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6BA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-Greetings</a:t>
            </a:r>
          </a:p>
          <a:p>
            <a:pPr algn="just">
              <a:defRPr sz="1600" b="1"/>
            </a:pPr>
            <a:r>
              <a:t>-Lung diseases in people addicted to illegal drugs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-Cocaine-induced DAH results from a convergence of direct toxic effects and systemic pathophysiologic processes…………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………</a:t>
            </a:r>
          </a:p>
          <a:p>
            <a:pPr algn="just">
              <a:defRPr sz="1600" b="1"/>
            </a:pPr>
            <a:r>
              <a:t>-First, cocaine, when inhaled, causes thermal and chemical injury to the alveolar epithelium, compromising the barrier integrity</a:t>
            </a:r>
          </a:p>
          <a:p>
            <a:pPr algn="just">
              <a:defRPr sz="1600" b="1"/>
            </a:pPr>
            <a:r>
              <a:t>…………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………</a:t>
            </a:r>
          </a:p>
          <a:p>
            <a:pPr algn="just">
              <a:defRPr sz="1600" b="1"/>
            </a:pPr>
            <a:r>
              <a:t>-Second, it triggers inflammatory responses that increase permeability and may dysregulate innate immunity, further aggravating alveolar damage</a:t>
            </a:r>
          </a:p>
          <a:p>
            <a:pPr algn="just">
              <a:defRPr sz="1600" b="1"/>
            </a:pPr>
            <a:r>
              <a:t>……………. 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………</a:t>
            </a:r>
          </a:p>
          <a:p>
            <a:pPr algn="just">
              <a:defRPr sz="1600" b="1"/>
            </a:pPr>
            <a:r>
              <a:t>-Additionally, cocaine provokes intense pulmonary vasoconstriction through sympathetic activation, raising capillary pressures and mechanically stressing the alveolar-capillary interface</a:t>
            </a:r>
          </a:p>
          <a:p>
            <a:pPr algn="just">
              <a:defRPr sz="1600" b="1"/>
            </a:pPr>
            <a:r>
              <a:t>…………… 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………</a:t>
            </a:r>
          </a:p>
          <a:p>
            <a:pPr algn="just">
              <a:defRPr sz="1600" b="1"/>
            </a:pPr>
            <a:r>
              <a:t>-Finally, its interference with platelet function and coagulation pathways adds a hemorrhagic predisposition.  </a:t>
            </a:r>
          </a:p>
          <a:p>
            <a:pPr algn="just">
              <a:defRPr sz="1600" b="1"/>
            </a:pPr>
            <a:r>
              <a:t>-Understanding these pathways is essential for developing targeted therapeutic strategies and improving patient outcomes.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-Case reports describe spontaneous improvement of alveolar hemorrhage after cessation of crack or cocaine inhalation</a:t>
            </a:r>
          </a:p>
          <a:p>
            <a:pPr algn="just">
              <a:defRPr sz="1600" b="1"/>
            </a:pPr>
            <a:r>
              <a:t>-But spontaneous resolution should never be assumed, especially in the presence of respiratory failure!!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-A brief degression: in this patient, ascending aorta dissection was also found …. </a:t>
            </a:r>
          </a:p>
          <a:p>
            <a: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 which is due to a combination of *increased myocardial contractility, *tachycardia and *hypertension, thereby elevating the aortic shear stress and risk of endothelium injury. </a:t>
            </a:r>
          </a:p>
          <a:p>
            <a:pPr algn="just">
              <a:defRPr sz="1600" b="1"/>
            </a:pPr>
            <a:r>
              <a:t>-CT angiogram is the preferred imaging modality for the diagnosis. Findings include an intimal flap, a double lumen and dilatation of the aorta. </a:t>
            </a:r>
          </a:p>
          <a:p>
            <a:pPr algn="just">
              <a:defRPr sz="1600" b="1"/>
            </a:pPr>
            <a:r>
              <a:t>-Potential complications may be aortic rupture and extension to the coronary arteries </a:t>
            </a:r>
          </a:p>
          <a:p>
            <a:pPr algn="just">
              <a:defRPr sz="1600"/>
            </a:pPr>
            <a:r>
              <a:t>……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 defTabSz="914400">
              <a:lnSpc>
                <a:spcPct val="100000"/>
              </a:lnSpc>
              <a:spcBef>
                <a:spcPts val="400"/>
              </a:spcBef>
              <a:defRPr sz="1600" b="1"/>
            </a:pPr>
            <a:r>
              <a:t>….</a:t>
            </a:r>
          </a:p>
          <a:p>
            <a:pPr algn="just" defTabSz="914400">
              <a:lnSpc>
                <a:spcPct val="100000"/>
              </a:lnSpc>
              <a:spcBef>
                <a:spcPts val="400"/>
              </a:spcBef>
              <a:defRPr sz="1600" b="1"/>
            </a:pPr>
            <a:r>
              <a:t>-In these cases, cardiogenic pulmonary oedema may be frequent, with ground glass and smooth inter-lobular septal thichening, lower zones predominance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-Cocaine inhalation is well associated with pulmonary eosinophilia</a:t>
            </a:r>
          </a:p>
          <a:p>
            <a:pPr algn="just">
              <a:defRPr sz="1600" b="1"/>
            </a:pPr>
            <a:r>
              <a:t>-Affected patients usually have pulmonary eosinophilia at BAL and a variable degree of peripheral eosinophilia  </a:t>
            </a:r>
          </a:p>
          <a:p>
            <a:pPr algn="just">
              <a:defRPr sz="1600" b="1"/>
            </a:pPr>
            <a:r>
              <a:t>-Imaging findings vary from predominantly interstitial and parahilar opacities to a more alveolar manifestation with airspace consolidation, with a patchy and random distribution or peripheral predominance.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-First of all, more than the specific substance, the ROUTE of administration does matter!!!</a:t>
            </a:r>
          </a:p>
          <a:p>
            <a:pPr algn="just">
              <a:defRPr sz="1600" b="1"/>
            </a:pPr>
            <a:r>
              <a:t>-In fact, it may critically result in DISTINCT pathophysiological consequences for the lung, due to to differences in particle size, systemic absorption, first-pass metabolism, tissue exposure and presence of associated substances</a:t>
            </a:r>
          </a:p>
          <a:p>
            <a:pPr algn="just">
              <a:defRPr sz="1600" b="1"/>
            </a:pPr>
            <a:r>
              <a:t>-And this is determinant for the PHENOTYPE of injury we observe both in clinical and pathological practice.</a:t>
            </a:r>
          </a:p>
          <a:p>
            <a:pPr algn="just">
              <a:defRPr sz="1600" b="1"/>
            </a:pPr>
            <a:r>
              <a:t>-So:</a:t>
            </a:r>
          </a:p>
          <a:p>
            <a:pPr algn="just">
              <a:defRPr sz="1600" b="1"/>
            </a:pPr>
            <a:r>
              <a:t>……………… 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-Chronic cocaine use can cause silent pulmonary hemorrhage, in chronic users without any clinical symptoms, with autopsy studies revealing significant alveolar haemorrhage in asymptomatic individuals </a:t>
            </a:r>
          </a:p>
          <a:p>
            <a:pPr algn="just">
              <a:defRPr sz="1600" b="1"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Shape 3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-Cocaine-induced Organizing pneumonia is uncommon.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-Second “illicit” drug that can cause damage through inhalation is CANNABIS, which remains by far the most commonly consumed illicit drug in general </a:t>
            </a:r>
          </a:p>
          <a:p>
            <a:pPr algn="just">
              <a:defRPr sz="1600" b="1"/>
            </a:pPr>
            <a:r>
              <a:t>-Cannabis’ main component is tètra-hy’dro-cannàbinol</a:t>
            </a:r>
          </a:p>
          <a:p>
            <a:pPr algn="just">
              <a:defRPr sz="1600" b="1"/>
            </a:pPr>
            <a:r>
              <a:t>-Depending on the concentration of this cannabinoid, there are different types of recreational drugs: marijuana (an herbal compound that is usually smoked), hashish (a dried resin that can be smoked or ingested), and hash oil (the strongest product).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4" name="Shape 3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-Cannabis smoking involves inhalation patterns that differ from tobacco, including longer breath-hold times and deeper inhalation. </a:t>
            </a:r>
          </a:p>
          <a:p>
            <a:pPr algn="just">
              <a:defRPr sz="1600" b="1"/>
            </a:pPr>
            <a:r>
              <a:t>-This generates high intra-thoracic pressure and may induce repetitive barotrauma at the alveolar level.</a:t>
            </a:r>
          </a:p>
          <a:p>
            <a:pPr algn="just">
              <a:defRPr sz="1600" b="1"/>
            </a:pPr>
            <a:r>
              <a:t>-Inflammatory responses and oxidative stress may also degrade the alveolar walls over time. </a:t>
            </a:r>
          </a:p>
          <a:p>
            <a:pPr algn="just">
              <a:defRPr sz="1600" b="1"/>
            </a:pPr>
            <a:r>
              <a:t>-Additionally, dual smoking with tobacco is common and likely synergistic </a:t>
            </a:r>
          </a:p>
          <a:p>
            <a:pPr algn="just">
              <a:defRPr sz="1600" b="1"/>
            </a:pPr>
            <a:r>
              <a:t>-However, longitudinal data are still limited  and pathogenesis remains debated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-Bullous luxang disease associated with cannabis smoking is an emerging clinical concern, particularly among young adults. </a:t>
            </a:r>
          </a:p>
          <a:p>
            <a:pPr algn="just">
              <a:defRPr sz="1600" b="1"/>
            </a:pPr>
            <a:r>
              <a:t>-This condition is characterized by the formation of large air-filled spaces (bullae) in the lungs, which can lead to complications such as spontaneous pneumothorax.</a:t>
            </a:r>
          </a:p>
          <a:p>
            <a:pPr algn="just">
              <a:defRPr sz="1600" b="1"/>
            </a:pPr>
            <a:r>
              <a:t>-CT scan shows that these bullae are more para-septal in distribution and with a marked predisposition for the upper lobes, hence quite different from the more uniformly distributed bullae of centrilobular emphysema which are the typical changes associated with a lifetime of tobacco smoking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-Cannabis smokers are reported to present with pneumothorax (sometimes recurrent)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-Barotrauma in the form of pneumomediastinum has been reported to occur whilst smoking marijuana, due to larger inspiration volume and breath holding time more prolonged than cigarette.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-Here we have pulmonary emphysema. </a:t>
            </a:r>
          </a:p>
          <a:p>
            <a:pPr algn="just">
              <a:defRPr sz="1600" b="1"/>
            </a:pPr>
            <a:r>
              <a:t>-Although concomitant tobacco smoking remains a confounding factor in most cases, the young age of these patients supports that illegal recreational drugs play a role in the development of pulmonary emphysema. </a:t>
            </a:r>
          </a:p>
          <a:p>
            <a:pPr algn="just">
              <a:defRPr sz="1600" b="1"/>
            </a:pPr>
            <a:r>
              <a:t>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-Finally, PLCH may present in patients with significant history of heavy cannabis use. </a:t>
            </a:r>
          </a:p>
          <a:p>
            <a:pPr algn="just">
              <a:defRPr sz="1600" b="1"/>
            </a:pPr>
            <a:r>
              <a:t>-Although traditionally associated with tobacco smoking, these cases raise concerns about the potential role of cannabis smoking in the development of PLCH. </a:t>
            </a:r>
          </a:p>
          <a:p>
            <a:pPr algn="just">
              <a:defRPr sz="1600" b="1"/>
            </a:pPr>
            <a:r>
              <a:t>-CT is similar to the classic imaging findings of PLCH, with bilateral nodules and cysts primarily in the upper lobes, which can progress to irregularly shaped cysts, emphysematous bullae, and GG opacities. </a:t>
            </a:r>
          </a:p>
          <a:p>
            <a:pPr algn="just">
              <a:defRPr sz="1600" b="1"/>
            </a:pPr>
            <a:r>
              <a:t>…..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3" name="Shape 4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</a:t>
            </a:r>
          </a:p>
          <a:p>
            <a:pPr algn="just">
              <a:defRPr sz="1600" b="1"/>
            </a:pPr>
            <a:r>
              <a:t>-In this patient, Cryobiopsy showed proliferation of Langerhans cells with bronchiolocentric distribution of lesions; loosely formed, non-caseating granulomatous structures, some accompanying Inflammatory Infiltrate; immunophenotype: CD1a+, S100+, Braf-V-600 +.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……. </a:t>
            </a:r>
          </a:p>
          <a:p>
            <a:pPr algn="just">
              <a:defRPr sz="1600" b="1"/>
            </a:pPr>
            <a:r>
              <a:t>*INHALATION may be associated with direct injury to alveolar and airway epithelium, barotrauma from inhalation technique  and oxidant injury and surfactant dysfunction</a:t>
            </a:r>
          </a:p>
          <a:p>
            <a:pPr algn="just">
              <a:defRPr sz="1600" b="1"/>
            </a:pPr>
            <a:r>
              <a:t>………. 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Shape 4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-Initially PLCH was thouth to be related only to smoking, which could lead to the accumulation of inflammatory cells in the lungs, releasing cytokines such as TGF-beta, IL-1 beta and TNF-alpha</a:t>
            </a:r>
          </a:p>
          <a:p>
            <a:pPr algn="just">
              <a:defRPr sz="1600" b="1"/>
            </a:pPr>
            <a:r>
              <a:t>-These cytokines contribute to granuloma formation and abnormal accumulation/activation of Langerhans cells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" name="Shape 4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-Now, we know that Langerhans cell histiocytosis (LCH) is a myeloid neoplastic disorder characterized by inflammatory lesions with clonal histiocytes. </a:t>
            </a:r>
          </a:p>
          <a:p>
            <a:pPr algn="just">
              <a:defRPr sz="1600" b="1"/>
            </a:pPr>
            <a:r>
              <a:t>-LCH is driven by activating mitogen-activated protein kinase (MAPK) pathway mutations. </a:t>
            </a:r>
          </a:p>
          <a:p>
            <a:pPr algn="just">
              <a:defRPr sz="1600" b="1"/>
            </a:pPr>
            <a:r>
              <a:t>-BRAFV600E is the most common mutation and is associated with more extensive disease at presentation and risks of front-line treatment failure, liver disease, and LCH-associated neurodegeneration. </a:t>
            </a:r>
          </a:p>
          <a:p>
            <a:pPr algn="just">
              <a:defRPr sz="1600" b="1"/>
            </a:pPr>
            <a:r>
              <a:t>-MAPK inhibitors are effective, but do not achieve cure in most cases. 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hape 4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-In the literature there are some case reports reporting patients with extensive cannabis use in the absence of tobacco use, suggesting that cannabis might contribute to similar pathway in the lungs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r>
              <a:t>-Like all oils when inhaled, the use of Cannabis oil may be associated with lipoid pneumonia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3" name="Shape 4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-Finally, acute exposure to cannabis vapor may significantly affect gene expression in alveolar epithelial cells belonging to pathways related to cancer, oxidative stress, and the immune response without being associated with a DNA damage response.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-By contrast, IV injection bypasses the lungs initially, but the insoluble fillers, such as talc or microcrystalline cellulose, end up lodging in the pulmonary capillaries. </a:t>
            </a:r>
          </a:p>
          <a:p>
            <a:pPr algn="just">
              <a:defRPr sz="1600" b="1"/>
            </a:pPr>
            <a:r>
              <a:t>-The result is a foreign body granulomatous reaction (leading to interstitial lung disease), pulmonary hypertension, and even acute respiratory failure. </a:t>
            </a:r>
          </a:p>
          <a:p>
            <a:pPr algn="just">
              <a:defRPr sz="1600" b="1"/>
            </a:pPr>
            <a:r>
              <a:t>-We also see septic emboli, particularly in IVDU patients with endocarditis.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-This was a 28 y male, smoker, cocaine use, construction worker </a:t>
            </a:r>
          </a:p>
          <a:p>
            <a:pPr algn="just">
              <a:defRPr sz="1600" b="1"/>
            </a:pPr>
            <a:r>
              <a:t>-Access to Emergency Department for chest pain, fever and shivering </a:t>
            </a:r>
          </a:p>
          <a:p>
            <a:pPr algn="just">
              <a:defRPr sz="1600" b="1"/>
            </a:pPr>
            <a:r>
              <a:t>-CT scan showed diffuse nodules and micronodules, hilar and mediastinal adenopathies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9" name="Shape 4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-We initially performed cryobiopsies, which revealed: </a:t>
            </a:r>
          </a:p>
          <a:p>
            <a:pPr algn="just">
              <a:defRPr sz="1600" b="1"/>
            </a:pPr>
            <a:r>
              <a:t>   * finely pigmented macrophages within lung parenchyma</a:t>
            </a:r>
          </a:p>
          <a:p>
            <a:pPr algn="just">
              <a:defRPr sz="1600" b="1"/>
            </a:pPr>
            <a:r>
              <a:t>   * thickened pleura with numerous newly formed blood vessels</a:t>
            </a:r>
          </a:p>
          <a:p>
            <a:pPr algn="just">
              <a:defRPr sz="1600" b="1"/>
            </a:pPr>
            <a:r>
              <a:t>   * at least one vascular structure exhibiting a necrotizing granuloma with palisading histiocytes within the vessel wall</a:t>
            </a:r>
          </a:p>
          <a:p>
            <a:pPr algn="just">
              <a:defRPr sz="1600" b="1"/>
            </a:pPr>
            <a:r>
              <a:t>-No eosinophils or birefringent material under polarized light were observed in these samples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-Due to the limited amount of tissue obtained, we decided to confirm the clinical suspicion with additional material and therefore proceeded with surgical biopsy.</a:t>
            </a:r>
          </a:p>
          <a:p>
            <a:pPr algn="just">
              <a:defRPr sz="1600" b="1"/>
            </a:pPr>
            <a:r>
              <a:t>-The specimen revealed necrotizing granulomatous vasculitis with mild eosinophilia and morphological features consistent with prior episodes of alveolar hemorrhage.</a:t>
            </a:r>
          </a:p>
          <a:p>
            <a:pPr algn="just">
              <a:defRPr sz="1600" b="1"/>
            </a:pPr>
            <a:r>
              <a:t>-The etiology of the observed lesions was most likely related to cocaine abuse</a:t>
            </a:r>
          </a:p>
          <a:p>
            <a:pPr algn="just">
              <a:defRPr sz="1600" b="1"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 defTabSz="449262">
              <a:lnSpc>
                <a:spcPct val="100000"/>
              </a:lnSpc>
              <a:spcBef>
                <a:spcPts val="400"/>
              </a:spcBef>
              <a:defRPr sz="1600" b="1"/>
            </a:pPr>
            <a:r>
              <a:t>-Foreign body granulomatosis is an under-recognized complication of IV drug use, typically caused by injecting insoluble excipients like TACL or cellulose. </a:t>
            </a:r>
          </a:p>
          <a:p>
            <a:pPr algn="just" defTabSz="449262">
              <a:lnSpc>
                <a:spcPct val="100000"/>
              </a:lnSpc>
              <a:spcBef>
                <a:spcPts val="400"/>
              </a:spcBef>
              <a:defRPr sz="1600" b="1"/>
            </a:pPr>
            <a:r>
              <a:t>-It may be seen in cocaine users who frequently abuse multiple substances, injecting cocaine in combination with other substances (SPEED BALL)</a:t>
            </a:r>
          </a:p>
          <a:p>
            <a:pPr algn="just" defTabSz="449262">
              <a:lnSpc>
                <a:spcPct val="100000"/>
              </a:lnSpc>
              <a:spcBef>
                <a:spcPts val="400"/>
              </a:spcBef>
              <a:defRPr sz="1600" b="1"/>
            </a:pPr>
            <a:r>
              <a:t>-These particles embolize in the pulmonary microvasculature, provoking a chronic foreign body reaction.</a:t>
            </a:r>
          </a:p>
          <a:p>
            <a:pPr algn="just" defTabSz="449262">
              <a:lnSpc>
                <a:spcPct val="100000"/>
              </a:lnSpc>
              <a:spcBef>
                <a:spcPts val="400"/>
              </a:spcBef>
              <a:defRPr sz="1600" b="1"/>
            </a:pPr>
            <a:r>
              <a:t>-Histology shows non-necrotizing granulomas with multinucleated giant cells and birefringent particles under polarized light.</a:t>
            </a:r>
          </a:p>
          <a:p>
            <a:pPr algn="just" defTabSz="449262">
              <a:lnSpc>
                <a:spcPct val="100000"/>
              </a:lnSpc>
              <a:spcBef>
                <a:spcPts val="400"/>
              </a:spcBef>
              <a:defRPr sz="1600" b="1"/>
            </a:pPr>
            <a:r>
              <a:t>-Radiologically, it may mimic sarcoidosis, hypersensitivity pneumonitis, or miliary TB. </a:t>
            </a:r>
          </a:p>
          <a:p>
            <a:pPr algn="just" defTabSz="449262">
              <a:lnSpc>
                <a:spcPct val="100000"/>
              </a:lnSpc>
              <a:spcBef>
                <a:spcPts val="400"/>
              </a:spcBef>
              <a:defRPr sz="1600" b="1"/>
            </a:pPr>
            <a:r>
              <a:t>-Diagnosis often requires high clinical suspicion and biopsy is typically needed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……. </a:t>
            </a:r>
          </a:p>
          <a:p>
            <a:pPr algn="just">
              <a:defRPr sz="1600" b="1"/>
            </a:pPr>
            <a:r>
              <a:t>*INTRA-VENOUS INJECTION may cause microvascular embolization of insoluble excipients (such as talc), granulomatous inflammation and vascular remodeling and occlusion</a:t>
            </a:r>
          </a:p>
          <a:p>
            <a:pPr algn="just">
              <a:defRPr sz="1600" b="1"/>
            </a:pPr>
            <a:r>
              <a:t>……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-Talc granulomatosis is rare in “sniffers” and probably results from frequent inhalation of talc used to cut or mix the cocaine sold on the street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Shape 4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-This was a case of a 40-year-old male, IV heroin and cocaine user at high doses.</a:t>
            </a:r>
          </a:p>
          <a:p>
            <a:pPr algn="just">
              <a:defRPr sz="1600" b="1"/>
            </a:pPr>
            <a:r>
              <a:t>-He had an infection at the right inguinal injection site; after that he was admitted with a septic condition. </a:t>
            </a:r>
          </a:p>
          <a:p>
            <a:pPr algn="just">
              <a:defRPr sz="1600" b="1"/>
            </a:pPr>
            <a:r>
              <a:t>-Laboratory findings: neutrophilic leukocytosis. </a:t>
            </a:r>
          </a:p>
          <a:p>
            <a:pPr algn="just">
              <a:defRPr sz="1600" b="1"/>
            </a:pPr>
            <a:r>
              <a:t>-Pleural effusion wasvconsistent with empyema.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-And finally, intranasal insufflation, or snorting. </a:t>
            </a:r>
          </a:p>
          <a:p>
            <a:pPr algn="just">
              <a:defRPr sz="1600" b="1"/>
            </a:pPr>
            <a:r>
              <a:t>-Though the drug doesn’t directly enter the lungs, its systemic effects—especially vasoconstriction—have profound consequences on the pulmonary vasculature. </a:t>
            </a:r>
          </a:p>
          <a:p>
            <a:pPr algn="just">
              <a:defRPr sz="1600" b="1"/>
            </a:pPr>
            <a:r>
              <a:t>-We see cases of DAH, non-cardiogenic pulmonary edema, and progressive pulmonary hypertension. The vascular endothelium becomes the target.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4" name="Shape 5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-So, we can identify frequent patterns or “signatures”:</a:t>
            </a:r>
          </a:p>
          <a:p>
            <a:pPr algn="just">
              <a:defRPr sz="1600" b="1"/>
            </a:pPr>
            <a:r>
              <a:t>*DAH with cocaine</a:t>
            </a:r>
          </a:p>
          <a:p>
            <a:pPr algn="just">
              <a:defRPr sz="1600" b="1"/>
            </a:pPr>
            <a:r>
              <a:t>*Bullae with cannabis</a:t>
            </a:r>
          </a:p>
          <a:p>
            <a:pPr algn="just">
              <a:defRPr sz="1600" b="1"/>
            </a:pPr>
            <a:r>
              <a:t>*Granulomas with talc</a:t>
            </a:r>
          </a:p>
          <a:p>
            <a:pPr algn="just">
              <a:defRPr sz="1600" b="1"/>
            </a:pPr>
            <a:r>
              <a:t>However, overlaps are substantial, making diagnosis a challenge.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Shape 5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-Diagnosing lung disease in people who use illicit drugs is not simply a matter of identifying the substance involved. </a:t>
            </a:r>
          </a:p>
          <a:p>
            <a:pPr algn="just">
              <a:defRPr sz="1600" b="1"/>
            </a:pPr>
            <a:r>
              <a:t>-The challenge lies in the fact that these syndromes often mimic well-characterized diseases, such as vasculitis, hypersensitivity pneumonitis, or idiopathic ILDs. </a:t>
            </a:r>
          </a:p>
          <a:p>
            <a:pPr algn="just">
              <a:defRPr sz="1600"/>
            </a:pPr>
            <a:endParaRPr/>
          </a:p>
          <a:p>
            <a:pPr algn="just">
              <a:defRPr sz="1600"/>
            </a:pPr>
            <a:r>
              <a:t>History of drug use is frequently concealed. </a:t>
            </a:r>
          </a:p>
          <a:p>
            <a:pPr algn="just">
              <a:defRPr sz="1600"/>
            </a:pPr>
            <a:r>
              <a:t>BAL may show hemosiderin or eosinophils. </a:t>
            </a:r>
          </a:p>
          <a:p>
            <a:pPr algn="just">
              <a:defRPr sz="1600"/>
            </a:pPr>
            <a:r>
              <a:t>Biopsy can show granulomas or hemorrhage.</a:t>
            </a:r>
          </a:p>
          <a:p>
            <a:pPr algn="just">
              <a:defRPr sz="1600"/>
            </a:pPr>
            <a:r>
              <a:t>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6" name="Shape 5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-Clinically and radiographically, cocain-induced alveolar haemorrhage may be nearly indistinguishable from ANCA-associated vasculitis. </a:t>
            </a:r>
          </a:p>
          <a:p>
            <a:pPr algn="just">
              <a:defRPr sz="1600" b="1"/>
            </a:pPr>
            <a:r>
              <a:t>-In some cases, transient ANCA positivity has been reported in cocaine users due to levamisole contamination, further muddying the waters. </a:t>
            </a:r>
          </a:p>
          <a:p>
            <a:pPr algn="just">
              <a:defRPr sz="1600" b="1"/>
            </a:pPr>
            <a:r>
              <a:t>-Such patients may be mistakenly placed on aggressive immunosuppression without addressing the actual trigger.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0" name="Shape 5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-A detailed drug history and immunologic panel (ANCA, anti-GBM, ANA, RF) are essential in narrowing down the diagnosis. -Infections must always be ruled out, especially in acute presentations with fever or neutropenia. </a:t>
            </a:r>
          </a:p>
          <a:p>
            <a:pPr algn="just">
              <a:defRPr sz="1600" b="1"/>
            </a:pPr>
            <a:r>
              <a:t>-Bronchoscopy with sequential BAL aliquots showing increasingly bloody return supports DAH diagnosis, regardless of cause.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-Talc exposure produces a foreign body granulomatosis pattern. </a:t>
            </a:r>
          </a:p>
          <a:p>
            <a:pPr algn="just">
              <a:defRPr sz="1600" b="1"/>
            </a:pPr>
            <a:r>
              <a:t>-On histology, this can resemble sarcoidosis or chronic hypersensitivity pneumonitis. </a:t>
            </a:r>
          </a:p>
          <a:p>
            <a:pPr algn="just">
              <a:defRPr sz="1600" b="1"/>
            </a:pPr>
            <a:r>
              <a:t>-Without a clear history of injection drug use—or in cases where such history is withheld—we risk misclassification.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-Severe bullous disease associated with cannabis in young patients who don’t smoke tobacco can sometimes mimick genetic emphysema, but AAT levels are normal.</a:t>
            </a:r>
          </a:p>
          <a:p>
            <a:pPr algn="just">
              <a:defRPr sz="1600" b="1"/>
            </a:pPr>
            <a:r>
              <a:t>-They often present with spontaneous pneumothorax, either primary or recurrent.</a:t>
            </a:r>
          </a:p>
          <a:p>
            <a:pPr algn="just">
              <a:defRPr sz="1600" b="1"/>
            </a:pPr>
            <a:r>
              <a:t>-These features are often misclassified unless a detailed cannabis history is obtained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-And all of these cases are further complicated by a central truth: patients often do not report illicit drug use. </a:t>
            </a:r>
          </a:p>
          <a:p>
            <a:pPr algn="just">
              <a:defRPr sz="1600" b="1"/>
            </a:pPr>
            <a:r>
              <a:t>-Thus, the diagnostic dilemma is not just radiologic or histologic. It is ethical, epistemological, and deeply clinical.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……</a:t>
            </a:r>
          </a:p>
          <a:p>
            <a:pPr algn="just">
              <a:defRPr sz="1600" b="1"/>
            </a:pPr>
            <a:r>
              <a:t>SNORTED drugs may have a systemic vasoactive effects that target the pulmonary vascular bed via sympathetic tone and platelet activation with thrombotic microangiopathy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5" name="Shape 5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-Illicit drugs can serve as models for studying diffuse alveolar damage, immune activation, or vascular injury. </a:t>
            </a:r>
          </a:p>
          <a:p>
            <a:pPr algn="just">
              <a:defRPr sz="1600" b="1"/>
            </a:pPr>
            <a:r>
              <a:t>-Studying these extreme conditions might help us understand idiopathic or autoimmune ILDs better.</a:t>
            </a:r>
          </a:p>
          <a:p>
            <a:pPr algn="just">
              <a:defRPr sz="1600" b="1"/>
            </a:pPr>
            <a:r>
              <a:t>-Because these are stigmatized populations, they rarely enter clinical trials or mechanistic studies. </a:t>
            </a:r>
          </a:p>
          <a:p>
            <a:pPr algn="just">
              <a:defRPr sz="1600" b="1"/>
            </a:pPr>
            <a:r>
              <a:t>-Yet they represent natural experiments—acute, biologically rich, and temporally constrained models of injury. </a:t>
            </a:r>
          </a:p>
          <a:p>
            <a:pPr algn="just">
              <a:defRPr sz="1600" b="1"/>
            </a:pPr>
            <a:r>
              <a:t>-From a translational standpoint, these patients can inform us about: early-phase lung injury, prior to irreversible fibrosis, vascular remodeling in situ, cytokine-driven inflammation without pathogen involvement, granuloma formation from known antigens. 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1" name="Shape 5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-When we talk about illicit drugs and the lung, we tend to focus only on direct toxicity—alveolar hemorrhage, bullae, talcosis. </a:t>
            </a:r>
          </a:p>
          <a:p>
            <a:pPr algn="just">
              <a:defRPr sz="1600" b="1"/>
            </a:pPr>
            <a:r>
              <a:t>-However, most individuals are not just exposed to substances</a:t>
            </a:r>
          </a:p>
          <a:p>
            <a:pPr algn="just">
              <a:defRPr sz="1600" b="1"/>
            </a:pPr>
            <a:r>
              <a:t>-For example, HIV coinfection is common among people who inject drugs. </a:t>
            </a:r>
          </a:p>
          <a:p>
            <a:pPr algn="just">
              <a:defRPr sz="1600" b="1"/>
            </a:pPr>
            <a:r>
              <a:t>-Chronic viral infection, malnutrition, psychological stress, lack of access to care, leads to immunologic fragility. </a:t>
            </a:r>
          </a:p>
          <a:p>
            <a:pPr algn="just">
              <a:defRPr sz="1600" b="1"/>
            </a:pPr>
            <a:r>
              <a:t>-This doesn't just increase infection risk, it alters the lung's entire response to injury, inflammation, and repair.</a:t>
            </a:r>
          </a:p>
          <a:p>
            <a:pPr algn="just">
              <a:defRPr sz="1600" b="1"/>
            </a:pPr>
            <a:r>
              <a:t>-In these patients, we often encounter opportunistic infections (PJP, CMV, NOTT)</a:t>
            </a:r>
          </a:p>
          <a:p>
            <a:pPr algn="just">
              <a:defRPr sz="1600" b="1"/>
            </a:pPr>
            <a:r>
              <a:t>-Then there’s the environment (crowded shelters, street encampments, prison cells), cigarette use (nearly universal), co-inhalants </a:t>
            </a:r>
          </a:p>
          <a:p>
            <a:pPr algn="just">
              <a:defRPr sz="1600" b="1"/>
            </a:pPr>
            <a:r>
              <a:t>-Pulmonary symptoms are often minimized, leading to delayed diagnosis of serious conditions 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7" name="Shape 5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 defTabSz="914400">
              <a:lnSpc>
                <a:spcPct val="100000"/>
              </a:lnSpc>
              <a:defRPr sz="1600" b="1"/>
            </a:lvl1pPr>
          </a:lstStyle>
          <a:p>
            <a:r>
              <a:t>Thank you for your attention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8" name="Shape 5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Mechanistically, drugs affect the lung via vasospasm, direct epithelial toxicity, and neuro-immunologic pathways. </a:t>
            </a:r>
          </a:p>
          <a:p>
            <a:pPr algn="just">
              <a:defRPr sz="1600" b="1"/>
            </a:pPr>
            <a:r>
              <a:t>Some act like experimental models of ALI/ARDS, raising questions for translational research.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These cases often mimic vasculitis, hypersensitivity pneumonitis, or idiopathic ILDs. </a:t>
            </a:r>
          </a:p>
          <a:p>
            <a:pPr algn="just">
              <a:defRPr sz="1600" b="1"/>
            </a:pPr>
            <a:r>
              <a:t>History of drug use is frequently concealed. </a:t>
            </a:r>
          </a:p>
          <a:p>
            <a:pPr algn="just">
              <a:defRPr sz="1600" b="1"/>
            </a:pPr>
            <a:r>
              <a:t>BAL may show hemosiderin or eosinophils. </a:t>
            </a:r>
          </a:p>
          <a:p>
            <a:pPr algn="just">
              <a:defRPr sz="1600" b="1"/>
            </a:pPr>
            <a:r>
              <a:t>Biopsy can show granulomas or hemorrhage.</a:t>
            </a:r>
          </a:p>
          <a:p>
            <a:pPr algn="just">
              <a:defRPr sz="1600" b="1"/>
            </a:pPr>
            <a:r>
              <a:t>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-Let’s start with one of the most dramatic examples: cocaine-induced diffuse alveolar hemorrhage. </a:t>
            </a:r>
          </a:p>
          <a:p>
            <a:pPr algn="just">
              <a:defRPr sz="1600" b="1"/>
            </a:pPr>
            <a:endParaRPr/>
          </a:p>
          <a:p>
            <a:pPr algn="just">
              <a:defRPr sz="1600"/>
            </a:pPr>
            <a:r>
              <a:t>We start with a clinical case: ……… a young person with acute respiratory failure and hemoptysis. Imaging shows DAH. Labs inconclusive. Tox screen positive for crack cocaine. </a:t>
            </a:r>
          </a:p>
          <a:p>
            <a:pPr algn="just">
              <a:defRPr sz="1600"/>
            </a:pPr>
            <a:r>
              <a:t>This case illustrates how illicit drugs can mimic autoimmune diseases and complicate diagnosis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9" name="Shape 5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-Then there was …… 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-In this case ….  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-Heroin-induced pulmonary edema, particularly when rapidly progressing, is often labeled as cardiogenic or ARDS of unknown cause. </a:t>
            </a:r>
          </a:p>
          <a:p>
            <a:pPr algn="just">
              <a:defRPr sz="1600" b="1"/>
            </a:pPr>
            <a:r>
              <a:t>-Yet its pathophysiology may involve neurogenic and permeability-driven mechanisms distinct from both.</a:t>
            </a:r>
          </a:p>
          <a:p>
            <a:pPr algn="just">
              <a:defRPr sz="1600" b="1"/>
            </a:pPr>
            <a:endParaRPr/>
          </a:p>
          <a:p>
            <a:pPr algn="just">
              <a:defRPr sz="1600" b="1"/>
            </a:pPr>
            <a:r>
              <a:t> 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9" name="Shape 6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-Then there was ……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-The most direct route to lung damage is INHALATION. </a:t>
            </a:r>
          </a:p>
          <a:p>
            <a:pPr algn="just">
              <a:defRPr sz="1600" b="1"/>
            </a:pPr>
            <a:r>
              <a:t>-The two most common drugs inhaled are cocaine and cannabis</a:t>
            </a:r>
            <a:r>
              <a:rPr b="0"/>
              <a:t> are smoked or vaporized, exposing the epithelium and alveolar interface to direct thermal and chemical injury. </a:t>
            </a:r>
          </a:p>
          <a:p>
            <a:pPr algn="just">
              <a:defRPr sz="1600" b="1"/>
            </a:pPr>
            <a:r>
              <a:t>-And the 2 most common patterns are:</a:t>
            </a:r>
          </a:p>
          <a:p>
            <a:pPr algn="just">
              <a:defRPr sz="1600" b="1"/>
            </a:pPr>
            <a:r>
              <a:t>  *Diffuse alveolar hemorrhage (particularly seen with crack cocaine)</a:t>
            </a:r>
          </a:p>
          <a:p>
            <a:pPr algn="just">
              <a:defRPr sz="1600" b="1"/>
            </a:pPr>
            <a:r>
              <a:t>  *Bullous disease (especially in cannabis smokers)</a:t>
            </a:r>
          </a:p>
          <a:p>
            <a:pPr algn="just">
              <a:defRPr sz="1600" b="1"/>
            </a:pPr>
            <a:r>
              <a:t>  </a:t>
            </a:r>
            <a:r>
              <a:rPr b="0"/>
              <a:t>*Bronchospasm and airway inflammation (mostly with heroin vapor)</a:t>
            </a:r>
          </a:p>
          <a:p>
            <a:pPr algn="just">
              <a:defRPr sz="1600"/>
            </a:pPr>
            <a:r>
              <a:t>-These manifestations can mimic autoimmune disease or emphysema, often leading to diagnostic confusion.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4" name="Shape 6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"Clinically, patients are typically young adult males with no significant tobacco use or occupational exposure. They often present with spontaneous pneumothorax—either primary or recurrent.</a:t>
            </a:r>
          </a:p>
          <a:p>
            <a:endParaRPr/>
          </a:p>
          <a:p>
            <a:r>
              <a:t>HRCT reveals large apical bullae and sometimes paraseptal emphysema, mimicking early-onset alpha-1 antitrypsin deficiency—but AAT levels are normal. These features are often misclassified unless a detailed cannabis history is obtained."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-Cocaine is the most commonly used illicit drug among patients seen in hospital emergency departments and the most frequent cause of drug-related deaths reported by medical examiners.</a:t>
            </a:r>
          </a:p>
          <a:p>
            <a:pPr algn="just">
              <a:defRPr sz="1600" b="1"/>
            </a:pPr>
            <a:r>
              <a:t>-Cocaine is a potent sympathomimetic agent that can be found in 2 fundamental forms: powder cocaine (which can be taken orally, intravenously or sniffed), and smokable cocaine (called freebase or crack), which is considered to be more addictive)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1600" b="1"/>
            </a:pPr>
            <a:r>
              <a:t>-Diffuse Alveolar hemorrhage (DAH) is a medical emergency that can be life threatening, with massive bleeding and respiratory failure; </a:t>
            </a:r>
          </a:p>
          <a:p>
            <a:pPr algn="just">
              <a:defRPr sz="1600" b="1"/>
            </a:pPr>
            <a:r>
              <a:t>-Even when appropriately recognized, mortality may be high.</a:t>
            </a:r>
          </a:p>
          <a:p>
            <a:pPr algn="just">
              <a:defRPr sz="1600" b="1"/>
            </a:pPr>
            <a:r>
              <a:t>-therefore, it requires a timely differential diagnosis and an etiology-specific treatment </a:t>
            </a:r>
            <a:endParaRPr strike="sngStrike"/>
          </a:p>
          <a:p>
            <a:pPr algn="just">
              <a:defRPr sz="1600" b="1"/>
            </a:pPr>
            <a:r>
              <a:t>-On CT scan, we usually observe bilateral multifocal areas of ground-glass appearance that may be centrilobular with interlobular septal thickening. </a:t>
            </a:r>
          </a:p>
          <a:p>
            <a:pPr algn="just">
              <a:defRPr sz="1600" b="1"/>
            </a:pPr>
            <a:r>
              <a:t>-Acute respiratory symptoms usually develop within hours of use and are more common with the continuous use of cocaine.</a:t>
            </a:r>
          </a:p>
          <a:p>
            <a:pPr algn="just">
              <a:defRPr sz="1600"/>
            </a:pPr>
            <a:r>
              <a:t>-It has been proposed that chest pain may represent a local sensory response to acute airway irritation from the high concentration of cocaine in the inhaled smoke itself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1600" b="1"/>
            </a:lvl1pPr>
          </a:lstStyle>
          <a:p>
            <a:r>
              <a:t>This is the BAL in DAH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25769" indent="-390769" algn="ctr">
              <a:spcBef>
                <a:spcPts val="0"/>
              </a:spcBef>
              <a:defRPr sz="3200" i="1"/>
            </a:lvl2pPr>
            <a:lvl3pPr marL="1660769" indent="-390769" algn="ctr">
              <a:spcBef>
                <a:spcPts val="0"/>
              </a:spcBef>
              <a:defRPr sz="3200" i="1"/>
            </a:lvl3pPr>
            <a:lvl4pPr marL="2295769" indent="-390769" algn="ctr">
              <a:spcBef>
                <a:spcPts val="0"/>
              </a:spcBef>
              <a:defRPr sz="3200" i="1"/>
            </a:lvl4pPr>
            <a:lvl5pPr marL="2930769" indent="-390769" algn="ctr">
              <a:spcBef>
                <a:spcPts val="0"/>
              </a:spcBef>
              <a:defRPr sz="3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E5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eft scallop edgeFreeform 6"/>
          <p:cNvSpPr/>
          <p:nvPr/>
        </p:nvSpPr>
        <p:spPr>
          <a:xfrm>
            <a:off x="0" y="0"/>
            <a:ext cx="177165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303" y="0"/>
                </a:lnTo>
                <a:lnTo>
                  <a:pt x="17342" y="215"/>
                </a:lnTo>
                <a:lnTo>
                  <a:pt x="17535" y="405"/>
                </a:lnTo>
                <a:lnTo>
                  <a:pt x="17806" y="570"/>
                </a:lnTo>
                <a:lnTo>
                  <a:pt x="18155" y="715"/>
                </a:lnTo>
                <a:lnTo>
                  <a:pt x="18542" y="845"/>
                </a:lnTo>
                <a:lnTo>
                  <a:pt x="19006" y="960"/>
                </a:lnTo>
                <a:lnTo>
                  <a:pt x="19935" y="1200"/>
                </a:lnTo>
                <a:lnTo>
                  <a:pt x="20323" y="1315"/>
                </a:lnTo>
                <a:lnTo>
                  <a:pt x="20710" y="1445"/>
                </a:lnTo>
                <a:lnTo>
                  <a:pt x="21097" y="1590"/>
                </a:lnTo>
                <a:lnTo>
                  <a:pt x="21368" y="1755"/>
                </a:lnTo>
                <a:lnTo>
                  <a:pt x="21523" y="1945"/>
                </a:lnTo>
                <a:lnTo>
                  <a:pt x="21600" y="2160"/>
                </a:lnTo>
                <a:lnTo>
                  <a:pt x="21523" y="2375"/>
                </a:lnTo>
                <a:lnTo>
                  <a:pt x="21368" y="2565"/>
                </a:lnTo>
                <a:lnTo>
                  <a:pt x="21097" y="2730"/>
                </a:lnTo>
                <a:lnTo>
                  <a:pt x="20710" y="2875"/>
                </a:lnTo>
                <a:lnTo>
                  <a:pt x="20323" y="3005"/>
                </a:lnTo>
                <a:lnTo>
                  <a:pt x="19935" y="3120"/>
                </a:lnTo>
                <a:lnTo>
                  <a:pt x="19006" y="3360"/>
                </a:lnTo>
                <a:lnTo>
                  <a:pt x="18542" y="3475"/>
                </a:lnTo>
                <a:lnTo>
                  <a:pt x="18155" y="3605"/>
                </a:lnTo>
                <a:lnTo>
                  <a:pt x="17806" y="3750"/>
                </a:lnTo>
                <a:lnTo>
                  <a:pt x="17535" y="3915"/>
                </a:lnTo>
                <a:lnTo>
                  <a:pt x="17342" y="4105"/>
                </a:lnTo>
                <a:lnTo>
                  <a:pt x="17303" y="4320"/>
                </a:lnTo>
                <a:lnTo>
                  <a:pt x="17342" y="4535"/>
                </a:lnTo>
                <a:lnTo>
                  <a:pt x="17535" y="4725"/>
                </a:lnTo>
                <a:lnTo>
                  <a:pt x="17806" y="4890"/>
                </a:lnTo>
                <a:lnTo>
                  <a:pt x="18155" y="5035"/>
                </a:lnTo>
                <a:lnTo>
                  <a:pt x="18542" y="5165"/>
                </a:lnTo>
                <a:lnTo>
                  <a:pt x="19006" y="5280"/>
                </a:lnTo>
                <a:lnTo>
                  <a:pt x="19935" y="5520"/>
                </a:lnTo>
                <a:lnTo>
                  <a:pt x="20323" y="5635"/>
                </a:lnTo>
                <a:lnTo>
                  <a:pt x="20710" y="5765"/>
                </a:lnTo>
                <a:lnTo>
                  <a:pt x="21097" y="5910"/>
                </a:lnTo>
                <a:lnTo>
                  <a:pt x="21368" y="6075"/>
                </a:lnTo>
                <a:lnTo>
                  <a:pt x="21523" y="6265"/>
                </a:lnTo>
                <a:lnTo>
                  <a:pt x="21600" y="6480"/>
                </a:lnTo>
                <a:lnTo>
                  <a:pt x="21523" y="6695"/>
                </a:lnTo>
                <a:lnTo>
                  <a:pt x="21368" y="6885"/>
                </a:lnTo>
                <a:lnTo>
                  <a:pt x="21097" y="7050"/>
                </a:lnTo>
                <a:lnTo>
                  <a:pt x="20710" y="7195"/>
                </a:lnTo>
                <a:lnTo>
                  <a:pt x="20323" y="7325"/>
                </a:lnTo>
                <a:lnTo>
                  <a:pt x="19935" y="7440"/>
                </a:lnTo>
                <a:lnTo>
                  <a:pt x="19006" y="7680"/>
                </a:lnTo>
                <a:lnTo>
                  <a:pt x="18542" y="7795"/>
                </a:lnTo>
                <a:lnTo>
                  <a:pt x="18155" y="7925"/>
                </a:lnTo>
                <a:lnTo>
                  <a:pt x="17806" y="8070"/>
                </a:lnTo>
                <a:lnTo>
                  <a:pt x="17535" y="8235"/>
                </a:lnTo>
                <a:lnTo>
                  <a:pt x="17342" y="8425"/>
                </a:lnTo>
                <a:lnTo>
                  <a:pt x="17303" y="8640"/>
                </a:lnTo>
                <a:lnTo>
                  <a:pt x="17342" y="8855"/>
                </a:lnTo>
                <a:lnTo>
                  <a:pt x="17535" y="9045"/>
                </a:lnTo>
                <a:lnTo>
                  <a:pt x="17806" y="9210"/>
                </a:lnTo>
                <a:lnTo>
                  <a:pt x="18155" y="9355"/>
                </a:lnTo>
                <a:lnTo>
                  <a:pt x="18542" y="9485"/>
                </a:lnTo>
                <a:lnTo>
                  <a:pt x="19006" y="9600"/>
                </a:lnTo>
                <a:lnTo>
                  <a:pt x="19935" y="9840"/>
                </a:lnTo>
                <a:lnTo>
                  <a:pt x="20323" y="9955"/>
                </a:lnTo>
                <a:lnTo>
                  <a:pt x="20710" y="10085"/>
                </a:lnTo>
                <a:lnTo>
                  <a:pt x="21097" y="10230"/>
                </a:lnTo>
                <a:lnTo>
                  <a:pt x="21368" y="10395"/>
                </a:lnTo>
                <a:lnTo>
                  <a:pt x="21523" y="10585"/>
                </a:lnTo>
                <a:lnTo>
                  <a:pt x="21600" y="10795"/>
                </a:lnTo>
                <a:lnTo>
                  <a:pt x="21523" y="11015"/>
                </a:lnTo>
                <a:lnTo>
                  <a:pt x="21368" y="11205"/>
                </a:lnTo>
                <a:lnTo>
                  <a:pt x="21097" y="11370"/>
                </a:lnTo>
                <a:lnTo>
                  <a:pt x="20710" y="11515"/>
                </a:lnTo>
                <a:lnTo>
                  <a:pt x="20323" y="11645"/>
                </a:lnTo>
                <a:lnTo>
                  <a:pt x="19935" y="11760"/>
                </a:lnTo>
                <a:lnTo>
                  <a:pt x="19006" y="12000"/>
                </a:lnTo>
                <a:lnTo>
                  <a:pt x="18542" y="12115"/>
                </a:lnTo>
                <a:lnTo>
                  <a:pt x="18155" y="12245"/>
                </a:lnTo>
                <a:lnTo>
                  <a:pt x="17806" y="12390"/>
                </a:lnTo>
                <a:lnTo>
                  <a:pt x="17535" y="12555"/>
                </a:lnTo>
                <a:lnTo>
                  <a:pt x="17342" y="12745"/>
                </a:lnTo>
                <a:lnTo>
                  <a:pt x="17303" y="12960"/>
                </a:lnTo>
                <a:lnTo>
                  <a:pt x="17342" y="13175"/>
                </a:lnTo>
                <a:lnTo>
                  <a:pt x="17535" y="13365"/>
                </a:lnTo>
                <a:lnTo>
                  <a:pt x="17806" y="13530"/>
                </a:lnTo>
                <a:lnTo>
                  <a:pt x="18155" y="13675"/>
                </a:lnTo>
                <a:lnTo>
                  <a:pt x="18542" y="13805"/>
                </a:lnTo>
                <a:lnTo>
                  <a:pt x="19006" y="13920"/>
                </a:lnTo>
                <a:lnTo>
                  <a:pt x="19935" y="14160"/>
                </a:lnTo>
                <a:lnTo>
                  <a:pt x="20323" y="14275"/>
                </a:lnTo>
                <a:lnTo>
                  <a:pt x="20710" y="14405"/>
                </a:lnTo>
                <a:lnTo>
                  <a:pt x="21097" y="14550"/>
                </a:lnTo>
                <a:lnTo>
                  <a:pt x="21368" y="14715"/>
                </a:lnTo>
                <a:lnTo>
                  <a:pt x="21523" y="14905"/>
                </a:lnTo>
                <a:lnTo>
                  <a:pt x="21600" y="15120"/>
                </a:lnTo>
                <a:lnTo>
                  <a:pt x="21523" y="15335"/>
                </a:lnTo>
                <a:lnTo>
                  <a:pt x="21368" y="15525"/>
                </a:lnTo>
                <a:lnTo>
                  <a:pt x="21097" y="15690"/>
                </a:lnTo>
                <a:lnTo>
                  <a:pt x="20710" y="15835"/>
                </a:lnTo>
                <a:lnTo>
                  <a:pt x="20323" y="15965"/>
                </a:lnTo>
                <a:lnTo>
                  <a:pt x="19935" y="16080"/>
                </a:lnTo>
                <a:lnTo>
                  <a:pt x="19006" y="16320"/>
                </a:lnTo>
                <a:lnTo>
                  <a:pt x="18542" y="16435"/>
                </a:lnTo>
                <a:lnTo>
                  <a:pt x="18155" y="16565"/>
                </a:lnTo>
                <a:lnTo>
                  <a:pt x="17806" y="16710"/>
                </a:lnTo>
                <a:lnTo>
                  <a:pt x="17535" y="16875"/>
                </a:lnTo>
                <a:lnTo>
                  <a:pt x="17342" y="17065"/>
                </a:lnTo>
                <a:lnTo>
                  <a:pt x="17303" y="17280"/>
                </a:lnTo>
                <a:lnTo>
                  <a:pt x="17342" y="17495"/>
                </a:lnTo>
                <a:lnTo>
                  <a:pt x="17535" y="17685"/>
                </a:lnTo>
                <a:lnTo>
                  <a:pt x="17806" y="17850"/>
                </a:lnTo>
                <a:lnTo>
                  <a:pt x="18155" y="17995"/>
                </a:lnTo>
                <a:lnTo>
                  <a:pt x="18542" y="18125"/>
                </a:lnTo>
                <a:lnTo>
                  <a:pt x="19006" y="18240"/>
                </a:lnTo>
                <a:lnTo>
                  <a:pt x="19935" y="18480"/>
                </a:lnTo>
                <a:lnTo>
                  <a:pt x="20323" y="18595"/>
                </a:lnTo>
                <a:lnTo>
                  <a:pt x="20710" y="18725"/>
                </a:lnTo>
                <a:lnTo>
                  <a:pt x="21097" y="18870"/>
                </a:lnTo>
                <a:lnTo>
                  <a:pt x="21368" y="19035"/>
                </a:lnTo>
                <a:lnTo>
                  <a:pt x="21523" y="19225"/>
                </a:lnTo>
                <a:lnTo>
                  <a:pt x="21600" y="19440"/>
                </a:lnTo>
                <a:lnTo>
                  <a:pt x="21523" y="19655"/>
                </a:lnTo>
                <a:lnTo>
                  <a:pt x="21368" y="19845"/>
                </a:lnTo>
                <a:lnTo>
                  <a:pt x="21097" y="20010"/>
                </a:lnTo>
                <a:lnTo>
                  <a:pt x="20710" y="20155"/>
                </a:lnTo>
                <a:lnTo>
                  <a:pt x="20323" y="20285"/>
                </a:lnTo>
                <a:lnTo>
                  <a:pt x="19935" y="20400"/>
                </a:lnTo>
                <a:lnTo>
                  <a:pt x="19006" y="20640"/>
                </a:lnTo>
                <a:lnTo>
                  <a:pt x="18542" y="20755"/>
                </a:lnTo>
                <a:lnTo>
                  <a:pt x="18155" y="20885"/>
                </a:lnTo>
                <a:lnTo>
                  <a:pt x="17806" y="21030"/>
                </a:lnTo>
                <a:lnTo>
                  <a:pt x="17535" y="21195"/>
                </a:lnTo>
                <a:lnTo>
                  <a:pt x="17342" y="21385"/>
                </a:lnTo>
                <a:lnTo>
                  <a:pt x="1730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39302A"/>
          </a:solidFill>
          <a:ln w="12700">
            <a:miter lim="400000"/>
          </a:ln>
        </p:spPr>
        <p:txBody>
          <a:bodyPr lIns="0" tIns="0" rIns="0" bIns="0"/>
          <a:lstStyle/>
          <a:p>
            <a:pPr algn="l" defTabSz="1828800">
              <a:defRPr sz="3600"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18" name="right edge borderRectangle 11"/>
          <p:cNvSpPr/>
          <p:nvPr/>
        </p:nvSpPr>
        <p:spPr>
          <a:xfrm>
            <a:off x="23817070" y="0"/>
            <a:ext cx="566930" cy="13716000"/>
          </a:xfrm>
          <a:prstGeom prst="rect">
            <a:avLst/>
          </a:prstGeom>
          <a:solidFill>
            <a:srgbClr val="FFCA08"/>
          </a:solidFill>
          <a:ln w="12700">
            <a:miter lim="400000"/>
          </a:ln>
        </p:spPr>
        <p:txBody>
          <a:bodyPr lIns="0" tIns="0" rIns="0" bIns="0"/>
          <a:lstStyle/>
          <a:p>
            <a:pPr algn="l" defTabSz="1828800">
              <a:defRPr sz="3600"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2503354" y="764769"/>
            <a:ext cx="20356647" cy="2984265"/>
          </a:xfrm>
          <a:prstGeom prst="rect">
            <a:avLst/>
          </a:prstGeom>
        </p:spPr>
        <p:txBody>
          <a:bodyPr lIns="91438" tIns="91438" rIns="91438" bIns="91438" anchor="t"/>
          <a:lstStyle>
            <a:lvl1pPr algn="l" defTabSz="1828800">
              <a:lnSpc>
                <a:spcPct val="90000"/>
              </a:lnSpc>
              <a:defRPr sz="10200" cap="all" spc="400">
                <a:solidFill>
                  <a:srgbClr val="39302A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2503354" y="4572001"/>
            <a:ext cx="20356647" cy="7187184"/>
          </a:xfrm>
          <a:prstGeom prst="rect">
            <a:avLst/>
          </a:prstGeom>
        </p:spPr>
        <p:txBody>
          <a:bodyPr lIns="91438" tIns="91438" rIns="91438" bIns="91438" anchor="t"/>
          <a:lstStyle>
            <a:lvl1pPr marL="457200" indent="-457200" defTabSz="1828800">
              <a:lnSpc>
                <a:spcPct val="110000"/>
              </a:lnSpc>
              <a:spcBef>
                <a:spcPts val="1400"/>
              </a:spcBef>
              <a:buClr>
                <a:srgbClr val="39302A"/>
              </a:buClr>
              <a:buSzPct val="100000"/>
              <a:buFont typeface="Arial"/>
              <a:defRPr sz="4000">
                <a:solidFill>
                  <a:srgbClr val="595959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965200" indent="-508000" defTabSz="1828800">
              <a:lnSpc>
                <a:spcPct val="110000"/>
              </a:lnSpc>
              <a:spcBef>
                <a:spcPts val="1400"/>
              </a:spcBef>
              <a:buClr>
                <a:srgbClr val="39302A"/>
              </a:buClr>
              <a:buSzPct val="100000"/>
              <a:buFont typeface="Arial"/>
              <a:buChar char="–"/>
              <a:defRPr sz="4000">
                <a:solidFill>
                  <a:srgbClr val="595959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1485900" indent="-571500" defTabSz="1828800">
              <a:lnSpc>
                <a:spcPct val="110000"/>
              </a:lnSpc>
              <a:spcBef>
                <a:spcPts val="1400"/>
              </a:spcBef>
              <a:buClr>
                <a:srgbClr val="39302A"/>
              </a:buClr>
              <a:buSzPct val="100000"/>
              <a:buFont typeface="Arial"/>
              <a:defRPr sz="4000">
                <a:solidFill>
                  <a:srgbClr val="595959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2024741" indent="-653142" defTabSz="1828800">
              <a:lnSpc>
                <a:spcPct val="110000"/>
              </a:lnSpc>
              <a:spcBef>
                <a:spcPts val="1400"/>
              </a:spcBef>
              <a:buClr>
                <a:srgbClr val="39302A"/>
              </a:buClr>
              <a:buSzPct val="100000"/>
              <a:buFont typeface="Arial"/>
              <a:buChar char="–"/>
              <a:defRPr sz="4000">
                <a:solidFill>
                  <a:srgbClr val="595959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2481941" indent="-653141" defTabSz="1828800">
              <a:lnSpc>
                <a:spcPct val="110000"/>
              </a:lnSpc>
              <a:spcBef>
                <a:spcPts val="1400"/>
              </a:spcBef>
              <a:buClr>
                <a:srgbClr val="39302A"/>
              </a:buClr>
              <a:buSzPct val="100000"/>
              <a:buFont typeface="Arial"/>
              <a:defRPr sz="4000">
                <a:solidFill>
                  <a:srgbClr val="595959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25391" y="12821565"/>
            <a:ext cx="534610" cy="5511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solidFill>
                  <a:srgbClr val="595959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bg>
      <p:bgPr>
        <a:solidFill>
          <a:srgbClr val="E5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eft scallop edgeFreeform 6"/>
          <p:cNvSpPr/>
          <p:nvPr/>
        </p:nvSpPr>
        <p:spPr>
          <a:xfrm>
            <a:off x="0" y="0"/>
            <a:ext cx="177165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303" y="0"/>
                </a:lnTo>
                <a:lnTo>
                  <a:pt x="17342" y="215"/>
                </a:lnTo>
                <a:lnTo>
                  <a:pt x="17535" y="405"/>
                </a:lnTo>
                <a:lnTo>
                  <a:pt x="17806" y="570"/>
                </a:lnTo>
                <a:lnTo>
                  <a:pt x="18155" y="715"/>
                </a:lnTo>
                <a:lnTo>
                  <a:pt x="18542" y="845"/>
                </a:lnTo>
                <a:lnTo>
                  <a:pt x="19006" y="960"/>
                </a:lnTo>
                <a:lnTo>
                  <a:pt x="19935" y="1200"/>
                </a:lnTo>
                <a:lnTo>
                  <a:pt x="20323" y="1315"/>
                </a:lnTo>
                <a:lnTo>
                  <a:pt x="20710" y="1445"/>
                </a:lnTo>
                <a:lnTo>
                  <a:pt x="21097" y="1590"/>
                </a:lnTo>
                <a:lnTo>
                  <a:pt x="21368" y="1755"/>
                </a:lnTo>
                <a:lnTo>
                  <a:pt x="21523" y="1945"/>
                </a:lnTo>
                <a:lnTo>
                  <a:pt x="21600" y="2160"/>
                </a:lnTo>
                <a:lnTo>
                  <a:pt x="21523" y="2375"/>
                </a:lnTo>
                <a:lnTo>
                  <a:pt x="21368" y="2565"/>
                </a:lnTo>
                <a:lnTo>
                  <a:pt x="21097" y="2730"/>
                </a:lnTo>
                <a:lnTo>
                  <a:pt x="20710" y="2875"/>
                </a:lnTo>
                <a:lnTo>
                  <a:pt x="20323" y="3005"/>
                </a:lnTo>
                <a:lnTo>
                  <a:pt x="19935" y="3120"/>
                </a:lnTo>
                <a:lnTo>
                  <a:pt x="19006" y="3360"/>
                </a:lnTo>
                <a:lnTo>
                  <a:pt x="18542" y="3475"/>
                </a:lnTo>
                <a:lnTo>
                  <a:pt x="18155" y="3605"/>
                </a:lnTo>
                <a:lnTo>
                  <a:pt x="17806" y="3750"/>
                </a:lnTo>
                <a:lnTo>
                  <a:pt x="17535" y="3915"/>
                </a:lnTo>
                <a:lnTo>
                  <a:pt x="17342" y="4105"/>
                </a:lnTo>
                <a:lnTo>
                  <a:pt x="17303" y="4320"/>
                </a:lnTo>
                <a:lnTo>
                  <a:pt x="17342" y="4535"/>
                </a:lnTo>
                <a:lnTo>
                  <a:pt x="17535" y="4725"/>
                </a:lnTo>
                <a:lnTo>
                  <a:pt x="17806" y="4890"/>
                </a:lnTo>
                <a:lnTo>
                  <a:pt x="18155" y="5035"/>
                </a:lnTo>
                <a:lnTo>
                  <a:pt x="18542" y="5165"/>
                </a:lnTo>
                <a:lnTo>
                  <a:pt x="19006" y="5280"/>
                </a:lnTo>
                <a:lnTo>
                  <a:pt x="19935" y="5520"/>
                </a:lnTo>
                <a:lnTo>
                  <a:pt x="20323" y="5635"/>
                </a:lnTo>
                <a:lnTo>
                  <a:pt x="20710" y="5765"/>
                </a:lnTo>
                <a:lnTo>
                  <a:pt x="21097" y="5910"/>
                </a:lnTo>
                <a:lnTo>
                  <a:pt x="21368" y="6075"/>
                </a:lnTo>
                <a:lnTo>
                  <a:pt x="21523" y="6265"/>
                </a:lnTo>
                <a:lnTo>
                  <a:pt x="21600" y="6480"/>
                </a:lnTo>
                <a:lnTo>
                  <a:pt x="21523" y="6695"/>
                </a:lnTo>
                <a:lnTo>
                  <a:pt x="21368" y="6885"/>
                </a:lnTo>
                <a:lnTo>
                  <a:pt x="21097" y="7050"/>
                </a:lnTo>
                <a:lnTo>
                  <a:pt x="20710" y="7195"/>
                </a:lnTo>
                <a:lnTo>
                  <a:pt x="20323" y="7325"/>
                </a:lnTo>
                <a:lnTo>
                  <a:pt x="19935" y="7440"/>
                </a:lnTo>
                <a:lnTo>
                  <a:pt x="19006" y="7680"/>
                </a:lnTo>
                <a:lnTo>
                  <a:pt x="18542" y="7795"/>
                </a:lnTo>
                <a:lnTo>
                  <a:pt x="18155" y="7925"/>
                </a:lnTo>
                <a:lnTo>
                  <a:pt x="17806" y="8070"/>
                </a:lnTo>
                <a:lnTo>
                  <a:pt x="17535" y="8235"/>
                </a:lnTo>
                <a:lnTo>
                  <a:pt x="17342" y="8425"/>
                </a:lnTo>
                <a:lnTo>
                  <a:pt x="17303" y="8640"/>
                </a:lnTo>
                <a:lnTo>
                  <a:pt x="17342" y="8855"/>
                </a:lnTo>
                <a:lnTo>
                  <a:pt x="17535" y="9045"/>
                </a:lnTo>
                <a:lnTo>
                  <a:pt x="17806" y="9210"/>
                </a:lnTo>
                <a:lnTo>
                  <a:pt x="18155" y="9355"/>
                </a:lnTo>
                <a:lnTo>
                  <a:pt x="18542" y="9485"/>
                </a:lnTo>
                <a:lnTo>
                  <a:pt x="19006" y="9600"/>
                </a:lnTo>
                <a:lnTo>
                  <a:pt x="19935" y="9840"/>
                </a:lnTo>
                <a:lnTo>
                  <a:pt x="20323" y="9955"/>
                </a:lnTo>
                <a:lnTo>
                  <a:pt x="20710" y="10085"/>
                </a:lnTo>
                <a:lnTo>
                  <a:pt x="21097" y="10230"/>
                </a:lnTo>
                <a:lnTo>
                  <a:pt x="21368" y="10395"/>
                </a:lnTo>
                <a:lnTo>
                  <a:pt x="21523" y="10585"/>
                </a:lnTo>
                <a:lnTo>
                  <a:pt x="21600" y="10795"/>
                </a:lnTo>
                <a:lnTo>
                  <a:pt x="21523" y="11015"/>
                </a:lnTo>
                <a:lnTo>
                  <a:pt x="21368" y="11205"/>
                </a:lnTo>
                <a:lnTo>
                  <a:pt x="21097" y="11370"/>
                </a:lnTo>
                <a:lnTo>
                  <a:pt x="20710" y="11515"/>
                </a:lnTo>
                <a:lnTo>
                  <a:pt x="20323" y="11645"/>
                </a:lnTo>
                <a:lnTo>
                  <a:pt x="19935" y="11760"/>
                </a:lnTo>
                <a:lnTo>
                  <a:pt x="19006" y="12000"/>
                </a:lnTo>
                <a:lnTo>
                  <a:pt x="18542" y="12115"/>
                </a:lnTo>
                <a:lnTo>
                  <a:pt x="18155" y="12245"/>
                </a:lnTo>
                <a:lnTo>
                  <a:pt x="17806" y="12390"/>
                </a:lnTo>
                <a:lnTo>
                  <a:pt x="17535" y="12555"/>
                </a:lnTo>
                <a:lnTo>
                  <a:pt x="17342" y="12745"/>
                </a:lnTo>
                <a:lnTo>
                  <a:pt x="17303" y="12960"/>
                </a:lnTo>
                <a:lnTo>
                  <a:pt x="17342" y="13175"/>
                </a:lnTo>
                <a:lnTo>
                  <a:pt x="17535" y="13365"/>
                </a:lnTo>
                <a:lnTo>
                  <a:pt x="17806" y="13530"/>
                </a:lnTo>
                <a:lnTo>
                  <a:pt x="18155" y="13675"/>
                </a:lnTo>
                <a:lnTo>
                  <a:pt x="18542" y="13805"/>
                </a:lnTo>
                <a:lnTo>
                  <a:pt x="19006" y="13920"/>
                </a:lnTo>
                <a:lnTo>
                  <a:pt x="19935" y="14160"/>
                </a:lnTo>
                <a:lnTo>
                  <a:pt x="20323" y="14275"/>
                </a:lnTo>
                <a:lnTo>
                  <a:pt x="20710" y="14405"/>
                </a:lnTo>
                <a:lnTo>
                  <a:pt x="21097" y="14550"/>
                </a:lnTo>
                <a:lnTo>
                  <a:pt x="21368" y="14715"/>
                </a:lnTo>
                <a:lnTo>
                  <a:pt x="21523" y="14905"/>
                </a:lnTo>
                <a:lnTo>
                  <a:pt x="21600" y="15120"/>
                </a:lnTo>
                <a:lnTo>
                  <a:pt x="21523" y="15335"/>
                </a:lnTo>
                <a:lnTo>
                  <a:pt x="21368" y="15525"/>
                </a:lnTo>
                <a:lnTo>
                  <a:pt x="21097" y="15690"/>
                </a:lnTo>
                <a:lnTo>
                  <a:pt x="20710" y="15835"/>
                </a:lnTo>
                <a:lnTo>
                  <a:pt x="20323" y="15965"/>
                </a:lnTo>
                <a:lnTo>
                  <a:pt x="19935" y="16080"/>
                </a:lnTo>
                <a:lnTo>
                  <a:pt x="19006" y="16320"/>
                </a:lnTo>
                <a:lnTo>
                  <a:pt x="18542" y="16435"/>
                </a:lnTo>
                <a:lnTo>
                  <a:pt x="18155" y="16565"/>
                </a:lnTo>
                <a:lnTo>
                  <a:pt x="17806" y="16710"/>
                </a:lnTo>
                <a:lnTo>
                  <a:pt x="17535" y="16875"/>
                </a:lnTo>
                <a:lnTo>
                  <a:pt x="17342" y="17065"/>
                </a:lnTo>
                <a:lnTo>
                  <a:pt x="17303" y="17280"/>
                </a:lnTo>
                <a:lnTo>
                  <a:pt x="17342" y="17495"/>
                </a:lnTo>
                <a:lnTo>
                  <a:pt x="17535" y="17685"/>
                </a:lnTo>
                <a:lnTo>
                  <a:pt x="17806" y="17850"/>
                </a:lnTo>
                <a:lnTo>
                  <a:pt x="18155" y="17995"/>
                </a:lnTo>
                <a:lnTo>
                  <a:pt x="18542" y="18125"/>
                </a:lnTo>
                <a:lnTo>
                  <a:pt x="19006" y="18240"/>
                </a:lnTo>
                <a:lnTo>
                  <a:pt x="19935" y="18480"/>
                </a:lnTo>
                <a:lnTo>
                  <a:pt x="20323" y="18595"/>
                </a:lnTo>
                <a:lnTo>
                  <a:pt x="20710" y="18725"/>
                </a:lnTo>
                <a:lnTo>
                  <a:pt x="21097" y="18870"/>
                </a:lnTo>
                <a:lnTo>
                  <a:pt x="21368" y="19035"/>
                </a:lnTo>
                <a:lnTo>
                  <a:pt x="21523" y="19225"/>
                </a:lnTo>
                <a:lnTo>
                  <a:pt x="21600" y="19440"/>
                </a:lnTo>
                <a:lnTo>
                  <a:pt x="21523" y="19655"/>
                </a:lnTo>
                <a:lnTo>
                  <a:pt x="21368" y="19845"/>
                </a:lnTo>
                <a:lnTo>
                  <a:pt x="21097" y="20010"/>
                </a:lnTo>
                <a:lnTo>
                  <a:pt x="20710" y="20155"/>
                </a:lnTo>
                <a:lnTo>
                  <a:pt x="20323" y="20285"/>
                </a:lnTo>
                <a:lnTo>
                  <a:pt x="19935" y="20400"/>
                </a:lnTo>
                <a:lnTo>
                  <a:pt x="19006" y="20640"/>
                </a:lnTo>
                <a:lnTo>
                  <a:pt x="18542" y="20755"/>
                </a:lnTo>
                <a:lnTo>
                  <a:pt x="18155" y="20885"/>
                </a:lnTo>
                <a:lnTo>
                  <a:pt x="17806" y="21030"/>
                </a:lnTo>
                <a:lnTo>
                  <a:pt x="17535" y="21195"/>
                </a:lnTo>
                <a:lnTo>
                  <a:pt x="17342" y="21385"/>
                </a:lnTo>
                <a:lnTo>
                  <a:pt x="17303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39302A"/>
          </a:solidFill>
          <a:ln w="12700">
            <a:miter lim="400000"/>
          </a:ln>
        </p:spPr>
        <p:txBody>
          <a:bodyPr lIns="0" tIns="0" rIns="0" bIns="0"/>
          <a:lstStyle/>
          <a:p>
            <a:pPr algn="l" defTabSz="1828800">
              <a:defRPr sz="3600"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29" name="right edge borderRectangle 11"/>
          <p:cNvSpPr/>
          <p:nvPr/>
        </p:nvSpPr>
        <p:spPr>
          <a:xfrm>
            <a:off x="23817070" y="0"/>
            <a:ext cx="566930" cy="13716000"/>
          </a:xfrm>
          <a:prstGeom prst="rect">
            <a:avLst/>
          </a:prstGeom>
          <a:solidFill>
            <a:srgbClr val="FFCA08"/>
          </a:solidFill>
          <a:ln w="12700">
            <a:miter lim="400000"/>
          </a:ln>
        </p:spPr>
        <p:txBody>
          <a:bodyPr lIns="0" tIns="0" rIns="0" bIns="0"/>
          <a:lstStyle/>
          <a:p>
            <a:pPr algn="l" defTabSz="1828800">
              <a:defRPr sz="3600"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25391" y="12821565"/>
            <a:ext cx="534610" cy="5511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solidFill>
                  <a:srgbClr val="595959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3965280" y="547486"/>
            <a:ext cx="16439032" cy="2264872"/>
          </a:xfrm>
          <a:prstGeom prst="rect">
            <a:avLst/>
          </a:prstGeom>
        </p:spPr>
        <p:txBody>
          <a:bodyPr lIns="0" tIns="0" rIns="0" bIns="0"/>
          <a:lstStyle>
            <a:lvl1pPr defTabSz="815467">
              <a:lnSpc>
                <a:spcPct val="93000"/>
              </a:lnSpc>
              <a:defRPr sz="7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280" y="3210005"/>
            <a:ext cx="8067304" cy="4361706"/>
          </a:xfrm>
          <a:prstGeom prst="rect">
            <a:avLst/>
          </a:prstGeom>
        </p:spPr>
        <p:txBody>
          <a:bodyPr lIns="0" tIns="0" rIns="0" bIns="0" anchor="t"/>
          <a:lstStyle>
            <a:lvl1pPr marL="622406" indent="-622406" defTabSz="815467">
              <a:lnSpc>
                <a:spcPct val="93000"/>
              </a:lnSpc>
              <a:spcBef>
                <a:spcPts val="2500"/>
              </a:spcBef>
              <a:buSzTx/>
              <a:buNone/>
              <a:defRPr sz="5800">
                <a:latin typeface="Arial"/>
                <a:ea typeface="Arial"/>
                <a:cs typeface="Arial"/>
                <a:sym typeface="Arial"/>
              </a:defRPr>
            </a:lvl1pPr>
            <a:lvl2pPr marL="622406" indent="-165206" defTabSz="815467">
              <a:lnSpc>
                <a:spcPct val="93000"/>
              </a:lnSpc>
              <a:spcBef>
                <a:spcPts val="2500"/>
              </a:spcBef>
              <a:buSzTx/>
              <a:buNone/>
              <a:defRPr sz="5800">
                <a:latin typeface="Arial"/>
                <a:ea typeface="Arial"/>
                <a:cs typeface="Arial"/>
                <a:sym typeface="Arial"/>
              </a:defRPr>
            </a:lvl2pPr>
            <a:lvl3pPr marL="622406" indent="0" defTabSz="815467">
              <a:lnSpc>
                <a:spcPct val="93000"/>
              </a:lnSpc>
              <a:spcBef>
                <a:spcPts val="2500"/>
              </a:spcBef>
              <a:buSzTx/>
              <a:buNone/>
              <a:defRPr sz="5800">
                <a:latin typeface="Arial"/>
                <a:ea typeface="Arial"/>
                <a:cs typeface="Arial"/>
                <a:sym typeface="Arial"/>
              </a:defRPr>
            </a:lvl3pPr>
            <a:lvl4pPr marL="622406" indent="0" defTabSz="815467">
              <a:lnSpc>
                <a:spcPct val="93000"/>
              </a:lnSpc>
              <a:spcBef>
                <a:spcPts val="2500"/>
              </a:spcBef>
              <a:buSzTx/>
              <a:buNone/>
              <a:defRPr sz="5800">
                <a:latin typeface="Arial"/>
                <a:ea typeface="Arial"/>
                <a:cs typeface="Arial"/>
                <a:sym typeface="Arial"/>
              </a:defRPr>
            </a:lvl4pPr>
            <a:lvl5pPr marL="622406" indent="0" defTabSz="815467">
              <a:lnSpc>
                <a:spcPct val="93000"/>
              </a:lnSpc>
              <a:spcBef>
                <a:spcPts val="2500"/>
              </a:spcBef>
              <a:buSzTx/>
              <a:buNone/>
              <a:defRPr sz="5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71369" y="12500001"/>
            <a:ext cx="464742" cy="456606"/>
          </a:xfrm>
          <a:prstGeom prst="rect">
            <a:avLst/>
          </a:prstGeom>
        </p:spPr>
        <p:txBody>
          <a:bodyPr lIns="0" tIns="0" rIns="0" bIns="0"/>
          <a:lstStyle>
            <a:lvl1pPr algn="l" defTabSz="815467">
              <a:lnSpc>
                <a:spcPct val="93000"/>
              </a:lnSpc>
              <a:tabLst>
                <a:tab pos="800100" algn="l"/>
                <a:tab pos="1612900" algn="l"/>
                <a:tab pos="2438400" algn="l"/>
                <a:tab pos="3238500" algn="l"/>
                <a:tab pos="4051300" algn="l"/>
                <a:tab pos="4876800" algn="l"/>
                <a:tab pos="5689600" algn="l"/>
                <a:tab pos="6489700" algn="l"/>
                <a:tab pos="7327900" algn="l"/>
                <a:tab pos="8128000" algn="l"/>
                <a:tab pos="8966200" algn="l"/>
                <a:tab pos="9766300" algn="l"/>
                <a:tab pos="10579100" algn="l"/>
                <a:tab pos="11404600" algn="l"/>
                <a:tab pos="12217400" algn="l"/>
                <a:tab pos="13017500" algn="l"/>
                <a:tab pos="13843000" algn="l"/>
                <a:tab pos="14655800" algn="l"/>
                <a:tab pos="15481300" algn="l"/>
                <a:tab pos="16294100" algn="l"/>
              </a:tabLst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8" tIns="91438" rIns="91438" bIns="91438"/>
          <a:lstStyle>
            <a:lvl1pPr algn="l" defTabSz="1828800">
              <a:lnSpc>
                <a:spcPct val="90000"/>
              </a:lnSpc>
              <a:defRPr sz="88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8" tIns="91438" rIns="91438" bIns="91438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2pPr>
            <a:lvl3pPr marL="1554478" indent="-640078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91" y="12802236"/>
            <a:ext cx="534610" cy="5511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7" y="-393700"/>
            <a:ext cx="18135603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Foto di chiusura.jpg" descr="Foto di chiusu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773" y="-3"/>
            <a:ext cx="18288005" cy="13716005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58" name="Diagnosis of HP:…"/>
          <p:cNvSpPr txBox="1"/>
          <p:nvPr/>
        </p:nvSpPr>
        <p:spPr>
          <a:xfrm>
            <a:off x="408698" y="2087792"/>
            <a:ext cx="23566604" cy="1329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80000"/>
              </a:lnSpc>
              <a:defRPr sz="8100" b="1" spc="-8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Lung diseases in people addicted to illegal drugs</a:t>
            </a:r>
          </a:p>
        </p:txBody>
      </p:sp>
      <p:sp>
        <p:nvSpPr>
          <p:cNvPr id="159" name="Claudia Ravaglia…"/>
          <p:cNvSpPr txBox="1">
            <a:spLocks noGrp="1"/>
          </p:cNvSpPr>
          <p:nvPr>
            <p:ph type="body" sz="quarter" idx="4294967295"/>
          </p:nvPr>
        </p:nvSpPr>
        <p:spPr>
          <a:xfrm>
            <a:off x="1219199" y="4647986"/>
            <a:ext cx="21945602" cy="2250595"/>
          </a:xfrm>
          <a:prstGeom prst="rect">
            <a:avLst/>
          </a:prstGeom>
          <a:solidFill>
            <a:srgbClr val="FFFFFF"/>
          </a:solidFill>
        </p:spPr>
        <p:txBody>
          <a:bodyPr anchor="t"/>
          <a:lstStyle/>
          <a:p>
            <a:pPr marL="0" indent="0" algn="ctr" defTabSz="470534">
              <a:spcBef>
                <a:spcPts val="0"/>
              </a:spcBef>
              <a:buSzTx/>
              <a:buNone/>
              <a:defRPr sz="3400" b="1" spc="-34"/>
            </a:pPr>
            <a:endParaRPr/>
          </a:p>
          <a:p>
            <a:pPr marL="0" indent="0" algn="ctr" defTabSz="470534">
              <a:spcBef>
                <a:spcPts val="0"/>
              </a:spcBef>
              <a:buSzTx/>
              <a:buNone/>
              <a:defRPr sz="3400" b="1" spc="-100"/>
            </a:pPr>
            <a:r>
              <a:t>Claudia Ravaglia </a:t>
            </a:r>
            <a:endParaRPr spc="-34"/>
          </a:p>
          <a:p>
            <a:pPr marL="0" indent="0" algn="ctr" defTabSz="470534">
              <a:spcBef>
                <a:spcPts val="0"/>
              </a:spcBef>
              <a:buSzTx/>
              <a:buNone/>
              <a:defRPr sz="3400" b="1" spc="-100"/>
            </a:pPr>
            <a:r>
              <a:t>University of Bologna (DIMEC) - GB Morgagni Hospital, Forlì (Italy) </a:t>
            </a:r>
            <a:endParaRPr spc="-34"/>
          </a:p>
          <a:p>
            <a:pPr marL="0" indent="0" algn="ctr" defTabSz="470534">
              <a:spcBef>
                <a:spcPts val="0"/>
              </a:spcBef>
              <a:buSzTx/>
              <a:buNone/>
              <a:defRPr sz="3400" b="1" spc="-100"/>
            </a:pPr>
            <a:r>
              <a:t>TRIESTE - 13 MAY 2025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shot 2025-05-12 at 09.27.00.png" descr="Screenshot 2025-05-12 at 09.27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401" y="6880739"/>
            <a:ext cx="8162267" cy="6520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Screenshot 2025-05-12 at 09.27.12.png" descr="Screenshot 2025-05-12 at 09.27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856" y="222080"/>
            <a:ext cx="8101356" cy="652001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Pathophysiological Mechanisms of Cocaine-Induced DAH"/>
          <p:cNvSpPr txBox="1">
            <a:spLocks noGrp="1"/>
          </p:cNvSpPr>
          <p:nvPr>
            <p:ph type="title" idx="4294967295"/>
          </p:nvPr>
        </p:nvSpPr>
        <p:spPr>
          <a:xfrm>
            <a:off x="786519" y="988117"/>
            <a:ext cx="14220627" cy="86953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297179">
              <a:lnSpc>
                <a:spcPct val="117999"/>
              </a:lnSpc>
              <a:defRPr sz="4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Pathophysiological Mechanisms of Cocaine-Induced DAH </a:t>
            </a:r>
          </a:p>
        </p:txBody>
      </p:sp>
      <p:pic>
        <p:nvPicPr>
          <p:cNvPr id="224" name="Screenshot 2025-05-12 at 10.02.32.png" descr="Screenshot 2025-05-12 at 10.02.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4" y="2649033"/>
            <a:ext cx="15405537" cy="897499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Jiménez-Zarazúa O, et al. Heart Lung 2018"/>
          <p:cNvSpPr txBox="1"/>
          <p:nvPr/>
        </p:nvSpPr>
        <p:spPr>
          <a:xfrm>
            <a:off x="261028" y="13009264"/>
            <a:ext cx="678953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Jiménez-Zarazúa O, et al. Heart Lung 2018 </a:t>
            </a:r>
          </a:p>
        </p:txBody>
      </p:sp>
      <p:sp>
        <p:nvSpPr>
          <p:cNvPr id="226" name="Rectangle"/>
          <p:cNvSpPr/>
          <p:nvPr/>
        </p:nvSpPr>
        <p:spPr>
          <a:xfrm>
            <a:off x="10738552" y="7697837"/>
            <a:ext cx="4887583" cy="44316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Rectangle"/>
          <p:cNvSpPr/>
          <p:nvPr/>
        </p:nvSpPr>
        <p:spPr>
          <a:xfrm>
            <a:off x="414681" y="8348406"/>
            <a:ext cx="4887583" cy="44316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Rectangle"/>
          <p:cNvSpPr/>
          <p:nvPr/>
        </p:nvSpPr>
        <p:spPr>
          <a:xfrm>
            <a:off x="99231" y="2772889"/>
            <a:ext cx="4887580" cy="50214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Rectangle"/>
          <p:cNvSpPr/>
          <p:nvPr/>
        </p:nvSpPr>
        <p:spPr>
          <a:xfrm rot="20580000">
            <a:off x="10536511" y="2319516"/>
            <a:ext cx="4685058" cy="39337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Rectangle"/>
          <p:cNvSpPr/>
          <p:nvPr/>
        </p:nvSpPr>
        <p:spPr>
          <a:xfrm>
            <a:off x="10819579" y="6092199"/>
            <a:ext cx="4725528" cy="16285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Rectangle"/>
          <p:cNvSpPr/>
          <p:nvPr/>
        </p:nvSpPr>
        <p:spPr>
          <a:xfrm>
            <a:off x="5194708" y="8556431"/>
            <a:ext cx="5312579" cy="33883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Rectangle"/>
          <p:cNvSpPr/>
          <p:nvPr/>
        </p:nvSpPr>
        <p:spPr>
          <a:xfrm>
            <a:off x="3863923" y="2564580"/>
            <a:ext cx="2852957" cy="1486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reenshot 2025-05-12 at 09.27.00.png" descr="Screenshot 2025-05-12 at 09.27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401" y="6880739"/>
            <a:ext cx="8162267" cy="6520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creenshot 2025-05-12 at 09.27.12.png" descr="Screenshot 2025-05-12 at 09.27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856" y="222080"/>
            <a:ext cx="8101356" cy="652001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Pathophysiological Mechanisms of Cocaine-Induced DAH"/>
          <p:cNvSpPr txBox="1">
            <a:spLocks noGrp="1"/>
          </p:cNvSpPr>
          <p:nvPr>
            <p:ph type="title" idx="4294967295"/>
          </p:nvPr>
        </p:nvSpPr>
        <p:spPr>
          <a:xfrm>
            <a:off x="786519" y="988117"/>
            <a:ext cx="14220627" cy="86953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297179">
              <a:lnSpc>
                <a:spcPct val="117999"/>
              </a:lnSpc>
              <a:defRPr sz="4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Pathophysiological Mechanisms of Cocaine-Induced DAH </a:t>
            </a:r>
          </a:p>
        </p:txBody>
      </p:sp>
      <p:pic>
        <p:nvPicPr>
          <p:cNvPr id="239" name="Screenshot 2025-05-12 at 10.02.32.png" descr="Screenshot 2025-05-12 at 10.02.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4" y="2649033"/>
            <a:ext cx="15405537" cy="8974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Jiménez-Zarazúa O, et al. Heart Lung 2018"/>
          <p:cNvSpPr txBox="1"/>
          <p:nvPr/>
        </p:nvSpPr>
        <p:spPr>
          <a:xfrm>
            <a:off x="261028" y="13009264"/>
            <a:ext cx="678953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Jiménez-Zarazúa O, et al. Heart Lung 2018 </a:t>
            </a:r>
          </a:p>
        </p:txBody>
      </p:sp>
      <p:sp>
        <p:nvSpPr>
          <p:cNvPr id="241" name="Rectangle"/>
          <p:cNvSpPr/>
          <p:nvPr/>
        </p:nvSpPr>
        <p:spPr>
          <a:xfrm>
            <a:off x="10738552" y="7697837"/>
            <a:ext cx="4887583" cy="44316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Rectangle"/>
          <p:cNvSpPr/>
          <p:nvPr/>
        </p:nvSpPr>
        <p:spPr>
          <a:xfrm>
            <a:off x="414681" y="8348406"/>
            <a:ext cx="4887583" cy="44316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Rectangle"/>
          <p:cNvSpPr/>
          <p:nvPr/>
        </p:nvSpPr>
        <p:spPr>
          <a:xfrm>
            <a:off x="99231" y="2772889"/>
            <a:ext cx="4887580" cy="50214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Rectangle"/>
          <p:cNvSpPr/>
          <p:nvPr/>
        </p:nvSpPr>
        <p:spPr>
          <a:xfrm>
            <a:off x="5194708" y="8556431"/>
            <a:ext cx="5312579" cy="33883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Rectangle"/>
          <p:cNvSpPr/>
          <p:nvPr/>
        </p:nvSpPr>
        <p:spPr>
          <a:xfrm>
            <a:off x="3863923" y="2564580"/>
            <a:ext cx="2852957" cy="1486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creenshot 2025-05-12 at 09.27.00.png" descr="Screenshot 2025-05-12 at 09.27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401" y="6880739"/>
            <a:ext cx="8162267" cy="6520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creenshot 2025-05-12 at 09.27.12.png" descr="Screenshot 2025-05-12 at 09.27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856" y="222080"/>
            <a:ext cx="8101356" cy="652001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Pathophysiological Mechanisms of Cocaine-Induced DAH"/>
          <p:cNvSpPr txBox="1">
            <a:spLocks noGrp="1"/>
          </p:cNvSpPr>
          <p:nvPr>
            <p:ph type="title" idx="4294967295"/>
          </p:nvPr>
        </p:nvSpPr>
        <p:spPr>
          <a:xfrm>
            <a:off x="786519" y="988117"/>
            <a:ext cx="14220627" cy="86953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297179">
              <a:lnSpc>
                <a:spcPct val="117999"/>
              </a:lnSpc>
              <a:defRPr sz="4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Pathophysiological Mechanisms of Cocaine-Induced DAH </a:t>
            </a:r>
          </a:p>
        </p:txBody>
      </p:sp>
      <p:pic>
        <p:nvPicPr>
          <p:cNvPr id="252" name="Screenshot 2025-05-12 at 10.02.32.png" descr="Screenshot 2025-05-12 at 10.02.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4" y="2649033"/>
            <a:ext cx="15405537" cy="8974998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Jiménez-Zarazúa O, et al. Heart Lung 2018"/>
          <p:cNvSpPr txBox="1"/>
          <p:nvPr/>
        </p:nvSpPr>
        <p:spPr>
          <a:xfrm>
            <a:off x="261028" y="13009264"/>
            <a:ext cx="678953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Jiménez-Zarazúa O, et al. Heart Lung 2018 </a:t>
            </a:r>
          </a:p>
        </p:txBody>
      </p:sp>
      <p:sp>
        <p:nvSpPr>
          <p:cNvPr id="254" name="Rectangle"/>
          <p:cNvSpPr/>
          <p:nvPr/>
        </p:nvSpPr>
        <p:spPr>
          <a:xfrm>
            <a:off x="414681" y="8348406"/>
            <a:ext cx="4887583" cy="44316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"/>
          <p:cNvSpPr/>
          <p:nvPr/>
        </p:nvSpPr>
        <p:spPr>
          <a:xfrm>
            <a:off x="99231" y="2772889"/>
            <a:ext cx="4887580" cy="50214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Rectangle"/>
          <p:cNvSpPr/>
          <p:nvPr/>
        </p:nvSpPr>
        <p:spPr>
          <a:xfrm>
            <a:off x="5194708" y="8556431"/>
            <a:ext cx="5312579" cy="33883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Rectangle"/>
          <p:cNvSpPr/>
          <p:nvPr/>
        </p:nvSpPr>
        <p:spPr>
          <a:xfrm>
            <a:off x="3863923" y="2564580"/>
            <a:ext cx="2852957" cy="14860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creenshot 2025-05-12 at 09.27.00.png" descr="Screenshot 2025-05-12 at 09.27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401" y="6880739"/>
            <a:ext cx="8162267" cy="6520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creenshot 2025-05-12 at 09.27.12.png" descr="Screenshot 2025-05-12 at 09.27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856" y="222080"/>
            <a:ext cx="8101356" cy="652001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Pathophysiological Mechanisms of Cocaine-Induced DAH"/>
          <p:cNvSpPr txBox="1">
            <a:spLocks noGrp="1"/>
          </p:cNvSpPr>
          <p:nvPr>
            <p:ph type="title" idx="4294967295"/>
          </p:nvPr>
        </p:nvSpPr>
        <p:spPr>
          <a:xfrm>
            <a:off x="786519" y="988117"/>
            <a:ext cx="14220627" cy="86953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297179">
              <a:lnSpc>
                <a:spcPct val="117999"/>
              </a:lnSpc>
              <a:defRPr sz="4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Pathophysiological Mechanisms of Cocaine-Induced DAH </a:t>
            </a:r>
          </a:p>
        </p:txBody>
      </p:sp>
      <p:pic>
        <p:nvPicPr>
          <p:cNvPr id="264" name="Screenshot 2025-05-12 at 10.02.32.png" descr="Screenshot 2025-05-12 at 10.02.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4" y="2649033"/>
            <a:ext cx="15405537" cy="897499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Jiménez-Zarazúa O, et al. Heart Lung 2018"/>
          <p:cNvSpPr txBox="1"/>
          <p:nvPr/>
        </p:nvSpPr>
        <p:spPr>
          <a:xfrm>
            <a:off x="261028" y="13009264"/>
            <a:ext cx="678953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Jiménez-Zarazúa O, et al. Heart Lung 2018 </a:t>
            </a:r>
          </a:p>
        </p:txBody>
      </p:sp>
      <p:sp>
        <p:nvSpPr>
          <p:cNvPr id="266" name="Rectangle"/>
          <p:cNvSpPr/>
          <p:nvPr/>
        </p:nvSpPr>
        <p:spPr>
          <a:xfrm>
            <a:off x="414681" y="8348406"/>
            <a:ext cx="4887583" cy="44316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" name="Rectangle"/>
          <p:cNvSpPr/>
          <p:nvPr/>
        </p:nvSpPr>
        <p:spPr>
          <a:xfrm>
            <a:off x="5194708" y="8556431"/>
            <a:ext cx="5312579" cy="33883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creenshot 2025-05-12 at 09.27.00.png" descr="Screenshot 2025-05-12 at 09.27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401" y="6880739"/>
            <a:ext cx="8162267" cy="6520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shot 2025-05-12 at 09.27.12.png" descr="Screenshot 2025-05-12 at 09.27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856" y="222080"/>
            <a:ext cx="8101356" cy="652001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Pathophysiological Mechanisms of Cocaine-Induced DAH"/>
          <p:cNvSpPr txBox="1">
            <a:spLocks noGrp="1"/>
          </p:cNvSpPr>
          <p:nvPr>
            <p:ph type="title" idx="4294967295"/>
          </p:nvPr>
        </p:nvSpPr>
        <p:spPr>
          <a:xfrm>
            <a:off x="786519" y="988117"/>
            <a:ext cx="14220627" cy="86953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297179">
              <a:lnSpc>
                <a:spcPct val="117999"/>
              </a:lnSpc>
              <a:defRPr sz="4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Pathophysiological Mechanisms of Cocaine-Induced DAH </a:t>
            </a:r>
          </a:p>
        </p:txBody>
      </p:sp>
      <p:pic>
        <p:nvPicPr>
          <p:cNvPr id="274" name="Screenshot 2025-05-12 at 10.02.32.png" descr="Screenshot 2025-05-12 at 10.02.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4" y="2649033"/>
            <a:ext cx="15405537" cy="897499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Jiménez-Zarazúa O, et al. Heart Lung 2018"/>
          <p:cNvSpPr txBox="1"/>
          <p:nvPr/>
        </p:nvSpPr>
        <p:spPr>
          <a:xfrm>
            <a:off x="261028" y="13009264"/>
            <a:ext cx="678953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Jiménez-Zarazúa O, et al. Heart Lung 2018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creenshot 2025-05-13 at 06.37.47.png" descr="Screenshot 2025-05-13 at 06.37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025" y="3142848"/>
            <a:ext cx="9718838" cy="7430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Screenshot 2025-05-13 at 06.38.11.png" descr="Screenshot 2025-05-13 at 06.38.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7466" y="3198134"/>
            <a:ext cx="10311276" cy="7319733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Dushay KM, et al. R I Med J 2013"/>
          <p:cNvSpPr txBox="1"/>
          <p:nvPr/>
        </p:nvSpPr>
        <p:spPr>
          <a:xfrm>
            <a:off x="18672142" y="12857304"/>
            <a:ext cx="5342840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Dushay KM, et al. R I Med J 2013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Cocain Aortic Dissection.png" descr="Cocain Aortic Diss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676" y="2050213"/>
            <a:ext cx="17744649" cy="10012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creenshot 2025-05-12 at 06.29.06.png" descr="Screenshot 2025-05-12 at 06.29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01" y="1998979"/>
            <a:ext cx="9053035" cy="1011512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In memory of Angelo Carloni"/>
          <p:cNvSpPr txBox="1"/>
          <p:nvPr/>
        </p:nvSpPr>
        <p:spPr>
          <a:xfrm>
            <a:off x="19358229" y="13024311"/>
            <a:ext cx="457268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 memory of Angelo Carloni </a:t>
            </a:r>
          </a:p>
        </p:txBody>
      </p:sp>
      <p:sp>
        <p:nvSpPr>
          <p:cNvPr id="288" name="Ascending aorta dissection"/>
          <p:cNvSpPr txBox="1">
            <a:spLocks noGrp="1"/>
          </p:cNvSpPr>
          <p:nvPr>
            <p:ph type="title" idx="4294967295"/>
          </p:nvPr>
        </p:nvSpPr>
        <p:spPr>
          <a:xfrm>
            <a:off x="905328" y="747484"/>
            <a:ext cx="9369574" cy="86953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457200">
              <a:lnSpc>
                <a:spcPct val="117999"/>
              </a:lnSpc>
              <a:defRPr sz="4700" b="1">
                <a:solidFill>
                  <a:srgbClr val="B516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Ascending aorta dissection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creenshot 2025-05-12 at 06.31.20.png" descr="Screenshot 2025-05-12 at 06.31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02" y="4126241"/>
            <a:ext cx="24077796" cy="508031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Roset-Altadill A, et al. Eur J Radiol 2024"/>
          <p:cNvSpPr txBox="1"/>
          <p:nvPr/>
        </p:nvSpPr>
        <p:spPr>
          <a:xfrm>
            <a:off x="17711979" y="12932912"/>
            <a:ext cx="6319419" cy="51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  <p:sp>
        <p:nvSpPr>
          <p:cNvPr id="294" name="Ascending aorta dissection"/>
          <p:cNvSpPr txBox="1">
            <a:spLocks noGrp="1"/>
          </p:cNvSpPr>
          <p:nvPr>
            <p:ph type="title" idx="4294967295"/>
          </p:nvPr>
        </p:nvSpPr>
        <p:spPr>
          <a:xfrm>
            <a:off x="905328" y="747484"/>
            <a:ext cx="9369574" cy="86953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457200">
              <a:lnSpc>
                <a:spcPct val="117999"/>
              </a:lnSpc>
              <a:defRPr sz="4700" b="1">
                <a:solidFill>
                  <a:srgbClr val="B516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Ascending aorta dissection </a:t>
            </a:r>
          </a:p>
        </p:txBody>
      </p:sp>
      <p:sp>
        <p:nvSpPr>
          <p:cNvPr id="295" name="Increased myocardial contractility, tachycardia and hypertension =&gt; increased aortic shear stress…"/>
          <p:cNvSpPr txBox="1"/>
          <p:nvPr/>
        </p:nvSpPr>
        <p:spPr>
          <a:xfrm>
            <a:off x="259113" y="10408639"/>
            <a:ext cx="23865774" cy="183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117999"/>
              </a:lnSpc>
              <a:defRPr sz="3500">
                <a:latin typeface="+mj-lt"/>
                <a:ea typeface="+mj-ea"/>
                <a:cs typeface="+mj-cs"/>
                <a:sym typeface="Helvetica Neue"/>
              </a:defRPr>
            </a:pPr>
            <a:r>
              <a:t>Increased myocardial contractility, tachycardia and hypertension =&gt; increased aortic shear stress</a:t>
            </a:r>
          </a:p>
          <a:p>
            <a:pPr algn="just" defTabSz="457200">
              <a:lnSpc>
                <a:spcPct val="117999"/>
              </a:lnSpc>
              <a:defRPr sz="3500">
                <a:latin typeface="+mj-lt"/>
                <a:ea typeface="+mj-ea"/>
                <a:cs typeface="+mj-cs"/>
                <a:sym typeface="Helvetica Neue"/>
              </a:defRPr>
            </a:pPr>
            <a:r>
              <a:t>Findings: intimal flap, double lumen and dilatation of the aorta. </a:t>
            </a:r>
          </a:p>
          <a:p>
            <a:pPr algn="just" defTabSz="457200">
              <a:lnSpc>
                <a:spcPct val="117999"/>
              </a:lnSpc>
              <a:defRPr sz="3500">
                <a:latin typeface="+mj-lt"/>
                <a:ea typeface="+mj-ea"/>
                <a:cs typeface="+mj-cs"/>
                <a:sym typeface="Helvetica Neue"/>
              </a:defRPr>
            </a:pPr>
            <a:r>
              <a:t>Complications: aortic rupture and extension to the coronary arteries </a:t>
            </a:r>
          </a:p>
        </p:txBody>
      </p:sp>
      <p:sp>
        <p:nvSpPr>
          <p:cNvPr id="296" name="CT angiogram"/>
          <p:cNvSpPr txBox="1"/>
          <p:nvPr/>
        </p:nvSpPr>
        <p:spPr>
          <a:xfrm>
            <a:off x="2327742" y="3112903"/>
            <a:ext cx="2929764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3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CT angiogram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export--19166602" descr="export--19166602"/>
          <p:cNvPicPr>
            <a:picLocks noChangeAspect="1"/>
          </p:cNvPicPr>
          <p:nvPr/>
        </p:nvPicPr>
        <p:blipFill>
          <a:blip r:embed="rId3"/>
          <a:srcRect l="11718" t="14647" r="10644" b="15349"/>
          <a:stretch>
            <a:fillRect/>
          </a:stretch>
        </p:blipFill>
        <p:spPr>
          <a:xfrm>
            <a:off x="15788379" y="444874"/>
            <a:ext cx="7242054" cy="6529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export--19166516" descr="export--19166516"/>
          <p:cNvPicPr>
            <a:picLocks noChangeAspect="1"/>
          </p:cNvPicPr>
          <p:nvPr/>
        </p:nvPicPr>
        <p:blipFill>
          <a:blip r:embed="rId4"/>
          <a:srcRect l="14647" t="18370" r="16502" b="19553"/>
          <a:stretch>
            <a:fillRect/>
          </a:stretch>
        </p:blipFill>
        <p:spPr>
          <a:xfrm>
            <a:off x="563858" y="376184"/>
            <a:ext cx="7394510" cy="6667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export--19166494" descr="export--19166494"/>
          <p:cNvPicPr>
            <a:picLocks noChangeAspect="1"/>
          </p:cNvPicPr>
          <p:nvPr/>
        </p:nvPicPr>
        <p:blipFill>
          <a:blip r:embed="rId5"/>
          <a:srcRect l="18563" t="26367" r="19636" b="22851"/>
          <a:stretch>
            <a:fillRect/>
          </a:stretch>
        </p:blipFill>
        <p:spPr>
          <a:xfrm>
            <a:off x="8176118" y="376184"/>
            <a:ext cx="7394603" cy="6667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25377293" descr="25377293"/>
          <p:cNvPicPr>
            <a:picLocks noChangeAspect="1"/>
          </p:cNvPicPr>
          <p:nvPr/>
        </p:nvPicPr>
        <p:blipFill>
          <a:blip r:embed="rId6"/>
          <a:srcRect l="13183" t="14647" r="12108" b="19433"/>
          <a:stretch>
            <a:fillRect/>
          </a:stretch>
        </p:blipFill>
        <p:spPr>
          <a:xfrm>
            <a:off x="563857" y="7103967"/>
            <a:ext cx="7394603" cy="6525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25377287" descr="25377287"/>
          <p:cNvPicPr>
            <a:picLocks noChangeAspect="1"/>
          </p:cNvPicPr>
          <p:nvPr/>
        </p:nvPicPr>
        <p:blipFill>
          <a:blip r:embed="rId7"/>
          <a:srcRect l="11718" t="14647" r="10644" b="17968"/>
          <a:stretch>
            <a:fillRect/>
          </a:stretch>
        </p:blipFill>
        <p:spPr>
          <a:xfrm>
            <a:off x="8205289" y="7112685"/>
            <a:ext cx="7336305" cy="6508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25377311" descr="25377311"/>
          <p:cNvPicPr>
            <a:picLocks noChangeAspect="1"/>
          </p:cNvPicPr>
          <p:nvPr/>
        </p:nvPicPr>
        <p:blipFill>
          <a:blip r:embed="rId8"/>
          <a:srcRect l="16113" t="16113" r="15038" b="22811"/>
          <a:stretch>
            <a:fillRect/>
          </a:stretch>
        </p:blipFill>
        <p:spPr>
          <a:xfrm>
            <a:off x="15746711" y="7117425"/>
            <a:ext cx="7325477" cy="649840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Cardiogenic pulmonary oedema"/>
          <p:cNvSpPr txBox="1">
            <a:spLocks noGrp="1"/>
          </p:cNvSpPr>
          <p:nvPr>
            <p:ph type="title" idx="4294967295"/>
          </p:nvPr>
        </p:nvSpPr>
        <p:spPr>
          <a:xfrm>
            <a:off x="905328" y="747484"/>
            <a:ext cx="9369574" cy="86953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457200">
              <a:lnSpc>
                <a:spcPct val="117999"/>
              </a:lnSpc>
              <a:defRPr sz="47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Cardiogenic pulmonary oedema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roup"/>
          <p:cNvGrpSpPr/>
          <p:nvPr/>
        </p:nvGrpSpPr>
        <p:grpSpPr>
          <a:xfrm>
            <a:off x="34923" y="333373"/>
            <a:ext cx="24482897" cy="13180096"/>
            <a:chOff x="0" y="0"/>
            <a:chExt cx="24482896" cy="13180095"/>
          </a:xfrm>
        </p:grpSpPr>
        <p:pic>
          <p:nvPicPr>
            <p:cNvPr id="310" name="image.png" descr="image.png"/>
            <p:cNvPicPr>
              <a:picLocks noChangeAspect="1"/>
            </p:cNvPicPr>
            <p:nvPr/>
          </p:nvPicPr>
          <p:blipFill>
            <a:blip r:embed="rId3"/>
            <a:srcRect l="17512" t="23437" r="21939" b="27864"/>
            <a:stretch>
              <a:fillRect/>
            </a:stretch>
          </p:blipFill>
          <p:spPr>
            <a:xfrm>
              <a:off x="8631391" y="-1"/>
              <a:ext cx="7826211" cy="6108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image.png" descr="image.png"/>
            <p:cNvPicPr>
              <a:picLocks noChangeAspect="1"/>
            </p:cNvPicPr>
            <p:nvPr/>
          </p:nvPicPr>
          <p:blipFill>
            <a:blip r:embed="rId4"/>
            <a:srcRect l="24322" t="35221" r="24614" b="33755"/>
            <a:stretch>
              <a:fillRect/>
            </a:stretch>
          </p:blipFill>
          <p:spPr>
            <a:xfrm>
              <a:off x="0" y="0"/>
              <a:ext cx="8427886" cy="6113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image.png" descr="image.png"/>
            <p:cNvPicPr>
              <a:picLocks noChangeAspect="1"/>
            </p:cNvPicPr>
            <p:nvPr/>
          </p:nvPicPr>
          <p:blipFill>
            <a:blip r:embed="rId5"/>
            <a:srcRect l="18977" t="24902" r="20474" b="29328"/>
            <a:stretch>
              <a:fillRect/>
            </a:stretch>
          </p:blipFill>
          <p:spPr>
            <a:xfrm>
              <a:off x="16754015" y="-1"/>
              <a:ext cx="7728881" cy="6141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image.png" descr="image.png"/>
            <p:cNvPicPr>
              <a:picLocks noChangeAspect="1"/>
            </p:cNvPicPr>
            <p:nvPr/>
          </p:nvPicPr>
          <p:blipFill>
            <a:blip r:embed="rId6"/>
            <a:srcRect l="16046" t="20475" r="17512" b="26367"/>
            <a:stretch>
              <a:fillRect/>
            </a:stretch>
          </p:blipFill>
          <p:spPr>
            <a:xfrm>
              <a:off x="-1" y="6620265"/>
              <a:ext cx="8427886" cy="6452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export--15847651" descr="export--15847651"/>
            <p:cNvPicPr>
              <a:picLocks noChangeAspect="1"/>
            </p:cNvPicPr>
            <p:nvPr/>
          </p:nvPicPr>
          <p:blipFill>
            <a:blip r:embed="rId7"/>
            <a:srcRect l="14550" t="17512" r="13085" b="23437"/>
            <a:stretch>
              <a:fillRect/>
            </a:stretch>
          </p:blipFill>
          <p:spPr>
            <a:xfrm>
              <a:off x="8830475" y="6536581"/>
              <a:ext cx="7627127" cy="6541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image.png" descr="image.png"/>
            <p:cNvPicPr>
              <a:picLocks noChangeAspect="1"/>
            </p:cNvPicPr>
            <p:nvPr/>
          </p:nvPicPr>
          <p:blipFill>
            <a:blip r:embed="rId8"/>
            <a:srcRect l="13085" t="16046" r="10123" b="21940"/>
            <a:stretch>
              <a:fillRect/>
            </a:stretch>
          </p:blipFill>
          <p:spPr>
            <a:xfrm>
              <a:off x="16656684" y="6536582"/>
              <a:ext cx="7826210" cy="6643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Crack Lung and Cocaine-induced Eosinophilic Lung Disease"/>
          <p:cNvSpPr txBox="1">
            <a:spLocks noGrp="1"/>
          </p:cNvSpPr>
          <p:nvPr>
            <p:ph type="title" idx="4294967295"/>
          </p:nvPr>
        </p:nvSpPr>
        <p:spPr>
          <a:xfrm>
            <a:off x="423006" y="717339"/>
            <a:ext cx="17207880" cy="86953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defTabSz="452627">
              <a:lnSpc>
                <a:spcPct val="117999"/>
              </a:lnSpc>
              <a:defRPr sz="4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Crack Lung and Cocaine-induced Eosinophilic Lung Disease</a:t>
            </a:r>
          </a:p>
        </p:txBody>
      </p:sp>
      <p:pic>
        <p:nvPicPr>
          <p:cNvPr id="318" name="Screenshot 2025-05-12 at 19.47.31.png" descr="Screenshot 2025-05-12 at 19.47.3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62446" y="407870"/>
            <a:ext cx="6351204" cy="5954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oute of administration matters (injury phenotype)"/>
          <p:cNvSpPr txBox="1">
            <a:spLocks noGrp="1"/>
          </p:cNvSpPr>
          <p:nvPr>
            <p:ph type="title"/>
          </p:nvPr>
        </p:nvSpPr>
        <p:spPr>
          <a:xfrm>
            <a:off x="1445800" y="933434"/>
            <a:ext cx="21005802" cy="1780515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Route of administration matters (injury phenotype) </a:t>
            </a:r>
          </a:p>
        </p:txBody>
      </p:sp>
      <p:sp>
        <p:nvSpPr>
          <p:cNvPr id="164" name="Distinct pathophysiological consequences: particle size, systemic absorption, first-pass metabolism, tissue exposure, associated substances"/>
          <p:cNvSpPr txBox="1">
            <a:spLocks noGrp="1"/>
          </p:cNvSpPr>
          <p:nvPr>
            <p:ph type="body" sz="quarter" idx="1"/>
          </p:nvPr>
        </p:nvSpPr>
        <p:spPr>
          <a:xfrm>
            <a:off x="760557" y="3419266"/>
            <a:ext cx="22862886" cy="1386368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sz="3600" u="sng"/>
            </a:pPr>
            <a:r>
              <a:t>Distinct pathophysiological consequences</a:t>
            </a:r>
            <a:r>
              <a:rPr u="none"/>
              <a:t>: particle size, systemic absorption, first-pass metabolism, tissue exposure, associated substances </a:t>
            </a:r>
          </a:p>
        </p:txBody>
      </p:sp>
      <p:graphicFrame>
        <p:nvGraphicFramePr>
          <p:cNvPr id="165" name="Table"/>
          <p:cNvGraphicFramePr/>
          <p:nvPr/>
        </p:nvGraphicFramePr>
        <p:xfrm>
          <a:off x="1445800" y="5298688"/>
          <a:ext cx="22174378" cy="752353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468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3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896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Route of Administration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Primary Pulmonary Effects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Underlying Mechanisms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74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INHALATION </a:t>
                      </a:r>
                      <a:r>
                        <a:rPr i="1"/>
                        <a:t>(e.g., cannabis, crack cocaine, heroin vapor)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Bullous lung disease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Diffuse alveolar damage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Bronchial inflammation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Direct thermal and chemical injury to alveolar and airway epithelium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Barotrauma from inhalation technique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Oxidant injury and surfactant dysfunction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131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INTRAVENOOUS INJECTION  </a:t>
                      </a:r>
                      <a:r>
                        <a:rPr i="1"/>
                        <a:t>(e.g., heroin, crushed pills with talc)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Foreign body granulomatosis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Septic emboli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hypertension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Microvascular embolization of insoluble excipients (talc, starch)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Granulomatous inflammation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Vascular remodeling and occlusion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964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SNORTED DRUGS </a:t>
                      </a:r>
                      <a:r>
                        <a:rPr i="1"/>
                        <a:t>(e.g., cocaine, methamphetamine)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vasoconstriction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Alveolar hemorrhage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hypertension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Systemic sympathetic activation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Endothelial injury from vasospasm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Platelet activation and thrombotic microangiopathy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6" name="Roset-Altadill A, et al. Eur J Radiol 2024"/>
          <p:cNvSpPr txBox="1"/>
          <p:nvPr/>
        </p:nvSpPr>
        <p:spPr>
          <a:xfrm>
            <a:off x="17712765" y="12946659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Asymptomatic pulmonary hemorrhage has been documented in individuals using cocaine, particularly among habitual smokers…"/>
          <p:cNvSpPr txBox="1">
            <a:spLocks noGrp="1"/>
          </p:cNvSpPr>
          <p:nvPr>
            <p:ph type="body" sz="half" idx="1"/>
          </p:nvPr>
        </p:nvSpPr>
        <p:spPr>
          <a:xfrm>
            <a:off x="706193" y="3507020"/>
            <a:ext cx="13597536" cy="4986242"/>
          </a:xfrm>
          <a:prstGeom prst="rect">
            <a:avLst/>
          </a:prstGeom>
        </p:spPr>
        <p:txBody>
          <a:bodyPr/>
          <a:lstStyle/>
          <a:p>
            <a:pPr marL="622300" indent="-622300" algn="just" defTabSz="808990">
              <a:spcBef>
                <a:spcPts val="5700"/>
              </a:spcBef>
              <a:defRPr sz="3900"/>
            </a:pPr>
            <a:r>
              <a:t>Asymptomatic pulmonary hemorrhage has been documented in individuals using cocaine, particularly among habitual smokers</a:t>
            </a:r>
          </a:p>
          <a:p>
            <a:pPr marL="622300" indent="-622300" algn="just" defTabSz="808990">
              <a:spcBef>
                <a:spcPts val="5700"/>
              </a:spcBef>
              <a:defRPr sz="3900"/>
            </a:pPr>
            <a:r>
              <a:t>While diffuse alveolar hemorrhage (DAH) often presents with symptoms like hemoptysis, dyspnea, and hypoxia, studies have identified cases where pulmonary hemorrhage occurs without overt clinical signs.  </a:t>
            </a:r>
          </a:p>
        </p:txBody>
      </p:sp>
      <p:sp>
        <p:nvSpPr>
          <p:cNvPr id="323" name="Asymptomatic Pulmonary Hemorrhage in Chronic Cocaine U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Asymptomatic Pulmonary Hemorrhage in Chronic Cocaine Use </a:t>
            </a:r>
          </a:p>
        </p:txBody>
      </p:sp>
      <p:sp>
        <p:nvSpPr>
          <p:cNvPr id="324" name="Bailey ME,  et al. Hum Pathol  1994"/>
          <p:cNvSpPr txBox="1"/>
          <p:nvPr/>
        </p:nvSpPr>
        <p:spPr>
          <a:xfrm>
            <a:off x="17831804" y="12953999"/>
            <a:ext cx="5621618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Bailey ME,  et al. Hum Pathol  1994 </a:t>
            </a:r>
          </a:p>
        </p:txBody>
      </p:sp>
      <p:pic>
        <p:nvPicPr>
          <p:cNvPr id="325" name="Screenshot 2025-05-13 at 08.10.34.png" descr="Screenshot 2025-05-13 at 08.10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906" y="2408825"/>
            <a:ext cx="7923949" cy="5401838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A significant number of cocaine users exhibit histopathological evidence of pulmonary hemorrhage post-mortem, even in the absence of reported respiratory symptoms.…"/>
          <p:cNvSpPr txBox="1"/>
          <p:nvPr/>
        </p:nvSpPr>
        <p:spPr>
          <a:xfrm>
            <a:off x="496243" y="8931570"/>
            <a:ext cx="22766030" cy="3284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35000" indent="-635000" algn="just">
              <a:spcBef>
                <a:spcPts val="5900"/>
              </a:spcBef>
              <a:buSzPct val="125000"/>
              <a:buChar char="•"/>
              <a:defRPr sz="4000">
                <a:latin typeface="+mj-lt"/>
                <a:ea typeface="+mj-ea"/>
                <a:cs typeface="+mj-cs"/>
                <a:sym typeface="Helvetica Neue"/>
              </a:defRPr>
            </a:pPr>
            <a:r>
              <a:t>A significant number of cocaine users exhibit histopathological evidence of pulmonary hemorrhage post-mortem, even in the absence of reported respiratory symptoms. </a:t>
            </a:r>
          </a:p>
          <a:p>
            <a:pPr marL="635000" indent="-635000" algn="just">
              <a:spcBef>
                <a:spcPts val="5900"/>
              </a:spcBef>
              <a:buSzPct val="125000"/>
              <a:buChar char="•"/>
              <a:defRPr sz="4000">
                <a:latin typeface="+mj-lt"/>
                <a:ea typeface="+mj-ea"/>
                <a:cs typeface="+mj-cs"/>
                <a:sym typeface="Helvetica Neue"/>
              </a:defRPr>
            </a:pPr>
            <a:r>
              <a:t>For instance, a study analyzing autopsies of individuals with positive cocaine toxicology found acute hemorrhage in 58% and chronic hemorrhage in 40% of cases.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creenshot 2025-05-12 at 09.15.24.png" descr="Screenshot 2025-05-12 at 09.15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008" y="840872"/>
            <a:ext cx="6651813" cy="5093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Screenshot 2025-05-12 at 09.15.36.png" descr="Screenshot 2025-05-12 at 09.15.3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581" y="6812259"/>
            <a:ext cx="6632667" cy="4779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Screenshot 2025-05-12 at 09.16.51.png" descr="Screenshot 2025-05-12 at 09.16.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836" y="1843016"/>
            <a:ext cx="11035429" cy="8210744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Nadaf Z, et al. Cureus 2023"/>
          <p:cNvSpPr txBox="1"/>
          <p:nvPr/>
        </p:nvSpPr>
        <p:spPr>
          <a:xfrm>
            <a:off x="19697692" y="13023347"/>
            <a:ext cx="4414610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Nadaf Z, et al. Cureus 2023 </a:t>
            </a:r>
          </a:p>
        </p:txBody>
      </p:sp>
      <p:sp>
        <p:nvSpPr>
          <p:cNvPr id="334" name="21-year-old male, cocaine use via smoking and snorting. Fever and sore throat"/>
          <p:cNvSpPr txBox="1"/>
          <p:nvPr/>
        </p:nvSpPr>
        <p:spPr>
          <a:xfrm>
            <a:off x="10664886" y="10973482"/>
            <a:ext cx="1223341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21-year-old male, cocaine use via smoking and snorting. Fever and sore throat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annabis (sativa) remains by far the most commonly consumed illicit drug, traffic of which in Europe is dangerously increasing (tetra-hydro-cannabinol)."/>
          <p:cNvSpPr txBox="1">
            <a:spLocks noGrp="1"/>
          </p:cNvSpPr>
          <p:nvPr>
            <p:ph type="body" sz="half" idx="1"/>
          </p:nvPr>
        </p:nvSpPr>
        <p:spPr>
          <a:xfrm>
            <a:off x="1328152" y="2126914"/>
            <a:ext cx="21005802" cy="3327846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sz="4100" b="1"/>
            </a:pPr>
            <a:r>
              <a:t>Cannabis (sativa)</a:t>
            </a:r>
            <a:r>
              <a:rPr b="0"/>
              <a:t> remains by far the most commonly consumed illicit drug, traffic of which in Europe is dangerously increasing (tetra-hydro-cannabinol). </a:t>
            </a:r>
          </a:p>
        </p:txBody>
      </p:sp>
      <p:sp>
        <p:nvSpPr>
          <p:cNvPr id="339" name="Roset-Altadill A, et al. Eur J Radiol 2024"/>
          <p:cNvSpPr txBox="1"/>
          <p:nvPr/>
        </p:nvSpPr>
        <p:spPr>
          <a:xfrm>
            <a:off x="17711979" y="12932912"/>
            <a:ext cx="6319419" cy="51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  <p:pic>
        <p:nvPicPr>
          <p:cNvPr id="340" name="Screenshot 2025-05-12 at 11.05.31.png" descr="Screenshot 2025-05-12 at 11.05.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698" y="6257819"/>
            <a:ext cx="19886710" cy="4425916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Marijuana"/>
          <p:cNvSpPr txBox="1"/>
          <p:nvPr/>
        </p:nvSpPr>
        <p:spPr>
          <a:xfrm>
            <a:off x="1868945" y="11035617"/>
            <a:ext cx="1991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Marijuana  </a:t>
            </a:r>
          </a:p>
        </p:txBody>
      </p:sp>
      <p:sp>
        <p:nvSpPr>
          <p:cNvPr id="342" name="Hashish"/>
          <p:cNvSpPr txBox="1"/>
          <p:nvPr/>
        </p:nvSpPr>
        <p:spPr>
          <a:xfrm>
            <a:off x="8606628" y="11035617"/>
            <a:ext cx="148323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Hashish</a:t>
            </a:r>
          </a:p>
        </p:txBody>
      </p:sp>
      <p:sp>
        <p:nvSpPr>
          <p:cNvPr id="343" name="Hash oil"/>
          <p:cNvSpPr txBox="1"/>
          <p:nvPr/>
        </p:nvSpPr>
        <p:spPr>
          <a:xfrm>
            <a:off x="15223996" y="11035617"/>
            <a:ext cx="159601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Hash oil </a:t>
            </a:r>
          </a:p>
        </p:txBody>
      </p:sp>
      <p:pic>
        <p:nvPicPr>
          <p:cNvPr id="344" name="Screenshot 2025-05-12 at 13.14.11.png" descr="Screenshot 2025-05-12 at 13.14.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2650" y="6256418"/>
            <a:ext cx="2311402" cy="2578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athophysiological Mechanisms"/>
          <p:cNvSpPr txBox="1">
            <a:spLocks noGrp="1"/>
          </p:cNvSpPr>
          <p:nvPr>
            <p:ph type="title"/>
          </p:nvPr>
        </p:nvSpPr>
        <p:spPr>
          <a:xfrm>
            <a:off x="1445799" y="933434"/>
            <a:ext cx="11553201" cy="1780515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Pathophysiological Mechanisms</a:t>
            </a:r>
          </a:p>
        </p:txBody>
      </p:sp>
      <p:sp>
        <p:nvSpPr>
          <p:cNvPr id="349" name="Inhalation Techniques: Cannabis smokers often inhale deeply and hold their breath longer than tobacco smokers (increase intrathoracic pressure, alveolar rupture)…"/>
          <p:cNvSpPr txBox="1">
            <a:spLocks noGrp="1"/>
          </p:cNvSpPr>
          <p:nvPr>
            <p:ph type="body" idx="1"/>
          </p:nvPr>
        </p:nvSpPr>
        <p:spPr>
          <a:xfrm>
            <a:off x="695600" y="6615751"/>
            <a:ext cx="22992800" cy="5892240"/>
          </a:xfrm>
          <a:prstGeom prst="rect">
            <a:avLst/>
          </a:prstGeom>
        </p:spPr>
        <p:txBody>
          <a:bodyPr/>
          <a:lstStyle/>
          <a:p>
            <a:pPr algn="just">
              <a:defRPr sz="4400" b="1"/>
            </a:pPr>
            <a:r>
              <a:t>Inhalation Techniques</a:t>
            </a:r>
            <a:r>
              <a:rPr b="0"/>
              <a:t>: Cannabis smokers often </a:t>
            </a:r>
            <a:r>
              <a:rPr b="0" i="1" u="sng"/>
              <a:t>inhale deeply and hold</a:t>
            </a:r>
            <a:r>
              <a:rPr b="0"/>
              <a:t> their breath longer than tobacco smokers (increase intrathoracic pressure, </a:t>
            </a:r>
            <a:r>
              <a:rPr b="0" i="1" u="sng"/>
              <a:t>alveolar rupture</a:t>
            </a:r>
            <a:r>
              <a:rPr b="0"/>
              <a:t>)</a:t>
            </a:r>
          </a:p>
          <a:p>
            <a:pPr algn="just">
              <a:defRPr sz="4400" b="1"/>
            </a:pPr>
            <a:r>
              <a:t>Inflammatory Response</a:t>
            </a:r>
            <a:r>
              <a:rPr b="0"/>
              <a:t>: irritants, inflammation of the airways, tissue damage and bulla formation</a:t>
            </a:r>
          </a:p>
          <a:p>
            <a:pPr algn="just">
              <a:defRPr sz="4400" b="1"/>
            </a:pPr>
            <a:r>
              <a:t>Synergistic Effects with Tobacco</a:t>
            </a:r>
            <a:r>
              <a:rPr b="0"/>
              <a:t>: the combined exposure may have additive detrimental effects on lung tissue.</a:t>
            </a:r>
          </a:p>
        </p:txBody>
      </p:sp>
      <p:sp>
        <p:nvSpPr>
          <p:cNvPr id="350" name="Limited longitudinal data and pathogenesis debated"/>
          <p:cNvSpPr txBox="1"/>
          <p:nvPr/>
        </p:nvSpPr>
        <p:spPr>
          <a:xfrm>
            <a:off x="1982448" y="3451766"/>
            <a:ext cx="10528098" cy="59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3300" b="1" i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Limited longitudinal data and pathogenesis debated</a:t>
            </a:r>
          </a:p>
        </p:txBody>
      </p:sp>
      <p:pic>
        <p:nvPicPr>
          <p:cNvPr id="351" name="Screenshot 2025-05-12 at 19.33.56.png" descr="Screenshot 2025-05-12 at 19.33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5061" y="596402"/>
            <a:ext cx="7471949" cy="4906473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creenshot 2025-05-12 at 12.33.55.png" descr="Screenshot 2025-05-12 at 12.33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143" y="3779978"/>
            <a:ext cx="7621770" cy="6156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Screenshot 2025-05-12 at 12.34.06.png" descr="Screenshot 2025-05-12 at 12.34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38" y="3779978"/>
            <a:ext cx="6516400" cy="6156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Screenshot 2025-05-12 at 12.34.25.png" descr="Screenshot 2025-05-12 at 12.34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2418" y="3779978"/>
            <a:ext cx="7044546" cy="6156045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Large lung bullae in marijuana smokers (“vanishing lung”)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Large lung bullae in marijuana smokers (“vanishing lung”)</a:t>
            </a:r>
          </a:p>
        </p:txBody>
      </p:sp>
      <p:sp>
        <p:nvSpPr>
          <p:cNvPr id="360" name="Johnson MK, Set al. Thorax 2000"/>
          <p:cNvSpPr txBox="1"/>
          <p:nvPr/>
        </p:nvSpPr>
        <p:spPr>
          <a:xfrm>
            <a:off x="18804928" y="12828792"/>
            <a:ext cx="531677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Johnson MK, Set al. Thorax 2000 </a:t>
            </a:r>
          </a:p>
        </p:txBody>
      </p:sp>
      <p:sp>
        <p:nvSpPr>
          <p:cNvPr id="361" name="Emerging clinical concern (esp. young adults). Large air-filled spaces (bullae) in the lungs. Spontaneous pneumothorax.…"/>
          <p:cNvSpPr txBox="1"/>
          <p:nvPr/>
        </p:nvSpPr>
        <p:spPr>
          <a:xfrm>
            <a:off x="707883" y="11429487"/>
            <a:ext cx="22968234" cy="108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Emerging clinical concern (esp. young adults). Large air-filled spaces (bullae) in the lungs. Spontaneous pneumothorax.</a:t>
            </a:r>
          </a:p>
          <a:p>
            <a:pPr algn="just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Para-septal in distribution and upper lobes (different from lifetime of tobacco smokers)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G_9624.jpeg" descr="IMG_962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7" y="2910807"/>
            <a:ext cx="10525848" cy="7894387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33 yo, male, 2 joints/day for &gt; 10 years. Recurrent pneumothorax"/>
          <p:cNvSpPr txBox="1"/>
          <p:nvPr/>
        </p:nvSpPr>
        <p:spPr>
          <a:xfrm>
            <a:off x="1405444" y="12016389"/>
            <a:ext cx="21047176" cy="58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33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33 yo, male, 2 joints/day for &gt; 10 years. Recurrent pneumothorax</a:t>
            </a:r>
          </a:p>
        </p:txBody>
      </p:sp>
      <p:pic>
        <p:nvPicPr>
          <p:cNvPr id="367" name="Screenshot 2025-05-12 at 13.14.49.png" descr="Screenshot 2025-05-12 at 13.14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5988" y="3284887"/>
            <a:ext cx="7252589" cy="8143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creenshot 2025-05-12 at 12.49.33.png" descr="Screenshot 2025-05-12 at 12.49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1000" y="2376178"/>
            <a:ext cx="10791525" cy="8963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Screenshot 2025-05-12 at 12.49.49.png" descr="Screenshot 2025-05-12 at 12.49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381" y="2376178"/>
            <a:ext cx="10268698" cy="8963645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Horugsa N, et al. Eur J Case Rep Intern Med 2024"/>
          <p:cNvSpPr txBox="1"/>
          <p:nvPr/>
        </p:nvSpPr>
        <p:spPr>
          <a:xfrm>
            <a:off x="16255433" y="12919029"/>
            <a:ext cx="7793204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Horugsa N, et al. Eur J Case Rep Intern Med 2024</a:t>
            </a:r>
          </a:p>
        </p:txBody>
      </p:sp>
      <p:sp>
        <p:nvSpPr>
          <p:cNvPr id="374" name="Healthy 22-year-old male with a history of recent marijuana use who presented with pneumomediastinum"/>
          <p:cNvSpPr txBox="1"/>
          <p:nvPr/>
        </p:nvSpPr>
        <p:spPr>
          <a:xfrm>
            <a:off x="1353923" y="1054796"/>
            <a:ext cx="20493966" cy="597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3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Healthy 22-year-old male with a history of recent marijuana use who presented with pneumomediastinum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Navarri Andrea 1.jpeg" descr="Navarri Andrea 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585" y="473776"/>
            <a:ext cx="6502401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Navarri Andrea 2.jpeg" descr="Navarri Andrea 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142" y="473776"/>
            <a:ext cx="6502402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Navarri Andrea 3.jpeg" descr="Navarri Andrea 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6701" y="473776"/>
            <a:ext cx="6502402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Navarri Andrea 4.jpeg" descr="Navarri Andrea 4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1142" y="6998592"/>
            <a:ext cx="6502402" cy="6502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Navarri Andrea 5.jpeg" descr="Navarri Andrea 5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6701" y="6998592"/>
            <a:ext cx="6502402" cy="6502402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32-year-old male, non cigarette smoker.…"/>
          <p:cNvSpPr txBox="1"/>
          <p:nvPr/>
        </p:nvSpPr>
        <p:spPr>
          <a:xfrm>
            <a:off x="636924" y="8152541"/>
            <a:ext cx="9686233" cy="252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4000">
                <a:latin typeface="+mj-lt"/>
                <a:ea typeface="+mj-ea"/>
                <a:cs typeface="+mj-cs"/>
                <a:sym typeface="Helvetica Neue"/>
              </a:defRPr>
            </a:pPr>
            <a:r>
              <a:t>32-year-old male, non cigarette smoker. </a:t>
            </a:r>
          </a:p>
          <a:p>
            <a:pPr algn="just" defTabSz="457200">
              <a:defRPr sz="4000">
                <a:latin typeface="+mj-lt"/>
                <a:ea typeface="+mj-ea"/>
                <a:cs typeface="+mj-cs"/>
                <a:sym typeface="Helvetica Neue"/>
              </a:defRPr>
            </a:pPr>
            <a:r>
              <a:t>Regular cannabis user. </a:t>
            </a:r>
          </a:p>
          <a:p>
            <a:pPr algn="just" defTabSz="457200">
              <a:defRPr sz="4000">
                <a:latin typeface="+mj-lt"/>
                <a:ea typeface="+mj-ea"/>
                <a:cs typeface="+mj-cs"/>
                <a:sym typeface="Helvetica Neue"/>
              </a:defRPr>
            </a:pPr>
            <a:r>
              <a:t>Sales representative, asthmatic. </a:t>
            </a:r>
          </a:p>
          <a:p>
            <a:pPr algn="just" defTabSz="457200">
              <a:defRPr sz="4000">
                <a:latin typeface="+mj-lt"/>
                <a:ea typeface="+mj-ea"/>
                <a:cs typeface="+mj-cs"/>
                <a:sym typeface="Helvetica Neue"/>
              </a:defRPr>
            </a:pPr>
            <a:r>
              <a:t>Dyspnea.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creenshot 2025-05-12 at 16.34.35.png" descr="Screenshot 2025-05-12 at 16.34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52" y="995088"/>
            <a:ext cx="8807616" cy="5392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Screenshot 2025-05-12 at 16.34.46.png" descr="Screenshot 2025-05-12 at 16.34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057" y="985044"/>
            <a:ext cx="8231973" cy="547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Screenshot 2025-05-12 at 16.35.06.png" descr="Screenshot 2025-05-12 at 16.35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7" y="6600942"/>
            <a:ext cx="8810444" cy="5943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Screenshot 2025-05-12 at 16.35.25.png" descr="Screenshot 2025-05-12 at 16.35.2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526" y="6648012"/>
            <a:ext cx="8231973" cy="5920255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57-year-old, store-keeper…"/>
          <p:cNvSpPr txBox="1"/>
          <p:nvPr/>
        </p:nvSpPr>
        <p:spPr>
          <a:xfrm>
            <a:off x="18464716" y="4924687"/>
            <a:ext cx="5518030" cy="202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3100">
                <a:latin typeface="+mj-lt"/>
                <a:ea typeface="+mj-ea"/>
                <a:cs typeface="+mj-cs"/>
                <a:sym typeface="Helvetica Neue"/>
              </a:defRPr>
            </a:pPr>
            <a:r>
              <a:t>57-year-old, store-keeper</a:t>
            </a:r>
          </a:p>
          <a:p>
            <a:pPr algn="just" defTabSz="457200">
              <a:defRPr sz="3100">
                <a:latin typeface="+mj-lt"/>
                <a:ea typeface="+mj-ea"/>
                <a:cs typeface="+mj-cs"/>
                <a:sym typeface="Helvetica Neue"/>
              </a:defRPr>
            </a:pPr>
            <a:r>
              <a:t>Non-cigarette smoker</a:t>
            </a:r>
          </a:p>
          <a:p>
            <a:pPr algn="just" defTabSz="457200">
              <a:defRPr sz="3100">
                <a:latin typeface="+mj-lt"/>
                <a:ea typeface="+mj-ea"/>
                <a:cs typeface="+mj-cs"/>
                <a:sym typeface="Helvetica Neue"/>
              </a:defRPr>
            </a:pPr>
            <a:r>
              <a:t>Heavy cannabis use</a:t>
            </a:r>
          </a:p>
          <a:p>
            <a:pPr algn="just" defTabSz="457200">
              <a:defRPr sz="3100">
                <a:latin typeface="+mj-lt"/>
                <a:ea typeface="+mj-ea"/>
                <a:cs typeface="+mj-cs"/>
                <a:sym typeface="Helvetica Neue"/>
              </a:defRPr>
            </a:pPr>
            <a:r>
              <a:t>Dry cough and dyspnea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14" y="192280"/>
            <a:ext cx="7936449" cy="595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297" y="192280"/>
            <a:ext cx="7936448" cy="595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5877" y="192280"/>
            <a:ext cx="7936449" cy="595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8891" y="6633671"/>
            <a:ext cx="7936449" cy="5952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776" y="6633671"/>
            <a:ext cx="7936449" cy="5952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414" y="6633671"/>
            <a:ext cx="7936449" cy="5952337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immunophenotype: CD1a+, S100+, Braf-V-600 +."/>
          <p:cNvSpPr txBox="1"/>
          <p:nvPr/>
        </p:nvSpPr>
        <p:spPr>
          <a:xfrm>
            <a:off x="14156838" y="12849284"/>
            <a:ext cx="10055543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3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immunophenotype: CD1a+, S100+, Braf-V-600 +.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oute of administration matters (injury phenotype)"/>
          <p:cNvSpPr txBox="1">
            <a:spLocks noGrp="1"/>
          </p:cNvSpPr>
          <p:nvPr>
            <p:ph type="title"/>
          </p:nvPr>
        </p:nvSpPr>
        <p:spPr>
          <a:xfrm>
            <a:off x="1445800" y="933434"/>
            <a:ext cx="21005802" cy="1780515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Route of administration matters (injury phenotype) </a:t>
            </a:r>
          </a:p>
        </p:txBody>
      </p:sp>
      <p:sp>
        <p:nvSpPr>
          <p:cNvPr id="171" name="Distinct pathophysiological consequences: particle size, systemic absorption, first-pass metabolism, tissue exposure, associated substances"/>
          <p:cNvSpPr txBox="1">
            <a:spLocks noGrp="1"/>
          </p:cNvSpPr>
          <p:nvPr>
            <p:ph type="body" sz="quarter" idx="1"/>
          </p:nvPr>
        </p:nvSpPr>
        <p:spPr>
          <a:xfrm>
            <a:off x="760557" y="3419266"/>
            <a:ext cx="22862886" cy="1386368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sz="3600" u="sng"/>
            </a:pPr>
            <a:r>
              <a:t>Distinct pathophysiological consequences</a:t>
            </a:r>
            <a:r>
              <a:rPr u="none"/>
              <a:t>: particle size, systemic absorption, first-pass metabolism, tissue exposure, associated substances </a:t>
            </a:r>
          </a:p>
        </p:txBody>
      </p:sp>
      <p:graphicFrame>
        <p:nvGraphicFramePr>
          <p:cNvPr id="172" name="Table"/>
          <p:cNvGraphicFramePr/>
          <p:nvPr>
            <p:extLst>
              <p:ext uri="{D42A27DB-BD31-4B8C-83A1-F6EECF244321}">
                <p14:modId xmlns:p14="http://schemas.microsoft.com/office/powerpoint/2010/main" val="899781396"/>
              </p:ext>
            </p:extLst>
          </p:nvPr>
        </p:nvGraphicFramePr>
        <p:xfrm>
          <a:off x="1445800" y="5298688"/>
          <a:ext cx="22174378" cy="752353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468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3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896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Route of Administration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Primary Pulmonary Effects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Underlying Mechanisms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74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INHALATION </a:t>
                      </a:r>
                      <a:r>
                        <a:rPr b="1" i="1" dirty="0"/>
                        <a:t>(e.g., cannabis, crack cocaine, heroin vapor)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Bullous lung disease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Diffuse alveolar damage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Bronchial inflammation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Direct thermal and chemical injury to alveolar and airway epithelium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Barotrauma from inhalation technique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Oxidant injury and surfactant dysfunction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131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INTRAVENOOUS INJECTION  </a:t>
                      </a:r>
                      <a:r>
                        <a:rPr i="1"/>
                        <a:t>(e.g., heroin, crushed pills with talc)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Foreign body granulomatosis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Septic emboli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hypertension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Microvascular embolization of insoluble excipients (talc, starch)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Granulomatous inflammation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Vascular remodeling and occlusion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964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SNORTED DRUGS </a:t>
                      </a:r>
                      <a:r>
                        <a:rPr i="1"/>
                        <a:t>(e.g., cocaine, methamphetamine)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vasoconstriction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Alveolar hemorrhage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hypertension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dirty="0"/>
                        <a:t>Systemic sympathetic activation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dirty="0"/>
                        <a:t>Endothelial injury from vasospasm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dirty="0"/>
                        <a:t>Platelet activation and thrombotic microangiopathy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3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magine 2" descr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600" y="-45281"/>
            <a:ext cx="15173814" cy="13806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magine 1" descr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533" y="0"/>
            <a:ext cx="1732547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CasellaDiTesto 2"/>
          <p:cNvSpPr txBox="1"/>
          <p:nvPr/>
        </p:nvSpPr>
        <p:spPr>
          <a:xfrm>
            <a:off x="3139439" y="6425951"/>
            <a:ext cx="2398385" cy="88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8" tIns="91438" rIns="91438" bIns="91438">
            <a:spAutoFit/>
          </a:bodyPr>
          <a:lstStyle/>
          <a:p>
            <a:pPr algn="l" defTabSz="18288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Blood 2010</a:t>
            </a:r>
          </a:p>
          <a:p>
            <a:pPr algn="l" defTabSz="18288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Oncologist 2014</a:t>
            </a:r>
          </a:p>
        </p:txBody>
      </p:sp>
      <p:pic>
        <p:nvPicPr>
          <p:cNvPr id="411" name="Immagine 3" descr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1024"/>
            <a:ext cx="2087217" cy="1557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creenshot 2025-05-13 at 07.12.32.png" descr="Screenshot 2025-05-13 at 07.12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23" y="-145107"/>
            <a:ext cx="13918123" cy="14006213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Zahid I, et al. BMC Pulm Med 2025"/>
          <p:cNvSpPr txBox="1"/>
          <p:nvPr/>
        </p:nvSpPr>
        <p:spPr>
          <a:xfrm>
            <a:off x="18537798" y="13006798"/>
            <a:ext cx="558389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Zahid I, et al. BMC Pulm Med 2025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creenshot 2025-05-13 at 07.16.44.png" descr="Screenshot 2025-05-13 at 07.16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574" y="2833167"/>
            <a:ext cx="6283667" cy="522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Screenshot 2025-05-13 at 07.16.56.png" descr="Screenshot 2025-05-13 at 07.16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0303" y="2833167"/>
            <a:ext cx="5229066" cy="522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Screenshot 2025-05-13 at 07.17.06.png" descr="Screenshot 2025-05-13 at 07.17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432" y="8165948"/>
            <a:ext cx="4485954" cy="463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Screenshot 2025-05-13 at 07.18.37.png" descr="Screenshot 2025-05-13 at 07.18.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3636" y="8209475"/>
            <a:ext cx="5480003" cy="463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Screenshot 2025-05-13 at 07.18.49.png" descr="Screenshot 2025-05-13 at 07.18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93" y="-172360"/>
            <a:ext cx="15516297" cy="2901814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Hanzal N, et al. Chest 2025"/>
          <p:cNvSpPr txBox="1"/>
          <p:nvPr/>
        </p:nvSpPr>
        <p:spPr>
          <a:xfrm>
            <a:off x="19775769" y="12946659"/>
            <a:ext cx="4388550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Hanzal N, et al. Chest 2025 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creenshot 2025-05-12 at 13.23.09.png" descr="Screenshot 2025-05-12 at 13.23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902" y="1841505"/>
            <a:ext cx="15664196" cy="11394362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ranscriptomic changes in oxidative stress, immunity, and cancer pathways caused by cannabis vapor on alveolar epithelial cells"/>
          <p:cNvSpPr txBox="1">
            <a:spLocks noGrp="1"/>
          </p:cNvSpPr>
          <p:nvPr>
            <p:ph type="title" idx="4294967295"/>
          </p:nvPr>
        </p:nvSpPr>
        <p:spPr>
          <a:xfrm>
            <a:off x="425783" y="325520"/>
            <a:ext cx="23239164" cy="1600297"/>
          </a:xfrm>
          <a:prstGeom prst="rect">
            <a:avLst/>
          </a:prstGeom>
        </p:spPr>
        <p:txBody>
          <a:bodyPr/>
          <a:lstStyle>
            <a:lvl1pPr defTabSz="406908">
              <a:lnSpc>
                <a:spcPct val="117999"/>
              </a:lnSpc>
              <a:defRPr sz="44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Transcriptomic changes in oxidative stress, immunity, and cancer pathways caused by cannabis vapor on alveolar epithelial cells</a:t>
            </a:r>
          </a:p>
        </p:txBody>
      </p:sp>
      <p:sp>
        <p:nvSpPr>
          <p:cNvPr id="431" name="Wilson ET, et al. Cell Biol Toxicol 2025"/>
          <p:cNvSpPr txBox="1"/>
          <p:nvPr/>
        </p:nvSpPr>
        <p:spPr>
          <a:xfrm>
            <a:off x="18117111" y="13069423"/>
            <a:ext cx="6013895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Wilson ET, et al. Cell Biol Toxicol 2025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creenshot 2025-05-13 at 08.34.18.png" descr="Screenshot 2025-05-13 at 08.34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121" y="202278"/>
            <a:ext cx="18219758" cy="12562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Intravenous injection: embolic and granulomatous dise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Intravenous injection: embolic and granulomatous disease </a:t>
            </a:r>
          </a:p>
        </p:txBody>
      </p:sp>
      <p:sp>
        <p:nvSpPr>
          <p:cNvPr id="438" name="Drugs: crushed tablets (containing talc, cellulose), heroin, methadone, methamphetamine…"/>
          <p:cNvSpPr txBox="1">
            <a:spLocks noGrp="1"/>
          </p:cNvSpPr>
          <p:nvPr>
            <p:ph type="body" idx="1"/>
          </p:nvPr>
        </p:nvSpPr>
        <p:spPr>
          <a:xfrm>
            <a:off x="898377" y="2755441"/>
            <a:ext cx="21005802" cy="8205118"/>
          </a:xfrm>
          <a:prstGeom prst="rect">
            <a:avLst/>
          </a:prstGeom>
        </p:spPr>
        <p:txBody>
          <a:bodyPr/>
          <a:lstStyle/>
          <a:p>
            <a:pPr>
              <a:defRPr sz="3500"/>
            </a:pPr>
            <a:r>
              <a:t>Drugs: crushed tablets (containing talc, cellulose), heroin, methadone, methamphetamine </a:t>
            </a:r>
          </a:p>
          <a:p>
            <a:pPr>
              <a:defRPr sz="3500"/>
            </a:pPr>
            <a:r>
              <a:t>Insoluble fillers lodge in the pulmonary capillaries</a:t>
            </a:r>
          </a:p>
          <a:p>
            <a:pPr>
              <a:defRPr sz="3500"/>
            </a:pPr>
            <a:r>
              <a:t>Patterns</a:t>
            </a:r>
          </a:p>
          <a:p>
            <a:pPr lvl="1">
              <a:defRPr sz="3500" b="1" i="1"/>
            </a:pPr>
            <a:r>
              <a:t>Pulmonary hypertension: chronic microvascular occlusion and remodeling</a:t>
            </a:r>
          </a:p>
          <a:p>
            <a:pPr lvl="1">
              <a:defRPr sz="3500" b="1"/>
            </a:pPr>
            <a:r>
              <a:t>Foreign body granulomatosis: talcosis with birefringent particles  </a:t>
            </a:r>
          </a:p>
          <a:p>
            <a:pPr lvl="1">
              <a:defRPr sz="3500" b="1" i="1"/>
            </a:pPr>
            <a:r>
              <a:t>Septic emboli (IVDU, endocarditis)</a:t>
            </a:r>
            <a:r>
              <a:rPr b="0" i="0"/>
              <a:t> </a:t>
            </a:r>
          </a:p>
        </p:txBody>
      </p:sp>
      <p:pic>
        <p:nvPicPr>
          <p:cNvPr id="439" name="Screenshot 2025-05-11 at 16.35.58.png" descr="Screenshot 2025-05-11 at 16.35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478" y="8485376"/>
            <a:ext cx="6967243" cy="4675387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Roset-Altadill A, et al. Eur J Radiol 2024"/>
          <p:cNvSpPr txBox="1"/>
          <p:nvPr/>
        </p:nvSpPr>
        <p:spPr>
          <a:xfrm>
            <a:off x="467239" y="12946657"/>
            <a:ext cx="6319420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28 y, Male, Smoker, cocaine use, construction worker.  Access to ER  for chest pain, fever and shivering"/>
          <p:cNvSpPr txBox="1"/>
          <p:nvPr/>
        </p:nvSpPr>
        <p:spPr>
          <a:xfrm>
            <a:off x="123093" y="678012"/>
            <a:ext cx="24137814" cy="65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3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28 y, Male, Smoker, cocaine use, construction worker.  Access to ER  for chest pain, fever and shivering </a:t>
            </a:r>
          </a:p>
        </p:txBody>
      </p:sp>
      <p:pic>
        <p:nvPicPr>
          <p:cNvPr id="445" name="Screenshot 2025-05-12 at 18.39.30.png" descr="Screenshot 2025-05-12 at 18.39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675" y="1794822"/>
            <a:ext cx="9145124" cy="5298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Screenshot 2025-05-12 at 18.40.22.png" descr="Screenshot 2025-05-12 at 18.40.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9572" y="1787516"/>
            <a:ext cx="8153818" cy="531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Screenshot 2025-05-12 at 18.41.06.png" descr="Screenshot 2025-05-12 at 18.41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886" y="1787516"/>
            <a:ext cx="7950501" cy="531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Screenshot 2025-05-12 at 18.41.38.png" descr="Screenshot 2025-05-12 at 18.41.3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87" y="7047600"/>
            <a:ext cx="8303050" cy="5652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Screenshot 2025-05-12 at 18.42.04.png" descr="Screenshot 2025-05-12 at 18.42.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809" y="7050951"/>
            <a:ext cx="8428654" cy="5645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Screenshot 2025-05-12 at 18.43.05.png" descr="Screenshot 2025-05-12 at 18.43.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9609" y="7047663"/>
            <a:ext cx="7893745" cy="5652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71" y="2883854"/>
            <a:ext cx="11756634" cy="8817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3662" y="2891263"/>
            <a:ext cx="11736881" cy="8803121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Transbronchial lung cryobiopsy"/>
          <p:cNvSpPr txBox="1"/>
          <p:nvPr/>
        </p:nvSpPr>
        <p:spPr>
          <a:xfrm>
            <a:off x="410615" y="1587287"/>
            <a:ext cx="782777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40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Transbronchial lung cryobiopsy </a:t>
            </a:r>
          </a:p>
        </p:txBody>
      </p:sp>
      <p:sp>
        <p:nvSpPr>
          <p:cNvPr id="457" name="One vascular structure exhibiting a necrotizing granuloma with palisading histiocytes within the vessel wall"/>
          <p:cNvSpPr txBox="1"/>
          <p:nvPr/>
        </p:nvSpPr>
        <p:spPr>
          <a:xfrm>
            <a:off x="478572" y="12559585"/>
            <a:ext cx="22383801" cy="647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3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One vascular structure exhibiting a necrotizing granuloma with palisading histiocytes within the vessel wall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399" y="138839"/>
            <a:ext cx="9422246" cy="7067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9367" y="138839"/>
            <a:ext cx="9422246" cy="7067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.jpeg" descr="imag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04" y="7286806"/>
            <a:ext cx="8371334" cy="6278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.jpeg" descr="imag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537" y="7217444"/>
            <a:ext cx="8556288" cy="6417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.jpeg" descr="image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1025" y="7224283"/>
            <a:ext cx="8556285" cy="641755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urgical lung biopsy"/>
          <p:cNvSpPr txBox="1"/>
          <p:nvPr/>
        </p:nvSpPr>
        <p:spPr>
          <a:xfrm>
            <a:off x="410615" y="1587287"/>
            <a:ext cx="5009389" cy="7091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40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Surgical lung biopsy</a:t>
            </a:r>
          </a:p>
        </p:txBody>
      </p:sp>
      <p:sp>
        <p:nvSpPr>
          <p:cNvPr id="467" name="Necrotizing granulomatous vasculitis with mild eosinophilia"/>
          <p:cNvSpPr txBox="1"/>
          <p:nvPr/>
        </p:nvSpPr>
        <p:spPr>
          <a:xfrm>
            <a:off x="259596" y="12757073"/>
            <a:ext cx="11803762" cy="6098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3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Necrotizing granulomatous vasculitis with mild eosinophilia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oute of administration matters (injury phenotype)"/>
          <p:cNvSpPr txBox="1">
            <a:spLocks noGrp="1"/>
          </p:cNvSpPr>
          <p:nvPr>
            <p:ph type="title"/>
          </p:nvPr>
        </p:nvSpPr>
        <p:spPr>
          <a:xfrm>
            <a:off x="1445800" y="933434"/>
            <a:ext cx="21005802" cy="1780515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Route of administration matters (injury phenotype) </a:t>
            </a:r>
          </a:p>
        </p:txBody>
      </p:sp>
      <p:sp>
        <p:nvSpPr>
          <p:cNvPr id="178" name="Distinct pathophysiological consequences: particle size, systemic absorption, first-pass metabolism, tissue exposure, associated substances"/>
          <p:cNvSpPr txBox="1">
            <a:spLocks noGrp="1"/>
          </p:cNvSpPr>
          <p:nvPr>
            <p:ph type="body" sz="quarter" idx="1"/>
          </p:nvPr>
        </p:nvSpPr>
        <p:spPr>
          <a:xfrm>
            <a:off x="760557" y="3419266"/>
            <a:ext cx="22862886" cy="1386368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sz="3600" u="sng"/>
            </a:pPr>
            <a:r>
              <a:t>Distinct pathophysiological consequences</a:t>
            </a:r>
            <a:r>
              <a:rPr u="none"/>
              <a:t>: particle size, systemic absorption, first-pass metabolism, tissue exposure, associated substances </a:t>
            </a:r>
          </a:p>
        </p:txBody>
      </p:sp>
      <p:graphicFrame>
        <p:nvGraphicFramePr>
          <p:cNvPr id="179" name="Table"/>
          <p:cNvGraphicFramePr/>
          <p:nvPr>
            <p:extLst>
              <p:ext uri="{D42A27DB-BD31-4B8C-83A1-F6EECF244321}">
                <p14:modId xmlns:p14="http://schemas.microsoft.com/office/powerpoint/2010/main" val="3486941932"/>
              </p:ext>
            </p:extLst>
          </p:nvPr>
        </p:nvGraphicFramePr>
        <p:xfrm>
          <a:off x="1445800" y="5298688"/>
          <a:ext cx="22174378" cy="752353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468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3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896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Route of Administration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Primary Pulmonary Effects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Underlying Mechanisms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74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INHALATION </a:t>
                      </a:r>
                      <a:r>
                        <a:rPr i="1"/>
                        <a:t>(e.g., cannabis, crack cocaine, heroin vapor)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Bullous lung disease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Diffuse alveolar damage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Bronchial inflammation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Direct thermal and chemical injury to alveolar and airway epithelium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Barotrauma from inhalation technique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Oxidant injury and surfactant dysfunction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131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INTRAVENOOUS INJECTION  </a:t>
                      </a:r>
                      <a:r>
                        <a:rPr b="1" i="1" dirty="0"/>
                        <a:t>(e.g., heroin, crushed pills with talc)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Foreign body granulomatosis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Septic emboli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Pulmonary hypertension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Microvascular embolization of insoluble excipients (talc, starch)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Granulomatous inflammation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Vascular remodeling and occlusion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964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SNORTED DRUGS </a:t>
                      </a:r>
                      <a:r>
                        <a:rPr i="1"/>
                        <a:t>(e.g., cocaine, methamphetamine)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vasoconstriction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Alveolar hemorrhage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hypertension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dirty="0"/>
                        <a:t>Systemic sympathetic activation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dirty="0"/>
                        <a:t>Endothelial injury from vasospasm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dirty="0"/>
                        <a:t>Platelet activation and thrombotic microangiopathy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0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Intravenous injection: granulomatous dise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457200">
              <a:lnSpc>
                <a:spcPct val="117999"/>
              </a:lnSpc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Intravenous injection: granulomatous disease </a:t>
            </a:r>
          </a:p>
        </p:txBody>
      </p:sp>
      <p:sp>
        <p:nvSpPr>
          <p:cNvPr id="472" name="IV injection of insoluble excipients (e.g., TALC)…"/>
          <p:cNvSpPr txBox="1">
            <a:spLocks noGrp="1"/>
          </p:cNvSpPr>
          <p:nvPr>
            <p:ph type="body" sz="half" idx="1"/>
          </p:nvPr>
        </p:nvSpPr>
        <p:spPr>
          <a:xfrm>
            <a:off x="701730" y="2539592"/>
            <a:ext cx="14048713" cy="5721706"/>
          </a:xfrm>
          <a:prstGeom prst="rect">
            <a:avLst/>
          </a:prstGeom>
        </p:spPr>
        <p:txBody>
          <a:bodyPr/>
          <a:lstStyle/>
          <a:p>
            <a:pPr marL="323850" indent="-323850" defTabSz="421004">
              <a:spcBef>
                <a:spcPts val="3000"/>
              </a:spcBef>
              <a:defRPr sz="3900"/>
            </a:pPr>
            <a:r>
              <a:t>IV injection of insoluble excipients (e.g., TALC)</a:t>
            </a:r>
          </a:p>
          <a:p>
            <a:pPr marL="323850" indent="-323850" defTabSz="421004">
              <a:spcBef>
                <a:spcPts val="3000"/>
              </a:spcBef>
              <a:defRPr sz="3900"/>
            </a:pPr>
            <a:r>
              <a:t>Foreign materials -&gt;  pulmonary microvasculature </a:t>
            </a:r>
          </a:p>
          <a:p>
            <a:pPr marL="323850" indent="-323850" defTabSz="421004">
              <a:spcBef>
                <a:spcPts val="3000"/>
              </a:spcBef>
              <a:defRPr sz="3900"/>
            </a:pPr>
            <a:r>
              <a:t>Granulomatous inflammation, multinucleated giant cells</a:t>
            </a:r>
          </a:p>
          <a:p>
            <a:pPr marL="323850" indent="-323850" defTabSz="421004">
              <a:spcBef>
                <a:spcPts val="3000"/>
              </a:spcBef>
              <a:defRPr sz="3900"/>
            </a:pPr>
            <a:r>
              <a:t>Birefringent crystals under polarized light</a:t>
            </a:r>
          </a:p>
          <a:p>
            <a:pPr marL="323850" indent="-323850" defTabSz="421004">
              <a:spcBef>
                <a:spcPts val="3000"/>
              </a:spcBef>
              <a:defRPr sz="3900"/>
            </a:pPr>
            <a:r>
              <a:t>Diffuse micronodular opacities </a:t>
            </a:r>
          </a:p>
          <a:p>
            <a:pPr marL="323850" indent="-323850" defTabSz="421004">
              <a:spcBef>
                <a:spcPts val="3000"/>
              </a:spcBef>
              <a:defRPr sz="3900"/>
            </a:pPr>
            <a:r>
              <a:t>Mimics: sarcoidosis, HP,  miliary TB </a:t>
            </a:r>
          </a:p>
        </p:txBody>
      </p:sp>
      <p:graphicFrame>
        <p:nvGraphicFramePr>
          <p:cNvPr id="473" name="Table"/>
          <p:cNvGraphicFramePr/>
          <p:nvPr/>
        </p:nvGraphicFramePr>
        <p:xfrm>
          <a:off x="4564764" y="8948697"/>
          <a:ext cx="18079563" cy="4022733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60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8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536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Feature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Description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759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Granulomas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Poorly formed, often perivascular, with foreign body giant cells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0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Birefringent particles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Talc and cellulose under polarized light microscopy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26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Fibrosis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Irregular interstitial collagen deposition in chronic stages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90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Vascular remodeling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Capillary obliteration and muscular hypertrophy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4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creenshot 2025-05-12 at 20.18.38.png" descr="Screenshot 2025-05-12 at 20.18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4" y="103975"/>
            <a:ext cx="12263406" cy="13508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Screenshot 2025-05-12 at 20.19.02.png" descr="Screenshot 2025-05-12 at 20.19.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705" y="1326893"/>
            <a:ext cx="5521008" cy="542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Screenshot 2025-05-12 at 20.19.17.png" descr="Screenshot 2025-05-12 at 20.19.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9764" y="7373411"/>
            <a:ext cx="7084891" cy="5427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- 40-year-old male…"/>
          <p:cNvSpPr txBox="1"/>
          <p:nvPr/>
        </p:nvSpPr>
        <p:spPr>
          <a:xfrm>
            <a:off x="15360445" y="8950073"/>
            <a:ext cx="8661418" cy="2698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- 40-year-old male</a:t>
            </a:r>
          </a:p>
          <a:p>
            <a:pPr algn="l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- IV heroin and cocaine user (high doses)</a:t>
            </a:r>
          </a:p>
          <a:p>
            <a:pPr algn="l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- Infection at the right inguinal injection site.</a:t>
            </a:r>
          </a:p>
          <a:p>
            <a:pPr algn="l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- Pleural effusion consistent with empyema.</a:t>
            </a:r>
          </a:p>
          <a:p>
            <a:pPr algn="l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- Laboratory findings: neutrophilic leukocytosis</a:t>
            </a:r>
          </a:p>
        </p:txBody>
      </p:sp>
      <p:pic>
        <p:nvPicPr>
          <p:cNvPr id="485" name="Montali Alessandro 1.jpeg" descr="Montali Alessandro 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25" y="214670"/>
            <a:ext cx="6502401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Montali Alessandro 2.jpeg" descr="Montali Alessandro 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235" y="214670"/>
            <a:ext cx="6502402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Montali Alessandro 3.jpeg" descr="Montali Alessandro 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638" y="214670"/>
            <a:ext cx="6502402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Greggi Matteo 1.jpeg" descr="Greggi Matteo 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25" y="7048089"/>
            <a:ext cx="6502401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Greggi Matteo 2.jpeg" descr="Greggi Matteo 2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235" y="7048089"/>
            <a:ext cx="6502402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Intranasal insufflation (snorting): vascular injury and systemic toxic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Intranasal insufflation (snorting): vascular injury and systemic toxicity </a:t>
            </a:r>
          </a:p>
        </p:txBody>
      </p:sp>
      <p:sp>
        <p:nvSpPr>
          <p:cNvPr id="494" name="Drugs involved: cocaine, methamphetamine…"/>
          <p:cNvSpPr txBox="1">
            <a:spLocks noGrp="1"/>
          </p:cNvSpPr>
          <p:nvPr>
            <p:ph type="body" idx="1"/>
          </p:nvPr>
        </p:nvSpPr>
        <p:spPr>
          <a:xfrm>
            <a:off x="1689100" y="3644441"/>
            <a:ext cx="21005800" cy="8205119"/>
          </a:xfrm>
          <a:prstGeom prst="rect">
            <a:avLst/>
          </a:prstGeom>
        </p:spPr>
        <p:txBody>
          <a:bodyPr/>
          <a:lstStyle/>
          <a:p>
            <a:pPr>
              <a:defRPr sz="3500"/>
            </a:pPr>
            <a:r>
              <a:t>Drugs involved: cocaine, methamphetamine</a:t>
            </a:r>
          </a:p>
          <a:p>
            <a:pPr>
              <a:defRPr sz="3500"/>
            </a:pPr>
            <a:r>
              <a:t>Does not directly enter the lung</a:t>
            </a:r>
          </a:p>
          <a:p>
            <a:pPr>
              <a:defRPr sz="3500"/>
            </a:pPr>
            <a:r>
              <a:t>Systemic effects (vasoconstriction) =&gt; pulmonary vasculature</a:t>
            </a:r>
          </a:p>
          <a:p>
            <a:pPr>
              <a:defRPr sz="3500"/>
            </a:pPr>
            <a:r>
              <a:t>Patterns</a:t>
            </a:r>
          </a:p>
          <a:p>
            <a:pPr lvl="1">
              <a:defRPr sz="3500" b="1"/>
            </a:pPr>
            <a:r>
              <a:t>Pulmonary hypertension (sympathetic overdrive)</a:t>
            </a:r>
          </a:p>
          <a:p>
            <a:pPr lvl="1">
              <a:defRPr sz="3500" b="1"/>
            </a:pPr>
            <a:r>
              <a:t>Diffuse alveolar hemorrhage and non-cardiogenic edema (high doses)</a:t>
            </a:r>
            <a:r>
              <a:rPr b="0"/>
              <a:t> </a:t>
            </a:r>
          </a:p>
        </p:txBody>
      </p:sp>
      <p:pic>
        <p:nvPicPr>
          <p:cNvPr id="495" name="Screenshot 2025-05-11 at 16.38.23.png" descr="Screenshot 2025-05-11 at 16.38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112" y="3428231"/>
            <a:ext cx="7138307" cy="4227296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ulmonary Damage Gallery"/>
          <p:cNvSpPr txBox="1">
            <a:spLocks noGrp="1"/>
          </p:cNvSpPr>
          <p:nvPr>
            <p:ph type="title"/>
          </p:nvPr>
        </p:nvSpPr>
        <p:spPr>
          <a:xfrm>
            <a:off x="1689100" y="1338824"/>
            <a:ext cx="21005800" cy="2286002"/>
          </a:xfrm>
          <a:prstGeom prst="rect">
            <a:avLst/>
          </a:prstGeom>
        </p:spPr>
        <p:txBody>
          <a:bodyPr/>
          <a:lstStyle>
            <a:lvl1pPr>
              <a:defRPr sz="62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Pulmonary Damage Gallery</a:t>
            </a:r>
          </a:p>
        </p:txBody>
      </p:sp>
      <p:sp>
        <p:nvSpPr>
          <p:cNvPr id="501" name="Cocaine: DAH, vasospas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Cocaine: DAH, vasospasm</a:t>
            </a:r>
          </a:p>
          <a:p>
            <a:r>
              <a:t>Heroin: pulmonary edema, bronchospasm</a:t>
            </a:r>
          </a:p>
          <a:p>
            <a:r>
              <a:t>Cannabis: bullous disease</a:t>
            </a:r>
          </a:p>
          <a:p>
            <a:r>
              <a:t>IV talc: granulomatous ILD</a:t>
            </a:r>
          </a:p>
        </p:txBody>
      </p:sp>
      <p:sp>
        <p:nvSpPr>
          <p:cNvPr id="502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Diagnostic Dilemm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Diagnostic Dilemmas</a:t>
            </a:r>
          </a:p>
        </p:txBody>
      </p:sp>
      <p:sp>
        <p:nvSpPr>
          <p:cNvPr id="507" name="Nonspecific or protean clinical presentations…"/>
          <p:cNvSpPr txBox="1">
            <a:spLocks noGrp="1"/>
          </p:cNvSpPr>
          <p:nvPr>
            <p:ph type="body" sz="half" idx="1"/>
          </p:nvPr>
        </p:nvSpPr>
        <p:spPr>
          <a:xfrm>
            <a:off x="1464549" y="6249368"/>
            <a:ext cx="21005802" cy="6141588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Nonspecific or protean clinical presentations</a:t>
            </a:r>
          </a:p>
          <a:p>
            <a:pPr>
              <a:defRPr sz="4400"/>
            </a:pPr>
            <a:r>
              <a:t>Overlapping imaging findings with autoimmune, infectious, or idiopathic diseases</a:t>
            </a:r>
          </a:p>
          <a:p>
            <a:pPr>
              <a:defRPr sz="4400"/>
            </a:pPr>
            <a:r>
              <a:t>Concealed or unreliable patient histories</a:t>
            </a:r>
          </a:p>
          <a:p>
            <a:pPr>
              <a:defRPr sz="4400"/>
            </a:pPr>
            <a:r>
              <a:t>Lack of established diagnostic criteria in guidelines</a:t>
            </a:r>
          </a:p>
        </p:txBody>
      </p:sp>
      <p:sp>
        <p:nvSpPr>
          <p:cNvPr id="508" name="Mimics, missed histories, and misleading findings"/>
          <p:cNvSpPr txBox="1"/>
          <p:nvPr/>
        </p:nvSpPr>
        <p:spPr>
          <a:xfrm>
            <a:off x="1649328" y="2471745"/>
            <a:ext cx="1127150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400"/>
              </a:spcBef>
              <a:defRPr sz="4000" i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Mimics, missed histories, and misleading findings</a:t>
            </a:r>
          </a:p>
        </p:txBody>
      </p:sp>
      <p:sp>
        <p:nvSpPr>
          <p:cNvPr id="509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514" name="Table"/>
          <p:cNvGraphicFramePr/>
          <p:nvPr/>
        </p:nvGraphicFramePr>
        <p:xfrm>
          <a:off x="1604847" y="4729910"/>
          <a:ext cx="21174302" cy="688572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890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6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Illicit drug injury</a:t>
                      </a:r>
                    </a:p>
                  </a:txBody>
                  <a:tcPr marL="12700" marR="12700" marT="12700" marB="12700" anchor="ctr" horzOverflow="overflow">
                    <a:lnB w="508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Common misdiagnosis</a:t>
                      </a:r>
                    </a:p>
                  </a:txBody>
                  <a:tcPr marL="12700" marR="12700" marT="12700" marB="12700" anchor="ctr" horzOverflow="overflow">
                    <a:lnB w="508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Shared features</a:t>
                      </a:r>
                    </a:p>
                  </a:txBody>
                  <a:tcPr marL="12700" marR="12700" marT="12700" marB="12700" anchor="ctr" horzOverflow="overflow">
                    <a:lnB w="50800">
                      <a:solidFill>
                        <a:srgbClr val="EE230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Cocaine-induced DAH</a:t>
                      </a:r>
                    </a:p>
                  </a:txBody>
                  <a:tcPr marL="12700" marR="12700" marT="12700" marB="12700" anchor="ctr" horzOverflow="overflow">
                    <a:lnL w="50800">
                      <a:solidFill>
                        <a:srgbClr val="EE230C"/>
                      </a:solidFill>
                      <a:miter lim="400000"/>
                    </a:lnL>
                    <a:lnT w="50800">
                      <a:solidFill>
                        <a:srgbClr val="EE230C"/>
                      </a:solidFill>
                      <a:miter lim="400000"/>
                    </a:lnT>
                    <a:lnB w="508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ANCA-associated vasculitis</a:t>
                      </a:r>
                    </a:p>
                  </a:txBody>
                  <a:tcPr marL="12700" marR="12700" marT="12700" marB="12700" anchor="ctr" horzOverflow="overflow">
                    <a:lnT w="50800">
                      <a:solidFill>
                        <a:srgbClr val="EE230C"/>
                      </a:solidFill>
                      <a:miter lim="400000"/>
                    </a:lnT>
                    <a:lnB w="508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Hemoptysis, DAH on BAL, elevated CRP</a:t>
                      </a:r>
                    </a:p>
                  </a:txBody>
                  <a:tcPr marL="12700" marR="12700" marT="12700" marB="12700" anchor="ctr" horzOverflow="overflow">
                    <a:lnR w="50800">
                      <a:solidFill>
                        <a:srgbClr val="EE230C"/>
                      </a:solidFill>
                      <a:miter lim="400000"/>
                    </a:lnR>
                    <a:lnT w="50800">
                      <a:solidFill>
                        <a:srgbClr val="EE230C"/>
                      </a:solidFill>
                      <a:miter lim="400000"/>
                    </a:lnT>
                    <a:lnB w="50800">
                      <a:solidFill>
                        <a:srgbClr val="EE230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Talcosis (IV use)</a:t>
                      </a:r>
                    </a:p>
                  </a:txBody>
                  <a:tcPr marL="12700" marR="12700" marT="12700" marB="12700" anchor="ctr" horzOverflow="overflow">
                    <a:lnT w="50800">
                      <a:solidFill>
                        <a:srgbClr val="EE230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Sarcoidosis or HP</a:t>
                      </a:r>
                    </a:p>
                  </a:txBody>
                  <a:tcPr marL="12700" marR="12700" marT="12700" marB="12700" anchor="ctr" horzOverflow="overflow">
                    <a:lnT w="50800">
                      <a:solidFill>
                        <a:srgbClr val="EE230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Granulomatous ILD, upper lobe predominance</a:t>
                      </a:r>
                    </a:p>
                  </a:txBody>
                  <a:tcPr marL="12700" marR="12700" marT="12700" marB="12700" anchor="ctr" horzOverflow="overflow">
                    <a:lnT w="50800">
                      <a:solidFill>
                        <a:srgbClr val="EE230C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Heroin lung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Cardiogenic edema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Rapidly progressive dyspnea, alveolar opacities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Cannabis bullous lung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Alpha-1 antitrypsin deficiency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Young, non-smoking males, upper lobe bullae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8" name="Table"/>
          <p:cNvGraphicFramePr/>
          <p:nvPr/>
        </p:nvGraphicFramePr>
        <p:xfrm>
          <a:off x="583292" y="376533"/>
          <a:ext cx="23244841" cy="1303427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891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7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4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78448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Group</a:t>
                      </a:r>
                    </a:p>
                  </a:txBody>
                  <a:tcPr marL="12700" marR="12700" marT="12700" marB="12700" anchor="ctr" horzOverflow="overflow">
                    <a:solidFill>
                      <a:srgbClr val="FFEAE6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Etiology / Trigger</a:t>
                      </a:r>
                    </a:p>
                  </a:txBody>
                  <a:tcPr marL="12700" marR="12700" marT="12700" marB="12700" anchor="ctr" horzOverflow="overflow">
                    <a:solidFill>
                      <a:srgbClr val="FFEAE6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Key Features</a:t>
                      </a:r>
                    </a:p>
                  </a:txBody>
                  <a:tcPr marL="12700" marR="12700" marT="12700" marB="12700" anchor="ctr" horzOverflow="overflow">
                    <a:solidFill>
                      <a:srgbClr val="FFEAE6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Examples</a:t>
                      </a:r>
                    </a:p>
                  </a:txBody>
                  <a:tcPr marL="12700" marR="12700" marT="12700" marB="12700" anchor="ctr" horzOverflow="overflow">
                    <a:solidFill>
                      <a:srgbClr val="FFE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PAUCI-IMMUNE VASCULITIS 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ANCA-associated vasculitis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Capillaritis, DAH, glomerulonephritis, systemic symptoms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Granulomatosis with polyangiitis, Microscopic polyangiitis, Cocaine/Levamisole-induced vasculitis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IC-MEDIATED 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Immune deposits in alveolar capillaries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Positive immunofluorescence (IgG, C3), systemic autoimmunity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SLE, Goodpasture’s syndrome (anti-GBM), cryoglobulinemia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DRUG-INDUCED DAH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Direct toxicity, hypersensitivity, immunomodulation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May mimic vasculitis or ARDS; often reversible if drug is withdrawn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Cocaine, Amiodarone, Nitrofurantoin, Cyclophosphamide, Bevacizumab, Alemtuzumab, Erlotinib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INFECTION-associated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Viral, bacterial, fungal infections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Acute febrile illness with hemoptysis and systemic symptoms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2600">
                          <a:sym typeface="Helvetica Neue Medium"/>
                        </a:defRPr>
                      </a:pPr>
                      <a:r>
                        <a:t>H1N1 influenza, Dengue virus, Leptospira spp., </a:t>
                      </a:r>
                      <a:r>
                        <a:rPr i="1"/>
                        <a:t>Staph. aureus</a:t>
                      </a:r>
                      <a:r>
                        <a:t> pneumonia, </a:t>
                      </a:r>
                      <a:r>
                        <a:rPr i="1"/>
                        <a:t>CMV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COAGULOPATHY-related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Bleeding diathesis, platelet disorders, anticoagulants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No capillaritis; bleeding without inflammation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Thrombocytopenia, Warfarin toxicity, NOACs, Heparin, Thrombolytics, Dextran 70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HYPERSENSITIVITY reactions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Drug-induced immune activation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Often eosinophilic or lymphocytic infiltrates; possible systemic rash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Propylthiouracil, Hydralazine, Penicillin, Sulfasalazine, Phenytoin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MALIGNANCY-related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Primary or metastatic lung tumors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Focal or multifocal hemorrhage, may be associated with tumor necrosis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Angiosarcoma, choriocarcinoma, leukemic infiltration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IDIOPATHIC (rare)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No identifiable cause despite work-up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Diagnosis of exclusion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Idiopathic pulmonary hemosiderosis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Mechanical/BAROTRAUMA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Trauma or high-pressure ventilation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Usually localized; history of mechanical insult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Chest trauma, VILI (ventilator-induced lung injury), lung contusion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78448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INHALATION EXPOSURES (non-drug)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Toxic gases, smoke, heated particles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Direct epithelial injury, capillary leak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>
                          <a:sym typeface="Helvetica Neue Medium"/>
                        </a:rPr>
                        <a:t>Chlorine, phosgene, smoke inhalation from fires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523" name="Table"/>
          <p:cNvGraphicFramePr/>
          <p:nvPr/>
        </p:nvGraphicFramePr>
        <p:xfrm>
          <a:off x="1604847" y="4729910"/>
          <a:ext cx="21174302" cy="688572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890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6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Illicit drug injury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Common misdiagnosis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Shared features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Cocaine-induced DAH</a:t>
                      </a:r>
                    </a:p>
                  </a:txBody>
                  <a:tcPr marL="12700" marR="12700" marT="12700" marB="12700" anchor="ctr" horzOverflow="overflow"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ANCA-associated vasculitis</a:t>
                      </a:r>
                    </a:p>
                  </a:txBody>
                  <a:tcPr marL="12700" marR="12700" marT="12700" marB="12700" anchor="ctr" horzOverflow="overflow"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Hemoptysis, DAH on BAL, elevated CRP</a:t>
                      </a:r>
                    </a:p>
                  </a:txBody>
                  <a:tcPr marL="12700" marR="12700" marT="12700" marB="12700" anchor="ctr" horzOverflow="overflow"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Talcosis (IV use)</a:t>
                      </a:r>
                    </a:p>
                  </a:txBody>
                  <a:tcPr marL="12700" marR="12700" marT="12700" marB="12700" anchor="ctr" horzOverflow="overflow">
                    <a:lnL w="63500">
                      <a:solidFill>
                        <a:srgbClr val="EE230C"/>
                      </a:solidFill>
                      <a:miter lim="400000"/>
                    </a:lnL>
                    <a:lnT w="63500">
                      <a:solidFill>
                        <a:srgbClr val="EE230C"/>
                      </a:solidFill>
                      <a:miter lim="400000"/>
                    </a:lnT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Sarcoidosis or HP</a:t>
                      </a:r>
                    </a:p>
                  </a:txBody>
                  <a:tcPr marL="12700" marR="12700" marT="12700" marB="12700" anchor="ctr" horzOverflow="overflow">
                    <a:lnT w="63500">
                      <a:solidFill>
                        <a:srgbClr val="EE230C"/>
                      </a:solidFill>
                      <a:miter lim="400000"/>
                    </a:lnT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Granulomatous ILD, upper lobe predominance</a:t>
                      </a:r>
                    </a:p>
                  </a:txBody>
                  <a:tcPr marL="12700" marR="12700" marT="12700" marB="12700" anchor="ctr" horzOverflow="overflow">
                    <a:lnR w="63500">
                      <a:solidFill>
                        <a:srgbClr val="EE230C"/>
                      </a:solidFill>
                      <a:miter lim="400000"/>
                    </a:lnR>
                    <a:lnT w="63500">
                      <a:solidFill>
                        <a:srgbClr val="EE230C"/>
                      </a:solidFill>
                      <a:miter lim="400000"/>
                    </a:lnT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Heroin lung</a:t>
                      </a:r>
                    </a:p>
                  </a:txBody>
                  <a:tcPr marL="12700" marR="12700" marT="12700" marB="12700" anchor="ctr" horzOverflow="overflow">
                    <a:lnT w="63500">
                      <a:solidFill>
                        <a:srgbClr val="EE230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Cardiogenic edema</a:t>
                      </a:r>
                    </a:p>
                  </a:txBody>
                  <a:tcPr marL="12700" marR="12700" marT="12700" marB="12700" anchor="ctr" horzOverflow="overflow">
                    <a:lnT w="63500">
                      <a:solidFill>
                        <a:srgbClr val="EE230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Rapidly progressive dyspnea, alveolar opacities</a:t>
                      </a:r>
                    </a:p>
                  </a:txBody>
                  <a:tcPr marL="12700" marR="12700" marT="12700" marB="12700" anchor="ctr" horzOverflow="overflow">
                    <a:lnT w="63500">
                      <a:solidFill>
                        <a:srgbClr val="EE230C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Cannabis bullous lung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Alpha-1 antitrypsin deficiency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Young, non-smoking males, upper lobe bullae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528" name="Table"/>
          <p:cNvGraphicFramePr/>
          <p:nvPr/>
        </p:nvGraphicFramePr>
        <p:xfrm>
          <a:off x="1604847" y="4729910"/>
          <a:ext cx="21174302" cy="688572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890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6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Illicit drug injury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Common misdiagnosis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Shared features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Cocaine-induced DAH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ANCA-associated vasculitis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Hemoptysis, DAH on BAL, elevated CRP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Talcosis (IV use)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Sarcoidosis or HP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Granulomatous ILD, upper lobe predominance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Heroin lung</a:t>
                      </a:r>
                    </a:p>
                  </a:txBody>
                  <a:tcPr marL="12700" marR="12700" marT="12700" marB="12700" anchor="ctr" horzOverflow="overflow"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Cardiogenic edema</a:t>
                      </a:r>
                    </a:p>
                  </a:txBody>
                  <a:tcPr marL="12700" marR="12700" marT="12700" marB="12700" anchor="ctr" horzOverflow="overflow"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Rapidly progressive dyspnea, alveolar opacities</a:t>
                      </a:r>
                    </a:p>
                  </a:txBody>
                  <a:tcPr marL="12700" marR="12700" marT="12700" marB="12700" anchor="ctr" horzOverflow="overflow"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Cannabis bullous lung</a:t>
                      </a:r>
                    </a:p>
                  </a:txBody>
                  <a:tcPr marL="12700" marR="12700" marT="12700" marB="12700" anchor="ctr" horzOverflow="overflow">
                    <a:lnL w="63500">
                      <a:solidFill>
                        <a:srgbClr val="EE230C"/>
                      </a:solidFill>
                      <a:miter lim="400000"/>
                    </a:lnL>
                    <a:lnT w="63500">
                      <a:solidFill>
                        <a:srgbClr val="EE230C"/>
                      </a:solidFill>
                      <a:miter lim="400000"/>
                    </a:lnT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Alpha-1 antitrypsin deficiency</a:t>
                      </a:r>
                    </a:p>
                  </a:txBody>
                  <a:tcPr marL="12700" marR="12700" marT="12700" marB="12700" anchor="ctr" horzOverflow="overflow">
                    <a:lnT w="63500">
                      <a:solidFill>
                        <a:srgbClr val="EE230C"/>
                      </a:solidFill>
                      <a:miter lim="400000"/>
                    </a:lnT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Young, non-smoking males, upper lobe bullae</a:t>
                      </a:r>
                    </a:p>
                  </a:txBody>
                  <a:tcPr marL="12700" marR="12700" marT="12700" marB="12700" anchor="ctr" horzOverflow="overflow">
                    <a:lnR w="63500">
                      <a:solidFill>
                        <a:srgbClr val="EE230C"/>
                      </a:solidFill>
                      <a:miter lim="400000"/>
                    </a:lnR>
                    <a:lnT w="63500">
                      <a:solidFill>
                        <a:srgbClr val="EE230C"/>
                      </a:solidFill>
                      <a:miter lim="400000"/>
                    </a:lnT>
                    <a:lnB w="63500">
                      <a:solidFill>
                        <a:srgbClr val="EE230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oute of administration matters (injury phenotype)"/>
          <p:cNvSpPr txBox="1">
            <a:spLocks noGrp="1"/>
          </p:cNvSpPr>
          <p:nvPr>
            <p:ph type="title"/>
          </p:nvPr>
        </p:nvSpPr>
        <p:spPr>
          <a:xfrm>
            <a:off x="1445800" y="933434"/>
            <a:ext cx="21005802" cy="1780515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Route of administration matters (injury phenotype) </a:t>
            </a:r>
          </a:p>
        </p:txBody>
      </p:sp>
      <p:sp>
        <p:nvSpPr>
          <p:cNvPr id="185" name="Distinct pathophysiological consequences: particle size, systemic absorption, first-pass metabolism, tissue exposure, associated substances"/>
          <p:cNvSpPr txBox="1">
            <a:spLocks noGrp="1"/>
          </p:cNvSpPr>
          <p:nvPr>
            <p:ph type="body" sz="quarter" idx="1"/>
          </p:nvPr>
        </p:nvSpPr>
        <p:spPr>
          <a:xfrm>
            <a:off x="760557" y="3419266"/>
            <a:ext cx="22862886" cy="1386368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sz="3600" u="sng"/>
            </a:pPr>
            <a:r>
              <a:t>Distinct pathophysiological consequences</a:t>
            </a:r>
            <a:r>
              <a:rPr u="none"/>
              <a:t>: particle size, systemic absorption, first-pass metabolism, tissue exposure, associated substances </a:t>
            </a:r>
          </a:p>
        </p:txBody>
      </p:sp>
      <p:graphicFrame>
        <p:nvGraphicFramePr>
          <p:cNvPr id="186" name="Table"/>
          <p:cNvGraphicFramePr/>
          <p:nvPr>
            <p:extLst>
              <p:ext uri="{D42A27DB-BD31-4B8C-83A1-F6EECF244321}">
                <p14:modId xmlns:p14="http://schemas.microsoft.com/office/powerpoint/2010/main" val="2780526076"/>
              </p:ext>
            </p:extLst>
          </p:nvPr>
        </p:nvGraphicFramePr>
        <p:xfrm>
          <a:off x="1445800" y="5298688"/>
          <a:ext cx="22174378" cy="752353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468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3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8961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Route of Administration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Primary Pulmonary Effects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000">
                          <a:solidFill>
                            <a:srgbClr val="FFFFFF"/>
                          </a:solidFill>
                          <a:sym typeface="Helvetica Neue Medium"/>
                        </a:rPr>
                        <a:t>Underlying Mechanisms</a:t>
                      </a:r>
                    </a:p>
                  </a:txBody>
                  <a:tcPr marL="12700" marR="12700" marT="12700" marB="1270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74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INHALATION </a:t>
                      </a:r>
                      <a:r>
                        <a:rPr i="1"/>
                        <a:t>(e.g., cannabis, crack cocaine, heroin vapor)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Bullous lung disease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Diffuse alveolar damage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Bronchial inflammation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Direct thermal and chemical injury to alveolar and airway epithelium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Barotrauma from inhalation technique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Oxidant injury and surfactant dysfunction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131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t>INTRAVENOOUS INJECTION  </a:t>
                      </a:r>
                      <a:r>
                        <a:rPr i="1"/>
                        <a:t>(e.g., heroin, crushed pills with talc)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Foreign body granulomatosis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Septic emboli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Pulmonary hypertension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Microvascular embolization of insoluble excipients (talc, starch)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Granulomatous inflammation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t>Vascular remodeling and occlusion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964"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SNORTED DRUGS </a:t>
                      </a:r>
                      <a:r>
                        <a:rPr b="1" i="1" dirty="0"/>
                        <a:t>(e.g., cocaine, methamphetamine)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Pulmonary vasoconstriction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Alveolar hemorrhage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Pulmonary hypertension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Systemic sympathetic activation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Endothelial injury from vasospasm </a:t>
                      </a:r>
                    </a:p>
                    <a:p>
                      <a:pPr marL="396873" indent="-396873" algn="l" defTabSz="457200">
                        <a:buSzPct val="125000"/>
                        <a:buChar char="-"/>
                        <a:defRPr sz="3000">
                          <a:sym typeface="Helvetica Neue Medium"/>
                        </a:defRPr>
                      </a:pPr>
                      <a:r>
                        <a:rPr b="1" dirty="0"/>
                        <a:t>Platelet activation and thrombotic microangiopathy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7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What We Miss When We Don’t Ask"/>
          <p:cNvSpPr txBox="1">
            <a:spLocks noGrp="1"/>
          </p:cNvSpPr>
          <p:nvPr>
            <p:ph type="title"/>
          </p:nvPr>
        </p:nvSpPr>
        <p:spPr>
          <a:xfrm>
            <a:off x="1197486" y="355600"/>
            <a:ext cx="11195436" cy="2286000"/>
          </a:xfrm>
          <a:prstGeom prst="rect">
            <a:avLst/>
          </a:prstGeom>
        </p:spPr>
        <p:txBody>
          <a:bodyPr/>
          <a:lstStyle>
            <a:lvl1pPr algn="just"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What We Miss When We Don’t Ask</a:t>
            </a:r>
          </a:p>
        </p:txBody>
      </p:sp>
      <p:pic>
        <p:nvPicPr>
          <p:cNvPr id="533" name="Screenshot 2025-05-12 at 23.12.51.png" descr="Screenshot 2025-05-12 at 23.12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96" y="6445889"/>
            <a:ext cx="7531102" cy="7048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Screenshot 2025-05-12 at 23.15.23.png" descr="Screenshot 2025-05-12 at 23.15.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2198" y="148200"/>
            <a:ext cx="7628381" cy="6562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Screenshot 2025-05-12 at 23.16.57.png" descr="Screenshot 2025-05-12 at 23.16.5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979" y="3111693"/>
            <a:ext cx="6948028" cy="8574162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Ethical, epistemological, and deeply clinical dilemma"/>
          <p:cNvSpPr txBox="1"/>
          <p:nvPr/>
        </p:nvSpPr>
        <p:spPr>
          <a:xfrm>
            <a:off x="617464" y="2264069"/>
            <a:ext cx="1108504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34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Ethical, epistemological, and deeply clinical dilemma 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ranslational Windo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50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Translational Windows</a:t>
            </a:r>
          </a:p>
        </p:txBody>
      </p:sp>
      <p:sp>
        <p:nvSpPr>
          <p:cNvPr id="541" name="Nonspecific or protean clinical presentations Illicit drug injuries = Human models of extreme pathophysiology…"/>
          <p:cNvSpPr txBox="1">
            <a:spLocks noGrp="1"/>
          </p:cNvSpPr>
          <p:nvPr>
            <p:ph type="body" idx="1"/>
          </p:nvPr>
        </p:nvSpPr>
        <p:spPr>
          <a:xfrm>
            <a:off x="1050439" y="4341669"/>
            <a:ext cx="21005802" cy="7878899"/>
          </a:xfrm>
          <a:prstGeom prst="rect">
            <a:avLst/>
          </a:prstGeom>
        </p:spPr>
        <p:txBody>
          <a:bodyPr/>
          <a:lstStyle/>
          <a:p>
            <a:pPr marL="311150" indent="-311150" algn="just" defTabSz="404495">
              <a:spcBef>
                <a:spcPts val="2800"/>
              </a:spcBef>
              <a:defRPr sz="3600"/>
            </a:pPr>
            <a:r>
              <a:t>Nonspecific or protean clinical presentations Illicit drug injuries = Human models of extreme pathophysiology</a:t>
            </a:r>
          </a:p>
          <a:p>
            <a:pPr marL="311150" indent="-311150" algn="just" defTabSz="404495">
              <a:spcBef>
                <a:spcPts val="2800"/>
              </a:spcBef>
              <a:defRPr sz="3600"/>
            </a:pPr>
            <a:r>
              <a:t>Mechanistic overlap with:</a:t>
            </a:r>
          </a:p>
          <a:p>
            <a:pPr marL="622300" lvl="1" indent="-311150" algn="just" defTabSz="404495">
              <a:spcBef>
                <a:spcPts val="2800"/>
              </a:spcBef>
              <a:defRPr sz="3600" b="1"/>
            </a:pPr>
            <a:r>
              <a:t>Diffuse alveolar damage</a:t>
            </a:r>
            <a:r>
              <a:rPr b="0"/>
              <a:t> → ALI/ARDS models (e.g., heroin, meth, cocaine)</a:t>
            </a:r>
          </a:p>
          <a:p>
            <a:pPr marL="622300" lvl="1" indent="-311150" algn="just" defTabSz="404495">
              <a:spcBef>
                <a:spcPts val="2800"/>
              </a:spcBef>
              <a:defRPr sz="3600" b="1"/>
            </a:pPr>
            <a:r>
              <a:t>Foreign body granulomatosis</a:t>
            </a:r>
            <a:r>
              <a:rPr b="0"/>
              <a:t> → non-infectious ILD (e.g., talcosis)</a:t>
            </a:r>
          </a:p>
          <a:p>
            <a:pPr marL="622300" lvl="1" indent="-311150" algn="just" defTabSz="404495">
              <a:spcBef>
                <a:spcPts val="2800"/>
              </a:spcBef>
              <a:defRPr sz="3600" b="1"/>
            </a:pPr>
            <a:r>
              <a:t>Pulmonary vasculopathy</a:t>
            </a:r>
            <a:r>
              <a:rPr b="0"/>
              <a:t> → mimics PAH, chronic thromboembolism</a:t>
            </a:r>
          </a:p>
          <a:p>
            <a:pPr marL="622300" lvl="1" indent="-311150" algn="just" defTabSz="404495">
              <a:spcBef>
                <a:spcPts val="2800"/>
              </a:spcBef>
              <a:defRPr sz="3600" b="1"/>
            </a:pPr>
            <a:r>
              <a:t>Sterile inflammation</a:t>
            </a:r>
            <a:r>
              <a:rPr b="0"/>
              <a:t> → cytokine release, NETosis, inflammasome activation</a:t>
            </a:r>
          </a:p>
          <a:p>
            <a:pPr marL="311150" indent="-311150" algn="just" defTabSz="404495">
              <a:spcBef>
                <a:spcPts val="2800"/>
              </a:spcBef>
              <a:defRPr sz="3600"/>
            </a:pPr>
            <a:r>
              <a:t>Underutilized for preclinical or translational insights</a:t>
            </a:r>
          </a:p>
          <a:p>
            <a:pPr marL="311150" indent="-311150" algn="just" defTabSz="404495">
              <a:spcBef>
                <a:spcPts val="2800"/>
              </a:spcBef>
              <a:defRPr sz="3600"/>
            </a:pPr>
            <a:r>
              <a:t>Opportunity: a “living experiment” in lung injury and repair</a:t>
            </a:r>
          </a:p>
        </p:txBody>
      </p:sp>
      <p:sp>
        <p:nvSpPr>
          <p:cNvPr id="542" name="What illicit drug-induced lung injuries teach us about pulmonary biology"/>
          <p:cNvSpPr txBox="1"/>
          <p:nvPr/>
        </p:nvSpPr>
        <p:spPr>
          <a:xfrm>
            <a:off x="1698489" y="2373422"/>
            <a:ext cx="16289021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400"/>
              </a:spcBef>
              <a:defRPr sz="4000" i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What illicit drug-induced lung injuries teach us about pulmonary biology</a:t>
            </a:r>
          </a:p>
        </p:txBody>
      </p:sp>
      <p:sp>
        <p:nvSpPr>
          <p:cNvPr id="543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Beyond Toxins: A Socio-Biological Cri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50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Beyond Toxins: A Socio-Biological Crisis </a:t>
            </a:r>
          </a:p>
        </p:txBody>
      </p:sp>
      <p:sp>
        <p:nvSpPr>
          <p:cNvPr id="548" name="Pulmonary disease in people who use drugs (PWUD) is shaped by:…"/>
          <p:cNvSpPr txBox="1">
            <a:spLocks noGrp="1"/>
          </p:cNvSpPr>
          <p:nvPr>
            <p:ph type="body" idx="1"/>
          </p:nvPr>
        </p:nvSpPr>
        <p:spPr>
          <a:xfrm>
            <a:off x="1689100" y="4157722"/>
            <a:ext cx="21005800" cy="7959712"/>
          </a:xfrm>
          <a:prstGeom prst="rect">
            <a:avLst/>
          </a:prstGeom>
        </p:spPr>
        <p:txBody>
          <a:bodyPr/>
          <a:lstStyle/>
          <a:p>
            <a:pPr marL="571500" indent="-571500" defTabSz="742950">
              <a:spcBef>
                <a:spcPts val="5300"/>
              </a:spcBef>
              <a:defRPr sz="3600"/>
            </a:pPr>
            <a:r>
              <a:t>Pulmonary disease in people who use drugs (PWUD) is shaped by:</a:t>
            </a:r>
          </a:p>
          <a:p>
            <a:pPr marL="1143000" lvl="1" indent="-571500" defTabSz="742950">
              <a:spcBef>
                <a:spcPts val="5300"/>
              </a:spcBef>
              <a:defRPr sz="3600"/>
            </a:pPr>
            <a:r>
              <a:t>Cumulative immunosuppression (HIV, HCV, malnutrition)</a:t>
            </a:r>
          </a:p>
          <a:p>
            <a:pPr marL="1143000" lvl="1" indent="-571500" defTabSz="742950">
              <a:spcBef>
                <a:spcPts val="5300"/>
              </a:spcBef>
              <a:defRPr sz="3600"/>
            </a:pPr>
            <a:r>
              <a:t>Coinfections and colonization (TB, Pneumocystis, bacterial pneumonias)</a:t>
            </a:r>
          </a:p>
          <a:p>
            <a:pPr marL="1143000" lvl="1" indent="-571500" defTabSz="742950">
              <a:spcBef>
                <a:spcPts val="5300"/>
              </a:spcBef>
              <a:defRPr sz="3600"/>
            </a:pPr>
            <a:r>
              <a:t>Environmental exposures (shelters, smoke, poor air quality)</a:t>
            </a:r>
          </a:p>
          <a:p>
            <a:pPr marL="1143000" lvl="1" indent="-571500" defTabSz="742950">
              <a:spcBef>
                <a:spcPts val="5300"/>
              </a:spcBef>
              <a:defRPr sz="3600"/>
            </a:pPr>
            <a:r>
              <a:t>Neglect, stigma, and delayed care</a:t>
            </a:r>
          </a:p>
          <a:p>
            <a:pPr marL="1143000" lvl="1" indent="-571500" defTabSz="742950">
              <a:spcBef>
                <a:spcPts val="5300"/>
              </a:spcBef>
              <a:defRPr sz="3600"/>
            </a:pPr>
            <a:r>
              <a:t>The lung is not just a target of drugs—but a barometer of inequality</a:t>
            </a:r>
          </a:p>
          <a:p>
            <a:pPr marL="571500" indent="-571500" defTabSz="742950">
              <a:spcBef>
                <a:spcPts val="5300"/>
              </a:spcBef>
              <a:defRPr sz="3600"/>
            </a:pPr>
            <a:r>
              <a:t>Drugs as amplifiers of systemic vulnerability</a:t>
            </a:r>
          </a:p>
        </p:txBody>
      </p:sp>
      <p:sp>
        <p:nvSpPr>
          <p:cNvPr id="549" name="Roset-Altadill A, et al. Eur J Radiol 2024"/>
          <p:cNvSpPr txBox="1"/>
          <p:nvPr/>
        </p:nvSpPr>
        <p:spPr>
          <a:xfrm>
            <a:off x="17712765" y="12946657"/>
            <a:ext cx="6319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Roset-Altadill A, et al. Eur J Radiol 2024 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itolo 1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/>
          <a:lstStyle>
            <a:lvl1pPr algn="just" defTabSz="914400">
              <a:lnSpc>
                <a:spcPct val="100000"/>
              </a:lnSpc>
              <a:defRPr sz="4400" b="1">
                <a:solidFill>
                  <a:srgbClr val="14561D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 </a:t>
            </a:r>
          </a:p>
        </p:txBody>
      </p:sp>
      <p:pic>
        <p:nvPicPr>
          <p:cNvPr id="554" name="Campus Forli.jpg" descr="Campus Forl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8" y="1918477"/>
            <a:ext cx="12279916" cy="9209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Foto di gruppo Pneumologia.jpg" descr="Foto di gruppo Pneumolog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5074" y="1918477"/>
            <a:ext cx="12279915" cy="9209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0" name="Marchiori E et al. Pulmonary talcosis: imaging and pathologic findings. Lung. 202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Marchiori E et al. Pulmonary talcosis: imaging and pathologic findings. Lung. 2021</a:t>
            </a:r>
          </a:p>
          <a:p>
            <a:r>
              <a:t>Lemyze M et al. Talc granulomatosis and acute respiratory failure in IVDU. Respiration. 2023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3" name="Frantz S et al. Cocaine-induced pulmonary complications: a review. J Thorac Dis. 2022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Frantz S et al. Cocaine-induced pulmonary complications: a review. J Thorac Dis. 2022</a:t>
            </a:r>
          </a:p>
          <a:p>
            <a:r>
              <a:t>Ghofrani HA et al. Cocaine, endothelin, and pulmonary hypertension. Eur Respir Rev. 2021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Screenshot 2025-05-11 at 21.58.37.png" descr="Screenshot 2025-05-11 at 21.58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12" y="1073193"/>
            <a:ext cx="11646742" cy="11569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Screenshot 2025-05-12 at 06.05.16.png" descr="Screenshot 2025-05-12 at 06.05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498" y="3818949"/>
            <a:ext cx="10128633" cy="77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Screenshot 2025-05-12 at 06.05.27.png" descr="Screenshot 2025-05-12 at 06.05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5798" y="3739469"/>
            <a:ext cx="10128633" cy="789303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Crack Lung and Cocaine-induced Eosinophilic Lung Disease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algn="l" defTabSz="457200">
              <a:lnSpc>
                <a:spcPct val="117999"/>
              </a:lnSpc>
              <a:defRPr sz="5000" b="1">
                <a:solidFill>
                  <a:srgbClr val="B516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Crack Lung and Cocaine-induced Eosinophilic Lung Disease</a:t>
            </a:r>
          </a:p>
        </p:txBody>
      </p:sp>
      <p:sp>
        <p:nvSpPr>
          <p:cNvPr id="570" name="Restrepo CS, et al. Radiographics 2007"/>
          <p:cNvSpPr txBox="1"/>
          <p:nvPr/>
        </p:nvSpPr>
        <p:spPr>
          <a:xfrm>
            <a:off x="17120773" y="12953999"/>
            <a:ext cx="695248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Restrepo CS, et al. Radiographics 2007 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3" name="Elsayed H et al. Acute lung injury following inhaled heroin vapour. Respir Med Case Rep. 20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Elsayed H et al. Acute lung injury following inhaled heroin vapour. Respir Med Case Rep. 2022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Mechanisms of Inju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Mechanisms of Injury</a:t>
            </a:r>
          </a:p>
        </p:txBody>
      </p:sp>
      <p:sp>
        <p:nvSpPr>
          <p:cNvPr id="576" name="Endothelial toxicity, alveolar barrier disrup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Endothelial toxicity, alveolar barrier disruption</a:t>
            </a:r>
          </a:p>
          <a:p>
            <a:endParaRPr/>
          </a:p>
          <a:p>
            <a:r>
              <a:t>Neurogenic inflammation, immune dysregulation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INHALATION (smoking, vaporiz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INHALATION (smoking, vaporizing) </a:t>
            </a:r>
          </a:p>
        </p:txBody>
      </p:sp>
      <p:sp>
        <p:nvSpPr>
          <p:cNvPr id="192" name="Drugs involved: crack cocaine, methamphetamine, heroin vapors, marijuana…"/>
          <p:cNvSpPr txBox="1">
            <a:spLocks noGrp="1"/>
          </p:cNvSpPr>
          <p:nvPr>
            <p:ph type="body" idx="1"/>
          </p:nvPr>
        </p:nvSpPr>
        <p:spPr>
          <a:xfrm>
            <a:off x="746315" y="3644441"/>
            <a:ext cx="21005802" cy="8205119"/>
          </a:xfrm>
          <a:prstGeom prst="rect">
            <a:avLst/>
          </a:prstGeom>
        </p:spPr>
        <p:txBody>
          <a:bodyPr/>
          <a:lstStyle/>
          <a:p>
            <a:pPr marL="508000" indent="-508000" defTabSz="660400">
              <a:spcBef>
                <a:spcPts val="4700"/>
              </a:spcBef>
              <a:defRPr sz="3200"/>
            </a:pPr>
            <a:r>
              <a:t>Drugs involved: crack cocaine, methamphetamine, heroin vapors, marijuana</a:t>
            </a:r>
          </a:p>
          <a:p>
            <a:pPr marL="508000" indent="-508000" defTabSz="660400">
              <a:spcBef>
                <a:spcPts val="4700"/>
              </a:spcBef>
              <a:defRPr sz="3200"/>
            </a:pPr>
            <a:r>
              <a:t>Smoked or vaporized</a:t>
            </a:r>
          </a:p>
          <a:p>
            <a:pPr marL="508000" indent="-508000" defTabSz="660400">
              <a:spcBef>
                <a:spcPts val="4700"/>
              </a:spcBef>
              <a:defRPr sz="3200"/>
            </a:pPr>
            <a:r>
              <a:t>Direct thermal and chemical injury (epitelium and alveolar interface)</a:t>
            </a:r>
          </a:p>
          <a:p>
            <a:pPr marL="508000" indent="-508000" defTabSz="660400">
              <a:spcBef>
                <a:spcPts val="4700"/>
              </a:spcBef>
              <a:defRPr sz="3200"/>
            </a:pPr>
            <a:r>
              <a:t>Patterns</a:t>
            </a:r>
          </a:p>
          <a:p>
            <a:pPr marL="1016000" lvl="1" indent="-508000" defTabSz="660400">
              <a:spcBef>
                <a:spcPts val="4700"/>
              </a:spcBef>
              <a:defRPr sz="3200" b="1"/>
            </a:pPr>
            <a:r>
              <a:t>Diffuse alveolar hemorrhage (DAH)</a:t>
            </a:r>
            <a:r>
              <a:rPr b="0"/>
              <a:t> - crack cocaine</a:t>
            </a:r>
          </a:p>
          <a:p>
            <a:pPr marL="1016000" lvl="1" indent="-508000" defTabSz="660400">
              <a:spcBef>
                <a:spcPts val="4700"/>
              </a:spcBef>
              <a:defRPr sz="3200" b="1" i="1"/>
            </a:pPr>
            <a:r>
              <a:t>Bullous lung disease</a:t>
            </a:r>
            <a:r>
              <a:rPr b="0" i="0"/>
              <a:t> - cannabis</a:t>
            </a:r>
          </a:p>
          <a:p>
            <a:pPr marL="1016000" lvl="1" indent="-508000" defTabSz="660400">
              <a:spcBef>
                <a:spcPts val="4700"/>
              </a:spcBef>
              <a:defRPr sz="3200" b="1" i="1"/>
            </a:pPr>
            <a:r>
              <a:t>Bronchial inflammation and bronchospasm </a:t>
            </a:r>
            <a:r>
              <a:rPr b="0" i="0"/>
              <a:t>- heroin and meth vapors</a:t>
            </a:r>
          </a:p>
          <a:p>
            <a:pPr marL="1016000" lvl="1" indent="-508000" defTabSz="660400">
              <a:spcBef>
                <a:spcPts val="4700"/>
              </a:spcBef>
              <a:defRPr sz="3200" b="1" i="1"/>
            </a:pPr>
            <a:r>
              <a:t>Thermal airway injury</a:t>
            </a:r>
            <a:r>
              <a:rPr b="0" i="0"/>
              <a:t> - high-temperature vapors (crack pipes)</a:t>
            </a:r>
          </a:p>
        </p:txBody>
      </p:sp>
      <p:pic>
        <p:nvPicPr>
          <p:cNvPr id="193" name="Screenshot 2025-05-11 at 16.34.24.png" descr="Screenshot 2025-05-11 at 16.34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463" y="7735247"/>
            <a:ext cx="7355019" cy="4967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creenshot 2025-05-12 at 19.33.56.png" descr="Screenshot 2025-05-12 at 19.33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4999" y="2558531"/>
            <a:ext cx="7471948" cy="490647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strepo CS, et al. Radiographics 2007"/>
          <p:cNvSpPr txBox="1"/>
          <p:nvPr/>
        </p:nvSpPr>
        <p:spPr>
          <a:xfrm>
            <a:off x="17464901" y="12972515"/>
            <a:ext cx="6268670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Restrepo CS, et al. Radiographics 2007 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Diagnostic Dilemm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 sz="50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Diagnostic Dilemmas</a:t>
            </a:r>
          </a:p>
        </p:txBody>
      </p:sp>
      <p:sp>
        <p:nvSpPr>
          <p:cNvPr id="581" name="Nonspecific or protean clinical presentations…"/>
          <p:cNvSpPr txBox="1">
            <a:spLocks noGrp="1"/>
          </p:cNvSpPr>
          <p:nvPr>
            <p:ph type="body" sz="half" idx="1"/>
          </p:nvPr>
        </p:nvSpPr>
        <p:spPr>
          <a:xfrm>
            <a:off x="1415388" y="4676206"/>
            <a:ext cx="21005802" cy="6141588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Nonspecific or protean clinical presentations</a:t>
            </a:r>
          </a:p>
          <a:p>
            <a:pPr>
              <a:defRPr sz="3600"/>
            </a:pPr>
            <a:r>
              <a:t>Overlapping imaging findings with autoimmune, infectious, or idiopathic diseases</a:t>
            </a:r>
          </a:p>
          <a:p>
            <a:pPr>
              <a:defRPr sz="3600"/>
            </a:pPr>
            <a:r>
              <a:t>Concealed or unreliable patient histories</a:t>
            </a:r>
          </a:p>
          <a:p>
            <a:pPr>
              <a:defRPr sz="3600"/>
            </a:pPr>
            <a:r>
              <a:t>Lack of established diagnostic criteria in guidelines</a:t>
            </a:r>
          </a:p>
        </p:txBody>
      </p:sp>
      <p:sp>
        <p:nvSpPr>
          <p:cNvPr id="582" name="Mimics, missed histories, and misleading findings"/>
          <p:cNvSpPr txBox="1"/>
          <p:nvPr/>
        </p:nvSpPr>
        <p:spPr>
          <a:xfrm>
            <a:off x="1698489" y="2373423"/>
            <a:ext cx="1127150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400"/>
              </a:spcBef>
              <a:defRPr sz="4000" i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Mimics, missed histories, and misleading findings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5846" r="15846"/>
          <a:stretch>
            <a:fillRect/>
          </a:stretch>
        </p:blipFill>
        <p:spPr>
          <a:xfrm>
            <a:off x="13169899" y="3149600"/>
            <a:ext cx="9525002" cy="9296400"/>
          </a:xfrm>
          <a:prstGeom prst="rect">
            <a:avLst/>
          </a:prstGeom>
        </p:spPr>
      </p:pic>
      <p:sp>
        <p:nvSpPr>
          <p:cNvPr id="587" name="Caso clinico emorragia alveolare da cocaina con ANCA positività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00"/>
            </a:lvl1pPr>
          </a:lstStyle>
          <a:p>
            <a:r>
              <a:t>Caso clinico emorragia alveolare da cocaina con ANCA positività</a:t>
            </a:r>
          </a:p>
        </p:txBody>
      </p:sp>
      <p:sp>
        <p:nvSpPr>
          <p:cNvPr id="588" name="Caso clinico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176463" indent="-176463" defTabSz="457200">
              <a:spcBef>
                <a:spcPts val="0"/>
              </a:spcBef>
              <a:defRPr sz="5100"/>
            </a:lvl1pPr>
          </a:lstStyle>
          <a:p>
            <a:r>
              <a:t>Caso clinico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3" name="Restrepo CS et al. Imaging manifestations of inhaled illicit drugs. Radiographics. 2020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Restrepo CS et al.</a:t>
            </a:r>
            <a:r>
              <a:rPr b="0"/>
              <a:t> Imaging manifestations of inhaled illicit drugs. Radiographics. 2020.</a:t>
            </a:r>
          </a:p>
          <a:p>
            <a:pPr>
              <a:defRPr b="1"/>
            </a:pPr>
            <a:r>
              <a:t>Polenakovik HM et al.</a:t>
            </a:r>
            <a:r>
              <a:rPr b="0"/>
              <a:t> Cocaine-induced vasculitis: a diagnostic challenge. J Clin Rheumatol. 2022.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5846" r="15846"/>
          <a:stretch>
            <a:fillRect/>
          </a:stretch>
        </p:blipFill>
        <p:spPr>
          <a:xfrm>
            <a:off x="13169899" y="3149600"/>
            <a:ext cx="9525002" cy="9296400"/>
          </a:xfrm>
          <a:prstGeom prst="rect">
            <a:avLst/>
          </a:prstGeom>
        </p:spPr>
      </p:pic>
      <p:sp>
        <p:nvSpPr>
          <p:cNvPr id="596" name="Caso clinico talco IV, corpo estraneo, granulo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6575">
              <a:defRPr sz="7200"/>
            </a:lvl1pPr>
          </a:lstStyle>
          <a:p>
            <a:r>
              <a:t>Caso clinico talco IV, corpo estraneo, granuloma </a:t>
            </a:r>
          </a:p>
        </p:txBody>
      </p:sp>
      <p:sp>
        <p:nvSpPr>
          <p:cNvPr id="597" name="Caso clinico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176463" indent="-176463" defTabSz="457200">
              <a:spcBef>
                <a:spcPts val="0"/>
              </a:spcBef>
              <a:defRPr sz="5100"/>
            </a:lvl1pPr>
          </a:lstStyle>
          <a:p>
            <a:r>
              <a:t>Caso clinico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2" name="Kane GC et al. Pulmonary granulomatosis from intravenous drug use: mimicking sarcoidosis. Chest. 2021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Kane GC et al.</a:t>
            </a:r>
            <a:r>
              <a:rPr b="0"/>
              <a:t> Pulmonary granulomatosis from intravenous drug use: mimicking sarcoidosis. Chest. 2021.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5846" r="15846"/>
          <a:stretch>
            <a:fillRect/>
          </a:stretch>
        </p:blipFill>
        <p:spPr>
          <a:xfrm>
            <a:off x="13169899" y="3149600"/>
            <a:ext cx="9525002" cy="9296400"/>
          </a:xfrm>
          <a:prstGeom prst="rect">
            <a:avLst/>
          </a:prstGeom>
        </p:spPr>
      </p:pic>
      <p:sp>
        <p:nvSpPr>
          <p:cNvPr id="605" name="Caso clinico edema polmonare da eroi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5634">
              <a:defRPr sz="8600"/>
            </a:lvl1pPr>
          </a:lstStyle>
          <a:p>
            <a:r>
              <a:t>Caso clinico edema polmonare da eroina </a:t>
            </a:r>
          </a:p>
        </p:txBody>
      </p:sp>
      <p:sp>
        <p:nvSpPr>
          <p:cNvPr id="606" name="Caso clinico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176463" indent="-176463" defTabSz="457200">
              <a:spcBef>
                <a:spcPts val="0"/>
              </a:spcBef>
              <a:defRPr sz="5100"/>
            </a:lvl1pPr>
          </a:lstStyle>
          <a:p>
            <a:r>
              <a:t>Caso clinico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611" name="Table"/>
          <p:cNvGraphicFramePr/>
          <p:nvPr/>
        </p:nvGraphicFramePr>
        <p:xfrm>
          <a:off x="1604847" y="4729910"/>
          <a:ext cx="21174303" cy="688572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890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6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Illicit drug injury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Common misdiagnosis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Shared features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Cocaine-induced DAH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ANCA-associated vasculitis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Hemoptysis, DAH on BAL, elevated CRP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Talcosis (IV use)</a:t>
                      </a:r>
                    </a:p>
                  </a:txBody>
                  <a:tcPr marL="12700" marR="12700" marT="12700" marB="12700" anchor="ctr" horzOverflow="overflow">
                    <a:lnB w="127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Sarcoidosis or HP</a:t>
                      </a:r>
                    </a:p>
                  </a:txBody>
                  <a:tcPr marL="12700" marR="12700" marT="12700" marB="12700" anchor="ctr" horzOverflow="overflow">
                    <a:lnB w="127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Granulomatous ILD, upper lobe predominance</a:t>
                      </a:r>
                    </a:p>
                  </a:txBody>
                  <a:tcPr marL="12700" marR="12700" marT="12700" marB="12700" anchor="ctr" horzOverflow="overflow">
                    <a:lnB w="12700">
                      <a:solidFill>
                        <a:srgbClr val="EE230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Heroin lung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EE230C"/>
                      </a:solidFill>
                      <a:miter lim="400000"/>
                    </a:lnL>
                    <a:lnT w="12700">
                      <a:solidFill>
                        <a:srgbClr val="EE230C"/>
                      </a:solidFill>
                      <a:miter lim="400000"/>
                    </a:lnT>
                    <a:lnB w="127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Cardiogenic edema</a:t>
                      </a:r>
                    </a:p>
                  </a:txBody>
                  <a:tcPr marL="12700" marR="12700" marT="12700" marB="12700" anchor="ctr" horzOverflow="overflow">
                    <a:lnT w="12700">
                      <a:solidFill>
                        <a:srgbClr val="EE230C"/>
                      </a:solidFill>
                      <a:miter lim="400000"/>
                    </a:lnT>
                    <a:lnB w="12700">
                      <a:solidFill>
                        <a:srgbClr val="EE230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Rapidly progressive dyspnea, alveolar opacities</a:t>
                      </a:r>
                    </a:p>
                  </a:txBody>
                  <a:tcPr marL="12700" marR="12700" marT="12700" marB="12700" anchor="ctr" horzOverflow="overflow">
                    <a:lnR w="12700">
                      <a:solidFill>
                        <a:srgbClr val="EE230C"/>
                      </a:solidFill>
                      <a:miter lim="400000"/>
                    </a:lnR>
                    <a:lnT w="12700">
                      <a:solidFill>
                        <a:srgbClr val="EE230C"/>
                      </a:solidFill>
                      <a:miter lim="400000"/>
                    </a:lnT>
                    <a:lnB w="12700">
                      <a:solidFill>
                        <a:srgbClr val="EE230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144"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Cannabis bullous lung</a:t>
                      </a:r>
                    </a:p>
                  </a:txBody>
                  <a:tcPr marL="12700" marR="12700" marT="12700" marB="12700" anchor="ctr" horzOverflow="overflow">
                    <a:lnT w="12700">
                      <a:solidFill>
                        <a:srgbClr val="EE230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Alpha-1 antitrypsin deficiency</a:t>
                      </a:r>
                    </a:p>
                  </a:txBody>
                  <a:tcPr marL="12700" marR="12700" marT="12700" marB="12700" anchor="ctr" horzOverflow="overflow">
                    <a:lnT w="12700">
                      <a:solidFill>
                        <a:srgbClr val="EE230C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3500">
                          <a:sym typeface="Helvetica Neue Medium"/>
                        </a:rPr>
                        <a:t>Young, non-smoking males, upper lobe bullae</a:t>
                      </a:r>
                    </a:p>
                  </a:txBody>
                  <a:tcPr marL="12700" marR="12700" marT="12700" marB="12700" anchor="ctr" horzOverflow="overflow">
                    <a:lnT w="12700">
                      <a:solidFill>
                        <a:srgbClr val="EE230C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5846" r="15846"/>
          <a:stretch>
            <a:fillRect/>
          </a:stretch>
        </p:blipFill>
        <p:spPr>
          <a:xfrm>
            <a:off x="13169899" y="3149600"/>
            <a:ext cx="9525002" cy="9296400"/>
          </a:xfrm>
          <a:prstGeom prst="rect">
            <a:avLst/>
          </a:prstGeom>
        </p:spPr>
      </p:pic>
      <p:sp>
        <p:nvSpPr>
          <p:cNvPr id="616" name="Caso clinico bolle da cannab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Caso clinico bolle da cannabis </a:t>
            </a:r>
          </a:p>
        </p:txBody>
      </p:sp>
      <p:sp>
        <p:nvSpPr>
          <p:cNvPr id="617" name="Caso clinico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176463" indent="-176463" defTabSz="457200">
              <a:spcBef>
                <a:spcPts val="0"/>
              </a:spcBef>
              <a:defRPr sz="5100"/>
            </a:lvl1pPr>
          </a:lstStyle>
          <a:p>
            <a:r>
              <a:t>Caso clinico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2" name="Wood DM et al. Cannabis-induced bullous disease. Thorax. 2020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Wood DM et al.</a:t>
            </a:r>
            <a:r>
              <a:rPr b="0"/>
              <a:t> Cannabis-induced bullous disease. Thorax. 2020.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7" name="Beckett G et al. Structural violence and the lungs: An intersectional analysis. Lancet Respir Med. 2023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Beckett G et al.</a:t>
            </a:r>
            <a:r>
              <a:rPr b="0"/>
              <a:t> Structural violence and the lungs: An intersectional analysis. Lancet Respir Med. 2023.</a:t>
            </a:r>
          </a:p>
          <a:p>
            <a:pPr>
              <a:defRPr b="1"/>
            </a:pPr>
            <a:r>
              <a:t>Morris A et al.</a:t>
            </a:r>
            <a:r>
              <a:rPr b="0"/>
              <a:t> HIV, homelessness, and the pulmonary immune environment. Am J Respir Cell Mol Biol. 2022.</a:t>
            </a:r>
          </a:p>
          <a:p>
            <a:pPr>
              <a:defRPr b="1"/>
            </a:pPr>
            <a:r>
              <a:t>Bourgois P et al.</a:t>
            </a:r>
            <a:r>
              <a:rPr b="0"/>
              <a:t> Intimate Apartheid: Ethnography of race and vulnerability in drug users. Soc Sci Med. 2021.</a:t>
            </a:r>
          </a:p>
          <a:p>
            <a:pPr>
              <a:defRPr b="1"/>
            </a:pPr>
            <a:r>
              <a:t>Leung AN et al.</a:t>
            </a:r>
            <a:r>
              <a:rPr b="0"/>
              <a:t> Pulmonary infections in the immunocompromised drug user. Radiol Clin North Am. 2020.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ocaine is the most commonly used illicit drug among patients seen in hospital emergency departments and the most frequent cause of drug-related deaths reported by medical examiners. Sympathomimetic agent. 2 forms: powder and freebase."/>
          <p:cNvSpPr txBox="1">
            <a:spLocks noGrp="1"/>
          </p:cNvSpPr>
          <p:nvPr>
            <p:ph type="body" sz="quarter" idx="1"/>
          </p:nvPr>
        </p:nvSpPr>
        <p:spPr>
          <a:xfrm>
            <a:off x="306762" y="1314784"/>
            <a:ext cx="23770478" cy="2507253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None/>
              <a:defRPr sz="4100" b="1"/>
            </a:pPr>
            <a:r>
              <a:t>Cocaine</a:t>
            </a:r>
            <a:r>
              <a:rPr b="0"/>
              <a:t> is the most commonly used illicit drug among patients seen in hospital emergency departments and the most frequent cause of drug-related deaths reported by medical examiners. Sympathomimetic agent. 2 forms: powder and freebase. </a:t>
            </a:r>
          </a:p>
        </p:txBody>
      </p:sp>
      <p:sp>
        <p:nvSpPr>
          <p:cNvPr id="200" name="Restrepo CS, et al. Radiographics 2007"/>
          <p:cNvSpPr txBox="1"/>
          <p:nvPr/>
        </p:nvSpPr>
        <p:spPr>
          <a:xfrm>
            <a:off x="17464901" y="12972515"/>
            <a:ext cx="6268670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Restrepo CS, et al. Radiographics 2007 </a:t>
            </a:r>
          </a:p>
        </p:txBody>
      </p:sp>
      <p:pic>
        <p:nvPicPr>
          <p:cNvPr id="201" name="Screenshot 2025-05-12 at 11.10.53.png" descr="Screenshot 2025-05-12 at 11.10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564" y="5053052"/>
            <a:ext cx="6860504" cy="6540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shot 2025-05-12 at 11.11.40.png" descr="Screenshot 2025-05-12 at 11.11.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656" y="6365826"/>
            <a:ext cx="8328630" cy="4666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creenshot 2025-05-11 at 21.59.30.png" descr="Screenshot 2025-05-11 at 21.59.3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93" y="5053052"/>
            <a:ext cx="7160161" cy="729245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Erythroxylum coca e Erythroxylum novogranatense"/>
          <p:cNvSpPr txBox="1"/>
          <p:nvPr/>
        </p:nvSpPr>
        <p:spPr>
          <a:xfrm>
            <a:off x="116272" y="12972515"/>
            <a:ext cx="7907047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Erythroxylum coca e Erythroxylum novogranatense</a:t>
            </a:r>
          </a:p>
        </p:txBody>
      </p:sp>
      <p:sp>
        <p:nvSpPr>
          <p:cNvPr id="205" name="POWDER"/>
          <p:cNvSpPr txBox="1"/>
          <p:nvPr/>
        </p:nvSpPr>
        <p:spPr>
          <a:xfrm>
            <a:off x="12970740" y="11949479"/>
            <a:ext cx="1600430" cy="51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POWDER</a:t>
            </a:r>
          </a:p>
        </p:txBody>
      </p:sp>
      <p:sp>
        <p:nvSpPr>
          <p:cNvPr id="206" name="FREEBASAE or CRACK"/>
          <p:cNvSpPr txBox="1"/>
          <p:nvPr/>
        </p:nvSpPr>
        <p:spPr>
          <a:xfrm>
            <a:off x="20078645" y="11339059"/>
            <a:ext cx="3758642" cy="51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17999"/>
              </a:lnSpc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FREEBASAE or CRACK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0" name="Di Fusco Domenic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9600" indent="-609600" defTabSz="792479">
              <a:spcBef>
                <a:spcPts val="5600"/>
              </a:spcBef>
              <a:defRPr sz="4600"/>
            </a:pPr>
            <a:r>
              <a:t>Di Fusco Domenico</a:t>
            </a:r>
          </a:p>
          <a:p>
            <a:pPr marL="609600" indent="-609600" defTabSz="792479">
              <a:spcBef>
                <a:spcPts val="5600"/>
              </a:spcBef>
              <a:defRPr sz="4600" strike="sngStrike"/>
            </a:pPr>
            <a:r>
              <a:t>Amato Valerio (7-5-87)</a:t>
            </a:r>
          </a:p>
          <a:p>
            <a:pPr marL="609600" indent="-609600" defTabSz="792479">
              <a:spcBef>
                <a:spcPts val="5600"/>
              </a:spcBef>
              <a:defRPr sz="4600" strike="sngStrike"/>
            </a:pPr>
            <a:r>
              <a:t>Curreli Mattia -&gt; versamento pleurico</a:t>
            </a:r>
          </a:p>
          <a:p>
            <a:pPr marL="609600" indent="-609600" defTabSz="792479">
              <a:spcBef>
                <a:spcPts val="5600"/>
              </a:spcBef>
              <a:defRPr sz="4600"/>
            </a:pPr>
            <a:r>
              <a:t>Gonzalez Reyes Mario Enrique</a:t>
            </a:r>
          </a:p>
          <a:p>
            <a:pPr marL="609600" indent="-609600" defTabSz="792479">
              <a:spcBef>
                <a:spcPts val="5600"/>
              </a:spcBef>
              <a:defRPr sz="4600"/>
            </a:pPr>
            <a:r>
              <a:t>Greggi Matteo (1-4-79): empiema + lesioni cavitate</a:t>
            </a:r>
          </a:p>
          <a:p>
            <a:pPr marL="609600" indent="-609600" defTabSz="792479">
              <a:spcBef>
                <a:spcPts val="5600"/>
              </a:spcBef>
              <a:defRPr sz="4600"/>
            </a:pPr>
            <a:r>
              <a:t>Montali Alessandro (30-12-77): empiema pleurico in eroina + ascessi 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iddi Luigi (13-3-79): embolia polmonare settica dopo inoiezione eroina e cocaina nei piedi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Siddi Luigi (13-3-79): embolia polmonare settica dopo inoiezione eroina e cocaina nei piedi</a:t>
            </a:r>
          </a:p>
          <a:p>
            <a:r>
              <a:t>Navarri Andrea: marjiuana enfisema</a:t>
            </a:r>
          </a:p>
          <a:p>
            <a:r>
              <a:t>Masini Andrea (1-11-75): empiema in tossicodipendente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6" name="Nania Fabrizio (11-9-89): noduli in sigarette e cannabi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Nania Fabrizio (11-9-89): noduli in sigarette e cannabis</a:t>
            </a:r>
          </a:p>
          <a:p>
            <a:r>
              <a:t>Pari Pierluigi (17-11-63): cannabis enfisema</a:t>
            </a:r>
          </a:p>
          <a:p>
            <a:r>
              <a:t>Incerti Gabriele (9-1-72): cannabis, LES, PJP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magine 4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2" y="3871098"/>
            <a:ext cx="24044708" cy="871803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CasellaDiTesto 5"/>
          <p:cNvSpPr txBox="1"/>
          <p:nvPr/>
        </p:nvSpPr>
        <p:spPr>
          <a:xfrm>
            <a:off x="491031" y="762335"/>
            <a:ext cx="23278796" cy="2808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defRPr sz="4400">
                <a:latin typeface="+mj-lt"/>
                <a:ea typeface="+mj-ea"/>
                <a:cs typeface="+mj-cs"/>
                <a:sym typeface="Helvetica Neue"/>
              </a:defRPr>
            </a:pPr>
            <a:r>
              <a:t>37 yo, male</a:t>
            </a:r>
          </a:p>
          <a:p>
            <a:pPr algn="l" defTabSz="1828800">
              <a:defRPr sz="4400">
                <a:latin typeface="+mj-lt"/>
                <a:ea typeface="+mj-ea"/>
                <a:cs typeface="+mj-cs"/>
                <a:sym typeface="Helvetica Neue"/>
              </a:defRPr>
            </a:pPr>
            <a:r>
              <a:t>Smoker</a:t>
            </a:r>
          </a:p>
          <a:p>
            <a:pPr algn="l" defTabSz="1828800">
              <a:defRPr sz="4400">
                <a:latin typeface="+mj-lt"/>
                <a:ea typeface="+mj-ea"/>
                <a:cs typeface="+mj-cs"/>
                <a:sym typeface="Helvetica Neue"/>
              </a:defRPr>
            </a:pPr>
            <a:r>
              <a:t>Acute dyspnea  and chest pain, within few hours of cocain use.</a:t>
            </a:r>
          </a:p>
          <a:p>
            <a:pPr algn="l" defTabSz="1828800">
              <a:defRPr sz="4400">
                <a:latin typeface="+mj-lt"/>
                <a:ea typeface="+mj-ea"/>
                <a:cs typeface="+mj-cs"/>
                <a:sym typeface="Helvetica Neue"/>
              </a:defRPr>
            </a:pPr>
            <a:r>
              <a:t>DAH: </a:t>
            </a:r>
            <a:r>
              <a:rPr u="sng"/>
              <a:t>medical emergency</a:t>
            </a:r>
            <a:r>
              <a:t> that requires a timely diagnosis and etiology-specific treatment </a:t>
            </a:r>
          </a:p>
        </p:txBody>
      </p:sp>
      <p:sp>
        <p:nvSpPr>
          <p:cNvPr id="212" name="In memory of Angelo Carloni"/>
          <p:cNvSpPr txBox="1"/>
          <p:nvPr/>
        </p:nvSpPr>
        <p:spPr>
          <a:xfrm>
            <a:off x="19358229" y="13024311"/>
            <a:ext cx="4572686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defRPr sz="2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 memory of Angelo Carloni </a:t>
            </a:r>
          </a:p>
        </p:txBody>
      </p:sp>
      <p:sp>
        <p:nvSpPr>
          <p:cNvPr id="213" name="Diffuse Alveolar hemorrhage (DAH) is a medical emergency!!"/>
          <p:cNvSpPr txBox="1">
            <a:spLocks noGrp="1"/>
          </p:cNvSpPr>
          <p:nvPr>
            <p:ph type="title" idx="4294967295"/>
          </p:nvPr>
        </p:nvSpPr>
        <p:spPr>
          <a:xfrm>
            <a:off x="4699066" y="-93432"/>
            <a:ext cx="18766704" cy="178843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just" defTabSz="374904">
              <a:lnSpc>
                <a:spcPct val="117999"/>
              </a:lnSpc>
              <a:defRPr sz="5000" b="1">
                <a:solidFill>
                  <a:srgbClr val="EE230C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Diffuse Alveolar hemorrhage (DAH) is a medical emergency!!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shot 2025-05-12 at 23.08.09.png" descr="Screenshot 2025-05-12 at 23.08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058" y="265047"/>
            <a:ext cx="20979065" cy="13278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5752</Words>
  <Application>Microsoft Office PowerPoint</Application>
  <PresentationFormat>Personalizzato</PresentationFormat>
  <Paragraphs>603</Paragraphs>
  <Slides>72</Slides>
  <Notes>60</Notes>
  <HiddenSlides>19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81" baseType="lpstr">
      <vt:lpstr>Aptos</vt:lpstr>
      <vt:lpstr>Aptos Display</vt:lpstr>
      <vt:lpstr>Arial</vt:lpstr>
      <vt:lpstr>Gill Sans MT</vt:lpstr>
      <vt:lpstr>Helvetica Neue</vt:lpstr>
      <vt:lpstr>Helvetica Neue Light</vt:lpstr>
      <vt:lpstr>Helvetica Neue Medium</vt:lpstr>
      <vt:lpstr>Impact</vt:lpstr>
      <vt:lpstr>White</vt:lpstr>
      <vt:lpstr>Presentazione standard di PowerPoint</vt:lpstr>
      <vt:lpstr>Route of administration matters (injury phenotype) </vt:lpstr>
      <vt:lpstr>Route of administration matters (injury phenotype) </vt:lpstr>
      <vt:lpstr>Route of administration matters (injury phenotype) </vt:lpstr>
      <vt:lpstr>Route of administration matters (injury phenotype) </vt:lpstr>
      <vt:lpstr>INHALATION (smoking, vaporizing) </vt:lpstr>
      <vt:lpstr>Presentazione standard di PowerPoint</vt:lpstr>
      <vt:lpstr>Diffuse Alveolar hemorrhage (DAH) is a medical emergency!!</vt:lpstr>
      <vt:lpstr>Presentazione standard di PowerPoint</vt:lpstr>
      <vt:lpstr>Pathophysiological Mechanisms of Cocaine-Induced DAH </vt:lpstr>
      <vt:lpstr>Pathophysiological Mechanisms of Cocaine-Induced DAH </vt:lpstr>
      <vt:lpstr>Pathophysiological Mechanisms of Cocaine-Induced DAH </vt:lpstr>
      <vt:lpstr>Pathophysiological Mechanisms of Cocaine-Induced DAH </vt:lpstr>
      <vt:lpstr>Pathophysiological Mechanisms of Cocaine-Induced DAH </vt:lpstr>
      <vt:lpstr>Presentazione standard di PowerPoint</vt:lpstr>
      <vt:lpstr>Ascending aorta dissection </vt:lpstr>
      <vt:lpstr>Ascending aorta dissection </vt:lpstr>
      <vt:lpstr>Cardiogenic pulmonary oedema</vt:lpstr>
      <vt:lpstr>Crack Lung and Cocaine-induced Eosinophilic Lung Disease</vt:lpstr>
      <vt:lpstr>Asymptomatic Pulmonary Hemorrhage in Chronic Cocaine Use </vt:lpstr>
      <vt:lpstr>Presentazione standard di PowerPoint</vt:lpstr>
      <vt:lpstr>Presentazione standard di PowerPoint</vt:lpstr>
      <vt:lpstr>Pathophysiological Mechanisms</vt:lpstr>
      <vt:lpstr>Large lung bullae in marijuana smokers (“vanishing lung”)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Transcriptomic changes in oxidative stress, immunity, and cancer pathways caused by cannabis vapor on alveolar epithelial cells</vt:lpstr>
      <vt:lpstr>Presentazione standard di PowerPoint</vt:lpstr>
      <vt:lpstr>Intravenous injection: embolic and granulomatous disease </vt:lpstr>
      <vt:lpstr>Presentazione standard di PowerPoint</vt:lpstr>
      <vt:lpstr>Presentazione standard di PowerPoint</vt:lpstr>
      <vt:lpstr>Presentazione standard di PowerPoint</vt:lpstr>
      <vt:lpstr>Intravenous injection: granulomatous disease </vt:lpstr>
      <vt:lpstr>Presentazione standard di PowerPoint</vt:lpstr>
      <vt:lpstr>Presentazione standard di PowerPoint</vt:lpstr>
      <vt:lpstr>Intranasal insufflation (snorting): vascular injury and systemic toxicity </vt:lpstr>
      <vt:lpstr>Pulmonary Damage Gallery</vt:lpstr>
      <vt:lpstr>Diagnostic Dilemmas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We Miss When We Don’t Ask</vt:lpstr>
      <vt:lpstr>Translational Windows</vt:lpstr>
      <vt:lpstr>Beyond Toxins: A Socio-Biological Crisis </vt:lpstr>
      <vt:lpstr> </vt:lpstr>
      <vt:lpstr>Presentazione standard di PowerPoint</vt:lpstr>
      <vt:lpstr>Presentazione standard di PowerPoint</vt:lpstr>
      <vt:lpstr>Presentazione standard di PowerPoint</vt:lpstr>
      <vt:lpstr>Crack Lung and Cocaine-induced Eosinophilic Lung Disease</vt:lpstr>
      <vt:lpstr>Presentazione standard di PowerPoint</vt:lpstr>
      <vt:lpstr>Mechanisms of Injury</vt:lpstr>
      <vt:lpstr>Diagnostic Dilemmas</vt:lpstr>
      <vt:lpstr>Caso clinico emorragia alveolare da cocaina con ANCA positività</vt:lpstr>
      <vt:lpstr>Presentazione standard di PowerPoint</vt:lpstr>
      <vt:lpstr>Caso clinico talco IV, corpo estraneo, granuloma </vt:lpstr>
      <vt:lpstr>Presentazione standard di PowerPoint</vt:lpstr>
      <vt:lpstr>Caso clinico edema polmonare da eroina </vt:lpstr>
      <vt:lpstr>Presentazione standard di PowerPoint</vt:lpstr>
      <vt:lpstr>Caso clinico bolle da cannabis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Media Digital Business</cp:lastModifiedBy>
  <cp:revision>1</cp:revision>
  <dcterms:modified xsi:type="dcterms:W3CDTF">2025-05-13T06:50:26Z</dcterms:modified>
</cp:coreProperties>
</file>