
<file path=[Content_Types].xml><?xml version="1.0" encoding="utf-8"?>
<Types xmlns="http://schemas.openxmlformats.org/package/2006/content-types">
  <Default Extension="emf" ContentType="image/x-emf"/>
  <Default Extension="gif" ContentType="image/gif"/>
  <Default Extension="jpeg" ContentType="image/jpeg"/>
  <Default Extension="m4a" ContentType="audi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2"/>
  </p:notesMasterIdLst>
  <p:sldIdLst>
    <p:sldId id="1499" r:id="rId2"/>
    <p:sldId id="5611" r:id="rId3"/>
    <p:sldId id="2147482261" r:id="rId4"/>
    <p:sldId id="1511" r:id="rId5"/>
    <p:sldId id="1486" r:id="rId6"/>
    <p:sldId id="1439" r:id="rId7"/>
    <p:sldId id="1440" r:id="rId8"/>
    <p:sldId id="1441" r:id="rId9"/>
    <p:sldId id="1442" r:id="rId10"/>
    <p:sldId id="1444" r:id="rId11"/>
    <p:sldId id="1893" r:id="rId12"/>
    <p:sldId id="1894" r:id="rId13"/>
    <p:sldId id="1513" r:id="rId14"/>
    <p:sldId id="1514" r:id="rId15"/>
    <p:sldId id="541" r:id="rId16"/>
    <p:sldId id="563" r:id="rId17"/>
    <p:sldId id="560" r:id="rId18"/>
    <p:sldId id="1518" r:id="rId19"/>
    <p:sldId id="994" r:id="rId20"/>
    <p:sldId id="1483" r:id="rId21"/>
    <p:sldId id="1484" r:id="rId22"/>
    <p:sldId id="5613" r:id="rId23"/>
    <p:sldId id="1485" r:id="rId24"/>
    <p:sldId id="5602" r:id="rId25"/>
    <p:sldId id="5603" r:id="rId26"/>
    <p:sldId id="5604" r:id="rId27"/>
    <p:sldId id="5605" r:id="rId28"/>
    <p:sldId id="5600" r:id="rId29"/>
    <p:sldId id="5601" r:id="rId30"/>
    <p:sldId id="2147472456" r:id="rId31"/>
    <p:sldId id="2147472479" r:id="rId32"/>
    <p:sldId id="2147472480" r:id="rId33"/>
    <p:sldId id="2147482266" r:id="rId34"/>
    <p:sldId id="2147482268" r:id="rId35"/>
    <p:sldId id="2147482267" r:id="rId36"/>
    <p:sldId id="295" r:id="rId37"/>
    <p:sldId id="296" r:id="rId38"/>
    <p:sldId id="5614" r:id="rId39"/>
    <p:sldId id="5598" r:id="rId40"/>
    <p:sldId id="1967" r:id="rId41"/>
    <p:sldId id="5599" r:id="rId42"/>
    <p:sldId id="1936" r:id="rId43"/>
    <p:sldId id="1938" r:id="rId44"/>
    <p:sldId id="5616" r:id="rId45"/>
    <p:sldId id="2147482262" r:id="rId46"/>
    <p:sldId id="2147482264" r:id="rId47"/>
    <p:sldId id="2147482269" r:id="rId48"/>
    <p:sldId id="2147482270" r:id="rId49"/>
    <p:sldId id="1930" r:id="rId50"/>
    <p:sldId id="1931" r:id="rId51"/>
    <p:sldId id="2147482263" r:id="rId52"/>
    <p:sldId id="2147482265" r:id="rId53"/>
    <p:sldId id="1921" r:id="rId54"/>
    <p:sldId id="1922" r:id="rId55"/>
    <p:sldId id="1923" r:id="rId56"/>
    <p:sldId id="1927" r:id="rId57"/>
    <p:sldId id="1928" r:id="rId58"/>
    <p:sldId id="5609" r:id="rId59"/>
    <p:sldId id="5610" r:id="rId60"/>
    <p:sldId id="5617" r:id="rId61"/>
    <p:sldId id="2147472484" r:id="rId62"/>
    <p:sldId id="2147472485" r:id="rId63"/>
    <p:sldId id="2147472486" r:id="rId64"/>
    <p:sldId id="2147472487" r:id="rId65"/>
    <p:sldId id="2147472488" r:id="rId66"/>
    <p:sldId id="5615" r:id="rId67"/>
    <p:sldId id="1489" r:id="rId68"/>
    <p:sldId id="5608" r:id="rId69"/>
    <p:sldId id="1446" r:id="rId70"/>
    <p:sldId id="1447" r:id="rId71"/>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autoAdjust="0"/>
    <p:restoredTop sz="94626" autoAdjust="0"/>
  </p:normalViewPr>
  <p:slideViewPr>
    <p:cSldViewPr snapToGrid="0">
      <p:cViewPr varScale="1">
        <p:scale>
          <a:sx n="78" d="100"/>
          <a:sy n="78" d="100"/>
        </p:scale>
        <p:origin x="1594" y="62"/>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1038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B4CD6B-19B7-472E-87D5-E3591252A38D}" type="datetimeFigureOut">
              <a:rPr lang="it-IT" smtClean="0"/>
              <a:t>13/05/2025</a:t>
            </a:fld>
            <a:endParaRPr lang="it-IT"/>
          </a:p>
        </p:txBody>
      </p:sp>
      <p:sp>
        <p:nvSpPr>
          <p:cNvPr id="4" name="Segnaposto immagin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685144-693D-4F3C-A490-D70BDCE3B092}" type="slidenum">
              <a:rPr lang="it-IT" smtClean="0"/>
              <a:t>‹N›</a:t>
            </a:fld>
            <a:endParaRPr lang="it-IT"/>
          </a:p>
        </p:txBody>
      </p:sp>
    </p:spTree>
    <p:extLst>
      <p:ext uri="{BB962C8B-B14F-4D97-AF65-F5344CB8AC3E}">
        <p14:creationId xmlns:p14="http://schemas.microsoft.com/office/powerpoint/2010/main" val="16942699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30666E-BA16-4BCD-A5AB-2812BE5BF50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5390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E sul piano clinico l’incremento di IL35 ha un positivo impatto clinico sulla rinite riducendone i sintomi</a:t>
            </a:r>
          </a:p>
        </p:txBody>
      </p:sp>
      <p:sp>
        <p:nvSpPr>
          <p:cNvPr id="4" name="Segnaposto numero diapositiva 3"/>
          <p:cNvSpPr>
            <a:spLocks noGrp="1"/>
          </p:cNvSpPr>
          <p:nvPr>
            <p:ph type="sldNum" sz="quarter" idx="5"/>
          </p:nvPr>
        </p:nvSpPr>
        <p:spPr/>
        <p:txBody>
          <a:bodyPr/>
          <a:lstStyle/>
          <a:p>
            <a:fld id="{A3685144-693D-4F3C-A490-D70BDCE3B092}" type="slidenum">
              <a:rPr lang="it-IT" smtClean="0"/>
              <a:t>12</a:t>
            </a:fld>
            <a:endParaRPr lang="it-IT"/>
          </a:p>
        </p:txBody>
      </p:sp>
    </p:spTree>
    <p:extLst>
      <p:ext uri="{BB962C8B-B14F-4D97-AF65-F5344CB8AC3E}">
        <p14:creationId xmlns:p14="http://schemas.microsoft.com/office/powerpoint/2010/main" val="10882521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Relativamente all’efficacia nell’asma le meta-analisi si evidenzia una chiara diminuzione dei sintomi e</a:t>
            </a:r>
          </a:p>
        </p:txBody>
      </p:sp>
      <p:sp>
        <p:nvSpPr>
          <p:cNvPr id="4" name="Segnaposto numero diapositiva 3"/>
          <p:cNvSpPr>
            <a:spLocks noGrp="1"/>
          </p:cNvSpPr>
          <p:nvPr>
            <p:ph type="sldNum" sz="quarter" idx="5"/>
          </p:nvPr>
        </p:nvSpPr>
        <p:spPr/>
        <p:txBody>
          <a:bodyPr/>
          <a:lstStyle/>
          <a:p>
            <a:fld id="{A3685144-693D-4F3C-A490-D70BDCE3B092}" type="slidenum">
              <a:rPr lang="it-IT" smtClean="0"/>
              <a:t>13</a:t>
            </a:fld>
            <a:endParaRPr lang="it-IT"/>
          </a:p>
        </p:txBody>
      </p:sp>
    </p:spTree>
    <p:extLst>
      <p:ext uri="{BB962C8B-B14F-4D97-AF65-F5344CB8AC3E}">
        <p14:creationId xmlns:p14="http://schemas.microsoft.com/office/powerpoint/2010/main" val="25607347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E dell’uso di farmaci</a:t>
            </a:r>
          </a:p>
        </p:txBody>
      </p:sp>
      <p:sp>
        <p:nvSpPr>
          <p:cNvPr id="4" name="Segnaposto numero diapositiva 3"/>
          <p:cNvSpPr>
            <a:spLocks noGrp="1"/>
          </p:cNvSpPr>
          <p:nvPr>
            <p:ph type="sldNum" sz="quarter" idx="5"/>
          </p:nvPr>
        </p:nvSpPr>
        <p:spPr/>
        <p:txBody>
          <a:bodyPr/>
          <a:lstStyle/>
          <a:p>
            <a:fld id="{A3685144-693D-4F3C-A490-D70BDCE3B092}" type="slidenum">
              <a:rPr lang="it-IT" smtClean="0"/>
              <a:t>14</a:t>
            </a:fld>
            <a:endParaRPr lang="it-IT"/>
          </a:p>
        </p:txBody>
      </p:sp>
    </p:spTree>
    <p:extLst>
      <p:ext uri="{BB962C8B-B14F-4D97-AF65-F5344CB8AC3E}">
        <p14:creationId xmlns:p14="http://schemas.microsoft.com/office/powerpoint/2010/main" val="6178095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Ma sappiamo bene come ci siano limitazioni nelle meta analisi che forniscono indicazioni sulla classe di farmaci ma non sul singolo farmaco</a:t>
            </a:r>
          </a:p>
        </p:txBody>
      </p:sp>
      <p:sp>
        <p:nvSpPr>
          <p:cNvPr id="4" name="Segnaposto numero diapositiva 3"/>
          <p:cNvSpPr>
            <a:spLocks noGrp="1"/>
          </p:cNvSpPr>
          <p:nvPr>
            <p:ph type="sldNum" sz="quarter" idx="5"/>
          </p:nvPr>
        </p:nvSpPr>
        <p:spPr/>
        <p:txBody>
          <a:bodyPr/>
          <a:lstStyle/>
          <a:p>
            <a:fld id="{A3685144-693D-4F3C-A490-D70BDCE3B092}" type="slidenum">
              <a:rPr lang="it-IT" smtClean="0"/>
              <a:t>15</a:t>
            </a:fld>
            <a:endParaRPr lang="it-IT"/>
          </a:p>
        </p:txBody>
      </p:sp>
    </p:spTree>
    <p:extLst>
      <p:ext uri="{BB962C8B-B14F-4D97-AF65-F5344CB8AC3E}">
        <p14:creationId xmlns:p14="http://schemas.microsoft.com/office/powerpoint/2010/main" val="21822619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Associato ad un miglioramento clinico</a:t>
            </a:r>
          </a:p>
        </p:txBody>
      </p:sp>
      <p:sp>
        <p:nvSpPr>
          <p:cNvPr id="4" name="Segnaposto numero diapositiva 3"/>
          <p:cNvSpPr>
            <a:spLocks noGrp="1"/>
          </p:cNvSpPr>
          <p:nvPr>
            <p:ph type="sldNum" sz="quarter" idx="5"/>
          </p:nvPr>
        </p:nvSpPr>
        <p:spPr/>
        <p:txBody>
          <a:bodyPr/>
          <a:lstStyle/>
          <a:p>
            <a:fld id="{A3685144-693D-4F3C-A490-D70BDCE3B092}" type="slidenum">
              <a:rPr lang="it-IT" smtClean="0"/>
              <a:t>16</a:t>
            </a:fld>
            <a:endParaRPr lang="it-IT"/>
          </a:p>
        </p:txBody>
      </p:sp>
    </p:spTree>
    <p:extLst>
      <p:ext uri="{BB962C8B-B14F-4D97-AF65-F5344CB8AC3E}">
        <p14:creationId xmlns:p14="http://schemas.microsoft.com/office/powerpoint/2010/main" val="25480981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In questo studio in doppio cieco oltre ad una riduzione della rinite si è evidenziato un minor consumo di ICS</a:t>
            </a:r>
          </a:p>
        </p:txBody>
      </p:sp>
      <p:sp>
        <p:nvSpPr>
          <p:cNvPr id="4" name="Segnaposto numero diapositiva 3"/>
          <p:cNvSpPr>
            <a:spLocks noGrp="1"/>
          </p:cNvSpPr>
          <p:nvPr>
            <p:ph type="sldNum" sz="quarter" idx="5"/>
          </p:nvPr>
        </p:nvSpPr>
        <p:spPr/>
        <p:txBody>
          <a:bodyPr/>
          <a:lstStyle/>
          <a:p>
            <a:fld id="{A3685144-693D-4F3C-A490-D70BDCE3B092}" type="slidenum">
              <a:rPr lang="it-IT" smtClean="0"/>
              <a:t>17</a:t>
            </a:fld>
            <a:endParaRPr lang="it-IT"/>
          </a:p>
        </p:txBody>
      </p:sp>
    </p:spTree>
    <p:extLst>
      <p:ext uri="{BB962C8B-B14F-4D97-AF65-F5344CB8AC3E}">
        <p14:creationId xmlns:p14="http://schemas.microsoft.com/office/powerpoint/2010/main" val="24823679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a:extLst>
              <a:ext uri="{FF2B5EF4-FFF2-40B4-BE49-F238E27FC236}">
                <a16:creationId xmlns:a16="http://schemas.microsoft.com/office/drawing/2014/main" id="{32A9AA43-78B6-4562-8BDB-0A1927B0E165}"/>
              </a:ext>
            </a:extLst>
          </p:cNvPr>
          <p:cNvSpPr>
            <a:spLocks noGrp="1" noRot="1" noChangeAspect="1" noChangeArrowheads="1" noTextEdit="1"/>
          </p:cNvSpPr>
          <p:nvPr>
            <p:ph type="sldImg"/>
          </p:nvPr>
        </p:nvSpPr>
        <p:spPr>
          <a:ln/>
        </p:spPr>
      </p:sp>
      <p:sp>
        <p:nvSpPr>
          <p:cNvPr id="115715" name="Notes Placeholder 2">
            <a:extLst>
              <a:ext uri="{FF2B5EF4-FFF2-40B4-BE49-F238E27FC236}">
                <a16:creationId xmlns:a16="http://schemas.microsoft.com/office/drawing/2014/main" id="{D8087811-60A2-45B6-88C7-CD193A42E936}"/>
              </a:ext>
            </a:extLst>
          </p:cNvPr>
          <p:cNvSpPr>
            <a:spLocks noGrp="1"/>
          </p:cNvSpPr>
          <p:nvPr>
            <p:ph type="body" idx="1"/>
          </p:nvPr>
        </p:nvSpPr>
        <p:spPr>
          <a:xfrm>
            <a:off x="685800" y="4256088"/>
            <a:ext cx="5486400" cy="4497387"/>
          </a:xfrm>
          <a:noFill/>
          <a:extLst>
            <a:ext uri="{91240B29-F687-4F45-9708-019B960494DF}">
              <a14:hiddenLine xmlns:a14="http://schemas.microsoft.com/office/drawing/2010/main" w="9525">
                <a:solidFill>
                  <a:srgbClr val="3465A4"/>
                </a:solidFill>
                <a:miter lim="800000"/>
                <a:headEnd/>
                <a:tailEnd/>
              </a14:hiddenLine>
            </a:ext>
          </a:extLst>
        </p:spPr>
        <p:txBody>
          <a:bodyPr/>
          <a:lstStyle/>
          <a:p>
            <a:r>
              <a:rPr lang="en-GB" altLang="it-IT" sz="1100">
                <a:ea typeface="MS PGothic" panose="020B0600070205080204" pitchFamily="34" charset="-128"/>
                <a:cs typeface="Arial" panose="020B0604020202020204" pitchFamily="34" charset="0"/>
              </a:rPr>
              <a:t>This Kaplan-Meier plot of the primary efficacy analysis shows a statistically significant reduced risk for asthma exacerbations for both treatment doses versus placebo.</a:t>
            </a:r>
            <a:endParaRPr lang="da-DK" altLang="it-IT" sz="1100">
              <a:ea typeface="MS PGothic" panose="020B0600070205080204" pitchFamily="34" charset="-128"/>
              <a:cs typeface="Arial" panose="020B0604020202020204" pitchFamily="34" charset="0"/>
            </a:endParaRPr>
          </a:p>
          <a:p>
            <a:r>
              <a:rPr lang="en-GB" altLang="it-IT" sz="1100">
                <a:ea typeface="MS PGothic" panose="020B0600070205080204" pitchFamily="34" charset="-128"/>
                <a:cs typeface="Arial" panose="020B0604020202020204" pitchFamily="34" charset="0"/>
              </a:rPr>
              <a:t>The pre-defined clinical relevant effect size was a hazard ratio equal to or below 0.7  (corresponding to a risk reduction of 30% or more). This was met for both 6 and 12 SQ-HDM doses for the full analysis set shown here. data sets.</a:t>
            </a:r>
          </a:p>
          <a:p>
            <a:pPr>
              <a:buClr>
                <a:schemeClr val="accent1"/>
              </a:buClr>
              <a:buFont typeface="Wingdings" panose="05000000000000000000" pitchFamily="2" charset="2"/>
              <a:buNone/>
            </a:pPr>
            <a:endParaRPr lang="en-GB" altLang="it-IT" sz="1100">
              <a:ea typeface="MS PGothic" panose="020B0600070205080204" pitchFamily="34" charset="-128"/>
              <a:cs typeface="Arial" panose="020B0604020202020204" pitchFamily="34" charset="0"/>
            </a:endParaRPr>
          </a:p>
          <a:p>
            <a:pPr>
              <a:buClr>
                <a:schemeClr val="accent1"/>
              </a:buClr>
              <a:buFont typeface="Wingdings" panose="05000000000000000000" pitchFamily="2" charset="2"/>
              <a:buNone/>
            </a:pPr>
            <a:r>
              <a:rPr lang="en-GB" altLang="it-IT" sz="1100">
                <a:ea typeface="MS PGothic" panose="020B0600070205080204" pitchFamily="34" charset="-128"/>
                <a:cs typeface="Arial" panose="020B0604020202020204" pitchFamily="34" charset="0"/>
              </a:rPr>
              <a:t>Note that the time point of zero days corresponds to the first day of the ICS reduction/withdrawal period. The dotted line at day 90 represents the approximated time where subjects had ICS withdrawn completely.</a:t>
            </a:r>
          </a:p>
          <a:p>
            <a:pPr>
              <a:buClr>
                <a:schemeClr val="accent1"/>
              </a:buClr>
              <a:buFont typeface="Wingdings" panose="05000000000000000000" pitchFamily="2" charset="2"/>
              <a:buNone/>
            </a:pPr>
            <a:r>
              <a:rPr lang="en-GB" altLang="it-IT" sz="1100">
                <a:ea typeface="MS PGothic" panose="020B0600070205080204" pitchFamily="34" charset="-128"/>
                <a:cs typeface="Arial" panose="020B0604020202020204" pitchFamily="34" charset="0"/>
              </a:rPr>
              <a:t>Conclusions that can be drawn from the graph:</a:t>
            </a:r>
            <a:endParaRPr lang="en-US" altLang="it-IT" sz="1100">
              <a:ea typeface="MS PGothic" panose="020B0600070205080204" pitchFamily="34" charset="-128"/>
              <a:cs typeface="Arial" panose="020B0604020202020204" pitchFamily="34" charset="0"/>
            </a:endParaRPr>
          </a:p>
          <a:p>
            <a:pPr>
              <a:buClr>
                <a:schemeClr val="accent1"/>
              </a:buClr>
              <a:buFont typeface="Wingdings" panose="05000000000000000000" pitchFamily="2" charset="2"/>
              <a:buChar char="Ø"/>
            </a:pPr>
            <a:r>
              <a:rPr lang="en-GB" altLang="it-IT" sz="1100">
                <a:ea typeface="MS PGothic" panose="020B0600070205080204" pitchFamily="34" charset="-128"/>
                <a:cs typeface="Arial" panose="020B0604020202020204" pitchFamily="34" charset="0"/>
              </a:rPr>
              <a:t>More and earlier occurring asthma exacerbations in the placebo group</a:t>
            </a:r>
          </a:p>
          <a:p>
            <a:pPr>
              <a:buClr>
                <a:schemeClr val="accent1"/>
              </a:buClr>
              <a:buFont typeface="Wingdings" panose="05000000000000000000" pitchFamily="2" charset="2"/>
              <a:buChar char="Ø"/>
            </a:pPr>
            <a:r>
              <a:rPr lang="en-GB" altLang="it-IT" sz="1100">
                <a:ea typeface="MS PGothic" panose="020B0600070205080204" pitchFamily="34" charset="-128"/>
                <a:cs typeface="Arial" panose="020B0604020202020204" pitchFamily="34" charset="0"/>
              </a:rPr>
              <a:t>Separation of effect between placebo and active apparent immediately after ICS reduction</a:t>
            </a:r>
          </a:p>
          <a:p>
            <a:pPr>
              <a:buClr>
                <a:schemeClr val="accent1"/>
              </a:buClr>
              <a:buFont typeface="Wingdings" panose="05000000000000000000" pitchFamily="2" charset="2"/>
              <a:buChar char="Ø"/>
            </a:pPr>
            <a:r>
              <a:rPr lang="en-US" altLang="it-IT" sz="1100">
                <a:ea typeface="MS PGothic" panose="020B0600070205080204" pitchFamily="34" charset="-128"/>
                <a:cs typeface="Arial" panose="020B0604020202020204" pitchFamily="34" charset="0"/>
              </a:rPr>
              <a:t>From the plot it is also evident that time to the first exacerbation experienced by 25% of the subjects (i.e. where the probability axis is 0.25) – was around 100 days for placebo, 170 days for 6 DU and more than 180 days for 12 DU. </a:t>
            </a:r>
          </a:p>
          <a:p>
            <a:pPr>
              <a:buClr>
                <a:schemeClr val="accent1"/>
              </a:buClr>
              <a:buFont typeface="Wingdings" panose="05000000000000000000" pitchFamily="2" charset="2"/>
              <a:buNone/>
            </a:pPr>
            <a:endParaRPr lang="en-GB" altLang="it-IT" sz="1100">
              <a:ea typeface="MS PGothic" panose="020B0600070205080204" pitchFamily="34" charset="-128"/>
              <a:cs typeface="Arial" panose="020B0604020202020204" pitchFamily="34" charset="0"/>
            </a:endParaRPr>
          </a:p>
          <a:p>
            <a:r>
              <a:rPr lang="en-GB" altLang="it-IT" sz="1100" i="1">
                <a:ea typeface="MS PGothic" panose="020B0600070205080204" pitchFamily="34" charset="-128"/>
                <a:cs typeface="Arial" panose="020B0604020202020204" pitchFamily="34" charset="0"/>
              </a:rPr>
              <a:t>Extra statistical information: The primary efficacy analysis of time to first moderate or severe asthma exacerbation was based on a multiple imputation method in order to avoid a potential biased estimate of the treatment effect due to unbalanced discontinuations. The analysis treated subjects who discontinued the trial before the efficacy assessment period as placebo subjects which is a conservative statistical approach.</a:t>
            </a:r>
            <a:r>
              <a:rPr lang="en-GB" altLang="it-IT" sz="1100">
                <a:ea typeface="MS PGothic" panose="020B0600070205080204" pitchFamily="34" charset="-128"/>
                <a:cs typeface="Arial" panose="020B0604020202020204" pitchFamily="34" charset="0"/>
              </a:rPr>
              <a:t> </a:t>
            </a:r>
          </a:p>
          <a:p>
            <a:r>
              <a:rPr lang="en-GB" altLang="it-IT" sz="1100" i="1">
                <a:ea typeface="MS PGothic" panose="020B0600070205080204" pitchFamily="34" charset="-128"/>
                <a:cs typeface="Arial" panose="020B0604020202020204" pitchFamily="34" charset="0"/>
              </a:rPr>
              <a:t>For 12 SQ-HDM the risk reduction of 30% was reached for both the FAS-MI and FAS analysis set whereas for 6 DU, this effect size was only met for the FAS data set.</a:t>
            </a:r>
          </a:p>
          <a:p>
            <a:endParaRPr lang="da-DK" altLang="it-IT" sz="1100" i="1">
              <a:ea typeface="MS PGothic" panose="020B0600070205080204" pitchFamily="34" charset="-128"/>
              <a:cs typeface="Arial" panose="020B0604020202020204" pitchFamily="34" charset="0"/>
            </a:endParaRPr>
          </a:p>
        </p:txBody>
      </p:sp>
      <p:sp>
        <p:nvSpPr>
          <p:cNvPr id="115716" name="Slide Number Placeholder 3">
            <a:extLst>
              <a:ext uri="{FF2B5EF4-FFF2-40B4-BE49-F238E27FC236}">
                <a16:creationId xmlns:a16="http://schemas.microsoft.com/office/drawing/2014/main" id="{1A30046B-FDCE-45A8-8656-C1AE221E7E7E}"/>
              </a:ext>
            </a:extLst>
          </p:cNvPr>
          <p:cNvSpPr>
            <a:spLocks noGrp="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9pPr>
          </a:lstStyle>
          <a:p>
            <a:fld id="{874528D3-7EDC-4972-849A-F59F8DB018DA}" type="slidenum">
              <a:rPr lang="en-GB" altLang="it-IT">
                <a:solidFill>
                  <a:schemeClr val="tx1"/>
                </a:solidFill>
                <a:ea typeface="MS PGothic" panose="020B0600070205080204" pitchFamily="34" charset="-128"/>
              </a:rPr>
              <a:pPr/>
              <a:t>18</a:t>
            </a:fld>
            <a:endParaRPr lang="en-GB" altLang="it-IT">
              <a:solidFill>
                <a:schemeClr val="tx1"/>
              </a:solidFill>
              <a:ea typeface="MS PGothic" panose="020B0600070205080204" pitchFamily="34" charset="-128"/>
            </a:endParaRPr>
          </a:p>
        </p:txBody>
      </p:sp>
      <p:sp>
        <p:nvSpPr>
          <p:cNvPr id="115717" name="Date Placeholder 6">
            <a:extLst>
              <a:ext uri="{FF2B5EF4-FFF2-40B4-BE49-F238E27FC236}">
                <a16:creationId xmlns:a16="http://schemas.microsoft.com/office/drawing/2014/main" id="{EE668298-A95D-445F-AB98-C3CB9ECCD1A0}"/>
              </a:ext>
            </a:extLst>
          </p:cNvPr>
          <p:cNvSpPr>
            <a:spLocks noGrp="1"/>
          </p:cNvSpPr>
          <p:nvPr>
            <p:ph type="dt"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9pPr>
          </a:lstStyle>
          <a:p>
            <a:r>
              <a:rPr lang="da-DK" altLang="it-IT">
                <a:solidFill>
                  <a:srgbClr val="000000"/>
                </a:solidFill>
              </a:rPr>
              <a:t>01/07/2014</a:t>
            </a:r>
            <a:endParaRPr lang="en-GB" altLang="it-IT">
              <a:solidFill>
                <a:srgbClr val="000000"/>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Inoltre nel GAP study si evidenzia come accanto ad una riduzione della sintomatologia rinitica da dermatofagoidi corrisponda anche un effetto </a:t>
            </a:r>
            <a:r>
              <a:rPr lang="it-IT" dirty="0" err="1"/>
              <a:t>precentivo</a:t>
            </a:r>
            <a:r>
              <a:rPr lang="it-IT" dirty="0"/>
              <a:t> valutato a 5 anni sull’asma</a:t>
            </a:r>
          </a:p>
        </p:txBody>
      </p:sp>
      <p:sp>
        <p:nvSpPr>
          <p:cNvPr id="4" name="Segnaposto numero diapositiva 3"/>
          <p:cNvSpPr>
            <a:spLocks noGrp="1"/>
          </p:cNvSpPr>
          <p:nvPr>
            <p:ph type="sldNum" sz="quarter" idx="5"/>
          </p:nvPr>
        </p:nvSpPr>
        <p:spPr/>
        <p:txBody>
          <a:bodyPr/>
          <a:lstStyle/>
          <a:p>
            <a:fld id="{A3685144-693D-4F3C-A490-D70BDCE3B092}" type="slidenum">
              <a:rPr lang="it-IT" smtClean="0"/>
              <a:t>19</a:t>
            </a:fld>
            <a:endParaRPr lang="it-IT"/>
          </a:p>
        </p:txBody>
      </p:sp>
    </p:spTree>
    <p:extLst>
      <p:ext uri="{BB962C8B-B14F-4D97-AF65-F5344CB8AC3E}">
        <p14:creationId xmlns:p14="http://schemas.microsoft.com/office/powerpoint/2010/main" val="27366116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Con una riduzione dei sintomi nei trattati</a:t>
            </a:r>
          </a:p>
        </p:txBody>
      </p:sp>
      <p:sp>
        <p:nvSpPr>
          <p:cNvPr id="4" name="Segnaposto numero diapositiva 3"/>
          <p:cNvSpPr>
            <a:spLocks noGrp="1"/>
          </p:cNvSpPr>
          <p:nvPr>
            <p:ph type="sldNum" sz="quarter" idx="5"/>
          </p:nvPr>
        </p:nvSpPr>
        <p:spPr/>
        <p:txBody>
          <a:bodyPr/>
          <a:lstStyle/>
          <a:p>
            <a:fld id="{A3685144-693D-4F3C-A490-D70BDCE3B092}" type="slidenum">
              <a:rPr lang="it-IT" smtClean="0"/>
              <a:t>20</a:t>
            </a:fld>
            <a:endParaRPr lang="it-IT"/>
          </a:p>
        </p:txBody>
      </p:sp>
    </p:spTree>
    <p:extLst>
      <p:ext uri="{BB962C8B-B14F-4D97-AF65-F5344CB8AC3E}">
        <p14:creationId xmlns:p14="http://schemas.microsoft.com/office/powerpoint/2010/main" val="40969104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Una contestuale riduzione dei farmaci</a:t>
            </a:r>
          </a:p>
        </p:txBody>
      </p:sp>
      <p:sp>
        <p:nvSpPr>
          <p:cNvPr id="4" name="Segnaposto numero diapositiva 3"/>
          <p:cNvSpPr>
            <a:spLocks noGrp="1"/>
          </p:cNvSpPr>
          <p:nvPr>
            <p:ph type="sldNum" sz="quarter" idx="5"/>
          </p:nvPr>
        </p:nvSpPr>
        <p:spPr/>
        <p:txBody>
          <a:bodyPr/>
          <a:lstStyle/>
          <a:p>
            <a:fld id="{A3685144-693D-4F3C-A490-D70BDCE3B092}" type="slidenum">
              <a:rPr lang="it-IT" smtClean="0"/>
              <a:t>21</a:t>
            </a:fld>
            <a:endParaRPr lang="it-IT"/>
          </a:p>
        </p:txBody>
      </p:sp>
    </p:spTree>
    <p:extLst>
      <p:ext uri="{BB962C8B-B14F-4D97-AF65-F5344CB8AC3E}">
        <p14:creationId xmlns:p14="http://schemas.microsoft.com/office/powerpoint/2010/main" val="10454743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4498" name="Rectangle 7">
            <a:extLst>
              <a:ext uri="{FF2B5EF4-FFF2-40B4-BE49-F238E27FC236}">
                <a16:creationId xmlns:a16="http://schemas.microsoft.com/office/drawing/2014/main" id="{3434A018-C5B6-4295-8A43-AB10533E6F18}"/>
              </a:ext>
            </a:extLst>
          </p:cNvPr>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1B1E17BE-8B03-4F8C-9090-5D4377515AAD}" type="slidenum">
              <a:rPr lang="it-IT" altLang="it-IT">
                <a:latin typeface="Arial" panose="020B0604020202020204" pitchFamily="34" charset="0"/>
              </a:rPr>
              <a:pPr>
                <a:spcBef>
                  <a:spcPct val="0"/>
                </a:spcBef>
                <a:buClrTx/>
                <a:buFontTx/>
                <a:buNone/>
              </a:pPr>
              <a:t>4</a:t>
            </a:fld>
            <a:endParaRPr lang="it-IT" altLang="it-IT">
              <a:latin typeface="Arial" panose="020B0604020202020204" pitchFamily="34" charset="0"/>
            </a:endParaRPr>
          </a:p>
        </p:txBody>
      </p:sp>
      <p:sp>
        <p:nvSpPr>
          <p:cNvPr id="234499" name="Rectangle 1">
            <a:extLst>
              <a:ext uri="{FF2B5EF4-FFF2-40B4-BE49-F238E27FC236}">
                <a16:creationId xmlns:a16="http://schemas.microsoft.com/office/drawing/2014/main" id="{7FD79003-A44C-4E3A-A705-532D7B94BC19}"/>
              </a:ext>
            </a:extLst>
          </p:cNvPr>
          <p:cNvSpPr>
            <a:spLocks noGrp="1" noRot="1" noChangeAspect="1" noChangeArrowheads="1" noTextEdit="1"/>
          </p:cNvSpPr>
          <p:nvPr>
            <p:ph type="sldImg"/>
          </p:nvPr>
        </p:nvSpPr>
        <p:spPr>
          <a:xfrm>
            <a:off x="1143000" y="685800"/>
            <a:ext cx="4572000" cy="34290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34500" name="Rectangle 2">
            <a:extLst>
              <a:ext uri="{FF2B5EF4-FFF2-40B4-BE49-F238E27FC236}">
                <a16:creationId xmlns:a16="http://schemas.microsoft.com/office/drawing/2014/main" id="{8AC1B1A7-CC61-4F40-A690-E52F40AB055F}"/>
              </a:ext>
            </a:extLst>
          </p:cNvPr>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it-IT" altLang="it-IT" dirty="0"/>
              <a:t>Con l’avvento della medicina di precisione un ruolo centrale è ricoperto dal meccanismo patogenetico che è alla base delle varie patologie asma compresa</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E anche un miglioramento funzionale</a:t>
            </a:r>
          </a:p>
        </p:txBody>
      </p:sp>
      <p:sp>
        <p:nvSpPr>
          <p:cNvPr id="4" name="Segnaposto numero diapositiva 3"/>
          <p:cNvSpPr>
            <a:spLocks noGrp="1"/>
          </p:cNvSpPr>
          <p:nvPr>
            <p:ph type="sldNum" sz="quarter" idx="5"/>
          </p:nvPr>
        </p:nvSpPr>
        <p:spPr/>
        <p:txBody>
          <a:bodyPr/>
          <a:lstStyle/>
          <a:p>
            <a:fld id="{A3685144-693D-4F3C-A490-D70BDCE3B092}" type="slidenum">
              <a:rPr lang="it-IT" smtClean="0"/>
              <a:t>22</a:t>
            </a:fld>
            <a:endParaRPr lang="it-IT"/>
          </a:p>
        </p:txBody>
      </p:sp>
    </p:spTree>
    <p:extLst>
      <p:ext uri="{BB962C8B-B14F-4D97-AF65-F5344CB8AC3E}">
        <p14:creationId xmlns:p14="http://schemas.microsoft.com/office/powerpoint/2010/main" val="36310452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Molto interessante è questo studio danese per la significatività della coorte, oltre 10.000 pazienti</a:t>
            </a:r>
          </a:p>
        </p:txBody>
      </p:sp>
      <p:sp>
        <p:nvSpPr>
          <p:cNvPr id="4" name="Segnaposto numero diapositiva 3"/>
          <p:cNvSpPr>
            <a:spLocks noGrp="1"/>
          </p:cNvSpPr>
          <p:nvPr>
            <p:ph type="sldNum" sz="quarter" idx="5"/>
          </p:nvPr>
        </p:nvSpPr>
        <p:spPr/>
        <p:txBody>
          <a:bodyPr/>
          <a:lstStyle/>
          <a:p>
            <a:fld id="{A3685144-693D-4F3C-A490-D70BDCE3B092}" type="slidenum">
              <a:rPr lang="it-IT" smtClean="0"/>
              <a:t>24</a:t>
            </a:fld>
            <a:endParaRPr lang="it-IT"/>
          </a:p>
        </p:txBody>
      </p:sp>
    </p:spTree>
    <p:extLst>
      <p:ext uri="{BB962C8B-B14F-4D97-AF65-F5344CB8AC3E}">
        <p14:creationId xmlns:p14="http://schemas.microsoft.com/office/powerpoint/2010/main" val="31412500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In primo luogo va sottolineato come le riacutizzazioni asmatiche siano più frequenti negli stagionali rispetto ai perenni, anche quelle legate ad una sovrapposizione infettiva</a:t>
            </a:r>
          </a:p>
        </p:txBody>
      </p:sp>
      <p:sp>
        <p:nvSpPr>
          <p:cNvPr id="4" name="Segnaposto numero diapositiva 3"/>
          <p:cNvSpPr>
            <a:spLocks noGrp="1"/>
          </p:cNvSpPr>
          <p:nvPr>
            <p:ph type="sldNum" sz="quarter" idx="5"/>
          </p:nvPr>
        </p:nvSpPr>
        <p:spPr/>
        <p:txBody>
          <a:bodyPr/>
          <a:lstStyle/>
          <a:p>
            <a:fld id="{A3685144-693D-4F3C-A490-D70BDCE3B092}" type="slidenum">
              <a:rPr lang="it-IT" smtClean="0"/>
              <a:t>25</a:t>
            </a:fld>
            <a:endParaRPr lang="it-IT"/>
          </a:p>
        </p:txBody>
      </p:sp>
    </p:spTree>
    <p:extLst>
      <p:ext uri="{BB962C8B-B14F-4D97-AF65-F5344CB8AC3E}">
        <p14:creationId xmlns:p14="http://schemas.microsoft.com/office/powerpoint/2010/main" val="38395256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E come la AIT possa significativamente ridurle sia negli stagionali che nei perenni, anche se con maggiore intensità nei primi</a:t>
            </a:r>
          </a:p>
        </p:txBody>
      </p:sp>
      <p:sp>
        <p:nvSpPr>
          <p:cNvPr id="4" name="Segnaposto numero diapositiva 3"/>
          <p:cNvSpPr>
            <a:spLocks noGrp="1"/>
          </p:cNvSpPr>
          <p:nvPr>
            <p:ph type="sldNum" sz="quarter" idx="5"/>
          </p:nvPr>
        </p:nvSpPr>
        <p:spPr/>
        <p:txBody>
          <a:bodyPr/>
          <a:lstStyle/>
          <a:p>
            <a:fld id="{A3685144-693D-4F3C-A490-D70BDCE3B092}" type="slidenum">
              <a:rPr lang="it-IT" smtClean="0"/>
              <a:t>26</a:t>
            </a:fld>
            <a:endParaRPr lang="it-IT"/>
          </a:p>
        </p:txBody>
      </p:sp>
    </p:spTree>
    <p:extLst>
      <p:ext uri="{BB962C8B-B14F-4D97-AF65-F5344CB8AC3E}">
        <p14:creationId xmlns:p14="http://schemas.microsoft.com/office/powerpoint/2010/main" val="16976121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Lo stesso vale per le riacutizzazioni su base virale</a:t>
            </a:r>
          </a:p>
        </p:txBody>
      </p:sp>
      <p:sp>
        <p:nvSpPr>
          <p:cNvPr id="4" name="Segnaposto numero diapositiva 3"/>
          <p:cNvSpPr>
            <a:spLocks noGrp="1"/>
          </p:cNvSpPr>
          <p:nvPr>
            <p:ph type="sldNum" sz="quarter" idx="5"/>
          </p:nvPr>
        </p:nvSpPr>
        <p:spPr/>
        <p:txBody>
          <a:bodyPr/>
          <a:lstStyle/>
          <a:p>
            <a:fld id="{A3685144-693D-4F3C-A490-D70BDCE3B092}" type="slidenum">
              <a:rPr lang="it-IT" smtClean="0"/>
              <a:t>27</a:t>
            </a:fld>
            <a:endParaRPr lang="it-IT"/>
          </a:p>
        </p:txBody>
      </p:sp>
    </p:spTree>
    <p:extLst>
      <p:ext uri="{BB962C8B-B14F-4D97-AF65-F5344CB8AC3E}">
        <p14:creationId xmlns:p14="http://schemas.microsoft.com/office/powerpoint/2010/main" val="25964505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Anche lo studio REACT, effettuato su un’apia popolazione conferma la riduzione delle esacerbazione e anche la riduzione dei farmaci</a:t>
            </a:r>
          </a:p>
        </p:txBody>
      </p:sp>
      <p:sp>
        <p:nvSpPr>
          <p:cNvPr id="4" name="Segnaposto numero diapositiva 3"/>
          <p:cNvSpPr>
            <a:spLocks noGrp="1"/>
          </p:cNvSpPr>
          <p:nvPr>
            <p:ph type="sldNum" sz="quarter" idx="5"/>
          </p:nvPr>
        </p:nvSpPr>
        <p:spPr/>
        <p:txBody>
          <a:bodyPr/>
          <a:lstStyle/>
          <a:p>
            <a:fld id="{300CC197-9C6A-4311-A5F3-2C75AF1BFB6C}" type="slidenum">
              <a:rPr lang="it-IT" smtClean="0"/>
              <a:t>28</a:t>
            </a:fld>
            <a:endParaRPr lang="it-IT"/>
          </a:p>
        </p:txBody>
      </p:sp>
    </p:spTree>
    <p:extLst>
      <p:ext uri="{BB962C8B-B14F-4D97-AF65-F5344CB8AC3E}">
        <p14:creationId xmlns:p14="http://schemas.microsoft.com/office/powerpoint/2010/main" val="20818398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err="1"/>
              <a:t>Contamporaneamente</a:t>
            </a:r>
            <a:r>
              <a:rPr lang="it-IT" dirty="0"/>
              <a:t> l’</a:t>
            </a:r>
            <a:r>
              <a:rPr lang="it-IT" dirty="0" err="1"/>
              <a:t>ait</a:t>
            </a:r>
            <a:r>
              <a:rPr lang="it-IT" dirty="0"/>
              <a:t> HA CONSENTITO LA RIDUZIONE DELLE POLMONITI E DELLE OSPEDALIZZAZIONI</a:t>
            </a:r>
          </a:p>
        </p:txBody>
      </p:sp>
      <p:sp>
        <p:nvSpPr>
          <p:cNvPr id="4" name="Segnaposto numero diapositiva 3"/>
          <p:cNvSpPr>
            <a:spLocks noGrp="1"/>
          </p:cNvSpPr>
          <p:nvPr>
            <p:ph type="sldNum" sz="quarter" idx="5"/>
          </p:nvPr>
        </p:nvSpPr>
        <p:spPr/>
        <p:txBody>
          <a:bodyPr/>
          <a:lstStyle/>
          <a:p>
            <a:fld id="{300CC197-9C6A-4311-A5F3-2C75AF1BFB6C}" type="slidenum">
              <a:rPr lang="it-IT" smtClean="0"/>
              <a:t>29</a:t>
            </a:fld>
            <a:endParaRPr lang="it-IT"/>
          </a:p>
        </p:txBody>
      </p:sp>
    </p:spTree>
    <p:extLst>
      <p:ext uri="{BB962C8B-B14F-4D97-AF65-F5344CB8AC3E}">
        <p14:creationId xmlns:p14="http://schemas.microsoft.com/office/powerpoint/2010/main" val="15136818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A3685144-693D-4F3C-A490-D70BDCE3B092}" type="slidenum">
              <a:rPr lang="it-IT" smtClean="0"/>
              <a:t>30</a:t>
            </a:fld>
            <a:endParaRPr lang="it-IT"/>
          </a:p>
        </p:txBody>
      </p:sp>
    </p:spTree>
    <p:extLst>
      <p:ext uri="{BB962C8B-B14F-4D97-AF65-F5344CB8AC3E}">
        <p14:creationId xmlns:p14="http://schemas.microsoft.com/office/powerpoint/2010/main" val="3252643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Infine in questa diapositiva, oltre a sottolineare il ruolo diciamo paritario dell’immunoterapia con i biologici, si identifica una potenzialità sinergica con i biologici stessi, che appare oggi un nuovo filone di ricerca ma anche una nuova prospettiva terapeutica che per ragioni di tempo può essere riassunta nella successiva diapositiva.</a:t>
            </a:r>
          </a:p>
        </p:txBody>
      </p:sp>
      <p:sp>
        <p:nvSpPr>
          <p:cNvPr id="4" name="Segnaposto numero diapositiva 3"/>
          <p:cNvSpPr>
            <a:spLocks noGrp="1"/>
          </p:cNvSpPr>
          <p:nvPr>
            <p:ph type="sldNum" sz="quarter" idx="5"/>
          </p:nvPr>
        </p:nvSpPr>
        <p:spPr/>
        <p:txBody>
          <a:bodyPr/>
          <a:lstStyle/>
          <a:p>
            <a:fld id="{A3685144-693D-4F3C-A490-D70BDCE3B092}" type="slidenum">
              <a:rPr lang="it-IT" smtClean="0"/>
              <a:t>38</a:t>
            </a:fld>
            <a:endParaRPr lang="it-IT"/>
          </a:p>
        </p:txBody>
      </p:sp>
    </p:spTree>
    <p:extLst>
      <p:ext uri="{BB962C8B-B14F-4D97-AF65-F5344CB8AC3E}">
        <p14:creationId xmlns:p14="http://schemas.microsoft.com/office/powerpoint/2010/main" val="26979878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4F06FB-B9C5-D858-D5DC-0A78E8DA3DAC}"/>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C8A7CFCB-1893-E6E2-92F1-04578FAF2D25}"/>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9EE62DBB-68E3-5294-10A1-6AE59FD0AD9D}"/>
              </a:ext>
            </a:extLst>
          </p:cNvPr>
          <p:cNvSpPr>
            <a:spLocks noGrp="1"/>
          </p:cNvSpPr>
          <p:nvPr>
            <p:ph type="body" idx="1"/>
          </p:nvPr>
        </p:nvSpPr>
        <p:spPr/>
        <p:txBody>
          <a:bodyPr/>
          <a:lstStyle/>
          <a:p>
            <a:r>
              <a:rPr lang="it-IT" dirty="0"/>
              <a:t>E lo studio più recente che valuta l’associazione AIT TZP nella rinite da acari evidenzia la maggiore efficacia dell’associazione rispetto all’uso singolo fi TZP e AIT.</a:t>
            </a:r>
          </a:p>
        </p:txBody>
      </p:sp>
      <p:sp>
        <p:nvSpPr>
          <p:cNvPr id="4" name="Segnaposto numero diapositiva 3">
            <a:extLst>
              <a:ext uri="{FF2B5EF4-FFF2-40B4-BE49-F238E27FC236}">
                <a16:creationId xmlns:a16="http://schemas.microsoft.com/office/drawing/2014/main" id="{BACEB811-8793-8194-0963-2A46F8DD0C30}"/>
              </a:ext>
            </a:extLst>
          </p:cNvPr>
          <p:cNvSpPr>
            <a:spLocks noGrp="1"/>
          </p:cNvSpPr>
          <p:nvPr>
            <p:ph type="sldNum" sz="quarter" idx="5"/>
          </p:nvPr>
        </p:nvSpPr>
        <p:spPr/>
        <p:txBody>
          <a:bodyPr/>
          <a:lstStyle/>
          <a:p>
            <a:fld id="{A3685144-693D-4F3C-A490-D70BDCE3B092}" type="slidenum">
              <a:rPr lang="it-IT" smtClean="0"/>
              <a:t>44</a:t>
            </a:fld>
            <a:endParaRPr lang="it-IT"/>
          </a:p>
        </p:txBody>
      </p:sp>
    </p:spTree>
    <p:extLst>
      <p:ext uri="{BB962C8B-B14F-4D97-AF65-F5344CB8AC3E}">
        <p14:creationId xmlns:p14="http://schemas.microsoft.com/office/powerpoint/2010/main" val="27467359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2338" name="Rectangle 7">
            <a:extLst>
              <a:ext uri="{FF2B5EF4-FFF2-40B4-BE49-F238E27FC236}">
                <a16:creationId xmlns:a16="http://schemas.microsoft.com/office/drawing/2014/main" id="{09A6EC78-09C5-4258-B2CB-51DD5B359EDA}"/>
              </a:ext>
            </a:extLst>
          </p:cNvPr>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1FD19F7B-B394-4D3F-90C0-7FD6C7ADC731}" type="slidenum">
              <a:rPr lang="it-IT" altLang="it-IT">
                <a:latin typeface="Arial" panose="020B0604020202020204" pitchFamily="34" charset="0"/>
              </a:rPr>
              <a:pPr>
                <a:spcBef>
                  <a:spcPct val="0"/>
                </a:spcBef>
                <a:buClrTx/>
                <a:buFontTx/>
                <a:buNone/>
              </a:pPr>
              <a:t>5</a:t>
            </a:fld>
            <a:endParaRPr lang="it-IT" altLang="it-IT">
              <a:latin typeface="Arial" panose="020B0604020202020204" pitchFamily="34" charset="0"/>
            </a:endParaRPr>
          </a:p>
        </p:txBody>
      </p:sp>
      <p:sp>
        <p:nvSpPr>
          <p:cNvPr id="142339" name="Rectangle 1">
            <a:extLst>
              <a:ext uri="{FF2B5EF4-FFF2-40B4-BE49-F238E27FC236}">
                <a16:creationId xmlns:a16="http://schemas.microsoft.com/office/drawing/2014/main" id="{113CF426-5D1A-440E-A23F-D8346011A380}"/>
              </a:ext>
            </a:extLst>
          </p:cNvPr>
          <p:cNvSpPr>
            <a:spLocks noGrp="1" noRot="1" noChangeAspect="1" noChangeArrowheads="1" noTextEdit="1"/>
          </p:cNvSpPr>
          <p:nvPr>
            <p:ph type="sldImg"/>
          </p:nvPr>
        </p:nvSpPr>
        <p:spPr>
          <a:xfrm>
            <a:off x="1143000" y="685800"/>
            <a:ext cx="4572000" cy="34290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2340" name="Rectangle 2">
            <a:extLst>
              <a:ext uri="{FF2B5EF4-FFF2-40B4-BE49-F238E27FC236}">
                <a16:creationId xmlns:a16="http://schemas.microsoft.com/office/drawing/2014/main" id="{526EBB2D-DF7E-41BB-9B68-873BEA231688}"/>
              </a:ext>
            </a:extLst>
          </p:cNvPr>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it-IT" altLang="it-IT" dirty="0"/>
              <a:t>L’identificazione del network citochinico che sostiene la flogosi allergica è il presupposto ad un intervento terapeutico mirato che alla base della terapia biologica che rappresenta la vera innovazione in asma Peraltro va sottolineato come il singolo monoclonale possa sopprimere solo alcune delle citochine patogenetiche e pertanto possa agire limitatamente sugli gli step del processo flogistico</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D44DA5-9DDA-7372-789B-BDCF51F448D8}"/>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8F2D7156-A649-BC90-2664-CB8239E07985}"/>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A564F4AC-B082-3662-2C55-9B4ABF30ADE7}"/>
              </a:ext>
            </a:extLst>
          </p:cNvPr>
          <p:cNvSpPr>
            <a:spLocks noGrp="1"/>
          </p:cNvSpPr>
          <p:nvPr>
            <p:ph type="body" idx="1"/>
          </p:nvPr>
        </p:nvSpPr>
        <p:spPr/>
        <p:txBody>
          <a:bodyPr/>
          <a:lstStyle/>
          <a:p>
            <a:r>
              <a:rPr lang="it-IT" dirty="0"/>
              <a:t>Infine in questa diapositiva, oltre a sottolineare il ruolo diciamo paritario dell’immunoterapia con i biologici, si identifica una potenzialità sinergica con i biologici stessi, che appare oggi un nuovo filone di ricerca ma anche una nuova prospettiva terapeutica che per ragioni di tempo può essere riassunta nella successiva diapositiva.</a:t>
            </a:r>
          </a:p>
        </p:txBody>
      </p:sp>
      <p:sp>
        <p:nvSpPr>
          <p:cNvPr id="4" name="Segnaposto numero diapositiva 3">
            <a:extLst>
              <a:ext uri="{FF2B5EF4-FFF2-40B4-BE49-F238E27FC236}">
                <a16:creationId xmlns:a16="http://schemas.microsoft.com/office/drawing/2014/main" id="{BE18C75F-29C9-83BE-FF61-662AC28DF97B}"/>
              </a:ext>
            </a:extLst>
          </p:cNvPr>
          <p:cNvSpPr>
            <a:spLocks noGrp="1"/>
          </p:cNvSpPr>
          <p:nvPr>
            <p:ph type="sldNum" sz="quarter" idx="5"/>
          </p:nvPr>
        </p:nvSpPr>
        <p:spPr/>
        <p:txBody>
          <a:bodyPr/>
          <a:lstStyle/>
          <a:p>
            <a:fld id="{A3685144-693D-4F3C-A490-D70BDCE3B092}" type="slidenum">
              <a:rPr lang="it-IT" smtClean="0"/>
              <a:t>66</a:t>
            </a:fld>
            <a:endParaRPr lang="it-IT"/>
          </a:p>
        </p:txBody>
      </p:sp>
    </p:spTree>
    <p:extLst>
      <p:ext uri="{BB962C8B-B14F-4D97-AF65-F5344CB8AC3E}">
        <p14:creationId xmlns:p14="http://schemas.microsoft.com/office/powerpoint/2010/main" val="32825151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0290" name="Rectangle 7">
            <a:extLst>
              <a:ext uri="{FF2B5EF4-FFF2-40B4-BE49-F238E27FC236}">
                <a16:creationId xmlns:a16="http://schemas.microsoft.com/office/drawing/2014/main" id="{37352578-F79D-480E-98E3-F8D7C4EFF11A}"/>
              </a:ext>
            </a:extLst>
          </p:cNvPr>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707CB977-15CF-454E-A3A8-CB0C549D2374}" type="slidenum">
              <a:rPr lang="it-IT" altLang="it-IT">
                <a:latin typeface="Arial" panose="020B0604020202020204" pitchFamily="34" charset="0"/>
              </a:rPr>
              <a:pPr>
                <a:spcBef>
                  <a:spcPct val="0"/>
                </a:spcBef>
                <a:buClrTx/>
                <a:buFontTx/>
                <a:buNone/>
              </a:pPr>
              <a:t>67</a:t>
            </a:fld>
            <a:endParaRPr lang="it-IT" altLang="it-IT">
              <a:latin typeface="Arial" panose="020B0604020202020204" pitchFamily="34" charset="0"/>
            </a:endParaRPr>
          </a:p>
        </p:txBody>
      </p:sp>
      <p:sp>
        <p:nvSpPr>
          <p:cNvPr id="140291" name="Rectangle 1">
            <a:extLst>
              <a:ext uri="{FF2B5EF4-FFF2-40B4-BE49-F238E27FC236}">
                <a16:creationId xmlns:a16="http://schemas.microsoft.com/office/drawing/2014/main" id="{94A6DA77-C742-4395-BA69-0AE121CF4A3D}"/>
              </a:ext>
            </a:extLst>
          </p:cNvPr>
          <p:cNvSpPr>
            <a:spLocks noGrp="1" noRot="1" noChangeAspect="1" noChangeArrowheads="1" noTextEdit="1"/>
          </p:cNvSpPr>
          <p:nvPr>
            <p:ph type="sldImg"/>
          </p:nvPr>
        </p:nvSpPr>
        <p:spPr>
          <a:xfrm>
            <a:off x="1143000" y="685800"/>
            <a:ext cx="4572000" cy="34290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0292" name="Text Box 2">
            <a:extLst>
              <a:ext uri="{FF2B5EF4-FFF2-40B4-BE49-F238E27FC236}">
                <a16:creationId xmlns:a16="http://schemas.microsoft.com/office/drawing/2014/main" id="{734E71CA-CA7F-402D-A5EA-5EC69A8A5BA2}"/>
              </a:ext>
            </a:extLst>
          </p:cNvPr>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ts val="450"/>
              </a:spcBef>
              <a:buClrTx/>
              <a:buFontTx/>
              <a:buNone/>
            </a:pPr>
            <a:r>
              <a:rPr lang="it-IT" altLang="it-IT">
                <a:latin typeface="Calibri" panose="020F0502020204030204" pitchFamily="34" charset="0"/>
              </a:rPr>
              <a:t>La reazione ritardata ha nell’eosinofilo la cellula di riferimento, marker dell’infiammazione allergica</a:t>
            </a:r>
          </a:p>
        </p:txBody>
      </p:sp>
      <p:sp>
        <p:nvSpPr>
          <p:cNvPr id="140293" name="Segnaposto note 1">
            <a:extLst>
              <a:ext uri="{FF2B5EF4-FFF2-40B4-BE49-F238E27FC236}">
                <a16:creationId xmlns:a16="http://schemas.microsoft.com/office/drawing/2014/main" id="{1E7AFBF9-C3F9-4EE3-80F7-B068B38BB291}"/>
              </a:ext>
            </a:extLst>
          </p:cNvPr>
          <p:cNvSpPr>
            <a:spLocks noGrp="1"/>
          </p:cNvSpPr>
          <p:nvPr>
            <p:ph type="body" idx="1"/>
          </p:nvPr>
        </p:nvSpPr>
        <p:spPr>
          <a:noFill/>
          <a:extLst>
            <a:ext uri="{91240B29-F687-4F45-9708-019B960494DF}">
              <a14:hiddenLine xmlns:a14="http://schemas.microsoft.com/office/drawing/2010/main" w="9525">
                <a:solidFill>
                  <a:srgbClr val="3465A4"/>
                </a:solidFill>
                <a:miter lim="800000"/>
                <a:headEnd/>
                <a:tailEnd/>
              </a14:hiddenLine>
            </a:ext>
          </a:extLst>
        </p:spPr>
        <p:txBody>
          <a:bodyPr/>
          <a:lstStyle/>
          <a:p>
            <a:r>
              <a:rPr lang="it-IT" altLang="it-IT" dirty="0"/>
              <a:t>Oggi l’infiammazione eosinofila è al centro della patogenesi dell’ 80% delle forme di asma severo</a:t>
            </a:r>
          </a:p>
        </p:txBody>
      </p:sp>
    </p:spTree>
    <p:extLst>
      <p:ext uri="{BB962C8B-B14F-4D97-AF65-F5344CB8AC3E}">
        <p14:creationId xmlns:p14="http://schemas.microsoft.com/office/powerpoint/2010/main" val="31172136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8786" name="Rectangle 7">
            <a:extLst>
              <a:ext uri="{FF2B5EF4-FFF2-40B4-BE49-F238E27FC236}">
                <a16:creationId xmlns:a16="http://schemas.microsoft.com/office/drawing/2014/main" id="{CD1D0BEF-953A-448E-ACAE-95A09214731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Lst>
        </p:spPr>
        <p:txBody>
          <a:bodyPr/>
          <a:lstStyle>
            <a:lvl1pPr defTabSz="449263">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1pPr>
            <a:lvl2pPr marL="742950" indent="-285750" defTabSz="449263">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2pPr>
            <a:lvl3pPr marL="1143000" indent="-228600" defTabSz="449263">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3pPr>
            <a:lvl4pPr marL="1600200" indent="-228600" defTabSz="449263">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4pPr>
            <a:lvl5pPr marL="2057400" indent="-228600" defTabSz="449263">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5pPr>
            <a:lvl6pPr marL="2514600" indent="-228600" defTabSz="449263"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6pPr>
            <a:lvl7pPr marL="2971800" indent="-228600" defTabSz="449263"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7pPr>
            <a:lvl8pPr marL="3429000" indent="-228600" defTabSz="449263"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8pPr>
            <a:lvl9pPr marL="3886200" indent="-228600" defTabSz="449263"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9pPr>
          </a:lstStyle>
          <a:p>
            <a:pPr>
              <a:spcBef>
                <a:spcPct val="0"/>
              </a:spcBef>
            </a:pPr>
            <a:fld id="{B58FE25A-905E-435D-813E-5C05A50FB0B6}" type="slidenum">
              <a:rPr lang="it-IT" altLang="it-IT">
                <a:solidFill>
                  <a:srgbClr val="000000"/>
                </a:solidFill>
                <a:latin typeface="Arial" panose="020B0604020202020204" pitchFamily="34" charset="0"/>
                <a:ea typeface="Microsoft YaHei" panose="020B0503020204020204" pitchFamily="34" charset="-122"/>
                <a:cs typeface="Segoe UI" panose="020B0502040204020203" pitchFamily="34" charset="0"/>
              </a:rPr>
              <a:pPr>
                <a:spcBef>
                  <a:spcPct val="0"/>
                </a:spcBef>
              </a:pPr>
              <a:t>68</a:t>
            </a:fld>
            <a:endParaRPr lang="it-IT" altLang="it-IT">
              <a:solidFill>
                <a:srgbClr val="000000"/>
              </a:solidFill>
              <a:latin typeface="Arial" panose="020B0604020202020204" pitchFamily="34" charset="0"/>
              <a:ea typeface="Microsoft YaHei" panose="020B0503020204020204" pitchFamily="34" charset="-122"/>
              <a:cs typeface="Segoe UI" panose="020B0502040204020203" pitchFamily="34" charset="0"/>
            </a:endParaRPr>
          </a:p>
        </p:txBody>
      </p:sp>
      <p:sp>
        <p:nvSpPr>
          <p:cNvPr id="118787" name="Text Box 1">
            <a:extLst>
              <a:ext uri="{FF2B5EF4-FFF2-40B4-BE49-F238E27FC236}">
                <a16:creationId xmlns:a16="http://schemas.microsoft.com/office/drawing/2014/main" id="{2A091A8F-E4BC-41E8-A856-F3DA95D2F2C9}"/>
              </a:ext>
            </a:extLst>
          </p:cNvPr>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defTabSz="449263">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1pPr>
            <a:lvl2pPr marL="742950" indent="-285750" defTabSz="449263">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2pPr>
            <a:lvl3pPr marL="1143000" indent="-228600" defTabSz="449263">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3pPr>
            <a:lvl4pPr marL="1600200" indent="-228600" defTabSz="449263">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4pPr>
            <a:lvl5pPr marL="2057400" indent="-228600" defTabSz="449263">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5pPr>
            <a:lvl6pPr marL="2514600" indent="-228600" defTabSz="449263"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6pPr>
            <a:lvl7pPr marL="2971800" indent="-228600" defTabSz="449263"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7pPr>
            <a:lvl8pPr marL="3429000" indent="-228600" defTabSz="449263"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8pPr>
            <a:lvl9pPr marL="3886200" indent="-228600" defTabSz="449263"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9pPr>
          </a:lstStyle>
          <a:p>
            <a:pPr algn="r" eaLnBrk="1" hangingPunct="1">
              <a:spcBef>
                <a:spcPct val="0"/>
              </a:spcBef>
            </a:pPr>
            <a:fld id="{5C3DFDC4-B23E-4186-9E3F-BF515378C4C8}" type="slidenum">
              <a:rPr lang="it-IT" altLang="it-IT">
                <a:solidFill>
                  <a:srgbClr val="000000"/>
                </a:solidFill>
                <a:latin typeface="Arial" panose="020B0604020202020204" pitchFamily="34" charset="0"/>
                <a:ea typeface="Microsoft YaHei" panose="020B0503020204020204" pitchFamily="34" charset="-122"/>
              </a:rPr>
              <a:pPr algn="r" eaLnBrk="1" hangingPunct="1">
                <a:spcBef>
                  <a:spcPct val="0"/>
                </a:spcBef>
              </a:pPr>
              <a:t>68</a:t>
            </a:fld>
            <a:endParaRPr lang="it-IT" altLang="it-IT">
              <a:solidFill>
                <a:srgbClr val="000000"/>
              </a:solidFill>
              <a:latin typeface="Arial" panose="020B0604020202020204" pitchFamily="34" charset="0"/>
              <a:ea typeface="Microsoft YaHei" panose="020B0503020204020204" pitchFamily="34" charset="-122"/>
            </a:endParaRPr>
          </a:p>
        </p:txBody>
      </p:sp>
      <p:sp>
        <p:nvSpPr>
          <p:cNvPr id="118788" name="Text Box 2">
            <a:extLst>
              <a:ext uri="{FF2B5EF4-FFF2-40B4-BE49-F238E27FC236}">
                <a16:creationId xmlns:a16="http://schemas.microsoft.com/office/drawing/2014/main" id="{0EEA96B1-BF1A-42CF-A96C-863360416CD2}"/>
              </a:ext>
            </a:extLst>
          </p:cNvPr>
          <p:cNvSpPr txBox="1">
            <a:spLocks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defTabSz="449263">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1pPr>
            <a:lvl2pPr marL="742950" indent="-285750" defTabSz="449263">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2pPr>
            <a:lvl3pPr marL="1143000" indent="-228600" defTabSz="449263">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3pPr>
            <a:lvl4pPr marL="1600200" indent="-228600" defTabSz="449263">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4pPr>
            <a:lvl5pPr marL="2057400" indent="-228600" defTabSz="449263">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5pPr>
            <a:lvl6pPr marL="2514600" indent="-228600" defTabSz="449263"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6pPr>
            <a:lvl7pPr marL="2971800" indent="-228600" defTabSz="449263"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7pPr>
            <a:lvl8pPr marL="3429000" indent="-228600" defTabSz="449263"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8pPr>
            <a:lvl9pPr marL="3886200" indent="-228600" defTabSz="449263"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9pPr>
          </a:lstStyle>
          <a:p>
            <a:pPr algn="r" eaLnBrk="1" hangingPunct="1">
              <a:spcBef>
                <a:spcPct val="0"/>
              </a:spcBef>
            </a:pPr>
            <a:fld id="{9E5A1FDF-596B-4A79-89D6-347577AA73BC}" type="slidenum">
              <a:rPr lang="it-IT" altLang="it-IT">
                <a:solidFill>
                  <a:srgbClr val="000000"/>
                </a:solidFill>
                <a:latin typeface="Arial" panose="020B0604020202020204" pitchFamily="34" charset="0"/>
                <a:ea typeface="Microsoft YaHei" panose="020B0503020204020204" pitchFamily="34" charset="-122"/>
              </a:rPr>
              <a:pPr algn="r" eaLnBrk="1" hangingPunct="1">
                <a:spcBef>
                  <a:spcPct val="0"/>
                </a:spcBef>
              </a:pPr>
              <a:t>68</a:t>
            </a:fld>
            <a:endParaRPr lang="it-IT" altLang="it-IT">
              <a:solidFill>
                <a:srgbClr val="000000"/>
              </a:solidFill>
              <a:latin typeface="Arial" panose="020B0604020202020204" pitchFamily="34" charset="0"/>
              <a:ea typeface="Microsoft YaHei" panose="020B0503020204020204" pitchFamily="34" charset="-122"/>
            </a:endParaRPr>
          </a:p>
        </p:txBody>
      </p:sp>
      <p:sp>
        <p:nvSpPr>
          <p:cNvPr id="118789" name="Rectangle 3">
            <a:extLst>
              <a:ext uri="{FF2B5EF4-FFF2-40B4-BE49-F238E27FC236}">
                <a16:creationId xmlns:a16="http://schemas.microsoft.com/office/drawing/2014/main" id="{E95FEEED-2D82-4E7B-AE1B-E7E0C246A878}"/>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8790" name="Text Box 4">
            <a:extLst>
              <a:ext uri="{FF2B5EF4-FFF2-40B4-BE49-F238E27FC236}">
                <a16:creationId xmlns:a16="http://schemas.microsoft.com/office/drawing/2014/main" id="{DD01372F-C42A-44D2-9528-E1718B97D9A1}"/>
              </a:ext>
            </a:extLst>
          </p:cNvPr>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defTabSz="449263">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1pPr>
            <a:lvl2pPr marL="742950" indent="-285750" defTabSz="449263">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2pPr>
            <a:lvl3pPr marL="1143000" indent="-228600" defTabSz="449263">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3pPr>
            <a:lvl4pPr marL="1600200" indent="-228600" defTabSz="449263">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4pPr>
            <a:lvl5pPr marL="2057400" indent="-228600" defTabSz="449263">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5pPr>
            <a:lvl6pPr marL="2514600" indent="-228600" defTabSz="449263"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6pPr>
            <a:lvl7pPr marL="2971800" indent="-228600" defTabSz="449263"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7pPr>
            <a:lvl8pPr marL="3429000" indent="-228600" defTabSz="449263"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8pPr>
            <a:lvl9pPr marL="3886200" indent="-228600" defTabSz="449263"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9pPr>
          </a:lstStyle>
          <a:p>
            <a:pPr eaLnBrk="1" hangingPunct="1">
              <a:spcBef>
                <a:spcPct val="0"/>
              </a:spcBef>
            </a:pPr>
            <a:r>
              <a:rPr lang="en-GB" altLang="it-IT">
                <a:solidFill>
                  <a:srgbClr val="000000"/>
                </a:solidFill>
                <a:ea typeface="Microsoft YaHei" panose="020B0503020204020204" pitchFamily="34" charset="-122"/>
              </a:rPr>
              <a:t>More recently specific immunotherapy has been demonstrated to be responsible for the induction of T regulatory cells which suppress the Th2 activity through the production of IL 10 and TGF b cytokines.</a:t>
            </a:r>
          </a:p>
        </p:txBody>
      </p:sp>
      <p:sp>
        <p:nvSpPr>
          <p:cNvPr id="118791" name="Segnaposto note 1">
            <a:extLst>
              <a:ext uri="{FF2B5EF4-FFF2-40B4-BE49-F238E27FC236}">
                <a16:creationId xmlns:a16="http://schemas.microsoft.com/office/drawing/2014/main" id="{CF335DD6-98FD-4EE2-ABA8-C705EA8F233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miter lim="800000"/>
                <a:headEnd/>
                <a:tailEnd/>
              </a14:hiddenLine>
            </a:ext>
          </a:extLst>
        </p:spPr>
        <p:txBody>
          <a:bodyPr wrap="square" numCol="1" anchor="t" anchorCtr="0" compatLnSpc="1">
            <a:prstTxWarp prst="textNoShape">
              <a:avLst/>
            </a:prstTxWarp>
          </a:bodyPr>
          <a:lstStyle/>
          <a:p>
            <a:r>
              <a:rPr lang="it-IT" altLang="it-IT"/>
              <a:t>Ma va sottolineato un terzo meccanismo che peraltro è la conseguenza dei due precedenti e che è la riduzione della flogosi eosinofila che si riduce perché viene a mancare lo stimolo dei Th2</a:t>
            </a:r>
          </a:p>
        </p:txBody>
      </p:sp>
    </p:spTree>
    <p:extLst>
      <p:ext uri="{BB962C8B-B14F-4D97-AF65-F5344CB8AC3E}">
        <p14:creationId xmlns:p14="http://schemas.microsoft.com/office/powerpoint/2010/main" val="11328286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0834" name="Rectangle 7">
            <a:extLst>
              <a:ext uri="{FF2B5EF4-FFF2-40B4-BE49-F238E27FC236}">
                <a16:creationId xmlns:a16="http://schemas.microsoft.com/office/drawing/2014/main" id="{197FF8FD-BDF7-4818-A8DF-0AE6B99BF85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Lst>
        </p:spPr>
        <p:txBody>
          <a:bodyPr/>
          <a:lstStyle>
            <a:lvl1pPr defTabSz="449263">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1pPr>
            <a:lvl2pPr marL="742950" indent="-285750" defTabSz="449263">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2pPr>
            <a:lvl3pPr marL="1143000" indent="-228600" defTabSz="449263">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3pPr>
            <a:lvl4pPr marL="1600200" indent="-228600" defTabSz="449263">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4pPr>
            <a:lvl5pPr marL="2057400" indent="-228600" defTabSz="449263">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5pPr>
            <a:lvl6pPr marL="2514600" indent="-228600" defTabSz="449263"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6pPr>
            <a:lvl7pPr marL="2971800" indent="-228600" defTabSz="449263"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7pPr>
            <a:lvl8pPr marL="3429000" indent="-228600" defTabSz="449263"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8pPr>
            <a:lvl9pPr marL="3886200" indent="-228600" defTabSz="449263"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9pPr>
          </a:lstStyle>
          <a:p>
            <a:pPr>
              <a:spcBef>
                <a:spcPct val="0"/>
              </a:spcBef>
            </a:pPr>
            <a:fld id="{C2D94355-687E-43B4-9616-A8A8639A719D}" type="slidenum">
              <a:rPr lang="it-IT" altLang="it-IT">
                <a:solidFill>
                  <a:srgbClr val="000000"/>
                </a:solidFill>
                <a:latin typeface="Arial" panose="020B0604020202020204" pitchFamily="34" charset="0"/>
                <a:ea typeface="Microsoft YaHei" panose="020B0503020204020204" pitchFamily="34" charset="-122"/>
                <a:cs typeface="Segoe UI" panose="020B0502040204020203" pitchFamily="34" charset="0"/>
              </a:rPr>
              <a:pPr>
                <a:spcBef>
                  <a:spcPct val="0"/>
                </a:spcBef>
              </a:pPr>
              <a:t>69</a:t>
            </a:fld>
            <a:endParaRPr lang="it-IT" altLang="it-IT">
              <a:solidFill>
                <a:srgbClr val="000000"/>
              </a:solidFill>
              <a:latin typeface="Arial" panose="020B0604020202020204" pitchFamily="34" charset="0"/>
              <a:ea typeface="Microsoft YaHei" panose="020B0503020204020204" pitchFamily="34" charset="-122"/>
              <a:cs typeface="Segoe UI" panose="020B0502040204020203" pitchFamily="34" charset="0"/>
            </a:endParaRPr>
          </a:p>
        </p:txBody>
      </p:sp>
      <p:sp>
        <p:nvSpPr>
          <p:cNvPr id="120835" name="Rectangle 1">
            <a:extLst>
              <a:ext uri="{FF2B5EF4-FFF2-40B4-BE49-F238E27FC236}">
                <a16:creationId xmlns:a16="http://schemas.microsoft.com/office/drawing/2014/main" id="{A88B8584-CC9D-43A6-BE2E-280C58246D14}"/>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0836" name="Rectangle 2">
            <a:extLst>
              <a:ext uri="{FF2B5EF4-FFF2-40B4-BE49-F238E27FC236}">
                <a16:creationId xmlns:a16="http://schemas.microsoft.com/office/drawing/2014/main" id="{7648286F-3E30-473D-9B47-041CEBC2A5E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numCol="1" anchor="ctr" anchorCtr="0" compatLnSpc="1">
            <a:prstTxWarp prst="textNoShape">
              <a:avLst/>
            </a:prstTxWarp>
          </a:bodyPr>
          <a:lstStyle/>
          <a:p>
            <a:r>
              <a:rPr lang="it-IT" altLang="it-IT" dirty="0"/>
              <a:t>Come conseguenza della modulazione dell’infiammazione l’AIT riduce il numero degli eosinofili attivati EG2 vs placebo nella mucosa dei soggetti trattati con AIT</a:t>
            </a:r>
          </a:p>
        </p:txBody>
      </p:sp>
    </p:spTree>
    <p:extLst>
      <p:ext uri="{BB962C8B-B14F-4D97-AF65-F5344CB8AC3E}">
        <p14:creationId xmlns:p14="http://schemas.microsoft.com/office/powerpoint/2010/main" val="14353221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882" name="Rectangle 7">
            <a:extLst>
              <a:ext uri="{FF2B5EF4-FFF2-40B4-BE49-F238E27FC236}">
                <a16:creationId xmlns:a16="http://schemas.microsoft.com/office/drawing/2014/main" id="{C25343D5-D4CC-4135-9705-ECC44B1C7A0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Lst>
        </p:spPr>
        <p:txBody>
          <a:bodyPr/>
          <a:lstStyle>
            <a:lvl1pPr defTabSz="449263">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1pPr>
            <a:lvl2pPr marL="742950" indent="-285750" defTabSz="449263">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2pPr>
            <a:lvl3pPr marL="1143000" indent="-228600" defTabSz="449263">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3pPr>
            <a:lvl4pPr marL="1600200" indent="-228600" defTabSz="449263">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4pPr>
            <a:lvl5pPr marL="2057400" indent="-228600" defTabSz="449263">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5pPr>
            <a:lvl6pPr marL="2514600" indent="-228600" defTabSz="449263"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6pPr>
            <a:lvl7pPr marL="2971800" indent="-228600" defTabSz="449263"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7pPr>
            <a:lvl8pPr marL="3429000" indent="-228600" defTabSz="449263"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8pPr>
            <a:lvl9pPr marL="3886200" indent="-228600" defTabSz="449263"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9pPr>
          </a:lstStyle>
          <a:p>
            <a:pPr>
              <a:spcBef>
                <a:spcPct val="0"/>
              </a:spcBef>
            </a:pPr>
            <a:fld id="{182DF0A3-1CF0-40C8-AA45-2509B14A54D6}" type="slidenum">
              <a:rPr lang="it-IT" altLang="it-IT">
                <a:solidFill>
                  <a:srgbClr val="000000"/>
                </a:solidFill>
                <a:latin typeface="Arial" panose="020B0604020202020204" pitchFamily="34" charset="0"/>
                <a:ea typeface="Microsoft YaHei" panose="020B0503020204020204" pitchFamily="34" charset="-122"/>
                <a:cs typeface="Segoe UI" panose="020B0502040204020203" pitchFamily="34" charset="0"/>
              </a:rPr>
              <a:pPr>
                <a:spcBef>
                  <a:spcPct val="0"/>
                </a:spcBef>
              </a:pPr>
              <a:t>70</a:t>
            </a:fld>
            <a:endParaRPr lang="it-IT" altLang="it-IT">
              <a:solidFill>
                <a:srgbClr val="000000"/>
              </a:solidFill>
              <a:latin typeface="Arial" panose="020B0604020202020204" pitchFamily="34" charset="0"/>
              <a:ea typeface="Microsoft YaHei" panose="020B0503020204020204" pitchFamily="34" charset="-122"/>
              <a:cs typeface="Segoe UI" panose="020B0502040204020203" pitchFamily="34" charset="0"/>
            </a:endParaRPr>
          </a:p>
        </p:txBody>
      </p:sp>
      <p:sp>
        <p:nvSpPr>
          <p:cNvPr id="122883" name="Rectangle 1">
            <a:extLst>
              <a:ext uri="{FF2B5EF4-FFF2-40B4-BE49-F238E27FC236}">
                <a16:creationId xmlns:a16="http://schemas.microsoft.com/office/drawing/2014/main" id="{E95494F4-FD5E-42D6-BC94-09028191569E}"/>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2884" name="Rectangle 2">
            <a:extLst>
              <a:ext uri="{FF2B5EF4-FFF2-40B4-BE49-F238E27FC236}">
                <a16:creationId xmlns:a16="http://schemas.microsoft.com/office/drawing/2014/main" id="{90DAE6C4-8A83-416A-80B0-60E83273AAF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numCol="1" anchor="ctr" anchorCtr="0" compatLnSpc="1">
            <a:prstTxWarp prst="textNoShape">
              <a:avLst/>
            </a:prstTxWarp>
          </a:bodyPr>
          <a:lstStyle/>
          <a:p>
            <a:r>
              <a:rPr lang="it-IT" altLang="it-IT"/>
              <a:t>Contestualmente si riduce IL5</a:t>
            </a:r>
          </a:p>
        </p:txBody>
      </p:sp>
    </p:spTree>
    <p:extLst>
      <p:ext uri="{BB962C8B-B14F-4D97-AF65-F5344CB8AC3E}">
        <p14:creationId xmlns:p14="http://schemas.microsoft.com/office/powerpoint/2010/main" val="23201290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6498" name="Rectangle 7">
            <a:extLst>
              <a:ext uri="{FF2B5EF4-FFF2-40B4-BE49-F238E27FC236}">
                <a16:creationId xmlns:a16="http://schemas.microsoft.com/office/drawing/2014/main" id="{A1F82542-4E72-4A27-BAE6-A9177375C9E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Lst>
        </p:spPr>
        <p:txBody>
          <a:bodyPr/>
          <a:lstStyle>
            <a:lvl1pPr defTabSz="449263">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1pPr>
            <a:lvl2pPr marL="742950" indent="-285750" defTabSz="449263">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2pPr>
            <a:lvl3pPr marL="1143000" indent="-228600" defTabSz="449263">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3pPr>
            <a:lvl4pPr marL="1600200" indent="-228600" defTabSz="449263">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4pPr>
            <a:lvl5pPr marL="2057400" indent="-228600" defTabSz="449263">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5pPr>
            <a:lvl6pPr marL="2514600" indent="-228600" defTabSz="449263"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6pPr>
            <a:lvl7pPr marL="2971800" indent="-228600" defTabSz="449263"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7pPr>
            <a:lvl8pPr marL="3429000" indent="-228600" defTabSz="449263"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8pPr>
            <a:lvl9pPr marL="3886200" indent="-228600" defTabSz="449263"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9pPr>
          </a:lstStyle>
          <a:p>
            <a:pPr>
              <a:spcBef>
                <a:spcPct val="0"/>
              </a:spcBef>
            </a:pPr>
            <a:fld id="{5D498277-1E6D-4842-9BB4-AA161BBCFB69}" type="slidenum">
              <a:rPr lang="it-IT" altLang="it-IT">
                <a:solidFill>
                  <a:srgbClr val="000000"/>
                </a:solidFill>
                <a:latin typeface="Arial" panose="020B0604020202020204" pitchFamily="34" charset="0"/>
                <a:ea typeface="Microsoft YaHei" panose="020B0503020204020204" pitchFamily="34" charset="-122"/>
                <a:cs typeface="Segoe UI" panose="020B0502040204020203" pitchFamily="34" charset="0"/>
              </a:rPr>
              <a:pPr>
                <a:spcBef>
                  <a:spcPct val="0"/>
                </a:spcBef>
              </a:pPr>
              <a:t>6</a:t>
            </a:fld>
            <a:endParaRPr lang="it-IT" altLang="it-IT">
              <a:solidFill>
                <a:srgbClr val="000000"/>
              </a:solidFill>
              <a:latin typeface="Arial" panose="020B0604020202020204" pitchFamily="34" charset="0"/>
              <a:ea typeface="Microsoft YaHei" panose="020B0503020204020204" pitchFamily="34" charset="-122"/>
              <a:cs typeface="Segoe UI" panose="020B0502040204020203" pitchFamily="34" charset="0"/>
            </a:endParaRPr>
          </a:p>
        </p:txBody>
      </p:sp>
      <p:sp>
        <p:nvSpPr>
          <p:cNvPr id="106499" name="Rectangle 1">
            <a:extLst>
              <a:ext uri="{FF2B5EF4-FFF2-40B4-BE49-F238E27FC236}">
                <a16:creationId xmlns:a16="http://schemas.microsoft.com/office/drawing/2014/main" id="{17851416-A7D2-4EBE-8752-071CCC59374B}"/>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6500" name="Text Box 2">
            <a:extLst>
              <a:ext uri="{FF2B5EF4-FFF2-40B4-BE49-F238E27FC236}">
                <a16:creationId xmlns:a16="http://schemas.microsoft.com/office/drawing/2014/main" id="{4A586837-8749-463F-A773-E40EDC9FD8D7}"/>
              </a:ext>
            </a:extLst>
          </p:cNvPr>
          <p:cNvSpPr txBox="1">
            <a:spLocks noChangeArrowheads="1"/>
          </p:cNvSpPr>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defTabSz="449263">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1pPr>
            <a:lvl2pPr marL="742950" indent="-285750" defTabSz="449263">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2pPr>
            <a:lvl3pPr marL="1143000" indent="-228600" defTabSz="449263">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3pPr>
            <a:lvl4pPr marL="1600200" indent="-228600" defTabSz="449263">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4pPr>
            <a:lvl5pPr marL="2057400" indent="-228600" defTabSz="449263">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5pPr>
            <a:lvl6pPr marL="2514600" indent="-228600" defTabSz="449263"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6pPr>
            <a:lvl7pPr marL="2971800" indent="-228600" defTabSz="449263"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7pPr>
            <a:lvl8pPr marL="3429000" indent="-228600" defTabSz="449263"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8pPr>
            <a:lvl9pPr marL="3886200" indent="-228600" defTabSz="449263"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9pPr>
          </a:lstStyle>
          <a:p>
            <a:pPr>
              <a:spcBef>
                <a:spcPts val="450"/>
              </a:spcBef>
            </a:pPr>
            <a:r>
              <a:rPr lang="en-GB" altLang="it-IT">
                <a:solidFill>
                  <a:srgbClr val="000000"/>
                </a:solidFill>
                <a:ea typeface="Microsoft YaHei" panose="020B0503020204020204" pitchFamily="34" charset="-122"/>
              </a:rPr>
              <a:t>As shown in this slide immunotherapy can induce an immune deviation through a shift from the Th2 to the Th1 response. An increase in the localized  production of Ifg can be considered the marker of this mechanism </a:t>
            </a:r>
          </a:p>
        </p:txBody>
      </p:sp>
      <p:sp>
        <p:nvSpPr>
          <p:cNvPr id="106501" name="Segnaposto note 1">
            <a:extLst>
              <a:ext uri="{FF2B5EF4-FFF2-40B4-BE49-F238E27FC236}">
                <a16:creationId xmlns:a16="http://schemas.microsoft.com/office/drawing/2014/main" id="{2113921C-2B6F-4C32-BFFA-0D36A5573E7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miter lim="800000"/>
                <a:headEnd/>
                <a:tailEnd/>
              </a14:hiddenLine>
            </a:ext>
          </a:extLst>
        </p:spPr>
        <p:txBody>
          <a:bodyPr wrap="square" numCol="1" anchor="t" anchorCtr="0" compatLnSpc="1">
            <a:prstTxWarp prst="textNoShape">
              <a:avLst/>
            </a:prstTxWarp>
          </a:bodyPr>
          <a:lstStyle/>
          <a:p>
            <a:r>
              <a:rPr lang="it-IT" altLang="it-IT"/>
              <a:t>Quale il meccanismo dell’immunoterapia ? L’esposizione naturale a concentrazioni basse ma costanti di allergene attiva i linfociti Th2 in grado a loro volta di attivare i due attori della flogosi allergica ovvero le IgE specifiche e l’eosinofilo.. La AIT che comporta invece la somministrazione di alti dosaggi di allergene in grado di favorire uno switch isotipico che consiste nella trasformazione del linfocita Th2 in Th1 che attiva la produzione di Ifg e sottrae quindi cellule alla infiammazione allergica</a:t>
            </a:r>
          </a:p>
        </p:txBody>
      </p:sp>
    </p:spTree>
    <p:extLst>
      <p:ext uri="{BB962C8B-B14F-4D97-AF65-F5344CB8AC3E}">
        <p14:creationId xmlns:p14="http://schemas.microsoft.com/office/powerpoint/2010/main" val="1487770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8546" name="Rectangle 7">
            <a:extLst>
              <a:ext uri="{FF2B5EF4-FFF2-40B4-BE49-F238E27FC236}">
                <a16:creationId xmlns:a16="http://schemas.microsoft.com/office/drawing/2014/main" id="{CBD7D3F8-99FA-4473-B96B-0B3F8BF4853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Lst>
        </p:spPr>
        <p:txBody>
          <a:bodyPr/>
          <a:lstStyle>
            <a:lvl1pPr defTabSz="449263">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1pPr>
            <a:lvl2pPr marL="742950" indent="-285750" defTabSz="449263">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2pPr>
            <a:lvl3pPr marL="1143000" indent="-228600" defTabSz="449263">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3pPr>
            <a:lvl4pPr marL="1600200" indent="-228600" defTabSz="449263">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4pPr>
            <a:lvl5pPr marL="2057400" indent="-228600" defTabSz="449263">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5pPr>
            <a:lvl6pPr marL="2514600" indent="-228600" defTabSz="449263"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6pPr>
            <a:lvl7pPr marL="2971800" indent="-228600" defTabSz="449263"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7pPr>
            <a:lvl8pPr marL="3429000" indent="-228600" defTabSz="449263"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8pPr>
            <a:lvl9pPr marL="3886200" indent="-228600" defTabSz="449263"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9pPr>
          </a:lstStyle>
          <a:p>
            <a:pPr>
              <a:spcBef>
                <a:spcPct val="0"/>
              </a:spcBef>
            </a:pPr>
            <a:fld id="{403949F1-4B4C-4545-9E4B-E90C05C8B5B5}" type="slidenum">
              <a:rPr lang="it-IT" altLang="it-IT">
                <a:solidFill>
                  <a:srgbClr val="000000"/>
                </a:solidFill>
                <a:latin typeface="Arial" panose="020B0604020202020204" pitchFamily="34" charset="0"/>
                <a:ea typeface="Microsoft YaHei" panose="020B0503020204020204" pitchFamily="34" charset="-122"/>
                <a:cs typeface="Segoe UI" panose="020B0502040204020203" pitchFamily="34" charset="0"/>
              </a:rPr>
              <a:pPr>
                <a:spcBef>
                  <a:spcPct val="0"/>
                </a:spcBef>
              </a:pPr>
              <a:t>7</a:t>
            </a:fld>
            <a:endParaRPr lang="it-IT" altLang="it-IT">
              <a:solidFill>
                <a:srgbClr val="000000"/>
              </a:solidFill>
              <a:latin typeface="Arial" panose="020B0604020202020204" pitchFamily="34" charset="0"/>
              <a:ea typeface="Microsoft YaHei" panose="020B0503020204020204" pitchFamily="34" charset="-122"/>
              <a:cs typeface="Segoe UI" panose="020B0502040204020203" pitchFamily="34" charset="0"/>
            </a:endParaRPr>
          </a:p>
        </p:txBody>
      </p:sp>
      <p:sp>
        <p:nvSpPr>
          <p:cNvPr id="108547" name="Rectangle 1">
            <a:extLst>
              <a:ext uri="{FF2B5EF4-FFF2-40B4-BE49-F238E27FC236}">
                <a16:creationId xmlns:a16="http://schemas.microsoft.com/office/drawing/2014/main" id="{483E590B-7F2E-4AF9-A0FA-1192BEA4EE16}"/>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8548" name="Rectangle 2">
            <a:extLst>
              <a:ext uri="{FF2B5EF4-FFF2-40B4-BE49-F238E27FC236}">
                <a16:creationId xmlns:a16="http://schemas.microsoft.com/office/drawing/2014/main" id="{B2D79C33-C63A-410D-91ED-5A0B569A730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numCol="1" anchor="ctr" anchorCtr="0" compatLnSpc="1">
            <a:prstTxWarp prst="textNoShape">
              <a:avLst/>
            </a:prstTxWarp>
          </a:bodyPr>
          <a:lstStyle/>
          <a:p>
            <a:r>
              <a:rPr lang="it-IT" altLang="it-IT" dirty="0"/>
              <a:t>La conferma sul piano sperimentale dello switch </a:t>
            </a:r>
            <a:r>
              <a:rPr lang="it-IT" altLang="it-IT" dirty="0" err="1"/>
              <a:t>isotipico</a:t>
            </a:r>
            <a:r>
              <a:rPr lang="it-IT" altLang="it-IT" dirty="0"/>
              <a:t> è l’incremento dell’</a:t>
            </a:r>
            <a:r>
              <a:rPr lang="it-IT" altLang="it-IT" dirty="0" err="1"/>
              <a:t>Ifgamma</a:t>
            </a:r>
            <a:r>
              <a:rPr lang="it-IT" altLang="it-IT" dirty="0"/>
              <a:t>, mentre sul piano clinico la riduzione dell’ostruzione nasale</a:t>
            </a:r>
          </a:p>
        </p:txBody>
      </p:sp>
    </p:spTree>
    <p:extLst>
      <p:ext uri="{BB962C8B-B14F-4D97-AF65-F5344CB8AC3E}">
        <p14:creationId xmlns:p14="http://schemas.microsoft.com/office/powerpoint/2010/main" val="32899072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0594" name="Rectangle 7">
            <a:extLst>
              <a:ext uri="{FF2B5EF4-FFF2-40B4-BE49-F238E27FC236}">
                <a16:creationId xmlns:a16="http://schemas.microsoft.com/office/drawing/2014/main" id="{7B118ACA-9E84-499B-B741-F06E05B8393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Lst>
        </p:spPr>
        <p:txBody>
          <a:bodyPr/>
          <a:lstStyle>
            <a:lvl1pPr defTabSz="449263">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1pPr>
            <a:lvl2pPr marL="742950" indent="-285750" defTabSz="449263">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2pPr>
            <a:lvl3pPr marL="1143000" indent="-228600" defTabSz="449263">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3pPr>
            <a:lvl4pPr marL="1600200" indent="-228600" defTabSz="449263">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4pPr>
            <a:lvl5pPr marL="2057400" indent="-228600" defTabSz="449263">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5pPr>
            <a:lvl6pPr marL="2514600" indent="-228600" defTabSz="449263"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6pPr>
            <a:lvl7pPr marL="2971800" indent="-228600" defTabSz="449263"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7pPr>
            <a:lvl8pPr marL="3429000" indent="-228600" defTabSz="449263"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8pPr>
            <a:lvl9pPr marL="3886200" indent="-228600" defTabSz="449263"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9pPr>
          </a:lstStyle>
          <a:p>
            <a:pPr>
              <a:spcBef>
                <a:spcPct val="0"/>
              </a:spcBef>
            </a:pPr>
            <a:fld id="{2AF3FBAD-908E-4149-89C1-DE3367867E5F}" type="slidenum">
              <a:rPr lang="it-IT" altLang="it-IT">
                <a:solidFill>
                  <a:srgbClr val="000000"/>
                </a:solidFill>
                <a:latin typeface="Arial" panose="020B0604020202020204" pitchFamily="34" charset="0"/>
                <a:ea typeface="Microsoft YaHei" panose="020B0503020204020204" pitchFamily="34" charset="-122"/>
                <a:cs typeface="Segoe UI" panose="020B0502040204020203" pitchFamily="34" charset="0"/>
              </a:rPr>
              <a:pPr>
                <a:spcBef>
                  <a:spcPct val="0"/>
                </a:spcBef>
              </a:pPr>
              <a:t>8</a:t>
            </a:fld>
            <a:endParaRPr lang="it-IT" altLang="it-IT">
              <a:solidFill>
                <a:srgbClr val="000000"/>
              </a:solidFill>
              <a:latin typeface="Arial" panose="020B0604020202020204" pitchFamily="34" charset="0"/>
              <a:ea typeface="Microsoft YaHei" panose="020B0503020204020204" pitchFamily="34" charset="-122"/>
              <a:cs typeface="Segoe UI" panose="020B0502040204020203" pitchFamily="34" charset="0"/>
            </a:endParaRPr>
          </a:p>
        </p:txBody>
      </p:sp>
      <p:sp>
        <p:nvSpPr>
          <p:cNvPr id="110595" name="Rectangle 1">
            <a:extLst>
              <a:ext uri="{FF2B5EF4-FFF2-40B4-BE49-F238E27FC236}">
                <a16:creationId xmlns:a16="http://schemas.microsoft.com/office/drawing/2014/main" id="{201DEEC6-BA24-47A6-B891-2DCBFB3051AA}"/>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0596" name="Rectangle 2">
            <a:extLst>
              <a:ext uri="{FF2B5EF4-FFF2-40B4-BE49-F238E27FC236}">
                <a16:creationId xmlns:a16="http://schemas.microsoft.com/office/drawing/2014/main" id="{E33B9356-BF8B-4F93-BD7E-B6BD74CCB7E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numCol="1" anchor="ctr" anchorCtr="0" compatLnSpc="1">
            <a:prstTxWarp prst="textNoShape">
              <a:avLst/>
            </a:prstTxWarp>
          </a:bodyPr>
          <a:lstStyle/>
          <a:p>
            <a:r>
              <a:rPr lang="it-IT" altLang="it-IT" dirty="0"/>
              <a:t>Accanto al </a:t>
            </a:r>
            <a:r>
              <a:rPr lang="it-IT" altLang="it-IT" dirty="0" err="1"/>
              <a:t>ridirezionamento</a:t>
            </a:r>
            <a:r>
              <a:rPr lang="it-IT" altLang="it-IT" dirty="0"/>
              <a:t> Th2 vs Th1 un altro meccanismo dell’ che si associa e rinforza il precedente. Infatti l’AIT è in grado di attivare del linfociti T regolatori che a loro volta inibiscono l’attività delle cellule Th1, agendo in sinergia col meccanismo di switch. Espressione di questa azione è la produzione di IL10 che rappresenta un biomarcatore di attivazione delle cellule T regolatorie</a:t>
            </a:r>
          </a:p>
        </p:txBody>
      </p:sp>
    </p:spTree>
    <p:extLst>
      <p:ext uri="{BB962C8B-B14F-4D97-AF65-F5344CB8AC3E}">
        <p14:creationId xmlns:p14="http://schemas.microsoft.com/office/powerpoint/2010/main" val="12793809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642" name="Rectangle 7">
            <a:extLst>
              <a:ext uri="{FF2B5EF4-FFF2-40B4-BE49-F238E27FC236}">
                <a16:creationId xmlns:a16="http://schemas.microsoft.com/office/drawing/2014/main" id="{F411819B-9668-4246-94B9-823BCC9A2D7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Lst>
        </p:spPr>
        <p:txBody>
          <a:bodyPr/>
          <a:lstStyle>
            <a:lvl1pPr defTabSz="449263">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1pPr>
            <a:lvl2pPr marL="742950" indent="-285750" defTabSz="449263">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2pPr>
            <a:lvl3pPr marL="1143000" indent="-228600" defTabSz="449263">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3pPr>
            <a:lvl4pPr marL="1600200" indent="-228600" defTabSz="449263">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4pPr>
            <a:lvl5pPr marL="2057400" indent="-228600" defTabSz="449263">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5pPr>
            <a:lvl6pPr marL="2514600" indent="-228600" defTabSz="449263"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6pPr>
            <a:lvl7pPr marL="2971800" indent="-228600" defTabSz="449263"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7pPr>
            <a:lvl8pPr marL="3429000" indent="-228600" defTabSz="449263"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8pPr>
            <a:lvl9pPr marL="3886200" indent="-228600" defTabSz="449263"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9pPr>
          </a:lstStyle>
          <a:p>
            <a:pPr>
              <a:spcBef>
                <a:spcPct val="0"/>
              </a:spcBef>
            </a:pPr>
            <a:fld id="{47B0A5EE-68AF-4A46-8035-3FCB3B1272F9}" type="slidenum">
              <a:rPr lang="it-IT" altLang="it-IT">
                <a:solidFill>
                  <a:srgbClr val="000000"/>
                </a:solidFill>
                <a:latin typeface="Arial" panose="020B0604020202020204" pitchFamily="34" charset="0"/>
                <a:ea typeface="Microsoft YaHei" panose="020B0503020204020204" pitchFamily="34" charset="-122"/>
                <a:cs typeface="Segoe UI" panose="020B0502040204020203" pitchFamily="34" charset="0"/>
              </a:rPr>
              <a:pPr>
                <a:spcBef>
                  <a:spcPct val="0"/>
                </a:spcBef>
              </a:pPr>
              <a:t>9</a:t>
            </a:fld>
            <a:endParaRPr lang="it-IT" altLang="it-IT">
              <a:solidFill>
                <a:srgbClr val="000000"/>
              </a:solidFill>
              <a:latin typeface="Arial" panose="020B0604020202020204" pitchFamily="34" charset="0"/>
              <a:ea typeface="Microsoft YaHei" panose="020B0503020204020204" pitchFamily="34" charset="-122"/>
              <a:cs typeface="Segoe UI" panose="020B0502040204020203" pitchFamily="34" charset="0"/>
            </a:endParaRPr>
          </a:p>
        </p:txBody>
      </p:sp>
      <p:sp>
        <p:nvSpPr>
          <p:cNvPr id="112643" name="Rectangle 1">
            <a:extLst>
              <a:ext uri="{FF2B5EF4-FFF2-40B4-BE49-F238E27FC236}">
                <a16:creationId xmlns:a16="http://schemas.microsoft.com/office/drawing/2014/main" id="{655C68EF-00B3-4975-AA47-6A06E11ADFF1}"/>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2644" name="Rectangle 2">
            <a:extLst>
              <a:ext uri="{FF2B5EF4-FFF2-40B4-BE49-F238E27FC236}">
                <a16:creationId xmlns:a16="http://schemas.microsoft.com/office/drawing/2014/main" id="{6B473690-C6CE-49C6-BDFC-F21F3F37FE8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numCol="1" anchor="ctr" anchorCtr="0" compatLnSpc="1">
            <a:prstTxWarp prst="textNoShape">
              <a:avLst/>
            </a:prstTxWarp>
          </a:bodyPr>
          <a:lstStyle/>
          <a:p>
            <a:r>
              <a:rPr lang="it-IT" altLang="it-IT" dirty="0"/>
              <a:t>Sul piano sperimentale si conferma l’aumento in corso di immunoterapia dell’IL10, che si associa ad un miglioramento clinico, valutato con il test di provocazione congiuntivale in questo studio.</a:t>
            </a:r>
          </a:p>
        </p:txBody>
      </p:sp>
    </p:spTree>
    <p:extLst>
      <p:ext uri="{BB962C8B-B14F-4D97-AF65-F5344CB8AC3E}">
        <p14:creationId xmlns:p14="http://schemas.microsoft.com/office/powerpoint/2010/main" val="26410031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6738" name="Rectangle 7">
            <a:extLst>
              <a:ext uri="{FF2B5EF4-FFF2-40B4-BE49-F238E27FC236}">
                <a16:creationId xmlns:a16="http://schemas.microsoft.com/office/drawing/2014/main" id="{3BE8B80B-FC88-4F54-9959-F0EB22155A9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Lst>
        </p:spPr>
        <p:txBody>
          <a:bodyPr/>
          <a:lstStyle>
            <a:lvl1pPr defTabSz="449263">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1pPr>
            <a:lvl2pPr marL="742950" indent="-285750" defTabSz="449263">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2pPr>
            <a:lvl3pPr marL="1143000" indent="-228600" defTabSz="449263">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3pPr>
            <a:lvl4pPr marL="1600200" indent="-228600" defTabSz="449263">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4pPr>
            <a:lvl5pPr marL="2057400" indent="-228600" defTabSz="449263">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5pPr>
            <a:lvl6pPr marL="2514600" indent="-228600" defTabSz="449263"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6pPr>
            <a:lvl7pPr marL="2971800" indent="-228600" defTabSz="449263"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7pPr>
            <a:lvl8pPr marL="3429000" indent="-228600" defTabSz="449263"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8pPr>
            <a:lvl9pPr marL="3886200" indent="-228600" defTabSz="449263"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9pPr>
          </a:lstStyle>
          <a:p>
            <a:pPr>
              <a:spcBef>
                <a:spcPct val="0"/>
              </a:spcBef>
            </a:pPr>
            <a:fld id="{A235920C-0FC7-4B35-8123-A9CB850209E0}" type="slidenum">
              <a:rPr lang="it-IT" altLang="it-IT">
                <a:solidFill>
                  <a:srgbClr val="000000"/>
                </a:solidFill>
                <a:latin typeface="Arial" panose="020B0604020202020204" pitchFamily="34" charset="0"/>
                <a:ea typeface="Microsoft YaHei" panose="020B0503020204020204" pitchFamily="34" charset="-122"/>
                <a:cs typeface="Segoe UI" panose="020B0502040204020203" pitchFamily="34" charset="0"/>
              </a:rPr>
              <a:pPr>
                <a:spcBef>
                  <a:spcPct val="0"/>
                </a:spcBef>
              </a:pPr>
              <a:t>10</a:t>
            </a:fld>
            <a:endParaRPr lang="it-IT" altLang="it-IT">
              <a:solidFill>
                <a:srgbClr val="000000"/>
              </a:solidFill>
              <a:latin typeface="Arial" panose="020B0604020202020204" pitchFamily="34" charset="0"/>
              <a:ea typeface="Microsoft YaHei" panose="020B0503020204020204" pitchFamily="34" charset="-122"/>
              <a:cs typeface="Segoe UI" panose="020B0502040204020203" pitchFamily="34" charset="0"/>
            </a:endParaRPr>
          </a:p>
        </p:txBody>
      </p:sp>
      <p:sp>
        <p:nvSpPr>
          <p:cNvPr id="116739" name="Rectangle 1">
            <a:extLst>
              <a:ext uri="{FF2B5EF4-FFF2-40B4-BE49-F238E27FC236}">
                <a16:creationId xmlns:a16="http://schemas.microsoft.com/office/drawing/2014/main" id="{6546E082-083D-4CD7-BE95-C7B52D1952C4}"/>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6740" name="Rectangle 2">
            <a:extLst>
              <a:ext uri="{FF2B5EF4-FFF2-40B4-BE49-F238E27FC236}">
                <a16:creationId xmlns:a16="http://schemas.microsoft.com/office/drawing/2014/main" id="{49F6C2F3-F8CC-47F7-8F18-1372843F59A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numCol="1" anchor="ctr" anchorCtr="0" compatLnSpc="1">
            <a:prstTxWarp prst="textNoShape">
              <a:avLst/>
            </a:prstTxWarp>
          </a:bodyPr>
          <a:lstStyle/>
          <a:p>
            <a:r>
              <a:rPr lang="it-IT" altLang="it-IT" dirty="0"/>
              <a:t>Lo stesso meccanismo precedentemente documentato nella SCIT è stato confermato anche nella SLIT ovvero un aumento dell’IF gamma espressione dello switch </a:t>
            </a:r>
            <a:r>
              <a:rPr lang="it-IT" altLang="it-IT" dirty="0" err="1"/>
              <a:t>isotipico</a:t>
            </a:r>
            <a:r>
              <a:rPr lang="it-IT" altLang="it-IT" dirty="0"/>
              <a:t> e un aumento dell’IL 10 espressione della attivazione di cellule regolatorie</a:t>
            </a:r>
          </a:p>
        </p:txBody>
      </p:sp>
    </p:spTree>
    <p:extLst>
      <p:ext uri="{BB962C8B-B14F-4D97-AF65-F5344CB8AC3E}">
        <p14:creationId xmlns:p14="http://schemas.microsoft.com/office/powerpoint/2010/main" val="15834267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Recentissimamente è stata posta molta attenzione al ruolo della IL35, che, stimolata dalla SLIT, è in grado di spegnere in modo articolato la risposta T2, agendo sia sulle cellule immunitarie (linfociti) che sulle cellule infiammatorie )mastociti e basofili)</a:t>
            </a:r>
          </a:p>
        </p:txBody>
      </p:sp>
      <p:sp>
        <p:nvSpPr>
          <p:cNvPr id="4" name="Segnaposto numero diapositiva 3"/>
          <p:cNvSpPr>
            <a:spLocks noGrp="1"/>
          </p:cNvSpPr>
          <p:nvPr>
            <p:ph type="sldNum" sz="quarter" idx="5"/>
          </p:nvPr>
        </p:nvSpPr>
        <p:spPr/>
        <p:txBody>
          <a:bodyPr/>
          <a:lstStyle/>
          <a:p>
            <a:fld id="{1A74BDB9-C6E5-4EFB-802C-BB71640D5CFD}" type="slidenum">
              <a:rPr lang="it-IT" smtClean="0"/>
              <a:t>11</a:t>
            </a:fld>
            <a:endParaRPr lang="it-IT"/>
          </a:p>
        </p:txBody>
      </p:sp>
    </p:spTree>
    <p:extLst>
      <p:ext uri="{BB962C8B-B14F-4D97-AF65-F5344CB8AC3E}">
        <p14:creationId xmlns:p14="http://schemas.microsoft.com/office/powerpoint/2010/main" val="30915211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3BFF66F-A5B3-4C54-95B9-6A370E71F56F}"/>
              </a:ext>
            </a:extLst>
          </p:cNvPr>
          <p:cNvSpPr>
            <a:spLocks noGrp="1"/>
          </p:cNvSpPr>
          <p:nvPr>
            <p:ph type="ctrTitle"/>
          </p:nvPr>
        </p:nvSpPr>
        <p:spPr>
          <a:xfrm>
            <a:off x="1143000" y="1122363"/>
            <a:ext cx="6858000" cy="2387600"/>
          </a:xfrm>
        </p:spPr>
        <p:txBody>
          <a:bodyPr anchor="b"/>
          <a:lstStyle>
            <a:lvl1pPr algn="ctr">
              <a:defRPr sz="45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F4132706-0973-4DC7-9CA4-25A8141BD4DB}"/>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4D33C2CA-E727-4B56-85E9-C29B04B18F1F}"/>
              </a:ext>
            </a:extLst>
          </p:cNvPr>
          <p:cNvSpPr>
            <a:spLocks noGrp="1"/>
          </p:cNvSpPr>
          <p:nvPr>
            <p:ph type="dt" sz="half" idx="10"/>
          </p:nvPr>
        </p:nvSpPr>
        <p:spPr/>
        <p:txBody>
          <a:bodyPr/>
          <a:lstStyle/>
          <a:p>
            <a:fld id="{3D1F171E-4B43-42D3-9860-1AEDA320955B}" type="datetimeFigureOut">
              <a:rPr lang="it-IT" smtClean="0"/>
              <a:t>13/05/2025</a:t>
            </a:fld>
            <a:endParaRPr lang="it-IT"/>
          </a:p>
        </p:txBody>
      </p:sp>
      <p:sp>
        <p:nvSpPr>
          <p:cNvPr id="5" name="Segnaposto piè di pagina 4">
            <a:extLst>
              <a:ext uri="{FF2B5EF4-FFF2-40B4-BE49-F238E27FC236}">
                <a16:creationId xmlns:a16="http://schemas.microsoft.com/office/drawing/2014/main" id="{5200E0D9-8535-40F9-84F7-B71623C2EC8D}"/>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D1F403AC-D530-409C-B1D6-961AC827C8D6}"/>
              </a:ext>
            </a:extLst>
          </p:cNvPr>
          <p:cNvSpPr>
            <a:spLocks noGrp="1"/>
          </p:cNvSpPr>
          <p:nvPr>
            <p:ph type="sldNum" sz="quarter" idx="12"/>
          </p:nvPr>
        </p:nvSpPr>
        <p:spPr/>
        <p:txBody>
          <a:bodyPr/>
          <a:lstStyle/>
          <a:p>
            <a:fld id="{403628E9-1056-4D84-B87A-65778C3D4757}" type="slidenum">
              <a:rPr lang="it-IT" smtClean="0"/>
              <a:t>‹N›</a:t>
            </a:fld>
            <a:endParaRPr lang="it-IT"/>
          </a:p>
        </p:txBody>
      </p:sp>
    </p:spTree>
    <p:extLst>
      <p:ext uri="{BB962C8B-B14F-4D97-AF65-F5344CB8AC3E}">
        <p14:creationId xmlns:p14="http://schemas.microsoft.com/office/powerpoint/2010/main" val="28267826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8343FCF-CC7E-40EE-910F-291B9C07F728}"/>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7A330216-0E2F-48A1-9B22-EADDA0DC7255}"/>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337B14EB-9ACE-4E3C-BBB0-2DFF94FF4144}"/>
              </a:ext>
            </a:extLst>
          </p:cNvPr>
          <p:cNvSpPr>
            <a:spLocks noGrp="1"/>
          </p:cNvSpPr>
          <p:nvPr>
            <p:ph type="dt" sz="half" idx="10"/>
          </p:nvPr>
        </p:nvSpPr>
        <p:spPr/>
        <p:txBody>
          <a:bodyPr/>
          <a:lstStyle/>
          <a:p>
            <a:fld id="{3D1F171E-4B43-42D3-9860-1AEDA320955B}" type="datetimeFigureOut">
              <a:rPr lang="it-IT" smtClean="0"/>
              <a:t>13/05/2025</a:t>
            </a:fld>
            <a:endParaRPr lang="it-IT"/>
          </a:p>
        </p:txBody>
      </p:sp>
      <p:sp>
        <p:nvSpPr>
          <p:cNvPr id="5" name="Segnaposto piè di pagina 4">
            <a:extLst>
              <a:ext uri="{FF2B5EF4-FFF2-40B4-BE49-F238E27FC236}">
                <a16:creationId xmlns:a16="http://schemas.microsoft.com/office/drawing/2014/main" id="{3754E315-6BD1-4887-9818-B981381058C2}"/>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22AA9BEB-56A9-4FEE-B6A5-10B4A1CCBB0A}"/>
              </a:ext>
            </a:extLst>
          </p:cNvPr>
          <p:cNvSpPr>
            <a:spLocks noGrp="1"/>
          </p:cNvSpPr>
          <p:nvPr>
            <p:ph type="sldNum" sz="quarter" idx="12"/>
          </p:nvPr>
        </p:nvSpPr>
        <p:spPr/>
        <p:txBody>
          <a:bodyPr/>
          <a:lstStyle/>
          <a:p>
            <a:fld id="{403628E9-1056-4D84-B87A-65778C3D4757}" type="slidenum">
              <a:rPr lang="it-IT" smtClean="0"/>
              <a:t>‹N›</a:t>
            </a:fld>
            <a:endParaRPr lang="it-IT"/>
          </a:p>
        </p:txBody>
      </p:sp>
    </p:spTree>
    <p:extLst>
      <p:ext uri="{BB962C8B-B14F-4D97-AF65-F5344CB8AC3E}">
        <p14:creationId xmlns:p14="http://schemas.microsoft.com/office/powerpoint/2010/main" val="21974510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AAC9C222-6E6D-4794-9ED9-ED53E055C1E5}"/>
              </a:ext>
            </a:extLst>
          </p:cNvPr>
          <p:cNvSpPr>
            <a:spLocks noGrp="1"/>
          </p:cNvSpPr>
          <p:nvPr>
            <p:ph type="title" orient="vert"/>
          </p:nvPr>
        </p:nvSpPr>
        <p:spPr>
          <a:xfrm>
            <a:off x="6543675" y="365125"/>
            <a:ext cx="1971675"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3DEA61AB-3D1F-420A-AFA2-A777999E1336}"/>
              </a:ext>
            </a:extLst>
          </p:cNvPr>
          <p:cNvSpPr>
            <a:spLocks noGrp="1"/>
          </p:cNvSpPr>
          <p:nvPr>
            <p:ph type="body" orient="vert" idx="1"/>
          </p:nvPr>
        </p:nvSpPr>
        <p:spPr>
          <a:xfrm>
            <a:off x="628650" y="365125"/>
            <a:ext cx="5800725"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EB5BB2FC-0577-437E-B86A-06139C9F4AA3}"/>
              </a:ext>
            </a:extLst>
          </p:cNvPr>
          <p:cNvSpPr>
            <a:spLocks noGrp="1"/>
          </p:cNvSpPr>
          <p:nvPr>
            <p:ph type="dt" sz="half" idx="10"/>
          </p:nvPr>
        </p:nvSpPr>
        <p:spPr/>
        <p:txBody>
          <a:bodyPr/>
          <a:lstStyle/>
          <a:p>
            <a:fld id="{3D1F171E-4B43-42D3-9860-1AEDA320955B}" type="datetimeFigureOut">
              <a:rPr lang="it-IT" smtClean="0"/>
              <a:t>13/05/2025</a:t>
            </a:fld>
            <a:endParaRPr lang="it-IT"/>
          </a:p>
        </p:txBody>
      </p:sp>
      <p:sp>
        <p:nvSpPr>
          <p:cNvPr id="5" name="Segnaposto piè di pagina 4">
            <a:extLst>
              <a:ext uri="{FF2B5EF4-FFF2-40B4-BE49-F238E27FC236}">
                <a16:creationId xmlns:a16="http://schemas.microsoft.com/office/drawing/2014/main" id="{7CA7F591-C9F5-4529-8428-86C497220745}"/>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F284CF1E-6733-43F1-A51E-8B8707511C83}"/>
              </a:ext>
            </a:extLst>
          </p:cNvPr>
          <p:cNvSpPr>
            <a:spLocks noGrp="1"/>
          </p:cNvSpPr>
          <p:nvPr>
            <p:ph type="sldNum" sz="quarter" idx="12"/>
          </p:nvPr>
        </p:nvSpPr>
        <p:spPr/>
        <p:txBody>
          <a:bodyPr/>
          <a:lstStyle/>
          <a:p>
            <a:fld id="{403628E9-1056-4D84-B87A-65778C3D4757}" type="slidenum">
              <a:rPr lang="it-IT" smtClean="0"/>
              <a:t>‹N›</a:t>
            </a:fld>
            <a:endParaRPr lang="it-IT"/>
          </a:p>
        </p:txBody>
      </p:sp>
    </p:spTree>
    <p:extLst>
      <p:ext uri="{BB962C8B-B14F-4D97-AF65-F5344CB8AC3E}">
        <p14:creationId xmlns:p14="http://schemas.microsoft.com/office/powerpoint/2010/main" val="35944191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A82609F-006A-4FE6-82CB-9032543B18C4}"/>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D55BA6D1-F5E9-4453-AB51-C9876F9EF1B9}"/>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DC5D4E9F-CC5E-40F3-B6E7-B50FB6512E5A}"/>
              </a:ext>
            </a:extLst>
          </p:cNvPr>
          <p:cNvSpPr>
            <a:spLocks noGrp="1"/>
          </p:cNvSpPr>
          <p:nvPr>
            <p:ph type="dt" sz="half" idx="10"/>
          </p:nvPr>
        </p:nvSpPr>
        <p:spPr/>
        <p:txBody>
          <a:bodyPr/>
          <a:lstStyle/>
          <a:p>
            <a:fld id="{3D1F171E-4B43-42D3-9860-1AEDA320955B}" type="datetimeFigureOut">
              <a:rPr lang="it-IT" smtClean="0"/>
              <a:t>13/05/2025</a:t>
            </a:fld>
            <a:endParaRPr lang="it-IT"/>
          </a:p>
        </p:txBody>
      </p:sp>
      <p:sp>
        <p:nvSpPr>
          <p:cNvPr id="5" name="Segnaposto piè di pagina 4">
            <a:extLst>
              <a:ext uri="{FF2B5EF4-FFF2-40B4-BE49-F238E27FC236}">
                <a16:creationId xmlns:a16="http://schemas.microsoft.com/office/drawing/2014/main" id="{B8C2D7D8-8F8C-44B8-9833-08BA5DECA58A}"/>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3A014337-1271-4B5B-A056-2FDB6D2EB38D}"/>
              </a:ext>
            </a:extLst>
          </p:cNvPr>
          <p:cNvSpPr>
            <a:spLocks noGrp="1"/>
          </p:cNvSpPr>
          <p:nvPr>
            <p:ph type="sldNum" sz="quarter" idx="12"/>
          </p:nvPr>
        </p:nvSpPr>
        <p:spPr/>
        <p:txBody>
          <a:bodyPr/>
          <a:lstStyle/>
          <a:p>
            <a:fld id="{403628E9-1056-4D84-B87A-65778C3D4757}" type="slidenum">
              <a:rPr lang="it-IT" smtClean="0"/>
              <a:t>‹N›</a:t>
            </a:fld>
            <a:endParaRPr lang="it-IT"/>
          </a:p>
        </p:txBody>
      </p:sp>
    </p:spTree>
    <p:extLst>
      <p:ext uri="{BB962C8B-B14F-4D97-AF65-F5344CB8AC3E}">
        <p14:creationId xmlns:p14="http://schemas.microsoft.com/office/powerpoint/2010/main" val="21097308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0580804-F998-4A58-8E8E-B725C395F449}"/>
              </a:ext>
            </a:extLst>
          </p:cNvPr>
          <p:cNvSpPr>
            <a:spLocks noGrp="1"/>
          </p:cNvSpPr>
          <p:nvPr>
            <p:ph type="title"/>
          </p:nvPr>
        </p:nvSpPr>
        <p:spPr>
          <a:xfrm>
            <a:off x="623888" y="1709739"/>
            <a:ext cx="7886700" cy="2852737"/>
          </a:xfrm>
        </p:spPr>
        <p:txBody>
          <a:bodyPr anchor="b"/>
          <a:lstStyle>
            <a:lvl1pPr>
              <a:defRPr sz="45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CC554BF6-D8F4-4AC1-8D16-9B096E8AF1B2}"/>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CC52E637-601D-4719-BD08-1CFD79E63914}"/>
              </a:ext>
            </a:extLst>
          </p:cNvPr>
          <p:cNvSpPr>
            <a:spLocks noGrp="1"/>
          </p:cNvSpPr>
          <p:nvPr>
            <p:ph type="dt" sz="half" idx="10"/>
          </p:nvPr>
        </p:nvSpPr>
        <p:spPr/>
        <p:txBody>
          <a:bodyPr/>
          <a:lstStyle/>
          <a:p>
            <a:fld id="{3D1F171E-4B43-42D3-9860-1AEDA320955B}" type="datetimeFigureOut">
              <a:rPr lang="it-IT" smtClean="0"/>
              <a:t>13/05/2025</a:t>
            </a:fld>
            <a:endParaRPr lang="it-IT"/>
          </a:p>
        </p:txBody>
      </p:sp>
      <p:sp>
        <p:nvSpPr>
          <p:cNvPr id="5" name="Segnaposto piè di pagina 4">
            <a:extLst>
              <a:ext uri="{FF2B5EF4-FFF2-40B4-BE49-F238E27FC236}">
                <a16:creationId xmlns:a16="http://schemas.microsoft.com/office/drawing/2014/main" id="{F3981EA9-8C34-4C29-9C68-171B9AC59826}"/>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6D5F588F-CCCE-4EDD-A543-ADA18462661C}"/>
              </a:ext>
            </a:extLst>
          </p:cNvPr>
          <p:cNvSpPr>
            <a:spLocks noGrp="1"/>
          </p:cNvSpPr>
          <p:nvPr>
            <p:ph type="sldNum" sz="quarter" idx="12"/>
          </p:nvPr>
        </p:nvSpPr>
        <p:spPr/>
        <p:txBody>
          <a:bodyPr/>
          <a:lstStyle/>
          <a:p>
            <a:fld id="{403628E9-1056-4D84-B87A-65778C3D4757}" type="slidenum">
              <a:rPr lang="it-IT" smtClean="0"/>
              <a:t>‹N›</a:t>
            </a:fld>
            <a:endParaRPr lang="it-IT"/>
          </a:p>
        </p:txBody>
      </p:sp>
    </p:spTree>
    <p:extLst>
      <p:ext uri="{BB962C8B-B14F-4D97-AF65-F5344CB8AC3E}">
        <p14:creationId xmlns:p14="http://schemas.microsoft.com/office/powerpoint/2010/main" val="3506696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6F14040-1EC0-431F-93BE-28F4688444EA}"/>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9EF4F88B-1B56-4293-B628-CDEBBE20D35F}"/>
              </a:ext>
            </a:extLst>
          </p:cNvPr>
          <p:cNvSpPr>
            <a:spLocks noGrp="1"/>
          </p:cNvSpPr>
          <p:nvPr>
            <p:ph sz="half" idx="1"/>
          </p:nvPr>
        </p:nvSpPr>
        <p:spPr>
          <a:xfrm>
            <a:off x="628650" y="1825625"/>
            <a:ext cx="38862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EC644A96-9687-436D-9F78-E412B7DC82D6}"/>
              </a:ext>
            </a:extLst>
          </p:cNvPr>
          <p:cNvSpPr>
            <a:spLocks noGrp="1"/>
          </p:cNvSpPr>
          <p:nvPr>
            <p:ph sz="half" idx="2"/>
          </p:nvPr>
        </p:nvSpPr>
        <p:spPr>
          <a:xfrm>
            <a:off x="4629150" y="1825625"/>
            <a:ext cx="38862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4B758FB6-4A04-477B-8396-F5D6078F4376}"/>
              </a:ext>
            </a:extLst>
          </p:cNvPr>
          <p:cNvSpPr>
            <a:spLocks noGrp="1"/>
          </p:cNvSpPr>
          <p:nvPr>
            <p:ph type="dt" sz="half" idx="10"/>
          </p:nvPr>
        </p:nvSpPr>
        <p:spPr/>
        <p:txBody>
          <a:bodyPr/>
          <a:lstStyle/>
          <a:p>
            <a:fld id="{3D1F171E-4B43-42D3-9860-1AEDA320955B}" type="datetimeFigureOut">
              <a:rPr lang="it-IT" smtClean="0"/>
              <a:t>13/05/2025</a:t>
            </a:fld>
            <a:endParaRPr lang="it-IT"/>
          </a:p>
        </p:txBody>
      </p:sp>
      <p:sp>
        <p:nvSpPr>
          <p:cNvPr id="6" name="Segnaposto piè di pagina 5">
            <a:extLst>
              <a:ext uri="{FF2B5EF4-FFF2-40B4-BE49-F238E27FC236}">
                <a16:creationId xmlns:a16="http://schemas.microsoft.com/office/drawing/2014/main" id="{6C51F418-1EF0-4DAF-A909-4CA0F739EF43}"/>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4C2EBD96-3BE9-4D87-A46D-92012E1F846C}"/>
              </a:ext>
            </a:extLst>
          </p:cNvPr>
          <p:cNvSpPr>
            <a:spLocks noGrp="1"/>
          </p:cNvSpPr>
          <p:nvPr>
            <p:ph type="sldNum" sz="quarter" idx="12"/>
          </p:nvPr>
        </p:nvSpPr>
        <p:spPr/>
        <p:txBody>
          <a:bodyPr/>
          <a:lstStyle/>
          <a:p>
            <a:fld id="{403628E9-1056-4D84-B87A-65778C3D4757}" type="slidenum">
              <a:rPr lang="it-IT" smtClean="0"/>
              <a:t>‹N›</a:t>
            </a:fld>
            <a:endParaRPr lang="it-IT"/>
          </a:p>
        </p:txBody>
      </p:sp>
    </p:spTree>
    <p:extLst>
      <p:ext uri="{BB962C8B-B14F-4D97-AF65-F5344CB8AC3E}">
        <p14:creationId xmlns:p14="http://schemas.microsoft.com/office/powerpoint/2010/main" val="24595170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E68AE67-2AC5-4564-9589-B5F9286A3319}"/>
              </a:ext>
            </a:extLst>
          </p:cNvPr>
          <p:cNvSpPr>
            <a:spLocks noGrp="1"/>
          </p:cNvSpPr>
          <p:nvPr>
            <p:ph type="title"/>
          </p:nvPr>
        </p:nvSpPr>
        <p:spPr>
          <a:xfrm>
            <a:off x="629841" y="365126"/>
            <a:ext cx="78867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86A6B573-00C8-4AF4-B601-A7431A2611E6}"/>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B0758FD3-FB3E-4F6C-90E0-8BA2A1354207}"/>
              </a:ext>
            </a:extLst>
          </p:cNvPr>
          <p:cNvSpPr>
            <a:spLocks noGrp="1"/>
          </p:cNvSpPr>
          <p:nvPr>
            <p:ph sz="half" idx="2"/>
          </p:nvPr>
        </p:nvSpPr>
        <p:spPr>
          <a:xfrm>
            <a:off x="629842" y="2505075"/>
            <a:ext cx="3868340"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99301AB1-0EB1-454C-ABC5-4369D0EB99D5}"/>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A8AE0048-2C10-4152-B6E4-A6E2A2B2ADE1}"/>
              </a:ext>
            </a:extLst>
          </p:cNvPr>
          <p:cNvSpPr>
            <a:spLocks noGrp="1"/>
          </p:cNvSpPr>
          <p:nvPr>
            <p:ph sz="quarter" idx="4"/>
          </p:nvPr>
        </p:nvSpPr>
        <p:spPr>
          <a:xfrm>
            <a:off x="4629150" y="2505075"/>
            <a:ext cx="3887391"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23BE8060-FC2C-4E1A-817E-76CAF21DA1EE}"/>
              </a:ext>
            </a:extLst>
          </p:cNvPr>
          <p:cNvSpPr>
            <a:spLocks noGrp="1"/>
          </p:cNvSpPr>
          <p:nvPr>
            <p:ph type="dt" sz="half" idx="10"/>
          </p:nvPr>
        </p:nvSpPr>
        <p:spPr/>
        <p:txBody>
          <a:bodyPr/>
          <a:lstStyle/>
          <a:p>
            <a:fld id="{3D1F171E-4B43-42D3-9860-1AEDA320955B}" type="datetimeFigureOut">
              <a:rPr lang="it-IT" smtClean="0"/>
              <a:t>13/05/2025</a:t>
            </a:fld>
            <a:endParaRPr lang="it-IT"/>
          </a:p>
        </p:txBody>
      </p:sp>
      <p:sp>
        <p:nvSpPr>
          <p:cNvPr id="8" name="Segnaposto piè di pagina 7">
            <a:extLst>
              <a:ext uri="{FF2B5EF4-FFF2-40B4-BE49-F238E27FC236}">
                <a16:creationId xmlns:a16="http://schemas.microsoft.com/office/drawing/2014/main" id="{F70B56EF-DAE0-4E00-A5E4-1CD7E6005E2D}"/>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BBD79B89-5062-4853-9CD4-56AB7A446DAA}"/>
              </a:ext>
            </a:extLst>
          </p:cNvPr>
          <p:cNvSpPr>
            <a:spLocks noGrp="1"/>
          </p:cNvSpPr>
          <p:nvPr>
            <p:ph type="sldNum" sz="quarter" idx="12"/>
          </p:nvPr>
        </p:nvSpPr>
        <p:spPr/>
        <p:txBody>
          <a:bodyPr/>
          <a:lstStyle/>
          <a:p>
            <a:fld id="{403628E9-1056-4D84-B87A-65778C3D4757}" type="slidenum">
              <a:rPr lang="it-IT" smtClean="0"/>
              <a:t>‹N›</a:t>
            </a:fld>
            <a:endParaRPr lang="it-IT"/>
          </a:p>
        </p:txBody>
      </p:sp>
    </p:spTree>
    <p:extLst>
      <p:ext uri="{BB962C8B-B14F-4D97-AF65-F5344CB8AC3E}">
        <p14:creationId xmlns:p14="http://schemas.microsoft.com/office/powerpoint/2010/main" val="6215170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CB7CFDC-74A2-46A3-9BC5-7C87740C0A62}"/>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EC06A71B-3231-4FD6-A806-2F66E72C4D32}"/>
              </a:ext>
            </a:extLst>
          </p:cNvPr>
          <p:cNvSpPr>
            <a:spLocks noGrp="1"/>
          </p:cNvSpPr>
          <p:nvPr>
            <p:ph type="dt" sz="half" idx="10"/>
          </p:nvPr>
        </p:nvSpPr>
        <p:spPr/>
        <p:txBody>
          <a:bodyPr/>
          <a:lstStyle/>
          <a:p>
            <a:fld id="{3D1F171E-4B43-42D3-9860-1AEDA320955B}" type="datetimeFigureOut">
              <a:rPr lang="it-IT" smtClean="0"/>
              <a:t>13/05/2025</a:t>
            </a:fld>
            <a:endParaRPr lang="it-IT"/>
          </a:p>
        </p:txBody>
      </p:sp>
      <p:sp>
        <p:nvSpPr>
          <p:cNvPr id="4" name="Segnaposto piè di pagina 3">
            <a:extLst>
              <a:ext uri="{FF2B5EF4-FFF2-40B4-BE49-F238E27FC236}">
                <a16:creationId xmlns:a16="http://schemas.microsoft.com/office/drawing/2014/main" id="{ADDE9BE5-AC4C-4409-8D81-67AD64ED1862}"/>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C6821CB7-C493-4CAA-B4BA-A6DD32D886B3}"/>
              </a:ext>
            </a:extLst>
          </p:cNvPr>
          <p:cNvSpPr>
            <a:spLocks noGrp="1"/>
          </p:cNvSpPr>
          <p:nvPr>
            <p:ph type="sldNum" sz="quarter" idx="12"/>
          </p:nvPr>
        </p:nvSpPr>
        <p:spPr/>
        <p:txBody>
          <a:bodyPr/>
          <a:lstStyle/>
          <a:p>
            <a:fld id="{403628E9-1056-4D84-B87A-65778C3D4757}" type="slidenum">
              <a:rPr lang="it-IT" smtClean="0"/>
              <a:t>‹N›</a:t>
            </a:fld>
            <a:endParaRPr lang="it-IT"/>
          </a:p>
        </p:txBody>
      </p:sp>
    </p:spTree>
    <p:extLst>
      <p:ext uri="{BB962C8B-B14F-4D97-AF65-F5344CB8AC3E}">
        <p14:creationId xmlns:p14="http://schemas.microsoft.com/office/powerpoint/2010/main" val="17543891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E05D6583-7075-4C72-8587-947A25E21BAA}"/>
              </a:ext>
            </a:extLst>
          </p:cNvPr>
          <p:cNvSpPr>
            <a:spLocks noGrp="1"/>
          </p:cNvSpPr>
          <p:nvPr>
            <p:ph type="dt" sz="half" idx="10"/>
          </p:nvPr>
        </p:nvSpPr>
        <p:spPr/>
        <p:txBody>
          <a:bodyPr/>
          <a:lstStyle/>
          <a:p>
            <a:fld id="{3D1F171E-4B43-42D3-9860-1AEDA320955B}" type="datetimeFigureOut">
              <a:rPr lang="it-IT" smtClean="0"/>
              <a:t>13/05/2025</a:t>
            </a:fld>
            <a:endParaRPr lang="it-IT"/>
          </a:p>
        </p:txBody>
      </p:sp>
      <p:sp>
        <p:nvSpPr>
          <p:cNvPr id="3" name="Segnaposto piè di pagina 2">
            <a:extLst>
              <a:ext uri="{FF2B5EF4-FFF2-40B4-BE49-F238E27FC236}">
                <a16:creationId xmlns:a16="http://schemas.microsoft.com/office/drawing/2014/main" id="{F683188B-D3B1-4A40-9FA3-7802219AA777}"/>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73082670-AD3A-4A4D-AE81-9F7FD33FE5BF}"/>
              </a:ext>
            </a:extLst>
          </p:cNvPr>
          <p:cNvSpPr>
            <a:spLocks noGrp="1"/>
          </p:cNvSpPr>
          <p:nvPr>
            <p:ph type="sldNum" sz="quarter" idx="12"/>
          </p:nvPr>
        </p:nvSpPr>
        <p:spPr/>
        <p:txBody>
          <a:bodyPr/>
          <a:lstStyle/>
          <a:p>
            <a:fld id="{403628E9-1056-4D84-B87A-65778C3D4757}" type="slidenum">
              <a:rPr lang="it-IT" smtClean="0"/>
              <a:t>‹N›</a:t>
            </a:fld>
            <a:endParaRPr lang="it-IT"/>
          </a:p>
        </p:txBody>
      </p:sp>
    </p:spTree>
    <p:extLst>
      <p:ext uri="{BB962C8B-B14F-4D97-AF65-F5344CB8AC3E}">
        <p14:creationId xmlns:p14="http://schemas.microsoft.com/office/powerpoint/2010/main" val="7414382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64D37B1-B1C1-4C37-B7CD-8A804B3099C3}"/>
              </a:ext>
            </a:extLst>
          </p:cNvPr>
          <p:cNvSpPr>
            <a:spLocks noGrp="1"/>
          </p:cNvSpPr>
          <p:nvPr>
            <p:ph type="title"/>
          </p:nvPr>
        </p:nvSpPr>
        <p:spPr>
          <a:xfrm>
            <a:off x="629841" y="457200"/>
            <a:ext cx="2949178" cy="1600200"/>
          </a:xfrm>
        </p:spPr>
        <p:txBody>
          <a:bodyPr anchor="b"/>
          <a:lstStyle>
            <a:lvl1pPr>
              <a:defRPr sz="24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FABF3176-A139-4156-A519-4C28BFE20227}"/>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1720B3E8-70B9-4620-80AF-5D4AC40157DC}"/>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FA12D16B-A8B6-4751-9E71-4DFBF434434D}"/>
              </a:ext>
            </a:extLst>
          </p:cNvPr>
          <p:cNvSpPr>
            <a:spLocks noGrp="1"/>
          </p:cNvSpPr>
          <p:nvPr>
            <p:ph type="dt" sz="half" idx="10"/>
          </p:nvPr>
        </p:nvSpPr>
        <p:spPr/>
        <p:txBody>
          <a:bodyPr/>
          <a:lstStyle/>
          <a:p>
            <a:fld id="{3D1F171E-4B43-42D3-9860-1AEDA320955B}" type="datetimeFigureOut">
              <a:rPr lang="it-IT" smtClean="0"/>
              <a:t>13/05/2025</a:t>
            </a:fld>
            <a:endParaRPr lang="it-IT"/>
          </a:p>
        </p:txBody>
      </p:sp>
      <p:sp>
        <p:nvSpPr>
          <p:cNvPr id="6" name="Segnaposto piè di pagina 5">
            <a:extLst>
              <a:ext uri="{FF2B5EF4-FFF2-40B4-BE49-F238E27FC236}">
                <a16:creationId xmlns:a16="http://schemas.microsoft.com/office/drawing/2014/main" id="{AF6D01F8-FF59-40E2-90CE-663D5C92D068}"/>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1CBDB1A9-6F63-4438-8CFC-B90678F98193}"/>
              </a:ext>
            </a:extLst>
          </p:cNvPr>
          <p:cNvSpPr>
            <a:spLocks noGrp="1"/>
          </p:cNvSpPr>
          <p:nvPr>
            <p:ph type="sldNum" sz="quarter" idx="12"/>
          </p:nvPr>
        </p:nvSpPr>
        <p:spPr/>
        <p:txBody>
          <a:bodyPr/>
          <a:lstStyle/>
          <a:p>
            <a:fld id="{403628E9-1056-4D84-B87A-65778C3D4757}" type="slidenum">
              <a:rPr lang="it-IT" smtClean="0"/>
              <a:t>‹N›</a:t>
            </a:fld>
            <a:endParaRPr lang="it-IT"/>
          </a:p>
        </p:txBody>
      </p:sp>
    </p:spTree>
    <p:extLst>
      <p:ext uri="{BB962C8B-B14F-4D97-AF65-F5344CB8AC3E}">
        <p14:creationId xmlns:p14="http://schemas.microsoft.com/office/powerpoint/2010/main" val="5825568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ED45E12-7AD9-4814-BF3A-05CE4B42E310}"/>
              </a:ext>
            </a:extLst>
          </p:cNvPr>
          <p:cNvSpPr>
            <a:spLocks noGrp="1"/>
          </p:cNvSpPr>
          <p:nvPr>
            <p:ph type="title"/>
          </p:nvPr>
        </p:nvSpPr>
        <p:spPr>
          <a:xfrm>
            <a:off x="629841" y="457200"/>
            <a:ext cx="2949178" cy="1600200"/>
          </a:xfrm>
        </p:spPr>
        <p:txBody>
          <a:bodyPr anchor="b"/>
          <a:lstStyle>
            <a:lvl1pPr>
              <a:defRPr sz="24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FEED2DCA-18AC-4DAB-8ADF-6871A90ECA5A}"/>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it-IT"/>
          </a:p>
        </p:txBody>
      </p:sp>
      <p:sp>
        <p:nvSpPr>
          <p:cNvPr id="4" name="Segnaposto testo 3">
            <a:extLst>
              <a:ext uri="{FF2B5EF4-FFF2-40B4-BE49-F238E27FC236}">
                <a16:creationId xmlns:a16="http://schemas.microsoft.com/office/drawing/2014/main" id="{31F97322-217B-437B-90DD-437397B4B688}"/>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CB919017-1953-44AD-80DF-BA29DBC00017}"/>
              </a:ext>
            </a:extLst>
          </p:cNvPr>
          <p:cNvSpPr>
            <a:spLocks noGrp="1"/>
          </p:cNvSpPr>
          <p:nvPr>
            <p:ph type="dt" sz="half" idx="10"/>
          </p:nvPr>
        </p:nvSpPr>
        <p:spPr/>
        <p:txBody>
          <a:bodyPr/>
          <a:lstStyle/>
          <a:p>
            <a:fld id="{3D1F171E-4B43-42D3-9860-1AEDA320955B}" type="datetimeFigureOut">
              <a:rPr lang="it-IT" smtClean="0"/>
              <a:t>13/05/2025</a:t>
            </a:fld>
            <a:endParaRPr lang="it-IT"/>
          </a:p>
        </p:txBody>
      </p:sp>
      <p:sp>
        <p:nvSpPr>
          <p:cNvPr id="6" name="Segnaposto piè di pagina 5">
            <a:extLst>
              <a:ext uri="{FF2B5EF4-FFF2-40B4-BE49-F238E27FC236}">
                <a16:creationId xmlns:a16="http://schemas.microsoft.com/office/drawing/2014/main" id="{BF9BF3E9-CC54-4917-8B21-1253431755FF}"/>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2EA9D240-118F-4A46-A908-2E39B079E1C2}"/>
              </a:ext>
            </a:extLst>
          </p:cNvPr>
          <p:cNvSpPr>
            <a:spLocks noGrp="1"/>
          </p:cNvSpPr>
          <p:nvPr>
            <p:ph type="sldNum" sz="quarter" idx="12"/>
          </p:nvPr>
        </p:nvSpPr>
        <p:spPr/>
        <p:txBody>
          <a:bodyPr/>
          <a:lstStyle/>
          <a:p>
            <a:fld id="{403628E9-1056-4D84-B87A-65778C3D4757}" type="slidenum">
              <a:rPr lang="it-IT" smtClean="0"/>
              <a:t>‹N›</a:t>
            </a:fld>
            <a:endParaRPr lang="it-IT"/>
          </a:p>
        </p:txBody>
      </p:sp>
    </p:spTree>
    <p:extLst>
      <p:ext uri="{BB962C8B-B14F-4D97-AF65-F5344CB8AC3E}">
        <p14:creationId xmlns:p14="http://schemas.microsoft.com/office/powerpoint/2010/main" val="5967393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66EC4471-C519-4162-852C-759676E5EB3E}"/>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40D3ADAD-415B-4270-BC0C-9BF16ECD62D4}"/>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48EB01BA-4018-4C0A-9F43-4D8E1375D10A}"/>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3D1F171E-4B43-42D3-9860-1AEDA320955B}" type="datetimeFigureOut">
              <a:rPr lang="it-IT" smtClean="0"/>
              <a:t>13/05/2025</a:t>
            </a:fld>
            <a:endParaRPr lang="it-IT"/>
          </a:p>
        </p:txBody>
      </p:sp>
      <p:sp>
        <p:nvSpPr>
          <p:cNvPr id="5" name="Segnaposto piè di pagina 4">
            <a:extLst>
              <a:ext uri="{FF2B5EF4-FFF2-40B4-BE49-F238E27FC236}">
                <a16:creationId xmlns:a16="http://schemas.microsoft.com/office/drawing/2014/main" id="{A0D8D78D-4265-44E8-AB1D-43A2E1A92980}"/>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C43F971F-7146-4B71-9266-B6FABA7221B1}"/>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03628E9-1056-4D84-B87A-65778C3D4757}" type="slidenum">
              <a:rPr lang="it-IT" smtClean="0"/>
              <a:t>‹N›</a:t>
            </a:fld>
            <a:endParaRPr lang="it-IT"/>
          </a:p>
        </p:txBody>
      </p:sp>
    </p:spTree>
    <p:extLst>
      <p:ext uri="{BB962C8B-B14F-4D97-AF65-F5344CB8AC3E}">
        <p14:creationId xmlns:p14="http://schemas.microsoft.com/office/powerpoint/2010/main" val="25728325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it-IT"/>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27.jpeg"/><Relationship Id="rId4" Type="http://schemas.openxmlformats.org/officeDocument/2006/relationships/image" Target="../media/image26.emf"/></Relationships>
</file>

<file path=ppt/slides/_rels/slide12.xml.rels><?xml version="1.0" encoding="UTF-8" standalone="yes"?>
<Relationships xmlns="http://schemas.openxmlformats.org/package/2006/relationships"><Relationship Id="rId3" Type="http://schemas.openxmlformats.org/officeDocument/2006/relationships/image" Target="../media/image28.emf"/><Relationship Id="rId7"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1.emf"/><Relationship Id="rId5" Type="http://schemas.openxmlformats.org/officeDocument/2006/relationships/image" Target="../media/image30.emf"/><Relationship Id="rId4" Type="http://schemas.openxmlformats.org/officeDocument/2006/relationships/image" Target="../media/image29.emf"/></Relationships>
</file>

<file path=ppt/slides/_rels/slide13.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35.emf"/><Relationship Id="rId4" Type="http://schemas.openxmlformats.org/officeDocument/2006/relationships/image" Target="../media/image34.emf"/></Relationships>
</file>

<file path=ppt/slides/_rels/slide14.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36.emf"/><Relationship Id="rId4" Type="http://schemas.openxmlformats.org/officeDocument/2006/relationships/image" Target="../media/image34.emf"/></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45.jpeg"/></Relationships>
</file>

<file path=ppt/slides/_rels/slide1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48.jpeg"/><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49.emf"/></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50.emf"/></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51.emf"/></Relationships>
</file>

<file path=ppt/slides/_rels/slide23.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55.jpeg"/><Relationship Id="rId4" Type="http://schemas.openxmlformats.org/officeDocument/2006/relationships/image" Target="../media/image54.emf"/></Relationships>
</file>

<file path=ppt/slides/_rels/slide25.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55.jpeg"/><Relationship Id="rId4" Type="http://schemas.openxmlformats.org/officeDocument/2006/relationships/image" Target="../media/image56.emf"/></Relationships>
</file>

<file path=ppt/slides/_rels/slide26.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55.jpeg"/><Relationship Id="rId4" Type="http://schemas.openxmlformats.org/officeDocument/2006/relationships/image" Target="../media/image57.emf"/></Relationships>
</file>

<file path=ppt/slides/_rels/slide27.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55.jpeg"/><Relationship Id="rId4" Type="http://schemas.openxmlformats.org/officeDocument/2006/relationships/image" Target="../media/image58.emf"/></Relationships>
</file>

<file path=ppt/slides/_rels/slide28.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61.jpeg"/><Relationship Id="rId4" Type="http://schemas.openxmlformats.org/officeDocument/2006/relationships/image" Target="../media/image60.emf"/></Relationships>
</file>

<file path=ppt/slides/_rels/slide29.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61.jpeg"/><Relationship Id="rId4" Type="http://schemas.openxmlformats.org/officeDocument/2006/relationships/image" Target="../media/image62.emf"/></Relationships>
</file>

<file path=ppt/slides/_rels/slide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65.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64.emf"/><Relationship Id="rId5" Type="http://schemas.openxmlformats.org/officeDocument/2006/relationships/image" Target="../media/image63.emf"/><Relationship Id="rId4" Type="http://schemas.openxmlformats.org/officeDocument/2006/relationships/notesSlide" Target="../notesSlides/notesSlide27.xml"/></Relationships>
</file>

<file path=ppt/slides/_rels/slide31.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image" Target="../media/image66.emf"/><Relationship Id="rId1" Type="http://schemas.openxmlformats.org/officeDocument/2006/relationships/slideLayout" Target="../slideLayouts/slideLayout7.xml"/><Relationship Id="rId4" Type="http://schemas.openxmlformats.org/officeDocument/2006/relationships/image" Target="../media/image68.jpeg"/></Relationships>
</file>

<file path=ppt/slides/_rels/slide32.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image" Target="../media/image66.emf"/><Relationship Id="rId1" Type="http://schemas.openxmlformats.org/officeDocument/2006/relationships/slideLayout" Target="../slideLayouts/slideLayout7.xml"/><Relationship Id="rId4" Type="http://schemas.openxmlformats.org/officeDocument/2006/relationships/image" Target="../media/image68.jpeg"/></Relationships>
</file>

<file path=ppt/slides/_rels/slide33.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image" Target="../media/image70.emf"/><Relationship Id="rId1" Type="http://schemas.openxmlformats.org/officeDocument/2006/relationships/slideLayout" Target="../slideLayouts/slideLayout7.xml"/><Relationship Id="rId4" Type="http://schemas.openxmlformats.org/officeDocument/2006/relationships/image" Target="../media/image72.jpeg"/></Relationships>
</file>

<file path=ppt/slides/_rels/slide3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0.emf"/><Relationship Id="rId1" Type="http://schemas.openxmlformats.org/officeDocument/2006/relationships/slideLayout" Target="../slideLayouts/slideLayout7.xml"/><Relationship Id="rId4" Type="http://schemas.openxmlformats.org/officeDocument/2006/relationships/image" Target="../media/image73.emf"/></Relationships>
</file>

<file path=ppt/slides/_rels/slide3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0.emf"/><Relationship Id="rId1" Type="http://schemas.openxmlformats.org/officeDocument/2006/relationships/slideLayout" Target="../slideLayouts/slideLayout7.xml"/><Relationship Id="rId4" Type="http://schemas.openxmlformats.org/officeDocument/2006/relationships/image" Target="../media/image74.emf"/></Relationships>
</file>

<file path=ppt/slides/_rels/slide36.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image" Target="../media/image75.emf"/><Relationship Id="rId1" Type="http://schemas.openxmlformats.org/officeDocument/2006/relationships/slideLayout" Target="../slideLayouts/slideLayout7.xml"/><Relationship Id="rId4" Type="http://schemas.openxmlformats.org/officeDocument/2006/relationships/image" Target="../media/image77.jpeg"/></Relationships>
</file>

<file path=ppt/slides/_rels/slide37.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image" Target="../media/image75.emf"/><Relationship Id="rId1" Type="http://schemas.openxmlformats.org/officeDocument/2006/relationships/slideLayout" Target="../slideLayouts/slideLayout7.xml"/><Relationship Id="rId6" Type="http://schemas.openxmlformats.org/officeDocument/2006/relationships/image" Target="../media/image77.jpeg"/><Relationship Id="rId5" Type="http://schemas.openxmlformats.org/officeDocument/2006/relationships/image" Target="../media/image80.emf"/><Relationship Id="rId4" Type="http://schemas.openxmlformats.org/officeDocument/2006/relationships/image" Target="../media/image79.emf"/></Relationships>
</file>

<file path=ppt/slides/_rels/slide38.x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83.jpeg"/><Relationship Id="rId4" Type="http://schemas.openxmlformats.org/officeDocument/2006/relationships/image" Target="../media/image82.emf"/></Relationships>
</file>

<file path=ppt/slides/_rels/slide39.xml.rels><?xml version="1.0" encoding="UTF-8" standalone="yes"?>
<Relationships xmlns="http://schemas.openxmlformats.org/package/2006/relationships"><Relationship Id="rId3" Type="http://schemas.openxmlformats.org/officeDocument/2006/relationships/image" Target="../media/image85.emf"/><Relationship Id="rId2" Type="http://schemas.openxmlformats.org/officeDocument/2006/relationships/image" Target="../media/image84.png"/><Relationship Id="rId1" Type="http://schemas.openxmlformats.org/officeDocument/2006/relationships/slideLayout" Target="../slideLayouts/slideLayout7.xml"/><Relationship Id="rId4" Type="http://schemas.openxmlformats.org/officeDocument/2006/relationships/image" Target="../media/image86.emf"/></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7.jpe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85.emf"/><Relationship Id="rId2" Type="http://schemas.openxmlformats.org/officeDocument/2006/relationships/image" Target="../media/image84.png"/><Relationship Id="rId1" Type="http://schemas.openxmlformats.org/officeDocument/2006/relationships/slideLayout" Target="../slideLayouts/slideLayout7.xml"/><Relationship Id="rId4" Type="http://schemas.openxmlformats.org/officeDocument/2006/relationships/image" Target="../media/image87.emf"/></Relationships>
</file>

<file path=ppt/slides/_rels/slide41.xml.rels><?xml version="1.0" encoding="UTF-8" standalone="yes"?>
<Relationships xmlns="http://schemas.openxmlformats.org/package/2006/relationships"><Relationship Id="rId3" Type="http://schemas.openxmlformats.org/officeDocument/2006/relationships/image" Target="../media/image85.emf"/><Relationship Id="rId2" Type="http://schemas.openxmlformats.org/officeDocument/2006/relationships/image" Target="../media/image84.png"/><Relationship Id="rId1" Type="http://schemas.openxmlformats.org/officeDocument/2006/relationships/slideLayout" Target="../slideLayouts/slideLayout7.xml"/><Relationship Id="rId4" Type="http://schemas.openxmlformats.org/officeDocument/2006/relationships/image" Target="../media/image88.emf"/></Relationships>
</file>

<file path=ppt/slides/_rels/slide42.xml.rels><?xml version="1.0" encoding="UTF-8" standalone="yes"?>
<Relationships xmlns="http://schemas.openxmlformats.org/package/2006/relationships"><Relationship Id="rId3" Type="http://schemas.openxmlformats.org/officeDocument/2006/relationships/image" Target="../media/image90.emf"/><Relationship Id="rId2" Type="http://schemas.openxmlformats.org/officeDocument/2006/relationships/image" Target="../media/image89.emf"/><Relationship Id="rId1" Type="http://schemas.openxmlformats.org/officeDocument/2006/relationships/slideLayout" Target="../slideLayouts/slideLayout7.xml"/><Relationship Id="rId4" Type="http://schemas.openxmlformats.org/officeDocument/2006/relationships/image" Target="../media/image91.png"/></Relationships>
</file>

<file path=ppt/slides/_rels/slide43.xml.rels><?xml version="1.0" encoding="UTF-8" standalone="yes"?>
<Relationships xmlns="http://schemas.openxmlformats.org/package/2006/relationships"><Relationship Id="rId3" Type="http://schemas.openxmlformats.org/officeDocument/2006/relationships/image" Target="../media/image89.emf"/><Relationship Id="rId2" Type="http://schemas.openxmlformats.org/officeDocument/2006/relationships/image" Target="../media/image92.emf"/><Relationship Id="rId1" Type="http://schemas.openxmlformats.org/officeDocument/2006/relationships/slideLayout" Target="../slideLayouts/slideLayout7.xml"/><Relationship Id="rId4" Type="http://schemas.openxmlformats.org/officeDocument/2006/relationships/image" Target="../media/image91.png"/></Relationships>
</file>

<file path=ppt/slides/_rels/slide44.x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93.emf"/><Relationship Id="rId4" Type="http://schemas.openxmlformats.org/officeDocument/2006/relationships/image" Target="../media/image83.jpeg"/></Relationships>
</file>

<file path=ppt/slides/_rels/slide45.xml.rels><?xml version="1.0" encoding="UTF-8" standalone="yes"?>
<Relationships xmlns="http://schemas.openxmlformats.org/package/2006/relationships"><Relationship Id="rId3" Type="http://schemas.openxmlformats.org/officeDocument/2006/relationships/image" Target="../media/image95.emf"/><Relationship Id="rId2" Type="http://schemas.openxmlformats.org/officeDocument/2006/relationships/image" Target="../media/image94.emf"/><Relationship Id="rId1" Type="http://schemas.openxmlformats.org/officeDocument/2006/relationships/slideLayout" Target="../slideLayouts/slideLayout7.xml"/><Relationship Id="rId4" Type="http://schemas.openxmlformats.org/officeDocument/2006/relationships/image" Target="../media/image96.emf"/></Relationships>
</file>

<file path=ppt/slides/_rels/slide46.xml.rels><?xml version="1.0" encoding="UTF-8" standalone="yes"?>
<Relationships xmlns="http://schemas.openxmlformats.org/package/2006/relationships"><Relationship Id="rId3" Type="http://schemas.openxmlformats.org/officeDocument/2006/relationships/image" Target="../media/image95.emf"/><Relationship Id="rId2" Type="http://schemas.openxmlformats.org/officeDocument/2006/relationships/image" Target="../media/image94.emf"/><Relationship Id="rId1" Type="http://schemas.openxmlformats.org/officeDocument/2006/relationships/slideLayout" Target="../slideLayouts/slideLayout7.xml"/><Relationship Id="rId4" Type="http://schemas.openxmlformats.org/officeDocument/2006/relationships/image" Target="../media/image97.emf"/></Relationships>
</file>

<file path=ppt/slides/_rels/slide47.xml.rels><?xml version="1.0" encoding="UTF-8" standalone="yes"?>
<Relationships xmlns="http://schemas.openxmlformats.org/package/2006/relationships"><Relationship Id="rId3" Type="http://schemas.openxmlformats.org/officeDocument/2006/relationships/image" Target="../media/image99.emf"/><Relationship Id="rId2" Type="http://schemas.openxmlformats.org/officeDocument/2006/relationships/image" Target="../media/image98.emf"/><Relationship Id="rId1" Type="http://schemas.openxmlformats.org/officeDocument/2006/relationships/slideLayout" Target="../slideLayouts/slideLayout7.xml"/><Relationship Id="rId4" Type="http://schemas.openxmlformats.org/officeDocument/2006/relationships/image" Target="../media/image100.jpeg"/></Relationships>
</file>

<file path=ppt/slides/_rels/slide4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102.emf"/><Relationship Id="rId2" Type="http://schemas.openxmlformats.org/officeDocument/2006/relationships/image" Target="../media/image101.emf"/><Relationship Id="rId1" Type="http://schemas.openxmlformats.org/officeDocument/2006/relationships/slideLayout" Target="../slideLayouts/slideLayout7.xml"/><Relationship Id="rId5" Type="http://schemas.openxmlformats.org/officeDocument/2006/relationships/image" Target="../media/image104.jpeg"/><Relationship Id="rId4" Type="http://schemas.openxmlformats.org/officeDocument/2006/relationships/image" Target="../media/image103.emf"/></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3" Type="http://schemas.openxmlformats.org/officeDocument/2006/relationships/image" Target="../media/image105.emf"/><Relationship Id="rId2" Type="http://schemas.openxmlformats.org/officeDocument/2006/relationships/image" Target="../media/image101.emf"/><Relationship Id="rId1" Type="http://schemas.openxmlformats.org/officeDocument/2006/relationships/slideLayout" Target="../slideLayouts/slideLayout7.xml"/><Relationship Id="rId5" Type="http://schemas.openxmlformats.org/officeDocument/2006/relationships/image" Target="../media/image104.jpeg"/><Relationship Id="rId4" Type="http://schemas.openxmlformats.org/officeDocument/2006/relationships/image" Target="../media/image106.emf"/></Relationships>
</file>

<file path=ppt/slides/_rels/slide51.xml.rels><?xml version="1.0" encoding="UTF-8" standalone="yes"?>
<Relationships xmlns="http://schemas.openxmlformats.org/package/2006/relationships"><Relationship Id="rId2" Type="http://schemas.openxmlformats.org/officeDocument/2006/relationships/image" Target="../media/image107.emf"/><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95.emf"/><Relationship Id="rId2" Type="http://schemas.openxmlformats.org/officeDocument/2006/relationships/image" Target="../media/image94.emf"/><Relationship Id="rId1" Type="http://schemas.openxmlformats.org/officeDocument/2006/relationships/slideLayout" Target="../slideLayouts/slideLayout7.xml"/><Relationship Id="rId4" Type="http://schemas.openxmlformats.org/officeDocument/2006/relationships/image" Target="../media/image108.emf"/></Relationships>
</file>

<file path=ppt/slides/_rels/slide53.xml.rels><?xml version="1.0" encoding="UTF-8" standalone="yes"?>
<Relationships xmlns="http://schemas.openxmlformats.org/package/2006/relationships"><Relationship Id="rId3" Type="http://schemas.openxmlformats.org/officeDocument/2006/relationships/image" Target="../media/image110.emf"/><Relationship Id="rId2" Type="http://schemas.openxmlformats.org/officeDocument/2006/relationships/image" Target="../media/image109.emf"/><Relationship Id="rId1" Type="http://schemas.openxmlformats.org/officeDocument/2006/relationships/slideLayout" Target="../slideLayouts/slideLayout7.xml"/><Relationship Id="rId4" Type="http://schemas.openxmlformats.org/officeDocument/2006/relationships/image" Target="../media/image111.jpeg"/></Relationships>
</file>

<file path=ppt/slides/_rels/slide54.xml.rels><?xml version="1.0" encoding="UTF-8" standalone="yes"?>
<Relationships xmlns="http://schemas.openxmlformats.org/package/2006/relationships"><Relationship Id="rId3" Type="http://schemas.openxmlformats.org/officeDocument/2006/relationships/image" Target="../media/image112.emf"/><Relationship Id="rId2" Type="http://schemas.openxmlformats.org/officeDocument/2006/relationships/image" Target="../media/image109.emf"/><Relationship Id="rId1" Type="http://schemas.openxmlformats.org/officeDocument/2006/relationships/slideLayout" Target="../slideLayouts/slideLayout7.xml"/><Relationship Id="rId4" Type="http://schemas.openxmlformats.org/officeDocument/2006/relationships/image" Target="../media/image111.jpeg"/></Relationships>
</file>

<file path=ppt/slides/_rels/slide55.xml.rels><?xml version="1.0" encoding="UTF-8" standalone="yes"?>
<Relationships xmlns="http://schemas.openxmlformats.org/package/2006/relationships"><Relationship Id="rId3" Type="http://schemas.openxmlformats.org/officeDocument/2006/relationships/image" Target="../media/image113.emf"/><Relationship Id="rId2" Type="http://schemas.openxmlformats.org/officeDocument/2006/relationships/image" Target="../media/image109.emf"/><Relationship Id="rId1" Type="http://schemas.openxmlformats.org/officeDocument/2006/relationships/slideLayout" Target="../slideLayouts/slideLayout7.xml"/><Relationship Id="rId4" Type="http://schemas.openxmlformats.org/officeDocument/2006/relationships/image" Target="../media/image111.jpeg"/></Relationships>
</file>

<file path=ppt/slides/_rels/slide56.xml.rels><?xml version="1.0" encoding="UTF-8" standalone="yes"?>
<Relationships xmlns="http://schemas.openxmlformats.org/package/2006/relationships"><Relationship Id="rId2" Type="http://schemas.openxmlformats.org/officeDocument/2006/relationships/image" Target="../media/image114.emf"/><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115.emf"/><Relationship Id="rId2" Type="http://schemas.openxmlformats.org/officeDocument/2006/relationships/image" Target="../media/image101.emf"/><Relationship Id="rId1" Type="http://schemas.openxmlformats.org/officeDocument/2006/relationships/slideLayout" Target="../slideLayouts/slideLayout7.xml"/><Relationship Id="rId4" Type="http://schemas.openxmlformats.org/officeDocument/2006/relationships/image" Target="../media/image104.jpeg"/></Relationships>
</file>

<file path=ppt/slides/_rels/slide58.xml.rels><?xml version="1.0" encoding="UTF-8" standalone="yes"?>
<Relationships xmlns="http://schemas.openxmlformats.org/package/2006/relationships"><Relationship Id="rId3" Type="http://schemas.openxmlformats.org/officeDocument/2006/relationships/image" Target="../media/image117.emf"/><Relationship Id="rId2" Type="http://schemas.openxmlformats.org/officeDocument/2006/relationships/image" Target="../media/image116.emf"/><Relationship Id="rId1" Type="http://schemas.openxmlformats.org/officeDocument/2006/relationships/slideLayout" Target="../slideLayouts/slideLayout7.xml"/><Relationship Id="rId5" Type="http://schemas.openxmlformats.org/officeDocument/2006/relationships/image" Target="../media/image119.emf"/><Relationship Id="rId4" Type="http://schemas.openxmlformats.org/officeDocument/2006/relationships/image" Target="../media/image118.jpeg"/></Relationships>
</file>

<file path=ppt/slides/_rels/slide59.xml.rels><?xml version="1.0" encoding="UTF-8" standalone="yes"?>
<Relationships xmlns="http://schemas.openxmlformats.org/package/2006/relationships"><Relationship Id="rId3" Type="http://schemas.openxmlformats.org/officeDocument/2006/relationships/image" Target="../media/image117.emf"/><Relationship Id="rId2" Type="http://schemas.openxmlformats.org/officeDocument/2006/relationships/image" Target="../media/image116.emf"/><Relationship Id="rId1" Type="http://schemas.openxmlformats.org/officeDocument/2006/relationships/slideLayout" Target="../slideLayouts/slideLayout7.xml"/><Relationship Id="rId5" Type="http://schemas.openxmlformats.org/officeDocument/2006/relationships/image" Target="../media/image120.emf"/><Relationship Id="rId4" Type="http://schemas.openxmlformats.org/officeDocument/2006/relationships/image" Target="../media/image118.jpe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60.xml.rels><?xml version="1.0" encoding="UTF-8" standalone="yes"?>
<Relationships xmlns="http://schemas.openxmlformats.org/package/2006/relationships"><Relationship Id="rId2" Type="http://schemas.openxmlformats.org/officeDocument/2006/relationships/image" Target="../media/image121.emf"/><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123.emf"/><Relationship Id="rId2" Type="http://schemas.openxmlformats.org/officeDocument/2006/relationships/image" Target="../media/image122.emf"/><Relationship Id="rId1" Type="http://schemas.openxmlformats.org/officeDocument/2006/relationships/slideLayout" Target="../slideLayouts/slideLayout7.xml"/><Relationship Id="rId4" Type="http://schemas.openxmlformats.org/officeDocument/2006/relationships/image" Target="../media/image100.jpeg"/></Relationships>
</file>

<file path=ppt/slides/_rels/slide62.xml.rels><?xml version="1.0" encoding="UTF-8" standalone="yes"?>
<Relationships xmlns="http://schemas.openxmlformats.org/package/2006/relationships"><Relationship Id="rId3" Type="http://schemas.openxmlformats.org/officeDocument/2006/relationships/image" Target="../media/image124.emf"/><Relationship Id="rId2" Type="http://schemas.openxmlformats.org/officeDocument/2006/relationships/image" Target="../media/image122.emf"/><Relationship Id="rId1" Type="http://schemas.openxmlformats.org/officeDocument/2006/relationships/slideLayout" Target="../slideLayouts/slideLayout7.xml"/><Relationship Id="rId4" Type="http://schemas.openxmlformats.org/officeDocument/2006/relationships/image" Target="../media/image100.jpeg"/></Relationships>
</file>

<file path=ppt/slides/_rels/slide63.xml.rels><?xml version="1.0" encoding="UTF-8" standalone="yes"?>
<Relationships xmlns="http://schemas.openxmlformats.org/package/2006/relationships"><Relationship Id="rId3" Type="http://schemas.openxmlformats.org/officeDocument/2006/relationships/image" Target="../media/image125.emf"/><Relationship Id="rId2" Type="http://schemas.openxmlformats.org/officeDocument/2006/relationships/image" Target="../media/image122.emf"/><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126.emf"/><Relationship Id="rId2" Type="http://schemas.openxmlformats.org/officeDocument/2006/relationships/image" Target="../media/image122.emf"/><Relationship Id="rId1" Type="http://schemas.openxmlformats.org/officeDocument/2006/relationships/slideLayout" Target="../slideLayouts/slideLayout7.xml"/><Relationship Id="rId4" Type="http://schemas.openxmlformats.org/officeDocument/2006/relationships/image" Target="../media/image100.jpeg"/></Relationships>
</file>

<file path=ppt/slides/_rels/slide65.xml.rels><?xml version="1.0" encoding="UTF-8" standalone="yes"?>
<Relationships xmlns="http://schemas.openxmlformats.org/package/2006/relationships"><Relationship Id="rId3" Type="http://schemas.openxmlformats.org/officeDocument/2006/relationships/image" Target="../media/image127.emf"/><Relationship Id="rId2" Type="http://schemas.openxmlformats.org/officeDocument/2006/relationships/image" Target="../media/image122.emf"/><Relationship Id="rId1" Type="http://schemas.openxmlformats.org/officeDocument/2006/relationships/slideLayout" Target="../slideLayouts/slideLayout7.xml"/><Relationship Id="rId4" Type="http://schemas.openxmlformats.org/officeDocument/2006/relationships/image" Target="../media/image100.jpeg"/></Relationships>
</file>

<file path=ppt/slides/_rels/slide66.x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128.emf"/><Relationship Id="rId4" Type="http://schemas.openxmlformats.org/officeDocument/2006/relationships/image" Target="../media/image83.jpeg"/></Relationships>
</file>

<file path=ppt/slides/_rels/slide67.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130.pn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131.wmf"/><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wmf"/><Relationship Id="rId4" Type="http://schemas.openxmlformats.org/officeDocument/2006/relationships/image" Target="../media/image13.png"/></Relationships>
</file>

<file path=ppt/slides/_rels/slide7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132.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0.wmf"/><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Box 7">
            <a:extLst>
              <a:ext uri="{FF2B5EF4-FFF2-40B4-BE49-F238E27FC236}">
                <a16:creationId xmlns:a16="http://schemas.microsoft.com/office/drawing/2014/main" id="{8A22122E-B271-4A1A-B8D9-F294EC60DBA0}"/>
              </a:ext>
            </a:extLst>
          </p:cNvPr>
          <p:cNvSpPr txBox="1">
            <a:spLocks noChangeArrowheads="1"/>
          </p:cNvSpPr>
          <p:nvPr/>
        </p:nvSpPr>
        <p:spPr bwMode="auto">
          <a:xfrm>
            <a:off x="178513" y="4818538"/>
            <a:ext cx="8786973" cy="1323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0" tIns="45715" rIns="91430" bIns="45715">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it-IT" altLang="it-IT" sz="4000" b="1" dirty="0">
                <a:solidFill>
                  <a:srgbClr val="002060"/>
                </a:solidFill>
              </a:rPr>
              <a:t>Immunoterapia specifica e </a:t>
            </a:r>
            <a:r>
              <a:rPr lang="it-IT" altLang="it-IT" sz="4000" b="1" dirty="0" err="1">
                <a:solidFill>
                  <a:srgbClr val="002060"/>
                </a:solidFill>
              </a:rPr>
              <a:t>autoiniezione</a:t>
            </a:r>
            <a:r>
              <a:rPr lang="it-IT" altLang="it-IT" sz="4000" b="1" dirty="0">
                <a:solidFill>
                  <a:srgbClr val="002060"/>
                </a:solidFill>
              </a:rPr>
              <a:t> di adrenalina : un aggiornamento</a:t>
            </a:r>
          </a:p>
        </p:txBody>
      </p:sp>
      <p:sp>
        <p:nvSpPr>
          <p:cNvPr id="17" name="CasellaDiTesto 16">
            <a:extLst>
              <a:ext uri="{FF2B5EF4-FFF2-40B4-BE49-F238E27FC236}">
                <a16:creationId xmlns:a16="http://schemas.microsoft.com/office/drawing/2014/main" id="{76CF8A19-4216-AAA3-C503-95A958478638}"/>
              </a:ext>
            </a:extLst>
          </p:cNvPr>
          <p:cNvSpPr txBox="1"/>
          <p:nvPr/>
        </p:nvSpPr>
        <p:spPr>
          <a:xfrm>
            <a:off x="6346720" y="1909765"/>
            <a:ext cx="1689886" cy="584775"/>
          </a:xfrm>
          <a:prstGeom prst="rect">
            <a:avLst/>
          </a:prstGeom>
          <a:noFill/>
        </p:spPr>
        <p:txBody>
          <a:bodyPr wrap="none" rtlCol="0">
            <a:spAutoFit/>
          </a:bodyPr>
          <a:lstStyle/>
          <a:p>
            <a:r>
              <a:rPr lang="it-IT" sz="3200" b="1" dirty="0">
                <a:solidFill>
                  <a:srgbClr val="7030A0"/>
                </a:solidFill>
              </a:rPr>
              <a:t>G. Senna</a:t>
            </a:r>
          </a:p>
        </p:txBody>
      </p:sp>
      <p:pic>
        <p:nvPicPr>
          <p:cNvPr id="4" name="Immagine 3">
            <a:extLst>
              <a:ext uri="{FF2B5EF4-FFF2-40B4-BE49-F238E27FC236}">
                <a16:creationId xmlns:a16="http://schemas.microsoft.com/office/drawing/2014/main" id="{C455B9A2-5E7A-DF65-FA16-46B5A90FCE09}"/>
              </a:ext>
            </a:extLst>
          </p:cNvPr>
          <p:cNvPicPr>
            <a:picLocks noChangeAspect="1"/>
          </p:cNvPicPr>
          <p:nvPr/>
        </p:nvPicPr>
        <p:blipFill>
          <a:blip r:embed="rId2"/>
          <a:stretch>
            <a:fillRect/>
          </a:stretch>
        </p:blipFill>
        <p:spPr>
          <a:xfrm>
            <a:off x="294258" y="463355"/>
            <a:ext cx="5448300" cy="3886200"/>
          </a:xfrm>
          <a:prstGeom prst="rect">
            <a:avLst/>
          </a:prstGeom>
          <a:ln>
            <a:noFill/>
          </a:ln>
          <a:effectLst>
            <a:outerShdw blurRad="292100" dist="139700" dir="2700000" algn="tl" rotWithShape="0">
              <a:srgbClr val="333333">
                <a:alpha val="65000"/>
              </a:srgbClr>
            </a:outerShdw>
          </a:effectLst>
        </p:spPr>
      </p:pic>
      <p:pic>
        <p:nvPicPr>
          <p:cNvPr id="5" name="Picture 3" descr="logo">
            <a:extLst>
              <a:ext uri="{FF2B5EF4-FFF2-40B4-BE49-F238E27FC236}">
                <a16:creationId xmlns:a16="http://schemas.microsoft.com/office/drawing/2014/main" id="{D2AF8179-7070-403A-2E3F-51E3AEEEA132}"/>
              </a:ext>
            </a:extLst>
          </p:cNvPr>
          <p:cNvPicPr>
            <a:picLocks noChangeAspect="1" noChangeArrowheads="1"/>
          </p:cNvPicPr>
          <p:nvPr/>
        </p:nvPicPr>
        <p:blipFill>
          <a:blip r:embed="rId3" cstate="print"/>
          <a:srcRect/>
          <a:stretch>
            <a:fillRect/>
          </a:stretch>
        </p:blipFill>
        <p:spPr bwMode="auto">
          <a:xfrm>
            <a:off x="6346720" y="2875438"/>
            <a:ext cx="2043919" cy="1107123"/>
          </a:xfrm>
          <a:prstGeom prst="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6" name="Immagine 5">
            <a:extLst>
              <a:ext uri="{FF2B5EF4-FFF2-40B4-BE49-F238E27FC236}">
                <a16:creationId xmlns:a16="http://schemas.microsoft.com/office/drawing/2014/main" id="{3CB1C292-633E-459D-CD32-7043666E7038}"/>
              </a:ext>
            </a:extLst>
          </p:cNvPr>
          <p:cNvPicPr>
            <a:picLocks noChangeAspect="1"/>
          </p:cNvPicPr>
          <p:nvPr/>
        </p:nvPicPr>
        <p:blipFill>
          <a:blip r:embed="rId4"/>
          <a:stretch>
            <a:fillRect/>
          </a:stretch>
        </p:blipFill>
        <p:spPr>
          <a:xfrm>
            <a:off x="6526872" y="572149"/>
            <a:ext cx="956719" cy="956719"/>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Tree>
    <p:extLst>
      <p:ext uri="{BB962C8B-B14F-4D97-AF65-F5344CB8AC3E}">
        <p14:creationId xmlns:p14="http://schemas.microsoft.com/office/powerpoint/2010/main" val="19250979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5714" name="Group 1">
            <a:extLst>
              <a:ext uri="{FF2B5EF4-FFF2-40B4-BE49-F238E27FC236}">
                <a16:creationId xmlns:a16="http://schemas.microsoft.com/office/drawing/2014/main" id="{1349B99D-F451-4111-84EA-C2DA29D76777}"/>
              </a:ext>
            </a:extLst>
          </p:cNvPr>
          <p:cNvGrpSpPr>
            <a:grpSpLocks/>
          </p:cNvGrpSpPr>
          <p:nvPr/>
        </p:nvGrpSpPr>
        <p:grpSpPr bwMode="auto">
          <a:xfrm>
            <a:off x="3768725" y="2692400"/>
            <a:ext cx="1606550" cy="1462088"/>
            <a:chOff x="2374" y="1696"/>
            <a:chExt cx="1012" cy="921"/>
          </a:xfrm>
        </p:grpSpPr>
        <p:sp>
          <p:nvSpPr>
            <p:cNvPr id="115722" name="Rectangle 2">
              <a:extLst>
                <a:ext uri="{FF2B5EF4-FFF2-40B4-BE49-F238E27FC236}">
                  <a16:creationId xmlns:a16="http://schemas.microsoft.com/office/drawing/2014/main" id="{00C1E91D-2BF5-435B-B518-0FD023ED5C33}"/>
                </a:ext>
              </a:extLst>
            </p:cNvPr>
            <p:cNvSpPr>
              <a:spLocks noChangeArrowheads="1"/>
            </p:cNvSpPr>
            <p:nvPr/>
          </p:nvSpPr>
          <p:spPr bwMode="auto">
            <a:xfrm>
              <a:off x="2374" y="1696"/>
              <a:ext cx="1012" cy="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defTabSz="449263">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49263">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49263">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49263">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49263">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Clr>
                  <a:srgbClr val="000000"/>
                </a:buClr>
                <a:buFont typeface="Times New Roman" panose="02020603050405020304" pitchFamily="18" charset="0"/>
                <a:buNone/>
              </a:pPr>
              <a:endParaRPr lang="it-IT" altLang="it-IT" sz="1800">
                <a:solidFill>
                  <a:srgbClr val="FFFFFF"/>
                </a:solidFill>
                <a:latin typeface="Arial" panose="020B0604020202020204" pitchFamily="34" charset="0"/>
                <a:ea typeface="Microsoft YaHei" panose="020B0503020204020204" pitchFamily="34" charset="-122"/>
              </a:endParaRPr>
            </a:p>
          </p:txBody>
        </p:sp>
        <p:sp>
          <p:nvSpPr>
            <p:cNvPr id="115723" name="Rectangle 3">
              <a:extLst>
                <a:ext uri="{FF2B5EF4-FFF2-40B4-BE49-F238E27FC236}">
                  <a16:creationId xmlns:a16="http://schemas.microsoft.com/office/drawing/2014/main" id="{857834B9-3629-471E-A0C6-89E423200D61}"/>
                </a:ext>
              </a:extLst>
            </p:cNvPr>
            <p:cNvSpPr>
              <a:spLocks noChangeArrowheads="1"/>
            </p:cNvSpPr>
            <p:nvPr/>
          </p:nvSpPr>
          <p:spPr bwMode="auto">
            <a:xfrm>
              <a:off x="2374" y="1696"/>
              <a:ext cx="1012" cy="9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Calibri" panose="020F0502020204030204" pitchFamily="34" charset="0"/>
                </a:defRPr>
              </a:lvl1pPr>
              <a:lvl2pPr marL="742950" indent="-28575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2pPr>
              <a:lvl3pPr marL="1143000" indent="-22860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3pPr>
              <a:lvl4pPr marL="1600200" indent="-22860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4pPr>
              <a:lvl5pPr marL="2057400" indent="-22860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5pPr>
              <a:lvl6pPr marL="25146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6pPr>
              <a:lvl7pPr marL="29718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7pPr>
              <a:lvl8pPr marL="34290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8pPr>
              <a:lvl9pPr marL="38862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9pPr>
            </a:lstStyle>
            <a:p>
              <a:pPr algn="ctr">
                <a:spcBef>
                  <a:spcPct val="0"/>
                </a:spcBef>
                <a:buFontTx/>
                <a:buNone/>
              </a:pPr>
              <a:r>
                <a:rPr lang="en-US" altLang="it-IT" sz="900">
                  <a:solidFill>
                    <a:srgbClr val="000000"/>
                  </a:solidFill>
                  <a:latin typeface="Times New Roman" panose="02020603050405020304" pitchFamily="18" charset="0"/>
                  <a:ea typeface="Microsoft YaHei" panose="020B0503020204020204" pitchFamily="34" charset="-122"/>
                </a:rPr>
                <a:t>  </a:t>
              </a:r>
              <a:r>
                <a:rPr lang="en-US" altLang="it-IT" sz="9000">
                  <a:solidFill>
                    <a:srgbClr val="000000"/>
                  </a:solidFill>
                  <a:latin typeface="Times New Roman" panose="02020603050405020304" pitchFamily="18" charset="0"/>
                  <a:ea typeface="Microsoft YaHei" panose="020B0503020204020204" pitchFamily="34" charset="-122"/>
                </a:rPr>
                <a:t> </a:t>
              </a:r>
              <a:r>
                <a:rPr lang="en-US" altLang="it-IT" sz="900">
                  <a:solidFill>
                    <a:srgbClr val="000000"/>
                  </a:solidFill>
                  <a:latin typeface="Times New Roman" panose="02020603050405020304" pitchFamily="18" charset="0"/>
                  <a:ea typeface="Microsoft YaHei" panose="020B0503020204020204" pitchFamily="34" charset="-122"/>
                </a:rPr>
                <a:t>                                     </a:t>
              </a:r>
            </a:p>
          </p:txBody>
        </p:sp>
      </p:grpSp>
      <p:pic>
        <p:nvPicPr>
          <p:cNvPr id="115715" name="Picture 4">
            <a:extLst>
              <a:ext uri="{FF2B5EF4-FFF2-40B4-BE49-F238E27FC236}">
                <a16:creationId xmlns:a16="http://schemas.microsoft.com/office/drawing/2014/main" id="{F5820D60-C86E-4CE1-B32F-107853427D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476" y="1517649"/>
            <a:ext cx="1493837" cy="18399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5716" name="Text Box 5">
            <a:extLst>
              <a:ext uri="{FF2B5EF4-FFF2-40B4-BE49-F238E27FC236}">
                <a16:creationId xmlns:a16="http://schemas.microsoft.com/office/drawing/2014/main" id="{FCBF0546-BD61-495A-8D06-27D9CC9FEAAD}"/>
              </a:ext>
            </a:extLst>
          </p:cNvPr>
          <p:cNvSpPr txBox="1">
            <a:spLocks noChangeArrowheads="1"/>
          </p:cNvSpPr>
          <p:nvPr/>
        </p:nvSpPr>
        <p:spPr bwMode="auto">
          <a:xfrm>
            <a:off x="354013" y="138542"/>
            <a:ext cx="8571159" cy="12025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Calibri" panose="020F0502020204030204" pitchFamily="34" charset="0"/>
              </a:defRPr>
            </a:lvl1pPr>
            <a:lvl2pPr marL="742950" indent="-28575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2pPr>
            <a:lvl3pPr marL="1143000" indent="-22860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3pPr>
            <a:lvl4pPr marL="1600200" indent="-22860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4pPr>
            <a:lvl5pPr marL="2057400" indent="-22860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5pPr>
            <a:lvl6pPr marL="25146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6pPr>
            <a:lvl7pPr marL="29718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7pPr>
            <a:lvl8pPr marL="34290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8pPr>
            <a:lvl9pPr marL="38862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9pPr>
          </a:lstStyle>
          <a:p>
            <a:pPr algn="ctr">
              <a:spcBef>
                <a:spcPct val="0"/>
              </a:spcBef>
              <a:buFontTx/>
              <a:buNone/>
            </a:pPr>
            <a:r>
              <a:rPr lang="it-IT" altLang="it-IT" sz="2400" b="1" dirty="0" err="1">
                <a:latin typeface="+mn-lt"/>
                <a:ea typeface="Microsoft YaHei" panose="020B0503020204020204" pitchFamily="34" charset="-122"/>
              </a:rPr>
              <a:t>Sublingual</a:t>
            </a:r>
            <a:r>
              <a:rPr lang="it-IT" altLang="it-IT" sz="2400" b="1" dirty="0">
                <a:latin typeface="+mn-lt"/>
                <a:ea typeface="Microsoft YaHei" panose="020B0503020204020204" pitchFamily="34" charset="-122"/>
              </a:rPr>
              <a:t> </a:t>
            </a:r>
            <a:r>
              <a:rPr lang="it-IT" altLang="it-IT" sz="2400" b="1" dirty="0" err="1">
                <a:latin typeface="+mn-lt"/>
                <a:ea typeface="Microsoft YaHei" panose="020B0503020204020204" pitchFamily="34" charset="-122"/>
              </a:rPr>
              <a:t>immunotherapy</a:t>
            </a:r>
            <a:r>
              <a:rPr lang="it-IT" altLang="it-IT" sz="2400" b="1" dirty="0">
                <a:latin typeface="+mn-lt"/>
                <a:ea typeface="Microsoft YaHei" panose="020B0503020204020204" pitchFamily="34" charset="-122"/>
              </a:rPr>
              <a:t> with </a:t>
            </a:r>
            <a:r>
              <a:rPr lang="it-IT" altLang="it-IT" sz="2400" b="1" dirty="0" err="1">
                <a:latin typeface="+mn-lt"/>
                <a:ea typeface="Microsoft YaHei" panose="020B0503020204020204" pitchFamily="34" charset="-122"/>
              </a:rPr>
              <a:t>Dermatophagoides</a:t>
            </a:r>
            <a:r>
              <a:rPr lang="it-IT" altLang="it-IT" sz="2400" b="1" dirty="0">
                <a:latin typeface="+mn-lt"/>
                <a:ea typeface="Microsoft YaHei" panose="020B0503020204020204" pitchFamily="34" charset="-122"/>
              </a:rPr>
              <a:t> </a:t>
            </a:r>
            <a:r>
              <a:rPr lang="it-IT" altLang="it-IT" sz="2400" b="1" dirty="0" err="1">
                <a:latin typeface="+mn-lt"/>
                <a:ea typeface="Microsoft YaHei" panose="020B0503020204020204" pitchFamily="34" charset="-122"/>
              </a:rPr>
              <a:t>monomeric</a:t>
            </a:r>
            <a:r>
              <a:rPr lang="it-IT" altLang="it-IT" sz="2400" b="1" dirty="0">
                <a:latin typeface="+mn-lt"/>
                <a:ea typeface="Microsoft YaHei" panose="020B0503020204020204" pitchFamily="34" charset="-122"/>
              </a:rPr>
              <a:t> </a:t>
            </a:r>
            <a:r>
              <a:rPr lang="it-IT" altLang="it-IT" sz="2400" b="1" dirty="0" err="1">
                <a:latin typeface="+mn-lt"/>
                <a:ea typeface="Microsoft YaHei" panose="020B0503020204020204" pitchFamily="34" charset="-122"/>
              </a:rPr>
              <a:t>allergoid</a:t>
            </a:r>
            <a:r>
              <a:rPr lang="it-IT" altLang="it-IT" sz="2400" b="1" dirty="0">
                <a:latin typeface="+mn-lt"/>
                <a:ea typeface="Microsoft YaHei" panose="020B0503020204020204" pitchFamily="34" charset="-122"/>
              </a:rPr>
              <a:t> down-</a:t>
            </a:r>
            <a:r>
              <a:rPr lang="it-IT" altLang="it-IT" sz="2400" b="1" dirty="0" err="1">
                <a:latin typeface="+mn-lt"/>
                <a:ea typeface="Microsoft YaHei" panose="020B0503020204020204" pitchFamily="34" charset="-122"/>
              </a:rPr>
              <a:t>regulates</a:t>
            </a:r>
            <a:r>
              <a:rPr lang="it-IT" altLang="it-IT" sz="2400" b="1" dirty="0">
                <a:latin typeface="+mn-lt"/>
                <a:ea typeface="Microsoft YaHei" panose="020B0503020204020204" pitchFamily="34" charset="-122"/>
              </a:rPr>
              <a:t> </a:t>
            </a:r>
            <a:r>
              <a:rPr lang="it-IT" altLang="it-IT" sz="2400" b="1" dirty="0" err="1">
                <a:latin typeface="+mn-lt"/>
                <a:ea typeface="Microsoft YaHei" panose="020B0503020204020204" pitchFamily="34" charset="-122"/>
              </a:rPr>
              <a:t>allergen</a:t>
            </a:r>
            <a:r>
              <a:rPr lang="it-IT" altLang="it-IT" sz="2400" b="1" dirty="0">
                <a:latin typeface="+mn-lt"/>
                <a:ea typeface="Microsoft YaHei" panose="020B0503020204020204" pitchFamily="34" charset="-122"/>
              </a:rPr>
              <a:t> </a:t>
            </a:r>
            <a:r>
              <a:rPr lang="it-IT" altLang="it-IT" sz="2400" b="1" dirty="0" err="1">
                <a:latin typeface="+mn-lt"/>
                <a:ea typeface="Microsoft YaHei" panose="020B0503020204020204" pitchFamily="34" charset="-122"/>
              </a:rPr>
              <a:t>specific</a:t>
            </a:r>
            <a:r>
              <a:rPr lang="it-IT" altLang="it-IT" sz="2400" b="1" dirty="0">
                <a:latin typeface="+mn-lt"/>
                <a:ea typeface="Microsoft YaHei" panose="020B0503020204020204" pitchFamily="34" charset="-122"/>
              </a:rPr>
              <a:t> </a:t>
            </a:r>
            <a:r>
              <a:rPr lang="it-IT" altLang="it-IT" sz="2400" b="1" dirty="0" err="1">
                <a:latin typeface="+mn-lt"/>
                <a:ea typeface="Microsoft YaHei" panose="020B0503020204020204" pitchFamily="34" charset="-122"/>
              </a:rPr>
              <a:t>immunoglobulin</a:t>
            </a:r>
            <a:r>
              <a:rPr lang="it-IT" altLang="it-IT" sz="2400" b="1" dirty="0">
                <a:latin typeface="+mn-lt"/>
                <a:ea typeface="Microsoft YaHei" panose="020B0503020204020204" pitchFamily="34" charset="-122"/>
              </a:rPr>
              <a:t> E and </a:t>
            </a:r>
            <a:r>
              <a:rPr lang="it-IT" altLang="it-IT" sz="2400" b="1" dirty="0" err="1">
                <a:latin typeface="+mn-lt"/>
                <a:ea typeface="Microsoft YaHei" panose="020B0503020204020204" pitchFamily="34" charset="-122"/>
              </a:rPr>
              <a:t>increases</a:t>
            </a:r>
            <a:r>
              <a:rPr lang="it-IT" altLang="it-IT" sz="2400" b="1" dirty="0">
                <a:latin typeface="+mn-lt"/>
                <a:ea typeface="Microsoft YaHei" panose="020B0503020204020204" pitchFamily="34" charset="-122"/>
              </a:rPr>
              <a:t> </a:t>
            </a:r>
            <a:r>
              <a:rPr lang="it-IT" altLang="it-IT" sz="2400" b="1" dirty="0" err="1">
                <a:latin typeface="+mn-lt"/>
                <a:ea typeface="Microsoft YaHei" panose="020B0503020204020204" pitchFamily="34" charset="-122"/>
              </a:rPr>
              <a:t>both</a:t>
            </a:r>
            <a:r>
              <a:rPr lang="it-IT" altLang="it-IT" sz="2400" b="1" dirty="0">
                <a:latin typeface="+mn-lt"/>
                <a:ea typeface="Microsoft YaHei" panose="020B0503020204020204" pitchFamily="34" charset="-122"/>
              </a:rPr>
              <a:t> interferon </a:t>
            </a:r>
            <a:r>
              <a:rPr lang="it-IT" altLang="it-IT" sz="2400" b="1" dirty="0">
                <a:latin typeface="Symbol" panose="05050102010706020507" pitchFamily="18" charset="2"/>
                <a:ea typeface="Microsoft YaHei" panose="020B0503020204020204" pitchFamily="34" charset="-122"/>
              </a:rPr>
              <a:t>g</a:t>
            </a:r>
            <a:r>
              <a:rPr lang="it-IT" altLang="it-IT" sz="2400" b="1" dirty="0">
                <a:latin typeface="+mn-lt"/>
                <a:ea typeface="Microsoft YaHei" panose="020B0503020204020204" pitchFamily="34" charset="-122"/>
              </a:rPr>
              <a:t> and IL 10 production</a:t>
            </a:r>
          </a:p>
        </p:txBody>
      </p:sp>
      <p:sp>
        <p:nvSpPr>
          <p:cNvPr id="115717" name="Text Box 6">
            <a:extLst>
              <a:ext uri="{FF2B5EF4-FFF2-40B4-BE49-F238E27FC236}">
                <a16:creationId xmlns:a16="http://schemas.microsoft.com/office/drawing/2014/main" id="{AAA94E4D-3E3F-4304-872A-2DD47DF6E7C3}"/>
              </a:ext>
            </a:extLst>
          </p:cNvPr>
          <p:cNvSpPr txBox="1">
            <a:spLocks noChangeArrowheads="1"/>
          </p:cNvSpPr>
          <p:nvPr/>
        </p:nvSpPr>
        <p:spPr bwMode="auto">
          <a:xfrm>
            <a:off x="1865313" y="6293342"/>
            <a:ext cx="5540084" cy="4638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Calibri" panose="020F0502020204030204" pitchFamily="34" charset="0"/>
              </a:defRPr>
            </a:lvl1pPr>
            <a:lvl2pPr marL="742950" indent="-28575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2pPr>
            <a:lvl3pPr marL="1143000" indent="-22860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3pPr>
            <a:lvl4pPr marL="1600200" indent="-22860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4pPr>
            <a:lvl5pPr marL="2057400" indent="-22860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5pPr>
            <a:lvl6pPr marL="25146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6pPr>
            <a:lvl7pPr marL="29718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7pPr>
            <a:lvl8pPr marL="34290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8pPr>
            <a:lvl9pPr marL="38862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9pPr>
          </a:lstStyle>
          <a:p>
            <a:pPr>
              <a:spcBef>
                <a:spcPct val="0"/>
              </a:spcBef>
              <a:buFontTx/>
              <a:buNone/>
            </a:pPr>
            <a:r>
              <a:rPr lang="it-IT" altLang="it-IT" sz="2400" i="1" dirty="0">
                <a:latin typeface="+mn-lt"/>
                <a:ea typeface="Microsoft YaHei" panose="020B0503020204020204" pitchFamily="34" charset="-122"/>
              </a:rPr>
              <a:t>Cosmi et al, </a:t>
            </a:r>
            <a:r>
              <a:rPr lang="it-IT" altLang="it-IT" sz="2400" i="1" dirty="0" err="1">
                <a:latin typeface="+mn-lt"/>
                <a:ea typeface="Microsoft YaHei" panose="020B0503020204020204" pitchFamily="34" charset="-122"/>
              </a:rPr>
              <a:t>Clin</a:t>
            </a:r>
            <a:r>
              <a:rPr lang="it-IT" altLang="it-IT" sz="2400" i="1" dirty="0">
                <a:latin typeface="+mn-lt"/>
                <a:ea typeface="Microsoft YaHei" panose="020B0503020204020204" pitchFamily="34" charset="-122"/>
              </a:rPr>
              <a:t> </a:t>
            </a:r>
            <a:r>
              <a:rPr lang="it-IT" altLang="it-IT" sz="2400" i="1" dirty="0" err="1">
                <a:latin typeface="+mn-lt"/>
                <a:ea typeface="Microsoft YaHei" panose="020B0503020204020204" pitchFamily="34" charset="-122"/>
              </a:rPr>
              <a:t>Exp</a:t>
            </a:r>
            <a:r>
              <a:rPr lang="it-IT" altLang="it-IT" sz="2400" i="1" dirty="0">
                <a:latin typeface="+mn-lt"/>
                <a:ea typeface="Microsoft YaHei" panose="020B0503020204020204" pitchFamily="34" charset="-122"/>
              </a:rPr>
              <a:t> </a:t>
            </a:r>
            <a:r>
              <a:rPr lang="it-IT" altLang="it-IT" sz="2400" i="1" dirty="0" err="1">
                <a:latin typeface="+mn-lt"/>
                <a:ea typeface="Microsoft YaHei" panose="020B0503020204020204" pitchFamily="34" charset="-122"/>
              </a:rPr>
              <a:t>Allergy</a:t>
            </a:r>
            <a:r>
              <a:rPr lang="it-IT" altLang="it-IT" sz="2400" i="1" dirty="0">
                <a:latin typeface="+mn-lt"/>
                <a:ea typeface="Microsoft YaHei" panose="020B0503020204020204" pitchFamily="34" charset="-122"/>
              </a:rPr>
              <a:t> 2006: 36 : 261</a:t>
            </a:r>
          </a:p>
        </p:txBody>
      </p:sp>
      <p:pic>
        <p:nvPicPr>
          <p:cNvPr id="115718" name="Picture 7">
            <a:extLst>
              <a:ext uri="{FF2B5EF4-FFF2-40B4-BE49-F238E27FC236}">
                <a16:creationId xmlns:a16="http://schemas.microsoft.com/office/drawing/2014/main" id="{FC059BC0-8F42-4AB1-8D75-377E01B3E5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65313" y="1804988"/>
            <a:ext cx="3322637" cy="34798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5719" name="Picture 8">
            <a:extLst>
              <a:ext uri="{FF2B5EF4-FFF2-40B4-BE49-F238E27FC236}">
                <a16:creationId xmlns:a16="http://schemas.microsoft.com/office/drawing/2014/main" id="{4A0415CC-3F3A-4DF9-8955-037C02A129B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75250" y="2955925"/>
            <a:ext cx="3608388" cy="34813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5720" name="Text Box 9">
            <a:extLst>
              <a:ext uri="{FF2B5EF4-FFF2-40B4-BE49-F238E27FC236}">
                <a16:creationId xmlns:a16="http://schemas.microsoft.com/office/drawing/2014/main" id="{543E0D96-E004-4714-A4F2-CDF9E4BB8550}"/>
              </a:ext>
            </a:extLst>
          </p:cNvPr>
          <p:cNvSpPr txBox="1">
            <a:spLocks noChangeArrowheads="1"/>
          </p:cNvSpPr>
          <p:nvPr/>
        </p:nvSpPr>
        <p:spPr bwMode="auto">
          <a:xfrm>
            <a:off x="2925763" y="3127375"/>
            <a:ext cx="900112"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Calibri" panose="020F0502020204030204" pitchFamily="34" charset="0"/>
              </a:defRPr>
            </a:lvl1pPr>
            <a:lvl2pPr marL="742950" indent="-28575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2pPr>
            <a:lvl3pPr marL="1143000" indent="-22860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3pPr>
            <a:lvl4pPr marL="1600200" indent="-22860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4pPr>
            <a:lvl5pPr marL="2057400" indent="-22860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5pPr>
            <a:lvl6pPr marL="25146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6pPr>
            <a:lvl7pPr marL="29718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7pPr>
            <a:lvl8pPr marL="34290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8pPr>
            <a:lvl9pPr marL="38862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9pPr>
          </a:lstStyle>
          <a:p>
            <a:pPr>
              <a:spcBef>
                <a:spcPct val="0"/>
              </a:spcBef>
              <a:buFontTx/>
              <a:buNone/>
            </a:pPr>
            <a:r>
              <a:rPr lang="it-IT" altLang="it-IT" sz="2400" b="1">
                <a:solidFill>
                  <a:srgbClr val="006600"/>
                </a:solidFill>
                <a:latin typeface="Arial" panose="020B0604020202020204" pitchFamily="34" charset="0"/>
                <a:ea typeface="Microsoft YaHei" panose="020B0503020204020204" pitchFamily="34" charset="-122"/>
              </a:rPr>
              <a:t>IFN-</a:t>
            </a:r>
            <a:r>
              <a:rPr lang="it-IT" altLang="it-IT" sz="2400" b="1">
                <a:solidFill>
                  <a:srgbClr val="006600"/>
                </a:solidFill>
                <a:latin typeface="Symbol" panose="05050102010706020507" pitchFamily="18" charset="2"/>
                <a:ea typeface="Microsoft YaHei" panose="020B0503020204020204" pitchFamily="34" charset="-122"/>
              </a:rPr>
              <a:t></a:t>
            </a:r>
          </a:p>
        </p:txBody>
      </p:sp>
      <p:sp>
        <p:nvSpPr>
          <p:cNvPr id="115721" name="Text Box 10">
            <a:extLst>
              <a:ext uri="{FF2B5EF4-FFF2-40B4-BE49-F238E27FC236}">
                <a16:creationId xmlns:a16="http://schemas.microsoft.com/office/drawing/2014/main" id="{3F32E840-7C91-43FE-915E-1655528946A5}"/>
              </a:ext>
            </a:extLst>
          </p:cNvPr>
          <p:cNvSpPr txBox="1">
            <a:spLocks noChangeArrowheads="1"/>
          </p:cNvSpPr>
          <p:nvPr/>
        </p:nvSpPr>
        <p:spPr bwMode="auto">
          <a:xfrm>
            <a:off x="6022975" y="3625850"/>
            <a:ext cx="876300"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Calibri" panose="020F0502020204030204" pitchFamily="34" charset="0"/>
              </a:defRPr>
            </a:lvl1pPr>
            <a:lvl2pPr marL="742950" indent="-28575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2pPr>
            <a:lvl3pPr marL="1143000" indent="-22860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3pPr>
            <a:lvl4pPr marL="1600200" indent="-22860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4pPr>
            <a:lvl5pPr marL="2057400" indent="-22860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5pPr>
            <a:lvl6pPr marL="25146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6pPr>
            <a:lvl7pPr marL="29718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7pPr>
            <a:lvl8pPr marL="34290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8pPr>
            <a:lvl9pPr marL="38862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9pPr>
          </a:lstStyle>
          <a:p>
            <a:pPr>
              <a:spcBef>
                <a:spcPct val="0"/>
              </a:spcBef>
              <a:buFontTx/>
              <a:buNone/>
            </a:pPr>
            <a:r>
              <a:rPr lang="it-IT" altLang="it-IT" sz="2400" b="1">
                <a:solidFill>
                  <a:srgbClr val="006600"/>
                </a:solidFill>
                <a:latin typeface="Arial" panose="020B0604020202020204" pitchFamily="34" charset="0"/>
                <a:ea typeface="Microsoft YaHei" panose="020B0503020204020204" pitchFamily="34" charset="-122"/>
              </a:rPr>
              <a:t>IL 10</a:t>
            </a:r>
          </a:p>
        </p:txBody>
      </p:sp>
    </p:spTree>
    <p:extLst>
      <p:ext uri="{BB962C8B-B14F-4D97-AF65-F5344CB8AC3E}">
        <p14:creationId xmlns:p14="http://schemas.microsoft.com/office/powerpoint/2010/main" val="79591582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2A38C09-B8C9-4785-9D45-7106A88ACAC1}"/>
              </a:ext>
            </a:extLst>
          </p:cNvPr>
          <p:cNvPicPr>
            <a:picLocks noChangeAspect="1"/>
          </p:cNvPicPr>
          <p:nvPr/>
        </p:nvPicPr>
        <p:blipFill>
          <a:blip r:embed="rId3"/>
          <a:stretch>
            <a:fillRect/>
          </a:stretch>
        </p:blipFill>
        <p:spPr>
          <a:xfrm>
            <a:off x="1333677" y="299195"/>
            <a:ext cx="4948155" cy="1423853"/>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89DDE514-956F-4BBA-9498-9B498D688500}"/>
              </a:ext>
            </a:extLst>
          </p:cNvPr>
          <p:cNvPicPr>
            <a:picLocks noChangeAspect="1"/>
          </p:cNvPicPr>
          <p:nvPr/>
        </p:nvPicPr>
        <p:blipFill>
          <a:blip r:embed="rId4"/>
          <a:stretch>
            <a:fillRect/>
          </a:stretch>
        </p:blipFill>
        <p:spPr>
          <a:xfrm>
            <a:off x="209233" y="2190942"/>
            <a:ext cx="7328815" cy="4185139"/>
          </a:xfrm>
          <a:prstGeom prst="rect">
            <a:avLst/>
          </a:prstGeom>
          <a:ln>
            <a:noFill/>
          </a:ln>
          <a:effectLst>
            <a:outerShdw blurRad="292100" dist="139700" dir="2700000" algn="tl" rotWithShape="0">
              <a:srgbClr val="333333">
                <a:alpha val="65000"/>
              </a:srgbClr>
            </a:outerShdw>
          </a:effectLst>
        </p:spPr>
      </p:pic>
      <p:pic>
        <p:nvPicPr>
          <p:cNvPr id="2" name="Picture 2" descr="Journal of Allergy and Clinical Immunology - Photos | Facebook">
            <a:extLst>
              <a:ext uri="{FF2B5EF4-FFF2-40B4-BE49-F238E27FC236}">
                <a16:creationId xmlns:a16="http://schemas.microsoft.com/office/drawing/2014/main" id="{C0253614-CC44-9A7E-0B72-85D1A95537F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59844" y="484798"/>
            <a:ext cx="923925" cy="1238250"/>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4" name="CasellaDiTesto 3">
            <a:extLst>
              <a:ext uri="{FF2B5EF4-FFF2-40B4-BE49-F238E27FC236}">
                <a16:creationId xmlns:a16="http://schemas.microsoft.com/office/drawing/2014/main" id="{FF88646D-E5C8-3159-B583-169CCA323570}"/>
              </a:ext>
            </a:extLst>
          </p:cNvPr>
          <p:cNvSpPr txBox="1"/>
          <p:nvPr/>
        </p:nvSpPr>
        <p:spPr>
          <a:xfrm>
            <a:off x="8231026" y="1723048"/>
            <a:ext cx="652743" cy="369332"/>
          </a:xfrm>
          <a:prstGeom prst="rect">
            <a:avLst/>
          </a:prstGeom>
          <a:noFill/>
        </p:spPr>
        <p:txBody>
          <a:bodyPr wrap="none" rtlCol="0">
            <a:spAutoFit/>
          </a:bodyPr>
          <a:lstStyle/>
          <a:p>
            <a:r>
              <a:rPr lang="it-IT" dirty="0"/>
              <a:t>2022</a:t>
            </a:r>
          </a:p>
        </p:txBody>
      </p:sp>
    </p:spTree>
    <p:extLst>
      <p:ext uri="{BB962C8B-B14F-4D97-AF65-F5344CB8AC3E}">
        <p14:creationId xmlns:p14="http://schemas.microsoft.com/office/powerpoint/2010/main" val="35565927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BC65DFAC-5F27-45AF-9C68-426051DB499C}"/>
              </a:ext>
            </a:extLst>
          </p:cNvPr>
          <p:cNvPicPr>
            <a:picLocks noChangeAspect="1"/>
          </p:cNvPicPr>
          <p:nvPr/>
        </p:nvPicPr>
        <p:blipFill>
          <a:blip r:embed="rId3"/>
          <a:stretch>
            <a:fillRect/>
          </a:stretch>
        </p:blipFill>
        <p:spPr>
          <a:xfrm>
            <a:off x="1496441" y="0"/>
            <a:ext cx="6009073" cy="1669187"/>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3" name="Immagine 2">
            <a:extLst>
              <a:ext uri="{FF2B5EF4-FFF2-40B4-BE49-F238E27FC236}">
                <a16:creationId xmlns:a16="http://schemas.microsoft.com/office/drawing/2014/main" id="{69D7C4B7-8EC4-4D1B-8DF1-06D934F69FF8}"/>
              </a:ext>
            </a:extLst>
          </p:cNvPr>
          <p:cNvPicPr>
            <a:picLocks noChangeAspect="1"/>
          </p:cNvPicPr>
          <p:nvPr/>
        </p:nvPicPr>
        <p:blipFill>
          <a:blip r:embed="rId4"/>
          <a:stretch>
            <a:fillRect/>
          </a:stretch>
        </p:blipFill>
        <p:spPr>
          <a:xfrm>
            <a:off x="1549706" y="1726405"/>
            <a:ext cx="2514600" cy="3114675"/>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4" name="Immagine 3">
            <a:extLst>
              <a:ext uri="{FF2B5EF4-FFF2-40B4-BE49-F238E27FC236}">
                <a16:creationId xmlns:a16="http://schemas.microsoft.com/office/drawing/2014/main" id="{BDF0F548-A44D-4BEE-AF40-D10ED47E7DCE}"/>
              </a:ext>
            </a:extLst>
          </p:cNvPr>
          <p:cNvPicPr>
            <a:picLocks noChangeAspect="1"/>
          </p:cNvPicPr>
          <p:nvPr/>
        </p:nvPicPr>
        <p:blipFill>
          <a:blip r:embed="rId5"/>
          <a:stretch>
            <a:fillRect/>
          </a:stretch>
        </p:blipFill>
        <p:spPr>
          <a:xfrm>
            <a:off x="4571999" y="1802606"/>
            <a:ext cx="2628900" cy="2962275"/>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5" name="Immagine 4">
            <a:extLst>
              <a:ext uri="{FF2B5EF4-FFF2-40B4-BE49-F238E27FC236}">
                <a16:creationId xmlns:a16="http://schemas.microsoft.com/office/drawing/2014/main" id="{39F74B6E-7C74-4B96-9654-5A0B3AD4067E}"/>
              </a:ext>
            </a:extLst>
          </p:cNvPr>
          <p:cNvPicPr>
            <a:picLocks noChangeAspect="1"/>
          </p:cNvPicPr>
          <p:nvPr/>
        </p:nvPicPr>
        <p:blipFill>
          <a:blip r:embed="rId6"/>
          <a:stretch>
            <a:fillRect/>
          </a:stretch>
        </p:blipFill>
        <p:spPr>
          <a:xfrm>
            <a:off x="1809749" y="4695825"/>
            <a:ext cx="5524500" cy="2162175"/>
          </a:xfrm>
          <a:prstGeom prst="rect">
            <a:avLst/>
          </a:prstGeom>
        </p:spPr>
      </p:pic>
      <p:pic>
        <p:nvPicPr>
          <p:cNvPr id="6" name="Picture 7">
            <a:extLst>
              <a:ext uri="{FF2B5EF4-FFF2-40B4-BE49-F238E27FC236}">
                <a16:creationId xmlns:a16="http://schemas.microsoft.com/office/drawing/2014/main" id="{E931ACDA-C96A-229C-4F5B-39EFAA160E8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34249" y="1684236"/>
            <a:ext cx="1687512" cy="2127250"/>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Lst>
        </p:spPr>
      </p:pic>
      <p:sp>
        <p:nvSpPr>
          <p:cNvPr id="8" name="CasellaDiTesto 7">
            <a:extLst>
              <a:ext uri="{FF2B5EF4-FFF2-40B4-BE49-F238E27FC236}">
                <a16:creationId xmlns:a16="http://schemas.microsoft.com/office/drawing/2014/main" id="{869B3C8A-7522-6F2D-50F9-7A124AF2F3B5}"/>
              </a:ext>
            </a:extLst>
          </p:cNvPr>
          <p:cNvSpPr txBox="1"/>
          <p:nvPr/>
        </p:nvSpPr>
        <p:spPr>
          <a:xfrm>
            <a:off x="7738000" y="3560524"/>
            <a:ext cx="652743" cy="369332"/>
          </a:xfrm>
          <a:prstGeom prst="rect">
            <a:avLst/>
          </a:prstGeom>
          <a:noFill/>
        </p:spPr>
        <p:txBody>
          <a:bodyPr wrap="none" rtlCol="0">
            <a:spAutoFit/>
          </a:bodyPr>
          <a:lstStyle/>
          <a:p>
            <a:r>
              <a:rPr lang="it-IT" dirty="0"/>
              <a:t>2020</a:t>
            </a:r>
          </a:p>
        </p:txBody>
      </p:sp>
    </p:spTree>
    <p:extLst>
      <p:ext uri="{BB962C8B-B14F-4D97-AF65-F5344CB8AC3E}">
        <p14:creationId xmlns:p14="http://schemas.microsoft.com/office/powerpoint/2010/main" val="2693735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234" name="Picture 2" descr="Allergy">
            <a:extLst>
              <a:ext uri="{FF2B5EF4-FFF2-40B4-BE49-F238E27FC236}">
                <a16:creationId xmlns:a16="http://schemas.microsoft.com/office/drawing/2014/main" id="{1510D42F-0B9E-435F-9EB3-E8D8476C80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68344" y="260648"/>
            <a:ext cx="962025" cy="1247775"/>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pic>
        <p:nvPicPr>
          <p:cNvPr id="2" name="Immagine 1">
            <a:extLst>
              <a:ext uri="{FF2B5EF4-FFF2-40B4-BE49-F238E27FC236}">
                <a16:creationId xmlns:a16="http://schemas.microsoft.com/office/drawing/2014/main" id="{E99B716C-5F12-4DD2-9ABB-39472CDF0308}"/>
              </a:ext>
            </a:extLst>
          </p:cNvPr>
          <p:cNvPicPr>
            <a:picLocks noChangeAspect="1"/>
          </p:cNvPicPr>
          <p:nvPr/>
        </p:nvPicPr>
        <p:blipFill>
          <a:blip r:embed="rId4"/>
          <a:stretch>
            <a:fillRect/>
          </a:stretch>
        </p:blipFill>
        <p:spPr>
          <a:xfrm>
            <a:off x="1043608" y="188640"/>
            <a:ext cx="5448300" cy="2021067"/>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3" name="Immagine 2">
            <a:extLst>
              <a:ext uri="{FF2B5EF4-FFF2-40B4-BE49-F238E27FC236}">
                <a16:creationId xmlns:a16="http://schemas.microsoft.com/office/drawing/2014/main" id="{05A92E89-5EEB-4C42-A61C-C1C4F3770146}"/>
              </a:ext>
            </a:extLst>
          </p:cNvPr>
          <p:cNvPicPr>
            <a:picLocks noChangeAspect="1"/>
          </p:cNvPicPr>
          <p:nvPr/>
        </p:nvPicPr>
        <p:blipFill>
          <a:blip r:embed="rId5"/>
          <a:stretch>
            <a:fillRect/>
          </a:stretch>
        </p:blipFill>
        <p:spPr>
          <a:xfrm>
            <a:off x="1187624" y="2284026"/>
            <a:ext cx="5067300" cy="4385334"/>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65541" name="CasellaDiTesto 3">
            <a:extLst>
              <a:ext uri="{FF2B5EF4-FFF2-40B4-BE49-F238E27FC236}">
                <a16:creationId xmlns:a16="http://schemas.microsoft.com/office/drawing/2014/main" id="{7E02136A-B001-49D8-AC3D-C63BBE4AA030}"/>
              </a:ext>
            </a:extLst>
          </p:cNvPr>
          <p:cNvSpPr txBox="1">
            <a:spLocks noChangeArrowheads="1"/>
          </p:cNvSpPr>
          <p:nvPr/>
        </p:nvSpPr>
        <p:spPr bwMode="auto">
          <a:xfrm>
            <a:off x="7751763" y="1700213"/>
            <a:ext cx="6969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it-IT" altLang="it-IT">
                <a:solidFill>
                  <a:schemeClr val="tx1"/>
                </a:solidFill>
              </a:rPr>
              <a:t>2017</a:t>
            </a:r>
          </a:p>
        </p:txBody>
      </p:sp>
      <p:sp>
        <p:nvSpPr>
          <p:cNvPr id="65542" name="CasellaDiTesto 5">
            <a:extLst>
              <a:ext uri="{FF2B5EF4-FFF2-40B4-BE49-F238E27FC236}">
                <a16:creationId xmlns:a16="http://schemas.microsoft.com/office/drawing/2014/main" id="{D09C6058-84B4-4E22-9ADD-7E22110B875B}"/>
              </a:ext>
            </a:extLst>
          </p:cNvPr>
          <p:cNvSpPr txBox="1">
            <a:spLocks noChangeArrowheads="1"/>
          </p:cNvSpPr>
          <p:nvPr/>
        </p:nvSpPr>
        <p:spPr bwMode="auto">
          <a:xfrm>
            <a:off x="6272213" y="2401888"/>
            <a:ext cx="24955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it-IT" altLang="it-IT" sz="2400" b="1">
                <a:solidFill>
                  <a:schemeClr val="tx1"/>
                </a:solidFill>
              </a:rPr>
              <a:t>Symptom score</a:t>
            </a:r>
          </a:p>
        </p:txBody>
      </p:sp>
    </p:spTree>
    <p:extLst>
      <p:ext uri="{BB962C8B-B14F-4D97-AF65-F5344CB8AC3E}">
        <p14:creationId xmlns:p14="http://schemas.microsoft.com/office/powerpoint/2010/main" val="30177946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234" name="Picture 2" descr="Allergy">
            <a:extLst>
              <a:ext uri="{FF2B5EF4-FFF2-40B4-BE49-F238E27FC236}">
                <a16:creationId xmlns:a16="http://schemas.microsoft.com/office/drawing/2014/main" id="{1510D42F-0B9E-435F-9EB3-E8D8476C80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4444" y="411754"/>
            <a:ext cx="962025" cy="1247775"/>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pic>
        <p:nvPicPr>
          <p:cNvPr id="2" name="Immagine 1">
            <a:extLst>
              <a:ext uri="{FF2B5EF4-FFF2-40B4-BE49-F238E27FC236}">
                <a16:creationId xmlns:a16="http://schemas.microsoft.com/office/drawing/2014/main" id="{E99B716C-5F12-4DD2-9ABB-39472CDF0308}"/>
              </a:ext>
            </a:extLst>
          </p:cNvPr>
          <p:cNvPicPr>
            <a:picLocks noChangeAspect="1"/>
          </p:cNvPicPr>
          <p:nvPr/>
        </p:nvPicPr>
        <p:blipFill>
          <a:blip r:embed="rId4"/>
          <a:stretch>
            <a:fillRect/>
          </a:stretch>
        </p:blipFill>
        <p:spPr>
          <a:xfrm>
            <a:off x="651036" y="260648"/>
            <a:ext cx="5448300" cy="2021067"/>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66564" name="CasellaDiTesto 3">
            <a:extLst>
              <a:ext uri="{FF2B5EF4-FFF2-40B4-BE49-F238E27FC236}">
                <a16:creationId xmlns:a16="http://schemas.microsoft.com/office/drawing/2014/main" id="{39E62745-F461-49F4-8FFA-981C5474D367}"/>
              </a:ext>
            </a:extLst>
          </p:cNvPr>
          <p:cNvSpPr txBox="1">
            <a:spLocks noChangeArrowheads="1"/>
          </p:cNvSpPr>
          <p:nvPr/>
        </p:nvSpPr>
        <p:spPr bwMode="auto">
          <a:xfrm>
            <a:off x="6577013" y="1685925"/>
            <a:ext cx="6969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it-IT" altLang="it-IT">
                <a:solidFill>
                  <a:schemeClr val="tx1"/>
                </a:solidFill>
              </a:rPr>
              <a:t>2017</a:t>
            </a:r>
          </a:p>
        </p:txBody>
      </p:sp>
      <p:sp>
        <p:nvSpPr>
          <p:cNvPr id="66565" name="CasellaDiTesto 5">
            <a:extLst>
              <a:ext uri="{FF2B5EF4-FFF2-40B4-BE49-F238E27FC236}">
                <a16:creationId xmlns:a16="http://schemas.microsoft.com/office/drawing/2014/main" id="{733B31E7-B7E5-4854-91F6-EAF66EB9B980}"/>
              </a:ext>
            </a:extLst>
          </p:cNvPr>
          <p:cNvSpPr txBox="1">
            <a:spLocks noChangeArrowheads="1"/>
          </p:cNvSpPr>
          <p:nvPr/>
        </p:nvSpPr>
        <p:spPr bwMode="auto">
          <a:xfrm>
            <a:off x="6137275" y="2073275"/>
            <a:ext cx="26987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it-IT" altLang="it-IT" sz="2400" b="1">
                <a:solidFill>
                  <a:schemeClr val="tx1"/>
                </a:solidFill>
              </a:rPr>
              <a:t>Medication score</a:t>
            </a:r>
          </a:p>
        </p:txBody>
      </p:sp>
      <p:pic>
        <p:nvPicPr>
          <p:cNvPr id="66566" name="Immagine 4">
            <a:extLst>
              <a:ext uri="{FF2B5EF4-FFF2-40B4-BE49-F238E27FC236}">
                <a16:creationId xmlns:a16="http://schemas.microsoft.com/office/drawing/2014/main" id="{428AA662-E0EC-47D8-ADE5-022BDDCB9CA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4213" y="2492375"/>
            <a:ext cx="6324600" cy="403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048557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a:extLst>
              <a:ext uri="{FF2B5EF4-FFF2-40B4-BE49-F238E27FC236}">
                <a16:creationId xmlns:a16="http://schemas.microsoft.com/office/drawing/2014/main" id="{6C40D915-BC6D-4D0C-BEB6-BD2B4311823D}"/>
              </a:ext>
            </a:extLst>
          </p:cNvPr>
          <p:cNvPicPr>
            <a:picLocks noChangeAspect="1" noChangeArrowheads="1"/>
          </p:cNvPicPr>
          <p:nvPr/>
        </p:nvPicPr>
        <p:blipFill>
          <a:blip r:embed="rId3" cstate="print"/>
          <a:srcRect/>
          <a:stretch>
            <a:fillRect/>
          </a:stretch>
        </p:blipFill>
        <p:spPr bwMode="auto">
          <a:xfrm>
            <a:off x="395288" y="120669"/>
            <a:ext cx="8372475" cy="1123950"/>
          </a:xfrm>
          <a:prstGeom prst="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78179" name="CasellaDiTesto 2">
            <a:extLst>
              <a:ext uri="{FF2B5EF4-FFF2-40B4-BE49-F238E27FC236}">
                <a16:creationId xmlns:a16="http://schemas.microsoft.com/office/drawing/2014/main" id="{5E577A32-C991-4038-A6CA-117C9694BEA6}"/>
              </a:ext>
            </a:extLst>
          </p:cNvPr>
          <p:cNvSpPr txBox="1">
            <a:spLocks noChangeArrowheads="1"/>
          </p:cNvSpPr>
          <p:nvPr/>
        </p:nvSpPr>
        <p:spPr bwMode="auto">
          <a:xfrm>
            <a:off x="308391" y="1611836"/>
            <a:ext cx="8137525"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it-IT" altLang="it-IT" sz="2800" b="1" dirty="0">
                <a:solidFill>
                  <a:srgbClr val="0000FF"/>
                </a:solidFill>
                <a:latin typeface="+mn-lt"/>
                <a:ea typeface="MS PGothic" panose="020B0600070205080204" pitchFamily="34" charset="-128"/>
              </a:rPr>
              <a:t>Critical </a:t>
            </a:r>
            <a:r>
              <a:rPr lang="it-IT" altLang="it-IT" sz="2800" b="1" dirty="0" err="1">
                <a:solidFill>
                  <a:srgbClr val="0000FF"/>
                </a:solidFill>
                <a:latin typeface="+mn-lt"/>
                <a:ea typeface="MS PGothic" panose="020B0600070205080204" pitchFamily="34" charset="-128"/>
              </a:rPr>
              <a:t>aspects</a:t>
            </a:r>
            <a:r>
              <a:rPr lang="it-IT" altLang="it-IT" sz="2800" b="1" dirty="0">
                <a:solidFill>
                  <a:srgbClr val="0000FF"/>
                </a:solidFill>
                <a:latin typeface="+mn-lt"/>
                <a:ea typeface="MS PGothic" panose="020B0600070205080204" pitchFamily="34" charset="-128"/>
              </a:rPr>
              <a:t> of meta-</a:t>
            </a:r>
            <a:r>
              <a:rPr lang="it-IT" altLang="it-IT" sz="2800" b="1" dirty="0" err="1">
                <a:solidFill>
                  <a:srgbClr val="0000FF"/>
                </a:solidFill>
                <a:latin typeface="+mn-lt"/>
                <a:ea typeface="MS PGothic" panose="020B0600070205080204" pitchFamily="34" charset="-128"/>
              </a:rPr>
              <a:t>analyses</a:t>
            </a:r>
            <a:r>
              <a:rPr lang="it-IT" altLang="it-IT" sz="2800" b="1" dirty="0">
                <a:solidFill>
                  <a:srgbClr val="0000FF"/>
                </a:solidFill>
                <a:latin typeface="+mn-lt"/>
                <a:ea typeface="MS PGothic" panose="020B0600070205080204" pitchFamily="34" charset="-128"/>
              </a:rPr>
              <a:t> and </a:t>
            </a:r>
            <a:r>
              <a:rPr lang="it-IT" altLang="it-IT" sz="2800" b="1" dirty="0" err="1">
                <a:solidFill>
                  <a:srgbClr val="0000FF"/>
                </a:solidFill>
                <a:latin typeface="+mn-lt"/>
                <a:ea typeface="MS PGothic" panose="020B0600070205080204" pitchFamily="34" charset="-128"/>
              </a:rPr>
              <a:t>systematic</a:t>
            </a:r>
            <a:r>
              <a:rPr lang="it-IT" altLang="it-IT" sz="2800" b="1" dirty="0">
                <a:solidFill>
                  <a:srgbClr val="0000FF"/>
                </a:solidFill>
                <a:latin typeface="+mn-lt"/>
                <a:ea typeface="MS PGothic" panose="020B0600070205080204" pitchFamily="34" charset="-128"/>
              </a:rPr>
              <a:t> reviews</a:t>
            </a:r>
          </a:p>
          <a:p>
            <a:pPr eaLnBrk="1" hangingPunct="1">
              <a:spcBef>
                <a:spcPct val="0"/>
              </a:spcBef>
              <a:buFont typeface="Wingdings" panose="05000000000000000000" pitchFamily="2" charset="2"/>
              <a:buChar char="§"/>
            </a:pPr>
            <a:endParaRPr lang="it-IT" altLang="it-IT" sz="2800" b="1" dirty="0">
              <a:latin typeface="+mn-lt"/>
              <a:ea typeface="MS PGothic" panose="020B0600070205080204" pitchFamily="34" charset="-128"/>
            </a:endParaRPr>
          </a:p>
          <a:p>
            <a:pPr eaLnBrk="1" hangingPunct="1">
              <a:spcBef>
                <a:spcPct val="0"/>
              </a:spcBef>
              <a:buFont typeface="Wingdings" panose="05000000000000000000" pitchFamily="2" charset="2"/>
              <a:buChar char="§"/>
            </a:pPr>
            <a:r>
              <a:rPr lang="it-IT" altLang="it-IT" sz="2800" b="1" dirty="0">
                <a:latin typeface="+mn-lt"/>
                <a:ea typeface="MS PGothic" panose="020B0600070205080204" pitchFamily="34" charset="-128"/>
              </a:rPr>
              <a:t> </a:t>
            </a:r>
            <a:r>
              <a:rPr lang="it-IT" altLang="it-IT" sz="2800" b="1" dirty="0" err="1">
                <a:latin typeface="+mn-lt"/>
                <a:ea typeface="MS PGothic" panose="020B0600070205080204" pitchFamily="34" charset="-128"/>
              </a:rPr>
              <a:t>Widely</a:t>
            </a:r>
            <a:r>
              <a:rPr lang="it-IT" altLang="it-IT" sz="2800" b="1" dirty="0">
                <a:latin typeface="+mn-lt"/>
                <a:ea typeface="MS PGothic" panose="020B0600070205080204" pitchFamily="34" charset="-128"/>
              </a:rPr>
              <a:t> </a:t>
            </a:r>
            <a:r>
              <a:rPr lang="it-IT" altLang="it-IT" sz="2800" b="1" dirty="0" err="1">
                <a:latin typeface="+mn-lt"/>
                <a:ea typeface="MS PGothic" panose="020B0600070205080204" pitchFamily="34" charset="-128"/>
              </a:rPr>
              <a:t>differing</a:t>
            </a:r>
            <a:r>
              <a:rPr lang="it-IT" altLang="it-IT" sz="2800" b="1" dirty="0">
                <a:latin typeface="+mn-lt"/>
                <a:ea typeface="MS PGothic" panose="020B0600070205080204" pitchFamily="34" charset="-128"/>
              </a:rPr>
              <a:t> </a:t>
            </a:r>
            <a:r>
              <a:rPr lang="it-IT" altLang="it-IT" sz="2800" b="1" dirty="0" err="1">
                <a:latin typeface="+mn-lt"/>
                <a:ea typeface="MS PGothic" panose="020B0600070205080204" pitchFamily="34" charset="-128"/>
              </a:rPr>
              <a:t>indications</a:t>
            </a:r>
            <a:endParaRPr lang="it-IT" altLang="it-IT" sz="2800" b="1" dirty="0">
              <a:latin typeface="+mn-lt"/>
              <a:ea typeface="MS PGothic" panose="020B0600070205080204" pitchFamily="34" charset="-128"/>
            </a:endParaRPr>
          </a:p>
          <a:p>
            <a:pPr eaLnBrk="1" hangingPunct="1">
              <a:spcBef>
                <a:spcPct val="0"/>
              </a:spcBef>
              <a:buFont typeface="Wingdings" panose="05000000000000000000" pitchFamily="2" charset="2"/>
              <a:buChar char="§"/>
            </a:pPr>
            <a:r>
              <a:rPr lang="it-IT" altLang="it-IT" sz="2800" b="1" dirty="0">
                <a:latin typeface="+mn-lt"/>
                <a:ea typeface="MS PGothic" panose="020B0600070205080204" pitchFamily="34" charset="-128"/>
              </a:rPr>
              <a:t> </a:t>
            </a:r>
            <a:r>
              <a:rPr lang="it-IT" altLang="it-IT" sz="2800" b="1" dirty="0" err="1">
                <a:latin typeface="+mn-lt"/>
                <a:ea typeface="MS PGothic" panose="020B0600070205080204" pitchFamily="34" charset="-128"/>
              </a:rPr>
              <a:t>Different</a:t>
            </a:r>
            <a:r>
              <a:rPr lang="it-IT" altLang="it-IT" sz="2800" b="1" dirty="0">
                <a:latin typeface="+mn-lt"/>
                <a:ea typeface="MS PGothic" panose="020B0600070205080204" pitchFamily="34" charset="-128"/>
              </a:rPr>
              <a:t> age groups</a:t>
            </a:r>
          </a:p>
          <a:p>
            <a:pPr eaLnBrk="1" hangingPunct="1">
              <a:spcBef>
                <a:spcPct val="0"/>
              </a:spcBef>
              <a:buFont typeface="Wingdings" panose="05000000000000000000" pitchFamily="2" charset="2"/>
              <a:buChar char="§"/>
            </a:pPr>
            <a:r>
              <a:rPr lang="it-IT" altLang="it-IT" sz="2800" b="1" dirty="0">
                <a:latin typeface="+mn-lt"/>
                <a:ea typeface="MS PGothic" panose="020B0600070205080204" pitchFamily="34" charset="-128"/>
              </a:rPr>
              <a:t> </a:t>
            </a:r>
            <a:r>
              <a:rPr lang="it-IT" altLang="it-IT" sz="2800" b="1" dirty="0" err="1">
                <a:latin typeface="+mn-lt"/>
                <a:ea typeface="MS PGothic" panose="020B0600070205080204" pitchFamily="34" charset="-128"/>
              </a:rPr>
              <a:t>Different</a:t>
            </a:r>
            <a:r>
              <a:rPr lang="it-IT" altLang="it-IT" sz="2800" b="1" dirty="0">
                <a:latin typeface="+mn-lt"/>
                <a:ea typeface="MS PGothic" panose="020B0600070205080204" pitchFamily="34" charset="-128"/>
              </a:rPr>
              <a:t> </a:t>
            </a:r>
            <a:r>
              <a:rPr lang="it-IT" altLang="it-IT" sz="2800" b="1" dirty="0" err="1">
                <a:latin typeface="+mn-lt"/>
                <a:ea typeface="MS PGothic" panose="020B0600070205080204" pitchFamily="34" charset="-128"/>
              </a:rPr>
              <a:t>allergen</a:t>
            </a:r>
            <a:r>
              <a:rPr lang="it-IT" altLang="it-IT" sz="2800" b="1" dirty="0">
                <a:latin typeface="+mn-lt"/>
                <a:ea typeface="MS PGothic" panose="020B0600070205080204" pitchFamily="34" charset="-128"/>
              </a:rPr>
              <a:t> </a:t>
            </a:r>
            <a:r>
              <a:rPr lang="it-IT" altLang="it-IT" sz="2800" b="1" dirty="0" err="1">
                <a:latin typeface="+mn-lt"/>
                <a:ea typeface="MS PGothic" panose="020B0600070205080204" pitchFamily="34" charset="-128"/>
              </a:rPr>
              <a:t>preparations</a:t>
            </a:r>
            <a:endParaRPr lang="it-IT" altLang="it-IT" sz="2800" b="1" dirty="0">
              <a:latin typeface="+mn-lt"/>
              <a:ea typeface="MS PGothic" panose="020B0600070205080204" pitchFamily="34" charset="-128"/>
            </a:endParaRPr>
          </a:p>
          <a:p>
            <a:pPr eaLnBrk="1" hangingPunct="1">
              <a:spcBef>
                <a:spcPct val="0"/>
              </a:spcBef>
              <a:buFont typeface="Wingdings" panose="05000000000000000000" pitchFamily="2" charset="2"/>
              <a:buChar char="§"/>
            </a:pPr>
            <a:r>
              <a:rPr lang="it-IT" altLang="it-IT" sz="2800" b="1" dirty="0">
                <a:latin typeface="+mn-lt"/>
                <a:ea typeface="MS PGothic" panose="020B0600070205080204" pitchFamily="34" charset="-128"/>
              </a:rPr>
              <a:t> </a:t>
            </a:r>
            <a:r>
              <a:rPr lang="it-IT" altLang="it-IT" sz="2800" b="1" dirty="0" err="1">
                <a:latin typeface="+mn-lt"/>
                <a:ea typeface="MS PGothic" panose="020B0600070205080204" pitchFamily="34" charset="-128"/>
              </a:rPr>
              <a:t>Different</a:t>
            </a:r>
            <a:r>
              <a:rPr lang="it-IT" altLang="it-IT" sz="2800" b="1" dirty="0">
                <a:latin typeface="+mn-lt"/>
                <a:ea typeface="MS PGothic" panose="020B0600070205080204" pitchFamily="34" charset="-128"/>
              </a:rPr>
              <a:t> duration and schedule of the treatment</a:t>
            </a:r>
          </a:p>
          <a:p>
            <a:pPr eaLnBrk="1" hangingPunct="1">
              <a:spcBef>
                <a:spcPct val="0"/>
              </a:spcBef>
              <a:buFont typeface="Wingdings" panose="05000000000000000000" pitchFamily="2" charset="2"/>
              <a:buChar char="§"/>
            </a:pPr>
            <a:r>
              <a:rPr lang="it-IT" altLang="it-IT" sz="2800" b="1" dirty="0">
                <a:latin typeface="+mn-lt"/>
                <a:ea typeface="MS PGothic" panose="020B0600070205080204" pitchFamily="34" charset="-128"/>
              </a:rPr>
              <a:t> High </a:t>
            </a:r>
            <a:r>
              <a:rPr lang="it-IT" altLang="it-IT" sz="2800" b="1" dirty="0" err="1">
                <a:latin typeface="+mn-lt"/>
                <a:ea typeface="MS PGothic" panose="020B0600070205080204" pitchFamily="34" charset="-128"/>
              </a:rPr>
              <a:t>heterogeneity</a:t>
            </a:r>
            <a:r>
              <a:rPr lang="it-IT" altLang="it-IT" sz="2800" b="1" dirty="0">
                <a:latin typeface="+mn-lt"/>
                <a:ea typeface="MS PGothic" panose="020B0600070205080204" pitchFamily="34" charset="-128"/>
              </a:rPr>
              <a:t> in some meta-</a:t>
            </a:r>
            <a:r>
              <a:rPr lang="it-IT" altLang="it-IT" sz="2800" b="1" dirty="0" err="1">
                <a:latin typeface="+mn-lt"/>
                <a:ea typeface="MS PGothic" panose="020B0600070205080204" pitchFamily="34" charset="-128"/>
              </a:rPr>
              <a:t>analyses</a:t>
            </a:r>
            <a:endParaRPr lang="it-IT" altLang="it-IT" sz="2800" b="1" dirty="0">
              <a:latin typeface="+mn-lt"/>
              <a:ea typeface="MS PGothic" panose="020B0600070205080204" pitchFamily="34" charset="-128"/>
            </a:endParaRPr>
          </a:p>
          <a:p>
            <a:pPr eaLnBrk="1" hangingPunct="1">
              <a:spcBef>
                <a:spcPct val="0"/>
              </a:spcBef>
              <a:buFont typeface="Wingdings" panose="05000000000000000000" pitchFamily="2" charset="2"/>
              <a:buChar char="§"/>
            </a:pPr>
            <a:endParaRPr lang="it-IT" altLang="it-IT" sz="2800" b="1" dirty="0">
              <a:latin typeface="+mn-lt"/>
              <a:ea typeface="MS PGothic" panose="020B0600070205080204" pitchFamily="34" charset="-128"/>
            </a:endParaRPr>
          </a:p>
        </p:txBody>
      </p:sp>
      <p:pic>
        <p:nvPicPr>
          <p:cNvPr id="9220" name="Picture 2" descr="http://ovidsp.tx.ovid.com/spa/ovidweb.cgi?S=DPGNFPBFBPDDBPKANCGLDAMLPJICAA00&amp;Graphic=00130832-200812000-00000%7cCV%7cTOC%7cjpg">
            <a:extLst>
              <a:ext uri="{FF2B5EF4-FFF2-40B4-BE49-F238E27FC236}">
                <a16:creationId xmlns:a16="http://schemas.microsoft.com/office/drawing/2014/main" id="{A833546D-A1D1-4272-B882-005C8A3ADB77}"/>
              </a:ext>
            </a:extLst>
          </p:cNvPr>
          <p:cNvPicPr>
            <a:picLocks noChangeAspect="1" noChangeArrowheads="1"/>
          </p:cNvPicPr>
          <p:nvPr/>
        </p:nvPicPr>
        <p:blipFill>
          <a:blip r:embed="rId4" cstate="print"/>
          <a:srcRect/>
          <a:stretch>
            <a:fillRect/>
          </a:stretch>
        </p:blipFill>
        <p:spPr bwMode="auto">
          <a:xfrm>
            <a:off x="7690817" y="2184425"/>
            <a:ext cx="1076946" cy="1437664"/>
          </a:xfrm>
          <a:prstGeom prst="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78181" name="CasellaDiTesto 4">
            <a:extLst>
              <a:ext uri="{FF2B5EF4-FFF2-40B4-BE49-F238E27FC236}">
                <a16:creationId xmlns:a16="http://schemas.microsoft.com/office/drawing/2014/main" id="{E41DE885-0899-4448-A2CC-4F2D5639F2D0}"/>
              </a:ext>
            </a:extLst>
          </p:cNvPr>
          <p:cNvSpPr txBox="1">
            <a:spLocks noChangeArrowheads="1"/>
          </p:cNvSpPr>
          <p:nvPr/>
        </p:nvSpPr>
        <p:spPr bwMode="auto">
          <a:xfrm>
            <a:off x="7909212" y="3622089"/>
            <a:ext cx="69762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800" b="1" dirty="0">
                <a:latin typeface="Arial" panose="020B0604020202020204" pitchFamily="34" charset="0"/>
                <a:ea typeface="MS PGothic" panose="020B0600070205080204" pitchFamily="34" charset="-128"/>
              </a:rPr>
              <a:t>2008</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968651BC-0C0F-46A4-B7CA-10F7E25F9FC7}"/>
              </a:ext>
            </a:extLst>
          </p:cNvPr>
          <p:cNvPicPr>
            <a:picLocks noChangeAspect="1" noChangeArrowheads="1"/>
          </p:cNvPicPr>
          <p:nvPr/>
        </p:nvPicPr>
        <p:blipFill>
          <a:blip r:embed="rId3" cstate="print"/>
          <a:srcRect/>
          <a:stretch>
            <a:fillRect/>
          </a:stretch>
        </p:blipFill>
        <p:spPr bwMode="auto">
          <a:xfrm>
            <a:off x="690563" y="260648"/>
            <a:ext cx="7762875" cy="1504950"/>
          </a:xfrm>
          <a:prstGeom prst="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6146" name="Picture 2">
            <a:extLst>
              <a:ext uri="{FF2B5EF4-FFF2-40B4-BE49-F238E27FC236}">
                <a16:creationId xmlns:a16="http://schemas.microsoft.com/office/drawing/2014/main" id="{B6A4611F-2F8E-4374-94FE-771E1BCB575E}"/>
              </a:ext>
            </a:extLst>
          </p:cNvPr>
          <p:cNvPicPr>
            <a:picLocks noChangeAspect="1" noChangeArrowheads="1"/>
          </p:cNvPicPr>
          <p:nvPr/>
        </p:nvPicPr>
        <p:blipFill>
          <a:blip r:embed="rId4" cstate="print"/>
          <a:srcRect/>
          <a:stretch>
            <a:fillRect/>
          </a:stretch>
        </p:blipFill>
        <p:spPr bwMode="auto">
          <a:xfrm>
            <a:off x="1909763" y="1984970"/>
            <a:ext cx="5324475" cy="4324350"/>
          </a:xfrm>
          <a:prstGeom prst="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BF0D16A9-6AA5-4DB2-BD1B-DC844473AED0}"/>
              </a:ext>
            </a:extLst>
          </p:cNvPr>
          <p:cNvPicPr>
            <a:picLocks noChangeAspect="1" noChangeArrowheads="1"/>
          </p:cNvPicPr>
          <p:nvPr/>
        </p:nvPicPr>
        <p:blipFill>
          <a:blip r:embed="rId3" cstate="print"/>
          <a:srcRect/>
          <a:stretch>
            <a:fillRect/>
          </a:stretch>
        </p:blipFill>
        <p:spPr bwMode="auto">
          <a:xfrm>
            <a:off x="323528" y="0"/>
            <a:ext cx="8362950" cy="1771650"/>
          </a:xfrm>
          <a:prstGeom prst="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3075" name="Picture 3">
            <a:extLst>
              <a:ext uri="{FF2B5EF4-FFF2-40B4-BE49-F238E27FC236}">
                <a16:creationId xmlns:a16="http://schemas.microsoft.com/office/drawing/2014/main" id="{9CB046BA-0D25-4FA2-863F-3203CC0AF2BD}"/>
              </a:ext>
            </a:extLst>
          </p:cNvPr>
          <p:cNvPicPr>
            <a:picLocks noChangeAspect="1" noChangeArrowheads="1"/>
          </p:cNvPicPr>
          <p:nvPr/>
        </p:nvPicPr>
        <p:blipFill>
          <a:blip r:embed="rId4" cstate="print"/>
          <a:srcRect/>
          <a:stretch>
            <a:fillRect/>
          </a:stretch>
        </p:blipFill>
        <p:spPr bwMode="auto">
          <a:xfrm>
            <a:off x="1905000" y="1772816"/>
            <a:ext cx="5334000" cy="4895850"/>
          </a:xfrm>
          <a:prstGeom prst="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4" name="Picture 5">
            <a:extLst>
              <a:ext uri="{FF2B5EF4-FFF2-40B4-BE49-F238E27FC236}">
                <a16:creationId xmlns:a16="http://schemas.microsoft.com/office/drawing/2014/main" id="{336D13B1-AD04-43C5-B192-199ED8915B2A}"/>
              </a:ext>
            </a:extLst>
          </p:cNvPr>
          <p:cNvPicPr>
            <a:picLocks noChangeAspect="1" noChangeArrowheads="1"/>
          </p:cNvPicPr>
          <p:nvPr/>
        </p:nvPicPr>
        <p:blipFill>
          <a:blip r:embed="rId5" cstate="print"/>
          <a:srcRect/>
          <a:stretch>
            <a:fillRect/>
          </a:stretch>
        </p:blipFill>
        <p:spPr bwMode="auto">
          <a:xfrm>
            <a:off x="7524328" y="1844824"/>
            <a:ext cx="1066800" cy="1428750"/>
          </a:xfrm>
          <a:prstGeom prst="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82277" name="CasellaDiTesto 4">
            <a:extLst>
              <a:ext uri="{FF2B5EF4-FFF2-40B4-BE49-F238E27FC236}">
                <a16:creationId xmlns:a16="http://schemas.microsoft.com/office/drawing/2014/main" id="{02897F3C-2034-4D64-8507-38D75F42E18A}"/>
              </a:ext>
            </a:extLst>
          </p:cNvPr>
          <p:cNvSpPr txBox="1">
            <a:spLocks noChangeArrowheads="1"/>
          </p:cNvSpPr>
          <p:nvPr/>
        </p:nvSpPr>
        <p:spPr bwMode="auto">
          <a:xfrm>
            <a:off x="7451725" y="3860800"/>
            <a:ext cx="15128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it-IT" altLang="it-IT" sz="1800">
                <a:latin typeface="Arial" panose="020B0604020202020204" pitchFamily="34" charset="0"/>
              </a:rPr>
              <a:t>Mosbech et al, 2014</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Content Placeholder 4">
            <a:extLst>
              <a:ext uri="{FF2B5EF4-FFF2-40B4-BE49-F238E27FC236}">
                <a16:creationId xmlns:a16="http://schemas.microsoft.com/office/drawing/2014/main" id="{13921869-0CD3-4D26-BC0A-0D331DC805AE}"/>
              </a:ext>
            </a:extLst>
          </p:cNvPr>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1017588" y="1579563"/>
            <a:ext cx="7108825" cy="492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6" name="Title 1">
            <a:extLst>
              <a:ext uri="{FF2B5EF4-FFF2-40B4-BE49-F238E27FC236}">
                <a16:creationId xmlns:a16="http://schemas.microsoft.com/office/drawing/2014/main" id="{C9C97516-4C3B-4BF6-8A0C-E8DA7929D930}"/>
              </a:ext>
            </a:extLst>
          </p:cNvPr>
          <p:cNvSpPr>
            <a:spLocks noGrp="1"/>
          </p:cNvSpPr>
          <p:nvPr>
            <p:ph type="title" idx="4294967295"/>
          </p:nvPr>
        </p:nvSpPr>
        <p:spPr>
          <a:xfrm>
            <a:off x="841375" y="569913"/>
            <a:ext cx="7331075" cy="658812"/>
          </a:xfrm>
        </p:spPr>
        <p:txBody>
          <a:bodyPr>
            <a:normAutofit fontScale="90000"/>
          </a:bodyPr>
          <a:lstStyle/>
          <a:p>
            <a:pPr>
              <a:defRPr/>
            </a:pPr>
            <a:r>
              <a:rPr lang="en-GB" sz="2800" b="1" dirty="0">
                <a:ea typeface="MS PGothic" charset="0"/>
              </a:rPr>
              <a:t>Primary endpoint </a:t>
            </a:r>
            <a:br>
              <a:rPr lang="en-GB" sz="2800" b="1" dirty="0">
                <a:ea typeface="MS PGothic" charset="0"/>
              </a:rPr>
            </a:br>
            <a:r>
              <a:rPr lang="en-GB" sz="2400" dirty="0">
                <a:latin typeface="Arial" charset="0"/>
                <a:ea typeface="MS PGothic" charset="0"/>
                <a:cs typeface="Arial" charset="0"/>
              </a:rPr>
              <a:t>The primary efficacy analysis shows a statistically significant reduced risk for </a:t>
            </a:r>
            <a:r>
              <a:rPr lang="en-GB" sz="2400" b="1" u="sng" dirty="0">
                <a:latin typeface="Arial" charset="0"/>
                <a:ea typeface="MS PGothic" charset="0"/>
                <a:cs typeface="Arial" charset="0"/>
              </a:rPr>
              <a:t>asthma exacerbations</a:t>
            </a:r>
            <a:r>
              <a:rPr lang="en-GB" sz="2400" dirty="0">
                <a:latin typeface="Arial" charset="0"/>
                <a:ea typeface="MS PGothic" charset="0"/>
                <a:cs typeface="Arial" charset="0"/>
              </a:rPr>
              <a:t> for both treatment doses versus placebo.</a:t>
            </a:r>
            <a:br>
              <a:rPr lang="da-DK" sz="2400" dirty="0">
                <a:latin typeface="Arial" charset="0"/>
                <a:ea typeface="MS PGothic" charset="0"/>
                <a:cs typeface="Arial" charset="0"/>
              </a:rPr>
            </a:br>
            <a:endParaRPr lang="da-DK" sz="2400" b="1" dirty="0">
              <a:ea typeface="MS PGothic" charset="0"/>
            </a:endParaRPr>
          </a:p>
        </p:txBody>
      </p:sp>
      <p:grpSp>
        <p:nvGrpSpPr>
          <p:cNvPr id="3" name="Grupper 2">
            <a:extLst>
              <a:ext uri="{FF2B5EF4-FFF2-40B4-BE49-F238E27FC236}">
                <a16:creationId xmlns:a16="http://schemas.microsoft.com/office/drawing/2014/main" id="{1EFEB5B1-53AA-4E13-A6E0-2C40B70848A5}"/>
              </a:ext>
            </a:extLst>
          </p:cNvPr>
          <p:cNvGrpSpPr>
            <a:grpSpLocks/>
          </p:cNvGrpSpPr>
          <p:nvPr/>
        </p:nvGrpSpPr>
        <p:grpSpPr bwMode="auto">
          <a:xfrm>
            <a:off x="5688013" y="4459288"/>
            <a:ext cx="3060700" cy="846137"/>
            <a:chOff x="5688399" y="3219822"/>
            <a:chExt cx="3060065" cy="634282"/>
          </a:xfrm>
        </p:grpSpPr>
        <p:sp>
          <p:nvSpPr>
            <p:cNvPr id="5" name="TextBox 4">
              <a:extLst>
                <a:ext uri="{FF2B5EF4-FFF2-40B4-BE49-F238E27FC236}">
                  <a16:creationId xmlns:a16="http://schemas.microsoft.com/office/drawing/2014/main" id="{F5AFB57D-485D-47AB-91C8-2D9937729E2A}"/>
                </a:ext>
              </a:extLst>
            </p:cNvPr>
            <p:cNvSpPr txBox="1">
              <a:spLocks noChangeArrowheads="1"/>
            </p:cNvSpPr>
            <p:nvPr/>
          </p:nvSpPr>
          <p:spPr bwMode="auto">
            <a:xfrm>
              <a:off x="5851877" y="3219822"/>
              <a:ext cx="2896587" cy="346296"/>
            </a:xfrm>
            <a:prstGeom prst="rect">
              <a:avLst/>
            </a:prstGeom>
            <a:solidFill>
              <a:srgbClr val="7030A0"/>
            </a:solidFill>
            <a:ln w="9525">
              <a:solidFill>
                <a:srgbClr val="999999"/>
              </a:solidFill>
              <a:miter lim="800000"/>
              <a:headEnd/>
              <a:tailEnd/>
            </a:ln>
            <a:effectLst>
              <a:outerShdw blurRad="101600" algn="ctr" rotWithShape="0">
                <a:srgbClr val="000000">
                  <a:alpha val="20000"/>
                </a:srgbClr>
              </a:outerShdw>
            </a:effectLst>
          </p:spPr>
          <p:txBody>
            <a:bodyPr>
              <a:spAutoFit/>
            </a:bodyPr>
            <a:lstStyle/>
            <a:p>
              <a:pPr algn="ctr">
                <a:defRPr/>
              </a:pPr>
              <a:r>
                <a:rPr lang="en-US" sz="1200" b="1" dirty="0">
                  <a:latin typeface="Tahoma" panose="020B0604030504040204" pitchFamily="34" charset="0"/>
                  <a:ea typeface="MS PGothic" panose="020B0600070205080204" pitchFamily="34" charset="-128"/>
                </a:rPr>
                <a:t>Hazard Ratio (% risk reduction &gt; 30%)</a:t>
              </a:r>
            </a:p>
          </p:txBody>
        </p:sp>
        <p:sp>
          <p:nvSpPr>
            <p:cNvPr id="6" name="TextBox 5">
              <a:extLst>
                <a:ext uri="{FF2B5EF4-FFF2-40B4-BE49-F238E27FC236}">
                  <a16:creationId xmlns:a16="http://schemas.microsoft.com/office/drawing/2014/main" id="{6D40EDCF-E333-4FD7-872F-E159019A8142}"/>
                </a:ext>
              </a:extLst>
            </p:cNvPr>
            <p:cNvSpPr txBox="1">
              <a:spLocks noChangeArrowheads="1"/>
            </p:cNvSpPr>
            <p:nvPr/>
          </p:nvSpPr>
          <p:spPr bwMode="auto">
            <a:xfrm>
              <a:off x="5688399" y="3507808"/>
              <a:ext cx="3060065" cy="346296"/>
            </a:xfrm>
            <a:prstGeom prst="rect">
              <a:avLst/>
            </a:prstGeom>
            <a:solidFill>
              <a:srgbClr val="002060"/>
            </a:solidFill>
            <a:ln w="9525">
              <a:solidFill>
                <a:srgbClr val="CFCFD0"/>
              </a:solidFill>
              <a:miter lim="800000"/>
              <a:headEnd/>
              <a:tailEnd/>
            </a:ln>
            <a:effectLst>
              <a:outerShdw blurRad="101600" algn="ctr" rotWithShape="0">
                <a:srgbClr val="000000">
                  <a:alpha val="20000"/>
                </a:srgbClr>
              </a:outerShdw>
            </a:effectLst>
          </p:spPr>
          <p:txBody>
            <a:bodyPr>
              <a:spAutoFit/>
            </a:bodyPr>
            <a:lstStyle/>
            <a:p>
              <a:pPr>
                <a:defRPr/>
              </a:pPr>
              <a:r>
                <a:rPr lang="en-US" sz="1200" b="1" dirty="0">
                  <a:solidFill>
                    <a:srgbClr val="E2650C"/>
                  </a:solidFill>
                  <a:latin typeface="Tahoma" panose="020B0604030504040204" pitchFamily="34" charset="0"/>
                  <a:ea typeface="MS PGothic" panose="020B0600070205080204" pitchFamily="34" charset="-128"/>
                </a:rPr>
                <a:t>12 SQ-HDM</a:t>
              </a:r>
              <a:r>
                <a:rPr lang="en-US" sz="1200" dirty="0">
                  <a:latin typeface="Tahoma" panose="020B0604030504040204" pitchFamily="34" charset="0"/>
                  <a:ea typeface="MS PGothic" panose="020B0600070205080204" pitchFamily="34" charset="-128"/>
                </a:rPr>
                <a:t>: </a:t>
              </a:r>
              <a:r>
                <a:rPr lang="en-US" sz="1200" b="1" dirty="0">
                  <a:latin typeface="Tahoma" panose="020B0604030504040204" pitchFamily="34" charset="0"/>
                  <a:ea typeface="MS PGothic" panose="020B0600070205080204" pitchFamily="34" charset="-128"/>
                </a:rPr>
                <a:t>0.66 (34%)</a:t>
              </a:r>
              <a:r>
                <a:rPr lang="en-US" sz="1200" dirty="0">
                  <a:latin typeface="Tahoma" panose="020B0604030504040204" pitchFamily="34" charset="0"/>
                  <a:ea typeface="MS PGothic" panose="020B0600070205080204" pitchFamily="34" charset="-128"/>
                </a:rPr>
                <a:t>, p=0.017</a:t>
              </a:r>
            </a:p>
            <a:p>
              <a:pPr>
                <a:defRPr/>
              </a:pPr>
              <a:r>
                <a:rPr lang="en-US" sz="1200" b="1" dirty="0">
                  <a:solidFill>
                    <a:srgbClr val="F8B44F"/>
                  </a:solidFill>
                  <a:latin typeface="Tahoma" panose="020B0604030504040204" pitchFamily="34" charset="0"/>
                  <a:ea typeface="MS PGothic" panose="020B0600070205080204" pitchFamily="34" charset="-128"/>
                </a:rPr>
                <a:t>6 SQ-HDM  </a:t>
              </a:r>
              <a:r>
                <a:rPr lang="en-US" sz="1200" dirty="0">
                  <a:latin typeface="Tahoma" panose="020B0604030504040204" pitchFamily="34" charset="0"/>
                  <a:ea typeface="MS PGothic" panose="020B0600070205080204" pitchFamily="34" charset="-128"/>
                </a:rPr>
                <a:t>: </a:t>
              </a:r>
              <a:r>
                <a:rPr lang="en-US" sz="1200" b="1" dirty="0">
                  <a:latin typeface="Tahoma" panose="020B0604030504040204" pitchFamily="34" charset="0"/>
                  <a:ea typeface="MS PGothic" panose="020B0600070205080204" pitchFamily="34" charset="-128"/>
                </a:rPr>
                <a:t>0.69 (31%)</a:t>
              </a:r>
              <a:r>
                <a:rPr lang="en-US" sz="1200" dirty="0">
                  <a:latin typeface="Tahoma" panose="020B0604030504040204" pitchFamily="34" charset="0"/>
                  <a:ea typeface="MS PGothic" panose="020B0600070205080204" pitchFamily="34" charset="-128"/>
                </a:rPr>
                <a:t>, p=0.028</a:t>
              </a:r>
            </a:p>
          </p:txBody>
        </p:sp>
      </p:grpSp>
      <p:grpSp>
        <p:nvGrpSpPr>
          <p:cNvPr id="114693" name="Grupper 10">
            <a:extLst>
              <a:ext uri="{FF2B5EF4-FFF2-40B4-BE49-F238E27FC236}">
                <a16:creationId xmlns:a16="http://schemas.microsoft.com/office/drawing/2014/main" id="{1ED149E2-A5E6-4257-9727-01E4F4D06141}"/>
              </a:ext>
            </a:extLst>
          </p:cNvPr>
          <p:cNvGrpSpPr>
            <a:grpSpLocks/>
          </p:cNvGrpSpPr>
          <p:nvPr/>
        </p:nvGrpSpPr>
        <p:grpSpPr bwMode="auto">
          <a:xfrm>
            <a:off x="8101013" y="2155825"/>
            <a:ext cx="1008062" cy="671513"/>
            <a:chOff x="35496" y="1851670"/>
            <a:chExt cx="1008112" cy="504056"/>
          </a:xfrm>
        </p:grpSpPr>
        <p:sp>
          <p:nvSpPr>
            <p:cNvPr id="12" name="Rektangel 11">
              <a:extLst>
                <a:ext uri="{FF2B5EF4-FFF2-40B4-BE49-F238E27FC236}">
                  <a16:creationId xmlns:a16="http://schemas.microsoft.com/office/drawing/2014/main" id="{3C25FC3D-3B65-49F4-975E-C55D9EAF30D9}"/>
                </a:ext>
              </a:extLst>
            </p:cNvPr>
            <p:cNvSpPr/>
            <p:nvPr/>
          </p:nvSpPr>
          <p:spPr>
            <a:xfrm>
              <a:off x="35496" y="1851670"/>
              <a:ext cx="1008112" cy="504056"/>
            </a:xfrm>
            <a:prstGeom prst="rect">
              <a:avLst/>
            </a:prstGeom>
            <a:solidFill>
              <a:srgbClr val="FFFFFF"/>
            </a:solid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a-DK"/>
            </a:p>
          </p:txBody>
        </p:sp>
        <p:cxnSp>
          <p:nvCxnSpPr>
            <p:cNvPr id="13" name="Lige forbindelse 12">
              <a:extLst>
                <a:ext uri="{FF2B5EF4-FFF2-40B4-BE49-F238E27FC236}">
                  <a16:creationId xmlns:a16="http://schemas.microsoft.com/office/drawing/2014/main" id="{BAB7EB66-A811-4448-9DF0-425C24C98F20}"/>
                </a:ext>
              </a:extLst>
            </p:cNvPr>
            <p:cNvCxnSpPr/>
            <p:nvPr/>
          </p:nvCxnSpPr>
          <p:spPr>
            <a:xfrm>
              <a:off x="106937" y="1947000"/>
              <a:ext cx="215911" cy="0"/>
            </a:xfrm>
            <a:prstGeom prst="line">
              <a:avLst/>
            </a:prstGeom>
            <a:ln w="12700" cmpd="sng">
              <a:solidFill>
                <a:schemeClr val="bg2">
                  <a:lumMod val="25000"/>
                </a:schemeClr>
              </a:solidFill>
            </a:ln>
            <a:effectLst/>
          </p:spPr>
          <p:style>
            <a:lnRef idx="2">
              <a:schemeClr val="accent1"/>
            </a:lnRef>
            <a:fillRef idx="0">
              <a:schemeClr val="accent1"/>
            </a:fillRef>
            <a:effectRef idx="1">
              <a:schemeClr val="accent1"/>
            </a:effectRef>
            <a:fontRef idx="minor">
              <a:schemeClr val="tx1"/>
            </a:fontRef>
          </p:style>
        </p:cxnSp>
        <p:cxnSp>
          <p:nvCxnSpPr>
            <p:cNvPr id="14" name="Lige forbindelse 13">
              <a:extLst>
                <a:ext uri="{FF2B5EF4-FFF2-40B4-BE49-F238E27FC236}">
                  <a16:creationId xmlns:a16="http://schemas.microsoft.com/office/drawing/2014/main" id="{DCC8A03F-86DE-44F8-918B-69EF29FD394E}"/>
                </a:ext>
              </a:extLst>
            </p:cNvPr>
            <p:cNvCxnSpPr/>
            <p:nvPr/>
          </p:nvCxnSpPr>
          <p:spPr>
            <a:xfrm>
              <a:off x="106937" y="2091186"/>
              <a:ext cx="215911" cy="0"/>
            </a:xfrm>
            <a:prstGeom prst="line">
              <a:avLst/>
            </a:prstGeom>
            <a:ln w="12700" cmpd="sng">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15" name="Lige forbindelse 14">
              <a:extLst>
                <a:ext uri="{FF2B5EF4-FFF2-40B4-BE49-F238E27FC236}">
                  <a16:creationId xmlns:a16="http://schemas.microsoft.com/office/drawing/2014/main" id="{DE40DA77-AEA9-46C0-BCD9-C89F558159DD}"/>
                </a:ext>
              </a:extLst>
            </p:cNvPr>
            <p:cNvCxnSpPr/>
            <p:nvPr/>
          </p:nvCxnSpPr>
          <p:spPr>
            <a:xfrm>
              <a:off x="106937" y="2235372"/>
              <a:ext cx="215911" cy="0"/>
            </a:xfrm>
            <a:prstGeom prst="line">
              <a:avLst/>
            </a:prstGeom>
            <a:ln w="12700"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114704" name="Tekstfelt 15">
              <a:extLst>
                <a:ext uri="{FF2B5EF4-FFF2-40B4-BE49-F238E27FC236}">
                  <a16:creationId xmlns:a16="http://schemas.microsoft.com/office/drawing/2014/main" id="{9102F243-217D-4695-8733-C6DFD05812C5}"/>
                </a:ext>
              </a:extLst>
            </p:cNvPr>
            <p:cNvSpPr txBox="1">
              <a:spLocks noChangeArrowheads="1"/>
            </p:cNvSpPr>
            <p:nvPr/>
          </p:nvSpPr>
          <p:spPr bwMode="auto">
            <a:xfrm>
              <a:off x="338488" y="1880530"/>
              <a:ext cx="369129" cy="103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da-DK" altLang="it-IT" sz="900">
                  <a:solidFill>
                    <a:schemeClr val="tx1"/>
                  </a:solidFill>
                  <a:latin typeface="Tahoma" panose="020B0604030504040204" pitchFamily="34" charset="0"/>
                  <a:ea typeface="MS PGothic" panose="020B0600070205080204" pitchFamily="34" charset="-128"/>
                </a:rPr>
                <a:t>Placebo</a:t>
              </a:r>
            </a:p>
          </p:txBody>
        </p:sp>
        <p:sp>
          <p:nvSpPr>
            <p:cNvPr id="114705" name="Tekstfelt 16">
              <a:extLst>
                <a:ext uri="{FF2B5EF4-FFF2-40B4-BE49-F238E27FC236}">
                  <a16:creationId xmlns:a16="http://schemas.microsoft.com/office/drawing/2014/main" id="{40FD9620-C947-4111-B656-698F4B6D601B}"/>
                </a:ext>
              </a:extLst>
            </p:cNvPr>
            <p:cNvSpPr txBox="1">
              <a:spLocks noChangeArrowheads="1"/>
            </p:cNvSpPr>
            <p:nvPr/>
          </p:nvSpPr>
          <p:spPr bwMode="auto">
            <a:xfrm>
              <a:off x="338488" y="2025980"/>
              <a:ext cx="492210" cy="103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da-DK" altLang="it-IT" sz="900">
                  <a:solidFill>
                    <a:schemeClr val="tx1"/>
                  </a:solidFill>
                  <a:latin typeface="Tahoma" panose="020B0604030504040204" pitchFamily="34" charset="0"/>
                  <a:ea typeface="MS PGothic" panose="020B0600070205080204" pitchFamily="34" charset="-128"/>
                </a:rPr>
                <a:t>6 SQ-HDM</a:t>
              </a:r>
            </a:p>
          </p:txBody>
        </p:sp>
        <p:sp>
          <p:nvSpPr>
            <p:cNvPr id="114706" name="Tekstfelt 17">
              <a:extLst>
                <a:ext uri="{FF2B5EF4-FFF2-40B4-BE49-F238E27FC236}">
                  <a16:creationId xmlns:a16="http://schemas.microsoft.com/office/drawing/2014/main" id="{359DF2D5-FCD9-4080-BD10-63E8A61B5BBC}"/>
                </a:ext>
              </a:extLst>
            </p:cNvPr>
            <p:cNvSpPr txBox="1">
              <a:spLocks noChangeArrowheads="1"/>
            </p:cNvSpPr>
            <p:nvPr/>
          </p:nvSpPr>
          <p:spPr bwMode="auto">
            <a:xfrm>
              <a:off x="338488" y="2171429"/>
              <a:ext cx="550707" cy="103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da-DK" altLang="it-IT" sz="900">
                  <a:solidFill>
                    <a:schemeClr val="tx1"/>
                  </a:solidFill>
                  <a:latin typeface="Tahoma" panose="020B0604030504040204" pitchFamily="34" charset="0"/>
                  <a:ea typeface="MS PGothic" panose="020B0600070205080204" pitchFamily="34" charset="-128"/>
                </a:rPr>
                <a:t>12 SQ-HDM</a:t>
              </a:r>
            </a:p>
          </p:txBody>
        </p:sp>
      </p:grpSp>
      <p:sp>
        <p:nvSpPr>
          <p:cNvPr id="114694" name="TextBox 3">
            <a:extLst>
              <a:ext uri="{FF2B5EF4-FFF2-40B4-BE49-F238E27FC236}">
                <a16:creationId xmlns:a16="http://schemas.microsoft.com/office/drawing/2014/main" id="{222CD174-E447-47D7-81B0-EB4FED6A343A}"/>
              </a:ext>
            </a:extLst>
          </p:cNvPr>
          <p:cNvSpPr txBox="1">
            <a:spLocks noChangeArrowheads="1"/>
          </p:cNvSpPr>
          <p:nvPr/>
        </p:nvSpPr>
        <p:spPr bwMode="auto">
          <a:xfrm>
            <a:off x="2255838" y="1579563"/>
            <a:ext cx="575151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GB" altLang="it-IT" sz="1600" b="1" u="sng">
                <a:solidFill>
                  <a:srgbClr val="002060"/>
                </a:solidFill>
                <a:latin typeface="Tahoma" panose="020B0604030504040204" pitchFamily="34" charset="0"/>
                <a:ea typeface="MS PGothic" panose="020B0600070205080204" pitchFamily="34" charset="-128"/>
              </a:rPr>
              <a:t>Time to first moderate or severe asthma exacerbation</a:t>
            </a:r>
          </a:p>
        </p:txBody>
      </p:sp>
      <p:sp>
        <p:nvSpPr>
          <p:cNvPr id="114695" name="Rectangle 38">
            <a:extLst>
              <a:ext uri="{FF2B5EF4-FFF2-40B4-BE49-F238E27FC236}">
                <a16:creationId xmlns:a16="http://schemas.microsoft.com/office/drawing/2014/main" id="{EC144345-4D17-45B2-B3E7-3A6F1171B67C}"/>
              </a:ext>
            </a:extLst>
          </p:cNvPr>
          <p:cNvSpPr>
            <a:spLocks noChangeArrowheads="1"/>
          </p:cNvSpPr>
          <p:nvPr/>
        </p:nvSpPr>
        <p:spPr bwMode="auto">
          <a:xfrm>
            <a:off x="261938" y="6570663"/>
            <a:ext cx="3898900"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8000" tIns="36000" rIns="108000" bIns="36000">
            <a:spAutoFit/>
          </a:bodyPr>
          <a:lstStyle/>
          <a:p>
            <a:r>
              <a:rPr lang="en-GB" altLang="it-IT" sz="1200" b="1" i="1"/>
              <a:t>Vierchow JC et al., EAACI 2014, Abstract N. 414</a:t>
            </a:r>
          </a:p>
        </p:txBody>
      </p:sp>
      <p:sp>
        <p:nvSpPr>
          <p:cNvPr id="114696" name="Rettangolo 3">
            <a:extLst>
              <a:ext uri="{FF2B5EF4-FFF2-40B4-BE49-F238E27FC236}">
                <a16:creationId xmlns:a16="http://schemas.microsoft.com/office/drawing/2014/main" id="{FE633F95-EB83-43C6-9808-CCD570C5DDC9}"/>
              </a:ext>
            </a:extLst>
          </p:cNvPr>
          <p:cNvSpPr>
            <a:spLocks noChangeArrowheads="1"/>
          </p:cNvSpPr>
          <p:nvPr/>
        </p:nvSpPr>
        <p:spPr bwMode="auto">
          <a:xfrm>
            <a:off x="3306763" y="5481638"/>
            <a:ext cx="4572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it-IT" sz="1200" b="1"/>
              <a:t>170 days for 6 DU and more than 180 days for 12 DU. </a:t>
            </a:r>
          </a:p>
          <a:p>
            <a:endParaRPr lang="en-US" altLang="it-IT"/>
          </a:p>
        </p:txBody>
      </p:sp>
      <p:sp>
        <p:nvSpPr>
          <p:cNvPr id="114697" name="Rettangolo 3">
            <a:extLst>
              <a:ext uri="{FF2B5EF4-FFF2-40B4-BE49-F238E27FC236}">
                <a16:creationId xmlns:a16="http://schemas.microsoft.com/office/drawing/2014/main" id="{A62E732D-941D-4AAE-BE06-DF39E438A88A}"/>
              </a:ext>
            </a:extLst>
          </p:cNvPr>
          <p:cNvSpPr>
            <a:spLocks noChangeArrowheads="1"/>
          </p:cNvSpPr>
          <p:nvPr/>
        </p:nvSpPr>
        <p:spPr bwMode="auto">
          <a:xfrm>
            <a:off x="4951413" y="6405563"/>
            <a:ext cx="4572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it-IT" sz="1200" b="1">
                <a:cs typeface="Arial" panose="020B0604020202020204" pitchFamily="34" charset="0"/>
              </a:rPr>
              <a:t>100 days for placebo, 170 days for 6 DU and more than </a:t>
            </a:r>
          </a:p>
          <a:p>
            <a:r>
              <a:rPr lang="en-US" altLang="it-IT" sz="1200" b="1">
                <a:cs typeface="Arial" panose="020B0604020202020204" pitchFamily="34" charset="0"/>
              </a:rPr>
              <a:t>180 days for 12 DU</a:t>
            </a:r>
            <a:endParaRPr lang="it-IT" altLang="it-IT" sz="1200" b="1"/>
          </a:p>
        </p:txBody>
      </p:sp>
      <p:pic>
        <p:nvPicPr>
          <p:cNvPr id="91159" name="Picture 23" descr="Risultati immagini per jama">
            <a:extLst>
              <a:ext uri="{FF2B5EF4-FFF2-40B4-BE49-F238E27FC236}">
                <a16:creationId xmlns:a16="http://schemas.microsoft.com/office/drawing/2014/main" id="{FBA78F6B-BEB8-4E93-BDF5-96CE2E32F4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07953" y="191800"/>
            <a:ext cx="1146033" cy="1512764"/>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114699" name="CasellaDiTesto 3">
            <a:extLst>
              <a:ext uri="{FF2B5EF4-FFF2-40B4-BE49-F238E27FC236}">
                <a16:creationId xmlns:a16="http://schemas.microsoft.com/office/drawing/2014/main" id="{CB4315B0-A70D-4B90-AA76-BC080BFF01C0}"/>
              </a:ext>
            </a:extLst>
          </p:cNvPr>
          <p:cNvSpPr txBox="1">
            <a:spLocks noChangeArrowheads="1"/>
          </p:cNvSpPr>
          <p:nvPr/>
        </p:nvSpPr>
        <p:spPr bwMode="auto">
          <a:xfrm>
            <a:off x="468313" y="6200775"/>
            <a:ext cx="21415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it-IT" altLang="it-IT">
                <a:solidFill>
                  <a:schemeClr val="tx1"/>
                </a:solidFill>
              </a:rPr>
              <a:t>Virchow et al, 2016</a:t>
            </a:r>
          </a:p>
        </p:txBody>
      </p:sp>
    </p:spTree>
    <p:extLst>
      <p:ext uri="{BB962C8B-B14F-4D97-AF65-F5344CB8AC3E}">
        <p14:creationId xmlns:p14="http://schemas.microsoft.com/office/powerpoint/2010/main" val="30490628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4"/>
          <p:cNvSpPr>
            <a:spLocks noChangeArrowheads="1"/>
          </p:cNvSpPr>
          <p:nvPr/>
        </p:nvSpPr>
        <p:spPr bwMode="auto">
          <a:xfrm>
            <a:off x="2141520" y="1460937"/>
            <a:ext cx="4711225" cy="1572225"/>
          </a:xfrm>
          <a:prstGeom prst="rect">
            <a:avLst/>
          </a:prstGeom>
          <a:solidFill>
            <a:srgbClr val="DCE6F0"/>
          </a:solidFill>
          <a:ln w="12700" algn="ctr">
            <a:solidFill>
              <a:srgbClr val="000000"/>
            </a:solidFill>
            <a:miter lim="800000"/>
            <a:headEnd/>
            <a:tailEnd/>
          </a:ln>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GB" altLang="en-US" sz="760">
              <a:solidFill>
                <a:prstClr val="black"/>
              </a:solidFill>
            </a:endParaRPr>
          </a:p>
        </p:txBody>
      </p:sp>
      <p:sp>
        <p:nvSpPr>
          <p:cNvPr id="3" name="TextBox 12"/>
          <p:cNvSpPr txBox="1">
            <a:spLocks noChangeArrowheads="1"/>
          </p:cNvSpPr>
          <p:nvPr/>
        </p:nvSpPr>
        <p:spPr bwMode="auto">
          <a:xfrm flipH="1">
            <a:off x="2668289" y="2799501"/>
            <a:ext cx="4019685" cy="334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FontTx/>
              <a:buNone/>
            </a:pPr>
            <a:r>
              <a:rPr lang="en-GB" altLang="en-US" sz="788" dirty="0">
                <a:solidFill>
                  <a:prstClr val="black"/>
                </a:solidFill>
                <a:latin typeface="Calibri"/>
              </a:rPr>
              <a:t>J Allergy Clin </a:t>
            </a:r>
            <a:r>
              <a:rPr lang="en-GB" altLang="en-US" sz="788" dirty="0" err="1">
                <a:solidFill>
                  <a:prstClr val="black"/>
                </a:solidFill>
                <a:latin typeface="Calibri"/>
              </a:rPr>
              <a:t>Immunol</a:t>
            </a:r>
            <a:r>
              <a:rPr lang="en-GB" altLang="en-US" sz="788" dirty="0">
                <a:solidFill>
                  <a:prstClr val="black"/>
                </a:solidFill>
                <a:latin typeface="Calibri"/>
              </a:rPr>
              <a:t> </a:t>
            </a:r>
            <a:r>
              <a:rPr lang="en-GB" sz="788" dirty="0">
                <a:solidFill>
                  <a:prstClr val="black"/>
                </a:solidFill>
              </a:rPr>
              <a:t>2018;141:529-538</a:t>
            </a:r>
          </a:p>
          <a:p>
            <a:pPr algn="r">
              <a:spcBef>
                <a:spcPct val="0"/>
              </a:spcBef>
              <a:buFontTx/>
              <a:buNone/>
            </a:pPr>
            <a:r>
              <a:rPr lang="en-GB" altLang="en-US" sz="788" dirty="0">
                <a:solidFill>
                  <a:prstClr val="black"/>
                </a:solidFill>
                <a:latin typeface="Calibri"/>
              </a:rPr>
              <a:t>. </a:t>
            </a:r>
          </a:p>
        </p:txBody>
      </p:sp>
      <p:pic>
        <p:nvPicPr>
          <p:cNvPr id="79874" name="Picture 2" descr="https://ars.els-cdn.com/content/image/1-s2.0-S0091674917310886-gr1_lr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93661" y="3397400"/>
            <a:ext cx="2929871" cy="2326591"/>
          </a:xfrm>
          <a:prstGeom prst="rect">
            <a:avLst/>
          </a:prstGeom>
          <a:noFill/>
          <a:extLst>
            <a:ext uri="{909E8E84-426E-40DD-AFC4-6F175D3DCCD1}">
              <a14:hiddenFill xmlns:a14="http://schemas.microsoft.com/office/drawing/2010/main">
                <a:solidFill>
                  <a:srgbClr val="FFFFFF"/>
                </a:solidFill>
              </a14:hiddenFill>
            </a:ext>
          </a:extLst>
        </p:spPr>
      </p:pic>
      <p:pic>
        <p:nvPicPr>
          <p:cNvPr id="7987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77662" y="1759858"/>
            <a:ext cx="4232434" cy="9667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descr="https://ars.els-cdn.com/content/image/1-s2.0-S0091674917310886-fx1_lrg.jpg">
            <a:extLst>
              <a:ext uri="{FF2B5EF4-FFF2-40B4-BE49-F238E27FC236}">
                <a16:creationId xmlns:a16="http://schemas.microsoft.com/office/drawing/2014/main" id="{E20CF180-8D3F-4C96-94B3-54900DF95943}"/>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 t="26472" r="53586" b="-3"/>
          <a:stretch/>
        </p:blipFill>
        <p:spPr bwMode="auto">
          <a:xfrm>
            <a:off x="5125047" y="3223821"/>
            <a:ext cx="2605781" cy="2326591"/>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616F7DE6-DFB4-478F-9B56-549AB4153BC6}"/>
              </a:ext>
            </a:extLst>
          </p:cNvPr>
          <p:cNvGrpSpPr/>
          <p:nvPr/>
        </p:nvGrpSpPr>
        <p:grpSpPr>
          <a:xfrm>
            <a:off x="6610096" y="3429000"/>
            <a:ext cx="972108" cy="1372794"/>
            <a:chOff x="6236874" y="1545133"/>
            <a:chExt cx="1870029" cy="3972099"/>
          </a:xfrm>
        </p:grpSpPr>
        <p:sp>
          <p:nvSpPr>
            <p:cNvPr id="13" name="Oval 12">
              <a:extLst>
                <a:ext uri="{FF2B5EF4-FFF2-40B4-BE49-F238E27FC236}">
                  <a16:creationId xmlns:a16="http://schemas.microsoft.com/office/drawing/2014/main" id="{CE5B0967-79A6-4AB0-8E47-F3BE38D2283A}"/>
                </a:ext>
              </a:extLst>
            </p:cNvPr>
            <p:cNvSpPr/>
            <p:nvPr/>
          </p:nvSpPr>
          <p:spPr bwMode="auto">
            <a:xfrm>
              <a:off x="7171893" y="1545133"/>
              <a:ext cx="935010" cy="3957558"/>
            </a:xfrm>
            <a:prstGeom prst="ellipse">
              <a:avLst/>
            </a:prstGeom>
            <a:noFill/>
            <a:ln w="28575" cap="flat" cmpd="sng" algn="ctr">
              <a:solidFill>
                <a:schemeClr val="tx1"/>
              </a:solidFill>
              <a:prstDash val="solid"/>
              <a:round/>
              <a:headEnd type="none" w="med" len="med"/>
              <a:tailEnd type="none" w="med" len="med"/>
            </a:ln>
            <a:effectLst/>
          </p:spPr>
          <p:txBody>
            <a:bodyPr lIns="40500" tIns="40500" rIns="40500" bIns="40500"/>
            <a:lstStyle/>
            <a:p>
              <a:pPr>
                <a:defRPr/>
              </a:pPr>
              <a:endParaRPr lang="en-US" sz="1125" dirty="0">
                <a:solidFill>
                  <a:srgbClr val="FFFFFF"/>
                </a:solidFill>
                <a:latin typeface="Arial" charset="0"/>
              </a:endParaRPr>
            </a:p>
          </p:txBody>
        </p:sp>
        <p:sp>
          <p:nvSpPr>
            <p:cNvPr id="14" name="Oval 13">
              <a:extLst>
                <a:ext uri="{FF2B5EF4-FFF2-40B4-BE49-F238E27FC236}">
                  <a16:creationId xmlns:a16="http://schemas.microsoft.com/office/drawing/2014/main" id="{89144E33-D88E-4500-BA18-E31810D83BF7}"/>
                </a:ext>
              </a:extLst>
            </p:cNvPr>
            <p:cNvSpPr/>
            <p:nvPr/>
          </p:nvSpPr>
          <p:spPr bwMode="auto">
            <a:xfrm>
              <a:off x="6236874" y="1545133"/>
              <a:ext cx="935019" cy="3972099"/>
            </a:xfrm>
            <a:prstGeom prst="ellipse">
              <a:avLst/>
            </a:prstGeom>
            <a:noFill/>
            <a:ln w="28575" cap="flat" cmpd="sng" algn="ctr">
              <a:solidFill>
                <a:schemeClr val="tx1"/>
              </a:solidFill>
              <a:prstDash val="solid"/>
              <a:round/>
              <a:headEnd type="none" w="med" len="med"/>
              <a:tailEnd type="none" w="med" len="med"/>
            </a:ln>
            <a:effectLst/>
          </p:spPr>
          <p:txBody>
            <a:bodyPr lIns="40500" tIns="40500" rIns="40500" bIns="40500"/>
            <a:lstStyle/>
            <a:p>
              <a:pPr>
                <a:defRPr/>
              </a:pPr>
              <a:endParaRPr lang="en-US" sz="1125" dirty="0">
                <a:solidFill>
                  <a:srgbClr val="FFFFFF"/>
                </a:solidFill>
                <a:latin typeface="Arial" charset="0"/>
              </a:endParaRPr>
            </a:p>
          </p:txBody>
        </p:sp>
      </p:grpSp>
    </p:spTree>
    <p:extLst>
      <p:ext uri="{BB962C8B-B14F-4D97-AF65-F5344CB8AC3E}">
        <p14:creationId xmlns:p14="http://schemas.microsoft.com/office/powerpoint/2010/main" val="649767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contenuto 2">
            <a:extLst>
              <a:ext uri="{FF2B5EF4-FFF2-40B4-BE49-F238E27FC236}">
                <a16:creationId xmlns:a16="http://schemas.microsoft.com/office/drawing/2014/main" id="{2F9D7393-34BD-BBCE-7C4F-B122F0C82A24}"/>
              </a:ext>
            </a:extLst>
          </p:cNvPr>
          <p:cNvSpPr txBox="1">
            <a:spLocks/>
          </p:cNvSpPr>
          <p:nvPr/>
        </p:nvSpPr>
        <p:spPr>
          <a:xfrm>
            <a:off x="800915" y="1009436"/>
            <a:ext cx="7886700" cy="4485756"/>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it-IT" sz="2400" b="1" dirty="0">
                <a:solidFill>
                  <a:srgbClr val="000000"/>
                </a:solidFill>
                <a:latin typeface="+mj-lt"/>
                <a:ea typeface="Calibri" panose="020F0502020204030204" pitchFamily="34" charset="0"/>
                <a:cs typeface="Times New Roman" panose="02020603050405020304" pitchFamily="18" charset="0"/>
              </a:rPr>
              <a:t>Dichiaro che negli ultimi due anni ho avuto i seguenti rapporti anche di finanziamento con soggetti portatori di interessi commerciali in campo sanitario: </a:t>
            </a:r>
            <a:endParaRPr lang="it-IT" sz="2400" b="1" dirty="0">
              <a:solidFill>
                <a:srgbClr val="000000"/>
              </a:solidFill>
              <a:latin typeface="+mj-lt"/>
              <a:ea typeface="Calibri" panose="020F0502020204030204" pitchFamily="34" charset="0"/>
            </a:endParaRPr>
          </a:p>
          <a:p>
            <a:r>
              <a:rPr lang="it-IT" b="1" dirty="0">
                <a:latin typeface="+mj-lt"/>
              </a:rPr>
              <a:t>A) GSK</a:t>
            </a:r>
          </a:p>
          <a:p>
            <a:r>
              <a:rPr lang="it-IT" b="1" dirty="0">
                <a:latin typeface="+mj-lt"/>
              </a:rPr>
              <a:t>B) ASTRAZENECA</a:t>
            </a:r>
          </a:p>
          <a:p>
            <a:r>
              <a:rPr lang="it-IT" b="1" dirty="0">
                <a:latin typeface="+mj-lt"/>
              </a:rPr>
              <a:t>C) SANOFI</a:t>
            </a:r>
          </a:p>
          <a:p>
            <a:r>
              <a:rPr lang="it-IT" b="1" dirty="0">
                <a:latin typeface="+mj-lt"/>
              </a:rPr>
              <a:t>D) MENARINI GROUP</a:t>
            </a:r>
          </a:p>
          <a:p>
            <a:r>
              <a:rPr lang="it-IT" b="1" dirty="0">
                <a:latin typeface="+mj-lt"/>
              </a:rPr>
              <a:t>F) CHIESI</a:t>
            </a:r>
          </a:p>
          <a:p>
            <a:r>
              <a:rPr lang="it-IT" b="1" dirty="0">
                <a:latin typeface="+mj-lt"/>
              </a:rPr>
              <a:t>G) NOVARTIS</a:t>
            </a:r>
          </a:p>
        </p:txBody>
      </p:sp>
    </p:spTree>
    <p:extLst>
      <p:ext uri="{BB962C8B-B14F-4D97-AF65-F5344CB8AC3E}">
        <p14:creationId xmlns:p14="http://schemas.microsoft.com/office/powerpoint/2010/main" val="28567404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4"/>
          <p:cNvSpPr>
            <a:spLocks noChangeArrowheads="1"/>
          </p:cNvSpPr>
          <p:nvPr/>
        </p:nvSpPr>
        <p:spPr bwMode="auto">
          <a:xfrm>
            <a:off x="2141520" y="912569"/>
            <a:ext cx="4629150" cy="1445493"/>
          </a:xfrm>
          <a:prstGeom prst="rect">
            <a:avLst/>
          </a:prstGeom>
          <a:solidFill>
            <a:srgbClr val="DCE6F0"/>
          </a:solidFill>
          <a:ln w="12700" algn="ctr">
            <a:solidFill>
              <a:srgbClr val="000000"/>
            </a:solidFill>
            <a:miter lim="800000"/>
            <a:headEnd/>
            <a:tailEnd/>
          </a:ln>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GB" altLang="en-US" sz="760">
              <a:solidFill>
                <a:prstClr val="black"/>
              </a:solidFill>
            </a:endParaRPr>
          </a:p>
        </p:txBody>
      </p:sp>
      <p:sp>
        <p:nvSpPr>
          <p:cNvPr id="3" name="TextBox 12"/>
          <p:cNvSpPr txBox="1">
            <a:spLocks noChangeArrowheads="1"/>
          </p:cNvSpPr>
          <p:nvPr/>
        </p:nvSpPr>
        <p:spPr bwMode="auto">
          <a:xfrm flipH="1">
            <a:off x="2668289" y="2134912"/>
            <a:ext cx="4019685" cy="334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FontTx/>
              <a:buNone/>
            </a:pPr>
            <a:r>
              <a:rPr lang="en-GB" altLang="en-US" sz="788" dirty="0">
                <a:solidFill>
                  <a:prstClr val="black"/>
                </a:solidFill>
                <a:latin typeface="Calibri"/>
              </a:rPr>
              <a:t>J Allergy Clin </a:t>
            </a:r>
            <a:r>
              <a:rPr lang="en-GB" altLang="en-US" sz="788" dirty="0" err="1">
                <a:solidFill>
                  <a:prstClr val="black"/>
                </a:solidFill>
                <a:latin typeface="Calibri"/>
              </a:rPr>
              <a:t>Immunol</a:t>
            </a:r>
            <a:r>
              <a:rPr lang="en-GB" altLang="en-US" sz="788" dirty="0">
                <a:solidFill>
                  <a:prstClr val="black"/>
                </a:solidFill>
                <a:latin typeface="Calibri"/>
              </a:rPr>
              <a:t> </a:t>
            </a:r>
            <a:r>
              <a:rPr lang="en-GB" sz="788" dirty="0">
                <a:solidFill>
                  <a:prstClr val="black"/>
                </a:solidFill>
              </a:rPr>
              <a:t>2018;141:529-538</a:t>
            </a:r>
          </a:p>
          <a:p>
            <a:pPr algn="r">
              <a:spcBef>
                <a:spcPct val="0"/>
              </a:spcBef>
              <a:buFontTx/>
              <a:buNone/>
            </a:pPr>
            <a:r>
              <a:rPr lang="en-GB" altLang="en-US" sz="788" dirty="0">
                <a:solidFill>
                  <a:prstClr val="black"/>
                </a:solidFill>
                <a:latin typeface="Calibri"/>
              </a:rPr>
              <a:t>. </a:t>
            </a:r>
          </a:p>
        </p:txBody>
      </p:sp>
      <p:pic>
        <p:nvPicPr>
          <p:cNvPr id="798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76251" y="1079468"/>
            <a:ext cx="4232434" cy="9667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Immagine 3"/>
          <p:cNvPicPr>
            <a:picLocks noChangeAspect="1"/>
          </p:cNvPicPr>
          <p:nvPr/>
        </p:nvPicPr>
        <p:blipFill>
          <a:blip r:embed="rId4"/>
          <a:stretch>
            <a:fillRect/>
          </a:stretch>
        </p:blipFill>
        <p:spPr>
          <a:xfrm>
            <a:off x="831194" y="2524961"/>
            <a:ext cx="7185647" cy="4097781"/>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5" name="CasellaDiTesto 4"/>
          <p:cNvSpPr txBox="1"/>
          <p:nvPr/>
        </p:nvSpPr>
        <p:spPr>
          <a:xfrm>
            <a:off x="2276251" y="2475124"/>
            <a:ext cx="1495859" cy="300082"/>
          </a:xfrm>
          <a:prstGeom prst="rect">
            <a:avLst/>
          </a:prstGeom>
          <a:noFill/>
        </p:spPr>
        <p:txBody>
          <a:bodyPr wrap="none" rtlCol="0">
            <a:spAutoFit/>
          </a:bodyPr>
          <a:lstStyle/>
          <a:p>
            <a:r>
              <a:rPr lang="it-IT" sz="1350" dirty="0" err="1"/>
              <a:t>Asthma</a:t>
            </a:r>
            <a:r>
              <a:rPr lang="it-IT" sz="1350" dirty="0"/>
              <a:t> </a:t>
            </a:r>
            <a:r>
              <a:rPr lang="it-IT" sz="1350" dirty="0" err="1"/>
              <a:t>Symptoms</a:t>
            </a:r>
            <a:endParaRPr lang="it-IT" sz="1350" dirty="0"/>
          </a:p>
        </p:txBody>
      </p:sp>
    </p:spTree>
    <p:extLst>
      <p:ext uri="{BB962C8B-B14F-4D97-AF65-F5344CB8AC3E}">
        <p14:creationId xmlns:p14="http://schemas.microsoft.com/office/powerpoint/2010/main" val="3229465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4"/>
          <p:cNvSpPr>
            <a:spLocks noChangeArrowheads="1"/>
          </p:cNvSpPr>
          <p:nvPr/>
        </p:nvSpPr>
        <p:spPr bwMode="auto">
          <a:xfrm>
            <a:off x="2141520" y="912569"/>
            <a:ext cx="4629150" cy="1445493"/>
          </a:xfrm>
          <a:prstGeom prst="rect">
            <a:avLst/>
          </a:prstGeom>
          <a:solidFill>
            <a:srgbClr val="DCE6F0"/>
          </a:solidFill>
          <a:ln w="12700" algn="ctr">
            <a:solidFill>
              <a:srgbClr val="000000"/>
            </a:solidFill>
            <a:miter lim="800000"/>
            <a:headEnd/>
            <a:tailEnd/>
          </a:ln>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GB" altLang="en-US" sz="760">
              <a:solidFill>
                <a:prstClr val="black"/>
              </a:solidFill>
            </a:endParaRPr>
          </a:p>
        </p:txBody>
      </p:sp>
      <p:sp>
        <p:nvSpPr>
          <p:cNvPr id="3" name="TextBox 12"/>
          <p:cNvSpPr txBox="1">
            <a:spLocks noChangeArrowheads="1"/>
          </p:cNvSpPr>
          <p:nvPr/>
        </p:nvSpPr>
        <p:spPr bwMode="auto">
          <a:xfrm flipH="1">
            <a:off x="2668289" y="2134912"/>
            <a:ext cx="4019685" cy="334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FontTx/>
              <a:buNone/>
            </a:pPr>
            <a:r>
              <a:rPr lang="en-GB" altLang="en-US" sz="788" dirty="0">
                <a:solidFill>
                  <a:prstClr val="black"/>
                </a:solidFill>
                <a:latin typeface="Calibri"/>
              </a:rPr>
              <a:t>J Allergy Clin </a:t>
            </a:r>
            <a:r>
              <a:rPr lang="en-GB" altLang="en-US" sz="788" dirty="0" err="1">
                <a:solidFill>
                  <a:prstClr val="black"/>
                </a:solidFill>
                <a:latin typeface="Calibri"/>
              </a:rPr>
              <a:t>Immunol</a:t>
            </a:r>
            <a:r>
              <a:rPr lang="en-GB" altLang="en-US" sz="788" dirty="0">
                <a:solidFill>
                  <a:prstClr val="black"/>
                </a:solidFill>
                <a:latin typeface="Calibri"/>
              </a:rPr>
              <a:t> </a:t>
            </a:r>
            <a:r>
              <a:rPr lang="en-GB" sz="788" dirty="0">
                <a:solidFill>
                  <a:prstClr val="black"/>
                </a:solidFill>
              </a:rPr>
              <a:t>2018;141:529-538</a:t>
            </a:r>
          </a:p>
          <a:p>
            <a:pPr algn="r">
              <a:spcBef>
                <a:spcPct val="0"/>
              </a:spcBef>
              <a:buFontTx/>
              <a:buNone/>
            </a:pPr>
            <a:r>
              <a:rPr lang="en-GB" altLang="en-US" sz="788" dirty="0">
                <a:solidFill>
                  <a:prstClr val="black"/>
                </a:solidFill>
                <a:latin typeface="Calibri"/>
              </a:rPr>
              <a:t>. </a:t>
            </a:r>
          </a:p>
        </p:txBody>
      </p:sp>
      <p:pic>
        <p:nvPicPr>
          <p:cNvPr id="798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76251" y="1079468"/>
            <a:ext cx="4232434" cy="9667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CasellaDiTesto 4"/>
          <p:cNvSpPr txBox="1"/>
          <p:nvPr/>
        </p:nvSpPr>
        <p:spPr>
          <a:xfrm>
            <a:off x="1351592" y="2342625"/>
            <a:ext cx="1625638" cy="300082"/>
          </a:xfrm>
          <a:prstGeom prst="rect">
            <a:avLst/>
          </a:prstGeom>
          <a:noFill/>
        </p:spPr>
        <p:txBody>
          <a:bodyPr wrap="none" rtlCol="0">
            <a:spAutoFit/>
          </a:bodyPr>
          <a:lstStyle/>
          <a:p>
            <a:r>
              <a:rPr lang="it-IT" sz="1350" dirty="0" err="1"/>
              <a:t>Asthma</a:t>
            </a:r>
            <a:r>
              <a:rPr lang="it-IT" sz="1350" dirty="0"/>
              <a:t> </a:t>
            </a:r>
            <a:r>
              <a:rPr lang="it-IT" sz="1350" dirty="0" err="1"/>
              <a:t>Medications</a:t>
            </a:r>
            <a:endParaRPr lang="it-IT" sz="1350" dirty="0"/>
          </a:p>
        </p:txBody>
      </p:sp>
      <p:pic>
        <p:nvPicPr>
          <p:cNvPr id="2" name="Immagine 1"/>
          <p:cNvPicPr>
            <a:picLocks noChangeAspect="1"/>
          </p:cNvPicPr>
          <p:nvPr/>
        </p:nvPicPr>
        <p:blipFill>
          <a:blip r:embed="rId4"/>
          <a:stretch>
            <a:fillRect/>
          </a:stretch>
        </p:blipFill>
        <p:spPr>
          <a:xfrm>
            <a:off x="1012643" y="2654440"/>
            <a:ext cx="6821057" cy="388840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Tree>
    <p:extLst>
      <p:ext uri="{BB962C8B-B14F-4D97-AF65-F5344CB8AC3E}">
        <p14:creationId xmlns:p14="http://schemas.microsoft.com/office/powerpoint/2010/main" val="27200875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4"/>
          <p:cNvSpPr>
            <a:spLocks noChangeArrowheads="1"/>
          </p:cNvSpPr>
          <p:nvPr/>
        </p:nvSpPr>
        <p:spPr bwMode="auto">
          <a:xfrm>
            <a:off x="2141520" y="912569"/>
            <a:ext cx="4629150" cy="1445493"/>
          </a:xfrm>
          <a:prstGeom prst="rect">
            <a:avLst/>
          </a:prstGeom>
          <a:solidFill>
            <a:srgbClr val="DCE6F0"/>
          </a:solidFill>
          <a:ln w="12700" algn="ctr">
            <a:solidFill>
              <a:srgbClr val="000000"/>
            </a:solidFill>
            <a:miter lim="800000"/>
            <a:headEnd/>
            <a:tailEnd/>
          </a:ln>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GB" altLang="en-US" sz="760">
              <a:solidFill>
                <a:prstClr val="black"/>
              </a:solidFill>
            </a:endParaRPr>
          </a:p>
        </p:txBody>
      </p:sp>
      <p:sp>
        <p:nvSpPr>
          <p:cNvPr id="3" name="TextBox 12"/>
          <p:cNvSpPr txBox="1">
            <a:spLocks noChangeArrowheads="1"/>
          </p:cNvSpPr>
          <p:nvPr/>
        </p:nvSpPr>
        <p:spPr bwMode="auto">
          <a:xfrm flipH="1">
            <a:off x="2668289" y="2134912"/>
            <a:ext cx="4019685" cy="334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FontTx/>
              <a:buNone/>
            </a:pPr>
            <a:r>
              <a:rPr lang="en-GB" altLang="en-US" sz="788" dirty="0">
                <a:solidFill>
                  <a:prstClr val="black"/>
                </a:solidFill>
                <a:latin typeface="Calibri"/>
              </a:rPr>
              <a:t>J Allergy Clin </a:t>
            </a:r>
            <a:r>
              <a:rPr lang="en-GB" altLang="en-US" sz="788" dirty="0" err="1">
                <a:solidFill>
                  <a:prstClr val="black"/>
                </a:solidFill>
                <a:latin typeface="Calibri"/>
              </a:rPr>
              <a:t>Immunol</a:t>
            </a:r>
            <a:r>
              <a:rPr lang="en-GB" altLang="en-US" sz="788" dirty="0">
                <a:solidFill>
                  <a:prstClr val="black"/>
                </a:solidFill>
                <a:latin typeface="Calibri"/>
              </a:rPr>
              <a:t> </a:t>
            </a:r>
            <a:r>
              <a:rPr lang="en-GB" sz="788" dirty="0">
                <a:solidFill>
                  <a:prstClr val="black"/>
                </a:solidFill>
              </a:rPr>
              <a:t>2018;141:529-538</a:t>
            </a:r>
          </a:p>
          <a:p>
            <a:pPr algn="r">
              <a:spcBef>
                <a:spcPct val="0"/>
              </a:spcBef>
              <a:buFontTx/>
              <a:buNone/>
            </a:pPr>
            <a:r>
              <a:rPr lang="en-GB" altLang="en-US" sz="788" dirty="0">
                <a:solidFill>
                  <a:prstClr val="black"/>
                </a:solidFill>
                <a:latin typeface="Calibri"/>
              </a:rPr>
              <a:t>. </a:t>
            </a:r>
          </a:p>
        </p:txBody>
      </p:sp>
      <p:pic>
        <p:nvPicPr>
          <p:cNvPr id="798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76251" y="1079468"/>
            <a:ext cx="4232434" cy="9667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Immagine 1"/>
          <p:cNvPicPr>
            <a:picLocks noChangeAspect="1"/>
          </p:cNvPicPr>
          <p:nvPr/>
        </p:nvPicPr>
        <p:blipFill>
          <a:blip r:embed="rId4"/>
          <a:stretch>
            <a:fillRect/>
          </a:stretch>
        </p:blipFill>
        <p:spPr>
          <a:xfrm>
            <a:off x="960516" y="2558412"/>
            <a:ext cx="7222968" cy="3955739"/>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Tree>
    <p:extLst>
      <p:ext uri="{BB962C8B-B14F-4D97-AF65-F5344CB8AC3E}">
        <p14:creationId xmlns:p14="http://schemas.microsoft.com/office/powerpoint/2010/main" val="30827074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4"/>
          <p:cNvSpPr>
            <a:spLocks noChangeArrowheads="1"/>
          </p:cNvSpPr>
          <p:nvPr/>
        </p:nvSpPr>
        <p:spPr bwMode="auto">
          <a:xfrm>
            <a:off x="2141520" y="912569"/>
            <a:ext cx="4629150" cy="1445493"/>
          </a:xfrm>
          <a:prstGeom prst="rect">
            <a:avLst/>
          </a:prstGeom>
          <a:solidFill>
            <a:srgbClr val="DCE6F0"/>
          </a:solidFill>
          <a:ln w="12700" algn="ctr">
            <a:solidFill>
              <a:srgbClr val="000000"/>
            </a:solidFill>
            <a:miter lim="800000"/>
            <a:headEnd/>
            <a:tailEnd/>
          </a:ln>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GB" altLang="en-US" sz="760">
              <a:solidFill>
                <a:prstClr val="black"/>
              </a:solidFill>
            </a:endParaRPr>
          </a:p>
        </p:txBody>
      </p:sp>
      <p:sp>
        <p:nvSpPr>
          <p:cNvPr id="3" name="TextBox 12"/>
          <p:cNvSpPr txBox="1">
            <a:spLocks noChangeArrowheads="1"/>
          </p:cNvSpPr>
          <p:nvPr/>
        </p:nvSpPr>
        <p:spPr bwMode="auto">
          <a:xfrm flipH="1">
            <a:off x="2668289" y="2134912"/>
            <a:ext cx="4019685" cy="334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FontTx/>
              <a:buNone/>
            </a:pPr>
            <a:r>
              <a:rPr lang="en-GB" altLang="en-US" sz="788" dirty="0">
                <a:solidFill>
                  <a:prstClr val="black"/>
                </a:solidFill>
                <a:latin typeface="Calibri"/>
              </a:rPr>
              <a:t>J Allergy Clin </a:t>
            </a:r>
            <a:r>
              <a:rPr lang="en-GB" altLang="en-US" sz="788" dirty="0" err="1">
                <a:solidFill>
                  <a:prstClr val="black"/>
                </a:solidFill>
                <a:latin typeface="Calibri"/>
              </a:rPr>
              <a:t>Immunol</a:t>
            </a:r>
            <a:r>
              <a:rPr lang="en-GB" altLang="en-US" sz="788" dirty="0">
                <a:solidFill>
                  <a:prstClr val="black"/>
                </a:solidFill>
                <a:latin typeface="Calibri"/>
              </a:rPr>
              <a:t> </a:t>
            </a:r>
            <a:r>
              <a:rPr lang="en-GB" sz="788" dirty="0">
                <a:solidFill>
                  <a:prstClr val="black"/>
                </a:solidFill>
              </a:rPr>
              <a:t>2018;141:529-538</a:t>
            </a:r>
          </a:p>
          <a:p>
            <a:pPr algn="r">
              <a:spcBef>
                <a:spcPct val="0"/>
              </a:spcBef>
              <a:buFontTx/>
              <a:buNone/>
            </a:pPr>
            <a:r>
              <a:rPr lang="en-GB" altLang="en-US" sz="788" dirty="0">
                <a:solidFill>
                  <a:prstClr val="black"/>
                </a:solidFill>
                <a:latin typeface="Calibri"/>
              </a:rPr>
              <a:t>. </a:t>
            </a:r>
          </a:p>
        </p:txBody>
      </p:sp>
      <p:pic>
        <p:nvPicPr>
          <p:cNvPr id="7987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76251" y="1079468"/>
            <a:ext cx="4232434" cy="9667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Immagine 3"/>
          <p:cNvPicPr>
            <a:picLocks noChangeAspect="1"/>
          </p:cNvPicPr>
          <p:nvPr/>
        </p:nvPicPr>
        <p:blipFill>
          <a:blip r:embed="rId3"/>
          <a:stretch>
            <a:fillRect/>
          </a:stretch>
        </p:blipFill>
        <p:spPr>
          <a:xfrm>
            <a:off x="963479" y="2682699"/>
            <a:ext cx="7446864" cy="3844702"/>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Tree>
    <p:extLst>
      <p:ext uri="{BB962C8B-B14F-4D97-AF65-F5344CB8AC3E}">
        <p14:creationId xmlns:p14="http://schemas.microsoft.com/office/powerpoint/2010/main" val="32092755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3"/>
          <a:stretch>
            <a:fillRect/>
          </a:stretch>
        </p:blipFill>
        <p:spPr>
          <a:xfrm>
            <a:off x="1775619" y="264366"/>
            <a:ext cx="7059955" cy="1777776"/>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4" name="Immagine 3"/>
          <p:cNvPicPr>
            <a:picLocks noChangeAspect="1"/>
          </p:cNvPicPr>
          <p:nvPr/>
        </p:nvPicPr>
        <p:blipFill>
          <a:blip r:embed="rId4"/>
          <a:stretch>
            <a:fillRect/>
          </a:stretch>
        </p:blipFill>
        <p:spPr>
          <a:xfrm>
            <a:off x="1453707" y="2274337"/>
            <a:ext cx="6813918" cy="4216222"/>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026" name="Picture 2" descr="Pulmonary hypertension: basic concepts and practical management | European  Respiratory Society">
            <a:extLst>
              <a:ext uri="{FF2B5EF4-FFF2-40B4-BE49-F238E27FC236}">
                <a16:creationId xmlns:a16="http://schemas.microsoft.com/office/drawing/2014/main" id="{44D06B88-8CE7-1B0F-FDC6-2BD70B67B51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8426" y="367441"/>
            <a:ext cx="1228725" cy="1571625"/>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2" name="CasellaDiTesto 1">
            <a:extLst>
              <a:ext uri="{FF2B5EF4-FFF2-40B4-BE49-F238E27FC236}">
                <a16:creationId xmlns:a16="http://schemas.microsoft.com/office/drawing/2014/main" id="{ACACE4DA-C2C1-8872-B03E-96E4F428ADFA}"/>
              </a:ext>
            </a:extLst>
          </p:cNvPr>
          <p:cNvSpPr txBox="1"/>
          <p:nvPr/>
        </p:nvSpPr>
        <p:spPr>
          <a:xfrm>
            <a:off x="716832" y="2077330"/>
            <a:ext cx="537327" cy="300082"/>
          </a:xfrm>
          <a:prstGeom prst="rect">
            <a:avLst/>
          </a:prstGeom>
          <a:noFill/>
        </p:spPr>
        <p:txBody>
          <a:bodyPr wrap="none" rtlCol="0">
            <a:spAutoFit/>
          </a:bodyPr>
          <a:lstStyle/>
          <a:p>
            <a:r>
              <a:rPr lang="it-IT" sz="1350" dirty="0"/>
              <a:t>2022</a:t>
            </a:r>
          </a:p>
        </p:txBody>
      </p:sp>
      <p:sp>
        <p:nvSpPr>
          <p:cNvPr id="5" name="Ovale 4">
            <a:extLst>
              <a:ext uri="{FF2B5EF4-FFF2-40B4-BE49-F238E27FC236}">
                <a16:creationId xmlns:a16="http://schemas.microsoft.com/office/drawing/2014/main" id="{7483BF18-3E6A-6823-26E8-F283F50ECE10}"/>
              </a:ext>
            </a:extLst>
          </p:cNvPr>
          <p:cNvSpPr/>
          <p:nvPr/>
        </p:nvSpPr>
        <p:spPr>
          <a:xfrm>
            <a:off x="6454066" y="2938509"/>
            <a:ext cx="585926" cy="399495"/>
          </a:xfrm>
          <a:prstGeom prst="ellipse">
            <a:avLst/>
          </a:prstGeom>
          <a:noFill/>
          <a:ln w="57150">
            <a:solidFill>
              <a:srgbClr val="FF0000"/>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1372084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3"/>
          <a:stretch>
            <a:fillRect/>
          </a:stretch>
        </p:blipFill>
        <p:spPr>
          <a:xfrm>
            <a:off x="2121656" y="236102"/>
            <a:ext cx="6713918" cy="169064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2" name="Immagine 1"/>
          <p:cNvPicPr>
            <a:picLocks noChangeAspect="1"/>
          </p:cNvPicPr>
          <p:nvPr/>
        </p:nvPicPr>
        <p:blipFill>
          <a:blip r:embed="rId4"/>
          <a:stretch>
            <a:fillRect/>
          </a:stretch>
        </p:blipFill>
        <p:spPr>
          <a:xfrm>
            <a:off x="1174818" y="2415089"/>
            <a:ext cx="7250091" cy="4144831"/>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4" name="Picture 2" descr="Pulmonary hypertension: basic concepts and practical management | European  Respiratory Society">
            <a:extLst>
              <a:ext uri="{FF2B5EF4-FFF2-40B4-BE49-F238E27FC236}">
                <a16:creationId xmlns:a16="http://schemas.microsoft.com/office/drawing/2014/main" id="{911A6142-40D0-E64C-0EE6-38AB8CDA692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8426" y="236102"/>
            <a:ext cx="1228725" cy="1571625"/>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5" name="CasellaDiTesto 4">
            <a:extLst>
              <a:ext uri="{FF2B5EF4-FFF2-40B4-BE49-F238E27FC236}">
                <a16:creationId xmlns:a16="http://schemas.microsoft.com/office/drawing/2014/main" id="{1F9A4555-2422-6EF9-2BD5-F018333E6258}"/>
              </a:ext>
            </a:extLst>
          </p:cNvPr>
          <p:cNvSpPr txBox="1"/>
          <p:nvPr/>
        </p:nvSpPr>
        <p:spPr>
          <a:xfrm>
            <a:off x="681321" y="1926742"/>
            <a:ext cx="652743" cy="369332"/>
          </a:xfrm>
          <a:prstGeom prst="rect">
            <a:avLst/>
          </a:prstGeom>
          <a:noFill/>
        </p:spPr>
        <p:txBody>
          <a:bodyPr wrap="none" rtlCol="0">
            <a:spAutoFit/>
          </a:bodyPr>
          <a:lstStyle/>
          <a:p>
            <a:r>
              <a:rPr lang="it-IT" b="1" dirty="0"/>
              <a:t>2022</a:t>
            </a:r>
          </a:p>
        </p:txBody>
      </p:sp>
    </p:spTree>
    <p:extLst>
      <p:ext uri="{BB962C8B-B14F-4D97-AF65-F5344CB8AC3E}">
        <p14:creationId xmlns:p14="http://schemas.microsoft.com/office/powerpoint/2010/main" val="11875490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3"/>
          <a:stretch>
            <a:fillRect/>
          </a:stretch>
        </p:blipFill>
        <p:spPr>
          <a:xfrm>
            <a:off x="2108810" y="204186"/>
            <a:ext cx="6883680" cy="1733388"/>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4" name="Immagine 3"/>
          <p:cNvPicPr>
            <a:picLocks noChangeAspect="1"/>
          </p:cNvPicPr>
          <p:nvPr/>
        </p:nvPicPr>
        <p:blipFill>
          <a:blip r:embed="rId4"/>
          <a:stretch>
            <a:fillRect/>
          </a:stretch>
        </p:blipFill>
        <p:spPr>
          <a:xfrm>
            <a:off x="1473997" y="2207319"/>
            <a:ext cx="6883679" cy="4365614"/>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2" name="Picture 2" descr="Pulmonary hypertension: basic concepts and practical management | European  Respiratory Society">
            <a:extLst>
              <a:ext uri="{FF2B5EF4-FFF2-40B4-BE49-F238E27FC236}">
                <a16:creationId xmlns:a16="http://schemas.microsoft.com/office/drawing/2014/main" id="{6910BFF0-3ED3-0832-F681-B187B9C4A1B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264" y="285067"/>
            <a:ext cx="1228725" cy="1571625"/>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5" name="CasellaDiTesto 4">
            <a:extLst>
              <a:ext uri="{FF2B5EF4-FFF2-40B4-BE49-F238E27FC236}">
                <a16:creationId xmlns:a16="http://schemas.microsoft.com/office/drawing/2014/main" id="{ACC5DB4F-A5EA-200F-1D44-3AA24091AF64}"/>
              </a:ext>
            </a:extLst>
          </p:cNvPr>
          <p:cNvSpPr txBox="1"/>
          <p:nvPr/>
        </p:nvSpPr>
        <p:spPr>
          <a:xfrm>
            <a:off x="821254" y="2006468"/>
            <a:ext cx="652743" cy="369332"/>
          </a:xfrm>
          <a:prstGeom prst="rect">
            <a:avLst/>
          </a:prstGeom>
          <a:noFill/>
        </p:spPr>
        <p:txBody>
          <a:bodyPr wrap="none" rtlCol="0">
            <a:spAutoFit/>
          </a:bodyPr>
          <a:lstStyle/>
          <a:p>
            <a:r>
              <a:rPr lang="it-IT" b="1" dirty="0"/>
              <a:t>2022</a:t>
            </a:r>
          </a:p>
        </p:txBody>
      </p:sp>
    </p:spTree>
    <p:extLst>
      <p:ext uri="{BB962C8B-B14F-4D97-AF65-F5344CB8AC3E}">
        <p14:creationId xmlns:p14="http://schemas.microsoft.com/office/powerpoint/2010/main" val="38395683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3"/>
          <a:stretch>
            <a:fillRect/>
          </a:stretch>
        </p:blipFill>
        <p:spPr>
          <a:xfrm>
            <a:off x="1931256" y="284617"/>
            <a:ext cx="6989446" cy="1760021"/>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2" name="Immagine 1"/>
          <p:cNvPicPr>
            <a:picLocks noChangeAspect="1"/>
          </p:cNvPicPr>
          <p:nvPr/>
        </p:nvPicPr>
        <p:blipFill>
          <a:blip r:embed="rId4"/>
          <a:stretch>
            <a:fillRect/>
          </a:stretch>
        </p:blipFill>
        <p:spPr>
          <a:xfrm>
            <a:off x="1529373" y="2508169"/>
            <a:ext cx="7111316" cy="4183064"/>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4" name="Picture 2" descr="Pulmonary hypertension: basic concepts and practical management | European  Respiratory Society">
            <a:extLst>
              <a:ext uri="{FF2B5EF4-FFF2-40B4-BE49-F238E27FC236}">
                <a16:creationId xmlns:a16="http://schemas.microsoft.com/office/drawing/2014/main" id="{36F43442-17E3-AEE3-2EE3-37FE84D519F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0468" y="378814"/>
            <a:ext cx="1228725" cy="1571625"/>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5" name="CasellaDiTesto 4">
            <a:extLst>
              <a:ext uri="{FF2B5EF4-FFF2-40B4-BE49-F238E27FC236}">
                <a16:creationId xmlns:a16="http://schemas.microsoft.com/office/drawing/2014/main" id="{911E8257-FA08-4E62-2EC0-BE03690111EF}"/>
              </a:ext>
            </a:extLst>
          </p:cNvPr>
          <p:cNvSpPr txBox="1"/>
          <p:nvPr/>
        </p:nvSpPr>
        <p:spPr>
          <a:xfrm>
            <a:off x="876630" y="2044638"/>
            <a:ext cx="652743" cy="369332"/>
          </a:xfrm>
          <a:prstGeom prst="rect">
            <a:avLst/>
          </a:prstGeom>
          <a:noFill/>
        </p:spPr>
        <p:txBody>
          <a:bodyPr wrap="none" rtlCol="0">
            <a:spAutoFit/>
          </a:bodyPr>
          <a:lstStyle/>
          <a:p>
            <a:r>
              <a:rPr lang="it-IT" b="1" dirty="0"/>
              <a:t>2022</a:t>
            </a:r>
          </a:p>
        </p:txBody>
      </p:sp>
    </p:spTree>
    <p:extLst>
      <p:ext uri="{BB962C8B-B14F-4D97-AF65-F5344CB8AC3E}">
        <p14:creationId xmlns:p14="http://schemas.microsoft.com/office/powerpoint/2010/main" val="648080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37AA540E-C98B-9009-3CCC-3DBD111E050C}"/>
              </a:ext>
            </a:extLst>
          </p:cNvPr>
          <p:cNvPicPr>
            <a:picLocks noChangeAspect="1"/>
          </p:cNvPicPr>
          <p:nvPr/>
        </p:nvPicPr>
        <p:blipFill>
          <a:blip r:embed="rId3"/>
          <a:stretch>
            <a:fillRect/>
          </a:stretch>
        </p:blipFill>
        <p:spPr>
          <a:xfrm>
            <a:off x="2536100" y="367213"/>
            <a:ext cx="6288035" cy="1781610"/>
          </a:xfrm>
          <a:prstGeom prst="rect">
            <a:avLst/>
          </a:prstGeom>
          <a:ln>
            <a:noFill/>
          </a:ln>
          <a:effectLst>
            <a:outerShdw blurRad="292100" dist="139700" dir="2700000" algn="tl" rotWithShape="0">
              <a:srgbClr val="333333">
                <a:alpha val="65000"/>
              </a:srgbClr>
            </a:outerShdw>
          </a:effectLst>
        </p:spPr>
      </p:pic>
      <p:pic>
        <p:nvPicPr>
          <p:cNvPr id="5" name="Immagine 4">
            <a:extLst>
              <a:ext uri="{FF2B5EF4-FFF2-40B4-BE49-F238E27FC236}">
                <a16:creationId xmlns:a16="http://schemas.microsoft.com/office/drawing/2014/main" id="{45F4B706-43F6-AB3D-2D7C-AED253253B10}"/>
              </a:ext>
            </a:extLst>
          </p:cNvPr>
          <p:cNvPicPr>
            <a:picLocks noChangeAspect="1"/>
          </p:cNvPicPr>
          <p:nvPr/>
        </p:nvPicPr>
        <p:blipFill>
          <a:blip r:embed="rId4"/>
          <a:stretch>
            <a:fillRect/>
          </a:stretch>
        </p:blipFill>
        <p:spPr>
          <a:xfrm>
            <a:off x="317529" y="2432482"/>
            <a:ext cx="8589429" cy="3134960"/>
          </a:xfrm>
          <a:prstGeom prst="rect">
            <a:avLst/>
          </a:prstGeom>
          <a:ln>
            <a:noFill/>
          </a:ln>
          <a:effectLst>
            <a:outerShdw blurRad="292100" dist="139700" dir="2700000" algn="tl" rotWithShape="0">
              <a:srgbClr val="333333">
                <a:alpha val="65000"/>
              </a:srgbClr>
            </a:outerShdw>
          </a:effectLst>
        </p:spPr>
      </p:pic>
      <p:pic>
        <p:nvPicPr>
          <p:cNvPr id="10242" name="Picture 2" descr="The Lancet Regional Health - Europe: Home Page">
            <a:extLst>
              <a:ext uri="{FF2B5EF4-FFF2-40B4-BE49-F238E27FC236}">
                <a16:creationId xmlns:a16="http://schemas.microsoft.com/office/drawing/2014/main" id="{12A11C70-EB3F-0B89-46D8-0456A4B8285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2227" y="148214"/>
            <a:ext cx="925305" cy="1240100"/>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2" name="CasellaDiTesto 1">
            <a:extLst>
              <a:ext uri="{FF2B5EF4-FFF2-40B4-BE49-F238E27FC236}">
                <a16:creationId xmlns:a16="http://schemas.microsoft.com/office/drawing/2014/main" id="{721AF515-CACC-2675-F970-9F5E7853CBF7}"/>
              </a:ext>
            </a:extLst>
          </p:cNvPr>
          <p:cNvSpPr txBox="1"/>
          <p:nvPr/>
        </p:nvSpPr>
        <p:spPr>
          <a:xfrm>
            <a:off x="636215" y="1388314"/>
            <a:ext cx="537327" cy="300082"/>
          </a:xfrm>
          <a:prstGeom prst="rect">
            <a:avLst/>
          </a:prstGeom>
          <a:noFill/>
        </p:spPr>
        <p:txBody>
          <a:bodyPr wrap="none" rtlCol="0">
            <a:spAutoFit/>
          </a:bodyPr>
          <a:lstStyle/>
          <a:p>
            <a:r>
              <a:rPr lang="it-IT" sz="1350" dirty="0"/>
              <a:t>2022</a:t>
            </a:r>
          </a:p>
        </p:txBody>
      </p:sp>
      <p:sp>
        <p:nvSpPr>
          <p:cNvPr id="4" name="CasellaDiTesto 3">
            <a:extLst>
              <a:ext uri="{FF2B5EF4-FFF2-40B4-BE49-F238E27FC236}">
                <a16:creationId xmlns:a16="http://schemas.microsoft.com/office/drawing/2014/main" id="{027AF8A4-806B-347D-195A-CC7F96A71564}"/>
              </a:ext>
            </a:extLst>
          </p:cNvPr>
          <p:cNvSpPr txBox="1"/>
          <p:nvPr/>
        </p:nvSpPr>
        <p:spPr>
          <a:xfrm>
            <a:off x="5344903" y="5807529"/>
            <a:ext cx="2969018" cy="369332"/>
          </a:xfrm>
          <a:prstGeom prst="rect">
            <a:avLst/>
          </a:prstGeom>
          <a:noFill/>
        </p:spPr>
        <p:txBody>
          <a:bodyPr wrap="none" rtlCol="0">
            <a:spAutoFit/>
          </a:bodyPr>
          <a:lstStyle/>
          <a:p>
            <a:r>
              <a:rPr lang="it-IT" b="1" dirty="0">
                <a:solidFill>
                  <a:srgbClr val="FF0000"/>
                </a:solidFill>
              </a:rPr>
              <a:t>Severe </a:t>
            </a:r>
            <a:r>
              <a:rPr lang="it-IT" b="1" dirty="0" err="1">
                <a:solidFill>
                  <a:srgbClr val="FF0000"/>
                </a:solidFill>
              </a:rPr>
              <a:t>asthma</a:t>
            </a:r>
            <a:r>
              <a:rPr lang="it-IT" b="1" dirty="0">
                <a:solidFill>
                  <a:srgbClr val="FF0000"/>
                </a:solidFill>
              </a:rPr>
              <a:t> </a:t>
            </a:r>
            <a:r>
              <a:rPr lang="it-IT" b="1" dirty="0" err="1">
                <a:solidFill>
                  <a:srgbClr val="FF0000"/>
                </a:solidFill>
              </a:rPr>
              <a:t>exacerbations</a:t>
            </a:r>
            <a:endParaRPr lang="it-IT" b="1" dirty="0">
              <a:solidFill>
                <a:srgbClr val="FF0000"/>
              </a:solidFill>
            </a:endParaRPr>
          </a:p>
        </p:txBody>
      </p:sp>
      <p:sp>
        <p:nvSpPr>
          <p:cNvPr id="6" name="CasellaDiTesto 5">
            <a:extLst>
              <a:ext uri="{FF2B5EF4-FFF2-40B4-BE49-F238E27FC236}">
                <a16:creationId xmlns:a16="http://schemas.microsoft.com/office/drawing/2014/main" id="{FB9CCD37-4815-AB5D-2A52-E0A6774EC69D}"/>
              </a:ext>
            </a:extLst>
          </p:cNvPr>
          <p:cNvSpPr txBox="1"/>
          <p:nvPr/>
        </p:nvSpPr>
        <p:spPr>
          <a:xfrm>
            <a:off x="636215" y="5808578"/>
            <a:ext cx="2993961" cy="369332"/>
          </a:xfrm>
          <a:prstGeom prst="rect">
            <a:avLst/>
          </a:prstGeom>
          <a:noFill/>
        </p:spPr>
        <p:txBody>
          <a:bodyPr wrap="none" rtlCol="0">
            <a:spAutoFit/>
          </a:bodyPr>
          <a:lstStyle/>
          <a:p>
            <a:r>
              <a:rPr lang="it-IT" b="1" dirty="0" err="1">
                <a:solidFill>
                  <a:srgbClr val="FF0000"/>
                </a:solidFill>
              </a:rPr>
              <a:t>Asthma</a:t>
            </a:r>
            <a:r>
              <a:rPr lang="it-IT" b="1" dirty="0">
                <a:solidFill>
                  <a:srgbClr val="FF0000"/>
                </a:solidFill>
              </a:rPr>
              <a:t> treatment step down</a:t>
            </a:r>
          </a:p>
        </p:txBody>
      </p:sp>
    </p:spTree>
    <p:extLst>
      <p:ext uri="{BB962C8B-B14F-4D97-AF65-F5344CB8AC3E}">
        <p14:creationId xmlns:p14="http://schemas.microsoft.com/office/powerpoint/2010/main" val="32719771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37AA540E-C98B-9009-3CCC-3DBD111E050C}"/>
              </a:ext>
            </a:extLst>
          </p:cNvPr>
          <p:cNvPicPr>
            <a:picLocks noChangeAspect="1"/>
          </p:cNvPicPr>
          <p:nvPr/>
        </p:nvPicPr>
        <p:blipFill>
          <a:blip r:embed="rId3"/>
          <a:stretch>
            <a:fillRect/>
          </a:stretch>
        </p:blipFill>
        <p:spPr>
          <a:xfrm>
            <a:off x="2496845" y="253187"/>
            <a:ext cx="6467562" cy="1832476"/>
          </a:xfrm>
          <a:prstGeom prst="rect">
            <a:avLst/>
          </a:prstGeom>
          <a:ln>
            <a:noFill/>
          </a:ln>
          <a:effectLst>
            <a:outerShdw blurRad="292100" dist="139700" dir="2700000" algn="tl" rotWithShape="0">
              <a:srgbClr val="333333">
                <a:alpha val="65000"/>
              </a:srgbClr>
            </a:outerShdw>
          </a:effectLst>
        </p:spPr>
      </p:pic>
      <p:pic>
        <p:nvPicPr>
          <p:cNvPr id="4" name="Immagine 3">
            <a:extLst>
              <a:ext uri="{FF2B5EF4-FFF2-40B4-BE49-F238E27FC236}">
                <a16:creationId xmlns:a16="http://schemas.microsoft.com/office/drawing/2014/main" id="{76B71667-EA8C-0A5A-CA6C-9856C1BEE6A7}"/>
              </a:ext>
            </a:extLst>
          </p:cNvPr>
          <p:cNvPicPr>
            <a:picLocks noChangeAspect="1"/>
          </p:cNvPicPr>
          <p:nvPr/>
        </p:nvPicPr>
        <p:blipFill>
          <a:blip r:embed="rId4"/>
          <a:stretch>
            <a:fillRect/>
          </a:stretch>
        </p:blipFill>
        <p:spPr>
          <a:xfrm>
            <a:off x="664499" y="2228295"/>
            <a:ext cx="8083692" cy="3285113"/>
          </a:xfrm>
          <a:prstGeom prst="rect">
            <a:avLst/>
          </a:prstGeom>
          <a:ln>
            <a:noFill/>
          </a:ln>
          <a:effectLst>
            <a:outerShdw blurRad="292100" dist="139700" dir="2700000" algn="tl" rotWithShape="0">
              <a:srgbClr val="333333">
                <a:alpha val="65000"/>
              </a:srgbClr>
            </a:outerShdw>
          </a:effectLst>
        </p:spPr>
      </p:pic>
      <p:pic>
        <p:nvPicPr>
          <p:cNvPr id="2" name="Picture 2" descr="The Lancet Regional Health - Europe: Home Page">
            <a:extLst>
              <a:ext uri="{FF2B5EF4-FFF2-40B4-BE49-F238E27FC236}">
                <a16:creationId xmlns:a16="http://schemas.microsoft.com/office/drawing/2014/main" id="{C7524A30-113E-9779-E991-980A4179072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6085" y="361279"/>
            <a:ext cx="1095880" cy="1468706"/>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5" name="CasellaDiTesto 4">
            <a:extLst>
              <a:ext uri="{FF2B5EF4-FFF2-40B4-BE49-F238E27FC236}">
                <a16:creationId xmlns:a16="http://schemas.microsoft.com/office/drawing/2014/main" id="{ABC568C5-5D5E-1025-A8CD-DC8BEADE141B}"/>
              </a:ext>
            </a:extLst>
          </p:cNvPr>
          <p:cNvSpPr txBox="1"/>
          <p:nvPr/>
        </p:nvSpPr>
        <p:spPr>
          <a:xfrm>
            <a:off x="1145361" y="1829985"/>
            <a:ext cx="537327" cy="300082"/>
          </a:xfrm>
          <a:prstGeom prst="rect">
            <a:avLst/>
          </a:prstGeom>
          <a:noFill/>
        </p:spPr>
        <p:txBody>
          <a:bodyPr wrap="none" rtlCol="0">
            <a:spAutoFit/>
          </a:bodyPr>
          <a:lstStyle/>
          <a:p>
            <a:r>
              <a:rPr lang="it-IT" sz="1350" dirty="0"/>
              <a:t>2022</a:t>
            </a:r>
          </a:p>
        </p:txBody>
      </p:sp>
      <p:sp>
        <p:nvSpPr>
          <p:cNvPr id="6" name="CasellaDiTesto 5">
            <a:extLst>
              <a:ext uri="{FF2B5EF4-FFF2-40B4-BE49-F238E27FC236}">
                <a16:creationId xmlns:a16="http://schemas.microsoft.com/office/drawing/2014/main" id="{03502238-B226-39D9-17C3-E4D5FBCC1CE2}"/>
              </a:ext>
            </a:extLst>
          </p:cNvPr>
          <p:cNvSpPr txBox="1"/>
          <p:nvPr/>
        </p:nvSpPr>
        <p:spPr>
          <a:xfrm>
            <a:off x="1788286" y="5837204"/>
            <a:ext cx="2215671" cy="369332"/>
          </a:xfrm>
          <a:prstGeom prst="rect">
            <a:avLst/>
          </a:prstGeom>
          <a:noFill/>
        </p:spPr>
        <p:txBody>
          <a:bodyPr wrap="none" rtlCol="0">
            <a:spAutoFit/>
          </a:bodyPr>
          <a:lstStyle/>
          <a:p>
            <a:r>
              <a:rPr lang="it-IT" b="1" dirty="0">
                <a:solidFill>
                  <a:srgbClr val="FF0000"/>
                </a:solidFill>
              </a:rPr>
              <a:t>Pneumonia </a:t>
            </a:r>
            <a:r>
              <a:rPr lang="it-IT" b="1" dirty="0" err="1">
                <a:solidFill>
                  <a:srgbClr val="FF0000"/>
                </a:solidFill>
              </a:rPr>
              <a:t>diagnosis</a:t>
            </a:r>
            <a:endParaRPr lang="it-IT" b="1" dirty="0">
              <a:solidFill>
                <a:srgbClr val="FF0000"/>
              </a:solidFill>
            </a:endParaRPr>
          </a:p>
        </p:txBody>
      </p:sp>
      <p:sp>
        <p:nvSpPr>
          <p:cNvPr id="7" name="CasellaDiTesto 6">
            <a:extLst>
              <a:ext uri="{FF2B5EF4-FFF2-40B4-BE49-F238E27FC236}">
                <a16:creationId xmlns:a16="http://schemas.microsoft.com/office/drawing/2014/main" id="{0686FC13-4BB1-8790-155C-EE3D2E9E6975}"/>
              </a:ext>
            </a:extLst>
          </p:cNvPr>
          <p:cNvSpPr txBox="1"/>
          <p:nvPr/>
        </p:nvSpPr>
        <p:spPr>
          <a:xfrm>
            <a:off x="6030703" y="5800883"/>
            <a:ext cx="1703415" cy="369332"/>
          </a:xfrm>
          <a:prstGeom prst="rect">
            <a:avLst/>
          </a:prstGeom>
          <a:noFill/>
        </p:spPr>
        <p:txBody>
          <a:bodyPr wrap="none" rtlCol="0">
            <a:spAutoFit/>
          </a:bodyPr>
          <a:lstStyle/>
          <a:p>
            <a:r>
              <a:rPr lang="it-IT" b="1" dirty="0" err="1">
                <a:solidFill>
                  <a:srgbClr val="FF0000"/>
                </a:solidFill>
              </a:rPr>
              <a:t>Hospitalizations</a:t>
            </a:r>
            <a:endParaRPr lang="it-IT" b="1" dirty="0">
              <a:solidFill>
                <a:srgbClr val="FF0000"/>
              </a:solidFill>
            </a:endParaRPr>
          </a:p>
        </p:txBody>
      </p:sp>
    </p:spTree>
    <p:extLst>
      <p:ext uri="{BB962C8B-B14F-4D97-AF65-F5344CB8AC3E}">
        <p14:creationId xmlns:p14="http://schemas.microsoft.com/office/powerpoint/2010/main" val="7599112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BAA79B9-17AF-114F-8820-22E563F4E628}"/>
              </a:ext>
            </a:extLst>
          </p:cNvPr>
          <p:cNvSpPr>
            <a:spLocks noGrp="1"/>
          </p:cNvSpPr>
          <p:nvPr>
            <p:ph type="title"/>
          </p:nvPr>
        </p:nvSpPr>
        <p:spPr/>
        <p:txBody>
          <a:bodyPr anchor="b">
            <a:normAutofit/>
          </a:bodyPr>
          <a:lstStyle/>
          <a:p>
            <a:r>
              <a:rPr lang="en-GB" dirty="0"/>
              <a:t>Remission in the frame of asthma treatment evolution</a:t>
            </a:r>
          </a:p>
        </p:txBody>
      </p:sp>
      <p:sp>
        <p:nvSpPr>
          <p:cNvPr id="2" name="Footer Placeholder 3">
            <a:extLst>
              <a:ext uri="{FF2B5EF4-FFF2-40B4-BE49-F238E27FC236}">
                <a16:creationId xmlns:a16="http://schemas.microsoft.com/office/drawing/2014/main" id="{1E0BABE0-2F54-F39A-62D3-EEE27132BFE1}"/>
              </a:ext>
            </a:extLst>
          </p:cNvPr>
          <p:cNvSpPr>
            <a:spLocks noGrp="1"/>
          </p:cNvSpPr>
          <p:nvPr>
            <p:ph type="ftr" sz="quarter" idx="11"/>
          </p:nvPr>
        </p:nvSpPr>
        <p:spPr/>
        <p:txBody>
          <a:bodyPr/>
          <a:lstStyle/>
          <a:p>
            <a:pPr algn="l" defTabSz="685800">
              <a:defRPr/>
            </a:pPr>
            <a:r>
              <a:rPr lang="fr-FR" sz="750" dirty="0">
                <a:solidFill>
                  <a:srgbClr val="333F48"/>
                </a:solidFill>
                <a:latin typeface="Arial"/>
              </a:rPr>
              <a:t>Figure </a:t>
            </a:r>
            <a:r>
              <a:rPr lang="fr-FR" sz="750" dirty="0" err="1">
                <a:solidFill>
                  <a:srgbClr val="333F48"/>
                </a:solidFill>
                <a:latin typeface="Arial"/>
              </a:rPr>
              <a:t>from</a:t>
            </a:r>
            <a:r>
              <a:rPr lang="fr-FR" sz="750" dirty="0">
                <a:solidFill>
                  <a:srgbClr val="333F48"/>
                </a:solidFill>
                <a:latin typeface="Arial"/>
              </a:rPr>
              <a:t> </a:t>
            </a:r>
            <a:r>
              <a:rPr lang="fr-FR" dirty="0" err="1">
                <a:solidFill>
                  <a:srgbClr val="333F48"/>
                </a:solidFill>
                <a:latin typeface="Arial"/>
              </a:rPr>
              <a:t>Canonica</a:t>
            </a:r>
            <a:r>
              <a:rPr lang="fr-FR" sz="750" dirty="0">
                <a:solidFill>
                  <a:srgbClr val="333F48"/>
                </a:solidFill>
                <a:latin typeface="Arial"/>
              </a:rPr>
              <a:t> </a:t>
            </a:r>
            <a:r>
              <a:rPr lang="fr-FR" dirty="0">
                <a:solidFill>
                  <a:srgbClr val="333F48"/>
                </a:solidFill>
                <a:latin typeface="Arial"/>
              </a:rPr>
              <a:t>GW</a:t>
            </a:r>
            <a:r>
              <a:rPr lang="fr-FR" sz="750" dirty="0">
                <a:solidFill>
                  <a:srgbClr val="333F48"/>
                </a:solidFill>
                <a:latin typeface="Arial"/>
              </a:rPr>
              <a:t>, et al. J </a:t>
            </a:r>
            <a:r>
              <a:rPr lang="fr-FR" sz="750" dirty="0" err="1">
                <a:solidFill>
                  <a:srgbClr val="333F48"/>
                </a:solidFill>
                <a:latin typeface="Arial"/>
              </a:rPr>
              <a:t>Allergy</a:t>
            </a:r>
            <a:r>
              <a:rPr lang="fr-FR" sz="750" dirty="0">
                <a:solidFill>
                  <a:srgbClr val="333F48"/>
                </a:solidFill>
                <a:latin typeface="Arial"/>
              </a:rPr>
              <a:t> Clin </a:t>
            </a:r>
            <a:r>
              <a:rPr lang="fr-FR" sz="750" dirty="0" err="1">
                <a:solidFill>
                  <a:srgbClr val="333F48"/>
                </a:solidFill>
                <a:latin typeface="Arial"/>
              </a:rPr>
              <a:t>Immunol</a:t>
            </a:r>
            <a:r>
              <a:rPr lang="fr-FR" sz="750" dirty="0">
                <a:solidFill>
                  <a:srgbClr val="333F48"/>
                </a:solidFill>
                <a:latin typeface="Arial"/>
              </a:rPr>
              <a:t> 2023</a:t>
            </a:r>
          </a:p>
        </p:txBody>
      </p:sp>
      <p:pic>
        <p:nvPicPr>
          <p:cNvPr id="10" name="Immagine 9">
            <a:extLst>
              <a:ext uri="{FF2B5EF4-FFF2-40B4-BE49-F238E27FC236}">
                <a16:creationId xmlns:a16="http://schemas.microsoft.com/office/drawing/2014/main" id="{57630A6A-3B50-C347-AE23-5A8AB355AF0A}"/>
              </a:ext>
            </a:extLst>
          </p:cNvPr>
          <p:cNvPicPr>
            <a:picLocks noChangeAspect="1"/>
          </p:cNvPicPr>
          <p:nvPr/>
        </p:nvPicPr>
        <p:blipFill>
          <a:blip r:embed="rId3"/>
          <a:stretch>
            <a:fillRect/>
          </a:stretch>
        </p:blipFill>
        <p:spPr>
          <a:xfrm>
            <a:off x="774241" y="1735818"/>
            <a:ext cx="7952624" cy="4052486"/>
          </a:xfrm>
          <a:prstGeom prst="rect">
            <a:avLst/>
          </a:prstGeom>
        </p:spPr>
      </p:pic>
      <p:sp>
        <p:nvSpPr>
          <p:cNvPr id="3" name="Rettangolo con angoli arrotondati 2">
            <a:extLst>
              <a:ext uri="{FF2B5EF4-FFF2-40B4-BE49-F238E27FC236}">
                <a16:creationId xmlns:a16="http://schemas.microsoft.com/office/drawing/2014/main" id="{0EF91C1A-1E40-DB7C-1C6E-7141FD88DAED}"/>
              </a:ext>
            </a:extLst>
          </p:cNvPr>
          <p:cNvSpPr/>
          <p:nvPr/>
        </p:nvSpPr>
        <p:spPr>
          <a:xfrm>
            <a:off x="2480446" y="2060029"/>
            <a:ext cx="2333296" cy="914400"/>
          </a:xfrm>
          <a:prstGeom prst="roundRect">
            <a:avLst/>
          </a:prstGeom>
          <a:noFill/>
          <a:ln w="57150">
            <a:solidFill>
              <a:srgbClr val="FF0000"/>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2044531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5"/>
          <a:stretch>
            <a:fillRect/>
          </a:stretch>
        </p:blipFill>
        <p:spPr>
          <a:xfrm>
            <a:off x="2455314" y="0"/>
            <a:ext cx="4426801" cy="201280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3" name="CasellaDiTesto 2"/>
          <p:cNvSpPr txBox="1"/>
          <p:nvPr/>
        </p:nvSpPr>
        <p:spPr>
          <a:xfrm>
            <a:off x="7332784" y="1779430"/>
            <a:ext cx="652743" cy="369332"/>
          </a:xfrm>
          <a:prstGeom prst="rect">
            <a:avLst/>
          </a:prstGeom>
          <a:noFill/>
        </p:spPr>
        <p:txBody>
          <a:bodyPr wrap="none" rtlCol="0">
            <a:spAutoFit/>
          </a:bodyPr>
          <a:lstStyle/>
          <a:p>
            <a:r>
              <a:rPr lang="it-IT" dirty="0"/>
              <a:t>2018</a:t>
            </a:r>
          </a:p>
        </p:txBody>
      </p:sp>
      <p:pic>
        <p:nvPicPr>
          <p:cNvPr id="4" name="Immagine 3"/>
          <p:cNvPicPr>
            <a:picLocks noChangeAspect="1"/>
          </p:cNvPicPr>
          <p:nvPr/>
        </p:nvPicPr>
        <p:blipFill>
          <a:blip r:embed="rId6"/>
          <a:stretch>
            <a:fillRect/>
          </a:stretch>
        </p:blipFill>
        <p:spPr>
          <a:xfrm>
            <a:off x="1218504" y="2131816"/>
            <a:ext cx="5919719" cy="4549709"/>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642555101"/>
      </p:ext>
    </p:extLst>
  </p:cSld>
  <p:clrMapOvr>
    <a:masterClrMapping/>
  </p:clrMapOvr>
  <mc:AlternateContent xmlns:mc="http://schemas.openxmlformats.org/markup-compatibility/2006" xmlns:p14="http://schemas.microsoft.com/office/powerpoint/2010/main">
    <mc:Choice Requires="p14">
      <p:transition spd="slow" p14:dur="2000" advTm="20016"/>
    </mc:Choice>
    <mc:Fallback xmlns="">
      <p:transition spd="slow" advTm="200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15E462CD-1566-855B-8B21-79668FC91889}"/>
              </a:ext>
            </a:extLst>
          </p:cNvPr>
          <p:cNvPicPr>
            <a:picLocks noChangeAspect="1"/>
          </p:cNvPicPr>
          <p:nvPr/>
        </p:nvPicPr>
        <p:blipFill>
          <a:blip r:embed="rId2"/>
          <a:stretch>
            <a:fillRect/>
          </a:stretch>
        </p:blipFill>
        <p:spPr>
          <a:xfrm>
            <a:off x="235258" y="281612"/>
            <a:ext cx="8673483" cy="1230218"/>
          </a:xfrm>
          <a:prstGeom prst="rect">
            <a:avLst/>
          </a:prstGeom>
          <a:ln>
            <a:noFill/>
          </a:ln>
          <a:effectLst>
            <a:outerShdw blurRad="292100" dist="139700" dir="2700000" algn="tl" rotWithShape="0">
              <a:srgbClr val="333333">
                <a:alpha val="65000"/>
              </a:srgbClr>
            </a:outerShdw>
          </a:effectLst>
        </p:spPr>
      </p:pic>
      <p:pic>
        <p:nvPicPr>
          <p:cNvPr id="5" name="Immagine 4">
            <a:extLst>
              <a:ext uri="{FF2B5EF4-FFF2-40B4-BE49-F238E27FC236}">
                <a16:creationId xmlns:a16="http://schemas.microsoft.com/office/drawing/2014/main" id="{987A85D5-008D-24AE-428B-9AABB9107F99}"/>
              </a:ext>
            </a:extLst>
          </p:cNvPr>
          <p:cNvPicPr>
            <a:picLocks noChangeAspect="1"/>
          </p:cNvPicPr>
          <p:nvPr/>
        </p:nvPicPr>
        <p:blipFill>
          <a:blip r:embed="rId3"/>
          <a:stretch>
            <a:fillRect/>
          </a:stretch>
        </p:blipFill>
        <p:spPr>
          <a:xfrm>
            <a:off x="57149" y="1743075"/>
            <a:ext cx="9029700" cy="3371850"/>
          </a:xfrm>
          <a:prstGeom prst="rect">
            <a:avLst/>
          </a:prstGeom>
          <a:ln>
            <a:noFill/>
          </a:ln>
          <a:effectLst>
            <a:outerShdw blurRad="292100" dist="139700" dir="2700000" algn="tl" rotWithShape="0">
              <a:srgbClr val="333333">
                <a:alpha val="65000"/>
              </a:srgbClr>
            </a:outerShdw>
          </a:effectLst>
        </p:spPr>
      </p:pic>
      <p:pic>
        <p:nvPicPr>
          <p:cNvPr id="1026" name="Picture 2" descr="American Journal of Respiratory and Critical Care Medicine - Wikipedia">
            <a:extLst>
              <a:ext uri="{FF2B5EF4-FFF2-40B4-BE49-F238E27FC236}">
                <a16:creationId xmlns:a16="http://schemas.microsoft.com/office/drawing/2014/main" id="{0D3EF4E9-56BD-62F6-48A0-0356C69DF6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59737" y="5346170"/>
            <a:ext cx="938213" cy="1214438"/>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2" name="CasellaDiTesto 1">
            <a:extLst>
              <a:ext uri="{FF2B5EF4-FFF2-40B4-BE49-F238E27FC236}">
                <a16:creationId xmlns:a16="http://schemas.microsoft.com/office/drawing/2014/main" id="{99986849-782A-E66C-68E5-2AA6F6BE83CE}"/>
              </a:ext>
            </a:extLst>
          </p:cNvPr>
          <p:cNvSpPr txBox="1"/>
          <p:nvPr/>
        </p:nvSpPr>
        <p:spPr>
          <a:xfrm>
            <a:off x="7084381" y="5690586"/>
            <a:ext cx="652743" cy="369332"/>
          </a:xfrm>
          <a:prstGeom prst="rect">
            <a:avLst/>
          </a:prstGeom>
          <a:noFill/>
        </p:spPr>
        <p:txBody>
          <a:bodyPr wrap="none" rtlCol="0">
            <a:spAutoFit/>
          </a:bodyPr>
          <a:lstStyle/>
          <a:p>
            <a:r>
              <a:rPr lang="it-IT" dirty="0"/>
              <a:t>2024</a:t>
            </a:r>
          </a:p>
        </p:txBody>
      </p:sp>
    </p:spTree>
    <p:extLst>
      <p:ext uri="{BB962C8B-B14F-4D97-AF65-F5344CB8AC3E}">
        <p14:creationId xmlns:p14="http://schemas.microsoft.com/office/powerpoint/2010/main" val="8462267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58BEB0-39BD-C210-60A4-0C43420AD11D}"/>
            </a:ext>
          </a:extLst>
        </p:cNvPr>
        <p:cNvGrpSpPr/>
        <p:nvPr/>
      </p:nvGrpSpPr>
      <p:grpSpPr>
        <a:xfrm>
          <a:off x="0" y="0"/>
          <a:ext cx="0" cy="0"/>
          <a:chOff x="0" y="0"/>
          <a:chExt cx="0" cy="0"/>
        </a:xfrm>
      </p:grpSpPr>
      <p:pic>
        <p:nvPicPr>
          <p:cNvPr id="3" name="Immagine 2">
            <a:extLst>
              <a:ext uri="{FF2B5EF4-FFF2-40B4-BE49-F238E27FC236}">
                <a16:creationId xmlns:a16="http://schemas.microsoft.com/office/drawing/2014/main" id="{A8CB4CC3-95D5-B137-9D58-E00BF811955D}"/>
              </a:ext>
            </a:extLst>
          </p:cNvPr>
          <p:cNvPicPr>
            <a:picLocks noChangeAspect="1"/>
          </p:cNvPicPr>
          <p:nvPr/>
        </p:nvPicPr>
        <p:blipFill>
          <a:blip r:embed="rId2"/>
          <a:stretch>
            <a:fillRect/>
          </a:stretch>
        </p:blipFill>
        <p:spPr>
          <a:xfrm>
            <a:off x="235258" y="281612"/>
            <a:ext cx="8673483" cy="1230218"/>
          </a:xfrm>
          <a:prstGeom prst="rect">
            <a:avLst/>
          </a:prstGeom>
          <a:ln>
            <a:noFill/>
          </a:ln>
          <a:effectLst>
            <a:outerShdw blurRad="292100" dist="139700" dir="2700000" algn="tl" rotWithShape="0">
              <a:srgbClr val="333333">
                <a:alpha val="65000"/>
              </a:srgbClr>
            </a:outerShdw>
          </a:effectLst>
        </p:spPr>
      </p:pic>
      <p:pic>
        <p:nvPicPr>
          <p:cNvPr id="4" name="Immagine 3">
            <a:extLst>
              <a:ext uri="{FF2B5EF4-FFF2-40B4-BE49-F238E27FC236}">
                <a16:creationId xmlns:a16="http://schemas.microsoft.com/office/drawing/2014/main" id="{C7EFEA50-56DE-643A-D340-325D7BA28540}"/>
              </a:ext>
            </a:extLst>
          </p:cNvPr>
          <p:cNvPicPr>
            <a:picLocks noChangeAspect="1"/>
          </p:cNvPicPr>
          <p:nvPr/>
        </p:nvPicPr>
        <p:blipFill>
          <a:blip r:embed="rId3"/>
          <a:stretch>
            <a:fillRect/>
          </a:stretch>
        </p:blipFill>
        <p:spPr>
          <a:xfrm>
            <a:off x="0" y="2133488"/>
            <a:ext cx="9144000" cy="3017150"/>
          </a:xfrm>
          <a:prstGeom prst="rect">
            <a:avLst/>
          </a:prstGeom>
          <a:ln>
            <a:noFill/>
          </a:ln>
          <a:effectLst>
            <a:outerShdw blurRad="292100" dist="139700" dir="2700000" algn="tl" rotWithShape="0">
              <a:srgbClr val="333333">
                <a:alpha val="65000"/>
              </a:srgbClr>
            </a:outerShdw>
          </a:effectLst>
        </p:spPr>
      </p:pic>
      <p:pic>
        <p:nvPicPr>
          <p:cNvPr id="2" name="Picture 2" descr="American Journal of Respiratory and Critical Care Medicine - Wikipedia">
            <a:extLst>
              <a:ext uri="{FF2B5EF4-FFF2-40B4-BE49-F238E27FC236}">
                <a16:creationId xmlns:a16="http://schemas.microsoft.com/office/drawing/2014/main" id="{AB0A5605-FBEA-251F-067C-6D56799902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59737" y="5346170"/>
            <a:ext cx="938213" cy="1214438"/>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5" name="CasellaDiTesto 4">
            <a:extLst>
              <a:ext uri="{FF2B5EF4-FFF2-40B4-BE49-F238E27FC236}">
                <a16:creationId xmlns:a16="http://schemas.microsoft.com/office/drawing/2014/main" id="{80441A1D-9578-13FE-0541-AFC8667398E4}"/>
              </a:ext>
            </a:extLst>
          </p:cNvPr>
          <p:cNvSpPr txBox="1"/>
          <p:nvPr/>
        </p:nvSpPr>
        <p:spPr>
          <a:xfrm>
            <a:off x="7084381" y="5690586"/>
            <a:ext cx="652743" cy="369332"/>
          </a:xfrm>
          <a:prstGeom prst="rect">
            <a:avLst/>
          </a:prstGeom>
          <a:noFill/>
        </p:spPr>
        <p:txBody>
          <a:bodyPr wrap="none" rtlCol="0">
            <a:spAutoFit/>
          </a:bodyPr>
          <a:lstStyle/>
          <a:p>
            <a:r>
              <a:rPr lang="it-IT" dirty="0"/>
              <a:t>2024</a:t>
            </a:r>
          </a:p>
        </p:txBody>
      </p:sp>
    </p:spTree>
    <p:extLst>
      <p:ext uri="{BB962C8B-B14F-4D97-AF65-F5344CB8AC3E}">
        <p14:creationId xmlns:p14="http://schemas.microsoft.com/office/powerpoint/2010/main" val="23565075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27FDFF55-2C8D-C488-7775-FE1BB699EE2F}"/>
              </a:ext>
            </a:extLst>
          </p:cNvPr>
          <p:cNvPicPr>
            <a:picLocks noChangeAspect="1"/>
          </p:cNvPicPr>
          <p:nvPr/>
        </p:nvPicPr>
        <p:blipFill>
          <a:blip r:embed="rId2"/>
          <a:stretch>
            <a:fillRect/>
          </a:stretch>
        </p:blipFill>
        <p:spPr>
          <a:xfrm>
            <a:off x="772357" y="159010"/>
            <a:ext cx="7874493" cy="1171412"/>
          </a:xfrm>
          <a:prstGeom prst="rect">
            <a:avLst/>
          </a:prstGeom>
          <a:ln>
            <a:noFill/>
          </a:ln>
          <a:effectLst>
            <a:outerShdw blurRad="292100" dist="139700" dir="2700000" algn="tl" rotWithShape="0">
              <a:srgbClr val="333333">
                <a:alpha val="65000"/>
              </a:srgbClr>
            </a:outerShdw>
          </a:effectLst>
        </p:spPr>
      </p:pic>
      <p:pic>
        <p:nvPicPr>
          <p:cNvPr id="5" name="Immagine 4">
            <a:extLst>
              <a:ext uri="{FF2B5EF4-FFF2-40B4-BE49-F238E27FC236}">
                <a16:creationId xmlns:a16="http://schemas.microsoft.com/office/drawing/2014/main" id="{75509BC5-3EAE-46E9-2346-6E4C95A3062D}"/>
              </a:ext>
            </a:extLst>
          </p:cNvPr>
          <p:cNvPicPr>
            <a:picLocks noChangeAspect="1"/>
          </p:cNvPicPr>
          <p:nvPr/>
        </p:nvPicPr>
        <p:blipFill>
          <a:blip r:embed="rId3"/>
          <a:stretch>
            <a:fillRect/>
          </a:stretch>
        </p:blipFill>
        <p:spPr>
          <a:xfrm>
            <a:off x="2073861" y="1437304"/>
            <a:ext cx="5577970" cy="5420696"/>
          </a:xfrm>
          <a:prstGeom prst="rect">
            <a:avLst/>
          </a:prstGeom>
        </p:spPr>
      </p:pic>
      <p:sp>
        <p:nvSpPr>
          <p:cNvPr id="6" name="CasellaDiTesto 5">
            <a:extLst>
              <a:ext uri="{FF2B5EF4-FFF2-40B4-BE49-F238E27FC236}">
                <a16:creationId xmlns:a16="http://schemas.microsoft.com/office/drawing/2014/main" id="{2DECD345-759B-3326-0EB1-11C28201107F}"/>
              </a:ext>
            </a:extLst>
          </p:cNvPr>
          <p:cNvSpPr txBox="1"/>
          <p:nvPr/>
        </p:nvSpPr>
        <p:spPr>
          <a:xfrm>
            <a:off x="408373" y="2024109"/>
            <a:ext cx="911019" cy="369332"/>
          </a:xfrm>
          <a:prstGeom prst="rect">
            <a:avLst/>
          </a:prstGeom>
          <a:noFill/>
        </p:spPr>
        <p:txBody>
          <a:bodyPr wrap="none" rtlCol="0">
            <a:spAutoFit/>
          </a:bodyPr>
          <a:lstStyle/>
          <a:p>
            <a:r>
              <a:rPr lang="it-IT" dirty="0"/>
              <a:t>In press</a:t>
            </a:r>
          </a:p>
        </p:txBody>
      </p:sp>
      <p:pic>
        <p:nvPicPr>
          <p:cNvPr id="1026" name="Picture 2" descr="Annals of Allergy, Asthma &amp; Immunology template - For Authors">
            <a:extLst>
              <a:ext uri="{FF2B5EF4-FFF2-40B4-BE49-F238E27FC236}">
                <a16:creationId xmlns:a16="http://schemas.microsoft.com/office/drawing/2014/main" id="{7F51347C-A0C7-40AE-E86A-C6266F7D14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8040" y="2429521"/>
            <a:ext cx="981352" cy="1315214"/>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04692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CD5193-82FC-9175-CDE3-9E8F4475F3B5}"/>
            </a:ext>
          </a:extLst>
        </p:cNvPr>
        <p:cNvGrpSpPr/>
        <p:nvPr/>
      </p:nvGrpSpPr>
      <p:grpSpPr>
        <a:xfrm>
          <a:off x="0" y="0"/>
          <a:ext cx="0" cy="0"/>
          <a:chOff x="0" y="0"/>
          <a:chExt cx="0" cy="0"/>
        </a:xfrm>
      </p:grpSpPr>
      <p:pic>
        <p:nvPicPr>
          <p:cNvPr id="3" name="Immagine 2">
            <a:extLst>
              <a:ext uri="{FF2B5EF4-FFF2-40B4-BE49-F238E27FC236}">
                <a16:creationId xmlns:a16="http://schemas.microsoft.com/office/drawing/2014/main" id="{0AA5F50C-CF32-12B9-FDBC-476CD058B2B9}"/>
              </a:ext>
            </a:extLst>
          </p:cNvPr>
          <p:cNvPicPr>
            <a:picLocks noChangeAspect="1"/>
          </p:cNvPicPr>
          <p:nvPr/>
        </p:nvPicPr>
        <p:blipFill>
          <a:blip r:embed="rId2"/>
          <a:stretch>
            <a:fillRect/>
          </a:stretch>
        </p:blipFill>
        <p:spPr>
          <a:xfrm>
            <a:off x="772357" y="159010"/>
            <a:ext cx="7874493" cy="1171412"/>
          </a:xfrm>
          <a:prstGeom prst="rect">
            <a:avLst/>
          </a:prstGeom>
          <a:ln>
            <a:noFill/>
          </a:ln>
          <a:effectLst>
            <a:outerShdw blurRad="292100" dist="139700" dir="2700000" algn="tl" rotWithShape="0">
              <a:srgbClr val="333333">
                <a:alpha val="65000"/>
              </a:srgbClr>
            </a:outerShdw>
          </a:effectLst>
        </p:spPr>
      </p:pic>
      <p:sp>
        <p:nvSpPr>
          <p:cNvPr id="6" name="CasellaDiTesto 5">
            <a:extLst>
              <a:ext uri="{FF2B5EF4-FFF2-40B4-BE49-F238E27FC236}">
                <a16:creationId xmlns:a16="http://schemas.microsoft.com/office/drawing/2014/main" id="{E9EDCBFC-C130-999C-68BB-F460559AD843}"/>
              </a:ext>
            </a:extLst>
          </p:cNvPr>
          <p:cNvSpPr txBox="1"/>
          <p:nvPr/>
        </p:nvSpPr>
        <p:spPr>
          <a:xfrm>
            <a:off x="408373" y="2024109"/>
            <a:ext cx="911019" cy="369332"/>
          </a:xfrm>
          <a:prstGeom prst="rect">
            <a:avLst/>
          </a:prstGeom>
          <a:noFill/>
        </p:spPr>
        <p:txBody>
          <a:bodyPr wrap="none" rtlCol="0">
            <a:spAutoFit/>
          </a:bodyPr>
          <a:lstStyle/>
          <a:p>
            <a:r>
              <a:rPr lang="it-IT" dirty="0"/>
              <a:t>In press</a:t>
            </a:r>
          </a:p>
        </p:txBody>
      </p:sp>
      <p:pic>
        <p:nvPicPr>
          <p:cNvPr id="1026" name="Picture 2" descr="Annals of Allergy, Asthma &amp; Immunology template - For Authors">
            <a:extLst>
              <a:ext uri="{FF2B5EF4-FFF2-40B4-BE49-F238E27FC236}">
                <a16:creationId xmlns:a16="http://schemas.microsoft.com/office/drawing/2014/main" id="{E68617BC-D031-8CDA-A471-DB292598F6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8040" y="2429521"/>
            <a:ext cx="981352" cy="1315214"/>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pic>
        <p:nvPicPr>
          <p:cNvPr id="4" name="Immagine 3">
            <a:extLst>
              <a:ext uri="{FF2B5EF4-FFF2-40B4-BE49-F238E27FC236}">
                <a16:creationId xmlns:a16="http://schemas.microsoft.com/office/drawing/2014/main" id="{4D56B9D3-4445-4917-1937-7DC7166538A6}"/>
              </a:ext>
            </a:extLst>
          </p:cNvPr>
          <p:cNvPicPr>
            <a:picLocks noChangeAspect="1"/>
          </p:cNvPicPr>
          <p:nvPr/>
        </p:nvPicPr>
        <p:blipFill>
          <a:blip r:embed="rId4"/>
          <a:stretch>
            <a:fillRect/>
          </a:stretch>
        </p:blipFill>
        <p:spPr>
          <a:xfrm>
            <a:off x="1791070" y="1680098"/>
            <a:ext cx="6405516" cy="4658557"/>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Tree>
    <p:extLst>
      <p:ext uri="{BB962C8B-B14F-4D97-AF65-F5344CB8AC3E}">
        <p14:creationId xmlns:p14="http://schemas.microsoft.com/office/powerpoint/2010/main" val="1763095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3A3209-F070-6C3D-AECF-BBB395A38519}"/>
            </a:ext>
          </a:extLst>
        </p:cNvPr>
        <p:cNvGrpSpPr/>
        <p:nvPr/>
      </p:nvGrpSpPr>
      <p:grpSpPr>
        <a:xfrm>
          <a:off x="0" y="0"/>
          <a:ext cx="0" cy="0"/>
          <a:chOff x="0" y="0"/>
          <a:chExt cx="0" cy="0"/>
        </a:xfrm>
      </p:grpSpPr>
      <p:pic>
        <p:nvPicPr>
          <p:cNvPr id="3" name="Immagine 2">
            <a:extLst>
              <a:ext uri="{FF2B5EF4-FFF2-40B4-BE49-F238E27FC236}">
                <a16:creationId xmlns:a16="http://schemas.microsoft.com/office/drawing/2014/main" id="{BE15BD70-A287-7F61-862F-755BD5F43A10}"/>
              </a:ext>
            </a:extLst>
          </p:cNvPr>
          <p:cNvPicPr>
            <a:picLocks noChangeAspect="1"/>
          </p:cNvPicPr>
          <p:nvPr/>
        </p:nvPicPr>
        <p:blipFill>
          <a:blip r:embed="rId2"/>
          <a:stretch>
            <a:fillRect/>
          </a:stretch>
        </p:blipFill>
        <p:spPr>
          <a:xfrm>
            <a:off x="772357" y="159010"/>
            <a:ext cx="7874493" cy="1171412"/>
          </a:xfrm>
          <a:prstGeom prst="rect">
            <a:avLst/>
          </a:prstGeom>
          <a:ln>
            <a:noFill/>
          </a:ln>
          <a:effectLst>
            <a:outerShdw blurRad="292100" dist="139700" dir="2700000" algn="tl" rotWithShape="0">
              <a:srgbClr val="333333">
                <a:alpha val="65000"/>
              </a:srgbClr>
            </a:outerShdw>
          </a:effectLst>
        </p:spPr>
      </p:pic>
      <p:sp>
        <p:nvSpPr>
          <p:cNvPr id="6" name="CasellaDiTesto 5">
            <a:extLst>
              <a:ext uri="{FF2B5EF4-FFF2-40B4-BE49-F238E27FC236}">
                <a16:creationId xmlns:a16="http://schemas.microsoft.com/office/drawing/2014/main" id="{21D0CDBA-2FCD-70C4-FA6A-2D38EFF5FAA0}"/>
              </a:ext>
            </a:extLst>
          </p:cNvPr>
          <p:cNvSpPr txBox="1"/>
          <p:nvPr/>
        </p:nvSpPr>
        <p:spPr>
          <a:xfrm>
            <a:off x="408373" y="2024109"/>
            <a:ext cx="911019" cy="369332"/>
          </a:xfrm>
          <a:prstGeom prst="rect">
            <a:avLst/>
          </a:prstGeom>
          <a:noFill/>
        </p:spPr>
        <p:txBody>
          <a:bodyPr wrap="none" rtlCol="0">
            <a:spAutoFit/>
          </a:bodyPr>
          <a:lstStyle/>
          <a:p>
            <a:r>
              <a:rPr lang="it-IT" dirty="0"/>
              <a:t>In press</a:t>
            </a:r>
          </a:p>
        </p:txBody>
      </p:sp>
      <p:pic>
        <p:nvPicPr>
          <p:cNvPr id="1026" name="Picture 2" descr="Annals of Allergy, Asthma &amp; Immunology template - For Authors">
            <a:extLst>
              <a:ext uri="{FF2B5EF4-FFF2-40B4-BE49-F238E27FC236}">
                <a16:creationId xmlns:a16="http://schemas.microsoft.com/office/drawing/2014/main" id="{9F50AAA9-5395-421F-BFE4-80140C32A9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8040" y="2429521"/>
            <a:ext cx="981352" cy="1315214"/>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pic>
        <p:nvPicPr>
          <p:cNvPr id="8" name="Immagine 7">
            <a:extLst>
              <a:ext uri="{FF2B5EF4-FFF2-40B4-BE49-F238E27FC236}">
                <a16:creationId xmlns:a16="http://schemas.microsoft.com/office/drawing/2014/main" id="{DF088441-A992-C0C5-BAC2-B6173B8009B1}"/>
              </a:ext>
            </a:extLst>
          </p:cNvPr>
          <p:cNvPicPr>
            <a:picLocks noChangeAspect="1"/>
          </p:cNvPicPr>
          <p:nvPr/>
        </p:nvPicPr>
        <p:blipFill>
          <a:blip r:embed="rId4"/>
          <a:stretch>
            <a:fillRect/>
          </a:stretch>
        </p:blipFill>
        <p:spPr>
          <a:xfrm>
            <a:off x="1934515" y="1871247"/>
            <a:ext cx="6801112" cy="440526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339753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659198" y="346229"/>
            <a:ext cx="6267109" cy="1110265"/>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4" name="Immagine 3"/>
          <p:cNvPicPr>
            <a:picLocks noChangeAspect="1"/>
          </p:cNvPicPr>
          <p:nvPr/>
        </p:nvPicPr>
        <p:blipFill>
          <a:blip r:embed="rId3"/>
          <a:stretch>
            <a:fillRect/>
          </a:stretch>
        </p:blipFill>
        <p:spPr>
          <a:xfrm>
            <a:off x="1116882" y="2068589"/>
            <a:ext cx="6632251" cy="4518642"/>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5" name="Picture 7" descr="Home Page: Journal of Allergy and Clinical Immunology">
            <a:extLst>
              <a:ext uri="{FF2B5EF4-FFF2-40B4-BE49-F238E27FC236}">
                <a16:creationId xmlns:a16="http://schemas.microsoft.com/office/drawing/2014/main" id="{A01CB8A9-DC1E-E880-09F5-4A8EFE7D8085}"/>
              </a:ext>
            </a:extLst>
          </p:cNvPr>
          <p:cNvPicPr>
            <a:picLocks noChangeAspect="1" noChangeArrowheads="1"/>
          </p:cNvPicPr>
          <p:nvPr/>
        </p:nvPicPr>
        <p:blipFill>
          <a:blip r:embed="rId4"/>
          <a:srcRect/>
          <a:stretch>
            <a:fillRect/>
          </a:stretch>
        </p:blipFill>
        <p:spPr bwMode="auto">
          <a:xfrm>
            <a:off x="7408076" y="270769"/>
            <a:ext cx="1076726" cy="1443036"/>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3" name="CasellaDiTesto 2">
            <a:extLst>
              <a:ext uri="{FF2B5EF4-FFF2-40B4-BE49-F238E27FC236}">
                <a16:creationId xmlns:a16="http://schemas.microsoft.com/office/drawing/2014/main" id="{D8FF1E13-3424-F21A-F4B6-008DAA79F22F}"/>
              </a:ext>
            </a:extLst>
          </p:cNvPr>
          <p:cNvSpPr txBox="1"/>
          <p:nvPr/>
        </p:nvSpPr>
        <p:spPr>
          <a:xfrm>
            <a:off x="5131293" y="1811045"/>
            <a:ext cx="652743" cy="369332"/>
          </a:xfrm>
          <a:prstGeom prst="rect">
            <a:avLst/>
          </a:prstGeom>
          <a:noFill/>
        </p:spPr>
        <p:txBody>
          <a:bodyPr wrap="none" rtlCol="0">
            <a:spAutoFit/>
          </a:bodyPr>
          <a:lstStyle/>
          <a:p>
            <a:r>
              <a:rPr lang="it-IT" dirty="0"/>
              <a:t>2011</a:t>
            </a:r>
          </a:p>
        </p:txBody>
      </p:sp>
    </p:spTree>
    <p:extLst>
      <p:ext uri="{BB962C8B-B14F-4D97-AF65-F5344CB8AC3E}">
        <p14:creationId xmlns:p14="http://schemas.microsoft.com/office/powerpoint/2010/main" val="14067968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1030820" y="219418"/>
            <a:ext cx="7574957" cy="134196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3" name="Immagine 2"/>
          <p:cNvPicPr>
            <a:picLocks noChangeAspect="1"/>
          </p:cNvPicPr>
          <p:nvPr/>
        </p:nvPicPr>
        <p:blipFill>
          <a:blip r:embed="rId3"/>
          <a:stretch>
            <a:fillRect/>
          </a:stretch>
        </p:blipFill>
        <p:spPr>
          <a:xfrm>
            <a:off x="2609983" y="1816693"/>
            <a:ext cx="4120482" cy="166500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5" name="Immagine 4"/>
          <p:cNvPicPr>
            <a:picLocks noChangeAspect="1"/>
          </p:cNvPicPr>
          <p:nvPr/>
        </p:nvPicPr>
        <p:blipFill>
          <a:blip r:embed="rId4"/>
          <a:stretch>
            <a:fillRect/>
          </a:stretch>
        </p:blipFill>
        <p:spPr>
          <a:xfrm>
            <a:off x="2639628" y="3481693"/>
            <a:ext cx="4090838" cy="1790801"/>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6" name="Immagine 5"/>
          <p:cNvPicPr>
            <a:picLocks noChangeAspect="1"/>
          </p:cNvPicPr>
          <p:nvPr/>
        </p:nvPicPr>
        <p:blipFill>
          <a:blip r:embed="rId5"/>
          <a:stretch>
            <a:fillRect/>
          </a:stretch>
        </p:blipFill>
        <p:spPr>
          <a:xfrm>
            <a:off x="2969722" y="5146693"/>
            <a:ext cx="3551827" cy="679547"/>
          </a:xfrm>
          <a:prstGeom prst="rect">
            <a:avLst/>
          </a:prstGeom>
        </p:spPr>
      </p:pic>
      <p:pic>
        <p:nvPicPr>
          <p:cNvPr id="7" name="Picture 7" descr="Home Page: Journal of Allergy and Clinical Immunology">
            <a:extLst>
              <a:ext uri="{FF2B5EF4-FFF2-40B4-BE49-F238E27FC236}">
                <a16:creationId xmlns:a16="http://schemas.microsoft.com/office/drawing/2014/main" id="{A01CB8A9-DC1E-E880-09F5-4A8EFE7D8085}"/>
              </a:ext>
            </a:extLst>
          </p:cNvPr>
          <p:cNvPicPr>
            <a:picLocks noChangeAspect="1" noChangeArrowheads="1"/>
          </p:cNvPicPr>
          <p:nvPr/>
        </p:nvPicPr>
        <p:blipFill>
          <a:blip r:embed="rId6"/>
          <a:srcRect/>
          <a:stretch>
            <a:fillRect/>
          </a:stretch>
        </p:blipFill>
        <p:spPr bwMode="auto">
          <a:xfrm>
            <a:off x="710214" y="1711661"/>
            <a:ext cx="990653" cy="1327681"/>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4" name="Freccia a destra 3"/>
          <p:cNvSpPr/>
          <p:nvPr/>
        </p:nvSpPr>
        <p:spPr>
          <a:xfrm>
            <a:off x="2140529" y="3039342"/>
            <a:ext cx="499099" cy="187036"/>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Tree>
    <p:extLst>
      <p:ext uri="{BB962C8B-B14F-4D97-AF65-F5344CB8AC3E}">
        <p14:creationId xmlns:p14="http://schemas.microsoft.com/office/powerpoint/2010/main" val="35663114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4B4DCC9F-8647-D84B-649F-E14345CF0E3B}"/>
              </a:ext>
            </a:extLst>
          </p:cNvPr>
          <p:cNvPicPr>
            <a:picLocks noChangeAspect="1"/>
          </p:cNvPicPr>
          <p:nvPr/>
        </p:nvPicPr>
        <p:blipFill>
          <a:blip r:embed="rId3"/>
          <a:stretch>
            <a:fillRect/>
          </a:stretch>
        </p:blipFill>
        <p:spPr>
          <a:xfrm>
            <a:off x="523783" y="129130"/>
            <a:ext cx="6551720" cy="1345717"/>
          </a:xfrm>
          <a:prstGeom prst="rect">
            <a:avLst/>
          </a:prstGeom>
          <a:ln>
            <a:noFill/>
          </a:ln>
          <a:effectLst>
            <a:outerShdw blurRad="292100" dist="139700" dir="2700000" algn="tl" rotWithShape="0">
              <a:srgbClr val="333333">
                <a:alpha val="65000"/>
              </a:srgbClr>
            </a:outerShdw>
          </a:effectLst>
        </p:spPr>
      </p:pic>
      <p:pic>
        <p:nvPicPr>
          <p:cNvPr id="5" name="Immagine 4">
            <a:extLst>
              <a:ext uri="{FF2B5EF4-FFF2-40B4-BE49-F238E27FC236}">
                <a16:creationId xmlns:a16="http://schemas.microsoft.com/office/drawing/2014/main" id="{C4DD1B45-E655-72AE-9039-F7E4ABF2B4EC}"/>
              </a:ext>
            </a:extLst>
          </p:cNvPr>
          <p:cNvPicPr>
            <a:picLocks noChangeAspect="1"/>
          </p:cNvPicPr>
          <p:nvPr/>
        </p:nvPicPr>
        <p:blipFill>
          <a:blip r:embed="rId4"/>
          <a:stretch>
            <a:fillRect/>
          </a:stretch>
        </p:blipFill>
        <p:spPr>
          <a:xfrm>
            <a:off x="883328" y="2093469"/>
            <a:ext cx="7519386" cy="4358459"/>
          </a:xfrm>
          <a:prstGeom prst="rect">
            <a:avLst/>
          </a:prstGeom>
          <a:ln>
            <a:noFill/>
          </a:ln>
          <a:effectLst>
            <a:outerShdw blurRad="292100" dist="139700" dir="2700000" algn="tl" rotWithShape="0">
              <a:srgbClr val="333333">
                <a:alpha val="65000"/>
              </a:srgbClr>
            </a:outerShdw>
          </a:effectLst>
        </p:spPr>
      </p:pic>
      <p:pic>
        <p:nvPicPr>
          <p:cNvPr id="1026" name="Picture 2" descr="Table of Contents page: Annals of Allergy, Asthma &amp; Immunology">
            <a:extLst>
              <a:ext uri="{FF2B5EF4-FFF2-40B4-BE49-F238E27FC236}">
                <a16:creationId xmlns:a16="http://schemas.microsoft.com/office/drawing/2014/main" id="{9D01C983-81FE-AFC6-F460-C34C9E3E801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27869" y="129130"/>
            <a:ext cx="1074845" cy="1440514"/>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6" name="CasellaDiTesto 5">
            <a:extLst>
              <a:ext uri="{FF2B5EF4-FFF2-40B4-BE49-F238E27FC236}">
                <a16:creationId xmlns:a16="http://schemas.microsoft.com/office/drawing/2014/main" id="{71D55CE3-7FC8-F7D9-482A-2FEB7623604D}"/>
              </a:ext>
            </a:extLst>
          </p:cNvPr>
          <p:cNvSpPr txBox="1"/>
          <p:nvPr/>
        </p:nvSpPr>
        <p:spPr>
          <a:xfrm>
            <a:off x="7538919" y="1646890"/>
            <a:ext cx="652743" cy="369332"/>
          </a:xfrm>
          <a:prstGeom prst="rect">
            <a:avLst/>
          </a:prstGeom>
          <a:noFill/>
        </p:spPr>
        <p:txBody>
          <a:bodyPr wrap="none" rtlCol="0">
            <a:spAutoFit/>
          </a:bodyPr>
          <a:lstStyle/>
          <a:p>
            <a:r>
              <a:rPr lang="it-IT" dirty="0"/>
              <a:t>2024</a:t>
            </a:r>
          </a:p>
        </p:txBody>
      </p:sp>
    </p:spTree>
    <p:extLst>
      <p:ext uri="{BB962C8B-B14F-4D97-AF65-F5344CB8AC3E}">
        <p14:creationId xmlns:p14="http://schemas.microsoft.com/office/powerpoint/2010/main" val="17524307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1035020" y="102560"/>
            <a:ext cx="883250" cy="1237793"/>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5" name="CasellaDiTesto 4"/>
          <p:cNvSpPr txBox="1"/>
          <p:nvPr/>
        </p:nvSpPr>
        <p:spPr>
          <a:xfrm>
            <a:off x="1194511" y="1349954"/>
            <a:ext cx="537327" cy="300082"/>
          </a:xfrm>
          <a:prstGeom prst="rect">
            <a:avLst/>
          </a:prstGeom>
          <a:noFill/>
        </p:spPr>
        <p:txBody>
          <a:bodyPr wrap="none" rtlCol="0">
            <a:spAutoFit/>
          </a:bodyPr>
          <a:lstStyle/>
          <a:p>
            <a:r>
              <a:rPr lang="it-IT" sz="1350" dirty="0"/>
              <a:t>2023</a:t>
            </a:r>
          </a:p>
        </p:txBody>
      </p:sp>
      <p:pic>
        <p:nvPicPr>
          <p:cNvPr id="7" name="Immagine 6">
            <a:extLst>
              <a:ext uri="{FF2B5EF4-FFF2-40B4-BE49-F238E27FC236}">
                <a16:creationId xmlns:a16="http://schemas.microsoft.com/office/drawing/2014/main" id="{78BA2AA3-3EF7-9475-20E3-7D3E62792557}"/>
              </a:ext>
            </a:extLst>
          </p:cNvPr>
          <p:cNvPicPr>
            <a:picLocks noChangeAspect="1"/>
          </p:cNvPicPr>
          <p:nvPr/>
        </p:nvPicPr>
        <p:blipFill>
          <a:blip r:embed="rId3"/>
          <a:stretch>
            <a:fillRect/>
          </a:stretch>
        </p:blipFill>
        <p:spPr>
          <a:xfrm>
            <a:off x="2323817" y="102560"/>
            <a:ext cx="6700887" cy="1219999"/>
          </a:xfrm>
          <a:prstGeom prst="rect">
            <a:avLst/>
          </a:prstGeom>
          <a:ln>
            <a:noFill/>
          </a:ln>
          <a:effectLst>
            <a:outerShdw blurRad="292100" dist="139700" dir="2700000" algn="tl" rotWithShape="0">
              <a:srgbClr val="333333">
                <a:alpha val="65000"/>
              </a:srgbClr>
            </a:outerShdw>
          </a:effectLst>
        </p:spPr>
      </p:pic>
      <p:sp>
        <p:nvSpPr>
          <p:cNvPr id="10" name="CasellaDiTesto 9">
            <a:extLst>
              <a:ext uri="{FF2B5EF4-FFF2-40B4-BE49-F238E27FC236}">
                <a16:creationId xmlns:a16="http://schemas.microsoft.com/office/drawing/2014/main" id="{CAF0FDC0-7DD8-5784-F576-CC9B6F0B6E55}"/>
              </a:ext>
            </a:extLst>
          </p:cNvPr>
          <p:cNvSpPr txBox="1"/>
          <p:nvPr/>
        </p:nvSpPr>
        <p:spPr>
          <a:xfrm>
            <a:off x="149000" y="1819038"/>
            <a:ext cx="2091022" cy="715581"/>
          </a:xfrm>
          <a:prstGeom prst="rect">
            <a:avLst/>
          </a:prstGeom>
          <a:noFill/>
          <a:ln w="38100">
            <a:solidFill>
              <a:srgbClr val="FF0000"/>
            </a:solidFill>
          </a:ln>
        </p:spPr>
        <p:txBody>
          <a:bodyPr wrap="none" rtlCol="0">
            <a:spAutoFit/>
          </a:bodyPr>
          <a:lstStyle/>
          <a:p>
            <a:r>
              <a:rPr lang="it-IT" sz="1350" dirty="0"/>
              <a:t>Group A : OMZ + PL</a:t>
            </a:r>
          </a:p>
          <a:p>
            <a:r>
              <a:rPr lang="it-IT" sz="1350" dirty="0"/>
              <a:t>Group B : SCIT HDM + OMZ</a:t>
            </a:r>
          </a:p>
          <a:p>
            <a:r>
              <a:rPr lang="it-IT" sz="1350" dirty="0"/>
              <a:t>Group C : SCIT + PL</a:t>
            </a:r>
          </a:p>
        </p:txBody>
      </p:sp>
      <p:pic>
        <p:nvPicPr>
          <p:cNvPr id="3" name="Immagine 2">
            <a:extLst>
              <a:ext uri="{FF2B5EF4-FFF2-40B4-BE49-F238E27FC236}">
                <a16:creationId xmlns:a16="http://schemas.microsoft.com/office/drawing/2014/main" id="{80931573-4E3D-416B-908E-5123DDE5D800}"/>
              </a:ext>
            </a:extLst>
          </p:cNvPr>
          <p:cNvPicPr>
            <a:picLocks noChangeAspect="1"/>
          </p:cNvPicPr>
          <p:nvPr/>
        </p:nvPicPr>
        <p:blipFill>
          <a:blip r:embed="rId4"/>
          <a:stretch>
            <a:fillRect/>
          </a:stretch>
        </p:blipFill>
        <p:spPr>
          <a:xfrm>
            <a:off x="2323817" y="2043664"/>
            <a:ext cx="6406703" cy="3877742"/>
          </a:xfrm>
          <a:prstGeom prst="rect">
            <a:avLst/>
          </a:prstGeom>
          <a:ln>
            <a:noFill/>
          </a:ln>
          <a:effectLst>
            <a:outerShdw blurRad="292100" dist="139700" dir="2700000" algn="tl" rotWithShape="0">
              <a:srgbClr val="333333">
                <a:alpha val="65000"/>
              </a:srgbClr>
            </a:outerShdw>
          </a:effectLst>
        </p:spPr>
      </p:pic>
      <p:sp>
        <p:nvSpPr>
          <p:cNvPr id="6" name="CasellaDiTesto 5">
            <a:extLst>
              <a:ext uri="{FF2B5EF4-FFF2-40B4-BE49-F238E27FC236}">
                <a16:creationId xmlns:a16="http://schemas.microsoft.com/office/drawing/2014/main" id="{5DCB07DE-3C9C-3E8E-D169-7F0D9BCD88D7}"/>
              </a:ext>
            </a:extLst>
          </p:cNvPr>
          <p:cNvSpPr txBox="1"/>
          <p:nvPr/>
        </p:nvSpPr>
        <p:spPr>
          <a:xfrm>
            <a:off x="4175410" y="6290452"/>
            <a:ext cx="2997700" cy="369332"/>
          </a:xfrm>
          <a:prstGeom prst="rect">
            <a:avLst/>
          </a:prstGeom>
          <a:noFill/>
        </p:spPr>
        <p:txBody>
          <a:bodyPr wrap="square" rtlCol="0">
            <a:spAutoFit/>
          </a:bodyPr>
          <a:lstStyle/>
          <a:p>
            <a:r>
              <a:rPr lang="it-IT" b="1" dirty="0"/>
              <a:t>Total </a:t>
            </a:r>
            <a:r>
              <a:rPr lang="it-IT" b="1" dirty="0" err="1"/>
              <a:t>Asthma</a:t>
            </a:r>
            <a:r>
              <a:rPr lang="it-IT" b="1" dirty="0"/>
              <a:t> </a:t>
            </a:r>
            <a:r>
              <a:rPr lang="it-IT" b="1" dirty="0" err="1"/>
              <a:t>Symptom</a:t>
            </a:r>
            <a:r>
              <a:rPr lang="it-IT" b="1" dirty="0"/>
              <a:t> Score</a:t>
            </a:r>
          </a:p>
        </p:txBody>
      </p:sp>
    </p:spTree>
    <p:extLst>
      <p:ext uri="{BB962C8B-B14F-4D97-AF65-F5344CB8AC3E}">
        <p14:creationId xmlns:p14="http://schemas.microsoft.com/office/powerpoint/2010/main" val="23323947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Text Box 1">
            <a:extLst>
              <a:ext uri="{FF2B5EF4-FFF2-40B4-BE49-F238E27FC236}">
                <a16:creationId xmlns:a16="http://schemas.microsoft.com/office/drawing/2014/main" id="{7A6DE309-0474-403B-844F-1CB870413752}"/>
              </a:ext>
            </a:extLst>
          </p:cNvPr>
          <p:cNvSpPr txBox="1">
            <a:spLocks noChangeArrowheads="1"/>
          </p:cNvSpPr>
          <p:nvPr/>
        </p:nvSpPr>
        <p:spPr bwMode="auto">
          <a:xfrm>
            <a:off x="687388" y="217488"/>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algn="ctr" eaLnBrk="1" hangingPunct="1">
              <a:spcBef>
                <a:spcPct val="0"/>
              </a:spcBef>
              <a:buClrTx/>
              <a:buFontTx/>
              <a:buNone/>
            </a:pPr>
            <a:r>
              <a:rPr lang="it-IT" altLang="it-IT" sz="2800" b="1" i="1">
                <a:solidFill>
                  <a:srgbClr val="0000FF"/>
                </a:solidFill>
              </a:rPr>
              <a:t>Schork N.J. Nature 2015</a:t>
            </a:r>
          </a:p>
        </p:txBody>
      </p:sp>
      <p:pic>
        <p:nvPicPr>
          <p:cNvPr id="233475" name="Picture 2">
            <a:extLst>
              <a:ext uri="{FF2B5EF4-FFF2-40B4-BE49-F238E27FC236}">
                <a16:creationId xmlns:a16="http://schemas.microsoft.com/office/drawing/2014/main" id="{83570647-9276-4839-BED7-1A004B3FA5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01231" b="-101231"/>
          <a:stretch>
            <a:fillRect/>
          </a:stretch>
        </p:blipFill>
        <p:spPr bwMode="auto">
          <a:xfrm>
            <a:off x="457200" y="1360488"/>
            <a:ext cx="8229600" cy="4525962"/>
          </a:xfrm>
          <a:prstGeom prst="rect">
            <a:avLst/>
          </a:prstGeom>
          <a:noFill/>
          <a:ln>
            <a:noFill/>
          </a:ln>
          <a:effectLst>
            <a:outerShdw dist="139498" dir="2700000" algn="ctr" rotWithShape="0">
              <a:srgbClr val="333333">
                <a:alpha val="65018"/>
              </a:srgbClr>
            </a:outerShdw>
          </a:effectLst>
          <a:extLst>
            <a:ext uri="{909E8E84-426E-40DD-AFC4-6F175D3DCCD1}">
              <a14:hiddenFill xmlns:a14="http://schemas.microsoft.com/office/drawing/2010/main">
                <a:blipFill dpi="0" rotWithShape="0">
                  <a:blip/>
                  <a:srcRect t="-101231" b="-101231"/>
                  <a:stretch>
                    <a:fillRect/>
                  </a:stretch>
                </a:blipFill>
              </a14:hiddenFill>
            </a:ext>
            <a:ext uri="{91240B29-F687-4F45-9708-019B960494DF}">
              <a14:hiddenLine xmlns:a14="http://schemas.microsoft.com/office/drawing/2010/main" w="9525">
                <a:solidFill>
                  <a:srgbClr val="3465A4"/>
                </a:solidFill>
                <a:round/>
                <a:headEnd/>
                <a:tailEnd/>
              </a14:hiddenLine>
            </a:ext>
          </a:extLst>
        </p:spPr>
      </p:pic>
      <p:pic>
        <p:nvPicPr>
          <p:cNvPr id="233476" name="Picture 3">
            <a:extLst>
              <a:ext uri="{FF2B5EF4-FFF2-40B4-BE49-F238E27FC236}">
                <a16:creationId xmlns:a16="http://schemas.microsoft.com/office/drawing/2014/main" id="{1131BB26-CBD7-49D2-9F1A-FEFC90BA3B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41888" y="4719638"/>
            <a:ext cx="3975100" cy="1828800"/>
          </a:xfrm>
          <a:prstGeom prst="rect">
            <a:avLst/>
          </a:prstGeom>
          <a:noFill/>
          <a:ln w="9360" cap="sq">
            <a:solidFill>
              <a:srgbClr val="4F81BD"/>
            </a:solidFill>
            <a:miter lim="800000"/>
            <a:headEnd/>
            <a:tailEnd/>
          </a:ln>
          <a:effectLst>
            <a:outerShdw dist="139498" dir="2700000" algn="ctr" rotWithShape="0">
              <a:srgbClr val="333333">
                <a:alpha val="65018"/>
              </a:srgbClr>
            </a:outerShdw>
          </a:effectLst>
          <a:extLst>
            <a:ext uri="{909E8E84-426E-40DD-AFC4-6F175D3DCCD1}">
              <a14:hiddenFill xmlns:a14="http://schemas.microsoft.com/office/drawing/2010/main">
                <a:blipFill dpi="0" rotWithShape="0">
                  <a:blip/>
                  <a:srcRect/>
                  <a:stretch>
                    <a:fillRect/>
                  </a:stretch>
                </a:blipFill>
              </a14:hiddenFill>
            </a:ext>
          </a:extLst>
        </p:spPr>
      </p:pic>
      <p:pic>
        <p:nvPicPr>
          <p:cNvPr id="233477" name="Picture 4">
            <a:extLst>
              <a:ext uri="{FF2B5EF4-FFF2-40B4-BE49-F238E27FC236}">
                <a16:creationId xmlns:a16="http://schemas.microsoft.com/office/drawing/2014/main" id="{7A0AF1B8-5C1E-4FE9-9588-055132F086C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217488"/>
            <a:ext cx="1905000" cy="2501900"/>
          </a:xfrm>
          <a:prstGeom prst="rect">
            <a:avLst/>
          </a:prstGeom>
          <a:noFill/>
          <a:ln>
            <a:noFill/>
          </a:ln>
          <a:effectLst>
            <a:outerShdw dist="139498" dir="2700000" algn="ctr" rotWithShape="0">
              <a:srgbClr val="333333">
                <a:alpha val="65018"/>
              </a:srgbClr>
            </a:outerShdw>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Lst>
        </p:spPr>
      </p:pic>
    </p:spTree>
    <p:extLst>
      <p:ext uri="{BB962C8B-B14F-4D97-AF65-F5344CB8AC3E}">
        <p14:creationId xmlns:p14="http://schemas.microsoft.com/office/powerpoint/2010/main" val="371888990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232795" y="309683"/>
            <a:ext cx="691845" cy="969557"/>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5" name="CasellaDiTesto 4"/>
          <p:cNvSpPr txBox="1"/>
          <p:nvPr/>
        </p:nvSpPr>
        <p:spPr>
          <a:xfrm>
            <a:off x="310053" y="1391712"/>
            <a:ext cx="537327" cy="300082"/>
          </a:xfrm>
          <a:prstGeom prst="rect">
            <a:avLst/>
          </a:prstGeom>
          <a:noFill/>
        </p:spPr>
        <p:txBody>
          <a:bodyPr wrap="none" rtlCol="0">
            <a:spAutoFit/>
          </a:bodyPr>
          <a:lstStyle/>
          <a:p>
            <a:r>
              <a:rPr lang="it-IT" sz="1350" dirty="0"/>
              <a:t>2023</a:t>
            </a:r>
          </a:p>
        </p:txBody>
      </p:sp>
      <p:pic>
        <p:nvPicPr>
          <p:cNvPr id="7" name="Immagine 6">
            <a:extLst>
              <a:ext uri="{FF2B5EF4-FFF2-40B4-BE49-F238E27FC236}">
                <a16:creationId xmlns:a16="http://schemas.microsoft.com/office/drawing/2014/main" id="{78BA2AA3-3EF7-9475-20E3-7D3E62792557}"/>
              </a:ext>
            </a:extLst>
          </p:cNvPr>
          <p:cNvPicPr>
            <a:picLocks noChangeAspect="1"/>
          </p:cNvPicPr>
          <p:nvPr/>
        </p:nvPicPr>
        <p:blipFill>
          <a:blip r:embed="rId3"/>
          <a:stretch>
            <a:fillRect/>
          </a:stretch>
        </p:blipFill>
        <p:spPr>
          <a:xfrm>
            <a:off x="1518747" y="205495"/>
            <a:ext cx="7315200" cy="1331844"/>
          </a:xfrm>
          <a:prstGeom prst="rect">
            <a:avLst/>
          </a:prstGeom>
          <a:ln>
            <a:noFill/>
          </a:ln>
          <a:effectLst>
            <a:outerShdw blurRad="292100" dist="139700" dir="2700000" algn="tl" rotWithShape="0">
              <a:srgbClr val="333333">
                <a:alpha val="65000"/>
              </a:srgbClr>
            </a:outerShdw>
          </a:effectLst>
        </p:spPr>
      </p:pic>
      <p:pic>
        <p:nvPicPr>
          <p:cNvPr id="9" name="Immagine 8">
            <a:extLst>
              <a:ext uri="{FF2B5EF4-FFF2-40B4-BE49-F238E27FC236}">
                <a16:creationId xmlns:a16="http://schemas.microsoft.com/office/drawing/2014/main" id="{920C72A0-D21A-A526-E123-E17CE4F6A40E}"/>
              </a:ext>
            </a:extLst>
          </p:cNvPr>
          <p:cNvPicPr>
            <a:picLocks noChangeAspect="1"/>
          </p:cNvPicPr>
          <p:nvPr/>
        </p:nvPicPr>
        <p:blipFill>
          <a:blip r:embed="rId4"/>
          <a:stretch>
            <a:fillRect/>
          </a:stretch>
        </p:blipFill>
        <p:spPr>
          <a:xfrm>
            <a:off x="1141113" y="1786923"/>
            <a:ext cx="6861773" cy="4937912"/>
          </a:xfrm>
          <a:prstGeom prst="rect">
            <a:avLst/>
          </a:prstGeom>
          <a:ln>
            <a:noFill/>
          </a:ln>
          <a:effectLst>
            <a:outerShdw blurRad="292100" dist="139700" dir="2700000" algn="tl" rotWithShape="0">
              <a:srgbClr val="333333">
                <a:alpha val="65000"/>
              </a:srgbClr>
            </a:outerShdw>
          </a:effectLst>
        </p:spPr>
      </p:pic>
      <p:sp>
        <p:nvSpPr>
          <p:cNvPr id="10" name="CasellaDiTesto 9">
            <a:extLst>
              <a:ext uri="{FF2B5EF4-FFF2-40B4-BE49-F238E27FC236}">
                <a16:creationId xmlns:a16="http://schemas.microsoft.com/office/drawing/2014/main" id="{CAF0FDC0-7DD8-5784-F576-CC9B6F0B6E55}"/>
              </a:ext>
            </a:extLst>
          </p:cNvPr>
          <p:cNvSpPr txBox="1"/>
          <p:nvPr/>
        </p:nvSpPr>
        <p:spPr>
          <a:xfrm>
            <a:off x="5720662" y="2031200"/>
            <a:ext cx="2091022" cy="715581"/>
          </a:xfrm>
          <a:prstGeom prst="rect">
            <a:avLst/>
          </a:prstGeom>
          <a:noFill/>
          <a:ln w="38100">
            <a:solidFill>
              <a:srgbClr val="FF0000"/>
            </a:solidFill>
          </a:ln>
        </p:spPr>
        <p:txBody>
          <a:bodyPr wrap="none" rtlCol="0">
            <a:spAutoFit/>
          </a:bodyPr>
          <a:lstStyle/>
          <a:p>
            <a:r>
              <a:rPr lang="it-IT" sz="1350" dirty="0"/>
              <a:t>Group A : OMZ + PL</a:t>
            </a:r>
          </a:p>
          <a:p>
            <a:r>
              <a:rPr lang="it-IT" sz="1350" dirty="0"/>
              <a:t>Group B : SCIT HDM + OMZ</a:t>
            </a:r>
          </a:p>
          <a:p>
            <a:r>
              <a:rPr lang="it-IT" sz="1350" dirty="0"/>
              <a:t>Group C : SCIT + PL</a:t>
            </a:r>
          </a:p>
        </p:txBody>
      </p:sp>
    </p:spTree>
    <p:extLst>
      <p:ext uri="{BB962C8B-B14F-4D97-AF65-F5344CB8AC3E}">
        <p14:creationId xmlns:p14="http://schemas.microsoft.com/office/powerpoint/2010/main" val="39277829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218884" y="155449"/>
            <a:ext cx="1149367" cy="1610732"/>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5" name="CasellaDiTesto 4"/>
          <p:cNvSpPr txBox="1"/>
          <p:nvPr/>
        </p:nvSpPr>
        <p:spPr>
          <a:xfrm>
            <a:off x="467195" y="1808237"/>
            <a:ext cx="652743" cy="369332"/>
          </a:xfrm>
          <a:prstGeom prst="rect">
            <a:avLst/>
          </a:prstGeom>
          <a:noFill/>
        </p:spPr>
        <p:txBody>
          <a:bodyPr wrap="none" rtlCol="0">
            <a:spAutoFit/>
          </a:bodyPr>
          <a:lstStyle/>
          <a:p>
            <a:r>
              <a:rPr lang="it-IT" b="1" dirty="0"/>
              <a:t>2023</a:t>
            </a:r>
          </a:p>
        </p:txBody>
      </p:sp>
      <p:pic>
        <p:nvPicPr>
          <p:cNvPr id="7" name="Immagine 6">
            <a:extLst>
              <a:ext uri="{FF2B5EF4-FFF2-40B4-BE49-F238E27FC236}">
                <a16:creationId xmlns:a16="http://schemas.microsoft.com/office/drawing/2014/main" id="{78BA2AA3-3EF7-9475-20E3-7D3E62792557}"/>
              </a:ext>
            </a:extLst>
          </p:cNvPr>
          <p:cNvPicPr>
            <a:picLocks noChangeAspect="1"/>
          </p:cNvPicPr>
          <p:nvPr/>
        </p:nvPicPr>
        <p:blipFill>
          <a:blip r:embed="rId3"/>
          <a:stretch>
            <a:fillRect/>
          </a:stretch>
        </p:blipFill>
        <p:spPr>
          <a:xfrm>
            <a:off x="1618554" y="155449"/>
            <a:ext cx="7404217" cy="1348051"/>
          </a:xfrm>
          <a:prstGeom prst="rect">
            <a:avLst/>
          </a:prstGeom>
          <a:ln>
            <a:noFill/>
          </a:ln>
          <a:effectLst>
            <a:outerShdw blurRad="292100" dist="139700" dir="2700000" algn="tl" rotWithShape="0">
              <a:srgbClr val="333333">
                <a:alpha val="65000"/>
              </a:srgbClr>
            </a:outerShdw>
          </a:effectLst>
        </p:spPr>
      </p:pic>
      <p:sp>
        <p:nvSpPr>
          <p:cNvPr id="10" name="CasellaDiTesto 9">
            <a:extLst>
              <a:ext uri="{FF2B5EF4-FFF2-40B4-BE49-F238E27FC236}">
                <a16:creationId xmlns:a16="http://schemas.microsoft.com/office/drawing/2014/main" id="{CAF0FDC0-7DD8-5784-F576-CC9B6F0B6E55}"/>
              </a:ext>
            </a:extLst>
          </p:cNvPr>
          <p:cNvSpPr txBox="1"/>
          <p:nvPr/>
        </p:nvSpPr>
        <p:spPr>
          <a:xfrm>
            <a:off x="172957" y="2482306"/>
            <a:ext cx="2091022" cy="715581"/>
          </a:xfrm>
          <a:prstGeom prst="rect">
            <a:avLst/>
          </a:prstGeom>
          <a:noFill/>
          <a:ln w="38100">
            <a:solidFill>
              <a:srgbClr val="FF0000"/>
            </a:solidFill>
          </a:ln>
        </p:spPr>
        <p:txBody>
          <a:bodyPr wrap="none" rtlCol="0">
            <a:spAutoFit/>
          </a:bodyPr>
          <a:lstStyle/>
          <a:p>
            <a:r>
              <a:rPr lang="it-IT" sz="1350" dirty="0"/>
              <a:t>Group A : OMZ + PL</a:t>
            </a:r>
          </a:p>
          <a:p>
            <a:r>
              <a:rPr lang="it-IT" sz="1350" dirty="0"/>
              <a:t>Group B : SCIT HDM + OMZ</a:t>
            </a:r>
          </a:p>
          <a:p>
            <a:r>
              <a:rPr lang="it-IT" sz="1350" dirty="0"/>
              <a:t>Group C : SCIT + PL</a:t>
            </a:r>
          </a:p>
        </p:txBody>
      </p:sp>
      <p:pic>
        <p:nvPicPr>
          <p:cNvPr id="3" name="Immagine 2">
            <a:extLst>
              <a:ext uri="{FF2B5EF4-FFF2-40B4-BE49-F238E27FC236}">
                <a16:creationId xmlns:a16="http://schemas.microsoft.com/office/drawing/2014/main" id="{30871CCB-C5E4-7C22-9C55-81B76BD5CABA}"/>
              </a:ext>
            </a:extLst>
          </p:cNvPr>
          <p:cNvPicPr>
            <a:picLocks noChangeAspect="1"/>
          </p:cNvPicPr>
          <p:nvPr/>
        </p:nvPicPr>
        <p:blipFill>
          <a:blip r:embed="rId4"/>
          <a:stretch>
            <a:fillRect/>
          </a:stretch>
        </p:blipFill>
        <p:spPr>
          <a:xfrm>
            <a:off x="2370512" y="2840096"/>
            <a:ext cx="6449179" cy="364328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6976699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469906" y="198682"/>
            <a:ext cx="8013128" cy="1069941"/>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3" name="Immagine 2"/>
          <p:cNvPicPr>
            <a:picLocks noChangeAspect="1"/>
          </p:cNvPicPr>
          <p:nvPr/>
        </p:nvPicPr>
        <p:blipFill>
          <a:blip r:embed="rId3"/>
          <a:stretch>
            <a:fillRect/>
          </a:stretch>
        </p:blipFill>
        <p:spPr>
          <a:xfrm>
            <a:off x="2062544" y="1507375"/>
            <a:ext cx="6420490" cy="5054138"/>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5" name="Immagine 4"/>
          <p:cNvPicPr>
            <a:picLocks noChangeAspect="1"/>
          </p:cNvPicPr>
          <p:nvPr/>
        </p:nvPicPr>
        <p:blipFill>
          <a:blip r:embed="rId4"/>
          <a:stretch>
            <a:fillRect/>
          </a:stretch>
        </p:blipFill>
        <p:spPr>
          <a:xfrm>
            <a:off x="319953" y="1714499"/>
            <a:ext cx="1438275" cy="190500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6" name="CasellaDiTesto 5"/>
          <p:cNvSpPr txBox="1"/>
          <p:nvPr/>
        </p:nvSpPr>
        <p:spPr>
          <a:xfrm>
            <a:off x="712718" y="3858251"/>
            <a:ext cx="652743" cy="369332"/>
          </a:xfrm>
          <a:prstGeom prst="rect">
            <a:avLst/>
          </a:prstGeom>
          <a:noFill/>
        </p:spPr>
        <p:txBody>
          <a:bodyPr wrap="none" rtlCol="0">
            <a:spAutoFit/>
          </a:bodyPr>
          <a:lstStyle/>
          <a:p>
            <a:r>
              <a:rPr lang="it-IT" dirty="0"/>
              <a:t>2022</a:t>
            </a:r>
          </a:p>
        </p:txBody>
      </p:sp>
    </p:spTree>
    <p:extLst>
      <p:ext uri="{BB962C8B-B14F-4D97-AF65-F5344CB8AC3E}">
        <p14:creationId xmlns:p14="http://schemas.microsoft.com/office/powerpoint/2010/main" val="426994541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302423" y="1333765"/>
            <a:ext cx="8841577" cy="5129725"/>
          </a:xfrm>
          <a:prstGeom prst="rect">
            <a:avLst/>
          </a:prstGeom>
        </p:spPr>
      </p:pic>
      <p:pic>
        <p:nvPicPr>
          <p:cNvPr id="3" name="Immagine 2"/>
          <p:cNvPicPr>
            <a:picLocks noChangeAspect="1"/>
          </p:cNvPicPr>
          <p:nvPr/>
        </p:nvPicPr>
        <p:blipFill>
          <a:blip r:embed="rId3"/>
          <a:stretch>
            <a:fillRect/>
          </a:stretch>
        </p:blipFill>
        <p:spPr>
          <a:xfrm>
            <a:off x="1943162" y="24251"/>
            <a:ext cx="6798301" cy="907733"/>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4" name="Immagine 3"/>
          <p:cNvPicPr>
            <a:picLocks noChangeAspect="1"/>
          </p:cNvPicPr>
          <p:nvPr/>
        </p:nvPicPr>
        <p:blipFill>
          <a:blip r:embed="rId4"/>
          <a:stretch>
            <a:fillRect/>
          </a:stretch>
        </p:blipFill>
        <p:spPr>
          <a:xfrm>
            <a:off x="302423" y="2589113"/>
            <a:ext cx="1103745" cy="1461914"/>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5" name="CasellaDiTesto 4"/>
          <p:cNvSpPr txBox="1"/>
          <p:nvPr/>
        </p:nvSpPr>
        <p:spPr>
          <a:xfrm>
            <a:off x="527923" y="4083476"/>
            <a:ext cx="652743" cy="369332"/>
          </a:xfrm>
          <a:prstGeom prst="rect">
            <a:avLst/>
          </a:prstGeom>
          <a:noFill/>
        </p:spPr>
        <p:txBody>
          <a:bodyPr wrap="none" rtlCol="0">
            <a:spAutoFit/>
          </a:bodyPr>
          <a:lstStyle/>
          <a:p>
            <a:r>
              <a:rPr lang="it-IT" dirty="0"/>
              <a:t>2022</a:t>
            </a:r>
          </a:p>
        </p:txBody>
      </p:sp>
    </p:spTree>
    <p:extLst>
      <p:ext uri="{BB962C8B-B14F-4D97-AF65-F5344CB8AC3E}">
        <p14:creationId xmlns:p14="http://schemas.microsoft.com/office/powerpoint/2010/main" val="291667019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A4CA91-F99C-7EEC-4B1A-6B2D3DA133DF}"/>
            </a:ext>
          </a:extLst>
        </p:cNvPr>
        <p:cNvGrpSpPr/>
        <p:nvPr/>
      </p:nvGrpSpPr>
      <p:grpSpPr>
        <a:xfrm>
          <a:off x="0" y="0"/>
          <a:ext cx="0" cy="0"/>
          <a:chOff x="0" y="0"/>
          <a:chExt cx="0" cy="0"/>
        </a:xfrm>
      </p:grpSpPr>
      <p:pic>
        <p:nvPicPr>
          <p:cNvPr id="3" name="Immagine 2">
            <a:extLst>
              <a:ext uri="{FF2B5EF4-FFF2-40B4-BE49-F238E27FC236}">
                <a16:creationId xmlns:a16="http://schemas.microsoft.com/office/drawing/2014/main" id="{1C47C23A-76BC-27BF-765C-069BDF933D5D}"/>
              </a:ext>
            </a:extLst>
          </p:cNvPr>
          <p:cNvPicPr>
            <a:picLocks noChangeAspect="1"/>
          </p:cNvPicPr>
          <p:nvPr/>
        </p:nvPicPr>
        <p:blipFill>
          <a:blip r:embed="rId3"/>
          <a:stretch>
            <a:fillRect/>
          </a:stretch>
        </p:blipFill>
        <p:spPr>
          <a:xfrm>
            <a:off x="346229" y="364124"/>
            <a:ext cx="6551720" cy="1345717"/>
          </a:xfrm>
          <a:prstGeom prst="rect">
            <a:avLst/>
          </a:prstGeom>
          <a:ln>
            <a:noFill/>
          </a:ln>
          <a:effectLst>
            <a:outerShdw blurRad="292100" dist="139700" dir="2700000" algn="tl" rotWithShape="0">
              <a:srgbClr val="333333">
                <a:alpha val="65000"/>
              </a:srgbClr>
            </a:outerShdw>
          </a:effectLst>
        </p:spPr>
      </p:pic>
      <p:pic>
        <p:nvPicPr>
          <p:cNvPr id="1026" name="Picture 2" descr="Table of Contents page: Annals of Allergy, Asthma &amp; Immunology">
            <a:extLst>
              <a:ext uri="{FF2B5EF4-FFF2-40B4-BE49-F238E27FC236}">
                <a16:creationId xmlns:a16="http://schemas.microsoft.com/office/drawing/2014/main" id="{F3F1B29A-792D-BC3B-F142-3A3C21B480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27869" y="129130"/>
            <a:ext cx="1074845" cy="1440514"/>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6" name="CasellaDiTesto 5">
            <a:extLst>
              <a:ext uri="{FF2B5EF4-FFF2-40B4-BE49-F238E27FC236}">
                <a16:creationId xmlns:a16="http://schemas.microsoft.com/office/drawing/2014/main" id="{A141A49F-DF9E-0F75-E547-D437AB721C77}"/>
              </a:ext>
            </a:extLst>
          </p:cNvPr>
          <p:cNvSpPr txBox="1"/>
          <p:nvPr/>
        </p:nvSpPr>
        <p:spPr>
          <a:xfrm>
            <a:off x="7538919" y="1646890"/>
            <a:ext cx="652743" cy="369332"/>
          </a:xfrm>
          <a:prstGeom prst="rect">
            <a:avLst/>
          </a:prstGeom>
          <a:noFill/>
        </p:spPr>
        <p:txBody>
          <a:bodyPr wrap="none" rtlCol="0">
            <a:spAutoFit/>
          </a:bodyPr>
          <a:lstStyle/>
          <a:p>
            <a:r>
              <a:rPr lang="it-IT" dirty="0"/>
              <a:t>2024</a:t>
            </a:r>
          </a:p>
        </p:txBody>
      </p:sp>
      <p:pic>
        <p:nvPicPr>
          <p:cNvPr id="5" name="Immagine 4">
            <a:extLst>
              <a:ext uri="{FF2B5EF4-FFF2-40B4-BE49-F238E27FC236}">
                <a16:creationId xmlns:a16="http://schemas.microsoft.com/office/drawing/2014/main" id="{97F28FD3-0202-6589-A00B-2049E9397A37}"/>
              </a:ext>
            </a:extLst>
          </p:cNvPr>
          <p:cNvPicPr>
            <a:picLocks noChangeAspect="1"/>
          </p:cNvPicPr>
          <p:nvPr/>
        </p:nvPicPr>
        <p:blipFill>
          <a:blip r:embed="rId5"/>
          <a:stretch>
            <a:fillRect/>
          </a:stretch>
        </p:blipFill>
        <p:spPr>
          <a:xfrm>
            <a:off x="257452" y="2093468"/>
            <a:ext cx="8629095" cy="4217953"/>
          </a:xfrm>
          <a:prstGeom prst="rect">
            <a:avLst/>
          </a:prstGeom>
          <a:ln>
            <a:noFill/>
          </a:ln>
          <a:effectLst>
            <a:outerShdw blurRad="292100" dist="139700" dir="2700000" algn="tl" rotWithShape="0">
              <a:srgbClr val="333333">
                <a:alpha val="65000"/>
              </a:srgbClr>
            </a:outerShdw>
          </a:effectLst>
        </p:spPr>
      </p:pic>
      <p:sp>
        <p:nvSpPr>
          <p:cNvPr id="7" name="Freccia in su 6">
            <a:extLst>
              <a:ext uri="{FF2B5EF4-FFF2-40B4-BE49-F238E27FC236}">
                <a16:creationId xmlns:a16="http://schemas.microsoft.com/office/drawing/2014/main" id="{5ED34E6A-9960-3AC8-D6BE-14EA258E4F09}"/>
              </a:ext>
            </a:extLst>
          </p:cNvPr>
          <p:cNvSpPr/>
          <p:nvPr/>
        </p:nvSpPr>
        <p:spPr>
          <a:xfrm>
            <a:off x="3701988" y="5113537"/>
            <a:ext cx="372862" cy="568171"/>
          </a:xfrm>
          <a:prstGeom prst="upArrow">
            <a:avLst/>
          </a:prstGeom>
          <a:solidFill>
            <a:srgbClr val="FF0000"/>
          </a:solidFill>
          <a:ln>
            <a:solidFill>
              <a:srgbClr val="FF0000"/>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413266789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8B7AB771-F2BC-E27A-D1F8-85D8B1D439D3}"/>
              </a:ext>
            </a:extLst>
          </p:cNvPr>
          <p:cNvPicPr>
            <a:picLocks noChangeAspect="1"/>
          </p:cNvPicPr>
          <p:nvPr/>
        </p:nvPicPr>
        <p:blipFill>
          <a:blip r:embed="rId2"/>
          <a:stretch>
            <a:fillRect/>
          </a:stretch>
        </p:blipFill>
        <p:spPr>
          <a:xfrm>
            <a:off x="872231" y="155452"/>
            <a:ext cx="7772400" cy="1238250"/>
          </a:xfrm>
          <a:prstGeom prst="rect">
            <a:avLst/>
          </a:prstGeom>
          <a:ln>
            <a:noFill/>
          </a:ln>
          <a:effectLst>
            <a:outerShdw blurRad="292100" dist="139700" dir="2700000" algn="tl" rotWithShape="0">
              <a:srgbClr val="333333">
                <a:alpha val="65000"/>
              </a:srgbClr>
            </a:outerShdw>
          </a:effectLst>
        </p:spPr>
      </p:pic>
      <p:pic>
        <p:nvPicPr>
          <p:cNvPr id="7" name="Immagine 6">
            <a:extLst>
              <a:ext uri="{FF2B5EF4-FFF2-40B4-BE49-F238E27FC236}">
                <a16:creationId xmlns:a16="http://schemas.microsoft.com/office/drawing/2014/main" id="{8CBEB330-C3C4-51F3-DFCD-B698E68525F9}"/>
              </a:ext>
            </a:extLst>
          </p:cNvPr>
          <p:cNvPicPr>
            <a:picLocks noChangeAspect="1"/>
          </p:cNvPicPr>
          <p:nvPr/>
        </p:nvPicPr>
        <p:blipFill>
          <a:blip r:embed="rId3"/>
          <a:stretch>
            <a:fillRect/>
          </a:stretch>
        </p:blipFill>
        <p:spPr>
          <a:xfrm>
            <a:off x="172375" y="1495240"/>
            <a:ext cx="1981200" cy="476250"/>
          </a:xfrm>
          <a:prstGeom prst="rect">
            <a:avLst/>
          </a:prstGeom>
          <a:ln>
            <a:noFill/>
          </a:ln>
          <a:effectLst>
            <a:outerShdw blurRad="292100" dist="139700" dir="2700000" algn="tl" rotWithShape="0">
              <a:srgbClr val="333333">
                <a:alpha val="65000"/>
              </a:srgbClr>
            </a:outerShdw>
          </a:effectLst>
        </p:spPr>
      </p:pic>
      <p:sp>
        <p:nvSpPr>
          <p:cNvPr id="8" name="CasellaDiTesto 7">
            <a:extLst>
              <a:ext uri="{FF2B5EF4-FFF2-40B4-BE49-F238E27FC236}">
                <a16:creationId xmlns:a16="http://schemas.microsoft.com/office/drawing/2014/main" id="{106697BF-DDAD-7F25-B242-AF522271322B}"/>
              </a:ext>
            </a:extLst>
          </p:cNvPr>
          <p:cNvSpPr txBox="1"/>
          <p:nvPr/>
        </p:nvSpPr>
        <p:spPr>
          <a:xfrm>
            <a:off x="612559" y="2157274"/>
            <a:ext cx="652743" cy="369332"/>
          </a:xfrm>
          <a:prstGeom prst="rect">
            <a:avLst/>
          </a:prstGeom>
          <a:noFill/>
        </p:spPr>
        <p:txBody>
          <a:bodyPr wrap="none" rtlCol="0">
            <a:spAutoFit/>
          </a:bodyPr>
          <a:lstStyle/>
          <a:p>
            <a:r>
              <a:rPr lang="it-IT" dirty="0"/>
              <a:t>2024</a:t>
            </a:r>
          </a:p>
        </p:txBody>
      </p:sp>
      <p:pic>
        <p:nvPicPr>
          <p:cNvPr id="10" name="Immagine 9">
            <a:extLst>
              <a:ext uri="{FF2B5EF4-FFF2-40B4-BE49-F238E27FC236}">
                <a16:creationId xmlns:a16="http://schemas.microsoft.com/office/drawing/2014/main" id="{5614B71C-1F59-7A0A-E032-0F1AD013235F}"/>
              </a:ext>
            </a:extLst>
          </p:cNvPr>
          <p:cNvPicPr>
            <a:picLocks noChangeAspect="1"/>
          </p:cNvPicPr>
          <p:nvPr/>
        </p:nvPicPr>
        <p:blipFill>
          <a:blip r:embed="rId4"/>
          <a:stretch>
            <a:fillRect/>
          </a:stretch>
        </p:blipFill>
        <p:spPr>
          <a:xfrm>
            <a:off x="1265302" y="2378770"/>
            <a:ext cx="7467600" cy="39052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6405448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33A212-CE65-B46E-841E-DCE00972CD03}"/>
            </a:ext>
          </a:extLst>
        </p:cNvPr>
        <p:cNvGrpSpPr/>
        <p:nvPr/>
      </p:nvGrpSpPr>
      <p:grpSpPr>
        <a:xfrm>
          <a:off x="0" y="0"/>
          <a:ext cx="0" cy="0"/>
          <a:chOff x="0" y="0"/>
          <a:chExt cx="0" cy="0"/>
        </a:xfrm>
      </p:grpSpPr>
      <p:pic>
        <p:nvPicPr>
          <p:cNvPr id="3" name="Immagine 2">
            <a:extLst>
              <a:ext uri="{FF2B5EF4-FFF2-40B4-BE49-F238E27FC236}">
                <a16:creationId xmlns:a16="http://schemas.microsoft.com/office/drawing/2014/main" id="{6FDFBBDB-6928-3EBD-5DB8-2659F22CFC3F}"/>
              </a:ext>
            </a:extLst>
          </p:cNvPr>
          <p:cNvPicPr>
            <a:picLocks noChangeAspect="1"/>
          </p:cNvPicPr>
          <p:nvPr/>
        </p:nvPicPr>
        <p:blipFill>
          <a:blip r:embed="rId2"/>
          <a:stretch>
            <a:fillRect/>
          </a:stretch>
        </p:blipFill>
        <p:spPr>
          <a:xfrm>
            <a:off x="872231" y="155452"/>
            <a:ext cx="7772400" cy="1238250"/>
          </a:xfrm>
          <a:prstGeom prst="rect">
            <a:avLst/>
          </a:prstGeom>
          <a:ln>
            <a:noFill/>
          </a:ln>
          <a:effectLst>
            <a:outerShdw blurRad="292100" dist="139700" dir="2700000" algn="tl" rotWithShape="0">
              <a:srgbClr val="333333">
                <a:alpha val="65000"/>
              </a:srgbClr>
            </a:outerShdw>
          </a:effectLst>
        </p:spPr>
      </p:pic>
      <p:pic>
        <p:nvPicPr>
          <p:cNvPr id="7" name="Immagine 6">
            <a:extLst>
              <a:ext uri="{FF2B5EF4-FFF2-40B4-BE49-F238E27FC236}">
                <a16:creationId xmlns:a16="http://schemas.microsoft.com/office/drawing/2014/main" id="{BCA5B28A-7439-B48D-F1C1-2CFBDCF87B04}"/>
              </a:ext>
            </a:extLst>
          </p:cNvPr>
          <p:cNvPicPr>
            <a:picLocks noChangeAspect="1"/>
          </p:cNvPicPr>
          <p:nvPr/>
        </p:nvPicPr>
        <p:blipFill>
          <a:blip r:embed="rId3"/>
          <a:stretch>
            <a:fillRect/>
          </a:stretch>
        </p:blipFill>
        <p:spPr>
          <a:xfrm>
            <a:off x="172375" y="1495240"/>
            <a:ext cx="1981200" cy="476250"/>
          </a:xfrm>
          <a:prstGeom prst="rect">
            <a:avLst/>
          </a:prstGeom>
          <a:ln>
            <a:noFill/>
          </a:ln>
          <a:effectLst>
            <a:outerShdw blurRad="292100" dist="139700" dir="2700000" algn="tl" rotWithShape="0">
              <a:srgbClr val="333333">
                <a:alpha val="65000"/>
              </a:srgbClr>
            </a:outerShdw>
          </a:effectLst>
        </p:spPr>
      </p:pic>
      <p:sp>
        <p:nvSpPr>
          <p:cNvPr id="8" name="CasellaDiTesto 7">
            <a:extLst>
              <a:ext uri="{FF2B5EF4-FFF2-40B4-BE49-F238E27FC236}">
                <a16:creationId xmlns:a16="http://schemas.microsoft.com/office/drawing/2014/main" id="{19E58659-4F74-AEB8-161C-176D416BB148}"/>
              </a:ext>
            </a:extLst>
          </p:cNvPr>
          <p:cNvSpPr txBox="1"/>
          <p:nvPr/>
        </p:nvSpPr>
        <p:spPr>
          <a:xfrm>
            <a:off x="219488" y="2073028"/>
            <a:ext cx="652743" cy="369332"/>
          </a:xfrm>
          <a:prstGeom prst="rect">
            <a:avLst/>
          </a:prstGeom>
          <a:noFill/>
        </p:spPr>
        <p:txBody>
          <a:bodyPr wrap="none" rtlCol="0">
            <a:spAutoFit/>
          </a:bodyPr>
          <a:lstStyle/>
          <a:p>
            <a:r>
              <a:rPr lang="it-IT" dirty="0"/>
              <a:t>2024</a:t>
            </a:r>
          </a:p>
        </p:txBody>
      </p:sp>
      <p:pic>
        <p:nvPicPr>
          <p:cNvPr id="4" name="Immagine 3">
            <a:extLst>
              <a:ext uri="{FF2B5EF4-FFF2-40B4-BE49-F238E27FC236}">
                <a16:creationId xmlns:a16="http://schemas.microsoft.com/office/drawing/2014/main" id="{34CC8192-43A7-2E25-5D2D-12A120BD8F68}"/>
              </a:ext>
            </a:extLst>
          </p:cNvPr>
          <p:cNvPicPr>
            <a:picLocks noChangeAspect="1"/>
          </p:cNvPicPr>
          <p:nvPr/>
        </p:nvPicPr>
        <p:blipFill>
          <a:blip r:embed="rId4"/>
          <a:stretch>
            <a:fillRect/>
          </a:stretch>
        </p:blipFill>
        <p:spPr>
          <a:xfrm>
            <a:off x="1111295" y="2157274"/>
            <a:ext cx="7533336" cy="4394446"/>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Tree>
    <p:extLst>
      <p:ext uri="{BB962C8B-B14F-4D97-AF65-F5344CB8AC3E}">
        <p14:creationId xmlns:p14="http://schemas.microsoft.com/office/powerpoint/2010/main" val="299545177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B930320E-A421-A3F8-758C-2CB8ACE4FFC8}"/>
              </a:ext>
            </a:extLst>
          </p:cNvPr>
          <p:cNvPicPr>
            <a:picLocks noChangeAspect="1"/>
          </p:cNvPicPr>
          <p:nvPr/>
        </p:nvPicPr>
        <p:blipFill>
          <a:blip r:embed="rId2"/>
          <a:stretch>
            <a:fillRect/>
          </a:stretch>
        </p:blipFill>
        <p:spPr>
          <a:xfrm>
            <a:off x="1091953" y="80084"/>
            <a:ext cx="7387331" cy="1357501"/>
          </a:xfrm>
          <a:prstGeom prst="rect">
            <a:avLst/>
          </a:prstGeom>
          <a:ln>
            <a:noFill/>
          </a:ln>
          <a:effectLst>
            <a:outerShdw blurRad="292100" dist="139700" dir="2700000" algn="tl" rotWithShape="0">
              <a:srgbClr val="333333">
                <a:alpha val="65000"/>
              </a:srgbClr>
            </a:outerShdw>
          </a:effectLst>
        </p:spPr>
      </p:pic>
      <p:pic>
        <p:nvPicPr>
          <p:cNvPr id="5" name="Immagine 4">
            <a:extLst>
              <a:ext uri="{FF2B5EF4-FFF2-40B4-BE49-F238E27FC236}">
                <a16:creationId xmlns:a16="http://schemas.microsoft.com/office/drawing/2014/main" id="{56C11699-27B2-E606-FAB8-D8CF7F78AA0E}"/>
              </a:ext>
            </a:extLst>
          </p:cNvPr>
          <p:cNvPicPr>
            <a:picLocks noChangeAspect="1"/>
          </p:cNvPicPr>
          <p:nvPr/>
        </p:nvPicPr>
        <p:blipFill>
          <a:blip r:embed="rId3"/>
          <a:stretch>
            <a:fillRect/>
          </a:stretch>
        </p:blipFill>
        <p:spPr>
          <a:xfrm>
            <a:off x="323850" y="2015416"/>
            <a:ext cx="8496300" cy="4762500"/>
          </a:xfrm>
          <a:prstGeom prst="rect">
            <a:avLst/>
          </a:prstGeom>
          <a:ln>
            <a:noFill/>
          </a:ln>
          <a:effectLst>
            <a:outerShdw blurRad="292100" dist="139700" dir="2700000" algn="tl" rotWithShape="0">
              <a:srgbClr val="333333">
                <a:alpha val="65000"/>
              </a:srgbClr>
            </a:outerShdw>
          </a:effectLst>
        </p:spPr>
      </p:pic>
      <p:pic>
        <p:nvPicPr>
          <p:cNvPr id="6" name="Picture 2" descr="World Allergy Organization Journal | ScienceDirect.com by Elsevier">
            <a:extLst>
              <a:ext uri="{FF2B5EF4-FFF2-40B4-BE49-F238E27FC236}">
                <a16:creationId xmlns:a16="http://schemas.microsoft.com/office/drawing/2014/main" id="{57CD52E2-27A8-15F9-3168-BA486AFFAF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731" y="1481683"/>
            <a:ext cx="1204600" cy="1608203"/>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7" name="CasellaDiTesto 6">
            <a:extLst>
              <a:ext uri="{FF2B5EF4-FFF2-40B4-BE49-F238E27FC236}">
                <a16:creationId xmlns:a16="http://schemas.microsoft.com/office/drawing/2014/main" id="{F516AA8C-70DA-1830-2084-DBE2E7579FF3}"/>
              </a:ext>
            </a:extLst>
          </p:cNvPr>
          <p:cNvSpPr txBox="1"/>
          <p:nvPr/>
        </p:nvSpPr>
        <p:spPr>
          <a:xfrm>
            <a:off x="311085" y="3429000"/>
            <a:ext cx="652743" cy="369332"/>
          </a:xfrm>
          <a:prstGeom prst="rect">
            <a:avLst/>
          </a:prstGeom>
          <a:noFill/>
        </p:spPr>
        <p:txBody>
          <a:bodyPr wrap="none" rtlCol="0">
            <a:spAutoFit/>
          </a:bodyPr>
          <a:lstStyle/>
          <a:p>
            <a:r>
              <a:rPr lang="it-IT" dirty="0"/>
              <a:t>2023</a:t>
            </a:r>
          </a:p>
        </p:txBody>
      </p:sp>
    </p:spTree>
    <p:extLst>
      <p:ext uri="{BB962C8B-B14F-4D97-AF65-F5344CB8AC3E}">
        <p14:creationId xmlns:p14="http://schemas.microsoft.com/office/powerpoint/2010/main" val="167049549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CasellaDiTesto 3">
            <a:extLst>
              <a:ext uri="{FF2B5EF4-FFF2-40B4-BE49-F238E27FC236}">
                <a16:creationId xmlns:a16="http://schemas.microsoft.com/office/drawing/2014/main" id="{372925BB-D8CF-B058-5539-32F4E7A82FC3}"/>
              </a:ext>
            </a:extLst>
          </p:cNvPr>
          <p:cNvSpPr txBox="1">
            <a:spLocks noChangeArrowheads="1"/>
          </p:cNvSpPr>
          <p:nvPr/>
        </p:nvSpPr>
        <p:spPr bwMode="auto">
          <a:xfrm>
            <a:off x="2466505" y="272241"/>
            <a:ext cx="4706651" cy="584775"/>
          </a:xfrm>
          <a:prstGeom prst="rect">
            <a:avLst/>
          </a:prstGeom>
          <a:solidFill>
            <a:srgbClr val="FFFFCC"/>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pPr algn="ctr">
              <a:defRPr/>
            </a:pPr>
            <a:r>
              <a:rPr lang="it-IT" sz="3200" dirty="0">
                <a:solidFill>
                  <a:srgbClr val="000000"/>
                </a:solidFill>
                <a:latin typeface="Calibri" pitchFamily="34" charset="0"/>
                <a:cs typeface="Arial" charset="0"/>
              </a:rPr>
              <a:t>TAKE HOME MESSAGES</a:t>
            </a:r>
          </a:p>
        </p:txBody>
      </p:sp>
      <p:sp>
        <p:nvSpPr>
          <p:cNvPr id="100357" name="CasellaDiTesto 6">
            <a:extLst>
              <a:ext uri="{FF2B5EF4-FFF2-40B4-BE49-F238E27FC236}">
                <a16:creationId xmlns:a16="http://schemas.microsoft.com/office/drawing/2014/main" id="{20C0216B-881D-1F14-6582-6CD5335B8BDA}"/>
              </a:ext>
            </a:extLst>
          </p:cNvPr>
          <p:cNvSpPr txBox="1">
            <a:spLocks noChangeArrowheads="1"/>
          </p:cNvSpPr>
          <p:nvPr/>
        </p:nvSpPr>
        <p:spPr bwMode="auto">
          <a:xfrm rot="10800000" flipV="1">
            <a:off x="2124075" y="1866275"/>
            <a:ext cx="5631639"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it-IT" altLang="it-IT" sz="2000" b="1" dirty="0">
                <a:solidFill>
                  <a:srgbClr val="000000"/>
                </a:solidFill>
                <a:latin typeface="Calibri" panose="020F0502020204030204" pitchFamily="34" charset="0"/>
                <a:cs typeface="Arial" panose="020B0604020202020204" pitchFamily="34" charset="0"/>
              </a:rPr>
              <a:t>Il meccanismo immunologico dell’AIT consente una riduzione articolata della flogosi allergica e contestualmente una riduzione degli eosinofili</a:t>
            </a:r>
          </a:p>
        </p:txBody>
      </p:sp>
      <p:sp>
        <p:nvSpPr>
          <p:cNvPr id="9" name="Freccia a destra 8">
            <a:extLst>
              <a:ext uri="{FF2B5EF4-FFF2-40B4-BE49-F238E27FC236}">
                <a16:creationId xmlns:a16="http://schemas.microsoft.com/office/drawing/2014/main" id="{6A98DD81-8E45-260B-CFB2-A423D45D47A0}"/>
              </a:ext>
            </a:extLst>
          </p:cNvPr>
          <p:cNvSpPr/>
          <p:nvPr/>
        </p:nvSpPr>
        <p:spPr>
          <a:xfrm>
            <a:off x="1493658" y="1981675"/>
            <a:ext cx="522970" cy="270302"/>
          </a:xfrm>
          <a:prstGeom prst="rightArrow">
            <a:avLst/>
          </a:prstGeom>
          <a:solidFill>
            <a:srgbClr val="FF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it-IT" sz="1350">
              <a:solidFill>
                <a:srgbClr val="FFFFFF"/>
              </a:solidFill>
            </a:endParaRPr>
          </a:p>
        </p:txBody>
      </p:sp>
      <p:sp>
        <p:nvSpPr>
          <p:cNvPr id="100364" name="Rectangle 10">
            <a:extLst>
              <a:ext uri="{FF2B5EF4-FFF2-40B4-BE49-F238E27FC236}">
                <a16:creationId xmlns:a16="http://schemas.microsoft.com/office/drawing/2014/main" id="{4F11378C-62C3-61F3-312B-17F9C23AC192}"/>
              </a:ext>
            </a:extLst>
          </p:cNvPr>
          <p:cNvSpPr>
            <a:spLocks noChangeArrowheads="1"/>
          </p:cNvSpPr>
          <p:nvPr/>
        </p:nvSpPr>
        <p:spPr bwMode="auto">
          <a:xfrm>
            <a:off x="2056210" y="3036943"/>
            <a:ext cx="6587206"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it-IT" altLang="it-IT" sz="2000" b="1" dirty="0">
                <a:solidFill>
                  <a:srgbClr val="000000"/>
                </a:solidFill>
                <a:latin typeface="Calibri" panose="020F0502020204030204" pitchFamily="34" charset="0"/>
                <a:cs typeface="Arial" panose="020B0604020202020204" pitchFamily="34" charset="0"/>
              </a:rPr>
              <a:t>L’efficacia dell’AIT nell’asma è documentata da studi controllati, in </a:t>
            </a:r>
            <a:r>
              <a:rPr lang="it-IT" altLang="it-IT" sz="2000" b="1" dirty="0" err="1">
                <a:solidFill>
                  <a:srgbClr val="000000"/>
                </a:solidFill>
                <a:latin typeface="Calibri" panose="020F0502020204030204" pitchFamily="34" charset="0"/>
                <a:cs typeface="Arial" panose="020B0604020202020204" pitchFamily="34" charset="0"/>
              </a:rPr>
              <a:t>real</a:t>
            </a:r>
            <a:r>
              <a:rPr lang="it-IT" altLang="it-IT" sz="2000" b="1" dirty="0">
                <a:solidFill>
                  <a:srgbClr val="000000"/>
                </a:solidFill>
                <a:latin typeface="Calibri" panose="020F0502020204030204" pitchFamily="34" charset="0"/>
                <a:cs typeface="Arial" panose="020B0604020202020204" pitchFamily="34" charset="0"/>
              </a:rPr>
              <a:t> life e da meta-analisi. Inoltre in età pediatrica è stato dimostrato un effetto «</a:t>
            </a:r>
            <a:r>
              <a:rPr lang="it-IT" altLang="it-IT" sz="2000" b="1" dirty="0" err="1">
                <a:solidFill>
                  <a:srgbClr val="000000"/>
                </a:solidFill>
                <a:latin typeface="Calibri" panose="020F0502020204030204" pitchFamily="34" charset="0"/>
                <a:cs typeface="Arial" panose="020B0604020202020204" pitchFamily="34" charset="0"/>
              </a:rPr>
              <a:t>disease</a:t>
            </a:r>
            <a:r>
              <a:rPr lang="it-IT" altLang="it-IT" sz="2000" b="1" dirty="0">
                <a:solidFill>
                  <a:srgbClr val="000000"/>
                </a:solidFill>
                <a:latin typeface="Calibri" panose="020F0502020204030204" pitchFamily="34" charset="0"/>
                <a:cs typeface="Arial" panose="020B0604020202020204" pitchFamily="34" charset="0"/>
              </a:rPr>
              <a:t> </a:t>
            </a:r>
            <a:r>
              <a:rPr lang="it-IT" altLang="it-IT" sz="2000" b="1" dirty="0" err="1">
                <a:solidFill>
                  <a:srgbClr val="000000"/>
                </a:solidFill>
                <a:latin typeface="Calibri" panose="020F0502020204030204" pitchFamily="34" charset="0"/>
                <a:cs typeface="Arial" panose="020B0604020202020204" pitchFamily="34" charset="0"/>
              </a:rPr>
              <a:t>modifying</a:t>
            </a:r>
            <a:r>
              <a:rPr lang="it-IT" altLang="it-IT" sz="2000" b="1" dirty="0">
                <a:solidFill>
                  <a:srgbClr val="000000"/>
                </a:solidFill>
                <a:latin typeface="Calibri" panose="020F0502020204030204" pitchFamily="34" charset="0"/>
                <a:cs typeface="Arial" panose="020B0604020202020204" pitchFamily="34" charset="0"/>
              </a:rPr>
              <a:t>» con la riduzione dell’evoluzione da rinite ad asma</a:t>
            </a:r>
          </a:p>
        </p:txBody>
      </p:sp>
      <p:sp>
        <p:nvSpPr>
          <p:cNvPr id="100368" name="Rectangle 10">
            <a:extLst>
              <a:ext uri="{FF2B5EF4-FFF2-40B4-BE49-F238E27FC236}">
                <a16:creationId xmlns:a16="http://schemas.microsoft.com/office/drawing/2014/main" id="{4442662F-A12B-3B91-1388-B2A84C340877}"/>
              </a:ext>
            </a:extLst>
          </p:cNvPr>
          <p:cNvSpPr>
            <a:spLocks noChangeArrowheads="1"/>
          </p:cNvSpPr>
          <p:nvPr/>
        </p:nvSpPr>
        <p:spPr bwMode="auto">
          <a:xfrm>
            <a:off x="2016919" y="4610161"/>
            <a:ext cx="621935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it-IT" altLang="it-IT" sz="2000" b="1" dirty="0">
                <a:solidFill>
                  <a:srgbClr val="000000"/>
                </a:solidFill>
                <a:latin typeface="Calibri" panose="020F0502020204030204" pitchFamily="34" charset="0"/>
                <a:cs typeface="Arial" panose="020B0604020202020204" pitchFamily="34" charset="0"/>
              </a:rPr>
              <a:t>Nuove prospettive nascono dall’associazione AIT/ biologico non solo in termini di sicurezza ma di sinergica efficacia</a:t>
            </a:r>
          </a:p>
        </p:txBody>
      </p:sp>
      <p:sp>
        <p:nvSpPr>
          <p:cNvPr id="2" name="Freccia a destra 1">
            <a:extLst>
              <a:ext uri="{FF2B5EF4-FFF2-40B4-BE49-F238E27FC236}">
                <a16:creationId xmlns:a16="http://schemas.microsoft.com/office/drawing/2014/main" id="{6FF92BB2-ED87-5077-6DE9-31E22EBE1FE4}"/>
              </a:ext>
            </a:extLst>
          </p:cNvPr>
          <p:cNvSpPr/>
          <p:nvPr/>
        </p:nvSpPr>
        <p:spPr>
          <a:xfrm>
            <a:off x="1486261" y="3158698"/>
            <a:ext cx="522970" cy="270302"/>
          </a:xfrm>
          <a:prstGeom prst="rightArrow">
            <a:avLst/>
          </a:prstGeom>
          <a:solidFill>
            <a:srgbClr val="FF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it-IT" sz="1350">
              <a:solidFill>
                <a:srgbClr val="FFFFFF"/>
              </a:solidFill>
            </a:endParaRPr>
          </a:p>
        </p:txBody>
      </p:sp>
      <p:sp>
        <p:nvSpPr>
          <p:cNvPr id="3" name="Freccia a destra 2">
            <a:extLst>
              <a:ext uri="{FF2B5EF4-FFF2-40B4-BE49-F238E27FC236}">
                <a16:creationId xmlns:a16="http://schemas.microsoft.com/office/drawing/2014/main" id="{CC2CB4F6-1CFA-E201-FEDB-AD12D7C5BF59}"/>
              </a:ext>
            </a:extLst>
          </p:cNvPr>
          <p:cNvSpPr/>
          <p:nvPr/>
        </p:nvSpPr>
        <p:spPr>
          <a:xfrm>
            <a:off x="1486261" y="4687775"/>
            <a:ext cx="522970" cy="270302"/>
          </a:xfrm>
          <a:prstGeom prst="rightArrow">
            <a:avLst/>
          </a:prstGeom>
          <a:solidFill>
            <a:srgbClr val="FF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it-IT" sz="1350">
              <a:solidFill>
                <a:srgbClr val="FFFFFF"/>
              </a:solidFill>
            </a:endParaRPr>
          </a:p>
        </p:txBody>
      </p:sp>
      <p:pic>
        <p:nvPicPr>
          <p:cNvPr id="4" name="Immagine 3">
            <a:extLst>
              <a:ext uri="{FF2B5EF4-FFF2-40B4-BE49-F238E27FC236}">
                <a16:creationId xmlns:a16="http://schemas.microsoft.com/office/drawing/2014/main" id="{C71F75BA-8607-6D20-DE00-60651ED1CD6C}"/>
              </a:ext>
            </a:extLst>
          </p:cNvPr>
          <p:cNvPicPr>
            <a:picLocks noChangeAspect="1"/>
          </p:cNvPicPr>
          <p:nvPr/>
        </p:nvPicPr>
        <p:blipFill>
          <a:blip r:embed="rId2"/>
          <a:stretch>
            <a:fillRect/>
          </a:stretch>
        </p:blipFill>
        <p:spPr>
          <a:xfrm>
            <a:off x="312014" y="307150"/>
            <a:ext cx="1916282" cy="136685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9798358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581891" y="233270"/>
            <a:ext cx="8389625" cy="1560779"/>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3" name="Immagine 2"/>
          <p:cNvPicPr>
            <a:picLocks noChangeAspect="1"/>
          </p:cNvPicPr>
          <p:nvPr/>
        </p:nvPicPr>
        <p:blipFill>
          <a:blip r:embed="rId3"/>
          <a:stretch>
            <a:fillRect/>
          </a:stretch>
        </p:blipFill>
        <p:spPr>
          <a:xfrm>
            <a:off x="581891" y="2153294"/>
            <a:ext cx="8365627" cy="3990472"/>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4" name="Immagine 3"/>
          <p:cNvPicPr>
            <a:picLocks noChangeAspect="1"/>
          </p:cNvPicPr>
          <p:nvPr/>
        </p:nvPicPr>
        <p:blipFill>
          <a:blip r:embed="rId4"/>
          <a:stretch>
            <a:fillRect/>
          </a:stretch>
        </p:blipFill>
        <p:spPr>
          <a:xfrm>
            <a:off x="2305846" y="3630530"/>
            <a:ext cx="4426801" cy="1036000"/>
          </a:xfrm>
          <a:prstGeom prst="rect">
            <a:avLst/>
          </a:prstGeom>
        </p:spPr>
      </p:pic>
      <p:sp>
        <p:nvSpPr>
          <p:cNvPr id="5" name="Ovale 4">
            <a:extLst>
              <a:ext uri="{FF2B5EF4-FFF2-40B4-BE49-F238E27FC236}">
                <a16:creationId xmlns:a16="http://schemas.microsoft.com/office/drawing/2014/main" id="{8339B1D9-67A3-1A02-8873-465FF49B3C46}"/>
              </a:ext>
            </a:extLst>
          </p:cNvPr>
          <p:cNvSpPr/>
          <p:nvPr/>
        </p:nvSpPr>
        <p:spPr>
          <a:xfrm>
            <a:off x="1296141" y="577049"/>
            <a:ext cx="2095130" cy="701335"/>
          </a:xfrm>
          <a:prstGeom prst="ellipse">
            <a:avLst/>
          </a:prstGeom>
          <a:noFill/>
          <a:ln w="38100">
            <a:solidFill>
              <a:srgbClr val="FF0000"/>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CasellaDiTesto 7">
            <a:extLst>
              <a:ext uri="{FF2B5EF4-FFF2-40B4-BE49-F238E27FC236}">
                <a16:creationId xmlns:a16="http://schemas.microsoft.com/office/drawing/2014/main" id="{8FD38104-5AF9-A7A4-0838-EDB9E6B7A559}"/>
              </a:ext>
            </a:extLst>
          </p:cNvPr>
          <p:cNvSpPr txBox="1"/>
          <p:nvPr/>
        </p:nvSpPr>
        <p:spPr>
          <a:xfrm>
            <a:off x="5748825" y="1861059"/>
            <a:ext cx="1863587" cy="369332"/>
          </a:xfrm>
          <a:prstGeom prst="rect">
            <a:avLst/>
          </a:prstGeom>
          <a:noFill/>
        </p:spPr>
        <p:txBody>
          <a:bodyPr wrap="none" rtlCol="0">
            <a:spAutoFit/>
          </a:bodyPr>
          <a:lstStyle/>
          <a:p>
            <a:r>
              <a:rPr lang="it-IT" dirty="0" err="1"/>
              <a:t>Corren</a:t>
            </a:r>
            <a:r>
              <a:rPr lang="it-IT" dirty="0"/>
              <a:t> et al, 2021</a:t>
            </a:r>
          </a:p>
        </p:txBody>
      </p:sp>
      <p:pic>
        <p:nvPicPr>
          <p:cNvPr id="9" name="Picture 2" descr="Journal of Asthma &amp; Allergy Educators - Wikipedia">
            <a:extLst>
              <a:ext uri="{FF2B5EF4-FFF2-40B4-BE49-F238E27FC236}">
                <a16:creationId xmlns:a16="http://schemas.microsoft.com/office/drawing/2014/main" id="{E30E8A64-ABA2-EB7A-9435-1EEAF497A5C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12412" y="1420427"/>
            <a:ext cx="1034038" cy="1385611"/>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28172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Text Box 1">
            <a:extLst>
              <a:ext uri="{FF2B5EF4-FFF2-40B4-BE49-F238E27FC236}">
                <a16:creationId xmlns:a16="http://schemas.microsoft.com/office/drawing/2014/main" id="{B993ED20-12EC-4E5D-9E4C-D51A9D164739}"/>
              </a:ext>
            </a:extLst>
          </p:cNvPr>
          <p:cNvSpPr txBox="1">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it-IT" altLang="it-IT">
              <a:solidFill>
                <a:srgbClr val="FFFFFF"/>
              </a:solidFill>
            </a:endParaRPr>
          </a:p>
        </p:txBody>
      </p:sp>
      <p:pic>
        <p:nvPicPr>
          <p:cNvPr id="141315" name="Picture 2">
            <a:extLst>
              <a:ext uri="{FF2B5EF4-FFF2-40B4-BE49-F238E27FC236}">
                <a16:creationId xmlns:a16="http://schemas.microsoft.com/office/drawing/2014/main" id="{0577ED95-24B0-44F6-91E1-B8865648DF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4211" r="-24211"/>
          <a:stretch>
            <a:fillRect/>
          </a:stretch>
        </p:blipFill>
        <p:spPr bwMode="auto">
          <a:xfrm>
            <a:off x="-1757363" y="0"/>
            <a:ext cx="11483976" cy="6315075"/>
          </a:xfrm>
          <a:prstGeom prst="rect">
            <a:avLst/>
          </a:prstGeom>
          <a:noFill/>
          <a:ln>
            <a:noFill/>
          </a:ln>
          <a:effectLst>
            <a:outerShdw dist="139498" dir="2700000" algn="ctr" rotWithShape="0">
              <a:srgbClr val="333333">
                <a:alpha val="65018"/>
              </a:srgbClr>
            </a:outerShdw>
          </a:effectLst>
          <a:extLst>
            <a:ext uri="{909E8E84-426E-40DD-AFC4-6F175D3DCCD1}">
              <a14:hiddenFill xmlns:a14="http://schemas.microsoft.com/office/drawing/2010/main">
                <a:blipFill dpi="0" rotWithShape="0">
                  <a:blip/>
                  <a:srcRect l="-24211" r="-24211"/>
                  <a:stretch>
                    <a:fillRect/>
                  </a:stretch>
                </a:blipFill>
              </a14:hiddenFill>
            </a:ext>
            <a:ext uri="{91240B29-F687-4F45-9708-019B960494DF}">
              <a14:hiddenLine xmlns:a14="http://schemas.microsoft.com/office/drawing/2010/main" w="9525">
                <a:solidFill>
                  <a:srgbClr val="3465A4"/>
                </a:solidFill>
                <a:round/>
                <a:headEnd/>
                <a:tailEnd/>
              </a14:hiddenLine>
            </a:ext>
          </a:extLst>
        </p:spPr>
      </p:pic>
      <p:sp>
        <p:nvSpPr>
          <p:cNvPr id="141316" name="Text Box 3">
            <a:extLst>
              <a:ext uri="{FF2B5EF4-FFF2-40B4-BE49-F238E27FC236}">
                <a16:creationId xmlns:a16="http://schemas.microsoft.com/office/drawing/2014/main" id="{C69DB162-CD0C-406D-B239-BDB72A1D8CCE}"/>
              </a:ext>
            </a:extLst>
          </p:cNvPr>
          <p:cNvSpPr txBox="1">
            <a:spLocks noChangeArrowheads="1"/>
          </p:cNvSpPr>
          <p:nvPr/>
        </p:nvSpPr>
        <p:spPr bwMode="auto">
          <a:xfrm>
            <a:off x="2946400" y="5989638"/>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9pPr>
          </a:lstStyle>
          <a:p>
            <a:pPr algn="ctr" eaLnBrk="1" hangingPunct="1">
              <a:buSzPct val="100000"/>
            </a:pPr>
            <a:r>
              <a:rPr lang="it-IT" altLang="it-IT" sz="2800" b="1">
                <a:solidFill>
                  <a:srgbClr val="000000"/>
                </a:solidFill>
                <a:latin typeface="Calibri" panose="020F0502020204030204" pitchFamily="34" charset="0"/>
              </a:rPr>
              <a:t>Pelaia et al. Nat.Med.2012</a:t>
            </a:r>
          </a:p>
        </p:txBody>
      </p:sp>
      <p:pic>
        <p:nvPicPr>
          <p:cNvPr id="141317" name="Picture 4">
            <a:extLst>
              <a:ext uri="{FF2B5EF4-FFF2-40B4-BE49-F238E27FC236}">
                <a16:creationId xmlns:a16="http://schemas.microsoft.com/office/drawing/2014/main" id="{988AA348-6BE4-461E-AFDE-A2356DCFB0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03650" y="6380163"/>
            <a:ext cx="1208088" cy="477837"/>
          </a:xfrm>
          <a:prstGeom prst="rect">
            <a:avLst/>
          </a:prstGeom>
          <a:noFill/>
          <a:ln>
            <a:noFill/>
          </a:ln>
          <a:effectLst>
            <a:outerShdw dist="139498" dir="2700000" algn="ctr" rotWithShape="0">
              <a:srgbClr val="333333">
                <a:alpha val="65018"/>
              </a:srgbClr>
            </a:outerShdw>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Lst>
        </p:spPr>
      </p:pic>
    </p:spTree>
    <p:extLst>
      <p:ext uri="{BB962C8B-B14F-4D97-AF65-F5344CB8AC3E}">
        <p14:creationId xmlns:p14="http://schemas.microsoft.com/office/powerpoint/2010/main" val="315962729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581891" y="233270"/>
            <a:ext cx="8389625" cy="1560779"/>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4" name="Immagine 3"/>
          <p:cNvPicPr>
            <a:picLocks noChangeAspect="1"/>
          </p:cNvPicPr>
          <p:nvPr/>
        </p:nvPicPr>
        <p:blipFill>
          <a:blip r:embed="rId3"/>
          <a:stretch>
            <a:fillRect/>
          </a:stretch>
        </p:blipFill>
        <p:spPr>
          <a:xfrm>
            <a:off x="581891" y="2225953"/>
            <a:ext cx="8064559" cy="3783495"/>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3" name="Immagine 2"/>
          <p:cNvPicPr>
            <a:picLocks noChangeAspect="1"/>
          </p:cNvPicPr>
          <p:nvPr/>
        </p:nvPicPr>
        <p:blipFill>
          <a:blip r:embed="rId4"/>
          <a:stretch>
            <a:fillRect/>
          </a:stretch>
        </p:blipFill>
        <p:spPr>
          <a:xfrm>
            <a:off x="1795730" y="4625137"/>
            <a:ext cx="3286224" cy="844007"/>
          </a:xfrm>
          <a:prstGeom prst="rect">
            <a:avLst/>
          </a:prstGeom>
        </p:spPr>
      </p:pic>
      <p:sp>
        <p:nvSpPr>
          <p:cNvPr id="5" name="Ovale 4">
            <a:extLst>
              <a:ext uri="{FF2B5EF4-FFF2-40B4-BE49-F238E27FC236}">
                <a16:creationId xmlns:a16="http://schemas.microsoft.com/office/drawing/2014/main" id="{34BC90B5-0A4E-6C99-714F-E1101B5A84C7}"/>
              </a:ext>
            </a:extLst>
          </p:cNvPr>
          <p:cNvSpPr/>
          <p:nvPr/>
        </p:nvSpPr>
        <p:spPr>
          <a:xfrm>
            <a:off x="1296141" y="577049"/>
            <a:ext cx="2095130" cy="701335"/>
          </a:xfrm>
          <a:prstGeom prst="ellipse">
            <a:avLst/>
          </a:prstGeom>
          <a:noFill/>
          <a:ln w="38100">
            <a:solidFill>
              <a:srgbClr val="FF0000"/>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CasellaDiTesto 5">
            <a:extLst>
              <a:ext uri="{FF2B5EF4-FFF2-40B4-BE49-F238E27FC236}">
                <a16:creationId xmlns:a16="http://schemas.microsoft.com/office/drawing/2014/main" id="{15F3346A-C994-9F7E-60D9-91836A9BA875}"/>
              </a:ext>
            </a:extLst>
          </p:cNvPr>
          <p:cNvSpPr txBox="1"/>
          <p:nvPr/>
        </p:nvSpPr>
        <p:spPr>
          <a:xfrm>
            <a:off x="5748825" y="1861059"/>
            <a:ext cx="1863587" cy="369332"/>
          </a:xfrm>
          <a:prstGeom prst="rect">
            <a:avLst/>
          </a:prstGeom>
          <a:noFill/>
        </p:spPr>
        <p:txBody>
          <a:bodyPr wrap="none" rtlCol="0">
            <a:spAutoFit/>
          </a:bodyPr>
          <a:lstStyle/>
          <a:p>
            <a:r>
              <a:rPr lang="it-IT" dirty="0" err="1"/>
              <a:t>Corren</a:t>
            </a:r>
            <a:r>
              <a:rPr lang="it-IT" dirty="0"/>
              <a:t> et al, 2021</a:t>
            </a:r>
          </a:p>
        </p:txBody>
      </p:sp>
      <p:pic>
        <p:nvPicPr>
          <p:cNvPr id="5122" name="Picture 2" descr="Journal of Asthma &amp; Allergy Educators - Wikipedia">
            <a:extLst>
              <a:ext uri="{FF2B5EF4-FFF2-40B4-BE49-F238E27FC236}">
                <a16:creationId xmlns:a16="http://schemas.microsoft.com/office/drawing/2014/main" id="{E32E12BB-5DFF-DB65-2330-BC895B3575B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12412" y="1420427"/>
            <a:ext cx="1034038" cy="1385611"/>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361153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AB03772F-C15B-716C-9970-72BCF51C807E}"/>
              </a:ext>
            </a:extLst>
          </p:cNvPr>
          <p:cNvPicPr>
            <a:picLocks noChangeAspect="1"/>
          </p:cNvPicPr>
          <p:nvPr/>
        </p:nvPicPr>
        <p:blipFill>
          <a:blip r:embed="rId2"/>
          <a:stretch>
            <a:fillRect/>
          </a:stretch>
        </p:blipFill>
        <p:spPr>
          <a:xfrm>
            <a:off x="114300" y="452437"/>
            <a:ext cx="8915400" cy="595312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3450659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D82537-638E-968E-E4CA-D2333C86BFEE}"/>
            </a:ext>
          </a:extLst>
        </p:cNvPr>
        <p:cNvGrpSpPr/>
        <p:nvPr/>
      </p:nvGrpSpPr>
      <p:grpSpPr>
        <a:xfrm>
          <a:off x="0" y="0"/>
          <a:ext cx="0" cy="0"/>
          <a:chOff x="0" y="0"/>
          <a:chExt cx="0" cy="0"/>
        </a:xfrm>
      </p:grpSpPr>
      <p:pic>
        <p:nvPicPr>
          <p:cNvPr id="3" name="Immagine 2">
            <a:extLst>
              <a:ext uri="{FF2B5EF4-FFF2-40B4-BE49-F238E27FC236}">
                <a16:creationId xmlns:a16="http://schemas.microsoft.com/office/drawing/2014/main" id="{42A1E578-B11E-FCD2-7F9A-F0027C1BB599}"/>
              </a:ext>
            </a:extLst>
          </p:cNvPr>
          <p:cNvPicPr>
            <a:picLocks noChangeAspect="1"/>
          </p:cNvPicPr>
          <p:nvPr/>
        </p:nvPicPr>
        <p:blipFill>
          <a:blip r:embed="rId2"/>
          <a:stretch>
            <a:fillRect/>
          </a:stretch>
        </p:blipFill>
        <p:spPr>
          <a:xfrm>
            <a:off x="872231" y="102184"/>
            <a:ext cx="7772400" cy="1238250"/>
          </a:xfrm>
          <a:prstGeom prst="rect">
            <a:avLst/>
          </a:prstGeom>
          <a:ln>
            <a:noFill/>
          </a:ln>
          <a:effectLst>
            <a:outerShdw blurRad="292100" dist="139700" dir="2700000" algn="tl" rotWithShape="0">
              <a:srgbClr val="333333">
                <a:alpha val="65000"/>
              </a:srgbClr>
            </a:outerShdw>
          </a:effectLst>
        </p:spPr>
      </p:pic>
      <p:pic>
        <p:nvPicPr>
          <p:cNvPr id="7" name="Immagine 6">
            <a:extLst>
              <a:ext uri="{FF2B5EF4-FFF2-40B4-BE49-F238E27FC236}">
                <a16:creationId xmlns:a16="http://schemas.microsoft.com/office/drawing/2014/main" id="{EC070EB3-CEE5-5B31-D789-0AB3843C4387}"/>
              </a:ext>
            </a:extLst>
          </p:cNvPr>
          <p:cNvPicPr>
            <a:picLocks noChangeAspect="1"/>
          </p:cNvPicPr>
          <p:nvPr/>
        </p:nvPicPr>
        <p:blipFill>
          <a:blip r:embed="rId3"/>
          <a:stretch>
            <a:fillRect/>
          </a:stretch>
        </p:blipFill>
        <p:spPr>
          <a:xfrm>
            <a:off x="172375" y="1495240"/>
            <a:ext cx="1981200" cy="476250"/>
          </a:xfrm>
          <a:prstGeom prst="rect">
            <a:avLst/>
          </a:prstGeom>
          <a:ln>
            <a:noFill/>
          </a:ln>
          <a:effectLst>
            <a:outerShdw blurRad="292100" dist="139700" dir="2700000" algn="tl" rotWithShape="0">
              <a:srgbClr val="333333">
                <a:alpha val="65000"/>
              </a:srgbClr>
            </a:outerShdw>
          </a:effectLst>
        </p:spPr>
      </p:pic>
      <p:sp>
        <p:nvSpPr>
          <p:cNvPr id="8" name="CasellaDiTesto 7">
            <a:extLst>
              <a:ext uri="{FF2B5EF4-FFF2-40B4-BE49-F238E27FC236}">
                <a16:creationId xmlns:a16="http://schemas.microsoft.com/office/drawing/2014/main" id="{9DD34E92-1AFF-034D-F80D-CB552C1B5BC7}"/>
              </a:ext>
            </a:extLst>
          </p:cNvPr>
          <p:cNvSpPr txBox="1"/>
          <p:nvPr/>
        </p:nvSpPr>
        <p:spPr>
          <a:xfrm>
            <a:off x="219488" y="2073028"/>
            <a:ext cx="652743" cy="369332"/>
          </a:xfrm>
          <a:prstGeom prst="rect">
            <a:avLst/>
          </a:prstGeom>
          <a:noFill/>
        </p:spPr>
        <p:txBody>
          <a:bodyPr wrap="none" rtlCol="0">
            <a:spAutoFit/>
          </a:bodyPr>
          <a:lstStyle/>
          <a:p>
            <a:r>
              <a:rPr lang="it-IT" dirty="0"/>
              <a:t>2024</a:t>
            </a:r>
          </a:p>
        </p:txBody>
      </p:sp>
      <p:pic>
        <p:nvPicPr>
          <p:cNvPr id="5" name="Immagine 4">
            <a:extLst>
              <a:ext uri="{FF2B5EF4-FFF2-40B4-BE49-F238E27FC236}">
                <a16:creationId xmlns:a16="http://schemas.microsoft.com/office/drawing/2014/main" id="{9B0BA158-F9CD-F315-68AA-57391A2467A9}"/>
              </a:ext>
            </a:extLst>
          </p:cNvPr>
          <p:cNvPicPr>
            <a:picLocks noChangeAspect="1"/>
          </p:cNvPicPr>
          <p:nvPr/>
        </p:nvPicPr>
        <p:blipFill>
          <a:blip r:embed="rId4"/>
          <a:stretch>
            <a:fillRect/>
          </a:stretch>
        </p:blipFill>
        <p:spPr>
          <a:xfrm>
            <a:off x="2401410" y="1393702"/>
            <a:ext cx="4572000" cy="54864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5169246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507076" y="0"/>
            <a:ext cx="8245796" cy="154594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3" name="Immagine 2"/>
          <p:cNvPicPr>
            <a:picLocks noChangeAspect="1"/>
          </p:cNvPicPr>
          <p:nvPr/>
        </p:nvPicPr>
        <p:blipFill>
          <a:blip r:embed="rId3"/>
          <a:stretch>
            <a:fillRect/>
          </a:stretch>
        </p:blipFill>
        <p:spPr>
          <a:xfrm>
            <a:off x="1263349" y="2030135"/>
            <a:ext cx="6600676" cy="441040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026" name="Picture 2" descr="Clinical &amp; Experimental Allergy - Wiley Online Library">
            <a:extLst>
              <a:ext uri="{FF2B5EF4-FFF2-40B4-BE49-F238E27FC236}">
                <a16:creationId xmlns:a16="http://schemas.microsoft.com/office/drawing/2014/main" id="{8CA67880-A480-84B5-E4A7-98CD450C96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076" y="1734898"/>
            <a:ext cx="1259840" cy="1651933"/>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4" name="CasellaDiTesto 3">
            <a:extLst>
              <a:ext uri="{FF2B5EF4-FFF2-40B4-BE49-F238E27FC236}">
                <a16:creationId xmlns:a16="http://schemas.microsoft.com/office/drawing/2014/main" id="{A5861621-A171-4C97-3A11-75B39D664D54}"/>
              </a:ext>
            </a:extLst>
          </p:cNvPr>
          <p:cNvSpPr txBox="1"/>
          <p:nvPr/>
        </p:nvSpPr>
        <p:spPr>
          <a:xfrm>
            <a:off x="810624" y="3429000"/>
            <a:ext cx="652743" cy="369332"/>
          </a:xfrm>
          <a:prstGeom prst="rect">
            <a:avLst/>
          </a:prstGeom>
          <a:noFill/>
        </p:spPr>
        <p:txBody>
          <a:bodyPr wrap="none" rtlCol="0">
            <a:spAutoFit/>
          </a:bodyPr>
          <a:lstStyle/>
          <a:p>
            <a:r>
              <a:rPr lang="it-IT" dirty="0"/>
              <a:t>2009</a:t>
            </a:r>
          </a:p>
        </p:txBody>
      </p:sp>
    </p:spTree>
    <p:extLst>
      <p:ext uri="{BB962C8B-B14F-4D97-AF65-F5344CB8AC3E}">
        <p14:creationId xmlns:p14="http://schemas.microsoft.com/office/powerpoint/2010/main" val="20242873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507076" y="0"/>
            <a:ext cx="8245796" cy="154594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4" name="Immagine 3"/>
          <p:cNvPicPr>
            <a:picLocks noChangeAspect="1"/>
          </p:cNvPicPr>
          <p:nvPr/>
        </p:nvPicPr>
        <p:blipFill>
          <a:blip r:embed="rId3"/>
          <a:stretch>
            <a:fillRect/>
          </a:stretch>
        </p:blipFill>
        <p:spPr>
          <a:xfrm>
            <a:off x="1739372" y="1689567"/>
            <a:ext cx="6363526" cy="4301867"/>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3" name="Picture 2" descr="Clinical &amp; Experimental Allergy - Wiley Online Library">
            <a:extLst>
              <a:ext uri="{FF2B5EF4-FFF2-40B4-BE49-F238E27FC236}">
                <a16:creationId xmlns:a16="http://schemas.microsoft.com/office/drawing/2014/main" id="{BFD17385-E09C-0F4F-3EA7-3515EC4842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0746" y="1777067"/>
            <a:ext cx="1259840" cy="1651933"/>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5" name="CasellaDiTesto 4">
            <a:extLst>
              <a:ext uri="{FF2B5EF4-FFF2-40B4-BE49-F238E27FC236}">
                <a16:creationId xmlns:a16="http://schemas.microsoft.com/office/drawing/2014/main" id="{BA1687F2-75F7-63F1-A02C-042A068E8C2F}"/>
              </a:ext>
            </a:extLst>
          </p:cNvPr>
          <p:cNvSpPr txBox="1"/>
          <p:nvPr/>
        </p:nvSpPr>
        <p:spPr>
          <a:xfrm>
            <a:off x="544294" y="3471169"/>
            <a:ext cx="652743" cy="369332"/>
          </a:xfrm>
          <a:prstGeom prst="rect">
            <a:avLst/>
          </a:prstGeom>
          <a:noFill/>
        </p:spPr>
        <p:txBody>
          <a:bodyPr wrap="none" rtlCol="0">
            <a:spAutoFit/>
          </a:bodyPr>
          <a:lstStyle/>
          <a:p>
            <a:r>
              <a:rPr lang="it-IT" dirty="0"/>
              <a:t>2009</a:t>
            </a:r>
          </a:p>
        </p:txBody>
      </p:sp>
      <p:sp>
        <p:nvSpPr>
          <p:cNvPr id="6" name="CasellaDiTesto 5"/>
          <p:cNvSpPr txBox="1"/>
          <p:nvPr/>
        </p:nvSpPr>
        <p:spPr>
          <a:xfrm>
            <a:off x="3546763" y="2216727"/>
            <a:ext cx="922047" cy="523220"/>
          </a:xfrm>
          <a:prstGeom prst="rect">
            <a:avLst/>
          </a:prstGeom>
          <a:noFill/>
        </p:spPr>
        <p:txBody>
          <a:bodyPr wrap="none" rtlCol="0">
            <a:spAutoFit/>
          </a:bodyPr>
          <a:lstStyle/>
          <a:p>
            <a:r>
              <a:rPr lang="it-IT" sz="2800" b="1" dirty="0">
                <a:solidFill>
                  <a:srgbClr val="FF0000"/>
                </a:solidFill>
              </a:rPr>
              <a:t>-39%</a:t>
            </a:r>
          </a:p>
        </p:txBody>
      </p:sp>
      <p:sp>
        <p:nvSpPr>
          <p:cNvPr id="7" name="CasellaDiTesto 6"/>
          <p:cNvSpPr txBox="1"/>
          <p:nvPr/>
        </p:nvSpPr>
        <p:spPr>
          <a:xfrm>
            <a:off x="2357616" y="6135061"/>
            <a:ext cx="5399748" cy="461665"/>
          </a:xfrm>
          <a:prstGeom prst="rect">
            <a:avLst/>
          </a:prstGeom>
          <a:noFill/>
        </p:spPr>
        <p:txBody>
          <a:bodyPr wrap="none" rtlCol="0">
            <a:spAutoFit/>
          </a:bodyPr>
          <a:lstStyle/>
          <a:p>
            <a:r>
              <a:rPr lang="it-IT" sz="2400" b="1" dirty="0"/>
              <a:t>No </a:t>
            </a:r>
            <a:r>
              <a:rPr lang="it-IT" sz="2400" b="1" dirty="0" err="1"/>
              <a:t>difference</a:t>
            </a:r>
            <a:r>
              <a:rPr lang="it-IT" sz="2400" b="1" dirty="0"/>
              <a:t> of rescue </a:t>
            </a:r>
            <a:r>
              <a:rPr lang="it-IT" sz="2400" b="1" dirty="0" err="1"/>
              <a:t>medication</a:t>
            </a:r>
            <a:r>
              <a:rPr lang="it-IT" sz="2400" b="1" dirty="0"/>
              <a:t> score</a:t>
            </a:r>
          </a:p>
        </p:txBody>
      </p:sp>
    </p:spTree>
    <p:extLst>
      <p:ext uri="{BB962C8B-B14F-4D97-AF65-F5344CB8AC3E}">
        <p14:creationId xmlns:p14="http://schemas.microsoft.com/office/powerpoint/2010/main" val="58050820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507076" y="0"/>
            <a:ext cx="8245796" cy="154594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3" name="Immagine 2"/>
          <p:cNvPicPr>
            <a:picLocks noChangeAspect="1"/>
          </p:cNvPicPr>
          <p:nvPr/>
        </p:nvPicPr>
        <p:blipFill>
          <a:blip r:embed="rId3"/>
          <a:stretch>
            <a:fillRect/>
          </a:stretch>
        </p:blipFill>
        <p:spPr>
          <a:xfrm>
            <a:off x="2148584" y="1841853"/>
            <a:ext cx="4663951" cy="4637334"/>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4" name="Picture 2" descr="Clinical &amp; Experimental Allergy - Wiley Online Library">
            <a:extLst>
              <a:ext uri="{FF2B5EF4-FFF2-40B4-BE49-F238E27FC236}">
                <a16:creationId xmlns:a16="http://schemas.microsoft.com/office/drawing/2014/main" id="{5DD4537B-CF92-8DAF-7CD6-AD6A3ECDB6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076" y="1965717"/>
            <a:ext cx="1259840" cy="1651933"/>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5" name="CasellaDiTesto 4">
            <a:extLst>
              <a:ext uri="{FF2B5EF4-FFF2-40B4-BE49-F238E27FC236}">
                <a16:creationId xmlns:a16="http://schemas.microsoft.com/office/drawing/2014/main" id="{96F72DB6-6FDC-B844-4A28-6FE4EE1E74E7}"/>
              </a:ext>
            </a:extLst>
          </p:cNvPr>
          <p:cNvSpPr txBox="1"/>
          <p:nvPr/>
        </p:nvSpPr>
        <p:spPr>
          <a:xfrm>
            <a:off x="810624" y="3659819"/>
            <a:ext cx="652743" cy="369332"/>
          </a:xfrm>
          <a:prstGeom prst="rect">
            <a:avLst/>
          </a:prstGeom>
          <a:noFill/>
        </p:spPr>
        <p:txBody>
          <a:bodyPr wrap="none" rtlCol="0">
            <a:spAutoFit/>
          </a:bodyPr>
          <a:lstStyle/>
          <a:p>
            <a:r>
              <a:rPr lang="it-IT" dirty="0"/>
              <a:t>2009</a:t>
            </a:r>
          </a:p>
        </p:txBody>
      </p:sp>
    </p:spTree>
    <p:extLst>
      <p:ext uri="{BB962C8B-B14F-4D97-AF65-F5344CB8AC3E}">
        <p14:creationId xmlns:p14="http://schemas.microsoft.com/office/powerpoint/2010/main" val="313431784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79131" y="1345224"/>
            <a:ext cx="8879139" cy="4472363"/>
          </a:xfrm>
          <a:prstGeom prst="rect">
            <a:avLst/>
          </a:prstGeom>
        </p:spPr>
      </p:pic>
    </p:spTree>
    <p:extLst>
      <p:ext uri="{BB962C8B-B14F-4D97-AF65-F5344CB8AC3E}">
        <p14:creationId xmlns:p14="http://schemas.microsoft.com/office/powerpoint/2010/main" val="178761479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581891" y="233270"/>
            <a:ext cx="8389625" cy="1560779"/>
          </a:xfrm>
          <a:prstGeom prst="rect">
            <a:avLst/>
          </a:prstGeom>
        </p:spPr>
      </p:pic>
      <p:pic>
        <p:nvPicPr>
          <p:cNvPr id="3" name="Immagine 2"/>
          <p:cNvPicPr>
            <a:picLocks noChangeAspect="1"/>
          </p:cNvPicPr>
          <p:nvPr/>
        </p:nvPicPr>
        <p:blipFill>
          <a:blip r:embed="rId3"/>
          <a:stretch>
            <a:fillRect/>
          </a:stretch>
        </p:blipFill>
        <p:spPr>
          <a:xfrm>
            <a:off x="207818" y="2158075"/>
            <a:ext cx="8861332" cy="3894598"/>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4" name="Ovale 3">
            <a:extLst>
              <a:ext uri="{FF2B5EF4-FFF2-40B4-BE49-F238E27FC236}">
                <a16:creationId xmlns:a16="http://schemas.microsoft.com/office/drawing/2014/main" id="{A3338077-E989-FDA1-FDDE-1AAD4A376170}"/>
              </a:ext>
            </a:extLst>
          </p:cNvPr>
          <p:cNvSpPr/>
          <p:nvPr/>
        </p:nvSpPr>
        <p:spPr>
          <a:xfrm>
            <a:off x="1296141" y="577049"/>
            <a:ext cx="2095130" cy="701335"/>
          </a:xfrm>
          <a:prstGeom prst="ellipse">
            <a:avLst/>
          </a:prstGeom>
          <a:noFill/>
          <a:ln w="38100">
            <a:solidFill>
              <a:srgbClr val="FF0000"/>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CasellaDiTesto 5">
            <a:extLst>
              <a:ext uri="{FF2B5EF4-FFF2-40B4-BE49-F238E27FC236}">
                <a16:creationId xmlns:a16="http://schemas.microsoft.com/office/drawing/2014/main" id="{3375FC01-7846-FC1B-A53E-06627FB3E8C3}"/>
              </a:ext>
            </a:extLst>
          </p:cNvPr>
          <p:cNvSpPr txBox="1"/>
          <p:nvPr/>
        </p:nvSpPr>
        <p:spPr>
          <a:xfrm>
            <a:off x="5003100" y="1606730"/>
            <a:ext cx="1863587" cy="369332"/>
          </a:xfrm>
          <a:prstGeom prst="rect">
            <a:avLst/>
          </a:prstGeom>
          <a:noFill/>
        </p:spPr>
        <p:txBody>
          <a:bodyPr wrap="none" rtlCol="0">
            <a:spAutoFit/>
          </a:bodyPr>
          <a:lstStyle/>
          <a:p>
            <a:r>
              <a:rPr lang="it-IT" dirty="0" err="1"/>
              <a:t>Corren</a:t>
            </a:r>
            <a:r>
              <a:rPr lang="it-IT" dirty="0"/>
              <a:t> et al, 2021</a:t>
            </a:r>
          </a:p>
        </p:txBody>
      </p:sp>
      <p:pic>
        <p:nvPicPr>
          <p:cNvPr id="7" name="Picture 2" descr="Journal of Asthma &amp; Allergy Educators - Wikipedia">
            <a:extLst>
              <a:ext uri="{FF2B5EF4-FFF2-40B4-BE49-F238E27FC236}">
                <a16:creationId xmlns:a16="http://schemas.microsoft.com/office/drawing/2014/main" id="{326B8BA9-37B0-9A39-F758-D4F46F4A2D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85063" y="1236991"/>
            <a:ext cx="1034038" cy="1385611"/>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287014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909B2E81-B9A6-DC3C-3DAD-3548FB5F1399}"/>
              </a:ext>
            </a:extLst>
          </p:cNvPr>
          <p:cNvPicPr>
            <a:picLocks noChangeAspect="1"/>
          </p:cNvPicPr>
          <p:nvPr/>
        </p:nvPicPr>
        <p:blipFill>
          <a:blip r:embed="rId2"/>
          <a:stretch>
            <a:fillRect/>
          </a:stretch>
        </p:blipFill>
        <p:spPr>
          <a:xfrm>
            <a:off x="355107" y="249940"/>
            <a:ext cx="4134220" cy="1623064"/>
          </a:xfrm>
          <a:prstGeom prst="rect">
            <a:avLst/>
          </a:prstGeom>
          <a:ln>
            <a:noFill/>
          </a:ln>
          <a:effectLst>
            <a:outerShdw blurRad="292100" dist="139700" dir="2700000" algn="tl" rotWithShape="0">
              <a:srgbClr val="333333">
                <a:alpha val="65000"/>
              </a:srgbClr>
            </a:outerShdw>
          </a:effectLst>
        </p:spPr>
      </p:pic>
      <p:pic>
        <p:nvPicPr>
          <p:cNvPr id="5" name="Immagine 4">
            <a:extLst>
              <a:ext uri="{FF2B5EF4-FFF2-40B4-BE49-F238E27FC236}">
                <a16:creationId xmlns:a16="http://schemas.microsoft.com/office/drawing/2014/main" id="{C41ED55B-CF9F-8656-BD4C-5E8DF54BED6D}"/>
              </a:ext>
            </a:extLst>
          </p:cNvPr>
          <p:cNvPicPr>
            <a:picLocks noChangeAspect="1"/>
          </p:cNvPicPr>
          <p:nvPr/>
        </p:nvPicPr>
        <p:blipFill>
          <a:blip r:embed="rId3"/>
          <a:stretch>
            <a:fillRect/>
          </a:stretch>
        </p:blipFill>
        <p:spPr>
          <a:xfrm>
            <a:off x="4725696" y="352736"/>
            <a:ext cx="3974420" cy="774543"/>
          </a:xfrm>
          <a:prstGeom prst="rect">
            <a:avLst/>
          </a:prstGeom>
        </p:spPr>
      </p:pic>
      <p:pic>
        <p:nvPicPr>
          <p:cNvPr id="10242" name="Picture 2" descr="Allergy, Asthma &amp; Immunology Research | Scholars Portal Journals">
            <a:extLst>
              <a:ext uri="{FF2B5EF4-FFF2-40B4-BE49-F238E27FC236}">
                <a16:creationId xmlns:a16="http://schemas.microsoft.com/office/drawing/2014/main" id="{468FBD5E-457E-4F6C-EB3C-279BD13BE0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19979" y="1127279"/>
            <a:ext cx="980137" cy="1286430"/>
          </a:xfrm>
          <a:prstGeom prst="rect">
            <a:avLst/>
          </a:prstGeom>
          <a:noFill/>
          <a:extLst>
            <a:ext uri="{909E8E84-426E-40DD-AFC4-6F175D3DCCD1}">
              <a14:hiddenFill xmlns:a14="http://schemas.microsoft.com/office/drawing/2010/main">
                <a:solidFill>
                  <a:srgbClr val="FFFFFF"/>
                </a:solidFill>
              </a14:hiddenFill>
            </a:ext>
          </a:extLst>
        </p:spPr>
      </p:pic>
      <p:sp>
        <p:nvSpPr>
          <p:cNvPr id="6" name="CasellaDiTesto 5">
            <a:extLst>
              <a:ext uri="{FF2B5EF4-FFF2-40B4-BE49-F238E27FC236}">
                <a16:creationId xmlns:a16="http://schemas.microsoft.com/office/drawing/2014/main" id="{6ECA3BCF-0711-E28F-BA1E-D99BB104D1BE}"/>
              </a:ext>
            </a:extLst>
          </p:cNvPr>
          <p:cNvSpPr txBox="1"/>
          <p:nvPr/>
        </p:nvSpPr>
        <p:spPr>
          <a:xfrm>
            <a:off x="4944862" y="1455938"/>
            <a:ext cx="652743" cy="369332"/>
          </a:xfrm>
          <a:prstGeom prst="rect">
            <a:avLst/>
          </a:prstGeom>
          <a:noFill/>
        </p:spPr>
        <p:txBody>
          <a:bodyPr wrap="none" rtlCol="0">
            <a:spAutoFit/>
          </a:bodyPr>
          <a:lstStyle/>
          <a:p>
            <a:r>
              <a:rPr lang="it-IT" dirty="0"/>
              <a:t>2023</a:t>
            </a:r>
          </a:p>
        </p:txBody>
      </p:sp>
      <p:pic>
        <p:nvPicPr>
          <p:cNvPr id="8" name="Immagine 7">
            <a:extLst>
              <a:ext uri="{FF2B5EF4-FFF2-40B4-BE49-F238E27FC236}">
                <a16:creationId xmlns:a16="http://schemas.microsoft.com/office/drawing/2014/main" id="{22504DFF-9F6A-9B06-290A-93FFAB866DA7}"/>
              </a:ext>
            </a:extLst>
          </p:cNvPr>
          <p:cNvPicPr>
            <a:picLocks noChangeAspect="1"/>
          </p:cNvPicPr>
          <p:nvPr/>
        </p:nvPicPr>
        <p:blipFill>
          <a:blip r:embed="rId5"/>
          <a:stretch>
            <a:fillRect/>
          </a:stretch>
        </p:blipFill>
        <p:spPr>
          <a:xfrm>
            <a:off x="165142" y="2851336"/>
            <a:ext cx="8813716" cy="218139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8533787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909B2E81-B9A6-DC3C-3DAD-3548FB5F1399}"/>
              </a:ext>
            </a:extLst>
          </p:cNvPr>
          <p:cNvPicPr>
            <a:picLocks noChangeAspect="1"/>
          </p:cNvPicPr>
          <p:nvPr/>
        </p:nvPicPr>
        <p:blipFill>
          <a:blip r:embed="rId2"/>
          <a:stretch>
            <a:fillRect/>
          </a:stretch>
        </p:blipFill>
        <p:spPr>
          <a:xfrm>
            <a:off x="355107" y="249940"/>
            <a:ext cx="4134220" cy="1623064"/>
          </a:xfrm>
          <a:prstGeom prst="rect">
            <a:avLst/>
          </a:prstGeom>
          <a:ln>
            <a:noFill/>
          </a:ln>
          <a:effectLst>
            <a:outerShdw blurRad="292100" dist="139700" dir="2700000" algn="tl" rotWithShape="0">
              <a:srgbClr val="333333">
                <a:alpha val="65000"/>
              </a:srgbClr>
            </a:outerShdw>
          </a:effectLst>
        </p:spPr>
      </p:pic>
      <p:pic>
        <p:nvPicPr>
          <p:cNvPr id="5" name="Immagine 4">
            <a:extLst>
              <a:ext uri="{FF2B5EF4-FFF2-40B4-BE49-F238E27FC236}">
                <a16:creationId xmlns:a16="http://schemas.microsoft.com/office/drawing/2014/main" id="{C41ED55B-CF9F-8656-BD4C-5E8DF54BED6D}"/>
              </a:ext>
            </a:extLst>
          </p:cNvPr>
          <p:cNvPicPr>
            <a:picLocks noChangeAspect="1"/>
          </p:cNvPicPr>
          <p:nvPr/>
        </p:nvPicPr>
        <p:blipFill>
          <a:blip r:embed="rId3"/>
          <a:stretch>
            <a:fillRect/>
          </a:stretch>
        </p:blipFill>
        <p:spPr>
          <a:xfrm>
            <a:off x="4725696" y="352736"/>
            <a:ext cx="3974420" cy="774543"/>
          </a:xfrm>
          <a:prstGeom prst="rect">
            <a:avLst/>
          </a:prstGeom>
        </p:spPr>
      </p:pic>
      <p:pic>
        <p:nvPicPr>
          <p:cNvPr id="10242" name="Picture 2" descr="Allergy, Asthma &amp; Immunology Research | Scholars Portal Journals">
            <a:extLst>
              <a:ext uri="{FF2B5EF4-FFF2-40B4-BE49-F238E27FC236}">
                <a16:creationId xmlns:a16="http://schemas.microsoft.com/office/drawing/2014/main" id="{468FBD5E-457E-4F6C-EB3C-279BD13BE0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19979" y="1127279"/>
            <a:ext cx="980137" cy="1286430"/>
          </a:xfrm>
          <a:prstGeom prst="rect">
            <a:avLst/>
          </a:prstGeom>
          <a:noFill/>
          <a:extLst>
            <a:ext uri="{909E8E84-426E-40DD-AFC4-6F175D3DCCD1}">
              <a14:hiddenFill xmlns:a14="http://schemas.microsoft.com/office/drawing/2010/main">
                <a:solidFill>
                  <a:srgbClr val="FFFFFF"/>
                </a:solidFill>
              </a14:hiddenFill>
            </a:ext>
          </a:extLst>
        </p:spPr>
      </p:pic>
      <p:sp>
        <p:nvSpPr>
          <p:cNvPr id="6" name="CasellaDiTesto 5">
            <a:extLst>
              <a:ext uri="{FF2B5EF4-FFF2-40B4-BE49-F238E27FC236}">
                <a16:creationId xmlns:a16="http://schemas.microsoft.com/office/drawing/2014/main" id="{6ECA3BCF-0711-E28F-BA1E-D99BB104D1BE}"/>
              </a:ext>
            </a:extLst>
          </p:cNvPr>
          <p:cNvSpPr txBox="1"/>
          <p:nvPr/>
        </p:nvSpPr>
        <p:spPr>
          <a:xfrm>
            <a:off x="4944862" y="1455938"/>
            <a:ext cx="652743" cy="369332"/>
          </a:xfrm>
          <a:prstGeom prst="rect">
            <a:avLst/>
          </a:prstGeom>
          <a:noFill/>
        </p:spPr>
        <p:txBody>
          <a:bodyPr wrap="none" rtlCol="0">
            <a:spAutoFit/>
          </a:bodyPr>
          <a:lstStyle/>
          <a:p>
            <a:r>
              <a:rPr lang="it-IT" dirty="0"/>
              <a:t>2023</a:t>
            </a:r>
          </a:p>
        </p:txBody>
      </p:sp>
      <p:pic>
        <p:nvPicPr>
          <p:cNvPr id="4" name="Immagine 3">
            <a:extLst>
              <a:ext uri="{FF2B5EF4-FFF2-40B4-BE49-F238E27FC236}">
                <a16:creationId xmlns:a16="http://schemas.microsoft.com/office/drawing/2014/main" id="{00A63F33-043B-3F67-C0EF-D4CEA351057E}"/>
              </a:ext>
            </a:extLst>
          </p:cNvPr>
          <p:cNvPicPr>
            <a:picLocks noChangeAspect="1"/>
          </p:cNvPicPr>
          <p:nvPr/>
        </p:nvPicPr>
        <p:blipFill>
          <a:blip r:embed="rId5"/>
          <a:stretch>
            <a:fillRect/>
          </a:stretch>
        </p:blipFill>
        <p:spPr>
          <a:xfrm>
            <a:off x="888877" y="2742368"/>
            <a:ext cx="7200900" cy="35242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677507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5474" name="Group 1">
            <a:extLst>
              <a:ext uri="{FF2B5EF4-FFF2-40B4-BE49-F238E27FC236}">
                <a16:creationId xmlns:a16="http://schemas.microsoft.com/office/drawing/2014/main" id="{C18C5723-669A-4CB2-869E-C174D92C4E61}"/>
              </a:ext>
            </a:extLst>
          </p:cNvPr>
          <p:cNvGrpSpPr>
            <a:grpSpLocks/>
          </p:cNvGrpSpPr>
          <p:nvPr/>
        </p:nvGrpSpPr>
        <p:grpSpPr bwMode="auto">
          <a:xfrm>
            <a:off x="3144838" y="476250"/>
            <a:ext cx="1692275" cy="1277938"/>
            <a:chOff x="1981" y="300"/>
            <a:chExt cx="1066" cy="805"/>
          </a:xfrm>
        </p:grpSpPr>
        <p:sp>
          <p:nvSpPr>
            <p:cNvPr id="105577" name="Line 2">
              <a:extLst>
                <a:ext uri="{FF2B5EF4-FFF2-40B4-BE49-F238E27FC236}">
                  <a16:creationId xmlns:a16="http://schemas.microsoft.com/office/drawing/2014/main" id="{4C557460-A674-4FA6-9257-8EE43AD603B2}"/>
                </a:ext>
              </a:extLst>
            </p:cNvPr>
            <p:cNvSpPr>
              <a:spLocks noChangeShapeType="1"/>
            </p:cNvSpPr>
            <p:nvPr/>
          </p:nvSpPr>
          <p:spPr bwMode="auto">
            <a:xfrm>
              <a:off x="2519" y="701"/>
              <a:ext cx="0" cy="404"/>
            </a:xfrm>
            <a:prstGeom prst="line">
              <a:avLst/>
            </a:prstGeom>
            <a:noFill/>
            <a:ln w="50760" cap="sq">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105578" name="Text Box 3">
              <a:extLst>
                <a:ext uri="{FF2B5EF4-FFF2-40B4-BE49-F238E27FC236}">
                  <a16:creationId xmlns:a16="http://schemas.microsoft.com/office/drawing/2014/main" id="{B70FEB97-1F95-4FAE-A418-33C87BEB5BB0}"/>
                </a:ext>
              </a:extLst>
            </p:cNvPr>
            <p:cNvSpPr txBox="1">
              <a:spLocks noChangeArrowheads="1"/>
            </p:cNvSpPr>
            <p:nvPr/>
          </p:nvSpPr>
          <p:spPr bwMode="auto">
            <a:xfrm>
              <a:off x="1981" y="300"/>
              <a:ext cx="1066" cy="3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Calibri" panose="020F0502020204030204" pitchFamily="34" charset="0"/>
                </a:defRPr>
              </a:lvl1pPr>
              <a:lvl2pPr marL="742950" indent="-28575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2pPr>
              <a:lvl3pPr marL="1143000" indent="-22860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3pPr>
              <a:lvl4pPr marL="1600200" indent="-22860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4pPr>
              <a:lvl5pPr marL="2057400" indent="-22860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5pPr>
              <a:lvl6pPr marL="25146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6pPr>
              <a:lvl7pPr marL="29718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7pPr>
              <a:lvl8pPr marL="34290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8pPr>
              <a:lvl9pPr marL="38862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9pPr>
            </a:lstStyle>
            <a:p>
              <a:pPr algn="ctr" eaLnBrk="1" hangingPunct="1">
                <a:spcBef>
                  <a:spcPct val="0"/>
                </a:spcBef>
                <a:buFontTx/>
                <a:buNone/>
              </a:pPr>
              <a:r>
                <a:rPr lang="en-GB" altLang="it-IT" sz="1600" b="1">
                  <a:solidFill>
                    <a:srgbClr val="000066"/>
                  </a:solidFill>
                  <a:latin typeface="Arial" panose="020B0604020202020204" pitchFamily="34" charset="0"/>
                  <a:ea typeface="Microsoft YaHei" panose="020B0503020204020204" pitchFamily="34" charset="-122"/>
                  <a:cs typeface="Arial" panose="020B0604020202020204" pitchFamily="34" charset="0"/>
                </a:rPr>
                <a:t>Immunotherapy</a:t>
              </a:r>
            </a:p>
            <a:p>
              <a:pPr algn="ctr" eaLnBrk="1" hangingPunct="1">
                <a:spcBef>
                  <a:spcPct val="0"/>
                </a:spcBef>
                <a:buFontTx/>
                <a:buNone/>
              </a:pPr>
              <a:r>
                <a:rPr lang="en-GB" altLang="it-IT" sz="1600" b="1">
                  <a:solidFill>
                    <a:srgbClr val="000066"/>
                  </a:solidFill>
                  <a:latin typeface="Arial" panose="020B0604020202020204" pitchFamily="34" charset="0"/>
                  <a:ea typeface="Microsoft YaHei" panose="020B0503020204020204" pitchFamily="34" charset="-122"/>
                  <a:cs typeface="Arial" panose="020B0604020202020204" pitchFamily="34" charset="0"/>
                </a:rPr>
                <a:t>(high dose Ag)</a:t>
              </a:r>
            </a:p>
          </p:txBody>
        </p:sp>
      </p:grpSp>
      <p:grpSp>
        <p:nvGrpSpPr>
          <p:cNvPr id="105475" name="Group 4">
            <a:extLst>
              <a:ext uri="{FF2B5EF4-FFF2-40B4-BE49-F238E27FC236}">
                <a16:creationId xmlns:a16="http://schemas.microsoft.com/office/drawing/2014/main" id="{26EBCD20-5D75-447C-AF06-6E9ED755E205}"/>
              </a:ext>
            </a:extLst>
          </p:cNvPr>
          <p:cNvGrpSpPr>
            <a:grpSpLocks/>
          </p:cNvGrpSpPr>
          <p:nvPr/>
        </p:nvGrpSpPr>
        <p:grpSpPr bwMode="auto">
          <a:xfrm>
            <a:off x="3041650" y="2747963"/>
            <a:ext cx="985838" cy="3260725"/>
            <a:chOff x="1916" y="1731"/>
            <a:chExt cx="621" cy="2054"/>
          </a:xfrm>
        </p:grpSpPr>
        <p:sp>
          <p:nvSpPr>
            <p:cNvPr id="105566" name="Line 5">
              <a:extLst>
                <a:ext uri="{FF2B5EF4-FFF2-40B4-BE49-F238E27FC236}">
                  <a16:creationId xmlns:a16="http://schemas.microsoft.com/office/drawing/2014/main" id="{F4554365-5546-48DC-999C-080991D380FC}"/>
                </a:ext>
              </a:extLst>
            </p:cNvPr>
            <p:cNvSpPr>
              <a:spLocks noChangeShapeType="1"/>
            </p:cNvSpPr>
            <p:nvPr/>
          </p:nvSpPr>
          <p:spPr bwMode="auto">
            <a:xfrm flipV="1">
              <a:off x="2091" y="1730"/>
              <a:ext cx="446" cy="256"/>
            </a:xfrm>
            <a:prstGeom prst="line">
              <a:avLst/>
            </a:prstGeom>
            <a:noFill/>
            <a:ln w="5076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105567" name="Oval 6">
              <a:extLst>
                <a:ext uri="{FF2B5EF4-FFF2-40B4-BE49-F238E27FC236}">
                  <a16:creationId xmlns:a16="http://schemas.microsoft.com/office/drawing/2014/main" id="{40BCB072-4E83-49B5-AF58-5F400A7476E2}"/>
                </a:ext>
              </a:extLst>
            </p:cNvPr>
            <p:cNvSpPr>
              <a:spLocks noChangeArrowheads="1"/>
            </p:cNvSpPr>
            <p:nvPr/>
          </p:nvSpPr>
          <p:spPr bwMode="auto">
            <a:xfrm>
              <a:off x="1949" y="2313"/>
              <a:ext cx="285" cy="299"/>
            </a:xfrm>
            <a:prstGeom prst="ellipse">
              <a:avLst/>
            </a:prstGeom>
            <a:solidFill>
              <a:srgbClr val="FFFF99"/>
            </a:solidFill>
            <a:ln w="9525"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defTabSz="449263">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49263">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49263">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49263">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49263">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Clr>
                  <a:srgbClr val="000000"/>
                </a:buClr>
                <a:buFont typeface="Times New Roman" panose="02020603050405020304" pitchFamily="18" charset="0"/>
                <a:buNone/>
              </a:pPr>
              <a:endParaRPr lang="it-IT" altLang="it-IT" sz="1800">
                <a:solidFill>
                  <a:srgbClr val="FFFFFF"/>
                </a:solidFill>
                <a:latin typeface="Arial" panose="020B0604020202020204" pitchFamily="34" charset="0"/>
                <a:ea typeface="Microsoft YaHei" panose="020B0503020204020204" pitchFamily="34" charset="-122"/>
              </a:endParaRPr>
            </a:p>
          </p:txBody>
        </p:sp>
        <p:sp>
          <p:nvSpPr>
            <p:cNvPr id="105568" name="Oval 7">
              <a:extLst>
                <a:ext uri="{FF2B5EF4-FFF2-40B4-BE49-F238E27FC236}">
                  <a16:creationId xmlns:a16="http://schemas.microsoft.com/office/drawing/2014/main" id="{E001EF6F-6883-4ECD-A4E2-B23FBC0D7B8A}"/>
                </a:ext>
              </a:extLst>
            </p:cNvPr>
            <p:cNvSpPr>
              <a:spLocks noChangeArrowheads="1"/>
            </p:cNvSpPr>
            <p:nvPr/>
          </p:nvSpPr>
          <p:spPr bwMode="auto">
            <a:xfrm>
              <a:off x="1949" y="2313"/>
              <a:ext cx="285" cy="299"/>
            </a:xfrm>
            <a:prstGeom prst="ellipse">
              <a:avLst/>
            </a:prstGeom>
            <a:noFill/>
            <a:ln w="15840" cap="rnd">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defTabSz="449263">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49263">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49263">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49263">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49263">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Clr>
                  <a:srgbClr val="000000"/>
                </a:buClr>
                <a:buFont typeface="Times New Roman" panose="02020603050405020304" pitchFamily="18" charset="0"/>
                <a:buNone/>
              </a:pPr>
              <a:endParaRPr lang="it-IT" altLang="it-IT" sz="1800">
                <a:solidFill>
                  <a:srgbClr val="FFFFFF"/>
                </a:solidFill>
                <a:latin typeface="Arial" panose="020B0604020202020204" pitchFamily="34" charset="0"/>
                <a:ea typeface="Microsoft YaHei" panose="020B0503020204020204" pitchFamily="34" charset="-122"/>
              </a:endParaRPr>
            </a:p>
          </p:txBody>
        </p:sp>
        <p:sp>
          <p:nvSpPr>
            <p:cNvPr id="105569" name="Oval 8">
              <a:extLst>
                <a:ext uri="{FF2B5EF4-FFF2-40B4-BE49-F238E27FC236}">
                  <a16:creationId xmlns:a16="http://schemas.microsoft.com/office/drawing/2014/main" id="{5BA6D009-FD55-4E3D-9912-5CAC4CB0953E}"/>
                </a:ext>
              </a:extLst>
            </p:cNvPr>
            <p:cNvSpPr>
              <a:spLocks noChangeArrowheads="1"/>
            </p:cNvSpPr>
            <p:nvPr/>
          </p:nvSpPr>
          <p:spPr bwMode="auto">
            <a:xfrm>
              <a:off x="1999" y="2363"/>
              <a:ext cx="204" cy="211"/>
            </a:xfrm>
            <a:prstGeom prst="ellipse">
              <a:avLst/>
            </a:prstGeom>
            <a:solidFill>
              <a:srgbClr val="333333"/>
            </a:solidFill>
            <a:ln w="9525"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defTabSz="449263">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49263">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49263">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49263">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49263">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Clr>
                  <a:srgbClr val="000000"/>
                </a:buClr>
                <a:buFont typeface="Times New Roman" panose="02020603050405020304" pitchFamily="18" charset="0"/>
                <a:buNone/>
              </a:pPr>
              <a:endParaRPr lang="it-IT" altLang="it-IT" sz="1800">
                <a:solidFill>
                  <a:srgbClr val="FFFFFF"/>
                </a:solidFill>
                <a:latin typeface="Arial" panose="020B0604020202020204" pitchFamily="34" charset="0"/>
                <a:ea typeface="Microsoft YaHei" panose="020B0503020204020204" pitchFamily="34" charset="-122"/>
              </a:endParaRPr>
            </a:p>
          </p:txBody>
        </p:sp>
        <p:sp>
          <p:nvSpPr>
            <p:cNvPr id="105570" name="Oval 9">
              <a:extLst>
                <a:ext uri="{FF2B5EF4-FFF2-40B4-BE49-F238E27FC236}">
                  <a16:creationId xmlns:a16="http://schemas.microsoft.com/office/drawing/2014/main" id="{4F635DF7-B91D-4F22-8980-8C1807E50A5C}"/>
                </a:ext>
              </a:extLst>
            </p:cNvPr>
            <p:cNvSpPr>
              <a:spLocks noChangeArrowheads="1"/>
            </p:cNvSpPr>
            <p:nvPr/>
          </p:nvSpPr>
          <p:spPr bwMode="auto">
            <a:xfrm>
              <a:off x="1999" y="2363"/>
              <a:ext cx="204" cy="211"/>
            </a:xfrm>
            <a:prstGeom prst="ellipse">
              <a:avLst/>
            </a:prstGeom>
            <a:noFill/>
            <a:ln w="7920" cap="rnd">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defTabSz="449263">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49263">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49263">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49263">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49263">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Clr>
                  <a:srgbClr val="000000"/>
                </a:buClr>
                <a:buFont typeface="Times New Roman" panose="02020603050405020304" pitchFamily="18" charset="0"/>
                <a:buNone/>
              </a:pPr>
              <a:endParaRPr lang="it-IT" altLang="it-IT" sz="1800">
                <a:solidFill>
                  <a:srgbClr val="FFFFFF"/>
                </a:solidFill>
                <a:latin typeface="Arial" panose="020B0604020202020204" pitchFamily="34" charset="0"/>
                <a:ea typeface="Microsoft YaHei" panose="020B0503020204020204" pitchFamily="34" charset="-122"/>
              </a:endParaRPr>
            </a:p>
          </p:txBody>
        </p:sp>
        <p:sp>
          <p:nvSpPr>
            <p:cNvPr id="105571" name="Rectangle 10">
              <a:extLst>
                <a:ext uri="{FF2B5EF4-FFF2-40B4-BE49-F238E27FC236}">
                  <a16:creationId xmlns:a16="http://schemas.microsoft.com/office/drawing/2014/main" id="{CFFE52D4-E319-482D-B42D-FBAA2A47D550}"/>
                </a:ext>
              </a:extLst>
            </p:cNvPr>
            <p:cNvSpPr>
              <a:spLocks noChangeArrowheads="1"/>
            </p:cNvSpPr>
            <p:nvPr/>
          </p:nvSpPr>
          <p:spPr bwMode="auto">
            <a:xfrm>
              <a:off x="2021" y="2419"/>
              <a:ext cx="143" cy="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Calibri" panose="020F0502020204030204" pitchFamily="34" charset="0"/>
                </a:defRPr>
              </a:lvl1pPr>
              <a:lvl2pPr marL="742950" indent="-28575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2pPr>
              <a:lvl3pPr marL="1143000" indent="-22860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3pPr>
              <a:lvl4pPr marL="1600200" indent="-22860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4pPr>
              <a:lvl5pPr marL="2057400" indent="-22860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5pPr>
              <a:lvl6pPr marL="25146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6pPr>
              <a:lvl7pPr marL="29718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7pPr>
              <a:lvl8pPr marL="34290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8pPr>
              <a:lvl9pPr marL="38862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9pPr>
            </a:lstStyle>
            <a:p>
              <a:pPr eaLnBrk="1" hangingPunct="1">
                <a:spcBef>
                  <a:spcPct val="0"/>
                </a:spcBef>
                <a:buFontTx/>
                <a:buNone/>
              </a:pPr>
              <a:r>
                <a:rPr lang="en-GB" altLang="it-IT" sz="1000" b="1">
                  <a:solidFill>
                    <a:srgbClr val="FFFFFF"/>
                  </a:solidFill>
                  <a:latin typeface="Arial" panose="020B0604020202020204" pitchFamily="34" charset="0"/>
                  <a:ea typeface="Microsoft YaHei" panose="020B0503020204020204" pitchFamily="34" charset="-122"/>
                  <a:cs typeface="Arial" panose="020B0604020202020204" pitchFamily="34" charset="0"/>
                </a:rPr>
                <a:t>Th1</a:t>
              </a:r>
            </a:p>
          </p:txBody>
        </p:sp>
        <p:sp>
          <p:nvSpPr>
            <p:cNvPr id="105572" name="Line 11">
              <a:extLst>
                <a:ext uri="{FF2B5EF4-FFF2-40B4-BE49-F238E27FC236}">
                  <a16:creationId xmlns:a16="http://schemas.microsoft.com/office/drawing/2014/main" id="{8274563E-23B4-48B9-8D17-891189ADFD1D}"/>
                </a:ext>
              </a:extLst>
            </p:cNvPr>
            <p:cNvSpPr>
              <a:spLocks noChangeShapeType="1"/>
            </p:cNvSpPr>
            <p:nvPr/>
          </p:nvSpPr>
          <p:spPr bwMode="auto">
            <a:xfrm>
              <a:off x="2100" y="2706"/>
              <a:ext cx="0" cy="300"/>
            </a:xfrm>
            <a:prstGeom prst="line">
              <a:avLst/>
            </a:prstGeom>
            <a:noFill/>
            <a:ln w="50760" cap="sq">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105573" name="Text Box 12">
              <a:extLst>
                <a:ext uri="{FF2B5EF4-FFF2-40B4-BE49-F238E27FC236}">
                  <a16:creationId xmlns:a16="http://schemas.microsoft.com/office/drawing/2014/main" id="{74F9FF22-59CC-42D5-9641-25743AD3F950}"/>
                </a:ext>
              </a:extLst>
            </p:cNvPr>
            <p:cNvSpPr txBox="1">
              <a:spLocks noChangeArrowheads="1"/>
            </p:cNvSpPr>
            <p:nvPr/>
          </p:nvSpPr>
          <p:spPr bwMode="auto">
            <a:xfrm>
              <a:off x="1916" y="3015"/>
              <a:ext cx="404" cy="2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Calibri" panose="020F0502020204030204" pitchFamily="34" charset="0"/>
                </a:defRPr>
              </a:lvl1pPr>
              <a:lvl2pPr marL="742950" indent="-28575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2pPr>
              <a:lvl3pPr marL="1143000" indent="-22860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3pPr>
              <a:lvl4pPr marL="1600200" indent="-22860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4pPr>
              <a:lvl5pPr marL="2057400" indent="-22860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5pPr>
              <a:lvl6pPr marL="25146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6pPr>
              <a:lvl7pPr marL="29718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7pPr>
              <a:lvl8pPr marL="34290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8pPr>
              <a:lvl9pPr marL="38862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9pPr>
            </a:lstStyle>
            <a:p>
              <a:pPr eaLnBrk="1" hangingPunct="1">
                <a:spcBef>
                  <a:spcPct val="0"/>
                </a:spcBef>
                <a:buFontTx/>
                <a:buNone/>
              </a:pPr>
              <a:r>
                <a:rPr lang="en-GB" altLang="it-IT" sz="1800">
                  <a:solidFill>
                    <a:srgbClr val="000000"/>
                  </a:solidFill>
                  <a:latin typeface="Arial" panose="020B0604020202020204" pitchFamily="34" charset="0"/>
                  <a:ea typeface="Microsoft YaHei" panose="020B0503020204020204" pitchFamily="34" charset="-122"/>
                  <a:cs typeface="Arial" panose="020B0604020202020204" pitchFamily="34" charset="0"/>
                </a:rPr>
                <a:t>IFN</a:t>
              </a:r>
              <a:r>
                <a:rPr lang="en-GB" altLang="it-IT" sz="1800">
                  <a:solidFill>
                    <a:srgbClr val="000000"/>
                  </a:solidFill>
                  <a:latin typeface="Symbol" panose="05050102010706020507" pitchFamily="18" charset="2"/>
                  <a:ea typeface="Microsoft YaHei" panose="020B0503020204020204" pitchFamily="34" charset="-122"/>
                  <a:cs typeface="Arial" panose="020B0604020202020204" pitchFamily="34" charset="0"/>
                </a:rPr>
                <a:t></a:t>
              </a:r>
            </a:p>
          </p:txBody>
        </p:sp>
        <p:sp>
          <p:nvSpPr>
            <p:cNvPr id="105574" name="Line 13">
              <a:extLst>
                <a:ext uri="{FF2B5EF4-FFF2-40B4-BE49-F238E27FC236}">
                  <a16:creationId xmlns:a16="http://schemas.microsoft.com/office/drawing/2014/main" id="{89F4B8EC-7F32-4F02-B632-1AAE0468CD81}"/>
                </a:ext>
              </a:extLst>
            </p:cNvPr>
            <p:cNvSpPr>
              <a:spLocks noChangeShapeType="1"/>
            </p:cNvSpPr>
            <p:nvPr/>
          </p:nvSpPr>
          <p:spPr bwMode="auto">
            <a:xfrm>
              <a:off x="2101" y="3246"/>
              <a:ext cx="0" cy="301"/>
            </a:xfrm>
            <a:prstGeom prst="line">
              <a:avLst/>
            </a:prstGeom>
            <a:noFill/>
            <a:ln w="50760" cap="sq">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105575" name="Text Box 14">
              <a:extLst>
                <a:ext uri="{FF2B5EF4-FFF2-40B4-BE49-F238E27FC236}">
                  <a16:creationId xmlns:a16="http://schemas.microsoft.com/office/drawing/2014/main" id="{31CB2C82-9F22-4D58-9959-DB3994613A9C}"/>
                </a:ext>
              </a:extLst>
            </p:cNvPr>
            <p:cNvSpPr txBox="1">
              <a:spLocks noChangeArrowheads="1"/>
            </p:cNvSpPr>
            <p:nvPr/>
          </p:nvSpPr>
          <p:spPr bwMode="auto">
            <a:xfrm>
              <a:off x="1946" y="3554"/>
              <a:ext cx="345" cy="2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Calibri" panose="020F0502020204030204" pitchFamily="34" charset="0"/>
                </a:defRPr>
              </a:lvl1pPr>
              <a:lvl2pPr marL="742950" indent="-28575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2pPr>
              <a:lvl3pPr marL="1143000" indent="-22860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3pPr>
              <a:lvl4pPr marL="1600200" indent="-22860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4pPr>
              <a:lvl5pPr marL="2057400" indent="-22860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5pPr>
              <a:lvl6pPr marL="25146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6pPr>
              <a:lvl7pPr marL="29718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7pPr>
              <a:lvl8pPr marL="34290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8pPr>
              <a:lvl9pPr marL="38862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9pPr>
            </a:lstStyle>
            <a:p>
              <a:pPr eaLnBrk="1" hangingPunct="1">
                <a:spcBef>
                  <a:spcPct val="0"/>
                </a:spcBef>
                <a:buFontTx/>
                <a:buNone/>
              </a:pPr>
              <a:r>
                <a:rPr lang="en-GB" altLang="it-IT" sz="1800">
                  <a:solidFill>
                    <a:srgbClr val="000000"/>
                  </a:solidFill>
                  <a:latin typeface="Arial" panose="020B0604020202020204" pitchFamily="34" charset="0"/>
                  <a:ea typeface="Microsoft YaHei" panose="020B0503020204020204" pitchFamily="34" charset="-122"/>
                  <a:cs typeface="Arial" panose="020B0604020202020204" pitchFamily="34" charset="0"/>
                </a:rPr>
                <a:t>IgG</a:t>
              </a:r>
            </a:p>
          </p:txBody>
        </p:sp>
        <p:sp>
          <p:nvSpPr>
            <p:cNvPr id="105576" name="Line 15">
              <a:extLst>
                <a:ext uri="{FF2B5EF4-FFF2-40B4-BE49-F238E27FC236}">
                  <a16:creationId xmlns:a16="http://schemas.microsoft.com/office/drawing/2014/main" id="{B5DD8018-C333-4CEE-A62E-AB227487386B}"/>
                </a:ext>
              </a:extLst>
            </p:cNvPr>
            <p:cNvSpPr>
              <a:spLocks noChangeShapeType="1"/>
            </p:cNvSpPr>
            <p:nvPr/>
          </p:nvSpPr>
          <p:spPr bwMode="auto">
            <a:xfrm>
              <a:off x="2095" y="1976"/>
              <a:ext cx="0" cy="259"/>
            </a:xfrm>
            <a:prstGeom prst="line">
              <a:avLst/>
            </a:prstGeom>
            <a:noFill/>
            <a:ln w="50760" cap="sq">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grpSp>
      <p:sp>
        <p:nvSpPr>
          <p:cNvPr id="105476" name="Line 16">
            <a:extLst>
              <a:ext uri="{FF2B5EF4-FFF2-40B4-BE49-F238E27FC236}">
                <a16:creationId xmlns:a16="http://schemas.microsoft.com/office/drawing/2014/main" id="{0383D81F-0833-4905-92CF-015BF0A412B7}"/>
              </a:ext>
            </a:extLst>
          </p:cNvPr>
          <p:cNvSpPr>
            <a:spLocks noChangeShapeType="1"/>
          </p:cNvSpPr>
          <p:nvPr/>
        </p:nvSpPr>
        <p:spPr bwMode="auto">
          <a:xfrm flipV="1">
            <a:off x="5459413" y="1628775"/>
            <a:ext cx="231775" cy="400050"/>
          </a:xfrm>
          <a:prstGeom prst="line">
            <a:avLst/>
          </a:prstGeom>
          <a:noFill/>
          <a:ln w="50760" cap="sq">
            <a:solidFill>
              <a:srgbClr val="000000"/>
            </a:solidFill>
            <a:prstDash val="sysDot"/>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grpSp>
        <p:nvGrpSpPr>
          <p:cNvPr id="105477" name="Group 17">
            <a:extLst>
              <a:ext uri="{FF2B5EF4-FFF2-40B4-BE49-F238E27FC236}">
                <a16:creationId xmlns:a16="http://schemas.microsoft.com/office/drawing/2014/main" id="{44816B1F-698E-4CA1-9BD6-F533D57CE932}"/>
              </a:ext>
            </a:extLst>
          </p:cNvPr>
          <p:cNvGrpSpPr>
            <a:grpSpLocks/>
          </p:cNvGrpSpPr>
          <p:nvPr/>
        </p:nvGrpSpPr>
        <p:grpSpPr bwMode="auto">
          <a:xfrm>
            <a:off x="893763" y="1052513"/>
            <a:ext cx="7005637" cy="2657475"/>
            <a:chOff x="563" y="663"/>
            <a:chExt cx="4413" cy="1674"/>
          </a:xfrm>
        </p:grpSpPr>
        <p:sp>
          <p:nvSpPr>
            <p:cNvPr id="105487" name="Oval 18">
              <a:extLst>
                <a:ext uri="{FF2B5EF4-FFF2-40B4-BE49-F238E27FC236}">
                  <a16:creationId xmlns:a16="http://schemas.microsoft.com/office/drawing/2014/main" id="{5E63AA00-1DA5-4FD0-8117-2AA92ACF648D}"/>
                </a:ext>
              </a:extLst>
            </p:cNvPr>
            <p:cNvSpPr>
              <a:spLocks noChangeArrowheads="1"/>
            </p:cNvSpPr>
            <p:nvPr/>
          </p:nvSpPr>
          <p:spPr bwMode="auto">
            <a:xfrm>
              <a:off x="2292" y="1198"/>
              <a:ext cx="462" cy="469"/>
            </a:xfrm>
            <a:prstGeom prst="ellipse">
              <a:avLst/>
            </a:prstGeom>
            <a:solidFill>
              <a:srgbClr val="EEECE1"/>
            </a:solidFill>
            <a:ln w="9525"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defTabSz="449263">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49263">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49263">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49263">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49263">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Clr>
                  <a:srgbClr val="000000"/>
                </a:buClr>
                <a:buFont typeface="Times New Roman" panose="02020603050405020304" pitchFamily="18" charset="0"/>
                <a:buNone/>
              </a:pPr>
              <a:endParaRPr lang="it-IT" altLang="it-IT" sz="1800">
                <a:solidFill>
                  <a:srgbClr val="FFFFFF"/>
                </a:solidFill>
                <a:latin typeface="Arial" panose="020B0604020202020204" pitchFamily="34" charset="0"/>
                <a:ea typeface="Microsoft YaHei" panose="020B0503020204020204" pitchFamily="34" charset="-122"/>
              </a:endParaRPr>
            </a:p>
          </p:txBody>
        </p:sp>
        <p:sp>
          <p:nvSpPr>
            <p:cNvPr id="105488" name="Oval 19">
              <a:extLst>
                <a:ext uri="{FF2B5EF4-FFF2-40B4-BE49-F238E27FC236}">
                  <a16:creationId xmlns:a16="http://schemas.microsoft.com/office/drawing/2014/main" id="{423C9DFE-C76E-4D89-9554-C12CF1D6DFCB}"/>
                </a:ext>
              </a:extLst>
            </p:cNvPr>
            <p:cNvSpPr>
              <a:spLocks noChangeArrowheads="1"/>
            </p:cNvSpPr>
            <p:nvPr/>
          </p:nvSpPr>
          <p:spPr bwMode="auto">
            <a:xfrm>
              <a:off x="2292" y="1198"/>
              <a:ext cx="462" cy="469"/>
            </a:xfrm>
            <a:prstGeom prst="ellipse">
              <a:avLst/>
            </a:prstGeom>
            <a:noFill/>
            <a:ln w="15840" cap="rnd">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defTabSz="449263">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49263">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49263">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49263">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49263">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Clr>
                  <a:srgbClr val="000000"/>
                </a:buClr>
                <a:buFont typeface="Times New Roman" panose="02020603050405020304" pitchFamily="18" charset="0"/>
                <a:buNone/>
              </a:pPr>
              <a:endParaRPr lang="it-IT" altLang="it-IT" sz="1800">
                <a:solidFill>
                  <a:srgbClr val="FFFFFF"/>
                </a:solidFill>
                <a:latin typeface="Arial" panose="020B0604020202020204" pitchFamily="34" charset="0"/>
                <a:ea typeface="Microsoft YaHei" panose="020B0503020204020204" pitchFamily="34" charset="-122"/>
              </a:endParaRPr>
            </a:p>
          </p:txBody>
        </p:sp>
        <p:sp>
          <p:nvSpPr>
            <p:cNvPr id="105489" name="Freeform 20">
              <a:extLst>
                <a:ext uri="{FF2B5EF4-FFF2-40B4-BE49-F238E27FC236}">
                  <a16:creationId xmlns:a16="http://schemas.microsoft.com/office/drawing/2014/main" id="{A97FEC03-6542-4741-8676-C3C76996677F}"/>
                </a:ext>
              </a:extLst>
            </p:cNvPr>
            <p:cNvSpPr>
              <a:spLocks noChangeArrowheads="1"/>
            </p:cNvSpPr>
            <p:nvPr/>
          </p:nvSpPr>
          <p:spPr bwMode="auto">
            <a:xfrm>
              <a:off x="4203" y="1882"/>
              <a:ext cx="267" cy="276"/>
            </a:xfrm>
            <a:custGeom>
              <a:avLst/>
              <a:gdLst>
                <a:gd name="T0" fmla="*/ 13 w 362"/>
                <a:gd name="T1" fmla="*/ 17 h 342"/>
                <a:gd name="T2" fmla="*/ 13 w 362"/>
                <a:gd name="T3" fmla="*/ 13 h 342"/>
                <a:gd name="T4" fmla="*/ 13 w 362"/>
                <a:gd name="T5" fmla="*/ 10 h 342"/>
                <a:gd name="T6" fmla="*/ 12 w 362"/>
                <a:gd name="T7" fmla="*/ 7 h 342"/>
                <a:gd name="T8" fmla="*/ 11 w 362"/>
                <a:gd name="T9" fmla="*/ 5 h 342"/>
                <a:gd name="T10" fmla="*/ 10 w 362"/>
                <a:gd name="T11" fmla="*/ 2 h 342"/>
                <a:gd name="T12" fmla="*/ 9 w 362"/>
                <a:gd name="T13" fmla="*/ 2 h 342"/>
                <a:gd name="T14" fmla="*/ 7 w 362"/>
                <a:gd name="T15" fmla="*/ 2 h 342"/>
                <a:gd name="T16" fmla="*/ 7 w 362"/>
                <a:gd name="T17" fmla="*/ 0 h 342"/>
                <a:gd name="T18" fmla="*/ 5 w 362"/>
                <a:gd name="T19" fmla="*/ 2 h 342"/>
                <a:gd name="T20" fmla="*/ 4 w 362"/>
                <a:gd name="T21" fmla="*/ 2 h 342"/>
                <a:gd name="T22" fmla="*/ 3 w 362"/>
                <a:gd name="T23" fmla="*/ 2 h 342"/>
                <a:gd name="T24" fmla="*/ 2 w 362"/>
                <a:gd name="T25" fmla="*/ 5 h 342"/>
                <a:gd name="T26" fmla="*/ 1 w 362"/>
                <a:gd name="T27" fmla="*/ 7 h 342"/>
                <a:gd name="T28" fmla="*/ 1 w 362"/>
                <a:gd name="T29" fmla="*/ 10 h 342"/>
                <a:gd name="T30" fmla="*/ 1 w 362"/>
                <a:gd name="T31" fmla="*/ 13 h 342"/>
                <a:gd name="T32" fmla="*/ 0 w 362"/>
                <a:gd name="T33" fmla="*/ 17 h 342"/>
                <a:gd name="T34" fmla="*/ 1 w 362"/>
                <a:gd name="T35" fmla="*/ 19 h 342"/>
                <a:gd name="T36" fmla="*/ 1 w 362"/>
                <a:gd name="T37" fmla="*/ 23 h 342"/>
                <a:gd name="T38" fmla="*/ 1 w 362"/>
                <a:gd name="T39" fmla="*/ 26 h 342"/>
                <a:gd name="T40" fmla="*/ 2 w 362"/>
                <a:gd name="T41" fmla="*/ 28 h 342"/>
                <a:gd name="T42" fmla="*/ 3 w 362"/>
                <a:gd name="T43" fmla="*/ 30 h 342"/>
                <a:gd name="T44" fmla="*/ 4 w 362"/>
                <a:gd name="T45" fmla="*/ 31 h 342"/>
                <a:gd name="T46" fmla="*/ 5 w 362"/>
                <a:gd name="T47" fmla="*/ 32 h 342"/>
                <a:gd name="T48" fmla="*/ 7 w 362"/>
                <a:gd name="T49" fmla="*/ 32 h 342"/>
                <a:gd name="T50" fmla="*/ 7 w 362"/>
                <a:gd name="T51" fmla="*/ 32 h 342"/>
                <a:gd name="T52" fmla="*/ 9 w 362"/>
                <a:gd name="T53" fmla="*/ 31 h 342"/>
                <a:gd name="T54" fmla="*/ 10 w 362"/>
                <a:gd name="T55" fmla="*/ 30 h 342"/>
                <a:gd name="T56" fmla="*/ 11 w 362"/>
                <a:gd name="T57" fmla="*/ 28 h 342"/>
                <a:gd name="T58" fmla="*/ 12 w 362"/>
                <a:gd name="T59" fmla="*/ 26 h 342"/>
                <a:gd name="T60" fmla="*/ 13 w 362"/>
                <a:gd name="T61" fmla="*/ 23 h 342"/>
                <a:gd name="T62" fmla="*/ 13 w 362"/>
                <a:gd name="T63" fmla="*/ 19 h 342"/>
                <a:gd name="T64" fmla="*/ 13 w 362"/>
                <a:gd name="T65" fmla="*/ 17 h 34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62"/>
                <a:gd name="T100" fmla="*/ 0 h 342"/>
                <a:gd name="T101" fmla="*/ 362 w 362"/>
                <a:gd name="T102" fmla="*/ 342 h 34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62" h="342">
                  <a:moveTo>
                    <a:pt x="362" y="171"/>
                  </a:moveTo>
                  <a:lnTo>
                    <a:pt x="358" y="137"/>
                  </a:lnTo>
                  <a:lnTo>
                    <a:pt x="348" y="104"/>
                  </a:lnTo>
                  <a:lnTo>
                    <a:pt x="331" y="76"/>
                  </a:lnTo>
                  <a:lnTo>
                    <a:pt x="309" y="50"/>
                  </a:lnTo>
                  <a:lnTo>
                    <a:pt x="282" y="29"/>
                  </a:lnTo>
                  <a:lnTo>
                    <a:pt x="251" y="13"/>
                  </a:lnTo>
                  <a:lnTo>
                    <a:pt x="217" y="3"/>
                  </a:lnTo>
                  <a:lnTo>
                    <a:pt x="181" y="0"/>
                  </a:lnTo>
                  <a:lnTo>
                    <a:pt x="144" y="3"/>
                  </a:lnTo>
                  <a:lnTo>
                    <a:pt x="110" y="13"/>
                  </a:lnTo>
                  <a:lnTo>
                    <a:pt x="79" y="29"/>
                  </a:lnTo>
                  <a:lnTo>
                    <a:pt x="52" y="50"/>
                  </a:lnTo>
                  <a:lnTo>
                    <a:pt x="30" y="76"/>
                  </a:lnTo>
                  <a:lnTo>
                    <a:pt x="14" y="104"/>
                  </a:lnTo>
                  <a:lnTo>
                    <a:pt x="3" y="137"/>
                  </a:lnTo>
                  <a:lnTo>
                    <a:pt x="0" y="171"/>
                  </a:lnTo>
                  <a:lnTo>
                    <a:pt x="3" y="205"/>
                  </a:lnTo>
                  <a:lnTo>
                    <a:pt x="14" y="238"/>
                  </a:lnTo>
                  <a:lnTo>
                    <a:pt x="30" y="267"/>
                  </a:lnTo>
                  <a:lnTo>
                    <a:pt x="52" y="292"/>
                  </a:lnTo>
                  <a:lnTo>
                    <a:pt x="79" y="313"/>
                  </a:lnTo>
                  <a:lnTo>
                    <a:pt x="110" y="329"/>
                  </a:lnTo>
                  <a:lnTo>
                    <a:pt x="144" y="339"/>
                  </a:lnTo>
                  <a:lnTo>
                    <a:pt x="181" y="342"/>
                  </a:lnTo>
                  <a:lnTo>
                    <a:pt x="217" y="339"/>
                  </a:lnTo>
                  <a:lnTo>
                    <a:pt x="251" y="329"/>
                  </a:lnTo>
                  <a:lnTo>
                    <a:pt x="282" y="313"/>
                  </a:lnTo>
                  <a:lnTo>
                    <a:pt x="309" y="292"/>
                  </a:lnTo>
                  <a:lnTo>
                    <a:pt x="331" y="267"/>
                  </a:lnTo>
                  <a:lnTo>
                    <a:pt x="348" y="238"/>
                  </a:lnTo>
                  <a:lnTo>
                    <a:pt x="358" y="205"/>
                  </a:lnTo>
                  <a:lnTo>
                    <a:pt x="362" y="171"/>
                  </a:lnTo>
                  <a:close/>
                </a:path>
              </a:pathLst>
            </a:custGeom>
            <a:solidFill>
              <a:srgbClr val="FFFFFF"/>
            </a:soli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5490" name="Freeform 21">
              <a:extLst>
                <a:ext uri="{FF2B5EF4-FFF2-40B4-BE49-F238E27FC236}">
                  <a16:creationId xmlns:a16="http://schemas.microsoft.com/office/drawing/2014/main" id="{084CCD06-79BF-4AF6-923A-E35156F8A739}"/>
                </a:ext>
              </a:extLst>
            </p:cNvPr>
            <p:cNvSpPr>
              <a:spLocks noChangeArrowheads="1"/>
            </p:cNvSpPr>
            <p:nvPr/>
          </p:nvSpPr>
          <p:spPr bwMode="auto">
            <a:xfrm>
              <a:off x="4203" y="1882"/>
              <a:ext cx="267" cy="276"/>
            </a:xfrm>
            <a:custGeom>
              <a:avLst/>
              <a:gdLst>
                <a:gd name="T0" fmla="*/ 13 w 362"/>
                <a:gd name="T1" fmla="*/ 17 h 342"/>
                <a:gd name="T2" fmla="*/ 13 w 362"/>
                <a:gd name="T3" fmla="*/ 13 h 342"/>
                <a:gd name="T4" fmla="*/ 13 w 362"/>
                <a:gd name="T5" fmla="*/ 10 h 342"/>
                <a:gd name="T6" fmla="*/ 12 w 362"/>
                <a:gd name="T7" fmla="*/ 7 h 342"/>
                <a:gd name="T8" fmla="*/ 11 w 362"/>
                <a:gd name="T9" fmla="*/ 5 h 342"/>
                <a:gd name="T10" fmla="*/ 10 w 362"/>
                <a:gd name="T11" fmla="*/ 2 h 342"/>
                <a:gd name="T12" fmla="*/ 9 w 362"/>
                <a:gd name="T13" fmla="*/ 2 h 342"/>
                <a:gd name="T14" fmla="*/ 7 w 362"/>
                <a:gd name="T15" fmla="*/ 2 h 342"/>
                <a:gd name="T16" fmla="*/ 7 w 362"/>
                <a:gd name="T17" fmla="*/ 0 h 342"/>
                <a:gd name="T18" fmla="*/ 5 w 362"/>
                <a:gd name="T19" fmla="*/ 2 h 342"/>
                <a:gd name="T20" fmla="*/ 4 w 362"/>
                <a:gd name="T21" fmla="*/ 2 h 342"/>
                <a:gd name="T22" fmla="*/ 3 w 362"/>
                <a:gd name="T23" fmla="*/ 2 h 342"/>
                <a:gd name="T24" fmla="*/ 2 w 362"/>
                <a:gd name="T25" fmla="*/ 5 h 342"/>
                <a:gd name="T26" fmla="*/ 1 w 362"/>
                <a:gd name="T27" fmla="*/ 7 h 342"/>
                <a:gd name="T28" fmla="*/ 1 w 362"/>
                <a:gd name="T29" fmla="*/ 10 h 342"/>
                <a:gd name="T30" fmla="*/ 1 w 362"/>
                <a:gd name="T31" fmla="*/ 13 h 342"/>
                <a:gd name="T32" fmla="*/ 0 w 362"/>
                <a:gd name="T33" fmla="*/ 17 h 342"/>
                <a:gd name="T34" fmla="*/ 1 w 362"/>
                <a:gd name="T35" fmla="*/ 19 h 342"/>
                <a:gd name="T36" fmla="*/ 1 w 362"/>
                <a:gd name="T37" fmla="*/ 23 h 342"/>
                <a:gd name="T38" fmla="*/ 1 w 362"/>
                <a:gd name="T39" fmla="*/ 26 h 342"/>
                <a:gd name="T40" fmla="*/ 2 w 362"/>
                <a:gd name="T41" fmla="*/ 28 h 342"/>
                <a:gd name="T42" fmla="*/ 3 w 362"/>
                <a:gd name="T43" fmla="*/ 30 h 342"/>
                <a:gd name="T44" fmla="*/ 4 w 362"/>
                <a:gd name="T45" fmla="*/ 31 h 342"/>
                <a:gd name="T46" fmla="*/ 5 w 362"/>
                <a:gd name="T47" fmla="*/ 32 h 342"/>
                <a:gd name="T48" fmla="*/ 7 w 362"/>
                <a:gd name="T49" fmla="*/ 32 h 342"/>
                <a:gd name="T50" fmla="*/ 7 w 362"/>
                <a:gd name="T51" fmla="*/ 32 h 342"/>
                <a:gd name="T52" fmla="*/ 9 w 362"/>
                <a:gd name="T53" fmla="*/ 31 h 342"/>
                <a:gd name="T54" fmla="*/ 10 w 362"/>
                <a:gd name="T55" fmla="*/ 30 h 342"/>
                <a:gd name="T56" fmla="*/ 11 w 362"/>
                <a:gd name="T57" fmla="*/ 28 h 342"/>
                <a:gd name="T58" fmla="*/ 12 w 362"/>
                <a:gd name="T59" fmla="*/ 26 h 342"/>
                <a:gd name="T60" fmla="*/ 13 w 362"/>
                <a:gd name="T61" fmla="*/ 23 h 342"/>
                <a:gd name="T62" fmla="*/ 13 w 362"/>
                <a:gd name="T63" fmla="*/ 19 h 342"/>
                <a:gd name="T64" fmla="*/ 13 w 362"/>
                <a:gd name="T65" fmla="*/ 17 h 34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62"/>
                <a:gd name="T100" fmla="*/ 0 h 342"/>
                <a:gd name="T101" fmla="*/ 362 w 362"/>
                <a:gd name="T102" fmla="*/ 342 h 34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62" h="342">
                  <a:moveTo>
                    <a:pt x="362" y="171"/>
                  </a:moveTo>
                  <a:lnTo>
                    <a:pt x="358" y="137"/>
                  </a:lnTo>
                  <a:lnTo>
                    <a:pt x="348" y="104"/>
                  </a:lnTo>
                  <a:lnTo>
                    <a:pt x="331" y="76"/>
                  </a:lnTo>
                  <a:lnTo>
                    <a:pt x="309" y="50"/>
                  </a:lnTo>
                  <a:lnTo>
                    <a:pt x="282" y="29"/>
                  </a:lnTo>
                  <a:lnTo>
                    <a:pt x="251" y="13"/>
                  </a:lnTo>
                  <a:lnTo>
                    <a:pt x="217" y="3"/>
                  </a:lnTo>
                  <a:lnTo>
                    <a:pt x="181" y="0"/>
                  </a:lnTo>
                  <a:lnTo>
                    <a:pt x="144" y="3"/>
                  </a:lnTo>
                  <a:lnTo>
                    <a:pt x="110" y="13"/>
                  </a:lnTo>
                  <a:lnTo>
                    <a:pt x="79" y="29"/>
                  </a:lnTo>
                  <a:lnTo>
                    <a:pt x="52" y="50"/>
                  </a:lnTo>
                  <a:lnTo>
                    <a:pt x="30" y="76"/>
                  </a:lnTo>
                  <a:lnTo>
                    <a:pt x="14" y="104"/>
                  </a:lnTo>
                  <a:lnTo>
                    <a:pt x="3" y="137"/>
                  </a:lnTo>
                  <a:lnTo>
                    <a:pt x="0" y="171"/>
                  </a:lnTo>
                  <a:lnTo>
                    <a:pt x="3" y="205"/>
                  </a:lnTo>
                  <a:lnTo>
                    <a:pt x="14" y="238"/>
                  </a:lnTo>
                  <a:lnTo>
                    <a:pt x="30" y="267"/>
                  </a:lnTo>
                  <a:lnTo>
                    <a:pt x="52" y="292"/>
                  </a:lnTo>
                  <a:lnTo>
                    <a:pt x="79" y="313"/>
                  </a:lnTo>
                  <a:lnTo>
                    <a:pt x="110" y="329"/>
                  </a:lnTo>
                  <a:lnTo>
                    <a:pt x="144" y="339"/>
                  </a:lnTo>
                  <a:lnTo>
                    <a:pt x="181" y="342"/>
                  </a:lnTo>
                  <a:lnTo>
                    <a:pt x="217" y="339"/>
                  </a:lnTo>
                  <a:lnTo>
                    <a:pt x="251" y="329"/>
                  </a:lnTo>
                  <a:lnTo>
                    <a:pt x="282" y="313"/>
                  </a:lnTo>
                  <a:lnTo>
                    <a:pt x="309" y="292"/>
                  </a:lnTo>
                  <a:lnTo>
                    <a:pt x="331" y="267"/>
                  </a:lnTo>
                  <a:lnTo>
                    <a:pt x="348" y="238"/>
                  </a:lnTo>
                  <a:lnTo>
                    <a:pt x="358" y="205"/>
                  </a:lnTo>
                  <a:lnTo>
                    <a:pt x="362" y="171"/>
                  </a:lnTo>
                </a:path>
              </a:pathLst>
            </a:custGeom>
            <a:noFill/>
            <a:ln w="15840" cap="flat">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5491" name="Freeform 22">
              <a:extLst>
                <a:ext uri="{FF2B5EF4-FFF2-40B4-BE49-F238E27FC236}">
                  <a16:creationId xmlns:a16="http://schemas.microsoft.com/office/drawing/2014/main" id="{6363EA4A-3611-40C8-88E0-B22D24CBD07A}"/>
                </a:ext>
              </a:extLst>
            </p:cNvPr>
            <p:cNvSpPr>
              <a:spLocks noChangeArrowheads="1"/>
            </p:cNvSpPr>
            <p:nvPr/>
          </p:nvSpPr>
          <p:spPr bwMode="auto">
            <a:xfrm>
              <a:off x="4249" y="1937"/>
              <a:ext cx="84" cy="133"/>
            </a:xfrm>
            <a:custGeom>
              <a:avLst/>
              <a:gdLst>
                <a:gd name="T0" fmla="*/ 4 w 114"/>
                <a:gd name="T1" fmla="*/ 2 h 166"/>
                <a:gd name="T2" fmla="*/ 3 w 114"/>
                <a:gd name="T3" fmla="*/ 0 h 166"/>
                <a:gd name="T4" fmla="*/ 1 w 114"/>
                <a:gd name="T5" fmla="*/ 2 h 166"/>
                <a:gd name="T6" fmla="*/ 1 w 114"/>
                <a:gd name="T7" fmla="*/ 2 h 166"/>
                <a:gd name="T8" fmla="*/ 1 w 114"/>
                <a:gd name="T9" fmla="*/ 4 h 166"/>
                <a:gd name="T10" fmla="*/ 0 w 114"/>
                <a:gd name="T11" fmla="*/ 6 h 166"/>
                <a:gd name="T12" fmla="*/ 0 w 114"/>
                <a:gd name="T13" fmla="*/ 9 h 166"/>
                <a:gd name="T14" fmla="*/ 1 w 114"/>
                <a:gd name="T15" fmla="*/ 11 h 166"/>
                <a:gd name="T16" fmla="*/ 1 w 114"/>
                <a:gd name="T17" fmla="*/ 13 h 166"/>
                <a:gd name="T18" fmla="*/ 1 w 114"/>
                <a:gd name="T19" fmla="*/ 14 h 166"/>
                <a:gd name="T20" fmla="*/ 2 w 114"/>
                <a:gd name="T21" fmla="*/ 15 h 166"/>
                <a:gd name="T22" fmla="*/ 3 w 114"/>
                <a:gd name="T23" fmla="*/ 14 h 166"/>
                <a:gd name="T24" fmla="*/ 3 w 114"/>
                <a:gd name="T25" fmla="*/ 14 h 166"/>
                <a:gd name="T26" fmla="*/ 4 w 114"/>
                <a:gd name="T27" fmla="*/ 10 h 166"/>
                <a:gd name="T28" fmla="*/ 4 w 114"/>
                <a:gd name="T29" fmla="*/ 6 h 166"/>
                <a:gd name="T30" fmla="*/ 4 w 114"/>
                <a:gd name="T31" fmla="*/ 3 h 166"/>
                <a:gd name="T32" fmla="*/ 4 w 114"/>
                <a:gd name="T33" fmla="*/ 2 h 16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14"/>
                <a:gd name="T52" fmla="*/ 0 h 166"/>
                <a:gd name="T53" fmla="*/ 114 w 114"/>
                <a:gd name="T54" fmla="*/ 166 h 16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14" h="166">
                  <a:moveTo>
                    <a:pt x="97" y="10"/>
                  </a:moveTo>
                  <a:lnTo>
                    <a:pt x="75" y="0"/>
                  </a:lnTo>
                  <a:lnTo>
                    <a:pt x="48" y="10"/>
                  </a:lnTo>
                  <a:lnTo>
                    <a:pt x="22" y="27"/>
                  </a:lnTo>
                  <a:lnTo>
                    <a:pt x="7" y="46"/>
                  </a:lnTo>
                  <a:lnTo>
                    <a:pt x="0" y="69"/>
                  </a:lnTo>
                  <a:lnTo>
                    <a:pt x="0" y="99"/>
                  </a:lnTo>
                  <a:lnTo>
                    <a:pt x="5" y="125"/>
                  </a:lnTo>
                  <a:lnTo>
                    <a:pt x="15" y="145"/>
                  </a:lnTo>
                  <a:lnTo>
                    <a:pt x="30" y="159"/>
                  </a:lnTo>
                  <a:lnTo>
                    <a:pt x="53" y="166"/>
                  </a:lnTo>
                  <a:lnTo>
                    <a:pt x="66" y="163"/>
                  </a:lnTo>
                  <a:lnTo>
                    <a:pt x="76" y="151"/>
                  </a:lnTo>
                  <a:lnTo>
                    <a:pt x="101" y="108"/>
                  </a:lnTo>
                  <a:lnTo>
                    <a:pt x="114" y="71"/>
                  </a:lnTo>
                  <a:lnTo>
                    <a:pt x="114" y="39"/>
                  </a:lnTo>
                  <a:lnTo>
                    <a:pt x="97" y="10"/>
                  </a:lnTo>
                  <a:close/>
                </a:path>
              </a:pathLst>
            </a:custGeom>
            <a:solidFill>
              <a:srgbClr val="202020"/>
            </a:soli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5492" name="Freeform 23">
              <a:extLst>
                <a:ext uri="{FF2B5EF4-FFF2-40B4-BE49-F238E27FC236}">
                  <a16:creationId xmlns:a16="http://schemas.microsoft.com/office/drawing/2014/main" id="{21CD9A50-8185-478F-863A-FFA2398CA991}"/>
                </a:ext>
              </a:extLst>
            </p:cNvPr>
            <p:cNvSpPr>
              <a:spLocks noChangeArrowheads="1"/>
            </p:cNvSpPr>
            <p:nvPr/>
          </p:nvSpPr>
          <p:spPr bwMode="auto">
            <a:xfrm>
              <a:off x="4249" y="1937"/>
              <a:ext cx="84" cy="133"/>
            </a:xfrm>
            <a:custGeom>
              <a:avLst/>
              <a:gdLst>
                <a:gd name="T0" fmla="*/ 4 w 114"/>
                <a:gd name="T1" fmla="*/ 2 h 166"/>
                <a:gd name="T2" fmla="*/ 3 w 114"/>
                <a:gd name="T3" fmla="*/ 0 h 166"/>
                <a:gd name="T4" fmla="*/ 1 w 114"/>
                <a:gd name="T5" fmla="*/ 2 h 166"/>
                <a:gd name="T6" fmla="*/ 1 w 114"/>
                <a:gd name="T7" fmla="*/ 2 h 166"/>
                <a:gd name="T8" fmla="*/ 1 w 114"/>
                <a:gd name="T9" fmla="*/ 4 h 166"/>
                <a:gd name="T10" fmla="*/ 0 w 114"/>
                <a:gd name="T11" fmla="*/ 6 h 166"/>
                <a:gd name="T12" fmla="*/ 0 w 114"/>
                <a:gd name="T13" fmla="*/ 9 h 166"/>
                <a:gd name="T14" fmla="*/ 1 w 114"/>
                <a:gd name="T15" fmla="*/ 11 h 166"/>
                <a:gd name="T16" fmla="*/ 1 w 114"/>
                <a:gd name="T17" fmla="*/ 13 h 166"/>
                <a:gd name="T18" fmla="*/ 1 w 114"/>
                <a:gd name="T19" fmla="*/ 14 h 166"/>
                <a:gd name="T20" fmla="*/ 2 w 114"/>
                <a:gd name="T21" fmla="*/ 15 h 166"/>
                <a:gd name="T22" fmla="*/ 3 w 114"/>
                <a:gd name="T23" fmla="*/ 14 h 166"/>
                <a:gd name="T24" fmla="*/ 3 w 114"/>
                <a:gd name="T25" fmla="*/ 14 h 166"/>
                <a:gd name="T26" fmla="*/ 4 w 114"/>
                <a:gd name="T27" fmla="*/ 10 h 166"/>
                <a:gd name="T28" fmla="*/ 4 w 114"/>
                <a:gd name="T29" fmla="*/ 6 h 166"/>
                <a:gd name="T30" fmla="*/ 4 w 114"/>
                <a:gd name="T31" fmla="*/ 3 h 166"/>
                <a:gd name="T32" fmla="*/ 4 w 114"/>
                <a:gd name="T33" fmla="*/ 2 h 16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14"/>
                <a:gd name="T52" fmla="*/ 0 h 166"/>
                <a:gd name="T53" fmla="*/ 114 w 114"/>
                <a:gd name="T54" fmla="*/ 166 h 16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14" h="166">
                  <a:moveTo>
                    <a:pt x="97" y="10"/>
                  </a:moveTo>
                  <a:lnTo>
                    <a:pt x="75" y="0"/>
                  </a:lnTo>
                  <a:lnTo>
                    <a:pt x="48" y="10"/>
                  </a:lnTo>
                  <a:lnTo>
                    <a:pt x="22" y="27"/>
                  </a:lnTo>
                  <a:lnTo>
                    <a:pt x="7" y="46"/>
                  </a:lnTo>
                  <a:lnTo>
                    <a:pt x="0" y="69"/>
                  </a:lnTo>
                  <a:lnTo>
                    <a:pt x="0" y="99"/>
                  </a:lnTo>
                  <a:lnTo>
                    <a:pt x="5" y="125"/>
                  </a:lnTo>
                  <a:lnTo>
                    <a:pt x="15" y="145"/>
                  </a:lnTo>
                  <a:lnTo>
                    <a:pt x="30" y="159"/>
                  </a:lnTo>
                  <a:lnTo>
                    <a:pt x="53" y="166"/>
                  </a:lnTo>
                  <a:lnTo>
                    <a:pt x="66" y="163"/>
                  </a:lnTo>
                  <a:lnTo>
                    <a:pt x="76" y="151"/>
                  </a:lnTo>
                  <a:lnTo>
                    <a:pt x="101" y="108"/>
                  </a:lnTo>
                  <a:lnTo>
                    <a:pt x="114" y="71"/>
                  </a:lnTo>
                  <a:lnTo>
                    <a:pt x="114" y="39"/>
                  </a:lnTo>
                  <a:lnTo>
                    <a:pt x="97" y="10"/>
                  </a:lnTo>
                </a:path>
              </a:pathLst>
            </a:custGeom>
            <a:noFill/>
            <a:ln w="15840" cap="flat">
              <a:solidFill>
                <a:srgbClr val="40404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5493" name="Freeform 24">
              <a:extLst>
                <a:ext uri="{FF2B5EF4-FFF2-40B4-BE49-F238E27FC236}">
                  <a16:creationId xmlns:a16="http://schemas.microsoft.com/office/drawing/2014/main" id="{79C77E8E-4CFA-4411-B4CB-C1ADAA5469FB}"/>
                </a:ext>
              </a:extLst>
            </p:cNvPr>
            <p:cNvSpPr>
              <a:spLocks noChangeArrowheads="1"/>
            </p:cNvSpPr>
            <p:nvPr/>
          </p:nvSpPr>
          <p:spPr bwMode="auto">
            <a:xfrm>
              <a:off x="4342" y="1940"/>
              <a:ext cx="84" cy="134"/>
            </a:xfrm>
            <a:custGeom>
              <a:avLst/>
              <a:gdLst>
                <a:gd name="T0" fmla="*/ 3 w 116"/>
                <a:gd name="T1" fmla="*/ 15 h 166"/>
                <a:gd name="T2" fmla="*/ 3 w 116"/>
                <a:gd name="T3" fmla="*/ 16 h 166"/>
                <a:gd name="T4" fmla="*/ 1 w 116"/>
                <a:gd name="T5" fmla="*/ 15 h 166"/>
                <a:gd name="T6" fmla="*/ 1 w 116"/>
                <a:gd name="T7" fmla="*/ 14 h 166"/>
                <a:gd name="T8" fmla="*/ 1 w 116"/>
                <a:gd name="T9" fmla="*/ 12 h 166"/>
                <a:gd name="T10" fmla="*/ 0 w 116"/>
                <a:gd name="T11" fmla="*/ 10 h 166"/>
                <a:gd name="T12" fmla="*/ 1 w 116"/>
                <a:gd name="T13" fmla="*/ 6 h 166"/>
                <a:gd name="T14" fmla="*/ 1 w 116"/>
                <a:gd name="T15" fmla="*/ 4 h 166"/>
                <a:gd name="T16" fmla="*/ 1 w 116"/>
                <a:gd name="T17" fmla="*/ 2 h 166"/>
                <a:gd name="T18" fmla="*/ 1 w 116"/>
                <a:gd name="T19" fmla="*/ 2 h 166"/>
                <a:gd name="T20" fmla="*/ 1 w 116"/>
                <a:gd name="T21" fmla="*/ 0 h 166"/>
                <a:gd name="T22" fmla="*/ 2 w 116"/>
                <a:gd name="T23" fmla="*/ 2 h 166"/>
                <a:gd name="T24" fmla="*/ 3 w 116"/>
                <a:gd name="T25" fmla="*/ 2 h 166"/>
                <a:gd name="T26" fmla="*/ 3 w 116"/>
                <a:gd name="T27" fmla="*/ 5 h 166"/>
                <a:gd name="T28" fmla="*/ 4 w 116"/>
                <a:gd name="T29" fmla="*/ 10 h 166"/>
                <a:gd name="T30" fmla="*/ 4 w 116"/>
                <a:gd name="T31" fmla="*/ 12 h 166"/>
                <a:gd name="T32" fmla="*/ 3 w 116"/>
                <a:gd name="T33" fmla="*/ 15 h 16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16"/>
                <a:gd name="T52" fmla="*/ 0 h 166"/>
                <a:gd name="T53" fmla="*/ 116 w 116"/>
                <a:gd name="T54" fmla="*/ 166 h 16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16" h="166">
                  <a:moveTo>
                    <a:pt x="98" y="157"/>
                  </a:moveTo>
                  <a:lnTo>
                    <a:pt x="76" y="166"/>
                  </a:lnTo>
                  <a:lnTo>
                    <a:pt x="49" y="157"/>
                  </a:lnTo>
                  <a:lnTo>
                    <a:pt x="23" y="139"/>
                  </a:lnTo>
                  <a:lnTo>
                    <a:pt x="8" y="121"/>
                  </a:lnTo>
                  <a:lnTo>
                    <a:pt x="0" y="98"/>
                  </a:lnTo>
                  <a:lnTo>
                    <a:pt x="1" y="67"/>
                  </a:lnTo>
                  <a:lnTo>
                    <a:pt x="6" y="42"/>
                  </a:lnTo>
                  <a:lnTo>
                    <a:pt x="16" y="21"/>
                  </a:lnTo>
                  <a:lnTo>
                    <a:pt x="31" y="7"/>
                  </a:lnTo>
                  <a:lnTo>
                    <a:pt x="54" y="0"/>
                  </a:lnTo>
                  <a:lnTo>
                    <a:pt x="67" y="3"/>
                  </a:lnTo>
                  <a:lnTo>
                    <a:pt x="77" y="16"/>
                  </a:lnTo>
                  <a:lnTo>
                    <a:pt x="102" y="58"/>
                  </a:lnTo>
                  <a:lnTo>
                    <a:pt x="116" y="95"/>
                  </a:lnTo>
                  <a:lnTo>
                    <a:pt x="115" y="127"/>
                  </a:lnTo>
                  <a:lnTo>
                    <a:pt x="98" y="157"/>
                  </a:lnTo>
                  <a:close/>
                </a:path>
              </a:pathLst>
            </a:custGeom>
            <a:solidFill>
              <a:srgbClr val="202020"/>
            </a:soli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5494" name="Freeform 25">
              <a:extLst>
                <a:ext uri="{FF2B5EF4-FFF2-40B4-BE49-F238E27FC236}">
                  <a16:creationId xmlns:a16="http://schemas.microsoft.com/office/drawing/2014/main" id="{A2D46597-7EE7-47E2-8FAD-9944D9617A25}"/>
                </a:ext>
              </a:extLst>
            </p:cNvPr>
            <p:cNvSpPr>
              <a:spLocks noChangeArrowheads="1"/>
            </p:cNvSpPr>
            <p:nvPr/>
          </p:nvSpPr>
          <p:spPr bwMode="auto">
            <a:xfrm>
              <a:off x="4342" y="1940"/>
              <a:ext cx="84" cy="134"/>
            </a:xfrm>
            <a:custGeom>
              <a:avLst/>
              <a:gdLst>
                <a:gd name="T0" fmla="*/ 3 w 116"/>
                <a:gd name="T1" fmla="*/ 15 h 166"/>
                <a:gd name="T2" fmla="*/ 3 w 116"/>
                <a:gd name="T3" fmla="*/ 16 h 166"/>
                <a:gd name="T4" fmla="*/ 1 w 116"/>
                <a:gd name="T5" fmla="*/ 15 h 166"/>
                <a:gd name="T6" fmla="*/ 1 w 116"/>
                <a:gd name="T7" fmla="*/ 14 h 166"/>
                <a:gd name="T8" fmla="*/ 1 w 116"/>
                <a:gd name="T9" fmla="*/ 12 h 166"/>
                <a:gd name="T10" fmla="*/ 0 w 116"/>
                <a:gd name="T11" fmla="*/ 10 h 166"/>
                <a:gd name="T12" fmla="*/ 1 w 116"/>
                <a:gd name="T13" fmla="*/ 6 h 166"/>
                <a:gd name="T14" fmla="*/ 1 w 116"/>
                <a:gd name="T15" fmla="*/ 4 h 166"/>
                <a:gd name="T16" fmla="*/ 1 w 116"/>
                <a:gd name="T17" fmla="*/ 2 h 166"/>
                <a:gd name="T18" fmla="*/ 1 w 116"/>
                <a:gd name="T19" fmla="*/ 2 h 166"/>
                <a:gd name="T20" fmla="*/ 1 w 116"/>
                <a:gd name="T21" fmla="*/ 0 h 166"/>
                <a:gd name="T22" fmla="*/ 2 w 116"/>
                <a:gd name="T23" fmla="*/ 2 h 166"/>
                <a:gd name="T24" fmla="*/ 3 w 116"/>
                <a:gd name="T25" fmla="*/ 2 h 166"/>
                <a:gd name="T26" fmla="*/ 3 w 116"/>
                <a:gd name="T27" fmla="*/ 5 h 166"/>
                <a:gd name="T28" fmla="*/ 4 w 116"/>
                <a:gd name="T29" fmla="*/ 10 h 166"/>
                <a:gd name="T30" fmla="*/ 4 w 116"/>
                <a:gd name="T31" fmla="*/ 12 h 166"/>
                <a:gd name="T32" fmla="*/ 3 w 116"/>
                <a:gd name="T33" fmla="*/ 15 h 16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16"/>
                <a:gd name="T52" fmla="*/ 0 h 166"/>
                <a:gd name="T53" fmla="*/ 116 w 116"/>
                <a:gd name="T54" fmla="*/ 166 h 16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16" h="166">
                  <a:moveTo>
                    <a:pt x="98" y="157"/>
                  </a:moveTo>
                  <a:lnTo>
                    <a:pt x="76" y="166"/>
                  </a:lnTo>
                  <a:lnTo>
                    <a:pt x="49" y="157"/>
                  </a:lnTo>
                  <a:lnTo>
                    <a:pt x="23" y="139"/>
                  </a:lnTo>
                  <a:lnTo>
                    <a:pt x="8" y="121"/>
                  </a:lnTo>
                  <a:lnTo>
                    <a:pt x="0" y="98"/>
                  </a:lnTo>
                  <a:lnTo>
                    <a:pt x="1" y="67"/>
                  </a:lnTo>
                  <a:lnTo>
                    <a:pt x="6" y="42"/>
                  </a:lnTo>
                  <a:lnTo>
                    <a:pt x="16" y="21"/>
                  </a:lnTo>
                  <a:lnTo>
                    <a:pt x="31" y="7"/>
                  </a:lnTo>
                  <a:lnTo>
                    <a:pt x="54" y="0"/>
                  </a:lnTo>
                  <a:lnTo>
                    <a:pt x="67" y="3"/>
                  </a:lnTo>
                  <a:lnTo>
                    <a:pt x="77" y="16"/>
                  </a:lnTo>
                  <a:lnTo>
                    <a:pt x="102" y="58"/>
                  </a:lnTo>
                  <a:lnTo>
                    <a:pt x="116" y="95"/>
                  </a:lnTo>
                  <a:lnTo>
                    <a:pt x="115" y="127"/>
                  </a:lnTo>
                  <a:lnTo>
                    <a:pt x="98" y="157"/>
                  </a:lnTo>
                </a:path>
              </a:pathLst>
            </a:custGeom>
            <a:noFill/>
            <a:ln w="15840" cap="flat">
              <a:solidFill>
                <a:srgbClr val="40404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5495" name="Freeform 26">
              <a:extLst>
                <a:ext uri="{FF2B5EF4-FFF2-40B4-BE49-F238E27FC236}">
                  <a16:creationId xmlns:a16="http://schemas.microsoft.com/office/drawing/2014/main" id="{D901682C-48D3-4C52-8402-07478F4124AD}"/>
                </a:ext>
              </a:extLst>
            </p:cNvPr>
            <p:cNvSpPr>
              <a:spLocks noChangeArrowheads="1"/>
            </p:cNvSpPr>
            <p:nvPr/>
          </p:nvSpPr>
          <p:spPr bwMode="auto">
            <a:xfrm>
              <a:off x="4221" y="2027"/>
              <a:ext cx="16" cy="27"/>
            </a:xfrm>
            <a:custGeom>
              <a:avLst/>
              <a:gdLst>
                <a:gd name="T0" fmla="*/ 1 w 23"/>
                <a:gd name="T1" fmla="*/ 2 h 34"/>
                <a:gd name="T2" fmla="*/ 1 w 23"/>
                <a:gd name="T3" fmla="*/ 2 h 34"/>
                <a:gd name="T4" fmla="*/ 1 w 23"/>
                <a:gd name="T5" fmla="*/ 0 h 34"/>
                <a:gd name="T6" fmla="*/ 1 w 23"/>
                <a:gd name="T7" fmla="*/ 2 h 34"/>
                <a:gd name="T8" fmla="*/ 0 w 23"/>
                <a:gd name="T9" fmla="*/ 2 h 34"/>
                <a:gd name="T10" fmla="*/ 1 w 23"/>
                <a:gd name="T11" fmla="*/ 3 h 34"/>
                <a:gd name="T12" fmla="*/ 1 w 23"/>
                <a:gd name="T13" fmla="*/ 3 h 34"/>
                <a:gd name="T14" fmla="*/ 1 w 23"/>
                <a:gd name="T15" fmla="*/ 3 h 34"/>
                <a:gd name="T16" fmla="*/ 1 w 23"/>
                <a:gd name="T17" fmla="*/ 2 h 3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
                <a:gd name="T28" fmla="*/ 0 h 34"/>
                <a:gd name="T29" fmla="*/ 23 w 23"/>
                <a:gd name="T30" fmla="*/ 34 h 3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 h="34">
                  <a:moveTo>
                    <a:pt x="23" y="17"/>
                  </a:moveTo>
                  <a:lnTo>
                    <a:pt x="19" y="5"/>
                  </a:lnTo>
                  <a:lnTo>
                    <a:pt x="12" y="0"/>
                  </a:lnTo>
                  <a:lnTo>
                    <a:pt x="4" y="5"/>
                  </a:lnTo>
                  <a:lnTo>
                    <a:pt x="0" y="17"/>
                  </a:lnTo>
                  <a:lnTo>
                    <a:pt x="4" y="29"/>
                  </a:lnTo>
                  <a:lnTo>
                    <a:pt x="12" y="34"/>
                  </a:lnTo>
                  <a:lnTo>
                    <a:pt x="19" y="29"/>
                  </a:lnTo>
                  <a:lnTo>
                    <a:pt x="23" y="17"/>
                  </a:lnTo>
                  <a:close/>
                </a:path>
              </a:pathLst>
            </a:custGeom>
            <a:solidFill>
              <a:srgbClr val="FF0000"/>
            </a:soli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5496" name="Freeform 27">
              <a:extLst>
                <a:ext uri="{FF2B5EF4-FFF2-40B4-BE49-F238E27FC236}">
                  <a16:creationId xmlns:a16="http://schemas.microsoft.com/office/drawing/2014/main" id="{7CCD4962-EEAA-4801-8A69-DF7A8697F454}"/>
                </a:ext>
              </a:extLst>
            </p:cNvPr>
            <p:cNvSpPr>
              <a:spLocks noChangeArrowheads="1"/>
            </p:cNvSpPr>
            <p:nvPr/>
          </p:nvSpPr>
          <p:spPr bwMode="auto">
            <a:xfrm>
              <a:off x="4221" y="2027"/>
              <a:ext cx="16" cy="27"/>
            </a:xfrm>
            <a:custGeom>
              <a:avLst/>
              <a:gdLst>
                <a:gd name="T0" fmla="*/ 1 w 23"/>
                <a:gd name="T1" fmla="*/ 2 h 34"/>
                <a:gd name="T2" fmla="*/ 1 w 23"/>
                <a:gd name="T3" fmla="*/ 2 h 34"/>
                <a:gd name="T4" fmla="*/ 1 w 23"/>
                <a:gd name="T5" fmla="*/ 0 h 34"/>
                <a:gd name="T6" fmla="*/ 1 w 23"/>
                <a:gd name="T7" fmla="*/ 2 h 34"/>
                <a:gd name="T8" fmla="*/ 0 w 23"/>
                <a:gd name="T9" fmla="*/ 2 h 34"/>
                <a:gd name="T10" fmla="*/ 1 w 23"/>
                <a:gd name="T11" fmla="*/ 3 h 34"/>
                <a:gd name="T12" fmla="*/ 1 w 23"/>
                <a:gd name="T13" fmla="*/ 3 h 34"/>
                <a:gd name="T14" fmla="*/ 1 w 23"/>
                <a:gd name="T15" fmla="*/ 3 h 34"/>
                <a:gd name="T16" fmla="*/ 1 w 23"/>
                <a:gd name="T17" fmla="*/ 2 h 3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
                <a:gd name="T28" fmla="*/ 0 h 34"/>
                <a:gd name="T29" fmla="*/ 23 w 23"/>
                <a:gd name="T30" fmla="*/ 34 h 3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 h="34">
                  <a:moveTo>
                    <a:pt x="23" y="17"/>
                  </a:moveTo>
                  <a:lnTo>
                    <a:pt x="19" y="5"/>
                  </a:lnTo>
                  <a:lnTo>
                    <a:pt x="12" y="0"/>
                  </a:lnTo>
                  <a:lnTo>
                    <a:pt x="4" y="5"/>
                  </a:lnTo>
                  <a:lnTo>
                    <a:pt x="0" y="17"/>
                  </a:lnTo>
                  <a:lnTo>
                    <a:pt x="4" y="29"/>
                  </a:lnTo>
                  <a:lnTo>
                    <a:pt x="12" y="34"/>
                  </a:lnTo>
                  <a:lnTo>
                    <a:pt x="19" y="29"/>
                  </a:lnTo>
                  <a:lnTo>
                    <a:pt x="23" y="17"/>
                  </a:lnTo>
                </a:path>
              </a:pathLst>
            </a:custGeom>
            <a:noFill/>
            <a:ln w="30240" cap="flat">
              <a:solidFill>
                <a:srgbClr val="FF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5497" name="Line 28">
              <a:extLst>
                <a:ext uri="{FF2B5EF4-FFF2-40B4-BE49-F238E27FC236}">
                  <a16:creationId xmlns:a16="http://schemas.microsoft.com/office/drawing/2014/main" id="{6409AE3A-94A0-4924-92B3-1F1401BF19EF}"/>
                </a:ext>
              </a:extLst>
            </p:cNvPr>
            <p:cNvSpPr>
              <a:spLocks noChangeShapeType="1"/>
            </p:cNvSpPr>
            <p:nvPr/>
          </p:nvSpPr>
          <p:spPr bwMode="auto">
            <a:xfrm>
              <a:off x="4228" y="2031"/>
              <a:ext cx="0" cy="21"/>
            </a:xfrm>
            <a:prstGeom prst="line">
              <a:avLst/>
            </a:prstGeom>
            <a:noFill/>
            <a:ln w="30240" cap="sq">
              <a:solidFill>
                <a:srgbClr val="20202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105498" name="Freeform 29">
              <a:extLst>
                <a:ext uri="{FF2B5EF4-FFF2-40B4-BE49-F238E27FC236}">
                  <a16:creationId xmlns:a16="http://schemas.microsoft.com/office/drawing/2014/main" id="{221136F4-C04B-4D83-91ED-052D89FF9B7A}"/>
                </a:ext>
              </a:extLst>
            </p:cNvPr>
            <p:cNvSpPr>
              <a:spLocks noChangeArrowheads="1"/>
            </p:cNvSpPr>
            <p:nvPr/>
          </p:nvSpPr>
          <p:spPr bwMode="auto">
            <a:xfrm>
              <a:off x="4352" y="2099"/>
              <a:ext cx="20" cy="19"/>
            </a:xfrm>
            <a:custGeom>
              <a:avLst/>
              <a:gdLst>
                <a:gd name="T0" fmla="*/ 1 w 29"/>
                <a:gd name="T1" fmla="*/ 1 h 26"/>
                <a:gd name="T2" fmla="*/ 1 w 29"/>
                <a:gd name="T3" fmla="*/ 0 h 26"/>
                <a:gd name="T4" fmla="*/ 1 w 29"/>
                <a:gd name="T5" fmla="*/ 1 h 26"/>
                <a:gd name="T6" fmla="*/ 0 w 29"/>
                <a:gd name="T7" fmla="*/ 1 h 26"/>
                <a:gd name="T8" fmla="*/ 1 w 29"/>
                <a:gd name="T9" fmla="*/ 1 h 26"/>
                <a:gd name="T10" fmla="*/ 1 w 29"/>
                <a:gd name="T11" fmla="*/ 1 h 26"/>
                <a:gd name="T12" fmla="*/ 1 w 29"/>
                <a:gd name="T13" fmla="*/ 1 h 26"/>
                <a:gd name="T14" fmla="*/ 1 w 29"/>
                <a:gd name="T15" fmla="*/ 1 h 26"/>
                <a:gd name="T16" fmla="*/ 1 w 29"/>
                <a:gd name="T17" fmla="*/ 1 h 2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9"/>
                <a:gd name="T28" fmla="*/ 0 h 26"/>
                <a:gd name="T29" fmla="*/ 29 w 29"/>
                <a:gd name="T30" fmla="*/ 26 h 2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9" h="26">
                  <a:moveTo>
                    <a:pt x="22" y="5"/>
                  </a:moveTo>
                  <a:lnTo>
                    <a:pt x="10" y="0"/>
                  </a:lnTo>
                  <a:lnTo>
                    <a:pt x="2" y="2"/>
                  </a:lnTo>
                  <a:lnTo>
                    <a:pt x="0" y="11"/>
                  </a:lnTo>
                  <a:lnTo>
                    <a:pt x="8" y="20"/>
                  </a:lnTo>
                  <a:lnTo>
                    <a:pt x="19" y="26"/>
                  </a:lnTo>
                  <a:lnTo>
                    <a:pt x="28" y="23"/>
                  </a:lnTo>
                  <a:lnTo>
                    <a:pt x="29" y="15"/>
                  </a:lnTo>
                  <a:lnTo>
                    <a:pt x="22" y="5"/>
                  </a:lnTo>
                  <a:close/>
                </a:path>
              </a:pathLst>
            </a:custGeom>
            <a:solidFill>
              <a:srgbClr val="FF0000"/>
            </a:soli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5499" name="Freeform 30">
              <a:extLst>
                <a:ext uri="{FF2B5EF4-FFF2-40B4-BE49-F238E27FC236}">
                  <a16:creationId xmlns:a16="http://schemas.microsoft.com/office/drawing/2014/main" id="{257AD958-CAA9-43FC-8F82-04F248CAF170}"/>
                </a:ext>
              </a:extLst>
            </p:cNvPr>
            <p:cNvSpPr>
              <a:spLocks noChangeArrowheads="1"/>
            </p:cNvSpPr>
            <p:nvPr/>
          </p:nvSpPr>
          <p:spPr bwMode="auto">
            <a:xfrm>
              <a:off x="4352" y="2099"/>
              <a:ext cx="20" cy="19"/>
            </a:xfrm>
            <a:custGeom>
              <a:avLst/>
              <a:gdLst>
                <a:gd name="T0" fmla="*/ 1 w 29"/>
                <a:gd name="T1" fmla="*/ 1 h 26"/>
                <a:gd name="T2" fmla="*/ 1 w 29"/>
                <a:gd name="T3" fmla="*/ 0 h 26"/>
                <a:gd name="T4" fmla="*/ 1 w 29"/>
                <a:gd name="T5" fmla="*/ 1 h 26"/>
                <a:gd name="T6" fmla="*/ 0 w 29"/>
                <a:gd name="T7" fmla="*/ 1 h 26"/>
                <a:gd name="T8" fmla="*/ 1 w 29"/>
                <a:gd name="T9" fmla="*/ 1 h 26"/>
                <a:gd name="T10" fmla="*/ 1 w 29"/>
                <a:gd name="T11" fmla="*/ 1 h 26"/>
                <a:gd name="T12" fmla="*/ 1 w 29"/>
                <a:gd name="T13" fmla="*/ 1 h 26"/>
                <a:gd name="T14" fmla="*/ 1 w 29"/>
                <a:gd name="T15" fmla="*/ 1 h 26"/>
                <a:gd name="T16" fmla="*/ 1 w 29"/>
                <a:gd name="T17" fmla="*/ 1 h 2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9"/>
                <a:gd name="T28" fmla="*/ 0 h 26"/>
                <a:gd name="T29" fmla="*/ 29 w 29"/>
                <a:gd name="T30" fmla="*/ 26 h 2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9" h="26">
                  <a:moveTo>
                    <a:pt x="22" y="5"/>
                  </a:moveTo>
                  <a:lnTo>
                    <a:pt x="10" y="0"/>
                  </a:lnTo>
                  <a:lnTo>
                    <a:pt x="2" y="2"/>
                  </a:lnTo>
                  <a:lnTo>
                    <a:pt x="0" y="11"/>
                  </a:lnTo>
                  <a:lnTo>
                    <a:pt x="8" y="20"/>
                  </a:lnTo>
                  <a:lnTo>
                    <a:pt x="19" y="26"/>
                  </a:lnTo>
                  <a:lnTo>
                    <a:pt x="28" y="23"/>
                  </a:lnTo>
                  <a:lnTo>
                    <a:pt x="29" y="15"/>
                  </a:lnTo>
                  <a:lnTo>
                    <a:pt x="22" y="5"/>
                  </a:lnTo>
                </a:path>
              </a:pathLst>
            </a:custGeom>
            <a:noFill/>
            <a:ln w="30240" cap="flat">
              <a:solidFill>
                <a:srgbClr val="FF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5500" name="Line 31">
              <a:extLst>
                <a:ext uri="{FF2B5EF4-FFF2-40B4-BE49-F238E27FC236}">
                  <a16:creationId xmlns:a16="http://schemas.microsoft.com/office/drawing/2014/main" id="{666CE175-4C02-41A7-9783-D8C508695F55}"/>
                </a:ext>
              </a:extLst>
            </p:cNvPr>
            <p:cNvSpPr>
              <a:spLocks noChangeShapeType="1"/>
            </p:cNvSpPr>
            <p:nvPr/>
          </p:nvSpPr>
          <p:spPr bwMode="auto">
            <a:xfrm>
              <a:off x="4355" y="2103"/>
              <a:ext cx="13" cy="12"/>
            </a:xfrm>
            <a:prstGeom prst="line">
              <a:avLst/>
            </a:prstGeom>
            <a:noFill/>
            <a:ln w="30240" cap="sq">
              <a:solidFill>
                <a:srgbClr val="20202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105501" name="Freeform 32">
              <a:extLst>
                <a:ext uri="{FF2B5EF4-FFF2-40B4-BE49-F238E27FC236}">
                  <a16:creationId xmlns:a16="http://schemas.microsoft.com/office/drawing/2014/main" id="{3520347C-344C-48C9-9A78-20B1F54625F3}"/>
                </a:ext>
              </a:extLst>
            </p:cNvPr>
            <p:cNvSpPr>
              <a:spLocks noChangeArrowheads="1"/>
            </p:cNvSpPr>
            <p:nvPr/>
          </p:nvSpPr>
          <p:spPr bwMode="auto">
            <a:xfrm>
              <a:off x="4462" y="2109"/>
              <a:ext cx="16" cy="27"/>
            </a:xfrm>
            <a:custGeom>
              <a:avLst/>
              <a:gdLst>
                <a:gd name="T0" fmla="*/ 1 w 23"/>
                <a:gd name="T1" fmla="*/ 2 h 34"/>
                <a:gd name="T2" fmla="*/ 1 w 23"/>
                <a:gd name="T3" fmla="*/ 2 h 34"/>
                <a:gd name="T4" fmla="*/ 1 w 23"/>
                <a:gd name="T5" fmla="*/ 0 h 34"/>
                <a:gd name="T6" fmla="*/ 1 w 23"/>
                <a:gd name="T7" fmla="*/ 2 h 34"/>
                <a:gd name="T8" fmla="*/ 0 w 23"/>
                <a:gd name="T9" fmla="*/ 2 h 34"/>
                <a:gd name="T10" fmla="*/ 1 w 23"/>
                <a:gd name="T11" fmla="*/ 3 h 34"/>
                <a:gd name="T12" fmla="*/ 1 w 23"/>
                <a:gd name="T13" fmla="*/ 3 h 34"/>
                <a:gd name="T14" fmla="*/ 1 w 23"/>
                <a:gd name="T15" fmla="*/ 3 h 34"/>
                <a:gd name="T16" fmla="*/ 1 w 23"/>
                <a:gd name="T17" fmla="*/ 2 h 3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
                <a:gd name="T28" fmla="*/ 0 h 34"/>
                <a:gd name="T29" fmla="*/ 23 w 23"/>
                <a:gd name="T30" fmla="*/ 34 h 3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 h="34">
                  <a:moveTo>
                    <a:pt x="23" y="17"/>
                  </a:moveTo>
                  <a:lnTo>
                    <a:pt x="20" y="5"/>
                  </a:lnTo>
                  <a:lnTo>
                    <a:pt x="12" y="0"/>
                  </a:lnTo>
                  <a:lnTo>
                    <a:pt x="3" y="5"/>
                  </a:lnTo>
                  <a:lnTo>
                    <a:pt x="0" y="17"/>
                  </a:lnTo>
                  <a:lnTo>
                    <a:pt x="3" y="29"/>
                  </a:lnTo>
                  <a:lnTo>
                    <a:pt x="12" y="34"/>
                  </a:lnTo>
                  <a:lnTo>
                    <a:pt x="20" y="29"/>
                  </a:lnTo>
                  <a:lnTo>
                    <a:pt x="23" y="17"/>
                  </a:lnTo>
                  <a:close/>
                </a:path>
              </a:pathLst>
            </a:custGeom>
            <a:solidFill>
              <a:srgbClr val="FF0000"/>
            </a:soli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5502" name="Freeform 33">
              <a:extLst>
                <a:ext uri="{FF2B5EF4-FFF2-40B4-BE49-F238E27FC236}">
                  <a16:creationId xmlns:a16="http://schemas.microsoft.com/office/drawing/2014/main" id="{3477195D-2C3E-4E7B-BFB5-9F5DCAB9EA94}"/>
                </a:ext>
              </a:extLst>
            </p:cNvPr>
            <p:cNvSpPr>
              <a:spLocks noChangeArrowheads="1"/>
            </p:cNvSpPr>
            <p:nvPr/>
          </p:nvSpPr>
          <p:spPr bwMode="auto">
            <a:xfrm>
              <a:off x="4462" y="2109"/>
              <a:ext cx="16" cy="27"/>
            </a:xfrm>
            <a:custGeom>
              <a:avLst/>
              <a:gdLst>
                <a:gd name="T0" fmla="*/ 1 w 23"/>
                <a:gd name="T1" fmla="*/ 2 h 34"/>
                <a:gd name="T2" fmla="*/ 1 w 23"/>
                <a:gd name="T3" fmla="*/ 2 h 34"/>
                <a:gd name="T4" fmla="*/ 1 w 23"/>
                <a:gd name="T5" fmla="*/ 0 h 34"/>
                <a:gd name="T6" fmla="*/ 1 w 23"/>
                <a:gd name="T7" fmla="*/ 2 h 34"/>
                <a:gd name="T8" fmla="*/ 0 w 23"/>
                <a:gd name="T9" fmla="*/ 2 h 34"/>
                <a:gd name="T10" fmla="*/ 1 w 23"/>
                <a:gd name="T11" fmla="*/ 3 h 34"/>
                <a:gd name="T12" fmla="*/ 1 w 23"/>
                <a:gd name="T13" fmla="*/ 3 h 34"/>
                <a:gd name="T14" fmla="*/ 1 w 23"/>
                <a:gd name="T15" fmla="*/ 3 h 34"/>
                <a:gd name="T16" fmla="*/ 1 w 23"/>
                <a:gd name="T17" fmla="*/ 2 h 3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
                <a:gd name="T28" fmla="*/ 0 h 34"/>
                <a:gd name="T29" fmla="*/ 23 w 23"/>
                <a:gd name="T30" fmla="*/ 34 h 3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 h="34">
                  <a:moveTo>
                    <a:pt x="23" y="17"/>
                  </a:moveTo>
                  <a:lnTo>
                    <a:pt x="20" y="5"/>
                  </a:lnTo>
                  <a:lnTo>
                    <a:pt x="12" y="0"/>
                  </a:lnTo>
                  <a:lnTo>
                    <a:pt x="3" y="5"/>
                  </a:lnTo>
                  <a:lnTo>
                    <a:pt x="0" y="17"/>
                  </a:lnTo>
                  <a:lnTo>
                    <a:pt x="3" y="29"/>
                  </a:lnTo>
                  <a:lnTo>
                    <a:pt x="12" y="34"/>
                  </a:lnTo>
                  <a:lnTo>
                    <a:pt x="20" y="29"/>
                  </a:lnTo>
                  <a:lnTo>
                    <a:pt x="23" y="17"/>
                  </a:lnTo>
                </a:path>
              </a:pathLst>
            </a:custGeom>
            <a:noFill/>
            <a:ln w="30240" cap="flat">
              <a:solidFill>
                <a:srgbClr val="FF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5503" name="Line 34">
              <a:extLst>
                <a:ext uri="{FF2B5EF4-FFF2-40B4-BE49-F238E27FC236}">
                  <a16:creationId xmlns:a16="http://schemas.microsoft.com/office/drawing/2014/main" id="{0BB4B335-AE7C-4E3A-9781-E40EC3C9675C}"/>
                </a:ext>
              </a:extLst>
            </p:cNvPr>
            <p:cNvSpPr>
              <a:spLocks noChangeShapeType="1"/>
            </p:cNvSpPr>
            <p:nvPr/>
          </p:nvSpPr>
          <p:spPr bwMode="auto">
            <a:xfrm flipH="1">
              <a:off x="4467" y="2113"/>
              <a:ext cx="2" cy="22"/>
            </a:xfrm>
            <a:prstGeom prst="line">
              <a:avLst/>
            </a:prstGeom>
            <a:noFill/>
            <a:ln w="30240" cap="sq">
              <a:solidFill>
                <a:srgbClr val="20202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105504" name="Freeform 35">
              <a:extLst>
                <a:ext uri="{FF2B5EF4-FFF2-40B4-BE49-F238E27FC236}">
                  <a16:creationId xmlns:a16="http://schemas.microsoft.com/office/drawing/2014/main" id="{C99009E9-413F-4EDE-8E7C-3D798670D8EE}"/>
                </a:ext>
              </a:extLst>
            </p:cNvPr>
            <p:cNvSpPr>
              <a:spLocks noChangeArrowheads="1"/>
            </p:cNvSpPr>
            <p:nvPr/>
          </p:nvSpPr>
          <p:spPr bwMode="auto">
            <a:xfrm>
              <a:off x="4324" y="2059"/>
              <a:ext cx="17" cy="26"/>
            </a:xfrm>
            <a:custGeom>
              <a:avLst/>
              <a:gdLst>
                <a:gd name="T0" fmla="*/ 1 w 23"/>
                <a:gd name="T1" fmla="*/ 2 h 33"/>
                <a:gd name="T2" fmla="*/ 1 w 23"/>
                <a:gd name="T3" fmla="*/ 2 h 33"/>
                <a:gd name="T4" fmla="*/ 1 w 23"/>
                <a:gd name="T5" fmla="*/ 0 h 33"/>
                <a:gd name="T6" fmla="*/ 1 w 23"/>
                <a:gd name="T7" fmla="*/ 2 h 33"/>
                <a:gd name="T8" fmla="*/ 0 w 23"/>
                <a:gd name="T9" fmla="*/ 2 h 33"/>
                <a:gd name="T10" fmla="*/ 1 w 23"/>
                <a:gd name="T11" fmla="*/ 3 h 33"/>
                <a:gd name="T12" fmla="*/ 1 w 23"/>
                <a:gd name="T13" fmla="*/ 3 h 33"/>
                <a:gd name="T14" fmla="*/ 1 w 23"/>
                <a:gd name="T15" fmla="*/ 3 h 33"/>
                <a:gd name="T16" fmla="*/ 1 w 23"/>
                <a:gd name="T17" fmla="*/ 2 h 3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
                <a:gd name="T28" fmla="*/ 0 h 33"/>
                <a:gd name="T29" fmla="*/ 23 w 23"/>
                <a:gd name="T30" fmla="*/ 33 h 3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 h="33">
                  <a:moveTo>
                    <a:pt x="23" y="17"/>
                  </a:moveTo>
                  <a:lnTo>
                    <a:pt x="19" y="5"/>
                  </a:lnTo>
                  <a:lnTo>
                    <a:pt x="12" y="0"/>
                  </a:lnTo>
                  <a:lnTo>
                    <a:pt x="4" y="5"/>
                  </a:lnTo>
                  <a:lnTo>
                    <a:pt x="0" y="17"/>
                  </a:lnTo>
                  <a:lnTo>
                    <a:pt x="4" y="28"/>
                  </a:lnTo>
                  <a:lnTo>
                    <a:pt x="12" y="33"/>
                  </a:lnTo>
                  <a:lnTo>
                    <a:pt x="19" y="28"/>
                  </a:lnTo>
                  <a:lnTo>
                    <a:pt x="23" y="17"/>
                  </a:lnTo>
                  <a:close/>
                </a:path>
              </a:pathLst>
            </a:custGeom>
            <a:solidFill>
              <a:srgbClr val="FF0000"/>
            </a:soli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5505" name="Freeform 36">
              <a:extLst>
                <a:ext uri="{FF2B5EF4-FFF2-40B4-BE49-F238E27FC236}">
                  <a16:creationId xmlns:a16="http://schemas.microsoft.com/office/drawing/2014/main" id="{0A202189-3BB1-4F1B-861A-A85DF2C879A6}"/>
                </a:ext>
              </a:extLst>
            </p:cNvPr>
            <p:cNvSpPr>
              <a:spLocks noChangeArrowheads="1"/>
            </p:cNvSpPr>
            <p:nvPr/>
          </p:nvSpPr>
          <p:spPr bwMode="auto">
            <a:xfrm>
              <a:off x="4324" y="2059"/>
              <a:ext cx="17" cy="27"/>
            </a:xfrm>
            <a:custGeom>
              <a:avLst/>
              <a:gdLst>
                <a:gd name="T0" fmla="*/ 1 w 23"/>
                <a:gd name="T1" fmla="*/ 2 h 34"/>
                <a:gd name="T2" fmla="*/ 1 w 23"/>
                <a:gd name="T3" fmla="*/ 2 h 34"/>
                <a:gd name="T4" fmla="*/ 1 w 23"/>
                <a:gd name="T5" fmla="*/ 0 h 34"/>
                <a:gd name="T6" fmla="*/ 1 w 23"/>
                <a:gd name="T7" fmla="*/ 2 h 34"/>
                <a:gd name="T8" fmla="*/ 0 w 23"/>
                <a:gd name="T9" fmla="*/ 2 h 34"/>
                <a:gd name="T10" fmla="*/ 1 w 23"/>
                <a:gd name="T11" fmla="*/ 3 h 34"/>
                <a:gd name="T12" fmla="*/ 1 w 23"/>
                <a:gd name="T13" fmla="*/ 3 h 34"/>
                <a:gd name="T14" fmla="*/ 1 w 23"/>
                <a:gd name="T15" fmla="*/ 3 h 34"/>
                <a:gd name="T16" fmla="*/ 1 w 23"/>
                <a:gd name="T17" fmla="*/ 2 h 3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
                <a:gd name="T28" fmla="*/ 0 h 34"/>
                <a:gd name="T29" fmla="*/ 23 w 23"/>
                <a:gd name="T30" fmla="*/ 34 h 3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 h="34">
                  <a:moveTo>
                    <a:pt x="23" y="17"/>
                  </a:moveTo>
                  <a:lnTo>
                    <a:pt x="19" y="5"/>
                  </a:lnTo>
                  <a:lnTo>
                    <a:pt x="12" y="0"/>
                  </a:lnTo>
                  <a:lnTo>
                    <a:pt x="4" y="5"/>
                  </a:lnTo>
                  <a:lnTo>
                    <a:pt x="0" y="17"/>
                  </a:lnTo>
                  <a:lnTo>
                    <a:pt x="4" y="28"/>
                  </a:lnTo>
                  <a:lnTo>
                    <a:pt x="12" y="34"/>
                  </a:lnTo>
                  <a:lnTo>
                    <a:pt x="19" y="28"/>
                  </a:lnTo>
                  <a:lnTo>
                    <a:pt x="23" y="17"/>
                  </a:lnTo>
                </a:path>
              </a:pathLst>
            </a:custGeom>
            <a:noFill/>
            <a:ln w="30240" cap="flat">
              <a:solidFill>
                <a:srgbClr val="FF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5506" name="Line 37">
              <a:extLst>
                <a:ext uri="{FF2B5EF4-FFF2-40B4-BE49-F238E27FC236}">
                  <a16:creationId xmlns:a16="http://schemas.microsoft.com/office/drawing/2014/main" id="{EDCD3FCF-B774-41CB-9245-EE8F32CBAFB3}"/>
                </a:ext>
              </a:extLst>
            </p:cNvPr>
            <p:cNvSpPr>
              <a:spLocks noChangeShapeType="1"/>
            </p:cNvSpPr>
            <p:nvPr/>
          </p:nvSpPr>
          <p:spPr bwMode="auto">
            <a:xfrm>
              <a:off x="4331" y="2062"/>
              <a:ext cx="0" cy="21"/>
            </a:xfrm>
            <a:prstGeom prst="line">
              <a:avLst/>
            </a:prstGeom>
            <a:noFill/>
            <a:ln w="30240" cap="sq">
              <a:solidFill>
                <a:srgbClr val="20202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105507" name="Freeform 38">
              <a:extLst>
                <a:ext uri="{FF2B5EF4-FFF2-40B4-BE49-F238E27FC236}">
                  <a16:creationId xmlns:a16="http://schemas.microsoft.com/office/drawing/2014/main" id="{9DA8010F-3CA6-48D6-A421-1B023FA6B46B}"/>
                </a:ext>
              </a:extLst>
            </p:cNvPr>
            <p:cNvSpPr>
              <a:spLocks noChangeArrowheads="1"/>
            </p:cNvSpPr>
            <p:nvPr/>
          </p:nvSpPr>
          <p:spPr bwMode="auto">
            <a:xfrm>
              <a:off x="4281" y="2085"/>
              <a:ext cx="25" cy="15"/>
            </a:xfrm>
            <a:custGeom>
              <a:avLst/>
              <a:gdLst>
                <a:gd name="T0" fmla="*/ 1 w 35"/>
                <a:gd name="T1" fmla="*/ 0 h 20"/>
                <a:gd name="T2" fmla="*/ 0 w 35"/>
                <a:gd name="T3" fmla="*/ 2 h 20"/>
                <a:gd name="T4" fmla="*/ 1 w 35"/>
                <a:gd name="T5" fmla="*/ 2 h 20"/>
                <a:gd name="T6" fmla="*/ 1 w 35"/>
                <a:gd name="T7" fmla="*/ 2 h 20"/>
                <a:gd name="T8" fmla="*/ 1 w 35"/>
                <a:gd name="T9" fmla="*/ 0 h 20"/>
                <a:gd name="T10" fmla="*/ 0 60000 65536"/>
                <a:gd name="T11" fmla="*/ 0 60000 65536"/>
                <a:gd name="T12" fmla="*/ 0 60000 65536"/>
                <a:gd name="T13" fmla="*/ 0 60000 65536"/>
                <a:gd name="T14" fmla="*/ 0 60000 65536"/>
                <a:gd name="T15" fmla="*/ 0 w 35"/>
                <a:gd name="T16" fmla="*/ 0 h 20"/>
                <a:gd name="T17" fmla="*/ 35 w 35"/>
                <a:gd name="T18" fmla="*/ 20 h 20"/>
              </a:gdLst>
              <a:ahLst/>
              <a:cxnLst>
                <a:cxn ang="T10">
                  <a:pos x="T0" y="T1"/>
                </a:cxn>
                <a:cxn ang="T11">
                  <a:pos x="T2" y="T3"/>
                </a:cxn>
                <a:cxn ang="T12">
                  <a:pos x="T4" y="T5"/>
                </a:cxn>
                <a:cxn ang="T13">
                  <a:pos x="T6" y="T7"/>
                </a:cxn>
                <a:cxn ang="T14">
                  <a:pos x="T8" y="T9"/>
                </a:cxn>
              </a:cxnLst>
              <a:rect l="T15" t="T16" r="T17" b="T18"/>
              <a:pathLst>
                <a:path w="35" h="20">
                  <a:moveTo>
                    <a:pt x="15" y="0"/>
                  </a:moveTo>
                  <a:lnTo>
                    <a:pt x="0" y="14"/>
                  </a:lnTo>
                  <a:lnTo>
                    <a:pt x="20" y="20"/>
                  </a:lnTo>
                  <a:lnTo>
                    <a:pt x="35" y="6"/>
                  </a:lnTo>
                  <a:lnTo>
                    <a:pt x="15" y="0"/>
                  </a:lnTo>
                  <a:close/>
                </a:path>
              </a:pathLst>
            </a:custGeom>
            <a:solidFill>
              <a:srgbClr val="FF0000"/>
            </a:soli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5508" name="Freeform 39">
              <a:extLst>
                <a:ext uri="{FF2B5EF4-FFF2-40B4-BE49-F238E27FC236}">
                  <a16:creationId xmlns:a16="http://schemas.microsoft.com/office/drawing/2014/main" id="{26840DC4-8F61-4236-B183-A154CC6BA218}"/>
                </a:ext>
              </a:extLst>
            </p:cNvPr>
            <p:cNvSpPr>
              <a:spLocks noChangeArrowheads="1"/>
            </p:cNvSpPr>
            <p:nvPr/>
          </p:nvSpPr>
          <p:spPr bwMode="auto">
            <a:xfrm>
              <a:off x="4281" y="2085"/>
              <a:ext cx="25" cy="15"/>
            </a:xfrm>
            <a:custGeom>
              <a:avLst/>
              <a:gdLst>
                <a:gd name="T0" fmla="*/ 1 w 35"/>
                <a:gd name="T1" fmla="*/ 0 h 20"/>
                <a:gd name="T2" fmla="*/ 0 w 35"/>
                <a:gd name="T3" fmla="*/ 2 h 20"/>
                <a:gd name="T4" fmla="*/ 1 w 35"/>
                <a:gd name="T5" fmla="*/ 2 h 20"/>
                <a:gd name="T6" fmla="*/ 1 w 35"/>
                <a:gd name="T7" fmla="*/ 2 h 20"/>
                <a:gd name="T8" fmla="*/ 1 w 35"/>
                <a:gd name="T9" fmla="*/ 0 h 20"/>
                <a:gd name="T10" fmla="*/ 0 60000 65536"/>
                <a:gd name="T11" fmla="*/ 0 60000 65536"/>
                <a:gd name="T12" fmla="*/ 0 60000 65536"/>
                <a:gd name="T13" fmla="*/ 0 60000 65536"/>
                <a:gd name="T14" fmla="*/ 0 60000 65536"/>
                <a:gd name="T15" fmla="*/ 0 w 35"/>
                <a:gd name="T16" fmla="*/ 0 h 20"/>
                <a:gd name="T17" fmla="*/ 35 w 35"/>
                <a:gd name="T18" fmla="*/ 20 h 20"/>
              </a:gdLst>
              <a:ahLst/>
              <a:cxnLst>
                <a:cxn ang="T10">
                  <a:pos x="T0" y="T1"/>
                </a:cxn>
                <a:cxn ang="T11">
                  <a:pos x="T2" y="T3"/>
                </a:cxn>
                <a:cxn ang="T12">
                  <a:pos x="T4" y="T5"/>
                </a:cxn>
                <a:cxn ang="T13">
                  <a:pos x="T6" y="T7"/>
                </a:cxn>
                <a:cxn ang="T14">
                  <a:pos x="T8" y="T9"/>
                </a:cxn>
              </a:cxnLst>
              <a:rect l="T15" t="T16" r="T17" b="T18"/>
              <a:pathLst>
                <a:path w="35" h="20">
                  <a:moveTo>
                    <a:pt x="15" y="0"/>
                  </a:moveTo>
                  <a:lnTo>
                    <a:pt x="0" y="14"/>
                  </a:lnTo>
                  <a:lnTo>
                    <a:pt x="20" y="20"/>
                  </a:lnTo>
                  <a:lnTo>
                    <a:pt x="35" y="6"/>
                  </a:lnTo>
                  <a:lnTo>
                    <a:pt x="15" y="0"/>
                  </a:lnTo>
                </a:path>
              </a:pathLst>
            </a:custGeom>
            <a:noFill/>
            <a:ln w="30240" cap="flat">
              <a:solidFill>
                <a:srgbClr val="FF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5509" name="Line 40">
              <a:extLst>
                <a:ext uri="{FF2B5EF4-FFF2-40B4-BE49-F238E27FC236}">
                  <a16:creationId xmlns:a16="http://schemas.microsoft.com/office/drawing/2014/main" id="{A687D0CC-3D75-40CD-972D-BB2BDDE4147C}"/>
                </a:ext>
              </a:extLst>
            </p:cNvPr>
            <p:cNvSpPr>
              <a:spLocks noChangeShapeType="1"/>
            </p:cNvSpPr>
            <p:nvPr/>
          </p:nvSpPr>
          <p:spPr bwMode="auto">
            <a:xfrm flipV="1">
              <a:off x="4282" y="2093"/>
              <a:ext cx="20" cy="2"/>
            </a:xfrm>
            <a:prstGeom prst="line">
              <a:avLst/>
            </a:prstGeom>
            <a:noFill/>
            <a:ln w="30240" cap="sq">
              <a:solidFill>
                <a:srgbClr val="20202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105510" name="Freeform 41">
              <a:extLst>
                <a:ext uri="{FF2B5EF4-FFF2-40B4-BE49-F238E27FC236}">
                  <a16:creationId xmlns:a16="http://schemas.microsoft.com/office/drawing/2014/main" id="{0947EA47-7481-4151-93B2-E39BC01DE43D}"/>
                </a:ext>
              </a:extLst>
            </p:cNvPr>
            <p:cNvSpPr>
              <a:spLocks noChangeArrowheads="1"/>
            </p:cNvSpPr>
            <p:nvPr/>
          </p:nvSpPr>
          <p:spPr bwMode="auto">
            <a:xfrm>
              <a:off x="4335" y="1910"/>
              <a:ext cx="18" cy="21"/>
            </a:xfrm>
            <a:custGeom>
              <a:avLst/>
              <a:gdLst>
                <a:gd name="T0" fmla="*/ 1 w 27"/>
                <a:gd name="T1" fmla="*/ 2 h 27"/>
                <a:gd name="T2" fmla="*/ 1 w 27"/>
                <a:gd name="T3" fmla="*/ 0 h 27"/>
                <a:gd name="T4" fmla="*/ 1 w 27"/>
                <a:gd name="T5" fmla="*/ 2 h 27"/>
                <a:gd name="T6" fmla="*/ 0 w 27"/>
                <a:gd name="T7" fmla="*/ 2 h 27"/>
                <a:gd name="T8" fmla="*/ 1 w 27"/>
                <a:gd name="T9" fmla="*/ 2 h 27"/>
                <a:gd name="T10" fmla="*/ 1 w 27"/>
                <a:gd name="T11" fmla="*/ 2 h 27"/>
                <a:gd name="T12" fmla="*/ 1 w 27"/>
                <a:gd name="T13" fmla="*/ 2 h 27"/>
                <a:gd name="T14" fmla="*/ 1 w 27"/>
                <a:gd name="T15" fmla="*/ 2 h 27"/>
                <a:gd name="T16" fmla="*/ 1 w 27"/>
                <a:gd name="T17" fmla="*/ 2 h 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7"/>
                <a:gd name="T28" fmla="*/ 0 h 27"/>
                <a:gd name="T29" fmla="*/ 27 w 27"/>
                <a:gd name="T30" fmla="*/ 27 h 2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7" h="27">
                  <a:moveTo>
                    <a:pt x="20" y="5"/>
                  </a:moveTo>
                  <a:lnTo>
                    <a:pt x="8" y="0"/>
                  </a:lnTo>
                  <a:lnTo>
                    <a:pt x="1" y="4"/>
                  </a:lnTo>
                  <a:lnTo>
                    <a:pt x="0" y="12"/>
                  </a:lnTo>
                  <a:lnTo>
                    <a:pt x="7" y="22"/>
                  </a:lnTo>
                  <a:lnTo>
                    <a:pt x="18" y="27"/>
                  </a:lnTo>
                  <a:lnTo>
                    <a:pt x="26" y="23"/>
                  </a:lnTo>
                  <a:lnTo>
                    <a:pt x="27" y="15"/>
                  </a:lnTo>
                  <a:lnTo>
                    <a:pt x="20" y="5"/>
                  </a:lnTo>
                  <a:close/>
                </a:path>
              </a:pathLst>
            </a:custGeom>
            <a:solidFill>
              <a:srgbClr val="FF0000"/>
            </a:soli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5511" name="Freeform 42">
              <a:extLst>
                <a:ext uri="{FF2B5EF4-FFF2-40B4-BE49-F238E27FC236}">
                  <a16:creationId xmlns:a16="http://schemas.microsoft.com/office/drawing/2014/main" id="{3BDB80D0-E1D6-40AB-8B25-1059D054AA0F}"/>
                </a:ext>
              </a:extLst>
            </p:cNvPr>
            <p:cNvSpPr>
              <a:spLocks noChangeArrowheads="1"/>
            </p:cNvSpPr>
            <p:nvPr/>
          </p:nvSpPr>
          <p:spPr bwMode="auto">
            <a:xfrm>
              <a:off x="4335" y="1910"/>
              <a:ext cx="18" cy="21"/>
            </a:xfrm>
            <a:custGeom>
              <a:avLst/>
              <a:gdLst>
                <a:gd name="T0" fmla="*/ 1 w 27"/>
                <a:gd name="T1" fmla="*/ 2 h 27"/>
                <a:gd name="T2" fmla="*/ 1 w 27"/>
                <a:gd name="T3" fmla="*/ 0 h 27"/>
                <a:gd name="T4" fmla="*/ 1 w 27"/>
                <a:gd name="T5" fmla="*/ 2 h 27"/>
                <a:gd name="T6" fmla="*/ 0 w 27"/>
                <a:gd name="T7" fmla="*/ 2 h 27"/>
                <a:gd name="T8" fmla="*/ 1 w 27"/>
                <a:gd name="T9" fmla="*/ 2 h 27"/>
                <a:gd name="T10" fmla="*/ 1 w 27"/>
                <a:gd name="T11" fmla="*/ 2 h 27"/>
                <a:gd name="T12" fmla="*/ 1 w 27"/>
                <a:gd name="T13" fmla="*/ 2 h 27"/>
                <a:gd name="T14" fmla="*/ 1 w 27"/>
                <a:gd name="T15" fmla="*/ 2 h 27"/>
                <a:gd name="T16" fmla="*/ 1 w 27"/>
                <a:gd name="T17" fmla="*/ 2 h 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7"/>
                <a:gd name="T28" fmla="*/ 0 h 27"/>
                <a:gd name="T29" fmla="*/ 27 w 27"/>
                <a:gd name="T30" fmla="*/ 27 h 2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7" h="27">
                  <a:moveTo>
                    <a:pt x="20" y="5"/>
                  </a:moveTo>
                  <a:lnTo>
                    <a:pt x="8" y="0"/>
                  </a:lnTo>
                  <a:lnTo>
                    <a:pt x="1" y="4"/>
                  </a:lnTo>
                  <a:lnTo>
                    <a:pt x="0" y="12"/>
                  </a:lnTo>
                  <a:lnTo>
                    <a:pt x="7" y="22"/>
                  </a:lnTo>
                  <a:lnTo>
                    <a:pt x="18" y="27"/>
                  </a:lnTo>
                  <a:lnTo>
                    <a:pt x="26" y="23"/>
                  </a:lnTo>
                  <a:lnTo>
                    <a:pt x="27" y="15"/>
                  </a:lnTo>
                  <a:lnTo>
                    <a:pt x="20" y="5"/>
                  </a:lnTo>
                </a:path>
              </a:pathLst>
            </a:custGeom>
            <a:noFill/>
            <a:ln w="30240" cap="flat">
              <a:solidFill>
                <a:srgbClr val="FF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5512" name="Line 43">
              <a:extLst>
                <a:ext uri="{FF2B5EF4-FFF2-40B4-BE49-F238E27FC236}">
                  <a16:creationId xmlns:a16="http://schemas.microsoft.com/office/drawing/2014/main" id="{7CE3467D-575F-4399-9369-D46AC20B0C45}"/>
                </a:ext>
              </a:extLst>
            </p:cNvPr>
            <p:cNvSpPr>
              <a:spLocks noChangeShapeType="1"/>
            </p:cNvSpPr>
            <p:nvPr/>
          </p:nvSpPr>
          <p:spPr bwMode="auto">
            <a:xfrm>
              <a:off x="4336" y="1917"/>
              <a:ext cx="16" cy="11"/>
            </a:xfrm>
            <a:prstGeom prst="line">
              <a:avLst/>
            </a:prstGeom>
            <a:noFill/>
            <a:ln w="30240" cap="sq">
              <a:solidFill>
                <a:srgbClr val="20202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105513" name="Freeform 44">
              <a:extLst>
                <a:ext uri="{FF2B5EF4-FFF2-40B4-BE49-F238E27FC236}">
                  <a16:creationId xmlns:a16="http://schemas.microsoft.com/office/drawing/2014/main" id="{86A09400-C46E-457C-8112-9BED81A46BD9}"/>
                </a:ext>
              </a:extLst>
            </p:cNvPr>
            <p:cNvSpPr>
              <a:spLocks noChangeArrowheads="1"/>
            </p:cNvSpPr>
            <p:nvPr/>
          </p:nvSpPr>
          <p:spPr bwMode="auto">
            <a:xfrm>
              <a:off x="4526" y="1983"/>
              <a:ext cx="25" cy="15"/>
            </a:xfrm>
            <a:custGeom>
              <a:avLst/>
              <a:gdLst>
                <a:gd name="T0" fmla="*/ 1 w 35"/>
                <a:gd name="T1" fmla="*/ 0 h 20"/>
                <a:gd name="T2" fmla="*/ 0 w 35"/>
                <a:gd name="T3" fmla="*/ 2 h 20"/>
                <a:gd name="T4" fmla="*/ 1 w 35"/>
                <a:gd name="T5" fmla="*/ 2 h 20"/>
                <a:gd name="T6" fmla="*/ 1 w 35"/>
                <a:gd name="T7" fmla="*/ 2 h 20"/>
                <a:gd name="T8" fmla="*/ 1 w 35"/>
                <a:gd name="T9" fmla="*/ 0 h 20"/>
                <a:gd name="T10" fmla="*/ 0 60000 65536"/>
                <a:gd name="T11" fmla="*/ 0 60000 65536"/>
                <a:gd name="T12" fmla="*/ 0 60000 65536"/>
                <a:gd name="T13" fmla="*/ 0 60000 65536"/>
                <a:gd name="T14" fmla="*/ 0 60000 65536"/>
                <a:gd name="T15" fmla="*/ 0 w 35"/>
                <a:gd name="T16" fmla="*/ 0 h 20"/>
                <a:gd name="T17" fmla="*/ 35 w 35"/>
                <a:gd name="T18" fmla="*/ 20 h 20"/>
              </a:gdLst>
              <a:ahLst/>
              <a:cxnLst>
                <a:cxn ang="T10">
                  <a:pos x="T0" y="T1"/>
                </a:cxn>
                <a:cxn ang="T11">
                  <a:pos x="T2" y="T3"/>
                </a:cxn>
                <a:cxn ang="T12">
                  <a:pos x="T4" y="T5"/>
                </a:cxn>
                <a:cxn ang="T13">
                  <a:pos x="T6" y="T7"/>
                </a:cxn>
                <a:cxn ang="T14">
                  <a:pos x="T8" y="T9"/>
                </a:cxn>
              </a:cxnLst>
              <a:rect l="T15" t="T16" r="T17" b="T18"/>
              <a:pathLst>
                <a:path w="35" h="20">
                  <a:moveTo>
                    <a:pt x="20" y="0"/>
                  </a:moveTo>
                  <a:lnTo>
                    <a:pt x="0" y="6"/>
                  </a:lnTo>
                  <a:lnTo>
                    <a:pt x="14" y="20"/>
                  </a:lnTo>
                  <a:lnTo>
                    <a:pt x="35" y="14"/>
                  </a:lnTo>
                  <a:lnTo>
                    <a:pt x="20" y="0"/>
                  </a:lnTo>
                  <a:close/>
                </a:path>
              </a:pathLst>
            </a:custGeom>
            <a:solidFill>
              <a:srgbClr val="FF0000"/>
            </a:soli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5514" name="Freeform 45">
              <a:extLst>
                <a:ext uri="{FF2B5EF4-FFF2-40B4-BE49-F238E27FC236}">
                  <a16:creationId xmlns:a16="http://schemas.microsoft.com/office/drawing/2014/main" id="{87C69B90-F1A4-4144-833E-9866C12182C7}"/>
                </a:ext>
              </a:extLst>
            </p:cNvPr>
            <p:cNvSpPr>
              <a:spLocks noChangeArrowheads="1"/>
            </p:cNvSpPr>
            <p:nvPr/>
          </p:nvSpPr>
          <p:spPr bwMode="auto">
            <a:xfrm>
              <a:off x="4526" y="1983"/>
              <a:ext cx="25" cy="15"/>
            </a:xfrm>
            <a:custGeom>
              <a:avLst/>
              <a:gdLst>
                <a:gd name="T0" fmla="*/ 1 w 35"/>
                <a:gd name="T1" fmla="*/ 0 h 20"/>
                <a:gd name="T2" fmla="*/ 0 w 35"/>
                <a:gd name="T3" fmla="*/ 2 h 20"/>
                <a:gd name="T4" fmla="*/ 1 w 35"/>
                <a:gd name="T5" fmla="*/ 2 h 20"/>
                <a:gd name="T6" fmla="*/ 1 w 35"/>
                <a:gd name="T7" fmla="*/ 2 h 20"/>
                <a:gd name="T8" fmla="*/ 1 w 35"/>
                <a:gd name="T9" fmla="*/ 0 h 20"/>
                <a:gd name="T10" fmla="*/ 0 60000 65536"/>
                <a:gd name="T11" fmla="*/ 0 60000 65536"/>
                <a:gd name="T12" fmla="*/ 0 60000 65536"/>
                <a:gd name="T13" fmla="*/ 0 60000 65536"/>
                <a:gd name="T14" fmla="*/ 0 60000 65536"/>
                <a:gd name="T15" fmla="*/ 0 w 35"/>
                <a:gd name="T16" fmla="*/ 0 h 20"/>
                <a:gd name="T17" fmla="*/ 35 w 35"/>
                <a:gd name="T18" fmla="*/ 20 h 20"/>
              </a:gdLst>
              <a:ahLst/>
              <a:cxnLst>
                <a:cxn ang="T10">
                  <a:pos x="T0" y="T1"/>
                </a:cxn>
                <a:cxn ang="T11">
                  <a:pos x="T2" y="T3"/>
                </a:cxn>
                <a:cxn ang="T12">
                  <a:pos x="T4" y="T5"/>
                </a:cxn>
                <a:cxn ang="T13">
                  <a:pos x="T6" y="T7"/>
                </a:cxn>
                <a:cxn ang="T14">
                  <a:pos x="T8" y="T9"/>
                </a:cxn>
              </a:cxnLst>
              <a:rect l="T15" t="T16" r="T17" b="T18"/>
              <a:pathLst>
                <a:path w="35" h="20">
                  <a:moveTo>
                    <a:pt x="20" y="0"/>
                  </a:moveTo>
                  <a:lnTo>
                    <a:pt x="0" y="6"/>
                  </a:lnTo>
                  <a:lnTo>
                    <a:pt x="14" y="20"/>
                  </a:lnTo>
                  <a:lnTo>
                    <a:pt x="35" y="14"/>
                  </a:lnTo>
                  <a:lnTo>
                    <a:pt x="20" y="0"/>
                  </a:lnTo>
                </a:path>
              </a:pathLst>
            </a:custGeom>
            <a:noFill/>
            <a:ln w="30240" cap="flat">
              <a:solidFill>
                <a:srgbClr val="FF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5515" name="Line 46">
              <a:extLst>
                <a:ext uri="{FF2B5EF4-FFF2-40B4-BE49-F238E27FC236}">
                  <a16:creationId xmlns:a16="http://schemas.microsoft.com/office/drawing/2014/main" id="{E32DC10C-E91C-4EDB-A902-507EF957FDEE}"/>
                </a:ext>
              </a:extLst>
            </p:cNvPr>
            <p:cNvSpPr>
              <a:spLocks noChangeShapeType="1"/>
            </p:cNvSpPr>
            <p:nvPr/>
          </p:nvSpPr>
          <p:spPr bwMode="auto">
            <a:xfrm>
              <a:off x="4529" y="1990"/>
              <a:ext cx="18" cy="4"/>
            </a:xfrm>
            <a:prstGeom prst="line">
              <a:avLst/>
            </a:prstGeom>
            <a:noFill/>
            <a:ln w="30240" cap="sq">
              <a:solidFill>
                <a:srgbClr val="20202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105516" name="Freeform 47">
              <a:extLst>
                <a:ext uri="{FF2B5EF4-FFF2-40B4-BE49-F238E27FC236}">
                  <a16:creationId xmlns:a16="http://schemas.microsoft.com/office/drawing/2014/main" id="{56DEF510-8A22-4975-908D-507EB4BBD51C}"/>
                </a:ext>
              </a:extLst>
            </p:cNvPr>
            <p:cNvSpPr>
              <a:spLocks noChangeArrowheads="1"/>
            </p:cNvSpPr>
            <p:nvPr/>
          </p:nvSpPr>
          <p:spPr bwMode="auto">
            <a:xfrm>
              <a:off x="4526" y="2076"/>
              <a:ext cx="24" cy="16"/>
            </a:xfrm>
            <a:custGeom>
              <a:avLst/>
              <a:gdLst>
                <a:gd name="T0" fmla="*/ 1 w 33"/>
                <a:gd name="T1" fmla="*/ 1 h 22"/>
                <a:gd name="T2" fmla="*/ 1 w 33"/>
                <a:gd name="T3" fmla="*/ 1 h 22"/>
                <a:gd name="T4" fmla="*/ 0 w 33"/>
                <a:gd name="T5" fmla="*/ 1 h 22"/>
                <a:gd name="T6" fmla="*/ 1 w 33"/>
                <a:gd name="T7" fmla="*/ 1 h 22"/>
                <a:gd name="T8" fmla="*/ 1 w 33"/>
                <a:gd name="T9" fmla="*/ 1 h 22"/>
                <a:gd name="T10" fmla="*/ 1 w 33"/>
                <a:gd name="T11" fmla="*/ 1 h 22"/>
                <a:gd name="T12" fmla="*/ 1 w 33"/>
                <a:gd name="T13" fmla="*/ 1 h 22"/>
                <a:gd name="T14" fmla="*/ 1 w 33"/>
                <a:gd name="T15" fmla="*/ 0 h 22"/>
                <a:gd name="T16" fmla="*/ 1 w 33"/>
                <a:gd name="T17" fmla="*/ 1 h 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
                <a:gd name="T28" fmla="*/ 0 h 22"/>
                <a:gd name="T29" fmla="*/ 33 w 33"/>
                <a:gd name="T30" fmla="*/ 22 h 2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 h="22">
                  <a:moveTo>
                    <a:pt x="12" y="1"/>
                  </a:moveTo>
                  <a:lnTo>
                    <a:pt x="1" y="9"/>
                  </a:lnTo>
                  <a:lnTo>
                    <a:pt x="0" y="17"/>
                  </a:lnTo>
                  <a:lnTo>
                    <a:pt x="7" y="22"/>
                  </a:lnTo>
                  <a:lnTo>
                    <a:pt x="20" y="20"/>
                  </a:lnTo>
                  <a:lnTo>
                    <a:pt x="30" y="14"/>
                  </a:lnTo>
                  <a:lnTo>
                    <a:pt x="33" y="5"/>
                  </a:lnTo>
                  <a:lnTo>
                    <a:pt x="25" y="0"/>
                  </a:lnTo>
                  <a:lnTo>
                    <a:pt x="12" y="1"/>
                  </a:lnTo>
                  <a:close/>
                </a:path>
              </a:pathLst>
            </a:custGeom>
            <a:solidFill>
              <a:srgbClr val="FF0000"/>
            </a:soli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5517" name="Freeform 48">
              <a:extLst>
                <a:ext uri="{FF2B5EF4-FFF2-40B4-BE49-F238E27FC236}">
                  <a16:creationId xmlns:a16="http://schemas.microsoft.com/office/drawing/2014/main" id="{F5814C97-587B-4506-A16C-6109DD2BC1C2}"/>
                </a:ext>
              </a:extLst>
            </p:cNvPr>
            <p:cNvSpPr>
              <a:spLocks noChangeArrowheads="1"/>
            </p:cNvSpPr>
            <p:nvPr/>
          </p:nvSpPr>
          <p:spPr bwMode="auto">
            <a:xfrm>
              <a:off x="4526" y="2076"/>
              <a:ext cx="24" cy="16"/>
            </a:xfrm>
            <a:custGeom>
              <a:avLst/>
              <a:gdLst>
                <a:gd name="T0" fmla="*/ 1 w 33"/>
                <a:gd name="T1" fmla="*/ 1 h 22"/>
                <a:gd name="T2" fmla="*/ 1 w 33"/>
                <a:gd name="T3" fmla="*/ 1 h 22"/>
                <a:gd name="T4" fmla="*/ 0 w 33"/>
                <a:gd name="T5" fmla="*/ 1 h 22"/>
                <a:gd name="T6" fmla="*/ 1 w 33"/>
                <a:gd name="T7" fmla="*/ 1 h 22"/>
                <a:gd name="T8" fmla="*/ 1 w 33"/>
                <a:gd name="T9" fmla="*/ 1 h 22"/>
                <a:gd name="T10" fmla="*/ 1 w 33"/>
                <a:gd name="T11" fmla="*/ 1 h 22"/>
                <a:gd name="T12" fmla="*/ 1 w 33"/>
                <a:gd name="T13" fmla="*/ 1 h 22"/>
                <a:gd name="T14" fmla="*/ 1 w 33"/>
                <a:gd name="T15" fmla="*/ 0 h 22"/>
                <a:gd name="T16" fmla="*/ 1 w 33"/>
                <a:gd name="T17" fmla="*/ 1 h 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
                <a:gd name="T28" fmla="*/ 0 h 22"/>
                <a:gd name="T29" fmla="*/ 33 w 33"/>
                <a:gd name="T30" fmla="*/ 22 h 2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 h="22">
                  <a:moveTo>
                    <a:pt x="12" y="1"/>
                  </a:moveTo>
                  <a:lnTo>
                    <a:pt x="1" y="9"/>
                  </a:lnTo>
                  <a:lnTo>
                    <a:pt x="0" y="17"/>
                  </a:lnTo>
                  <a:lnTo>
                    <a:pt x="7" y="22"/>
                  </a:lnTo>
                  <a:lnTo>
                    <a:pt x="20" y="20"/>
                  </a:lnTo>
                  <a:lnTo>
                    <a:pt x="30" y="14"/>
                  </a:lnTo>
                  <a:lnTo>
                    <a:pt x="33" y="5"/>
                  </a:lnTo>
                  <a:lnTo>
                    <a:pt x="25" y="0"/>
                  </a:lnTo>
                  <a:lnTo>
                    <a:pt x="12" y="1"/>
                  </a:lnTo>
                </a:path>
              </a:pathLst>
            </a:custGeom>
            <a:noFill/>
            <a:ln w="30240" cap="flat">
              <a:solidFill>
                <a:srgbClr val="FF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5518" name="Line 49">
              <a:extLst>
                <a:ext uri="{FF2B5EF4-FFF2-40B4-BE49-F238E27FC236}">
                  <a16:creationId xmlns:a16="http://schemas.microsoft.com/office/drawing/2014/main" id="{3742DB1A-3A74-491A-ACD4-C713F55F7FAB}"/>
                </a:ext>
              </a:extLst>
            </p:cNvPr>
            <p:cNvSpPr>
              <a:spLocks noChangeShapeType="1"/>
            </p:cNvSpPr>
            <p:nvPr/>
          </p:nvSpPr>
          <p:spPr bwMode="auto">
            <a:xfrm flipV="1">
              <a:off x="4529" y="2079"/>
              <a:ext cx="17" cy="9"/>
            </a:xfrm>
            <a:prstGeom prst="line">
              <a:avLst/>
            </a:prstGeom>
            <a:noFill/>
            <a:ln w="30240" cap="sq">
              <a:solidFill>
                <a:srgbClr val="20202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105519" name="Freeform 50">
              <a:extLst>
                <a:ext uri="{FF2B5EF4-FFF2-40B4-BE49-F238E27FC236}">
                  <a16:creationId xmlns:a16="http://schemas.microsoft.com/office/drawing/2014/main" id="{75315E48-5C78-4A89-831D-9189D047532A}"/>
                </a:ext>
              </a:extLst>
            </p:cNvPr>
            <p:cNvSpPr>
              <a:spLocks noChangeArrowheads="1"/>
            </p:cNvSpPr>
            <p:nvPr/>
          </p:nvSpPr>
          <p:spPr bwMode="auto">
            <a:xfrm>
              <a:off x="4506" y="1939"/>
              <a:ext cx="15" cy="26"/>
            </a:xfrm>
            <a:custGeom>
              <a:avLst/>
              <a:gdLst>
                <a:gd name="T0" fmla="*/ 1 w 22"/>
                <a:gd name="T1" fmla="*/ 2 h 33"/>
                <a:gd name="T2" fmla="*/ 1 w 22"/>
                <a:gd name="T3" fmla="*/ 0 h 33"/>
                <a:gd name="T4" fmla="*/ 0 w 22"/>
                <a:gd name="T5" fmla="*/ 2 h 33"/>
                <a:gd name="T6" fmla="*/ 1 w 22"/>
                <a:gd name="T7" fmla="*/ 3 h 33"/>
                <a:gd name="T8" fmla="*/ 1 w 22"/>
                <a:gd name="T9" fmla="*/ 2 h 33"/>
                <a:gd name="T10" fmla="*/ 0 60000 65536"/>
                <a:gd name="T11" fmla="*/ 0 60000 65536"/>
                <a:gd name="T12" fmla="*/ 0 60000 65536"/>
                <a:gd name="T13" fmla="*/ 0 60000 65536"/>
                <a:gd name="T14" fmla="*/ 0 60000 65536"/>
                <a:gd name="T15" fmla="*/ 0 w 22"/>
                <a:gd name="T16" fmla="*/ 0 h 33"/>
                <a:gd name="T17" fmla="*/ 22 w 22"/>
                <a:gd name="T18" fmla="*/ 33 h 33"/>
              </a:gdLst>
              <a:ahLst/>
              <a:cxnLst>
                <a:cxn ang="T10">
                  <a:pos x="T0" y="T1"/>
                </a:cxn>
                <a:cxn ang="T11">
                  <a:pos x="T2" y="T3"/>
                </a:cxn>
                <a:cxn ang="T12">
                  <a:pos x="T4" y="T5"/>
                </a:cxn>
                <a:cxn ang="T13">
                  <a:pos x="T6" y="T7"/>
                </a:cxn>
                <a:cxn ang="T14">
                  <a:pos x="T8" y="T9"/>
                </a:cxn>
              </a:cxnLst>
              <a:rect l="T15" t="T16" r="T17" b="T18"/>
              <a:pathLst>
                <a:path w="22" h="33">
                  <a:moveTo>
                    <a:pt x="22" y="18"/>
                  </a:moveTo>
                  <a:lnTo>
                    <a:pt x="14" y="0"/>
                  </a:lnTo>
                  <a:lnTo>
                    <a:pt x="0" y="15"/>
                  </a:lnTo>
                  <a:lnTo>
                    <a:pt x="8" y="33"/>
                  </a:lnTo>
                  <a:lnTo>
                    <a:pt x="22" y="18"/>
                  </a:lnTo>
                  <a:close/>
                </a:path>
              </a:pathLst>
            </a:custGeom>
            <a:solidFill>
              <a:srgbClr val="FF0000"/>
            </a:soli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5520" name="Freeform 51">
              <a:extLst>
                <a:ext uri="{FF2B5EF4-FFF2-40B4-BE49-F238E27FC236}">
                  <a16:creationId xmlns:a16="http://schemas.microsoft.com/office/drawing/2014/main" id="{8F33B791-9EA3-40B5-A378-7E264C61DB03}"/>
                </a:ext>
              </a:extLst>
            </p:cNvPr>
            <p:cNvSpPr>
              <a:spLocks noChangeArrowheads="1"/>
            </p:cNvSpPr>
            <p:nvPr/>
          </p:nvSpPr>
          <p:spPr bwMode="auto">
            <a:xfrm>
              <a:off x="4506" y="1939"/>
              <a:ext cx="15" cy="26"/>
            </a:xfrm>
            <a:custGeom>
              <a:avLst/>
              <a:gdLst>
                <a:gd name="T0" fmla="*/ 1 w 22"/>
                <a:gd name="T1" fmla="*/ 2 h 33"/>
                <a:gd name="T2" fmla="*/ 1 w 22"/>
                <a:gd name="T3" fmla="*/ 0 h 33"/>
                <a:gd name="T4" fmla="*/ 0 w 22"/>
                <a:gd name="T5" fmla="*/ 2 h 33"/>
                <a:gd name="T6" fmla="*/ 1 w 22"/>
                <a:gd name="T7" fmla="*/ 3 h 33"/>
                <a:gd name="T8" fmla="*/ 1 w 22"/>
                <a:gd name="T9" fmla="*/ 2 h 33"/>
                <a:gd name="T10" fmla="*/ 0 60000 65536"/>
                <a:gd name="T11" fmla="*/ 0 60000 65536"/>
                <a:gd name="T12" fmla="*/ 0 60000 65536"/>
                <a:gd name="T13" fmla="*/ 0 60000 65536"/>
                <a:gd name="T14" fmla="*/ 0 60000 65536"/>
                <a:gd name="T15" fmla="*/ 0 w 22"/>
                <a:gd name="T16" fmla="*/ 0 h 33"/>
                <a:gd name="T17" fmla="*/ 22 w 22"/>
                <a:gd name="T18" fmla="*/ 33 h 33"/>
              </a:gdLst>
              <a:ahLst/>
              <a:cxnLst>
                <a:cxn ang="T10">
                  <a:pos x="T0" y="T1"/>
                </a:cxn>
                <a:cxn ang="T11">
                  <a:pos x="T2" y="T3"/>
                </a:cxn>
                <a:cxn ang="T12">
                  <a:pos x="T4" y="T5"/>
                </a:cxn>
                <a:cxn ang="T13">
                  <a:pos x="T6" y="T7"/>
                </a:cxn>
                <a:cxn ang="T14">
                  <a:pos x="T8" y="T9"/>
                </a:cxn>
              </a:cxnLst>
              <a:rect l="T15" t="T16" r="T17" b="T18"/>
              <a:pathLst>
                <a:path w="22" h="33">
                  <a:moveTo>
                    <a:pt x="22" y="18"/>
                  </a:moveTo>
                  <a:lnTo>
                    <a:pt x="14" y="0"/>
                  </a:lnTo>
                  <a:lnTo>
                    <a:pt x="0" y="15"/>
                  </a:lnTo>
                  <a:lnTo>
                    <a:pt x="8" y="33"/>
                  </a:lnTo>
                  <a:lnTo>
                    <a:pt x="22" y="18"/>
                  </a:lnTo>
                </a:path>
              </a:pathLst>
            </a:custGeom>
            <a:noFill/>
            <a:ln w="30240" cap="flat">
              <a:solidFill>
                <a:srgbClr val="FF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5521" name="Line 52">
              <a:extLst>
                <a:ext uri="{FF2B5EF4-FFF2-40B4-BE49-F238E27FC236}">
                  <a16:creationId xmlns:a16="http://schemas.microsoft.com/office/drawing/2014/main" id="{0CA6D208-1445-4321-9804-81A3DE9B6B72}"/>
                </a:ext>
              </a:extLst>
            </p:cNvPr>
            <p:cNvSpPr>
              <a:spLocks noChangeShapeType="1"/>
            </p:cNvSpPr>
            <p:nvPr/>
          </p:nvSpPr>
          <p:spPr bwMode="auto">
            <a:xfrm flipH="1">
              <a:off x="4511" y="1944"/>
              <a:ext cx="2" cy="20"/>
            </a:xfrm>
            <a:prstGeom prst="line">
              <a:avLst/>
            </a:prstGeom>
            <a:noFill/>
            <a:ln w="30240" cap="sq">
              <a:solidFill>
                <a:srgbClr val="20202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105522" name="Freeform 53">
              <a:extLst>
                <a:ext uri="{FF2B5EF4-FFF2-40B4-BE49-F238E27FC236}">
                  <a16:creationId xmlns:a16="http://schemas.microsoft.com/office/drawing/2014/main" id="{49CA7733-C0F8-44D3-B407-77ACE17AB6E6}"/>
                </a:ext>
              </a:extLst>
            </p:cNvPr>
            <p:cNvSpPr>
              <a:spLocks noChangeArrowheads="1"/>
            </p:cNvSpPr>
            <p:nvPr/>
          </p:nvSpPr>
          <p:spPr bwMode="auto">
            <a:xfrm>
              <a:off x="4531" y="2129"/>
              <a:ext cx="16" cy="24"/>
            </a:xfrm>
            <a:custGeom>
              <a:avLst/>
              <a:gdLst>
                <a:gd name="T0" fmla="*/ 1 w 23"/>
                <a:gd name="T1" fmla="*/ 2 h 32"/>
                <a:gd name="T2" fmla="*/ 1 w 23"/>
                <a:gd name="T3" fmla="*/ 2 h 32"/>
                <a:gd name="T4" fmla="*/ 1 w 23"/>
                <a:gd name="T5" fmla="*/ 0 h 32"/>
                <a:gd name="T6" fmla="*/ 1 w 23"/>
                <a:gd name="T7" fmla="*/ 2 h 32"/>
                <a:gd name="T8" fmla="*/ 1 w 23"/>
                <a:gd name="T9" fmla="*/ 2 h 32"/>
                <a:gd name="T10" fmla="*/ 0 w 23"/>
                <a:gd name="T11" fmla="*/ 2 h 32"/>
                <a:gd name="T12" fmla="*/ 1 w 23"/>
                <a:gd name="T13" fmla="*/ 2 h 32"/>
                <a:gd name="T14" fmla="*/ 1 w 23"/>
                <a:gd name="T15" fmla="*/ 2 h 32"/>
                <a:gd name="T16" fmla="*/ 1 w 23"/>
                <a:gd name="T17" fmla="*/ 2 h 3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
                <a:gd name="T28" fmla="*/ 0 h 32"/>
                <a:gd name="T29" fmla="*/ 23 w 23"/>
                <a:gd name="T30" fmla="*/ 32 h 3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 h="32">
                  <a:moveTo>
                    <a:pt x="23" y="19"/>
                  </a:moveTo>
                  <a:lnTo>
                    <a:pt x="23" y="6"/>
                  </a:lnTo>
                  <a:lnTo>
                    <a:pt x="17" y="0"/>
                  </a:lnTo>
                  <a:lnTo>
                    <a:pt x="8" y="2"/>
                  </a:lnTo>
                  <a:lnTo>
                    <a:pt x="1" y="13"/>
                  </a:lnTo>
                  <a:lnTo>
                    <a:pt x="0" y="25"/>
                  </a:lnTo>
                  <a:lnTo>
                    <a:pt x="6" y="32"/>
                  </a:lnTo>
                  <a:lnTo>
                    <a:pt x="16" y="29"/>
                  </a:lnTo>
                  <a:lnTo>
                    <a:pt x="23" y="19"/>
                  </a:lnTo>
                  <a:close/>
                </a:path>
              </a:pathLst>
            </a:custGeom>
            <a:solidFill>
              <a:srgbClr val="FF0000"/>
            </a:soli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5523" name="Freeform 54">
              <a:extLst>
                <a:ext uri="{FF2B5EF4-FFF2-40B4-BE49-F238E27FC236}">
                  <a16:creationId xmlns:a16="http://schemas.microsoft.com/office/drawing/2014/main" id="{03CBD05D-9FEE-4847-B354-80158D36EFB6}"/>
                </a:ext>
              </a:extLst>
            </p:cNvPr>
            <p:cNvSpPr>
              <a:spLocks noChangeArrowheads="1"/>
            </p:cNvSpPr>
            <p:nvPr/>
          </p:nvSpPr>
          <p:spPr bwMode="auto">
            <a:xfrm>
              <a:off x="4531" y="2129"/>
              <a:ext cx="16" cy="24"/>
            </a:xfrm>
            <a:custGeom>
              <a:avLst/>
              <a:gdLst>
                <a:gd name="T0" fmla="*/ 1 w 23"/>
                <a:gd name="T1" fmla="*/ 2 h 32"/>
                <a:gd name="T2" fmla="*/ 1 w 23"/>
                <a:gd name="T3" fmla="*/ 2 h 32"/>
                <a:gd name="T4" fmla="*/ 1 w 23"/>
                <a:gd name="T5" fmla="*/ 0 h 32"/>
                <a:gd name="T6" fmla="*/ 1 w 23"/>
                <a:gd name="T7" fmla="*/ 2 h 32"/>
                <a:gd name="T8" fmla="*/ 1 w 23"/>
                <a:gd name="T9" fmla="*/ 2 h 32"/>
                <a:gd name="T10" fmla="*/ 0 w 23"/>
                <a:gd name="T11" fmla="*/ 2 h 32"/>
                <a:gd name="T12" fmla="*/ 1 w 23"/>
                <a:gd name="T13" fmla="*/ 2 h 32"/>
                <a:gd name="T14" fmla="*/ 1 w 23"/>
                <a:gd name="T15" fmla="*/ 2 h 32"/>
                <a:gd name="T16" fmla="*/ 1 w 23"/>
                <a:gd name="T17" fmla="*/ 2 h 3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
                <a:gd name="T28" fmla="*/ 0 h 32"/>
                <a:gd name="T29" fmla="*/ 23 w 23"/>
                <a:gd name="T30" fmla="*/ 32 h 3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 h="32">
                  <a:moveTo>
                    <a:pt x="23" y="19"/>
                  </a:moveTo>
                  <a:lnTo>
                    <a:pt x="23" y="6"/>
                  </a:lnTo>
                  <a:lnTo>
                    <a:pt x="17" y="0"/>
                  </a:lnTo>
                  <a:lnTo>
                    <a:pt x="8" y="2"/>
                  </a:lnTo>
                  <a:lnTo>
                    <a:pt x="1" y="13"/>
                  </a:lnTo>
                  <a:lnTo>
                    <a:pt x="0" y="25"/>
                  </a:lnTo>
                  <a:lnTo>
                    <a:pt x="6" y="32"/>
                  </a:lnTo>
                  <a:lnTo>
                    <a:pt x="16" y="29"/>
                  </a:lnTo>
                  <a:lnTo>
                    <a:pt x="23" y="19"/>
                  </a:lnTo>
                </a:path>
              </a:pathLst>
            </a:custGeom>
            <a:noFill/>
            <a:ln w="30240" cap="flat">
              <a:solidFill>
                <a:srgbClr val="FF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5524" name="Line 55">
              <a:extLst>
                <a:ext uri="{FF2B5EF4-FFF2-40B4-BE49-F238E27FC236}">
                  <a16:creationId xmlns:a16="http://schemas.microsoft.com/office/drawing/2014/main" id="{6F1AC3F7-5AAA-4C41-815D-E2166EA206F6}"/>
                </a:ext>
              </a:extLst>
            </p:cNvPr>
            <p:cNvSpPr>
              <a:spLocks noChangeShapeType="1"/>
            </p:cNvSpPr>
            <p:nvPr/>
          </p:nvSpPr>
          <p:spPr bwMode="auto">
            <a:xfrm flipH="1">
              <a:off x="4535" y="2132"/>
              <a:ext cx="7" cy="18"/>
            </a:xfrm>
            <a:prstGeom prst="line">
              <a:avLst/>
            </a:prstGeom>
            <a:noFill/>
            <a:ln w="30240" cap="sq">
              <a:solidFill>
                <a:srgbClr val="20202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105525" name="Freeform 56">
              <a:extLst>
                <a:ext uri="{FF2B5EF4-FFF2-40B4-BE49-F238E27FC236}">
                  <a16:creationId xmlns:a16="http://schemas.microsoft.com/office/drawing/2014/main" id="{CDC0876B-10F0-4318-A14A-C2FBFDE58B07}"/>
                </a:ext>
              </a:extLst>
            </p:cNvPr>
            <p:cNvSpPr>
              <a:spLocks noChangeArrowheads="1"/>
            </p:cNvSpPr>
            <p:nvPr/>
          </p:nvSpPr>
          <p:spPr bwMode="auto">
            <a:xfrm>
              <a:off x="4371" y="2192"/>
              <a:ext cx="15" cy="12"/>
            </a:xfrm>
            <a:custGeom>
              <a:avLst/>
              <a:gdLst>
                <a:gd name="T0" fmla="*/ 1 w 21"/>
                <a:gd name="T1" fmla="*/ 0 h 15"/>
                <a:gd name="T2" fmla="*/ 0 w 21"/>
                <a:gd name="T3" fmla="*/ 0 h 15"/>
                <a:gd name="T4" fmla="*/ 1 w 21"/>
                <a:gd name="T5" fmla="*/ 2 h 15"/>
                <a:gd name="T6" fmla="*/ 1 w 21"/>
                <a:gd name="T7" fmla="*/ 2 h 15"/>
                <a:gd name="T8" fmla="*/ 1 w 21"/>
                <a:gd name="T9" fmla="*/ 0 h 15"/>
                <a:gd name="T10" fmla="*/ 0 60000 65536"/>
                <a:gd name="T11" fmla="*/ 0 60000 65536"/>
                <a:gd name="T12" fmla="*/ 0 60000 65536"/>
                <a:gd name="T13" fmla="*/ 0 60000 65536"/>
                <a:gd name="T14" fmla="*/ 0 60000 65536"/>
                <a:gd name="T15" fmla="*/ 0 w 21"/>
                <a:gd name="T16" fmla="*/ 0 h 15"/>
                <a:gd name="T17" fmla="*/ 21 w 21"/>
                <a:gd name="T18" fmla="*/ 15 h 15"/>
              </a:gdLst>
              <a:ahLst/>
              <a:cxnLst>
                <a:cxn ang="T10">
                  <a:pos x="T0" y="T1"/>
                </a:cxn>
                <a:cxn ang="T11">
                  <a:pos x="T2" y="T3"/>
                </a:cxn>
                <a:cxn ang="T12">
                  <a:pos x="T4" y="T5"/>
                </a:cxn>
                <a:cxn ang="T13">
                  <a:pos x="T6" y="T7"/>
                </a:cxn>
                <a:cxn ang="T14">
                  <a:pos x="T8" y="T9"/>
                </a:cxn>
              </a:cxnLst>
              <a:rect l="T15" t="T16" r="T17" b="T18"/>
              <a:pathLst>
                <a:path w="21" h="15">
                  <a:moveTo>
                    <a:pt x="18" y="0"/>
                  </a:moveTo>
                  <a:lnTo>
                    <a:pt x="0" y="0"/>
                  </a:lnTo>
                  <a:lnTo>
                    <a:pt x="2" y="15"/>
                  </a:lnTo>
                  <a:lnTo>
                    <a:pt x="21" y="14"/>
                  </a:lnTo>
                  <a:lnTo>
                    <a:pt x="18" y="0"/>
                  </a:lnTo>
                  <a:close/>
                </a:path>
              </a:pathLst>
            </a:custGeom>
            <a:solidFill>
              <a:srgbClr val="FF0000"/>
            </a:soli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5526" name="Freeform 57">
              <a:extLst>
                <a:ext uri="{FF2B5EF4-FFF2-40B4-BE49-F238E27FC236}">
                  <a16:creationId xmlns:a16="http://schemas.microsoft.com/office/drawing/2014/main" id="{3B731B3E-345E-411A-948C-21FBEA6476D7}"/>
                </a:ext>
              </a:extLst>
            </p:cNvPr>
            <p:cNvSpPr>
              <a:spLocks noChangeArrowheads="1"/>
            </p:cNvSpPr>
            <p:nvPr/>
          </p:nvSpPr>
          <p:spPr bwMode="auto">
            <a:xfrm>
              <a:off x="4371" y="2192"/>
              <a:ext cx="15" cy="12"/>
            </a:xfrm>
            <a:custGeom>
              <a:avLst/>
              <a:gdLst>
                <a:gd name="T0" fmla="*/ 1 w 21"/>
                <a:gd name="T1" fmla="*/ 0 h 15"/>
                <a:gd name="T2" fmla="*/ 0 w 21"/>
                <a:gd name="T3" fmla="*/ 0 h 15"/>
                <a:gd name="T4" fmla="*/ 1 w 21"/>
                <a:gd name="T5" fmla="*/ 2 h 15"/>
                <a:gd name="T6" fmla="*/ 1 w 21"/>
                <a:gd name="T7" fmla="*/ 2 h 15"/>
                <a:gd name="T8" fmla="*/ 1 w 21"/>
                <a:gd name="T9" fmla="*/ 0 h 15"/>
                <a:gd name="T10" fmla="*/ 0 60000 65536"/>
                <a:gd name="T11" fmla="*/ 0 60000 65536"/>
                <a:gd name="T12" fmla="*/ 0 60000 65536"/>
                <a:gd name="T13" fmla="*/ 0 60000 65536"/>
                <a:gd name="T14" fmla="*/ 0 60000 65536"/>
                <a:gd name="T15" fmla="*/ 0 w 21"/>
                <a:gd name="T16" fmla="*/ 0 h 15"/>
                <a:gd name="T17" fmla="*/ 21 w 21"/>
                <a:gd name="T18" fmla="*/ 15 h 15"/>
              </a:gdLst>
              <a:ahLst/>
              <a:cxnLst>
                <a:cxn ang="T10">
                  <a:pos x="T0" y="T1"/>
                </a:cxn>
                <a:cxn ang="T11">
                  <a:pos x="T2" y="T3"/>
                </a:cxn>
                <a:cxn ang="T12">
                  <a:pos x="T4" y="T5"/>
                </a:cxn>
                <a:cxn ang="T13">
                  <a:pos x="T6" y="T7"/>
                </a:cxn>
                <a:cxn ang="T14">
                  <a:pos x="T8" y="T9"/>
                </a:cxn>
              </a:cxnLst>
              <a:rect l="T15" t="T16" r="T17" b="T18"/>
              <a:pathLst>
                <a:path w="21" h="15">
                  <a:moveTo>
                    <a:pt x="18" y="0"/>
                  </a:moveTo>
                  <a:lnTo>
                    <a:pt x="0" y="0"/>
                  </a:lnTo>
                  <a:lnTo>
                    <a:pt x="2" y="15"/>
                  </a:lnTo>
                  <a:lnTo>
                    <a:pt x="21" y="14"/>
                  </a:lnTo>
                  <a:lnTo>
                    <a:pt x="18" y="0"/>
                  </a:lnTo>
                </a:path>
              </a:pathLst>
            </a:custGeom>
            <a:noFill/>
            <a:ln w="30240" cap="flat">
              <a:solidFill>
                <a:srgbClr val="FF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5527" name="Line 58">
              <a:extLst>
                <a:ext uri="{FF2B5EF4-FFF2-40B4-BE49-F238E27FC236}">
                  <a16:creationId xmlns:a16="http://schemas.microsoft.com/office/drawing/2014/main" id="{7776F3BD-39FB-4864-AFDF-85DE71CFB496}"/>
                </a:ext>
              </a:extLst>
            </p:cNvPr>
            <p:cNvSpPr>
              <a:spLocks noChangeShapeType="1"/>
            </p:cNvSpPr>
            <p:nvPr/>
          </p:nvSpPr>
          <p:spPr bwMode="auto">
            <a:xfrm>
              <a:off x="4374" y="2194"/>
              <a:ext cx="9" cy="7"/>
            </a:xfrm>
            <a:prstGeom prst="line">
              <a:avLst/>
            </a:prstGeom>
            <a:noFill/>
            <a:ln w="30240" cap="sq">
              <a:solidFill>
                <a:srgbClr val="20202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105528" name="Oval 59">
              <a:extLst>
                <a:ext uri="{FF2B5EF4-FFF2-40B4-BE49-F238E27FC236}">
                  <a16:creationId xmlns:a16="http://schemas.microsoft.com/office/drawing/2014/main" id="{F0AD251B-4F9B-45A5-9148-33C97F5CE83D}"/>
                </a:ext>
              </a:extLst>
            </p:cNvPr>
            <p:cNvSpPr>
              <a:spLocks noChangeArrowheads="1"/>
            </p:cNvSpPr>
            <p:nvPr/>
          </p:nvSpPr>
          <p:spPr bwMode="auto">
            <a:xfrm>
              <a:off x="2372" y="1265"/>
              <a:ext cx="306" cy="329"/>
            </a:xfrm>
            <a:prstGeom prst="ellipse">
              <a:avLst/>
            </a:prstGeom>
            <a:solidFill>
              <a:srgbClr val="333333"/>
            </a:solidFill>
            <a:ln w="9525"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defTabSz="449263">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49263">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49263">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49263">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49263">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Clr>
                  <a:srgbClr val="000000"/>
                </a:buClr>
                <a:buFont typeface="Times New Roman" panose="02020603050405020304" pitchFamily="18" charset="0"/>
                <a:buNone/>
              </a:pPr>
              <a:endParaRPr lang="it-IT" altLang="it-IT" sz="1800">
                <a:solidFill>
                  <a:srgbClr val="FFFFFF"/>
                </a:solidFill>
                <a:latin typeface="Arial" panose="020B0604020202020204" pitchFamily="34" charset="0"/>
                <a:ea typeface="Microsoft YaHei" panose="020B0503020204020204" pitchFamily="34" charset="-122"/>
              </a:endParaRPr>
            </a:p>
          </p:txBody>
        </p:sp>
        <p:sp>
          <p:nvSpPr>
            <p:cNvPr id="105529" name="Oval 60">
              <a:extLst>
                <a:ext uri="{FF2B5EF4-FFF2-40B4-BE49-F238E27FC236}">
                  <a16:creationId xmlns:a16="http://schemas.microsoft.com/office/drawing/2014/main" id="{6D9E4D7C-3459-433B-9B2D-A273E60095F1}"/>
                </a:ext>
              </a:extLst>
            </p:cNvPr>
            <p:cNvSpPr>
              <a:spLocks noChangeArrowheads="1"/>
            </p:cNvSpPr>
            <p:nvPr/>
          </p:nvSpPr>
          <p:spPr bwMode="auto">
            <a:xfrm>
              <a:off x="2372" y="1265"/>
              <a:ext cx="306" cy="329"/>
            </a:xfrm>
            <a:prstGeom prst="ellipse">
              <a:avLst/>
            </a:prstGeom>
            <a:noFill/>
            <a:ln w="7920" cap="rnd">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defTabSz="449263">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49263">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49263">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49263">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49263">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Clr>
                  <a:srgbClr val="000000"/>
                </a:buClr>
                <a:buFont typeface="Times New Roman" panose="02020603050405020304" pitchFamily="18" charset="0"/>
                <a:buNone/>
              </a:pPr>
              <a:endParaRPr lang="it-IT" altLang="it-IT" sz="1800">
                <a:solidFill>
                  <a:srgbClr val="FFFFFF"/>
                </a:solidFill>
                <a:latin typeface="Arial" panose="020B0604020202020204" pitchFamily="34" charset="0"/>
                <a:ea typeface="Microsoft YaHei" panose="020B0503020204020204" pitchFamily="34" charset="-122"/>
              </a:endParaRPr>
            </a:p>
          </p:txBody>
        </p:sp>
        <p:sp>
          <p:nvSpPr>
            <p:cNvPr id="105530" name="Text Box 61">
              <a:extLst>
                <a:ext uri="{FF2B5EF4-FFF2-40B4-BE49-F238E27FC236}">
                  <a16:creationId xmlns:a16="http://schemas.microsoft.com/office/drawing/2014/main" id="{888B57FD-DE50-4DDA-B20F-D22CFD6F49D8}"/>
                </a:ext>
              </a:extLst>
            </p:cNvPr>
            <p:cNvSpPr txBox="1">
              <a:spLocks noChangeArrowheads="1"/>
            </p:cNvSpPr>
            <p:nvPr/>
          </p:nvSpPr>
          <p:spPr bwMode="auto">
            <a:xfrm>
              <a:off x="2350" y="1335"/>
              <a:ext cx="376" cy="2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Calibri" panose="020F0502020204030204" pitchFamily="34" charset="0"/>
                </a:defRPr>
              </a:lvl1pPr>
              <a:lvl2pPr marL="742950" indent="-28575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2pPr>
              <a:lvl3pPr marL="1143000" indent="-22860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3pPr>
              <a:lvl4pPr marL="1600200" indent="-22860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4pPr>
              <a:lvl5pPr marL="2057400" indent="-22860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5pPr>
              <a:lvl6pPr marL="25146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6pPr>
              <a:lvl7pPr marL="29718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7pPr>
              <a:lvl8pPr marL="34290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8pPr>
              <a:lvl9pPr marL="38862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9pPr>
            </a:lstStyle>
            <a:p>
              <a:pPr eaLnBrk="1" hangingPunct="1">
                <a:spcBef>
                  <a:spcPct val="0"/>
                </a:spcBef>
                <a:buFontTx/>
                <a:buNone/>
              </a:pPr>
              <a:r>
                <a:rPr lang="en-GB" altLang="it-IT" sz="1600">
                  <a:solidFill>
                    <a:srgbClr val="FFFFFF"/>
                  </a:solidFill>
                  <a:latin typeface="Arial" panose="020B0604020202020204" pitchFamily="34" charset="0"/>
                  <a:ea typeface="Microsoft YaHei" panose="020B0503020204020204" pitchFamily="34" charset="-122"/>
                  <a:cs typeface="Arial" panose="020B0604020202020204" pitchFamily="34" charset="0"/>
                </a:rPr>
                <a:t>APC</a:t>
              </a:r>
            </a:p>
          </p:txBody>
        </p:sp>
        <p:sp>
          <p:nvSpPr>
            <p:cNvPr id="105531" name="Line 62">
              <a:extLst>
                <a:ext uri="{FF2B5EF4-FFF2-40B4-BE49-F238E27FC236}">
                  <a16:creationId xmlns:a16="http://schemas.microsoft.com/office/drawing/2014/main" id="{6CD44D08-78C4-482C-822F-6B7C91E17E4C}"/>
                </a:ext>
              </a:extLst>
            </p:cNvPr>
            <p:cNvSpPr>
              <a:spLocks noChangeShapeType="1"/>
            </p:cNvSpPr>
            <p:nvPr/>
          </p:nvSpPr>
          <p:spPr bwMode="auto">
            <a:xfrm>
              <a:off x="1485" y="1433"/>
              <a:ext cx="707" cy="0"/>
            </a:xfrm>
            <a:prstGeom prst="line">
              <a:avLst/>
            </a:prstGeom>
            <a:noFill/>
            <a:ln w="50760" cap="sq">
              <a:solidFill>
                <a:srgbClr val="000000"/>
              </a:solidFill>
              <a:prstDash val="sysDot"/>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105532" name="Text Box 63">
              <a:extLst>
                <a:ext uri="{FF2B5EF4-FFF2-40B4-BE49-F238E27FC236}">
                  <a16:creationId xmlns:a16="http://schemas.microsoft.com/office/drawing/2014/main" id="{D7ACDC67-175F-4113-993C-C0C9F935CA66}"/>
                </a:ext>
              </a:extLst>
            </p:cNvPr>
            <p:cNvSpPr txBox="1">
              <a:spLocks noChangeArrowheads="1"/>
            </p:cNvSpPr>
            <p:nvPr/>
          </p:nvSpPr>
          <p:spPr bwMode="auto">
            <a:xfrm>
              <a:off x="563" y="1153"/>
              <a:ext cx="960" cy="67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Calibri" panose="020F0502020204030204" pitchFamily="34" charset="0"/>
                </a:defRPr>
              </a:lvl1pPr>
              <a:lvl2pPr marL="742950" indent="-28575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2pPr>
              <a:lvl3pPr marL="1143000" indent="-22860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3pPr>
              <a:lvl4pPr marL="1600200" indent="-22860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4pPr>
              <a:lvl5pPr marL="2057400" indent="-22860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5pPr>
              <a:lvl6pPr marL="25146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6pPr>
              <a:lvl7pPr marL="29718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7pPr>
              <a:lvl8pPr marL="34290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8pPr>
              <a:lvl9pPr marL="38862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9pPr>
            </a:lstStyle>
            <a:p>
              <a:pPr algn="ctr" eaLnBrk="1" hangingPunct="1">
                <a:spcBef>
                  <a:spcPct val="0"/>
                </a:spcBef>
                <a:buFontTx/>
                <a:buNone/>
              </a:pPr>
              <a:r>
                <a:rPr lang="en-GB" altLang="it-IT" sz="1600" b="1">
                  <a:solidFill>
                    <a:srgbClr val="000066"/>
                  </a:solidFill>
                  <a:latin typeface="Arial" panose="020B0604020202020204" pitchFamily="34" charset="0"/>
                  <a:ea typeface="Microsoft YaHei" panose="020B0503020204020204" pitchFamily="34" charset="-122"/>
                  <a:cs typeface="Arial" panose="020B0604020202020204" pitchFamily="34" charset="0"/>
                </a:rPr>
                <a:t>Natural exposure (low dose Ag) + IgE</a:t>
              </a:r>
            </a:p>
          </p:txBody>
        </p:sp>
        <p:sp>
          <p:nvSpPr>
            <p:cNvPr id="105533" name="Line 64">
              <a:extLst>
                <a:ext uri="{FF2B5EF4-FFF2-40B4-BE49-F238E27FC236}">
                  <a16:creationId xmlns:a16="http://schemas.microsoft.com/office/drawing/2014/main" id="{50C62B35-179E-4C91-A5FF-98ED7A34E0B1}"/>
                </a:ext>
              </a:extLst>
            </p:cNvPr>
            <p:cNvSpPr>
              <a:spLocks noChangeShapeType="1"/>
            </p:cNvSpPr>
            <p:nvPr/>
          </p:nvSpPr>
          <p:spPr bwMode="auto">
            <a:xfrm>
              <a:off x="2853" y="1448"/>
              <a:ext cx="327" cy="0"/>
            </a:xfrm>
            <a:prstGeom prst="line">
              <a:avLst/>
            </a:prstGeom>
            <a:noFill/>
            <a:ln w="50760" cap="sq">
              <a:solidFill>
                <a:srgbClr val="000000"/>
              </a:solidFill>
              <a:prstDash val="sysDot"/>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105534" name="Oval 65">
              <a:extLst>
                <a:ext uri="{FF2B5EF4-FFF2-40B4-BE49-F238E27FC236}">
                  <a16:creationId xmlns:a16="http://schemas.microsoft.com/office/drawing/2014/main" id="{FDE1A7F5-3169-4294-B2A9-C66A46C251BD}"/>
                </a:ext>
              </a:extLst>
            </p:cNvPr>
            <p:cNvSpPr>
              <a:spLocks noChangeArrowheads="1"/>
            </p:cNvSpPr>
            <p:nvPr/>
          </p:nvSpPr>
          <p:spPr bwMode="auto">
            <a:xfrm>
              <a:off x="3239" y="1315"/>
              <a:ext cx="285" cy="299"/>
            </a:xfrm>
            <a:prstGeom prst="ellipse">
              <a:avLst/>
            </a:prstGeom>
            <a:solidFill>
              <a:srgbClr val="B64A4A"/>
            </a:solidFill>
            <a:ln w="9525"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defTabSz="449263">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49263">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49263">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49263">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49263">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Clr>
                  <a:srgbClr val="000000"/>
                </a:buClr>
                <a:buFont typeface="Times New Roman" panose="02020603050405020304" pitchFamily="18" charset="0"/>
                <a:buNone/>
              </a:pPr>
              <a:endParaRPr lang="it-IT" altLang="it-IT" sz="1800">
                <a:solidFill>
                  <a:srgbClr val="FFFFFF"/>
                </a:solidFill>
                <a:latin typeface="Arial" panose="020B0604020202020204" pitchFamily="34" charset="0"/>
                <a:ea typeface="Microsoft YaHei" panose="020B0503020204020204" pitchFamily="34" charset="-122"/>
              </a:endParaRPr>
            </a:p>
          </p:txBody>
        </p:sp>
        <p:sp>
          <p:nvSpPr>
            <p:cNvPr id="105535" name="Oval 66">
              <a:extLst>
                <a:ext uri="{FF2B5EF4-FFF2-40B4-BE49-F238E27FC236}">
                  <a16:creationId xmlns:a16="http://schemas.microsoft.com/office/drawing/2014/main" id="{95764228-8591-4F1F-9F62-31D140D5AF83}"/>
                </a:ext>
              </a:extLst>
            </p:cNvPr>
            <p:cNvSpPr>
              <a:spLocks noChangeArrowheads="1"/>
            </p:cNvSpPr>
            <p:nvPr/>
          </p:nvSpPr>
          <p:spPr bwMode="auto">
            <a:xfrm>
              <a:off x="3239" y="1315"/>
              <a:ext cx="285" cy="299"/>
            </a:xfrm>
            <a:prstGeom prst="ellipse">
              <a:avLst/>
            </a:prstGeom>
            <a:noFill/>
            <a:ln w="15840" cap="rnd">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defTabSz="449263">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49263">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49263">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49263">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49263">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Clr>
                  <a:srgbClr val="000000"/>
                </a:buClr>
                <a:buFont typeface="Times New Roman" panose="02020603050405020304" pitchFamily="18" charset="0"/>
                <a:buNone/>
              </a:pPr>
              <a:endParaRPr lang="it-IT" altLang="it-IT" sz="1800">
                <a:solidFill>
                  <a:srgbClr val="FFFFFF"/>
                </a:solidFill>
                <a:latin typeface="Arial" panose="020B0604020202020204" pitchFamily="34" charset="0"/>
                <a:ea typeface="Microsoft YaHei" panose="020B0503020204020204" pitchFamily="34" charset="-122"/>
              </a:endParaRPr>
            </a:p>
          </p:txBody>
        </p:sp>
        <p:sp>
          <p:nvSpPr>
            <p:cNvPr id="105536" name="Oval 67">
              <a:extLst>
                <a:ext uri="{FF2B5EF4-FFF2-40B4-BE49-F238E27FC236}">
                  <a16:creationId xmlns:a16="http://schemas.microsoft.com/office/drawing/2014/main" id="{9FF0B626-3177-41B1-8324-9EA948FB42E7}"/>
                </a:ext>
              </a:extLst>
            </p:cNvPr>
            <p:cNvSpPr>
              <a:spLocks noChangeArrowheads="1"/>
            </p:cNvSpPr>
            <p:nvPr/>
          </p:nvSpPr>
          <p:spPr bwMode="auto">
            <a:xfrm>
              <a:off x="3290" y="1366"/>
              <a:ext cx="203" cy="210"/>
            </a:xfrm>
            <a:prstGeom prst="ellipse">
              <a:avLst/>
            </a:prstGeom>
            <a:solidFill>
              <a:srgbClr val="333333"/>
            </a:solidFill>
            <a:ln w="9525"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defTabSz="449263">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49263">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49263">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49263">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49263">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Clr>
                  <a:srgbClr val="000000"/>
                </a:buClr>
                <a:buFont typeface="Times New Roman" panose="02020603050405020304" pitchFamily="18" charset="0"/>
                <a:buNone/>
              </a:pPr>
              <a:endParaRPr lang="it-IT" altLang="it-IT" sz="1800">
                <a:solidFill>
                  <a:srgbClr val="FFFFFF"/>
                </a:solidFill>
                <a:latin typeface="Arial" panose="020B0604020202020204" pitchFamily="34" charset="0"/>
                <a:ea typeface="Microsoft YaHei" panose="020B0503020204020204" pitchFamily="34" charset="-122"/>
              </a:endParaRPr>
            </a:p>
          </p:txBody>
        </p:sp>
        <p:sp>
          <p:nvSpPr>
            <p:cNvPr id="105537" name="Oval 68">
              <a:extLst>
                <a:ext uri="{FF2B5EF4-FFF2-40B4-BE49-F238E27FC236}">
                  <a16:creationId xmlns:a16="http://schemas.microsoft.com/office/drawing/2014/main" id="{7582F2CC-1890-4F58-B285-8478B21C3ACB}"/>
                </a:ext>
              </a:extLst>
            </p:cNvPr>
            <p:cNvSpPr>
              <a:spLocks noChangeArrowheads="1"/>
            </p:cNvSpPr>
            <p:nvPr/>
          </p:nvSpPr>
          <p:spPr bwMode="auto">
            <a:xfrm>
              <a:off x="3290" y="1366"/>
              <a:ext cx="203" cy="210"/>
            </a:xfrm>
            <a:prstGeom prst="ellipse">
              <a:avLst/>
            </a:prstGeom>
            <a:noFill/>
            <a:ln w="7920" cap="rnd">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defTabSz="449263">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49263">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49263">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49263">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49263">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Clr>
                  <a:srgbClr val="000000"/>
                </a:buClr>
                <a:buFont typeface="Times New Roman" panose="02020603050405020304" pitchFamily="18" charset="0"/>
                <a:buNone/>
              </a:pPr>
              <a:endParaRPr lang="it-IT" altLang="it-IT" sz="1800">
                <a:solidFill>
                  <a:srgbClr val="FFFFFF"/>
                </a:solidFill>
                <a:latin typeface="Arial" panose="020B0604020202020204" pitchFamily="34" charset="0"/>
                <a:ea typeface="Microsoft YaHei" panose="020B0503020204020204" pitchFamily="34" charset="-122"/>
              </a:endParaRPr>
            </a:p>
          </p:txBody>
        </p:sp>
        <p:sp>
          <p:nvSpPr>
            <p:cNvPr id="105538" name="Rectangle 69">
              <a:extLst>
                <a:ext uri="{FF2B5EF4-FFF2-40B4-BE49-F238E27FC236}">
                  <a16:creationId xmlns:a16="http://schemas.microsoft.com/office/drawing/2014/main" id="{F6134D3F-D2E9-42FF-80A0-4E908D7D02C5}"/>
                </a:ext>
              </a:extLst>
            </p:cNvPr>
            <p:cNvSpPr>
              <a:spLocks noChangeArrowheads="1"/>
            </p:cNvSpPr>
            <p:nvPr/>
          </p:nvSpPr>
          <p:spPr bwMode="auto">
            <a:xfrm>
              <a:off x="3311" y="1415"/>
              <a:ext cx="143" cy="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Calibri" panose="020F0502020204030204" pitchFamily="34" charset="0"/>
                </a:defRPr>
              </a:lvl1pPr>
              <a:lvl2pPr marL="742950" indent="-28575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2pPr>
              <a:lvl3pPr marL="1143000" indent="-22860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3pPr>
              <a:lvl4pPr marL="1600200" indent="-22860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4pPr>
              <a:lvl5pPr marL="2057400" indent="-22860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5pPr>
              <a:lvl6pPr marL="25146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6pPr>
              <a:lvl7pPr marL="29718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7pPr>
              <a:lvl8pPr marL="34290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8pPr>
              <a:lvl9pPr marL="38862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9pPr>
            </a:lstStyle>
            <a:p>
              <a:pPr eaLnBrk="1" hangingPunct="1">
                <a:spcBef>
                  <a:spcPct val="0"/>
                </a:spcBef>
                <a:buFontTx/>
                <a:buNone/>
              </a:pPr>
              <a:r>
                <a:rPr lang="en-GB" altLang="it-IT" sz="1000" b="1">
                  <a:solidFill>
                    <a:srgbClr val="FFFFFF"/>
                  </a:solidFill>
                  <a:latin typeface="Arial" panose="020B0604020202020204" pitchFamily="34" charset="0"/>
                  <a:ea typeface="Microsoft YaHei" panose="020B0503020204020204" pitchFamily="34" charset="-122"/>
                  <a:cs typeface="Arial" panose="020B0604020202020204" pitchFamily="34" charset="0"/>
                </a:rPr>
                <a:t>Th2</a:t>
              </a:r>
            </a:p>
          </p:txBody>
        </p:sp>
        <p:sp>
          <p:nvSpPr>
            <p:cNvPr id="105539" name="Oval 70">
              <a:extLst>
                <a:ext uri="{FF2B5EF4-FFF2-40B4-BE49-F238E27FC236}">
                  <a16:creationId xmlns:a16="http://schemas.microsoft.com/office/drawing/2014/main" id="{1C414531-12A1-4965-B9C8-5BEADA4FD3E4}"/>
                </a:ext>
              </a:extLst>
            </p:cNvPr>
            <p:cNvSpPr>
              <a:spLocks noChangeArrowheads="1"/>
            </p:cNvSpPr>
            <p:nvPr/>
          </p:nvSpPr>
          <p:spPr bwMode="auto">
            <a:xfrm>
              <a:off x="4176" y="758"/>
              <a:ext cx="307" cy="311"/>
            </a:xfrm>
            <a:prstGeom prst="ellipse">
              <a:avLst/>
            </a:prstGeom>
            <a:solidFill>
              <a:srgbClr val="FFFFFF"/>
            </a:solidFill>
            <a:ln w="9525"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defTabSz="449263">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49263">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49263">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49263">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49263">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Clr>
                  <a:srgbClr val="000000"/>
                </a:buClr>
                <a:buFont typeface="Times New Roman" panose="02020603050405020304" pitchFamily="18" charset="0"/>
                <a:buNone/>
              </a:pPr>
              <a:endParaRPr lang="it-IT" altLang="it-IT" sz="1800">
                <a:solidFill>
                  <a:srgbClr val="FFFFFF"/>
                </a:solidFill>
                <a:latin typeface="Arial" panose="020B0604020202020204" pitchFamily="34" charset="0"/>
                <a:ea typeface="Microsoft YaHei" panose="020B0503020204020204" pitchFamily="34" charset="-122"/>
              </a:endParaRPr>
            </a:p>
          </p:txBody>
        </p:sp>
        <p:sp>
          <p:nvSpPr>
            <p:cNvPr id="105540" name="Oval 71">
              <a:extLst>
                <a:ext uri="{FF2B5EF4-FFF2-40B4-BE49-F238E27FC236}">
                  <a16:creationId xmlns:a16="http://schemas.microsoft.com/office/drawing/2014/main" id="{020E7803-517C-435C-9232-6EB851A0E3D3}"/>
                </a:ext>
              </a:extLst>
            </p:cNvPr>
            <p:cNvSpPr>
              <a:spLocks noChangeArrowheads="1"/>
            </p:cNvSpPr>
            <p:nvPr/>
          </p:nvSpPr>
          <p:spPr bwMode="auto">
            <a:xfrm>
              <a:off x="4176" y="758"/>
              <a:ext cx="307" cy="311"/>
            </a:xfrm>
            <a:prstGeom prst="ellipse">
              <a:avLst/>
            </a:prstGeom>
            <a:noFill/>
            <a:ln w="15840" cap="rnd">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defTabSz="449263">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49263">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49263">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49263">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49263">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Clr>
                  <a:srgbClr val="000000"/>
                </a:buClr>
                <a:buFont typeface="Times New Roman" panose="02020603050405020304" pitchFamily="18" charset="0"/>
                <a:buNone/>
              </a:pPr>
              <a:endParaRPr lang="it-IT" altLang="it-IT" sz="1800">
                <a:solidFill>
                  <a:srgbClr val="FFFFFF"/>
                </a:solidFill>
                <a:latin typeface="Arial" panose="020B0604020202020204" pitchFamily="34" charset="0"/>
                <a:ea typeface="Microsoft YaHei" panose="020B0503020204020204" pitchFamily="34" charset="-122"/>
              </a:endParaRPr>
            </a:p>
          </p:txBody>
        </p:sp>
        <p:sp>
          <p:nvSpPr>
            <p:cNvPr id="105541" name="Oval 72">
              <a:extLst>
                <a:ext uri="{FF2B5EF4-FFF2-40B4-BE49-F238E27FC236}">
                  <a16:creationId xmlns:a16="http://schemas.microsoft.com/office/drawing/2014/main" id="{339D69C1-D6D8-472B-80DD-7C9314114A52}"/>
                </a:ext>
              </a:extLst>
            </p:cNvPr>
            <p:cNvSpPr>
              <a:spLocks noChangeArrowheads="1"/>
            </p:cNvSpPr>
            <p:nvPr/>
          </p:nvSpPr>
          <p:spPr bwMode="auto">
            <a:xfrm>
              <a:off x="4229" y="812"/>
              <a:ext cx="220" cy="218"/>
            </a:xfrm>
            <a:prstGeom prst="ellipse">
              <a:avLst/>
            </a:prstGeom>
            <a:solidFill>
              <a:srgbClr val="333333"/>
            </a:solidFill>
            <a:ln w="9525"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defTabSz="449263">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49263">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49263">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49263">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49263">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Clr>
                  <a:srgbClr val="000000"/>
                </a:buClr>
                <a:buFont typeface="Times New Roman" panose="02020603050405020304" pitchFamily="18" charset="0"/>
                <a:buNone/>
              </a:pPr>
              <a:endParaRPr lang="it-IT" altLang="it-IT" sz="1800">
                <a:solidFill>
                  <a:srgbClr val="FFFFFF"/>
                </a:solidFill>
                <a:latin typeface="Arial" panose="020B0604020202020204" pitchFamily="34" charset="0"/>
                <a:ea typeface="Microsoft YaHei" panose="020B0503020204020204" pitchFamily="34" charset="-122"/>
              </a:endParaRPr>
            </a:p>
          </p:txBody>
        </p:sp>
        <p:sp>
          <p:nvSpPr>
            <p:cNvPr id="105542" name="Oval 73">
              <a:extLst>
                <a:ext uri="{FF2B5EF4-FFF2-40B4-BE49-F238E27FC236}">
                  <a16:creationId xmlns:a16="http://schemas.microsoft.com/office/drawing/2014/main" id="{40406EBF-31B4-4DAE-A0FF-FDBD7221E650}"/>
                </a:ext>
              </a:extLst>
            </p:cNvPr>
            <p:cNvSpPr>
              <a:spLocks noChangeArrowheads="1"/>
            </p:cNvSpPr>
            <p:nvPr/>
          </p:nvSpPr>
          <p:spPr bwMode="auto">
            <a:xfrm>
              <a:off x="4229" y="812"/>
              <a:ext cx="220" cy="218"/>
            </a:xfrm>
            <a:prstGeom prst="ellipse">
              <a:avLst/>
            </a:prstGeom>
            <a:noFill/>
            <a:ln w="7920" cap="rnd">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defTabSz="449263">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49263">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49263">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49263">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49263">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Clr>
                  <a:srgbClr val="000000"/>
                </a:buClr>
                <a:buFont typeface="Times New Roman" panose="02020603050405020304" pitchFamily="18" charset="0"/>
                <a:buNone/>
              </a:pPr>
              <a:endParaRPr lang="it-IT" altLang="it-IT" sz="1800">
                <a:solidFill>
                  <a:srgbClr val="FFFFFF"/>
                </a:solidFill>
                <a:latin typeface="Arial" panose="020B0604020202020204" pitchFamily="34" charset="0"/>
                <a:ea typeface="Microsoft YaHei" panose="020B0503020204020204" pitchFamily="34" charset="-122"/>
              </a:endParaRPr>
            </a:p>
          </p:txBody>
        </p:sp>
        <p:sp>
          <p:nvSpPr>
            <p:cNvPr id="105543" name="Freeform 74">
              <a:extLst>
                <a:ext uri="{FF2B5EF4-FFF2-40B4-BE49-F238E27FC236}">
                  <a16:creationId xmlns:a16="http://schemas.microsoft.com/office/drawing/2014/main" id="{5E2E999E-946C-4869-A455-C2A35F54F4CD}"/>
                </a:ext>
              </a:extLst>
            </p:cNvPr>
            <p:cNvSpPr>
              <a:spLocks noChangeArrowheads="1"/>
            </p:cNvSpPr>
            <p:nvPr/>
          </p:nvSpPr>
          <p:spPr bwMode="auto">
            <a:xfrm>
              <a:off x="4559" y="987"/>
              <a:ext cx="25" cy="91"/>
            </a:xfrm>
            <a:custGeom>
              <a:avLst/>
              <a:gdLst>
                <a:gd name="T0" fmla="*/ 1 w 35"/>
                <a:gd name="T1" fmla="*/ 0 h 113"/>
                <a:gd name="T2" fmla="*/ 1 w 35"/>
                <a:gd name="T3" fmla="*/ 2 h 113"/>
                <a:gd name="T4" fmla="*/ 1 w 35"/>
                <a:gd name="T5" fmla="*/ 2 h 113"/>
                <a:gd name="T6" fmla="*/ 1 w 35"/>
                <a:gd name="T7" fmla="*/ 2 h 113"/>
                <a:gd name="T8" fmla="*/ 1 w 35"/>
                <a:gd name="T9" fmla="*/ 3 h 113"/>
                <a:gd name="T10" fmla="*/ 1 w 35"/>
                <a:gd name="T11" fmla="*/ 3 h 113"/>
                <a:gd name="T12" fmla="*/ 1 w 35"/>
                <a:gd name="T13" fmla="*/ 4 h 113"/>
                <a:gd name="T14" fmla="*/ 1 w 35"/>
                <a:gd name="T15" fmla="*/ 4 h 113"/>
                <a:gd name="T16" fmla="*/ 1 w 35"/>
                <a:gd name="T17" fmla="*/ 4 h 113"/>
                <a:gd name="T18" fmla="*/ 1 w 35"/>
                <a:gd name="T19" fmla="*/ 4 h 113"/>
                <a:gd name="T20" fmla="*/ 1 w 35"/>
                <a:gd name="T21" fmla="*/ 4 h 113"/>
                <a:gd name="T22" fmla="*/ 1 w 35"/>
                <a:gd name="T23" fmla="*/ 4 h 113"/>
                <a:gd name="T24" fmla="*/ 1 w 35"/>
                <a:gd name="T25" fmla="*/ 4 h 113"/>
                <a:gd name="T26" fmla="*/ 1 w 35"/>
                <a:gd name="T27" fmla="*/ 5 h 113"/>
                <a:gd name="T28" fmla="*/ 1 w 35"/>
                <a:gd name="T29" fmla="*/ 5 h 113"/>
                <a:gd name="T30" fmla="*/ 1 w 35"/>
                <a:gd name="T31" fmla="*/ 5 h 113"/>
                <a:gd name="T32" fmla="*/ 1 w 35"/>
                <a:gd name="T33" fmla="*/ 6 h 113"/>
                <a:gd name="T34" fmla="*/ 1 w 35"/>
                <a:gd name="T35" fmla="*/ 6 h 113"/>
                <a:gd name="T36" fmla="*/ 1 w 35"/>
                <a:gd name="T37" fmla="*/ 5 h 113"/>
                <a:gd name="T38" fmla="*/ 1 w 35"/>
                <a:gd name="T39" fmla="*/ 6 h 113"/>
                <a:gd name="T40" fmla="*/ 1 w 35"/>
                <a:gd name="T41" fmla="*/ 7 h 113"/>
                <a:gd name="T42" fmla="*/ 1 w 35"/>
                <a:gd name="T43" fmla="*/ 8 h 113"/>
                <a:gd name="T44" fmla="*/ 1 w 35"/>
                <a:gd name="T45" fmla="*/ 9 h 113"/>
                <a:gd name="T46" fmla="*/ 1 w 35"/>
                <a:gd name="T47" fmla="*/ 10 h 113"/>
                <a:gd name="T48" fmla="*/ 1 w 35"/>
                <a:gd name="T49" fmla="*/ 10 h 113"/>
                <a:gd name="T50" fmla="*/ 1 w 35"/>
                <a:gd name="T51" fmla="*/ 10 h 113"/>
                <a:gd name="T52" fmla="*/ 0 w 35"/>
                <a:gd name="T53" fmla="*/ 10 h 113"/>
                <a:gd name="T54" fmla="*/ 1 w 35"/>
                <a:gd name="T55" fmla="*/ 11 h 113"/>
                <a:gd name="T56" fmla="*/ 1 w 35"/>
                <a:gd name="T57" fmla="*/ 11 h 113"/>
                <a:gd name="T58" fmla="*/ 1 w 35"/>
                <a:gd name="T59" fmla="*/ 10 h 113"/>
                <a:gd name="T60" fmla="*/ 1 w 35"/>
                <a:gd name="T61" fmla="*/ 10 h 113"/>
                <a:gd name="T62" fmla="*/ 1 w 35"/>
                <a:gd name="T63" fmla="*/ 9 h 113"/>
                <a:gd name="T64" fmla="*/ 1 w 35"/>
                <a:gd name="T65" fmla="*/ 8 h 113"/>
                <a:gd name="T66" fmla="*/ 1 w 35"/>
                <a:gd name="T67" fmla="*/ 8 h 113"/>
                <a:gd name="T68" fmla="*/ 1 w 35"/>
                <a:gd name="T69" fmla="*/ 6 h 113"/>
                <a:gd name="T70" fmla="*/ 1 w 35"/>
                <a:gd name="T71" fmla="*/ 6 h 113"/>
                <a:gd name="T72" fmla="*/ 1 w 35"/>
                <a:gd name="T73" fmla="*/ 6 h 113"/>
                <a:gd name="T74" fmla="*/ 1 w 35"/>
                <a:gd name="T75" fmla="*/ 5 h 113"/>
                <a:gd name="T76" fmla="*/ 1 w 35"/>
                <a:gd name="T77" fmla="*/ 5 h 113"/>
                <a:gd name="T78" fmla="*/ 1 w 35"/>
                <a:gd name="T79" fmla="*/ 5 h 113"/>
                <a:gd name="T80" fmla="*/ 1 w 35"/>
                <a:gd name="T81" fmla="*/ 4 h 113"/>
                <a:gd name="T82" fmla="*/ 1 w 35"/>
                <a:gd name="T83" fmla="*/ 4 h 113"/>
                <a:gd name="T84" fmla="*/ 1 w 35"/>
                <a:gd name="T85" fmla="*/ 4 h 113"/>
                <a:gd name="T86" fmla="*/ 1 w 35"/>
                <a:gd name="T87" fmla="*/ 4 h 113"/>
                <a:gd name="T88" fmla="*/ 1 w 35"/>
                <a:gd name="T89" fmla="*/ 4 h 113"/>
                <a:gd name="T90" fmla="*/ 1 w 35"/>
                <a:gd name="T91" fmla="*/ 4 h 113"/>
                <a:gd name="T92" fmla="*/ 1 w 35"/>
                <a:gd name="T93" fmla="*/ 4 h 113"/>
                <a:gd name="T94" fmla="*/ 1 w 35"/>
                <a:gd name="T95" fmla="*/ 3 h 113"/>
                <a:gd name="T96" fmla="*/ 1 w 35"/>
                <a:gd name="T97" fmla="*/ 3 h 113"/>
                <a:gd name="T98" fmla="*/ 1 w 35"/>
                <a:gd name="T99" fmla="*/ 2 h 113"/>
                <a:gd name="T100" fmla="*/ 1 w 35"/>
                <a:gd name="T101" fmla="*/ 2 h 113"/>
                <a:gd name="T102" fmla="*/ 1 w 35"/>
                <a:gd name="T103" fmla="*/ 0 h 11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35"/>
                <a:gd name="T157" fmla="*/ 0 h 113"/>
                <a:gd name="T158" fmla="*/ 35 w 35"/>
                <a:gd name="T159" fmla="*/ 113 h 113"/>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35" h="113">
                  <a:moveTo>
                    <a:pt x="25" y="0"/>
                  </a:moveTo>
                  <a:lnTo>
                    <a:pt x="20" y="2"/>
                  </a:lnTo>
                  <a:lnTo>
                    <a:pt x="22" y="12"/>
                  </a:lnTo>
                  <a:lnTo>
                    <a:pt x="25" y="23"/>
                  </a:lnTo>
                  <a:lnTo>
                    <a:pt x="27" y="32"/>
                  </a:lnTo>
                  <a:lnTo>
                    <a:pt x="28" y="36"/>
                  </a:lnTo>
                  <a:lnTo>
                    <a:pt x="28" y="40"/>
                  </a:lnTo>
                  <a:lnTo>
                    <a:pt x="29" y="42"/>
                  </a:lnTo>
                  <a:lnTo>
                    <a:pt x="29" y="44"/>
                  </a:lnTo>
                  <a:lnTo>
                    <a:pt x="29" y="45"/>
                  </a:lnTo>
                  <a:lnTo>
                    <a:pt x="29" y="46"/>
                  </a:lnTo>
                  <a:lnTo>
                    <a:pt x="29" y="47"/>
                  </a:lnTo>
                  <a:lnTo>
                    <a:pt x="28" y="49"/>
                  </a:lnTo>
                  <a:lnTo>
                    <a:pt x="28" y="53"/>
                  </a:lnTo>
                  <a:lnTo>
                    <a:pt x="26" y="55"/>
                  </a:lnTo>
                  <a:lnTo>
                    <a:pt x="25" y="59"/>
                  </a:lnTo>
                  <a:lnTo>
                    <a:pt x="28" y="59"/>
                  </a:lnTo>
                  <a:lnTo>
                    <a:pt x="26" y="57"/>
                  </a:lnTo>
                  <a:lnTo>
                    <a:pt x="22" y="64"/>
                  </a:lnTo>
                  <a:lnTo>
                    <a:pt x="19" y="73"/>
                  </a:lnTo>
                  <a:lnTo>
                    <a:pt x="14" y="82"/>
                  </a:lnTo>
                  <a:lnTo>
                    <a:pt x="10" y="90"/>
                  </a:lnTo>
                  <a:lnTo>
                    <a:pt x="6" y="98"/>
                  </a:lnTo>
                  <a:lnTo>
                    <a:pt x="3" y="105"/>
                  </a:lnTo>
                  <a:lnTo>
                    <a:pt x="1" y="107"/>
                  </a:lnTo>
                  <a:lnTo>
                    <a:pt x="0" y="110"/>
                  </a:lnTo>
                  <a:lnTo>
                    <a:pt x="5" y="113"/>
                  </a:lnTo>
                  <a:lnTo>
                    <a:pt x="6" y="112"/>
                  </a:lnTo>
                  <a:lnTo>
                    <a:pt x="7" y="109"/>
                  </a:lnTo>
                  <a:lnTo>
                    <a:pt x="11" y="102"/>
                  </a:lnTo>
                  <a:lnTo>
                    <a:pt x="14" y="94"/>
                  </a:lnTo>
                  <a:lnTo>
                    <a:pt x="19" y="86"/>
                  </a:lnTo>
                  <a:lnTo>
                    <a:pt x="23" y="77"/>
                  </a:lnTo>
                  <a:lnTo>
                    <a:pt x="27" y="68"/>
                  </a:lnTo>
                  <a:lnTo>
                    <a:pt x="30" y="61"/>
                  </a:lnTo>
                  <a:lnTo>
                    <a:pt x="31" y="59"/>
                  </a:lnTo>
                  <a:lnTo>
                    <a:pt x="32" y="55"/>
                  </a:lnTo>
                  <a:lnTo>
                    <a:pt x="33" y="55"/>
                  </a:lnTo>
                  <a:lnTo>
                    <a:pt x="35" y="49"/>
                  </a:lnTo>
                  <a:lnTo>
                    <a:pt x="35" y="47"/>
                  </a:lnTo>
                  <a:lnTo>
                    <a:pt x="35" y="46"/>
                  </a:lnTo>
                  <a:lnTo>
                    <a:pt x="35" y="45"/>
                  </a:lnTo>
                  <a:lnTo>
                    <a:pt x="35" y="44"/>
                  </a:lnTo>
                  <a:lnTo>
                    <a:pt x="35" y="42"/>
                  </a:lnTo>
                  <a:lnTo>
                    <a:pt x="35" y="40"/>
                  </a:lnTo>
                  <a:lnTo>
                    <a:pt x="34" y="36"/>
                  </a:lnTo>
                  <a:lnTo>
                    <a:pt x="33" y="32"/>
                  </a:lnTo>
                  <a:lnTo>
                    <a:pt x="31" y="23"/>
                  </a:lnTo>
                  <a:lnTo>
                    <a:pt x="28" y="12"/>
                  </a:lnTo>
                  <a:lnTo>
                    <a:pt x="25" y="0"/>
                  </a:lnTo>
                  <a:close/>
                </a:path>
              </a:pathLst>
            </a:custGeom>
            <a:solidFill>
              <a:srgbClr val="000000"/>
            </a:soli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5544" name="Freeform 75">
              <a:extLst>
                <a:ext uri="{FF2B5EF4-FFF2-40B4-BE49-F238E27FC236}">
                  <a16:creationId xmlns:a16="http://schemas.microsoft.com/office/drawing/2014/main" id="{F3104696-059C-4BBE-8583-831DA0C4F4EB}"/>
                </a:ext>
              </a:extLst>
            </p:cNvPr>
            <p:cNvSpPr>
              <a:spLocks noChangeArrowheads="1"/>
            </p:cNvSpPr>
            <p:nvPr/>
          </p:nvSpPr>
          <p:spPr bwMode="auto">
            <a:xfrm>
              <a:off x="4565" y="1006"/>
              <a:ext cx="56" cy="74"/>
            </a:xfrm>
            <a:custGeom>
              <a:avLst/>
              <a:gdLst>
                <a:gd name="T0" fmla="*/ 3 w 76"/>
                <a:gd name="T1" fmla="*/ 2 h 93"/>
                <a:gd name="T2" fmla="*/ 3 w 76"/>
                <a:gd name="T3" fmla="*/ 0 h 93"/>
                <a:gd name="T4" fmla="*/ 2 w 76"/>
                <a:gd name="T5" fmla="*/ 2 h 93"/>
                <a:gd name="T6" fmla="*/ 2 w 76"/>
                <a:gd name="T7" fmla="*/ 2 h 93"/>
                <a:gd name="T8" fmla="*/ 1 w 76"/>
                <a:gd name="T9" fmla="*/ 2 h 93"/>
                <a:gd name="T10" fmla="*/ 1 w 76"/>
                <a:gd name="T11" fmla="*/ 2 h 93"/>
                <a:gd name="T12" fmla="*/ 1 w 76"/>
                <a:gd name="T13" fmla="*/ 2 h 93"/>
                <a:gd name="T14" fmla="*/ 1 w 76"/>
                <a:gd name="T15" fmla="*/ 2 h 93"/>
                <a:gd name="T16" fmla="*/ 1 w 76"/>
                <a:gd name="T17" fmla="*/ 2 h 93"/>
                <a:gd name="T18" fmla="*/ 1 w 76"/>
                <a:gd name="T19" fmla="*/ 2 h 93"/>
                <a:gd name="T20" fmla="*/ 1 w 76"/>
                <a:gd name="T21" fmla="*/ 2 h 93"/>
                <a:gd name="T22" fmla="*/ 1 w 76"/>
                <a:gd name="T23" fmla="*/ 2 h 93"/>
                <a:gd name="T24" fmla="*/ 1 w 76"/>
                <a:gd name="T25" fmla="*/ 2 h 93"/>
                <a:gd name="T26" fmla="*/ 1 w 76"/>
                <a:gd name="T27" fmla="*/ 2 h 93"/>
                <a:gd name="T28" fmla="*/ 1 w 76"/>
                <a:gd name="T29" fmla="*/ 2 h 93"/>
                <a:gd name="T30" fmla="*/ 1 w 76"/>
                <a:gd name="T31" fmla="*/ 2 h 93"/>
                <a:gd name="T32" fmla="*/ 1 w 76"/>
                <a:gd name="T33" fmla="*/ 3 h 93"/>
                <a:gd name="T34" fmla="*/ 1 w 76"/>
                <a:gd name="T35" fmla="*/ 3 h 93"/>
                <a:gd name="T36" fmla="*/ 1 w 76"/>
                <a:gd name="T37" fmla="*/ 3 h 93"/>
                <a:gd name="T38" fmla="*/ 1 w 76"/>
                <a:gd name="T39" fmla="*/ 4 h 93"/>
                <a:gd name="T40" fmla="*/ 1 w 76"/>
                <a:gd name="T41" fmla="*/ 5 h 93"/>
                <a:gd name="T42" fmla="*/ 1 w 76"/>
                <a:gd name="T43" fmla="*/ 6 h 93"/>
                <a:gd name="T44" fmla="*/ 1 w 76"/>
                <a:gd name="T45" fmla="*/ 6 h 93"/>
                <a:gd name="T46" fmla="*/ 1 w 76"/>
                <a:gd name="T47" fmla="*/ 7 h 93"/>
                <a:gd name="T48" fmla="*/ 1 w 76"/>
                <a:gd name="T49" fmla="*/ 7 h 93"/>
                <a:gd name="T50" fmla="*/ 1 w 76"/>
                <a:gd name="T51" fmla="*/ 7 h 93"/>
                <a:gd name="T52" fmla="*/ 0 w 76"/>
                <a:gd name="T53" fmla="*/ 8 h 93"/>
                <a:gd name="T54" fmla="*/ 1 w 76"/>
                <a:gd name="T55" fmla="*/ 8 h 93"/>
                <a:gd name="T56" fmla="*/ 1 w 76"/>
                <a:gd name="T57" fmla="*/ 8 h 93"/>
                <a:gd name="T58" fmla="*/ 1 w 76"/>
                <a:gd name="T59" fmla="*/ 8 h 93"/>
                <a:gd name="T60" fmla="*/ 1 w 76"/>
                <a:gd name="T61" fmla="*/ 7 h 93"/>
                <a:gd name="T62" fmla="*/ 1 w 76"/>
                <a:gd name="T63" fmla="*/ 6 h 93"/>
                <a:gd name="T64" fmla="*/ 1 w 76"/>
                <a:gd name="T65" fmla="*/ 6 h 93"/>
                <a:gd name="T66" fmla="*/ 1 w 76"/>
                <a:gd name="T67" fmla="*/ 5 h 93"/>
                <a:gd name="T68" fmla="*/ 1 w 76"/>
                <a:gd name="T69" fmla="*/ 4 h 93"/>
                <a:gd name="T70" fmla="*/ 1 w 76"/>
                <a:gd name="T71" fmla="*/ 4 h 93"/>
                <a:gd name="T72" fmla="*/ 1 w 76"/>
                <a:gd name="T73" fmla="*/ 3 h 93"/>
                <a:gd name="T74" fmla="*/ 1 w 76"/>
                <a:gd name="T75" fmla="*/ 3 h 93"/>
                <a:gd name="T76" fmla="*/ 1 w 76"/>
                <a:gd name="T77" fmla="*/ 3 h 93"/>
                <a:gd name="T78" fmla="*/ 1 w 76"/>
                <a:gd name="T79" fmla="*/ 2 h 93"/>
                <a:gd name="T80" fmla="*/ 1 w 76"/>
                <a:gd name="T81" fmla="*/ 2 h 93"/>
                <a:gd name="T82" fmla="*/ 1 w 76"/>
                <a:gd name="T83" fmla="*/ 2 h 93"/>
                <a:gd name="T84" fmla="*/ 1 w 76"/>
                <a:gd name="T85" fmla="*/ 2 h 93"/>
                <a:gd name="T86" fmla="*/ 1 w 76"/>
                <a:gd name="T87" fmla="*/ 2 h 93"/>
                <a:gd name="T88" fmla="*/ 1 w 76"/>
                <a:gd name="T89" fmla="*/ 2 h 93"/>
                <a:gd name="T90" fmla="*/ 1 w 76"/>
                <a:gd name="T91" fmla="*/ 2 h 93"/>
                <a:gd name="T92" fmla="*/ 1 w 76"/>
                <a:gd name="T93" fmla="*/ 2 h 93"/>
                <a:gd name="T94" fmla="*/ 1 w 76"/>
                <a:gd name="T95" fmla="*/ 2 h 93"/>
                <a:gd name="T96" fmla="*/ 1 w 76"/>
                <a:gd name="T97" fmla="*/ 2 h 93"/>
                <a:gd name="T98" fmla="*/ 1 w 76"/>
                <a:gd name="T99" fmla="*/ 2 h 93"/>
                <a:gd name="T100" fmla="*/ 1 w 76"/>
                <a:gd name="T101" fmla="*/ 2 h 93"/>
                <a:gd name="T102" fmla="*/ 2 w 76"/>
                <a:gd name="T103" fmla="*/ 2 h 93"/>
                <a:gd name="T104" fmla="*/ 3 w 76"/>
                <a:gd name="T105" fmla="*/ 2 h 93"/>
                <a:gd name="T106" fmla="*/ 3 w 76"/>
                <a:gd name="T107" fmla="*/ 2 h 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76"/>
                <a:gd name="T163" fmla="*/ 0 h 93"/>
                <a:gd name="T164" fmla="*/ 76 w 76"/>
                <a:gd name="T165" fmla="*/ 93 h 9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76" h="93">
                  <a:moveTo>
                    <a:pt x="76" y="4"/>
                  </a:moveTo>
                  <a:lnTo>
                    <a:pt x="73" y="0"/>
                  </a:lnTo>
                  <a:lnTo>
                    <a:pt x="62" y="6"/>
                  </a:lnTo>
                  <a:lnTo>
                    <a:pt x="52" y="11"/>
                  </a:lnTo>
                  <a:lnTo>
                    <a:pt x="43" y="16"/>
                  </a:lnTo>
                  <a:lnTo>
                    <a:pt x="37" y="20"/>
                  </a:lnTo>
                  <a:lnTo>
                    <a:pt x="36" y="21"/>
                  </a:lnTo>
                  <a:lnTo>
                    <a:pt x="34" y="22"/>
                  </a:lnTo>
                  <a:lnTo>
                    <a:pt x="33" y="23"/>
                  </a:lnTo>
                  <a:lnTo>
                    <a:pt x="31" y="24"/>
                  </a:lnTo>
                  <a:lnTo>
                    <a:pt x="30" y="25"/>
                  </a:lnTo>
                  <a:lnTo>
                    <a:pt x="29" y="28"/>
                  </a:lnTo>
                  <a:lnTo>
                    <a:pt x="28" y="30"/>
                  </a:lnTo>
                  <a:lnTo>
                    <a:pt x="32" y="30"/>
                  </a:lnTo>
                  <a:lnTo>
                    <a:pt x="29" y="28"/>
                  </a:lnTo>
                  <a:lnTo>
                    <a:pt x="27" y="32"/>
                  </a:lnTo>
                  <a:lnTo>
                    <a:pt x="26" y="34"/>
                  </a:lnTo>
                  <a:lnTo>
                    <a:pt x="25" y="37"/>
                  </a:lnTo>
                  <a:lnTo>
                    <a:pt x="21" y="44"/>
                  </a:lnTo>
                  <a:lnTo>
                    <a:pt x="18" y="52"/>
                  </a:lnTo>
                  <a:lnTo>
                    <a:pt x="13" y="61"/>
                  </a:lnTo>
                  <a:lnTo>
                    <a:pt x="10" y="70"/>
                  </a:lnTo>
                  <a:lnTo>
                    <a:pt x="6" y="78"/>
                  </a:lnTo>
                  <a:lnTo>
                    <a:pt x="3" y="85"/>
                  </a:lnTo>
                  <a:lnTo>
                    <a:pt x="1" y="87"/>
                  </a:lnTo>
                  <a:lnTo>
                    <a:pt x="0" y="91"/>
                  </a:lnTo>
                  <a:lnTo>
                    <a:pt x="5" y="93"/>
                  </a:lnTo>
                  <a:lnTo>
                    <a:pt x="6" y="92"/>
                  </a:lnTo>
                  <a:lnTo>
                    <a:pt x="7" y="89"/>
                  </a:lnTo>
                  <a:lnTo>
                    <a:pt x="10" y="82"/>
                  </a:lnTo>
                  <a:lnTo>
                    <a:pt x="14" y="74"/>
                  </a:lnTo>
                  <a:lnTo>
                    <a:pt x="18" y="65"/>
                  </a:lnTo>
                  <a:lnTo>
                    <a:pt x="22" y="56"/>
                  </a:lnTo>
                  <a:lnTo>
                    <a:pt x="26" y="48"/>
                  </a:lnTo>
                  <a:lnTo>
                    <a:pt x="29" y="41"/>
                  </a:lnTo>
                  <a:lnTo>
                    <a:pt x="30" y="38"/>
                  </a:lnTo>
                  <a:lnTo>
                    <a:pt x="32" y="35"/>
                  </a:lnTo>
                  <a:lnTo>
                    <a:pt x="33" y="32"/>
                  </a:lnTo>
                  <a:lnTo>
                    <a:pt x="34" y="30"/>
                  </a:lnTo>
                  <a:lnTo>
                    <a:pt x="35" y="28"/>
                  </a:lnTo>
                  <a:lnTo>
                    <a:pt x="32" y="28"/>
                  </a:lnTo>
                  <a:lnTo>
                    <a:pt x="34" y="29"/>
                  </a:lnTo>
                  <a:lnTo>
                    <a:pt x="35" y="28"/>
                  </a:lnTo>
                  <a:lnTo>
                    <a:pt x="37" y="27"/>
                  </a:lnTo>
                  <a:lnTo>
                    <a:pt x="38" y="26"/>
                  </a:lnTo>
                  <a:lnTo>
                    <a:pt x="40" y="25"/>
                  </a:lnTo>
                  <a:lnTo>
                    <a:pt x="38" y="23"/>
                  </a:lnTo>
                  <a:lnTo>
                    <a:pt x="40" y="25"/>
                  </a:lnTo>
                  <a:lnTo>
                    <a:pt x="47" y="20"/>
                  </a:lnTo>
                  <a:lnTo>
                    <a:pt x="56" y="15"/>
                  </a:lnTo>
                  <a:lnTo>
                    <a:pt x="66" y="10"/>
                  </a:lnTo>
                  <a:lnTo>
                    <a:pt x="76" y="4"/>
                  </a:lnTo>
                  <a:close/>
                </a:path>
              </a:pathLst>
            </a:custGeom>
            <a:solidFill>
              <a:srgbClr val="000000"/>
            </a:soli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5545" name="Freeform 76">
              <a:extLst>
                <a:ext uri="{FF2B5EF4-FFF2-40B4-BE49-F238E27FC236}">
                  <a16:creationId xmlns:a16="http://schemas.microsoft.com/office/drawing/2014/main" id="{A8C2C7C4-3007-4BCF-84BF-248B43DDFA4C}"/>
                </a:ext>
              </a:extLst>
            </p:cNvPr>
            <p:cNvSpPr>
              <a:spLocks noChangeArrowheads="1"/>
            </p:cNvSpPr>
            <p:nvPr/>
          </p:nvSpPr>
          <p:spPr bwMode="auto">
            <a:xfrm>
              <a:off x="4565" y="996"/>
              <a:ext cx="11" cy="32"/>
            </a:xfrm>
            <a:custGeom>
              <a:avLst/>
              <a:gdLst>
                <a:gd name="T0" fmla="*/ 1 w 15"/>
                <a:gd name="T1" fmla="*/ 0 h 40"/>
                <a:gd name="T2" fmla="*/ 0 w 15"/>
                <a:gd name="T3" fmla="*/ 1 h 40"/>
                <a:gd name="T4" fmla="*/ 1 w 15"/>
                <a:gd name="T5" fmla="*/ 4 h 40"/>
                <a:gd name="T6" fmla="*/ 1 w 15"/>
                <a:gd name="T7" fmla="*/ 4 h 40"/>
                <a:gd name="T8" fmla="*/ 1 w 15"/>
                <a:gd name="T9" fmla="*/ 0 h 40"/>
                <a:gd name="T10" fmla="*/ 0 60000 65536"/>
                <a:gd name="T11" fmla="*/ 0 60000 65536"/>
                <a:gd name="T12" fmla="*/ 0 60000 65536"/>
                <a:gd name="T13" fmla="*/ 0 60000 65536"/>
                <a:gd name="T14" fmla="*/ 0 60000 65536"/>
                <a:gd name="T15" fmla="*/ 0 w 15"/>
                <a:gd name="T16" fmla="*/ 0 h 40"/>
                <a:gd name="T17" fmla="*/ 15 w 15"/>
                <a:gd name="T18" fmla="*/ 40 h 40"/>
              </a:gdLst>
              <a:ahLst/>
              <a:cxnLst>
                <a:cxn ang="T10">
                  <a:pos x="T0" y="T1"/>
                </a:cxn>
                <a:cxn ang="T11">
                  <a:pos x="T2" y="T3"/>
                </a:cxn>
                <a:cxn ang="T12">
                  <a:pos x="T4" y="T5"/>
                </a:cxn>
                <a:cxn ang="T13">
                  <a:pos x="T6" y="T7"/>
                </a:cxn>
                <a:cxn ang="T14">
                  <a:pos x="T8" y="T9"/>
                </a:cxn>
              </a:cxnLst>
              <a:rect l="T15" t="T16" r="T17" b="T18"/>
              <a:pathLst>
                <a:path w="15" h="40">
                  <a:moveTo>
                    <a:pt x="5" y="0"/>
                  </a:moveTo>
                  <a:lnTo>
                    <a:pt x="0" y="1"/>
                  </a:lnTo>
                  <a:lnTo>
                    <a:pt x="10" y="40"/>
                  </a:lnTo>
                  <a:lnTo>
                    <a:pt x="15" y="39"/>
                  </a:lnTo>
                  <a:lnTo>
                    <a:pt x="5" y="0"/>
                  </a:lnTo>
                  <a:close/>
                </a:path>
              </a:pathLst>
            </a:custGeom>
            <a:solidFill>
              <a:srgbClr val="000000"/>
            </a:soli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5546" name="Freeform 77">
              <a:extLst>
                <a:ext uri="{FF2B5EF4-FFF2-40B4-BE49-F238E27FC236}">
                  <a16:creationId xmlns:a16="http://schemas.microsoft.com/office/drawing/2014/main" id="{067D0ECC-1344-43FC-8065-136959F101C9}"/>
                </a:ext>
              </a:extLst>
            </p:cNvPr>
            <p:cNvSpPr>
              <a:spLocks noChangeArrowheads="1"/>
            </p:cNvSpPr>
            <p:nvPr/>
          </p:nvSpPr>
          <p:spPr bwMode="auto">
            <a:xfrm>
              <a:off x="4590" y="1016"/>
              <a:ext cx="33" cy="22"/>
            </a:xfrm>
            <a:custGeom>
              <a:avLst/>
              <a:gdLst>
                <a:gd name="T0" fmla="*/ 0 w 46"/>
                <a:gd name="T1" fmla="*/ 2 h 29"/>
                <a:gd name="T2" fmla="*/ 1 w 46"/>
                <a:gd name="T3" fmla="*/ 2 h 29"/>
                <a:gd name="T4" fmla="*/ 1 w 46"/>
                <a:gd name="T5" fmla="*/ 2 h 29"/>
                <a:gd name="T6" fmla="*/ 1 w 46"/>
                <a:gd name="T7" fmla="*/ 0 h 29"/>
                <a:gd name="T8" fmla="*/ 0 w 46"/>
                <a:gd name="T9" fmla="*/ 2 h 29"/>
                <a:gd name="T10" fmla="*/ 0 60000 65536"/>
                <a:gd name="T11" fmla="*/ 0 60000 65536"/>
                <a:gd name="T12" fmla="*/ 0 60000 65536"/>
                <a:gd name="T13" fmla="*/ 0 60000 65536"/>
                <a:gd name="T14" fmla="*/ 0 60000 65536"/>
                <a:gd name="T15" fmla="*/ 0 w 46"/>
                <a:gd name="T16" fmla="*/ 0 h 29"/>
                <a:gd name="T17" fmla="*/ 46 w 46"/>
                <a:gd name="T18" fmla="*/ 29 h 29"/>
              </a:gdLst>
              <a:ahLst/>
              <a:cxnLst>
                <a:cxn ang="T10">
                  <a:pos x="T0" y="T1"/>
                </a:cxn>
                <a:cxn ang="T11">
                  <a:pos x="T2" y="T3"/>
                </a:cxn>
                <a:cxn ang="T12">
                  <a:pos x="T4" y="T5"/>
                </a:cxn>
                <a:cxn ang="T13">
                  <a:pos x="T6" y="T7"/>
                </a:cxn>
                <a:cxn ang="T14">
                  <a:pos x="T8" y="T9"/>
                </a:cxn>
              </a:cxnLst>
              <a:rect l="T15" t="T16" r="T17" b="T18"/>
              <a:pathLst>
                <a:path w="46" h="29">
                  <a:moveTo>
                    <a:pt x="0" y="25"/>
                  </a:moveTo>
                  <a:lnTo>
                    <a:pt x="3" y="29"/>
                  </a:lnTo>
                  <a:lnTo>
                    <a:pt x="46" y="4"/>
                  </a:lnTo>
                  <a:lnTo>
                    <a:pt x="44" y="0"/>
                  </a:lnTo>
                  <a:lnTo>
                    <a:pt x="0" y="25"/>
                  </a:lnTo>
                  <a:close/>
                </a:path>
              </a:pathLst>
            </a:custGeom>
            <a:solidFill>
              <a:srgbClr val="000000"/>
            </a:soli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5547" name="Rectangle 78">
              <a:extLst>
                <a:ext uri="{FF2B5EF4-FFF2-40B4-BE49-F238E27FC236}">
                  <a16:creationId xmlns:a16="http://schemas.microsoft.com/office/drawing/2014/main" id="{A2573843-B9DA-4BD3-9F24-915650655E17}"/>
                </a:ext>
              </a:extLst>
            </p:cNvPr>
            <p:cNvSpPr>
              <a:spLocks noChangeArrowheads="1"/>
            </p:cNvSpPr>
            <p:nvPr/>
          </p:nvSpPr>
          <p:spPr bwMode="auto">
            <a:xfrm>
              <a:off x="4240" y="874"/>
              <a:ext cx="192" cy="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Calibri" panose="020F0502020204030204" pitchFamily="34" charset="0"/>
                </a:defRPr>
              </a:lvl1pPr>
              <a:lvl2pPr marL="742950" indent="-28575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2pPr>
              <a:lvl3pPr marL="1143000" indent="-22860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3pPr>
              <a:lvl4pPr marL="1600200" indent="-22860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4pPr>
              <a:lvl5pPr marL="2057400" indent="-22860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5pPr>
              <a:lvl6pPr marL="25146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6pPr>
              <a:lvl7pPr marL="29718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7pPr>
              <a:lvl8pPr marL="34290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8pPr>
              <a:lvl9pPr marL="38862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9pPr>
            </a:lstStyle>
            <a:p>
              <a:pPr eaLnBrk="1" hangingPunct="1">
                <a:spcBef>
                  <a:spcPct val="0"/>
                </a:spcBef>
                <a:buFontTx/>
                <a:buNone/>
              </a:pPr>
              <a:r>
                <a:rPr lang="en-GB" altLang="it-IT" sz="900" b="1">
                  <a:solidFill>
                    <a:srgbClr val="FFFFFF"/>
                  </a:solidFill>
                  <a:latin typeface="Arial" panose="020B0604020202020204" pitchFamily="34" charset="0"/>
                  <a:ea typeface="Microsoft YaHei" panose="020B0503020204020204" pitchFamily="34" charset="-122"/>
                  <a:cs typeface="Arial" panose="020B0604020202020204" pitchFamily="34" charset="0"/>
                </a:rPr>
                <a:t>B cell</a:t>
              </a:r>
            </a:p>
          </p:txBody>
        </p:sp>
        <p:sp>
          <p:nvSpPr>
            <p:cNvPr id="105548" name="Rectangle 79">
              <a:extLst>
                <a:ext uri="{FF2B5EF4-FFF2-40B4-BE49-F238E27FC236}">
                  <a16:creationId xmlns:a16="http://schemas.microsoft.com/office/drawing/2014/main" id="{F4DA6BB1-2289-46A4-A3C0-67CAA5CE915A}"/>
                </a:ext>
              </a:extLst>
            </p:cNvPr>
            <p:cNvSpPr>
              <a:spLocks noChangeArrowheads="1"/>
            </p:cNvSpPr>
            <p:nvPr/>
          </p:nvSpPr>
          <p:spPr bwMode="auto">
            <a:xfrm>
              <a:off x="4184" y="2242"/>
              <a:ext cx="407" cy="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Calibri" panose="020F0502020204030204" pitchFamily="34" charset="0"/>
                </a:defRPr>
              </a:lvl1pPr>
              <a:lvl2pPr marL="742950" indent="-28575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2pPr>
              <a:lvl3pPr marL="1143000" indent="-22860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3pPr>
              <a:lvl4pPr marL="1600200" indent="-22860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4pPr>
              <a:lvl5pPr marL="2057400" indent="-22860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5pPr>
              <a:lvl6pPr marL="25146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6pPr>
              <a:lvl7pPr marL="29718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7pPr>
              <a:lvl8pPr marL="34290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8pPr>
              <a:lvl9pPr marL="38862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9pPr>
            </a:lstStyle>
            <a:p>
              <a:pPr eaLnBrk="1" hangingPunct="1">
                <a:spcBef>
                  <a:spcPct val="0"/>
                </a:spcBef>
                <a:buFontTx/>
                <a:buNone/>
              </a:pPr>
              <a:r>
                <a:rPr lang="en-GB" altLang="it-IT" sz="1000" b="1">
                  <a:solidFill>
                    <a:srgbClr val="000000"/>
                  </a:solidFill>
                  <a:latin typeface="Arial" panose="020B0604020202020204" pitchFamily="34" charset="0"/>
                  <a:ea typeface="Microsoft YaHei" panose="020B0503020204020204" pitchFamily="34" charset="-122"/>
                  <a:cs typeface="Arial" panose="020B0604020202020204" pitchFamily="34" charset="0"/>
                </a:rPr>
                <a:t>Eosinophil</a:t>
              </a:r>
            </a:p>
          </p:txBody>
        </p:sp>
        <p:sp>
          <p:nvSpPr>
            <p:cNvPr id="105549" name="Rectangle 80">
              <a:extLst>
                <a:ext uri="{FF2B5EF4-FFF2-40B4-BE49-F238E27FC236}">
                  <a16:creationId xmlns:a16="http://schemas.microsoft.com/office/drawing/2014/main" id="{416A2781-338D-47DE-9EBF-7A32CFCBCBEC}"/>
                </a:ext>
              </a:extLst>
            </p:cNvPr>
            <p:cNvSpPr>
              <a:spLocks noChangeArrowheads="1"/>
            </p:cNvSpPr>
            <p:nvPr/>
          </p:nvSpPr>
          <p:spPr bwMode="auto">
            <a:xfrm>
              <a:off x="4528" y="690"/>
              <a:ext cx="137" cy="10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Calibri" panose="020F0502020204030204" pitchFamily="34" charset="0"/>
                </a:defRPr>
              </a:lvl1pPr>
              <a:lvl2pPr marL="742950" indent="-28575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2pPr>
              <a:lvl3pPr marL="1143000" indent="-22860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3pPr>
              <a:lvl4pPr marL="1600200" indent="-22860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4pPr>
              <a:lvl5pPr marL="2057400" indent="-22860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5pPr>
              <a:lvl6pPr marL="25146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6pPr>
              <a:lvl7pPr marL="29718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7pPr>
              <a:lvl8pPr marL="34290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8pPr>
              <a:lvl9pPr marL="38862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9pPr>
            </a:lstStyle>
            <a:p>
              <a:pPr eaLnBrk="1" hangingPunct="1">
                <a:spcBef>
                  <a:spcPct val="0"/>
                </a:spcBef>
                <a:buFontTx/>
                <a:buNone/>
              </a:pPr>
              <a:r>
                <a:rPr lang="en-GB" altLang="it-IT" sz="1100" b="1">
                  <a:solidFill>
                    <a:srgbClr val="000000"/>
                  </a:solidFill>
                  <a:latin typeface="Arial" panose="020B0604020202020204" pitchFamily="34" charset="0"/>
                  <a:ea typeface="Microsoft YaHei" panose="020B0503020204020204" pitchFamily="34" charset="-122"/>
                  <a:cs typeface="Arial" panose="020B0604020202020204" pitchFamily="34" charset="0"/>
                </a:rPr>
                <a:t>IgE</a:t>
              </a:r>
            </a:p>
          </p:txBody>
        </p:sp>
        <p:sp>
          <p:nvSpPr>
            <p:cNvPr id="105550" name="Rectangle 81">
              <a:extLst>
                <a:ext uri="{FF2B5EF4-FFF2-40B4-BE49-F238E27FC236}">
                  <a16:creationId xmlns:a16="http://schemas.microsoft.com/office/drawing/2014/main" id="{C071E601-238B-4004-8DC8-B449F0B73828}"/>
                </a:ext>
              </a:extLst>
            </p:cNvPr>
            <p:cNvSpPr>
              <a:spLocks noChangeArrowheads="1"/>
            </p:cNvSpPr>
            <p:nvPr/>
          </p:nvSpPr>
          <p:spPr bwMode="auto">
            <a:xfrm>
              <a:off x="3625" y="850"/>
              <a:ext cx="247" cy="1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Calibri" panose="020F0502020204030204" pitchFamily="34" charset="0"/>
                </a:defRPr>
              </a:lvl1pPr>
              <a:lvl2pPr marL="742950" indent="-28575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2pPr>
              <a:lvl3pPr marL="1143000" indent="-22860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3pPr>
              <a:lvl4pPr marL="1600200" indent="-22860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4pPr>
              <a:lvl5pPr marL="2057400" indent="-22860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5pPr>
              <a:lvl6pPr marL="25146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6pPr>
              <a:lvl7pPr marL="29718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7pPr>
              <a:lvl8pPr marL="34290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8pPr>
              <a:lvl9pPr marL="38862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9pPr>
            </a:lstStyle>
            <a:p>
              <a:pPr eaLnBrk="1" hangingPunct="1">
                <a:spcBef>
                  <a:spcPct val="0"/>
                </a:spcBef>
                <a:buFontTx/>
                <a:buNone/>
              </a:pPr>
              <a:r>
                <a:rPr lang="en-GB" altLang="it-IT" sz="1800">
                  <a:solidFill>
                    <a:srgbClr val="000000"/>
                  </a:solidFill>
                  <a:latin typeface="Arial" panose="020B0604020202020204" pitchFamily="34" charset="0"/>
                  <a:ea typeface="Microsoft YaHei" panose="020B0503020204020204" pitchFamily="34" charset="-122"/>
                  <a:cs typeface="Arial" panose="020B0604020202020204" pitchFamily="34" charset="0"/>
                </a:rPr>
                <a:t>IL-4</a:t>
              </a:r>
            </a:p>
          </p:txBody>
        </p:sp>
        <p:sp>
          <p:nvSpPr>
            <p:cNvPr id="105551" name="Rectangle 82">
              <a:extLst>
                <a:ext uri="{FF2B5EF4-FFF2-40B4-BE49-F238E27FC236}">
                  <a16:creationId xmlns:a16="http://schemas.microsoft.com/office/drawing/2014/main" id="{5F341BD0-C93B-4218-A57B-01B33AED9A10}"/>
                </a:ext>
              </a:extLst>
            </p:cNvPr>
            <p:cNvSpPr>
              <a:spLocks noChangeArrowheads="1"/>
            </p:cNvSpPr>
            <p:nvPr/>
          </p:nvSpPr>
          <p:spPr bwMode="auto">
            <a:xfrm>
              <a:off x="3648" y="1935"/>
              <a:ext cx="247" cy="1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Calibri" panose="020F0502020204030204" pitchFamily="34" charset="0"/>
                </a:defRPr>
              </a:lvl1pPr>
              <a:lvl2pPr marL="742950" indent="-28575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2pPr>
              <a:lvl3pPr marL="1143000" indent="-22860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3pPr>
              <a:lvl4pPr marL="1600200" indent="-22860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4pPr>
              <a:lvl5pPr marL="2057400" indent="-22860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5pPr>
              <a:lvl6pPr marL="25146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6pPr>
              <a:lvl7pPr marL="29718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7pPr>
              <a:lvl8pPr marL="34290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8pPr>
              <a:lvl9pPr marL="38862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9pPr>
            </a:lstStyle>
            <a:p>
              <a:pPr eaLnBrk="1" hangingPunct="1">
                <a:spcBef>
                  <a:spcPct val="0"/>
                </a:spcBef>
                <a:buFontTx/>
                <a:buNone/>
              </a:pPr>
              <a:r>
                <a:rPr lang="en-GB" altLang="it-IT" sz="1800">
                  <a:solidFill>
                    <a:srgbClr val="000000"/>
                  </a:solidFill>
                  <a:latin typeface="Arial" panose="020B0604020202020204" pitchFamily="34" charset="0"/>
                  <a:ea typeface="Microsoft YaHei" panose="020B0503020204020204" pitchFamily="34" charset="-122"/>
                  <a:cs typeface="Arial" panose="020B0604020202020204" pitchFamily="34" charset="0"/>
                </a:rPr>
                <a:t>IL-5</a:t>
              </a:r>
            </a:p>
          </p:txBody>
        </p:sp>
        <p:sp>
          <p:nvSpPr>
            <p:cNvPr id="105552" name="Freeform 83">
              <a:extLst>
                <a:ext uri="{FF2B5EF4-FFF2-40B4-BE49-F238E27FC236}">
                  <a16:creationId xmlns:a16="http://schemas.microsoft.com/office/drawing/2014/main" id="{960C09A0-2F8F-4611-9538-208EE9FDEDE1}"/>
                </a:ext>
              </a:extLst>
            </p:cNvPr>
            <p:cNvSpPr>
              <a:spLocks noChangeArrowheads="1"/>
            </p:cNvSpPr>
            <p:nvPr/>
          </p:nvSpPr>
          <p:spPr bwMode="auto">
            <a:xfrm>
              <a:off x="3904" y="885"/>
              <a:ext cx="202" cy="71"/>
            </a:xfrm>
            <a:custGeom>
              <a:avLst/>
              <a:gdLst>
                <a:gd name="T0" fmla="*/ 0 w 2866"/>
                <a:gd name="T1" fmla="*/ 0 h 928"/>
                <a:gd name="T2" fmla="*/ 0 w 2866"/>
                <a:gd name="T3" fmla="*/ 0 h 928"/>
                <a:gd name="T4" fmla="*/ 0 w 2866"/>
                <a:gd name="T5" fmla="*/ 0 h 928"/>
                <a:gd name="T6" fmla="*/ 0 w 2866"/>
                <a:gd name="T7" fmla="*/ 0 h 928"/>
                <a:gd name="T8" fmla="*/ 0 w 2866"/>
                <a:gd name="T9" fmla="*/ 0 h 928"/>
                <a:gd name="T10" fmla="*/ 0 w 2866"/>
                <a:gd name="T11" fmla="*/ 0 h 928"/>
                <a:gd name="T12" fmla="*/ 0 w 2866"/>
                <a:gd name="T13" fmla="*/ 0 h 928"/>
                <a:gd name="T14" fmla="*/ 0 w 2866"/>
                <a:gd name="T15" fmla="*/ 0 h 928"/>
                <a:gd name="T16" fmla="*/ 0 w 2866"/>
                <a:gd name="T17" fmla="*/ 0 h 928"/>
                <a:gd name="T18" fmla="*/ 0 w 2866"/>
                <a:gd name="T19" fmla="*/ 0 h 928"/>
                <a:gd name="T20" fmla="*/ 0 w 2866"/>
                <a:gd name="T21" fmla="*/ 0 h 928"/>
                <a:gd name="T22" fmla="*/ 0 w 2866"/>
                <a:gd name="T23" fmla="*/ 0 h 928"/>
                <a:gd name="T24" fmla="*/ 0 w 2866"/>
                <a:gd name="T25" fmla="*/ 0 h 928"/>
                <a:gd name="T26" fmla="*/ 0 w 2866"/>
                <a:gd name="T27" fmla="*/ 0 h 928"/>
                <a:gd name="T28" fmla="*/ 0 w 2866"/>
                <a:gd name="T29" fmla="*/ 0 h 92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866"/>
                <a:gd name="T46" fmla="*/ 0 h 928"/>
                <a:gd name="T47" fmla="*/ 2866 w 2866"/>
                <a:gd name="T48" fmla="*/ 928 h 92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866" h="928">
                  <a:moveTo>
                    <a:pt x="0" y="376"/>
                  </a:moveTo>
                  <a:lnTo>
                    <a:pt x="2667" y="361"/>
                  </a:lnTo>
                  <a:lnTo>
                    <a:pt x="2668" y="561"/>
                  </a:lnTo>
                  <a:lnTo>
                    <a:pt x="1" y="576"/>
                  </a:lnTo>
                  <a:lnTo>
                    <a:pt x="0" y="376"/>
                  </a:lnTo>
                  <a:close/>
                  <a:moveTo>
                    <a:pt x="2115" y="27"/>
                  </a:moveTo>
                  <a:lnTo>
                    <a:pt x="2866" y="459"/>
                  </a:lnTo>
                  <a:lnTo>
                    <a:pt x="2120" y="900"/>
                  </a:lnTo>
                  <a:cubicBezTo>
                    <a:pt x="2073" y="928"/>
                    <a:pt x="2011" y="913"/>
                    <a:pt x="1983" y="865"/>
                  </a:cubicBezTo>
                  <a:cubicBezTo>
                    <a:pt x="1955" y="817"/>
                    <a:pt x="1971" y="756"/>
                    <a:pt x="2018" y="728"/>
                  </a:cubicBezTo>
                  <a:lnTo>
                    <a:pt x="2616" y="375"/>
                  </a:lnTo>
                  <a:lnTo>
                    <a:pt x="2617" y="547"/>
                  </a:lnTo>
                  <a:lnTo>
                    <a:pt x="2015" y="201"/>
                  </a:lnTo>
                  <a:cubicBezTo>
                    <a:pt x="1967" y="173"/>
                    <a:pt x="1951" y="112"/>
                    <a:pt x="1978" y="64"/>
                  </a:cubicBezTo>
                  <a:cubicBezTo>
                    <a:pt x="2006" y="16"/>
                    <a:pt x="2067" y="0"/>
                    <a:pt x="2115" y="27"/>
                  </a:cubicBezTo>
                  <a:close/>
                </a:path>
              </a:pathLst>
            </a:custGeom>
            <a:solidFill>
              <a:srgbClr val="000000"/>
            </a:solidFill>
            <a:ln w="3240" cap="flat">
              <a:solidFill>
                <a:srgbClr val="000000"/>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5553" name="Freeform 84">
              <a:extLst>
                <a:ext uri="{FF2B5EF4-FFF2-40B4-BE49-F238E27FC236}">
                  <a16:creationId xmlns:a16="http://schemas.microsoft.com/office/drawing/2014/main" id="{C0B21ADA-5D45-42A4-B58C-5A2DF58FB573}"/>
                </a:ext>
              </a:extLst>
            </p:cNvPr>
            <p:cNvSpPr>
              <a:spLocks noChangeArrowheads="1"/>
            </p:cNvSpPr>
            <p:nvPr/>
          </p:nvSpPr>
          <p:spPr bwMode="auto">
            <a:xfrm>
              <a:off x="3933" y="1985"/>
              <a:ext cx="202" cy="72"/>
            </a:xfrm>
            <a:custGeom>
              <a:avLst/>
              <a:gdLst>
                <a:gd name="T0" fmla="*/ 0 w 2865"/>
                <a:gd name="T1" fmla="*/ 0 h 928"/>
                <a:gd name="T2" fmla="*/ 0 w 2865"/>
                <a:gd name="T3" fmla="*/ 0 h 928"/>
                <a:gd name="T4" fmla="*/ 0 w 2865"/>
                <a:gd name="T5" fmla="*/ 0 h 928"/>
                <a:gd name="T6" fmla="*/ 0 w 2865"/>
                <a:gd name="T7" fmla="*/ 0 h 928"/>
                <a:gd name="T8" fmla="*/ 0 w 2865"/>
                <a:gd name="T9" fmla="*/ 0 h 928"/>
                <a:gd name="T10" fmla="*/ 0 w 2865"/>
                <a:gd name="T11" fmla="*/ 0 h 928"/>
                <a:gd name="T12" fmla="*/ 0 w 2865"/>
                <a:gd name="T13" fmla="*/ 0 h 928"/>
                <a:gd name="T14" fmla="*/ 0 w 2865"/>
                <a:gd name="T15" fmla="*/ 0 h 928"/>
                <a:gd name="T16" fmla="*/ 0 w 2865"/>
                <a:gd name="T17" fmla="*/ 0 h 928"/>
                <a:gd name="T18" fmla="*/ 0 w 2865"/>
                <a:gd name="T19" fmla="*/ 0 h 928"/>
                <a:gd name="T20" fmla="*/ 0 w 2865"/>
                <a:gd name="T21" fmla="*/ 0 h 928"/>
                <a:gd name="T22" fmla="*/ 0 w 2865"/>
                <a:gd name="T23" fmla="*/ 0 h 928"/>
                <a:gd name="T24" fmla="*/ 0 w 2865"/>
                <a:gd name="T25" fmla="*/ 0 h 928"/>
                <a:gd name="T26" fmla="*/ 0 w 2865"/>
                <a:gd name="T27" fmla="*/ 0 h 928"/>
                <a:gd name="T28" fmla="*/ 0 w 2865"/>
                <a:gd name="T29" fmla="*/ 0 h 92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865"/>
                <a:gd name="T46" fmla="*/ 0 h 928"/>
                <a:gd name="T47" fmla="*/ 2865 w 2865"/>
                <a:gd name="T48" fmla="*/ 928 h 92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865" h="928">
                  <a:moveTo>
                    <a:pt x="0" y="376"/>
                  </a:moveTo>
                  <a:lnTo>
                    <a:pt x="2666" y="361"/>
                  </a:lnTo>
                  <a:lnTo>
                    <a:pt x="2667" y="561"/>
                  </a:lnTo>
                  <a:lnTo>
                    <a:pt x="1" y="576"/>
                  </a:lnTo>
                  <a:lnTo>
                    <a:pt x="0" y="376"/>
                  </a:lnTo>
                  <a:close/>
                  <a:moveTo>
                    <a:pt x="2115" y="27"/>
                  </a:moveTo>
                  <a:lnTo>
                    <a:pt x="2865" y="459"/>
                  </a:lnTo>
                  <a:lnTo>
                    <a:pt x="2120" y="900"/>
                  </a:lnTo>
                  <a:cubicBezTo>
                    <a:pt x="2072" y="928"/>
                    <a:pt x="2011" y="913"/>
                    <a:pt x="1983" y="865"/>
                  </a:cubicBezTo>
                  <a:cubicBezTo>
                    <a:pt x="1955" y="817"/>
                    <a:pt x="1970" y="756"/>
                    <a:pt x="2018" y="728"/>
                  </a:cubicBezTo>
                  <a:lnTo>
                    <a:pt x="2616" y="375"/>
                  </a:lnTo>
                  <a:lnTo>
                    <a:pt x="2617" y="547"/>
                  </a:lnTo>
                  <a:lnTo>
                    <a:pt x="2015" y="201"/>
                  </a:lnTo>
                  <a:cubicBezTo>
                    <a:pt x="1967" y="173"/>
                    <a:pt x="1951" y="112"/>
                    <a:pt x="1978" y="64"/>
                  </a:cubicBezTo>
                  <a:cubicBezTo>
                    <a:pt x="2006" y="16"/>
                    <a:pt x="2067" y="0"/>
                    <a:pt x="2115" y="27"/>
                  </a:cubicBezTo>
                  <a:close/>
                </a:path>
              </a:pathLst>
            </a:custGeom>
            <a:solidFill>
              <a:srgbClr val="000000"/>
            </a:solidFill>
            <a:ln w="3240" cap="flat">
              <a:solidFill>
                <a:srgbClr val="000000"/>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5554" name="Freeform 85">
              <a:extLst>
                <a:ext uri="{FF2B5EF4-FFF2-40B4-BE49-F238E27FC236}">
                  <a16:creationId xmlns:a16="http://schemas.microsoft.com/office/drawing/2014/main" id="{F958BB00-7010-420B-8F45-D1F828C74601}"/>
                </a:ext>
              </a:extLst>
            </p:cNvPr>
            <p:cNvSpPr>
              <a:spLocks noChangeArrowheads="1"/>
            </p:cNvSpPr>
            <p:nvPr/>
          </p:nvSpPr>
          <p:spPr bwMode="auto">
            <a:xfrm rot="-3600000">
              <a:off x="4547" y="867"/>
              <a:ext cx="28" cy="83"/>
            </a:xfrm>
            <a:custGeom>
              <a:avLst/>
              <a:gdLst>
                <a:gd name="T0" fmla="*/ 2 w 35"/>
                <a:gd name="T1" fmla="*/ 0 h 113"/>
                <a:gd name="T2" fmla="*/ 2 w 35"/>
                <a:gd name="T3" fmla="*/ 1 h 113"/>
                <a:gd name="T4" fmla="*/ 2 w 35"/>
                <a:gd name="T5" fmla="*/ 1 h 113"/>
                <a:gd name="T6" fmla="*/ 2 w 35"/>
                <a:gd name="T7" fmla="*/ 1 h 113"/>
                <a:gd name="T8" fmla="*/ 2 w 35"/>
                <a:gd name="T9" fmla="*/ 1 h 113"/>
                <a:gd name="T10" fmla="*/ 3 w 35"/>
                <a:gd name="T11" fmla="*/ 1 h 113"/>
                <a:gd name="T12" fmla="*/ 3 w 35"/>
                <a:gd name="T13" fmla="*/ 1 h 113"/>
                <a:gd name="T14" fmla="*/ 3 w 35"/>
                <a:gd name="T15" fmla="*/ 1 h 113"/>
                <a:gd name="T16" fmla="*/ 3 w 35"/>
                <a:gd name="T17" fmla="*/ 1 h 113"/>
                <a:gd name="T18" fmla="*/ 3 w 35"/>
                <a:gd name="T19" fmla="*/ 1 h 113"/>
                <a:gd name="T20" fmla="*/ 3 w 35"/>
                <a:gd name="T21" fmla="*/ 1 h 113"/>
                <a:gd name="T22" fmla="*/ 3 w 35"/>
                <a:gd name="T23" fmla="*/ 1 h 113"/>
                <a:gd name="T24" fmla="*/ 3 w 35"/>
                <a:gd name="T25" fmla="*/ 1 h 113"/>
                <a:gd name="T26" fmla="*/ 3 w 35"/>
                <a:gd name="T27" fmla="*/ 1 h 113"/>
                <a:gd name="T28" fmla="*/ 3 w 35"/>
                <a:gd name="T29" fmla="*/ 2 h 113"/>
                <a:gd name="T30" fmla="*/ 2 w 35"/>
                <a:gd name="T31" fmla="*/ 2 h 113"/>
                <a:gd name="T32" fmla="*/ 2 w 35"/>
                <a:gd name="T33" fmla="*/ 2 h 113"/>
                <a:gd name="T34" fmla="*/ 3 w 35"/>
                <a:gd name="T35" fmla="*/ 2 h 113"/>
                <a:gd name="T36" fmla="*/ 2 w 35"/>
                <a:gd name="T37" fmla="*/ 2 h 113"/>
                <a:gd name="T38" fmla="*/ 2 w 35"/>
                <a:gd name="T39" fmla="*/ 2 h 113"/>
                <a:gd name="T40" fmla="*/ 2 w 35"/>
                <a:gd name="T41" fmla="*/ 3 h 113"/>
                <a:gd name="T42" fmla="*/ 2 w 35"/>
                <a:gd name="T43" fmla="*/ 3 h 113"/>
                <a:gd name="T44" fmla="*/ 2 w 35"/>
                <a:gd name="T45" fmla="*/ 3 h 113"/>
                <a:gd name="T46" fmla="*/ 2 w 35"/>
                <a:gd name="T47" fmla="*/ 4 h 113"/>
                <a:gd name="T48" fmla="*/ 2 w 35"/>
                <a:gd name="T49" fmla="*/ 4 h 113"/>
                <a:gd name="T50" fmla="*/ 1 w 35"/>
                <a:gd name="T51" fmla="*/ 4 h 113"/>
                <a:gd name="T52" fmla="*/ 0 w 35"/>
                <a:gd name="T53" fmla="*/ 4 h 113"/>
                <a:gd name="T54" fmla="*/ 2 w 35"/>
                <a:gd name="T55" fmla="*/ 4 h 113"/>
                <a:gd name="T56" fmla="*/ 2 w 35"/>
                <a:gd name="T57" fmla="*/ 4 h 113"/>
                <a:gd name="T58" fmla="*/ 2 w 35"/>
                <a:gd name="T59" fmla="*/ 4 h 113"/>
                <a:gd name="T60" fmla="*/ 2 w 35"/>
                <a:gd name="T61" fmla="*/ 4 h 113"/>
                <a:gd name="T62" fmla="*/ 2 w 35"/>
                <a:gd name="T63" fmla="*/ 4 h 113"/>
                <a:gd name="T64" fmla="*/ 2 w 35"/>
                <a:gd name="T65" fmla="*/ 3 h 113"/>
                <a:gd name="T66" fmla="*/ 2 w 35"/>
                <a:gd name="T67" fmla="*/ 3 h 113"/>
                <a:gd name="T68" fmla="*/ 2 w 35"/>
                <a:gd name="T69" fmla="*/ 3 h 113"/>
                <a:gd name="T70" fmla="*/ 3 w 35"/>
                <a:gd name="T71" fmla="*/ 2 h 113"/>
                <a:gd name="T72" fmla="*/ 3 w 35"/>
                <a:gd name="T73" fmla="*/ 2 h 113"/>
                <a:gd name="T74" fmla="*/ 3 w 35"/>
                <a:gd name="T75" fmla="*/ 2 h 113"/>
                <a:gd name="T76" fmla="*/ 3 w 35"/>
                <a:gd name="T77" fmla="*/ 2 h 113"/>
                <a:gd name="T78" fmla="*/ 4 w 35"/>
                <a:gd name="T79" fmla="*/ 1 h 113"/>
                <a:gd name="T80" fmla="*/ 4 w 35"/>
                <a:gd name="T81" fmla="*/ 1 h 113"/>
                <a:gd name="T82" fmla="*/ 4 w 35"/>
                <a:gd name="T83" fmla="*/ 1 h 113"/>
                <a:gd name="T84" fmla="*/ 4 w 35"/>
                <a:gd name="T85" fmla="*/ 1 h 113"/>
                <a:gd name="T86" fmla="*/ 4 w 35"/>
                <a:gd name="T87" fmla="*/ 1 h 113"/>
                <a:gd name="T88" fmla="*/ 4 w 35"/>
                <a:gd name="T89" fmla="*/ 1 h 113"/>
                <a:gd name="T90" fmla="*/ 4 w 35"/>
                <a:gd name="T91" fmla="*/ 1 h 113"/>
                <a:gd name="T92" fmla="*/ 4 w 35"/>
                <a:gd name="T93" fmla="*/ 1 h 113"/>
                <a:gd name="T94" fmla="*/ 3 w 35"/>
                <a:gd name="T95" fmla="*/ 1 h 113"/>
                <a:gd name="T96" fmla="*/ 3 w 35"/>
                <a:gd name="T97" fmla="*/ 1 h 113"/>
                <a:gd name="T98" fmla="*/ 3 w 35"/>
                <a:gd name="T99" fmla="*/ 1 h 113"/>
                <a:gd name="T100" fmla="*/ 3 w 35"/>
                <a:gd name="T101" fmla="*/ 1 h 113"/>
                <a:gd name="T102" fmla="*/ 2 w 35"/>
                <a:gd name="T103" fmla="*/ 0 h 11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35"/>
                <a:gd name="T157" fmla="*/ 0 h 113"/>
                <a:gd name="T158" fmla="*/ 35 w 35"/>
                <a:gd name="T159" fmla="*/ 113 h 113"/>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35" h="113">
                  <a:moveTo>
                    <a:pt x="25" y="0"/>
                  </a:moveTo>
                  <a:lnTo>
                    <a:pt x="20" y="2"/>
                  </a:lnTo>
                  <a:lnTo>
                    <a:pt x="22" y="12"/>
                  </a:lnTo>
                  <a:lnTo>
                    <a:pt x="25" y="23"/>
                  </a:lnTo>
                  <a:lnTo>
                    <a:pt x="27" y="32"/>
                  </a:lnTo>
                  <a:lnTo>
                    <a:pt x="28" y="36"/>
                  </a:lnTo>
                  <a:lnTo>
                    <a:pt x="28" y="40"/>
                  </a:lnTo>
                  <a:lnTo>
                    <a:pt x="29" y="42"/>
                  </a:lnTo>
                  <a:lnTo>
                    <a:pt x="29" y="44"/>
                  </a:lnTo>
                  <a:lnTo>
                    <a:pt x="29" y="45"/>
                  </a:lnTo>
                  <a:lnTo>
                    <a:pt x="29" y="46"/>
                  </a:lnTo>
                  <a:lnTo>
                    <a:pt x="29" y="47"/>
                  </a:lnTo>
                  <a:lnTo>
                    <a:pt x="28" y="49"/>
                  </a:lnTo>
                  <a:lnTo>
                    <a:pt x="28" y="53"/>
                  </a:lnTo>
                  <a:lnTo>
                    <a:pt x="26" y="55"/>
                  </a:lnTo>
                  <a:lnTo>
                    <a:pt x="25" y="59"/>
                  </a:lnTo>
                  <a:lnTo>
                    <a:pt x="28" y="59"/>
                  </a:lnTo>
                  <a:lnTo>
                    <a:pt x="26" y="57"/>
                  </a:lnTo>
                  <a:lnTo>
                    <a:pt x="22" y="64"/>
                  </a:lnTo>
                  <a:lnTo>
                    <a:pt x="19" y="73"/>
                  </a:lnTo>
                  <a:lnTo>
                    <a:pt x="14" y="82"/>
                  </a:lnTo>
                  <a:lnTo>
                    <a:pt x="10" y="90"/>
                  </a:lnTo>
                  <a:lnTo>
                    <a:pt x="6" y="98"/>
                  </a:lnTo>
                  <a:lnTo>
                    <a:pt x="3" y="105"/>
                  </a:lnTo>
                  <a:lnTo>
                    <a:pt x="1" y="107"/>
                  </a:lnTo>
                  <a:lnTo>
                    <a:pt x="0" y="110"/>
                  </a:lnTo>
                  <a:lnTo>
                    <a:pt x="5" y="113"/>
                  </a:lnTo>
                  <a:lnTo>
                    <a:pt x="6" y="112"/>
                  </a:lnTo>
                  <a:lnTo>
                    <a:pt x="7" y="109"/>
                  </a:lnTo>
                  <a:lnTo>
                    <a:pt x="11" y="102"/>
                  </a:lnTo>
                  <a:lnTo>
                    <a:pt x="14" y="94"/>
                  </a:lnTo>
                  <a:lnTo>
                    <a:pt x="19" y="86"/>
                  </a:lnTo>
                  <a:lnTo>
                    <a:pt x="23" y="77"/>
                  </a:lnTo>
                  <a:lnTo>
                    <a:pt x="27" y="68"/>
                  </a:lnTo>
                  <a:lnTo>
                    <a:pt x="30" y="61"/>
                  </a:lnTo>
                  <a:lnTo>
                    <a:pt x="31" y="59"/>
                  </a:lnTo>
                  <a:lnTo>
                    <a:pt x="32" y="55"/>
                  </a:lnTo>
                  <a:lnTo>
                    <a:pt x="33" y="55"/>
                  </a:lnTo>
                  <a:lnTo>
                    <a:pt x="35" y="49"/>
                  </a:lnTo>
                  <a:lnTo>
                    <a:pt x="35" y="47"/>
                  </a:lnTo>
                  <a:lnTo>
                    <a:pt x="35" y="46"/>
                  </a:lnTo>
                  <a:lnTo>
                    <a:pt x="35" y="45"/>
                  </a:lnTo>
                  <a:lnTo>
                    <a:pt x="35" y="44"/>
                  </a:lnTo>
                  <a:lnTo>
                    <a:pt x="35" y="42"/>
                  </a:lnTo>
                  <a:lnTo>
                    <a:pt x="35" y="40"/>
                  </a:lnTo>
                  <a:lnTo>
                    <a:pt x="34" y="36"/>
                  </a:lnTo>
                  <a:lnTo>
                    <a:pt x="33" y="32"/>
                  </a:lnTo>
                  <a:lnTo>
                    <a:pt x="31" y="23"/>
                  </a:lnTo>
                  <a:lnTo>
                    <a:pt x="28" y="12"/>
                  </a:lnTo>
                  <a:lnTo>
                    <a:pt x="25" y="0"/>
                  </a:lnTo>
                  <a:close/>
                </a:path>
              </a:pathLst>
            </a:custGeom>
            <a:solidFill>
              <a:srgbClr val="000000"/>
            </a:soli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5555" name="Freeform 86">
              <a:extLst>
                <a:ext uri="{FF2B5EF4-FFF2-40B4-BE49-F238E27FC236}">
                  <a16:creationId xmlns:a16="http://schemas.microsoft.com/office/drawing/2014/main" id="{92A08A40-37B0-45FA-B3CA-717FC1317B2B}"/>
                </a:ext>
              </a:extLst>
            </p:cNvPr>
            <p:cNvSpPr>
              <a:spLocks noChangeArrowheads="1"/>
            </p:cNvSpPr>
            <p:nvPr/>
          </p:nvSpPr>
          <p:spPr bwMode="auto">
            <a:xfrm rot="-3600000">
              <a:off x="4550" y="859"/>
              <a:ext cx="61" cy="69"/>
            </a:xfrm>
            <a:custGeom>
              <a:avLst/>
              <a:gdLst>
                <a:gd name="T0" fmla="*/ 7 w 76"/>
                <a:gd name="T1" fmla="*/ 1 h 93"/>
                <a:gd name="T2" fmla="*/ 7 w 76"/>
                <a:gd name="T3" fmla="*/ 0 h 93"/>
                <a:gd name="T4" fmla="*/ 6 w 76"/>
                <a:gd name="T5" fmla="*/ 1 h 93"/>
                <a:gd name="T6" fmla="*/ 5 w 76"/>
                <a:gd name="T7" fmla="*/ 1 h 93"/>
                <a:gd name="T8" fmla="*/ 4 w 76"/>
                <a:gd name="T9" fmla="*/ 1 h 93"/>
                <a:gd name="T10" fmla="*/ 3 w 76"/>
                <a:gd name="T11" fmla="*/ 1 h 93"/>
                <a:gd name="T12" fmla="*/ 3 w 76"/>
                <a:gd name="T13" fmla="*/ 1 h 93"/>
                <a:gd name="T14" fmla="*/ 3 w 76"/>
                <a:gd name="T15" fmla="*/ 1 h 93"/>
                <a:gd name="T16" fmla="*/ 3 w 76"/>
                <a:gd name="T17" fmla="*/ 1 h 93"/>
                <a:gd name="T18" fmla="*/ 3 w 76"/>
                <a:gd name="T19" fmla="*/ 1 h 93"/>
                <a:gd name="T20" fmla="*/ 3 w 76"/>
                <a:gd name="T21" fmla="*/ 1 h 93"/>
                <a:gd name="T22" fmla="*/ 3 w 76"/>
                <a:gd name="T23" fmla="*/ 1 h 93"/>
                <a:gd name="T24" fmla="*/ 3 w 76"/>
                <a:gd name="T25" fmla="*/ 1 h 93"/>
                <a:gd name="T26" fmla="*/ 3 w 76"/>
                <a:gd name="T27" fmla="*/ 1 h 93"/>
                <a:gd name="T28" fmla="*/ 3 w 76"/>
                <a:gd name="T29" fmla="*/ 1 h 93"/>
                <a:gd name="T30" fmla="*/ 3 w 76"/>
                <a:gd name="T31" fmla="*/ 1 h 93"/>
                <a:gd name="T32" fmla="*/ 2 w 76"/>
                <a:gd name="T33" fmla="*/ 1 h 93"/>
                <a:gd name="T34" fmla="*/ 2 w 76"/>
                <a:gd name="T35" fmla="*/ 1 h 93"/>
                <a:gd name="T36" fmla="*/ 2 w 76"/>
                <a:gd name="T37" fmla="*/ 1 h 93"/>
                <a:gd name="T38" fmla="*/ 2 w 76"/>
                <a:gd name="T39" fmla="*/ 1 h 93"/>
                <a:gd name="T40" fmla="*/ 2 w 76"/>
                <a:gd name="T41" fmla="*/ 2 h 93"/>
                <a:gd name="T42" fmla="*/ 2 w 76"/>
                <a:gd name="T43" fmla="*/ 2 h 93"/>
                <a:gd name="T44" fmla="*/ 2 w 76"/>
                <a:gd name="T45" fmla="*/ 3 h 93"/>
                <a:gd name="T46" fmla="*/ 2 w 76"/>
                <a:gd name="T47" fmla="*/ 3 h 93"/>
                <a:gd name="T48" fmla="*/ 2 w 76"/>
                <a:gd name="T49" fmla="*/ 3 h 93"/>
                <a:gd name="T50" fmla="*/ 1 w 76"/>
                <a:gd name="T51" fmla="*/ 4 h 93"/>
                <a:gd name="T52" fmla="*/ 0 w 76"/>
                <a:gd name="T53" fmla="*/ 4 h 93"/>
                <a:gd name="T54" fmla="*/ 2 w 76"/>
                <a:gd name="T55" fmla="*/ 4 h 93"/>
                <a:gd name="T56" fmla="*/ 2 w 76"/>
                <a:gd name="T57" fmla="*/ 4 h 93"/>
                <a:gd name="T58" fmla="*/ 2 w 76"/>
                <a:gd name="T59" fmla="*/ 4 h 93"/>
                <a:gd name="T60" fmla="*/ 2 w 76"/>
                <a:gd name="T61" fmla="*/ 3 h 93"/>
                <a:gd name="T62" fmla="*/ 2 w 76"/>
                <a:gd name="T63" fmla="*/ 3 h 93"/>
                <a:gd name="T64" fmla="*/ 2 w 76"/>
                <a:gd name="T65" fmla="*/ 3 h 93"/>
                <a:gd name="T66" fmla="*/ 2 w 76"/>
                <a:gd name="T67" fmla="*/ 2 h 93"/>
                <a:gd name="T68" fmla="*/ 2 w 76"/>
                <a:gd name="T69" fmla="*/ 1 h 93"/>
                <a:gd name="T70" fmla="*/ 3 w 76"/>
                <a:gd name="T71" fmla="*/ 1 h 93"/>
                <a:gd name="T72" fmla="*/ 3 w 76"/>
                <a:gd name="T73" fmla="*/ 1 h 93"/>
                <a:gd name="T74" fmla="*/ 3 w 76"/>
                <a:gd name="T75" fmla="*/ 1 h 93"/>
                <a:gd name="T76" fmla="*/ 3 w 76"/>
                <a:gd name="T77" fmla="*/ 1 h 93"/>
                <a:gd name="T78" fmla="*/ 3 w 76"/>
                <a:gd name="T79" fmla="*/ 1 h 93"/>
                <a:gd name="T80" fmla="*/ 3 w 76"/>
                <a:gd name="T81" fmla="*/ 1 h 93"/>
                <a:gd name="T82" fmla="*/ 3 w 76"/>
                <a:gd name="T83" fmla="*/ 1 h 93"/>
                <a:gd name="T84" fmla="*/ 3 w 76"/>
                <a:gd name="T85" fmla="*/ 1 h 93"/>
                <a:gd name="T86" fmla="*/ 3 w 76"/>
                <a:gd name="T87" fmla="*/ 1 h 93"/>
                <a:gd name="T88" fmla="*/ 3 w 76"/>
                <a:gd name="T89" fmla="*/ 1 h 93"/>
                <a:gd name="T90" fmla="*/ 3 w 76"/>
                <a:gd name="T91" fmla="*/ 1 h 93"/>
                <a:gd name="T92" fmla="*/ 3 w 76"/>
                <a:gd name="T93" fmla="*/ 1 h 93"/>
                <a:gd name="T94" fmla="*/ 4 w 76"/>
                <a:gd name="T95" fmla="*/ 1 h 93"/>
                <a:gd name="T96" fmla="*/ 3 w 76"/>
                <a:gd name="T97" fmla="*/ 1 h 93"/>
                <a:gd name="T98" fmla="*/ 4 w 76"/>
                <a:gd name="T99" fmla="*/ 1 h 93"/>
                <a:gd name="T100" fmla="*/ 4 w 76"/>
                <a:gd name="T101" fmla="*/ 1 h 93"/>
                <a:gd name="T102" fmla="*/ 5 w 76"/>
                <a:gd name="T103" fmla="*/ 1 h 93"/>
                <a:gd name="T104" fmla="*/ 6 w 76"/>
                <a:gd name="T105" fmla="*/ 1 h 93"/>
                <a:gd name="T106" fmla="*/ 7 w 76"/>
                <a:gd name="T107" fmla="*/ 1 h 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76"/>
                <a:gd name="T163" fmla="*/ 0 h 93"/>
                <a:gd name="T164" fmla="*/ 76 w 76"/>
                <a:gd name="T165" fmla="*/ 93 h 9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76" h="93">
                  <a:moveTo>
                    <a:pt x="76" y="4"/>
                  </a:moveTo>
                  <a:lnTo>
                    <a:pt x="73" y="0"/>
                  </a:lnTo>
                  <a:lnTo>
                    <a:pt x="62" y="6"/>
                  </a:lnTo>
                  <a:lnTo>
                    <a:pt x="52" y="11"/>
                  </a:lnTo>
                  <a:lnTo>
                    <a:pt x="43" y="16"/>
                  </a:lnTo>
                  <a:lnTo>
                    <a:pt x="37" y="20"/>
                  </a:lnTo>
                  <a:lnTo>
                    <a:pt x="36" y="21"/>
                  </a:lnTo>
                  <a:lnTo>
                    <a:pt x="34" y="22"/>
                  </a:lnTo>
                  <a:lnTo>
                    <a:pt x="33" y="23"/>
                  </a:lnTo>
                  <a:lnTo>
                    <a:pt x="31" y="24"/>
                  </a:lnTo>
                  <a:lnTo>
                    <a:pt x="30" y="25"/>
                  </a:lnTo>
                  <a:lnTo>
                    <a:pt x="29" y="28"/>
                  </a:lnTo>
                  <a:lnTo>
                    <a:pt x="28" y="30"/>
                  </a:lnTo>
                  <a:lnTo>
                    <a:pt x="32" y="30"/>
                  </a:lnTo>
                  <a:lnTo>
                    <a:pt x="29" y="28"/>
                  </a:lnTo>
                  <a:lnTo>
                    <a:pt x="27" y="32"/>
                  </a:lnTo>
                  <a:lnTo>
                    <a:pt x="26" y="34"/>
                  </a:lnTo>
                  <a:lnTo>
                    <a:pt x="25" y="37"/>
                  </a:lnTo>
                  <a:lnTo>
                    <a:pt x="21" y="44"/>
                  </a:lnTo>
                  <a:lnTo>
                    <a:pt x="18" y="52"/>
                  </a:lnTo>
                  <a:lnTo>
                    <a:pt x="13" y="61"/>
                  </a:lnTo>
                  <a:lnTo>
                    <a:pt x="10" y="70"/>
                  </a:lnTo>
                  <a:lnTo>
                    <a:pt x="6" y="78"/>
                  </a:lnTo>
                  <a:lnTo>
                    <a:pt x="3" y="85"/>
                  </a:lnTo>
                  <a:lnTo>
                    <a:pt x="1" y="87"/>
                  </a:lnTo>
                  <a:lnTo>
                    <a:pt x="0" y="91"/>
                  </a:lnTo>
                  <a:lnTo>
                    <a:pt x="5" y="93"/>
                  </a:lnTo>
                  <a:lnTo>
                    <a:pt x="6" y="92"/>
                  </a:lnTo>
                  <a:lnTo>
                    <a:pt x="7" y="89"/>
                  </a:lnTo>
                  <a:lnTo>
                    <a:pt x="10" y="82"/>
                  </a:lnTo>
                  <a:lnTo>
                    <a:pt x="14" y="74"/>
                  </a:lnTo>
                  <a:lnTo>
                    <a:pt x="18" y="65"/>
                  </a:lnTo>
                  <a:lnTo>
                    <a:pt x="22" y="56"/>
                  </a:lnTo>
                  <a:lnTo>
                    <a:pt x="26" y="48"/>
                  </a:lnTo>
                  <a:lnTo>
                    <a:pt x="29" y="41"/>
                  </a:lnTo>
                  <a:lnTo>
                    <a:pt x="30" y="38"/>
                  </a:lnTo>
                  <a:lnTo>
                    <a:pt x="32" y="35"/>
                  </a:lnTo>
                  <a:lnTo>
                    <a:pt x="33" y="32"/>
                  </a:lnTo>
                  <a:lnTo>
                    <a:pt x="34" y="30"/>
                  </a:lnTo>
                  <a:lnTo>
                    <a:pt x="35" y="28"/>
                  </a:lnTo>
                  <a:lnTo>
                    <a:pt x="32" y="28"/>
                  </a:lnTo>
                  <a:lnTo>
                    <a:pt x="34" y="29"/>
                  </a:lnTo>
                  <a:lnTo>
                    <a:pt x="35" y="28"/>
                  </a:lnTo>
                  <a:lnTo>
                    <a:pt x="37" y="27"/>
                  </a:lnTo>
                  <a:lnTo>
                    <a:pt x="38" y="26"/>
                  </a:lnTo>
                  <a:lnTo>
                    <a:pt x="40" y="25"/>
                  </a:lnTo>
                  <a:lnTo>
                    <a:pt x="38" y="23"/>
                  </a:lnTo>
                  <a:lnTo>
                    <a:pt x="40" y="25"/>
                  </a:lnTo>
                  <a:lnTo>
                    <a:pt x="47" y="20"/>
                  </a:lnTo>
                  <a:lnTo>
                    <a:pt x="56" y="15"/>
                  </a:lnTo>
                  <a:lnTo>
                    <a:pt x="66" y="10"/>
                  </a:lnTo>
                  <a:lnTo>
                    <a:pt x="76" y="4"/>
                  </a:lnTo>
                  <a:close/>
                </a:path>
              </a:pathLst>
            </a:custGeom>
            <a:solidFill>
              <a:srgbClr val="000000"/>
            </a:soli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5556" name="Freeform 87">
              <a:extLst>
                <a:ext uri="{FF2B5EF4-FFF2-40B4-BE49-F238E27FC236}">
                  <a16:creationId xmlns:a16="http://schemas.microsoft.com/office/drawing/2014/main" id="{FA0E537D-A917-42F7-9F58-544570FFEE32}"/>
                </a:ext>
              </a:extLst>
            </p:cNvPr>
            <p:cNvSpPr>
              <a:spLocks noChangeArrowheads="1"/>
            </p:cNvSpPr>
            <p:nvPr/>
          </p:nvSpPr>
          <p:spPr bwMode="auto">
            <a:xfrm rot="-3600000">
              <a:off x="4539" y="886"/>
              <a:ext cx="11" cy="28"/>
            </a:xfrm>
            <a:custGeom>
              <a:avLst/>
              <a:gdLst>
                <a:gd name="T0" fmla="*/ 1 w 15"/>
                <a:gd name="T1" fmla="*/ 0 h 40"/>
                <a:gd name="T2" fmla="*/ 0 w 15"/>
                <a:gd name="T3" fmla="*/ 1 h 40"/>
                <a:gd name="T4" fmla="*/ 1 w 15"/>
                <a:gd name="T5" fmla="*/ 1 h 40"/>
                <a:gd name="T6" fmla="*/ 1 w 15"/>
                <a:gd name="T7" fmla="*/ 1 h 40"/>
                <a:gd name="T8" fmla="*/ 1 w 15"/>
                <a:gd name="T9" fmla="*/ 0 h 40"/>
                <a:gd name="T10" fmla="*/ 0 60000 65536"/>
                <a:gd name="T11" fmla="*/ 0 60000 65536"/>
                <a:gd name="T12" fmla="*/ 0 60000 65536"/>
                <a:gd name="T13" fmla="*/ 0 60000 65536"/>
                <a:gd name="T14" fmla="*/ 0 60000 65536"/>
                <a:gd name="T15" fmla="*/ 0 w 15"/>
                <a:gd name="T16" fmla="*/ 0 h 40"/>
                <a:gd name="T17" fmla="*/ 15 w 15"/>
                <a:gd name="T18" fmla="*/ 40 h 40"/>
              </a:gdLst>
              <a:ahLst/>
              <a:cxnLst>
                <a:cxn ang="T10">
                  <a:pos x="T0" y="T1"/>
                </a:cxn>
                <a:cxn ang="T11">
                  <a:pos x="T2" y="T3"/>
                </a:cxn>
                <a:cxn ang="T12">
                  <a:pos x="T4" y="T5"/>
                </a:cxn>
                <a:cxn ang="T13">
                  <a:pos x="T6" y="T7"/>
                </a:cxn>
                <a:cxn ang="T14">
                  <a:pos x="T8" y="T9"/>
                </a:cxn>
              </a:cxnLst>
              <a:rect l="T15" t="T16" r="T17" b="T18"/>
              <a:pathLst>
                <a:path w="15" h="40">
                  <a:moveTo>
                    <a:pt x="5" y="0"/>
                  </a:moveTo>
                  <a:lnTo>
                    <a:pt x="0" y="1"/>
                  </a:lnTo>
                  <a:lnTo>
                    <a:pt x="10" y="40"/>
                  </a:lnTo>
                  <a:lnTo>
                    <a:pt x="15" y="39"/>
                  </a:lnTo>
                  <a:lnTo>
                    <a:pt x="5" y="0"/>
                  </a:lnTo>
                  <a:close/>
                </a:path>
              </a:pathLst>
            </a:custGeom>
            <a:solidFill>
              <a:srgbClr val="000000"/>
            </a:soli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5557" name="Freeform 88">
              <a:extLst>
                <a:ext uri="{FF2B5EF4-FFF2-40B4-BE49-F238E27FC236}">
                  <a16:creationId xmlns:a16="http://schemas.microsoft.com/office/drawing/2014/main" id="{3A3B189F-20A0-4ACD-A8C5-317CE2357BBC}"/>
                </a:ext>
              </a:extLst>
            </p:cNvPr>
            <p:cNvSpPr>
              <a:spLocks noChangeArrowheads="1"/>
            </p:cNvSpPr>
            <p:nvPr/>
          </p:nvSpPr>
          <p:spPr bwMode="auto">
            <a:xfrm rot="-3600000">
              <a:off x="4556" y="864"/>
              <a:ext cx="37" cy="20"/>
            </a:xfrm>
            <a:custGeom>
              <a:avLst/>
              <a:gdLst>
                <a:gd name="T0" fmla="*/ 0 w 46"/>
                <a:gd name="T1" fmla="*/ 1 h 29"/>
                <a:gd name="T2" fmla="*/ 2 w 46"/>
                <a:gd name="T3" fmla="*/ 1 h 29"/>
                <a:gd name="T4" fmla="*/ 5 w 46"/>
                <a:gd name="T5" fmla="*/ 1 h 29"/>
                <a:gd name="T6" fmla="*/ 5 w 46"/>
                <a:gd name="T7" fmla="*/ 0 h 29"/>
                <a:gd name="T8" fmla="*/ 0 w 46"/>
                <a:gd name="T9" fmla="*/ 1 h 29"/>
                <a:gd name="T10" fmla="*/ 0 60000 65536"/>
                <a:gd name="T11" fmla="*/ 0 60000 65536"/>
                <a:gd name="T12" fmla="*/ 0 60000 65536"/>
                <a:gd name="T13" fmla="*/ 0 60000 65536"/>
                <a:gd name="T14" fmla="*/ 0 60000 65536"/>
                <a:gd name="T15" fmla="*/ 0 w 46"/>
                <a:gd name="T16" fmla="*/ 0 h 29"/>
                <a:gd name="T17" fmla="*/ 46 w 46"/>
                <a:gd name="T18" fmla="*/ 29 h 29"/>
              </a:gdLst>
              <a:ahLst/>
              <a:cxnLst>
                <a:cxn ang="T10">
                  <a:pos x="T0" y="T1"/>
                </a:cxn>
                <a:cxn ang="T11">
                  <a:pos x="T2" y="T3"/>
                </a:cxn>
                <a:cxn ang="T12">
                  <a:pos x="T4" y="T5"/>
                </a:cxn>
                <a:cxn ang="T13">
                  <a:pos x="T6" y="T7"/>
                </a:cxn>
                <a:cxn ang="T14">
                  <a:pos x="T8" y="T9"/>
                </a:cxn>
              </a:cxnLst>
              <a:rect l="T15" t="T16" r="T17" b="T18"/>
              <a:pathLst>
                <a:path w="46" h="29">
                  <a:moveTo>
                    <a:pt x="0" y="25"/>
                  </a:moveTo>
                  <a:lnTo>
                    <a:pt x="3" y="29"/>
                  </a:lnTo>
                  <a:lnTo>
                    <a:pt x="46" y="4"/>
                  </a:lnTo>
                  <a:lnTo>
                    <a:pt x="44" y="0"/>
                  </a:lnTo>
                  <a:lnTo>
                    <a:pt x="0" y="25"/>
                  </a:lnTo>
                  <a:close/>
                </a:path>
              </a:pathLst>
            </a:custGeom>
            <a:solidFill>
              <a:srgbClr val="000000"/>
            </a:soli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5558" name="Freeform 89">
              <a:extLst>
                <a:ext uri="{FF2B5EF4-FFF2-40B4-BE49-F238E27FC236}">
                  <a16:creationId xmlns:a16="http://schemas.microsoft.com/office/drawing/2014/main" id="{17D07D6B-F902-4CDD-B022-4D4C0C8013B3}"/>
                </a:ext>
              </a:extLst>
            </p:cNvPr>
            <p:cNvSpPr>
              <a:spLocks noChangeArrowheads="1"/>
            </p:cNvSpPr>
            <p:nvPr/>
          </p:nvSpPr>
          <p:spPr bwMode="auto">
            <a:xfrm>
              <a:off x="4701" y="663"/>
              <a:ext cx="25" cy="90"/>
            </a:xfrm>
            <a:custGeom>
              <a:avLst/>
              <a:gdLst>
                <a:gd name="T0" fmla="*/ 1 w 35"/>
                <a:gd name="T1" fmla="*/ 0 h 113"/>
                <a:gd name="T2" fmla="*/ 1 w 35"/>
                <a:gd name="T3" fmla="*/ 2 h 113"/>
                <a:gd name="T4" fmla="*/ 1 w 35"/>
                <a:gd name="T5" fmla="*/ 2 h 113"/>
                <a:gd name="T6" fmla="*/ 1 w 35"/>
                <a:gd name="T7" fmla="*/ 2 h 113"/>
                <a:gd name="T8" fmla="*/ 1 w 35"/>
                <a:gd name="T9" fmla="*/ 3 h 113"/>
                <a:gd name="T10" fmla="*/ 1 w 35"/>
                <a:gd name="T11" fmla="*/ 3 h 113"/>
                <a:gd name="T12" fmla="*/ 1 w 35"/>
                <a:gd name="T13" fmla="*/ 4 h 113"/>
                <a:gd name="T14" fmla="*/ 1 w 35"/>
                <a:gd name="T15" fmla="*/ 4 h 113"/>
                <a:gd name="T16" fmla="*/ 1 w 35"/>
                <a:gd name="T17" fmla="*/ 4 h 113"/>
                <a:gd name="T18" fmla="*/ 1 w 35"/>
                <a:gd name="T19" fmla="*/ 4 h 113"/>
                <a:gd name="T20" fmla="*/ 1 w 35"/>
                <a:gd name="T21" fmla="*/ 4 h 113"/>
                <a:gd name="T22" fmla="*/ 1 w 35"/>
                <a:gd name="T23" fmla="*/ 4 h 113"/>
                <a:gd name="T24" fmla="*/ 1 w 35"/>
                <a:gd name="T25" fmla="*/ 4 h 113"/>
                <a:gd name="T26" fmla="*/ 1 w 35"/>
                <a:gd name="T27" fmla="*/ 4 h 113"/>
                <a:gd name="T28" fmla="*/ 1 w 35"/>
                <a:gd name="T29" fmla="*/ 5 h 113"/>
                <a:gd name="T30" fmla="*/ 1 w 35"/>
                <a:gd name="T31" fmla="*/ 5 h 113"/>
                <a:gd name="T32" fmla="*/ 1 w 35"/>
                <a:gd name="T33" fmla="*/ 5 h 113"/>
                <a:gd name="T34" fmla="*/ 1 w 35"/>
                <a:gd name="T35" fmla="*/ 5 h 113"/>
                <a:gd name="T36" fmla="*/ 1 w 35"/>
                <a:gd name="T37" fmla="*/ 5 h 113"/>
                <a:gd name="T38" fmla="*/ 1 w 35"/>
                <a:gd name="T39" fmla="*/ 6 h 113"/>
                <a:gd name="T40" fmla="*/ 1 w 35"/>
                <a:gd name="T41" fmla="*/ 6 h 113"/>
                <a:gd name="T42" fmla="*/ 1 w 35"/>
                <a:gd name="T43" fmla="*/ 7 h 113"/>
                <a:gd name="T44" fmla="*/ 1 w 35"/>
                <a:gd name="T45" fmla="*/ 8 h 113"/>
                <a:gd name="T46" fmla="*/ 1 w 35"/>
                <a:gd name="T47" fmla="*/ 9 h 113"/>
                <a:gd name="T48" fmla="*/ 1 w 35"/>
                <a:gd name="T49" fmla="*/ 9 h 113"/>
                <a:gd name="T50" fmla="*/ 1 w 35"/>
                <a:gd name="T51" fmla="*/ 9 h 113"/>
                <a:gd name="T52" fmla="*/ 0 w 35"/>
                <a:gd name="T53" fmla="*/ 10 h 113"/>
                <a:gd name="T54" fmla="*/ 1 w 35"/>
                <a:gd name="T55" fmla="*/ 10 h 113"/>
                <a:gd name="T56" fmla="*/ 1 w 35"/>
                <a:gd name="T57" fmla="*/ 10 h 113"/>
                <a:gd name="T58" fmla="*/ 1 w 35"/>
                <a:gd name="T59" fmla="*/ 9 h 113"/>
                <a:gd name="T60" fmla="*/ 1 w 35"/>
                <a:gd name="T61" fmla="*/ 9 h 113"/>
                <a:gd name="T62" fmla="*/ 1 w 35"/>
                <a:gd name="T63" fmla="*/ 8 h 113"/>
                <a:gd name="T64" fmla="*/ 1 w 35"/>
                <a:gd name="T65" fmla="*/ 7 h 113"/>
                <a:gd name="T66" fmla="*/ 1 w 35"/>
                <a:gd name="T67" fmla="*/ 7 h 113"/>
                <a:gd name="T68" fmla="*/ 1 w 35"/>
                <a:gd name="T69" fmla="*/ 6 h 113"/>
                <a:gd name="T70" fmla="*/ 1 w 35"/>
                <a:gd name="T71" fmla="*/ 5 h 113"/>
                <a:gd name="T72" fmla="*/ 1 w 35"/>
                <a:gd name="T73" fmla="*/ 5 h 113"/>
                <a:gd name="T74" fmla="*/ 1 w 35"/>
                <a:gd name="T75" fmla="*/ 5 h 113"/>
                <a:gd name="T76" fmla="*/ 1 w 35"/>
                <a:gd name="T77" fmla="*/ 5 h 113"/>
                <a:gd name="T78" fmla="*/ 1 w 35"/>
                <a:gd name="T79" fmla="*/ 4 h 113"/>
                <a:gd name="T80" fmla="*/ 1 w 35"/>
                <a:gd name="T81" fmla="*/ 4 h 113"/>
                <a:gd name="T82" fmla="*/ 1 w 35"/>
                <a:gd name="T83" fmla="*/ 4 h 113"/>
                <a:gd name="T84" fmla="*/ 1 w 35"/>
                <a:gd name="T85" fmla="*/ 4 h 113"/>
                <a:gd name="T86" fmla="*/ 1 w 35"/>
                <a:gd name="T87" fmla="*/ 4 h 113"/>
                <a:gd name="T88" fmla="*/ 1 w 35"/>
                <a:gd name="T89" fmla="*/ 4 h 113"/>
                <a:gd name="T90" fmla="*/ 1 w 35"/>
                <a:gd name="T91" fmla="*/ 4 h 113"/>
                <a:gd name="T92" fmla="*/ 1 w 35"/>
                <a:gd name="T93" fmla="*/ 4 h 113"/>
                <a:gd name="T94" fmla="*/ 1 w 35"/>
                <a:gd name="T95" fmla="*/ 3 h 113"/>
                <a:gd name="T96" fmla="*/ 1 w 35"/>
                <a:gd name="T97" fmla="*/ 3 h 113"/>
                <a:gd name="T98" fmla="*/ 1 w 35"/>
                <a:gd name="T99" fmla="*/ 2 h 113"/>
                <a:gd name="T100" fmla="*/ 1 w 35"/>
                <a:gd name="T101" fmla="*/ 2 h 113"/>
                <a:gd name="T102" fmla="*/ 1 w 35"/>
                <a:gd name="T103" fmla="*/ 0 h 11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35"/>
                <a:gd name="T157" fmla="*/ 0 h 113"/>
                <a:gd name="T158" fmla="*/ 35 w 35"/>
                <a:gd name="T159" fmla="*/ 113 h 113"/>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35" h="113">
                  <a:moveTo>
                    <a:pt x="25" y="0"/>
                  </a:moveTo>
                  <a:lnTo>
                    <a:pt x="20" y="2"/>
                  </a:lnTo>
                  <a:lnTo>
                    <a:pt x="22" y="12"/>
                  </a:lnTo>
                  <a:lnTo>
                    <a:pt x="25" y="23"/>
                  </a:lnTo>
                  <a:lnTo>
                    <a:pt x="27" y="32"/>
                  </a:lnTo>
                  <a:lnTo>
                    <a:pt x="28" y="36"/>
                  </a:lnTo>
                  <a:lnTo>
                    <a:pt x="28" y="40"/>
                  </a:lnTo>
                  <a:lnTo>
                    <a:pt x="29" y="42"/>
                  </a:lnTo>
                  <a:lnTo>
                    <a:pt x="29" y="44"/>
                  </a:lnTo>
                  <a:lnTo>
                    <a:pt x="29" y="45"/>
                  </a:lnTo>
                  <a:lnTo>
                    <a:pt x="29" y="46"/>
                  </a:lnTo>
                  <a:lnTo>
                    <a:pt x="29" y="47"/>
                  </a:lnTo>
                  <a:lnTo>
                    <a:pt x="28" y="49"/>
                  </a:lnTo>
                  <a:lnTo>
                    <a:pt x="28" y="53"/>
                  </a:lnTo>
                  <a:lnTo>
                    <a:pt x="26" y="55"/>
                  </a:lnTo>
                  <a:lnTo>
                    <a:pt x="25" y="59"/>
                  </a:lnTo>
                  <a:lnTo>
                    <a:pt x="28" y="59"/>
                  </a:lnTo>
                  <a:lnTo>
                    <a:pt x="26" y="57"/>
                  </a:lnTo>
                  <a:lnTo>
                    <a:pt x="22" y="64"/>
                  </a:lnTo>
                  <a:lnTo>
                    <a:pt x="19" y="73"/>
                  </a:lnTo>
                  <a:lnTo>
                    <a:pt x="14" y="82"/>
                  </a:lnTo>
                  <a:lnTo>
                    <a:pt x="10" y="90"/>
                  </a:lnTo>
                  <a:lnTo>
                    <a:pt x="6" y="98"/>
                  </a:lnTo>
                  <a:lnTo>
                    <a:pt x="3" y="105"/>
                  </a:lnTo>
                  <a:lnTo>
                    <a:pt x="1" y="107"/>
                  </a:lnTo>
                  <a:lnTo>
                    <a:pt x="0" y="110"/>
                  </a:lnTo>
                  <a:lnTo>
                    <a:pt x="5" y="113"/>
                  </a:lnTo>
                  <a:lnTo>
                    <a:pt x="6" y="112"/>
                  </a:lnTo>
                  <a:lnTo>
                    <a:pt x="7" y="109"/>
                  </a:lnTo>
                  <a:lnTo>
                    <a:pt x="11" y="102"/>
                  </a:lnTo>
                  <a:lnTo>
                    <a:pt x="14" y="94"/>
                  </a:lnTo>
                  <a:lnTo>
                    <a:pt x="19" y="86"/>
                  </a:lnTo>
                  <a:lnTo>
                    <a:pt x="23" y="77"/>
                  </a:lnTo>
                  <a:lnTo>
                    <a:pt x="27" y="68"/>
                  </a:lnTo>
                  <a:lnTo>
                    <a:pt x="30" y="61"/>
                  </a:lnTo>
                  <a:lnTo>
                    <a:pt x="31" y="59"/>
                  </a:lnTo>
                  <a:lnTo>
                    <a:pt x="32" y="55"/>
                  </a:lnTo>
                  <a:lnTo>
                    <a:pt x="33" y="55"/>
                  </a:lnTo>
                  <a:lnTo>
                    <a:pt x="35" y="49"/>
                  </a:lnTo>
                  <a:lnTo>
                    <a:pt x="35" y="47"/>
                  </a:lnTo>
                  <a:lnTo>
                    <a:pt x="35" y="46"/>
                  </a:lnTo>
                  <a:lnTo>
                    <a:pt x="35" y="45"/>
                  </a:lnTo>
                  <a:lnTo>
                    <a:pt x="35" y="44"/>
                  </a:lnTo>
                  <a:lnTo>
                    <a:pt x="35" y="42"/>
                  </a:lnTo>
                  <a:lnTo>
                    <a:pt x="35" y="40"/>
                  </a:lnTo>
                  <a:lnTo>
                    <a:pt x="34" y="36"/>
                  </a:lnTo>
                  <a:lnTo>
                    <a:pt x="33" y="32"/>
                  </a:lnTo>
                  <a:lnTo>
                    <a:pt x="31" y="23"/>
                  </a:lnTo>
                  <a:lnTo>
                    <a:pt x="28" y="12"/>
                  </a:lnTo>
                  <a:lnTo>
                    <a:pt x="25" y="0"/>
                  </a:lnTo>
                  <a:close/>
                </a:path>
              </a:pathLst>
            </a:custGeom>
            <a:solidFill>
              <a:srgbClr val="000000"/>
            </a:soli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5559" name="Freeform 90">
              <a:extLst>
                <a:ext uri="{FF2B5EF4-FFF2-40B4-BE49-F238E27FC236}">
                  <a16:creationId xmlns:a16="http://schemas.microsoft.com/office/drawing/2014/main" id="{DDAC9963-63F6-4B8D-B03E-4E9D808D8825}"/>
                </a:ext>
              </a:extLst>
            </p:cNvPr>
            <p:cNvSpPr>
              <a:spLocks noChangeArrowheads="1"/>
            </p:cNvSpPr>
            <p:nvPr/>
          </p:nvSpPr>
          <p:spPr bwMode="auto">
            <a:xfrm>
              <a:off x="4708" y="682"/>
              <a:ext cx="54" cy="75"/>
            </a:xfrm>
            <a:custGeom>
              <a:avLst/>
              <a:gdLst>
                <a:gd name="T0" fmla="*/ 2 w 76"/>
                <a:gd name="T1" fmla="*/ 2 h 93"/>
                <a:gd name="T2" fmla="*/ 2 w 76"/>
                <a:gd name="T3" fmla="*/ 0 h 93"/>
                <a:gd name="T4" fmla="*/ 1 w 76"/>
                <a:gd name="T5" fmla="*/ 2 h 93"/>
                <a:gd name="T6" fmla="*/ 1 w 76"/>
                <a:gd name="T7" fmla="*/ 2 h 93"/>
                <a:gd name="T8" fmla="*/ 1 w 76"/>
                <a:gd name="T9" fmla="*/ 2 h 93"/>
                <a:gd name="T10" fmla="*/ 1 w 76"/>
                <a:gd name="T11" fmla="*/ 2 h 93"/>
                <a:gd name="T12" fmla="*/ 1 w 76"/>
                <a:gd name="T13" fmla="*/ 2 h 93"/>
                <a:gd name="T14" fmla="*/ 1 w 76"/>
                <a:gd name="T15" fmla="*/ 2 h 93"/>
                <a:gd name="T16" fmla="*/ 1 w 76"/>
                <a:gd name="T17" fmla="*/ 2 h 93"/>
                <a:gd name="T18" fmla="*/ 1 w 76"/>
                <a:gd name="T19" fmla="*/ 2 h 93"/>
                <a:gd name="T20" fmla="*/ 1 w 76"/>
                <a:gd name="T21" fmla="*/ 2 h 93"/>
                <a:gd name="T22" fmla="*/ 1 w 76"/>
                <a:gd name="T23" fmla="*/ 2 h 93"/>
                <a:gd name="T24" fmla="*/ 1 w 76"/>
                <a:gd name="T25" fmla="*/ 3 h 93"/>
                <a:gd name="T26" fmla="*/ 1 w 76"/>
                <a:gd name="T27" fmla="*/ 3 h 93"/>
                <a:gd name="T28" fmla="*/ 1 w 76"/>
                <a:gd name="T29" fmla="*/ 3 h 93"/>
                <a:gd name="T30" fmla="*/ 1 w 76"/>
                <a:gd name="T31" fmla="*/ 3 h 93"/>
                <a:gd name="T32" fmla="*/ 1 w 76"/>
                <a:gd name="T33" fmla="*/ 3 h 93"/>
                <a:gd name="T34" fmla="*/ 1 w 76"/>
                <a:gd name="T35" fmla="*/ 3 h 93"/>
                <a:gd name="T36" fmla="*/ 1 w 76"/>
                <a:gd name="T37" fmla="*/ 3 h 93"/>
                <a:gd name="T38" fmla="*/ 1 w 76"/>
                <a:gd name="T39" fmla="*/ 4 h 93"/>
                <a:gd name="T40" fmla="*/ 1 w 76"/>
                <a:gd name="T41" fmla="*/ 5 h 93"/>
                <a:gd name="T42" fmla="*/ 1 w 76"/>
                <a:gd name="T43" fmla="*/ 6 h 93"/>
                <a:gd name="T44" fmla="*/ 1 w 76"/>
                <a:gd name="T45" fmla="*/ 6 h 93"/>
                <a:gd name="T46" fmla="*/ 1 w 76"/>
                <a:gd name="T47" fmla="*/ 8 h 93"/>
                <a:gd name="T48" fmla="*/ 1 w 76"/>
                <a:gd name="T49" fmla="*/ 8 h 93"/>
                <a:gd name="T50" fmla="*/ 1 w 76"/>
                <a:gd name="T51" fmla="*/ 8 h 93"/>
                <a:gd name="T52" fmla="*/ 0 w 76"/>
                <a:gd name="T53" fmla="*/ 10 h 93"/>
                <a:gd name="T54" fmla="*/ 1 w 76"/>
                <a:gd name="T55" fmla="*/ 10 h 93"/>
                <a:gd name="T56" fmla="*/ 1 w 76"/>
                <a:gd name="T57" fmla="*/ 10 h 93"/>
                <a:gd name="T58" fmla="*/ 1 w 76"/>
                <a:gd name="T59" fmla="*/ 10 h 93"/>
                <a:gd name="T60" fmla="*/ 1 w 76"/>
                <a:gd name="T61" fmla="*/ 8 h 93"/>
                <a:gd name="T62" fmla="*/ 1 w 76"/>
                <a:gd name="T63" fmla="*/ 8 h 93"/>
                <a:gd name="T64" fmla="*/ 1 w 76"/>
                <a:gd name="T65" fmla="*/ 6 h 93"/>
                <a:gd name="T66" fmla="*/ 1 w 76"/>
                <a:gd name="T67" fmla="*/ 5 h 93"/>
                <a:gd name="T68" fmla="*/ 1 w 76"/>
                <a:gd name="T69" fmla="*/ 5 h 93"/>
                <a:gd name="T70" fmla="*/ 1 w 76"/>
                <a:gd name="T71" fmla="*/ 4 h 93"/>
                <a:gd name="T72" fmla="*/ 1 w 76"/>
                <a:gd name="T73" fmla="*/ 3 h 93"/>
                <a:gd name="T74" fmla="*/ 1 w 76"/>
                <a:gd name="T75" fmla="*/ 3 h 93"/>
                <a:gd name="T76" fmla="*/ 1 w 76"/>
                <a:gd name="T77" fmla="*/ 3 h 93"/>
                <a:gd name="T78" fmla="*/ 1 w 76"/>
                <a:gd name="T79" fmla="*/ 3 h 93"/>
                <a:gd name="T80" fmla="*/ 1 w 76"/>
                <a:gd name="T81" fmla="*/ 3 h 93"/>
                <a:gd name="T82" fmla="*/ 1 w 76"/>
                <a:gd name="T83" fmla="*/ 3 h 93"/>
                <a:gd name="T84" fmla="*/ 1 w 76"/>
                <a:gd name="T85" fmla="*/ 3 h 93"/>
                <a:gd name="T86" fmla="*/ 1 w 76"/>
                <a:gd name="T87" fmla="*/ 3 h 93"/>
                <a:gd name="T88" fmla="*/ 1 w 76"/>
                <a:gd name="T89" fmla="*/ 3 h 93"/>
                <a:gd name="T90" fmla="*/ 1 w 76"/>
                <a:gd name="T91" fmla="*/ 2 h 93"/>
                <a:gd name="T92" fmla="*/ 1 w 76"/>
                <a:gd name="T93" fmla="*/ 2 h 93"/>
                <a:gd name="T94" fmla="*/ 1 w 76"/>
                <a:gd name="T95" fmla="*/ 2 h 93"/>
                <a:gd name="T96" fmla="*/ 1 w 76"/>
                <a:gd name="T97" fmla="*/ 2 h 93"/>
                <a:gd name="T98" fmla="*/ 1 w 76"/>
                <a:gd name="T99" fmla="*/ 2 h 93"/>
                <a:gd name="T100" fmla="*/ 1 w 76"/>
                <a:gd name="T101" fmla="*/ 2 h 93"/>
                <a:gd name="T102" fmla="*/ 1 w 76"/>
                <a:gd name="T103" fmla="*/ 2 h 93"/>
                <a:gd name="T104" fmla="*/ 1 w 76"/>
                <a:gd name="T105" fmla="*/ 2 h 93"/>
                <a:gd name="T106" fmla="*/ 2 w 76"/>
                <a:gd name="T107" fmla="*/ 2 h 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76"/>
                <a:gd name="T163" fmla="*/ 0 h 93"/>
                <a:gd name="T164" fmla="*/ 76 w 76"/>
                <a:gd name="T165" fmla="*/ 93 h 9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76" h="93">
                  <a:moveTo>
                    <a:pt x="76" y="4"/>
                  </a:moveTo>
                  <a:lnTo>
                    <a:pt x="73" y="0"/>
                  </a:lnTo>
                  <a:lnTo>
                    <a:pt x="62" y="6"/>
                  </a:lnTo>
                  <a:lnTo>
                    <a:pt x="52" y="11"/>
                  </a:lnTo>
                  <a:lnTo>
                    <a:pt x="43" y="16"/>
                  </a:lnTo>
                  <a:lnTo>
                    <a:pt x="37" y="20"/>
                  </a:lnTo>
                  <a:lnTo>
                    <a:pt x="36" y="21"/>
                  </a:lnTo>
                  <a:lnTo>
                    <a:pt x="34" y="22"/>
                  </a:lnTo>
                  <a:lnTo>
                    <a:pt x="33" y="23"/>
                  </a:lnTo>
                  <a:lnTo>
                    <a:pt x="31" y="24"/>
                  </a:lnTo>
                  <a:lnTo>
                    <a:pt x="30" y="25"/>
                  </a:lnTo>
                  <a:lnTo>
                    <a:pt x="29" y="28"/>
                  </a:lnTo>
                  <a:lnTo>
                    <a:pt x="28" y="30"/>
                  </a:lnTo>
                  <a:lnTo>
                    <a:pt x="32" y="30"/>
                  </a:lnTo>
                  <a:lnTo>
                    <a:pt x="29" y="28"/>
                  </a:lnTo>
                  <a:lnTo>
                    <a:pt x="27" y="32"/>
                  </a:lnTo>
                  <a:lnTo>
                    <a:pt x="26" y="34"/>
                  </a:lnTo>
                  <a:lnTo>
                    <a:pt x="25" y="37"/>
                  </a:lnTo>
                  <a:lnTo>
                    <a:pt x="21" y="44"/>
                  </a:lnTo>
                  <a:lnTo>
                    <a:pt x="18" y="52"/>
                  </a:lnTo>
                  <a:lnTo>
                    <a:pt x="13" y="61"/>
                  </a:lnTo>
                  <a:lnTo>
                    <a:pt x="10" y="70"/>
                  </a:lnTo>
                  <a:lnTo>
                    <a:pt x="6" y="78"/>
                  </a:lnTo>
                  <a:lnTo>
                    <a:pt x="3" y="85"/>
                  </a:lnTo>
                  <a:lnTo>
                    <a:pt x="1" y="87"/>
                  </a:lnTo>
                  <a:lnTo>
                    <a:pt x="0" y="91"/>
                  </a:lnTo>
                  <a:lnTo>
                    <a:pt x="5" y="93"/>
                  </a:lnTo>
                  <a:lnTo>
                    <a:pt x="6" y="92"/>
                  </a:lnTo>
                  <a:lnTo>
                    <a:pt x="7" y="89"/>
                  </a:lnTo>
                  <a:lnTo>
                    <a:pt x="10" y="82"/>
                  </a:lnTo>
                  <a:lnTo>
                    <a:pt x="14" y="74"/>
                  </a:lnTo>
                  <a:lnTo>
                    <a:pt x="18" y="65"/>
                  </a:lnTo>
                  <a:lnTo>
                    <a:pt x="22" y="56"/>
                  </a:lnTo>
                  <a:lnTo>
                    <a:pt x="26" y="48"/>
                  </a:lnTo>
                  <a:lnTo>
                    <a:pt x="29" y="41"/>
                  </a:lnTo>
                  <a:lnTo>
                    <a:pt x="30" y="38"/>
                  </a:lnTo>
                  <a:lnTo>
                    <a:pt x="32" y="35"/>
                  </a:lnTo>
                  <a:lnTo>
                    <a:pt x="33" y="32"/>
                  </a:lnTo>
                  <a:lnTo>
                    <a:pt x="34" y="30"/>
                  </a:lnTo>
                  <a:lnTo>
                    <a:pt x="35" y="28"/>
                  </a:lnTo>
                  <a:lnTo>
                    <a:pt x="32" y="28"/>
                  </a:lnTo>
                  <a:lnTo>
                    <a:pt x="34" y="29"/>
                  </a:lnTo>
                  <a:lnTo>
                    <a:pt x="35" y="28"/>
                  </a:lnTo>
                  <a:lnTo>
                    <a:pt x="37" y="27"/>
                  </a:lnTo>
                  <a:lnTo>
                    <a:pt x="38" y="26"/>
                  </a:lnTo>
                  <a:lnTo>
                    <a:pt x="40" y="25"/>
                  </a:lnTo>
                  <a:lnTo>
                    <a:pt x="38" y="23"/>
                  </a:lnTo>
                  <a:lnTo>
                    <a:pt x="40" y="25"/>
                  </a:lnTo>
                  <a:lnTo>
                    <a:pt x="47" y="20"/>
                  </a:lnTo>
                  <a:lnTo>
                    <a:pt x="56" y="15"/>
                  </a:lnTo>
                  <a:lnTo>
                    <a:pt x="66" y="10"/>
                  </a:lnTo>
                  <a:lnTo>
                    <a:pt x="76" y="4"/>
                  </a:lnTo>
                  <a:close/>
                </a:path>
              </a:pathLst>
            </a:custGeom>
            <a:solidFill>
              <a:srgbClr val="000000"/>
            </a:soli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5560" name="Freeform 91">
              <a:extLst>
                <a:ext uri="{FF2B5EF4-FFF2-40B4-BE49-F238E27FC236}">
                  <a16:creationId xmlns:a16="http://schemas.microsoft.com/office/drawing/2014/main" id="{7ACA5308-6378-4C69-9C65-399300FD6932}"/>
                </a:ext>
              </a:extLst>
            </p:cNvPr>
            <p:cNvSpPr>
              <a:spLocks noChangeArrowheads="1"/>
            </p:cNvSpPr>
            <p:nvPr/>
          </p:nvSpPr>
          <p:spPr bwMode="auto">
            <a:xfrm>
              <a:off x="4708" y="673"/>
              <a:ext cx="10" cy="31"/>
            </a:xfrm>
            <a:custGeom>
              <a:avLst/>
              <a:gdLst>
                <a:gd name="T0" fmla="*/ 1 w 15"/>
                <a:gd name="T1" fmla="*/ 0 h 40"/>
                <a:gd name="T2" fmla="*/ 0 w 15"/>
                <a:gd name="T3" fmla="*/ 1 h 40"/>
                <a:gd name="T4" fmla="*/ 1 w 15"/>
                <a:gd name="T5" fmla="*/ 3 h 40"/>
                <a:gd name="T6" fmla="*/ 1 w 15"/>
                <a:gd name="T7" fmla="*/ 3 h 40"/>
                <a:gd name="T8" fmla="*/ 1 w 15"/>
                <a:gd name="T9" fmla="*/ 0 h 40"/>
                <a:gd name="T10" fmla="*/ 0 60000 65536"/>
                <a:gd name="T11" fmla="*/ 0 60000 65536"/>
                <a:gd name="T12" fmla="*/ 0 60000 65536"/>
                <a:gd name="T13" fmla="*/ 0 60000 65536"/>
                <a:gd name="T14" fmla="*/ 0 60000 65536"/>
                <a:gd name="T15" fmla="*/ 0 w 15"/>
                <a:gd name="T16" fmla="*/ 0 h 40"/>
                <a:gd name="T17" fmla="*/ 15 w 15"/>
                <a:gd name="T18" fmla="*/ 40 h 40"/>
              </a:gdLst>
              <a:ahLst/>
              <a:cxnLst>
                <a:cxn ang="T10">
                  <a:pos x="T0" y="T1"/>
                </a:cxn>
                <a:cxn ang="T11">
                  <a:pos x="T2" y="T3"/>
                </a:cxn>
                <a:cxn ang="T12">
                  <a:pos x="T4" y="T5"/>
                </a:cxn>
                <a:cxn ang="T13">
                  <a:pos x="T6" y="T7"/>
                </a:cxn>
                <a:cxn ang="T14">
                  <a:pos x="T8" y="T9"/>
                </a:cxn>
              </a:cxnLst>
              <a:rect l="T15" t="T16" r="T17" b="T18"/>
              <a:pathLst>
                <a:path w="15" h="40">
                  <a:moveTo>
                    <a:pt x="5" y="0"/>
                  </a:moveTo>
                  <a:lnTo>
                    <a:pt x="0" y="1"/>
                  </a:lnTo>
                  <a:lnTo>
                    <a:pt x="10" y="40"/>
                  </a:lnTo>
                  <a:lnTo>
                    <a:pt x="15" y="39"/>
                  </a:lnTo>
                  <a:lnTo>
                    <a:pt x="5" y="0"/>
                  </a:lnTo>
                  <a:close/>
                </a:path>
              </a:pathLst>
            </a:custGeom>
            <a:solidFill>
              <a:srgbClr val="000000"/>
            </a:soli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5561" name="Freeform 92">
              <a:extLst>
                <a:ext uri="{FF2B5EF4-FFF2-40B4-BE49-F238E27FC236}">
                  <a16:creationId xmlns:a16="http://schemas.microsoft.com/office/drawing/2014/main" id="{C95FB347-CFFA-476F-B905-7925B290350D}"/>
                </a:ext>
              </a:extLst>
            </p:cNvPr>
            <p:cNvSpPr>
              <a:spLocks noChangeArrowheads="1"/>
            </p:cNvSpPr>
            <p:nvPr/>
          </p:nvSpPr>
          <p:spPr bwMode="auto">
            <a:xfrm>
              <a:off x="4731" y="692"/>
              <a:ext cx="33" cy="23"/>
            </a:xfrm>
            <a:custGeom>
              <a:avLst/>
              <a:gdLst>
                <a:gd name="T0" fmla="*/ 0 w 46"/>
                <a:gd name="T1" fmla="*/ 2 h 29"/>
                <a:gd name="T2" fmla="*/ 1 w 46"/>
                <a:gd name="T3" fmla="*/ 3 h 29"/>
                <a:gd name="T4" fmla="*/ 1 w 46"/>
                <a:gd name="T5" fmla="*/ 2 h 29"/>
                <a:gd name="T6" fmla="*/ 1 w 46"/>
                <a:gd name="T7" fmla="*/ 0 h 29"/>
                <a:gd name="T8" fmla="*/ 0 w 46"/>
                <a:gd name="T9" fmla="*/ 2 h 29"/>
                <a:gd name="T10" fmla="*/ 0 60000 65536"/>
                <a:gd name="T11" fmla="*/ 0 60000 65536"/>
                <a:gd name="T12" fmla="*/ 0 60000 65536"/>
                <a:gd name="T13" fmla="*/ 0 60000 65536"/>
                <a:gd name="T14" fmla="*/ 0 60000 65536"/>
                <a:gd name="T15" fmla="*/ 0 w 46"/>
                <a:gd name="T16" fmla="*/ 0 h 29"/>
                <a:gd name="T17" fmla="*/ 46 w 46"/>
                <a:gd name="T18" fmla="*/ 29 h 29"/>
              </a:gdLst>
              <a:ahLst/>
              <a:cxnLst>
                <a:cxn ang="T10">
                  <a:pos x="T0" y="T1"/>
                </a:cxn>
                <a:cxn ang="T11">
                  <a:pos x="T2" y="T3"/>
                </a:cxn>
                <a:cxn ang="T12">
                  <a:pos x="T4" y="T5"/>
                </a:cxn>
                <a:cxn ang="T13">
                  <a:pos x="T6" y="T7"/>
                </a:cxn>
                <a:cxn ang="T14">
                  <a:pos x="T8" y="T9"/>
                </a:cxn>
              </a:cxnLst>
              <a:rect l="T15" t="T16" r="T17" b="T18"/>
              <a:pathLst>
                <a:path w="46" h="29">
                  <a:moveTo>
                    <a:pt x="0" y="25"/>
                  </a:moveTo>
                  <a:lnTo>
                    <a:pt x="3" y="29"/>
                  </a:lnTo>
                  <a:lnTo>
                    <a:pt x="46" y="4"/>
                  </a:lnTo>
                  <a:lnTo>
                    <a:pt x="44" y="0"/>
                  </a:lnTo>
                  <a:lnTo>
                    <a:pt x="0" y="25"/>
                  </a:lnTo>
                  <a:close/>
                </a:path>
              </a:pathLst>
            </a:custGeom>
            <a:solidFill>
              <a:srgbClr val="000000"/>
            </a:soli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5562" name="Line 93">
              <a:extLst>
                <a:ext uri="{FF2B5EF4-FFF2-40B4-BE49-F238E27FC236}">
                  <a16:creationId xmlns:a16="http://schemas.microsoft.com/office/drawing/2014/main" id="{1EDF0EC6-5094-4824-9226-A776097A729F}"/>
                </a:ext>
              </a:extLst>
            </p:cNvPr>
            <p:cNvSpPr>
              <a:spLocks noChangeShapeType="1"/>
            </p:cNvSpPr>
            <p:nvPr/>
          </p:nvSpPr>
          <p:spPr bwMode="auto">
            <a:xfrm>
              <a:off x="3443" y="1664"/>
              <a:ext cx="144" cy="249"/>
            </a:xfrm>
            <a:prstGeom prst="line">
              <a:avLst/>
            </a:prstGeom>
            <a:noFill/>
            <a:ln w="50760" cap="sq">
              <a:solidFill>
                <a:srgbClr val="000000"/>
              </a:solidFill>
              <a:prstDash val="sysDot"/>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105563" name="Line 94">
              <a:extLst>
                <a:ext uri="{FF2B5EF4-FFF2-40B4-BE49-F238E27FC236}">
                  <a16:creationId xmlns:a16="http://schemas.microsoft.com/office/drawing/2014/main" id="{2945533C-5A61-4CF3-9EB2-985E3869D700}"/>
                </a:ext>
              </a:extLst>
            </p:cNvPr>
            <p:cNvSpPr>
              <a:spLocks noChangeShapeType="1"/>
            </p:cNvSpPr>
            <p:nvPr/>
          </p:nvSpPr>
          <p:spPr bwMode="auto">
            <a:xfrm>
              <a:off x="4450" y="1076"/>
              <a:ext cx="145" cy="250"/>
            </a:xfrm>
            <a:prstGeom prst="line">
              <a:avLst/>
            </a:prstGeom>
            <a:noFill/>
            <a:ln w="50760" cap="sq">
              <a:solidFill>
                <a:srgbClr val="000000"/>
              </a:solidFill>
              <a:prstDash val="sysDot"/>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105564" name="Line 95">
              <a:extLst>
                <a:ext uri="{FF2B5EF4-FFF2-40B4-BE49-F238E27FC236}">
                  <a16:creationId xmlns:a16="http://schemas.microsoft.com/office/drawing/2014/main" id="{B0148174-6526-49AD-A88B-1EDE094B6A22}"/>
                </a:ext>
              </a:extLst>
            </p:cNvPr>
            <p:cNvSpPr>
              <a:spLocks noChangeShapeType="1"/>
            </p:cNvSpPr>
            <p:nvPr/>
          </p:nvSpPr>
          <p:spPr bwMode="auto">
            <a:xfrm flipV="1">
              <a:off x="4443" y="1598"/>
              <a:ext cx="145" cy="252"/>
            </a:xfrm>
            <a:prstGeom prst="line">
              <a:avLst/>
            </a:prstGeom>
            <a:noFill/>
            <a:ln w="50760" cap="sq">
              <a:solidFill>
                <a:srgbClr val="000000"/>
              </a:solidFill>
              <a:prstDash val="sysDot"/>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105565" name="Text Box 96">
              <a:extLst>
                <a:ext uri="{FF2B5EF4-FFF2-40B4-BE49-F238E27FC236}">
                  <a16:creationId xmlns:a16="http://schemas.microsoft.com/office/drawing/2014/main" id="{15F2E1CC-5230-4657-8CC6-9C80C85ADCB7}"/>
                </a:ext>
              </a:extLst>
            </p:cNvPr>
            <p:cNvSpPr txBox="1">
              <a:spLocks noChangeArrowheads="1"/>
            </p:cNvSpPr>
            <p:nvPr/>
          </p:nvSpPr>
          <p:spPr bwMode="auto">
            <a:xfrm>
              <a:off x="4291" y="1342"/>
              <a:ext cx="685" cy="2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Calibri" panose="020F0502020204030204" pitchFamily="34" charset="0"/>
                </a:defRPr>
              </a:lvl1pPr>
              <a:lvl2pPr marL="742950" indent="-28575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2pPr>
              <a:lvl3pPr marL="1143000" indent="-22860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3pPr>
              <a:lvl4pPr marL="1600200" indent="-22860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4pPr>
              <a:lvl5pPr marL="2057400" indent="-22860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5pPr>
              <a:lvl6pPr marL="25146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6pPr>
              <a:lvl7pPr marL="29718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7pPr>
              <a:lvl8pPr marL="34290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8pPr>
              <a:lvl9pPr marL="38862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9pPr>
            </a:lstStyle>
            <a:p>
              <a:pPr algn="ctr" eaLnBrk="1" hangingPunct="1">
                <a:spcBef>
                  <a:spcPct val="0"/>
                </a:spcBef>
                <a:buFontTx/>
                <a:buNone/>
              </a:pPr>
              <a:r>
                <a:rPr lang="en-GB" altLang="it-IT" sz="1800">
                  <a:solidFill>
                    <a:srgbClr val="000000"/>
                  </a:solidFill>
                  <a:latin typeface="Arial" panose="020B0604020202020204" pitchFamily="34" charset="0"/>
                  <a:ea typeface="Microsoft YaHei" panose="020B0503020204020204" pitchFamily="34" charset="-122"/>
                  <a:cs typeface="Arial" panose="020B0604020202020204" pitchFamily="34" charset="0"/>
                </a:rPr>
                <a:t>Allergy</a:t>
              </a:r>
            </a:p>
          </p:txBody>
        </p:sp>
      </p:grpSp>
      <p:sp>
        <p:nvSpPr>
          <p:cNvPr id="105478" name="Text Box 97">
            <a:extLst>
              <a:ext uri="{FF2B5EF4-FFF2-40B4-BE49-F238E27FC236}">
                <a16:creationId xmlns:a16="http://schemas.microsoft.com/office/drawing/2014/main" id="{C1FF3BA3-AC68-4BC6-9EC0-DCD32F694B79}"/>
              </a:ext>
            </a:extLst>
          </p:cNvPr>
          <p:cNvSpPr txBox="1">
            <a:spLocks noChangeArrowheads="1"/>
          </p:cNvSpPr>
          <p:nvPr/>
        </p:nvSpPr>
        <p:spPr bwMode="auto">
          <a:xfrm>
            <a:off x="5838825" y="5529263"/>
            <a:ext cx="184150"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defTabSz="449263">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49263">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49263">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49263">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49263">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Clr>
                <a:srgbClr val="000000"/>
              </a:buClr>
              <a:buFont typeface="Times New Roman" panose="02020603050405020304" pitchFamily="18" charset="0"/>
              <a:buNone/>
            </a:pPr>
            <a:endParaRPr lang="it-IT" altLang="it-IT" sz="1800">
              <a:solidFill>
                <a:srgbClr val="FFFFFF"/>
              </a:solidFill>
              <a:latin typeface="Arial" panose="020B0604020202020204" pitchFamily="34" charset="0"/>
              <a:ea typeface="Microsoft YaHei" panose="020B0503020204020204" pitchFamily="34" charset="-122"/>
            </a:endParaRPr>
          </a:p>
        </p:txBody>
      </p:sp>
      <p:sp>
        <p:nvSpPr>
          <p:cNvPr id="105479" name="Text Box 98">
            <a:extLst>
              <a:ext uri="{FF2B5EF4-FFF2-40B4-BE49-F238E27FC236}">
                <a16:creationId xmlns:a16="http://schemas.microsoft.com/office/drawing/2014/main" id="{E7855C2D-864B-490F-9977-879C7E08A42F}"/>
              </a:ext>
            </a:extLst>
          </p:cNvPr>
          <p:cNvSpPr txBox="1">
            <a:spLocks noChangeArrowheads="1"/>
          </p:cNvSpPr>
          <p:nvPr/>
        </p:nvSpPr>
        <p:spPr bwMode="auto">
          <a:xfrm>
            <a:off x="646113" y="6384925"/>
            <a:ext cx="8267700"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Calibri" panose="020F0502020204030204" pitchFamily="34" charset="0"/>
              </a:defRPr>
            </a:lvl1pPr>
            <a:lvl2pPr marL="742950" indent="-28575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2pPr>
            <a:lvl3pPr marL="1143000" indent="-22860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3pPr>
            <a:lvl4pPr marL="1600200" indent="-22860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4pPr>
            <a:lvl5pPr marL="2057400" indent="-22860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5pPr>
            <a:lvl6pPr marL="25146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6pPr>
            <a:lvl7pPr marL="29718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7pPr>
            <a:lvl8pPr marL="34290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8pPr>
            <a:lvl9pPr marL="38862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9pPr>
          </a:lstStyle>
          <a:p>
            <a:pPr eaLnBrk="1" hangingPunct="1">
              <a:spcBef>
                <a:spcPct val="0"/>
              </a:spcBef>
              <a:buFontTx/>
              <a:buNone/>
            </a:pPr>
            <a:r>
              <a:rPr lang="en-GB" altLang="it-IT" sz="1800" b="1">
                <a:solidFill>
                  <a:srgbClr val="000000"/>
                </a:solidFill>
                <a:latin typeface="Arial" panose="020B0604020202020204" pitchFamily="34" charset="0"/>
                <a:ea typeface="Microsoft YaHei" panose="020B0503020204020204" pitchFamily="34" charset="-122"/>
                <a:cs typeface="Arial" panose="020B0604020202020204" pitchFamily="34" charset="0"/>
              </a:rPr>
              <a:t>Robinson DS, Larche ML and Durham SR  J Clin Invest 2004; 114: 1389-97 </a:t>
            </a:r>
          </a:p>
        </p:txBody>
      </p:sp>
      <p:sp>
        <p:nvSpPr>
          <p:cNvPr id="105480" name="Text Box 99">
            <a:extLst>
              <a:ext uri="{FF2B5EF4-FFF2-40B4-BE49-F238E27FC236}">
                <a16:creationId xmlns:a16="http://schemas.microsoft.com/office/drawing/2014/main" id="{B458A056-A353-4B52-8317-30E17B5B6CB5}"/>
              </a:ext>
            </a:extLst>
          </p:cNvPr>
          <p:cNvSpPr txBox="1">
            <a:spLocks noChangeArrowheads="1"/>
          </p:cNvSpPr>
          <p:nvPr/>
        </p:nvSpPr>
        <p:spPr bwMode="auto">
          <a:xfrm>
            <a:off x="4275138" y="4419600"/>
            <a:ext cx="3657600" cy="581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Calibri" panose="020F0502020204030204" pitchFamily="34" charset="0"/>
              </a:defRPr>
            </a:lvl1pPr>
            <a:lvl2pPr marL="742950" indent="-28575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2pPr>
            <a:lvl3pPr marL="1143000" indent="-22860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3pPr>
            <a:lvl4pPr marL="1600200" indent="-22860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4pPr>
            <a:lvl5pPr marL="2057400" indent="-22860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5pPr>
            <a:lvl6pPr marL="25146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6pPr>
            <a:lvl7pPr marL="29718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7pPr>
            <a:lvl8pPr marL="34290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8pPr>
            <a:lvl9pPr marL="38862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9pPr>
          </a:lstStyle>
          <a:p>
            <a:pPr eaLnBrk="1" hangingPunct="1">
              <a:spcBef>
                <a:spcPct val="0"/>
              </a:spcBef>
              <a:buFontTx/>
              <a:buNone/>
            </a:pPr>
            <a:r>
              <a:rPr lang="it-IT" altLang="it-IT" b="1">
                <a:solidFill>
                  <a:srgbClr val="000066"/>
                </a:solidFill>
                <a:latin typeface="Arial" panose="020B0604020202020204" pitchFamily="34" charset="0"/>
                <a:ea typeface="Microsoft YaHei" panose="020B0503020204020204" pitchFamily="34" charset="-122"/>
                <a:cs typeface="Arial" panose="020B0604020202020204" pitchFamily="34" charset="0"/>
              </a:rPr>
              <a:t>Immune-deviation</a:t>
            </a:r>
          </a:p>
        </p:txBody>
      </p:sp>
      <p:grpSp>
        <p:nvGrpSpPr>
          <p:cNvPr id="105481" name="Group 100">
            <a:extLst>
              <a:ext uri="{FF2B5EF4-FFF2-40B4-BE49-F238E27FC236}">
                <a16:creationId xmlns:a16="http://schemas.microsoft.com/office/drawing/2014/main" id="{4A11E63F-1EF4-4586-BC8D-C1909F2F2B26}"/>
              </a:ext>
            </a:extLst>
          </p:cNvPr>
          <p:cNvGrpSpPr>
            <a:grpSpLocks/>
          </p:cNvGrpSpPr>
          <p:nvPr/>
        </p:nvGrpSpPr>
        <p:grpSpPr bwMode="auto">
          <a:xfrm>
            <a:off x="3376613" y="2305050"/>
            <a:ext cx="2432050" cy="2509838"/>
            <a:chOff x="2127" y="1452"/>
            <a:chExt cx="1532" cy="1581"/>
          </a:xfrm>
        </p:grpSpPr>
        <p:pic>
          <p:nvPicPr>
            <p:cNvPr id="105485" name="Picture 101">
              <a:extLst>
                <a:ext uri="{FF2B5EF4-FFF2-40B4-BE49-F238E27FC236}">
                  <a16:creationId xmlns:a16="http://schemas.microsoft.com/office/drawing/2014/main" id="{37766814-617B-4368-B17C-39D475254F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7" y="1452"/>
              <a:ext cx="1532" cy="158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5486" name="Text Box 102">
              <a:extLst>
                <a:ext uri="{FF2B5EF4-FFF2-40B4-BE49-F238E27FC236}">
                  <a16:creationId xmlns:a16="http://schemas.microsoft.com/office/drawing/2014/main" id="{FB36C0E4-28A3-4698-ABA2-0A23D2580152}"/>
                </a:ext>
              </a:extLst>
            </p:cNvPr>
            <p:cNvSpPr txBox="1">
              <a:spLocks noChangeArrowheads="1"/>
            </p:cNvSpPr>
            <p:nvPr/>
          </p:nvSpPr>
          <p:spPr bwMode="auto">
            <a:xfrm rot="7020000">
              <a:off x="2450" y="1689"/>
              <a:ext cx="813" cy="84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wrap="none" anchor="ctr"/>
            <a:lstStyle>
              <a:lvl1pPr defTabSz="449263">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49263">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49263">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49263">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49263">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Clr>
                  <a:srgbClr val="000000"/>
                </a:buClr>
                <a:buFont typeface="Times New Roman" panose="02020603050405020304" pitchFamily="18" charset="0"/>
                <a:buNone/>
              </a:pPr>
              <a:endParaRPr lang="it-IT" altLang="it-IT" sz="1800">
                <a:solidFill>
                  <a:srgbClr val="FFFFFF"/>
                </a:solidFill>
                <a:latin typeface="Arial" panose="020B0604020202020204" pitchFamily="34" charset="0"/>
                <a:ea typeface="Microsoft YaHei" panose="020B0503020204020204" pitchFamily="34" charset="-122"/>
              </a:endParaRPr>
            </a:p>
          </p:txBody>
        </p:sp>
      </p:grpSp>
      <p:grpSp>
        <p:nvGrpSpPr>
          <p:cNvPr id="105482" name="Group 103">
            <a:extLst>
              <a:ext uri="{FF2B5EF4-FFF2-40B4-BE49-F238E27FC236}">
                <a16:creationId xmlns:a16="http://schemas.microsoft.com/office/drawing/2014/main" id="{B35C08A3-83B4-4DA2-B018-8AD776202F63}"/>
              </a:ext>
            </a:extLst>
          </p:cNvPr>
          <p:cNvGrpSpPr>
            <a:grpSpLocks/>
          </p:cNvGrpSpPr>
          <p:nvPr/>
        </p:nvGrpSpPr>
        <p:grpSpPr bwMode="auto">
          <a:xfrm>
            <a:off x="2078038" y="4608513"/>
            <a:ext cx="1273175" cy="839787"/>
            <a:chOff x="1309" y="2903"/>
            <a:chExt cx="802" cy="529"/>
          </a:xfrm>
        </p:grpSpPr>
        <p:pic>
          <p:nvPicPr>
            <p:cNvPr id="105483" name="Picture 104">
              <a:extLst>
                <a:ext uri="{FF2B5EF4-FFF2-40B4-BE49-F238E27FC236}">
                  <a16:creationId xmlns:a16="http://schemas.microsoft.com/office/drawing/2014/main" id="{3EEA3FA8-A802-47B3-99DF-0CF38AD599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9" y="2903"/>
              <a:ext cx="802" cy="52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5484" name="Text Box 105">
              <a:extLst>
                <a:ext uri="{FF2B5EF4-FFF2-40B4-BE49-F238E27FC236}">
                  <a16:creationId xmlns:a16="http://schemas.microsoft.com/office/drawing/2014/main" id="{C8FC5C78-7EE9-480D-B2B0-CE01B17013BA}"/>
                </a:ext>
              </a:extLst>
            </p:cNvPr>
            <p:cNvSpPr txBox="1">
              <a:spLocks noChangeArrowheads="1"/>
            </p:cNvSpPr>
            <p:nvPr/>
          </p:nvSpPr>
          <p:spPr bwMode="auto">
            <a:xfrm>
              <a:off x="1338" y="2999"/>
              <a:ext cx="475" cy="1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defTabSz="449263">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49263">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49263">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49263">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49263">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Clr>
                  <a:srgbClr val="000000"/>
                </a:buClr>
                <a:buFont typeface="Times New Roman" panose="02020603050405020304" pitchFamily="18" charset="0"/>
                <a:buNone/>
              </a:pPr>
              <a:endParaRPr lang="it-IT" altLang="it-IT" sz="1800">
                <a:solidFill>
                  <a:srgbClr val="FFFFFF"/>
                </a:solidFill>
                <a:latin typeface="Arial" panose="020B0604020202020204" pitchFamily="34" charset="0"/>
                <a:ea typeface="Microsoft YaHei" panose="020B0503020204020204" pitchFamily="34" charset="-122"/>
              </a:endParaRPr>
            </a:p>
          </p:txBody>
        </p:sp>
      </p:grpSp>
      <p:sp>
        <p:nvSpPr>
          <p:cNvPr id="2" name="Rettangolo con angoli arrotondati 1">
            <a:extLst>
              <a:ext uri="{FF2B5EF4-FFF2-40B4-BE49-F238E27FC236}">
                <a16:creationId xmlns:a16="http://schemas.microsoft.com/office/drawing/2014/main" id="{FD4744ED-503B-456C-973E-568530B08EEB}"/>
              </a:ext>
            </a:extLst>
          </p:cNvPr>
          <p:cNvSpPr/>
          <p:nvPr/>
        </p:nvSpPr>
        <p:spPr>
          <a:xfrm>
            <a:off x="3041650" y="381740"/>
            <a:ext cx="1803391" cy="685062"/>
          </a:xfrm>
          <a:prstGeom prst="roundRect">
            <a:avLst/>
          </a:prstGeom>
          <a:noFill/>
          <a:ln w="38100">
            <a:solidFill>
              <a:srgbClr val="FF0000"/>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Rettangolo 2">
            <a:extLst>
              <a:ext uri="{FF2B5EF4-FFF2-40B4-BE49-F238E27FC236}">
                <a16:creationId xmlns:a16="http://schemas.microsoft.com/office/drawing/2014/main" id="{4A8FF1A5-95DC-F25F-0513-C6468A227265}"/>
              </a:ext>
            </a:extLst>
          </p:cNvPr>
          <p:cNvSpPr/>
          <p:nvPr/>
        </p:nvSpPr>
        <p:spPr>
          <a:xfrm>
            <a:off x="6705600" y="6395435"/>
            <a:ext cx="2070538" cy="368300"/>
          </a:xfrm>
          <a:prstGeom prst="rect">
            <a:avLst/>
          </a:prstGeom>
          <a:noFill/>
          <a:ln w="38100">
            <a:solidFill>
              <a:srgbClr val="FF0000"/>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77603305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CasellaDiTesto 3">
            <a:extLst>
              <a:ext uri="{FF2B5EF4-FFF2-40B4-BE49-F238E27FC236}">
                <a16:creationId xmlns:a16="http://schemas.microsoft.com/office/drawing/2014/main" id="{372925BB-D8CF-B058-5539-32F4E7A82FC3}"/>
              </a:ext>
            </a:extLst>
          </p:cNvPr>
          <p:cNvSpPr txBox="1">
            <a:spLocks noChangeArrowheads="1"/>
          </p:cNvSpPr>
          <p:nvPr/>
        </p:nvSpPr>
        <p:spPr bwMode="auto">
          <a:xfrm>
            <a:off x="1835696" y="332656"/>
            <a:ext cx="4445000" cy="522288"/>
          </a:xfrm>
          <a:prstGeom prst="rect">
            <a:avLst/>
          </a:prstGeom>
          <a:solidFill>
            <a:srgbClr val="FFFFCC"/>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spAutoFit/>
          </a:bodyPr>
          <a:lstStyle/>
          <a:p>
            <a:pPr algn="ctr" eaLnBrk="1" fontAlgn="auto" hangingPunct="1">
              <a:spcBef>
                <a:spcPts val="0"/>
              </a:spcBef>
              <a:spcAft>
                <a:spcPts val="0"/>
              </a:spcAft>
              <a:defRPr/>
            </a:pPr>
            <a:r>
              <a:rPr lang="it-IT" sz="2800" dirty="0">
                <a:solidFill>
                  <a:srgbClr val="000000"/>
                </a:solidFill>
                <a:latin typeface="Calibri" pitchFamily="34" charset="0"/>
                <a:cs typeface="Arial" charset="0"/>
              </a:rPr>
              <a:t>TAKE HOME MESSAGES</a:t>
            </a:r>
          </a:p>
        </p:txBody>
      </p:sp>
      <p:sp>
        <p:nvSpPr>
          <p:cNvPr id="100357" name="CasellaDiTesto 6">
            <a:extLst>
              <a:ext uri="{FF2B5EF4-FFF2-40B4-BE49-F238E27FC236}">
                <a16:creationId xmlns:a16="http://schemas.microsoft.com/office/drawing/2014/main" id="{20C0216B-881D-1F14-6582-6CD5335B8BDA}"/>
              </a:ext>
            </a:extLst>
          </p:cNvPr>
          <p:cNvSpPr txBox="1">
            <a:spLocks noChangeArrowheads="1"/>
          </p:cNvSpPr>
          <p:nvPr/>
        </p:nvSpPr>
        <p:spPr bwMode="auto">
          <a:xfrm rot="10800000" flipV="1">
            <a:off x="1308100" y="1422310"/>
            <a:ext cx="614362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it-IT" altLang="it-IT" sz="2400" b="1" dirty="0">
                <a:solidFill>
                  <a:srgbClr val="000000"/>
                </a:solidFill>
                <a:latin typeface="Calibri" panose="020F0502020204030204" pitchFamily="34" charset="0"/>
                <a:cs typeface="Arial" panose="020B0604020202020204" pitchFamily="34" charset="0"/>
              </a:rPr>
              <a:t>Il meccanismo immunologico dell’AIT consente uno spegnimento della flogosi allergica e una riduzione degli eosinofili</a:t>
            </a:r>
          </a:p>
        </p:txBody>
      </p:sp>
      <p:sp>
        <p:nvSpPr>
          <p:cNvPr id="9" name="Freccia a destra 8">
            <a:extLst>
              <a:ext uri="{FF2B5EF4-FFF2-40B4-BE49-F238E27FC236}">
                <a16:creationId xmlns:a16="http://schemas.microsoft.com/office/drawing/2014/main" id="{6A98DD81-8E45-260B-CFB2-A423D45D47A0}"/>
              </a:ext>
            </a:extLst>
          </p:cNvPr>
          <p:cNvSpPr/>
          <p:nvPr/>
        </p:nvSpPr>
        <p:spPr>
          <a:xfrm>
            <a:off x="467544" y="1499232"/>
            <a:ext cx="697293" cy="360403"/>
          </a:xfrm>
          <a:prstGeom prst="rightArrow">
            <a:avLst/>
          </a:prstGeom>
          <a:solidFill>
            <a:srgbClr val="FF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it-IT">
              <a:solidFill>
                <a:srgbClr val="FFFFFF"/>
              </a:solidFill>
            </a:endParaRPr>
          </a:p>
        </p:txBody>
      </p:sp>
      <p:sp>
        <p:nvSpPr>
          <p:cNvPr id="10" name="Freccia a destra 9">
            <a:extLst>
              <a:ext uri="{FF2B5EF4-FFF2-40B4-BE49-F238E27FC236}">
                <a16:creationId xmlns:a16="http://schemas.microsoft.com/office/drawing/2014/main" id="{AF6CDF70-710A-B2CC-A7E1-4EBB0141F523}"/>
              </a:ext>
            </a:extLst>
          </p:cNvPr>
          <p:cNvSpPr/>
          <p:nvPr/>
        </p:nvSpPr>
        <p:spPr>
          <a:xfrm>
            <a:off x="467544" y="3004437"/>
            <a:ext cx="780304" cy="246160"/>
          </a:xfrm>
          <a:prstGeom prst="rightArrow">
            <a:avLst/>
          </a:prstGeom>
          <a:solidFill>
            <a:srgbClr val="FF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it-IT">
              <a:solidFill>
                <a:srgbClr val="FFFFFF"/>
              </a:solidFill>
            </a:endParaRPr>
          </a:p>
        </p:txBody>
      </p:sp>
      <p:sp>
        <p:nvSpPr>
          <p:cNvPr id="100364" name="Rectangle 10">
            <a:extLst>
              <a:ext uri="{FF2B5EF4-FFF2-40B4-BE49-F238E27FC236}">
                <a16:creationId xmlns:a16="http://schemas.microsoft.com/office/drawing/2014/main" id="{4F11378C-62C3-61F3-312B-17F9C23AC192}"/>
              </a:ext>
            </a:extLst>
          </p:cNvPr>
          <p:cNvSpPr>
            <a:spLocks noChangeArrowheads="1"/>
          </p:cNvSpPr>
          <p:nvPr/>
        </p:nvSpPr>
        <p:spPr bwMode="auto">
          <a:xfrm>
            <a:off x="1217613" y="2906256"/>
            <a:ext cx="6769100" cy="1072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it-IT" altLang="it-IT" sz="2400" b="1" dirty="0">
                <a:solidFill>
                  <a:srgbClr val="000000"/>
                </a:solidFill>
                <a:latin typeface="Calibri" panose="020F0502020204030204" pitchFamily="34" charset="0"/>
                <a:cs typeface="Arial" panose="020B0604020202020204" pitchFamily="34" charset="0"/>
              </a:rPr>
              <a:t>L’efficacia dell’AIT nell’asma è documentata da studi controllati, in </a:t>
            </a:r>
            <a:r>
              <a:rPr lang="it-IT" altLang="it-IT" sz="2400" b="1" dirty="0" err="1">
                <a:solidFill>
                  <a:srgbClr val="000000"/>
                </a:solidFill>
                <a:latin typeface="Calibri" panose="020F0502020204030204" pitchFamily="34" charset="0"/>
                <a:cs typeface="Arial" panose="020B0604020202020204" pitchFamily="34" charset="0"/>
              </a:rPr>
              <a:t>real</a:t>
            </a:r>
            <a:r>
              <a:rPr lang="it-IT" altLang="it-IT" sz="2400" b="1" dirty="0">
                <a:solidFill>
                  <a:srgbClr val="000000"/>
                </a:solidFill>
                <a:latin typeface="Calibri" panose="020F0502020204030204" pitchFamily="34" charset="0"/>
                <a:cs typeface="Arial" panose="020B0604020202020204" pitchFamily="34" charset="0"/>
              </a:rPr>
              <a:t> life e da meta-analisi. Inoltre in età pediatrica è stata dimostrata la riduzione dell’evoluzione da rinite ad asma</a:t>
            </a:r>
          </a:p>
        </p:txBody>
      </p:sp>
      <p:sp>
        <p:nvSpPr>
          <p:cNvPr id="13" name="Freccia a destra 12">
            <a:extLst>
              <a:ext uri="{FF2B5EF4-FFF2-40B4-BE49-F238E27FC236}">
                <a16:creationId xmlns:a16="http://schemas.microsoft.com/office/drawing/2014/main" id="{206D857B-3DE2-1311-8446-1CD17A0B88D0}"/>
              </a:ext>
            </a:extLst>
          </p:cNvPr>
          <p:cNvSpPr/>
          <p:nvPr/>
        </p:nvSpPr>
        <p:spPr>
          <a:xfrm>
            <a:off x="492273" y="4636795"/>
            <a:ext cx="780304" cy="360403"/>
          </a:xfrm>
          <a:prstGeom prst="rightArrow">
            <a:avLst/>
          </a:prstGeom>
          <a:solidFill>
            <a:srgbClr val="FF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it-IT" dirty="0">
              <a:solidFill>
                <a:srgbClr val="FFFFFF"/>
              </a:solidFill>
            </a:endParaRPr>
          </a:p>
        </p:txBody>
      </p:sp>
      <p:sp>
        <p:nvSpPr>
          <p:cNvPr id="100368" name="Rectangle 10">
            <a:extLst>
              <a:ext uri="{FF2B5EF4-FFF2-40B4-BE49-F238E27FC236}">
                <a16:creationId xmlns:a16="http://schemas.microsoft.com/office/drawing/2014/main" id="{4442662F-A12B-3B91-1388-B2A84C340877}"/>
              </a:ext>
            </a:extLst>
          </p:cNvPr>
          <p:cNvSpPr>
            <a:spLocks noChangeArrowheads="1"/>
          </p:cNvSpPr>
          <p:nvPr/>
        </p:nvSpPr>
        <p:spPr bwMode="auto">
          <a:xfrm>
            <a:off x="1165225" y="4636934"/>
            <a:ext cx="717708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it-IT" altLang="it-IT" sz="2400" b="1" dirty="0">
                <a:solidFill>
                  <a:srgbClr val="000000"/>
                </a:solidFill>
                <a:latin typeface="Calibri" panose="020F0502020204030204" pitchFamily="34" charset="0"/>
                <a:cs typeface="Arial" panose="020B0604020202020204" pitchFamily="34" charset="0"/>
              </a:rPr>
              <a:t>Nuove prospettive nascono dall’associazione AIT/ biologico non solo in termini di sicurezza ma di sinergica efficacia</a:t>
            </a:r>
          </a:p>
        </p:txBody>
      </p:sp>
      <p:pic>
        <p:nvPicPr>
          <p:cNvPr id="2" name="Immagine 1">
            <a:extLst>
              <a:ext uri="{FF2B5EF4-FFF2-40B4-BE49-F238E27FC236}">
                <a16:creationId xmlns:a16="http://schemas.microsoft.com/office/drawing/2014/main" id="{11FBDECD-1906-DF02-C772-1F66A5D7828E}"/>
              </a:ext>
            </a:extLst>
          </p:cNvPr>
          <p:cNvPicPr>
            <a:picLocks noChangeAspect="1"/>
          </p:cNvPicPr>
          <p:nvPr/>
        </p:nvPicPr>
        <p:blipFill>
          <a:blip r:embed="rId2"/>
          <a:stretch>
            <a:fillRect/>
          </a:stretch>
        </p:blipFill>
        <p:spPr>
          <a:xfrm>
            <a:off x="6864648" y="101018"/>
            <a:ext cx="2244130" cy="154523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834132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16DA95C4-564E-B21E-5E30-248B0CEE4308}"/>
              </a:ext>
            </a:extLst>
          </p:cNvPr>
          <p:cNvPicPr>
            <a:picLocks noChangeAspect="1"/>
          </p:cNvPicPr>
          <p:nvPr/>
        </p:nvPicPr>
        <p:blipFill>
          <a:blip r:embed="rId2"/>
          <a:stretch>
            <a:fillRect/>
          </a:stretch>
        </p:blipFill>
        <p:spPr>
          <a:xfrm>
            <a:off x="1012053" y="77590"/>
            <a:ext cx="7510509" cy="1577207"/>
          </a:xfrm>
          <a:prstGeom prst="rect">
            <a:avLst/>
          </a:prstGeom>
          <a:ln>
            <a:noFill/>
          </a:ln>
          <a:effectLst>
            <a:outerShdw blurRad="292100" dist="139700" dir="2700000" algn="tl" rotWithShape="0">
              <a:srgbClr val="333333">
                <a:alpha val="65000"/>
              </a:srgbClr>
            </a:outerShdw>
          </a:effectLst>
        </p:spPr>
      </p:pic>
      <p:pic>
        <p:nvPicPr>
          <p:cNvPr id="5" name="Immagine 4">
            <a:extLst>
              <a:ext uri="{FF2B5EF4-FFF2-40B4-BE49-F238E27FC236}">
                <a16:creationId xmlns:a16="http://schemas.microsoft.com/office/drawing/2014/main" id="{88495745-F860-98E7-3097-B23573548850}"/>
              </a:ext>
            </a:extLst>
          </p:cNvPr>
          <p:cNvPicPr>
            <a:picLocks noChangeAspect="1"/>
          </p:cNvPicPr>
          <p:nvPr/>
        </p:nvPicPr>
        <p:blipFill>
          <a:blip r:embed="rId3"/>
          <a:stretch>
            <a:fillRect/>
          </a:stretch>
        </p:blipFill>
        <p:spPr>
          <a:xfrm>
            <a:off x="701333" y="1970535"/>
            <a:ext cx="8131947" cy="4669977"/>
          </a:xfrm>
          <a:prstGeom prst="rect">
            <a:avLst/>
          </a:prstGeom>
          <a:ln>
            <a:noFill/>
          </a:ln>
          <a:effectLst>
            <a:outerShdw blurRad="292100" dist="139700" dir="2700000" algn="tl" rotWithShape="0">
              <a:srgbClr val="333333">
                <a:alpha val="65000"/>
              </a:srgbClr>
            </a:outerShdw>
          </a:effectLst>
        </p:spPr>
      </p:pic>
      <p:pic>
        <p:nvPicPr>
          <p:cNvPr id="2" name="Picture 2" descr="World Allergy Organization Journal | ScienceDirect.com by Elsevier">
            <a:extLst>
              <a:ext uri="{FF2B5EF4-FFF2-40B4-BE49-F238E27FC236}">
                <a16:creationId xmlns:a16="http://schemas.microsoft.com/office/drawing/2014/main" id="{51F23598-EB5F-D6DE-368F-6605976295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8067" y="2358376"/>
            <a:ext cx="1204600" cy="1608203"/>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4" name="CasellaDiTesto 3">
            <a:extLst>
              <a:ext uri="{FF2B5EF4-FFF2-40B4-BE49-F238E27FC236}">
                <a16:creationId xmlns:a16="http://schemas.microsoft.com/office/drawing/2014/main" id="{5B3D2876-306E-8686-DEAD-BF2E3AA5D27B}"/>
              </a:ext>
            </a:extLst>
          </p:cNvPr>
          <p:cNvSpPr txBox="1"/>
          <p:nvPr/>
        </p:nvSpPr>
        <p:spPr>
          <a:xfrm>
            <a:off x="7398421" y="4305693"/>
            <a:ext cx="652743" cy="369332"/>
          </a:xfrm>
          <a:prstGeom prst="rect">
            <a:avLst/>
          </a:prstGeom>
          <a:noFill/>
        </p:spPr>
        <p:txBody>
          <a:bodyPr wrap="none" rtlCol="0">
            <a:spAutoFit/>
          </a:bodyPr>
          <a:lstStyle/>
          <a:p>
            <a:r>
              <a:rPr lang="it-IT" dirty="0"/>
              <a:t>2025</a:t>
            </a:r>
          </a:p>
        </p:txBody>
      </p:sp>
    </p:spTree>
    <p:extLst>
      <p:ext uri="{BB962C8B-B14F-4D97-AF65-F5344CB8AC3E}">
        <p14:creationId xmlns:p14="http://schemas.microsoft.com/office/powerpoint/2010/main" val="95583287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7E5CB9-E90F-7093-746A-ABCA474DD5EF}"/>
            </a:ext>
          </a:extLst>
        </p:cNvPr>
        <p:cNvGrpSpPr/>
        <p:nvPr/>
      </p:nvGrpSpPr>
      <p:grpSpPr>
        <a:xfrm>
          <a:off x="0" y="0"/>
          <a:ext cx="0" cy="0"/>
          <a:chOff x="0" y="0"/>
          <a:chExt cx="0" cy="0"/>
        </a:xfrm>
      </p:grpSpPr>
      <p:pic>
        <p:nvPicPr>
          <p:cNvPr id="3" name="Immagine 2">
            <a:extLst>
              <a:ext uri="{FF2B5EF4-FFF2-40B4-BE49-F238E27FC236}">
                <a16:creationId xmlns:a16="http://schemas.microsoft.com/office/drawing/2014/main" id="{6D70418F-9F25-8646-6861-DDD21029665E}"/>
              </a:ext>
            </a:extLst>
          </p:cNvPr>
          <p:cNvPicPr>
            <a:picLocks noChangeAspect="1"/>
          </p:cNvPicPr>
          <p:nvPr/>
        </p:nvPicPr>
        <p:blipFill>
          <a:blip r:embed="rId2"/>
          <a:stretch>
            <a:fillRect/>
          </a:stretch>
        </p:blipFill>
        <p:spPr>
          <a:xfrm>
            <a:off x="1012053" y="77590"/>
            <a:ext cx="7510509" cy="1577207"/>
          </a:xfrm>
          <a:prstGeom prst="rect">
            <a:avLst/>
          </a:prstGeom>
          <a:ln>
            <a:noFill/>
          </a:ln>
          <a:effectLst>
            <a:outerShdw blurRad="292100" dist="139700" dir="2700000" algn="tl" rotWithShape="0">
              <a:srgbClr val="333333">
                <a:alpha val="65000"/>
              </a:srgbClr>
            </a:outerShdw>
          </a:effectLst>
        </p:spPr>
      </p:pic>
      <p:pic>
        <p:nvPicPr>
          <p:cNvPr id="4" name="Immagine 3">
            <a:extLst>
              <a:ext uri="{FF2B5EF4-FFF2-40B4-BE49-F238E27FC236}">
                <a16:creationId xmlns:a16="http://schemas.microsoft.com/office/drawing/2014/main" id="{86D5A254-57C3-C20A-7CF4-190D3F7D2682}"/>
              </a:ext>
            </a:extLst>
          </p:cNvPr>
          <p:cNvPicPr>
            <a:picLocks noChangeAspect="1"/>
          </p:cNvPicPr>
          <p:nvPr/>
        </p:nvPicPr>
        <p:blipFill>
          <a:blip r:embed="rId3"/>
          <a:stretch>
            <a:fillRect/>
          </a:stretch>
        </p:blipFill>
        <p:spPr>
          <a:xfrm>
            <a:off x="621438" y="1862221"/>
            <a:ext cx="8247355" cy="4790743"/>
          </a:xfrm>
          <a:prstGeom prst="rect">
            <a:avLst/>
          </a:prstGeom>
          <a:ln>
            <a:noFill/>
          </a:ln>
          <a:effectLst>
            <a:outerShdw blurRad="292100" dist="139700" dir="2700000" algn="tl" rotWithShape="0">
              <a:srgbClr val="333333">
                <a:alpha val="65000"/>
              </a:srgbClr>
            </a:outerShdw>
          </a:effectLst>
        </p:spPr>
      </p:pic>
      <p:pic>
        <p:nvPicPr>
          <p:cNvPr id="2" name="Picture 2" descr="World Allergy Organization Journal | ScienceDirect.com by Elsevier">
            <a:extLst>
              <a:ext uri="{FF2B5EF4-FFF2-40B4-BE49-F238E27FC236}">
                <a16:creationId xmlns:a16="http://schemas.microsoft.com/office/drawing/2014/main" id="{12E172A3-E5A3-C0E9-5234-BA9942CC56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28224" y="2056718"/>
            <a:ext cx="1204600" cy="1608203"/>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5" name="CasellaDiTesto 4">
            <a:extLst>
              <a:ext uri="{FF2B5EF4-FFF2-40B4-BE49-F238E27FC236}">
                <a16:creationId xmlns:a16="http://schemas.microsoft.com/office/drawing/2014/main" id="{3F74DF47-1363-3A00-812B-0288A453859A}"/>
              </a:ext>
            </a:extLst>
          </p:cNvPr>
          <p:cNvSpPr txBox="1"/>
          <p:nvPr/>
        </p:nvSpPr>
        <p:spPr>
          <a:xfrm>
            <a:off x="7588578" y="4004035"/>
            <a:ext cx="652743" cy="369332"/>
          </a:xfrm>
          <a:prstGeom prst="rect">
            <a:avLst/>
          </a:prstGeom>
          <a:noFill/>
        </p:spPr>
        <p:txBody>
          <a:bodyPr wrap="none" rtlCol="0">
            <a:spAutoFit/>
          </a:bodyPr>
          <a:lstStyle/>
          <a:p>
            <a:r>
              <a:rPr lang="it-IT" dirty="0"/>
              <a:t>2025</a:t>
            </a:r>
          </a:p>
        </p:txBody>
      </p:sp>
    </p:spTree>
    <p:extLst>
      <p:ext uri="{BB962C8B-B14F-4D97-AF65-F5344CB8AC3E}">
        <p14:creationId xmlns:p14="http://schemas.microsoft.com/office/powerpoint/2010/main" val="79426295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A1F89B-1B86-FFA1-9072-0D44AF2FDF6D}"/>
            </a:ext>
          </a:extLst>
        </p:cNvPr>
        <p:cNvGrpSpPr/>
        <p:nvPr/>
      </p:nvGrpSpPr>
      <p:grpSpPr>
        <a:xfrm>
          <a:off x="0" y="0"/>
          <a:ext cx="0" cy="0"/>
          <a:chOff x="0" y="0"/>
          <a:chExt cx="0" cy="0"/>
        </a:xfrm>
      </p:grpSpPr>
      <p:pic>
        <p:nvPicPr>
          <p:cNvPr id="3" name="Immagine 2">
            <a:extLst>
              <a:ext uri="{FF2B5EF4-FFF2-40B4-BE49-F238E27FC236}">
                <a16:creationId xmlns:a16="http://schemas.microsoft.com/office/drawing/2014/main" id="{73A0699A-67B1-F11C-214A-E3DBEE2B3763}"/>
              </a:ext>
            </a:extLst>
          </p:cNvPr>
          <p:cNvPicPr>
            <a:picLocks noChangeAspect="1"/>
          </p:cNvPicPr>
          <p:nvPr/>
        </p:nvPicPr>
        <p:blipFill>
          <a:blip r:embed="rId2"/>
          <a:stretch>
            <a:fillRect/>
          </a:stretch>
        </p:blipFill>
        <p:spPr>
          <a:xfrm>
            <a:off x="1012053" y="77590"/>
            <a:ext cx="7510509" cy="1577207"/>
          </a:xfrm>
          <a:prstGeom prst="rect">
            <a:avLst/>
          </a:prstGeom>
          <a:ln>
            <a:noFill/>
          </a:ln>
          <a:effectLst>
            <a:outerShdw blurRad="292100" dist="139700" dir="2700000" algn="tl" rotWithShape="0">
              <a:srgbClr val="333333">
                <a:alpha val="65000"/>
              </a:srgbClr>
            </a:outerShdw>
          </a:effectLst>
        </p:spPr>
      </p:pic>
      <p:pic>
        <p:nvPicPr>
          <p:cNvPr id="5" name="Immagine 4">
            <a:extLst>
              <a:ext uri="{FF2B5EF4-FFF2-40B4-BE49-F238E27FC236}">
                <a16:creationId xmlns:a16="http://schemas.microsoft.com/office/drawing/2014/main" id="{CEDC1E5D-8D56-28CA-76E2-0D817FE3A256}"/>
              </a:ext>
            </a:extLst>
          </p:cNvPr>
          <p:cNvPicPr>
            <a:picLocks noChangeAspect="1"/>
          </p:cNvPicPr>
          <p:nvPr/>
        </p:nvPicPr>
        <p:blipFill>
          <a:blip r:embed="rId3"/>
          <a:stretch>
            <a:fillRect/>
          </a:stretch>
        </p:blipFill>
        <p:spPr>
          <a:xfrm>
            <a:off x="395056" y="2067374"/>
            <a:ext cx="8353887" cy="455870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0299293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88A064-31EE-15DE-5D55-2DA94498A560}"/>
            </a:ext>
          </a:extLst>
        </p:cNvPr>
        <p:cNvGrpSpPr/>
        <p:nvPr/>
      </p:nvGrpSpPr>
      <p:grpSpPr>
        <a:xfrm>
          <a:off x="0" y="0"/>
          <a:ext cx="0" cy="0"/>
          <a:chOff x="0" y="0"/>
          <a:chExt cx="0" cy="0"/>
        </a:xfrm>
      </p:grpSpPr>
      <p:pic>
        <p:nvPicPr>
          <p:cNvPr id="3" name="Immagine 2">
            <a:extLst>
              <a:ext uri="{FF2B5EF4-FFF2-40B4-BE49-F238E27FC236}">
                <a16:creationId xmlns:a16="http://schemas.microsoft.com/office/drawing/2014/main" id="{C41B9497-22DA-F64E-E5BA-1BCBED00F111}"/>
              </a:ext>
            </a:extLst>
          </p:cNvPr>
          <p:cNvPicPr>
            <a:picLocks noChangeAspect="1"/>
          </p:cNvPicPr>
          <p:nvPr/>
        </p:nvPicPr>
        <p:blipFill>
          <a:blip r:embed="rId2"/>
          <a:stretch>
            <a:fillRect/>
          </a:stretch>
        </p:blipFill>
        <p:spPr>
          <a:xfrm>
            <a:off x="1012053" y="77590"/>
            <a:ext cx="7510509" cy="1577207"/>
          </a:xfrm>
          <a:prstGeom prst="rect">
            <a:avLst/>
          </a:prstGeom>
          <a:ln>
            <a:noFill/>
          </a:ln>
          <a:effectLst>
            <a:outerShdw blurRad="292100" dist="139700" dir="2700000" algn="tl" rotWithShape="0">
              <a:srgbClr val="333333">
                <a:alpha val="65000"/>
              </a:srgbClr>
            </a:outerShdw>
          </a:effectLst>
        </p:spPr>
      </p:pic>
      <p:pic>
        <p:nvPicPr>
          <p:cNvPr id="4" name="Immagine 3">
            <a:extLst>
              <a:ext uri="{FF2B5EF4-FFF2-40B4-BE49-F238E27FC236}">
                <a16:creationId xmlns:a16="http://schemas.microsoft.com/office/drawing/2014/main" id="{D68596F5-ECF0-A903-C4D9-8774A846FD92}"/>
              </a:ext>
            </a:extLst>
          </p:cNvPr>
          <p:cNvPicPr>
            <a:picLocks noChangeAspect="1"/>
          </p:cNvPicPr>
          <p:nvPr/>
        </p:nvPicPr>
        <p:blipFill>
          <a:blip r:embed="rId3"/>
          <a:stretch>
            <a:fillRect/>
          </a:stretch>
        </p:blipFill>
        <p:spPr>
          <a:xfrm>
            <a:off x="2076450" y="1817885"/>
            <a:ext cx="4991100" cy="4962525"/>
          </a:xfrm>
          <a:prstGeom prst="rect">
            <a:avLst/>
          </a:prstGeom>
          <a:ln>
            <a:noFill/>
          </a:ln>
          <a:effectLst>
            <a:outerShdw blurRad="292100" dist="139700" dir="2700000" algn="tl" rotWithShape="0">
              <a:srgbClr val="333333">
                <a:alpha val="65000"/>
              </a:srgbClr>
            </a:outerShdw>
          </a:effectLst>
        </p:spPr>
      </p:pic>
      <p:pic>
        <p:nvPicPr>
          <p:cNvPr id="2" name="Picture 2" descr="World Allergy Organization Journal | ScienceDirect.com by Elsevier">
            <a:extLst>
              <a:ext uri="{FF2B5EF4-FFF2-40B4-BE49-F238E27FC236}">
                <a16:creationId xmlns:a16="http://schemas.microsoft.com/office/drawing/2014/main" id="{641C0C4D-34BC-40C2-4349-FC96101F84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8438" y="2198121"/>
            <a:ext cx="1204600" cy="1608203"/>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5" name="CasellaDiTesto 4">
            <a:extLst>
              <a:ext uri="{FF2B5EF4-FFF2-40B4-BE49-F238E27FC236}">
                <a16:creationId xmlns:a16="http://schemas.microsoft.com/office/drawing/2014/main" id="{354FF736-65A7-6835-C559-8B818BFFAB50}"/>
              </a:ext>
            </a:extLst>
          </p:cNvPr>
          <p:cNvSpPr txBox="1"/>
          <p:nvPr/>
        </p:nvSpPr>
        <p:spPr>
          <a:xfrm>
            <a:off x="348792" y="4145438"/>
            <a:ext cx="652743" cy="369332"/>
          </a:xfrm>
          <a:prstGeom prst="rect">
            <a:avLst/>
          </a:prstGeom>
          <a:noFill/>
        </p:spPr>
        <p:txBody>
          <a:bodyPr wrap="none" rtlCol="0">
            <a:spAutoFit/>
          </a:bodyPr>
          <a:lstStyle/>
          <a:p>
            <a:r>
              <a:rPr lang="it-IT" dirty="0"/>
              <a:t>2025</a:t>
            </a:r>
          </a:p>
        </p:txBody>
      </p:sp>
    </p:spTree>
    <p:extLst>
      <p:ext uri="{BB962C8B-B14F-4D97-AF65-F5344CB8AC3E}">
        <p14:creationId xmlns:p14="http://schemas.microsoft.com/office/powerpoint/2010/main" val="310872103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78A736-5605-2B76-5191-7A9ACDB90DB4}"/>
            </a:ext>
          </a:extLst>
        </p:cNvPr>
        <p:cNvGrpSpPr/>
        <p:nvPr/>
      </p:nvGrpSpPr>
      <p:grpSpPr>
        <a:xfrm>
          <a:off x="0" y="0"/>
          <a:ext cx="0" cy="0"/>
          <a:chOff x="0" y="0"/>
          <a:chExt cx="0" cy="0"/>
        </a:xfrm>
      </p:grpSpPr>
      <p:pic>
        <p:nvPicPr>
          <p:cNvPr id="3" name="Immagine 2">
            <a:extLst>
              <a:ext uri="{FF2B5EF4-FFF2-40B4-BE49-F238E27FC236}">
                <a16:creationId xmlns:a16="http://schemas.microsoft.com/office/drawing/2014/main" id="{9BC02C54-6A51-F04A-94EF-2D80FB93706A}"/>
              </a:ext>
            </a:extLst>
          </p:cNvPr>
          <p:cNvPicPr>
            <a:picLocks noChangeAspect="1"/>
          </p:cNvPicPr>
          <p:nvPr/>
        </p:nvPicPr>
        <p:blipFill>
          <a:blip r:embed="rId2"/>
          <a:stretch>
            <a:fillRect/>
          </a:stretch>
        </p:blipFill>
        <p:spPr>
          <a:xfrm>
            <a:off x="1669002" y="40571"/>
            <a:ext cx="6862438" cy="1441112"/>
          </a:xfrm>
          <a:prstGeom prst="rect">
            <a:avLst/>
          </a:prstGeom>
          <a:ln>
            <a:noFill/>
          </a:ln>
          <a:effectLst>
            <a:outerShdw blurRad="292100" dist="139700" dir="2700000" algn="tl" rotWithShape="0">
              <a:srgbClr val="333333">
                <a:alpha val="65000"/>
              </a:srgbClr>
            </a:outerShdw>
          </a:effectLst>
        </p:spPr>
      </p:pic>
      <p:pic>
        <p:nvPicPr>
          <p:cNvPr id="5" name="Immagine 4">
            <a:extLst>
              <a:ext uri="{FF2B5EF4-FFF2-40B4-BE49-F238E27FC236}">
                <a16:creationId xmlns:a16="http://schemas.microsoft.com/office/drawing/2014/main" id="{94F6004C-9E60-989C-7DF5-265D2668F7D6}"/>
              </a:ext>
            </a:extLst>
          </p:cNvPr>
          <p:cNvPicPr>
            <a:picLocks noChangeAspect="1"/>
          </p:cNvPicPr>
          <p:nvPr/>
        </p:nvPicPr>
        <p:blipFill>
          <a:blip r:embed="rId3"/>
          <a:stretch>
            <a:fillRect/>
          </a:stretch>
        </p:blipFill>
        <p:spPr>
          <a:xfrm>
            <a:off x="1748900" y="1660474"/>
            <a:ext cx="6199774" cy="5156955"/>
          </a:xfrm>
          <a:prstGeom prst="rect">
            <a:avLst/>
          </a:prstGeom>
          <a:ln>
            <a:noFill/>
          </a:ln>
          <a:effectLst>
            <a:outerShdw blurRad="292100" dist="139700" dir="2700000" algn="tl" rotWithShape="0">
              <a:srgbClr val="333333">
                <a:alpha val="65000"/>
              </a:srgbClr>
            </a:outerShdw>
          </a:effectLst>
        </p:spPr>
      </p:pic>
      <p:pic>
        <p:nvPicPr>
          <p:cNvPr id="1026" name="Picture 2" descr="World Allergy Organization Journal | ScienceDirect.com by Elsevier">
            <a:extLst>
              <a:ext uri="{FF2B5EF4-FFF2-40B4-BE49-F238E27FC236}">
                <a16:creationId xmlns:a16="http://schemas.microsoft.com/office/drawing/2014/main" id="{7AC6A2ED-FE98-C520-B6B9-CA92331C0E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731" y="1481683"/>
            <a:ext cx="1204600" cy="1608203"/>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2" name="CasellaDiTesto 1">
            <a:extLst>
              <a:ext uri="{FF2B5EF4-FFF2-40B4-BE49-F238E27FC236}">
                <a16:creationId xmlns:a16="http://schemas.microsoft.com/office/drawing/2014/main" id="{B7D0C7FC-A495-2942-A6C8-6A388A82E392}"/>
              </a:ext>
            </a:extLst>
          </p:cNvPr>
          <p:cNvSpPr txBox="1"/>
          <p:nvPr/>
        </p:nvSpPr>
        <p:spPr>
          <a:xfrm>
            <a:off x="311085" y="3429000"/>
            <a:ext cx="652743" cy="369332"/>
          </a:xfrm>
          <a:prstGeom prst="rect">
            <a:avLst/>
          </a:prstGeom>
          <a:noFill/>
        </p:spPr>
        <p:txBody>
          <a:bodyPr wrap="none" rtlCol="0">
            <a:spAutoFit/>
          </a:bodyPr>
          <a:lstStyle/>
          <a:p>
            <a:r>
              <a:rPr lang="it-IT" dirty="0"/>
              <a:t>2025</a:t>
            </a:r>
          </a:p>
        </p:txBody>
      </p:sp>
    </p:spTree>
    <p:extLst>
      <p:ext uri="{BB962C8B-B14F-4D97-AF65-F5344CB8AC3E}">
        <p14:creationId xmlns:p14="http://schemas.microsoft.com/office/powerpoint/2010/main" val="344759987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78D290-BB72-2DCD-6A91-ACF01B0C0E2A}"/>
            </a:ext>
          </a:extLst>
        </p:cNvPr>
        <p:cNvGrpSpPr/>
        <p:nvPr/>
      </p:nvGrpSpPr>
      <p:grpSpPr>
        <a:xfrm>
          <a:off x="0" y="0"/>
          <a:ext cx="0" cy="0"/>
          <a:chOff x="0" y="0"/>
          <a:chExt cx="0" cy="0"/>
        </a:xfrm>
      </p:grpSpPr>
      <p:pic>
        <p:nvPicPr>
          <p:cNvPr id="3" name="Immagine 2">
            <a:extLst>
              <a:ext uri="{FF2B5EF4-FFF2-40B4-BE49-F238E27FC236}">
                <a16:creationId xmlns:a16="http://schemas.microsoft.com/office/drawing/2014/main" id="{2AD05F59-68D9-E055-31AF-DBF89E6B953C}"/>
              </a:ext>
            </a:extLst>
          </p:cNvPr>
          <p:cNvPicPr>
            <a:picLocks noChangeAspect="1"/>
          </p:cNvPicPr>
          <p:nvPr/>
        </p:nvPicPr>
        <p:blipFill>
          <a:blip r:embed="rId3"/>
          <a:stretch>
            <a:fillRect/>
          </a:stretch>
        </p:blipFill>
        <p:spPr>
          <a:xfrm>
            <a:off x="479394" y="896785"/>
            <a:ext cx="6551720" cy="1345717"/>
          </a:xfrm>
          <a:prstGeom prst="rect">
            <a:avLst/>
          </a:prstGeom>
          <a:ln>
            <a:noFill/>
          </a:ln>
          <a:effectLst>
            <a:outerShdw blurRad="292100" dist="139700" dir="2700000" algn="tl" rotWithShape="0">
              <a:srgbClr val="333333">
                <a:alpha val="65000"/>
              </a:srgbClr>
            </a:outerShdw>
          </a:effectLst>
        </p:spPr>
      </p:pic>
      <p:pic>
        <p:nvPicPr>
          <p:cNvPr id="1026" name="Picture 2" descr="Table of Contents page: Annals of Allergy, Asthma &amp; Immunology">
            <a:extLst>
              <a:ext uri="{FF2B5EF4-FFF2-40B4-BE49-F238E27FC236}">
                <a16:creationId xmlns:a16="http://schemas.microsoft.com/office/drawing/2014/main" id="{86C04F44-1802-45DD-7658-B9E9C2F65C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27869" y="129130"/>
            <a:ext cx="1074845" cy="1440514"/>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6" name="CasellaDiTesto 5">
            <a:extLst>
              <a:ext uri="{FF2B5EF4-FFF2-40B4-BE49-F238E27FC236}">
                <a16:creationId xmlns:a16="http://schemas.microsoft.com/office/drawing/2014/main" id="{1FF44A33-786E-45B0-99D6-865CECABE1DE}"/>
              </a:ext>
            </a:extLst>
          </p:cNvPr>
          <p:cNvSpPr txBox="1"/>
          <p:nvPr/>
        </p:nvSpPr>
        <p:spPr>
          <a:xfrm>
            <a:off x="7538919" y="1646890"/>
            <a:ext cx="652743" cy="369332"/>
          </a:xfrm>
          <a:prstGeom prst="rect">
            <a:avLst/>
          </a:prstGeom>
          <a:noFill/>
        </p:spPr>
        <p:txBody>
          <a:bodyPr wrap="none" rtlCol="0">
            <a:spAutoFit/>
          </a:bodyPr>
          <a:lstStyle/>
          <a:p>
            <a:r>
              <a:rPr lang="it-IT" dirty="0"/>
              <a:t>2024</a:t>
            </a:r>
          </a:p>
        </p:txBody>
      </p:sp>
      <p:pic>
        <p:nvPicPr>
          <p:cNvPr id="4" name="Immagine 3">
            <a:extLst>
              <a:ext uri="{FF2B5EF4-FFF2-40B4-BE49-F238E27FC236}">
                <a16:creationId xmlns:a16="http://schemas.microsoft.com/office/drawing/2014/main" id="{07A9B366-6887-3B2A-2509-A5F56D709FE4}"/>
              </a:ext>
            </a:extLst>
          </p:cNvPr>
          <p:cNvPicPr>
            <a:picLocks noChangeAspect="1"/>
          </p:cNvPicPr>
          <p:nvPr/>
        </p:nvPicPr>
        <p:blipFill>
          <a:blip r:embed="rId5"/>
          <a:stretch>
            <a:fillRect/>
          </a:stretch>
        </p:blipFill>
        <p:spPr>
          <a:xfrm>
            <a:off x="0" y="2697953"/>
            <a:ext cx="9144000" cy="247986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7197481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6" name="Picture 1">
            <a:extLst>
              <a:ext uri="{FF2B5EF4-FFF2-40B4-BE49-F238E27FC236}">
                <a16:creationId xmlns:a16="http://schemas.microsoft.com/office/drawing/2014/main" id="{94FA8E81-80D7-453D-8852-5D87C3168D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463" y="1295400"/>
            <a:ext cx="5316537" cy="3756025"/>
          </a:xfrm>
          <a:prstGeom prst="rect">
            <a:avLst/>
          </a:prstGeom>
          <a:noFill/>
          <a:ln w="9360" cap="sq">
            <a:solidFill>
              <a:srgbClr val="FFFFFF"/>
            </a:solidFill>
            <a:miter lim="800000"/>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9267" name="Rectangle 2">
            <a:extLst>
              <a:ext uri="{FF2B5EF4-FFF2-40B4-BE49-F238E27FC236}">
                <a16:creationId xmlns:a16="http://schemas.microsoft.com/office/drawing/2014/main" id="{688967E6-136C-4952-8ECD-E072B5047F0C}"/>
              </a:ext>
            </a:extLst>
          </p:cNvPr>
          <p:cNvSpPr>
            <a:spLocks noChangeArrowheads="1"/>
          </p:cNvSpPr>
          <p:nvPr/>
        </p:nvSpPr>
        <p:spPr bwMode="auto">
          <a:xfrm>
            <a:off x="4572000" y="304800"/>
            <a:ext cx="3694113" cy="917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9pPr>
          </a:lstStyle>
          <a:p>
            <a:pPr>
              <a:buSzPct val="100000"/>
            </a:pPr>
            <a:r>
              <a:rPr lang="it-IT" altLang="it-IT" sz="5400" b="1">
                <a:solidFill>
                  <a:srgbClr val="0000FF"/>
                </a:solidFill>
                <a:latin typeface="Comic Sans MS" panose="030F0702030302020204" pitchFamily="66" charset="0"/>
                <a:cs typeface="Arial" panose="020B0604020202020204" pitchFamily="34" charset="0"/>
              </a:rPr>
              <a:t>Eosinophils</a:t>
            </a:r>
          </a:p>
        </p:txBody>
      </p:sp>
      <p:pic>
        <p:nvPicPr>
          <p:cNvPr id="139268" name="Picture 3">
            <a:extLst>
              <a:ext uri="{FF2B5EF4-FFF2-40B4-BE49-F238E27FC236}">
                <a16:creationId xmlns:a16="http://schemas.microsoft.com/office/drawing/2014/main" id="{5353F587-2EA6-4904-A7F9-83F684D4A9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25863" y="2743200"/>
            <a:ext cx="5172075" cy="3879850"/>
          </a:xfrm>
          <a:prstGeom prst="rect">
            <a:avLst/>
          </a:prstGeom>
          <a:noFill/>
          <a:ln w="9360" cap="sq">
            <a:solidFill>
              <a:srgbClr val="FFFFFF"/>
            </a:solidFill>
            <a:miter lim="800000"/>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33135800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7762" name="Group 1">
            <a:extLst>
              <a:ext uri="{FF2B5EF4-FFF2-40B4-BE49-F238E27FC236}">
                <a16:creationId xmlns:a16="http://schemas.microsoft.com/office/drawing/2014/main" id="{572702CF-D5C9-40C4-84B8-3797C1B3F560}"/>
              </a:ext>
            </a:extLst>
          </p:cNvPr>
          <p:cNvGrpSpPr>
            <a:grpSpLocks/>
          </p:cNvGrpSpPr>
          <p:nvPr/>
        </p:nvGrpSpPr>
        <p:grpSpPr bwMode="auto">
          <a:xfrm>
            <a:off x="3206750" y="484981"/>
            <a:ext cx="1692275" cy="1277938"/>
            <a:chOff x="1981" y="300"/>
            <a:chExt cx="1066" cy="805"/>
          </a:xfrm>
        </p:grpSpPr>
        <p:sp>
          <p:nvSpPr>
            <p:cNvPr id="117892" name="Line 2">
              <a:extLst>
                <a:ext uri="{FF2B5EF4-FFF2-40B4-BE49-F238E27FC236}">
                  <a16:creationId xmlns:a16="http://schemas.microsoft.com/office/drawing/2014/main" id="{B98DEC61-DDA5-4FD2-B68C-A16675BA0A07}"/>
                </a:ext>
              </a:extLst>
            </p:cNvPr>
            <p:cNvSpPr>
              <a:spLocks noChangeShapeType="1"/>
            </p:cNvSpPr>
            <p:nvPr/>
          </p:nvSpPr>
          <p:spPr bwMode="auto">
            <a:xfrm>
              <a:off x="2519" y="701"/>
              <a:ext cx="0" cy="404"/>
            </a:xfrm>
            <a:prstGeom prst="line">
              <a:avLst/>
            </a:prstGeom>
            <a:noFill/>
            <a:ln w="50760" cap="sq">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117893" name="Text Box 3">
              <a:extLst>
                <a:ext uri="{FF2B5EF4-FFF2-40B4-BE49-F238E27FC236}">
                  <a16:creationId xmlns:a16="http://schemas.microsoft.com/office/drawing/2014/main" id="{0AF4AC20-186A-42C7-A531-12398B34449B}"/>
                </a:ext>
              </a:extLst>
            </p:cNvPr>
            <p:cNvSpPr txBox="1">
              <a:spLocks noChangeArrowheads="1"/>
            </p:cNvSpPr>
            <p:nvPr/>
          </p:nvSpPr>
          <p:spPr bwMode="auto">
            <a:xfrm>
              <a:off x="1981" y="300"/>
              <a:ext cx="1066" cy="3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Calibri" panose="020F0502020204030204" pitchFamily="34" charset="0"/>
                </a:defRPr>
              </a:lvl1pPr>
              <a:lvl2pPr marL="742950" indent="-28575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2pPr>
              <a:lvl3pPr marL="1143000" indent="-22860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3pPr>
              <a:lvl4pPr marL="1600200" indent="-22860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4pPr>
              <a:lvl5pPr marL="2057400" indent="-22860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5pPr>
              <a:lvl6pPr marL="25146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6pPr>
              <a:lvl7pPr marL="29718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7pPr>
              <a:lvl8pPr marL="34290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8pPr>
              <a:lvl9pPr marL="38862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9pPr>
            </a:lstStyle>
            <a:p>
              <a:pPr algn="ctr" eaLnBrk="1" hangingPunct="1">
                <a:spcBef>
                  <a:spcPct val="0"/>
                </a:spcBef>
                <a:buFontTx/>
                <a:buNone/>
              </a:pPr>
              <a:r>
                <a:rPr lang="en-GB" altLang="it-IT" sz="1600" b="1">
                  <a:solidFill>
                    <a:srgbClr val="000066"/>
                  </a:solidFill>
                  <a:latin typeface="Arial" panose="020B0604020202020204" pitchFamily="34" charset="0"/>
                  <a:ea typeface="Microsoft YaHei" panose="020B0503020204020204" pitchFamily="34" charset="-122"/>
                  <a:cs typeface="Arial" panose="020B0604020202020204" pitchFamily="34" charset="0"/>
                </a:rPr>
                <a:t>Immunotherapy</a:t>
              </a:r>
            </a:p>
            <a:p>
              <a:pPr algn="ctr" eaLnBrk="1" hangingPunct="1">
                <a:spcBef>
                  <a:spcPct val="0"/>
                </a:spcBef>
                <a:buFontTx/>
                <a:buNone/>
              </a:pPr>
              <a:r>
                <a:rPr lang="en-GB" altLang="it-IT" sz="1600" b="1">
                  <a:solidFill>
                    <a:srgbClr val="000066"/>
                  </a:solidFill>
                  <a:latin typeface="Arial" panose="020B0604020202020204" pitchFamily="34" charset="0"/>
                  <a:ea typeface="Microsoft YaHei" panose="020B0503020204020204" pitchFamily="34" charset="-122"/>
                  <a:cs typeface="Arial" panose="020B0604020202020204" pitchFamily="34" charset="0"/>
                </a:rPr>
                <a:t>(high dose Ag)</a:t>
              </a:r>
            </a:p>
          </p:txBody>
        </p:sp>
      </p:grpSp>
      <p:grpSp>
        <p:nvGrpSpPr>
          <p:cNvPr id="117763" name="Group 4">
            <a:extLst>
              <a:ext uri="{FF2B5EF4-FFF2-40B4-BE49-F238E27FC236}">
                <a16:creationId xmlns:a16="http://schemas.microsoft.com/office/drawing/2014/main" id="{8A655B3C-EDB0-461B-93B2-BD9F197C943A}"/>
              </a:ext>
            </a:extLst>
          </p:cNvPr>
          <p:cNvGrpSpPr>
            <a:grpSpLocks/>
          </p:cNvGrpSpPr>
          <p:nvPr/>
        </p:nvGrpSpPr>
        <p:grpSpPr bwMode="auto">
          <a:xfrm>
            <a:off x="3041650" y="2747963"/>
            <a:ext cx="985838" cy="3260725"/>
            <a:chOff x="1916" y="1731"/>
            <a:chExt cx="621" cy="2054"/>
          </a:xfrm>
        </p:grpSpPr>
        <p:sp>
          <p:nvSpPr>
            <p:cNvPr id="117881" name="Line 5">
              <a:extLst>
                <a:ext uri="{FF2B5EF4-FFF2-40B4-BE49-F238E27FC236}">
                  <a16:creationId xmlns:a16="http://schemas.microsoft.com/office/drawing/2014/main" id="{93F9F72F-21DE-4AB8-B55C-F90907A84B50}"/>
                </a:ext>
              </a:extLst>
            </p:cNvPr>
            <p:cNvSpPr>
              <a:spLocks noChangeShapeType="1"/>
            </p:cNvSpPr>
            <p:nvPr/>
          </p:nvSpPr>
          <p:spPr bwMode="auto">
            <a:xfrm flipV="1">
              <a:off x="2091" y="1730"/>
              <a:ext cx="446" cy="256"/>
            </a:xfrm>
            <a:prstGeom prst="line">
              <a:avLst/>
            </a:prstGeom>
            <a:noFill/>
            <a:ln w="5076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117882" name="Oval 6">
              <a:extLst>
                <a:ext uri="{FF2B5EF4-FFF2-40B4-BE49-F238E27FC236}">
                  <a16:creationId xmlns:a16="http://schemas.microsoft.com/office/drawing/2014/main" id="{59739F32-2E4A-429A-B8EA-3956AAD9A541}"/>
                </a:ext>
              </a:extLst>
            </p:cNvPr>
            <p:cNvSpPr>
              <a:spLocks noChangeArrowheads="1"/>
            </p:cNvSpPr>
            <p:nvPr/>
          </p:nvSpPr>
          <p:spPr bwMode="auto">
            <a:xfrm>
              <a:off x="1949" y="2313"/>
              <a:ext cx="285" cy="299"/>
            </a:xfrm>
            <a:prstGeom prst="ellipse">
              <a:avLst/>
            </a:prstGeom>
            <a:solidFill>
              <a:srgbClr val="FFFF99"/>
            </a:solidFill>
            <a:ln w="9525"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defTabSz="449263">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49263">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49263">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49263">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49263">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Clr>
                  <a:srgbClr val="000000"/>
                </a:buClr>
                <a:buFont typeface="Times New Roman" panose="02020603050405020304" pitchFamily="18" charset="0"/>
                <a:buNone/>
              </a:pPr>
              <a:endParaRPr lang="it-IT" altLang="it-IT" sz="1800">
                <a:solidFill>
                  <a:srgbClr val="FFFFFF"/>
                </a:solidFill>
                <a:latin typeface="Arial" panose="020B0604020202020204" pitchFamily="34" charset="0"/>
                <a:ea typeface="Microsoft YaHei" panose="020B0503020204020204" pitchFamily="34" charset="-122"/>
              </a:endParaRPr>
            </a:p>
          </p:txBody>
        </p:sp>
        <p:sp>
          <p:nvSpPr>
            <p:cNvPr id="117883" name="Oval 7">
              <a:extLst>
                <a:ext uri="{FF2B5EF4-FFF2-40B4-BE49-F238E27FC236}">
                  <a16:creationId xmlns:a16="http://schemas.microsoft.com/office/drawing/2014/main" id="{BCA4232B-F097-4B78-88FD-02E434091BC9}"/>
                </a:ext>
              </a:extLst>
            </p:cNvPr>
            <p:cNvSpPr>
              <a:spLocks noChangeArrowheads="1"/>
            </p:cNvSpPr>
            <p:nvPr/>
          </p:nvSpPr>
          <p:spPr bwMode="auto">
            <a:xfrm>
              <a:off x="1949" y="2313"/>
              <a:ext cx="285" cy="299"/>
            </a:xfrm>
            <a:prstGeom prst="ellipse">
              <a:avLst/>
            </a:prstGeom>
            <a:noFill/>
            <a:ln w="15840" cap="rnd">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defTabSz="449263">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49263">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49263">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49263">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49263">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Clr>
                  <a:srgbClr val="000000"/>
                </a:buClr>
                <a:buFont typeface="Times New Roman" panose="02020603050405020304" pitchFamily="18" charset="0"/>
                <a:buNone/>
              </a:pPr>
              <a:endParaRPr lang="it-IT" altLang="it-IT" sz="1800">
                <a:solidFill>
                  <a:srgbClr val="FFFFFF"/>
                </a:solidFill>
                <a:latin typeface="Arial" panose="020B0604020202020204" pitchFamily="34" charset="0"/>
                <a:ea typeface="Microsoft YaHei" panose="020B0503020204020204" pitchFamily="34" charset="-122"/>
              </a:endParaRPr>
            </a:p>
          </p:txBody>
        </p:sp>
        <p:sp>
          <p:nvSpPr>
            <p:cNvPr id="117884" name="Oval 8">
              <a:extLst>
                <a:ext uri="{FF2B5EF4-FFF2-40B4-BE49-F238E27FC236}">
                  <a16:creationId xmlns:a16="http://schemas.microsoft.com/office/drawing/2014/main" id="{94D37246-94AF-4082-A248-0501F76BC7AC}"/>
                </a:ext>
              </a:extLst>
            </p:cNvPr>
            <p:cNvSpPr>
              <a:spLocks noChangeArrowheads="1"/>
            </p:cNvSpPr>
            <p:nvPr/>
          </p:nvSpPr>
          <p:spPr bwMode="auto">
            <a:xfrm>
              <a:off x="1999" y="2363"/>
              <a:ext cx="204" cy="211"/>
            </a:xfrm>
            <a:prstGeom prst="ellipse">
              <a:avLst/>
            </a:prstGeom>
            <a:solidFill>
              <a:srgbClr val="333333"/>
            </a:solidFill>
            <a:ln w="9525"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defTabSz="449263">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49263">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49263">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49263">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49263">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Clr>
                  <a:srgbClr val="000000"/>
                </a:buClr>
                <a:buFont typeface="Times New Roman" panose="02020603050405020304" pitchFamily="18" charset="0"/>
                <a:buNone/>
              </a:pPr>
              <a:endParaRPr lang="it-IT" altLang="it-IT" sz="1800">
                <a:solidFill>
                  <a:srgbClr val="FFFFFF"/>
                </a:solidFill>
                <a:latin typeface="Arial" panose="020B0604020202020204" pitchFamily="34" charset="0"/>
                <a:ea typeface="Microsoft YaHei" panose="020B0503020204020204" pitchFamily="34" charset="-122"/>
              </a:endParaRPr>
            </a:p>
          </p:txBody>
        </p:sp>
        <p:sp>
          <p:nvSpPr>
            <p:cNvPr id="117885" name="Oval 9">
              <a:extLst>
                <a:ext uri="{FF2B5EF4-FFF2-40B4-BE49-F238E27FC236}">
                  <a16:creationId xmlns:a16="http://schemas.microsoft.com/office/drawing/2014/main" id="{7B34397E-FAFA-42DA-8B51-ABB72E1A1E6C}"/>
                </a:ext>
              </a:extLst>
            </p:cNvPr>
            <p:cNvSpPr>
              <a:spLocks noChangeArrowheads="1"/>
            </p:cNvSpPr>
            <p:nvPr/>
          </p:nvSpPr>
          <p:spPr bwMode="auto">
            <a:xfrm>
              <a:off x="1999" y="2363"/>
              <a:ext cx="204" cy="211"/>
            </a:xfrm>
            <a:prstGeom prst="ellipse">
              <a:avLst/>
            </a:prstGeom>
            <a:noFill/>
            <a:ln w="7920" cap="rnd">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defTabSz="449263">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49263">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49263">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49263">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49263">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Clr>
                  <a:srgbClr val="000000"/>
                </a:buClr>
                <a:buFont typeface="Times New Roman" panose="02020603050405020304" pitchFamily="18" charset="0"/>
                <a:buNone/>
              </a:pPr>
              <a:endParaRPr lang="it-IT" altLang="it-IT" sz="1800">
                <a:solidFill>
                  <a:srgbClr val="FFFFFF"/>
                </a:solidFill>
                <a:latin typeface="Arial" panose="020B0604020202020204" pitchFamily="34" charset="0"/>
                <a:ea typeface="Microsoft YaHei" panose="020B0503020204020204" pitchFamily="34" charset="-122"/>
              </a:endParaRPr>
            </a:p>
          </p:txBody>
        </p:sp>
        <p:sp>
          <p:nvSpPr>
            <p:cNvPr id="117886" name="Rectangle 10">
              <a:extLst>
                <a:ext uri="{FF2B5EF4-FFF2-40B4-BE49-F238E27FC236}">
                  <a16:creationId xmlns:a16="http://schemas.microsoft.com/office/drawing/2014/main" id="{6E67FA46-6321-406E-B9F1-3D827FB2432D}"/>
                </a:ext>
              </a:extLst>
            </p:cNvPr>
            <p:cNvSpPr>
              <a:spLocks noChangeArrowheads="1"/>
            </p:cNvSpPr>
            <p:nvPr/>
          </p:nvSpPr>
          <p:spPr bwMode="auto">
            <a:xfrm>
              <a:off x="2021" y="2419"/>
              <a:ext cx="143" cy="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Calibri" panose="020F0502020204030204" pitchFamily="34" charset="0"/>
                </a:defRPr>
              </a:lvl1pPr>
              <a:lvl2pPr marL="742950" indent="-28575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2pPr>
              <a:lvl3pPr marL="1143000" indent="-22860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3pPr>
              <a:lvl4pPr marL="1600200" indent="-22860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4pPr>
              <a:lvl5pPr marL="2057400" indent="-22860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5pPr>
              <a:lvl6pPr marL="25146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6pPr>
              <a:lvl7pPr marL="29718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7pPr>
              <a:lvl8pPr marL="34290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8pPr>
              <a:lvl9pPr marL="38862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9pPr>
            </a:lstStyle>
            <a:p>
              <a:pPr eaLnBrk="1" hangingPunct="1">
                <a:spcBef>
                  <a:spcPct val="0"/>
                </a:spcBef>
                <a:buFontTx/>
                <a:buNone/>
              </a:pPr>
              <a:r>
                <a:rPr lang="en-GB" altLang="it-IT" sz="1000" b="1">
                  <a:solidFill>
                    <a:srgbClr val="FFFFFF"/>
                  </a:solidFill>
                  <a:latin typeface="Arial" panose="020B0604020202020204" pitchFamily="34" charset="0"/>
                  <a:ea typeface="Microsoft YaHei" panose="020B0503020204020204" pitchFamily="34" charset="-122"/>
                  <a:cs typeface="Arial" panose="020B0604020202020204" pitchFamily="34" charset="0"/>
                </a:rPr>
                <a:t>Th1</a:t>
              </a:r>
            </a:p>
          </p:txBody>
        </p:sp>
        <p:sp>
          <p:nvSpPr>
            <p:cNvPr id="117887" name="Line 11">
              <a:extLst>
                <a:ext uri="{FF2B5EF4-FFF2-40B4-BE49-F238E27FC236}">
                  <a16:creationId xmlns:a16="http://schemas.microsoft.com/office/drawing/2014/main" id="{92E834D3-BE07-415B-8512-429437DCEE6B}"/>
                </a:ext>
              </a:extLst>
            </p:cNvPr>
            <p:cNvSpPr>
              <a:spLocks noChangeShapeType="1"/>
            </p:cNvSpPr>
            <p:nvPr/>
          </p:nvSpPr>
          <p:spPr bwMode="auto">
            <a:xfrm>
              <a:off x="2100" y="2706"/>
              <a:ext cx="0" cy="300"/>
            </a:xfrm>
            <a:prstGeom prst="line">
              <a:avLst/>
            </a:prstGeom>
            <a:noFill/>
            <a:ln w="50760" cap="sq">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117888" name="Text Box 12">
              <a:extLst>
                <a:ext uri="{FF2B5EF4-FFF2-40B4-BE49-F238E27FC236}">
                  <a16:creationId xmlns:a16="http://schemas.microsoft.com/office/drawing/2014/main" id="{1936921C-393F-4852-A1E7-38DBB645FE35}"/>
                </a:ext>
              </a:extLst>
            </p:cNvPr>
            <p:cNvSpPr txBox="1">
              <a:spLocks noChangeArrowheads="1"/>
            </p:cNvSpPr>
            <p:nvPr/>
          </p:nvSpPr>
          <p:spPr bwMode="auto">
            <a:xfrm>
              <a:off x="1916" y="3015"/>
              <a:ext cx="404" cy="2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Calibri" panose="020F0502020204030204" pitchFamily="34" charset="0"/>
                </a:defRPr>
              </a:lvl1pPr>
              <a:lvl2pPr marL="742950" indent="-28575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2pPr>
              <a:lvl3pPr marL="1143000" indent="-22860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3pPr>
              <a:lvl4pPr marL="1600200" indent="-22860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4pPr>
              <a:lvl5pPr marL="2057400" indent="-22860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5pPr>
              <a:lvl6pPr marL="25146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6pPr>
              <a:lvl7pPr marL="29718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7pPr>
              <a:lvl8pPr marL="34290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8pPr>
              <a:lvl9pPr marL="38862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9pPr>
            </a:lstStyle>
            <a:p>
              <a:pPr eaLnBrk="1" hangingPunct="1">
                <a:spcBef>
                  <a:spcPct val="0"/>
                </a:spcBef>
                <a:buFontTx/>
                <a:buNone/>
              </a:pPr>
              <a:r>
                <a:rPr lang="en-GB" altLang="it-IT" sz="1800">
                  <a:solidFill>
                    <a:srgbClr val="000000"/>
                  </a:solidFill>
                  <a:latin typeface="Arial" panose="020B0604020202020204" pitchFamily="34" charset="0"/>
                  <a:ea typeface="Microsoft YaHei" panose="020B0503020204020204" pitchFamily="34" charset="-122"/>
                  <a:cs typeface="Arial" panose="020B0604020202020204" pitchFamily="34" charset="0"/>
                </a:rPr>
                <a:t>IFN</a:t>
              </a:r>
              <a:r>
                <a:rPr lang="en-GB" altLang="it-IT" sz="1800">
                  <a:solidFill>
                    <a:srgbClr val="000000"/>
                  </a:solidFill>
                  <a:latin typeface="Symbol" panose="05050102010706020507" pitchFamily="18" charset="2"/>
                  <a:ea typeface="Microsoft YaHei" panose="020B0503020204020204" pitchFamily="34" charset="-122"/>
                  <a:cs typeface="Arial" panose="020B0604020202020204" pitchFamily="34" charset="0"/>
                </a:rPr>
                <a:t></a:t>
              </a:r>
            </a:p>
          </p:txBody>
        </p:sp>
        <p:sp>
          <p:nvSpPr>
            <p:cNvPr id="117889" name="Line 13">
              <a:extLst>
                <a:ext uri="{FF2B5EF4-FFF2-40B4-BE49-F238E27FC236}">
                  <a16:creationId xmlns:a16="http://schemas.microsoft.com/office/drawing/2014/main" id="{5362F808-3D0C-4E04-9CC6-FA09AC9BBAB2}"/>
                </a:ext>
              </a:extLst>
            </p:cNvPr>
            <p:cNvSpPr>
              <a:spLocks noChangeShapeType="1"/>
            </p:cNvSpPr>
            <p:nvPr/>
          </p:nvSpPr>
          <p:spPr bwMode="auto">
            <a:xfrm>
              <a:off x="2101" y="3246"/>
              <a:ext cx="0" cy="301"/>
            </a:xfrm>
            <a:prstGeom prst="line">
              <a:avLst/>
            </a:prstGeom>
            <a:noFill/>
            <a:ln w="50760" cap="sq">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117890" name="Text Box 14">
              <a:extLst>
                <a:ext uri="{FF2B5EF4-FFF2-40B4-BE49-F238E27FC236}">
                  <a16:creationId xmlns:a16="http://schemas.microsoft.com/office/drawing/2014/main" id="{C983DEFB-2831-49DA-9E40-2177E566E573}"/>
                </a:ext>
              </a:extLst>
            </p:cNvPr>
            <p:cNvSpPr txBox="1">
              <a:spLocks noChangeArrowheads="1"/>
            </p:cNvSpPr>
            <p:nvPr/>
          </p:nvSpPr>
          <p:spPr bwMode="auto">
            <a:xfrm>
              <a:off x="1946" y="3554"/>
              <a:ext cx="345" cy="2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Calibri" panose="020F0502020204030204" pitchFamily="34" charset="0"/>
                </a:defRPr>
              </a:lvl1pPr>
              <a:lvl2pPr marL="742950" indent="-28575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2pPr>
              <a:lvl3pPr marL="1143000" indent="-22860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3pPr>
              <a:lvl4pPr marL="1600200" indent="-22860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4pPr>
              <a:lvl5pPr marL="2057400" indent="-22860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5pPr>
              <a:lvl6pPr marL="25146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6pPr>
              <a:lvl7pPr marL="29718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7pPr>
              <a:lvl8pPr marL="34290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8pPr>
              <a:lvl9pPr marL="38862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9pPr>
            </a:lstStyle>
            <a:p>
              <a:pPr eaLnBrk="1" hangingPunct="1">
                <a:spcBef>
                  <a:spcPct val="0"/>
                </a:spcBef>
                <a:buFontTx/>
                <a:buNone/>
              </a:pPr>
              <a:r>
                <a:rPr lang="en-GB" altLang="it-IT" sz="1800">
                  <a:solidFill>
                    <a:srgbClr val="000000"/>
                  </a:solidFill>
                  <a:latin typeface="Arial" panose="020B0604020202020204" pitchFamily="34" charset="0"/>
                  <a:ea typeface="Microsoft YaHei" panose="020B0503020204020204" pitchFamily="34" charset="-122"/>
                  <a:cs typeface="Arial" panose="020B0604020202020204" pitchFamily="34" charset="0"/>
                </a:rPr>
                <a:t>IgG</a:t>
              </a:r>
            </a:p>
          </p:txBody>
        </p:sp>
        <p:sp>
          <p:nvSpPr>
            <p:cNvPr id="117891" name="Line 15">
              <a:extLst>
                <a:ext uri="{FF2B5EF4-FFF2-40B4-BE49-F238E27FC236}">
                  <a16:creationId xmlns:a16="http://schemas.microsoft.com/office/drawing/2014/main" id="{A081E66B-1E43-4C70-8849-C7F2E8CCD231}"/>
                </a:ext>
              </a:extLst>
            </p:cNvPr>
            <p:cNvSpPr>
              <a:spLocks noChangeShapeType="1"/>
            </p:cNvSpPr>
            <p:nvPr/>
          </p:nvSpPr>
          <p:spPr bwMode="auto">
            <a:xfrm>
              <a:off x="2095" y="1976"/>
              <a:ext cx="0" cy="259"/>
            </a:xfrm>
            <a:prstGeom prst="line">
              <a:avLst/>
            </a:prstGeom>
            <a:noFill/>
            <a:ln w="50760" cap="sq">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grpSp>
      <p:grpSp>
        <p:nvGrpSpPr>
          <p:cNvPr id="117764" name="Group 16">
            <a:extLst>
              <a:ext uri="{FF2B5EF4-FFF2-40B4-BE49-F238E27FC236}">
                <a16:creationId xmlns:a16="http://schemas.microsoft.com/office/drawing/2014/main" id="{8294936C-27FF-4779-81F5-B63746172A47}"/>
              </a:ext>
            </a:extLst>
          </p:cNvPr>
          <p:cNvGrpSpPr>
            <a:grpSpLocks/>
          </p:cNvGrpSpPr>
          <p:nvPr/>
        </p:nvGrpSpPr>
        <p:grpSpPr bwMode="auto">
          <a:xfrm>
            <a:off x="3898900" y="2752725"/>
            <a:ext cx="1776413" cy="3273425"/>
            <a:chOff x="2456" y="1734"/>
            <a:chExt cx="1119" cy="2062"/>
          </a:xfrm>
        </p:grpSpPr>
        <p:grpSp>
          <p:nvGrpSpPr>
            <p:cNvPr id="117863" name="Group 17">
              <a:extLst>
                <a:ext uri="{FF2B5EF4-FFF2-40B4-BE49-F238E27FC236}">
                  <a16:creationId xmlns:a16="http://schemas.microsoft.com/office/drawing/2014/main" id="{965F8F59-1708-44C7-B1DB-6BE56E516315}"/>
                </a:ext>
              </a:extLst>
            </p:cNvPr>
            <p:cNvGrpSpPr>
              <a:grpSpLocks/>
            </p:cNvGrpSpPr>
            <p:nvPr/>
          </p:nvGrpSpPr>
          <p:grpSpPr bwMode="auto">
            <a:xfrm>
              <a:off x="2817" y="2302"/>
              <a:ext cx="284" cy="301"/>
              <a:chOff x="2817" y="2302"/>
              <a:chExt cx="284" cy="301"/>
            </a:xfrm>
          </p:grpSpPr>
          <p:sp>
            <p:nvSpPr>
              <p:cNvPr id="117879" name="Oval 18">
                <a:extLst>
                  <a:ext uri="{FF2B5EF4-FFF2-40B4-BE49-F238E27FC236}">
                    <a16:creationId xmlns:a16="http://schemas.microsoft.com/office/drawing/2014/main" id="{CD2DD29F-7DAD-43B4-8DFC-54C487BBCF62}"/>
                  </a:ext>
                </a:extLst>
              </p:cNvPr>
              <p:cNvSpPr>
                <a:spLocks noChangeArrowheads="1"/>
              </p:cNvSpPr>
              <p:nvPr/>
            </p:nvSpPr>
            <p:spPr bwMode="auto">
              <a:xfrm>
                <a:off x="2817" y="2302"/>
                <a:ext cx="284" cy="301"/>
              </a:xfrm>
              <a:prstGeom prst="ellipse">
                <a:avLst/>
              </a:prstGeom>
              <a:solidFill>
                <a:srgbClr val="99CCFF"/>
              </a:solidFill>
              <a:ln w="9525"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defTabSz="449263">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49263">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49263">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49263">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49263">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Clr>
                    <a:srgbClr val="000000"/>
                  </a:buClr>
                  <a:buFont typeface="Times New Roman" panose="02020603050405020304" pitchFamily="18" charset="0"/>
                  <a:buNone/>
                </a:pPr>
                <a:endParaRPr lang="it-IT" altLang="it-IT" sz="1800">
                  <a:solidFill>
                    <a:srgbClr val="FFFFFF"/>
                  </a:solidFill>
                  <a:latin typeface="Arial" panose="020B0604020202020204" pitchFamily="34" charset="0"/>
                  <a:ea typeface="Microsoft YaHei" panose="020B0503020204020204" pitchFamily="34" charset="-122"/>
                </a:endParaRPr>
              </a:p>
            </p:txBody>
          </p:sp>
          <p:sp>
            <p:nvSpPr>
              <p:cNvPr id="117880" name="Oval 19">
                <a:extLst>
                  <a:ext uri="{FF2B5EF4-FFF2-40B4-BE49-F238E27FC236}">
                    <a16:creationId xmlns:a16="http://schemas.microsoft.com/office/drawing/2014/main" id="{9FAA5367-2942-4144-BB78-86CFC0472BF9}"/>
                  </a:ext>
                </a:extLst>
              </p:cNvPr>
              <p:cNvSpPr>
                <a:spLocks noChangeArrowheads="1"/>
              </p:cNvSpPr>
              <p:nvPr/>
            </p:nvSpPr>
            <p:spPr bwMode="auto">
              <a:xfrm>
                <a:off x="2817" y="2302"/>
                <a:ext cx="284" cy="301"/>
              </a:xfrm>
              <a:prstGeom prst="ellipse">
                <a:avLst/>
              </a:prstGeom>
              <a:noFill/>
              <a:ln w="15840" cap="rnd">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defTabSz="449263">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49263">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49263">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49263">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49263">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Clr>
                    <a:srgbClr val="000000"/>
                  </a:buClr>
                  <a:buFont typeface="Times New Roman" panose="02020603050405020304" pitchFamily="18" charset="0"/>
                  <a:buNone/>
                </a:pPr>
                <a:endParaRPr lang="it-IT" altLang="it-IT" sz="1800">
                  <a:solidFill>
                    <a:srgbClr val="FFFFFF"/>
                  </a:solidFill>
                  <a:latin typeface="Arial" panose="020B0604020202020204" pitchFamily="34" charset="0"/>
                  <a:ea typeface="Microsoft YaHei" panose="020B0503020204020204" pitchFamily="34" charset="-122"/>
                </a:endParaRPr>
              </a:p>
            </p:txBody>
          </p:sp>
        </p:grpSp>
        <p:grpSp>
          <p:nvGrpSpPr>
            <p:cNvPr id="117864" name="Group 20">
              <a:extLst>
                <a:ext uri="{FF2B5EF4-FFF2-40B4-BE49-F238E27FC236}">
                  <a16:creationId xmlns:a16="http://schemas.microsoft.com/office/drawing/2014/main" id="{B50DD67F-622D-4B69-85FF-550713F74B9D}"/>
                </a:ext>
              </a:extLst>
            </p:cNvPr>
            <p:cNvGrpSpPr>
              <a:grpSpLocks/>
            </p:cNvGrpSpPr>
            <p:nvPr/>
          </p:nvGrpSpPr>
          <p:grpSpPr bwMode="auto">
            <a:xfrm>
              <a:off x="2866" y="2345"/>
              <a:ext cx="189" cy="212"/>
              <a:chOff x="2866" y="2345"/>
              <a:chExt cx="189" cy="212"/>
            </a:xfrm>
          </p:grpSpPr>
          <p:sp>
            <p:nvSpPr>
              <p:cNvPr id="117877" name="Oval 21">
                <a:extLst>
                  <a:ext uri="{FF2B5EF4-FFF2-40B4-BE49-F238E27FC236}">
                    <a16:creationId xmlns:a16="http://schemas.microsoft.com/office/drawing/2014/main" id="{EE63B874-A802-449C-8702-045AF2A6AC48}"/>
                  </a:ext>
                </a:extLst>
              </p:cNvPr>
              <p:cNvSpPr>
                <a:spLocks noChangeArrowheads="1"/>
              </p:cNvSpPr>
              <p:nvPr/>
            </p:nvSpPr>
            <p:spPr bwMode="auto">
              <a:xfrm>
                <a:off x="2866" y="2345"/>
                <a:ext cx="189" cy="212"/>
              </a:xfrm>
              <a:prstGeom prst="ellipse">
                <a:avLst/>
              </a:prstGeom>
              <a:solidFill>
                <a:srgbClr val="333333"/>
              </a:solidFill>
              <a:ln w="9525"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defTabSz="449263">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49263">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49263">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49263">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49263">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Clr>
                    <a:srgbClr val="000000"/>
                  </a:buClr>
                  <a:buFont typeface="Times New Roman" panose="02020603050405020304" pitchFamily="18" charset="0"/>
                  <a:buNone/>
                </a:pPr>
                <a:endParaRPr lang="it-IT" altLang="it-IT" sz="1800">
                  <a:solidFill>
                    <a:srgbClr val="FFFFFF"/>
                  </a:solidFill>
                  <a:latin typeface="Arial" panose="020B0604020202020204" pitchFamily="34" charset="0"/>
                  <a:ea typeface="Microsoft YaHei" panose="020B0503020204020204" pitchFamily="34" charset="-122"/>
                </a:endParaRPr>
              </a:p>
            </p:txBody>
          </p:sp>
          <p:sp>
            <p:nvSpPr>
              <p:cNvPr id="117878" name="Oval 22">
                <a:extLst>
                  <a:ext uri="{FF2B5EF4-FFF2-40B4-BE49-F238E27FC236}">
                    <a16:creationId xmlns:a16="http://schemas.microsoft.com/office/drawing/2014/main" id="{C12F9856-8A2F-4D19-A0CF-AB117D3BEB99}"/>
                  </a:ext>
                </a:extLst>
              </p:cNvPr>
              <p:cNvSpPr>
                <a:spLocks noChangeArrowheads="1"/>
              </p:cNvSpPr>
              <p:nvPr/>
            </p:nvSpPr>
            <p:spPr bwMode="auto">
              <a:xfrm>
                <a:off x="2866" y="2345"/>
                <a:ext cx="189" cy="212"/>
              </a:xfrm>
              <a:prstGeom prst="ellipse">
                <a:avLst/>
              </a:prstGeom>
              <a:noFill/>
              <a:ln w="7920" cap="rnd">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defTabSz="449263">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49263">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49263">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49263">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49263">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Clr>
                    <a:srgbClr val="000000"/>
                  </a:buClr>
                  <a:buFont typeface="Times New Roman" panose="02020603050405020304" pitchFamily="18" charset="0"/>
                  <a:buNone/>
                </a:pPr>
                <a:endParaRPr lang="it-IT" altLang="it-IT" sz="1800">
                  <a:solidFill>
                    <a:srgbClr val="FFFFFF"/>
                  </a:solidFill>
                  <a:latin typeface="Arial" panose="020B0604020202020204" pitchFamily="34" charset="0"/>
                  <a:ea typeface="Microsoft YaHei" panose="020B0503020204020204" pitchFamily="34" charset="-122"/>
                </a:endParaRPr>
              </a:p>
            </p:txBody>
          </p:sp>
        </p:grpSp>
        <p:sp>
          <p:nvSpPr>
            <p:cNvPr id="117865" name="Rectangle 23">
              <a:extLst>
                <a:ext uri="{FF2B5EF4-FFF2-40B4-BE49-F238E27FC236}">
                  <a16:creationId xmlns:a16="http://schemas.microsoft.com/office/drawing/2014/main" id="{1DE69878-3B1E-4A76-BE83-5E19C10E1D77}"/>
                </a:ext>
              </a:extLst>
            </p:cNvPr>
            <p:cNvSpPr>
              <a:spLocks noChangeArrowheads="1"/>
            </p:cNvSpPr>
            <p:nvPr/>
          </p:nvSpPr>
          <p:spPr bwMode="auto">
            <a:xfrm>
              <a:off x="2922" y="2390"/>
              <a:ext cx="58" cy="11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Calibri" panose="020F0502020204030204" pitchFamily="34" charset="0"/>
                </a:defRPr>
              </a:lvl1pPr>
              <a:lvl2pPr marL="742950" indent="-28575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2pPr>
              <a:lvl3pPr marL="1143000" indent="-22860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3pPr>
              <a:lvl4pPr marL="1600200" indent="-22860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4pPr>
              <a:lvl5pPr marL="2057400" indent="-22860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5pPr>
              <a:lvl6pPr marL="25146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6pPr>
              <a:lvl7pPr marL="29718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7pPr>
              <a:lvl8pPr marL="34290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8pPr>
              <a:lvl9pPr marL="38862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9pPr>
            </a:lstStyle>
            <a:p>
              <a:pPr eaLnBrk="1" hangingPunct="1">
                <a:spcBef>
                  <a:spcPct val="0"/>
                </a:spcBef>
                <a:buFontTx/>
                <a:buNone/>
              </a:pPr>
              <a:r>
                <a:rPr lang="en-GB" altLang="it-IT" sz="1200" b="1">
                  <a:solidFill>
                    <a:srgbClr val="FFFFFF"/>
                  </a:solidFill>
                  <a:latin typeface="Arial" panose="020B0604020202020204" pitchFamily="34" charset="0"/>
                  <a:ea typeface="Microsoft YaHei" panose="020B0503020204020204" pitchFamily="34" charset="-122"/>
                  <a:cs typeface="Arial" panose="020B0604020202020204" pitchFamily="34" charset="0"/>
                </a:rPr>
                <a:t>T</a:t>
              </a:r>
            </a:p>
          </p:txBody>
        </p:sp>
        <p:sp>
          <p:nvSpPr>
            <p:cNvPr id="117866" name="Rectangle 24">
              <a:extLst>
                <a:ext uri="{FF2B5EF4-FFF2-40B4-BE49-F238E27FC236}">
                  <a16:creationId xmlns:a16="http://schemas.microsoft.com/office/drawing/2014/main" id="{FB8D4947-5F48-4A13-8B72-DC7ED3FE6EFE}"/>
                </a:ext>
              </a:extLst>
            </p:cNvPr>
            <p:cNvSpPr>
              <a:spLocks noChangeArrowheads="1"/>
            </p:cNvSpPr>
            <p:nvPr/>
          </p:nvSpPr>
          <p:spPr bwMode="auto">
            <a:xfrm>
              <a:off x="2974" y="2401"/>
              <a:ext cx="34" cy="10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Calibri" panose="020F0502020204030204" pitchFamily="34" charset="0"/>
                </a:defRPr>
              </a:lvl1pPr>
              <a:lvl2pPr marL="742950" indent="-28575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2pPr>
              <a:lvl3pPr marL="1143000" indent="-22860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3pPr>
              <a:lvl4pPr marL="1600200" indent="-22860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4pPr>
              <a:lvl5pPr marL="2057400" indent="-22860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5pPr>
              <a:lvl6pPr marL="25146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6pPr>
              <a:lvl7pPr marL="29718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7pPr>
              <a:lvl8pPr marL="34290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8pPr>
              <a:lvl9pPr marL="38862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9pPr>
            </a:lstStyle>
            <a:p>
              <a:pPr eaLnBrk="1" hangingPunct="1">
                <a:spcBef>
                  <a:spcPct val="0"/>
                </a:spcBef>
                <a:buFontTx/>
                <a:buNone/>
              </a:pPr>
              <a:r>
                <a:rPr lang="en-GB" altLang="it-IT" sz="1100" b="1">
                  <a:solidFill>
                    <a:srgbClr val="FFFFFF"/>
                  </a:solidFill>
                  <a:latin typeface="Arial" panose="020B0604020202020204" pitchFamily="34" charset="0"/>
                  <a:ea typeface="Microsoft YaHei" panose="020B0503020204020204" pitchFamily="34" charset="-122"/>
                  <a:cs typeface="Arial" panose="020B0604020202020204" pitchFamily="34" charset="0"/>
                </a:rPr>
                <a:t>r</a:t>
              </a:r>
            </a:p>
          </p:txBody>
        </p:sp>
        <p:sp>
          <p:nvSpPr>
            <p:cNvPr id="117867" name="Line 25">
              <a:extLst>
                <a:ext uri="{FF2B5EF4-FFF2-40B4-BE49-F238E27FC236}">
                  <a16:creationId xmlns:a16="http://schemas.microsoft.com/office/drawing/2014/main" id="{4339996F-7A6E-45AF-B496-A84657690B83}"/>
                </a:ext>
              </a:extLst>
            </p:cNvPr>
            <p:cNvSpPr>
              <a:spLocks noChangeShapeType="1"/>
            </p:cNvSpPr>
            <p:nvPr/>
          </p:nvSpPr>
          <p:spPr bwMode="auto">
            <a:xfrm flipH="1">
              <a:off x="2687" y="2641"/>
              <a:ext cx="197" cy="350"/>
            </a:xfrm>
            <a:prstGeom prst="line">
              <a:avLst/>
            </a:prstGeom>
            <a:noFill/>
            <a:ln w="50760" cap="sq">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117868" name="Line 26">
              <a:extLst>
                <a:ext uri="{FF2B5EF4-FFF2-40B4-BE49-F238E27FC236}">
                  <a16:creationId xmlns:a16="http://schemas.microsoft.com/office/drawing/2014/main" id="{B301059C-6384-426B-B6AA-DF65B8FBE523}"/>
                </a:ext>
              </a:extLst>
            </p:cNvPr>
            <p:cNvSpPr>
              <a:spLocks noChangeShapeType="1"/>
            </p:cNvSpPr>
            <p:nvPr/>
          </p:nvSpPr>
          <p:spPr bwMode="auto">
            <a:xfrm>
              <a:off x="3025" y="2642"/>
              <a:ext cx="194" cy="350"/>
            </a:xfrm>
            <a:prstGeom prst="line">
              <a:avLst/>
            </a:prstGeom>
            <a:noFill/>
            <a:ln w="50760" cap="sq">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117869" name="Text Box 27">
              <a:extLst>
                <a:ext uri="{FF2B5EF4-FFF2-40B4-BE49-F238E27FC236}">
                  <a16:creationId xmlns:a16="http://schemas.microsoft.com/office/drawing/2014/main" id="{F2FE7528-AE94-454C-97E3-7F342A354DB7}"/>
                </a:ext>
              </a:extLst>
            </p:cNvPr>
            <p:cNvSpPr txBox="1">
              <a:spLocks noChangeArrowheads="1"/>
            </p:cNvSpPr>
            <p:nvPr/>
          </p:nvSpPr>
          <p:spPr bwMode="auto">
            <a:xfrm>
              <a:off x="2456" y="3028"/>
              <a:ext cx="440" cy="2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Calibri" panose="020F0502020204030204" pitchFamily="34" charset="0"/>
                </a:defRPr>
              </a:lvl1pPr>
              <a:lvl2pPr marL="742950" indent="-28575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2pPr>
              <a:lvl3pPr marL="1143000" indent="-22860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3pPr>
              <a:lvl4pPr marL="1600200" indent="-22860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4pPr>
              <a:lvl5pPr marL="2057400" indent="-22860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5pPr>
              <a:lvl6pPr marL="25146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6pPr>
              <a:lvl7pPr marL="29718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7pPr>
              <a:lvl8pPr marL="34290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8pPr>
              <a:lvl9pPr marL="38862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9pPr>
            </a:lstStyle>
            <a:p>
              <a:pPr eaLnBrk="1" hangingPunct="1">
                <a:spcBef>
                  <a:spcPct val="0"/>
                </a:spcBef>
                <a:buFontTx/>
                <a:buNone/>
              </a:pPr>
              <a:r>
                <a:rPr lang="en-GB" altLang="it-IT" sz="1800">
                  <a:solidFill>
                    <a:srgbClr val="000000"/>
                  </a:solidFill>
                  <a:latin typeface="Arial" panose="020B0604020202020204" pitchFamily="34" charset="0"/>
                  <a:ea typeface="Microsoft YaHei" panose="020B0503020204020204" pitchFamily="34" charset="-122"/>
                  <a:cs typeface="Arial" panose="020B0604020202020204" pitchFamily="34" charset="0"/>
                </a:rPr>
                <a:t>IL-10</a:t>
              </a:r>
            </a:p>
          </p:txBody>
        </p:sp>
        <p:sp>
          <p:nvSpPr>
            <p:cNvPr id="117870" name="Text Box 28">
              <a:extLst>
                <a:ext uri="{FF2B5EF4-FFF2-40B4-BE49-F238E27FC236}">
                  <a16:creationId xmlns:a16="http://schemas.microsoft.com/office/drawing/2014/main" id="{2FA72FA0-4E62-4E7B-ACBC-25D16ED02624}"/>
                </a:ext>
              </a:extLst>
            </p:cNvPr>
            <p:cNvSpPr txBox="1">
              <a:spLocks noChangeArrowheads="1"/>
            </p:cNvSpPr>
            <p:nvPr/>
          </p:nvSpPr>
          <p:spPr bwMode="auto">
            <a:xfrm>
              <a:off x="3046" y="3021"/>
              <a:ext cx="529" cy="2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Calibri" panose="020F0502020204030204" pitchFamily="34" charset="0"/>
                </a:defRPr>
              </a:lvl1pPr>
              <a:lvl2pPr marL="742950" indent="-28575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2pPr>
              <a:lvl3pPr marL="1143000" indent="-22860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3pPr>
              <a:lvl4pPr marL="1600200" indent="-22860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4pPr>
              <a:lvl5pPr marL="2057400" indent="-22860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5pPr>
              <a:lvl6pPr marL="25146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6pPr>
              <a:lvl7pPr marL="29718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7pPr>
              <a:lvl8pPr marL="34290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8pPr>
              <a:lvl9pPr marL="38862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9pPr>
            </a:lstStyle>
            <a:p>
              <a:pPr eaLnBrk="1" hangingPunct="1">
                <a:spcBef>
                  <a:spcPct val="0"/>
                </a:spcBef>
                <a:buFontTx/>
                <a:buNone/>
              </a:pPr>
              <a:r>
                <a:rPr lang="en-GB" altLang="it-IT" sz="1800">
                  <a:solidFill>
                    <a:srgbClr val="000000"/>
                  </a:solidFill>
                  <a:latin typeface="Arial" panose="020B0604020202020204" pitchFamily="34" charset="0"/>
                  <a:ea typeface="Microsoft YaHei" panose="020B0503020204020204" pitchFamily="34" charset="-122"/>
                  <a:cs typeface="Arial" panose="020B0604020202020204" pitchFamily="34" charset="0"/>
                </a:rPr>
                <a:t>TGF-</a:t>
              </a:r>
              <a:r>
                <a:rPr lang="en-GB" altLang="it-IT" sz="1800">
                  <a:solidFill>
                    <a:srgbClr val="000000"/>
                  </a:solidFill>
                  <a:latin typeface="Symbol" panose="05050102010706020507" pitchFamily="18" charset="2"/>
                  <a:ea typeface="Microsoft YaHei" panose="020B0503020204020204" pitchFamily="34" charset="-122"/>
                  <a:cs typeface="Arial" panose="020B0604020202020204" pitchFamily="34" charset="0"/>
                </a:rPr>
                <a:t></a:t>
              </a:r>
            </a:p>
          </p:txBody>
        </p:sp>
        <p:sp>
          <p:nvSpPr>
            <p:cNvPr id="117871" name="Line 29">
              <a:extLst>
                <a:ext uri="{FF2B5EF4-FFF2-40B4-BE49-F238E27FC236}">
                  <a16:creationId xmlns:a16="http://schemas.microsoft.com/office/drawing/2014/main" id="{3761989F-49A9-4FCE-A52E-58F66D12DD73}"/>
                </a:ext>
              </a:extLst>
            </p:cNvPr>
            <p:cNvSpPr>
              <a:spLocks noChangeShapeType="1"/>
            </p:cNvSpPr>
            <p:nvPr/>
          </p:nvSpPr>
          <p:spPr bwMode="auto">
            <a:xfrm>
              <a:off x="2648" y="3236"/>
              <a:ext cx="0" cy="300"/>
            </a:xfrm>
            <a:prstGeom prst="line">
              <a:avLst/>
            </a:prstGeom>
            <a:noFill/>
            <a:ln w="50760" cap="sq">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117872" name="Line 30">
              <a:extLst>
                <a:ext uri="{FF2B5EF4-FFF2-40B4-BE49-F238E27FC236}">
                  <a16:creationId xmlns:a16="http://schemas.microsoft.com/office/drawing/2014/main" id="{A1AD2547-3542-4EF3-8015-2132C58B090F}"/>
                </a:ext>
              </a:extLst>
            </p:cNvPr>
            <p:cNvSpPr>
              <a:spLocks noChangeShapeType="1"/>
            </p:cNvSpPr>
            <p:nvPr/>
          </p:nvSpPr>
          <p:spPr bwMode="auto">
            <a:xfrm>
              <a:off x="3277" y="3236"/>
              <a:ext cx="0" cy="300"/>
            </a:xfrm>
            <a:prstGeom prst="line">
              <a:avLst/>
            </a:prstGeom>
            <a:noFill/>
            <a:ln w="50760" cap="sq">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117873" name="Text Box 31">
              <a:extLst>
                <a:ext uri="{FF2B5EF4-FFF2-40B4-BE49-F238E27FC236}">
                  <a16:creationId xmlns:a16="http://schemas.microsoft.com/office/drawing/2014/main" id="{D1C7F5ED-11A1-4978-83FE-AB36DB1D3A27}"/>
                </a:ext>
              </a:extLst>
            </p:cNvPr>
            <p:cNvSpPr txBox="1">
              <a:spLocks noChangeArrowheads="1"/>
            </p:cNvSpPr>
            <p:nvPr/>
          </p:nvSpPr>
          <p:spPr bwMode="auto">
            <a:xfrm>
              <a:off x="2462" y="3565"/>
              <a:ext cx="425" cy="2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Calibri" panose="020F0502020204030204" pitchFamily="34" charset="0"/>
                </a:defRPr>
              </a:lvl1pPr>
              <a:lvl2pPr marL="742950" indent="-28575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2pPr>
              <a:lvl3pPr marL="1143000" indent="-22860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3pPr>
              <a:lvl4pPr marL="1600200" indent="-22860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4pPr>
              <a:lvl5pPr marL="2057400" indent="-22860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5pPr>
              <a:lvl6pPr marL="25146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6pPr>
              <a:lvl7pPr marL="29718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7pPr>
              <a:lvl8pPr marL="34290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8pPr>
              <a:lvl9pPr marL="38862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9pPr>
            </a:lstStyle>
            <a:p>
              <a:pPr eaLnBrk="1" hangingPunct="1">
                <a:spcBef>
                  <a:spcPct val="0"/>
                </a:spcBef>
                <a:buFontTx/>
                <a:buNone/>
              </a:pPr>
              <a:r>
                <a:rPr lang="en-GB" altLang="it-IT" sz="1800">
                  <a:solidFill>
                    <a:srgbClr val="000000"/>
                  </a:solidFill>
                  <a:latin typeface="Arial" panose="020B0604020202020204" pitchFamily="34" charset="0"/>
                  <a:ea typeface="Microsoft YaHei" panose="020B0503020204020204" pitchFamily="34" charset="-122"/>
                  <a:cs typeface="Arial" panose="020B0604020202020204" pitchFamily="34" charset="0"/>
                </a:rPr>
                <a:t>IgG4</a:t>
              </a:r>
            </a:p>
          </p:txBody>
        </p:sp>
        <p:sp>
          <p:nvSpPr>
            <p:cNvPr id="117874" name="Text Box 32">
              <a:extLst>
                <a:ext uri="{FF2B5EF4-FFF2-40B4-BE49-F238E27FC236}">
                  <a16:creationId xmlns:a16="http://schemas.microsoft.com/office/drawing/2014/main" id="{401ED523-3993-495E-AB0A-FD2DBC292102}"/>
                </a:ext>
              </a:extLst>
            </p:cNvPr>
            <p:cNvSpPr txBox="1">
              <a:spLocks noChangeArrowheads="1"/>
            </p:cNvSpPr>
            <p:nvPr/>
          </p:nvSpPr>
          <p:spPr bwMode="auto">
            <a:xfrm>
              <a:off x="3134" y="3560"/>
              <a:ext cx="329" cy="2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Calibri" panose="020F0502020204030204" pitchFamily="34" charset="0"/>
                </a:defRPr>
              </a:lvl1pPr>
              <a:lvl2pPr marL="742950" indent="-28575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2pPr>
              <a:lvl3pPr marL="1143000" indent="-22860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3pPr>
              <a:lvl4pPr marL="1600200" indent="-22860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4pPr>
              <a:lvl5pPr marL="2057400" indent="-22860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5pPr>
              <a:lvl6pPr marL="25146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6pPr>
              <a:lvl7pPr marL="29718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7pPr>
              <a:lvl8pPr marL="34290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8pPr>
              <a:lvl9pPr marL="38862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9pPr>
            </a:lstStyle>
            <a:p>
              <a:pPr eaLnBrk="1" hangingPunct="1">
                <a:spcBef>
                  <a:spcPct val="0"/>
                </a:spcBef>
                <a:buFontTx/>
                <a:buNone/>
              </a:pPr>
              <a:r>
                <a:rPr lang="en-GB" altLang="it-IT" sz="1800">
                  <a:solidFill>
                    <a:srgbClr val="000000"/>
                  </a:solidFill>
                  <a:latin typeface="Arial" panose="020B0604020202020204" pitchFamily="34" charset="0"/>
                  <a:ea typeface="Microsoft YaHei" panose="020B0503020204020204" pitchFamily="34" charset="-122"/>
                  <a:cs typeface="Arial" panose="020B0604020202020204" pitchFamily="34" charset="0"/>
                </a:rPr>
                <a:t>IgA</a:t>
              </a:r>
            </a:p>
          </p:txBody>
        </p:sp>
        <p:sp>
          <p:nvSpPr>
            <p:cNvPr id="117875" name="Line 33">
              <a:extLst>
                <a:ext uri="{FF2B5EF4-FFF2-40B4-BE49-F238E27FC236}">
                  <a16:creationId xmlns:a16="http://schemas.microsoft.com/office/drawing/2014/main" id="{4AB5F62E-3F77-4652-AF98-5078EFC90DDC}"/>
                </a:ext>
              </a:extLst>
            </p:cNvPr>
            <p:cNvSpPr>
              <a:spLocks noChangeShapeType="1"/>
            </p:cNvSpPr>
            <p:nvPr/>
          </p:nvSpPr>
          <p:spPr bwMode="auto">
            <a:xfrm flipH="1" flipV="1">
              <a:off x="2525" y="1733"/>
              <a:ext cx="448" cy="256"/>
            </a:xfrm>
            <a:prstGeom prst="line">
              <a:avLst/>
            </a:prstGeom>
            <a:noFill/>
            <a:ln w="5076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117876" name="Line 34">
              <a:extLst>
                <a:ext uri="{FF2B5EF4-FFF2-40B4-BE49-F238E27FC236}">
                  <a16:creationId xmlns:a16="http://schemas.microsoft.com/office/drawing/2014/main" id="{59C90904-73E0-4227-8876-F4A846302DB2}"/>
                </a:ext>
              </a:extLst>
            </p:cNvPr>
            <p:cNvSpPr>
              <a:spLocks noChangeShapeType="1"/>
            </p:cNvSpPr>
            <p:nvPr/>
          </p:nvSpPr>
          <p:spPr bwMode="auto">
            <a:xfrm>
              <a:off x="2963" y="1980"/>
              <a:ext cx="0" cy="259"/>
            </a:xfrm>
            <a:prstGeom prst="line">
              <a:avLst/>
            </a:prstGeom>
            <a:noFill/>
            <a:ln w="50760" cap="sq">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grpSp>
      <p:sp>
        <p:nvSpPr>
          <p:cNvPr id="117765" name="Line 35">
            <a:extLst>
              <a:ext uri="{FF2B5EF4-FFF2-40B4-BE49-F238E27FC236}">
                <a16:creationId xmlns:a16="http://schemas.microsoft.com/office/drawing/2014/main" id="{B31A549B-4EE3-4A53-B0CF-E4DBDF968F97}"/>
              </a:ext>
            </a:extLst>
          </p:cNvPr>
          <p:cNvSpPr>
            <a:spLocks noChangeShapeType="1"/>
          </p:cNvSpPr>
          <p:nvPr/>
        </p:nvSpPr>
        <p:spPr bwMode="auto">
          <a:xfrm flipV="1">
            <a:off x="5459413" y="1628775"/>
            <a:ext cx="231775" cy="400050"/>
          </a:xfrm>
          <a:prstGeom prst="line">
            <a:avLst/>
          </a:prstGeom>
          <a:noFill/>
          <a:ln w="50760" cap="sq">
            <a:solidFill>
              <a:srgbClr val="000000"/>
            </a:solidFill>
            <a:prstDash val="sysDot"/>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grpSp>
        <p:nvGrpSpPr>
          <p:cNvPr id="117766" name="Group 36">
            <a:extLst>
              <a:ext uri="{FF2B5EF4-FFF2-40B4-BE49-F238E27FC236}">
                <a16:creationId xmlns:a16="http://schemas.microsoft.com/office/drawing/2014/main" id="{D52F499F-3666-40F6-9B91-5A7336095095}"/>
              </a:ext>
            </a:extLst>
          </p:cNvPr>
          <p:cNvGrpSpPr>
            <a:grpSpLocks/>
          </p:cNvGrpSpPr>
          <p:nvPr/>
        </p:nvGrpSpPr>
        <p:grpSpPr bwMode="auto">
          <a:xfrm>
            <a:off x="893763" y="1052513"/>
            <a:ext cx="7005637" cy="2657475"/>
            <a:chOff x="563" y="663"/>
            <a:chExt cx="4413" cy="1674"/>
          </a:xfrm>
        </p:grpSpPr>
        <p:sp>
          <p:nvSpPr>
            <p:cNvPr id="117784" name="Oval 37">
              <a:extLst>
                <a:ext uri="{FF2B5EF4-FFF2-40B4-BE49-F238E27FC236}">
                  <a16:creationId xmlns:a16="http://schemas.microsoft.com/office/drawing/2014/main" id="{CE1A5F7C-EC53-4AB2-B6FB-5C7546F25EF3}"/>
                </a:ext>
              </a:extLst>
            </p:cNvPr>
            <p:cNvSpPr>
              <a:spLocks noChangeArrowheads="1"/>
            </p:cNvSpPr>
            <p:nvPr/>
          </p:nvSpPr>
          <p:spPr bwMode="auto">
            <a:xfrm>
              <a:off x="2292" y="1198"/>
              <a:ext cx="462" cy="469"/>
            </a:xfrm>
            <a:prstGeom prst="ellipse">
              <a:avLst/>
            </a:prstGeom>
            <a:solidFill>
              <a:srgbClr val="EEECE1"/>
            </a:solidFill>
            <a:ln w="9525"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defTabSz="449263">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49263">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49263">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49263">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49263">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Clr>
                  <a:srgbClr val="000000"/>
                </a:buClr>
                <a:buFont typeface="Times New Roman" panose="02020603050405020304" pitchFamily="18" charset="0"/>
                <a:buNone/>
              </a:pPr>
              <a:endParaRPr lang="it-IT" altLang="it-IT" sz="1800">
                <a:solidFill>
                  <a:srgbClr val="FFFFFF"/>
                </a:solidFill>
                <a:latin typeface="Arial" panose="020B0604020202020204" pitchFamily="34" charset="0"/>
                <a:ea typeface="Microsoft YaHei" panose="020B0503020204020204" pitchFamily="34" charset="-122"/>
              </a:endParaRPr>
            </a:p>
          </p:txBody>
        </p:sp>
        <p:sp>
          <p:nvSpPr>
            <p:cNvPr id="117785" name="Oval 38">
              <a:extLst>
                <a:ext uri="{FF2B5EF4-FFF2-40B4-BE49-F238E27FC236}">
                  <a16:creationId xmlns:a16="http://schemas.microsoft.com/office/drawing/2014/main" id="{334C9A4A-DDDB-45AF-9C93-53BF7FD7182D}"/>
                </a:ext>
              </a:extLst>
            </p:cNvPr>
            <p:cNvSpPr>
              <a:spLocks noChangeArrowheads="1"/>
            </p:cNvSpPr>
            <p:nvPr/>
          </p:nvSpPr>
          <p:spPr bwMode="auto">
            <a:xfrm>
              <a:off x="2292" y="1198"/>
              <a:ext cx="462" cy="469"/>
            </a:xfrm>
            <a:prstGeom prst="ellipse">
              <a:avLst/>
            </a:prstGeom>
            <a:noFill/>
            <a:ln w="15840" cap="rnd">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defTabSz="449263">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49263">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49263">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49263">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49263">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Clr>
                  <a:srgbClr val="000000"/>
                </a:buClr>
                <a:buFont typeface="Times New Roman" panose="02020603050405020304" pitchFamily="18" charset="0"/>
                <a:buNone/>
              </a:pPr>
              <a:endParaRPr lang="it-IT" altLang="it-IT" sz="1800">
                <a:solidFill>
                  <a:srgbClr val="FFFFFF"/>
                </a:solidFill>
                <a:latin typeface="Arial" panose="020B0604020202020204" pitchFamily="34" charset="0"/>
                <a:ea typeface="Microsoft YaHei" panose="020B0503020204020204" pitchFamily="34" charset="-122"/>
              </a:endParaRPr>
            </a:p>
          </p:txBody>
        </p:sp>
        <p:sp>
          <p:nvSpPr>
            <p:cNvPr id="117786" name="Freeform 39">
              <a:extLst>
                <a:ext uri="{FF2B5EF4-FFF2-40B4-BE49-F238E27FC236}">
                  <a16:creationId xmlns:a16="http://schemas.microsoft.com/office/drawing/2014/main" id="{F5173EAC-2585-4878-A372-3D0307BA4C17}"/>
                </a:ext>
              </a:extLst>
            </p:cNvPr>
            <p:cNvSpPr>
              <a:spLocks noChangeArrowheads="1"/>
            </p:cNvSpPr>
            <p:nvPr/>
          </p:nvSpPr>
          <p:spPr bwMode="auto">
            <a:xfrm>
              <a:off x="4203" y="1882"/>
              <a:ext cx="267" cy="276"/>
            </a:xfrm>
            <a:custGeom>
              <a:avLst/>
              <a:gdLst>
                <a:gd name="T0" fmla="*/ 1 w 362"/>
                <a:gd name="T1" fmla="*/ 4 h 342"/>
                <a:gd name="T2" fmla="*/ 1 w 362"/>
                <a:gd name="T3" fmla="*/ 3 h 342"/>
                <a:gd name="T4" fmla="*/ 1 w 362"/>
                <a:gd name="T5" fmla="*/ 2 h 342"/>
                <a:gd name="T6" fmla="*/ 1 w 362"/>
                <a:gd name="T7" fmla="*/ 2 h 342"/>
                <a:gd name="T8" fmla="*/ 1 w 362"/>
                <a:gd name="T9" fmla="*/ 2 h 342"/>
                <a:gd name="T10" fmla="*/ 1 w 362"/>
                <a:gd name="T11" fmla="*/ 2 h 342"/>
                <a:gd name="T12" fmla="*/ 1 w 362"/>
                <a:gd name="T13" fmla="*/ 2 h 342"/>
                <a:gd name="T14" fmla="*/ 1 w 362"/>
                <a:gd name="T15" fmla="*/ 2 h 342"/>
                <a:gd name="T16" fmla="*/ 1 w 362"/>
                <a:gd name="T17" fmla="*/ 0 h 342"/>
                <a:gd name="T18" fmla="*/ 1 w 362"/>
                <a:gd name="T19" fmla="*/ 2 h 342"/>
                <a:gd name="T20" fmla="*/ 1 w 362"/>
                <a:gd name="T21" fmla="*/ 2 h 342"/>
                <a:gd name="T22" fmla="*/ 1 w 362"/>
                <a:gd name="T23" fmla="*/ 2 h 342"/>
                <a:gd name="T24" fmla="*/ 1 w 362"/>
                <a:gd name="T25" fmla="*/ 2 h 342"/>
                <a:gd name="T26" fmla="*/ 1 w 362"/>
                <a:gd name="T27" fmla="*/ 2 h 342"/>
                <a:gd name="T28" fmla="*/ 1 w 362"/>
                <a:gd name="T29" fmla="*/ 2 h 342"/>
                <a:gd name="T30" fmla="*/ 1 w 362"/>
                <a:gd name="T31" fmla="*/ 3 h 342"/>
                <a:gd name="T32" fmla="*/ 0 w 362"/>
                <a:gd name="T33" fmla="*/ 4 h 342"/>
                <a:gd name="T34" fmla="*/ 1 w 362"/>
                <a:gd name="T35" fmla="*/ 4 h 342"/>
                <a:gd name="T36" fmla="*/ 1 w 362"/>
                <a:gd name="T37" fmla="*/ 5 h 342"/>
                <a:gd name="T38" fmla="*/ 1 w 362"/>
                <a:gd name="T39" fmla="*/ 6 h 342"/>
                <a:gd name="T40" fmla="*/ 1 w 362"/>
                <a:gd name="T41" fmla="*/ 6 h 342"/>
                <a:gd name="T42" fmla="*/ 1 w 362"/>
                <a:gd name="T43" fmla="*/ 6 h 342"/>
                <a:gd name="T44" fmla="*/ 1 w 362"/>
                <a:gd name="T45" fmla="*/ 7 h 342"/>
                <a:gd name="T46" fmla="*/ 1 w 362"/>
                <a:gd name="T47" fmla="*/ 8 h 342"/>
                <a:gd name="T48" fmla="*/ 1 w 362"/>
                <a:gd name="T49" fmla="*/ 8 h 342"/>
                <a:gd name="T50" fmla="*/ 1 w 362"/>
                <a:gd name="T51" fmla="*/ 8 h 342"/>
                <a:gd name="T52" fmla="*/ 1 w 362"/>
                <a:gd name="T53" fmla="*/ 7 h 342"/>
                <a:gd name="T54" fmla="*/ 1 w 362"/>
                <a:gd name="T55" fmla="*/ 6 h 342"/>
                <a:gd name="T56" fmla="*/ 1 w 362"/>
                <a:gd name="T57" fmla="*/ 6 h 342"/>
                <a:gd name="T58" fmla="*/ 1 w 362"/>
                <a:gd name="T59" fmla="*/ 6 h 342"/>
                <a:gd name="T60" fmla="*/ 1 w 362"/>
                <a:gd name="T61" fmla="*/ 5 h 342"/>
                <a:gd name="T62" fmla="*/ 1 w 362"/>
                <a:gd name="T63" fmla="*/ 4 h 342"/>
                <a:gd name="T64" fmla="*/ 1 w 362"/>
                <a:gd name="T65" fmla="*/ 4 h 34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62"/>
                <a:gd name="T100" fmla="*/ 0 h 342"/>
                <a:gd name="T101" fmla="*/ 362 w 362"/>
                <a:gd name="T102" fmla="*/ 342 h 34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62" h="342">
                  <a:moveTo>
                    <a:pt x="362" y="171"/>
                  </a:moveTo>
                  <a:lnTo>
                    <a:pt x="358" y="137"/>
                  </a:lnTo>
                  <a:lnTo>
                    <a:pt x="348" y="104"/>
                  </a:lnTo>
                  <a:lnTo>
                    <a:pt x="331" y="76"/>
                  </a:lnTo>
                  <a:lnTo>
                    <a:pt x="309" y="50"/>
                  </a:lnTo>
                  <a:lnTo>
                    <a:pt x="282" y="29"/>
                  </a:lnTo>
                  <a:lnTo>
                    <a:pt x="251" y="13"/>
                  </a:lnTo>
                  <a:lnTo>
                    <a:pt x="217" y="3"/>
                  </a:lnTo>
                  <a:lnTo>
                    <a:pt x="181" y="0"/>
                  </a:lnTo>
                  <a:lnTo>
                    <a:pt x="144" y="3"/>
                  </a:lnTo>
                  <a:lnTo>
                    <a:pt x="110" y="13"/>
                  </a:lnTo>
                  <a:lnTo>
                    <a:pt x="79" y="29"/>
                  </a:lnTo>
                  <a:lnTo>
                    <a:pt x="52" y="50"/>
                  </a:lnTo>
                  <a:lnTo>
                    <a:pt x="30" y="76"/>
                  </a:lnTo>
                  <a:lnTo>
                    <a:pt x="14" y="104"/>
                  </a:lnTo>
                  <a:lnTo>
                    <a:pt x="3" y="137"/>
                  </a:lnTo>
                  <a:lnTo>
                    <a:pt x="0" y="171"/>
                  </a:lnTo>
                  <a:lnTo>
                    <a:pt x="3" y="205"/>
                  </a:lnTo>
                  <a:lnTo>
                    <a:pt x="14" y="238"/>
                  </a:lnTo>
                  <a:lnTo>
                    <a:pt x="30" y="267"/>
                  </a:lnTo>
                  <a:lnTo>
                    <a:pt x="52" y="292"/>
                  </a:lnTo>
                  <a:lnTo>
                    <a:pt x="79" y="313"/>
                  </a:lnTo>
                  <a:lnTo>
                    <a:pt x="110" y="329"/>
                  </a:lnTo>
                  <a:lnTo>
                    <a:pt x="144" y="339"/>
                  </a:lnTo>
                  <a:lnTo>
                    <a:pt x="181" y="342"/>
                  </a:lnTo>
                  <a:lnTo>
                    <a:pt x="217" y="339"/>
                  </a:lnTo>
                  <a:lnTo>
                    <a:pt x="251" y="329"/>
                  </a:lnTo>
                  <a:lnTo>
                    <a:pt x="282" y="313"/>
                  </a:lnTo>
                  <a:lnTo>
                    <a:pt x="309" y="292"/>
                  </a:lnTo>
                  <a:lnTo>
                    <a:pt x="331" y="267"/>
                  </a:lnTo>
                  <a:lnTo>
                    <a:pt x="348" y="238"/>
                  </a:lnTo>
                  <a:lnTo>
                    <a:pt x="358" y="205"/>
                  </a:lnTo>
                  <a:lnTo>
                    <a:pt x="362" y="171"/>
                  </a:lnTo>
                  <a:close/>
                </a:path>
              </a:pathLst>
            </a:custGeom>
            <a:solidFill>
              <a:srgbClr val="FFFFFF"/>
            </a:soli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17787" name="Freeform 40">
              <a:extLst>
                <a:ext uri="{FF2B5EF4-FFF2-40B4-BE49-F238E27FC236}">
                  <a16:creationId xmlns:a16="http://schemas.microsoft.com/office/drawing/2014/main" id="{EE904DE4-4D50-41F7-834C-F176FA857252}"/>
                </a:ext>
              </a:extLst>
            </p:cNvPr>
            <p:cNvSpPr>
              <a:spLocks noChangeArrowheads="1"/>
            </p:cNvSpPr>
            <p:nvPr/>
          </p:nvSpPr>
          <p:spPr bwMode="auto">
            <a:xfrm>
              <a:off x="4203" y="1882"/>
              <a:ext cx="267" cy="276"/>
            </a:xfrm>
            <a:custGeom>
              <a:avLst/>
              <a:gdLst>
                <a:gd name="T0" fmla="*/ 1 w 362"/>
                <a:gd name="T1" fmla="*/ 4 h 342"/>
                <a:gd name="T2" fmla="*/ 1 w 362"/>
                <a:gd name="T3" fmla="*/ 3 h 342"/>
                <a:gd name="T4" fmla="*/ 1 w 362"/>
                <a:gd name="T5" fmla="*/ 2 h 342"/>
                <a:gd name="T6" fmla="*/ 1 w 362"/>
                <a:gd name="T7" fmla="*/ 2 h 342"/>
                <a:gd name="T8" fmla="*/ 1 w 362"/>
                <a:gd name="T9" fmla="*/ 2 h 342"/>
                <a:gd name="T10" fmla="*/ 1 w 362"/>
                <a:gd name="T11" fmla="*/ 2 h 342"/>
                <a:gd name="T12" fmla="*/ 1 w 362"/>
                <a:gd name="T13" fmla="*/ 2 h 342"/>
                <a:gd name="T14" fmla="*/ 1 w 362"/>
                <a:gd name="T15" fmla="*/ 2 h 342"/>
                <a:gd name="T16" fmla="*/ 1 w 362"/>
                <a:gd name="T17" fmla="*/ 0 h 342"/>
                <a:gd name="T18" fmla="*/ 1 w 362"/>
                <a:gd name="T19" fmla="*/ 2 h 342"/>
                <a:gd name="T20" fmla="*/ 1 w 362"/>
                <a:gd name="T21" fmla="*/ 2 h 342"/>
                <a:gd name="T22" fmla="*/ 1 w 362"/>
                <a:gd name="T23" fmla="*/ 2 h 342"/>
                <a:gd name="T24" fmla="*/ 1 w 362"/>
                <a:gd name="T25" fmla="*/ 2 h 342"/>
                <a:gd name="T26" fmla="*/ 1 w 362"/>
                <a:gd name="T27" fmla="*/ 2 h 342"/>
                <a:gd name="T28" fmla="*/ 1 w 362"/>
                <a:gd name="T29" fmla="*/ 2 h 342"/>
                <a:gd name="T30" fmla="*/ 1 w 362"/>
                <a:gd name="T31" fmla="*/ 3 h 342"/>
                <a:gd name="T32" fmla="*/ 0 w 362"/>
                <a:gd name="T33" fmla="*/ 4 h 342"/>
                <a:gd name="T34" fmla="*/ 1 w 362"/>
                <a:gd name="T35" fmla="*/ 4 h 342"/>
                <a:gd name="T36" fmla="*/ 1 w 362"/>
                <a:gd name="T37" fmla="*/ 5 h 342"/>
                <a:gd name="T38" fmla="*/ 1 w 362"/>
                <a:gd name="T39" fmla="*/ 6 h 342"/>
                <a:gd name="T40" fmla="*/ 1 w 362"/>
                <a:gd name="T41" fmla="*/ 6 h 342"/>
                <a:gd name="T42" fmla="*/ 1 w 362"/>
                <a:gd name="T43" fmla="*/ 6 h 342"/>
                <a:gd name="T44" fmla="*/ 1 w 362"/>
                <a:gd name="T45" fmla="*/ 7 h 342"/>
                <a:gd name="T46" fmla="*/ 1 w 362"/>
                <a:gd name="T47" fmla="*/ 8 h 342"/>
                <a:gd name="T48" fmla="*/ 1 w 362"/>
                <a:gd name="T49" fmla="*/ 8 h 342"/>
                <a:gd name="T50" fmla="*/ 1 w 362"/>
                <a:gd name="T51" fmla="*/ 8 h 342"/>
                <a:gd name="T52" fmla="*/ 1 w 362"/>
                <a:gd name="T53" fmla="*/ 7 h 342"/>
                <a:gd name="T54" fmla="*/ 1 w 362"/>
                <a:gd name="T55" fmla="*/ 6 h 342"/>
                <a:gd name="T56" fmla="*/ 1 w 362"/>
                <a:gd name="T57" fmla="*/ 6 h 342"/>
                <a:gd name="T58" fmla="*/ 1 w 362"/>
                <a:gd name="T59" fmla="*/ 6 h 342"/>
                <a:gd name="T60" fmla="*/ 1 w 362"/>
                <a:gd name="T61" fmla="*/ 5 h 342"/>
                <a:gd name="T62" fmla="*/ 1 w 362"/>
                <a:gd name="T63" fmla="*/ 4 h 342"/>
                <a:gd name="T64" fmla="*/ 1 w 362"/>
                <a:gd name="T65" fmla="*/ 4 h 34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62"/>
                <a:gd name="T100" fmla="*/ 0 h 342"/>
                <a:gd name="T101" fmla="*/ 362 w 362"/>
                <a:gd name="T102" fmla="*/ 342 h 34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62" h="342">
                  <a:moveTo>
                    <a:pt x="362" y="171"/>
                  </a:moveTo>
                  <a:lnTo>
                    <a:pt x="358" y="137"/>
                  </a:lnTo>
                  <a:lnTo>
                    <a:pt x="348" y="104"/>
                  </a:lnTo>
                  <a:lnTo>
                    <a:pt x="331" y="76"/>
                  </a:lnTo>
                  <a:lnTo>
                    <a:pt x="309" y="50"/>
                  </a:lnTo>
                  <a:lnTo>
                    <a:pt x="282" y="29"/>
                  </a:lnTo>
                  <a:lnTo>
                    <a:pt x="251" y="13"/>
                  </a:lnTo>
                  <a:lnTo>
                    <a:pt x="217" y="3"/>
                  </a:lnTo>
                  <a:lnTo>
                    <a:pt x="181" y="0"/>
                  </a:lnTo>
                  <a:lnTo>
                    <a:pt x="144" y="3"/>
                  </a:lnTo>
                  <a:lnTo>
                    <a:pt x="110" y="13"/>
                  </a:lnTo>
                  <a:lnTo>
                    <a:pt x="79" y="29"/>
                  </a:lnTo>
                  <a:lnTo>
                    <a:pt x="52" y="50"/>
                  </a:lnTo>
                  <a:lnTo>
                    <a:pt x="30" y="76"/>
                  </a:lnTo>
                  <a:lnTo>
                    <a:pt x="14" y="104"/>
                  </a:lnTo>
                  <a:lnTo>
                    <a:pt x="3" y="137"/>
                  </a:lnTo>
                  <a:lnTo>
                    <a:pt x="0" y="171"/>
                  </a:lnTo>
                  <a:lnTo>
                    <a:pt x="3" y="205"/>
                  </a:lnTo>
                  <a:lnTo>
                    <a:pt x="14" y="238"/>
                  </a:lnTo>
                  <a:lnTo>
                    <a:pt x="30" y="267"/>
                  </a:lnTo>
                  <a:lnTo>
                    <a:pt x="52" y="292"/>
                  </a:lnTo>
                  <a:lnTo>
                    <a:pt x="79" y="313"/>
                  </a:lnTo>
                  <a:lnTo>
                    <a:pt x="110" y="329"/>
                  </a:lnTo>
                  <a:lnTo>
                    <a:pt x="144" y="339"/>
                  </a:lnTo>
                  <a:lnTo>
                    <a:pt x="181" y="342"/>
                  </a:lnTo>
                  <a:lnTo>
                    <a:pt x="217" y="339"/>
                  </a:lnTo>
                  <a:lnTo>
                    <a:pt x="251" y="329"/>
                  </a:lnTo>
                  <a:lnTo>
                    <a:pt x="282" y="313"/>
                  </a:lnTo>
                  <a:lnTo>
                    <a:pt x="309" y="292"/>
                  </a:lnTo>
                  <a:lnTo>
                    <a:pt x="331" y="267"/>
                  </a:lnTo>
                  <a:lnTo>
                    <a:pt x="348" y="238"/>
                  </a:lnTo>
                  <a:lnTo>
                    <a:pt x="358" y="205"/>
                  </a:lnTo>
                  <a:lnTo>
                    <a:pt x="362" y="171"/>
                  </a:lnTo>
                </a:path>
              </a:pathLst>
            </a:custGeom>
            <a:noFill/>
            <a:ln w="15840" cap="flat">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17788" name="Freeform 41">
              <a:extLst>
                <a:ext uri="{FF2B5EF4-FFF2-40B4-BE49-F238E27FC236}">
                  <a16:creationId xmlns:a16="http://schemas.microsoft.com/office/drawing/2014/main" id="{112F30CC-C607-4BF4-826F-2CEBFF9039B6}"/>
                </a:ext>
              </a:extLst>
            </p:cNvPr>
            <p:cNvSpPr>
              <a:spLocks noChangeArrowheads="1"/>
            </p:cNvSpPr>
            <p:nvPr/>
          </p:nvSpPr>
          <p:spPr bwMode="auto">
            <a:xfrm>
              <a:off x="4249" y="1937"/>
              <a:ext cx="84" cy="133"/>
            </a:xfrm>
            <a:custGeom>
              <a:avLst/>
              <a:gdLst>
                <a:gd name="T0" fmla="*/ 1 w 114"/>
                <a:gd name="T1" fmla="*/ 2 h 166"/>
                <a:gd name="T2" fmla="*/ 1 w 114"/>
                <a:gd name="T3" fmla="*/ 0 h 166"/>
                <a:gd name="T4" fmla="*/ 1 w 114"/>
                <a:gd name="T5" fmla="*/ 2 h 166"/>
                <a:gd name="T6" fmla="*/ 1 w 114"/>
                <a:gd name="T7" fmla="*/ 2 h 166"/>
                <a:gd name="T8" fmla="*/ 1 w 114"/>
                <a:gd name="T9" fmla="*/ 2 h 166"/>
                <a:gd name="T10" fmla="*/ 0 w 114"/>
                <a:gd name="T11" fmla="*/ 2 h 166"/>
                <a:gd name="T12" fmla="*/ 0 w 114"/>
                <a:gd name="T13" fmla="*/ 2 h 166"/>
                <a:gd name="T14" fmla="*/ 1 w 114"/>
                <a:gd name="T15" fmla="*/ 2 h 166"/>
                <a:gd name="T16" fmla="*/ 1 w 114"/>
                <a:gd name="T17" fmla="*/ 3 h 166"/>
                <a:gd name="T18" fmla="*/ 1 w 114"/>
                <a:gd name="T19" fmla="*/ 3 h 166"/>
                <a:gd name="T20" fmla="*/ 1 w 114"/>
                <a:gd name="T21" fmla="*/ 3 h 166"/>
                <a:gd name="T22" fmla="*/ 1 w 114"/>
                <a:gd name="T23" fmla="*/ 3 h 166"/>
                <a:gd name="T24" fmla="*/ 1 w 114"/>
                <a:gd name="T25" fmla="*/ 3 h 166"/>
                <a:gd name="T26" fmla="*/ 1 w 114"/>
                <a:gd name="T27" fmla="*/ 2 h 166"/>
                <a:gd name="T28" fmla="*/ 1 w 114"/>
                <a:gd name="T29" fmla="*/ 2 h 166"/>
                <a:gd name="T30" fmla="*/ 1 w 114"/>
                <a:gd name="T31" fmla="*/ 2 h 166"/>
                <a:gd name="T32" fmla="*/ 1 w 114"/>
                <a:gd name="T33" fmla="*/ 2 h 16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14"/>
                <a:gd name="T52" fmla="*/ 0 h 166"/>
                <a:gd name="T53" fmla="*/ 114 w 114"/>
                <a:gd name="T54" fmla="*/ 166 h 16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14" h="166">
                  <a:moveTo>
                    <a:pt x="97" y="10"/>
                  </a:moveTo>
                  <a:lnTo>
                    <a:pt x="75" y="0"/>
                  </a:lnTo>
                  <a:lnTo>
                    <a:pt x="48" y="10"/>
                  </a:lnTo>
                  <a:lnTo>
                    <a:pt x="22" y="27"/>
                  </a:lnTo>
                  <a:lnTo>
                    <a:pt x="7" y="46"/>
                  </a:lnTo>
                  <a:lnTo>
                    <a:pt x="0" y="69"/>
                  </a:lnTo>
                  <a:lnTo>
                    <a:pt x="0" y="99"/>
                  </a:lnTo>
                  <a:lnTo>
                    <a:pt x="5" y="125"/>
                  </a:lnTo>
                  <a:lnTo>
                    <a:pt x="15" y="145"/>
                  </a:lnTo>
                  <a:lnTo>
                    <a:pt x="30" y="159"/>
                  </a:lnTo>
                  <a:lnTo>
                    <a:pt x="53" y="166"/>
                  </a:lnTo>
                  <a:lnTo>
                    <a:pt x="66" y="163"/>
                  </a:lnTo>
                  <a:lnTo>
                    <a:pt x="76" y="151"/>
                  </a:lnTo>
                  <a:lnTo>
                    <a:pt x="101" y="108"/>
                  </a:lnTo>
                  <a:lnTo>
                    <a:pt x="114" y="71"/>
                  </a:lnTo>
                  <a:lnTo>
                    <a:pt x="114" y="39"/>
                  </a:lnTo>
                  <a:lnTo>
                    <a:pt x="97" y="10"/>
                  </a:lnTo>
                  <a:close/>
                </a:path>
              </a:pathLst>
            </a:custGeom>
            <a:solidFill>
              <a:srgbClr val="202020"/>
            </a:soli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17789" name="Freeform 42">
              <a:extLst>
                <a:ext uri="{FF2B5EF4-FFF2-40B4-BE49-F238E27FC236}">
                  <a16:creationId xmlns:a16="http://schemas.microsoft.com/office/drawing/2014/main" id="{F4B96282-2C09-4A32-A50C-805D6F884EB3}"/>
                </a:ext>
              </a:extLst>
            </p:cNvPr>
            <p:cNvSpPr>
              <a:spLocks noChangeArrowheads="1"/>
            </p:cNvSpPr>
            <p:nvPr/>
          </p:nvSpPr>
          <p:spPr bwMode="auto">
            <a:xfrm>
              <a:off x="4249" y="1937"/>
              <a:ext cx="84" cy="133"/>
            </a:xfrm>
            <a:custGeom>
              <a:avLst/>
              <a:gdLst>
                <a:gd name="T0" fmla="*/ 1 w 114"/>
                <a:gd name="T1" fmla="*/ 2 h 166"/>
                <a:gd name="T2" fmla="*/ 1 w 114"/>
                <a:gd name="T3" fmla="*/ 0 h 166"/>
                <a:gd name="T4" fmla="*/ 1 w 114"/>
                <a:gd name="T5" fmla="*/ 2 h 166"/>
                <a:gd name="T6" fmla="*/ 1 w 114"/>
                <a:gd name="T7" fmla="*/ 2 h 166"/>
                <a:gd name="T8" fmla="*/ 1 w 114"/>
                <a:gd name="T9" fmla="*/ 2 h 166"/>
                <a:gd name="T10" fmla="*/ 0 w 114"/>
                <a:gd name="T11" fmla="*/ 2 h 166"/>
                <a:gd name="T12" fmla="*/ 0 w 114"/>
                <a:gd name="T13" fmla="*/ 2 h 166"/>
                <a:gd name="T14" fmla="*/ 1 w 114"/>
                <a:gd name="T15" fmla="*/ 2 h 166"/>
                <a:gd name="T16" fmla="*/ 1 w 114"/>
                <a:gd name="T17" fmla="*/ 3 h 166"/>
                <a:gd name="T18" fmla="*/ 1 w 114"/>
                <a:gd name="T19" fmla="*/ 3 h 166"/>
                <a:gd name="T20" fmla="*/ 1 w 114"/>
                <a:gd name="T21" fmla="*/ 3 h 166"/>
                <a:gd name="T22" fmla="*/ 1 w 114"/>
                <a:gd name="T23" fmla="*/ 3 h 166"/>
                <a:gd name="T24" fmla="*/ 1 w 114"/>
                <a:gd name="T25" fmla="*/ 3 h 166"/>
                <a:gd name="T26" fmla="*/ 1 w 114"/>
                <a:gd name="T27" fmla="*/ 2 h 166"/>
                <a:gd name="T28" fmla="*/ 1 w 114"/>
                <a:gd name="T29" fmla="*/ 2 h 166"/>
                <a:gd name="T30" fmla="*/ 1 w 114"/>
                <a:gd name="T31" fmla="*/ 2 h 166"/>
                <a:gd name="T32" fmla="*/ 1 w 114"/>
                <a:gd name="T33" fmla="*/ 2 h 16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14"/>
                <a:gd name="T52" fmla="*/ 0 h 166"/>
                <a:gd name="T53" fmla="*/ 114 w 114"/>
                <a:gd name="T54" fmla="*/ 166 h 16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14" h="166">
                  <a:moveTo>
                    <a:pt x="97" y="10"/>
                  </a:moveTo>
                  <a:lnTo>
                    <a:pt x="75" y="0"/>
                  </a:lnTo>
                  <a:lnTo>
                    <a:pt x="48" y="10"/>
                  </a:lnTo>
                  <a:lnTo>
                    <a:pt x="22" y="27"/>
                  </a:lnTo>
                  <a:lnTo>
                    <a:pt x="7" y="46"/>
                  </a:lnTo>
                  <a:lnTo>
                    <a:pt x="0" y="69"/>
                  </a:lnTo>
                  <a:lnTo>
                    <a:pt x="0" y="99"/>
                  </a:lnTo>
                  <a:lnTo>
                    <a:pt x="5" y="125"/>
                  </a:lnTo>
                  <a:lnTo>
                    <a:pt x="15" y="145"/>
                  </a:lnTo>
                  <a:lnTo>
                    <a:pt x="30" y="159"/>
                  </a:lnTo>
                  <a:lnTo>
                    <a:pt x="53" y="166"/>
                  </a:lnTo>
                  <a:lnTo>
                    <a:pt x="66" y="163"/>
                  </a:lnTo>
                  <a:lnTo>
                    <a:pt x="76" y="151"/>
                  </a:lnTo>
                  <a:lnTo>
                    <a:pt x="101" y="108"/>
                  </a:lnTo>
                  <a:lnTo>
                    <a:pt x="114" y="71"/>
                  </a:lnTo>
                  <a:lnTo>
                    <a:pt x="114" y="39"/>
                  </a:lnTo>
                  <a:lnTo>
                    <a:pt x="97" y="10"/>
                  </a:lnTo>
                </a:path>
              </a:pathLst>
            </a:custGeom>
            <a:noFill/>
            <a:ln w="15840" cap="flat">
              <a:solidFill>
                <a:srgbClr val="40404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17790" name="Freeform 43">
              <a:extLst>
                <a:ext uri="{FF2B5EF4-FFF2-40B4-BE49-F238E27FC236}">
                  <a16:creationId xmlns:a16="http://schemas.microsoft.com/office/drawing/2014/main" id="{069779DB-91C6-454C-A871-7EA80C29F0EE}"/>
                </a:ext>
              </a:extLst>
            </p:cNvPr>
            <p:cNvSpPr>
              <a:spLocks noChangeArrowheads="1"/>
            </p:cNvSpPr>
            <p:nvPr/>
          </p:nvSpPr>
          <p:spPr bwMode="auto">
            <a:xfrm>
              <a:off x="4342" y="1940"/>
              <a:ext cx="84" cy="134"/>
            </a:xfrm>
            <a:custGeom>
              <a:avLst/>
              <a:gdLst>
                <a:gd name="T0" fmla="*/ 1 w 116"/>
                <a:gd name="T1" fmla="*/ 3 h 166"/>
                <a:gd name="T2" fmla="*/ 1 w 116"/>
                <a:gd name="T3" fmla="*/ 4 h 166"/>
                <a:gd name="T4" fmla="*/ 1 w 116"/>
                <a:gd name="T5" fmla="*/ 3 h 166"/>
                <a:gd name="T6" fmla="*/ 1 w 116"/>
                <a:gd name="T7" fmla="*/ 3 h 166"/>
                <a:gd name="T8" fmla="*/ 1 w 116"/>
                <a:gd name="T9" fmla="*/ 2 h 166"/>
                <a:gd name="T10" fmla="*/ 0 w 116"/>
                <a:gd name="T11" fmla="*/ 2 h 166"/>
                <a:gd name="T12" fmla="*/ 1 w 116"/>
                <a:gd name="T13" fmla="*/ 2 h 166"/>
                <a:gd name="T14" fmla="*/ 1 w 116"/>
                <a:gd name="T15" fmla="*/ 2 h 166"/>
                <a:gd name="T16" fmla="*/ 1 w 116"/>
                <a:gd name="T17" fmla="*/ 2 h 166"/>
                <a:gd name="T18" fmla="*/ 1 w 116"/>
                <a:gd name="T19" fmla="*/ 2 h 166"/>
                <a:gd name="T20" fmla="*/ 1 w 116"/>
                <a:gd name="T21" fmla="*/ 0 h 166"/>
                <a:gd name="T22" fmla="*/ 1 w 116"/>
                <a:gd name="T23" fmla="*/ 2 h 166"/>
                <a:gd name="T24" fmla="*/ 1 w 116"/>
                <a:gd name="T25" fmla="*/ 2 h 166"/>
                <a:gd name="T26" fmla="*/ 1 w 116"/>
                <a:gd name="T27" fmla="*/ 2 h 166"/>
                <a:gd name="T28" fmla="*/ 1 w 116"/>
                <a:gd name="T29" fmla="*/ 2 h 166"/>
                <a:gd name="T30" fmla="*/ 1 w 116"/>
                <a:gd name="T31" fmla="*/ 3 h 166"/>
                <a:gd name="T32" fmla="*/ 1 w 116"/>
                <a:gd name="T33" fmla="*/ 3 h 16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16"/>
                <a:gd name="T52" fmla="*/ 0 h 166"/>
                <a:gd name="T53" fmla="*/ 116 w 116"/>
                <a:gd name="T54" fmla="*/ 166 h 16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16" h="166">
                  <a:moveTo>
                    <a:pt x="98" y="157"/>
                  </a:moveTo>
                  <a:lnTo>
                    <a:pt x="76" y="166"/>
                  </a:lnTo>
                  <a:lnTo>
                    <a:pt x="49" y="157"/>
                  </a:lnTo>
                  <a:lnTo>
                    <a:pt x="23" y="139"/>
                  </a:lnTo>
                  <a:lnTo>
                    <a:pt x="8" y="121"/>
                  </a:lnTo>
                  <a:lnTo>
                    <a:pt x="0" y="98"/>
                  </a:lnTo>
                  <a:lnTo>
                    <a:pt x="1" y="67"/>
                  </a:lnTo>
                  <a:lnTo>
                    <a:pt x="6" y="42"/>
                  </a:lnTo>
                  <a:lnTo>
                    <a:pt x="16" y="21"/>
                  </a:lnTo>
                  <a:lnTo>
                    <a:pt x="31" y="7"/>
                  </a:lnTo>
                  <a:lnTo>
                    <a:pt x="54" y="0"/>
                  </a:lnTo>
                  <a:lnTo>
                    <a:pt x="67" y="3"/>
                  </a:lnTo>
                  <a:lnTo>
                    <a:pt x="77" y="16"/>
                  </a:lnTo>
                  <a:lnTo>
                    <a:pt x="102" y="58"/>
                  </a:lnTo>
                  <a:lnTo>
                    <a:pt x="116" y="95"/>
                  </a:lnTo>
                  <a:lnTo>
                    <a:pt x="115" y="127"/>
                  </a:lnTo>
                  <a:lnTo>
                    <a:pt x="98" y="157"/>
                  </a:lnTo>
                  <a:close/>
                </a:path>
              </a:pathLst>
            </a:custGeom>
            <a:solidFill>
              <a:srgbClr val="202020"/>
            </a:soli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17791" name="Freeform 44">
              <a:extLst>
                <a:ext uri="{FF2B5EF4-FFF2-40B4-BE49-F238E27FC236}">
                  <a16:creationId xmlns:a16="http://schemas.microsoft.com/office/drawing/2014/main" id="{F4A232E9-157E-439E-99C7-C88D96B208FC}"/>
                </a:ext>
              </a:extLst>
            </p:cNvPr>
            <p:cNvSpPr>
              <a:spLocks noChangeArrowheads="1"/>
            </p:cNvSpPr>
            <p:nvPr/>
          </p:nvSpPr>
          <p:spPr bwMode="auto">
            <a:xfrm>
              <a:off x="4342" y="1940"/>
              <a:ext cx="84" cy="134"/>
            </a:xfrm>
            <a:custGeom>
              <a:avLst/>
              <a:gdLst>
                <a:gd name="T0" fmla="*/ 1 w 116"/>
                <a:gd name="T1" fmla="*/ 3 h 166"/>
                <a:gd name="T2" fmla="*/ 1 w 116"/>
                <a:gd name="T3" fmla="*/ 4 h 166"/>
                <a:gd name="T4" fmla="*/ 1 w 116"/>
                <a:gd name="T5" fmla="*/ 3 h 166"/>
                <a:gd name="T6" fmla="*/ 1 w 116"/>
                <a:gd name="T7" fmla="*/ 3 h 166"/>
                <a:gd name="T8" fmla="*/ 1 w 116"/>
                <a:gd name="T9" fmla="*/ 2 h 166"/>
                <a:gd name="T10" fmla="*/ 0 w 116"/>
                <a:gd name="T11" fmla="*/ 2 h 166"/>
                <a:gd name="T12" fmla="*/ 1 w 116"/>
                <a:gd name="T13" fmla="*/ 2 h 166"/>
                <a:gd name="T14" fmla="*/ 1 w 116"/>
                <a:gd name="T15" fmla="*/ 2 h 166"/>
                <a:gd name="T16" fmla="*/ 1 w 116"/>
                <a:gd name="T17" fmla="*/ 2 h 166"/>
                <a:gd name="T18" fmla="*/ 1 w 116"/>
                <a:gd name="T19" fmla="*/ 2 h 166"/>
                <a:gd name="T20" fmla="*/ 1 w 116"/>
                <a:gd name="T21" fmla="*/ 0 h 166"/>
                <a:gd name="T22" fmla="*/ 1 w 116"/>
                <a:gd name="T23" fmla="*/ 2 h 166"/>
                <a:gd name="T24" fmla="*/ 1 w 116"/>
                <a:gd name="T25" fmla="*/ 2 h 166"/>
                <a:gd name="T26" fmla="*/ 1 w 116"/>
                <a:gd name="T27" fmla="*/ 2 h 166"/>
                <a:gd name="T28" fmla="*/ 1 w 116"/>
                <a:gd name="T29" fmla="*/ 2 h 166"/>
                <a:gd name="T30" fmla="*/ 1 w 116"/>
                <a:gd name="T31" fmla="*/ 3 h 166"/>
                <a:gd name="T32" fmla="*/ 1 w 116"/>
                <a:gd name="T33" fmla="*/ 3 h 16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16"/>
                <a:gd name="T52" fmla="*/ 0 h 166"/>
                <a:gd name="T53" fmla="*/ 116 w 116"/>
                <a:gd name="T54" fmla="*/ 166 h 16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16" h="166">
                  <a:moveTo>
                    <a:pt x="98" y="157"/>
                  </a:moveTo>
                  <a:lnTo>
                    <a:pt x="76" y="166"/>
                  </a:lnTo>
                  <a:lnTo>
                    <a:pt x="49" y="157"/>
                  </a:lnTo>
                  <a:lnTo>
                    <a:pt x="23" y="139"/>
                  </a:lnTo>
                  <a:lnTo>
                    <a:pt x="8" y="121"/>
                  </a:lnTo>
                  <a:lnTo>
                    <a:pt x="0" y="98"/>
                  </a:lnTo>
                  <a:lnTo>
                    <a:pt x="1" y="67"/>
                  </a:lnTo>
                  <a:lnTo>
                    <a:pt x="6" y="42"/>
                  </a:lnTo>
                  <a:lnTo>
                    <a:pt x="16" y="21"/>
                  </a:lnTo>
                  <a:lnTo>
                    <a:pt x="31" y="7"/>
                  </a:lnTo>
                  <a:lnTo>
                    <a:pt x="54" y="0"/>
                  </a:lnTo>
                  <a:lnTo>
                    <a:pt x="67" y="3"/>
                  </a:lnTo>
                  <a:lnTo>
                    <a:pt x="77" y="16"/>
                  </a:lnTo>
                  <a:lnTo>
                    <a:pt x="102" y="58"/>
                  </a:lnTo>
                  <a:lnTo>
                    <a:pt x="116" y="95"/>
                  </a:lnTo>
                  <a:lnTo>
                    <a:pt x="115" y="127"/>
                  </a:lnTo>
                  <a:lnTo>
                    <a:pt x="98" y="157"/>
                  </a:lnTo>
                </a:path>
              </a:pathLst>
            </a:custGeom>
            <a:noFill/>
            <a:ln w="15840" cap="flat">
              <a:solidFill>
                <a:srgbClr val="40404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17792" name="Freeform 45">
              <a:extLst>
                <a:ext uri="{FF2B5EF4-FFF2-40B4-BE49-F238E27FC236}">
                  <a16:creationId xmlns:a16="http://schemas.microsoft.com/office/drawing/2014/main" id="{FBF06072-62C1-4556-88DF-AF918239970D}"/>
                </a:ext>
              </a:extLst>
            </p:cNvPr>
            <p:cNvSpPr>
              <a:spLocks noChangeArrowheads="1"/>
            </p:cNvSpPr>
            <p:nvPr/>
          </p:nvSpPr>
          <p:spPr bwMode="auto">
            <a:xfrm>
              <a:off x="4221" y="2027"/>
              <a:ext cx="16" cy="27"/>
            </a:xfrm>
            <a:custGeom>
              <a:avLst/>
              <a:gdLst>
                <a:gd name="T0" fmla="*/ 1 w 23"/>
                <a:gd name="T1" fmla="*/ 2 h 34"/>
                <a:gd name="T2" fmla="*/ 1 w 23"/>
                <a:gd name="T3" fmla="*/ 2 h 34"/>
                <a:gd name="T4" fmla="*/ 1 w 23"/>
                <a:gd name="T5" fmla="*/ 0 h 34"/>
                <a:gd name="T6" fmla="*/ 1 w 23"/>
                <a:gd name="T7" fmla="*/ 2 h 34"/>
                <a:gd name="T8" fmla="*/ 0 w 23"/>
                <a:gd name="T9" fmla="*/ 2 h 34"/>
                <a:gd name="T10" fmla="*/ 1 w 23"/>
                <a:gd name="T11" fmla="*/ 2 h 34"/>
                <a:gd name="T12" fmla="*/ 1 w 23"/>
                <a:gd name="T13" fmla="*/ 2 h 34"/>
                <a:gd name="T14" fmla="*/ 1 w 23"/>
                <a:gd name="T15" fmla="*/ 2 h 34"/>
                <a:gd name="T16" fmla="*/ 1 w 23"/>
                <a:gd name="T17" fmla="*/ 2 h 3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
                <a:gd name="T28" fmla="*/ 0 h 34"/>
                <a:gd name="T29" fmla="*/ 23 w 23"/>
                <a:gd name="T30" fmla="*/ 34 h 3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 h="34">
                  <a:moveTo>
                    <a:pt x="23" y="17"/>
                  </a:moveTo>
                  <a:lnTo>
                    <a:pt x="19" y="5"/>
                  </a:lnTo>
                  <a:lnTo>
                    <a:pt x="12" y="0"/>
                  </a:lnTo>
                  <a:lnTo>
                    <a:pt x="4" y="5"/>
                  </a:lnTo>
                  <a:lnTo>
                    <a:pt x="0" y="17"/>
                  </a:lnTo>
                  <a:lnTo>
                    <a:pt x="4" y="29"/>
                  </a:lnTo>
                  <a:lnTo>
                    <a:pt x="12" y="34"/>
                  </a:lnTo>
                  <a:lnTo>
                    <a:pt x="19" y="29"/>
                  </a:lnTo>
                  <a:lnTo>
                    <a:pt x="23" y="17"/>
                  </a:lnTo>
                  <a:close/>
                </a:path>
              </a:pathLst>
            </a:custGeom>
            <a:solidFill>
              <a:srgbClr val="FF0000"/>
            </a:soli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17793" name="Freeform 46">
              <a:extLst>
                <a:ext uri="{FF2B5EF4-FFF2-40B4-BE49-F238E27FC236}">
                  <a16:creationId xmlns:a16="http://schemas.microsoft.com/office/drawing/2014/main" id="{9273D851-23FA-4293-9D6C-B6FDB2933046}"/>
                </a:ext>
              </a:extLst>
            </p:cNvPr>
            <p:cNvSpPr>
              <a:spLocks noChangeArrowheads="1"/>
            </p:cNvSpPr>
            <p:nvPr/>
          </p:nvSpPr>
          <p:spPr bwMode="auto">
            <a:xfrm>
              <a:off x="4221" y="2027"/>
              <a:ext cx="16" cy="27"/>
            </a:xfrm>
            <a:custGeom>
              <a:avLst/>
              <a:gdLst>
                <a:gd name="T0" fmla="*/ 1 w 23"/>
                <a:gd name="T1" fmla="*/ 2 h 34"/>
                <a:gd name="T2" fmla="*/ 1 w 23"/>
                <a:gd name="T3" fmla="*/ 2 h 34"/>
                <a:gd name="T4" fmla="*/ 1 w 23"/>
                <a:gd name="T5" fmla="*/ 0 h 34"/>
                <a:gd name="T6" fmla="*/ 1 w 23"/>
                <a:gd name="T7" fmla="*/ 2 h 34"/>
                <a:gd name="T8" fmla="*/ 0 w 23"/>
                <a:gd name="T9" fmla="*/ 2 h 34"/>
                <a:gd name="T10" fmla="*/ 1 w 23"/>
                <a:gd name="T11" fmla="*/ 2 h 34"/>
                <a:gd name="T12" fmla="*/ 1 w 23"/>
                <a:gd name="T13" fmla="*/ 2 h 34"/>
                <a:gd name="T14" fmla="*/ 1 w 23"/>
                <a:gd name="T15" fmla="*/ 2 h 34"/>
                <a:gd name="T16" fmla="*/ 1 w 23"/>
                <a:gd name="T17" fmla="*/ 2 h 3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
                <a:gd name="T28" fmla="*/ 0 h 34"/>
                <a:gd name="T29" fmla="*/ 23 w 23"/>
                <a:gd name="T30" fmla="*/ 34 h 3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 h="34">
                  <a:moveTo>
                    <a:pt x="23" y="17"/>
                  </a:moveTo>
                  <a:lnTo>
                    <a:pt x="19" y="5"/>
                  </a:lnTo>
                  <a:lnTo>
                    <a:pt x="12" y="0"/>
                  </a:lnTo>
                  <a:lnTo>
                    <a:pt x="4" y="5"/>
                  </a:lnTo>
                  <a:lnTo>
                    <a:pt x="0" y="17"/>
                  </a:lnTo>
                  <a:lnTo>
                    <a:pt x="4" y="29"/>
                  </a:lnTo>
                  <a:lnTo>
                    <a:pt x="12" y="34"/>
                  </a:lnTo>
                  <a:lnTo>
                    <a:pt x="19" y="29"/>
                  </a:lnTo>
                  <a:lnTo>
                    <a:pt x="23" y="17"/>
                  </a:lnTo>
                </a:path>
              </a:pathLst>
            </a:custGeom>
            <a:noFill/>
            <a:ln w="30240" cap="flat">
              <a:solidFill>
                <a:srgbClr val="FF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17794" name="Line 47">
              <a:extLst>
                <a:ext uri="{FF2B5EF4-FFF2-40B4-BE49-F238E27FC236}">
                  <a16:creationId xmlns:a16="http://schemas.microsoft.com/office/drawing/2014/main" id="{78031CA5-44E5-4093-B4F7-6D35784EDCD0}"/>
                </a:ext>
              </a:extLst>
            </p:cNvPr>
            <p:cNvSpPr>
              <a:spLocks noChangeShapeType="1"/>
            </p:cNvSpPr>
            <p:nvPr/>
          </p:nvSpPr>
          <p:spPr bwMode="auto">
            <a:xfrm>
              <a:off x="4228" y="2031"/>
              <a:ext cx="0" cy="21"/>
            </a:xfrm>
            <a:prstGeom prst="line">
              <a:avLst/>
            </a:prstGeom>
            <a:noFill/>
            <a:ln w="30240" cap="sq">
              <a:solidFill>
                <a:srgbClr val="20202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117795" name="Freeform 48">
              <a:extLst>
                <a:ext uri="{FF2B5EF4-FFF2-40B4-BE49-F238E27FC236}">
                  <a16:creationId xmlns:a16="http://schemas.microsoft.com/office/drawing/2014/main" id="{21A348A6-AA1A-4763-9795-9E1F62A86AAE}"/>
                </a:ext>
              </a:extLst>
            </p:cNvPr>
            <p:cNvSpPr>
              <a:spLocks noChangeArrowheads="1"/>
            </p:cNvSpPr>
            <p:nvPr/>
          </p:nvSpPr>
          <p:spPr bwMode="auto">
            <a:xfrm>
              <a:off x="4352" y="2099"/>
              <a:ext cx="20" cy="19"/>
            </a:xfrm>
            <a:custGeom>
              <a:avLst/>
              <a:gdLst>
                <a:gd name="T0" fmla="*/ 1 w 29"/>
                <a:gd name="T1" fmla="*/ 1 h 26"/>
                <a:gd name="T2" fmla="*/ 1 w 29"/>
                <a:gd name="T3" fmla="*/ 0 h 26"/>
                <a:gd name="T4" fmla="*/ 1 w 29"/>
                <a:gd name="T5" fmla="*/ 1 h 26"/>
                <a:gd name="T6" fmla="*/ 0 w 29"/>
                <a:gd name="T7" fmla="*/ 1 h 26"/>
                <a:gd name="T8" fmla="*/ 1 w 29"/>
                <a:gd name="T9" fmla="*/ 1 h 26"/>
                <a:gd name="T10" fmla="*/ 1 w 29"/>
                <a:gd name="T11" fmla="*/ 1 h 26"/>
                <a:gd name="T12" fmla="*/ 1 w 29"/>
                <a:gd name="T13" fmla="*/ 1 h 26"/>
                <a:gd name="T14" fmla="*/ 1 w 29"/>
                <a:gd name="T15" fmla="*/ 1 h 26"/>
                <a:gd name="T16" fmla="*/ 1 w 29"/>
                <a:gd name="T17" fmla="*/ 1 h 2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9"/>
                <a:gd name="T28" fmla="*/ 0 h 26"/>
                <a:gd name="T29" fmla="*/ 29 w 29"/>
                <a:gd name="T30" fmla="*/ 26 h 2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9" h="26">
                  <a:moveTo>
                    <a:pt x="22" y="5"/>
                  </a:moveTo>
                  <a:lnTo>
                    <a:pt x="10" y="0"/>
                  </a:lnTo>
                  <a:lnTo>
                    <a:pt x="2" y="2"/>
                  </a:lnTo>
                  <a:lnTo>
                    <a:pt x="0" y="11"/>
                  </a:lnTo>
                  <a:lnTo>
                    <a:pt x="8" y="20"/>
                  </a:lnTo>
                  <a:lnTo>
                    <a:pt x="19" y="26"/>
                  </a:lnTo>
                  <a:lnTo>
                    <a:pt x="28" y="23"/>
                  </a:lnTo>
                  <a:lnTo>
                    <a:pt x="29" y="15"/>
                  </a:lnTo>
                  <a:lnTo>
                    <a:pt x="22" y="5"/>
                  </a:lnTo>
                  <a:close/>
                </a:path>
              </a:pathLst>
            </a:custGeom>
            <a:solidFill>
              <a:srgbClr val="FF0000"/>
            </a:soli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17796" name="Freeform 49">
              <a:extLst>
                <a:ext uri="{FF2B5EF4-FFF2-40B4-BE49-F238E27FC236}">
                  <a16:creationId xmlns:a16="http://schemas.microsoft.com/office/drawing/2014/main" id="{FC286442-ABBD-464D-9582-0925DF1180B8}"/>
                </a:ext>
              </a:extLst>
            </p:cNvPr>
            <p:cNvSpPr>
              <a:spLocks noChangeArrowheads="1"/>
            </p:cNvSpPr>
            <p:nvPr/>
          </p:nvSpPr>
          <p:spPr bwMode="auto">
            <a:xfrm>
              <a:off x="4352" y="2099"/>
              <a:ext cx="20" cy="19"/>
            </a:xfrm>
            <a:custGeom>
              <a:avLst/>
              <a:gdLst>
                <a:gd name="T0" fmla="*/ 1 w 29"/>
                <a:gd name="T1" fmla="*/ 1 h 26"/>
                <a:gd name="T2" fmla="*/ 1 w 29"/>
                <a:gd name="T3" fmla="*/ 0 h 26"/>
                <a:gd name="T4" fmla="*/ 1 w 29"/>
                <a:gd name="T5" fmla="*/ 1 h 26"/>
                <a:gd name="T6" fmla="*/ 0 w 29"/>
                <a:gd name="T7" fmla="*/ 1 h 26"/>
                <a:gd name="T8" fmla="*/ 1 w 29"/>
                <a:gd name="T9" fmla="*/ 1 h 26"/>
                <a:gd name="T10" fmla="*/ 1 w 29"/>
                <a:gd name="T11" fmla="*/ 1 h 26"/>
                <a:gd name="T12" fmla="*/ 1 w 29"/>
                <a:gd name="T13" fmla="*/ 1 h 26"/>
                <a:gd name="T14" fmla="*/ 1 w 29"/>
                <a:gd name="T15" fmla="*/ 1 h 26"/>
                <a:gd name="T16" fmla="*/ 1 w 29"/>
                <a:gd name="T17" fmla="*/ 1 h 2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9"/>
                <a:gd name="T28" fmla="*/ 0 h 26"/>
                <a:gd name="T29" fmla="*/ 29 w 29"/>
                <a:gd name="T30" fmla="*/ 26 h 2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9" h="26">
                  <a:moveTo>
                    <a:pt x="22" y="5"/>
                  </a:moveTo>
                  <a:lnTo>
                    <a:pt x="10" y="0"/>
                  </a:lnTo>
                  <a:lnTo>
                    <a:pt x="2" y="2"/>
                  </a:lnTo>
                  <a:lnTo>
                    <a:pt x="0" y="11"/>
                  </a:lnTo>
                  <a:lnTo>
                    <a:pt x="8" y="20"/>
                  </a:lnTo>
                  <a:lnTo>
                    <a:pt x="19" y="26"/>
                  </a:lnTo>
                  <a:lnTo>
                    <a:pt x="28" y="23"/>
                  </a:lnTo>
                  <a:lnTo>
                    <a:pt x="29" y="15"/>
                  </a:lnTo>
                  <a:lnTo>
                    <a:pt x="22" y="5"/>
                  </a:lnTo>
                </a:path>
              </a:pathLst>
            </a:custGeom>
            <a:noFill/>
            <a:ln w="30240" cap="flat">
              <a:solidFill>
                <a:srgbClr val="FF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17797" name="Line 50">
              <a:extLst>
                <a:ext uri="{FF2B5EF4-FFF2-40B4-BE49-F238E27FC236}">
                  <a16:creationId xmlns:a16="http://schemas.microsoft.com/office/drawing/2014/main" id="{EE9B47AB-44C9-4B67-B672-33399FE5A8C0}"/>
                </a:ext>
              </a:extLst>
            </p:cNvPr>
            <p:cNvSpPr>
              <a:spLocks noChangeShapeType="1"/>
            </p:cNvSpPr>
            <p:nvPr/>
          </p:nvSpPr>
          <p:spPr bwMode="auto">
            <a:xfrm>
              <a:off x="4355" y="2103"/>
              <a:ext cx="13" cy="12"/>
            </a:xfrm>
            <a:prstGeom prst="line">
              <a:avLst/>
            </a:prstGeom>
            <a:noFill/>
            <a:ln w="30240" cap="sq">
              <a:solidFill>
                <a:srgbClr val="20202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117798" name="Freeform 51">
              <a:extLst>
                <a:ext uri="{FF2B5EF4-FFF2-40B4-BE49-F238E27FC236}">
                  <a16:creationId xmlns:a16="http://schemas.microsoft.com/office/drawing/2014/main" id="{D02532F7-3BC0-4B82-83F8-040987077398}"/>
                </a:ext>
              </a:extLst>
            </p:cNvPr>
            <p:cNvSpPr>
              <a:spLocks noChangeArrowheads="1"/>
            </p:cNvSpPr>
            <p:nvPr/>
          </p:nvSpPr>
          <p:spPr bwMode="auto">
            <a:xfrm>
              <a:off x="4462" y="2109"/>
              <a:ext cx="16" cy="27"/>
            </a:xfrm>
            <a:custGeom>
              <a:avLst/>
              <a:gdLst>
                <a:gd name="T0" fmla="*/ 1 w 23"/>
                <a:gd name="T1" fmla="*/ 2 h 34"/>
                <a:gd name="T2" fmla="*/ 1 w 23"/>
                <a:gd name="T3" fmla="*/ 2 h 34"/>
                <a:gd name="T4" fmla="*/ 1 w 23"/>
                <a:gd name="T5" fmla="*/ 0 h 34"/>
                <a:gd name="T6" fmla="*/ 1 w 23"/>
                <a:gd name="T7" fmla="*/ 2 h 34"/>
                <a:gd name="T8" fmla="*/ 0 w 23"/>
                <a:gd name="T9" fmla="*/ 2 h 34"/>
                <a:gd name="T10" fmla="*/ 1 w 23"/>
                <a:gd name="T11" fmla="*/ 2 h 34"/>
                <a:gd name="T12" fmla="*/ 1 w 23"/>
                <a:gd name="T13" fmla="*/ 2 h 34"/>
                <a:gd name="T14" fmla="*/ 1 w 23"/>
                <a:gd name="T15" fmla="*/ 2 h 34"/>
                <a:gd name="T16" fmla="*/ 1 w 23"/>
                <a:gd name="T17" fmla="*/ 2 h 3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
                <a:gd name="T28" fmla="*/ 0 h 34"/>
                <a:gd name="T29" fmla="*/ 23 w 23"/>
                <a:gd name="T30" fmla="*/ 34 h 3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 h="34">
                  <a:moveTo>
                    <a:pt x="23" y="17"/>
                  </a:moveTo>
                  <a:lnTo>
                    <a:pt x="20" y="5"/>
                  </a:lnTo>
                  <a:lnTo>
                    <a:pt x="12" y="0"/>
                  </a:lnTo>
                  <a:lnTo>
                    <a:pt x="3" y="5"/>
                  </a:lnTo>
                  <a:lnTo>
                    <a:pt x="0" y="17"/>
                  </a:lnTo>
                  <a:lnTo>
                    <a:pt x="3" y="29"/>
                  </a:lnTo>
                  <a:lnTo>
                    <a:pt x="12" y="34"/>
                  </a:lnTo>
                  <a:lnTo>
                    <a:pt x="20" y="29"/>
                  </a:lnTo>
                  <a:lnTo>
                    <a:pt x="23" y="17"/>
                  </a:lnTo>
                  <a:close/>
                </a:path>
              </a:pathLst>
            </a:custGeom>
            <a:solidFill>
              <a:srgbClr val="FF0000"/>
            </a:soli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17799" name="Freeform 52">
              <a:extLst>
                <a:ext uri="{FF2B5EF4-FFF2-40B4-BE49-F238E27FC236}">
                  <a16:creationId xmlns:a16="http://schemas.microsoft.com/office/drawing/2014/main" id="{3BDEDEB6-62C8-4413-BE27-DCB493DCDAFA}"/>
                </a:ext>
              </a:extLst>
            </p:cNvPr>
            <p:cNvSpPr>
              <a:spLocks noChangeArrowheads="1"/>
            </p:cNvSpPr>
            <p:nvPr/>
          </p:nvSpPr>
          <p:spPr bwMode="auto">
            <a:xfrm>
              <a:off x="4462" y="2109"/>
              <a:ext cx="16" cy="27"/>
            </a:xfrm>
            <a:custGeom>
              <a:avLst/>
              <a:gdLst>
                <a:gd name="T0" fmla="*/ 1 w 23"/>
                <a:gd name="T1" fmla="*/ 2 h 34"/>
                <a:gd name="T2" fmla="*/ 1 w 23"/>
                <a:gd name="T3" fmla="*/ 2 h 34"/>
                <a:gd name="T4" fmla="*/ 1 w 23"/>
                <a:gd name="T5" fmla="*/ 0 h 34"/>
                <a:gd name="T6" fmla="*/ 1 w 23"/>
                <a:gd name="T7" fmla="*/ 2 h 34"/>
                <a:gd name="T8" fmla="*/ 0 w 23"/>
                <a:gd name="T9" fmla="*/ 2 h 34"/>
                <a:gd name="T10" fmla="*/ 1 w 23"/>
                <a:gd name="T11" fmla="*/ 2 h 34"/>
                <a:gd name="T12" fmla="*/ 1 w 23"/>
                <a:gd name="T13" fmla="*/ 2 h 34"/>
                <a:gd name="T14" fmla="*/ 1 w 23"/>
                <a:gd name="T15" fmla="*/ 2 h 34"/>
                <a:gd name="T16" fmla="*/ 1 w 23"/>
                <a:gd name="T17" fmla="*/ 2 h 3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
                <a:gd name="T28" fmla="*/ 0 h 34"/>
                <a:gd name="T29" fmla="*/ 23 w 23"/>
                <a:gd name="T30" fmla="*/ 34 h 3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 h="34">
                  <a:moveTo>
                    <a:pt x="23" y="17"/>
                  </a:moveTo>
                  <a:lnTo>
                    <a:pt x="20" y="5"/>
                  </a:lnTo>
                  <a:lnTo>
                    <a:pt x="12" y="0"/>
                  </a:lnTo>
                  <a:lnTo>
                    <a:pt x="3" y="5"/>
                  </a:lnTo>
                  <a:lnTo>
                    <a:pt x="0" y="17"/>
                  </a:lnTo>
                  <a:lnTo>
                    <a:pt x="3" y="29"/>
                  </a:lnTo>
                  <a:lnTo>
                    <a:pt x="12" y="34"/>
                  </a:lnTo>
                  <a:lnTo>
                    <a:pt x="20" y="29"/>
                  </a:lnTo>
                  <a:lnTo>
                    <a:pt x="23" y="17"/>
                  </a:lnTo>
                </a:path>
              </a:pathLst>
            </a:custGeom>
            <a:noFill/>
            <a:ln w="30240" cap="flat">
              <a:solidFill>
                <a:srgbClr val="FF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17800" name="Line 53">
              <a:extLst>
                <a:ext uri="{FF2B5EF4-FFF2-40B4-BE49-F238E27FC236}">
                  <a16:creationId xmlns:a16="http://schemas.microsoft.com/office/drawing/2014/main" id="{C748D4B2-3C25-48BC-BFAE-EDC1C8DD93FC}"/>
                </a:ext>
              </a:extLst>
            </p:cNvPr>
            <p:cNvSpPr>
              <a:spLocks noChangeShapeType="1"/>
            </p:cNvSpPr>
            <p:nvPr/>
          </p:nvSpPr>
          <p:spPr bwMode="auto">
            <a:xfrm flipH="1">
              <a:off x="4467" y="2113"/>
              <a:ext cx="2" cy="22"/>
            </a:xfrm>
            <a:prstGeom prst="line">
              <a:avLst/>
            </a:prstGeom>
            <a:noFill/>
            <a:ln w="30240" cap="sq">
              <a:solidFill>
                <a:srgbClr val="20202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117801" name="Freeform 54">
              <a:extLst>
                <a:ext uri="{FF2B5EF4-FFF2-40B4-BE49-F238E27FC236}">
                  <a16:creationId xmlns:a16="http://schemas.microsoft.com/office/drawing/2014/main" id="{8601BAD2-2D24-4FA6-BC9D-5FAC1590B79F}"/>
                </a:ext>
              </a:extLst>
            </p:cNvPr>
            <p:cNvSpPr>
              <a:spLocks noChangeArrowheads="1"/>
            </p:cNvSpPr>
            <p:nvPr/>
          </p:nvSpPr>
          <p:spPr bwMode="auto">
            <a:xfrm>
              <a:off x="4324" y="2059"/>
              <a:ext cx="17" cy="26"/>
            </a:xfrm>
            <a:custGeom>
              <a:avLst/>
              <a:gdLst>
                <a:gd name="T0" fmla="*/ 1 w 23"/>
                <a:gd name="T1" fmla="*/ 2 h 33"/>
                <a:gd name="T2" fmla="*/ 1 w 23"/>
                <a:gd name="T3" fmla="*/ 2 h 33"/>
                <a:gd name="T4" fmla="*/ 1 w 23"/>
                <a:gd name="T5" fmla="*/ 0 h 33"/>
                <a:gd name="T6" fmla="*/ 1 w 23"/>
                <a:gd name="T7" fmla="*/ 2 h 33"/>
                <a:gd name="T8" fmla="*/ 0 w 23"/>
                <a:gd name="T9" fmla="*/ 2 h 33"/>
                <a:gd name="T10" fmla="*/ 1 w 23"/>
                <a:gd name="T11" fmla="*/ 2 h 33"/>
                <a:gd name="T12" fmla="*/ 1 w 23"/>
                <a:gd name="T13" fmla="*/ 2 h 33"/>
                <a:gd name="T14" fmla="*/ 1 w 23"/>
                <a:gd name="T15" fmla="*/ 2 h 33"/>
                <a:gd name="T16" fmla="*/ 1 w 23"/>
                <a:gd name="T17" fmla="*/ 2 h 3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
                <a:gd name="T28" fmla="*/ 0 h 33"/>
                <a:gd name="T29" fmla="*/ 23 w 23"/>
                <a:gd name="T30" fmla="*/ 33 h 3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 h="33">
                  <a:moveTo>
                    <a:pt x="23" y="17"/>
                  </a:moveTo>
                  <a:lnTo>
                    <a:pt x="19" y="5"/>
                  </a:lnTo>
                  <a:lnTo>
                    <a:pt x="12" y="0"/>
                  </a:lnTo>
                  <a:lnTo>
                    <a:pt x="4" y="5"/>
                  </a:lnTo>
                  <a:lnTo>
                    <a:pt x="0" y="17"/>
                  </a:lnTo>
                  <a:lnTo>
                    <a:pt x="4" y="28"/>
                  </a:lnTo>
                  <a:lnTo>
                    <a:pt x="12" y="33"/>
                  </a:lnTo>
                  <a:lnTo>
                    <a:pt x="19" y="28"/>
                  </a:lnTo>
                  <a:lnTo>
                    <a:pt x="23" y="17"/>
                  </a:lnTo>
                  <a:close/>
                </a:path>
              </a:pathLst>
            </a:custGeom>
            <a:solidFill>
              <a:srgbClr val="FF0000"/>
            </a:soli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17802" name="Freeform 55">
              <a:extLst>
                <a:ext uri="{FF2B5EF4-FFF2-40B4-BE49-F238E27FC236}">
                  <a16:creationId xmlns:a16="http://schemas.microsoft.com/office/drawing/2014/main" id="{3E58616D-4D26-4F51-B530-38DB91FBEE4A}"/>
                </a:ext>
              </a:extLst>
            </p:cNvPr>
            <p:cNvSpPr>
              <a:spLocks noChangeArrowheads="1"/>
            </p:cNvSpPr>
            <p:nvPr/>
          </p:nvSpPr>
          <p:spPr bwMode="auto">
            <a:xfrm>
              <a:off x="4324" y="2059"/>
              <a:ext cx="17" cy="27"/>
            </a:xfrm>
            <a:custGeom>
              <a:avLst/>
              <a:gdLst>
                <a:gd name="T0" fmla="*/ 1 w 23"/>
                <a:gd name="T1" fmla="*/ 2 h 34"/>
                <a:gd name="T2" fmla="*/ 1 w 23"/>
                <a:gd name="T3" fmla="*/ 2 h 34"/>
                <a:gd name="T4" fmla="*/ 1 w 23"/>
                <a:gd name="T5" fmla="*/ 0 h 34"/>
                <a:gd name="T6" fmla="*/ 1 w 23"/>
                <a:gd name="T7" fmla="*/ 2 h 34"/>
                <a:gd name="T8" fmla="*/ 0 w 23"/>
                <a:gd name="T9" fmla="*/ 2 h 34"/>
                <a:gd name="T10" fmla="*/ 1 w 23"/>
                <a:gd name="T11" fmla="*/ 2 h 34"/>
                <a:gd name="T12" fmla="*/ 1 w 23"/>
                <a:gd name="T13" fmla="*/ 2 h 34"/>
                <a:gd name="T14" fmla="*/ 1 w 23"/>
                <a:gd name="T15" fmla="*/ 2 h 34"/>
                <a:gd name="T16" fmla="*/ 1 w 23"/>
                <a:gd name="T17" fmla="*/ 2 h 3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
                <a:gd name="T28" fmla="*/ 0 h 34"/>
                <a:gd name="T29" fmla="*/ 23 w 23"/>
                <a:gd name="T30" fmla="*/ 34 h 3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 h="34">
                  <a:moveTo>
                    <a:pt x="23" y="17"/>
                  </a:moveTo>
                  <a:lnTo>
                    <a:pt x="19" y="5"/>
                  </a:lnTo>
                  <a:lnTo>
                    <a:pt x="12" y="0"/>
                  </a:lnTo>
                  <a:lnTo>
                    <a:pt x="4" y="5"/>
                  </a:lnTo>
                  <a:lnTo>
                    <a:pt x="0" y="17"/>
                  </a:lnTo>
                  <a:lnTo>
                    <a:pt x="4" y="28"/>
                  </a:lnTo>
                  <a:lnTo>
                    <a:pt x="12" y="34"/>
                  </a:lnTo>
                  <a:lnTo>
                    <a:pt x="19" y="28"/>
                  </a:lnTo>
                  <a:lnTo>
                    <a:pt x="23" y="17"/>
                  </a:lnTo>
                </a:path>
              </a:pathLst>
            </a:custGeom>
            <a:noFill/>
            <a:ln w="30240" cap="flat">
              <a:solidFill>
                <a:srgbClr val="FF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17803" name="Line 56">
              <a:extLst>
                <a:ext uri="{FF2B5EF4-FFF2-40B4-BE49-F238E27FC236}">
                  <a16:creationId xmlns:a16="http://schemas.microsoft.com/office/drawing/2014/main" id="{E90CE98A-490F-4950-8312-46E19B184DCB}"/>
                </a:ext>
              </a:extLst>
            </p:cNvPr>
            <p:cNvSpPr>
              <a:spLocks noChangeShapeType="1"/>
            </p:cNvSpPr>
            <p:nvPr/>
          </p:nvSpPr>
          <p:spPr bwMode="auto">
            <a:xfrm>
              <a:off x="4331" y="2062"/>
              <a:ext cx="0" cy="21"/>
            </a:xfrm>
            <a:prstGeom prst="line">
              <a:avLst/>
            </a:prstGeom>
            <a:noFill/>
            <a:ln w="30240" cap="sq">
              <a:solidFill>
                <a:srgbClr val="20202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117804" name="Freeform 57">
              <a:extLst>
                <a:ext uri="{FF2B5EF4-FFF2-40B4-BE49-F238E27FC236}">
                  <a16:creationId xmlns:a16="http://schemas.microsoft.com/office/drawing/2014/main" id="{85E6BB4A-FA89-424E-BCBE-3F539748129C}"/>
                </a:ext>
              </a:extLst>
            </p:cNvPr>
            <p:cNvSpPr>
              <a:spLocks noChangeArrowheads="1"/>
            </p:cNvSpPr>
            <p:nvPr/>
          </p:nvSpPr>
          <p:spPr bwMode="auto">
            <a:xfrm>
              <a:off x="4281" y="2085"/>
              <a:ext cx="25" cy="15"/>
            </a:xfrm>
            <a:custGeom>
              <a:avLst/>
              <a:gdLst>
                <a:gd name="T0" fmla="*/ 1 w 35"/>
                <a:gd name="T1" fmla="*/ 0 h 20"/>
                <a:gd name="T2" fmla="*/ 0 w 35"/>
                <a:gd name="T3" fmla="*/ 2 h 20"/>
                <a:gd name="T4" fmla="*/ 1 w 35"/>
                <a:gd name="T5" fmla="*/ 2 h 20"/>
                <a:gd name="T6" fmla="*/ 1 w 35"/>
                <a:gd name="T7" fmla="*/ 2 h 20"/>
                <a:gd name="T8" fmla="*/ 1 w 35"/>
                <a:gd name="T9" fmla="*/ 0 h 20"/>
                <a:gd name="T10" fmla="*/ 0 60000 65536"/>
                <a:gd name="T11" fmla="*/ 0 60000 65536"/>
                <a:gd name="T12" fmla="*/ 0 60000 65536"/>
                <a:gd name="T13" fmla="*/ 0 60000 65536"/>
                <a:gd name="T14" fmla="*/ 0 60000 65536"/>
                <a:gd name="T15" fmla="*/ 0 w 35"/>
                <a:gd name="T16" fmla="*/ 0 h 20"/>
                <a:gd name="T17" fmla="*/ 35 w 35"/>
                <a:gd name="T18" fmla="*/ 20 h 20"/>
              </a:gdLst>
              <a:ahLst/>
              <a:cxnLst>
                <a:cxn ang="T10">
                  <a:pos x="T0" y="T1"/>
                </a:cxn>
                <a:cxn ang="T11">
                  <a:pos x="T2" y="T3"/>
                </a:cxn>
                <a:cxn ang="T12">
                  <a:pos x="T4" y="T5"/>
                </a:cxn>
                <a:cxn ang="T13">
                  <a:pos x="T6" y="T7"/>
                </a:cxn>
                <a:cxn ang="T14">
                  <a:pos x="T8" y="T9"/>
                </a:cxn>
              </a:cxnLst>
              <a:rect l="T15" t="T16" r="T17" b="T18"/>
              <a:pathLst>
                <a:path w="35" h="20">
                  <a:moveTo>
                    <a:pt x="15" y="0"/>
                  </a:moveTo>
                  <a:lnTo>
                    <a:pt x="0" y="14"/>
                  </a:lnTo>
                  <a:lnTo>
                    <a:pt x="20" y="20"/>
                  </a:lnTo>
                  <a:lnTo>
                    <a:pt x="35" y="6"/>
                  </a:lnTo>
                  <a:lnTo>
                    <a:pt x="15" y="0"/>
                  </a:lnTo>
                  <a:close/>
                </a:path>
              </a:pathLst>
            </a:custGeom>
            <a:solidFill>
              <a:srgbClr val="FF0000"/>
            </a:soli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17805" name="Freeform 58">
              <a:extLst>
                <a:ext uri="{FF2B5EF4-FFF2-40B4-BE49-F238E27FC236}">
                  <a16:creationId xmlns:a16="http://schemas.microsoft.com/office/drawing/2014/main" id="{DE3C4303-803F-40A9-97FA-494901B20287}"/>
                </a:ext>
              </a:extLst>
            </p:cNvPr>
            <p:cNvSpPr>
              <a:spLocks noChangeArrowheads="1"/>
            </p:cNvSpPr>
            <p:nvPr/>
          </p:nvSpPr>
          <p:spPr bwMode="auto">
            <a:xfrm>
              <a:off x="4281" y="2085"/>
              <a:ext cx="25" cy="15"/>
            </a:xfrm>
            <a:custGeom>
              <a:avLst/>
              <a:gdLst>
                <a:gd name="T0" fmla="*/ 1 w 35"/>
                <a:gd name="T1" fmla="*/ 0 h 20"/>
                <a:gd name="T2" fmla="*/ 0 w 35"/>
                <a:gd name="T3" fmla="*/ 2 h 20"/>
                <a:gd name="T4" fmla="*/ 1 w 35"/>
                <a:gd name="T5" fmla="*/ 2 h 20"/>
                <a:gd name="T6" fmla="*/ 1 w 35"/>
                <a:gd name="T7" fmla="*/ 2 h 20"/>
                <a:gd name="T8" fmla="*/ 1 w 35"/>
                <a:gd name="T9" fmla="*/ 0 h 20"/>
                <a:gd name="T10" fmla="*/ 0 60000 65536"/>
                <a:gd name="T11" fmla="*/ 0 60000 65536"/>
                <a:gd name="T12" fmla="*/ 0 60000 65536"/>
                <a:gd name="T13" fmla="*/ 0 60000 65536"/>
                <a:gd name="T14" fmla="*/ 0 60000 65536"/>
                <a:gd name="T15" fmla="*/ 0 w 35"/>
                <a:gd name="T16" fmla="*/ 0 h 20"/>
                <a:gd name="T17" fmla="*/ 35 w 35"/>
                <a:gd name="T18" fmla="*/ 20 h 20"/>
              </a:gdLst>
              <a:ahLst/>
              <a:cxnLst>
                <a:cxn ang="T10">
                  <a:pos x="T0" y="T1"/>
                </a:cxn>
                <a:cxn ang="T11">
                  <a:pos x="T2" y="T3"/>
                </a:cxn>
                <a:cxn ang="T12">
                  <a:pos x="T4" y="T5"/>
                </a:cxn>
                <a:cxn ang="T13">
                  <a:pos x="T6" y="T7"/>
                </a:cxn>
                <a:cxn ang="T14">
                  <a:pos x="T8" y="T9"/>
                </a:cxn>
              </a:cxnLst>
              <a:rect l="T15" t="T16" r="T17" b="T18"/>
              <a:pathLst>
                <a:path w="35" h="20">
                  <a:moveTo>
                    <a:pt x="15" y="0"/>
                  </a:moveTo>
                  <a:lnTo>
                    <a:pt x="0" y="14"/>
                  </a:lnTo>
                  <a:lnTo>
                    <a:pt x="20" y="20"/>
                  </a:lnTo>
                  <a:lnTo>
                    <a:pt x="35" y="6"/>
                  </a:lnTo>
                  <a:lnTo>
                    <a:pt x="15" y="0"/>
                  </a:lnTo>
                </a:path>
              </a:pathLst>
            </a:custGeom>
            <a:noFill/>
            <a:ln w="30240" cap="flat">
              <a:solidFill>
                <a:srgbClr val="FF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17806" name="Line 59">
              <a:extLst>
                <a:ext uri="{FF2B5EF4-FFF2-40B4-BE49-F238E27FC236}">
                  <a16:creationId xmlns:a16="http://schemas.microsoft.com/office/drawing/2014/main" id="{730FCAFD-8F5B-435F-9D21-8E2E50653BBC}"/>
                </a:ext>
              </a:extLst>
            </p:cNvPr>
            <p:cNvSpPr>
              <a:spLocks noChangeShapeType="1"/>
            </p:cNvSpPr>
            <p:nvPr/>
          </p:nvSpPr>
          <p:spPr bwMode="auto">
            <a:xfrm flipV="1">
              <a:off x="4282" y="2093"/>
              <a:ext cx="20" cy="2"/>
            </a:xfrm>
            <a:prstGeom prst="line">
              <a:avLst/>
            </a:prstGeom>
            <a:noFill/>
            <a:ln w="30240" cap="sq">
              <a:solidFill>
                <a:srgbClr val="20202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117807" name="Freeform 60">
              <a:extLst>
                <a:ext uri="{FF2B5EF4-FFF2-40B4-BE49-F238E27FC236}">
                  <a16:creationId xmlns:a16="http://schemas.microsoft.com/office/drawing/2014/main" id="{E4BBA710-1E46-41BF-A8DF-8E0B0602FAB9}"/>
                </a:ext>
              </a:extLst>
            </p:cNvPr>
            <p:cNvSpPr>
              <a:spLocks noChangeArrowheads="1"/>
            </p:cNvSpPr>
            <p:nvPr/>
          </p:nvSpPr>
          <p:spPr bwMode="auto">
            <a:xfrm>
              <a:off x="4335" y="1910"/>
              <a:ext cx="18" cy="21"/>
            </a:xfrm>
            <a:custGeom>
              <a:avLst/>
              <a:gdLst>
                <a:gd name="T0" fmla="*/ 1 w 27"/>
                <a:gd name="T1" fmla="*/ 2 h 27"/>
                <a:gd name="T2" fmla="*/ 1 w 27"/>
                <a:gd name="T3" fmla="*/ 0 h 27"/>
                <a:gd name="T4" fmla="*/ 1 w 27"/>
                <a:gd name="T5" fmla="*/ 2 h 27"/>
                <a:gd name="T6" fmla="*/ 0 w 27"/>
                <a:gd name="T7" fmla="*/ 2 h 27"/>
                <a:gd name="T8" fmla="*/ 1 w 27"/>
                <a:gd name="T9" fmla="*/ 2 h 27"/>
                <a:gd name="T10" fmla="*/ 1 w 27"/>
                <a:gd name="T11" fmla="*/ 2 h 27"/>
                <a:gd name="T12" fmla="*/ 1 w 27"/>
                <a:gd name="T13" fmla="*/ 2 h 27"/>
                <a:gd name="T14" fmla="*/ 1 w 27"/>
                <a:gd name="T15" fmla="*/ 2 h 27"/>
                <a:gd name="T16" fmla="*/ 1 w 27"/>
                <a:gd name="T17" fmla="*/ 2 h 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7"/>
                <a:gd name="T28" fmla="*/ 0 h 27"/>
                <a:gd name="T29" fmla="*/ 27 w 27"/>
                <a:gd name="T30" fmla="*/ 27 h 2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7" h="27">
                  <a:moveTo>
                    <a:pt x="20" y="5"/>
                  </a:moveTo>
                  <a:lnTo>
                    <a:pt x="8" y="0"/>
                  </a:lnTo>
                  <a:lnTo>
                    <a:pt x="1" y="4"/>
                  </a:lnTo>
                  <a:lnTo>
                    <a:pt x="0" y="12"/>
                  </a:lnTo>
                  <a:lnTo>
                    <a:pt x="7" y="22"/>
                  </a:lnTo>
                  <a:lnTo>
                    <a:pt x="18" y="27"/>
                  </a:lnTo>
                  <a:lnTo>
                    <a:pt x="26" y="23"/>
                  </a:lnTo>
                  <a:lnTo>
                    <a:pt x="27" y="15"/>
                  </a:lnTo>
                  <a:lnTo>
                    <a:pt x="20" y="5"/>
                  </a:lnTo>
                  <a:close/>
                </a:path>
              </a:pathLst>
            </a:custGeom>
            <a:solidFill>
              <a:srgbClr val="FF0000"/>
            </a:soli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17808" name="Freeform 61">
              <a:extLst>
                <a:ext uri="{FF2B5EF4-FFF2-40B4-BE49-F238E27FC236}">
                  <a16:creationId xmlns:a16="http://schemas.microsoft.com/office/drawing/2014/main" id="{C3974838-AF2E-468B-9671-89C5D61E4345}"/>
                </a:ext>
              </a:extLst>
            </p:cNvPr>
            <p:cNvSpPr>
              <a:spLocks noChangeArrowheads="1"/>
            </p:cNvSpPr>
            <p:nvPr/>
          </p:nvSpPr>
          <p:spPr bwMode="auto">
            <a:xfrm>
              <a:off x="4335" y="1910"/>
              <a:ext cx="18" cy="21"/>
            </a:xfrm>
            <a:custGeom>
              <a:avLst/>
              <a:gdLst>
                <a:gd name="T0" fmla="*/ 1 w 27"/>
                <a:gd name="T1" fmla="*/ 2 h 27"/>
                <a:gd name="T2" fmla="*/ 1 w 27"/>
                <a:gd name="T3" fmla="*/ 0 h 27"/>
                <a:gd name="T4" fmla="*/ 1 w 27"/>
                <a:gd name="T5" fmla="*/ 2 h 27"/>
                <a:gd name="T6" fmla="*/ 0 w 27"/>
                <a:gd name="T7" fmla="*/ 2 h 27"/>
                <a:gd name="T8" fmla="*/ 1 w 27"/>
                <a:gd name="T9" fmla="*/ 2 h 27"/>
                <a:gd name="T10" fmla="*/ 1 w 27"/>
                <a:gd name="T11" fmla="*/ 2 h 27"/>
                <a:gd name="T12" fmla="*/ 1 w 27"/>
                <a:gd name="T13" fmla="*/ 2 h 27"/>
                <a:gd name="T14" fmla="*/ 1 w 27"/>
                <a:gd name="T15" fmla="*/ 2 h 27"/>
                <a:gd name="T16" fmla="*/ 1 w 27"/>
                <a:gd name="T17" fmla="*/ 2 h 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7"/>
                <a:gd name="T28" fmla="*/ 0 h 27"/>
                <a:gd name="T29" fmla="*/ 27 w 27"/>
                <a:gd name="T30" fmla="*/ 27 h 2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7" h="27">
                  <a:moveTo>
                    <a:pt x="20" y="5"/>
                  </a:moveTo>
                  <a:lnTo>
                    <a:pt x="8" y="0"/>
                  </a:lnTo>
                  <a:lnTo>
                    <a:pt x="1" y="4"/>
                  </a:lnTo>
                  <a:lnTo>
                    <a:pt x="0" y="12"/>
                  </a:lnTo>
                  <a:lnTo>
                    <a:pt x="7" y="22"/>
                  </a:lnTo>
                  <a:lnTo>
                    <a:pt x="18" y="27"/>
                  </a:lnTo>
                  <a:lnTo>
                    <a:pt x="26" y="23"/>
                  </a:lnTo>
                  <a:lnTo>
                    <a:pt x="27" y="15"/>
                  </a:lnTo>
                  <a:lnTo>
                    <a:pt x="20" y="5"/>
                  </a:lnTo>
                </a:path>
              </a:pathLst>
            </a:custGeom>
            <a:noFill/>
            <a:ln w="30240" cap="flat">
              <a:solidFill>
                <a:srgbClr val="FF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17809" name="Line 62">
              <a:extLst>
                <a:ext uri="{FF2B5EF4-FFF2-40B4-BE49-F238E27FC236}">
                  <a16:creationId xmlns:a16="http://schemas.microsoft.com/office/drawing/2014/main" id="{632DE8E8-DB75-4D9B-ADF6-D0E5D5678671}"/>
                </a:ext>
              </a:extLst>
            </p:cNvPr>
            <p:cNvSpPr>
              <a:spLocks noChangeShapeType="1"/>
            </p:cNvSpPr>
            <p:nvPr/>
          </p:nvSpPr>
          <p:spPr bwMode="auto">
            <a:xfrm>
              <a:off x="4336" y="1917"/>
              <a:ext cx="16" cy="11"/>
            </a:xfrm>
            <a:prstGeom prst="line">
              <a:avLst/>
            </a:prstGeom>
            <a:noFill/>
            <a:ln w="30240" cap="sq">
              <a:solidFill>
                <a:srgbClr val="20202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117810" name="Freeform 63">
              <a:extLst>
                <a:ext uri="{FF2B5EF4-FFF2-40B4-BE49-F238E27FC236}">
                  <a16:creationId xmlns:a16="http://schemas.microsoft.com/office/drawing/2014/main" id="{605DAB03-CE5D-44C7-957A-5B66D6DF2336}"/>
                </a:ext>
              </a:extLst>
            </p:cNvPr>
            <p:cNvSpPr>
              <a:spLocks noChangeArrowheads="1"/>
            </p:cNvSpPr>
            <p:nvPr/>
          </p:nvSpPr>
          <p:spPr bwMode="auto">
            <a:xfrm>
              <a:off x="4526" y="1983"/>
              <a:ext cx="25" cy="15"/>
            </a:xfrm>
            <a:custGeom>
              <a:avLst/>
              <a:gdLst>
                <a:gd name="T0" fmla="*/ 1 w 35"/>
                <a:gd name="T1" fmla="*/ 0 h 20"/>
                <a:gd name="T2" fmla="*/ 0 w 35"/>
                <a:gd name="T3" fmla="*/ 2 h 20"/>
                <a:gd name="T4" fmla="*/ 1 w 35"/>
                <a:gd name="T5" fmla="*/ 2 h 20"/>
                <a:gd name="T6" fmla="*/ 1 w 35"/>
                <a:gd name="T7" fmla="*/ 2 h 20"/>
                <a:gd name="T8" fmla="*/ 1 w 35"/>
                <a:gd name="T9" fmla="*/ 0 h 20"/>
                <a:gd name="T10" fmla="*/ 0 60000 65536"/>
                <a:gd name="T11" fmla="*/ 0 60000 65536"/>
                <a:gd name="T12" fmla="*/ 0 60000 65536"/>
                <a:gd name="T13" fmla="*/ 0 60000 65536"/>
                <a:gd name="T14" fmla="*/ 0 60000 65536"/>
                <a:gd name="T15" fmla="*/ 0 w 35"/>
                <a:gd name="T16" fmla="*/ 0 h 20"/>
                <a:gd name="T17" fmla="*/ 35 w 35"/>
                <a:gd name="T18" fmla="*/ 20 h 20"/>
              </a:gdLst>
              <a:ahLst/>
              <a:cxnLst>
                <a:cxn ang="T10">
                  <a:pos x="T0" y="T1"/>
                </a:cxn>
                <a:cxn ang="T11">
                  <a:pos x="T2" y="T3"/>
                </a:cxn>
                <a:cxn ang="T12">
                  <a:pos x="T4" y="T5"/>
                </a:cxn>
                <a:cxn ang="T13">
                  <a:pos x="T6" y="T7"/>
                </a:cxn>
                <a:cxn ang="T14">
                  <a:pos x="T8" y="T9"/>
                </a:cxn>
              </a:cxnLst>
              <a:rect l="T15" t="T16" r="T17" b="T18"/>
              <a:pathLst>
                <a:path w="35" h="20">
                  <a:moveTo>
                    <a:pt x="20" y="0"/>
                  </a:moveTo>
                  <a:lnTo>
                    <a:pt x="0" y="6"/>
                  </a:lnTo>
                  <a:lnTo>
                    <a:pt x="14" y="20"/>
                  </a:lnTo>
                  <a:lnTo>
                    <a:pt x="35" y="14"/>
                  </a:lnTo>
                  <a:lnTo>
                    <a:pt x="20" y="0"/>
                  </a:lnTo>
                  <a:close/>
                </a:path>
              </a:pathLst>
            </a:custGeom>
            <a:solidFill>
              <a:srgbClr val="FF0000"/>
            </a:soli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17811" name="Freeform 64">
              <a:extLst>
                <a:ext uri="{FF2B5EF4-FFF2-40B4-BE49-F238E27FC236}">
                  <a16:creationId xmlns:a16="http://schemas.microsoft.com/office/drawing/2014/main" id="{F79DB615-795A-4E80-886C-1F7CC450B0B7}"/>
                </a:ext>
              </a:extLst>
            </p:cNvPr>
            <p:cNvSpPr>
              <a:spLocks noChangeArrowheads="1"/>
            </p:cNvSpPr>
            <p:nvPr/>
          </p:nvSpPr>
          <p:spPr bwMode="auto">
            <a:xfrm>
              <a:off x="4526" y="1983"/>
              <a:ext cx="25" cy="15"/>
            </a:xfrm>
            <a:custGeom>
              <a:avLst/>
              <a:gdLst>
                <a:gd name="T0" fmla="*/ 1 w 35"/>
                <a:gd name="T1" fmla="*/ 0 h 20"/>
                <a:gd name="T2" fmla="*/ 0 w 35"/>
                <a:gd name="T3" fmla="*/ 2 h 20"/>
                <a:gd name="T4" fmla="*/ 1 w 35"/>
                <a:gd name="T5" fmla="*/ 2 h 20"/>
                <a:gd name="T6" fmla="*/ 1 w 35"/>
                <a:gd name="T7" fmla="*/ 2 h 20"/>
                <a:gd name="T8" fmla="*/ 1 w 35"/>
                <a:gd name="T9" fmla="*/ 0 h 20"/>
                <a:gd name="T10" fmla="*/ 0 60000 65536"/>
                <a:gd name="T11" fmla="*/ 0 60000 65536"/>
                <a:gd name="T12" fmla="*/ 0 60000 65536"/>
                <a:gd name="T13" fmla="*/ 0 60000 65536"/>
                <a:gd name="T14" fmla="*/ 0 60000 65536"/>
                <a:gd name="T15" fmla="*/ 0 w 35"/>
                <a:gd name="T16" fmla="*/ 0 h 20"/>
                <a:gd name="T17" fmla="*/ 35 w 35"/>
                <a:gd name="T18" fmla="*/ 20 h 20"/>
              </a:gdLst>
              <a:ahLst/>
              <a:cxnLst>
                <a:cxn ang="T10">
                  <a:pos x="T0" y="T1"/>
                </a:cxn>
                <a:cxn ang="T11">
                  <a:pos x="T2" y="T3"/>
                </a:cxn>
                <a:cxn ang="T12">
                  <a:pos x="T4" y="T5"/>
                </a:cxn>
                <a:cxn ang="T13">
                  <a:pos x="T6" y="T7"/>
                </a:cxn>
                <a:cxn ang="T14">
                  <a:pos x="T8" y="T9"/>
                </a:cxn>
              </a:cxnLst>
              <a:rect l="T15" t="T16" r="T17" b="T18"/>
              <a:pathLst>
                <a:path w="35" h="20">
                  <a:moveTo>
                    <a:pt x="20" y="0"/>
                  </a:moveTo>
                  <a:lnTo>
                    <a:pt x="0" y="6"/>
                  </a:lnTo>
                  <a:lnTo>
                    <a:pt x="14" y="20"/>
                  </a:lnTo>
                  <a:lnTo>
                    <a:pt x="35" y="14"/>
                  </a:lnTo>
                  <a:lnTo>
                    <a:pt x="20" y="0"/>
                  </a:lnTo>
                </a:path>
              </a:pathLst>
            </a:custGeom>
            <a:noFill/>
            <a:ln w="30240" cap="flat">
              <a:solidFill>
                <a:srgbClr val="FF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17812" name="Line 65">
              <a:extLst>
                <a:ext uri="{FF2B5EF4-FFF2-40B4-BE49-F238E27FC236}">
                  <a16:creationId xmlns:a16="http://schemas.microsoft.com/office/drawing/2014/main" id="{1DBB1D20-32FC-4415-890E-4D511DA334C8}"/>
                </a:ext>
              </a:extLst>
            </p:cNvPr>
            <p:cNvSpPr>
              <a:spLocks noChangeShapeType="1"/>
            </p:cNvSpPr>
            <p:nvPr/>
          </p:nvSpPr>
          <p:spPr bwMode="auto">
            <a:xfrm>
              <a:off x="4529" y="1990"/>
              <a:ext cx="18" cy="4"/>
            </a:xfrm>
            <a:prstGeom prst="line">
              <a:avLst/>
            </a:prstGeom>
            <a:noFill/>
            <a:ln w="30240" cap="sq">
              <a:solidFill>
                <a:srgbClr val="20202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117813" name="Freeform 66">
              <a:extLst>
                <a:ext uri="{FF2B5EF4-FFF2-40B4-BE49-F238E27FC236}">
                  <a16:creationId xmlns:a16="http://schemas.microsoft.com/office/drawing/2014/main" id="{7B97451F-BC72-472C-BDFA-42FF6FCB3C36}"/>
                </a:ext>
              </a:extLst>
            </p:cNvPr>
            <p:cNvSpPr>
              <a:spLocks noChangeArrowheads="1"/>
            </p:cNvSpPr>
            <p:nvPr/>
          </p:nvSpPr>
          <p:spPr bwMode="auto">
            <a:xfrm>
              <a:off x="4526" y="2076"/>
              <a:ext cx="24" cy="16"/>
            </a:xfrm>
            <a:custGeom>
              <a:avLst/>
              <a:gdLst>
                <a:gd name="T0" fmla="*/ 1 w 33"/>
                <a:gd name="T1" fmla="*/ 1 h 22"/>
                <a:gd name="T2" fmla="*/ 1 w 33"/>
                <a:gd name="T3" fmla="*/ 1 h 22"/>
                <a:gd name="T4" fmla="*/ 0 w 33"/>
                <a:gd name="T5" fmla="*/ 1 h 22"/>
                <a:gd name="T6" fmla="*/ 1 w 33"/>
                <a:gd name="T7" fmla="*/ 1 h 22"/>
                <a:gd name="T8" fmla="*/ 1 w 33"/>
                <a:gd name="T9" fmla="*/ 1 h 22"/>
                <a:gd name="T10" fmla="*/ 1 w 33"/>
                <a:gd name="T11" fmla="*/ 1 h 22"/>
                <a:gd name="T12" fmla="*/ 1 w 33"/>
                <a:gd name="T13" fmla="*/ 1 h 22"/>
                <a:gd name="T14" fmla="*/ 1 w 33"/>
                <a:gd name="T15" fmla="*/ 0 h 22"/>
                <a:gd name="T16" fmla="*/ 1 w 33"/>
                <a:gd name="T17" fmla="*/ 1 h 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
                <a:gd name="T28" fmla="*/ 0 h 22"/>
                <a:gd name="T29" fmla="*/ 33 w 33"/>
                <a:gd name="T30" fmla="*/ 22 h 2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 h="22">
                  <a:moveTo>
                    <a:pt x="12" y="1"/>
                  </a:moveTo>
                  <a:lnTo>
                    <a:pt x="1" y="9"/>
                  </a:lnTo>
                  <a:lnTo>
                    <a:pt x="0" y="17"/>
                  </a:lnTo>
                  <a:lnTo>
                    <a:pt x="7" y="22"/>
                  </a:lnTo>
                  <a:lnTo>
                    <a:pt x="20" y="20"/>
                  </a:lnTo>
                  <a:lnTo>
                    <a:pt x="30" y="14"/>
                  </a:lnTo>
                  <a:lnTo>
                    <a:pt x="33" y="5"/>
                  </a:lnTo>
                  <a:lnTo>
                    <a:pt x="25" y="0"/>
                  </a:lnTo>
                  <a:lnTo>
                    <a:pt x="12" y="1"/>
                  </a:lnTo>
                  <a:close/>
                </a:path>
              </a:pathLst>
            </a:custGeom>
            <a:solidFill>
              <a:srgbClr val="FF0000"/>
            </a:soli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17814" name="Freeform 67">
              <a:extLst>
                <a:ext uri="{FF2B5EF4-FFF2-40B4-BE49-F238E27FC236}">
                  <a16:creationId xmlns:a16="http://schemas.microsoft.com/office/drawing/2014/main" id="{4C10F744-86AF-488A-9560-38C31A2A80E0}"/>
                </a:ext>
              </a:extLst>
            </p:cNvPr>
            <p:cNvSpPr>
              <a:spLocks noChangeArrowheads="1"/>
            </p:cNvSpPr>
            <p:nvPr/>
          </p:nvSpPr>
          <p:spPr bwMode="auto">
            <a:xfrm>
              <a:off x="4526" y="2076"/>
              <a:ext cx="24" cy="16"/>
            </a:xfrm>
            <a:custGeom>
              <a:avLst/>
              <a:gdLst>
                <a:gd name="T0" fmla="*/ 1 w 33"/>
                <a:gd name="T1" fmla="*/ 1 h 22"/>
                <a:gd name="T2" fmla="*/ 1 w 33"/>
                <a:gd name="T3" fmla="*/ 1 h 22"/>
                <a:gd name="T4" fmla="*/ 0 w 33"/>
                <a:gd name="T5" fmla="*/ 1 h 22"/>
                <a:gd name="T6" fmla="*/ 1 w 33"/>
                <a:gd name="T7" fmla="*/ 1 h 22"/>
                <a:gd name="T8" fmla="*/ 1 w 33"/>
                <a:gd name="T9" fmla="*/ 1 h 22"/>
                <a:gd name="T10" fmla="*/ 1 w 33"/>
                <a:gd name="T11" fmla="*/ 1 h 22"/>
                <a:gd name="T12" fmla="*/ 1 w 33"/>
                <a:gd name="T13" fmla="*/ 1 h 22"/>
                <a:gd name="T14" fmla="*/ 1 w 33"/>
                <a:gd name="T15" fmla="*/ 0 h 22"/>
                <a:gd name="T16" fmla="*/ 1 w 33"/>
                <a:gd name="T17" fmla="*/ 1 h 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
                <a:gd name="T28" fmla="*/ 0 h 22"/>
                <a:gd name="T29" fmla="*/ 33 w 33"/>
                <a:gd name="T30" fmla="*/ 22 h 2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 h="22">
                  <a:moveTo>
                    <a:pt x="12" y="1"/>
                  </a:moveTo>
                  <a:lnTo>
                    <a:pt x="1" y="9"/>
                  </a:lnTo>
                  <a:lnTo>
                    <a:pt x="0" y="17"/>
                  </a:lnTo>
                  <a:lnTo>
                    <a:pt x="7" y="22"/>
                  </a:lnTo>
                  <a:lnTo>
                    <a:pt x="20" y="20"/>
                  </a:lnTo>
                  <a:lnTo>
                    <a:pt x="30" y="14"/>
                  </a:lnTo>
                  <a:lnTo>
                    <a:pt x="33" y="5"/>
                  </a:lnTo>
                  <a:lnTo>
                    <a:pt x="25" y="0"/>
                  </a:lnTo>
                  <a:lnTo>
                    <a:pt x="12" y="1"/>
                  </a:lnTo>
                </a:path>
              </a:pathLst>
            </a:custGeom>
            <a:noFill/>
            <a:ln w="30240" cap="flat">
              <a:solidFill>
                <a:srgbClr val="FF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17815" name="Line 68">
              <a:extLst>
                <a:ext uri="{FF2B5EF4-FFF2-40B4-BE49-F238E27FC236}">
                  <a16:creationId xmlns:a16="http://schemas.microsoft.com/office/drawing/2014/main" id="{207CA8EB-363B-4C5A-877A-1225A27136AD}"/>
                </a:ext>
              </a:extLst>
            </p:cNvPr>
            <p:cNvSpPr>
              <a:spLocks noChangeShapeType="1"/>
            </p:cNvSpPr>
            <p:nvPr/>
          </p:nvSpPr>
          <p:spPr bwMode="auto">
            <a:xfrm flipV="1">
              <a:off x="4529" y="2079"/>
              <a:ext cx="17" cy="9"/>
            </a:xfrm>
            <a:prstGeom prst="line">
              <a:avLst/>
            </a:prstGeom>
            <a:noFill/>
            <a:ln w="30240" cap="sq">
              <a:solidFill>
                <a:srgbClr val="20202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117816" name="Freeform 69">
              <a:extLst>
                <a:ext uri="{FF2B5EF4-FFF2-40B4-BE49-F238E27FC236}">
                  <a16:creationId xmlns:a16="http://schemas.microsoft.com/office/drawing/2014/main" id="{014397D7-B2B7-485D-BAAA-D4ECC732894A}"/>
                </a:ext>
              </a:extLst>
            </p:cNvPr>
            <p:cNvSpPr>
              <a:spLocks noChangeArrowheads="1"/>
            </p:cNvSpPr>
            <p:nvPr/>
          </p:nvSpPr>
          <p:spPr bwMode="auto">
            <a:xfrm>
              <a:off x="4506" y="1939"/>
              <a:ext cx="15" cy="26"/>
            </a:xfrm>
            <a:custGeom>
              <a:avLst/>
              <a:gdLst>
                <a:gd name="T0" fmla="*/ 1 w 22"/>
                <a:gd name="T1" fmla="*/ 2 h 33"/>
                <a:gd name="T2" fmla="*/ 1 w 22"/>
                <a:gd name="T3" fmla="*/ 0 h 33"/>
                <a:gd name="T4" fmla="*/ 0 w 22"/>
                <a:gd name="T5" fmla="*/ 2 h 33"/>
                <a:gd name="T6" fmla="*/ 1 w 22"/>
                <a:gd name="T7" fmla="*/ 2 h 33"/>
                <a:gd name="T8" fmla="*/ 1 w 22"/>
                <a:gd name="T9" fmla="*/ 2 h 33"/>
                <a:gd name="T10" fmla="*/ 0 60000 65536"/>
                <a:gd name="T11" fmla="*/ 0 60000 65536"/>
                <a:gd name="T12" fmla="*/ 0 60000 65536"/>
                <a:gd name="T13" fmla="*/ 0 60000 65536"/>
                <a:gd name="T14" fmla="*/ 0 60000 65536"/>
                <a:gd name="T15" fmla="*/ 0 w 22"/>
                <a:gd name="T16" fmla="*/ 0 h 33"/>
                <a:gd name="T17" fmla="*/ 22 w 22"/>
                <a:gd name="T18" fmla="*/ 33 h 33"/>
              </a:gdLst>
              <a:ahLst/>
              <a:cxnLst>
                <a:cxn ang="T10">
                  <a:pos x="T0" y="T1"/>
                </a:cxn>
                <a:cxn ang="T11">
                  <a:pos x="T2" y="T3"/>
                </a:cxn>
                <a:cxn ang="T12">
                  <a:pos x="T4" y="T5"/>
                </a:cxn>
                <a:cxn ang="T13">
                  <a:pos x="T6" y="T7"/>
                </a:cxn>
                <a:cxn ang="T14">
                  <a:pos x="T8" y="T9"/>
                </a:cxn>
              </a:cxnLst>
              <a:rect l="T15" t="T16" r="T17" b="T18"/>
              <a:pathLst>
                <a:path w="22" h="33">
                  <a:moveTo>
                    <a:pt x="22" y="18"/>
                  </a:moveTo>
                  <a:lnTo>
                    <a:pt x="14" y="0"/>
                  </a:lnTo>
                  <a:lnTo>
                    <a:pt x="0" y="15"/>
                  </a:lnTo>
                  <a:lnTo>
                    <a:pt x="8" y="33"/>
                  </a:lnTo>
                  <a:lnTo>
                    <a:pt x="22" y="18"/>
                  </a:lnTo>
                  <a:close/>
                </a:path>
              </a:pathLst>
            </a:custGeom>
            <a:solidFill>
              <a:srgbClr val="FF0000"/>
            </a:soli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17817" name="Freeform 70">
              <a:extLst>
                <a:ext uri="{FF2B5EF4-FFF2-40B4-BE49-F238E27FC236}">
                  <a16:creationId xmlns:a16="http://schemas.microsoft.com/office/drawing/2014/main" id="{DAB1D1E8-9C68-4A66-952E-2F13C58A827E}"/>
                </a:ext>
              </a:extLst>
            </p:cNvPr>
            <p:cNvSpPr>
              <a:spLocks noChangeArrowheads="1"/>
            </p:cNvSpPr>
            <p:nvPr/>
          </p:nvSpPr>
          <p:spPr bwMode="auto">
            <a:xfrm>
              <a:off x="4506" y="1939"/>
              <a:ext cx="15" cy="26"/>
            </a:xfrm>
            <a:custGeom>
              <a:avLst/>
              <a:gdLst>
                <a:gd name="T0" fmla="*/ 1 w 22"/>
                <a:gd name="T1" fmla="*/ 2 h 33"/>
                <a:gd name="T2" fmla="*/ 1 w 22"/>
                <a:gd name="T3" fmla="*/ 0 h 33"/>
                <a:gd name="T4" fmla="*/ 0 w 22"/>
                <a:gd name="T5" fmla="*/ 2 h 33"/>
                <a:gd name="T6" fmla="*/ 1 w 22"/>
                <a:gd name="T7" fmla="*/ 2 h 33"/>
                <a:gd name="T8" fmla="*/ 1 w 22"/>
                <a:gd name="T9" fmla="*/ 2 h 33"/>
                <a:gd name="T10" fmla="*/ 0 60000 65536"/>
                <a:gd name="T11" fmla="*/ 0 60000 65536"/>
                <a:gd name="T12" fmla="*/ 0 60000 65536"/>
                <a:gd name="T13" fmla="*/ 0 60000 65536"/>
                <a:gd name="T14" fmla="*/ 0 60000 65536"/>
                <a:gd name="T15" fmla="*/ 0 w 22"/>
                <a:gd name="T16" fmla="*/ 0 h 33"/>
                <a:gd name="T17" fmla="*/ 22 w 22"/>
                <a:gd name="T18" fmla="*/ 33 h 33"/>
              </a:gdLst>
              <a:ahLst/>
              <a:cxnLst>
                <a:cxn ang="T10">
                  <a:pos x="T0" y="T1"/>
                </a:cxn>
                <a:cxn ang="T11">
                  <a:pos x="T2" y="T3"/>
                </a:cxn>
                <a:cxn ang="T12">
                  <a:pos x="T4" y="T5"/>
                </a:cxn>
                <a:cxn ang="T13">
                  <a:pos x="T6" y="T7"/>
                </a:cxn>
                <a:cxn ang="T14">
                  <a:pos x="T8" y="T9"/>
                </a:cxn>
              </a:cxnLst>
              <a:rect l="T15" t="T16" r="T17" b="T18"/>
              <a:pathLst>
                <a:path w="22" h="33">
                  <a:moveTo>
                    <a:pt x="22" y="18"/>
                  </a:moveTo>
                  <a:lnTo>
                    <a:pt x="14" y="0"/>
                  </a:lnTo>
                  <a:lnTo>
                    <a:pt x="0" y="15"/>
                  </a:lnTo>
                  <a:lnTo>
                    <a:pt x="8" y="33"/>
                  </a:lnTo>
                  <a:lnTo>
                    <a:pt x="22" y="18"/>
                  </a:lnTo>
                </a:path>
              </a:pathLst>
            </a:custGeom>
            <a:noFill/>
            <a:ln w="30240" cap="flat">
              <a:solidFill>
                <a:srgbClr val="FF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17818" name="Line 71">
              <a:extLst>
                <a:ext uri="{FF2B5EF4-FFF2-40B4-BE49-F238E27FC236}">
                  <a16:creationId xmlns:a16="http://schemas.microsoft.com/office/drawing/2014/main" id="{A683ABBA-A912-43B0-B332-9DEF2CF073E5}"/>
                </a:ext>
              </a:extLst>
            </p:cNvPr>
            <p:cNvSpPr>
              <a:spLocks noChangeShapeType="1"/>
            </p:cNvSpPr>
            <p:nvPr/>
          </p:nvSpPr>
          <p:spPr bwMode="auto">
            <a:xfrm flipH="1">
              <a:off x="4511" y="1944"/>
              <a:ext cx="2" cy="20"/>
            </a:xfrm>
            <a:prstGeom prst="line">
              <a:avLst/>
            </a:prstGeom>
            <a:noFill/>
            <a:ln w="30240" cap="sq">
              <a:solidFill>
                <a:srgbClr val="20202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117819" name="Freeform 72">
              <a:extLst>
                <a:ext uri="{FF2B5EF4-FFF2-40B4-BE49-F238E27FC236}">
                  <a16:creationId xmlns:a16="http://schemas.microsoft.com/office/drawing/2014/main" id="{71491CE6-74DA-4367-B871-5CE2E84A9B18}"/>
                </a:ext>
              </a:extLst>
            </p:cNvPr>
            <p:cNvSpPr>
              <a:spLocks noChangeArrowheads="1"/>
            </p:cNvSpPr>
            <p:nvPr/>
          </p:nvSpPr>
          <p:spPr bwMode="auto">
            <a:xfrm>
              <a:off x="4531" y="2129"/>
              <a:ext cx="16" cy="24"/>
            </a:xfrm>
            <a:custGeom>
              <a:avLst/>
              <a:gdLst>
                <a:gd name="T0" fmla="*/ 1 w 23"/>
                <a:gd name="T1" fmla="*/ 2 h 32"/>
                <a:gd name="T2" fmla="*/ 1 w 23"/>
                <a:gd name="T3" fmla="*/ 2 h 32"/>
                <a:gd name="T4" fmla="*/ 1 w 23"/>
                <a:gd name="T5" fmla="*/ 0 h 32"/>
                <a:gd name="T6" fmla="*/ 1 w 23"/>
                <a:gd name="T7" fmla="*/ 2 h 32"/>
                <a:gd name="T8" fmla="*/ 1 w 23"/>
                <a:gd name="T9" fmla="*/ 2 h 32"/>
                <a:gd name="T10" fmla="*/ 0 w 23"/>
                <a:gd name="T11" fmla="*/ 2 h 32"/>
                <a:gd name="T12" fmla="*/ 1 w 23"/>
                <a:gd name="T13" fmla="*/ 2 h 32"/>
                <a:gd name="T14" fmla="*/ 1 w 23"/>
                <a:gd name="T15" fmla="*/ 2 h 32"/>
                <a:gd name="T16" fmla="*/ 1 w 23"/>
                <a:gd name="T17" fmla="*/ 2 h 3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
                <a:gd name="T28" fmla="*/ 0 h 32"/>
                <a:gd name="T29" fmla="*/ 23 w 23"/>
                <a:gd name="T30" fmla="*/ 32 h 3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 h="32">
                  <a:moveTo>
                    <a:pt x="23" y="19"/>
                  </a:moveTo>
                  <a:lnTo>
                    <a:pt x="23" y="6"/>
                  </a:lnTo>
                  <a:lnTo>
                    <a:pt x="17" y="0"/>
                  </a:lnTo>
                  <a:lnTo>
                    <a:pt x="8" y="2"/>
                  </a:lnTo>
                  <a:lnTo>
                    <a:pt x="1" y="13"/>
                  </a:lnTo>
                  <a:lnTo>
                    <a:pt x="0" y="25"/>
                  </a:lnTo>
                  <a:lnTo>
                    <a:pt x="6" y="32"/>
                  </a:lnTo>
                  <a:lnTo>
                    <a:pt x="16" y="29"/>
                  </a:lnTo>
                  <a:lnTo>
                    <a:pt x="23" y="19"/>
                  </a:lnTo>
                  <a:close/>
                </a:path>
              </a:pathLst>
            </a:custGeom>
            <a:solidFill>
              <a:srgbClr val="FF0000"/>
            </a:soli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17820" name="Freeform 73">
              <a:extLst>
                <a:ext uri="{FF2B5EF4-FFF2-40B4-BE49-F238E27FC236}">
                  <a16:creationId xmlns:a16="http://schemas.microsoft.com/office/drawing/2014/main" id="{E7EAFB58-98F2-438B-B0CA-4E2903A7AFF8}"/>
                </a:ext>
              </a:extLst>
            </p:cNvPr>
            <p:cNvSpPr>
              <a:spLocks noChangeArrowheads="1"/>
            </p:cNvSpPr>
            <p:nvPr/>
          </p:nvSpPr>
          <p:spPr bwMode="auto">
            <a:xfrm>
              <a:off x="4531" y="2129"/>
              <a:ext cx="16" cy="24"/>
            </a:xfrm>
            <a:custGeom>
              <a:avLst/>
              <a:gdLst>
                <a:gd name="T0" fmla="*/ 1 w 23"/>
                <a:gd name="T1" fmla="*/ 2 h 32"/>
                <a:gd name="T2" fmla="*/ 1 w 23"/>
                <a:gd name="T3" fmla="*/ 2 h 32"/>
                <a:gd name="T4" fmla="*/ 1 w 23"/>
                <a:gd name="T5" fmla="*/ 0 h 32"/>
                <a:gd name="T6" fmla="*/ 1 w 23"/>
                <a:gd name="T7" fmla="*/ 2 h 32"/>
                <a:gd name="T8" fmla="*/ 1 w 23"/>
                <a:gd name="T9" fmla="*/ 2 h 32"/>
                <a:gd name="T10" fmla="*/ 0 w 23"/>
                <a:gd name="T11" fmla="*/ 2 h 32"/>
                <a:gd name="T12" fmla="*/ 1 w 23"/>
                <a:gd name="T13" fmla="*/ 2 h 32"/>
                <a:gd name="T14" fmla="*/ 1 w 23"/>
                <a:gd name="T15" fmla="*/ 2 h 32"/>
                <a:gd name="T16" fmla="*/ 1 w 23"/>
                <a:gd name="T17" fmla="*/ 2 h 3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
                <a:gd name="T28" fmla="*/ 0 h 32"/>
                <a:gd name="T29" fmla="*/ 23 w 23"/>
                <a:gd name="T30" fmla="*/ 32 h 3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 h="32">
                  <a:moveTo>
                    <a:pt x="23" y="19"/>
                  </a:moveTo>
                  <a:lnTo>
                    <a:pt x="23" y="6"/>
                  </a:lnTo>
                  <a:lnTo>
                    <a:pt x="17" y="0"/>
                  </a:lnTo>
                  <a:lnTo>
                    <a:pt x="8" y="2"/>
                  </a:lnTo>
                  <a:lnTo>
                    <a:pt x="1" y="13"/>
                  </a:lnTo>
                  <a:lnTo>
                    <a:pt x="0" y="25"/>
                  </a:lnTo>
                  <a:lnTo>
                    <a:pt x="6" y="32"/>
                  </a:lnTo>
                  <a:lnTo>
                    <a:pt x="16" y="29"/>
                  </a:lnTo>
                  <a:lnTo>
                    <a:pt x="23" y="19"/>
                  </a:lnTo>
                </a:path>
              </a:pathLst>
            </a:custGeom>
            <a:noFill/>
            <a:ln w="30240" cap="flat">
              <a:solidFill>
                <a:srgbClr val="FF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17821" name="Line 74">
              <a:extLst>
                <a:ext uri="{FF2B5EF4-FFF2-40B4-BE49-F238E27FC236}">
                  <a16:creationId xmlns:a16="http://schemas.microsoft.com/office/drawing/2014/main" id="{01BF91BC-ADD2-4453-B13C-D3E29261B9FE}"/>
                </a:ext>
              </a:extLst>
            </p:cNvPr>
            <p:cNvSpPr>
              <a:spLocks noChangeShapeType="1"/>
            </p:cNvSpPr>
            <p:nvPr/>
          </p:nvSpPr>
          <p:spPr bwMode="auto">
            <a:xfrm flipH="1">
              <a:off x="4535" y="2132"/>
              <a:ext cx="7" cy="18"/>
            </a:xfrm>
            <a:prstGeom prst="line">
              <a:avLst/>
            </a:prstGeom>
            <a:noFill/>
            <a:ln w="30240" cap="sq">
              <a:solidFill>
                <a:srgbClr val="20202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117822" name="Freeform 75">
              <a:extLst>
                <a:ext uri="{FF2B5EF4-FFF2-40B4-BE49-F238E27FC236}">
                  <a16:creationId xmlns:a16="http://schemas.microsoft.com/office/drawing/2014/main" id="{D594C742-4FE9-4A4B-8884-E57EF70D3A29}"/>
                </a:ext>
              </a:extLst>
            </p:cNvPr>
            <p:cNvSpPr>
              <a:spLocks noChangeArrowheads="1"/>
            </p:cNvSpPr>
            <p:nvPr/>
          </p:nvSpPr>
          <p:spPr bwMode="auto">
            <a:xfrm>
              <a:off x="4371" y="2192"/>
              <a:ext cx="15" cy="12"/>
            </a:xfrm>
            <a:custGeom>
              <a:avLst/>
              <a:gdLst>
                <a:gd name="T0" fmla="*/ 1 w 21"/>
                <a:gd name="T1" fmla="*/ 0 h 15"/>
                <a:gd name="T2" fmla="*/ 0 w 21"/>
                <a:gd name="T3" fmla="*/ 0 h 15"/>
                <a:gd name="T4" fmla="*/ 1 w 21"/>
                <a:gd name="T5" fmla="*/ 2 h 15"/>
                <a:gd name="T6" fmla="*/ 1 w 21"/>
                <a:gd name="T7" fmla="*/ 2 h 15"/>
                <a:gd name="T8" fmla="*/ 1 w 21"/>
                <a:gd name="T9" fmla="*/ 0 h 15"/>
                <a:gd name="T10" fmla="*/ 0 60000 65536"/>
                <a:gd name="T11" fmla="*/ 0 60000 65536"/>
                <a:gd name="T12" fmla="*/ 0 60000 65536"/>
                <a:gd name="T13" fmla="*/ 0 60000 65536"/>
                <a:gd name="T14" fmla="*/ 0 60000 65536"/>
                <a:gd name="T15" fmla="*/ 0 w 21"/>
                <a:gd name="T16" fmla="*/ 0 h 15"/>
                <a:gd name="T17" fmla="*/ 21 w 21"/>
                <a:gd name="T18" fmla="*/ 15 h 15"/>
              </a:gdLst>
              <a:ahLst/>
              <a:cxnLst>
                <a:cxn ang="T10">
                  <a:pos x="T0" y="T1"/>
                </a:cxn>
                <a:cxn ang="T11">
                  <a:pos x="T2" y="T3"/>
                </a:cxn>
                <a:cxn ang="T12">
                  <a:pos x="T4" y="T5"/>
                </a:cxn>
                <a:cxn ang="T13">
                  <a:pos x="T6" y="T7"/>
                </a:cxn>
                <a:cxn ang="T14">
                  <a:pos x="T8" y="T9"/>
                </a:cxn>
              </a:cxnLst>
              <a:rect l="T15" t="T16" r="T17" b="T18"/>
              <a:pathLst>
                <a:path w="21" h="15">
                  <a:moveTo>
                    <a:pt x="18" y="0"/>
                  </a:moveTo>
                  <a:lnTo>
                    <a:pt x="0" y="0"/>
                  </a:lnTo>
                  <a:lnTo>
                    <a:pt x="2" y="15"/>
                  </a:lnTo>
                  <a:lnTo>
                    <a:pt x="21" y="14"/>
                  </a:lnTo>
                  <a:lnTo>
                    <a:pt x="18" y="0"/>
                  </a:lnTo>
                  <a:close/>
                </a:path>
              </a:pathLst>
            </a:custGeom>
            <a:solidFill>
              <a:srgbClr val="FF0000"/>
            </a:soli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17823" name="Freeform 76">
              <a:extLst>
                <a:ext uri="{FF2B5EF4-FFF2-40B4-BE49-F238E27FC236}">
                  <a16:creationId xmlns:a16="http://schemas.microsoft.com/office/drawing/2014/main" id="{6090DB37-4C65-4D43-A513-6FBE47F9589B}"/>
                </a:ext>
              </a:extLst>
            </p:cNvPr>
            <p:cNvSpPr>
              <a:spLocks noChangeArrowheads="1"/>
            </p:cNvSpPr>
            <p:nvPr/>
          </p:nvSpPr>
          <p:spPr bwMode="auto">
            <a:xfrm>
              <a:off x="4371" y="2192"/>
              <a:ext cx="15" cy="12"/>
            </a:xfrm>
            <a:custGeom>
              <a:avLst/>
              <a:gdLst>
                <a:gd name="T0" fmla="*/ 1 w 21"/>
                <a:gd name="T1" fmla="*/ 0 h 15"/>
                <a:gd name="T2" fmla="*/ 0 w 21"/>
                <a:gd name="T3" fmla="*/ 0 h 15"/>
                <a:gd name="T4" fmla="*/ 1 w 21"/>
                <a:gd name="T5" fmla="*/ 2 h 15"/>
                <a:gd name="T6" fmla="*/ 1 w 21"/>
                <a:gd name="T7" fmla="*/ 2 h 15"/>
                <a:gd name="T8" fmla="*/ 1 w 21"/>
                <a:gd name="T9" fmla="*/ 0 h 15"/>
                <a:gd name="T10" fmla="*/ 0 60000 65536"/>
                <a:gd name="T11" fmla="*/ 0 60000 65536"/>
                <a:gd name="T12" fmla="*/ 0 60000 65536"/>
                <a:gd name="T13" fmla="*/ 0 60000 65536"/>
                <a:gd name="T14" fmla="*/ 0 60000 65536"/>
                <a:gd name="T15" fmla="*/ 0 w 21"/>
                <a:gd name="T16" fmla="*/ 0 h 15"/>
                <a:gd name="T17" fmla="*/ 21 w 21"/>
                <a:gd name="T18" fmla="*/ 15 h 15"/>
              </a:gdLst>
              <a:ahLst/>
              <a:cxnLst>
                <a:cxn ang="T10">
                  <a:pos x="T0" y="T1"/>
                </a:cxn>
                <a:cxn ang="T11">
                  <a:pos x="T2" y="T3"/>
                </a:cxn>
                <a:cxn ang="T12">
                  <a:pos x="T4" y="T5"/>
                </a:cxn>
                <a:cxn ang="T13">
                  <a:pos x="T6" y="T7"/>
                </a:cxn>
                <a:cxn ang="T14">
                  <a:pos x="T8" y="T9"/>
                </a:cxn>
              </a:cxnLst>
              <a:rect l="T15" t="T16" r="T17" b="T18"/>
              <a:pathLst>
                <a:path w="21" h="15">
                  <a:moveTo>
                    <a:pt x="18" y="0"/>
                  </a:moveTo>
                  <a:lnTo>
                    <a:pt x="0" y="0"/>
                  </a:lnTo>
                  <a:lnTo>
                    <a:pt x="2" y="15"/>
                  </a:lnTo>
                  <a:lnTo>
                    <a:pt x="21" y="14"/>
                  </a:lnTo>
                  <a:lnTo>
                    <a:pt x="18" y="0"/>
                  </a:lnTo>
                </a:path>
              </a:pathLst>
            </a:custGeom>
            <a:noFill/>
            <a:ln w="30240" cap="flat">
              <a:solidFill>
                <a:srgbClr val="FF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17824" name="Line 77">
              <a:extLst>
                <a:ext uri="{FF2B5EF4-FFF2-40B4-BE49-F238E27FC236}">
                  <a16:creationId xmlns:a16="http://schemas.microsoft.com/office/drawing/2014/main" id="{51CD5509-1610-4C4B-98E0-80DA4658D767}"/>
                </a:ext>
              </a:extLst>
            </p:cNvPr>
            <p:cNvSpPr>
              <a:spLocks noChangeShapeType="1"/>
            </p:cNvSpPr>
            <p:nvPr/>
          </p:nvSpPr>
          <p:spPr bwMode="auto">
            <a:xfrm>
              <a:off x="4374" y="2194"/>
              <a:ext cx="9" cy="7"/>
            </a:xfrm>
            <a:prstGeom prst="line">
              <a:avLst/>
            </a:prstGeom>
            <a:noFill/>
            <a:ln w="30240" cap="sq">
              <a:solidFill>
                <a:srgbClr val="20202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117825" name="Oval 78">
              <a:extLst>
                <a:ext uri="{FF2B5EF4-FFF2-40B4-BE49-F238E27FC236}">
                  <a16:creationId xmlns:a16="http://schemas.microsoft.com/office/drawing/2014/main" id="{ED62488A-0FFE-46AF-BC8A-0D109E26D0B2}"/>
                </a:ext>
              </a:extLst>
            </p:cNvPr>
            <p:cNvSpPr>
              <a:spLocks noChangeArrowheads="1"/>
            </p:cNvSpPr>
            <p:nvPr/>
          </p:nvSpPr>
          <p:spPr bwMode="auto">
            <a:xfrm>
              <a:off x="2372" y="1265"/>
              <a:ext cx="306" cy="329"/>
            </a:xfrm>
            <a:prstGeom prst="ellipse">
              <a:avLst/>
            </a:prstGeom>
            <a:solidFill>
              <a:srgbClr val="333333"/>
            </a:solidFill>
            <a:ln w="9525"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defTabSz="449263">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49263">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49263">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49263">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49263">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Clr>
                  <a:srgbClr val="000000"/>
                </a:buClr>
                <a:buFont typeface="Times New Roman" panose="02020603050405020304" pitchFamily="18" charset="0"/>
                <a:buNone/>
              </a:pPr>
              <a:endParaRPr lang="it-IT" altLang="it-IT" sz="1800">
                <a:solidFill>
                  <a:srgbClr val="FFFFFF"/>
                </a:solidFill>
                <a:latin typeface="Arial" panose="020B0604020202020204" pitchFamily="34" charset="0"/>
                <a:ea typeface="Microsoft YaHei" panose="020B0503020204020204" pitchFamily="34" charset="-122"/>
              </a:endParaRPr>
            </a:p>
          </p:txBody>
        </p:sp>
        <p:sp>
          <p:nvSpPr>
            <p:cNvPr id="117826" name="Oval 79">
              <a:extLst>
                <a:ext uri="{FF2B5EF4-FFF2-40B4-BE49-F238E27FC236}">
                  <a16:creationId xmlns:a16="http://schemas.microsoft.com/office/drawing/2014/main" id="{562B45B5-5D2E-48C9-8D02-00EED2758AFE}"/>
                </a:ext>
              </a:extLst>
            </p:cNvPr>
            <p:cNvSpPr>
              <a:spLocks noChangeArrowheads="1"/>
            </p:cNvSpPr>
            <p:nvPr/>
          </p:nvSpPr>
          <p:spPr bwMode="auto">
            <a:xfrm>
              <a:off x="2372" y="1265"/>
              <a:ext cx="306" cy="329"/>
            </a:xfrm>
            <a:prstGeom prst="ellipse">
              <a:avLst/>
            </a:prstGeom>
            <a:noFill/>
            <a:ln w="7920" cap="rnd">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defTabSz="449263">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49263">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49263">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49263">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49263">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Clr>
                  <a:srgbClr val="000000"/>
                </a:buClr>
                <a:buFont typeface="Times New Roman" panose="02020603050405020304" pitchFamily="18" charset="0"/>
                <a:buNone/>
              </a:pPr>
              <a:endParaRPr lang="it-IT" altLang="it-IT" sz="1800">
                <a:solidFill>
                  <a:srgbClr val="FFFFFF"/>
                </a:solidFill>
                <a:latin typeface="Arial" panose="020B0604020202020204" pitchFamily="34" charset="0"/>
                <a:ea typeface="Microsoft YaHei" panose="020B0503020204020204" pitchFamily="34" charset="-122"/>
              </a:endParaRPr>
            </a:p>
          </p:txBody>
        </p:sp>
        <p:sp>
          <p:nvSpPr>
            <p:cNvPr id="117827" name="Text Box 80">
              <a:extLst>
                <a:ext uri="{FF2B5EF4-FFF2-40B4-BE49-F238E27FC236}">
                  <a16:creationId xmlns:a16="http://schemas.microsoft.com/office/drawing/2014/main" id="{132330FD-2721-4DA6-996E-C990EF5F25B2}"/>
                </a:ext>
              </a:extLst>
            </p:cNvPr>
            <p:cNvSpPr txBox="1">
              <a:spLocks noChangeArrowheads="1"/>
            </p:cNvSpPr>
            <p:nvPr/>
          </p:nvSpPr>
          <p:spPr bwMode="auto">
            <a:xfrm>
              <a:off x="2350" y="1335"/>
              <a:ext cx="376" cy="2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Calibri" panose="020F0502020204030204" pitchFamily="34" charset="0"/>
                </a:defRPr>
              </a:lvl1pPr>
              <a:lvl2pPr marL="742950" indent="-28575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2pPr>
              <a:lvl3pPr marL="1143000" indent="-22860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3pPr>
              <a:lvl4pPr marL="1600200" indent="-22860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4pPr>
              <a:lvl5pPr marL="2057400" indent="-22860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5pPr>
              <a:lvl6pPr marL="25146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6pPr>
              <a:lvl7pPr marL="29718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7pPr>
              <a:lvl8pPr marL="34290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8pPr>
              <a:lvl9pPr marL="38862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9pPr>
            </a:lstStyle>
            <a:p>
              <a:pPr eaLnBrk="1" hangingPunct="1">
                <a:spcBef>
                  <a:spcPct val="0"/>
                </a:spcBef>
                <a:buFontTx/>
                <a:buNone/>
              </a:pPr>
              <a:r>
                <a:rPr lang="en-GB" altLang="it-IT" sz="1600">
                  <a:solidFill>
                    <a:srgbClr val="FFFFFF"/>
                  </a:solidFill>
                  <a:latin typeface="Arial" panose="020B0604020202020204" pitchFamily="34" charset="0"/>
                  <a:ea typeface="Microsoft YaHei" panose="020B0503020204020204" pitchFamily="34" charset="-122"/>
                  <a:cs typeface="Arial" panose="020B0604020202020204" pitchFamily="34" charset="0"/>
                </a:rPr>
                <a:t>APC</a:t>
              </a:r>
            </a:p>
          </p:txBody>
        </p:sp>
        <p:sp>
          <p:nvSpPr>
            <p:cNvPr id="117828" name="Line 81">
              <a:extLst>
                <a:ext uri="{FF2B5EF4-FFF2-40B4-BE49-F238E27FC236}">
                  <a16:creationId xmlns:a16="http://schemas.microsoft.com/office/drawing/2014/main" id="{46E5E2AB-AD51-4C06-ABBD-1BB8B89C68B7}"/>
                </a:ext>
              </a:extLst>
            </p:cNvPr>
            <p:cNvSpPr>
              <a:spLocks noChangeShapeType="1"/>
            </p:cNvSpPr>
            <p:nvPr/>
          </p:nvSpPr>
          <p:spPr bwMode="auto">
            <a:xfrm>
              <a:off x="1485" y="1433"/>
              <a:ext cx="707" cy="0"/>
            </a:xfrm>
            <a:prstGeom prst="line">
              <a:avLst/>
            </a:prstGeom>
            <a:noFill/>
            <a:ln w="50760" cap="sq">
              <a:solidFill>
                <a:srgbClr val="000000"/>
              </a:solidFill>
              <a:prstDash val="sysDot"/>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117829" name="Text Box 82">
              <a:extLst>
                <a:ext uri="{FF2B5EF4-FFF2-40B4-BE49-F238E27FC236}">
                  <a16:creationId xmlns:a16="http://schemas.microsoft.com/office/drawing/2014/main" id="{CB01414C-5A6E-4E09-AE72-D88AB6C0AC0F}"/>
                </a:ext>
              </a:extLst>
            </p:cNvPr>
            <p:cNvSpPr txBox="1">
              <a:spLocks noChangeArrowheads="1"/>
            </p:cNvSpPr>
            <p:nvPr/>
          </p:nvSpPr>
          <p:spPr bwMode="auto">
            <a:xfrm>
              <a:off x="563" y="1153"/>
              <a:ext cx="960" cy="67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Calibri" panose="020F0502020204030204" pitchFamily="34" charset="0"/>
                </a:defRPr>
              </a:lvl1pPr>
              <a:lvl2pPr marL="742950" indent="-28575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2pPr>
              <a:lvl3pPr marL="1143000" indent="-22860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3pPr>
              <a:lvl4pPr marL="1600200" indent="-22860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4pPr>
              <a:lvl5pPr marL="2057400" indent="-22860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5pPr>
              <a:lvl6pPr marL="25146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6pPr>
              <a:lvl7pPr marL="29718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7pPr>
              <a:lvl8pPr marL="34290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8pPr>
              <a:lvl9pPr marL="38862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9pPr>
            </a:lstStyle>
            <a:p>
              <a:pPr algn="ctr" eaLnBrk="1" hangingPunct="1">
                <a:spcBef>
                  <a:spcPct val="0"/>
                </a:spcBef>
                <a:buFontTx/>
                <a:buNone/>
              </a:pPr>
              <a:r>
                <a:rPr lang="en-GB" altLang="it-IT" sz="1600" b="1">
                  <a:solidFill>
                    <a:srgbClr val="000066"/>
                  </a:solidFill>
                  <a:latin typeface="Arial" panose="020B0604020202020204" pitchFamily="34" charset="0"/>
                  <a:ea typeface="Microsoft YaHei" panose="020B0503020204020204" pitchFamily="34" charset="-122"/>
                  <a:cs typeface="Arial" panose="020B0604020202020204" pitchFamily="34" charset="0"/>
                </a:rPr>
                <a:t>Natural exposure (low dose Ag) + IgE</a:t>
              </a:r>
            </a:p>
          </p:txBody>
        </p:sp>
        <p:sp>
          <p:nvSpPr>
            <p:cNvPr id="117830" name="Line 83">
              <a:extLst>
                <a:ext uri="{FF2B5EF4-FFF2-40B4-BE49-F238E27FC236}">
                  <a16:creationId xmlns:a16="http://schemas.microsoft.com/office/drawing/2014/main" id="{9817EBDE-CC31-40B7-B344-A85BA752B44D}"/>
                </a:ext>
              </a:extLst>
            </p:cNvPr>
            <p:cNvSpPr>
              <a:spLocks noChangeShapeType="1"/>
            </p:cNvSpPr>
            <p:nvPr/>
          </p:nvSpPr>
          <p:spPr bwMode="auto">
            <a:xfrm>
              <a:off x="2853" y="1448"/>
              <a:ext cx="327" cy="0"/>
            </a:xfrm>
            <a:prstGeom prst="line">
              <a:avLst/>
            </a:prstGeom>
            <a:noFill/>
            <a:ln w="50760" cap="sq">
              <a:solidFill>
                <a:srgbClr val="000000"/>
              </a:solidFill>
              <a:prstDash val="sysDot"/>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117831" name="Oval 84">
              <a:extLst>
                <a:ext uri="{FF2B5EF4-FFF2-40B4-BE49-F238E27FC236}">
                  <a16:creationId xmlns:a16="http://schemas.microsoft.com/office/drawing/2014/main" id="{CC2F196D-1998-4B38-A2DC-655F1A3950EB}"/>
                </a:ext>
              </a:extLst>
            </p:cNvPr>
            <p:cNvSpPr>
              <a:spLocks noChangeArrowheads="1"/>
            </p:cNvSpPr>
            <p:nvPr/>
          </p:nvSpPr>
          <p:spPr bwMode="auto">
            <a:xfrm>
              <a:off x="3239" y="1315"/>
              <a:ext cx="285" cy="299"/>
            </a:xfrm>
            <a:prstGeom prst="ellipse">
              <a:avLst/>
            </a:prstGeom>
            <a:solidFill>
              <a:srgbClr val="B64A4A"/>
            </a:solidFill>
            <a:ln w="9525"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defTabSz="449263">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49263">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49263">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49263">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49263">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Clr>
                  <a:srgbClr val="000000"/>
                </a:buClr>
                <a:buFont typeface="Times New Roman" panose="02020603050405020304" pitchFamily="18" charset="0"/>
                <a:buNone/>
              </a:pPr>
              <a:endParaRPr lang="it-IT" altLang="it-IT" sz="1800">
                <a:solidFill>
                  <a:srgbClr val="FFFFFF"/>
                </a:solidFill>
                <a:latin typeface="Arial" panose="020B0604020202020204" pitchFamily="34" charset="0"/>
                <a:ea typeface="Microsoft YaHei" panose="020B0503020204020204" pitchFamily="34" charset="-122"/>
              </a:endParaRPr>
            </a:p>
          </p:txBody>
        </p:sp>
        <p:sp>
          <p:nvSpPr>
            <p:cNvPr id="117832" name="Oval 85">
              <a:extLst>
                <a:ext uri="{FF2B5EF4-FFF2-40B4-BE49-F238E27FC236}">
                  <a16:creationId xmlns:a16="http://schemas.microsoft.com/office/drawing/2014/main" id="{F9A70C1E-F418-4643-993A-D8F5A23775E7}"/>
                </a:ext>
              </a:extLst>
            </p:cNvPr>
            <p:cNvSpPr>
              <a:spLocks noChangeArrowheads="1"/>
            </p:cNvSpPr>
            <p:nvPr/>
          </p:nvSpPr>
          <p:spPr bwMode="auto">
            <a:xfrm>
              <a:off x="3239" y="1315"/>
              <a:ext cx="285" cy="299"/>
            </a:xfrm>
            <a:prstGeom prst="ellipse">
              <a:avLst/>
            </a:prstGeom>
            <a:noFill/>
            <a:ln w="15840" cap="rnd">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defTabSz="449263">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49263">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49263">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49263">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49263">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Clr>
                  <a:srgbClr val="000000"/>
                </a:buClr>
                <a:buFont typeface="Times New Roman" panose="02020603050405020304" pitchFamily="18" charset="0"/>
                <a:buNone/>
              </a:pPr>
              <a:endParaRPr lang="it-IT" altLang="it-IT" sz="1800">
                <a:solidFill>
                  <a:srgbClr val="FFFFFF"/>
                </a:solidFill>
                <a:latin typeface="Arial" panose="020B0604020202020204" pitchFamily="34" charset="0"/>
                <a:ea typeface="Microsoft YaHei" panose="020B0503020204020204" pitchFamily="34" charset="-122"/>
              </a:endParaRPr>
            </a:p>
          </p:txBody>
        </p:sp>
        <p:sp>
          <p:nvSpPr>
            <p:cNvPr id="117833" name="Oval 86">
              <a:extLst>
                <a:ext uri="{FF2B5EF4-FFF2-40B4-BE49-F238E27FC236}">
                  <a16:creationId xmlns:a16="http://schemas.microsoft.com/office/drawing/2014/main" id="{F0ACAED8-95D9-468F-8324-918149529D63}"/>
                </a:ext>
              </a:extLst>
            </p:cNvPr>
            <p:cNvSpPr>
              <a:spLocks noChangeArrowheads="1"/>
            </p:cNvSpPr>
            <p:nvPr/>
          </p:nvSpPr>
          <p:spPr bwMode="auto">
            <a:xfrm>
              <a:off x="3290" y="1366"/>
              <a:ext cx="203" cy="210"/>
            </a:xfrm>
            <a:prstGeom prst="ellipse">
              <a:avLst/>
            </a:prstGeom>
            <a:solidFill>
              <a:srgbClr val="333333"/>
            </a:solidFill>
            <a:ln w="9525"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defTabSz="449263">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49263">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49263">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49263">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49263">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Clr>
                  <a:srgbClr val="000000"/>
                </a:buClr>
                <a:buFont typeface="Times New Roman" panose="02020603050405020304" pitchFamily="18" charset="0"/>
                <a:buNone/>
              </a:pPr>
              <a:endParaRPr lang="it-IT" altLang="it-IT" sz="1800">
                <a:solidFill>
                  <a:srgbClr val="FFFFFF"/>
                </a:solidFill>
                <a:latin typeface="Arial" panose="020B0604020202020204" pitchFamily="34" charset="0"/>
                <a:ea typeface="Microsoft YaHei" panose="020B0503020204020204" pitchFamily="34" charset="-122"/>
              </a:endParaRPr>
            </a:p>
          </p:txBody>
        </p:sp>
        <p:sp>
          <p:nvSpPr>
            <p:cNvPr id="117834" name="Oval 87">
              <a:extLst>
                <a:ext uri="{FF2B5EF4-FFF2-40B4-BE49-F238E27FC236}">
                  <a16:creationId xmlns:a16="http://schemas.microsoft.com/office/drawing/2014/main" id="{A2EDCBCB-82E6-43FD-92F1-65004BFBB82E}"/>
                </a:ext>
              </a:extLst>
            </p:cNvPr>
            <p:cNvSpPr>
              <a:spLocks noChangeArrowheads="1"/>
            </p:cNvSpPr>
            <p:nvPr/>
          </p:nvSpPr>
          <p:spPr bwMode="auto">
            <a:xfrm>
              <a:off x="3290" y="1366"/>
              <a:ext cx="203" cy="210"/>
            </a:xfrm>
            <a:prstGeom prst="ellipse">
              <a:avLst/>
            </a:prstGeom>
            <a:noFill/>
            <a:ln w="7920" cap="rnd">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defTabSz="449263">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49263">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49263">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49263">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49263">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Clr>
                  <a:srgbClr val="000000"/>
                </a:buClr>
                <a:buFont typeface="Times New Roman" panose="02020603050405020304" pitchFamily="18" charset="0"/>
                <a:buNone/>
              </a:pPr>
              <a:endParaRPr lang="it-IT" altLang="it-IT" sz="1800">
                <a:solidFill>
                  <a:srgbClr val="FFFFFF"/>
                </a:solidFill>
                <a:latin typeface="Arial" panose="020B0604020202020204" pitchFamily="34" charset="0"/>
                <a:ea typeface="Microsoft YaHei" panose="020B0503020204020204" pitchFamily="34" charset="-122"/>
              </a:endParaRPr>
            </a:p>
          </p:txBody>
        </p:sp>
        <p:sp>
          <p:nvSpPr>
            <p:cNvPr id="117835" name="Rectangle 88">
              <a:extLst>
                <a:ext uri="{FF2B5EF4-FFF2-40B4-BE49-F238E27FC236}">
                  <a16:creationId xmlns:a16="http://schemas.microsoft.com/office/drawing/2014/main" id="{0296F1E8-6CFA-4668-BD6B-1C6F9B53C581}"/>
                </a:ext>
              </a:extLst>
            </p:cNvPr>
            <p:cNvSpPr>
              <a:spLocks noChangeArrowheads="1"/>
            </p:cNvSpPr>
            <p:nvPr/>
          </p:nvSpPr>
          <p:spPr bwMode="auto">
            <a:xfrm>
              <a:off x="3311" y="1415"/>
              <a:ext cx="143" cy="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Calibri" panose="020F0502020204030204" pitchFamily="34" charset="0"/>
                </a:defRPr>
              </a:lvl1pPr>
              <a:lvl2pPr marL="742950" indent="-28575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2pPr>
              <a:lvl3pPr marL="1143000" indent="-22860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3pPr>
              <a:lvl4pPr marL="1600200" indent="-22860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4pPr>
              <a:lvl5pPr marL="2057400" indent="-22860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5pPr>
              <a:lvl6pPr marL="25146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6pPr>
              <a:lvl7pPr marL="29718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7pPr>
              <a:lvl8pPr marL="34290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8pPr>
              <a:lvl9pPr marL="38862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9pPr>
            </a:lstStyle>
            <a:p>
              <a:pPr eaLnBrk="1" hangingPunct="1">
                <a:spcBef>
                  <a:spcPct val="0"/>
                </a:spcBef>
                <a:buFontTx/>
                <a:buNone/>
              </a:pPr>
              <a:r>
                <a:rPr lang="en-GB" altLang="it-IT" sz="1000" b="1">
                  <a:solidFill>
                    <a:srgbClr val="FFFFFF"/>
                  </a:solidFill>
                  <a:latin typeface="Arial" panose="020B0604020202020204" pitchFamily="34" charset="0"/>
                  <a:ea typeface="Microsoft YaHei" panose="020B0503020204020204" pitchFamily="34" charset="-122"/>
                  <a:cs typeface="Arial" panose="020B0604020202020204" pitchFamily="34" charset="0"/>
                </a:rPr>
                <a:t>Th2</a:t>
              </a:r>
            </a:p>
          </p:txBody>
        </p:sp>
        <p:sp>
          <p:nvSpPr>
            <p:cNvPr id="117836" name="Oval 89">
              <a:extLst>
                <a:ext uri="{FF2B5EF4-FFF2-40B4-BE49-F238E27FC236}">
                  <a16:creationId xmlns:a16="http://schemas.microsoft.com/office/drawing/2014/main" id="{8570B413-233D-406B-BFA2-1D367BD31D5E}"/>
                </a:ext>
              </a:extLst>
            </p:cNvPr>
            <p:cNvSpPr>
              <a:spLocks noChangeArrowheads="1"/>
            </p:cNvSpPr>
            <p:nvPr/>
          </p:nvSpPr>
          <p:spPr bwMode="auto">
            <a:xfrm>
              <a:off x="4176" y="758"/>
              <a:ext cx="307" cy="311"/>
            </a:xfrm>
            <a:prstGeom prst="ellipse">
              <a:avLst/>
            </a:prstGeom>
            <a:solidFill>
              <a:srgbClr val="FFFFFF"/>
            </a:solidFill>
            <a:ln w="9525"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defTabSz="449263">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49263">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49263">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49263">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49263">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Clr>
                  <a:srgbClr val="000000"/>
                </a:buClr>
                <a:buFont typeface="Times New Roman" panose="02020603050405020304" pitchFamily="18" charset="0"/>
                <a:buNone/>
              </a:pPr>
              <a:endParaRPr lang="it-IT" altLang="it-IT" sz="1800">
                <a:solidFill>
                  <a:srgbClr val="FFFFFF"/>
                </a:solidFill>
                <a:latin typeface="Arial" panose="020B0604020202020204" pitchFamily="34" charset="0"/>
                <a:ea typeface="Microsoft YaHei" panose="020B0503020204020204" pitchFamily="34" charset="-122"/>
              </a:endParaRPr>
            </a:p>
          </p:txBody>
        </p:sp>
        <p:sp>
          <p:nvSpPr>
            <p:cNvPr id="117837" name="Oval 90">
              <a:extLst>
                <a:ext uri="{FF2B5EF4-FFF2-40B4-BE49-F238E27FC236}">
                  <a16:creationId xmlns:a16="http://schemas.microsoft.com/office/drawing/2014/main" id="{9FFB255E-F14A-4785-BB55-FC35AA72ACEA}"/>
                </a:ext>
              </a:extLst>
            </p:cNvPr>
            <p:cNvSpPr>
              <a:spLocks noChangeArrowheads="1"/>
            </p:cNvSpPr>
            <p:nvPr/>
          </p:nvSpPr>
          <p:spPr bwMode="auto">
            <a:xfrm>
              <a:off x="4176" y="758"/>
              <a:ext cx="307" cy="311"/>
            </a:xfrm>
            <a:prstGeom prst="ellipse">
              <a:avLst/>
            </a:prstGeom>
            <a:noFill/>
            <a:ln w="15840" cap="rnd">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defTabSz="449263">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49263">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49263">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49263">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49263">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Clr>
                  <a:srgbClr val="000000"/>
                </a:buClr>
                <a:buFont typeface="Times New Roman" panose="02020603050405020304" pitchFamily="18" charset="0"/>
                <a:buNone/>
              </a:pPr>
              <a:endParaRPr lang="it-IT" altLang="it-IT" sz="1800">
                <a:solidFill>
                  <a:srgbClr val="FFFFFF"/>
                </a:solidFill>
                <a:latin typeface="Arial" panose="020B0604020202020204" pitchFamily="34" charset="0"/>
                <a:ea typeface="Microsoft YaHei" panose="020B0503020204020204" pitchFamily="34" charset="-122"/>
              </a:endParaRPr>
            </a:p>
          </p:txBody>
        </p:sp>
        <p:sp>
          <p:nvSpPr>
            <p:cNvPr id="117838" name="Oval 91">
              <a:extLst>
                <a:ext uri="{FF2B5EF4-FFF2-40B4-BE49-F238E27FC236}">
                  <a16:creationId xmlns:a16="http://schemas.microsoft.com/office/drawing/2014/main" id="{CDBE3CF4-EDFC-4F37-8DDF-F5870BF89071}"/>
                </a:ext>
              </a:extLst>
            </p:cNvPr>
            <p:cNvSpPr>
              <a:spLocks noChangeArrowheads="1"/>
            </p:cNvSpPr>
            <p:nvPr/>
          </p:nvSpPr>
          <p:spPr bwMode="auto">
            <a:xfrm>
              <a:off x="4229" y="812"/>
              <a:ext cx="220" cy="218"/>
            </a:xfrm>
            <a:prstGeom prst="ellipse">
              <a:avLst/>
            </a:prstGeom>
            <a:solidFill>
              <a:srgbClr val="333333"/>
            </a:solidFill>
            <a:ln w="9525"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defTabSz="449263">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49263">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49263">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49263">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49263">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Clr>
                  <a:srgbClr val="000000"/>
                </a:buClr>
                <a:buFont typeface="Times New Roman" panose="02020603050405020304" pitchFamily="18" charset="0"/>
                <a:buNone/>
              </a:pPr>
              <a:endParaRPr lang="it-IT" altLang="it-IT" sz="1800">
                <a:solidFill>
                  <a:srgbClr val="FFFFFF"/>
                </a:solidFill>
                <a:latin typeface="Arial" panose="020B0604020202020204" pitchFamily="34" charset="0"/>
                <a:ea typeface="Microsoft YaHei" panose="020B0503020204020204" pitchFamily="34" charset="-122"/>
              </a:endParaRPr>
            </a:p>
          </p:txBody>
        </p:sp>
        <p:sp>
          <p:nvSpPr>
            <p:cNvPr id="117839" name="Oval 92">
              <a:extLst>
                <a:ext uri="{FF2B5EF4-FFF2-40B4-BE49-F238E27FC236}">
                  <a16:creationId xmlns:a16="http://schemas.microsoft.com/office/drawing/2014/main" id="{CD8D386A-ABFE-4F36-92BE-9AE63721282D}"/>
                </a:ext>
              </a:extLst>
            </p:cNvPr>
            <p:cNvSpPr>
              <a:spLocks noChangeArrowheads="1"/>
            </p:cNvSpPr>
            <p:nvPr/>
          </p:nvSpPr>
          <p:spPr bwMode="auto">
            <a:xfrm>
              <a:off x="4229" y="812"/>
              <a:ext cx="220" cy="218"/>
            </a:xfrm>
            <a:prstGeom prst="ellipse">
              <a:avLst/>
            </a:prstGeom>
            <a:noFill/>
            <a:ln w="7920" cap="rnd">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defTabSz="449263">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49263">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49263">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49263">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49263">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Clr>
                  <a:srgbClr val="000000"/>
                </a:buClr>
                <a:buFont typeface="Times New Roman" panose="02020603050405020304" pitchFamily="18" charset="0"/>
                <a:buNone/>
              </a:pPr>
              <a:endParaRPr lang="it-IT" altLang="it-IT" sz="1800">
                <a:solidFill>
                  <a:srgbClr val="FFFFFF"/>
                </a:solidFill>
                <a:latin typeface="Arial" panose="020B0604020202020204" pitchFamily="34" charset="0"/>
                <a:ea typeface="Microsoft YaHei" panose="020B0503020204020204" pitchFamily="34" charset="-122"/>
              </a:endParaRPr>
            </a:p>
          </p:txBody>
        </p:sp>
        <p:sp>
          <p:nvSpPr>
            <p:cNvPr id="117840" name="Freeform 93">
              <a:extLst>
                <a:ext uri="{FF2B5EF4-FFF2-40B4-BE49-F238E27FC236}">
                  <a16:creationId xmlns:a16="http://schemas.microsoft.com/office/drawing/2014/main" id="{52C8AB3B-224B-46F2-B8CA-D10901FDCC00}"/>
                </a:ext>
              </a:extLst>
            </p:cNvPr>
            <p:cNvSpPr>
              <a:spLocks noChangeArrowheads="1"/>
            </p:cNvSpPr>
            <p:nvPr/>
          </p:nvSpPr>
          <p:spPr bwMode="auto">
            <a:xfrm>
              <a:off x="4559" y="987"/>
              <a:ext cx="25" cy="91"/>
            </a:xfrm>
            <a:custGeom>
              <a:avLst/>
              <a:gdLst>
                <a:gd name="T0" fmla="*/ 1 w 35"/>
                <a:gd name="T1" fmla="*/ 0 h 113"/>
                <a:gd name="T2" fmla="*/ 1 w 35"/>
                <a:gd name="T3" fmla="*/ 2 h 113"/>
                <a:gd name="T4" fmla="*/ 1 w 35"/>
                <a:gd name="T5" fmla="*/ 2 h 113"/>
                <a:gd name="T6" fmla="*/ 1 w 35"/>
                <a:gd name="T7" fmla="*/ 2 h 113"/>
                <a:gd name="T8" fmla="*/ 1 w 35"/>
                <a:gd name="T9" fmla="*/ 2 h 113"/>
                <a:gd name="T10" fmla="*/ 1 w 35"/>
                <a:gd name="T11" fmla="*/ 2 h 113"/>
                <a:gd name="T12" fmla="*/ 1 w 35"/>
                <a:gd name="T13" fmla="*/ 2 h 113"/>
                <a:gd name="T14" fmla="*/ 1 w 35"/>
                <a:gd name="T15" fmla="*/ 2 h 113"/>
                <a:gd name="T16" fmla="*/ 1 w 35"/>
                <a:gd name="T17" fmla="*/ 2 h 113"/>
                <a:gd name="T18" fmla="*/ 1 w 35"/>
                <a:gd name="T19" fmla="*/ 2 h 113"/>
                <a:gd name="T20" fmla="*/ 1 w 35"/>
                <a:gd name="T21" fmla="*/ 2 h 113"/>
                <a:gd name="T22" fmla="*/ 1 w 35"/>
                <a:gd name="T23" fmla="*/ 2 h 113"/>
                <a:gd name="T24" fmla="*/ 1 w 35"/>
                <a:gd name="T25" fmla="*/ 2 h 113"/>
                <a:gd name="T26" fmla="*/ 1 w 35"/>
                <a:gd name="T27" fmla="*/ 2 h 113"/>
                <a:gd name="T28" fmla="*/ 1 w 35"/>
                <a:gd name="T29" fmla="*/ 2 h 113"/>
                <a:gd name="T30" fmla="*/ 1 w 35"/>
                <a:gd name="T31" fmla="*/ 2 h 113"/>
                <a:gd name="T32" fmla="*/ 1 w 35"/>
                <a:gd name="T33" fmla="*/ 2 h 113"/>
                <a:gd name="T34" fmla="*/ 1 w 35"/>
                <a:gd name="T35" fmla="*/ 2 h 113"/>
                <a:gd name="T36" fmla="*/ 1 w 35"/>
                <a:gd name="T37" fmla="*/ 2 h 113"/>
                <a:gd name="T38" fmla="*/ 1 w 35"/>
                <a:gd name="T39" fmla="*/ 2 h 113"/>
                <a:gd name="T40" fmla="*/ 1 w 35"/>
                <a:gd name="T41" fmla="*/ 2 h 113"/>
                <a:gd name="T42" fmla="*/ 1 w 35"/>
                <a:gd name="T43" fmla="*/ 2 h 113"/>
                <a:gd name="T44" fmla="*/ 1 w 35"/>
                <a:gd name="T45" fmla="*/ 2 h 113"/>
                <a:gd name="T46" fmla="*/ 1 w 35"/>
                <a:gd name="T47" fmla="*/ 2 h 113"/>
                <a:gd name="T48" fmla="*/ 1 w 35"/>
                <a:gd name="T49" fmla="*/ 2 h 113"/>
                <a:gd name="T50" fmla="*/ 1 w 35"/>
                <a:gd name="T51" fmla="*/ 2 h 113"/>
                <a:gd name="T52" fmla="*/ 0 w 35"/>
                <a:gd name="T53" fmla="*/ 2 h 113"/>
                <a:gd name="T54" fmla="*/ 1 w 35"/>
                <a:gd name="T55" fmla="*/ 2 h 113"/>
                <a:gd name="T56" fmla="*/ 1 w 35"/>
                <a:gd name="T57" fmla="*/ 2 h 113"/>
                <a:gd name="T58" fmla="*/ 1 w 35"/>
                <a:gd name="T59" fmla="*/ 2 h 113"/>
                <a:gd name="T60" fmla="*/ 1 w 35"/>
                <a:gd name="T61" fmla="*/ 2 h 113"/>
                <a:gd name="T62" fmla="*/ 1 w 35"/>
                <a:gd name="T63" fmla="*/ 2 h 113"/>
                <a:gd name="T64" fmla="*/ 1 w 35"/>
                <a:gd name="T65" fmla="*/ 2 h 113"/>
                <a:gd name="T66" fmla="*/ 1 w 35"/>
                <a:gd name="T67" fmla="*/ 2 h 113"/>
                <a:gd name="T68" fmla="*/ 1 w 35"/>
                <a:gd name="T69" fmla="*/ 2 h 113"/>
                <a:gd name="T70" fmla="*/ 1 w 35"/>
                <a:gd name="T71" fmla="*/ 2 h 113"/>
                <a:gd name="T72" fmla="*/ 1 w 35"/>
                <a:gd name="T73" fmla="*/ 2 h 113"/>
                <a:gd name="T74" fmla="*/ 1 w 35"/>
                <a:gd name="T75" fmla="*/ 2 h 113"/>
                <a:gd name="T76" fmla="*/ 1 w 35"/>
                <a:gd name="T77" fmla="*/ 2 h 113"/>
                <a:gd name="T78" fmla="*/ 1 w 35"/>
                <a:gd name="T79" fmla="*/ 2 h 113"/>
                <a:gd name="T80" fmla="*/ 1 w 35"/>
                <a:gd name="T81" fmla="*/ 2 h 113"/>
                <a:gd name="T82" fmla="*/ 1 w 35"/>
                <a:gd name="T83" fmla="*/ 2 h 113"/>
                <a:gd name="T84" fmla="*/ 1 w 35"/>
                <a:gd name="T85" fmla="*/ 2 h 113"/>
                <a:gd name="T86" fmla="*/ 1 w 35"/>
                <a:gd name="T87" fmla="*/ 2 h 113"/>
                <a:gd name="T88" fmla="*/ 1 w 35"/>
                <a:gd name="T89" fmla="*/ 2 h 113"/>
                <a:gd name="T90" fmla="*/ 1 w 35"/>
                <a:gd name="T91" fmla="*/ 2 h 113"/>
                <a:gd name="T92" fmla="*/ 1 w 35"/>
                <a:gd name="T93" fmla="*/ 2 h 113"/>
                <a:gd name="T94" fmla="*/ 1 w 35"/>
                <a:gd name="T95" fmla="*/ 2 h 113"/>
                <a:gd name="T96" fmla="*/ 1 w 35"/>
                <a:gd name="T97" fmla="*/ 2 h 113"/>
                <a:gd name="T98" fmla="*/ 1 w 35"/>
                <a:gd name="T99" fmla="*/ 2 h 113"/>
                <a:gd name="T100" fmla="*/ 1 w 35"/>
                <a:gd name="T101" fmla="*/ 2 h 113"/>
                <a:gd name="T102" fmla="*/ 1 w 35"/>
                <a:gd name="T103" fmla="*/ 0 h 11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35"/>
                <a:gd name="T157" fmla="*/ 0 h 113"/>
                <a:gd name="T158" fmla="*/ 35 w 35"/>
                <a:gd name="T159" fmla="*/ 113 h 113"/>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35" h="113">
                  <a:moveTo>
                    <a:pt x="25" y="0"/>
                  </a:moveTo>
                  <a:lnTo>
                    <a:pt x="20" y="2"/>
                  </a:lnTo>
                  <a:lnTo>
                    <a:pt x="22" y="12"/>
                  </a:lnTo>
                  <a:lnTo>
                    <a:pt x="25" y="23"/>
                  </a:lnTo>
                  <a:lnTo>
                    <a:pt x="27" y="32"/>
                  </a:lnTo>
                  <a:lnTo>
                    <a:pt x="28" y="36"/>
                  </a:lnTo>
                  <a:lnTo>
                    <a:pt x="28" y="40"/>
                  </a:lnTo>
                  <a:lnTo>
                    <a:pt x="29" y="42"/>
                  </a:lnTo>
                  <a:lnTo>
                    <a:pt x="29" y="44"/>
                  </a:lnTo>
                  <a:lnTo>
                    <a:pt x="29" y="45"/>
                  </a:lnTo>
                  <a:lnTo>
                    <a:pt x="29" y="46"/>
                  </a:lnTo>
                  <a:lnTo>
                    <a:pt x="29" y="47"/>
                  </a:lnTo>
                  <a:lnTo>
                    <a:pt x="28" y="49"/>
                  </a:lnTo>
                  <a:lnTo>
                    <a:pt x="28" y="53"/>
                  </a:lnTo>
                  <a:lnTo>
                    <a:pt x="26" y="55"/>
                  </a:lnTo>
                  <a:lnTo>
                    <a:pt x="25" y="59"/>
                  </a:lnTo>
                  <a:lnTo>
                    <a:pt x="28" y="59"/>
                  </a:lnTo>
                  <a:lnTo>
                    <a:pt x="26" y="57"/>
                  </a:lnTo>
                  <a:lnTo>
                    <a:pt x="22" y="64"/>
                  </a:lnTo>
                  <a:lnTo>
                    <a:pt x="19" y="73"/>
                  </a:lnTo>
                  <a:lnTo>
                    <a:pt x="14" y="82"/>
                  </a:lnTo>
                  <a:lnTo>
                    <a:pt x="10" y="90"/>
                  </a:lnTo>
                  <a:lnTo>
                    <a:pt x="6" y="98"/>
                  </a:lnTo>
                  <a:lnTo>
                    <a:pt x="3" y="105"/>
                  </a:lnTo>
                  <a:lnTo>
                    <a:pt x="1" y="107"/>
                  </a:lnTo>
                  <a:lnTo>
                    <a:pt x="0" y="110"/>
                  </a:lnTo>
                  <a:lnTo>
                    <a:pt x="5" y="113"/>
                  </a:lnTo>
                  <a:lnTo>
                    <a:pt x="6" y="112"/>
                  </a:lnTo>
                  <a:lnTo>
                    <a:pt x="7" y="109"/>
                  </a:lnTo>
                  <a:lnTo>
                    <a:pt x="11" y="102"/>
                  </a:lnTo>
                  <a:lnTo>
                    <a:pt x="14" y="94"/>
                  </a:lnTo>
                  <a:lnTo>
                    <a:pt x="19" y="86"/>
                  </a:lnTo>
                  <a:lnTo>
                    <a:pt x="23" y="77"/>
                  </a:lnTo>
                  <a:lnTo>
                    <a:pt x="27" y="68"/>
                  </a:lnTo>
                  <a:lnTo>
                    <a:pt x="30" y="61"/>
                  </a:lnTo>
                  <a:lnTo>
                    <a:pt x="31" y="59"/>
                  </a:lnTo>
                  <a:lnTo>
                    <a:pt x="32" y="55"/>
                  </a:lnTo>
                  <a:lnTo>
                    <a:pt x="33" y="55"/>
                  </a:lnTo>
                  <a:lnTo>
                    <a:pt x="35" y="49"/>
                  </a:lnTo>
                  <a:lnTo>
                    <a:pt x="35" y="47"/>
                  </a:lnTo>
                  <a:lnTo>
                    <a:pt x="35" y="46"/>
                  </a:lnTo>
                  <a:lnTo>
                    <a:pt x="35" y="45"/>
                  </a:lnTo>
                  <a:lnTo>
                    <a:pt x="35" y="44"/>
                  </a:lnTo>
                  <a:lnTo>
                    <a:pt x="35" y="42"/>
                  </a:lnTo>
                  <a:lnTo>
                    <a:pt x="35" y="40"/>
                  </a:lnTo>
                  <a:lnTo>
                    <a:pt x="34" y="36"/>
                  </a:lnTo>
                  <a:lnTo>
                    <a:pt x="33" y="32"/>
                  </a:lnTo>
                  <a:lnTo>
                    <a:pt x="31" y="23"/>
                  </a:lnTo>
                  <a:lnTo>
                    <a:pt x="28" y="12"/>
                  </a:lnTo>
                  <a:lnTo>
                    <a:pt x="25" y="0"/>
                  </a:lnTo>
                  <a:close/>
                </a:path>
              </a:pathLst>
            </a:custGeom>
            <a:solidFill>
              <a:srgbClr val="000000"/>
            </a:soli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17841" name="Freeform 94">
              <a:extLst>
                <a:ext uri="{FF2B5EF4-FFF2-40B4-BE49-F238E27FC236}">
                  <a16:creationId xmlns:a16="http://schemas.microsoft.com/office/drawing/2014/main" id="{A575737C-D2A2-4B85-A152-199C82E66FC0}"/>
                </a:ext>
              </a:extLst>
            </p:cNvPr>
            <p:cNvSpPr>
              <a:spLocks noChangeArrowheads="1"/>
            </p:cNvSpPr>
            <p:nvPr/>
          </p:nvSpPr>
          <p:spPr bwMode="auto">
            <a:xfrm>
              <a:off x="4565" y="1006"/>
              <a:ext cx="56" cy="74"/>
            </a:xfrm>
            <a:custGeom>
              <a:avLst/>
              <a:gdLst>
                <a:gd name="T0" fmla="*/ 1 w 76"/>
                <a:gd name="T1" fmla="*/ 2 h 93"/>
                <a:gd name="T2" fmla="*/ 1 w 76"/>
                <a:gd name="T3" fmla="*/ 0 h 93"/>
                <a:gd name="T4" fmla="*/ 1 w 76"/>
                <a:gd name="T5" fmla="*/ 2 h 93"/>
                <a:gd name="T6" fmla="*/ 1 w 76"/>
                <a:gd name="T7" fmla="*/ 2 h 93"/>
                <a:gd name="T8" fmla="*/ 1 w 76"/>
                <a:gd name="T9" fmla="*/ 2 h 93"/>
                <a:gd name="T10" fmla="*/ 1 w 76"/>
                <a:gd name="T11" fmla="*/ 2 h 93"/>
                <a:gd name="T12" fmla="*/ 1 w 76"/>
                <a:gd name="T13" fmla="*/ 2 h 93"/>
                <a:gd name="T14" fmla="*/ 1 w 76"/>
                <a:gd name="T15" fmla="*/ 2 h 93"/>
                <a:gd name="T16" fmla="*/ 1 w 76"/>
                <a:gd name="T17" fmla="*/ 2 h 93"/>
                <a:gd name="T18" fmla="*/ 1 w 76"/>
                <a:gd name="T19" fmla="*/ 2 h 93"/>
                <a:gd name="T20" fmla="*/ 1 w 76"/>
                <a:gd name="T21" fmla="*/ 2 h 93"/>
                <a:gd name="T22" fmla="*/ 1 w 76"/>
                <a:gd name="T23" fmla="*/ 2 h 93"/>
                <a:gd name="T24" fmla="*/ 1 w 76"/>
                <a:gd name="T25" fmla="*/ 2 h 93"/>
                <a:gd name="T26" fmla="*/ 1 w 76"/>
                <a:gd name="T27" fmla="*/ 2 h 93"/>
                <a:gd name="T28" fmla="*/ 1 w 76"/>
                <a:gd name="T29" fmla="*/ 2 h 93"/>
                <a:gd name="T30" fmla="*/ 1 w 76"/>
                <a:gd name="T31" fmla="*/ 2 h 93"/>
                <a:gd name="T32" fmla="*/ 1 w 76"/>
                <a:gd name="T33" fmla="*/ 2 h 93"/>
                <a:gd name="T34" fmla="*/ 1 w 76"/>
                <a:gd name="T35" fmla="*/ 2 h 93"/>
                <a:gd name="T36" fmla="*/ 1 w 76"/>
                <a:gd name="T37" fmla="*/ 2 h 93"/>
                <a:gd name="T38" fmla="*/ 1 w 76"/>
                <a:gd name="T39" fmla="*/ 2 h 93"/>
                <a:gd name="T40" fmla="*/ 1 w 76"/>
                <a:gd name="T41" fmla="*/ 2 h 93"/>
                <a:gd name="T42" fmla="*/ 1 w 76"/>
                <a:gd name="T43" fmla="*/ 2 h 93"/>
                <a:gd name="T44" fmla="*/ 1 w 76"/>
                <a:gd name="T45" fmla="*/ 2 h 93"/>
                <a:gd name="T46" fmla="*/ 1 w 76"/>
                <a:gd name="T47" fmla="*/ 2 h 93"/>
                <a:gd name="T48" fmla="*/ 1 w 76"/>
                <a:gd name="T49" fmla="*/ 2 h 93"/>
                <a:gd name="T50" fmla="*/ 1 w 76"/>
                <a:gd name="T51" fmla="*/ 2 h 93"/>
                <a:gd name="T52" fmla="*/ 0 w 76"/>
                <a:gd name="T53" fmla="*/ 2 h 93"/>
                <a:gd name="T54" fmla="*/ 1 w 76"/>
                <a:gd name="T55" fmla="*/ 2 h 93"/>
                <a:gd name="T56" fmla="*/ 1 w 76"/>
                <a:gd name="T57" fmla="*/ 2 h 93"/>
                <a:gd name="T58" fmla="*/ 1 w 76"/>
                <a:gd name="T59" fmla="*/ 2 h 93"/>
                <a:gd name="T60" fmla="*/ 1 w 76"/>
                <a:gd name="T61" fmla="*/ 2 h 93"/>
                <a:gd name="T62" fmla="*/ 1 w 76"/>
                <a:gd name="T63" fmla="*/ 2 h 93"/>
                <a:gd name="T64" fmla="*/ 1 w 76"/>
                <a:gd name="T65" fmla="*/ 2 h 93"/>
                <a:gd name="T66" fmla="*/ 1 w 76"/>
                <a:gd name="T67" fmla="*/ 2 h 93"/>
                <a:gd name="T68" fmla="*/ 1 w 76"/>
                <a:gd name="T69" fmla="*/ 2 h 93"/>
                <a:gd name="T70" fmla="*/ 1 w 76"/>
                <a:gd name="T71" fmla="*/ 2 h 93"/>
                <a:gd name="T72" fmla="*/ 1 w 76"/>
                <a:gd name="T73" fmla="*/ 2 h 93"/>
                <a:gd name="T74" fmla="*/ 1 w 76"/>
                <a:gd name="T75" fmla="*/ 2 h 93"/>
                <a:gd name="T76" fmla="*/ 1 w 76"/>
                <a:gd name="T77" fmla="*/ 2 h 93"/>
                <a:gd name="T78" fmla="*/ 1 w 76"/>
                <a:gd name="T79" fmla="*/ 2 h 93"/>
                <a:gd name="T80" fmla="*/ 1 w 76"/>
                <a:gd name="T81" fmla="*/ 2 h 93"/>
                <a:gd name="T82" fmla="*/ 1 w 76"/>
                <a:gd name="T83" fmla="*/ 2 h 93"/>
                <a:gd name="T84" fmla="*/ 1 w 76"/>
                <a:gd name="T85" fmla="*/ 2 h 93"/>
                <a:gd name="T86" fmla="*/ 1 w 76"/>
                <a:gd name="T87" fmla="*/ 2 h 93"/>
                <a:gd name="T88" fmla="*/ 1 w 76"/>
                <a:gd name="T89" fmla="*/ 2 h 93"/>
                <a:gd name="T90" fmla="*/ 1 w 76"/>
                <a:gd name="T91" fmla="*/ 2 h 93"/>
                <a:gd name="T92" fmla="*/ 1 w 76"/>
                <a:gd name="T93" fmla="*/ 2 h 93"/>
                <a:gd name="T94" fmla="*/ 1 w 76"/>
                <a:gd name="T95" fmla="*/ 2 h 93"/>
                <a:gd name="T96" fmla="*/ 1 w 76"/>
                <a:gd name="T97" fmla="*/ 2 h 93"/>
                <a:gd name="T98" fmla="*/ 1 w 76"/>
                <a:gd name="T99" fmla="*/ 2 h 93"/>
                <a:gd name="T100" fmla="*/ 1 w 76"/>
                <a:gd name="T101" fmla="*/ 2 h 93"/>
                <a:gd name="T102" fmla="*/ 1 w 76"/>
                <a:gd name="T103" fmla="*/ 2 h 93"/>
                <a:gd name="T104" fmla="*/ 1 w 76"/>
                <a:gd name="T105" fmla="*/ 2 h 93"/>
                <a:gd name="T106" fmla="*/ 1 w 76"/>
                <a:gd name="T107" fmla="*/ 2 h 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76"/>
                <a:gd name="T163" fmla="*/ 0 h 93"/>
                <a:gd name="T164" fmla="*/ 76 w 76"/>
                <a:gd name="T165" fmla="*/ 93 h 9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76" h="93">
                  <a:moveTo>
                    <a:pt x="76" y="4"/>
                  </a:moveTo>
                  <a:lnTo>
                    <a:pt x="73" y="0"/>
                  </a:lnTo>
                  <a:lnTo>
                    <a:pt x="62" y="6"/>
                  </a:lnTo>
                  <a:lnTo>
                    <a:pt x="52" y="11"/>
                  </a:lnTo>
                  <a:lnTo>
                    <a:pt x="43" y="16"/>
                  </a:lnTo>
                  <a:lnTo>
                    <a:pt x="37" y="20"/>
                  </a:lnTo>
                  <a:lnTo>
                    <a:pt x="36" y="21"/>
                  </a:lnTo>
                  <a:lnTo>
                    <a:pt x="34" y="22"/>
                  </a:lnTo>
                  <a:lnTo>
                    <a:pt x="33" y="23"/>
                  </a:lnTo>
                  <a:lnTo>
                    <a:pt x="31" y="24"/>
                  </a:lnTo>
                  <a:lnTo>
                    <a:pt x="30" y="25"/>
                  </a:lnTo>
                  <a:lnTo>
                    <a:pt x="29" y="28"/>
                  </a:lnTo>
                  <a:lnTo>
                    <a:pt x="28" y="30"/>
                  </a:lnTo>
                  <a:lnTo>
                    <a:pt x="32" y="30"/>
                  </a:lnTo>
                  <a:lnTo>
                    <a:pt x="29" y="28"/>
                  </a:lnTo>
                  <a:lnTo>
                    <a:pt x="27" y="32"/>
                  </a:lnTo>
                  <a:lnTo>
                    <a:pt x="26" y="34"/>
                  </a:lnTo>
                  <a:lnTo>
                    <a:pt x="25" y="37"/>
                  </a:lnTo>
                  <a:lnTo>
                    <a:pt x="21" y="44"/>
                  </a:lnTo>
                  <a:lnTo>
                    <a:pt x="18" y="52"/>
                  </a:lnTo>
                  <a:lnTo>
                    <a:pt x="13" y="61"/>
                  </a:lnTo>
                  <a:lnTo>
                    <a:pt x="10" y="70"/>
                  </a:lnTo>
                  <a:lnTo>
                    <a:pt x="6" y="78"/>
                  </a:lnTo>
                  <a:lnTo>
                    <a:pt x="3" y="85"/>
                  </a:lnTo>
                  <a:lnTo>
                    <a:pt x="1" y="87"/>
                  </a:lnTo>
                  <a:lnTo>
                    <a:pt x="0" y="91"/>
                  </a:lnTo>
                  <a:lnTo>
                    <a:pt x="5" y="93"/>
                  </a:lnTo>
                  <a:lnTo>
                    <a:pt x="6" y="92"/>
                  </a:lnTo>
                  <a:lnTo>
                    <a:pt x="7" y="89"/>
                  </a:lnTo>
                  <a:lnTo>
                    <a:pt x="10" y="82"/>
                  </a:lnTo>
                  <a:lnTo>
                    <a:pt x="14" y="74"/>
                  </a:lnTo>
                  <a:lnTo>
                    <a:pt x="18" y="65"/>
                  </a:lnTo>
                  <a:lnTo>
                    <a:pt x="22" y="56"/>
                  </a:lnTo>
                  <a:lnTo>
                    <a:pt x="26" y="48"/>
                  </a:lnTo>
                  <a:lnTo>
                    <a:pt x="29" y="41"/>
                  </a:lnTo>
                  <a:lnTo>
                    <a:pt x="30" y="38"/>
                  </a:lnTo>
                  <a:lnTo>
                    <a:pt x="32" y="35"/>
                  </a:lnTo>
                  <a:lnTo>
                    <a:pt x="33" y="32"/>
                  </a:lnTo>
                  <a:lnTo>
                    <a:pt x="34" y="30"/>
                  </a:lnTo>
                  <a:lnTo>
                    <a:pt x="35" y="28"/>
                  </a:lnTo>
                  <a:lnTo>
                    <a:pt x="32" y="28"/>
                  </a:lnTo>
                  <a:lnTo>
                    <a:pt x="34" y="29"/>
                  </a:lnTo>
                  <a:lnTo>
                    <a:pt x="35" y="28"/>
                  </a:lnTo>
                  <a:lnTo>
                    <a:pt x="37" y="27"/>
                  </a:lnTo>
                  <a:lnTo>
                    <a:pt x="38" y="26"/>
                  </a:lnTo>
                  <a:lnTo>
                    <a:pt x="40" y="25"/>
                  </a:lnTo>
                  <a:lnTo>
                    <a:pt x="38" y="23"/>
                  </a:lnTo>
                  <a:lnTo>
                    <a:pt x="40" y="25"/>
                  </a:lnTo>
                  <a:lnTo>
                    <a:pt x="47" y="20"/>
                  </a:lnTo>
                  <a:lnTo>
                    <a:pt x="56" y="15"/>
                  </a:lnTo>
                  <a:lnTo>
                    <a:pt x="66" y="10"/>
                  </a:lnTo>
                  <a:lnTo>
                    <a:pt x="76" y="4"/>
                  </a:lnTo>
                  <a:close/>
                </a:path>
              </a:pathLst>
            </a:custGeom>
            <a:solidFill>
              <a:srgbClr val="000000"/>
            </a:soli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17842" name="Freeform 95">
              <a:extLst>
                <a:ext uri="{FF2B5EF4-FFF2-40B4-BE49-F238E27FC236}">
                  <a16:creationId xmlns:a16="http://schemas.microsoft.com/office/drawing/2014/main" id="{2D3B1BF6-D45F-4C1A-8FAF-18348C08C4BE}"/>
                </a:ext>
              </a:extLst>
            </p:cNvPr>
            <p:cNvSpPr>
              <a:spLocks noChangeArrowheads="1"/>
            </p:cNvSpPr>
            <p:nvPr/>
          </p:nvSpPr>
          <p:spPr bwMode="auto">
            <a:xfrm>
              <a:off x="4565" y="996"/>
              <a:ext cx="11" cy="32"/>
            </a:xfrm>
            <a:custGeom>
              <a:avLst/>
              <a:gdLst>
                <a:gd name="T0" fmla="*/ 1 w 15"/>
                <a:gd name="T1" fmla="*/ 0 h 40"/>
                <a:gd name="T2" fmla="*/ 0 w 15"/>
                <a:gd name="T3" fmla="*/ 1 h 40"/>
                <a:gd name="T4" fmla="*/ 1 w 15"/>
                <a:gd name="T5" fmla="*/ 2 h 40"/>
                <a:gd name="T6" fmla="*/ 1 w 15"/>
                <a:gd name="T7" fmla="*/ 2 h 40"/>
                <a:gd name="T8" fmla="*/ 1 w 15"/>
                <a:gd name="T9" fmla="*/ 0 h 40"/>
                <a:gd name="T10" fmla="*/ 0 60000 65536"/>
                <a:gd name="T11" fmla="*/ 0 60000 65536"/>
                <a:gd name="T12" fmla="*/ 0 60000 65536"/>
                <a:gd name="T13" fmla="*/ 0 60000 65536"/>
                <a:gd name="T14" fmla="*/ 0 60000 65536"/>
                <a:gd name="T15" fmla="*/ 0 w 15"/>
                <a:gd name="T16" fmla="*/ 0 h 40"/>
                <a:gd name="T17" fmla="*/ 15 w 15"/>
                <a:gd name="T18" fmla="*/ 40 h 40"/>
              </a:gdLst>
              <a:ahLst/>
              <a:cxnLst>
                <a:cxn ang="T10">
                  <a:pos x="T0" y="T1"/>
                </a:cxn>
                <a:cxn ang="T11">
                  <a:pos x="T2" y="T3"/>
                </a:cxn>
                <a:cxn ang="T12">
                  <a:pos x="T4" y="T5"/>
                </a:cxn>
                <a:cxn ang="T13">
                  <a:pos x="T6" y="T7"/>
                </a:cxn>
                <a:cxn ang="T14">
                  <a:pos x="T8" y="T9"/>
                </a:cxn>
              </a:cxnLst>
              <a:rect l="T15" t="T16" r="T17" b="T18"/>
              <a:pathLst>
                <a:path w="15" h="40">
                  <a:moveTo>
                    <a:pt x="5" y="0"/>
                  </a:moveTo>
                  <a:lnTo>
                    <a:pt x="0" y="1"/>
                  </a:lnTo>
                  <a:lnTo>
                    <a:pt x="10" y="40"/>
                  </a:lnTo>
                  <a:lnTo>
                    <a:pt x="15" y="39"/>
                  </a:lnTo>
                  <a:lnTo>
                    <a:pt x="5" y="0"/>
                  </a:lnTo>
                  <a:close/>
                </a:path>
              </a:pathLst>
            </a:custGeom>
            <a:solidFill>
              <a:srgbClr val="000000"/>
            </a:soli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17843" name="Freeform 96">
              <a:extLst>
                <a:ext uri="{FF2B5EF4-FFF2-40B4-BE49-F238E27FC236}">
                  <a16:creationId xmlns:a16="http://schemas.microsoft.com/office/drawing/2014/main" id="{A705DD3F-C743-4320-90C9-811A7D79A689}"/>
                </a:ext>
              </a:extLst>
            </p:cNvPr>
            <p:cNvSpPr>
              <a:spLocks noChangeArrowheads="1"/>
            </p:cNvSpPr>
            <p:nvPr/>
          </p:nvSpPr>
          <p:spPr bwMode="auto">
            <a:xfrm>
              <a:off x="4590" y="1016"/>
              <a:ext cx="33" cy="22"/>
            </a:xfrm>
            <a:custGeom>
              <a:avLst/>
              <a:gdLst>
                <a:gd name="T0" fmla="*/ 0 w 46"/>
                <a:gd name="T1" fmla="*/ 2 h 29"/>
                <a:gd name="T2" fmla="*/ 1 w 46"/>
                <a:gd name="T3" fmla="*/ 2 h 29"/>
                <a:gd name="T4" fmla="*/ 1 w 46"/>
                <a:gd name="T5" fmla="*/ 2 h 29"/>
                <a:gd name="T6" fmla="*/ 1 w 46"/>
                <a:gd name="T7" fmla="*/ 0 h 29"/>
                <a:gd name="T8" fmla="*/ 0 w 46"/>
                <a:gd name="T9" fmla="*/ 2 h 29"/>
                <a:gd name="T10" fmla="*/ 0 60000 65536"/>
                <a:gd name="T11" fmla="*/ 0 60000 65536"/>
                <a:gd name="T12" fmla="*/ 0 60000 65536"/>
                <a:gd name="T13" fmla="*/ 0 60000 65536"/>
                <a:gd name="T14" fmla="*/ 0 60000 65536"/>
                <a:gd name="T15" fmla="*/ 0 w 46"/>
                <a:gd name="T16" fmla="*/ 0 h 29"/>
                <a:gd name="T17" fmla="*/ 46 w 46"/>
                <a:gd name="T18" fmla="*/ 29 h 29"/>
              </a:gdLst>
              <a:ahLst/>
              <a:cxnLst>
                <a:cxn ang="T10">
                  <a:pos x="T0" y="T1"/>
                </a:cxn>
                <a:cxn ang="T11">
                  <a:pos x="T2" y="T3"/>
                </a:cxn>
                <a:cxn ang="T12">
                  <a:pos x="T4" y="T5"/>
                </a:cxn>
                <a:cxn ang="T13">
                  <a:pos x="T6" y="T7"/>
                </a:cxn>
                <a:cxn ang="T14">
                  <a:pos x="T8" y="T9"/>
                </a:cxn>
              </a:cxnLst>
              <a:rect l="T15" t="T16" r="T17" b="T18"/>
              <a:pathLst>
                <a:path w="46" h="29">
                  <a:moveTo>
                    <a:pt x="0" y="25"/>
                  </a:moveTo>
                  <a:lnTo>
                    <a:pt x="3" y="29"/>
                  </a:lnTo>
                  <a:lnTo>
                    <a:pt x="46" y="4"/>
                  </a:lnTo>
                  <a:lnTo>
                    <a:pt x="44" y="0"/>
                  </a:lnTo>
                  <a:lnTo>
                    <a:pt x="0" y="25"/>
                  </a:lnTo>
                  <a:close/>
                </a:path>
              </a:pathLst>
            </a:custGeom>
            <a:solidFill>
              <a:srgbClr val="000000"/>
            </a:soli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17844" name="Rectangle 97">
              <a:extLst>
                <a:ext uri="{FF2B5EF4-FFF2-40B4-BE49-F238E27FC236}">
                  <a16:creationId xmlns:a16="http://schemas.microsoft.com/office/drawing/2014/main" id="{B8790F02-0A4E-47A3-ABB8-0346A7683835}"/>
                </a:ext>
              </a:extLst>
            </p:cNvPr>
            <p:cNvSpPr>
              <a:spLocks noChangeArrowheads="1"/>
            </p:cNvSpPr>
            <p:nvPr/>
          </p:nvSpPr>
          <p:spPr bwMode="auto">
            <a:xfrm>
              <a:off x="4240" y="874"/>
              <a:ext cx="192" cy="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Calibri" panose="020F0502020204030204" pitchFamily="34" charset="0"/>
                </a:defRPr>
              </a:lvl1pPr>
              <a:lvl2pPr marL="742950" indent="-28575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2pPr>
              <a:lvl3pPr marL="1143000" indent="-22860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3pPr>
              <a:lvl4pPr marL="1600200" indent="-22860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4pPr>
              <a:lvl5pPr marL="2057400" indent="-22860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5pPr>
              <a:lvl6pPr marL="25146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6pPr>
              <a:lvl7pPr marL="29718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7pPr>
              <a:lvl8pPr marL="34290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8pPr>
              <a:lvl9pPr marL="38862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9pPr>
            </a:lstStyle>
            <a:p>
              <a:pPr eaLnBrk="1" hangingPunct="1">
                <a:spcBef>
                  <a:spcPct val="0"/>
                </a:spcBef>
                <a:buFontTx/>
                <a:buNone/>
              </a:pPr>
              <a:r>
                <a:rPr lang="en-GB" altLang="it-IT" sz="900" b="1">
                  <a:solidFill>
                    <a:srgbClr val="FFFFFF"/>
                  </a:solidFill>
                  <a:latin typeface="Arial" panose="020B0604020202020204" pitchFamily="34" charset="0"/>
                  <a:ea typeface="Microsoft YaHei" panose="020B0503020204020204" pitchFamily="34" charset="-122"/>
                  <a:cs typeface="Arial" panose="020B0604020202020204" pitchFamily="34" charset="0"/>
                </a:rPr>
                <a:t>B cell</a:t>
              </a:r>
            </a:p>
          </p:txBody>
        </p:sp>
        <p:sp>
          <p:nvSpPr>
            <p:cNvPr id="117845" name="Rectangle 98">
              <a:extLst>
                <a:ext uri="{FF2B5EF4-FFF2-40B4-BE49-F238E27FC236}">
                  <a16:creationId xmlns:a16="http://schemas.microsoft.com/office/drawing/2014/main" id="{6891C416-C173-4770-9341-CE2FE81A1C1C}"/>
                </a:ext>
              </a:extLst>
            </p:cNvPr>
            <p:cNvSpPr>
              <a:spLocks noChangeArrowheads="1"/>
            </p:cNvSpPr>
            <p:nvPr/>
          </p:nvSpPr>
          <p:spPr bwMode="auto">
            <a:xfrm>
              <a:off x="4184" y="2242"/>
              <a:ext cx="407" cy="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Calibri" panose="020F0502020204030204" pitchFamily="34" charset="0"/>
                </a:defRPr>
              </a:lvl1pPr>
              <a:lvl2pPr marL="742950" indent="-28575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2pPr>
              <a:lvl3pPr marL="1143000" indent="-22860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3pPr>
              <a:lvl4pPr marL="1600200" indent="-22860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4pPr>
              <a:lvl5pPr marL="2057400" indent="-22860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5pPr>
              <a:lvl6pPr marL="25146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6pPr>
              <a:lvl7pPr marL="29718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7pPr>
              <a:lvl8pPr marL="34290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8pPr>
              <a:lvl9pPr marL="38862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9pPr>
            </a:lstStyle>
            <a:p>
              <a:pPr eaLnBrk="1" hangingPunct="1">
                <a:spcBef>
                  <a:spcPct val="0"/>
                </a:spcBef>
                <a:buFontTx/>
                <a:buNone/>
              </a:pPr>
              <a:r>
                <a:rPr lang="en-GB" altLang="it-IT" sz="1000" b="1">
                  <a:solidFill>
                    <a:srgbClr val="000000"/>
                  </a:solidFill>
                  <a:latin typeface="Arial" panose="020B0604020202020204" pitchFamily="34" charset="0"/>
                  <a:ea typeface="Microsoft YaHei" panose="020B0503020204020204" pitchFamily="34" charset="-122"/>
                  <a:cs typeface="Arial" panose="020B0604020202020204" pitchFamily="34" charset="0"/>
                </a:rPr>
                <a:t>Eosinophil</a:t>
              </a:r>
            </a:p>
          </p:txBody>
        </p:sp>
        <p:sp>
          <p:nvSpPr>
            <p:cNvPr id="117846" name="Rectangle 99">
              <a:extLst>
                <a:ext uri="{FF2B5EF4-FFF2-40B4-BE49-F238E27FC236}">
                  <a16:creationId xmlns:a16="http://schemas.microsoft.com/office/drawing/2014/main" id="{D48AFD46-A72C-409B-9882-6B5B86A5C270}"/>
                </a:ext>
              </a:extLst>
            </p:cNvPr>
            <p:cNvSpPr>
              <a:spLocks noChangeArrowheads="1"/>
            </p:cNvSpPr>
            <p:nvPr/>
          </p:nvSpPr>
          <p:spPr bwMode="auto">
            <a:xfrm>
              <a:off x="4528" y="690"/>
              <a:ext cx="137" cy="10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Calibri" panose="020F0502020204030204" pitchFamily="34" charset="0"/>
                </a:defRPr>
              </a:lvl1pPr>
              <a:lvl2pPr marL="742950" indent="-28575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2pPr>
              <a:lvl3pPr marL="1143000" indent="-22860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3pPr>
              <a:lvl4pPr marL="1600200" indent="-22860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4pPr>
              <a:lvl5pPr marL="2057400" indent="-22860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5pPr>
              <a:lvl6pPr marL="25146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6pPr>
              <a:lvl7pPr marL="29718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7pPr>
              <a:lvl8pPr marL="34290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8pPr>
              <a:lvl9pPr marL="38862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9pPr>
            </a:lstStyle>
            <a:p>
              <a:pPr eaLnBrk="1" hangingPunct="1">
                <a:spcBef>
                  <a:spcPct val="0"/>
                </a:spcBef>
                <a:buFontTx/>
                <a:buNone/>
              </a:pPr>
              <a:r>
                <a:rPr lang="en-GB" altLang="it-IT" sz="1100" b="1">
                  <a:solidFill>
                    <a:srgbClr val="000000"/>
                  </a:solidFill>
                  <a:latin typeface="Arial" panose="020B0604020202020204" pitchFamily="34" charset="0"/>
                  <a:ea typeface="Microsoft YaHei" panose="020B0503020204020204" pitchFamily="34" charset="-122"/>
                  <a:cs typeface="Arial" panose="020B0604020202020204" pitchFamily="34" charset="0"/>
                </a:rPr>
                <a:t>IgE</a:t>
              </a:r>
            </a:p>
          </p:txBody>
        </p:sp>
        <p:sp>
          <p:nvSpPr>
            <p:cNvPr id="117847" name="Rectangle 100">
              <a:extLst>
                <a:ext uri="{FF2B5EF4-FFF2-40B4-BE49-F238E27FC236}">
                  <a16:creationId xmlns:a16="http://schemas.microsoft.com/office/drawing/2014/main" id="{F722264C-C4CD-40B2-A3D3-C9455DF8319D}"/>
                </a:ext>
              </a:extLst>
            </p:cNvPr>
            <p:cNvSpPr>
              <a:spLocks noChangeArrowheads="1"/>
            </p:cNvSpPr>
            <p:nvPr/>
          </p:nvSpPr>
          <p:spPr bwMode="auto">
            <a:xfrm>
              <a:off x="3625" y="850"/>
              <a:ext cx="247" cy="1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Calibri" panose="020F0502020204030204" pitchFamily="34" charset="0"/>
                </a:defRPr>
              </a:lvl1pPr>
              <a:lvl2pPr marL="742950" indent="-28575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2pPr>
              <a:lvl3pPr marL="1143000" indent="-22860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3pPr>
              <a:lvl4pPr marL="1600200" indent="-22860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4pPr>
              <a:lvl5pPr marL="2057400" indent="-22860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5pPr>
              <a:lvl6pPr marL="25146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6pPr>
              <a:lvl7pPr marL="29718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7pPr>
              <a:lvl8pPr marL="34290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8pPr>
              <a:lvl9pPr marL="38862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9pPr>
            </a:lstStyle>
            <a:p>
              <a:pPr eaLnBrk="1" hangingPunct="1">
                <a:spcBef>
                  <a:spcPct val="0"/>
                </a:spcBef>
                <a:buFontTx/>
                <a:buNone/>
              </a:pPr>
              <a:r>
                <a:rPr lang="en-GB" altLang="it-IT" sz="1800">
                  <a:solidFill>
                    <a:srgbClr val="000000"/>
                  </a:solidFill>
                  <a:latin typeface="Arial" panose="020B0604020202020204" pitchFamily="34" charset="0"/>
                  <a:ea typeface="Microsoft YaHei" panose="020B0503020204020204" pitchFamily="34" charset="-122"/>
                  <a:cs typeface="Arial" panose="020B0604020202020204" pitchFamily="34" charset="0"/>
                </a:rPr>
                <a:t>IL-4</a:t>
              </a:r>
            </a:p>
          </p:txBody>
        </p:sp>
        <p:sp>
          <p:nvSpPr>
            <p:cNvPr id="117848" name="Rectangle 101">
              <a:extLst>
                <a:ext uri="{FF2B5EF4-FFF2-40B4-BE49-F238E27FC236}">
                  <a16:creationId xmlns:a16="http://schemas.microsoft.com/office/drawing/2014/main" id="{CA4CA20B-E4BC-42CF-928A-1DA59C1D1E6C}"/>
                </a:ext>
              </a:extLst>
            </p:cNvPr>
            <p:cNvSpPr>
              <a:spLocks noChangeArrowheads="1"/>
            </p:cNvSpPr>
            <p:nvPr/>
          </p:nvSpPr>
          <p:spPr bwMode="auto">
            <a:xfrm>
              <a:off x="3648" y="1935"/>
              <a:ext cx="247" cy="1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Calibri" panose="020F0502020204030204" pitchFamily="34" charset="0"/>
                </a:defRPr>
              </a:lvl1pPr>
              <a:lvl2pPr marL="742950" indent="-28575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2pPr>
              <a:lvl3pPr marL="1143000" indent="-22860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3pPr>
              <a:lvl4pPr marL="1600200" indent="-22860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4pPr>
              <a:lvl5pPr marL="2057400" indent="-22860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5pPr>
              <a:lvl6pPr marL="25146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6pPr>
              <a:lvl7pPr marL="29718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7pPr>
              <a:lvl8pPr marL="34290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8pPr>
              <a:lvl9pPr marL="38862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9pPr>
            </a:lstStyle>
            <a:p>
              <a:pPr eaLnBrk="1" hangingPunct="1">
                <a:spcBef>
                  <a:spcPct val="0"/>
                </a:spcBef>
                <a:buFontTx/>
                <a:buNone/>
              </a:pPr>
              <a:r>
                <a:rPr lang="en-GB" altLang="it-IT" sz="1800">
                  <a:solidFill>
                    <a:srgbClr val="000000"/>
                  </a:solidFill>
                  <a:latin typeface="Arial" panose="020B0604020202020204" pitchFamily="34" charset="0"/>
                  <a:ea typeface="Microsoft YaHei" panose="020B0503020204020204" pitchFamily="34" charset="-122"/>
                  <a:cs typeface="Arial" panose="020B0604020202020204" pitchFamily="34" charset="0"/>
                </a:rPr>
                <a:t>IL-5</a:t>
              </a:r>
            </a:p>
          </p:txBody>
        </p:sp>
        <p:sp>
          <p:nvSpPr>
            <p:cNvPr id="117849" name="Freeform 102">
              <a:extLst>
                <a:ext uri="{FF2B5EF4-FFF2-40B4-BE49-F238E27FC236}">
                  <a16:creationId xmlns:a16="http://schemas.microsoft.com/office/drawing/2014/main" id="{249B3A71-65C0-4725-A734-8E3F635A8190}"/>
                </a:ext>
              </a:extLst>
            </p:cNvPr>
            <p:cNvSpPr>
              <a:spLocks noChangeArrowheads="1"/>
            </p:cNvSpPr>
            <p:nvPr/>
          </p:nvSpPr>
          <p:spPr bwMode="auto">
            <a:xfrm>
              <a:off x="3904" y="885"/>
              <a:ext cx="202" cy="71"/>
            </a:xfrm>
            <a:custGeom>
              <a:avLst/>
              <a:gdLst>
                <a:gd name="T0" fmla="*/ 0 w 2866"/>
                <a:gd name="T1" fmla="*/ 0 h 928"/>
                <a:gd name="T2" fmla="*/ 0 w 2866"/>
                <a:gd name="T3" fmla="*/ 0 h 928"/>
                <a:gd name="T4" fmla="*/ 0 w 2866"/>
                <a:gd name="T5" fmla="*/ 0 h 928"/>
                <a:gd name="T6" fmla="*/ 0 w 2866"/>
                <a:gd name="T7" fmla="*/ 0 h 928"/>
                <a:gd name="T8" fmla="*/ 0 w 2866"/>
                <a:gd name="T9" fmla="*/ 0 h 928"/>
                <a:gd name="T10" fmla="*/ 0 w 2866"/>
                <a:gd name="T11" fmla="*/ 0 h 928"/>
                <a:gd name="T12" fmla="*/ 0 w 2866"/>
                <a:gd name="T13" fmla="*/ 0 h 928"/>
                <a:gd name="T14" fmla="*/ 0 w 2866"/>
                <a:gd name="T15" fmla="*/ 0 h 928"/>
                <a:gd name="T16" fmla="*/ 0 w 2866"/>
                <a:gd name="T17" fmla="*/ 0 h 928"/>
                <a:gd name="T18" fmla="*/ 0 w 2866"/>
                <a:gd name="T19" fmla="*/ 0 h 928"/>
                <a:gd name="T20" fmla="*/ 0 w 2866"/>
                <a:gd name="T21" fmla="*/ 0 h 928"/>
                <a:gd name="T22" fmla="*/ 0 w 2866"/>
                <a:gd name="T23" fmla="*/ 0 h 928"/>
                <a:gd name="T24" fmla="*/ 0 w 2866"/>
                <a:gd name="T25" fmla="*/ 0 h 928"/>
                <a:gd name="T26" fmla="*/ 0 w 2866"/>
                <a:gd name="T27" fmla="*/ 0 h 928"/>
                <a:gd name="T28" fmla="*/ 0 w 2866"/>
                <a:gd name="T29" fmla="*/ 0 h 92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866"/>
                <a:gd name="T46" fmla="*/ 0 h 928"/>
                <a:gd name="T47" fmla="*/ 2866 w 2866"/>
                <a:gd name="T48" fmla="*/ 928 h 92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866" h="928">
                  <a:moveTo>
                    <a:pt x="0" y="376"/>
                  </a:moveTo>
                  <a:lnTo>
                    <a:pt x="2667" y="361"/>
                  </a:lnTo>
                  <a:lnTo>
                    <a:pt x="2668" y="561"/>
                  </a:lnTo>
                  <a:lnTo>
                    <a:pt x="1" y="576"/>
                  </a:lnTo>
                  <a:lnTo>
                    <a:pt x="0" y="376"/>
                  </a:lnTo>
                  <a:close/>
                  <a:moveTo>
                    <a:pt x="2115" y="27"/>
                  </a:moveTo>
                  <a:lnTo>
                    <a:pt x="2866" y="459"/>
                  </a:lnTo>
                  <a:lnTo>
                    <a:pt x="2120" y="900"/>
                  </a:lnTo>
                  <a:cubicBezTo>
                    <a:pt x="2073" y="928"/>
                    <a:pt x="2011" y="913"/>
                    <a:pt x="1983" y="865"/>
                  </a:cubicBezTo>
                  <a:cubicBezTo>
                    <a:pt x="1955" y="817"/>
                    <a:pt x="1971" y="756"/>
                    <a:pt x="2018" y="728"/>
                  </a:cubicBezTo>
                  <a:lnTo>
                    <a:pt x="2616" y="375"/>
                  </a:lnTo>
                  <a:lnTo>
                    <a:pt x="2617" y="547"/>
                  </a:lnTo>
                  <a:lnTo>
                    <a:pt x="2015" y="201"/>
                  </a:lnTo>
                  <a:cubicBezTo>
                    <a:pt x="1967" y="173"/>
                    <a:pt x="1951" y="112"/>
                    <a:pt x="1978" y="64"/>
                  </a:cubicBezTo>
                  <a:cubicBezTo>
                    <a:pt x="2006" y="16"/>
                    <a:pt x="2067" y="0"/>
                    <a:pt x="2115" y="27"/>
                  </a:cubicBezTo>
                  <a:close/>
                </a:path>
              </a:pathLst>
            </a:custGeom>
            <a:solidFill>
              <a:srgbClr val="000000"/>
            </a:solidFill>
            <a:ln w="3240" cap="flat">
              <a:solidFill>
                <a:srgbClr val="000000"/>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17850" name="Freeform 103">
              <a:extLst>
                <a:ext uri="{FF2B5EF4-FFF2-40B4-BE49-F238E27FC236}">
                  <a16:creationId xmlns:a16="http://schemas.microsoft.com/office/drawing/2014/main" id="{BD9244F0-7B6B-4F83-A02B-31BC29B38DC4}"/>
                </a:ext>
              </a:extLst>
            </p:cNvPr>
            <p:cNvSpPr>
              <a:spLocks noChangeArrowheads="1"/>
            </p:cNvSpPr>
            <p:nvPr/>
          </p:nvSpPr>
          <p:spPr bwMode="auto">
            <a:xfrm>
              <a:off x="3933" y="1985"/>
              <a:ext cx="202" cy="72"/>
            </a:xfrm>
            <a:custGeom>
              <a:avLst/>
              <a:gdLst>
                <a:gd name="T0" fmla="*/ 0 w 2865"/>
                <a:gd name="T1" fmla="*/ 0 h 928"/>
                <a:gd name="T2" fmla="*/ 0 w 2865"/>
                <a:gd name="T3" fmla="*/ 0 h 928"/>
                <a:gd name="T4" fmla="*/ 0 w 2865"/>
                <a:gd name="T5" fmla="*/ 0 h 928"/>
                <a:gd name="T6" fmla="*/ 0 w 2865"/>
                <a:gd name="T7" fmla="*/ 0 h 928"/>
                <a:gd name="T8" fmla="*/ 0 w 2865"/>
                <a:gd name="T9" fmla="*/ 0 h 928"/>
                <a:gd name="T10" fmla="*/ 0 w 2865"/>
                <a:gd name="T11" fmla="*/ 0 h 928"/>
                <a:gd name="T12" fmla="*/ 0 w 2865"/>
                <a:gd name="T13" fmla="*/ 0 h 928"/>
                <a:gd name="T14" fmla="*/ 0 w 2865"/>
                <a:gd name="T15" fmla="*/ 0 h 928"/>
                <a:gd name="T16" fmla="*/ 0 w 2865"/>
                <a:gd name="T17" fmla="*/ 0 h 928"/>
                <a:gd name="T18" fmla="*/ 0 w 2865"/>
                <a:gd name="T19" fmla="*/ 0 h 928"/>
                <a:gd name="T20" fmla="*/ 0 w 2865"/>
                <a:gd name="T21" fmla="*/ 0 h 928"/>
                <a:gd name="T22" fmla="*/ 0 w 2865"/>
                <a:gd name="T23" fmla="*/ 0 h 928"/>
                <a:gd name="T24" fmla="*/ 0 w 2865"/>
                <a:gd name="T25" fmla="*/ 0 h 928"/>
                <a:gd name="T26" fmla="*/ 0 w 2865"/>
                <a:gd name="T27" fmla="*/ 0 h 928"/>
                <a:gd name="T28" fmla="*/ 0 w 2865"/>
                <a:gd name="T29" fmla="*/ 0 h 92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865"/>
                <a:gd name="T46" fmla="*/ 0 h 928"/>
                <a:gd name="T47" fmla="*/ 2865 w 2865"/>
                <a:gd name="T48" fmla="*/ 928 h 92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865" h="928">
                  <a:moveTo>
                    <a:pt x="0" y="376"/>
                  </a:moveTo>
                  <a:lnTo>
                    <a:pt x="2666" y="361"/>
                  </a:lnTo>
                  <a:lnTo>
                    <a:pt x="2667" y="561"/>
                  </a:lnTo>
                  <a:lnTo>
                    <a:pt x="1" y="576"/>
                  </a:lnTo>
                  <a:lnTo>
                    <a:pt x="0" y="376"/>
                  </a:lnTo>
                  <a:close/>
                  <a:moveTo>
                    <a:pt x="2115" y="27"/>
                  </a:moveTo>
                  <a:lnTo>
                    <a:pt x="2865" y="459"/>
                  </a:lnTo>
                  <a:lnTo>
                    <a:pt x="2120" y="900"/>
                  </a:lnTo>
                  <a:cubicBezTo>
                    <a:pt x="2072" y="928"/>
                    <a:pt x="2011" y="913"/>
                    <a:pt x="1983" y="865"/>
                  </a:cubicBezTo>
                  <a:cubicBezTo>
                    <a:pt x="1955" y="817"/>
                    <a:pt x="1970" y="756"/>
                    <a:pt x="2018" y="728"/>
                  </a:cubicBezTo>
                  <a:lnTo>
                    <a:pt x="2616" y="375"/>
                  </a:lnTo>
                  <a:lnTo>
                    <a:pt x="2617" y="547"/>
                  </a:lnTo>
                  <a:lnTo>
                    <a:pt x="2015" y="201"/>
                  </a:lnTo>
                  <a:cubicBezTo>
                    <a:pt x="1967" y="173"/>
                    <a:pt x="1951" y="112"/>
                    <a:pt x="1978" y="64"/>
                  </a:cubicBezTo>
                  <a:cubicBezTo>
                    <a:pt x="2006" y="16"/>
                    <a:pt x="2067" y="0"/>
                    <a:pt x="2115" y="27"/>
                  </a:cubicBezTo>
                  <a:close/>
                </a:path>
              </a:pathLst>
            </a:custGeom>
            <a:solidFill>
              <a:srgbClr val="000000"/>
            </a:solidFill>
            <a:ln w="3240" cap="flat">
              <a:solidFill>
                <a:srgbClr val="000000"/>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17851" name="Freeform 104">
              <a:extLst>
                <a:ext uri="{FF2B5EF4-FFF2-40B4-BE49-F238E27FC236}">
                  <a16:creationId xmlns:a16="http://schemas.microsoft.com/office/drawing/2014/main" id="{448E2316-719C-4D71-92DB-F8F0F094C51C}"/>
                </a:ext>
              </a:extLst>
            </p:cNvPr>
            <p:cNvSpPr>
              <a:spLocks noChangeArrowheads="1"/>
            </p:cNvSpPr>
            <p:nvPr/>
          </p:nvSpPr>
          <p:spPr bwMode="auto">
            <a:xfrm rot="-3600000">
              <a:off x="4547" y="867"/>
              <a:ext cx="28" cy="83"/>
            </a:xfrm>
            <a:custGeom>
              <a:avLst/>
              <a:gdLst>
                <a:gd name="T0" fmla="*/ 2 w 35"/>
                <a:gd name="T1" fmla="*/ 0 h 113"/>
                <a:gd name="T2" fmla="*/ 2 w 35"/>
                <a:gd name="T3" fmla="*/ 1 h 113"/>
                <a:gd name="T4" fmla="*/ 2 w 35"/>
                <a:gd name="T5" fmla="*/ 1 h 113"/>
                <a:gd name="T6" fmla="*/ 2 w 35"/>
                <a:gd name="T7" fmla="*/ 1 h 113"/>
                <a:gd name="T8" fmla="*/ 2 w 35"/>
                <a:gd name="T9" fmla="*/ 1 h 113"/>
                <a:gd name="T10" fmla="*/ 2 w 35"/>
                <a:gd name="T11" fmla="*/ 1 h 113"/>
                <a:gd name="T12" fmla="*/ 2 w 35"/>
                <a:gd name="T13" fmla="*/ 1 h 113"/>
                <a:gd name="T14" fmla="*/ 2 w 35"/>
                <a:gd name="T15" fmla="*/ 1 h 113"/>
                <a:gd name="T16" fmla="*/ 2 w 35"/>
                <a:gd name="T17" fmla="*/ 1 h 113"/>
                <a:gd name="T18" fmla="*/ 2 w 35"/>
                <a:gd name="T19" fmla="*/ 1 h 113"/>
                <a:gd name="T20" fmla="*/ 2 w 35"/>
                <a:gd name="T21" fmla="*/ 1 h 113"/>
                <a:gd name="T22" fmla="*/ 2 w 35"/>
                <a:gd name="T23" fmla="*/ 1 h 113"/>
                <a:gd name="T24" fmla="*/ 2 w 35"/>
                <a:gd name="T25" fmla="*/ 1 h 113"/>
                <a:gd name="T26" fmla="*/ 2 w 35"/>
                <a:gd name="T27" fmla="*/ 1 h 113"/>
                <a:gd name="T28" fmla="*/ 2 w 35"/>
                <a:gd name="T29" fmla="*/ 1 h 113"/>
                <a:gd name="T30" fmla="*/ 2 w 35"/>
                <a:gd name="T31" fmla="*/ 1 h 113"/>
                <a:gd name="T32" fmla="*/ 2 w 35"/>
                <a:gd name="T33" fmla="*/ 1 h 113"/>
                <a:gd name="T34" fmla="*/ 2 w 35"/>
                <a:gd name="T35" fmla="*/ 1 h 113"/>
                <a:gd name="T36" fmla="*/ 2 w 35"/>
                <a:gd name="T37" fmla="*/ 1 h 113"/>
                <a:gd name="T38" fmla="*/ 2 w 35"/>
                <a:gd name="T39" fmla="*/ 1 h 113"/>
                <a:gd name="T40" fmla="*/ 2 w 35"/>
                <a:gd name="T41" fmla="*/ 1 h 113"/>
                <a:gd name="T42" fmla="*/ 2 w 35"/>
                <a:gd name="T43" fmla="*/ 1 h 113"/>
                <a:gd name="T44" fmla="*/ 2 w 35"/>
                <a:gd name="T45" fmla="*/ 1 h 113"/>
                <a:gd name="T46" fmla="*/ 2 w 35"/>
                <a:gd name="T47" fmla="*/ 1 h 113"/>
                <a:gd name="T48" fmla="*/ 2 w 35"/>
                <a:gd name="T49" fmla="*/ 1 h 113"/>
                <a:gd name="T50" fmla="*/ 1 w 35"/>
                <a:gd name="T51" fmla="*/ 1 h 113"/>
                <a:gd name="T52" fmla="*/ 0 w 35"/>
                <a:gd name="T53" fmla="*/ 1 h 113"/>
                <a:gd name="T54" fmla="*/ 2 w 35"/>
                <a:gd name="T55" fmla="*/ 1 h 113"/>
                <a:gd name="T56" fmla="*/ 2 w 35"/>
                <a:gd name="T57" fmla="*/ 1 h 113"/>
                <a:gd name="T58" fmla="*/ 2 w 35"/>
                <a:gd name="T59" fmla="*/ 1 h 113"/>
                <a:gd name="T60" fmla="*/ 2 w 35"/>
                <a:gd name="T61" fmla="*/ 1 h 113"/>
                <a:gd name="T62" fmla="*/ 2 w 35"/>
                <a:gd name="T63" fmla="*/ 1 h 113"/>
                <a:gd name="T64" fmla="*/ 2 w 35"/>
                <a:gd name="T65" fmla="*/ 1 h 113"/>
                <a:gd name="T66" fmla="*/ 2 w 35"/>
                <a:gd name="T67" fmla="*/ 1 h 113"/>
                <a:gd name="T68" fmla="*/ 2 w 35"/>
                <a:gd name="T69" fmla="*/ 1 h 113"/>
                <a:gd name="T70" fmla="*/ 2 w 35"/>
                <a:gd name="T71" fmla="*/ 1 h 113"/>
                <a:gd name="T72" fmla="*/ 2 w 35"/>
                <a:gd name="T73" fmla="*/ 1 h 113"/>
                <a:gd name="T74" fmla="*/ 2 w 35"/>
                <a:gd name="T75" fmla="*/ 1 h 113"/>
                <a:gd name="T76" fmla="*/ 2 w 35"/>
                <a:gd name="T77" fmla="*/ 1 h 113"/>
                <a:gd name="T78" fmla="*/ 2 w 35"/>
                <a:gd name="T79" fmla="*/ 1 h 113"/>
                <a:gd name="T80" fmla="*/ 2 w 35"/>
                <a:gd name="T81" fmla="*/ 1 h 113"/>
                <a:gd name="T82" fmla="*/ 2 w 35"/>
                <a:gd name="T83" fmla="*/ 1 h 113"/>
                <a:gd name="T84" fmla="*/ 2 w 35"/>
                <a:gd name="T85" fmla="*/ 1 h 113"/>
                <a:gd name="T86" fmla="*/ 2 w 35"/>
                <a:gd name="T87" fmla="*/ 1 h 113"/>
                <a:gd name="T88" fmla="*/ 2 w 35"/>
                <a:gd name="T89" fmla="*/ 1 h 113"/>
                <a:gd name="T90" fmla="*/ 2 w 35"/>
                <a:gd name="T91" fmla="*/ 1 h 113"/>
                <a:gd name="T92" fmla="*/ 2 w 35"/>
                <a:gd name="T93" fmla="*/ 1 h 113"/>
                <a:gd name="T94" fmla="*/ 2 w 35"/>
                <a:gd name="T95" fmla="*/ 1 h 113"/>
                <a:gd name="T96" fmla="*/ 2 w 35"/>
                <a:gd name="T97" fmla="*/ 1 h 113"/>
                <a:gd name="T98" fmla="*/ 2 w 35"/>
                <a:gd name="T99" fmla="*/ 1 h 113"/>
                <a:gd name="T100" fmla="*/ 2 w 35"/>
                <a:gd name="T101" fmla="*/ 1 h 113"/>
                <a:gd name="T102" fmla="*/ 2 w 35"/>
                <a:gd name="T103" fmla="*/ 0 h 11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35"/>
                <a:gd name="T157" fmla="*/ 0 h 113"/>
                <a:gd name="T158" fmla="*/ 35 w 35"/>
                <a:gd name="T159" fmla="*/ 113 h 113"/>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35" h="113">
                  <a:moveTo>
                    <a:pt x="25" y="0"/>
                  </a:moveTo>
                  <a:lnTo>
                    <a:pt x="20" y="2"/>
                  </a:lnTo>
                  <a:lnTo>
                    <a:pt x="22" y="12"/>
                  </a:lnTo>
                  <a:lnTo>
                    <a:pt x="25" y="23"/>
                  </a:lnTo>
                  <a:lnTo>
                    <a:pt x="27" y="32"/>
                  </a:lnTo>
                  <a:lnTo>
                    <a:pt x="28" y="36"/>
                  </a:lnTo>
                  <a:lnTo>
                    <a:pt x="28" y="40"/>
                  </a:lnTo>
                  <a:lnTo>
                    <a:pt x="29" y="42"/>
                  </a:lnTo>
                  <a:lnTo>
                    <a:pt x="29" y="44"/>
                  </a:lnTo>
                  <a:lnTo>
                    <a:pt x="29" y="45"/>
                  </a:lnTo>
                  <a:lnTo>
                    <a:pt x="29" y="46"/>
                  </a:lnTo>
                  <a:lnTo>
                    <a:pt x="29" y="47"/>
                  </a:lnTo>
                  <a:lnTo>
                    <a:pt x="28" y="49"/>
                  </a:lnTo>
                  <a:lnTo>
                    <a:pt x="28" y="53"/>
                  </a:lnTo>
                  <a:lnTo>
                    <a:pt x="26" y="55"/>
                  </a:lnTo>
                  <a:lnTo>
                    <a:pt x="25" y="59"/>
                  </a:lnTo>
                  <a:lnTo>
                    <a:pt x="28" y="59"/>
                  </a:lnTo>
                  <a:lnTo>
                    <a:pt x="26" y="57"/>
                  </a:lnTo>
                  <a:lnTo>
                    <a:pt x="22" y="64"/>
                  </a:lnTo>
                  <a:lnTo>
                    <a:pt x="19" y="73"/>
                  </a:lnTo>
                  <a:lnTo>
                    <a:pt x="14" y="82"/>
                  </a:lnTo>
                  <a:lnTo>
                    <a:pt x="10" y="90"/>
                  </a:lnTo>
                  <a:lnTo>
                    <a:pt x="6" y="98"/>
                  </a:lnTo>
                  <a:lnTo>
                    <a:pt x="3" y="105"/>
                  </a:lnTo>
                  <a:lnTo>
                    <a:pt x="1" y="107"/>
                  </a:lnTo>
                  <a:lnTo>
                    <a:pt x="0" y="110"/>
                  </a:lnTo>
                  <a:lnTo>
                    <a:pt x="5" y="113"/>
                  </a:lnTo>
                  <a:lnTo>
                    <a:pt x="6" y="112"/>
                  </a:lnTo>
                  <a:lnTo>
                    <a:pt x="7" y="109"/>
                  </a:lnTo>
                  <a:lnTo>
                    <a:pt x="11" y="102"/>
                  </a:lnTo>
                  <a:lnTo>
                    <a:pt x="14" y="94"/>
                  </a:lnTo>
                  <a:lnTo>
                    <a:pt x="19" y="86"/>
                  </a:lnTo>
                  <a:lnTo>
                    <a:pt x="23" y="77"/>
                  </a:lnTo>
                  <a:lnTo>
                    <a:pt x="27" y="68"/>
                  </a:lnTo>
                  <a:lnTo>
                    <a:pt x="30" y="61"/>
                  </a:lnTo>
                  <a:lnTo>
                    <a:pt x="31" y="59"/>
                  </a:lnTo>
                  <a:lnTo>
                    <a:pt x="32" y="55"/>
                  </a:lnTo>
                  <a:lnTo>
                    <a:pt x="33" y="55"/>
                  </a:lnTo>
                  <a:lnTo>
                    <a:pt x="35" y="49"/>
                  </a:lnTo>
                  <a:lnTo>
                    <a:pt x="35" y="47"/>
                  </a:lnTo>
                  <a:lnTo>
                    <a:pt x="35" y="46"/>
                  </a:lnTo>
                  <a:lnTo>
                    <a:pt x="35" y="45"/>
                  </a:lnTo>
                  <a:lnTo>
                    <a:pt x="35" y="44"/>
                  </a:lnTo>
                  <a:lnTo>
                    <a:pt x="35" y="42"/>
                  </a:lnTo>
                  <a:lnTo>
                    <a:pt x="35" y="40"/>
                  </a:lnTo>
                  <a:lnTo>
                    <a:pt x="34" y="36"/>
                  </a:lnTo>
                  <a:lnTo>
                    <a:pt x="33" y="32"/>
                  </a:lnTo>
                  <a:lnTo>
                    <a:pt x="31" y="23"/>
                  </a:lnTo>
                  <a:lnTo>
                    <a:pt x="28" y="12"/>
                  </a:lnTo>
                  <a:lnTo>
                    <a:pt x="25" y="0"/>
                  </a:lnTo>
                  <a:close/>
                </a:path>
              </a:pathLst>
            </a:custGeom>
            <a:solidFill>
              <a:srgbClr val="000000"/>
            </a:soli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17852" name="Freeform 105">
              <a:extLst>
                <a:ext uri="{FF2B5EF4-FFF2-40B4-BE49-F238E27FC236}">
                  <a16:creationId xmlns:a16="http://schemas.microsoft.com/office/drawing/2014/main" id="{A75B0B81-B7C6-45BB-845A-847F7764F1E9}"/>
                </a:ext>
              </a:extLst>
            </p:cNvPr>
            <p:cNvSpPr>
              <a:spLocks noChangeArrowheads="1"/>
            </p:cNvSpPr>
            <p:nvPr/>
          </p:nvSpPr>
          <p:spPr bwMode="auto">
            <a:xfrm rot="-3600000">
              <a:off x="4550" y="859"/>
              <a:ext cx="61" cy="69"/>
            </a:xfrm>
            <a:custGeom>
              <a:avLst/>
              <a:gdLst>
                <a:gd name="T0" fmla="*/ 2 w 76"/>
                <a:gd name="T1" fmla="*/ 1 h 93"/>
                <a:gd name="T2" fmla="*/ 2 w 76"/>
                <a:gd name="T3" fmla="*/ 0 h 93"/>
                <a:gd name="T4" fmla="*/ 2 w 76"/>
                <a:gd name="T5" fmla="*/ 1 h 93"/>
                <a:gd name="T6" fmla="*/ 2 w 76"/>
                <a:gd name="T7" fmla="*/ 1 h 93"/>
                <a:gd name="T8" fmla="*/ 2 w 76"/>
                <a:gd name="T9" fmla="*/ 1 h 93"/>
                <a:gd name="T10" fmla="*/ 2 w 76"/>
                <a:gd name="T11" fmla="*/ 1 h 93"/>
                <a:gd name="T12" fmla="*/ 2 w 76"/>
                <a:gd name="T13" fmla="*/ 1 h 93"/>
                <a:gd name="T14" fmla="*/ 2 w 76"/>
                <a:gd name="T15" fmla="*/ 1 h 93"/>
                <a:gd name="T16" fmla="*/ 2 w 76"/>
                <a:gd name="T17" fmla="*/ 1 h 93"/>
                <a:gd name="T18" fmla="*/ 2 w 76"/>
                <a:gd name="T19" fmla="*/ 1 h 93"/>
                <a:gd name="T20" fmla="*/ 2 w 76"/>
                <a:gd name="T21" fmla="*/ 1 h 93"/>
                <a:gd name="T22" fmla="*/ 2 w 76"/>
                <a:gd name="T23" fmla="*/ 1 h 93"/>
                <a:gd name="T24" fmla="*/ 2 w 76"/>
                <a:gd name="T25" fmla="*/ 1 h 93"/>
                <a:gd name="T26" fmla="*/ 2 w 76"/>
                <a:gd name="T27" fmla="*/ 1 h 93"/>
                <a:gd name="T28" fmla="*/ 2 w 76"/>
                <a:gd name="T29" fmla="*/ 1 h 93"/>
                <a:gd name="T30" fmla="*/ 2 w 76"/>
                <a:gd name="T31" fmla="*/ 1 h 93"/>
                <a:gd name="T32" fmla="*/ 2 w 76"/>
                <a:gd name="T33" fmla="*/ 1 h 93"/>
                <a:gd name="T34" fmla="*/ 2 w 76"/>
                <a:gd name="T35" fmla="*/ 1 h 93"/>
                <a:gd name="T36" fmla="*/ 2 w 76"/>
                <a:gd name="T37" fmla="*/ 1 h 93"/>
                <a:gd name="T38" fmla="*/ 2 w 76"/>
                <a:gd name="T39" fmla="*/ 1 h 93"/>
                <a:gd name="T40" fmla="*/ 2 w 76"/>
                <a:gd name="T41" fmla="*/ 1 h 93"/>
                <a:gd name="T42" fmla="*/ 2 w 76"/>
                <a:gd name="T43" fmla="*/ 1 h 93"/>
                <a:gd name="T44" fmla="*/ 2 w 76"/>
                <a:gd name="T45" fmla="*/ 1 h 93"/>
                <a:gd name="T46" fmla="*/ 2 w 76"/>
                <a:gd name="T47" fmla="*/ 1 h 93"/>
                <a:gd name="T48" fmla="*/ 2 w 76"/>
                <a:gd name="T49" fmla="*/ 1 h 93"/>
                <a:gd name="T50" fmla="*/ 1 w 76"/>
                <a:gd name="T51" fmla="*/ 1 h 93"/>
                <a:gd name="T52" fmla="*/ 0 w 76"/>
                <a:gd name="T53" fmla="*/ 1 h 93"/>
                <a:gd name="T54" fmla="*/ 2 w 76"/>
                <a:gd name="T55" fmla="*/ 1 h 93"/>
                <a:gd name="T56" fmla="*/ 2 w 76"/>
                <a:gd name="T57" fmla="*/ 1 h 93"/>
                <a:gd name="T58" fmla="*/ 2 w 76"/>
                <a:gd name="T59" fmla="*/ 1 h 93"/>
                <a:gd name="T60" fmla="*/ 2 w 76"/>
                <a:gd name="T61" fmla="*/ 1 h 93"/>
                <a:gd name="T62" fmla="*/ 2 w 76"/>
                <a:gd name="T63" fmla="*/ 1 h 93"/>
                <a:gd name="T64" fmla="*/ 2 w 76"/>
                <a:gd name="T65" fmla="*/ 1 h 93"/>
                <a:gd name="T66" fmla="*/ 2 w 76"/>
                <a:gd name="T67" fmla="*/ 1 h 93"/>
                <a:gd name="T68" fmla="*/ 2 w 76"/>
                <a:gd name="T69" fmla="*/ 1 h 93"/>
                <a:gd name="T70" fmla="*/ 2 w 76"/>
                <a:gd name="T71" fmla="*/ 1 h 93"/>
                <a:gd name="T72" fmla="*/ 2 w 76"/>
                <a:gd name="T73" fmla="*/ 1 h 93"/>
                <a:gd name="T74" fmla="*/ 2 w 76"/>
                <a:gd name="T75" fmla="*/ 1 h 93"/>
                <a:gd name="T76" fmla="*/ 2 w 76"/>
                <a:gd name="T77" fmla="*/ 1 h 93"/>
                <a:gd name="T78" fmla="*/ 2 w 76"/>
                <a:gd name="T79" fmla="*/ 1 h 93"/>
                <a:gd name="T80" fmla="*/ 2 w 76"/>
                <a:gd name="T81" fmla="*/ 1 h 93"/>
                <a:gd name="T82" fmla="*/ 2 w 76"/>
                <a:gd name="T83" fmla="*/ 1 h 93"/>
                <a:gd name="T84" fmla="*/ 2 w 76"/>
                <a:gd name="T85" fmla="*/ 1 h 93"/>
                <a:gd name="T86" fmla="*/ 2 w 76"/>
                <a:gd name="T87" fmla="*/ 1 h 93"/>
                <a:gd name="T88" fmla="*/ 2 w 76"/>
                <a:gd name="T89" fmla="*/ 1 h 93"/>
                <a:gd name="T90" fmla="*/ 2 w 76"/>
                <a:gd name="T91" fmla="*/ 1 h 93"/>
                <a:gd name="T92" fmla="*/ 2 w 76"/>
                <a:gd name="T93" fmla="*/ 1 h 93"/>
                <a:gd name="T94" fmla="*/ 2 w 76"/>
                <a:gd name="T95" fmla="*/ 1 h 93"/>
                <a:gd name="T96" fmla="*/ 2 w 76"/>
                <a:gd name="T97" fmla="*/ 1 h 93"/>
                <a:gd name="T98" fmla="*/ 2 w 76"/>
                <a:gd name="T99" fmla="*/ 1 h 93"/>
                <a:gd name="T100" fmla="*/ 2 w 76"/>
                <a:gd name="T101" fmla="*/ 1 h 93"/>
                <a:gd name="T102" fmla="*/ 2 w 76"/>
                <a:gd name="T103" fmla="*/ 1 h 93"/>
                <a:gd name="T104" fmla="*/ 2 w 76"/>
                <a:gd name="T105" fmla="*/ 1 h 93"/>
                <a:gd name="T106" fmla="*/ 2 w 76"/>
                <a:gd name="T107" fmla="*/ 1 h 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76"/>
                <a:gd name="T163" fmla="*/ 0 h 93"/>
                <a:gd name="T164" fmla="*/ 76 w 76"/>
                <a:gd name="T165" fmla="*/ 93 h 9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76" h="93">
                  <a:moveTo>
                    <a:pt x="76" y="4"/>
                  </a:moveTo>
                  <a:lnTo>
                    <a:pt x="73" y="0"/>
                  </a:lnTo>
                  <a:lnTo>
                    <a:pt x="62" y="6"/>
                  </a:lnTo>
                  <a:lnTo>
                    <a:pt x="52" y="11"/>
                  </a:lnTo>
                  <a:lnTo>
                    <a:pt x="43" y="16"/>
                  </a:lnTo>
                  <a:lnTo>
                    <a:pt x="37" y="20"/>
                  </a:lnTo>
                  <a:lnTo>
                    <a:pt x="36" y="21"/>
                  </a:lnTo>
                  <a:lnTo>
                    <a:pt x="34" y="22"/>
                  </a:lnTo>
                  <a:lnTo>
                    <a:pt x="33" y="23"/>
                  </a:lnTo>
                  <a:lnTo>
                    <a:pt x="31" y="24"/>
                  </a:lnTo>
                  <a:lnTo>
                    <a:pt x="30" y="25"/>
                  </a:lnTo>
                  <a:lnTo>
                    <a:pt x="29" y="28"/>
                  </a:lnTo>
                  <a:lnTo>
                    <a:pt x="28" y="30"/>
                  </a:lnTo>
                  <a:lnTo>
                    <a:pt x="32" y="30"/>
                  </a:lnTo>
                  <a:lnTo>
                    <a:pt x="29" y="28"/>
                  </a:lnTo>
                  <a:lnTo>
                    <a:pt x="27" y="32"/>
                  </a:lnTo>
                  <a:lnTo>
                    <a:pt x="26" y="34"/>
                  </a:lnTo>
                  <a:lnTo>
                    <a:pt x="25" y="37"/>
                  </a:lnTo>
                  <a:lnTo>
                    <a:pt x="21" y="44"/>
                  </a:lnTo>
                  <a:lnTo>
                    <a:pt x="18" y="52"/>
                  </a:lnTo>
                  <a:lnTo>
                    <a:pt x="13" y="61"/>
                  </a:lnTo>
                  <a:lnTo>
                    <a:pt x="10" y="70"/>
                  </a:lnTo>
                  <a:lnTo>
                    <a:pt x="6" y="78"/>
                  </a:lnTo>
                  <a:lnTo>
                    <a:pt x="3" y="85"/>
                  </a:lnTo>
                  <a:lnTo>
                    <a:pt x="1" y="87"/>
                  </a:lnTo>
                  <a:lnTo>
                    <a:pt x="0" y="91"/>
                  </a:lnTo>
                  <a:lnTo>
                    <a:pt x="5" y="93"/>
                  </a:lnTo>
                  <a:lnTo>
                    <a:pt x="6" y="92"/>
                  </a:lnTo>
                  <a:lnTo>
                    <a:pt x="7" y="89"/>
                  </a:lnTo>
                  <a:lnTo>
                    <a:pt x="10" y="82"/>
                  </a:lnTo>
                  <a:lnTo>
                    <a:pt x="14" y="74"/>
                  </a:lnTo>
                  <a:lnTo>
                    <a:pt x="18" y="65"/>
                  </a:lnTo>
                  <a:lnTo>
                    <a:pt x="22" y="56"/>
                  </a:lnTo>
                  <a:lnTo>
                    <a:pt x="26" y="48"/>
                  </a:lnTo>
                  <a:lnTo>
                    <a:pt x="29" y="41"/>
                  </a:lnTo>
                  <a:lnTo>
                    <a:pt x="30" y="38"/>
                  </a:lnTo>
                  <a:lnTo>
                    <a:pt x="32" y="35"/>
                  </a:lnTo>
                  <a:lnTo>
                    <a:pt x="33" y="32"/>
                  </a:lnTo>
                  <a:lnTo>
                    <a:pt x="34" y="30"/>
                  </a:lnTo>
                  <a:lnTo>
                    <a:pt x="35" y="28"/>
                  </a:lnTo>
                  <a:lnTo>
                    <a:pt x="32" y="28"/>
                  </a:lnTo>
                  <a:lnTo>
                    <a:pt x="34" y="29"/>
                  </a:lnTo>
                  <a:lnTo>
                    <a:pt x="35" y="28"/>
                  </a:lnTo>
                  <a:lnTo>
                    <a:pt x="37" y="27"/>
                  </a:lnTo>
                  <a:lnTo>
                    <a:pt x="38" y="26"/>
                  </a:lnTo>
                  <a:lnTo>
                    <a:pt x="40" y="25"/>
                  </a:lnTo>
                  <a:lnTo>
                    <a:pt x="38" y="23"/>
                  </a:lnTo>
                  <a:lnTo>
                    <a:pt x="40" y="25"/>
                  </a:lnTo>
                  <a:lnTo>
                    <a:pt x="47" y="20"/>
                  </a:lnTo>
                  <a:lnTo>
                    <a:pt x="56" y="15"/>
                  </a:lnTo>
                  <a:lnTo>
                    <a:pt x="66" y="10"/>
                  </a:lnTo>
                  <a:lnTo>
                    <a:pt x="76" y="4"/>
                  </a:lnTo>
                  <a:close/>
                </a:path>
              </a:pathLst>
            </a:custGeom>
            <a:solidFill>
              <a:srgbClr val="000000"/>
            </a:soli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17853" name="Freeform 106">
              <a:extLst>
                <a:ext uri="{FF2B5EF4-FFF2-40B4-BE49-F238E27FC236}">
                  <a16:creationId xmlns:a16="http://schemas.microsoft.com/office/drawing/2014/main" id="{459639E8-07FE-4B95-B338-FB05715F2D88}"/>
                </a:ext>
              </a:extLst>
            </p:cNvPr>
            <p:cNvSpPr>
              <a:spLocks noChangeArrowheads="1"/>
            </p:cNvSpPr>
            <p:nvPr/>
          </p:nvSpPr>
          <p:spPr bwMode="auto">
            <a:xfrm rot="-3600000">
              <a:off x="4539" y="886"/>
              <a:ext cx="11" cy="28"/>
            </a:xfrm>
            <a:custGeom>
              <a:avLst/>
              <a:gdLst>
                <a:gd name="T0" fmla="*/ 1 w 15"/>
                <a:gd name="T1" fmla="*/ 0 h 40"/>
                <a:gd name="T2" fmla="*/ 0 w 15"/>
                <a:gd name="T3" fmla="*/ 1 h 40"/>
                <a:gd name="T4" fmla="*/ 1 w 15"/>
                <a:gd name="T5" fmla="*/ 1 h 40"/>
                <a:gd name="T6" fmla="*/ 1 w 15"/>
                <a:gd name="T7" fmla="*/ 1 h 40"/>
                <a:gd name="T8" fmla="*/ 1 w 15"/>
                <a:gd name="T9" fmla="*/ 0 h 40"/>
                <a:gd name="T10" fmla="*/ 0 60000 65536"/>
                <a:gd name="T11" fmla="*/ 0 60000 65536"/>
                <a:gd name="T12" fmla="*/ 0 60000 65536"/>
                <a:gd name="T13" fmla="*/ 0 60000 65536"/>
                <a:gd name="T14" fmla="*/ 0 60000 65536"/>
                <a:gd name="T15" fmla="*/ 0 w 15"/>
                <a:gd name="T16" fmla="*/ 0 h 40"/>
                <a:gd name="T17" fmla="*/ 15 w 15"/>
                <a:gd name="T18" fmla="*/ 40 h 40"/>
              </a:gdLst>
              <a:ahLst/>
              <a:cxnLst>
                <a:cxn ang="T10">
                  <a:pos x="T0" y="T1"/>
                </a:cxn>
                <a:cxn ang="T11">
                  <a:pos x="T2" y="T3"/>
                </a:cxn>
                <a:cxn ang="T12">
                  <a:pos x="T4" y="T5"/>
                </a:cxn>
                <a:cxn ang="T13">
                  <a:pos x="T6" y="T7"/>
                </a:cxn>
                <a:cxn ang="T14">
                  <a:pos x="T8" y="T9"/>
                </a:cxn>
              </a:cxnLst>
              <a:rect l="T15" t="T16" r="T17" b="T18"/>
              <a:pathLst>
                <a:path w="15" h="40">
                  <a:moveTo>
                    <a:pt x="5" y="0"/>
                  </a:moveTo>
                  <a:lnTo>
                    <a:pt x="0" y="1"/>
                  </a:lnTo>
                  <a:lnTo>
                    <a:pt x="10" y="40"/>
                  </a:lnTo>
                  <a:lnTo>
                    <a:pt x="15" y="39"/>
                  </a:lnTo>
                  <a:lnTo>
                    <a:pt x="5" y="0"/>
                  </a:lnTo>
                  <a:close/>
                </a:path>
              </a:pathLst>
            </a:custGeom>
            <a:solidFill>
              <a:srgbClr val="000000"/>
            </a:soli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17854" name="Freeform 107">
              <a:extLst>
                <a:ext uri="{FF2B5EF4-FFF2-40B4-BE49-F238E27FC236}">
                  <a16:creationId xmlns:a16="http://schemas.microsoft.com/office/drawing/2014/main" id="{2BF78DAD-FD4C-4316-ACC4-5A4F00FD6C93}"/>
                </a:ext>
              </a:extLst>
            </p:cNvPr>
            <p:cNvSpPr>
              <a:spLocks noChangeArrowheads="1"/>
            </p:cNvSpPr>
            <p:nvPr/>
          </p:nvSpPr>
          <p:spPr bwMode="auto">
            <a:xfrm rot="-3600000">
              <a:off x="4556" y="864"/>
              <a:ext cx="37" cy="20"/>
            </a:xfrm>
            <a:custGeom>
              <a:avLst/>
              <a:gdLst>
                <a:gd name="T0" fmla="*/ 0 w 46"/>
                <a:gd name="T1" fmla="*/ 1 h 29"/>
                <a:gd name="T2" fmla="*/ 2 w 46"/>
                <a:gd name="T3" fmla="*/ 1 h 29"/>
                <a:gd name="T4" fmla="*/ 2 w 46"/>
                <a:gd name="T5" fmla="*/ 1 h 29"/>
                <a:gd name="T6" fmla="*/ 2 w 46"/>
                <a:gd name="T7" fmla="*/ 0 h 29"/>
                <a:gd name="T8" fmla="*/ 0 w 46"/>
                <a:gd name="T9" fmla="*/ 1 h 29"/>
                <a:gd name="T10" fmla="*/ 0 60000 65536"/>
                <a:gd name="T11" fmla="*/ 0 60000 65536"/>
                <a:gd name="T12" fmla="*/ 0 60000 65536"/>
                <a:gd name="T13" fmla="*/ 0 60000 65536"/>
                <a:gd name="T14" fmla="*/ 0 60000 65536"/>
                <a:gd name="T15" fmla="*/ 0 w 46"/>
                <a:gd name="T16" fmla="*/ 0 h 29"/>
                <a:gd name="T17" fmla="*/ 46 w 46"/>
                <a:gd name="T18" fmla="*/ 29 h 29"/>
              </a:gdLst>
              <a:ahLst/>
              <a:cxnLst>
                <a:cxn ang="T10">
                  <a:pos x="T0" y="T1"/>
                </a:cxn>
                <a:cxn ang="T11">
                  <a:pos x="T2" y="T3"/>
                </a:cxn>
                <a:cxn ang="T12">
                  <a:pos x="T4" y="T5"/>
                </a:cxn>
                <a:cxn ang="T13">
                  <a:pos x="T6" y="T7"/>
                </a:cxn>
                <a:cxn ang="T14">
                  <a:pos x="T8" y="T9"/>
                </a:cxn>
              </a:cxnLst>
              <a:rect l="T15" t="T16" r="T17" b="T18"/>
              <a:pathLst>
                <a:path w="46" h="29">
                  <a:moveTo>
                    <a:pt x="0" y="25"/>
                  </a:moveTo>
                  <a:lnTo>
                    <a:pt x="3" y="29"/>
                  </a:lnTo>
                  <a:lnTo>
                    <a:pt x="46" y="4"/>
                  </a:lnTo>
                  <a:lnTo>
                    <a:pt x="44" y="0"/>
                  </a:lnTo>
                  <a:lnTo>
                    <a:pt x="0" y="25"/>
                  </a:lnTo>
                  <a:close/>
                </a:path>
              </a:pathLst>
            </a:custGeom>
            <a:solidFill>
              <a:srgbClr val="000000"/>
            </a:soli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17855" name="Freeform 108">
              <a:extLst>
                <a:ext uri="{FF2B5EF4-FFF2-40B4-BE49-F238E27FC236}">
                  <a16:creationId xmlns:a16="http://schemas.microsoft.com/office/drawing/2014/main" id="{D624F590-C7B1-4A74-AAA9-96C827269B74}"/>
                </a:ext>
              </a:extLst>
            </p:cNvPr>
            <p:cNvSpPr>
              <a:spLocks noChangeArrowheads="1"/>
            </p:cNvSpPr>
            <p:nvPr/>
          </p:nvSpPr>
          <p:spPr bwMode="auto">
            <a:xfrm>
              <a:off x="4701" y="663"/>
              <a:ext cx="25" cy="90"/>
            </a:xfrm>
            <a:custGeom>
              <a:avLst/>
              <a:gdLst>
                <a:gd name="T0" fmla="*/ 1 w 35"/>
                <a:gd name="T1" fmla="*/ 0 h 113"/>
                <a:gd name="T2" fmla="*/ 1 w 35"/>
                <a:gd name="T3" fmla="*/ 2 h 113"/>
                <a:gd name="T4" fmla="*/ 1 w 35"/>
                <a:gd name="T5" fmla="*/ 2 h 113"/>
                <a:gd name="T6" fmla="*/ 1 w 35"/>
                <a:gd name="T7" fmla="*/ 2 h 113"/>
                <a:gd name="T8" fmla="*/ 1 w 35"/>
                <a:gd name="T9" fmla="*/ 2 h 113"/>
                <a:gd name="T10" fmla="*/ 1 w 35"/>
                <a:gd name="T11" fmla="*/ 2 h 113"/>
                <a:gd name="T12" fmla="*/ 1 w 35"/>
                <a:gd name="T13" fmla="*/ 2 h 113"/>
                <a:gd name="T14" fmla="*/ 1 w 35"/>
                <a:gd name="T15" fmla="*/ 2 h 113"/>
                <a:gd name="T16" fmla="*/ 1 w 35"/>
                <a:gd name="T17" fmla="*/ 2 h 113"/>
                <a:gd name="T18" fmla="*/ 1 w 35"/>
                <a:gd name="T19" fmla="*/ 2 h 113"/>
                <a:gd name="T20" fmla="*/ 1 w 35"/>
                <a:gd name="T21" fmla="*/ 2 h 113"/>
                <a:gd name="T22" fmla="*/ 1 w 35"/>
                <a:gd name="T23" fmla="*/ 2 h 113"/>
                <a:gd name="T24" fmla="*/ 1 w 35"/>
                <a:gd name="T25" fmla="*/ 2 h 113"/>
                <a:gd name="T26" fmla="*/ 1 w 35"/>
                <a:gd name="T27" fmla="*/ 2 h 113"/>
                <a:gd name="T28" fmla="*/ 1 w 35"/>
                <a:gd name="T29" fmla="*/ 2 h 113"/>
                <a:gd name="T30" fmla="*/ 1 w 35"/>
                <a:gd name="T31" fmla="*/ 2 h 113"/>
                <a:gd name="T32" fmla="*/ 1 w 35"/>
                <a:gd name="T33" fmla="*/ 2 h 113"/>
                <a:gd name="T34" fmla="*/ 1 w 35"/>
                <a:gd name="T35" fmla="*/ 2 h 113"/>
                <a:gd name="T36" fmla="*/ 1 w 35"/>
                <a:gd name="T37" fmla="*/ 2 h 113"/>
                <a:gd name="T38" fmla="*/ 1 w 35"/>
                <a:gd name="T39" fmla="*/ 2 h 113"/>
                <a:gd name="T40" fmla="*/ 1 w 35"/>
                <a:gd name="T41" fmla="*/ 2 h 113"/>
                <a:gd name="T42" fmla="*/ 1 w 35"/>
                <a:gd name="T43" fmla="*/ 2 h 113"/>
                <a:gd name="T44" fmla="*/ 1 w 35"/>
                <a:gd name="T45" fmla="*/ 2 h 113"/>
                <a:gd name="T46" fmla="*/ 1 w 35"/>
                <a:gd name="T47" fmla="*/ 2 h 113"/>
                <a:gd name="T48" fmla="*/ 1 w 35"/>
                <a:gd name="T49" fmla="*/ 2 h 113"/>
                <a:gd name="T50" fmla="*/ 1 w 35"/>
                <a:gd name="T51" fmla="*/ 2 h 113"/>
                <a:gd name="T52" fmla="*/ 0 w 35"/>
                <a:gd name="T53" fmla="*/ 2 h 113"/>
                <a:gd name="T54" fmla="*/ 1 w 35"/>
                <a:gd name="T55" fmla="*/ 2 h 113"/>
                <a:gd name="T56" fmla="*/ 1 w 35"/>
                <a:gd name="T57" fmla="*/ 2 h 113"/>
                <a:gd name="T58" fmla="*/ 1 w 35"/>
                <a:gd name="T59" fmla="*/ 2 h 113"/>
                <a:gd name="T60" fmla="*/ 1 w 35"/>
                <a:gd name="T61" fmla="*/ 2 h 113"/>
                <a:gd name="T62" fmla="*/ 1 w 35"/>
                <a:gd name="T63" fmla="*/ 2 h 113"/>
                <a:gd name="T64" fmla="*/ 1 w 35"/>
                <a:gd name="T65" fmla="*/ 2 h 113"/>
                <a:gd name="T66" fmla="*/ 1 w 35"/>
                <a:gd name="T67" fmla="*/ 2 h 113"/>
                <a:gd name="T68" fmla="*/ 1 w 35"/>
                <a:gd name="T69" fmla="*/ 2 h 113"/>
                <a:gd name="T70" fmla="*/ 1 w 35"/>
                <a:gd name="T71" fmla="*/ 2 h 113"/>
                <a:gd name="T72" fmla="*/ 1 w 35"/>
                <a:gd name="T73" fmla="*/ 2 h 113"/>
                <a:gd name="T74" fmla="*/ 1 w 35"/>
                <a:gd name="T75" fmla="*/ 2 h 113"/>
                <a:gd name="T76" fmla="*/ 1 w 35"/>
                <a:gd name="T77" fmla="*/ 2 h 113"/>
                <a:gd name="T78" fmla="*/ 1 w 35"/>
                <a:gd name="T79" fmla="*/ 2 h 113"/>
                <a:gd name="T80" fmla="*/ 1 w 35"/>
                <a:gd name="T81" fmla="*/ 2 h 113"/>
                <a:gd name="T82" fmla="*/ 1 w 35"/>
                <a:gd name="T83" fmla="*/ 2 h 113"/>
                <a:gd name="T84" fmla="*/ 1 w 35"/>
                <a:gd name="T85" fmla="*/ 2 h 113"/>
                <a:gd name="T86" fmla="*/ 1 w 35"/>
                <a:gd name="T87" fmla="*/ 2 h 113"/>
                <a:gd name="T88" fmla="*/ 1 w 35"/>
                <a:gd name="T89" fmla="*/ 2 h 113"/>
                <a:gd name="T90" fmla="*/ 1 w 35"/>
                <a:gd name="T91" fmla="*/ 2 h 113"/>
                <a:gd name="T92" fmla="*/ 1 w 35"/>
                <a:gd name="T93" fmla="*/ 2 h 113"/>
                <a:gd name="T94" fmla="*/ 1 w 35"/>
                <a:gd name="T95" fmla="*/ 2 h 113"/>
                <a:gd name="T96" fmla="*/ 1 w 35"/>
                <a:gd name="T97" fmla="*/ 2 h 113"/>
                <a:gd name="T98" fmla="*/ 1 w 35"/>
                <a:gd name="T99" fmla="*/ 2 h 113"/>
                <a:gd name="T100" fmla="*/ 1 w 35"/>
                <a:gd name="T101" fmla="*/ 2 h 113"/>
                <a:gd name="T102" fmla="*/ 1 w 35"/>
                <a:gd name="T103" fmla="*/ 0 h 11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35"/>
                <a:gd name="T157" fmla="*/ 0 h 113"/>
                <a:gd name="T158" fmla="*/ 35 w 35"/>
                <a:gd name="T159" fmla="*/ 113 h 113"/>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35" h="113">
                  <a:moveTo>
                    <a:pt x="25" y="0"/>
                  </a:moveTo>
                  <a:lnTo>
                    <a:pt x="20" y="2"/>
                  </a:lnTo>
                  <a:lnTo>
                    <a:pt x="22" y="12"/>
                  </a:lnTo>
                  <a:lnTo>
                    <a:pt x="25" y="23"/>
                  </a:lnTo>
                  <a:lnTo>
                    <a:pt x="27" y="32"/>
                  </a:lnTo>
                  <a:lnTo>
                    <a:pt x="28" y="36"/>
                  </a:lnTo>
                  <a:lnTo>
                    <a:pt x="28" y="40"/>
                  </a:lnTo>
                  <a:lnTo>
                    <a:pt x="29" y="42"/>
                  </a:lnTo>
                  <a:lnTo>
                    <a:pt x="29" y="44"/>
                  </a:lnTo>
                  <a:lnTo>
                    <a:pt x="29" y="45"/>
                  </a:lnTo>
                  <a:lnTo>
                    <a:pt x="29" y="46"/>
                  </a:lnTo>
                  <a:lnTo>
                    <a:pt x="29" y="47"/>
                  </a:lnTo>
                  <a:lnTo>
                    <a:pt x="28" y="49"/>
                  </a:lnTo>
                  <a:lnTo>
                    <a:pt x="28" y="53"/>
                  </a:lnTo>
                  <a:lnTo>
                    <a:pt x="26" y="55"/>
                  </a:lnTo>
                  <a:lnTo>
                    <a:pt x="25" y="59"/>
                  </a:lnTo>
                  <a:lnTo>
                    <a:pt x="28" y="59"/>
                  </a:lnTo>
                  <a:lnTo>
                    <a:pt x="26" y="57"/>
                  </a:lnTo>
                  <a:lnTo>
                    <a:pt x="22" y="64"/>
                  </a:lnTo>
                  <a:lnTo>
                    <a:pt x="19" y="73"/>
                  </a:lnTo>
                  <a:lnTo>
                    <a:pt x="14" y="82"/>
                  </a:lnTo>
                  <a:lnTo>
                    <a:pt x="10" y="90"/>
                  </a:lnTo>
                  <a:lnTo>
                    <a:pt x="6" y="98"/>
                  </a:lnTo>
                  <a:lnTo>
                    <a:pt x="3" y="105"/>
                  </a:lnTo>
                  <a:lnTo>
                    <a:pt x="1" y="107"/>
                  </a:lnTo>
                  <a:lnTo>
                    <a:pt x="0" y="110"/>
                  </a:lnTo>
                  <a:lnTo>
                    <a:pt x="5" y="113"/>
                  </a:lnTo>
                  <a:lnTo>
                    <a:pt x="6" y="112"/>
                  </a:lnTo>
                  <a:lnTo>
                    <a:pt x="7" y="109"/>
                  </a:lnTo>
                  <a:lnTo>
                    <a:pt x="11" y="102"/>
                  </a:lnTo>
                  <a:lnTo>
                    <a:pt x="14" y="94"/>
                  </a:lnTo>
                  <a:lnTo>
                    <a:pt x="19" y="86"/>
                  </a:lnTo>
                  <a:lnTo>
                    <a:pt x="23" y="77"/>
                  </a:lnTo>
                  <a:lnTo>
                    <a:pt x="27" y="68"/>
                  </a:lnTo>
                  <a:lnTo>
                    <a:pt x="30" y="61"/>
                  </a:lnTo>
                  <a:lnTo>
                    <a:pt x="31" y="59"/>
                  </a:lnTo>
                  <a:lnTo>
                    <a:pt x="32" y="55"/>
                  </a:lnTo>
                  <a:lnTo>
                    <a:pt x="33" y="55"/>
                  </a:lnTo>
                  <a:lnTo>
                    <a:pt x="35" y="49"/>
                  </a:lnTo>
                  <a:lnTo>
                    <a:pt x="35" y="47"/>
                  </a:lnTo>
                  <a:lnTo>
                    <a:pt x="35" y="46"/>
                  </a:lnTo>
                  <a:lnTo>
                    <a:pt x="35" y="45"/>
                  </a:lnTo>
                  <a:lnTo>
                    <a:pt x="35" y="44"/>
                  </a:lnTo>
                  <a:lnTo>
                    <a:pt x="35" y="42"/>
                  </a:lnTo>
                  <a:lnTo>
                    <a:pt x="35" y="40"/>
                  </a:lnTo>
                  <a:lnTo>
                    <a:pt x="34" y="36"/>
                  </a:lnTo>
                  <a:lnTo>
                    <a:pt x="33" y="32"/>
                  </a:lnTo>
                  <a:lnTo>
                    <a:pt x="31" y="23"/>
                  </a:lnTo>
                  <a:lnTo>
                    <a:pt x="28" y="12"/>
                  </a:lnTo>
                  <a:lnTo>
                    <a:pt x="25" y="0"/>
                  </a:lnTo>
                  <a:close/>
                </a:path>
              </a:pathLst>
            </a:custGeom>
            <a:solidFill>
              <a:srgbClr val="000000"/>
            </a:soli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17856" name="Freeform 109">
              <a:extLst>
                <a:ext uri="{FF2B5EF4-FFF2-40B4-BE49-F238E27FC236}">
                  <a16:creationId xmlns:a16="http://schemas.microsoft.com/office/drawing/2014/main" id="{42A1531A-9E4A-4660-8AC7-8F259AFF8111}"/>
                </a:ext>
              </a:extLst>
            </p:cNvPr>
            <p:cNvSpPr>
              <a:spLocks noChangeArrowheads="1"/>
            </p:cNvSpPr>
            <p:nvPr/>
          </p:nvSpPr>
          <p:spPr bwMode="auto">
            <a:xfrm>
              <a:off x="4708" y="682"/>
              <a:ext cx="54" cy="75"/>
            </a:xfrm>
            <a:custGeom>
              <a:avLst/>
              <a:gdLst>
                <a:gd name="T0" fmla="*/ 1 w 76"/>
                <a:gd name="T1" fmla="*/ 2 h 93"/>
                <a:gd name="T2" fmla="*/ 1 w 76"/>
                <a:gd name="T3" fmla="*/ 0 h 93"/>
                <a:gd name="T4" fmla="*/ 1 w 76"/>
                <a:gd name="T5" fmla="*/ 2 h 93"/>
                <a:gd name="T6" fmla="*/ 1 w 76"/>
                <a:gd name="T7" fmla="*/ 2 h 93"/>
                <a:gd name="T8" fmla="*/ 1 w 76"/>
                <a:gd name="T9" fmla="*/ 2 h 93"/>
                <a:gd name="T10" fmla="*/ 1 w 76"/>
                <a:gd name="T11" fmla="*/ 2 h 93"/>
                <a:gd name="T12" fmla="*/ 1 w 76"/>
                <a:gd name="T13" fmla="*/ 2 h 93"/>
                <a:gd name="T14" fmla="*/ 1 w 76"/>
                <a:gd name="T15" fmla="*/ 2 h 93"/>
                <a:gd name="T16" fmla="*/ 1 w 76"/>
                <a:gd name="T17" fmla="*/ 2 h 93"/>
                <a:gd name="T18" fmla="*/ 1 w 76"/>
                <a:gd name="T19" fmla="*/ 2 h 93"/>
                <a:gd name="T20" fmla="*/ 1 w 76"/>
                <a:gd name="T21" fmla="*/ 2 h 93"/>
                <a:gd name="T22" fmla="*/ 1 w 76"/>
                <a:gd name="T23" fmla="*/ 2 h 93"/>
                <a:gd name="T24" fmla="*/ 1 w 76"/>
                <a:gd name="T25" fmla="*/ 2 h 93"/>
                <a:gd name="T26" fmla="*/ 1 w 76"/>
                <a:gd name="T27" fmla="*/ 2 h 93"/>
                <a:gd name="T28" fmla="*/ 1 w 76"/>
                <a:gd name="T29" fmla="*/ 2 h 93"/>
                <a:gd name="T30" fmla="*/ 1 w 76"/>
                <a:gd name="T31" fmla="*/ 2 h 93"/>
                <a:gd name="T32" fmla="*/ 1 w 76"/>
                <a:gd name="T33" fmla="*/ 2 h 93"/>
                <a:gd name="T34" fmla="*/ 1 w 76"/>
                <a:gd name="T35" fmla="*/ 2 h 93"/>
                <a:gd name="T36" fmla="*/ 1 w 76"/>
                <a:gd name="T37" fmla="*/ 2 h 93"/>
                <a:gd name="T38" fmla="*/ 1 w 76"/>
                <a:gd name="T39" fmla="*/ 2 h 93"/>
                <a:gd name="T40" fmla="*/ 1 w 76"/>
                <a:gd name="T41" fmla="*/ 2 h 93"/>
                <a:gd name="T42" fmla="*/ 1 w 76"/>
                <a:gd name="T43" fmla="*/ 2 h 93"/>
                <a:gd name="T44" fmla="*/ 1 w 76"/>
                <a:gd name="T45" fmla="*/ 2 h 93"/>
                <a:gd name="T46" fmla="*/ 1 w 76"/>
                <a:gd name="T47" fmla="*/ 2 h 93"/>
                <a:gd name="T48" fmla="*/ 1 w 76"/>
                <a:gd name="T49" fmla="*/ 2 h 93"/>
                <a:gd name="T50" fmla="*/ 1 w 76"/>
                <a:gd name="T51" fmla="*/ 2 h 93"/>
                <a:gd name="T52" fmla="*/ 0 w 76"/>
                <a:gd name="T53" fmla="*/ 2 h 93"/>
                <a:gd name="T54" fmla="*/ 1 w 76"/>
                <a:gd name="T55" fmla="*/ 2 h 93"/>
                <a:gd name="T56" fmla="*/ 1 w 76"/>
                <a:gd name="T57" fmla="*/ 2 h 93"/>
                <a:gd name="T58" fmla="*/ 1 w 76"/>
                <a:gd name="T59" fmla="*/ 2 h 93"/>
                <a:gd name="T60" fmla="*/ 1 w 76"/>
                <a:gd name="T61" fmla="*/ 2 h 93"/>
                <a:gd name="T62" fmla="*/ 1 w 76"/>
                <a:gd name="T63" fmla="*/ 2 h 93"/>
                <a:gd name="T64" fmla="*/ 1 w 76"/>
                <a:gd name="T65" fmla="*/ 2 h 93"/>
                <a:gd name="T66" fmla="*/ 1 w 76"/>
                <a:gd name="T67" fmla="*/ 2 h 93"/>
                <a:gd name="T68" fmla="*/ 1 w 76"/>
                <a:gd name="T69" fmla="*/ 2 h 93"/>
                <a:gd name="T70" fmla="*/ 1 w 76"/>
                <a:gd name="T71" fmla="*/ 2 h 93"/>
                <a:gd name="T72" fmla="*/ 1 w 76"/>
                <a:gd name="T73" fmla="*/ 2 h 93"/>
                <a:gd name="T74" fmla="*/ 1 w 76"/>
                <a:gd name="T75" fmla="*/ 2 h 93"/>
                <a:gd name="T76" fmla="*/ 1 w 76"/>
                <a:gd name="T77" fmla="*/ 2 h 93"/>
                <a:gd name="T78" fmla="*/ 1 w 76"/>
                <a:gd name="T79" fmla="*/ 2 h 93"/>
                <a:gd name="T80" fmla="*/ 1 w 76"/>
                <a:gd name="T81" fmla="*/ 2 h 93"/>
                <a:gd name="T82" fmla="*/ 1 w 76"/>
                <a:gd name="T83" fmla="*/ 2 h 93"/>
                <a:gd name="T84" fmla="*/ 1 w 76"/>
                <a:gd name="T85" fmla="*/ 2 h 93"/>
                <a:gd name="T86" fmla="*/ 1 w 76"/>
                <a:gd name="T87" fmla="*/ 2 h 93"/>
                <a:gd name="T88" fmla="*/ 1 w 76"/>
                <a:gd name="T89" fmla="*/ 2 h 93"/>
                <a:gd name="T90" fmla="*/ 1 w 76"/>
                <a:gd name="T91" fmla="*/ 2 h 93"/>
                <a:gd name="T92" fmla="*/ 1 w 76"/>
                <a:gd name="T93" fmla="*/ 2 h 93"/>
                <a:gd name="T94" fmla="*/ 1 w 76"/>
                <a:gd name="T95" fmla="*/ 2 h 93"/>
                <a:gd name="T96" fmla="*/ 1 w 76"/>
                <a:gd name="T97" fmla="*/ 2 h 93"/>
                <a:gd name="T98" fmla="*/ 1 w 76"/>
                <a:gd name="T99" fmla="*/ 2 h 93"/>
                <a:gd name="T100" fmla="*/ 1 w 76"/>
                <a:gd name="T101" fmla="*/ 2 h 93"/>
                <a:gd name="T102" fmla="*/ 1 w 76"/>
                <a:gd name="T103" fmla="*/ 2 h 93"/>
                <a:gd name="T104" fmla="*/ 1 w 76"/>
                <a:gd name="T105" fmla="*/ 2 h 93"/>
                <a:gd name="T106" fmla="*/ 1 w 76"/>
                <a:gd name="T107" fmla="*/ 2 h 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76"/>
                <a:gd name="T163" fmla="*/ 0 h 93"/>
                <a:gd name="T164" fmla="*/ 76 w 76"/>
                <a:gd name="T165" fmla="*/ 93 h 9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76" h="93">
                  <a:moveTo>
                    <a:pt x="76" y="4"/>
                  </a:moveTo>
                  <a:lnTo>
                    <a:pt x="73" y="0"/>
                  </a:lnTo>
                  <a:lnTo>
                    <a:pt x="62" y="6"/>
                  </a:lnTo>
                  <a:lnTo>
                    <a:pt x="52" y="11"/>
                  </a:lnTo>
                  <a:lnTo>
                    <a:pt x="43" y="16"/>
                  </a:lnTo>
                  <a:lnTo>
                    <a:pt x="37" y="20"/>
                  </a:lnTo>
                  <a:lnTo>
                    <a:pt x="36" y="21"/>
                  </a:lnTo>
                  <a:lnTo>
                    <a:pt x="34" y="22"/>
                  </a:lnTo>
                  <a:lnTo>
                    <a:pt x="33" y="23"/>
                  </a:lnTo>
                  <a:lnTo>
                    <a:pt x="31" y="24"/>
                  </a:lnTo>
                  <a:lnTo>
                    <a:pt x="30" y="25"/>
                  </a:lnTo>
                  <a:lnTo>
                    <a:pt x="29" y="28"/>
                  </a:lnTo>
                  <a:lnTo>
                    <a:pt x="28" y="30"/>
                  </a:lnTo>
                  <a:lnTo>
                    <a:pt x="32" y="30"/>
                  </a:lnTo>
                  <a:lnTo>
                    <a:pt x="29" y="28"/>
                  </a:lnTo>
                  <a:lnTo>
                    <a:pt x="27" y="32"/>
                  </a:lnTo>
                  <a:lnTo>
                    <a:pt x="26" y="34"/>
                  </a:lnTo>
                  <a:lnTo>
                    <a:pt x="25" y="37"/>
                  </a:lnTo>
                  <a:lnTo>
                    <a:pt x="21" y="44"/>
                  </a:lnTo>
                  <a:lnTo>
                    <a:pt x="18" y="52"/>
                  </a:lnTo>
                  <a:lnTo>
                    <a:pt x="13" y="61"/>
                  </a:lnTo>
                  <a:lnTo>
                    <a:pt x="10" y="70"/>
                  </a:lnTo>
                  <a:lnTo>
                    <a:pt x="6" y="78"/>
                  </a:lnTo>
                  <a:lnTo>
                    <a:pt x="3" y="85"/>
                  </a:lnTo>
                  <a:lnTo>
                    <a:pt x="1" y="87"/>
                  </a:lnTo>
                  <a:lnTo>
                    <a:pt x="0" y="91"/>
                  </a:lnTo>
                  <a:lnTo>
                    <a:pt x="5" y="93"/>
                  </a:lnTo>
                  <a:lnTo>
                    <a:pt x="6" y="92"/>
                  </a:lnTo>
                  <a:lnTo>
                    <a:pt x="7" y="89"/>
                  </a:lnTo>
                  <a:lnTo>
                    <a:pt x="10" y="82"/>
                  </a:lnTo>
                  <a:lnTo>
                    <a:pt x="14" y="74"/>
                  </a:lnTo>
                  <a:lnTo>
                    <a:pt x="18" y="65"/>
                  </a:lnTo>
                  <a:lnTo>
                    <a:pt x="22" y="56"/>
                  </a:lnTo>
                  <a:lnTo>
                    <a:pt x="26" y="48"/>
                  </a:lnTo>
                  <a:lnTo>
                    <a:pt x="29" y="41"/>
                  </a:lnTo>
                  <a:lnTo>
                    <a:pt x="30" y="38"/>
                  </a:lnTo>
                  <a:lnTo>
                    <a:pt x="32" y="35"/>
                  </a:lnTo>
                  <a:lnTo>
                    <a:pt x="33" y="32"/>
                  </a:lnTo>
                  <a:lnTo>
                    <a:pt x="34" y="30"/>
                  </a:lnTo>
                  <a:lnTo>
                    <a:pt x="35" y="28"/>
                  </a:lnTo>
                  <a:lnTo>
                    <a:pt x="32" y="28"/>
                  </a:lnTo>
                  <a:lnTo>
                    <a:pt x="34" y="29"/>
                  </a:lnTo>
                  <a:lnTo>
                    <a:pt x="35" y="28"/>
                  </a:lnTo>
                  <a:lnTo>
                    <a:pt x="37" y="27"/>
                  </a:lnTo>
                  <a:lnTo>
                    <a:pt x="38" y="26"/>
                  </a:lnTo>
                  <a:lnTo>
                    <a:pt x="40" y="25"/>
                  </a:lnTo>
                  <a:lnTo>
                    <a:pt x="38" y="23"/>
                  </a:lnTo>
                  <a:lnTo>
                    <a:pt x="40" y="25"/>
                  </a:lnTo>
                  <a:lnTo>
                    <a:pt x="47" y="20"/>
                  </a:lnTo>
                  <a:lnTo>
                    <a:pt x="56" y="15"/>
                  </a:lnTo>
                  <a:lnTo>
                    <a:pt x="66" y="10"/>
                  </a:lnTo>
                  <a:lnTo>
                    <a:pt x="76" y="4"/>
                  </a:lnTo>
                  <a:close/>
                </a:path>
              </a:pathLst>
            </a:custGeom>
            <a:solidFill>
              <a:srgbClr val="000000"/>
            </a:soli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17857" name="Freeform 110">
              <a:extLst>
                <a:ext uri="{FF2B5EF4-FFF2-40B4-BE49-F238E27FC236}">
                  <a16:creationId xmlns:a16="http://schemas.microsoft.com/office/drawing/2014/main" id="{703F7F68-067C-4647-9181-6484C94E0C33}"/>
                </a:ext>
              </a:extLst>
            </p:cNvPr>
            <p:cNvSpPr>
              <a:spLocks noChangeArrowheads="1"/>
            </p:cNvSpPr>
            <p:nvPr/>
          </p:nvSpPr>
          <p:spPr bwMode="auto">
            <a:xfrm>
              <a:off x="4708" y="673"/>
              <a:ext cx="10" cy="31"/>
            </a:xfrm>
            <a:custGeom>
              <a:avLst/>
              <a:gdLst>
                <a:gd name="T0" fmla="*/ 1 w 15"/>
                <a:gd name="T1" fmla="*/ 0 h 40"/>
                <a:gd name="T2" fmla="*/ 0 w 15"/>
                <a:gd name="T3" fmla="*/ 1 h 40"/>
                <a:gd name="T4" fmla="*/ 1 w 15"/>
                <a:gd name="T5" fmla="*/ 2 h 40"/>
                <a:gd name="T6" fmla="*/ 1 w 15"/>
                <a:gd name="T7" fmla="*/ 2 h 40"/>
                <a:gd name="T8" fmla="*/ 1 w 15"/>
                <a:gd name="T9" fmla="*/ 0 h 40"/>
                <a:gd name="T10" fmla="*/ 0 60000 65536"/>
                <a:gd name="T11" fmla="*/ 0 60000 65536"/>
                <a:gd name="T12" fmla="*/ 0 60000 65536"/>
                <a:gd name="T13" fmla="*/ 0 60000 65536"/>
                <a:gd name="T14" fmla="*/ 0 60000 65536"/>
                <a:gd name="T15" fmla="*/ 0 w 15"/>
                <a:gd name="T16" fmla="*/ 0 h 40"/>
                <a:gd name="T17" fmla="*/ 15 w 15"/>
                <a:gd name="T18" fmla="*/ 40 h 40"/>
              </a:gdLst>
              <a:ahLst/>
              <a:cxnLst>
                <a:cxn ang="T10">
                  <a:pos x="T0" y="T1"/>
                </a:cxn>
                <a:cxn ang="T11">
                  <a:pos x="T2" y="T3"/>
                </a:cxn>
                <a:cxn ang="T12">
                  <a:pos x="T4" y="T5"/>
                </a:cxn>
                <a:cxn ang="T13">
                  <a:pos x="T6" y="T7"/>
                </a:cxn>
                <a:cxn ang="T14">
                  <a:pos x="T8" y="T9"/>
                </a:cxn>
              </a:cxnLst>
              <a:rect l="T15" t="T16" r="T17" b="T18"/>
              <a:pathLst>
                <a:path w="15" h="40">
                  <a:moveTo>
                    <a:pt x="5" y="0"/>
                  </a:moveTo>
                  <a:lnTo>
                    <a:pt x="0" y="1"/>
                  </a:lnTo>
                  <a:lnTo>
                    <a:pt x="10" y="40"/>
                  </a:lnTo>
                  <a:lnTo>
                    <a:pt x="15" y="39"/>
                  </a:lnTo>
                  <a:lnTo>
                    <a:pt x="5" y="0"/>
                  </a:lnTo>
                  <a:close/>
                </a:path>
              </a:pathLst>
            </a:custGeom>
            <a:solidFill>
              <a:srgbClr val="000000"/>
            </a:soli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17858" name="Freeform 111">
              <a:extLst>
                <a:ext uri="{FF2B5EF4-FFF2-40B4-BE49-F238E27FC236}">
                  <a16:creationId xmlns:a16="http://schemas.microsoft.com/office/drawing/2014/main" id="{957E14D9-1B7D-4590-980A-4E0B02CAFF87}"/>
                </a:ext>
              </a:extLst>
            </p:cNvPr>
            <p:cNvSpPr>
              <a:spLocks noChangeArrowheads="1"/>
            </p:cNvSpPr>
            <p:nvPr/>
          </p:nvSpPr>
          <p:spPr bwMode="auto">
            <a:xfrm>
              <a:off x="4731" y="692"/>
              <a:ext cx="33" cy="23"/>
            </a:xfrm>
            <a:custGeom>
              <a:avLst/>
              <a:gdLst>
                <a:gd name="T0" fmla="*/ 0 w 46"/>
                <a:gd name="T1" fmla="*/ 2 h 29"/>
                <a:gd name="T2" fmla="*/ 1 w 46"/>
                <a:gd name="T3" fmla="*/ 2 h 29"/>
                <a:gd name="T4" fmla="*/ 1 w 46"/>
                <a:gd name="T5" fmla="*/ 2 h 29"/>
                <a:gd name="T6" fmla="*/ 1 w 46"/>
                <a:gd name="T7" fmla="*/ 0 h 29"/>
                <a:gd name="T8" fmla="*/ 0 w 46"/>
                <a:gd name="T9" fmla="*/ 2 h 29"/>
                <a:gd name="T10" fmla="*/ 0 60000 65536"/>
                <a:gd name="T11" fmla="*/ 0 60000 65536"/>
                <a:gd name="T12" fmla="*/ 0 60000 65536"/>
                <a:gd name="T13" fmla="*/ 0 60000 65536"/>
                <a:gd name="T14" fmla="*/ 0 60000 65536"/>
                <a:gd name="T15" fmla="*/ 0 w 46"/>
                <a:gd name="T16" fmla="*/ 0 h 29"/>
                <a:gd name="T17" fmla="*/ 46 w 46"/>
                <a:gd name="T18" fmla="*/ 29 h 29"/>
              </a:gdLst>
              <a:ahLst/>
              <a:cxnLst>
                <a:cxn ang="T10">
                  <a:pos x="T0" y="T1"/>
                </a:cxn>
                <a:cxn ang="T11">
                  <a:pos x="T2" y="T3"/>
                </a:cxn>
                <a:cxn ang="T12">
                  <a:pos x="T4" y="T5"/>
                </a:cxn>
                <a:cxn ang="T13">
                  <a:pos x="T6" y="T7"/>
                </a:cxn>
                <a:cxn ang="T14">
                  <a:pos x="T8" y="T9"/>
                </a:cxn>
              </a:cxnLst>
              <a:rect l="T15" t="T16" r="T17" b="T18"/>
              <a:pathLst>
                <a:path w="46" h="29">
                  <a:moveTo>
                    <a:pt x="0" y="25"/>
                  </a:moveTo>
                  <a:lnTo>
                    <a:pt x="3" y="29"/>
                  </a:lnTo>
                  <a:lnTo>
                    <a:pt x="46" y="4"/>
                  </a:lnTo>
                  <a:lnTo>
                    <a:pt x="44" y="0"/>
                  </a:lnTo>
                  <a:lnTo>
                    <a:pt x="0" y="25"/>
                  </a:lnTo>
                  <a:close/>
                </a:path>
              </a:pathLst>
            </a:custGeom>
            <a:solidFill>
              <a:srgbClr val="000000"/>
            </a:soli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17859" name="Line 112">
              <a:extLst>
                <a:ext uri="{FF2B5EF4-FFF2-40B4-BE49-F238E27FC236}">
                  <a16:creationId xmlns:a16="http://schemas.microsoft.com/office/drawing/2014/main" id="{F15ED6B8-5C66-4F92-9228-45B1AC5F6B5B}"/>
                </a:ext>
              </a:extLst>
            </p:cNvPr>
            <p:cNvSpPr>
              <a:spLocks noChangeShapeType="1"/>
            </p:cNvSpPr>
            <p:nvPr/>
          </p:nvSpPr>
          <p:spPr bwMode="auto">
            <a:xfrm>
              <a:off x="3443" y="1664"/>
              <a:ext cx="144" cy="249"/>
            </a:xfrm>
            <a:prstGeom prst="line">
              <a:avLst/>
            </a:prstGeom>
            <a:noFill/>
            <a:ln w="50760" cap="sq">
              <a:solidFill>
                <a:srgbClr val="000000"/>
              </a:solidFill>
              <a:prstDash val="sysDot"/>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117860" name="Line 113">
              <a:extLst>
                <a:ext uri="{FF2B5EF4-FFF2-40B4-BE49-F238E27FC236}">
                  <a16:creationId xmlns:a16="http://schemas.microsoft.com/office/drawing/2014/main" id="{EC9841D4-06AE-4022-922A-21114016C0D9}"/>
                </a:ext>
              </a:extLst>
            </p:cNvPr>
            <p:cNvSpPr>
              <a:spLocks noChangeShapeType="1"/>
            </p:cNvSpPr>
            <p:nvPr/>
          </p:nvSpPr>
          <p:spPr bwMode="auto">
            <a:xfrm>
              <a:off x="4450" y="1076"/>
              <a:ext cx="145" cy="250"/>
            </a:xfrm>
            <a:prstGeom prst="line">
              <a:avLst/>
            </a:prstGeom>
            <a:noFill/>
            <a:ln w="50760" cap="sq">
              <a:solidFill>
                <a:srgbClr val="000000"/>
              </a:solidFill>
              <a:prstDash val="sysDot"/>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117861" name="Line 114">
              <a:extLst>
                <a:ext uri="{FF2B5EF4-FFF2-40B4-BE49-F238E27FC236}">
                  <a16:creationId xmlns:a16="http://schemas.microsoft.com/office/drawing/2014/main" id="{946C50B9-26AA-4265-99BF-DA3DEAF536E5}"/>
                </a:ext>
              </a:extLst>
            </p:cNvPr>
            <p:cNvSpPr>
              <a:spLocks noChangeShapeType="1"/>
            </p:cNvSpPr>
            <p:nvPr/>
          </p:nvSpPr>
          <p:spPr bwMode="auto">
            <a:xfrm flipV="1">
              <a:off x="4443" y="1598"/>
              <a:ext cx="145" cy="252"/>
            </a:xfrm>
            <a:prstGeom prst="line">
              <a:avLst/>
            </a:prstGeom>
            <a:noFill/>
            <a:ln w="50760" cap="sq">
              <a:solidFill>
                <a:srgbClr val="000000"/>
              </a:solidFill>
              <a:prstDash val="sysDot"/>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117862" name="Text Box 115">
              <a:extLst>
                <a:ext uri="{FF2B5EF4-FFF2-40B4-BE49-F238E27FC236}">
                  <a16:creationId xmlns:a16="http://schemas.microsoft.com/office/drawing/2014/main" id="{4060BCF4-080B-481C-9A85-FA9BCEC8BA35}"/>
                </a:ext>
              </a:extLst>
            </p:cNvPr>
            <p:cNvSpPr txBox="1">
              <a:spLocks noChangeArrowheads="1"/>
            </p:cNvSpPr>
            <p:nvPr/>
          </p:nvSpPr>
          <p:spPr bwMode="auto">
            <a:xfrm>
              <a:off x="4291" y="1342"/>
              <a:ext cx="685" cy="2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Calibri" panose="020F0502020204030204" pitchFamily="34" charset="0"/>
                </a:defRPr>
              </a:lvl1pPr>
              <a:lvl2pPr marL="742950" indent="-28575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2pPr>
              <a:lvl3pPr marL="1143000" indent="-22860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3pPr>
              <a:lvl4pPr marL="1600200" indent="-22860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4pPr>
              <a:lvl5pPr marL="2057400" indent="-22860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5pPr>
              <a:lvl6pPr marL="25146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6pPr>
              <a:lvl7pPr marL="29718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7pPr>
              <a:lvl8pPr marL="34290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8pPr>
              <a:lvl9pPr marL="38862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9pPr>
            </a:lstStyle>
            <a:p>
              <a:pPr algn="ctr" eaLnBrk="1" hangingPunct="1">
                <a:spcBef>
                  <a:spcPct val="0"/>
                </a:spcBef>
                <a:buFontTx/>
                <a:buNone/>
              </a:pPr>
              <a:r>
                <a:rPr lang="en-GB" altLang="it-IT" sz="1800">
                  <a:solidFill>
                    <a:srgbClr val="000000"/>
                  </a:solidFill>
                  <a:latin typeface="Arial" panose="020B0604020202020204" pitchFamily="34" charset="0"/>
                  <a:ea typeface="Microsoft YaHei" panose="020B0503020204020204" pitchFamily="34" charset="-122"/>
                  <a:cs typeface="Arial" panose="020B0604020202020204" pitchFamily="34" charset="0"/>
                </a:rPr>
                <a:t>Allergy</a:t>
              </a:r>
            </a:p>
          </p:txBody>
        </p:sp>
      </p:grpSp>
      <p:grpSp>
        <p:nvGrpSpPr>
          <p:cNvPr id="117767" name="Group 116">
            <a:extLst>
              <a:ext uri="{FF2B5EF4-FFF2-40B4-BE49-F238E27FC236}">
                <a16:creationId xmlns:a16="http://schemas.microsoft.com/office/drawing/2014/main" id="{508E711C-9B2E-4C3D-BB34-498322DD56CA}"/>
              </a:ext>
            </a:extLst>
          </p:cNvPr>
          <p:cNvGrpSpPr>
            <a:grpSpLocks/>
          </p:cNvGrpSpPr>
          <p:nvPr/>
        </p:nvGrpSpPr>
        <p:grpSpPr bwMode="auto">
          <a:xfrm>
            <a:off x="2349500" y="2419350"/>
            <a:ext cx="1866900" cy="4008438"/>
            <a:chOff x="1480" y="1524"/>
            <a:chExt cx="1176" cy="2525"/>
          </a:xfrm>
        </p:grpSpPr>
        <p:grpSp>
          <p:nvGrpSpPr>
            <p:cNvPr id="117778" name="Group 117">
              <a:extLst>
                <a:ext uri="{FF2B5EF4-FFF2-40B4-BE49-F238E27FC236}">
                  <a16:creationId xmlns:a16="http://schemas.microsoft.com/office/drawing/2014/main" id="{2741123C-7AEF-4023-BA82-D6236AFAD110}"/>
                </a:ext>
              </a:extLst>
            </p:cNvPr>
            <p:cNvGrpSpPr>
              <a:grpSpLocks/>
            </p:cNvGrpSpPr>
            <p:nvPr/>
          </p:nvGrpSpPr>
          <p:grpSpPr bwMode="auto">
            <a:xfrm>
              <a:off x="1480" y="1524"/>
              <a:ext cx="1176" cy="2525"/>
              <a:chOff x="1480" y="1524"/>
              <a:chExt cx="1176" cy="2525"/>
            </a:xfrm>
          </p:grpSpPr>
          <p:sp>
            <p:nvSpPr>
              <p:cNvPr id="117780" name="Line 118">
                <a:extLst>
                  <a:ext uri="{FF2B5EF4-FFF2-40B4-BE49-F238E27FC236}">
                    <a16:creationId xmlns:a16="http://schemas.microsoft.com/office/drawing/2014/main" id="{BFE434DA-F19A-4B32-9B20-8EF533D8D5E3}"/>
                  </a:ext>
                </a:extLst>
              </p:cNvPr>
              <p:cNvSpPr>
                <a:spLocks noChangeShapeType="1"/>
              </p:cNvSpPr>
              <p:nvPr/>
            </p:nvSpPr>
            <p:spPr bwMode="auto">
              <a:xfrm>
                <a:off x="1683" y="1551"/>
                <a:ext cx="113" cy="0"/>
              </a:xfrm>
              <a:prstGeom prst="line">
                <a:avLst/>
              </a:prstGeom>
              <a:noFill/>
              <a:ln w="38160" cap="sq">
                <a:solidFill>
                  <a:srgbClr val="FF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grpSp>
            <p:nvGrpSpPr>
              <p:cNvPr id="117781" name="Group 119">
                <a:extLst>
                  <a:ext uri="{FF2B5EF4-FFF2-40B4-BE49-F238E27FC236}">
                    <a16:creationId xmlns:a16="http://schemas.microsoft.com/office/drawing/2014/main" id="{3C79EC3A-8798-4E93-B4FB-8BA218A71E42}"/>
                  </a:ext>
                </a:extLst>
              </p:cNvPr>
              <p:cNvGrpSpPr>
                <a:grpSpLocks/>
              </p:cNvGrpSpPr>
              <p:nvPr/>
            </p:nvGrpSpPr>
            <p:grpSpPr bwMode="auto">
              <a:xfrm>
                <a:off x="1480" y="1524"/>
                <a:ext cx="1176" cy="2525"/>
                <a:chOff x="1480" y="1524"/>
                <a:chExt cx="1176" cy="2525"/>
              </a:xfrm>
            </p:grpSpPr>
            <p:sp>
              <p:nvSpPr>
                <p:cNvPr id="117782" name="Freeform 120">
                  <a:extLst>
                    <a:ext uri="{FF2B5EF4-FFF2-40B4-BE49-F238E27FC236}">
                      <a16:creationId xmlns:a16="http://schemas.microsoft.com/office/drawing/2014/main" id="{6D142F5E-01B0-42BB-B0B6-1230BB35F538}"/>
                    </a:ext>
                  </a:extLst>
                </p:cNvPr>
                <p:cNvSpPr>
                  <a:spLocks noChangeArrowheads="1"/>
                </p:cNvSpPr>
                <p:nvPr/>
              </p:nvSpPr>
              <p:spPr bwMode="auto">
                <a:xfrm>
                  <a:off x="1730" y="1557"/>
                  <a:ext cx="926" cy="2492"/>
                </a:xfrm>
                <a:custGeom>
                  <a:avLst/>
                  <a:gdLst>
                    <a:gd name="T0" fmla="*/ 82 w 1068"/>
                    <a:gd name="T1" fmla="*/ 338 h 2789"/>
                    <a:gd name="T2" fmla="*/ 68 w 1068"/>
                    <a:gd name="T3" fmla="*/ 362 h 2789"/>
                    <a:gd name="T4" fmla="*/ 23 w 1068"/>
                    <a:gd name="T5" fmla="*/ 365 h 2789"/>
                    <a:gd name="T6" fmla="*/ 3 w 1068"/>
                    <a:gd name="T7" fmla="*/ 339 h 2789"/>
                    <a:gd name="T8" fmla="*/ 3 w 1068"/>
                    <a:gd name="T9" fmla="*/ 310 h 2789"/>
                    <a:gd name="T10" fmla="*/ 3 w 1068"/>
                    <a:gd name="T11" fmla="*/ 273 h 2789"/>
                    <a:gd name="T12" fmla="*/ 3 w 1068"/>
                    <a:gd name="T13" fmla="*/ 153 h 2789"/>
                    <a:gd name="T14" fmla="*/ 3 w 1068"/>
                    <a:gd name="T15" fmla="*/ 0 h 2789"/>
                    <a:gd name="T16" fmla="*/ 0 60000 65536"/>
                    <a:gd name="T17" fmla="*/ 0 60000 65536"/>
                    <a:gd name="T18" fmla="*/ 0 60000 65536"/>
                    <a:gd name="T19" fmla="*/ 0 60000 65536"/>
                    <a:gd name="T20" fmla="*/ 0 60000 65536"/>
                    <a:gd name="T21" fmla="*/ 0 60000 65536"/>
                    <a:gd name="T22" fmla="*/ 0 60000 65536"/>
                    <a:gd name="T23" fmla="*/ 0 60000 65536"/>
                    <a:gd name="T24" fmla="*/ 0 w 1068"/>
                    <a:gd name="T25" fmla="*/ 0 h 2789"/>
                    <a:gd name="T26" fmla="*/ 1068 w 1068"/>
                    <a:gd name="T27" fmla="*/ 2789 h 278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68" h="2789">
                      <a:moveTo>
                        <a:pt x="1068" y="2544"/>
                      </a:moveTo>
                      <a:cubicBezTo>
                        <a:pt x="1039" y="2619"/>
                        <a:pt x="1011" y="2694"/>
                        <a:pt x="882" y="2730"/>
                      </a:cubicBezTo>
                      <a:cubicBezTo>
                        <a:pt x="753" y="2766"/>
                        <a:pt x="433" y="2789"/>
                        <a:pt x="294" y="2760"/>
                      </a:cubicBezTo>
                      <a:cubicBezTo>
                        <a:pt x="155" y="2731"/>
                        <a:pt x="96" y="2626"/>
                        <a:pt x="48" y="2556"/>
                      </a:cubicBezTo>
                      <a:cubicBezTo>
                        <a:pt x="0" y="2486"/>
                        <a:pt x="12" y="2424"/>
                        <a:pt x="6" y="2340"/>
                      </a:cubicBezTo>
                      <a:cubicBezTo>
                        <a:pt x="0" y="2256"/>
                        <a:pt x="11" y="2249"/>
                        <a:pt x="12" y="2052"/>
                      </a:cubicBezTo>
                      <a:cubicBezTo>
                        <a:pt x="13" y="1855"/>
                        <a:pt x="12" y="1500"/>
                        <a:pt x="12" y="1158"/>
                      </a:cubicBezTo>
                      <a:cubicBezTo>
                        <a:pt x="12" y="816"/>
                        <a:pt x="12" y="408"/>
                        <a:pt x="12" y="0"/>
                      </a:cubicBezTo>
                    </a:path>
                  </a:pathLst>
                </a:custGeom>
                <a:noFill/>
                <a:ln w="38160" cap="sq">
                  <a:solidFill>
                    <a:srgbClr val="FF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17783" name="Text Box 121">
                  <a:extLst>
                    <a:ext uri="{FF2B5EF4-FFF2-40B4-BE49-F238E27FC236}">
                      <a16:creationId xmlns:a16="http://schemas.microsoft.com/office/drawing/2014/main" id="{8D2AB16F-2EE8-4FF2-99C5-35BAB31EAC9D}"/>
                    </a:ext>
                  </a:extLst>
                </p:cNvPr>
                <p:cNvSpPr txBox="1">
                  <a:spLocks noChangeArrowheads="1"/>
                </p:cNvSpPr>
                <p:nvPr/>
              </p:nvSpPr>
              <p:spPr bwMode="auto">
                <a:xfrm>
                  <a:off x="1480" y="1524"/>
                  <a:ext cx="274" cy="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Calibri" panose="020F0502020204030204" pitchFamily="34" charset="0"/>
                    </a:defRPr>
                  </a:lvl1pPr>
                  <a:lvl2pPr marL="742950" indent="-28575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2pPr>
                  <a:lvl3pPr marL="1143000" indent="-22860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3pPr>
                  <a:lvl4pPr marL="1600200" indent="-22860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4pPr>
                  <a:lvl5pPr marL="2057400" indent="-22860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5pPr>
                  <a:lvl6pPr marL="25146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6pPr>
                  <a:lvl7pPr marL="29718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7pPr>
                  <a:lvl8pPr marL="34290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8pPr>
                  <a:lvl9pPr marL="38862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9pPr>
                </a:lstStyle>
                <a:p>
                  <a:pPr eaLnBrk="1" hangingPunct="1">
                    <a:spcBef>
                      <a:spcPct val="0"/>
                    </a:spcBef>
                    <a:buFontTx/>
                    <a:buNone/>
                  </a:pPr>
                  <a:r>
                    <a:rPr lang="en-GB" altLang="it-IT" sz="2000">
                      <a:solidFill>
                        <a:srgbClr val="000000"/>
                      </a:solidFill>
                      <a:latin typeface="Arial" panose="020B0604020202020204" pitchFamily="34" charset="0"/>
                      <a:ea typeface="Microsoft YaHei" panose="020B0503020204020204" pitchFamily="34" charset="-122"/>
                      <a:cs typeface="Arial" panose="020B0604020202020204" pitchFamily="34" charset="0"/>
                    </a:rPr>
                    <a:t>(-)</a:t>
                  </a:r>
                </a:p>
              </p:txBody>
            </p:sp>
          </p:grpSp>
        </p:grpSp>
        <p:sp>
          <p:nvSpPr>
            <p:cNvPr id="117779" name="Freeform 122">
              <a:extLst>
                <a:ext uri="{FF2B5EF4-FFF2-40B4-BE49-F238E27FC236}">
                  <a16:creationId xmlns:a16="http://schemas.microsoft.com/office/drawing/2014/main" id="{23F4465D-7454-4B3A-B574-EF36E5DD3387}"/>
                </a:ext>
              </a:extLst>
            </p:cNvPr>
            <p:cNvSpPr>
              <a:spLocks noChangeArrowheads="1"/>
            </p:cNvSpPr>
            <p:nvPr/>
          </p:nvSpPr>
          <p:spPr bwMode="auto">
            <a:xfrm>
              <a:off x="1870" y="3826"/>
              <a:ext cx="223" cy="146"/>
            </a:xfrm>
            <a:custGeom>
              <a:avLst/>
              <a:gdLst>
                <a:gd name="T0" fmla="*/ 19 w 258"/>
                <a:gd name="T1" fmla="*/ 0 h 207"/>
                <a:gd name="T2" fmla="*/ 15 w 258"/>
                <a:gd name="T3" fmla="*/ 1 h 207"/>
                <a:gd name="T4" fmla="*/ 0 w 258"/>
                <a:gd name="T5" fmla="*/ 1 h 207"/>
                <a:gd name="T6" fmla="*/ 0 60000 65536"/>
                <a:gd name="T7" fmla="*/ 0 60000 65536"/>
                <a:gd name="T8" fmla="*/ 0 60000 65536"/>
                <a:gd name="T9" fmla="*/ 0 w 258"/>
                <a:gd name="T10" fmla="*/ 0 h 207"/>
                <a:gd name="T11" fmla="*/ 258 w 258"/>
                <a:gd name="T12" fmla="*/ 207 h 207"/>
              </a:gdLst>
              <a:ahLst/>
              <a:cxnLst>
                <a:cxn ang="T6">
                  <a:pos x="T0" y="T1"/>
                </a:cxn>
                <a:cxn ang="T7">
                  <a:pos x="T2" y="T3"/>
                </a:cxn>
                <a:cxn ang="T8">
                  <a:pos x="T4" y="T5"/>
                </a:cxn>
              </a:cxnLst>
              <a:rect l="T9" t="T10" r="T11" b="T12"/>
              <a:pathLst>
                <a:path w="258" h="207">
                  <a:moveTo>
                    <a:pt x="258" y="0"/>
                  </a:moveTo>
                  <a:cubicBezTo>
                    <a:pt x="249" y="70"/>
                    <a:pt x="241" y="141"/>
                    <a:pt x="198" y="174"/>
                  </a:cubicBezTo>
                  <a:cubicBezTo>
                    <a:pt x="155" y="207"/>
                    <a:pt x="77" y="202"/>
                    <a:pt x="0" y="198"/>
                  </a:cubicBezTo>
                </a:path>
              </a:pathLst>
            </a:custGeom>
            <a:noFill/>
            <a:ln w="28440" cap="flat">
              <a:solidFill>
                <a:srgbClr val="FF0000"/>
              </a:solidFill>
              <a:prstDash val="dash"/>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grpSp>
      <p:grpSp>
        <p:nvGrpSpPr>
          <p:cNvPr id="117768" name="Group 123">
            <a:extLst>
              <a:ext uri="{FF2B5EF4-FFF2-40B4-BE49-F238E27FC236}">
                <a16:creationId xmlns:a16="http://schemas.microsoft.com/office/drawing/2014/main" id="{10341575-B408-475E-8E4F-863632C107CE}"/>
              </a:ext>
            </a:extLst>
          </p:cNvPr>
          <p:cNvGrpSpPr>
            <a:grpSpLocks/>
          </p:cNvGrpSpPr>
          <p:nvPr/>
        </p:nvGrpSpPr>
        <p:grpSpPr bwMode="auto">
          <a:xfrm>
            <a:off x="4899025" y="2678113"/>
            <a:ext cx="493713" cy="1247775"/>
            <a:chOff x="3086" y="1687"/>
            <a:chExt cx="311" cy="786"/>
          </a:xfrm>
        </p:grpSpPr>
        <p:sp>
          <p:nvSpPr>
            <p:cNvPr id="117774" name="Line 124">
              <a:extLst>
                <a:ext uri="{FF2B5EF4-FFF2-40B4-BE49-F238E27FC236}">
                  <a16:creationId xmlns:a16="http://schemas.microsoft.com/office/drawing/2014/main" id="{8695CD61-31AE-4EBE-BCCF-57A366C7800A}"/>
                </a:ext>
              </a:extLst>
            </p:cNvPr>
            <p:cNvSpPr>
              <a:spLocks noChangeShapeType="1"/>
            </p:cNvSpPr>
            <p:nvPr/>
          </p:nvSpPr>
          <p:spPr bwMode="auto">
            <a:xfrm>
              <a:off x="3284" y="1716"/>
              <a:ext cx="113" cy="0"/>
            </a:xfrm>
            <a:prstGeom prst="line">
              <a:avLst/>
            </a:prstGeom>
            <a:noFill/>
            <a:ln w="38160" cap="sq">
              <a:solidFill>
                <a:srgbClr val="FF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grpSp>
          <p:nvGrpSpPr>
            <p:cNvPr id="117775" name="Group 125">
              <a:extLst>
                <a:ext uri="{FF2B5EF4-FFF2-40B4-BE49-F238E27FC236}">
                  <a16:creationId xmlns:a16="http://schemas.microsoft.com/office/drawing/2014/main" id="{BC2D7FCB-9516-4B37-9FDC-7A9CEFAC4F1B}"/>
                </a:ext>
              </a:extLst>
            </p:cNvPr>
            <p:cNvGrpSpPr>
              <a:grpSpLocks/>
            </p:cNvGrpSpPr>
            <p:nvPr/>
          </p:nvGrpSpPr>
          <p:grpSpPr bwMode="auto">
            <a:xfrm>
              <a:off x="3086" y="1687"/>
              <a:ext cx="274" cy="786"/>
              <a:chOff x="3086" y="1687"/>
              <a:chExt cx="274" cy="786"/>
            </a:xfrm>
          </p:grpSpPr>
          <p:sp>
            <p:nvSpPr>
              <p:cNvPr id="117776" name="Freeform 126">
                <a:extLst>
                  <a:ext uri="{FF2B5EF4-FFF2-40B4-BE49-F238E27FC236}">
                    <a16:creationId xmlns:a16="http://schemas.microsoft.com/office/drawing/2014/main" id="{6B3F7A29-1319-4AE3-A519-DBC716FEF4E6}"/>
                  </a:ext>
                </a:extLst>
              </p:cNvPr>
              <p:cNvSpPr>
                <a:spLocks noChangeArrowheads="1"/>
              </p:cNvSpPr>
              <p:nvPr/>
            </p:nvSpPr>
            <p:spPr bwMode="auto">
              <a:xfrm>
                <a:off x="3162" y="1718"/>
                <a:ext cx="190" cy="755"/>
              </a:xfrm>
              <a:custGeom>
                <a:avLst/>
                <a:gdLst>
                  <a:gd name="T0" fmla="*/ 0 w 220"/>
                  <a:gd name="T1" fmla="*/ 111 h 846"/>
                  <a:gd name="T2" fmla="*/ 14 w 220"/>
                  <a:gd name="T3" fmla="*/ 92 h 846"/>
                  <a:gd name="T4" fmla="*/ 16 w 220"/>
                  <a:gd name="T5" fmla="*/ 0 h 846"/>
                  <a:gd name="T6" fmla="*/ 0 60000 65536"/>
                  <a:gd name="T7" fmla="*/ 0 60000 65536"/>
                  <a:gd name="T8" fmla="*/ 0 60000 65536"/>
                  <a:gd name="T9" fmla="*/ 0 w 220"/>
                  <a:gd name="T10" fmla="*/ 0 h 846"/>
                  <a:gd name="T11" fmla="*/ 220 w 220"/>
                  <a:gd name="T12" fmla="*/ 846 h 846"/>
                </a:gdLst>
                <a:ahLst/>
                <a:cxnLst>
                  <a:cxn ang="T6">
                    <a:pos x="T0" y="T1"/>
                  </a:cxn>
                  <a:cxn ang="T7">
                    <a:pos x="T2" y="T3"/>
                  </a:cxn>
                  <a:cxn ang="T8">
                    <a:pos x="T4" y="T5"/>
                  </a:cxn>
                </a:cxnLst>
                <a:rect l="T9" t="T10" r="T11" b="T12"/>
                <a:pathLst>
                  <a:path w="220" h="846">
                    <a:moveTo>
                      <a:pt x="0" y="846"/>
                    </a:moveTo>
                    <a:cubicBezTo>
                      <a:pt x="76" y="844"/>
                      <a:pt x="152" y="843"/>
                      <a:pt x="186" y="702"/>
                    </a:cubicBezTo>
                    <a:cubicBezTo>
                      <a:pt x="220" y="561"/>
                      <a:pt x="200" y="122"/>
                      <a:pt x="204" y="0"/>
                    </a:cubicBezTo>
                  </a:path>
                </a:pathLst>
              </a:custGeom>
              <a:noFill/>
              <a:ln w="38160" cap="sq">
                <a:solidFill>
                  <a:srgbClr val="FF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17777" name="Text Box 127">
                <a:extLst>
                  <a:ext uri="{FF2B5EF4-FFF2-40B4-BE49-F238E27FC236}">
                    <a16:creationId xmlns:a16="http://schemas.microsoft.com/office/drawing/2014/main" id="{2CCA337D-06E4-44E7-A5E8-389D8E854C16}"/>
                  </a:ext>
                </a:extLst>
              </p:cNvPr>
              <p:cNvSpPr txBox="1">
                <a:spLocks noChangeArrowheads="1"/>
              </p:cNvSpPr>
              <p:nvPr/>
            </p:nvSpPr>
            <p:spPr bwMode="auto">
              <a:xfrm>
                <a:off x="3086" y="1687"/>
                <a:ext cx="274" cy="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Calibri" panose="020F0502020204030204" pitchFamily="34" charset="0"/>
                  </a:defRPr>
                </a:lvl1pPr>
                <a:lvl2pPr marL="742950" indent="-28575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2pPr>
                <a:lvl3pPr marL="1143000" indent="-22860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3pPr>
                <a:lvl4pPr marL="1600200" indent="-22860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4pPr>
                <a:lvl5pPr marL="2057400" indent="-22860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5pPr>
                <a:lvl6pPr marL="25146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6pPr>
                <a:lvl7pPr marL="29718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7pPr>
                <a:lvl8pPr marL="34290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8pPr>
                <a:lvl9pPr marL="38862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9pPr>
              </a:lstStyle>
              <a:p>
                <a:pPr eaLnBrk="1" hangingPunct="1">
                  <a:spcBef>
                    <a:spcPct val="0"/>
                  </a:spcBef>
                  <a:buFontTx/>
                  <a:buNone/>
                </a:pPr>
                <a:r>
                  <a:rPr lang="en-GB" altLang="it-IT" sz="2000">
                    <a:solidFill>
                      <a:srgbClr val="000000"/>
                    </a:solidFill>
                    <a:latin typeface="Arial" panose="020B0604020202020204" pitchFamily="34" charset="0"/>
                    <a:ea typeface="Microsoft YaHei" panose="020B0503020204020204" pitchFamily="34" charset="-122"/>
                    <a:cs typeface="Arial" panose="020B0604020202020204" pitchFamily="34" charset="0"/>
                  </a:rPr>
                  <a:t>(-)</a:t>
                </a:r>
              </a:p>
            </p:txBody>
          </p:sp>
        </p:grpSp>
      </p:grpSp>
      <p:sp>
        <p:nvSpPr>
          <p:cNvPr id="117769" name="Text Box 128">
            <a:extLst>
              <a:ext uri="{FF2B5EF4-FFF2-40B4-BE49-F238E27FC236}">
                <a16:creationId xmlns:a16="http://schemas.microsoft.com/office/drawing/2014/main" id="{5D9ADC84-9729-46B4-B4B0-2B0E435B9987}"/>
              </a:ext>
            </a:extLst>
          </p:cNvPr>
          <p:cNvSpPr txBox="1">
            <a:spLocks noChangeArrowheads="1"/>
          </p:cNvSpPr>
          <p:nvPr/>
        </p:nvSpPr>
        <p:spPr bwMode="auto">
          <a:xfrm>
            <a:off x="5838825" y="5529263"/>
            <a:ext cx="184150"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defTabSz="449263">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49263">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49263">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49263">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49263">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Clr>
                <a:srgbClr val="000000"/>
              </a:buClr>
              <a:buFont typeface="Times New Roman" panose="02020603050405020304" pitchFamily="18" charset="0"/>
              <a:buNone/>
            </a:pPr>
            <a:endParaRPr lang="it-IT" altLang="it-IT" sz="1800">
              <a:solidFill>
                <a:srgbClr val="FFFFFF"/>
              </a:solidFill>
              <a:latin typeface="Arial" panose="020B0604020202020204" pitchFamily="34" charset="0"/>
              <a:ea typeface="Microsoft YaHei" panose="020B0503020204020204" pitchFamily="34" charset="-122"/>
            </a:endParaRPr>
          </a:p>
        </p:txBody>
      </p:sp>
      <p:sp>
        <p:nvSpPr>
          <p:cNvPr id="117770" name="Text Box 129">
            <a:extLst>
              <a:ext uri="{FF2B5EF4-FFF2-40B4-BE49-F238E27FC236}">
                <a16:creationId xmlns:a16="http://schemas.microsoft.com/office/drawing/2014/main" id="{255D900A-4C30-403D-BEE3-5D4AE763F28F}"/>
              </a:ext>
            </a:extLst>
          </p:cNvPr>
          <p:cNvSpPr txBox="1">
            <a:spLocks noChangeArrowheads="1"/>
          </p:cNvSpPr>
          <p:nvPr/>
        </p:nvSpPr>
        <p:spPr bwMode="auto">
          <a:xfrm>
            <a:off x="1895475" y="6384925"/>
            <a:ext cx="7051675"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Calibri" panose="020F0502020204030204" pitchFamily="34" charset="0"/>
              </a:defRPr>
            </a:lvl1pPr>
            <a:lvl2pPr marL="742950" indent="-28575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2pPr>
            <a:lvl3pPr marL="1143000" indent="-22860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3pPr>
            <a:lvl4pPr marL="1600200" indent="-22860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4pPr>
            <a:lvl5pPr marL="2057400" indent="-22860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5pPr>
            <a:lvl6pPr marL="25146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6pPr>
            <a:lvl7pPr marL="29718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7pPr>
            <a:lvl8pPr marL="34290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8pPr>
            <a:lvl9pPr marL="38862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9pPr>
          </a:lstStyle>
          <a:p>
            <a:pPr eaLnBrk="1" hangingPunct="1">
              <a:spcBef>
                <a:spcPct val="0"/>
              </a:spcBef>
              <a:buFontTx/>
              <a:buNone/>
            </a:pPr>
            <a:r>
              <a:rPr lang="en-GB" altLang="it-IT" sz="1600">
                <a:solidFill>
                  <a:srgbClr val="000000"/>
                </a:solidFill>
                <a:latin typeface="Arial" panose="020B0604020202020204" pitchFamily="34" charset="0"/>
                <a:ea typeface="Microsoft YaHei" panose="020B0503020204020204" pitchFamily="34" charset="-122"/>
                <a:cs typeface="Arial" panose="020B0604020202020204" pitchFamily="34" charset="0"/>
              </a:rPr>
              <a:t>Robinson DS, Larche ML and Durham SR  J Clin Invest 2004; 114: 1389-97 </a:t>
            </a:r>
          </a:p>
        </p:txBody>
      </p:sp>
      <p:sp>
        <p:nvSpPr>
          <p:cNvPr id="2" name="Ovale 1">
            <a:extLst>
              <a:ext uri="{FF2B5EF4-FFF2-40B4-BE49-F238E27FC236}">
                <a16:creationId xmlns:a16="http://schemas.microsoft.com/office/drawing/2014/main" id="{04F1DAB5-CDF2-FCD0-63CD-BC2A8DA3FF0F}"/>
              </a:ext>
            </a:extLst>
          </p:cNvPr>
          <p:cNvSpPr/>
          <p:nvPr/>
        </p:nvSpPr>
        <p:spPr>
          <a:xfrm>
            <a:off x="2919482" y="443826"/>
            <a:ext cx="2231232" cy="641350"/>
          </a:xfrm>
          <a:prstGeom prst="ellipse">
            <a:avLst/>
          </a:prstGeom>
          <a:noFill/>
          <a:ln w="38100">
            <a:solidFill>
              <a:srgbClr val="FF0000"/>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Freccia in su 2">
            <a:extLst>
              <a:ext uri="{FF2B5EF4-FFF2-40B4-BE49-F238E27FC236}">
                <a16:creationId xmlns:a16="http://schemas.microsoft.com/office/drawing/2014/main" id="{655042C6-83F4-5DC7-D9C6-F68D5AFD6A29}"/>
              </a:ext>
            </a:extLst>
          </p:cNvPr>
          <p:cNvSpPr/>
          <p:nvPr/>
        </p:nvSpPr>
        <p:spPr>
          <a:xfrm>
            <a:off x="6022975" y="3354388"/>
            <a:ext cx="214314" cy="620712"/>
          </a:xfrm>
          <a:prstGeom prst="upArrow">
            <a:avLst/>
          </a:prstGeom>
          <a:solidFill>
            <a:srgbClr val="FF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05899945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Text Box 1">
            <a:extLst>
              <a:ext uri="{FF2B5EF4-FFF2-40B4-BE49-F238E27FC236}">
                <a16:creationId xmlns:a16="http://schemas.microsoft.com/office/drawing/2014/main" id="{DE3592FA-ACBD-48C5-8949-AABBCEAFBF72}"/>
              </a:ext>
            </a:extLst>
          </p:cNvPr>
          <p:cNvSpPr txBox="1">
            <a:spLocks noChangeArrowheads="1"/>
          </p:cNvSpPr>
          <p:nvPr/>
        </p:nvSpPr>
        <p:spPr bwMode="auto">
          <a:xfrm>
            <a:off x="159544" y="36800"/>
            <a:ext cx="8821738" cy="12025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Calibri" panose="020F0502020204030204" pitchFamily="34" charset="0"/>
              </a:defRPr>
            </a:lvl1pPr>
            <a:lvl2pPr marL="742950" indent="-28575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2pPr>
            <a:lvl3pPr marL="1143000" indent="-22860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3pPr>
            <a:lvl4pPr marL="1600200" indent="-22860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4pPr>
            <a:lvl5pPr marL="2057400" indent="-22860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5pPr>
            <a:lvl6pPr marL="25146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6pPr>
            <a:lvl7pPr marL="29718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7pPr>
            <a:lvl8pPr marL="34290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8pPr>
            <a:lvl9pPr marL="38862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9pPr>
          </a:lstStyle>
          <a:p>
            <a:pPr algn="ctr">
              <a:spcBef>
                <a:spcPct val="0"/>
              </a:spcBef>
              <a:buFontTx/>
              <a:buNone/>
            </a:pPr>
            <a:r>
              <a:rPr lang="it-IT" altLang="it-IT" sz="2400" b="1" dirty="0">
                <a:latin typeface="+mn-lt"/>
                <a:ea typeface="Microsoft YaHei" panose="020B0503020204020204" pitchFamily="34" charset="-122"/>
              </a:rPr>
              <a:t>Grass </a:t>
            </a:r>
            <a:r>
              <a:rPr lang="it-IT" altLang="it-IT" sz="2400" b="1" dirty="0" err="1">
                <a:latin typeface="+mn-lt"/>
                <a:ea typeface="Microsoft YaHei" panose="020B0503020204020204" pitchFamily="34" charset="-122"/>
              </a:rPr>
              <a:t>pollen</a:t>
            </a:r>
            <a:r>
              <a:rPr lang="it-IT" altLang="it-IT" sz="2400" b="1" dirty="0">
                <a:latin typeface="+mn-lt"/>
                <a:ea typeface="Microsoft YaHei" panose="020B0503020204020204" pitchFamily="34" charset="-122"/>
              </a:rPr>
              <a:t> </a:t>
            </a:r>
            <a:r>
              <a:rPr lang="it-IT" altLang="it-IT" sz="2400" b="1" dirty="0" err="1">
                <a:latin typeface="+mn-lt"/>
                <a:ea typeface="Microsoft YaHei" panose="020B0503020204020204" pitchFamily="34" charset="-122"/>
              </a:rPr>
              <a:t>immunotherapy</a:t>
            </a:r>
            <a:r>
              <a:rPr lang="it-IT" altLang="it-IT" sz="2400" b="1" dirty="0">
                <a:latin typeface="+mn-lt"/>
                <a:ea typeface="Microsoft YaHei" panose="020B0503020204020204" pitchFamily="34" charset="-122"/>
              </a:rPr>
              <a:t> : </a:t>
            </a:r>
            <a:r>
              <a:rPr lang="it-IT" altLang="it-IT" sz="2400" b="1" dirty="0" err="1">
                <a:latin typeface="+mn-lt"/>
                <a:ea typeface="Microsoft YaHei" panose="020B0503020204020204" pitchFamily="34" charset="-122"/>
              </a:rPr>
              <a:t>symptomatic</a:t>
            </a:r>
            <a:r>
              <a:rPr lang="it-IT" altLang="it-IT" sz="2400" b="1" dirty="0">
                <a:latin typeface="+mn-lt"/>
                <a:ea typeface="Microsoft YaHei" panose="020B0503020204020204" pitchFamily="34" charset="-122"/>
              </a:rPr>
              <a:t> </a:t>
            </a:r>
            <a:r>
              <a:rPr lang="it-IT" altLang="it-IT" sz="2400" b="1" dirty="0" err="1">
                <a:latin typeface="+mn-lt"/>
                <a:ea typeface="Microsoft YaHei" panose="020B0503020204020204" pitchFamily="34" charset="-122"/>
              </a:rPr>
              <a:t>improvent</a:t>
            </a:r>
            <a:r>
              <a:rPr lang="it-IT" altLang="it-IT" sz="2400" b="1" dirty="0">
                <a:latin typeface="+mn-lt"/>
                <a:ea typeface="Microsoft YaHei" panose="020B0503020204020204" pitchFamily="34" charset="-122"/>
              </a:rPr>
              <a:t> </a:t>
            </a:r>
            <a:r>
              <a:rPr lang="it-IT" altLang="it-IT" sz="2400" b="1" dirty="0" err="1">
                <a:latin typeface="+mn-lt"/>
                <a:ea typeface="Microsoft YaHei" panose="020B0503020204020204" pitchFamily="34" charset="-122"/>
              </a:rPr>
              <a:t>correlates</a:t>
            </a:r>
            <a:r>
              <a:rPr lang="it-IT" altLang="it-IT" sz="2400" b="1" dirty="0">
                <a:latin typeface="+mn-lt"/>
                <a:ea typeface="Microsoft YaHei" panose="020B0503020204020204" pitchFamily="34" charset="-122"/>
              </a:rPr>
              <a:t>  with </a:t>
            </a:r>
            <a:r>
              <a:rPr lang="it-IT" altLang="it-IT" sz="2400" b="1" dirty="0" err="1">
                <a:latin typeface="+mn-lt"/>
                <a:ea typeface="Microsoft YaHei" panose="020B0503020204020204" pitchFamily="34" charset="-122"/>
              </a:rPr>
              <a:t>reductions</a:t>
            </a:r>
            <a:r>
              <a:rPr lang="it-IT" altLang="it-IT" sz="2400" b="1" dirty="0">
                <a:latin typeface="+mn-lt"/>
                <a:ea typeface="Microsoft YaHei" panose="020B0503020204020204" pitchFamily="34" charset="-122"/>
              </a:rPr>
              <a:t> in </a:t>
            </a:r>
            <a:r>
              <a:rPr lang="it-IT" altLang="it-IT" sz="2400" b="1" dirty="0" err="1">
                <a:latin typeface="+mn-lt"/>
                <a:ea typeface="Microsoft YaHei" panose="020B0503020204020204" pitchFamily="34" charset="-122"/>
              </a:rPr>
              <a:t>eosinophils</a:t>
            </a:r>
            <a:r>
              <a:rPr lang="it-IT" altLang="it-IT" sz="2400" b="1" dirty="0">
                <a:latin typeface="+mn-lt"/>
                <a:ea typeface="Microsoft YaHei" panose="020B0503020204020204" pitchFamily="34" charset="-122"/>
              </a:rPr>
              <a:t> and IL5 mRNA </a:t>
            </a:r>
            <a:r>
              <a:rPr lang="it-IT" altLang="it-IT" sz="2400" b="1" dirty="0" err="1">
                <a:latin typeface="+mn-lt"/>
                <a:ea typeface="Microsoft YaHei" panose="020B0503020204020204" pitchFamily="34" charset="-122"/>
              </a:rPr>
              <a:t>expression</a:t>
            </a:r>
            <a:r>
              <a:rPr lang="it-IT" altLang="it-IT" sz="2400" b="1" dirty="0">
                <a:latin typeface="+mn-lt"/>
                <a:ea typeface="Microsoft YaHei" panose="020B0503020204020204" pitchFamily="34" charset="-122"/>
              </a:rPr>
              <a:t> in the </a:t>
            </a:r>
            <a:r>
              <a:rPr lang="it-IT" altLang="it-IT" sz="2400" b="1" dirty="0" err="1">
                <a:latin typeface="+mn-lt"/>
                <a:ea typeface="Microsoft YaHei" panose="020B0503020204020204" pitchFamily="34" charset="-122"/>
              </a:rPr>
              <a:t>nasal</a:t>
            </a:r>
            <a:r>
              <a:rPr lang="it-IT" altLang="it-IT" sz="2400" b="1" dirty="0">
                <a:latin typeface="+mn-lt"/>
                <a:ea typeface="Microsoft YaHei" panose="020B0503020204020204" pitchFamily="34" charset="-122"/>
              </a:rPr>
              <a:t> mucosa </a:t>
            </a:r>
            <a:r>
              <a:rPr lang="it-IT" altLang="it-IT" sz="2400" b="1" dirty="0" err="1">
                <a:latin typeface="+mn-lt"/>
                <a:ea typeface="Microsoft YaHei" panose="020B0503020204020204" pitchFamily="34" charset="-122"/>
              </a:rPr>
              <a:t>during</a:t>
            </a:r>
            <a:r>
              <a:rPr lang="it-IT" altLang="it-IT" sz="2400" b="1" dirty="0">
                <a:latin typeface="+mn-lt"/>
                <a:ea typeface="Microsoft YaHei" panose="020B0503020204020204" pitchFamily="34" charset="-122"/>
              </a:rPr>
              <a:t> the </a:t>
            </a:r>
            <a:r>
              <a:rPr lang="it-IT" altLang="it-IT" sz="2400" b="1" dirty="0" err="1">
                <a:latin typeface="+mn-lt"/>
                <a:ea typeface="Microsoft YaHei" panose="020B0503020204020204" pitchFamily="34" charset="-122"/>
              </a:rPr>
              <a:t>pollen</a:t>
            </a:r>
            <a:r>
              <a:rPr lang="it-IT" altLang="it-IT" sz="2400" b="1" dirty="0">
                <a:latin typeface="+mn-lt"/>
                <a:ea typeface="Microsoft YaHei" panose="020B0503020204020204" pitchFamily="34" charset="-122"/>
              </a:rPr>
              <a:t> season</a:t>
            </a:r>
          </a:p>
        </p:txBody>
      </p:sp>
      <p:sp>
        <p:nvSpPr>
          <p:cNvPr id="119811" name="Text Box 2">
            <a:extLst>
              <a:ext uri="{FF2B5EF4-FFF2-40B4-BE49-F238E27FC236}">
                <a16:creationId xmlns:a16="http://schemas.microsoft.com/office/drawing/2014/main" id="{BE02431C-135C-4458-BF18-A9F7BDFEF510}"/>
              </a:ext>
            </a:extLst>
          </p:cNvPr>
          <p:cNvSpPr txBox="1">
            <a:spLocks noChangeArrowheads="1"/>
          </p:cNvSpPr>
          <p:nvPr/>
        </p:nvSpPr>
        <p:spPr bwMode="auto">
          <a:xfrm>
            <a:off x="1714655" y="1394061"/>
            <a:ext cx="5334259" cy="4638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Calibri" panose="020F0502020204030204" pitchFamily="34" charset="0"/>
              </a:defRPr>
            </a:lvl1pPr>
            <a:lvl2pPr marL="742950" indent="-28575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2pPr>
            <a:lvl3pPr marL="1143000" indent="-22860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3pPr>
            <a:lvl4pPr marL="1600200" indent="-22860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4pPr>
            <a:lvl5pPr marL="2057400" indent="-22860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5pPr>
            <a:lvl6pPr marL="25146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6pPr>
            <a:lvl7pPr marL="29718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7pPr>
            <a:lvl8pPr marL="34290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8pPr>
            <a:lvl9pPr marL="38862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9pPr>
          </a:lstStyle>
          <a:p>
            <a:pPr algn="ctr">
              <a:spcBef>
                <a:spcPct val="0"/>
              </a:spcBef>
              <a:buFontTx/>
              <a:buNone/>
            </a:pPr>
            <a:r>
              <a:rPr lang="it-IT" altLang="it-IT" sz="2400" dirty="0">
                <a:latin typeface="+mn-lt"/>
                <a:ea typeface="Microsoft YaHei" panose="020B0503020204020204" pitchFamily="34" charset="-122"/>
              </a:rPr>
              <a:t>Wilson et al. JACI 2001;  107 :971               </a:t>
            </a:r>
          </a:p>
        </p:txBody>
      </p:sp>
      <p:pic>
        <p:nvPicPr>
          <p:cNvPr id="119812" name="Picture 3">
            <a:extLst>
              <a:ext uri="{FF2B5EF4-FFF2-40B4-BE49-F238E27FC236}">
                <a16:creationId xmlns:a16="http://schemas.microsoft.com/office/drawing/2014/main" id="{D79CFB25-6E7C-4CED-9471-9E695ACFEE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6425" y="2063750"/>
            <a:ext cx="5118100" cy="45783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9813" name="Rectangle 4">
            <a:extLst>
              <a:ext uri="{FF2B5EF4-FFF2-40B4-BE49-F238E27FC236}">
                <a16:creationId xmlns:a16="http://schemas.microsoft.com/office/drawing/2014/main" id="{DD71A2F8-8654-4265-A2D0-795AB29DE3A6}"/>
              </a:ext>
            </a:extLst>
          </p:cNvPr>
          <p:cNvSpPr>
            <a:spLocks noChangeArrowheads="1"/>
          </p:cNvSpPr>
          <p:nvPr/>
        </p:nvSpPr>
        <p:spPr bwMode="auto">
          <a:xfrm>
            <a:off x="6923088" y="1982788"/>
            <a:ext cx="95250" cy="4656137"/>
          </a:xfrm>
          <a:prstGeom prst="rect">
            <a:avLst/>
          </a:prstGeom>
          <a:solidFill>
            <a:srgbClr val="FFFFFF"/>
          </a:solidFill>
          <a:ln w="9360" cap="sq">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defTabSz="449263">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49263">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49263">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49263">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49263">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Clr>
                <a:srgbClr val="000000"/>
              </a:buClr>
              <a:buFont typeface="Times New Roman" panose="02020603050405020304" pitchFamily="18" charset="0"/>
              <a:buNone/>
            </a:pPr>
            <a:endParaRPr lang="it-IT" altLang="it-IT" sz="1800">
              <a:solidFill>
                <a:srgbClr val="FFFFFF"/>
              </a:solidFill>
              <a:latin typeface="Arial" panose="020B0604020202020204" pitchFamily="34" charset="0"/>
              <a:ea typeface="Microsoft YaHei" panose="020B0503020204020204" pitchFamily="34" charset="-122"/>
            </a:endParaRPr>
          </a:p>
        </p:txBody>
      </p:sp>
      <p:sp>
        <p:nvSpPr>
          <p:cNvPr id="119814" name="Oval 5">
            <a:extLst>
              <a:ext uri="{FF2B5EF4-FFF2-40B4-BE49-F238E27FC236}">
                <a16:creationId xmlns:a16="http://schemas.microsoft.com/office/drawing/2014/main" id="{497CCC24-6579-42B0-8AAC-B1529949B20A}"/>
              </a:ext>
            </a:extLst>
          </p:cNvPr>
          <p:cNvSpPr>
            <a:spLocks noChangeArrowheads="1"/>
          </p:cNvSpPr>
          <p:nvPr/>
        </p:nvSpPr>
        <p:spPr bwMode="auto">
          <a:xfrm>
            <a:off x="2789238" y="5200650"/>
            <a:ext cx="1781175" cy="296863"/>
          </a:xfrm>
          <a:prstGeom prst="ellipse">
            <a:avLst/>
          </a:prstGeom>
          <a:noFill/>
          <a:ln w="38160" cap="sq">
            <a:solidFill>
              <a:srgbClr val="FF99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defTabSz="449263">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49263">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49263">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49263">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49263">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Clr>
                <a:srgbClr val="000000"/>
              </a:buClr>
              <a:buFont typeface="Times New Roman" panose="02020603050405020304" pitchFamily="18" charset="0"/>
              <a:buNone/>
            </a:pPr>
            <a:endParaRPr lang="it-IT" altLang="it-IT" sz="1800">
              <a:solidFill>
                <a:srgbClr val="FFFFFF"/>
              </a:solidFill>
              <a:latin typeface="Arial" panose="020B0604020202020204" pitchFamily="34" charset="0"/>
              <a:ea typeface="Microsoft YaHei" panose="020B0503020204020204" pitchFamily="34" charset="-122"/>
            </a:endParaRPr>
          </a:p>
        </p:txBody>
      </p:sp>
      <p:sp>
        <p:nvSpPr>
          <p:cNvPr id="119815" name="Oval 6">
            <a:extLst>
              <a:ext uri="{FF2B5EF4-FFF2-40B4-BE49-F238E27FC236}">
                <a16:creationId xmlns:a16="http://schemas.microsoft.com/office/drawing/2014/main" id="{47A4B7BF-B615-4B4D-ADA5-F011A0D389AA}"/>
              </a:ext>
            </a:extLst>
          </p:cNvPr>
          <p:cNvSpPr>
            <a:spLocks noChangeArrowheads="1"/>
          </p:cNvSpPr>
          <p:nvPr/>
        </p:nvSpPr>
        <p:spPr bwMode="auto">
          <a:xfrm rot="-2340000">
            <a:off x="4276725" y="4852988"/>
            <a:ext cx="1781175" cy="296862"/>
          </a:xfrm>
          <a:prstGeom prst="ellipse">
            <a:avLst/>
          </a:prstGeom>
          <a:noFill/>
          <a:ln w="38160" cap="sq">
            <a:solidFill>
              <a:srgbClr val="FF99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defTabSz="449263">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49263">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49263">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49263">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49263">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Clr>
                <a:srgbClr val="000000"/>
              </a:buClr>
              <a:buFont typeface="Times New Roman" panose="02020603050405020304" pitchFamily="18" charset="0"/>
              <a:buNone/>
            </a:pPr>
            <a:endParaRPr lang="it-IT" altLang="it-IT" sz="1800">
              <a:solidFill>
                <a:srgbClr val="FFFFFF"/>
              </a:solidFill>
              <a:latin typeface="Arial" panose="020B0604020202020204" pitchFamily="34" charset="0"/>
              <a:ea typeface="Microsoft YaHei" panose="020B0503020204020204" pitchFamily="34" charset="-122"/>
            </a:endParaRPr>
          </a:p>
        </p:txBody>
      </p:sp>
      <p:pic>
        <p:nvPicPr>
          <p:cNvPr id="119816" name="Picture 7">
            <a:extLst>
              <a:ext uri="{FF2B5EF4-FFF2-40B4-BE49-F238E27FC236}">
                <a16:creationId xmlns:a16="http://schemas.microsoft.com/office/drawing/2014/main" id="{24EF8777-3A13-4C41-A848-ACCFFCE3D9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44830" y="1301750"/>
            <a:ext cx="1687512" cy="21272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4549790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1">
            <a:extLst>
              <a:ext uri="{FF2B5EF4-FFF2-40B4-BE49-F238E27FC236}">
                <a16:creationId xmlns:a16="http://schemas.microsoft.com/office/drawing/2014/main" id="{B0D5B752-AFFA-456A-BF61-A7B857EAA4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313" y="146050"/>
            <a:ext cx="5132387" cy="18351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7523" name="Picture 2">
            <a:extLst>
              <a:ext uri="{FF2B5EF4-FFF2-40B4-BE49-F238E27FC236}">
                <a16:creationId xmlns:a16="http://schemas.microsoft.com/office/drawing/2014/main" id="{2561E473-0854-4EC5-81CA-D4E5946634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8713" y="838200"/>
            <a:ext cx="3987800" cy="57880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7524" name="Picture 3">
            <a:extLst>
              <a:ext uri="{FF2B5EF4-FFF2-40B4-BE49-F238E27FC236}">
                <a16:creationId xmlns:a16="http://schemas.microsoft.com/office/drawing/2014/main" id="{0F698E63-C21F-46E7-95CE-305ABB7160C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3810000"/>
            <a:ext cx="4624388" cy="28463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7525" name="Rectangle 4">
            <a:extLst>
              <a:ext uri="{FF2B5EF4-FFF2-40B4-BE49-F238E27FC236}">
                <a16:creationId xmlns:a16="http://schemas.microsoft.com/office/drawing/2014/main" id="{60EDEAEF-0E85-4EE7-8260-32AAAFB3F6CC}"/>
              </a:ext>
            </a:extLst>
          </p:cNvPr>
          <p:cNvSpPr>
            <a:spLocks noChangeArrowheads="1"/>
          </p:cNvSpPr>
          <p:nvPr/>
        </p:nvSpPr>
        <p:spPr bwMode="auto">
          <a:xfrm>
            <a:off x="4953000" y="3733800"/>
            <a:ext cx="76200" cy="2971800"/>
          </a:xfrm>
          <a:prstGeom prst="rect">
            <a:avLst/>
          </a:prstGeom>
          <a:solidFill>
            <a:srgbClr val="FFFFFF"/>
          </a:solidFill>
          <a:ln w="9360" cap="sq">
            <a:solidFill>
              <a:srgbClr val="FFFFFF"/>
            </a:solidFill>
            <a:miter lim="800000"/>
            <a:headEnd/>
            <a:tailEnd/>
          </a:ln>
          <a:effectLst>
            <a:outerShdw dist="17819" dir="2700000" algn="ctr" rotWithShape="0">
              <a:srgbClr val="999999"/>
            </a:outerShdw>
          </a:effectLst>
        </p:spPr>
        <p:txBody>
          <a:bodyPr wrap="none" anchor="ctr"/>
          <a:lstStyle>
            <a:lvl1pPr defTabSz="449263">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49263">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49263">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49263">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49263">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Clr>
                <a:srgbClr val="000000"/>
              </a:buClr>
              <a:buFont typeface="Times New Roman" panose="02020603050405020304" pitchFamily="18" charset="0"/>
              <a:buNone/>
            </a:pPr>
            <a:endParaRPr lang="it-IT" altLang="it-IT" sz="1800">
              <a:solidFill>
                <a:srgbClr val="FFFFFF"/>
              </a:solidFill>
              <a:latin typeface="Arial" panose="020B0604020202020204" pitchFamily="34" charset="0"/>
              <a:ea typeface="Microsoft YaHei" panose="020B0503020204020204" pitchFamily="34" charset="-122"/>
            </a:endParaRPr>
          </a:p>
        </p:txBody>
      </p:sp>
      <p:pic>
        <p:nvPicPr>
          <p:cNvPr id="107526" name="Picture 5">
            <a:extLst>
              <a:ext uri="{FF2B5EF4-FFF2-40B4-BE49-F238E27FC236}">
                <a16:creationId xmlns:a16="http://schemas.microsoft.com/office/drawing/2014/main" id="{C6FF5214-F444-45F5-8109-12A5E38C200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19325" y="1835150"/>
            <a:ext cx="1687513" cy="21272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107527" name="Group 6">
            <a:extLst>
              <a:ext uri="{FF2B5EF4-FFF2-40B4-BE49-F238E27FC236}">
                <a16:creationId xmlns:a16="http://schemas.microsoft.com/office/drawing/2014/main" id="{A91E52FB-8704-4C33-BBB9-A0C61C2B803F}"/>
              </a:ext>
            </a:extLst>
          </p:cNvPr>
          <p:cNvGrpSpPr>
            <a:grpSpLocks/>
          </p:cNvGrpSpPr>
          <p:nvPr/>
        </p:nvGrpSpPr>
        <p:grpSpPr bwMode="auto">
          <a:xfrm>
            <a:off x="6534150" y="2120900"/>
            <a:ext cx="1468438" cy="2168525"/>
            <a:chOff x="4116" y="1336"/>
            <a:chExt cx="925" cy="1366"/>
          </a:xfrm>
        </p:grpSpPr>
        <p:pic>
          <p:nvPicPr>
            <p:cNvPr id="107528" name="Picture 7">
              <a:extLst>
                <a:ext uri="{FF2B5EF4-FFF2-40B4-BE49-F238E27FC236}">
                  <a16:creationId xmlns:a16="http://schemas.microsoft.com/office/drawing/2014/main" id="{EE5AFF4F-74DD-4BFA-9C12-783AF587FA2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16" y="1336"/>
              <a:ext cx="925" cy="136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7529" name="Text Box 8">
              <a:extLst>
                <a:ext uri="{FF2B5EF4-FFF2-40B4-BE49-F238E27FC236}">
                  <a16:creationId xmlns:a16="http://schemas.microsoft.com/office/drawing/2014/main" id="{A93C2CDB-D006-48AA-9AE9-6F7AC121DE30}"/>
                </a:ext>
              </a:extLst>
            </p:cNvPr>
            <p:cNvSpPr txBox="1">
              <a:spLocks noChangeArrowheads="1"/>
            </p:cNvSpPr>
            <p:nvPr/>
          </p:nvSpPr>
          <p:spPr bwMode="auto">
            <a:xfrm rot="1740000">
              <a:off x="4459" y="1407"/>
              <a:ext cx="138" cy="10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defTabSz="449263">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49263">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49263">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49263">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49263">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Clr>
                  <a:srgbClr val="000000"/>
                </a:buClr>
                <a:buFont typeface="Times New Roman" panose="02020603050405020304" pitchFamily="18" charset="0"/>
                <a:buNone/>
              </a:pPr>
              <a:endParaRPr lang="it-IT" altLang="it-IT" sz="1800">
                <a:solidFill>
                  <a:srgbClr val="FFFFFF"/>
                </a:solidFill>
                <a:latin typeface="Arial" panose="020B0604020202020204" pitchFamily="34" charset="0"/>
                <a:ea typeface="Microsoft YaHei" panose="020B0503020204020204" pitchFamily="34" charset="-122"/>
              </a:endParaRPr>
            </a:p>
          </p:txBody>
        </p:sp>
      </p:grpSp>
    </p:spTree>
    <p:extLst>
      <p:ext uri="{BB962C8B-B14F-4D97-AF65-F5344CB8AC3E}">
        <p14:creationId xmlns:p14="http://schemas.microsoft.com/office/powerpoint/2010/main" val="171793900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Text Box 1">
            <a:extLst>
              <a:ext uri="{FF2B5EF4-FFF2-40B4-BE49-F238E27FC236}">
                <a16:creationId xmlns:a16="http://schemas.microsoft.com/office/drawing/2014/main" id="{11E7F7D7-FF29-4B1B-9B35-0361BA035723}"/>
              </a:ext>
            </a:extLst>
          </p:cNvPr>
          <p:cNvSpPr txBox="1">
            <a:spLocks noChangeArrowheads="1"/>
          </p:cNvSpPr>
          <p:nvPr/>
        </p:nvSpPr>
        <p:spPr bwMode="auto">
          <a:xfrm>
            <a:off x="152400" y="185738"/>
            <a:ext cx="8821738" cy="12025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Calibri" panose="020F0502020204030204" pitchFamily="34" charset="0"/>
              </a:defRPr>
            </a:lvl1pPr>
            <a:lvl2pPr marL="742950" indent="-28575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2pPr>
            <a:lvl3pPr marL="1143000" indent="-22860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3pPr>
            <a:lvl4pPr marL="1600200" indent="-22860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4pPr>
            <a:lvl5pPr marL="2057400" indent="-22860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5pPr>
            <a:lvl6pPr marL="25146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6pPr>
            <a:lvl7pPr marL="29718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7pPr>
            <a:lvl8pPr marL="34290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8pPr>
            <a:lvl9pPr marL="38862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9pPr>
          </a:lstStyle>
          <a:p>
            <a:pPr algn="ctr">
              <a:spcBef>
                <a:spcPct val="0"/>
              </a:spcBef>
              <a:buFontTx/>
              <a:buNone/>
            </a:pPr>
            <a:r>
              <a:rPr lang="it-IT" altLang="it-IT" sz="2400" b="1" dirty="0">
                <a:latin typeface="+mn-lt"/>
                <a:ea typeface="Microsoft YaHei" panose="020B0503020204020204" pitchFamily="34" charset="-122"/>
              </a:rPr>
              <a:t>Grass </a:t>
            </a:r>
            <a:r>
              <a:rPr lang="it-IT" altLang="it-IT" sz="2400" b="1" dirty="0" err="1">
                <a:latin typeface="+mn-lt"/>
                <a:ea typeface="Microsoft YaHei" panose="020B0503020204020204" pitchFamily="34" charset="-122"/>
              </a:rPr>
              <a:t>pollen</a:t>
            </a:r>
            <a:r>
              <a:rPr lang="it-IT" altLang="it-IT" sz="2400" b="1" dirty="0">
                <a:latin typeface="+mn-lt"/>
                <a:ea typeface="Microsoft YaHei" panose="020B0503020204020204" pitchFamily="34" charset="-122"/>
              </a:rPr>
              <a:t> </a:t>
            </a:r>
            <a:r>
              <a:rPr lang="it-IT" altLang="it-IT" sz="2400" b="1" dirty="0" err="1">
                <a:latin typeface="+mn-lt"/>
                <a:ea typeface="Microsoft YaHei" panose="020B0503020204020204" pitchFamily="34" charset="-122"/>
              </a:rPr>
              <a:t>immunotherapy</a:t>
            </a:r>
            <a:r>
              <a:rPr lang="it-IT" altLang="it-IT" sz="2400" b="1" dirty="0">
                <a:latin typeface="+mn-lt"/>
                <a:ea typeface="Microsoft YaHei" panose="020B0503020204020204" pitchFamily="34" charset="-122"/>
              </a:rPr>
              <a:t> : </a:t>
            </a:r>
            <a:r>
              <a:rPr lang="it-IT" altLang="it-IT" sz="2400" b="1" dirty="0" err="1">
                <a:latin typeface="+mn-lt"/>
                <a:ea typeface="Microsoft YaHei" panose="020B0503020204020204" pitchFamily="34" charset="-122"/>
              </a:rPr>
              <a:t>symptomatic</a:t>
            </a:r>
            <a:r>
              <a:rPr lang="it-IT" altLang="it-IT" sz="2400" b="1" dirty="0">
                <a:latin typeface="+mn-lt"/>
                <a:ea typeface="Microsoft YaHei" panose="020B0503020204020204" pitchFamily="34" charset="-122"/>
              </a:rPr>
              <a:t> </a:t>
            </a:r>
            <a:r>
              <a:rPr lang="it-IT" altLang="it-IT" sz="2400" b="1" dirty="0" err="1">
                <a:latin typeface="+mn-lt"/>
                <a:ea typeface="Microsoft YaHei" panose="020B0503020204020204" pitchFamily="34" charset="-122"/>
              </a:rPr>
              <a:t>improvent</a:t>
            </a:r>
            <a:r>
              <a:rPr lang="it-IT" altLang="it-IT" sz="2400" b="1" dirty="0">
                <a:latin typeface="+mn-lt"/>
                <a:ea typeface="Microsoft YaHei" panose="020B0503020204020204" pitchFamily="34" charset="-122"/>
              </a:rPr>
              <a:t> </a:t>
            </a:r>
            <a:r>
              <a:rPr lang="it-IT" altLang="it-IT" sz="2400" b="1" dirty="0" err="1">
                <a:latin typeface="+mn-lt"/>
                <a:ea typeface="Microsoft YaHei" panose="020B0503020204020204" pitchFamily="34" charset="-122"/>
              </a:rPr>
              <a:t>correlates</a:t>
            </a:r>
            <a:r>
              <a:rPr lang="it-IT" altLang="it-IT" sz="2400" b="1" dirty="0">
                <a:latin typeface="+mn-lt"/>
                <a:ea typeface="Microsoft YaHei" panose="020B0503020204020204" pitchFamily="34" charset="-122"/>
              </a:rPr>
              <a:t> with </a:t>
            </a:r>
            <a:r>
              <a:rPr lang="it-IT" altLang="it-IT" sz="2400" b="1" dirty="0" err="1">
                <a:latin typeface="+mn-lt"/>
                <a:ea typeface="Microsoft YaHei" panose="020B0503020204020204" pitchFamily="34" charset="-122"/>
              </a:rPr>
              <a:t>reductions</a:t>
            </a:r>
            <a:r>
              <a:rPr lang="it-IT" altLang="it-IT" sz="2400" b="1" dirty="0">
                <a:latin typeface="+mn-lt"/>
                <a:ea typeface="Microsoft YaHei" panose="020B0503020204020204" pitchFamily="34" charset="-122"/>
              </a:rPr>
              <a:t> in </a:t>
            </a:r>
            <a:r>
              <a:rPr lang="it-IT" altLang="it-IT" sz="2400" b="1" dirty="0" err="1">
                <a:latin typeface="+mn-lt"/>
                <a:ea typeface="Microsoft YaHei" panose="020B0503020204020204" pitchFamily="34" charset="-122"/>
              </a:rPr>
              <a:t>eosinophils</a:t>
            </a:r>
            <a:r>
              <a:rPr lang="it-IT" altLang="it-IT" sz="2400" b="1" dirty="0">
                <a:latin typeface="+mn-lt"/>
                <a:ea typeface="Microsoft YaHei" panose="020B0503020204020204" pitchFamily="34" charset="-122"/>
              </a:rPr>
              <a:t> and IL5 mRNA </a:t>
            </a:r>
            <a:r>
              <a:rPr lang="it-IT" altLang="it-IT" sz="2400" b="1" dirty="0" err="1">
                <a:latin typeface="+mn-lt"/>
                <a:ea typeface="Microsoft YaHei" panose="020B0503020204020204" pitchFamily="34" charset="-122"/>
              </a:rPr>
              <a:t>expression</a:t>
            </a:r>
            <a:r>
              <a:rPr lang="it-IT" altLang="it-IT" sz="2400" b="1" dirty="0">
                <a:latin typeface="+mn-lt"/>
                <a:ea typeface="Microsoft YaHei" panose="020B0503020204020204" pitchFamily="34" charset="-122"/>
              </a:rPr>
              <a:t> in the </a:t>
            </a:r>
            <a:r>
              <a:rPr lang="it-IT" altLang="it-IT" sz="2400" b="1" dirty="0" err="1">
                <a:latin typeface="+mn-lt"/>
                <a:ea typeface="Microsoft YaHei" panose="020B0503020204020204" pitchFamily="34" charset="-122"/>
              </a:rPr>
              <a:t>nasal</a:t>
            </a:r>
            <a:r>
              <a:rPr lang="it-IT" altLang="it-IT" sz="2400" b="1" dirty="0">
                <a:latin typeface="+mn-lt"/>
                <a:ea typeface="Microsoft YaHei" panose="020B0503020204020204" pitchFamily="34" charset="-122"/>
              </a:rPr>
              <a:t> mucosa </a:t>
            </a:r>
            <a:r>
              <a:rPr lang="it-IT" altLang="it-IT" sz="2400" b="1" dirty="0" err="1">
                <a:latin typeface="+mn-lt"/>
                <a:ea typeface="Microsoft YaHei" panose="020B0503020204020204" pitchFamily="34" charset="-122"/>
              </a:rPr>
              <a:t>during</a:t>
            </a:r>
            <a:r>
              <a:rPr lang="it-IT" altLang="it-IT" sz="2400" b="1" dirty="0">
                <a:latin typeface="+mn-lt"/>
                <a:ea typeface="Microsoft YaHei" panose="020B0503020204020204" pitchFamily="34" charset="-122"/>
              </a:rPr>
              <a:t> the </a:t>
            </a:r>
            <a:r>
              <a:rPr lang="it-IT" altLang="it-IT" sz="2400" b="1" dirty="0" err="1">
                <a:latin typeface="+mn-lt"/>
                <a:ea typeface="Microsoft YaHei" panose="020B0503020204020204" pitchFamily="34" charset="-122"/>
              </a:rPr>
              <a:t>pollen</a:t>
            </a:r>
            <a:r>
              <a:rPr lang="it-IT" altLang="it-IT" sz="2400" b="1" dirty="0">
                <a:latin typeface="+mn-lt"/>
                <a:ea typeface="Microsoft YaHei" panose="020B0503020204020204" pitchFamily="34" charset="-122"/>
              </a:rPr>
              <a:t> season</a:t>
            </a:r>
          </a:p>
        </p:txBody>
      </p:sp>
      <p:sp>
        <p:nvSpPr>
          <p:cNvPr id="121859" name="Text Box 2">
            <a:extLst>
              <a:ext uri="{FF2B5EF4-FFF2-40B4-BE49-F238E27FC236}">
                <a16:creationId xmlns:a16="http://schemas.microsoft.com/office/drawing/2014/main" id="{A5090C01-5758-4994-B0AC-95E6825BE1F7}"/>
              </a:ext>
            </a:extLst>
          </p:cNvPr>
          <p:cNvSpPr txBox="1">
            <a:spLocks noChangeArrowheads="1"/>
          </p:cNvSpPr>
          <p:nvPr/>
        </p:nvSpPr>
        <p:spPr bwMode="auto">
          <a:xfrm>
            <a:off x="4772927" y="6279854"/>
            <a:ext cx="4300321" cy="4638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Calibri" panose="020F0502020204030204" pitchFamily="34" charset="0"/>
              </a:defRPr>
            </a:lvl1pPr>
            <a:lvl2pPr marL="742950" indent="-28575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2pPr>
            <a:lvl3pPr marL="1143000" indent="-22860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3pPr>
            <a:lvl4pPr marL="1600200" indent="-22860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4pPr>
            <a:lvl5pPr marL="2057400" indent="-22860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5pPr>
            <a:lvl6pPr marL="25146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6pPr>
            <a:lvl7pPr marL="29718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7pPr>
            <a:lvl8pPr marL="34290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8pPr>
            <a:lvl9pPr marL="38862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9pPr>
          </a:lstStyle>
          <a:p>
            <a:pPr>
              <a:spcBef>
                <a:spcPct val="0"/>
              </a:spcBef>
              <a:buFontTx/>
              <a:buNone/>
            </a:pPr>
            <a:r>
              <a:rPr lang="it-IT" altLang="it-IT" sz="2400" dirty="0">
                <a:latin typeface="+mn-lt"/>
                <a:ea typeface="Microsoft YaHei" panose="020B0503020204020204" pitchFamily="34" charset="-122"/>
              </a:rPr>
              <a:t>Wilson et al. JACI 2001;  107 :971</a:t>
            </a:r>
          </a:p>
        </p:txBody>
      </p:sp>
      <p:sp>
        <p:nvSpPr>
          <p:cNvPr id="121860" name="Rectangle 3">
            <a:extLst>
              <a:ext uri="{FF2B5EF4-FFF2-40B4-BE49-F238E27FC236}">
                <a16:creationId xmlns:a16="http://schemas.microsoft.com/office/drawing/2014/main" id="{9B4BC11B-28E7-4A70-ABD0-8FB3BBD53847}"/>
              </a:ext>
            </a:extLst>
          </p:cNvPr>
          <p:cNvSpPr>
            <a:spLocks noChangeArrowheads="1"/>
          </p:cNvSpPr>
          <p:nvPr/>
        </p:nvSpPr>
        <p:spPr bwMode="auto">
          <a:xfrm>
            <a:off x="6923088" y="1982788"/>
            <a:ext cx="95250" cy="4656137"/>
          </a:xfrm>
          <a:prstGeom prst="rect">
            <a:avLst/>
          </a:prstGeom>
          <a:solidFill>
            <a:srgbClr val="FFFFFF"/>
          </a:solidFill>
          <a:ln w="9360" cap="sq">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defTabSz="449263">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49263">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49263">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49263">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49263">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Clr>
                <a:srgbClr val="000000"/>
              </a:buClr>
              <a:buFont typeface="Times New Roman" panose="02020603050405020304" pitchFamily="18" charset="0"/>
              <a:buNone/>
            </a:pPr>
            <a:endParaRPr lang="it-IT" altLang="it-IT" sz="1800">
              <a:solidFill>
                <a:srgbClr val="FFFFFF"/>
              </a:solidFill>
              <a:latin typeface="Arial" panose="020B0604020202020204" pitchFamily="34" charset="0"/>
              <a:ea typeface="Microsoft YaHei" panose="020B0503020204020204" pitchFamily="34" charset="-122"/>
            </a:endParaRPr>
          </a:p>
        </p:txBody>
      </p:sp>
      <p:pic>
        <p:nvPicPr>
          <p:cNvPr id="121861" name="Picture 4">
            <a:extLst>
              <a:ext uri="{FF2B5EF4-FFF2-40B4-BE49-F238E27FC236}">
                <a16:creationId xmlns:a16="http://schemas.microsoft.com/office/drawing/2014/main" id="{C03BF013-ED1B-458B-993F-DDB18E266E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23087" y="3926870"/>
            <a:ext cx="1687512" cy="21272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21862" name="Picture 5">
            <a:extLst>
              <a:ext uri="{FF2B5EF4-FFF2-40B4-BE49-F238E27FC236}">
                <a16:creationId xmlns:a16="http://schemas.microsoft.com/office/drawing/2014/main" id="{08AB06EA-5FB2-4600-8DA8-5335403372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6642" y="1715930"/>
            <a:ext cx="5583886" cy="442188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1863" name="Text Box 6">
            <a:extLst>
              <a:ext uri="{FF2B5EF4-FFF2-40B4-BE49-F238E27FC236}">
                <a16:creationId xmlns:a16="http://schemas.microsoft.com/office/drawing/2014/main" id="{EFE948EC-FA0D-492A-AC30-9E361E7712D1}"/>
              </a:ext>
            </a:extLst>
          </p:cNvPr>
          <p:cNvSpPr txBox="1">
            <a:spLocks noChangeArrowheads="1"/>
          </p:cNvSpPr>
          <p:nvPr/>
        </p:nvSpPr>
        <p:spPr bwMode="auto">
          <a:xfrm>
            <a:off x="5230813" y="2708275"/>
            <a:ext cx="498475"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Calibri" panose="020F0502020204030204" pitchFamily="34" charset="0"/>
              </a:defRPr>
            </a:lvl1pPr>
            <a:lvl2pPr marL="742950" indent="-28575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2pPr>
            <a:lvl3pPr marL="1143000" indent="-22860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3pPr>
            <a:lvl4pPr marL="1600200" indent="-22860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4pPr>
            <a:lvl5pPr marL="2057400" indent="-22860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5pPr>
            <a:lvl6pPr marL="25146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6pPr>
            <a:lvl7pPr marL="29718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7pPr>
            <a:lvl8pPr marL="34290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8pPr>
            <a:lvl9pPr marL="38862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9pPr>
          </a:lstStyle>
          <a:p>
            <a:pPr eaLnBrk="1" hangingPunct="1">
              <a:spcBef>
                <a:spcPct val="0"/>
              </a:spcBef>
              <a:buFontTx/>
              <a:buNone/>
            </a:pPr>
            <a:r>
              <a:rPr lang="it-IT" altLang="it-IT" sz="1800">
                <a:solidFill>
                  <a:srgbClr val="000000"/>
                </a:solidFill>
                <a:latin typeface="Arial" panose="020B0604020202020204" pitchFamily="34" charset="0"/>
                <a:ea typeface="Microsoft YaHei" panose="020B0503020204020204" pitchFamily="34" charset="-122"/>
              </a:rPr>
              <a:t>IL5</a:t>
            </a:r>
          </a:p>
        </p:txBody>
      </p:sp>
    </p:spTree>
    <p:extLst>
      <p:ext uri="{BB962C8B-B14F-4D97-AF65-F5344CB8AC3E}">
        <p14:creationId xmlns:p14="http://schemas.microsoft.com/office/powerpoint/2010/main" val="334215836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1">
            <a:extLst>
              <a:ext uri="{FF2B5EF4-FFF2-40B4-BE49-F238E27FC236}">
                <a16:creationId xmlns:a16="http://schemas.microsoft.com/office/drawing/2014/main" id="{774F99DA-BD33-46F0-98AF-35341C49FB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8163" y="414338"/>
            <a:ext cx="2152650" cy="17065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109571" name="Group 2">
            <a:extLst>
              <a:ext uri="{FF2B5EF4-FFF2-40B4-BE49-F238E27FC236}">
                <a16:creationId xmlns:a16="http://schemas.microsoft.com/office/drawing/2014/main" id="{044AF7BA-FD7B-483D-8B3A-535523C882AD}"/>
              </a:ext>
            </a:extLst>
          </p:cNvPr>
          <p:cNvGrpSpPr>
            <a:grpSpLocks/>
          </p:cNvGrpSpPr>
          <p:nvPr/>
        </p:nvGrpSpPr>
        <p:grpSpPr bwMode="auto">
          <a:xfrm>
            <a:off x="3041650" y="2747963"/>
            <a:ext cx="985838" cy="3260725"/>
            <a:chOff x="1916" y="1731"/>
            <a:chExt cx="621" cy="2054"/>
          </a:xfrm>
        </p:grpSpPr>
        <p:sp>
          <p:nvSpPr>
            <p:cNvPr id="109685" name="Line 3">
              <a:extLst>
                <a:ext uri="{FF2B5EF4-FFF2-40B4-BE49-F238E27FC236}">
                  <a16:creationId xmlns:a16="http://schemas.microsoft.com/office/drawing/2014/main" id="{F07529F6-9722-46DB-AA44-7DF34BF073F0}"/>
                </a:ext>
              </a:extLst>
            </p:cNvPr>
            <p:cNvSpPr>
              <a:spLocks noChangeShapeType="1"/>
            </p:cNvSpPr>
            <p:nvPr/>
          </p:nvSpPr>
          <p:spPr bwMode="auto">
            <a:xfrm flipV="1">
              <a:off x="2091" y="1730"/>
              <a:ext cx="446" cy="256"/>
            </a:xfrm>
            <a:prstGeom prst="line">
              <a:avLst/>
            </a:prstGeom>
            <a:noFill/>
            <a:ln w="5076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109686" name="Oval 4">
              <a:extLst>
                <a:ext uri="{FF2B5EF4-FFF2-40B4-BE49-F238E27FC236}">
                  <a16:creationId xmlns:a16="http://schemas.microsoft.com/office/drawing/2014/main" id="{1F4E678B-74A3-4813-9261-0B4B3C069807}"/>
                </a:ext>
              </a:extLst>
            </p:cNvPr>
            <p:cNvSpPr>
              <a:spLocks noChangeArrowheads="1"/>
            </p:cNvSpPr>
            <p:nvPr/>
          </p:nvSpPr>
          <p:spPr bwMode="auto">
            <a:xfrm>
              <a:off x="1949" y="2313"/>
              <a:ext cx="285" cy="299"/>
            </a:xfrm>
            <a:prstGeom prst="ellipse">
              <a:avLst/>
            </a:prstGeom>
            <a:solidFill>
              <a:srgbClr val="FFFF99"/>
            </a:solidFill>
            <a:ln w="9525"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defTabSz="449263">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49263">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49263">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49263">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49263">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Clr>
                  <a:srgbClr val="000000"/>
                </a:buClr>
                <a:buFont typeface="Times New Roman" panose="02020603050405020304" pitchFamily="18" charset="0"/>
                <a:buNone/>
              </a:pPr>
              <a:endParaRPr lang="it-IT" altLang="it-IT" sz="1800">
                <a:solidFill>
                  <a:srgbClr val="FFFFFF"/>
                </a:solidFill>
                <a:latin typeface="Arial" panose="020B0604020202020204" pitchFamily="34" charset="0"/>
                <a:ea typeface="Microsoft YaHei" panose="020B0503020204020204" pitchFamily="34" charset="-122"/>
              </a:endParaRPr>
            </a:p>
          </p:txBody>
        </p:sp>
        <p:sp>
          <p:nvSpPr>
            <p:cNvPr id="109687" name="Oval 5">
              <a:extLst>
                <a:ext uri="{FF2B5EF4-FFF2-40B4-BE49-F238E27FC236}">
                  <a16:creationId xmlns:a16="http://schemas.microsoft.com/office/drawing/2014/main" id="{F36C6015-4142-4420-99DC-6F6217D690A8}"/>
                </a:ext>
              </a:extLst>
            </p:cNvPr>
            <p:cNvSpPr>
              <a:spLocks noChangeArrowheads="1"/>
            </p:cNvSpPr>
            <p:nvPr/>
          </p:nvSpPr>
          <p:spPr bwMode="auto">
            <a:xfrm>
              <a:off x="1949" y="2313"/>
              <a:ext cx="285" cy="299"/>
            </a:xfrm>
            <a:prstGeom prst="ellipse">
              <a:avLst/>
            </a:prstGeom>
            <a:noFill/>
            <a:ln w="15840" cap="rnd">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defTabSz="449263">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49263">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49263">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49263">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49263">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Clr>
                  <a:srgbClr val="000000"/>
                </a:buClr>
                <a:buFont typeface="Times New Roman" panose="02020603050405020304" pitchFamily="18" charset="0"/>
                <a:buNone/>
              </a:pPr>
              <a:endParaRPr lang="it-IT" altLang="it-IT" sz="1800">
                <a:solidFill>
                  <a:srgbClr val="FFFFFF"/>
                </a:solidFill>
                <a:latin typeface="Arial" panose="020B0604020202020204" pitchFamily="34" charset="0"/>
                <a:ea typeface="Microsoft YaHei" panose="020B0503020204020204" pitchFamily="34" charset="-122"/>
              </a:endParaRPr>
            </a:p>
          </p:txBody>
        </p:sp>
        <p:sp>
          <p:nvSpPr>
            <p:cNvPr id="109688" name="Oval 6">
              <a:extLst>
                <a:ext uri="{FF2B5EF4-FFF2-40B4-BE49-F238E27FC236}">
                  <a16:creationId xmlns:a16="http://schemas.microsoft.com/office/drawing/2014/main" id="{A6EFECE1-4BBB-480A-8F3F-1781D9236EA4}"/>
                </a:ext>
              </a:extLst>
            </p:cNvPr>
            <p:cNvSpPr>
              <a:spLocks noChangeArrowheads="1"/>
            </p:cNvSpPr>
            <p:nvPr/>
          </p:nvSpPr>
          <p:spPr bwMode="auto">
            <a:xfrm>
              <a:off x="1999" y="2363"/>
              <a:ext cx="204" cy="211"/>
            </a:xfrm>
            <a:prstGeom prst="ellipse">
              <a:avLst/>
            </a:prstGeom>
            <a:solidFill>
              <a:srgbClr val="333333"/>
            </a:solidFill>
            <a:ln w="9525"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defTabSz="449263">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49263">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49263">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49263">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49263">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Clr>
                  <a:srgbClr val="000000"/>
                </a:buClr>
                <a:buFont typeface="Times New Roman" panose="02020603050405020304" pitchFamily="18" charset="0"/>
                <a:buNone/>
              </a:pPr>
              <a:endParaRPr lang="it-IT" altLang="it-IT" sz="1800">
                <a:solidFill>
                  <a:srgbClr val="FFFFFF"/>
                </a:solidFill>
                <a:latin typeface="Arial" panose="020B0604020202020204" pitchFamily="34" charset="0"/>
                <a:ea typeface="Microsoft YaHei" panose="020B0503020204020204" pitchFamily="34" charset="-122"/>
              </a:endParaRPr>
            </a:p>
          </p:txBody>
        </p:sp>
        <p:sp>
          <p:nvSpPr>
            <p:cNvPr id="109689" name="Oval 7">
              <a:extLst>
                <a:ext uri="{FF2B5EF4-FFF2-40B4-BE49-F238E27FC236}">
                  <a16:creationId xmlns:a16="http://schemas.microsoft.com/office/drawing/2014/main" id="{9EA60CC1-27AA-463E-8ACD-A88FD26EBCC4}"/>
                </a:ext>
              </a:extLst>
            </p:cNvPr>
            <p:cNvSpPr>
              <a:spLocks noChangeArrowheads="1"/>
            </p:cNvSpPr>
            <p:nvPr/>
          </p:nvSpPr>
          <p:spPr bwMode="auto">
            <a:xfrm>
              <a:off x="1999" y="2363"/>
              <a:ext cx="204" cy="211"/>
            </a:xfrm>
            <a:prstGeom prst="ellipse">
              <a:avLst/>
            </a:prstGeom>
            <a:noFill/>
            <a:ln w="7920" cap="rnd">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defTabSz="449263">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49263">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49263">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49263">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49263">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Clr>
                  <a:srgbClr val="000000"/>
                </a:buClr>
                <a:buFont typeface="Times New Roman" panose="02020603050405020304" pitchFamily="18" charset="0"/>
                <a:buNone/>
              </a:pPr>
              <a:endParaRPr lang="it-IT" altLang="it-IT" sz="1800">
                <a:solidFill>
                  <a:srgbClr val="FFFFFF"/>
                </a:solidFill>
                <a:latin typeface="Arial" panose="020B0604020202020204" pitchFamily="34" charset="0"/>
                <a:ea typeface="Microsoft YaHei" panose="020B0503020204020204" pitchFamily="34" charset="-122"/>
              </a:endParaRPr>
            </a:p>
          </p:txBody>
        </p:sp>
        <p:sp>
          <p:nvSpPr>
            <p:cNvPr id="109690" name="Rectangle 8">
              <a:extLst>
                <a:ext uri="{FF2B5EF4-FFF2-40B4-BE49-F238E27FC236}">
                  <a16:creationId xmlns:a16="http://schemas.microsoft.com/office/drawing/2014/main" id="{D21BC6F4-7C53-4141-A77B-30C4CC3188EF}"/>
                </a:ext>
              </a:extLst>
            </p:cNvPr>
            <p:cNvSpPr>
              <a:spLocks noChangeArrowheads="1"/>
            </p:cNvSpPr>
            <p:nvPr/>
          </p:nvSpPr>
          <p:spPr bwMode="auto">
            <a:xfrm>
              <a:off x="2021" y="2419"/>
              <a:ext cx="143" cy="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Calibri" panose="020F0502020204030204" pitchFamily="34" charset="0"/>
                </a:defRPr>
              </a:lvl1pPr>
              <a:lvl2pPr marL="742950" indent="-28575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2pPr>
              <a:lvl3pPr marL="1143000" indent="-22860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3pPr>
              <a:lvl4pPr marL="1600200" indent="-22860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4pPr>
              <a:lvl5pPr marL="2057400" indent="-22860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5pPr>
              <a:lvl6pPr marL="25146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6pPr>
              <a:lvl7pPr marL="29718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7pPr>
              <a:lvl8pPr marL="34290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8pPr>
              <a:lvl9pPr marL="38862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9pPr>
            </a:lstStyle>
            <a:p>
              <a:pPr eaLnBrk="1" hangingPunct="1">
                <a:spcBef>
                  <a:spcPct val="0"/>
                </a:spcBef>
                <a:buFontTx/>
                <a:buNone/>
              </a:pPr>
              <a:r>
                <a:rPr lang="en-GB" altLang="it-IT" sz="1000" b="1">
                  <a:solidFill>
                    <a:srgbClr val="FFFFFF"/>
                  </a:solidFill>
                  <a:latin typeface="Arial" panose="020B0604020202020204" pitchFamily="34" charset="0"/>
                  <a:ea typeface="Microsoft YaHei" panose="020B0503020204020204" pitchFamily="34" charset="-122"/>
                  <a:cs typeface="Arial" panose="020B0604020202020204" pitchFamily="34" charset="0"/>
                </a:rPr>
                <a:t>Th1</a:t>
              </a:r>
            </a:p>
          </p:txBody>
        </p:sp>
        <p:sp>
          <p:nvSpPr>
            <p:cNvPr id="109691" name="Line 9">
              <a:extLst>
                <a:ext uri="{FF2B5EF4-FFF2-40B4-BE49-F238E27FC236}">
                  <a16:creationId xmlns:a16="http://schemas.microsoft.com/office/drawing/2014/main" id="{5341619C-30FD-4FC0-B62D-AE0882D6D4E1}"/>
                </a:ext>
              </a:extLst>
            </p:cNvPr>
            <p:cNvSpPr>
              <a:spLocks noChangeShapeType="1"/>
            </p:cNvSpPr>
            <p:nvPr/>
          </p:nvSpPr>
          <p:spPr bwMode="auto">
            <a:xfrm>
              <a:off x="2100" y="2706"/>
              <a:ext cx="0" cy="300"/>
            </a:xfrm>
            <a:prstGeom prst="line">
              <a:avLst/>
            </a:prstGeom>
            <a:noFill/>
            <a:ln w="50760" cap="sq">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109692" name="Text Box 10">
              <a:extLst>
                <a:ext uri="{FF2B5EF4-FFF2-40B4-BE49-F238E27FC236}">
                  <a16:creationId xmlns:a16="http://schemas.microsoft.com/office/drawing/2014/main" id="{3C84405E-51F1-4225-9ED8-5C3B8C981156}"/>
                </a:ext>
              </a:extLst>
            </p:cNvPr>
            <p:cNvSpPr txBox="1">
              <a:spLocks noChangeArrowheads="1"/>
            </p:cNvSpPr>
            <p:nvPr/>
          </p:nvSpPr>
          <p:spPr bwMode="auto">
            <a:xfrm>
              <a:off x="1916" y="3015"/>
              <a:ext cx="404" cy="2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Calibri" panose="020F0502020204030204" pitchFamily="34" charset="0"/>
                </a:defRPr>
              </a:lvl1pPr>
              <a:lvl2pPr marL="742950" indent="-28575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2pPr>
              <a:lvl3pPr marL="1143000" indent="-22860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3pPr>
              <a:lvl4pPr marL="1600200" indent="-22860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4pPr>
              <a:lvl5pPr marL="2057400" indent="-22860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5pPr>
              <a:lvl6pPr marL="25146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6pPr>
              <a:lvl7pPr marL="29718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7pPr>
              <a:lvl8pPr marL="34290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8pPr>
              <a:lvl9pPr marL="38862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9pPr>
            </a:lstStyle>
            <a:p>
              <a:pPr eaLnBrk="1" hangingPunct="1">
                <a:spcBef>
                  <a:spcPct val="0"/>
                </a:spcBef>
                <a:buFontTx/>
                <a:buNone/>
              </a:pPr>
              <a:r>
                <a:rPr lang="en-GB" altLang="it-IT" sz="1800">
                  <a:solidFill>
                    <a:srgbClr val="000000"/>
                  </a:solidFill>
                  <a:latin typeface="Arial" panose="020B0604020202020204" pitchFamily="34" charset="0"/>
                  <a:ea typeface="Microsoft YaHei" panose="020B0503020204020204" pitchFamily="34" charset="-122"/>
                  <a:cs typeface="Arial" panose="020B0604020202020204" pitchFamily="34" charset="0"/>
                </a:rPr>
                <a:t>IFN</a:t>
              </a:r>
              <a:r>
                <a:rPr lang="en-GB" altLang="it-IT" sz="1800">
                  <a:solidFill>
                    <a:srgbClr val="000000"/>
                  </a:solidFill>
                  <a:latin typeface="Symbol" panose="05050102010706020507" pitchFamily="18" charset="2"/>
                  <a:ea typeface="Microsoft YaHei" panose="020B0503020204020204" pitchFamily="34" charset="-122"/>
                  <a:cs typeface="Arial" panose="020B0604020202020204" pitchFamily="34" charset="0"/>
                </a:rPr>
                <a:t></a:t>
              </a:r>
            </a:p>
          </p:txBody>
        </p:sp>
        <p:sp>
          <p:nvSpPr>
            <p:cNvPr id="109693" name="Line 11">
              <a:extLst>
                <a:ext uri="{FF2B5EF4-FFF2-40B4-BE49-F238E27FC236}">
                  <a16:creationId xmlns:a16="http://schemas.microsoft.com/office/drawing/2014/main" id="{F58B3882-E69F-400E-A98D-1BCC8AFE1D11}"/>
                </a:ext>
              </a:extLst>
            </p:cNvPr>
            <p:cNvSpPr>
              <a:spLocks noChangeShapeType="1"/>
            </p:cNvSpPr>
            <p:nvPr/>
          </p:nvSpPr>
          <p:spPr bwMode="auto">
            <a:xfrm>
              <a:off x="2101" y="3246"/>
              <a:ext cx="0" cy="301"/>
            </a:xfrm>
            <a:prstGeom prst="line">
              <a:avLst/>
            </a:prstGeom>
            <a:noFill/>
            <a:ln w="50760" cap="sq">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109694" name="Text Box 12">
              <a:extLst>
                <a:ext uri="{FF2B5EF4-FFF2-40B4-BE49-F238E27FC236}">
                  <a16:creationId xmlns:a16="http://schemas.microsoft.com/office/drawing/2014/main" id="{C7D451CB-2C0B-48C2-A779-061F1D53EC67}"/>
                </a:ext>
              </a:extLst>
            </p:cNvPr>
            <p:cNvSpPr txBox="1">
              <a:spLocks noChangeArrowheads="1"/>
            </p:cNvSpPr>
            <p:nvPr/>
          </p:nvSpPr>
          <p:spPr bwMode="auto">
            <a:xfrm>
              <a:off x="1946" y="3554"/>
              <a:ext cx="345" cy="2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Calibri" panose="020F0502020204030204" pitchFamily="34" charset="0"/>
                </a:defRPr>
              </a:lvl1pPr>
              <a:lvl2pPr marL="742950" indent="-28575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2pPr>
              <a:lvl3pPr marL="1143000" indent="-22860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3pPr>
              <a:lvl4pPr marL="1600200" indent="-22860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4pPr>
              <a:lvl5pPr marL="2057400" indent="-22860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5pPr>
              <a:lvl6pPr marL="25146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6pPr>
              <a:lvl7pPr marL="29718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7pPr>
              <a:lvl8pPr marL="34290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8pPr>
              <a:lvl9pPr marL="38862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9pPr>
            </a:lstStyle>
            <a:p>
              <a:pPr eaLnBrk="1" hangingPunct="1">
                <a:spcBef>
                  <a:spcPct val="0"/>
                </a:spcBef>
                <a:buFontTx/>
                <a:buNone/>
              </a:pPr>
              <a:r>
                <a:rPr lang="en-GB" altLang="it-IT" sz="1800">
                  <a:solidFill>
                    <a:srgbClr val="000000"/>
                  </a:solidFill>
                  <a:latin typeface="Arial" panose="020B0604020202020204" pitchFamily="34" charset="0"/>
                  <a:ea typeface="Microsoft YaHei" panose="020B0503020204020204" pitchFamily="34" charset="-122"/>
                  <a:cs typeface="Arial" panose="020B0604020202020204" pitchFamily="34" charset="0"/>
                </a:rPr>
                <a:t>IgG</a:t>
              </a:r>
            </a:p>
          </p:txBody>
        </p:sp>
        <p:sp>
          <p:nvSpPr>
            <p:cNvPr id="109695" name="Line 13">
              <a:extLst>
                <a:ext uri="{FF2B5EF4-FFF2-40B4-BE49-F238E27FC236}">
                  <a16:creationId xmlns:a16="http://schemas.microsoft.com/office/drawing/2014/main" id="{BAAB5DD4-9172-4C7A-8FB8-D6658DA8B108}"/>
                </a:ext>
              </a:extLst>
            </p:cNvPr>
            <p:cNvSpPr>
              <a:spLocks noChangeShapeType="1"/>
            </p:cNvSpPr>
            <p:nvPr/>
          </p:nvSpPr>
          <p:spPr bwMode="auto">
            <a:xfrm>
              <a:off x="2095" y="1976"/>
              <a:ext cx="0" cy="259"/>
            </a:xfrm>
            <a:prstGeom prst="line">
              <a:avLst/>
            </a:prstGeom>
            <a:noFill/>
            <a:ln w="50760" cap="sq">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grpSp>
      <p:grpSp>
        <p:nvGrpSpPr>
          <p:cNvPr id="109572" name="Group 14">
            <a:extLst>
              <a:ext uri="{FF2B5EF4-FFF2-40B4-BE49-F238E27FC236}">
                <a16:creationId xmlns:a16="http://schemas.microsoft.com/office/drawing/2014/main" id="{1E958E0D-CCBE-4051-895F-6F7EA9493A64}"/>
              </a:ext>
            </a:extLst>
          </p:cNvPr>
          <p:cNvGrpSpPr>
            <a:grpSpLocks/>
          </p:cNvGrpSpPr>
          <p:nvPr/>
        </p:nvGrpSpPr>
        <p:grpSpPr bwMode="auto">
          <a:xfrm>
            <a:off x="3898900" y="2752725"/>
            <a:ext cx="1776413" cy="3273425"/>
            <a:chOff x="2456" y="1734"/>
            <a:chExt cx="1119" cy="2062"/>
          </a:xfrm>
        </p:grpSpPr>
        <p:grpSp>
          <p:nvGrpSpPr>
            <p:cNvPr id="109667" name="Group 15">
              <a:extLst>
                <a:ext uri="{FF2B5EF4-FFF2-40B4-BE49-F238E27FC236}">
                  <a16:creationId xmlns:a16="http://schemas.microsoft.com/office/drawing/2014/main" id="{E1E32593-8A95-4E0B-9852-94D696043D2C}"/>
                </a:ext>
              </a:extLst>
            </p:cNvPr>
            <p:cNvGrpSpPr>
              <a:grpSpLocks/>
            </p:cNvGrpSpPr>
            <p:nvPr/>
          </p:nvGrpSpPr>
          <p:grpSpPr bwMode="auto">
            <a:xfrm>
              <a:off x="2817" y="2302"/>
              <a:ext cx="284" cy="301"/>
              <a:chOff x="2817" y="2302"/>
              <a:chExt cx="284" cy="301"/>
            </a:xfrm>
          </p:grpSpPr>
          <p:sp>
            <p:nvSpPr>
              <p:cNvPr id="109683" name="Oval 16">
                <a:extLst>
                  <a:ext uri="{FF2B5EF4-FFF2-40B4-BE49-F238E27FC236}">
                    <a16:creationId xmlns:a16="http://schemas.microsoft.com/office/drawing/2014/main" id="{3CD5A70A-C722-4B8B-AD22-D88BC38E7272}"/>
                  </a:ext>
                </a:extLst>
              </p:cNvPr>
              <p:cNvSpPr>
                <a:spLocks noChangeArrowheads="1"/>
              </p:cNvSpPr>
              <p:nvPr/>
            </p:nvSpPr>
            <p:spPr bwMode="auto">
              <a:xfrm>
                <a:off x="2817" y="2302"/>
                <a:ext cx="284" cy="301"/>
              </a:xfrm>
              <a:prstGeom prst="ellipse">
                <a:avLst/>
              </a:prstGeom>
              <a:solidFill>
                <a:srgbClr val="99CCFF"/>
              </a:solidFill>
              <a:ln w="9525"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defTabSz="449263">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49263">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49263">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49263">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49263">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Clr>
                    <a:srgbClr val="000000"/>
                  </a:buClr>
                  <a:buFont typeface="Times New Roman" panose="02020603050405020304" pitchFamily="18" charset="0"/>
                  <a:buNone/>
                </a:pPr>
                <a:endParaRPr lang="it-IT" altLang="it-IT" sz="1800">
                  <a:solidFill>
                    <a:srgbClr val="FFFFFF"/>
                  </a:solidFill>
                  <a:latin typeface="Arial" panose="020B0604020202020204" pitchFamily="34" charset="0"/>
                  <a:ea typeface="Microsoft YaHei" panose="020B0503020204020204" pitchFamily="34" charset="-122"/>
                </a:endParaRPr>
              </a:p>
            </p:txBody>
          </p:sp>
          <p:sp>
            <p:nvSpPr>
              <p:cNvPr id="109684" name="Oval 17">
                <a:extLst>
                  <a:ext uri="{FF2B5EF4-FFF2-40B4-BE49-F238E27FC236}">
                    <a16:creationId xmlns:a16="http://schemas.microsoft.com/office/drawing/2014/main" id="{890B878D-2CEE-4463-BE29-631976FB8696}"/>
                  </a:ext>
                </a:extLst>
              </p:cNvPr>
              <p:cNvSpPr>
                <a:spLocks noChangeArrowheads="1"/>
              </p:cNvSpPr>
              <p:nvPr/>
            </p:nvSpPr>
            <p:spPr bwMode="auto">
              <a:xfrm>
                <a:off x="2817" y="2302"/>
                <a:ext cx="284" cy="301"/>
              </a:xfrm>
              <a:prstGeom prst="ellipse">
                <a:avLst/>
              </a:prstGeom>
              <a:noFill/>
              <a:ln w="15840" cap="rnd">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defTabSz="449263">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49263">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49263">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49263">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49263">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Clr>
                    <a:srgbClr val="000000"/>
                  </a:buClr>
                  <a:buFont typeface="Times New Roman" panose="02020603050405020304" pitchFamily="18" charset="0"/>
                  <a:buNone/>
                </a:pPr>
                <a:endParaRPr lang="it-IT" altLang="it-IT" sz="1800">
                  <a:solidFill>
                    <a:srgbClr val="FFFFFF"/>
                  </a:solidFill>
                  <a:latin typeface="Arial" panose="020B0604020202020204" pitchFamily="34" charset="0"/>
                  <a:ea typeface="Microsoft YaHei" panose="020B0503020204020204" pitchFamily="34" charset="-122"/>
                </a:endParaRPr>
              </a:p>
            </p:txBody>
          </p:sp>
        </p:grpSp>
        <p:grpSp>
          <p:nvGrpSpPr>
            <p:cNvPr id="109668" name="Group 18">
              <a:extLst>
                <a:ext uri="{FF2B5EF4-FFF2-40B4-BE49-F238E27FC236}">
                  <a16:creationId xmlns:a16="http://schemas.microsoft.com/office/drawing/2014/main" id="{995ACF11-407D-428D-8F94-0492E57ABFFB}"/>
                </a:ext>
              </a:extLst>
            </p:cNvPr>
            <p:cNvGrpSpPr>
              <a:grpSpLocks/>
            </p:cNvGrpSpPr>
            <p:nvPr/>
          </p:nvGrpSpPr>
          <p:grpSpPr bwMode="auto">
            <a:xfrm>
              <a:off x="2866" y="2345"/>
              <a:ext cx="189" cy="212"/>
              <a:chOff x="2866" y="2345"/>
              <a:chExt cx="189" cy="212"/>
            </a:xfrm>
          </p:grpSpPr>
          <p:sp>
            <p:nvSpPr>
              <p:cNvPr id="109681" name="Oval 19">
                <a:extLst>
                  <a:ext uri="{FF2B5EF4-FFF2-40B4-BE49-F238E27FC236}">
                    <a16:creationId xmlns:a16="http://schemas.microsoft.com/office/drawing/2014/main" id="{4C19D523-A89A-44B7-B6A9-C40C572DFCB8}"/>
                  </a:ext>
                </a:extLst>
              </p:cNvPr>
              <p:cNvSpPr>
                <a:spLocks noChangeArrowheads="1"/>
              </p:cNvSpPr>
              <p:nvPr/>
            </p:nvSpPr>
            <p:spPr bwMode="auto">
              <a:xfrm>
                <a:off x="2866" y="2345"/>
                <a:ext cx="189" cy="212"/>
              </a:xfrm>
              <a:prstGeom prst="ellipse">
                <a:avLst/>
              </a:prstGeom>
              <a:solidFill>
                <a:srgbClr val="333333"/>
              </a:solidFill>
              <a:ln w="9525"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defTabSz="449263">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49263">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49263">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49263">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49263">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Clr>
                    <a:srgbClr val="000000"/>
                  </a:buClr>
                  <a:buFont typeface="Times New Roman" panose="02020603050405020304" pitchFamily="18" charset="0"/>
                  <a:buNone/>
                </a:pPr>
                <a:endParaRPr lang="it-IT" altLang="it-IT" sz="1800">
                  <a:solidFill>
                    <a:srgbClr val="FFFFFF"/>
                  </a:solidFill>
                  <a:latin typeface="Arial" panose="020B0604020202020204" pitchFamily="34" charset="0"/>
                  <a:ea typeface="Microsoft YaHei" panose="020B0503020204020204" pitchFamily="34" charset="-122"/>
                </a:endParaRPr>
              </a:p>
            </p:txBody>
          </p:sp>
          <p:sp>
            <p:nvSpPr>
              <p:cNvPr id="109682" name="Oval 20">
                <a:extLst>
                  <a:ext uri="{FF2B5EF4-FFF2-40B4-BE49-F238E27FC236}">
                    <a16:creationId xmlns:a16="http://schemas.microsoft.com/office/drawing/2014/main" id="{0E07E26E-1AAB-45FE-B314-7EBB5D13AD73}"/>
                  </a:ext>
                </a:extLst>
              </p:cNvPr>
              <p:cNvSpPr>
                <a:spLocks noChangeArrowheads="1"/>
              </p:cNvSpPr>
              <p:nvPr/>
            </p:nvSpPr>
            <p:spPr bwMode="auto">
              <a:xfrm>
                <a:off x="2866" y="2345"/>
                <a:ext cx="189" cy="212"/>
              </a:xfrm>
              <a:prstGeom prst="ellipse">
                <a:avLst/>
              </a:prstGeom>
              <a:noFill/>
              <a:ln w="7920" cap="rnd">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defTabSz="449263">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49263">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49263">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49263">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49263">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Clr>
                    <a:srgbClr val="000000"/>
                  </a:buClr>
                  <a:buFont typeface="Times New Roman" panose="02020603050405020304" pitchFamily="18" charset="0"/>
                  <a:buNone/>
                </a:pPr>
                <a:endParaRPr lang="it-IT" altLang="it-IT" sz="1800">
                  <a:solidFill>
                    <a:srgbClr val="FFFFFF"/>
                  </a:solidFill>
                  <a:latin typeface="Arial" panose="020B0604020202020204" pitchFamily="34" charset="0"/>
                  <a:ea typeface="Microsoft YaHei" panose="020B0503020204020204" pitchFamily="34" charset="-122"/>
                </a:endParaRPr>
              </a:p>
            </p:txBody>
          </p:sp>
        </p:grpSp>
        <p:sp>
          <p:nvSpPr>
            <p:cNvPr id="109669" name="Rectangle 21">
              <a:extLst>
                <a:ext uri="{FF2B5EF4-FFF2-40B4-BE49-F238E27FC236}">
                  <a16:creationId xmlns:a16="http://schemas.microsoft.com/office/drawing/2014/main" id="{6E8AAA31-87F6-430F-B5DF-2B3F46477855}"/>
                </a:ext>
              </a:extLst>
            </p:cNvPr>
            <p:cNvSpPr>
              <a:spLocks noChangeArrowheads="1"/>
            </p:cNvSpPr>
            <p:nvPr/>
          </p:nvSpPr>
          <p:spPr bwMode="auto">
            <a:xfrm>
              <a:off x="2922" y="2390"/>
              <a:ext cx="58" cy="11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Calibri" panose="020F0502020204030204" pitchFamily="34" charset="0"/>
                </a:defRPr>
              </a:lvl1pPr>
              <a:lvl2pPr marL="742950" indent="-28575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2pPr>
              <a:lvl3pPr marL="1143000" indent="-22860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3pPr>
              <a:lvl4pPr marL="1600200" indent="-22860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4pPr>
              <a:lvl5pPr marL="2057400" indent="-22860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5pPr>
              <a:lvl6pPr marL="25146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6pPr>
              <a:lvl7pPr marL="29718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7pPr>
              <a:lvl8pPr marL="34290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8pPr>
              <a:lvl9pPr marL="38862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9pPr>
            </a:lstStyle>
            <a:p>
              <a:pPr eaLnBrk="1" hangingPunct="1">
                <a:spcBef>
                  <a:spcPct val="0"/>
                </a:spcBef>
                <a:buFontTx/>
                <a:buNone/>
              </a:pPr>
              <a:r>
                <a:rPr lang="en-GB" altLang="it-IT" sz="1200" b="1">
                  <a:solidFill>
                    <a:srgbClr val="FFFFFF"/>
                  </a:solidFill>
                  <a:latin typeface="Arial" panose="020B0604020202020204" pitchFamily="34" charset="0"/>
                  <a:ea typeface="Microsoft YaHei" panose="020B0503020204020204" pitchFamily="34" charset="-122"/>
                  <a:cs typeface="Arial" panose="020B0604020202020204" pitchFamily="34" charset="0"/>
                </a:rPr>
                <a:t>T</a:t>
              </a:r>
            </a:p>
          </p:txBody>
        </p:sp>
        <p:sp>
          <p:nvSpPr>
            <p:cNvPr id="109670" name="Rectangle 22">
              <a:extLst>
                <a:ext uri="{FF2B5EF4-FFF2-40B4-BE49-F238E27FC236}">
                  <a16:creationId xmlns:a16="http://schemas.microsoft.com/office/drawing/2014/main" id="{9441BD8C-4D8F-42E2-BA3E-43471DBFDC59}"/>
                </a:ext>
              </a:extLst>
            </p:cNvPr>
            <p:cNvSpPr>
              <a:spLocks noChangeArrowheads="1"/>
            </p:cNvSpPr>
            <p:nvPr/>
          </p:nvSpPr>
          <p:spPr bwMode="auto">
            <a:xfrm>
              <a:off x="2974" y="2401"/>
              <a:ext cx="34" cy="10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Calibri" panose="020F0502020204030204" pitchFamily="34" charset="0"/>
                </a:defRPr>
              </a:lvl1pPr>
              <a:lvl2pPr marL="742950" indent="-28575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2pPr>
              <a:lvl3pPr marL="1143000" indent="-22860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3pPr>
              <a:lvl4pPr marL="1600200" indent="-22860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4pPr>
              <a:lvl5pPr marL="2057400" indent="-22860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5pPr>
              <a:lvl6pPr marL="25146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6pPr>
              <a:lvl7pPr marL="29718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7pPr>
              <a:lvl8pPr marL="34290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8pPr>
              <a:lvl9pPr marL="38862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9pPr>
            </a:lstStyle>
            <a:p>
              <a:pPr eaLnBrk="1" hangingPunct="1">
                <a:spcBef>
                  <a:spcPct val="0"/>
                </a:spcBef>
                <a:buFontTx/>
                <a:buNone/>
              </a:pPr>
              <a:r>
                <a:rPr lang="en-GB" altLang="it-IT" sz="1100" b="1">
                  <a:solidFill>
                    <a:srgbClr val="FFFFFF"/>
                  </a:solidFill>
                  <a:latin typeface="Arial" panose="020B0604020202020204" pitchFamily="34" charset="0"/>
                  <a:ea typeface="Microsoft YaHei" panose="020B0503020204020204" pitchFamily="34" charset="-122"/>
                  <a:cs typeface="Arial" panose="020B0604020202020204" pitchFamily="34" charset="0"/>
                </a:rPr>
                <a:t>r</a:t>
              </a:r>
            </a:p>
          </p:txBody>
        </p:sp>
        <p:sp>
          <p:nvSpPr>
            <p:cNvPr id="109671" name="Line 23">
              <a:extLst>
                <a:ext uri="{FF2B5EF4-FFF2-40B4-BE49-F238E27FC236}">
                  <a16:creationId xmlns:a16="http://schemas.microsoft.com/office/drawing/2014/main" id="{11D5E3D3-FF57-4D10-BE03-A6413D18A499}"/>
                </a:ext>
              </a:extLst>
            </p:cNvPr>
            <p:cNvSpPr>
              <a:spLocks noChangeShapeType="1"/>
            </p:cNvSpPr>
            <p:nvPr/>
          </p:nvSpPr>
          <p:spPr bwMode="auto">
            <a:xfrm flipH="1">
              <a:off x="2687" y="2641"/>
              <a:ext cx="197" cy="350"/>
            </a:xfrm>
            <a:prstGeom prst="line">
              <a:avLst/>
            </a:prstGeom>
            <a:noFill/>
            <a:ln w="50760" cap="sq">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109672" name="Line 24">
              <a:extLst>
                <a:ext uri="{FF2B5EF4-FFF2-40B4-BE49-F238E27FC236}">
                  <a16:creationId xmlns:a16="http://schemas.microsoft.com/office/drawing/2014/main" id="{7ADEFB0A-BCFA-46F2-9B1B-352E6E4CB921}"/>
                </a:ext>
              </a:extLst>
            </p:cNvPr>
            <p:cNvSpPr>
              <a:spLocks noChangeShapeType="1"/>
            </p:cNvSpPr>
            <p:nvPr/>
          </p:nvSpPr>
          <p:spPr bwMode="auto">
            <a:xfrm>
              <a:off x="3025" y="2642"/>
              <a:ext cx="194" cy="350"/>
            </a:xfrm>
            <a:prstGeom prst="line">
              <a:avLst/>
            </a:prstGeom>
            <a:noFill/>
            <a:ln w="50760" cap="sq">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109673" name="Text Box 25">
              <a:extLst>
                <a:ext uri="{FF2B5EF4-FFF2-40B4-BE49-F238E27FC236}">
                  <a16:creationId xmlns:a16="http://schemas.microsoft.com/office/drawing/2014/main" id="{16BC8D18-3855-4136-8AE7-E20009C57EC5}"/>
                </a:ext>
              </a:extLst>
            </p:cNvPr>
            <p:cNvSpPr txBox="1">
              <a:spLocks noChangeArrowheads="1"/>
            </p:cNvSpPr>
            <p:nvPr/>
          </p:nvSpPr>
          <p:spPr bwMode="auto">
            <a:xfrm>
              <a:off x="2456" y="3028"/>
              <a:ext cx="440" cy="2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Calibri" panose="020F0502020204030204" pitchFamily="34" charset="0"/>
                </a:defRPr>
              </a:lvl1pPr>
              <a:lvl2pPr marL="742950" indent="-28575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2pPr>
              <a:lvl3pPr marL="1143000" indent="-22860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3pPr>
              <a:lvl4pPr marL="1600200" indent="-22860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4pPr>
              <a:lvl5pPr marL="2057400" indent="-22860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5pPr>
              <a:lvl6pPr marL="25146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6pPr>
              <a:lvl7pPr marL="29718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7pPr>
              <a:lvl8pPr marL="34290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8pPr>
              <a:lvl9pPr marL="38862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9pPr>
            </a:lstStyle>
            <a:p>
              <a:pPr eaLnBrk="1" hangingPunct="1">
                <a:spcBef>
                  <a:spcPct val="0"/>
                </a:spcBef>
                <a:buFontTx/>
                <a:buNone/>
              </a:pPr>
              <a:r>
                <a:rPr lang="en-GB" altLang="it-IT" sz="1800">
                  <a:solidFill>
                    <a:srgbClr val="000000"/>
                  </a:solidFill>
                  <a:latin typeface="Arial" panose="020B0604020202020204" pitchFamily="34" charset="0"/>
                  <a:ea typeface="Microsoft YaHei" panose="020B0503020204020204" pitchFamily="34" charset="-122"/>
                  <a:cs typeface="Arial" panose="020B0604020202020204" pitchFamily="34" charset="0"/>
                </a:rPr>
                <a:t>IL-10</a:t>
              </a:r>
            </a:p>
          </p:txBody>
        </p:sp>
        <p:sp>
          <p:nvSpPr>
            <p:cNvPr id="109674" name="Text Box 26">
              <a:extLst>
                <a:ext uri="{FF2B5EF4-FFF2-40B4-BE49-F238E27FC236}">
                  <a16:creationId xmlns:a16="http://schemas.microsoft.com/office/drawing/2014/main" id="{449B5547-37C9-42FD-BFA6-C7BB0A070B15}"/>
                </a:ext>
              </a:extLst>
            </p:cNvPr>
            <p:cNvSpPr txBox="1">
              <a:spLocks noChangeArrowheads="1"/>
            </p:cNvSpPr>
            <p:nvPr/>
          </p:nvSpPr>
          <p:spPr bwMode="auto">
            <a:xfrm>
              <a:off x="3046" y="3021"/>
              <a:ext cx="529" cy="2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Calibri" panose="020F0502020204030204" pitchFamily="34" charset="0"/>
                </a:defRPr>
              </a:lvl1pPr>
              <a:lvl2pPr marL="742950" indent="-28575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2pPr>
              <a:lvl3pPr marL="1143000" indent="-22860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3pPr>
              <a:lvl4pPr marL="1600200" indent="-22860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4pPr>
              <a:lvl5pPr marL="2057400" indent="-22860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5pPr>
              <a:lvl6pPr marL="25146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6pPr>
              <a:lvl7pPr marL="29718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7pPr>
              <a:lvl8pPr marL="34290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8pPr>
              <a:lvl9pPr marL="38862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9pPr>
            </a:lstStyle>
            <a:p>
              <a:pPr eaLnBrk="1" hangingPunct="1">
                <a:spcBef>
                  <a:spcPct val="0"/>
                </a:spcBef>
                <a:buFontTx/>
                <a:buNone/>
              </a:pPr>
              <a:r>
                <a:rPr lang="en-GB" altLang="it-IT" sz="1800">
                  <a:solidFill>
                    <a:srgbClr val="000000"/>
                  </a:solidFill>
                  <a:latin typeface="Arial" panose="020B0604020202020204" pitchFamily="34" charset="0"/>
                  <a:ea typeface="Microsoft YaHei" panose="020B0503020204020204" pitchFamily="34" charset="-122"/>
                  <a:cs typeface="Arial" panose="020B0604020202020204" pitchFamily="34" charset="0"/>
                </a:rPr>
                <a:t>TGF-</a:t>
              </a:r>
              <a:r>
                <a:rPr lang="en-GB" altLang="it-IT" sz="1800">
                  <a:solidFill>
                    <a:srgbClr val="000000"/>
                  </a:solidFill>
                  <a:latin typeface="Symbol" panose="05050102010706020507" pitchFamily="18" charset="2"/>
                  <a:ea typeface="Microsoft YaHei" panose="020B0503020204020204" pitchFamily="34" charset="-122"/>
                  <a:cs typeface="Arial" panose="020B0604020202020204" pitchFamily="34" charset="0"/>
                </a:rPr>
                <a:t></a:t>
              </a:r>
            </a:p>
          </p:txBody>
        </p:sp>
        <p:sp>
          <p:nvSpPr>
            <p:cNvPr id="109675" name="Line 27">
              <a:extLst>
                <a:ext uri="{FF2B5EF4-FFF2-40B4-BE49-F238E27FC236}">
                  <a16:creationId xmlns:a16="http://schemas.microsoft.com/office/drawing/2014/main" id="{F93C9264-B5AC-4276-B467-32E3752FC13F}"/>
                </a:ext>
              </a:extLst>
            </p:cNvPr>
            <p:cNvSpPr>
              <a:spLocks noChangeShapeType="1"/>
            </p:cNvSpPr>
            <p:nvPr/>
          </p:nvSpPr>
          <p:spPr bwMode="auto">
            <a:xfrm>
              <a:off x="2648" y="3236"/>
              <a:ext cx="0" cy="300"/>
            </a:xfrm>
            <a:prstGeom prst="line">
              <a:avLst/>
            </a:prstGeom>
            <a:noFill/>
            <a:ln w="50760" cap="sq">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109676" name="Line 28">
              <a:extLst>
                <a:ext uri="{FF2B5EF4-FFF2-40B4-BE49-F238E27FC236}">
                  <a16:creationId xmlns:a16="http://schemas.microsoft.com/office/drawing/2014/main" id="{097F6407-011D-4BB0-9E91-4B7766CFA8FE}"/>
                </a:ext>
              </a:extLst>
            </p:cNvPr>
            <p:cNvSpPr>
              <a:spLocks noChangeShapeType="1"/>
            </p:cNvSpPr>
            <p:nvPr/>
          </p:nvSpPr>
          <p:spPr bwMode="auto">
            <a:xfrm>
              <a:off x="3277" y="3236"/>
              <a:ext cx="0" cy="300"/>
            </a:xfrm>
            <a:prstGeom prst="line">
              <a:avLst/>
            </a:prstGeom>
            <a:noFill/>
            <a:ln w="50760" cap="sq">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109677" name="Text Box 29">
              <a:extLst>
                <a:ext uri="{FF2B5EF4-FFF2-40B4-BE49-F238E27FC236}">
                  <a16:creationId xmlns:a16="http://schemas.microsoft.com/office/drawing/2014/main" id="{09EFFB89-A8D1-4FE7-B2A7-6D30068933E9}"/>
                </a:ext>
              </a:extLst>
            </p:cNvPr>
            <p:cNvSpPr txBox="1">
              <a:spLocks noChangeArrowheads="1"/>
            </p:cNvSpPr>
            <p:nvPr/>
          </p:nvSpPr>
          <p:spPr bwMode="auto">
            <a:xfrm>
              <a:off x="2462" y="3565"/>
              <a:ext cx="425" cy="2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Calibri" panose="020F0502020204030204" pitchFamily="34" charset="0"/>
                </a:defRPr>
              </a:lvl1pPr>
              <a:lvl2pPr marL="742950" indent="-28575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2pPr>
              <a:lvl3pPr marL="1143000" indent="-22860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3pPr>
              <a:lvl4pPr marL="1600200" indent="-22860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4pPr>
              <a:lvl5pPr marL="2057400" indent="-22860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5pPr>
              <a:lvl6pPr marL="25146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6pPr>
              <a:lvl7pPr marL="29718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7pPr>
              <a:lvl8pPr marL="34290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8pPr>
              <a:lvl9pPr marL="38862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9pPr>
            </a:lstStyle>
            <a:p>
              <a:pPr eaLnBrk="1" hangingPunct="1">
                <a:spcBef>
                  <a:spcPct val="0"/>
                </a:spcBef>
                <a:buFontTx/>
                <a:buNone/>
              </a:pPr>
              <a:r>
                <a:rPr lang="en-GB" altLang="it-IT" sz="1800">
                  <a:solidFill>
                    <a:srgbClr val="000000"/>
                  </a:solidFill>
                  <a:latin typeface="Arial" panose="020B0604020202020204" pitchFamily="34" charset="0"/>
                  <a:ea typeface="Microsoft YaHei" panose="020B0503020204020204" pitchFamily="34" charset="-122"/>
                  <a:cs typeface="Arial" panose="020B0604020202020204" pitchFamily="34" charset="0"/>
                </a:rPr>
                <a:t>IgG4</a:t>
              </a:r>
            </a:p>
          </p:txBody>
        </p:sp>
        <p:sp>
          <p:nvSpPr>
            <p:cNvPr id="109678" name="Text Box 30">
              <a:extLst>
                <a:ext uri="{FF2B5EF4-FFF2-40B4-BE49-F238E27FC236}">
                  <a16:creationId xmlns:a16="http://schemas.microsoft.com/office/drawing/2014/main" id="{EB500394-FC60-4B74-91F2-E8DCD6D1C095}"/>
                </a:ext>
              </a:extLst>
            </p:cNvPr>
            <p:cNvSpPr txBox="1">
              <a:spLocks noChangeArrowheads="1"/>
            </p:cNvSpPr>
            <p:nvPr/>
          </p:nvSpPr>
          <p:spPr bwMode="auto">
            <a:xfrm>
              <a:off x="3134" y="3560"/>
              <a:ext cx="329" cy="2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Calibri" panose="020F0502020204030204" pitchFamily="34" charset="0"/>
                </a:defRPr>
              </a:lvl1pPr>
              <a:lvl2pPr marL="742950" indent="-28575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2pPr>
              <a:lvl3pPr marL="1143000" indent="-22860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3pPr>
              <a:lvl4pPr marL="1600200" indent="-22860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4pPr>
              <a:lvl5pPr marL="2057400" indent="-22860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5pPr>
              <a:lvl6pPr marL="25146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6pPr>
              <a:lvl7pPr marL="29718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7pPr>
              <a:lvl8pPr marL="34290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8pPr>
              <a:lvl9pPr marL="38862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9pPr>
            </a:lstStyle>
            <a:p>
              <a:pPr eaLnBrk="1" hangingPunct="1">
                <a:spcBef>
                  <a:spcPct val="0"/>
                </a:spcBef>
                <a:buFontTx/>
                <a:buNone/>
              </a:pPr>
              <a:r>
                <a:rPr lang="en-GB" altLang="it-IT" sz="1800">
                  <a:solidFill>
                    <a:srgbClr val="000000"/>
                  </a:solidFill>
                  <a:latin typeface="Arial" panose="020B0604020202020204" pitchFamily="34" charset="0"/>
                  <a:ea typeface="Microsoft YaHei" panose="020B0503020204020204" pitchFamily="34" charset="-122"/>
                  <a:cs typeface="Arial" panose="020B0604020202020204" pitchFamily="34" charset="0"/>
                </a:rPr>
                <a:t>IgA</a:t>
              </a:r>
            </a:p>
          </p:txBody>
        </p:sp>
        <p:sp>
          <p:nvSpPr>
            <p:cNvPr id="109679" name="Line 31">
              <a:extLst>
                <a:ext uri="{FF2B5EF4-FFF2-40B4-BE49-F238E27FC236}">
                  <a16:creationId xmlns:a16="http://schemas.microsoft.com/office/drawing/2014/main" id="{4832B0A3-D876-418B-9113-87E6C1962F12}"/>
                </a:ext>
              </a:extLst>
            </p:cNvPr>
            <p:cNvSpPr>
              <a:spLocks noChangeShapeType="1"/>
            </p:cNvSpPr>
            <p:nvPr/>
          </p:nvSpPr>
          <p:spPr bwMode="auto">
            <a:xfrm flipH="1" flipV="1">
              <a:off x="2525" y="1733"/>
              <a:ext cx="448" cy="256"/>
            </a:xfrm>
            <a:prstGeom prst="line">
              <a:avLst/>
            </a:prstGeom>
            <a:noFill/>
            <a:ln w="5076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109680" name="Line 32">
              <a:extLst>
                <a:ext uri="{FF2B5EF4-FFF2-40B4-BE49-F238E27FC236}">
                  <a16:creationId xmlns:a16="http://schemas.microsoft.com/office/drawing/2014/main" id="{804E41B2-CE6C-4DD6-A163-6E7561F35F11}"/>
                </a:ext>
              </a:extLst>
            </p:cNvPr>
            <p:cNvSpPr>
              <a:spLocks noChangeShapeType="1"/>
            </p:cNvSpPr>
            <p:nvPr/>
          </p:nvSpPr>
          <p:spPr bwMode="auto">
            <a:xfrm>
              <a:off x="2963" y="1980"/>
              <a:ext cx="0" cy="259"/>
            </a:xfrm>
            <a:prstGeom prst="line">
              <a:avLst/>
            </a:prstGeom>
            <a:noFill/>
            <a:ln w="50760" cap="sq">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grpSp>
      <p:sp>
        <p:nvSpPr>
          <p:cNvPr id="109573" name="Line 33">
            <a:extLst>
              <a:ext uri="{FF2B5EF4-FFF2-40B4-BE49-F238E27FC236}">
                <a16:creationId xmlns:a16="http://schemas.microsoft.com/office/drawing/2014/main" id="{C1722A1E-A4B2-4C50-B219-5D844623728B}"/>
              </a:ext>
            </a:extLst>
          </p:cNvPr>
          <p:cNvSpPr>
            <a:spLocks noChangeShapeType="1"/>
          </p:cNvSpPr>
          <p:nvPr/>
        </p:nvSpPr>
        <p:spPr bwMode="auto">
          <a:xfrm flipV="1">
            <a:off x="5459413" y="1628775"/>
            <a:ext cx="231775" cy="400050"/>
          </a:xfrm>
          <a:prstGeom prst="line">
            <a:avLst/>
          </a:prstGeom>
          <a:noFill/>
          <a:ln w="50760" cap="sq">
            <a:solidFill>
              <a:srgbClr val="000000"/>
            </a:solidFill>
            <a:prstDash val="sysDot"/>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grpSp>
        <p:nvGrpSpPr>
          <p:cNvPr id="109574" name="Group 34">
            <a:extLst>
              <a:ext uri="{FF2B5EF4-FFF2-40B4-BE49-F238E27FC236}">
                <a16:creationId xmlns:a16="http://schemas.microsoft.com/office/drawing/2014/main" id="{285F65A3-E4A5-4905-B0B5-1FE3D7728926}"/>
              </a:ext>
            </a:extLst>
          </p:cNvPr>
          <p:cNvGrpSpPr>
            <a:grpSpLocks/>
          </p:cNvGrpSpPr>
          <p:nvPr/>
        </p:nvGrpSpPr>
        <p:grpSpPr bwMode="auto">
          <a:xfrm>
            <a:off x="893763" y="1052513"/>
            <a:ext cx="7005637" cy="2657475"/>
            <a:chOff x="563" y="663"/>
            <a:chExt cx="4413" cy="1674"/>
          </a:xfrm>
        </p:grpSpPr>
        <p:sp>
          <p:nvSpPr>
            <p:cNvPr id="109588" name="Oval 35">
              <a:extLst>
                <a:ext uri="{FF2B5EF4-FFF2-40B4-BE49-F238E27FC236}">
                  <a16:creationId xmlns:a16="http://schemas.microsoft.com/office/drawing/2014/main" id="{25605C0C-DFA8-470C-A8B0-6357474CE370}"/>
                </a:ext>
              </a:extLst>
            </p:cNvPr>
            <p:cNvSpPr>
              <a:spLocks noChangeArrowheads="1"/>
            </p:cNvSpPr>
            <p:nvPr/>
          </p:nvSpPr>
          <p:spPr bwMode="auto">
            <a:xfrm>
              <a:off x="2292" y="1198"/>
              <a:ext cx="462" cy="469"/>
            </a:xfrm>
            <a:prstGeom prst="ellipse">
              <a:avLst/>
            </a:prstGeom>
            <a:solidFill>
              <a:srgbClr val="EEECE1"/>
            </a:solidFill>
            <a:ln w="9525"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defTabSz="449263">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49263">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49263">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49263">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49263">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Clr>
                  <a:srgbClr val="000000"/>
                </a:buClr>
                <a:buFont typeface="Times New Roman" panose="02020603050405020304" pitchFamily="18" charset="0"/>
                <a:buNone/>
              </a:pPr>
              <a:endParaRPr lang="it-IT" altLang="it-IT" sz="1800">
                <a:solidFill>
                  <a:srgbClr val="FFFFFF"/>
                </a:solidFill>
                <a:latin typeface="Arial" panose="020B0604020202020204" pitchFamily="34" charset="0"/>
                <a:ea typeface="Microsoft YaHei" panose="020B0503020204020204" pitchFamily="34" charset="-122"/>
              </a:endParaRPr>
            </a:p>
          </p:txBody>
        </p:sp>
        <p:sp>
          <p:nvSpPr>
            <p:cNvPr id="109589" name="Oval 36">
              <a:extLst>
                <a:ext uri="{FF2B5EF4-FFF2-40B4-BE49-F238E27FC236}">
                  <a16:creationId xmlns:a16="http://schemas.microsoft.com/office/drawing/2014/main" id="{7473F99E-4071-4DEE-ACF4-D6EF9DA22DB9}"/>
                </a:ext>
              </a:extLst>
            </p:cNvPr>
            <p:cNvSpPr>
              <a:spLocks noChangeArrowheads="1"/>
            </p:cNvSpPr>
            <p:nvPr/>
          </p:nvSpPr>
          <p:spPr bwMode="auto">
            <a:xfrm>
              <a:off x="2292" y="1198"/>
              <a:ext cx="462" cy="469"/>
            </a:xfrm>
            <a:prstGeom prst="ellipse">
              <a:avLst/>
            </a:prstGeom>
            <a:noFill/>
            <a:ln w="15840" cap="rnd">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defTabSz="449263">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49263">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49263">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49263">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49263">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Clr>
                  <a:srgbClr val="000000"/>
                </a:buClr>
                <a:buFont typeface="Times New Roman" panose="02020603050405020304" pitchFamily="18" charset="0"/>
                <a:buNone/>
              </a:pPr>
              <a:endParaRPr lang="it-IT" altLang="it-IT" sz="1800">
                <a:solidFill>
                  <a:srgbClr val="FFFFFF"/>
                </a:solidFill>
                <a:latin typeface="Arial" panose="020B0604020202020204" pitchFamily="34" charset="0"/>
                <a:ea typeface="Microsoft YaHei" panose="020B0503020204020204" pitchFamily="34" charset="-122"/>
              </a:endParaRPr>
            </a:p>
          </p:txBody>
        </p:sp>
        <p:sp>
          <p:nvSpPr>
            <p:cNvPr id="109590" name="Freeform 37">
              <a:extLst>
                <a:ext uri="{FF2B5EF4-FFF2-40B4-BE49-F238E27FC236}">
                  <a16:creationId xmlns:a16="http://schemas.microsoft.com/office/drawing/2014/main" id="{AC82A106-7C8C-4C59-A2F0-7127AFF60256}"/>
                </a:ext>
              </a:extLst>
            </p:cNvPr>
            <p:cNvSpPr>
              <a:spLocks noChangeArrowheads="1"/>
            </p:cNvSpPr>
            <p:nvPr/>
          </p:nvSpPr>
          <p:spPr bwMode="auto">
            <a:xfrm>
              <a:off x="4203" y="1882"/>
              <a:ext cx="267" cy="276"/>
            </a:xfrm>
            <a:custGeom>
              <a:avLst/>
              <a:gdLst>
                <a:gd name="T0" fmla="*/ 13 w 362"/>
                <a:gd name="T1" fmla="*/ 17 h 342"/>
                <a:gd name="T2" fmla="*/ 13 w 362"/>
                <a:gd name="T3" fmla="*/ 13 h 342"/>
                <a:gd name="T4" fmla="*/ 13 w 362"/>
                <a:gd name="T5" fmla="*/ 10 h 342"/>
                <a:gd name="T6" fmla="*/ 12 w 362"/>
                <a:gd name="T7" fmla="*/ 7 h 342"/>
                <a:gd name="T8" fmla="*/ 11 w 362"/>
                <a:gd name="T9" fmla="*/ 5 h 342"/>
                <a:gd name="T10" fmla="*/ 10 w 362"/>
                <a:gd name="T11" fmla="*/ 2 h 342"/>
                <a:gd name="T12" fmla="*/ 9 w 362"/>
                <a:gd name="T13" fmla="*/ 2 h 342"/>
                <a:gd name="T14" fmla="*/ 7 w 362"/>
                <a:gd name="T15" fmla="*/ 2 h 342"/>
                <a:gd name="T16" fmla="*/ 7 w 362"/>
                <a:gd name="T17" fmla="*/ 0 h 342"/>
                <a:gd name="T18" fmla="*/ 5 w 362"/>
                <a:gd name="T19" fmla="*/ 2 h 342"/>
                <a:gd name="T20" fmla="*/ 4 w 362"/>
                <a:gd name="T21" fmla="*/ 2 h 342"/>
                <a:gd name="T22" fmla="*/ 3 w 362"/>
                <a:gd name="T23" fmla="*/ 2 h 342"/>
                <a:gd name="T24" fmla="*/ 2 w 362"/>
                <a:gd name="T25" fmla="*/ 5 h 342"/>
                <a:gd name="T26" fmla="*/ 1 w 362"/>
                <a:gd name="T27" fmla="*/ 7 h 342"/>
                <a:gd name="T28" fmla="*/ 1 w 362"/>
                <a:gd name="T29" fmla="*/ 10 h 342"/>
                <a:gd name="T30" fmla="*/ 1 w 362"/>
                <a:gd name="T31" fmla="*/ 13 h 342"/>
                <a:gd name="T32" fmla="*/ 0 w 362"/>
                <a:gd name="T33" fmla="*/ 17 h 342"/>
                <a:gd name="T34" fmla="*/ 1 w 362"/>
                <a:gd name="T35" fmla="*/ 19 h 342"/>
                <a:gd name="T36" fmla="*/ 1 w 362"/>
                <a:gd name="T37" fmla="*/ 23 h 342"/>
                <a:gd name="T38" fmla="*/ 1 w 362"/>
                <a:gd name="T39" fmla="*/ 26 h 342"/>
                <a:gd name="T40" fmla="*/ 2 w 362"/>
                <a:gd name="T41" fmla="*/ 28 h 342"/>
                <a:gd name="T42" fmla="*/ 3 w 362"/>
                <a:gd name="T43" fmla="*/ 30 h 342"/>
                <a:gd name="T44" fmla="*/ 4 w 362"/>
                <a:gd name="T45" fmla="*/ 31 h 342"/>
                <a:gd name="T46" fmla="*/ 5 w 362"/>
                <a:gd name="T47" fmla="*/ 32 h 342"/>
                <a:gd name="T48" fmla="*/ 7 w 362"/>
                <a:gd name="T49" fmla="*/ 32 h 342"/>
                <a:gd name="T50" fmla="*/ 7 w 362"/>
                <a:gd name="T51" fmla="*/ 32 h 342"/>
                <a:gd name="T52" fmla="*/ 9 w 362"/>
                <a:gd name="T53" fmla="*/ 31 h 342"/>
                <a:gd name="T54" fmla="*/ 10 w 362"/>
                <a:gd name="T55" fmla="*/ 30 h 342"/>
                <a:gd name="T56" fmla="*/ 11 w 362"/>
                <a:gd name="T57" fmla="*/ 28 h 342"/>
                <a:gd name="T58" fmla="*/ 12 w 362"/>
                <a:gd name="T59" fmla="*/ 26 h 342"/>
                <a:gd name="T60" fmla="*/ 13 w 362"/>
                <a:gd name="T61" fmla="*/ 23 h 342"/>
                <a:gd name="T62" fmla="*/ 13 w 362"/>
                <a:gd name="T63" fmla="*/ 19 h 342"/>
                <a:gd name="T64" fmla="*/ 13 w 362"/>
                <a:gd name="T65" fmla="*/ 17 h 34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62"/>
                <a:gd name="T100" fmla="*/ 0 h 342"/>
                <a:gd name="T101" fmla="*/ 362 w 362"/>
                <a:gd name="T102" fmla="*/ 342 h 34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62" h="342">
                  <a:moveTo>
                    <a:pt x="362" y="171"/>
                  </a:moveTo>
                  <a:lnTo>
                    <a:pt x="358" y="137"/>
                  </a:lnTo>
                  <a:lnTo>
                    <a:pt x="348" y="104"/>
                  </a:lnTo>
                  <a:lnTo>
                    <a:pt x="331" y="76"/>
                  </a:lnTo>
                  <a:lnTo>
                    <a:pt x="309" y="50"/>
                  </a:lnTo>
                  <a:lnTo>
                    <a:pt x="282" y="29"/>
                  </a:lnTo>
                  <a:lnTo>
                    <a:pt x="251" y="13"/>
                  </a:lnTo>
                  <a:lnTo>
                    <a:pt x="217" y="3"/>
                  </a:lnTo>
                  <a:lnTo>
                    <a:pt x="181" y="0"/>
                  </a:lnTo>
                  <a:lnTo>
                    <a:pt x="144" y="3"/>
                  </a:lnTo>
                  <a:lnTo>
                    <a:pt x="110" y="13"/>
                  </a:lnTo>
                  <a:lnTo>
                    <a:pt x="79" y="29"/>
                  </a:lnTo>
                  <a:lnTo>
                    <a:pt x="52" y="50"/>
                  </a:lnTo>
                  <a:lnTo>
                    <a:pt x="30" y="76"/>
                  </a:lnTo>
                  <a:lnTo>
                    <a:pt x="14" y="104"/>
                  </a:lnTo>
                  <a:lnTo>
                    <a:pt x="3" y="137"/>
                  </a:lnTo>
                  <a:lnTo>
                    <a:pt x="0" y="171"/>
                  </a:lnTo>
                  <a:lnTo>
                    <a:pt x="3" y="205"/>
                  </a:lnTo>
                  <a:lnTo>
                    <a:pt x="14" y="238"/>
                  </a:lnTo>
                  <a:lnTo>
                    <a:pt x="30" y="267"/>
                  </a:lnTo>
                  <a:lnTo>
                    <a:pt x="52" y="292"/>
                  </a:lnTo>
                  <a:lnTo>
                    <a:pt x="79" y="313"/>
                  </a:lnTo>
                  <a:lnTo>
                    <a:pt x="110" y="329"/>
                  </a:lnTo>
                  <a:lnTo>
                    <a:pt x="144" y="339"/>
                  </a:lnTo>
                  <a:lnTo>
                    <a:pt x="181" y="342"/>
                  </a:lnTo>
                  <a:lnTo>
                    <a:pt x="217" y="339"/>
                  </a:lnTo>
                  <a:lnTo>
                    <a:pt x="251" y="329"/>
                  </a:lnTo>
                  <a:lnTo>
                    <a:pt x="282" y="313"/>
                  </a:lnTo>
                  <a:lnTo>
                    <a:pt x="309" y="292"/>
                  </a:lnTo>
                  <a:lnTo>
                    <a:pt x="331" y="267"/>
                  </a:lnTo>
                  <a:lnTo>
                    <a:pt x="348" y="238"/>
                  </a:lnTo>
                  <a:lnTo>
                    <a:pt x="358" y="205"/>
                  </a:lnTo>
                  <a:lnTo>
                    <a:pt x="362" y="171"/>
                  </a:lnTo>
                  <a:close/>
                </a:path>
              </a:pathLst>
            </a:custGeom>
            <a:solidFill>
              <a:srgbClr val="FFFFFF"/>
            </a:soli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9591" name="Freeform 38">
              <a:extLst>
                <a:ext uri="{FF2B5EF4-FFF2-40B4-BE49-F238E27FC236}">
                  <a16:creationId xmlns:a16="http://schemas.microsoft.com/office/drawing/2014/main" id="{2B93765E-5B14-4009-9E57-37A356AA410E}"/>
                </a:ext>
              </a:extLst>
            </p:cNvPr>
            <p:cNvSpPr>
              <a:spLocks noChangeArrowheads="1"/>
            </p:cNvSpPr>
            <p:nvPr/>
          </p:nvSpPr>
          <p:spPr bwMode="auto">
            <a:xfrm>
              <a:off x="4203" y="1882"/>
              <a:ext cx="267" cy="276"/>
            </a:xfrm>
            <a:custGeom>
              <a:avLst/>
              <a:gdLst>
                <a:gd name="T0" fmla="*/ 13 w 362"/>
                <a:gd name="T1" fmla="*/ 17 h 342"/>
                <a:gd name="T2" fmla="*/ 13 w 362"/>
                <a:gd name="T3" fmla="*/ 13 h 342"/>
                <a:gd name="T4" fmla="*/ 13 w 362"/>
                <a:gd name="T5" fmla="*/ 10 h 342"/>
                <a:gd name="T6" fmla="*/ 12 w 362"/>
                <a:gd name="T7" fmla="*/ 7 h 342"/>
                <a:gd name="T8" fmla="*/ 11 w 362"/>
                <a:gd name="T9" fmla="*/ 5 h 342"/>
                <a:gd name="T10" fmla="*/ 10 w 362"/>
                <a:gd name="T11" fmla="*/ 2 h 342"/>
                <a:gd name="T12" fmla="*/ 9 w 362"/>
                <a:gd name="T13" fmla="*/ 2 h 342"/>
                <a:gd name="T14" fmla="*/ 7 w 362"/>
                <a:gd name="T15" fmla="*/ 2 h 342"/>
                <a:gd name="T16" fmla="*/ 7 w 362"/>
                <a:gd name="T17" fmla="*/ 0 h 342"/>
                <a:gd name="T18" fmla="*/ 5 w 362"/>
                <a:gd name="T19" fmla="*/ 2 h 342"/>
                <a:gd name="T20" fmla="*/ 4 w 362"/>
                <a:gd name="T21" fmla="*/ 2 h 342"/>
                <a:gd name="T22" fmla="*/ 3 w 362"/>
                <a:gd name="T23" fmla="*/ 2 h 342"/>
                <a:gd name="T24" fmla="*/ 2 w 362"/>
                <a:gd name="T25" fmla="*/ 5 h 342"/>
                <a:gd name="T26" fmla="*/ 1 w 362"/>
                <a:gd name="T27" fmla="*/ 7 h 342"/>
                <a:gd name="T28" fmla="*/ 1 w 362"/>
                <a:gd name="T29" fmla="*/ 10 h 342"/>
                <a:gd name="T30" fmla="*/ 1 w 362"/>
                <a:gd name="T31" fmla="*/ 13 h 342"/>
                <a:gd name="T32" fmla="*/ 0 w 362"/>
                <a:gd name="T33" fmla="*/ 17 h 342"/>
                <a:gd name="T34" fmla="*/ 1 w 362"/>
                <a:gd name="T35" fmla="*/ 19 h 342"/>
                <a:gd name="T36" fmla="*/ 1 w 362"/>
                <a:gd name="T37" fmla="*/ 23 h 342"/>
                <a:gd name="T38" fmla="*/ 1 w 362"/>
                <a:gd name="T39" fmla="*/ 26 h 342"/>
                <a:gd name="T40" fmla="*/ 2 w 362"/>
                <a:gd name="T41" fmla="*/ 28 h 342"/>
                <a:gd name="T42" fmla="*/ 3 w 362"/>
                <a:gd name="T43" fmla="*/ 30 h 342"/>
                <a:gd name="T44" fmla="*/ 4 w 362"/>
                <a:gd name="T45" fmla="*/ 31 h 342"/>
                <a:gd name="T46" fmla="*/ 5 w 362"/>
                <a:gd name="T47" fmla="*/ 32 h 342"/>
                <a:gd name="T48" fmla="*/ 7 w 362"/>
                <a:gd name="T49" fmla="*/ 32 h 342"/>
                <a:gd name="T50" fmla="*/ 7 w 362"/>
                <a:gd name="T51" fmla="*/ 32 h 342"/>
                <a:gd name="T52" fmla="*/ 9 w 362"/>
                <a:gd name="T53" fmla="*/ 31 h 342"/>
                <a:gd name="T54" fmla="*/ 10 w 362"/>
                <a:gd name="T55" fmla="*/ 30 h 342"/>
                <a:gd name="T56" fmla="*/ 11 w 362"/>
                <a:gd name="T57" fmla="*/ 28 h 342"/>
                <a:gd name="T58" fmla="*/ 12 w 362"/>
                <a:gd name="T59" fmla="*/ 26 h 342"/>
                <a:gd name="T60" fmla="*/ 13 w 362"/>
                <a:gd name="T61" fmla="*/ 23 h 342"/>
                <a:gd name="T62" fmla="*/ 13 w 362"/>
                <a:gd name="T63" fmla="*/ 19 h 342"/>
                <a:gd name="T64" fmla="*/ 13 w 362"/>
                <a:gd name="T65" fmla="*/ 17 h 34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62"/>
                <a:gd name="T100" fmla="*/ 0 h 342"/>
                <a:gd name="T101" fmla="*/ 362 w 362"/>
                <a:gd name="T102" fmla="*/ 342 h 34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62" h="342">
                  <a:moveTo>
                    <a:pt x="362" y="171"/>
                  </a:moveTo>
                  <a:lnTo>
                    <a:pt x="358" y="137"/>
                  </a:lnTo>
                  <a:lnTo>
                    <a:pt x="348" y="104"/>
                  </a:lnTo>
                  <a:lnTo>
                    <a:pt x="331" y="76"/>
                  </a:lnTo>
                  <a:lnTo>
                    <a:pt x="309" y="50"/>
                  </a:lnTo>
                  <a:lnTo>
                    <a:pt x="282" y="29"/>
                  </a:lnTo>
                  <a:lnTo>
                    <a:pt x="251" y="13"/>
                  </a:lnTo>
                  <a:lnTo>
                    <a:pt x="217" y="3"/>
                  </a:lnTo>
                  <a:lnTo>
                    <a:pt x="181" y="0"/>
                  </a:lnTo>
                  <a:lnTo>
                    <a:pt x="144" y="3"/>
                  </a:lnTo>
                  <a:lnTo>
                    <a:pt x="110" y="13"/>
                  </a:lnTo>
                  <a:lnTo>
                    <a:pt x="79" y="29"/>
                  </a:lnTo>
                  <a:lnTo>
                    <a:pt x="52" y="50"/>
                  </a:lnTo>
                  <a:lnTo>
                    <a:pt x="30" y="76"/>
                  </a:lnTo>
                  <a:lnTo>
                    <a:pt x="14" y="104"/>
                  </a:lnTo>
                  <a:lnTo>
                    <a:pt x="3" y="137"/>
                  </a:lnTo>
                  <a:lnTo>
                    <a:pt x="0" y="171"/>
                  </a:lnTo>
                  <a:lnTo>
                    <a:pt x="3" y="205"/>
                  </a:lnTo>
                  <a:lnTo>
                    <a:pt x="14" y="238"/>
                  </a:lnTo>
                  <a:lnTo>
                    <a:pt x="30" y="267"/>
                  </a:lnTo>
                  <a:lnTo>
                    <a:pt x="52" y="292"/>
                  </a:lnTo>
                  <a:lnTo>
                    <a:pt x="79" y="313"/>
                  </a:lnTo>
                  <a:lnTo>
                    <a:pt x="110" y="329"/>
                  </a:lnTo>
                  <a:lnTo>
                    <a:pt x="144" y="339"/>
                  </a:lnTo>
                  <a:lnTo>
                    <a:pt x="181" y="342"/>
                  </a:lnTo>
                  <a:lnTo>
                    <a:pt x="217" y="339"/>
                  </a:lnTo>
                  <a:lnTo>
                    <a:pt x="251" y="329"/>
                  </a:lnTo>
                  <a:lnTo>
                    <a:pt x="282" y="313"/>
                  </a:lnTo>
                  <a:lnTo>
                    <a:pt x="309" y="292"/>
                  </a:lnTo>
                  <a:lnTo>
                    <a:pt x="331" y="267"/>
                  </a:lnTo>
                  <a:lnTo>
                    <a:pt x="348" y="238"/>
                  </a:lnTo>
                  <a:lnTo>
                    <a:pt x="358" y="205"/>
                  </a:lnTo>
                  <a:lnTo>
                    <a:pt x="362" y="171"/>
                  </a:lnTo>
                </a:path>
              </a:pathLst>
            </a:custGeom>
            <a:noFill/>
            <a:ln w="15840" cap="flat">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9592" name="Freeform 39">
              <a:extLst>
                <a:ext uri="{FF2B5EF4-FFF2-40B4-BE49-F238E27FC236}">
                  <a16:creationId xmlns:a16="http://schemas.microsoft.com/office/drawing/2014/main" id="{DB1B02B5-F4AB-4BBA-8B69-795C6C866668}"/>
                </a:ext>
              </a:extLst>
            </p:cNvPr>
            <p:cNvSpPr>
              <a:spLocks noChangeArrowheads="1"/>
            </p:cNvSpPr>
            <p:nvPr/>
          </p:nvSpPr>
          <p:spPr bwMode="auto">
            <a:xfrm>
              <a:off x="4249" y="1937"/>
              <a:ext cx="84" cy="133"/>
            </a:xfrm>
            <a:custGeom>
              <a:avLst/>
              <a:gdLst>
                <a:gd name="T0" fmla="*/ 4 w 114"/>
                <a:gd name="T1" fmla="*/ 2 h 166"/>
                <a:gd name="T2" fmla="*/ 3 w 114"/>
                <a:gd name="T3" fmla="*/ 0 h 166"/>
                <a:gd name="T4" fmla="*/ 1 w 114"/>
                <a:gd name="T5" fmla="*/ 2 h 166"/>
                <a:gd name="T6" fmla="*/ 1 w 114"/>
                <a:gd name="T7" fmla="*/ 2 h 166"/>
                <a:gd name="T8" fmla="*/ 1 w 114"/>
                <a:gd name="T9" fmla="*/ 4 h 166"/>
                <a:gd name="T10" fmla="*/ 0 w 114"/>
                <a:gd name="T11" fmla="*/ 6 h 166"/>
                <a:gd name="T12" fmla="*/ 0 w 114"/>
                <a:gd name="T13" fmla="*/ 9 h 166"/>
                <a:gd name="T14" fmla="*/ 1 w 114"/>
                <a:gd name="T15" fmla="*/ 11 h 166"/>
                <a:gd name="T16" fmla="*/ 1 w 114"/>
                <a:gd name="T17" fmla="*/ 13 h 166"/>
                <a:gd name="T18" fmla="*/ 1 w 114"/>
                <a:gd name="T19" fmla="*/ 14 h 166"/>
                <a:gd name="T20" fmla="*/ 2 w 114"/>
                <a:gd name="T21" fmla="*/ 15 h 166"/>
                <a:gd name="T22" fmla="*/ 3 w 114"/>
                <a:gd name="T23" fmla="*/ 14 h 166"/>
                <a:gd name="T24" fmla="*/ 3 w 114"/>
                <a:gd name="T25" fmla="*/ 14 h 166"/>
                <a:gd name="T26" fmla="*/ 4 w 114"/>
                <a:gd name="T27" fmla="*/ 10 h 166"/>
                <a:gd name="T28" fmla="*/ 4 w 114"/>
                <a:gd name="T29" fmla="*/ 6 h 166"/>
                <a:gd name="T30" fmla="*/ 4 w 114"/>
                <a:gd name="T31" fmla="*/ 3 h 166"/>
                <a:gd name="T32" fmla="*/ 4 w 114"/>
                <a:gd name="T33" fmla="*/ 2 h 16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14"/>
                <a:gd name="T52" fmla="*/ 0 h 166"/>
                <a:gd name="T53" fmla="*/ 114 w 114"/>
                <a:gd name="T54" fmla="*/ 166 h 16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14" h="166">
                  <a:moveTo>
                    <a:pt x="97" y="10"/>
                  </a:moveTo>
                  <a:lnTo>
                    <a:pt x="75" y="0"/>
                  </a:lnTo>
                  <a:lnTo>
                    <a:pt x="48" y="10"/>
                  </a:lnTo>
                  <a:lnTo>
                    <a:pt x="22" y="27"/>
                  </a:lnTo>
                  <a:lnTo>
                    <a:pt x="7" y="46"/>
                  </a:lnTo>
                  <a:lnTo>
                    <a:pt x="0" y="69"/>
                  </a:lnTo>
                  <a:lnTo>
                    <a:pt x="0" y="99"/>
                  </a:lnTo>
                  <a:lnTo>
                    <a:pt x="5" y="125"/>
                  </a:lnTo>
                  <a:lnTo>
                    <a:pt x="15" y="145"/>
                  </a:lnTo>
                  <a:lnTo>
                    <a:pt x="30" y="159"/>
                  </a:lnTo>
                  <a:lnTo>
                    <a:pt x="53" y="166"/>
                  </a:lnTo>
                  <a:lnTo>
                    <a:pt x="66" y="163"/>
                  </a:lnTo>
                  <a:lnTo>
                    <a:pt x="76" y="151"/>
                  </a:lnTo>
                  <a:lnTo>
                    <a:pt x="101" y="108"/>
                  </a:lnTo>
                  <a:lnTo>
                    <a:pt x="114" y="71"/>
                  </a:lnTo>
                  <a:lnTo>
                    <a:pt x="114" y="39"/>
                  </a:lnTo>
                  <a:lnTo>
                    <a:pt x="97" y="10"/>
                  </a:lnTo>
                  <a:close/>
                </a:path>
              </a:pathLst>
            </a:custGeom>
            <a:solidFill>
              <a:srgbClr val="202020"/>
            </a:soli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9593" name="Freeform 40">
              <a:extLst>
                <a:ext uri="{FF2B5EF4-FFF2-40B4-BE49-F238E27FC236}">
                  <a16:creationId xmlns:a16="http://schemas.microsoft.com/office/drawing/2014/main" id="{AE2970D6-8BB4-414E-A2C6-D48890A975D4}"/>
                </a:ext>
              </a:extLst>
            </p:cNvPr>
            <p:cNvSpPr>
              <a:spLocks noChangeArrowheads="1"/>
            </p:cNvSpPr>
            <p:nvPr/>
          </p:nvSpPr>
          <p:spPr bwMode="auto">
            <a:xfrm>
              <a:off x="4249" y="1937"/>
              <a:ext cx="84" cy="133"/>
            </a:xfrm>
            <a:custGeom>
              <a:avLst/>
              <a:gdLst>
                <a:gd name="T0" fmla="*/ 4 w 114"/>
                <a:gd name="T1" fmla="*/ 2 h 166"/>
                <a:gd name="T2" fmla="*/ 3 w 114"/>
                <a:gd name="T3" fmla="*/ 0 h 166"/>
                <a:gd name="T4" fmla="*/ 1 w 114"/>
                <a:gd name="T5" fmla="*/ 2 h 166"/>
                <a:gd name="T6" fmla="*/ 1 w 114"/>
                <a:gd name="T7" fmla="*/ 2 h 166"/>
                <a:gd name="T8" fmla="*/ 1 w 114"/>
                <a:gd name="T9" fmla="*/ 4 h 166"/>
                <a:gd name="T10" fmla="*/ 0 w 114"/>
                <a:gd name="T11" fmla="*/ 6 h 166"/>
                <a:gd name="T12" fmla="*/ 0 w 114"/>
                <a:gd name="T13" fmla="*/ 9 h 166"/>
                <a:gd name="T14" fmla="*/ 1 w 114"/>
                <a:gd name="T15" fmla="*/ 11 h 166"/>
                <a:gd name="T16" fmla="*/ 1 w 114"/>
                <a:gd name="T17" fmla="*/ 13 h 166"/>
                <a:gd name="T18" fmla="*/ 1 w 114"/>
                <a:gd name="T19" fmla="*/ 14 h 166"/>
                <a:gd name="T20" fmla="*/ 2 w 114"/>
                <a:gd name="T21" fmla="*/ 15 h 166"/>
                <a:gd name="T22" fmla="*/ 3 w 114"/>
                <a:gd name="T23" fmla="*/ 14 h 166"/>
                <a:gd name="T24" fmla="*/ 3 w 114"/>
                <a:gd name="T25" fmla="*/ 14 h 166"/>
                <a:gd name="T26" fmla="*/ 4 w 114"/>
                <a:gd name="T27" fmla="*/ 10 h 166"/>
                <a:gd name="T28" fmla="*/ 4 w 114"/>
                <a:gd name="T29" fmla="*/ 6 h 166"/>
                <a:gd name="T30" fmla="*/ 4 w 114"/>
                <a:gd name="T31" fmla="*/ 3 h 166"/>
                <a:gd name="T32" fmla="*/ 4 w 114"/>
                <a:gd name="T33" fmla="*/ 2 h 16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14"/>
                <a:gd name="T52" fmla="*/ 0 h 166"/>
                <a:gd name="T53" fmla="*/ 114 w 114"/>
                <a:gd name="T54" fmla="*/ 166 h 16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14" h="166">
                  <a:moveTo>
                    <a:pt x="97" y="10"/>
                  </a:moveTo>
                  <a:lnTo>
                    <a:pt x="75" y="0"/>
                  </a:lnTo>
                  <a:lnTo>
                    <a:pt x="48" y="10"/>
                  </a:lnTo>
                  <a:lnTo>
                    <a:pt x="22" y="27"/>
                  </a:lnTo>
                  <a:lnTo>
                    <a:pt x="7" y="46"/>
                  </a:lnTo>
                  <a:lnTo>
                    <a:pt x="0" y="69"/>
                  </a:lnTo>
                  <a:lnTo>
                    <a:pt x="0" y="99"/>
                  </a:lnTo>
                  <a:lnTo>
                    <a:pt x="5" y="125"/>
                  </a:lnTo>
                  <a:lnTo>
                    <a:pt x="15" y="145"/>
                  </a:lnTo>
                  <a:lnTo>
                    <a:pt x="30" y="159"/>
                  </a:lnTo>
                  <a:lnTo>
                    <a:pt x="53" y="166"/>
                  </a:lnTo>
                  <a:lnTo>
                    <a:pt x="66" y="163"/>
                  </a:lnTo>
                  <a:lnTo>
                    <a:pt x="76" y="151"/>
                  </a:lnTo>
                  <a:lnTo>
                    <a:pt x="101" y="108"/>
                  </a:lnTo>
                  <a:lnTo>
                    <a:pt x="114" y="71"/>
                  </a:lnTo>
                  <a:lnTo>
                    <a:pt x="114" y="39"/>
                  </a:lnTo>
                  <a:lnTo>
                    <a:pt x="97" y="10"/>
                  </a:lnTo>
                </a:path>
              </a:pathLst>
            </a:custGeom>
            <a:noFill/>
            <a:ln w="15840" cap="flat">
              <a:solidFill>
                <a:srgbClr val="40404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9594" name="Freeform 41">
              <a:extLst>
                <a:ext uri="{FF2B5EF4-FFF2-40B4-BE49-F238E27FC236}">
                  <a16:creationId xmlns:a16="http://schemas.microsoft.com/office/drawing/2014/main" id="{580A84F5-A61B-4D99-8B9F-DD5FC4FA0760}"/>
                </a:ext>
              </a:extLst>
            </p:cNvPr>
            <p:cNvSpPr>
              <a:spLocks noChangeArrowheads="1"/>
            </p:cNvSpPr>
            <p:nvPr/>
          </p:nvSpPr>
          <p:spPr bwMode="auto">
            <a:xfrm>
              <a:off x="4342" y="1940"/>
              <a:ext cx="84" cy="134"/>
            </a:xfrm>
            <a:custGeom>
              <a:avLst/>
              <a:gdLst>
                <a:gd name="T0" fmla="*/ 3 w 116"/>
                <a:gd name="T1" fmla="*/ 15 h 166"/>
                <a:gd name="T2" fmla="*/ 3 w 116"/>
                <a:gd name="T3" fmla="*/ 16 h 166"/>
                <a:gd name="T4" fmla="*/ 1 w 116"/>
                <a:gd name="T5" fmla="*/ 15 h 166"/>
                <a:gd name="T6" fmla="*/ 1 w 116"/>
                <a:gd name="T7" fmla="*/ 14 h 166"/>
                <a:gd name="T8" fmla="*/ 1 w 116"/>
                <a:gd name="T9" fmla="*/ 12 h 166"/>
                <a:gd name="T10" fmla="*/ 0 w 116"/>
                <a:gd name="T11" fmla="*/ 10 h 166"/>
                <a:gd name="T12" fmla="*/ 1 w 116"/>
                <a:gd name="T13" fmla="*/ 6 h 166"/>
                <a:gd name="T14" fmla="*/ 1 w 116"/>
                <a:gd name="T15" fmla="*/ 4 h 166"/>
                <a:gd name="T16" fmla="*/ 1 w 116"/>
                <a:gd name="T17" fmla="*/ 2 h 166"/>
                <a:gd name="T18" fmla="*/ 1 w 116"/>
                <a:gd name="T19" fmla="*/ 2 h 166"/>
                <a:gd name="T20" fmla="*/ 1 w 116"/>
                <a:gd name="T21" fmla="*/ 0 h 166"/>
                <a:gd name="T22" fmla="*/ 2 w 116"/>
                <a:gd name="T23" fmla="*/ 2 h 166"/>
                <a:gd name="T24" fmla="*/ 3 w 116"/>
                <a:gd name="T25" fmla="*/ 2 h 166"/>
                <a:gd name="T26" fmla="*/ 3 w 116"/>
                <a:gd name="T27" fmla="*/ 5 h 166"/>
                <a:gd name="T28" fmla="*/ 4 w 116"/>
                <a:gd name="T29" fmla="*/ 10 h 166"/>
                <a:gd name="T30" fmla="*/ 4 w 116"/>
                <a:gd name="T31" fmla="*/ 12 h 166"/>
                <a:gd name="T32" fmla="*/ 3 w 116"/>
                <a:gd name="T33" fmla="*/ 15 h 16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16"/>
                <a:gd name="T52" fmla="*/ 0 h 166"/>
                <a:gd name="T53" fmla="*/ 116 w 116"/>
                <a:gd name="T54" fmla="*/ 166 h 16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16" h="166">
                  <a:moveTo>
                    <a:pt x="98" y="157"/>
                  </a:moveTo>
                  <a:lnTo>
                    <a:pt x="76" y="166"/>
                  </a:lnTo>
                  <a:lnTo>
                    <a:pt x="49" y="157"/>
                  </a:lnTo>
                  <a:lnTo>
                    <a:pt x="23" y="139"/>
                  </a:lnTo>
                  <a:lnTo>
                    <a:pt x="8" y="121"/>
                  </a:lnTo>
                  <a:lnTo>
                    <a:pt x="0" y="98"/>
                  </a:lnTo>
                  <a:lnTo>
                    <a:pt x="1" y="67"/>
                  </a:lnTo>
                  <a:lnTo>
                    <a:pt x="6" y="42"/>
                  </a:lnTo>
                  <a:lnTo>
                    <a:pt x="16" y="21"/>
                  </a:lnTo>
                  <a:lnTo>
                    <a:pt x="31" y="7"/>
                  </a:lnTo>
                  <a:lnTo>
                    <a:pt x="54" y="0"/>
                  </a:lnTo>
                  <a:lnTo>
                    <a:pt x="67" y="3"/>
                  </a:lnTo>
                  <a:lnTo>
                    <a:pt x="77" y="16"/>
                  </a:lnTo>
                  <a:lnTo>
                    <a:pt x="102" y="58"/>
                  </a:lnTo>
                  <a:lnTo>
                    <a:pt x="116" y="95"/>
                  </a:lnTo>
                  <a:lnTo>
                    <a:pt x="115" y="127"/>
                  </a:lnTo>
                  <a:lnTo>
                    <a:pt x="98" y="157"/>
                  </a:lnTo>
                  <a:close/>
                </a:path>
              </a:pathLst>
            </a:custGeom>
            <a:solidFill>
              <a:srgbClr val="202020"/>
            </a:soli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9595" name="Freeform 42">
              <a:extLst>
                <a:ext uri="{FF2B5EF4-FFF2-40B4-BE49-F238E27FC236}">
                  <a16:creationId xmlns:a16="http://schemas.microsoft.com/office/drawing/2014/main" id="{01177AF0-047F-44F6-BB9A-1DB02F0E259A}"/>
                </a:ext>
              </a:extLst>
            </p:cNvPr>
            <p:cNvSpPr>
              <a:spLocks noChangeArrowheads="1"/>
            </p:cNvSpPr>
            <p:nvPr/>
          </p:nvSpPr>
          <p:spPr bwMode="auto">
            <a:xfrm>
              <a:off x="4342" y="1940"/>
              <a:ext cx="84" cy="134"/>
            </a:xfrm>
            <a:custGeom>
              <a:avLst/>
              <a:gdLst>
                <a:gd name="T0" fmla="*/ 3 w 116"/>
                <a:gd name="T1" fmla="*/ 15 h 166"/>
                <a:gd name="T2" fmla="*/ 3 w 116"/>
                <a:gd name="T3" fmla="*/ 16 h 166"/>
                <a:gd name="T4" fmla="*/ 1 w 116"/>
                <a:gd name="T5" fmla="*/ 15 h 166"/>
                <a:gd name="T6" fmla="*/ 1 w 116"/>
                <a:gd name="T7" fmla="*/ 14 h 166"/>
                <a:gd name="T8" fmla="*/ 1 w 116"/>
                <a:gd name="T9" fmla="*/ 12 h 166"/>
                <a:gd name="T10" fmla="*/ 0 w 116"/>
                <a:gd name="T11" fmla="*/ 10 h 166"/>
                <a:gd name="T12" fmla="*/ 1 w 116"/>
                <a:gd name="T13" fmla="*/ 6 h 166"/>
                <a:gd name="T14" fmla="*/ 1 w 116"/>
                <a:gd name="T15" fmla="*/ 4 h 166"/>
                <a:gd name="T16" fmla="*/ 1 w 116"/>
                <a:gd name="T17" fmla="*/ 2 h 166"/>
                <a:gd name="T18" fmla="*/ 1 w 116"/>
                <a:gd name="T19" fmla="*/ 2 h 166"/>
                <a:gd name="T20" fmla="*/ 1 w 116"/>
                <a:gd name="T21" fmla="*/ 0 h 166"/>
                <a:gd name="T22" fmla="*/ 2 w 116"/>
                <a:gd name="T23" fmla="*/ 2 h 166"/>
                <a:gd name="T24" fmla="*/ 3 w 116"/>
                <a:gd name="T25" fmla="*/ 2 h 166"/>
                <a:gd name="T26" fmla="*/ 3 w 116"/>
                <a:gd name="T27" fmla="*/ 5 h 166"/>
                <a:gd name="T28" fmla="*/ 4 w 116"/>
                <a:gd name="T29" fmla="*/ 10 h 166"/>
                <a:gd name="T30" fmla="*/ 4 w 116"/>
                <a:gd name="T31" fmla="*/ 12 h 166"/>
                <a:gd name="T32" fmla="*/ 3 w 116"/>
                <a:gd name="T33" fmla="*/ 15 h 16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16"/>
                <a:gd name="T52" fmla="*/ 0 h 166"/>
                <a:gd name="T53" fmla="*/ 116 w 116"/>
                <a:gd name="T54" fmla="*/ 166 h 16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16" h="166">
                  <a:moveTo>
                    <a:pt x="98" y="157"/>
                  </a:moveTo>
                  <a:lnTo>
                    <a:pt x="76" y="166"/>
                  </a:lnTo>
                  <a:lnTo>
                    <a:pt x="49" y="157"/>
                  </a:lnTo>
                  <a:lnTo>
                    <a:pt x="23" y="139"/>
                  </a:lnTo>
                  <a:lnTo>
                    <a:pt x="8" y="121"/>
                  </a:lnTo>
                  <a:lnTo>
                    <a:pt x="0" y="98"/>
                  </a:lnTo>
                  <a:lnTo>
                    <a:pt x="1" y="67"/>
                  </a:lnTo>
                  <a:lnTo>
                    <a:pt x="6" y="42"/>
                  </a:lnTo>
                  <a:lnTo>
                    <a:pt x="16" y="21"/>
                  </a:lnTo>
                  <a:lnTo>
                    <a:pt x="31" y="7"/>
                  </a:lnTo>
                  <a:lnTo>
                    <a:pt x="54" y="0"/>
                  </a:lnTo>
                  <a:lnTo>
                    <a:pt x="67" y="3"/>
                  </a:lnTo>
                  <a:lnTo>
                    <a:pt x="77" y="16"/>
                  </a:lnTo>
                  <a:lnTo>
                    <a:pt x="102" y="58"/>
                  </a:lnTo>
                  <a:lnTo>
                    <a:pt x="116" y="95"/>
                  </a:lnTo>
                  <a:lnTo>
                    <a:pt x="115" y="127"/>
                  </a:lnTo>
                  <a:lnTo>
                    <a:pt x="98" y="157"/>
                  </a:lnTo>
                </a:path>
              </a:pathLst>
            </a:custGeom>
            <a:noFill/>
            <a:ln w="15840" cap="flat">
              <a:solidFill>
                <a:srgbClr val="40404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9596" name="Freeform 43">
              <a:extLst>
                <a:ext uri="{FF2B5EF4-FFF2-40B4-BE49-F238E27FC236}">
                  <a16:creationId xmlns:a16="http://schemas.microsoft.com/office/drawing/2014/main" id="{BC0A0F01-1D89-4898-A879-21DD9665AB0D}"/>
                </a:ext>
              </a:extLst>
            </p:cNvPr>
            <p:cNvSpPr>
              <a:spLocks noChangeArrowheads="1"/>
            </p:cNvSpPr>
            <p:nvPr/>
          </p:nvSpPr>
          <p:spPr bwMode="auto">
            <a:xfrm>
              <a:off x="4221" y="2027"/>
              <a:ext cx="16" cy="27"/>
            </a:xfrm>
            <a:custGeom>
              <a:avLst/>
              <a:gdLst>
                <a:gd name="T0" fmla="*/ 1 w 23"/>
                <a:gd name="T1" fmla="*/ 2 h 34"/>
                <a:gd name="T2" fmla="*/ 1 w 23"/>
                <a:gd name="T3" fmla="*/ 2 h 34"/>
                <a:gd name="T4" fmla="*/ 1 w 23"/>
                <a:gd name="T5" fmla="*/ 0 h 34"/>
                <a:gd name="T6" fmla="*/ 1 w 23"/>
                <a:gd name="T7" fmla="*/ 2 h 34"/>
                <a:gd name="T8" fmla="*/ 0 w 23"/>
                <a:gd name="T9" fmla="*/ 2 h 34"/>
                <a:gd name="T10" fmla="*/ 1 w 23"/>
                <a:gd name="T11" fmla="*/ 3 h 34"/>
                <a:gd name="T12" fmla="*/ 1 w 23"/>
                <a:gd name="T13" fmla="*/ 3 h 34"/>
                <a:gd name="T14" fmla="*/ 1 w 23"/>
                <a:gd name="T15" fmla="*/ 3 h 34"/>
                <a:gd name="T16" fmla="*/ 1 w 23"/>
                <a:gd name="T17" fmla="*/ 2 h 3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
                <a:gd name="T28" fmla="*/ 0 h 34"/>
                <a:gd name="T29" fmla="*/ 23 w 23"/>
                <a:gd name="T30" fmla="*/ 34 h 3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 h="34">
                  <a:moveTo>
                    <a:pt x="23" y="17"/>
                  </a:moveTo>
                  <a:lnTo>
                    <a:pt x="19" y="5"/>
                  </a:lnTo>
                  <a:lnTo>
                    <a:pt x="12" y="0"/>
                  </a:lnTo>
                  <a:lnTo>
                    <a:pt x="4" y="5"/>
                  </a:lnTo>
                  <a:lnTo>
                    <a:pt x="0" y="17"/>
                  </a:lnTo>
                  <a:lnTo>
                    <a:pt x="4" y="29"/>
                  </a:lnTo>
                  <a:lnTo>
                    <a:pt x="12" y="34"/>
                  </a:lnTo>
                  <a:lnTo>
                    <a:pt x="19" y="29"/>
                  </a:lnTo>
                  <a:lnTo>
                    <a:pt x="23" y="17"/>
                  </a:lnTo>
                  <a:close/>
                </a:path>
              </a:pathLst>
            </a:custGeom>
            <a:solidFill>
              <a:srgbClr val="FF0000"/>
            </a:soli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9597" name="Freeform 44">
              <a:extLst>
                <a:ext uri="{FF2B5EF4-FFF2-40B4-BE49-F238E27FC236}">
                  <a16:creationId xmlns:a16="http://schemas.microsoft.com/office/drawing/2014/main" id="{C765ACFC-FDBF-47CA-8DE6-C544B63DDAA4}"/>
                </a:ext>
              </a:extLst>
            </p:cNvPr>
            <p:cNvSpPr>
              <a:spLocks noChangeArrowheads="1"/>
            </p:cNvSpPr>
            <p:nvPr/>
          </p:nvSpPr>
          <p:spPr bwMode="auto">
            <a:xfrm>
              <a:off x="4221" y="2027"/>
              <a:ext cx="16" cy="27"/>
            </a:xfrm>
            <a:custGeom>
              <a:avLst/>
              <a:gdLst>
                <a:gd name="T0" fmla="*/ 1 w 23"/>
                <a:gd name="T1" fmla="*/ 2 h 34"/>
                <a:gd name="T2" fmla="*/ 1 w 23"/>
                <a:gd name="T3" fmla="*/ 2 h 34"/>
                <a:gd name="T4" fmla="*/ 1 w 23"/>
                <a:gd name="T5" fmla="*/ 0 h 34"/>
                <a:gd name="T6" fmla="*/ 1 w 23"/>
                <a:gd name="T7" fmla="*/ 2 h 34"/>
                <a:gd name="T8" fmla="*/ 0 w 23"/>
                <a:gd name="T9" fmla="*/ 2 h 34"/>
                <a:gd name="T10" fmla="*/ 1 w 23"/>
                <a:gd name="T11" fmla="*/ 3 h 34"/>
                <a:gd name="T12" fmla="*/ 1 w 23"/>
                <a:gd name="T13" fmla="*/ 3 h 34"/>
                <a:gd name="T14" fmla="*/ 1 w 23"/>
                <a:gd name="T15" fmla="*/ 3 h 34"/>
                <a:gd name="T16" fmla="*/ 1 w 23"/>
                <a:gd name="T17" fmla="*/ 2 h 3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
                <a:gd name="T28" fmla="*/ 0 h 34"/>
                <a:gd name="T29" fmla="*/ 23 w 23"/>
                <a:gd name="T30" fmla="*/ 34 h 3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 h="34">
                  <a:moveTo>
                    <a:pt x="23" y="17"/>
                  </a:moveTo>
                  <a:lnTo>
                    <a:pt x="19" y="5"/>
                  </a:lnTo>
                  <a:lnTo>
                    <a:pt x="12" y="0"/>
                  </a:lnTo>
                  <a:lnTo>
                    <a:pt x="4" y="5"/>
                  </a:lnTo>
                  <a:lnTo>
                    <a:pt x="0" y="17"/>
                  </a:lnTo>
                  <a:lnTo>
                    <a:pt x="4" y="29"/>
                  </a:lnTo>
                  <a:lnTo>
                    <a:pt x="12" y="34"/>
                  </a:lnTo>
                  <a:lnTo>
                    <a:pt x="19" y="29"/>
                  </a:lnTo>
                  <a:lnTo>
                    <a:pt x="23" y="17"/>
                  </a:lnTo>
                </a:path>
              </a:pathLst>
            </a:custGeom>
            <a:noFill/>
            <a:ln w="30240" cap="flat">
              <a:solidFill>
                <a:srgbClr val="FF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9598" name="Line 45">
              <a:extLst>
                <a:ext uri="{FF2B5EF4-FFF2-40B4-BE49-F238E27FC236}">
                  <a16:creationId xmlns:a16="http://schemas.microsoft.com/office/drawing/2014/main" id="{747DECA7-5CBB-476B-8053-73EACDEAB80C}"/>
                </a:ext>
              </a:extLst>
            </p:cNvPr>
            <p:cNvSpPr>
              <a:spLocks noChangeShapeType="1"/>
            </p:cNvSpPr>
            <p:nvPr/>
          </p:nvSpPr>
          <p:spPr bwMode="auto">
            <a:xfrm>
              <a:off x="4228" y="2031"/>
              <a:ext cx="0" cy="21"/>
            </a:xfrm>
            <a:prstGeom prst="line">
              <a:avLst/>
            </a:prstGeom>
            <a:noFill/>
            <a:ln w="30240" cap="sq">
              <a:solidFill>
                <a:srgbClr val="20202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109599" name="Freeform 46">
              <a:extLst>
                <a:ext uri="{FF2B5EF4-FFF2-40B4-BE49-F238E27FC236}">
                  <a16:creationId xmlns:a16="http://schemas.microsoft.com/office/drawing/2014/main" id="{88533C82-6200-4FA0-AF8E-813050AC8BAA}"/>
                </a:ext>
              </a:extLst>
            </p:cNvPr>
            <p:cNvSpPr>
              <a:spLocks noChangeArrowheads="1"/>
            </p:cNvSpPr>
            <p:nvPr/>
          </p:nvSpPr>
          <p:spPr bwMode="auto">
            <a:xfrm>
              <a:off x="4352" y="2099"/>
              <a:ext cx="20" cy="19"/>
            </a:xfrm>
            <a:custGeom>
              <a:avLst/>
              <a:gdLst>
                <a:gd name="T0" fmla="*/ 1 w 29"/>
                <a:gd name="T1" fmla="*/ 1 h 26"/>
                <a:gd name="T2" fmla="*/ 1 w 29"/>
                <a:gd name="T3" fmla="*/ 0 h 26"/>
                <a:gd name="T4" fmla="*/ 1 w 29"/>
                <a:gd name="T5" fmla="*/ 1 h 26"/>
                <a:gd name="T6" fmla="*/ 0 w 29"/>
                <a:gd name="T7" fmla="*/ 1 h 26"/>
                <a:gd name="T8" fmla="*/ 1 w 29"/>
                <a:gd name="T9" fmla="*/ 1 h 26"/>
                <a:gd name="T10" fmla="*/ 1 w 29"/>
                <a:gd name="T11" fmla="*/ 1 h 26"/>
                <a:gd name="T12" fmla="*/ 1 w 29"/>
                <a:gd name="T13" fmla="*/ 1 h 26"/>
                <a:gd name="T14" fmla="*/ 1 w 29"/>
                <a:gd name="T15" fmla="*/ 1 h 26"/>
                <a:gd name="T16" fmla="*/ 1 w 29"/>
                <a:gd name="T17" fmla="*/ 1 h 2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9"/>
                <a:gd name="T28" fmla="*/ 0 h 26"/>
                <a:gd name="T29" fmla="*/ 29 w 29"/>
                <a:gd name="T30" fmla="*/ 26 h 2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9" h="26">
                  <a:moveTo>
                    <a:pt x="22" y="5"/>
                  </a:moveTo>
                  <a:lnTo>
                    <a:pt x="10" y="0"/>
                  </a:lnTo>
                  <a:lnTo>
                    <a:pt x="2" y="2"/>
                  </a:lnTo>
                  <a:lnTo>
                    <a:pt x="0" y="11"/>
                  </a:lnTo>
                  <a:lnTo>
                    <a:pt x="8" y="20"/>
                  </a:lnTo>
                  <a:lnTo>
                    <a:pt x="19" y="26"/>
                  </a:lnTo>
                  <a:lnTo>
                    <a:pt x="28" y="23"/>
                  </a:lnTo>
                  <a:lnTo>
                    <a:pt x="29" y="15"/>
                  </a:lnTo>
                  <a:lnTo>
                    <a:pt x="22" y="5"/>
                  </a:lnTo>
                  <a:close/>
                </a:path>
              </a:pathLst>
            </a:custGeom>
            <a:solidFill>
              <a:srgbClr val="FF0000"/>
            </a:soli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9600" name="Freeform 47">
              <a:extLst>
                <a:ext uri="{FF2B5EF4-FFF2-40B4-BE49-F238E27FC236}">
                  <a16:creationId xmlns:a16="http://schemas.microsoft.com/office/drawing/2014/main" id="{50F5A7A5-E2CB-4516-9B38-7414A8A73A84}"/>
                </a:ext>
              </a:extLst>
            </p:cNvPr>
            <p:cNvSpPr>
              <a:spLocks noChangeArrowheads="1"/>
            </p:cNvSpPr>
            <p:nvPr/>
          </p:nvSpPr>
          <p:spPr bwMode="auto">
            <a:xfrm>
              <a:off x="4352" y="2099"/>
              <a:ext cx="20" cy="19"/>
            </a:xfrm>
            <a:custGeom>
              <a:avLst/>
              <a:gdLst>
                <a:gd name="T0" fmla="*/ 1 w 29"/>
                <a:gd name="T1" fmla="*/ 1 h 26"/>
                <a:gd name="T2" fmla="*/ 1 w 29"/>
                <a:gd name="T3" fmla="*/ 0 h 26"/>
                <a:gd name="T4" fmla="*/ 1 w 29"/>
                <a:gd name="T5" fmla="*/ 1 h 26"/>
                <a:gd name="T6" fmla="*/ 0 w 29"/>
                <a:gd name="T7" fmla="*/ 1 h 26"/>
                <a:gd name="T8" fmla="*/ 1 w 29"/>
                <a:gd name="T9" fmla="*/ 1 h 26"/>
                <a:gd name="T10" fmla="*/ 1 w 29"/>
                <a:gd name="T11" fmla="*/ 1 h 26"/>
                <a:gd name="T12" fmla="*/ 1 w 29"/>
                <a:gd name="T13" fmla="*/ 1 h 26"/>
                <a:gd name="T14" fmla="*/ 1 w 29"/>
                <a:gd name="T15" fmla="*/ 1 h 26"/>
                <a:gd name="T16" fmla="*/ 1 w 29"/>
                <a:gd name="T17" fmla="*/ 1 h 2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9"/>
                <a:gd name="T28" fmla="*/ 0 h 26"/>
                <a:gd name="T29" fmla="*/ 29 w 29"/>
                <a:gd name="T30" fmla="*/ 26 h 2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9" h="26">
                  <a:moveTo>
                    <a:pt x="22" y="5"/>
                  </a:moveTo>
                  <a:lnTo>
                    <a:pt x="10" y="0"/>
                  </a:lnTo>
                  <a:lnTo>
                    <a:pt x="2" y="2"/>
                  </a:lnTo>
                  <a:lnTo>
                    <a:pt x="0" y="11"/>
                  </a:lnTo>
                  <a:lnTo>
                    <a:pt x="8" y="20"/>
                  </a:lnTo>
                  <a:lnTo>
                    <a:pt x="19" y="26"/>
                  </a:lnTo>
                  <a:lnTo>
                    <a:pt x="28" y="23"/>
                  </a:lnTo>
                  <a:lnTo>
                    <a:pt x="29" y="15"/>
                  </a:lnTo>
                  <a:lnTo>
                    <a:pt x="22" y="5"/>
                  </a:lnTo>
                </a:path>
              </a:pathLst>
            </a:custGeom>
            <a:noFill/>
            <a:ln w="30240" cap="flat">
              <a:solidFill>
                <a:srgbClr val="FF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9601" name="Line 48">
              <a:extLst>
                <a:ext uri="{FF2B5EF4-FFF2-40B4-BE49-F238E27FC236}">
                  <a16:creationId xmlns:a16="http://schemas.microsoft.com/office/drawing/2014/main" id="{E2908F53-F233-4FA5-904E-329852E321F3}"/>
                </a:ext>
              </a:extLst>
            </p:cNvPr>
            <p:cNvSpPr>
              <a:spLocks noChangeShapeType="1"/>
            </p:cNvSpPr>
            <p:nvPr/>
          </p:nvSpPr>
          <p:spPr bwMode="auto">
            <a:xfrm>
              <a:off x="4355" y="2103"/>
              <a:ext cx="13" cy="12"/>
            </a:xfrm>
            <a:prstGeom prst="line">
              <a:avLst/>
            </a:prstGeom>
            <a:noFill/>
            <a:ln w="30240" cap="sq">
              <a:solidFill>
                <a:srgbClr val="20202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109602" name="Freeform 49">
              <a:extLst>
                <a:ext uri="{FF2B5EF4-FFF2-40B4-BE49-F238E27FC236}">
                  <a16:creationId xmlns:a16="http://schemas.microsoft.com/office/drawing/2014/main" id="{F084C54E-E7D1-4428-8A26-7B0CCFE5424F}"/>
                </a:ext>
              </a:extLst>
            </p:cNvPr>
            <p:cNvSpPr>
              <a:spLocks noChangeArrowheads="1"/>
            </p:cNvSpPr>
            <p:nvPr/>
          </p:nvSpPr>
          <p:spPr bwMode="auto">
            <a:xfrm>
              <a:off x="4462" y="2109"/>
              <a:ext cx="16" cy="27"/>
            </a:xfrm>
            <a:custGeom>
              <a:avLst/>
              <a:gdLst>
                <a:gd name="T0" fmla="*/ 1 w 23"/>
                <a:gd name="T1" fmla="*/ 2 h 34"/>
                <a:gd name="T2" fmla="*/ 1 w 23"/>
                <a:gd name="T3" fmla="*/ 2 h 34"/>
                <a:gd name="T4" fmla="*/ 1 w 23"/>
                <a:gd name="T5" fmla="*/ 0 h 34"/>
                <a:gd name="T6" fmla="*/ 1 w 23"/>
                <a:gd name="T7" fmla="*/ 2 h 34"/>
                <a:gd name="T8" fmla="*/ 0 w 23"/>
                <a:gd name="T9" fmla="*/ 2 h 34"/>
                <a:gd name="T10" fmla="*/ 1 w 23"/>
                <a:gd name="T11" fmla="*/ 3 h 34"/>
                <a:gd name="T12" fmla="*/ 1 w 23"/>
                <a:gd name="T13" fmla="*/ 3 h 34"/>
                <a:gd name="T14" fmla="*/ 1 w 23"/>
                <a:gd name="T15" fmla="*/ 3 h 34"/>
                <a:gd name="T16" fmla="*/ 1 w 23"/>
                <a:gd name="T17" fmla="*/ 2 h 3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
                <a:gd name="T28" fmla="*/ 0 h 34"/>
                <a:gd name="T29" fmla="*/ 23 w 23"/>
                <a:gd name="T30" fmla="*/ 34 h 3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 h="34">
                  <a:moveTo>
                    <a:pt x="23" y="17"/>
                  </a:moveTo>
                  <a:lnTo>
                    <a:pt x="20" y="5"/>
                  </a:lnTo>
                  <a:lnTo>
                    <a:pt x="12" y="0"/>
                  </a:lnTo>
                  <a:lnTo>
                    <a:pt x="3" y="5"/>
                  </a:lnTo>
                  <a:lnTo>
                    <a:pt x="0" y="17"/>
                  </a:lnTo>
                  <a:lnTo>
                    <a:pt x="3" y="29"/>
                  </a:lnTo>
                  <a:lnTo>
                    <a:pt x="12" y="34"/>
                  </a:lnTo>
                  <a:lnTo>
                    <a:pt x="20" y="29"/>
                  </a:lnTo>
                  <a:lnTo>
                    <a:pt x="23" y="17"/>
                  </a:lnTo>
                  <a:close/>
                </a:path>
              </a:pathLst>
            </a:custGeom>
            <a:solidFill>
              <a:srgbClr val="FF0000"/>
            </a:soli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9603" name="Freeform 50">
              <a:extLst>
                <a:ext uri="{FF2B5EF4-FFF2-40B4-BE49-F238E27FC236}">
                  <a16:creationId xmlns:a16="http://schemas.microsoft.com/office/drawing/2014/main" id="{2C3EA052-25A6-4FBD-BDC7-F5666A3574BB}"/>
                </a:ext>
              </a:extLst>
            </p:cNvPr>
            <p:cNvSpPr>
              <a:spLocks noChangeArrowheads="1"/>
            </p:cNvSpPr>
            <p:nvPr/>
          </p:nvSpPr>
          <p:spPr bwMode="auto">
            <a:xfrm>
              <a:off x="4462" y="2109"/>
              <a:ext cx="16" cy="27"/>
            </a:xfrm>
            <a:custGeom>
              <a:avLst/>
              <a:gdLst>
                <a:gd name="T0" fmla="*/ 1 w 23"/>
                <a:gd name="T1" fmla="*/ 2 h 34"/>
                <a:gd name="T2" fmla="*/ 1 w 23"/>
                <a:gd name="T3" fmla="*/ 2 h 34"/>
                <a:gd name="T4" fmla="*/ 1 w 23"/>
                <a:gd name="T5" fmla="*/ 0 h 34"/>
                <a:gd name="T6" fmla="*/ 1 w 23"/>
                <a:gd name="T7" fmla="*/ 2 h 34"/>
                <a:gd name="T8" fmla="*/ 0 w 23"/>
                <a:gd name="T9" fmla="*/ 2 h 34"/>
                <a:gd name="T10" fmla="*/ 1 w 23"/>
                <a:gd name="T11" fmla="*/ 3 h 34"/>
                <a:gd name="T12" fmla="*/ 1 w 23"/>
                <a:gd name="T13" fmla="*/ 3 h 34"/>
                <a:gd name="T14" fmla="*/ 1 w 23"/>
                <a:gd name="T15" fmla="*/ 3 h 34"/>
                <a:gd name="T16" fmla="*/ 1 w 23"/>
                <a:gd name="T17" fmla="*/ 2 h 3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
                <a:gd name="T28" fmla="*/ 0 h 34"/>
                <a:gd name="T29" fmla="*/ 23 w 23"/>
                <a:gd name="T30" fmla="*/ 34 h 3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 h="34">
                  <a:moveTo>
                    <a:pt x="23" y="17"/>
                  </a:moveTo>
                  <a:lnTo>
                    <a:pt x="20" y="5"/>
                  </a:lnTo>
                  <a:lnTo>
                    <a:pt x="12" y="0"/>
                  </a:lnTo>
                  <a:lnTo>
                    <a:pt x="3" y="5"/>
                  </a:lnTo>
                  <a:lnTo>
                    <a:pt x="0" y="17"/>
                  </a:lnTo>
                  <a:lnTo>
                    <a:pt x="3" y="29"/>
                  </a:lnTo>
                  <a:lnTo>
                    <a:pt x="12" y="34"/>
                  </a:lnTo>
                  <a:lnTo>
                    <a:pt x="20" y="29"/>
                  </a:lnTo>
                  <a:lnTo>
                    <a:pt x="23" y="17"/>
                  </a:lnTo>
                </a:path>
              </a:pathLst>
            </a:custGeom>
            <a:noFill/>
            <a:ln w="30240" cap="flat">
              <a:solidFill>
                <a:srgbClr val="FF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9604" name="Line 51">
              <a:extLst>
                <a:ext uri="{FF2B5EF4-FFF2-40B4-BE49-F238E27FC236}">
                  <a16:creationId xmlns:a16="http://schemas.microsoft.com/office/drawing/2014/main" id="{D40CE2A0-064B-4E84-8AA1-652BC96B8790}"/>
                </a:ext>
              </a:extLst>
            </p:cNvPr>
            <p:cNvSpPr>
              <a:spLocks noChangeShapeType="1"/>
            </p:cNvSpPr>
            <p:nvPr/>
          </p:nvSpPr>
          <p:spPr bwMode="auto">
            <a:xfrm flipH="1">
              <a:off x="4467" y="2113"/>
              <a:ext cx="2" cy="22"/>
            </a:xfrm>
            <a:prstGeom prst="line">
              <a:avLst/>
            </a:prstGeom>
            <a:noFill/>
            <a:ln w="30240" cap="sq">
              <a:solidFill>
                <a:srgbClr val="20202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109605" name="Freeform 52">
              <a:extLst>
                <a:ext uri="{FF2B5EF4-FFF2-40B4-BE49-F238E27FC236}">
                  <a16:creationId xmlns:a16="http://schemas.microsoft.com/office/drawing/2014/main" id="{F5C30E66-8D34-4545-BE6C-1B579483FA21}"/>
                </a:ext>
              </a:extLst>
            </p:cNvPr>
            <p:cNvSpPr>
              <a:spLocks noChangeArrowheads="1"/>
            </p:cNvSpPr>
            <p:nvPr/>
          </p:nvSpPr>
          <p:spPr bwMode="auto">
            <a:xfrm>
              <a:off x="4324" y="2059"/>
              <a:ext cx="17" cy="26"/>
            </a:xfrm>
            <a:custGeom>
              <a:avLst/>
              <a:gdLst>
                <a:gd name="T0" fmla="*/ 1 w 23"/>
                <a:gd name="T1" fmla="*/ 2 h 33"/>
                <a:gd name="T2" fmla="*/ 1 w 23"/>
                <a:gd name="T3" fmla="*/ 2 h 33"/>
                <a:gd name="T4" fmla="*/ 1 w 23"/>
                <a:gd name="T5" fmla="*/ 0 h 33"/>
                <a:gd name="T6" fmla="*/ 1 w 23"/>
                <a:gd name="T7" fmla="*/ 2 h 33"/>
                <a:gd name="T8" fmla="*/ 0 w 23"/>
                <a:gd name="T9" fmla="*/ 2 h 33"/>
                <a:gd name="T10" fmla="*/ 1 w 23"/>
                <a:gd name="T11" fmla="*/ 3 h 33"/>
                <a:gd name="T12" fmla="*/ 1 w 23"/>
                <a:gd name="T13" fmla="*/ 3 h 33"/>
                <a:gd name="T14" fmla="*/ 1 w 23"/>
                <a:gd name="T15" fmla="*/ 3 h 33"/>
                <a:gd name="T16" fmla="*/ 1 w 23"/>
                <a:gd name="T17" fmla="*/ 2 h 3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
                <a:gd name="T28" fmla="*/ 0 h 33"/>
                <a:gd name="T29" fmla="*/ 23 w 23"/>
                <a:gd name="T30" fmla="*/ 33 h 3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 h="33">
                  <a:moveTo>
                    <a:pt x="23" y="17"/>
                  </a:moveTo>
                  <a:lnTo>
                    <a:pt x="19" y="5"/>
                  </a:lnTo>
                  <a:lnTo>
                    <a:pt x="12" y="0"/>
                  </a:lnTo>
                  <a:lnTo>
                    <a:pt x="4" y="5"/>
                  </a:lnTo>
                  <a:lnTo>
                    <a:pt x="0" y="17"/>
                  </a:lnTo>
                  <a:lnTo>
                    <a:pt x="4" y="28"/>
                  </a:lnTo>
                  <a:lnTo>
                    <a:pt x="12" y="33"/>
                  </a:lnTo>
                  <a:lnTo>
                    <a:pt x="19" y="28"/>
                  </a:lnTo>
                  <a:lnTo>
                    <a:pt x="23" y="17"/>
                  </a:lnTo>
                  <a:close/>
                </a:path>
              </a:pathLst>
            </a:custGeom>
            <a:solidFill>
              <a:srgbClr val="FF0000"/>
            </a:soli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9606" name="Freeform 53">
              <a:extLst>
                <a:ext uri="{FF2B5EF4-FFF2-40B4-BE49-F238E27FC236}">
                  <a16:creationId xmlns:a16="http://schemas.microsoft.com/office/drawing/2014/main" id="{16824F6F-60CA-42C8-B186-353D12AA20A5}"/>
                </a:ext>
              </a:extLst>
            </p:cNvPr>
            <p:cNvSpPr>
              <a:spLocks noChangeArrowheads="1"/>
            </p:cNvSpPr>
            <p:nvPr/>
          </p:nvSpPr>
          <p:spPr bwMode="auto">
            <a:xfrm>
              <a:off x="4324" y="2059"/>
              <a:ext cx="17" cy="27"/>
            </a:xfrm>
            <a:custGeom>
              <a:avLst/>
              <a:gdLst>
                <a:gd name="T0" fmla="*/ 1 w 23"/>
                <a:gd name="T1" fmla="*/ 2 h 34"/>
                <a:gd name="T2" fmla="*/ 1 w 23"/>
                <a:gd name="T3" fmla="*/ 2 h 34"/>
                <a:gd name="T4" fmla="*/ 1 w 23"/>
                <a:gd name="T5" fmla="*/ 0 h 34"/>
                <a:gd name="T6" fmla="*/ 1 w 23"/>
                <a:gd name="T7" fmla="*/ 2 h 34"/>
                <a:gd name="T8" fmla="*/ 0 w 23"/>
                <a:gd name="T9" fmla="*/ 2 h 34"/>
                <a:gd name="T10" fmla="*/ 1 w 23"/>
                <a:gd name="T11" fmla="*/ 3 h 34"/>
                <a:gd name="T12" fmla="*/ 1 w 23"/>
                <a:gd name="T13" fmla="*/ 3 h 34"/>
                <a:gd name="T14" fmla="*/ 1 w 23"/>
                <a:gd name="T15" fmla="*/ 3 h 34"/>
                <a:gd name="T16" fmla="*/ 1 w 23"/>
                <a:gd name="T17" fmla="*/ 2 h 3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
                <a:gd name="T28" fmla="*/ 0 h 34"/>
                <a:gd name="T29" fmla="*/ 23 w 23"/>
                <a:gd name="T30" fmla="*/ 34 h 3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 h="34">
                  <a:moveTo>
                    <a:pt x="23" y="17"/>
                  </a:moveTo>
                  <a:lnTo>
                    <a:pt x="19" y="5"/>
                  </a:lnTo>
                  <a:lnTo>
                    <a:pt x="12" y="0"/>
                  </a:lnTo>
                  <a:lnTo>
                    <a:pt x="4" y="5"/>
                  </a:lnTo>
                  <a:lnTo>
                    <a:pt x="0" y="17"/>
                  </a:lnTo>
                  <a:lnTo>
                    <a:pt x="4" y="28"/>
                  </a:lnTo>
                  <a:lnTo>
                    <a:pt x="12" y="34"/>
                  </a:lnTo>
                  <a:lnTo>
                    <a:pt x="19" y="28"/>
                  </a:lnTo>
                  <a:lnTo>
                    <a:pt x="23" y="17"/>
                  </a:lnTo>
                </a:path>
              </a:pathLst>
            </a:custGeom>
            <a:noFill/>
            <a:ln w="30240" cap="flat">
              <a:solidFill>
                <a:srgbClr val="FF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9607" name="Line 54">
              <a:extLst>
                <a:ext uri="{FF2B5EF4-FFF2-40B4-BE49-F238E27FC236}">
                  <a16:creationId xmlns:a16="http://schemas.microsoft.com/office/drawing/2014/main" id="{33CE4E24-F4EB-453F-A4BD-5131D3FA65D3}"/>
                </a:ext>
              </a:extLst>
            </p:cNvPr>
            <p:cNvSpPr>
              <a:spLocks noChangeShapeType="1"/>
            </p:cNvSpPr>
            <p:nvPr/>
          </p:nvSpPr>
          <p:spPr bwMode="auto">
            <a:xfrm>
              <a:off x="4331" y="2062"/>
              <a:ext cx="0" cy="21"/>
            </a:xfrm>
            <a:prstGeom prst="line">
              <a:avLst/>
            </a:prstGeom>
            <a:noFill/>
            <a:ln w="30240" cap="sq">
              <a:solidFill>
                <a:srgbClr val="20202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109608" name="Freeform 55">
              <a:extLst>
                <a:ext uri="{FF2B5EF4-FFF2-40B4-BE49-F238E27FC236}">
                  <a16:creationId xmlns:a16="http://schemas.microsoft.com/office/drawing/2014/main" id="{E952E630-3D23-4DA8-AAC3-AEBDE9C5614A}"/>
                </a:ext>
              </a:extLst>
            </p:cNvPr>
            <p:cNvSpPr>
              <a:spLocks noChangeArrowheads="1"/>
            </p:cNvSpPr>
            <p:nvPr/>
          </p:nvSpPr>
          <p:spPr bwMode="auto">
            <a:xfrm>
              <a:off x="4281" y="2085"/>
              <a:ext cx="25" cy="15"/>
            </a:xfrm>
            <a:custGeom>
              <a:avLst/>
              <a:gdLst>
                <a:gd name="T0" fmla="*/ 1 w 35"/>
                <a:gd name="T1" fmla="*/ 0 h 20"/>
                <a:gd name="T2" fmla="*/ 0 w 35"/>
                <a:gd name="T3" fmla="*/ 2 h 20"/>
                <a:gd name="T4" fmla="*/ 1 w 35"/>
                <a:gd name="T5" fmla="*/ 2 h 20"/>
                <a:gd name="T6" fmla="*/ 1 w 35"/>
                <a:gd name="T7" fmla="*/ 2 h 20"/>
                <a:gd name="T8" fmla="*/ 1 w 35"/>
                <a:gd name="T9" fmla="*/ 0 h 20"/>
                <a:gd name="T10" fmla="*/ 0 60000 65536"/>
                <a:gd name="T11" fmla="*/ 0 60000 65536"/>
                <a:gd name="T12" fmla="*/ 0 60000 65536"/>
                <a:gd name="T13" fmla="*/ 0 60000 65536"/>
                <a:gd name="T14" fmla="*/ 0 60000 65536"/>
                <a:gd name="T15" fmla="*/ 0 w 35"/>
                <a:gd name="T16" fmla="*/ 0 h 20"/>
                <a:gd name="T17" fmla="*/ 35 w 35"/>
                <a:gd name="T18" fmla="*/ 20 h 20"/>
              </a:gdLst>
              <a:ahLst/>
              <a:cxnLst>
                <a:cxn ang="T10">
                  <a:pos x="T0" y="T1"/>
                </a:cxn>
                <a:cxn ang="T11">
                  <a:pos x="T2" y="T3"/>
                </a:cxn>
                <a:cxn ang="T12">
                  <a:pos x="T4" y="T5"/>
                </a:cxn>
                <a:cxn ang="T13">
                  <a:pos x="T6" y="T7"/>
                </a:cxn>
                <a:cxn ang="T14">
                  <a:pos x="T8" y="T9"/>
                </a:cxn>
              </a:cxnLst>
              <a:rect l="T15" t="T16" r="T17" b="T18"/>
              <a:pathLst>
                <a:path w="35" h="20">
                  <a:moveTo>
                    <a:pt x="15" y="0"/>
                  </a:moveTo>
                  <a:lnTo>
                    <a:pt x="0" y="14"/>
                  </a:lnTo>
                  <a:lnTo>
                    <a:pt x="20" y="20"/>
                  </a:lnTo>
                  <a:lnTo>
                    <a:pt x="35" y="6"/>
                  </a:lnTo>
                  <a:lnTo>
                    <a:pt x="15" y="0"/>
                  </a:lnTo>
                  <a:close/>
                </a:path>
              </a:pathLst>
            </a:custGeom>
            <a:solidFill>
              <a:srgbClr val="FF0000"/>
            </a:soli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9609" name="Freeform 56">
              <a:extLst>
                <a:ext uri="{FF2B5EF4-FFF2-40B4-BE49-F238E27FC236}">
                  <a16:creationId xmlns:a16="http://schemas.microsoft.com/office/drawing/2014/main" id="{6475FA64-89FD-45FF-BD84-FFFF47EB1799}"/>
                </a:ext>
              </a:extLst>
            </p:cNvPr>
            <p:cNvSpPr>
              <a:spLocks noChangeArrowheads="1"/>
            </p:cNvSpPr>
            <p:nvPr/>
          </p:nvSpPr>
          <p:spPr bwMode="auto">
            <a:xfrm>
              <a:off x="4281" y="2085"/>
              <a:ext cx="25" cy="15"/>
            </a:xfrm>
            <a:custGeom>
              <a:avLst/>
              <a:gdLst>
                <a:gd name="T0" fmla="*/ 1 w 35"/>
                <a:gd name="T1" fmla="*/ 0 h 20"/>
                <a:gd name="T2" fmla="*/ 0 w 35"/>
                <a:gd name="T3" fmla="*/ 2 h 20"/>
                <a:gd name="T4" fmla="*/ 1 w 35"/>
                <a:gd name="T5" fmla="*/ 2 h 20"/>
                <a:gd name="T6" fmla="*/ 1 w 35"/>
                <a:gd name="T7" fmla="*/ 2 h 20"/>
                <a:gd name="T8" fmla="*/ 1 w 35"/>
                <a:gd name="T9" fmla="*/ 0 h 20"/>
                <a:gd name="T10" fmla="*/ 0 60000 65536"/>
                <a:gd name="T11" fmla="*/ 0 60000 65536"/>
                <a:gd name="T12" fmla="*/ 0 60000 65536"/>
                <a:gd name="T13" fmla="*/ 0 60000 65536"/>
                <a:gd name="T14" fmla="*/ 0 60000 65536"/>
                <a:gd name="T15" fmla="*/ 0 w 35"/>
                <a:gd name="T16" fmla="*/ 0 h 20"/>
                <a:gd name="T17" fmla="*/ 35 w 35"/>
                <a:gd name="T18" fmla="*/ 20 h 20"/>
              </a:gdLst>
              <a:ahLst/>
              <a:cxnLst>
                <a:cxn ang="T10">
                  <a:pos x="T0" y="T1"/>
                </a:cxn>
                <a:cxn ang="T11">
                  <a:pos x="T2" y="T3"/>
                </a:cxn>
                <a:cxn ang="T12">
                  <a:pos x="T4" y="T5"/>
                </a:cxn>
                <a:cxn ang="T13">
                  <a:pos x="T6" y="T7"/>
                </a:cxn>
                <a:cxn ang="T14">
                  <a:pos x="T8" y="T9"/>
                </a:cxn>
              </a:cxnLst>
              <a:rect l="T15" t="T16" r="T17" b="T18"/>
              <a:pathLst>
                <a:path w="35" h="20">
                  <a:moveTo>
                    <a:pt x="15" y="0"/>
                  </a:moveTo>
                  <a:lnTo>
                    <a:pt x="0" y="14"/>
                  </a:lnTo>
                  <a:lnTo>
                    <a:pt x="20" y="20"/>
                  </a:lnTo>
                  <a:lnTo>
                    <a:pt x="35" y="6"/>
                  </a:lnTo>
                  <a:lnTo>
                    <a:pt x="15" y="0"/>
                  </a:lnTo>
                </a:path>
              </a:pathLst>
            </a:custGeom>
            <a:noFill/>
            <a:ln w="30240" cap="flat">
              <a:solidFill>
                <a:srgbClr val="FF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9610" name="Line 57">
              <a:extLst>
                <a:ext uri="{FF2B5EF4-FFF2-40B4-BE49-F238E27FC236}">
                  <a16:creationId xmlns:a16="http://schemas.microsoft.com/office/drawing/2014/main" id="{4DC96623-51D9-400F-87E0-66A70C3FA420}"/>
                </a:ext>
              </a:extLst>
            </p:cNvPr>
            <p:cNvSpPr>
              <a:spLocks noChangeShapeType="1"/>
            </p:cNvSpPr>
            <p:nvPr/>
          </p:nvSpPr>
          <p:spPr bwMode="auto">
            <a:xfrm flipV="1">
              <a:off x="4282" y="2093"/>
              <a:ext cx="20" cy="2"/>
            </a:xfrm>
            <a:prstGeom prst="line">
              <a:avLst/>
            </a:prstGeom>
            <a:noFill/>
            <a:ln w="30240" cap="sq">
              <a:solidFill>
                <a:srgbClr val="20202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109611" name="Freeform 58">
              <a:extLst>
                <a:ext uri="{FF2B5EF4-FFF2-40B4-BE49-F238E27FC236}">
                  <a16:creationId xmlns:a16="http://schemas.microsoft.com/office/drawing/2014/main" id="{11AEFD04-F511-40B3-A993-F15B4CB56EAA}"/>
                </a:ext>
              </a:extLst>
            </p:cNvPr>
            <p:cNvSpPr>
              <a:spLocks noChangeArrowheads="1"/>
            </p:cNvSpPr>
            <p:nvPr/>
          </p:nvSpPr>
          <p:spPr bwMode="auto">
            <a:xfrm>
              <a:off x="4335" y="1910"/>
              <a:ext cx="18" cy="21"/>
            </a:xfrm>
            <a:custGeom>
              <a:avLst/>
              <a:gdLst>
                <a:gd name="T0" fmla="*/ 1 w 27"/>
                <a:gd name="T1" fmla="*/ 2 h 27"/>
                <a:gd name="T2" fmla="*/ 1 w 27"/>
                <a:gd name="T3" fmla="*/ 0 h 27"/>
                <a:gd name="T4" fmla="*/ 1 w 27"/>
                <a:gd name="T5" fmla="*/ 2 h 27"/>
                <a:gd name="T6" fmla="*/ 0 w 27"/>
                <a:gd name="T7" fmla="*/ 2 h 27"/>
                <a:gd name="T8" fmla="*/ 1 w 27"/>
                <a:gd name="T9" fmla="*/ 2 h 27"/>
                <a:gd name="T10" fmla="*/ 1 w 27"/>
                <a:gd name="T11" fmla="*/ 2 h 27"/>
                <a:gd name="T12" fmla="*/ 1 w 27"/>
                <a:gd name="T13" fmla="*/ 2 h 27"/>
                <a:gd name="T14" fmla="*/ 1 w 27"/>
                <a:gd name="T15" fmla="*/ 2 h 27"/>
                <a:gd name="T16" fmla="*/ 1 w 27"/>
                <a:gd name="T17" fmla="*/ 2 h 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7"/>
                <a:gd name="T28" fmla="*/ 0 h 27"/>
                <a:gd name="T29" fmla="*/ 27 w 27"/>
                <a:gd name="T30" fmla="*/ 27 h 2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7" h="27">
                  <a:moveTo>
                    <a:pt x="20" y="5"/>
                  </a:moveTo>
                  <a:lnTo>
                    <a:pt x="8" y="0"/>
                  </a:lnTo>
                  <a:lnTo>
                    <a:pt x="1" y="4"/>
                  </a:lnTo>
                  <a:lnTo>
                    <a:pt x="0" y="12"/>
                  </a:lnTo>
                  <a:lnTo>
                    <a:pt x="7" y="22"/>
                  </a:lnTo>
                  <a:lnTo>
                    <a:pt x="18" y="27"/>
                  </a:lnTo>
                  <a:lnTo>
                    <a:pt x="26" y="23"/>
                  </a:lnTo>
                  <a:lnTo>
                    <a:pt x="27" y="15"/>
                  </a:lnTo>
                  <a:lnTo>
                    <a:pt x="20" y="5"/>
                  </a:lnTo>
                  <a:close/>
                </a:path>
              </a:pathLst>
            </a:custGeom>
            <a:solidFill>
              <a:srgbClr val="FF0000"/>
            </a:soli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9612" name="Freeform 59">
              <a:extLst>
                <a:ext uri="{FF2B5EF4-FFF2-40B4-BE49-F238E27FC236}">
                  <a16:creationId xmlns:a16="http://schemas.microsoft.com/office/drawing/2014/main" id="{C0EBDB0F-0FFD-47AC-AA4F-3364F5B2FBD1}"/>
                </a:ext>
              </a:extLst>
            </p:cNvPr>
            <p:cNvSpPr>
              <a:spLocks noChangeArrowheads="1"/>
            </p:cNvSpPr>
            <p:nvPr/>
          </p:nvSpPr>
          <p:spPr bwMode="auto">
            <a:xfrm>
              <a:off x="4335" y="1910"/>
              <a:ext cx="18" cy="21"/>
            </a:xfrm>
            <a:custGeom>
              <a:avLst/>
              <a:gdLst>
                <a:gd name="T0" fmla="*/ 1 w 27"/>
                <a:gd name="T1" fmla="*/ 2 h 27"/>
                <a:gd name="T2" fmla="*/ 1 w 27"/>
                <a:gd name="T3" fmla="*/ 0 h 27"/>
                <a:gd name="T4" fmla="*/ 1 w 27"/>
                <a:gd name="T5" fmla="*/ 2 h 27"/>
                <a:gd name="T6" fmla="*/ 0 w 27"/>
                <a:gd name="T7" fmla="*/ 2 h 27"/>
                <a:gd name="T8" fmla="*/ 1 w 27"/>
                <a:gd name="T9" fmla="*/ 2 h 27"/>
                <a:gd name="T10" fmla="*/ 1 w 27"/>
                <a:gd name="T11" fmla="*/ 2 h 27"/>
                <a:gd name="T12" fmla="*/ 1 w 27"/>
                <a:gd name="T13" fmla="*/ 2 h 27"/>
                <a:gd name="T14" fmla="*/ 1 w 27"/>
                <a:gd name="T15" fmla="*/ 2 h 27"/>
                <a:gd name="T16" fmla="*/ 1 w 27"/>
                <a:gd name="T17" fmla="*/ 2 h 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7"/>
                <a:gd name="T28" fmla="*/ 0 h 27"/>
                <a:gd name="T29" fmla="*/ 27 w 27"/>
                <a:gd name="T30" fmla="*/ 27 h 2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7" h="27">
                  <a:moveTo>
                    <a:pt x="20" y="5"/>
                  </a:moveTo>
                  <a:lnTo>
                    <a:pt x="8" y="0"/>
                  </a:lnTo>
                  <a:lnTo>
                    <a:pt x="1" y="4"/>
                  </a:lnTo>
                  <a:lnTo>
                    <a:pt x="0" y="12"/>
                  </a:lnTo>
                  <a:lnTo>
                    <a:pt x="7" y="22"/>
                  </a:lnTo>
                  <a:lnTo>
                    <a:pt x="18" y="27"/>
                  </a:lnTo>
                  <a:lnTo>
                    <a:pt x="26" y="23"/>
                  </a:lnTo>
                  <a:lnTo>
                    <a:pt x="27" y="15"/>
                  </a:lnTo>
                  <a:lnTo>
                    <a:pt x="20" y="5"/>
                  </a:lnTo>
                </a:path>
              </a:pathLst>
            </a:custGeom>
            <a:noFill/>
            <a:ln w="30240" cap="flat">
              <a:solidFill>
                <a:srgbClr val="FF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9613" name="Line 60">
              <a:extLst>
                <a:ext uri="{FF2B5EF4-FFF2-40B4-BE49-F238E27FC236}">
                  <a16:creationId xmlns:a16="http://schemas.microsoft.com/office/drawing/2014/main" id="{0C201EFD-C812-44A1-B236-C9765192CF21}"/>
                </a:ext>
              </a:extLst>
            </p:cNvPr>
            <p:cNvSpPr>
              <a:spLocks noChangeShapeType="1"/>
            </p:cNvSpPr>
            <p:nvPr/>
          </p:nvSpPr>
          <p:spPr bwMode="auto">
            <a:xfrm>
              <a:off x="4336" y="1917"/>
              <a:ext cx="16" cy="11"/>
            </a:xfrm>
            <a:prstGeom prst="line">
              <a:avLst/>
            </a:prstGeom>
            <a:noFill/>
            <a:ln w="30240" cap="sq">
              <a:solidFill>
                <a:srgbClr val="20202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109614" name="Freeform 61">
              <a:extLst>
                <a:ext uri="{FF2B5EF4-FFF2-40B4-BE49-F238E27FC236}">
                  <a16:creationId xmlns:a16="http://schemas.microsoft.com/office/drawing/2014/main" id="{AAE17E3C-7A6B-4848-BF1E-FA2F26F3607C}"/>
                </a:ext>
              </a:extLst>
            </p:cNvPr>
            <p:cNvSpPr>
              <a:spLocks noChangeArrowheads="1"/>
            </p:cNvSpPr>
            <p:nvPr/>
          </p:nvSpPr>
          <p:spPr bwMode="auto">
            <a:xfrm>
              <a:off x="4526" y="1983"/>
              <a:ext cx="25" cy="15"/>
            </a:xfrm>
            <a:custGeom>
              <a:avLst/>
              <a:gdLst>
                <a:gd name="T0" fmla="*/ 1 w 35"/>
                <a:gd name="T1" fmla="*/ 0 h 20"/>
                <a:gd name="T2" fmla="*/ 0 w 35"/>
                <a:gd name="T3" fmla="*/ 2 h 20"/>
                <a:gd name="T4" fmla="*/ 1 w 35"/>
                <a:gd name="T5" fmla="*/ 2 h 20"/>
                <a:gd name="T6" fmla="*/ 1 w 35"/>
                <a:gd name="T7" fmla="*/ 2 h 20"/>
                <a:gd name="T8" fmla="*/ 1 w 35"/>
                <a:gd name="T9" fmla="*/ 0 h 20"/>
                <a:gd name="T10" fmla="*/ 0 60000 65536"/>
                <a:gd name="T11" fmla="*/ 0 60000 65536"/>
                <a:gd name="T12" fmla="*/ 0 60000 65536"/>
                <a:gd name="T13" fmla="*/ 0 60000 65536"/>
                <a:gd name="T14" fmla="*/ 0 60000 65536"/>
                <a:gd name="T15" fmla="*/ 0 w 35"/>
                <a:gd name="T16" fmla="*/ 0 h 20"/>
                <a:gd name="T17" fmla="*/ 35 w 35"/>
                <a:gd name="T18" fmla="*/ 20 h 20"/>
              </a:gdLst>
              <a:ahLst/>
              <a:cxnLst>
                <a:cxn ang="T10">
                  <a:pos x="T0" y="T1"/>
                </a:cxn>
                <a:cxn ang="T11">
                  <a:pos x="T2" y="T3"/>
                </a:cxn>
                <a:cxn ang="T12">
                  <a:pos x="T4" y="T5"/>
                </a:cxn>
                <a:cxn ang="T13">
                  <a:pos x="T6" y="T7"/>
                </a:cxn>
                <a:cxn ang="T14">
                  <a:pos x="T8" y="T9"/>
                </a:cxn>
              </a:cxnLst>
              <a:rect l="T15" t="T16" r="T17" b="T18"/>
              <a:pathLst>
                <a:path w="35" h="20">
                  <a:moveTo>
                    <a:pt x="20" y="0"/>
                  </a:moveTo>
                  <a:lnTo>
                    <a:pt x="0" y="6"/>
                  </a:lnTo>
                  <a:lnTo>
                    <a:pt x="14" y="20"/>
                  </a:lnTo>
                  <a:lnTo>
                    <a:pt x="35" y="14"/>
                  </a:lnTo>
                  <a:lnTo>
                    <a:pt x="20" y="0"/>
                  </a:lnTo>
                  <a:close/>
                </a:path>
              </a:pathLst>
            </a:custGeom>
            <a:solidFill>
              <a:srgbClr val="FF0000"/>
            </a:soli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9615" name="Freeform 62">
              <a:extLst>
                <a:ext uri="{FF2B5EF4-FFF2-40B4-BE49-F238E27FC236}">
                  <a16:creationId xmlns:a16="http://schemas.microsoft.com/office/drawing/2014/main" id="{8A46908D-2DCF-43EF-A4FD-D9BFEBD32DA7}"/>
                </a:ext>
              </a:extLst>
            </p:cNvPr>
            <p:cNvSpPr>
              <a:spLocks noChangeArrowheads="1"/>
            </p:cNvSpPr>
            <p:nvPr/>
          </p:nvSpPr>
          <p:spPr bwMode="auto">
            <a:xfrm>
              <a:off x="4526" y="1983"/>
              <a:ext cx="25" cy="15"/>
            </a:xfrm>
            <a:custGeom>
              <a:avLst/>
              <a:gdLst>
                <a:gd name="T0" fmla="*/ 1 w 35"/>
                <a:gd name="T1" fmla="*/ 0 h 20"/>
                <a:gd name="T2" fmla="*/ 0 w 35"/>
                <a:gd name="T3" fmla="*/ 2 h 20"/>
                <a:gd name="T4" fmla="*/ 1 w 35"/>
                <a:gd name="T5" fmla="*/ 2 h 20"/>
                <a:gd name="T6" fmla="*/ 1 w 35"/>
                <a:gd name="T7" fmla="*/ 2 h 20"/>
                <a:gd name="T8" fmla="*/ 1 w 35"/>
                <a:gd name="T9" fmla="*/ 0 h 20"/>
                <a:gd name="T10" fmla="*/ 0 60000 65536"/>
                <a:gd name="T11" fmla="*/ 0 60000 65536"/>
                <a:gd name="T12" fmla="*/ 0 60000 65536"/>
                <a:gd name="T13" fmla="*/ 0 60000 65536"/>
                <a:gd name="T14" fmla="*/ 0 60000 65536"/>
                <a:gd name="T15" fmla="*/ 0 w 35"/>
                <a:gd name="T16" fmla="*/ 0 h 20"/>
                <a:gd name="T17" fmla="*/ 35 w 35"/>
                <a:gd name="T18" fmla="*/ 20 h 20"/>
              </a:gdLst>
              <a:ahLst/>
              <a:cxnLst>
                <a:cxn ang="T10">
                  <a:pos x="T0" y="T1"/>
                </a:cxn>
                <a:cxn ang="T11">
                  <a:pos x="T2" y="T3"/>
                </a:cxn>
                <a:cxn ang="T12">
                  <a:pos x="T4" y="T5"/>
                </a:cxn>
                <a:cxn ang="T13">
                  <a:pos x="T6" y="T7"/>
                </a:cxn>
                <a:cxn ang="T14">
                  <a:pos x="T8" y="T9"/>
                </a:cxn>
              </a:cxnLst>
              <a:rect l="T15" t="T16" r="T17" b="T18"/>
              <a:pathLst>
                <a:path w="35" h="20">
                  <a:moveTo>
                    <a:pt x="20" y="0"/>
                  </a:moveTo>
                  <a:lnTo>
                    <a:pt x="0" y="6"/>
                  </a:lnTo>
                  <a:lnTo>
                    <a:pt x="14" y="20"/>
                  </a:lnTo>
                  <a:lnTo>
                    <a:pt x="35" y="14"/>
                  </a:lnTo>
                  <a:lnTo>
                    <a:pt x="20" y="0"/>
                  </a:lnTo>
                </a:path>
              </a:pathLst>
            </a:custGeom>
            <a:noFill/>
            <a:ln w="30240" cap="flat">
              <a:solidFill>
                <a:srgbClr val="FF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9616" name="Line 63">
              <a:extLst>
                <a:ext uri="{FF2B5EF4-FFF2-40B4-BE49-F238E27FC236}">
                  <a16:creationId xmlns:a16="http://schemas.microsoft.com/office/drawing/2014/main" id="{159BB256-2BDC-40A8-932F-B7A855BD0B3C}"/>
                </a:ext>
              </a:extLst>
            </p:cNvPr>
            <p:cNvSpPr>
              <a:spLocks noChangeShapeType="1"/>
            </p:cNvSpPr>
            <p:nvPr/>
          </p:nvSpPr>
          <p:spPr bwMode="auto">
            <a:xfrm>
              <a:off x="4529" y="1990"/>
              <a:ext cx="18" cy="4"/>
            </a:xfrm>
            <a:prstGeom prst="line">
              <a:avLst/>
            </a:prstGeom>
            <a:noFill/>
            <a:ln w="30240" cap="sq">
              <a:solidFill>
                <a:srgbClr val="20202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109617" name="Freeform 64">
              <a:extLst>
                <a:ext uri="{FF2B5EF4-FFF2-40B4-BE49-F238E27FC236}">
                  <a16:creationId xmlns:a16="http://schemas.microsoft.com/office/drawing/2014/main" id="{CF418142-5594-42CE-987F-1BA8E230B2E2}"/>
                </a:ext>
              </a:extLst>
            </p:cNvPr>
            <p:cNvSpPr>
              <a:spLocks noChangeArrowheads="1"/>
            </p:cNvSpPr>
            <p:nvPr/>
          </p:nvSpPr>
          <p:spPr bwMode="auto">
            <a:xfrm>
              <a:off x="4526" y="2076"/>
              <a:ext cx="24" cy="16"/>
            </a:xfrm>
            <a:custGeom>
              <a:avLst/>
              <a:gdLst>
                <a:gd name="T0" fmla="*/ 1 w 33"/>
                <a:gd name="T1" fmla="*/ 1 h 22"/>
                <a:gd name="T2" fmla="*/ 1 w 33"/>
                <a:gd name="T3" fmla="*/ 1 h 22"/>
                <a:gd name="T4" fmla="*/ 0 w 33"/>
                <a:gd name="T5" fmla="*/ 1 h 22"/>
                <a:gd name="T6" fmla="*/ 1 w 33"/>
                <a:gd name="T7" fmla="*/ 1 h 22"/>
                <a:gd name="T8" fmla="*/ 1 w 33"/>
                <a:gd name="T9" fmla="*/ 1 h 22"/>
                <a:gd name="T10" fmla="*/ 1 w 33"/>
                <a:gd name="T11" fmla="*/ 1 h 22"/>
                <a:gd name="T12" fmla="*/ 1 w 33"/>
                <a:gd name="T13" fmla="*/ 1 h 22"/>
                <a:gd name="T14" fmla="*/ 1 w 33"/>
                <a:gd name="T15" fmla="*/ 0 h 22"/>
                <a:gd name="T16" fmla="*/ 1 w 33"/>
                <a:gd name="T17" fmla="*/ 1 h 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
                <a:gd name="T28" fmla="*/ 0 h 22"/>
                <a:gd name="T29" fmla="*/ 33 w 33"/>
                <a:gd name="T30" fmla="*/ 22 h 2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 h="22">
                  <a:moveTo>
                    <a:pt x="12" y="1"/>
                  </a:moveTo>
                  <a:lnTo>
                    <a:pt x="1" y="9"/>
                  </a:lnTo>
                  <a:lnTo>
                    <a:pt x="0" y="17"/>
                  </a:lnTo>
                  <a:lnTo>
                    <a:pt x="7" y="22"/>
                  </a:lnTo>
                  <a:lnTo>
                    <a:pt x="20" y="20"/>
                  </a:lnTo>
                  <a:lnTo>
                    <a:pt x="30" y="14"/>
                  </a:lnTo>
                  <a:lnTo>
                    <a:pt x="33" y="5"/>
                  </a:lnTo>
                  <a:lnTo>
                    <a:pt x="25" y="0"/>
                  </a:lnTo>
                  <a:lnTo>
                    <a:pt x="12" y="1"/>
                  </a:lnTo>
                  <a:close/>
                </a:path>
              </a:pathLst>
            </a:custGeom>
            <a:solidFill>
              <a:srgbClr val="FF0000"/>
            </a:soli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9618" name="Freeform 65">
              <a:extLst>
                <a:ext uri="{FF2B5EF4-FFF2-40B4-BE49-F238E27FC236}">
                  <a16:creationId xmlns:a16="http://schemas.microsoft.com/office/drawing/2014/main" id="{DC738E87-5B8F-413A-94F3-63EB2039A6C0}"/>
                </a:ext>
              </a:extLst>
            </p:cNvPr>
            <p:cNvSpPr>
              <a:spLocks noChangeArrowheads="1"/>
            </p:cNvSpPr>
            <p:nvPr/>
          </p:nvSpPr>
          <p:spPr bwMode="auto">
            <a:xfrm>
              <a:off x="4526" y="2076"/>
              <a:ext cx="24" cy="16"/>
            </a:xfrm>
            <a:custGeom>
              <a:avLst/>
              <a:gdLst>
                <a:gd name="T0" fmla="*/ 1 w 33"/>
                <a:gd name="T1" fmla="*/ 1 h 22"/>
                <a:gd name="T2" fmla="*/ 1 w 33"/>
                <a:gd name="T3" fmla="*/ 1 h 22"/>
                <a:gd name="T4" fmla="*/ 0 w 33"/>
                <a:gd name="T5" fmla="*/ 1 h 22"/>
                <a:gd name="T6" fmla="*/ 1 w 33"/>
                <a:gd name="T7" fmla="*/ 1 h 22"/>
                <a:gd name="T8" fmla="*/ 1 w 33"/>
                <a:gd name="T9" fmla="*/ 1 h 22"/>
                <a:gd name="T10" fmla="*/ 1 w 33"/>
                <a:gd name="T11" fmla="*/ 1 h 22"/>
                <a:gd name="T12" fmla="*/ 1 w 33"/>
                <a:gd name="T13" fmla="*/ 1 h 22"/>
                <a:gd name="T14" fmla="*/ 1 w 33"/>
                <a:gd name="T15" fmla="*/ 0 h 22"/>
                <a:gd name="T16" fmla="*/ 1 w 33"/>
                <a:gd name="T17" fmla="*/ 1 h 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
                <a:gd name="T28" fmla="*/ 0 h 22"/>
                <a:gd name="T29" fmla="*/ 33 w 33"/>
                <a:gd name="T30" fmla="*/ 22 h 2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 h="22">
                  <a:moveTo>
                    <a:pt x="12" y="1"/>
                  </a:moveTo>
                  <a:lnTo>
                    <a:pt x="1" y="9"/>
                  </a:lnTo>
                  <a:lnTo>
                    <a:pt x="0" y="17"/>
                  </a:lnTo>
                  <a:lnTo>
                    <a:pt x="7" y="22"/>
                  </a:lnTo>
                  <a:lnTo>
                    <a:pt x="20" y="20"/>
                  </a:lnTo>
                  <a:lnTo>
                    <a:pt x="30" y="14"/>
                  </a:lnTo>
                  <a:lnTo>
                    <a:pt x="33" y="5"/>
                  </a:lnTo>
                  <a:lnTo>
                    <a:pt x="25" y="0"/>
                  </a:lnTo>
                  <a:lnTo>
                    <a:pt x="12" y="1"/>
                  </a:lnTo>
                </a:path>
              </a:pathLst>
            </a:custGeom>
            <a:noFill/>
            <a:ln w="30240" cap="flat">
              <a:solidFill>
                <a:srgbClr val="FF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9619" name="Line 66">
              <a:extLst>
                <a:ext uri="{FF2B5EF4-FFF2-40B4-BE49-F238E27FC236}">
                  <a16:creationId xmlns:a16="http://schemas.microsoft.com/office/drawing/2014/main" id="{EBF63093-E2B2-4900-AF46-212966477B79}"/>
                </a:ext>
              </a:extLst>
            </p:cNvPr>
            <p:cNvSpPr>
              <a:spLocks noChangeShapeType="1"/>
            </p:cNvSpPr>
            <p:nvPr/>
          </p:nvSpPr>
          <p:spPr bwMode="auto">
            <a:xfrm flipV="1">
              <a:off x="4529" y="2079"/>
              <a:ext cx="17" cy="9"/>
            </a:xfrm>
            <a:prstGeom prst="line">
              <a:avLst/>
            </a:prstGeom>
            <a:noFill/>
            <a:ln w="30240" cap="sq">
              <a:solidFill>
                <a:srgbClr val="20202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109620" name="Freeform 67">
              <a:extLst>
                <a:ext uri="{FF2B5EF4-FFF2-40B4-BE49-F238E27FC236}">
                  <a16:creationId xmlns:a16="http://schemas.microsoft.com/office/drawing/2014/main" id="{22C070D2-46A8-4D12-957D-49C376C58E69}"/>
                </a:ext>
              </a:extLst>
            </p:cNvPr>
            <p:cNvSpPr>
              <a:spLocks noChangeArrowheads="1"/>
            </p:cNvSpPr>
            <p:nvPr/>
          </p:nvSpPr>
          <p:spPr bwMode="auto">
            <a:xfrm>
              <a:off x="4506" y="1939"/>
              <a:ext cx="15" cy="26"/>
            </a:xfrm>
            <a:custGeom>
              <a:avLst/>
              <a:gdLst>
                <a:gd name="T0" fmla="*/ 1 w 22"/>
                <a:gd name="T1" fmla="*/ 2 h 33"/>
                <a:gd name="T2" fmla="*/ 1 w 22"/>
                <a:gd name="T3" fmla="*/ 0 h 33"/>
                <a:gd name="T4" fmla="*/ 0 w 22"/>
                <a:gd name="T5" fmla="*/ 2 h 33"/>
                <a:gd name="T6" fmla="*/ 1 w 22"/>
                <a:gd name="T7" fmla="*/ 3 h 33"/>
                <a:gd name="T8" fmla="*/ 1 w 22"/>
                <a:gd name="T9" fmla="*/ 2 h 33"/>
                <a:gd name="T10" fmla="*/ 0 60000 65536"/>
                <a:gd name="T11" fmla="*/ 0 60000 65536"/>
                <a:gd name="T12" fmla="*/ 0 60000 65536"/>
                <a:gd name="T13" fmla="*/ 0 60000 65536"/>
                <a:gd name="T14" fmla="*/ 0 60000 65536"/>
                <a:gd name="T15" fmla="*/ 0 w 22"/>
                <a:gd name="T16" fmla="*/ 0 h 33"/>
                <a:gd name="T17" fmla="*/ 22 w 22"/>
                <a:gd name="T18" fmla="*/ 33 h 33"/>
              </a:gdLst>
              <a:ahLst/>
              <a:cxnLst>
                <a:cxn ang="T10">
                  <a:pos x="T0" y="T1"/>
                </a:cxn>
                <a:cxn ang="T11">
                  <a:pos x="T2" y="T3"/>
                </a:cxn>
                <a:cxn ang="T12">
                  <a:pos x="T4" y="T5"/>
                </a:cxn>
                <a:cxn ang="T13">
                  <a:pos x="T6" y="T7"/>
                </a:cxn>
                <a:cxn ang="T14">
                  <a:pos x="T8" y="T9"/>
                </a:cxn>
              </a:cxnLst>
              <a:rect l="T15" t="T16" r="T17" b="T18"/>
              <a:pathLst>
                <a:path w="22" h="33">
                  <a:moveTo>
                    <a:pt x="22" y="18"/>
                  </a:moveTo>
                  <a:lnTo>
                    <a:pt x="14" y="0"/>
                  </a:lnTo>
                  <a:lnTo>
                    <a:pt x="0" y="15"/>
                  </a:lnTo>
                  <a:lnTo>
                    <a:pt x="8" y="33"/>
                  </a:lnTo>
                  <a:lnTo>
                    <a:pt x="22" y="18"/>
                  </a:lnTo>
                  <a:close/>
                </a:path>
              </a:pathLst>
            </a:custGeom>
            <a:solidFill>
              <a:srgbClr val="FF0000"/>
            </a:soli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9621" name="Freeform 68">
              <a:extLst>
                <a:ext uri="{FF2B5EF4-FFF2-40B4-BE49-F238E27FC236}">
                  <a16:creationId xmlns:a16="http://schemas.microsoft.com/office/drawing/2014/main" id="{D77E5A4C-824E-444E-83C2-762DB0D990CC}"/>
                </a:ext>
              </a:extLst>
            </p:cNvPr>
            <p:cNvSpPr>
              <a:spLocks noChangeArrowheads="1"/>
            </p:cNvSpPr>
            <p:nvPr/>
          </p:nvSpPr>
          <p:spPr bwMode="auto">
            <a:xfrm>
              <a:off x="4506" y="1939"/>
              <a:ext cx="15" cy="26"/>
            </a:xfrm>
            <a:custGeom>
              <a:avLst/>
              <a:gdLst>
                <a:gd name="T0" fmla="*/ 1 w 22"/>
                <a:gd name="T1" fmla="*/ 2 h 33"/>
                <a:gd name="T2" fmla="*/ 1 w 22"/>
                <a:gd name="T3" fmla="*/ 0 h 33"/>
                <a:gd name="T4" fmla="*/ 0 w 22"/>
                <a:gd name="T5" fmla="*/ 2 h 33"/>
                <a:gd name="T6" fmla="*/ 1 w 22"/>
                <a:gd name="T7" fmla="*/ 3 h 33"/>
                <a:gd name="T8" fmla="*/ 1 w 22"/>
                <a:gd name="T9" fmla="*/ 2 h 33"/>
                <a:gd name="T10" fmla="*/ 0 60000 65536"/>
                <a:gd name="T11" fmla="*/ 0 60000 65536"/>
                <a:gd name="T12" fmla="*/ 0 60000 65536"/>
                <a:gd name="T13" fmla="*/ 0 60000 65536"/>
                <a:gd name="T14" fmla="*/ 0 60000 65536"/>
                <a:gd name="T15" fmla="*/ 0 w 22"/>
                <a:gd name="T16" fmla="*/ 0 h 33"/>
                <a:gd name="T17" fmla="*/ 22 w 22"/>
                <a:gd name="T18" fmla="*/ 33 h 33"/>
              </a:gdLst>
              <a:ahLst/>
              <a:cxnLst>
                <a:cxn ang="T10">
                  <a:pos x="T0" y="T1"/>
                </a:cxn>
                <a:cxn ang="T11">
                  <a:pos x="T2" y="T3"/>
                </a:cxn>
                <a:cxn ang="T12">
                  <a:pos x="T4" y="T5"/>
                </a:cxn>
                <a:cxn ang="T13">
                  <a:pos x="T6" y="T7"/>
                </a:cxn>
                <a:cxn ang="T14">
                  <a:pos x="T8" y="T9"/>
                </a:cxn>
              </a:cxnLst>
              <a:rect l="T15" t="T16" r="T17" b="T18"/>
              <a:pathLst>
                <a:path w="22" h="33">
                  <a:moveTo>
                    <a:pt x="22" y="18"/>
                  </a:moveTo>
                  <a:lnTo>
                    <a:pt x="14" y="0"/>
                  </a:lnTo>
                  <a:lnTo>
                    <a:pt x="0" y="15"/>
                  </a:lnTo>
                  <a:lnTo>
                    <a:pt x="8" y="33"/>
                  </a:lnTo>
                  <a:lnTo>
                    <a:pt x="22" y="18"/>
                  </a:lnTo>
                </a:path>
              </a:pathLst>
            </a:custGeom>
            <a:noFill/>
            <a:ln w="30240" cap="flat">
              <a:solidFill>
                <a:srgbClr val="FF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9622" name="Line 69">
              <a:extLst>
                <a:ext uri="{FF2B5EF4-FFF2-40B4-BE49-F238E27FC236}">
                  <a16:creationId xmlns:a16="http://schemas.microsoft.com/office/drawing/2014/main" id="{75512BE7-ED78-436F-9B8D-3E0E1DE65FD7}"/>
                </a:ext>
              </a:extLst>
            </p:cNvPr>
            <p:cNvSpPr>
              <a:spLocks noChangeShapeType="1"/>
            </p:cNvSpPr>
            <p:nvPr/>
          </p:nvSpPr>
          <p:spPr bwMode="auto">
            <a:xfrm flipH="1">
              <a:off x="4511" y="1944"/>
              <a:ext cx="2" cy="20"/>
            </a:xfrm>
            <a:prstGeom prst="line">
              <a:avLst/>
            </a:prstGeom>
            <a:noFill/>
            <a:ln w="30240" cap="sq">
              <a:solidFill>
                <a:srgbClr val="20202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109623" name="Freeform 70">
              <a:extLst>
                <a:ext uri="{FF2B5EF4-FFF2-40B4-BE49-F238E27FC236}">
                  <a16:creationId xmlns:a16="http://schemas.microsoft.com/office/drawing/2014/main" id="{E1052728-BDA1-4B40-B94C-6FBF89CDA3E2}"/>
                </a:ext>
              </a:extLst>
            </p:cNvPr>
            <p:cNvSpPr>
              <a:spLocks noChangeArrowheads="1"/>
            </p:cNvSpPr>
            <p:nvPr/>
          </p:nvSpPr>
          <p:spPr bwMode="auto">
            <a:xfrm>
              <a:off x="4531" y="2129"/>
              <a:ext cx="16" cy="24"/>
            </a:xfrm>
            <a:custGeom>
              <a:avLst/>
              <a:gdLst>
                <a:gd name="T0" fmla="*/ 1 w 23"/>
                <a:gd name="T1" fmla="*/ 2 h 32"/>
                <a:gd name="T2" fmla="*/ 1 w 23"/>
                <a:gd name="T3" fmla="*/ 2 h 32"/>
                <a:gd name="T4" fmla="*/ 1 w 23"/>
                <a:gd name="T5" fmla="*/ 0 h 32"/>
                <a:gd name="T6" fmla="*/ 1 w 23"/>
                <a:gd name="T7" fmla="*/ 2 h 32"/>
                <a:gd name="T8" fmla="*/ 1 w 23"/>
                <a:gd name="T9" fmla="*/ 2 h 32"/>
                <a:gd name="T10" fmla="*/ 0 w 23"/>
                <a:gd name="T11" fmla="*/ 2 h 32"/>
                <a:gd name="T12" fmla="*/ 1 w 23"/>
                <a:gd name="T13" fmla="*/ 2 h 32"/>
                <a:gd name="T14" fmla="*/ 1 w 23"/>
                <a:gd name="T15" fmla="*/ 2 h 32"/>
                <a:gd name="T16" fmla="*/ 1 w 23"/>
                <a:gd name="T17" fmla="*/ 2 h 3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
                <a:gd name="T28" fmla="*/ 0 h 32"/>
                <a:gd name="T29" fmla="*/ 23 w 23"/>
                <a:gd name="T30" fmla="*/ 32 h 3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 h="32">
                  <a:moveTo>
                    <a:pt x="23" y="19"/>
                  </a:moveTo>
                  <a:lnTo>
                    <a:pt x="23" y="6"/>
                  </a:lnTo>
                  <a:lnTo>
                    <a:pt x="17" y="0"/>
                  </a:lnTo>
                  <a:lnTo>
                    <a:pt x="8" y="2"/>
                  </a:lnTo>
                  <a:lnTo>
                    <a:pt x="1" y="13"/>
                  </a:lnTo>
                  <a:lnTo>
                    <a:pt x="0" y="25"/>
                  </a:lnTo>
                  <a:lnTo>
                    <a:pt x="6" y="32"/>
                  </a:lnTo>
                  <a:lnTo>
                    <a:pt x="16" y="29"/>
                  </a:lnTo>
                  <a:lnTo>
                    <a:pt x="23" y="19"/>
                  </a:lnTo>
                  <a:close/>
                </a:path>
              </a:pathLst>
            </a:custGeom>
            <a:solidFill>
              <a:srgbClr val="FF0000"/>
            </a:soli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9624" name="Freeform 71">
              <a:extLst>
                <a:ext uri="{FF2B5EF4-FFF2-40B4-BE49-F238E27FC236}">
                  <a16:creationId xmlns:a16="http://schemas.microsoft.com/office/drawing/2014/main" id="{EE4F7F11-4E65-4D0B-886C-7EC8E6D05D56}"/>
                </a:ext>
              </a:extLst>
            </p:cNvPr>
            <p:cNvSpPr>
              <a:spLocks noChangeArrowheads="1"/>
            </p:cNvSpPr>
            <p:nvPr/>
          </p:nvSpPr>
          <p:spPr bwMode="auto">
            <a:xfrm>
              <a:off x="4531" y="2129"/>
              <a:ext cx="16" cy="24"/>
            </a:xfrm>
            <a:custGeom>
              <a:avLst/>
              <a:gdLst>
                <a:gd name="T0" fmla="*/ 1 w 23"/>
                <a:gd name="T1" fmla="*/ 2 h 32"/>
                <a:gd name="T2" fmla="*/ 1 w 23"/>
                <a:gd name="T3" fmla="*/ 2 h 32"/>
                <a:gd name="T4" fmla="*/ 1 w 23"/>
                <a:gd name="T5" fmla="*/ 0 h 32"/>
                <a:gd name="T6" fmla="*/ 1 w 23"/>
                <a:gd name="T7" fmla="*/ 2 h 32"/>
                <a:gd name="T8" fmla="*/ 1 w 23"/>
                <a:gd name="T9" fmla="*/ 2 h 32"/>
                <a:gd name="T10" fmla="*/ 0 w 23"/>
                <a:gd name="T11" fmla="*/ 2 h 32"/>
                <a:gd name="T12" fmla="*/ 1 w 23"/>
                <a:gd name="T13" fmla="*/ 2 h 32"/>
                <a:gd name="T14" fmla="*/ 1 w 23"/>
                <a:gd name="T15" fmla="*/ 2 h 32"/>
                <a:gd name="T16" fmla="*/ 1 w 23"/>
                <a:gd name="T17" fmla="*/ 2 h 3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
                <a:gd name="T28" fmla="*/ 0 h 32"/>
                <a:gd name="T29" fmla="*/ 23 w 23"/>
                <a:gd name="T30" fmla="*/ 32 h 3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 h="32">
                  <a:moveTo>
                    <a:pt x="23" y="19"/>
                  </a:moveTo>
                  <a:lnTo>
                    <a:pt x="23" y="6"/>
                  </a:lnTo>
                  <a:lnTo>
                    <a:pt x="17" y="0"/>
                  </a:lnTo>
                  <a:lnTo>
                    <a:pt x="8" y="2"/>
                  </a:lnTo>
                  <a:lnTo>
                    <a:pt x="1" y="13"/>
                  </a:lnTo>
                  <a:lnTo>
                    <a:pt x="0" y="25"/>
                  </a:lnTo>
                  <a:lnTo>
                    <a:pt x="6" y="32"/>
                  </a:lnTo>
                  <a:lnTo>
                    <a:pt x="16" y="29"/>
                  </a:lnTo>
                  <a:lnTo>
                    <a:pt x="23" y="19"/>
                  </a:lnTo>
                </a:path>
              </a:pathLst>
            </a:custGeom>
            <a:noFill/>
            <a:ln w="30240" cap="flat">
              <a:solidFill>
                <a:srgbClr val="FF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9625" name="Line 72">
              <a:extLst>
                <a:ext uri="{FF2B5EF4-FFF2-40B4-BE49-F238E27FC236}">
                  <a16:creationId xmlns:a16="http://schemas.microsoft.com/office/drawing/2014/main" id="{EEA08CBB-FB59-4BF0-9E67-9578F983FECB}"/>
                </a:ext>
              </a:extLst>
            </p:cNvPr>
            <p:cNvSpPr>
              <a:spLocks noChangeShapeType="1"/>
            </p:cNvSpPr>
            <p:nvPr/>
          </p:nvSpPr>
          <p:spPr bwMode="auto">
            <a:xfrm flipH="1">
              <a:off x="4535" y="2132"/>
              <a:ext cx="7" cy="18"/>
            </a:xfrm>
            <a:prstGeom prst="line">
              <a:avLst/>
            </a:prstGeom>
            <a:noFill/>
            <a:ln w="30240" cap="sq">
              <a:solidFill>
                <a:srgbClr val="20202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109626" name="Freeform 73">
              <a:extLst>
                <a:ext uri="{FF2B5EF4-FFF2-40B4-BE49-F238E27FC236}">
                  <a16:creationId xmlns:a16="http://schemas.microsoft.com/office/drawing/2014/main" id="{301AD45B-97AB-4EDD-A10A-5F9369142F1A}"/>
                </a:ext>
              </a:extLst>
            </p:cNvPr>
            <p:cNvSpPr>
              <a:spLocks noChangeArrowheads="1"/>
            </p:cNvSpPr>
            <p:nvPr/>
          </p:nvSpPr>
          <p:spPr bwMode="auto">
            <a:xfrm>
              <a:off x="4371" y="2192"/>
              <a:ext cx="15" cy="12"/>
            </a:xfrm>
            <a:custGeom>
              <a:avLst/>
              <a:gdLst>
                <a:gd name="T0" fmla="*/ 1 w 21"/>
                <a:gd name="T1" fmla="*/ 0 h 15"/>
                <a:gd name="T2" fmla="*/ 0 w 21"/>
                <a:gd name="T3" fmla="*/ 0 h 15"/>
                <a:gd name="T4" fmla="*/ 1 w 21"/>
                <a:gd name="T5" fmla="*/ 2 h 15"/>
                <a:gd name="T6" fmla="*/ 1 w 21"/>
                <a:gd name="T7" fmla="*/ 2 h 15"/>
                <a:gd name="T8" fmla="*/ 1 w 21"/>
                <a:gd name="T9" fmla="*/ 0 h 15"/>
                <a:gd name="T10" fmla="*/ 0 60000 65536"/>
                <a:gd name="T11" fmla="*/ 0 60000 65536"/>
                <a:gd name="T12" fmla="*/ 0 60000 65536"/>
                <a:gd name="T13" fmla="*/ 0 60000 65536"/>
                <a:gd name="T14" fmla="*/ 0 60000 65536"/>
                <a:gd name="T15" fmla="*/ 0 w 21"/>
                <a:gd name="T16" fmla="*/ 0 h 15"/>
                <a:gd name="T17" fmla="*/ 21 w 21"/>
                <a:gd name="T18" fmla="*/ 15 h 15"/>
              </a:gdLst>
              <a:ahLst/>
              <a:cxnLst>
                <a:cxn ang="T10">
                  <a:pos x="T0" y="T1"/>
                </a:cxn>
                <a:cxn ang="T11">
                  <a:pos x="T2" y="T3"/>
                </a:cxn>
                <a:cxn ang="T12">
                  <a:pos x="T4" y="T5"/>
                </a:cxn>
                <a:cxn ang="T13">
                  <a:pos x="T6" y="T7"/>
                </a:cxn>
                <a:cxn ang="T14">
                  <a:pos x="T8" y="T9"/>
                </a:cxn>
              </a:cxnLst>
              <a:rect l="T15" t="T16" r="T17" b="T18"/>
              <a:pathLst>
                <a:path w="21" h="15">
                  <a:moveTo>
                    <a:pt x="18" y="0"/>
                  </a:moveTo>
                  <a:lnTo>
                    <a:pt x="0" y="0"/>
                  </a:lnTo>
                  <a:lnTo>
                    <a:pt x="2" y="15"/>
                  </a:lnTo>
                  <a:lnTo>
                    <a:pt x="21" y="14"/>
                  </a:lnTo>
                  <a:lnTo>
                    <a:pt x="18" y="0"/>
                  </a:lnTo>
                  <a:close/>
                </a:path>
              </a:pathLst>
            </a:custGeom>
            <a:solidFill>
              <a:srgbClr val="FF0000"/>
            </a:soli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9627" name="Freeform 74">
              <a:extLst>
                <a:ext uri="{FF2B5EF4-FFF2-40B4-BE49-F238E27FC236}">
                  <a16:creationId xmlns:a16="http://schemas.microsoft.com/office/drawing/2014/main" id="{5D22C23D-7473-4A56-97F1-6633263C794E}"/>
                </a:ext>
              </a:extLst>
            </p:cNvPr>
            <p:cNvSpPr>
              <a:spLocks noChangeArrowheads="1"/>
            </p:cNvSpPr>
            <p:nvPr/>
          </p:nvSpPr>
          <p:spPr bwMode="auto">
            <a:xfrm>
              <a:off x="4371" y="2192"/>
              <a:ext cx="15" cy="12"/>
            </a:xfrm>
            <a:custGeom>
              <a:avLst/>
              <a:gdLst>
                <a:gd name="T0" fmla="*/ 1 w 21"/>
                <a:gd name="T1" fmla="*/ 0 h 15"/>
                <a:gd name="T2" fmla="*/ 0 w 21"/>
                <a:gd name="T3" fmla="*/ 0 h 15"/>
                <a:gd name="T4" fmla="*/ 1 w 21"/>
                <a:gd name="T5" fmla="*/ 2 h 15"/>
                <a:gd name="T6" fmla="*/ 1 w 21"/>
                <a:gd name="T7" fmla="*/ 2 h 15"/>
                <a:gd name="T8" fmla="*/ 1 w 21"/>
                <a:gd name="T9" fmla="*/ 0 h 15"/>
                <a:gd name="T10" fmla="*/ 0 60000 65536"/>
                <a:gd name="T11" fmla="*/ 0 60000 65536"/>
                <a:gd name="T12" fmla="*/ 0 60000 65536"/>
                <a:gd name="T13" fmla="*/ 0 60000 65536"/>
                <a:gd name="T14" fmla="*/ 0 60000 65536"/>
                <a:gd name="T15" fmla="*/ 0 w 21"/>
                <a:gd name="T16" fmla="*/ 0 h 15"/>
                <a:gd name="T17" fmla="*/ 21 w 21"/>
                <a:gd name="T18" fmla="*/ 15 h 15"/>
              </a:gdLst>
              <a:ahLst/>
              <a:cxnLst>
                <a:cxn ang="T10">
                  <a:pos x="T0" y="T1"/>
                </a:cxn>
                <a:cxn ang="T11">
                  <a:pos x="T2" y="T3"/>
                </a:cxn>
                <a:cxn ang="T12">
                  <a:pos x="T4" y="T5"/>
                </a:cxn>
                <a:cxn ang="T13">
                  <a:pos x="T6" y="T7"/>
                </a:cxn>
                <a:cxn ang="T14">
                  <a:pos x="T8" y="T9"/>
                </a:cxn>
              </a:cxnLst>
              <a:rect l="T15" t="T16" r="T17" b="T18"/>
              <a:pathLst>
                <a:path w="21" h="15">
                  <a:moveTo>
                    <a:pt x="18" y="0"/>
                  </a:moveTo>
                  <a:lnTo>
                    <a:pt x="0" y="0"/>
                  </a:lnTo>
                  <a:lnTo>
                    <a:pt x="2" y="15"/>
                  </a:lnTo>
                  <a:lnTo>
                    <a:pt x="21" y="14"/>
                  </a:lnTo>
                  <a:lnTo>
                    <a:pt x="18" y="0"/>
                  </a:lnTo>
                </a:path>
              </a:pathLst>
            </a:custGeom>
            <a:noFill/>
            <a:ln w="30240" cap="flat">
              <a:solidFill>
                <a:srgbClr val="FF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9628" name="Line 75">
              <a:extLst>
                <a:ext uri="{FF2B5EF4-FFF2-40B4-BE49-F238E27FC236}">
                  <a16:creationId xmlns:a16="http://schemas.microsoft.com/office/drawing/2014/main" id="{FF54069D-5015-4EC9-803C-23932A0D1762}"/>
                </a:ext>
              </a:extLst>
            </p:cNvPr>
            <p:cNvSpPr>
              <a:spLocks noChangeShapeType="1"/>
            </p:cNvSpPr>
            <p:nvPr/>
          </p:nvSpPr>
          <p:spPr bwMode="auto">
            <a:xfrm>
              <a:off x="4374" y="2194"/>
              <a:ext cx="9" cy="7"/>
            </a:xfrm>
            <a:prstGeom prst="line">
              <a:avLst/>
            </a:prstGeom>
            <a:noFill/>
            <a:ln w="30240" cap="sq">
              <a:solidFill>
                <a:srgbClr val="20202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109629" name="Oval 76">
              <a:extLst>
                <a:ext uri="{FF2B5EF4-FFF2-40B4-BE49-F238E27FC236}">
                  <a16:creationId xmlns:a16="http://schemas.microsoft.com/office/drawing/2014/main" id="{2CA62196-7F12-4D0A-A8A4-F69C3C77F4AF}"/>
                </a:ext>
              </a:extLst>
            </p:cNvPr>
            <p:cNvSpPr>
              <a:spLocks noChangeArrowheads="1"/>
            </p:cNvSpPr>
            <p:nvPr/>
          </p:nvSpPr>
          <p:spPr bwMode="auto">
            <a:xfrm>
              <a:off x="2372" y="1265"/>
              <a:ext cx="306" cy="329"/>
            </a:xfrm>
            <a:prstGeom prst="ellipse">
              <a:avLst/>
            </a:prstGeom>
            <a:solidFill>
              <a:srgbClr val="333333"/>
            </a:solidFill>
            <a:ln w="9525"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defTabSz="449263">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49263">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49263">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49263">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49263">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Clr>
                  <a:srgbClr val="000000"/>
                </a:buClr>
                <a:buFont typeface="Times New Roman" panose="02020603050405020304" pitchFamily="18" charset="0"/>
                <a:buNone/>
              </a:pPr>
              <a:endParaRPr lang="it-IT" altLang="it-IT" sz="1800">
                <a:solidFill>
                  <a:srgbClr val="FFFFFF"/>
                </a:solidFill>
                <a:latin typeface="Arial" panose="020B0604020202020204" pitchFamily="34" charset="0"/>
                <a:ea typeface="Microsoft YaHei" panose="020B0503020204020204" pitchFamily="34" charset="-122"/>
              </a:endParaRPr>
            </a:p>
          </p:txBody>
        </p:sp>
        <p:sp>
          <p:nvSpPr>
            <p:cNvPr id="109630" name="Oval 77">
              <a:extLst>
                <a:ext uri="{FF2B5EF4-FFF2-40B4-BE49-F238E27FC236}">
                  <a16:creationId xmlns:a16="http://schemas.microsoft.com/office/drawing/2014/main" id="{8E7F3DEA-BBE7-4983-958B-7A636D7B1E6C}"/>
                </a:ext>
              </a:extLst>
            </p:cNvPr>
            <p:cNvSpPr>
              <a:spLocks noChangeArrowheads="1"/>
            </p:cNvSpPr>
            <p:nvPr/>
          </p:nvSpPr>
          <p:spPr bwMode="auto">
            <a:xfrm>
              <a:off x="2372" y="1265"/>
              <a:ext cx="306" cy="329"/>
            </a:xfrm>
            <a:prstGeom prst="ellipse">
              <a:avLst/>
            </a:prstGeom>
            <a:noFill/>
            <a:ln w="7920" cap="rnd">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defTabSz="449263">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49263">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49263">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49263">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49263">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Clr>
                  <a:srgbClr val="000000"/>
                </a:buClr>
                <a:buFont typeface="Times New Roman" panose="02020603050405020304" pitchFamily="18" charset="0"/>
                <a:buNone/>
              </a:pPr>
              <a:endParaRPr lang="it-IT" altLang="it-IT" sz="1800">
                <a:solidFill>
                  <a:srgbClr val="FFFFFF"/>
                </a:solidFill>
                <a:latin typeface="Arial" panose="020B0604020202020204" pitchFamily="34" charset="0"/>
                <a:ea typeface="Microsoft YaHei" panose="020B0503020204020204" pitchFamily="34" charset="-122"/>
              </a:endParaRPr>
            </a:p>
          </p:txBody>
        </p:sp>
        <p:sp>
          <p:nvSpPr>
            <p:cNvPr id="109631" name="Text Box 78">
              <a:extLst>
                <a:ext uri="{FF2B5EF4-FFF2-40B4-BE49-F238E27FC236}">
                  <a16:creationId xmlns:a16="http://schemas.microsoft.com/office/drawing/2014/main" id="{65B041A7-26F6-4A71-84BE-F0FF9E868316}"/>
                </a:ext>
              </a:extLst>
            </p:cNvPr>
            <p:cNvSpPr txBox="1">
              <a:spLocks noChangeArrowheads="1"/>
            </p:cNvSpPr>
            <p:nvPr/>
          </p:nvSpPr>
          <p:spPr bwMode="auto">
            <a:xfrm>
              <a:off x="2350" y="1335"/>
              <a:ext cx="376" cy="2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Calibri" panose="020F0502020204030204" pitchFamily="34" charset="0"/>
                </a:defRPr>
              </a:lvl1pPr>
              <a:lvl2pPr marL="742950" indent="-28575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2pPr>
              <a:lvl3pPr marL="1143000" indent="-22860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3pPr>
              <a:lvl4pPr marL="1600200" indent="-22860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4pPr>
              <a:lvl5pPr marL="2057400" indent="-22860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5pPr>
              <a:lvl6pPr marL="25146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6pPr>
              <a:lvl7pPr marL="29718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7pPr>
              <a:lvl8pPr marL="34290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8pPr>
              <a:lvl9pPr marL="38862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9pPr>
            </a:lstStyle>
            <a:p>
              <a:pPr eaLnBrk="1" hangingPunct="1">
                <a:spcBef>
                  <a:spcPct val="0"/>
                </a:spcBef>
                <a:buFontTx/>
                <a:buNone/>
              </a:pPr>
              <a:r>
                <a:rPr lang="en-GB" altLang="it-IT" sz="1600">
                  <a:solidFill>
                    <a:srgbClr val="FFFFFF"/>
                  </a:solidFill>
                  <a:latin typeface="Arial" panose="020B0604020202020204" pitchFamily="34" charset="0"/>
                  <a:ea typeface="Microsoft YaHei" panose="020B0503020204020204" pitchFamily="34" charset="-122"/>
                  <a:cs typeface="Arial" panose="020B0604020202020204" pitchFamily="34" charset="0"/>
                </a:rPr>
                <a:t>APC</a:t>
              </a:r>
            </a:p>
          </p:txBody>
        </p:sp>
        <p:sp>
          <p:nvSpPr>
            <p:cNvPr id="109632" name="Line 79">
              <a:extLst>
                <a:ext uri="{FF2B5EF4-FFF2-40B4-BE49-F238E27FC236}">
                  <a16:creationId xmlns:a16="http://schemas.microsoft.com/office/drawing/2014/main" id="{27F7D20C-B4D1-471A-B07C-FE23444805F7}"/>
                </a:ext>
              </a:extLst>
            </p:cNvPr>
            <p:cNvSpPr>
              <a:spLocks noChangeShapeType="1"/>
            </p:cNvSpPr>
            <p:nvPr/>
          </p:nvSpPr>
          <p:spPr bwMode="auto">
            <a:xfrm>
              <a:off x="1485" y="1433"/>
              <a:ext cx="707" cy="0"/>
            </a:xfrm>
            <a:prstGeom prst="line">
              <a:avLst/>
            </a:prstGeom>
            <a:noFill/>
            <a:ln w="50760" cap="sq">
              <a:solidFill>
                <a:srgbClr val="000000"/>
              </a:solidFill>
              <a:prstDash val="sysDot"/>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109633" name="Text Box 80">
              <a:extLst>
                <a:ext uri="{FF2B5EF4-FFF2-40B4-BE49-F238E27FC236}">
                  <a16:creationId xmlns:a16="http://schemas.microsoft.com/office/drawing/2014/main" id="{78E20A1C-263D-4CF0-921E-E07E3864B381}"/>
                </a:ext>
              </a:extLst>
            </p:cNvPr>
            <p:cNvSpPr txBox="1">
              <a:spLocks noChangeArrowheads="1"/>
            </p:cNvSpPr>
            <p:nvPr/>
          </p:nvSpPr>
          <p:spPr bwMode="auto">
            <a:xfrm>
              <a:off x="563" y="1153"/>
              <a:ext cx="960" cy="67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Calibri" panose="020F0502020204030204" pitchFamily="34" charset="0"/>
                </a:defRPr>
              </a:lvl1pPr>
              <a:lvl2pPr marL="742950" indent="-28575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2pPr>
              <a:lvl3pPr marL="1143000" indent="-22860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3pPr>
              <a:lvl4pPr marL="1600200" indent="-22860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4pPr>
              <a:lvl5pPr marL="2057400" indent="-22860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5pPr>
              <a:lvl6pPr marL="25146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6pPr>
              <a:lvl7pPr marL="29718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7pPr>
              <a:lvl8pPr marL="34290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8pPr>
              <a:lvl9pPr marL="38862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9pPr>
            </a:lstStyle>
            <a:p>
              <a:pPr algn="ctr" eaLnBrk="1" hangingPunct="1">
                <a:spcBef>
                  <a:spcPct val="0"/>
                </a:spcBef>
                <a:buFontTx/>
                <a:buNone/>
              </a:pPr>
              <a:r>
                <a:rPr lang="en-GB" altLang="it-IT" sz="1600" b="1">
                  <a:solidFill>
                    <a:srgbClr val="000066"/>
                  </a:solidFill>
                  <a:latin typeface="Arial" panose="020B0604020202020204" pitchFamily="34" charset="0"/>
                  <a:ea typeface="Microsoft YaHei" panose="020B0503020204020204" pitchFamily="34" charset="-122"/>
                  <a:cs typeface="Arial" panose="020B0604020202020204" pitchFamily="34" charset="0"/>
                </a:rPr>
                <a:t>Natural exposure (low dose Ag) + IgE</a:t>
              </a:r>
            </a:p>
          </p:txBody>
        </p:sp>
        <p:sp>
          <p:nvSpPr>
            <p:cNvPr id="109634" name="Line 81">
              <a:extLst>
                <a:ext uri="{FF2B5EF4-FFF2-40B4-BE49-F238E27FC236}">
                  <a16:creationId xmlns:a16="http://schemas.microsoft.com/office/drawing/2014/main" id="{490A74A3-EEA5-4598-8ED6-0693AC41D4EF}"/>
                </a:ext>
              </a:extLst>
            </p:cNvPr>
            <p:cNvSpPr>
              <a:spLocks noChangeShapeType="1"/>
            </p:cNvSpPr>
            <p:nvPr/>
          </p:nvSpPr>
          <p:spPr bwMode="auto">
            <a:xfrm>
              <a:off x="2853" y="1448"/>
              <a:ext cx="327" cy="0"/>
            </a:xfrm>
            <a:prstGeom prst="line">
              <a:avLst/>
            </a:prstGeom>
            <a:noFill/>
            <a:ln w="50760" cap="sq">
              <a:solidFill>
                <a:srgbClr val="000000"/>
              </a:solidFill>
              <a:prstDash val="sysDot"/>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109635" name="Oval 82">
              <a:extLst>
                <a:ext uri="{FF2B5EF4-FFF2-40B4-BE49-F238E27FC236}">
                  <a16:creationId xmlns:a16="http://schemas.microsoft.com/office/drawing/2014/main" id="{4241D9FF-E28E-43F6-A670-7EECBEA3EB34}"/>
                </a:ext>
              </a:extLst>
            </p:cNvPr>
            <p:cNvSpPr>
              <a:spLocks noChangeArrowheads="1"/>
            </p:cNvSpPr>
            <p:nvPr/>
          </p:nvSpPr>
          <p:spPr bwMode="auto">
            <a:xfrm>
              <a:off x="3239" y="1315"/>
              <a:ext cx="285" cy="299"/>
            </a:xfrm>
            <a:prstGeom prst="ellipse">
              <a:avLst/>
            </a:prstGeom>
            <a:solidFill>
              <a:srgbClr val="B64A4A"/>
            </a:solidFill>
            <a:ln w="9525"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defTabSz="449263">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49263">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49263">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49263">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49263">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Clr>
                  <a:srgbClr val="000000"/>
                </a:buClr>
                <a:buFont typeface="Times New Roman" panose="02020603050405020304" pitchFamily="18" charset="0"/>
                <a:buNone/>
              </a:pPr>
              <a:endParaRPr lang="it-IT" altLang="it-IT" sz="1800">
                <a:solidFill>
                  <a:srgbClr val="FFFFFF"/>
                </a:solidFill>
                <a:latin typeface="Arial" panose="020B0604020202020204" pitchFamily="34" charset="0"/>
                <a:ea typeface="Microsoft YaHei" panose="020B0503020204020204" pitchFamily="34" charset="-122"/>
              </a:endParaRPr>
            </a:p>
          </p:txBody>
        </p:sp>
        <p:sp>
          <p:nvSpPr>
            <p:cNvPr id="109636" name="Oval 83">
              <a:extLst>
                <a:ext uri="{FF2B5EF4-FFF2-40B4-BE49-F238E27FC236}">
                  <a16:creationId xmlns:a16="http://schemas.microsoft.com/office/drawing/2014/main" id="{19C46E02-14ED-4499-8433-6FB5250D1787}"/>
                </a:ext>
              </a:extLst>
            </p:cNvPr>
            <p:cNvSpPr>
              <a:spLocks noChangeArrowheads="1"/>
            </p:cNvSpPr>
            <p:nvPr/>
          </p:nvSpPr>
          <p:spPr bwMode="auto">
            <a:xfrm>
              <a:off x="3239" y="1315"/>
              <a:ext cx="285" cy="299"/>
            </a:xfrm>
            <a:prstGeom prst="ellipse">
              <a:avLst/>
            </a:prstGeom>
            <a:noFill/>
            <a:ln w="15840" cap="rnd">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defTabSz="449263">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49263">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49263">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49263">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49263">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Clr>
                  <a:srgbClr val="000000"/>
                </a:buClr>
                <a:buFont typeface="Times New Roman" panose="02020603050405020304" pitchFamily="18" charset="0"/>
                <a:buNone/>
              </a:pPr>
              <a:endParaRPr lang="it-IT" altLang="it-IT" sz="1800">
                <a:solidFill>
                  <a:srgbClr val="FFFFFF"/>
                </a:solidFill>
                <a:latin typeface="Arial" panose="020B0604020202020204" pitchFamily="34" charset="0"/>
                <a:ea typeface="Microsoft YaHei" panose="020B0503020204020204" pitchFamily="34" charset="-122"/>
              </a:endParaRPr>
            </a:p>
          </p:txBody>
        </p:sp>
        <p:sp>
          <p:nvSpPr>
            <p:cNvPr id="109637" name="Oval 84">
              <a:extLst>
                <a:ext uri="{FF2B5EF4-FFF2-40B4-BE49-F238E27FC236}">
                  <a16:creationId xmlns:a16="http://schemas.microsoft.com/office/drawing/2014/main" id="{0D33DE90-1BA6-472A-9DDE-AE3BE5B7A246}"/>
                </a:ext>
              </a:extLst>
            </p:cNvPr>
            <p:cNvSpPr>
              <a:spLocks noChangeArrowheads="1"/>
            </p:cNvSpPr>
            <p:nvPr/>
          </p:nvSpPr>
          <p:spPr bwMode="auto">
            <a:xfrm>
              <a:off x="3290" y="1366"/>
              <a:ext cx="203" cy="210"/>
            </a:xfrm>
            <a:prstGeom prst="ellipse">
              <a:avLst/>
            </a:prstGeom>
            <a:solidFill>
              <a:srgbClr val="333333"/>
            </a:solidFill>
            <a:ln w="9525"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defTabSz="449263">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49263">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49263">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49263">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49263">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Clr>
                  <a:srgbClr val="000000"/>
                </a:buClr>
                <a:buFont typeface="Times New Roman" panose="02020603050405020304" pitchFamily="18" charset="0"/>
                <a:buNone/>
              </a:pPr>
              <a:endParaRPr lang="it-IT" altLang="it-IT" sz="1800">
                <a:solidFill>
                  <a:srgbClr val="FFFFFF"/>
                </a:solidFill>
                <a:latin typeface="Arial" panose="020B0604020202020204" pitchFamily="34" charset="0"/>
                <a:ea typeface="Microsoft YaHei" panose="020B0503020204020204" pitchFamily="34" charset="-122"/>
              </a:endParaRPr>
            </a:p>
          </p:txBody>
        </p:sp>
        <p:sp>
          <p:nvSpPr>
            <p:cNvPr id="109638" name="Oval 85">
              <a:extLst>
                <a:ext uri="{FF2B5EF4-FFF2-40B4-BE49-F238E27FC236}">
                  <a16:creationId xmlns:a16="http://schemas.microsoft.com/office/drawing/2014/main" id="{3F85FD32-E607-4AFB-8098-B575154463F7}"/>
                </a:ext>
              </a:extLst>
            </p:cNvPr>
            <p:cNvSpPr>
              <a:spLocks noChangeArrowheads="1"/>
            </p:cNvSpPr>
            <p:nvPr/>
          </p:nvSpPr>
          <p:spPr bwMode="auto">
            <a:xfrm>
              <a:off x="3290" y="1366"/>
              <a:ext cx="203" cy="210"/>
            </a:xfrm>
            <a:prstGeom prst="ellipse">
              <a:avLst/>
            </a:prstGeom>
            <a:noFill/>
            <a:ln w="7920" cap="rnd">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defTabSz="449263">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49263">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49263">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49263">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49263">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Clr>
                  <a:srgbClr val="000000"/>
                </a:buClr>
                <a:buFont typeface="Times New Roman" panose="02020603050405020304" pitchFamily="18" charset="0"/>
                <a:buNone/>
              </a:pPr>
              <a:endParaRPr lang="it-IT" altLang="it-IT" sz="1800">
                <a:solidFill>
                  <a:srgbClr val="FFFFFF"/>
                </a:solidFill>
                <a:latin typeface="Arial" panose="020B0604020202020204" pitchFamily="34" charset="0"/>
                <a:ea typeface="Microsoft YaHei" panose="020B0503020204020204" pitchFamily="34" charset="-122"/>
              </a:endParaRPr>
            </a:p>
          </p:txBody>
        </p:sp>
        <p:sp>
          <p:nvSpPr>
            <p:cNvPr id="109639" name="Rectangle 86">
              <a:extLst>
                <a:ext uri="{FF2B5EF4-FFF2-40B4-BE49-F238E27FC236}">
                  <a16:creationId xmlns:a16="http://schemas.microsoft.com/office/drawing/2014/main" id="{DC41A28F-F515-44EF-84EF-054D3FB1115C}"/>
                </a:ext>
              </a:extLst>
            </p:cNvPr>
            <p:cNvSpPr>
              <a:spLocks noChangeArrowheads="1"/>
            </p:cNvSpPr>
            <p:nvPr/>
          </p:nvSpPr>
          <p:spPr bwMode="auto">
            <a:xfrm>
              <a:off x="3311" y="1415"/>
              <a:ext cx="143" cy="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Calibri" panose="020F0502020204030204" pitchFamily="34" charset="0"/>
                </a:defRPr>
              </a:lvl1pPr>
              <a:lvl2pPr marL="742950" indent="-28575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2pPr>
              <a:lvl3pPr marL="1143000" indent="-22860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3pPr>
              <a:lvl4pPr marL="1600200" indent="-22860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4pPr>
              <a:lvl5pPr marL="2057400" indent="-22860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5pPr>
              <a:lvl6pPr marL="25146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6pPr>
              <a:lvl7pPr marL="29718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7pPr>
              <a:lvl8pPr marL="34290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8pPr>
              <a:lvl9pPr marL="38862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9pPr>
            </a:lstStyle>
            <a:p>
              <a:pPr eaLnBrk="1" hangingPunct="1">
                <a:spcBef>
                  <a:spcPct val="0"/>
                </a:spcBef>
                <a:buFontTx/>
                <a:buNone/>
              </a:pPr>
              <a:r>
                <a:rPr lang="en-GB" altLang="it-IT" sz="1000" b="1">
                  <a:solidFill>
                    <a:srgbClr val="FFFFFF"/>
                  </a:solidFill>
                  <a:latin typeface="Arial" panose="020B0604020202020204" pitchFamily="34" charset="0"/>
                  <a:ea typeface="Microsoft YaHei" panose="020B0503020204020204" pitchFamily="34" charset="-122"/>
                  <a:cs typeface="Arial" panose="020B0604020202020204" pitchFamily="34" charset="0"/>
                </a:rPr>
                <a:t>Th2</a:t>
              </a:r>
            </a:p>
          </p:txBody>
        </p:sp>
        <p:sp>
          <p:nvSpPr>
            <p:cNvPr id="109640" name="Oval 87">
              <a:extLst>
                <a:ext uri="{FF2B5EF4-FFF2-40B4-BE49-F238E27FC236}">
                  <a16:creationId xmlns:a16="http://schemas.microsoft.com/office/drawing/2014/main" id="{80E4500F-974E-4EC7-866C-735DED0A3C34}"/>
                </a:ext>
              </a:extLst>
            </p:cNvPr>
            <p:cNvSpPr>
              <a:spLocks noChangeArrowheads="1"/>
            </p:cNvSpPr>
            <p:nvPr/>
          </p:nvSpPr>
          <p:spPr bwMode="auto">
            <a:xfrm>
              <a:off x="4176" y="758"/>
              <a:ext cx="307" cy="311"/>
            </a:xfrm>
            <a:prstGeom prst="ellipse">
              <a:avLst/>
            </a:prstGeom>
            <a:solidFill>
              <a:srgbClr val="FFFFFF"/>
            </a:solidFill>
            <a:ln w="9525"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defTabSz="449263">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49263">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49263">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49263">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49263">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Clr>
                  <a:srgbClr val="000000"/>
                </a:buClr>
                <a:buFont typeface="Times New Roman" panose="02020603050405020304" pitchFamily="18" charset="0"/>
                <a:buNone/>
              </a:pPr>
              <a:endParaRPr lang="it-IT" altLang="it-IT" sz="1800">
                <a:solidFill>
                  <a:srgbClr val="FFFFFF"/>
                </a:solidFill>
                <a:latin typeface="Arial" panose="020B0604020202020204" pitchFamily="34" charset="0"/>
                <a:ea typeface="Microsoft YaHei" panose="020B0503020204020204" pitchFamily="34" charset="-122"/>
              </a:endParaRPr>
            </a:p>
          </p:txBody>
        </p:sp>
        <p:sp>
          <p:nvSpPr>
            <p:cNvPr id="109641" name="Oval 88">
              <a:extLst>
                <a:ext uri="{FF2B5EF4-FFF2-40B4-BE49-F238E27FC236}">
                  <a16:creationId xmlns:a16="http://schemas.microsoft.com/office/drawing/2014/main" id="{A6BD4243-D20A-4177-AD43-B8316AE3B6A4}"/>
                </a:ext>
              </a:extLst>
            </p:cNvPr>
            <p:cNvSpPr>
              <a:spLocks noChangeArrowheads="1"/>
            </p:cNvSpPr>
            <p:nvPr/>
          </p:nvSpPr>
          <p:spPr bwMode="auto">
            <a:xfrm>
              <a:off x="4176" y="758"/>
              <a:ext cx="307" cy="311"/>
            </a:xfrm>
            <a:prstGeom prst="ellipse">
              <a:avLst/>
            </a:prstGeom>
            <a:noFill/>
            <a:ln w="15840" cap="rnd">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defTabSz="449263">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49263">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49263">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49263">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49263">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Clr>
                  <a:srgbClr val="000000"/>
                </a:buClr>
                <a:buFont typeface="Times New Roman" panose="02020603050405020304" pitchFamily="18" charset="0"/>
                <a:buNone/>
              </a:pPr>
              <a:endParaRPr lang="it-IT" altLang="it-IT" sz="1800">
                <a:solidFill>
                  <a:srgbClr val="FFFFFF"/>
                </a:solidFill>
                <a:latin typeface="Arial" panose="020B0604020202020204" pitchFamily="34" charset="0"/>
                <a:ea typeface="Microsoft YaHei" panose="020B0503020204020204" pitchFamily="34" charset="-122"/>
              </a:endParaRPr>
            </a:p>
          </p:txBody>
        </p:sp>
        <p:sp>
          <p:nvSpPr>
            <p:cNvPr id="109642" name="Oval 89">
              <a:extLst>
                <a:ext uri="{FF2B5EF4-FFF2-40B4-BE49-F238E27FC236}">
                  <a16:creationId xmlns:a16="http://schemas.microsoft.com/office/drawing/2014/main" id="{A3F3BE3A-AFD9-4A8B-A42F-D1DF18E4CF00}"/>
                </a:ext>
              </a:extLst>
            </p:cNvPr>
            <p:cNvSpPr>
              <a:spLocks noChangeArrowheads="1"/>
            </p:cNvSpPr>
            <p:nvPr/>
          </p:nvSpPr>
          <p:spPr bwMode="auto">
            <a:xfrm>
              <a:off x="4229" y="812"/>
              <a:ext cx="220" cy="218"/>
            </a:xfrm>
            <a:prstGeom prst="ellipse">
              <a:avLst/>
            </a:prstGeom>
            <a:solidFill>
              <a:srgbClr val="333333"/>
            </a:solidFill>
            <a:ln w="9525"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defTabSz="449263">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49263">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49263">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49263">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49263">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Clr>
                  <a:srgbClr val="000000"/>
                </a:buClr>
                <a:buFont typeface="Times New Roman" panose="02020603050405020304" pitchFamily="18" charset="0"/>
                <a:buNone/>
              </a:pPr>
              <a:endParaRPr lang="it-IT" altLang="it-IT" sz="1800">
                <a:solidFill>
                  <a:srgbClr val="FFFFFF"/>
                </a:solidFill>
                <a:latin typeface="Arial" panose="020B0604020202020204" pitchFamily="34" charset="0"/>
                <a:ea typeface="Microsoft YaHei" panose="020B0503020204020204" pitchFamily="34" charset="-122"/>
              </a:endParaRPr>
            </a:p>
          </p:txBody>
        </p:sp>
        <p:sp>
          <p:nvSpPr>
            <p:cNvPr id="109643" name="Oval 90">
              <a:extLst>
                <a:ext uri="{FF2B5EF4-FFF2-40B4-BE49-F238E27FC236}">
                  <a16:creationId xmlns:a16="http://schemas.microsoft.com/office/drawing/2014/main" id="{349DD4B6-84F8-4AB3-9BA2-69C3ADFBCE29}"/>
                </a:ext>
              </a:extLst>
            </p:cNvPr>
            <p:cNvSpPr>
              <a:spLocks noChangeArrowheads="1"/>
            </p:cNvSpPr>
            <p:nvPr/>
          </p:nvSpPr>
          <p:spPr bwMode="auto">
            <a:xfrm>
              <a:off x="4229" y="812"/>
              <a:ext cx="220" cy="218"/>
            </a:xfrm>
            <a:prstGeom prst="ellipse">
              <a:avLst/>
            </a:prstGeom>
            <a:noFill/>
            <a:ln w="7920" cap="rnd">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defTabSz="449263">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49263">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49263">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49263">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49263">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Clr>
                  <a:srgbClr val="000000"/>
                </a:buClr>
                <a:buFont typeface="Times New Roman" panose="02020603050405020304" pitchFamily="18" charset="0"/>
                <a:buNone/>
              </a:pPr>
              <a:endParaRPr lang="it-IT" altLang="it-IT" sz="1800">
                <a:solidFill>
                  <a:srgbClr val="FFFFFF"/>
                </a:solidFill>
                <a:latin typeface="Arial" panose="020B0604020202020204" pitchFamily="34" charset="0"/>
                <a:ea typeface="Microsoft YaHei" panose="020B0503020204020204" pitchFamily="34" charset="-122"/>
              </a:endParaRPr>
            </a:p>
          </p:txBody>
        </p:sp>
        <p:sp>
          <p:nvSpPr>
            <p:cNvPr id="109644" name="Freeform 91">
              <a:extLst>
                <a:ext uri="{FF2B5EF4-FFF2-40B4-BE49-F238E27FC236}">
                  <a16:creationId xmlns:a16="http://schemas.microsoft.com/office/drawing/2014/main" id="{2E6E0087-5DAF-4295-8616-442B57B3C725}"/>
                </a:ext>
              </a:extLst>
            </p:cNvPr>
            <p:cNvSpPr>
              <a:spLocks noChangeArrowheads="1"/>
            </p:cNvSpPr>
            <p:nvPr/>
          </p:nvSpPr>
          <p:spPr bwMode="auto">
            <a:xfrm>
              <a:off x="4559" y="987"/>
              <a:ext cx="25" cy="91"/>
            </a:xfrm>
            <a:custGeom>
              <a:avLst/>
              <a:gdLst>
                <a:gd name="T0" fmla="*/ 1 w 35"/>
                <a:gd name="T1" fmla="*/ 0 h 113"/>
                <a:gd name="T2" fmla="*/ 1 w 35"/>
                <a:gd name="T3" fmla="*/ 2 h 113"/>
                <a:gd name="T4" fmla="*/ 1 w 35"/>
                <a:gd name="T5" fmla="*/ 2 h 113"/>
                <a:gd name="T6" fmla="*/ 1 w 35"/>
                <a:gd name="T7" fmla="*/ 2 h 113"/>
                <a:gd name="T8" fmla="*/ 1 w 35"/>
                <a:gd name="T9" fmla="*/ 3 h 113"/>
                <a:gd name="T10" fmla="*/ 1 w 35"/>
                <a:gd name="T11" fmla="*/ 3 h 113"/>
                <a:gd name="T12" fmla="*/ 1 w 35"/>
                <a:gd name="T13" fmla="*/ 4 h 113"/>
                <a:gd name="T14" fmla="*/ 1 w 35"/>
                <a:gd name="T15" fmla="*/ 4 h 113"/>
                <a:gd name="T16" fmla="*/ 1 w 35"/>
                <a:gd name="T17" fmla="*/ 4 h 113"/>
                <a:gd name="T18" fmla="*/ 1 w 35"/>
                <a:gd name="T19" fmla="*/ 4 h 113"/>
                <a:gd name="T20" fmla="*/ 1 w 35"/>
                <a:gd name="T21" fmla="*/ 4 h 113"/>
                <a:gd name="T22" fmla="*/ 1 w 35"/>
                <a:gd name="T23" fmla="*/ 4 h 113"/>
                <a:gd name="T24" fmla="*/ 1 w 35"/>
                <a:gd name="T25" fmla="*/ 4 h 113"/>
                <a:gd name="T26" fmla="*/ 1 w 35"/>
                <a:gd name="T27" fmla="*/ 5 h 113"/>
                <a:gd name="T28" fmla="*/ 1 w 35"/>
                <a:gd name="T29" fmla="*/ 5 h 113"/>
                <a:gd name="T30" fmla="*/ 1 w 35"/>
                <a:gd name="T31" fmla="*/ 5 h 113"/>
                <a:gd name="T32" fmla="*/ 1 w 35"/>
                <a:gd name="T33" fmla="*/ 6 h 113"/>
                <a:gd name="T34" fmla="*/ 1 w 35"/>
                <a:gd name="T35" fmla="*/ 6 h 113"/>
                <a:gd name="T36" fmla="*/ 1 w 35"/>
                <a:gd name="T37" fmla="*/ 5 h 113"/>
                <a:gd name="T38" fmla="*/ 1 w 35"/>
                <a:gd name="T39" fmla="*/ 6 h 113"/>
                <a:gd name="T40" fmla="*/ 1 w 35"/>
                <a:gd name="T41" fmla="*/ 7 h 113"/>
                <a:gd name="T42" fmla="*/ 1 w 35"/>
                <a:gd name="T43" fmla="*/ 8 h 113"/>
                <a:gd name="T44" fmla="*/ 1 w 35"/>
                <a:gd name="T45" fmla="*/ 9 h 113"/>
                <a:gd name="T46" fmla="*/ 1 w 35"/>
                <a:gd name="T47" fmla="*/ 10 h 113"/>
                <a:gd name="T48" fmla="*/ 1 w 35"/>
                <a:gd name="T49" fmla="*/ 10 h 113"/>
                <a:gd name="T50" fmla="*/ 1 w 35"/>
                <a:gd name="T51" fmla="*/ 10 h 113"/>
                <a:gd name="T52" fmla="*/ 0 w 35"/>
                <a:gd name="T53" fmla="*/ 10 h 113"/>
                <a:gd name="T54" fmla="*/ 1 w 35"/>
                <a:gd name="T55" fmla="*/ 11 h 113"/>
                <a:gd name="T56" fmla="*/ 1 w 35"/>
                <a:gd name="T57" fmla="*/ 11 h 113"/>
                <a:gd name="T58" fmla="*/ 1 w 35"/>
                <a:gd name="T59" fmla="*/ 10 h 113"/>
                <a:gd name="T60" fmla="*/ 1 w 35"/>
                <a:gd name="T61" fmla="*/ 10 h 113"/>
                <a:gd name="T62" fmla="*/ 1 w 35"/>
                <a:gd name="T63" fmla="*/ 9 h 113"/>
                <a:gd name="T64" fmla="*/ 1 w 35"/>
                <a:gd name="T65" fmla="*/ 8 h 113"/>
                <a:gd name="T66" fmla="*/ 1 w 35"/>
                <a:gd name="T67" fmla="*/ 8 h 113"/>
                <a:gd name="T68" fmla="*/ 1 w 35"/>
                <a:gd name="T69" fmla="*/ 6 h 113"/>
                <a:gd name="T70" fmla="*/ 1 w 35"/>
                <a:gd name="T71" fmla="*/ 6 h 113"/>
                <a:gd name="T72" fmla="*/ 1 w 35"/>
                <a:gd name="T73" fmla="*/ 6 h 113"/>
                <a:gd name="T74" fmla="*/ 1 w 35"/>
                <a:gd name="T75" fmla="*/ 5 h 113"/>
                <a:gd name="T76" fmla="*/ 1 w 35"/>
                <a:gd name="T77" fmla="*/ 5 h 113"/>
                <a:gd name="T78" fmla="*/ 1 w 35"/>
                <a:gd name="T79" fmla="*/ 5 h 113"/>
                <a:gd name="T80" fmla="*/ 1 w 35"/>
                <a:gd name="T81" fmla="*/ 4 h 113"/>
                <a:gd name="T82" fmla="*/ 1 w 35"/>
                <a:gd name="T83" fmla="*/ 4 h 113"/>
                <a:gd name="T84" fmla="*/ 1 w 35"/>
                <a:gd name="T85" fmla="*/ 4 h 113"/>
                <a:gd name="T86" fmla="*/ 1 w 35"/>
                <a:gd name="T87" fmla="*/ 4 h 113"/>
                <a:gd name="T88" fmla="*/ 1 w 35"/>
                <a:gd name="T89" fmla="*/ 4 h 113"/>
                <a:gd name="T90" fmla="*/ 1 w 35"/>
                <a:gd name="T91" fmla="*/ 4 h 113"/>
                <a:gd name="T92" fmla="*/ 1 w 35"/>
                <a:gd name="T93" fmla="*/ 4 h 113"/>
                <a:gd name="T94" fmla="*/ 1 w 35"/>
                <a:gd name="T95" fmla="*/ 3 h 113"/>
                <a:gd name="T96" fmla="*/ 1 w 35"/>
                <a:gd name="T97" fmla="*/ 3 h 113"/>
                <a:gd name="T98" fmla="*/ 1 w 35"/>
                <a:gd name="T99" fmla="*/ 2 h 113"/>
                <a:gd name="T100" fmla="*/ 1 w 35"/>
                <a:gd name="T101" fmla="*/ 2 h 113"/>
                <a:gd name="T102" fmla="*/ 1 w 35"/>
                <a:gd name="T103" fmla="*/ 0 h 11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35"/>
                <a:gd name="T157" fmla="*/ 0 h 113"/>
                <a:gd name="T158" fmla="*/ 35 w 35"/>
                <a:gd name="T159" fmla="*/ 113 h 113"/>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35" h="113">
                  <a:moveTo>
                    <a:pt x="25" y="0"/>
                  </a:moveTo>
                  <a:lnTo>
                    <a:pt x="20" y="2"/>
                  </a:lnTo>
                  <a:lnTo>
                    <a:pt x="22" y="12"/>
                  </a:lnTo>
                  <a:lnTo>
                    <a:pt x="25" y="23"/>
                  </a:lnTo>
                  <a:lnTo>
                    <a:pt x="27" y="32"/>
                  </a:lnTo>
                  <a:lnTo>
                    <a:pt x="28" y="36"/>
                  </a:lnTo>
                  <a:lnTo>
                    <a:pt x="28" y="40"/>
                  </a:lnTo>
                  <a:lnTo>
                    <a:pt x="29" y="42"/>
                  </a:lnTo>
                  <a:lnTo>
                    <a:pt x="29" y="44"/>
                  </a:lnTo>
                  <a:lnTo>
                    <a:pt x="29" y="45"/>
                  </a:lnTo>
                  <a:lnTo>
                    <a:pt x="29" y="46"/>
                  </a:lnTo>
                  <a:lnTo>
                    <a:pt x="29" y="47"/>
                  </a:lnTo>
                  <a:lnTo>
                    <a:pt x="28" y="49"/>
                  </a:lnTo>
                  <a:lnTo>
                    <a:pt x="28" y="53"/>
                  </a:lnTo>
                  <a:lnTo>
                    <a:pt x="26" y="55"/>
                  </a:lnTo>
                  <a:lnTo>
                    <a:pt x="25" y="59"/>
                  </a:lnTo>
                  <a:lnTo>
                    <a:pt x="28" y="59"/>
                  </a:lnTo>
                  <a:lnTo>
                    <a:pt x="26" y="57"/>
                  </a:lnTo>
                  <a:lnTo>
                    <a:pt x="22" y="64"/>
                  </a:lnTo>
                  <a:lnTo>
                    <a:pt x="19" y="73"/>
                  </a:lnTo>
                  <a:lnTo>
                    <a:pt x="14" y="82"/>
                  </a:lnTo>
                  <a:lnTo>
                    <a:pt x="10" y="90"/>
                  </a:lnTo>
                  <a:lnTo>
                    <a:pt x="6" y="98"/>
                  </a:lnTo>
                  <a:lnTo>
                    <a:pt x="3" y="105"/>
                  </a:lnTo>
                  <a:lnTo>
                    <a:pt x="1" y="107"/>
                  </a:lnTo>
                  <a:lnTo>
                    <a:pt x="0" y="110"/>
                  </a:lnTo>
                  <a:lnTo>
                    <a:pt x="5" y="113"/>
                  </a:lnTo>
                  <a:lnTo>
                    <a:pt x="6" y="112"/>
                  </a:lnTo>
                  <a:lnTo>
                    <a:pt x="7" y="109"/>
                  </a:lnTo>
                  <a:lnTo>
                    <a:pt x="11" y="102"/>
                  </a:lnTo>
                  <a:lnTo>
                    <a:pt x="14" y="94"/>
                  </a:lnTo>
                  <a:lnTo>
                    <a:pt x="19" y="86"/>
                  </a:lnTo>
                  <a:lnTo>
                    <a:pt x="23" y="77"/>
                  </a:lnTo>
                  <a:lnTo>
                    <a:pt x="27" y="68"/>
                  </a:lnTo>
                  <a:lnTo>
                    <a:pt x="30" y="61"/>
                  </a:lnTo>
                  <a:lnTo>
                    <a:pt x="31" y="59"/>
                  </a:lnTo>
                  <a:lnTo>
                    <a:pt x="32" y="55"/>
                  </a:lnTo>
                  <a:lnTo>
                    <a:pt x="33" y="55"/>
                  </a:lnTo>
                  <a:lnTo>
                    <a:pt x="35" y="49"/>
                  </a:lnTo>
                  <a:lnTo>
                    <a:pt x="35" y="47"/>
                  </a:lnTo>
                  <a:lnTo>
                    <a:pt x="35" y="46"/>
                  </a:lnTo>
                  <a:lnTo>
                    <a:pt x="35" y="45"/>
                  </a:lnTo>
                  <a:lnTo>
                    <a:pt x="35" y="44"/>
                  </a:lnTo>
                  <a:lnTo>
                    <a:pt x="35" y="42"/>
                  </a:lnTo>
                  <a:lnTo>
                    <a:pt x="35" y="40"/>
                  </a:lnTo>
                  <a:lnTo>
                    <a:pt x="34" y="36"/>
                  </a:lnTo>
                  <a:lnTo>
                    <a:pt x="33" y="32"/>
                  </a:lnTo>
                  <a:lnTo>
                    <a:pt x="31" y="23"/>
                  </a:lnTo>
                  <a:lnTo>
                    <a:pt x="28" y="12"/>
                  </a:lnTo>
                  <a:lnTo>
                    <a:pt x="25" y="0"/>
                  </a:lnTo>
                  <a:close/>
                </a:path>
              </a:pathLst>
            </a:custGeom>
            <a:solidFill>
              <a:srgbClr val="000000"/>
            </a:soli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9645" name="Freeform 92">
              <a:extLst>
                <a:ext uri="{FF2B5EF4-FFF2-40B4-BE49-F238E27FC236}">
                  <a16:creationId xmlns:a16="http://schemas.microsoft.com/office/drawing/2014/main" id="{14CEC950-7BDB-42E9-A918-43999133657D}"/>
                </a:ext>
              </a:extLst>
            </p:cNvPr>
            <p:cNvSpPr>
              <a:spLocks noChangeArrowheads="1"/>
            </p:cNvSpPr>
            <p:nvPr/>
          </p:nvSpPr>
          <p:spPr bwMode="auto">
            <a:xfrm>
              <a:off x="4565" y="1006"/>
              <a:ext cx="56" cy="74"/>
            </a:xfrm>
            <a:custGeom>
              <a:avLst/>
              <a:gdLst>
                <a:gd name="T0" fmla="*/ 3 w 76"/>
                <a:gd name="T1" fmla="*/ 2 h 93"/>
                <a:gd name="T2" fmla="*/ 3 w 76"/>
                <a:gd name="T3" fmla="*/ 0 h 93"/>
                <a:gd name="T4" fmla="*/ 2 w 76"/>
                <a:gd name="T5" fmla="*/ 2 h 93"/>
                <a:gd name="T6" fmla="*/ 2 w 76"/>
                <a:gd name="T7" fmla="*/ 2 h 93"/>
                <a:gd name="T8" fmla="*/ 1 w 76"/>
                <a:gd name="T9" fmla="*/ 2 h 93"/>
                <a:gd name="T10" fmla="*/ 1 w 76"/>
                <a:gd name="T11" fmla="*/ 2 h 93"/>
                <a:gd name="T12" fmla="*/ 1 w 76"/>
                <a:gd name="T13" fmla="*/ 2 h 93"/>
                <a:gd name="T14" fmla="*/ 1 w 76"/>
                <a:gd name="T15" fmla="*/ 2 h 93"/>
                <a:gd name="T16" fmla="*/ 1 w 76"/>
                <a:gd name="T17" fmla="*/ 2 h 93"/>
                <a:gd name="T18" fmla="*/ 1 w 76"/>
                <a:gd name="T19" fmla="*/ 2 h 93"/>
                <a:gd name="T20" fmla="*/ 1 w 76"/>
                <a:gd name="T21" fmla="*/ 2 h 93"/>
                <a:gd name="T22" fmla="*/ 1 w 76"/>
                <a:gd name="T23" fmla="*/ 2 h 93"/>
                <a:gd name="T24" fmla="*/ 1 w 76"/>
                <a:gd name="T25" fmla="*/ 2 h 93"/>
                <a:gd name="T26" fmla="*/ 1 w 76"/>
                <a:gd name="T27" fmla="*/ 2 h 93"/>
                <a:gd name="T28" fmla="*/ 1 w 76"/>
                <a:gd name="T29" fmla="*/ 2 h 93"/>
                <a:gd name="T30" fmla="*/ 1 w 76"/>
                <a:gd name="T31" fmla="*/ 2 h 93"/>
                <a:gd name="T32" fmla="*/ 1 w 76"/>
                <a:gd name="T33" fmla="*/ 3 h 93"/>
                <a:gd name="T34" fmla="*/ 1 w 76"/>
                <a:gd name="T35" fmla="*/ 3 h 93"/>
                <a:gd name="T36" fmla="*/ 1 w 76"/>
                <a:gd name="T37" fmla="*/ 3 h 93"/>
                <a:gd name="T38" fmla="*/ 1 w 76"/>
                <a:gd name="T39" fmla="*/ 4 h 93"/>
                <a:gd name="T40" fmla="*/ 1 w 76"/>
                <a:gd name="T41" fmla="*/ 5 h 93"/>
                <a:gd name="T42" fmla="*/ 1 w 76"/>
                <a:gd name="T43" fmla="*/ 6 h 93"/>
                <a:gd name="T44" fmla="*/ 1 w 76"/>
                <a:gd name="T45" fmla="*/ 6 h 93"/>
                <a:gd name="T46" fmla="*/ 1 w 76"/>
                <a:gd name="T47" fmla="*/ 7 h 93"/>
                <a:gd name="T48" fmla="*/ 1 w 76"/>
                <a:gd name="T49" fmla="*/ 7 h 93"/>
                <a:gd name="T50" fmla="*/ 1 w 76"/>
                <a:gd name="T51" fmla="*/ 7 h 93"/>
                <a:gd name="T52" fmla="*/ 0 w 76"/>
                <a:gd name="T53" fmla="*/ 8 h 93"/>
                <a:gd name="T54" fmla="*/ 1 w 76"/>
                <a:gd name="T55" fmla="*/ 8 h 93"/>
                <a:gd name="T56" fmla="*/ 1 w 76"/>
                <a:gd name="T57" fmla="*/ 8 h 93"/>
                <a:gd name="T58" fmla="*/ 1 w 76"/>
                <a:gd name="T59" fmla="*/ 8 h 93"/>
                <a:gd name="T60" fmla="*/ 1 w 76"/>
                <a:gd name="T61" fmla="*/ 7 h 93"/>
                <a:gd name="T62" fmla="*/ 1 w 76"/>
                <a:gd name="T63" fmla="*/ 6 h 93"/>
                <a:gd name="T64" fmla="*/ 1 w 76"/>
                <a:gd name="T65" fmla="*/ 6 h 93"/>
                <a:gd name="T66" fmla="*/ 1 w 76"/>
                <a:gd name="T67" fmla="*/ 5 h 93"/>
                <a:gd name="T68" fmla="*/ 1 w 76"/>
                <a:gd name="T69" fmla="*/ 4 h 93"/>
                <a:gd name="T70" fmla="*/ 1 w 76"/>
                <a:gd name="T71" fmla="*/ 4 h 93"/>
                <a:gd name="T72" fmla="*/ 1 w 76"/>
                <a:gd name="T73" fmla="*/ 3 h 93"/>
                <a:gd name="T74" fmla="*/ 1 w 76"/>
                <a:gd name="T75" fmla="*/ 3 h 93"/>
                <a:gd name="T76" fmla="*/ 1 w 76"/>
                <a:gd name="T77" fmla="*/ 3 h 93"/>
                <a:gd name="T78" fmla="*/ 1 w 76"/>
                <a:gd name="T79" fmla="*/ 2 h 93"/>
                <a:gd name="T80" fmla="*/ 1 w 76"/>
                <a:gd name="T81" fmla="*/ 2 h 93"/>
                <a:gd name="T82" fmla="*/ 1 w 76"/>
                <a:gd name="T83" fmla="*/ 2 h 93"/>
                <a:gd name="T84" fmla="*/ 1 w 76"/>
                <a:gd name="T85" fmla="*/ 2 h 93"/>
                <a:gd name="T86" fmla="*/ 1 w 76"/>
                <a:gd name="T87" fmla="*/ 2 h 93"/>
                <a:gd name="T88" fmla="*/ 1 w 76"/>
                <a:gd name="T89" fmla="*/ 2 h 93"/>
                <a:gd name="T90" fmla="*/ 1 w 76"/>
                <a:gd name="T91" fmla="*/ 2 h 93"/>
                <a:gd name="T92" fmla="*/ 1 w 76"/>
                <a:gd name="T93" fmla="*/ 2 h 93"/>
                <a:gd name="T94" fmla="*/ 1 w 76"/>
                <a:gd name="T95" fmla="*/ 2 h 93"/>
                <a:gd name="T96" fmla="*/ 1 w 76"/>
                <a:gd name="T97" fmla="*/ 2 h 93"/>
                <a:gd name="T98" fmla="*/ 1 w 76"/>
                <a:gd name="T99" fmla="*/ 2 h 93"/>
                <a:gd name="T100" fmla="*/ 1 w 76"/>
                <a:gd name="T101" fmla="*/ 2 h 93"/>
                <a:gd name="T102" fmla="*/ 2 w 76"/>
                <a:gd name="T103" fmla="*/ 2 h 93"/>
                <a:gd name="T104" fmla="*/ 3 w 76"/>
                <a:gd name="T105" fmla="*/ 2 h 93"/>
                <a:gd name="T106" fmla="*/ 3 w 76"/>
                <a:gd name="T107" fmla="*/ 2 h 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76"/>
                <a:gd name="T163" fmla="*/ 0 h 93"/>
                <a:gd name="T164" fmla="*/ 76 w 76"/>
                <a:gd name="T165" fmla="*/ 93 h 9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76" h="93">
                  <a:moveTo>
                    <a:pt x="76" y="4"/>
                  </a:moveTo>
                  <a:lnTo>
                    <a:pt x="73" y="0"/>
                  </a:lnTo>
                  <a:lnTo>
                    <a:pt x="62" y="6"/>
                  </a:lnTo>
                  <a:lnTo>
                    <a:pt x="52" y="11"/>
                  </a:lnTo>
                  <a:lnTo>
                    <a:pt x="43" y="16"/>
                  </a:lnTo>
                  <a:lnTo>
                    <a:pt x="37" y="20"/>
                  </a:lnTo>
                  <a:lnTo>
                    <a:pt x="36" y="21"/>
                  </a:lnTo>
                  <a:lnTo>
                    <a:pt x="34" y="22"/>
                  </a:lnTo>
                  <a:lnTo>
                    <a:pt x="33" y="23"/>
                  </a:lnTo>
                  <a:lnTo>
                    <a:pt x="31" y="24"/>
                  </a:lnTo>
                  <a:lnTo>
                    <a:pt x="30" y="25"/>
                  </a:lnTo>
                  <a:lnTo>
                    <a:pt x="29" y="28"/>
                  </a:lnTo>
                  <a:lnTo>
                    <a:pt x="28" y="30"/>
                  </a:lnTo>
                  <a:lnTo>
                    <a:pt x="32" y="30"/>
                  </a:lnTo>
                  <a:lnTo>
                    <a:pt x="29" y="28"/>
                  </a:lnTo>
                  <a:lnTo>
                    <a:pt x="27" y="32"/>
                  </a:lnTo>
                  <a:lnTo>
                    <a:pt x="26" y="34"/>
                  </a:lnTo>
                  <a:lnTo>
                    <a:pt x="25" y="37"/>
                  </a:lnTo>
                  <a:lnTo>
                    <a:pt x="21" y="44"/>
                  </a:lnTo>
                  <a:lnTo>
                    <a:pt x="18" y="52"/>
                  </a:lnTo>
                  <a:lnTo>
                    <a:pt x="13" y="61"/>
                  </a:lnTo>
                  <a:lnTo>
                    <a:pt x="10" y="70"/>
                  </a:lnTo>
                  <a:lnTo>
                    <a:pt x="6" y="78"/>
                  </a:lnTo>
                  <a:lnTo>
                    <a:pt x="3" y="85"/>
                  </a:lnTo>
                  <a:lnTo>
                    <a:pt x="1" y="87"/>
                  </a:lnTo>
                  <a:lnTo>
                    <a:pt x="0" y="91"/>
                  </a:lnTo>
                  <a:lnTo>
                    <a:pt x="5" y="93"/>
                  </a:lnTo>
                  <a:lnTo>
                    <a:pt x="6" y="92"/>
                  </a:lnTo>
                  <a:lnTo>
                    <a:pt x="7" y="89"/>
                  </a:lnTo>
                  <a:lnTo>
                    <a:pt x="10" y="82"/>
                  </a:lnTo>
                  <a:lnTo>
                    <a:pt x="14" y="74"/>
                  </a:lnTo>
                  <a:lnTo>
                    <a:pt x="18" y="65"/>
                  </a:lnTo>
                  <a:lnTo>
                    <a:pt x="22" y="56"/>
                  </a:lnTo>
                  <a:lnTo>
                    <a:pt x="26" y="48"/>
                  </a:lnTo>
                  <a:lnTo>
                    <a:pt x="29" y="41"/>
                  </a:lnTo>
                  <a:lnTo>
                    <a:pt x="30" y="38"/>
                  </a:lnTo>
                  <a:lnTo>
                    <a:pt x="32" y="35"/>
                  </a:lnTo>
                  <a:lnTo>
                    <a:pt x="33" y="32"/>
                  </a:lnTo>
                  <a:lnTo>
                    <a:pt x="34" y="30"/>
                  </a:lnTo>
                  <a:lnTo>
                    <a:pt x="35" y="28"/>
                  </a:lnTo>
                  <a:lnTo>
                    <a:pt x="32" y="28"/>
                  </a:lnTo>
                  <a:lnTo>
                    <a:pt x="34" y="29"/>
                  </a:lnTo>
                  <a:lnTo>
                    <a:pt x="35" y="28"/>
                  </a:lnTo>
                  <a:lnTo>
                    <a:pt x="37" y="27"/>
                  </a:lnTo>
                  <a:lnTo>
                    <a:pt x="38" y="26"/>
                  </a:lnTo>
                  <a:lnTo>
                    <a:pt x="40" y="25"/>
                  </a:lnTo>
                  <a:lnTo>
                    <a:pt x="38" y="23"/>
                  </a:lnTo>
                  <a:lnTo>
                    <a:pt x="40" y="25"/>
                  </a:lnTo>
                  <a:lnTo>
                    <a:pt x="47" y="20"/>
                  </a:lnTo>
                  <a:lnTo>
                    <a:pt x="56" y="15"/>
                  </a:lnTo>
                  <a:lnTo>
                    <a:pt x="66" y="10"/>
                  </a:lnTo>
                  <a:lnTo>
                    <a:pt x="76" y="4"/>
                  </a:lnTo>
                  <a:close/>
                </a:path>
              </a:pathLst>
            </a:custGeom>
            <a:solidFill>
              <a:srgbClr val="000000"/>
            </a:soli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9646" name="Freeform 93">
              <a:extLst>
                <a:ext uri="{FF2B5EF4-FFF2-40B4-BE49-F238E27FC236}">
                  <a16:creationId xmlns:a16="http://schemas.microsoft.com/office/drawing/2014/main" id="{E67C04E2-6C3B-4656-A29F-9382F6A6FE07}"/>
                </a:ext>
              </a:extLst>
            </p:cNvPr>
            <p:cNvSpPr>
              <a:spLocks noChangeArrowheads="1"/>
            </p:cNvSpPr>
            <p:nvPr/>
          </p:nvSpPr>
          <p:spPr bwMode="auto">
            <a:xfrm>
              <a:off x="4565" y="996"/>
              <a:ext cx="11" cy="32"/>
            </a:xfrm>
            <a:custGeom>
              <a:avLst/>
              <a:gdLst>
                <a:gd name="T0" fmla="*/ 1 w 15"/>
                <a:gd name="T1" fmla="*/ 0 h 40"/>
                <a:gd name="T2" fmla="*/ 0 w 15"/>
                <a:gd name="T3" fmla="*/ 1 h 40"/>
                <a:gd name="T4" fmla="*/ 1 w 15"/>
                <a:gd name="T5" fmla="*/ 4 h 40"/>
                <a:gd name="T6" fmla="*/ 1 w 15"/>
                <a:gd name="T7" fmla="*/ 4 h 40"/>
                <a:gd name="T8" fmla="*/ 1 w 15"/>
                <a:gd name="T9" fmla="*/ 0 h 40"/>
                <a:gd name="T10" fmla="*/ 0 60000 65536"/>
                <a:gd name="T11" fmla="*/ 0 60000 65536"/>
                <a:gd name="T12" fmla="*/ 0 60000 65536"/>
                <a:gd name="T13" fmla="*/ 0 60000 65536"/>
                <a:gd name="T14" fmla="*/ 0 60000 65536"/>
                <a:gd name="T15" fmla="*/ 0 w 15"/>
                <a:gd name="T16" fmla="*/ 0 h 40"/>
                <a:gd name="T17" fmla="*/ 15 w 15"/>
                <a:gd name="T18" fmla="*/ 40 h 40"/>
              </a:gdLst>
              <a:ahLst/>
              <a:cxnLst>
                <a:cxn ang="T10">
                  <a:pos x="T0" y="T1"/>
                </a:cxn>
                <a:cxn ang="T11">
                  <a:pos x="T2" y="T3"/>
                </a:cxn>
                <a:cxn ang="T12">
                  <a:pos x="T4" y="T5"/>
                </a:cxn>
                <a:cxn ang="T13">
                  <a:pos x="T6" y="T7"/>
                </a:cxn>
                <a:cxn ang="T14">
                  <a:pos x="T8" y="T9"/>
                </a:cxn>
              </a:cxnLst>
              <a:rect l="T15" t="T16" r="T17" b="T18"/>
              <a:pathLst>
                <a:path w="15" h="40">
                  <a:moveTo>
                    <a:pt x="5" y="0"/>
                  </a:moveTo>
                  <a:lnTo>
                    <a:pt x="0" y="1"/>
                  </a:lnTo>
                  <a:lnTo>
                    <a:pt x="10" y="40"/>
                  </a:lnTo>
                  <a:lnTo>
                    <a:pt x="15" y="39"/>
                  </a:lnTo>
                  <a:lnTo>
                    <a:pt x="5" y="0"/>
                  </a:lnTo>
                  <a:close/>
                </a:path>
              </a:pathLst>
            </a:custGeom>
            <a:solidFill>
              <a:srgbClr val="000000"/>
            </a:soli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9647" name="Freeform 94">
              <a:extLst>
                <a:ext uri="{FF2B5EF4-FFF2-40B4-BE49-F238E27FC236}">
                  <a16:creationId xmlns:a16="http://schemas.microsoft.com/office/drawing/2014/main" id="{4D47C6C5-779B-4CB1-B33F-A59D8C7C46CA}"/>
                </a:ext>
              </a:extLst>
            </p:cNvPr>
            <p:cNvSpPr>
              <a:spLocks noChangeArrowheads="1"/>
            </p:cNvSpPr>
            <p:nvPr/>
          </p:nvSpPr>
          <p:spPr bwMode="auto">
            <a:xfrm>
              <a:off x="4590" y="1016"/>
              <a:ext cx="33" cy="22"/>
            </a:xfrm>
            <a:custGeom>
              <a:avLst/>
              <a:gdLst>
                <a:gd name="T0" fmla="*/ 0 w 46"/>
                <a:gd name="T1" fmla="*/ 2 h 29"/>
                <a:gd name="T2" fmla="*/ 1 w 46"/>
                <a:gd name="T3" fmla="*/ 2 h 29"/>
                <a:gd name="T4" fmla="*/ 1 w 46"/>
                <a:gd name="T5" fmla="*/ 2 h 29"/>
                <a:gd name="T6" fmla="*/ 1 w 46"/>
                <a:gd name="T7" fmla="*/ 0 h 29"/>
                <a:gd name="T8" fmla="*/ 0 w 46"/>
                <a:gd name="T9" fmla="*/ 2 h 29"/>
                <a:gd name="T10" fmla="*/ 0 60000 65536"/>
                <a:gd name="T11" fmla="*/ 0 60000 65536"/>
                <a:gd name="T12" fmla="*/ 0 60000 65536"/>
                <a:gd name="T13" fmla="*/ 0 60000 65536"/>
                <a:gd name="T14" fmla="*/ 0 60000 65536"/>
                <a:gd name="T15" fmla="*/ 0 w 46"/>
                <a:gd name="T16" fmla="*/ 0 h 29"/>
                <a:gd name="T17" fmla="*/ 46 w 46"/>
                <a:gd name="T18" fmla="*/ 29 h 29"/>
              </a:gdLst>
              <a:ahLst/>
              <a:cxnLst>
                <a:cxn ang="T10">
                  <a:pos x="T0" y="T1"/>
                </a:cxn>
                <a:cxn ang="T11">
                  <a:pos x="T2" y="T3"/>
                </a:cxn>
                <a:cxn ang="T12">
                  <a:pos x="T4" y="T5"/>
                </a:cxn>
                <a:cxn ang="T13">
                  <a:pos x="T6" y="T7"/>
                </a:cxn>
                <a:cxn ang="T14">
                  <a:pos x="T8" y="T9"/>
                </a:cxn>
              </a:cxnLst>
              <a:rect l="T15" t="T16" r="T17" b="T18"/>
              <a:pathLst>
                <a:path w="46" h="29">
                  <a:moveTo>
                    <a:pt x="0" y="25"/>
                  </a:moveTo>
                  <a:lnTo>
                    <a:pt x="3" y="29"/>
                  </a:lnTo>
                  <a:lnTo>
                    <a:pt x="46" y="4"/>
                  </a:lnTo>
                  <a:lnTo>
                    <a:pt x="44" y="0"/>
                  </a:lnTo>
                  <a:lnTo>
                    <a:pt x="0" y="25"/>
                  </a:lnTo>
                  <a:close/>
                </a:path>
              </a:pathLst>
            </a:custGeom>
            <a:solidFill>
              <a:srgbClr val="000000"/>
            </a:soli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9648" name="Rectangle 95">
              <a:extLst>
                <a:ext uri="{FF2B5EF4-FFF2-40B4-BE49-F238E27FC236}">
                  <a16:creationId xmlns:a16="http://schemas.microsoft.com/office/drawing/2014/main" id="{5B094D1C-0AE8-4311-9777-23274B8E25EF}"/>
                </a:ext>
              </a:extLst>
            </p:cNvPr>
            <p:cNvSpPr>
              <a:spLocks noChangeArrowheads="1"/>
            </p:cNvSpPr>
            <p:nvPr/>
          </p:nvSpPr>
          <p:spPr bwMode="auto">
            <a:xfrm>
              <a:off x="4240" y="874"/>
              <a:ext cx="192" cy="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Calibri" panose="020F0502020204030204" pitchFamily="34" charset="0"/>
                </a:defRPr>
              </a:lvl1pPr>
              <a:lvl2pPr marL="742950" indent="-28575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2pPr>
              <a:lvl3pPr marL="1143000" indent="-22860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3pPr>
              <a:lvl4pPr marL="1600200" indent="-22860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4pPr>
              <a:lvl5pPr marL="2057400" indent="-22860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5pPr>
              <a:lvl6pPr marL="25146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6pPr>
              <a:lvl7pPr marL="29718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7pPr>
              <a:lvl8pPr marL="34290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8pPr>
              <a:lvl9pPr marL="38862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9pPr>
            </a:lstStyle>
            <a:p>
              <a:pPr eaLnBrk="1" hangingPunct="1">
                <a:spcBef>
                  <a:spcPct val="0"/>
                </a:spcBef>
                <a:buFontTx/>
                <a:buNone/>
              </a:pPr>
              <a:r>
                <a:rPr lang="en-GB" altLang="it-IT" sz="900" b="1">
                  <a:solidFill>
                    <a:srgbClr val="FFFFFF"/>
                  </a:solidFill>
                  <a:latin typeface="Arial" panose="020B0604020202020204" pitchFamily="34" charset="0"/>
                  <a:ea typeface="Microsoft YaHei" panose="020B0503020204020204" pitchFamily="34" charset="-122"/>
                  <a:cs typeface="Arial" panose="020B0604020202020204" pitchFamily="34" charset="0"/>
                </a:rPr>
                <a:t>B cell</a:t>
              </a:r>
            </a:p>
          </p:txBody>
        </p:sp>
        <p:sp>
          <p:nvSpPr>
            <p:cNvPr id="109649" name="Rectangle 96">
              <a:extLst>
                <a:ext uri="{FF2B5EF4-FFF2-40B4-BE49-F238E27FC236}">
                  <a16:creationId xmlns:a16="http://schemas.microsoft.com/office/drawing/2014/main" id="{77987772-0009-41B2-BE1C-D083A5BAD295}"/>
                </a:ext>
              </a:extLst>
            </p:cNvPr>
            <p:cNvSpPr>
              <a:spLocks noChangeArrowheads="1"/>
            </p:cNvSpPr>
            <p:nvPr/>
          </p:nvSpPr>
          <p:spPr bwMode="auto">
            <a:xfrm>
              <a:off x="4184" y="2242"/>
              <a:ext cx="407" cy="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Calibri" panose="020F0502020204030204" pitchFamily="34" charset="0"/>
                </a:defRPr>
              </a:lvl1pPr>
              <a:lvl2pPr marL="742950" indent="-28575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2pPr>
              <a:lvl3pPr marL="1143000" indent="-22860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3pPr>
              <a:lvl4pPr marL="1600200" indent="-22860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4pPr>
              <a:lvl5pPr marL="2057400" indent="-22860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5pPr>
              <a:lvl6pPr marL="25146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6pPr>
              <a:lvl7pPr marL="29718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7pPr>
              <a:lvl8pPr marL="34290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8pPr>
              <a:lvl9pPr marL="38862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9pPr>
            </a:lstStyle>
            <a:p>
              <a:pPr eaLnBrk="1" hangingPunct="1">
                <a:spcBef>
                  <a:spcPct val="0"/>
                </a:spcBef>
                <a:buFontTx/>
                <a:buNone/>
              </a:pPr>
              <a:r>
                <a:rPr lang="en-GB" altLang="it-IT" sz="1000" b="1">
                  <a:solidFill>
                    <a:srgbClr val="000000"/>
                  </a:solidFill>
                  <a:latin typeface="Arial" panose="020B0604020202020204" pitchFamily="34" charset="0"/>
                  <a:ea typeface="Microsoft YaHei" panose="020B0503020204020204" pitchFamily="34" charset="-122"/>
                  <a:cs typeface="Arial" panose="020B0604020202020204" pitchFamily="34" charset="0"/>
                </a:rPr>
                <a:t>Eosinophil</a:t>
              </a:r>
            </a:p>
          </p:txBody>
        </p:sp>
        <p:sp>
          <p:nvSpPr>
            <p:cNvPr id="109650" name="Rectangle 97">
              <a:extLst>
                <a:ext uri="{FF2B5EF4-FFF2-40B4-BE49-F238E27FC236}">
                  <a16:creationId xmlns:a16="http://schemas.microsoft.com/office/drawing/2014/main" id="{C1BFE698-F865-479E-B319-7F983C0BFC0F}"/>
                </a:ext>
              </a:extLst>
            </p:cNvPr>
            <p:cNvSpPr>
              <a:spLocks noChangeArrowheads="1"/>
            </p:cNvSpPr>
            <p:nvPr/>
          </p:nvSpPr>
          <p:spPr bwMode="auto">
            <a:xfrm>
              <a:off x="4528" y="690"/>
              <a:ext cx="137" cy="10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Calibri" panose="020F0502020204030204" pitchFamily="34" charset="0"/>
                </a:defRPr>
              </a:lvl1pPr>
              <a:lvl2pPr marL="742950" indent="-28575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2pPr>
              <a:lvl3pPr marL="1143000" indent="-22860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3pPr>
              <a:lvl4pPr marL="1600200" indent="-22860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4pPr>
              <a:lvl5pPr marL="2057400" indent="-22860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5pPr>
              <a:lvl6pPr marL="25146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6pPr>
              <a:lvl7pPr marL="29718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7pPr>
              <a:lvl8pPr marL="34290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8pPr>
              <a:lvl9pPr marL="38862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9pPr>
            </a:lstStyle>
            <a:p>
              <a:pPr eaLnBrk="1" hangingPunct="1">
                <a:spcBef>
                  <a:spcPct val="0"/>
                </a:spcBef>
                <a:buFontTx/>
                <a:buNone/>
              </a:pPr>
              <a:r>
                <a:rPr lang="en-GB" altLang="it-IT" sz="1100" b="1">
                  <a:solidFill>
                    <a:srgbClr val="000000"/>
                  </a:solidFill>
                  <a:latin typeface="Arial" panose="020B0604020202020204" pitchFamily="34" charset="0"/>
                  <a:ea typeface="Microsoft YaHei" panose="020B0503020204020204" pitchFamily="34" charset="-122"/>
                  <a:cs typeface="Arial" panose="020B0604020202020204" pitchFamily="34" charset="0"/>
                </a:rPr>
                <a:t>IgE</a:t>
              </a:r>
            </a:p>
          </p:txBody>
        </p:sp>
        <p:sp>
          <p:nvSpPr>
            <p:cNvPr id="109651" name="Rectangle 98">
              <a:extLst>
                <a:ext uri="{FF2B5EF4-FFF2-40B4-BE49-F238E27FC236}">
                  <a16:creationId xmlns:a16="http://schemas.microsoft.com/office/drawing/2014/main" id="{999293FA-7322-4D83-ADC4-DC7895CBF2D4}"/>
                </a:ext>
              </a:extLst>
            </p:cNvPr>
            <p:cNvSpPr>
              <a:spLocks noChangeArrowheads="1"/>
            </p:cNvSpPr>
            <p:nvPr/>
          </p:nvSpPr>
          <p:spPr bwMode="auto">
            <a:xfrm>
              <a:off x="3625" y="850"/>
              <a:ext cx="247" cy="1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Calibri" panose="020F0502020204030204" pitchFamily="34" charset="0"/>
                </a:defRPr>
              </a:lvl1pPr>
              <a:lvl2pPr marL="742950" indent="-28575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2pPr>
              <a:lvl3pPr marL="1143000" indent="-22860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3pPr>
              <a:lvl4pPr marL="1600200" indent="-22860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4pPr>
              <a:lvl5pPr marL="2057400" indent="-22860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5pPr>
              <a:lvl6pPr marL="25146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6pPr>
              <a:lvl7pPr marL="29718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7pPr>
              <a:lvl8pPr marL="34290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8pPr>
              <a:lvl9pPr marL="38862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9pPr>
            </a:lstStyle>
            <a:p>
              <a:pPr eaLnBrk="1" hangingPunct="1">
                <a:spcBef>
                  <a:spcPct val="0"/>
                </a:spcBef>
                <a:buFontTx/>
                <a:buNone/>
              </a:pPr>
              <a:r>
                <a:rPr lang="en-GB" altLang="it-IT" sz="1800">
                  <a:solidFill>
                    <a:srgbClr val="000000"/>
                  </a:solidFill>
                  <a:latin typeface="Arial" panose="020B0604020202020204" pitchFamily="34" charset="0"/>
                  <a:ea typeface="Microsoft YaHei" panose="020B0503020204020204" pitchFamily="34" charset="-122"/>
                  <a:cs typeface="Arial" panose="020B0604020202020204" pitchFamily="34" charset="0"/>
                </a:rPr>
                <a:t>IL-4</a:t>
              </a:r>
            </a:p>
          </p:txBody>
        </p:sp>
        <p:sp>
          <p:nvSpPr>
            <p:cNvPr id="109652" name="Rectangle 99">
              <a:extLst>
                <a:ext uri="{FF2B5EF4-FFF2-40B4-BE49-F238E27FC236}">
                  <a16:creationId xmlns:a16="http://schemas.microsoft.com/office/drawing/2014/main" id="{2C64A04A-562A-44F4-A6F5-DB30486158CF}"/>
                </a:ext>
              </a:extLst>
            </p:cNvPr>
            <p:cNvSpPr>
              <a:spLocks noChangeArrowheads="1"/>
            </p:cNvSpPr>
            <p:nvPr/>
          </p:nvSpPr>
          <p:spPr bwMode="auto">
            <a:xfrm>
              <a:off x="3648" y="1935"/>
              <a:ext cx="247" cy="1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Calibri" panose="020F0502020204030204" pitchFamily="34" charset="0"/>
                </a:defRPr>
              </a:lvl1pPr>
              <a:lvl2pPr marL="742950" indent="-28575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2pPr>
              <a:lvl3pPr marL="1143000" indent="-22860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3pPr>
              <a:lvl4pPr marL="1600200" indent="-22860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4pPr>
              <a:lvl5pPr marL="2057400" indent="-22860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5pPr>
              <a:lvl6pPr marL="25146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6pPr>
              <a:lvl7pPr marL="29718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7pPr>
              <a:lvl8pPr marL="34290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8pPr>
              <a:lvl9pPr marL="38862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9pPr>
            </a:lstStyle>
            <a:p>
              <a:pPr eaLnBrk="1" hangingPunct="1">
                <a:spcBef>
                  <a:spcPct val="0"/>
                </a:spcBef>
                <a:buFontTx/>
                <a:buNone/>
              </a:pPr>
              <a:r>
                <a:rPr lang="en-GB" altLang="it-IT" sz="1800">
                  <a:solidFill>
                    <a:srgbClr val="000000"/>
                  </a:solidFill>
                  <a:latin typeface="Arial" panose="020B0604020202020204" pitchFamily="34" charset="0"/>
                  <a:ea typeface="Microsoft YaHei" panose="020B0503020204020204" pitchFamily="34" charset="-122"/>
                  <a:cs typeface="Arial" panose="020B0604020202020204" pitchFamily="34" charset="0"/>
                </a:rPr>
                <a:t>IL-5</a:t>
              </a:r>
            </a:p>
          </p:txBody>
        </p:sp>
        <p:sp>
          <p:nvSpPr>
            <p:cNvPr id="109653" name="Freeform 100">
              <a:extLst>
                <a:ext uri="{FF2B5EF4-FFF2-40B4-BE49-F238E27FC236}">
                  <a16:creationId xmlns:a16="http://schemas.microsoft.com/office/drawing/2014/main" id="{F8A44A98-FEC0-4643-A10A-66963A11ED2B}"/>
                </a:ext>
              </a:extLst>
            </p:cNvPr>
            <p:cNvSpPr>
              <a:spLocks noChangeArrowheads="1"/>
            </p:cNvSpPr>
            <p:nvPr/>
          </p:nvSpPr>
          <p:spPr bwMode="auto">
            <a:xfrm>
              <a:off x="3904" y="885"/>
              <a:ext cx="202" cy="71"/>
            </a:xfrm>
            <a:custGeom>
              <a:avLst/>
              <a:gdLst>
                <a:gd name="T0" fmla="*/ 0 w 2866"/>
                <a:gd name="T1" fmla="*/ 0 h 928"/>
                <a:gd name="T2" fmla="*/ 0 w 2866"/>
                <a:gd name="T3" fmla="*/ 0 h 928"/>
                <a:gd name="T4" fmla="*/ 0 w 2866"/>
                <a:gd name="T5" fmla="*/ 0 h 928"/>
                <a:gd name="T6" fmla="*/ 0 w 2866"/>
                <a:gd name="T7" fmla="*/ 0 h 928"/>
                <a:gd name="T8" fmla="*/ 0 w 2866"/>
                <a:gd name="T9" fmla="*/ 0 h 928"/>
                <a:gd name="T10" fmla="*/ 0 w 2866"/>
                <a:gd name="T11" fmla="*/ 0 h 928"/>
                <a:gd name="T12" fmla="*/ 0 w 2866"/>
                <a:gd name="T13" fmla="*/ 0 h 928"/>
                <a:gd name="T14" fmla="*/ 0 w 2866"/>
                <a:gd name="T15" fmla="*/ 0 h 928"/>
                <a:gd name="T16" fmla="*/ 0 w 2866"/>
                <a:gd name="T17" fmla="*/ 0 h 928"/>
                <a:gd name="T18" fmla="*/ 0 w 2866"/>
                <a:gd name="T19" fmla="*/ 0 h 928"/>
                <a:gd name="T20" fmla="*/ 0 w 2866"/>
                <a:gd name="T21" fmla="*/ 0 h 928"/>
                <a:gd name="T22" fmla="*/ 0 w 2866"/>
                <a:gd name="T23" fmla="*/ 0 h 928"/>
                <a:gd name="T24" fmla="*/ 0 w 2866"/>
                <a:gd name="T25" fmla="*/ 0 h 928"/>
                <a:gd name="T26" fmla="*/ 0 w 2866"/>
                <a:gd name="T27" fmla="*/ 0 h 928"/>
                <a:gd name="T28" fmla="*/ 0 w 2866"/>
                <a:gd name="T29" fmla="*/ 0 h 92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866"/>
                <a:gd name="T46" fmla="*/ 0 h 928"/>
                <a:gd name="T47" fmla="*/ 2866 w 2866"/>
                <a:gd name="T48" fmla="*/ 928 h 92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866" h="928">
                  <a:moveTo>
                    <a:pt x="0" y="376"/>
                  </a:moveTo>
                  <a:lnTo>
                    <a:pt x="2667" y="361"/>
                  </a:lnTo>
                  <a:lnTo>
                    <a:pt x="2668" y="561"/>
                  </a:lnTo>
                  <a:lnTo>
                    <a:pt x="1" y="576"/>
                  </a:lnTo>
                  <a:lnTo>
                    <a:pt x="0" y="376"/>
                  </a:lnTo>
                  <a:close/>
                  <a:moveTo>
                    <a:pt x="2115" y="27"/>
                  </a:moveTo>
                  <a:lnTo>
                    <a:pt x="2866" y="459"/>
                  </a:lnTo>
                  <a:lnTo>
                    <a:pt x="2120" y="900"/>
                  </a:lnTo>
                  <a:cubicBezTo>
                    <a:pt x="2073" y="928"/>
                    <a:pt x="2011" y="913"/>
                    <a:pt x="1983" y="865"/>
                  </a:cubicBezTo>
                  <a:cubicBezTo>
                    <a:pt x="1955" y="817"/>
                    <a:pt x="1971" y="756"/>
                    <a:pt x="2018" y="728"/>
                  </a:cubicBezTo>
                  <a:lnTo>
                    <a:pt x="2616" y="375"/>
                  </a:lnTo>
                  <a:lnTo>
                    <a:pt x="2617" y="547"/>
                  </a:lnTo>
                  <a:lnTo>
                    <a:pt x="2015" y="201"/>
                  </a:lnTo>
                  <a:cubicBezTo>
                    <a:pt x="1967" y="173"/>
                    <a:pt x="1951" y="112"/>
                    <a:pt x="1978" y="64"/>
                  </a:cubicBezTo>
                  <a:cubicBezTo>
                    <a:pt x="2006" y="16"/>
                    <a:pt x="2067" y="0"/>
                    <a:pt x="2115" y="27"/>
                  </a:cubicBezTo>
                  <a:close/>
                </a:path>
              </a:pathLst>
            </a:custGeom>
            <a:solidFill>
              <a:srgbClr val="000000"/>
            </a:solidFill>
            <a:ln w="3240" cap="flat">
              <a:solidFill>
                <a:srgbClr val="000000"/>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9654" name="Freeform 101">
              <a:extLst>
                <a:ext uri="{FF2B5EF4-FFF2-40B4-BE49-F238E27FC236}">
                  <a16:creationId xmlns:a16="http://schemas.microsoft.com/office/drawing/2014/main" id="{7A4E3A62-54DC-4AE7-BDB8-519AA91DB208}"/>
                </a:ext>
              </a:extLst>
            </p:cNvPr>
            <p:cNvSpPr>
              <a:spLocks noChangeArrowheads="1"/>
            </p:cNvSpPr>
            <p:nvPr/>
          </p:nvSpPr>
          <p:spPr bwMode="auto">
            <a:xfrm>
              <a:off x="3933" y="1985"/>
              <a:ext cx="202" cy="72"/>
            </a:xfrm>
            <a:custGeom>
              <a:avLst/>
              <a:gdLst>
                <a:gd name="T0" fmla="*/ 0 w 2865"/>
                <a:gd name="T1" fmla="*/ 0 h 928"/>
                <a:gd name="T2" fmla="*/ 0 w 2865"/>
                <a:gd name="T3" fmla="*/ 0 h 928"/>
                <a:gd name="T4" fmla="*/ 0 w 2865"/>
                <a:gd name="T5" fmla="*/ 0 h 928"/>
                <a:gd name="T6" fmla="*/ 0 w 2865"/>
                <a:gd name="T7" fmla="*/ 0 h 928"/>
                <a:gd name="T8" fmla="*/ 0 w 2865"/>
                <a:gd name="T9" fmla="*/ 0 h 928"/>
                <a:gd name="T10" fmla="*/ 0 w 2865"/>
                <a:gd name="T11" fmla="*/ 0 h 928"/>
                <a:gd name="T12" fmla="*/ 0 w 2865"/>
                <a:gd name="T13" fmla="*/ 0 h 928"/>
                <a:gd name="T14" fmla="*/ 0 w 2865"/>
                <a:gd name="T15" fmla="*/ 0 h 928"/>
                <a:gd name="T16" fmla="*/ 0 w 2865"/>
                <a:gd name="T17" fmla="*/ 0 h 928"/>
                <a:gd name="T18" fmla="*/ 0 w 2865"/>
                <a:gd name="T19" fmla="*/ 0 h 928"/>
                <a:gd name="T20" fmla="*/ 0 w 2865"/>
                <a:gd name="T21" fmla="*/ 0 h 928"/>
                <a:gd name="T22" fmla="*/ 0 w 2865"/>
                <a:gd name="T23" fmla="*/ 0 h 928"/>
                <a:gd name="T24" fmla="*/ 0 w 2865"/>
                <a:gd name="T25" fmla="*/ 0 h 928"/>
                <a:gd name="T26" fmla="*/ 0 w 2865"/>
                <a:gd name="T27" fmla="*/ 0 h 928"/>
                <a:gd name="T28" fmla="*/ 0 w 2865"/>
                <a:gd name="T29" fmla="*/ 0 h 92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865"/>
                <a:gd name="T46" fmla="*/ 0 h 928"/>
                <a:gd name="T47" fmla="*/ 2865 w 2865"/>
                <a:gd name="T48" fmla="*/ 928 h 92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865" h="928">
                  <a:moveTo>
                    <a:pt x="0" y="376"/>
                  </a:moveTo>
                  <a:lnTo>
                    <a:pt x="2666" y="361"/>
                  </a:lnTo>
                  <a:lnTo>
                    <a:pt x="2667" y="561"/>
                  </a:lnTo>
                  <a:lnTo>
                    <a:pt x="1" y="576"/>
                  </a:lnTo>
                  <a:lnTo>
                    <a:pt x="0" y="376"/>
                  </a:lnTo>
                  <a:close/>
                  <a:moveTo>
                    <a:pt x="2115" y="27"/>
                  </a:moveTo>
                  <a:lnTo>
                    <a:pt x="2865" y="459"/>
                  </a:lnTo>
                  <a:lnTo>
                    <a:pt x="2120" y="900"/>
                  </a:lnTo>
                  <a:cubicBezTo>
                    <a:pt x="2072" y="928"/>
                    <a:pt x="2011" y="913"/>
                    <a:pt x="1983" y="865"/>
                  </a:cubicBezTo>
                  <a:cubicBezTo>
                    <a:pt x="1955" y="817"/>
                    <a:pt x="1970" y="756"/>
                    <a:pt x="2018" y="728"/>
                  </a:cubicBezTo>
                  <a:lnTo>
                    <a:pt x="2616" y="375"/>
                  </a:lnTo>
                  <a:lnTo>
                    <a:pt x="2617" y="547"/>
                  </a:lnTo>
                  <a:lnTo>
                    <a:pt x="2015" y="201"/>
                  </a:lnTo>
                  <a:cubicBezTo>
                    <a:pt x="1967" y="173"/>
                    <a:pt x="1951" y="112"/>
                    <a:pt x="1978" y="64"/>
                  </a:cubicBezTo>
                  <a:cubicBezTo>
                    <a:pt x="2006" y="16"/>
                    <a:pt x="2067" y="0"/>
                    <a:pt x="2115" y="27"/>
                  </a:cubicBezTo>
                  <a:close/>
                </a:path>
              </a:pathLst>
            </a:custGeom>
            <a:solidFill>
              <a:srgbClr val="000000"/>
            </a:solidFill>
            <a:ln w="3240" cap="flat">
              <a:solidFill>
                <a:srgbClr val="000000"/>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9655" name="Freeform 102">
              <a:extLst>
                <a:ext uri="{FF2B5EF4-FFF2-40B4-BE49-F238E27FC236}">
                  <a16:creationId xmlns:a16="http://schemas.microsoft.com/office/drawing/2014/main" id="{C71C8F91-DF2A-4DDD-A2CD-E44D4528BB03}"/>
                </a:ext>
              </a:extLst>
            </p:cNvPr>
            <p:cNvSpPr>
              <a:spLocks noChangeArrowheads="1"/>
            </p:cNvSpPr>
            <p:nvPr/>
          </p:nvSpPr>
          <p:spPr bwMode="auto">
            <a:xfrm rot="-3600000">
              <a:off x="4547" y="867"/>
              <a:ext cx="28" cy="83"/>
            </a:xfrm>
            <a:custGeom>
              <a:avLst/>
              <a:gdLst>
                <a:gd name="T0" fmla="*/ 2 w 35"/>
                <a:gd name="T1" fmla="*/ 0 h 113"/>
                <a:gd name="T2" fmla="*/ 2 w 35"/>
                <a:gd name="T3" fmla="*/ 1 h 113"/>
                <a:gd name="T4" fmla="*/ 2 w 35"/>
                <a:gd name="T5" fmla="*/ 1 h 113"/>
                <a:gd name="T6" fmla="*/ 2 w 35"/>
                <a:gd name="T7" fmla="*/ 1 h 113"/>
                <a:gd name="T8" fmla="*/ 2 w 35"/>
                <a:gd name="T9" fmla="*/ 1 h 113"/>
                <a:gd name="T10" fmla="*/ 3 w 35"/>
                <a:gd name="T11" fmla="*/ 1 h 113"/>
                <a:gd name="T12" fmla="*/ 3 w 35"/>
                <a:gd name="T13" fmla="*/ 1 h 113"/>
                <a:gd name="T14" fmla="*/ 3 w 35"/>
                <a:gd name="T15" fmla="*/ 1 h 113"/>
                <a:gd name="T16" fmla="*/ 3 w 35"/>
                <a:gd name="T17" fmla="*/ 1 h 113"/>
                <a:gd name="T18" fmla="*/ 3 w 35"/>
                <a:gd name="T19" fmla="*/ 1 h 113"/>
                <a:gd name="T20" fmla="*/ 3 w 35"/>
                <a:gd name="T21" fmla="*/ 1 h 113"/>
                <a:gd name="T22" fmla="*/ 3 w 35"/>
                <a:gd name="T23" fmla="*/ 1 h 113"/>
                <a:gd name="T24" fmla="*/ 3 w 35"/>
                <a:gd name="T25" fmla="*/ 1 h 113"/>
                <a:gd name="T26" fmla="*/ 3 w 35"/>
                <a:gd name="T27" fmla="*/ 1 h 113"/>
                <a:gd name="T28" fmla="*/ 3 w 35"/>
                <a:gd name="T29" fmla="*/ 2 h 113"/>
                <a:gd name="T30" fmla="*/ 2 w 35"/>
                <a:gd name="T31" fmla="*/ 2 h 113"/>
                <a:gd name="T32" fmla="*/ 2 w 35"/>
                <a:gd name="T33" fmla="*/ 2 h 113"/>
                <a:gd name="T34" fmla="*/ 3 w 35"/>
                <a:gd name="T35" fmla="*/ 2 h 113"/>
                <a:gd name="T36" fmla="*/ 2 w 35"/>
                <a:gd name="T37" fmla="*/ 2 h 113"/>
                <a:gd name="T38" fmla="*/ 2 w 35"/>
                <a:gd name="T39" fmla="*/ 2 h 113"/>
                <a:gd name="T40" fmla="*/ 2 w 35"/>
                <a:gd name="T41" fmla="*/ 3 h 113"/>
                <a:gd name="T42" fmla="*/ 2 w 35"/>
                <a:gd name="T43" fmla="*/ 3 h 113"/>
                <a:gd name="T44" fmla="*/ 2 w 35"/>
                <a:gd name="T45" fmla="*/ 3 h 113"/>
                <a:gd name="T46" fmla="*/ 2 w 35"/>
                <a:gd name="T47" fmla="*/ 4 h 113"/>
                <a:gd name="T48" fmla="*/ 2 w 35"/>
                <a:gd name="T49" fmla="*/ 4 h 113"/>
                <a:gd name="T50" fmla="*/ 1 w 35"/>
                <a:gd name="T51" fmla="*/ 4 h 113"/>
                <a:gd name="T52" fmla="*/ 0 w 35"/>
                <a:gd name="T53" fmla="*/ 4 h 113"/>
                <a:gd name="T54" fmla="*/ 2 w 35"/>
                <a:gd name="T55" fmla="*/ 4 h 113"/>
                <a:gd name="T56" fmla="*/ 2 w 35"/>
                <a:gd name="T57" fmla="*/ 4 h 113"/>
                <a:gd name="T58" fmla="*/ 2 w 35"/>
                <a:gd name="T59" fmla="*/ 4 h 113"/>
                <a:gd name="T60" fmla="*/ 2 w 35"/>
                <a:gd name="T61" fmla="*/ 4 h 113"/>
                <a:gd name="T62" fmla="*/ 2 w 35"/>
                <a:gd name="T63" fmla="*/ 4 h 113"/>
                <a:gd name="T64" fmla="*/ 2 w 35"/>
                <a:gd name="T65" fmla="*/ 3 h 113"/>
                <a:gd name="T66" fmla="*/ 2 w 35"/>
                <a:gd name="T67" fmla="*/ 3 h 113"/>
                <a:gd name="T68" fmla="*/ 2 w 35"/>
                <a:gd name="T69" fmla="*/ 3 h 113"/>
                <a:gd name="T70" fmla="*/ 3 w 35"/>
                <a:gd name="T71" fmla="*/ 2 h 113"/>
                <a:gd name="T72" fmla="*/ 3 w 35"/>
                <a:gd name="T73" fmla="*/ 2 h 113"/>
                <a:gd name="T74" fmla="*/ 3 w 35"/>
                <a:gd name="T75" fmla="*/ 2 h 113"/>
                <a:gd name="T76" fmla="*/ 3 w 35"/>
                <a:gd name="T77" fmla="*/ 2 h 113"/>
                <a:gd name="T78" fmla="*/ 4 w 35"/>
                <a:gd name="T79" fmla="*/ 1 h 113"/>
                <a:gd name="T80" fmla="*/ 4 w 35"/>
                <a:gd name="T81" fmla="*/ 1 h 113"/>
                <a:gd name="T82" fmla="*/ 4 w 35"/>
                <a:gd name="T83" fmla="*/ 1 h 113"/>
                <a:gd name="T84" fmla="*/ 4 w 35"/>
                <a:gd name="T85" fmla="*/ 1 h 113"/>
                <a:gd name="T86" fmla="*/ 4 w 35"/>
                <a:gd name="T87" fmla="*/ 1 h 113"/>
                <a:gd name="T88" fmla="*/ 4 w 35"/>
                <a:gd name="T89" fmla="*/ 1 h 113"/>
                <a:gd name="T90" fmla="*/ 4 w 35"/>
                <a:gd name="T91" fmla="*/ 1 h 113"/>
                <a:gd name="T92" fmla="*/ 4 w 35"/>
                <a:gd name="T93" fmla="*/ 1 h 113"/>
                <a:gd name="T94" fmla="*/ 3 w 35"/>
                <a:gd name="T95" fmla="*/ 1 h 113"/>
                <a:gd name="T96" fmla="*/ 3 w 35"/>
                <a:gd name="T97" fmla="*/ 1 h 113"/>
                <a:gd name="T98" fmla="*/ 3 w 35"/>
                <a:gd name="T99" fmla="*/ 1 h 113"/>
                <a:gd name="T100" fmla="*/ 3 w 35"/>
                <a:gd name="T101" fmla="*/ 1 h 113"/>
                <a:gd name="T102" fmla="*/ 2 w 35"/>
                <a:gd name="T103" fmla="*/ 0 h 11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35"/>
                <a:gd name="T157" fmla="*/ 0 h 113"/>
                <a:gd name="T158" fmla="*/ 35 w 35"/>
                <a:gd name="T159" fmla="*/ 113 h 113"/>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35" h="113">
                  <a:moveTo>
                    <a:pt x="25" y="0"/>
                  </a:moveTo>
                  <a:lnTo>
                    <a:pt x="20" y="2"/>
                  </a:lnTo>
                  <a:lnTo>
                    <a:pt x="22" y="12"/>
                  </a:lnTo>
                  <a:lnTo>
                    <a:pt x="25" y="23"/>
                  </a:lnTo>
                  <a:lnTo>
                    <a:pt x="27" y="32"/>
                  </a:lnTo>
                  <a:lnTo>
                    <a:pt x="28" y="36"/>
                  </a:lnTo>
                  <a:lnTo>
                    <a:pt x="28" y="40"/>
                  </a:lnTo>
                  <a:lnTo>
                    <a:pt x="29" y="42"/>
                  </a:lnTo>
                  <a:lnTo>
                    <a:pt x="29" y="44"/>
                  </a:lnTo>
                  <a:lnTo>
                    <a:pt x="29" y="45"/>
                  </a:lnTo>
                  <a:lnTo>
                    <a:pt x="29" y="46"/>
                  </a:lnTo>
                  <a:lnTo>
                    <a:pt x="29" y="47"/>
                  </a:lnTo>
                  <a:lnTo>
                    <a:pt x="28" y="49"/>
                  </a:lnTo>
                  <a:lnTo>
                    <a:pt x="28" y="53"/>
                  </a:lnTo>
                  <a:lnTo>
                    <a:pt x="26" y="55"/>
                  </a:lnTo>
                  <a:lnTo>
                    <a:pt x="25" y="59"/>
                  </a:lnTo>
                  <a:lnTo>
                    <a:pt x="28" y="59"/>
                  </a:lnTo>
                  <a:lnTo>
                    <a:pt x="26" y="57"/>
                  </a:lnTo>
                  <a:lnTo>
                    <a:pt x="22" y="64"/>
                  </a:lnTo>
                  <a:lnTo>
                    <a:pt x="19" y="73"/>
                  </a:lnTo>
                  <a:lnTo>
                    <a:pt x="14" y="82"/>
                  </a:lnTo>
                  <a:lnTo>
                    <a:pt x="10" y="90"/>
                  </a:lnTo>
                  <a:lnTo>
                    <a:pt x="6" y="98"/>
                  </a:lnTo>
                  <a:lnTo>
                    <a:pt x="3" y="105"/>
                  </a:lnTo>
                  <a:lnTo>
                    <a:pt x="1" y="107"/>
                  </a:lnTo>
                  <a:lnTo>
                    <a:pt x="0" y="110"/>
                  </a:lnTo>
                  <a:lnTo>
                    <a:pt x="5" y="113"/>
                  </a:lnTo>
                  <a:lnTo>
                    <a:pt x="6" y="112"/>
                  </a:lnTo>
                  <a:lnTo>
                    <a:pt x="7" y="109"/>
                  </a:lnTo>
                  <a:lnTo>
                    <a:pt x="11" y="102"/>
                  </a:lnTo>
                  <a:lnTo>
                    <a:pt x="14" y="94"/>
                  </a:lnTo>
                  <a:lnTo>
                    <a:pt x="19" y="86"/>
                  </a:lnTo>
                  <a:lnTo>
                    <a:pt x="23" y="77"/>
                  </a:lnTo>
                  <a:lnTo>
                    <a:pt x="27" y="68"/>
                  </a:lnTo>
                  <a:lnTo>
                    <a:pt x="30" y="61"/>
                  </a:lnTo>
                  <a:lnTo>
                    <a:pt x="31" y="59"/>
                  </a:lnTo>
                  <a:lnTo>
                    <a:pt x="32" y="55"/>
                  </a:lnTo>
                  <a:lnTo>
                    <a:pt x="33" y="55"/>
                  </a:lnTo>
                  <a:lnTo>
                    <a:pt x="35" y="49"/>
                  </a:lnTo>
                  <a:lnTo>
                    <a:pt x="35" y="47"/>
                  </a:lnTo>
                  <a:lnTo>
                    <a:pt x="35" y="46"/>
                  </a:lnTo>
                  <a:lnTo>
                    <a:pt x="35" y="45"/>
                  </a:lnTo>
                  <a:lnTo>
                    <a:pt x="35" y="44"/>
                  </a:lnTo>
                  <a:lnTo>
                    <a:pt x="35" y="42"/>
                  </a:lnTo>
                  <a:lnTo>
                    <a:pt x="35" y="40"/>
                  </a:lnTo>
                  <a:lnTo>
                    <a:pt x="34" y="36"/>
                  </a:lnTo>
                  <a:lnTo>
                    <a:pt x="33" y="32"/>
                  </a:lnTo>
                  <a:lnTo>
                    <a:pt x="31" y="23"/>
                  </a:lnTo>
                  <a:lnTo>
                    <a:pt x="28" y="12"/>
                  </a:lnTo>
                  <a:lnTo>
                    <a:pt x="25" y="0"/>
                  </a:lnTo>
                  <a:close/>
                </a:path>
              </a:pathLst>
            </a:custGeom>
            <a:solidFill>
              <a:srgbClr val="000000"/>
            </a:soli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9656" name="Freeform 103">
              <a:extLst>
                <a:ext uri="{FF2B5EF4-FFF2-40B4-BE49-F238E27FC236}">
                  <a16:creationId xmlns:a16="http://schemas.microsoft.com/office/drawing/2014/main" id="{827758BD-0638-4FEE-89BB-D945F5311359}"/>
                </a:ext>
              </a:extLst>
            </p:cNvPr>
            <p:cNvSpPr>
              <a:spLocks noChangeArrowheads="1"/>
            </p:cNvSpPr>
            <p:nvPr/>
          </p:nvSpPr>
          <p:spPr bwMode="auto">
            <a:xfrm rot="-3600000">
              <a:off x="4550" y="859"/>
              <a:ext cx="61" cy="69"/>
            </a:xfrm>
            <a:custGeom>
              <a:avLst/>
              <a:gdLst>
                <a:gd name="T0" fmla="*/ 7 w 76"/>
                <a:gd name="T1" fmla="*/ 1 h 93"/>
                <a:gd name="T2" fmla="*/ 7 w 76"/>
                <a:gd name="T3" fmla="*/ 0 h 93"/>
                <a:gd name="T4" fmla="*/ 6 w 76"/>
                <a:gd name="T5" fmla="*/ 1 h 93"/>
                <a:gd name="T6" fmla="*/ 5 w 76"/>
                <a:gd name="T7" fmla="*/ 1 h 93"/>
                <a:gd name="T8" fmla="*/ 4 w 76"/>
                <a:gd name="T9" fmla="*/ 1 h 93"/>
                <a:gd name="T10" fmla="*/ 3 w 76"/>
                <a:gd name="T11" fmla="*/ 1 h 93"/>
                <a:gd name="T12" fmla="*/ 3 w 76"/>
                <a:gd name="T13" fmla="*/ 1 h 93"/>
                <a:gd name="T14" fmla="*/ 3 w 76"/>
                <a:gd name="T15" fmla="*/ 1 h 93"/>
                <a:gd name="T16" fmla="*/ 3 w 76"/>
                <a:gd name="T17" fmla="*/ 1 h 93"/>
                <a:gd name="T18" fmla="*/ 3 w 76"/>
                <a:gd name="T19" fmla="*/ 1 h 93"/>
                <a:gd name="T20" fmla="*/ 3 w 76"/>
                <a:gd name="T21" fmla="*/ 1 h 93"/>
                <a:gd name="T22" fmla="*/ 3 w 76"/>
                <a:gd name="T23" fmla="*/ 1 h 93"/>
                <a:gd name="T24" fmla="*/ 3 w 76"/>
                <a:gd name="T25" fmla="*/ 1 h 93"/>
                <a:gd name="T26" fmla="*/ 3 w 76"/>
                <a:gd name="T27" fmla="*/ 1 h 93"/>
                <a:gd name="T28" fmla="*/ 3 w 76"/>
                <a:gd name="T29" fmla="*/ 1 h 93"/>
                <a:gd name="T30" fmla="*/ 3 w 76"/>
                <a:gd name="T31" fmla="*/ 1 h 93"/>
                <a:gd name="T32" fmla="*/ 2 w 76"/>
                <a:gd name="T33" fmla="*/ 1 h 93"/>
                <a:gd name="T34" fmla="*/ 2 w 76"/>
                <a:gd name="T35" fmla="*/ 1 h 93"/>
                <a:gd name="T36" fmla="*/ 2 w 76"/>
                <a:gd name="T37" fmla="*/ 1 h 93"/>
                <a:gd name="T38" fmla="*/ 2 w 76"/>
                <a:gd name="T39" fmla="*/ 1 h 93"/>
                <a:gd name="T40" fmla="*/ 2 w 76"/>
                <a:gd name="T41" fmla="*/ 2 h 93"/>
                <a:gd name="T42" fmla="*/ 2 w 76"/>
                <a:gd name="T43" fmla="*/ 2 h 93"/>
                <a:gd name="T44" fmla="*/ 2 w 76"/>
                <a:gd name="T45" fmla="*/ 3 h 93"/>
                <a:gd name="T46" fmla="*/ 2 w 76"/>
                <a:gd name="T47" fmla="*/ 3 h 93"/>
                <a:gd name="T48" fmla="*/ 2 w 76"/>
                <a:gd name="T49" fmla="*/ 3 h 93"/>
                <a:gd name="T50" fmla="*/ 1 w 76"/>
                <a:gd name="T51" fmla="*/ 4 h 93"/>
                <a:gd name="T52" fmla="*/ 0 w 76"/>
                <a:gd name="T53" fmla="*/ 4 h 93"/>
                <a:gd name="T54" fmla="*/ 2 w 76"/>
                <a:gd name="T55" fmla="*/ 4 h 93"/>
                <a:gd name="T56" fmla="*/ 2 w 76"/>
                <a:gd name="T57" fmla="*/ 4 h 93"/>
                <a:gd name="T58" fmla="*/ 2 w 76"/>
                <a:gd name="T59" fmla="*/ 4 h 93"/>
                <a:gd name="T60" fmla="*/ 2 w 76"/>
                <a:gd name="T61" fmla="*/ 3 h 93"/>
                <a:gd name="T62" fmla="*/ 2 w 76"/>
                <a:gd name="T63" fmla="*/ 3 h 93"/>
                <a:gd name="T64" fmla="*/ 2 w 76"/>
                <a:gd name="T65" fmla="*/ 3 h 93"/>
                <a:gd name="T66" fmla="*/ 2 w 76"/>
                <a:gd name="T67" fmla="*/ 2 h 93"/>
                <a:gd name="T68" fmla="*/ 2 w 76"/>
                <a:gd name="T69" fmla="*/ 1 h 93"/>
                <a:gd name="T70" fmla="*/ 3 w 76"/>
                <a:gd name="T71" fmla="*/ 1 h 93"/>
                <a:gd name="T72" fmla="*/ 3 w 76"/>
                <a:gd name="T73" fmla="*/ 1 h 93"/>
                <a:gd name="T74" fmla="*/ 3 w 76"/>
                <a:gd name="T75" fmla="*/ 1 h 93"/>
                <a:gd name="T76" fmla="*/ 3 w 76"/>
                <a:gd name="T77" fmla="*/ 1 h 93"/>
                <a:gd name="T78" fmla="*/ 3 w 76"/>
                <a:gd name="T79" fmla="*/ 1 h 93"/>
                <a:gd name="T80" fmla="*/ 3 w 76"/>
                <a:gd name="T81" fmla="*/ 1 h 93"/>
                <a:gd name="T82" fmla="*/ 3 w 76"/>
                <a:gd name="T83" fmla="*/ 1 h 93"/>
                <a:gd name="T84" fmla="*/ 3 w 76"/>
                <a:gd name="T85" fmla="*/ 1 h 93"/>
                <a:gd name="T86" fmla="*/ 3 w 76"/>
                <a:gd name="T87" fmla="*/ 1 h 93"/>
                <a:gd name="T88" fmla="*/ 3 w 76"/>
                <a:gd name="T89" fmla="*/ 1 h 93"/>
                <a:gd name="T90" fmla="*/ 3 w 76"/>
                <a:gd name="T91" fmla="*/ 1 h 93"/>
                <a:gd name="T92" fmla="*/ 3 w 76"/>
                <a:gd name="T93" fmla="*/ 1 h 93"/>
                <a:gd name="T94" fmla="*/ 4 w 76"/>
                <a:gd name="T95" fmla="*/ 1 h 93"/>
                <a:gd name="T96" fmla="*/ 3 w 76"/>
                <a:gd name="T97" fmla="*/ 1 h 93"/>
                <a:gd name="T98" fmla="*/ 4 w 76"/>
                <a:gd name="T99" fmla="*/ 1 h 93"/>
                <a:gd name="T100" fmla="*/ 4 w 76"/>
                <a:gd name="T101" fmla="*/ 1 h 93"/>
                <a:gd name="T102" fmla="*/ 5 w 76"/>
                <a:gd name="T103" fmla="*/ 1 h 93"/>
                <a:gd name="T104" fmla="*/ 6 w 76"/>
                <a:gd name="T105" fmla="*/ 1 h 93"/>
                <a:gd name="T106" fmla="*/ 7 w 76"/>
                <a:gd name="T107" fmla="*/ 1 h 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76"/>
                <a:gd name="T163" fmla="*/ 0 h 93"/>
                <a:gd name="T164" fmla="*/ 76 w 76"/>
                <a:gd name="T165" fmla="*/ 93 h 9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76" h="93">
                  <a:moveTo>
                    <a:pt x="76" y="4"/>
                  </a:moveTo>
                  <a:lnTo>
                    <a:pt x="73" y="0"/>
                  </a:lnTo>
                  <a:lnTo>
                    <a:pt x="62" y="6"/>
                  </a:lnTo>
                  <a:lnTo>
                    <a:pt x="52" y="11"/>
                  </a:lnTo>
                  <a:lnTo>
                    <a:pt x="43" y="16"/>
                  </a:lnTo>
                  <a:lnTo>
                    <a:pt x="37" y="20"/>
                  </a:lnTo>
                  <a:lnTo>
                    <a:pt x="36" y="21"/>
                  </a:lnTo>
                  <a:lnTo>
                    <a:pt x="34" y="22"/>
                  </a:lnTo>
                  <a:lnTo>
                    <a:pt x="33" y="23"/>
                  </a:lnTo>
                  <a:lnTo>
                    <a:pt x="31" y="24"/>
                  </a:lnTo>
                  <a:lnTo>
                    <a:pt x="30" y="25"/>
                  </a:lnTo>
                  <a:lnTo>
                    <a:pt x="29" y="28"/>
                  </a:lnTo>
                  <a:lnTo>
                    <a:pt x="28" y="30"/>
                  </a:lnTo>
                  <a:lnTo>
                    <a:pt x="32" y="30"/>
                  </a:lnTo>
                  <a:lnTo>
                    <a:pt x="29" y="28"/>
                  </a:lnTo>
                  <a:lnTo>
                    <a:pt x="27" y="32"/>
                  </a:lnTo>
                  <a:lnTo>
                    <a:pt x="26" y="34"/>
                  </a:lnTo>
                  <a:lnTo>
                    <a:pt x="25" y="37"/>
                  </a:lnTo>
                  <a:lnTo>
                    <a:pt x="21" y="44"/>
                  </a:lnTo>
                  <a:lnTo>
                    <a:pt x="18" y="52"/>
                  </a:lnTo>
                  <a:lnTo>
                    <a:pt x="13" y="61"/>
                  </a:lnTo>
                  <a:lnTo>
                    <a:pt x="10" y="70"/>
                  </a:lnTo>
                  <a:lnTo>
                    <a:pt x="6" y="78"/>
                  </a:lnTo>
                  <a:lnTo>
                    <a:pt x="3" y="85"/>
                  </a:lnTo>
                  <a:lnTo>
                    <a:pt x="1" y="87"/>
                  </a:lnTo>
                  <a:lnTo>
                    <a:pt x="0" y="91"/>
                  </a:lnTo>
                  <a:lnTo>
                    <a:pt x="5" y="93"/>
                  </a:lnTo>
                  <a:lnTo>
                    <a:pt x="6" y="92"/>
                  </a:lnTo>
                  <a:lnTo>
                    <a:pt x="7" y="89"/>
                  </a:lnTo>
                  <a:lnTo>
                    <a:pt x="10" y="82"/>
                  </a:lnTo>
                  <a:lnTo>
                    <a:pt x="14" y="74"/>
                  </a:lnTo>
                  <a:lnTo>
                    <a:pt x="18" y="65"/>
                  </a:lnTo>
                  <a:lnTo>
                    <a:pt x="22" y="56"/>
                  </a:lnTo>
                  <a:lnTo>
                    <a:pt x="26" y="48"/>
                  </a:lnTo>
                  <a:lnTo>
                    <a:pt x="29" y="41"/>
                  </a:lnTo>
                  <a:lnTo>
                    <a:pt x="30" y="38"/>
                  </a:lnTo>
                  <a:lnTo>
                    <a:pt x="32" y="35"/>
                  </a:lnTo>
                  <a:lnTo>
                    <a:pt x="33" y="32"/>
                  </a:lnTo>
                  <a:lnTo>
                    <a:pt x="34" y="30"/>
                  </a:lnTo>
                  <a:lnTo>
                    <a:pt x="35" y="28"/>
                  </a:lnTo>
                  <a:lnTo>
                    <a:pt x="32" y="28"/>
                  </a:lnTo>
                  <a:lnTo>
                    <a:pt x="34" y="29"/>
                  </a:lnTo>
                  <a:lnTo>
                    <a:pt x="35" y="28"/>
                  </a:lnTo>
                  <a:lnTo>
                    <a:pt x="37" y="27"/>
                  </a:lnTo>
                  <a:lnTo>
                    <a:pt x="38" y="26"/>
                  </a:lnTo>
                  <a:lnTo>
                    <a:pt x="40" y="25"/>
                  </a:lnTo>
                  <a:lnTo>
                    <a:pt x="38" y="23"/>
                  </a:lnTo>
                  <a:lnTo>
                    <a:pt x="40" y="25"/>
                  </a:lnTo>
                  <a:lnTo>
                    <a:pt x="47" y="20"/>
                  </a:lnTo>
                  <a:lnTo>
                    <a:pt x="56" y="15"/>
                  </a:lnTo>
                  <a:lnTo>
                    <a:pt x="66" y="10"/>
                  </a:lnTo>
                  <a:lnTo>
                    <a:pt x="76" y="4"/>
                  </a:lnTo>
                  <a:close/>
                </a:path>
              </a:pathLst>
            </a:custGeom>
            <a:solidFill>
              <a:srgbClr val="000000"/>
            </a:soli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9657" name="Freeform 104">
              <a:extLst>
                <a:ext uri="{FF2B5EF4-FFF2-40B4-BE49-F238E27FC236}">
                  <a16:creationId xmlns:a16="http://schemas.microsoft.com/office/drawing/2014/main" id="{CBF42399-EF9B-464B-8476-037CAD4DE3C2}"/>
                </a:ext>
              </a:extLst>
            </p:cNvPr>
            <p:cNvSpPr>
              <a:spLocks noChangeArrowheads="1"/>
            </p:cNvSpPr>
            <p:nvPr/>
          </p:nvSpPr>
          <p:spPr bwMode="auto">
            <a:xfrm rot="-3600000">
              <a:off x="4539" y="886"/>
              <a:ext cx="11" cy="28"/>
            </a:xfrm>
            <a:custGeom>
              <a:avLst/>
              <a:gdLst>
                <a:gd name="T0" fmla="*/ 1 w 15"/>
                <a:gd name="T1" fmla="*/ 0 h 40"/>
                <a:gd name="T2" fmla="*/ 0 w 15"/>
                <a:gd name="T3" fmla="*/ 1 h 40"/>
                <a:gd name="T4" fmla="*/ 1 w 15"/>
                <a:gd name="T5" fmla="*/ 1 h 40"/>
                <a:gd name="T6" fmla="*/ 1 w 15"/>
                <a:gd name="T7" fmla="*/ 1 h 40"/>
                <a:gd name="T8" fmla="*/ 1 w 15"/>
                <a:gd name="T9" fmla="*/ 0 h 40"/>
                <a:gd name="T10" fmla="*/ 0 60000 65536"/>
                <a:gd name="T11" fmla="*/ 0 60000 65536"/>
                <a:gd name="T12" fmla="*/ 0 60000 65536"/>
                <a:gd name="T13" fmla="*/ 0 60000 65536"/>
                <a:gd name="T14" fmla="*/ 0 60000 65536"/>
                <a:gd name="T15" fmla="*/ 0 w 15"/>
                <a:gd name="T16" fmla="*/ 0 h 40"/>
                <a:gd name="T17" fmla="*/ 15 w 15"/>
                <a:gd name="T18" fmla="*/ 40 h 40"/>
              </a:gdLst>
              <a:ahLst/>
              <a:cxnLst>
                <a:cxn ang="T10">
                  <a:pos x="T0" y="T1"/>
                </a:cxn>
                <a:cxn ang="T11">
                  <a:pos x="T2" y="T3"/>
                </a:cxn>
                <a:cxn ang="T12">
                  <a:pos x="T4" y="T5"/>
                </a:cxn>
                <a:cxn ang="T13">
                  <a:pos x="T6" y="T7"/>
                </a:cxn>
                <a:cxn ang="T14">
                  <a:pos x="T8" y="T9"/>
                </a:cxn>
              </a:cxnLst>
              <a:rect l="T15" t="T16" r="T17" b="T18"/>
              <a:pathLst>
                <a:path w="15" h="40">
                  <a:moveTo>
                    <a:pt x="5" y="0"/>
                  </a:moveTo>
                  <a:lnTo>
                    <a:pt x="0" y="1"/>
                  </a:lnTo>
                  <a:lnTo>
                    <a:pt x="10" y="40"/>
                  </a:lnTo>
                  <a:lnTo>
                    <a:pt x="15" y="39"/>
                  </a:lnTo>
                  <a:lnTo>
                    <a:pt x="5" y="0"/>
                  </a:lnTo>
                  <a:close/>
                </a:path>
              </a:pathLst>
            </a:custGeom>
            <a:solidFill>
              <a:srgbClr val="000000"/>
            </a:soli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9658" name="Freeform 105">
              <a:extLst>
                <a:ext uri="{FF2B5EF4-FFF2-40B4-BE49-F238E27FC236}">
                  <a16:creationId xmlns:a16="http://schemas.microsoft.com/office/drawing/2014/main" id="{805E71CA-79E8-4CB0-8BBA-A12B4C2EC535}"/>
                </a:ext>
              </a:extLst>
            </p:cNvPr>
            <p:cNvSpPr>
              <a:spLocks noChangeArrowheads="1"/>
            </p:cNvSpPr>
            <p:nvPr/>
          </p:nvSpPr>
          <p:spPr bwMode="auto">
            <a:xfrm rot="-3600000">
              <a:off x="4556" y="864"/>
              <a:ext cx="37" cy="20"/>
            </a:xfrm>
            <a:custGeom>
              <a:avLst/>
              <a:gdLst>
                <a:gd name="T0" fmla="*/ 0 w 46"/>
                <a:gd name="T1" fmla="*/ 1 h 29"/>
                <a:gd name="T2" fmla="*/ 2 w 46"/>
                <a:gd name="T3" fmla="*/ 1 h 29"/>
                <a:gd name="T4" fmla="*/ 5 w 46"/>
                <a:gd name="T5" fmla="*/ 1 h 29"/>
                <a:gd name="T6" fmla="*/ 5 w 46"/>
                <a:gd name="T7" fmla="*/ 0 h 29"/>
                <a:gd name="T8" fmla="*/ 0 w 46"/>
                <a:gd name="T9" fmla="*/ 1 h 29"/>
                <a:gd name="T10" fmla="*/ 0 60000 65536"/>
                <a:gd name="T11" fmla="*/ 0 60000 65536"/>
                <a:gd name="T12" fmla="*/ 0 60000 65536"/>
                <a:gd name="T13" fmla="*/ 0 60000 65536"/>
                <a:gd name="T14" fmla="*/ 0 60000 65536"/>
                <a:gd name="T15" fmla="*/ 0 w 46"/>
                <a:gd name="T16" fmla="*/ 0 h 29"/>
                <a:gd name="T17" fmla="*/ 46 w 46"/>
                <a:gd name="T18" fmla="*/ 29 h 29"/>
              </a:gdLst>
              <a:ahLst/>
              <a:cxnLst>
                <a:cxn ang="T10">
                  <a:pos x="T0" y="T1"/>
                </a:cxn>
                <a:cxn ang="T11">
                  <a:pos x="T2" y="T3"/>
                </a:cxn>
                <a:cxn ang="T12">
                  <a:pos x="T4" y="T5"/>
                </a:cxn>
                <a:cxn ang="T13">
                  <a:pos x="T6" y="T7"/>
                </a:cxn>
                <a:cxn ang="T14">
                  <a:pos x="T8" y="T9"/>
                </a:cxn>
              </a:cxnLst>
              <a:rect l="T15" t="T16" r="T17" b="T18"/>
              <a:pathLst>
                <a:path w="46" h="29">
                  <a:moveTo>
                    <a:pt x="0" y="25"/>
                  </a:moveTo>
                  <a:lnTo>
                    <a:pt x="3" y="29"/>
                  </a:lnTo>
                  <a:lnTo>
                    <a:pt x="46" y="4"/>
                  </a:lnTo>
                  <a:lnTo>
                    <a:pt x="44" y="0"/>
                  </a:lnTo>
                  <a:lnTo>
                    <a:pt x="0" y="25"/>
                  </a:lnTo>
                  <a:close/>
                </a:path>
              </a:pathLst>
            </a:custGeom>
            <a:solidFill>
              <a:srgbClr val="000000"/>
            </a:soli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9659" name="Freeform 106">
              <a:extLst>
                <a:ext uri="{FF2B5EF4-FFF2-40B4-BE49-F238E27FC236}">
                  <a16:creationId xmlns:a16="http://schemas.microsoft.com/office/drawing/2014/main" id="{4403CE74-209F-46DE-817D-F89787D666B0}"/>
                </a:ext>
              </a:extLst>
            </p:cNvPr>
            <p:cNvSpPr>
              <a:spLocks noChangeArrowheads="1"/>
            </p:cNvSpPr>
            <p:nvPr/>
          </p:nvSpPr>
          <p:spPr bwMode="auto">
            <a:xfrm>
              <a:off x="4701" y="663"/>
              <a:ext cx="25" cy="90"/>
            </a:xfrm>
            <a:custGeom>
              <a:avLst/>
              <a:gdLst>
                <a:gd name="T0" fmla="*/ 1 w 35"/>
                <a:gd name="T1" fmla="*/ 0 h 113"/>
                <a:gd name="T2" fmla="*/ 1 w 35"/>
                <a:gd name="T3" fmla="*/ 2 h 113"/>
                <a:gd name="T4" fmla="*/ 1 w 35"/>
                <a:gd name="T5" fmla="*/ 2 h 113"/>
                <a:gd name="T6" fmla="*/ 1 w 35"/>
                <a:gd name="T7" fmla="*/ 2 h 113"/>
                <a:gd name="T8" fmla="*/ 1 w 35"/>
                <a:gd name="T9" fmla="*/ 3 h 113"/>
                <a:gd name="T10" fmla="*/ 1 w 35"/>
                <a:gd name="T11" fmla="*/ 3 h 113"/>
                <a:gd name="T12" fmla="*/ 1 w 35"/>
                <a:gd name="T13" fmla="*/ 4 h 113"/>
                <a:gd name="T14" fmla="*/ 1 w 35"/>
                <a:gd name="T15" fmla="*/ 4 h 113"/>
                <a:gd name="T16" fmla="*/ 1 w 35"/>
                <a:gd name="T17" fmla="*/ 4 h 113"/>
                <a:gd name="T18" fmla="*/ 1 w 35"/>
                <a:gd name="T19" fmla="*/ 4 h 113"/>
                <a:gd name="T20" fmla="*/ 1 w 35"/>
                <a:gd name="T21" fmla="*/ 4 h 113"/>
                <a:gd name="T22" fmla="*/ 1 w 35"/>
                <a:gd name="T23" fmla="*/ 4 h 113"/>
                <a:gd name="T24" fmla="*/ 1 w 35"/>
                <a:gd name="T25" fmla="*/ 4 h 113"/>
                <a:gd name="T26" fmla="*/ 1 w 35"/>
                <a:gd name="T27" fmla="*/ 4 h 113"/>
                <a:gd name="T28" fmla="*/ 1 w 35"/>
                <a:gd name="T29" fmla="*/ 5 h 113"/>
                <a:gd name="T30" fmla="*/ 1 w 35"/>
                <a:gd name="T31" fmla="*/ 5 h 113"/>
                <a:gd name="T32" fmla="*/ 1 w 35"/>
                <a:gd name="T33" fmla="*/ 5 h 113"/>
                <a:gd name="T34" fmla="*/ 1 w 35"/>
                <a:gd name="T35" fmla="*/ 5 h 113"/>
                <a:gd name="T36" fmla="*/ 1 w 35"/>
                <a:gd name="T37" fmla="*/ 5 h 113"/>
                <a:gd name="T38" fmla="*/ 1 w 35"/>
                <a:gd name="T39" fmla="*/ 6 h 113"/>
                <a:gd name="T40" fmla="*/ 1 w 35"/>
                <a:gd name="T41" fmla="*/ 6 h 113"/>
                <a:gd name="T42" fmla="*/ 1 w 35"/>
                <a:gd name="T43" fmla="*/ 7 h 113"/>
                <a:gd name="T44" fmla="*/ 1 w 35"/>
                <a:gd name="T45" fmla="*/ 8 h 113"/>
                <a:gd name="T46" fmla="*/ 1 w 35"/>
                <a:gd name="T47" fmla="*/ 9 h 113"/>
                <a:gd name="T48" fmla="*/ 1 w 35"/>
                <a:gd name="T49" fmla="*/ 9 h 113"/>
                <a:gd name="T50" fmla="*/ 1 w 35"/>
                <a:gd name="T51" fmla="*/ 9 h 113"/>
                <a:gd name="T52" fmla="*/ 0 w 35"/>
                <a:gd name="T53" fmla="*/ 10 h 113"/>
                <a:gd name="T54" fmla="*/ 1 w 35"/>
                <a:gd name="T55" fmla="*/ 10 h 113"/>
                <a:gd name="T56" fmla="*/ 1 w 35"/>
                <a:gd name="T57" fmla="*/ 10 h 113"/>
                <a:gd name="T58" fmla="*/ 1 w 35"/>
                <a:gd name="T59" fmla="*/ 9 h 113"/>
                <a:gd name="T60" fmla="*/ 1 w 35"/>
                <a:gd name="T61" fmla="*/ 9 h 113"/>
                <a:gd name="T62" fmla="*/ 1 w 35"/>
                <a:gd name="T63" fmla="*/ 8 h 113"/>
                <a:gd name="T64" fmla="*/ 1 w 35"/>
                <a:gd name="T65" fmla="*/ 7 h 113"/>
                <a:gd name="T66" fmla="*/ 1 w 35"/>
                <a:gd name="T67" fmla="*/ 7 h 113"/>
                <a:gd name="T68" fmla="*/ 1 w 35"/>
                <a:gd name="T69" fmla="*/ 6 h 113"/>
                <a:gd name="T70" fmla="*/ 1 w 35"/>
                <a:gd name="T71" fmla="*/ 5 h 113"/>
                <a:gd name="T72" fmla="*/ 1 w 35"/>
                <a:gd name="T73" fmla="*/ 5 h 113"/>
                <a:gd name="T74" fmla="*/ 1 w 35"/>
                <a:gd name="T75" fmla="*/ 5 h 113"/>
                <a:gd name="T76" fmla="*/ 1 w 35"/>
                <a:gd name="T77" fmla="*/ 5 h 113"/>
                <a:gd name="T78" fmla="*/ 1 w 35"/>
                <a:gd name="T79" fmla="*/ 4 h 113"/>
                <a:gd name="T80" fmla="*/ 1 w 35"/>
                <a:gd name="T81" fmla="*/ 4 h 113"/>
                <a:gd name="T82" fmla="*/ 1 w 35"/>
                <a:gd name="T83" fmla="*/ 4 h 113"/>
                <a:gd name="T84" fmla="*/ 1 w 35"/>
                <a:gd name="T85" fmla="*/ 4 h 113"/>
                <a:gd name="T86" fmla="*/ 1 w 35"/>
                <a:gd name="T87" fmla="*/ 4 h 113"/>
                <a:gd name="T88" fmla="*/ 1 w 35"/>
                <a:gd name="T89" fmla="*/ 4 h 113"/>
                <a:gd name="T90" fmla="*/ 1 w 35"/>
                <a:gd name="T91" fmla="*/ 4 h 113"/>
                <a:gd name="T92" fmla="*/ 1 w 35"/>
                <a:gd name="T93" fmla="*/ 4 h 113"/>
                <a:gd name="T94" fmla="*/ 1 w 35"/>
                <a:gd name="T95" fmla="*/ 3 h 113"/>
                <a:gd name="T96" fmla="*/ 1 w 35"/>
                <a:gd name="T97" fmla="*/ 3 h 113"/>
                <a:gd name="T98" fmla="*/ 1 w 35"/>
                <a:gd name="T99" fmla="*/ 2 h 113"/>
                <a:gd name="T100" fmla="*/ 1 w 35"/>
                <a:gd name="T101" fmla="*/ 2 h 113"/>
                <a:gd name="T102" fmla="*/ 1 w 35"/>
                <a:gd name="T103" fmla="*/ 0 h 11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35"/>
                <a:gd name="T157" fmla="*/ 0 h 113"/>
                <a:gd name="T158" fmla="*/ 35 w 35"/>
                <a:gd name="T159" fmla="*/ 113 h 113"/>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35" h="113">
                  <a:moveTo>
                    <a:pt x="25" y="0"/>
                  </a:moveTo>
                  <a:lnTo>
                    <a:pt x="20" y="2"/>
                  </a:lnTo>
                  <a:lnTo>
                    <a:pt x="22" y="12"/>
                  </a:lnTo>
                  <a:lnTo>
                    <a:pt x="25" y="23"/>
                  </a:lnTo>
                  <a:lnTo>
                    <a:pt x="27" y="32"/>
                  </a:lnTo>
                  <a:lnTo>
                    <a:pt x="28" y="36"/>
                  </a:lnTo>
                  <a:lnTo>
                    <a:pt x="28" y="40"/>
                  </a:lnTo>
                  <a:lnTo>
                    <a:pt x="29" y="42"/>
                  </a:lnTo>
                  <a:lnTo>
                    <a:pt x="29" y="44"/>
                  </a:lnTo>
                  <a:lnTo>
                    <a:pt x="29" y="45"/>
                  </a:lnTo>
                  <a:lnTo>
                    <a:pt x="29" y="46"/>
                  </a:lnTo>
                  <a:lnTo>
                    <a:pt x="29" y="47"/>
                  </a:lnTo>
                  <a:lnTo>
                    <a:pt x="28" y="49"/>
                  </a:lnTo>
                  <a:lnTo>
                    <a:pt x="28" y="53"/>
                  </a:lnTo>
                  <a:lnTo>
                    <a:pt x="26" y="55"/>
                  </a:lnTo>
                  <a:lnTo>
                    <a:pt x="25" y="59"/>
                  </a:lnTo>
                  <a:lnTo>
                    <a:pt x="28" y="59"/>
                  </a:lnTo>
                  <a:lnTo>
                    <a:pt x="26" y="57"/>
                  </a:lnTo>
                  <a:lnTo>
                    <a:pt x="22" y="64"/>
                  </a:lnTo>
                  <a:lnTo>
                    <a:pt x="19" y="73"/>
                  </a:lnTo>
                  <a:lnTo>
                    <a:pt x="14" y="82"/>
                  </a:lnTo>
                  <a:lnTo>
                    <a:pt x="10" y="90"/>
                  </a:lnTo>
                  <a:lnTo>
                    <a:pt x="6" y="98"/>
                  </a:lnTo>
                  <a:lnTo>
                    <a:pt x="3" y="105"/>
                  </a:lnTo>
                  <a:lnTo>
                    <a:pt x="1" y="107"/>
                  </a:lnTo>
                  <a:lnTo>
                    <a:pt x="0" y="110"/>
                  </a:lnTo>
                  <a:lnTo>
                    <a:pt x="5" y="113"/>
                  </a:lnTo>
                  <a:lnTo>
                    <a:pt x="6" y="112"/>
                  </a:lnTo>
                  <a:lnTo>
                    <a:pt x="7" y="109"/>
                  </a:lnTo>
                  <a:lnTo>
                    <a:pt x="11" y="102"/>
                  </a:lnTo>
                  <a:lnTo>
                    <a:pt x="14" y="94"/>
                  </a:lnTo>
                  <a:lnTo>
                    <a:pt x="19" y="86"/>
                  </a:lnTo>
                  <a:lnTo>
                    <a:pt x="23" y="77"/>
                  </a:lnTo>
                  <a:lnTo>
                    <a:pt x="27" y="68"/>
                  </a:lnTo>
                  <a:lnTo>
                    <a:pt x="30" y="61"/>
                  </a:lnTo>
                  <a:lnTo>
                    <a:pt x="31" y="59"/>
                  </a:lnTo>
                  <a:lnTo>
                    <a:pt x="32" y="55"/>
                  </a:lnTo>
                  <a:lnTo>
                    <a:pt x="33" y="55"/>
                  </a:lnTo>
                  <a:lnTo>
                    <a:pt x="35" y="49"/>
                  </a:lnTo>
                  <a:lnTo>
                    <a:pt x="35" y="47"/>
                  </a:lnTo>
                  <a:lnTo>
                    <a:pt x="35" y="46"/>
                  </a:lnTo>
                  <a:lnTo>
                    <a:pt x="35" y="45"/>
                  </a:lnTo>
                  <a:lnTo>
                    <a:pt x="35" y="44"/>
                  </a:lnTo>
                  <a:lnTo>
                    <a:pt x="35" y="42"/>
                  </a:lnTo>
                  <a:lnTo>
                    <a:pt x="35" y="40"/>
                  </a:lnTo>
                  <a:lnTo>
                    <a:pt x="34" y="36"/>
                  </a:lnTo>
                  <a:lnTo>
                    <a:pt x="33" y="32"/>
                  </a:lnTo>
                  <a:lnTo>
                    <a:pt x="31" y="23"/>
                  </a:lnTo>
                  <a:lnTo>
                    <a:pt x="28" y="12"/>
                  </a:lnTo>
                  <a:lnTo>
                    <a:pt x="25" y="0"/>
                  </a:lnTo>
                  <a:close/>
                </a:path>
              </a:pathLst>
            </a:custGeom>
            <a:solidFill>
              <a:srgbClr val="000000"/>
            </a:soli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9660" name="Freeform 107">
              <a:extLst>
                <a:ext uri="{FF2B5EF4-FFF2-40B4-BE49-F238E27FC236}">
                  <a16:creationId xmlns:a16="http://schemas.microsoft.com/office/drawing/2014/main" id="{181EE794-7174-4F0E-AA60-5FB549EC8937}"/>
                </a:ext>
              </a:extLst>
            </p:cNvPr>
            <p:cNvSpPr>
              <a:spLocks noChangeArrowheads="1"/>
            </p:cNvSpPr>
            <p:nvPr/>
          </p:nvSpPr>
          <p:spPr bwMode="auto">
            <a:xfrm>
              <a:off x="4708" y="682"/>
              <a:ext cx="54" cy="75"/>
            </a:xfrm>
            <a:custGeom>
              <a:avLst/>
              <a:gdLst>
                <a:gd name="T0" fmla="*/ 2 w 76"/>
                <a:gd name="T1" fmla="*/ 2 h 93"/>
                <a:gd name="T2" fmla="*/ 2 w 76"/>
                <a:gd name="T3" fmla="*/ 0 h 93"/>
                <a:gd name="T4" fmla="*/ 1 w 76"/>
                <a:gd name="T5" fmla="*/ 2 h 93"/>
                <a:gd name="T6" fmla="*/ 1 w 76"/>
                <a:gd name="T7" fmla="*/ 2 h 93"/>
                <a:gd name="T8" fmla="*/ 1 w 76"/>
                <a:gd name="T9" fmla="*/ 2 h 93"/>
                <a:gd name="T10" fmla="*/ 1 w 76"/>
                <a:gd name="T11" fmla="*/ 2 h 93"/>
                <a:gd name="T12" fmla="*/ 1 w 76"/>
                <a:gd name="T13" fmla="*/ 2 h 93"/>
                <a:gd name="T14" fmla="*/ 1 w 76"/>
                <a:gd name="T15" fmla="*/ 2 h 93"/>
                <a:gd name="T16" fmla="*/ 1 w 76"/>
                <a:gd name="T17" fmla="*/ 2 h 93"/>
                <a:gd name="T18" fmla="*/ 1 w 76"/>
                <a:gd name="T19" fmla="*/ 2 h 93"/>
                <a:gd name="T20" fmla="*/ 1 w 76"/>
                <a:gd name="T21" fmla="*/ 2 h 93"/>
                <a:gd name="T22" fmla="*/ 1 w 76"/>
                <a:gd name="T23" fmla="*/ 2 h 93"/>
                <a:gd name="T24" fmla="*/ 1 w 76"/>
                <a:gd name="T25" fmla="*/ 3 h 93"/>
                <a:gd name="T26" fmla="*/ 1 w 76"/>
                <a:gd name="T27" fmla="*/ 3 h 93"/>
                <a:gd name="T28" fmla="*/ 1 w 76"/>
                <a:gd name="T29" fmla="*/ 3 h 93"/>
                <a:gd name="T30" fmla="*/ 1 w 76"/>
                <a:gd name="T31" fmla="*/ 3 h 93"/>
                <a:gd name="T32" fmla="*/ 1 w 76"/>
                <a:gd name="T33" fmla="*/ 3 h 93"/>
                <a:gd name="T34" fmla="*/ 1 w 76"/>
                <a:gd name="T35" fmla="*/ 3 h 93"/>
                <a:gd name="T36" fmla="*/ 1 w 76"/>
                <a:gd name="T37" fmla="*/ 3 h 93"/>
                <a:gd name="T38" fmla="*/ 1 w 76"/>
                <a:gd name="T39" fmla="*/ 4 h 93"/>
                <a:gd name="T40" fmla="*/ 1 w 76"/>
                <a:gd name="T41" fmla="*/ 5 h 93"/>
                <a:gd name="T42" fmla="*/ 1 w 76"/>
                <a:gd name="T43" fmla="*/ 6 h 93"/>
                <a:gd name="T44" fmla="*/ 1 w 76"/>
                <a:gd name="T45" fmla="*/ 6 h 93"/>
                <a:gd name="T46" fmla="*/ 1 w 76"/>
                <a:gd name="T47" fmla="*/ 8 h 93"/>
                <a:gd name="T48" fmla="*/ 1 w 76"/>
                <a:gd name="T49" fmla="*/ 8 h 93"/>
                <a:gd name="T50" fmla="*/ 1 w 76"/>
                <a:gd name="T51" fmla="*/ 8 h 93"/>
                <a:gd name="T52" fmla="*/ 0 w 76"/>
                <a:gd name="T53" fmla="*/ 10 h 93"/>
                <a:gd name="T54" fmla="*/ 1 w 76"/>
                <a:gd name="T55" fmla="*/ 10 h 93"/>
                <a:gd name="T56" fmla="*/ 1 w 76"/>
                <a:gd name="T57" fmla="*/ 10 h 93"/>
                <a:gd name="T58" fmla="*/ 1 w 76"/>
                <a:gd name="T59" fmla="*/ 10 h 93"/>
                <a:gd name="T60" fmla="*/ 1 w 76"/>
                <a:gd name="T61" fmla="*/ 8 h 93"/>
                <a:gd name="T62" fmla="*/ 1 w 76"/>
                <a:gd name="T63" fmla="*/ 8 h 93"/>
                <a:gd name="T64" fmla="*/ 1 w 76"/>
                <a:gd name="T65" fmla="*/ 6 h 93"/>
                <a:gd name="T66" fmla="*/ 1 w 76"/>
                <a:gd name="T67" fmla="*/ 5 h 93"/>
                <a:gd name="T68" fmla="*/ 1 w 76"/>
                <a:gd name="T69" fmla="*/ 5 h 93"/>
                <a:gd name="T70" fmla="*/ 1 w 76"/>
                <a:gd name="T71" fmla="*/ 4 h 93"/>
                <a:gd name="T72" fmla="*/ 1 w 76"/>
                <a:gd name="T73" fmla="*/ 3 h 93"/>
                <a:gd name="T74" fmla="*/ 1 w 76"/>
                <a:gd name="T75" fmla="*/ 3 h 93"/>
                <a:gd name="T76" fmla="*/ 1 w 76"/>
                <a:gd name="T77" fmla="*/ 3 h 93"/>
                <a:gd name="T78" fmla="*/ 1 w 76"/>
                <a:gd name="T79" fmla="*/ 3 h 93"/>
                <a:gd name="T80" fmla="*/ 1 w 76"/>
                <a:gd name="T81" fmla="*/ 3 h 93"/>
                <a:gd name="T82" fmla="*/ 1 w 76"/>
                <a:gd name="T83" fmla="*/ 3 h 93"/>
                <a:gd name="T84" fmla="*/ 1 w 76"/>
                <a:gd name="T85" fmla="*/ 3 h 93"/>
                <a:gd name="T86" fmla="*/ 1 w 76"/>
                <a:gd name="T87" fmla="*/ 3 h 93"/>
                <a:gd name="T88" fmla="*/ 1 w 76"/>
                <a:gd name="T89" fmla="*/ 3 h 93"/>
                <a:gd name="T90" fmla="*/ 1 w 76"/>
                <a:gd name="T91" fmla="*/ 2 h 93"/>
                <a:gd name="T92" fmla="*/ 1 w 76"/>
                <a:gd name="T93" fmla="*/ 2 h 93"/>
                <a:gd name="T94" fmla="*/ 1 w 76"/>
                <a:gd name="T95" fmla="*/ 2 h 93"/>
                <a:gd name="T96" fmla="*/ 1 w 76"/>
                <a:gd name="T97" fmla="*/ 2 h 93"/>
                <a:gd name="T98" fmla="*/ 1 w 76"/>
                <a:gd name="T99" fmla="*/ 2 h 93"/>
                <a:gd name="T100" fmla="*/ 1 w 76"/>
                <a:gd name="T101" fmla="*/ 2 h 93"/>
                <a:gd name="T102" fmla="*/ 1 w 76"/>
                <a:gd name="T103" fmla="*/ 2 h 93"/>
                <a:gd name="T104" fmla="*/ 1 w 76"/>
                <a:gd name="T105" fmla="*/ 2 h 93"/>
                <a:gd name="T106" fmla="*/ 2 w 76"/>
                <a:gd name="T107" fmla="*/ 2 h 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76"/>
                <a:gd name="T163" fmla="*/ 0 h 93"/>
                <a:gd name="T164" fmla="*/ 76 w 76"/>
                <a:gd name="T165" fmla="*/ 93 h 9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76" h="93">
                  <a:moveTo>
                    <a:pt x="76" y="4"/>
                  </a:moveTo>
                  <a:lnTo>
                    <a:pt x="73" y="0"/>
                  </a:lnTo>
                  <a:lnTo>
                    <a:pt x="62" y="6"/>
                  </a:lnTo>
                  <a:lnTo>
                    <a:pt x="52" y="11"/>
                  </a:lnTo>
                  <a:lnTo>
                    <a:pt x="43" y="16"/>
                  </a:lnTo>
                  <a:lnTo>
                    <a:pt x="37" y="20"/>
                  </a:lnTo>
                  <a:lnTo>
                    <a:pt x="36" y="21"/>
                  </a:lnTo>
                  <a:lnTo>
                    <a:pt x="34" y="22"/>
                  </a:lnTo>
                  <a:lnTo>
                    <a:pt x="33" y="23"/>
                  </a:lnTo>
                  <a:lnTo>
                    <a:pt x="31" y="24"/>
                  </a:lnTo>
                  <a:lnTo>
                    <a:pt x="30" y="25"/>
                  </a:lnTo>
                  <a:lnTo>
                    <a:pt x="29" y="28"/>
                  </a:lnTo>
                  <a:lnTo>
                    <a:pt x="28" y="30"/>
                  </a:lnTo>
                  <a:lnTo>
                    <a:pt x="32" y="30"/>
                  </a:lnTo>
                  <a:lnTo>
                    <a:pt x="29" y="28"/>
                  </a:lnTo>
                  <a:lnTo>
                    <a:pt x="27" y="32"/>
                  </a:lnTo>
                  <a:lnTo>
                    <a:pt x="26" y="34"/>
                  </a:lnTo>
                  <a:lnTo>
                    <a:pt x="25" y="37"/>
                  </a:lnTo>
                  <a:lnTo>
                    <a:pt x="21" y="44"/>
                  </a:lnTo>
                  <a:lnTo>
                    <a:pt x="18" y="52"/>
                  </a:lnTo>
                  <a:lnTo>
                    <a:pt x="13" y="61"/>
                  </a:lnTo>
                  <a:lnTo>
                    <a:pt x="10" y="70"/>
                  </a:lnTo>
                  <a:lnTo>
                    <a:pt x="6" y="78"/>
                  </a:lnTo>
                  <a:lnTo>
                    <a:pt x="3" y="85"/>
                  </a:lnTo>
                  <a:lnTo>
                    <a:pt x="1" y="87"/>
                  </a:lnTo>
                  <a:lnTo>
                    <a:pt x="0" y="91"/>
                  </a:lnTo>
                  <a:lnTo>
                    <a:pt x="5" y="93"/>
                  </a:lnTo>
                  <a:lnTo>
                    <a:pt x="6" y="92"/>
                  </a:lnTo>
                  <a:lnTo>
                    <a:pt x="7" y="89"/>
                  </a:lnTo>
                  <a:lnTo>
                    <a:pt x="10" y="82"/>
                  </a:lnTo>
                  <a:lnTo>
                    <a:pt x="14" y="74"/>
                  </a:lnTo>
                  <a:lnTo>
                    <a:pt x="18" y="65"/>
                  </a:lnTo>
                  <a:lnTo>
                    <a:pt x="22" y="56"/>
                  </a:lnTo>
                  <a:lnTo>
                    <a:pt x="26" y="48"/>
                  </a:lnTo>
                  <a:lnTo>
                    <a:pt x="29" y="41"/>
                  </a:lnTo>
                  <a:lnTo>
                    <a:pt x="30" y="38"/>
                  </a:lnTo>
                  <a:lnTo>
                    <a:pt x="32" y="35"/>
                  </a:lnTo>
                  <a:lnTo>
                    <a:pt x="33" y="32"/>
                  </a:lnTo>
                  <a:lnTo>
                    <a:pt x="34" y="30"/>
                  </a:lnTo>
                  <a:lnTo>
                    <a:pt x="35" y="28"/>
                  </a:lnTo>
                  <a:lnTo>
                    <a:pt x="32" y="28"/>
                  </a:lnTo>
                  <a:lnTo>
                    <a:pt x="34" y="29"/>
                  </a:lnTo>
                  <a:lnTo>
                    <a:pt x="35" y="28"/>
                  </a:lnTo>
                  <a:lnTo>
                    <a:pt x="37" y="27"/>
                  </a:lnTo>
                  <a:lnTo>
                    <a:pt x="38" y="26"/>
                  </a:lnTo>
                  <a:lnTo>
                    <a:pt x="40" y="25"/>
                  </a:lnTo>
                  <a:lnTo>
                    <a:pt x="38" y="23"/>
                  </a:lnTo>
                  <a:lnTo>
                    <a:pt x="40" y="25"/>
                  </a:lnTo>
                  <a:lnTo>
                    <a:pt x="47" y="20"/>
                  </a:lnTo>
                  <a:lnTo>
                    <a:pt x="56" y="15"/>
                  </a:lnTo>
                  <a:lnTo>
                    <a:pt x="66" y="10"/>
                  </a:lnTo>
                  <a:lnTo>
                    <a:pt x="76" y="4"/>
                  </a:lnTo>
                  <a:close/>
                </a:path>
              </a:pathLst>
            </a:custGeom>
            <a:solidFill>
              <a:srgbClr val="000000"/>
            </a:soli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9661" name="Freeform 108">
              <a:extLst>
                <a:ext uri="{FF2B5EF4-FFF2-40B4-BE49-F238E27FC236}">
                  <a16:creationId xmlns:a16="http://schemas.microsoft.com/office/drawing/2014/main" id="{2E10B830-2B99-41C4-874F-A1A8427CA64E}"/>
                </a:ext>
              </a:extLst>
            </p:cNvPr>
            <p:cNvSpPr>
              <a:spLocks noChangeArrowheads="1"/>
            </p:cNvSpPr>
            <p:nvPr/>
          </p:nvSpPr>
          <p:spPr bwMode="auto">
            <a:xfrm>
              <a:off x="4708" y="673"/>
              <a:ext cx="10" cy="31"/>
            </a:xfrm>
            <a:custGeom>
              <a:avLst/>
              <a:gdLst>
                <a:gd name="T0" fmla="*/ 1 w 15"/>
                <a:gd name="T1" fmla="*/ 0 h 40"/>
                <a:gd name="T2" fmla="*/ 0 w 15"/>
                <a:gd name="T3" fmla="*/ 1 h 40"/>
                <a:gd name="T4" fmla="*/ 1 w 15"/>
                <a:gd name="T5" fmla="*/ 3 h 40"/>
                <a:gd name="T6" fmla="*/ 1 w 15"/>
                <a:gd name="T7" fmla="*/ 3 h 40"/>
                <a:gd name="T8" fmla="*/ 1 w 15"/>
                <a:gd name="T9" fmla="*/ 0 h 40"/>
                <a:gd name="T10" fmla="*/ 0 60000 65536"/>
                <a:gd name="T11" fmla="*/ 0 60000 65536"/>
                <a:gd name="T12" fmla="*/ 0 60000 65536"/>
                <a:gd name="T13" fmla="*/ 0 60000 65536"/>
                <a:gd name="T14" fmla="*/ 0 60000 65536"/>
                <a:gd name="T15" fmla="*/ 0 w 15"/>
                <a:gd name="T16" fmla="*/ 0 h 40"/>
                <a:gd name="T17" fmla="*/ 15 w 15"/>
                <a:gd name="T18" fmla="*/ 40 h 40"/>
              </a:gdLst>
              <a:ahLst/>
              <a:cxnLst>
                <a:cxn ang="T10">
                  <a:pos x="T0" y="T1"/>
                </a:cxn>
                <a:cxn ang="T11">
                  <a:pos x="T2" y="T3"/>
                </a:cxn>
                <a:cxn ang="T12">
                  <a:pos x="T4" y="T5"/>
                </a:cxn>
                <a:cxn ang="T13">
                  <a:pos x="T6" y="T7"/>
                </a:cxn>
                <a:cxn ang="T14">
                  <a:pos x="T8" y="T9"/>
                </a:cxn>
              </a:cxnLst>
              <a:rect l="T15" t="T16" r="T17" b="T18"/>
              <a:pathLst>
                <a:path w="15" h="40">
                  <a:moveTo>
                    <a:pt x="5" y="0"/>
                  </a:moveTo>
                  <a:lnTo>
                    <a:pt x="0" y="1"/>
                  </a:lnTo>
                  <a:lnTo>
                    <a:pt x="10" y="40"/>
                  </a:lnTo>
                  <a:lnTo>
                    <a:pt x="15" y="39"/>
                  </a:lnTo>
                  <a:lnTo>
                    <a:pt x="5" y="0"/>
                  </a:lnTo>
                  <a:close/>
                </a:path>
              </a:pathLst>
            </a:custGeom>
            <a:solidFill>
              <a:srgbClr val="000000"/>
            </a:soli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9662" name="Freeform 109">
              <a:extLst>
                <a:ext uri="{FF2B5EF4-FFF2-40B4-BE49-F238E27FC236}">
                  <a16:creationId xmlns:a16="http://schemas.microsoft.com/office/drawing/2014/main" id="{08ABD11C-7575-4047-A6B7-293FC55C275D}"/>
                </a:ext>
              </a:extLst>
            </p:cNvPr>
            <p:cNvSpPr>
              <a:spLocks noChangeArrowheads="1"/>
            </p:cNvSpPr>
            <p:nvPr/>
          </p:nvSpPr>
          <p:spPr bwMode="auto">
            <a:xfrm>
              <a:off x="4731" y="692"/>
              <a:ext cx="33" cy="23"/>
            </a:xfrm>
            <a:custGeom>
              <a:avLst/>
              <a:gdLst>
                <a:gd name="T0" fmla="*/ 0 w 46"/>
                <a:gd name="T1" fmla="*/ 2 h 29"/>
                <a:gd name="T2" fmla="*/ 1 w 46"/>
                <a:gd name="T3" fmla="*/ 3 h 29"/>
                <a:gd name="T4" fmla="*/ 1 w 46"/>
                <a:gd name="T5" fmla="*/ 2 h 29"/>
                <a:gd name="T6" fmla="*/ 1 w 46"/>
                <a:gd name="T7" fmla="*/ 0 h 29"/>
                <a:gd name="T8" fmla="*/ 0 w 46"/>
                <a:gd name="T9" fmla="*/ 2 h 29"/>
                <a:gd name="T10" fmla="*/ 0 60000 65536"/>
                <a:gd name="T11" fmla="*/ 0 60000 65536"/>
                <a:gd name="T12" fmla="*/ 0 60000 65536"/>
                <a:gd name="T13" fmla="*/ 0 60000 65536"/>
                <a:gd name="T14" fmla="*/ 0 60000 65536"/>
                <a:gd name="T15" fmla="*/ 0 w 46"/>
                <a:gd name="T16" fmla="*/ 0 h 29"/>
                <a:gd name="T17" fmla="*/ 46 w 46"/>
                <a:gd name="T18" fmla="*/ 29 h 29"/>
              </a:gdLst>
              <a:ahLst/>
              <a:cxnLst>
                <a:cxn ang="T10">
                  <a:pos x="T0" y="T1"/>
                </a:cxn>
                <a:cxn ang="T11">
                  <a:pos x="T2" y="T3"/>
                </a:cxn>
                <a:cxn ang="T12">
                  <a:pos x="T4" y="T5"/>
                </a:cxn>
                <a:cxn ang="T13">
                  <a:pos x="T6" y="T7"/>
                </a:cxn>
                <a:cxn ang="T14">
                  <a:pos x="T8" y="T9"/>
                </a:cxn>
              </a:cxnLst>
              <a:rect l="T15" t="T16" r="T17" b="T18"/>
              <a:pathLst>
                <a:path w="46" h="29">
                  <a:moveTo>
                    <a:pt x="0" y="25"/>
                  </a:moveTo>
                  <a:lnTo>
                    <a:pt x="3" y="29"/>
                  </a:lnTo>
                  <a:lnTo>
                    <a:pt x="46" y="4"/>
                  </a:lnTo>
                  <a:lnTo>
                    <a:pt x="44" y="0"/>
                  </a:lnTo>
                  <a:lnTo>
                    <a:pt x="0" y="25"/>
                  </a:lnTo>
                  <a:close/>
                </a:path>
              </a:pathLst>
            </a:custGeom>
            <a:solidFill>
              <a:srgbClr val="000000"/>
            </a:soli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9663" name="Line 110">
              <a:extLst>
                <a:ext uri="{FF2B5EF4-FFF2-40B4-BE49-F238E27FC236}">
                  <a16:creationId xmlns:a16="http://schemas.microsoft.com/office/drawing/2014/main" id="{B3AEDFF1-3053-4993-A93D-A8B406494C17}"/>
                </a:ext>
              </a:extLst>
            </p:cNvPr>
            <p:cNvSpPr>
              <a:spLocks noChangeShapeType="1"/>
            </p:cNvSpPr>
            <p:nvPr/>
          </p:nvSpPr>
          <p:spPr bwMode="auto">
            <a:xfrm>
              <a:off x="3443" y="1664"/>
              <a:ext cx="144" cy="249"/>
            </a:xfrm>
            <a:prstGeom prst="line">
              <a:avLst/>
            </a:prstGeom>
            <a:noFill/>
            <a:ln w="50760" cap="sq">
              <a:solidFill>
                <a:srgbClr val="000000"/>
              </a:solidFill>
              <a:prstDash val="sysDot"/>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109664" name="Line 111">
              <a:extLst>
                <a:ext uri="{FF2B5EF4-FFF2-40B4-BE49-F238E27FC236}">
                  <a16:creationId xmlns:a16="http://schemas.microsoft.com/office/drawing/2014/main" id="{8AA673A4-DC4B-48CA-B764-6F035196ED45}"/>
                </a:ext>
              </a:extLst>
            </p:cNvPr>
            <p:cNvSpPr>
              <a:spLocks noChangeShapeType="1"/>
            </p:cNvSpPr>
            <p:nvPr/>
          </p:nvSpPr>
          <p:spPr bwMode="auto">
            <a:xfrm>
              <a:off x="4450" y="1076"/>
              <a:ext cx="145" cy="250"/>
            </a:xfrm>
            <a:prstGeom prst="line">
              <a:avLst/>
            </a:prstGeom>
            <a:noFill/>
            <a:ln w="50760" cap="sq">
              <a:solidFill>
                <a:srgbClr val="000000"/>
              </a:solidFill>
              <a:prstDash val="sysDot"/>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109665" name="Line 112">
              <a:extLst>
                <a:ext uri="{FF2B5EF4-FFF2-40B4-BE49-F238E27FC236}">
                  <a16:creationId xmlns:a16="http://schemas.microsoft.com/office/drawing/2014/main" id="{0BA4F1B8-5F8E-43C0-95C9-35AAA24FDA32}"/>
                </a:ext>
              </a:extLst>
            </p:cNvPr>
            <p:cNvSpPr>
              <a:spLocks noChangeShapeType="1"/>
            </p:cNvSpPr>
            <p:nvPr/>
          </p:nvSpPr>
          <p:spPr bwMode="auto">
            <a:xfrm flipV="1">
              <a:off x="4443" y="1598"/>
              <a:ext cx="145" cy="252"/>
            </a:xfrm>
            <a:prstGeom prst="line">
              <a:avLst/>
            </a:prstGeom>
            <a:noFill/>
            <a:ln w="50760" cap="sq">
              <a:solidFill>
                <a:srgbClr val="000000"/>
              </a:solidFill>
              <a:prstDash val="sysDot"/>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109666" name="Text Box 113">
              <a:extLst>
                <a:ext uri="{FF2B5EF4-FFF2-40B4-BE49-F238E27FC236}">
                  <a16:creationId xmlns:a16="http://schemas.microsoft.com/office/drawing/2014/main" id="{0FC0478B-39D1-46A0-BDFC-451BFEA65546}"/>
                </a:ext>
              </a:extLst>
            </p:cNvPr>
            <p:cNvSpPr txBox="1">
              <a:spLocks noChangeArrowheads="1"/>
            </p:cNvSpPr>
            <p:nvPr/>
          </p:nvSpPr>
          <p:spPr bwMode="auto">
            <a:xfrm>
              <a:off x="4291" y="1342"/>
              <a:ext cx="685" cy="2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Calibri" panose="020F0502020204030204" pitchFamily="34" charset="0"/>
                </a:defRPr>
              </a:lvl1pPr>
              <a:lvl2pPr marL="742950" indent="-28575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2pPr>
              <a:lvl3pPr marL="1143000" indent="-22860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3pPr>
              <a:lvl4pPr marL="1600200" indent="-22860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4pPr>
              <a:lvl5pPr marL="2057400" indent="-22860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5pPr>
              <a:lvl6pPr marL="25146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6pPr>
              <a:lvl7pPr marL="29718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7pPr>
              <a:lvl8pPr marL="34290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8pPr>
              <a:lvl9pPr marL="38862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9pPr>
            </a:lstStyle>
            <a:p>
              <a:pPr algn="ctr" eaLnBrk="1" hangingPunct="1">
                <a:spcBef>
                  <a:spcPct val="0"/>
                </a:spcBef>
                <a:buFontTx/>
                <a:buNone/>
              </a:pPr>
              <a:r>
                <a:rPr lang="en-GB" altLang="it-IT" sz="1800">
                  <a:solidFill>
                    <a:srgbClr val="000000"/>
                  </a:solidFill>
                  <a:latin typeface="Arial" panose="020B0604020202020204" pitchFamily="34" charset="0"/>
                  <a:ea typeface="Microsoft YaHei" panose="020B0503020204020204" pitchFamily="34" charset="-122"/>
                  <a:cs typeface="Arial" panose="020B0604020202020204" pitchFamily="34" charset="0"/>
                </a:rPr>
                <a:t>Allergy</a:t>
              </a:r>
            </a:p>
          </p:txBody>
        </p:sp>
      </p:grpSp>
      <p:pic>
        <p:nvPicPr>
          <p:cNvPr id="109575" name="Picture 114">
            <a:extLst>
              <a:ext uri="{FF2B5EF4-FFF2-40B4-BE49-F238E27FC236}">
                <a16:creationId xmlns:a16="http://schemas.microsoft.com/office/drawing/2014/main" id="{D52E1235-57B2-4BF4-816A-B19D1E7079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43138" y="2352675"/>
            <a:ext cx="2359025" cy="44386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109576" name="Group 115">
            <a:extLst>
              <a:ext uri="{FF2B5EF4-FFF2-40B4-BE49-F238E27FC236}">
                <a16:creationId xmlns:a16="http://schemas.microsoft.com/office/drawing/2014/main" id="{20F28A68-BCD9-40FA-BAD9-979EFA922DC2}"/>
              </a:ext>
            </a:extLst>
          </p:cNvPr>
          <p:cNvGrpSpPr>
            <a:grpSpLocks/>
          </p:cNvGrpSpPr>
          <p:nvPr/>
        </p:nvGrpSpPr>
        <p:grpSpPr bwMode="auto">
          <a:xfrm>
            <a:off x="4899025" y="2678113"/>
            <a:ext cx="493713" cy="1247775"/>
            <a:chOff x="3086" y="1687"/>
            <a:chExt cx="311" cy="786"/>
          </a:xfrm>
        </p:grpSpPr>
        <p:sp>
          <p:nvSpPr>
            <p:cNvPr id="109584" name="Line 116">
              <a:extLst>
                <a:ext uri="{FF2B5EF4-FFF2-40B4-BE49-F238E27FC236}">
                  <a16:creationId xmlns:a16="http://schemas.microsoft.com/office/drawing/2014/main" id="{35259E37-1DE7-4799-8C2A-85B11722DEA8}"/>
                </a:ext>
              </a:extLst>
            </p:cNvPr>
            <p:cNvSpPr>
              <a:spLocks noChangeShapeType="1"/>
            </p:cNvSpPr>
            <p:nvPr/>
          </p:nvSpPr>
          <p:spPr bwMode="auto">
            <a:xfrm>
              <a:off x="3284" y="1716"/>
              <a:ext cx="113" cy="0"/>
            </a:xfrm>
            <a:prstGeom prst="line">
              <a:avLst/>
            </a:prstGeom>
            <a:noFill/>
            <a:ln w="38160" cap="sq">
              <a:solidFill>
                <a:srgbClr val="FF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grpSp>
          <p:nvGrpSpPr>
            <p:cNvPr id="109585" name="Group 117">
              <a:extLst>
                <a:ext uri="{FF2B5EF4-FFF2-40B4-BE49-F238E27FC236}">
                  <a16:creationId xmlns:a16="http://schemas.microsoft.com/office/drawing/2014/main" id="{E04FEFC5-12D2-4CC4-ADA5-592B338E5E5F}"/>
                </a:ext>
              </a:extLst>
            </p:cNvPr>
            <p:cNvGrpSpPr>
              <a:grpSpLocks/>
            </p:cNvGrpSpPr>
            <p:nvPr/>
          </p:nvGrpSpPr>
          <p:grpSpPr bwMode="auto">
            <a:xfrm>
              <a:off x="3086" y="1687"/>
              <a:ext cx="274" cy="786"/>
              <a:chOff x="3086" y="1687"/>
              <a:chExt cx="274" cy="786"/>
            </a:xfrm>
          </p:grpSpPr>
          <p:sp>
            <p:nvSpPr>
              <p:cNvPr id="109586" name="Freeform 118">
                <a:extLst>
                  <a:ext uri="{FF2B5EF4-FFF2-40B4-BE49-F238E27FC236}">
                    <a16:creationId xmlns:a16="http://schemas.microsoft.com/office/drawing/2014/main" id="{94B79F9C-AEF0-4BCF-8C29-CB935E711125}"/>
                  </a:ext>
                </a:extLst>
              </p:cNvPr>
              <p:cNvSpPr>
                <a:spLocks noChangeArrowheads="1"/>
              </p:cNvSpPr>
              <p:nvPr/>
            </p:nvSpPr>
            <p:spPr bwMode="auto">
              <a:xfrm>
                <a:off x="3162" y="1718"/>
                <a:ext cx="190" cy="755"/>
              </a:xfrm>
              <a:custGeom>
                <a:avLst/>
                <a:gdLst>
                  <a:gd name="T0" fmla="*/ 0 w 220"/>
                  <a:gd name="T1" fmla="*/ 245 h 846"/>
                  <a:gd name="T2" fmla="*/ 38 w 220"/>
                  <a:gd name="T3" fmla="*/ 202 h 846"/>
                  <a:gd name="T4" fmla="*/ 41 w 220"/>
                  <a:gd name="T5" fmla="*/ 0 h 846"/>
                  <a:gd name="T6" fmla="*/ 0 60000 65536"/>
                  <a:gd name="T7" fmla="*/ 0 60000 65536"/>
                  <a:gd name="T8" fmla="*/ 0 60000 65536"/>
                  <a:gd name="T9" fmla="*/ 0 w 220"/>
                  <a:gd name="T10" fmla="*/ 0 h 846"/>
                  <a:gd name="T11" fmla="*/ 220 w 220"/>
                  <a:gd name="T12" fmla="*/ 846 h 846"/>
                </a:gdLst>
                <a:ahLst/>
                <a:cxnLst>
                  <a:cxn ang="T6">
                    <a:pos x="T0" y="T1"/>
                  </a:cxn>
                  <a:cxn ang="T7">
                    <a:pos x="T2" y="T3"/>
                  </a:cxn>
                  <a:cxn ang="T8">
                    <a:pos x="T4" y="T5"/>
                  </a:cxn>
                </a:cxnLst>
                <a:rect l="T9" t="T10" r="T11" b="T12"/>
                <a:pathLst>
                  <a:path w="220" h="846">
                    <a:moveTo>
                      <a:pt x="0" y="846"/>
                    </a:moveTo>
                    <a:cubicBezTo>
                      <a:pt x="76" y="844"/>
                      <a:pt x="152" y="843"/>
                      <a:pt x="186" y="702"/>
                    </a:cubicBezTo>
                    <a:cubicBezTo>
                      <a:pt x="220" y="561"/>
                      <a:pt x="200" y="122"/>
                      <a:pt x="204" y="0"/>
                    </a:cubicBezTo>
                  </a:path>
                </a:pathLst>
              </a:custGeom>
              <a:noFill/>
              <a:ln w="38160" cap="sq">
                <a:solidFill>
                  <a:srgbClr val="FF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9587" name="Text Box 119">
                <a:extLst>
                  <a:ext uri="{FF2B5EF4-FFF2-40B4-BE49-F238E27FC236}">
                    <a16:creationId xmlns:a16="http://schemas.microsoft.com/office/drawing/2014/main" id="{4006D647-9D2A-4CBD-9AA0-1C56F229A643}"/>
                  </a:ext>
                </a:extLst>
              </p:cNvPr>
              <p:cNvSpPr txBox="1">
                <a:spLocks noChangeArrowheads="1"/>
              </p:cNvSpPr>
              <p:nvPr/>
            </p:nvSpPr>
            <p:spPr bwMode="auto">
              <a:xfrm>
                <a:off x="3086" y="1687"/>
                <a:ext cx="274" cy="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Calibri" panose="020F0502020204030204" pitchFamily="34" charset="0"/>
                  </a:defRPr>
                </a:lvl1pPr>
                <a:lvl2pPr marL="742950" indent="-28575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2pPr>
                <a:lvl3pPr marL="1143000" indent="-22860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3pPr>
                <a:lvl4pPr marL="1600200" indent="-22860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4pPr>
                <a:lvl5pPr marL="2057400" indent="-22860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5pPr>
                <a:lvl6pPr marL="25146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6pPr>
                <a:lvl7pPr marL="29718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7pPr>
                <a:lvl8pPr marL="34290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8pPr>
                <a:lvl9pPr marL="38862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9pPr>
              </a:lstStyle>
              <a:p>
                <a:pPr eaLnBrk="1" hangingPunct="1">
                  <a:spcBef>
                    <a:spcPct val="0"/>
                  </a:spcBef>
                  <a:buFontTx/>
                  <a:buNone/>
                </a:pPr>
                <a:r>
                  <a:rPr lang="en-GB" altLang="it-IT" sz="2000">
                    <a:solidFill>
                      <a:srgbClr val="000000"/>
                    </a:solidFill>
                    <a:latin typeface="Arial" panose="020B0604020202020204" pitchFamily="34" charset="0"/>
                    <a:ea typeface="Microsoft YaHei" panose="020B0503020204020204" pitchFamily="34" charset="-122"/>
                    <a:cs typeface="Arial" panose="020B0604020202020204" pitchFamily="34" charset="0"/>
                  </a:rPr>
                  <a:t>(-)</a:t>
                </a:r>
              </a:p>
            </p:txBody>
          </p:sp>
        </p:grpSp>
      </p:grpSp>
      <p:sp>
        <p:nvSpPr>
          <p:cNvPr id="109577" name="Text Box 120">
            <a:extLst>
              <a:ext uri="{FF2B5EF4-FFF2-40B4-BE49-F238E27FC236}">
                <a16:creationId xmlns:a16="http://schemas.microsoft.com/office/drawing/2014/main" id="{3FD5A48D-88BF-4993-8A92-9378E2CFEC5A}"/>
              </a:ext>
            </a:extLst>
          </p:cNvPr>
          <p:cNvSpPr txBox="1">
            <a:spLocks noChangeArrowheads="1"/>
          </p:cNvSpPr>
          <p:nvPr/>
        </p:nvSpPr>
        <p:spPr bwMode="auto">
          <a:xfrm>
            <a:off x="5838825" y="5529263"/>
            <a:ext cx="184150"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defTabSz="449263">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49263">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49263">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49263">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49263">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Clr>
                <a:srgbClr val="000000"/>
              </a:buClr>
              <a:buFont typeface="Times New Roman" panose="02020603050405020304" pitchFamily="18" charset="0"/>
              <a:buNone/>
            </a:pPr>
            <a:endParaRPr lang="it-IT" altLang="it-IT" sz="1800">
              <a:solidFill>
                <a:srgbClr val="FFFFFF"/>
              </a:solidFill>
              <a:latin typeface="Arial" panose="020B0604020202020204" pitchFamily="34" charset="0"/>
              <a:ea typeface="Microsoft YaHei" panose="020B0503020204020204" pitchFamily="34" charset="-122"/>
            </a:endParaRPr>
          </a:p>
        </p:txBody>
      </p:sp>
      <p:sp>
        <p:nvSpPr>
          <p:cNvPr id="109578" name="Text Box 121">
            <a:extLst>
              <a:ext uri="{FF2B5EF4-FFF2-40B4-BE49-F238E27FC236}">
                <a16:creationId xmlns:a16="http://schemas.microsoft.com/office/drawing/2014/main" id="{613A3A1C-44F8-416F-81BB-8095E20A9112}"/>
              </a:ext>
            </a:extLst>
          </p:cNvPr>
          <p:cNvSpPr txBox="1">
            <a:spLocks noChangeArrowheads="1"/>
          </p:cNvSpPr>
          <p:nvPr/>
        </p:nvSpPr>
        <p:spPr bwMode="auto">
          <a:xfrm>
            <a:off x="574675" y="6488113"/>
            <a:ext cx="8267700"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Calibri" panose="020F0502020204030204" pitchFamily="34" charset="0"/>
              </a:defRPr>
            </a:lvl1pPr>
            <a:lvl2pPr marL="742950" indent="-28575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2pPr>
            <a:lvl3pPr marL="1143000" indent="-22860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3pPr>
            <a:lvl4pPr marL="1600200" indent="-22860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4pPr>
            <a:lvl5pPr marL="2057400" indent="-22860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5pPr>
            <a:lvl6pPr marL="25146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6pPr>
            <a:lvl7pPr marL="29718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7pPr>
            <a:lvl8pPr marL="34290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8pPr>
            <a:lvl9pPr marL="38862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9pPr>
          </a:lstStyle>
          <a:p>
            <a:pPr eaLnBrk="1" hangingPunct="1">
              <a:spcBef>
                <a:spcPct val="0"/>
              </a:spcBef>
              <a:buFontTx/>
              <a:buNone/>
            </a:pPr>
            <a:r>
              <a:rPr lang="en-GB" altLang="it-IT" sz="1800" b="1">
                <a:solidFill>
                  <a:srgbClr val="000000"/>
                </a:solidFill>
                <a:latin typeface="Arial" panose="020B0604020202020204" pitchFamily="34" charset="0"/>
                <a:ea typeface="Microsoft YaHei" panose="020B0503020204020204" pitchFamily="34" charset="-122"/>
                <a:cs typeface="Arial" panose="020B0604020202020204" pitchFamily="34" charset="0"/>
              </a:rPr>
              <a:t>Robinson DS, Larche ML and Durham SR  J Clin Invest 2004; 114: 1389-97 </a:t>
            </a:r>
          </a:p>
        </p:txBody>
      </p:sp>
      <p:grpSp>
        <p:nvGrpSpPr>
          <p:cNvPr id="113787" name="Group 123">
            <a:extLst>
              <a:ext uri="{FF2B5EF4-FFF2-40B4-BE49-F238E27FC236}">
                <a16:creationId xmlns:a16="http://schemas.microsoft.com/office/drawing/2014/main" id="{505566DF-B293-4809-ACF8-A7A4C2A6DE55}"/>
              </a:ext>
            </a:extLst>
          </p:cNvPr>
          <p:cNvGrpSpPr>
            <a:grpSpLocks/>
          </p:cNvGrpSpPr>
          <p:nvPr/>
        </p:nvGrpSpPr>
        <p:grpSpPr bwMode="auto">
          <a:xfrm>
            <a:off x="3779838" y="4621213"/>
            <a:ext cx="1174750" cy="1144587"/>
            <a:chOff x="2381" y="2911"/>
            <a:chExt cx="740" cy="721"/>
          </a:xfrm>
        </p:grpSpPr>
        <p:pic>
          <p:nvPicPr>
            <p:cNvPr id="109582" name="Picture 124">
              <a:extLst>
                <a:ext uri="{FF2B5EF4-FFF2-40B4-BE49-F238E27FC236}">
                  <a16:creationId xmlns:a16="http://schemas.microsoft.com/office/drawing/2014/main" id="{13F00D45-3828-4617-A392-DC0290D1B5A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81" y="2911"/>
              <a:ext cx="740" cy="72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9583" name="Text Box 125">
              <a:extLst>
                <a:ext uri="{FF2B5EF4-FFF2-40B4-BE49-F238E27FC236}">
                  <a16:creationId xmlns:a16="http://schemas.microsoft.com/office/drawing/2014/main" id="{119BF65A-64D7-475B-B7DE-1D598EA38E7C}"/>
                </a:ext>
              </a:extLst>
            </p:cNvPr>
            <p:cNvSpPr txBox="1">
              <a:spLocks noChangeArrowheads="1"/>
            </p:cNvSpPr>
            <p:nvPr/>
          </p:nvSpPr>
          <p:spPr bwMode="auto">
            <a:xfrm>
              <a:off x="2491" y="3018"/>
              <a:ext cx="316" cy="3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defTabSz="449263">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49263">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49263">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49263">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49263">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Clr>
                  <a:srgbClr val="000000"/>
                </a:buClr>
                <a:buFont typeface="Times New Roman" panose="02020603050405020304" pitchFamily="18" charset="0"/>
                <a:buNone/>
              </a:pPr>
              <a:endParaRPr lang="it-IT" altLang="it-IT" sz="1800">
                <a:solidFill>
                  <a:srgbClr val="FFFFFF"/>
                </a:solidFill>
                <a:latin typeface="Arial" panose="020B0604020202020204" pitchFamily="34" charset="0"/>
                <a:ea typeface="Microsoft YaHei" panose="020B0503020204020204" pitchFamily="34" charset="-122"/>
              </a:endParaRPr>
            </a:p>
          </p:txBody>
        </p:sp>
      </p:grpSp>
      <p:sp>
        <p:nvSpPr>
          <p:cNvPr id="109581" name="Rectangle 126">
            <a:extLst>
              <a:ext uri="{FF2B5EF4-FFF2-40B4-BE49-F238E27FC236}">
                <a16:creationId xmlns:a16="http://schemas.microsoft.com/office/drawing/2014/main" id="{2F856F0F-F2F8-4F1C-B3F5-306795D113A8}"/>
              </a:ext>
            </a:extLst>
          </p:cNvPr>
          <p:cNvSpPr>
            <a:spLocks noChangeArrowheads="1"/>
          </p:cNvSpPr>
          <p:nvPr/>
        </p:nvSpPr>
        <p:spPr bwMode="auto">
          <a:xfrm>
            <a:off x="5181600" y="4114800"/>
            <a:ext cx="3679825" cy="581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Calibri" panose="020F0502020204030204" pitchFamily="34" charset="0"/>
              </a:defRPr>
            </a:lvl1pPr>
            <a:lvl2pPr marL="742950" indent="-28575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2pPr>
            <a:lvl3pPr marL="1143000" indent="-22860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3pPr>
            <a:lvl4pPr marL="1600200" indent="-22860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4pPr>
            <a:lvl5pPr marL="2057400" indent="-22860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5pPr>
            <a:lvl6pPr marL="25146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6pPr>
            <a:lvl7pPr marL="29718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7pPr>
            <a:lvl8pPr marL="34290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8pPr>
            <a:lvl9pPr marL="38862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9pPr>
          </a:lstStyle>
          <a:p>
            <a:pPr eaLnBrk="1" hangingPunct="1">
              <a:spcBef>
                <a:spcPct val="0"/>
              </a:spcBef>
              <a:buFontTx/>
              <a:buNone/>
            </a:pPr>
            <a:r>
              <a:rPr lang="it-IT" altLang="it-IT" b="1">
                <a:solidFill>
                  <a:srgbClr val="0000FF"/>
                </a:solidFill>
                <a:latin typeface="Arial" panose="020B0604020202020204" pitchFamily="34" charset="0"/>
                <a:ea typeface="Microsoft YaHei" panose="020B0503020204020204" pitchFamily="34" charset="-122"/>
              </a:rPr>
              <a:t>Immune-tolerance</a:t>
            </a:r>
          </a:p>
        </p:txBody>
      </p:sp>
      <p:sp>
        <p:nvSpPr>
          <p:cNvPr id="2" name="Freccia a destra 1">
            <a:extLst>
              <a:ext uri="{FF2B5EF4-FFF2-40B4-BE49-F238E27FC236}">
                <a16:creationId xmlns:a16="http://schemas.microsoft.com/office/drawing/2014/main" id="{354CD3C3-651D-03B1-1AE4-84BB9488C722}"/>
              </a:ext>
            </a:extLst>
          </p:cNvPr>
          <p:cNvSpPr/>
          <p:nvPr/>
        </p:nvSpPr>
        <p:spPr>
          <a:xfrm>
            <a:off x="3898900" y="3722688"/>
            <a:ext cx="523875" cy="387351"/>
          </a:xfrm>
          <a:prstGeom prst="rightArrow">
            <a:avLst/>
          </a:prstGeom>
          <a:solidFill>
            <a:srgbClr val="FF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Rettangolo 2">
            <a:extLst>
              <a:ext uri="{FF2B5EF4-FFF2-40B4-BE49-F238E27FC236}">
                <a16:creationId xmlns:a16="http://schemas.microsoft.com/office/drawing/2014/main" id="{C3291DF5-0874-D59C-A0DF-F308E1AA0E6C}"/>
              </a:ext>
            </a:extLst>
          </p:cNvPr>
          <p:cNvSpPr/>
          <p:nvPr/>
        </p:nvSpPr>
        <p:spPr>
          <a:xfrm>
            <a:off x="6642540" y="6447985"/>
            <a:ext cx="2070538" cy="368300"/>
          </a:xfrm>
          <a:prstGeom prst="rect">
            <a:avLst/>
          </a:prstGeom>
          <a:noFill/>
          <a:ln w="38100">
            <a:solidFill>
              <a:srgbClr val="FF0000"/>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228652574"/>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fill="hold" nodeType="clickEffect">
                                  <p:stCondLst>
                                    <p:cond delay="0"/>
                                  </p:stCondLst>
                                  <p:childTnLst>
                                    <p:set>
                                      <p:cBhvr additive="repl">
                                        <p:cTn id="6" dur="1" fill="hold">
                                          <p:stCondLst>
                                            <p:cond delay="0"/>
                                          </p:stCondLst>
                                        </p:cTn>
                                        <p:tgtEl>
                                          <p:spTgt spid="113787"/>
                                        </p:tgtEl>
                                        <p:attrNameLst>
                                          <p:attrName>style.visibility</p:attrName>
                                        </p:attrNameLst>
                                      </p:cBhvr>
                                      <p:to>
                                        <p:strVal val="visible"/>
                                      </p:to>
                                    </p:set>
                                    <p:animEffect transition="in" filter="dissolve">
                                      <p:cBhvr additive="repl">
                                        <p:cTn id="7" dur="500"/>
                                        <p:tgtEl>
                                          <p:spTgt spid="1137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1">
            <a:extLst>
              <a:ext uri="{FF2B5EF4-FFF2-40B4-BE49-F238E27FC236}">
                <a16:creationId xmlns:a16="http://schemas.microsoft.com/office/drawing/2014/main" id="{3956FA53-4880-4B56-B31F-728EC1FB54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7013" y="1658938"/>
            <a:ext cx="6199187" cy="43307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1619" name="Text Box 2">
            <a:extLst>
              <a:ext uri="{FF2B5EF4-FFF2-40B4-BE49-F238E27FC236}">
                <a16:creationId xmlns:a16="http://schemas.microsoft.com/office/drawing/2014/main" id="{2F380F65-C30F-4C3D-8725-A478F6031556}"/>
              </a:ext>
            </a:extLst>
          </p:cNvPr>
          <p:cNvSpPr txBox="1">
            <a:spLocks noChangeArrowheads="1"/>
          </p:cNvSpPr>
          <p:nvPr/>
        </p:nvSpPr>
        <p:spPr bwMode="auto">
          <a:xfrm>
            <a:off x="1724025" y="557212"/>
            <a:ext cx="7138987" cy="1190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Calibri" panose="020F0502020204030204" pitchFamily="34" charset="0"/>
              </a:defRPr>
            </a:lvl1pPr>
            <a:lvl2pPr marL="742950" indent="-28575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2pPr>
            <a:lvl3pPr marL="1143000" indent="-22860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3pPr>
            <a:lvl4pPr marL="1600200" indent="-22860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4pPr>
            <a:lvl5pPr marL="2057400" indent="-22860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5pPr>
            <a:lvl6pPr marL="25146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6pPr>
            <a:lvl7pPr marL="29718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7pPr>
            <a:lvl8pPr marL="34290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8pPr>
            <a:lvl9pPr marL="38862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9pPr>
          </a:lstStyle>
          <a:p>
            <a:pPr>
              <a:spcBef>
                <a:spcPct val="0"/>
              </a:spcBef>
              <a:buFontTx/>
              <a:buNone/>
            </a:pPr>
            <a:r>
              <a:rPr lang="it-IT" altLang="it-IT" sz="2400" b="1" dirty="0" err="1">
                <a:solidFill>
                  <a:srgbClr val="000066"/>
                </a:solidFill>
                <a:latin typeface="Arial" panose="020B0604020202020204" pitchFamily="34" charset="0"/>
                <a:ea typeface="Microsoft YaHei" panose="020B0503020204020204" pitchFamily="34" charset="-122"/>
              </a:rPr>
              <a:t>Grass</a:t>
            </a:r>
            <a:r>
              <a:rPr lang="it-IT" altLang="it-IT" sz="2400" b="1" dirty="0">
                <a:solidFill>
                  <a:srgbClr val="000066"/>
                </a:solidFill>
                <a:latin typeface="Arial" panose="020B0604020202020204" pitchFamily="34" charset="0"/>
                <a:ea typeface="Microsoft YaHei" panose="020B0503020204020204" pitchFamily="34" charset="-122"/>
              </a:rPr>
              <a:t> </a:t>
            </a:r>
            <a:r>
              <a:rPr lang="it-IT" altLang="it-IT" sz="2400" b="1" dirty="0" err="1">
                <a:solidFill>
                  <a:srgbClr val="000066"/>
                </a:solidFill>
                <a:latin typeface="Arial" panose="020B0604020202020204" pitchFamily="34" charset="0"/>
                <a:ea typeface="Microsoft YaHei" panose="020B0503020204020204" pitchFamily="34" charset="-122"/>
              </a:rPr>
              <a:t>pollen</a:t>
            </a:r>
            <a:r>
              <a:rPr lang="it-IT" altLang="it-IT" sz="2400" b="1" dirty="0">
                <a:solidFill>
                  <a:srgbClr val="000066"/>
                </a:solidFill>
                <a:latin typeface="Arial" panose="020B0604020202020204" pitchFamily="34" charset="0"/>
                <a:ea typeface="Microsoft YaHei" panose="020B0503020204020204" pitchFamily="34" charset="-122"/>
              </a:rPr>
              <a:t> </a:t>
            </a:r>
            <a:r>
              <a:rPr lang="it-IT" altLang="it-IT" sz="2400" b="1" dirty="0" err="1">
                <a:solidFill>
                  <a:srgbClr val="000066"/>
                </a:solidFill>
                <a:latin typeface="Arial" panose="020B0604020202020204" pitchFamily="34" charset="0"/>
                <a:ea typeface="Microsoft YaHei" panose="020B0503020204020204" pitchFamily="34" charset="-122"/>
              </a:rPr>
              <a:t>immunotherapy</a:t>
            </a:r>
            <a:r>
              <a:rPr lang="it-IT" altLang="it-IT" sz="2400" b="1" dirty="0">
                <a:solidFill>
                  <a:srgbClr val="000066"/>
                </a:solidFill>
                <a:latin typeface="Arial" panose="020B0604020202020204" pitchFamily="34" charset="0"/>
                <a:ea typeface="Microsoft YaHei" panose="020B0503020204020204" pitchFamily="34" charset="-122"/>
              </a:rPr>
              <a:t> : IL10 </a:t>
            </a:r>
            <a:r>
              <a:rPr lang="it-IT" altLang="it-IT" sz="2400" b="1" dirty="0" err="1">
                <a:solidFill>
                  <a:srgbClr val="000066"/>
                </a:solidFill>
                <a:latin typeface="Arial" panose="020B0604020202020204" pitchFamily="34" charset="0"/>
                <a:ea typeface="Microsoft YaHei" panose="020B0503020204020204" pitchFamily="34" charset="-122"/>
              </a:rPr>
              <a:t>induction</a:t>
            </a:r>
            <a:r>
              <a:rPr lang="it-IT" altLang="it-IT" sz="2400" b="1" dirty="0">
                <a:solidFill>
                  <a:srgbClr val="000066"/>
                </a:solidFill>
                <a:latin typeface="Arial" panose="020B0604020202020204" pitchFamily="34" charset="0"/>
                <a:ea typeface="Microsoft YaHei" panose="020B0503020204020204" pitchFamily="34" charset="-122"/>
              </a:rPr>
              <a:t> and </a:t>
            </a:r>
            <a:r>
              <a:rPr lang="it-IT" altLang="it-IT" sz="2400" b="1" dirty="0" err="1">
                <a:solidFill>
                  <a:srgbClr val="000066"/>
                </a:solidFill>
                <a:latin typeface="Arial" panose="020B0604020202020204" pitchFamily="34" charset="0"/>
                <a:ea typeface="Microsoft YaHei" panose="020B0503020204020204" pitchFamily="34" charset="-122"/>
              </a:rPr>
              <a:t>suppression</a:t>
            </a:r>
            <a:r>
              <a:rPr lang="it-IT" altLang="it-IT" sz="2400" b="1" dirty="0">
                <a:solidFill>
                  <a:srgbClr val="000066"/>
                </a:solidFill>
                <a:latin typeface="Arial" panose="020B0604020202020204" pitchFamily="34" charset="0"/>
                <a:ea typeface="Microsoft YaHei" panose="020B0503020204020204" pitchFamily="34" charset="-122"/>
              </a:rPr>
              <a:t> of late  </a:t>
            </a:r>
            <a:r>
              <a:rPr lang="it-IT" altLang="it-IT" sz="2400" b="1" dirty="0" err="1">
                <a:solidFill>
                  <a:srgbClr val="000066"/>
                </a:solidFill>
                <a:latin typeface="Arial" panose="020B0604020202020204" pitchFamily="34" charset="0"/>
                <a:ea typeface="Microsoft YaHei" panose="020B0503020204020204" pitchFamily="34" charset="-122"/>
              </a:rPr>
              <a:t>response</a:t>
            </a:r>
            <a:r>
              <a:rPr lang="it-IT" altLang="it-IT" sz="2400" b="1" dirty="0">
                <a:solidFill>
                  <a:srgbClr val="000066"/>
                </a:solidFill>
                <a:latin typeface="Arial" panose="020B0604020202020204" pitchFamily="34" charset="0"/>
                <a:ea typeface="Microsoft YaHei" panose="020B0503020204020204" pitchFamily="34" charset="-122"/>
              </a:rPr>
              <a:t> </a:t>
            </a:r>
            <a:r>
              <a:rPr lang="it-IT" altLang="it-IT" sz="2400" b="1" dirty="0" err="1">
                <a:solidFill>
                  <a:srgbClr val="000066"/>
                </a:solidFill>
                <a:latin typeface="Arial" panose="020B0604020202020204" pitchFamily="34" charset="0"/>
                <a:ea typeface="Microsoft YaHei" panose="020B0503020204020204" pitchFamily="34" charset="-122"/>
              </a:rPr>
              <a:t>precedes</a:t>
            </a:r>
            <a:r>
              <a:rPr lang="it-IT" altLang="it-IT" sz="2400" b="1" dirty="0">
                <a:solidFill>
                  <a:srgbClr val="000066"/>
                </a:solidFill>
                <a:latin typeface="Arial" panose="020B0604020202020204" pitchFamily="34" charset="0"/>
                <a:ea typeface="Microsoft YaHei" panose="020B0503020204020204" pitchFamily="34" charset="-122"/>
              </a:rPr>
              <a:t> Ig4 </a:t>
            </a:r>
            <a:r>
              <a:rPr lang="it-IT" altLang="it-IT" sz="2400" b="1" dirty="0" err="1">
                <a:solidFill>
                  <a:srgbClr val="000066"/>
                </a:solidFill>
                <a:latin typeface="Arial" panose="020B0604020202020204" pitchFamily="34" charset="0"/>
                <a:ea typeface="Microsoft YaHei" panose="020B0503020204020204" pitchFamily="34" charset="-122"/>
              </a:rPr>
              <a:t>inhibitory</a:t>
            </a:r>
            <a:r>
              <a:rPr lang="it-IT" altLang="it-IT" sz="2400" b="1" dirty="0">
                <a:solidFill>
                  <a:srgbClr val="000066"/>
                </a:solidFill>
                <a:latin typeface="Arial" panose="020B0604020202020204" pitchFamily="34" charset="0"/>
                <a:ea typeface="Microsoft YaHei" panose="020B0503020204020204" pitchFamily="34" charset="-122"/>
              </a:rPr>
              <a:t> </a:t>
            </a:r>
            <a:r>
              <a:rPr lang="it-IT" altLang="it-IT" sz="2400" b="1" dirty="0" err="1">
                <a:solidFill>
                  <a:srgbClr val="000066"/>
                </a:solidFill>
                <a:latin typeface="Arial" panose="020B0604020202020204" pitchFamily="34" charset="0"/>
                <a:ea typeface="Microsoft YaHei" panose="020B0503020204020204" pitchFamily="34" charset="-122"/>
              </a:rPr>
              <a:t>antibody</a:t>
            </a:r>
            <a:r>
              <a:rPr lang="it-IT" altLang="it-IT" sz="2400" b="1" dirty="0">
                <a:solidFill>
                  <a:srgbClr val="000066"/>
                </a:solidFill>
                <a:latin typeface="Arial" panose="020B0604020202020204" pitchFamily="34" charset="0"/>
                <a:ea typeface="Microsoft YaHei" panose="020B0503020204020204" pitchFamily="34" charset="-122"/>
              </a:rPr>
              <a:t> activity</a:t>
            </a:r>
          </a:p>
        </p:txBody>
      </p:sp>
      <p:sp>
        <p:nvSpPr>
          <p:cNvPr id="111620" name="Text Box 3">
            <a:extLst>
              <a:ext uri="{FF2B5EF4-FFF2-40B4-BE49-F238E27FC236}">
                <a16:creationId xmlns:a16="http://schemas.microsoft.com/office/drawing/2014/main" id="{F3D41F96-0C05-4AF3-B3D1-EC0BBC970B80}"/>
              </a:ext>
            </a:extLst>
          </p:cNvPr>
          <p:cNvSpPr txBox="1">
            <a:spLocks noChangeArrowheads="1"/>
          </p:cNvSpPr>
          <p:nvPr/>
        </p:nvSpPr>
        <p:spPr bwMode="auto">
          <a:xfrm>
            <a:off x="2042478" y="5989638"/>
            <a:ext cx="5230812"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Calibri" panose="020F0502020204030204" pitchFamily="34" charset="0"/>
              </a:defRPr>
            </a:lvl1pPr>
            <a:lvl2pPr marL="742950" indent="-28575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2pPr>
            <a:lvl3pPr marL="1143000" indent="-22860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3pPr>
            <a:lvl4pPr marL="1600200" indent="-22860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4pPr>
            <a:lvl5pPr marL="2057400" indent="-22860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5pPr>
            <a:lvl6pPr marL="25146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6pPr>
            <a:lvl7pPr marL="29718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7pPr>
            <a:lvl8pPr marL="34290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8pPr>
            <a:lvl9pPr marL="38862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9pPr>
          </a:lstStyle>
          <a:p>
            <a:pPr>
              <a:spcBef>
                <a:spcPct val="0"/>
              </a:spcBef>
              <a:buFontTx/>
              <a:buNone/>
            </a:pPr>
            <a:r>
              <a:rPr lang="it-IT" altLang="it-IT" sz="2400" b="1" dirty="0">
                <a:solidFill>
                  <a:srgbClr val="000066"/>
                </a:solidFill>
                <a:latin typeface="Arial" panose="020B0604020202020204" pitchFamily="34" charset="0"/>
                <a:ea typeface="Microsoft YaHei" panose="020B0503020204020204" pitchFamily="34" charset="-122"/>
              </a:rPr>
              <a:t>Francis et al. JACI 2008; 121 : 1120</a:t>
            </a:r>
          </a:p>
        </p:txBody>
      </p:sp>
      <p:pic>
        <p:nvPicPr>
          <p:cNvPr id="111621" name="Picture 4">
            <a:extLst>
              <a:ext uri="{FF2B5EF4-FFF2-40B4-BE49-F238E27FC236}">
                <a16:creationId xmlns:a16="http://schemas.microsoft.com/office/drawing/2014/main" id="{2983982A-9B9B-43D0-8023-88909CA8C1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0988" y="1152525"/>
            <a:ext cx="1687512" cy="21272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28008169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22408</TotalTime>
  <Words>2038</Words>
  <Application>Microsoft Office PowerPoint</Application>
  <PresentationFormat>Presentazione su schermo (4:3)</PresentationFormat>
  <Paragraphs>269</Paragraphs>
  <Slides>70</Slides>
  <Notes>34</Notes>
  <HiddenSlides>0</HiddenSlides>
  <MMClips>1</MMClips>
  <ScaleCrop>false</ScaleCrop>
  <HeadingPairs>
    <vt:vector size="6" baseType="variant">
      <vt:variant>
        <vt:lpstr>Caratteri utilizzati</vt:lpstr>
      </vt:variant>
      <vt:variant>
        <vt:i4>10</vt:i4>
      </vt:variant>
      <vt:variant>
        <vt:lpstr>Tema</vt:lpstr>
      </vt:variant>
      <vt:variant>
        <vt:i4>1</vt:i4>
      </vt:variant>
      <vt:variant>
        <vt:lpstr>Titoli diapositive</vt:lpstr>
      </vt:variant>
      <vt:variant>
        <vt:i4>70</vt:i4>
      </vt:variant>
    </vt:vector>
  </HeadingPairs>
  <TitlesOfParts>
    <vt:vector size="81" baseType="lpstr">
      <vt:lpstr>Microsoft YaHei</vt:lpstr>
      <vt:lpstr>MS PGothic</vt:lpstr>
      <vt:lpstr>Arial</vt:lpstr>
      <vt:lpstr>Calibri</vt:lpstr>
      <vt:lpstr>Calibri Light</vt:lpstr>
      <vt:lpstr>Comic Sans MS</vt:lpstr>
      <vt:lpstr>Symbol</vt:lpstr>
      <vt:lpstr>Tahoma</vt:lpstr>
      <vt:lpstr>Times New Roman</vt:lpstr>
      <vt:lpstr>Wingdings</vt:lpstr>
      <vt:lpstr>Tema di Office</vt:lpstr>
      <vt:lpstr>Presentazione standard di PowerPoint</vt:lpstr>
      <vt:lpstr>Presentazione standard di PowerPoint</vt:lpstr>
      <vt:lpstr>Remission in the frame of asthma treatment evolution</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Primary endpoint  The primary efficacy analysis shows a statistically significant reduced risk for asthma exacerbations for both treatment doses versus placebo.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Compalati Enrico</dc:creator>
  <cp:lastModifiedBy>Media Digital Business</cp:lastModifiedBy>
  <cp:revision>158</cp:revision>
  <dcterms:created xsi:type="dcterms:W3CDTF">2020-07-13T09:15:44Z</dcterms:created>
  <dcterms:modified xsi:type="dcterms:W3CDTF">2025-05-13T12:37:24Z</dcterms:modified>
</cp:coreProperties>
</file>