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0"/>
  </p:notesMasterIdLst>
  <p:sldIdLst>
    <p:sldId id="256" r:id="rId2"/>
    <p:sldId id="258" r:id="rId3"/>
    <p:sldId id="257" r:id="rId4"/>
    <p:sldId id="259" r:id="rId5"/>
    <p:sldId id="263" r:id="rId6"/>
    <p:sldId id="262" r:id="rId7"/>
    <p:sldId id="287" r:id="rId8"/>
    <p:sldId id="293" r:id="rId9"/>
    <p:sldId id="260" r:id="rId10"/>
    <p:sldId id="261" r:id="rId11"/>
    <p:sldId id="264" r:id="rId12"/>
    <p:sldId id="265" r:id="rId13"/>
    <p:sldId id="266" r:id="rId14"/>
    <p:sldId id="267" r:id="rId15"/>
    <p:sldId id="269" r:id="rId16"/>
    <p:sldId id="270" r:id="rId17"/>
    <p:sldId id="271" r:id="rId18"/>
    <p:sldId id="268" r:id="rId19"/>
    <p:sldId id="273" r:id="rId20"/>
    <p:sldId id="292" r:id="rId21"/>
    <p:sldId id="274" r:id="rId22"/>
    <p:sldId id="290" r:id="rId23"/>
    <p:sldId id="291" r:id="rId24"/>
    <p:sldId id="295" r:id="rId25"/>
    <p:sldId id="294" r:id="rId26"/>
    <p:sldId id="272" r:id="rId27"/>
    <p:sldId id="289" r:id="rId28"/>
    <p:sldId id="296" r:id="rId29"/>
    <p:sldId id="276" r:id="rId30"/>
    <p:sldId id="277" r:id="rId31"/>
    <p:sldId id="288" r:id="rId32"/>
    <p:sldId id="278" r:id="rId33"/>
    <p:sldId id="283" r:id="rId34"/>
    <p:sldId id="281" r:id="rId35"/>
    <p:sldId id="279" r:id="rId36"/>
    <p:sldId id="282" r:id="rId37"/>
    <p:sldId id="286" r:id="rId38"/>
    <p:sldId id="28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76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1"/>
    <p:restoredTop sz="94694"/>
  </p:normalViewPr>
  <p:slideViewPr>
    <p:cSldViewPr snapToGrid="0">
      <p:cViewPr varScale="1">
        <p:scale>
          <a:sx n="105" d="100"/>
          <a:sy n="105" d="100"/>
        </p:scale>
        <p:origin x="200"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4BF34-AC70-FA48-AC20-E9AB5FBD6E0A}" type="datetimeFigureOut">
              <a:rPr lang="en-GB" smtClean="0"/>
              <a:t>12/05/2025</a:t>
            </a:fld>
            <a:endParaRPr lang="en-GB"/>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45D01-EE7E-7F48-B0D9-A1054D2568B0}" type="slidenum">
              <a:rPr lang="en-GB" smtClean="0"/>
              <a:t>‹N›</a:t>
            </a:fld>
            <a:endParaRPr lang="en-GB"/>
          </a:p>
        </p:txBody>
      </p:sp>
    </p:spTree>
    <p:extLst>
      <p:ext uri="{BB962C8B-B14F-4D97-AF65-F5344CB8AC3E}">
        <p14:creationId xmlns:p14="http://schemas.microsoft.com/office/powerpoint/2010/main" val="230332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Yes CAPACITY 004 but no 006, ASCEND ok</a:t>
            </a:r>
          </a:p>
        </p:txBody>
      </p:sp>
      <p:sp>
        <p:nvSpPr>
          <p:cNvPr id="4" name="Segnaposto numero diapositiva 3"/>
          <p:cNvSpPr>
            <a:spLocks noGrp="1"/>
          </p:cNvSpPr>
          <p:nvPr>
            <p:ph type="sldNum" sz="quarter" idx="5"/>
          </p:nvPr>
        </p:nvSpPr>
        <p:spPr/>
        <p:txBody>
          <a:bodyPr/>
          <a:lstStyle/>
          <a:p>
            <a:fld id="{3D745D01-EE7E-7F48-B0D9-A1054D2568B0}" type="slidenum">
              <a:rPr lang="en-GB" smtClean="0"/>
              <a:t>16</a:t>
            </a:fld>
            <a:endParaRPr lang="en-GB"/>
          </a:p>
        </p:txBody>
      </p:sp>
    </p:spTree>
    <p:extLst>
      <p:ext uri="{BB962C8B-B14F-4D97-AF65-F5344CB8AC3E}">
        <p14:creationId xmlns:p14="http://schemas.microsoft.com/office/powerpoint/2010/main" val="2443667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Despite</a:t>
            </a:r>
            <a:r>
              <a:rPr lang="it-IT" dirty="0"/>
              <a:t> high </a:t>
            </a:r>
            <a:r>
              <a:rPr lang="it-IT" dirty="0" err="1"/>
              <a:t>hopes</a:t>
            </a:r>
            <a:r>
              <a:rPr lang="it-IT" dirty="0"/>
              <a:t> of success, </a:t>
            </a:r>
            <a:r>
              <a:rPr lang="it-IT" dirty="0" err="1"/>
              <a:t>however</a:t>
            </a:r>
            <a:r>
              <a:rPr lang="it-IT" dirty="0"/>
              <a:t>, </a:t>
            </a:r>
            <a:r>
              <a:rPr lang="it-IT" dirty="0" err="1"/>
              <a:t>three</a:t>
            </a:r>
            <a:r>
              <a:rPr lang="it-IT" dirty="0"/>
              <a:t> </a:t>
            </a:r>
            <a:r>
              <a:rPr lang="it-IT" dirty="0" err="1"/>
              <a:t>promising</a:t>
            </a:r>
            <a:r>
              <a:rPr lang="it-IT" dirty="0"/>
              <a:t> </a:t>
            </a:r>
            <a:r>
              <a:rPr lang="it-IT" dirty="0" err="1"/>
              <a:t>potential</a:t>
            </a:r>
            <a:r>
              <a:rPr lang="it-IT" dirty="0"/>
              <a:t> IPF therapies, </a:t>
            </a:r>
            <a:r>
              <a:rPr lang="it-IT" dirty="0" err="1"/>
              <a:t>ziritaxestat</a:t>
            </a:r>
            <a:r>
              <a:rPr lang="it-IT" dirty="0"/>
              <a:t>, pentraxin-2 and </a:t>
            </a:r>
            <a:r>
              <a:rPr lang="it-IT" dirty="0" err="1"/>
              <a:t>pamrevlumab</a:t>
            </a:r>
            <a:r>
              <a:rPr lang="it-IT" dirty="0"/>
              <a:t>, </a:t>
            </a:r>
            <a:r>
              <a:rPr lang="it-IT" dirty="0" err="1"/>
              <a:t>all</a:t>
            </a:r>
            <a:r>
              <a:rPr lang="it-IT" dirty="0"/>
              <a:t> </a:t>
            </a:r>
            <a:r>
              <a:rPr lang="it-IT" dirty="0" err="1"/>
              <a:t>recently</a:t>
            </a:r>
            <a:r>
              <a:rPr lang="it-IT" dirty="0"/>
              <a:t> </a:t>
            </a:r>
            <a:r>
              <a:rPr lang="it-IT" dirty="0" err="1"/>
              <a:t>failed</a:t>
            </a:r>
            <a:endParaRPr lang="en-GB" dirty="0"/>
          </a:p>
        </p:txBody>
      </p:sp>
      <p:sp>
        <p:nvSpPr>
          <p:cNvPr id="4" name="Segnaposto numero diapositiva 3"/>
          <p:cNvSpPr>
            <a:spLocks noGrp="1"/>
          </p:cNvSpPr>
          <p:nvPr>
            <p:ph type="sldNum" sz="quarter" idx="5"/>
          </p:nvPr>
        </p:nvSpPr>
        <p:spPr/>
        <p:txBody>
          <a:bodyPr/>
          <a:lstStyle/>
          <a:p>
            <a:fld id="{3D745D01-EE7E-7F48-B0D9-A1054D2568B0}" type="slidenum">
              <a:rPr lang="en-GB" smtClean="0"/>
              <a:t>18</a:t>
            </a:fld>
            <a:endParaRPr lang="en-GB"/>
          </a:p>
        </p:txBody>
      </p:sp>
    </p:spTree>
    <p:extLst>
      <p:ext uri="{BB962C8B-B14F-4D97-AF65-F5344CB8AC3E}">
        <p14:creationId xmlns:p14="http://schemas.microsoft.com/office/powerpoint/2010/main" val="951522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BF11371-3984-7D4F-9688-2E9DB7941E49}"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E6DDBC-9844-3142-BF43-0C02E8248ED3}" type="slidenum">
              <a:rPr lang="en-GB" smtClean="0"/>
              <a:t>‹N›</a:t>
            </a:fld>
            <a:endParaRPr lang="en-GB"/>
          </a:p>
        </p:txBody>
      </p:sp>
    </p:spTree>
    <p:extLst>
      <p:ext uri="{BB962C8B-B14F-4D97-AF65-F5344CB8AC3E}">
        <p14:creationId xmlns:p14="http://schemas.microsoft.com/office/powerpoint/2010/main" val="3340526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BF11371-3984-7D4F-9688-2E9DB7941E49}"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E6DDBC-9844-3142-BF43-0C02E8248ED3}" type="slidenum">
              <a:rPr lang="en-GB" smtClean="0"/>
              <a:t>‹N›</a:t>
            </a:fld>
            <a:endParaRPr lang="en-GB"/>
          </a:p>
        </p:txBody>
      </p:sp>
    </p:spTree>
    <p:extLst>
      <p:ext uri="{BB962C8B-B14F-4D97-AF65-F5344CB8AC3E}">
        <p14:creationId xmlns:p14="http://schemas.microsoft.com/office/powerpoint/2010/main" val="2054780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BF11371-3984-7D4F-9688-2E9DB7941E49}"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E6DDBC-9844-3142-BF43-0C02E8248ED3}" type="slidenum">
              <a:rPr lang="en-GB" smtClean="0"/>
              <a:t>‹N›</a:t>
            </a:fld>
            <a:endParaRPr lang="en-GB"/>
          </a:p>
        </p:txBody>
      </p:sp>
    </p:spTree>
    <p:extLst>
      <p:ext uri="{BB962C8B-B14F-4D97-AF65-F5344CB8AC3E}">
        <p14:creationId xmlns:p14="http://schemas.microsoft.com/office/powerpoint/2010/main" val="370555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BF11371-3984-7D4F-9688-2E9DB7941E49}"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E6DDBC-9844-3142-BF43-0C02E8248ED3}" type="slidenum">
              <a:rPr lang="en-GB" smtClean="0"/>
              <a:t>‹N›</a:t>
            </a:fld>
            <a:endParaRPr lang="en-GB"/>
          </a:p>
        </p:txBody>
      </p:sp>
    </p:spTree>
    <p:extLst>
      <p:ext uri="{BB962C8B-B14F-4D97-AF65-F5344CB8AC3E}">
        <p14:creationId xmlns:p14="http://schemas.microsoft.com/office/powerpoint/2010/main" val="145279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BF11371-3984-7D4F-9688-2E9DB7941E49}"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E6DDBC-9844-3142-BF43-0C02E8248ED3}" type="slidenum">
              <a:rPr lang="en-GB" smtClean="0"/>
              <a:t>‹N›</a:t>
            </a:fld>
            <a:endParaRPr lang="en-GB"/>
          </a:p>
        </p:txBody>
      </p:sp>
    </p:spTree>
    <p:extLst>
      <p:ext uri="{BB962C8B-B14F-4D97-AF65-F5344CB8AC3E}">
        <p14:creationId xmlns:p14="http://schemas.microsoft.com/office/powerpoint/2010/main" val="2162189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BF11371-3984-7D4F-9688-2E9DB7941E49}"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E6DDBC-9844-3142-BF43-0C02E8248ED3}" type="slidenum">
              <a:rPr lang="en-GB" smtClean="0"/>
              <a:t>‹N›</a:t>
            </a:fld>
            <a:endParaRPr lang="en-GB"/>
          </a:p>
        </p:txBody>
      </p:sp>
    </p:spTree>
    <p:extLst>
      <p:ext uri="{BB962C8B-B14F-4D97-AF65-F5344CB8AC3E}">
        <p14:creationId xmlns:p14="http://schemas.microsoft.com/office/powerpoint/2010/main" val="88474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BF11371-3984-7D4F-9688-2E9DB7941E49}" type="datetimeFigureOut">
              <a:rPr lang="en-GB" smtClean="0"/>
              <a:t>12/05/2025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BE6DDBC-9844-3142-BF43-0C02E8248ED3}" type="slidenum">
              <a:rPr lang="en-GB" smtClean="0"/>
              <a:t>‹N›</a:t>
            </a:fld>
            <a:endParaRPr lang="en-GB"/>
          </a:p>
        </p:txBody>
      </p:sp>
    </p:spTree>
    <p:extLst>
      <p:ext uri="{BB962C8B-B14F-4D97-AF65-F5344CB8AC3E}">
        <p14:creationId xmlns:p14="http://schemas.microsoft.com/office/powerpoint/2010/main" val="1776419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BF11371-3984-7D4F-9688-2E9DB7941E49}" type="datetimeFigureOut">
              <a:rPr lang="en-GB" smtClean="0"/>
              <a:t>12/05/2025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BE6DDBC-9844-3142-BF43-0C02E8248ED3}" type="slidenum">
              <a:rPr lang="en-GB" smtClean="0"/>
              <a:t>‹N›</a:t>
            </a:fld>
            <a:endParaRPr lang="en-GB"/>
          </a:p>
        </p:txBody>
      </p:sp>
    </p:spTree>
    <p:extLst>
      <p:ext uri="{BB962C8B-B14F-4D97-AF65-F5344CB8AC3E}">
        <p14:creationId xmlns:p14="http://schemas.microsoft.com/office/powerpoint/2010/main" val="1950953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F11371-3984-7D4F-9688-2E9DB7941E49}" type="datetimeFigureOut">
              <a:rPr lang="en-GB" smtClean="0"/>
              <a:t>12/05/2025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BE6DDBC-9844-3142-BF43-0C02E8248ED3}" type="slidenum">
              <a:rPr lang="en-GB" smtClean="0"/>
              <a:t>‹N›</a:t>
            </a:fld>
            <a:endParaRPr lang="en-GB"/>
          </a:p>
        </p:txBody>
      </p:sp>
    </p:spTree>
    <p:extLst>
      <p:ext uri="{BB962C8B-B14F-4D97-AF65-F5344CB8AC3E}">
        <p14:creationId xmlns:p14="http://schemas.microsoft.com/office/powerpoint/2010/main" val="834487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BF11371-3984-7D4F-9688-2E9DB7941E49}"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E6DDBC-9844-3142-BF43-0C02E8248ED3}" type="slidenum">
              <a:rPr lang="en-GB" smtClean="0"/>
              <a:t>‹N›</a:t>
            </a:fld>
            <a:endParaRPr lang="en-GB"/>
          </a:p>
        </p:txBody>
      </p:sp>
    </p:spTree>
    <p:extLst>
      <p:ext uri="{BB962C8B-B14F-4D97-AF65-F5344CB8AC3E}">
        <p14:creationId xmlns:p14="http://schemas.microsoft.com/office/powerpoint/2010/main" val="3082582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BF11371-3984-7D4F-9688-2E9DB7941E49}"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E6DDBC-9844-3142-BF43-0C02E8248ED3}" type="slidenum">
              <a:rPr lang="en-GB" smtClean="0"/>
              <a:t>‹N›</a:t>
            </a:fld>
            <a:endParaRPr lang="en-GB"/>
          </a:p>
        </p:txBody>
      </p:sp>
    </p:spTree>
    <p:extLst>
      <p:ext uri="{BB962C8B-B14F-4D97-AF65-F5344CB8AC3E}">
        <p14:creationId xmlns:p14="http://schemas.microsoft.com/office/powerpoint/2010/main" val="66273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F11371-3984-7D4F-9688-2E9DB7941E49}" type="datetimeFigureOut">
              <a:rPr lang="en-GB" smtClean="0"/>
              <a:t>12/05/2025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E6DDBC-9844-3142-BF43-0C02E8248ED3}" type="slidenum">
              <a:rPr lang="en-GB" smtClean="0"/>
              <a:t>‹N›</a:t>
            </a:fld>
            <a:endParaRPr lang="en-GB"/>
          </a:p>
        </p:txBody>
      </p:sp>
    </p:spTree>
    <p:extLst>
      <p:ext uri="{BB962C8B-B14F-4D97-AF65-F5344CB8AC3E}">
        <p14:creationId xmlns:p14="http://schemas.microsoft.com/office/powerpoint/2010/main" val="32914109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edificio, aria aperta, cielo, edificio governativo&#10;&#10;Descrizione generata automaticamente">
            <a:extLst>
              <a:ext uri="{FF2B5EF4-FFF2-40B4-BE49-F238E27FC236}">
                <a16:creationId xmlns:a16="http://schemas.microsoft.com/office/drawing/2014/main" id="{98AAEDC4-3EC3-C153-DECC-876313FC592A}"/>
              </a:ext>
            </a:extLst>
          </p:cNvPr>
          <p:cNvPicPr>
            <a:picLocks noChangeAspect="1"/>
          </p:cNvPicPr>
          <p:nvPr/>
        </p:nvPicPr>
        <p:blipFill>
          <a:blip r:embed="rId2"/>
          <a:srcRect t="7608" b="10707"/>
          <a:stretch/>
        </p:blipFill>
        <p:spPr>
          <a:xfrm>
            <a:off x="20" y="-18252"/>
            <a:ext cx="9143980" cy="4201449"/>
          </a:xfrm>
          <a:prstGeom prst="rect">
            <a:avLst/>
          </a:prstGeom>
          <a:solidFill>
            <a:srgbClr val="FF0000"/>
          </a:solidFill>
        </p:spPr>
      </p:pic>
      <p:sp>
        <p:nvSpPr>
          <p:cNvPr id="9" name="CasellaDiTesto 8">
            <a:extLst>
              <a:ext uri="{FF2B5EF4-FFF2-40B4-BE49-F238E27FC236}">
                <a16:creationId xmlns:a16="http://schemas.microsoft.com/office/drawing/2014/main" id="{9EC6A9F6-42A9-C365-6A23-B42A9C122CEF}"/>
              </a:ext>
            </a:extLst>
          </p:cNvPr>
          <p:cNvSpPr txBox="1"/>
          <p:nvPr/>
        </p:nvSpPr>
        <p:spPr>
          <a:xfrm>
            <a:off x="2872683" y="5187432"/>
            <a:ext cx="3396343" cy="369332"/>
          </a:xfrm>
          <a:prstGeom prst="rect">
            <a:avLst/>
          </a:prstGeom>
          <a:noFill/>
        </p:spPr>
        <p:txBody>
          <a:bodyPr wrap="square" rtlCol="0">
            <a:spAutoFit/>
          </a:bodyPr>
          <a:lstStyle/>
          <a:p>
            <a:pPr algn="ctr"/>
            <a:r>
              <a:rPr lang="en-GB" dirty="0" err="1"/>
              <a:t>Dott.ssa</a:t>
            </a:r>
            <a:r>
              <a:rPr lang="en-GB" dirty="0"/>
              <a:t> Nicol Bernardinello</a:t>
            </a:r>
          </a:p>
        </p:txBody>
      </p:sp>
      <p:sp>
        <p:nvSpPr>
          <p:cNvPr id="2" name="Titolo 1">
            <a:extLst>
              <a:ext uri="{FF2B5EF4-FFF2-40B4-BE49-F238E27FC236}">
                <a16:creationId xmlns:a16="http://schemas.microsoft.com/office/drawing/2014/main" id="{7D0C2277-86AF-B9CF-4C6D-A94BEAD74B70}"/>
              </a:ext>
            </a:extLst>
          </p:cNvPr>
          <p:cNvSpPr>
            <a:spLocks noGrp="1"/>
          </p:cNvSpPr>
          <p:nvPr>
            <p:ph type="ctrTitle"/>
          </p:nvPr>
        </p:nvSpPr>
        <p:spPr>
          <a:xfrm>
            <a:off x="117288" y="5951151"/>
            <a:ext cx="7944130" cy="1000655"/>
          </a:xfrm>
        </p:spPr>
        <p:txBody>
          <a:bodyPr anchor="t">
            <a:noAutofit/>
          </a:bodyPr>
          <a:lstStyle/>
          <a:p>
            <a:pPr algn="l"/>
            <a:r>
              <a:rPr lang="en-GB" sz="3600" i="1" dirty="0" err="1">
                <a:solidFill>
                  <a:schemeClr val="tx2"/>
                </a:solidFill>
                <a:latin typeface="Forte" panose="020F0502020204030204" pitchFamily="34" charset="0"/>
                <a:ea typeface="Ayuthaya" pitchFamily="2" charset="-34"/>
                <a:cs typeface="Forte" panose="020F0502020204030204" pitchFamily="34" charset="0"/>
              </a:rPr>
              <a:t>Pneumo</a:t>
            </a:r>
            <a:r>
              <a:rPr lang="en-GB" sz="3600" i="1" dirty="0">
                <a:solidFill>
                  <a:schemeClr val="tx2"/>
                </a:solidFill>
                <a:latin typeface="Forte" panose="020F0502020204030204" pitchFamily="34" charset="0"/>
                <a:ea typeface="Ayuthaya" pitchFamily="2" charset="-34"/>
                <a:cs typeface="Forte" panose="020F0502020204030204" pitchFamily="34" charset="0"/>
              </a:rPr>
              <a:t> Trieste 2025</a:t>
            </a:r>
          </a:p>
        </p:txBody>
      </p:sp>
      <p:sp>
        <p:nvSpPr>
          <p:cNvPr id="10" name="CasellaDiTesto 9">
            <a:extLst>
              <a:ext uri="{FF2B5EF4-FFF2-40B4-BE49-F238E27FC236}">
                <a16:creationId xmlns:a16="http://schemas.microsoft.com/office/drawing/2014/main" id="{638AF4B9-1049-5807-FD8E-D2E48D82B997}"/>
              </a:ext>
            </a:extLst>
          </p:cNvPr>
          <p:cNvSpPr txBox="1"/>
          <p:nvPr/>
        </p:nvSpPr>
        <p:spPr>
          <a:xfrm>
            <a:off x="822817" y="4359365"/>
            <a:ext cx="7496074" cy="830997"/>
          </a:xfrm>
          <a:prstGeom prst="rect">
            <a:avLst/>
          </a:prstGeom>
          <a:noFill/>
        </p:spPr>
        <p:txBody>
          <a:bodyPr wrap="square" rtlCol="0">
            <a:spAutoFit/>
          </a:bodyPr>
          <a:lstStyle/>
          <a:p>
            <a:pPr algn="ctr"/>
            <a:r>
              <a:rPr lang="en-GB" sz="2400" b="1" dirty="0">
                <a:solidFill>
                  <a:srgbClr val="FF0000"/>
                </a:solidFill>
                <a:latin typeface="Abadi" panose="020B0604020104020204" pitchFamily="34" charset="0"/>
              </a:rPr>
              <a:t>Treatment for IPF and progressive pulmonary fibrosis: review of the current knowledge</a:t>
            </a:r>
          </a:p>
        </p:txBody>
      </p:sp>
      <p:pic>
        <p:nvPicPr>
          <p:cNvPr id="12" name="Immagine 11">
            <a:extLst>
              <a:ext uri="{FF2B5EF4-FFF2-40B4-BE49-F238E27FC236}">
                <a16:creationId xmlns:a16="http://schemas.microsoft.com/office/drawing/2014/main" id="{8037D68F-1A5A-44D8-A764-603C4C0F58E0}"/>
              </a:ext>
            </a:extLst>
          </p:cNvPr>
          <p:cNvPicPr>
            <a:picLocks noChangeAspect="1"/>
          </p:cNvPicPr>
          <p:nvPr/>
        </p:nvPicPr>
        <p:blipFill rotWithShape="1">
          <a:blip r:embed="rId3"/>
          <a:srcRect r="5172"/>
          <a:stretch/>
        </p:blipFill>
        <p:spPr>
          <a:xfrm>
            <a:off x="6559023" y="5593986"/>
            <a:ext cx="2095500" cy="914400"/>
          </a:xfrm>
          <a:prstGeom prst="rect">
            <a:avLst/>
          </a:prstGeom>
        </p:spPr>
      </p:pic>
      <p:pic>
        <p:nvPicPr>
          <p:cNvPr id="18" name="Immagine 17">
            <a:extLst>
              <a:ext uri="{FF2B5EF4-FFF2-40B4-BE49-F238E27FC236}">
                <a16:creationId xmlns:a16="http://schemas.microsoft.com/office/drawing/2014/main" id="{C4631872-2F78-7339-2428-E4F4F8D1D565}"/>
              </a:ext>
            </a:extLst>
          </p:cNvPr>
          <p:cNvPicPr>
            <a:picLocks noChangeAspect="1"/>
          </p:cNvPicPr>
          <p:nvPr/>
        </p:nvPicPr>
        <p:blipFill>
          <a:blip r:embed="rId4"/>
          <a:stretch>
            <a:fillRect/>
          </a:stretch>
        </p:blipFill>
        <p:spPr>
          <a:xfrm>
            <a:off x="4805985" y="5735980"/>
            <a:ext cx="830997" cy="830997"/>
          </a:xfrm>
          <a:prstGeom prst="rect">
            <a:avLst/>
          </a:prstGeom>
        </p:spPr>
      </p:pic>
    </p:spTree>
    <p:extLst>
      <p:ext uri="{BB962C8B-B14F-4D97-AF65-F5344CB8AC3E}">
        <p14:creationId xmlns:p14="http://schemas.microsoft.com/office/powerpoint/2010/main" val="579298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210A5774-5177-1A17-3245-54849CFEAC40}"/>
              </a:ext>
            </a:extLst>
          </p:cNvPr>
          <p:cNvSpPr txBox="1"/>
          <p:nvPr/>
        </p:nvSpPr>
        <p:spPr>
          <a:xfrm>
            <a:off x="6267997" y="6123542"/>
            <a:ext cx="4676502" cy="369332"/>
          </a:xfrm>
          <a:prstGeom prst="rect">
            <a:avLst/>
          </a:prstGeom>
          <a:noFill/>
        </p:spPr>
        <p:txBody>
          <a:bodyPr wrap="square">
            <a:spAutoFit/>
          </a:bodyPr>
          <a:lstStyle/>
          <a:p>
            <a:r>
              <a:rPr lang="en-GB" sz="1800" dirty="0"/>
              <a:t>The “dark age” (the past)</a:t>
            </a:r>
          </a:p>
        </p:txBody>
      </p:sp>
      <p:pic>
        <p:nvPicPr>
          <p:cNvPr id="7" name="Immagine 6">
            <a:extLst>
              <a:ext uri="{FF2B5EF4-FFF2-40B4-BE49-F238E27FC236}">
                <a16:creationId xmlns:a16="http://schemas.microsoft.com/office/drawing/2014/main" id="{FE9B2BAE-BF71-51CA-AAC6-43AF75DAD638}"/>
              </a:ext>
            </a:extLst>
          </p:cNvPr>
          <p:cNvPicPr>
            <a:picLocks noChangeAspect="1"/>
          </p:cNvPicPr>
          <p:nvPr/>
        </p:nvPicPr>
        <p:blipFill rotWithShape="1">
          <a:blip r:embed="rId2"/>
          <a:srcRect l="7306" r="4887" b="5364"/>
          <a:stretch/>
        </p:blipFill>
        <p:spPr>
          <a:xfrm>
            <a:off x="6679953" y="3800929"/>
            <a:ext cx="1889760" cy="2036735"/>
          </a:xfrm>
          <a:prstGeom prst="rect">
            <a:avLst/>
          </a:prstGeom>
        </p:spPr>
      </p:pic>
      <p:sp>
        <p:nvSpPr>
          <p:cNvPr id="9" name="CasellaDiTesto 8">
            <a:extLst>
              <a:ext uri="{FF2B5EF4-FFF2-40B4-BE49-F238E27FC236}">
                <a16:creationId xmlns:a16="http://schemas.microsoft.com/office/drawing/2014/main" id="{32B651A0-9F71-623E-BEBC-1D8CD28FF5DD}"/>
              </a:ext>
            </a:extLst>
          </p:cNvPr>
          <p:cNvSpPr txBox="1"/>
          <p:nvPr/>
        </p:nvSpPr>
        <p:spPr>
          <a:xfrm>
            <a:off x="526892" y="709551"/>
            <a:ext cx="7644161" cy="1415772"/>
          </a:xfrm>
          <a:prstGeom prst="rect">
            <a:avLst/>
          </a:prstGeom>
          <a:noFill/>
        </p:spPr>
        <p:txBody>
          <a:bodyPr wrap="square">
            <a:spAutoFit/>
          </a:bodyPr>
          <a:lstStyle/>
          <a:p>
            <a:r>
              <a:rPr lang="it-IT" sz="2800" dirty="0">
                <a:effectLst/>
                <a:latin typeface="Helvetica" pitchFamily="2" charset="0"/>
              </a:rPr>
              <a:t>PANTHER-IPF</a:t>
            </a:r>
          </a:p>
          <a:p>
            <a:endParaRPr lang="it-IT" dirty="0">
              <a:latin typeface="Helvetica" pitchFamily="2" charset="0"/>
            </a:endParaRPr>
          </a:p>
          <a:p>
            <a:r>
              <a:rPr lang="it-IT" sz="2000" dirty="0">
                <a:effectLst/>
                <a:latin typeface="Helvetica" pitchFamily="2" charset="0"/>
              </a:rPr>
              <a:t>Prednisone, </a:t>
            </a:r>
            <a:r>
              <a:rPr lang="it-IT" sz="2000" dirty="0" err="1">
                <a:effectLst/>
                <a:latin typeface="Helvetica" pitchFamily="2" charset="0"/>
              </a:rPr>
              <a:t>Azathioprine</a:t>
            </a:r>
            <a:r>
              <a:rPr lang="it-IT" sz="2000" dirty="0">
                <a:effectLst/>
                <a:latin typeface="Helvetica" pitchFamily="2" charset="0"/>
              </a:rPr>
              <a:t> and </a:t>
            </a:r>
            <a:r>
              <a:rPr lang="it-IT" sz="2000" dirty="0" err="1">
                <a:effectLst/>
                <a:latin typeface="Helvetica" pitchFamily="2" charset="0"/>
              </a:rPr>
              <a:t>N-acetylcysteine</a:t>
            </a:r>
            <a:r>
              <a:rPr lang="it-IT" sz="2000" dirty="0">
                <a:effectLst/>
                <a:latin typeface="Helvetica" pitchFamily="2" charset="0"/>
              </a:rPr>
              <a:t>: A Study </a:t>
            </a:r>
            <a:r>
              <a:rPr lang="it-IT" sz="2000" dirty="0" err="1">
                <a:effectLst/>
                <a:latin typeface="Helvetica" pitchFamily="2" charset="0"/>
              </a:rPr>
              <a:t>That</a:t>
            </a:r>
            <a:r>
              <a:rPr lang="it-IT" sz="2000" dirty="0">
                <a:effectLst/>
                <a:latin typeface="Helvetica" pitchFamily="2" charset="0"/>
              </a:rPr>
              <a:t> </a:t>
            </a:r>
            <a:r>
              <a:rPr lang="it-IT" sz="2000" dirty="0" err="1">
                <a:effectLst/>
                <a:latin typeface="Helvetica" pitchFamily="2" charset="0"/>
              </a:rPr>
              <a:t>Evaluates</a:t>
            </a:r>
            <a:r>
              <a:rPr lang="it-IT" sz="2000" dirty="0">
                <a:latin typeface="Helvetica" pitchFamily="2" charset="0"/>
              </a:rPr>
              <a:t> </a:t>
            </a:r>
            <a:r>
              <a:rPr lang="it-IT" sz="2000" dirty="0" err="1">
                <a:effectLst/>
                <a:latin typeface="Helvetica" pitchFamily="2" charset="0"/>
              </a:rPr>
              <a:t>Response</a:t>
            </a:r>
            <a:r>
              <a:rPr lang="it-IT" sz="2000" dirty="0">
                <a:effectLst/>
                <a:latin typeface="Helvetica" pitchFamily="2" charset="0"/>
              </a:rPr>
              <a:t> in IPF </a:t>
            </a:r>
          </a:p>
        </p:txBody>
      </p:sp>
      <p:sp>
        <p:nvSpPr>
          <p:cNvPr id="11" name="CasellaDiTesto 10">
            <a:extLst>
              <a:ext uri="{FF2B5EF4-FFF2-40B4-BE49-F238E27FC236}">
                <a16:creationId xmlns:a16="http://schemas.microsoft.com/office/drawing/2014/main" id="{418BDF1A-9867-41C4-7AA1-69A0259265F0}"/>
              </a:ext>
            </a:extLst>
          </p:cNvPr>
          <p:cNvSpPr txBox="1"/>
          <p:nvPr/>
        </p:nvSpPr>
        <p:spPr>
          <a:xfrm>
            <a:off x="574287" y="5652998"/>
            <a:ext cx="5475248" cy="369332"/>
          </a:xfrm>
          <a:prstGeom prst="rect">
            <a:avLst/>
          </a:prstGeom>
          <a:noFill/>
        </p:spPr>
        <p:txBody>
          <a:bodyPr wrap="square">
            <a:spAutoFit/>
          </a:bodyPr>
          <a:lstStyle/>
          <a:p>
            <a:r>
              <a:rPr lang="it-IT" dirty="0">
                <a:effectLst/>
                <a:latin typeface="Helvetica" pitchFamily="2" charset="0"/>
              </a:rPr>
              <a:t>NEJM 2012;366:1968</a:t>
            </a:r>
          </a:p>
        </p:txBody>
      </p:sp>
      <p:sp>
        <p:nvSpPr>
          <p:cNvPr id="13" name="CasellaDiTesto 12">
            <a:extLst>
              <a:ext uri="{FF2B5EF4-FFF2-40B4-BE49-F238E27FC236}">
                <a16:creationId xmlns:a16="http://schemas.microsoft.com/office/drawing/2014/main" id="{3344EA45-022C-58C6-B3F8-6E48902E5DED}"/>
              </a:ext>
            </a:extLst>
          </p:cNvPr>
          <p:cNvSpPr txBox="1"/>
          <p:nvPr/>
        </p:nvSpPr>
        <p:spPr>
          <a:xfrm>
            <a:off x="560348" y="2269160"/>
            <a:ext cx="8023303" cy="707886"/>
          </a:xfrm>
          <a:prstGeom prst="rect">
            <a:avLst/>
          </a:prstGeom>
          <a:noFill/>
        </p:spPr>
        <p:txBody>
          <a:bodyPr wrap="square">
            <a:spAutoFit/>
          </a:bodyPr>
          <a:lstStyle/>
          <a:p>
            <a:r>
              <a:rPr lang="it-IT" sz="2000" dirty="0" err="1">
                <a:effectLst/>
                <a:latin typeface="Helvetica" pitchFamily="2" charset="0"/>
              </a:rPr>
              <a:t>Randomized</a:t>
            </a:r>
            <a:r>
              <a:rPr lang="it-IT" sz="2000" dirty="0">
                <a:effectLst/>
                <a:latin typeface="Helvetica" pitchFamily="2" charset="0"/>
              </a:rPr>
              <a:t> to NAC, NAC plus prednisone/</a:t>
            </a:r>
            <a:r>
              <a:rPr lang="it-IT" sz="2000" dirty="0" err="1">
                <a:effectLst/>
                <a:latin typeface="Helvetica" pitchFamily="2" charset="0"/>
              </a:rPr>
              <a:t>azathioprine</a:t>
            </a:r>
            <a:r>
              <a:rPr lang="it-IT" sz="2000" dirty="0">
                <a:effectLst/>
                <a:latin typeface="Helvetica" pitchFamily="2" charset="0"/>
              </a:rPr>
              <a:t>, or placebo for 60 weeks</a:t>
            </a:r>
          </a:p>
        </p:txBody>
      </p:sp>
      <p:sp>
        <p:nvSpPr>
          <p:cNvPr id="15" name="CasellaDiTesto 14">
            <a:extLst>
              <a:ext uri="{FF2B5EF4-FFF2-40B4-BE49-F238E27FC236}">
                <a16:creationId xmlns:a16="http://schemas.microsoft.com/office/drawing/2014/main" id="{5CF50703-5846-51EC-D883-8981348FCC92}"/>
              </a:ext>
            </a:extLst>
          </p:cNvPr>
          <p:cNvSpPr txBox="1"/>
          <p:nvPr/>
        </p:nvSpPr>
        <p:spPr>
          <a:xfrm>
            <a:off x="574287" y="3130600"/>
            <a:ext cx="6024261" cy="1015663"/>
          </a:xfrm>
          <a:prstGeom prst="rect">
            <a:avLst/>
          </a:prstGeom>
          <a:noFill/>
        </p:spPr>
        <p:txBody>
          <a:bodyPr wrap="square">
            <a:spAutoFit/>
          </a:bodyPr>
          <a:lstStyle/>
          <a:p>
            <a:r>
              <a:rPr lang="it-IT" sz="2000" dirty="0" err="1">
                <a:latin typeface="Helvetica" pitchFamily="2" charset="0"/>
              </a:rPr>
              <a:t>Prima</a:t>
            </a:r>
            <a:r>
              <a:rPr lang="it-IT" sz="2000" dirty="0" err="1">
                <a:effectLst/>
                <a:latin typeface="Helvetica" pitchFamily="2" charset="0"/>
              </a:rPr>
              <a:t>ry</a:t>
            </a:r>
            <a:r>
              <a:rPr lang="it-IT" sz="2000" dirty="0">
                <a:effectLst/>
                <a:latin typeface="Helvetica" pitchFamily="2" charset="0"/>
              </a:rPr>
              <a:t> </a:t>
            </a:r>
            <a:r>
              <a:rPr lang="it-IT" sz="2000" dirty="0" err="1">
                <a:effectLst/>
                <a:latin typeface="Helvetica" pitchFamily="2" charset="0"/>
              </a:rPr>
              <a:t>outcome</a:t>
            </a:r>
            <a:r>
              <a:rPr lang="it-IT" sz="2000" dirty="0">
                <a:effectLst/>
                <a:latin typeface="Helvetica" pitchFamily="2" charset="0"/>
              </a:rPr>
              <a:t>: FVC </a:t>
            </a:r>
            <a:r>
              <a:rPr lang="it-IT" sz="2000" dirty="0" err="1">
                <a:effectLst/>
                <a:latin typeface="Helvetica" pitchFamily="2" charset="0"/>
              </a:rPr>
              <a:t>decline</a:t>
            </a:r>
            <a:endParaRPr lang="it-IT" sz="2000" dirty="0">
              <a:effectLst/>
              <a:latin typeface="Helvetica" pitchFamily="2" charset="0"/>
            </a:endParaRPr>
          </a:p>
          <a:p>
            <a:r>
              <a:rPr lang="it-IT" sz="2000" dirty="0" err="1">
                <a:latin typeface="Helvetica" pitchFamily="2" charset="0"/>
              </a:rPr>
              <a:t>Secondary</a:t>
            </a:r>
            <a:r>
              <a:rPr lang="it-IT" sz="2000" dirty="0">
                <a:effectLst/>
                <a:latin typeface="Helvetica" pitchFamily="2" charset="0"/>
              </a:rPr>
              <a:t> </a:t>
            </a:r>
            <a:r>
              <a:rPr lang="it-IT" sz="2000" dirty="0" err="1">
                <a:effectLst/>
                <a:latin typeface="Helvetica" pitchFamily="2" charset="0"/>
              </a:rPr>
              <a:t>outcome</a:t>
            </a:r>
            <a:r>
              <a:rPr lang="it-IT" sz="2000" dirty="0">
                <a:effectLst/>
                <a:latin typeface="Helvetica" pitchFamily="2" charset="0"/>
              </a:rPr>
              <a:t>: Acute </a:t>
            </a:r>
            <a:r>
              <a:rPr lang="it-IT" sz="2000" dirty="0" err="1">
                <a:effectLst/>
                <a:latin typeface="Helvetica" pitchFamily="2" charset="0"/>
              </a:rPr>
              <a:t>exacerbation</a:t>
            </a:r>
            <a:r>
              <a:rPr lang="it-IT" sz="2000" dirty="0">
                <a:effectLst/>
                <a:latin typeface="Helvetica" pitchFamily="2" charset="0"/>
              </a:rPr>
              <a:t>, </a:t>
            </a:r>
            <a:r>
              <a:rPr lang="it-IT" sz="2000" dirty="0" err="1">
                <a:effectLst/>
                <a:latin typeface="Helvetica" pitchFamily="2" charset="0"/>
              </a:rPr>
              <a:t>disease</a:t>
            </a:r>
            <a:r>
              <a:rPr lang="it-IT" sz="2000" dirty="0">
                <a:effectLst/>
                <a:latin typeface="Helvetica" pitchFamily="2" charset="0"/>
              </a:rPr>
              <a:t> </a:t>
            </a:r>
            <a:r>
              <a:rPr lang="it-IT" sz="2000" dirty="0" err="1">
                <a:effectLst/>
                <a:latin typeface="Helvetica" pitchFamily="2" charset="0"/>
              </a:rPr>
              <a:t>progression</a:t>
            </a:r>
            <a:endParaRPr lang="it-IT" sz="2000" dirty="0">
              <a:effectLst/>
              <a:latin typeface="Helvetica" pitchFamily="2" charset="0"/>
            </a:endParaRPr>
          </a:p>
        </p:txBody>
      </p:sp>
    </p:spTree>
    <p:extLst>
      <p:ext uri="{BB962C8B-B14F-4D97-AF65-F5344CB8AC3E}">
        <p14:creationId xmlns:p14="http://schemas.microsoft.com/office/powerpoint/2010/main" val="1645379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10AB0D3-C5CF-1B1F-C822-6562E325D54B}"/>
              </a:ext>
            </a:extLst>
          </p:cNvPr>
          <p:cNvSpPr txBox="1"/>
          <p:nvPr/>
        </p:nvSpPr>
        <p:spPr>
          <a:xfrm>
            <a:off x="6267997" y="6123542"/>
            <a:ext cx="4676502" cy="369332"/>
          </a:xfrm>
          <a:prstGeom prst="rect">
            <a:avLst/>
          </a:prstGeom>
          <a:noFill/>
        </p:spPr>
        <p:txBody>
          <a:bodyPr wrap="square">
            <a:spAutoFit/>
          </a:bodyPr>
          <a:lstStyle/>
          <a:p>
            <a:r>
              <a:rPr lang="en-GB" sz="1800" dirty="0"/>
              <a:t>The “dark age” (the past)</a:t>
            </a:r>
          </a:p>
        </p:txBody>
      </p:sp>
      <p:sp>
        <p:nvSpPr>
          <p:cNvPr id="6" name="CasellaDiTesto 5">
            <a:extLst>
              <a:ext uri="{FF2B5EF4-FFF2-40B4-BE49-F238E27FC236}">
                <a16:creationId xmlns:a16="http://schemas.microsoft.com/office/drawing/2014/main" id="{06FFE175-C9FA-BF91-BEBC-AD262A409019}"/>
              </a:ext>
            </a:extLst>
          </p:cNvPr>
          <p:cNvSpPr txBox="1"/>
          <p:nvPr/>
        </p:nvSpPr>
        <p:spPr>
          <a:xfrm>
            <a:off x="343516" y="4822851"/>
            <a:ext cx="8456966" cy="1200329"/>
          </a:xfrm>
          <a:prstGeom prst="rect">
            <a:avLst/>
          </a:prstGeom>
          <a:noFill/>
        </p:spPr>
        <p:txBody>
          <a:bodyPr wrap="square">
            <a:spAutoFit/>
          </a:bodyPr>
          <a:lstStyle/>
          <a:p>
            <a:pPr algn="just"/>
            <a:r>
              <a:rPr lang="it-IT" b="0" i="0" dirty="0">
                <a:solidFill>
                  <a:srgbClr val="4D4D4D"/>
                </a:solidFill>
                <a:effectLst/>
                <a:latin typeface="OTNEJMQuadraat"/>
              </a:rPr>
              <a:t>After the </a:t>
            </a:r>
            <a:r>
              <a:rPr lang="it-IT" b="0" i="0" dirty="0" err="1">
                <a:solidFill>
                  <a:srgbClr val="4D4D4D"/>
                </a:solidFill>
                <a:effectLst/>
                <a:latin typeface="OTNEJMQuadraat"/>
              </a:rPr>
              <a:t>planned</a:t>
            </a:r>
            <a:r>
              <a:rPr lang="it-IT" b="0" i="0" dirty="0">
                <a:solidFill>
                  <a:srgbClr val="4D4D4D"/>
                </a:solidFill>
                <a:effectLst/>
                <a:latin typeface="OTNEJMQuadraat"/>
              </a:rPr>
              <a:t> </a:t>
            </a:r>
            <a:r>
              <a:rPr lang="it-IT" b="0" i="0" dirty="0" err="1">
                <a:solidFill>
                  <a:srgbClr val="4D4D4D"/>
                </a:solidFill>
                <a:effectLst/>
                <a:latin typeface="OTNEJMQuadraat"/>
              </a:rPr>
              <a:t>midpoint</a:t>
            </a:r>
            <a:r>
              <a:rPr lang="it-IT" b="0" i="0" dirty="0">
                <a:solidFill>
                  <a:srgbClr val="4D4D4D"/>
                </a:solidFill>
                <a:effectLst/>
                <a:latin typeface="OTNEJMQuadraat"/>
              </a:rPr>
              <a:t> interim </a:t>
            </a:r>
            <a:r>
              <a:rPr lang="it-IT" b="0" i="0" dirty="0" err="1">
                <a:solidFill>
                  <a:srgbClr val="4D4D4D"/>
                </a:solidFill>
                <a:effectLst/>
                <a:latin typeface="OTNEJMQuadraat"/>
              </a:rPr>
              <a:t>analysis</a:t>
            </a:r>
            <a:r>
              <a:rPr lang="it-IT" b="0" i="0" dirty="0">
                <a:solidFill>
                  <a:srgbClr val="4D4D4D"/>
                </a:solidFill>
                <a:effectLst/>
                <a:latin typeface="OTNEJMQuadraat"/>
              </a:rPr>
              <a:t>, the data and </a:t>
            </a:r>
            <a:r>
              <a:rPr lang="it-IT" b="0" i="0" dirty="0" err="1">
                <a:solidFill>
                  <a:srgbClr val="4D4D4D"/>
                </a:solidFill>
                <a:effectLst/>
                <a:latin typeface="OTNEJMQuadraat"/>
              </a:rPr>
              <a:t>safety</a:t>
            </a:r>
            <a:r>
              <a:rPr lang="it-IT" b="0" i="0" dirty="0">
                <a:solidFill>
                  <a:srgbClr val="4D4D4D"/>
                </a:solidFill>
                <a:effectLst/>
                <a:latin typeface="OTNEJMQuadraat"/>
              </a:rPr>
              <a:t> monitoring board </a:t>
            </a:r>
            <a:r>
              <a:rPr lang="it-IT" b="0" i="0" dirty="0" err="1">
                <a:solidFill>
                  <a:srgbClr val="4D4D4D"/>
                </a:solidFill>
                <a:effectLst/>
                <a:latin typeface="OTNEJMQuadraat"/>
              </a:rPr>
              <a:t>recommended</a:t>
            </a:r>
            <a:r>
              <a:rPr lang="it-IT" b="0" i="0" dirty="0">
                <a:solidFill>
                  <a:srgbClr val="4D4D4D"/>
                </a:solidFill>
                <a:effectLst/>
                <a:latin typeface="OTNEJMQuadraat"/>
              </a:rPr>
              <a:t> </a:t>
            </a:r>
            <a:r>
              <a:rPr lang="it-IT" b="1" i="1" dirty="0" err="1">
                <a:solidFill>
                  <a:srgbClr val="4D4D4D"/>
                </a:solidFill>
                <a:effectLst/>
                <a:latin typeface="OTNEJMQuadraat"/>
              </a:rPr>
              <a:t>discontinuation</a:t>
            </a:r>
            <a:r>
              <a:rPr lang="it-IT" b="0" i="0" dirty="0">
                <a:solidFill>
                  <a:srgbClr val="4D4D4D"/>
                </a:solidFill>
                <a:effectLst/>
                <a:latin typeface="OTNEJMQuadraat"/>
              </a:rPr>
              <a:t> of the </a:t>
            </a:r>
            <a:r>
              <a:rPr lang="it-IT" b="0" i="0" dirty="0" err="1">
                <a:solidFill>
                  <a:srgbClr val="4D4D4D"/>
                </a:solidFill>
                <a:effectLst/>
                <a:latin typeface="OTNEJMQuadraat"/>
              </a:rPr>
              <a:t>three-drug</a:t>
            </a:r>
            <a:r>
              <a:rPr lang="it-IT" b="0" i="0" dirty="0">
                <a:solidFill>
                  <a:srgbClr val="4D4D4D"/>
                </a:solidFill>
                <a:effectLst/>
                <a:latin typeface="OTNEJMQuadraat"/>
              </a:rPr>
              <a:t> </a:t>
            </a:r>
            <a:r>
              <a:rPr lang="it-IT" b="0" i="0" dirty="0" err="1">
                <a:solidFill>
                  <a:srgbClr val="4D4D4D"/>
                </a:solidFill>
                <a:effectLst/>
                <a:latin typeface="OTNEJMQuadraat"/>
              </a:rPr>
              <a:t>regimen</a:t>
            </a:r>
            <a:r>
              <a:rPr lang="it-IT" b="0" i="0" dirty="0">
                <a:solidFill>
                  <a:srgbClr val="4D4D4D"/>
                </a:solidFill>
                <a:effectLst/>
                <a:latin typeface="OTNEJMQuadraat"/>
              </a:rPr>
              <a:t> </a:t>
            </a:r>
            <a:r>
              <a:rPr lang="it-IT" b="0" i="0" dirty="0" err="1">
                <a:solidFill>
                  <a:srgbClr val="4D4D4D"/>
                </a:solidFill>
                <a:effectLst/>
                <a:latin typeface="OTNEJMQuadraat"/>
              </a:rPr>
              <a:t>because</a:t>
            </a:r>
            <a:r>
              <a:rPr lang="it-IT" b="0" i="0" dirty="0">
                <a:solidFill>
                  <a:srgbClr val="4D4D4D"/>
                </a:solidFill>
                <a:effectLst/>
                <a:latin typeface="OTNEJMQuadraat"/>
              </a:rPr>
              <a:t> of an </a:t>
            </a:r>
            <a:r>
              <a:rPr lang="it-IT" b="0" i="0" dirty="0" err="1">
                <a:solidFill>
                  <a:srgbClr val="4D4D4D"/>
                </a:solidFill>
                <a:effectLst/>
                <a:latin typeface="OTNEJMQuadraat"/>
              </a:rPr>
              <a:t>excess</a:t>
            </a:r>
            <a:r>
              <a:rPr lang="it-IT" b="0" i="0" dirty="0">
                <a:solidFill>
                  <a:srgbClr val="4D4D4D"/>
                </a:solidFill>
                <a:effectLst/>
                <a:latin typeface="OTNEJMQuadraat"/>
              </a:rPr>
              <a:t> in the </a:t>
            </a:r>
            <a:r>
              <a:rPr lang="it-IT" b="1" i="0" dirty="0" err="1">
                <a:solidFill>
                  <a:srgbClr val="4D4D4D"/>
                </a:solidFill>
                <a:effectLst/>
                <a:latin typeface="OTNEJMQuadraat"/>
              </a:rPr>
              <a:t>number</a:t>
            </a:r>
            <a:r>
              <a:rPr lang="it-IT" b="1" i="0" dirty="0">
                <a:solidFill>
                  <a:srgbClr val="4D4D4D"/>
                </a:solidFill>
                <a:effectLst/>
                <a:latin typeface="OTNEJMQuadraat"/>
              </a:rPr>
              <a:t> of </a:t>
            </a:r>
            <a:r>
              <a:rPr lang="it-IT" b="1" i="0" dirty="0" err="1">
                <a:solidFill>
                  <a:srgbClr val="4D4D4D"/>
                </a:solidFill>
                <a:effectLst/>
                <a:latin typeface="OTNEJMQuadraat"/>
              </a:rPr>
              <a:t>deaths</a:t>
            </a:r>
            <a:r>
              <a:rPr lang="it-IT" b="0" i="0" dirty="0">
                <a:solidFill>
                  <a:srgbClr val="4D4D4D"/>
                </a:solidFill>
                <a:effectLst/>
                <a:latin typeface="OTNEJMQuadraat"/>
              </a:rPr>
              <a:t>, </a:t>
            </a:r>
            <a:r>
              <a:rPr lang="it-IT" b="1" i="0" dirty="0" err="1">
                <a:solidFill>
                  <a:srgbClr val="4D4D4D"/>
                </a:solidFill>
                <a:effectLst/>
                <a:latin typeface="OTNEJMQuadraat"/>
              </a:rPr>
              <a:t>hospitalizations</a:t>
            </a:r>
            <a:r>
              <a:rPr lang="it-IT" b="0" i="0" dirty="0">
                <a:solidFill>
                  <a:srgbClr val="4D4D4D"/>
                </a:solidFill>
                <a:effectLst/>
                <a:latin typeface="OTNEJMQuadraat"/>
              </a:rPr>
              <a:t>, and </a:t>
            </a:r>
            <a:r>
              <a:rPr lang="it-IT" b="1" i="0" dirty="0" err="1">
                <a:solidFill>
                  <a:srgbClr val="4D4D4D"/>
                </a:solidFill>
                <a:effectLst/>
                <a:latin typeface="OTNEJMQuadraat"/>
              </a:rPr>
              <a:t>serious</a:t>
            </a:r>
            <a:r>
              <a:rPr lang="it-IT" b="1" i="0" dirty="0">
                <a:solidFill>
                  <a:srgbClr val="4D4D4D"/>
                </a:solidFill>
                <a:effectLst/>
                <a:latin typeface="OTNEJMQuadraat"/>
              </a:rPr>
              <a:t> </a:t>
            </a:r>
            <a:r>
              <a:rPr lang="it-IT" b="1" i="0" dirty="0" err="1">
                <a:solidFill>
                  <a:srgbClr val="4D4D4D"/>
                </a:solidFill>
                <a:effectLst/>
                <a:latin typeface="OTNEJMQuadraat"/>
              </a:rPr>
              <a:t>adverse</a:t>
            </a:r>
            <a:r>
              <a:rPr lang="it-IT" b="1" i="0" dirty="0">
                <a:solidFill>
                  <a:srgbClr val="4D4D4D"/>
                </a:solidFill>
                <a:effectLst/>
                <a:latin typeface="OTNEJMQuadraat"/>
              </a:rPr>
              <a:t> events </a:t>
            </a:r>
            <a:r>
              <a:rPr lang="it-IT" b="0" i="0" dirty="0" err="1">
                <a:solidFill>
                  <a:srgbClr val="4D4D4D"/>
                </a:solidFill>
                <a:effectLst/>
                <a:latin typeface="OTNEJMQuadraat"/>
              </a:rPr>
              <a:t>among</a:t>
            </a:r>
            <a:r>
              <a:rPr lang="it-IT" b="0" i="0" dirty="0">
                <a:solidFill>
                  <a:srgbClr val="4D4D4D"/>
                </a:solidFill>
                <a:effectLst/>
                <a:latin typeface="OTNEJMQuadraat"/>
              </a:rPr>
              <a:t> </a:t>
            </a:r>
            <a:r>
              <a:rPr lang="it-IT" b="0" i="0" dirty="0" err="1">
                <a:solidFill>
                  <a:srgbClr val="4D4D4D"/>
                </a:solidFill>
                <a:effectLst/>
                <a:latin typeface="OTNEJMQuadraat"/>
              </a:rPr>
              <a:t>patients</a:t>
            </a:r>
            <a:r>
              <a:rPr lang="it-IT" b="0" i="0" dirty="0">
                <a:solidFill>
                  <a:srgbClr val="4D4D4D"/>
                </a:solidFill>
                <a:effectLst/>
                <a:latin typeface="OTNEJMQuadraat"/>
              </a:rPr>
              <a:t> in the </a:t>
            </a:r>
            <a:r>
              <a:rPr lang="it-IT" b="0" i="0" dirty="0" err="1">
                <a:solidFill>
                  <a:srgbClr val="4D4D4D"/>
                </a:solidFill>
                <a:effectLst/>
                <a:latin typeface="OTNEJMQuadraat"/>
              </a:rPr>
              <a:t>combination</a:t>
            </a:r>
            <a:r>
              <a:rPr lang="it-IT" b="0" i="0" dirty="0">
                <a:solidFill>
                  <a:srgbClr val="4D4D4D"/>
                </a:solidFill>
                <a:effectLst/>
                <a:latin typeface="OTNEJMQuadraat"/>
              </a:rPr>
              <a:t>-therapy group</a:t>
            </a:r>
            <a:endParaRPr lang="en-GB" sz="2400" dirty="0"/>
          </a:p>
        </p:txBody>
      </p:sp>
      <p:pic>
        <p:nvPicPr>
          <p:cNvPr id="8" name="Immagine 7" descr="Immagine che contiene testo, diagramma, schermata, Carattere&#10;&#10;Descrizione generata automaticamente">
            <a:extLst>
              <a:ext uri="{FF2B5EF4-FFF2-40B4-BE49-F238E27FC236}">
                <a16:creationId xmlns:a16="http://schemas.microsoft.com/office/drawing/2014/main" id="{5A8025E7-3F31-2739-C452-A1678B3DFAC7}"/>
              </a:ext>
            </a:extLst>
          </p:cNvPr>
          <p:cNvPicPr>
            <a:picLocks noChangeAspect="1"/>
          </p:cNvPicPr>
          <p:nvPr/>
        </p:nvPicPr>
        <p:blipFill>
          <a:blip r:embed="rId2"/>
          <a:stretch>
            <a:fillRect/>
          </a:stretch>
        </p:blipFill>
        <p:spPr>
          <a:xfrm>
            <a:off x="1886875" y="466829"/>
            <a:ext cx="5370249" cy="3989117"/>
          </a:xfrm>
          <a:prstGeom prst="rect">
            <a:avLst/>
          </a:prstGeom>
        </p:spPr>
      </p:pic>
      <p:cxnSp>
        <p:nvCxnSpPr>
          <p:cNvPr id="10" name="Connettore 2 9">
            <a:extLst>
              <a:ext uri="{FF2B5EF4-FFF2-40B4-BE49-F238E27FC236}">
                <a16:creationId xmlns:a16="http://schemas.microsoft.com/office/drawing/2014/main" id="{295B869F-624C-9C02-D38E-B7BDCBE8B147}"/>
              </a:ext>
            </a:extLst>
          </p:cNvPr>
          <p:cNvCxnSpPr/>
          <p:nvPr/>
        </p:nvCxnSpPr>
        <p:spPr>
          <a:xfrm>
            <a:off x="1454331" y="4040777"/>
            <a:ext cx="618308"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F6F1C920-C276-9B21-5610-FD62606BF7FB}"/>
              </a:ext>
            </a:extLst>
          </p:cNvPr>
          <p:cNvCxnSpPr>
            <a:cxnSpLocks/>
          </p:cNvCxnSpPr>
          <p:nvPr/>
        </p:nvCxnSpPr>
        <p:spPr>
          <a:xfrm>
            <a:off x="4807131" y="1889760"/>
            <a:ext cx="561703" cy="23077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865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06F6E36-FB3D-72C6-5465-C75EBDC61FC2}"/>
              </a:ext>
            </a:extLst>
          </p:cNvPr>
          <p:cNvSpPr txBox="1"/>
          <p:nvPr/>
        </p:nvSpPr>
        <p:spPr>
          <a:xfrm>
            <a:off x="6267997" y="6123542"/>
            <a:ext cx="4676502" cy="369332"/>
          </a:xfrm>
          <a:prstGeom prst="rect">
            <a:avLst/>
          </a:prstGeom>
          <a:noFill/>
        </p:spPr>
        <p:txBody>
          <a:bodyPr wrap="square">
            <a:spAutoFit/>
          </a:bodyPr>
          <a:lstStyle/>
          <a:p>
            <a:r>
              <a:rPr lang="en-GB" sz="1800" dirty="0"/>
              <a:t>The “dark age” (the past)</a:t>
            </a:r>
          </a:p>
        </p:txBody>
      </p:sp>
      <p:pic>
        <p:nvPicPr>
          <p:cNvPr id="3" name="Immagine 2" descr="Immagine che contiene testo, diagramma, linea, Diagramma&#10;&#10;Descrizione generata automaticamente">
            <a:extLst>
              <a:ext uri="{FF2B5EF4-FFF2-40B4-BE49-F238E27FC236}">
                <a16:creationId xmlns:a16="http://schemas.microsoft.com/office/drawing/2014/main" id="{5F34B3ED-7494-D496-8D31-B00A609EA7E3}"/>
              </a:ext>
            </a:extLst>
          </p:cNvPr>
          <p:cNvPicPr>
            <a:picLocks noChangeAspect="1"/>
          </p:cNvPicPr>
          <p:nvPr/>
        </p:nvPicPr>
        <p:blipFill rotWithShape="1">
          <a:blip r:embed="rId2"/>
          <a:srcRect t="48311"/>
          <a:stretch/>
        </p:blipFill>
        <p:spPr>
          <a:xfrm>
            <a:off x="841672" y="2643790"/>
            <a:ext cx="3387428" cy="2721214"/>
          </a:xfrm>
          <a:prstGeom prst="rect">
            <a:avLst/>
          </a:prstGeom>
        </p:spPr>
      </p:pic>
      <p:pic>
        <p:nvPicPr>
          <p:cNvPr id="6" name="Immagine 5" descr="Immagine che contiene testo, Carattere, schermata, algebra&#10;&#10;Descrizione generata automaticamente">
            <a:extLst>
              <a:ext uri="{FF2B5EF4-FFF2-40B4-BE49-F238E27FC236}">
                <a16:creationId xmlns:a16="http://schemas.microsoft.com/office/drawing/2014/main" id="{FB8A6DDB-E259-A8B8-942A-C0DCF6C17C33}"/>
              </a:ext>
            </a:extLst>
          </p:cNvPr>
          <p:cNvPicPr>
            <a:picLocks noChangeAspect="1"/>
          </p:cNvPicPr>
          <p:nvPr/>
        </p:nvPicPr>
        <p:blipFill>
          <a:blip r:embed="rId3"/>
          <a:stretch>
            <a:fillRect/>
          </a:stretch>
        </p:blipFill>
        <p:spPr>
          <a:xfrm>
            <a:off x="651172" y="593486"/>
            <a:ext cx="6244928" cy="1621966"/>
          </a:xfrm>
          <a:prstGeom prst="rect">
            <a:avLst/>
          </a:prstGeom>
        </p:spPr>
      </p:pic>
      <p:sp>
        <p:nvSpPr>
          <p:cNvPr id="8" name="CasellaDiTesto 7">
            <a:extLst>
              <a:ext uri="{FF2B5EF4-FFF2-40B4-BE49-F238E27FC236}">
                <a16:creationId xmlns:a16="http://schemas.microsoft.com/office/drawing/2014/main" id="{DF984F8F-2723-F2BD-0CC8-EEA423DCBA42}"/>
              </a:ext>
            </a:extLst>
          </p:cNvPr>
          <p:cNvSpPr txBox="1"/>
          <p:nvPr/>
        </p:nvSpPr>
        <p:spPr>
          <a:xfrm>
            <a:off x="4453348" y="3127234"/>
            <a:ext cx="4152900" cy="1754326"/>
          </a:xfrm>
          <a:prstGeom prst="rect">
            <a:avLst/>
          </a:prstGeom>
          <a:noFill/>
        </p:spPr>
        <p:txBody>
          <a:bodyPr wrap="square">
            <a:spAutoFit/>
          </a:bodyPr>
          <a:lstStyle/>
          <a:p>
            <a:r>
              <a:rPr lang="en-GB" dirty="0"/>
              <a:t>..in this study, </a:t>
            </a:r>
            <a:r>
              <a:rPr lang="en-GB" b="1" dirty="0"/>
              <a:t>the use of warfarin </a:t>
            </a:r>
            <a:r>
              <a:rPr lang="en-GB" dirty="0"/>
              <a:t>in patients with progressive IPF was associated with</a:t>
            </a:r>
            <a:r>
              <a:rPr lang="en-GB" b="1" dirty="0"/>
              <a:t> increased mortality </a:t>
            </a:r>
            <a:r>
              <a:rPr lang="en-GB" dirty="0"/>
              <a:t>when compared with placebo (adjusted hazard ratio, 4.85; 95% conﬁdence interval, 1.38–16.99)</a:t>
            </a:r>
          </a:p>
        </p:txBody>
      </p:sp>
    </p:spTree>
    <p:extLst>
      <p:ext uri="{BB962C8B-B14F-4D97-AF65-F5344CB8AC3E}">
        <p14:creationId xmlns:p14="http://schemas.microsoft.com/office/powerpoint/2010/main" val="522402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4AA7FA-44AA-BF6B-AB39-055687070DDB}"/>
              </a:ext>
            </a:extLst>
          </p:cNvPr>
          <p:cNvSpPr>
            <a:spLocks noGrp="1"/>
          </p:cNvSpPr>
          <p:nvPr>
            <p:ph type="title"/>
          </p:nvPr>
        </p:nvSpPr>
        <p:spPr/>
        <p:txBody>
          <a:bodyPr/>
          <a:lstStyle/>
          <a:p>
            <a:pPr algn="ctr"/>
            <a:r>
              <a:rPr lang="en-GB" dirty="0"/>
              <a:t>2011 – 2015: a new era for IPF</a:t>
            </a:r>
          </a:p>
        </p:txBody>
      </p:sp>
      <p:pic>
        <p:nvPicPr>
          <p:cNvPr id="8" name="Segnaposto contenuto 7" descr="Immagine che contiene testo, schermata, Carattere&#10;&#10;Descrizione generata automaticamente">
            <a:extLst>
              <a:ext uri="{FF2B5EF4-FFF2-40B4-BE49-F238E27FC236}">
                <a16:creationId xmlns:a16="http://schemas.microsoft.com/office/drawing/2014/main" id="{FBC57B60-94D9-A248-EE88-61D042ACC0A3}"/>
              </a:ext>
            </a:extLst>
          </p:cNvPr>
          <p:cNvPicPr>
            <a:picLocks noGrp="1" noChangeAspect="1"/>
          </p:cNvPicPr>
          <p:nvPr>
            <p:ph idx="1"/>
          </p:nvPr>
        </p:nvPicPr>
        <p:blipFill>
          <a:blip r:embed="rId2"/>
          <a:stretch>
            <a:fillRect/>
          </a:stretch>
        </p:blipFill>
        <p:spPr>
          <a:xfrm>
            <a:off x="1159556" y="1690689"/>
            <a:ext cx="6824888" cy="4351338"/>
          </a:xfrm>
        </p:spPr>
      </p:pic>
      <p:sp>
        <p:nvSpPr>
          <p:cNvPr id="4" name="CasellaDiTesto 3">
            <a:extLst>
              <a:ext uri="{FF2B5EF4-FFF2-40B4-BE49-F238E27FC236}">
                <a16:creationId xmlns:a16="http://schemas.microsoft.com/office/drawing/2014/main" id="{027C8C3E-8B6C-CA31-540E-BAE3AC992E51}"/>
              </a:ext>
            </a:extLst>
          </p:cNvPr>
          <p:cNvSpPr txBox="1"/>
          <p:nvPr/>
        </p:nvSpPr>
        <p:spPr>
          <a:xfrm>
            <a:off x="5544097" y="6179105"/>
            <a:ext cx="4676502" cy="369332"/>
          </a:xfrm>
          <a:prstGeom prst="rect">
            <a:avLst/>
          </a:prstGeom>
          <a:noFill/>
        </p:spPr>
        <p:txBody>
          <a:bodyPr wrap="square">
            <a:spAutoFit/>
          </a:bodyPr>
          <a:lstStyle/>
          <a:p>
            <a:r>
              <a:rPr lang="en-GB" sz="1800" dirty="0"/>
              <a:t>The “new era” (the present)</a:t>
            </a:r>
          </a:p>
        </p:txBody>
      </p:sp>
    </p:spTree>
    <p:extLst>
      <p:ext uri="{BB962C8B-B14F-4D97-AF65-F5344CB8AC3E}">
        <p14:creationId xmlns:p14="http://schemas.microsoft.com/office/powerpoint/2010/main" val="2935982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2F0B36-8D33-3786-BFEA-AA6F1D4304F2}"/>
              </a:ext>
            </a:extLst>
          </p:cNvPr>
          <p:cNvSpPr>
            <a:spLocks noGrp="1"/>
          </p:cNvSpPr>
          <p:nvPr>
            <p:ph type="title"/>
          </p:nvPr>
        </p:nvSpPr>
        <p:spPr/>
        <p:txBody>
          <a:bodyPr>
            <a:normAutofit/>
          </a:bodyPr>
          <a:lstStyle/>
          <a:p>
            <a:pPr algn="ctr"/>
            <a:r>
              <a:rPr lang="en-GB" sz="4000" dirty="0"/>
              <a:t>Pirfenidone</a:t>
            </a:r>
          </a:p>
        </p:txBody>
      </p:sp>
      <p:sp>
        <p:nvSpPr>
          <p:cNvPr id="3" name="Segnaposto contenuto 2">
            <a:extLst>
              <a:ext uri="{FF2B5EF4-FFF2-40B4-BE49-F238E27FC236}">
                <a16:creationId xmlns:a16="http://schemas.microsoft.com/office/drawing/2014/main" id="{A637CA0C-B4A0-6700-FBA0-C3F92D7F7A14}"/>
              </a:ext>
            </a:extLst>
          </p:cNvPr>
          <p:cNvSpPr>
            <a:spLocks noGrp="1"/>
          </p:cNvSpPr>
          <p:nvPr>
            <p:ph idx="1"/>
          </p:nvPr>
        </p:nvSpPr>
        <p:spPr>
          <a:xfrm>
            <a:off x="628650" y="1690689"/>
            <a:ext cx="7886700" cy="4351338"/>
          </a:xfrm>
        </p:spPr>
        <p:txBody>
          <a:bodyPr>
            <a:normAutofit/>
          </a:bodyPr>
          <a:lstStyle/>
          <a:p>
            <a:r>
              <a:rPr lang="en-GB" sz="2400" dirty="0"/>
              <a:t>Pirfenidone is an orally available, synthetic, </a:t>
            </a:r>
            <a:r>
              <a:rPr lang="en-GB" sz="2400" dirty="0" err="1"/>
              <a:t>pyridone</a:t>
            </a:r>
            <a:r>
              <a:rPr lang="en-GB" sz="2400" dirty="0"/>
              <a:t> compound with anti-inflammatory, anti-oxidant and anti-fibrotic properties.</a:t>
            </a:r>
          </a:p>
          <a:p>
            <a:endParaRPr lang="en-GB" sz="2400" dirty="0"/>
          </a:p>
          <a:p>
            <a:r>
              <a:rPr lang="en-GB" sz="2400" dirty="0"/>
              <a:t>The mechanism of action is not fully understood.</a:t>
            </a:r>
          </a:p>
          <a:p>
            <a:endParaRPr lang="en-GB" sz="2400" dirty="0"/>
          </a:p>
          <a:p>
            <a:r>
              <a:rPr lang="en-GB" sz="2400" dirty="0"/>
              <a:t>The drug is believed to act on multiple pathways, with in vitro cell-based studies and in vivo studies in animal models of pulmonary fibrosis providing insight into its anti-fibrotic.</a:t>
            </a:r>
          </a:p>
        </p:txBody>
      </p:sp>
      <p:sp>
        <p:nvSpPr>
          <p:cNvPr id="5" name="CasellaDiTesto 4">
            <a:extLst>
              <a:ext uri="{FF2B5EF4-FFF2-40B4-BE49-F238E27FC236}">
                <a16:creationId xmlns:a16="http://schemas.microsoft.com/office/drawing/2014/main" id="{491F1147-20DB-E66D-FD5B-DB72C86D4460}"/>
              </a:ext>
            </a:extLst>
          </p:cNvPr>
          <p:cNvSpPr txBox="1"/>
          <p:nvPr/>
        </p:nvSpPr>
        <p:spPr>
          <a:xfrm>
            <a:off x="3943350" y="5915353"/>
            <a:ext cx="4572000" cy="523220"/>
          </a:xfrm>
          <a:prstGeom prst="rect">
            <a:avLst/>
          </a:prstGeom>
          <a:noFill/>
        </p:spPr>
        <p:txBody>
          <a:bodyPr wrap="square">
            <a:spAutoFit/>
          </a:bodyPr>
          <a:lstStyle/>
          <a:p>
            <a:r>
              <a:rPr lang="it-IT" sz="1400" dirty="0" err="1">
                <a:effectLst/>
                <a:latin typeface="Helvetica" pitchFamily="2" charset="0"/>
              </a:rPr>
              <a:t>Oku</a:t>
            </a:r>
            <a:r>
              <a:rPr lang="it-IT" sz="1400" dirty="0">
                <a:effectLst/>
                <a:latin typeface="Helvetica" pitchFamily="2" charset="0"/>
              </a:rPr>
              <a:t> H et al. Eur </a:t>
            </a:r>
            <a:r>
              <a:rPr lang="it-IT" sz="1400" dirty="0" err="1">
                <a:effectLst/>
                <a:latin typeface="Helvetica" pitchFamily="2" charset="0"/>
              </a:rPr>
              <a:t>J</a:t>
            </a:r>
            <a:r>
              <a:rPr lang="it-IT" sz="1400" dirty="0">
                <a:effectLst/>
                <a:latin typeface="Helvetica" pitchFamily="2" charset="0"/>
              </a:rPr>
              <a:t> </a:t>
            </a:r>
            <a:r>
              <a:rPr lang="it-IT" sz="1400" dirty="0" err="1">
                <a:effectLst/>
                <a:latin typeface="Helvetica" pitchFamily="2" charset="0"/>
              </a:rPr>
              <a:t>Pharmacol</a:t>
            </a:r>
            <a:r>
              <a:rPr lang="it-IT" sz="1400" dirty="0">
                <a:effectLst/>
                <a:latin typeface="Helvetica" pitchFamily="2" charset="0"/>
              </a:rPr>
              <a:t> 2008:590:400-8; Kim ES, Keating GM. </a:t>
            </a:r>
            <a:r>
              <a:rPr lang="it-IT" sz="1400" dirty="0" err="1">
                <a:effectLst/>
                <a:latin typeface="Helvetica" pitchFamily="2" charset="0"/>
              </a:rPr>
              <a:t>Drugs</a:t>
            </a:r>
            <a:r>
              <a:rPr lang="it-IT" sz="1400" dirty="0">
                <a:effectLst/>
                <a:latin typeface="Helvetica" pitchFamily="2" charset="0"/>
              </a:rPr>
              <a:t> 2015; 75: 219-30</a:t>
            </a:r>
          </a:p>
        </p:txBody>
      </p:sp>
    </p:spTree>
    <p:extLst>
      <p:ext uri="{BB962C8B-B14F-4D97-AF65-F5344CB8AC3E}">
        <p14:creationId xmlns:p14="http://schemas.microsoft.com/office/powerpoint/2010/main" val="1585130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diagramma, schermata, linea&#10;&#10;Descrizione generata automaticamente">
            <a:extLst>
              <a:ext uri="{FF2B5EF4-FFF2-40B4-BE49-F238E27FC236}">
                <a16:creationId xmlns:a16="http://schemas.microsoft.com/office/drawing/2014/main" id="{6571D508-1D6E-DDE1-2F3A-144448096DBA}"/>
              </a:ext>
            </a:extLst>
          </p:cNvPr>
          <p:cNvPicPr>
            <a:picLocks noGrp="1" noChangeAspect="1"/>
          </p:cNvPicPr>
          <p:nvPr>
            <p:ph idx="1"/>
          </p:nvPr>
        </p:nvPicPr>
        <p:blipFill>
          <a:blip r:embed="rId2"/>
          <a:stretch>
            <a:fillRect/>
          </a:stretch>
        </p:blipFill>
        <p:spPr>
          <a:xfrm>
            <a:off x="1154520" y="651249"/>
            <a:ext cx="6834960" cy="5020110"/>
          </a:xfrm>
        </p:spPr>
      </p:pic>
      <p:sp>
        <p:nvSpPr>
          <p:cNvPr id="6" name="CasellaDiTesto 5">
            <a:extLst>
              <a:ext uri="{FF2B5EF4-FFF2-40B4-BE49-F238E27FC236}">
                <a16:creationId xmlns:a16="http://schemas.microsoft.com/office/drawing/2014/main" id="{41EB255D-B15D-67DD-B4B1-1113033B736F}"/>
              </a:ext>
            </a:extLst>
          </p:cNvPr>
          <p:cNvSpPr txBox="1"/>
          <p:nvPr/>
        </p:nvSpPr>
        <p:spPr>
          <a:xfrm>
            <a:off x="6433784" y="6289589"/>
            <a:ext cx="4676502" cy="369332"/>
          </a:xfrm>
          <a:prstGeom prst="rect">
            <a:avLst/>
          </a:prstGeom>
          <a:noFill/>
        </p:spPr>
        <p:txBody>
          <a:bodyPr wrap="square">
            <a:spAutoFit/>
          </a:bodyPr>
          <a:lstStyle/>
          <a:p>
            <a:r>
              <a:rPr lang="en-GB" dirty="0"/>
              <a:t>King E.T.</a:t>
            </a:r>
            <a:r>
              <a:rPr lang="en-GB" sz="1800" dirty="0"/>
              <a:t> et al. 2011</a:t>
            </a:r>
          </a:p>
        </p:txBody>
      </p:sp>
    </p:spTree>
    <p:extLst>
      <p:ext uri="{BB962C8B-B14F-4D97-AF65-F5344CB8AC3E}">
        <p14:creationId xmlns:p14="http://schemas.microsoft.com/office/powerpoint/2010/main" val="998635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F442B8-BB9A-8A0C-E8A5-0A4A5528FDEF}"/>
              </a:ext>
            </a:extLst>
          </p:cNvPr>
          <p:cNvSpPr>
            <a:spLocks noGrp="1"/>
          </p:cNvSpPr>
          <p:nvPr>
            <p:ph type="title"/>
          </p:nvPr>
        </p:nvSpPr>
        <p:spPr/>
        <p:txBody>
          <a:bodyPr>
            <a:normAutofit/>
          </a:bodyPr>
          <a:lstStyle/>
          <a:p>
            <a:pPr algn="ctr"/>
            <a:r>
              <a:rPr lang="en-GB" sz="4000" dirty="0" err="1"/>
              <a:t>Nintedanib</a:t>
            </a:r>
            <a:endParaRPr lang="en-GB" sz="4000" dirty="0"/>
          </a:p>
        </p:txBody>
      </p:sp>
      <p:sp>
        <p:nvSpPr>
          <p:cNvPr id="3" name="Segnaposto contenuto 2">
            <a:extLst>
              <a:ext uri="{FF2B5EF4-FFF2-40B4-BE49-F238E27FC236}">
                <a16:creationId xmlns:a16="http://schemas.microsoft.com/office/drawing/2014/main" id="{0C1DCF59-487F-BA4E-9D7C-90C15F420A3F}"/>
              </a:ext>
            </a:extLst>
          </p:cNvPr>
          <p:cNvSpPr>
            <a:spLocks noGrp="1"/>
          </p:cNvSpPr>
          <p:nvPr>
            <p:ph idx="1"/>
          </p:nvPr>
        </p:nvSpPr>
        <p:spPr>
          <a:xfrm>
            <a:off x="628650" y="1690689"/>
            <a:ext cx="7886700" cy="4351338"/>
          </a:xfrm>
        </p:spPr>
        <p:txBody>
          <a:bodyPr>
            <a:normAutofit/>
          </a:bodyPr>
          <a:lstStyle/>
          <a:p>
            <a:r>
              <a:rPr lang="en-GB" sz="2400" dirty="0"/>
              <a:t>Orally available, small molecule, tyrosine kinase inhibitor originally developed for cancer</a:t>
            </a:r>
          </a:p>
          <a:p>
            <a:endParaRPr lang="en-GB" sz="2400" dirty="0"/>
          </a:p>
          <a:p>
            <a:r>
              <a:rPr lang="en-GB" sz="2400" dirty="0"/>
              <a:t>It acts primarily, but not exclusively, downstream of FGF, PDGF and VEGF, all of which are major growth factors involved in the pathogenesis of IPF</a:t>
            </a:r>
          </a:p>
          <a:p>
            <a:endParaRPr lang="en-GB" sz="2400" dirty="0"/>
          </a:p>
          <a:p>
            <a:r>
              <a:rPr lang="en-GB" sz="2400" dirty="0" err="1"/>
              <a:t>Nintedanib</a:t>
            </a:r>
            <a:r>
              <a:rPr lang="en-GB" sz="2400" dirty="0"/>
              <a:t> blocks the intracellular </a:t>
            </a:r>
            <a:r>
              <a:rPr lang="en-GB" sz="2400" dirty="0" err="1"/>
              <a:t>signaling</a:t>
            </a:r>
            <a:r>
              <a:rPr lang="en-GB" sz="2400" dirty="0"/>
              <a:t> needed for the proliferation, migration and differentiation of lung fibroblasts to myofibroblast</a:t>
            </a:r>
          </a:p>
        </p:txBody>
      </p:sp>
      <p:sp>
        <p:nvSpPr>
          <p:cNvPr id="5" name="CasellaDiTesto 4">
            <a:extLst>
              <a:ext uri="{FF2B5EF4-FFF2-40B4-BE49-F238E27FC236}">
                <a16:creationId xmlns:a16="http://schemas.microsoft.com/office/drawing/2014/main" id="{9FB67698-5186-9EC6-F375-B94237B070A5}"/>
              </a:ext>
            </a:extLst>
          </p:cNvPr>
          <p:cNvSpPr txBox="1"/>
          <p:nvPr/>
        </p:nvSpPr>
        <p:spPr>
          <a:xfrm>
            <a:off x="3864864" y="6042027"/>
            <a:ext cx="4931664" cy="369332"/>
          </a:xfrm>
          <a:prstGeom prst="rect">
            <a:avLst/>
          </a:prstGeom>
          <a:noFill/>
        </p:spPr>
        <p:txBody>
          <a:bodyPr wrap="square">
            <a:spAutoFit/>
          </a:bodyPr>
          <a:lstStyle/>
          <a:p>
            <a:r>
              <a:rPr lang="it-IT" i="1" dirty="0" err="1">
                <a:effectLst/>
                <a:latin typeface="Helvetica" pitchFamily="2" charset="0"/>
              </a:rPr>
              <a:t>Wollin</a:t>
            </a:r>
            <a:r>
              <a:rPr lang="it-IT" i="1" dirty="0">
                <a:effectLst/>
                <a:latin typeface="Helvetica" pitchFamily="2" charset="0"/>
              </a:rPr>
              <a:t> </a:t>
            </a:r>
            <a:r>
              <a:rPr lang="it-IT" i="1" dirty="0" err="1">
                <a:effectLst/>
                <a:latin typeface="Helvetica" pitchFamily="2" charset="0"/>
              </a:rPr>
              <a:t>Let</a:t>
            </a:r>
            <a:r>
              <a:rPr lang="it-IT" i="1" dirty="0">
                <a:effectLst/>
                <a:latin typeface="Helvetica" pitchFamily="2" charset="0"/>
              </a:rPr>
              <a:t> al. Eur </a:t>
            </a:r>
            <a:r>
              <a:rPr lang="it-IT" i="1" dirty="0" err="1">
                <a:effectLst/>
                <a:latin typeface="Helvetica" pitchFamily="2" charset="0"/>
              </a:rPr>
              <a:t>Respir</a:t>
            </a:r>
            <a:r>
              <a:rPr lang="it-IT" i="1" dirty="0">
                <a:effectLst/>
                <a:latin typeface="Helvetica" pitchFamily="2" charset="0"/>
              </a:rPr>
              <a:t> </a:t>
            </a:r>
            <a:r>
              <a:rPr lang="it-IT" i="1" dirty="0" err="1">
                <a:effectLst/>
                <a:latin typeface="Helvetica" pitchFamily="2" charset="0"/>
              </a:rPr>
              <a:t>J</a:t>
            </a:r>
            <a:r>
              <a:rPr lang="it-IT" i="1" dirty="0">
                <a:effectLst/>
                <a:latin typeface="Helvetica" pitchFamily="2" charset="0"/>
              </a:rPr>
              <a:t> 2015; 45: 1434-45</a:t>
            </a:r>
          </a:p>
        </p:txBody>
      </p:sp>
    </p:spTree>
    <p:extLst>
      <p:ext uri="{BB962C8B-B14F-4D97-AF65-F5344CB8AC3E}">
        <p14:creationId xmlns:p14="http://schemas.microsoft.com/office/powerpoint/2010/main" val="425907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6159712-0ADF-7084-264E-3623278276CB}"/>
              </a:ext>
            </a:extLst>
          </p:cNvPr>
          <p:cNvPicPr>
            <a:picLocks noChangeAspect="1"/>
          </p:cNvPicPr>
          <p:nvPr/>
        </p:nvPicPr>
        <p:blipFill rotWithShape="1">
          <a:blip r:embed="rId2"/>
          <a:srcRect t="869" b="13428"/>
          <a:stretch/>
        </p:blipFill>
        <p:spPr>
          <a:xfrm>
            <a:off x="582385" y="642021"/>
            <a:ext cx="7979229" cy="4955410"/>
          </a:xfrm>
          <a:prstGeom prst="rect">
            <a:avLst/>
          </a:prstGeom>
        </p:spPr>
      </p:pic>
      <p:sp>
        <p:nvSpPr>
          <p:cNvPr id="5" name="CasellaDiTesto 4">
            <a:extLst>
              <a:ext uri="{FF2B5EF4-FFF2-40B4-BE49-F238E27FC236}">
                <a16:creationId xmlns:a16="http://schemas.microsoft.com/office/drawing/2014/main" id="{076A32CB-C0E6-972B-AAB3-39C6FB985AA1}"/>
              </a:ext>
            </a:extLst>
          </p:cNvPr>
          <p:cNvSpPr txBox="1"/>
          <p:nvPr/>
        </p:nvSpPr>
        <p:spPr>
          <a:xfrm>
            <a:off x="6433784" y="6289589"/>
            <a:ext cx="4676502" cy="369332"/>
          </a:xfrm>
          <a:prstGeom prst="rect">
            <a:avLst/>
          </a:prstGeom>
          <a:noFill/>
        </p:spPr>
        <p:txBody>
          <a:bodyPr wrap="square">
            <a:spAutoFit/>
          </a:bodyPr>
          <a:lstStyle/>
          <a:p>
            <a:r>
              <a:rPr lang="en-GB" sz="1800" dirty="0" err="1"/>
              <a:t>Richeldi</a:t>
            </a:r>
            <a:r>
              <a:rPr lang="en-GB" sz="1800" dirty="0"/>
              <a:t> L. et al. 2014</a:t>
            </a:r>
          </a:p>
        </p:txBody>
      </p:sp>
    </p:spTree>
    <p:extLst>
      <p:ext uri="{BB962C8B-B14F-4D97-AF65-F5344CB8AC3E}">
        <p14:creationId xmlns:p14="http://schemas.microsoft.com/office/powerpoint/2010/main" val="476900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82CCA1-7A3C-DA93-6C7F-78B06F4460F4}"/>
              </a:ext>
            </a:extLst>
          </p:cNvPr>
          <p:cNvSpPr>
            <a:spLocks noGrp="1"/>
          </p:cNvSpPr>
          <p:nvPr>
            <p:ph type="title"/>
          </p:nvPr>
        </p:nvSpPr>
        <p:spPr/>
        <p:txBody>
          <a:bodyPr/>
          <a:lstStyle/>
          <a:p>
            <a:r>
              <a:rPr lang="en-GB" dirty="0"/>
              <a:t> </a:t>
            </a:r>
          </a:p>
        </p:txBody>
      </p:sp>
      <p:sp>
        <p:nvSpPr>
          <p:cNvPr id="4" name="Rettangolo 3">
            <a:extLst>
              <a:ext uri="{FF2B5EF4-FFF2-40B4-BE49-F238E27FC236}">
                <a16:creationId xmlns:a16="http://schemas.microsoft.com/office/drawing/2014/main" id="{2B840089-ECEB-E6FF-5361-55F08837F5FB}"/>
              </a:ext>
            </a:extLst>
          </p:cNvPr>
          <p:cNvSpPr/>
          <p:nvPr/>
        </p:nvSpPr>
        <p:spPr>
          <a:xfrm>
            <a:off x="-16263" y="952864"/>
            <a:ext cx="9160263" cy="519232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Connettore 2 5">
            <a:extLst>
              <a:ext uri="{FF2B5EF4-FFF2-40B4-BE49-F238E27FC236}">
                <a16:creationId xmlns:a16="http://schemas.microsoft.com/office/drawing/2014/main" id="{4CF7F43F-71BB-22A4-1A23-EFD0A089B0E9}"/>
              </a:ext>
            </a:extLst>
          </p:cNvPr>
          <p:cNvCxnSpPr>
            <a:cxnSpLocks/>
          </p:cNvCxnSpPr>
          <p:nvPr/>
        </p:nvCxnSpPr>
        <p:spPr>
          <a:xfrm>
            <a:off x="1350655" y="3429000"/>
            <a:ext cx="7042231" cy="17134"/>
          </a:xfrm>
          <a:prstGeom prst="straightConnector1">
            <a:avLst/>
          </a:prstGeom>
          <a:ln w="762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8" name="CasellaDiTesto 7">
            <a:extLst>
              <a:ext uri="{FF2B5EF4-FFF2-40B4-BE49-F238E27FC236}">
                <a16:creationId xmlns:a16="http://schemas.microsoft.com/office/drawing/2014/main" id="{BA611787-0312-3538-F8C4-1B85BD9AD0ED}"/>
              </a:ext>
            </a:extLst>
          </p:cNvPr>
          <p:cNvSpPr txBox="1"/>
          <p:nvPr/>
        </p:nvSpPr>
        <p:spPr>
          <a:xfrm>
            <a:off x="555984" y="310616"/>
            <a:ext cx="8164286" cy="369332"/>
          </a:xfrm>
          <a:prstGeom prst="rect">
            <a:avLst/>
          </a:prstGeom>
          <a:noFill/>
        </p:spPr>
        <p:txBody>
          <a:bodyPr wrap="square" rtlCol="0">
            <a:spAutoFit/>
          </a:bodyPr>
          <a:lstStyle/>
          <a:p>
            <a:pPr algn="ctr"/>
            <a:r>
              <a:rPr lang="en-GB" dirty="0">
                <a:latin typeface="Helvetica" pitchFamily="2" charset="0"/>
              </a:rPr>
              <a:t>TEN YEARS OF CLINICAL TRIALS IN IDIOPATHIC PULMONARY FIBROSIS</a:t>
            </a:r>
          </a:p>
        </p:txBody>
      </p:sp>
      <p:sp>
        <p:nvSpPr>
          <p:cNvPr id="9" name="CasellaDiTesto 8">
            <a:extLst>
              <a:ext uri="{FF2B5EF4-FFF2-40B4-BE49-F238E27FC236}">
                <a16:creationId xmlns:a16="http://schemas.microsoft.com/office/drawing/2014/main" id="{CF697E28-C781-6BEE-2914-BB9450349AA6}"/>
              </a:ext>
            </a:extLst>
          </p:cNvPr>
          <p:cNvSpPr txBox="1"/>
          <p:nvPr/>
        </p:nvSpPr>
        <p:spPr>
          <a:xfrm>
            <a:off x="589601" y="3259723"/>
            <a:ext cx="862149" cy="338554"/>
          </a:xfrm>
          <a:prstGeom prst="rect">
            <a:avLst/>
          </a:prstGeom>
          <a:noFill/>
        </p:spPr>
        <p:txBody>
          <a:bodyPr wrap="square" rtlCol="0">
            <a:spAutoFit/>
          </a:bodyPr>
          <a:lstStyle/>
          <a:p>
            <a:pPr algn="ctr"/>
            <a:r>
              <a:rPr lang="en-GB" sz="1600" dirty="0">
                <a:solidFill>
                  <a:srgbClr val="FFFF00"/>
                </a:solidFill>
                <a:highlight>
                  <a:srgbClr val="000080"/>
                </a:highlight>
              </a:rPr>
              <a:t>2014</a:t>
            </a:r>
          </a:p>
        </p:txBody>
      </p:sp>
      <p:sp>
        <p:nvSpPr>
          <p:cNvPr id="10" name="CasellaDiTesto 9">
            <a:extLst>
              <a:ext uri="{FF2B5EF4-FFF2-40B4-BE49-F238E27FC236}">
                <a16:creationId xmlns:a16="http://schemas.microsoft.com/office/drawing/2014/main" id="{83F2074C-1C45-F7DC-DD4C-9D47688CE4E8}"/>
              </a:ext>
            </a:extLst>
          </p:cNvPr>
          <p:cNvSpPr txBox="1"/>
          <p:nvPr/>
        </p:nvSpPr>
        <p:spPr>
          <a:xfrm>
            <a:off x="2035353" y="3259723"/>
            <a:ext cx="659949" cy="338554"/>
          </a:xfrm>
          <a:prstGeom prst="rect">
            <a:avLst/>
          </a:prstGeom>
          <a:solidFill>
            <a:srgbClr val="002060"/>
          </a:solidFill>
        </p:spPr>
        <p:txBody>
          <a:bodyPr wrap="square" rtlCol="0">
            <a:spAutoFit/>
          </a:bodyPr>
          <a:lstStyle/>
          <a:p>
            <a:pPr algn="ctr"/>
            <a:r>
              <a:rPr lang="en-GB" sz="1600" dirty="0">
                <a:solidFill>
                  <a:srgbClr val="FFFF00"/>
                </a:solidFill>
                <a:highlight>
                  <a:srgbClr val="000080"/>
                </a:highlight>
              </a:rPr>
              <a:t>2016</a:t>
            </a:r>
          </a:p>
        </p:txBody>
      </p:sp>
      <p:sp>
        <p:nvSpPr>
          <p:cNvPr id="12" name="CasellaDiTesto 11">
            <a:extLst>
              <a:ext uri="{FF2B5EF4-FFF2-40B4-BE49-F238E27FC236}">
                <a16:creationId xmlns:a16="http://schemas.microsoft.com/office/drawing/2014/main" id="{D5E01B55-2E58-AA9F-4CBC-51C07BC4F043}"/>
              </a:ext>
            </a:extLst>
          </p:cNvPr>
          <p:cNvSpPr txBox="1"/>
          <p:nvPr/>
        </p:nvSpPr>
        <p:spPr>
          <a:xfrm>
            <a:off x="3585478" y="3259723"/>
            <a:ext cx="659949" cy="338554"/>
          </a:xfrm>
          <a:prstGeom prst="rect">
            <a:avLst/>
          </a:prstGeom>
          <a:solidFill>
            <a:srgbClr val="002060"/>
          </a:solidFill>
        </p:spPr>
        <p:txBody>
          <a:bodyPr wrap="square" rtlCol="0">
            <a:spAutoFit/>
          </a:bodyPr>
          <a:lstStyle/>
          <a:p>
            <a:pPr algn="ctr"/>
            <a:r>
              <a:rPr lang="en-GB" sz="1600" dirty="0">
                <a:solidFill>
                  <a:srgbClr val="FFFF00"/>
                </a:solidFill>
                <a:highlight>
                  <a:srgbClr val="000080"/>
                </a:highlight>
              </a:rPr>
              <a:t>2018</a:t>
            </a:r>
          </a:p>
        </p:txBody>
      </p:sp>
      <p:sp>
        <p:nvSpPr>
          <p:cNvPr id="13" name="CasellaDiTesto 12">
            <a:extLst>
              <a:ext uri="{FF2B5EF4-FFF2-40B4-BE49-F238E27FC236}">
                <a16:creationId xmlns:a16="http://schemas.microsoft.com/office/drawing/2014/main" id="{BD0F0779-31C2-56E5-857D-009831124F95}"/>
              </a:ext>
            </a:extLst>
          </p:cNvPr>
          <p:cNvSpPr txBox="1"/>
          <p:nvPr/>
        </p:nvSpPr>
        <p:spPr>
          <a:xfrm>
            <a:off x="5004973" y="3276857"/>
            <a:ext cx="659949" cy="338554"/>
          </a:xfrm>
          <a:prstGeom prst="rect">
            <a:avLst/>
          </a:prstGeom>
          <a:solidFill>
            <a:srgbClr val="002060"/>
          </a:solidFill>
        </p:spPr>
        <p:txBody>
          <a:bodyPr wrap="square" rtlCol="0">
            <a:spAutoFit/>
          </a:bodyPr>
          <a:lstStyle/>
          <a:p>
            <a:pPr algn="ctr"/>
            <a:r>
              <a:rPr lang="en-GB" sz="1600" dirty="0">
                <a:solidFill>
                  <a:srgbClr val="FFFF00"/>
                </a:solidFill>
                <a:highlight>
                  <a:srgbClr val="000080"/>
                </a:highlight>
              </a:rPr>
              <a:t>2020</a:t>
            </a:r>
          </a:p>
        </p:txBody>
      </p:sp>
      <p:sp>
        <p:nvSpPr>
          <p:cNvPr id="14" name="CasellaDiTesto 13">
            <a:extLst>
              <a:ext uri="{FF2B5EF4-FFF2-40B4-BE49-F238E27FC236}">
                <a16:creationId xmlns:a16="http://schemas.microsoft.com/office/drawing/2014/main" id="{D6CB35A6-5DAD-A542-DDD3-23FF5D760C79}"/>
              </a:ext>
            </a:extLst>
          </p:cNvPr>
          <p:cNvSpPr txBox="1"/>
          <p:nvPr/>
        </p:nvSpPr>
        <p:spPr>
          <a:xfrm>
            <a:off x="7228032" y="3249444"/>
            <a:ext cx="659949" cy="338554"/>
          </a:xfrm>
          <a:prstGeom prst="rect">
            <a:avLst/>
          </a:prstGeom>
          <a:solidFill>
            <a:srgbClr val="002060"/>
          </a:solidFill>
        </p:spPr>
        <p:txBody>
          <a:bodyPr wrap="square" rtlCol="0">
            <a:spAutoFit/>
          </a:bodyPr>
          <a:lstStyle/>
          <a:p>
            <a:pPr algn="ctr"/>
            <a:r>
              <a:rPr lang="en-GB" sz="1600" dirty="0">
                <a:solidFill>
                  <a:srgbClr val="FFFF00"/>
                </a:solidFill>
                <a:highlight>
                  <a:srgbClr val="000080"/>
                </a:highlight>
              </a:rPr>
              <a:t>2024</a:t>
            </a:r>
          </a:p>
        </p:txBody>
      </p:sp>
      <p:sp>
        <p:nvSpPr>
          <p:cNvPr id="16" name="CasellaDiTesto 15">
            <a:extLst>
              <a:ext uri="{FF2B5EF4-FFF2-40B4-BE49-F238E27FC236}">
                <a16:creationId xmlns:a16="http://schemas.microsoft.com/office/drawing/2014/main" id="{8F7B0A31-4AF7-2ACE-F0B5-14F78F88C9F2}"/>
              </a:ext>
            </a:extLst>
          </p:cNvPr>
          <p:cNvSpPr txBox="1"/>
          <p:nvPr/>
        </p:nvSpPr>
        <p:spPr>
          <a:xfrm>
            <a:off x="178748" y="3010872"/>
            <a:ext cx="1778592" cy="307777"/>
          </a:xfrm>
          <a:prstGeom prst="rect">
            <a:avLst/>
          </a:prstGeom>
          <a:noFill/>
        </p:spPr>
        <p:txBody>
          <a:bodyPr wrap="square" rtlCol="0">
            <a:spAutoFit/>
          </a:bodyPr>
          <a:lstStyle/>
          <a:p>
            <a:pPr algn="ctr"/>
            <a:r>
              <a:rPr lang="en-GB" sz="1400" dirty="0">
                <a:solidFill>
                  <a:schemeClr val="bg1"/>
                </a:solidFill>
              </a:rPr>
              <a:t>NINTEDANIB</a:t>
            </a:r>
          </a:p>
        </p:txBody>
      </p:sp>
      <p:sp>
        <p:nvSpPr>
          <p:cNvPr id="18" name="CasellaDiTesto 17">
            <a:extLst>
              <a:ext uri="{FF2B5EF4-FFF2-40B4-BE49-F238E27FC236}">
                <a16:creationId xmlns:a16="http://schemas.microsoft.com/office/drawing/2014/main" id="{342828C4-7647-771F-4815-D458105D0587}"/>
              </a:ext>
            </a:extLst>
          </p:cNvPr>
          <p:cNvSpPr txBox="1"/>
          <p:nvPr/>
        </p:nvSpPr>
        <p:spPr>
          <a:xfrm>
            <a:off x="517303" y="4761728"/>
            <a:ext cx="1778592" cy="307777"/>
          </a:xfrm>
          <a:prstGeom prst="rect">
            <a:avLst/>
          </a:prstGeom>
          <a:noFill/>
        </p:spPr>
        <p:txBody>
          <a:bodyPr wrap="square" rtlCol="0">
            <a:spAutoFit/>
          </a:bodyPr>
          <a:lstStyle/>
          <a:p>
            <a:pPr algn="ctr"/>
            <a:r>
              <a:rPr lang="en-GB" sz="1400" dirty="0">
                <a:solidFill>
                  <a:schemeClr val="bg1"/>
                </a:solidFill>
              </a:rPr>
              <a:t>PIRFENIDONE</a:t>
            </a:r>
          </a:p>
        </p:txBody>
      </p:sp>
      <p:sp>
        <p:nvSpPr>
          <p:cNvPr id="19" name="Ovale 18">
            <a:extLst>
              <a:ext uri="{FF2B5EF4-FFF2-40B4-BE49-F238E27FC236}">
                <a16:creationId xmlns:a16="http://schemas.microsoft.com/office/drawing/2014/main" id="{AB6EBE44-C7F4-D153-58A1-3ED5D11F8AF5}"/>
              </a:ext>
            </a:extLst>
          </p:cNvPr>
          <p:cNvSpPr/>
          <p:nvPr/>
        </p:nvSpPr>
        <p:spPr>
          <a:xfrm>
            <a:off x="2500780" y="2370888"/>
            <a:ext cx="659949" cy="685911"/>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20" name="CasellaDiTesto 19">
            <a:extLst>
              <a:ext uri="{FF2B5EF4-FFF2-40B4-BE49-F238E27FC236}">
                <a16:creationId xmlns:a16="http://schemas.microsoft.com/office/drawing/2014/main" id="{23AC47CE-D48C-8767-749C-DF08BBFD81E2}"/>
              </a:ext>
            </a:extLst>
          </p:cNvPr>
          <p:cNvSpPr txBox="1"/>
          <p:nvPr/>
        </p:nvSpPr>
        <p:spPr>
          <a:xfrm>
            <a:off x="1933917" y="3039713"/>
            <a:ext cx="1778592" cy="307777"/>
          </a:xfrm>
          <a:prstGeom prst="rect">
            <a:avLst/>
          </a:prstGeom>
          <a:noFill/>
        </p:spPr>
        <p:txBody>
          <a:bodyPr wrap="square" rtlCol="0">
            <a:spAutoFit/>
          </a:bodyPr>
          <a:lstStyle/>
          <a:p>
            <a:pPr algn="ctr"/>
            <a:r>
              <a:rPr lang="en-GB" sz="1400" dirty="0">
                <a:solidFill>
                  <a:schemeClr val="bg1"/>
                </a:solidFill>
              </a:rPr>
              <a:t>SIMTUZUMAB</a:t>
            </a:r>
          </a:p>
        </p:txBody>
      </p:sp>
      <p:sp>
        <p:nvSpPr>
          <p:cNvPr id="21" name="Ovale 20">
            <a:extLst>
              <a:ext uri="{FF2B5EF4-FFF2-40B4-BE49-F238E27FC236}">
                <a16:creationId xmlns:a16="http://schemas.microsoft.com/office/drawing/2014/main" id="{6BEEF819-2B3F-ED24-EA65-6C5D4325F40D}"/>
              </a:ext>
            </a:extLst>
          </p:cNvPr>
          <p:cNvSpPr/>
          <p:nvPr/>
        </p:nvSpPr>
        <p:spPr>
          <a:xfrm>
            <a:off x="3882375" y="2823654"/>
            <a:ext cx="206828" cy="202992"/>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22" name="CasellaDiTesto 21">
            <a:extLst>
              <a:ext uri="{FF2B5EF4-FFF2-40B4-BE49-F238E27FC236}">
                <a16:creationId xmlns:a16="http://schemas.microsoft.com/office/drawing/2014/main" id="{CAC65C75-97DC-F92D-7111-605D21A36EDD}"/>
              </a:ext>
            </a:extLst>
          </p:cNvPr>
          <p:cNvSpPr txBox="1"/>
          <p:nvPr/>
        </p:nvSpPr>
        <p:spPr>
          <a:xfrm>
            <a:off x="3096493" y="3094426"/>
            <a:ext cx="1778592" cy="230832"/>
          </a:xfrm>
          <a:prstGeom prst="rect">
            <a:avLst/>
          </a:prstGeom>
          <a:noFill/>
        </p:spPr>
        <p:txBody>
          <a:bodyPr wrap="square" rtlCol="0">
            <a:spAutoFit/>
          </a:bodyPr>
          <a:lstStyle/>
          <a:p>
            <a:pPr algn="ctr"/>
            <a:r>
              <a:rPr lang="en-GB" sz="900" dirty="0">
                <a:solidFill>
                  <a:schemeClr val="bg1"/>
                </a:solidFill>
              </a:rPr>
              <a:t>ZIRITAXESTAT</a:t>
            </a:r>
          </a:p>
        </p:txBody>
      </p:sp>
      <p:sp>
        <p:nvSpPr>
          <p:cNvPr id="23" name="Ovale 22">
            <a:extLst>
              <a:ext uri="{FF2B5EF4-FFF2-40B4-BE49-F238E27FC236}">
                <a16:creationId xmlns:a16="http://schemas.microsoft.com/office/drawing/2014/main" id="{0F298B7E-E4AF-C0E3-0F27-A6D45F29396B}"/>
              </a:ext>
            </a:extLst>
          </p:cNvPr>
          <p:cNvSpPr/>
          <p:nvPr/>
        </p:nvSpPr>
        <p:spPr>
          <a:xfrm>
            <a:off x="3343976" y="3600062"/>
            <a:ext cx="311941" cy="342955"/>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25" name="Ovale 24">
            <a:extLst>
              <a:ext uri="{FF2B5EF4-FFF2-40B4-BE49-F238E27FC236}">
                <a16:creationId xmlns:a16="http://schemas.microsoft.com/office/drawing/2014/main" id="{600F2C11-4581-6757-F146-4FA94A69EFF5}"/>
              </a:ext>
            </a:extLst>
          </p:cNvPr>
          <p:cNvSpPr/>
          <p:nvPr/>
        </p:nvSpPr>
        <p:spPr>
          <a:xfrm>
            <a:off x="4811238" y="2485001"/>
            <a:ext cx="577518" cy="583070"/>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26" name="CasellaDiTesto 25">
            <a:extLst>
              <a:ext uri="{FF2B5EF4-FFF2-40B4-BE49-F238E27FC236}">
                <a16:creationId xmlns:a16="http://schemas.microsoft.com/office/drawing/2014/main" id="{A648FD6A-07DE-4B67-D723-27C6EDACD801}"/>
              </a:ext>
            </a:extLst>
          </p:cNvPr>
          <p:cNvSpPr txBox="1"/>
          <p:nvPr/>
        </p:nvSpPr>
        <p:spPr>
          <a:xfrm>
            <a:off x="4209877" y="3096882"/>
            <a:ext cx="1778592" cy="276999"/>
          </a:xfrm>
          <a:prstGeom prst="rect">
            <a:avLst/>
          </a:prstGeom>
          <a:noFill/>
        </p:spPr>
        <p:txBody>
          <a:bodyPr wrap="square" rtlCol="0">
            <a:spAutoFit/>
          </a:bodyPr>
          <a:lstStyle/>
          <a:p>
            <a:pPr algn="ctr"/>
            <a:r>
              <a:rPr lang="en-GB" sz="1200" dirty="0">
                <a:solidFill>
                  <a:schemeClr val="bg1"/>
                </a:solidFill>
              </a:rPr>
              <a:t>PAMREVLUMAB</a:t>
            </a:r>
          </a:p>
        </p:txBody>
      </p:sp>
      <p:sp>
        <p:nvSpPr>
          <p:cNvPr id="27" name="Ovale 26">
            <a:extLst>
              <a:ext uri="{FF2B5EF4-FFF2-40B4-BE49-F238E27FC236}">
                <a16:creationId xmlns:a16="http://schemas.microsoft.com/office/drawing/2014/main" id="{F75E12D1-2088-9EEF-8563-178B26DCCE8E}"/>
              </a:ext>
            </a:extLst>
          </p:cNvPr>
          <p:cNvSpPr/>
          <p:nvPr/>
        </p:nvSpPr>
        <p:spPr>
          <a:xfrm>
            <a:off x="3811114" y="4060863"/>
            <a:ext cx="311941" cy="342955"/>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28" name="CasellaDiTesto 27">
            <a:extLst>
              <a:ext uri="{FF2B5EF4-FFF2-40B4-BE49-F238E27FC236}">
                <a16:creationId xmlns:a16="http://schemas.microsoft.com/office/drawing/2014/main" id="{0259832F-688D-D00B-125A-3C95FF8B7DAA}"/>
              </a:ext>
            </a:extLst>
          </p:cNvPr>
          <p:cNvSpPr txBox="1"/>
          <p:nvPr/>
        </p:nvSpPr>
        <p:spPr>
          <a:xfrm>
            <a:off x="3077788" y="4462255"/>
            <a:ext cx="1778592" cy="230832"/>
          </a:xfrm>
          <a:prstGeom prst="rect">
            <a:avLst/>
          </a:prstGeom>
          <a:noFill/>
        </p:spPr>
        <p:txBody>
          <a:bodyPr wrap="square" rtlCol="0">
            <a:spAutoFit/>
          </a:bodyPr>
          <a:lstStyle/>
          <a:p>
            <a:pPr algn="ctr"/>
            <a:r>
              <a:rPr lang="en-GB" sz="900" dirty="0">
                <a:solidFill>
                  <a:schemeClr val="bg1"/>
                </a:solidFill>
              </a:rPr>
              <a:t>ZINPENTRAXINE</a:t>
            </a:r>
          </a:p>
        </p:txBody>
      </p:sp>
      <p:sp>
        <p:nvSpPr>
          <p:cNvPr id="29" name="Ovale 28">
            <a:extLst>
              <a:ext uri="{FF2B5EF4-FFF2-40B4-BE49-F238E27FC236}">
                <a16:creationId xmlns:a16="http://schemas.microsoft.com/office/drawing/2014/main" id="{4E3EB04B-1756-F4AB-ACF5-B7711AC13AE4}"/>
              </a:ext>
            </a:extLst>
          </p:cNvPr>
          <p:cNvSpPr/>
          <p:nvPr/>
        </p:nvSpPr>
        <p:spPr>
          <a:xfrm>
            <a:off x="3998163" y="4717391"/>
            <a:ext cx="311941" cy="342955"/>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30" name="CasellaDiTesto 29">
            <a:extLst>
              <a:ext uri="{FF2B5EF4-FFF2-40B4-BE49-F238E27FC236}">
                <a16:creationId xmlns:a16="http://schemas.microsoft.com/office/drawing/2014/main" id="{F96E2E40-BFCF-B50E-1335-FF8B5940472B}"/>
              </a:ext>
            </a:extLst>
          </p:cNvPr>
          <p:cNvSpPr txBox="1"/>
          <p:nvPr/>
        </p:nvSpPr>
        <p:spPr>
          <a:xfrm>
            <a:off x="3259821" y="5060346"/>
            <a:ext cx="1778592" cy="230832"/>
          </a:xfrm>
          <a:prstGeom prst="rect">
            <a:avLst/>
          </a:prstGeom>
          <a:noFill/>
        </p:spPr>
        <p:txBody>
          <a:bodyPr wrap="square" rtlCol="0">
            <a:spAutoFit/>
          </a:bodyPr>
          <a:lstStyle/>
          <a:p>
            <a:pPr algn="ctr"/>
            <a:r>
              <a:rPr lang="en-GB" sz="900" dirty="0">
                <a:solidFill>
                  <a:schemeClr val="bg1"/>
                </a:solidFill>
              </a:rPr>
              <a:t>BMS-986020</a:t>
            </a:r>
          </a:p>
        </p:txBody>
      </p:sp>
      <p:sp>
        <p:nvSpPr>
          <p:cNvPr id="31" name="Ovale 30">
            <a:extLst>
              <a:ext uri="{FF2B5EF4-FFF2-40B4-BE49-F238E27FC236}">
                <a16:creationId xmlns:a16="http://schemas.microsoft.com/office/drawing/2014/main" id="{9FCE01B3-4E4C-4CEF-6361-8ABA52799A2E}"/>
              </a:ext>
            </a:extLst>
          </p:cNvPr>
          <p:cNvSpPr/>
          <p:nvPr/>
        </p:nvSpPr>
        <p:spPr>
          <a:xfrm>
            <a:off x="2315511" y="3625690"/>
            <a:ext cx="311941" cy="342955"/>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32" name="CasellaDiTesto 31">
            <a:extLst>
              <a:ext uri="{FF2B5EF4-FFF2-40B4-BE49-F238E27FC236}">
                <a16:creationId xmlns:a16="http://schemas.microsoft.com/office/drawing/2014/main" id="{5A1E9D5D-D082-871D-3392-977AA442A6B1}"/>
              </a:ext>
            </a:extLst>
          </p:cNvPr>
          <p:cNvSpPr txBox="1"/>
          <p:nvPr/>
        </p:nvSpPr>
        <p:spPr>
          <a:xfrm>
            <a:off x="2016031" y="3996058"/>
            <a:ext cx="1017247" cy="369332"/>
          </a:xfrm>
          <a:prstGeom prst="rect">
            <a:avLst/>
          </a:prstGeom>
          <a:noFill/>
        </p:spPr>
        <p:txBody>
          <a:bodyPr wrap="square" rtlCol="0">
            <a:spAutoFit/>
          </a:bodyPr>
          <a:lstStyle/>
          <a:p>
            <a:pPr algn="ctr"/>
            <a:r>
              <a:rPr lang="en-GB" sz="900" dirty="0">
                <a:solidFill>
                  <a:schemeClr val="bg1"/>
                </a:solidFill>
              </a:rPr>
              <a:t>PIRFENIDONE + NAC</a:t>
            </a:r>
          </a:p>
        </p:txBody>
      </p:sp>
      <p:sp>
        <p:nvSpPr>
          <p:cNvPr id="34" name="CasellaDiTesto 33">
            <a:extLst>
              <a:ext uri="{FF2B5EF4-FFF2-40B4-BE49-F238E27FC236}">
                <a16:creationId xmlns:a16="http://schemas.microsoft.com/office/drawing/2014/main" id="{B8B5E792-8D4A-F68B-C0A3-06C0AEB0FA16}"/>
              </a:ext>
            </a:extLst>
          </p:cNvPr>
          <p:cNvSpPr txBox="1"/>
          <p:nvPr/>
        </p:nvSpPr>
        <p:spPr>
          <a:xfrm>
            <a:off x="5162830" y="4078272"/>
            <a:ext cx="1017247" cy="369332"/>
          </a:xfrm>
          <a:prstGeom prst="rect">
            <a:avLst/>
          </a:prstGeom>
          <a:noFill/>
        </p:spPr>
        <p:txBody>
          <a:bodyPr wrap="square" rtlCol="0">
            <a:spAutoFit/>
          </a:bodyPr>
          <a:lstStyle/>
          <a:p>
            <a:pPr algn="ctr"/>
            <a:r>
              <a:rPr lang="en-GB" sz="900" dirty="0">
                <a:solidFill>
                  <a:schemeClr val="bg1"/>
                </a:solidFill>
              </a:rPr>
              <a:t>PIRFENIDONE + NAC</a:t>
            </a:r>
          </a:p>
        </p:txBody>
      </p:sp>
      <p:sp>
        <p:nvSpPr>
          <p:cNvPr id="35" name="Ovale 34">
            <a:extLst>
              <a:ext uri="{FF2B5EF4-FFF2-40B4-BE49-F238E27FC236}">
                <a16:creationId xmlns:a16="http://schemas.microsoft.com/office/drawing/2014/main" id="{766F2372-6E33-AEC6-F66F-3C79387C9E87}"/>
              </a:ext>
            </a:extLst>
          </p:cNvPr>
          <p:cNvSpPr/>
          <p:nvPr/>
        </p:nvSpPr>
        <p:spPr>
          <a:xfrm>
            <a:off x="5739348" y="4393831"/>
            <a:ext cx="659949" cy="685911"/>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36" name="CasellaDiTesto 35">
            <a:extLst>
              <a:ext uri="{FF2B5EF4-FFF2-40B4-BE49-F238E27FC236}">
                <a16:creationId xmlns:a16="http://schemas.microsoft.com/office/drawing/2014/main" id="{37392512-FB79-842C-AA3C-925C5DC3076B}"/>
              </a:ext>
            </a:extLst>
          </p:cNvPr>
          <p:cNvSpPr txBox="1"/>
          <p:nvPr/>
        </p:nvSpPr>
        <p:spPr>
          <a:xfrm>
            <a:off x="5185227" y="5092715"/>
            <a:ext cx="1778592" cy="307777"/>
          </a:xfrm>
          <a:prstGeom prst="rect">
            <a:avLst/>
          </a:prstGeom>
          <a:noFill/>
        </p:spPr>
        <p:txBody>
          <a:bodyPr wrap="square" rtlCol="0">
            <a:spAutoFit/>
          </a:bodyPr>
          <a:lstStyle/>
          <a:p>
            <a:pPr algn="ctr"/>
            <a:r>
              <a:rPr lang="en-GB" sz="1400" dirty="0">
                <a:solidFill>
                  <a:schemeClr val="bg1"/>
                </a:solidFill>
              </a:rPr>
              <a:t>LEBRIKIZUMAB</a:t>
            </a:r>
          </a:p>
        </p:txBody>
      </p:sp>
      <p:sp>
        <p:nvSpPr>
          <p:cNvPr id="38" name="CasellaDiTesto 37">
            <a:extLst>
              <a:ext uri="{FF2B5EF4-FFF2-40B4-BE49-F238E27FC236}">
                <a16:creationId xmlns:a16="http://schemas.microsoft.com/office/drawing/2014/main" id="{0AB8FDCB-7C30-31E1-7439-2178DE50E7DF}"/>
              </a:ext>
            </a:extLst>
          </p:cNvPr>
          <p:cNvSpPr txBox="1"/>
          <p:nvPr/>
        </p:nvSpPr>
        <p:spPr>
          <a:xfrm>
            <a:off x="2954352" y="2118066"/>
            <a:ext cx="1778592" cy="523220"/>
          </a:xfrm>
          <a:prstGeom prst="rect">
            <a:avLst/>
          </a:prstGeom>
          <a:noFill/>
        </p:spPr>
        <p:txBody>
          <a:bodyPr wrap="square" rtlCol="0">
            <a:spAutoFit/>
          </a:bodyPr>
          <a:lstStyle/>
          <a:p>
            <a:pPr algn="ctr"/>
            <a:r>
              <a:rPr lang="en-GB" sz="1400" dirty="0">
                <a:solidFill>
                  <a:schemeClr val="bg1"/>
                </a:solidFill>
              </a:rPr>
              <a:t>NINTEDANIB + SILDENAFIL</a:t>
            </a:r>
          </a:p>
        </p:txBody>
      </p:sp>
      <p:sp>
        <p:nvSpPr>
          <p:cNvPr id="40" name="CasellaDiTesto 39">
            <a:extLst>
              <a:ext uri="{FF2B5EF4-FFF2-40B4-BE49-F238E27FC236}">
                <a16:creationId xmlns:a16="http://schemas.microsoft.com/office/drawing/2014/main" id="{561A1467-0E37-C8AD-13AC-65C3D623690B}"/>
              </a:ext>
            </a:extLst>
          </p:cNvPr>
          <p:cNvSpPr txBox="1"/>
          <p:nvPr/>
        </p:nvSpPr>
        <p:spPr>
          <a:xfrm>
            <a:off x="6712781" y="4879615"/>
            <a:ext cx="1778592" cy="307777"/>
          </a:xfrm>
          <a:prstGeom prst="rect">
            <a:avLst/>
          </a:prstGeom>
          <a:noFill/>
        </p:spPr>
        <p:txBody>
          <a:bodyPr wrap="square" rtlCol="0">
            <a:spAutoFit/>
          </a:bodyPr>
          <a:lstStyle/>
          <a:p>
            <a:pPr algn="ctr"/>
            <a:r>
              <a:rPr lang="en-GB" sz="1400" dirty="0">
                <a:solidFill>
                  <a:schemeClr val="bg1"/>
                </a:solidFill>
              </a:rPr>
              <a:t>ZINPENTRAXINE</a:t>
            </a:r>
          </a:p>
        </p:txBody>
      </p:sp>
      <p:sp>
        <p:nvSpPr>
          <p:cNvPr id="41" name="Ovale 40">
            <a:extLst>
              <a:ext uri="{FF2B5EF4-FFF2-40B4-BE49-F238E27FC236}">
                <a16:creationId xmlns:a16="http://schemas.microsoft.com/office/drawing/2014/main" id="{51B9DE5D-15B7-3ECE-08E1-C90AFFFFFB6A}"/>
              </a:ext>
            </a:extLst>
          </p:cNvPr>
          <p:cNvSpPr/>
          <p:nvPr/>
        </p:nvSpPr>
        <p:spPr>
          <a:xfrm>
            <a:off x="6663393" y="1186818"/>
            <a:ext cx="659949" cy="685911"/>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42" name="CasellaDiTesto 41">
            <a:extLst>
              <a:ext uri="{FF2B5EF4-FFF2-40B4-BE49-F238E27FC236}">
                <a16:creationId xmlns:a16="http://schemas.microsoft.com/office/drawing/2014/main" id="{97E76824-B3EE-9189-6B07-49C42561AA88}"/>
              </a:ext>
            </a:extLst>
          </p:cNvPr>
          <p:cNvSpPr txBox="1"/>
          <p:nvPr/>
        </p:nvSpPr>
        <p:spPr>
          <a:xfrm>
            <a:off x="6218181" y="1874603"/>
            <a:ext cx="1778592" cy="276999"/>
          </a:xfrm>
          <a:prstGeom prst="rect">
            <a:avLst/>
          </a:prstGeom>
          <a:noFill/>
        </p:spPr>
        <p:txBody>
          <a:bodyPr wrap="square" rtlCol="0">
            <a:spAutoFit/>
          </a:bodyPr>
          <a:lstStyle/>
          <a:p>
            <a:pPr algn="ctr"/>
            <a:r>
              <a:rPr lang="en-GB" sz="1200" dirty="0">
                <a:solidFill>
                  <a:schemeClr val="bg1"/>
                </a:solidFill>
              </a:rPr>
              <a:t>NERANDOMILASRT</a:t>
            </a:r>
          </a:p>
        </p:txBody>
      </p:sp>
      <p:sp>
        <p:nvSpPr>
          <p:cNvPr id="44" name="CasellaDiTesto 43">
            <a:extLst>
              <a:ext uri="{FF2B5EF4-FFF2-40B4-BE49-F238E27FC236}">
                <a16:creationId xmlns:a16="http://schemas.microsoft.com/office/drawing/2014/main" id="{25A5D859-575C-57BA-C98E-8D36B64BEAAF}"/>
              </a:ext>
            </a:extLst>
          </p:cNvPr>
          <p:cNvSpPr txBox="1"/>
          <p:nvPr/>
        </p:nvSpPr>
        <p:spPr>
          <a:xfrm>
            <a:off x="6180077" y="3260329"/>
            <a:ext cx="659949" cy="338554"/>
          </a:xfrm>
          <a:prstGeom prst="rect">
            <a:avLst/>
          </a:prstGeom>
          <a:solidFill>
            <a:srgbClr val="002060"/>
          </a:solidFill>
        </p:spPr>
        <p:txBody>
          <a:bodyPr wrap="square" rtlCol="0">
            <a:spAutoFit/>
          </a:bodyPr>
          <a:lstStyle/>
          <a:p>
            <a:pPr algn="ctr"/>
            <a:r>
              <a:rPr lang="en-GB" sz="1600" dirty="0">
                <a:solidFill>
                  <a:srgbClr val="FFFF00"/>
                </a:solidFill>
                <a:highlight>
                  <a:srgbClr val="000080"/>
                </a:highlight>
              </a:rPr>
              <a:t>2022</a:t>
            </a:r>
          </a:p>
        </p:txBody>
      </p:sp>
      <p:sp>
        <p:nvSpPr>
          <p:cNvPr id="45" name="Ovale 44">
            <a:extLst>
              <a:ext uri="{FF2B5EF4-FFF2-40B4-BE49-F238E27FC236}">
                <a16:creationId xmlns:a16="http://schemas.microsoft.com/office/drawing/2014/main" id="{D0A079CA-4305-662C-3CA8-44B5A4C751BF}"/>
              </a:ext>
            </a:extLst>
          </p:cNvPr>
          <p:cNvSpPr/>
          <p:nvPr/>
        </p:nvSpPr>
        <p:spPr>
          <a:xfrm>
            <a:off x="5258635" y="1135925"/>
            <a:ext cx="659949" cy="685911"/>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46" name="CasellaDiTesto 45">
            <a:extLst>
              <a:ext uri="{FF2B5EF4-FFF2-40B4-BE49-F238E27FC236}">
                <a16:creationId xmlns:a16="http://schemas.microsoft.com/office/drawing/2014/main" id="{E7FC9356-6AC3-CE31-2D70-BF4439DE5195}"/>
              </a:ext>
            </a:extLst>
          </p:cNvPr>
          <p:cNvSpPr txBox="1"/>
          <p:nvPr/>
        </p:nvSpPr>
        <p:spPr>
          <a:xfrm>
            <a:off x="4676487" y="1814788"/>
            <a:ext cx="1778592" cy="276999"/>
          </a:xfrm>
          <a:prstGeom prst="rect">
            <a:avLst/>
          </a:prstGeom>
          <a:noFill/>
        </p:spPr>
        <p:txBody>
          <a:bodyPr wrap="square" rtlCol="0">
            <a:spAutoFit/>
          </a:bodyPr>
          <a:lstStyle/>
          <a:p>
            <a:pPr algn="ctr"/>
            <a:r>
              <a:rPr lang="en-GB" sz="1200" dirty="0">
                <a:solidFill>
                  <a:schemeClr val="bg1"/>
                </a:solidFill>
              </a:rPr>
              <a:t>CO-TRIMOXAZOLE</a:t>
            </a:r>
          </a:p>
        </p:txBody>
      </p:sp>
      <p:sp>
        <p:nvSpPr>
          <p:cNvPr id="48" name="CasellaDiTesto 47">
            <a:extLst>
              <a:ext uri="{FF2B5EF4-FFF2-40B4-BE49-F238E27FC236}">
                <a16:creationId xmlns:a16="http://schemas.microsoft.com/office/drawing/2014/main" id="{31DB56A9-8C09-1B2B-0484-2BCE73EA0F82}"/>
              </a:ext>
            </a:extLst>
          </p:cNvPr>
          <p:cNvSpPr txBox="1"/>
          <p:nvPr/>
        </p:nvSpPr>
        <p:spPr>
          <a:xfrm>
            <a:off x="5364911" y="2834018"/>
            <a:ext cx="1778592" cy="430887"/>
          </a:xfrm>
          <a:prstGeom prst="rect">
            <a:avLst/>
          </a:prstGeom>
          <a:noFill/>
        </p:spPr>
        <p:txBody>
          <a:bodyPr wrap="square" rtlCol="0">
            <a:spAutoFit/>
          </a:bodyPr>
          <a:lstStyle/>
          <a:p>
            <a:pPr algn="ctr"/>
            <a:r>
              <a:rPr lang="en-GB" sz="1100" dirty="0">
                <a:solidFill>
                  <a:schemeClr val="bg1"/>
                </a:solidFill>
              </a:rPr>
              <a:t>PIRFENIFONE + </a:t>
            </a:r>
          </a:p>
          <a:p>
            <a:pPr algn="ctr"/>
            <a:r>
              <a:rPr lang="en-GB" sz="1100" dirty="0">
                <a:solidFill>
                  <a:schemeClr val="bg1"/>
                </a:solidFill>
              </a:rPr>
              <a:t>SILDENAFIL</a:t>
            </a:r>
          </a:p>
        </p:txBody>
      </p:sp>
      <p:sp>
        <p:nvSpPr>
          <p:cNvPr id="50" name="CasellaDiTesto 49">
            <a:extLst>
              <a:ext uri="{FF2B5EF4-FFF2-40B4-BE49-F238E27FC236}">
                <a16:creationId xmlns:a16="http://schemas.microsoft.com/office/drawing/2014/main" id="{F4457A63-53EB-C3EE-7AE5-48304FF2C1F1}"/>
              </a:ext>
            </a:extLst>
          </p:cNvPr>
          <p:cNvSpPr txBox="1"/>
          <p:nvPr/>
        </p:nvSpPr>
        <p:spPr>
          <a:xfrm>
            <a:off x="6572589" y="2768810"/>
            <a:ext cx="1778592" cy="230832"/>
          </a:xfrm>
          <a:prstGeom prst="rect">
            <a:avLst/>
          </a:prstGeom>
          <a:noFill/>
        </p:spPr>
        <p:txBody>
          <a:bodyPr wrap="square" rtlCol="0">
            <a:spAutoFit/>
          </a:bodyPr>
          <a:lstStyle/>
          <a:p>
            <a:pPr algn="ctr"/>
            <a:r>
              <a:rPr lang="en-GB" sz="900" dirty="0">
                <a:solidFill>
                  <a:schemeClr val="bg1"/>
                </a:solidFill>
              </a:rPr>
              <a:t>CYCLOPHOSPAMIDE</a:t>
            </a:r>
          </a:p>
        </p:txBody>
      </p:sp>
      <p:sp>
        <p:nvSpPr>
          <p:cNvPr id="51" name="Ovale 50">
            <a:extLst>
              <a:ext uri="{FF2B5EF4-FFF2-40B4-BE49-F238E27FC236}">
                <a16:creationId xmlns:a16="http://schemas.microsoft.com/office/drawing/2014/main" id="{7073C4F5-245B-D1C9-2FB9-1B4DEBF80B08}"/>
              </a:ext>
            </a:extLst>
          </p:cNvPr>
          <p:cNvSpPr/>
          <p:nvPr/>
        </p:nvSpPr>
        <p:spPr>
          <a:xfrm>
            <a:off x="7490469" y="5399590"/>
            <a:ext cx="140417" cy="152529"/>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52" name="CasellaDiTesto 51">
            <a:extLst>
              <a:ext uri="{FF2B5EF4-FFF2-40B4-BE49-F238E27FC236}">
                <a16:creationId xmlns:a16="http://schemas.microsoft.com/office/drawing/2014/main" id="{58B80931-A38D-EE8E-FB2A-03F1DFA30F67}"/>
              </a:ext>
            </a:extLst>
          </p:cNvPr>
          <p:cNvSpPr txBox="1"/>
          <p:nvPr/>
        </p:nvSpPr>
        <p:spPr>
          <a:xfrm>
            <a:off x="6693576" y="5552119"/>
            <a:ext cx="1778592" cy="261610"/>
          </a:xfrm>
          <a:prstGeom prst="rect">
            <a:avLst/>
          </a:prstGeom>
          <a:noFill/>
        </p:spPr>
        <p:txBody>
          <a:bodyPr wrap="square" rtlCol="0">
            <a:spAutoFit/>
          </a:bodyPr>
          <a:lstStyle/>
          <a:p>
            <a:pPr algn="ctr"/>
            <a:r>
              <a:rPr lang="en-GB" sz="1100" dirty="0">
                <a:solidFill>
                  <a:schemeClr val="bg1"/>
                </a:solidFill>
              </a:rPr>
              <a:t>NALBUPHINE</a:t>
            </a:r>
          </a:p>
        </p:txBody>
      </p:sp>
      <p:sp>
        <p:nvSpPr>
          <p:cNvPr id="57" name="Rettangolo con angoli arrotondati 56">
            <a:extLst>
              <a:ext uri="{FF2B5EF4-FFF2-40B4-BE49-F238E27FC236}">
                <a16:creationId xmlns:a16="http://schemas.microsoft.com/office/drawing/2014/main" id="{39C3222C-2C2B-8524-D345-C868CAD653A9}"/>
              </a:ext>
            </a:extLst>
          </p:cNvPr>
          <p:cNvSpPr/>
          <p:nvPr/>
        </p:nvSpPr>
        <p:spPr>
          <a:xfrm>
            <a:off x="339623" y="1412395"/>
            <a:ext cx="1518359" cy="1513950"/>
          </a:xfrm>
          <a:prstGeom prst="roundRect">
            <a:avLst/>
          </a:prstGeom>
          <a:solidFill>
            <a:schemeClr val="accent2">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ttangolo con angoli arrotondati 57">
            <a:extLst>
              <a:ext uri="{FF2B5EF4-FFF2-40B4-BE49-F238E27FC236}">
                <a16:creationId xmlns:a16="http://schemas.microsoft.com/office/drawing/2014/main" id="{5F919878-A249-8526-025B-E98D3303495F}"/>
              </a:ext>
            </a:extLst>
          </p:cNvPr>
          <p:cNvSpPr/>
          <p:nvPr/>
        </p:nvSpPr>
        <p:spPr>
          <a:xfrm>
            <a:off x="3396669" y="1298265"/>
            <a:ext cx="752448" cy="770730"/>
          </a:xfrm>
          <a:prstGeom prst="roundRect">
            <a:avLst/>
          </a:prstGeom>
          <a:solidFill>
            <a:schemeClr val="accent2">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ttangolo con angoli arrotondati 58">
            <a:extLst>
              <a:ext uri="{FF2B5EF4-FFF2-40B4-BE49-F238E27FC236}">
                <a16:creationId xmlns:a16="http://schemas.microsoft.com/office/drawing/2014/main" id="{D246AC42-DBAC-1180-7A8C-6EE641942D58}"/>
              </a:ext>
            </a:extLst>
          </p:cNvPr>
          <p:cNvSpPr/>
          <p:nvPr/>
        </p:nvSpPr>
        <p:spPr>
          <a:xfrm>
            <a:off x="841198" y="3679589"/>
            <a:ext cx="1130802" cy="1058639"/>
          </a:xfrm>
          <a:prstGeom prst="roundRect">
            <a:avLst/>
          </a:prstGeom>
          <a:solidFill>
            <a:schemeClr val="accent2">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ttangolo con angoli arrotondati 59">
            <a:extLst>
              <a:ext uri="{FF2B5EF4-FFF2-40B4-BE49-F238E27FC236}">
                <a16:creationId xmlns:a16="http://schemas.microsoft.com/office/drawing/2014/main" id="{BB1D4A77-91DB-EFD5-562B-2F6468DAEE71}"/>
              </a:ext>
            </a:extLst>
          </p:cNvPr>
          <p:cNvSpPr/>
          <p:nvPr/>
        </p:nvSpPr>
        <p:spPr>
          <a:xfrm>
            <a:off x="5399919" y="3587818"/>
            <a:ext cx="497675" cy="439643"/>
          </a:xfrm>
          <a:prstGeom prst="roundRect">
            <a:avLst/>
          </a:prstGeom>
          <a:solidFill>
            <a:schemeClr val="accent2">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ttangolo con angoli arrotondati 60">
            <a:extLst>
              <a:ext uri="{FF2B5EF4-FFF2-40B4-BE49-F238E27FC236}">
                <a16:creationId xmlns:a16="http://schemas.microsoft.com/office/drawing/2014/main" id="{B1607E89-A6D7-EE4F-2CFE-6D9FE0F5750E}"/>
              </a:ext>
            </a:extLst>
          </p:cNvPr>
          <p:cNvSpPr/>
          <p:nvPr/>
        </p:nvSpPr>
        <p:spPr>
          <a:xfrm flipV="1">
            <a:off x="5970704" y="2197632"/>
            <a:ext cx="575120" cy="590087"/>
          </a:xfrm>
          <a:prstGeom prst="roundRect">
            <a:avLst/>
          </a:prstGeom>
          <a:solidFill>
            <a:schemeClr val="accent2">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ttangolo con angoli arrotondati 61">
            <a:extLst>
              <a:ext uri="{FF2B5EF4-FFF2-40B4-BE49-F238E27FC236}">
                <a16:creationId xmlns:a16="http://schemas.microsoft.com/office/drawing/2014/main" id="{C1C7EF7F-036B-301B-A8A7-1D9106257F03}"/>
              </a:ext>
            </a:extLst>
          </p:cNvPr>
          <p:cNvSpPr/>
          <p:nvPr/>
        </p:nvSpPr>
        <p:spPr>
          <a:xfrm flipV="1">
            <a:off x="7248583" y="2197632"/>
            <a:ext cx="454960" cy="480910"/>
          </a:xfrm>
          <a:prstGeom prst="roundRect">
            <a:avLst/>
          </a:prstGeom>
          <a:solidFill>
            <a:schemeClr val="accent2">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ttangolo con angoli arrotondati 62">
            <a:extLst>
              <a:ext uri="{FF2B5EF4-FFF2-40B4-BE49-F238E27FC236}">
                <a16:creationId xmlns:a16="http://schemas.microsoft.com/office/drawing/2014/main" id="{43E24F8C-3DE7-1126-7551-93781269FD4A}"/>
              </a:ext>
            </a:extLst>
          </p:cNvPr>
          <p:cNvSpPr/>
          <p:nvPr/>
        </p:nvSpPr>
        <p:spPr>
          <a:xfrm>
            <a:off x="6993368" y="3760590"/>
            <a:ext cx="1179008" cy="1100322"/>
          </a:xfrm>
          <a:prstGeom prst="roundRect">
            <a:avLst/>
          </a:prstGeom>
          <a:solidFill>
            <a:schemeClr val="accent2">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ttangolo con angoli arrotondati 63">
            <a:extLst>
              <a:ext uri="{FF2B5EF4-FFF2-40B4-BE49-F238E27FC236}">
                <a16:creationId xmlns:a16="http://schemas.microsoft.com/office/drawing/2014/main" id="{AF3BC3A4-E167-FCF1-6F7E-D7440AEDEAD3}"/>
              </a:ext>
            </a:extLst>
          </p:cNvPr>
          <p:cNvSpPr/>
          <p:nvPr/>
        </p:nvSpPr>
        <p:spPr>
          <a:xfrm>
            <a:off x="544694" y="5763894"/>
            <a:ext cx="197660" cy="183304"/>
          </a:xfrm>
          <a:prstGeom prst="roundRect">
            <a:avLst/>
          </a:prstGeom>
          <a:solidFill>
            <a:schemeClr val="accent2">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e 64">
            <a:extLst>
              <a:ext uri="{FF2B5EF4-FFF2-40B4-BE49-F238E27FC236}">
                <a16:creationId xmlns:a16="http://schemas.microsoft.com/office/drawing/2014/main" id="{48C7A396-7317-65CD-A87C-FABC6AEDD688}"/>
              </a:ext>
            </a:extLst>
          </p:cNvPr>
          <p:cNvSpPr/>
          <p:nvPr/>
        </p:nvSpPr>
        <p:spPr>
          <a:xfrm>
            <a:off x="1716743" y="5772126"/>
            <a:ext cx="197660" cy="198836"/>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66" name="CasellaDiTesto 65">
            <a:extLst>
              <a:ext uri="{FF2B5EF4-FFF2-40B4-BE49-F238E27FC236}">
                <a16:creationId xmlns:a16="http://schemas.microsoft.com/office/drawing/2014/main" id="{E1B1A471-7CD0-7AC2-BC14-CDD73B3C3914}"/>
              </a:ext>
            </a:extLst>
          </p:cNvPr>
          <p:cNvSpPr txBox="1"/>
          <p:nvPr/>
        </p:nvSpPr>
        <p:spPr>
          <a:xfrm>
            <a:off x="555984" y="5740130"/>
            <a:ext cx="1017247" cy="230832"/>
          </a:xfrm>
          <a:prstGeom prst="rect">
            <a:avLst/>
          </a:prstGeom>
          <a:noFill/>
        </p:spPr>
        <p:txBody>
          <a:bodyPr wrap="square" rtlCol="0">
            <a:spAutoFit/>
          </a:bodyPr>
          <a:lstStyle/>
          <a:p>
            <a:pPr algn="ctr"/>
            <a:r>
              <a:rPr lang="en-GB" sz="900" dirty="0">
                <a:solidFill>
                  <a:schemeClr val="bg1"/>
                </a:solidFill>
              </a:rPr>
              <a:t>Phase III</a:t>
            </a:r>
          </a:p>
        </p:txBody>
      </p:sp>
      <p:sp>
        <p:nvSpPr>
          <p:cNvPr id="67" name="CasellaDiTesto 66">
            <a:extLst>
              <a:ext uri="{FF2B5EF4-FFF2-40B4-BE49-F238E27FC236}">
                <a16:creationId xmlns:a16="http://schemas.microsoft.com/office/drawing/2014/main" id="{F1AC352F-780B-E16A-45C7-9F970BD9D8FA}"/>
              </a:ext>
            </a:extLst>
          </p:cNvPr>
          <p:cNvSpPr txBox="1"/>
          <p:nvPr/>
        </p:nvSpPr>
        <p:spPr>
          <a:xfrm>
            <a:off x="1716743" y="5756128"/>
            <a:ext cx="1017247" cy="230832"/>
          </a:xfrm>
          <a:prstGeom prst="rect">
            <a:avLst/>
          </a:prstGeom>
          <a:noFill/>
        </p:spPr>
        <p:txBody>
          <a:bodyPr wrap="square" rtlCol="0">
            <a:spAutoFit/>
          </a:bodyPr>
          <a:lstStyle/>
          <a:p>
            <a:pPr algn="ctr"/>
            <a:r>
              <a:rPr lang="en-GB" sz="900" dirty="0">
                <a:solidFill>
                  <a:schemeClr val="bg1"/>
                </a:solidFill>
              </a:rPr>
              <a:t>Phase II</a:t>
            </a:r>
          </a:p>
        </p:txBody>
      </p:sp>
      <p:sp>
        <p:nvSpPr>
          <p:cNvPr id="68" name="Ovale 67">
            <a:extLst>
              <a:ext uri="{FF2B5EF4-FFF2-40B4-BE49-F238E27FC236}">
                <a16:creationId xmlns:a16="http://schemas.microsoft.com/office/drawing/2014/main" id="{E5DB4072-1973-EE1B-C655-30651F3DC94F}"/>
              </a:ext>
            </a:extLst>
          </p:cNvPr>
          <p:cNvSpPr/>
          <p:nvPr/>
        </p:nvSpPr>
        <p:spPr>
          <a:xfrm>
            <a:off x="6893611" y="3549029"/>
            <a:ext cx="140417" cy="152529"/>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70" name="CasellaDiTesto 69">
            <a:extLst>
              <a:ext uri="{FF2B5EF4-FFF2-40B4-BE49-F238E27FC236}">
                <a16:creationId xmlns:a16="http://schemas.microsoft.com/office/drawing/2014/main" id="{B4CB1D5B-E9E3-95FC-CBBD-7DB9E8265C75}"/>
              </a:ext>
            </a:extLst>
          </p:cNvPr>
          <p:cNvSpPr txBox="1"/>
          <p:nvPr/>
        </p:nvSpPr>
        <p:spPr>
          <a:xfrm>
            <a:off x="6050273" y="3732268"/>
            <a:ext cx="1778592" cy="261610"/>
          </a:xfrm>
          <a:prstGeom prst="rect">
            <a:avLst/>
          </a:prstGeom>
          <a:noFill/>
        </p:spPr>
        <p:txBody>
          <a:bodyPr wrap="square" rtlCol="0">
            <a:spAutoFit/>
          </a:bodyPr>
          <a:lstStyle/>
          <a:p>
            <a:pPr algn="ctr"/>
            <a:r>
              <a:rPr lang="en-GB" sz="1100" dirty="0">
                <a:solidFill>
                  <a:schemeClr val="bg1"/>
                </a:solidFill>
              </a:rPr>
              <a:t>GLFG1205</a:t>
            </a:r>
          </a:p>
        </p:txBody>
      </p:sp>
      <p:sp>
        <p:nvSpPr>
          <p:cNvPr id="71" name="Ovale 70">
            <a:extLst>
              <a:ext uri="{FF2B5EF4-FFF2-40B4-BE49-F238E27FC236}">
                <a16:creationId xmlns:a16="http://schemas.microsoft.com/office/drawing/2014/main" id="{B51DE9BE-269F-68E1-5DC6-0685CACE6035}"/>
              </a:ext>
            </a:extLst>
          </p:cNvPr>
          <p:cNvSpPr/>
          <p:nvPr/>
        </p:nvSpPr>
        <p:spPr>
          <a:xfrm>
            <a:off x="8153011" y="1524911"/>
            <a:ext cx="140417" cy="152529"/>
          </a:xfrm>
          <a:prstGeom prst="ellipse">
            <a:avLst/>
          </a:prstGeom>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highlight>
                <a:srgbClr val="4E76AA"/>
              </a:highlight>
            </a:endParaRPr>
          </a:p>
        </p:txBody>
      </p:sp>
      <p:sp>
        <p:nvSpPr>
          <p:cNvPr id="72" name="CasellaDiTesto 71">
            <a:extLst>
              <a:ext uri="{FF2B5EF4-FFF2-40B4-BE49-F238E27FC236}">
                <a16:creationId xmlns:a16="http://schemas.microsoft.com/office/drawing/2014/main" id="{244F033E-68BD-A5AC-2667-513DD04B439D}"/>
              </a:ext>
            </a:extLst>
          </p:cNvPr>
          <p:cNvSpPr txBox="1"/>
          <p:nvPr/>
        </p:nvSpPr>
        <p:spPr>
          <a:xfrm>
            <a:off x="7323342" y="1673732"/>
            <a:ext cx="1778592" cy="261610"/>
          </a:xfrm>
          <a:prstGeom prst="rect">
            <a:avLst/>
          </a:prstGeom>
          <a:noFill/>
        </p:spPr>
        <p:txBody>
          <a:bodyPr wrap="square" rtlCol="0">
            <a:spAutoFit/>
          </a:bodyPr>
          <a:lstStyle/>
          <a:p>
            <a:pPr algn="ctr"/>
            <a:r>
              <a:rPr lang="en-GB" sz="1100" dirty="0">
                <a:solidFill>
                  <a:schemeClr val="bg1"/>
                </a:solidFill>
              </a:rPr>
              <a:t>CC9001</a:t>
            </a:r>
          </a:p>
        </p:txBody>
      </p:sp>
      <p:sp>
        <p:nvSpPr>
          <p:cNvPr id="74" name="CasellaDiTesto 73">
            <a:extLst>
              <a:ext uri="{FF2B5EF4-FFF2-40B4-BE49-F238E27FC236}">
                <a16:creationId xmlns:a16="http://schemas.microsoft.com/office/drawing/2014/main" id="{A421DF82-E4B5-1168-F8E7-CC25100B983A}"/>
              </a:ext>
            </a:extLst>
          </p:cNvPr>
          <p:cNvSpPr txBox="1"/>
          <p:nvPr/>
        </p:nvSpPr>
        <p:spPr>
          <a:xfrm>
            <a:off x="5648756" y="6225584"/>
            <a:ext cx="4580708" cy="369332"/>
          </a:xfrm>
          <a:prstGeom prst="rect">
            <a:avLst/>
          </a:prstGeom>
          <a:noFill/>
        </p:spPr>
        <p:txBody>
          <a:bodyPr wrap="square">
            <a:spAutoFit/>
          </a:bodyPr>
          <a:lstStyle/>
          <a:p>
            <a:r>
              <a:rPr lang="en-GB" sz="1800" dirty="0"/>
              <a:t>The “</a:t>
            </a:r>
            <a:r>
              <a:rPr lang="en-GB" dirty="0"/>
              <a:t>new era”</a:t>
            </a:r>
            <a:r>
              <a:rPr lang="en-GB" sz="1800" dirty="0"/>
              <a:t> (the present)</a:t>
            </a:r>
          </a:p>
        </p:txBody>
      </p:sp>
      <p:sp>
        <p:nvSpPr>
          <p:cNvPr id="24" name="CasellaDiTesto 23">
            <a:extLst>
              <a:ext uri="{FF2B5EF4-FFF2-40B4-BE49-F238E27FC236}">
                <a16:creationId xmlns:a16="http://schemas.microsoft.com/office/drawing/2014/main" id="{DCF4815F-9925-24E1-8B02-CA073C210241}"/>
              </a:ext>
            </a:extLst>
          </p:cNvPr>
          <p:cNvSpPr txBox="1"/>
          <p:nvPr/>
        </p:nvSpPr>
        <p:spPr>
          <a:xfrm>
            <a:off x="2625203" y="3972558"/>
            <a:ext cx="1778592" cy="230832"/>
          </a:xfrm>
          <a:prstGeom prst="rect">
            <a:avLst/>
          </a:prstGeom>
          <a:noFill/>
        </p:spPr>
        <p:txBody>
          <a:bodyPr wrap="square" rtlCol="0">
            <a:spAutoFit/>
          </a:bodyPr>
          <a:lstStyle/>
          <a:p>
            <a:pPr algn="ctr"/>
            <a:r>
              <a:rPr lang="en-GB" sz="900" dirty="0">
                <a:solidFill>
                  <a:schemeClr val="bg1"/>
                </a:solidFill>
              </a:rPr>
              <a:t>TRALOKINUMAB</a:t>
            </a:r>
          </a:p>
        </p:txBody>
      </p:sp>
    </p:spTree>
    <p:extLst>
      <p:ext uri="{BB962C8B-B14F-4D97-AF65-F5344CB8AC3E}">
        <p14:creationId xmlns:p14="http://schemas.microsoft.com/office/powerpoint/2010/main" val="2374725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768FA81-042D-FFFE-AD09-16AAFA37C584}"/>
              </a:ext>
            </a:extLst>
          </p:cNvPr>
          <p:cNvSpPr>
            <a:spLocks noGrp="1"/>
          </p:cNvSpPr>
          <p:nvPr>
            <p:ph type="title"/>
          </p:nvPr>
        </p:nvSpPr>
        <p:spPr>
          <a:xfrm>
            <a:off x="473202" y="639520"/>
            <a:ext cx="2571750" cy="1719072"/>
          </a:xfrm>
        </p:spPr>
        <p:txBody>
          <a:bodyPr anchor="b">
            <a:normAutofit/>
          </a:bodyPr>
          <a:lstStyle/>
          <a:p>
            <a:r>
              <a:rPr lang="en-GB" sz="3300" dirty="0"/>
              <a:t>PENTRAXINE</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A8EAAD46-7D47-2CA9-730C-26E8C342592A}"/>
              </a:ext>
            </a:extLst>
          </p:cNvPr>
          <p:cNvSpPr>
            <a:spLocks noGrp="1"/>
          </p:cNvSpPr>
          <p:nvPr>
            <p:ph idx="1"/>
          </p:nvPr>
        </p:nvSpPr>
        <p:spPr>
          <a:xfrm>
            <a:off x="482458" y="2807208"/>
            <a:ext cx="2832427" cy="3410712"/>
          </a:xfrm>
        </p:spPr>
        <p:txBody>
          <a:bodyPr anchor="t">
            <a:normAutofit/>
          </a:bodyPr>
          <a:lstStyle/>
          <a:p>
            <a:r>
              <a:rPr lang="en-GB" sz="1900" dirty="0"/>
              <a:t>Pentraxin-2, also known as serum amyloid P, is an endogenous blood protein that plays a key role in regulating wound healing and fibrosis via modulation of monocyte differentiation</a:t>
            </a:r>
          </a:p>
        </p:txBody>
      </p:sp>
      <p:sp>
        <p:nvSpPr>
          <p:cNvPr id="7" name="CasellaDiTesto 6">
            <a:extLst>
              <a:ext uri="{FF2B5EF4-FFF2-40B4-BE49-F238E27FC236}">
                <a16:creationId xmlns:a16="http://schemas.microsoft.com/office/drawing/2014/main" id="{40790F29-F2E4-7322-615B-A39B52D9883E}"/>
              </a:ext>
            </a:extLst>
          </p:cNvPr>
          <p:cNvSpPr txBox="1"/>
          <p:nvPr/>
        </p:nvSpPr>
        <p:spPr>
          <a:xfrm>
            <a:off x="4572000" y="6217920"/>
            <a:ext cx="7073646" cy="307777"/>
          </a:xfrm>
          <a:prstGeom prst="rect">
            <a:avLst/>
          </a:prstGeom>
          <a:noFill/>
        </p:spPr>
        <p:txBody>
          <a:bodyPr wrap="square">
            <a:spAutoFit/>
          </a:bodyPr>
          <a:lstStyle/>
          <a:p>
            <a:r>
              <a:rPr lang="it-IT" sz="1400" i="1" dirty="0" err="1">
                <a:solidFill>
                  <a:srgbClr val="141413"/>
                </a:solidFill>
                <a:effectLst/>
                <a:latin typeface="Helvetica" pitchFamily="2" charset="0"/>
              </a:rPr>
              <a:t>Raghu</a:t>
            </a:r>
            <a:r>
              <a:rPr lang="it-IT" sz="1400" i="1" dirty="0">
                <a:solidFill>
                  <a:srgbClr val="141413"/>
                </a:solidFill>
                <a:effectLst/>
                <a:latin typeface="Helvetica" pitchFamily="2" charset="0"/>
              </a:rPr>
              <a:t> G, et al. JAMA 2018; 319:2299–2307</a:t>
            </a:r>
          </a:p>
        </p:txBody>
      </p:sp>
      <p:sp>
        <p:nvSpPr>
          <p:cNvPr id="8" name="CasellaDiTesto 7">
            <a:extLst>
              <a:ext uri="{FF2B5EF4-FFF2-40B4-BE49-F238E27FC236}">
                <a16:creationId xmlns:a16="http://schemas.microsoft.com/office/drawing/2014/main" id="{2EA667CE-EDCD-706D-FFC6-4461C6F4A0B3}"/>
              </a:ext>
            </a:extLst>
          </p:cNvPr>
          <p:cNvSpPr txBox="1"/>
          <p:nvPr/>
        </p:nvSpPr>
        <p:spPr>
          <a:xfrm>
            <a:off x="4414093" y="6201949"/>
            <a:ext cx="6590517" cy="276999"/>
          </a:xfrm>
          <a:prstGeom prst="rect">
            <a:avLst/>
          </a:prstGeom>
          <a:solidFill>
            <a:schemeClr val="bg1"/>
          </a:solidFill>
        </p:spPr>
        <p:txBody>
          <a:bodyPr wrap="square" rtlCol="0">
            <a:spAutoFit/>
          </a:bodyPr>
          <a:lstStyle/>
          <a:p>
            <a:r>
              <a:rPr lang="en-GB" sz="1200" dirty="0" err="1">
                <a:latin typeface="Helvetica" pitchFamily="2" charset="0"/>
              </a:rPr>
              <a:t>Richeldi</a:t>
            </a:r>
            <a:r>
              <a:rPr lang="en-GB" sz="1200" dirty="0">
                <a:latin typeface="Helvetica" pitchFamily="2" charset="0"/>
              </a:rPr>
              <a:t> et al., </a:t>
            </a:r>
            <a:r>
              <a:rPr lang="it-IT" sz="1200" b="0" i="0" u="none" strike="noStrike" dirty="0" err="1">
                <a:effectLst/>
                <a:latin typeface="Helvetica" pitchFamily="2" charset="0"/>
              </a:rPr>
              <a:t>Am</a:t>
            </a:r>
            <a:r>
              <a:rPr lang="it-IT" sz="1200" b="0" i="0" u="none" strike="noStrike" dirty="0">
                <a:effectLst/>
                <a:latin typeface="Helvetica" pitchFamily="2" charset="0"/>
              </a:rPr>
              <a:t> </a:t>
            </a:r>
            <a:r>
              <a:rPr lang="it-IT" sz="1200" b="0" i="0" u="none" strike="noStrike" dirty="0" err="1">
                <a:effectLst/>
                <a:latin typeface="Helvetica" pitchFamily="2" charset="0"/>
              </a:rPr>
              <a:t>J</a:t>
            </a:r>
            <a:r>
              <a:rPr lang="it-IT" sz="1200" b="0" i="0" u="none" strike="noStrike" dirty="0">
                <a:effectLst/>
                <a:latin typeface="Helvetica" pitchFamily="2" charset="0"/>
              </a:rPr>
              <a:t> </a:t>
            </a:r>
            <a:r>
              <a:rPr lang="it-IT" sz="1200" b="0" i="0" u="none" strike="noStrike" dirty="0" err="1">
                <a:effectLst/>
                <a:latin typeface="Helvetica" pitchFamily="2" charset="0"/>
              </a:rPr>
              <a:t>Respir</a:t>
            </a:r>
            <a:r>
              <a:rPr lang="it-IT" sz="1200" b="0" i="0" u="none" strike="noStrike" dirty="0">
                <a:effectLst/>
                <a:latin typeface="Helvetica" pitchFamily="2" charset="0"/>
              </a:rPr>
              <a:t> </a:t>
            </a:r>
            <a:r>
              <a:rPr lang="it-IT" sz="1200" b="0" i="0" u="none" strike="noStrike" dirty="0" err="1">
                <a:effectLst/>
                <a:latin typeface="Helvetica" pitchFamily="2" charset="0"/>
              </a:rPr>
              <a:t>Crit</a:t>
            </a:r>
            <a:r>
              <a:rPr lang="it-IT" sz="1200" b="0" i="0" u="none" strike="noStrike" dirty="0">
                <a:effectLst/>
                <a:latin typeface="Helvetica" pitchFamily="2" charset="0"/>
              </a:rPr>
              <a:t> Care </a:t>
            </a:r>
            <a:r>
              <a:rPr lang="it-IT" sz="1200" b="0" i="0" u="none" strike="noStrike" dirty="0" err="1">
                <a:effectLst/>
                <a:latin typeface="Helvetica" pitchFamily="2" charset="0"/>
              </a:rPr>
              <a:t>Med</a:t>
            </a:r>
            <a:r>
              <a:rPr lang="it-IT" sz="1200" b="0" i="0" u="none" strike="noStrike" dirty="0">
                <a:effectLst/>
                <a:latin typeface="Helvetica" pitchFamily="2" charset="0"/>
              </a:rPr>
              <a:t> 2024</a:t>
            </a:r>
            <a:endParaRPr lang="en-GB" sz="1200" dirty="0">
              <a:latin typeface="Helvetica" pitchFamily="2" charset="0"/>
            </a:endParaRPr>
          </a:p>
        </p:txBody>
      </p:sp>
      <p:pic>
        <p:nvPicPr>
          <p:cNvPr id="12" name="Immagine 11" descr="Immagine che contiene testo, diagramma, numero, Parallelo&#10;&#10;Descrizione generata automaticamente">
            <a:extLst>
              <a:ext uri="{FF2B5EF4-FFF2-40B4-BE49-F238E27FC236}">
                <a16:creationId xmlns:a16="http://schemas.microsoft.com/office/drawing/2014/main" id="{A5007298-FD4F-BB41-3857-04DB036514DF}"/>
              </a:ext>
            </a:extLst>
          </p:cNvPr>
          <p:cNvPicPr>
            <a:picLocks noChangeAspect="1"/>
          </p:cNvPicPr>
          <p:nvPr/>
        </p:nvPicPr>
        <p:blipFill>
          <a:blip r:embed="rId2"/>
          <a:stretch>
            <a:fillRect/>
          </a:stretch>
        </p:blipFill>
        <p:spPr>
          <a:xfrm>
            <a:off x="3518154" y="1717943"/>
            <a:ext cx="5350709" cy="2994661"/>
          </a:xfrm>
          <a:prstGeom prst="rect">
            <a:avLst/>
          </a:prstGeom>
        </p:spPr>
      </p:pic>
      <p:pic>
        <p:nvPicPr>
          <p:cNvPr id="5" name="Immagine 4">
            <a:extLst>
              <a:ext uri="{FF2B5EF4-FFF2-40B4-BE49-F238E27FC236}">
                <a16:creationId xmlns:a16="http://schemas.microsoft.com/office/drawing/2014/main" id="{1FA92732-26FD-8E13-4165-5DF94167E17D}"/>
              </a:ext>
            </a:extLst>
          </p:cNvPr>
          <p:cNvPicPr>
            <a:picLocks noChangeAspect="1"/>
          </p:cNvPicPr>
          <p:nvPr/>
        </p:nvPicPr>
        <p:blipFill>
          <a:blip r:embed="rId3"/>
          <a:stretch>
            <a:fillRect/>
          </a:stretch>
        </p:blipFill>
        <p:spPr>
          <a:xfrm>
            <a:off x="3312475" y="566132"/>
            <a:ext cx="5495782" cy="5069685"/>
          </a:xfrm>
          <a:prstGeom prst="rect">
            <a:avLst/>
          </a:prstGeom>
        </p:spPr>
      </p:pic>
    </p:spTree>
    <p:extLst>
      <p:ext uri="{BB962C8B-B14F-4D97-AF65-F5344CB8AC3E}">
        <p14:creationId xmlns:p14="http://schemas.microsoft.com/office/powerpoint/2010/main" val="126931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descr="Immagine che contiene testo, schermata, Carattere&#10;&#10;Descrizione generata automaticamente">
            <a:extLst>
              <a:ext uri="{FF2B5EF4-FFF2-40B4-BE49-F238E27FC236}">
                <a16:creationId xmlns:a16="http://schemas.microsoft.com/office/drawing/2014/main" id="{559119D7-2B70-0AE1-87E5-B7CBC66574D2}"/>
              </a:ext>
            </a:extLst>
          </p:cNvPr>
          <p:cNvPicPr>
            <a:picLocks noChangeAspect="1"/>
          </p:cNvPicPr>
          <p:nvPr/>
        </p:nvPicPr>
        <p:blipFill>
          <a:blip r:embed="rId2"/>
          <a:stretch>
            <a:fillRect/>
          </a:stretch>
        </p:blipFill>
        <p:spPr>
          <a:xfrm>
            <a:off x="482600" y="1592553"/>
            <a:ext cx="8178799" cy="3864482"/>
          </a:xfrm>
          <a:prstGeom prst="rect">
            <a:avLst/>
          </a:prstGeom>
          <a:ln>
            <a:noFill/>
          </a:ln>
        </p:spPr>
      </p:pic>
      <p:cxnSp>
        <p:nvCxnSpPr>
          <p:cNvPr id="9" name="Connettore 1 8">
            <a:extLst>
              <a:ext uri="{FF2B5EF4-FFF2-40B4-BE49-F238E27FC236}">
                <a16:creationId xmlns:a16="http://schemas.microsoft.com/office/drawing/2014/main" id="{F496C66F-A656-BCE1-78FA-3096C985C759}"/>
              </a:ext>
            </a:extLst>
          </p:cNvPr>
          <p:cNvCxnSpPr>
            <a:cxnSpLocks/>
          </p:cNvCxnSpPr>
          <p:nvPr/>
        </p:nvCxnSpPr>
        <p:spPr>
          <a:xfrm>
            <a:off x="4572000" y="3248297"/>
            <a:ext cx="0" cy="174171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8869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 diagramma&#10;&#10;Descrizione generata automaticamente">
            <a:extLst>
              <a:ext uri="{FF2B5EF4-FFF2-40B4-BE49-F238E27FC236}">
                <a16:creationId xmlns:a16="http://schemas.microsoft.com/office/drawing/2014/main" id="{150BF3ED-B958-FD1D-43E6-4163A24C9824}"/>
              </a:ext>
            </a:extLst>
          </p:cNvPr>
          <p:cNvPicPr>
            <a:picLocks noChangeAspect="1"/>
          </p:cNvPicPr>
          <p:nvPr/>
        </p:nvPicPr>
        <p:blipFill>
          <a:blip r:embed="rId2"/>
          <a:stretch>
            <a:fillRect/>
          </a:stretch>
        </p:blipFill>
        <p:spPr>
          <a:xfrm>
            <a:off x="1120720" y="820751"/>
            <a:ext cx="6902559" cy="5216498"/>
          </a:xfrm>
          <a:prstGeom prst="rect">
            <a:avLst/>
          </a:prstGeom>
        </p:spPr>
      </p:pic>
      <p:pic>
        <p:nvPicPr>
          <p:cNvPr id="6" name="Immagine 5">
            <a:extLst>
              <a:ext uri="{FF2B5EF4-FFF2-40B4-BE49-F238E27FC236}">
                <a16:creationId xmlns:a16="http://schemas.microsoft.com/office/drawing/2014/main" id="{FAF9C365-5E1B-C318-57A4-1CD8D7D4401F}"/>
              </a:ext>
            </a:extLst>
          </p:cNvPr>
          <p:cNvPicPr>
            <a:picLocks noChangeAspect="1"/>
          </p:cNvPicPr>
          <p:nvPr/>
        </p:nvPicPr>
        <p:blipFill>
          <a:blip r:embed="rId3"/>
          <a:stretch>
            <a:fillRect/>
          </a:stretch>
        </p:blipFill>
        <p:spPr>
          <a:xfrm rot="19979073">
            <a:off x="2024137" y="2058539"/>
            <a:ext cx="5222443" cy="2755399"/>
          </a:xfrm>
          <a:prstGeom prst="rect">
            <a:avLst/>
          </a:prstGeom>
        </p:spPr>
      </p:pic>
    </p:spTree>
    <p:extLst>
      <p:ext uri="{BB962C8B-B14F-4D97-AF65-F5344CB8AC3E}">
        <p14:creationId xmlns:p14="http://schemas.microsoft.com/office/powerpoint/2010/main" val="57286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46F5B9-220E-8318-C364-01E818100434}"/>
              </a:ext>
            </a:extLst>
          </p:cNvPr>
          <p:cNvSpPr>
            <a:spLocks noGrp="1"/>
          </p:cNvSpPr>
          <p:nvPr>
            <p:ph type="title"/>
          </p:nvPr>
        </p:nvSpPr>
        <p:spPr>
          <a:xfrm>
            <a:off x="628650" y="511858"/>
            <a:ext cx="7886700" cy="1325563"/>
          </a:xfrm>
        </p:spPr>
        <p:txBody>
          <a:bodyPr>
            <a:normAutofit/>
          </a:bodyPr>
          <a:lstStyle/>
          <a:p>
            <a:r>
              <a:rPr lang="en-GB" sz="3200" dirty="0"/>
              <a:t>PAMREVLUMAB</a:t>
            </a:r>
          </a:p>
        </p:txBody>
      </p:sp>
      <p:sp>
        <p:nvSpPr>
          <p:cNvPr id="3" name="Segnaposto contenuto 2">
            <a:extLst>
              <a:ext uri="{FF2B5EF4-FFF2-40B4-BE49-F238E27FC236}">
                <a16:creationId xmlns:a16="http://schemas.microsoft.com/office/drawing/2014/main" id="{679D8D43-0C59-208B-CD6B-00D17999DABE}"/>
              </a:ext>
            </a:extLst>
          </p:cNvPr>
          <p:cNvSpPr>
            <a:spLocks noGrp="1"/>
          </p:cNvSpPr>
          <p:nvPr>
            <p:ph idx="1"/>
          </p:nvPr>
        </p:nvSpPr>
        <p:spPr>
          <a:xfrm>
            <a:off x="563678" y="1994804"/>
            <a:ext cx="2821028" cy="4351338"/>
          </a:xfrm>
        </p:spPr>
        <p:txBody>
          <a:bodyPr>
            <a:normAutofit/>
          </a:bodyPr>
          <a:lstStyle/>
          <a:p>
            <a:r>
              <a:rPr lang="en-GB" sz="2000" dirty="0" err="1"/>
              <a:t>Pamrevlumab</a:t>
            </a:r>
            <a:r>
              <a:rPr lang="en-GB" sz="2000" dirty="0"/>
              <a:t> is a fully recombinant human monoclonal antibody against connective tissue growth factor (CTGF), a secreted matricellular protein that modulates several biological activities associated with tissue </a:t>
            </a:r>
            <a:r>
              <a:rPr lang="en-GB" sz="2000" dirty="0" err="1"/>
              <a:t>remodeling</a:t>
            </a:r>
            <a:r>
              <a:rPr lang="en-GB" sz="2000" dirty="0"/>
              <a:t> and fibrosis.</a:t>
            </a:r>
          </a:p>
        </p:txBody>
      </p:sp>
      <p:pic>
        <p:nvPicPr>
          <p:cNvPr id="5" name="Immagine 4">
            <a:extLst>
              <a:ext uri="{FF2B5EF4-FFF2-40B4-BE49-F238E27FC236}">
                <a16:creationId xmlns:a16="http://schemas.microsoft.com/office/drawing/2014/main" id="{0532A274-11F2-DA62-683D-B664BC457911}"/>
              </a:ext>
            </a:extLst>
          </p:cNvPr>
          <p:cNvPicPr>
            <a:picLocks noChangeAspect="1"/>
          </p:cNvPicPr>
          <p:nvPr/>
        </p:nvPicPr>
        <p:blipFill>
          <a:blip r:embed="rId2"/>
          <a:stretch>
            <a:fillRect/>
          </a:stretch>
        </p:blipFill>
        <p:spPr>
          <a:xfrm>
            <a:off x="3384706" y="1588675"/>
            <a:ext cx="5309004" cy="4351338"/>
          </a:xfrm>
          <a:prstGeom prst="rect">
            <a:avLst/>
          </a:prstGeom>
        </p:spPr>
      </p:pic>
      <p:sp>
        <p:nvSpPr>
          <p:cNvPr id="6" name="CasellaDiTesto 5">
            <a:extLst>
              <a:ext uri="{FF2B5EF4-FFF2-40B4-BE49-F238E27FC236}">
                <a16:creationId xmlns:a16="http://schemas.microsoft.com/office/drawing/2014/main" id="{3186A93B-93B4-A665-6620-D566E75AA966}"/>
              </a:ext>
            </a:extLst>
          </p:cNvPr>
          <p:cNvSpPr txBox="1"/>
          <p:nvPr/>
        </p:nvSpPr>
        <p:spPr>
          <a:xfrm>
            <a:off x="5220091" y="6215875"/>
            <a:ext cx="6590517" cy="276999"/>
          </a:xfrm>
          <a:prstGeom prst="rect">
            <a:avLst/>
          </a:prstGeom>
          <a:solidFill>
            <a:schemeClr val="bg1"/>
          </a:solidFill>
        </p:spPr>
        <p:txBody>
          <a:bodyPr wrap="square" rtlCol="0">
            <a:spAutoFit/>
          </a:bodyPr>
          <a:lstStyle/>
          <a:p>
            <a:r>
              <a:rPr lang="en-GB" sz="1200" dirty="0">
                <a:latin typeface="Helvetica" pitchFamily="2" charset="0"/>
              </a:rPr>
              <a:t>Raghu G. et al., Jama </a:t>
            </a:r>
            <a:r>
              <a:rPr lang="it-IT" sz="1200" b="0" i="0" u="none" strike="noStrike" dirty="0">
                <a:effectLst/>
                <a:latin typeface="Helvetica" pitchFamily="2" charset="0"/>
              </a:rPr>
              <a:t>2024</a:t>
            </a:r>
            <a:endParaRPr lang="en-GB" sz="1200" dirty="0">
              <a:latin typeface="Helvetica" pitchFamily="2" charset="0"/>
            </a:endParaRPr>
          </a:p>
        </p:txBody>
      </p:sp>
      <p:pic>
        <p:nvPicPr>
          <p:cNvPr id="8" name="Immagine 7">
            <a:extLst>
              <a:ext uri="{FF2B5EF4-FFF2-40B4-BE49-F238E27FC236}">
                <a16:creationId xmlns:a16="http://schemas.microsoft.com/office/drawing/2014/main" id="{9B1B865B-1804-B7DF-BE2A-EB2ECBC11279}"/>
              </a:ext>
            </a:extLst>
          </p:cNvPr>
          <p:cNvPicPr>
            <a:picLocks noChangeAspect="1"/>
          </p:cNvPicPr>
          <p:nvPr/>
        </p:nvPicPr>
        <p:blipFill>
          <a:blip r:embed="rId3"/>
          <a:stretch>
            <a:fillRect/>
          </a:stretch>
        </p:blipFill>
        <p:spPr>
          <a:xfrm>
            <a:off x="563678" y="1349693"/>
            <a:ext cx="3313379" cy="362707"/>
          </a:xfrm>
          <a:prstGeom prst="rect">
            <a:avLst/>
          </a:prstGeom>
        </p:spPr>
      </p:pic>
      <p:pic>
        <p:nvPicPr>
          <p:cNvPr id="9" name="Immagine 8">
            <a:extLst>
              <a:ext uri="{FF2B5EF4-FFF2-40B4-BE49-F238E27FC236}">
                <a16:creationId xmlns:a16="http://schemas.microsoft.com/office/drawing/2014/main" id="{8B84A7F7-EC4B-18CC-905A-7503BD4D6C48}"/>
              </a:ext>
            </a:extLst>
          </p:cNvPr>
          <p:cNvPicPr>
            <a:picLocks noChangeAspect="1"/>
          </p:cNvPicPr>
          <p:nvPr/>
        </p:nvPicPr>
        <p:blipFill>
          <a:blip r:embed="rId4"/>
          <a:stretch>
            <a:fillRect/>
          </a:stretch>
        </p:blipFill>
        <p:spPr>
          <a:xfrm rot="19979073">
            <a:off x="2024137" y="2058539"/>
            <a:ext cx="5222443" cy="2755399"/>
          </a:xfrm>
          <a:prstGeom prst="rect">
            <a:avLst/>
          </a:prstGeom>
        </p:spPr>
      </p:pic>
    </p:spTree>
    <p:extLst>
      <p:ext uri="{BB962C8B-B14F-4D97-AF65-F5344CB8AC3E}">
        <p14:creationId xmlns:p14="http://schemas.microsoft.com/office/powerpoint/2010/main" val="164107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657FB7-66E2-98A6-35F9-04F2694DF7D6}"/>
              </a:ext>
            </a:extLst>
          </p:cNvPr>
          <p:cNvSpPr>
            <a:spLocks noGrp="1"/>
          </p:cNvSpPr>
          <p:nvPr>
            <p:ph type="title"/>
          </p:nvPr>
        </p:nvSpPr>
        <p:spPr/>
        <p:txBody>
          <a:bodyPr/>
          <a:lstStyle/>
          <a:p>
            <a:r>
              <a:rPr lang="en-GB" dirty="0" err="1"/>
              <a:t>Ziritaxestat</a:t>
            </a:r>
            <a:endParaRPr lang="en-GB" dirty="0"/>
          </a:p>
        </p:txBody>
      </p:sp>
      <p:sp>
        <p:nvSpPr>
          <p:cNvPr id="3" name="Segnaposto contenuto 2">
            <a:extLst>
              <a:ext uri="{FF2B5EF4-FFF2-40B4-BE49-F238E27FC236}">
                <a16:creationId xmlns:a16="http://schemas.microsoft.com/office/drawing/2014/main" id="{9A2C587F-C9B4-AFE0-5676-0454B2936406}"/>
              </a:ext>
            </a:extLst>
          </p:cNvPr>
          <p:cNvSpPr>
            <a:spLocks noGrp="1"/>
          </p:cNvSpPr>
          <p:nvPr>
            <p:ph idx="1"/>
          </p:nvPr>
        </p:nvSpPr>
        <p:spPr>
          <a:xfrm>
            <a:off x="628650" y="1837817"/>
            <a:ext cx="3699510" cy="4351338"/>
          </a:xfrm>
        </p:spPr>
        <p:txBody>
          <a:bodyPr>
            <a:normAutofit/>
          </a:bodyPr>
          <a:lstStyle/>
          <a:p>
            <a:r>
              <a:rPr lang="en-GB" sz="2400" dirty="0" err="1"/>
              <a:t>Ziritaxestat</a:t>
            </a:r>
            <a:r>
              <a:rPr lang="en-GB" sz="2400" dirty="0"/>
              <a:t> is a small molecule that selectively inhibits </a:t>
            </a:r>
            <a:r>
              <a:rPr lang="en-GB" sz="2400" dirty="0" err="1"/>
              <a:t>autotaxin</a:t>
            </a:r>
            <a:r>
              <a:rPr lang="en-GB" sz="2400" dirty="0"/>
              <a:t>, an enzyme involved in the production of lysophosphatidic acid, a profibrotic mediator that is upregulated in patients with IPF</a:t>
            </a:r>
          </a:p>
        </p:txBody>
      </p:sp>
      <p:sp>
        <p:nvSpPr>
          <p:cNvPr id="4" name="Freccia destra 3">
            <a:extLst>
              <a:ext uri="{FF2B5EF4-FFF2-40B4-BE49-F238E27FC236}">
                <a16:creationId xmlns:a16="http://schemas.microsoft.com/office/drawing/2014/main" id="{10E6AB81-E123-E4A5-05F0-3E3351951CDE}"/>
              </a:ext>
            </a:extLst>
          </p:cNvPr>
          <p:cNvSpPr/>
          <p:nvPr/>
        </p:nvSpPr>
        <p:spPr>
          <a:xfrm>
            <a:off x="4572000" y="3035808"/>
            <a:ext cx="914400"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7008D2B5-AB27-D167-65A3-3B408C6CA9C7}"/>
              </a:ext>
            </a:extLst>
          </p:cNvPr>
          <p:cNvSpPr txBox="1"/>
          <p:nvPr/>
        </p:nvSpPr>
        <p:spPr>
          <a:xfrm>
            <a:off x="5730240" y="2259160"/>
            <a:ext cx="3072384" cy="2523768"/>
          </a:xfrm>
          <a:prstGeom prst="rect">
            <a:avLst/>
          </a:prstGeom>
          <a:noFill/>
        </p:spPr>
        <p:txBody>
          <a:bodyPr wrap="square">
            <a:spAutoFit/>
          </a:bodyPr>
          <a:lstStyle/>
          <a:p>
            <a:r>
              <a:rPr lang="it-IT" sz="2000" dirty="0"/>
              <a:t>ISABELA 1 and 2</a:t>
            </a:r>
          </a:p>
          <a:p>
            <a:endParaRPr lang="it-IT" dirty="0"/>
          </a:p>
          <a:p>
            <a:r>
              <a:rPr lang="it-IT" sz="2400" dirty="0" err="1"/>
              <a:t>Ziritaxestat</a:t>
            </a:r>
            <a:r>
              <a:rPr lang="it-IT" sz="2400" dirty="0"/>
              <a:t> </a:t>
            </a:r>
            <a:r>
              <a:rPr lang="it-IT" sz="2400" dirty="0" err="1"/>
              <a:t>was</a:t>
            </a:r>
            <a:r>
              <a:rPr lang="it-IT" sz="2400" dirty="0"/>
              <a:t> </a:t>
            </a:r>
            <a:r>
              <a:rPr lang="it-IT" sz="2400" dirty="0" err="1"/>
              <a:t>associated</a:t>
            </a:r>
            <a:r>
              <a:rPr lang="it-IT" sz="2400" dirty="0"/>
              <a:t> with </a:t>
            </a:r>
            <a:r>
              <a:rPr lang="it-IT" sz="2400" b="1" dirty="0" err="1"/>
              <a:t>increased</a:t>
            </a:r>
            <a:r>
              <a:rPr lang="it-IT" sz="2400" b="1" dirty="0"/>
              <a:t> </a:t>
            </a:r>
            <a:r>
              <a:rPr lang="it-IT" sz="2400" b="1" dirty="0" err="1"/>
              <a:t>all</a:t>
            </a:r>
            <a:r>
              <a:rPr lang="it-IT" sz="2400" b="1" dirty="0"/>
              <a:t>-cause </a:t>
            </a:r>
            <a:r>
              <a:rPr lang="it-IT" sz="2400" b="1" dirty="0" err="1"/>
              <a:t>mortality</a:t>
            </a:r>
            <a:r>
              <a:rPr lang="it-IT" sz="2400" b="1" dirty="0"/>
              <a:t> rates </a:t>
            </a:r>
            <a:r>
              <a:rPr lang="it-IT" sz="2400" dirty="0" err="1"/>
              <a:t>compared</a:t>
            </a:r>
            <a:r>
              <a:rPr lang="it-IT" sz="2400" dirty="0"/>
              <a:t> to placebo</a:t>
            </a:r>
            <a:endParaRPr lang="en-GB" sz="2400" dirty="0"/>
          </a:p>
        </p:txBody>
      </p:sp>
      <p:pic>
        <p:nvPicPr>
          <p:cNvPr id="7" name="Immagine 6">
            <a:extLst>
              <a:ext uri="{FF2B5EF4-FFF2-40B4-BE49-F238E27FC236}">
                <a16:creationId xmlns:a16="http://schemas.microsoft.com/office/drawing/2014/main" id="{00BA0EA2-1153-1B48-B203-93A3C6642C17}"/>
              </a:ext>
            </a:extLst>
          </p:cNvPr>
          <p:cNvPicPr>
            <a:picLocks noChangeAspect="1"/>
          </p:cNvPicPr>
          <p:nvPr/>
        </p:nvPicPr>
        <p:blipFill>
          <a:blip r:embed="rId2"/>
          <a:stretch>
            <a:fillRect/>
          </a:stretch>
        </p:blipFill>
        <p:spPr>
          <a:xfrm>
            <a:off x="563678" y="1349693"/>
            <a:ext cx="3313379" cy="362707"/>
          </a:xfrm>
          <a:prstGeom prst="rect">
            <a:avLst/>
          </a:prstGeom>
        </p:spPr>
      </p:pic>
      <p:sp>
        <p:nvSpPr>
          <p:cNvPr id="9" name="CasellaDiTesto 8">
            <a:extLst>
              <a:ext uri="{FF2B5EF4-FFF2-40B4-BE49-F238E27FC236}">
                <a16:creationId xmlns:a16="http://schemas.microsoft.com/office/drawing/2014/main" id="{51A8ADEE-3008-3AEC-0F8C-7B0998078BCF}"/>
              </a:ext>
            </a:extLst>
          </p:cNvPr>
          <p:cNvSpPr txBox="1"/>
          <p:nvPr/>
        </p:nvSpPr>
        <p:spPr>
          <a:xfrm>
            <a:off x="5614416" y="5819823"/>
            <a:ext cx="4572000" cy="369332"/>
          </a:xfrm>
          <a:prstGeom prst="rect">
            <a:avLst/>
          </a:prstGeom>
          <a:noFill/>
        </p:spPr>
        <p:txBody>
          <a:bodyPr wrap="square">
            <a:spAutoFit/>
          </a:bodyPr>
          <a:lstStyle/>
          <a:p>
            <a:r>
              <a:rPr lang="it-IT" i="1" dirty="0"/>
              <a:t>Maher TM et al. </a:t>
            </a:r>
            <a:r>
              <a:rPr lang="it-IT" i="1" dirty="0" err="1"/>
              <a:t>Jama</a:t>
            </a:r>
            <a:r>
              <a:rPr lang="it-IT" i="1" dirty="0"/>
              <a:t> 2023</a:t>
            </a:r>
            <a:endParaRPr lang="en-GB" i="1" dirty="0"/>
          </a:p>
        </p:txBody>
      </p:sp>
      <p:pic>
        <p:nvPicPr>
          <p:cNvPr id="12" name="Immagine 11">
            <a:extLst>
              <a:ext uri="{FF2B5EF4-FFF2-40B4-BE49-F238E27FC236}">
                <a16:creationId xmlns:a16="http://schemas.microsoft.com/office/drawing/2014/main" id="{60E6C9EE-07A6-8F6C-5451-A3230D14B632}"/>
              </a:ext>
            </a:extLst>
          </p:cNvPr>
          <p:cNvPicPr>
            <a:picLocks noChangeAspect="1"/>
          </p:cNvPicPr>
          <p:nvPr/>
        </p:nvPicPr>
        <p:blipFill>
          <a:blip r:embed="rId3"/>
          <a:stretch>
            <a:fillRect/>
          </a:stretch>
        </p:blipFill>
        <p:spPr>
          <a:xfrm rot="19979073">
            <a:off x="2024137" y="2058539"/>
            <a:ext cx="5222443" cy="2755399"/>
          </a:xfrm>
          <a:prstGeom prst="rect">
            <a:avLst/>
          </a:prstGeom>
        </p:spPr>
      </p:pic>
    </p:spTree>
    <p:extLst>
      <p:ext uri="{BB962C8B-B14F-4D97-AF65-F5344CB8AC3E}">
        <p14:creationId xmlns:p14="http://schemas.microsoft.com/office/powerpoint/2010/main" val="395127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AA0320A-733F-52CB-AFEC-139A11331F94}"/>
              </a:ext>
            </a:extLst>
          </p:cNvPr>
          <p:cNvSpPr>
            <a:spLocks noGrp="1"/>
          </p:cNvSpPr>
          <p:nvPr>
            <p:ph idx="1"/>
          </p:nvPr>
        </p:nvSpPr>
        <p:spPr>
          <a:xfrm>
            <a:off x="628650" y="964628"/>
            <a:ext cx="7886700" cy="4928743"/>
          </a:xfrm>
        </p:spPr>
        <p:txBody>
          <a:bodyPr>
            <a:normAutofit fontScale="92500" lnSpcReduction="10000"/>
          </a:bodyPr>
          <a:lstStyle/>
          <a:p>
            <a:pPr marL="0" indent="0">
              <a:buNone/>
            </a:pPr>
            <a:r>
              <a:rPr lang="en-GB"/>
              <a:t>What have we learned?</a:t>
            </a:r>
          </a:p>
          <a:p>
            <a:pPr marL="0" indent="0">
              <a:buNone/>
            </a:pPr>
            <a:endParaRPr lang="en-GB" dirty="0"/>
          </a:p>
          <a:p>
            <a:r>
              <a:rPr lang="en-GB" dirty="0"/>
              <a:t>The </a:t>
            </a:r>
            <a:r>
              <a:rPr lang="en-GB" b="1" dirty="0"/>
              <a:t>small sample size </a:t>
            </a:r>
            <a:r>
              <a:rPr lang="en-GB" dirty="0"/>
              <a:t>and relatively </a:t>
            </a:r>
            <a:r>
              <a:rPr lang="en-GB" b="1" dirty="0"/>
              <a:t>short duration </a:t>
            </a:r>
            <a:r>
              <a:rPr lang="en-GB" dirty="0"/>
              <a:t>may have contributed to the failure to reproduce positive results.</a:t>
            </a:r>
          </a:p>
          <a:p>
            <a:endParaRPr lang="en-GB" dirty="0"/>
          </a:p>
          <a:p>
            <a:r>
              <a:rPr lang="en-GB" dirty="0"/>
              <a:t>Importance of </a:t>
            </a:r>
            <a:r>
              <a:rPr lang="en-GB" dirty="0" err="1"/>
              <a:t>analyzing</a:t>
            </a:r>
            <a:r>
              <a:rPr lang="en-GB" dirty="0"/>
              <a:t> data at the patient level and routinely performing </a:t>
            </a:r>
            <a:r>
              <a:rPr lang="en-GB" b="1" dirty="0"/>
              <a:t>sensitivity analyses that exclude outliers</a:t>
            </a:r>
          </a:p>
          <a:p>
            <a:endParaRPr lang="en-GB" dirty="0"/>
          </a:p>
          <a:p>
            <a:r>
              <a:rPr lang="en-GB" b="1" dirty="0"/>
              <a:t>Missing data </a:t>
            </a:r>
            <a:r>
              <a:rPr lang="en-GB" dirty="0"/>
              <a:t>in small early-phase trials can disproportionately influence estimates of effect size. </a:t>
            </a:r>
          </a:p>
        </p:txBody>
      </p:sp>
      <p:sp>
        <p:nvSpPr>
          <p:cNvPr id="5" name="CasellaDiTesto 4">
            <a:extLst>
              <a:ext uri="{FF2B5EF4-FFF2-40B4-BE49-F238E27FC236}">
                <a16:creationId xmlns:a16="http://schemas.microsoft.com/office/drawing/2014/main" id="{0629D416-198F-B8CE-A7C7-C25FF010A9DE}"/>
              </a:ext>
            </a:extLst>
          </p:cNvPr>
          <p:cNvSpPr txBox="1"/>
          <p:nvPr/>
        </p:nvSpPr>
        <p:spPr>
          <a:xfrm>
            <a:off x="4572000" y="6230035"/>
            <a:ext cx="4572000" cy="338554"/>
          </a:xfrm>
          <a:prstGeom prst="rect">
            <a:avLst/>
          </a:prstGeom>
          <a:noFill/>
        </p:spPr>
        <p:txBody>
          <a:bodyPr wrap="square">
            <a:spAutoFit/>
          </a:bodyPr>
          <a:lstStyle/>
          <a:p>
            <a:r>
              <a:rPr lang="it-IT" sz="1600" i="1" dirty="0"/>
              <a:t>Spagnolo P. et al. </a:t>
            </a:r>
            <a:r>
              <a:rPr lang="it-IT" sz="1600" i="1" dirty="0" err="1"/>
              <a:t>Curr</a:t>
            </a:r>
            <a:r>
              <a:rPr lang="it-IT" sz="1600" i="1" dirty="0"/>
              <a:t> Op </a:t>
            </a:r>
            <a:r>
              <a:rPr lang="it-IT" sz="1600" i="1" dirty="0" err="1"/>
              <a:t>Pulm</a:t>
            </a:r>
            <a:r>
              <a:rPr lang="it-IT" sz="1600" i="1" dirty="0"/>
              <a:t> </a:t>
            </a:r>
            <a:r>
              <a:rPr lang="it-IT" sz="1600" i="1" dirty="0" err="1"/>
              <a:t>Med</a:t>
            </a:r>
            <a:r>
              <a:rPr lang="it-IT" sz="1600" i="1" dirty="0"/>
              <a:t> 2024 </a:t>
            </a:r>
            <a:endParaRPr lang="en-GB" sz="1600" i="1" dirty="0"/>
          </a:p>
        </p:txBody>
      </p:sp>
    </p:spTree>
    <p:extLst>
      <p:ext uri="{BB962C8B-B14F-4D97-AF65-F5344CB8AC3E}">
        <p14:creationId xmlns:p14="http://schemas.microsoft.com/office/powerpoint/2010/main" val="209228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BE7FAC-3AB0-3302-049E-F356E26542CB}"/>
              </a:ext>
            </a:extLst>
          </p:cNvPr>
          <p:cNvSpPr>
            <a:spLocks noGrp="1"/>
          </p:cNvSpPr>
          <p:nvPr>
            <p:ph type="title"/>
          </p:nvPr>
        </p:nvSpPr>
        <p:spPr>
          <a:xfrm>
            <a:off x="628650" y="2585812"/>
            <a:ext cx="7886700" cy="1325563"/>
          </a:xfrm>
        </p:spPr>
        <p:txBody>
          <a:bodyPr/>
          <a:lstStyle/>
          <a:p>
            <a:pPr algn="ctr"/>
            <a:r>
              <a:rPr lang="en-GB" b="1" u="sng" dirty="0"/>
              <a:t>2019 - t</a:t>
            </a:r>
            <a:r>
              <a:rPr lang="en-GB" sz="4400" b="1" u="sng" dirty="0"/>
              <a:t>he new era for ILD</a:t>
            </a:r>
            <a:endParaRPr lang="en-GB" dirty="0"/>
          </a:p>
        </p:txBody>
      </p:sp>
    </p:spTree>
    <p:extLst>
      <p:ext uri="{BB962C8B-B14F-4D97-AF65-F5344CB8AC3E}">
        <p14:creationId xmlns:p14="http://schemas.microsoft.com/office/powerpoint/2010/main" val="538297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Carattere, schermata, bianco&#10;&#10;Descrizione generata automaticamente">
            <a:extLst>
              <a:ext uri="{FF2B5EF4-FFF2-40B4-BE49-F238E27FC236}">
                <a16:creationId xmlns:a16="http://schemas.microsoft.com/office/drawing/2014/main" id="{7F119955-D598-FED5-2381-A82AC49DF042}"/>
              </a:ext>
            </a:extLst>
          </p:cNvPr>
          <p:cNvPicPr>
            <a:picLocks noGrp="1" noChangeAspect="1"/>
          </p:cNvPicPr>
          <p:nvPr>
            <p:ph idx="1"/>
          </p:nvPr>
        </p:nvPicPr>
        <p:blipFill rotWithShape="1">
          <a:blip r:embed="rId2"/>
          <a:srcRect b="69000"/>
          <a:stretch/>
        </p:blipFill>
        <p:spPr>
          <a:xfrm>
            <a:off x="628650" y="1852160"/>
            <a:ext cx="7569465" cy="943291"/>
          </a:xfrm>
          <a:ln>
            <a:solidFill>
              <a:srgbClr val="FF0000"/>
            </a:solidFill>
          </a:ln>
        </p:spPr>
      </p:pic>
      <p:sp>
        <p:nvSpPr>
          <p:cNvPr id="7" name="CasellaDiTesto 6">
            <a:extLst>
              <a:ext uri="{FF2B5EF4-FFF2-40B4-BE49-F238E27FC236}">
                <a16:creationId xmlns:a16="http://schemas.microsoft.com/office/drawing/2014/main" id="{6584E20B-710B-66DD-83C9-DE52E4C04198}"/>
              </a:ext>
            </a:extLst>
          </p:cNvPr>
          <p:cNvSpPr txBox="1"/>
          <p:nvPr/>
        </p:nvSpPr>
        <p:spPr>
          <a:xfrm>
            <a:off x="579881" y="3429000"/>
            <a:ext cx="8210550" cy="2308324"/>
          </a:xfrm>
          <a:prstGeom prst="rect">
            <a:avLst/>
          </a:prstGeom>
          <a:noFill/>
        </p:spPr>
        <p:txBody>
          <a:bodyPr wrap="square">
            <a:spAutoFit/>
          </a:bodyPr>
          <a:lstStyle/>
          <a:p>
            <a:r>
              <a:rPr lang="en-GB" dirty="0"/>
              <a:t>In a patient with ILD of known or unknown </a:t>
            </a:r>
            <a:r>
              <a:rPr lang="en-GB" dirty="0" err="1"/>
              <a:t>etiology</a:t>
            </a:r>
            <a:r>
              <a:rPr lang="en-GB" dirty="0"/>
              <a:t> other than IPF who has radiologic evidence of pulmonary ﬁbrosis, PPF is deﬁned as at least two of the following three criteria occurring within the past year with no alternative explanation:</a:t>
            </a:r>
          </a:p>
          <a:p>
            <a:endParaRPr lang="en-GB" dirty="0"/>
          </a:p>
          <a:p>
            <a:pPr marL="342900" indent="-342900">
              <a:buAutoNum type="arabicPeriod"/>
            </a:pPr>
            <a:r>
              <a:rPr lang="en-GB" dirty="0"/>
              <a:t>Worsening respiratory symptoms</a:t>
            </a:r>
          </a:p>
          <a:p>
            <a:pPr marL="342900" indent="-342900">
              <a:buAutoNum type="arabicPeriod"/>
            </a:pPr>
            <a:r>
              <a:rPr lang="en-GB" dirty="0" err="1"/>
              <a:t>Spirometric</a:t>
            </a:r>
            <a:r>
              <a:rPr lang="en-GB" dirty="0"/>
              <a:t> evidence of disease progression</a:t>
            </a:r>
          </a:p>
          <a:p>
            <a:pPr marL="342900" indent="-342900">
              <a:buAutoNum type="arabicPeriod"/>
            </a:pPr>
            <a:r>
              <a:rPr lang="en-GB" dirty="0"/>
              <a:t>Radiological evidence of disease progression</a:t>
            </a:r>
          </a:p>
        </p:txBody>
      </p:sp>
      <p:sp>
        <p:nvSpPr>
          <p:cNvPr id="13" name="Titolo 1">
            <a:extLst>
              <a:ext uri="{FF2B5EF4-FFF2-40B4-BE49-F238E27FC236}">
                <a16:creationId xmlns:a16="http://schemas.microsoft.com/office/drawing/2014/main" id="{7185505B-0ACC-98A3-F0C2-E1C2B0A57FC8}"/>
              </a:ext>
            </a:extLst>
          </p:cNvPr>
          <p:cNvSpPr>
            <a:spLocks noGrp="1"/>
          </p:cNvSpPr>
          <p:nvPr>
            <p:ph type="title"/>
          </p:nvPr>
        </p:nvSpPr>
        <p:spPr>
          <a:xfrm>
            <a:off x="628650" y="365126"/>
            <a:ext cx="7886700" cy="1325563"/>
          </a:xfrm>
        </p:spPr>
        <p:txBody>
          <a:bodyPr>
            <a:normAutofit/>
          </a:bodyPr>
          <a:lstStyle/>
          <a:p>
            <a:pPr algn="ctr"/>
            <a:r>
              <a:rPr lang="en-GB" sz="2800" b="1" u="sng" dirty="0"/>
              <a:t>Another important milestone</a:t>
            </a:r>
          </a:p>
        </p:txBody>
      </p:sp>
    </p:spTree>
    <p:extLst>
      <p:ext uri="{BB962C8B-B14F-4D97-AF65-F5344CB8AC3E}">
        <p14:creationId xmlns:p14="http://schemas.microsoft.com/office/powerpoint/2010/main" val="2685801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F78EF6-FC4B-ED06-DF42-C886EEF24403}"/>
              </a:ext>
            </a:extLst>
          </p:cNvPr>
          <p:cNvSpPr>
            <a:spLocks noGrp="1"/>
          </p:cNvSpPr>
          <p:nvPr>
            <p:ph type="title"/>
          </p:nvPr>
        </p:nvSpPr>
        <p:spPr/>
        <p:txBody>
          <a:bodyPr>
            <a:normAutofit/>
          </a:bodyPr>
          <a:lstStyle/>
          <a:p>
            <a:pPr algn="ctr"/>
            <a:r>
              <a:rPr lang="en-GB" sz="2800" dirty="0"/>
              <a:t>Not only IPF: progressive pulmonary fibrosis (PPF) </a:t>
            </a:r>
          </a:p>
        </p:txBody>
      </p:sp>
      <p:pic>
        <p:nvPicPr>
          <p:cNvPr id="5" name="Segnaposto contenuto 4" descr="Immagine che contiene testo, diagramma, cerchio, schermata&#10;&#10;Descrizione generata automaticamente">
            <a:extLst>
              <a:ext uri="{FF2B5EF4-FFF2-40B4-BE49-F238E27FC236}">
                <a16:creationId xmlns:a16="http://schemas.microsoft.com/office/drawing/2014/main" id="{F7CCD86C-6BA0-A01F-DD72-3E67C8F52A8E}"/>
              </a:ext>
            </a:extLst>
          </p:cNvPr>
          <p:cNvPicPr>
            <a:picLocks noGrp="1" noChangeAspect="1"/>
          </p:cNvPicPr>
          <p:nvPr>
            <p:ph idx="1"/>
          </p:nvPr>
        </p:nvPicPr>
        <p:blipFill rotWithShape="1">
          <a:blip r:embed="rId2"/>
          <a:srcRect b="23825"/>
          <a:stretch/>
        </p:blipFill>
        <p:spPr>
          <a:xfrm>
            <a:off x="1200072" y="1690689"/>
            <a:ext cx="6465055" cy="4039752"/>
          </a:xfrm>
        </p:spPr>
      </p:pic>
      <p:sp>
        <p:nvSpPr>
          <p:cNvPr id="7" name="CasellaDiTesto 6">
            <a:extLst>
              <a:ext uri="{FF2B5EF4-FFF2-40B4-BE49-F238E27FC236}">
                <a16:creationId xmlns:a16="http://schemas.microsoft.com/office/drawing/2014/main" id="{2C1594D7-FB77-C511-4F1C-BF0919F18304}"/>
              </a:ext>
            </a:extLst>
          </p:cNvPr>
          <p:cNvSpPr txBox="1"/>
          <p:nvPr/>
        </p:nvSpPr>
        <p:spPr>
          <a:xfrm>
            <a:off x="5931408" y="6123542"/>
            <a:ext cx="4572000" cy="369332"/>
          </a:xfrm>
          <a:prstGeom prst="rect">
            <a:avLst/>
          </a:prstGeom>
          <a:noFill/>
        </p:spPr>
        <p:txBody>
          <a:bodyPr wrap="square">
            <a:spAutoFit/>
          </a:bodyPr>
          <a:lstStyle/>
          <a:p>
            <a:r>
              <a:rPr lang="it-IT" dirty="0"/>
              <a:t>S.K. </a:t>
            </a:r>
            <a:r>
              <a:rPr lang="it-IT" dirty="0" err="1"/>
              <a:t>Rajan</a:t>
            </a:r>
            <a:r>
              <a:rPr lang="it-IT" dirty="0"/>
              <a:t> Et Al. 2021</a:t>
            </a:r>
            <a:endParaRPr lang="en-GB" dirty="0"/>
          </a:p>
        </p:txBody>
      </p:sp>
    </p:spTree>
    <p:extLst>
      <p:ext uri="{BB962C8B-B14F-4D97-AF65-F5344CB8AC3E}">
        <p14:creationId xmlns:p14="http://schemas.microsoft.com/office/powerpoint/2010/main" val="1305306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linea, diagramma&#10;&#10;Descrizione generata automaticamente">
            <a:extLst>
              <a:ext uri="{FF2B5EF4-FFF2-40B4-BE49-F238E27FC236}">
                <a16:creationId xmlns:a16="http://schemas.microsoft.com/office/drawing/2014/main" id="{217E1463-2578-6A33-9917-CF8082840FD6}"/>
              </a:ext>
            </a:extLst>
          </p:cNvPr>
          <p:cNvPicPr>
            <a:picLocks noGrp="1" noChangeAspect="1"/>
          </p:cNvPicPr>
          <p:nvPr>
            <p:ph idx="1"/>
          </p:nvPr>
        </p:nvPicPr>
        <p:blipFill>
          <a:blip r:embed="rId2"/>
          <a:stretch>
            <a:fillRect/>
          </a:stretch>
        </p:blipFill>
        <p:spPr>
          <a:xfrm>
            <a:off x="628650" y="1414832"/>
            <a:ext cx="7886700" cy="4028335"/>
          </a:xfrm>
        </p:spPr>
      </p:pic>
      <p:sp>
        <p:nvSpPr>
          <p:cNvPr id="7" name="CasellaDiTesto 6">
            <a:extLst>
              <a:ext uri="{FF2B5EF4-FFF2-40B4-BE49-F238E27FC236}">
                <a16:creationId xmlns:a16="http://schemas.microsoft.com/office/drawing/2014/main" id="{7B379333-0F70-93F1-B42C-F7E02E182B21}"/>
              </a:ext>
            </a:extLst>
          </p:cNvPr>
          <p:cNvSpPr txBox="1"/>
          <p:nvPr/>
        </p:nvSpPr>
        <p:spPr>
          <a:xfrm>
            <a:off x="5992368" y="5769510"/>
            <a:ext cx="4572000" cy="369332"/>
          </a:xfrm>
          <a:prstGeom prst="rect">
            <a:avLst/>
          </a:prstGeom>
          <a:noFill/>
        </p:spPr>
        <p:txBody>
          <a:bodyPr wrap="square">
            <a:spAutoFit/>
          </a:bodyPr>
          <a:lstStyle/>
          <a:p>
            <a:r>
              <a:rPr lang="it-IT" i="1" dirty="0"/>
              <a:t>K.R. Flaherty et al. 2019</a:t>
            </a:r>
            <a:endParaRPr lang="en-GB" i="1" dirty="0"/>
          </a:p>
        </p:txBody>
      </p:sp>
      <p:sp>
        <p:nvSpPr>
          <p:cNvPr id="8" name="Titolo 1">
            <a:extLst>
              <a:ext uri="{FF2B5EF4-FFF2-40B4-BE49-F238E27FC236}">
                <a16:creationId xmlns:a16="http://schemas.microsoft.com/office/drawing/2014/main" id="{CEF6F92E-B646-A0CA-A63C-5563CCFDC749}"/>
              </a:ext>
            </a:extLst>
          </p:cNvPr>
          <p:cNvSpPr>
            <a:spLocks noGrp="1"/>
          </p:cNvSpPr>
          <p:nvPr>
            <p:ph type="title"/>
          </p:nvPr>
        </p:nvSpPr>
        <p:spPr>
          <a:xfrm>
            <a:off x="628650" y="365126"/>
            <a:ext cx="7886700" cy="1325563"/>
          </a:xfrm>
        </p:spPr>
        <p:txBody>
          <a:bodyPr>
            <a:normAutofit/>
          </a:bodyPr>
          <a:lstStyle/>
          <a:p>
            <a:pPr algn="ctr"/>
            <a:r>
              <a:rPr lang="en-GB" sz="2800" dirty="0"/>
              <a:t>INBUILD trial</a:t>
            </a:r>
          </a:p>
        </p:txBody>
      </p:sp>
    </p:spTree>
    <p:extLst>
      <p:ext uri="{BB962C8B-B14F-4D97-AF65-F5344CB8AC3E}">
        <p14:creationId xmlns:p14="http://schemas.microsoft.com/office/powerpoint/2010/main" val="3040209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95429-6F2B-582C-AC14-B851D8B24F6C}"/>
              </a:ext>
            </a:extLst>
          </p:cNvPr>
          <p:cNvSpPr>
            <a:spLocks noGrp="1"/>
          </p:cNvSpPr>
          <p:nvPr>
            <p:ph type="title"/>
          </p:nvPr>
        </p:nvSpPr>
        <p:spPr>
          <a:xfrm>
            <a:off x="628650" y="3429000"/>
            <a:ext cx="7886700" cy="366394"/>
          </a:xfrm>
        </p:spPr>
        <p:txBody>
          <a:bodyPr>
            <a:normAutofit fontScale="90000"/>
          </a:bodyPr>
          <a:lstStyle/>
          <a:p>
            <a:pPr algn="ctr"/>
            <a:r>
              <a:rPr lang="en-GB" dirty="0"/>
              <a:t>The “golden age”? (the future)</a:t>
            </a:r>
            <a:br>
              <a:rPr lang="en-GB" dirty="0"/>
            </a:br>
            <a:br>
              <a:rPr lang="en-GB" dirty="0"/>
            </a:br>
            <a:endParaRPr lang="en-GB" dirty="0"/>
          </a:p>
        </p:txBody>
      </p:sp>
    </p:spTree>
    <p:extLst>
      <p:ext uri="{BB962C8B-B14F-4D97-AF65-F5344CB8AC3E}">
        <p14:creationId xmlns:p14="http://schemas.microsoft.com/office/powerpoint/2010/main" val="1424288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29C336-53BF-4FEF-30A7-0747A5ED7F5B}"/>
              </a:ext>
            </a:extLst>
          </p:cNvPr>
          <p:cNvSpPr>
            <a:spLocks noGrp="1"/>
          </p:cNvSpPr>
          <p:nvPr>
            <p:ph type="title"/>
          </p:nvPr>
        </p:nvSpPr>
        <p:spPr/>
        <p:txBody>
          <a:bodyPr/>
          <a:lstStyle/>
          <a:p>
            <a:pPr algn="ctr"/>
            <a:r>
              <a:rPr lang="en-GB" dirty="0" err="1"/>
              <a:t>Nerandomilast</a:t>
            </a:r>
            <a:endParaRPr lang="en-GB" dirty="0"/>
          </a:p>
        </p:txBody>
      </p:sp>
      <p:sp>
        <p:nvSpPr>
          <p:cNvPr id="3" name="Segnaposto contenuto 2">
            <a:extLst>
              <a:ext uri="{FF2B5EF4-FFF2-40B4-BE49-F238E27FC236}">
                <a16:creationId xmlns:a16="http://schemas.microsoft.com/office/drawing/2014/main" id="{9E80DC43-A5CB-D13C-657C-B9049E53BA19}"/>
              </a:ext>
            </a:extLst>
          </p:cNvPr>
          <p:cNvSpPr>
            <a:spLocks noGrp="1"/>
          </p:cNvSpPr>
          <p:nvPr>
            <p:ph idx="1"/>
          </p:nvPr>
        </p:nvSpPr>
        <p:spPr/>
        <p:txBody>
          <a:bodyPr/>
          <a:lstStyle/>
          <a:p>
            <a:pPr algn="just"/>
            <a:r>
              <a:rPr lang="en-GB" dirty="0" err="1"/>
              <a:t>Nerandomilast</a:t>
            </a:r>
            <a:r>
              <a:rPr lang="en-GB" dirty="0"/>
              <a:t> (BI 1015550) is an oral preferential PDE4-B inhibitor which has shown antifibrotic effects in vitro and in vivo, inhibiting TGF</a:t>
            </a:r>
            <a:r>
              <a:rPr lang="el-GR" dirty="0"/>
              <a:t>β1-</a:t>
            </a:r>
            <a:r>
              <a:rPr lang="en-GB" dirty="0"/>
              <a:t>induced myofibroblast transformation and ECM deposition, and has a synergistic action compared to </a:t>
            </a:r>
            <a:r>
              <a:rPr lang="en-GB" dirty="0" err="1"/>
              <a:t>nintedanib</a:t>
            </a:r>
            <a:r>
              <a:rPr lang="en-GB" dirty="0"/>
              <a:t>.</a:t>
            </a:r>
          </a:p>
        </p:txBody>
      </p:sp>
    </p:spTree>
    <p:extLst>
      <p:ext uri="{BB962C8B-B14F-4D97-AF65-F5344CB8AC3E}">
        <p14:creationId xmlns:p14="http://schemas.microsoft.com/office/powerpoint/2010/main" val="3133560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C4303CE-2405-42A6-88A8-87CD33605FC2}"/>
              </a:ext>
            </a:extLst>
          </p:cNvPr>
          <p:cNvSpPr>
            <a:spLocks noGrp="1"/>
          </p:cNvSpPr>
          <p:nvPr>
            <p:ph idx="1"/>
          </p:nvPr>
        </p:nvSpPr>
        <p:spPr>
          <a:xfrm>
            <a:off x="628650" y="1864471"/>
            <a:ext cx="7886700" cy="4351338"/>
          </a:xfrm>
        </p:spPr>
        <p:txBody>
          <a:bodyPr>
            <a:normAutofit/>
          </a:bodyPr>
          <a:lstStyle/>
          <a:p>
            <a:pPr marL="0" indent="0">
              <a:buNone/>
            </a:pPr>
            <a:r>
              <a:rPr lang="en-GB" u="sng" dirty="0">
                <a:latin typeface="Helvetica" pitchFamily="2" charset="0"/>
              </a:rPr>
              <a:t>Outline</a:t>
            </a:r>
          </a:p>
          <a:p>
            <a:endParaRPr lang="en-GB" dirty="0">
              <a:latin typeface="Helvetica" pitchFamily="2" charset="0"/>
            </a:endParaRPr>
          </a:p>
          <a:p>
            <a:r>
              <a:rPr lang="en-GB" dirty="0">
                <a:latin typeface="Helvetica" pitchFamily="2" charset="0"/>
              </a:rPr>
              <a:t>Pharmacological treatment</a:t>
            </a:r>
          </a:p>
          <a:p>
            <a:pPr lvl="1"/>
            <a:r>
              <a:rPr lang="en-GB" dirty="0">
                <a:latin typeface="Helvetica" pitchFamily="2" charset="0"/>
              </a:rPr>
              <a:t>The past (the “dark age”)</a:t>
            </a:r>
          </a:p>
          <a:p>
            <a:pPr lvl="1"/>
            <a:r>
              <a:rPr lang="en-GB" dirty="0">
                <a:latin typeface="Helvetica" pitchFamily="2" charset="0"/>
              </a:rPr>
              <a:t>The present (the “new era”)</a:t>
            </a:r>
          </a:p>
          <a:p>
            <a:pPr lvl="1"/>
            <a:r>
              <a:rPr lang="en-GB" dirty="0">
                <a:latin typeface="Helvetica" pitchFamily="2" charset="0"/>
              </a:rPr>
              <a:t>The future (hopefully, the “golden age”?)</a:t>
            </a:r>
          </a:p>
          <a:p>
            <a:r>
              <a:rPr lang="en-GB" dirty="0">
                <a:latin typeface="Helvetica" pitchFamily="2" charset="0"/>
              </a:rPr>
              <a:t>The importance of the holistic approach</a:t>
            </a:r>
          </a:p>
        </p:txBody>
      </p:sp>
      <p:sp>
        <p:nvSpPr>
          <p:cNvPr id="4" name="CasellaDiTesto 3">
            <a:extLst>
              <a:ext uri="{FF2B5EF4-FFF2-40B4-BE49-F238E27FC236}">
                <a16:creationId xmlns:a16="http://schemas.microsoft.com/office/drawing/2014/main" id="{69DDE648-0DFB-61C4-8C14-15BC1DE8526E}"/>
              </a:ext>
            </a:extLst>
          </p:cNvPr>
          <p:cNvSpPr txBox="1"/>
          <p:nvPr/>
        </p:nvSpPr>
        <p:spPr>
          <a:xfrm>
            <a:off x="823963" y="792236"/>
            <a:ext cx="7496074" cy="707886"/>
          </a:xfrm>
          <a:prstGeom prst="rect">
            <a:avLst/>
          </a:prstGeom>
          <a:noFill/>
        </p:spPr>
        <p:txBody>
          <a:bodyPr wrap="square" rtlCol="0">
            <a:spAutoFit/>
          </a:bodyPr>
          <a:lstStyle/>
          <a:p>
            <a:pPr algn="ctr"/>
            <a:r>
              <a:rPr lang="en-GB" sz="2000" b="1" dirty="0">
                <a:solidFill>
                  <a:srgbClr val="FF0000"/>
                </a:solidFill>
                <a:latin typeface="Helvetica" pitchFamily="2" charset="0"/>
              </a:rPr>
              <a:t>Treatment for IPF and progressive pulmonary fibrosis: review of the current knowledge</a:t>
            </a:r>
          </a:p>
        </p:txBody>
      </p:sp>
    </p:spTree>
    <p:extLst>
      <p:ext uri="{BB962C8B-B14F-4D97-AF65-F5344CB8AC3E}">
        <p14:creationId xmlns:p14="http://schemas.microsoft.com/office/powerpoint/2010/main" val="425085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C080AE-E6C2-42F5-F917-81A661A3C8E7}"/>
              </a:ext>
            </a:extLst>
          </p:cNvPr>
          <p:cNvSpPr>
            <a:spLocks noGrp="1"/>
          </p:cNvSpPr>
          <p:nvPr>
            <p:ph type="title"/>
          </p:nvPr>
        </p:nvSpPr>
        <p:spPr>
          <a:xfrm>
            <a:off x="628650" y="3897838"/>
            <a:ext cx="7886700" cy="1325563"/>
          </a:xfrm>
        </p:spPr>
        <p:txBody>
          <a:bodyPr>
            <a:normAutofit/>
          </a:bodyPr>
          <a:lstStyle/>
          <a:p>
            <a:pPr algn="ctr"/>
            <a:r>
              <a:rPr lang="en-GB" sz="2400" dirty="0"/>
              <a:t>FIBRONEER-IPF and FIBRONEER-ILD meets the primary endpoints (2024-2025)</a:t>
            </a:r>
          </a:p>
        </p:txBody>
      </p:sp>
      <p:pic>
        <p:nvPicPr>
          <p:cNvPr id="5" name="Segnaposto contenuto 4" descr="Immagine che contiene testo, diagramma, linea, Diagramma&#10;&#10;Descrizione generata automaticamente">
            <a:extLst>
              <a:ext uri="{FF2B5EF4-FFF2-40B4-BE49-F238E27FC236}">
                <a16:creationId xmlns:a16="http://schemas.microsoft.com/office/drawing/2014/main" id="{91D3B4FB-1532-9AB5-5ABC-62F9BB18CCC4}"/>
              </a:ext>
            </a:extLst>
          </p:cNvPr>
          <p:cNvPicPr>
            <a:picLocks noGrp="1" noChangeAspect="1"/>
          </p:cNvPicPr>
          <p:nvPr>
            <p:ph idx="1"/>
          </p:nvPr>
        </p:nvPicPr>
        <p:blipFill>
          <a:blip r:embed="rId2"/>
          <a:stretch>
            <a:fillRect/>
          </a:stretch>
        </p:blipFill>
        <p:spPr>
          <a:xfrm>
            <a:off x="936988" y="501349"/>
            <a:ext cx="7270024" cy="2989542"/>
          </a:xfrm>
        </p:spPr>
      </p:pic>
      <p:sp>
        <p:nvSpPr>
          <p:cNvPr id="6" name="CasellaDiTesto 5">
            <a:extLst>
              <a:ext uri="{FF2B5EF4-FFF2-40B4-BE49-F238E27FC236}">
                <a16:creationId xmlns:a16="http://schemas.microsoft.com/office/drawing/2014/main" id="{DB795128-6442-9BD8-0E7E-82133DD396BF}"/>
              </a:ext>
            </a:extLst>
          </p:cNvPr>
          <p:cNvSpPr txBox="1"/>
          <p:nvPr/>
        </p:nvSpPr>
        <p:spPr>
          <a:xfrm>
            <a:off x="6110107" y="3668677"/>
            <a:ext cx="6590517" cy="276999"/>
          </a:xfrm>
          <a:prstGeom prst="rect">
            <a:avLst/>
          </a:prstGeom>
          <a:solidFill>
            <a:schemeClr val="bg1"/>
          </a:solidFill>
        </p:spPr>
        <p:txBody>
          <a:bodyPr wrap="square" rtlCol="0">
            <a:spAutoFit/>
          </a:bodyPr>
          <a:lstStyle/>
          <a:p>
            <a:r>
              <a:rPr lang="en-GB" sz="1200" dirty="0" err="1">
                <a:latin typeface="Helvetica" pitchFamily="2" charset="0"/>
              </a:rPr>
              <a:t>Richeldi</a:t>
            </a:r>
            <a:r>
              <a:rPr lang="en-GB" sz="1200" dirty="0">
                <a:latin typeface="Helvetica" pitchFamily="2" charset="0"/>
              </a:rPr>
              <a:t> L. et al., Jama </a:t>
            </a:r>
            <a:r>
              <a:rPr lang="it-IT" sz="1200" b="0" i="0" u="none" strike="noStrike" dirty="0">
                <a:effectLst/>
                <a:latin typeface="Helvetica" pitchFamily="2" charset="0"/>
              </a:rPr>
              <a:t>2022</a:t>
            </a:r>
            <a:endParaRPr lang="en-GB" sz="1200" dirty="0">
              <a:latin typeface="Helvetica" pitchFamily="2" charset="0"/>
            </a:endParaRPr>
          </a:p>
        </p:txBody>
      </p:sp>
      <p:cxnSp>
        <p:nvCxnSpPr>
          <p:cNvPr id="8" name="Connettore 2 7">
            <a:extLst>
              <a:ext uri="{FF2B5EF4-FFF2-40B4-BE49-F238E27FC236}">
                <a16:creationId xmlns:a16="http://schemas.microsoft.com/office/drawing/2014/main" id="{0610F789-B475-25B3-EF39-E74920E9E41C}"/>
              </a:ext>
            </a:extLst>
          </p:cNvPr>
          <p:cNvCxnSpPr>
            <a:cxnSpLocks/>
          </p:cNvCxnSpPr>
          <p:nvPr/>
        </p:nvCxnSpPr>
        <p:spPr>
          <a:xfrm>
            <a:off x="4572000" y="4962144"/>
            <a:ext cx="0" cy="6723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itolo 1">
            <a:extLst>
              <a:ext uri="{FF2B5EF4-FFF2-40B4-BE49-F238E27FC236}">
                <a16:creationId xmlns:a16="http://schemas.microsoft.com/office/drawing/2014/main" id="{59806896-AC12-13B4-9336-AD516F39B881}"/>
              </a:ext>
            </a:extLst>
          </p:cNvPr>
          <p:cNvSpPr txBox="1">
            <a:spLocks/>
          </p:cNvSpPr>
          <p:nvPr/>
        </p:nvSpPr>
        <p:spPr>
          <a:xfrm>
            <a:off x="628650" y="529829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FIBRONEER-ON</a:t>
            </a:r>
          </a:p>
        </p:txBody>
      </p:sp>
    </p:spTree>
    <p:extLst>
      <p:ext uri="{BB962C8B-B14F-4D97-AF65-F5344CB8AC3E}">
        <p14:creationId xmlns:p14="http://schemas.microsoft.com/office/powerpoint/2010/main" val="174780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6CC2E8-CF69-6DE1-7BD2-25B836B2EDA1}"/>
              </a:ext>
            </a:extLst>
          </p:cNvPr>
          <p:cNvSpPr>
            <a:spLocks noGrp="1"/>
          </p:cNvSpPr>
          <p:nvPr>
            <p:ph type="title"/>
          </p:nvPr>
        </p:nvSpPr>
        <p:spPr/>
        <p:txBody>
          <a:bodyPr>
            <a:normAutofit/>
          </a:bodyPr>
          <a:lstStyle/>
          <a:p>
            <a:pPr algn="ctr"/>
            <a:r>
              <a:rPr lang="en-GB" sz="3200" u="sng" dirty="0"/>
              <a:t>New horizons</a:t>
            </a:r>
          </a:p>
        </p:txBody>
      </p:sp>
      <p:sp>
        <p:nvSpPr>
          <p:cNvPr id="3" name="Segnaposto contenuto 2">
            <a:extLst>
              <a:ext uri="{FF2B5EF4-FFF2-40B4-BE49-F238E27FC236}">
                <a16:creationId xmlns:a16="http://schemas.microsoft.com/office/drawing/2014/main" id="{9E873D5C-47A2-491D-EC16-42B56947C725}"/>
              </a:ext>
            </a:extLst>
          </p:cNvPr>
          <p:cNvSpPr>
            <a:spLocks noGrp="1"/>
          </p:cNvSpPr>
          <p:nvPr>
            <p:ph idx="1"/>
          </p:nvPr>
        </p:nvSpPr>
        <p:spPr>
          <a:xfrm>
            <a:off x="628650" y="1776857"/>
            <a:ext cx="7886700" cy="4351338"/>
          </a:xfrm>
        </p:spPr>
        <p:txBody>
          <a:bodyPr>
            <a:noAutofit/>
          </a:bodyPr>
          <a:lstStyle/>
          <a:p>
            <a:r>
              <a:rPr lang="en-GB" sz="2400" i="1" dirty="0">
                <a:latin typeface="Aptos" panose="020B0004020202020204" pitchFamily="34" charset="0"/>
              </a:rPr>
              <a:t>TARGETING ALVEOLAR MACROPHAGES</a:t>
            </a:r>
          </a:p>
          <a:p>
            <a:pPr marL="0" indent="0">
              <a:buNone/>
            </a:pPr>
            <a:r>
              <a:rPr lang="en-GB" sz="2400" i="1" dirty="0" err="1">
                <a:latin typeface="Times New Roman" panose="02020603050405020304" pitchFamily="18" charset="0"/>
                <a:cs typeface="Times New Roman" panose="02020603050405020304" pitchFamily="18" charset="0"/>
              </a:rPr>
              <a:t>Axatilimab</a:t>
            </a:r>
            <a:endParaRPr lang="en-GB" sz="2400" i="1" dirty="0">
              <a:latin typeface="Times New Roman" panose="02020603050405020304" pitchFamily="18" charset="0"/>
              <a:cs typeface="Times New Roman" panose="02020603050405020304" pitchFamily="18" charset="0"/>
            </a:endParaRPr>
          </a:p>
          <a:p>
            <a:pPr marL="0" indent="0">
              <a:buNone/>
            </a:pPr>
            <a:endParaRPr lang="en-GB" sz="2400" dirty="0">
              <a:latin typeface="Aptos" panose="020B0004020202020204" pitchFamily="34" charset="0"/>
            </a:endParaRPr>
          </a:p>
          <a:p>
            <a:r>
              <a:rPr lang="it-IT" sz="2400" i="1" dirty="0">
                <a:effectLst/>
                <a:latin typeface="Aptos" panose="020B0004020202020204" pitchFamily="34" charset="0"/>
              </a:rPr>
              <a:t>TARGETING FIBROBLASTS</a:t>
            </a:r>
          </a:p>
          <a:p>
            <a:pPr marL="0" indent="0">
              <a:buNone/>
            </a:pPr>
            <a:r>
              <a:rPr lang="it-IT" sz="2400" i="1" dirty="0">
                <a:effectLst/>
                <a:latin typeface="Times New Roman" panose="02020603050405020304" pitchFamily="18" charset="0"/>
                <a:cs typeface="Times New Roman" panose="02020603050405020304" pitchFamily="18" charset="0"/>
              </a:rPr>
              <a:t>BMS‑986020 and </a:t>
            </a:r>
            <a:r>
              <a:rPr lang="it-IT" sz="2400" i="1" dirty="0" err="1">
                <a:effectLst/>
                <a:latin typeface="Times New Roman" panose="02020603050405020304" pitchFamily="18" charset="0"/>
                <a:cs typeface="Times New Roman" panose="02020603050405020304" pitchFamily="18" charset="0"/>
              </a:rPr>
              <a:t>Admilparant</a:t>
            </a:r>
            <a:r>
              <a:rPr lang="it-IT" sz="2400" i="1" dirty="0">
                <a:effectLst/>
                <a:latin typeface="Times New Roman" panose="02020603050405020304" pitchFamily="18" charset="0"/>
                <a:cs typeface="Times New Roman" panose="02020603050405020304" pitchFamily="18" charset="0"/>
              </a:rPr>
              <a:t> (BMS‑986278)</a:t>
            </a:r>
          </a:p>
          <a:p>
            <a:pPr marL="0" indent="0">
              <a:buNone/>
            </a:pPr>
            <a:endParaRPr lang="it-IT" sz="2400" dirty="0">
              <a:latin typeface="Aptos" panose="020B0004020202020204" pitchFamily="34" charset="0"/>
            </a:endParaRPr>
          </a:p>
          <a:p>
            <a:r>
              <a:rPr lang="it-IT" sz="2400" i="1" dirty="0">
                <a:effectLst/>
                <a:latin typeface="Aptos" panose="020B0004020202020204" pitchFamily="34" charset="0"/>
              </a:rPr>
              <a:t>TARGETING EPITHELIAL CELLS</a:t>
            </a:r>
          </a:p>
          <a:p>
            <a:pPr marL="0" indent="0">
              <a:buNone/>
            </a:pPr>
            <a:r>
              <a:rPr lang="en-GB" sz="2400" i="1" dirty="0" err="1">
                <a:latin typeface="Times New Roman" panose="02020603050405020304" pitchFamily="18" charset="0"/>
                <a:cs typeface="Times New Roman" panose="02020603050405020304" pitchFamily="18" charset="0"/>
              </a:rPr>
              <a:t>Bexotegrast</a:t>
            </a:r>
            <a:r>
              <a:rPr lang="en-GB" sz="2400" i="1" dirty="0">
                <a:latin typeface="Times New Roman" panose="02020603050405020304" pitchFamily="18" charset="0"/>
                <a:cs typeface="Times New Roman" panose="02020603050405020304" pitchFamily="18" charset="0"/>
              </a:rPr>
              <a:t> (PLN‑74809)</a:t>
            </a:r>
          </a:p>
          <a:p>
            <a:pPr marL="0" indent="0">
              <a:buNone/>
            </a:pPr>
            <a:endParaRPr lang="en-GB" sz="2400" dirty="0">
              <a:latin typeface="Aptos" panose="020B0004020202020204" pitchFamily="34" charset="0"/>
            </a:endParaRPr>
          </a:p>
        </p:txBody>
      </p:sp>
      <p:sp>
        <p:nvSpPr>
          <p:cNvPr id="4" name="CasellaDiTesto 3">
            <a:extLst>
              <a:ext uri="{FF2B5EF4-FFF2-40B4-BE49-F238E27FC236}">
                <a16:creationId xmlns:a16="http://schemas.microsoft.com/office/drawing/2014/main" id="{084CBEF4-79B7-0AB3-A00B-9CA545252276}"/>
              </a:ext>
            </a:extLst>
          </p:cNvPr>
          <p:cNvSpPr txBox="1"/>
          <p:nvPr/>
        </p:nvSpPr>
        <p:spPr>
          <a:xfrm>
            <a:off x="5544097" y="6179105"/>
            <a:ext cx="4676502" cy="369332"/>
          </a:xfrm>
          <a:prstGeom prst="rect">
            <a:avLst/>
          </a:prstGeom>
          <a:noFill/>
        </p:spPr>
        <p:txBody>
          <a:bodyPr wrap="square">
            <a:spAutoFit/>
          </a:bodyPr>
          <a:lstStyle/>
          <a:p>
            <a:r>
              <a:rPr lang="en-GB" sz="1800" dirty="0"/>
              <a:t>The “golden age”? (the </a:t>
            </a:r>
            <a:r>
              <a:rPr lang="en-GB" dirty="0"/>
              <a:t>future</a:t>
            </a:r>
            <a:r>
              <a:rPr lang="en-GB" sz="1800" dirty="0"/>
              <a:t>)</a:t>
            </a:r>
          </a:p>
        </p:txBody>
      </p:sp>
    </p:spTree>
    <p:extLst>
      <p:ext uri="{BB962C8B-B14F-4D97-AF65-F5344CB8AC3E}">
        <p14:creationId xmlns:p14="http://schemas.microsoft.com/office/powerpoint/2010/main" val="2809835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326E44C-029F-FA6D-B871-273746274CA3}"/>
              </a:ext>
            </a:extLst>
          </p:cNvPr>
          <p:cNvSpPr>
            <a:spLocks noGrp="1"/>
          </p:cNvSpPr>
          <p:nvPr>
            <p:ph idx="1"/>
          </p:nvPr>
        </p:nvSpPr>
        <p:spPr/>
        <p:txBody>
          <a:bodyPr/>
          <a:lstStyle/>
          <a:p>
            <a:r>
              <a:rPr lang="en-GB" i="1" dirty="0"/>
              <a:t>INHALED DRUGS</a:t>
            </a:r>
          </a:p>
          <a:p>
            <a:pPr marL="0" indent="0">
              <a:buNone/>
            </a:pPr>
            <a:r>
              <a:rPr lang="en-GB" i="1" dirty="0">
                <a:latin typeface="Times New Roman" panose="02020603050405020304" pitchFamily="18" charset="0"/>
                <a:cs typeface="Times New Roman" panose="02020603050405020304" pitchFamily="18" charset="0"/>
              </a:rPr>
              <a:t>Treprostinil</a:t>
            </a:r>
          </a:p>
          <a:p>
            <a:pPr marL="0" indent="0">
              <a:buNone/>
            </a:pPr>
            <a:endParaRPr lang="en-GB" dirty="0"/>
          </a:p>
          <a:p>
            <a:r>
              <a:rPr lang="en-GB" i="1" dirty="0"/>
              <a:t>IPF‑RELATED COUGH DRUGS</a:t>
            </a:r>
          </a:p>
          <a:p>
            <a:pPr marL="0" indent="0">
              <a:buNone/>
            </a:pPr>
            <a:r>
              <a:rPr lang="it-IT" i="1" dirty="0">
                <a:effectLst/>
                <a:latin typeface="Times"/>
              </a:rPr>
              <a:t>Extended‑release </a:t>
            </a:r>
            <a:r>
              <a:rPr lang="it-IT" i="1" dirty="0" err="1">
                <a:effectLst/>
                <a:latin typeface="Times"/>
              </a:rPr>
              <a:t>Nalbuphine</a:t>
            </a:r>
            <a:r>
              <a:rPr lang="it-IT" i="1" dirty="0">
                <a:effectLst/>
                <a:latin typeface="Times"/>
              </a:rPr>
              <a:t> (NAL ER)</a:t>
            </a:r>
          </a:p>
          <a:p>
            <a:pPr marL="0" indent="0">
              <a:buNone/>
            </a:pPr>
            <a:endParaRPr lang="it-IT" i="1" dirty="0">
              <a:latin typeface="Times"/>
            </a:endParaRPr>
          </a:p>
          <a:p>
            <a:r>
              <a:rPr lang="en-GB" sz="2800" i="1" dirty="0">
                <a:latin typeface="Aptos" panose="020B0004020202020204" pitchFamily="34" charset="0"/>
              </a:rPr>
              <a:t>STEM CELLS</a:t>
            </a:r>
          </a:p>
          <a:p>
            <a:pPr marL="0" indent="0">
              <a:buNone/>
            </a:pPr>
            <a:r>
              <a:rPr lang="en-GB" sz="2800" i="1" dirty="0">
                <a:latin typeface="Times New Roman" panose="02020603050405020304" pitchFamily="18" charset="0"/>
                <a:cs typeface="Times New Roman" panose="02020603050405020304" pitchFamily="18" charset="0"/>
              </a:rPr>
              <a:t>REGEND001</a:t>
            </a:r>
          </a:p>
          <a:p>
            <a:pPr marL="0" indent="0">
              <a:buNone/>
            </a:pPr>
            <a:endParaRPr lang="it-IT" dirty="0">
              <a:effectLst/>
              <a:latin typeface="Times"/>
            </a:endParaRPr>
          </a:p>
          <a:p>
            <a:endParaRPr lang="en-GB" dirty="0"/>
          </a:p>
        </p:txBody>
      </p:sp>
      <p:sp>
        <p:nvSpPr>
          <p:cNvPr id="5" name="Titolo 4">
            <a:extLst>
              <a:ext uri="{FF2B5EF4-FFF2-40B4-BE49-F238E27FC236}">
                <a16:creationId xmlns:a16="http://schemas.microsoft.com/office/drawing/2014/main" id="{1B84DD71-5260-563C-B5C5-9A5BAB046DD6}"/>
              </a:ext>
            </a:extLst>
          </p:cNvPr>
          <p:cNvSpPr>
            <a:spLocks noGrp="1"/>
          </p:cNvSpPr>
          <p:nvPr>
            <p:ph type="title"/>
          </p:nvPr>
        </p:nvSpPr>
        <p:spPr/>
        <p:txBody>
          <a:bodyPr/>
          <a:lstStyle/>
          <a:p>
            <a:pPr algn="ctr"/>
            <a:r>
              <a:rPr kumimoji="0" lang="en-GB" sz="3200" b="0" i="0" u="sng" strike="noStrike" kern="1200" cap="none" spc="0" normalizeH="0" baseline="0" noProof="0" dirty="0">
                <a:ln>
                  <a:noFill/>
                </a:ln>
                <a:solidFill>
                  <a:prstClr val="black"/>
                </a:solidFill>
                <a:effectLst/>
                <a:uLnTx/>
                <a:uFillTx/>
                <a:latin typeface="Aptos Display" panose="02110004020202020204"/>
                <a:ea typeface="+mj-ea"/>
                <a:cs typeface="+mj-cs"/>
              </a:rPr>
              <a:t>New horizons</a:t>
            </a:r>
            <a:endParaRPr lang="en-GB" u="sng" dirty="0"/>
          </a:p>
        </p:txBody>
      </p:sp>
      <p:sp>
        <p:nvSpPr>
          <p:cNvPr id="6" name="CasellaDiTesto 5">
            <a:extLst>
              <a:ext uri="{FF2B5EF4-FFF2-40B4-BE49-F238E27FC236}">
                <a16:creationId xmlns:a16="http://schemas.microsoft.com/office/drawing/2014/main" id="{53E6CC84-5478-9306-F26C-702021C91AC1}"/>
              </a:ext>
            </a:extLst>
          </p:cNvPr>
          <p:cNvSpPr txBox="1"/>
          <p:nvPr/>
        </p:nvSpPr>
        <p:spPr>
          <a:xfrm>
            <a:off x="5544097" y="6179105"/>
            <a:ext cx="4676502" cy="369332"/>
          </a:xfrm>
          <a:prstGeom prst="rect">
            <a:avLst/>
          </a:prstGeom>
          <a:noFill/>
        </p:spPr>
        <p:txBody>
          <a:bodyPr wrap="square">
            <a:spAutoFit/>
          </a:bodyPr>
          <a:lstStyle/>
          <a:p>
            <a:r>
              <a:rPr lang="en-GB" sz="1800" dirty="0"/>
              <a:t>The “golden age”? (the </a:t>
            </a:r>
            <a:r>
              <a:rPr lang="en-GB" dirty="0"/>
              <a:t>future</a:t>
            </a:r>
            <a:r>
              <a:rPr lang="en-GB" sz="1800" dirty="0"/>
              <a:t>)</a:t>
            </a:r>
          </a:p>
        </p:txBody>
      </p:sp>
    </p:spTree>
    <p:extLst>
      <p:ext uri="{BB962C8B-B14F-4D97-AF65-F5344CB8AC3E}">
        <p14:creationId xmlns:p14="http://schemas.microsoft.com/office/powerpoint/2010/main" val="3093641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E0F1FCC-33DF-5353-B3E3-24CBBBBA89A5}"/>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gn="ctr"/>
            <a:r>
              <a:rPr lang="en-US" sz="3100" kern="1200">
                <a:solidFill>
                  <a:srgbClr val="FFFFFF"/>
                </a:solidFill>
                <a:latin typeface="+mj-lt"/>
                <a:ea typeface="+mj-ea"/>
                <a:cs typeface="+mj-cs"/>
              </a:rPr>
              <a:t>The holistic approach</a:t>
            </a:r>
          </a:p>
        </p:txBody>
      </p:sp>
      <p:pic>
        <p:nvPicPr>
          <p:cNvPr id="4" name="Immagine 3" descr="Immagine che contiene testo, schermata, Biglietto Post-it, Carattere&#10;&#10;Descrizione generata automaticamente">
            <a:extLst>
              <a:ext uri="{FF2B5EF4-FFF2-40B4-BE49-F238E27FC236}">
                <a16:creationId xmlns:a16="http://schemas.microsoft.com/office/drawing/2014/main" id="{F0B12FE6-84C1-C7C5-8350-6D112E732C72}"/>
              </a:ext>
            </a:extLst>
          </p:cNvPr>
          <p:cNvPicPr>
            <a:picLocks noChangeAspect="1"/>
          </p:cNvPicPr>
          <p:nvPr/>
        </p:nvPicPr>
        <p:blipFill>
          <a:blip r:embed="rId2"/>
          <a:stretch>
            <a:fillRect/>
          </a:stretch>
        </p:blipFill>
        <p:spPr>
          <a:xfrm>
            <a:off x="3582987" y="999497"/>
            <a:ext cx="5085525" cy="4856676"/>
          </a:xfrm>
          <a:prstGeom prst="rect">
            <a:avLst/>
          </a:prstGeom>
        </p:spPr>
      </p:pic>
      <p:sp>
        <p:nvSpPr>
          <p:cNvPr id="3" name="CasellaDiTesto 2">
            <a:extLst>
              <a:ext uri="{FF2B5EF4-FFF2-40B4-BE49-F238E27FC236}">
                <a16:creationId xmlns:a16="http://schemas.microsoft.com/office/drawing/2014/main" id="{A2C0FD79-AA83-6C98-A6E2-5CDDB7822B8E}"/>
              </a:ext>
            </a:extLst>
          </p:cNvPr>
          <p:cNvSpPr txBox="1"/>
          <p:nvPr/>
        </p:nvSpPr>
        <p:spPr>
          <a:xfrm>
            <a:off x="587021" y="6066812"/>
            <a:ext cx="6192934" cy="923330"/>
          </a:xfrm>
          <a:prstGeom prst="rect">
            <a:avLst/>
          </a:prstGeom>
          <a:noFill/>
        </p:spPr>
        <p:txBody>
          <a:bodyPr wrap="square">
            <a:spAutoFit/>
          </a:bodyPr>
          <a:lstStyle/>
          <a:p>
            <a:pPr rtl="0">
              <a:spcBef>
                <a:spcPts val="0"/>
              </a:spcBef>
              <a:spcAft>
                <a:spcPts val="0"/>
              </a:spcAft>
            </a:pPr>
            <a:r>
              <a:rPr lang="it-IT" sz="1600" b="0" i="1" u="none" strike="noStrike" dirty="0">
                <a:solidFill>
                  <a:srgbClr val="212121"/>
                </a:solidFill>
                <a:effectLst/>
                <a:latin typeface="Arial" panose="020B0604020202020204" pitchFamily="34" charset="0"/>
              </a:rPr>
              <a:t>Spagnolo P. et al. 2018</a:t>
            </a:r>
            <a:endParaRPr lang="it-IT" sz="1600" b="0" i="1" dirty="0">
              <a:effectLst/>
            </a:endParaRPr>
          </a:p>
          <a:p>
            <a:br>
              <a:rPr lang="it-IT" dirty="0"/>
            </a:br>
            <a:endParaRPr lang="en-GB" dirty="0"/>
          </a:p>
        </p:txBody>
      </p:sp>
    </p:spTree>
    <p:extLst>
      <p:ext uri="{BB962C8B-B14F-4D97-AF65-F5344CB8AC3E}">
        <p14:creationId xmlns:p14="http://schemas.microsoft.com/office/powerpoint/2010/main" val="2114519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Immagine che contiene testo, schermata, ricevuta, Carattere&#10;&#10;Descrizione generata automaticamente">
            <a:extLst>
              <a:ext uri="{FF2B5EF4-FFF2-40B4-BE49-F238E27FC236}">
                <a16:creationId xmlns:a16="http://schemas.microsoft.com/office/drawing/2014/main" id="{1041D455-CC01-CC5A-BA48-EECBD8EA5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46" y="1528996"/>
            <a:ext cx="7826861" cy="265651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8C569911-0461-F4CC-51AC-A04937D0E1DD}"/>
              </a:ext>
            </a:extLst>
          </p:cNvPr>
          <p:cNvSpPr txBox="1"/>
          <p:nvPr/>
        </p:nvSpPr>
        <p:spPr>
          <a:xfrm>
            <a:off x="237846" y="4361580"/>
            <a:ext cx="6192934" cy="923330"/>
          </a:xfrm>
          <a:prstGeom prst="rect">
            <a:avLst/>
          </a:prstGeom>
          <a:noFill/>
        </p:spPr>
        <p:txBody>
          <a:bodyPr wrap="square">
            <a:spAutoFit/>
          </a:bodyPr>
          <a:lstStyle/>
          <a:p>
            <a:pPr rtl="0">
              <a:spcBef>
                <a:spcPts val="0"/>
              </a:spcBef>
              <a:spcAft>
                <a:spcPts val="0"/>
              </a:spcAft>
            </a:pPr>
            <a:r>
              <a:rPr lang="it-IT" sz="1600" b="0" i="1" u="none" strike="noStrike" dirty="0" err="1">
                <a:solidFill>
                  <a:srgbClr val="212121"/>
                </a:solidFill>
                <a:effectLst/>
                <a:latin typeface="Arial" panose="020B0604020202020204" pitchFamily="34" charset="0"/>
              </a:rPr>
              <a:t>Shen</a:t>
            </a:r>
            <a:r>
              <a:rPr lang="it-IT" sz="1600" b="0" i="1" u="none" strike="noStrike" dirty="0">
                <a:solidFill>
                  <a:srgbClr val="212121"/>
                </a:solidFill>
                <a:effectLst/>
                <a:latin typeface="Arial" panose="020B0604020202020204" pitchFamily="34" charset="0"/>
              </a:rPr>
              <a:t> L. Ann </a:t>
            </a:r>
            <a:r>
              <a:rPr lang="it-IT" sz="1600" b="0" i="1" u="none" strike="noStrike" dirty="0" err="1">
                <a:solidFill>
                  <a:srgbClr val="212121"/>
                </a:solidFill>
                <a:effectLst/>
                <a:latin typeface="Arial" panose="020B0604020202020204" pitchFamily="34" charset="0"/>
              </a:rPr>
              <a:t>Palliat</a:t>
            </a:r>
            <a:r>
              <a:rPr lang="it-IT" sz="1600" b="0" i="1" u="none" strike="noStrike" dirty="0">
                <a:solidFill>
                  <a:srgbClr val="212121"/>
                </a:solidFill>
                <a:effectLst/>
                <a:latin typeface="Arial" panose="020B0604020202020204" pitchFamily="34" charset="0"/>
              </a:rPr>
              <a:t> </a:t>
            </a:r>
            <a:r>
              <a:rPr lang="it-IT" sz="1600" b="0" i="1" u="none" strike="noStrike" dirty="0" err="1">
                <a:solidFill>
                  <a:srgbClr val="212121"/>
                </a:solidFill>
                <a:effectLst/>
                <a:latin typeface="Arial" panose="020B0604020202020204" pitchFamily="34" charset="0"/>
              </a:rPr>
              <a:t>Med</a:t>
            </a:r>
            <a:r>
              <a:rPr lang="it-IT" sz="1600" b="0" i="1" u="none" strike="noStrike" dirty="0">
                <a:solidFill>
                  <a:srgbClr val="212121"/>
                </a:solidFill>
                <a:effectLst/>
                <a:latin typeface="Arial" panose="020B0604020202020204" pitchFamily="34" charset="0"/>
              </a:rPr>
              <a:t>. 2021 Jul;10(7):7289-7297. </a:t>
            </a:r>
            <a:endParaRPr lang="it-IT" sz="1600" b="0" i="1" dirty="0">
              <a:effectLst/>
            </a:endParaRPr>
          </a:p>
          <a:p>
            <a:br>
              <a:rPr lang="it-IT" dirty="0"/>
            </a:br>
            <a:endParaRPr lang="en-GB" dirty="0"/>
          </a:p>
        </p:txBody>
      </p:sp>
      <p:pic>
        <p:nvPicPr>
          <p:cNvPr id="2064" name="Picture 16">
            <a:extLst>
              <a:ext uri="{FF2B5EF4-FFF2-40B4-BE49-F238E27FC236}">
                <a16:creationId xmlns:a16="http://schemas.microsoft.com/office/drawing/2014/main" id="{7B28B66E-1211-6DC1-0333-E93209953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459" y="4361580"/>
            <a:ext cx="3227095" cy="1815241"/>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D3BA9B01-016B-7072-BCB1-73343A340968}"/>
              </a:ext>
            </a:extLst>
          </p:cNvPr>
          <p:cNvSpPr txBox="1"/>
          <p:nvPr/>
        </p:nvSpPr>
        <p:spPr>
          <a:xfrm>
            <a:off x="-554637" y="687801"/>
            <a:ext cx="8499423" cy="923330"/>
          </a:xfrm>
          <a:prstGeom prst="rect">
            <a:avLst/>
          </a:prstGeom>
          <a:noFill/>
        </p:spPr>
        <p:txBody>
          <a:bodyPr wrap="square">
            <a:spAutoFit/>
          </a:bodyPr>
          <a:lstStyle/>
          <a:p>
            <a:pPr algn="ctr" rtl="0">
              <a:spcBef>
                <a:spcPts val="0"/>
              </a:spcBef>
              <a:spcAft>
                <a:spcPts val="0"/>
              </a:spcAft>
            </a:pPr>
            <a:r>
              <a:rPr lang="it-IT" sz="1800" b="1" i="0" u="none" strike="noStrike" dirty="0">
                <a:solidFill>
                  <a:srgbClr val="000000"/>
                </a:solidFill>
                <a:effectLst/>
                <a:latin typeface="Arial" panose="020B0604020202020204" pitchFamily="34" charset="0"/>
              </a:rPr>
              <a:t>NON-PHARMACOLOGICAL TREATMENTS: REHABILITATION</a:t>
            </a:r>
            <a:endParaRPr lang="it-IT" b="0" dirty="0">
              <a:effectLst/>
            </a:endParaRPr>
          </a:p>
          <a:p>
            <a:br>
              <a:rPr lang="it-IT" dirty="0"/>
            </a:br>
            <a:endParaRPr lang="en-GB" dirty="0"/>
          </a:p>
        </p:txBody>
      </p:sp>
      <p:sp>
        <p:nvSpPr>
          <p:cNvPr id="2" name="Rettangolo 1">
            <a:extLst>
              <a:ext uri="{FF2B5EF4-FFF2-40B4-BE49-F238E27FC236}">
                <a16:creationId xmlns:a16="http://schemas.microsoft.com/office/drawing/2014/main" id="{7C5E645E-8CB1-2293-B67C-566EFF4224B2}"/>
              </a:ext>
            </a:extLst>
          </p:cNvPr>
          <p:cNvSpPr/>
          <p:nvPr/>
        </p:nvSpPr>
        <p:spPr>
          <a:xfrm>
            <a:off x="6531034" y="1713292"/>
            <a:ext cx="957943" cy="17068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28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92D54270-D166-098C-BF83-2B2213BD606F}"/>
              </a:ext>
            </a:extLst>
          </p:cNvPr>
          <p:cNvPicPr>
            <a:picLocks noChangeAspect="1"/>
          </p:cNvPicPr>
          <p:nvPr/>
        </p:nvPicPr>
        <p:blipFill>
          <a:blip r:embed="rId2"/>
          <a:stretch>
            <a:fillRect/>
          </a:stretch>
        </p:blipFill>
        <p:spPr>
          <a:xfrm>
            <a:off x="627017" y="1829811"/>
            <a:ext cx="7020197" cy="4688609"/>
          </a:xfrm>
          <a:prstGeom prst="rect">
            <a:avLst/>
          </a:prstGeom>
        </p:spPr>
      </p:pic>
      <p:sp>
        <p:nvSpPr>
          <p:cNvPr id="12" name="Titolo 1">
            <a:extLst>
              <a:ext uri="{FF2B5EF4-FFF2-40B4-BE49-F238E27FC236}">
                <a16:creationId xmlns:a16="http://schemas.microsoft.com/office/drawing/2014/main" id="{92E68DEE-75B1-80E3-4C41-EBA42B4B1522}"/>
              </a:ext>
            </a:extLst>
          </p:cNvPr>
          <p:cNvSpPr>
            <a:spLocks noGrp="1"/>
          </p:cNvSpPr>
          <p:nvPr>
            <p:ph type="title"/>
          </p:nvPr>
        </p:nvSpPr>
        <p:spPr>
          <a:xfrm>
            <a:off x="628650" y="365126"/>
            <a:ext cx="7886700" cy="1325563"/>
          </a:xfrm>
        </p:spPr>
        <p:txBody>
          <a:bodyPr>
            <a:normAutofit/>
          </a:bodyPr>
          <a:lstStyle/>
          <a:p>
            <a:r>
              <a:rPr lang="it-IT" sz="1600" b="1" i="0" u="none" strike="noStrike" dirty="0">
                <a:solidFill>
                  <a:srgbClr val="000000"/>
                </a:solidFill>
                <a:effectLst/>
                <a:latin typeface="Arial" panose="020B0604020202020204" pitchFamily="34" charset="0"/>
              </a:rPr>
              <a:t>IMPACT OF IDIOPATHIC PULMONARY FIBROSIS AND COMORBIDITIES ON MORTALITY</a:t>
            </a:r>
            <a:endParaRPr lang="en-GB" sz="1600" dirty="0"/>
          </a:p>
        </p:txBody>
      </p:sp>
    </p:spTree>
    <p:extLst>
      <p:ext uri="{BB962C8B-B14F-4D97-AF65-F5344CB8AC3E}">
        <p14:creationId xmlns:p14="http://schemas.microsoft.com/office/powerpoint/2010/main" val="3854957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CD2BA89-2FF3-0CC6-4D96-69166DDFB982}"/>
              </a:ext>
            </a:extLst>
          </p:cNvPr>
          <p:cNvSpPr txBox="1"/>
          <p:nvPr/>
        </p:nvSpPr>
        <p:spPr>
          <a:xfrm>
            <a:off x="0" y="567879"/>
            <a:ext cx="9144000" cy="646331"/>
          </a:xfrm>
          <a:prstGeom prst="rect">
            <a:avLst/>
          </a:prstGeom>
          <a:noFill/>
        </p:spPr>
        <p:txBody>
          <a:bodyPr wrap="square">
            <a:spAutoFit/>
          </a:bodyPr>
          <a:lstStyle/>
          <a:p>
            <a:pPr algn="ctr" rtl="0">
              <a:spcBef>
                <a:spcPts val="0"/>
              </a:spcBef>
              <a:spcAft>
                <a:spcPts val="0"/>
              </a:spcAft>
            </a:pPr>
            <a:r>
              <a:rPr lang="it-IT" sz="1800" b="1" i="0" u="none" strike="noStrike" dirty="0">
                <a:solidFill>
                  <a:srgbClr val="000000"/>
                </a:solidFill>
                <a:effectLst/>
                <a:latin typeface="Arial" panose="020B0604020202020204" pitchFamily="34" charset="0"/>
              </a:rPr>
              <a:t>NON-PHARMACOLOGICAL TREATMENTS: LUNG TRANSPLANTATION</a:t>
            </a:r>
            <a:br>
              <a:rPr lang="it-IT" dirty="0"/>
            </a:br>
            <a:endParaRPr lang="en-GB" dirty="0"/>
          </a:p>
        </p:txBody>
      </p:sp>
      <p:sp>
        <p:nvSpPr>
          <p:cNvPr id="3" name="CasellaDiTesto 2">
            <a:extLst>
              <a:ext uri="{FF2B5EF4-FFF2-40B4-BE49-F238E27FC236}">
                <a16:creationId xmlns:a16="http://schemas.microsoft.com/office/drawing/2014/main" id="{BE547A17-25F4-0F6E-47E7-DE9D8C751F3E}"/>
              </a:ext>
            </a:extLst>
          </p:cNvPr>
          <p:cNvSpPr txBox="1"/>
          <p:nvPr/>
        </p:nvSpPr>
        <p:spPr>
          <a:xfrm>
            <a:off x="640079" y="5982344"/>
            <a:ext cx="6544491" cy="276999"/>
          </a:xfrm>
          <a:prstGeom prst="rect">
            <a:avLst/>
          </a:prstGeom>
          <a:noFill/>
        </p:spPr>
        <p:txBody>
          <a:bodyPr wrap="square">
            <a:spAutoFit/>
          </a:bodyPr>
          <a:lstStyle/>
          <a:p>
            <a:r>
              <a:rPr lang="it-IT" sz="1200" dirty="0" err="1"/>
              <a:t>Leard</a:t>
            </a:r>
            <a:r>
              <a:rPr lang="it-IT" sz="1200" dirty="0"/>
              <a:t> et al. Consensus </a:t>
            </a:r>
            <a:r>
              <a:rPr lang="it-IT" sz="1200" dirty="0" err="1"/>
              <a:t>document</a:t>
            </a:r>
            <a:r>
              <a:rPr lang="it-IT" sz="1200" dirty="0"/>
              <a:t> for the </a:t>
            </a:r>
            <a:r>
              <a:rPr lang="it-IT" sz="1200" dirty="0" err="1"/>
              <a:t>selection</a:t>
            </a:r>
            <a:r>
              <a:rPr lang="it-IT" sz="1200" dirty="0"/>
              <a:t> of </a:t>
            </a:r>
            <a:r>
              <a:rPr lang="it-IT" sz="1200" dirty="0" err="1"/>
              <a:t>lung</a:t>
            </a:r>
            <a:r>
              <a:rPr lang="it-IT" sz="1200" dirty="0"/>
              <a:t> </a:t>
            </a:r>
            <a:r>
              <a:rPr lang="it-IT" sz="1200" dirty="0" err="1"/>
              <a:t>transplant</a:t>
            </a:r>
            <a:r>
              <a:rPr lang="it-IT" sz="1200" dirty="0"/>
              <a:t> </a:t>
            </a:r>
            <a:r>
              <a:rPr lang="it-IT" sz="1200" dirty="0" err="1"/>
              <a:t>candidates</a:t>
            </a:r>
            <a:r>
              <a:rPr lang="it-IT" sz="1200" dirty="0"/>
              <a:t>, 2021</a:t>
            </a:r>
            <a:endParaRPr lang="en-GB" sz="1200" dirty="0"/>
          </a:p>
        </p:txBody>
      </p:sp>
      <p:pic>
        <p:nvPicPr>
          <p:cNvPr id="8" name="Immagine 7" descr="Immagine che contiene testo, schermata, Carattere, documento&#10;&#10;Descrizione generata automaticamente">
            <a:extLst>
              <a:ext uri="{FF2B5EF4-FFF2-40B4-BE49-F238E27FC236}">
                <a16:creationId xmlns:a16="http://schemas.microsoft.com/office/drawing/2014/main" id="{8069BE1B-AD8D-F0A0-A141-7A411495E071}"/>
              </a:ext>
            </a:extLst>
          </p:cNvPr>
          <p:cNvPicPr>
            <a:picLocks noChangeAspect="1"/>
          </p:cNvPicPr>
          <p:nvPr/>
        </p:nvPicPr>
        <p:blipFill>
          <a:blip r:embed="rId2"/>
          <a:stretch>
            <a:fillRect/>
          </a:stretch>
        </p:blipFill>
        <p:spPr>
          <a:xfrm>
            <a:off x="1299754" y="1129584"/>
            <a:ext cx="6544492" cy="4598832"/>
          </a:xfrm>
          <a:prstGeom prst="rect">
            <a:avLst/>
          </a:prstGeom>
        </p:spPr>
      </p:pic>
      <p:sp>
        <p:nvSpPr>
          <p:cNvPr id="9" name="Rettangolo 8">
            <a:extLst>
              <a:ext uri="{FF2B5EF4-FFF2-40B4-BE49-F238E27FC236}">
                <a16:creationId xmlns:a16="http://schemas.microsoft.com/office/drawing/2014/main" id="{E6609107-9D62-9E02-DD37-A756060AFE37}"/>
              </a:ext>
            </a:extLst>
          </p:cNvPr>
          <p:cNvSpPr/>
          <p:nvPr/>
        </p:nvSpPr>
        <p:spPr>
          <a:xfrm>
            <a:off x="4084319" y="1854926"/>
            <a:ext cx="3640183" cy="116694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140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4316A1-CD91-E739-2A11-C6D5C3736124}"/>
              </a:ext>
            </a:extLst>
          </p:cNvPr>
          <p:cNvSpPr>
            <a:spLocks noGrp="1"/>
          </p:cNvSpPr>
          <p:nvPr>
            <p:ph type="title"/>
          </p:nvPr>
        </p:nvSpPr>
        <p:spPr/>
        <p:txBody>
          <a:bodyPr>
            <a:normAutofit/>
          </a:bodyPr>
          <a:lstStyle/>
          <a:p>
            <a:pPr algn="ctr"/>
            <a:r>
              <a:rPr lang="en-GB" sz="3200" dirty="0"/>
              <a:t>CONCLUSION</a:t>
            </a:r>
          </a:p>
        </p:txBody>
      </p:sp>
      <p:sp>
        <p:nvSpPr>
          <p:cNvPr id="3" name="Segnaposto contenuto 2">
            <a:extLst>
              <a:ext uri="{FF2B5EF4-FFF2-40B4-BE49-F238E27FC236}">
                <a16:creationId xmlns:a16="http://schemas.microsoft.com/office/drawing/2014/main" id="{458A2505-FFCC-42A1-E964-EFC4628C5B39}"/>
              </a:ext>
            </a:extLst>
          </p:cNvPr>
          <p:cNvSpPr>
            <a:spLocks noGrp="1"/>
          </p:cNvSpPr>
          <p:nvPr>
            <p:ph idx="1"/>
          </p:nvPr>
        </p:nvSpPr>
        <p:spPr>
          <a:xfrm>
            <a:off x="431413" y="1690689"/>
            <a:ext cx="8281174" cy="4351338"/>
          </a:xfrm>
        </p:spPr>
        <p:txBody>
          <a:bodyPr>
            <a:noAutofit/>
          </a:bodyPr>
          <a:lstStyle/>
          <a:p>
            <a:pPr algn="just"/>
            <a:r>
              <a:rPr lang="en-GB" sz="2200" dirty="0"/>
              <a:t>The approval of antifibrotics has changed the management of IPF and PPF irreversibly.</a:t>
            </a:r>
          </a:p>
          <a:p>
            <a:pPr algn="just"/>
            <a:endParaRPr lang="en-GB" sz="1400" dirty="0"/>
          </a:p>
          <a:p>
            <a:pPr algn="just"/>
            <a:r>
              <a:rPr lang="en-GB" sz="2200" dirty="0"/>
              <a:t>Several promising drugs are being developed for IPF, reflecting the urgent need for better treatments for patients with this disease.</a:t>
            </a:r>
          </a:p>
          <a:p>
            <a:pPr algn="just"/>
            <a:endParaRPr lang="en-GB" sz="1400" dirty="0"/>
          </a:p>
          <a:p>
            <a:pPr algn="just"/>
            <a:r>
              <a:rPr lang="en-GB" sz="2200" dirty="0"/>
              <a:t>Innovative approaches can enhance success rates in late-phase clinical trials.</a:t>
            </a:r>
          </a:p>
          <a:p>
            <a:pPr algn="just"/>
            <a:endParaRPr lang="en-GB" sz="1400" dirty="0"/>
          </a:p>
          <a:p>
            <a:pPr algn="just"/>
            <a:r>
              <a:rPr lang="en-GB" sz="2200" dirty="0"/>
              <a:t>A comprehensive understanding of disease pathophysiology remains crucial.</a:t>
            </a:r>
          </a:p>
          <a:p>
            <a:pPr algn="just"/>
            <a:endParaRPr lang="en-GB" sz="2000" dirty="0"/>
          </a:p>
          <a:p>
            <a:pPr algn="just"/>
            <a:endParaRPr lang="en-GB" sz="2000" dirty="0"/>
          </a:p>
        </p:txBody>
      </p:sp>
    </p:spTree>
    <p:extLst>
      <p:ext uri="{BB962C8B-B14F-4D97-AF65-F5344CB8AC3E}">
        <p14:creationId xmlns:p14="http://schemas.microsoft.com/office/powerpoint/2010/main" val="3515264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F3318F-0100-870F-5E3A-B6EC07781BDE}"/>
              </a:ext>
            </a:extLst>
          </p:cNvPr>
          <p:cNvSpPr>
            <a:spLocks noGrp="1"/>
          </p:cNvSpPr>
          <p:nvPr>
            <p:ph type="title"/>
          </p:nvPr>
        </p:nvSpPr>
        <p:spPr>
          <a:xfrm>
            <a:off x="628650" y="2611937"/>
            <a:ext cx="7886700" cy="1325563"/>
          </a:xfrm>
        </p:spPr>
        <p:txBody>
          <a:bodyPr/>
          <a:lstStyle/>
          <a:p>
            <a:pPr algn="ctr"/>
            <a:r>
              <a:rPr lang="en-GB" dirty="0"/>
              <a:t>THANKS FOR YOUR ATTENTION!!</a:t>
            </a:r>
          </a:p>
        </p:txBody>
      </p:sp>
    </p:spTree>
    <p:extLst>
      <p:ext uri="{BB962C8B-B14F-4D97-AF65-F5344CB8AC3E}">
        <p14:creationId xmlns:p14="http://schemas.microsoft.com/office/powerpoint/2010/main" val="1584150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magine che contiene testo, ricevuta, schermata, Carattere&#10;&#10;Descrizione generata automaticamente">
            <a:extLst>
              <a:ext uri="{FF2B5EF4-FFF2-40B4-BE49-F238E27FC236}">
                <a16:creationId xmlns:a16="http://schemas.microsoft.com/office/drawing/2014/main" id="{FEBECD58-DE6B-77A6-A7C8-ACFF2F2C2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482" y="472636"/>
            <a:ext cx="8091036" cy="487007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EAACDF8B-A787-E70A-ABCA-18870ABD841C}"/>
              </a:ext>
            </a:extLst>
          </p:cNvPr>
          <p:cNvSpPr txBox="1"/>
          <p:nvPr/>
        </p:nvSpPr>
        <p:spPr>
          <a:xfrm>
            <a:off x="265288" y="5689718"/>
            <a:ext cx="8704540" cy="523220"/>
          </a:xfrm>
          <a:prstGeom prst="rect">
            <a:avLst/>
          </a:prstGeom>
          <a:noFill/>
        </p:spPr>
        <p:txBody>
          <a:bodyPr wrap="square">
            <a:spAutoFit/>
          </a:bodyPr>
          <a:lstStyle/>
          <a:p>
            <a:pPr algn="just" rtl="0" fontAlgn="base">
              <a:spcBef>
                <a:spcPts val="0"/>
              </a:spcBef>
              <a:spcAft>
                <a:spcPts val="0"/>
              </a:spcAft>
              <a:buFont typeface="Arial" panose="020B0604020202020204" pitchFamily="34" charset="0"/>
              <a:buChar char="•"/>
            </a:pPr>
            <a:r>
              <a:rPr lang="it-IT" sz="1400" b="0" i="0" u="none" strike="noStrike" dirty="0">
                <a:solidFill>
                  <a:srgbClr val="000000"/>
                </a:solidFill>
                <a:effectLst/>
                <a:latin typeface="Tahoma" panose="020B0604030504040204" pitchFamily="34" charset="0"/>
              </a:rPr>
              <a:t>The </a:t>
            </a:r>
            <a:r>
              <a:rPr lang="it-IT" sz="1400" b="0" i="0" u="none" strike="noStrike" dirty="0" err="1">
                <a:solidFill>
                  <a:srgbClr val="000000"/>
                </a:solidFill>
                <a:effectLst/>
                <a:latin typeface="Tahoma" panose="020B0604030504040204" pitchFamily="34" charset="0"/>
              </a:rPr>
              <a:t>term</a:t>
            </a:r>
            <a:r>
              <a:rPr lang="it-IT" sz="1400" b="0" i="0" u="none" strike="noStrike" dirty="0">
                <a:solidFill>
                  <a:srgbClr val="000000"/>
                </a:solidFill>
                <a:effectLst/>
                <a:latin typeface="Tahoma" panose="020B0604030504040204" pitchFamily="34" charset="0"/>
              </a:rPr>
              <a:t> </a:t>
            </a:r>
            <a:r>
              <a:rPr lang="it-IT" sz="1400" b="1" i="0" u="none" strike="noStrike" dirty="0" err="1">
                <a:solidFill>
                  <a:srgbClr val="000000"/>
                </a:solidFill>
                <a:effectLst/>
                <a:latin typeface="Tahoma" panose="020B0604030504040204" pitchFamily="34" charset="0"/>
              </a:rPr>
              <a:t>interstitial</a:t>
            </a:r>
            <a:r>
              <a:rPr lang="it-IT" sz="1400" b="1" i="0" u="none" strike="noStrike" dirty="0">
                <a:solidFill>
                  <a:srgbClr val="000000"/>
                </a:solidFill>
                <a:effectLst/>
                <a:latin typeface="Tahoma" panose="020B0604030504040204" pitchFamily="34" charset="0"/>
              </a:rPr>
              <a:t> </a:t>
            </a:r>
            <a:r>
              <a:rPr lang="it-IT" sz="1400" b="1" i="0" u="none" strike="noStrike" dirty="0" err="1">
                <a:solidFill>
                  <a:srgbClr val="000000"/>
                </a:solidFill>
                <a:effectLst/>
                <a:latin typeface="Tahoma" panose="020B0604030504040204" pitchFamily="34" charset="0"/>
              </a:rPr>
              <a:t>lung</a:t>
            </a:r>
            <a:r>
              <a:rPr lang="it-IT" sz="1400" b="1" i="0" u="none" strike="noStrike" dirty="0">
                <a:solidFill>
                  <a:srgbClr val="000000"/>
                </a:solidFill>
                <a:effectLst/>
                <a:latin typeface="Tahoma" panose="020B0604030504040204" pitchFamily="34" charset="0"/>
              </a:rPr>
              <a:t> </a:t>
            </a:r>
            <a:r>
              <a:rPr lang="it-IT" sz="1400" b="1" i="0" u="none" strike="noStrike" dirty="0" err="1">
                <a:solidFill>
                  <a:srgbClr val="000000"/>
                </a:solidFill>
                <a:effectLst/>
                <a:latin typeface="Tahoma" panose="020B0604030504040204" pitchFamily="34" charset="0"/>
              </a:rPr>
              <a:t>disease</a:t>
            </a:r>
            <a:r>
              <a:rPr lang="it-IT" sz="1400" b="1" i="0" u="none" strike="noStrike" dirty="0">
                <a:solidFill>
                  <a:srgbClr val="000000"/>
                </a:solidFill>
                <a:effectLst/>
                <a:latin typeface="Tahoma" panose="020B0604030504040204" pitchFamily="34" charset="0"/>
              </a:rPr>
              <a:t> (ILD) </a:t>
            </a:r>
            <a:r>
              <a:rPr lang="it-IT" sz="1400" b="0" i="0" u="none" strike="noStrike" dirty="0" err="1">
                <a:solidFill>
                  <a:srgbClr val="000000"/>
                </a:solidFill>
                <a:effectLst/>
                <a:latin typeface="Tahoma" panose="020B0604030504040204" pitchFamily="34" charset="0"/>
              </a:rPr>
              <a:t>refers</a:t>
            </a:r>
            <a:r>
              <a:rPr lang="it-IT" sz="1400" b="0" i="0" u="none" strike="noStrike" dirty="0">
                <a:solidFill>
                  <a:srgbClr val="000000"/>
                </a:solidFill>
                <a:effectLst/>
                <a:latin typeface="Tahoma" panose="020B0604030504040204" pitchFamily="34" charset="0"/>
              </a:rPr>
              <a:t> to a wide and </a:t>
            </a:r>
            <a:r>
              <a:rPr lang="it-IT" sz="1400" b="0" i="0" u="none" strike="noStrike" dirty="0" err="1">
                <a:solidFill>
                  <a:srgbClr val="000000"/>
                </a:solidFill>
                <a:effectLst/>
                <a:latin typeface="Tahoma" panose="020B0604030504040204" pitchFamily="34" charset="0"/>
              </a:rPr>
              <a:t>heterogeneous</a:t>
            </a:r>
            <a:r>
              <a:rPr lang="it-IT" sz="1400" b="0" i="0" u="none" strike="noStrike" dirty="0">
                <a:solidFill>
                  <a:srgbClr val="000000"/>
                </a:solidFill>
                <a:effectLst/>
                <a:latin typeface="Tahoma" panose="020B0604030504040204" pitchFamily="34" charset="0"/>
              </a:rPr>
              <a:t> group of </a:t>
            </a:r>
            <a:r>
              <a:rPr lang="it-IT" sz="1400" b="0" i="0" u="none" strike="noStrike" dirty="0" err="1">
                <a:solidFill>
                  <a:srgbClr val="000000"/>
                </a:solidFill>
                <a:effectLst/>
                <a:latin typeface="Tahoma" panose="020B0604030504040204" pitchFamily="34" charset="0"/>
              </a:rPr>
              <a:t>respiratory</a:t>
            </a:r>
            <a:r>
              <a:rPr lang="it-IT" sz="1400" b="0" i="0" u="none" strike="noStrike" dirty="0">
                <a:solidFill>
                  <a:srgbClr val="000000"/>
                </a:solidFill>
                <a:effectLst/>
                <a:latin typeface="Tahoma" panose="020B0604030504040204" pitchFamily="34" charset="0"/>
              </a:rPr>
              <a:t> </a:t>
            </a:r>
            <a:r>
              <a:rPr lang="it-IT" sz="1400" b="0" i="0" u="none" strike="noStrike" dirty="0" err="1">
                <a:solidFill>
                  <a:srgbClr val="000000"/>
                </a:solidFill>
                <a:effectLst/>
                <a:latin typeface="Tahoma" panose="020B0604030504040204" pitchFamily="34" charset="0"/>
              </a:rPr>
              <a:t>conditions</a:t>
            </a:r>
            <a:r>
              <a:rPr lang="it-IT" sz="1400" b="0" i="0" u="none" strike="noStrike" dirty="0">
                <a:solidFill>
                  <a:srgbClr val="000000"/>
                </a:solidFill>
                <a:effectLst/>
                <a:latin typeface="Tahoma" panose="020B0604030504040204" pitchFamily="34" charset="0"/>
              </a:rPr>
              <a:t> </a:t>
            </a:r>
            <a:r>
              <a:rPr lang="it-IT" sz="1400" b="0" i="0" u="none" strike="noStrike" dirty="0" err="1">
                <a:solidFill>
                  <a:srgbClr val="000000"/>
                </a:solidFill>
                <a:effectLst/>
                <a:latin typeface="Tahoma" panose="020B0604030504040204" pitchFamily="34" charset="0"/>
              </a:rPr>
              <a:t>that</a:t>
            </a:r>
            <a:r>
              <a:rPr lang="it-IT" sz="1400" b="0" i="0" u="none" strike="noStrike" dirty="0">
                <a:solidFill>
                  <a:srgbClr val="000000"/>
                </a:solidFill>
                <a:effectLst/>
                <a:latin typeface="Tahoma" panose="020B0604030504040204" pitchFamily="34" charset="0"/>
              </a:rPr>
              <a:t> cause </a:t>
            </a:r>
            <a:r>
              <a:rPr lang="it-IT" sz="1400" b="1" i="0" u="none" strike="noStrike" dirty="0" err="1">
                <a:solidFill>
                  <a:srgbClr val="000000"/>
                </a:solidFill>
                <a:effectLst/>
                <a:latin typeface="Tahoma" panose="020B0604030504040204" pitchFamily="34" charset="0"/>
              </a:rPr>
              <a:t>scarring</a:t>
            </a:r>
            <a:r>
              <a:rPr lang="it-IT" sz="1400" b="0" i="0" u="none" strike="noStrike" dirty="0">
                <a:solidFill>
                  <a:srgbClr val="000000"/>
                </a:solidFill>
                <a:effectLst/>
                <a:latin typeface="Tahoma" panose="020B0604030504040204" pitchFamily="34" charset="0"/>
              </a:rPr>
              <a:t> of the </a:t>
            </a:r>
            <a:r>
              <a:rPr lang="it-IT" sz="1400" b="0" i="0" u="none" strike="noStrike" dirty="0" err="1">
                <a:solidFill>
                  <a:srgbClr val="000000"/>
                </a:solidFill>
                <a:effectLst/>
                <a:latin typeface="Tahoma" panose="020B0604030504040204" pitchFamily="34" charset="0"/>
              </a:rPr>
              <a:t>lung</a:t>
            </a:r>
            <a:r>
              <a:rPr lang="it-IT" sz="1400" b="0" i="0" u="none" strike="noStrike" dirty="0">
                <a:solidFill>
                  <a:srgbClr val="000000"/>
                </a:solidFill>
                <a:effectLst/>
                <a:latin typeface="Tahoma" panose="020B0604030504040204" pitchFamily="34" charset="0"/>
              </a:rPr>
              <a:t>. </a:t>
            </a:r>
            <a:endParaRPr lang="it-IT" sz="1400" b="0" i="0" u="none" strike="noStrike" dirty="0">
              <a:solidFill>
                <a:srgbClr val="000000"/>
              </a:solidFill>
              <a:effectLst/>
              <a:latin typeface="Arial" panose="020B0604020202020204" pitchFamily="34" charset="0"/>
            </a:endParaRPr>
          </a:p>
        </p:txBody>
      </p:sp>
      <p:sp>
        <p:nvSpPr>
          <p:cNvPr id="7" name="CasellaDiTesto 6">
            <a:extLst>
              <a:ext uri="{FF2B5EF4-FFF2-40B4-BE49-F238E27FC236}">
                <a16:creationId xmlns:a16="http://schemas.microsoft.com/office/drawing/2014/main" id="{2137C4A3-64CA-7611-64B0-1838CFC8B755}"/>
              </a:ext>
            </a:extLst>
          </p:cNvPr>
          <p:cNvSpPr txBox="1"/>
          <p:nvPr/>
        </p:nvSpPr>
        <p:spPr>
          <a:xfrm>
            <a:off x="6214532" y="4703040"/>
            <a:ext cx="4572000" cy="861774"/>
          </a:xfrm>
          <a:prstGeom prst="rect">
            <a:avLst/>
          </a:prstGeom>
          <a:noFill/>
        </p:spPr>
        <p:txBody>
          <a:bodyPr wrap="square">
            <a:spAutoFit/>
          </a:bodyPr>
          <a:lstStyle/>
          <a:p>
            <a:pPr algn="just" rtl="0">
              <a:spcBef>
                <a:spcPts val="0"/>
              </a:spcBef>
              <a:spcAft>
                <a:spcPts val="0"/>
              </a:spcAft>
            </a:pPr>
            <a:r>
              <a:rPr lang="it-IT" sz="1400" b="0" i="0" u="none" strike="noStrike" dirty="0" err="1">
                <a:solidFill>
                  <a:srgbClr val="44546A"/>
                </a:solidFill>
                <a:effectLst/>
                <a:latin typeface="Calibri" panose="020F0502020204030204" pitchFamily="34" charset="0"/>
              </a:rPr>
              <a:t>Table</a:t>
            </a:r>
            <a:r>
              <a:rPr lang="it-IT" sz="1400" b="0" i="0" u="none" strike="noStrike" dirty="0">
                <a:solidFill>
                  <a:srgbClr val="44546A"/>
                </a:solidFill>
                <a:effectLst/>
                <a:latin typeface="Calibri" panose="020F0502020204030204" pitchFamily="34" charset="0"/>
              </a:rPr>
              <a:t> </a:t>
            </a:r>
            <a:r>
              <a:rPr lang="it-IT" sz="1400" b="0" i="0" u="none" strike="noStrike" dirty="0" err="1">
                <a:solidFill>
                  <a:srgbClr val="44546A"/>
                </a:solidFill>
                <a:effectLst/>
                <a:latin typeface="Calibri" panose="020F0502020204030204" pitchFamily="34" charset="0"/>
              </a:rPr>
              <a:t>adapted</a:t>
            </a:r>
            <a:r>
              <a:rPr lang="it-IT" sz="1400" b="0" i="0" u="none" strike="noStrike" dirty="0">
                <a:solidFill>
                  <a:srgbClr val="44546A"/>
                </a:solidFill>
                <a:effectLst/>
                <a:latin typeface="Calibri" panose="020F0502020204030204" pitchFamily="34" charset="0"/>
              </a:rPr>
              <a:t> from </a:t>
            </a:r>
            <a:r>
              <a:rPr lang="it-IT" sz="1400" b="0" i="0" u="none" strike="noStrike" dirty="0" err="1">
                <a:solidFill>
                  <a:srgbClr val="44546A"/>
                </a:solidFill>
                <a:effectLst/>
                <a:latin typeface="Calibri" panose="020F0502020204030204" pitchFamily="34" charset="0"/>
              </a:rPr>
              <a:t>Cottin</a:t>
            </a:r>
            <a:r>
              <a:rPr lang="it-IT" sz="1400" b="0" i="0" u="none" strike="noStrike" dirty="0">
                <a:solidFill>
                  <a:srgbClr val="44546A"/>
                </a:solidFill>
                <a:effectLst/>
                <a:latin typeface="Calibri" panose="020F0502020204030204" pitchFamily="34" charset="0"/>
              </a:rPr>
              <a:t> et al.</a:t>
            </a:r>
            <a:endParaRPr lang="it-IT" sz="1400" b="0" dirty="0">
              <a:effectLst/>
            </a:endParaRPr>
          </a:p>
          <a:p>
            <a:br>
              <a:rPr lang="it-IT" dirty="0"/>
            </a:br>
            <a:endParaRPr lang="en-GB" dirty="0"/>
          </a:p>
        </p:txBody>
      </p:sp>
      <p:sp>
        <p:nvSpPr>
          <p:cNvPr id="2" name="Rettangolo 1">
            <a:extLst>
              <a:ext uri="{FF2B5EF4-FFF2-40B4-BE49-F238E27FC236}">
                <a16:creationId xmlns:a16="http://schemas.microsoft.com/office/drawing/2014/main" id="{078B9585-87E5-1CF3-0FA2-2DDC0D7EA12C}"/>
              </a:ext>
            </a:extLst>
          </p:cNvPr>
          <p:cNvSpPr/>
          <p:nvPr/>
        </p:nvSpPr>
        <p:spPr>
          <a:xfrm>
            <a:off x="526481" y="1515291"/>
            <a:ext cx="1598409" cy="6183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023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C4513D0-7302-83AB-5988-543F0D7FF173}"/>
              </a:ext>
            </a:extLst>
          </p:cNvPr>
          <p:cNvSpPr txBox="1"/>
          <p:nvPr/>
        </p:nvSpPr>
        <p:spPr>
          <a:xfrm>
            <a:off x="741556" y="2013228"/>
            <a:ext cx="7660888" cy="2831544"/>
          </a:xfrm>
          <a:prstGeom prst="rect">
            <a:avLst/>
          </a:prstGeom>
          <a:noFill/>
        </p:spPr>
        <p:txBody>
          <a:bodyPr wrap="square">
            <a:spAutoFit/>
          </a:bodyPr>
          <a:lstStyle/>
          <a:p>
            <a:pPr algn="just"/>
            <a:r>
              <a:rPr lang="en-GB" sz="2000" dirty="0"/>
              <a:t>IPF is an unpredictable and ultimately fatal age-related interstitial lung disease of unspecified aetiology, characterized by a median survival duration of approximately three to five years following diagnosis.</a:t>
            </a:r>
          </a:p>
          <a:p>
            <a:pPr algn="just"/>
            <a:endParaRPr lang="en-GB" sz="2000" dirty="0"/>
          </a:p>
          <a:p>
            <a:pPr algn="just"/>
            <a:r>
              <a:rPr lang="en-GB" sz="2000" dirty="0"/>
              <a:t>IPF occurs primarily in older adults and is associated with the histopathologic and/or radiologic pattern of usual interstitial pneumonia (UIP)</a:t>
            </a:r>
          </a:p>
          <a:p>
            <a:pPr algn="just"/>
            <a:endParaRPr lang="en-GB" dirty="0"/>
          </a:p>
        </p:txBody>
      </p:sp>
      <p:sp>
        <p:nvSpPr>
          <p:cNvPr id="6" name="Titolo 1">
            <a:extLst>
              <a:ext uri="{FF2B5EF4-FFF2-40B4-BE49-F238E27FC236}">
                <a16:creationId xmlns:a16="http://schemas.microsoft.com/office/drawing/2014/main" id="{45151A71-F17B-C4DB-8AA8-792D7BC0EDB4}"/>
              </a:ext>
            </a:extLst>
          </p:cNvPr>
          <p:cNvSpPr>
            <a:spLocks noGrp="1"/>
          </p:cNvSpPr>
          <p:nvPr>
            <p:ph type="title"/>
          </p:nvPr>
        </p:nvSpPr>
        <p:spPr>
          <a:xfrm>
            <a:off x="628650" y="365126"/>
            <a:ext cx="7886700" cy="1325563"/>
          </a:xfrm>
        </p:spPr>
        <p:txBody>
          <a:bodyPr>
            <a:normAutofit/>
          </a:bodyPr>
          <a:lstStyle/>
          <a:p>
            <a:pPr algn="ctr"/>
            <a:r>
              <a:rPr lang="en-GB" sz="3200" dirty="0"/>
              <a:t>IDIOPATHIC PULMONARY FIBROSIS (IPF)</a:t>
            </a:r>
          </a:p>
        </p:txBody>
      </p:sp>
      <p:sp>
        <p:nvSpPr>
          <p:cNvPr id="8" name="CasellaDiTesto 7">
            <a:extLst>
              <a:ext uri="{FF2B5EF4-FFF2-40B4-BE49-F238E27FC236}">
                <a16:creationId xmlns:a16="http://schemas.microsoft.com/office/drawing/2014/main" id="{A5A8078F-AF96-0BAD-0D61-8DE26391A796}"/>
              </a:ext>
            </a:extLst>
          </p:cNvPr>
          <p:cNvSpPr txBox="1"/>
          <p:nvPr/>
        </p:nvSpPr>
        <p:spPr>
          <a:xfrm>
            <a:off x="741556" y="5748674"/>
            <a:ext cx="6818971" cy="276999"/>
          </a:xfrm>
          <a:prstGeom prst="rect">
            <a:avLst/>
          </a:prstGeom>
          <a:noFill/>
        </p:spPr>
        <p:txBody>
          <a:bodyPr wrap="square">
            <a:spAutoFit/>
          </a:bodyPr>
          <a:lstStyle/>
          <a:p>
            <a:r>
              <a:rPr lang="it-IT" sz="1200" i="1" dirty="0" err="1">
                <a:effectLst/>
                <a:latin typeface="Helvetica" pitchFamily="2" charset="0"/>
              </a:rPr>
              <a:t>Raghu</a:t>
            </a:r>
            <a:r>
              <a:rPr lang="it-IT" sz="1200" i="1" dirty="0">
                <a:effectLst/>
                <a:latin typeface="Helvetica" pitchFamily="2" charset="0"/>
              </a:rPr>
              <a:t> </a:t>
            </a:r>
            <a:r>
              <a:rPr lang="it-IT" sz="1200" i="1" dirty="0" err="1">
                <a:effectLst/>
                <a:latin typeface="Helvetica" pitchFamily="2" charset="0"/>
              </a:rPr>
              <a:t>Get</a:t>
            </a:r>
            <a:r>
              <a:rPr lang="it-IT" sz="1200" i="1" dirty="0">
                <a:effectLst/>
                <a:latin typeface="Helvetica" pitchFamily="2" charset="0"/>
              </a:rPr>
              <a:t> al. </a:t>
            </a:r>
            <a:r>
              <a:rPr lang="it-IT" sz="1200" i="1" dirty="0" err="1">
                <a:effectLst/>
                <a:latin typeface="Helvetica" pitchFamily="2" charset="0"/>
              </a:rPr>
              <a:t>Am</a:t>
            </a:r>
            <a:r>
              <a:rPr lang="it-IT" sz="1200" i="1" dirty="0">
                <a:effectLst/>
                <a:latin typeface="Helvetica" pitchFamily="2" charset="0"/>
              </a:rPr>
              <a:t> </a:t>
            </a:r>
            <a:r>
              <a:rPr lang="it-IT" sz="1200" i="1" dirty="0" err="1">
                <a:effectLst/>
                <a:latin typeface="Helvetica" pitchFamily="2" charset="0"/>
              </a:rPr>
              <a:t>J</a:t>
            </a:r>
            <a:r>
              <a:rPr lang="it-IT" sz="1200" i="1" dirty="0">
                <a:effectLst/>
                <a:latin typeface="Helvetica" pitchFamily="2" charset="0"/>
              </a:rPr>
              <a:t> </a:t>
            </a:r>
            <a:r>
              <a:rPr lang="it-IT" sz="1200" i="1" dirty="0" err="1">
                <a:effectLst/>
                <a:latin typeface="Helvetica" pitchFamily="2" charset="0"/>
              </a:rPr>
              <a:t>Respir</a:t>
            </a:r>
            <a:r>
              <a:rPr lang="it-IT" sz="1200" i="1" dirty="0">
                <a:effectLst/>
                <a:latin typeface="Helvetica" pitchFamily="2" charset="0"/>
              </a:rPr>
              <a:t> </a:t>
            </a:r>
            <a:r>
              <a:rPr lang="it-IT" sz="1200" i="1" dirty="0" err="1">
                <a:effectLst/>
                <a:latin typeface="Helvetica" pitchFamily="2" charset="0"/>
              </a:rPr>
              <a:t>Crit</a:t>
            </a:r>
            <a:r>
              <a:rPr lang="it-IT" sz="1200" i="1" dirty="0">
                <a:effectLst/>
                <a:latin typeface="Helvetica" pitchFamily="2" charset="0"/>
              </a:rPr>
              <a:t> Care </a:t>
            </a:r>
            <a:r>
              <a:rPr lang="it-IT" sz="1200" i="1" dirty="0" err="1">
                <a:effectLst/>
                <a:latin typeface="Helvetica" pitchFamily="2" charset="0"/>
              </a:rPr>
              <a:t>Med</a:t>
            </a:r>
            <a:r>
              <a:rPr lang="it-IT" sz="1200" i="1" dirty="0">
                <a:effectLst/>
                <a:latin typeface="Helvetica" pitchFamily="2" charset="0"/>
              </a:rPr>
              <a:t> 2011;183:788-824</a:t>
            </a:r>
          </a:p>
        </p:txBody>
      </p:sp>
    </p:spTree>
    <p:extLst>
      <p:ext uri="{BB962C8B-B14F-4D97-AF65-F5344CB8AC3E}">
        <p14:creationId xmlns:p14="http://schemas.microsoft.com/office/powerpoint/2010/main" val="1051670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magine che contiene mappa, bianco e nero&#10;&#10;Descrizione generata automaticamente">
            <a:extLst>
              <a:ext uri="{FF2B5EF4-FFF2-40B4-BE49-F238E27FC236}">
                <a16:creationId xmlns:a16="http://schemas.microsoft.com/office/drawing/2014/main" id="{583A05CB-2BDB-FA0C-B16F-C6C8DBDCB9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90" t="2286" r="3388" b="3938"/>
          <a:stretch/>
        </p:blipFill>
        <p:spPr bwMode="auto">
          <a:xfrm>
            <a:off x="1936270" y="973087"/>
            <a:ext cx="5271460" cy="4093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magine che contiene favo, alveare, apiario, ape&#10;&#10;Descrizione generata automaticamente">
            <a:extLst>
              <a:ext uri="{FF2B5EF4-FFF2-40B4-BE49-F238E27FC236}">
                <a16:creationId xmlns:a16="http://schemas.microsoft.com/office/drawing/2014/main" id="{ACAD7A4E-EB58-3CF4-BB0B-E5CE4AD3A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835" y="4601438"/>
            <a:ext cx="2154176" cy="1615632"/>
          </a:xfrm>
          <a:prstGeom prst="rect">
            <a:avLst/>
          </a:prstGeom>
          <a:noFill/>
          <a:extLst>
            <a:ext uri="{909E8E84-426E-40DD-AFC4-6F175D3DCCD1}">
              <a14:hiddenFill xmlns:a14="http://schemas.microsoft.com/office/drawing/2010/main">
                <a:solidFill>
                  <a:srgbClr val="FFFFFF"/>
                </a:solidFill>
              </a14:hiddenFill>
            </a:ext>
          </a:extLst>
        </p:spPr>
      </p:pic>
      <p:sp>
        <p:nvSpPr>
          <p:cNvPr id="4" name="Ovale 3">
            <a:extLst>
              <a:ext uri="{FF2B5EF4-FFF2-40B4-BE49-F238E27FC236}">
                <a16:creationId xmlns:a16="http://schemas.microsoft.com/office/drawing/2014/main" id="{1BCDC980-58DD-5E27-0813-E1869D709723}"/>
              </a:ext>
            </a:extLst>
          </p:cNvPr>
          <p:cNvSpPr/>
          <p:nvPr/>
        </p:nvSpPr>
        <p:spPr>
          <a:xfrm>
            <a:off x="2638697" y="3309257"/>
            <a:ext cx="1550126" cy="123661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Connettore 2 5">
            <a:extLst>
              <a:ext uri="{FF2B5EF4-FFF2-40B4-BE49-F238E27FC236}">
                <a16:creationId xmlns:a16="http://schemas.microsoft.com/office/drawing/2014/main" id="{871DFF61-0E8D-E756-4F5E-8F2B16ACDA51}"/>
              </a:ext>
            </a:extLst>
          </p:cNvPr>
          <p:cNvCxnSpPr/>
          <p:nvPr/>
        </p:nvCxnSpPr>
        <p:spPr>
          <a:xfrm flipH="1">
            <a:off x="2490651" y="4396787"/>
            <a:ext cx="452846" cy="409303"/>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CasellaDiTesto 6">
            <a:extLst>
              <a:ext uri="{FF2B5EF4-FFF2-40B4-BE49-F238E27FC236}">
                <a16:creationId xmlns:a16="http://schemas.microsoft.com/office/drawing/2014/main" id="{475FF1D1-F8AD-7CFD-57BB-CD3C54AB8F06}"/>
              </a:ext>
            </a:extLst>
          </p:cNvPr>
          <p:cNvSpPr txBox="1"/>
          <p:nvPr/>
        </p:nvSpPr>
        <p:spPr>
          <a:xfrm>
            <a:off x="6287589" y="5700247"/>
            <a:ext cx="2229394" cy="369332"/>
          </a:xfrm>
          <a:prstGeom prst="rect">
            <a:avLst/>
          </a:prstGeom>
          <a:noFill/>
        </p:spPr>
        <p:txBody>
          <a:bodyPr wrap="square" rtlCol="0">
            <a:spAutoFit/>
          </a:bodyPr>
          <a:lstStyle/>
          <a:p>
            <a:r>
              <a:rPr lang="en-GB" i="1" dirty="0"/>
              <a:t>IPF: idiopathic UIP</a:t>
            </a:r>
          </a:p>
        </p:txBody>
      </p:sp>
    </p:spTree>
    <p:extLst>
      <p:ext uri="{BB962C8B-B14F-4D97-AF65-F5344CB8AC3E}">
        <p14:creationId xmlns:p14="http://schemas.microsoft.com/office/powerpoint/2010/main" val="142099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linea, schermata, Diagramma&#10;&#10;Descrizione generata automaticamente">
            <a:extLst>
              <a:ext uri="{FF2B5EF4-FFF2-40B4-BE49-F238E27FC236}">
                <a16:creationId xmlns:a16="http://schemas.microsoft.com/office/drawing/2014/main" id="{3EDBD51B-8BA5-A3AB-CA42-792DFEC3384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041"/>
          <a:stretch/>
        </p:blipFill>
        <p:spPr>
          <a:xfrm>
            <a:off x="910712" y="1553913"/>
            <a:ext cx="7322576" cy="3750174"/>
          </a:xfrm>
          <a:prstGeom prst="rect">
            <a:avLst/>
          </a:prstGeom>
        </p:spPr>
      </p:pic>
      <p:sp>
        <p:nvSpPr>
          <p:cNvPr id="11" name="CasellaDiTesto 10">
            <a:extLst>
              <a:ext uri="{FF2B5EF4-FFF2-40B4-BE49-F238E27FC236}">
                <a16:creationId xmlns:a16="http://schemas.microsoft.com/office/drawing/2014/main" id="{5B5FA2C6-E596-76A5-CB43-4FA591130427}"/>
              </a:ext>
            </a:extLst>
          </p:cNvPr>
          <p:cNvSpPr txBox="1"/>
          <p:nvPr/>
        </p:nvSpPr>
        <p:spPr>
          <a:xfrm>
            <a:off x="4733983" y="5709061"/>
            <a:ext cx="6545765" cy="276999"/>
          </a:xfrm>
          <a:prstGeom prst="rect">
            <a:avLst/>
          </a:prstGeom>
          <a:noFill/>
        </p:spPr>
        <p:txBody>
          <a:bodyPr wrap="square">
            <a:spAutoFit/>
          </a:bodyPr>
          <a:lstStyle/>
          <a:p>
            <a:r>
              <a:rPr lang="it-IT" sz="1200" i="1" dirty="0">
                <a:effectLst/>
                <a:latin typeface="Helvetica" pitchFamily="2" charset="0"/>
              </a:rPr>
              <a:t>Ley B et al. </a:t>
            </a:r>
            <a:r>
              <a:rPr lang="it-IT" sz="1200" i="1" dirty="0" err="1">
                <a:effectLst/>
                <a:latin typeface="Helvetica" pitchFamily="2" charset="0"/>
              </a:rPr>
              <a:t>Am</a:t>
            </a:r>
            <a:r>
              <a:rPr lang="it-IT" sz="1200" i="1" dirty="0">
                <a:effectLst/>
                <a:latin typeface="Helvetica" pitchFamily="2" charset="0"/>
              </a:rPr>
              <a:t> </a:t>
            </a:r>
            <a:r>
              <a:rPr lang="it-IT" sz="1200" i="1" dirty="0" err="1">
                <a:effectLst/>
                <a:latin typeface="Helvetica" pitchFamily="2" charset="0"/>
              </a:rPr>
              <a:t>J</a:t>
            </a:r>
            <a:r>
              <a:rPr lang="it-IT" sz="1200" i="1" dirty="0">
                <a:effectLst/>
                <a:latin typeface="Helvetica" pitchFamily="2" charset="0"/>
              </a:rPr>
              <a:t> </a:t>
            </a:r>
            <a:r>
              <a:rPr lang="it-IT" sz="1200" i="1" dirty="0" err="1">
                <a:effectLst/>
                <a:latin typeface="Helvetica" pitchFamily="2" charset="0"/>
              </a:rPr>
              <a:t>Respir</a:t>
            </a:r>
            <a:r>
              <a:rPr lang="it-IT" sz="1200" i="1" dirty="0">
                <a:effectLst/>
                <a:latin typeface="Helvetica" pitchFamily="2" charset="0"/>
              </a:rPr>
              <a:t> </a:t>
            </a:r>
            <a:r>
              <a:rPr lang="it-IT" sz="1200" i="1" dirty="0" err="1">
                <a:effectLst/>
                <a:latin typeface="Helvetica" pitchFamily="2" charset="0"/>
              </a:rPr>
              <a:t>Crit</a:t>
            </a:r>
            <a:r>
              <a:rPr lang="it-IT" sz="1200" i="1" dirty="0">
                <a:effectLst/>
                <a:latin typeface="Helvetica" pitchFamily="2" charset="0"/>
              </a:rPr>
              <a:t> Care </a:t>
            </a:r>
            <a:r>
              <a:rPr lang="it-IT" sz="1200" i="1" dirty="0" err="1">
                <a:effectLst/>
                <a:latin typeface="Helvetica" pitchFamily="2" charset="0"/>
              </a:rPr>
              <a:t>Med</a:t>
            </a:r>
            <a:r>
              <a:rPr lang="it-IT" sz="1200" i="1" dirty="0">
                <a:effectLst/>
                <a:latin typeface="Helvetica" pitchFamily="2" charset="0"/>
              </a:rPr>
              <a:t>. 2011;183:431-440.</a:t>
            </a:r>
          </a:p>
        </p:txBody>
      </p:sp>
      <p:sp>
        <p:nvSpPr>
          <p:cNvPr id="12" name="Titolo 1">
            <a:extLst>
              <a:ext uri="{FF2B5EF4-FFF2-40B4-BE49-F238E27FC236}">
                <a16:creationId xmlns:a16="http://schemas.microsoft.com/office/drawing/2014/main" id="{0618A276-A9BA-3179-EEED-1AA40F0842D6}"/>
              </a:ext>
            </a:extLst>
          </p:cNvPr>
          <p:cNvSpPr>
            <a:spLocks noGrp="1"/>
          </p:cNvSpPr>
          <p:nvPr>
            <p:ph type="title"/>
          </p:nvPr>
        </p:nvSpPr>
        <p:spPr>
          <a:xfrm>
            <a:off x="628650" y="365126"/>
            <a:ext cx="7886700" cy="1325563"/>
          </a:xfrm>
        </p:spPr>
        <p:txBody>
          <a:bodyPr>
            <a:normAutofit/>
          </a:bodyPr>
          <a:lstStyle/>
          <a:p>
            <a:r>
              <a:rPr lang="en-GB" sz="3200" dirty="0"/>
              <a:t>IPF clinical course</a:t>
            </a:r>
          </a:p>
        </p:txBody>
      </p:sp>
    </p:spTree>
    <p:extLst>
      <p:ext uri="{BB962C8B-B14F-4D97-AF65-F5344CB8AC3E}">
        <p14:creationId xmlns:p14="http://schemas.microsoft.com/office/powerpoint/2010/main" val="2238013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EC4934-14A6-A879-F300-3F5920F6977F}"/>
              </a:ext>
            </a:extLst>
          </p:cNvPr>
          <p:cNvSpPr>
            <a:spLocks noGrp="1"/>
          </p:cNvSpPr>
          <p:nvPr>
            <p:ph type="title"/>
          </p:nvPr>
        </p:nvSpPr>
        <p:spPr>
          <a:xfrm>
            <a:off x="628650" y="2103437"/>
            <a:ext cx="7886700" cy="1325563"/>
          </a:xfrm>
        </p:spPr>
        <p:txBody>
          <a:bodyPr/>
          <a:lstStyle/>
          <a:p>
            <a:pPr algn="ctr"/>
            <a:r>
              <a:rPr lang="en-GB" dirty="0"/>
              <a:t>Pharmacological treatment: </a:t>
            </a:r>
            <a:br>
              <a:rPr lang="en-GB" dirty="0"/>
            </a:br>
            <a:r>
              <a:rPr lang="en-GB" dirty="0"/>
              <a:t>a Long and Winding Road</a:t>
            </a:r>
          </a:p>
        </p:txBody>
      </p:sp>
    </p:spTree>
    <p:extLst>
      <p:ext uri="{BB962C8B-B14F-4D97-AF65-F5344CB8AC3E}">
        <p14:creationId xmlns:p14="http://schemas.microsoft.com/office/powerpoint/2010/main" val="4016413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1E7A49-48AE-FBA6-52BE-508858CD3390}"/>
              </a:ext>
            </a:extLst>
          </p:cNvPr>
          <p:cNvSpPr>
            <a:spLocks noGrp="1"/>
          </p:cNvSpPr>
          <p:nvPr>
            <p:ph type="title"/>
          </p:nvPr>
        </p:nvSpPr>
        <p:spPr/>
        <p:txBody>
          <a:bodyPr>
            <a:normAutofit/>
          </a:bodyPr>
          <a:lstStyle/>
          <a:p>
            <a:pPr algn="ctr"/>
            <a:r>
              <a:rPr lang="en-GB" sz="3200" dirty="0"/>
              <a:t>OLD THERAPEUTICS APPROACHES TO IPF</a:t>
            </a:r>
          </a:p>
        </p:txBody>
      </p:sp>
      <p:cxnSp>
        <p:nvCxnSpPr>
          <p:cNvPr id="5" name="Connettore 2 4">
            <a:extLst>
              <a:ext uri="{FF2B5EF4-FFF2-40B4-BE49-F238E27FC236}">
                <a16:creationId xmlns:a16="http://schemas.microsoft.com/office/drawing/2014/main" id="{BE3537C6-6457-2A1E-BBC1-003952119931}"/>
              </a:ext>
            </a:extLst>
          </p:cNvPr>
          <p:cNvCxnSpPr/>
          <p:nvPr/>
        </p:nvCxnSpPr>
        <p:spPr>
          <a:xfrm>
            <a:off x="870857" y="4180114"/>
            <a:ext cx="7402286"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 name="CasellaDiTesto 5">
            <a:extLst>
              <a:ext uri="{FF2B5EF4-FFF2-40B4-BE49-F238E27FC236}">
                <a16:creationId xmlns:a16="http://schemas.microsoft.com/office/drawing/2014/main" id="{36C7C059-3D1D-CD13-D70C-3C3F9AD7C08A}"/>
              </a:ext>
            </a:extLst>
          </p:cNvPr>
          <p:cNvSpPr txBox="1"/>
          <p:nvPr/>
        </p:nvSpPr>
        <p:spPr>
          <a:xfrm>
            <a:off x="870857" y="4380411"/>
            <a:ext cx="1062446" cy="369332"/>
          </a:xfrm>
          <a:prstGeom prst="rect">
            <a:avLst/>
          </a:prstGeom>
          <a:noFill/>
        </p:spPr>
        <p:txBody>
          <a:bodyPr wrap="square" rtlCol="0">
            <a:spAutoFit/>
          </a:bodyPr>
          <a:lstStyle/>
          <a:p>
            <a:r>
              <a:rPr lang="en-GB" dirty="0"/>
              <a:t>1950s</a:t>
            </a:r>
          </a:p>
        </p:txBody>
      </p:sp>
      <p:sp>
        <p:nvSpPr>
          <p:cNvPr id="7" name="CasellaDiTesto 6">
            <a:extLst>
              <a:ext uri="{FF2B5EF4-FFF2-40B4-BE49-F238E27FC236}">
                <a16:creationId xmlns:a16="http://schemas.microsoft.com/office/drawing/2014/main" id="{7BFF20E6-9D57-3353-2D61-D0DBFD17BC97}"/>
              </a:ext>
            </a:extLst>
          </p:cNvPr>
          <p:cNvSpPr txBox="1"/>
          <p:nvPr/>
        </p:nvSpPr>
        <p:spPr>
          <a:xfrm>
            <a:off x="3024052" y="4380411"/>
            <a:ext cx="1062446" cy="369332"/>
          </a:xfrm>
          <a:prstGeom prst="rect">
            <a:avLst/>
          </a:prstGeom>
          <a:noFill/>
        </p:spPr>
        <p:txBody>
          <a:bodyPr wrap="square" rtlCol="0">
            <a:spAutoFit/>
          </a:bodyPr>
          <a:lstStyle/>
          <a:p>
            <a:r>
              <a:rPr lang="en-GB" dirty="0"/>
              <a:t>1990s</a:t>
            </a:r>
          </a:p>
        </p:txBody>
      </p:sp>
      <p:sp>
        <p:nvSpPr>
          <p:cNvPr id="8" name="CasellaDiTesto 7">
            <a:extLst>
              <a:ext uri="{FF2B5EF4-FFF2-40B4-BE49-F238E27FC236}">
                <a16:creationId xmlns:a16="http://schemas.microsoft.com/office/drawing/2014/main" id="{0B7F6678-F8C5-E342-EEDF-0D616E776EE0}"/>
              </a:ext>
            </a:extLst>
          </p:cNvPr>
          <p:cNvSpPr txBox="1"/>
          <p:nvPr/>
        </p:nvSpPr>
        <p:spPr>
          <a:xfrm>
            <a:off x="5238478" y="4380411"/>
            <a:ext cx="1062446" cy="369332"/>
          </a:xfrm>
          <a:prstGeom prst="rect">
            <a:avLst/>
          </a:prstGeom>
          <a:noFill/>
        </p:spPr>
        <p:txBody>
          <a:bodyPr wrap="square" rtlCol="0">
            <a:spAutoFit/>
          </a:bodyPr>
          <a:lstStyle/>
          <a:p>
            <a:r>
              <a:rPr lang="en-GB" dirty="0"/>
              <a:t>2005</a:t>
            </a:r>
          </a:p>
        </p:txBody>
      </p:sp>
      <p:sp>
        <p:nvSpPr>
          <p:cNvPr id="9" name="CasellaDiTesto 8">
            <a:extLst>
              <a:ext uri="{FF2B5EF4-FFF2-40B4-BE49-F238E27FC236}">
                <a16:creationId xmlns:a16="http://schemas.microsoft.com/office/drawing/2014/main" id="{D2F70093-BC61-C055-A25E-49D5C6CC885E}"/>
              </a:ext>
            </a:extLst>
          </p:cNvPr>
          <p:cNvSpPr txBox="1"/>
          <p:nvPr/>
        </p:nvSpPr>
        <p:spPr>
          <a:xfrm>
            <a:off x="7452904" y="4380411"/>
            <a:ext cx="1062446" cy="369332"/>
          </a:xfrm>
          <a:prstGeom prst="rect">
            <a:avLst/>
          </a:prstGeom>
          <a:noFill/>
        </p:spPr>
        <p:txBody>
          <a:bodyPr wrap="square" rtlCol="0">
            <a:spAutoFit/>
          </a:bodyPr>
          <a:lstStyle/>
          <a:p>
            <a:r>
              <a:rPr lang="en-GB" dirty="0"/>
              <a:t>2014</a:t>
            </a:r>
          </a:p>
        </p:txBody>
      </p:sp>
      <p:sp>
        <p:nvSpPr>
          <p:cNvPr id="10" name="Rettangolo 9">
            <a:extLst>
              <a:ext uri="{FF2B5EF4-FFF2-40B4-BE49-F238E27FC236}">
                <a16:creationId xmlns:a16="http://schemas.microsoft.com/office/drawing/2014/main" id="{EA15CAA8-4712-5D8D-7657-8F0C04ADF2A3}"/>
              </a:ext>
            </a:extLst>
          </p:cNvPr>
          <p:cNvSpPr/>
          <p:nvPr/>
        </p:nvSpPr>
        <p:spPr>
          <a:xfrm>
            <a:off x="870857" y="2394857"/>
            <a:ext cx="1589314" cy="4898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a:extLst>
              <a:ext uri="{FF2B5EF4-FFF2-40B4-BE49-F238E27FC236}">
                <a16:creationId xmlns:a16="http://schemas.microsoft.com/office/drawing/2014/main" id="{352B1D3B-E2CF-8E0A-E696-04556FFFAEE1}"/>
              </a:ext>
            </a:extLst>
          </p:cNvPr>
          <p:cNvSpPr/>
          <p:nvPr/>
        </p:nvSpPr>
        <p:spPr>
          <a:xfrm>
            <a:off x="1402080" y="3184071"/>
            <a:ext cx="1589314" cy="4898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ttangolo 11">
            <a:extLst>
              <a:ext uri="{FF2B5EF4-FFF2-40B4-BE49-F238E27FC236}">
                <a16:creationId xmlns:a16="http://schemas.microsoft.com/office/drawing/2014/main" id="{E1123491-19CC-1263-7C92-6BE4AFA8F8D3}"/>
              </a:ext>
            </a:extLst>
          </p:cNvPr>
          <p:cNvSpPr/>
          <p:nvPr/>
        </p:nvSpPr>
        <p:spPr>
          <a:xfrm>
            <a:off x="2849880" y="2493918"/>
            <a:ext cx="1589314" cy="4898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a:extLst>
              <a:ext uri="{FF2B5EF4-FFF2-40B4-BE49-F238E27FC236}">
                <a16:creationId xmlns:a16="http://schemas.microsoft.com/office/drawing/2014/main" id="{954106C5-FAA5-0300-D961-D74AB69B4321}"/>
              </a:ext>
            </a:extLst>
          </p:cNvPr>
          <p:cNvSpPr/>
          <p:nvPr/>
        </p:nvSpPr>
        <p:spPr>
          <a:xfrm>
            <a:off x="3459480" y="3169782"/>
            <a:ext cx="1589314" cy="4898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ttangolo 14">
            <a:extLst>
              <a:ext uri="{FF2B5EF4-FFF2-40B4-BE49-F238E27FC236}">
                <a16:creationId xmlns:a16="http://schemas.microsoft.com/office/drawing/2014/main" id="{783DEA92-4FF8-315F-FCE2-EAB6ECD513A9}"/>
              </a:ext>
            </a:extLst>
          </p:cNvPr>
          <p:cNvSpPr/>
          <p:nvPr/>
        </p:nvSpPr>
        <p:spPr>
          <a:xfrm>
            <a:off x="5233851" y="3329804"/>
            <a:ext cx="1589314" cy="4898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a:extLst>
              <a:ext uri="{FF2B5EF4-FFF2-40B4-BE49-F238E27FC236}">
                <a16:creationId xmlns:a16="http://schemas.microsoft.com/office/drawing/2014/main" id="{10E8F555-1A84-9446-FDE5-DA668E8F7DE3}"/>
              </a:ext>
            </a:extLst>
          </p:cNvPr>
          <p:cNvSpPr/>
          <p:nvPr/>
        </p:nvSpPr>
        <p:spPr>
          <a:xfrm>
            <a:off x="674914" y="2148977"/>
            <a:ext cx="2042160" cy="931155"/>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a:extLst>
              <a:ext uri="{FF2B5EF4-FFF2-40B4-BE49-F238E27FC236}">
                <a16:creationId xmlns:a16="http://schemas.microsoft.com/office/drawing/2014/main" id="{2F9B9C19-59F3-B383-DAED-445B9F14AFC0}"/>
              </a:ext>
            </a:extLst>
          </p:cNvPr>
          <p:cNvSpPr/>
          <p:nvPr/>
        </p:nvSpPr>
        <p:spPr>
          <a:xfrm>
            <a:off x="2623457" y="2233390"/>
            <a:ext cx="2042160" cy="931155"/>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a:extLst>
              <a:ext uri="{FF2B5EF4-FFF2-40B4-BE49-F238E27FC236}">
                <a16:creationId xmlns:a16="http://schemas.microsoft.com/office/drawing/2014/main" id="{10E98929-78D9-2B17-1D0B-39B1898CF747}"/>
              </a:ext>
            </a:extLst>
          </p:cNvPr>
          <p:cNvSpPr/>
          <p:nvPr/>
        </p:nvSpPr>
        <p:spPr>
          <a:xfrm>
            <a:off x="1013743" y="2954370"/>
            <a:ext cx="2211383" cy="1018915"/>
          </a:xfrm>
          <a:prstGeom prst="ellipse">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a:extLst>
              <a:ext uri="{FF2B5EF4-FFF2-40B4-BE49-F238E27FC236}">
                <a16:creationId xmlns:a16="http://schemas.microsoft.com/office/drawing/2014/main" id="{BB5FF7D7-ACA4-713C-9BF9-01E6BC1D73BE}"/>
              </a:ext>
            </a:extLst>
          </p:cNvPr>
          <p:cNvSpPr/>
          <p:nvPr/>
        </p:nvSpPr>
        <p:spPr>
          <a:xfrm>
            <a:off x="3192780" y="2899263"/>
            <a:ext cx="2042160" cy="9311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e 19">
            <a:extLst>
              <a:ext uri="{FF2B5EF4-FFF2-40B4-BE49-F238E27FC236}">
                <a16:creationId xmlns:a16="http://schemas.microsoft.com/office/drawing/2014/main" id="{73384DF0-49E1-8CE8-0C59-4DF8AA16D755}"/>
              </a:ext>
            </a:extLst>
          </p:cNvPr>
          <p:cNvSpPr/>
          <p:nvPr/>
        </p:nvSpPr>
        <p:spPr>
          <a:xfrm>
            <a:off x="4929052" y="3124315"/>
            <a:ext cx="2042160" cy="931155"/>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e 20">
            <a:extLst>
              <a:ext uri="{FF2B5EF4-FFF2-40B4-BE49-F238E27FC236}">
                <a16:creationId xmlns:a16="http://schemas.microsoft.com/office/drawing/2014/main" id="{4C8B8E97-10DA-7BEF-24BA-A3AE809F0F77}"/>
              </a:ext>
            </a:extLst>
          </p:cNvPr>
          <p:cNvSpPr/>
          <p:nvPr/>
        </p:nvSpPr>
        <p:spPr>
          <a:xfrm>
            <a:off x="6564088" y="2853469"/>
            <a:ext cx="2042160" cy="9311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asellaDiTesto 21">
            <a:extLst>
              <a:ext uri="{FF2B5EF4-FFF2-40B4-BE49-F238E27FC236}">
                <a16:creationId xmlns:a16="http://schemas.microsoft.com/office/drawing/2014/main" id="{D02B1DA1-1D9A-E314-EEC4-57012CB56D6C}"/>
              </a:ext>
            </a:extLst>
          </p:cNvPr>
          <p:cNvSpPr txBox="1"/>
          <p:nvPr/>
        </p:nvSpPr>
        <p:spPr>
          <a:xfrm>
            <a:off x="841465" y="2420875"/>
            <a:ext cx="1926772" cy="369332"/>
          </a:xfrm>
          <a:prstGeom prst="rect">
            <a:avLst/>
          </a:prstGeom>
          <a:noFill/>
        </p:spPr>
        <p:txBody>
          <a:bodyPr wrap="square" rtlCol="0">
            <a:spAutoFit/>
          </a:bodyPr>
          <a:lstStyle/>
          <a:p>
            <a:r>
              <a:rPr lang="en-GB" dirty="0">
                <a:solidFill>
                  <a:schemeClr val="bg1"/>
                </a:solidFill>
              </a:rPr>
              <a:t>Corticosteroids</a:t>
            </a:r>
          </a:p>
        </p:txBody>
      </p:sp>
      <p:sp>
        <p:nvSpPr>
          <p:cNvPr id="23" name="CasellaDiTesto 22">
            <a:extLst>
              <a:ext uri="{FF2B5EF4-FFF2-40B4-BE49-F238E27FC236}">
                <a16:creationId xmlns:a16="http://schemas.microsoft.com/office/drawing/2014/main" id="{318A267A-8AAB-A867-DAB0-B0B3E7C7C9AF}"/>
              </a:ext>
            </a:extLst>
          </p:cNvPr>
          <p:cNvSpPr txBox="1"/>
          <p:nvPr/>
        </p:nvSpPr>
        <p:spPr>
          <a:xfrm>
            <a:off x="941627" y="3161125"/>
            <a:ext cx="2345652" cy="800219"/>
          </a:xfrm>
          <a:prstGeom prst="rect">
            <a:avLst/>
          </a:prstGeom>
          <a:noFill/>
        </p:spPr>
        <p:txBody>
          <a:bodyPr wrap="square" rtlCol="0">
            <a:spAutoFit/>
          </a:bodyPr>
          <a:lstStyle/>
          <a:p>
            <a:pPr algn="ctr"/>
            <a:r>
              <a:rPr lang="it-IT" sz="1400" dirty="0" err="1">
                <a:solidFill>
                  <a:schemeClr val="bg1"/>
                </a:solidFill>
                <a:latin typeface="Helvetica" pitchFamily="2" charset="0"/>
              </a:rPr>
              <a:t>A</a:t>
            </a:r>
            <a:r>
              <a:rPr lang="it-IT" sz="1400" dirty="0" err="1">
                <a:solidFill>
                  <a:schemeClr val="bg1"/>
                </a:solidFill>
                <a:effectLst/>
                <a:latin typeface="Helvetica" pitchFamily="2" charset="0"/>
              </a:rPr>
              <a:t>zathioprine</a:t>
            </a:r>
            <a:endParaRPr lang="it-IT" sz="1400" dirty="0">
              <a:solidFill>
                <a:schemeClr val="bg1"/>
              </a:solidFill>
              <a:effectLst/>
              <a:latin typeface="Helvetica" pitchFamily="2" charset="0"/>
            </a:endParaRPr>
          </a:p>
          <a:p>
            <a:pPr algn="ctr"/>
            <a:r>
              <a:rPr lang="it-IT" sz="1400" dirty="0" err="1">
                <a:solidFill>
                  <a:schemeClr val="bg1"/>
                </a:solidFill>
                <a:latin typeface="Helvetica" pitchFamily="2" charset="0"/>
              </a:rPr>
              <a:t>C</a:t>
            </a:r>
            <a:r>
              <a:rPr lang="it-IT" sz="1400" dirty="0" err="1">
                <a:solidFill>
                  <a:schemeClr val="bg1"/>
                </a:solidFill>
                <a:effectLst/>
                <a:latin typeface="Helvetica" pitchFamily="2" charset="0"/>
              </a:rPr>
              <a:t>yclophosphamide</a:t>
            </a:r>
            <a:endParaRPr lang="it-IT" sz="1400" dirty="0">
              <a:solidFill>
                <a:schemeClr val="bg1"/>
              </a:solidFill>
              <a:effectLst/>
              <a:latin typeface="Helvetica" pitchFamily="2" charset="0"/>
            </a:endParaRPr>
          </a:p>
          <a:p>
            <a:endParaRPr lang="en-GB" dirty="0"/>
          </a:p>
        </p:txBody>
      </p:sp>
      <p:sp>
        <p:nvSpPr>
          <p:cNvPr id="24" name="CasellaDiTesto 23">
            <a:extLst>
              <a:ext uri="{FF2B5EF4-FFF2-40B4-BE49-F238E27FC236}">
                <a16:creationId xmlns:a16="http://schemas.microsoft.com/office/drawing/2014/main" id="{64C8CDF4-D905-B0F1-C75A-3D0D1D014AD7}"/>
              </a:ext>
            </a:extLst>
          </p:cNvPr>
          <p:cNvSpPr txBox="1"/>
          <p:nvPr/>
        </p:nvSpPr>
        <p:spPr>
          <a:xfrm>
            <a:off x="2980509" y="2331509"/>
            <a:ext cx="2345652" cy="861774"/>
          </a:xfrm>
          <a:prstGeom prst="rect">
            <a:avLst/>
          </a:prstGeom>
          <a:noFill/>
        </p:spPr>
        <p:txBody>
          <a:bodyPr wrap="square" rtlCol="0">
            <a:spAutoFit/>
          </a:bodyPr>
          <a:lstStyle/>
          <a:p>
            <a:r>
              <a:rPr lang="it-IT" sz="1600" dirty="0">
                <a:solidFill>
                  <a:schemeClr val="bg1"/>
                </a:solidFill>
                <a:effectLst/>
                <a:latin typeface="Helvetica" pitchFamily="2" charset="0"/>
              </a:rPr>
              <a:t>Colchicine</a:t>
            </a:r>
          </a:p>
          <a:p>
            <a:r>
              <a:rPr lang="it-IT" sz="1600" dirty="0">
                <a:solidFill>
                  <a:schemeClr val="bg1"/>
                </a:solidFill>
                <a:effectLst/>
                <a:latin typeface="Helvetica" pitchFamily="2" charset="0"/>
              </a:rPr>
              <a:t>D-penicillamine</a:t>
            </a:r>
          </a:p>
          <a:p>
            <a:endParaRPr lang="en-GB" dirty="0"/>
          </a:p>
        </p:txBody>
      </p:sp>
      <p:sp>
        <p:nvSpPr>
          <p:cNvPr id="25" name="CasellaDiTesto 24">
            <a:extLst>
              <a:ext uri="{FF2B5EF4-FFF2-40B4-BE49-F238E27FC236}">
                <a16:creationId xmlns:a16="http://schemas.microsoft.com/office/drawing/2014/main" id="{8DA7C443-9D1D-801C-6294-76514B4D06CA}"/>
              </a:ext>
            </a:extLst>
          </p:cNvPr>
          <p:cNvSpPr txBox="1"/>
          <p:nvPr/>
        </p:nvSpPr>
        <p:spPr>
          <a:xfrm>
            <a:off x="3659765" y="2924019"/>
            <a:ext cx="2345652" cy="830997"/>
          </a:xfrm>
          <a:prstGeom prst="rect">
            <a:avLst/>
          </a:prstGeom>
          <a:noFill/>
        </p:spPr>
        <p:txBody>
          <a:bodyPr wrap="square" rtlCol="0">
            <a:spAutoFit/>
          </a:bodyPr>
          <a:lstStyle/>
          <a:p>
            <a:r>
              <a:rPr lang="en-GB" sz="1600" dirty="0"/>
              <a:t>NAC</a:t>
            </a:r>
          </a:p>
          <a:p>
            <a:r>
              <a:rPr lang="en-GB" sz="1600" dirty="0"/>
              <a:t>Glutathione</a:t>
            </a:r>
          </a:p>
          <a:p>
            <a:r>
              <a:rPr lang="en-GB" sz="1600" dirty="0"/>
              <a:t>Warfarin</a:t>
            </a:r>
          </a:p>
        </p:txBody>
      </p:sp>
      <p:sp>
        <p:nvSpPr>
          <p:cNvPr id="26" name="CasellaDiTesto 25">
            <a:extLst>
              <a:ext uri="{FF2B5EF4-FFF2-40B4-BE49-F238E27FC236}">
                <a16:creationId xmlns:a16="http://schemas.microsoft.com/office/drawing/2014/main" id="{57577DA7-5DED-5BB9-6D0D-C6EA076BEBC2}"/>
              </a:ext>
            </a:extLst>
          </p:cNvPr>
          <p:cNvSpPr txBox="1"/>
          <p:nvPr/>
        </p:nvSpPr>
        <p:spPr>
          <a:xfrm>
            <a:off x="4772947" y="3312387"/>
            <a:ext cx="2345652" cy="492443"/>
          </a:xfrm>
          <a:prstGeom prst="rect">
            <a:avLst/>
          </a:prstGeom>
          <a:noFill/>
        </p:spPr>
        <p:txBody>
          <a:bodyPr wrap="square" rtlCol="0">
            <a:spAutoFit/>
          </a:bodyPr>
          <a:lstStyle/>
          <a:p>
            <a:pPr algn="ctr"/>
            <a:r>
              <a:rPr lang="it-IT" sz="1300" dirty="0">
                <a:effectLst/>
                <a:latin typeface="Helvetica" pitchFamily="2" charset="0"/>
              </a:rPr>
              <a:t>IFN-g 1b</a:t>
            </a:r>
          </a:p>
          <a:p>
            <a:pPr algn="ctr"/>
            <a:r>
              <a:rPr lang="it-IT" sz="1300" dirty="0" err="1">
                <a:effectLst/>
                <a:latin typeface="Helvetica" pitchFamily="2" charset="0"/>
              </a:rPr>
              <a:t>Etanercept</a:t>
            </a:r>
            <a:endParaRPr lang="it-IT" sz="1300" dirty="0">
              <a:effectLst/>
              <a:latin typeface="Helvetica" pitchFamily="2" charset="0"/>
            </a:endParaRPr>
          </a:p>
        </p:txBody>
      </p:sp>
      <p:sp>
        <p:nvSpPr>
          <p:cNvPr id="27" name="CasellaDiTesto 26">
            <a:extLst>
              <a:ext uri="{FF2B5EF4-FFF2-40B4-BE49-F238E27FC236}">
                <a16:creationId xmlns:a16="http://schemas.microsoft.com/office/drawing/2014/main" id="{C8D20C4A-FEC0-0997-73FC-C4345D983F74}"/>
              </a:ext>
            </a:extLst>
          </p:cNvPr>
          <p:cNvSpPr txBox="1"/>
          <p:nvPr/>
        </p:nvSpPr>
        <p:spPr>
          <a:xfrm>
            <a:off x="7008222" y="2946589"/>
            <a:ext cx="2345652" cy="923330"/>
          </a:xfrm>
          <a:prstGeom prst="rect">
            <a:avLst/>
          </a:prstGeom>
          <a:noFill/>
        </p:spPr>
        <p:txBody>
          <a:bodyPr wrap="square" rtlCol="0">
            <a:spAutoFit/>
          </a:bodyPr>
          <a:lstStyle/>
          <a:p>
            <a:r>
              <a:rPr lang="it-IT" dirty="0">
                <a:solidFill>
                  <a:schemeClr val="bg1"/>
                </a:solidFill>
                <a:effectLst/>
                <a:latin typeface="Helvetica" pitchFamily="2" charset="0"/>
              </a:rPr>
              <a:t>Imatinib</a:t>
            </a:r>
          </a:p>
          <a:p>
            <a:r>
              <a:rPr lang="it-IT" dirty="0" err="1">
                <a:solidFill>
                  <a:schemeClr val="bg1"/>
                </a:solidFill>
                <a:effectLst/>
                <a:latin typeface="Helvetica" pitchFamily="2" charset="0"/>
              </a:rPr>
              <a:t>Bosentan</a:t>
            </a:r>
            <a:endParaRPr lang="it-IT" dirty="0">
              <a:solidFill>
                <a:schemeClr val="bg1"/>
              </a:solidFill>
              <a:effectLst/>
              <a:latin typeface="Helvetica" pitchFamily="2" charset="0"/>
            </a:endParaRPr>
          </a:p>
          <a:p>
            <a:endParaRPr lang="en-GB" dirty="0"/>
          </a:p>
        </p:txBody>
      </p:sp>
      <p:sp>
        <p:nvSpPr>
          <p:cNvPr id="29" name="CasellaDiTesto 28">
            <a:extLst>
              <a:ext uri="{FF2B5EF4-FFF2-40B4-BE49-F238E27FC236}">
                <a16:creationId xmlns:a16="http://schemas.microsoft.com/office/drawing/2014/main" id="{75542403-654C-823C-1760-DD2A01EB7EB3}"/>
              </a:ext>
            </a:extLst>
          </p:cNvPr>
          <p:cNvSpPr txBox="1"/>
          <p:nvPr/>
        </p:nvSpPr>
        <p:spPr>
          <a:xfrm>
            <a:off x="6267997" y="6123542"/>
            <a:ext cx="4676502" cy="369332"/>
          </a:xfrm>
          <a:prstGeom prst="rect">
            <a:avLst/>
          </a:prstGeom>
          <a:noFill/>
        </p:spPr>
        <p:txBody>
          <a:bodyPr wrap="square">
            <a:spAutoFit/>
          </a:bodyPr>
          <a:lstStyle/>
          <a:p>
            <a:r>
              <a:rPr lang="en-GB" sz="1800" dirty="0"/>
              <a:t>The dark age (the past)</a:t>
            </a:r>
          </a:p>
        </p:txBody>
      </p:sp>
    </p:spTree>
    <p:extLst>
      <p:ext uri="{BB962C8B-B14F-4D97-AF65-F5344CB8AC3E}">
        <p14:creationId xmlns:p14="http://schemas.microsoft.com/office/powerpoint/2010/main" val="2041567357"/>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1161</TotalTime>
  <Words>1228</Words>
  <Application>Microsoft Macintosh PowerPoint</Application>
  <PresentationFormat>Presentazione su schermo (4:3)</PresentationFormat>
  <Paragraphs>184</Paragraphs>
  <Slides>38</Slides>
  <Notes>2</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38</vt:i4>
      </vt:variant>
    </vt:vector>
  </HeadingPairs>
  <TitlesOfParts>
    <vt:vector size="50" baseType="lpstr">
      <vt:lpstr>Abadi</vt:lpstr>
      <vt:lpstr>Aptos</vt:lpstr>
      <vt:lpstr>Aptos Display</vt:lpstr>
      <vt:lpstr>Arial</vt:lpstr>
      <vt:lpstr>Calibri</vt:lpstr>
      <vt:lpstr>Forte</vt:lpstr>
      <vt:lpstr>Helvetica</vt:lpstr>
      <vt:lpstr>OTNEJMQuadraat</vt:lpstr>
      <vt:lpstr>Tahoma</vt:lpstr>
      <vt:lpstr>Times</vt:lpstr>
      <vt:lpstr>Times New Roman</vt:lpstr>
      <vt:lpstr>Tema di Office</vt:lpstr>
      <vt:lpstr>Pneumo Trieste 2025</vt:lpstr>
      <vt:lpstr>Presentazione standard di PowerPoint</vt:lpstr>
      <vt:lpstr>Presentazione standard di PowerPoint</vt:lpstr>
      <vt:lpstr>Presentazione standard di PowerPoint</vt:lpstr>
      <vt:lpstr>IDIOPATHIC PULMONARY FIBROSIS (IPF)</vt:lpstr>
      <vt:lpstr>Presentazione standard di PowerPoint</vt:lpstr>
      <vt:lpstr>IPF clinical course</vt:lpstr>
      <vt:lpstr>Pharmacological treatment:  a Long and Winding Road</vt:lpstr>
      <vt:lpstr>OLD THERAPEUTICS APPROACHES TO IPF</vt:lpstr>
      <vt:lpstr>Presentazione standard di PowerPoint</vt:lpstr>
      <vt:lpstr>Presentazione standard di PowerPoint</vt:lpstr>
      <vt:lpstr>Presentazione standard di PowerPoint</vt:lpstr>
      <vt:lpstr>2011 – 2015: a new era for IPF</vt:lpstr>
      <vt:lpstr>Pirfenidone</vt:lpstr>
      <vt:lpstr>Presentazione standard di PowerPoint</vt:lpstr>
      <vt:lpstr>Nintedanib</vt:lpstr>
      <vt:lpstr>Presentazione standard di PowerPoint</vt:lpstr>
      <vt:lpstr> </vt:lpstr>
      <vt:lpstr>PENTRAXINE</vt:lpstr>
      <vt:lpstr>Presentazione standard di PowerPoint</vt:lpstr>
      <vt:lpstr>PAMREVLUMAB</vt:lpstr>
      <vt:lpstr>Ziritaxestat</vt:lpstr>
      <vt:lpstr>Presentazione standard di PowerPoint</vt:lpstr>
      <vt:lpstr>2019 - the new era for ILD</vt:lpstr>
      <vt:lpstr>Another important milestone</vt:lpstr>
      <vt:lpstr>Not only IPF: progressive pulmonary fibrosis (PPF) </vt:lpstr>
      <vt:lpstr>INBUILD trial</vt:lpstr>
      <vt:lpstr>The “golden age”? (the future)  </vt:lpstr>
      <vt:lpstr>Nerandomilast</vt:lpstr>
      <vt:lpstr>FIBRONEER-IPF and FIBRONEER-ILD meets the primary endpoints (2024-2025)</vt:lpstr>
      <vt:lpstr>New horizons</vt:lpstr>
      <vt:lpstr>New horizons</vt:lpstr>
      <vt:lpstr>The holistic approach</vt:lpstr>
      <vt:lpstr>Presentazione standard di PowerPoint</vt:lpstr>
      <vt:lpstr>IMPACT OF IDIOPATHIC PULMONARY FIBROSIS AND COMORBIDITIES ON MORTALITY</vt:lpstr>
      <vt:lpstr>Presentazione standard di PowerPoint</vt:lpstr>
      <vt:lpstr>CONCLUSION</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Pneumo Trieste 2025</dc:title>
  <dc:creator>Bernardinello Nicol</dc:creator>
  <cp:lastModifiedBy>Bernardinello Nicol</cp:lastModifiedBy>
  <cp:revision>62</cp:revision>
  <dcterms:created xsi:type="dcterms:W3CDTF">2025-05-12T07:08:49Z</dcterms:created>
  <dcterms:modified xsi:type="dcterms:W3CDTF">2025-05-13T06:59:34Z</dcterms:modified>
</cp:coreProperties>
</file>