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432" r:id="rId2"/>
    <p:sldId id="2147474873" r:id="rId3"/>
    <p:sldId id="2147474970" r:id="rId4"/>
    <p:sldId id="2147474969" r:id="rId5"/>
    <p:sldId id="2147474968" r:id="rId6"/>
    <p:sldId id="292" r:id="rId7"/>
    <p:sldId id="450" r:id="rId8"/>
    <p:sldId id="465" r:id="rId9"/>
    <p:sldId id="263" r:id="rId10"/>
    <p:sldId id="433" r:id="rId11"/>
    <p:sldId id="2147474872" r:id="rId12"/>
    <p:sldId id="2147474871" r:id="rId13"/>
    <p:sldId id="2147474895" r:id="rId14"/>
    <p:sldId id="2147474896" r:id="rId15"/>
    <p:sldId id="266" r:id="rId16"/>
    <p:sldId id="272" r:id="rId17"/>
    <p:sldId id="269" r:id="rId18"/>
    <p:sldId id="2147474948" r:id="rId19"/>
    <p:sldId id="265" r:id="rId20"/>
    <p:sldId id="2147474927" r:id="rId21"/>
    <p:sldId id="273" r:id="rId22"/>
    <p:sldId id="2147474901" r:id="rId23"/>
    <p:sldId id="2147474887" r:id="rId24"/>
    <p:sldId id="437" r:id="rId25"/>
    <p:sldId id="2147474888" r:id="rId26"/>
    <p:sldId id="2147474889" r:id="rId27"/>
    <p:sldId id="2147474890" r:id="rId28"/>
    <p:sldId id="2147474891" r:id="rId29"/>
    <p:sldId id="2147474894" r:id="rId30"/>
    <p:sldId id="442" r:id="rId31"/>
    <p:sldId id="2147474950" r:id="rId32"/>
    <p:sldId id="2147474951" r:id="rId33"/>
    <p:sldId id="293" r:id="rId34"/>
    <p:sldId id="459" r:id="rId35"/>
    <p:sldId id="2147474893" r:id="rId36"/>
    <p:sldId id="2147474952" r:id="rId37"/>
    <p:sldId id="2147474953" r:id="rId38"/>
    <p:sldId id="2147474954" r:id="rId39"/>
    <p:sldId id="2147474921" r:id="rId40"/>
    <p:sldId id="470" r:id="rId41"/>
    <p:sldId id="2147474924" r:id="rId42"/>
    <p:sldId id="2147474918" r:id="rId43"/>
    <p:sldId id="2147474910" r:id="rId44"/>
    <p:sldId id="2147474925" r:id="rId45"/>
    <p:sldId id="2147474955" r:id="rId46"/>
    <p:sldId id="2147474957" r:id="rId47"/>
    <p:sldId id="2147474919" r:id="rId48"/>
    <p:sldId id="2147474960" r:id="rId49"/>
    <p:sldId id="2147474933" r:id="rId50"/>
    <p:sldId id="2147474932" r:id="rId51"/>
    <p:sldId id="2147474920" r:id="rId52"/>
    <p:sldId id="2147474934" r:id="rId53"/>
    <p:sldId id="2147474935" r:id="rId54"/>
    <p:sldId id="2147474941" r:id="rId55"/>
    <p:sldId id="2147474961" r:id="rId56"/>
    <p:sldId id="2147474962" r:id="rId57"/>
    <p:sldId id="2147474911" r:id="rId58"/>
    <p:sldId id="2147474938" r:id="rId59"/>
    <p:sldId id="2147474958" r:id="rId60"/>
    <p:sldId id="2147474959" r:id="rId61"/>
    <p:sldId id="438" r:id="rId62"/>
    <p:sldId id="257" r:id="rId6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74"/>
    <p:restoredTop sz="91495"/>
  </p:normalViewPr>
  <p:slideViewPr>
    <p:cSldViewPr snapToGrid="0" snapToObjects="1">
      <p:cViewPr varScale="1">
        <p:scale>
          <a:sx n="108" d="100"/>
          <a:sy n="108" d="100"/>
        </p:scale>
        <p:origin x="20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7C4DB-6AA7-DA43-B48F-FF26928DEB85}" type="doc">
      <dgm:prSet loTypeId="urn:microsoft.com/office/officeart/2008/layout/LinedList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02E468D6-E9C1-2D4B-B1AE-98E2A82A5A7E}">
      <dgm:prSet phldrT="[Testo]" custT="1"/>
      <dgm:spPr/>
      <dgm:t>
        <a:bodyPr/>
        <a:lstStyle/>
        <a:p>
          <a:pPr algn="ctr"/>
          <a:endParaRPr lang="it-IT" sz="3600" dirty="0"/>
        </a:p>
        <a:p>
          <a:pPr algn="ctr"/>
          <a:endParaRPr lang="it-IT" sz="3600" dirty="0">
            <a:solidFill>
              <a:srgbClr val="0432FF"/>
            </a:solidFill>
          </a:endParaRPr>
        </a:p>
        <a:p>
          <a:pPr algn="ctr"/>
          <a:r>
            <a:rPr lang="it-IT" sz="3000" b="1" dirty="0">
              <a:solidFill>
                <a:schemeClr val="accent1"/>
              </a:solidFill>
              <a:ea typeface="Helvetica Neue" panose="02000503000000020004" pitchFamily="2" charset="0"/>
              <a:cs typeface="Times New Roman" panose="02020603050405020304" pitchFamily="18" charset="0"/>
            </a:rPr>
            <a:t>BLOOD PRESSURE IS NOT END-ORGAN FLOW</a:t>
          </a:r>
        </a:p>
      </dgm:t>
    </dgm:pt>
    <dgm:pt modelId="{B7AC6F72-2991-0F4F-ACA2-C7923FF5A93E}" type="parTrans" cxnId="{CC22D4A3-59D8-FA4E-8F2A-0B3F4564B7BB}">
      <dgm:prSet/>
      <dgm:spPr/>
      <dgm:t>
        <a:bodyPr/>
        <a:lstStyle/>
        <a:p>
          <a:endParaRPr lang="it-IT"/>
        </a:p>
      </dgm:t>
    </dgm:pt>
    <dgm:pt modelId="{6836FB3A-251C-8D4C-803B-3401DC2B40A0}" type="sibTrans" cxnId="{CC22D4A3-59D8-FA4E-8F2A-0B3F4564B7BB}">
      <dgm:prSet/>
      <dgm:spPr/>
      <dgm:t>
        <a:bodyPr/>
        <a:lstStyle/>
        <a:p>
          <a:endParaRPr lang="it-IT"/>
        </a:p>
      </dgm:t>
    </dgm:pt>
    <dgm:pt modelId="{644FF4A1-07CF-B949-881B-7A5C859A5F6F}">
      <dgm:prSet phldrT="[Testo]" custT="1"/>
      <dgm:spPr/>
      <dgm:t>
        <a:bodyPr/>
        <a:lstStyle/>
        <a:p>
          <a:r>
            <a:rPr lang="it-IT" sz="3400" b="0" i="0" u="none" dirty="0" err="1"/>
            <a:t>Hypotension</a:t>
          </a:r>
          <a:r>
            <a:rPr lang="it-IT" sz="3400" b="0" i="0" u="none" dirty="0"/>
            <a:t> is a marker of </a:t>
          </a:r>
          <a:r>
            <a:rPr lang="it-IT" sz="3400" b="0" i="0" u="none" dirty="0" err="1"/>
            <a:t>adverse</a:t>
          </a:r>
          <a:r>
            <a:rPr lang="it-IT" sz="3400" b="0" i="0" u="none" dirty="0"/>
            <a:t> events, </a:t>
          </a:r>
          <a:r>
            <a:rPr lang="it-IT" sz="3400" b="0" i="0" u="none" dirty="0" err="1"/>
            <a:t>not</a:t>
          </a:r>
          <a:r>
            <a:rPr lang="it-IT" sz="3400" b="0" i="0" u="none" dirty="0"/>
            <a:t> the </a:t>
          </a:r>
          <a:r>
            <a:rPr lang="it-IT" sz="3400" b="0" i="0" u="none" dirty="0" err="1"/>
            <a:t>direct</a:t>
          </a:r>
          <a:r>
            <a:rPr lang="it-IT" sz="3400" b="0" i="0" u="none" dirty="0"/>
            <a:t> cause of them.</a:t>
          </a:r>
          <a:endParaRPr lang="it-IT" sz="3400" b="1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E4620FF-CA75-BC4F-9270-DF02BE68C54E}" type="parTrans" cxnId="{74A8CA1E-A80A-AF48-A74E-C1D371173C28}">
      <dgm:prSet/>
      <dgm:spPr/>
      <dgm:t>
        <a:bodyPr/>
        <a:lstStyle/>
        <a:p>
          <a:endParaRPr lang="it-IT"/>
        </a:p>
      </dgm:t>
    </dgm:pt>
    <dgm:pt modelId="{8C57CE23-8642-7C40-84B9-F85D3BA62A78}" type="sibTrans" cxnId="{74A8CA1E-A80A-AF48-A74E-C1D371173C28}">
      <dgm:prSet/>
      <dgm:spPr/>
      <dgm:t>
        <a:bodyPr/>
        <a:lstStyle/>
        <a:p>
          <a:endParaRPr lang="it-IT"/>
        </a:p>
      </dgm:t>
    </dgm:pt>
    <dgm:pt modelId="{08D86258-E71C-5849-8EDB-433A1DB295FD}">
      <dgm:prSet phldrT="[Testo]" custT="1"/>
      <dgm:spPr/>
      <dgm:t>
        <a:bodyPr/>
        <a:lstStyle/>
        <a:p>
          <a:r>
            <a:rPr lang="it-IT" sz="3400" dirty="0" err="1"/>
            <a:t>Protective</a:t>
          </a:r>
          <a:r>
            <a:rPr lang="it-IT" sz="3400" dirty="0"/>
            <a:t> </a:t>
          </a:r>
          <a:r>
            <a:rPr lang="it-IT" sz="3400" dirty="0" err="1"/>
            <a:t>hemodynamic</a:t>
          </a:r>
          <a:r>
            <a:rPr lang="it-IT" sz="3400" dirty="0"/>
            <a:t> </a:t>
          </a:r>
          <a:r>
            <a:rPr lang="it-IT" sz="3400" dirty="0" err="1"/>
            <a:t>could</a:t>
          </a:r>
          <a:r>
            <a:rPr lang="it-IT" sz="3400" dirty="0"/>
            <a:t> be the future of </a:t>
          </a:r>
          <a:r>
            <a:rPr lang="it-IT" sz="3400" dirty="0" err="1"/>
            <a:t>hemodynamics</a:t>
          </a:r>
          <a:r>
            <a:rPr lang="it-IT" sz="3400" dirty="0"/>
            <a:t> </a:t>
          </a:r>
          <a:r>
            <a:rPr lang="it-IT" sz="3400" dirty="0" err="1"/>
            <a:t>managment</a:t>
          </a:r>
          <a:endParaRPr lang="it-IT" sz="3400" dirty="0"/>
        </a:p>
      </dgm:t>
    </dgm:pt>
    <dgm:pt modelId="{8C251CA1-D08B-C14B-BB8D-AB30F5B5CC44}" type="parTrans" cxnId="{36BFDB56-F7E7-DD40-B698-F545C56F3596}">
      <dgm:prSet/>
      <dgm:spPr/>
      <dgm:t>
        <a:bodyPr/>
        <a:lstStyle/>
        <a:p>
          <a:endParaRPr lang="it-IT"/>
        </a:p>
      </dgm:t>
    </dgm:pt>
    <dgm:pt modelId="{ADE5CC77-4D8C-AD4D-B2E8-FAA26D42E7C7}" type="sibTrans" cxnId="{36BFDB56-F7E7-DD40-B698-F545C56F3596}">
      <dgm:prSet/>
      <dgm:spPr/>
      <dgm:t>
        <a:bodyPr/>
        <a:lstStyle/>
        <a:p>
          <a:endParaRPr lang="it-IT"/>
        </a:p>
      </dgm:t>
    </dgm:pt>
    <dgm:pt modelId="{04F837A3-EC6E-AF4D-B639-5E72FAA3E949}" type="pres">
      <dgm:prSet presAssocID="{3217C4DB-6AA7-DA43-B48F-FF26928DEB85}" presName="vert0" presStyleCnt="0">
        <dgm:presLayoutVars>
          <dgm:dir/>
          <dgm:animOne val="branch"/>
          <dgm:animLvl val="lvl"/>
        </dgm:presLayoutVars>
      </dgm:prSet>
      <dgm:spPr/>
    </dgm:pt>
    <dgm:pt modelId="{2D06B933-6EF8-9343-AA87-6094BAB89E96}" type="pres">
      <dgm:prSet presAssocID="{02E468D6-E9C1-2D4B-B1AE-98E2A82A5A7E}" presName="thickLine" presStyleLbl="alignNode1" presStyleIdx="0" presStyleCnt="1"/>
      <dgm:spPr>
        <a:ln w="34925">
          <a:solidFill>
            <a:srgbClr val="0432FF"/>
          </a:solidFill>
        </a:ln>
      </dgm:spPr>
    </dgm:pt>
    <dgm:pt modelId="{68ECBDEC-56FB-D64E-9A27-BFFEC7A1198B}" type="pres">
      <dgm:prSet presAssocID="{02E468D6-E9C1-2D4B-B1AE-98E2A82A5A7E}" presName="horz1" presStyleCnt="0"/>
      <dgm:spPr/>
    </dgm:pt>
    <dgm:pt modelId="{B2FC3B34-7214-8B4F-856A-44A894900B54}" type="pres">
      <dgm:prSet presAssocID="{02E468D6-E9C1-2D4B-B1AE-98E2A82A5A7E}" presName="tx1" presStyleLbl="revTx" presStyleIdx="0" presStyleCnt="3" custScaleX="190085"/>
      <dgm:spPr/>
    </dgm:pt>
    <dgm:pt modelId="{608BD78F-5E41-4640-B194-008466A588A0}" type="pres">
      <dgm:prSet presAssocID="{02E468D6-E9C1-2D4B-B1AE-98E2A82A5A7E}" presName="vert1" presStyleCnt="0"/>
      <dgm:spPr/>
    </dgm:pt>
    <dgm:pt modelId="{6D67D9F4-5741-6147-BECD-DC513B9C7820}" type="pres">
      <dgm:prSet presAssocID="{644FF4A1-07CF-B949-881B-7A5C859A5F6F}" presName="vertSpace2a" presStyleCnt="0"/>
      <dgm:spPr/>
    </dgm:pt>
    <dgm:pt modelId="{466E27BD-CFDA-6C40-AE9A-CAA510F32B4F}" type="pres">
      <dgm:prSet presAssocID="{644FF4A1-07CF-B949-881B-7A5C859A5F6F}" presName="horz2" presStyleCnt="0"/>
      <dgm:spPr/>
    </dgm:pt>
    <dgm:pt modelId="{5087D4EB-9ED3-E04C-ABCA-65004E6E362F}" type="pres">
      <dgm:prSet presAssocID="{644FF4A1-07CF-B949-881B-7A5C859A5F6F}" presName="horzSpace2" presStyleCnt="0"/>
      <dgm:spPr/>
    </dgm:pt>
    <dgm:pt modelId="{81055C6D-E238-5B48-BEF6-802C1B5AE083}" type="pres">
      <dgm:prSet presAssocID="{644FF4A1-07CF-B949-881B-7A5C859A5F6F}" presName="tx2" presStyleLbl="revTx" presStyleIdx="1" presStyleCnt="3" custLinFactNeighborX="0"/>
      <dgm:spPr/>
    </dgm:pt>
    <dgm:pt modelId="{51A82084-57C5-2F47-BF59-A2DC7000B6CE}" type="pres">
      <dgm:prSet presAssocID="{644FF4A1-07CF-B949-881B-7A5C859A5F6F}" presName="vert2" presStyleCnt="0"/>
      <dgm:spPr/>
    </dgm:pt>
    <dgm:pt modelId="{DE0A81CC-CD50-EA41-967B-D2A860CCEAD4}" type="pres">
      <dgm:prSet presAssocID="{644FF4A1-07CF-B949-881B-7A5C859A5F6F}" presName="thinLine2b" presStyleLbl="callout" presStyleIdx="0" presStyleCnt="2"/>
      <dgm:spPr>
        <a:ln w="34925">
          <a:solidFill>
            <a:srgbClr val="0432FF"/>
          </a:solidFill>
        </a:ln>
      </dgm:spPr>
    </dgm:pt>
    <dgm:pt modelId="{29385389-7280-7646-88BD-C2DE9B5D4DEF}" type="pres">
      <dgm:prSet presAssocID="{644FF4A1-07CF-B949-881B-7A5C859A5F6F}" presName="vertSpace2b" presStyleCnt="0"/>
      <dgm:spPr/>
    </dgm:pt>
    <dgm:pt modelId="{FE50AE3D-FB50-7C46-8580-81344CB86B7A}" type="pres">
      <dgm:prSet presAssocID="{08D86258-E71C-5849-8EDB-433A1DB295FD}" presName="horz2" presStyleCnt="0"/>
      <dgm:spPr/>
    </dgm:pt>
    <dgm:pt modelId="{F23AE5CC-9E1E-A64C-8DBD-755A350CD7E6}" type="pres">
      <dgm:prSet presAssocID="{08D86258-E71C-5849-8EDB-433A1DB295FD}" presName="horzSpace2" presStyleCnt="0"/>
      <dgm:spPr/>
    </dgm:pt>
    <dgm:pt modelId="{144C518C-B1CE-254E-A59A-082F85FA57E9}" type="pres">
      <dgm:prSet presAssocID="{08D86258-E71C-5849-8EDB-433A1DB295FD}" presName="tx2" presStyleLbl="revTx" presStyleIdx="2" presStyleCnt="3"/>
      <dgm:spPr/>
    </dgm:pt>
    <dgm:pt modelId="{69FAA815-61EB-064F-9B90-BDF28043CDF6}" type="pres">
      <dgm:prSet presAssocID="{08D86258-E71C-5849-8EDB-433A1DB295FD}" presName="vert2" presStyleCnt="0"/>
      <dgm:spPr/>
    </dgm:pt>
    <dgm:pt modelId="{8A5EC932-AE29-4149-83AE-5F02943757F1}" type="pres">
      <dgm:prSet presAssocID="{08D86258-E71C-5849-8EDB-433A1DB295FD}" presName="thinLine2b" presStyleLbl="callout" presStyleIdx="1" presStyleCnt="2"/>
      <dgm:spPr>
        <a:ln w="34925">
          <a:solidFill>
            <a:srgbClr val="0432FF"/>
          </a:solidFill>
        </a:ln>
      </dgm:spPr>
    </dgm:pt>
    <dgm:pt modelId="{27857366-2F17-2948-BA9A-13272CE1CFDB}" type="pres">
      <dgm:prSet presAssocID="{08D86258-E71C-5849-8EDB-433A1DB295FD}" presName="vertSpace2b" presStyleCnt="0"/>
      <dgm:spPr/>
    </dgm:pt>
  </dgm:ptLst>
  <dgm:cxnLst>
    <dgm:cxn modelId="{FF786618-B220-D54A-8728-D1F7D8A01371}" type="presOf" srcId="{02E468D6-E9C1-2D4B-B1AE-98E2A82A5A7E}" destId="{B2FC3B34-7214-8B4F-856A-44A894900B54}" srcOrd="0" destOrd="0" presId="urn:microsoft.com/office/officeart/2008/layout/LinedList"/>
    <dgm:cxn modelId="{74A8CA1E-A80A-AF48-A74E-C1D371173C28}" srcId="{02E468D6-E9C1-2D4B-B1AE-98E2A82A5A7E}" destId="{644FF4A1-07CF-B949-881B-7A5C859A5F6F}" srcOrd="0" destOrd="0" parTransId="{1E4620FF-CA75-BC4F-9270-DF02BE68C54E}" sibTransId="{8C57CE23-8642-7C40-84B9-F85D3BA62A78}"/>
    <dgm:cxn modelId="{A59E0A30-233B-EE4C-BC99-0FEB40676323}" type="presOf" srcId="{3217C4DB-6AA7-DA43-B48F-FF26928DEB85}" destId="{04F837A3-EC6E-AF4D-B639-5E72FAA3E949}" srcOrd="0" destOrd="0" presId="urn:microsoft.com/office/officeart/2008/layout/LinedList"/>
    <dgm:cxn modelId="{36BFDB56-F7E7-DD40-B698-F545C56F3596}" srcId="{02E468D6-E9C1-2D4B-B1AE-98E2A82A5A7E}" destId="{08D86258-E71C-5849-8EDB-433A1DB295FD}" srcOrd="1" destOrd="0" parTransId="{8C251CA1-D08B-C14B-BB8D-AB30F5B5CC44}" sibTransId="{ADE5CC77-4D8C-AD4D-B2E8-FAA26D42E7C7}"/>
    <dgm:cxn modelId="{CC22D4A3-59D8-FA4E-8F2A-0B3F4564B7BB}" srcId="{3217C4DB-6AA7-DA43-B48F-FF26928DEB85}" destId="{02E468D6-E9C1-2D4B-B1AE-98E2A82A5A7E}" srcOrd="0" destOrd="0" parTransId="{B7AC6F72-2991-0F4F-ACA2-C7923FF5A93E}" sibTransId="{6836FB3A-251C-8D4C-803B-3401DC2B40A0}"/>
    <dgm:cxn modelId="{479F44FA-8082-EB40-8F74-0EF61BC9FD2A}" type="presOf" srcId="{08D86258-E71C-5849-8EDB-433A1DB295FD}" destId="{144C518C-B1CE-254E-A59A-082F85FA57E9}" srcOrd="0" destOrd="0" presId="urn:microsoft.com/office/officeart/2008/layout/LinedList"/>
    <dgm:cxn modelId="{B561CDFD-81BF-9C40-8CD9-2C79829578A4}" type="presOf" srcId="{644FF4A1-07CF-B949-881B-7A5C859A5F6F}" destId="{81055C6D-E238-5B48-BEF6-802C1B5AE083}" srcOrd="0" destOrd="0" presId="urn:microsoft.com/office/officeart/2008/layout/LinedList"/>
    <dgm:cxn modelId="{ABB93412-110A-A04D-90D3-5970825FEA6D}" type="presParOf" srcId="{04F837A3-EC6E-AF4D-B639-5E72FAA3E949}" destId="{2D06B933-6EF8-9343-AA87-6094BAB89E96}" srcOrd="0" destOrd="0" presId="urn:microsoft.com/office/officeart/2008/layout/LinedList"/>
    <dgm:cxn modelId="{28FC39E7-4049-0247-8263-A3645111A8E5}" type="presParOf" srcId="{04F837A3-EC6E-AF4D-B639-5E72FAA3E949}" destId="{68ECBDEC-56FB-D64E-9A27-BFFEC7A1198B}" srcOrd="1" destOrd="0" presId="urn:microsoft.com/office/officeart/2008/layout/LinedList"/>
    <dgm:cxn modelId="{90CAC349-09C6-E64C-817A-E4FF323BD97F}" type="presParOf" srcId="{68ECBDEC-56FB-D64E-9A27-BFFEC7A1198B}" destId="{B2FC3B34-7214-8B4F-856A-44A894900B54}" srcOrd="0" destOrd="0" presId="urn:microsoft.com/office/officeart/2008/layout/LinedList"/>
    <dgm:cxn modelId="{EF81005E-B5E7-6147-8EB4-17E99FB3FBB2}" type="presParOf" srcId="{68ECBDEC-56FB-D64E-9A27-BFFEC7A1198B}" destId="{608BD78F-5E41-4640-B194-008466A588A0}" srcOrd="1" destOrd="0" presId="urn:microsoft.com/office/officeart/2008/layout/LinedList"/>
    <dgm:cxn modelId="{6A5B2C41-5405-E344-A476-73898E8922E4}" type="presParOf" srcId="{608BD78F-5E41-4640-B194-008466A588A0}" destId="{6D67D9F4-5741-6147-BECD-DC513B9C7820}" srcOrd="0" destOrd="0" presId="urn:microsoft.com/office/officeart/2008/layout/LinedList"/>
    <dgm:cxn modelId="{A5A13EDD-3094-E04F-9C2C-D47518E55802}" type="presParOf" srcId="{608BD78F-5E41-4640-B194-008466A588A0}" destId="{466E27BD-CFDA-6C40-AE9A-CAA510F32B4F}" srcOrd="1" destOrd="0" presId="urn:microsoft.com/office/officeart/2008/layout/LinedList"/>
    <dgm:cxn modelId="{CA46473C-0F13-AD45-A7DA-D4D1EACBA56F}" type="presParOf" srcId="{466E27BD-CFDA-6C40-AE9A-CAA510F32B4F}" destId="{5087D4EB-9ED3-E04C-ABCA-65004E6E362F}" srcOrd="0" destOrd="0" presId="urn:microsoft.com/office/officeart/2008/layout/LinedList"/>
    <dgm:cxn modelId="{A580721B-2231-0B46-8696-5E672CCE9052}" type="presParOf" srcId="{466E27BD-CFDA-6C40-AE9A-CAA510F32B4F}" destId="{81055C6D-E238-5B48-BEF6-802C1B5AE083}" srcOrd="1" destOrd="0" presId="urn:microsoft.com/office/officeart/2008/layout/LinedList"/>
    <dgm:cxn modelId="{981F822B-629A-0B48-B493-DEAE84DD781E}" type="presParOf" srcId="{466E27BD-CFDA-6C40-AE9A-CAA510F32B4F}" destId="{51A82084-57C5-2F47-BF59-A2DC7000B6CE}" srcOrd="2" destOrd="0" presId="urn:microsoft.com/office/officeart/2008/layout/LinedList"/>
    <dgm:cxn modelId="{CFE1105D-0707-934B-8F38-1B46FCB1421E}" type="presParOf" srcId="{608BD78F-5E41-4640-B194-008466A588A0}" destId="{DE0A81CC-CD50-EA41-967B-D2A860CCEAD4}" srcOrd="2" destOrd="0" presId="urn:microsoft.com/office/officeart/2008/layout/LinedList"/>
    <dgm:cxn modelId="{36A7FC47-687A-294C-987B-888C3E19C27A}" type="presParOf" srcId="{608BD78F-5E41-4640-B194-008466A588A0}" destId="{29385389-7280-7646-88BD-C2DE9B5D4DEF}" srcOrd="3" destOrd="0" presId="urn:microsoft.com/office/officeart/2008/layout/LinedList"/>
    <dgm:cxn modelId="{DB13037E-172F-1843-9E99-ABFB2D738F4A}" type="presParOf" srcId="{608BD78F-5E41-4640-B194-008466A588A0}" destId="{FE50AE3D-FB50-7C46-8580-81344CB86B7A}" srcOrd="4" destOrd="0" presId="urn:microsoft.com/office/officeart/2008/layout/LinedList"/>
    <dgm:cxn modelId="{3345E575-E28B-894D-85B6-AC94F8637285}" type="presParOf" srcId="{FE50AE3D-FB50-7C46-8580-81344CB86B7A}" destId="{F23AE5CC-9E1E-A64C-8DBD-755A350CD7E6}" srcOrd="0" destOrd="0" presId="urn:microsoft.com/office/officeart/2008/layout/LinedList"/>
    <dgm:cxn modelId="{C9256233-348F-BC44-A78A-58036640598A}" type="presParOf" srcId="{FE50AE3D-FB50-7C46-8580-81344CB86B7A}" destId="{144C518C-B1CE-254E-A59A-082F85FA57E9}" srcOrd="1" destOrd="0" presId="urn:microsoft.com/office/officeart/2008/layout/LinedList"/>
    <dgm:cxn modelId="{9A6CA7D2-19FC-0D4C-B7D0-22C6E2108C51}" type="presParOf" srcId="{FE50AE3D-FB50-7C46-8580-81344CB86B7A}" destId="{69FAA815-61EB-064F-9B90-BDF28043CDF6}" srcOrd="2" destOrd="0" presId="urn:microsoft.com/office/officeart/2008/layout/LinedList"/>
    <dgm:cxn modelId="{E0BE0C36-36ED-8245-B0A2-30F61732BD17}" type="presParOf" srcId="{608BD78F-5E41-4640-B194-008466A588A0}" destId="{8A5EC932-AE29-4149-83AE-5F02943757F1}" srcOrd="5" destOrd="0" presId="urn:microsoft.com/office/officeart/2008/layout/LinedList"/>
    <dgm:cxn modelId="{EC77E8C2-9364-7E42-8907-E7B5FF27C139}" type="presParOf" srcId="{608BD78F-5E41-4640-B194-008466A588A0}" destId="{27857366-2F17-2948-BA9A-13272CE1CFD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6B933-6EF8-9343-AA87-6094BAB89E9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rgbClr val="0432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FC3B34-7214-8B4F-856A-44A894900B54}">
      <dsp:nvSpPr>
        <dsp:cNvPr id="0" name=""/>
        <dsp:cNvSpPr/>
      </dsp:nvSpPr>
      <dsp:spPr>
        <a:xfrm>
          <a:off x="0" y="0"/>
          <a:ext cx="3384784" cy="4667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 dirty="0">
            <a:solidFill>
              <a:srgbClr val="0432FF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solidFill>
                <a:schemeClr val="accent1"/>
              </a:solidFill>
              <a:ea typeface="Helvetica Neue" panose="02000503000000020004" pitchFamily="2" charset="0"/>
              <a:cs typeface="Times New Roman" panose="02020603050405020304" pitchFamily="18" charset="0"/>
            </a:rPr>
            <a:t>BLOOD PRESSURE IS NOT END-ORGAN FLOW</a:t>
          </a:r>
        </a:p>
      </dsp:txBody>
      <dsp:txXfrm>
        <a:off x="0" y="0"/>
        <a:ext cx="3384784" cy="4667582"/>
      </dsp:txXfrm>
    </dsp:sp>
    <dsp:sp modelId="{81055C6D-E238-5B48-BEF6-802C1B5AE083}">
      <dsp:nvSpPr>
        <dsp:cNvPr id="0" name=""/>
        <dsp:cNvSpPr/>
      </dsp:nvSpPr>
      <dsp:spPr>
        <a:xfrm>
          <a:off x="3518334" y="108484"/>
          <a:ext cx="6989125" cy="2169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b="0" i="0" u="none" kern="1200" dirty="0" err="1"/>
            <a:t>Hypotension</a:t>
          </a:r>
          <a:r>
            <a:rPr lang="it-IT" sz="3400" b="0" i="0" u="none" kern="1200" dirty="0"/>
            <a:t> is a marker of </a:t>
          </a:r>
          <a:r>
            <a:rPr lang="it-IT" sz="3400" b="0" i="0" u="none" kern="1200" dirty="0" err="1"/>
            <a:t>adverse</a:t>
          </a:r>
          <a:r>
            <a:rPr lang="it-IT" sz="3400" b="0" i="0" u="none" kern="1200" dirty="0"/>
            <a:t> events, </a:t>
          </a:r>
          <a:r>
            <a:rPr lang="it-IT" sz="3400" b="0" i="0" u="none" kern="1200" dirty="0" err="1"/>
            <a:t>not</a:t>
          </a:r>
          <a:r>
            <a:rPr lang="it-IT" sz="3400" b="0" i="0" u="none" kern="1200" dirty="0"/>
            <a:t> the </a:t>
          </a:r>
          <a:r>
            <a:rPr lang="it-IT" sz="3400" b="0" i="0" u="none" kern="1200" dirty="0" err="1"/>
            <a:t>direct</a:t>
          </a:r>
          <a:r>
            <a:rPr lang="it-IT" sz="3400" b="0" i="0" u="none" kern="1200" dirty="0"/>
            <a:t> cause of them.</a:t>
          </a:r>
          <a:endParaRPr lang="it-IT" sz="3400" b="1" kern="1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518334" y="108484"/>
        <a:ext cx="6989125" cy="2169696"/>
      </dsp:txXfrm>
    </dsp:sp>
    <dsp:sp modelId="{DE0A81CC-CD50-EA41-967B-D2A860CCEAD4}">
      <dsp:nvSpPr>
        <dsp:cNvPr id="0" name=""/>
        <dsp:cNvSpPr/>
      </dsp:nvSpPr>
      <dsp:spPr>
        <a:xfrm>
          <a:off x="3384784" y="2278181"/>
          <a:ext cx="7122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rgbClr val="0432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4C518C-B1CE-254E-A59A-082F85FA57E9}">
      <dsp:nvSpPr>
        <dsp:cNvPr id="0" name=""/>
        <dsp:cNvSpPr/>
      </dsp:nvSpPr>
      <dsp:spPr>
        <a:xfrm>
          <a:off x="3518334" y="2386665"/>
          <a:ext cx="6989125" cy="2169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 err="1"/>
            <a:t>Protective</a:t>
          </a:r>
          <a:r>
            <a:rPr lang="it-IT" sz="3400" kern="1200" dirty="0"/>
            <a:t> </a:t>
          </a:r>
          <a:r>
            <a:rPr lang="it-IT" sz="3400" kern="1200" dirty="0" err="1"/>
            <a:t>hemodynamic</a:t>
          </a:r>
          <a:r>
            <a:rPr lang="it-IT" sz="3400" kern="1200" dirty="0"/>
            <a:t> </a:t>
          </a:r>
          <a:r>
            <a:rPr lang="it-IT" sz="3400" kern="1200" dirty="0" err="1"/>
            <a:t>could</a:t>
          </a:r>
          <a:r>
            <a:rPr lang="it-IT" sz="3400" kern="1200" dirty="0"/>
            <a:t> be the future of </a:t>
          </a:r>
          <a:r>
            <a:rPr lang="it-IT" sz="3400" kern="1200" dirty="0" err="1"/>
            <a:t>hemodynamics</a:t>
          </a:r>
          <a:r>
            <a:rPr lang="it-IT" sz="3400" kern="1200" dirty="0"/>
            <a:t> </a:t>
          </a:r>
          <a:r>
            <a:rPr lang="it-IT" sz="3400" kern="1200" dirty="0" err="1"/>
            <a:t>managment</a:t>
          </a:r>
          <a:endParaRPr lang="it-IT" sz="3400" kern="1200" dirty="0"/>
        </a:p>
      </dsp:txBody>
      <dsp:txXfrm>
        <a:off x="3518334" y="2386665"/>
        <a:ext cx="6989125" cy="2169696"/>
      </dsp:txXfrm>
    </dsp:sp>
    <dsp:sp modelId="{8A5EC932-AE29-4149-83AE-5F02943757F1}">
      <dsp:nvSpPr>
        <dsp:cNvPr id="0" name=""/>
        <dsp:cNvSpPr/>
      </dsp:nvSpPr>
      <dsp:spPr>
        <a:xfrm>
          <a:off x="3384784" y="4556362"/>
          <a:ext cx="7122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rgbClr val="0432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4E372-ACCC-41B6-AA2A-C7D41FE4EDDD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372B1-70FE-4135-9CAB-D04C502CE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47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022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46CA5-28A9-644D-EF77-76B00DB4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1ECFF9-86F0-E3C6-4F09-22F33974F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210B2A-B489-3EE7-044E-1D5880F9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206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63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CF010-2F20-91AE-54C8-32ACCA55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5AAEEE-A9DD-6178-94B1-C5214A272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8C15C4-7417-1C56-3383-50873CE64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6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9A0E2-76F8-BEBF-DEC9-1A0FC527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29861C-43B2-ACAF-EBD8-DC732E0FD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59A305-7B8D-48FB-4F88-C7D969A27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966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024E-E782-C973-63F9-8592943E8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979759-21A3-2A9E-7770-E2AC93D74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F1F1AB-C7A9-25C3-4249-6B90CCDAD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96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6489EAC2-0EC6-570D-118F-7BA20AB9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>
            <a:extLst>
              <a:ext uri="{FF2B5EF4-FFF2-40B4-BE49-F238E27FC236}">
                <a16:creationId xmlns:a16="http://schemas.microsoft.com/office/drawing/2014/main" id="{E5C5B18F-BD51-0480-E6E4-6993977B0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:notes">
            <a:extLst>
              <a:ext uri="{FF2B5EF4-FFF2-40B4-BE49-F238E27FC236}">
                <a16:creationId xmlns:a16="http://schemas.microsoft.com/office/drawing/2014/main" id="{8432021C-C8EC-DC3A-441B-E134C8ABAA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3286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C3C9407C-3E5A-5F7D-5FDD-E01384BDF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>
            <a:extLst>
              <a:ext uri="{FF2B5EF4-FFF2-40B4-BE49-F238E27FC236}">
                <a16:creationId xmlns:a16="http://schemas.microsoft.com/office/drawing/2014/main" id="{72A85E9C-EF0D-44C5-0B8D-D5EA1956FF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:notes">
            <a:extLst>
              <a:ext uri="{FF2B5EF4-FFF2-40B4-BE49-F238E27FC236}">
                <a16:creationId xmlns:a16="http://schemas.microsoft.com/office/drawing/2014/main" id="{B885EE29-229D-2D67-2183-FE7A428DB8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79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5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1375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709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60F0A-3C48-D4E6-58F3-9A55D495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808BC6-26E4-68D8-36E0-9BEE7E0EA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55E999-DA29-12F7-BBC9-A87D5B588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177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3880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6802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7535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8001C-FBFD-D271-EF60-471DC5ED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FF6EB5-59F1-D094-E5FF-C8574D45E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47C164-A4AA-E65E-5086-E55965071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43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60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9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99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6149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35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9781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00E00574-1280-E629-BF3C-03EC316C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>
            <a:extLst>
              <a:ext uri="{FF2B5EF4-FFF2-40B4-BE49-F238E27FC236}">
                <a16:creationId xmlns:a16="http://schemas.microsoft.com/office/drawing/2014/main" id="{E8191ABC-6B20-61FC-F3AB-B5D63FE466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:notes">
            <a:extLst>
              <a:ext uri="{FF2B5EF4-FFF2-40B4-BE49-F238E27FC236}">
                <a16:creationId xmlns:a16="http://schemas.microsoft.com/office/drawing/2014/main" id="{BD133649-506C-0B96-4BED-3208066A60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538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8101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0199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944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B17B2-B89C-E971-A828-72EF54B9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3AD19C-8090-8F98-BA99-16B096826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B524DB0-4E6E-E5F2-639B-F48591A75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0018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C5D53-E6D4-D525-0D8B-9135397F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447C03-60CE-F4A3-0EE8-2A11AD902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BB4A51C-0B23-3A98-9165-9522F2367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3170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11AD6-F9FF-CCBC-6C6C-150C78D3E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220BC9B-9CBE-F6D2-03A8-6702A9264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A72914E-532B-0A5B-97F4-5F02F1CDD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163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3839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68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94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14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F0D3EDBC-3E80-45C8-3823-159B51A27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>
            <a:extLst>
              <a:ext uri="{FF2B5EF4-FFF2-40B4-BE49-F238E27FC236}">
                <a16:creationId xmlns:a16="http://schemas.microsoft.com/office/drawing/2014/main" id="{9B9B1AC6-598C-760A-2900-7B9E0E4654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:notes">
            <a:extLst>
              <a:ext uri="{FF2B5EF4-FFF2-40B4-BE49-F238E27FC236}">
                <a16:creationId xmlns:a16="http://schemas.microsoft.com/office/drawing/2014/main" id="{C26A21AD-25C7-FAEE-F7C8-826C1EA6D6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90710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0F4A-7799-6CC7-3DF3-FBB9A214B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79DA24-7C83-1764-2266-A984A0C17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A521F62-FE0A-7966-50F8-AF158D8D4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666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37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1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177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03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363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7464-8EEC-8C45-836A-FEE7B745E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8CD6F-DCD0-4F48-9FAC-BEAF234DF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AF856-5F6B-2543-8444-1E340A30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8F354-5BCF-3E4A-9670-59933EA8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EA633-4A50-5547-B802-7000F390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25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FAE5-7129-4141-8CB4-B95222D5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05E0B-971E-174C-A559-1E74C1B82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BFC0C-251D-B344-A690-F048D580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93979-5974-D446-B8E0-701D0B32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03F44-3B19-6742-9ED3-E33E91FE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28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BEAA8C-BD74-DA4B-BE87-9EC40DCE4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74C22-E87B-C34B-A35D-BF74EBC5E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DCDF9-6C2B-8F47-A281-5E819F4B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EB128-993B-0140-A06D-E623CA7B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80EC-8580-FC43-BD06-E425BF29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947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11089818" y="6402705"/>
            <a:ext cx="263983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32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2427-4E65-3E46-912A-FD0F6E82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330D-F9A4-CF4D-828D-5AC3A6C38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B18B4-1A06-E346-8F61-A079A4CE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C30F-E825-5A4E-A291-52F8A506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5C5A-0863-BF4D-9DB1-0C1C2510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60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5059-BAA0-F542-885D-E21B78AF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15ACD-B505-AD46-B392-537B5FE87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C3CA-4FFD-D14E-8815-A2F52F03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CBC89-E615-0947-9A68-C2A79C50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6F30D-B057-C64E-97F2-1592DBF3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04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9E5-36DE-3B48-B77B-A10AEF32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22F8-B267-9A4C-8C78-10BB75214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5520A-3392-074C-A931-101A6C960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9AD35-A0A7-2B45-992F-EF7A58BA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3A309-4CDB-F64C-85FC-608A027B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959E8-8074-C546-9AD5-527BA076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26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1206-14A8-554B-B2BA-D9DEF7B4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735ED-E9F8-0140-8605-467DC60C6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8EF77-3724-2E47-BDBE-9AEE3E260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B9501-AFEB-7B4F-AB8A-5BE71AAA4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39807-4494-F740-B51E-AFA0FFD9E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45E0E-202B-3D4D-9890-339FAB48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2B35A-F761-464B-97C8-4B2F2EA4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43109-F045-F64E-A310-16BF628B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63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F6AE-8195-8944-80B8-7031410A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48680-9E2D-A94C-BBED-B7C5B2BB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9489B-EDAE-EE47-8DDC-1D965EC5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54C16-08FA-BC4F-B659-D62CEDD6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2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75D0A-B3AA-FF45-B4FA-01CC5D717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BA4AD-2DB4-7C48-9C80-FF0E7571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0466F-ABA5-AC4A-88F4-D6C18FF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64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534B-7260-E444-A13F-08D730DA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81BA-C502-4742-9B2A-D3F040E28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BC152-1734-5B41-BCEB-526412AF9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D6970-CB8D-DA4F-93A9-E3665A29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F972D-14AC-7E4F-BA43-6E6C3CF1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6A5D8-884D-5E49-9696-86762B2D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84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BB3D-3750-824D-909F-07BD994A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BA7F4-B0F4-BB41-B7F9-B6E8976D1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6C09D-922F-9A42-A088-0394EB46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71619-8082-B045-84C5-2106AE8E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A2B21-DA45-C344-8218-9096A4F1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3C343-99C1-0A4A-B439-17D6C95D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6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2BFF9-B878-D841-BAFE-22682173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C6706-4B71-4641-9B6F-B7BA59047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F011E-E898-5C4D-93F4-A96CFD84C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B6B8E-2A84-B140-9777-9FD172A51983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B1B88-AB40-4043-B348-E19B6666B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27415-5311-AF47-9473-3B4917F06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6878D-AEFE-9448-AC13-0C68BA749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5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A36B5357-1597-7249-B960-0294A1903E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427" y="491433"/>
            <a:ext cx="1862456" cy="70479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256E39-A97C-324A-85A5-D4F722231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497" y="479169"/>
            <a:ext cx="2060028" cy="729327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3D839C-9388-7A4C-AF95-C28E11C2D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089" y="548214"/>
            <a:ext cx="2469931" cy="591236"/>
          </a:xfrm>
          <a:prstGeom prst="rect">
            <a:avLst/>
          </a:prstGeom>
        </p:spPr>
      </p:pic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566556-217A-964F-A9D3-1A905C4B8D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38" y="6293629"/>
            <a:ext cx="3966519" cy="3367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3E0112-6F9F-1B43-A24D-3B5E6B6A8E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4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962F93-1125-C044-888E-159BFBFB02A1}"/>
              </a:ext>
            </a:extLst>
          </p:cNvPr>
          <p:cNvSpPr txBox="1"/>
          <p:nvPr/>
        </p:nvSpPr>
        <p:spPr>
          <a:xfrm>
            <a:off x="938487" y="1951610"/>
            <a:ext cx="10844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ea typeface="Helvetica Neue" panose="02000503000000020004" pitchFamily="2" charset="0"/>
                <a:cs typeface="Times New Roman" panose="02020603050405020304" pitchFamily="18" charset="0"/>
              </a:rPr>
              <a:t>Emodinamica protettiva: una strategia “nuova” per proteggere</a:t>
            </a:r>
          </a:p>
          <a:p>
            <a:pPr algn="ctr"/>
            <a:r>
              <a:rPr lang="it-IT" sz="4400" b="1" dirty="0">
                <a:ea typeface="Helvetica Neue" panose="02000503000000020004" pitchFamily="2" charset="0"/>
                <a:cs typeface="Times New Roman" panose="02020603050405020304" pitchFamily="18" charset="0"/>
              </a:rPr>
              <a:t>il paziente critico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744CF162-4269-A144-802A-B60826E75959}"/>
              </a:ext>
            </a:extLst>
          </p:cNvPr>
          <p:cNvSpPr txBox="1"/>
          <p:nvPr/>
        </p:nvSpPr>
        <p:spPr>
          <a:xfrm>
            <a:off x="3109600" y="4227076"/>
            <a:ext cx="5972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Dr. Filippo D’Amico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Center for Intensive Care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Anesthesiology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San Raffaele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Vita-Salute San Raffaele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drfdamico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•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damico.filippo@hsr.it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0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D76B-A20B-C1F1-7134-0020B92F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2658C2-D73C-3379-B4C8-23A39DE9A5F1}"/>
              </a:ext>
            </a:extLst>
          </p:cNvPr>
          <p:cNvSpPr txBox="1"/>
          <p:nvPr/>
        </p:nvSpPr>
        <p:spPr>
          <a:xfrm>
            <a:off x="611341" y="-434914"/>
            <a:ext cx="112654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i="1" dirty="0">
              <a:latin typeface="helvetica"/>
              <a:cs typeface="helvetica"/>
            </a:endParaRPr>
          </a:p>
          <a:p>
            <a:r>
              <a:rPr lang="en-US" sz="3600" b="1" dirty="0">
                <a:cs typeface="Helvetica"/>
              </a:rPr>
              <a:t>Injury is a function of hypotension severity and duration.</a:t>
            </a:r>
            <a:endParaRPr lang="en-US" sz="3600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D64E693-DB42-5A49-218F-876194E9AC98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EAD2B5A-B8B8-730C-DF39-05240CE3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79" y="842559"/>
            <a:ext cx="5932335" cy="58430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3972FD-E2BA-4C22-5288-33BD62F0F283}"/>
              </a:ext>
            </a:extLst>
          </p:cNvPr>
          <p:cNvSpPr txBox="1"/>
          <p:nvPr/>
        </p:nvSpPr>
        <p:spPr>
          <a:xfrm>
            <a:off x="7012265" y="6223938"/>
            <a:ext cx="517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 err="1">
                <a:solidFill>
                  <a:srgbClr val="212121"/>
                </a:solidFill>
                <a:effectLst/>
                <a:latin typeface="+mj-lt"/>
              </a:rPr>
              <a:t>Sessler</a:t>
            </a:r>
            <a:r>
              <a:rPr lang="it-IT" sz="2400" b="1" i="0" dirty="0">
                <a:solidFill>
                  <a:srgbClr val="212121"/>
                </a:solidFill>
                <a:effectLst/>
                <a:latin typeface="+mj-lt"/>
              </a:rPr>
              <a:t> DI  et al. Br J </a:t>
            </a:r>
            <a:r>
              <a:rPr lang="it-IT" sz="2400" b="1" i="0" dirty="0" err="1">
                <a:solidFill>
                  <a:srgbClr val="212121"/>
                </a:solidFill>
                <a:effectLst/>
                <a:latin typeface="+mj-lt"/>
              </a:rPr>
              <a:t>Anaesth</a:t>
            </a:r>
            <a:r>
              <a:rPr lang="it-IT" sz="2400" b="1" i="0" dirty="0">
                <a:solidFill>
                  <a:srgbClr val="212121"/>
                </a:solidFill>
                <a:effectLst/>
                <a:latin typeface="+mj-lt"/>
              </a:rPr>
              <a:t>. 2019</a:t>
            </a:r>
            <a:endParaRPr lang="it-IT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148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5406C1DA-D922-3351-4E5E-A7D224FB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0" y="332859"/>
            <a:ext cx="10809145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10">
            <a:extLst>
              <a:ext uri="{FF2B5EF4-FFF2-40B4-BE49-F238E27FC236}">
                <a16:creationId xmlns:a16="http://schemas.microsoft.com/office/drawing/2014/main" id="{BE2F29B6-228B-2106-A588-06DCDA8C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9" y="313674"/>
            <a:ext cx="10809145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4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617C5-E492-F10C-91FA-4194807DD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9D63BD7-1416-E4AA-CAD0-5B20FF3C4135}"/>
              </a:ext>
            </a:extLst>
          </p:cNvPr>
          <p:cNvSpPr/>
          <p:nvPr/>
        </p:nvSpPr>
        <p:spPr>
          <a:xfrm>
            <a:off x="10044752" y="750627"/>
            <a:ext cx="1542197" cy="94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8FCC4E-E1C7-C1A0-E45C-459611CB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0" y="155623"/>
            <a:ext cx="4896245" cy="799720"/>
          </a:xfrm>
          <a:prstGeom prst="rect">
            <a:avLst/>
          </a:prstGeom>
        </p:spPr>
      </p:pic>
      <p:sp>
        <p:nvSpPr>
          <p:cNvPr id="9" name="Google Shape;26;p1">
            <a:extLst>
              <a:ext uri="{FF2B5EF4-FFF2-40B4-BE49-F238E27FC236}">
                <a16:creationId xmlns:a16="http://schemas.microsoft.com/office/drawing/2014/main" id="{EA06485E-1C84-F2CA-0952-EA8138FC33D9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74E9F8-D9EA-0E45-1C75-F897F229F51A}"/>
              </a:ext>
            </a:extLst>
          </p:cNvPr>
          <p:cNvSpPr txBox="1"/>
          <p:nvPr/>
        </p:nvSpPr>
        <p:spPr>
          <a:xfrm>
            <a:off x="897467" y="3895632"/>
            <a:ext cx="108418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Exposure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to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hypotension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during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ICU stay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was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associated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with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increased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mortality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and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morbidity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in the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majority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of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articles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included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in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this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systematic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review. </a:t>
            </a:r>
          </a:p>
          <a:p>
            <a:endParaRPr lang="it-IT" sz="2800" dirty="0">
              <a:solidFill>
                <a:srgbClr val="222222"/>
              </a:solidFill>
              <a:latin typeface="+mj-lt"/>
            </a:endParaRPr>
          </a:p>
          <a:p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The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descriptive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findings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for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mortality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were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underscored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by meta-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analysis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 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including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RCTs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and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observational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latin typeface="+mj-lt"/>
              </a:rPr>
              <a:t> studies</a:t>
            </a:r>
            <a:endParaRPr lang="it-IT" sz="2800" dirty="0"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086F28-7660-7095-43DF-952DB774A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02"/>
          <a:stretch/>
        </p:blipFill>
        <p:spPr>
          <a:xfrm>
            <a:off x="605050" y="955342"/>
            <a:ext cx="10649446" cy="19531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F09ED4-DCD0-E3CB-8A14-7C7DD0F56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81"/>
          <a:stretch/>
        </p:blipFill>
        <p:spPr>
          <a:xfrm>
            <a:off x="605050" y="2908484"/>
            <a:ext cx="7772400" cy="8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6E46A-AFE3-57AD-38DA-7441F927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9FAA72E-05E6-59C0-DCA3-C79BCEBE4478}"/>
              </a:ext>
            </a:extLst>
          </p:cNvPr>
          <p:cNvSpPr/>
          <p:nvPr/>
        </p:nvSpPr>
        <p:spPr>
          <a:xfrm>
            <a:off x="10128903" y="1373428"/>
            <a:ext cx="1542197" cy="94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RCT</a:t>
            </a:r>
          </a:p>
        </p:txBody>
      </p:sp>
      <p:sp>
        <p:nvSpPr>
          <p:cNvPr id="9" name="Google Shape;26;p1">
            <a:extLst>
              <a:ext uri="{FF2B5EF4-FFF2-40B4-BE49-F238E27FC236}">
                <a16:creationId xmlns:a16="http://schemas.microsoft.com/office/drawing/2014/main" id="{A67A563E-573E-54B1-1C83-DCCA6F8DF7DB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figure 2">
            <a:extLst>
              <a:ext uri="{FF2B5EF4-FFF2-40B4-BE49-F238E27FC236}">
                <a16:creationId xmlns:a16="http://schemas.microsoft.com/office/drawing/2014/main" id="{D2D8BA23-A9E4-0E96-8BE0-D87090FF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9" y="750627"/>
            <a:ext cx="10152542" cy="36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1A56382-710C-646A-FA10-032CCFD9A2B2}"/>
              </a:ext>
            </a:extLst>
          </p:cNvPr>
          <p:cNvSpPr/>
          <p:nvPr/>
        </p:nvSpPr>
        <p:spPr>
          <a:xfrm>
            <a:off x="8943175" y="1589773"/>
            <a:ext cx="555476" cy="5469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13F2CDE-20A5-440F-2C5F-8EAA41E82A44}"/>
              </a:ext>
            </a:extLst>
          </p:cNvPr>
          <p:cNvSpPr/>
          <p:nvPr/>
        </p:nvSpPr>
        <p:spPr>
          <a:xfrm>
            <a:off x="9092726" y="2127903"/>
            <a:ext cx="811850" cy="15382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0F7E593-70C2-B922-6D6F-76BA609AAA3E}"/>
              </a:ext>
            </a:extLst>
          </p:cNvPr>
          <p:cNvCxnSpPr/>
          <p:nvPr/>
        </p:nvCxnSpPr>
        <p:spPr>
          <a:xfrm>
            <a:off x="9498651" y="1863238"/>
            <a:ext cx="12006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F2862E5-AF84-5DCC-6988-7C88F66AF1A5}"/>
              </a:ext>
            </a:extLst>
          </p:cNvPr>
          <p:cNvCxnSpPr/>
          <p:nvPr/>
        </p:nvCxnSpPr>
        <p:spPr>
          <a:xfrm>
            <a:off x="9904576" y="2870217"/>
            <a:ext cx="12006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38C85687-15A5-D56A-8B54-5205B1F1E056}"/>
              </a:ext>
            </a:extLst>
          </p:cNvPr>
          <p:cNvSpPr/>
          <p:nvPr/>
        </p:nvSpPr>
        <p:spPr>
          <a:xfrm>
            <a:off x="10874363" y="2399369"/>
            <a:ext cx="1542197" cy="9416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NON- RCT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64F1DF7-1DDD-5C97-610B-B9B5396ECC00}"/>
              </a:ext>
            </a:extLst>
          </p:cNvPr>
          <p:cNvSpPr/>
          <p:nvPr/>
        </p:nvSpPr>
        <p:spPr>
          <a:xfrm>
            <a:off x="444221" y="5058585"/>
            <a:ext cx="10918045" cy="9416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it-IT" sz="2800" b="1" i="0" u="none" strike="noStrike" dirty="0" err="1">
                <a:solidFill>
                  <a:srgbClr val="0D0D0D"/>
                </a:solidFill>
                <a:effectLst/>
                <a:latin typeface="+mj-lt"/>
              </a:rPr>
              <a:t>Randomized</a:t>
            </a:r>
            <a:r>
              <a:rPr lang="it-IT" sz="2800" b="1" i="0" u="none" strike="noStrike" dirty="0">
                <a:solidFill>
                  <a:srgbClr val="0D0D0D"/>
                </a:solidFill>
                <a:effectLst/>
                <a:latin typeface="+mj-lt"/>
              </a:rPr>
              <a:t> studies </a:t>
            </a:r>
            <a:r>
              <a:rPr lang="it-IT" sz="2800" b="1" i="0" u="none" strike="noStrike" dirty="0" err="1">
                <a:solidFill>
                  <a:srgbClr val="0D0D0D"/>
                </a:solidFill>
                <a:effectLst/>
                <a:latin typeface="+mj-lt"/>
              </a:rPr>
              <a:t>appear</a:t>
            </a:r>
            <a:r>
              <a:rPr lang="it-IT" sz="2800" b="1" i="0" u="none" strike="noStrike" dirty="0">
                <a:solidFill>
                  <a:srgbClr val="0D0D0D"/>
                </a:solidFill>
                <a:effectLst/>
                <a:latin typeface="+mj-lt"/>
              </a:rPr>
              <a:t> to </a:t>
            </a:r>
            <a:r>
              <a:rPr lang="it-IT" sz="2800" b="1" i="0" u="none" strike="noStrike" dirty="0" err="1">
                <a:solidFill>
                  <a:srgbClr val="0D0D0D"/>
                </a:solidFill>
                <a:effectLst/>
                <a:latin typeface="+mj-lt"/>
              </a:rPr>
              <a:t>have</a:t>
            </a:r>
            <a:r>
              <a:rPr lang="it-IT" sz="2800" b="1" i="0" u="none" strike="noStrike" dirty="0">
                <a:solidFill>
                  <a:srgbClr val="0D0D0D"/>
                </a:solidFill>
                <a:effectLst/>
                <a:latin typeface="+mj-lt"/>
              </a:rPr>
              <a:t> an opposite </a:t>
            </a:r>
            <a:r>
              <a:rPr lang="it-IT" sz="2800" b="1" i="0" u="none" strike="noStrike" dirty="0" err="1">
                <a:solidFill>
                  <a:srgbClr val="0D0D0D"/>
                </a:solidFill>
                <a:effectLst/>
                <a:latin typeface="+mj-lt"/>
              </a:rPr>
              <a:t>direction</a:t>
            </a:r>
            <a:r>
              <a:rPr lang="it-IT" sz="2800" b="1" i="0" u="none" strike="noStrike" dirty="0">
                <a:solidFill>
                  <a:srgbClr val="0D0D0D"/>
                </a:solidFill>
                <a:effectLst/>
                <a:latin typeface="+mj-lt"/>
              </a:rPr>
              <a:t> </a:t>
            </a:r>
            <a:r>
              <a:rPr lang="it-IT" sz="2800" b="1" i="0" u="none" strike="noStrike" dirty="0" err="1">
                <a:solidFill>
                  <a:srgbClr val="0D0D0D"/>
                </a:solidFill>
                <a:effectLst/>
                <a:latin typeface="+mj-lt"/>
              </a:rPr>
              <a:t>compared</a:t>
            </a:r>
            <a:r>
              <a:rPr lang="it-IT" sz="2800" b="1" i="0" u="none" strike="noStrike" dirty="0">
                <a:solidFill>
                  <a:srgbClr val="0D0D0D"/>
                </a:solidFill>
                <a:effectLst/>
                <a:latin typeface="+mj-lt"/>
              </a:rPr>
              <a:t> to non-randomized studies.</a:t>
            </a:r>
            <a:endParaRPr lang="it-IT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248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8E17E4A-B560-9241-BBCC-C62651E6E72E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E510DA95-1C6F-38B9-EC9F-D3AD3D87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55" y="625970"/>
            <a:ext cx="10062691" cy="46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094DBC-41CD-21E0-8245-88692626B4C1}"/>
              </a:ext>
            </a:extLst>
          </p:cNvPr>
          <p:cNvSpPr txBox="1"/>
          <p:nvPr/>
        </p:nvSpPr>
        <p:spPr>
          <a:xfrm>
            <a:off x="156358" y="33224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>
                <a:latin typeface="+mn-lt"/>
              </a:rPr>
              <a:t>T</a:t>
            </a:r>
            <a:r>
              <a:rPr lang="it-IT" sz="4800" b="1" dirty="0" err="1"/>
              <a:t>en</a:t>
            </a:r>
            <a:r>
              <a:rPr lang="it-IT" sz="4800" b="1" dirty="0"/>
              <a:t> </a:t>
            </a:r>
            <a:r>
              <a:rPr lang="it-IT" sz="4800" b="1" dirty="0" err="1"/>
              <a:t>RCTs</a:t>
            </a:r>
            <a:r>
              <a:rPr lang="it-IT" sz="4800" b="1" dirty="0"/>
              <a:t> </a:t>
            </a:r>
            <a:r>
              <a:rPr lang="it-IT" sz="4800" b="1" dirty="0" err="1"/>
              <a:t>included</a:t>
            </a:r>
            <a:r>
              <a:rPr lang="it-IT" sz="4800" b="1" dirty="0"/>
              <a:t> </a:t>
            </a:r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6E72E4A-6973-4895-0146-69AECB32AC0C}"/>
              </a:ext>
            </a:extLst>
          </p:cNvPr>
          <p:cNvGrpSpPr/>
          <p:nvPr/>
        </p:nvGrpSpPr>
        <p:grpSpPr>
          <a:xfrm>
            <a:off x="992777" y="722812"/>
            <a:ext cx="9529464" cy="6289938"/>
            <a:chOff x="5009236" y="1586045"/>
            <a:chExt cx="6719467" cy="469329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F86828F-7C5D-B916-CB00-1DA0F68B9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514" t="10234"/>
            <a:stretch/>
          </p:blipFill>
          <p:spPr>
            <a:xfrm>
              <a:off x="6419460" y="1586045"/>
              <a:ext cx="5309243" cy="469329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8F7CB01-91E7-E3AD-8BE5-96B00B01D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234" r="86921"/>
            <a:stretch/>
          </p:blipFill>
          <p:spPr>
            <a:xfrm>
              <a:off x="5009236" y="1586045"/>
              <a:ext cx="1526610" cy="4693298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E8E17E4A-B560-9241-BBCC-C62651E6E72E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227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8E17E4A-B560-9241-BBCC-C62651E6E72E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C6407181-D258-481C-3830-AA2FA12A3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98" y="496052"/>
            <a:ext cx="9955368" cy="58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87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92AB0-CA19-A973-0EF5-15782EEB3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9DE5E0B1-FA46-1D26-703C-BE0EEF98C55F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01AC2E-9D6B-56E2-D6A9-46A2F55E68E8}"/>
              </a:ext>
            </a:extLst>
          </p:cNvPr>
          <p:cNvSpPr txBox="1"/>
          <p:nvPr/>
        </p:nvSpPr>
        <p:spPr>
          <a:xfrm>
            <a:off x="3104767" y="1690292"/>
            <a:ext cx="552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Odds</a:t>
            </a:r>
            <a:r>
              <a:rPr lang="it-IT" sz="2400" dirty="0"/>
              <a:t> Ratio</a:t>
            </a:r>
          </a:p>
          <a:p>
            <a:pPr algn="ctr"/>
            <a:r>
              <a:rPr lang="it-IT" sz="2400" dirty="0"/>
              <a:t>M-H, </a:t>
            </a:r>
            <a:r>
              <a:rPr lang="it-IT" sz="2400" dirty="0" err="1"/>
              <a:t>Fixed</a:t>
            </a:r>
            <a:r>
              <a:rPr lang="it-IT" sz="2400" dirty="0"/>
              <a:t>, 95% CI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01266EA2-DF32-CACB-4282-C1E5B1D55383}"/>
              </a:ext>
            </a:extLst>
          </p:cNvPr>
          <p:cNvSpPr/>
          <p:nvPr/>
        </p:nvSpPr>
        <p:spPr>
          <a:xfrm>
            <a:off x="2018739" y="5305496"/>
            <a:ext cx="3699911" cy="54215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Low target</a:t>
            </a:r>
          </a:p>
        </p:txBody>
      </p:sp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2503181B-0C4B-8E7E-982E-F392A75EB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69" t="76175" b="6442"/>
          <a:stretch/>
        </p:blipFill>
        <p:spPr>
          <a:xfrm>
            <a:off x="1692794" y="2700287"/>
            <a:ext cx="8806411" cy="2614805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FA39078-0950-1B85-6576-B7FEC0964DEA}"/>
              </a:ext>
            </a:extLst>
          </p:cNvPr>
          <p:cNvSpPr/>
          <p:nvPr/>
        </p:nvSpPr>
        <p:spPr>
          <a:xfrm>
            <a:off x="6353778" y="5305496"/>
            <a:ext cx="3670978" cy="54215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High target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282595B-61B3-3C1C-70D1-58086929B9DD}"/>
              </a:ext>
            </a:extLst>
          </p:cNvPr>
          <p:cNvSpPr txBox="1"/>
          <p:nvPr/>
        </p:nvSpPr>
        <p:spPr>
          <a:xfrm>
            <a:off x="2843624" y="2998113"/>
            <a:ext cx="2050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C00000"/>
                </a:solidFill>
              </a:rPr>
              <a:t>0.88</a:t>
            </a:r>
          </a:p>
          <a:p>
            <a:pPr algn="ctr"/>
            <a:r>
              <a:rPr lang="it-IT" sz="2000" dirty="0"/>
              <a:t>(0.65-1.18)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254371CB-DE9A-96C5-DDB3-8A74806DA8B9}"/>
              </a:ext>
            </a:extLst>
          </p:cNvPr>
          <p:cNvSpPr/>
          <p:nvPr/>
        </p:nvSpPr>
        <p:spPr>
          <a:xfrm>
            <a:off x="3104767" y="3032864"/>
            <a:ext cx="1527858" cy="88813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2AE8CF-778D-7801-4A33-6BDEF8D705B8}"/>
              </a:ext>
            </a:extLst>
          </p:cNvPr>
          <p:cNvSpPr txBox="1"/>
          <p:nvPr/>
        </p:nvSpPr>
        <p:spPr>
          <a:xfrm>
            <a:off x="156358" y="144312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/>
              <a:t>Primary</a:t>
            </a:r>
            <a:r>
              <a:rPr lang="it-IT" sz="4800" b="1" dirty="0"/>
              <a:t> </a:t>
            </a:r>
            <a:r>
              <a:rPr lang="it-IT" sz="4800" b="1" dirty="0" err="1"/>
              <a:t>outcome</a:t>
            </a:r>
            <a:r>
              <a:rPr lang="it-IT" sz="4800" b="1" dirty="0"/>
              <a:t>: </a:t>
            </a:r>
            <a:r>
              <a:rPr lang="it-IT" sz="4800" b="1" dirty="0" err="1"/>
              <a:t>M</a:t>
            </a:r>
            <a:r>
              <a:rPr lang="it-IT" sz="4800" b="1" dirty="0" err="1">
                <a:latin typeface="+mn-lt"/>
              </a:rPr>
              <a:t>ortality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D8AE71-0407-5219-DA17-89270186C32B}"/>
              </a:ext>
            </a:extLst>
          </p:cNvPr>
          <p:cNvSpPr/>
          <p:nvPr/>
        </p:nvSpPr>
        <p:spPr>
          <a:xfrm>
            <a:off x="1296063" y="3132814"/>
            <a:ext cx="722676" cy="888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30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8E17E4A-B560-9241-BBCC-C62651E6E72E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1C1F45-E892-CCB9-5AE8-F2F088EE217E}"/>
              </a:ext>
            </a:extLst>
          </p:cNvPr>
          <p:cNvSpPr txBox="1"/>
          <p:nvPr/>
        </p:nvSpPr>
        <p:spPr>
          <a:xfrm>
            <a:off x="0" y="273561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/>
              <a:t>Secondary</a:t>
            </a:r>
            <a:r>
              <a:rPr lang="it-IT" sz="4800" b="1" dirty="0"/>
              <a:t> </a:t>
            </a:r>
            <a:r>
              <a:rPr lang="it-IT" sz="4800" b="1" dirty="0" err="1"/>
              <a:t>outcome</a:t>
            </a:r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F4BBEE3-D590-0CE8-9BD9-422AD5EC4496}"/>
              </a:ext>
            </a:extLst>
          </p:cNvPr>
          <p:cNvGrpSpPr/>
          <p:nvPr/>
        </p:nvGrpSpPr>
        <p:grpSpPr>
          <a:xfrm>
            <a:off x="674964" y="1240332"/>
            <a:ext cx="4642651" cy="2276893"/>
            <a:chOff x="3104767" y="1911190"/>
            <a:chExt cx="6264325" cy="318753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BB7D624-E41D-A594-7F27-16D1330F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4767" y="3368580"/>
              <a:ext cx="6264325" cy="173014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A03E03A-3072-13BD-2A23-8B8E77FFA6A6}"/>
                </a:ext>
              </a:extLst>
            </p:cNvPr>
            <p:cNvSpPr txBox="1"/>
            <p:nvPr/>
          </p:nvSpPr>
          <p:spPr>
            <a:xfrm>
              <a:off x="6843731" y="3019833"/>
              <a:ext cx="2050143" cy="47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C00000"/>
                  </a:solidFill>
                </a:rPr>
                <a:t>-0.20</a:t>
              </a:r>
            </a:p>
            <a:p>
              <a:pPr algn="ctr"/>
              <a:r>
                <a:rPr lang="it-IT" sz="1400" dirty="0"/>
                <a:t>(-0.26; -0.13)</a:t>
              </a: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964EEF9D-1119-2C4B-21C5-2E6284E5E614}"/>
                </a:ext>
              </a:extLst>
            </p:cNvPr>
            <p:cNvSpPr/>
            <p:nvPr/>
          </p:nvSpPr>
          <p:spPr>
            <a:xfrm>
              <a:off x="7104873" y="3054584"/>
              <a:ext cx="1527859" cy="888136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1ECDADA-15F4-B87E-83B9-A2AB0AD79622}"/>
                </a:ext>
              </a:extLst>
            </p:cNvPr>
            <p:cNvSpPr txBox="1"/>
            <p:nvPr/>
          </p:nvSpPr>
          <p:spPr>
            <a:xfrm>
              <a:off x="3104767" y="1911190"/>
              <a:ext cx="5527964" cy="64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2400" dirty="0"/>
            </a:p>
          </p:txBody>
        </p:sp>
      </p:grp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A836C9C-5B8F-3559-3D15-78A424CDB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8466"/>
          <a:stretch/>
        </p:blipFill>
        <p:spPr bwMode="auto">
          <a:xfrm>
            <a:off x="481424" y="4523560"/>
            <a:ext cx="4569953" cy="181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DF5214-C37E-EB9D-E3FE-BED4EB89FA54}"/>
              </a:ext>
            </a:extLst>
          </p:cNvPr>
          <p:cNvSpPr txBox="1"/>
          <p:nvPr/>
        </p:nvSpPr>
        <p:spPr>
          <a:xfrm>
            <a:off x="3446005" y="4721286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0.71</a:t>
            </a:r>
          </a:p>
          <a:p>
            <a:pPr algn="ctr"/>
            <a:r>
              <a:rPr lang="it-IT" sz="1400" dirty="0"/>
              <a:t>(0.52; 0.96)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46C2B4B-9D94-A6A0-16D9-60BBEFDAB133}"/>
              </a:ext>
            </a:extLst>
          </p:cNvPr>
          <p:cNvSpPr/>
          <p:nvPr/>
        </p:nvSpPr>
        <p:spPr>
          <a:xfrm>
            <a:off x="3639545" y="4746109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8AC4ED12-B23B-26BA-796D-77B29376E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8" t="77083" r="-1"/>
          <a:stretch/>
        </p:blipFill>
        <p:spPr bwMode="auto">
          <a:xfrm>
            <a:off x="5905500" y="2202961"/>
            <a:ext cx="5114372" cy="15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407B5D-7120-6379-9894-F73C834113FC}"/>
              </a:ext>
            </a:extLst>
          </p:cNvPr>
          <p:cNvSpPr txBox="1"/>
          <p:nvPr/>
        </p:nvSpPr>
        <p:spPr>
          <a:xfrm>
            <a:off x="9095066" y="2032248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0.89</a:t>
            </a:r>
          </a:p>
          <a:p>
            <a:pPr algn="ctr"/>
            <a:r>
              <a:rPr lang="it-IT" sz="1400" dirty="0"/>
              <a:t>(0.68; 1.17)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AC4A808-E6CA-4421-5FC8-6D89CBD04A6A}"/>
              </a:ext>
            </a:extLst>
          </p:cNvPr>
          <p:cNvSpPr/>
          <p:nvPr/>
        </p:nvSpPr>
        <p:spPr>
          <a:xfrm>
            <a:off x="9288606" y="2057071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3053CEF9-11CD-20F5-13F0-024D66F0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1" t="68755"/>
          <a:stretch/>
        </p:blipFill>
        <p:spPr bwMode="auto">
          <a:xfrm>
            <a:off x="6096000" y="4374550"/>
            <a:ext cx="4832086" cy="19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91482B-5032-F738-BC85-B5EB6F4A68A0}"/>
              </a:ext>
            </a:extLst>
          </p:cNvPr>
          <p:cNvSpPr txBox="1"/>
          <p:nvPr/>
        </p:nvSpPr>
        <p:spPr>
          <a:xfrm>
            <a:off x="9095066" y="4721286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0.98</a:t>
            </a:r>
          </a:p>
          <a:p>
            <a:pPr algn="ctr"/>
            <a:r>
              <a:rPr lang="it-IT" sz="1400" dirty="0"/>
              <a:t>(0.59; 1.63)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77E07633-7862-E577-C7A4-903A3916CEB1}"/>
              </a:ext>
            </a:extLst>
          </p:cNvPr>
          <p:cNvSpPr/>
          <p:nvPr/>
        </p:nvSpPr>
        <p:spPr>
          <a:xfrm>
            <a:off x="9288606" y="4746109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40089AB-2215-81C1-0DB3-4CA089CD63BD}"/>
              </a:ext>
            </a:extLst>
          </p:cNvPr>
          <p:cNvSpPr txBox="1"/>
          <p:nvPr/>
        </p:nvSpPr>
        <p:spPr>
          <a:xfrm>
            <a:off x="633599" y="1675103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LOS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77CF273-51F0-C9DA-D313-9F5A43E75746}"/>
              </a:ext>
            </a:extLst>
          </p:cNvPr>
          <p:cNvSpPr txBox="1"/>
          <p:nvPr/>
        </p:nvSpPr>
        <p:spPr>
          <a:xfrm>
            <a:off x="576392" y="4442039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AF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D353C9-C38C-1B68-2FB8-D4AECECBEA49}"/>
              </a:ext>
            </a:extLst>
          </p:cNvPr>
          <p:cNvSpPr txBox="1"/>
          <p:nvPr/>
        </p:nvSpPr>
        <p:spPr>
          <a:xfrm>
            <a:off x="6541575" y="1701997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AKI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779BF61-7F9C-C55A-8EC7-B9DA1C8EADCD}"/>
              </a:ext>
            </a:extLst>
          </p:cNvPr>
          <p:cNvSpPr txBox="1"/>
          <p:nvPr/>
        </p:nvSpPr>
        <p:spPr>
          <a:xfrm>
            <a:off x="6454139" y="4442039"/>
            <a:ext cx="113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68636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DO NOT TRY THIS AT HOME! - YouTube">
            <a:extLst>
              <a:ext uri="{FF2B5EF4-FFF2-40B4-BE49-F238E27FC236}">
                <a16:creationId xmlns:a16="http://schemas.microsoft.com/office/drawing/2014/main" id="{F86E5AAB-78D6-D2DD-3A50-359F8902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01" y="967449"/>
            <a:ext cx="6876475" cy="51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24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7F9E6D-3359-F71A-4A01-A4122C5E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5" y="83146"/>
            <a:ext cx="4383972" cy="10352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D7C8C3B-F259-6988-BC0A-3F89992D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225" y="86743"/>
            <a:ext cx="4383976" cy="10352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E367C8A-940D-04CF-EE90-B5EAB7601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225" y="1170129"/>
            <a:ext cx="4383976" cy="103296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A50A590-7E73-9AF0-45DE-4B334C108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65" y="1170129"/>
            <a:ext cx="4383976" cy="10329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D816EC-9499-8BF0-9D9C-F75316F59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65" y="2254841"/>
            <a:ext cx="4383976" cy="10651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073518-D997-7E2F-ABCA-E6114CB69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65" y="3371763"/>
            <a:ext cx="4383976" cy="10651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E65A78-6D87-5B99-7DD4-6756BE842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969" y="4488685"/>
            <a:ext cx="4383972" cy="10651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6221E3-9538-A507-7262-5123B0370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965" y="5687871"/>
            <a:ext cx="4383972" cy="10651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0B0914-6A13-404F-1CA0-28D37C4D8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5225" y="3371763"/>
            <a:ext cx="4383976" cy="10651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6E3311D-4E1D-7E3A-E32E-C1D49AA7B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5225" y="2251245"/>
            <a:ext cx="4383976" cy="10651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B7D167-D30B-7715-B2D8-FD4AE13A23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5225" y="4488684"/>
            <a:ext cx="4383976" cy="1065179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8D4315B-379A-A9BF-4526-DB011C496D62}"/>
              </a:ext>
            </a:extLst>
          </p:cNvPr>
          <p:cNvCxnSpPr>
            <a:stCxn id="5" idx="3"/>
          </p:cNvCxnSpPr>
          <p:nvPr/>
        </p:nvCxnSpPr>
        <p:spPr>
          <a:xfrm>
            <a:off x="4661937" y="600766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14B98D1-FF89-DEBB-88AE-1EBA7350AF82}"/>
              </a:ext>
            </a:extLst>
          </p:cNvPr>
          <p:cNvCxnSpPr/>
          <p:nvPr/>
        </p:nvCxnSpPr>
        <p:spPr>
          <a:xfrm>
            <a:off x="4661937" y="1690271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20B61CF-16E3-CF5F-9599-B741A77B5A18}"/>
              </a:ext>
            </a:extLst>
          </p:cNvPr>
          <p:cNvCxnSpPr/>
          <p:nvPr/>
        </p:nvCxnSpPr>
        <p:spPr>
          <a:xfrm>
            <a:off x="4661937" y="2783834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FE15A8E-CC78-E8EA-4C39-D141734ED14D}"/>
              </a:ext>
            </a:extLst>
          </p:cNvPr>
          <p:cNvCxnSpPr/>
          <p:nvPr/>
        </p:nvCxnSpPr>
        <p:spPr>
          <a:xfrm>
            <a:off x="4661937" y="3887524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8F2EA28-8458-74C3-8C84-838C232A3EA2}"/>
              </a:ext>
            </a:extLst>
          </p:cNvPr>
          <p:cNvCxnSpPr/>
          <p:nvPr/>
        </p:nvCxnSpPr>
        <p:spPr>
          <a:xfrm>
            <a:off x="4661937" y="4959474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997E3A9-2D52-1C2A-ABE0-3DB52CE706E5}"/>
              </a:ext>
            </a:extLst>
          </p:cNvPr>
          <p:cNvCxnSpPr/>
          <p:nvPr/>
        </p:nvCxnSpPr>
        <p:spPr>
          <a:xfrm>
            <a:off x="4661937" y="6188641"/>
            <a:ext cx="2563322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A4A85F11-40DE-AC96-0077-5435A5A6EF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5225" y="5656051"/>
            <a:ext cx="4383976" cy="10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6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99B5A-A818-8025-5ABA-99ABE36C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AC41319-61E9-1EFA-749F-FB49634D0790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08E5D3-7D49-EE36-F3AF-2964633F2E06}"/>
              </a:ext>
            </a:extLst>
          </p:cNvPr>
          <p:cNvSpPr txBox="1"/>
          <p:nvPr/>
        </p:nvSpPr>
        <p:spPr>
          <a:xfrm>
            <a:off x="1472486" y="2459865"/>
            <a:ext cx="988024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+mj-lt"/>
                <a:ea typeface="+mn-lt"/>
                <a:cs typeface="+mn-lt"/>
              </a:rPr>
              <a:t>What would happen if all randomized studies, both in critically ill and perioperative settings, comparing a high blood pressure target to a low one were analyzed?</a:t>
            </a:r>
            <a:endParaRPr lang="it-IT" sz="3200" b="1" dirty="0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55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B1CA-D20B-406B-0AA2-211513B7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7A9F676E-BF1F-A146-2F3C-D43F395C4A0E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4F44A7-2B79-F4CE-1EC0-C51B78B1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0" y="1849616"/>
            <a:ext cx="10268505" cy="26385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5BD545B-E7BF-CDE4-ED23-F8CF7E0FC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8960"/>
            <a:ext cx="58928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4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3F15E-1D7D-899D-581C-9F1A2BFF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F3361153-7BC5-CBF2-C184-4AEFF5BF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9" r="2556"/>
          <a:stretch/>
        </p:blipFill>
        <p:spPr>
          <a:xfrm>
            <a:off x="0" y="-1"/>
            <a:ext cx="8291456" cy="666355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98C2354-2382-1FF0-6FD5-6B759CF7322C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ED1E1C4-9019-5B4C-4BCB-3B0C7079124E}"/>
              </a:ext>
            </a:extLst>
          </p:cNvPr>
          <p:cNvSpPr/>
          <p:nvPr/>
        </p:nvSpPr>
        <p:spPr>
          <a:xfrm>
            <a:off x="4764486" y="5512526"/>
            <a:ext cx="4235823" cy="1151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215958-B197-FB32-544E-ACCC2B446055}"/>
              </a:ext>
            </a:extLst>
          </p:cNvPr>
          <p:cNvSpPr txBox="1"/>
          <p:nvPr/>
        </p:nvSpPr>
        <p:spPr>
          <a:xfrm>
            <a:off x="8177348" y="503155"/>
            <a:ext cx="352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RCTs (15,672 overall patients) which met the inclusion criteria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C14673-B59B-A105-EB0A-A0357CE82DA4}"/>
              </a:ext>
            </a:extLst>
          </p:cNvPr>
          <p:cNvSpPr txBox="1"/>
          <p:nvPr/>
        </p:nvSpPr>
        <p:spPr>
          <a:xfrm>
            <a:off x="8177348" y="1697643"/>
            <a:ext cx="382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 studies were performed in critically ill settings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024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08CC-5DD9-95CE-095B-A83771EC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5A9AC01D-A89B-1809-588B-EEF0DFB0E390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EF6114-5BAF-9218-8E7B-C72F0BB2777E}"/>
              </a:ext>
            </a:extLst>
          </p:cNvPr>
          <p:cNvSpPr txBox="1"/>
          <p:nvPr/>
        </p:nvSpPr>
        <p:spPr>
          <a:xfrm>
            <a:off x="3332018" y="2236097"/>
            <a:ext cx="552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Odds</a:t>
            </a:r>
            <a:r>
              <a:rPr lang="it-IT" sz="2400" dirty="0"/>
              <a:t> Ratio</a:t>
            </a:r>
          </a:p>
          <a:p>
            <a:pPr algn="ctr"/>
            <a:r>
              <a:rPr lang="it-IT" sz="2400" dirty="0"/>
              <a:t>M-H, Random, 95% CI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EDB268D0-FDE8-D5EF-B35E-C103726BFBDB}"/>
              </a:ext>
            </a:extLst>
          </p:cNvPr>
          <p:cNvSpPr/>
          <p:nvPr/>
        </p:nvSpPr>
        <p:spPr>
          <a:xfrm>
            <a:off x="1982625" y="5441044"/>
            <a:ext cx="3699911" cy="54215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Low target</a:t>
            </a:r>
          </a:p>
        </p:txBody>
      </p:sp>
      <p:pic>
        <p:nvPicPr>
          <p:cNvPr id="8" name="Immagine 7" descr="Immagine che contiene testo, ricevuta, schermata, diagramma&#10;&#10;Descrizione generata automaticamente">
            <a:extLst>
              <a:ext uri="{FF2B5EF4-FFF2-40B4-BE49-F238E27FC236}">
                <a16:creationId xmlns:a16="http://schemas.microsoft.com/office/drawing/2014/main" id="{8948C4B2-9E25-1F31-38D6-27EC1FAA0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80" t="84774" b="3351"/>
          <a:stretch/>
        </p:blipFill>
        <p:spPr>
          <a:xfrm>
            <a:off x="1982625" y="3055625"/>
            <a:ext cx="8226750" cy="2347504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8D65FCBC-D59B-C898-C7A9-7B96FE3CB789}"/>
              </a:ext>
            </a:extLst>
          </p:cNvPr>
          <p:cNvSpPr/>
          <p:nvPr/>
        </p:nvSpPr>
        <p:spPr>
          <a:xfrm>
            <a:off x="6441054" y="5463851"/>
            <a:ext cx="3670978" cy="54215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High target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C553841-967F-4EA8-970B-9DCB75B0692D}"/>
              </a:ext>
            </a:extLst>
          </p:cNvPr>
          <p:cNvSpPr txBox="1"/>
          <p:nvPr/>
        </p:nvSpPr>
        <p:spPr>
          <a:xfrm>
            <a:off x="2803544" y="3260717"/>
            <a:ext cx="2050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C00000"/>
                </a:solidFill>
              </a:rPr>
              <a:t>0.93</a:t>
            </a:r>
          </a:p>
          <a:p>
            <a:pPr algn="ctr"/>
            <a:r>
              <a:rPr lang="it-IT" sz="2000" dirty="0"/>
              <a:t>(0.87-0.99)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6B4272-7F9D-B1DD-729E-B83EB143CE74}"/>
              </a:ext>
            </a:extLst>
          </p:cNvPr>
          <p:cNvSpPr/>
          <p:nvPr/>
        </p:nvSpPr>
        <p:spPr>
          <a:xfrm>
            <a:off x="2198518" y="3897010"/>
            <a:ext cx="722676" cy="888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99005348-D9A4-BA9D-AB77-C235D302C164}"/>
              </a:ext>
            </a:extLst>
          </p:cNvPr>
          <p:cNvSpPr/>
          <p:nvPr/>
        </p:nvSpPr>
        <p:spPr>
          <a:xfrm>
            <a:off x="3064687" y="3262292"/>
            <a:ext cx="1527858" cy="88813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821915-3550-E9F3-7E25-7B559F686A8C}"/>
              </a:ext>
            </a:extLst>
          </p:cNvPr>
          <p:cNvSpPr txBox="1"/>
          <p:nvPr/>
        </p:nvSpPr>
        <p:spPr>
          <a:xfrm>
            <a:off x="3828615" y="130903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Overall </a:t>
            </a:r>
            <a:r>
              <a:rPr lang="it-IT" sz="4800" b="1" dirty="0" err="1"/>
              <a:t>mortality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1240AE-B662-40F3-CF74-4114D3C19F1E}"/>
              </a:ext>
            </a:extLst>
          </p:cNvPr>
          <p:cNvSpPr txBox="1"/>
          <p:nvPr/>
        </p:nvSpPr>
        <p:spPr>
          <a:xfrm>
            <a:off x="156358" y="860592"/>
            <a:ext cx="6844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More than 20 sensitivity analyses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73513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B52DA-1610-1E75-8169-075C0488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4FFA81A-9D83-481C-FF05-CACD1FA119FF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FA15BE-4A16-0F04-2E3C-A35A0B7D7250}"/>
              </a:ext>
            </a:extLst>
          </p:cNvPr>
          <p:cNvSpPr txBox="1"/>
          <p:nvPr/>
        </p:nvSpPr>
        <p:spPr>
          <a:xfrm>
            <a:off x="125879" y="103204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/>
              <a:t>Critically</a:t>
            </a:r>
            <a:r>
              <a:rPr lang="it-IT" sz="4800" b="1" dirty="0"/>
              <a:t> Ill </a:t>
            </a:r>
            <a:r>
              <a:rPr lang="it-IT" sz="4800" b="1" dirty="0" err="1"/>
              <a:t>mortality</a:t>
            </a:r>
            <a:endParaRPr lang="it-IT" dirty="0"/>
          </a:p>
        </p:txBody>
      </p:sp>
      <p:pic>
        <p:nvPicPr>
          <p:cNvPr id="5" name="Immagine 4" descr="Immagine che contiene testo, schermata, ricevuta, Parallelo&#10;&#10;Descrizione generata automaticamente">
            <a:extLst>
              <a:ext uri="{FF2B5EF4-FFF2-40B4-BE49-F238E27FC236}">
                <a16:creationId xmlns:a16="http://schemas.microsoft.com/office/drawing/2014/main" id="{7AF230A7-7C46-6D05-570D-68C7A214B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8" t="83628" b="929"/>
          <a:stretch/>
        </p:blipFill>
        <p:spPr>
          <a:xfrm>
            <a:off x="3206847" y="3117597"/>
            <a:ext cx="6008426" cy="21597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124DC9-61F0-3B16-9255-4491D7C66E7D}"/>
              </a:ext>
            </a:extLst>
          </p:cNvPr>
          <p:cNvSpPr txBox="1"/>
          <p:nvPr/>
        </p:nvSpPr>
        <p:spPr>
          <a:xfrm>
            <a:off x="2803544" y="3260717"/>
            <a:ext cx="2050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C00000"/>
                </a:solidFill>
              </a:rPr>
              <a:t>0.93</a:t>
            </a:r>
          </a:p>
          <a:p>
            <a:pPr algn="ctr"/>
            <a:r>
              <a:rPr lang="it-IT" sz="2000" dirty="0"/>
              <a:t>(0.87-1.00)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4B3FCF5-E1EC-C36A-0572-4AFE03F29E86}"/>
              </a:ext>
            </a:extLst>
          </p:cNvPr>
          <p:cNvSpPr/>
          <p:nvPr/>
        </p:nvSpPr>
        <p:spPr>
          <a:xfrm>
            <a:off x="3064687" y="3262292"/>
            <a:ext cx="1527858" cy="88813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9233D3-E249-4290-3833-06DBC64536CF}"/>
              </a:ext>
            </a:extLst>
          </p:cNvPr>
          <p:cNvSpPr txBox="1"/>
          <p:nvPr/>
        </p:nvSpPr>
        <p:spPr>
          <a:xfrm>
            <a:off x="3332018" y="2236097"/>
            <a:ext cx="552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Odds</a:t>
            </a:r>
            <a:r>
              <a:rPr lang="it-IT" sz="2400" dirty="0"/>
              <a:t> Ratio</a:t>
            </a:r>
          </a:p>
          <a:p>
            <a:pPr algn="ctr"/>
            <a:r>
              <a:rPr lang="it-IT" sz="2400" dirty="0"/>
              <a:t>M-H, Random, 95% CI</a:t>
            </a:r>
          </a:p>
        </p:txBody>
      </p:sp>
    </p:spTree>
    <p:extLst>
      <p:ext uri="{BB962C8B-B14F-4D97-AF65-F5344CB8AC3E}">
        <p14:creationId xmlns:p14="http://schemas.microsoft.com/office/powerpoint/2010/main" val="153662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CE593-D9E7-B1CD-3F34-C1EF2434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24CFE23-03E3-EC35-6614-A29DA5A5E94C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 descr="Immagine che contiene testo, diagramma, linea, Parallelo&#10;&#10;Descrizione generata automaticamente">
            <a:extLst>
              <a:ext uri="{FF2B5EF4-FFF2-40B4-BE49-F238E27FC236}">
                <a16:creationId xmlns:a16="http://schemas.microsoft.com/office/drawing/2014/main" id="{A601BAD0-39B7-9A65-EF4E-DBEE9BCBC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390"/>
          <a:stretch/>
        </p:blipFill>
        <p:spPr>
          <a:xfrm>
            <a:off x="979895" y="0"/>
            <a:ext cx="9183007" cy="56509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CE2274-C9FC-7107-EF2C-12F3D3A6B0EC}"/>
              </a:ext>
            </a:extLst>
          </p:cNvPr>
          <p:cNvSpPr txBox="1"/>
          <p:nvPr/>
        </p:nvSpPr>
        <p:spPr>
          <a:xfrm>
            <a:off x="0" y="5955672"/>
            <a:ext cx="9379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required sample size was achieved in critically ill setting!</a:t>
            </a:r>
            <a:endParaRPr lang="it-IT" sz="28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EC5EEC2-A37F-7DA9-5E49-0C8FA722DD68}"/>
              </a:ext>
            </a:extLst>
          </p:cNvPr>
          <p:cNvSpPr/>
          <p:nvPr/>
        </p:nvSpPr>
        <p:spPr>
          <a:xfrm>
            <a:off x="979895" y="3429000"/>
            <a:ext cx="4454254" cy="2488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83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B89C8-A50B-7719-D43B-B88AD0760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BFF4371-AEEC-D73A-1DF4-089055B47548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922E22-103C-EB29-B19E-8B99A840C663}"/>
              </a:ext>
            </a:extLst>
          </p:cNvPr>
          <p:cNvSpPr txBox="1"/>
          <p:nvPr/>
        </p:nvSpPr>
        <p:spPr>
          <a:xfrm>
            <a:off x="7437750" y="993029"/>
            <a:ext cx="46242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Bayesian meta-analysis found a 97.4% probability of any increase in mortality! </a:t>
            </a:r>
          </a:p>
          <a:p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absolute risk reduction was 10 fewer deaths per 1000 patients (95% CI 1 fewer to 19 fewer), corresponding to a NNT of 100 (95% CI 53 to 1000). </a:t>
            </a:r>
            <a:endParaRPr lang="it-IT" sz="2800" dirty="0"/>
          </a:p>
        </p:txBody>
      </p:sp>
      <p:pic>
        <p:nvPicPr>
          <p:cNvPr id="7" name="Immagine 6" descr="Immagine che contiene schermata, testo, diagramma, Diagramma&#10;&#10;Descrizione generata automaticamente">
            <a:extLst>
              <a:ext uri="{FF2B5EF4-FFF2-40B4-BE49-F238E27FC236}">
                <a16:creationId xmlns:a16="http://schemas.microsoft.com/office/drawing/2014/main" id="{378FF0E5-F47F-FC5A-485A-2A60E4FA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4475"/>
            <a:ext cx="7437751" cy="55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7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B277-B34D-B44F-E94C-86CDFD9A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C9A9996-D067-DB1D-5303-7E250BEA1DAB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714254-7F82-D4EC-4F5D-1CB8756FB8B6}"/>
              </a:ext>
            </a:extLst>
          </p:cNvPr>
          <p:cNvSpPr txBox="1"/>
          <p:nvPr/>
        </p:nvSpPr>
        <p:spPr>
          <a:xfrm>
            <a:off x="6514477" y="178798"/>
            <a:ext cx="6165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 fontAlgn="base"/>
            <a:r>
              <a:rPr lang="it-IT" sz="1800" dirty="0">
                <a:effectLst/>
                <a:latin typeface="Calibri" panose="020F0502020204030204" pitchFamily="34" charset="0"/>
              </a:rPr>
              <a:t>under review at </a:t>
            </a:r>
            <a:r>
              <a:rPr lang="it-IT" sz="1800" b="1" i="1" dirty="0">
                <a:effectLst/>
                <a:latin typeface="Calibri" panose="020F0502020204030204" pitchFamily="34" charset="0"/>
              </a:rPr>
              <a:t>Critical Care Medicine</a:t>
            </a:r>
            <a:endParaRPr lang="it-IT" sz="2000" dirty="0">
              <a:effectLst/>
              <a:latin typeface="Aptos" panose="020B00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EA481A-39EA-B098-E4DD-4195560BBDC0}"/>
              </a:ext>
            </a:extLst>
          </p:cNvPr>
          <p:cNvSpPr txBox="1"/>
          <p:nvPr/>
        </p:nvSpPr>
        <p:spPr>
          <a:xfrm>
            <a:off x="130232" y="0"/>
            <a:ext cx="6844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Times New Roman" panose="02020603050405020304" pitchFamily="18" charset="0"/>
              </a:rPr>
              <a:t>More than 20 sensitivity analyses</a:t>
            </a:r>
            <a:endParaRPr lang="it-IT" sz="3200" b="1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C6BB276C-2B96-12B5-2017-B00FA1BC7303}"/>
              </a:ext>
            </a:extLst>
          </p:cNvPr>
          <p:cNvGrpSpPr/>
          <p:nvPr/>
        </p:nvGrpSpPr>
        <p:grpSpPr>
          <a:xfrm>
            <a:off x="266187" y="584773"/>
            <a:ext cx="4906704" cy="5748158"/>
            <a:chOff x="237308" y="584774"/>
            <a:chExt cx="4818018" cy="5475907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4D93972F-B20B-DFCA-43AF-C5528F69D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9843"/>
            <a:stretch/>
          </p:blipFill>
          <p:spPr>
            <a:xfrm>
              <a:off x="237308" y="584774"/>
              <a:ext cx="3302726" cy="5475907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E8A268E4-F3E6-ECC8-7ED7-9CDA1FA47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659" r="12312"/>
            <a:stretch/>
          </p:blipFill>
          <p:spPr>
            <a:xfrm>
              <a:off x="3409406" y="584774"/>
              <a:ext cx="1645920" cy="5475907"/>
            </a:xfrm>
            <a:prstGeom prst="rect">
              <a:avLst/>
            </a:prstGeom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602D5E9-5ABA-135A-00D0-04B48B7974AF}"/>
              </a:ext>
            </a:extLst>
          </p:cNvPr>
          <p:cNvGrpSpPr/>
          <p:nvPr/>
        </p:nvGrpSpPr>
        <p:grpSpPr>
          <a:xfrm>
            <a:off x="5373853" y="480495"/>
            <a:ext cx="5004907" cy="6183063"/>
            <a:chOff x="6802088" y="139886"/>
            <a:chExt cx="4556067" cy="6078784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36F75158-AFD0-8EA3-2C4F-1D80771C4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02"/>
            <a:stretch/>
          </p:blipFill>
          <p:spPr>
            <a:xfrm>
              <a:off x="6802088" y="139886"/>
              <a:ext cx="3122022" cy="6078784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3791DC7-FA82-5134-1EC8-9AFB3E5CA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339" r="12976"/>
            <a:stretch/>
          </p:blipFill>
          <p:spPr>
            <a:xfrm>
              <a:off x="9829801" y="139886"/>
              <a:ext cx="1528354" cy="6078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452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102EC-4B26-7683-05C8-B3281464B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C5F4ED6-A306-4057-6D0E-0B829F0DA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3" t="65823" b="14499"/>
          <a:stretch/>
        </p:blipFill>
        <p:spPr>
          <a:xfrm>
            <a:off x="797307" y="2366014"/>
            <a:ext cx="3804313" cy="130220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F2AB9FB-E7F3-C57E-7645-62B54174B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71" t="72583"/>
          <a:stretch/>
        </p:blipFill>
        <p:spPr>
          <a:xfrm>
            <a:off x="674964" y="4771166"/>
            <a:ext cx="3890379" cy="181093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8F90C76-C82A-745A-CAE4-F91421D3041D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7C986C-87FF-4E1D-4F19-8D85EEFDCED1}"/>
              </a:ext>
            </a:extLst>
          </p:cNvPr>
          <p:cNvSpPr txBox="1"/>
          <p:nvPr/>
        </p:nvSpPr>
        <p:spPr>
          <a:xfrm>
            <a:off x="0" y="273561"/>
            <a:ext cx="1126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/>
              <a:t>Secondary</a:t>
            </a:r>
            <a:r>
              <a:rPr lang="it-IT" sz="4800" b="1" dirty="0"/>
              <a:t> </a:t>
            </a:r>
            <a:r>
              <a:rPr lang="it-IT" sz="4800" b="1" dirty="0" err="1"/>
              <a:t>outcome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AC19322-AD14-4329-DC02-504420F42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63" t="81282" r="5419"/>
          <a:stretch/>
        </p:blipFill>
        <p:spPr>
          <a:xfrm>
            <a:off x="6454139" y="2292706"/>
            <a:ext cx="4299000" cy="1383457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83C501FC-1556-70BB-A22F-FCF7C1924AEB}"/>
              </a:ext>
            </a:extLst>
          </p:cNvPr>
          <p:cNvGrpSpPr/>
          <p:nvPr/>
        </p:nvGrpSpPr>
        <p:grpSpPr>
          <a:xfrm>
            <a:off x="674964" y="1240332"/>
            <a:ext cx="4290455" cy="1451144"/>
            <a:chOff x="3104767" y="1911190"/>
            <a:chExt cx="5789107" cy="2031530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43748F2-A587-C847-C5AF-266FB04A46AC}"/>
                </a:ext>
              </a:extLst>
            </p:cNvPr>
            <p:cNvSpPr txBox="1"/>
            <p:nvPr/>
          </p:nvSpPr>
          <p:spPr>
            <a:xfrm>
              <a:off x="6843731" y="3019833"/>
              <a:ext cx="2050143" cy="73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C00000"/>
                  </a:solidFill>
                </a:rPr>
                <a:t>0.73</a:t>
              </a:r>
            </a:p>
            <a:p>
              <a:pPr algn="ctr"/>
              <a:r>
                <a:rPr lang="it-IT" sz="1400" dirty="0"/>
                <a:t>(0.54; 0.99)</a:t>
              </a: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9D6E41AA-7AA9-34DF-F53B-A5D567543EA2}"/>
                </a:ext>
              </a:extLst>
            </p:cNvPr>
            <p:cNvSpPr/>
            <p:nvPr/>
          </p:nvSpPr>
          <p:spPr>
            <a:xfrm>
              <a:off x="7104873" y="3054584"/>
              <a:ext cx="1527859" cy="888136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B3E5A58-7711-4331-D9E3-1A667D0EC7EE}"/>
                </a:ext>
              </a:extLst>
            </p:cNvPr>
            <p:cNvSpPr txBox="1"/>
            <p:nvPr/>
          </p:nvSpPr>
          <p:spPr>
            <a:xfrm>
              <a:off x="3104767" y="1911190"/>
              <a:ext cx="5527964" cy="64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2400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F91674-3F7F-AEE8-AF97-E1CF45F2203A}"/>
              </a:ext>
            </a:extLst>
          </p:cNvPr>
          <p:cNvSpPr txBox="1"/>
          <p:nvPr/>
        </p:nvSpPr>
        <p:spPr>
          <a:xfrm>
            <a:off x="3446005" y="4721286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0.70</a:t>
            </a:r>
          </a:p>
          <a:p>
            <a:pPr algn="ctr"/>
            <a:r>
              <a:rPr lang="it-IT" sz="1400" dirty="0"/>
              <a:t>(0.55; 0.89)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5041BCB-A1D2-B90F-EB8B-07E2C83EBA08}"/>
              </a:ext>
            </a:extLst>
          </p:cNvPr>
          <p:cNvSpPr/>
          <p:nvPr/>
        </p:nvSpPr>
        <p:spPr>
          <a:xfrm>
            <a:off x="3639545" y="4746109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CF3BC0-97F5-2C19-C669-CB33F03C8EBF}"/>
              </a:ext>
            </a:extLst>
          </p:cNvPr>
          <p:cNvSpPr txBox="1"/>
          <p:nvPr/>
        </p:nvSpPr>
        <p:spPr>
          <a:xfrm>
            <a:off x="9095066" y="2032248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0.98</a:t>
            </a:r>
          </a:p>
          <a:p>
            <a:pPr algn="ctr"/>
            <a:r>
              <a:rPr lang="it-IT" sz="1400" dirty="0"/>
              <a:t>(0.74; 1.28)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24B97B2-D16E-F02E-B9FF-AA8F61CA7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3" t="70795" b="9158"/>
          <a:stretch/>
        </p:blipFill>
        <p:spPr>
          <a:xfrm>
            <a:off x="6474012" y="4836601"/>
            <a:ext cx="4140467" cy="1383457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8D7D7AB-F8CB-1761-92F6-4BBAA547F8F9}"/>
              </a:ext>
            </a:extLst>
          </p:cNvPr>
          <p:cNvSpPr/>
          <p:nvPr/>
        </p:nvSpPr>
        <p:spPr>
          <a:xfrm>
            <a:off x="9288606" y="2057071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E35F7D-0076-7441-722D-BBC872B921BD}"/>
              </a:ext>
            </a:extLst>
          </p:cNvPr>
          <p:cNvSpPr txBox="1"/>
          <p:nvPr/>
        </p:nvSpPr>
        <p:spPr>
          <a:xfrm>
            <a:off x="9095066" y="4721286"/>
            <a:ext cx="151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1.02</a:t>
            </a:r>
          </a:p>
          <a:p>
            <a:pPr algn="ctr"/>
            <a:r>
              <a:rPr lang="it-IT" sz="1400" dirty="0"/>
              <a:t>(0.53; 1.97)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DC6067DE-293F-B11D-A92F-8F3DBF758484}"/>
              </a:ext>
            </a:extLst>
          </p:cNvPr>
          <p:cNvSpPr/>
          <p:nvPr/>
        </p:nvSpPr>
        <p:spPr>
          <a:xfrm>
            <a:off x="9288606" y="4746109"/>
            <a:ext cx="1132334" cy="6344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D4C38EC-B551-0500-9BCE-B5895380DF9D}"/>
              </a:ext>
            </a:extLst>
          </p:cNvPr>
          <p:cNvSpPr txBox="1"/>
          <p:nvPr/>
        </p:nvSpPr>
        <p:spPr>
          <a:xfrm>
            <a:off x="633599" y="1675103"/>
            <a:ext cx="2902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Patients </a:t>
            </a:r>
            <a:r>
              <a:rPr lang="it-IT" sz="2800" b="1" dirty="0" err="1"/>
              <a:t>requiring</a:t>
            </a:r>
            <a:r>
              <a:rPr lang="it-IT" sz="2800" b="1" dirty="0"/>
              <a:t> </a:t>
            </a:r>
            <a:r>
              <a:rPr lang="it-IT" sz="2800" b="1" dirty="0" err="1"/>
              <a:t>transfusion</a:t>
            </a:r>
            <a:r>
              <a:rPr lang="it-IT" sz="2800" b="1" dirty="0"/>
              <a:t>. </a:t>
            </a:r>
          </a:p>
          <a:p>
            <a:endParaRPr lang="it-IT" sz="280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312DDC-4778-DF75-F22F-86C5BA6B1D4F}"/>
              </a:ext>
            </a:extLst>
          </p:cNvPr>
          <p:cNvSpPr txBox="1"/>
          <p:nvPr/>
        </p:nvSpPr>
        <p:spPr>
          <a:xfrm>
            <a:off x="576392" y="4442039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AF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2499D6-8F71-C9D0-55E9-07F94297EC5C}"/>
              </a:ext>
            </a:extLst>
          </p:cNvPr>
          <p:cNvSpPr txBox="1"/>
          <p:nvPr/>
        </p:nvSpPr>
        <p:spPr>
          <a:xfrm>
            <a:off x="6541575" y="1701997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AKI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392D74E-B716-B7A9-50B2-5978F2AEB0C8}"/>
              </a:ext>
            </a:extLst>
          </p:cNvPr>
          <p:cNvSpPr txBox="1"/>
          <p:nvPr/>
        </p:nvSpPr>
        <p:spPr>
          <a:xfrm>
            <a:off x="6454139" y="4442039"/>
            <a:ext cx="113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180021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918A-6C18-864A-B5D7-92BBBC90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1DC2C0CB-F950-53FB-4843-167ED7AB355B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509E5D-24C9-ED91-5AA9-8DF0D7D3523C}"/>
              </a:ext>
            </a:extLst>
          </p:cNvPr>
          <p:cNvSpPr txBox="1"/>
          <p:nvPr/>
        </p:nvSpPr>
        <p:spPr>
          <a:xfrm>
            <a:off x="1206302" y="1136131"/>
            <a:ext cx="889429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Similar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outcomes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Similar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therapeutic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targets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Similar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need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for support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0D0D0D"/>
                </a:solidFill>
                <a:latin typeface="+mj-lt"/>
              </a:rPr>
              <a:t>Frequent</a:t>
            </a:r>
            <a:r>
              <a:rPr lang="it-IT" sz="3600" dirty="0">
                <a:solidFill>
                  <a:srgbClr val="0D0D0D"/>
                </a:solidFill>
                <a:latin typeface="+mj-lt"/>
              </a:rPr>
              <a:t> u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se of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inotropic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and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vasopressor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drugs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for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haemodynamcs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management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Continous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monitoring of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vital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parameters</a:t>
            </a:r>
            <a:endParaRPr lang="it-IT" sz="3600" b="0" i="0" u="none" strike="noStrike" dirty="0">
              <a:solidFill>
                <a:srgbClr val="0D0D0D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dirty="0" err="1">
                <a:solidFill>
                  <a:srgbClr val="0D0D0D"/>
                </a:solidFill>
                <a:latin typeface="+mj-lt"/>
              </a:rPr>
              <a:t>N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eed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for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ventilatory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support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Maintenance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of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fluid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and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electrolyte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balance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0D0D0D"/>
                </a:solidFill>
                <a:latin typeface="+mj-lt"/>
              </a:rPr>
              <a:t>U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se of invasive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catheters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for </a:t>
            </a:r>
            <a:r>
              <a:rPr lang="it-IT" sz="3600" b="0" i="0" u="none" strike="noStrike" dirty="0" err="1">
                <a:solidFill>
                  <a:srgbClr val="0D0D0D"/>
                </a:solidFill>
                <a:effectLst/>
                <a:latin typeface="+mj-lt"/>
              </a:rPr>
              <a:t>vascular</a:t>
            </a:r>
            <a:r>
              <a:rPr lang="it-IT" sz="3600" b="0" i="0" u="none" strike="noStrike" dirty="0">
                <a:solidFill>
                  <a:srgbClr val="0D0D0D"/>
                </a:solidFill>
                <a:effectLst/>
                <a:latin typeface="+mj-lt"/>
              </a:rPr>
              <a:t> access</a:t>
            </a:r>
          </a:p>
          <a:p>
            <a:br>
              <a:rPr lang="it-IT" sz="3600" dirty="0">
                <a:latin typeface="+mj-lt"/>
              </a:rPr>
            </a:br>
            <a:endParaRPr lang="it-IT" sz="3600" dirty="0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4EC500-4597-0313-1FD9-0B7BDB8BD54A}"/>
              </a:ext>
            </a:extLst>
          </p:cNvPr>
          <p:cNvSpPr txBox="1"/>
          <p:nvPr/>
        </p:nvSpPr>
        <p:spPr>
          <a:xfrm>
            <a:off x="0" y="212801"/>
            <a:ext cx="11859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effectLst/>
              </a:rPr>
              <a:t>Similarities</a:t>
            </a:r>
            <a:r>
              <a:rPr lang="it-IT" sz="3600" b="1" dirty="0">
                <a:effectLst/>
              </a:rPr>
              <a:t> </a:t>
            </a:r>
            <a:r>
              <a:rPr lang="it-IT" sz="3600" b="1" dirty="0" err="1">
                <a:effectLst/>
              </a:rPr>
              <a:t>between</a:t>
            </a:r>
            <a:r>
              <a:rPr lang="it-IT" sz="3600" b="1" dirty="0">
                <a:effectLst/>
              </a:rPr>
              <a:t> </a:t>
            </a:r>
            <a:r>
              <a:rPr lang="it-IT" sz="3600" b="1" dirty="0" err="1">
                <a:effectLst/>
              </a:rPr>
              <a:t>perioperative</a:t>
            </a:r>
            <a:r>
              <a:rPr lang="it-IT" sz="3600" b="1" dirty="0">
                <a:effectLst/>
              </a:rPr>
              <a:t> and </a:t>
            </a:r>
            <a:r>
              <a:rPr lang="it-IT" sz="3600" b="1" dirty="0" err="1">
                <a:effectLst/>
              </a:rPr>
              <a:t>critically</a:t>
            </a:r>
            <a:r>
              <a:rPr lang="it-IT" sz="3600" b="1" dirty="0">
                <a:effectLst/>
              </a:rPr>
              <a:t> </a:t>
            </a:r>
            <a:r>
              <a:rPr lang="it-IT" sz="3600" b="1" dirty="0" err="1">
                <a:effectLst/>
              </a:rPr>
              <a:t>ill</a:t>
            </a:r>
            <a:r>
              <a:rPr lang="it-IT" sz="3600" b="1" dirty="0">
                <a:effectLst/>
              </a:rPr>
              <a:t> patients</a:t>
            </a:r>
          </a:p>
          <a:p>
            <a:br>
              <a:rPr lang="it-IT" dirty="0">
                <a:effectLst/>
              </a:rPr>
            </a:b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6914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99A3-3A0C-5198-36FC-847BD11D7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88682D1-6216-091F-398B-E45B3BBFCD52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4BF457-0521-3CD2-CF4D-FA165A17000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7DF7E8-04E5-5539-B228-BFB64D093528}"/>
              </a:ext>
            </a:extLst>
          </p:cNvPr>
          <p:cNvSpPr txBox="1"/>
          <p:nvPr/>
        </p:nvSpPr>
        <p:spPr>
          <a:xfrm>
            <a:off x="196933" y="701611"/>
            <a:ext cx="1179813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7F7F7F"/>
                </a:solidFill>
                <a:latin typeface="Exo Black"/>
                <a:ea typeface="+mn-lt"/>
                <a:cs typeface="+mn-lt"/>
              </a:rPr>
              <a:t>​</a:t>
            </a:r>
            <a:r>
              <a:rPr lang="en-US" sz="4400" b="1" i="1" dirty="0">
                <a:ea typeface="+mn-lt"/>
                <a:cs typeface="+mn-lt"/>
              </a:rPr>
              <a:t>Why</a:t>
            </a:r>
            <a:r>
              <a:rPr lang="en-US" sz="4400" b="1" i="1" dirty="0">
                <a:solidFill>
                  <a:srgbClr val="000000"/>
                </a:solidFill>
                <a:ea typeface="+mn-lt"/>
                <a:cs typeface="+mn-lt"/>
              </a:rPr>
              <a:t> hypotension seems not to be detrimental to patients when studied in RCTs ? </a:t>
            </a:r>
            <a:r>
              <a:rPr lang="en-US" sz="4400" b="1" dirty="0">
                <a:solidFill>
                  <a:srgbClr val="343541"/>
                </a:solidFill>
                <a:ea typeface="+mn-lt"/>
                <a:cs typeface="+mn-lt"/>
              </a:rPr>
              <a:t> </a:t>
            </a:r>
            <a:endParaRPr lang="en-US" sz="4400" b="1" i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5" name="Elemento grafico 4" descr="Domande contorno">
            <a:extLst>
              <a:ext uri="{FF2B5EF4-FFF2-40B4-BE49-F238E27FC236}">
                <a16:creationId xmlns:a16="http://schemas.microsoft.com/office/drawing/2014/main" id="{60FBB83A-AD59-AA15-A217-CC727C46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2407075"/>
            <a:ext cx="3997569" cy="39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28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73FD-15E2-6120-FA59-79994C9F3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0FA905C8-F1CE-809A-AF3A-4921E72873A6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Association or causation? How do we ever know? - Catalog of Bias">
            <a:extLst>
              <a:ext uri="{FF2B5EF4-FFF2-40B4-BE49-F238E27FC236}">
                <a16:creationId xmlns:a16="http://schemas.microsoft.com/office/drawing/2014/main" id="{FF5B67B3-64A3-6780-D8E0-279BDA3D7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8"/>
          <a:stretch/>
        </p:blipFill>
        <p:spPr bwMode="auto">
          <a:xfrm>
            <a:off x="2331075" y="1235171"/>
            <a:ext cx="6585979" cy="40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06D0F9-C054-5B2F-9B55-8546A98AE621}"/>
              </a:ext>
            </a:extLst>
          </p:cNvPr>
          <p:cNvSpPr txBox="1"/>
          <p:nvPr/>
        </p:nvSpPr>
        <p:spPr>
          <a:xfrm>
            <a:off x="173011" y="184599"/>
            <a:ext cx="11265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/>
              <a:t>Association is </a:t>
            </a:r>
            <a:r>
              <a:rPr lang="it-IT" sz="4400" b="1" dirty="0" err="1"/>
              <a:t>not</a:t>
            </a:r>
            <a:r>
              <a:rPr lang="it-IT" sz="4400" b="1" dirty="0"/>
              <a:t> the </a:t>
            </a:r>
            <a:r>
              <a:rPr lang="it-IT" sz="4400" b="1" dirty="0" err="1"/>
              <a:t>same</a:t>
            </a:r>
            <a:r>
              <a:rPr lang="it-IT" sz="4400" b="1" dirty="0"/>
              <a:t> </a:t>
            </a:r>
            <a:r>
              <a:rPr lang="it-IT" sz="4400" b="1" dirty="0" err="1"/>
              <a:t>as</a:t>
            </a:r>
            <a:r>
              <a:rPr lang="it-IT" sz="4400" b="1" dirty="0"/>
              <a:t> </a:t>
            </a:r>
            <a:r>
              <a:rPr lang="it-IT" sz="4400" b="1" dirty="0" err="1"/>
              <a:t>causation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544E9075-B7AB-57E3-48DE-8B44447FF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 descr="Immagine 3">
            <a:extLst>
              <a:ext uri="{FF2B5EF4-FFF2-40B4-BE49-F238E27FC236}">
                <a16:creationId xmlns:a16="http://schemas.microsoft.com/office/drawing/2014/main" id="{7BEBC844-D116-0AB1-86CC-FAEC54E1F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75" y="336550"/>
            <a:ext cx="1481138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descr="Immagine 4">
            <a:extLst>
              <a:ext uri="{FF2B5EF4-FFF2-40B4-BE49-F238E27FC236}">
                <a16:creationId xmlns:a16="http://schemas.microsoft.com/office/drawing/2014/main" id="{5F6AE07E-B654-2443-6A7A-7D0AFA0A66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7375" y="182562"/>
            <a:ext cx="1162050" cy="1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87F4C51-2515-AC20-3552-8275CABB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44" y="1531128"/>
            <a:ext cx="10784660" cy="3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3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DA481088-7C21-4E4C-1581-D8C25E14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 descr="Immagine 3">
            <a:extLst>
              <a:ext uri="{FF2B5EF4-FFF2-40B4-BE49-F238E27FC236}">
                <a16:creationId xmlns:a16="http://schemas.microsoft.com/office/drawing/2014/main" id="{6C412F0A-3FAB-04B3-BC22-9607CFF824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75" y="336550"/>
            <a:ext cx="1481138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descr="Immagine 4">
            <a:extLst>
              <a:ext uri="{FF2B5EF4-FFF2-40B4-BE49-F238E27FC236}">
                <a16:creationId xmlns:a16="http://schemas.microsoft.com/office/drawing/2014/main" id="{A50506A8-74DB-D03B-CCDD-69AB0A490D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7375" y="182562"/>
            <a:ext cx="1162050" cy="1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FBD67E-988F-0856-822C-33D0D3C586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6" t="-456" r="56687" b="91843"/>
          <a:stretch/>
        </p:blipFill>
        <p:spPr>
          <a:xfrm>
            <a:off x="2352430" y="763587"/>
            <a:ext cx="2838203" cy="5859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1FAA33-531A-4A9A-7A12-AC355CAC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995" b="5060"/>
          <a:stretch/>
        </p:blipFill>
        <p:spPr>
          <a:xfrm>
            <a:off x="2352430" y="1504249"/>
            <a:ext cx="8069508" cy="493960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1C27B724-20A5-B301-6A8A-EE04E518CA78}"/>
              </a:ext>
            </a:extLst>
          </p:cNvPr>
          <p:cNvSpPr/>
          <p:nvPr/>
        </p:nvSpPr>
        <p:spPr>
          <a:xfrm>
            <a:off x="5818909" y="4868883"/>
            <a:ext cx="1199408" cy="7837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471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E390A-13DD-24AC-AFAC-AC199FB99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C3B8BDC-71E2-9969-88BF-E2CE2899A1A7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713330-3542-D018-791E-50EBD441F323}"/>
              </a:ext>
            </a:extLst>
          </p:cNvPr>
          <p:cNvSpPr txBox="1"/>
          <p:nvPr/>
        </p:nvSpPr>
        <p:spPr>
          <a:xfrm>
            <a:off x="231569" y="122712"/>
            <a:ext cx="117981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 err="1"/>
              <a:t>Bias</a:t>
            </a:r>
            <a:r>
              <a:rPr lang="it-IT" sz="4400" b="1" dirty="0"/>
              <a:t> due to </a:t>
            </a:r>
            <a:r>
              <a:rPr lang="it-IT" sz="4400" b="1" dirty="0" err="1"/>
              <a:t>confunding</a:t>
            </a:r>
            <a:r>
              <a:rPr lang="it-IT" sz="4400" b="1" dirty="0"/>
              <a:t>?</a:t>
            </a:r>
            <a:endParaRPr lang="en-US" sz="4400" b="1" i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50CC53-32ED-5B2F-EABC-7C94D9C9E5D7}"/>
              </a:ext>
            </a:extLst>
          </p:cNvPr>
          <p:cNvSpPr txBox="1"/>
          <p:nvPr/>
        </p:nvSpPr>
        <p:spPr>
          <a:xfrm>
            <a:off x="231569" y="892153"/>
            <a:ext cx="1069311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+mj-lt"/>
              </a:rPr>
              <a:t>Hypotension and heightened mortality might be distinct, correlated occurrences. </a:t>
            </a:r>
          </a:p>
        </p:txBody>
      </p:sp>
      <p:pic>
        <p:nvPicPr>
          <p:cNvPr id="23" name="Immagine 2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01B0EA0-E57A-8A28-09B4-436052193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9" t="1350" r="5254" b="16496"/>
          <a:stretch/>
        </p:blipFill>
        <p:spPr>
          <a:xfrm>
            <a:off x="845574" y="2560722"/>
            <a:ext cx="2686732" cy="23264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D9AACB-96E1-37DA-A14A-510EE6724D04}"/>
              </a:ext>
            </a:extLst>
          </p:cNvPr>
          <p:cNvSpPr txBox="1"/>
          <p:nvPr/>
        </p:nvSpPr>
        <p:spPr>
          <a:xfrm>
            <a:off x="6669156" y="5704237"/>
            <a:ext cx="2565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00B0F0"/>
                </a:solidFill>
              </a:rPr>
              <a:t>ADVERSE EVENT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E6AB03-27F7-A520-F148-055DD73C9EF9}"/>
              </a:ext>
            </a:extLst>
          </p:cNvPr>
          <p:cNvSpPr txBox="1"/>
          <p:nvPr/>
        </p:nvSpPr>
        <p:spPr>
          <a:xfrm>
            <a:off x="2769965" y="5704237"/>
            <a:ext cx="238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HYPOTENSION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711E3B1-BAB5-9469-8C8B-A81CCC62B98D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 flipH="1">
            <a:off x="3962059" y="2637383"/>
            <a:ext cx="2111050" cy="30668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EB2D4DB-0664-E8A4-6D9B-10AFA5295675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>
          <a:xfrm>
            <a:off x="6073109" y="2637383"/>
            <a:ext cx="1878603" cy="30668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A5D50F-A62C-CC9E-78CA-91E61B944FED}"/>
              </a:ext>
            </a:extLst>
          </p:cNvPr>
          <p:cNvSpPr txBox="1"/>
          <p:nvPr/>
        </p:nvSpPr>
        <p:spPr>
          <a:xfrm>
            <a:off x="5023892" y="2114163"/>
            <a:ext cx="2098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   FRAGILITY</a:t>
            </a:r>
          </a:p>
        </p:txBody>
      </p:sp>
      <p:sp>
        <p:nvSpPr>
          <p:cNvPr id="24" name="Freccia giù 23">
            <a:extLst>
              <a:ext uri="{FF2B5EF4-FFF2-40B4-BE49-F238E27FC236}">
                <a16:creationId xmlns:a16="http://schemas.microsoft.com/office/drawing/2014/main" id="{AFABBC81-F1BE-8AF0-8F03-7CA6DBEA8CCE}"/>
              </a:ext>
            </a:extLst>
          </p:cNvPr>
          <p:cNvSpPr/>
          <p:nvPr/>
        </p:nvSpPr>
        <p:spPr>
          <a:xfrm>
            <a:off x="393273" y="3155694"/>
            <a:ext cx="646307" cy="138128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giù 24">
            <a:extLst>
              <a:ext uri="{FF2B5EF4-FFF2-40B4-BE49-F238E27FC236}">
                <a16:creationId xmlns:a16="http://schemas.microsoft.com/office/drawing/2014/main" id="{35221FC6-60DB-B3AA-DC98-4B8230314B5B}"/>
              </a:ext>
            </a:extLst>
          </p:cNvPr>
          <p:cNvSpPr/>
          <p:nvPr/>
        </p:nvSpPr>
        <p:spPr>
          <a:xfrm rot="10800000">
            <a:off x="11106637" y="3155694"/>
            <a:ext cx="646307" cy="138128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F6965348-EF52-6BAF-37CC-40E47FEB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97"/>
          <a:stretch/>
        </p:blipFill>
        <p:spPr>
          <a:xfrm>
            <a:off x="8613912" y="2640001"/>
            <a:ext cx="2692737" cy="22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0D70-041E-648B-AB8F-55BF2DFD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ilancia, simbolo, design&#10;&#10;Descrizione generata automaticamente">
            <a:extLst>
              <a:ext uri="{FF2B5EF4-FFF2-40B4-BE49-F238E27FC236}">
                <a16:creationId xmlns:a16="http://schemas.microsoft.com/office/drawing/2014/main" id="{4A091B89-2ED4-1414-5EBE-01BFBE06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79" y="544186"/>
            <a:ext cx="8654441" cy="57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9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CB3C7D-8E39-84EA-D8D8-DF96E8EE4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92800" cy="1485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5726E6A-9C04-CCD9-1E89-327397CA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9154"/>
            <a:ext cx="12006470" cy="35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0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632765-4ABC-A31A-FFC0-37EAA6D1EC3E}"/>
              </a:ext>
            </a:extLst>
          </p:cNvPr>
          <p:cNvSpPr txBox="1"/>
          <p:nvPr/>
        </p:nvSpPr>
        <p:spPr>
          <a:xfrm>
            <a:off x="596348" y="1351723"/>
            <a:ext cx="113107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600" b="0" i="1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protective</a:t>
            </a:r>
            <a:r>
              <a:rPr lang="it-IT" sz="3600" b="0" i="1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1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hemodynamics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refers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to a clinical management strategy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aimed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maintaining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reducing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the risk of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3600" b="0" i="0" u="none" strike="noStrike" baseline="30000" dirty="0">
                <a:solidFill>
                  <a:srgbClr val="00578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it-IT" sz="3600" dirty="0">
              <a:solidFill>
                <a:srgbClr val="2E2E2E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goal of </a:t>
            </a:r>
            <a:r>
              <a:rPr lang="it-IT" sz="3600" b="0" i="1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protective</a:t>
            </a:r>
            <a:r>
              <a:rPr lang="it-IT" sz="3600" b="0" i="1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1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hemodynamics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vasoconstriction</a:t>
            </a:r>
            <a:r>
              <a:rPr lang="it-IT" sz="36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30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694F3B6-6D35-89DC-3751-F5DA272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400"/>
            <a:ext cx="12192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80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7" y="238539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B22485B2-C34F-6060-3986-ABBC0D4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278" y="791847"/>
            <a:ext cx="10212305" cy="56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7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558C5AC0-F08E-AB8A-1D3C-A55942C4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 descr="Immagine 3">
            <a:extLst>
              <a:ext uri="{FF2B5EF4-FFF2-40B4-BE49-F238E27FC236}">
                <a16:creationId xmlns:a16="http://schemas.microsoft.com/office/drawing/2014/main" id="{1E2D045F-7326-10DE-145C-F437410032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75" y="336550"/>
            <a:ext cx="1481138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descr="Immagine 4">
            <a:extLst>
              <a:ext uri="{FF2B5EF4-FFF2-40B4-BE49-F238E27FC236}">
                <a16:creationId xmlns:a16="http://schemas.microsoft.com/office/drawing/2014/main" id="{A61C5636-617F-2F03-A65E-8EB0D948DA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7375" y="182562"/>
            <a:ext cx="1162050" cy="1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F4E9851-7C18-461D-C701-141E94153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44" y="1531128"/>
            <a:ext cx="10784660" cy="3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46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8CA48-CB0D-1945-47E2-42334B85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C6ECDA1-CC92-1319-21B7-2780C3C365A7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122" name="Picture 2" descr="Fig 1">
            <a:extLst>
              <a:ext uri="{FF2B5EF4-FFF2-40B4-BE49-F238E27FC236}">
                <a16:creationId xmlns:a16="http://schemas.microsoft.com/office/drawing/2014/main" id="{68DDA6CC-7EE8-1A96-613F-0F1D249E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4" y="1296862"/>
            <a:ext cx="10627811" cy="360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2C034D-8137-1870-CF10-5FAAF67447E6}"/>
              </a:ext>
            </a:extLst>
          </p:cNvPr>
          <p:cNvSpPr txBox="1"/>
          <p:nvPr/>
        </p:nvSpPr>
        <p:spPr>
          <a:xfrm>
            <a:off x="3463931" y="6201893"/>
            <a:ext cx="8599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Michard</a:t>
            </a:r>
            <a:r>
              <a:rPr lang="it-IT" sz="2400" b="1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et al. Br.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J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.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Anaesth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. 2023. </a:t>
            </a:r>
            <a:endParaRPr lang="it-IT" sz="2400" b="1" dirty="0">
              <a:latin typeface="+mj-lt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5ED8347-CE5F-FB5F-1E6C-07FED4429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60199" y="190245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58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7" y="238539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2322DC-70B6-DCA0-5BD4-1C3A1A59A88C}"/>
              </a:ext>
            </a:extLst>
          </p:cNvPr>
          <p:cNvSpPr txBox="1"/>
          <p:nvPr/>
        </p:nvSpPr>
        <p:spPr>
          <a:xfrm>
            <a:off x="487431" y="5462320"/>
            <a:ext cx="11704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In one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thirds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of patients the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lowest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nighttime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MAP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was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below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65 mmHg, </a:t>
            </a:r>
            <a:r>
              <a:rPr lang="it-IT" sz="3200" b="1" i="0" u="none" strike="noStrike" dirty="0">
                <a:solidFill>
                  <a:srgbClr val="1F1F1F"/>
                </a:solidFill>
                <a:effectLst/>
                <a:latin typeface="+mj-lt"/>
              </a:rPr>
              <a:t>with some </a:t>
            </a:r>
            <a:r>
              <a:rPr lang="it-IT" sz="3200" b="1" i="0" u="none" strike="noStrike" dirty="0" err="1">
                <a:solidFill>
                  <a:srgbClr val="1F1F1F"/>
                </a:solidFill>
                <a:effectLst/>
                <a:latin typeface="+mj-lt"/>
              </a:rPr>
              <a:t>as</a:t>
            </a:r>
            <a:r>
              <a:rPr lang="it-IT" sz="3200" b="1" i="0" u="none" strike="noStrike" dirty="0">
                <a:solidFill>
                  <a:srgbClr val="1F1F1F"/>
                </a:solidFill>
                <a:effectLst/>
                <a:latin typeface="+mj-lt"/>
              </a:rPr>
              <a:t> low </a:t>
            </a:r>
            <a:r>
              <a:rPr lang="it-IT" sz="3200" b="1" i="0" u="none" strike="noStrike" dirty="0" err="1">
                <a:solidFill>
                  <a:srgbClr val="1F1F1F"/>
                </a:solidFill>
                <a:effectLst/>
                <a:latin typeface="+mj-lt"/>
              </a:rPr>
              <a:t>as</a:t>
            </a:r>
            <a:r>
              <a:rPr lang="it-IT" sz="3200" b="1" i="0" u="none" strike="noStrike" dirty="0">
                <a:solidFill>
                  <a:srgbClr val="1F1F1F"/>
                </a:solidFill>
                <a:effectLst/>
                <a:latin typeface="+mj-lt"/>
              </a:rPr>
              <a:t> 50 mm Hg</a:t>
            </a:r>
            <a:endParaRPr lang="it-IT" sz="3200" b="1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764BB7-C975-7D5D-B284-B04353170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8341"/>
            <a:ext cx="12066009" cy="25503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918DA57-A676-EB3A-4F90-F409265A5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2428"/>
            <a:ext cx="4986564" cy="9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58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8" y="238540"/>
            <a:ext cx="1769166" cy="13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608ED4-46A3-7C56-4996-C3032AAD4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1569472"/>
            <a:ext cx="10479823" cy="38815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C2EBE6-3E46-591E-50C7-D2D5AEBE97C9}"/>
              </a:ext>
            </a:extLst>
          </p:cNvPr>
          <p:cNvSpPr txBox="1"/>
          <p:nvPr/>
        </p:nvSpPr>
        <p:spPr>
          <a:xfrm>
            <a:off x="1068360" y="5641769"/>
            <a:ext cx="10629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212121"/>
                </a:solidFill>
                <a:latin typeface="+mj-lt"/>
              </a:rPr>
              <a:t>T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argeting an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individualized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systolic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blood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 pressure, compared with standard management,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reduced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 the risk of postoperative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organ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0" i="0" u="none" strike="noStrike" dirty="0" err="1">
                <a:solidFill>
                  <a:srgbClr val="212121"/>
                </a:solidFill>
                <a:effectLst/>
                <a:latin typeface="+mj-lt"/>
              </a:rPr>
              <a:t>dysfunction</a:t>
            </a:r>
            <a:r>
              <a:rPr lang="it-IT" sz="2400" b="0" i="0" u="none" strike="noStrike" dirty="0">
                <a:solidFill>
                  <a:srgbClr val="212121"/>
                </a:solidFill>
                <a:effectLst/>
                <a:latin typeface="+mj-lt"/>
              </a:rPr>
              <a:t>.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9315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519AB-0161-6270-1EDB-B7EBF0669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0368BFD5-C876-AFAC-69E2-C24162BCBA24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37A817-A43A-9FA2-9511-126687076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3" y="1585907"/>
            <a:ext cx="8607287" cy="24917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65176A-4A64-0ADC-E0EE-168E7E21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13" y="755192"/>
            <a:ext cx="1485900" cy="7366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E4086C-9C3A-4A10-9B0E-4E51C51A6BE6}"/>
              </a:ext>
            </a:extLst>
          </p:cNvPr>
          <p:cNvSpPr txBox="1"/>
          <p:nvPr/>
        </p:nvSpPr>
        <p:spPr>
          <a:xfrm>
            <a:off x="576470" y="4579595"/>
            <a:ext cx="10952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day 28, 34.9% in the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peripheral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perfusion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group 43.4% in the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lactate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group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died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Peripheral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perfusion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resuscitation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dysfunction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4EDC276-9741-5442-1119-61C23AE03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8" y="238540"/>
            <a:ext cx="1485900" cy="11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92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7" y="238539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of the first page of this content. For PDF version, please use the ‘Save PDF’ preceeding this image.'">
            <a:extLst>
              <a:ext uri="{FF2B5EF4-FFF2-40B4-BE49-F238E27FC236}">
                <a16:creationId xmlns:a16="http://schemas.microsoft.com/office/drawing/2014/main" id="{90E787E8-8BA0-A241-5AD9-6534F8CB1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22100" r="23798" b="53607"/>
          <a:stretch/>
        </p:blipFill>
        <p:spPr bwMode="auto">
          <a:xfrm>
            <a:off x="0" y="1765527"/>
            <a:ext cx="5307496" cy="33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B38F7371-10E2-7108-B8ED-A4651CB93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73194"/>
            <a:ext cx="5790474" cy="30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3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7" y="238539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BCA87A1-E2D6-47A4-8106-BC21B12B7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" t="67494" r="-602" b="917"/>
          <a:stretch/>
        </p:blipFill>
        <p:spPr>
          <a:xfrm>
            <a:off x="1971262" y="1018297"/>
            <a:ext cx="8925338" cy="11066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B4EA32C-F18E-1184-A8AB-C1A1F81E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" t="27563" r="-602" b="45240"/>
          <a:stretch/>
        </p:blipFill>
        <p:spPr>
          <a:xfrm>
            <a:off x="1971262" y="209582"/>
            <a:ext cx="8925338" cy="9527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06ACC5-2723-5F26-DBDB-BAEF96E8B761}"/>
              </a:ext>
            </a:extLst>
          </p:cNvPr>
          <p:cNvSpPr txBox="1"/>
          <p:nvPr/>
        </p:nvSpPr>
        <p:spPr>
          <a:xfrm>
            <a:off x="4803913" y="2124914"/>
            <a:ext cx="10568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Filippo D’Amico et al. Signa Vitae, in press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48FCB5-9FD0-A599-5CAD-6956CEA24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209" y="2586579"/>
            <a:ext cx="7669973" cy="40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11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89FAA3-2574-C64E-D01D-7AB5C4C1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2204" r="79456" b="14872"/>
          <a:stretch/>
        </p:blipFill>
        <p:spPr bwMode="auto">
          <a:xfrm>
            <a:off x="258417" y="238539"/>
            <a:ext cx="1470991" cy="11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7101771E-76CA-EB9E-1B75-9D7FB2DB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91" y="238539"/>
            <a:ext cx="7127530" cy="614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08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45B5635-1A0D-F15B-C84D-3CCB6F6C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2204" r="59728" b="10425"/>
          <a:stretch/>
        </p:blipFill>
        <p:spPr bwMode="auto">
          <a:xfrm>
            <a:off x="278296" y="298176"/>
            <a:ext cx="1590261" cy="11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g. 1">
            <a:extLst>
              <a:ext uri="{FF2B5EF4-FFF2-40B4-BE49-F238E27FC236}">
                <a16:creationId xmlns:a16="http://schemas.microsoft.com/office/drawing/2014/main" id="{A894E354-B4C9-E29E-B4C9-F0C908CE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21" y="0"/>
            <a:ext cx="7879357" cy="5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243978-2DDC-CBC6-55A6-45DC4988CD3E}"/>
              </a:ext>
            </a:extLst>
          </p:cNvPr>
          <p:cNvSpPr txBox="1"/>
          <p:nvPr/>
        </p:nvSpPr>
        <p:spPr>
          <a:xfrm>
            <a:off x="424071" y="5246103"/>
            <a:ext cx="11767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>
                <a:solidFill>
                  <a:srgbClr val="222222"/>
                </a:solidFill>
                <a:latin typeface="+mj-lt"/>
              </a:rPr>
              <a:t>E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xcessive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vasoconstriction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should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be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avoided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, and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other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resuscitation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strategies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should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not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 be </a:t>
            </a:r>
            <a:r>
              <a:rPr lang="it-IT" sz="3200" b="1" i="0" u="none" strike="noStrike" dirty="0" err="1">
                <a:solidFill>
                  <a:srgbClr val="222222"/>
                </a:solidFill>
                <a:effectLst/>
                <a:latin typeface="+mj-lt"/>
              </a:rPr>
              <a:t>neglected</a:t>
            </a:r>
            <a:r>
              <a:rPr lang="it-IT" sz="3200" b="1" i="0" u="none" strike="noStrike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it-IT" sz="3200" b="1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8C3423-D409-5E74-6608-2A2E8C956315}"/>
              </a:ext>
            </a:extLst>
          </p:cNvPr>
          <p:cNvSpPr txBox="1"/>
          <p:nvPr/>
        </p:nvSpPr>
        <p:spPr>
          <a:xfrm>
            <a:off x="1695718" y="6201893"/>
            <a:ext cx="1049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De </a:t>
            </a:r>
            <a:r>
              <a:rPr lang="it-IT" sz="24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Backer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 et al. </a:t>
            </a:r>
            <a:r>
              <a:rPr lang="it-IT" sz="2400" b="0" i="1" u="none" strike="noStrike" dirty="0">
                <a:solidFill>
                  <a:srgbClr val="222222"/>
                </a:solidFill>
                <a:effectLst/>
                <a:latin typeface="+mj-lt"/>
              </a:rPr>
              <a:t>Intensive Care </a:t>
            </a:r>
            <a:r>
              <a:rPr lang="it-IT" sz="2400" b="0" i="1" u="none" strike="noStrike" dirty="0" err="1">
                <a:solidFill>
                  <a:srgbClr val="222222"/>
                </a:solidFill>
                <a:effectLst/>
                <a:latin typeface="+mj-lt"/>
              </a:rPr>
              <a:t>Med</a:t>
            </a:r>
            <a:r>
              <a:rPr 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2024</a:t>
            </a:r>
            <a:r>
              <a:rPr 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. 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264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DA2BE-044C-7A44-8263-CCE96D70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D349EE2-19A2-6CF3-027A-B0ECCF199A7F}"/>
              </a:ext>
            </a:extLst>
          </p:cNvPr>
          <p:cNvSpPr txBox="1">
            <a:spLocks/>
          </p:cNvSpPr>
          <p:nvPr/>
        </p:nvSpPr>
        <p:spPr>
          <a:xfrm>
            <a:off x="2698750" y="372768"/>
            <a:ext cx="6521450" cy="673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ADVERSE REACTIONS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A8C91-2B7E-316A-B7CE-98F13191ECB2}"/>
              </a:ext>
            </a:extLst>
          </p:cNvPr>
          <p:cNvSpPr txBox="1"/>
          <p:nvPr/>
        </p:nvSpPr>
        <p:spPr>
          <a:xfrm>
            <a:off x="956226" y="1354527"/>
            <a:ext cx="179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F4C67-3209-D374-73A0-60E3C414DB21}"/>
              </a:ext>
            </a:extLst>
          </p:cNvPr>
          <p:cNvSpPr txBox="1"/>
          <p:nvPr/>
        </p:nvSpPr>
        <p:spPr>
          <a:xfrm>
            <a:off x="8446115" y="1272768"/>
            <a:ext cx="352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TRENDELENBURG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E2F0A-B4B3-2DDD-A293-613DAB7B1671}"/>
              </a:ext>
            </a:extLst>
          </p:cNvPr>
          <p:cNvSpPr txBox="1"/>
          <p:nvPr/>
        </p:nvSpPr>
        <p:spPr>
          <a:xfrm>
            <a:off x="3839470" y="1354527"/>
            <a:ext cx="394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VASOCONSTRICTORS</a:t>
            </a:r>
            <a:endParaRPr kumimoji="0" lang="en-IT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11F54-8A96-6A33-1DD9-C74B16683E93}"/>
              </a:ext>
            </a:extLst>
          </p:cNvPr>
          <p:cNvSpPr txBox="1"/>
          <p:nvPr/>
        </p:nvSpPr>
        <p:spPr>
          <a:xfrm>
            <a:off x="572232" y="1915311"/>
            <a:ext cx="335261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PULMONARY EDEMA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 EDEMA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ELECTROLITE UNBALANCE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HEPATIC CONGESTION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MALABSORPTION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HYPOTHERMIA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COAGULATION DERANGEMETNS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0F0D3-C1F3-B673-CE07-3014FB8715D8}"/>
              </a:ext>
            </a:extLst>
          </p:cNvPr>
          <p:cNvSpPr txBox="1"/>
          <p:nvPr/>
        </p:nvSpPr>
        <p:spPr>
          <a:xfrm>
            <a:off x="4188965" y="1915311"/>
            <a:ext cx="354101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ISCHEMIA 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TACHYARRHYTHMIAS (AF)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HYPOPERFUSION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AKUTE KIDNEY INJURY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HYPERGYCEMIA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 FAILURE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SKIN NECROSIS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24C91F-31A3-27FF-E54A-A061951A40F5}"/>
              </a:ext>
            </a:extLst>
          </p:cNvPr>
          <p:cNvSpPr txBox="1"/>
          <p:nvPr/>
        </p:nvSpPr>
        <p:spPr>
          <a:xfrm>
            <a:off x="8210258" y="1795988"/>
            <a:ext cx="3759200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CARDIAC ARRHYTHMIAS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ALTERED VENTILATION TO PERFUSION RATIO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INCREASED INTRAOCULAR AND INTRACRANIAL PRESSURE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BRACHIAL PLEXUS INJURY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DECREASE IN LOWER EXTREMITIES ARTERIAL BLOOD FLOW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1C2946-BA4F-0456-F5D7-46082990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833" y="234789"/>
            <a:ext cx="879025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0A1C37-7AAA-1126-D522-8DA0E4FD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2" y="4799824"/>
            <a:ext cx="2321776" cy="18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90BE4A-2456-2144-ADF1-1C2967E3F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23" y="4504324"/>
            <a:ext cx="2413000" cy="209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38AECF-3258-0B47-A66A-8AF4F2B73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436" y="4846932"/>
            <a:ext cx="2298700" cy="1638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6F29C-1776-F6AE-2F9F-A387174E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629" y="234789"/>
            <a:ext cx="879025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D60AA7F-97C2-7882-5B4F-64A7910A5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2204" r="59728" b="10425"/>
          <a:stretch/>
        </p:blipFill>
        <p:spPr bwMode="auto">
          <a:xfrm>
            <a:off x="72368" y="161831"/>
            <a:ext cx="1433165" cy="10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93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45B5635-1A0D-F15B-C84D-3CCB6F6C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2204" r="59728" b="10425"/>
          <a:stretch/>
        </p:blipFill>
        <p:spPr bwMode="auto">
          <a:xfrm>
            <a:off x="278296" y="298176"/>
            <a:ext cx="1643267" cy="12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0EC681-8C7B-5D79-33D6-8B6C9AF2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40" y="1857551"/>
            <a:ext cx="7772400" cy="18186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A00C63-2D25-C315-5AD8-10CF97540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340" y="818526"/>
            <a:ext cx="4876800" cy="1092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F7D285-2041-9273-F146-DF3DC5E31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5070515"/>
            <a:ext cx="7772400" cy="14169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F616C7-DD24-ABFC-748A-CF9752B7A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253411"/>
            <a:ext cx="1485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3AC4C587-EA8E-1986-BB08-051BF129B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1" descr="Immagine 3">
            <a:extLst>
              <a:ext uri="{FF2B5EF4-FFF2-40B4-BE49-F238E27FC236}">
                <a16:creationId xmlns:a16="http://schemas.microsoft.com/office/drawing/2014/main" id="{F31D2C6F-75E9-29B3-BE41-BFCCA8B68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75" y="336550"/>
            <a:ext cx="1481138" cy="10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descr="Immagine 4">
            <a:extLst>
              <a:ext uri="{FF2B5EF4-FFF2-40B4-BE49-F238E27FC236}">
                <a16:creationId xmlns:a16="http://schemas.microsoft.com/office/drawing/2014/main" id="{89B66CBA-014E-18D4-723E-77DB20865E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7375" y="182562"/>
            <a:ext cx="1162050" cy="11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462B5F-BDF7-F00E-5C9E-C4CB83D9CB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96" t="-456" r="56687" b="91843"/>
          <a:stretch/>
        </p:blipFill>
        <p:spPr>
          <a:xfrm>
            <a:off x="2352430" y="763587"/>
            <a:ext cx="2838203" cy="5859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BB2BA8-9F53-2C08-70AA-0530A49913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995" b="5060"/>
          <a:stretch/>
        </p:blipFill>
        <p:spPr>
          <a:xfrm>
            <a:off x="2352430" y="1504249"/>
            <a:ext cx="8069508" cy="493960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4776B07A-8888-2E72-9AC0-84E24DE630D7}"/>
              </a:ext>
            </a:extLst>
          </p:cNvPr>
          <p:cNvSpPr/>
          <p:nvPr/>
        </p:nvSpPr>
        <p:spPr>
          <a:xfrm>
            <a:off x="5818909" y="4868883"/>
            <a:ext cx="1199408" cy="7837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190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45B5635-1A0D-F15B-C84D-3CCB6F6C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2204" r="59728" b="10425"/>
          <a:stretch/>
        </p:blipFill>
        <p:spPr bwMode="auto">
          <a:xfrm>
            <a:off x="278296" y="298176"/>
            <a:ext cx="1510745" cy="11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155316-554D-486D-552F-0C1FE90707F0}"/>
              </a:ext>
            </a:extLst>
          </p:cNvPr>
          <p:cNvSpPr txBox="1"/>
          <p:nvPr/>
        </p:nvSpPr>
        <p:spPr>
          <a:xfrm>
            <a:off x="2067337" y="256173"/>
            <a:ext cx="10124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1" dirty="0">
                <a:solidFill>
                  <a:srgbClr val="353535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he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right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vasopressor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, for the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right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patient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800" b="1" i="0" u="none" strike="noStrike" dirty="0" err="1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right</a:t>
            </a:r>
            <a:r>
              <a:rPr lang="it-IT" sz="2800" b="1" i="0" u="none" strike="noStrike" dirty="0">
                <a:solidFill>
                  <a:srgbClr val="353535"/>
                </a:solidFill>
                <a:effectLst/>
                <a:latin typeface="+mj-lt"/>
                <a:cs typeface="Times New Roman" panose="02020603050405020304" pitchFamily="18" charset="0"/>
              </a:rPr>
              <a:t> time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1CA2838-37F3-65EC-19E4-DC144091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4" y="1341758"/>
            <a:ext cx="7772399" cy="47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9A13AA-7972-FE19-C8C1-73011778ABF8}"/>
              </a:ext>
            </a:extLst>
          </p:cNvPr>
          <p:cNvSpPr txBox="1"/>
          <p:nvPr/>
        </p:nvSpPr>
        <p:spPr>
          <a:xfrm>
            <a:off x="1695718" y="6201893"/>
            <a:ext cx="1049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D’Amico </a:t>
            </a:r>
            <a:r>
              <a:rPr lang="it-IT" sz="24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F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 et al. </a:t>
            </a:r>
            <a:r>
              <a:rPr lang="it-IT" sz="2400" b="0" i="1" u="none" strike="noStrike" dirty="0" err="1">
                <a:solidFill>
                  <a:srgbClr val="222222"/>
                </a:solidFill>
                <a:effectLst/>
                <a:latin typeface="+mj-lt"/>
              </a:rPr>
              <a:t>Current</a:t>
            </a:r>
            <a:r>
              <a:rPr lang="it-IT" sz="2400" b="0" i="1" u="none" strike="noStrike" dirty="0">
                <a:solidFill>
                  <a:srgbClr val="222222"/>
                </a:solidFill>
                <a:effectLst/>
                <a:latin typeface="+mj-lt"/>
              </a:rPr>
              <a:t> opinion in </a:t>
            </a:r>
            <a:r>
              <a:rPr lang="it-IT" sz="2400" b="0" i="1" u="none" strike="noStrike" dirty="0" err="1">
                <a:solidFill>
                  <a:srgbClr val="222222"/>
                </a:solidFill>
                <a:effectLst/>
                <a:latin typeface="+mj-lt"/>
              </a:rPr>
              <a:t>critical</a:t>
            </a:r>
            <a:r>
              <a:rPr lang="it-IT" sz="2400" b="0" i="1" u="none" strike="noStrike" dirty="0">
                <a:solidFill>
                  <a:srgbClr val="222222"/>
                </a:solidFill>
                <a:effectLst/>
                <a:latin typeface="+mj-lt"/>
              </a:rPr>
              <a:t> care, 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2024</a:t>
            </a:r>
            <a:r>
              <a:rPr 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sz="2400" b="0" i="0" u="none" strike="noStrike" dirty="0">
                <a:solidFill>
                  <a:srgbClr val="222222"/>
                </a:solidFill>
                <a:effectLst/>
                <a:latin typeface="+mj-lt"/>
              </a:rPr>
              <a:t>. 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1094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8D4DA5-A75C-2CF0-0B29-5D76CCE2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231913" y="178904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lationship between fluid responsiveness, hemodynamic coherence, and... |  Download Scientific Diagram">
            <a:extLst>
              <a:ext uri="{FF2B5EF4-FFF2-40B4-BE49-F238E27FC236}">
                <a16:creationId xmlns:a16="http://schemas.microsoft.com/office/drawing/2014/main" id="{7182C060-3462-36D7-B352-139037512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1" y="1381175"/>
            <a:ext cx="8602593" cy="49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863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8D4DA5-A75C-2CF0-0B29-5D76CCE2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271670" y="178904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igure 1">
            <a:extLst>
              <a:ext uri="{FF2B5EF4-FFF2-40B4-BE49-F238E27FC236}">
                <a16:creationId xmlns:a16="http://schemas.microsoft.com/office/drawing/2014/main" id="{0D114ABE-622D-1FFC-E4DB-AE2522CAB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5"/>
          <a:stretch/>
        </p:blipFill>
        <p:spPr bwMode="auto">
          <a:xfrm>
            <a:off x="6709449" y="2659890"/>
            <a:ext cx="4425690" cy="3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igure 3">
            <a:extLst>
              <a:ext uri="{FF2B5EF4-FFF2-40B4-BE49-F238E27FC236}">
                <a16:creationId xmlns:a16="http://schemas.microsoft.com/office/drawing/2014/main" id="{86278322-A726-EF64-5257-0AA9A1431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3"/>
          <a:stretch/>
        </p:blipFill>
        <p:spPr bwMode="auto">
          <a:xfrm>
            <a:off x="1056861" y="2238123"/>
            <a:ext cx="4410075" cy="36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E31897-E0B7-7D1B-7972-889EF13B43F4}"/>
              </a:ext>
            </a:extLst>
          </p:cNvPr>
          <p:cNvSpPr txBox="1"/>
          <p:nvPr/>
        </p:nvSpPr>
        <p:spPr>
          <a:xfrm>
            <a:off x="2030896" y="611538"/>
            <a:ext cx="103333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noradrenaline-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MAP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with an overall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perfusion</a:t>
            </a:r>
            <a:r>
              <a:rPr lang="it-IT" sz="28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0EBC73-FDD2-AEE8-293F-065836118DB2}"/>
              </a:ext>
            </a:extLst>
          </p:cNvPr>
          <p:cNvSpPr txBox="1"/>
          <p:nvPr/>
        </p:nvSpPr>
        <p:spPr>
          <a:xfrm>
            <a:off x="271670" y="6023021"/>
            <a:ext cx="1159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Schneider, Antoine G., et al. "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Contrast-enhanced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ultrasonography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to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evaluate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changes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in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renal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cortical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microcirculation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induced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by noradrenaline: a pilot study." </a:t>
            </a:r>
            <a:r>
              <a:rPr lang="it-IT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Critical Care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18 (2014): 1-9.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7343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8D4DA5-A75C-2CF0-0B29-5D76CCE2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172278" y="178905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B5ACBB-2A6D-6214-6B64-5D2647EFA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46" y="1552001"/>
            <a:ext cx="10442908" cy="259971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449942-A4CA-D87A-AD40-31EFEF36E3DD}"/>
              </a:ext>
            </a:extLst>
          </p:cNvPr>
          <p:cNvSpPr txBox="1"/>
          <p:nvPr/>
        </p:nvSpPr>
        <p:spPr>
          <a:xfrm>
            <a:off x="1152939" y="4619961"/>
            <a:ext cx="10164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sublingual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microcirculatory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expressed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MFI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to 2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MAP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CPB.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2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2E5FA-5CA1-7744-A92C-1085081BF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0A10297D-F73C-8047-F602-5FD288087658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C51F9D-81BD-754E-DCAD-CC8E20CF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117"/>
            <a:ext cx="12125416" cy="448989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693F1BC-337A-2EAE-22BC-FA50E62B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172278" y="339217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38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A7B1-B611-331F-99E4-CE83F11C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5CC81E9E-4B11-45E9-B065-E2EFABC41235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10593F-5DFD-9694-0E5E-01126F8F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94" y="159698"/>
            <a:ext cx="9251767" cy="630954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5FC9F78-08E2-EC1A-D267-4A51BAD7D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172278" y="339217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82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98BF-4423-B352-CB28-EF902161D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91AD5217-F01C-A4CE-7FC4-C8FA11C39053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8828D3-E013-0552-DD27-FED9CD6A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04" y="118747"/>
            <a:ext cx="4267200" cy="673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C44124-873E-B279-8CB4-9ED973F3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" y="1557666"/>
            <a:ext cx="11545217" cy="30028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0BC2B2-8052-D24A-DA5B-311961C64781}"/>
              </a:ext>
            </a:extLst>
          </p:cNvPr>
          <p:cNvSpPr txBox="1"/>
          <p:nvPr/>
        </p:nvSpPr>
        <p:spPr>
          <a:xfrm>
            <a:off x="278674" y="4858714"/>
            <a:ext cx="11545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>
                <a:solidFill>
                  <a:srgbClr val="383636"/>
                </a:solidFill>
                <a:latin typeface="+mj-lt"/>
              </a:rPr>
              <a:t>N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orepinephrine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increased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arterial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pressure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but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decreased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the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cerebral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</a:t>
            </a:r>
            <a:r>
              <a:rPr lang="it-IT" sz="3200" b="1" i="0" u="none" strike="noStrike" dirty="0" err="1">
                <a:solidFill>
                  <a:srgbClr val="383636"/>
                </a:solidFill>
                <a:effectLst/>
                <a:latin typeface="+mj-lt"/>
              </a:rPr>
              <a:t>blood</a:t>
            </a:r>
            <a:r>
              <a:rPr lang="it-IT" sz="3200" b="1" i="0" u="none" strike="noStrike" dirty="0">
                <a:solidFill>
                  <a:srgbClr val="383636"/>
                </a:solidFill>
                <a:effectLst/>
                <a:latin typeface="+mj-lt"/>
              </a:rPr>
              <a:t> flow and CO</a:t>
            </a:r>
            <a:endParaRPr lang="it-IT" sz="3200" b="1" dirty="0">
              <a:solidFill>
                <a:srgbClr val="383636"/>
              </a:solidFill>
              <a:latin typeface="+mj-lt"/>
            </a:endParaRPr>
          </a:p>
          <a:p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MAP can </a:t>
            </a:r>
            <a:r>
              <a:rPr lang="it-IT" sz="3200" b="0" i="0" u="none" strike="noStrike" dirty="0" err="1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thus</a:t>
            </a:r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sz="3200" b="0" i="0" u="none" strike="noStrike" dirty="0" err="1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not</a:t>
            </a:r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 be </a:t>
            </a:r>
            <a:r>
              <a:rPr lang="it-IT" sz="3200" b="0" i="0" u="none" strike="noStrike" dirty="0" err="1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interpreted</a:t>
            </a:r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sz="3200" b="0" i="0" u="none" strike="noStrike" dirty="0" err="1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as</a:t>
            </a:r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 end </a:t>
            </a:r>
            <a:r>
              <a:rPr lang="it-IT" sz="3200" b="0" i="0" u="none" strike="noStrike" dirty="0" err="1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organ</a:t>
            </a:r>
            <a:r>
              <a:rPr lang="it-IT" sz="3200" b="0" i="0" u="none" strike="noStrike" dirty="0">
                <a:solidFill>
                  <a:srgbClr val="383636"/>
                </a:solidFill>
                <a:effectLst/>
                <a:latin typeface="Lato" panose="020F0502020204030203" pitchFamily="34" charset="0"/>
              </a:rPr>
              <a:t> flow. </a:t>
            </a:r>
            <a:endParaRPr lang="it-IT" sz="3200" b="1" dirty="0">
              <a:latin typeface="+mj-lt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06CADCC-AC56-FA95-F947-DBC480622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14872" r="41141" b="13982"/>
          <a:stretch/>
        </p:blipFill>
        <p:spPr bwMode="auto">
          <a:xfrm>
            <a:off x="172278" y="339217"/>
            <a:ext cx="1570382" cy="11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78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70C0F0A-AC19-E3FA-48FE-848767AB5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11314" r="22555" b="13092"/>
          <a:stretch/>
        </p:blipFill>
        <p:spPr bwMode="auto">
          <a:xfrm>
            <a:off x="238539" y="238540"/>
            <a:ext cx="1751624" cy="13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8DF6B973-3C3F-00CF-FAFA-E120B527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7" y="1847682"/>
            <a:ext cx="10820400" cy="465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7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23A512-7C3C-6DA2-9C9D-AF0793D44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7" t="13982" r="2665" b="13094"/>
          <a:stretch/>
        </p:blipFill>
        <p:spPr bwMode="auto">
          <a:xfrm>
            <a:off x="159027" y="238539"/>
            <a:ext cx="1928190" cy="14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D1900D-F29B-EB94-21AA-9B92C719E1D9}"/>
              </a:ext>
            </a:extLst>
          </p:cNvPr>
          <p:cNvSpPr txBox="1"/>
          <p:nvPr/>
        </p:nvSpPr>
        <p:spPr>
          <a:xfrm>
            <a:off x="139150" y="2417934"/>
            <a:ext cx="105752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3200" b="0" i="0" u="none" strike="noStrike" dirty="0">
              <a:solidFill>
                <a:srgbClr val="2E2E2E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Hemorrhage</a:t>
            </a:r>
            <a:endParaRPr lang="it-IT" sz="4000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ypovolemia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 algn="l">
              <a:buFontTx/>
              <a:buChar char="-"/>
            </a:pPr>
            <a:r>
              <a:rPr lang="it-IT" sz="4000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oor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inotropism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 algn="l">
              <a:buFontTx/>
              <a:buChar char="-"/>
            </a:pP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endParaRPr lang="it-IT" sz="4000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rterial-ventricular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endParaRPr lang="it-IT" sz="4000" b="0" i="0" u="none" strike="noStrike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E38E3C-6760-EC86-60EB-07E57C014DC1}"/>
              </a:ext>
            </a:extLst>
          </p:cNvPr>
          <p:cNvSpPr txBox="1"/>
          <p:nvPr/>
        </p:nvSpPr>
        <p:spPr>
          <a:xfrm>
            <a:off x="6735419" y="2955717"/>
            <a:ext cx="6102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Tx/>
              <a:buChar char="-"/>
            </a:pPr>
            <a:r>
              <a:rPr lang="it-IT" sz="4000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utflow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obstruction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4000" b="0" i="0" u="none" strike="noStrike" baseline="30000" dirty="0">
              <a:solidFill>
                <a:srgbClr val="00578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ystemic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inflammatory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endParaRPr lang="it-IT" sz="4000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endParaRPr lang="it-IT" sz="4000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it-IT" sz="4000" b="0" i="0" u="none" strike="noStrike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Oversedation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F820EB-AE7F-B915-7B06-E83F7B6DE70B}"/>
              </a:ext>
            </a:extLst>
          </p:cNvPr>
          <p:cNvSpPr txBox="1"/>
          <p:nvPr/>
        </p:nvSpPr>
        <p:spPr>
          <a:xfrm>
            <a:off x="2425147" y="338573"/>
            <a:ext cx="96078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first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step in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managing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hypotensive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diagnosing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treat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40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underlying</a:t>
            </a:r>
            <a:r>
              <a:rPr lang="it-IT" sz="40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cause.</a:t>
            </a:r>
          </a:p>
        </p:txBody>
      </p:sp>
    </p:spTree>
    <p:extLst>
      <p:ext uri="{BB962C8B-B14F-4D97-AF65-F5344CB8AC3E}">
        <p14:creationId xmlns:p14="http://schemas.microsoft.com/office/powerpoint/2010/main" val="2716227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7D0BF2-66B7-9CE1-A2B6-E6E44A8E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18" y="1668508"/>
            <a:ext cx="11599764" cy="11508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F2122C9-E332-CFFC-B0F8-6C40B5BCC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18" y="673328"/>
            <a:ext cx="10030379" cy="9951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D8AFE4-B068-4F8B-7924-8F2D90AE5A88}"/>
              </a:ext>
            </a:extLst>
          </p:cNvPr>
          <p:cNvSpPr txBox="1"/>
          <p:nvPr/>
        </p:nvSpPr>
        <p:spPr>
          <a:xfrm>
            <a:off x="1325218" y="3541148"/>
            <a:ext cx="9541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C.L.E.A.R.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minimizing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iatrogenic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harm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improving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long-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advocates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for a shift from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rigid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targets to a more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nuanced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patient-centric</a:t>
            </a:r>
            <a:r>
              <a:rPr lang="it-IT" sz="2400" b="0" i="0" u="none" strike="noStrike" dirty="0">
                <a:solidFill>
                  <a:srgbClr val="2E2E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strategy.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6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2658C2-D73C-3379-B4C8-23A39DE9A5F1}"/>
              </a:ext>
            </a:extLst>
          </p:cNvPr>
          <p:cNvSpPr txBox="1"/>
          <p:nvPr/>
        </p:nvSpPr>
        <p:spPr>
          <a:xfrm>
            <a:off x="463296" y="1912791"/>
            <a:ext cx="11265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12121"/>
                </a:solidFill>
                <a:latin typeface="+mj-lt"/>
              </a:rPr>
              <a:t>Linked to myocardial injury, acute renal injury, and death.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800" b="0" i="0" u="none" strike="noStrike" dirty="0">
              <a:solidFill>
                <a:srgbClr val="212121"/>
              </a:solidFill>
              <a:effectLst/>
              <a:latin typeface="+mj-lt"/>
            </a:endParaRPr>
          </a:p>
          <a:p>
            <a:pPr lvl="6"/>
            <a:r>
              <a:rPr lang="en-US" sz="2000" b="1" dirty="0">
                <a:solidFill>
                  <a:srgbClr val="212121"/>
                </a:solidFill>
                <a:latin typeface="+mj-lt"/>
              </a:rPr>
              <a:t>                                                                          Sessler et al. Intensive Care Med. 2018</a:t>
            </a:r>
            <a:endParaRPr lang="it-IT" sz="2000" b="1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5A8187-D078-86CD-EC52-3CF1ACFC7453}"/>
              </a:ext>
            </a:extLst>
          </p:cNvPr>
          <p:cNvSpPr txBox="1"/>
          <p:nvPr/>
        </p:nvSpPr>
        <p:spPr>
          <a:xfrm>
            <a:off x="463296" y="3215737"/>
            <a:ext cx="112654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</a:rPr>
              <a:t>Just 5 minutes &lt;55 mmHg MAP spells trouble with acute kidney and myocardial injury.</a:t>
            </a:r>
          </a:p>
          <a:p>
            <a:r>
              <a:rPr lang="it-IT" i="0" u="none" strike="noStrike" dirty="0">
                <a:solidFill>
                  <a:srgbClr val="1F1F1F"/>
                </a:solidFill>
                <a:effectLst/>
                <a:latin typeface="+mj-lt"/>
              </a:rPr>
              <a:t>                     					</a:t>
            </a:r>
            <a:r>
              <a:rPr lang="it-IT" i="0" u="none" strike="noStrike" dirty="0">
                <a:solidFill>
                  <a:srgbClr val="1F1F1F"/>
                </a:solidFill>
                <a:effectLst/>
                <a:latin typeface="+mn-lt"/>
              </a:rPr>
              <a:t>	</a:t>
            </a:r>
            <a:r>
              <a:rPr lang="it-IT" sz="2000" b="1" dirty="0">
                <a:solidFill>
                  <a:srgbClr val="1F1F1F"/>
                </a:solidFill>
                <a:latin typeface="+mj-lt"/>
              </a:rPr>
              <a:t>                    </a:t>
            </a:r>
            <a:r>
              <a:rPr lang="en-US" sz="2000" b="1" dirty="0">
                <a:latin typeface="+mj-lt"/>
                <a:ea typeface="+mn-lt"/>
                <a:cs typeface="+mn-lt"/>
              </a:rPr>
              <a:t>Walsh et al. Anesthesiology 2013</a:t>
            </a:r>
            <a:endParaRPr lang="it-IT" sz="2000" b="1" i="0" u="none" strike="noStrike" dirty="0">
              <a:solidFill>
                <a:srgbClr val="1F1F1F"/>
              </a:solidFill>
              <a:effectLst/>
              <a:latin typeface="+mj-lt"/>
            </a:endParaRPr>
          </a:p>
          <a:p>
            <a:endParaRPr lang="it-IT" dirty="0">
              <a:solidFill>
                <a:srgbClr val="21212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9CC5B9-370C-38AA-C5AB-130441D88F24}"/>
              </a:ext>
            </a:extLst>
          </p:cNvPr>
          <p:cNvSpPr txBox="1"/>
          <p:nvPr/>
        </p:nvSpPr>
        <p:spPr>
          <a:xfrm>
            <a:off x="391734" y="255861"/>
            <a:ext cx="11265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+mn-lt"/>
              </a:rPr>
              <a:t>The </a:t>
            </a:r>
            <a:r>
              <a:rPr lang="it-IT" sz="4800" b="1" dirty="0" err="1">
                <a:latin typeface="+mn-lt"/>
              </a:rPr>
              <a:t>enemy</a:t>
            </a:r>
            <a:r>
              <a:rPr lang="it-IT" sz="4800" b="1" dirty="0">
                <a:latin typeface="+mn-lt"/>
              </a:rPr>
              <a:t>: </a:t>
            </a:r>
            <a:r>
              <a:rPr lang="it-IT" sz="4800" b="1" dirty="0" err="1">
                <a:latin typeface="+mn-lt"/>
              </a:rPr>
              <a:t>intraoperative</a:t>
            </a:r>
            <a:r>
              <a:rPr lang="it-IT" sz="4800" b="1" dirty="0">
                <a:latin typeface="+mn-lt"/>
              </a:rPr>
              <a:t> </a:t>
            </a:r>
            <a:r>
              <a:rPr lang="it-IT" sz="4800" b="1" dirty="0" err="1">
                <a:latin typeface="+mn-lt"/>
              </a:rPr>
              <a:t>hypotension</a:t>
            </a:r>
            <a:endParaRPr lang="it-IT" sz="4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63B4A3-06C5-5523-2DAC-6B81330ACC36}"/>
              </a:ext>
            </a:extLst>
          </p:cNvPr>
          <p:cNvSpPr txBox="1"/>
          <p:nvPr/>
        </p:nvSpPr>
        <p:spPr>
          <a:xfrm>
            <a:off x="463296" y="4919008"/>
            <a:ext cx="11265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Ten minutes at &lt;80mmHg MAP, or even shorter stints below 70 mmHg or &lt;55 mmHg, unleash end-organ injury</a:t>
            </a:r>
            <a:r>
              <a:rPr lang="it-IT" sz="3200" dirty="0">
                <a:solidFill>
                  <a:srgbClr val="1F1F1F"/>
                </a:solidFill>
              </a:rPr>
              <a:t>.</a:t>
            </a:r>
            <a:r>
              <a:rPr lang="it-IT" sz="3200" i="0" u="none" strike="noStrike" dirty="0">
                <a:solidFill>
                  <a:srgbClr val="1F1F1F"/>
                </a:solidFill>
                <a:effectLst/>
              </a:rPr>
              <a:t>                  		</a:t>
            </a:r>
            <a:r>
              <a:rPr lang="it-IT" i="0" u="none" strike="noStrike" dirty="0">
                <a:solidFill>
                  <a:srgbClr val="1F1F1F"/>
                </a:solidFill>
                <a:effectLst/>
                <a:latin typeface="+mn-lt"/>
              </a:rPr>
              <a:t>					 		                                                                                     							                     	         </a:t>
            </a:r>
            <a:r>
              <a:rPr lang="en-US" sz="2000" b="1" dirty="0" err="1">
                <a:latin typeface="+mj-lt"/>
                <a:ea typeface="+mn-lt"/>
                <a:cs typeface="+mn-lt"/>
              </a:rPr>
              <a:t>Wijnberge</a:t>
            </a:r>
            <a:r>
              <a:rPr lang="en-US" sz="2000" b="1" dirty="0">
                <a:latin typeface="+mj-lt"/>
                <a:ea typeface="+mn-lt"/>
                <a:cs typeface="+mn-lt"/>
              </a:rPr>
              <a:t> et al. BJS open 2021</a:t>
            </a:r>
            <a:endParaRPr lang="it-IT" sz="2000" b="1" dirty="0">
              <a:solidFill>
                <a:srgbClr val="212121"/>
              </a:solidFill>
              <a:latin typeface="+mj-l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3167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0DB4223-251F-1B86-FE93-53B18015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7" y="109330"/>
            <a:ext cx="11010486" cy="62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28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91AC5-EAB7-38DD-517C-4D503A073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29A14-1D52-296B-6DAF-1A3E43B2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257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i="1" u="sng" dirty="0"/>
              <a:t>Take home </a:t>
            </a:r>
            <a:r>
              <a:rPr lang="it-IT" sz="4000" i="1" u="sng" dirty="0" err="1"/>
              <a:t>message</a:t>
            </a:r>
            <a:endParaRPr lang="it-IT" sz="4000" i="1" u="sng" dirty="0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46E470AB-B346-25EF-5A2E-4F654323B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899549"/>
              </p:ext>
            </p:extLst>
          </p:nvPr>
        </p:nvGraphicFramePr>
        <p:xfrm>
          <a:off x="838200" y="1690688"/>
          <a:ext cx="10515600" cy="4667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Google Shape;26;p1">
            <a:extLst>
              <a:ext uri="{FF2B5EF4-FFF2-40B4-BE49-F238E27FC236}">
                <a16:creationId xmlns:a16="http://schemas.microsoft.com/office/drawing/2014/main" id="{0EC6F8C7-794D-8DBB-C9FA-63BDEEFDD020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898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3195FD-C29E-254F-9EC1-A213824A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"/>
            <a:ext cx="12192000" cy="68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EAA87FD-F609-A78B-D303-976CA3488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" t="49896" r="12117" b="18094"/>
          <a:stretch/>
        </p:blipFill>
        <p:spPr>
          <a:xfrm>
            <a:off x="11377" y="1031202"/>
            <a:ext cx="11989911" cy="182949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77B9F9A-4487-DBB2-367B-50B77AD53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1" r="21754" b="74777"/>
          <a:stretch/>
        </p:blipFill>
        <p:spPr>
          <a:xfrm>
            <a:off x="0" y="241815"/>
            <a:ext cx="5460642" cy="94290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E028BC-FEBF-386D-8D1A-F37851600BFC}"/>
              </a:ext>
            </a:extLst>
          </p:cNvPr>
          <p:cNvSpPr txBox="1"/>
          <p:nvPr/>
        </p:nvSpPr>
        <p:spPr>
          <a:xfrm>
            <a:off x="2074962" y="3641445"/>
            <a:ext cx="804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12121"/>
                </a:solidFill>
                <a:latin typeface="+mj-lt"/>
              </a:rPr>
              <a:t>Multicenter retrospective cohort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21212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12121"/>
                </a:solidFill>
                <a:latin typeface="+mj-lt"/>
              </a:rPr>
              <a:t>369,222 noncardiac surgical procedures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E2069FE-8941-EAFD-885A-2EC7646C7D80}"/>
              </a:ext>
            </a:extLst>
          </p:cNvPr>
          <p:cNvSpPr txBox="1"/>
          <p:nvPr/>
        </p:nvSpPr>
        <p:spPr>
          <a:xfrm>
            <a:off x="3592883" y="6177025"/>
            <a:ext cx="8599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>
                <a:solidFill>
                  <a:srgbClr val="212121"/>
                </a:solidFill>
                <a:latin typeface="+mj-lt"/>
              </a:rPr>
              <a:t>Gregory</a:t>
            </a:r>
            <a:r>
              <a:rPr lang="it-IT" sz="2400" b="1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et al.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Anesth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Analg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. 2021. </a:t>
            </a:r>
            <a:endParaRPr lang="it-IT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3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1">
            <a:extLst>
              <a:ext uri="{FF2B5EF4-FFF2-40B4-BE49-F238E27FC236}">
                <a16:creationId xmlns:a16="http://schemas.microsoft.com/office/drawing/2014/main" id="{C43AD695-7272-FBF6-4B8E-8B3D2084D74D}"/>
              </a:ext>
            </a:extLst>
          </p:cNvPr>
          <p:cNvSpPr/>
          <p:nvPr/>
        </p:nvSpPr>
        <p:spPr>
          <a:xfrm>
            <a:off x="0" y="6663558"/>
            <a:ext cx="12192000" cy="194442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6C5114-55BC-C398-9CC6-196ABE46457A}"/>
              </a:ext>
            </a:extLst>
          </p:cNvPr>
          <p:cNvSpPr txBox="1"/>
          <p:nvPr/>
        </p:nvSpPr>
        <p:spPr>
          <a:xfrm>
            <a:off x="6807911" y="2496534"/>
            <a:ext cx="557655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rgbClr val="212121"/>
                </a:solidFill>
              </a:rPr>
              <a:t>IOH </a:t>
            </a:r>
            <a:r>
              <a:rPr lang="it-IT" sz="2600" b="1" u="none" strike="noStrike" dirty="0" err="1">
                <a:solidFill>
                  <a:srgbClr val="212121"/>
                </a:solidFill>
                <a:effectLst/>
              </a:rPr>
              <a:t>increased</a:t>
            </a:r>
            <a:r>
              <a:rPr lang="it-IT" sz="2600" b="1" u="none" strike="noStrike" dirty="0">
                <a:solidFill>
                  <a:srgbClr val="212121"/>
                </a:solidFill>
                <a:effectLst/>
              </a:rPr>
              <a:t> 30-day major </a:t>
            </a:r>
            <a:r>
              <a:rPr lang="it-IT" sz="2600" b="1" u="none" strike="noStrike" dirty="0" err="1">
                <a:solidFill>
                  <a:srgbClr val="212121"/>
                </a:solidFill>
                <a:effectLst/>
              </a:rPr>
              <a:t>adverse</a:t>
            </a:r>
            <a:r>
              <a:rPr lang="it-IT" sz="2600" b="1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it-IT" sz="2600" b="1" u="none" strike="noStrike" dirty="0" err="1">
                <a:solidFill>
                  <a:srgbClr val="212121"/>
                </a:solidFill>
                <a:effectLst/>
              </a:rPr>
              <a:t>cardiac</a:t>
            </a:r>
            <a:r>
              <a:rPr lang="it-IT" sz="2600" b="1" u="none" strike="noStrike" dirty="0">
                <a:solidFill>
                  <a:srgbClr val="212121"/>
                </a:solidFill>
                <a:effectLst/>
              </a:rPr>
              <a:t> or </a:t>
            </a:r>
            <a:r>
              <a:rPr lang="it-IT" sz="2600" b="1" u="none" strike="noStrike" dirty="0" err="1">
                <a:solidFill>
                  <a:srgbClr val="212121"/>
                </a:solidFill>
                <a:effectLst/>
              </a:rPr>
              <a:t>cerebrovascular</a:t>
            </a:r>
            <a:r>
              <a:rPr lang="it-IT" sz="2600" b="1" u="none" strike="noStrike" dirty="0">
                <a:solidFill>
                  <a:srgbClr val="212121"/>
                </a:solidFill>
                <a:effectLst/>
              </a:rPr>
              <a:t> events.</a:t>
            </a:r>
            <a:endParaRPr lang="it-IT" sz="2600" b="1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2BAFF2E-E10B-613F-776C-3BBEC704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5032"/>
          <a:stretch/>
        </p:blipFill>
        <p:spPr bwMode="auto">
          <a:xfrm>
            <a:off x="0" y="336440"/>
            <a:ext cx="6265683" cy="60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B5FB11-2CA4-9ED0-7344-6AB6139A2909}"/>
              </a:ext>
            </a:extLst>
          </p:cNvPr>
          <p:cNvSpPr txBox="1"/>
          <p:nvPr/>
        </p:nvSpPr>
        <p:spPr>
          <a:xfrm>
            <a:off x="7548139" y="6193090"/>
            <a:ext cx="8599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212121"/>
                </a:solidFill>
                <a:latin typeface="+mj-lt"/>
              </a:rPr>
              <a:t>Gregory</a:t>
            </a:r>
            <a:r>
              <a:rPr lang="it-IT" sz="2400" b="1" i="0" u="none" strike="noStrike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et al.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Anesth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 </a:t>
            </a:r>
            <a:r>
              <a:rPr lang="it-IT" sz="2400" b="1" dirty="0" err="1">
                <a:solidFill>
                  <a:srgbClr val="212121"/>
                </a:solidFill>
                <a:latin typeface="+mj-lt"/>
              </a:rPr>
              <a:t>Analg</a:t>
            </a:r>
            <a:r>
              <a:rPr lang="it-IT" sz="2400" b="1" dirty="0">
                <a:solidFill>
                  <a:srgbClr val="212121"/>
                </a:solidFill>
                <a:latin typeface="+mj-lt"/>
              </a:rPr>
              <a:t>. 2021. </a:t>
            </a:r>
            <a:endParaRPr lang="it-IT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864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8E17E4A-B560-9241-BBCC-C62651E6E72E}"/>
              </a:ext>
            </a:extLst>
          </p:cNvPr>
          <p:cNvSpPr/>
          <p:nvPr/>
        </p:nvSpPr>
        <p:spPr>
          <a:xfrm>
            <a:off x="0" y="6663558"/>
            <a:ext cx="12192000" cy="194441"/>
          </a:xfrm>
          <a:prstGeom prst="rect">
            <a:avLst/>
          </a:prstGeom>
          <a:solidFill>
            <a:srgbClr val="FD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7DF7582-30CA-4BF7-62F0-ED8026D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" t="43045" r="5399" b="25984"/>
          <a:stretch/>
        </p:blipFill>
        <p:spPr>
          <a:xfrm>
            <a:off x="493690" y="1335819"/>
            <a:ext cx="11204620" cy="2173374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E86BA73-3000-DA4C-B048-F25FAA2C9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52" b="80151"/>
          <a:stretch/>
        </p:blipFill>
        <p:spPr>
          <a:xfrm>
            <a:off x="125141" y="114513"/>
            <a:ext cx="2621055" cy="1467529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7DEDBA9-9B90-D1FC-447E-E22A03D6A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-167" b="71343"/>
          <a:stretch/>
        </p:blipFill>
        <p:spPr>
          <a:xfrm>
            <a:off x="7793058" y="-354"/>
            <a:ext cx="4192881" cy="13361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3972FD-E2BA-4C22-5288-33BD62F0F283}"/>
              </a:ext>
            </a:extLst>
          </p:cNvPr>
          <p:cNvSpPr txBox="1"/>
          <p:nvPr/>
        </p:nvSpPr>
        <p:spPr>
          <a:xfrm>
            <a:off x="7259593" y="6186502"/>
            <a:ext cx="4932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 err="1">
                <a:solidFill>
                  <a:srgbClr val="212121"/>
                </a:solidFill>
                <a:effectLst/>
                <a:latin typeface="+mj-lt"/>
              </a:rPr>
              <a:t>Sessler</a:t>
            </a:r>
            <a:r>
              <a:rPr lang="it-IT" sz="2400" b="1" i="0" dirty="0">
                <a:solidFill>
                  <a:srgbClr val="212121"/>
                </a:solidFill>
                <a:effectLst/>
                <a:latin typeface="+mj-lt"/>
              </a:rPr>
              <a:t> DI   et al. Br J </a:t>
            </a:r>
            <a:r>
              <a:rPr lang="it-IT" sz="2400" b="1" i="0" dirty="0" err="1">
                <a:solidFill>
                  <a:srgbClr val="212121"/>
                </a:solidFill>
                <a:effectLst/>
                <a:latin typeface="+mj-lt"/>
              </a:rPr>
              <a:t>Anaesth</a:t>
            </a:r>
            <a:r>
              <a:rPr lang="it-IT" sz="2400" b="1" i="0" dirty="0">
                <a:solidFill>
                  <a:srgbClr val="212121"/>
                </a:solidFill>
                <a:effectLst/>
                <a:latin typeface="+mj-lt"/>
              </a:rPr>
              <a:t>. 2019</a:t>
            </a:r>
            <a:endParaRPr lang="it-IT" sz="2400" b="1" dirty="0">
              <a:latin typeface="+mj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2572D8-AD99-0A58-21D9-9C3D2EEB41C7}"/>
              </a:ext>
            </a:extLst>
          </p:cNvPr>
          <p:cNvSpPr txBox="1"/>
          <p:nvPr/>
        </p:nvSpPr>
        <p:spPr>
          <a:xfrm>
            <a:off x="742682" y="4098179"/>
            <a:ext cx="1070663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cs typeface="Helvetica"/>
              </a:rPr>
              <a:t>Consensus statement 1:</a:t>
            </a:r>
            <a:r>
              <a:rPr lang="en-US" sz="2800" dirty="0">
                <a:cs typeface="Helvetica"/>
              </a:rPr>
              <a:t> </a:t>
            </a:r>
          </a:p>
          <a:p>
            <a:pPr algn="ctr"/>
            <a:r>
              <a:rPr lang="en-US" sz="2800" i="1" dirty="0">
                <a:cs typeface="helvetica"/>
              </a:rPr>
              <a:t>Intraoperative mean arterial blood pressures below 60–70 mmHg are associated with myocardial injury, acute kidney injury, and death.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7243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8945</TotalTime>
  <Words>1079</Words>
  <Application>Microsoft Macintosh PowerPoint</Application>
  <PresentationFormat>Widescreen</PresentationFormat>
  <Paragraphs>166</Paragraphs>
  <Slides>62</Slides>
  <Notes>40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74" baseType="lpstr">
      <vt:lpstr>Aptos</vt:lpstr>
      <vt:lpstr>Arial</vt:lpstr>
      <vt:lpstr>Calibri</vt:lpstr>
      <vt:lpstr>Calibri Light</vt:lpstr>
      <vt:lpstr>Cambria</vt:lpstr>
      <vt:lpstr>Exo Black</vt:lpstr>
      <vt:lpstr>Helvetica</vt:lpstr>
      <vt:lpstr>Helvetica</vt:lpstr>
      <vt:lpstr>Helvetica Neue</vt:lpstr>
      <vt:lpstr>Lato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Take home message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Scquizzato Tommaso</dc:creator>
  <cp:lastModifiedBy>damico.filippo</cp:lastModifiedBy>
  <cp:revision>327</cp:revision>
  <dcterms:created xsi:type="dcterms:W3CDTF">2019-11-28T05:27:24Z</dcterms:created>
  <dcterms:modified xsi:type="dcterms:W3CDTF">2025-05-14T06:16:44Z</dcterms:modified>
</cp:coreProperties>
</file>