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19" r:id="rId3"/>
    <p:sldId id="321" r:id="rId4"/>
    <p:sldId id="322" r:id="rId5"/>
    <p:sldId id="325" r:id="rId6"/>
    <p:sldId id="326" r:id="rId7"/>
    <p:sldId id="327" r:id="rId8"/>
    <p:sldId id="328" r:id="rId9"/>
    <p:sldId id="324" r:id="rId10"/>
    <p:sldId id="329" r:id="rId11"/>
    <p:sldId id="330" r:id="rId12"/>
    <p:sldId id="323" r:id="rId13"/>
    <p:sldId id="331" r:id="rId14"/>
    <p:sldId id="332" r:id="rId15"/>
    <p:sldId id="333" r:id="rId16"/>
    <p:sldId id="334" r:id="rId17"/>
    <p:sldId id="336" r:id="rId18"/>
    <p:sldId id="335" r:id="rId19"/>
    <p:sldId id="337" r:id="rId20"/>
    <p:sldId id="338" r:id="rId21"/>
    <p:sldId id="301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6" autoAdjust="0"/>
    <p:restoredTop sz="94707"/>
  </p:normalViewPr>
  <p:slideViewPr>
    <p:cSldViewPr>
      <p:cViewPr varScale="1">
        <p:scale>
          <a:sx n="86" d="100"/>
          <a:sy n="86" d="100"/>
        </p:scale>
        <p:origin x="68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EFA28-C997-440B-959F-AF19CC0FB187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17CC3-39AB-4E7F-A2C6-DEC884263D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03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126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55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736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275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93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65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655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525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091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239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83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579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625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986F3-8413-4BF6-975A-910F6A84FAF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0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33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964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81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322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612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5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17CC3-39AB-4E7F-A2C6-DEC884263DB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9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10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92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7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89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7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42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21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5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43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85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18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7C4-E0AE-45C1-B825-263C96AB7840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2C6CA-18AE-4B75-8D29-51B22D277D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73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99356" y="1983168"/>
            <a:ext cx="11305256" cy="13321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Sigarette </a:t>
            </a:r>
            <a:r>
              <a:rPr lang="it-IT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elettroniche e riscaldatori di </a:t>
            </a:r>
            <a:r>
              <a:rPr lang="it-IT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tabacco</a:t>
            </a:r>
            <a:br>
              <a:rPr lang="it-IT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it-IT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Quale </a:t>
            </a:r>
            <a:r>
              <a:rPr lang="it-IT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impatto sui polmoni? </a:t>
            </a:r>
            <a:r>
              <a:rPr lang="it-IT" sz="4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it-IT" sz="40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it-IT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it-IT" sz="2025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DB3514-54A2-4703-A07F-E1F8B8DFAD8E}"/>
              </a:ext>
            </a:extLst>
          </p:cNvPr>
          <p:cNvSpPr txBox="1"/>
          <p:nvPr/>
        </p:nvSpPr>
        <p:spPr>
          <a:xfrm>
            <a:off x="2783632" y="3696578"/>
            <a:ext cx="6336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i="1" kern="0" dirty="0">
                <a:latin typeface="Corbel" pitchFamily="34" charset="0"/>
              </a:rPr>
              <a:t>Francesco Petrella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i="1" kern="0" dirty="0">
                <a:latin typeface="Corbel" pitchFamily="34" charset="0"/>
              </a:rPr>
              <a:t>Struttura Complessa Chirurgia Toracica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i="1" kern="0" dirty="0">
                <a:latin typeface="Corbel" pitchFamily="34" charset="0"/>
              </a:rPr>
              <a:t>Fondazione IRCCS San Gerardo dei Tintori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i="1" kern="0" dirty="0">
                <a:latin typeface="Corbel" pitchFamily="34" charset="0"/>
              </a:rPr>
              <a:t>Monza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728B2E-8D75-4775-9E82-11217B1C7FA1}"/>
              </a:ext>
            </a:extLst>
          </p:cNvPr>
          <p:cNvSpPr txBox="1"/>
          <p:nvPr/>
        </p:nvSpPr>
        <p:spPr>
          <a:xfrm>
            <a:off x="3071664" y="5278169"/>
            <a:ext cx="60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i="1" kern="0" dirty="0" smtClean="0">
                <a:latin typeface="Corbel" pitchFamily="34" charset="0"/>
              </a:rPr>
              <a:t>Trieste</a:t>
            </a:r>
            <a:r>
              <a:rPr lang="it-IT" sz="1800" b="1" i="1" kern="0" dirty="0" smtClean="0">
                <a:latin typeface="Corbel" pitchFamily="34" charset="0"/>
              </a:rPr>
              <a:t>, </a:t>
            </a:r>
            <a:r>
              <a:rPr lang="it-IT" b="1" i="1" kern="0" dirty="0" smtClean="0">
                <a:latin typeface="Corbel" pitchFamily="34" charset="0"/>
              </a:rPr>
              <a:t>14 maggio 2025</a:t>
            </a:r>
            <a:endParaRPr lang="it-IT" sz="1800" b="1" i="1" kern="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295800" y="498577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COPD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7153" t="19183" r="27116" b="56681"/>
          <a:stretch/>
        </p:blipFill>
        <p:spPr>
          <a:xfrm>
            <a:off x="213624" y="1104546"/>
            <a:ext cx="4896544" cy="145366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86982" y="1220316"/>
            <a:ext cx="4611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meta-analysis of seven studies involving 3,552,424 individuals reported a 1.50-fold increased risk of COPD among e-cigarette users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641375" y="3180929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E-cigarette </a:t>
            </a:r>
            <a:r>
              <a:rPr lang="en-US" dirty="0" smtClean="0">
                <a:latin typeface="Palatino Linotype" panose="02040502050505030304" pitchFamily="18" charset="0"/>
              </a:rPr>
              <a:t>reduces </a:t>
            </a:r>
            <a:r>
              <a:rPr lang="en-US" dirty="0">
                <a:latin typeface="Palatino Linotype" panose="02040502050505030304" pitchFamily="18" charset="0"/>
              </a:rPr>
              <a:t>the effectiveness of </a:t>
            </a:r>
            <a:r>
              <a:rPr lang="en-US" dirty="0" smtClean="0">
                <a:latin typeface="Palatino Linotype" panose="02040502050505030304" pitchFamily="18" charset="0"/>
              </a:rPr>
              <a:t>CPAP therapy </a:t>
            </a:r>
            <a:r>
              <a:rPr lang="en-US" dirty="0">
                <a:latin typeface="Palatino Linotype" panose="02040502050505030304" pitchFamily="18" charset="0"/>
              </a:rPr>
              <a:t>in patients with coexisting sleep apnea </a:t>
            </a: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23573" t="49196" r="21896" b="23958"/>
          <a:stretch/>
        </p:blipFill>
        <p:spPr>
          <a:xfrm>
            <a:off x="321636" y="2968966"/>
            <a:ext cx="4680520" cy="12961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/>
          <a:srcRect l="16262" t="34927" r="16614" b="44699"/>
          <a:stretch/>
        </p:blipFill>
        <p:spPr>
          <a:xfrm>
            <a:off x="290050" y="4776188"/>
            <a:ext cx="5071339" cy="86583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036442" y="480503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I</a:t>
            </a:r>
            <a:r>
              <a:rPr lang="en-US" dirty="0" smtClean="0">
                <a:latin typeface="Palatino Linotype" panose="02040502050505030304" pitchFamily="18" charset="0"/>
              </a:rPr>
              <a:t>ncreased </a:t>
            </a:r>
            <a:r>
              <a:rPr lang="en-US" dirty="0">
                <a:latin typeface="Palatino Linotype" panose="02040502050505030304" pitchFamily="18" charset="0"/>
              </a:rPr>
              <a:t>expression of matrix </a:t>
            </a:r>
            <a:r>
              <a:rPr lang="en-US" dirty="0" err="1">
                <a:latin typeface="Palatino Linotype" panose="02040502050505030304" pitchFamily="18" charset="0"/>
              </a:rPr>
              <a:t>metalloproteinases</a:t>
            </a:r>
            <a:r>
              <a:rPr lang="en-US" dirty="0">
                <a:latin typeface="Palatino Linotype" panose="02040502050505030304" pitchFamily="18" charset="0"/>
              </a:rPr>
              <a:t> has been reported in the sputum and airway biopsies of e-cigarette users </a:t>
            </a:r>
            <a:endParaRPr lang="it-IT" dirty="0">
              <a:latin typeface="Palatino Linotype" panose="02040502050505030304" pitchFamily="18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5630784" y="1810009"/>
            <a:ext cx="1068496" cy="1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5646476" y="3642594"/>
            <a:ext cx="1068496" cy="1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5630784" y="5209107"/>
            <a:ext cx="1068496" cy="1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4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295800" y="498577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COPD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799856" y="101536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Palatino Linotype" panose="02040502050505030304" pitchFamily="18" charset="0"/>
              </a:rPr>
              <a:t>p</a:t>
            </a:r>
            <a:r>
              <a:rPr lang="it-IT" dirty="0" err="1" smtClean="0">
                <a:latin typeface="Palatino Linotype" panose="02040502050505030304" pitchFamily="18" charset="0"/>
              </a:rPr>
              <a:t>reclinical</a:t>
            </a:r>
            <a:r>
              <a:rPr lang="it-IT" dirty="0" smtClean="0">
                <a:latin typeface="Palatino Linotype" panose="02040502050505030304" pitchFamily="18" charset="0"/>
              </a:rPr>
              <a:t> </a:t>
            </a:r>
            <a:r>
              <a:rPr lang="it-IT" dirty="0" err="1" smtClean="0">
                <a:latin typeface="Palatino Linotype" panose="02040502050505030304" pitchFamily="18" charset="0"/>
              </a:rPr>
              <a:t>studies</a:t>
            </a: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6746" t="37030" r="12239" b="34737"/>
          <a:stretch/>
        </p:blipFill>
        <p:spPr>
          <a:xfrm>
            <a:off x="344724" y="1578721"/>
            <a:ext cx="4815172" cy="12532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17017" t="37605" r="14825" b="38718"/>
          <a:stretch/>
        </p:blipFill>
        <p:spPr>
          <a:xfrm>
            <a:off x="181120" y="3100059"/>
            <a:ext cx="5122791" cy="1001005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6654542" y="23445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istologic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evidence of </a:t>
            </a:r>
            <a:endParaRPr lang="en-US" dirty="0" smtClean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emphysema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after 6 weeks and 4 </a:t>
            </a:r>
            <a:endParaRPr lang="en-US" dirty="0" smtClean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months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 exposure to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aerosol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from unflavored e-liquids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/>
          <a:srcRect l="26847" t="36730" r="28643" b="46942"/>
          <a:stretch/>
        </p:blipFill>
        <p:spPr>
          <a:xfrm>
            <a:off x="263351" y="4451087"/>
            <a:ext cx="5403199" cy="111494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7392144" y="4546895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N</a:t>
            </a:r>
            <a:r>
              <a:rPr lang="en-US" dirty="0" smtClean="0">
                <a:latin typeface="Palatino Linotype" panose="02040502050505030304" pitchFamily="18" charset="0"/>
              </a:rPr>
              <a:t>o </a:t>
            </a:r>
            <a:r>
              <a:rPr lang="en-US" dirty="0">
                <a:latin typeface="Palatino Linotype" panose="02040502050505030304" pitchFamily="18" charset="0"/>
              </a:rPr>
              <a:t>emphysema after 4 months of </a:t>
            </a:r>
            <a:r>
              <a:rPr lang="en-US" dirty="0" smtClean="0">
                <a:latin typeface="Palatino Linotype" panose="02040502050505030304" pitchFamily="18" charset="0"/>
              </a:rPr>
              <a:t>exposure (likely </a:t>
            </a:r>
            <a:r>
              <a:rPr lang="en-US" dirty="0">
                <a:latin typeface="Palatino Linotype" panose="02040502050505030304" pitchFamily="18" charset="0"/>
              </a:rPr>
              <a:t>due to a lower aerosol </a:t>
            </a:r>
            <a:r>
              <a:rPr lang="en-US" dirty="0" smtClean="0">
                <a:latin typeface="Palatino Linotype" panose="02040502050505030304" pitchFamily="18" charset="0"/>
              </a:rPr>
              <a:t>dose) </a:t>
            </a:r>
            <a:endParaRPr lang="it-IT" dirty="0">
              <a:latin typeface="Palatino Linotype" panose="02040502050505030304" pitchFamily="18" charset="0"/>
            </a:endParaRPr>
          </a:p>
        </p:txBody>
      </p:sp>
      <p:cxnSp>
        <p:nvCxnSpPr>
          <p:cNvPr id="21" name="Connettore 2 20"/>
          <p:cNvCxnSpPr/>
          <p:nvPr/>
        </p:nvCxnSpPr>
        <p:spPr>
          <a:xfrm>
            <a:off x="5985894" y="2269837"/>
            <a:ext cx="1077145" cy="4625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5898995" y="3136453"/>
            <a:ext cx="1164044" cy="346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5985894" y="4842271"/>
            <a:ext cx="1068496" cy="1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79776" y="507769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ASTHMA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22603" t="42986" r="2382" b="30922"/>
          <a:stretch/>
        </p:blipFill>
        <p:spPr>
          <a:xfrm>
            <a:off x="318536" y="2008169"/>
            <a:ext cx="4784532" cy="9361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12077" t="36370" r="21094" b="26048"/>
          <a:stretch/>
        </p:blipFill>
        <p:spPr>
          <a:xfrm>
            <a:off x="554563" y="3688895"/>
            <a:ext cx="4548505" cy="143881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632166" y="2756800"/>
            <a:ext cx="3495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association </a:t>
            </a:r>
            <a:r>
              <a:rPr lang="en-US" dirty="0">
                <a:latin typeface="Palatino Linotype" panose="02040502050505030304" pitchFamily="18" charset="0"/>
              </a:rPr>
              <a:t>between both current and lifetime e-cigarette use and asthma, independent of smoking </a:t>
            </a:r>
            <a:r>
              <a:rPr lang="en-US" dirty="0" smtClean="0">
                <a:latin typeface="Palatino Linotype" panose="02040502050505030304" pitchFamily="18" charset="0"/>
              </a:rPr>
              <a:t>status, both in adolescents and adults</a:t>
            </a:r>
            <a:endParaRPr lang="it-IT" dirty="0">
              <a:latin typeface="Palatino Linotype" panose="02040502050505030304" pitchFamily="18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5490103" y="2515052"/>
            <a:ext cx="1905415" cy="7001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5519936" y="4011134"/>
            <a:ext cx="1927801" cy="7581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6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79776" y="507769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ASTHMA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752184" y="2454603"/>
            <a:ext cx="3522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  <a:p>
            <a:pPr algn="ctr"/>
            <a:endParaRPr lang="en-US" dirty="0">
              <a:latin typeface="Palatino Linotype" panose="02040502050505030304" pitchFamily="18" charset="0"/>
            </a:endParaRP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I</a:t>
            </a:r>
            <a:r>
              <a:rPr lang="en-US" dirty="0" smtClean="0">
                <a:latin typeface="Palatino Linotype" panose="02040502050505030304" pitchFamily="18" charset="0"/>
              </a:rPr>
              <a:t>ncreased </a:t>
            </a:r>
            <a:r>
              <a:rPr lang="en-US" dirty="0">
                <a:latin typeface="Palatino Linotype" panose="02040502050505030304" pitchFamily="18" charset="0"/>
              </a:rPr>
              <a:t>bronchoconstriction in response to </a:t>
            </a:r>
            <a:r>
              <a:rPr lang="en-US" dirty="0" err="1">
                <a:latin typeface="Palatino Linotype" panose="02040502050505030304" pitchFamily="18" charset="0"/>
              </a:rPr>
              <a:t>methacholine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it-IT" dirty="0">
              <a:latin typeface="Palatino Linotype" panose="02040502050505030304" pitchFamily="18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5323312" y="1755462"/>
            <a:ext cx="1905415" cy="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5323312" y="3239534"/>
            <a:ext cx="1939302" cy="120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8472" t="42242" r="27988" b="40186"/>
          <a:stretch/>
        </p:blipFill>
        <p:spPr>
          <a:xfrm>
            <a:off x="335360" y="1491012"/>
            <a:ext cx="5003267" cy="77828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10342" t="36844" r="7351" b="21349"/>
          <a:stretch/>
        </p:blipFill>
        <p:spPr>
          <a:xfrm>
            <a:off x="335360" y="2653183"/>
            <a:ext cx="4104456" cy="117270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620684" y="1593897"/>
            <a:ext cx="315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Airway </a:t>
            </a:r>
            <a:r>
              <a:rPr lang="en-US" dirty="0" err="1">
                <a:latin typeface="Palatino Linotype" panose="02040502050505030304" pitchFamily="18" charset="0"/>
              </a:rPr>
              <a:t>hyperresponsiveness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799856" y="101536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Palatino Linotype" panose="02040502050505030304" pitchFamily="18" charset="0"/>
              </a:rPr>
              <a:t>p</a:t>
            </a:r>
            <a:r>
              <a:rPr lang="it-IT" dirty="0" err="1" smtClean="0">
                <a:latin typeface="Palatino Linotype" panose="02040502050505030304" pitchFamily="18" charset="0"/>
              </a:rPr>
              <a:t>reclinical</a:t>
            </a:r>
            <a:r>
              <a:rPr lang="it-IT" dirty="0" smtClean="0">
                <a:latin typeface="Palatino Linotype" panose="02040502050505030304" pitchFamily="18" charset="0"/>
              </a:rPr>
              <a:t> </a:t>
            </a:r>
            <a:r>
              <a:rPr lang="it-IT" dirty="0" err="1" smtClean="0">
                <a:latin typeface="Palatino Linotype" panose="02040502050505030304" pitchFamily="18" charset="0"/>
              </a:rPr>
              <a:t>studies</a:t>
            </a: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/>
          <a:srcRect l="7098" t="35139" r="9905" b="30072"/>
          <a:stretch/>
        </p:blipFill>
        <p:spPr>
          <a:xfrm>
            <a:off x="191344" y="4329365"/>
            <a:ext cx="5040560" cy="1188442"/>
          </a:xfrm>
          <a:prstGeom prst="rect">
            <a:avLst/>
          </a:prstGeom>
        </p:spPr>
      </p:pic>
      <p:cxnSp>
        <p:nvCxnSpPr>
          <p:cNvPr id="18" name="Connettore 2 17"/>
          <p:cNvCxnSpPr/>
          <p:nvPr/>
        </p:nvCxnSpPr>
        <p:spPr>
          <a:xfrm>
            <a:off x="5256147" y="4923586"/>
            <a:ext cx="1939302" cy="120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7457795" y="4161105"/>
            <a:ext cx="4545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activation of  </a:t>
            </a:r>
            <a:r>
              <a:rPr lang="en-US" dirty="0">
                <a:latin typeface="Palatino Linotype" panose="02040502050505030304" pitchFamily="18" charset="0"/>
              </a:rPr>
              <a:t>vagal bronchopulmonary </a:t>
            </a:r>
            <a:r>
              <a:rPr lang="en-US" dirty="0" smtClean="0">
                <a:latin typeface="Palatino Linotype" panose="02040502050505030304" pitchFamily="18" charset="0"/>
              </a:rPr>
              <a:t>C-fibers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transient bronchoconstriction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in anaesthetized guinea </a:t>
            </a:r>
            <a:r>
              <a:rPr lang="en-US" dirty="0" smtClean="0">
                <a:latin typeface="Palatino Linotype" panose="02040502050505030304" pitchFamily="18" charset="0"/>
              </a:rPr>
              <a:t>pigs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 (effects </a:t>
            </a:r>
            <a:r>
              <a:rPr lang="en-US" dirty="0">
                <a:latin typeface="Palatino Linotype" panose="02040502050505030304" pitchFamily="18" charset="0"/>
              </a:rPr>
              <a:t>reversed by </a:t>
            </a:r>
            <a:r>
              <a:rPr lang="en-US" dirty="0" smtClean="0">
                <a:latin typeface="Palatino Linotype" panose="02040502050505030304" pitchFamily="18" charset="0"/>
              </a:rPr>
              <a:t>anticholinergics)</a:t>
            </a: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79776" y="507769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ASTHMA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4641" y="1383735"/>
            <a:ext cx="10791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N</a:t>
            </a:r>
            <a:r>
              <a:rPr lang="en-US" dirty="0" smtClean="0">
                <a:latin typeface="Palatino Linotype" panose="02040502050505030304" pitchFamily="18" charset="0"/>
              </a:rPr>
              <a:t>icotine-containing </a:t>
            </a:r>
            <a:r>
              <a:rPr lang="en-US" dirty="0">
                <a:latin typeface="Palatino Linotype" panose="02040502050505030304" pitchFamily="18" charset="0"/>
              </a:rPr>
              <a:t>aerosols altered mucin expression </a:t>
            </a:r>
            <a:r>
              <a:rPr lang="en-US" dirty="0" smtClean="0">
                <a:latin typeface="Palatino Linotype" panose="02040502050505030304" pitchFamily="18" charset="0"/>
              </a:rPr>
              <a:t>(MUC5AC</a:t>
            </a:r>
            <a:r>
              <a:rPr lang="en-US" dirty="0">
                <a:latin typeface="Palatino Linotype" panose="02040502050505030304" pitchFamily="18" charset="0"/>
              </a:rPr>
              <a:t>) and increased airway eosinophilia, while nicotine-free aerosols did not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00905" y="4181013"/>
            <a:ext cx="949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E-cigarette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aerosol can provoke or exacerbate asthma and bronchoconstriction, particularly in patients with pre-existing airway diseases such as COPD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5663952" y="2636912"/>
            <a:ext cx="0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20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43208" y="264826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EVALI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79576" y="809883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E-cigarette </a:t>
            </a:r>
            <a:r>
              <a:rPr lang="en-US" dirty="0">
                <a:latin typeface="Palatino Linotype" panose="02040502050505030304" pitchFamily="18" charset="0"/>
              </a:rPr>
              <a:t>or Vaping Product Use-Associated Lung Injury </a:t>
            </a:r>
            <a:r>
              <a:rPr lang="it-IT" sz="2400" b="1" dirty="0" smtClean="0">
                <a:latin typeface="Palatino Linotype" panose="02040502050505030304" pitchFamily="18" charset="0"/>
              </a:rPr>
              <a:t>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1384" y="143721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Palatino Linotype" panose="02040502050505030304" pitchFamily="18" charset="0"/>
              </a:rPr>
              <a:t>Diagnostic</a:t>
            </a:r>
            <a:r>
              <a:rPr lang="it-IT" b="1" i="1" dirty="0" smtClean="0">
                <a:latin typeface="Palatino Linotype" panose="02040502050505030304" pitchFamily="18" charset="0"/>
              </a:rPr>
              <a:t> </a:t>
            </a:r>
            <a:r>
              <a:rPr lang="it-IT" b="1" i="1" dirty="0" err="1" smtClean="0">
                <a:latin typeface="Palatino Linotype" panose="02040502050505030304" pitchFamily="18" charset="0"/>
              </a:rPr>
              <a:t>criteria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647728" y="1444478"/>
            <a:ext cx="433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ecent e-cigarette use (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within 90 days)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647728" y="1877308"/>
            <a:ext cx="785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adiographic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evidence of pulmonary infiltrates (on chest X-ray or CT scan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647728" y="2401247"/>
            <a:ext cx="606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Exclusion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 other known causes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eg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infection)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51384" y="310446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Palatino Linotype" panose="02040502050505030304" pitchFamily="18" charset="0"/>
              </a:rPr>
              <a:t>Imaging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647728" y="3104462"/>
            <a:ext cx="829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Bilateral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ground-glass opacities,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interstitial infiltrates,</a:t>
            </a:r>
          </a:p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nodules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pleural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effusions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51384" y="40262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Palatino Linotype" panose="02040502050505030304" pitchFamily="18" charset="0"/>
              </a:rPr>
              <a:t>Symptoms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647728" y="4053472"/>
            <a:ext cx="829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Non-specific, mimicking  viral infections and diffuse alveolar damage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647728" y="4694330"/>
            <a:ext cx="702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iffuse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alveolar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damage/ macrophages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containing lipid and brown–black granular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material</a:t>
            </a:r>
          </a:p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hyperplasia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 type 2 </a:t>
            </a:r>
            <a:r>
              <a:rPr lang="en-US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pneumocytes</a:t>
            </a:r>
            <a:endParaRPr lang="en-US" dirty="0" smtClean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atypical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mitotic figures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51384" y="46036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Palatino Linotype" panose="02040502050505030304" pitchFamily="18" charset="0"/>
              </a:rPr>
              <a:t>Autopsy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6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43208" y="264826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EVALI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79576" y="809883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E-cigarette </a:t>
            </a:r>
            <a:r>
              <a:rPr lang="en-US" dirty="0">
                <a:latin typeface="Palatino Linotype" panose="02040502050505030304" pitchFamily="18" charset="0"/>
              </a:rPr>
              <a:t>or Vaping Product Use-Associated Lung Injury </a:t>
            </a:r>
            <a:r>
              <a:rPr lang="it-IT" sz="2400" b="1" dirty="0" smtClean="0">
                <a:latin typeface="Palatino Linotype" panose="02040502050505030304" pitchFamily="18" charset="0"/>
              </a:rPr>
              <a:t>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9921" y="18104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Palatino Linotype" panose="02040502050505030304" pitchFamily="18" charset="0"/>
              </a:rPr>
              <a:t>Treatment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525584" y="1810404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Supportive care (including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oxygen supplementation or high-flow nasal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cannula)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495600" y="2440984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echanical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ventilation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26% of cases)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525584" y="3004347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ECMO (rarely)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25584" y="3572689"/>
            <a:ext cx="8851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Systemic corticosteroids may be beneficial in patients with severe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EVALI (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methylprednisolone 0.5–1 mg/kg/day or prednisone 40–60 mg tapered over 14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days)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25584" y="4458012"/>
            <a:ext cx="8610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Exclusion of infectious etiologies is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essential</a:t>
            </a:r>
          </a:p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empiric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antiviral or antibiotic treatment should be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considered)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0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6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07375" y="570006"/>
            <a:ext cx="1000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 Linotype" panose="02040502050505030304" pitchFamily="18" charset="0"/>
              </a:rPr>
              <a:t>SMOKING-RELATED DIFFUSE PARENCHYMAL LUNG DISEASES</a:t>
            </a:r>
            <a:endParaRPr lang="it-IT" sz="2400" b="1" dirty="0">
              <a:latin typeface="Palatino Linotype" panose="02040502050505030304" pitchFamily="18" charset="0"/>
            </a:endParaRPr>
          </a:p>
          <a:p>
            <a:r>
              <a:rPr lang="it-IT" sz="2400" b="1" dirty="0" smtClean="0">
                <a:latin typeface="Palatino Linotype" panose="02040502050505030304" pitchFamily="18" charset="0"/>
              </a:rPr>
              <a:t>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9921" y="181040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Case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reports and small case series 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783632" y="1810404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mall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airway-centered fibrosis and constrictive bronchiolitis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783632" y="2410842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b="1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ipoid </a:t>
            </a:r>
            <a:r>
              <a:rPr lang="en-US" b="1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pneumonia 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783632" y="3001893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b="1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iffuse </a:t>
            </a:r>
            <a:r>
              <a:rPr lang="en-US" b="1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alveolar hemorrhage </a:t>
            </a:r>
            <a:r>
              <a:rPr lang="en-US" b="1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783632" y="3535637"/>
            <a:ext cx="8851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rganizing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pneumonia </a:t>
            </a:r>
            <a:endParaRPr lang="en-US" dirty="0" smtClean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83632" y="4181081"/>
            <a:ext cx="8610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espiratory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bronchiolitis-associated interstitial lung disease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780162" y="4826525"/>
            <a:ext cx="331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Hypersensitivity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pneumonitis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3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6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43672" y="646953"/>
            <a:ext cx="5636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CARDIAC DISEASES</a:t>
            </a:r>
            <a:endParaRPr lang="it-IT" sz="2400" b="1" dirty="0">
              <a:latin typeface="Palatino Linotype" panose="02040502050505030304" pitchFamily="18" charset="0"/>
            </a:endParaRPr>
          </a:p>
          <a:p>
            <a:r>
              <a:rPr lang="it-IT" sz="2400" b="1" dirty="0" smtClean="0">
                <a:latin typeface="Palatino Linotype" panose="02040502050505030304" pitchFamily="18" charset="0"/>
              </a:rPr>
              <a:t>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3352" y="307397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Impact of vaping on cardiovascular health</a:t>
            </a:r>
            <a:endParaRPr lang="it-IT" b="1" i="1" dirty="0">
              <a:latin typeface="Palatino Linotype" panose="0204050205050503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783632" y="1810404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ncreased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oxidative stress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783632" y="2410842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Inflammation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783632" y="3001893"/>
            <a:ext cx="88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ndothelial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dysfunction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783632" y="3535637"/>
            <a:ext cx="8851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romotion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 atherosclerosis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83632" y="4181081"/>
            <a:ext cx="8610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latelet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dysfunction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780162" y="4826525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Hemodynamic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changes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08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6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43672" y="646953"/>
            <a:ext cx="5636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CARDIAC DISEASES</a:t>
            </a:r>
            <a:endParaRPr lang="it-IT" sz="2400" b="1" dirty="0">
              <a:latin typeface="Palatino Linotype" panose="02040502050505030304" pitchFamily="18" charset="0"/>
            </a:endParaRPr>
          </a:p>
          <a:p>
            <a:r>
              <a:rPr lang="it-IT" sz="2400" b="1" dirty="0" smtClean="0">
                <a:latin typeface="Palatino Linotype" panose="02040502050505030304" pitchFamily="18" charset="0"/>
              </a:rPr>
              <a:t>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27891" t="21795" r="28933" b="56481"/>
          <a:stretch/>
        </p:blipFill>
        <p:spPr>
          <a:xfrm>
            <a:off x="363340" y="1200987"/>
            <a:ext cx="3816424" cy="108012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16760" t="24528" r="17326" b="31528"/>
          <a:stretch/>
        </p:blipFill>
        <p:spPr>
          <a:xfrm>
            <a:off x="363340" y="2474491"/>
            <a:ext cx="3815639" cy="143086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/>
          <a:srcRect l="52204" t="37372" r="27136" b="46887"/>
          <a:stretch/>
        </p:blipFill>
        <p:spPr>
          <a:xfrm>
            <a:off x="345413" y="4318827"/>
            <a:ext cx="1512168" cy="6480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858" t="33898" r="38804" b="52377"/>
          <a:stretch/>
        </p:blipFill>
        <p:spPr>
          <a:xfrm>
            <a:off x="363340" y="4966899"/>
            <a:ext cx="4436516" cy="64807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064087" y="22811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e-cigarettes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should only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 used as a tool for smoking cessation </a:t>
            </a:r>
            <a:r>
              <a:rPr lang="en-US" b="1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within a structured clinical program</a:t>
            </a:r>
            <a:endParaRPr lang="it-IT" b="1" i="1" dirty="0"/>
          </a:p>
        </p:txBody>
      </p:sp>
      <p:sp>
        <p:nvSpPr>
          <p:cNvPr id="14" name="Rettangolo 13"/>
          <p:cNvSpPr/>
          <p:nvPr/>
        </p:nvSpPr>
        <p:spPr>
          <a:xfrm>
            <a:off x="6276020" y="45605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World Health Organization, in its first clinical guideline on tobacco cessation, </a:t>
            </a:r>
            <a:r>
              <a:rPr lang="en-US" b="1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does not endorse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e-cigarettes as a therapeutic option </a:t>
            </a:r>
            <a:endParaRPr lang="it-IT" dirty="0"/>
          </a:p>
        </p:txBody>
      </p:sp>
      <p:sp>
        <p:nvSpPr>
          <p:cNvPr id="15" name="Ovale 14"/>
          <p:cNvSpPr/>
          <p:nvPr/>
        </p:nvSpPr>
        <p:spPr>
          <a:xfrm>
            <a:off x="5987988" y="2015326"/>
            <a:ext cx="6084676" cy="10957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6276020" y="4170777"/>
            <a:ext cx="5796644" cy="14441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/>
          <p:cNvCxnSpPr/>
          <p:nvPr/>
        </p:nvCxnSpPr>
        <p:spPr>
          <a:xfrm>
            <a:off x="4523735" y="1827385"/>
            <a:ext cx="1119498" cy="2877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4523734" y="2811448"/>
            <a:ext cx="1119499" cy="2937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4799856" y="5022247"/>
            <a:ext cx="1031806" cy="127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9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25081" y="2227176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62910" t="21256" r="3627" b="46620"/>
          <a:stretch/>
        </p:blipFill>
        <p:spPr>
          <a:xfrm>
            <a:off x="407368" y="1158826"/>
            <a:ext cx="4024547" cy="21732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25688" t="14421" r="40512" b="11068"/>
          <a:stretch/>
        </p:blipFill>
        <p:spPr>
          <a:xfrm>
            <a:off x="1271464" y="3848158"/>
            <a:ext cx="1961112" cy="243177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l="20199" t="28409" r="29742" b="37242"/>
          <a:stretch/>
        </p:blipFill>
        <p:spPr>
          <a:xfrm>
            <a:off x="6046950" y="1192049"/>
            <a:ext cx="5822675" cy="224734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l="28158" t="16068" r="37196" b="61170"/>
          <a:stretch/>
        </p:blipFill>
        <p:spPr>
          <a:xfrm>
            <a:off x="7846904" y="4377500"/>
            <a:ext cx="3541377" cy="13087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151784" y="352143"/>
            <a:ext cx="3443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VAPING: 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 it works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4192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6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727848" y="38268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CONCLUSIONS</a:t>
            </a:r>
            <a:endParaRPr lang="it-IT" sz="2400" b="1" dirty="0">
              <a:latin typeface="Palatino Linotype" panose="02040502050505030304" pitchFamily="18" charset="0"/>
            </a:endParaRPr>
          </a:p>
          <a:p>
            <a:r>
              <a:rPr lang="it-IT" sz="2400" b="1" dirty="0" smtClean="0">
                <a:latin typeface="Palatino Linotype" panose="02040502050505030304" pitchFamily="18" charset="0"/>
              </a:rPr>
              <a:t> 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42131" y="1017510"/>
            <a:ext cx="115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Electronic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cigarettes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have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been promoted as a potentially less harmful and carcinogenic alternative to traditional combustible cigarettes, particularly for aiding heavy smokers in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quitting 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96380" y="1975505"/>
            <a:ext cx="1166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They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have gained widespread popularity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among never smokers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young adults and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adolescents due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 the misconception that these products pose no health risks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81111" y="3012551"/>
            <a:ext cx="11443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growing body of scientific evidence now implicates e-cigarette use in the development of various health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conditions: COPD,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asthma,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EVALI,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cardiovascular disease, and diffuse parenchymal lung diseases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695400" y="4127751"/>
            <a:ext cx="10292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European Society of Cardiology and the European Association of Preventive Cardiology, recommend that e-cigarettes be used solely as a tool for tobacco cessation, and only within the framework of a structured cessation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program</a:t>
            </a:r>
          </a:p>
          <a:p>
            <a:pPr algn="ctr"/>
            <a:endParaRPr lang="en-US" dirty="0" smtClean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World Health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Organization  does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not endorse e-cigarettes as a therapeutic option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82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8B5654C-CCC7-4C24-8200-CE970403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28" y="526027"/>
            <a:ext cx="6738423" cy="466102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376" y="99412"/>
            <a:ext cx="10972800" cy="1143000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07568" y="1242412"/>
            <a:ext cx="24842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050" b="1" i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727105" y="4912720"/>
            <a:ext cx="54399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kern="0" dirty="0">
                <a:latin typeface="Corbel" pitchFamily="34" charset="0"/>
              </a:rPr>
              <a:t>Francesco Petrella MD, PhD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kern="0" dirty="0">
                <a:latin typeface="Corbel" pitchFamily="34" charset="0"/>
              </a:rPr>
              <a:t>Struttura Complessa Chirurgia Toracica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kern="0" dirty="0">
                <a:latin typeface="Corbel" pitchFamily="34" charset="0"/>
              </a:rPr>
              <a:t>Fondazione IRCCS San Gerardo dei Tintori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kern="0" dirty="0">
                <a:latin typeface="Corbel" pitchFamily="34" charset="0"/>
              </a:rPr>
              <a:t>Monza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400" b="1" i="1" kern="0" dirty="0">
              <a:latin typeface="Corbe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kern="0" dirty="0">
                <a:latin typeface="Corbel" pitchFamily="34" charset="0"/>
              </a:rPr>
              <a:t>francesco.petrella@irccs-sangerardo.it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8646C6B-C6D6-4215-ADA8-EFAE19FA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1" y="5950913"/>
            <a:ext cx="5079957" cy="64024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3F0A51E-3338-4EF0-AA6E-99190F164634}"/>
              </a:ext>
            </a:extLst>
          </p:cNvPr>
          <p:cNvSpPr txBox="1"/>
          <p:nvPr/>
        </p:nvSpPr>
        <p:spPr>
          <a:xfrm>
            <a:off x="8363018" y="462684"/>
            <a:ext cx="283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99" y="1947729"/>
            <a:ext cx="1817621" cy="18176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/>
          <a:stretch/>
        </p:blipFill>
        <p:spPr>
          <a:xfrm>
            <a:off x="9139498" y="1827047"/>
            <a:ext cx="2312678" cy="22062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l="529" t="32626" r="86815" b="44874"/>
          <a:stretch/>
        </p:blipFill>
        <p:spPr>
          <a:xfrm>
            <a:off x="9984432" y="3855920"/>
            <a:ext cx="750278" cy="75027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/>
          <a:srcRect l="12731" t="33540" r="75535" b="45599"/>
          <a:stretch/>
        </p:blipFill>
        <p:spPr>
          <a:xfrm>
            <a:off x="7726116" y="3848688"/>
            <a:ext cx="695916" cy="6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1662" t="31896" r="55323" b="29595"/>
          <a:stretch/>
        </p:blipFill>
        <p:spPr>
          <a:xfrm>
            <a:off x="645894" y="1745635"/>
            <a:ext cx="2065730" cy="194421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11624" y="26250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Palatino Linotype" panose="02040502050505030304" pitchFamily="18" charset="0"/>
              </a:rPr>
              <a:t>Nicotine </a:t>
            </a:r>
            <a:endParaRPr lang="it-IT" i="1" dirty="0">
              <a:latin typeface="Palatino Linotype" panose="0204050205050503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69386" t="44859" r="2800" b="32664"/>
          <a:stretch/>
        </p:blipFill>
        <p:spPr>
          <a:xfrm>
            <a:off x="394700" y="4230549"/>
            <a:ext cx="2797876" cy="127176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59496" y="4767815"/>
            <a:ext cx="5211241" cy="5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6080" algn="just">
              <a:lnSpc>
                <a:spcPts val="14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Tetrahydrocannabinol </a:t>
            </a:r>
            <a:r>
              <a:rPr lang="en-US" i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(THC)</a:t>
            </a:r>
            <a:endParaRPr lang="it-IT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12" name="AutoShape 2" descr="https://www.sigmaaldrich.com/deepweb/assets/sigmaaldrich/product/structures/149/930/bf7f5a47-04bb-4fc8-bf90-eb41611f3207/640/bf7f5a47-04bb-4fc8-bf90-eb41611f3207.png"/>
          <p:cNvSpPr>
            <a:spLocks noChangeAspect="1" noChangeArrowheads="1"/>
          </p:cNvSpPr>
          <p:nvPr/>
        </p:nvSpPr>
        <p:spPr bwMode="auto">
          <a:xfrm>
            <a:off x="155574" y="-144463"/>
            <a:ext cx="3276129" cy="32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4" descr="https://www.sigmaaldrich.com/deepweb/assets/sigmaaldrich/product/structures/149/930/bf7f5a47-04bb-4fc8-bf90-eb41611f3207/640/bf7f5a47-04bb-4fc8-bf90-eb41611f320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/>
          <a:srcRect l="62909" t="28163" r="3431" b="44766"/>
          <a:stretch/>
        </p:blipFill>
        <p:spPr>
          <a:xfrm>
            <a:off x="9984432" y="1527366"/>
            <a:ext cx="2088232" cy="94467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8388490" y="187732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latin typeface="Palatino Linotype" panose="02040502050505030304" pitchFamily="18" charset="0"/>
              </a:rPr>
              <a:t>Acetoin</a:t>
            </a:r>
            <a:endParaRPr lang="it-IT" i="1" dirty="0">
              <a:latin typeface="Palatino Linotype" panose="02040502050505030304" pitchFamily="18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/>
          <a:srcRect l="701" t="37407" r="84572" b="41399"/>
          <a:stretch/>
        </p:blipFill>
        <p:spPr>
          <a:xfrm>
            <a:off x="10416480" y="2651985"/>
            <a:ext cx="1512168" cy="122413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8588668" y="314245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thyl </a:t>
            </a:r>
            <a:r>
              <a:rPr lang="en-US" i="1" dirty="0" err="1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maltol</a:t>
            </a:r>
            <a:endParaRPr lang="it-IT" i="1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8"/>
          <a:srcRect l="61652" t="29456" r="2902" b="41777"/>
          <a:stretch/>
        </p:blipFill>
        <p:spPr>
          <a:xfrm>
            <a:off x="9456590" y="4027620"/>
            <a:ext cx="2616074" cy="1194295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7514604" y="44601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i="1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riethyl</a:t>
            </a:r>
            <a:r>
              <a:rPr lang="en-US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citrate</a:t>
            </a:r>
            <a:endParaRPr lang="it-IT" i="1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9"/>
          <a:srcRect l="1176" t="64568" r="85389" b="14357"/>
          <a:stretch/>
        </p:blipFill>
        <p:spPr>
          <a:xfrm>
            <a:off x="10813165" y="5409184"/>
            <a:ext cx="1224137" cy="108012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790241" y="570340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i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enzyl alcohol</a:t>
            </a:r>
            <a:endParaRPr lang="it-IT" i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8445293" y="229099"/>
            <a:ext cx="297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F</a:t>
            </a:r>
            <a:r>
              <a:rPr lang="it-IT" sz="2400" b="1" dirty="0" err="1" smtClean="0"/>
              <a:t>lavorings</a:t>
            </a:r>
            <a:r>
              <a:rPr lang="it-IT" sz="2400" b="1" dirty="0" smtClean="0"/>
              <a:t> </a:t>
            </a:r>
            <a:r>
              <a:rPr lang="it-IT" sz="2400" b="1" dirty="0"/>
              <a:t>and </a:t>
            </a:r>
            <a:r>
              <a:rPr lang="it-IT" sz="2400" b="1" dirty="0" err="1"/>
              <a:t>humectants</a:t>
            </a:r>
            <a:endParaRPr lang="it-IT" sz="2400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489358" y="484685"/>
            <a:ext cx="297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Contents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244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81422" y="171856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Electronic Nicotine Delivery </a:t>
            </a:r>
            <a:r>
              <a:rPr lang="en-US" dirty="0" smtClean="0">
                <a:latin typeface="Palatino Linotype" panose="02040502050505030304" pitchFamily="18" charset="0"/>
              </a:rPr>
              <a:t>Systems </a:t>
            </a:r>
            <a:r>
              <a:rPr lang="en-US" dirty="0">
                <a:latin typeface="Palatino Linotype" panose="02040502050505030304" pitchFamily="18" charset="0"/>
              </a:rPr>
              <a:t>(</a:t>
            </a:r>
            <a:r>
              <a:rPr lang="en-US" dirty="0" smtClean="0">
                <a:latin typeface="Palatino Linotype" panose="02040502050505030304" pitchFamily="18" charset="0"/>
              </a:rPr>
              <a:t>ENDS) 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 WHO 2009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29112" y="796062"/>
            <a:ext cx="287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International Market 2006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072333" y="72746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Palatino Linotype" panose="02040502050505030304" pitchFamily="18" charset="0"/>
              </a:rPr>
              <a:t>Young </a:t>
            </a:r>
            <a:r>
              <a:rPr lang="it-IT" dirty="0" err="1" smtClean="0">
                <a:latin typeface="Palatino Linotype" panose="02040502050505030304" pitchFamily="18" charset="0"/>
              </a:rPr>
              <a:t>Adults</a:t>
            </a:r>
            <a:r>
              <a:rPr lang="it-IT" dirty="0" smtClean="0">
                <a:latin typeface="Palatino Linotype" panose="02040502050505030304" pitchFamily="18" charset="0"/>
              </a:rPr>
              <a:t> (18-24)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76120" y="249653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Palatino Linotype" panose="02040502050505030304" pitchFamily="18" charset="0"/>
              </a:rPr>
              <a:t>Adolescents</a:t>
            </a:r>
            <a:r>
              <a:rPr lang="it-IT" dirty="0" smtClean="0">
                <a:latin typeface="Palatino Linotype" panose="02040502050505030304" pitchFamily="18" charset="0"/>
              </a:rPr>
              <a:t> (11-17)</a:t>
            </a:r>
            <a:endParaRPr lang="it-IT" dirty="0">
              <a:latin typeface="Palatino Linotype" panose="02040502050505030304" pitchFamily="18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5863933" y="1096801"/>
            <a:ext cx="1224136" cy="628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5863933" y="2105102"/>
            <a:ext cx="1208400" cy="556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256142" y="3448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Palatino Linotype" panose="02040502050505030304" pitchFamily="18" charset="0"/>
              </a:rPr>
              <a:t>MISCONCEPTION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935316" y="3421075"/>
            <a:ext cx="439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“vaping 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has no adverse effects on </a:t>
            </a:r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health”</a:t>
            </a:r>
            <a:endParaRPr lang="it-IT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3791744" y="3673640"/>
            <a:ext cx="1302640" cy="5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935316" y="5102545"/>
            <a:ext cx="464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never-smokers to experiment with smoking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935316" y="4303698"/>
            <a:ext cx="3554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helping established smokers quit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229112" y="471344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Palatino Linotype" panose="02040502050505030304" pitchFamily="18" charset="0"/>
              </a:rPr>
              <a:t>CONSEQUENCE</a:t>
            </a:r>
            <a:endParaRPr lang="it-IT" dirty="0">
              <a:latin typeface="Palatino Linotype" panose="02040502050505030304" pitchFamily="18" charset="0"/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3785424" y="4916890"/>
            <a:ext cx="1302640" cy="5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2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23792" y="60010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CANCER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3619" y="354106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Palatino Linotype" panose="02040502050505030304" pitchFamily="18" charset="0"/>
              </a:rPr>
              <a:t>39 </a:t>
            </a:r>
            <a:r>
              <a:rPr lang="it-IT" dirty="0" err="1" smtClean="0">
                <a:latin typeface="Palatino Linotype" panose="02040502050505030304" pitchFamily="18" charset="0"/>
              </a:rPr>
              <a:t>studies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00899" y="2477794"/>
            <a:ext cx="3230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Palatino Linotype" panose="02040502050505030304" pitchFamily="18" charset="0"/>
              </a:rPr>
              <a:t>2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latin typeface="Palatino Linotype" panose="02040502050505030304" pitchFamily="18" charset="0"/>
              </a:rPr>
              <a:t>longitudinal </a:t>
            </a:r>
            <a:r>
              <a:rPr lang="en-US" dirty="0">
                <a:latin typeface="Palatino Linotype" panose="02040502050505030304" pitchFamily="18" charset="0"/>
              </a:rPr>
              <a:t>observational </a:t>
            </a:r>
            <a:endParaRPr lang="en-US" dirty="0" smtClean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9 </a:t>
            </a:r>
            <a:r>
              <a:rPr lang="en-US" dirty="0" smtClean="0">
                <a:latin typeface="Palatino Linotype" panose="02040502050505030304" pitchFamily="18" charset="0"/>
              </a:rPr>
              <a:t>cross-sectional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1 case </a:t>
            </a:r>
            <a:r>
              <a:rPr lang="en-US" dirty="0" smtClean="0">
                <a:latin typeface="Palatino Linotype" panose="02040502050505030304" pitchFamily="18" charset="0"/>
              </a:rPr>
              <a:t>report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 smtClean="0">
                <a:latin typeface="Palatino Linotype" panose="02040502050505030304" pitchFamily="18" charset="0"/>
              </a:rPr>
              <a:t>27 </a:t>
            </a:r>
            <a:r>
              <a:rPr lang="it-IT" dirty="0" smtClean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in vitro and </a:t>
            </a:r>
            <a:r>
              <a:rPr lang="en-US" dirty="0" smtClean="0">
                <a:latin typeface="Palatino Linotype" panose="02040502050505030304" pitchFamily="18" charset="0"/>
              </a:rPr>
              <a:t>animal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989440" y="2987988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Relation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e-cigarette - risk of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lung or other types of cancer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867215" y="128765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no significant increase in cancer </a:t>
            </a:r>
            <a:r>
              <a:rPr lang="en-US" dirty="0" smtClean="0">
                <a:latin typeface="Palatino Linotype" panose="02040502050505030304" pitchFamily="18" charset="0"/>
              </a:rPr>
              <a:t>risk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912424" y="4509120"/>
            <a:ext cx="2043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cellular apoptosis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oxidative </a:t>
            </a:r>
            <a:r>
              <a:rPr lang="en-US" dirty="0" smtClean="0">
                <a:latin typeface="Palatino Linotype" panose="02040502050505030304" pitchFamily="18" charset="0"/>
              </a:rPr>
              <a:t>stress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DNA </a:t>
            </a:r>
            <a:r>
              <a:rPr lang="en-US" dirty="0" smtClean="0">
                <a:latin typeface="Palatino Linotype" panose="02040502050505030304" pitchFamily="18" charset="0"/>
              </a:rPr>
              <a:t>damage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genotoxicity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5250632" y="2060848"/>
            <a:ext cx="2141512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878362" y="2685438"/>
            <a:ext cx="3385990" cy="16076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8735078" y="2163377"/>
            <a:ext cx="1059185" cy="5220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8760296" y="4254570"/>
            <a:ext cx="1033967" cy="480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9996467" y="1311578"/>
            <a:ext cx="1958980" cy="875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9996467" y="4509119"/>
            <a:ext cx="19589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12886" y="3319688"/>
            <a:ext cx="1505398" cy="812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2137541" y="2458325"/>
            <a:ext cx="3132005" cy="2050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5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25329" y="60678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LUNG CANCER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5250632" y="2060848"/>
            <a:ext cx="2141512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583832" y="348068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Longitudinal study, 2023 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(119,593 participants)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832304" y="4728543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No relationship </a:t>
            </a:r>
            <a:r>
              <a:rPr lang="en-US" dirty="0">
                <a:latin typeface="Palatino Linotype" panose="02040502050505030304" pitchFamily="18" charset="0"/>
              </a:rPr>
              <a:t>between vaping and the incidence of lung cancer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351791" y="191683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individuals diagnosed with lung cancer were more frequently former or current </a:t>
            </a:r>
            <a:r>
              <a:rPr lang="en-US" dirty="0" err="1">
                <a:latin typeface="Palatino Linotype" panose="02040502050505030304" pitchFamily="18" charset="0"/>
              </a:rPr>
              <a:t>vapers</a:t>
            </a:r>
            <a:r>
              <a:rPr lang="en-US" dirty="0">
                <a:latin typeface="Palatino Linotype" panose="02040502050505030304" pitchFamily="18" charset="0"/>
              </a:rPr>
              <a:t>, including "dual users</a:t>
            </a:r>
            <a:r>
              <a:rPr lang="en-US" dirty="0" smtClean="0">
                <a:latin typeface="Palatino Linotype" panose="02040502050505030304" pitchFamily="18" charset="0"/>
              </a:rPr>
              <a:t>"</a:t>
            </a:r>
            <a:endParaRPr lang="it-IT" dirty="0"/>
          </a:p>
        </p:txBody>
      </p:sp>
      <p:sp>
        <p:nvSpPr>
          <p:cNvPr id="23" name="Ovale 22"/>
          <p:cNvSpPr/>
          <p:nvPr/>
        </p:nvSpPr>
        <p:spPr>
          <a:xfrm>
            <a:off x="4295800" y="3184705"/>
            <a:ext cx="3168352" cy="11809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8544271" y="1916832"/>
            <a:ext cx="32639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8568504" y="4590043"/>
            <a:ext cx="326390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/>
          <a:srcRect l="5890" t="29691" r="27635" b="22439"/>
          <a:stretch/>
        </p:blipFill>
        <p:spPr>
          <a:xfrm>
            <a:off x="239045" y="1200098"/>
            <a:ext cx="4704827" cy="1905753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604" y="2617600"/>
            <a:ext cx="1182727" cy="658425"/>
          </a:xfrm>
          <a:prstGeom prst="rect">
            <a:avLst/>
          </a:prstGeom>
        </p:spPr>
      </p:pic>
      <p:cxnSp>
        <p:nvCxnSpPr>
          <p:cNvPr id="28" name="Connettore 2 27"/>
          <p:cNvCxnSpPr/>
          <p:nvPr/>
        </p:nvCxnSpPr>
        <p:spPr>
          <a:xfrm>
            <a:off x="7355302" y="4501885"/>
            <a:ext cx="1033330" cy="4288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3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25329" y="606784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LUNG CANCER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5250632" y="2060848"/>
            <a:ext cx="2141512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991544" y="156818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latin typeface="Palatino Linotype" panose="02040502050505030304" pitchFamily="18" charset="0"/>
              </a:rPr>
              <a:t>alivary </a:t>
            </a:r>
            <a:r>
              <a:rPr lang="en-US" dirty="0">
                <a:latin typeface="Palatino Linotype" panose="02040502050505030304" pitchFamily="18" charset="0"/>
              </a:rPr>
              <a:t>DNA methylation biomarkers for lung </a:t>
            </a:r>
            <a:r>
              <a:rPr lang="en-US" dirty="0" smtClean="0">
                <a:latin typeface="Palatino Linotype" panose="02040502050505030304" pitchFamily="18" charset="0"/>
              </a:rPr>
              <a:t>cancer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855898" y="1564393"/>
            <a:ext cx="2944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No </a:t>
            </a:r>
            <a:r>
              <a:rPr lang="en-US" dirty="0">
                <a:latin typeface="Palatino Linotype" panose="02040502050505030304" pitchFamily="18" charset="0"/>
              </a:rPr>
              <a:t>i</a:t>
            </a:r>
            <a:r>
              <a:rPr lang="en-US" dirty="0" smtClean="0">
                <a:latin typeface="Palatino Linotype" panose="02040502050505030304" pitchFamily="18" charset="0"/>
              </a:rPr>
              <a:t>ncreased risk among 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never-smoker </a:t>
            </a:r>
            <a:r>
              <a:rPr lang="en-US" dirty="0">
                <a:latin typeface="Palatino Linotype" panose="02040502050505030304" pitchFamily="18" charset="0"/>
              </a:rPr>
              <a:t>current </a:t>
            </a:r>
            <a:r>
              <a:rPr lang="en-US" dirty="0" err="1">
                <a:latin typeface="Palatino Linotype" panose="02040502050505030304" pitchFamily="18" charset="0"/>
              </a:rPr>
              <a:t>vapers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073988" y="1564393"/>
            <a:ext cx="264342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7006535" y="1548495"/>
            <a:ext cx="266157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5378895" y="2019878"/>
            <a:ext cx="1068496" cy="1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231150" y="4344121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Preclinical studies 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2207568" y="4187749"/>
            <a:ext cx="2149804" cy="6820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2 29"/>
          <p:cNvCxnSpPr/>
          <p:nvPr/>
        </p:nvCxnSpPr>
        <p:spPr>
          <a:xfrm flipV="1">
            <a:off x="5285125" y="4540941"/>
            <a:ext cx="1068496" cy="10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006535" y="3448213"/>
            <a:ext cx="4130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M</a:t>
            </a:r>
            <a:r>
              <a:rPr lang="en-US" dirty="0" smtClean="0">
                <a:latin typeface="Palatino Linotype" panose="02040502050505030304" pitchFamily="18" charset="0"/>
              </a:rPr>
              <a:t>arked </a:t>
            </a:r>
            <a:r>
              <a:rPr lang="en-US" dirty="0">
                <a:latin typeface="Palatino Linotype" panose="02040502050505030304" pitchFamily="18" charset="0"/>
              </a:rPr>
              <a:t>decrease in cell viability and increased apoptosis </a:t>
            </a:r>
            <a:endParaRPr lang="en-US" dirty="0" smtClean="0">
              <a:latin typeface="Palatino Linotype" panose="02040502050505030304" pitchFamily="18" charset="0"/>
            </a:endParaRPr>
          </a:p>
          <a:p>
            <a:endParaRPr lang="en-US" dirty="0" smtClean="0">
              <a:latin typeface="Palatino Linotype" panose="02040502050505030304" pitchFamily="18" charset="0"/>
            </a:endParaRP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latin typeface="Palatino Linotype" panose="02040502050505030304" pitchFamily="18" charset="0"/>
              </a:rPr>
              <a:t>ignificant </a:t>
            </a:r>
            <a:r>
              <a:rPr lang="en-US" dirty="0">
                <a:latin typeface="Palatino Linotype" panose="02040502050505030304" pitchFamily="18" charset="0"/>
              </a:rPr>
              <a:t>oxidative stress and elevated biomarkers </a:t>
            </a:r>
            <a:endParaRPr lang="en-US" dirty="0" smtClean="0">
              <a:latin typeface="Palatino Linotype" panose="02040502050505030304" pitchFamily="18" charset="0"/>
            </a:endParaRPr>
          </a:p>
          <a:p>
            <a:endParaRPr lang="en-US" dirty="0" smtClean="0">
              <a:latin typeface="Palatino Linotype" panose="02040502050505030304" pitchFamily="18" charset="0"/>
            </a:endParaRPr>
          </a:p>
          <a:p>
            <a:pPr algn="ctr"/>
            <a:r>
              <a:rPr lang="en-US" dirty="0" err="1">
                <a:latin typeface="Palatino Linotype" panose="02040502050505030304" pitchFamily="18" charset="0"/>
              </a:rPr>
              <a:t>G</a:t>
            </a:r>
            <a:r>
              <a:rPr lang="en-US" dirty="0" err="1" smtClean="0">
                <a:latin typeface="Palatino Linotype" panose="02040502050505030304" pitchFamily="18" charset="0"/>
              </a:rPr>
              <a:t>enotoxicity</a:t>
            </a:r>
            <a:r>
              <a:rPr lang="en-US" dirty="0" smtClean="0">
                <a:latin typeface="Palatino Linotype" panose="02040502050505030304" pitchFamily="18" charset="0"/>
              </a:rPr>
              <a:t> (controversial results)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6997460" y="3379172"/>
            <a:ext cx="4067092" cy="21003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2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30444" y="582041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OTHER TYPES OF  CANCER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5250632" y="2060848"/>
            <a:ext cx="2141512" cy="6480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639616" y="1285631"/>
            <a:ext cx="625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N</a:t>
            </a:r>
            <a:r>
              <a:rPr lang="en-US" dirty="0" smtClean="0">
                <a:latin typeface="Palatino Linotype" panose="02040502050505030304" pitchFamily="18" charset="0"/>
              </a:rPr>
              <a:t>o association </a:t>
            </a:r>
            <a:r>
              <a:rPr lang="en-US" dirty="0">
                <a:latin typeface="Palatino Linotype" panose="02040502050505030304" pitchFamily="18" charset="0"/>
              </a:rPr>
              <a:t>between vaping and non-melanoma skin cancer, bladder </a:t>
            </a:r>
            <a:r>
              <a:rPr lang="en-US" dirty="0" smtClean="0">
                <a:latin typeface="Palatino Linotype" panose="02040502050505030304" pitchFamily="18" charset="0"/>
              </a:rPr>
              <a:t>cancer and or </a:t>
            </a:r>
            <a:r>
              <a:rPr lang="en-US" dirty="0">
                <a:latin typeface="Palatino Linotype" panose="02040502050505030304" pitchFamily="18" charset="0"/>
              </a:rPr>
              <a:t>overall cancer incidence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00971" y="2170318"/>
            <a:ext cx="9840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H</a:t>
            </a:r>
            <a:r>
              <a:rPr lang="en-US" dirty="0" smtClean="0">
                <a:latin typeface="Palatino Linotype" panose="02040502050505030304" pitchFamily="18" charset="0"/>
              </a:rPr>
              <a:t>igher </a:t>
            </a:r>
            <a:r>
              <a:rPr lang="en-US" dirty="0">
                <a:latin typeface="Palatino Linotype" panose="02040502050505030304" pitchFamily="18" charset="0"/>
              </a:rPr>
              <a:t>odds of e-cigarette use among female patients with metastatic breast cancer compared to those with non-metastatic disease. This association was not observed in colorectal or prostate cancer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95600" y="3250330"/>
            <a:ext cx="743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N</a:t>
            </a:r>
            <a:r>
              <a:rPr lang="en-US" dirty="0" smtClean="0">
                <a:latin typeface="Palatino Linotype" panose="02040502050505030304" pitchFamily="18" charset="0"/>
              </a:rPr>
              <a:t>on-smoker </a:t>
            </a:r>
            <a:r>
              <a:rPr lang="en-US" dirty="0">
                <a:latin typeface="Palatino Linotype" panose="02040502050505030304" pitchFamily="18" charset="0"/>
              </a:rPr>
              <a:t>current </a:t>
            </a:r>
            <a:r>
              <a:rPr lang="en-US" dirty="0" err="1">
                <a:latin typeface="Palatino Linotype" panose="02040502050505030304" pitchFamily="18" charset="0"/>
              </a:rPr>
              <a:t>vapers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latin typeface="Palatino Linotype" panose="02040502050505030304" pitchFamily="18" charset="0"/>
              </a:rPr>
              <a:t>show higher </a:t>
            </a:r>
            <a:r>
              <a:rPr lang="en-US" dirty="0">
                <a:latin typeface="Palatino Linotype" panose="02040502050505030304" pitchFamily="18" charset="0"/>
              </a:rPr>
              <a:t>levels of inflammatory and cancer-associated salivary biomarkers than never-smoker </a:t>
            </a:r>
            <a:r>
              <a:rPr lang="en-US" dirty="0" smtClean="0">
                <a:latin typeface="Palatino Linotype" panose="02040502050505030304" pitchFamily="18" charset="0"/>
              </a:rPr>
              <a:t>non-</a:t>
            </a:r>
            <a:r>
              <a:rPr lang="en-US" dirty="0" err="1" smtClean="0">
                <a:latin typeface="Palatino Linotype" panose="02040502050505030304" pitchFamily="18" charset="0"/>
              </a:rPr>
              <a:t>vapers</a:t>
            </a:r>
            <a:endParaRPr lang="en-US" dirty="0">
              <a:latin typeface="Palatino Linotype" panose="02040502050505030304" pitchFamily="18" charset="0"/>
            </a:endParaRPr>
          </a:p>
          <a:p>
            <a:endParaRPr lang="en-US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191344" y="5107238"/>
            <a:ext cx="11469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</a:t>
            </a:r>
            <a:r>
              <a:rPr lang="en-US" dirty="0" smtClean="0">
                <a:latin typeface="Palatino Linotype" panose="02040502050505030304" pitchFamily="18" charset="0"/>
              </a:rPr>
              <a:t>cute </a:t>
            </a:r>
            <a:r>
              <a:rPr lang="en-US" dirty="0">
                <a:latin typeface="Palatino Linotype" panose="02040502050505030304" pitchFamily="18" charset="0"/>
              </a:rPr>
              <a:t>exposure to vaping accelerates the progression of various cancers—including brain tumors, bladder cancer </a:t>
            </a:r>
            <a:r>
              <a:rPr lang="en-US" dirty="0" smtClean="0">
                <a:latin typeface="Palatino Linotype" panose="02040502050505030304" pitchFamily="18" charset="0"/>
              </a:rPr>
              <a:t>, oral </a:t>
            </a:r>
            <a:r>
              <a:rPr lang="en-US" dirty="0">
                <a:latin typeface="Palatino Linotype" panose="02040502050505030304" pitchFamily="18" charset="0"/>
              </a:rPr>
              <a:t>squamous cell </a:t>
            </a:r>
            <a:r>
              <a:rPr lang="en-US" dirty="0" smtClean="0">
                <a:latin typeface="Palatino Linotype" panose="02040502050505030304" pitchFamily="18" charset="0"/>
              </a:rPr>
              <a:t>carcinoma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163452" y="4187346"/>
            <a:ext cx="98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Reduced levels of DNA damage markers in oral cells of non-smoker </a:t>
            </a:r>
            <a:r>
              <a:rPr lang="en-US" dirty="0" err="1">
                <a:latin typeface="Palatino Linotype" panose="02040502050505030304" pitchFamily="18" charset="0"/>
              </a:rPr>
              <a:t>vapers</a:t>
            </a:r>
            <a:r>
              <a:rPr lang="en-US" dirty="0">
                <a:latin typeface="Palatino Linotype" panose="02040502050505030304" pitchFamily="18" charset="0"/>
              </a:rPr>
              <a:t> compared to tobacco smokers </a:t>
            </a: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97418F2-3EBF-4BE9-9690-A00B43E7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021288"/>
            <a:ext cx="4104456" cy="5172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83432" y="2163377"/>
            <a:ext cx="10363200" cy="147002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30444" y="582041"/>
            <a:ext cx="669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Palatino Linotype" panose="02040502050505030304" pitchFamily="18" charset="0"/>
              </a:rPr>
              <a:t>VAPING AND PULMONARY DISEASES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67408" y="1334442"/>
            <a:ext cx="8854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Chronic Obstructive Pulmonary Disease (COPD</a:t>
            </a:r>
            <a:r>
              <a:rPr lang="en-US" dirty="0" smtClean="0">
                <a:latin typeface="Palatino Linotype" panose="02040502050505030304" pitchFamily="18" charset="0"/>
              </a:rPr>
              <a:t>)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Asthma</a:t>
            </a:r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E-cigarette or Vaping Product Use-Associated Lung Injury (EVALI) </a:t>
            </a:r>
            <a:endParaRPr lang="en-US" dirty="0" smtClean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Smoking-Related Diffuse Parenchymal Lung Diseases</a:t>
            </a:r>
            <a:endParaRPr lang="it-IT" dirty="0">
              <a:latin typeface="Palatino Linotype" panose="02040502050505030304" pitchFamily="18" charset="0"/>
            </a:endParaRPr>
          </a:p>
          <a:p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559496" y="3694569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latin typeface="Palatino Linotype" panose="02040502050505030304" pitchFamily="18" charset="0"/>
              </a:rPr>
              <a:t>ome </a:t>
            </a:r>
            <a:r>
              <a:rPr lang="en-US" dirty="0">
                <a:latin typeface="Palatino Linotype" panose="02040502050505030304" pitchFamily="18" charset="0"/>
              </a:rPr>
              <a:t>studies suggest a lower risk of respiratory disease from e-cigarettes compared to combustible cigarettes, other studies report comparable levels of respiratory impairment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31504" y="487667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Although the literature on the respiratory effects of e-cigarette use is still evolving, existing evidence has identified both short- and long-term pulmonary risks </a:t>
            </a: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5285</TotalTime>
  <Words>1021</Words>
  <Application>Microsoft Office PowerPoint</Application>
  <PresentationFormat>Widescreen</PresentationFormat>
  <Paragraphs>206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SimSun</vt:lpstr>
      <vt:lpstr>Arial</vt:lpstr>
      <vt:lpstr>Calibri</vt:lpstr>
      <vt:lpstr>Corbel</vt:lpstr>
      <vt:lpstr>Palatino Linotype</vt:lpstr>
      <vt:lpstr>Times New Roman</vt:lpstr>
      <vt:lpstr>Tema di Office</vt:lpstr>
      <vt:lpstr>Sigarette elettroniche e riscaldatori di tabacco  Quale impatto sui polmoni?   </vt:lpstr>
      <vt:lpstr> </vt:lpstr>
      <vt:lpstr> </vt:lpstr>
      <vt:lpstr> </vt:lpstr>
      <vt:lpstr> </vt:lpstr>
      <vt:lpstr> </vt:lpstr>
      <vt:lpstr>  </vt:lpstr>
      <vt:lpstr>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DOTTORATO DI RICERCA IN BIOMEDICINA Curriculum in Medicina Rigenerativa CICLO XXIX     EXPERIMENTAL AND CLINICAL AIRWAY RESTORATION BY MESENCHYMAL STROMAL CELL AUTOLOGOUS ENDOSCOPIC TRANSPLANTATION     Coordinatore: Ch.mo Prof. Stefano Piccolo Supervisore: Ch.ma Prof.ssa Maria Teresa Conconi  Dottorando: dott. Francesco Petrella                 27 Aprile  2017,  Complesso Vallisneri, Padova</dc:title>
  <dc:creator>Petrella Francesco</dc:creator>
  <cp:lastModifiedBy>Francesco Petrella</cp:lastModifiedBy>
  <cp:revision>307</cp:revision>
  <dcterms:created xsi:type="dcterms:W3CDTF">2017-04-12T15:17:13Z</dcterms:created>
  <dcterms:modified xsi:type="dcterms:W3CDTF">2025-05-08T09:29:51Z</dcterms:modified>
</cp:coreProperties>
</file>