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553" r:id="rId6"/>
    <p:sldId id="554" r:id="rId7"/>
    <p:sldId id="568" r:id="rId8"/>
    <p:sldId id="569" r:id="rId9"/>
    <p:sldId id="570" r:id="rId10"/>
    <p:sldId id="571" r:id="rId11"/>
    <p:sldId id="572" r:id="rId12"/>
    <p:sldId id="565" r:id="rId13"/>
    <p:sldId id="567" r:id="rId14"/>
    <p:sldId id="575" r:id="rId15"/>
    <p:sldId id="566" r:id="rId16"/>
    <p:sldId id="576" r:id="rId17"/>
    <p:sldId id="573" r:id="rId18"/>
    <p:sldId id="577" r:id="rId19"/>
    <p:sldId id="578" r:id="rId20"/>
    <p:sldId id="257" r:id="rId21"/>
    <p:sldId id="258" r:id="rId22"/>
    <p:sldId id="266" r:id="rId23"/>
    <p:sldId id="265" r:id="rId24"/>
    <p:sldId id="271" r:id="rId25"/>
    <p:sldId id="264" r:id="rId26"/>
    <p:sldId id="270" r:id="rId27"/>
    <p:sldId id="269" r:id="rId28"/>
    <p:sldId id="584" r:id="rId29"/>
    <p:sldId id="583" r:id="rId30"/>
    <p:sldId id="586" r:id="rId31"/>
    <p:sldId id="581" r:id="rId32"/>
    <p:sldId id="261" r:id="rId33"/>
    <p:sldId id="260" r:id="rId34"/>
    <p:sldId id="259" r:id="rId35"/>
    <p:sldId id="598" r:id="rId36"/>
    <p:sldId id="596" r:id="rId37"/>
    <p:sldId id="614" r:id="rId38"/>
    <p:sldId id="613" r:id="rId39"/>
    <p:sldId id="611" r:id="rId40"/>
    <p:sldId id="610" r:id="rId41"/>
    <p:sldId id="609" r:id="rId42"/>
    <p:sldId id="608" r:id="rId43"/>
    <p:sldId id="607" r:id="rId44"/>
    <p:sldId id="606" r:id="rId45"/>
    <p:sldId id="603" r:id="rId46"/>
    <p:sldId id="601" r:id="rId47"/>
    <p:sldId id="600" r:id="rId48"/>
    <p:sldId id="599" r:id="rId49"/>
    <p:sldId id="594" r:id="rId50"/>
    <p:sldId id="593" r:id="rId51"/>
    <p:sldId id="592" r:id="rId52"/>
    <p:sldId id="591" r:id="rId53"/>
    <p:sldId id="590" r:id="rId54"/>
    <p:sldId id="589" r:id="rId55"/>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4" d="100"/>
          <a:sy n="64" d="100"/>
        </p:scale>
        <p:origin x="40" y="340"/>
      </p:cViewPr>
      <p:guideLst/>
    </p:cSldViewPr>
  </p:slideViewPr>
  <p:notesTextViewPr>
    <p:cViewPr>
      <p:scale>
        <a:sx n="1" d="1"/>
        <a:sy n="1" d="1"/>
      </p:scale>
      <p:origin x="0" y="0"/>
    </p:cViewPr>
  </p:notesTextViewPr>
  <p:sorterViewPr>
    <p:cViewPr varScale="1">
      <p:scale>
        <a:sx n="100" d="100"/>
        <a:sy n="100" d="100"/>
      </p:scale>
      <p:origin x="0" y="-366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heme" Target="theme/theme1.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viewProps" Target="view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panevello Antonio" userId="641ee9a3-3a4f-40ec-b0f2-65ab62de4450" providerId="ADAL" clId="{5825CBD0-63BF-4C8F-90BE-CED4DD4608CF}"/>
    <pc:docChg chg="custSel delSld modSld">
      <pc:chgData name="Spanevello Antonio" userId="641ee9a3-3a4f-40ec-b0f2-65ab62de4450" providerId="ADAL" clId="{5825CBD0-63BF-4C8F-90BE-CED4DD4608CF}" dt="2025-05-13T16:06:42.151" v="109" actId="20577"/>
      <pc:docMkLst>
        <pc:docMk/>
      </pc:docMkLst>
      <pc:sldChg chg="modSp">
        <pc:chgData name="Spanevello Antonio" userId="641ee9a3-3a4f-40ec-b0f2-65ab62de4450" providerId="ADAL" clId="{5825CBD0-63BF-4C8F-90BE-CED4DD4608CF}" dt="2025-05-13T16:06:42.151" v="109" actId="20577"/>
        <pc:sldMkLst>
          <pc:docMk/>
          <pc:sldMk cId="978979433" sldId="257"/>
        </pc:sldMkLst>
        <pc:spChg chg="mod">
          <ac:chgData name="Spanevello Antonio" userId="641ee9a3-3a4f-40ec-b0f2-65ab62de4450" providerId="ADAL" clId="{5825CBD0-63BF-4C8F-90BE-CED4DD4608CF}" dt="2025-05-13T16:06:42.151" v="109" actId="20577"/>
          <ac:spMkLst>
            <pc:docMk/>
            <pc:sldMk cId="978979433" sldId="257"/>
            <ac:spMk id="4" creationId="{0AC6347D-8D29-4220-A394-94E7147DAFBE}"/>
          </ac:spMkLst>
        </pc:spChg>
      </pc:sldChg>
      <pc:sldChg chg="modSp">
        <pc:chgData name="Spanevello Antonio" userId="641ee9a3-3a4f-40ec-b0f2-65ab62de4450" providerId="ADAL" clId="{5825CBD0-63BF-4C8F-90BE-CED4DD4608CF}" dt="2025-05-13T15:49:42.187" v="3" actId="207"/>
        <pc:sldMkLst>
          <pc:docMk/>
          <pc:sldMk cId="3639618249" sldId="554"/>
        </pc:sldMkLst>
        <pc:spChg chg="mod">
          <ac:chgData name="Spanevello Antonio" userId="641ee9a3-3a4f-40ec-b0f2-65ab62de4450" providerId="ADAL" clId="{5825CBD0-63BF-4C8F-90BE-CED4DD4608CF}" dt="2025-05-13T15:49:42.187" v="3" actId="207"/>
          <ac:spMkLst>
            <pc:docMk/>
            <pc:sldMk cId="3639618249" sldId="554"/>
            <ac:spMk id="3" creationId="{00000000-0000-0000-0000-000000000000}"/>
          </ac:spMkLst>
        </pc:spChg>
      </pc:sldChg>
      <pc:sldChg chg="modSp">
        <pc:chgData name="Spanevello Antonio" userId="641ee9a3-3a4f-40ec-b0f2-65ab62de4450" providerId="ADAL" clId="{5825CBD0-63BF-4C8F-90BE-CED4DD4608CF}" dt="2025-05-13T16:04:12.233" v="27" actId="207"/>
        <pc:sldMkLst>
          <pc:docMk/>
          <pc:sldMk cId="1810049865" sldId="566"/>
        </pc:sldMkLst>
        <pc:spChg chg="mod">
          <ac:chgData name="Spanevello Antonio" userId="641ee9a3-3a4f-40ec-b0f2-65ab62de4450" providerId="ADAL" clId="{5825CBD0-63BF-4C8F-90BE-CED4DD4608CF}" dt="2025-05-13T16:04:12.233" v="27" actId="207"/>
          <ac:spMkLst>
            <pc:docMk/>
            <pc:sldMk cId="1810049865" sldId="566"/>
            <ac:spMk id="15" creationId="{00000000-0000-0000-0000-000000000000}"/>
          </ac:spMkLst>
        </pc:spChg>
      </pc:sldChg>
      <pc:sldChg chg="modSp">
        <pc:chgData name="Spanevello Antonio" userId="641ee9a3-3a4f-40ec-b0f2-65ab62de4450" providerId="ADAL" clId="{5825CBD0-63BF-4C8F-90BE-CED4DD4608CF}" dt="2025-05-13T16:01:04.003" v="26" actId="207"/>
        <pc:sldMkLst>
          <pc:docMk/>
          <pc:sldMk cId="3489481919" sldId="567"/>
        </pc:sldMkLst>
        <pc:spChg chg="mod">
          <ac:chgData name="Spanevello Antonio" userId="641ee9a3-3a4f-40ec-b0f2-65ab62de4450" providerId="ADAL" clId="{5825CBD0-63BF-4C8F-90BE-CED4DD4608CF}" dt="2025-05-13T16:01:04.003" v="26" actId="207"/>
          <ac:spMkLst>
            <pc:docMk/>
            <pc:sldMk cId="3489481919" sldId="567"/>
            <ac:spMk id="7" creationId="{00000000-0000-0000-0000-000000000000}"/>
          </ac:spMkLst>
        </pc:spChg>
      </pc:sldChg>
      <pc:sldChg chg="addSp modSp">
        <pc:chgData name="Spanevello Antonio" userId="641ee9a3-3a4f-40ec-b0f2-65ab62de4450" providerId="ADAL" clId="{5825CBD0-63BF-4C8F-90BE-CED4DD4608CF}" dt="2025-05-13T15:51:26.725" v="11" actId="14100"/>
        <pc:sldMkLst>
          <pc:docMk/>
          <pc:sldMk cId="694237541" sldId="569"/>
        </pc:sldMkLst>
        <pc:spChg chg="add mod">
          <ac:chgData name="Spanevello Antonio" userId="641ee9a3-3a4f-40ec-b0f2-65ab62de4450" providerId="ADAL" clId="{5825CBD0-63BF-4C8F-90BE-CED4DD4608CF}" dt="2025-05-13T15:51:26.725" v="11" actId="14100"/>
          <ac:spMkLst>
            <pc:docMk/>
            <pc:sldMk cId="694237541" sldId="569"/>
            <ac:spMk id="3" creationId="{16AD02C1-7DF1-4276-8751-7C97427D7EFE}"/>
          </ac:spMkLst>
        </pc:spChg>
      </pc:sldChg>
      <pc:sldChg chg="addSp modSp">
        <pc:chgData name="Spanevello Antonio" userId="641ee9a3-3a4f-40ec-b0f2-65ab62de4450" providerId="ADAL" clId="{5825CBD0-63BF-4C8F-90BE-CED4DD4608CF}" dt="2025-05-13T15:53:21.451" v="20" actId="14100"/>
        <pc:sldMkLst>
          <pc:docMk/>
          <pc:sldMk cId="3125099838" sldId="570"/>
        </pc:sldMkLst>
        <pc:spChg chg="add mod">
          <ac:chgData name="Spanevello Antonio" userId="641ee9a3-3a4f-40ec-b0f2-65ab62de4450" providerId="ADAL" clId="{5825CBD0-63BF-4C8F-90BE-CED4DD4608CF}" dt="2025-05-13T15:52:59.541" v="16" actId="14100"/>
          <ac:spMkLst>
            <pc:docMk/>
            <pc:sldMk cId="3125099838" sldId="570"/>
            <ac:spMk id="12" creationId="{1AA8B68E-B955-416A-970E-5EDE920468DD}"/>
          </ac:spMkLst>
        </pc:spChg>
        <pc:spChg chg="add mod">
          <ac:chgData name="Spanevello Antonio" userId="641ee9a3-3a4f-40ec-b0f2-65ab62de4450" providerId="ADAL" clId="{5825CBD0-63BF-4C8F-90BE-CED4DD4608CF}" dt="2025-05-13T15:53:21.451" v="20" actId="14100"/>
          <ac:spMkLst>
            <pc:docMk/>
            <pc:sldMk cId="3125099838" sldId="570"/>
            <ac:spMk id="13" creationId="{DCA12441-F647-4946-B58B-CE11C092CD22}"/>
          </ac:spMkLst>
        </pc:spChg>
      </pc:sldChg>
      <pc:sldChg chg="modSp">
        <pc:chgData name="Spanevello Antonio" userId="641ee9a3-3a4f-40ec-b0f2-65ab62de4450" providerId="ADAL" clId="{5825CBD0-63BF-4C8F-90BE-CED4DD4608CF}" dt="2025-05-13T15:53:46.347" v="21" actId="207"/>
        <pc:sldMkLst>
          <pc:docMk/>
          <pc:sldMk cId="569581865" sldId="572"/>
        </pc:sldMkLst>
        <pc:spChg chg="mod">
          <ac:chgData name="Spanevello Antonio" userId="641ee9a3-3a4f-40ec-b0f2-65ab62de4450" providerId="ADAL" clId="{5825CBD0-63BF-4C8F-90BE-CED4DD4608CF}" dt="2025-05-13T15:53:46.347" v="21" actId="207"/>
          <ac:spMkLst>
            <pc:docMk/>
            <pc:sldMk cId="569581865" sldId="572"/>
            <ac:spMk id="16" creationId="{00000000-0000-0000-0000-000000000000}"/>
          </ac:spMkLst>
        </pc:spChg>
      </pc:sldChg>
      <pc:sldChg chg="modSp">
        <pc:chgData name="Spanevello Antonio" userId="641ee9a3-3a4f-40ec-b0f2-65ab62de4450" providerId="ADAL" clId="{5825CBD0-63BF-4C8F-90BE-CED4DD4608CF}" dt="2025-05-13T16:05:31.339" v="31" actId="207"/>
        <pc:sldMkLst>
          <pc:docMk/>
          <pc:sldMk cId="3395529141" sldId="573"/>
        </pc:sldMkLst>
        <pc:spChg chg="mod">
          <ac:chgData name="Spanevello Antonio" userId="641ee9a3-3a4f-40ec-b0f2-65ab62de4450" providerId="ADAL" clId="{5825CBD0-63BF-4C8F-90BE-CED4DD4608CF}" dt="2025-05-13T16:05:31.339" v="31" actId="207"/>
          <ac:spMkLst>
            <pc:docMk/>
            <pc:sldMk cId="3395529141" sldId="573"/>
            <ac:spMk id="3" creationId="{00000000-0000-0000-0000-000000000000}"/>
          </ac:spMkLst>
        </pc:spChg>
      </pc:sldChg>
      <pc:sldChg chg="del">
        <pc:chgData name="Spanevello Antonio" userId="641ee9a3-3a4f-40ec-b0f2-65ab62de4450" providerId="ADAL" clId="{5825CBD0-63BF-4C8F-90BE-CED4DD4608CF}" dt="2025-05-13T15:54:47.981" v="22" actId="2696"/>
        <pc:sldMkLst>
          <pc:docMk/>
          <pc:sldMk cId="3117053469" sldId="574"/>
        </pc:sldMkLst>
      </pc:sldChg>
      <pc:sldChg chg="modSp">
        <pc:chgData name="Spanevello Antonio" userId="641ee9a3-3a4f-40ec-b0f2-65ab62de4450" providerId="ADAL" clId="{5825CBD0-63BF-4C8F-90BE-CED4DD4608CF}" dt="2025-05-13T16:05:12.580" v="30" actId="207"/>
        <pc:sldMkLst>
          <pc:docMk/>
          <pc:sldMk cId="104506720" sldId="576"/>
        </pc:sldMkLst>
        <pc:spChg chg="mod">
          <ac:chgData name="Spanevello Antonio" userId="641ee9a3-3a4f-40ec-b0f2-65ab62de4450" providerId="ADAL" clId="{5825CBD0-63BF-4C8F-90BE-CED4DD4608CF}" dt="2025-05-13T16:05:12.580" v="30" actId="207"/>
          <ac:spMkLst>
            <pc:docMk/>
            <pc:sldMk cId="104506720" sldId="576"/>
            <ac:spMk id="13" creationId="{00000000-0000-0000-0000-000000000000}"/>
          </ac:spMkLst>
        </pc:spChg>
      </pc:sldChg>
      <pc:sldChg chg="modSp">
        <pc:chgData name="Spanevello Antonio" userId="641ee9a3-3a4f-40ec-b0f2-65ab62de4450" providerId="ADAL" clId="{5825CBD0-63BF-4C8F-90BE-CED4DD4608CF}" dt="2025-05-13T15:56:07.278" v="23" actId="207"/>
        <pc:sldMkLst>
          <pc:docMk/>
          <pc:sldMk cId="3409274923" sldId="578"/>
        </pc:sldMkLst>
        <pc:spChg chg="mod">
          <ac:chgData name="Spanevello Antonio" userId="641ee9a3-3a4f-40ec-b0f2-65ab62de4450" providerId="ADAL" clId="{5825CBD0-63BF-4C8F-90BE-CED4DD4608CF}" dt="2025-05-13T15:56:07.278" v="23" actId="207"/>
          <ac:spMkLst>
            <pc:docMk/>
            <pc:sldMk cId="3409274923" sldId="578"/>
            <ac:spMk id="7" creationId="{D3A08469-A9CE-452C-BA64-60DC40E1F831}"/>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CAEE4BB-DA55-4506-8D8A-6B10E7B97B33}" type="doc">
      <dgm:prSet loTypeId="urn:microsoft.com/office/officeart/2016/7/layout/BasicProcessNew" loCatId="process" qsTypeId="urn:microsoft.com/office/officeart/2005/8/quickstyle/simple1" qsCatId="simple" csTypeId="urn:microsoft.com/office/officeart/2005/8/colors/colorful1" csCatId="colorful" phldr="1"/>
      <dgm:spPr/>
      <dgm:t>
        <a:bodyPr/>
        <a:lstStyle/>
        <a:p>
          <a:endParaRPr lang="en-US"/>
        </a:p>
      </dgm:t>
    </dgm:pt>
    <dgm:pt modelId="{C6817593-F185-4D31-BE47-71CDD2131B7E}">
      <dgm:prSet/>
      <dgm:spPr/>
      <dgm:t>
        <a:bodyPr/>
        <a:lstStyle/>
        <a:p>
          <a:r>
            <a:rPr lang="it-IT"/>
            <a:t>Uomo di 76 anni</a:t>
          </a:r>
          <a:endParaRPr lang="en-US"/>
        </a:p>
      </dgm:t>
    </dgm:pt>
    <dgm:pt modelId="{854147EA-06FD-460D-9B2A-F9BAA95D1C07}" type="parTrans" cxnId="{E7AB2E43-FA38-41DA-A72A-B7C16CBA7B02}">
      <dgm:prSet/>
      <dgm:spPr/>
      <dgm:t>
        <a:bodyPr/>
        <a:lstStyle/>
        <a:p>
          <a:endParaRPr lang="en-US"/>
        </a:p>
      </dgm:t>
    </dgm:pt>
    <dgm:pt modelId="{A77E7500-5D94-489E-B690-A51DD39B18F9}" type="sibTrans" cxnId="{E7AB2E43-FA38-41DA-A72A-B7C16CBA7B02}">
      <dgm:prSet/>
      <dgm:spPr/>
      <dgm:t>
        <a:bodyPr/>
        <a:lstStyle/>
        <a:p>
          <a:endParaRPr lang="en-US"/>
        </a:p>
      </dgm:t>
    </dgm:pt>
    <dgm:pt modelId="{088ED03A-7E8B-42E0-9CFE-75E8062BC794}">
      <dgm:prSet/>
      <dgm:spPr/>
      <dgm:t>
        <a:bodyPr/>
        <a:lstStyle/>
        <a:p>
          <a:r>
            <a:rPr lang="it-IT"/>
            <a:t>pensionato (ex impiegato)</a:t>
          </a:r>
          <a:endParaRPr lang="en-US"/>
        </a:p>
      </dgm:t>
    </dgm:pt>
    <dgm:pt modelId="{3BE29D47-7634-4499-A8BA-F12183D7027C}" type="parTrans" cxnId="{5DA89903-8282-41DA-8F0B-04C135A056D6}">
      <dgm:prSet/>
      <dgm:spPr/>
      <dgm:t>
        <a:bodyPr/>
        <a:lstStyle/>
        <a:p>
          <a:endParaRPr lang="en-US"/>
        </a:p>
      </dgm:t>
    </dgm:pt>
    <dgm:pt modelId="{2463E4CE-4C4B-4DA1-80A8-8ED3DABBEF8C}" type="sibTrans" cxnId="{5DA89903-8282-41DA-8F0B-04C135A056D6}">
      <dgm:prSet/>
      <dgm:spPr/>
      <dgm:t>
        <a:bodyPr/>
        <a:lstStyle/>
        <a:p>
          <a:endParaRPr lang="en-US"/>
        </a:p>
      </dgm:t>
    </dgm:pt>
    <dgm:pt modelId="{60981E50-1902-40DC-9E9F-ED0E8928D956}">
      <dgm:prSet/>
      <dgm:spPr/>
      <dgm:t>
        <a:bodyPr/>
        <a:lstStyle/>
        <a:p>
          <a:r>
            <a:rPr lang="it-IT" b="1"/>
            <a:t>Ex fumatore (60 pack/year)</a:t>
          </a:r>
          <a:endParaRPr lang="en-US"/>
        </a:p>
      </dgm:t>
    </dgm:pt>
    <dgm:pt modelId="{AEB8A09C-14E3-4D0A-AF2A-521380563C09}" type="parTrans" cxnId="{8B0F11E4-0F93-4917-9B6C-B9D605E0ECE4}">
      <dgm:prSet/>
      <dgm:spPr/>
      <dgm:t>
        <a:bodyPr/>
        <a:lstStyle/>
        <a:p>
          <a:endParaRPr lang="en-US"/>
        </a:p>
      </dgm:t>
    </dgm:pt>
    <dgm:pt modelId="{6B4F659B-FCC8-413C-AD61-76CE9E83EF01}" type="sibTrans" cxnId="{8B0F11E4-0F93-4917-9B6C-B9D605E0ECE4}">
      <dgm:prSet/>
      <dgm:spPr/>
      <dgm:t>
        <a:bodyPr/>
        <a:lstStyle/>
        <a:p>
          <a:endParaRPr lang="en-US"/>
        </a:p>
      </dgm:t>
    </dgm:pt>
    <dgm:pt modelId="{CE00C807-5363-4AB0-A0C3-B7A3D61BD2E6}">
      <dgm:prSet/>
      <dgm:spPr/>
      <dgm:t>
        <a:bodyPr/>
        <a:lstStyle/>
        <a:p>
          <a:r>
            <a:rPr lang="it-IT"/>
            <a:t>Il paziente viene inviato dal medico curante per comparsa di </a:t>
          </a:r>
          <a:r>
            <a:rPr lang="it-IT" b="1"/>
            <a:t>dispnea da sforzo da 1 anno.</a:t>
          </a:r>
          <a:endParaRPr lang="en-US"/>
        </a:p>
      </dgm:t>
    </dgm:pt>
    <dgm:pt modelId="{51C89B46-BBDF-44A4-8FA5-2120909CE4A7}" type="parTrans" cxnId="{BBA38B9E-0E55-41DE-A0B9-0CC5411E8570}">
      <dgm:prSet/>
      <dgm:spPr/>
      <dgm:t>
        <a:bodyPr/>
        <a:lstStyle/>
        <a:p>
          <a:endParaRPr lang="en-US"/>
        </a:p>
      </dgm:t>
    </dgm:pt>
    <dgm:pt modelId="{AFF28710-EBE7-495D-82F3-926D04686AB5}" type="sibTrans" cxnId="{BBA38B9E-0E55-41DE-A0B9-0CC5411E8570}">
      <dgm:prSet/>
      <dgm:spPr/>
      <dgm:t>
        <a:bodyPr/>
        <a:lstStyle/>
        <a:p>
          <a:endParaRPr lang="en-US"/>
        </a:p>
      </dgm:t>
    </dgm:pt>
    <dgm:pt modelId="{2B9AA46D-8C86-43AB-8CB1-C28E6D42527F}">
      <dgm:prSet/>
      <dgm:spPr/>
      <dgm:t>
        <a:bodyPr/>
        <a:lstStyle/>
        <a:p>
          <a:r>
            <a:rPr lang="it-IT" dirty="0"/>
            <a:t>Riferisce nell’ultimo anno </a:t>
          </a:r>
          <a:r>
            <a:rPr lang="it-IT" b="1" dirty="0"/>
            <a:t>un episodio </a:t>
          </a:r>
          <a:r>
            <a:rPr lang="it-IT" dirty="0"/>
            <a:t>di Bronchite Acuta con tosse produttiva ed espettorato di colorito giallo-verdastro e febbre, trattato a domicilio con antibioticoterapia e terapia steroidea per </a:t>
          </a:r>
          <a:r>
            <a:rPr lang="it-IT" dirty="0" err="1"/>
            <a:t>os</a:t>
          </a:r>
          <a:r>
            <a:rPr lang="it-IT" dirty="0"/>
            <a:t> con beneficio.</a:t>
          </a:r>
          <a:endParaRPr lang="en-US" dirty="0"/>
        </a:p>
      </dgm:t>
    </dgm:pt>
    <dgm:pt modelId="{F13663C1-3D73-4FCF-BF49-16E05DA80986}" type="parTrans" cxnId="{3DD971A0-5647-4515-8094-059B07AA337A}">
      <dgm:prSet/>
      <dgm:spPr/>
      <dgm:t>
        <a:bodyPr/>
        <a:lstStyle/>
        <a:p>
          <a:endParaRPr lang="en-US"/>
        </a:p>
      </dgm:t>
    </dgm:pt>
    <dgm:pt modelId="{42AE4805-E24C-4805-ACB2-1583BA1C8723}" type="sibTrans" cxnId="{3DD971A0-5647-4515-8094-059B07AA337A}">
      <dgm:prSet/>
      <dgm:spPr/>
      <dgm:t>
        <a:bodyPr/>
        <a:lstStyle/>
        <a:p>
          <a:endParaRPr lang="en-US"/>
        </a:p>
      </dgm:t>
    </dgm:pt>
    <dgm:pt modelId="{1D85F4A8-2651-4EF0-A1DE-080DAC5111C2}" type="pres">
      <dgm:prSet presAssocID="{0CAEE4BB-DA55-4506-8D8A-6B10E7B97B33}" presName="Name0" presStyleCnt="0">
        <dgm:presLayoutVars>
          <dgm:dir/>
          <dgm:resizeHandles val="exact"/>
        </dgm:presLayoutVars>
      </dgm:prSet>
      <dgm:spPr/>
    </dgm:pt>
    <dgm:pt modelId="{DE6D9EB1-E2AD-4A1A-9817-A49C0A0959E6}" type="pres">
      <dgm:prSet presAssocID="{C6817593-F185-4D31-BE47-71CDD2131B7E}" presName="node" presStyleLbl="node1" presStyleIdx="0" presStyleCnt="9">
        <dgm:presLayoutVars>
          <dgm:bulletEnabled val="1"/>
        </dgm:presLayoutVars>
      </dgm:prSet>
      <dgm:spPr/>
    </dgm:pt>
    <dgm:pt modelId="{23173746-B1C0-49D5-A8A2-9B936685182B}" type="pres">
      <dgm:prSet presAssocID="{A77E7500-5D94-489E-B690-A51DD39B18F9}" presName="sibTransSpacerBeforeConnector" presStyleCnt="0"/>
      <dgm:spPr/>
    </dgm:pt>
    <dgm:pt modelId="{E6E38B75-0E27-4E77-BC9D-38FFC56C6F3D}" type="pres">
      <dgm:prSet presAssocID="{A77E7500-5D94-489E-B690-A51DD39B18F9}" presName="sibTrans" presStyleLbl="node1" presStyleIdx="1" presStyleCnt="9"/>
      <dgm:spPr/>
    </dgm:pt>
    <dgm:pt modelId="{90949C3B-0EB6-4D63-962E-086ACF34375F}" type="pres">
      <dgm:prSet presAssocID="{A77E7500-5D94-489E-B690-A51DD39B18F9}" presName="sibTransSpacerAfterConnector" presStyleCnt="0"/>
      <dgm:spPr/>
    </dgm:pt>
    <dgm:pt modelId="{3E2D2AA5-A45B-4FBC-84CA-D149962FBB73}" type="pres">
      <dgm:prSet presAssocID="{088ED03A-7E8B-42E0-9CFE-75E8062BC794}" presName="node" presStyleLbl="node1" presStyleIdx="2" presStyleCnt="9">
        <dgm:presLayoutVars>
          <dgm:bulletEnabled val="1"/>
        </dgm:presLayoutVars>
      </dgm:prSet>
      <dgm:spPr/>
    </dgm:pt>
    <dgm:pt modelId="{14295A47-9D19-493C-A9C6-93AC0D879437}" type="pres">
      <dgm:prSet presAssocID="{2463E4CE-4C4B-4DA1-80A8-8ED3DABBEF8C}" presName="sibTransSpacerBeforeConnector" presStyleCnt="0"/>
      <dgm:spPr/>
    </dgm:pt>
    <dgm:pt modelId="{5E10B495-00C5-484A-A847-DE834DF47801}" type="pres">
      <dgm:prSet presAssocID="{2463E4CE-4C4B-4DA1-80A8-8ED3DABBEF8C}" presName="sibTrans" presStyleLbl="node1" presStyleIdx="3" presStyleCnt="9"/>
      <dgm:spPr/>
    </dgm:pt>
    <dgm:pt modelId="{1F21F429-B619-4C2F-9B55-14037265CC9D}" type="pres">
      <dgm:prSet presAssocID="{2463E4CE-4C4B-4DA1-80A8-8ED3DABBEF8C}" presName="sibTransSpacerAfterConnector" presStyleCnt="0"/>
      <dgm:spPr/>
    </dgm:pt>
    <dgm:pt modelId="{A73E44E1-813E-429C-ADA5-139850C364D9}" type="pres">
      <dgm:prSet presAssocID="{60981E50-1902-40DC-9E9F-ED0E8928D956}" presName="node" presStyleLbl="node1" presStyleIdx="4" presStyleCnt="9">
        <dgm:presLayoutVars>
          <dgm:bulletEnabled val="1"/>
        </dgm:presLayoutVars>
      </dgm:prSet>
      <dgm:spPr/>
    </dgm:pt>
    <dgm:pt modelId="{2D07197D-39B1-436F-ACF3-C9B1233EDBF9}" type="pres">
      <dgm:prSet presAssocID="{6B4F659B-FCC8-413C-AD61-76CE9E83EF01}" presName="sibTransSpacerBeforeConnector" presStyleCnt="0"/>
      <dgm:spPr/>
    </dgm:pt>
    <dgm:pt modelId="{1261DEFF-E275-41A1-8C62-DE42518CABA2}" type="pres">
      <dgm:prSet presAssocID="{6B4F659B-FCC8-413C-AD61-76CE9E83EF01}" presName="sibTrans" presStyleLbl="node1" presStyleIdx="5" presStyleCnt="9"/>
      <dgm:spPr/>
    </dgm:pt>
    <dgm:pt modelId="{089E7DC5-AB2C-42CC-B3BC-C0ED94312AC6}" type="pres">
      <dgm:prSet presAssocID="{6B4F659B-FCC8-413C-AD61-76CE9E83EF01}" presName="sibTransSpacerAfterConnector" presStyleCnt="0"/>
      <dgm:spPr/>
    </dgm:pt>
    <dgm:pt modelId="{5069760F-AAE9-46A2-8F7A-2BD7F7BCE746}" type="pres">
      <dgm:prSet presAssocID="{CE00C807-5363-4AB0-A0C3-B7A3D61BD2E6}" presName="node" presStyleLbl="node1" presStyleIdx="6" presStyleCnt="9">
        <dgm:presLayoutVars>
          <dgm:bulletEnabled val="1"/>
        </dgm:presLayoutVars>
      </dgm:prSet>
      <dgm:spPr/>
    </dgm:pt>
    <dgm:pt modelId="{C8AA9346-87B7-4D53-AC16-EF1434969D2C}" type="pres">
      <dgm:prSet presAssocID="{AFF28710-EBE7-495D-82F3-926D04686AB5}" presName="sibTransSpacerBeforeConnector" presStyleCnt="0"/>
      <dgm:spPr/>
    </dgm:pt>
    <dgm:pt modelId="{A555BA9A-41D1-4188-ABA1-ABA8ACE5C79E}" type="pres">
      <dgm:prSet presAssocID="{AFF28710-EBE7-495D-82F3-926D04686AB5}" presName="sibTrans" presStyleLbl="node1" presStyleIdx="7" presStyleCnt="9"/>
      <dgm:spPr/>
    </dgm:pt>
    <dgm:pt modelId="{FAD8175A-0231-4B8C-82B8-6CE8EEC6BED6}" type="pres">
      <dgm:prSet presAssocID="{AFF28710-EBE7-495D-82F3-926D04686AB5}" presName="sibTransSpacerAfterConnector" presStyleCnt="0"/>
      <dgm:spPr/>
    </dgm:pt>
    <dgm:pt modelId="{8CE9B020-282E-4CD6-AAC9-E29FD8E5D389}" type="pres">
      <dgm:prSet presAssocID="{2B9AA46D-8C86-43AB-8CB1-C28E6D42527F}" presName="node" presStyleLbl="node1" presStyleIdx="8" presStyleCnt="9">
        <dgm:presLayoutVars>
          <dgm:bulletEnabled val="1"/>
        </dgm:presLayoutVars>
      </dgm:prSet>
      <dgm:spPr/>
    </dgm:pt>
  </dgm:ptLst>
  <dgm:cxnLst>
    <dgm:cxn modelId="{5DA89903-8282-41DA-8F0B-04C135A056D6}" srcId="{0CAEE4BB-DA55-4506-8D8A-6B10E7B97B33}" destId="{088ED03A-7E8B-42E0-9CFE-75E8062BC794}" srcOrd="1" destOrd="0" parTransId="{3BE29D47-7634-4499-A8BA-F12183D7027C}" sibTransId="{2463E4CE-4C4B-4DA1-80A8-8ED3DABBEF8C}"/>
    <dgm:cxn modelId="{3FBA5815-1F3A-43F4-8FE2-DB67A68D620C}" type="presOf" srcId="{AFF28710-EBE7-495D-82F3-926D04686AB5}" destId="{A555BA9A-41D1-4188-ABA1-ABA8ACE5C79E}" srcOrd="0" destOrd="0" presId="urn:microsoft.com/office/officeart/2016/7/layout/BasicProcessNew"/>
    <dgm:cxn modelId="{E7AB2E43-FA38-41DA-A72A-B7C16CBA7B02}" srcId="{0CAEE4BB-DA55-4506-8D8A-6B10E7B97B33}" destId="{C6817593-F185-4D31-BE47-71CDD2131B7E}" srcOrd="0" destOrd="0" parTransId="{854147EA-06FD-460D-9B2A-F9BAA95D1C07}" sibTransId="{A77E7500-5D94-489E-B690-A51DD39B18F9}"/>
    <dgm:cxn modelId="{C37DD143-D421-46C2-9588-2B36758E8717}" type="presOf" srcId="{CE00C807-5363-4AB0-A0C3-B7A3D61BD2E6}" destId="{5069760F-AAE9-46A2-8F7A-2BD7F7BCE746}" srcOrd="0" destOrd="0" presId="urn:microsoft.com/office/officeart/2016/7/layout/BasicProcessNew"/>
    <dgm:cxn modelId="{3CAA6177-595F-41CD-9D92-35BB41E53739}" type="presOf" srcId="{088ED03A-7E8B-42E0-9CFE-75E8062BC794}" destId="{3E2D2AA5-A45B-4FBC-84CA-D149962FBB73}" srcOrd="0" destOrd="0" presId="urn:microsoft.com/office/officeart/2016/7/layout/BasicProcessNew"/>
    <dgm:cxn modelId="{6DB93B7A-48EC-40E7-8557-1322A948839A}" type="presOf" srcId="{C6817593-F185-4D31-BE47-71CDD2131B7E}" destId="{DE6D9EB1-E2AD-4A1A-9817-A49C0A0959E6}" srcOrd="0" destOrd="0" presId="urn:microsoft.com/office/officeart/2016/7/layout/BasicProcessNew"/>
    <dgm:cxn modelId="{CE563C8E-4FC2-4662-AA02-9C1FE01E1B0A}" type="presOf" srcId="{0CAEE4BB-DA55-4506-8D8A-6B10E7B97B33}" destId="{1D85F4A8-2651-4EF0-A1DE-080DAC5111C2}" srcOrd="0" destOrd="0" presId="urn:microsoft.com/office/officeart/2016/7/layout/BasicProcessNew"/>
    <dgm:cxn modelId="{7CFC2696-8C59-45D3-9C32-A7139AC46D83}" type="presOf" srcId="{60981E50-1902-40DC-9E9F-ED0E8928D956}" destId="{A73E44E1-813E-429C-ADA5-139850C364D9}" srcOrd="0" destOrd="0" presId="urn:microsoft.com/office/officeart/2016/7/layout/BasicProcessNew"/>
    <dgm:cxn modelId="{BBA38B9E-0E55-41DE-A0B9-0CC5411E8570}" srcId="{0CAEE4BB-DA55-4506-8D8A-6B10E7B97B33}" destId="{CE00C807-5363-4AB0-A0C3-B7A3D61BD2E6}" srcOrd="3" destOrd="0" parTransId="{51C89B46-BBDF-44A4-8FA5-2120909CE4A7}" sibTransId="{AFF28710-EBE7-495D-82F3-926D04686AB5}"/>
    <dgm:cxn modelId="{3DD971A0-5647-4515-8094-059B07AA337A}" srcId="{0CAEE4BB-DA55-4506-8D8A-6B10E7B97B33}" destId="{2B9AA46D-8C86-43AB-8CB1-C28E6D42527F}" srcOrd="4" destOrd="0" parTransId="{F13663C1-3D73-4FCF-BF49-16E05DA80986}" sibTransId="{42AE4805-E24C-4805-ACB2-1583BA1C8723}"/>
    <dgm:cxn modelId="{B2C741C3-52E2-4B0B-B6FA-8DAB8CDEFA45}" type="presOf" srcId="{A77E7500-5D94-489E-B690-A51DD39B18F9}" destId="{E6E38B75-0E27-4E77-BC9D-38FFC56C6F3D}" srcOrd="0" destOrd="0" presId="urn:microsoft.com/office/officeart/2016/7/layout/BasicProcessNew"/>
    <dgm:cxn modelId="{9C25ADE1-28D9-4903-A0AA-6F093A97FFD0}" type="presOf" srcId="{2463E4CE-4C4B-4DA1-80A8-8ED3DABBEF8C}" destId="{5E10B495-00C5-484A-A847-DE834DF47801}" srcOrd="0" destOrd="0" presId="urn:microsoft.com/office/officeart/2016/7/layout/BasicProcessNew"/>
    <dgm:cxn modelId="{8B0F11E4-0F93-4917-9B6C-B9D605E0ECE4}" srcId="{0CAEE4BB-DA55-4506-8D8A-6B10E7B97B33}" destId="{60981E50-1902-40DC-9E9F-ED0E8928D956}" srcOrd="2" destOrd="0" parTransId="{AEB8A09C-14E3-4D0A-AF2A-521380563C09}" sibTransId="{6B4F659B-FCC8-413C-AD61-76CE9E83EF01}"/>
    <dgm:cxn modelId="{C46E53F1-7683-4334-A772-683B30004680}" type="presOf" srcId="{6B4F659B-FCC8-413C-AD61-76CE9E83EF01}" destId="{1261DEFF-E275-41A1-8C62-DE42518CABA2}" srcOrd="0" destOrd="0" presId="urn:microsoft.com/office/officeart/2016/7/layout/BasicProcessNew"/>
    <dgm:cxn modelId="{8962B8FA-A18F-4BED-A745-53BD28EBCDCC}" type="presOf" srcId="{2B9AA46D-8C86-43AB-8CB1-C28E6D42527F}" destId="{8CE9B020-282E-4CD6-AAC9-E29FD8E5D389}" srcOrd="0" destOrd="0" presId="urn:microsoft.com/office/officeart/2016/7/layout/BasicProcessNew"/>
    <dgm:cxn modelId="{DE65AD3E-5D23-4614-A9D9-B39811A491F9}" type="presParOf" srcId="{1D85F4A8-2651-4EF0-A1DE-080DAC5111C2}" destId="{DE6D9EB1-E2AD-4A1A-9817-A49C0A0959E6}" srcOrd="0" destOrd="0" presId="urn:microsoft.com/office/officeart/2016/7/layout/BasicProcessNew"/>
    <dgm:cxn modelId="{BCF16144-2DCF-43E9-9D79-BE846A89DC6D}" type="presParOf" srcId="{1D85F4A8-2651-4EF0-A1DE-080DAC5111C2}" destId="{23173746-B1C0-49D5-A8A2-9B936685182B}" srcOrd="1" destOrd="0" presId="urn:microsoft.com/office/officeart/2016/7/layout/BasicProcessNew"/>
    <dgm:cxn modelId="{BFA0E55A-288A-427D-B75E-0902C4530EBF}" type="presParOf" srcId="{1D85F4A8-2651-4EF0-A1DE-080DAC5111C2}" destId="{E6E38B75-0E27-4E77-BC9D-38FFC56C6F3D}" srcOrd="2" destOrd="0" presId="urn:microsoft.com/office/officeart/2016/7/layout/BasicProcessNew"/>
    <dgm:cxn modelId="{B77E1C6E-7E9F-491C-9E58-66B83EB4F975}" type="presParOf" srcId="{1D85F4A8-2651-4EF0-A1DE-080DAC5111C2}" destId="{90949C3B-0EB6-4D63-962E-086ACF34375F}" srcOrd="3" destOrd="0" presId="urn:microsoft.com/office/officeart/2016/7/layout/BasicProcessNew"/>
    <dgm:cxn modelId="{BA315C19-4616-4437-B8AD-018F9945E07A}" type="presParOf" srcId="{1D85F4A8-2651-4EF0-A1DE-080DAC5111C2}" destId="{3E2D2AA5-A45B-4FBC-84CA-D149962FBB73}" srcOrd="4" destOrd="0" presId="urn:microsoft.com/office/officeart/2016/7/layout/BasicProcessNew"/>
    <dgm:cxn modelId="{00889348-3CFF-4506-A10D-D5E2B1A8DF44}" type="presParOf" srcId="{1D85F4A8-2651-4EF0-A1DE-080DAC5111C2}" destId="{14295A47-9D19-493C-A9C6-93AC0D879437}" srcOrd="5" destOrd="0" presId="urn:microsoft.com/office/officeart/2016/7/layout/BasicProcessNew"/>
    <dgm:cxn modelId="{B145FB23-3581-4867-8FC5-1DDB37EED361}" type="presParOf" srcId="{1D85F4A8-2651-4EF0-A1DE-080DAC5111C2}" destId="{5E10B495-00C5-484A-A847-DE834DF47801}" srcOrd="6" destOrd="0" presId="urn:microsoft.com/office/officeart/2016/7/layout/BasicProcessNew"/>
    <dgm:cxn modelId="{593574BE-2167-45C7-BB7A-696150C3B9FC}" type="presParOf" srcId="{1D85F4A8-2651-4EF0-A1DE-080DAC5111C2}" destId="{1F21F429-B619-4C2F-9B55-14037265CC9D}" srcOrd="7" destOrd="0" presId="urn:microsoft.com/office/officeart/2016/7/layout/BasicProcessNew"/>
    <dgm:cxn modelId="{051DDC75-461A-4EE5-8C3A-21ADB721F232}" type="presParOf" srcId="{1D85F4A8-2651-4EF0-A1DE-080DAC5111C2}" destId="{A73E44E1-813E-429C-ADA5-139850C364D9}" srcOrd="8" destOrd="0" presId="urn:microsoft.com/office/officeart/2016/7/layout/BasicProcessNew"/>
    <dgm:cxn modelId="{7650EF90-EBDF-4097-8943-E3D0EDD78D59}" type="presParOf" srcId="{1D85F4A8-2651-4EF0-A1DE-080DAC5111C2}" destId="{2D07197D-39B1-436F-ACF3-C9B1233EDBF9}" srcOrd="9" destOrd="0" presId="urn:microsoft.com/office/officeart/2016/7/layout/BasicProcessNew"/>
    <dgm:cxn modelId="{C2CD8BC0-0D0C-49AF-BEA2-D87A2CA26747}" type="presParOf" srcId="{1D85F4A8-2651-4EF0-A1DE-080DAC5111C2}" destId="{1261DEFF-E275-41A1-8C62-DE42518CABA2}" srcOrd="10" destOrd="0" presId="urn:microsoft.com/office/officeart/2016/7/layout/BasicProcessNew"/>
    <dgm:cxn modelId="{65E687DC-7613-4AFB-AD41-4020C7F88522}" type="presParOf" srcId="{1D85F4A8-2651-4EF0-A1DE-080DAC5111C2}" destId="{089E7DC5-AB2C-42CC-B3BC-C0ED94312AC6}" srcOrd="11" destOrd="0" presId="urn:microsoft.com/office/officeart/2016/7/layout/BasicProcessNew"/>
    <dgm:cxn modelId="{534F6A8D-0F6E-42DC-8624-9682CD928D1A}" type="presParOf" srcId="{1D85F4A8-2651-4EF0-A1DE-080DAC5111C2}" destId="{5069760F-AAE9-46A2-8F7A-2BD7F7BCE746}" srcOrd="12" destOrd="0" presId="urn:microsoft.com/office/officeart/2016/7/layout/BasicProcessNew"/>
    <dgm:cxn modelId="{B11EEA29-734B-44D3-B272-2856DAFA4DCC}" type="presParOf" srcId="{1D85F4A8-2651-4EF0-A1DE-080DAC5111C2}" destId="{C8AA9346-87B7-4D53-AC16-EF1434969D2C}" srcOrd="13" destOrd="0" presId="urn:microsoft.com/office/officeart/2016/7/layout/BasicProcessNew"/>
    <dgm:cxn modelId="{A70B0FD6-BFF6-4BF7-802F-9AD2D4FE9799}" type="presParOf" srcId="{1D85F4A8-2651-4EF0-A1DE-080DAC5111C2}" destId="{A555BA9A-41D1-4188-ABA1-ABA8ACE5C79E}" srcOrd="14" destOrd="0" presId="urn:microsoft.com/office/officeart/2016/7/layout/BasicProcessNew"/>
    <dgm:cxn modelId="{630E7BEA-B38D-432B-986C-F9AE44C5B04B}" type="presParOf" srcId="{1D85F4A8-2651-4EF0-A1DE-080DAC5111C2}" destId="{FAD8175A-0231-4B8C-82B8-6CE8EEC6BED6}" srcOrd="15" destOrd="0" presId="urn:microsoft.com/office/officeart/2016/7/layout/BasicProcessNew"/>
    <dgm:cxn modelId="{036EF65F-3064-48EA-80F2-BC540CDE6B91}" type="presParOf" srcId="{1D85F4A8-2651-4EF0-A1DE-080DAC5111C2}" destId="{8CE9B020-282E-4CD6-AAC9-E29FD8E5D389}" srcOrd="16" destOrd="0" presId="urn:microsoft.com/office/officeart/2016/7/layout/Basic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D2355CD-3E72-4330-AA84-7F41C191B9F0}" type="doc">
      <dgm:prSet loTypeId="urn:microsoft.com/office/officeart/2005/8/layout/list1" loCatId="list" qsTypeId="urn:microsoft.com/office/officeart/2005/8/quickstyle/simple4" qsCatId="simple" csTypeId="urn:microsoft.com/office/officeart/2005/8/colors/colorful1" csCatId="colorful" phldr="1"/>
      <dgm:spPr/>
      <dgm:t>
        <a:bodyPr/>
        <a:lstStyle/>
        <a:p>
          <a:endParaRPr lang="en-US"/>
        </a:p>
      </dgm:t>
    </dgm:pt>
    <dgm:pt modelId="{809DA876-8586-4A48-9C0A-AC8CC0F91E87}">
      <dgm:prSet/>
      <dgm:spPr/>
      <dgm:t>
        <a:bodyPr/>
        <a:lstStyle/>
        <a:p>
          <a:r>
            <a:rPr lang="it-IT" dirty="0"/>
            <a:t>Ipertensione arteriosa in trattamento con </a:t>
          </a:r>
          <a:r>
            <a:rPr lang="it-IT" dirty="0" err="1"/>
            <a:t>sartani</a:t>
          </a:r>
          <a:r>
            <a:rPr lang="it-IT" dirty="0"/>
            <a:t>/diuretici</a:t>
          </a:r>
          <a:endParaRPr lang="en-US" dirty="0"/>
        </a:p>
      </dgm:t>
    </dgm:pt>
    <dgm:pt modelId="{637320E6-7EAB-443A-A24D-0CAA0832464B}" type="parTrans" cxnId="{FDA2913F-950A-444A-80C7-EE373AD5F1BE}">
      <dgm:prSet/>
      <dgm:spPr/>
      <dgm:t>
        <a:bodyPr/>
        <a:lstStyle/>
        <a:p>
          <a:endParaRPr lang="en-US"/>
        </a:p>
      </dgm:t>
    </dgm:pt>
    <dgm:pt modelId="{05057B6D-0530-47A1-8020-68B81198A814}" type="sibTrans" cxnId="{FDA2913F-950A-444A-80C7-EE373AD5F1BE}">
      <dgm:prSet/>
      <dgm:spPr/>
      <dgm:t>
        <a:bodyPr/>
        <a:lstStyle/>
        <a:p>
          <a:endParaRPr lang="en-US"/>
        </a:p>
      </dgm:t>
    </dgm:pt>
    <dgm:pt modelId="{63EABF62-AD01-44CC-9623-0C51278F2C7F}">
      <dgm:prSet/>
      <dgm:spPr/>
      <dgm:t>
        <a:bodyPr/>
        <a:lstStyle/>
        <a:p>
          <a:r>
            <a:rPr lang="it-IT" dirty="0"/>
            <a:t>Pregresso infarto miocardio: in trattamento con antiaggreganti</a:t>
          </a:r>
          <a:endParaRPr lang="en-US" dirty="0"/>
        </a:p>
      </dgm:t>
    </dgm:pt>
    <dgm:pt modelId="{9083BE2A-A3F4-4CD1-B4E1-1A898B7995C7}" type="parTrans" cxnId="{34CD0E28-54C1-4A86-9119-44992D892036}">
      <dgm:prSet/>
      <dgm:spPr/>
      <dgm:t>
        <a:bodyPr/>
        <a:lstStyle/>
        <a:p>
          <a:endParaRPr lang="en-US"/>
        </a:p>
      </dgm:t>
    </dgm:pt>
    <dgm:pt modelId="{2E9D1DAD-EB3F-42E0-81F3-CC6B95479932}" type="sibTrans" cxnId="{34CD0E28-54C1-4A86-9119-44992D892036}">
      <dgm:prSet/>
      <dgm:spPr/>
      <dgm:t>
        <a:bodyPr/>
        <a:lstStyle/>
        <a:p>
          <a:endParaRPr lang="en-US"/>
        </a:p>
      </dgm:t>
    </dgm:pt>
    <dgm:pt modelId="{863AE991-98F5-4018-A979-BA073B62BDD6}">
      <dgm:prSet/>
      <dgm:spPr/>
      <dgm:t>
        <a:bodyPr/>
        <a:lstStyle/>
        <a:p>
          <a:r>
            <a:rPr lang="it-IT"/>
            <a:t>Terapia in corso:</a:t>
          </a:r>
          <a:endParaRPr lang="en-US"/>
        </a:p>
      </dgm:t>
    </dgm:pt>
    <dgm:pt modelId="{AB11B2C0-1253-45A7-B728-B59BDC3768A8}" type="parTrans" cxnId="{B458B586-D1F9-4992-AC2D-10F153D42E39}">
      <dgm:prSet/>
      <dgm:spPr/>
      <dgm:t>
        <a:bodyPr/>
        <a:lstStyle/>
        <a:p>
          <a:endParaRPr lang="en-US"/>
        </a:p>
      </dgm:t>
    </dgm:pt>
    <dgm:pt modelId="{610FCBE2-B890-4F34-8BEA-F92D98F8C507}" type="sibTrans" cxnId="{B458B586-D1F9-4992-AC2D-10F153D42E39}">
      <dgm:prSet/>
      <dgm:spPr/>
      <dgm:t>
        <a:bodyPr/>
        <a:lstStyle/>
        <a:p>
          <a:endParaRPr lang="en-US"/>
        </a:p>
      </dgm:t>
    </dgm:pt>
    <dgm:pt modelId="{9716B001-13F7-45DD-B404-224FB16D1789}">
      <dgm:prSet/>
      <dgm:spPr/>
      <dgm:t>
        <a:bodyPr/>
        <a:lstStyle/>
        <a:p>
          <a:r>
            <a:rPr lang="it-IT"/>
            <a:t>Valsartan/idroclorotiazide 160/25 mg/die</a:t>
          </a:r>
          <a:endParaRPr lang="en-US"/>
        </a:p>
      </dgm:t>
    </dgm:pt>
    <dgm:pt modelId="{EC3A5CDB-4A0C-46A7-A0C1-6488C56152D9}" type="parTrans" cxnId="{95E91213-025F-4388-AF3B-11809DDA8D0E}">
      <dgm:prSet/>
      <dgm:spPr/>
      <dgm:t>
        <a:bodyPr/>
        <a:lstStyle/>
        <a:p>
          <a:endParaRPr lang="en-US"/>
        </a:p>
      </dgm:t>
    </dgm:pt>
    <dgm:pt modelId="{6CD658EA-61C6-4101-B46E-EB2E43CE3AF8}" type="sibTrans" cxnId="{95E91213-025F-4388-AF3B-11809DDA8D0E}">
      <dgm:prSet/>
      <dgm:spPr/>
      <dgm:t>
        <a:bodyPr/>
        <a:lstStyle/>
        <a:p>
          <a:endParaRPr lang="en-US"/>
        </a:p>
      </dgm:t>
    </dgm:pt>
    <dgm:pt modelId="{E97502A1-BB22-4BFE-80AA-06B2A19127DC}">
      <dgm:prSet/>
      <dgm:spPr/>
      <dgm:t>
        <a:bodyPr/>
        <a:lstStyle/>
        <a:p>
          <a:r>
            <a:rPr lang="it-IT"/>
            <a:t>Ac. Acetilsalicilico 100 mg/die</a:t>
          </a:r>
          <a:endParaRPr lang="en-US"/>
        </a:p>
      </dgm:t>
    </dgm:pt>
    <dgm:pt modelId="{8F1BEA9E-5772-4FB9-A11F-FBE88852C67C}" type="parTrans" cxnId="{A7B1157A-59E8-4E8B-96A6-12B3776C1727}">
      <dgm:prSet/>
      <dgm:spPr/>
      <dgm:t>
        <a:bodyPr/>
        <a:lstStyle/>
        <a:p>
          <a:endParaRPr lang="en-US"/>
        </a:p>
      </dgm:t>
    </dgm:pt>
    <dgm:pt modelId="{F791D6B4-2FCE-4499-9784-40874928049E}" type="sibTrans" cxnId="{A7B1157A-59E8-4E8B-96A6-12B3776C1727}">
      <dgm:prSet/>
      <dgm:spPr/>
      <dgm:t>
        <a:bodyPr/>
        <a:lstStyle/>
        <a:p>
          <a:endParaRPr lang="en-US"/>
        </a:p>
      </dgm:t>
    </dgm:pt>
    <dgm:pt modelId="{2A1830D2-DB3A-4B25-A8D7-FB861331D2B6}">
      <dgm:prSet/>
      <dgm:spPr/>
      <dgm:t>
        <a:bodyPr/>
        <a:lstStyle/>
        <a:p>
          <a:r>
            <a:rPr lang="it-IT" dirty="0" err="1"/>
            <a:t>Bisoprololo</a:t>
          </a:r>
          <a:r>
            <a:rPr lang="it-IT" dirty="0"/>
            <a:t> 1,25 mg/die</a:t>
          </a:r>
          <a:endParaRPr lang="en-US" dirty="0"/>
        </a:p>
      </dgm:t>
    </dgm:pt>
    <dgm:pt modelId="{E5738735-B9FB-404B-8769-66A2624CA726}" type="parTrans" cxnId="{C3AD2CD0-DAB9-4296-9448-7F152626E255}">
      <dgm:prSet/>
      <dgm:spPr/>
      <dgm:t>
        <a:bodyPr/>
        <a:lstStyle/>
        <a:p>
          <a:endParaRPr lang="en-US"/>
        </a:p>
      </dgm:t>
    </dgm:pt>
    <dgm:pt modelId="{6040E8F9-FDCA-4E08-9284-D119379C1740}" type="sibTrans" cxnId="{C3AD2CD0-DAB9-4296-9448-7F152626E255}">
      <dgm:prSet/>
      <dgm:spPr/>
      <dgm:t>
        <a:bodyPr/>
        <a:lstStyle/>
        <a:p>
          <a:endParaRPr lang="en-US"/>
        </a:p>
      </dgm:t>
    </dgm:pt>
    <dgm:pt modelId="{ED2E546B-9741-4A75-B29D-90B369FC703F}">
      <dgm:prSet/>
      <dgm:spPr/>
      <dgm:t>
        <a:bodyPr/>
        <a:lstStyle/>
        <a:p>
          <a:r>
            <a:rPr lang="it-IT" dirty="0"/>
            <a:t>Pantoprazolo 20 mg/die</a:t>
          </a:r>
          <a:endParaRPr lang="en-US" dirty="0"/>
        </a:p>
      </dgm:t>
    </dgm:pt>
    <dgm:pt modelId="{22426BEC-56F0-4325-8885-160689E44328}" type="parTrans" cxnId="{C672F263-FAFE-4EC2-B1E9-80B29E324BD3}">
      <dgm:prSet/>
      <dgm:spPr/>
      <dgm:t>
        <a:bodyPr/>
        <a:lstStyle/>
        <a:p>
          <a:endParaRPr lang="en-US"/>
        </a:p>
      </dgm:t>
    </dgm:pt>
    <dgm:pt modelId="{9E003F13-4E19-4B72-B4F1-5A9C06A4241E}" type="sibTrans" cxnId="{C672F263-FAFE-4EC2-B1E9-80B29E324BD3}">
      <dgm:prSet/>
      <dgm:spPr/>
      <dgm:t>
        <a:bodyPr/>
        <a:lstStyle/>
        <a:p>
          <a:endParaRPr lang="en-US"/>
        </a:p>
      </dgm:t>
    </dgm:pt>
    <dgm:pt modelId="{0C4AD0B7-D276-403B-A396-04561613914D}">
      <dgm:prSet/>
      <dgm:spPr/>
      <dgm:t>
        <a:bodyPr/>
        <a:lstStyle/>
        <a:p>
          <a:r>
            <a:rPr lang="it-IT" dirty="0" err="1"/>
            <a:t>Zolpidem</a:t>
          </a:r>
          <a:r>
            <a:rPr lang="it-IT" dirty="0"/>
            <a:t> 10 mg/die</a:t>
          </a:r>
          <a:endParaRPr lang="en-US" dirty="0"/>
        </a:p>
      </dgm:t>
    </dgm:pt>
    <dgm:pt modelId="{1082EF8F-09E6-438E-88A0-FA64A369A83B}" type="parTrans" cxnId="{A15C13B1-39BA-4D34-817C-C207D8D5DA15}">
      <dgm:prSet/>
      <dgm:spPr/>
      <dgm:t>
        <a:bodyPr/>
        <a:lstStyle/>
        <a:p>
          <a:endParaRPr lang="en-US"/>
        </a:p>
      </dgm:t>
    </dgm:pt>
    <dgm:pt modelId="{673CF59C-72DC-42C8-9030-E566D12BF430}" type="sibTrans" cxnId="{A15C13B1-39BA-4D34-817C-C207D8D5DA15}">
      <dgm:prSet/>
      <dgm:spPr/>
      <dgm:t>
        <a:bodyPr/>
        <a:lstStyle/>
        <a:p>
          <a:endParaRPr lang="en-US"/>
        </a:p>
      </dgm:t>
    </dgm:pt>
    <dgm:pt modelId="{918B4449-7DCB-4A0E-9115-DFBB95626623}" type="pres">
      <dgm:prSet presAssocID="{CD2355CD-3E72-4330-AA84-7F41C191B9F0}" presName="linear" presStyleCnt="0">
        <dgm:presLayoutVars>
          <dgm:dir/>
          <dgm:animLvl val="lvl"/>
          <dgm:resizeHandles val="exact"/>
        </dgm:presLayoutVars>
      </dgm:prSet>
      <dgm:spPr/>
    </dgm:pt>
    <dgm:pt modelId="{D4256178-637C-4FAB-B6BF-4FA913587BC6}" type="pres">
      <dgm:prSet presAssocID="{809DA876-8586-4A48-9C0A-AC8CC0F91E87}" presName="parentLin" presStyleCnt="0"/>
      <dgm:spPr/>
    </dgm:pt>
    <dgm:pt modelId="{99AF8A57-3566-4AD6-B24D-9A5FE9156202}" type="pres">
      <dgm:prSet presAssocID="{809DA876-8586-4A48-9C0A-AC8CC0F91E87}" presName="parentLeftMargin" presStyleLbl="node1" presStyleIdx="0" presStyleCnt="3"/>
      <dgm:spPr/>
    </dgm:pt>
    <dgm:pt modelId="{6ED26502-5DAC-4733-9E9F-E4E3AAED8CF1}" type="pres">
      <dgm:prSet presAssocID="{809DA876-8586-4A48-9C0A-AC8CC0F91E87}" presName="parentText" presStyleLbl="node1" presStyleIdx="0" presStyleCnt="3">
        <dgm:presLayoutVars>
          <dgm:chMax val="0"/>
          <dgm:bulletEnabled val="1"/>
        </dgm:presLayoutVars>
      </dgm:prSet>
      <dgm:spPr/>
    </dgm:pt>
    <dgm:pt modelId="{C0F6A08E-F8E2-4F1D-BA37-5A7CA6277F6C}" type="pres">
      <dgm:prSet presAssocID="{809DA876-8586-4A48-9C0A-AC8CC0F91E87}" presName="negativeSpace" presStyleCnt="0"/>
      <dgm:spPr/>
    </dgm:pt>
    <dgm:pt modelId="{97017813-8FE0-446A-9CDD-E70047F0DE35}" type="pres">
      <dgm:prSet presAssocID="{809DA876-8586-4A48-9C0A-AC8CC0F91E87}" presName="childText" presStyleLbl="conFgAcc1" presStyleIdx="0" presStyleCnt="3">
        <dgm:presLayoutVars>
          <dgm:bulletEnabled val="1"/>
        </dgm:presLayoutVars>
      </dgm:prSet>
      <dgm:spPr/>
    </dgm:pt>
    <dgm:pt modelId="{06BABE1A-8B5E-4DBB-AA6A-53DBBF24934F}" type="pres">
      <dgm:prSet presAssocID="{05057B6D-0530-47A1-8020-68B81198A814}" presName="spaceBetweenRectangles" presStyleCnt="0"/>
      <dgm:spPr/>
    </dgm:pt>
    <dgm:pt modelId="{0CD8ABE0-12D8-4F60-9478-F7B851689B2C}" type="pres">
      <dgm:prSet presAssocID="{63EABF62-AD01-44CC-9623-0C51278F2C7F}" presName="parentLin" presStyleCnt="0"/>
      <dgm:spPr/>
    </dgm:pt>
    <dgm:pt modelId="{D024E73B-8946-4760-BDD8-19DAC71AEE76}" type="pres">
      <dgm:prSet presAssocID="{63EABF62-AD01-44CC-9623-0C51278F2C7F}" presName="parentLeftMargin" presStyleLbl="node1" presStyleIdx="0" presStyleCnt="3"/>
      <dgm:spPr/>
    </dgm:pt>
    <dgm:pt modelId="{EAD57E33-8E27-48F0-9660-0C83F7362B71}" type="pres">
      <dgm:prSet presAssocID="{63EABF62-AD01-44CC-9623-0C51278F2C7F}" presName="parentText" presStyleLbl="node1" presStyleIdx="1" presStyleCnt="3">
        <dgm:presLayoutVars>
          <dgm:chMax val="0"/>
          <dgm:bulletEnabled val="1"/>
        </dgm:presLayoutVars>
      </dgm:prSet>
      <dgm:spPr/>
    </dgm:pt>
    <dgm:pt modelId="{6A3C39E4-DB90-4EA3-B9DF-9AF540AB0080}" type="pres">
      <dgm:prSet presAssocID="{63EABF62-AD01-44CC-9623-0C51278F2C7F}" presName="negativeSpace" presStyleCnt="0"/>
      <dgm:spPr/>
    </dgm:pt>
    <dgm:pt modelId="{1474C81E-13C0-4C0F-8B9D-C4F792C3ED02}" type="pres">
      <dgm:prSet presAssocID="{63EABF62-AD01-44CC-9623-0C51278F2C7F}" presName="childText" presStyleLbl="conFgAcc1" presStyleIdx="1" presStyleCnt="3">
        <dgm:presLayoutVars>
          <dgm:bulletEnabled val="1"/>
        </dgm:presLayoutVars>
      </dgm:prSet>
      <dgm:spPr/>
    </dgm:pt>
    <dgm:pt modelId="{209B2896-AC31-4165-80E5-0AAAF9152965}" type="pres">
      <dgm:prSet presAssocID="{2E9D1DAD-EB3F-42E0-81F3-CC6B95479932}" presName="spaceBetweenRectangles" presStyleCnt="0"/>
      <dgm:spPr/>
    </dgm:pt>
    <dgm:pt modelId="{B3175785-BBAA-4F4A-8B4D-146747211E6E}" type="pres">
      <dgm:prSet presAssocID="{863AE991-98F5-4018-A979-BA073B62BDD6}" presName="parentLin" presStyleCnt="0"/>
      <dgm:spPr/>
    </dgm:pt>
    <dgm:pt modelId="{C231F06D-143B-4F9C-920B-3FFA2ACB074D}" type="pres">
      <dgm:prSet presAssocID="{863AE991-98F5-4018-A979-BA073B62BDD6}" presName="parentLeftMargin" presStyleLbl="node1" presStyleIdx="1" presStyleCnt="3"/>
      <dgm:spPr/>
    </dgm:pt>
    <dgm:pt modelId="{734B3FC1-B992-4AB8-8592-A211BB3C5B16}" type="pres">
      <dgm:prSet presAssocID="{863AE991-98F5-4018-A979-BA073B62BDD6}" presName="parentText" presStyleLbl="node1" presStyleIdx="2" presStyleCnt="3">
        <dgm:presLayoutVars>
          <dgm:chMax val="0"/>
          <dgm:bulletEnabled val="1"/>
        </dgm:presLayoutVars>
      </dgm:prSet>
      <dgm:spPr/>
    </dgm:pt>
    <dgm:pt modelId="{C0CC6EAF-5877-4A81-9699-7AF885CD1C18}" type="pres">
      <dgm:prSet presAssocID="{863AE991-98F5-4018-A979-BA073B62BDD6}" presName="negativeSpace" presStyleCnt="0"/>
      <dgm:spPr/>
    </dgm:pt>
    <dgm:pt modelId="{0EED51F7-94C2-4569-A67C-D471F5792D73}" type="pres">
      <dgm:prSet presAssocID="{863AE991-98F5-4018-A979-BA073B62BDD6}" presName="childText" presStyleLbl="conFgAcc1" presStyleIdx="2" presStyleCnt="3">
        <dgm:presLayoutVars>
          <dgm:bulletEnabled val="1"/>
        </dgm:presLayoutVars>
      </dgm:prSet>
      <dgm:spPr/>
    </dgm:pt>
  </dgm:ptLst>
  <dgm:cxnLst>
    <dgm:cxn modelId="{95E91213-025F-4388-AF3B-11809DDA8D0E}" srcId="{863AE991-98F5-4018-A979-BA073B62BDD6}" destId="{9716B001-13F7-45DD-B404-224FB16D1789}" srcOrd="0" destOrd="0" parTransId="{EC3A5CDB-4A0C-46A7-A0C1-6488C56152D9}" sibTransId="{6CD658EA-61C6-4101-B46E-EB2E43CE3AF8}"/>
    <dgm:cxn modelId="{6A71281C-D0FE-4728-8675-59442E2875EC}" type="presOf" srcId="{2A1830D2-DB3A-4B25-A8D7-FB861331D2B6}" destId="{0EED51F7-94C2-4569-A67C-D471F5792D73}" srcOrd="0" destOrd="2" presId="urn:microsoft.com/office/officeart/2005/8/layout/list1"/>
    <dgm:cxn modelId="{34CD0E28-54C1-4A86-9119-44992D892036}" srcId="{CD2355CD-3E72-4330-AA84-7F41C191B9F0}" destId="{63EABF62-AD01-44CC-9623-0C51278F2C7F}" srcOrd="1" destOrd="0" parTransId="{9083BE2A-A3F4-4CD1-B4E1-1A898B7995C7}" sibTransId="{2E9D1DAD-EB3F-42E0-81F3-CC6B95479932}"/>
    <dgm:cxn modelId="{FDA2913F-950A-444A-80C7-EE373AD5F1BE}" srcId="{CD2355CD-3E72-4330-AA84-7F41C191B9F0}" destId="{809DA876-8586-4A48-9C0A-AC8CC0F91E87}" srcOrd="0" destOrd="0" parTransId="{637320E6-7EAB-443A-A24D-0CAA0832464B}" sibTransId="{05057B6D-0530-47A1-8020-68B81198A814}"/>
    <dgm:cxn modelId="{37B29962-A402-47CF-B218-CFB1C8787364}" type="presOf" srcId="{0C4AD0B7-D276-403B-A396-04561613914D}" destId="{0EED51F7-94C2-4569-A67C-D471F5792D73}" srcOrd="0" destOrd="4" presId="urn:microsoft.com/office/officeart/2005/8/layout/list1"/>
    <dgm:cxn modelId="{C672F263-FAFE-4EC2-B1E9-80B29E324BD3}" srcId="{863AE991-98F5-4018-A979-BA073B62BDD6}" destId="{ED2E546B-9741-4A75-B29D-90B369FC703F}" srcOrd="3" destOrd="0" parTransId="{22426BEC-56F0-4325-8885-160689E44328}" sibTransId="{9E003F13-4E19-4B72-B4F1-5A9C06A4241E}"/>
    <dgm:cxn modelId="{172A9C73-0852-4A34-B3EB-28CA4E683D73}" type="presOf" srcId="{809DA876-8586-4A48-9C0A-AC8CC0F91E87}" destId="{6ED26502-5DAC-4733-9E9F-E4E3AAED8CF1}" srcOrd="1" destOrd="0" presId="urn:microsoft.com/office/officeart/2005/8/layout/list1"/>
    <dgm:cxn modelId="{C4BF1779-F8DF-4983-A0A1-A26DF1DCD40B}" type="presOf" srcId="{863AE991-98F5-4018-A979-BA073B62BDD6}" destId="{734B3FC1-B992-4AB8-8592-A211BB3C5B16}" srcOrd="1" destOrd="0" presId="urn:microsoft.com/office/officeart/2005/8/layout/list1"/>
    <dgm:cxn modelId="{A7B1157A-59E8-4E8B-96A6-12B3776C1727}" srcId="{863AE991-98F5-4018-A979-BA073B62BDD6}" destId="{E97502A1-BB22-4BFE-80AA-06B2A19127DC}" srcOrd="1" destOrd="0" parTransId="{8F1BEA9E-5772-4FB9-A11F-FBE88852C67C}" sibTransId="{F791D6B4-2FCE-4499-9784-40874928049E}"/>
    <dgm:cxn modelId="{22672C7A-A6FF-4788-8BCC-455E19482370}" type="presOf" srcId="{CD2355CD-3E72-4330-AA84-7F41C191B9F0}" destId="{918B4449-7DCB-4A0E-9115-DFBB95626623}" srcOrd="0" destOrd="0" presId="urn:microsoft.com/office/officeart/2005/8/layout/list1"/>
    <dgm:cxn modelId="{CCC9017F-144E-4DFC-BD58-C85DAB64F207}" type="presOf" srcId="{809DA876-8586-4A48-9C0A-AC8CC0F91E87}" destId="{99AF8A57-3566-4AD6-B24D-9A5FE9156202}" srcOrd="0" destOrd="0" presId="urn:microsoft.com/office/officeart/2005/8/layout/list1"/>
    <dgm:cxn modelId="{B458B586-D1F9-4992-AC2D-10F153D42E39}" srcId="{CD2355CD-3E72-4330-AA84-7F41C191B9F0}" destId="{863AE991-98F5-4018-A979-BA073B62BDD6}" srcOrd="2" destOrd="0" parTransId="{AB11B2C0-1253-45A7-B728-B59BDC3768A8}" sibTransId="{610FCBE2-B890-4F34-8BEA-F92D98F8C507}"/>
    <dgm:cxn modelId="{55244F9C-D483-4561-8887-FEC789CCD9CB}" type="presOf" srcId="{863AE991-98F5-4018-A979-BA073B62BDD6}" destId="{C231F06D-143B-4F9C-920B-3FFA2ACB074D}" srcOrd="0" destOrd="0" presId="urn:microsoft.com/office/officeart/2005/8/layout/list1"/>
    <dgm:cxn modelId="{A15C13B1-39BA-4D34-817C-C207D8D5DA15}" srcId="{863AE991-98F5-4018-A979-BA073B62BDD6}" destId="{0C4AD0B7-D276-403B-A396-04561613914D}" srcOrd="4" destOrd="0" parTransId="{1082EF8F-09E6-438E-88A0-FA64A369A83B}" sibTransId="{673CF59C-72DC-42C8-9030-E566D12BF430}"/>
    <dgm:cxn modelId="{246E5EB1-85BC-4EA9-84A1-7ED0F1639AA6}" type="presOf" srcId="{E97502A1-BB22-4BFE-80AA-06B2A19127DC}" destId="{0EED51F7-94C2-4569-A67C-D471F5792D73}" srcOrd="0" destOrd="1" presId="urn:microsoft.com/office/officeart/2005/8/layout/list1"/>
    <dgm:cxn modelId="{3633B3BF-8AEB-4B0E-B94E-C7E0A95DC266}" type="presOf" srcId="{63EABF62-AD01-44CC-9623-0C51278F2C7F}" destId="{D024E73B-8946-4760-BDD8-19DAC71AEE76}" srcOrd="0" destOrd="0" presId="urn:microsoft.com/office/officeart/2005/8/layout/list1"/>
    <dgm:cxn modelId="{CEA114CC-6A3A-423B-8862-589F16BF37B2}" type="presOf" srcId="{63EABF62-AD01-44CC-9623-0C51278F2C7F}" destId="{EAD57E33-8E27-48F0-9660-0C83F7362B71}" srcOrd="1" destOrd="0" presId="urn:microsoft.com/office/officeart/2005/8/layout/list1"/>
    <dgm:cxn modelId="{C3AD2CD0-DAB9-4296-9448-7F152626E255}" srcId="{863AE991-98F5-4018-A979-BA073B62BDD6}" destId="{2A1830D2-DB3A-4B25-A8D7-FB861331D2B6}" srcOrd="2" destOrd="0" parTransId="{E5738735-B9FB-404B-8769-66A2624CA726}" sibTransId="{6040E8F9-FDCA-4E08-9284-D119379C1740}"/>
    <dgm:cxn modelId="{244062D2-2FE9-477C-A144-01149F4B62CC}" type="presOf" srcId="{ED2E546B-9741-4A75-B29D-90B369FC703F}" destId="{0EED51F7-94C2-4569-A67C-D471F5792D73}" srcOrd="0" destOrd="3" presId="urn:microsoft.com/office/officeart/2005/8/layout/list1"/>
    <dgm:cxn modelId="{6143D2EE-7344-4258-A5E1-64CBA4BD81D9}" type="presOf" srcId="{9716B001-13F7-45DD-B404-224FB16D1789}" destId="{0EED51F7-94C2-4569-A67C-D471F5792D73}" srcOrd="0" destOrd="0" presId="urn:microsoft.com/office/officeart/2005/8/layout/list1"/>
    <dgm:cxn modelId="{52985F60-CA67-4BFB-A705-27BF9D5C68FF}" type="presParOf" srcId="{918B4449-7DCB-4A0E-9115-DFBB95626623}" destId="{D4256178-637C-4FAB-B6BF-4FA913587BC6}" srcOrd="0" destOrd="0" presId="urn:microsoft.com/office/officeart/2005/8/layout/list1"/>
    <dgm:cxn modelId="{6CE4224E-084E-40EC-817E-CBDC817D23C7}" type="presParOf" srcId="{D4256178-637C-4FAB-B6BF-4FA913587BC6}" destId="{99AF8A57-3566-4AD6-B24D-9A5FE9156202}" srcOrd="0" destOrd="0" presId="urn:microsoft.com/office/officeart/2005/8/layout/list1"/>
    <dgm:cxn modelId="{396B2C3D-94B8-4128-AC14-0FB7E0463704}" type="presParOf" srcId="{D4256178-637C-4FAB-B6BF-4FA913587BC6}" destId="{6ED26502-5DAC-4733-9E9F-E4E3AAED8CF1}" srcOrd="1" destOrd="0" presId="urn:microsoft.com/office/officeart/2005/8/layout/list1"/>
    <dgm:cxn modelId="{234F08C1-4F1A-48F9-8026-6CFA8BFADA57}" type="presParOf" srcId="{918B4449-7DCB-4A0E-9115-DFBB95626623}" destId="{C0F6A08E-F8E2-4F1D-BA37-5A7CA6277F6C}" srcOrd="1" destOrd="0" presId="urn:microsoft.com/office/officeart/2005/8/layout/list1"/>
    <dgm:cxn modelId="{3F537490-3C93-480A-8687-95DFF642A12A}" type="presParOf" srcId="{918B4449-7DCB-4A0E-9115-DFBB95626623}" destId="{97017813-8FE0-446A-9CDD-E70047F0DE35}" srcOrd="2" destOrd="0" presId="urn:microsoft.com/office/officeart/2005/8/layout/list1"/>
    <dgm:cxn modelId="{6DB2852A-5562-49CF-BB53-1CD9D092C796}" type="presParOf" srcId="{918B4449-7DCB-4A0E-9115-DFBB95626623}" destId="{06BABE1A-8B5E-4DBB-AA6A-53DBBF24934F}" srcOrd="3" destOrd="0" presId="urn:microsoft.com/office/officeart/2005/8/layout/list1"/>
    <dgm:cxn modelId="{192AAA40-DF22-49B7-B377-5A6F2C600144}" type="presParOf" srcId="{918B4449-7DCB-4A0E-9115-DFBB95626623}" destId="{0CD8ABE0-12D8-4F60-9478-F7B851689B2C}" srcOrd="4" destOrd="0" presId="urn:microsoft.com/office/officeart/2005/8/layout/list1"/>
    <dgm:cxn modelId="{F619A946-286D-49FF-B8DF-F27BE166101F}" type="presParOf" srcId="{0CD8ABE0-12D8-4F60-9478-F7B851689B2C}" destId="{D024E73B-8946-4760-BDD8-19DAC71AEE76}" srcOrd="0" destOrd="0" presId="urn:microsoft.com/office/officeart/2005/8/layout/list1"/>
    <dgm:cxn modelId="{A095F833-079D-4896-A17D-7B73F9A08DC1}" type="presParOf" srcId="{0CD8ABE0-12D8-4F60-9478-F7B851689B2C}" destId="{EAD57E33-8E27-48F0-9660-0C83F7362B71}" srcOrd="1" destOrd="0" presId="urn:microsoft.com/office/officeart/2005/8/layout/list1"/>
    <dgm:cxn modelId="{6D7102A7-7E5B-41DD-95C2-47F9B983075A}" type="presParOf" srcId="{918B4449-7DCB-4A0E-9115-DFBB95626623}" destId="{6A3C39E4-DB90-4EA3-B9DF-9AF540AB0080}" srcOrd="5" destOrd="0" presId="urn:microsoft.com/office/officeart/2005/8/layout/list1"/>
    <dgm:cxn modelId="{810AB8E3-9719-41E8-A0B6-56B82A4AB7FE}" type="presParOf" srcId="{918B4449-7DCB-4A0E-9115-DFBB95626623}" destId="{1474C81E-13C0-4C0F-8B9D-C4F792C3ED02}" srcOrd="6" destOrd="0" presId="urn:microsoft.com/office/officeart/2005/8/layout/list1"/>
    <dgm:cxn modelId="{20D98B2B-727F-48D5-9E9E-369D10354181}" type="presParOf" srcId="{918B4449-7DCB-4A0E-9115-DFBB95626623}" destId="{209B2896-AC31-4165-80E5-0AAAF9152965}" srcOrd="7" destOrd="0" presId="urn:microsoft.com/office/officeart/2005/8/layout/list1"/>
    <dgm:cxn modelId="{A5115E08-160F-494D-9AD0-8B29566F4D1D}" type="presParOf" srcId="{918B4449-7DCB-4A0E-9115-DFBB95626623}" destId="{B3175785-BBAA-4F4A-8B4D-146747211E6E}" srcOrd="8" destOrd="0" presId="urn:microsoft.com/office/officeart/2005/8/layout/list1"/>
    <dgm:cxn modelId="{2BF893DC-2CFB-474B-89A4-15BFDC41CCDD}" type="presParOf" srcId="{B3175785-BBAA-4F4A-8B4D-146747211E6E}" destId="{C231F06D-143B-4F9C-920B-3FFA2ACB074D}" srcOrd="0" destOrd="0" presId="urn:microsoft.com/office/officeart/2005/8/layout/list1"/>
    <dgm:cxn modelId="{3F4C3BE1-EB41-4CA1-8613-045029C81079}" type="presParOf" srcId="{B3175785-BBAA-4F4A-8B4D-146747211E6E}" destId="{734B3FC1-B992-4AB8-8592-A211BB3C5B16}" srcOrd="1" destOrd="0" presId="urn:microsoft.com/office/officeart/2005/8/layout/list1"/>
    <dgm:cxn modelId="{195096F6-DA79-4AED-82DA-84D89FCD1508}" type="presParOf" srcId="{918B4449-7DCB-4A0E-9115-DFBB95626623}" destId="{C0CC6EAF-5877-4A81-9699-7AF885CD1C18}" srcOrd="9" destOrd="0" presId="urn:microsoft.com/office/officeart/2005/8/layout/list1"/>
    <dgm:cxn modelId="{377FB204-3759-473F-BDEC-84CFA11AF7D2}" type="presParOf" srcId="{918B4449-7DCB-4A0E-9115-DFBB95626623}" destId="{0EED51F7-94C2-4569-A67C-D471F5792D73}"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3B1EF39-7238-4F1B-9EE8-3024149FCF4C}" type="doc">
      <dgm:prSet loTypeId="urn:microsoft.com/office/officeart/2016/7/layout/VerticalSolidActionList" loCatId="List" qsTypeId="urn:microsoft.com/office/officeart/2005/8/quickstyle/simple1" qsCatId="simple" csTypeId="urn:microsoft.com/office/officeart/2005/8/colors/colorful1" csCatId="colorful" phldr="1"/>
      <dgm:spPr/>
      <dgm:t>
        <a:bodyPr/>
        <a:lstStyle/>
        <a:p>
          <a:endParaRPr lang="en-US"/>
        </a:p>
      </dgm:t>
    </dgm:pt>
    <dgm:pt modelId="{23BCE2BF-BF5D-4B62-B5C7-A049C9A29868}">
      <dgm:prSet custT="1"/>
      <dgm:spPr/>
      <dgm:t>
        <a:bodyPr/>
        <a:lstStyle/>
        <a:p>
          <a:r>
            <a:rPr lang="it-IT" sz="2400" dirty="0"/>
            <a:t>Si presenta eupnoico a riposo, vigile ed orientato nel tempo e nello spazio</a:t>
          </a:r>
          <a:endParaRPr lang="en-US" sz="2400" dirty="0"/>
        </a:p>
      </dgm:t>
    </dgm:pt>
    <dgm:pt modelId="{8666423D-292B-47AF-930D-FEB5280440AB}" type="parTrans" cxnId="{56E56B88-75C2-43EC-BAC1-1CFFC16A1CE9}">
      <dgm:prSet/>
      <dgm:spPr/>
      <dgm:t>
        <a:bodyPr/>
        <a:lstStyle/>
        <a:p>
          <a:endParaRPr lang="en-US" sz="2400"/>
        </a:p>
      </dgm:t>
    </dgm:pt>
    <dgm:pt modelId="{1967A385-75D6-4B89-BEDC-2AE49E3C8919}" type="sibTrans" cxnId="{56E56B88-75C2-43EC-BAC1-1CFFC16A1CE9}">
      <dgm:prSet/>
      <dgm:spPr/>
      <dgm:t>
        <a:bodyPr/>
        <a:lstStyle/>
        <a:p>
          <a:endParaRPr lang="en-US" sz="2400"/>
        </a:p>
      </dgm:t>
    </dgm:pt>
    <dgm:pt modelId="{DCBEC428-AB7B-46F5-B2CE-69B84B9D56BF}">
      <dgm:prSet custT="1"/>
      <dgm:spPr/>
      <dgm:t>
        <a:bodyPr/>
        <a:lstStyle/>
        <a:p>
          <a:r>
            <a:rPr lang="it-IT" sz="1800" dirty="0"/>
            <a:t>… ha eseguito alcuni esami prima della visita:</a:t>
          </a:r>
        </a:p>
        <a:p>
          <a:endParaRPr lang="en-US" sz="1500" dirty="0"/>
        </a:p>
      </dgm:t>
    </dgm:pt>
    <dgm:pt modelId="{AE902D42-FFCE-4220-91DC-0455E2736F59}" type="parTrans" cxnId="{A82AA5D4-449A-44DE-9D79-5F3CDED5F91B}">
      <dgm:prSet/>
      <dgm:spPr/>
      <dgm:t>
        <a:bodyPr/>
        <a:lstStyle/>
        <a:p>
          <a:endParaRPr lang="en-US" sz="2400"/>
        </a:p>
      </dgm:t>
    </dgm:pt>
    <dgm:pt modelId="{6D9210BA-869A-4353-9AB2-85965F509ADE}" type="sibTrans" cxnId="{A82AA5D4-449A-44DE-9D79-5F3CDED5F91B}">
      <dgm:prSet/>
      <dgm:spPr/>
      <dgm:t>
        <a:bodyPr/>
        <a:lstStyle/>
        <a:p>
          <a:endParaRPr lang="en-US" sz="2400"/>
        </a:p>
      </dgm:t>
    </dgm:pt>
    <dgm:pt modelId="{98465207-877C-48A9-B304-31CCEB79B872}">
      <dgm:prSet custT="1"/>
      <dgm:spPr/>
      <dgm:t>
        <a:bodyPr/>
        <a:lstStyle/>
        <a:p>
          <a:r>
            <a:rPr lang="it-IT" sz="1500" dirty="0"/>
            <a:t>Elettrocardiogramma: ‘’Ritmo sinusale con frequenti fasi di ritmo atriale caotico e sporadiche extrasistoli ventricolari. Blocco di branca destro. Anomalie secondarie della ripolarizzazione’’ </a:t>
          </a:r>
          <a:endParaRPr lang="en-US" sz="1500" dirty="0"/>
        </a:p>
      </dgm:t>
    </dgm:pt>
    <dgm:pt modelId="{194ED131-056B-4DEE-A97A-7D3747761386}" type="sibTrans" cxnId="{8002F3B9-8528-4170-A91B-3EA3D92899A7}">
      <dgm:prSet/>
      <dgm:spPr/>
      <dgm:t>
        <a:bodyPr/>
        <a:lstStyle/>
        <a:p>
          <a:endParaRPr lang="en-US" sz="2400"/>
        </a:p>
      </dgm:t>
    </dgm:pt>
    <dgm:pt modelId="{856BC9A6-D49D-40D8-8EC8-727B88B7C609}" type="parTrans" cxnId="{8002F3B9-8528-4170-A91B-3EA3D92899A7}">
      <dgm:prSet/>
      <dgm:spPr/>
      <dgm:t>
        <a:bodyPr/>
        <a:lstStyle/>
        <a:p>
          <a:endParaRPr lang="en-US" sz="2400"/>
        </a:p>
      </dgm:t>
    </dgm:pt>
    <dgm:pt modelId="{12CE20BD-89EC-4839-8142-1106510C3C0F}">
      <dgm:prSet custT="1"/>
      <dgm:spPr/>
      <dgm:t>
        <a:bodyPr/>
        <a:lstStyle/>
        <a:p>
          <a:endParaRPr lang="en-US" sz="1500" dirty="0"/>
        </a:p>
      </dgm:t>
    </dgm:pt>
    <dgm:pt modelId="{4A3977D6-EC95-4527-B2E2-DA447F657D8D}" type="sibTrans" cxnId="{8C0F6C66-6444-4028-AC12-12AAA8D9A228}">
      <dgm:prSet/>
      <dgm:spPr/>
      <dgm:t>
        <a:bodyPr/>
        <a:lstStyle/>
        <a:p>
          <a:endParaRPr lang="it-IT" sz="2400"/>
        </a:p>
      </dgm:t>
    </dgm:pt>
    <dgm:pt modelId="{746D6EF8-1276-4D2B-995D-457F6E96EFF9}" type="parTrans" cxnId="{8C0F6C66-6444-4028-AC12-12AAA8D9A228}">
      <dgm:prSet/>
      <dgm:spPr/>
      <dgm:t>
        <a:bodyPr/>
        <a:lstStyle/>
        <a:p>
          <a:endParaRPr lang="it-IT" sz="2400"/>
        </a:p>
      </dgm:t>
    </dgm:pt>
    <dgm:pt modelId="{E7B9A0A2-C30F-46C4-9DBE-1AC357E60AAD}">
      <dgm:prSet custT="1"/>
      <dgm:spPr/>
      <dgm:t>
        <a:bodyPr/>
        <a:lstStyle/>
        <a:p>
          <a:r>
            <a:rPr lang="it-IT" sz="1500" dirty="0"/>
            <a:t>Visita cardiologica – ‘’EOC: soffio puntale. Toni parafonici. PA 120/90 mmHg’’</a:t>
          </a:r>
          <a:endParaRPr lang="en-US" sz="1500" dirty="0"/>
        </a:p>
      </dgm:t>
    </dgm:pt>
    <dgm:pt modelId="{6FABCF9E-7113-4D2A-805A-3B43158D95AD}" type="sibTrans" cxnId="{6E0E3B33-65DE-4943-A6E0-6B6BAD3C4B26}">
      <dgm:prSet/>
      <dgm:spPr/>
      <dgm:t>
        <a:bodyPr/>
        <a:lstStyle/>
        <a:p>
          <a:endParaRPr lang="en-US" sz="2400"/>
        </a:p>
      </dgm:t>
    </dgm:pt>
    <dgm:pt modelId="{46CADE7E-93CA-48FA-85FF-808B2C13C0CA}" type="parTrans" cxnId="{6E0E3B33-65DE-4943-A6E0-6B6BAD3C4B26}">
      <dgm:prSet/>
      <dgm:spPr/>
      <dgm:t>
        <a:bodyPr/>
        <a:lstStyle/>
        <a:p>
          <a:endParaRPr lang="en-US" sz="2400"/>
        </a:p>
      </dgm:t>
    </dgm:pt>
    <dgm:pt modelId="{4C39E62F-E0F1-4913-B72D-C8776952D623}">
      <dgm:prSet custT="1"/>
      <dgm:spPr/>
      <dgm:t>
        <a:bodyPr/>
        <a:lstStyle/>
        <a:p>
          <a:endParaRPr lang="en-US" sz="1500" dirty="0"/>
        </a:p>
      </dgm:t>
    </dgm:pt>
    <dgm:pt modelId="{539466D6-B4B1-48EE-82A1-56BCD8FCDFEB}" type="sibTrans" cxnId="{E7BDE892-8621-49EC-B97A-C8D1F5A88AB5}">
      <dgm:prSet/>
      <dgm:spPr/>
      <dgm:t>
        <a:bodyPr/>
        <a:lstStyle/>
        <a:p>
          <a:endParaRPr lang="it-IT" sz="2400"/>
        </a:p>
      </dgm:t>
    </dgm:pt>
    <dgm:pt modelId="{1D8FF9F4-23FB-470C-BBCC-9ADED0896B17}" type="parTrans" cxnId="{E7BDE892-8621-49EC-B97A-C8D1F5A88AB5}">
      <dgm:prSet/>
      <dgm:spPr/>
      <dgm:t>
        <a:bodyPr/>
        <a:lstStyle/>
        <a:p>
          <a:endParaRPr lang="it-IT" sz="2400"/>
        </a:p>
      </dgm:t>
    </dgm:pt>
    <dgm:pt modelId="{0A3EB5B1-5914-483C-8FB9-391201E7AFD0}">
      <dgm:prSet custT="1"/>
      <dgm:spPr/>
      <dgm:t>
        <a:bodyPr/>
        <a:lstStyle/>
        <a:p>
          <a:r>
            <a:rPr lang="it-IT" sz="1500" dirty="0"/>
            <a:t>Ecocardiogramma – ‘’… Normali dimensioni interne del ventricolo sinistro che presenta modesta ipertrofia del SIV. Cinetica segmentaria ed indici di funzione sistolica bi-ventricolare globalmente conservati. Nei limiti l’atrio sinistro e le cavità destre. Normale radice aortica con ridotta apertura delle tre cuspidi che appaiono </a:t>
          </a:r>
          <a:r>
            <a:rPr lang="it-IT" sz="1500" dirty="0" err="1"/>
            <a:t>fibro-calcifiche</a:t>
          </a:r>
          <a:r>
            <a:rPr lang="it-IT" sz="1500" dirty="0"/>
            <a:t>. All’esame color-Doppler, insufficienza mitralica e </a:t>
          </a:r>
          <a:r>
            <a:rPr lang="it-IT" sz="1500" dirty="0" err="1"/>
            <a:t>tricuspidalica</a:t>
          </a:r>
          <a:r>
            <a:rPr lang="it-IT" sz="1500" dirty="0"/>
            <a:t> di grado lieve. </a:t>
          </a:r>
          <a:r>
            <a:rPr lang="it-IT" sz="1500" dirty="0" err="1"/>
            <a:t>PAPs</a:t>
          </a:r>
          <a:r>
            <a:rPr lang="it-IT" sz="1500" dirty="0"/>
            <a:t> stimata intorno a 25 mmHg’’</a:t>
          </a:r>
          <a:endParaRPr lang="en-US" sz="1500" dirty="0"/>
        </a:p>
      </dgm:t>
    </dgm:pt>
    <dgm:pt modelId="{87CE5120-CB42-4DC4-B5E8-D1C62622945F}" type="sibTrans" cxnId="{5963C98A-D4DE-4D21-913C-8F9DD65EE80D}">
      <dgm:prSet/>
      <dgm:spPr/>
      <dgm:t>
        <a:bodyPr/>
        <a:lstStyle/>
        <a:p>
          <a:endParaRPr lang="en-US" sz="2400"/>
        </a:p>
      </dgm:t>
    </dgm:pt>
    <dgm:pt modelId="{A003EF7F-F5C5-4DB8-9D3E-068A8CCF0294}" type="parTrans" cxnId="{5963C98A-D4DE-4D21-913C-8F9DD65EE80D}">
      <dgm:prSet/>
      <dgm:spPr/>
      <dgm:t>
        <a:bodyPr/>
        <a:lstStyle/>
        <a:p>
          <a:endParaRPr lang="en-US" sz="2400"/>
        </a:p>
      </dgm:t>
    </dgm:pt>
    <dgm:pt modelId="{7B777C9B-9C8A-447F-9BBE-8035EDCE68C6}" type="pres">
      <dgm:prSet presAssocID="{B3B1EF39-7238-4F1B-9EE8-3024149FCF4C}" presName="Name0" presStyleCnt="0">
        <dgm:presLayoutVars>
          <dgm:dir/>
          <dgm:animLvl val="lvl"/>
          <dgm:resizeHandles val="exact"/>
        </dgm:presLayoutVars>
      </dgm:prSet>
      <dgm:spPr/>
    </dgm:pt>
    <dgm:pt modelId="{685C60BA-0732-423E-A141-D32E99E146B3}" type="pres">
      <dgm:prSet presAssocID="{23BCE2BF-BF5D-4B62-B5C7-A049C9A29868}" presName="linNode" presStyleCnt="0"/>
      <dgm:spPr/>
    </dgm:pt>
    <dgm:pt modelId="{854F907A-985E-473D-83D7-E2963FA1EAAC}" type="pres">
      <dgm:prSet presAssocID="{23BCE2BF-BF5D-4B62-B5C7-A049C9A29868}" presName="parentText" presStyleLbl="alignNode1" presStyleIdx="0" presStyleCnt="1">
        <dgm:presLayoutVars>
          <dgm:chMax val="1"/>
          <dgm:bulletEnabled/>
        </dgm:presLayoutVars>
      </dgm:prSet>
      <dgm:spPr/>
    </dgm:pt>
    <dgm:pt modelId="{E9F26472-75D1-40D6-8AAC-E17295C0598F}" type="pres">
      <dgm:prSet presAssocID="{23BCE2BF-BF5D-4B62-B5C7-A049C9A29868}" presName="descendantText" presStyleLbl="alignAccFollowNode1" presStyleIdx="0" presStyleCnt="1" custLinFactNeighborX="18219">
        <dgm:presLayoutVars>
          <dgm:bulletEnabled/>
        </dgm:presLayoutVars>
      </dgm:prSet>
      <dgm:spPr/>
    </dgm:pt>
  </dgm:ptLst>
  <dgm:cxnLst>
    <dgm:cxn modelId="{2C193704-77A7-40DA-BFDB-05A794BD59BF}" type="presOf" srcId="{98465207-877C-48A9-B304-31CCEB79B872}" destId="{E9F26472-75D1-40D6-8AAC-E17295C0598F}" srcOrd="0" destOrd="1" presId="urn:microsoft.com/office/officeart/2016/7/layout/VerticalSolidActionList"/>
    <dgm:cxn modelId="{10F5A909-9267-4352-9CAE-6A6A023627E6}" type="presOf" srcId="{B3B1EF39-7238-4F1B-9EE8-3024149FCF4C}" destId="{7B777C9B-9C8A-447F-9BBE-8035EDCE68C6}" srcOrd="0" destOrd="0" presId="urn:microsoft.com/office/officeart/2016/7/layout/VerticalSolidActionList"/>
    <dgm:cxn modelId="{561D5821-8631-4D0E-BD65-F280BA514B88}" type="presOf" srcId="{0A3EB5B1-5914-483C-8FB9-391201E7AFD0}" destId="{E9F26472-75D1-40D6-8AAC-E17295C0598F}" srcOrd="0" destOrd="5" presId="urn:microsoft.com/office/officeart/2016/7/layout/VerticalSolidActionList"/>
    <dgm:cxn modelId="{CFFAEA26-F8C7-46C9-B3AA-0D832E8CF4CC}" type="presOf" srcId="{E7B9A0A2-C30F-46C4-9DBE-1AC357E60AAD}" destId="{E9F26472-75D1-40D6-8AAC-E17295C0598F}" srcOrd="0" destOrd="3" presId="urn:microsoft.com/office/officeart/2016/7/layout/VerticalSolidActionList"/>
    <dgm:cxn modelId="{6E0E3B33-65DE-4943-A6E0-6B6BAD3C4B26}" srcId="{12CE20BD-89EC-4839-8142-1106510C3C0F}" destId="{E7B9A0A2-C30F-46C4-9DBE-1AC357E60AAD}" srcOrd="0" destOrd="0" parTransId="{46CADE7E-93CA-48FA-85FF-808B2C13C0CA}" sibTransId="{6FABCF9E-7113-4D2A-805A-3B43158D95AD}"/>
    <dgm:cxn modelId="{8C0F6C66-6444-4028-AC12-12AAA8D9A228}" srcId="{23BCE2BF-BF5D-4B62-B5C7-A049C9A29868}" destId="{12CE20BD-89EC-4839-8142-1106510C3C0F}" srcOrd="1" destOrd="0" parTransId="{746D6EF8-1276-4D2B-995D-457F6E96EFF9}" sibTransId="{4A3977D6-EC95-4527-B2E2-DA447F657D8D}"/>
    <dgm:cxn modelId="{56E56B88-75C2-43EC-BAC1-1CFFC16A1CE9}" srcId="{B3B1EF39-7238-4F1B-9EE8-3024149FCF4C}" destId="{23BCE2BF-BF5D-4B62-B5C7-A049C9A29868}" srcOrd="0" destOrd="0" parTransId="{8666423D-292B-47AF-930D-FEB5280440AB}" sibTransId="{1967A385-75D6-4B89-BEDC-2AE49E3C8919}"/>
    <dgm:cxn modelId="{5963C98A-D4DE-4D21-913C-8F9DD65EE80D}" srcId="{4C39E62F-E0F1-4913-B72D-C8776952D623}" destId="{0A3EB5B1-5914-483C-8FB9-391201E7AFD0}" srcOrd="0" destOrd="0" parTransId="{A003EF7F-F5C5-4DB8-9D3E-068A8CCF0294}" sibTransId="{87CE5120-CB42-4DC4-B5E8-D1C62622945F}"/>
    <dgm:cxn modelId="{D129A98B-4288-4169-9E7B-79B0A5C81011}" type="presOf" srcId="{DCBEC428-AB7B-46F5-B2CE-69B84B9D56BF}" destId="{E9F26472-75D1-40D6-8AAC-E17295C0598F}" srcOrd="0" destOrd="0" presId="urn:microsoft.com/office/officeart/2016/7/layout/VerticalSolidActionList"/>
    <dgm:cxn modelId="{E7BDE892-8621-49EC-B97A-C8D1F5A88AB5}" srcId="{23BCE2BF-BF5D-4B62-B5C7-A049C9A29868}" destId="{4C39E62F-E0F1-4913-B72D-C8776952D623}" srcOrd="2" destOrd="0" parTransId="{1D8FF9F4-23FB-470C-BBCC-9ADED0896B17}" sibTransId="{539466D6-B4B1-48EE-82A1-56BCD8FCDFEB}"/>
    <dgm:cxn modelId="{8002F3B9-8528-4170-A91B-3EA3D92899A7}" srcId="{DCBEC428-AB7B-46F5-B2CE-69B84B9D56BF}" destId="{98465207-877C-48A9-B304-31CCEB79B872}" srcOrd="0" destOrd="0" parTransId="{856BC9A6-D49D-40D8-8EC8-727B88B7C609}" sibTransId="{194ED131-056B-4DEE-A97A-7D3747761386}"/>
    <dgm:cxn modelId="{A82AA5D4-449A-44DE-9D79-5F3CDED5F91B}" srcId="{23BCE2BF-BF5D-4B62-B5C7-A049C9A29868}" destId="{DCBEC428-AB7B-46F5-B2CE-69B84B9D56BF}" srcOrd="0" destOrd="0" parTransId="{AE902D42-FFCE-4220-91DC-0455E2736F59}" sibTransId="{6D9210BA-869A-4353-9AB2-85965F509ADE}"/>
    <dgm:cxn modelId="{6372BED6-AA84-49E4-965D-0EEA9C215CB1}" type="presOf" srcId="{23BCE2BF-BF5D-4B62-B5C7-A049C9A29868}" destId="{854F907A-985E-473D-83D7-E2963FA1EAAC}" srcOrd="0" destOrd="0" presId="urn:microsoft.com/office/officeart/2016/7/layout/VerticalSolidActionList"/>
    <dgm:cxn modelId="{6960D8D9-1BC4-4DF6-9CBD-9DEBC7A2EA78}" type="presOf" srcId="{4C39E62F-E0F1-4913-B72D-C8776952D623}" destId="{E9F26472-75D1-40D6-8AAC-E17295C0598F}" srcOrd="0" destOrd="4" presId="urn:microsoft.com/office/officeart/2016/7/layout/VerticalSolidActionList"/>
    <dgm:cxn modelId="{E986ACEE-7B88-4B29-9574-652DB734EF46}" type="presOf" srcId="{12CE20BD-89EC-4839-8142-1106510C3C0F}" destId="{E9F26472-75D1-40D6-8AAC-E17295C0598F}" srcOrd="0" destOrd="2" presId="urn:microsoft.com/office/officeart/2016/7/layout/VerticalSolidActionList"/>
    <dgm:cxn modelId="{727CAC43-641A-4240-8605-AE6849D884CF}" type="presParOf" srcId="{7B777C9B-9C8A-447F-9BBE-8035EDCE68C6}" destId="{685C60BA-0732-423E-A141-D32E99E146B3}" srcOrd="0" destOrd="0" presId="urn:microsoft.com/office/officeart/2016/7/layout/VerticalSolidActionList"/>
    <dgm:cxn modelId="{184B980B-6845-4B79-9991-7F33928757A4}" type="presParOf" srcId="{685C60BA-0732-423E-A141-D32E99E146B3}" destId="{854F907A-985E-473D-83D7-E2963FA1EAAC}" srcOrd="0" destOrd="0" presId="urn:microsoft.com/office/officeart/2016/7/layout/VerticalSolidActionList"/>
    <dgm:cxn modelId="{A577FBAF-6A59-4E14-8EA0-ABEC9874566B}" type="presParOf" srcId="{685C60BA-0732-423E-A141-D32E99E146B3}" destId="{E9F26472-75D1-40D6-8AAC-E17295C0598F}" srcOrd="1" destOrd="0" presId="urn:microsoft.com/office/officeart/2016/7/layout/VerticalSolid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6D9EB1-E2AD-4A1A-9817-A49C0A0959E6}">
      <dsp:nvSpPr>
        <dsp:cNvPr id="0" name=""/>
        <dsp:cNvSpPr/>
      </dsp:nvSpPr>
      <dsp:spPr>
        <a:xfrm>
          <a:off x="1634" y="1048641"/>
          <a:ext cx="1676598" cy="1996199"/>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488950">
            <a:lnSpc>
              <a:spcPct val="90000"/>
            </a:lnSpc>
            <a:spcBef>
              <a:spcPct val="0"/>
            </a:spcBef>
            <a:spcAft>
              <a:spcPct val="35000"/>
            </a:spcAft>
            <a:buNone/>
          </a:pPr>
          <a:r>
            <a:rPr lang="it-IT" sz="1100" kern="1200"/>
            <a:t>Uomo di 76 anni</a:t>
          </a:r>
          <a:endParaRPr lang="en-US" sz="1100" kern="1200"/>
        </a:p>
      </dsp:txBody>
      <dsp:txXfrm>
        <a:off x="1634" y="1048641"/>
        <a:ext cx="1676598" cy="1996199"/>
      </dsp:txXfrm>
    </dsp:sp>
    <dsp:sp modelId="{E6E38B75-0E27-4E77-BC9D-38FFC56C6F3D}">
      <dsp:nvSpPr>
        <dsp:cNvPr id="0" name=""/>
        <dsp:cNvSpPr/>
      </dsp:nvSpPr>
      <dsp:spPr>
        <a:xfrm>
          <a:off x="1706471" y="1925241"/>
          <a:ext cx="251489" cy="243000"/>
        </a:xfrm>
        <a:prstGeom prst="rightArrow">
          <a:avLst>
            <a:gd name="adj1" fmla="val 50000"/>
            <a:gd name="adj2" fmla="val 5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E2D2AA5-A45B-4FBC-84CA-D149962FBB73}">
      <dsp:nvSpPr>
        <dsp:cNvPr id="0" name=""/>
        <dsp:cNvSpPr/>
      </dsp:nvSpPr>
      <dsp:spPr>
        <a:xfrm>
          <a:off x="1986200" y="1048641"/>
          <a:ext cx="1676598" cy="1996199"/>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488950">
            <a:lnSpc>
              <a:spcPct val="90000"/>
            </a:lnSpc>
            <a:spcBef>
              <a:spcPct val="0"/>
            </a:spcBef>
            <a:spcAft>
              <a:spcPct val="35000"/>
            </a:spcAft>
            <a:buNone/>
          </a:pPr>
          <a:r>
            <a:rPr lang="it-IT" sz="1100" kern="1200"/>
            <a:t>pensionato (ex impiegato)</a:t>
          </a:r>
          <a:endParaRPr lang="en-US" sz="1100" kern="1200"/>
        </a:p>
      </dsp:txBody>
      <dsp:txXfrm>
        <a:off x="1986200" y="1048641"/>
        <a:ext cx="1676598" cy="1996199"/>
      </dsp:txXfrm>
    </dsp:sp>
    <dsp:sp modelId="{5E10B495-00C5-484A-A847-DE834DF47801}">
      <dsp:nvSpPr>
        <dsp:cNvPr id="0" name=""/>
        <dsp:cNvSpPr/>
      </dsp:nvSpPr>
      <dsp:spPr>
        <a:xfrm>
          <a:off x="3691038" y="1925241"/>
          <a:ext cx="251489" cy="243000"/>
        </a:xfrm>
        <a:prstGeom prst="rightArrow">
          <a:avLst>
            <a:gd name="adj1" fmla="val 50000"/>
            <a:gd name="adj2" fmla="val 5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73E44E1-813E-429C-ADA5-139850C364D9}">
      <dsp:nvSpPr>
        <dsp:cNvPr id="0" name=""/>
        <dsp:cNvSpPr/>
      </dsp:nvSpPr>
      <dsp:spPr>
        <a:xfrm>
          <a:off x="3970767" y="1048641"/>
          <a:ext cx="1676598" cy="1996199"/>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488950">
            <a:lnSpc>
              <a:spcPct val="90000"/>
            </a:lnSpc>
            <a:spcBef>
              <a:spcPct val="0"/>
            </a:spcBef>
            <a:spcAft>
              <a:spcPct val="35000"/>
            </a:spcAft>
            <a:buNone/>
          </a:pPr>
          <a:r>
            <a:rPr lang="it-IT" sz="1100" b="1" kern="1200"/>
            <a:t>Ex fumatore (60 pack/year)</a:t>
          </a:r>
          <a:endParaRPr lang="en-US" sz="1100" kern="1200"/>
        </a:p>
      </dsp:txBody>
      <dsp:txXfrm>
        <a:off x="3970767" y="1048641"/>
        <a:ext cx="1676598" cy="1996199"/>
      </dsp:txXfrm>
    </dsp:sp>
    <dsp:sp modelId="{1261DEFF-E275-41A1-8C62-DE42518CABA2}">
      <dsp:nvSpPr>
        <dsp:cNvPr id="0" name=""/>
        <dsp:cNvSpPr/>
      </dsp:nvSpPr>
      <dsp:spPr>
        <a:xfrm>
          <a:off x="5675604" y="1925241"/>
          <a:ext cx="251489" cy="243000"/>
        </a:xfrm>
        <a:prstGeom prst="rightArrow">
          <a:avLst>
            <a:gd name="adj1" fmla="val 50000"/>
            <a:gd name="adj2" fmla="val 5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069760F-AAE9-46A2-8F7A-2BD7F7BCE746}">
      <dsp:nvSpPr>
        <dsp:cNvPr id="0" name=""/>
        <dsp:cNvSpPr/>
      </dsp:nvSpPr>
      <dsp:spPr>
        <a:xfrm>
          <a:off x="5955333" y="1048641"/>
          <a:ext cx="1676598" cy="1996199"/>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488950">
            <a:lnSpc>
              <a:spcPct val="90000"/>
            </a:lnSpc>
            <a:spcBef>
              <a:spcPct val="0"/>
            </a:spcBef>
            <a:spcAft>
              <a:spcPct val="35000"/>
            </a:spcAft>
            <a:buNone/>
          </a:pPr>
          <a:r>
            <a:rPr lang="it-IT" sz="1100" kern="1200"/>
            <a:t>Il paziente viene inviato dal medico curante per comparsa di </a:t>
          </a:r>
          <a:r>
            <a:rPr lang="it-IT" sz="1100" b="1" kern="1200"/>
            <a:t>dispnea da sforzo da 1 anno.</a:t>
          </a:r>
          <a:endParaRPr lang="en-US" sz="1100" kern="1200"/>
        </a:p>
      </dsp:txBody>
      <dsp:txXfrm>
        <a:off x="5955333" y="1048641"/>
        <a:ext cx="1676598" cy="1996199"/>
      </dsp:txXfrm>
    </dsp:sp>
    <dsp:sp modelId="{A555BA9A-41D1-4188-ABA1-ABA8ACE5C79E}">
      <dsp:nvSpPr>
        <dsp:cNvPr id="0" name=""/>
        <dsp:cNvSpPr/>
      </dsp:nvSpPr>
      <dsp:spPr>
        <a:xfrm>
          <a:off x="7660171" y="1925241"/>
          <a:ext cx="251489" cy="243000"/>
        </a:xfrm>
        <a:prstGeom prst="rightArrow">
          <a:avLst>
            <a:gd name="adj1" fmla="val 50000"/>
            <a:gd name="adj2" fmla="val 5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CE9B020-282E-4CD6-AAC9-E29FD8E5D389}">
      <dsp:nvSpPr>
        <dsp:cNvPr id="0" name=""/>
        <dsp:cNvSpPr/>
      </dsp:nvSpPr>
      <dsp:spPr>
        <a:xfrm>
          <a:off x="7939900" y="1048641"/>
          <a:ext cx="1676598" cy="1996199"/>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488950">
            <a:lnSpc>
              <a:spcPct val="90000"/>
            </a:lnSpc>
            <a:spcBef>
              <a:spcPct val="0"/>
            </a:spcBef>
            <a:spcAft>
              <a:spcPct val="35000"/>
            </a:spcAft>
            <a:buNone/>
          </a:pPr>
          <a:r>
            <a:rPr lang="it-IT" sz="1100" kern="1200" dirty="0"/>
            <a:t>Riferisce nell’ultimo anno </a:t>
          </a:r>
          <a:r>
            <a:rPr lang="it-IT" sz="1100" b="1" kern="1200" dirty="0"/>
            <a:t>un episodio </a:t>
          </a:r>
          <a:r>
            <a:rPr lang="it-IT" sz="1100" kern="1200" dirty="0"/>
            <a:t>di Bronchite Acuta con tosse produttiva ed espettorato di colorito giallo-verdastro e febbre, trattato a domicilio con antibioticoterapia e terapia steroidea per </a:t>
          </a:r>
          <a:r>
            <a:rPr lang="it-IT" sz="1100" kern="1200" dirty="0" err="1"/>
            <a:t>os</a:t>
          </a:r>
          <a:r>
            <a:rPr lang="it-IT" sz="1100" kern="1200" dirty="0"/>
            <a:t> con beneficio.</a:t>
          </a:r>
          <a:endParaRPr lang="en-US" sz="1100" kern="1200" dirty="0"/>
        </a:p>
      </dsp:txBody>
      <dsp:txXfrm>
        <a:off x="7939900" y="1048641"/>
        <a:ext cx="1676598" cy="19961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017813-8FE0-446A-9CDD-E70047F0DE35}">
      <dsp:nvSpPr>
        <dsp:cNvPr id="0" name=""/>
        <dsp:cNvSpPr/>
      </dsp:nvSpPr>
      <dsp:spPr>
        <a:xfrm>
          <a:off x="0" y="1461420"/>
          <a:ext cx="9216042" cy="453600"/>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6ED26502-5DAC-4733-9E9F-E4E3AAED8CF1}">
      <dsp:nvSpPr>
        <dsp:cNvPr id="0" name=""/>
        <dsp:cNvSpPr/>
      </dsp:nvSpPr>
      <dsp:spPr>
        <a:xfrm>
          <a:off x="460802" y="1195739"/>
          <a:ext cx="6451230" cy="53136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43841" tIns="0" rIns="243841" bIns="0" numCol="1" spcCol="1270" anchor="ctr" anchorCtr="0">
          <a:noAutofit/>
        </a:bodyPr>
        <a:lstStyle/>
        <a:p>
          <a:pPr marL="0" lvl="0" indent="0" algn="l" defTabSz="800100">
            <a:lnSpc>
              <a:spcPct val="90000"/>
            </a:lnSpc>
            <a:spcBef>
              <a:spcPct val="0"/>
            </a:spcBef>
            <a:spcAft>
              <a:spcPct val="35000"/>
            </a:spcAft>
            <a:buNone/>
          </a:pPr>
          <a:r>
            <a:rPr lang="it-IT" sz="1800" kern="1200" dirty="0"/>
            <a:t>Ipertensione arteriosa in trattamento con </a:t>
          </a:r>
          <a:r>
            <a:rPr lang="it-IT" sz="1800" kern="1200" dirty="0" err="1"/>
            <a:t>sartani</a:t>
          </a:r>
          <a:r>
            <a:rPr lang="it-IT" sz="1800" kern="1200" dirty="0"/>
            <a:t>/diuretici</a:t>
          </a:r>
          <a:endParaRPr lang="en-US" sz="1800" kern="1200" dirty="0"/>
        </a:p>
      </dsp:txBody>
      <dsp:txXfrm>
        <a:off x="486741" y="1221678"/>
        <a:ext cx="6399352" cy="479482"/>
      </dsp:txXfrm>
    </dsp:sp>
    <dsp:sp modelId="{1474C81E-13C0-4C0F-8B9D-C4F792C3ED02}">
      <dsp:nvSpPr>
        <dsp:cNvPr id="0" name=""/>
        <dsp:cNvSpPr/>
      </dsp:nvSpPr>
      <dsp:spPr>
        <a:xfrm>
          <a:off x="0" y="2277900"/>
          <a:ext cx="9216042" cy="453600"/>
        </a:xfrm>
        <a:prstGeom prst="rect">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EAD57E33-8E27-48F0-9660-0C83F7362B71}">
      <dsp:nvSpPr>
        <dsp:cNvPr id="0" name=""/>
        <dsp:cNvSpPr/>
      </dsp:nvSpPr>
      <dsp:spPr>
        <a:xfrm>
          <a:off x="460802" y="2012220"/>
          <a:ext cx="6451230" cy="531360"/>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43841" tIns="0" rIns="243841" bIns="0" numCol="1" spcCol="1270" anchor="ctr" anchorCtr="0">
          <a:noAutofit/>
        </a:bodyPr>
        <a:lstStyle/>
        <a:p>
          <a:pPr marL="0" lvl="0" indent="0" algn="l" defTabSz="800100">
            <a:lnSpc>
              <a:spcPct val="90000"/>
            </a:lnSpc>
            <a:spcBef>
              <a:spcPct val="0"/>
            </a:spcBef>
            <a:spcAft>
              <a:spcPct val="35000"/>
            </a:spcAft>
            <a:buNone/>
          </a:pPr>
          <a:r>
            <a:rPr lang="it-IT" sz="1800" kern="1200" dirty="0"/>
            <a:t>Pregresso infarto miocardio: in trattamento con antiaggreganti</a:t>
          </a:r>
          <a:endParaRPr lang="en-US" sz="1800" kern="1200" dirty="0"/>
        </a:p>
      </dsp:txBody>
      <dsp:txXfrm>
        <a:off x="486741" y="2038159"/>
        <a:ext cx="6399352" cy="479482"/>
      </dsp:txXfrm>
    </dsp:sp>
    <dsp:sp modelId="{0EED51F7-94C2-4569-A67C-D471F5792D73}">
      <dsp:nvSpPr>
        <dsp:cNvPr id="0" name=""/>
        <dsp:cNvSpPr/>
      </dsp:nvSpPr>
      <dsp:spPr>
        <a:xfrm>
          <a:off x="0" y="3094380"/>
          <a:ext cx="9216042" cy="1927800"/>
        </a:xfrm>
        <a:prstGeom prst="rect">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15267" tIns="374904" rIns="715267" bIns="128016" numCol="1" spcCol="1270" anchor="t" anchorCtr="0">
          <a:noAutofit/>
        </a:bodyPr>
        <a:lstStyle/>
        <a:p>
          <a:pPr marL="171450" lvl="1" indent="-171450" algn="l" defTabSz="800100">
            <a:lnSpc>
              <a:spcPct val="90000"/>
            </a:lnSpc>
            <a:spcBef>
              <a:spcPct val="0"/>
            </a:spcBef>
            <a:spcAft>
              <a:spcPct val="15000"/>
            </a:spcAft>
            <a:buChar char="•"/>
          </a:pPr>
          <a:r>
            <a:rPr lang="it-IT" sz="1800" kern="1200"/>
            <a:t>Valsartan/idroclorotiazide 160/25 mg/die</a:t>
          </a:r>
          <a:endParaRPr lang="en-US" sz="1800" kern="1200"/>
        </a:p>
        <a:p>
          <a:pPr marL="171450" lvl="1" indent="-171450" algn="l" defTabSz="800100">
            <a:lnSpc>
              <a:spcPct val="90000"/>
            </a:lnSpc>
            <a:spcBef>
              <a:spcPct val="0"/>
            </a:spcBef>
            <a:spcAft>
              <a:spcPct val="15000"/>
            </a:spcAft>
            <a:buChar char="•"/>
          </a:pPr>
          <a:r>
            <a:rPr lang="it-IT" sz="1800" kern="1200"/>
            <a:t>Ac. Acetilsalicilico 100 mg/die</a:t>
          </a:r>
          <a:endParaRPr lang="en-US" sz="1800" kern="1200"/>
        </a:p>
        <a:p>
          <a:pPr marL="171450" lvl="1" indent="-171450" algn="l" defTabSz="800100">
            <a:lnSpc>
              <a:spcPct val="90000"/>
            </a:lnSpc>
            <a:spcBef>
              <a:spcPct val="0"/>
            </a:spcBef>
            <a:spcAft>
              <a:spcPct val="15000"/>
            </a:spcAft>
            <a:buChar char="•"/>
          </a:pPr>
          <a:r>
            <a:rPr lang="it-IT" sz="1800" kern="1200" dirty="0" err="1"/>
            <a:t>Bisoprololo</a:t>
          </a:r>
          <a:r>
            <a:rPr lang="it-IT" sz="1800" kern="1200" dirty="0"/>
            <a:t> 1,25 mg/die</a:t>
          </a:r>
          <a:endParaRPr lang="en-US" sz="1800" kern="1200" dirty="0"/>
        </a:p>
        <a:p>
          <a:pPr marL="171450" lvl="1" indent="-171450" algn="l" defTabSz="800100">
            <a:lnSpc>
              <a:spcPct val="90000"/>
            </a:lnSpc>
            <a:spcBef>
              <a:spcPct val="0"/>
            </a:spcBef>
            <a:spcAft>
              <a:spcPct val="15000"/>
            </a:spcAft>
            <a:buChar char="•"/>
          </a:pPr>
          <a:r>
            <a:rPr lang="it-IT" sz="1800" kern="1200" dirty="0"/>
            <a:t>Pantoprazolo 20 mg/die</a:t>
          </a:r>
          <a:endParaRPr lang="en-US" sz="1800" kern="1200" dirty="0"/>
        </a:p>
        <a:p>
          <a:pPr marL="171450" lvl="1" indent="-171450" algn="l" defTabSz="800100">
            <a:lnSpc>
              <a:spcPct val="90000"/>
            </a:lnSpc>
            <a:spcBef>
              <a:spcPct val="0"/>
            </a:spcBef>
            <a:spcAft>
              <a:spcPct val="15000"/>
            </a:spcAft>
            <a:buChar char="•"/>
          </a:pPr>
          <a:r>
            <a:rPr lang="it-IT" sz="1800" kern="1200" dirty="0" err="1"/>
            <a:t>Zolpidem</a:t>
          </a:r>
          <a:r>
            <a:rPr lang="it-IT" sz="1800" kern="1200" dirty="0"/>
            <a:t> 10 mg/die</a:t>
          </a:r>
          <a:endParaRPr lang="en-US" sz="1800" kern="1200" dirty="0"/>
        </a:p>
      </dsp:txBody>
      <dsp:txXfrm>
        <a:off x="0" y="3094380"/>
        <a:ext cx="9216042" cy="1927800"/>
      </dsp:txXfrm>
    </dsp:sp>
    <dsp:sp modelId="{734B3FC1-B992-4AB8-8592-A211BB3C5B16}">
      <dsp:nvSpPr>
        <dsp:cNvPr id="0" name=""/>
        <dsp:cNvSpPr/>
      </dsp:nvSpPr>
      <dsp:spPr>
        <a:xfrm>
          <a:off x="460802" y="2828700"/>
          <a:ext cx="6451230" cy="531360"/>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43841" tIns="0" rIns="243841" bIns="0" numCol="1" spcCol="1270" anchor="ctr" anchorCtr="0">
          <a:noAutofit/>
        </a:bodyPr>
        <a:lstStyle/>
        <a:p>
          <a:pPr marL="0" lvl="0" indent="0" algn="l" defTabSz="800100">
            <a:lnSpc>
              <a:spcPct val="90000"/>
            </a:lnSpc>
            <a:spcBef>
              <a:spcPct val="0"/>
            </a:spcBef>
            <a:spcAft>
              <a:spcPct val="35000"/>
            </a:spcAft>
            <a:buNone/>
          </a:pPr>
          <a:r>
            <a:rPr lang="it-IT" sz="1800" kern="1200"/>
            <a:t>Terapia in corso:</a:t>
          </a:r>
          <a:endParaRPr lang="en-US" sz="1800" kern="1200"/>
        </a:p>
      </dsp:txBody>
      <dsp:txXfrm>
        <a:off x="486741" y="2854639"/>
        <a:ext cx="6399352" cy="47948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F26472-75D1-40D6-8AAC-E17295C0598F}">
      <dsp:nvSpPr>
        <dsp:cNvPr id="0" name=""/>
        <dsp:cNvSpPr/>
      </dsp:nvSpPr>
      <dsp:spPr>
        <a:xfrm>
          <a:off x="2022517" y="2166"/>
          <a:ext cx="8090068" cy="4432412"/>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970" tIns="1125833" rIns="156970" bIns="1125833" numCol="1" spcCol="1270" anchor="t" anchorCtr="0">
          <a:noAutofit/>
        </a:bodyPr>
        <a:lstStyle/>
        <a:p>
          <a:pPr marL="0" lvl="0" indent="0" algn="l" defTabSz="800100">
            <a:lnSpc>
              <a:spcPct val="90000"/>
            </a:lnSpc>
            <a:spcBef>
              <a:spcPct val="0"/>
            </a:spcBef>
            <a:spcAft>
              <a:spcPct val="35000"/>
            </a:spcAft>
            <a:buNone/>
          </a:pPr>
          <a:r>
            <a:rPr lang="it-IT" sz="1800" kern="1200" dirty="0"/>
            <a:t>… ha eseguito alcuni esami prima della visita:</a:t>
          </a:r>
        </a:p>
        <a:p>
          <a:pPr marL="0" lvl="0" indent="0" algn="l" defTabSz="800100">
            <a:lnSpc>
              <a:spcPct val="90000"/>
            </a:lnSpc>
            <a:spcBef>
              <a:spcPct val="0"/>
            </a:spcBef>
            <a:spcAft>
              <a:spcPct val="35000"/>
            </a:spcAft>
            <a:buNone/>
          </a:pPr>
          <a:endParaRPr lang="en-US" sz="1500" kern="1200" dirty="0"/>
        </a:p>
        <a:p>
          <a:pPr marL="114300" lvl="1" indent="-114300" algn="l" defTabSz="666750">
            <a:lnSpc>
              <a:spcPct val="90000"/>
            </a:lnSpc>
            <a:spcBef>
              <a:spcPct val="0"/>
            </a:spcBef>
            <a:spcAft>
              <a:spcPct val="15000"/>
            </a:spcAft>
            <a:buChar char="•"/>
          </a:pPr>
          <a:r>
            <a:rPr lang="it-IT" sz="1500" kern="1200" dirty="0"/>
            <a:t>Elettrocardiogramma: ‘’Ritmo sinusale con frequenti fasi di ritmo atriale caotico e sporadiche extrasistoli ventricolari. Blocco di branca destro. Anomalie secondarie della ripolarizzazione’’ </a:t>
          </a:r>
          <a:endParaRPr lang="en-US" sz="1500" kern="1200" dirty="0"/>
        </a:p>
        <a:p>
          <a:pPr marL="0" lvl="0" indent="0" algn="l" defTabSz="666750">
            <a:lnSpc>
              <a:spcPct val="90000"/>
            </a:lnSpc>
            <a:spcBef>
              <a:spcPct val="0"/>
            </a:spcBef>
            <a:spcAft>
              <a:spcPct val="35000"/>
            </a:spcAft>
            <a:buNone/>
          </a:pPr>
          <a:endParaRPr lang="en-US" sz="1500" kern="1200" dirty="0"/>
        </a:p>
        <a:p>
          <a:pPr marL="114300" lvl="1" indent="-114300" algn="l" defTabSz="666750">
            <a:lnSpc>
              <a:spcPct val="90000"/>
            </a:lnSpc>
            <a:spcBef>
              <a:spcPct val="0"/>
            </a:spcBef>
            <a:spcAft>
              <a:spcPct val="15000"/>
            </a:spcAft>
            <a:buChar char="•"/>
          </a:pPr>
          <a:r>
            <a:rPr lang="it-IT" sz="1500" kern="1200" dirty="0"/>
            <a:t>Visita cardiologica – ‘’EOC: soffio puntale. Toni parafonici. PA 120/90 mmHg’’</a:t>
          </a:r>
          <a:endParaRPr lang="en-US" sz="1500" kern="1200" dirty="0"/>
        </a:p>
        <a:p>
          <a:pPr marL="0" lvl="0" indent="0" algn="l" defTabSz="666750">
            <a:lnSpc>
              <a:spcPct val="90000"/>
            </a:lnSpc>
            <a:spcBef>
              <a:spcPct val="0"/>
            </a:spcBef>
            <a:spcAft>
              <a:spcPct val="35000"/>
            </a:spcAft>
            <a:buNone/>
          </a:pPr>
          <a:endParaRPr lang="en-US" sz="1500" kern="1200" dirty="0"/>
        </a:p>
        <a:p>
          <a:pPr marL="114300" lvl="1" indent="-114300" algn="l" defTabSz="666750">
            <a:lnSpc>
              <a:spcPct val="90000"/>
            </a:lnSpc>
            <a:spcBef>
              <a:spcPct val="0"/>
            </a:spcBef>
            <a:spcAft>
              <a:spcPct val="15000"/>
            </a:spcAft>
            <a:buChar char="•"/>
          </a:pPr>
          <a:r>
            <a:rPr lang="it-IT" sz="1500" kern="1200" dirty="0"/>
            <a:t>Ecocardiogramma – ‘’… Normali dimensioni interne del ventricolo sinistro che presenta modesta ipertrofia del SIV. Cinetica segmentaria ed indici di funzione sistolica bi-ventricolare globalmente conservati. Nei limiti l’atrio sinistro e le cavità destre. Normale radice aortica con ridotta apertura delle tre cuspidi che appaiono </a:t>
          </a:r>
          <a:r>
            <a:rPr lang="it-IT" sz="1500" kern="1200" dirty="0" err="1"/>
            <a:t>fibro-calcifiche</a:t>
          </a:r>
          <a:r>
            <a:rPr lang="it-IT" sz="1500" kern="1200" dirty="0"/>
            <a:t>. All’esame color-Doppler, insufficienza mitralica e </a:t>
          </a:r>
          <a:r>
            <a:rPr lang="it-IT" sz="1500" kern="1200" dirty="0" err="1"/>
            <a:t>tricuspidalica</a:t>
          </a:r>
          <a:r>
            <a:rPr lang="it-IT" sz="1500" kern="1200" dirty="0"/>
            <a:t> di grado lieve. </a:t>
          </a:r>
          <a:r>
            <a:rPr lang="it-IT" sz="1500" kern="1200" dirty="0" err="1"/>
            <a:t>PAPs</a:t>
          </a:r>
          <a:r>
            <a:rPr lang="it-IT" sz="1500" kern="1200" dirty="0"/>
            <a:t> stimata intorno a 25 mmHg’’</a:t>
          </a:r>
          <a:endParaRPr lang="en-US" sz="1500" kern="1200" dirty="0"/>
        </a:p>
      </dsp:txBody>
      <dsp:txXfrm>
        <a:off x="2022517" y="2166"/>
        <a:ext cx="8090068" cy="4432412"/>
      </dsp:txXfrm>
    </dsp:sp>
    <dsp:sp modelId="{854F907A-985E-473D-83D7-E2963FA1EAAC}">
      <dsp:nvSpPr>
        <dsp:cNvPr id="0" name=""/>
        <dsp:cNvSpPr/>
      </dsp:nvSpPr>
      <dsp:spPr>
        <a:xfrm>
          <a:off x="0" y="2166"/>
          <a:ext cx="2022517" cy="4432412"/>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025" tIns="437824" rIns="107025" bIns="437824" numCol="1" spcCol="1270" anchor="ctr" anchorCtr="0">
          <a:noAutofit/>
        </a:bodyPr>
        <a:lstStyle/>
        <a:p>
          <a:pPr marL="0" lvl="0" indent="0" algn="ctr" defTabSz="1066800">
            <a:lnSpc>
              <a:spcPct val="90000"/>
            </a:lnSpc>
            <a:spcBef>
              <a:spcPct val="0"/>
            </a:spcBef>
            <a:spcAft>
              <a:spcPct val="35000"/>
            </a:spcAft>
            <a:buNone/>
          </a:pPr>
          <a:r>
            <a:rPr lang="it-IT" sz="2400" kern="1200" dirty="0"/>
            <a:t>Si presenta eupnoico a riposo, vigile ed orientato nel tempo e nello spazio</a:t>
          </a:r>
          <a:endParaRPr lang="en-US" sz="2400" kern="1200" dirty="0"/>
        </a:p>
      </dsp:txBody>
      <dsp:txXfrm>
        <a:off x="0" y="2166"/>
        <a:ext cx="2022517" cy="4432412"/>
      </dsp:txXfrm>
    </dsp:sp>
  </dsp:spTree>
</dsp:drawing>
</file>

<file path=ppt/diagrams/layout1.xml><?xml version="1.0" encoding="utf-8"?>
<dgm:layoutDef xmlns:dgm="http://schemas.openxmlformats.org/drawingml/2006/diagram" xmlns:a="http://schemas.openxmlformats.org/drawingml/2006/main" uniqueId="urn:microsoft.com/office/officeart/2016/7/layout/BasicProcessNew">
  <dgm:title val="Basic Process New"/>
  <dgm:desc val=""/>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fact="0.15"/>
      <dgm:constr type="h" for="ch" forName="sibTrans" op="equ"/>
    </dgm:constrLst>
    <dgm:ruleLst>
      <dgm:rule type="h" for="ch" forName="sibTrans" val="6.75" fact="NaN" max="NaN"/>
      <dgm:rule type="w" for="ch" forName="sibTrans" val="8.75" fact="NaN" max="NaN"/>
    </dgm:ruleLst>
    <dgm:forEach name="nodesForEach" axis="ch" ptType="node">
      <dgm:layoutNode name="node">
        <dgm:varLst>
          <dgm:bulletEnabled val="1"/>
        </dgm:varLst>
        <dgm:alg type="tx"/>
        <dgm:shape xmlns:r="http://schemas.openxmlformats.org/officeDocument/2006/relationships" type="rect" r:blip="">
          <dgm:adjLst>
            <dgm:adj idx="1" val="0.1"/>
          </dgm:adjLst>
        </dgm:shape>
        <dgm:presOf axis="desOrSelf" ptType="node"/>
        <dgm:constrLst>
          <dgm:constr type="h" refType="w" fact="0.6"/>
          <dgm:constr type="lMarg" val="12"/>
          <dgm:constr type="rMarg" val="12"/>
          <dgm:constr type="tMarg" val="12"/>
          <dgm:constr type="bMarg" val="12"/>
        </dgm:constrLst>
        <dgm:ruleLst>
          <dgm:rule type="primFontSz" val="11" fact="NaN" max="NaN"/>
          <dgm:rule type="primFontSz" val="18" fact="NaN" max="NaN"/>
          <dgm:rule type="h" val="NaN" fact="1.5" max="NaN"/>
          <dgm:rule type="primFontSz" val="11" fact="NaN" max="NaN"/>
          <dgm:rule type="h" val="INF" fact="NaN" max="NaN"/>
        </dgm:ruleLst>
      </dgm:layoutNode>
      <dgm:forEach name="sibTransForEach" axis="followSib" ptType="sibTrans" cnt="1">
        <dgm:layoutNode name="sibTransSpacerBeforeConnector" styleLbl="node1">
          <dgm:alg type="sp"/>
          <dgm:shape xmlns:r="http://schemas.openxmlformats.org/officeDocument/2006/relationships" r:blip="">
            <dgm:adjLst/>
          </dgm:shape>
          <dgm:constrLst>
            <dgm:constr type="w" val="4.5"/>
          </dgm:constrLst>
          <dgm:presOf/>
          <dgm:ruleLst>
            <dgm:rule type="w" val="4.5" fact="NaN" max="NaN"/>
          </dgm:ruleLst>
        </dgm:layoutNode>
        <dgm:layoutNode name="sibTrans" styleLbl="node1">
          <dgm:alg type="sp"/>
          <dgm:shape xmlns:r="http://schemas.openxmlformats.org/officeDocument/2006/relationships" type="rightArrow" r:blip="">
            <dgm:adjLst>
              <dgm:adj idx="1" val="0.5"/>
            </dgm:adjLst>
          </dgm:shape>
          <dgm:presOf axis="self"/>
          <dgm:constrLst>
            <dgm:constr type="h" val="6.75"/>
          </dgm:constrLst>
          <dgm:ruleLst>
            <dgm:rule type="h" val="6.75" fact="NaN" max="NaN"/>
            <dgm:rule type="w" val="8.75" fact="NaN" max="NaN"/>
          </dgm:ruleLst>
        </dgm:layoutNode>
        <dgm:layoutNode name="sibTransSpacerAfterConnector">
          <dgm:alg type="sp"/>
          <dgm:shape xmlns:r="http://schemas.openxmlformats.org/officeDocument/2006/relationships" r:blip="">
            <dgm:adjLst/>
          </dgm:shape>
          <dgm:constrLst>
            <dgm:constr type="w" val="4.5"/>
          </dgm:constrLst>
          <dgm:presOf/>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A1BAABF-683F-4526-8B12-89306317EF3E}"/>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4530346F-55D4-48F3-BB41-BC27D02C413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13D63915-5D65-453D-8576-D12872E4E888}"/>
              </a:ext>
            </a:extLst>
          </p:cNvPr>
          <p:cNvSpPr>
            <a:spLocks noGrp="1"/>
          </p:cNvSpPr>
          <p:nvPr>
            <p:ph type="dt" sz="half" idx="10"/>
          </p:nvPr>
        </p:nvSpPr>
        <p:spPr/>
        <p:txBody>
          <a:bodyPr/>
          <a:lstStyle/>
          <a:p>
            <a:fld id="{5ECE433D-3EA2-477F-919C-5E91398A5D28}" type="datetimeFigureOut">
              <a:rPr lang="it-IT" smtClean="0"/>
              <a:t>13/05/2025</a:t>
            </a:fld>
            <a:endParaRPr lang="it-IT"/>
          </a:p>
        </p:txBody>
      </p:sp>
      <p:sp>
        <p:nvSpPr>
          <p:cNvPr id="5" name="Segnaposto piè di pagina 4">
            <a:extLst>
              <a:ext uri="{FF2B5EF4-FFF2-40B4-BE49-F238E27FC236}">
                <a16:creationId xmlns:a16="http://schemas.microsoft.com/office/drawing/2014/main" id="{AF2532CF-0058-487B-A633-3A724D4561DF}"/>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87B55C16-F721-40BB-8E1C-45B818101E3A}"/>
              </a:ext>
            </a:extLst>
          </p:cNvPr>
          <p:cNvSpPr>
            <a:spLocks noGrp="1"/>
          </p:cNvSpPr>
          <p:nvPr>
            <p:ph type="sldNum" sz="quarter" idx="12"/>
          </p:nvPr>
        </p:nvSpPr>
        <p:spPr/>
        <p:txBody>
          <a:bodyPr/>
          <a:lstStyle/>
          <a:p>
            <a:fld id="{56898580-7C76-437C-AD80-BA6440AC3A15}" type="slidenum">
              <a:rPr lang="it-IT" smtClean="0"/>
              <a:t>‹N›</a:t>
            </a:fld>
            <a:endParaRPr lang="it-IT"/>
          </a:p>
        </p:txBody>
      </p:sp>
    </p:spTree>
    <p:extLst>
      <p:ext uri="{BB962C8B-B14F-4D97-AF65-F5344CB8AC3E}">
        <p14:creationId xmlns:p14="http://schemas.microsoft.com/office/powerpoint/2010/main" val="2194718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9AB50AF-7692-4F10-BE04-3C0A370919EB}"/>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8190576B-0FA1-4532-980A-8BD5AAC71A9D}"/>
              </a:ext>
            </a:extLst>
          </p:cNvPr>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86DD355B-FAC5-478D-AFAF-CE6C7F8B127B}"/>
              </a:ext>
            </a:extLst>
          </p:cNvPr>
          <p:cNvSpPr>
            <a:spLocks noGrp="1"/>
          </p:cNvSpPr>
          <p:nvPr>
            <p:ph type="dt" sz="half" idx="10"/>
          </p:nvPr>
        </p:nvSpPr>
        <p:spPr/>
        <p:txBody>
          <a:bodyPr/>
          <a:lstStyle/>
          <a:p>
            <a:fld id="{5ECE433D-3EA2-477F-919C-5E91398A5D28}" type="datetimeFigureOut">
              <a:rPr lang="it-IT" smtClean="0"/>
              <a:t>13/05/2025</a:t>
            </a:fld>
            <a:endParaRPr lang="it-IT"/>
          </a:p>
        </p:txBody>
      </p:sp>
      <p:sp>
        <p:nvSpPr>
          <p:cNvPr id="5" name="Segnaposto piè di pagina 4">
            <a:extLst>
              <a:ext uri="{FF2B5EF4-FFF2-40B4-BE49-F238E27FC236}">
                <a16:creationId xmlns:a16="http://schemas.microsoft.com/office/drawing/2014/main" id="{1DAD1CCF-DE5F-4B07-98C2-17AFFA736296}"/>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3B9D2503-45F0-4436-911C-A38D30A1723C}"/>
              </a:ext>
            </a:extLst>
          </p:cNvPr>
          <p:cNvSpPr>
            <a:spLocks noGrp="1"/>
          </p:cNvSpPr>
          <p:nvPr>
            <p:ph type="sldNum" sz="quarter" idx="12"/>
          </p:nvPr>
        </p:nvSpPr>
        <p:spPr/>
        <p:txBody>
          <a:bodyPr/>
          <a:lstStyle/>
          <a:p>
            <a:fld id="{56898580-7C76-437C-AD80-BA6440AC3A15}" type="slidenum">
              <a:rPr lang="it-IT" smtClean="0"/>
              <a:t>‹N›</a:t>
            </a:fld>
            <a:endParaRPr lang="it-IT"/>
          </a:p>
        </p:txBody>
      </p:sp>
    </p:spTree>
    <p:extLst>
      <p:ext uri="{BB962C8B-B14F-4D97-AF65-F5344CB8AC3E}">
        <p14:creationId xmlns:p14="http://schemas.microsoft.com/office/powerpoint/2010/main" val="7318107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AA5B2AA2-317E-4819-968C-8479AF4B5B66}"/>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BF62C7EC-CDF9-41A4-830D-5D97F03DE6D8}"/>
              </a:ext>
            </a:extLst>
          </p:cNvPr>
          <p:cNvSpPr>
            <a:spLocks noGrp="1"/>
          </p:cNvSpPr>
          <p:nvPr>
            <p:ph type="body" orient="vert" idx="1"/>
          </p:nvPr>
        </p:nvSpPr>
        <p:spPr>
          <a:xfrm>
            <a:off x="838200" y="365125"/>
            <a:ext cx="7734300" cy="58118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6063554C-5133-4AD1-8FF2-254DF3FDE958}"/>
              </a:ext>
            </a:extLst>
          </p:cNvPr>
          <p:cNvSpPr>
            <a:spLocks noGrp="1"/>
          </p:cNvSpPr>
          <p:nvPr>
            <p:ph type="dt" sz="half" idx="10"/>
          </p:nvPr>
        </p:nvSpPr>
        <p:spPr/>
        <p:txBody>
          <a:bodyPr/>
          <a:lstStyle/>
          <a:p>
            <a:fld id="{5ECE433D-3EA2-477F-919C-5E91398A5D28}" type="datetimeFigureOut">
              <a:rPr lang="it-IT" smtClean="0"/>
              <a:t>13/05/2025</a:t>
            </a:fld>
            <a:endParaRPr lang="it-IT"/>
          </a:p>
        </p:txBody>
      </p:sp>
      <p:sp>
        <p:nvSpPr>
          <p:cNvPr id="5" name="Segnaposto piè di pagina 4">
            <a:extLst>
              <a:ext uri="{FF2B5EF4-FFF2-40B4-BE49-F238E27FC236}">
                <a16:creationId xmlns:a16="http://schemas.microsoft.com/office/drawing/2014/main" id="{A0EC9833-79A6-45C2-909B-08ED9838AE45}"/>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796A504C-B61C-4727-B128-A8357F9C72E4}"/>
              </a:ext>
            </a:extLst>
          </p:cNvPr>
          <p:cNvSpPr>
            <a:spLocks noGrp="1"/>
          </p:cNvSpPr>
          <p:nvPr>
            <p:ph type="sldNum" sz="quarter" idx="12"/>
          </p:nvPr>
        </p:nvSpPr>
        <p:spPr/>
        <p:txBody>
          <a:bodyPr/>
          <a:lstStyle/>
          <a:p>
            <a:fld id="{56898580-7C76-437C-AD80-BA6440AC3A15}" type="slidenum">
              <a:rPr lang="it-IT" smtClean="0"/>
              <a:t>‹N›</a:t>
            </a:fld>
            <a:endParaRPr lang="it-IT"/>
          </a:p>
        </p:txBody>
      </p:sp>
    </p:spTree>
    <p:extLst>
      <p:ext uri="{BB962C8B-B14F-4D97-AF65-F5344CB8AC3E}">
        <p14:creationId xmlns:p14="http://schemas.microsoft.com/office/powerpoint/2010/main" val="33301558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6C30EFA-CE2E-42D2-BF89-87B81F953E74}"/>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BBC8BFA1-FCCA-4220-93DC-B7F8BE1120DE}"/>
              </a:ext>
            </a:extLst>
          </p:cNvPr>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174968C9-E59A-4454-B204-04E9C0A47A9B}"/>
              </a:ext>
            </a:extLst>
          </p:cNvPr>
          <p:cNvSpPr>
            <a:spLocks noGrp="1"/>
          </p:cNvSpPr>
          <p:nvPr>
            <p:ph type="dt" sz="half" idx="10"/>
          </p:nvPr>
        </p:nvSpPr>
        <p:spPr/>
        <p:txBody>
          <a:bodyPr/>
          <a:lstStyle/>
          <a:p>
            <a:fld id="{5ECE433D-3EA2-477F-919C-5E91398A5D28}" type="datetimeFigureOut">
              <a:rPr lang="it-IT" smtClean="0"/>
              <a:t>13/05/2025</a:t>
            </a:fld>
            <a:endParaRPr lang="it-IT"/>
          </a:p>
        </p:txBody>
      </p:sp>
      <p:sp>
        <p:nvSpPr>
          <p:cNvPr id="5" name="Segnaposto piè di pagina 4">
            <a:extLst>
              <a:ext uri="{FF2B5EF4-FFF2-40B4-BE49-F238E27FC236}">
                <a16:creationId xmlns:a16="http://schemas.microsoft.com/office/drawing/2014/main" id="{F876E2A0-61AC-43E4-BCE3-FFDEFE300CB9}"/>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B0AB7BF2-B4E8-4E19-8FB9-8BFACE998B2A}"/>
              </a:ext>
            </a:extLst>
          </p:cNvPr>
          <p:cNvSpPr>
            <a:spLocks noGrp="1"/>
          </p:cNvSpPr>
          <p:nvPr>
            <p:ph type="sldNum" sz="quarter" idx="12"/>
          </p:nvPr>
        </p:nvSpPr>
        <p:spPr/>
        <p:txBody>
          <a:bodyPr/>
          <a:lstStyle/>
          <a:p>
            <a:fld id="{56898580-7C76-437C-AD80-BA6440AC3A15}" type="slidenum">
              <a:rPr lang="it-IT" smtClean="0"/>
              <a:t>‹N›</a:t>
            </a:fld>
            <a:endParaRPr lang="it-IT"/>
          </a:p>
        </p:txBody>
      </p:sp>
    </p:spTree>
    <p:extLst>
      <p:ext uri="{BB962C8B-B14F-4D97-AF65-F5344CB8AC3E}">
        <p14:creationId xmlns:p14="http://schemas.microsoft.com/office/powerpoint/2010/main" val="6592814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DB81078-E50D-46E3-9AA6-3C3316CE40E3}"/>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A524C61F-9BC5-4D31-9724-79DEFCE3480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Segnaposto data 3">
            <a:extLst>
              <a:ext uri="{FF2B5EF4-FFF2-40B4-BE49-F238E27FC236}">
                <a16:creationId xmlns:a16="http://schemas.microsoft.com/office/drawing/2014/main" id="{13AAAF1B-929B-4096-9DC7-5EABC9952A17}"/>
              </a:ext>
            </a:extLst>
          </p:cNvPr>
          <p:cNvSpPr>
            <a:spLocks noGrp="1"/>
          </p:cNvSpPr>
          <p:nvPr>
            <p:ph type="dt" sz="half" idx="10"/>
          </p:nvPr>
        </p:nvSpPr>
        <p:spPr/>
        <p:txBody>
          <a:bodyPr/>
          <a:lstStyle/>
          <a:p>
            <a:fld id="{5ECE433D-3EA2-477F-919C-5E91398A5D28}" type="datetimeFigureOut">
              <a:rPr lang="it-IT" smtClean="0"/>
              <a:t>13/05/2025</a:t>
            </a:fld>
            <a:endParaRPr lang="it-IT"/>
          </a:p>
        </p:txBody>
      </p:sp>
      <p:sp>
        <p:nvSpPr>
          <p:cNvPr id="5" name="Segnaposto piè di pagina 4">
            <a:extLst>
              <a:ext uri="{FF2B5EF4-FFF2-40B4-BE49-F238E27FC236}">
                <a16:creationId xmlns:a16="http://schemas.microsoft.com/office/drawing/2014/main" id="{10DBE2F0-76D8-49D4-BF48-E59CD43FD3BD}"/>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AA2AFCCA-0529-459B-B1DC-3CE9F63D9F33}"/>
              </a:ext>
            </a:extLst>
          </p:cNvPr>
          <p:cNvSpPr>
            <a:spLocks noGrp="1"/>
          </p:cNvSpPr>
          <p:nvPr>
            <p:ph type="sldNum" sz="quarter" idx="12"/>
          </p:nvPr>
        </p:nvSpPr>
        <p:spPr/>
        <p:txBody>
          <a:bodyPr/>
          <a:lstStyle/>
          <a:p>
            <a:fld id="{56898580-7C76-437C-AD80-BA6440AC3A15}" type="slidenum">
              <a:rPr lang="it-IT" smtClean="0"/>
              <a:t>‹N›</a:t>
            </a:fld>
            <a:endParaRPr lang="it-IT"/>
          </a:p>
        </p:txBody>
      </p:sp>
    </p:spTree>
    <p:extLst>
      <p:ext uri="{BB962C8B-B14F-4D97-AF65-F5344CB8AC3E}">
        <p14:creationId xmlns:p14="http://schemas.microsoft.com/office/powerpoint/2010/main" val="40129105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3F912A1-7958-4FB9-9DC8-AA509DE6B06C}"/>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592FFDA6-41F4-41BA-A561-8775222C4D2B}"/>
              </a:ext>
            </a:extLst>
          </p:cNvPr>
          <p:cNvSpPr>
            <a:spLocks noGrp="1"/>
          </p:cNvSpPr>
          <p:nvPr>
            <p:ph sz="half" idx="1"/>
          </p:nvPr>
        </p:nvSpPr>
        <p:spPr>
          <a:xfrm>
            <a:off x="838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718B6611-2E9B-47EA-8DDD-D2AAFA52485F}"/>
              </a:ext>
            </a:extLst>
          </p:cNvPr>
          <p:cNvSpPr>
            <a:spLocks noGrp="1"/>
          </p:cNvSpPr>
          <p:nvPr>
            <p:ph sz="half" idx="2"/>
          </p:nvPr>
        </p:nvSpPr>
        <p:spPr>
          <a:xfrm>
            <a:off x="6172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876352E8-7519-470E-8F52-F98C26A4D0EA}"/>
              </a:ext>
            </a:extLst>
          </p:cNvPr>
          <p:cNvSpPr>
            <a:spLocks noGrp="1"/>
          </p:cNvSpPr>
          <p:nvPr>
            <p:ph type="dt" sz="half" idx="10"/>
          </p:nvPr>
        </p:nvSpPr>
        <p:spPr/>
        <p:txBody>
          <a:bodyPr/>
          <a:lstStyle/>
          <a:p>
            <a:fld id="{5ECE433D-3EA2-477F-919C-5E91398A5D28}" type="datetimeFigureOut">
              <a:rPr lang="it-IT" smtClean="0"/>
              <a:t>13/05/2025</a:t>
            </a:fld>
            <a:endParaRPr lang="it-IT"/>
          </a:p>
        </p:txBody>
      </p:sp>
      <p:sp>
        <p:nvSpPr>
          <p:cNvPr id="6" name="Segnaposto piè di pagina 5">
            <a:extLst>
              <a:ext uri="{FF2B5EF4-FFF2-40B4-BE49-F238E27FC236}">
                <a16:creationId xmlns:a16="http://schemas.microsoft.com/office/drawing/2014/main" id="{923B3E2C-DE4B-4ECC-91CE-4A3196480F2C}"/>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96E38EE9-455E-482B-8712-0E235937EDE9}"/>
              </a:ext>
            </a:extLst>
          </p:cNvPr>
          <p:cNvSpPr>
            <a:spLocks noGrp="1"/>
          </p:cNvSpPr>
          <p:nvPr>
            <p:ph type="sldNum" sz="quarter" idx="12"/>
          </p:nvPr>
        </p:nvSpPr>
        <p:spPr/>
        <p:txBody>
          <a:bodyPr/>
          <a:lstStyle/>
          <a:p>
            <a:fld id="{56898580-7C76-437C-AD80-BA6440AC3A15}" type="slidenum">
              <a:rPr lang="it-IT" smtClean="0"/>
              <a:t>‹N›</a:t>
            </a:fld>
            <a:endParaRPr lang="it-IT"/>
          </a:p>
        </p:txBody>
      </p:sp>
    </p:spTree>
    <p:extLst>
      <p:ext uri="{BB962C8B-B14F-4D97-AF65-F5344CB8AC3E}">
        <p14:creationId xmlns:p14="http://schemas.microsoft.com/office/powerpoint/2010/main" val="4100658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4655CD2-9695-41CB-A624-6B57E2050469}"/>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0F11D7F7-5972-4974-8A88-2C81E84A67A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a:extLst>
              <a:ext uri="{FF2B5EF4-FFF2-40B4-BE49-F238E27FC236}">
                <a16:creationId xmlns:a16="http://schemas.microsoft.com/office/drawing/2014/main" id="{16755701-B845-46C9-9B91-E90720C77467}"/>
              </a:ext>
            </a:extLst>
          </p:cNvPr>
          <p:cNvSpPr>
            <a:spLocks noGrp="1"/>
          </p:cNvSpPr>
          <p:nvPr>
            <p:ph sz="half" idx="2"/>
          </p:nvPr>
        </p:nvSpPr>
        <p:spPr>
          <a:xfrm>
            <a:off x="839788" y="2505075"/>
            <a:ext cx="515778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3FC3AC72-E740-49E8-92F1-38747FBFA09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a:extLst>
              <a:ext uri="{FF2B5EF4-FFF2-40B4-BE49-F238E27FC236}">
                <a16:creationId xmlns:a16="http://schemas.microsoft.com/office/drawing/2014/main" id="{5CB0D446-F1DC-454B-8D70-A683AC930558}"/>
              </a:ext>
            </a:extLst>
          </p:cNvPr>
          <p:cNvSpPr>
            <a:spLocks noGrp="1"/>
          </p:cNvSpPr>
          <p:nvPr>
            <p:ph sz="quarter" idx="4"/>
          </p:nvPr>
        </p:nvSpPr>
        <p:spPr>
          <a:xfrm>
            <a:off x="6172200" y="2505075"/>
            <a:ext cx="51831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579C9968-2481-4B88-8FE6-3A82DD8EC45A}"/>
              </a:ext>
            </a:extLst>
          </p:cNvPr>
          <p:cNvSpPr>
            <a:spLocks noGrp="1"/>
          </p:cNvSpPr>
          <p:nvPr>
            <p:ph type="dt" sz="half" idx="10"/>
          </p:nvPr>
        </p:nvSpPr>
        <p:spPr/>
        <p:txBody>
          <a:bodyPr/>
          <a:lstStyle/>
          <a:p>
            <a:fld id="{5ECE433D-3EA2-477F-919C-5E91398A5D28}" type="datetimeFigureOut">
              <a:rPr lang="it-IT" smtClean="0"/>
              <a:t>13/05/2025</a:t>
            </a:fld>
            <a:endParaRPr lang="it-IT"/>
          </a:p>
        </p:txBody>
      </p:sp>
      <p:sp>
        <p:nvSpPr>
          <p:cNvPr id="8" name="Segnaposto piè di pagina 7">
            <a:extLst>
              <a:ext uri="{FF2B5EF4-FFF2-40B4-BE49-F238E27FC236}">
                <a16:creationId xmlns:a16="http://schemas.microsoft.com/office/drawing/2014/main" id="{FB035C1F-63C3-4987-B597-81BA0DB8BA5A}"/>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A0731E14-B8A1-4C30-B6F5-5392924BFCAE}"/>
              </a:ext>
            </a:extLst>
          </p:cNvPr>
          <p:cNvSpPr>
            <a:spLocks noGrp="1"/>
          </p:cNvSpPr>
          <p:nvPr>
            <p:ph type="sldNum" sz="quarter" idx="12"/>
          </p:nvPr>
        </p:nvSpPr>
        <p:spPr/>
        <p:txBody>
          <a:bodyPr/>
          <a:lstStyle/>
          <a:p>
            <a:fld id="{56898580-7C76-437C-AD80-BA6440AC3A15}" type="slidenum">
              <a:rPr lang="it-IT" smtClean="0"/>
              <a:t>‹N›</a:t>
            </a:fld>
            <a:endParaRPr lang="it-IT"/>
          </a:p>
        </p:txBody>
      </p:sp>
    </p:spTree>
    <p:extLst>
      <p:ext uri="{BB962C8B-B14F-4D97-AF65-F5344CB8AC3E}">
        <p14:creationId xmlns:p14="http://schemas.microsoft.com/office/powerpoint/2010/main" val="40448297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36F2926-0275-469A-808F-E96DDC7A522F}"/>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95D745D8-729D-46DD-947F-C548271EDA6B}"/>
              </a:ext>
            </a:extLst>
          </p:cNvPr>
          <p:cNvSpPr>
            <a:spLocks noGrp="1"/>
          </p:cNvSpPr>
          <p:nvPr>
            <p:ph type="dt" sz="half" idx="10"/>
          </p:nvPr>
        </p:nvSpPr>
        <p:spPr/>
        <p:txBody>
          <a:bodyPr/>
          <a:lstStyle/>
          <a:p>
            <a:fld id="{5ECE433D-3EA2-477F-919C-5E91398A5D28}" type="datetimeFigureOut">
              <a:rPr lang="it-IT" smtClean="0"/>
              <a:t>13/05/2025</a:t>
            </a:fld>
            <a:endParaRPr lang="it-IT"/>
          </a:p>
        </p:txBody>
      </p:sp>
      <p:sp>
        <p:nvSpPr>
          <p:cNvPr id="4" name="Segnaposto piè di pagina 3">
            <a:extLst>
              <a:ext uri="{FF2B5EF4-FFF2-40B4-BE49-F238E27FC236}">
                <a16:creationId xmlns:a16="http://schemas.microsoft.com/office/drawing/2014/main" id="{E27C5B52-7946-42D0-B70E-DB79CA9E59C0}"/>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1A283866-929F-4A18-AC93-B5324A2F0ECF}"/>
              </a:ext>
            </a:extLst>
          </p:cNvPr>
          <p:cNvSpPr>
            <a:spLocks noGrp="1"/>
          </p:cNvSpPr>
          <p:nvPr>
            <p:ph type="sldNum" sz="quarter" idx="12"/>
          </p:nvPr>
        </p:nvSpPr>
        <p:spPr/>
        <p:txBody>
          <a:bodyPr/>
          <a:lstStyle/>
          <a:p>
            <a:fld id="{56898580-7C76-437C-AD80-BA6440AC3A15}" type="slidenum">
              <a:rPr lang="it-IT" smtClean="0"/>
              <a:t>‹N›</a:t>
            </a:fld>
            <a:endParaRPr lang="it-IT"/>
          </a:p>
        </p:txBody>
      </p:sp>
    </p:spTree>
    <p:extLst>
      <p:ext uri="{BB962C8B-B14F-4D97-AF65-F5344CB8AC3E}">
        <p14:creationId xmlns:p14="http://schemas.microsoft.com/office/powerpoint/2010/main" val="4128982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57B08169-50AA-4023-9FD6-92380526E977}"/>
              </a:ext>
            </a:extLst>
          </p:cNvPr>
          <p:cNvSpPr>
            <a:spLocks noGrp="1"/>
          </p:cNvSpPr>
          <p:nvPr>
            <p:ph type="dt" sz="half" idx="10"/>
          </p:nvPr>
        </p:nvSpPr>
        <p:spPr/>
        <p:txBody>
          <a:bodyPr/>
          <a:lstStyle/>
          <a:p>
            <a:fld id="{5ECE433D-3EA2-477F-919C-5E91398A5D28}" type="datetimeFigureOut">
              <a:rPr lang="it-IT" smtClean="0"/>
              <a:t>13/05/2025</a:t>
            </a:fld>
            <a:endParaRPr lang="it-IT"/>
          </a:p>
        </p:txBody>
      </p:sp>
      <p:sp>
        <p:nvSpPr>
          <p:cNvPr id="3" name="Segnaposto piè di pagina 2">
            <a:extLst>
              <a:ext uri="{FF2B5EF4-FFF2-40B4-BE49-F238E27FC236}">
                <a16:creationId xmlns:a16="http://schemas.microsoft.com/office/drawing/2014/main" id="{84F29E95-EEC8-44D7-8A73-6BFA1D77F727}"/>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AE7B96BE-57C0-490A-A877-AA86C7FE4160}"/>
              </a:ext>
            </a:extLst>
          </p:cNvPr>
          <p:cNvSpPr>
            <a:spLocks noGrp="1"/>
          </p:cNvSpPr>
          <p:nvPr>
            <p:ph type="sldNum" sz="quarter" idx="12"/>
          </p:nvPr>
        </p:nvSpPr>
        <p:spPr/>
        <p:txBody>
          <a:bodyPr/>
          <a:lstStyle/>
          <a:p>
            <a:fld id="{56898580-7C76-437C-AD80-BA6440AC3A15}" type="slidenum">
              <a:rPr lang="it-IT" smtClean="0"/>
              <a:t>‹N›</a:t>
            </a:fld>
            <a:endParaRPr lang="it-IT"/>
          </a:p>
        </p:txBody>
      </p:sp>
    </p:spTree>
    <p:extLst>
      <p:ext uri="{BB962C8B-B14F-4D97-AF65-F5344CB8AC3E}">
        <p14:creationId xmlns:p14="http://schemas.microsoft.com/office/powerpoint/2010/main" val="2533833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8844447-C5BE-420E-81B1-CBB7EB679188}"/>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A22BBDBC-4728-4986-ADDC-BB57D62E00E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D75BF50A-A13D-453E-9917-202100197A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a:extLst>
              <a:ext uri="{FF2B5EF4-FFF2-40B4-BE49-F238E27FC236}">
                <a16:creationId xmlns:a16="http://schemas.microsoft.com/office/drawing/2014/main" id="{BBB57FEF-5F90-4C36-8B71-A28C05AAF61E}"/>
              </a:ext>
            </a:extLst>
          </p:cNvPr>
          <p:cNvSpPr>
            <a:spLocks noGrp="1"/>
          </p:cNvSpPr>
          <p:nvPr>
            <p:ph type="dt" sz="half" idx="10"/>
          </p:nvPr>
        </p:nvSpPr>
        <p:spPr/>
        <p:txBody>
          <a:bodyPr/>
          <a:lstStyle/>
          <a:p>
            <a:fld id="{5ECE433D-3EA2-477F-919C-5E91398A5D28}" type="datetimeFigureOut">
              <a:rPr lang="it-IT" smtClean="0"/>
              <a:t>13/05/2025</a:t>
            </a:fld>
            <a:endParaRPr lang="it-IT"/>
          </a:p>
        </p:txBody>
      </p:sp>
      <p:sp>
        <p:nvSpPr>
          <p:cNvPr id="6" name="Segnaposto piè di pagina 5">
            <a:extLst>
              <a:ext uri="{FF2B5EF4-FFF2-40B4-BE49-F238E27FC236}">
                <a16:creationId xmlns:a16="http://schemas.microsoft.com/office/drawing/2014/main" id="{75469EB9-30CD-48A8-8999-FCBE3D4052C6}"/>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EE782FC0-CC26-4A66-8B9D-E85204F909F1}"/>
              </a:ext>
            </a:extLst>
          </p:cNvPr>
          <p:cNvSpPr>
            <a:spLocks noGrp="1"/>
          </p:cNvSpPr>
          <p:nvPr>
            <p:ph type="sldNum" sz="quarter" idx="12"/>
          </p:nvPr>
        </p:nvSpPr>
        <p:spPr/>
        <p:txBody>
          <a:bodyPr/>
          <a:lstStyle/>
          <a:p>
            <a:fld id="{56898580-7C76-437C-AD80-BA6440AC3A15}" type="slidenum">
              <a:rPr lang="it-IT" smtClean="0"/>
              <a:t>‹N›</a:t>
            </a:fld>
            <a:endParaRPr lang="it-IT"/>
          </a:p>
        </p:txBody>
      </p:sp>
    </p:spTree>
    <p:extLst>
      <p:ext uri="{BB962C8B-B14F-4D97-AF65-F5344CB8AC3E}">
        <p14:creationId xmlns:p14="http://schemas.microsoft.com/office/powerpoint/2010/main" val="13301084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8871F15-1B65-491E-982D-F6B516B6690A}"/>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6C0E371C-6A03-470D-AE46-0C90243DC08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539E2E13-31D1-4A3D-AFCC-1616DF7D48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a:extLst>
              <a:ext uri="{FF2B5EF4-FFF2-40B4-BE49-F238E27FC236}">
                <a16:creationId xmlns:a16="http://schemas.microsoft.com/office/drawing/2014/main" id="{C42EFD0A-EBF2-4ADD-8F1A-AAE1498A4705}"/>
              </a:ext>
            </a:extLst>
          </p:cNvPr>
          <p:cNvSpPr>
            <a:spLocks noGrp="1"/>
          </p:cNvSpPr>
          <p:nvPr>
            <p:ph type="dt" sz="half" idx="10"/>
          </p:nvPr>
        </p:nvSpPr>
        <p:spPr/>
        <p:txBody>
          <a:bodyPr/>
          <a:lstStyle/>
          <a:p>
            <a:fld id="{5ECE433D-3EA2-477F-919C-5E91398A5D28}" type="datetimeFigureOut">
              <a:rPr lang="it-IT" smtClean="0"/>
              <a:t>13/05/2025</a:t>
            </a:fld>
            <a:endParaRPr lang="it-IT"/>
          </a:p>
        </p:txBody>
      </p:sp>
      <p:sp>
        <p:nvSpPr>
          <p:cNvPr id="6" name="Segnaposto piè di pagina 5">
            <a:extLst>
              <a:ext uri="{FF2B5EF4-FFF2-40B4-BE49-F238E27FC236}">
                <a16:creationId xmlns:a16="http://schemas.microsoft.com/office/drawing/2014/main" id="{B3289702-E4E1-451E-8349-81401E9404FA}"/>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4EDA8156-BC86-4EFA-965B-60EB51914B7E}"/>
              </a:ext>
            </a:extLst>
          </p:cNvPr>
          <p:cNvSpPr>
            <a:spLocks noGrp="1"/>
          </p:cNvSpPr>
          <p:nvPr>
            <p:ph type="sldNum" sz="quarter" idx="12"/>
          </p:nvPr>
        </p:nvSpPr>
        <p:spPr/>
        <p:txBody>
          <a:bodyPr/>
          <a:lstStyle/>
          <a:p>
            <a:fld id="{56898580-7C76-437C-AD80-BA6440AC3A15}" type="slidenum">
              <a:rPr lang="it-IT" smtClean="0"/>
              <a:t>‹N›</a:t>
            </a:fld>
            <a:endParaRPr lang="it-IT"/>
          </a:p>
        </p:txBody>
      </p:sp>
    </p:spTree>
    <p:extLst>
      <p:ext uri="{BB962C8B-B14F-4D97-AF65-F5344CB8AC3E}">
        <p14:creationId xmlns:p14="http://schemas.microsoft.com/office/powerpoint/2010/main" val="35177503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BCCA7BF4-126F-405D-98CC-6C6D0ADDBF7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4E20D554-BF83-4C0C-B1DE-4663E3D998B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C87524BB-B4B7-4DDF-BF79-804BA08ECDE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CE433D-3EA2-477F-919C-5E91398A5D28}" type="datetimeFigureOut">
              <a:rPr lang="it-IT" smtClean="0"/>
              <a:t>13/05/2025</a:t>
            </a:fld>
            <a:endParaRPr lang="it-IT"/>
          </a:p>
        </p:txBody>
      </p:sp>
      <p:sp>
        <p:nvSpPr>
          <p:cNvPr id="5" name="Segnaposto piè di pagina 4">
            <a:extLst>
              <a:ext uri="{FF2B5EF4-FFF2-40B4-BE49-F238E27FC236}">
                <a16:creationId xmlns:a16="http://schemas.microsoft.com/office/drawing/2014/main" id="{D206191E-EF47-43CE-B726-9F734B40478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2ECCFB2B-C864-4F4A-84DB-C2304611B4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898580-7C76-437C-AD80-BA6440AC3A15}" type="slidenum">
              <a:rPr lang="it-IT" smtClean="0"/>
              <a:t>‹N›</a:t>
            </a:fld>
            <a:endParaRPr lang="it-IT"/>
          </a:p>
        </p:txBody>
      </p:sp>
    </p:spTree>
    <p:extLst>
      <p:ext uri="{BB962C8B-B14F-4D97-AF65-F5344CB8AC3E}">
        <p14:creationId xmlns:p14="http://schemas.microsoft.com/office/powerpoint/2010/main" val="21177249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pubmed.ncbi.nlm.nih.gov/38599676" TargetMode="External"/><Relationship Id="rId2" Type="http://schemas.openxmlformats.org/officeDocument/2006/relationships/hyperlink" Target="https://pubmed.ncbi.nlm.nih.gov/28339144" TargetMode="Externa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pubmed.ncbi.nlm.nih.gov/7392019" TargetMode="External"/><Relationship Id="rId2" Type="http://schemas.openxmlformats.org/officeDocument/2006/relationships/hyperlink" Target="https://pubmed.ncbi.nlm.nih.gov/27076595" TargetMode="Externa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hyperlink" Target="https://pubmed.ncbi.nih.gov/35743804" TargetMode="External"/><Relationship Id="rId4" Type="http://schemas.openxmlformats.org/officeDocument/2006/relationships/hyperlink" Target="https://pubmed.ncbi.nlm.nih.gov/37581410"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1.emf"/><Relationship Id="rId7" Type="http://schemas.openxmlformats.org/officeDocument/2006/relationships/image" Target="../media/image25.emf"/><Relationship Id="rId2" Type="http://schemas.openxmlformats.org/officeDocument/2006/relationships/image" Target="../media/image20.emf"/><Relationship Id="rId1" Type="http://schemas.openxmlformats.org/officeDocument/2006/relationships/slideLayout" Target="../slideLayouts/slideLayout2.xml"/><Relationship Id="rId6" Type="http://schemas.openxmlformats.org/officeDocument/2006/relationships/image" Target="../media/image24.emf"/><Relationship Id="rId5" Type="http://schemas.openxmlformats.org/officeDocument/2006/relationships/image" Target="../media/image23.emf"/><Relationship Id="rId4" Type="http://schemas.openxmlformats.org/officeDocument/2006/relationships/image" Target="../media/image22.png"/></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emf"/><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png"/><Relationship Id="rId7" Type="http://schemas.openxmlformats.org/officeDocument/2006/relationships/image" Target="../media/image47.svg"/><Relationship Id="rId2"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image" Target="../media/image46.png"/><Relationship Id="rId11" Type="http://schemas.openxmlformats.org/officeDocument/2006/relationships/image" Target="../media/image51.svg"/><Relationship Id="rId5" Type="http://schemas.openxmlformats.org/officeDocument/2006/relationships/image" Target="../media/image45.svg"/><Relationship Id="rId10" Type="http://schemas.openxmlformats.org/officeDocument/2006/relationships/image" Target="../media/image50.png"/><Relationship Id="rId4" Type="http://schemas.openxmlformats.org/officeDocument/2006/relationships/image" Target="../media/image44.png"/><Relationship Id="rId9" Type="http://schemas.openxmlformats.org/officeDocument/2006/relationships/image" Target="../media/image49.svg"/></Relationships>
</file>

<file path=ppt/slides/_rels/slide49.xml.rels><?xml version="1.0" encoding="UTF-8" standalone="yes"?>
<Relationships xmlns="http://schemas.openxmlformats.org/package/2006/relationships"><Relationship Id="rId3" Type="http://schemas.openxmlformats.org/officeDocument/2006/relationships/image" Target="../media/image53.svg"/><Relationship Id="rId2" Type="http://schemas.openxmlformats.org/officeDocument/2006/relationships/image" Target="../media/image52.png"/><Relationship Id="rId1" Type="http://schemas.openxmlformats.org/officeDocument/2006/relationships/slideLayout" Target="../slideLayouts/slideLayout2.xml"/><Relationship Id="rId5" Type="http://schemas.openxmlformats.org/officeDocument/2006/relationships/image" Target="../media/image55.svg"/><Relationship Id="rId4" Type="http://schemas.openxmlformats.org/officeDocument/2006/relationships/image" Target="../media/image54.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pubmed.ncbi.nlm.nih.gov/24127811"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pubmed.ncbi.nlm.nih.gov/27132269"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a:extLst>
              <a:ext uri="{FF2B5EF4-FFF2-40B4-BE49-F238E27FC236}">
                <a16:creationId xmlns:a16="http://schemas.microsoft.com/office/drawing/2014/main" id="{0C2261C5-DA8F-4F05-A79F-7A0069751933}"/>
              </a:ext>
            </a:extLst>
          </p:cNvPr>
          <p:cNvSpPr txBox="1">
            <a:spLocks noChangeArrowheads="1"/>
          </p:cNvSpPr>
          <p:nvPr/>
        </p:nvSpPr>
        <p:spPr bwMode="auto">
          <a:xfrm>
            <a:off x="1823779" y="3305958"/>
            <a:ext cx="8638257" cy="2769989"/>
          </a:xfrm>
          <a:prstGeom prst="rect">
            <a:avLst/>
          </a:prstGeom>
          <a:solidFill>
            <a:sysClr val="window" lastClr="FFFFFF"/>
          </a:solidFill>
          <a:ln w="9525">
            <a:noFill/>
            <a:miter lim="800000"/>
            <a:headEnd/>
            <a:tailEnd/>
          </a:ln>
        </p:spPr>
        <p:txBody>
          <a:bodyPr wrap="square">
            <a:spAutoFit/>
          </a:bodyPr>
          <a:lstStyle/>
          <a:p>
            <a:pPr algn="ctr">
              <a:defRPr/>
            </a:pPr>
            <a:r>
              <a:rPr lang="it-IT" sz="2400" b="1" kern="0" dirty="0">
                <a:solidFill>
                  <a:prstClr val="black">
                    <a:lumMod val="95000"/>
                    <a:lumOff val="5000"/>
                  </a:prstClr>
                </a:solidFill>
                <a:latin typeface="Times New Roman" panose="02020603050405020304" pitchFamily="18" charset="0"/>
                <a:cs typeface="Times New Roman" panose="02020603050405020304" pitchFamily="18" charset="0"/>
              </a:rPr>
              <a:t>Antonio Spanevello MD, FERS</a:t>
            </a:r>
          </a:p>
          <a:p>
            <a:pPr algn="ctr">
              <a:defRPr/>
            </a:pPr>
            <a:r>
              <a:rPr lang="it-IT" sz="1400" b="1" kern="0" dirty="0">
                <a:solidFill>
                  <a:prstClr val="black">
                    <a:lumMod val="95000"/>
                    <a:lumOff val="5000"/>
                  </a:prstClr>
                </a:solidFill>
                <a:latin typeface="Times New Roman" panose="02020603050405020304" pitchFamily="18" charset="0"/>
                <a:cs typeface="Times New Roman" panose="02020603050405020304" pitchFamily="18" charset="0"/>
              </a:rPr>
              <a:t>National Leader GOLD</a:t>
            </a:r>
          </a:p>
          <a:p>
            <a:pPr algn="ctr">
              <a:defRPr/>
            </a:pPr>
            <a:endParaRPr lang="it-IT" sz="2000" b="1" kern="0" dirty="0">
              <a:solidFill>
                <a:prstClr val="black">
                  <a:lumMod val="95000"/>
                  <a:lumOff val="5000"/>
                </a:prstClr>
              </a:solidFill>
              <a:latin typeface="Times New Roman" panose="02020603050405020304" pitchFamily="18" charset="0"/>
              <a:cs typeface="Times New Roman" panose="02020603050405020304" pitchFamily="18" charset="0"/>
            </a:endParaRPr>
          </a:p>
          <a:p>
            <a:pPr algn="ctr">
              <a:defRPr/>
            </a:pPr>
            <a:endParaRPr lang="it-IT" sz="2000" b="1" kern="0" dirty="0">
              <a:solidFill>
                <a:prstClr val="black">
                  <a:lumMod val="95000"/>
                  <a:lumOff val="5000"/>
                </a:prstClr>
              </a:solidFill>
              <a:latin typeface="Times New Roman" panose="02020603050405020304" pitchFamily="18" charset="0"/>
              <a:cs typeface="Times New Roman" panose="02020603050405020304" pitchFamily="18" charset="0"/>
            </a:endParaRPr>
          </a:p>
          <a:p>
            <a:pPr algn="ctr">
              <a:defRPr/>
            </a:pPr>
            <a:r>
              <a:rPr lang="it-IT" sz="1600" b="1" kern="0" dirty="0">
                <a:solidFill>
                  <a:prstClr val="black">
                    <a:lumMod val="95000"/>
                    <a:lumOff val="5000"/>
                  </a:prstClr>
                </a:solidFill>
                <a:latin typeface="Times New Roman" panose="02020603050405020304" pitchFamily="18" charset="0"/>
                <a:cs typeface="Times New Roman" panose="02020603050405020304" pitchFamily="18" charset="0"/>
              </a:rPr>
              <a:t>Università degli Studi dell’</a:t>
            </a:r>
            <a:r>
              <a:rPr lang="it-IT" sz="1600" b="1" kern="0" dirty="0" err="1">
                <a:solidFill>
                  <a:prstClr val="black">
                    <a:lumMod val="95000"/>
                    <a:lumOff val="5000"/>
                  </a:prstClr>
                </a:solidFill>
                <a:latin typeface="Times New Roman" panose="02020603050405020304" pitchFamily="18" charset="0"/>
                <a:cs typeface="Times New Roman" panose="02020603050405020304" pitchFamily="18" charset="0"/>
              </a:rPr>
              <a:t>Insubria</a:t>
            </a:r>
            <a:r>
              <a:rPr lang="it-IT" sz="1600" b="1" kern="0" dirty="0">
                <a:solidFill>
                  <a:prstClr val="black">
                    <a:lumMod val="95000"/>
                    <a:lumOff val="5000"/>
                  </a:prstClr>
                </a:solidFill>
                <a:latin typeface="Times New Roman" panose="02020603050405020304" pitchFamily="18" charset="0"/>
                <a:cs typeface="Times New Roman" panose="02020603050405020304" pitchFamily="18" charset="0"/>
              </a:rPr>
              <a:t>, Varese - Como</a:t>
            </a:r>
          </a:p>
          <a:p>
            <a:pPr algn="ctr">
              <a:defRPr/>
            </a:pPr>
            <a:r>
              <a:rPr lang="it-IT" sz="1600" b="1" kern="0" dirty="0">
                <a:solidFill>
                  <a:prstClr val="black">
                    <a:lumMod val="95000"/>
                    <a:lumOff val="5000"/>
                  </a:prstClr>
                </a:solidFill>
                <a:latin typeface="Times New Roman" panose="02020603050405020304" pitchFamily="18" charset="0"/>
                <a:cs typeface="Times New Roman" panose="02020603050405020304" pitchFamily="18" charset="0"/>
              </a:rPr>
              <a:t>Dipartimento di Medicina e Chirurgia</a:t>
            </a:r>
          </a:p>
          <a:p>
            <a:pPr algn="ctr">
              <a:defRPr/>
            </a:pPr>
            <a:endParaRPr lang="it-IT" sz="1600" b="1" kern="0" dirty="0">
              <a:solidFill>
                <a:prstClr val="black">
                  <a:lumMod val="95000"/>
                  <a:lumOff val="5000"/>
                </a:prstClr>
              </a:solidFill>
              <a:latin typeface="Times New Roman" panose="02020603050405020304" pitchFamily="18" charset="0"/>
              <a:cs typeface="Times New Roman" panose="02020603050405020304" pitchFamily="18" charset="0"/>
            </a:endParaRPr>
          </a:p>
          <a:p>
            <a:pPr algn="ctr">
              <a:defRPr/>
            </a:pPr>
            <a:r>
              <a:rPr lang="it-IT" sz="1600" b="1" kern="0" dirty="0">
                <a:solidFill>
                  <a:prstClr val="black">
                    <a:lumMod val="95000"/>
                    <a:lumOff val="5000"/>
                  </a:prstClr>
                </a:solidFill>
                <a:latin typeface="Times New Roman" panose="02020603050405020304" pitchFamily="18" charset="0"/>
                <a:cs typeface="Times New Roman" panose="02020603050405020304" pitchFamily="18" charset="0"/>
              </a:rPr>
              <a:t>Istituti Clinici Scientifici Maugeri, IRCCS, Tradate</a:t>
            </a:r>
          </a:p>
          <a:p>
            <a:pPr algn="ctr">
              <a:defRPr/>
            </a:pPr>
            <a:r>
              <a:rPr lang="it-IT" sz="1600" b="1" kern="0" dirty="0">
                <a:solidFill>
                  <a:prstClr val="black">
                    <a:lumMod val="95000"/>
                    <a:lumOff val="5000"/>
                  </a:prstClr>
                </a:solidFill>
                <a:latin typeface="Times New Roman" panose="02020603050405020304" pitchFamily="18" charset="0"/>
                <a:cs typeface="Times New Roman" panose="02020603050405020304" pitchFamily="18" charset="0"/>
              </a:rPr>
              <a:t>Dipartimento di Medicina e Riabilitazione Cardiorespiratoria</a:t>
            </a:r>
          </a:p>
          <a:p>
            <a:pPr algn="ctr">
              <a:defRPr/>
            </a:pPr>
            <a:endParaRPr lang="it-IT" sz="1600" b="1" kern="0" dirty="0">
              <a:solidFill>
                <a:prstClr val="black">
                  <a:lumMod val="95000"/>
                  <a:lumOff val="5000"/>
                </a:prstClr>
              </a:solidFill>
              <a:latin typeface="Times New Roman" panose="02020603050405020304" pitchFamily="18" charset="0"/>
              <a:cs typeface="Times New Roman" panose="02020603050405020304" pitchFamily="18" charset="0"/>
            </a:endParaRPr>
          </a:p>
        </p:txBody>
      </p:sp>
      <p:pic>
        <p:nvPicPr>
          <p:cNvPr id="3" name="Picture 2" descr="C:\Users\Antonio\Desktop\varese.bmp">
            <a:extLst>
              <a:ext uri="{FF2B5EF4-FFF2-40B4-BE49-F238E27FC236}">
                <a16:creationId xmlns:a16="http://schemas.microsoft.com/office/drawing/2014/main" id="{920B0A37-D7E3-4869-A2DC-F08A8E0FA56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8156" y="5810440"/>
            <a:ext cx="817513" cy="8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magine 3">
            <a:extLst>
              <a:ext uri="{FF2B5EF4-FFF2-40B4-BE49-F238E27FC236}">
                <a16:creationId xmlns:a16="http://schemas.microsoft.com/office/drawing/2014/main" id="{7EF0D9C5-B52B-4507-AA8E-3E9D250B9B1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63042" y="6292710"/>
            <a:ext cx="950802" cy="501362"/>
          </a:xfrm>
          <a:prstGeom prst="rect">
            <a:avLst/>
          </a:prstGeom>
        </p:spPr>
      </p:pic>
      <p:sp>
        <p:nvSpPr>
          <p:cNvPr id="5" name="Rettangolo 4">
            <a:extLst>
              <a:ext uri="{FF2B5EF4-FFF2-40B4-BE49-F238E27FC236}">
                <a16:creationId xmlns:a16="http://schemas.microsoft.com/office/drawing/2014/main" id="{8A198BFD-3D79-498C-A100-397FDDCF050F}"/>
              </a:ext>
            </a:extLst>
          </p:cNvPr>
          <p:cNvSpPr/>
          <p:nvPr/>
        </p:nvSpPr>
        <p:spPr>
          <a:xfrm>
            <a:off x="440576" y="1415534"/>
            <a:ext cx="11405060" cy="646331"/>
          </a:xfrm>
          <a:prstGeom prst="rect">
            <a:avLst/>
          </a:prstGeom>
        </p:spPr>
        <p:txBody>
          <a:bodyPr wrap="square">
            <a:spAutoFit/>
          </a:bodyPr>
          <a:lstStyle/>
          <a:p>
            <a:pPr algn="ctr"/>
            <a:r>
              <a:rPr lang="it-IT" sz="3600" b="1" dirty="0">
                <a:solidFill>
                  <a:srgbClr val="FF0000"/>
                </a:solidFill>
              </a:rPr>
              <a:t>La Riabilitazione Respiratoria: quando, come , </a:t>
            </a:r>
            <a:r>
              <a:rPr lang="it-IT" sz="3600" b="1" dirty="0" err="1">
                <a:solidFill>
                  <a:srgbClr val="FF0000"/>
                </a:solidFill>
              </a:rPr>
              <a:t>perchè</a:t>
            </a:r>
            <a:r>
              <a:rPr lang="it-IT" sz="3600" b="1" dirty="0">
                <a:solidFill>
                  <a:srgbClr val="FF0000"/>
                </a:solidFill>
              </a:rPr>
              <a:t> </a:t>
            </a:r>
            <a:endParaRPr lang="it-IT" sz="3600" dirty="0"/>
          </a:p>
        </p:txBody>
      </p:sp>
    </p:spTree>
    <p:extLst>
      <p:ext uri="{BB962C8B-B14F-4D97-AF65-F5344CB8AC3E}">
        <p14:creationId xmlns:p14="http://schemas.microsoft.com/office/powerpoint/2010/main" val="32137201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129969" y="5340189"/>
            <a:ext cx="8434253" cy="1323439"/>
          </a:xfrm>
          <a:prstGeom prst="rect">
            <a:avLst/>
          </a:prstGeom>
        </p:spPr>
        <p:txBody>
          <a:bodyPr wrap="square">
            <a:spAutoFit/>
          </a:bodyPr>
          <a:lstStyle/>
          <a:p>
            <a:pPr lvl="0" algn="just">
              <a:spcAft>
                <a:spcPts val="0"/>
              </a:spcAft>
              <a:buSzPts val="1000"/>
              <a:tabLst>
                <a:tab pos="534035" algn="l"/>
              </a:tabLst>
            </a:pPr>
            <a:r>
              <a:rPr lang="en-US" sz="1000" spc="-5" dirty="0">
                <a:latin typeface="Calibri" panose="020F0502020204030204" pitchFamily="34" charset="0"/>
                <a:ea typeface="Calibri" panose="020F0502020204030204" pitchFamily="34" charset="0"/>
                <a:cs typeface="Times New Roman" panose="02020603050405020304" pitchFamily="18" charset="0"/>
              </a:rPr>
              <a:t>Alison</a:t>
            </a:r>
            <a:r>
              <a:rPr lang="en-US" sz="1000" spc="-30" dirty="0">
                <a:latin typeface="Calibri" panose="020F0502020204030204" pitchFamily="34" charset="0"/>
                <a:ea typeface="Calibri" panose="020F0502020204030204" pitchFamily="34" charset="0"/>
                <a:cs typeface="Times New Roman" panose="02020603050405020304" pitchFamily="18" charset="0"/>
              </a:rPr>
              <a:t> </a:t>
            </a:r>
            <a:r>
              <a:rPr lang="en-US" sz="1000" spc="-10" dirty="0">
                <a:latin typeface="Calibri" panose="020F0502020204030204" pitchFamily="34" charset="0"/>
                <a:ea typeface="Calibri" panose="020F0502020204030204" pitchFamily="34" charset="0"/>
                <a:cs typeface="Times New Roman" panose="02020603050405020304" pitchFamily="18" charset="0"/>
              </a:rPr>
              <a:t>JA, </a:t>
            </a:r>
            <a:r>
              <a:rPr lang="en-US" sz="1000" spc="-5" dirty="0">
                <a:latin typeface="Calibri" panose="020F0502020204030204" pitchFamily="34" charset="0"/>
                <a:ea typeface="Calibri" panose="020F0502020204030204" pitchFamily="34" charset="0"/>
                <a:cs typeface="Times New Roman" panose="02020603050405020304" pitchFamily="18" charset="0"/>
              </a:rPr>
              <a:t>McKeough</a:t>
            </a:r>
            <a:r>
              <a:rPr lang="en-US" sz="1000" spc="-25" dirty="0">
                <a:latin typeface="Calibri" panose="020F0502020204030204" pitchFamily="34" charset="0"/>
                <a:ea typeface="Calibri" panose="020F0502020204030204" pitchFamily="34" charset="0"/>
                <a:cs typeface="Times New Roman" panose="02020603050405020304" pitchFamily="18" charset="0"/>
              </a:rPr>
              <a:t> </a:t>
            </a:r>
            <a:r>
              <a:rPr lang="en-US" sz="1000" spc="-5" dirty="0">
                <a:latin typeface="Calibri" panose="020F0502020204030204" pitchFamily="34" charset="0"/>
                <a:ea typeface="Calibri" panose="020F0502020204030204" pitchFamily="34" charset="0"/>
                <a:cs typeface="Times New Roman" panose="02020603050405020304" pitchFamily="18" charset="0"/>
              </a:rPr>
              <a:t>ZJ,</a:t>
            </a:r>
            <a:r>
              <a:rPr lang="en-US" sz="1000" spc="-10" dirty="0">
                <a:latin typeface="Calibri" panose="020F0502020204030204" pitchFamily="34" charset="0"/>
                <a:ea typeface="Calibri" panose="020F0502020204030204" pitchFamily="34" charset="0"/>
                <a:cs typeface="Times New Roman" panose="02020603050405020304" pitchFamily="18" charset="0"/>
              </a:rPr>
              <a:t> </a:t>
            </a:r>
            <a:r>
              <a:rPr lang="en-US" sz="1000" spc="-5" dirty="0">
                <a:latin typeface="Calibri" panose="020F0502020204030204" pitchFamily="34" charset="0"/>
                <a:ea typeface="Calibri" panose="020F0502020204030204" pitchFamily="34" charset="0"/>
                <a:cs typeface="Times New Roman" panose="02020603050405020304" pitchFamily="18" charset="0"/>
              </a:rPr>
              <a:t>Johnston</a:t>
            </a:r>
            <a:r>
              <a:rPr lang="en-US" sz="1000" spc="-25" dirty="0">
                <a:latin typeface="Calibri" panose="020F0502020204030204" pitchFamily="34" charset="0"/>
                <a:ea typeface="Calibri" panose="020F0502020204030204" pitchFamily="34" charset="0"/>
                <a:cs typeface="Times New Roman" panose="02020603050405020304" pitchFamily="18" charset="0"/>
              </a:rPr>
              <a:t> </a:t>
            </a:r>
            <a:r>
              <a:rPr lang="en-US" sz="1000" spc="-10" dirty="0">
                <a:latin typeface="Calibri" panose="020F0502020204030204" pitchFamily="34" charset="0"/>
                <a:ea typeface="Calibri" panose="020F0502020204030204" pitchFamily="34" charset="0"/>
                <a:cs typeface="Times New Roman" panose="02020603050405020304" pitchFamily="18" charset="0"/>
              </a:rPr>
              <a:t>K,</a:t>
            </a:r>
            <a:r>
              <a:rPr lang="en-US" sz="1000" spc="-15" dirty="0">
                <a:latin typeface="Calibri" panose="020F0502020204030204" pitchFamily="34" charset="0"/>
                <a:ea typeface="Calibri" panose="020F0502020204030204" pitchFamily="34" charset="0"/>
                <a:cs typeface="Times New Roman" panose="02020603050405020304" pitchFamily="18" charset="0"/>
              </a:rPr>
              <a:t> </a:t>
            </a:r>
            <a:r>
              <a:rPr lang="en-US" sz="1000" spc="-10" dirty="0">
                <a:latin typeface="Calibri" panose="020F0502020204030204" pitchFamily="34" charset="0"/>
                <a:ea typeface="Calibri" panose="020F0502020204030204" pitchFamily="34" charset="0"/>
                <a:cs typeface="Times New Roman" panose="02020603050405020304" pitchFamily="18" charset="0"/>
              </a:rPr>
              <a:t>et</a:t>
            </a:r>
            <a:r>
              <a:rPr lang="en-US" sz="1000" spc="-15" dirty="0">
                <a:latin typeface="Calibri" panose="020F0502020204030204" pitchFamily="34" charset="0"/>
                <a:ea typeface="Calibri" panose="020F0502020204030204" pitchFamily="34" charset="0"/>
                <a:cs typeface="Times New Roman" panose="02020603050405020304" pitchFamily="18" charset="0"/>
              </a:rPr>
              <a:t> </a:t>
            </a:r>
            <a:r>
              <a:rPr lang="en-US" sz="1000" spc="-10" dirty="0">
                <a:latin typeface="Calibri" panose="020F0502020204030204" pitchFamily="34" charset="0"/>
                <a:ea typeface="Calibri" panose="020F0502020204030204" pitchFamily="34" charset="0"/>
                <a:cs typeface="Times New Roman" panose="02020603050405020304" pitchFamily="18" charset="0"/>
              </a:rPr>
              <a:t>al. </a:t>
            </a:r>
            <a:r>
              <a:rPr lang="en-US" sz="1000" spc="-5" dirty="0">
                <a:latin typeface="Calibri" panose="020F0502020204030204" pitchFamily="34" charset="0"/>
                <a:ea typeface="Calibri" panose="020F0502020204030204" pitchFamily="34" charset="0"/>
                <a:cs typeface="Times New Roman" panose="02020603050405020304" pitchFamily="18" charset="0"/>
              </a:rPr>
              <a:t>Australian</a:t>
            </a:r>
            <a:r>
              <a:rPr lang="en-US" sz="1000" spc="-25" dirty="0">
                <a:latin typeface="Calibri" panose="020F0502020204030204" pitchFamily="34" charset="0"/>
                <a:ea typeface="Calibri" panose="020F0502020204030204" pitchFamily="34" charset="0"/>
                <a:cs typeface="Times New Roman" panose="02020603050405020304" pitchFamily="18" charset="0"/>
              </a:rPr>
              <a:t> </a:t>
            </a:r>
            <a:r>
              <a:rPr lang="en-US" sz="1000" spc="-5" dirty="0">
                <a:latin typeface="Calibri" panose="020F0502020204030204" pitchFamily="34" charset="0"/>
                <a:ea typeface="Calibri" panose="020F0502020204030204" pitchFamily="34" charset="0"/>
                <a:cs typeface="Times New Roman" panose="02020603050405020304" pitchFamily="18" charset="0"/>
              </a:rPr>
              <a:t>and</a:t>
            </a:r>
            <a:r>
              <a:rPr lang="en-US" sz="1000" spc="-10" dirty="0">
                <a:latin typeface="Calibri" panose="020F0502020204030204" pitchFamily="34" charset="0"/>
                <a:ea typeface="Calibri" panose="020F0502020204030204" pitchFamily="34" charset="0"/>
                <a:cs typeface="Times New Roman" panose="02020603050405020304" pitchFamily="18" charset="0"/>
              </a:rPr>
              <a:t> </a:t>
            </a:r>
            <a:r>
              <a:rPr lang="en-US" sz="1000" spc="-5" dirty="0">
                <a:latin typeface="Calibri" panose="020F0502020204030204" pitchFamily="34" charset="0"/>
                <a:ea typeface="Calibri" panose="020F0502020204030204" pitchFamily="34" charset="0"/>
                <a:cs typeface="Times New Roman" panose="02020603050405020304" pitchFamily="18" charset="0"/>
              </a:rPr>
              <a:t>New</a:t>
            </a:r>
            <a:r>
              <a:rPr lang="en-US" sz="1000" spc="-10" dirty="0">
                <a:latin typeface="Calibri" panose="020F0502020204030204" pitchFamily="34" charset="0"/>
                <a:ea typeface="Calibri" panose="020F0502020204030204" pitchFamily="34" charset="0"/>
                <a:cs typeface="Times New Roman" panose="02020603050405020304" pitchFamily="18" charset="0"/>
              </a:rPr>
              <a:t> </a:t>
            </a:r>
            <a:r>
              <a:rPr lang="en-US" sz="1000" spc="-5" dirty="0">
                <a:latin typeface="Calibri" panose="020F0502020204030204" pitchFamily="34" charset="0"/>
                <a:ea typeface="Calibri" panose="020F0502020204030204" pitchFamily="34" charset="0"/>
                <a:cs typeface="Times New Roman" panose="02020603050405020304" pitchFamily="18" charset="0"/>
              </a:rPr>
              <a:t>Zealand</a:t>
            </a:r>
            <a:r>
              <a:rPr lang="en-US" sz="1000" spc="-30" dirty="0">
                <a:latin typeface="Calibri" panose="020F0502020204030204" pitchFamily="34" charset="0"/>
                <a:ea typeface="Calibri" panose="020F0502020204030204" pitchFamily="34" charset="0"/>
                <a:cs typeface="Times New Roman" panose="02020603050405020304" pitchFamily="18" charset="0"/>
              </a:rPr>
              <a:t> </a:t>
            </a:r>
            <a:r>
              <a:rPr lang="en-US" sz="1000" spc="-5" dirty="0">
                <a:latin typeface="Calibri" panose="020F0502020204030204" pitchFamily="34" charset="0"/>
                <a:ea typeface="Calibri" panose="020F0502020204030204" pitchFamily="34" charset="0"/>
                <a:cs typeface="Times New Roman" panose="02020603050405020304" pitchFamily="18" charset="0"/>
              </a:rPr>
              <a:t>Pulmonary</a:t>
            </a:r>
            <a:r>
              <a:rPr lang="en-US" sz="1000" spc="-10" dirty="0">
                <a:latin typeface="Calibri" panose="020F0502020204030204" pitchFamily="34" charset="0"/>
                <a:ea typeface="Calibri" panose="020F0502020204030204" pitchFamily="34" charset="0"/>
                <a:cs typeface="Times New Roman" panose="02020603050405020304" pitchFamily="18" charset="0"/>
              </a:rPr>
              <a:t> </a:t>
            </a:r>
            <a:r>
              <a:rPr lang="en-US" sz="1000" spc="-5" dirty="0">
                <a:latin typeface="Calibri" panose="020F0502020204030204" pitchFamily="34" charset="0"/>
                <a:ea typeface="Calibri" panose="020F0502020204030204" pitchFamily="34" charset="0"/>
                <a:cs typeface="Times New Roman" panose="02020603050405020304" pitchFamily="18" charset="0"/>
              </a:rPr>
              <a:t>Rehabilitation</a:t>
            </a:r>
            <a:r>
              <a:rPr lang="en-US" sz="1000" spc="-30" dirty="0">
                <a:latin typeface="Calibri" panose="020F0502020204030204" pitchFamily="34" charset="0"/>
                <a:ea typeface="Calibri" panose="020F0502020204030204" pitchFamily="34" charset="0"/>
                <a:cs typeface="Times New Roman" panose="02020603050405020304" pitchFamily="18" charset="0"/>
              </a:rPr>
              <a:t> </a:t>
            </a:r>
            <a:r>
              <a:rPr lang="en-US" sz="1000" spc="-5" dirty="0">
                <a:latin typeface="Calibri" panose="020F0502020204030204" pitchFamily="34" charset="0"/>
                <a:ea typeface="Calibri" panose="020F0502020204030204" pitchFamily="34" charset="0"/>
                <a:cs typeface="Times New Roman" panose="02020603050405020304" pitchFamily="18" charset="0"/>
              </a:rPr>
              <a:t>Guidelines.</a:t>
            </a:r>
            <a:r>
              <a:rPr lang="en-US" sz="1000" spc="30" dirty="0">
                <a:latin typeface="Calibri" panose="020F0502020204030204" pitchFamily="34" charset="0"/>
                <a:ea typeface="Calibri" panose="020F0502020204030204" pitchFamily="34" charset="0"/>
                <a:cs typeface="Times New Roman" panose="02020603050405020304" pitchFamily="18" charset="0"/>
              </a:rPr>
              <a:t> </a:t>
            </a:r>
            <a:r>
              <a:rPr lang="en-US" sz="1000" i="1" spc="-5" dirty="0" err="1">
                <a:latin typeface="Calibri" panose="020F0502020204030204" pitchFamily="34" charset="0"/>
                <a:ea typeface="Calibri" panose="020F0502020204030204" pitchFamily="34" charset="0"/>
                <a:cs typeface="Times New Roman" panose="02020603050405020304" pitchFamily="18" charset="0"/>
              </a:rPr>
              <a:t>Respirology</a:t>
            </a:r>
            <a:r>
              <a:rPr lang="it-IT" sz="1000" spc="-10" dirty="0">
                <a:latin typeface="Calibri" panose="020F0502020204030204" pitchFamily="34" charset="0"/>
                <a:ea typeface="Calibri" panose="020F0502020204030204" pitchFamily="34" charset="0"/>
                <a:cs typeface="Times New Roman" panose="02020603050405020304" pitchFamily="18" charset="0"/>
              </a:rPr>
              <a:t> </a:t>
            </a:r>
            <a:r>
              <a:rPr lang="en-US" sz="1000" spc="-5" dirty="0">
                <a:latin typeface="Calibri" panose="020F0502020204030204" pitchFamily="34" charset="0"/>
                <a:ea typeface="Calibri" panose="020F0502020204030204" pitchFamily="34" charset="0"/>
                <a:cs typeface="Times New Roman" panose="02020603050405020304" pitchFamily="18" charset="0"/>
              </a:rPr>
              <a:t>2017;</a:t>
            </a:r>
            <a:r>
              <a:rPr lang="en-US" sz="1000" spc="-60" dirty="0">
                <a:latin typeface="Calibri" panose="020F0502020204030204" pitchFamily="34" charset="0"/>
                <a:ea typeface="Calibri" panose="020F0502020204030204" pitchFamily="34" charset="0"/>
                <a:cs typeface="Times New Roman" panose="02020603050405020304" pitchFamily="18" charset="0"/>
              </a:rPr>
              <a:t> </a:t>
            </a:r>
            <a:r>
              <a:rPr lang="en-US" sz="1000" b="1" dirty="0">
                <a:latin typeface="Calibri" panose="020F0502020204030204" pitchFamily="34" charset="0"/>
                <a:ea typeface="Calibri" panose="020F0502020204030204" pitchFamily="34" charset="0"/>
                <a:cs typeface="Times New Roman" panose="02020603050405020304" pitchFamily="18" charset="0"/>
              </a:rPr>
              <a:t>22</a:t>
            </a:r>
            <a:r>
              <a:rPr lang="en-US" sz="1000" dirty="0">
                <a:latin typeface="Calibri" panose="020F0502020204030204" pitchFamily="34" charset="0"/>
                <a:ea typeface="Calibri" panose="020F0502020204030204" pitchFamily="34" charset="0"/>
                <a:cs typeface="Times New Roman" panose="02020603050405020304" pitchFamily="18" charset="0"/>
              </a:rPr>
              <a:t>(4):</a:t>
            </a:r>
            <a:r>
              <a:rPr lang="en-US" sz="1000" spc="-55" dirty="0">
                <a:latin typeface="Calibri" panose="020F0502020204030204" pitchFamily="34" charset="0"/>
                <a:ea typeface="Calibri" panose="020F0502020204030204" pitchFamily="34" charset="0"/>
                <a:cs typeface="Times New Roman" panose="02020603050405020304" pitchFamily="18" charset="0"/>
              </a:rPr>
              <a:t> </a:t>
            </a:r>
            <a:r>
              <a:rPr lang="en-US" sz="1000" spc="-5" dirty="0">
                <a:latin typeface="Calibri" panose="020F0502020204030204" pitchFamily="34" charset="0"/>
                <a:ea typeface="Calibri" panose="020F0502020204030204" pitchFamily="34" charset="0"/>
                <a:cs typeface="Times New Roman" panose="02020603050405020304" pitchFamily="18" charset="0"/>
              </a:rPr>
              <a:t>800-19</a:t>
            </a:r>
            <a:r>
              <a:rPr lang="en-US" sz="1000" spc="-40" dirty="0">
                <a:latin typeface="Calibri" panose="020F0502020204030204" pitchFamily="34" charset="0"/>
                <a:ea typeface="Calibri" panose="020F0502020204030204" pitchFamily="34" charset="0"/>
                <a:cs typeface="Times New Roman" panose="02020603050405020304" pitchFamily="18" charset="0"/>
              </a:rPr>
              <a:t> </a:t>
            </a:r>
            <a:r>
              <a:rPr lang="en-US" sz="1000" u="sng" spc="-5" dirty="0">
                <a:solidFill>
                  <a:srgbClr val="0000FF"/>
                </a:solidFill>
                <a:uFill>
                  <a:solidFill>
                    <a:srgbClr val="0000FF"/>
                  </a:solidFill>
                </a:uFill>
                <a:latin typeface="Calibri" panose="020F0502020204030204" pitchFamily="34" charset="0"/>
                <a:ea typeface="Calibri" panose="020F0502020204030204" pitchFamily="34" charset="0"/>
                <a:cs typeface="Times New Roman" panose="02020603050405020304" pitchFamily="18" charset="0"/>
                <a:hlinkClick r:id="rId2"/>
              </a:rPr>
              <a:t>https://pubmed.ncbi.nlm.nih.gov/28339144</a:t>
            </a:r>
            <a:r>
              <a:rPr lang="en-US" sz="1000" spc="-5" dirty="0">
                <a:latin typeface="Calibri" panose="020F0502020204030204" pitchFamily="34" charset="0"/>
                <a:ea typeface="Calibri" panose="020F0502020204030204" pitchFamily="34" charset="0"/>
                <a:cs typeface="Times New Roman" panose="02020603050405020304" pitchFamily="18" charset="0"/>
              </a:rPr>
              <a:t>.</a:t>
            </a:r>
          </a:p>
          <a:p>
            <a:pPr lvl="0" algn="just">
              <a:spcAft>
                <a:spcPts val="0"/>
              </a:spcAft>
              <a:buSzPts val="1000"/>
              <a:tabLst>
                <a:tab pos="534035" algn="l"/>
              </a:tabLst>
            </a:pPr>
            <a:endParaRPr lang="it-IT" sz="1000" dirty="0">
              <a:latin typeface="Calibri" panose="020F0502020204030204" pitchFamily="34" charset="0"/>
              <a:ea typeface="Calibri" panose="020F0502020204030204" pitchFamily="34" charset="0"/>
              <a:cs typeface="Times New Roman" panose="02020603050405020304" pitchFamily="18" charset="0"/>
            </a:endParaRPr>
          </a:p>
          <a:p>
            <a:pPr marR="600710" lvl="0" algn="just">
              <a:spcAft>
                <a:spcPts val="0"/>
              </a:spcAft>
              <a:buSzPts val="1000"/>
              <a:tabLst>
                <a:tab pos="534035" algn="l"/>
              </a:tabLst>
            </a:pPr>
            <a:r>
              <a:rPr lang="en-US" sz="1000" spc="-10" dirty="0" err="1">
                <a:latin typeface="Calibri" panose="020F0502020204030204" pitchFamily="34" charset="0"/>
                <a:ea typeface="Calibri" panose="020F0502020204030204" pitchFamily="34" charset="0"/>
                <a:cs typeface="Times New Roman" panose="02020603050405020304" pitchFamily="18" charset="0"/>
              </a:rPr>
              <a:t>Manifield</a:t>
            </a:r>
            <a:r>
              <a:rPr lang="en-US" sz="1000" spc="-30" dirty="0">
                <a:latin typeface="Calibri" panose="020F0502020204030204" pitchFamily="34" charset="0"/>
                <a:ea typeface="Calibri" panose="020F0502020204030204" pitchFamily="34" charset="0"/>
                <a:cs typeface="Times New Roman" panose="02020603050405020304" pitchFamily="18" charset="0"/>
              </a:rPr>
              <a:t> </a:t>
            </a:r>
            <a:r>
              <a:rPr lang="en-US" sz="1000" spc="-10" dirty="0">
                <a:latin typeface="Calibri" panose="020F0502020204030204" pitchFamily="34" charset="0"/>
                <a:ea typeface="Calibri" panose="020F0502020204030204" pitchFamily="34" charset="0"/>
                <a:cs typeface="Times New Roman" panose="02020603050405020304" pitchFamily="18" charset="0"/>
              </a:rPr>
              <a:t>J,</a:t>
            </a:r>
            <a:r>
              <a:rPr lang="en-US" sz="1000" spc="-30" dirty="0">
                <a:latin typeface="Calibri" panose="020F0502020204030204" pitchFamily="34" charset="0"/>
                <a:ea typeface="Calibri" panose="020F0502020204030204" pitchFamily="34" charset="0"/>
                <a:cs typeface="Times New Roman" panose="02020603050405020304" pitchFamily="18" charset="0"/>
              </a:rPr>
              <a:t> </a:t>
            </a:r>
            <a:r>
              <a:rPr lang="en-US" sz="1000" spc="-5" dirty="0">
                <a:latin typeface="Calibri" panose="020F0502020204030204" pitchFamily="34" charset="0"/>
                <a:ea typeface="Calibri" panose="020F0502020204030204" pitchFamily="34" charset="0"/>
                <a:cs typeface="Times New Roman" panose="02020603050405020304" pitchFamily="18" charset="0"/>
              </a:rPr>
              <a:t>Chaudhry</a:t>
            </a:r>
            <a:r>
              <a:rPr lang="en-US" sz="1000" spc="-15" dirty="0">
                <a:latin typeface="Calibri" panose="020F0502020204030204" pitchFamily="34" charset="0"/>
                <a:ea typeface="Calibri" panose="020F0502020204030204" pitchFamily="34" charset="0"/>
                <a:cs typeface="Times New Roman" panose="02020603050405020304" pitchFamily="18" charset="0"/>
              </a:rPr>
              <a:t> </a:t>
            </a:r>
            <a:r>
              <a:rPr lang="en-US" sz="1000" spc="-5" dirty="0">
                <a:latin typeface="Calibri" panose="020F0502020204030204" pitchFamily="34" charset="0"/>
                <a:ea typeface="Calibri" panose="020F0502020204030204" pitchFamily="34" charset="0"/>
                <a:cs typeface="Times New Roman" panose="02020603050405020304" pitchFamily="18" charset="0"/>
              </a:rPr>
              <a:t>Y,</a:t>
            </a:r>
            <a:r>
              <a:rPr lang="en-US" sz="1000" spc="-15" dirty="0">
                <a:latin typeface="Calibri" panose="020F0502020204030204" pitchFamily="34" charset="0"/>
                <a:ea typeface="Calibri" panose="020F0502020204030204" pitchFamily="34" charset="0"/>
                <a:cs typeface="Times New Roman" panose="02020603050405020304" pitchFamily="18" charset="0"/>
              </a:rPr>
              <a:t> </a:t>
            </a:r>
            <a:r>
              <a:rPr lang="en-US" sz="1000" spc="-10" dirty="0">
                <a:latin typeface="Calibri" panose="020F0502020204030204" pitchFamily="34" charset="0"/>
                <a:ea typeface="Calibri" panose="020F0502020204030204" pitchFamily="34" charset="0"/>
                <a:cs typeface="Times New Roman" panose="02020603050405020304" pitchFamily="18" charset="0"/>
              </a:rPr>
              <a:t>Singh</a:t>
            </a:r>
            <a:r>
              <a:rPr lang="en-US" sz="1000" spc="-25" dirty="0">
                <a:latin typeface="Calibri" panose="020F0502020204030204" pitchFamily="34" charset="0"/>
                <a:ea typeface="Calibri" panose="020F0502020204030204" pitchFamily="34" charset="0"/>
                <a:cs typeface="Times New Roman" panose="02020603050405020304" pitchFamily="18" charset="0"/>
              </a:rPr>
              <a:t> </a:t>
            </a:r>
            <a:r>
              <a:rPr lang="en-US" sz="1000" spc="-5" dirty="0">
                <a:latin typeface="Calibri" panose="020F0502020204030204" pitchFamily="34" charset="0"/>
                <a:ea typeface="Calibri" panose="020F0502020204030204" pitchFamily="34" charset="0"/>
                <a:cs typeface="Times New Roman" panose="02020603050405020304" pitchFamily="18" charset="0"/>
              </a:rPr>
              <a:t>SJ,</a:t>
            </a:r>
            <a:r>
              <a:rPr lang="en-US" sz="1000" spc="-10" dirty="0">
                <a:latin typeface="Calibri" panose="020F0502020204030204" pitchFamily="34" charset="0"/>
                <a:ea typeface="Calibri" panose="020F0502020204030204" pitchFamily="34" charset="0"/>
                <a:cs typeface="Times New Roman" panose="02020603050405020304" pitchFamily="18" charset="0"/>
              </a:rPr>
              <a:t> </a:t>
            </a:r>
            <a:r>
              <a:rPr lang="en-US" sz="1000" spc="-5" dirty="0">
                <a:latin typeface="Calibri" panose="020F0502020204030204" pitchFamily="34" charset="0"/>
                <a:ea typeface="Calibri" panose="020F0502020204030204" pitchFamily="34" charset="0"/>
                <a:cs typeface="Times New Roman" panose="02020603050405020304" pitchFamily="18" charset="0"/>
              </a:rPr>
              <a:t>Ward</a:t>
            </a:r>
            <a:r>
              <a:rPr lang="en-US" sz="1000" spc="-30" dirty="0">
                <a:latin typeface="Calibri" panose="020F0502020204030204" pitchFamily="34" charset="0"/>
                <a:ea typeface="Calibri" panose="020F0502020204030204" pitchFamily="34" charset="0"/>
                <a:cs typeface="Times New Roman" panose="02020603050405020304" pitchFamily="18" charset="0"/>
              </a:rPr>
              <a:t> </a:t>
            </a:r>
            <a:r>
              <a:rPr lang="en-US" sz="1000" spc="-5" dirty="0">
                <a:latin typeface="Calibri" panose="020F0502020204030204" pitchFamily="34" charset="0"/>
                <a:ea typeface="Calibri" panose="020F0502020204030204" pitchFamily="34" charset="0"/>
                <a:cs typeface="Times New Roman" panose="02020603050405020304" pitchFamily="18" charset="0"/>
              </a:rPr>
              <a:t>TJC,</a:t>
            </a:r>
            <a:r>
              <a:rPr lang="en-US" sz="1000" spc="-15" dirty="0">
                <a:latin typeface="Calibri" panose="020F0502020204030204" pitchFamily="34" charset="0"/>
                <a:ea typeface="Calibri" panose="020F0502020204030204" pitchFamily="34" charset="0"/>
                <a:cs typeface="Times New Roman" panose="02020603050405020304" pitchFamily="18" charset="0"/>
              </a:rPr>
              <a:t> </a:t>
            </a:r>
            <a:r>
              <a:rPr lang="en-US" sz="1000" spc="-10" dirty="0">
                <a:latin typeface="Calibri" panose="020F0502020204030204" pitchFamily="34" charset="0"/>
                <a:ea typeface="Calibri" panose="020F0502020204030204" pitchFamily="34" charset="0"/>
                <a:cs typeface="Times New Roman" panose="02020603050405020304" pitchFamily="18" charset="0"/>
              </a:rPr>
              <a:t>Whelan</a:t>
            </a:r>
            <a:r>
              <a:rPr lang="en-US" sz="1000" spc="-25" dirty="0">
                <a:latin typeface="Calibri" panose="020F0502020204030204" pitchFamily="34" charset="0"/>
                <a:ea typeface="Calibri" panose="020F0502020204030204" pitchFamily="34" charset="0"/>
                <a:cs typeface="Times New Roman" panose="02020603050405020304" pitchFamily="18" charset="0"/>
              </a:rPr>
              <a:t> </a:t>
            </a:r>
            <a:r>
              <a:rPr lang="en-US" sz="1000" spc="-5" dirty="0">
                <a:latin typeface="Calibri" panose="020F0502020204030204" pitchFamily="34" charset="0"/>
                <a:ea typeface="Calibri" panose="020F0502020204030204" pitchFamily="34" charset="0"/>
                <a:cs typeface="Times New Roman" panose="02020603050405020304" pitchFamily="18" charset="0"/>
              </a:rPr>
              <a:t>ME,</a:t>
            </a:r>
            <a:r>
              <a:rPr lang="en-US" sz="1000" spc="-15" dirty="0">
                <a:latin typeface="Calibri" panose="020F0502020204030204" pitchFamily="34" charset="0"/>
                <a:ea typeface="Calibri" panose="020F0502020204030204" pitchFamily="34" charset="0"/>
                <a:cs typeface="Times New Roman" panose="02020603050405020304" pitchFamily="18" charset="0"/>
              </a:rPr>
              <a:t> </a:t>
            </a:r>
            <a:r>
              <a:rPr lang="en-US" sz="1000" spc="-5" dirty="0">
                <a:latin typeface="Calibri" panose="020F0502020204030204" pitchFamily="34" charset="0"/>
                <a:ea typeface="Calibri" panose="020F0502020204030204" pitchFamily="34" charset="0"/>
                <a:cs typeface="Times New Roman" panose="02020603050405020304" pitchFamily="18" charset="0"/>
              </a:rPr>
              <a:t>Orme</a:t>
            </a:r>
            <a:r>
              <a:rPr lang="en-US" sz="1000" spc="-15" dirty="0">
                <a:latin typeface="Calibri" panose="020F0502020204030204" pitchFamily="34" charset="0"/>
                <a:ea typeface="Calibri" panose="020F0502020204030204" pitchFamily="34" charset="0"/>
                <a:cs typeface="Times New Roman" panose="02020603050405020304" pitchFamily="18" charset="0"/>
              </a:rPr>
              <a:t> </a:t>
            </a:r>
            <a:r>
              <a:rPr lang="en-US" sz="1000" spc="-10" dirty="0">
                <a:latin typeface="Calibri" panose="020F0502020204030204" pitchFamily="34" charset="0"/>
                <a:ea typeface="Calibri" panose="020F0502020204030204" pitchFamily="34" charset="0"/>
                <a:cs typeface="Times New Roman" panose="02020603050405020304" pitchFamily="18" charset="0"/>
              </a:rPr>
              <a:t>MW.</a:t>
            </a:r>
            <a:r>
              <a:rPr lang="en-US" sz="1000" spc="-15" dirty="0">
                <a:latin typeface="Calibri" panose="020F0502020204030204" pitchFamily="34" charset="0"/>
                <a:ea typeface="Calibri" panose="020F0502020204030204" pitchFamily="34" charset="0"/>
                <a:cs typeface="Times New Roman" panose="02020603050405020304" pitchFamily="18" charset="0"/>
              </a:rPr>
              <a:t> </a:t>
            </a:r>
            <a:r>
              <a:rPr lang="en-US" sz="1000" spc="-5" dirty="0">
                <a:latin typeface="Calibri" panose="020F0502020204030204" pitchFamily="34" charset="0"/>
                <a:ea typeface="Calibri" panose="020F0502020204030204" pitchFamily="34" charset="0"/>
                <a:cs typeface="Times New Roman" panose="02020603050405020304" pitchFamily="18" charset="0"/>
              </a:rPr>
              <a:t>Changes</a:t>
            </a:r>
            <a:r>
              <a:rPr lang="en-US" sz="1000" spc="-15" dirty="0">
                <a:latin typeface="Calibri" panose="020F0502020204030204" pitchFamily="34" charset="0"/>
                <a:ea typeface="Calibri" panose="020F0502020204030204" pitchFamily="34" charset="0"/>
                <a:cs typeface="Times New Roman" panose="02020603050405020304" pitchFamily="18" charset="0"/>
              </a:rPr>
              <a:t> </a:t>
            </a:r>
            <a:r>
              <a:rPr lang="en-US" sz="1000" spc="-10" dirty="0">
                <a:latin typeface="Calibri" panose="020F0502020204030204" pitchFamily="34" charset="0"/>
                <a:ea typeface="Calibri" panose="020F0502020204030204" pitchFamily="34" charset="0"/>
                <a:cs typeface="Times New Roman" panose="02020603050405020304" pitchFamily="18" charset="0"/>
              </a:rPr>
              <a:t>in</a:t>
            </a:r>
            <a:r>
              <a:rPr lang="en-US" sz="1000" spc="-30" dirty="0">
                <a:latin typeface="Calibri" panose="020F0502020204030204" pitchFamily="34" charset="0"/>
                <a:ea typeface="Calibri" panose="020F0502020204030204" pitchFamily="34" charset="0"/>
                <a:cs typeface="Times New Roman" panose="02020603050405020304" pitchFamily="18" charset="0"/>
              </a:rPr>
              <a:t> </a:t>
            </a:r>
            <a:r>
              <a:rPr lang="en-US" sz="1000" spc="-5" dirty="0">
                <a:latin typeface="Calibri" panose="020F0502020204030204" pitchFamily="34" charset="0"/>
                <a:ea typeface="Calibri" panose="020F0502020204030204" pitchFamily="34" charset="0"/>
                <a:cs typeface="Times New Roman" panose="02020603050405020304" pitchFamily="18" charset="0"/>
              </a:rPr>
              <a:t>physical</a:t>
            </a:r>
            <a:r>
              <a:rPr lang="en-US" sz="1000" spc="-10" dirty="0">
                <a:latin typeface="Calibri" panose="020F0502020204030204" pitchFamily="34" charset="0"/>
                <a:ea typeface="Calibri" panose="020F0502020204030204" pitchFamily="34" charset="0"/>
                <a:cs typeface="Times New Roman" panose="02020603050405020304" pitchFamily="18" charset="0"/>
              </a:rPr>
              <a:t> </a:t>
            </a:r>
            <a:r>
              <a:rPr lang="en-US" sz="1000" spc="-5" dirty="0">
                <a:latin typeface="Calibri" panose="020F0502020204030204" pitchFamily="34" charset="0"/>
                <a:ea typeface="Calibri" panose="020F0502020204030204" pitchFamily="34" charset="0"/>
                <a:cs typeface="Times New Roman" panose="02020603050405020304" pitchFamily="18" charset="0"/>
              </a:rPr>
              <a:t>activity,</a:t>
            </a:r>
            <a:r>
              <a:rPr lang="en-US" sz="1000" spc="-15" dirty="0">
                <a:latin typeface="Calibri" panose="020F0502020204030204" pitchFamily="34" charset="0"/>
                <a:ea typeface="Calibri" panose="020F0502020204030204" pitchFamily="34" charset="0"/>
                <a:cs typeface="Times New Roman" panose="02020603050405020304" pitchFamily="18" charset="0"/>
              </a:rPr>
              <a:t> </a:t>
            </a:r>
            <a:r>
              <a:rPr lang="en-US" sz="1000" spc="-5" dirty="0">
                <a:latin typeface="Calibri" panose="020F0502020204030204" pitchFamily="34" charset="0"/>
                <a:ea typeface="Calibri" panose="020F0502020204030204" pitchFamily="34" charset="0"/>
                <a:cs typeface="Times New Roman" panose="02020603050405020304" pitchFamily="18" charset="0"/>
              </a:rPr>
              <a:t>sedentary</a:t>
            </a:r>
            <a:r>
              <a:rPr lang="en-US" sz="1000" spc="-15" dirty="0">
                <a:latin typeface="Calibri" panose="020F0502020204030204" pitchFamily="34" charset="0"/>
                <a:ea typeface="Calibri" panose="020F0502020204030204" pitchFamily="34" charset="0"/>
                <a:cs typeface="Times New Roman" panose="02020603050405020304" pitchFamily="18" charset="0"/>
              </a:rPr>
              <a:t> </a:t>
            </a:r>
            <a:r>
              <a:rPr lang="en-US" sz="1000" spc="-5" dirty="0" err="1">
                <a:latin typeface="Calibri" panose="020F0502020204030204" pitchFamily="34" charset="0"/>
                <a:ea typeface="Calibri" panose="020F0502020204030204" pitchFamily="34" charset="0"/>
                <a:cs typeface="Times New Roman" panose="02020603050405020304" pitchFamily="18" charset="0"/>
              </a:rPr>
              <a:t>behaviour</a:t>
            </a:r>
            <a:r>
              <a:rPr lang="en-US" sz="1000" spc="305" dirty="0">
                <a:latin typeface="Times New Roman" panose="02020603050405020304" pitchFamily="18" charset="0"/>
                <a:ea typeface="Calibri" panose="020F0502020204030204" pitchFamily="34" charset="0"/>
                <a:cs typeface="Times New Roman" panose="02020603050405020304" pitchFamily="18" charset="0"/>
              </a:rPr>
              <a:t> </a:t>
            </a:r>
            <a:r>
              <a:rPr lang="en-US" sz="1000" spc="-5" dirty="0">
                <a:latin typeface="Calibri" panose="020F0502020204030204" pitchFamily="34" charset="0"/>
                <a:ea typeface="Calibri" panose="020F0502020204030204" pitchFamily="34" charset="0"/>
                <a:cs typeface="Times New Roman" panose="02020603050405020304" pitchFamily="18" charset="0"/>
              </a:rPr>
              <a:t>and</a:t>
            </a:r>
            <a:r>
              <a:rPr lang="en-US" sz="1000" spc="-35" dirty="0">
                <a:latin typeface="Calibri" panose="020F0502020204030204" pitchFamily="34" charset="0"/>
                <a:ea typeface="Calibri" panose="020F0502020204030204" pitchFamily="34" charset="0"/>
                <a:cs typeface="Times New Roman" panose="02020603050405020304" pitchFamily="18" charset="0"/>
              </a:rPr>
              <a:t> </a:t>
            </a:r>
            <a:r>
              <a:rPr lang="en-US" sz="1000" spc="-10" dirty="0">
                <a:latin typeface="Calibri" panose="020F0502020204030204" pitchFamily="34" charset="0"/>
                <a:ea typeface="Calibri" panose="020F0502020204030204" pitchFamily="34" charset="0"/>
                <a:cs typeface="Times New Roman" panose="02020603050405020304" pitchFamily="18" charset="0"/>
              </a:rPr>
              <a:t>sleep</a:t>
            </a:r>
            <a:r>
              <a:rPr lang="en-US" sz="1000" spc="-30" dirty="0">
                <a:latin typeface="Calibri" panose="020F0502020204030204" pitchFamily="34" charset="0"/>
                <a:ea typeface="Calibri" panose="020F0502020204030204" pitchFamily="34" charset="0"/>
                <a:cs typeface="Times New Roman" panose="02020603050405020304" pitchFamily="18" charset="0"/>
              </a:rPr>
              <a:t> </a:t>
            </a:r>
            <a:r>
              <a:rPr lang="en-US" sz="1000" spc="-5" dirty="0">
                <a:latin typeface="Calibri" panose="020F0502020204030204" pitchFamily="34" charset="0"/>
                <a:ea typeface="Calibri" panose="020F0502020204030204" pitchFamily="34" charset="0"/>
                <a:cs typeface="Times New Roman" panose="02020603050405020304" pitchFamily="18" charset="0"/>
              </a:rPr>
              <a:t>following</a:t>
            </a:r>
            <a:r>
              <a:rPr lang="en-US" sz="1000" spc="-20" dirty="0">
                <a:latin typeface="Calibri" panose="020F0502020204030204" pitchFamily="34" charset="0"/>
                <a:ea typeface="Calibri" panose="020F0502020204030204" pitchFamily="34" charset="0"/>
                <a:cs typeface="Times New Roman" panose="02020603050405020304" pitchFamily="18" charset="0"/>
              </a:rPr>
              <a:t> </a:t>
            </a:r>
            <a:r>
              <a:rPr lang="en-US" sz="1000" spc="-5" dirty="0">
                <a:latin typeface="Calibri" panose="020F0502020204030204" pitchFamily="34" charset="0"/>
                <a:ea typeface="Calibri" panose="020F0502020204030204" pitchFamily="34" charset="0"/>
                <a:cs typeface="Times New Roman" panose="02020603050405020304" pitchFamily="18" charset="0"/>
              </a:rPr>
              <a:t>pulmonary</a:t>
            </a:r>
            <a:r>
              <a:rPr lang="en-US" sz="1000" spc="-15" dirty="0">
                <a:latin typeface="Calibri" panose="020F0502020204030204" pitchFamily="34" charset="0"/>
                <a:ea typeface="Calibri" panose="020F0502020204030204" pitchFamily="34" charset="0"/>
                <a:cs typeface="Times New Roman" panose="02020603050405020304" pitchFamily="18" charset="0"/>
              </a:rPr>
              <a:t> </a:t>
            </a:r>
            <a:r>
              <a:rPr lang="en-US" sz="1000" spc="-5" dirty="0">
                <a:latin typeface="Calibri" panose="020F0502020204030204" pitchFamily="34" charset="0"/>
                <a:ea typeface="Calibri" panose="020F0502020204030204" pitchFamily="34" charset="0"/>
                <a:cs typeface="Times New Roman" panose="02020603050405020304" pitchFamily="18" charset="0"/>
              </a:rPr>
              <a:t>rehabilitation:</a:t>
            </a:r>
            <a:r>
              <a:rPr lang="en-US" sz="1000" spc="-30" dirty="0">
                <a:latin typeface="Calibri" panose="020F0502020204030204" pitchFamily="34" charset="0"/>
                <a:ea typeface="Calibri" panose="020F0502020204030204" pitchFamily="34" charset="0"/>
                <a:cs typeface="Times New Roman" panose="02020603050405020304" pitchFamily="18" charset="0"/>
              </a:rPr>
              <a:t> </a:t>
            </a:r>
            <a:r>
              <a:rPr lang="en-US" sz="1000" spc="-10" dirty="0">
                <a:latin typeface="Calibri" panose="020F0502020204030204" pitchFamily="34" charset="0"/>
                <a:ea typeface="Calibri" panose="020F0502020204030204" pitchFamily="34" charset="0"/>
                <a:cs typeface="Times New Roman" panose="02020603050405020304" pitchFamily="18" charset="0"/>
              </a:rPr>
              <a:t>a</a:t>
            </a:r>
            <a:r>
              <a:rPr lang="en-US" sz="1000" spc="-25" dirty="0">
                <a:latin typeface="Calibri" panose="020F0502020204030204" pitchFamily="34" charset="0"/>
                <a:ea typeface="Calibri" panose="020F0502020204030204" pitchFamily="34" charset="0"/>
                <a:cs typeface="Times New Roman" panose="02020603050405020304" pitchFamily="18" charset="0"/>
              </a:rPr>
              <a:t> </a:t>
            </a:r>
            <a:r>
              <a:rPr lang="en-US" sz="1000" spc="-10" dirty="0">
                <a:latin typeface="Calibri" panose="020F0502020204030204" pitchFamily="34" charset="0"/>
                <a:ea typeface="Calibri" panose="020F0502020204030204" pitchFamily="34" charset="0"/>
                <a:cs typeface="Times New Roman" panose="02020603050405020304" pitchFamily="18" charset="0"/>
              </a:rPr>
              <a:t>systematic</a:t>
            </a:r>
            <a:r>
              <a:rPr lang="en-US" sz="1000" spc="-25" dirty="0">
                <a:latin typeface="Calibri" panose="020F0502020204030204" pitchFamily="34" charset="0"/>
                <a:ea typeface="Calibri" panose="020F0502020204030204" pitchFamily="34" charset="0"/>
                <a:cs typeface="Times New Roman" panose="02020603050405020304" pitchFamily="18" charset="0"/>
              </a:rPr>
              <a:t> </a:t>
            </a:r>
            <a:r>
              <a:rPr lang="en-US" sz="1000" spc="-10" dirty="0">
                <a:latin typeface="Calibri" panose="020F0502020204030204" pitchFamily="34" charset="0"/>
                <a:ea typeface="Calibri" panose="020F0502020204030204" pitchFamily="34" charset="0"/>
                <a:cs typeface="Times New Roman" panose="02020603050405020304" pitchFamily="18" charset="0"/>
              </a:rPr>
              <a:t>review</a:t>
            </a:r>
            <a:r>
              <a:rPr lang="en-US" sz="1000" spc="-20" dirty="0">
                <a:latin typeface="Calibri" panose="020F0502020204030204" pitchFamily="34" charset="0"/>
                <a:ea typeface="Calibri" panose="020F0502020204030204" pitchFamily="34" charset="0"/>
                <a:cs typeface="Times New Roman" panose="02020603050405020304" pitchFamily="18" charset="0"/>
              </a:rPr>
              <a:t> </a:t>
            </a:r>
            <a:r>
              <a:rPr lang="en-US" sz="1000" spc="-5" dirty="0">
                <a:latin typeface="Calibri" panose="020F0502020204030204" pitchFamily="34" charset="0"/>
                <a:ea typeface="Calibri" panose="020F0502020204030204" pitchFamily="34" charset="0"/>
                <a:cs typeface="Times New Roman" panose="02020603050405020304" pitchFamily="18" charset="0"/>
              </a:rPr>
              <a:t>and</a:t>
            </a:r>
            <a:r>
              <a:rPr lang="en-US" sz="1000" spc="-30" dirty="0">
                <a:latin typeface="Calibri" panose="020F0502020204030204" pitchFamily="34" charset="0"/>
                <a:ea typeface="Calibri" panose="020F0502020204030204" pitchFamily="34" charset="0"/>
                <a:cs typeface="Times New Roman" panose="02020603050405020304" pitchFamily="18" charset="0"/>
              </a:rPr>
              <a:t> </a:t>
            </a:r>
            <a:r>
              <a:rPr lang="en-US" sz="1000" spc="-5" dirty="0">
                <a:latin typeface="Calibri" panose="020F0502020204030204" pitchFamily="34" charset="0"/>
                <a:ea typeface="Calibri" panose="020F0502020204030204" pitchFamily="34" charset="0"/>
                <a:cs typeface="Times New Roman" panose="02020603050405020304" pitchFamily="18" charset="0"/>
              </a:rPr>
              <a:t>network</a:t>
            </a:r>
            <a:r>
              <a:rPr lang="en-US" sz="1000" spc="-20" dirty="0">
                <a:latin typeface="Calibri" panose="020F0502020204030204" pitchFamily="34" charset="0"/>
                <a:ea typeface="Calibri" panose="020F0502020204030204" pitchFamily="34" charset="0"/>
                <a:cs typeface="Times New Roman" panose="02020603050405020304" pitchFamily="18" charset="0"/>
              </a:rPr>
              <a:t> </a:t>
            </a:r>
            <a:r>
              <a:rPr lang="en-US" sz="1000" spc="-10" dirty="0">
                <a:latin typeface="Calibri" panose="020F0502020204030204" pitchFamily="34" charset="0"/>
                <a:ea typeface="Calibri" panose="020F0502020204030204" pitchFamily="34" charset="0"/>
                <a:cs typeface="Times New Roman" panose="02020603050405020304" pitchFamily="18" charset="0"/>
              </a:rPr>
              <a:t>meta-analysis.</a:t>
            </a:r>
            <a:r>
              <a:rPr lang="en-US" sz="1000" spc="-15" dirty="0">
                <a:latin typeface="Calibri" panose="020F0502020204030204" pitchFamily="34" charset="0"/>
                <a:ea typeface="Calibri" panose="020F0502020204030204" pitchFamily="34" charset="0"/>
                <a:cs typeface="Times New Roman" panose="02020603050405020304" pitchFamily="18" charset="0"/>
              </a:rPr>
              <a:t> </a:t>
            </a:r>
            <a:r>
              <a:rPr lang="en-US" sz="1000" i="1" spc="-5" dirty="0">
                <a:latin typeface="Calibri" panose="020F0502020204030204" pitchFamily="34" charset="0"/>
                <a:ea typeface="Calibri" panose="020F0502020204030204" pitchFamily="34" charset="0"/>
                <a:cs typeface="Times New Roman" panose="02020603050405020304" pitchFamily="18" charset="0"/>
              </a:rPr>
              <a:t>Eur</a:t>
            </a:r>
            <a:r>
              <a:rPr lang="en-US" sz="1000" i="1" spc="-25" dirty="0">
                <a:latin typeface="Calibri" panose="020F0502020204030204" pitchFamily="34" charset="0"/>
                <a:ea typeface="Calibri" panose="020F0502020204030204" pitchFamily="34" charset="0"/>
                <a:cs typeface="Times New Roman" panose="02020603050405020304" pitchFamily="18" charset="0"/>
              </a:rPr>
              <a:t> </a:t>
            </a:r>
            <a:r>
              <a:rPr lang="en-US" sz="1000" i="1" spc="-5" dirty="0">
                <a:latin typeface="Calibri" panose="020F0502020204030204" pitchFamily="34" charset="0"/>
                <a:ea typeface="Calibri" panose="020F0502020204030204" pitchFamily="34" charset="0"/>
                <a:cs typeface="Times New Roman" panose="02020603050405020304" pitchFamily="18" charset="0"/>
              </a:rPr>
              <a:t>Respir</a:t>
            </a:r>
            <a:r>
              <a:rPr lang="en-US" sz="1000" i="1" spc="-30" dirty="0">
                <a:latin typeface="Calibri" panose="020F0502020204030204" pitchFamily="34" charset="0"/>
                <a:ea typeface="Calibri" panose="020F0502020204030204" pitchFamily="34" charset="0"/>
                <a:cs typeface="Times New Roman" panose="02020603050405020304" pitchFamily="18" charset="0"/>
              </a:rPr>
              <a:t> </a:t>
            </a:r>
            <a:r>
              <a:rPr lang="en-US" sz="1000" i="1" spc="-10" dirty="0">
                <a:latin typeface="Calibri" panose="020F0502020204030204" pitchFamily="34" charset="0"/>
                <a:ea typeface="Calibri" panose="020F0502020204030204" pitchFamily="34" charset="0"/>
                <a:cs typeface="Times New Roman" panose="02020603050405020304" pitchFamily="18" charset="0"/>
              </a:rPr>
              <a:t>Rev</a:t>
            </a:r>
            <a:r>
              <a:rPr lang="en-US" sz="1000" i="1" spc="-25" dirty="0">
                <a:latin typeface="Calibri" panose="020F0502020204030204" pitchFamily="34" charset="0"/>
                <a:ea typeface="Calibri" panose="020F0502020204030204" pitchFamily="34" charset="0"/>
                <a:cs typeface="Times New Roman" panose="02020603050405020304" pitchFamily="18" charset="0"/>
              </a:rPr>
              <a:t> </a:t>
            </a:r>
            <a:r>
              <a:rPr lang="en-US" sz="1000" spc="-5" dirty="0">
                <a:latin typeface="Calibri" panose="020F0502020204030204" pitchFamily="34" charset="0"/>
                <a:ea typeface="Calibri" panose="020F0502020204030204" pitchFamily="34" charset="0"/>
                <a:cs typeface="Times New Roman" panose="02020603050405020304" pitchFamily="18" charset="0"/>
              </a:rPr>
              <a:t>2024;</a:t>
            </a:r>
            <a:r>
              <a:rPr lang="en-US" sz="1000" spc="365" dirty="0">
                <a:latin typeface="Times New Roman" panose="02020603050405020304" pitchFamily="18" charset="0"/>
                <a:ea typeface="Calibri" panose="020F0502020204030204" pitchFamily="34" charset="0"/>
                <a:cs typeface="Times New Roman" panose="02020603050405020304" pitchFamily="18" charset="0"/>
              </a:rPr>
              <a:t> </a:t>
            </a:r>
            <a:r>
              <a:rPr lang="en-US" sz="1000" b="1" spc="-10" dirty="0">
                <a:latin typeface="Calibri" panose="020F0502020204030204" pitchFamily="34" charset="0"/>
                <a:ea typeface="Calibri" panose="020F0502020204030204" pitchFamily="34" charset="0"/>
                <a:cs typeface="Times New Roman" panose="02020603050405020304" pitchFamily="18" charset="0"/>
              </a:rPr>
              <a:t>33</a:t>
            </a:r>
            <a:r>
              <a:rPr lang="en-US" sz="1000" spc="-10" dirty="0">
                <a:latin typeface="Calibri" panose="020F0502020204030204" pitchFamily="34" charset="0"/>
                <a:ea typeface="Calibri" panose="020F0502020204030204" pitchFamily="34" charset="0"/>
                <a:cs typeface="Times New Roman" panose="02020603050405020304" pitchFamily="18" charset="0"/>
              </a:rPr>
              <a:t>(172):</a:t>
            </a:r>
            <a:r>
              <a:rPr lang="en-US" sz="1000" spc="120" dirty="0">
                <a:latin typeface="Calibri" panose="020F0502020204030204" pitchFamily="34" charset="0"/>
                <a:ea typeface="Calibri" panose="020F0502020204030204" pitchFamily="34" charset="0"/>
                <a:cs typeface="Times New Roman" panose="02020603050405020304" pitchFamily="18" charset="0"/>
              </a:rPr>
              <a:t> </a:t>
            </a:r>
            <a:r>
              <a:rPr lang="en-US" sz="1000" u="sng" spc="-5" dirty="0">
                <a:solidFill>
                  <a:srgbClr val="0000FF"/>
                </a:solidFill>
                <a:uFill>
                  <a:solidFill>
                    <a:srgbClr val="0000FF"/>
                  </a:solidFill>
                </a:uFill>
                <a:latin typeface="Calibri" panose="020F0502020204030204" pitchFamily="34" charset="0"/>
                <a:ea typeface="Calibri" panose="020F0502020204030204" pitchFamily="34" charset="0"/>
                <a:cs typeface="Times New Roman" panose="02020603050405020304" pitchFamily="18" charset="0"/>
                <a:hlinkClick r:id="rId3"/>
              </a:rPr>
              <a:t>https://pubmed.ncbi.nlm.nih.gov/38599676</a:t>
            </a:r>
            <a:r>
              <a:rPr lang="en-US" sz="1000" spc="-5" dirty="0">
                <a:latin typeface="Calibri" panose="020F0502020204030204" pitchFamily="34" charset="0"/>
                <a:ea typeface="Calibri" panose="020F0502020204030204" pitchFamily="34" charset="0"/>
                <a:cs typeface="Times New Roman" panose="02020603050405020304" pitchFamily="18" charset="0"/>
              </a:rPr>
              <a:t>.</a:t>
            </a:r>
          </a:p>
          <a:p>
            <a:pPr marR="600710" lvl="0" algn="just">
              <a:spcAft>
                <a:spcPts val="0"/>
              </a:spcAft>
              <a:buSzPts val="1000"/>
              <a:tabLst>
                <a:tab pos="534035" algn="l"/>
              </a:tabLst>
            </a:pPr>
            <a:endParaRPr lang="it-IT" sz="1000" spc="-10" dirty="0">
              <a:latin typeface="Calibri" panose="020F0502020204030204" pitchFamily="34" charset="0"/>
              <a:ea typeface="Calibri" panose="020F0502020204030204" pitchFamily="34" charset="0"/>
              <a:cs typeface="Times New Roman" panose="02020603050405020304" pitchFamily="18" charset="0"/>
            </a:endParaRPr>
          </a:p>
          <a:p>
            <a:pPr marR="600710" lvl="0" algn="just">
              <a:spcAft>
                <a:spcPts val="0"/>
              </a:spcAft>
              <a:buSzPts val="1000"/>
              <a:tabLst>
                <a:tab pos="534035" algn="l"/>
              </a:tabLst>
            </a:pPr>
            <a:r>
              <a:rPr lang="en-US" sz="1000" spc="-5" dirty="0">
                <a:latin typeface="Calibri" panose="020F0502020204030204" pitchFamily="34" charset="0"/>
                <a:ea typeface="Calibri" panose="020F0502020204030204" pitchFamily="34" charset="0"/>
                <a:cs typeface="Times New Roman" panose="02020603050405020304" pitchFamily="18" charset="0"/>
              </a:rPr>
              <a:t>Wootton</a:t>
            </a:r>
            <a:r>
              <a:rPr lang="en-US" sz="1000" spc="-30" dirty="0">
                <a:latin typeface="Calibri" panose="020F0502020204030204" pitchFamily="34" charset="0"/>
                <a:ea typeface="Calibri" panose="020F0502020204030204" pitchFamily="34" charset="0"/>
                <a:cs typeface="Times New Roman" panose="02020603050405020304" pitchFamily="18" charset="0"/>
              </a:rPr>
              <a:t> </a:t>
            </a:r>
            <a:r>
              <a:rPr lang="en-US" sz="1000" spc="-5" dirty="0">
                <a:latin typeface="Calibri" panose="020F0502020204030204" pitchFamily="34" charset="0"/>
                <a:ea typeface="Calibri" panose="020F0502020204030204" pitchFamily="34" charset="0"/>
                <a:cs typeface="Times New Roman" panose="02020603050405020304" pitchFamily="18" charset="0"/>
              </a:rPr>
              <a:t>SL, </a:t>
            </a:r>
            <a:r>
              <a:rPr lang="en-US" sz="1000" spc="-10" dirty="0">
                <a:latin typeface="Calibri" panose="020F0502020204030204" pitchFamily="34" charset="0"/>
                <a:ea typeface="Calibri" panose="020F0502020204030204" pitchFamily="34" charset="0"/>
                <a:cs typeface="Times New Roman" panose="02020603050405020304" pitchFamily="18" charset="0"/>
              </a:rPr>
              <a:t>Hill</a:t>
            </a:r>
            <a:r>
              <a:rPr lang="en-US" sz="1000" spc="-15" dirty="0">
                <a:latin typeface="Calibri" panose="020F0502020204030204" pitchFamily="34" charset="0"/>
                <a:ea typeface="Calibri" panose="020F0502020204030204" pitchFamily="34" charset="0"/>
                <a:cs typeface="Times New Roman" panose="02020603050405020304" pitchFamily="18" charset="0"/>
              </a:rPr>
              <a:t> </a:t>
            </a:r>
            <a:r>
              <a:rPr lang="en-US" sz="1000" spc="-10" dirty="0">
                <a:latin typeface="Calibri" panose="020F0502020204030204" pitchFamily="34" charset="0"/>
                <a:ea typeface="Calibri" panose="020F0502020204030204" pitchFamily="34" charset="0"/>
                <a:cs typeface="Times New Roman" panose="02020603050405020304" pitchFamily="18" charset="0"/>
              </a:rPr>
              <a:t>K, </a:t>
            </a:r>
            <a:r>
              <a:rPr lang="en-US" sz="1000" spc="-5" dirty="0">
                <a:latin typeface="Calibri" panose="020F0502020204030204" pitchFamily="34" charset="0"/>
                <a:ea typeface="Calibri" panose="020F0502020204030204" pitchFamily="34" charset="0"/>
                <a:cs typeface="Times New Roman" panose="02020603050405020304" pitchFamily="18" charset="0"/>
              </a:rPr>
              <a:t>Alison</a:t>
            </a:r>
            <a:r>
              <a:rPr lang="en-US" sz="1000" spc="-30" dirty="0">
                <a:latin typeface="Calibri" panose="020F0502020204030204" pitchFamily="34" charset="0"/>
                <a:ea typeface="Calibri" panose="020F0502020204030204" pitchFamily="34" charset="0"/>
                <a:cs typeface="Times New Roman" panose="02020603050405020304" pitchFamily="18" charset="0"/>
              </a:rPr>
              <a:t> </a:t>
            </a:r>
            <a:r>
              <a:rPr lang="en-US" sz="1000" spc="-10" dirty="0">
                <a:latin typeface="Calibri" panose="020F0502020204030204" pitchFamily="34" charset="0"/>
                <a:ea typeface="Calibri" panose="020F0502020204030204" pitchFamily="34" charset="0"/>
                <a:cs typeface="Times New Roman" panose="02020603050405020304" pitchFamily="18" charset="0"/>
              </a:rPr>
              <a:t>JA,</a:t>
            </a:r>
            <a:r>
              <a:rPr lang="en-US" sz="1000" spc="-5" dirty="0">
                <a:latin typeface="Calibri" panose="020F0502020204030204" pitchFamily="34" charset="0"/>
                <a:ea typeface="Calibri" panose="020F0502020204030204" pitchFamily="34" charset="0"/>
                <a:cs typeface="Times New Roman" panose="02020603050405020304" pitchFamily="18" charset="0"/>
              </a:rPr>
              <a:t> </a:t>
            </a:r>
            <a:r>
              <a:rPr lang="en-US" sz="1000" spc="-10" dirty="0">
                <a:latin typeface="Calibri" panose="020F0502020204030204" pitchFamily="34" charset="0"/>
                <a:ea typeface="Calibri" panose="020F0502020204030204" pitchFamily="34" charset="0"/>
                <a:cs typeface="Times New Roman" panose="02020603050405020304" pitchFamily="18" charset="0"/>
              </a:rPr>
              <a:t>et</a:t>
            </a:r>
            <a:r>
              <a:rPr lang="en-US" sz="1000" spc="-15" dirty="0">
                <a:latin typeface="Calibri" panose="020F0502020204030204" pitchFamily="34" charset="0"/>
                <a:ea typeface="Calibri" panose="020F0502020204030204" pitchFamily="34" charset="0"/>
                <a:cs typeface="Times New Roman" panose="02020603050405020304" pitchFamily="18" charset="0"/>
              </a:rPr>
              <a:t> </a:t>
            </a:r>
            <a:r>
              <a:rPr lang="en-US" sz="1000" spc="-10" dirty="0">
                <a:latin typeface="Calibri" panose="020F0502020204030204" pitchFamily="34" charset="0"/>
                <a:ea typeface="Calibri" panose="020F0502020204030204" pitchFamily="34" charset="0"/>
                <a:cs typeface="Times New Roman" panose="02020603050405020304" pitchFamily="18" charset="0"/>
              </a:rPr>
              <a:t>al. </a:t>
            </a:r>
            <a:r>
              <a:rPr lang="en-US" sz="1000" spc="-5" dirty="0">
                <a:latin typeface="Calibri" panose="020F0502020204030204" pitchFamily="34" charset="0"/>
                <a:ea typeface="Calibri" panose="020F0502020204030204" pitchFamily="34" charset="0"/>
                <a:cs typeface="Times New Roman" panose="02020603050405020304" pitchFamily="18" charset="0"/>
              </a:rPr>
              <a:t>Effects</a:t>
            </a:r>
            <a:r>
              <a:rPr lang="en-US" sz="1000" spc="-15" dirty="0">
                <a:latin typeface="Calibri" panose="020F0502020204030204" pitchFamily="34" charset="0"/>
                <a:ea typeface="Calibri" panose="020F0502020204030204" pitchFamily="34" charset="0"/>
                <a:cs typeface="Times New Roman" panose="02020603050405020304" pitchFamily="18" charset="0"/>
              </a:rPr>
              <a:t> </a:t>
            </a:r>
            <a:r>
              <a:rPr lang="en-US" sz="1000" spc="-5" dirty="0">
                <a:latin typeface="Calibri" panose="020F0502020204030204" pitchFamily="34" charset="0"/>
                <a:ea typeface="Calibri" panose="020F0502020204030204" pitchFamily="34" charset="0"/>
                <a:cs typeface="Times New Roman" panose="02020603050405020304" pitchFamily="18" charset="0"/>
              </a:rPr>
              <a:t>of</a:t>
            </a:r>
            <a:r>
              <a:rPr lang="en-US" sz="1000" spc="-25" dirty="0">
                <a:latin typeface="Calibri" panose="020F0502020204030204" pitchFamily="34" charset="0"/>
                <a:ea typeface="Calibri" panose="020F0502020204030204" pitchFamily="34" charset="0"/>
                <a:cs typeface="Times New Roman" panose="02020603050405020304" pitchFamily="18" charset="0"/>
              </a:rPr>
              <a:t> </a:t>
            </a:r>
            <a:r>
              <a:rPr lang="en-US" sz="1000" spc="-5" dirty="0">
                <a:latin typeface="Calibri" panose="020F0502020204030204" pitchFamily="34" charset="0"/>
                <a:ea typeface="Calibri" panose="020F0502020204030204" pitchFamily="34" charset="0"/>
                <a:cs typeface="Times New Roman" panose="02020603050405020304" pitchFamily="18" charset="0"/>
              </a:rPr>
              <a:t>Ongoing</a:t>
            </a:r>
            <a:r>
              <a:rPr lang="en-US" sz="1000" spc="-15" dirty="0">
                <a:latin typeface="Calibri" panose="020F0502020204030204" pitchFamily="34" charset="0"/>
                <a:ea typeface="Calibri" panose="020F0502020204030204" pitchFamily="34" charset="0"/>
                <a:cs typeface="Times New Roman" panose="02020603050405020304" pitchFamily="18" charset="0"/>
              </a:rPr>
              <a:t> </a:t>
            </a:r>
            <a:r>
              <a:rPr lang="en-US" sz="1000" spc="-5" dirty="0">
                <a:latin typeface="Calibri" panose="020F0502020204030204" pitchFamily="34" charset="0"/>
                <a:ea typeface="Calibri" panose="020F0502020204030204" pitchFamily="34" charset="0"/>
                <a:cs typeface="Times New Roman" panose="02020603050405020304" pitchFamily="18" charset="0"/>
              </a:rPr>
              <a:t>Feedback</a:t>
            </a:r>
            <a:r>
              <a:rPr lang="en-US" sz="1000" spc="-15" dirty="0">
                <a:latin typeface="Calibri" panose="020F0502020204030204" pitchFamily="34" charset="0"/>
                <a:ea typeface="Calibri" panose="020F0502020204030204" pitchFamily="34" charset="0"/>
                <a:cs typeface="Times New Roman" panose="02020603050405020304" pitchFamily="18" charset="0"/>
              </a:rPr>
              <a:t> </a:t>
            </a:r>
            <a:r>
              <a:rPr lang="en-US" sz="1000" spc="-5" dirty="0">
                <a:latin typeface="Calibri" panose="020F0502020204030204" pitchFamily="34" charset="0"/>
                <a:ea typeface="Calibri" panose="020F0502020204030204" pitchFamily="34" charset="0"/>
                <a:cs typeface="Times New Roman" panose="02020603050405020304" pitchFamily="18" charset="0"/>
              </a:rPr>
              <a:t>During</a:t>
            </a:r>
            <a:r>
              <a:rPr lang="en-US" sz="1000" spc="-15" dirty="0">
                <a:latin typeface="Calibri" panose="020F0502020204030204" pitchFamily="34" charset="0"/>
                <a:ea typeface="Calibri" panose="020F0502020204030204" pitchFamily="34" charset="0"/>
                <a:cs typeface="Times New Roman" panose="02020603050405020304" pitchFamily="18" charset="0"/>
              </a:rPr>
              <a:t> </a:t>
            </a:r>
            <a:r>
              <a:rPr lang="en-US" sz="1000" spc="-10" dirty="0">
                <a:latin typeface="Calibri" panose="020F0502020204030204" pitchFamily="34" charset="0"/>
                <a:ea typeface="Calibri" panose="020F0502020204030204" pitchFamily="34" charset="0"/>
                <a:cs typeface="Times New Roman" panose="02020603050405020304" pitchFamily="18" charset="0"/>
              </a:rPr>
              <a:t>a</a:t>
            </a:r>
            <a:r>
              <a:rPr lang="en-US" sz="1000" spc="-15" dirty="0">
                <a:latin typeface="Calibri" panose="020F0502020204030204" pitchFamily="34" charset="0"/>
                <a:ea typeface="Calibri" panose="020F0502020204030204" pitchFamily="34" charset="0"/>
                <a:cs typeface="Times New Roman" panose="02020603050405020304" pitchFamily="18" charset="0"/>
              </a:rPr>
              <a:t> </a:t>
            </a:r>
            <a:r>
              <a:rPr lang="en-US" sz="1000" spc="-10" dirty="0">
                <a:latin typeface="Calibri" panose="020F0502020204030204" pitchFamily="34" charset="0"/>
                <a:ea typeface="Calibri" panose="020F0502020204030204" pitchFamily="34" charset="0"/>
                <a:cs typeface="Times New Roman" panose="02020603050405020304" pitchFamily="18" charset="0"/>
              </a:rPr>
              <a:t>12-Month</a:t>
            </a:r>
            <a:r>
              <a:rPr lang="en-US" sz="1000" spc="-25" dirty="0">
                <a:latin typeface="Calibri" panose="020F0502020204030204" pitchFamily="34" charset="0"/>
                <a:ea typeface="Calibri" panose="020F0502020204030204" pitchFamily="34" charset="0"/>
                <a:cs typeface="Times New Roman" panose="02020603050405020304" pitchFamily="18" charset="0"/>
              </a:rPr>
              <a:t> </a:t>
            </a:r>
            <a:r>
              <a:rPr lang="en-US" sz="1000" spc="-5" dirty="0">
                <a:latin typeface="Calibri" panose="020F0502020204030204" pitchFamily="34" charset="0"/>
                <a:ea typeface="Calibri" panose="020F0502020204030204" pitchFamily="34" charset="0"/>
                <a:cs typeface="Times New Roman" panose="02020603050405020304" pitchFamily="18" charset="0"/>
              </a:rPr>
              <a:t>Maintenance</a:t>
            </a:r>
            <a:r>
              <a:rPr lang="en-US" sz="1000" spc="-20" dirty="0">
                <a:latin typeface="Calibri" panose="020F0502020204030204" pitchFamily="34" charset="0"/>
                <a:ea typeface="Calibri" panose="020F0502020204030204" pitchFamily="34" charset="0"/>
                <a:cs typeface="Times New Roman" panose="02020603050405020304" pitchFamily="18" charset="0"/>
              </a:rPr>
              <a:t> </a:t>
            </a:r>
            <a:r>
              <a:rPr lang="en-US" sz="1000" spc="-5" dirty="0">
                <a:latin typeface="Calibri" panose="020F0502020204030204" pitchFamily="34" charset="0"/>
                <a:ea typeface="Calibri" panose="020F0502020204030204" pitchFamily="34" charset="0"/>
                <a:cs typeface="Times New Roman" panose="02020603050405020304" pitchFamily="18" charset="0"/>
              </a:rPr>
              <a:t>Walking</a:t>
            </a:r>
            <a:r>
              <a:rPr lang="en-US" sz="1000" spc="-10" dirty="0">
                <a:latin typeface="Calibri" panose="020F0502020204030204" pitchFamily="34" charset="0"/>
                <a:ea typeface="Calibri" panose="020F0502020204030204" pitchFamily="34" charset="0"/>
                <a:cs typeface="Times New Roman" panose="02020603050405020304" pitchFamily="18" charset="0"/>
              </a:rPr>
              <a:t> </a:t>
            </a:r>
            <a:r>
              <a:rPr lang="en-US" sz="1000" spc="-5" dirty="0">
                <a:latin typeface="Calibri" panose="020F0502020204030204" pitchFamily="34" charset="0"/>
                <a:ea typeface="Calibri" panose="020F0502020204030204" pitchFamily="34" charset="0"/>
                <a:cs typeface="Times New Roman" panose="02020603050405020304" pitchFamily="18" charset="0"/>
              </a:rPr>
              <a:t>Program</a:t>
            </a:r>
            <a:r>
              <a:rPr lang="en-US" sz="1000" spc="-20" dirty="0">
                <a:latin typeface="Calibri" panose="020F0502020204030204" pitchFamily="34" charset="0"/>
                <a:ea typeface="Calibri" panose="020F0502020204030204" pitchFamily="34" charset="0"/>
                <a:cs typeface="Times New Roman" panose="02020603050405020304" pitchFamily="18" charset="0"/>
              </a:rPr>
              <a:t> </a:t>
            </a:r>
            <a:r>
              <a:rPr lang="en-US" sz="1000" spc="-5" dirty="0">
                <a:latin typeface="Calibri" panose="020F0502020204030204" pitchFamily="34" charset="0"/>
                <a:ea typeface="Calibri" panose="020F0502020204030204" pitchFamily="34" charset="0"/>
                <a:cs typeface="Times New Roman" panose="02020603050405020304" pitchFamily="18" charset="0"/>
              </a:rPr>
              <a:t>on</a:t>
            </a:r>
            <a:r>
              <a:rPr lang="en-US" sz="1000" spc="345" dirty="0">
                <a:latin typeface="Times New Roman" panose="02020603050405020304" pitchFamily="18" charset="0"/>
                <a:ea typeface="Calibri" panose="020F0502020204030204" pitchFamily="34" charset="0"/>
                <a:cs typeface="Times New Roman" panose="02020603050405020304" pitchFamily="18" charset="0"/>
              </a:rPr>
              <a:t> </a:t>
            </a:r>
            <a:r>
              <a:rPr lang="en-US" sz="1000" spc="-10" dirty="0">
                <a:latin typeface="Calibri" panose="020F0502020204030204" pitchFamily="34" charset="0"/>
                <a:ea typeface="Calibri" panose="020F0502020204030204" pitchFamily="34" charset="0"/>
                <a:cs typeface="Times New Roman" panose="02020603050405020304" pitchFamily="18" charset="0"/>
              </a:rPr>
              <a:t>Daily</a:t>
            </a:r>
            <a:r>
              <a:rPr lang="en-US" sz="1000" spc="-25" dirty="0">
                <a:latin typeface="Calibri" panose="020F0502020204030204" pitchFamily="34" charset="0"/>
                <a:ea typeface="Calibri" panose="020F0502020204030204" pitchFamily="34" charset="0"/>
                <a:cs typeface="Times New Roman" panose="02020603050405020304" pitchFamily="18" charset="0"/>
              </a:rPr>
              <a:t> </a:t>
            </a:r>
            <a:r>
              <a:rPr lang="en-US" sz="1000" spc="-5" dirty="0">
                <a:latin typeface="Calibri" panose="020F0502020204030204" pitchFamily="34" charset="0"/>
                <a:ea typeface="Calibri" panose="020F0502020204030204" pitchFamily="34" charset="0"/>
                <a:cs typeface="Times New Roman" panose="02020603050405020304" pitchFamily="18" charset="0"/>
              </a:rPr>
              <a:t>Physical</a:t>
            </a:r>
            <a:r>
              <a:rPr lang="en-US" sz="1000" spc="-15" dirty="0">
                <a:latin typeface="Calibri" panose="020F0502020204030204" pitchFamily="34" charset="0"/>
                <a:ea typeface="Calibri" panose="020F0502020204030204" pitchFamily="34" charset="0"/>
                <a:cs typeface="Times New Roman" panose="02020603050405020304" pitchFamily="18" charset="0"/>
              </a:rPr>
              <a:t> </a:t>
            </a:r>
            <a:r>
              <a:rPr lang="en-US" sz="1000" spc="-5" dirty="0">
                <a:latin typeface="Calibri" panose="020F0502020204030204" pitchFamily="34" charset="0"/>
                <a:ea typeface="Calibri" panose="020F0502020204030204" pitchFamily="34" charset="0"/>
                <a:cs typeface="Times New Roman" panose="02020603050405020304" pitchFamily="18" charset="0"/>
              </a:rPr>
              <a:t>Activity</a:t>
            </a:r>
            <a:r>
              <a:rPr lang="en-US" sz="1000" spc="-25" dirty="0">
                <a:latin typeface="Calibri" panose="020F0502020204030204" pitchFamily="34" charset="0"/>
                <a:ea typeface="Calibri" panose="020F0502020204030204" pitchFamily="34" charset="0"/>
                <a:cs typeface="Times New Roman" panose="02020603050405020304" pitchFamily="18" charset="0"/>
              </a:rPr>
              <a:t> </a:t>
            </a:r>
            <a:r>
              <a:rPr lang="en-US" sz="1000" spc="-10" dirty="0">
                <a:latin typeface="Calibri" panose="020F0502020204030204" pitchFamily="34" charset="0"/>
                <a:ea typeface="Calibri" panose="020F0502020204030204" pitchFamily="34" charset="0"/>
                <a:cs typeface="Times New Roman" panose="02020603050405020304" pitchFamily="18" charset="0"/>
              </a:rPr>
              <a:t>in</a:t>
            </a:r>
            <a:r>
              <a:rPr lang="en-US" sz="1000" spc="-35" dirty="0">
                <a:latin typeface="Calibri" panose="020F0502020204030204" pitchFamily="34" charset="0"/>
                <a:ea typeface="Calibri" panose="020F0502020204030204" pitchFamily="34" charset="0"/>
                <a:cs typeface="Times New Roman" panose="02020603050405020304" pitchFamily="18" charset="0"/>
              </a:rPr>
              <a:t> </a:t>
            </a:r>
            <a:r>
              <a:rPr lang="en-US" sz="1000" spc="-5" dirty="0">
                <a:latin typeface="Calibri" panose="020F0502020204030204" pitchFamily="34" charset="0"/>
                <a:ea typeface="Calibri" panose="020F0502020204030204" pitchFamily="34" charset="0"/>
                <a:cs typeface="Times New Roman" panose="02020603050405020304" pitchFamily="18" charset="0"/>
              </a:rPr>
              <a:t>People</a:t>
            </a:r>
            <a:r>
              <a:rPr lang="en-US" sz="1000" spc="-25" dirty="0">
                <a:latin typeface="Calibri" panose="020F0502020204030204" pitchFamily="34" charset="0"/>
                <a:ea typeface="Calibri" panose="020F0502020204030204" pitchFamily="34" charset="0"/>
                <a:cs typeface="Times New Roman" panose="02020603050405020304" pitchFamily="18" charset="0"/>
              </a:rPr>
              <a:t> </a:t>
            </a:r>
            <a:r>
              <a:rPr lang="en-US" sz="1000" spc="-5" dirty="0">
                <a:latin typeface="Calibri" panose="020F0502020204030204" pitchFamily="34" charset="0"/>
                <a:ea typeface="Calibri" panose="020F0502020204030204" pitchFamily="34" charset="0"/>
                <a:cs typeface="Times New Roman" panose="02020603050405020304" pitchFamily="18" charset="0"/>
              </a:rPr>
              <a:t>with</a:t>
            </a:r>
            <a:r>
              <a:rPr lang="en-US" sz="1000" spc="-35" dirty="0">
                <a:latin typeface="Calibri" panose="020F0502020204030204" pitchFamily="34" charset="0"/>
                <a:ea typeface="Calibri" panose="020F0502020204030204" pitchFamily="34" charset="0"/>
                <a:cs typeface="Times New Roman" panose="02020603050405020304" pitchFamily="18" charset="0"/>
              </a:rPr>
              <a:t> </a:t>
            </a:r>
            <a:r>
              <a:rPr lang="en-US" sz="1000" spc="-10" dirty="0">
                <a:latin typeface="Calibri" panose="020F0502020204030204" pitchFamily="34" charset="0"/>
                <a:ea typeface="Calibri" panose="020F0502020204030204" pitchFamily="34" charset="0"/>
                <a:cs typeface="Times New Roman" panose="02020603050405020304" pitchFamily="18" charset="0"/>
              </a:rPr>
              <a:t>COPD.</a:t>
            </a:r>
            <a:r>
              <a:rPr lang="en-US" sz="1000" spc="-5" dirty="0">
                <a:latin typeface="Calibri" panose="020F0502020204030204" pitchFamily="34" charset="0"/>
                <a:ea typeface="Calibri" panose="020F0502020204030204" pitchFamily="34" charset="0"/>
                <a:cs typeface="Times New Roman" panose="02020603050405020304" pitchFamily="18" charset="0"/>
              </a:rPr>
              <a:t> </a:t>
            </a:r>
            <a:r>
              <a:rPr lang="en-US" sz="1000" i="1" spc="-5" dirty="0">
                <a:latin typeface="Calibri" panose="020F0502020204030204" pitchFamily="34" charset="0"/>
                <a:ea typeface="Calibri" panose="020F0502020204030204" pitchFamily="34" charset="0"/>
                <a:cs typeface="Times New Roman" panose="02020603050405020304" pitchFamily="18" charset="0"/>
              </a:rPr>
              <a:t>Lung</a:t>
            </a:r>
            <a:r>
              <a:rPr lang="en-US" sz="1000" i="1" spc="-20" dirty="0">
                <a:latin typeface="Calibri" panose="020F0502020204030204" pitchFamily="34" charset="0"/>
                <a:ea typeface="Calibri" panose="020F0502020204030204" pitchFamily="34" charset="0"/>
                <a:cs typeface="Times New Roman" panose="02020603050405020304" pitchFamily="18" charset="0"/>
              </a:rPr>
              <a:t> </a:t>
            </a:r>
            <a:r>
              <a:rPr lang="en-US" sz="1000" spc="-5" dirty="0">
                <a:latin typeface="Calibri" panose="020F0502020204030204" pitchFamily="34" charset="0"/>
                <a:ea typeface="Calibri" panose="020F0502020204030204" pitchFamily="34" charset="0"/>
                <a:cs typeface="Times New Roman" panose="02020603050405020304" pitchFamily="18" charset="0"/>
              </a:rPr>
              <a:t>2019;</a:t>
            </a:r>
            <a:r>
              <a:rPr lang="en-US" sz="1000" spc="-35" dirty="0">
                <a:latin typeface="Calibri" panose="020F0502020204030204" pitchFamily="34" charset="0"/>
                <a:ea typeface="Calibri" panose="020F0502020204030204" pitchFamily="34" charset="0"/>
                <a:cs typeface="Times New Roman" panose="02020603050405020304" pitchFamily="18" charset="0"/>
              </a:rPr>
              <a:t> </a:t>
            </a:r>
            <a:r>
              <a:rPr lang="en-US" sz="1000" b="1" spc="-5" dirty="0">
                <a:latin typeface="Calibri" panose="020F0502020204030204" pitchFamily="34" charset="0"/>
                <a:ea typeface="Calibri" panose="020F0502020204030204" pitchFamily="34" charset="0"/>
                <a:cs typeface="Times New Roman" panose="02020603050405020304" pitchFamily="18" charset="0"/>
              </a:rPr>
              <a:t>197</a:t>
            </a:r>
            <a:r>
              <a:rPr lang="en-US" sz="1000" spc="-5" dirty="0">
                <a:latin typeface="Calibri" panose="020F0502020204030204" pitchFamily="34" charset="0"/>
                <a:ea typeface="Calibri" panose="020F0502020204030204" pitchFamily="34" charset="0"/>
                <a:cs typeface="Times New Roman" panose="02020603050405020304" pitchFamily="18" charset="0"/>
              </a:rPr>
              <a:t>(3):</a:t>
            </a:r>
            <a:r>
              <a:rPr lang="en-US" sz="1000" spc="-20" dirty="0">
                <a:latin typeface="Calibri" panose="020F0502020204030204" pitchFamily="34" charset="0"/>
                <a:ea typeface="Calibri" panose="020F0502020204030204" pitchFamily="34" charset="0"/>
                <a:cs typeface="Times New Roman" panose="02020603050405020304" pitchFamily="18" charset="0"/>
              </a:rPr>
              <a:t> </a:t>
            </a:r>
            <a:r>
              <a:rPr lang="en-US" sz="1000" spc="-5" dirty="0">
                <a:latin typeface="Calibri" panose="020F0502020204030204" pitchFamily="34" charset="0"/>
                <a:ea typeface="Calibri" panose="020F0502020204030204" pitchFamily="34" charset="0"/>
                <a:cs typeface="Times New Roman" panose="02020603050405020304" pitchFamily="18" charset="0"/>
              </a:rPr>
              <a:t>315-9</a:t>
            </a:r>
            <a:r>
              <a:rPr lang="en-US" sz="1000" spc="-20" dirty="0">
                <a:latin typeface="Calibri" panose="020F0502020204030204" pitchFamily="34" charset="0"/>
                <a:ea typeface="Calibri" panose="020F0502020204030204" pitchFamily="34" charset="0"/>
                <a:cs typeface="Times New Roman" panose="02020603050405020304" pitchFamily="18" charset="0"/>
              </a:rPr>
              <a:t> </a:t>
            </a:r>
            <a:r>
              <a:rPr lang="en-US" sz="1000" u="sng" spc="-5" dirty="0">
                <a:solidFill>
                  <a:srgbClr val="0000FF"/>
                </a:solidFill>
                <a:uFill>
                  <a:solidFill>
                    <a:srgbClr val="0000FF"/>
                  </a:solidFill>
                </a:uFill>
                <a:latin typeface="Calibri" panose="020F0502020204030204" pitchFamily="34" charset="0"/>
                <a:ea typeface="Calibri" panose="020F0502020204030204" pitchFamily="34" charset="0"/>
                <a:cs typeface="Times New Roman" panose="02020603050405020304" pitchFamily="18" charset="0"/>
              </a:rPr>
              <a:t>https://pubmed.ncbi.nlm.nih.gov/30982940</a:t>
            </a:r>
            <a:r>
              <a:rPr lang="en-US" sz="1000" spc="-5" dirty="0">
                <a:latin typeface="Calibri" panose="020F0502020204030204" pitchFamily="34" charset="0"/>
                <a:ea typeface="Calibri" panose="020F0502020204030204" pitchFamily="34" charset="0"/>
                <a:cs typeface="Times New Roman" panose="02020603050405020304" pitchFamily="18" charset="0"/>
              </a:rPr>
              <a:t>.</a:t>
            </a:r>
            <a:endParaRPr lang="it-IT" sz="1000" spc="-10" dirty="0">
              <a:latin typeface="Calibri" panose="020F0502020204030204" pitchFamily="34" charset="0"/>
              <a:ea typeface="Calibri" panose="020F0502020204030204" pitchFamily="34" charset="0"/>
              <a:cs typeface="Times New Roman" panose="02020603050405020304" pitchFamily="18" charset="0"/>
            </a:endParaRPr>
          </a:p>
        </p:txBody>
      </p:sp>
      <p:sp>
        <p:nvSpPr>
          <p:cNvPr id="7" name="Rettangolo 6"/>
          <p:cNvSpPr/>
          <p:nvPr/>
        </p:nvSpPr>
        <p:spPr>
          <a:xfrm>
            <a:off x="801188" y="1771818"/>
            <a:ext cx="10589623" cy="1323439"/>
          </a:xfrm>
          <a:prstGeom prst="rect">
            <a:avLst/>
          </a:prstGeom>
          <a:ln>
            <a:solidFill>
              <a:srgbClr val="FFC000"/>
            </a:solidFill>
          </a:ln>
        </p:spPr>
        <p:txBody>
          <a:bodyPr wrap="square">
            <a:spAutoFit/>
          </a:bodyPr>
          <a:lstStyle/>
          <a:p>
            <a:pPr algn="just"/>
            <a:r>
              <a:rPr lang="en-US"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In</a:t>
            </a:r>
            <a:r>
              <a:rPr lang="en-US" b="1" spc="-20"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b="1" spc="-5" dirty="0">
                <a:solidFill>
                  <a:srgbClr val="FF0000"/>
                </a:solidFill>
                <a:latin typeface="Calibri" panose="020F0502020204030204" pitchFamily="34" charset="0"/>
                <a:ea typeface="Calibri" panose="020F0502020204030204" pitchFamily="34" charset="0"/>
                <a:cs typeface="Times New Roman" panose="02020603050405020304" pitchFamily="18" charset="0"/>
              </a:rPr>
              <a:t>all</a:t>
            </a:r>
            <a:r>
              <a:rPr lang="en-US" b="1" spc="-10"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b="1" spc="-5" dirty="0">
                <a:solidFill>
                  <a:srgbClr val="FF0000"/>
                </a:solidFill>
                <a:latin typeface="Calibri" panose="020F0502020204030204" pitchFamily="34" charset="0"/>
                <a:ea typeface="Calibri" panose="020F0502020204030204" pitchFamily="34" charset="0"/>
                <a:cs typeface="Times New Roman" panose="02020603050405020304" pitchFamily="18" charset="0"/>
              </a:rPr>
              <a:t>cases</a:t>
            </a:r>
            <a:r>
              <a:rPr lang="en-US" b="1" spc="-15"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b="1" spc="-5" dirty="0">
                <a:solidFill>
                  <a:srgbClr val="FF0000"/>
                </a:solidFill>
                <a:latin typeface="Calibri" panose="020F0502020204030204" pitchFamily="34" charset="0"/>
                <a:ea typeface="Calibri" panose="020F0502020204030204" pitchFamily="34" charset="0"/>
                <a:cs typeface="Times New Roman" panose="02020603050405020304" pitchFamily="18" charset="0"/>
              </a:rPr>
              <a:t>the rehabilitation</a:t>
            </a:r>
            <a:r>
              <a:rPr lang="en-US" b="1" spc="-20"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b="1" spc="-5" dirty="0">
                <a:solidFill>
                  <a:srgbClr val="FF0000"/>
                </a:solidFill>
                <a:latin typeface="Calibri" panose="020F0502020204030204" pitchFamily="34" charset="0"/>
                <a:ea typeface="Calibri" panose="020F0502020204030204" pitchFamily="34" charset="0"/>
                <a:cs typeface="Times New Roman" panose="02020603050405020304" pitchFamily="18" charset="0"/>
              </a:rPr>
              <a:t>intervention</a:t>
            </a:r>
            <a:r>
              <a:rPr lang="en-US" b="1" spc="420" dirty="0">
                <a:solidFill>
                  <a:srgbClr val="FF0000"/>
                </a:solidFill>
                <a:latin typeface="Times New Roman" panose="02020603050405020304" pitchFamily="18" charset="0"/>
                <a:ea typeface="Calibri" panose="020F0502020204030204" pitchFamily="34" charset="0"/>
              </a:rPr>
              <a:t> </a:t>
            </a:r>
            <a:r>
              <a:rPr lang="en-US" b="1" spc="-10" dirty="0">
                <a:solidFill>
                  <a:srgbClr val="FF0000"/>
                </a:solidFill>
                <a:latin typeface="Calibri" panose="020F0502020204030204" pitchFamily="34" charset="0"/>
                <a:ea typeface="Calibri" panose="020F0502020204030204" pitchFamily="34" charset="0"/>
                <a:cs typeface="Times New Roman" panose="02020603050405020304" pitchFamily="18" charset="0"/>
              </a:rPr>
              <a:t>(content,</a:t>
            </a:r>
            <a:r>
              <a:rPr lang="en-US" b="1" spc="140"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b="1" spc="-5" dirty="0">
                <a:solidFill>
                  <a:srgbClr val="FF0000"/>
                </a:solidFill>
                <a:latin typeface="Calibri" panose="020F0502020204030204" pitchFamily="34" charset="0"/>
                <a:ea typeface="Calibri" panose="020F0502020204030204" pitchFamily="34" charset="0"/>
                <a:cs typeface="Times New Roman" panose="02020603050405020304" pitchFamily="18" charset="0"/>
              </a:rPr>
              <a:t>scope,</a:t>
            </a:r>
            <a:r>
              <a:rPr lang="en-US" b="1" spc="145"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b="1" spc="-5" dirty="0">
                <a:solidFill>
                  <a:srgbClr val="FF0000"/>
                </a:solidFill>
                <a:latin typeface="Calibri" panose="020F0502020204030204" pitchFamily="34" charset="0"/>
                <a:ea typeface="Calibri" panose="020F0502020204030204" pitchFamily="34" charset="0"/>
                <a:cs typeface="Times New Roman" panose="02020603050405020304" pitchFamily="18" charset="0"/>
              </a:rPr>
              <a:t>frequency,</a:t>
            </a:r>
            <a:r>
              <a:rPr lang="en-US" b="1" spc="140"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b="1" spc="-5" dirty="0">
                <a:solidFill>
                  <a:srgbClr val="FF0000"/>
                </a:solidFill>
                <a:latin typeface="Calibri" panose="020F0502020204030204" pitchFamily="34" charset="0"/>
                <a:ea typeface="Calibri" panose="020F0502020204030204" pitchFamily="34" charset="0"/>
                <a:cs typeface="Times New Roman" panose="02020603050405020304" pitchFamily="18" charset="0"/>
              </a:rPr>
              <a:t>and</a:t>
            </a:r>
            <a:r>
              <a:rPr lang="en-US" b="1" spc="145"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b="1" spc="-5" dirty="0">
                <a:solidFill>
                  <a:srgbClr val="FF0000"/>
                </a:solidFill>
                <a:latin typeface="Calibri" panose="020F0502020204030204" pitchFamily="34" charset="0"/>
                <a:ea typeface="Calibri" panose="020F0502020204030204" pitchFamily="34" charset="0"/>
                <a:cs typeface="Times New Roman" panose="02020603050405020304" pitchFamily="18" charset="0"/>
              </a:rPr>
              <a:t>intensity)</a:t>
            </a:r>
            <a:r>
              <a:rPr lang="en-US" b="1" spc="150"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b="1" spc="-5" dirty="0">
                <a:solidFill>
                  <a:srgbClr val="FF0000"/>
                </a:solidFill>
                <a:latin typeface="Calibri" panose="020F0502020204030204" pitchFamily="34" charset="0"/>
                <a:ea typeface="Calibri" panose="020F0502020204030204" pitchFamily="34" charset="0"/>
                <a:cs typeface="Times New Roman" panose="02020603050405020304" pitchFamily="18" charset="0"/>
              </a:rPr>
              <a:t>should</a:t>
            </a:r>
            <a:r>
              <a:rPr lang="en-US" b="1" spc="140"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b="1" spc="-5" dirty="0">
                <a:solidFill>
                  <a:srgbClr val="FF0000"/>
                </a:solidFill>
                <a:latin typeface="Calibri" panose="020F0502020204030204" pitchFamily="34" charset="0"/>
                <a:ea typeface="Calibri" panose="020F0502020204030204" pitchFamily="34" charset="0"/>
                <a:cs typeface="Times New Roman" panose="02020603050405020304" pitchFamily="18" charset="0"/>
              </a:rPr>
              <a:t>be</a:t>
            </a:r>
            <a:r>
              <a:rPr lang="en-US" b="1" spc="135"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b="1" spc="-5" dirty="0">
                <a:solidFill>
                  <a:srgbClr val="FF0000"/>
                </a:solidFill>
                <a:latin typeface="Calibri" panose="020F0502020204030204" pitchFamily="34" charset="0"/>
                <a:ea typeface="Calibri" panose="020F0502020204030204" pitchFamily="34" charset="0"/>
                <a:cs typeface="Times New Roman" panose="02020603050405020304" pitchFamily="18" charset="0"/>
              </a:rPr>
              <a:t>individualized</a:t>
            </a:r>
            <a:r>
              <a:rPr lang="en-US" b="1" spc="145"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b="1" spc="-5"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to</a:t>
            </a:r>
            <a:r>
              <a:rPr lang="en-US" b="1" spc="135"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a:t>
            </a:r>
            <a:r>
              <a:rPr lang="en-US"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maximize</a:t>
            </a:r>
            <a:r>
              <a:rPr lang="en-US" b="1" spc="135"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a:t>
            </a:r>
            <a:r>
              <a:rPr lang="en-US" b="1" spc="-1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personal</a:t>
            </a:r>
            <a:r>
              <a:rPr lang="en-US" b="1" spc="145"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a:t>
            </a:r>
            <a:r>
              <a:rPr lang="en-US" b="1" spc="-5"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functional</a:t>
            </a:r>
            <a:r>
              <a:rPr lang="en-US" b="1" spc="15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a:t>
            </a:r>
            <a:r>
              <a:rPr lang="en-US"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gains.</a:t>
            </a:r>
            <a:endParaRPr lang="en-US" sz="800" b="1" dirty="0">
              <a:solidFill>
                <a:schemeClr val="accent1">
                  <a:lumMod val="75000"/>
                </a:schemeClr>
              </a:solidFill>
              <a:latin typeface="Arial" panose="020B0604020202020204" pitchFamily="34" charset="0"/>
              <a:ea typeface="Calibri" panose="020F0502020204030204" pitchFamily="34" charset="0"/>
              <a:cs typeface="Times New Roman" panose="02020603050405020304" pitchFamily="18" charset="0"/>
            </a:endParaRPr>
          </a:p>
          <a:p>
            <a:pPr algn="just"/>
            <a:endParaRPr lang="en-US" sz="800" b="1" dirty="0">
              <a:solidFill>
                <a:schemeClr val="accent1">
                  <a:lumMod val="75000"/>
                </a:schemeClr>
              </a:solidFill>
              <a:latin typeface="Arial" panose="020B0604020202020204" pitchFamily="34" charset="0"/>
              <a:ea typeface="Calibri" panose="020F0502020204030204" pitchFamily="34" charset="0"/>
              <a:cs typeface="Times New Roman" panose="02020603050405020304" pitchFamily="18" charset="0"/>
            </a:endParaRPr>
          </a:p>
          <a:p>
            <a:pPr algn="just"/>
            <a:r>
              <a:rPr lang="en-US"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If</a:t>
            </a:r>
            <a:r>
              <a:rPr lang="en-US" b="1" spc="15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a:t>
            </a:r>
            <a:r>
              <a:rPr lang="en-US"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a</a:t>
            </a:r>
            <a:r>
              <a:rPr lang="en-US" b="1" spc="425" dirty="0">
                <a:solidFill>
                  <a:schemeClr val="accent1">
                    <a:lumMod val="75000"/>
                  </a:schemeClr>
                </a:solidFill>
                <a:latin typeface="Times New Roman" panose="02020603050405020304" pitchFamily="18" charset="0"/>
                <a:ea typeface="Calibri" panose="020F0502020204030204" pitchFamily="34" charset="0"/>
              </a:rPr>
              <a:t> </a:t>
            </a:r>
            <a:r>
              <a:rPr lang="en-US" b="1" spc="-1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center</a:t>
            </a:r>
            <a:r>
              <a:rPr lang="en-US" b="1" spc="-5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a:t>
            </a:r>
            <a:r>
              <a:rPr lang="en-US"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based</a:t>
            </a:r>
            <a:r>
              <a:rPr lang="en-US" b="1" spc="-6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a:t>
            </a:r>
            <a:r>
              <a:rPr lang="en-US" b="1" spc="-5" dirty="0">
                <a:solidFill>
                  <a:srgbClr val="FF0000"/>
                </a:solidFill>
                <a:latin typeface="Calibri" panose="020F0502020204030204" pitchFamily="34" charset="0"/>
                <a:ea typeface="Calibri" panose="020F0502020204030204" pitchFamily="34" charset="0"/>
                <a:cs typeface="Times New Roman" panose="02020603050405020304" pitchFamily="18" charset="0"/>
              </a:rPr>
              <a:t>pulmonary</a:t>
            </a:r>
            <a:r>
              <a:rPr lang="en-US" b="1" spc="-40"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b="1" spc="-5" dirty="0">
                <a:solidFill>
                  <a:srgbClr val="FF0000"/>
                </a:solidFill>
                <a:latin typeface="Calibri" panose="020F0502020204030204" pitchFamily="34" charset="0"/>
                <a:ea typeface="Calibri" panose="020F0502020204030204" pitchFamily="34" charset="0"/>
                <a:cs typeface="Times New Roman" panose="02020603050405020304" pitchFamily="18" charset="0"/>
              </a:rPr>
              <a:t>rehabilitation</a:t>
            </a:r>
            <a:r>
              <a:rPr lang="en-US" b="1" spc="-45"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b="1" spc="-5"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program</a:t>
            </a:r>
            <a:r>
              <a:rPr lang="en-US" b="1" spc="-6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a:t>
            </a:r>
            <a:r>
              <a:rPr lang="en-US"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is</a:t>
            </a:r>
            <a:r>
              <a:rPr lang="en-US" b="1" spc="-6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a:t>
            </a:r>
            <a:r>
              <a:rPr lang="en-US" b="1" spc="-5" dirty="0">
                <a:solidFill>
                  <a:srgbClr val="FF0000"/>
                </a:solidFill>
                <a:latin typeface="Calibri" panose="020F0502020204030204" pitchFamily="34" charset="0"/>
                <a:ea typeface="Calibri" panose="020F0502020204030204" pitchFamily="34" charset="0"/>
                <a:cs typeface="Times New Roman" panose="02020603050405020304" pitchFamily="18" charset="0"/>
              </a:rPr>
              <a:t>complimented</a:t>
            </a:r>
            <a:r>
              <a:rPr lang="en-US" b="1" spc="-40"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b="1" spc="-5" dirty="0">
                <a:solidFill>
                  <a:srgbClr val="FF0000"/>
                </a:solidFill>
                <a:latin typeface="Calibri" panose="020F0502020204030204" pitchFamily="34" charset="0"/>
                <a:ea typeface="Calibri" panose="020F0502020204030204" pitchFamily="34" charset="0"/>
                <a:cs typeface="Times New Roman" panose="02020603050405020304" pitchFamily="18" charset="0"/>
              </a:rPr>
              <a:t>with</a:t>
            </a:r>
            <a:r>
              <a:rPr lang="en-US" b="1" spc="-40"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a</a:t>
            </a:r>
            <a:r>
              <a:rPr lang="en-US" b="1" spc="-50"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b="1" spc="-5" dirty="0">
                <a:solidFill>
                  <a:srgbClr val="FF0000"/>
                </a:solidFill>
                <a:latin typeface="Calibri" panose="020F0502020204030204" pitchFamily="34" charset="0"/>
                <a:ea typeface="Calibri" panose="020F0502020204030204" pitchFamily="34" charset="0"/>
                <a:cs typeface="Times New Roman" panose="02020603050405020304" pitchFamily="18" charset="0"/>
              </a:rPr>
              <a:t>physical</a:t>
            </a:r>
            <a:r>
              <a:rPr lang="en-US" b="1" spc="-40"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b="1" spc="-5" dirty="0">
                <a:solidFill>
                  <a:srgbClr val="FF0000"/>
                </a:solidFill>
                <a:latin typeface="Calibri" panose="020F0502020204030204" pitchFamily="34" charset="0"/>
                <a:ea typeface="Calibri" panose="020F0502020204030204" pitchFamily="34" charset="0"/>
                <a:cs typeface="Times New Roman" panose="02020603050405020304" pitchFamily="18" charset="0"/>
              </a:rPr>
              <a:t>activity</a:t>
            </a:r>
            <a:r>
              <a:rPr lang="en-US" b="1" spc="-40"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b="1" spc="-5" dirty="0">
                <a:solidFill>
                  <a:srgbClr val="FF0000"/>
                </a:solidFill>
                <a:latin typeface="Calibri" panose="020F0502020204030204" pitchFamily="34" charset="0"/>
                <a:ea typeface="Calibri" panose="020F0502020204030204" pitchFamily="34" charset="0"/>
                <a:cs typeface="Times New Roman" panose="02020603050405020304" pitchFamily="18" charset="0"/>
              </a:rPr>
              <a:t>promotion</a:t>
            </a:r>
            <a:r>
              <a:rPr lang="en-US" b="1" spc="-60"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b="1" spc="-5"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program,</a:t>
            </a:r>
            <a:r>
              <a:rPr lang="en-US" b="1" spc="-4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a:t>
            </a:r>
            <a:r>
              <a:rPr lang="en-US" b="1" spc="-5"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clinically</a:t>
            </a:r>
            <a:r>
              <a:rPr lang="en-US" b="1" spc="535" dirty="0">
                <a:solidFill>
                  <a:schemeClr val="accent1">
                    <a:lumMod val="75000"/>
                  </a:schemeClr>
                </a:solidFill>
                <a:latin typeface="Times New Roman" panose="02020603050405020304" pitchFamily="18" charset="0"/>
                <a:ea typeface="Calibri" panose="020F0502020204030204" pitchFamily="34" charset="0"/>
              </a:rPr>
              <a:t> </a:t>
            </a:r>
            <a:r>
              <a:rPr lang="en-US" b="1" spc="-5"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significant</a:t>
            </a:r>
            <a:r>
              <a:rPr lang="en-US" b="1" spc="9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a:t>
            </a:r>
            <a:r>
              <a:rPr lang="en-US" b="1" spc="-5"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improvements</a:t>
            </a:r>
            <a:r>
              <a:rPr lang="en-US" b="1" spc="105"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a:t>
            </a:r>
            <a:r>
              <a:rPr lang="en-US"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in</a:t>
            </a:r>
            <a:r>
              <a:rPr lang="en-US" b="1" spc="1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a:t>
            </a:r>
            <a:r>
              <a:rPr lang="en-US" b="1" spc="-5"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physical</a:t>
            </a:r>
            <a:r>
              <a:rPr lang="en-US" b="1" spc="1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a:t>
            </a:r>
            <a:r>
              <a:rPr lang="en-US" b="1" spc="-5"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activity</a:t>
            </a:r>
            <a:r>
              <a:rPr lang="en-US" b="1" spc="1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a:t>
            </a:r>
            <a:r>
              <a:rPr lang="en-US" b="1" spc="-5"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are</a:t>
            </a:r>
            <a:r>
              <a:rPr lang="en-US" b="1" spc="9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a:t>
            </a:r>
            <a:r>
              <a:rPr lang="en-US" b="1" spc="-5"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observed</a:t>
            </a:r>
            <a:r>
              <a:rPr lang="en-US" spc="-5"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a:t>
            </a:r>
            <a:endParaRPr lang="it-IT" dirty="0">
              <a:solidFill>
                <a:schemeClr val="accent1">
                  <a:lumMod val="75000"/>
                </a:schemeClr>
              </a:solidFill>
            </a:endParaRPr>
          </a:p>
        </p:txBody>
      </p:sp>
      <p:sp>
        <p:nvSpPr>
          <p:cNvPr id="9" name="Rettangolo 8"/>
          <p:cNvSpPr/>
          <p:nvPr/>
        </p:nvSpPr>
        <p:spPr>
          <a:xfrm>
            <a:off x="3662114" y="265552"/>
            <a:ext cx="4545039" cy="584775"/>
          </a:xfrm>
          <a:prstGeom prst="rect">
            <a:avLst/>
          </a:prstGeom>
        </p:spPr>
        <p:txBody>
          <a:bodyPr wrap="square">
            <a:spAutoFit/>
          </a:bodyPr>
          <a:lstStyle/>
          <a:p>
            <a:pPr marL="101600" algn="just">
              <a:spcBef>
                <a:spcPts val="215"/>
              </a:spcBef>
              <a:spcAft>
                <a:spcPts val="0"/>
              </a:spcAft>
            </a:pPr>
            <a:r>
              <a:rPr lang="en-US" sz="3200" b="1" u="sng" spc="-5" dirty="0">
                <a:solidFill>
                  <a:srgbClr val="E8A800"/>
                </a:solidFill>
                <a:latin typeface="Calibri" panose="020F0502020204030204" pitchFamily="34" charset="0"/>
                <a:ea typeface="Calibri" panose="020F0502020204030204" pitchFamily="34" charset="0"/>
                <a:cs typeface="Times New Roman" panose="02020603050405020304" pitchFamily="18" charset="0"/>
              </a:rPr>
              <a:t>Pulmonary rehabilitation</a:t>
            </a:r>
            <a:endParaRPr lang="it-IT" sz="3200" b="1" u="sng" spc="-5" dirty="0">
              <a:solidFill>
                <a:srgbClr val="E8A800"/>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5" name="Immagine 4">
            <a:extLst>
              <a:ext uri="{FF2B5EF4-FFF2-40B4-BE49-F238E27FC236}">
                <a16:creationId xmlns:a16="http://schemas.microsoft.com/office/drawing/2014/main" id="{1097971F-FB38-4D13-8E7E-0B5A9E101B02}"/>
              </a:ext>
            </a:extLst>
          </p:cNvPr>
          <p:cNvPicPr>
            <a:picLocks noChangeAspect="1"/>
          </p:cNvPicPr>
          <p:nvPr/>
        </p:nvPicPr>
        <p:blipFill>
          <a:blip r:embed="rId4"/>
          <a:stretch>
            <a:fillRect/>
          </a:stretch>
        </p:blipFill>
        <p:spPr>
          <a:xfrm>
            <a:off x="314648" y="255182"/>
            <a:ext cx="739025" cy="746406"/>
          </a:xfrm>
          <a:prstGeom prst="rect">
            <a:avLst/>
          </a:prstGeom>
        </p:spPr>
      </p:pic>
      <p:pic>
        <p:nvPicPr>
          <p:cNvPr id="6" name="Immagine 5">
            <a:extLst>
              <a:ext uri="{FF2B5EF4-FFF2-40B4-BE49-F238E27FC236}">
                <a16:creationId xmlns:a16="http://schemas.microsoft.com/office/drawing/2014/main" id="{9191C746-0D92-4E99-8DA3-2DDD91423297}"/>
              </a:ext>
            </a:extLst>
          </p:cNvPr>
          <p:cNvPicPr>
            <a:picLocks noChangeAspect="1"/>
          </p:cNvPicPr>
          <p:nvPr/>
        </p:nvPicPr>
        <p:blipFill>
          <a:blip r:embed="rId5"/>
          <a:stretch>
            <a:fillRect/>
          </a:stretch>
        </p:blipFill>
        <p:spPr>
          <a:xfrm>
            <a:off x="11292333" y="101265"/>
            <a:ext cx="813084" cy="772732"/>
          </a:xfrm>
          <a:prstGeom prst="rect">
            <a:avLst/>
          </a:prstGeom>
        </p:spPr>
      </p:pic>
    </p:spTree>
    <p:extLst>
      <p:ext uri="{BB962C8B-B14F-4D97-AF65-F5344CB8AC3E}">
        <p14:creationId xmlns:p14="http://schemas.microsoft.com/office/powerpoint/2010/main" val="34894819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13C09301-B1E9-4315-A1C8-FFE66F25416A}"/>
              </a:ext>
            </a:extLst>
          </p:cNvPr>
          <p:cNvPicPr>
            <a:picLocks noChangeAspect="1"/>
          </p:cNvPicPr>
          <p:nvPr/>
        </p:nvPicPr>
        <p:blipFill>
          <a:blip r:embed="rId2"/>
          <a:stretch>
            <a:fillRect/>
          </a:stretch>
        </p:blipFill>
        <p:spPr>
          <a:xfrm>
            <a:off x="2061599" y="930036"/>
            <a:ext cx="8068801" cy="5496692"/>
          </a:xfrm>
          <a:prstGeom prst="rect">
            <a:avLst/>
          </a:prstGeom>
        </p:spPr>
      </p:pic>
      <p:sp>
        <p:nvSpPr>
          <p:cNvPr id="2" name="Rettangolo 1">
            <a:extLst>
              <a:ext uri="{FF2B5EF4-FFF2-40B4-BE49-F238E27FC236}">
                <a16:creationId xmlns:a16="http://schemas.microsoft.com/office/drawing/2014/main" id="{02C48881-6DBC-465E-94B0-4BDA75C19924}"/>
              </a:ext>
            </a:extLst>
          </p:cNvPr>
          <p:cNvSpPr/>
          <p:nvPr/>
        </p:nvSpPr>
        <p:spPr>
          <a:xfrm>
            <a:off x="2179673" y="1286539"/>
            <a:ext cx="7950727" cy="25518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Rettangolo 5">
            <a:extLst>
              <a:ext uri="{FF2B5EF4-FFF2-40B4-BE49-F238E27FC236}">
                <a16:creationId xmlns:a16="http://schemas.microsoft.com/office/drawing/2014/main" id="{81EB4A5C-7FFF-4302-A6ED-DBDD2DBAB2BE}"/>
              </a:ext>
            </a:extLst>
          </p:cNvPr>
          <p:cNvSpPr/>
          <p:nvPr/>
        </p:nvSpPr>
        <p:spPr>
          <a:xfrm>
            <a:off x="2179673" y="2106987"/>
            <a:ext cx="7950727" cy="25518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7" name="Immagine 6">
            <a:extLst>
              <a:ext uri="{FF2B5EF4-FFF2-40B4-BE49-F238E27FC236}">
                <a16:creationId xmlns:a16="http://schemas.microsoft.com/office/drawing/2014/main" id="{116BB370-6C89-47D1-A6DC-083CA3B8A1CD}"/>
              </a:ext>
            </a:extLst>
          </p:cNvPr>
          <p:cNvPicPr>
            <a:picLocks noChangeAspect="1"/>
          </p:cNvPicPr>
          <p:nvPr/>
        </p:nvPicPr>
        <p:blipFill>
          <a:blip r:embed="rId3"/>
          <a:stretch>
            <a:fillRect/>
          </a:stretch>
        </p:blipFill>
        <p:spPr>
          <a:xfrm>
            <a:off x="314648" y="255182"/>
            <a:ext cx="739025" cy="746406"/>
          </a:xfrm>
          <a:prstGeom prst="rect">
            <a:avLst/>
          </a:prstGeom>
        </p:spPr>
      </p:pic>
      <p:pic>
        <p:nvPicPr>
          <p:cNvPr id="8" name="Immagine 7">
            <a:extLst>
              <a:ext uri="{FF2B5EF4-FFF2-40B4-BE49-F238E27FC236}">
                <a16:creationId xmlns:a16="http://schemas.microsoft.com/office/drawing/2014/main" id="{769A0637-73A8-4E06-A071-7F3560B718CD}"/>
              </a:ext>
            </a:extLst>
          </p:cNvPr>
          <p:cNvPicPr>
            <a:picLocks noChangeAspect="1"/>
          </p:cNvPicPr>
          <p:nvPr/>
        </p:nvPicPr>
        <p:blipFill>
          <a:blip r:embed="rId4"/>
          <a:stretch>
            <a:fillRect/>
          </a:stretch>
        </p:blipFill>
        <p:spPr>
          <a:xfrm>
            <a:off x="11292333" y="101265"/>
            <a:ext cx="813084" cy="772732"/>
          </a:xfrm>
          <a:prstGeom prst="rect">
            <a:avLst/>
          </a:prstGeom>
        </p:spPr>
      </p:pic>
    </p:spTree>
    <p:extLst>
      <p:ext uri="{BB962C8B-B14F-4D97-AF65-F5344CB8AC3E}">
        <p14:creationId xmlns:p14="http://schemas.microsoft.com/office/powerpoint/2010/main" val="42258432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ttangolo 14"/>
          <p:cNvSpPr/>
          <p:nvPr/>
        </p:nvSpPr>
        <p:spPr>
          <a:xfrm>
            <a:off x="925880" y="1765220"/>
            <a:ext cx="10828316" cy="4062651"/>
          </a:xfrm>
          <a:prstGeom prst="rect">
            <a:avLst/>
          </a:prstGeom>
          <a:ln>
            <a:noFill/>
          </a:ln>
        </p:spPr>
        <p:txBody>
          <a:bodyPr wrap="square">
            <a:spAutoFit/>
          </a:bodyPr>
          <a:lstStyle/>
          <a:p>
            <a:pPr algn="just"/>
            <a:r>
              <a:rPr lang="en-US" b="1" dirty="0">
                <a:solidFill>
                  <a:srgbClr val="FF0000"/>
                </a:solidFill>
              </a:rPr>
              <a:t>Patients may have individual and/or group education sessions</a:t>
            </a:r>
            <a:r>
              <a:rPr lang="en-US" b="1" dirty="0"/>
              <a:t>. </a:t>
            </a:r>
            <a:r>
              <a:rPr lang="en-US" sz="1400" dirty="0"/>
              <a:t>During group sessions, patients engage in active, participatory-based learning of program content. During one-on-one interactions, a motivational communication style should be used, as this approach empowers patients to take greater responsibility for their health and wellbeing, where physicians and other healthcare professionals only serve as guides in the behavior change process.</a:t>
            </a:r>
          </a:p>
          <a:p>
            <a:pPr algn="just"/>
            <a:endParaRPr lang="en-US" dirty="0"/>
          </a:p>
          <a:p>
            <a:pPr algn="just"/>
            <a:r>
              <a:rPr lang="en-US" b="1" dirty="0">
                <a:solidFill>
                  <a:schemeClr val="accent1">
                    <a:lumMod val="75000"/>
                  </a:schemeClr>
                </a:solidFill>
              </a:rPr>
              <a:t>Topics considered appropriate for an education program include: </a:t>
            </a:r>
          </a:p>
          <a:p>
            <a:pPr marL="285750" indent="-285750" algn="just">
              <a:buFont typeface="Arial" panose="020B0604020202020204" pitchFamily="34" charset="0"/>
              <a:buChar char="•"/>
            </a:pPr>
            <a:r>
              <a:rPr lang="en-US" b="1" dirty="0">
                <a:solidFill>
                  <a:schemeClr val="accent1">
                    <a:lumMod val="75000"/>
                  </a:schemeClr>
                </a:solidFill>
              </a:rPr>
              <a:t>smoking cessation,</a:t>
            </a:r>
          </a:p>
          <a:p>
            <a:pPr marL="285750" indent="-285750" algn="just">
              <a:buFont typeface="Arial" panose="020B0604020202020204" pitchFamily="34" charset="0"/>
              <a:buChar char="•"/>
            </a:pPr>
            <a:r>
              <a:rPr lang="en-US" b="1" dirty="0">
                <a:solidFill>
                  <a:schemeClr val="accent1">
                    <a:lumMod val="75000"/>
                  </a:schemeClr>
                </a:solidFill>
              </a:rPr>
              <a:t>basic information about COPD </a:t>
            </a:r>
          </a:p>
          <a:p>
            <a:pPr marL="285750" indent="-285750" algn="just">
              <a:buFont typeface="Arial" panose="020B0604020202020204" pitchFamily="34" charset="0"/>
              <a:buChar char="•"/>
            </a:pPr>
            <a:r>
              <a:rPr lang="en-US" b="1" dirty="0">
                <a:solidFill>
                  <a:schemeClr val="accent1">
                    <a:lumMod val="75000"/>
                  </a:schemeClr>
                </a:solidFill>
              </a:rPr>
              <a:t>general approach to therapy and specific aspects of medical treatment </a:t>
            </a:r>
            <a:r>
              <a:rPr lang="en-US" dirty="0"/>
              <a:t>(</a:t>
            </a:r>
            <a:r>
              <a:rPr lang="en-US" sz="1100" dirty="0"/>
              <a:t>respiratory medications and inhalation devices</a:t>
            </a:r>
            <a:r>
              <a:rPr lang="en-US" dirty="0"/>
              <a:t>)</a:t>
            </a:r>
          </a:p>
          <a:p>
            <a:pPr marL="285750" indent="-285750" algn="just">
              <a:buFont typeface="Arial" panose="020B0604020202020204" pitchFamily="34" charset="0"/>
              <a:buChar char="•"/>
            </a:pPr>
            <a:r>
              <a:rPr lang="en-US" b="1" dirty="0">
                <a:solidFill>
                  <a:schemeClr val="accent1">
                    <a:lumMod val="75000"/>
                  </a:schemeClr>
                </a:solidFill>
              </a:rPr>
              <a:t>strategies to help minimize dyspnea</a:t>
            </a:r>
          </a:p>
          <a:p>
            <a:pPr marL="285750" indent="-285750" algn="just">
              <a:buFont typeface="Arial" panose="020B0604020202020204" pitchFamily="34" charset="0"/>
              <a:buChar char="•"/>
            </a:pPr>
            <a:r>
              <a:rPr lang="en-US" b="1" dirty="0">
                <a:solidFill>
                  <a:schemeClr val="accent1">
                    <a:lumMod val="75000"/>
                  </a:schemeClr>
                </a:solidFill>
              </a:rPr>
              <a:t>decision-making during exacerbations</a:t>
            </a:r>
            <a:r>
              <a:rPr lang="en-US" dirty="0"/>
              <a:t> </a:t>
            </a:r>
          </a:p>
          <a:p>
            <a:pPr algn="just"/>
            <a:endParaRPr lang="en-US" b="1" dirty="0">
              <a:solidFill>
                <a:schemeClr val="accent1">
                  <a:lumMod val="75000"/>
                </a:schemeClr>
              </a:solidFill>
            </a:endParaRPr>
          </a:p>
          <a:p>
            <a:pPr algn="just"/>
            <a:r>
              <a:rPr lang="en-US" b="1" dirty="0">
                <a:solidFill>
                  <a:schemeClr val="accent1">
                    <a:lumMod val="75000"/>
                  </a:schemeClr>
                </a:solidFill>
              </a:rPr>
              <a:t>The intensity and content of these educational messages will vary depending on the severity of the patient’s disease, although the specific contributions of education to the improvements seen after pulmonary rehabilitation remain unclear</a:t>
            </a:r>
            <a:r>
              <a:rPr lang="en-US" baseline="30000" dirty="0">
                <a:solidFill>
                  <a:srgbClr val="0070C0"/>
                </a:solidFill>
              </a:rPr>
              <a:t>.</a:t>
            </a:r>
            <a:endParaRPr lang="it-IT" baseline="30000" dirty="0">
              <a:solidFill>
                <a:srgbClr val="0070C0"/>
              </a:solidFill>
            </a:endParaRPr>
          </a:p>
        </p:txBody>
      </p:sp>
      <p:sp>
        <p:nvSpPr>
          <p:cNvPr id="16" name="Rettangolo 15"/>
          <p:cNvSpPr/>
          <p:nvPr/>
        </p:nvSpPr>
        <p:spPr>
          <a:xfrm>
            <a:off x="854167" y="1100322"/>
            <a:ext cx="1517595" cy="461665"/>
          </a:xfrm>
          <a:prstGeom prst="rect">
            <a:avLst/>
          </a:prstGeom>
        </p:spPr>
        <p:txBody>
          <a:bodyPr wrap="none">
            <a:spAutoFit/>
          </a:bodyPr>
          <a:lstStyle/>
          <a:p>
            <a:pPr marL="76200" algn="just">
              <a:spcAft>
                <a:spcPts val="0"/>
              </a:spcAft>
            </a:pPr>
            <a:r>
              <a:rPr lang="en-US" sz="2400" b="1" i="1" spc="-5" dirty="0">
                <a:solidFill>
                  <a:srgbClr val="FFC000"/>
                </a:solidFill>
                <a:latin typeface="Calibri" panose="020F0502020204030204" pitchFamily="34" charset="0"/>
                <a:ea typeface="Calibri" panose="020F0502020204030204" pitchFamily="34" charset="0"/>
                <a:cs typeface="Times New Roman" panose="02020603050405020304" pitchFamily="18" charset="0"/>
              </a:rPr>
              <a:t>Education</a:t>
            </a:r>
            <a:endParaRPr lang="it-IT" sz="2000"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Rettangolo 16"/>
          <p:cNvSpPr/>
          <p:nvPr/>
        </p:nvSpPr>
        <p:spPr>
          <a:xfrm>
            <a:off x="190597" y="6234337"/>
            <a:ext cx="11638414" cy="400110"/>
          </a:xfrm>
          <a:prstGeom prst="rect">
            <a:avLst/>
          </a:prstGeom>
        </p:spPr>
        <p:txBody>
          <a:bodyPr wrap="square">
            <a:spAutoFit/>
          </a:bodyPr>
          <a:lstStyle/>
          <a:p>
            <a:pPr algn="just"/>
            <a:r>
              <a:rPr lang="en-US" sz="1000" spc="-5" dirty="0">
                <a:latin typeface="Calibri" panose="020F0502020204030204" pitchFamily="34" charset="0"/>
                <a:ea typeface="Calibri" panose="020F0502020204030204" pitchFamily="34" charset="0"/>
                <a:cs typeface="Times New Roman" panose="02020603050405020304" pitchFamily="18" charset="0"/>
              </a:rPr>
              <a:t>Blackstock FC, Webster KE, McDonald CF, Hill CJ. Comparable improvements achieved in chronic obstructive pulmonary disease through pulmonary rehabilitation with and without a structured educational intervention: a randomized controlled trial. </a:t>
            </a:r>
            <a:r>
              <a:rPr lang="en-US" sz="1000" spc="-5" dirty="0" err="1">
                <a:latin typeface="Calibri" panose="020F0502020204030204" pitchFamily="34" charset="0"/>
                <a:ea typeface="Calibri" panose="020F0502020204030204" pitchFamily="34" charset="0"/>
                <a:cs typeface="Times New Roman" panose="02020603050405020304" pitchFamily="18" charset="0"/>
              </a:rPr>
              <a:t>Respirology</a:t>
            </a:r>
            <a:r>
              <a:rPr lang="en-US" sz="1000" spc="-5" dirty="0">
                <a:latin typeface="Calibri" panose="020F0502020204030204" pitchFamily="34" charset="0"/>
                <a:ea typeface="Calibri" panose="020F0502020204030204" pitchFamily="34" charset="0"/>
                <a:cs typeface="Times New Roman" panose="02020603050405020304" pitchFamily="18" charset="0"/>
              </a:rPr>
              <a:t> 2014; 19(2): 193-202 https://pubmed.ncbi.nlm.nih.gov/24261584.</a:t>
            </a:r>
            <a:endParaRPr lang="it-IT" sz="1000" spc="-5" dirty="0">
              <a:latin typeface="Calibri" panose="020F0502020204030204" pitchFamily="34" charset="0"/>
              <a:ea typeface="Calibri" panose="020F0502020204030204" pitchFamily="34" charset="0"/>
              <a:cs typeface="Times New Roman" panose="02020603050405020304" pitchFamily="18" charset="0"/>
            </a:endParaRPr>
          </a:p>
        </p:txBody>
      </p:sp>
      <p:pic>
        <p:nvPicPr>
          <p:cNvPr id="5" name="Immagine 4">
            <a:extLst>
              <a:ext uri="{FF2B5EF4-FFF2-40B4-BE49-F238E27FC236}">
                <a16:creationId xmlns:a16="http://schemas.microsoft.com/office/drawing/2014/main" id="{36D69AE0-451F-4318-8CF0-47DCAEDBBFC4}"/>
              </a:ext>
            </a:extLst>
          </p:cNvPr>
          <p:cNvPicPr>
            <a:picLocks noChangeAspect="1"/>
          </p:cNvPicPr>
          <p:nvPr/>
        </p:nvPicPr>
        <p:blipFill>
          <a:blip r:embed="rId2"/>
          <a:stretch>
            <a:fillRect/>
          </a:stretch>
        </p:blipFill>
        <p:spPr>
          <a:xfrm>
            <a:off x="115142" y="137665"/>
            <a:ext cx="739025" cy="746406"/>
          </a:xfrm>
          <a:prstGeom prst="rect">
            <a:avLst/>
          </a:prstGeom>
        </p:spPr>
      </p:pic>
      <p:pic>
        <p:nvPicPr>
          <p:cNvPr id="6" name="Immagine 5">
            <a:extLst>
              <a:ext uri="{FF2B5EF4-FFF2-40B4-BE49-F238E27FC236}">
                <a16:creationId xmlns:a16="http://schemas.microsoft.com/office/drawing/2014/main" id="{ED34B723-C4C8-4C6C-9AAE-B313C4FBE9B4}"/>
              </a:ext>
            </a:extLst>
          </p:cNvPr>
          <p:cNvPicPr>
            <a:picLocks noChangeAspect="1"/>
          </p:cNvPicPr>
          <p:nvPr/>
        </p:nvPicPr>
        <p:blipFill>
          <a:blip r:embed="rId3"/>
          <a:stretch>
            <a:fillRect/>
          </a:stretch>
        </p:blipFill>
        <p:spPr>
          <a:xfrm>
            <a:off x="11292333" y="101265"/>
            <a:ext cx="813084" cy="772732"/>
          </a:xfrm>
          <a:prstGeom prst="rect">
            <a:avLst/>
          </a:prstGeom>
        </p:spPr>
      </p:pic>
    </p:spTree>
    <p:extLst>
      <p:ext uri="{BB962C8B-B14F-4D97-AF65-F5344CB8AC3E}">
        <p14:creationId xmlns:p14="http://schemas.microsoft.com/office/powerpoint/2010/main" val="18100498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ttangolo 12"/>
          <p:cNvSpPr/>
          <p:nvPr/>
        </p:nvSpPr>
        <p:spPr>
          <a:xfrm>
            <a:off x="1034298" y="2348891"/>
            <a:ext cx="10118098" cy="2492990"/>
          </a:xfrm>
          <a:prstGeom prst="rect">
            <a:avLst/>
          </a:prstGeom>
        </p:spPr>
        <p:txBody>
          <a:bodyPr wrap="square">
            <a:spAutoFit/>
          </a:bodyPr>
          <a:lstStyle/>
          <a:p>
            <a:pPr algn="just"/>
            <a:r>
              <a:rPr lang="en-US" b="1" dirty="0">
                <a:solidFill>
                  <a:schemeClr val="accent1">
                    <a:lumMod val="75000"/>
                  </a:schemeClr>
                </a:solidFill>
              </a:rPr>
              <a:t>Self-management education and coaching by healthcare professionals should be a major component of the “Chronic Care Model” within the context of the healthcare delivery system.</a:t>
            </a:r>
          </a:p>
          <a:p>
            <a:pPr algn="just"/>
            <a:endParaRPr lang="en-US" dirty="0"/>
          </a:p>
          <a:p>
            <a:pPr algn="just"/>
            <a:r>
              <a:rPr lang="en-US" b="1" dirty="0">
                <a:solidFill>
                  <a:srgbClr val="FF0000"/>
                </a:solidFill>
              </a:rPr>
              <a:t>The aim of self-management interventions is to motivate</a:t>
            </a:r>
            <a:r>
              <a:rPr lang="en-US" b="1" dirty="0">
                <a:solidFill>
                  <a:schemeClr val="accent1">
                    <a:lumMod val="75000"/>
                  </a:schemeClr>
                </a:solidFill>
              </a:rPr>
              <a:t>, engage and coach </a:t>
            </a:r>
            <a:r>
              <a:rPr lang="en-US" b="1" dirty="0">
                <a:solidFill>
                  <a:srgbClr val="FF0000"/>
                </a:solidFill>
              </a:rPr>
              <a:t>patients to positively adapt their health behavior(s) </a:t>
            </a:r>
            <a:r>
              <a:rPr lang="en-US" b="1" dirty="0">
                <a:solidFill>
                  <a:schemeClr val="accent1">
                    <a:lumMod val="75000"/>
                  </a:schemeClr>
                </a:solidFill>
              </a:rPr>
              <a:t>and develop skills to </a:t>
            </a:r>
            <a:r>
              <a:rPr lang="en-US" b="1" dirty="0">
                <a:solidFill>
                  <a:srgbClr val="FF0000"/>
                </a:solidFill>
              </a:rPr>
              <a:t>better manage their COPD on a day-to-day basis</a:t>
            </a:r>
            <a:r>
              <a:rPr lang="en-US" baseline="30000" dirty="0">
                <a:solidFill>
                  <a:srgbClr val="0070C0"/>
                </a:solidFill>
              </a:rPr>
              <a:t>. </a:t>
            </a:r>
          </a:p>
          <a:p>
            <a:pPr algn="just"/>
            <a:endParaRPr lang="en-US" b="1" baseline="30000" dirty="0">
              <a:solidFill>
                <a:srgbClr val="0070C0"/>
              </a:solidFill>
            </a:endParaRPr>
          </a:p>
          <a:p>
            <a:pPr algn="just"/>
            <a:r>
              <a:rPr lang="en-US" b="1" dirty="0">
                <a:solidFill>
                  <a:schemeClr val="accent1">
                    <a:lumMod val="75000"/>
                  </a:schemeClr>
                </a:solidFill>
              </a:rPr>
              <a:t>It is important to recognize that patient education alone does not itself change behavior or even motivate patients, and it has had no impact on improving exercise performance or lung function</a:t>
            </a:r>
            <a:r>
              <a:rPr lang="en-US" baseline="30000" dirty="0">
                <a:solidFill>
                  <a:schemeClr val="accent1">
                    <a:lumMod val="75000"/>
                  </a:schemeClr>
                </a:solidFill>
              </a:rPr>
              <a:t> </a:t>
            </a:r>
            <a:r>
              <a:rPr lang="en-US" b="1" dirty="0">
                <a:solidFill>
                  <a:schemeClr val="accent1">
                    <a:lumMod val="75000"/>
                  </a:schemeClr>
                </a:solidFill>
              </a:rPr>
              <a:t>but it can play a role in improving skills, ability to cope with illness, and health status</a:t>
            </a:r>
            <a:endParaRPr lang="en-US" baseline="30000" dirty="0">
              <a:solidFill>
                <a:schemeClr val="accent1">
                  <a:lumMod val="75000"/>
                </a:schemeClr>
              </a:solidFill>
            </a:endParaRPr>
          </a:p>
        </p:txBody>
      </p:sp>
      <p:sp>
        <p:nvSpPr>
          <p:cNvPr id="14" name="Rettangolo 13"/>
          <p:cNvSpPr/>
          <p:nvPr/>
        </p:nvSpPr>
        <p:spPr>
          <a:xfrm>
            <a:off x="962768" y="1486934"/>
            <a:ext cx="2522165" cy="461665"/>
          </a:xfrm>
          <a:prstGeom prst="rect">
            <a:avLst/>
          </a:prstGeom>
        </p:spPr>
        <p:txBody>
          <a:bodyPr wrap="none">
            <a:spAutoFit/>
          </a:bodyPr>
          <a:lstStyle/>
          <a:p>
            <a:pPr marL="76200" algn="just">
              <a:spcAft>
                <a:spcPts val="0"/>
              </a:spcAft>
            </a:pPr>
            <a:r>
              <a:rPr lang="en-US" sz="2400" b="1" i="1" spc="-5" dirty="0">
                <a:solidFill>
                  <a:srgbClr val="FFC000"/>
                </a:solidFill>
                <a:latin typeface="Calibri" panose="020F0502020204030204" pitchFamily="34" charset="0"/>
                <a:ea typeface="Calibri" panose="020F0502020204030204" pitchFamily="34" charset="0"/>
                <a:cs typeface="Times New Roman" panose="02020603050405020304" pitchFamily="18" charset="0"/>
              </a:rPr>
              <a:t>Self-management</a:t>
            </a:r>
            <a:endParaRPr lang="it-IT" sz="2400" b="1" i="1" spc="-5" dirty="0">
              <a:solidFill>
                <a:srgbClr val="FFC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5" name="Rettangolo 14"/>
          <p:cNvSpPr/>
          <p:nvPr/>
        </p:nvSpPr>
        <p:spPr>
          <a:xfrm>
            <a:off x="241305" y="5473005"/>
            <a:ext cx="11704084" cy="1015663"/>
          </a:xfrm>
          <a:prstGeom prst="rect">
            <a:avLst/>
          </a:prstGeom>
        </p:spPr>
        <p:txBody>
          <a:bodyPr wrap="square">
            <a:spAutoFit/>
          </a:bodyPr>
          <a:lstStyle/>
          <a:p>
            <a:pPr marR="733425" lvl="0" algn="just">
              <a:spcAft>
                <a:spcPts val="0"/>
              </a:spcAft>
              <a:buSzPts val="1000"/>
              <a:tabLst>
                <a:tab pos="534035" algn="l"/>
              </a:tabLst>
            </a:pPr>
            <a:r>
              <a:rPr lang="en-US" sz="1000" spc="-10" dirty="0">
                <a:latin typeface="Calibri" panose="020F0502020204030204" pitchFamily="34" charset="0"/>
                <a:ea typeface="Calibri" panose="020F0502020204030204" pitchFamily="34" charset="0"/>
                <a:cs typeface="Times New Roman" panose="02020603050405020304" pitchFamily="18" charset="0"/>
              </a:rPr>
              <a:t>Effing</a:t>
            </a:r>
            <a:r>
              <a:rPr lang="en-US" sz="1000" spc="-15" dirty="0">
                <a:latin typeface="Calibri" panose="020F0502020204030204" pitchFamily="34" charset="0"/>
                <a:ea typeface="Calibri" panose="020F0502020204030204" pitchFamily="34" charset="0"/>
                <a:cs typeface="Times New Roman" panose="02020603050405020304" pitchFamily="18" charset="0"/>
              </a:rPr>
              <a:t> </a:t>
            </a:r>
            <a:r>
              <a:rPr lang="en-US" sz="1000" spc="-5" dirty="0">
                <a:latin typeface="Calibri" panose="020F0502020204030204" pitchFamily="34" charset="0"/>
                <a:ea typeface="Calibri" panose="020F0502020204030204" pitchFamily="34" charset="0"/>
                <a:cs typeface="Times New Roman" panose="02020603050405020304" pitchFamily="18" charset="0"/>
              </a:rPr>
              <a:t>TW,</a:t>
            </a:r>
            <a:r>
              <a:rPr lang="en-US" sz="1000" spc="-15" dirty="0">
                <a:latin typeface="Calibri" panose="020F0502020204030204" pitchFamily="34" charset="0"/>
                <a:ea typeface="Calibri" panose="020F0502020204030204" pitchFamily="34" charset="0"/>
                <a:cs typeface="Times New Roman" panose="02020603050405020304" pitchFamily="18" charset="0"/>
              </a:rPr>
              <a:t> </a:t>
            </a:r>
            <a:r>
              <a:rPr lang="en-US" sz="1000" spc="-5" dirty="0" err="1">
                <a:latin typeface="Calibri" panose="020F0502020204030204" pitchFamily="34" charset="0"/>
                <a:ea typeface="Calibri" panose="020F0502020204030204" pitchFamily="34" charset="0"/>
                <a:cs typeface="Times New Roman" panose="02020603050405020304" pitchFamily="18" charset="0"/>
              </a:rPr>
              <a:t>Vercoulen</a:t>
            </a:r>
            <a:r>
              <a:rPr lang="en-US" sz="1000" spc="-25" dirty="0">
                <a:latin typeface="Calibri" panose="020F0502020204030204" pitchFamily="34" charset="0"/>
                <a:ea typeface="Calibri" panose="020F0502020204030204" pitchFamily="34" charset="0"/>
                <a:cs typeface="Times New Roman" panose="02020603050405020304" pitchFamily="18" charset="0"/>
              </a:rPr>
              <a:t> </a:t>
            </a:r>
            <a:r>
              <a:rPr lang="en-US" sz="1000" spc="-10" dirty="0">
                <a:latin typeface="Calibri" panose="020F0502020204030204" pitchFamily="34" charset="0"/>
                <a:ea typeface="Calibri" panose="020F0502020204030204" pitchFamily="34" charset="0"/>
                <a:cs typeface="Times New Roman" panose="02020603050405020304" pitchFamily="18" charset="0"/>
              </a:rPr>
              <a:t>JH,</a:t>
            </a:r>
            <a:r>
              <a:rPr lang="en-US" sz="1000" spc="-15" dirty="0">
                <a:latin typeface="Calibri" panose="020F0502020204030204" pitchFamily="34" charset="0"/>
                <a:ea typeface="Calibri" panose="020F0502020204030204" pitchFamily="34" charset="0"/>
                <a:cs typeface="Times New Roman" panose="02020603050405020304" pitchFamily="18" charset="0"/>
              </a:rPr>
              <a:t> </a:t>
            </a:r>
            <a:r>
              <a:rPr lang="en-US" sz="1000" spc="-5" dirty="0">
                <a:latin typeface="Calibri" panose="020F0502020204030204" pitchFamily="34" charset="0"/>
                <a:ea typeface="Calibri" panose="020F0502020204030204" pitchFamily="34" charset="0"/>
                <a:cs typeface="Times New Roman" panose="02020603050405020304" pitchFamily="18" charset="0"/>
              </a:rPr>
              <a:t>Bourbeau</a:t>
            </a:r>
            <a:r>
              <a:rPr lang="en-US" sz="1000" spc="-30" dirty="0">
                <a:latin typeface="Calibri" panose="020F0502020204030204" pitchFamily="34" charset="0"/>
                <a:ea typeface="Calibri" panose="020F0502020204030204" pitchFamily="34" charset="0"/>
                <a:cs typeface="Times New Roman" panose="02020603050405020304" pitchFamily="18" charset="0"/>
              </a:rPr>
              <a:t> </a:t>
            </a:r>
            <a:r>
              <a:rPr lang="en-US" sz="1000" spc="-10" dirty="0">
                <a:latin typeface="Calibri" panose="020F0502020204030204" pitchFamily="34" charset="0"/>
                <a:ea typeface="Calibri" panose="020F0502020204030204" pitchFamily="34" charset="0"/>
                <a:cs typeface="Times New Roman" panose="02020603050405020304" pitchFamily="18" charset="0"/>
              </a:rPr>
              <a:t>J, et</a:t>
            </a:r>
            <a:r>
              <a:rPr lang="en-US" sz="1000" spc="-15" dirty="0">
                <a:latin typeface="Calibri" panose="020F0502020204030204" pitchFamily="34" charset="0"/>
                <a:ea typeface="Calibri" panose="020F0502020204030204" pitchFamily="34" charset="0"/>
                <a:cs typeface="Times New Roman" panose="02020603050405020304" pitchFamily="18" charset="0"/>
              </a:rPr>
              <a:t> </a:t>
            </a:r>
            <a:r>
              <a:rPr lang="en-US" sz="1000" spc="-10" dirty="0">
                <a:latin typeface="Calibri" panose="020F0502020204030204" pitchFamily="34" charset="0"/>
                <a:ea typeface="Calibri" panose="020F0502020204030204" pitchFamily="34" charset="0"/>
                <a:cs typeface="Times New Roman" panose="02020603050405020304" pitchFamily="18" charset="0"/>
              </a:rPr>
              <a:t>al.</a:t>
            </a:r>
            <a:r>
              <a:rPr lang="en-US" sz="1000" spc="-15" dirty="0">
                <a:latin typeface="Calibri" panose="020F0502020204030204" pitchFamily="34" charset="0"/>
                <a:ea typeface="Calibri" panose="020F0502020204030204" pitchFamily="34" charset="0"/>
                <a:cs typeface="Times New Roman" panose="02020603050405020304" pitchFamily="18" charset="0"/>
              </a:rPr>
              <a:t> </a:t>
            </a:r>
            <a:r>
              <a:rPr lang="en-US" sz="1000" spc="-5" dirty="0">
                <a:latin typeface="Calibri" panose="020F0502020204030204" pitchFamily="34" charset="0"/>
                <a:ea typeface="Calibri" panose="020F0502020204030204" pitchFamily="34" charset="0"/>
                <a:cs typeface="Times New Roman" panose="02020603050405020304" pitchFamily="18" charset="0"/>
              </a:rPr>
              <a:t>Definition</a:t>
            </a:r>
            <a:r>
              <a:rPr lang="en-US" sz="1000" spc="-30" dirty="0">
                <a:latin typeface="Calibri" panose="020F0502020204030204" pitchFamily="34" charset="0"/>
                <a:ea typeface="Calibri" panose="020F0502020204030204" pitchFamily="34" charset="0"/>
                <a:cs typeface="Times New Roman" panose="02020603050405020304" pitchFamily="18" charset="0"/>
              </a:rPr>
              <a:t> </a:t>
            </a:r>
            <a:r>
              <a:rPr lang="en-US" sz="1000" spc="5" dirty="0">
                <a:latin typeface="Calibri" panose="020F0502020204030204" pitchFamily="34" charset="0"/>
                <a:ea typeface="Calibri" panose="020F0502020204030204" pitchFamily="34" charset="0"/>
                <a:cs typeface="Times New Roman" panose="02020603050405020304" pitchFamily="18" charset="0"/>
              </a:rPr>
              <a:t>of</a:t>
            </a:r>
            <a:r>
              <a:rPr lang="en-US" sz="1000" spc="-25" dirty="0">
                <a:latin typeface="Calibri" panose="020F0502020204030204" pitchFamily="34" charset="0"/>
                <a:ea typeface="Calibri" panose="020F0502020204030204" pitchFamily="34" charset="0"/>
                <a:cs typeface="Times New Roman" panose="02020603050405020304" pitchFamily="18" charset="0"/>
              </a:rPr>
              <a:t> </a:t>
            </a:r>
            <a:r>
              <a:rPr lang="en-US" sz="1000" spc="-10" dirty="0">
                <a:latin typeface="Calibri" panose="020F0502020204030204" pitchFamily="34" charset="0"/>
                <a:ea typeface="Calibri" panose="020F0502020204030204" pitchFamily="34" charset="0"/>
                <a:cs typeface="Times New Roman" panose="02020603050405020304" pitchFamily="18" charset="0"/>
              </a:rPr>
              <a:t>a</a:t>
            </a:r>
            <a:r>
              <a:rPr lang="en-US" sz="1000" spc="-20" dirty="0">
                <a:latin typeface="Calibri" panose="020F0502020204030204" pitchFamily="34" charset="0"/>
                <a:ea typeface="Calibri" panose="020F0502020204030204" pitchFamily="34" charset="0"/>
                <a:cs typeface="Times New Roman" panose="02020603050405020304" pitchFamily="18" charset="0"/>
              </a:rPr>
              <a:t> </a:t>
            </a:r>
            <a:r>
              <a:rPr lang="en-US" sz="1000" spc="-5" dirty="0">
                <a:latin typeface="Calibri" panose="020F0502020204030204" pitchFamily="34" charset="0"/>
                <a:ea typeface="Calibri" panose="020F0502020204030204" pitchFamily="34" charset="0"/>
                <a:cs typeface="Times New Roman" panose="02020603050405020304" pitchFamily="18" charset="0"/>
              </a:rPr>
              <a:t>COPD</a:t>
            </a:r>
            <a:r>
              <a:rPr lang="en-US" sz="1000" spc="-15" dirty="0">
                <a:latin typeface="Calibri" panose="020F0502020204030204" pitchFamily="34" charset="0"/>
                <a:ea typeface="Calibri" panose="020F0502020204030204" pitchFamily="34" charset="0"/>
                <a:cs typeface="Times New Roman" panose="02020603050405020304" pitchFamily="18" charset="0"/>
              </a:rPr>
              <a:t> </a:t>
            </a:r>
            <a:r>
              <a:rPr lang="en-US" sz="1000" spc="-10" dirty="0">
                <a:latin typeface="Calibri" panose="020F0502020204030204" pitchFamily="34" charset="0"/>
                <a:ea typeface="Calibri" panose="020F0502020204030204" pitchFamily="34" charset="0"/>
                <a:cs typeface="Times New Roman" panose="02020603050405020304" pitchFamily="18" charset="0"/>
              </a:rPr>
              <a:t>self-management</a:t>
            </a:r>
            <a:r>
              <a:rPr lang="en-US" sz="1000" spc="-20" dirty="0">
                <a:latin typeface="Calibri" panose="020F0502020204030204" pitchFamily="34" charset="0"/>
                <a:ea typeface="Calibri" panose="020F0502020204030204" pitchFamily="34" charset="0"/>
                <a:cs typeface="Times New Roman" panose="02020603050405020304" pitchFamily="18" charset="0"/>
              </a:rPr>
              <a:t> </a:t>
            </a:r>
            <a:r>
              <a:rPr lang="en-US" sz="1000" spc="-5" dirty="0">
                <a:latin typeface="Calibri" panose="020F0502020204030204" pitchFamily="34" charset="0"/>
                <a:ea typeface="Calibri" panose="020F0502020204030204" pitchFamily="34" charset="0"/>
                <a:cs typeface="Times New Roman" panose="02020603050405020304" pitchFamily="18" charset="0"/>
              </a:rPr>
              <a:t>intervention:</a:t>
            </a:r>
            <a:r>
              <a:rPr lang="en-US" sz="1000" spc="-30" dirty="0">
                <a:latin typeface="Calibri" panose="020F0502020204030204" pitchFamily="34" charset="0"/>
                <a:ea typeface="Calibri" panose="020F0502020204030204" pitchFamily="34" charset="0"/>
                <a:cs typeface="Times New Roman" panose="02020603050405020304" pitchFamily="18" charset="0"/>
              </a:rPr>
              <a:t> </a:t>
            </a:r>
            <a:r>
              <a:rPr lang="en-US" sz="1000" spc="-5" dirty="0">
                <a:latin typeface="Calibri" panose="020F0502020204030204" pitchFamily="34" charset="0"/>
                <a:ea typeface="Calibri" panose="020F0502020204030204" pitchFamily="34" charset="0"/>
                <a:cs typeface="Times New Roman" panose="02020603050405020304" pitchFamily="18" charset="0"/>
              </a:rPr>
              <a:t>International</a:t>
            </a:r>
            <a:r>
              <a:rPr lang="en-US" sz="1000" spc="-10" dirty="0">
                <a:latin typeface="Calibri" panose="020F0502020204030204" pitchFamily="34" charset="0"/>
                <a:ea typeface="Calibri" panose="020F0502020204030204" pitchFamily="34" charset="0"/>
                <a:cs typeface="Times New Roman" panose="02020603050405020304" pitchFamily="18" charset="0"/>
              </a:rPr>
              <a:t> </a:t>
            </a:r>
            <a:r>
              <a:rPr lang="en-US" sz="1000" spc="-5" dirty="0">
                <a:latin typeface="Calibri" panose="020F0502020204030204" pitchFamily="34" charset="0"/>
                <a:ea typeface="Calibri" panose="020F0502020204030204" pitchFamily="34" charset="0"/>
                <a:cs typeface="Times New Roman" panose="02020603050405020304" pitchFamily="18" charset="0"/>
              </a:rPr>
              <a:t>Expert</a:t>
            </a:r>
            <a:r>
              <a:rPr lang="en-US" sz="1000" spc="445" dirty="0">
                <a:latin typeface="Times New Roman" panose="02020603050405020304" pitchFamily="18" charset="0"/>
                <a:ea typeface="Calibri" panose="020F0502020204030204" pitchFamily="34" charset="0"/>
                <a:cs typeface="Times New Roman" panose="02020603050405020304" pitchFamily="18" charset="0"/>
              </a:rPr>
              <a:t> </a:t>
            </a:r>
            <a:r>
              <a:rPr lang="en-US" sz="1000" spc="-5" dirty="0">
                <a:latin typeface="Calibri" panose="020F0502020204030204" pitchFamily="34" charset="0"/>
                <a:ea typeface="Calibri" panose="020F0502020204030204" pitchFamily="34" charset="0"/>
                <a:cs typeface="Times New Roman" panose="02020603050405020304" pitchFamily="18" charset="0"/>
              </a:rPr>
              <a:t>Group</a:t>
            </a:r>
            <a:r>
              <a:rPr lang="en-US" sz="1000" spc="-40" dirty="0">
                <a:latin typeface="Calibri" panose="020F0502020204030204" pitchFamily="34" charset="0"/>
                <a:ea typeface="Calibri" panose="020F0502020204030204" pitchFamily="34" charset="0"/>
                <a:cs typeface="Times New Roman" panose="02020603050405020304" pitchFamily="18" charset="0"/>
              </a:rPr>
              <a:t> </a:t>
            </a:r>
            <a:r>
              <a:rPr lang="en-US" sz="1000" spc="-5" dirty="0">
                <a:latin typeface="Calibri" panose="020F0502020204030204" pitchFamily="34" charset="0"/>
                <a:ea typeface="Calibri" panose="020F0502020204030204" pitchFamily="34" charset="0"/>
                <a:cs typeface="Times New Roman" panose="02020603050405020304" pitchFamily="18" charset="0"/>
              </a:rPr>
              <a:t>consensus.</a:t>
            </a:r>
            <a:r>
              <a:rPr lang="en-US" sz="1000" spc="-15" dirty="0">
                <a:latin typeface="Calibri" panose="020F0502020204030204" pitchFamily="34" charset="0"/>
                <a:ea typeface="Calibri" panose="020F0502020204030204" pitchFamily="34" charset="0"/>
                <a:cs typeface="Times New Roman" panose="02020603050405020304" pitchFamily="18" charset="0"/>
              </a:rPr>
              <a:t> </a:t>
            </a:r>
            <a:r>
              <a:rPr lang="en-US" sz="1000" i="1" spc="-5" dirty="0">
                <a:latin typeface="Calibri" panose="020F0502020204030204" pitchFamily="34" charset="0"/>
                <a:ea typeface="Calibri" panose="020F0502020204030204" pitchFamily="34" charset="0"/>
                <a:cs typeface="Times New Roman" panose="02020603050405020304" pitchFamily="18" charset="0"/>
              </a:rPr>
              <a:t>Eur</a:t>
            </a:r>
            <a:r>
              <a:rPr lang="en-US" sz="1000" i="1" spc="-35" dirty="0">
                <a:latin typeface="Calibri" panose="020F0502020204030204" pitchFamily="34" charset="0"/>
                <a:ea typeface="Calibri" panose="020F0502020204030204" pitchFamily="34" charset="0"/>
                <a:cs typeface="Times New Roman" panose="02020603050405020304" pitchFamily="18" charset="0"/>
              </a:rPr>
              <a:t> </a:t>
            </a:r>
            <a:r>
              <a:rPr lang="en-US" sz="1000" i="1" spc="-5" dirty="0">
                <a:latin typeface="Calibri" panose="020F0502020204030204" pitchFamily="34" charset="0"/>
                <a:ea typeface="Calibri" panose="020F0502020204030204" pitchFamily="34" charset="0"/>
                <a:cs typeface="Times New Roman" panose="02020603050405020304" pitchFamily="18" charset="0"/>
              </a:rPr>
              <a:t>Respir</a:t>
            </a:r>
            <a:r>
              <a:rPr lang="en-US" sz="1000" i="1" spc="-30" dirty="0">
                <a:latin typeface="Calibri" panose="020F0502020204030204" pitchFamily="34" charset="0"/>
                <a:ea typeface="Calibri" panose="020F0502020204030204" pitchFamily="34" charset="0"/>
                <a:cs typeface="Times New Roman" panose="02020603050405020304" pitchFamily="18" charset="0"/>
              </a:rPr>
              <a:t> </a:t>
            </a:r>
            <a:r>
              <a:rPr lang="en-US" sz="1000" i="1" spc="-10" dirty="0">
                <a:latin typeface="Calibri" panose="020F0502020204030204" pitchFamily="34" charset="0"/>
                <a:ea typeface="Calibri" panose="020F0502020204030204" pitchFamily="34" charset="0"/>
                <a:cs typeface="Times New Roman" panose="02020603050405020304" pitchFamily="18" charset="0"/>
              </a:rPr>
              <a:t>J</a:t>
            </a:r>
            <a:r>
              <a:rPr lang="en-US" sz="1000" i="1" spc="-20" dirty="0">
                <a:latin typeface="Calibri" panose="020F0502020204030204" pitchFamily="34" charset="0"/>
                <a:ea typeface="Calibri" panose="020F0502020204030204" pitchFamily="34" charset="0"/>
                <a:cs typeface="Times New Roman" panose="02020603050405020304" pitchFamily="18" charset="0"/>
              </a:rPr>
              <a:t> </a:t>
            </a:r>
            <a:r>
              <a:rPr lang="en-US" sz="1000" spc="-10" dirty="0">
                <a:latin typeface="Calibri" panose="020F0502020204030204" pitchFamily="34" charset="0"/>
                <a:ea typeface="Calibri" panose="020F0502020204030204" pitchFamily="34" charset="0"/>
                <a:cs typeface="Times New Roman" panose="02020603050405020304" pitchFamily="18" charset="0"/>
              </a:rPr>
              <a:t>2016;</a:t>
            </a:r>
            <a:r>
              <a:rPr lang="en-US" sz="1000" spc="-40" dirty="0">
                <a:latin typeface="Calibri" panose="020F0502020204030204" pitchFamily="34" charset="0"/>
                <a:ea typeface="Calibri" panose="020F0502020204030204" pitchFamily="34" charset="0"/>
                <a:cs typeface="Times New Roman" panose="02020603050405020304" pitchFamily="18" charset="0"/>
              </a:rPr>
              <a:t> </a:t>
            </a:r>
            <a:r>
              <a:rPr lang="en-US" sz="1000" b="1" spc="-10" dirty="0">
                <a:latin typeface="Calibri" panose="020F0502020204030204" pitchFamily="34" charset="0"/>
                <a:ea typeface="Calibri" panose="020F0502020204030204" pitchFamily="34" charset="0"/>
                <a:cs typeface="Times New Roman" panose="02020603050405020304" pitchFamily="18" charset="0"/>
              </a:rPr>
              <a:t>48</a:t>
            </a:r>
            <a:r>
              <a:rPr lang="en-US" sz="1000" spc="-10" dirty="0">
                <a:latin typeface="Calibri" panose="020F0502020204030204" pitchFamily="34" charset="0"/>
                <a:ea typeface="Calibri" panose="020F0502020204030204" pitchFamily="34" charset="0"/>
                <a:cs typeface="Times New Roman" panose="02020603050405020304" pitchFamily="18" charset="0"/>
              </a:rPr>
              <a:t>(1):</a:t>
            </a:r>
            <a:r>
              <a:rPr lang="en-US" sz="1000" spc="-35" dirty="0">
                <a:latin typeface="Calibri" panose="020F0502020204030204" pitchFamily="34" charset="0"/>
                <a:ea typeface="Calibri" panose="020F0502020204030204" pitchFamily="34" charset="0"/>
                <a:cs typeface="Times New Roman" panose="02020603050405020304" pitchFamily="18" charset="0"/>
              </a:rPr>
              <a:t> </a:t>
            </a:r>
            <a:r>
              <a:rPr lang="en-US" sz="1000" spc="-10" dirty="0">
                <a:latin typeface="Calibri" panose="020F0502020204030204" pitchFamily="34" charset="0"/>
                <a:ea typeface="Calibri" panose="020F0502020204030204" pitchFamily="34" charset="0"/>
                <a:cs typeface="Times New Roman" panose="02020603050405020304" pitchFamily="18" charset="0"/>
              </a:rPr>
              <a:t>46-54</a:t>
            </a:r>
            <a:r>
              <a:rPr lang="en-US" sz="1000" spc="-15" dirty="0">
                <a:latin typeface="Calibri" panose="020F0502020204030204" pitchFamily="34" charset="0"/>
                <a:ea typeface="Calibri" panose="020F0502020204030204" pitchFamily="34" charset="0"/>
                <a:cs typeface="Times New Roman" panose="02020603050405020304" pitchFamily="18" charset="0"/>
              </a:rPr>
              <a:t> </a:t>
            </a:r>
            <a:r>
              <a:rPr lang="en-US" sz="1000" u="sng" spc="-5" dirty="0">
                <a:solidFill>
                  <a:srgbClr val="0000FF"/>
                </a:solidFill>
                <a:uFill>
                  <a:solidFill>
                    <a:srgbClr val="0000FF"/>
                  </a:solidFill>
                </a:uFill>
                <a:latin typeface="Calibri" panose="020F0502020204030204" pitchFamily="34" charset="0"/>
                <a:ea typeface="Calibri" panose="020F0502020204030204" pitchFamily="34" charset="0"/>
                <a:cs typeface="Times New Roman" panose="02020603050405020304" pitchFamily="18" charset="0"/>
                <a:hlinkClick r:id="rId2"/>
              </a:rPr>
              <a:t>https://pubmed.ncbi.nlm.nih.gov/27076595</a:t>
            </a:r>
            <a:r>
              <a:rPr lang="en-US" sz="1000" spc="-5" dirty="0">
                <a:latin typeface="Calibri" panose="020F0502020204030204" pitchFamily="34" charset="0"/>
                <a:ea typeface="Calibri" panose="020F0502020204030204" pitchFamily="34" charset="0"/>
                <a:cs typeface="Times New Roman" panose="02020603050405020304" pitchFamily="18" charset="0"/>
              </a:rPr>
              <a:t>.</a:t>
            </a:r>
          </a:p>
          <a:p>
            <a:pPr marR="733425" lvl="0" algn="just">
              <a:spcAft>
                <a:spcPts val="0"/>
              </a:spcAft>
              <a:buSzPts val="1000"/>
              <a:tabLst>
                <a:tab pos="534035" algn="l"/>
              </a:tabLst>
            </a:pPr>
            <a:endParaRPr lang="it-IT" sz="1000" spc="-10" dirty="0">
              <a:latin typeface="Calibri" panose="020F0502020204030204" pitchFamily="34" charset="0"/>
              <a:ea typeface="Calibri" panose="020F0502020204030204" pitchFamily="34" charset="0"/>
              <a:cs typeface="Times New Roman" panose="02020603050405020304" pitchFamily="18" charset="0"/>
            </a:endParaRPr>
          </a:p>
          <a:p>
            <a:pPr marR="807720" lvl="0" algn="just">
              <a:spcAft>
                <a:spcPts val="0"/>
              </a:spcAft>
              <a:buSzPts val="1000"/>
              <a:tabLst>
                <a:tab pos="534035" algn="l"/>
              </a:tabLst>
            </a:pPr>
            <a:r>
              <a:rPr lang="en-US" sz="1000" spc="-5" dirty="0">
                <a:latin typeface="Calibri" panose="020F0502020204030204" pitchFamily="34" charset="0"/>
                <a:ea typeface="Calibri" panose="020F0502020204030204" pitchFamily="34" charset="0"/>
                <a:cs typeface="Times New Roman" panose="02020603050405020304" pitchFamily="18" charset="0"/>
              </a:rPr>
              <a:t>Ashikaga</a:t>
            </a:r>
            <a:r>
              <a:rPr lang="en-US" sz="1000" spc="-20" dirty="0">
                <a:latin typeface="Calibri" panose="020F0502020204030204" pitchFamily="34" charset="0"/>
                <a:ea typeface="Calibri" panose="020F0502020204030204" pitchFamily="34" charset="0"/>
                <a:cs typeface="Times New Roman" panose="02020603050405020304" pitchFamily="18" charset="0"/>
              </a:rPr>
              <a:t> </a:t>
            </a:r>
            <a:r>
              <a:rPr lang="en-US" sz="1000" spc="-5" dirty="0">
                <a:latin typeface="Calibri" panose="020F0502020204030204" pitchFamily="34" charset="0"/>
                <a:ea typeface="Calibri" panose="020F0502020204030204" pitchFamily="34" charset="0"/>
                <a:cs typeface="Times New Roman" panose="02020603050405020304" pitchFamily="18" charset="0"/>
              </a:rPr>
              <a:t>T,</a:t>
            </a:r>
            <a:r>
              <a:rPr lang="en-US" sz="1000" spc="-15" dirty="0">
                <a:latin typeface="Calibri" panose="020F0502020204030204" pitchFamily="34" charset="0"/>
                <a:ea typeface="Calibri" panose="020F0502020204030204" pitchFamily="34" charset="0"/>
                <a:cs typeface="Times New Roman" panose="02020603050405020304" pitchFamily="18" charset="0"/>
              </a:rPr>
              <a:t> </a:t>
            </a:r>
            <a:r>
              <a:rPr lang="en-US" sz="1000" spc="-5" dirty="0" err="1">
                <a:latin typeface="Calibri" panose="020F0502020204030204" pitchFamily="34" charset="0"/>
                <a:ea typeface="Calibri" panose="020F0502020204030204" pitchFamily="34" charset="0"/>
                <a:cs typeface="Times New Roman" panose="02020603050405020304" pitchFamily="18" charset="0"/>
              </a:rPr>
              <a:t>Vacek</a:t>
            </a:r>
            <a:r>
              <a:rPr lang="en-US" sz="1000" spc="-15" dirty="0">
                <a:latin typeface="Calibri" panose="020F0502020204030204" pitchFamily="34" charset="0"/>
                <a:ea typeface="Calibri" panose="020F0502020204030204" pitchFamily="34" charset="0"/>
                <a:cs typeface="Times New Roman" panose="02020603050405020304" pitchFamily="18" charset="0"/>
              </a:rPr>
              <a:t> </a:t>
            </a:r>
            <a:r>
              <a:rPr lang="en-US" sz="1000" spc="-10" dirty="0">
                <a:latin typeface="Calibri" panose="020F0502020204030204" pitchFamily="34" charset="0"/>
                <a:ea typeface="Calibri" panose="020F0502020204030204" pitchFamily="34" charset="0"/>
                <a:cs typeface="Times New Roman" panose="02020603050405020304" pitchFamily="18" charset="0"/>
              </a:rPr>
              <a:t>PM, </a:t>
            </a:r>
            <a:r>
              <a:rPr lang="en-US" sz="1000" spc="-5" dirty="0">
                <a:latin typeface="Calibri" panose="020F0502020204030204" pitchFamily="34" charset="0"/>
                <a:ea typeface="Calibri" panose="020F0502020204030204" pitchFamily="34" charset="0"/>
                <a:cs typeface="Times New Roman" panose="02020603050405020304" pitchFamily="18" charset="0"/>
              </a:rPr>
              <a:t>Lewis</a:t>
            </a:r>
            <a:r>
              <a:rPr lang="en-US" sz="1000" spc="-15" dirty="0">
                <a:latin typeface="Calibri" panose="020F0502020204030204" pitchFamily="34" charset="0"/>
                <a:ea typeface="Calibri" panose="020F0502020204030204" pitchFamily="34" charset="0"/>
                <a:cs typeface="Times New Roman" panose="02020603050405020304" pitchFamily="18" charset="0"/>
              </a:rPr>
              <a:t> </a:t>
            </a:r>
            <a:r>
              <a:rPr lang="en-US" sz="1000" spc="-5" dirty="0">
                <a:latin typeface="Calibri" panose="020F0502020204030204" pitchFamily="34" charset="0"/>
                <a:ea typeface="Calibri" panose="020F0502020204030204" pitchFamily="34" charset="0"/>
                <a:cs typeface="Times New Roman" panose="02020603050405020304" pitchFamily="18" charset="0"/>
              </a:rPr>
              <a:t>SO.</a:t>
            </a:r>
            <a:r>
              <a:rPr lang="en-US" sz="1000" spc="-15" dirty="0">
                <a:latin typeface="Calibri" panose="020F0502020204030204" pitchFamily="34" charset="0"/>
                <a:ea typeface="Calibri" panose="020F0502020204030204" pitchFamily="34" charset="0"/>
                <a:cs typeface="Times New Roman" panose="02020603050405020304" pitchFamily="18" charset="0"/>
              </a:rPr>
              <a:t> </a:t>
            </a:r>
            <a:r>
              <a:rPr lang="en-US" sz="1000" spc="-5" dirty="0">
                <a:latin typeface="Calibri" panose="020F0502020204030204" pitchFamily="34" charset="0"/>
                <a:ea typeface="Calibri" panose="020F0502020204030204" pitchFamily="34" charset="0"/>
                <a:cs typeface="Times New Roman" panose="02020603050405020304" pitchFamily="18" charset="0"/>
              </a:rPr>
              <a:t>Evaluation</a:t>
            </a:r>
            <a:r>
              <a:rPr lang="en-US" sz="1000" spc="-25" dirty="0">
                <a:latin typeface="Calibri" panose="020F0502020204030204" pitchFamily="34" charset="0"/>
                <a:ea typeface="Calibri" panose="020F0502020204030204" pitchFamily="34" charset="0"/>
                <a:cs typeface="Times New Roman" panose="02020603050405020304" pitchFamily="18" charset="0"/>
              </a:rPr>
              <a:t> </a:t>
            </a:r>
            <a:r>
              <a:rPr lang="en-US" sz="1000" spc="-5" dirty="0">
                <a:latin typeface="Calibri" panose="020F0502020204030204" pitchFamily="34" charset="0"/>
                <a:ea typeface="Calibri" panose="020F0502020204030204" pitchFamily="34" charset="0"/>
                <a:cs typeface="Times New Roman" panose="02020603050405020304" pitchFamily="18" charset="0"/>
              </a:rPr>
              <a:t>of</a:t>
            </a:r>
            <a:r>
              <a:rPr lang="en-US" sz="1000" spc="-30" dirty="0">
                <a:latin typeface="Calibri" panose="020F0502020204030204" pitchFamily="34" charset="0"/>
                <a:ea typeface="Calibri" panose="020F0502020204030204" pitchFamily="34" charset="0"/>
                <a:cs typeface="Times New Roman" panose="02020603050405020304" pitchFamily="18" charset="0"/>
              </a:rPr>
              <a:t> </a:t>
            </a:r>
            <a:r>
              <a:rPr lang="en-US" sz="1000" spc="-10" dirty="0">
                <a:latin typeface="Calibri" panose="020F0502020204030204" pitchFamily="34" charset="0"/>
                <a:ea typeface="Calibri" panose="020F0502020204030204" pitchFamily="34" charset="0"/>
                <a:cs typeface="Times New Roman" panose="02020603050405020304" pitchFamily="18" charset="0"/>
              </a:rPr>
              <a:t>a community-based</a:t>
            </a:r>
            <a:r>
              <a:rPr lang="en-US" sz="1000" spc="-20" dirty="0">
                <a:latin typeface="Calibri" panose="020F0502020204030204" pitchFamily="34" charset="0"/>
                <a:ea typeface="Calibri" panose="020F0502020204030204" pitchFamily="34" charset="0"/>
                <a:cs typeface="Times New Roman" panose="02020603050405020304" pitchFamily="18" charset="0"/>
              </a:rPr>
              <a:t> </a:t>
            </a:r>
            <a:r>
              <a:rPr lang="en-US" sz="1000" spc="-5" dirty="0">
                <a:latin typeface="Calibri" panose="020F0502020204030204" pitchFamily="34" charset="0"/>
                <a:ea typeface="Calibri" panose="020F0502020204030204" pitchFamily="34" charset="0"/>
                <a:cs typeface="Times New Roman" panose="02020603050405020304" pitchFamily="18" charset="0"/>
              </a:rPr>
              <a:t>education</a:t>
            </a:r>
            <a:r>
              <a:rPr lang="en-US" sz="1000" spc="-30" dirty="0">
                <a:latin typeface="Calibri" panose="020F0502020204030204" pitchFamily="34" charset="0"/>
                <a:ea typeface="Calibri" panose="020F0502020204030204" pitchFamily="34" charset="0"/>
                <a:cs typeface="Times New Roman" panose="02020603050405020304" pitchFamily="18" charset="0"/>
              </a:rPr>
              <a:t> </a:t>
            </a:r>
            <a:r>
              <a:rPr lang="en-US" sz="1000" spc="-5" dirty="0">
                <a:latin typeface="Calibri" panose="020F0502020204030204" pitchFamily="34" charset="0"/>
                <a:ea typeface="Calibri" panose="020F0502020204030204" pitchFamily="34" charset="0"/>
                <a:cs typeface="Times New Roman" panose="02020603050405020304" pitchFamily="18" charset="0"/>
              </a:rPr>
              <a:t>program</a:t>
            </a:r>
            <a:r>
              <a:rPr lang="en-US" sz="1000" spc="-20" dirty="0">
                <a:latin typeface="Calibri" panose="020F0502020204030204" pitchFamily="34" charset="0"/>
                <a:ea typeface="Calibri" panose="020F0502020204030204" pitchFamily="34" charset="0"/>
                <a:cs typeface="Times New Roman" panose="02020603050405020304" pitchFamily="18" charset="0"/>
              </a:rPr>
              <a:t> </a:t>
            </a:r>
            <a:r>
              <a:rPr lang="en-US" sz="1000" spc="-10" dirty="0">
                <a:latin typeface="Calibri" panose="020F0502020204030204" pitchFamily="34" charset="0"/>
                <a:ea typeface="Calibri" panose="020F0502020204030204" pitchFamily="34" charset="0"/>
                <a:cs typeface="Times New Roman" panose="02020603050405020304" pitchFamily="18" charset="0"/>
              </a:rPr>
              <a:t>for</a:t>
            </a:r>
            <a:r>
              <a:rPr lang="en-US" sz="1000" spc="-25" dirty="0">
                <a:latin typeface="Calibri" panose="020F0502020204030204" pitchFamily="34" charset="0"/>
                <a:ea typeface="Calibri" panose="020F0502020204030204" pitchFamily="34" charset="0"/>
                <a:cs typeface="Times New Roman" panose="02020603050405020304" pitchFamily="18" charset="0"/>
              </a:rPr>
              <a:t> </a:t>
            </a:r>
            <a:r>
              <a:rPr lang="en-US" sz="1000" spc="-5" dirty="0">
                <a:latin typeface="Calibri" panose="020F0502020204030204" pitchFamily="34" charset="0"/>
                <a:ea typeface="Calibri" panose="020F0502020204030204" pitchFamily="34" charset="0"/>
                <a:cs typeface="Times New Roman" panose="02020603050405020304" pitchFamily="18" charset="0"/>
              </a:rPr>
              <a:t>individuals</a:t>
            </a:r>
            <a:r>
              <a:rPr lang="en-US" sz="1000" spc="-15" dirty="0">
                <a:latin typeface="Calibri" panose="020F0502020204030204" pitchFamily="34" charset="0"/>
                <a:ea typeface="Calibri" panose="020F0502020204030204" pitchFamily="34" charset="0"/>
                <a:cs typeface="Times New Roman" panose="02020603050405020304" pitchFamily="18" charset="0"/>
              </a:rPr>
              <a:t> </a:t>
            </a:r>
            <a:r>
              <a:rPr lang="en-US" sz="1000" spc="-5" dirty="0">
                <a:latin typeface="Calibri" panose="020F0502020204030204" pitchFamily="34" charset="0"/>
                <a:ea typeface="Calibri" panose="020F0502020204030204" pitchFamily="34" charset="0"/>
                <a:cs typeface="Times New Roman" panose="02020603050405020304" pitchFamily="18" charset="0"/>
              </a:rPr>
              <a:t>with</a:t>
            </a:r>
            <a:r>
              <a:rPr lang="en-US" sz="1000" spc="-25" dirty="0">
                <a:latin typeface="Calibri" panose="020F0502020204030204" pitchFamily="34" charset="0"/>
                <a:ea typeface="Calibri" panose="020F0502020204030204" pitchFamily="34" charset="0"/>
                <a:cs typeface="Times New Roman" panose="02020603050405020304" pitchFamily="18" charset="0"/>
              </a:rPr>
              <a:t> </a:t>
            </a:r>
            <a:r>
              <a:rPr lang="en-US" sz="1000" spc="-10" dirty="0">
                <a:latin typeface="Calibri" panose="020F0502020204030204" pitchFamily="34" charset="0"/>
                <a:ea typeface="Calibri" panose="020F0502020204030204" pitchFamily="34" charset="0"/>
                <a:cs typeface="Times New Roman" panose="02020603050405020304" pitchFamily="18" charset="0"/>
              </a:rPr>
              <a:t>chronic</a:t>
            </a:r>
            <a:r>
              <a:rPr lang="en-US" sz="1000" spc="445" dirty="0">
                <a:latin typeface="Times New Roman" panose="02020603050405020304" pitchFamily="18" charset="0"/>
                <a:ea typeface="Calibri" panose="020F0502020204030204" pitchFamily="34" charset="0"/>
                <a:cs typeface="Times New Roman" panose="02020603050405020304" pitchFamily="18" charset="0"/>
              </a:rPr>
              <a:t> </a:t>
            </a:r>
            <a:r>
              <a:rPr lang="en-US" sz="1000" spc="-5" dirty="0">
                <a:latin typeface="Calibri" panose="020F0502020204030204" pitchFamily="34" charset="0"/>
                <a:ea typeface="Calibri" panose="020F0502020204030204" pitchFamily="34" charset="0"/>
                <a:cs typeface="Times New Roman" panose="02020603050405020304" pitchFamily="18" charset="0"/>
              </a:rPr>
              <a:t>obstructive</a:t>
            </a:r>
            <a:r>
              <a:rPr lang="en-US" sz="1000" spc="-30" dirty="0">
                <a:latin typeface="Calibri" panose="020F0502020204030204" pitchFamily="34" charset="0"/>
                <a:ea typeface="Calibri" panose="020F0502020204030204" pitchFamily="34" charset="0"/>
                <a:cs typeface="Times New Roman" panose="02020603050405020304" pitchFamily="18" charset="0"/>
              </a:rPr>
              <a:t> </a:t>
            </a:r>
            <a:r>
              <a:rPr lang="en-US" sz="1000" spc="-5" dirty="0">
                <a:latin typeface="Calibri" panose="020F0502020204030204" pitchFamily="34" charset="0"/>
                <a:ea typeface="Calibri" panose="020F0502020204030204" pitchFamily="34" charset="0"/>
                <a:cs typeface="Times New Roman" panose="02020603050405020304" pitchFamily="18" charset="0"/>
              </a:rPr>
              <a:t>pulmonary</a:t>
            </a:r>
            <a:r>
              <a:rPr lang="en-US" sz="1000" spc="-25" dirty="0">
                <a:latin typeface="Calibri" panose="020F0502020204030204" pitchFamily="34" charset="0"/>
                <a:ea typeface="Calibri" panose="020F0502020204030204" pitchFamily="34" charset="0"/>
                <a:cs typeface="Times New Roman" panose="02020603050405020304" pitchFamily="18" charset="0"/>
              </a:rPr>
              <a:t> </a:t>
            </a:r>
            <a:r>
              <a:rPr lang="en-US" sz="1000" spc="-10" dirty="0">
                <a:latin typeface="Calibri" panose="020F0502020204030204" pitchFamily="34" charset="0"/>
                <a:ea typeface="Calibri" panose="020F0502020204030204" pitchFamily="34" charset="0"/>
                <a:cs typeface="Times New Roman" panose="02020603050405020304" pitchFamily="18" charset="0"/>
              </a:rPr>
              <a:t>disease. </a:t>
            </a:r>
            <a:r>
              <a:rPr lang="en-US" sz="1000" i="1" spc="-10" dirty="0">
                <a:latin typeface="Calibri" panose="020F0502020204030204" pitchFamily="34" charset="0"/>
                <a:ea typeface="Calibri" panose="020F0502020204030204" pitchFamily="34" charset="0"/>
                <a:cs typeface="Times New Roman" panose="02020603050405020304" pitchFamily="18" charset="0"/>
              </a:rPr>
              <a:t>J</a:t>
            </a:r>
            <a:r>
              <a:rPr lang="en-US" sz="1000" i="1" spc="-25" dirty="0">
                <a:latin typeface="Calibri" panose="020F0502020204030204" pitchFamily="34" charset="0"/>
                <a:ea typeface="Calibri" panose="020F0502020204030204" pitchFamily="34" charset="0"/>
                <a:cs typeface="Times New Roman" panose="02020603050405020304" pitchFamily="18" charset="0"/>
              </a:rPr>
              <a:t> </a:t>
            </a:r>
            <a:r>
              <a:rPr lang="en-US" sz="1000" i="1" spc="-5" dirty="0" err="1">
                <a:latin typeface="Calibri" panose="020F0502020204030204" pitchFamily="34" charset="0"/>
                <a:ea typeface="Calibri" panose="020F0502020204030204" pitchFamily="34" charset="0"/>
                <a:cs typeface="Times New Roman" panose="02020603050405020304" pitchFamily="18" charset="0"/>
              </a:rPr>
              <a:t>Rehabil</a:t>
            </a:r>
            <a:r>
              <a:rPr lang="en-US" sz="1000" i="1" spc="-20" dirty="0">
                <a:latin typeface="Calibri" panose="020F0502020204030204" pitchFamily="34" charset="0"/>
                <a:ea typeface="Calibri" panose="020F0502020204030204" pitchFamily="34" charset="0"/>
                <a:cs typeface="Times New Roman" panose="02020603050405020304" pitchFamily="18" charset="0"/>
              </a:rPr>
              <a:t> </a:t>
            </a:r>
            <a:r>
              <a:rPr lang="en-US" sz="1000" spc="-10" dirty="0">
                <a:latin typeface="Calibri" panose="020F0502020204030204" pitchFamily="34" charset="0"/>
                <a:ea typeface="Calibri" panose="020F0502020204030204" pitchFamily="34" charset="0"/>
                <a:cs typeface="Times New Roman" panose="02020603050405020304" pitchFamily="18" charset="0"/>
              </a:rPr>
              <a:t>1980;</a:t>
            </a:r>
            <a:r>
              <a:rPr lang="en-US" sz="1000" spc="-35" dirty="0">
                <a:latin typeface="Calibri" panose="020F0502020204030204" pitchFamily="34" charset="0"/>
                <a:ea typeface="Calibri" panose="020F0502020204030204" pitchFamily="34" charset="0"/>
                <a:cs typeface="Times New Roman" panose="02020603050405020304" pitchFamily="18" charset="0"/>
              </a:rPr>
              <a:t> </a:t>
            </a:r>
            <a:r>
              <a:rPr lang="en-US" sz="1000" b="1" spc="-10" dirty="0">
                <a:latin typeface="Calibri" panose="020F0502020204030204" pitchFamily="34" charset="0"/>
                <a:ea typeface="Calibri" panose="020F0502020204030204" pitchFamily="34" charset="0"/>
                <a:cs typeface="Times New Roman" panose="02020603050405020304" pitchFamily="18" charset="0"/>
              </a:rPr>
              <a:t>46</a:t>
            </a:r>
            <a:r>
              <a:rPr lang="en-US" sz="1000" spc="-10" dirty="0">
                <a:latin typeface="Calibri" panose="020F0502020204030204" pitchFamily="34" charset="0"/>
                <a:ea typeface="Calibri" panose="020F0502020204030204" pitchFamily="34" charset="0"/>
                <a:cs typeface="Times New Roman" panose="02020603050405020304" pitchFamily="18" charset="0"/>
              </a:rPr>
              <a:t>(2):</a:t>
            </a:r>
            <a:r>
              <a:rPr lang="en-US" sz="1000" spc="-25" dirty="0">
                <a:latin typeface="Calibri" panose="020F0502020204030204" pitchFamily="34" charset="0"/>
                <a:ea typeface="Calibri" panose="020F0502020204030204" pitchFamily="34" charset="0"/>
                <a:cs typeface="Times New Roman" panose="02020603050405020304" pitchFamily="18" charset="0"/>
              </a:rPr>
              <a:t> </a:t>
            </a:r>
            <a:r>
              <a:rPr lang="en-US" sz="1000" spc="-5" dirty="0">
                <a:latin typeface="Calibri" panose="020F0502020204030204" pitchFamily="34" charset="0"/>
                <a:ea typeface="Calibri" panose="020F0502020204030204" pitchFamily="34" charset="0"/>
                <a:cs typeface="Times New Roman" panose="02020603050405020304" pitchFamily="18" charset="0"/>
              </a:rPr>
              <a:t>23-7</a:t>
            </a:r>
            <a:r>
              <a:rPr lang="en-US" sz="1000" spc="-40" dirty="0">
                <a:latin typeface="Calibri" panose="020F0502020204030204" pitchFamily="34" charset="0"/>
                <a:ea typeface="Calibri" panose="020F0502020204030204" pitchFamily="34" charset="0"/>
                <a:cs typeface="Times New Roman" panose="02020603050405020304" pitchFamily="18" charset="0"/>
              </a:rPr>
              <a:t> </a:t>
            </a:r>
            <a:r>
              <a:rPr lang="en-US" sz="1000" u="sng" spc="-5" dirty="0">
                <a:solidFill>
                  <a:srgbClr val="0000FF"/>
                </a:solidFill>
                <a:uFill>
                  <a:solidFill>
                    <a:srgbClr val="0000FF"/>
                  </a:solidFill>
                </a:uFill>
                <a:latin typeface="Calibri" panose="020F0502020204030204" pitchFamily="34" charset="0"/>
                <a:ea typeface="Calibri" panose="020F0502020204030204" pitchFamily="34" charset="0"/>
                <a:cs typeface="Times New Roman" panose="02020603050405020304" pitchFamily="18" charset="0"/>
                <a:hlinkClick r:id="rId3"/>
              </a:rPr>
              <a:t>https://pubmed.ncbi.nlm.nih.gov/7392019</a:t>
            </a:r>
            <a:r>
              <a:rPr lang="en-US" sz="1000" spc="-5" dirty="0">
                <a:latin typeface="Calibri" panose="020F0502020204030204" pitchFamily="34" charset="0"/>
                <a:ea typeface="Calibri" panose="020F0502020204030204" pitchFamily="34" charset="0"/>
                <a:cs typeface="Times New Roman" panose="02020603050405020304" pitchFamily="18" charset="0"/>
              </a:rPr>
              <a:t>.</a:t>
            </a:r>
          </a:p>
          <a:p>
            <a:pPr marR="807720" lvl="0" algn="just">
              <a:spcAft>
                <a:spcPts val="0"/>
              </a:spcAft>
              <a:buSzPts val="1000"/>
              <a:tabLst>
                <a:tab pos="534035" algn="l"/>
              </a:tabLst>
            </a:pPr>
            <a:endParaRPr lang="it-IT" sz="1000" spc="-10" dirty="0">
              <a:latin typeface="Calibri" panose="020F0502020204030204" pitchFamily="34" charset="0"/>
              <a:ea typeface="Calibri" panose="020F0502020204030204" pitchFamily="34" charset="0"/>
              <a:cs typeface="Times New Roman" panose="02020603050405020304" pitchFamily="18" charset="0"/>
            </a:endParaRPr>
          </a:p>
          <a:p>
            <a:pPr marR="807720" lvl="0" algn="just">
              <a:spcAft>
                <a:spcPts val="0"/>
              </a:spcAft>
              <a:buSzPts val="1000"/>
              <a:tabLst>
                <a:tab pos="534035" algn="l"/>
              </a:tabLst>
            </a:pPr>
            <a:r>
              <a:rPr lang="it-IT" sz="1000" spc="-5" dirty="0" err="1">
                <a:latin typeface="Calibri" panose="020F0502020204030204" pitchFamily="34" charset="0"/>
                <a:ea typeface="Calibri" panose="020F0502020204030204" pitchFamily="34" charset="0"/>
                <a:cs typeface="Times New Roman" panose="02020603050405020304" pitchFamily="18" charset="0"/>
              </a:rPr>
              <a:t>Janelli</a:t>
            </a:r>
            <a:r>
              <a:rPr lang="it-IT" sz="1000" spc="-15" dirty="0">
                <a:latin typeface="Calibri" panose="020F0502020204030204" pitchFamily="34" charset="0"/>
                <a:ea typeface="Calibri" panose="020F0502020204030204" pitchFamily="34" charset="0"/>
                <a:cs typeface="Times New Roman" panose="02020603050405020304" pitchFamily="18" charset="0"/>
              </a:rPr>
              <a:t> </a:t>
            </a:r>
            <a:r>
              <a:rPr lang="it-IT" sz="1000" spc="-5" dirty="0">
                <a:latin typeface="Calibri" panose="020F0502020204030204" pitchFamily="34" charset="0"/>
                <a:ea typeface="Calibri" panose="020F0502020204030204" pitchFamily="34" charset="0"/>
                <a:cs typeface="Times New Roman" panose="02020603050405020304" pitchFamily="18" charset="0"/>
              </a:rPr>
              <a:t>LM,</a:t>
            </a:r>
            <a:r>
              <a:rPr lang="it-IT" sz="1000" spc="-10" dirty="0">
                <a:latin typeface="Calibri" panose="020F0502020204030204" pitchFamily="34" charset="0"/>
                <a:ea typeface="Calibri" panose="020F0502020204030204" pitchFamily="34" charset="0"/>
                <a:cs typeface="Times New Roman" panose="02020603050405020304" pitchFamily="18" charset="0"/>
              </a:rPr>
              <a:t> </a:t>
            </a:r>
            <a:r>
              <a:rPr lang="it-IT" sz="1000" spc="-5" dirty="0" err="1">
                <a:latin typeface="Calibri" panose="020F0502020204030204" pitchFamily="34" charset="0"/>
                <a:ea typeface="Calibri" panose="020F0502020204030204" pitchFamily="34" charset="0"/>
                <a:cs typeface="Times New Roman" panose="02020603050405020304" pitchFamily="18" charset="0"/>
              </a:rPr>
              <a:t>Scherer</a:t>
            </a:r>
            <a:r>
              <a:rPr lang="it-IT" sz="1000" spc="-30" dirty="0">
                <a:latin typeface="Calibri" panose="020F0502020204030204" pitchFamily="34" charset="0"/>
                <a:ea typeface="Calibri" panose="020F0502020204030204" pitchFamily="34" charset="0"/>
                <a:cs typeface="Times New Roman" panose="02020603050405020304" pitchFamily="18" charset="0"/>
              </a:rPr>
              <a:t> </a:t>
            </a:r>
            <a:r>
              <a:rPr lang="it-IT" sz="1000" spc="-5" dirty="0">
                <a:latin typeface="Calibri" panose="020F0502020204030204" pitchFamily="34" charset="0"/>
                <a:ea typeface="Calibri" panose="020F0502020204030204" pitchFamily="34" charset="0"/>
                <a:cs typeface="Times New Roman" panose="02020603050405020304" pitchFamily="18" charset="0"/>
              </a:rPr>
              <a:t>YK,</a:t>
            </a:r>
            <a:r>
              <a:rPr lang="it-IT" sz="1000" spc="-10" dirty="0">
                <a:latin typeface="Calibri" panose="020F0502020204030204" pitchFamily="34" charset="0"/>
                <a:ea typeface="Calibri" panose="020F0502020204030204" pitchFamily="34" charset="0"/>
                <a:cs typeface="Times New Roman" panose="02020603050405020304" pitchFamily="18" charset="0"/>
              </a:rPr>
              <a:t> </a:t>
            </a:r>
            <a:r>
              <a:rPr lang="it-IT" sz="1000" spc="-5" dirty="0" err="1">
                <a:latin typeface="Calibri" panose="020F0502020204030204" pitchFamily="34" charset="0"/>
                <a:ea typeface="Calibri" panose="020F0502020204030204" pitchFamily="34" charset="0"/>
                <a:cs typeface="Times New Roman" panose="02020603050405020304" pitchFamily="18" charset="0"/>
              </a:rPr>
              <a:t>Schmieder</a:t>
            </a:r>
            <a:r>
              <a:rPr lang="it-IT" sz="1000" spc="-25" dirty="0">
                <a:latin typeface="Calibri" panose="020F0502020204030204" pitchFamily="34" charset="0"/>
                <a:ea typeface="Calibri" panose="020F0502020204030204" pitchFamily="34" charset="0"/>
                <a:cs typeface="Times New Roman" panose="02020603050405020304" pitchFamily="18" charset="0"/>
              </a:rPr>
              <a:t> </a:t>
            </a:r>
            <a:r>
              <a:rPr lang="it-IT" sz="1000" spc="-10" dirty="0">
                <a:latin typeface="Calibri" panose="020F0502020204030204" pitchFamily="34" charset="0"/>
                <a:ea typeface="Calibri" panose="020F0502020204030204" pitchFamily="34" charset="0"/>
                <a:cs typeface="Times New Roman" panose="02020603050405020304" pitchFamily="18" charset="0"/>
              </a:rPr>
              <a:t>LE.</a:t>
            </a:r>
            <a:r>
              <a:rPr lang="it-IT" sz="1000" spc="-15" dirty="0">
                <a:latin typeface="Calibri" panose="020F0502020204030204" pitchFamily="34" charset="0"/>
                <a:ea typeface="Calibri" panose="020F0502020204030204" pitchFamily="34" charset="0"/>
                <a:cs typeface="Times New Roman" panose="02020603050405020304" pitchFamily="18" charset="0"/>
              </a:rPr>
              <a:t> </a:t>
            </a:r>
            <a:r>
              <a:rPr lang="en-US" sz="1000" spc="-10" dirty="0">
                <a:latin typeface="Calibri" panose="020F0502020204030204" pitchFamily="34" charset="0"/>
                <a:ea typeface="Calibri" panose="020F0502020204030204" pitchFamily="34" charset="0"/>
                <a:cs typeface="Times New Roman" panose="02020603050405020304" pitchFamily="18" charset="0"/>
              </a:rPr>
              <a:t>Can</a:t>
            </a:r>
            <a:r>
              <a:rPr lang="en-US" sz="1000" spc="-20" dirty="0">
                <a:latin typeface="Calibri" panose="020F0502020204030204" pitchFamily="34" charset="0"/>
                <a:ea typeface="Calibri" panose="020F0502020204030204" pitchFamily="34" charset="0"/>
                <a:cs typeface="Times New Roman" panose="02020603050405020304" pitchFamily="18" charset="0"/>
              </a:rPr>
              <a:t> </a:t>
            </a:r>
            <a:r>
              <a:rPr lang="en-US" sz="1000" spc="-10" dirty="0">
                <a:latin typeface="Calibri" panose="020F0502020204030204" pitchFamily="34" charset="0"/>
                <a:ea typeface="Calibri" panose="020F0502020204030204" pitchFamily="34" charset="0"/>
                <a:cs typeface="Times New Roman" panose="02020603050405020304" pitchFamily="18" charset="0"/>
              </a:rPr>
              <a:t>a</a:t>
            </a:r>
            <a:r>
              <a:rPr lang="en-US" sz="1000" spc="-20" dirty="0">
                <a:latin typeface="Calibri" panose="020F0502020204030204" pitchFamily="34" charset="0"/>
                <a:ea typeface="Calibri" panose="020F0502020204030204" pitchFamily="34" charset="0"/>
                <a:cs typeface="Times New Roman" panose="02020603050405020304" pitchFamily="18" charset="0"/>
              </a:rPr>
              <a:t> </a:t>
            </a:r>
            <a:r>
              <a:rPr lang="en-US" sz="1000" spc="-5" dirty="0">
                <a:latin typeface="Calibri" panose="020F0502020204030204" pitchFamily="34" charset="0"/>
                <a:ea typeface="Calibri" panose="020F0502020204030204" pitchFamily="34" charset="0"/>
                <a:cs typeface="Times New Roman" panose="02020603050405020304" pitchFamily="18" charset="0"/>
              </a:rPr>
              <a:t>pulmonary</a:t>
            </a:r>
            <a:r>
              <a:rPr lang="en-US" sz="1000" spc="-10" dirty="0">
                <a:latin typeface="Calibri" panose="020F0502020204030204" pitchFamily="34" charset="0"/>
                <a:ea typeface="Calibri" panose="020F0502020204030204" pitchFamily="34" charset="0"/>
                <a:cs typeface="Times New Roman" panose="02020603050405020304" pitchFamily="18" charset="0"/>
              </a:rPr>
              <a:t> </a:t>
            </a:r>
            <a:r>
              <a:rPr lang="en-US" sz="1000" spc="-5" dirty="0">
                <a:latin typeface="Calibri" panose="020F0502020204030204" pitchFamily="34" charset="0"/>
                <a:ea typeface="Calibri" panose="020F0502020204030204" pitchFamily="34" charset="0"/>
                <a:cs typeface="Times New Roman" panose="02020603050405020304" pitchFamily="18" charset="0"/>
              </a:rPr>
              <a:t>health</a:t>
            </a:r>
            <a:r>
              <a:rPr lang="en-US" sz="1000" spc="-25" dirty="0">
                <a:latin typeface="Calibri" panose="020F0502020204030204" pitchFamily="34" charset="0"/>
                <a:ea typeface="Calibri" panose="020F0502020204030204" pitchFamily="34" charset="0"/>
                <a:cs typeface="Times New Roman" panose="02020603050405020304" pitchFamily="18" charset="0"/>
              </a:rPr>
              <a:t> </a:t>
            </a:r>
            <a:r>
              <a:rPr lang="en-US" sz="1000" spc="-5" dirty="0">
                <a:latin typeface="Calibri" panose="020F0502020204030204" pitchFamily="34" charset="0"/>
                <a:ea typeface="Calibri" panose="020F0502020204030204" pitchFamily="34" charset="0"/>
                <a:cs typeface="Times New Roman" panose="02020603050405020304" pitchFamily="18" charset="0"/>
              </a:rPr>
              <a:t>teaching</a:t>
            </a:r>
            <a:r>
              <a:rPr lang="en-US" sz="1000" spc="-15" dirty="0">
                <a:latin typeface="Calibri" panose="020F0502020204030204" pitchFamily="34" charset="0"/>
                <a:ea typeface="Calibri" panose="020F0502020204030204" pitchFamily="34" charset="0"/>
                <a:cs typeface="Times New Roman" panose="02020603050405020304" pitchFamily="18" charset="0"/>
              </a:rPr>
              <a:t> </a:t>
            </a:r>
            <a:r>
              <a:rPr lang="en-US" sz="1000" spc="-5" dirty="0">
                <a:latin typeface="Calibri" panose="020F0502020204030204" pitchFamily="34" charset="0"/>
                <a:ea typeface="Calibri" panose="020F0502020204030204" pitchFamily="34" charset="0"/>
                <a:cs typeface="Times New Roman" panose="02020603050405020304" pitchFamily="18" charset="0"/>
              </a:rPr>
              <a:t>program</a:t>
            </a:r>
            <a:r>
              <a:rPr lang="en-US" sz="1000" spc="-15" dirty="0">
                <a:latin typeface="Calibri" panose="020F0502020204030204" pitchFamily="34" charset="0"/>
                <a:ea typeface="Calibri" panose="020F0502020204030204" pitchFamily="34" charset="0"/>
                <a:cs typeface="Times New Roman" panose="02020603050405020304" pitchFamily="18" charset="0"/>
              </a:rPr>
              <a:t> </a:t>
            </a:r>
            <a:r>
              <a:rPr lang="en-US" sz="1000" spc="-10" dirty="0">
                <a:latin typeface="Calibri" panose="020F0502020204030204" pitchFamily="34" charset="0"/>
                <a:ea typeface="Calibri" panose="020F0502020204030204" pitchFamily="34" charset="0"/>
                <a:cs typeface="Times New Roman" panose="02020603050405020304" pitchFamily="18" charset="0"/>
              </a:rPr>
              <a:t>alter</a:t>
            </a:r>
            <a:r>
              <a:rPr lang="en-US" sz="1000" spc="-25" dirty="0">
                <a:latin typeface="Calibri" panose="020F0502020204030204" pitchFamily="34" charset="0"/>
                <a:ea typeface="Calibri" panose="020F0502020204030204" pitchFamily="34" charset="0"/>
                <a:cs typeface="Times New Roman" panose="02020603050405020304" pitchFamily="18" charset="0"/>
              </a:rPr>
              <a:t> </a:t>
            </a:r>
            <a:r>
              <a:rPr lang="en-US" sz="1000" spc="-10" dirty="0">
                <a:latin typeface="Calibri" panose="020F0502020204030204" pitchFamily="34" charset="0"/>
                <a:ea typeface="Calibri" panose="020F0502020204030204" pitchFamily="34" charset="0"/>
                <a:cs typeface="Times New Roman" panose="02020603050405020304" pitchFamily="18" charset="0"/>
              </a:rPr>
              <a:t>patients'</a:t>
            </a:r>
            <a:r>
              <a:rPr lang="en-US" sz="1000" spc="-25" dirty="0">
                <a:latin typeface="Calibri" panose="020F0502020204030204" pitchFamily="34" charset="0"/>
                <a:ea typeface="Calibri" panose="020F0502020204030204" pitchFamily="34" charset="0"/>
                <a:cs typeface="Times New Roman" panose="02020603050405020304" pitchFamily="18" charset="0"/>
              </a:rPr>
              <a:t> </a:t>
            </a:r>
            <a:r>
              <a:rPr lang="en-US" sz="1000" spc="-5" dirty="0">
                <a:latin typeface="Calibri" panose="020F0502020204030204" pitchFamily="34" charset="0"/>
                <a:ea typeface="Calibri" panose="020F0502020204030204" pitchFamily="34" charset="0"/>
                <a:cs typeface="Times New Roman" panose="02020603050405020304" pitchFamily="18" charset="0"/>
              </a:rPr>
              <a:t>ability</a:t>
            </a:r>
            <a:r>
              <a:rPr lang="en-US" sz="1000" spc="-10" dirty="0">
                <a:latin typeface="Calibri" panose="020F0502020204030204" pitchFamily="34" charset="0"/>
                <a:ea typeface="Calibri" panose="020F0502020204030204" pitchFamily="34" charset="0"/>
                <a:cs typeface="Times New Roman" panose="02020603050405020304" pitchFamily="18" charset="0"/>
              </a:rPr>
              <a:t> to</a:t>
            </a:r>
            <a:r>
              <a:rPr lang="en-US" sz="1000" spc="-25" dirty="0">
                <a:latin typeface="Calibri" panose="020F0502020204030204" pitchFamily="34" charset="0"/>
                <a:ea typeface="Calibri" panose="020F0502020204030204" pitchFamily="34" charset="0"/>
                <a:cs typeface="Times New Roman" panose="02020603050405020304" pitchFamily="18" charset="0"/>
              </a:rPr>
              <a:t> </a:t>
            </a:r>
            <a:r>
              <a:rPr lang="en-US" sz="1000" spc="-10" dirty="0">
                <a:latin typeface="Calibri" panose="020F0502020204030204" pitchFamily="34" charset="0"/>
                <a:ea typeface="Calibri" panose="020F0502020204030204" pitchFamily="34" charset="0"/>
                <a:cs typeface="Times New Roman" panose="02020603050405020304" pitchFamily="18" charset="0"/>
              </a:rPr>
              <a:t>cope</a:t>
            </a:r>
            <a:r>
              <a:rPr lang="en-US" sz="1000" spc="-20" dirty="0">
                <a:latin typeface="Calibri" panose="020F0502020204030204" pitchFamily="34" charset="0"/>
                <a:ea typeface="Calibri" panose="020F0502020204030204" pitchFamily="34" charset="0"/>
                <a:cs typeface="Times New Roman" panose="02020603050405020304" pitchFamily="18" charset="0"/>
              </a:rPr>
              <a:t> </a:t>
            </a:r>
            <a:r>
              <a:rPr lang="en-US" sz="1000" spc="-10" dirty="0">
                <a:latin typeface="Calibri" panose="020F0502020204030204" pitchFamily="34" charset="0"/>
                <a:ea typeface="Calibri" panose="020F0502020204030204" pitchFamily="34" charset="0"/>
                <a:cs typeface="Times New Roman" panose="02020603050405020304" pitchFamily="18" charset="0"/>
              </a:rPr>
              <a:t>with</a:t>
            </a:r>
            <a:r>
              <a:rPr lang="en-US" sz="1000" spc="435" dirty="0">
                <a:latin typeface="Times New Roman" panose="02020603050405020304" pitchFamily="18" charset="0"/>
                <a:ea typeface="Calibri" panose="020F0502020204030204" pitchFamily="34" charset="0"/>
                <a:cs typeface="Times New Roman" panose="02020603050405020304" pitchFamily="18" charset="0"/>
              </a:rPr>
              <a:t> </a:t>
            </a:r>
            <a:r>
              <a:rPr lang="en-US" sz="1000" spc="-10" dirty="0">
                <a:latin typeface="Calibri" panose="020F0502020204030204" pitchFamily="34" charset="0"/>
                <a:ea typeface="Calibri" panose="020F0502020204030204" pitchFamily="34" charset="0"/>
                <a:cs typeface="Times New Roman" panose="02020603050405020304" pitchFamily="18" charset="0"/>
              </a:rPr>
              <a:t>COPD?</a:t>
            </a:r>
            <a:r>
              <a:rPr lang="en-US" sz="1000" spc="-40" dirty="0">
                <a:latin typeface="Calibri" panose="020F0502020204030204" pitchFamily="34" charset="0"/>
                <a:ea typeface="Calibri" panose="020F0502020204030204" pitchFamily="34" charset="0"/>
                <a:cs typeface="Times New Roman" panose="02020603050405020304" pitchFamily="18" charset="0"/>
              </a:rPr>
              <a:t> </a:t>
            </a:r>
            <a:r>
              <a:rPr lang="en-US" sz="1000" i="1" spc="-5" dirty="0" err="1">
                <a:latin typeface="Calibri" panose="020F0502020204030204" pitchFamily="34" charset="0"/>
                <a:ea typeface="Calibri" panose="020F0502020204030204" pitchFamily="34" charset="0"/>
                <a:cs typeface="Times New Roman" panose="02020603050405020304" pitchFamily="18" charset="0"/>
              </a:rPr>
              <a:t>Rehabil</a:t>
            </a:r>
            <a:r>
              <a:rPr lang="en-US" sz="1000" i="1" spc="-35" dirty="0">
                <a:latin typeface="Calibri" panose="020F0502020204030204" pitchFamily="34" charset="0"/>
                <a:ea typeface="Calibri" panose="020F0502020204030204" pitchFamily="34" charset="0"/>
                <a:cs typeface="Times New Roman" panose="02020603050405020304" pitchFamily="18" charset="0"/>
              </a:rPr>
              <a:t> </a:t>
            </a:r>
            <a:r>
              <a:rPr lang="en-US" sz="1000" i="1" spc="-5" dirty="0" err="1">
                <a:latin typeface="Calibri" panose="020F0502020204030204" pitchFamily="34" charset="0"/>
                <a:ea typeface="Calibri" panose="020F0502020204030204" pitchFamily="34" charset="0"/>
                <a:cs typeface="Times New Roman" panose="02020603050405020304" pitchFamily="18" charset="0"/>
              </a:rPr>
              <a:t>Nurs</a:t>
            </a:r>
            <a:r>
              <a:rPr lang="en-US" sz="1000" i="1" spc="-40" dirty="0">
                <a:latin typeface="Calibri" panose="020F0502020204030204" pitchFamily="34" charset="0"/>
                <a:ea typeface="Calibri" panose="020F0502020204030204" pitchFamily="34" charset="0"/>
                <a:cs typeface="Times New Roman" panose="02020603050405020304" pitchFamily="18" charset="0"/>
              </a:rPr>
              <a:t> </a:t>
            </a:r>
            <a:r>
              <a:rPr lang="en-US" sz="1000" spc="-5" dirty="0">
                <a:latin typeface="Calibri" panose="020F0502020204030204" pitchFamily="34" charset="0"/>
                <a:ea typeface="Calibri" panose="020F0502020204030204" pitchFamily="34" charset="0"/>
                <a:cs typeface="Times New Roman" panose="02020603050405020304" pitchFamily="18" charset="0"/>
              </a:rPr>
              <a:t>1991;</a:t>
            </a:r>
            <a:r>
              <a:rPr lang="en-US" sz="1000" spc="-40" dirty="0">
                <a:latin typeface="Calibri" panose="020F0502020204030204" pitchFamily="34" charset="0"/>
                <a:ea typeface="Calibri" panose="020F0502020204030204" pitchFamily="34" charset="0"/>
                <a:cs typeface="Times New Roman" panose="02020603050405020304" pitchFamily="18" charset="0"/>
              </a:rPr>
              <a:t> </a:t>
            </a:r>
            <a:r>
              <a:rPr lang="en-US" sz="1000" b="1" spc="-10" dirty="0">
                <a:latin typeface="Calibri" panose="020F0502020204030204" pitchFamily="34" charset="0"/>
                <a:ea typeface="Calibri" panose="020F0502020204030204" pitchFamily="34" charset="0"/>
                <a:cs typeface="Times New Roman" panose="02020603050405020304" pitchFamily="18" charset="0"/>
              </a:rPr>
              <a:t>16</a:t>
            </a:r>
            <a:r>
              <a:rPr lang="en-US" sz="1000" spc="-10" dirty="0">
                <a:latin typeface="Calibri" panose="020F0502020204030204" pitchFamily="34" charset="0"/>
                <a:ea typeface="Calibri" panose="020F0502020204030204" pitchFamily="34" charset="0"/>
                <a:cs typeface="Times New Roman" panose="02020603050405020304" pitchFamily="18" charset="0"/>
              </a:rPr>
              <a:t>(4):</a:t>
            </a:r>
            <a:r>
              <a:rPr lang="en-US" sz="1000" spc="-45" dirty="0">
                <a:latin typeface="Calibri" panose="020F0502020204030204" pitchFamily="34" charset="0"/>
                <a:ea typeface="Calibri" panose="020F0502020204030204" pitchFamily="34" charset="0"/>
                <a:cs typeface="Times New Roman" panose="02020603050405020304" pitchFamily="18" charset="0"/>
              </a:rPr>
              <a:t> </a:t>
            </a:r>
            <a:r>
              <a:rPr lang="en-US" sz="1000" spc="-10" dirty="0">
                <a:latin typeface="Calibri" panose="020F0502020204030204" pitchFamily="34" charset="0"/>
                <a:ea typeface="Calibri" panose="020F0502020204030204" pitchFamily="34" charset="0"/>
                <a:cs typeface="Times New Roman" panose="02020603050405020304" pitchFamily="18" charset="0"/>
              </a:rPr>
              <a:t>199-202</a:t>
            </a:r>
            <a:r>
              <a:rPr lang="en-US" sz="1000" spc="-45" dirty="0">
                <a:latin typeface="Calibri" panose="020F0502020204030204" pitchFamily="34" charset="0"/>
                <a:ea typeface="Calibri" panose="020F0502020204030204" pitchFamily="34" charset="0"/>
                <a:cs typeface="Times New Roman" panose="02020603050405020304" pitchFamily="18" charset="0"/>
              </a:rPr>
              <a:t> </a:t>
            </a:r>
            <a:r>
              <a:rPr lang="en-US" sz="1000" u="sng" spc="-5" dirty="0">
                <a:solidFill>
                  <a:srgbClr val="0000FF"/>
                </a:solidFill>
                <a:uFill>
                  <a:solidFill>
                    <a:srgbClr val="0000FF"/>
                  </a:solidFill>
                </a:uFill>
                <a:latin typeface="Calibri" panose="020F0502020204030204" pitchFamily="34" charset="0"/>
                <a:ea typeface="Calibri" panose="020F0502020204030204" pitchFamily="34" charset="0"/>
                <a:cs typeface="Times New Roman" panose="02020603050405020304" pitchFamily="18" charset="0"/>
              </a:rPr>
              <a:t>https://pubmed.ncbi.nlm.nih.gov/1852971</a:t>
            </a:r>
            <a:r>
              <a:rPr lang="en-US" sz="1000" spc="-5" dirty="0">
                <a:latin typeface="Calibri" panose="020F0502020204030204" pitchFamily="34" charset="0"/>
                <a:ea typeface="Calibri" panose="020F0502020204030204" pitchFamily="34" charset="0"/>
                <a:cs typeface="Times New Roman" panose="02020603050405020304" pitchFamily="18" charset="0"/>
              </a:rPr>
              <a:t>.</a:t>
            </a:r>
            <a:endParaRPr lang="it-IT" sz="1000" spc="-1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5" name="Immagine 4">
            <a:extLst>
              <a:ext uri="{FF2B5EF4-FFF2-40B4-BE49-F238E27FC236}">
                <a16:creationId xmlns:a16="http://schemas.microsoft.com/office/drawing/2014/main" id="{6678E17D-2F77-4E0A-8EAF-CDB153E7A7E8}"/>
              </a:ext>
            </a:extLst>
          </p:cNvPr>
          <p:cNvPicPr>
            <a:picLocks noChangeAspect="1"/>
          </p:cNvPicPr>
          <p:nvPr/>
        </p:nvPicPr>
        <p:blipFill>
          <a:blip r:embed="rId4"/>
          <a:stretch>
            <a:fillRect/>
          </a:stretch>
        </p:blipFill>
        <p:spPr>
          <a:xfrm>
            <a:off x="314648" y="255182"/>
            <a:ext cx="739025" cy="746406"/>
          </a:xfrm>
          <a:prstGeom prst="rect">
            <a:avLst/>
          </a:prstGeom>
        </p:spPr>
      </p:pic>
      <p:pic>
        <p:nvPicPr>
          <p:cNvPr id="6" name="Immagine 5">
            <a:extLst>
              <a:ext uri="{FF2B5EF4-FFF2-40B4-BE49-F238E27FC236}">
                <a16:creationId xmlns:a16="http://schemas.microsoft.com/office/drawing/2014/main" id="{0EBA4E76-2097-4B94-B1FD-A9C8D909C7B5}"/>
              </a:ext>
            </a:extLst>
          </p:cNvPr>
          <p:cNvPicPr>
            <a:picLocks noChangeAspect="1"/>
          </p:cNvPicPr>
          <p:nvPr/>
        </p:nvPicPr>
        <p:blipFill>
          <a:blip r:embed="rId5"/>
          <a:stretch>
            <a:fillRect/>
          </a:stretch>
        </p:blipFill>
        <p:spPr>
          <a:xfrm>
            <a:off x="11292333" y="101265"/>
            <a:ext cx="813084" cy="772732"/>
          </a:xfrm>
          <a:prstGeom prst="rect">
            <a:avLst/>
          </a:prstGeom>
        </p:spPr>
      </p:pic>
    </p:spTree>
    <p:extLst>
      <p:ext uri="{BB962C8B-B14F-4D97-AF65-F5344CB8AC3E}">
        <p14:creationId xmlns:p14="http://schemas.microsoft.com/office/powerpoint/2010/main" val="1045067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259672" y="2228639"/>
            <a:ext cx="11594277" cy="2086405"/>
          </a:xfrm>
          <a:prstGeom prst="rect">
            <a:avLst/>
          </a:prstGeom>
        </p:spPr>
        <p:txBody>
          <a:bodyPr wrap="square">
            <a:spAutoFit/>
          </a:bodyPr>
          <a:lstStyle/>
          <a:p>
            <a:pPr marL="76200" algn="just">
              <a:spcBef>
                <a:spcPts val="235"/>
              </a:spcBef>
              <a:spcAft>
                <a:spcPts val="0"/>
              </a:spcAft>
            </a:pPr>
            <a:r>
              <a:rPr lang="en-US" sz="2400" b="1" i="1" spc="-5" dirty="0">
                <a:solidFill>
                  <a:srgbClr val="FFC000"/>
                </a:solidFill>
                <a:latin typeface="Calibri" panose="020F0502020204030204" pitchFamily="34" charset="0"/>
                <a:ea typeface="Calibri" panose="020F0502020204030204" pitchFamily="34" charset="0"/>
                <a:cs typeface="Times New Roman" panose="02020603050405020304" pitchFamily="18" charset="0"/>
              </a:rPr>
              <a:t>Integrative</a:t>
            </a:r>
            <a:r>
              <a:rPr lang="en-US" sz="2400" b="1" i="1" spc="-40" dirty="0">
                <a:solidFill>
                  <a:srgbClr val="FFC000"/>
                </a:solidFill>
                <a:latin typeface="Calibri" panose="020F0502020204030204" pitchFamily="34" charset="0"/>
                <a:ea typeface="Calibri" panose="020F0502020204030204" pitchFamily="34" charset="0"/>
                <a:cs typeface="Times New Roman" panose="02020603050405020304" pitchFamily="18" charset="0"/>
              </a:rPr>
              <a:t> </a:t>
            </a:r>
            <a:r>
              <a:rPr lang="en-US" sz="2400" b="1" i="1" spc="-5" dirty="0">
                <a:solidFill>
                  <a:srgbClr val="FFC000"/>
                </a:solidFill>
                <a:latin typeface="Calibri" panose="020F0502020204030204" pitchFamily="34" charset="0"/>
                <a:ea typeface="Calibri" panose="020F0502020204030204" pitchFamily="34" charset="0"/>
                <a:cs typeface="Times New Roman" panose="02020603050405020304" pitchFamily="18" charset="0"/>
              </a:rPr>
              <a:t>care</a:t>
            </a:r>
          </a:p>
          <a:p>
            <a:pPr marL="76200" algn="just">
              <a:spcBef>
                <a:spcPts val="235"/>
              </a:spcBef>
              <a:spcAft>
                <a:spcPts val="0"/>
              </a:spcAft>
            </a:pPr>
            <a:endParaRPr lang="it-IT" dirty="0">
              <a:latin typeface="Calibri" panose="020F0502020204030204" pitchFamily="34" charset="0"/>
              <a:ea typeface="Calibri" panose="020F0502020204030204" pitchFamily="34" charset="0"/>
              <a:cs typeface="Times New Roman" panose="02020603050405020304" pitchFamily="18" charset="0"/>
            </a:endParaRPr>
          </a:p>
          <a:p>
            <a:pPr marL="76200" marR="463550" algn="just">
              <a:lnSpc>
                <a:spcPct val="114000"/>
              </a:lnSpc>
              <a:spcBef>
                <a:spcPts val="240"/>
              </a:spcBef>
              <a:spcAft>
                <a:spcPts val="0"/>
              </a:spcAft>
            </a:pPr>
            <a:r>
              <a:rPr lang="en-US" b="1" spc="-10" dirty="0">
                <a:solidFill>
                  <a:srgbClr val="FF0000"/>
                </a:solidFill>
                <a:latin typeface="Calibri" panose="020F0502020204030204" pitchFamily="34" charset="0"/>
                <a:ea typeface="Calibri" panose="020F0502020204030204" pitchFamily="34" charset="0"/>
                <a:cs typeface="Times New Roman" panose="02020603050405020304" pitchFamily="18" charset="0"/>
              </a:rPr>
              <a:t>COPD</a:t>
            </a:r>
            <a:r>
              <a:rPr lang="en-US" b="1" spc="40"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is</a:t>
            </a:r>
            <a:r>
              <a:rPr lang="en-US" b="1" spc="45"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a</a:t>
            </a:r>
            <a:r>
              <a:rPr lang="en-US" b="1" spc="55"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b="1" spc="-5" dirty="0">
                <a:solidFill>
                  <a:srgbClr val="FF0000"/>
                </a:solidFill>
                <a:latin typeface="Calibri" panose="020F0502020204030204" pitchFamily="34" charset="0"/>
                <a:ea typeface="Calibri" panose="020F0502020204030204" pitchFamily="34" charset="0"/>
                <a:cs typeface="Times New Roman" panose="02020603050405020304" pitchFamily="18" charset="0"/>
              </a:rPr>
              <a:t>complex</a:t>
            </a:r>
            <a:r>
              <a:rPr lang="en-US" b="1" spc="40"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b="1" spc="-5" dirty="0">
                <a:solidFill>
                  <a:srgbClr val="FF0000"/>
                </a:solidFill>
                <a:latin typeface="Calibri" panose="020F0502020204030204" pitchFamily="34" charset="0"/>
                <a:ea typeface="Calibri" panose="020F0502020204030204" pitchFamily="34" charset="0"/>
                <a:cs typeface="Times New Roman" panose="02020603050405020304" pitchFamily="18" charset="0"/>
              </a:rPr>
              <a:t>disease</a:t>
            </a:r>
            <a:r>
              <a:rPr lang="en-US" b="1" spc="55"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b="1" spc="-5" dirty="0">
                <a:solidFill>
                  <a:srgbClr val="FF0000"/>
                </a:solidFill>
                <a:latin typeface="Calibri" panose="020F0502020204030204" pitchFamily="34" charset="0"/>
                <a:ea typeface="Calibri" panose="020F0502020204030204" pitchFamily="34" charset="0"/>
                <a:cs typeface="Times New Roman" panose="02020603050405020304" pitchFamily="18" charset="0"/>
              </a:rPr>
              <a:t>that</a:t>
            </a:r>
            <a:r>
              <a:rPr lang="en-US" b="1" spc="45"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b="1" spc="-5" dirty="0">
                <a:solidFill>
                  <a:srgbClr val="FF0000"/>
                </a:solidFill>
                <a:latin typeface="Calibri" panose="020F0502020204030204" pitchFamily="34" charset="0"/>
                <a:ea typeface="Calibri" panose="020F0502020204030204" pitchFamily="34" charset="0"/>
                <a:cs typeface="Times New Roman" panose="02020603050405020304" pitchFamily="18" charset="0"/>
              </a:rPr>
              <a:t>requires</a:t>
            </a:r>
            <a:r>
              <a:rPr lang="en-US" b="1" spc="65"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b="1" spc="-5" dirty="0">
                <a:solidFill>
                  <a:srgbClr val="FF0000"/>
                </a:solidFill>
                <a:latin typeface="Calibri" panose="020F0502020204030204" pitchFamily="34" charset="0"/>
                <a:ea typeface="Calibri" panose="020F0502020204030204" pitchFamily="34" charset="0"/>
                <a:cs typeface="Times New Roman" panose="02020603050405020304" pitchFamily="18" charset="0"/>
              </a:rPr>
              <a:t>the</a:t>
            </a:r>
            <a:r>
              <a:rPr lang="en-US" b="1" spc="55"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b="1" spc="-5" dirty="0">
                <a:solidFill>
                  <a:srgbClr val="FF0000"/>
                </a:solidFill>
                <a:latin typeface="Calibri" panose="020F0502020204030204" pitchFamily="34" charset="0"/>
                <a:ea typeface="Calibri" panose="020F0502020204030204" pitchFamily="34" charset="0"/>
                <a:cs typeface="Times New Roman" panose="02020603050405020304" pitchFamily="18" charset="0"/>
              </a:rPr>
              <a:t>input</a:t>
            </a:r>
            <a:r>
              <a:rPr lang="en-US" b="1" spc="30"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b="1" spc="-5" dirty="0">
                <a:solidFill>
                  <a:srgbClr val="FF0000"/>
                </a:solidFill>
                <a:latin typeface="Calibri" panose="020F0502020204030204" pitchFamily="34" charset="0"/>
                <a:ea typeface="Calibri" panose="020F0502020204030204" pitchFamily="34" charset="0"/>
                <a:cs typeface="Times New Roman" panose="02020603050405020304" pitchFamily="18" charset="0"/>
              </a:rPr>
              <a:t>of</a:t>
            </a:r>
            <a:r>
              <a:rPr lang="en-US" b="1" spc="45"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multiple</a:t>
            </a:r>
            <a:r>
              <a:rPr lang="en-US" b="1" spc="30"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b="1" spc="-10" dirty="0">
                <a:solidFill>
                  <a:srgbClr val="FF0000"/>
                </a:solidFill>
                <a:latin typeface="Calibri" panose="020F0502020204030204" pitchFamily="34" charset="0"/>
                <a:ea typeface="Calibri" panose="020F0502020204030204" pitchFamily="34" charset="0"/>
                <a:cs typeface="Times New Roman" panose="02020603050405020304" pitchFamily="18" charset="0"/>
              </a:rPr>
              <a:t>care</a:t>
            </a:r>
            <a:r>
              <a:rPr lang="en-US" b="1" spc="55"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b="1" spc="-5" dirty="0">
                <a:solidFill>
                  <a:srgbClr val="FF0000"/>
                </a:solidFill>
                <a:latin typeface="Calibri" panose="020F0502020204030204" pitchFamily="34" charset="0"/>
                <a:ea typeface="Calibri" panose="020F0502020204030204" pitchFamily="34" charset="0"/>
                <a:cs typeface="Times New Roman" panose="02020603050405020304" pitchFamily="18" charset="0"/>
              </a:rPr>
              <a:t>providers</a:t>
            </a:r>
            <a:r>
              <a:rPr lang="en-US" b="1" spc="45"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b="1" spc="-5" dirty="0">
                <a:solidFill>
                  <a:srgbClr val="FF0000"/>
                </a:solidFill>
                <a:latin typeface="Calibri" panose="020F0502020204030204" pitchFamily="34" charset="0"/>
                <a:ea typeface="Calibri" panose="020F0502020204030204" pitchFamily="34" charset="0"/>
                <a:cs typeface="Times New Roman" panose="02020603050405020304" pitchFamily="18" charset="0"/>
              </a:rPr>
              <a:t>who</a:t>
            </a:r>
            <a:r>
              <a:rPr lang="en-US" b="1" spc="45"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need</a:t>
            </a:r>
            <a:r>
              <a:rPr lang="en-US" b="1" spc="60"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b="1" spc="-5" dirty="0">
                <a:solidFill>
                  <a:srgbClr val="FF0000"/>
                </a:solidFill>
                <a:latin typeface="Calibri" panose="020F0502020204030204" pitchFamily="34" charset="0"/>
                <a:ea typeface="Calibri" panose="020F0502020204030204" pitchFamily="34" charset="0"/>
                <a:cs typeface="Times New Roman" panose="02020603050405020304" pitchFamily="18" charset="0"/>
              </a:rPr>
              <a:t>to</a:t>
            </a:r>
            <a:r>
              <a:rPr lang="en-US" b="1" spc="55"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b="1" spc="-5" dirty="0">
                <a:solidFill>
                  <a:srgbClr val="FF0000"/>
                </a:solidFill>
                <a:latin typeface="Calibri" panose="020F0502020204030204" pitchFamily="34" charset="0"/>
                <a:ea typeface="Calibri" panose="020F0502020204030204" pitchFamily="34" charset="0"/>
                <a:cs typeface="Times New Roman" panose="02020603050405020304" pitchFamily="18" charset="0"/>
              </a:rPr>
              <a:t>work</a:t>
            </a:r>
            <a:r>
              <a:rPr lang="en-US" b="1" spc="60"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b="1" spc="-5" dirty="0">
                <a:solidFill>
                  <a:srgbClr val="FF0000"/>
                </a:solidFill>
                <a:latin typeface="Calibri" panose="020F0502020204030204" pitchFamily="34" charset="0"/>
                <a:ea typeface="Calibri" panose="020F0502020204030204" pitchFamily="34" charset="0"/>
                <a:cs typeface="Times New Roman" panose="02020603050405020304" pitchFamily="18" charset="0"/>
              </a:rPr>
              <a:t>together</a:t>
            </a:r>
            <a:r>
              <a:rPr lang="en-US" b="1" spc="55"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b="1" spc="-5" dirty="0">
                <a:solidFill>
                  <a:srgbClr val="FF0000"/>
                </a:solidFill>
                <a:latin typeface="Calibri" panose="020F0502020204030204" pitchFamily="34" charset="0"/>
                <a:ea typeface="Calibri" panose="020F0502020204030204" pitchFamily="34" charset="0"/>
                <a:cs typeface="Times New Roman" panose="02020603050405020304" pitchFamily="18" charset="0"/>
              </a:rPr>
              <a:t>closely.</a:t>
            </a:r>
            <a:r>
              <a:rPr lang="en-US" b="1" spc="45"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p>
          <a:p>
            <a:pPr marL="76200" marR="463550" algn="just">
              <a:lnSpc>
                <a:spcPct val="114000"/>
              </a:lnSpc>
              <a:spcBef>
                <a:spcPts val="240"/>
              </a:spcBef>
              <a:spcAft>
                <a:spcPts val="0"/>
              </a:spcAft>
            </a:pPr>
            <a:endParaRPr lang="en-US" b="1" spc="45"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marL="76200" marR="463550" algn="just">
              <a:lnSpc>
                <a:spcPct val="114000"/>
              </a:lnSpc>
              <a:spcBef>
                <a:spcPts val="240"/>
              </a:spcBef>
              <a:spcAft>
                <a:spcPts val="0"/>
              </a:spcAft>
            </a:pPr>
            <a:r>
              <a:rPr lang="en-US" b="1" spc="55"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U</a:t>
            </a:r>
            <a:r>
              <a:rPr lang="en-US"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se</a:t>
            </a:r>
            <a:r>
              <a:rPr lang="en-US" b="1" spc="5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a:t>
            </a:r>
            <a:r>
              <a:rPr lang="en-US" b="1" spc="-5"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of</a:t>
            </a:r>
            <a:r>
              <a:rPr lang="en-US" b="1" spc="6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a:t>
            </a:r>
            <a:r>
              <a:rPr lang="en-US"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a</a:t>
            </a:r>
            <a:r>
              <a:rPr lang="en-US" b="1" spc="5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a:t>
            </a:r>
            <a:r>
              <a:rPr lang="en-US" b="1" spc="-5"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formal</a:t>
            </a:r>
            <a:r>
              <a:rPr lang="en-US" b="1" spc="65"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a:t>
            </a:r>
            <a:r>
              <a:rPr lang="en-US" b="1" spc="-5"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structured</a:t>
            </a:r>
            <a:r>
              <a:rPr lang="en-US" b="1" spc="6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a:t>
            </a:r>
            <a:r>
              <a:rPr lang="en-US" b="1" spc="-5"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program</a:t>
            </a:r>
            <a:r>
              <a:rPr lang="en-US" b="1" spc="6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a:t>
            </a:r>
            <a:r>
              <a:rPr lang="en-US" b="1" spc="-5"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that</a:t>
            </a:r>
            <a:r>
              <a:rPr lang="en-US" b="1" spc="5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a:t>
            </a:r>
            <a:r>
              <a:rPr lang="en-US" b="1" spc="-5"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determines</a:t>
            </a:r>
            <a:r>
              <a:rPr lang="en-US" b="1" spc="6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a:t>
            </a:r>
            <a:r>
              <a:rPr lang="en-US" b="1" spc="-5"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how</a:t>
            </a:r>
            <a:r>
              <a:rPr lang="en-US" b="1" spc="7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a:t>
            </a:r>
            <a:r>
              <a:rPr lang="en-US" b="1" spc="-5"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each</a:t>
            </a:r>
            <a:r>
              <a:rPr lang="en-US" b="1" spc="6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a:t>
            </a:r>
            <a:r>
              <a:rPr lang="en-US" b="1" spc="-5"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component</a:t>
            </a:r>
            <a:r>
              <a:rPr lang="en-US" b="1" spc="5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a:t>
            </a:r>
            <a:r>
              <a:rPr lang="en-US"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is</a:t>
            </a:r>
            <a:r>
              <a:rPr lang="en-US" b="1" spc="85"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a:t>
            </a:r>
            <a:r>
              <a:rPr lang="en-US" b="1" spc="-5"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delivered</a:t>
            </a:r>
            <a:r>
              <a:rPr lang="en-US" b="1" spc="6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a:t>
            </a:r>
            <a:r>
              <a:rPr lang="en-US"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should</a:t>
            </a:r>
            <a:r>
              <a:rPr lang="en-US" b="1" spc="55"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a:t>
            </a:r>
            <a:r>
              <a:rPr lang="en-US" b="1" spc="-5"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make</a:t>
            </a:r>
            <a:r>
              <a:rPr lang="en-US" b="1" spc="5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a:t>
            </a:r>
            <a:r>
              <a:rPr lang="en-US" b="1" spc="-5"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care</a:t>
            </a:r>
            <a:r>
              <a:rPr lang="en-US" b="1" spc="475" dirty="0">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more</a:t>
            </a:r>
            <a:r>
              <a:rPr lang="en-US" b="1" spc="-35"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a:t>
            </a:r>
            <a:r>
              <a:rPr lang="en-US" b="1" spc="-5"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efficient</a:t>
            </a:r>
            <a:r>
              <a:rPr lang="en-US" b="1" spc="-15"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a:t>
            </a:r>
            <a:r>
              <a:rPr lang="en-US" b="1" spc="-5"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and</a:t>
            </a:r>
            <a:r>
              <a:rPr lang="en-US" b="1" spc="-2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a:t>
            </a:r>
            <a:r>
              <a:rPr lang="en-US" b="1" spc="-5"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effective, but</a:t>
            </a:r>
            <a:r>
              <a:rPr lang="en-US" b="1" spc="-2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a:t>
            </a:r>
            <a:r>
              <a:rPr lang="en-US" b="1" spc="-5"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the</a:t>
            </a:r>
            <a:r>
              <a:rPr lang="en-US" b="1" spc="-15"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a:t>
            </a:r>
            <a:r>
              <a:rPr lang="en-US" b="1" spc="-5"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evidence</a:t>
            </a:r>
            <a:r>
              <a:rPr lang="en-US" b="1" spc="-15"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a:t>
            </a:r>
            <a:r>
              <a:rPr lang="en-US" b="1" spc="-5"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for</a:t>
            </a:r>
            <a:r>
              <a:rPr lang="en-US" b="1" spc="-3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a:t>
            </a:r>
            <a:r>
              <a:rPr lang="en-US" b="1" spc="-5"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this</a:t>
            </a:r>
            <a:r>
              <a:rPr lang="en-US" b="1" spc="-2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a:t>
            </a:r>
            <a:r>
              <a:rPr lang="en-US"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is</a:t>
            </a:r>
            <a:r>
              <a:rPr lang="en-US" b="1" spc="-15"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a:t>
            </a:r>
            <a:r>
              <a:rPr lang="en-US" b="1" spc="-5"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divided.</a:t>
            </a:r>
            <a:endParaRPr lang="it-IT"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4" name="Immagine 3">
            <a:extLst>
              <a:ext uri="{FF2B5EF4-FFF2-40B4-BE49-F238E27FC236}">
                <a16:creationId xmlns:a16="http://schemas.microsoft.com/office/drawing/2014/main" id="{70601A6E-38EA-47F9-9B66-9885709783AD}"/>
              </a:ext>
            </a:extLst>
          </p:cNvPr>
          <p:cNvPicPr>
            <a:picLocks noChangeAspect="1"/>
          </p:cNvPicPr>
          <p:nvPr/>
        </p:nvPicPr>
        <p:blipFill>
          <a:blip r:embed="rId2"/>
          <a:stretch>
            <a:fillRect/>
          </a:stretch>
        </p:blipFill>
        <p:spPr>
          <a:xfrm>
            <a:off x="314648" y="255182"/>
            <a:ext cx="739025" cy="746406"/>
          </a:xfrm>
          <a:prstGeom prst="rect">
            <a:avLst/>
          </a:prstGeom>
        </p:spPr>
      </p:pic>
      <p:pic>
        <p:nvPicPr>
          <p:cNvPr id="5" name="Immagine 4">
            <a:extLst>
              <a:ext uri="{FF2B5EF4-FFF2-40B4-BE49-F238E27FC236}">
                <a16:creationId xmlns:a16="http://schemas.microsoft.com/office/drawing/2014/main" id="{CCBBEAC9-D774-4D5B-9EDB-571C791EDCF3}"/>
              </a:ext>
            </a:extLst>
          </p:cNvPr>
          <p:cNvPicPr>
            <a:picLocks noChangeAspect="1"/>
          </p:cNvPicPr>
          <p:nvPr/>
        </p:nvPicPr>
        <p:blipFill>
          <a:blip r:embed="rId3"/>
          <a:stretch>
            <a:fillRect/>
          </a:stretch>
        </p:blipFill>
        <p:spPr>
          <a:xfrm>
            <a:off x="11292333" y="109578"/>
            <a:ext cx="813084" cy="772732"/>
          </a:xfrm>
          <a:prstGeom prst="rect">
            <a:avLst/>
          </a:prstGeom>
        </p:spPr>
      </p:pic>
    </p:spTree>
    <p:extLst>
      <p:ext uri="{BB962C8B-B14F-4D97-AF65-F5344CB8AC3E}">
        <p14:creationId xmlns:p14="http://schemas.microsoft.com/office/powerpoint/2010/main" val="33955291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13C09301-B1E9-4315-A1C8-FFE66F25416A}"/>
              </a:ext>
            </a:extLst>
          </p:cNvPr>
          <p:cNvPicPr>
            <a:picLocks noChangeAspect="1"/>
          </p:cNvPicPr>
          <p:nvPr/>
        </p:nvPicPr>
        <p:blipFill>
          <a:blip r:embed="rId2"/>
          <a:stretch>
            <a:fillRect/>
          </a:stretch>
        </p:blipFill>
        <p:spPr>
          <a:xfrm>
            <a:off x="2061599" y="930036"/>
            <a:ext cx="8068801" cy="5496692"/>
          </a:xfrm>
          <a:prstGeom prst="rect">
            <a:avLst/>
          </a:prstGeom>
        </p:spPr>
      </p:pic>
      <p:sp>
        <p:nvSpPr>
          <p:cNvPr id="2" name="Rettangolo 1">
            <a:extLst>
              <a:ext uri="{FF2B5EF4-FFF2-40B4-BE49-F238E27FC236}">
                <a16:creationId xmlns:a16="http://schemas.microsoft.com/office/drawing/2014/main" id="{02C48881-6DBC-465E-94B0-4BDA75C19924}"/>
              </a:ext>
            </a:extLst>
          </p:cNvPr>
          <p:cNvSpPr/>
          <p:nvPr/>
        </p:nvSpPr>
        <p:spPr>
          <a:xfrm>
            <a:off x="2179673" y="1286539"/>
            <a:ext cx="7950727" cy="25518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Rettangolo 5">
            <a:extLst>
              <a:ext uri="{FF2B5EF4-FFF2-40B4-BE49-F238E27FC236}">
                <a16:creationId xmlns:a16="http://schemas.microsoft.com/office/drawing/2014/main" id="{81EB4A5C-7FFF-4302-A6ED-DBDD2DBAB2BE}"/>
              </a:ext>
            </a:extLst>
          </p:cNvPr>
          <p:cNvSpPr/>
          <p:nvPr/>
        </p:nvSpPr>
        <p:spPr>
          <a:xfrm>
            <a:off x="2179672" y="2348056"/>
            <a:ext cx="7950727" cy="25518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7" name="Immagine 6">
            <a:extLst>
              <a:ext uri="{FF2B5EF4-FFF2-40B4-BE49-F238E27FC236}">
                <a16:creationId xmlns:a16="http://schemas.microsoft.com/office/drawing/2014/main" id="{116BB370-6C89-47D1-A6DC-083CA3B8A1CD}"/>
              </a:ext>
            </a:extLst>
          </p:cNvPr>
          <p:cNvPicPr>
            <a:picLocks noChangeAspect="1"/>
          </p:cNvPicPr>
          <p:nvPr/>
        </p:nvPicPr>
        <p:blipFill>
          <a:blip r:embed="rId3"/>
          <a:stretch>
            <a:fillRect/>
          </a:stretch>
        </p:blipFill>
        <p:spPr>
          <a:xfrm>
            <a:off x="314648" y="255182"/>
            <a:ext cx="739025" cy="746406"/>
          </a:xfrm>
          <a:prstGeom prst="rect">
            <a:avLst/>
          </a:prstGeom>
        </p:spPr>
      </p:pic>
      <p:pic>
        <p:nvPicPr>
          <p:cNvPr id="8" name="Immagine 7">
            <a:extLst>
              <a:ext uri="{FF2B5EF4-FFF2-40B4-BE49-F238E27FC236}">
                <a16:creationId xmlns:a16="http://schemas.microsoft.com/office/drawing/2014/main" id="{60EF24DF-25FC-4B6A-A702-13B1CAC25845}"/>
              </a:ext>
            </a:extLst>
          </p:cNvPr>
          <p:cNvPicPr>
            <a:picLocks noChangeAspect="1"/>
          </p:cNvPicPr>
          <p:nvPr/>
        </p:nvPicPr>
        <p:blipFill>
          <a:blip r:embed="rId4"/>
          <a:stretch>
            <a:fillRect/>
          </a:stretch>
        </p:blipFill>
        <p:spPr>
          <a:xfrm>
            <a:off x="11292333" y="109578"/>
            <a:ext cx="813084" cy="772732"/>
          </a:xfrm>
          <a:prstGeom prst="rect">
            <a:avLst/>
          </a:prstGeom>
        </p:spPr>
      </p:pic>
    </p:spTree>
    <p:extLst>
      <p:ext uri="{BB962C8B-B14F-4D97-AF65-F5344CB8AC3E}">
        <p14:creationId xmlns:p14="http://schemas.microsoft.com/office/powerpoint/2010/main" val="25714249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4B5A87AD-0826-4E52-8969-42B5E1A05A9D}"/>
              </a:ext>
            </a:extLst>
          </p:cNvPr>
          <p:cNvPicPr>
            <a:picLocks noChangeAspect="1"/>
          </p:cNvPicPr>
          <p:nvPr/>
        </p:nvPicPr>
        <p:blipFill>
          <a:blip r:embed="rId2"/>
          <a:stretch>
            <a:fillRect/>
          </a:stretch>
        </p:blipFill>
        <p:spPr>
          <a:xfrm>
            <a:off x="11292333" y="101265"/>
            <a:ext cx="813084" cy="772732"/>
          </a:xfrm>
          <a:prstGeom prst="rect">
            <a:avLst/>
          </a:prstGeom>
        </p:spPr>
      </p:pic>
      <p:pic>
        <p:nvPicPr>
          <p:cNvPr id="5" name="Immagine 4">
            <a:extLst>
              <a:ext uri="{FF2B5EF4-FFF2-40B4-BE49-F238E27FC236}">
                <a16:creationId xmlns:a16="http://schemas.microsoft.com/office/drawing/2014/main" id="{8F458ACF-2998-4134-8252-E5ED723DE851}"/>
              </a:ext>
            </a:extLst>
          </p:cNvPr>
          <p:cNvPicPr>
            <a:picLocks noChangeAspect="1"/>
          </p:cNvPicPr>
          <p:nvPr/>
        </p:nvPicPr>
        <p:blipFill>
          <a:blip r:embed="rId3"/>
          <a:stretch>
            <a:fillRect/>
          </a:stretch>
        </p:blipFill>
        <p:spPr>
          <a:xfrm>
            <a:off x="314648" y="255182"/>
            <a:ext cx="739025" cy="746406"/>
          </a:xfrm>
          <a:prstGeom prst="rect">
            <a:avLst/>
          </a:prstGeom>
        </p:spPr>
      </p:pic>
      <p:sp>
        <p:nvSpPr>
          <p:cNvPr id="7" name="CasellaDiTesto 6">
            <a:extLst>
              <a:ext uri="{FF2B5EF4-FFF2-40B4-BE49-F238E27FC236}">
                <a16:creationId xmlns:a16="http://schemas.microsoft.com/office/drawing/2014/main" id="{D3A08469-A9CE-452C-BA64-60DC40E1F831}"/>
              </a:ext>
            </a:extLst>
          </p:cNvPr>
          <p:cNvSpPr txBox="1"/>
          <p:nvPr/>
        </p:nvSpPr>
        <p:spPr>
          <a:xfrm>
            <a:off x="937953" y="1138844"/>
            <a:ext cx="10316094" cy="3693319"/>
          </a:xfrm>
          <a:prstGeom prst="rect">
            <a:avLst/>
          </a:prstGeom>
          <a:noFill/>
        </p:spPr>
        <p:txBody>
          <a:bodyPr wrap="square" rtlCol="0">
            <a:spAutoFit/>
          </a:bodyPr>
          <a:lstStyle/>
          <a:p>
            <a:pPr algn="just"/>
            <a:r>
              <a:rPr lang="it-IT" b="1" dirty="0">
                <a:solidFill>
                  <a:schemeClr val="accent1">
                    <a:lumMod val="75000"/>
                  </a:schemeClr>
                </a:solidFill>
              </a:rPr>
              <a:t>A </a:t>
            </a:r>
            <a:r>
              <a:rPr lang="it-IT" b="1" dirty="0" err="1">
                <a:solidFill>
                  <a:schemeClr val="accent1">
                    <a:lumMod val="75000"/>
                  </a:schemeClr>
                </a:solidFill>
              </a:rPr>
              <a:t>clinical</a:t>
            </a:r>
            <a:r>
              <a:rPr lang="it-IT" b="1" dirty="0">
                <a:solidFill>
                  <a:schemeClr val="accent1">
                    <a:lumMod val="75000"/>
                  </a:schemeClr>
                </a:solidFill>
              </a:rPr>
              <a:t> practice guideline </a:t>
            </a:r>
            <a:r>
              <a:rPr lang="it-IT" b="1" dirty="0" err="1">
                <a:solidFill>
                  <a:schemeClr val="accent1">
                    <a:lumMod val="75000"/>
                  </a:schemeClr>
                </a:solidFill>
              </a:rPr>
              <a:t>reported</a:t>
            </a:r>
            <a:r>
              <a:rPr lang="it-IT" b="1" dirty="0">
                <a:solidFill>
                  <a:schemeClr val="accent1">
                    <a:lumMod val="75000"/>
                  </a:schemeClr>
                </a:solidFill>
              </a:rPr>
              <a:t> </a:t>
            </a:r>
            <a:r>
              <a:rPr lang="it-IT" b="1" dirty="0" err="1">
                <a:solidFill>
                  <a:schemeClr val="accent1">
                    <a:lumMod val="75000"/>
                  </a:schemeClr>
                </a:solidFill>
              </a:rPr>
              <a:t>that</a:t>
            </a:r>
            <a:r>
              <a:rPr lang="it-IT" b="1" dirty="0">
                <a:solidFill>
                  <a:schemeClr val="accent1">
                    <a:lumMod val="75000"/>
                  </a:schemeClr>
                </a:solidFill>
              </a:rPr>
              <a:t> </a:t>
            </a:r>
            <a:r>
              <a:rPr lang="it-IT" b="1" dirty="0" err="1">
                <a:solidFill>
                  <a:srgbClr val="FF0000"/>
                </a:solidFill>
              </a:rPr>
              <a:t>telerehabilitation</a:t>
            </a:r>
            <a:r>
              <a:rPr lang="it-IT" b="1" dirty="0">
                <a:solidFill>
                  <a:srgbClr val="FF0000"/>
                </a:solidFill>
              </a:rPr>
              <a:t> can </a:t>
            </a:r>
            <a:r>
              <a:rPr lang="it-IT" b="1" dirty="0" err="1">
                <a:solidFill>
                  <a:srgbClr val="FF0000"/>
                </a:solidFill>
              </a:rPr>
              <a:t>achieve</a:t>
            </a:r>
            <a:r>
              <a:rPr lang="it-IT" b="1" dirty="0">
                <a:solidFill>
                  <a:srgbClr val="FF0000"/>
                </a:solidFill>
              </a:rPr>
              <a:t> </a:t>
            </a:r>
            <a:r>
              <a:rPr lang="it-IT" b="1" dirty="0" err="1">
                <a:solidFill>
                  <a:srgbClr val="FF0000"/>
                </a:solidFill>
              </a:rPr>
              <a:t>similar</a:t>
            </a:r>
            <a:r>
              <a:rPr lang="it-IT" b="1" dirty="0">
                <a:solidFill>
                  <a:srgbClr val="FF0000"/>
                </a:solidFill>
              </a:rPr>
              <a:t> </a:t>
            </a:r>
            <a:r>
              <a:rPr lang="it-IT" b="1" dirty="0" err="1">
                <a:solidFill>
                  <a:srgbClr val="FF0000"/>
                </a:solidFill>
              </a:rPr>
              <a:t>clinical</a:t>
            </a:r>
            <a:r>
              <a:rPr lang="it-IT" b="1" dirty="0">
                <a:solidFill>
                  <a:srgbClr val="FF0000"/>
                </a:solidFill>
              </a:rPr>
              <a:t> </a:t>
            </a:r>
            <a:r>
              <a:rPr lang="it-IT" b="1" dirty="0" err="1">
                <a:solidFill>
                  <a:srgbClr val="FF0000"/>
                </a:solidFill>
              </a:rPr>
              <a:t>outcomes</a:t>
            </a:r>
            <a:r>
              <a:rPr lang="it-IT" b="1" dirty="0">
                <a:solidFill>
                  <a:srgbClr val="FF0000"/>
                </a:solidFill>
              </a:rPr>
              <a:t> </a:t>
            </a:r>
            <a:r>
              <a:rPr lang="it-IT" b="1" dirty="0" err="1">
                <a:solidFill>
                  <a:schemeClr val="accent1">
                    <a:lumMod val="75000"/>
                  </a:schemeClr>
                </a:solidFill>
              </a:rPr>
              <a:t>as</a:t>
            </a:r>
            <a:r>
              <a:rPr lang="it-IT" b="1" dirty="0">
                <a:solidFill>
                  <a:schemeClr val="accent1">
                    <a:lumMod val="75000"/>
                  </a:schemeClr>
                </a:solidFill>
              </a:rPr>
              <a:t> face-to-face, center-</a:t>
            </a:r>
            <a:r>
              <a:rPr lang="it-IT" b="1" dirty="0" err="1">
                <a:solidFill>
                  <a:schemeClr val="accent1">
                    <a:lumMod val="75000"/>
                  </a:schemeClr>
                </a:solidFill>
              </a:rPr>
              <a:t>based</a:t>
            </a:r>
            <a:r>
              <a:rPr lang="it-IT" b="1" dirty="0">
                <a:solidFill>
                  <a:schemeClr val="accent1">
                    <a:lumMod val="75000"/>
                  </a:schemeClr>
                </a:solidFill>
              </a:rPr>
              <a:t> </a:t>
            </a:r>
            <a:r>
              <a:rPr lang="it-IT" b="1" dirty="0" err="1">
                <a:solidFill>
                  <a:schemeClr val="accent1">
                    <a:lumMod val="75000"/>
                  </a:schemeClr>
                </a:solidFill>
              </a:rPr>
              <a:t>polmunary</a:t>
            </a:r>
            <a:r>
              <a:rPr lang="it-IT" b="1" dirty="0">
                <a:solidFill>
                  <a:schemeClr val="accent1">
                    <a:lumMod val="75000"/>
                  </a:schemeClr>
                </a:solidFill>
              </a:rPr>
              <a:t> </a:t>
            </a:r>
            <a:r>
              <a:rPr lang="it-IT" b="1" dirty="0" err="1">
                <a:solidFill>
                  <a:schemeClr val="accent1">
                    <a:lumMod val="75000"/>
                  </a:schemeClr>
                </a:solidFill>
              </a:rPr>
              <a:t>rehabilitation</a:t>
            </a:r>
            <a:r>
              <a:rPr lang="it-IT" b="1" dirty="0">
                <a:solidFill>
                  <a:schemeClr val="accent1">
                    <a:lumMod val="75000"/>
                  </a:schemeClr>
                </a:solidFill>
              </a:rPr>
              <a:t>, and </a:t>
            </a:r>
            <a:r>
              <a:rPr lang="it-IT" b="1" dirty="0" err="1">
                <a:solidFill>
                  <a:schemeClr val="accent1">
                    <a:lumMod val="75000"/>
                  </a:schemeClr>
                </a:solidFill>
              </a:rPr>
              <a:t>recommended</a:t>
            </a:r>
            <a:r>
              <a:rPr lang="it-IT" b="1" dirty="0">
                <a:solidFill>
                  <a:schemeClr val="accent1">
                    <a:lumMod val="75000"/>
                  </a:schemeClr>
                </a:solidFill>
              </a:rPr>
              <a:t> </a:t>
            </a:r>
            <a:r>
              <a:rPr lang="it-IT" b="1" dirty="0" err="1">
                <a:solidFill>
                  <a:schemeClr val="accent1">
                    <a:lumMod val="75000"/>
                  </a:schemeClr>
                </a:solidFill>
              </a:rPr>
              <a:t>that</a:t>
            </a:r>
            <a:r>
              <a:rPr lang="it-IT" b="1" dirty="0">
                <a:solidFill>
                  <a:schemeClr val="accent1">
                    <a:lumMod val="75000"/>
                  </a:schemeClr>
                </a:solidFill>
              </a:rPr>
              <a:t> </a:t>
            </a:r>
            <a:r>
              <a:rPr lang="it-IT" b="1" dirty="0" err="1">
                <a:solidFill>
                  <a:schemeClr val="accent1">
                    <a:lumMod val="75000"/>
                  </a:schemeClr>
                </a:solidFill>
              </a:rPr>
              <a:t>adults</a:t>
            </a:r>
            <a:r>
              <a:rPr lang="it-IT" b="1" dirty="0">
                <a:solidFill>
                  <a:schemeClr val="accent1">
                    <a:lumMod val="75000"/>
                  </a:schemeClr>
                </a:solidFill>
              </a:rPr>
              <a:t> with </a:t>
            </a:r>
            <a:r>
              <a:rPr lang="it-IT" b="1" dirty="0" err="1">
                <a:solidFill>
                  <a:schemeClr val="accent1">
                    <a:lumMod val="75000"/>
                  </a:schemeClr>
                </a:solidFill>
              </a:rPr>
              <a:t>stable</a:t>
            </a:r>
            <a:r>
              <a:rPr lang="it-IT" b="1" dirty="0">
                <a:solidFill>
                  <a:schemeClr val="accent1">
                    <a:lumMod val="75000"/>
                  </a:schemeClr>
                </a:solidFill>
              </a:rPr>
              <a:t> COPD, </a:t>
            </a:r>
            <a:r>
              <a:rPr lang="it-IT" b="1" dirty="0" err="1">
                <a:solidFill>
                  <a:schemeClr val="accent1">
                    <a:lumMod val="75000"/>
                  </a:schemeClr>
                </a:solidFill>
              </a:rPr>
              <a:t>should</a:t>
            </a:r>
            <a:r>
              <a:rPr lang="it-IT" b="1" dirty="0">
                <a:solidFill>
                  <a:schemeClr val="accent1">
                    <a:lumMod val="75000"/>
                  </a:schemeClr>
                </a:solidFill>
              </a:rPr>
              <a:t> be </a:t>
            </a:r>
            <a:r>
              <a:rPr lang="it-IT" b="1" dirty="0" err="1">
                <a:solidFill>
                  <a:schemeClr val="accent1">
                    <a:lumMod val="75000"/>
                  </a:schemeClr>
                </a:solidFill>
              </a:rPr>
              <a:t>offered</a:t>
            </a:r>
            <a:r>
              <a:rPr lang="it-IT" b="1" dirty="0">
                <a:solidFill>
                  <a:schemeClr val="accent1">
                    <a:lumMod val="75000"/>
                  </a:schemeClr>
                </a:solidFill>
              </a:rPr>
              <a:t> the </a:t>
            </a:r>
            <a:r>
              <a:rPr lang="it-IT" b="1" dirty="0" err="1">
                <a:solidFill>
                  <a:schemeClr val="accent1">
                    <a:lumMod val="75000"/>
                  </a:schemeClr>
                </a:solidFill>
              </a:rPr>
              <a:t>choice</a:t>
            </a:r>
            <a:r>
              <a:rPr lang="it-IT" b="1" dirty="0">
                <a:solidFill>
                  <a:schemeClr val="accent1">
                    <a:lumMod val="75000"/>
                  </a:schemeClr>
                </a:solidFill>
              </a:rPr>
              <a:t> of a center-</a:t>
            </a:r>
            <a:r>
              <a:rPr lang="it-IT" b="1" dirty="0" err="1">
                <a:solidFill>
                  <a:schemeClr val="accent1">
                    <a:lumMod val="75000"/>
                  </a:schemeClr>
                </a:solidFill>
              </a:rPr>
              <a:t>based</a:t>
            </a:r>
            <a:r>
              <a:rPr lang="it-IT" b="1" dirty="0">
                <a:solidFill>
                  <a:schemeClr val="accent1">
                    <a:lumMod val="75000"/>
                  </a:schemeClr>
                </a:solidFill>
              </a:rPr>
              <a:t> </a:t>
            </a:r>
            <a:r>
              <a:rPr lang="it-IT" b="1" dirty="0" err="1">
                <a:solidFill>
                  <a:schemeClr val="accent1">
                    <a:lumMod val="75000"/>
                  </a:schemeClr>
                </a:solidFill>
              </a:rPr>
              <a:t>pulmonary</a:t>
            </a:r>
            <a:r>
              <a:rPr lang="it-IT" b="1" dirty="0">
                <a:solidFill>
                  <a:schemeClr val="accent1">
                    <a:lumMod val="75000"/>
                  </a:schemeClr>
                </a:solidFill>
              </a:rPr>
              <a:t> </a:t>
            </a:r>
            <a:r>
              <a:rPr lang="it-IT" b="1" dirty="0" err="1">
                <a:solidFill>
                  <a:schemeClr val="accent1">
                    <a:lumMod val="75000"/>
                  </a:schemeClr>
                </a:solidFill>
              </a:rPr>
              <a:t>rehabilitation</a:t>
            </a:r>
            <a:r>
              <a:rPr lang="it-IT" b="1" dirty="0">
                <a:solidFill>
                  <a:schemeClr val="accent1">
                    <a:lumMod val="75000"/>
                  </a:schemeClr>
                </a:solidFill>
              </a:rPr>
              <a:t> or </a:t>
            </a:r>
            <a:r>
              <a:rPr lang="it-IT" b="1" dirty="0" err="1">
                <a:solidFill>
                  <a:schemeClr val="accent1">
                    <a:lumMod val="75000"/>
                  </a:schemeClr>
                </a:solidFill>
              </a:rPr>
              <a:t>telerehabilitation</a:t>
            </a:r>
            <a:r>
              <a:rPr lang="it-IT" b="1" dirty="0">
                <a:solidFill>
                  <a:schemeClr val="accent1">
                    <a:lumMod val="75000"/>
                  </a:schemeClr>
                </a:solidFill>
              </a:rPr>
              <a:t>.</a:t>
            </a:r>
          </a:p>
          <a:p>
            <a:pPr algn="just"/>
            <a:endParaRPr lang="it-IT" b="1" dirty="0">
              <a:solidFill>
                <a:schemeClr val="accent1">
                  <a:lumMod val="75000"/>
                </a:schemeClr>
              </a:solidFill>
            </a:endParaRPr>
          </a:p>
          <a:p>
            <a:pPr algn="just"/>
            <a:r>
              <a:rPr lang="it-IT" b="1" dirty="0" err="1">
                <a:solidFill>
                  <a:schemeClr val="accent1">
                    <a:lumMod val="75000"/>
                  </a:schemeClr>
                </a:solidFill>
              </a:rPr>
              <a:t>Telerehabilitation</a:t>
            </a:r>
            <a:r>
              <a:rPr lang="it-IT" b="1" dirty="0">
                <a:solidFill>
                  <a:schemeClr val="accent1">
                    <a:lumMod val="75000"/>
                  </a:schemeClr>
                </a:solidFill>
              </a:rPr>
              <a:t> </a:t>
            </a:r>
            <a:r>
              <a:rPr lang="it-IT" b="1" dirty="0" err="1">
                <a:solidFill>
                  <a:schemeClr val="accent1">
                    <a:lumMod val="75000"/>
                  </a:schemeClr>
                </a:solidFill>
              </a:rPr>
              <a:t>requires</a:t>
            </a:r>
            <a:r>
              <a:rPr lang="it-IT" b="1" dirty="0">
                <a:solidFill>
                  <a:schemeClr val="accent1">
                    <a:lumMod val="75000"/>
                  </a:schemeClr>
                </a:solidFill>
              </a:rPr>
              <a:t> </a:t>
            </a:r>
            <a:r>
              <a:rPr lang="it-IT" b="1" dirty="0" err="1">
                <a:solidFill>
                  <a:schemeClr val="accent1">
                    <a:lumMod val="75000"/>
                  </a:schemeClr>
                </a:solidFill>
              </a:rPr>
              <a:t>appropiately</a:t>
            </a:r>
            <a:r>
              <a:rPr lang="it-IT" b="1" dirty="0">
                <a:solidFill>
                  <a:schemeClr val="accent1">
                    <a:lumMod val="75000"/>
                  </a:schemeClr>
                </a:solidFill>
              </a:rPr>
              <a:t> </a:t>
            </a:r>
            <a:r>
              <a:rPr lang="it-IT" b="1" dirty="0" err="1">
                <a:solidFill>
                  <a:srgbClr val="FF0000"/>
                </a:solidFill>
              </a:rPr>
              <a:t>trained</a:t>
            </a:r>
            <a:r>
              <a:rPr lang="it-IT" b="1" dirty="0">
                <a:solidFill>
                  <a:srgbClr val="FF0000"/>
                </a:solidFill>
              </a:rPr>
              <a:t> staff </a:t>
            </a:r>
            <a:r>
              <a:rPr lang="it-IT" b="1" dirty="0">
                <a:solidFill>
                  <a:schemeClr val="accent1">
                    <a:lumMod val="75000"/>
                  </a:schemeClr>
                </a:solidFill>
              </a:rPr>
              <a:t>and </a:t>
            </a:r>
            <a:r>
              <a:rPr lang="it-IT" b="1" dirty="0" err="1">
                <a:solidFill>
                  <a:schemeClr val="accent1">
                    <a:lumMod val="75000"/>
                  </a:schemeClr>
                </a:solidFill>
              </a:rPr>
              <a:t>adequate</a:t>
            </a:r>
            <a:r>
              <a:rPr lang="it-IT" b="1" dirty="0">
                <a:solidFill>
                  <a:schemeClr val="accent1">
                    <a:lumMod val="75000"/>
                  </a:schemeClr>
                </a:solidFill>
              </a:rPr>
              <a:t> </a:t>
            </a:r>
            <a:r>
              <a:rPr lang="it-IT" b="1" dirty="0" err="1">
                <a:solidFill>
                  <a:schemeClr val="accent1">
                    <a:lumMod val="75000"/>
                  </a:schemeClr>
                </a:solidFill>
              </a:rPr>
              <a:t>infrastructure</a:t>
            </a:r>
            <a:r>
              <a:rPr lang="it-IT" b="1" dirty="0">
                <a:solidFill>
                  <a:schemeClr val="accent1">
                    <a:lumMod val="75000"/>
                  </a:schemeClr>
                </a:solidFill>
              </a:rPr>
              <a:t>.</a:t>
            </a:r>
          </a:p>
          <a:p>
            <a:pPr algn="just"/>
            <a:endParaRPr lang="it-IT" b="1" dirty="0">
              <a:solidFill>
                <a:schemeClr val="accent1">
                  <a:lumMod val="75000"/>
                </a:schemeClr>
              </a:solidFill>
            </a:endParaRPr>
          </a:p>
          <a:p>
            <a:pPr algn="just"/>
            <a:r>
              <a:rPr lang="it-IT" b="1" dirty="0">
                <a:solidFill>
                  <a:schemeClr val="accent1">
                    <a:lumMod val="75000"/>
                  </a:schemeClr>
                </a:solidFill>
              </a:rPr>
              <a:t>A 2022 </a:t>
            </a:r>
            <a:r>
              <a:rPr lang="it-IT" b="1" dirty="0" err="1">
                <a:solidFill>
                  <a:schemeClr val="accent1">
                    <a:lumMod val="75000"/>
                  </a:schemeClr>
                </a:solidFill>
              </a:rPr>
              <a:t>Cochrane</a:t>
            </a:r>
            <a:r>
              <a:rPr lang="it-IT" b="1" dirty="0">
                <a:solidFill>
                  <a:schemeClr val="accent1">
                    <a:lumMod val="75000"/>
                  </a:schemeClr>
                </a:solidFill>
              </a:rPr>
              <a:t> review </a:t>
            </a:r>
            <a:r>
              <a:rPr lang="it-IT" b="1" dirty="0" err="1">
                <a:solidFill>
                  <a:schemeClr val="accent1">
                    <a:lumMod val="75000"/>
                  </a:schemeClr>
                </a:solidFill>
              </a:rPr>
              <a:t>reported</a:t>
            </a:r>
            <a:r>
              <a:rPr lang="it-IT" b="1" dirty="0">
                <a:solidFill>
                  <a:schemeClr val="accent1">
                    <a:lumMod val="75000"/>
                  </a:schemeClr>
                </a:solidFill>
              </a:rPr>
              <a:t> </a:t>
            </a:r>
            <a:r>
              <a:rPr lang="it-IT" b="1" dirty="0" err="1">
                <a:solidFill>
                  <a:schemeClr val="accent1">
                    <a:lumMod val="75000"/>
                  </a:schemeClr>
                </a:solidFill>
              </a:rPr>
              <a:t>that</a:t>
            </a:r>
            <a:r>
              <a:rPr lang="it-IT" b="1" dirty="0">
                <a:solidFill>
                  <a:schemeClr val="accent1">
                    <a:lumMod val="75000"/>
                  </a:schemeClr>
                </a:solidFill>
              </a:rPr>
              <a:t> a self-management </a:t>
            </a:r>
            <a:r>
              <a:rPr lang="it-IT" b="1" dirty="0" err="1">
                <a:solidFill>
                  <a:schemeClr val="accent1">
                    <a:lumMod val="75000"/>
                  </a:schemeClr>
                </a:solidFill>
              </a:rPr>
              <a:t>intervention</a:t>
            </a:r>
            <a:r>
              <a:rPr lang="it-IT" b="1" dirty="0">
                <a:solidFill>
                  <a:schemeClr val="accent1">
                    <a:lumMod val="75000"/>
                  </a:schemeClr>
                </a:solidFill>
              </a:rPr>
              <a:t> </a:t>
            </a:r>
            <a:r>
              <a:rPr lang="it-IT" b="1" dirty="0" err="1">
                <a:solidFill>
                  <a:schemeClr val="accent1">
                    <a:lumMod val="75000"/>
                  </a:schemeClr>
                </a:solidFill>
              </a:rPr>
              <a:t>both</a:t>
            </a:r>
            <a:r>
              <a:rPr lang="it-IT" b="1" dirty="0">
                <a:solidFill>
                  <a:schemeClr val="accent1">
                    <a:lumMod val="75000"/>
                  </a:schemeClr>
                </a:solidFill>
              </a:rPr>
              <a:t> </a:t>
            </a:r>
            <a:r>
              <a:rPr lang="it-IT" b="1" dirty="0" err="1">
                <a:solidFill>
                  <a:schemeClr val="accent1">
                    <a:lumMod val="75000"/>
                  </a:schemeClr>
                </a:solidFill>
              </a:rPr>
              <a:t>improved</a:t>
            </a:r>
            <a:r>
              <a:rPr lang="it-IT" b="1" dirty="0">
                <a:solidFill>
                  <a:schemeClr val="accent1">
                    <a:lumMod val="75000"/>
                  </a:schemeClr>
                </a:solidFill>
              </a:rPr>
              <a:t> </a:t>
            </a:r>
            <a:r>
              <a:rPr lang="it-IT" b="1" dirty="0" err="1">
                <a:solidFill>
                  <a:schemeClr val="accent1">
                    <a:lumMod val="75000"/>
                  </a:schemeClr>
                </a:solidFill>
              </a:rPr>
              <a:t>quality</a:t>
            </a:r>
            <a:r>
              <a:rPr lang="it-IT" b="1" dirty="0">
                <a:solidFill>
                  <a:schemeClr val="accent1">
                    <a:lumMod val="75000"/>
                  </a:schemeClr>
                </a:solidFill>
              </a:rPr>
              <a:t> of life and </a:t>
            </a:r>
            <a:r>
              <a:rPr lang="it-IT" b="1" dirty="0" err="1">
                <a:solidFill>
                  <a:schemeClr val="accent1">
                    <a:lumMod val="75000"/>
                  </a:schemeClr>
                </a:solidFill>
              </a:rPr>
              <a:t>reduced</a:t>
            </a:r>
            <a:r>
              <a:rPr lang="it-IT" b="1" dirty="0">
                <a:solidFill>
                  <a:schemeClr val="accent1">
                    <a:lumMod val="75000"/>
                  </a:schemeClr>
                </a:solidFill>
              </a:rPr>
              <a:t> hospital </a:t>
            </a:r>
            <a:r>
              <a:rPr lang="it-IT" b="1" dirty="0" err="1">
                <a:solidFill>
                  <a:schemeClr val="accent1">
                    <a:lumMod val="75000"/>
                  </a:schemeClr>
                </a:solidFill>
              </a:rPr>
              <a:t>admission</a:t>
            </a:r>
            <a:r>
              <a:rPr lang="it-IT" b="1" dirty="0">
                <a:solidFill>
                  <a:schemeClr val="accent1">
                    <a:lumMod val="75000"/>
                  </a:schemeClr>
                </a:solidFill>
              </a:rPr>
              <a:t>. Tele-</a:t>
            </a:r>
            <a:r>
              <a:rPr lang="it-IT" b="1" dirty="0" err="1">
                <a:solidFill>
                  <a:schemeClr val="accent1">
                    <a:lumMod val="75000"/>
                  </a:schemeClr>
                </a:solidFill>
              </a:rPr>
              <a:t>education</a:t>
            </a:r>
            <a:r>
              <a:rPr lang="it-IT" b="1" dirty="0">
                <a:solidFill>
                  <a:schemeClr val="accent1">
                    <a:lumMod val="75000"/>
                  </a:schemeClr>
                </a:solidFill>
              </a:rPr>
              <a:t> and self-management </a:t>
            </a:r>
            <a:r>
              <a:rPr lang="it-IT" b="1" dirty="0" err="1">
                <a:solidFill>
                  <a:schemeClr val="accent1">
                    <a:lumMod val="75000"/>
                  </a:schemeClr>
                </a:solidFill>
              </a:rPr>
              <a:t>could</a:t>
            </a:r>
            <a:r>
              <a:rPr lang="it-IT" b="1" dirty="0">
                <a:solidFill>
                  <a:schemeClr val="accent1">
                    <a:lumMod val="75000"/>
                  </a:schemeClr>
                </a:solidFill>
              </a:rPr>
              <a:t> </a:t>
            </a:r>
            <a:r>
              <a:rPr lang="it-IT" b="1" dirty="0" err="1">
                <a:solidFill>
                  <a:schemeClr val="accent1">
                    <a:lumMod val="75000"/>
                  </a:schemeClr>
                </a:solidFill>
              </a:rPr>
              <a:t>have</a:t>
            </a:r>
            <a:r>
              <a:rPr lang="it-IT" b="1" dirty="0">
                <a:solidFill>
                  <a:schemeClr val="accent1">
                    <a:lumMod val="75000"/>
                  </a:schemeClr>
                </a:solidFill>
              </a:rPr>
              <a:t> the potential to </a:t>
            </a:r>
            <a:r>
              <a:rPr lang="it-IT" b="1" dirty="0" err="1">
                <a:solidFill>
                  <a:schemeClr val="accent1">
                    <a:lumMod val="75000"/>
                  </a:schemeClr>
                </a:solidFill>
              </a:rPr>
              <a:t>ease</a:t>
            </a:r>
            <a:r>
              <a:rPr lang="it-IT" b="1" dirty="0">
                <a:solidFill>
                  <a:schemeClr val="accent1">
                    <a:lumMod val="75000"/>
                  </a:schemeClr>
                </a:solidFill>
              </a:rPr>
              <a:t> the </a:t>
            </a:r>
            <a:r>
              <a:rPr lang="it-IT" b="1" dirty="0" err="1">
                <a:solidFill>
                  <a:schemeClr val="accent1">
                    <a:lumMod val="75000"/>
                  </a:schemeClr>
                </a:solidFill>
              </a:rPr>
              <a:t>working</a:t>
            </a:r>
            <a:r>
              <a:rPr lang="it-IT" b="1" dirty="0">
                <a:solidFill>
                  <a:schemeClr val="accent1">
                    <a:lumMod val="75000"/>
                  </a:schemeClr>
                </a:solidFill>
              </a:rPr>
              <a:t> life of health </a:t>
            </a:r>
            <a:r>
              <a:rPr lang="it-IT" b="1" dirty="0" err="1">
                <a:solidFill>
                  <a:schemeClr val="accent1">
                    <a:lumMod val="75000"/>
                  </a:schemeClr>
                </a:solidFill>
              </a:rPr>
              <a:t>practitioners</a:t>
            </a:r>
            <a:r>
              <a:rPr lang="it-IT" b="1" dirty="0">
                <a:solidFill>
                  <a:schemeClr val="accent1">
                    <a:lumMod val="75000"/>
                  </a:schemeClr>
                </a:solidFill>
              </a:rPr>
              <a:t>.</a:t>
            </a:r>
          </a:p>
          <a:p>
            <a:pPr algn="just"/>
            <a:endParaRPr lang="it-IT" b="1" dirty="0">
              <a:solidFill>
                <a:schemeClr val="accent1">
                  <a:lumMod val="75000"/>
                </a:schemeClr>
              </a:solidFill>
            </a:endParaRPr>
          </a:p>
          <a:p>
            <a:pPr algn="just"/>
            <a:r>
              <a:rPr lang="it-IT" b="1" dirty="0" err="1">
                <a:solidFill>
                  <a:srgbClr val="FF0000"/>
                </a:solidFill>
              </a:rPr>
              <a:t>However</a:t>
            </a:r>
            <a:r>
              <a:rPr lang="it-IT" b="1" dirty="0">
                <a:solidFill>
                  <a:srgbClr val="FF0000"/>
                </a:solidFill>
              </a:rPr>
              <a:t>, no studies </a:t>
            </a:r>
            <a:r>
              <a:rPr lang="it-IT" b="1" dirty="0">
                <a:solidFill>
                  <a:schemeClr val="accent1">
                    <a:lumMod val="75000"/>
                  </a:schemeClr>
                </a:solidFill>
              </a:rPr>
              <a:t>to date </a:t>
            </a:r>
            <a:r>
              <a:rPr lang="it-IT" b="1" dirty="0" err="1">
                <a:solidFill>
                  <a:schemeClr val="accent1">
                    <a:lumMod val="75000"/>
                  </a:schemeClr>
                </a:solidFill>
              </a:rPr>
              <a:t>have</a:t>
            </a:r>
            <a:r>
              <a:rPr lang="it-IT" b="1" dirty="0">
                <a:solidFill>
                  <a:schemeClr val="accent1">
                    <a:lumMod val="75000"/>
                  </a:schemeClr>
                </a:solidFill>
              </a:rPr>
              <a:t> </a:t>
            </a:r>
            <a:r>
              <a:rPr lang="it-IT" b="1" dirty="0" err="1">
                <a:solidFill>
                  <a:schemeClr val="accent1">
                    <a:lumMod val="75000"/>
                  </a:schemeClr>
                </a:solidFill>
              </a:rPr>
              <a:t>been</a:t>
            </a:r>
            <a:r>
              <a:rPr lang="it-IT" b="1" dirty="0">
                <a:solidFill>
                  <a:schemeClr val="accent1">
                    <a:lumMod val="75000"/>
                  </a:schemeClr>
                </a:solidFill>
              </a:rPr>
              <a:t> </a:t>
            </a:r>
            <a:r>
              <a:rPr lang="it-IT" b="1" dirty="0" err="1">
                <a:solidFill>
                  <a:schemeClr val="accent1">
                    <a:lumMod val="75000"/>
                  </a:schemeClr>
                </a:solidFill>
              </a:rPr>
              <a:t>designed</a:t>
            </a:r>
            <a:r>
              <a:rPr lang="it-IT" b="1" dirty="0">
                <a:solidFill>
                  <a:schemeClr val="accent1">
                    <a:lumMod val="75000"/>
                  </a:schemeClr>
                </a:solidFill>
              </a:rPr>
              <a:t> to </a:t>
            </a:r>
            <a:r>
              <a:rPr lang="it-IT" b="1" dirty="0" err="1">
                <a:solidFill>
                  <a:schemeClr val="accent1">
                    <a:lumMod val="75000"/>
                  </a:schemeClr>
                </a:solidFill>
              </a:rPr>
              <a:t>demonstrate</a:t>
            </a:r>
            <a:r>
              <a:rPr lang="it-IT" b="1" dirty="0">
                <a:solidFill>
                  <a:schemeClr val="accent1">
                    <a:lumMod val="75000"/>
                  </a:schemeClr>
                </a:solidFill>
              </a:rPr>
              <a:t> </a:t>
            </a:r>
            <a:r>
              <a:rPr lang="it-IT" b="1" dirty="0" err="1">
                <a:solidFill>
                  <a:schemeClr val="accent1">
                    <a:lumMod val="75000"/>
                  </a:schemeClr>
                </a:solidFill>
              </a:rPr>
              <a:t>whether</a:t>
            </a:r>
            <a:r>
              <a:rPr lang="it-IT" b="1" dirty="0">
                <a:solidFill>
                  <a:schemeClr val="accent1">
                    <a:lumMod val="75000"/>
                  </a:schemeClr>
                </a:solidFill>
              </a:rPr>
              <a:t> </a:t>
            </a:r>
            <a:r>
              <a:rPr lang="it-IT" b="1" dirty="0" err="1">
                <a:solidFill>
                  <a:schemeClr val="accent1">
                    <a:lumMod val="75000"/>
                  </a:schemeClr>
                </a:solidFill>
              </a:rPr>
              <a:t>there</a:t>
            </a:r>
            <a:r>
              <a:rPr lang="it-IT" b="1" dirty="0">
                <a:solidFill>
                  <a:schemeClr val="accent1">
                    <a:lumMod val="75000"/>
                  </a:schemeClr>
                </a:solidFill>
              </a:rPr>
              <a:t> </a:t>
            </a:r>
            <a:r>
              <a:rPr lang="it-IT" b="1" dirty="0" err="1">
                <a:solidFill>
                  <a:schemeClr val="accent1">
                    <a:lumMod val="75000"/>
                  </a:schemeClr>
                </a:solidFill>
              </a:rPr>
              <a:t>is</a:t>
            </a:r>
            <a:r>
              <a:rPr lang="it-IT" b="1" dirty="0">
                <a:solidFill>
                  <a:schemeClr val="accent1">
                    <a:lumMod val="75000"/>
                  </a:schemeClr>
                </a:solidFill>
              </a:rPr>
              <a:t> </a:t>
            </a:r>
            <a:r>
              <a:rPr lang="it-IT" b="1" dirty="0" err="1">
                <a:solidFill>
                  <a:schemeClr val="accent1">
                    <a:lumMod val="75000"/>
                  </a:schemeClr>
                </a:solidFill>
              </a:rPr>
              <a:t>any</a:t>
            </a:r>
            <a:r>
              <a:rPr lang="it-IT" b="1" dirty="0">
                <a:solidFill>
                  <a:schemeClr val="accent1">
                    <a:lumMod val="75000"/>
                  </a:schemeClr>
                </a:solidFill>
              </a:rPr>
              <a:t> additional benefit of </a:t>
            </a:r>
            <a:r>
              <a:rPr lang="it-IT" b="1" dirty="0" err="1">
                <a:solidFill>
                  <a:srgbClr val="FF0000"/>
                </a:solidFill>
              </a:rPr>
              <a:t>telehealth-supported</a:t>
            </a:r>
            <a:r>
              <a:rPr lang="it-IT" b="1" dirty="0">
                <a:solidFill>
                  <a:srgbClr val="FF0000"/>
                </a:solidFill>
              </a:rPr>
              <a:t> self-management </a:t>
            </a:r>
            <a:r>
              <a:rPr lang="it-IT" b="1" dirty="0" err="1">
                <a:solidFill>
                  <a:schemeClr val="accent1">
                    <a:lumMod val="75000"/>
                  </a:schemeClr>
                </a:solidFill>
              </a:rPr>
              <a:t>compared</a:t>
            </a:r>
            <a:r>
              <a:rPr lang="it-IT" b="1" dirty="0">
                <a:solidFill>
                  <a:schemeClr val="accent1">
                    <a:lumMod val="75000"/>
                  </a:schemeClr>
                </a:solidFill>
              </a:rPr>
              <a:t> to self-management </a:t>
            </a:r>
            <a:r>
              <a:rPr lang="it-IT" b="1" dirty="0" err="1">
                <a:solidFill>
                  <a:schemeClr val="accent1">
                    <a:lumMod val="75000"/>
                  </a:schemeClr>
                </a:solidFill>
              </a:rPr>
              <a:t>interventions</a:t>
            </a:r>
            <a:r>
              <a:rPr lang="it-IT" b="1" dirty="0">
                <a:solidFill>
                  <a:schemeClr val="accent1">
                    <a:lumMod val="75000"/>
                  </a:schemeClr>
                </a:solidFill>
              </a:rPr>
              <a:t> </a:t>
            </a:r>
            <a:r>
              <a:rPr lang="it-IT" b="1" dirty="0" err="1">
                <a:solidFill>
                  <a:schemeClr val="accent1">
                    <a:lumMod val="75000"/>
                  </a:schemeClr>
                </a:solidFill>
              </a:rPr>
              <a:t>using</a:t>
            </a:r>
            <a:r>
              <a:rPr lang="it-IT" b="1" dirty="0">
                <a:solidFill>
                  <a:schemeClr val="accent1">
                    <a:lumMod val="75000"/>
                  </a:schemeClr>
                </a:solidFill>
              </a:rPr>
              <a:t> information communication technologies</a:t>
            </a:r>
          </a:p>
        </p:txBody>
      </p:sp>
      <p:sp>
        <p:nvSpPr>
          <p:cNvPr id="11" name="Rettangolo 10">
            <a:extLst>
              <a:ext uri="{FF2B5EF4-FFF2-40B4-BE49-F238E27FC236}">
                <a16:creationId xmlns:a16="http://schemas.microsoft.com/office/drawing/2014/main" id="{AE513AAA-34E8-40F6-9DAA-2E273F1CF6A6}"/>
              </a:ext>
            </a:extLst>
          </p:cNvPr>
          <p:cNvSpPr/>
          <p:nvPr/>
        </p:nvSpPr>
        <p:spPr>
          <a:xfrm>
            <a:off x="272787" y="5484394"/>
            <a:ext cx="11646426" cy="1169551"/>
          </a:xfrm>
          <a:prstGeom prst="rect">
            <a:avLst/>
          </a:prstGeom>
        </p:spPr>
        <p:txBody>
          <a:bodyPr wrap="square">
            <a:spAutoFit/>
          </a:bodyPr>
          <a:lstStyle/>
          <a:p>
            <a:pPr marR="514350" lvl="0" algn="just">
              <a:spcAft>
                <a:spcPts val="0"/>
              </a:spcAft>
              <a:buSzPts val="1000"/>
              <a:tabLst>
                <a:tab pos="534035" algn="l"/>
              </a:tabLst>
            </a:pPr>
            <a:r>
              <a:rPr lang="en-US" sz="1000" spc="-5" dirty="0">
                <a:latin typeface="Calibri" panose="020F0502020204030204" pitchFamily="34" charset="0"/>
                <a:ea typeface="Calibri" panose="020F0502020204030204" pitchFamily="34" charset="0"/>
                <a:cs typeface="Times New Roman" panose="02020603050405020304" pitchFamily="18" charset="0"/>
              </a:rPr>
              <a:t>Rochester</a:t>
            </a:r>
            <a:r>
              <a:rPr lang="en-US" sz="1000" spc="-30" dirty="0">
                <a:latin typeface="Calibri" panose="020F0502020204030204" pitchFamily="34" charset="0"/>
                <a:ea typeface="Calibri" panose="020F0502020204030204" pitchFamily="34" charset="0"/>
                <a:cs typeface="Times New Roman" panose="02020603050405020304" pitchFamily="18" charset="0"/>
              </a:rPr>
              <a:t> </a:t>
            </a:r>
            <a:r>
              <a:rPr lang="en-US" sz="1000" spc="-10" dirty="0">
                <a:latin typeface="Calibri" panose="020F0502020204030204" pitchFamily="34" charset="0"/>
                <a:ea typeface="Calibri" panose="020F0502020204030204" pitchFamily="34" charset="0"/>
                <a:cs typeface="Times New Roman" panose="02020603050405020304" pitchFamily="18" charset="0"/>
              </a:rPr>
              <a:t>CL, Alison</a:t>
            </a:r>
            <a:r>
              <a:rPr lang="en-US" sz="1000" spc="-30" dirty="0">
                <a:latin typeface="Calibri" panose="020F0502020204030204" pitchFamily="34" charset="0"/>
                <a:ea typeface="Calibri" panose="020F0502020204030204" pitchFamily="34" charset="0"/>
                <a:cs typeface="Times New Roman" panose="02020603050405020304" pitchFamily="18" charset="0"/>
              </a:rPr>
              <a:t> </a:t>
            </a:r>
            <a:r>
              <a:rPr lang="en-US" sz="1000" spc="-10" dirty="0">
                <a:latin typeface="Calibri" panose="020F0502020204030204" pitchFamily="34" charset="0"/>
                <a:ea typeface="Calibri" panose="020F0502020204030204" pitchFamily="34" charset="0"/>
                <a:cs typeface="Times New Roman" panose="02020603050405020304" pitchFamily="18" charset="0"/>
              </a:rPr>
              <a:t>JA,</a:t>
            </a:r>
            <a:r>
              <a:rPr lang="en-US" sz="1000" spc="-5" dirty="0">
                <a:latin typeface="Calibri" panose="020F0502020204030204" pitchFamily="34" charset="0"/>
                <a:ea typeface="Calibri" panose="020F0502020204030204" pitchFamily="34" charset="0"/>
                <a:cs typeface="Times New Roman" panose="02020603050405020304" pitchFamily="18" charset="0"/>
              </a:rPr>
              <a:t> Carlin</a:t>
            </a:r>
            <a:r>
              <a:rPr lang="en-US" sz="1000" spc="-30" dirty="0">
                <a:latin typeface="Calibri" panose="020F0502020204030204" pitchFamily="34" charset="0"/>
                <a:ea typeface="Calibri" panose="020F0502020204030204" pitchFamily="34" charset="0"/>
                <a:cs typeface="Times New Roman" panose="02020603050405020304" pitchFamily="18" charset="0"/>
              </a:rPr>
              <a:t> </a:t>
            </a:r>
            <a:r>
              <a:rPr lang="en-US" sz="1000" spc="-5" dirty="0">
                <a:latin typeface="Calibri" panose="020F0502020204030204" pitchFamily="34" charset="0"/>
                <a:ea typeface="Calibri" panose="020F0502020204030204" pitchFamily="34" charset="0"/>
                <a:cs typeface="Times New Roman" panose="02020603050405020304" pitchFamily="18" charset="0"/>
              </a:rPr>
              <a:t>B,</a:t>
            </a:r>
            <a:r>
              <a:rPr lang="en-US" sz="1000" spc="-10" dirty="0">
                <a:latin typeface="Calibri" panose="020F0502020204030204" pitchFamily="34" charset="0"/>
                <a:ea typeface="Calibri" panose="020F0502020204030204" pitchFamily="34" charset="0"/>
                <a:cs typeface="Times New Roman" panose="02020603050405020304" pitchFamily="18" charset="0"/>
              </a:rPr>
              <a:t> et</a:t>
            </a:r>
            <a:r>
              <a:rPr lang="en-US" sz="1000" spc="-15" dirty="0">
                <a:latin typeface="Calibri" panose="020F0502020204030204" pitchFamily="34" charset="0"/>
                <a:ea typeface="Calibri" panose="020F0502020204030204" pitchFamily="34" charset="0"/>
                <a:cs typeface="Times New Roman" panose="02020603050405020304" pitchFamily="18" charset="0"/>
              </a:rPr>
              <a:t> </a:t>
            </a:r>
            <a:r>
              <a:rPr lang="en-US" sz="1000" spc="-10" dirty="0">
                <a:latin typeface="Calibri" panose="020F0502020204030204" pitchFamily="34" charset="0"/>
                <a:ea typeface="Calibri" panose="020F0502020204030204" pitchFamily="34" charset="0"/>
                <a:cs typeface="Times New Roman" panose="02020603050405020304" pitchFamily="18" charset="0"/>
              </a:rPr>
              <a:t>al. </a:t>
            </a:r>
            <a:r>
              <a:rPr lang="en-US" sz="1000" spc="-5" dirty="0">
                <a:latin typeface="Calibri" panose="020F0502020204030204" pitchFamily="34" charset="0"/>
                <a:ea typeface="Calibri" panose="020F0502020204030204" pitchFamily="34" charset="0"/>
                <a:cs typeface="Times New Roman" panose="02020603050405020304" pitchFamily="18" charset="0"/>
              </a:rPr>
              <a:t>Pulmonary</a:t>
            </a:r>
            <a:r>
              <a:rPr lang="en-US" sz="1000" spc="-10" dirty="0">
                <a:latin typeface="Calibri" panose="020F0502020204030204" pitchFamily="34" charset="0"/>
                <a:ea typeface="Calibri" panose="020F0502020204030204" pitchFamily="34" charset="0"/>
                <a:cs typeface="Times New Roman" panose="02020603050405020304" pitchFamily="18" charset="0"/>
              </a:rPr>
              <a:t> </a:t>
            </a:r>
            <a:r>
              <a:rPr lang="en-US" sz="1000" spc="-5" dirty="0">
                <a:latin typeface="Calibri" panose="020F0502020204030204" pitchFamily="34" charset="0"/>
                <a:ea typeface="Calibri" panose="020F0502020204030204" pitchFamily="34" charset="0"/>
                <a:cs typeface="Times New Roman" panose="02020603050405020304" pitchFamily="18" charset="0"/>
              </a:rPr>
              <a:t>Rehabilitation</a:t>
            </a:r>
            <a:r>
              <a:rPr lang="en-US" sz="1000" spc="-30" dirty="0">
                <a:latin typeface="Calibri" panose="020F0502020204030204" pitchFamily="34" charset="0"/>
                <a:ea typeface="Calibri" panose="020F0502020204030204" pitchFamily="34" charset="0"/>
                <a:cs typeface="Times New Roman" panose="02020603050405020304" pitchFamily="18" charset="0"/>
              </a:rPr>
              <a:t> </a:t>
            </a:r>
            <a:r>
              <a:rPr lang="en-US" sz="1000" spc="-10" dirty="0">
                <a:latin typeface="Calibri" panose="020F0502020204030204" pitchFamily="34" charset="0"/>
                <a:ea typeface="Calibri" panose="020F0502020204030204" pitchFamily="34" charset="0"/>
                <a:cs typeface="Times New Roman" panose="02020603050405020304" pitchFamily="18" charset="0"/>
              </a:rPr>
              <a:t>for</a:t>
            </a:r>
            <a:r>
              <a:rPr lang="en-US" sz="1000" spc="-25" dirty="0">
                <a:latin typeface="Calibri" panose="020F0502020204030204" pitchFamily="34" charset="0"/>
                <a:ea typeface="Calibri" panose="020F0502020204030204" pitchFamily="34" charset="0"/>
                <a:cs typeface="Times New Roman" panose="02020603050405020304" pitchFamily="18" charset="0"/>
              </a:rPr>
              <a:t> </a:t>
            </a:r>
            <a:r>
              <a:rPr lang="en-US" sz="1000" spc="-10" dirty="0">
                <a:latin typeface="Calibri" panose="020F0502020204030204" pitchFamily="34" charset="0"/>
                <a:ea typeface="Calibri" panose="020F0502020204030204" pitchFamily="34" charset="0"/>
                <a:cs typeface="Times New Roman" panose="02020603050405020304" pitchFamily="18" charset="0"/>
              </a:rPr>
              <a:t>Adults</a:t>
            </a:r>
            <a:r>
              <a:rPr lang="en-US" sz="1000" spc="-15" dirty="0">
                <a:latin typeface="Calibri" panose="020F0502020204030204" pitchFamily="34" charset="0"/>
                <a:ea typeface="Calibri" panose="020F0502020204030204" pitchFamily="34" charset="0"/>
                <a:cs typeface="Times New Roman" panose="02020603050405020304" pitchFamily="18" charset="0"/>
              </a:rPr>
              <a:t> </a:t>
            </a:r>
            <a:r>
              <a:rPr lang="en-US" sz="1000" spc="-10" dirty="0">
                <a:latin typeface="Calibri" panose="020F0502020204030204" pitchFamily="34" charset="0"/>
                <a:ea typeface="Calibri" panose="020F0502020204030204" pitchFamily="34" charset="0"/>
                <a:cs typeface="Times New Roman" panose="02020603050405020304" pitchFamily="18" charset="0"/>
              </a:rPr>
              <a:t>with</a:t>
            </a:r>
            <a:r>
              <a:rPr lang="en-US" sz="1000" spc="-25" dirty="0">
                <a:latin typeface="Calibri" panose="020F0502020204030204" pitchFamily="34" charset="0"/>
                <a:ea typeface="Calibri" panose="020F0502020204030204" pitchFamily="34" charset="0"/>
                <a:cs typeface="Times New Roman" panose="02020603050405020304" pitchFamily="18" charset="0"/>
              </a:rPr>
              <a:t> </a:t>
            </a:r>
            <a:r>
              <a:rPr lang="en-US" sz="1000" spc="-5" dirty="0">
                <a:latin typeface="Calibri" panose="020F0502020204030204" pitchFamily="34" charset="0"/>
                <a:ea typeface="Calibri" panose="020F0502020204030204" pitchFamily="34" charset="0"/>
                <a:cs typeface="Times New Roman" panose="02020603050405020304" pitchFamily="18" charset="0"/>
              </a:rPr>
              <a:t>Chronic</a:t>
            </a:r>
            <a:r>
              <a:rPr lang="en-US" sz="1000" spc="-20" dirty="0">
                <a:latin typeface="Calibri" panose="020F0502020204030204" pitchFamily="34" charset="0"/>
                <a:ea typeface="Calibri" panose="020F0502020204030204" pitchFamily="34" charset="0"/>
                <a:cs typeface="Times New Roman" panose="02020603050405020304" pitchFamily="18" charset="0"/>
              </a:rPr>
              <a:t> </a:t>
            </a:r>
            <a:r>
              <a:rPr lang="en-US" sz="1000" spc="-5" dirty="0">
                <a:latin typeface="Calibri" panose="020F0502020204030204" pitchFamily="34" charset="0"/>
                <a:ea typeface="Calibri" panose="020F0502020204030204" pitchFamily="34" charset="0"/>
                <a:cs typeface="Times New Roman" panose="02020603050405020304" pitchFamily="18" charset="0"/>
              </a:rPr>
              <a:t>Respiratory</a:t>
            </a:r>
            <a:r>
              <a:rPr lang="en-US" sz="1000" spc="-15" dirty="0">
                <a:latin typeface="Calibri" panose="020F0502020204030204" pitchFamily="34" charset="0"/>
                <a:ea typeface="Calibri" panose="020F0502020204030204" pitchFamily="34" charset="0"/>
                <a:cs typeface="Times New Roman" panose="02020603050405020304" pitchFamily="18" charset="0"/>
              </a:rPr>
              <a:t> </a:t>
            </a:r>
            <a:r>
              <a:rPr lang="en-US" sz="1000" spc="-5" dirty="0">
                <a:latin typeface="Calibri" panose="020F0502020204030204" pitchFamily="34" charset="0"/>
                <a:ea typeface="Calibri" panose="020F0502020204030204" pitchFamily="34" charset="0"/>
                <a:cs typeface="Times New Roman" panose="02020603050405020304" pitchFamily="18" charset="0"/>
              </a:rPr>
              <a:t>Disease:</a:t>
            </a:r>
            <a:r>
              <a:rPr lang="en-US" sz="1000" spc="-25" dirty="0">
                <a:latin typeface="Calibri" panose="020F0502020204030204" pitchFamily="34" charset="0"/>
                <a:ea typeface="Calibri" panose="020F0502020204030204" pitchFamily="34" charset="0"/>
                <a:cs typeface="Times New Roman" panose="02020603050405020304" pitchFamily="18" charset="0"/>
              </a:rPr>
              <a:t> </a:t>
            </a:r>
            <a:r>
              <a:rPr lang="en-US" sz="1000" spc="-10" dirty="0">
                <a:latin typeface="Calibri" panose="020F0502020204030204" pitchFamily="34" charset="0"/>
                <a:ea typeface="Calibri" panose="020F0502020204030204" pitchFamily="34" charset="0"/>
                <a:cs typeface="Times New Roman" panose="02020603050405020304" pitchFamily="18" charset="0"/>
              </a:rPr>
              <a:t>An</a:t>
            </a:r>
            <a:r>
              <a:rPr lang="en-US" sz="1000" spc="-25" dirty="0">
                <a:latin typeface="Calibri" panose="020F0502020204030204" pitchFamily="34" charset="0"/>
                <a:ea typeface="Calibri" panose="020F0502020204030204" pitchFamily="34" charset="0"/>
                <a:cs typeface="Times New Roman" panose="02020603050405020304" pitchFamily="18" charset="0"/>
              </a:rPr>
              <a:t> </a:t>
            </a:r>
            <a:r>
              <a:rPr lang="en-US" sz="1000" spc="-5" dirty="0">
                <a:latin typeface="Calibri" panose="020F0502020204030204" pitchFamily="34" charset="0"/>
                <a:ea typeface="Calibri" panose="020F0502020204030204" pitchFamily="34" charset="0"/>
                <a:cs typeface="Times New Roman" panose="02020603050405020304" pitchFamily="18" charset="0"/>
              </a:rPr>
              <a:t>Official</a:t>
            </a:r>
            <a:r>
              <a:rPr lang="en-US" sz="1000" spc="465" dirty="0">
                <a:latin typeface="Times New Roman" panose="02020603050405020304" pitchFamily="18" charset="0"/>
                <a:ea typeface="Calibri" panose="020F0502020204030204" pitchFamily="34" charset="0"/>
                <a:cs typeface="Times New Roman" panose="02020603050405020304" pitchFamily="18" charset="0"/>
              </a:rPr>
              <a:t> </a:t>
            </a:r>
            <a:r>
              <a:rPr lang="en-US" sz="1000" spc="-5" dirty="0">
                <a:latin typeface="Calibri" panose="020F0502020204030204" pitchFamily="34" charset="0"/>
                <a:ea typeface="Calibri" panose="020F0502020204030204" pitchFamily="34" charset="0"/>
                <a:cs typeface="Times New Roman" panose="02020603050405020304" pitchFamily="18" charset="0"/>
              </a:rPr>
              <a:t>American</a:t>
            </a:r>
            <a:r>
              <a:rPr lang="en-US" sz="1000" spc="-30" dirty="0">
                <a:latin typeface="Calibri" panose="020F0502020204030204" pitchFamily="34" charset="0"/>
                <a:ea typeface="Calibri" panose="020F0502020204030204" pitchFamily="34" charset="0"/>
                <a:cs typeface="Times New Roman" panose="02020603050405020304" pitchFamily="18" charset="0"/>
              </a:rPr>
              <a:t> </a:t>
            </a:r>
            <a:r>
              <a:rPr lang="en-US" sz="1000" spc="-5" dirty="0">
                <a:latin typeface="Calibri" panose="020F0502020204030204" pitchFamily="34" charset="0"/>
                <a:ea typeface="Calibri" panose="020F0502020204030204" pitchFamily="34" charset="0"/>
                <a:cs typeface="Times New Roman" panose="02020603050405020304" pitchFamily="18" charset="0"/>
              </a:rPr>
              <a:t>Thoracic</a:t>
            </a:r>
            <a:r>
              <a:rPr lang="en-US" sz="1000" spc="-25" dirty="0">
                <a:latin typeface="Calibri" panose="020F0502020204030204" pitchFamily="34" charset="0"/>
                <a:ea typeface="Calibri" panose="020F0502020204030204" pitchFamily="34" charset="0"/>
                <a:cs typeface="Times New Roman" panose="02020603050405020304" pitchFamily="18" charset="0"/>
              </a:rPr>
              <a:t> </a:t>
            </a:r>
            <a:r>
              <a:rPr lang="en-US" sz="1000" spc="-5" dirty="0">
                <a:latin typeface="Calibri" panose="020F0502020204030204" pitchFamily="34" charset="0"/>
                <a:ea typeface="Calibri" panose="020F0502020204030204" pitchFamily="34" charset="0"/>
                <a:cs typeface="Times New Roman" panose="02020603050405020304" pitchFamily="18" charset="0"/>
              </a:rPr>
              <a:t>Society</a:t>
            </a:r>
            <a:r>
              <a:rPr lang="en-US" sz="1000" spc="-20" dirty="0">
                <a:latin typeface="Calibri" panose="020F0502020204030204" pitchFamily="34" charset="0"/>
                <a:ea typeface="Calibri" panose="020F0502020204030204" pitchFamily="34" charset="0"/>
                <a:cs typeface="Times New Roman" panose="02020603050405020304" pitchFamily="18" charset="0"/>
              </a:rPr>
              <a:t> </a:t>
            </a:r>
            <a:r>
              <a:rPr lang="en-US" sz="1000" spc="-5" dirty="0">
                <a:latin typeface="Calibri" panose="020F0502020204030204" pitchFamily="34" charset="0"/>
                <a:ea typeface="Calibri" panose="020F0502020204030204" pitchFamily="34" charset="0"/>
                <a:cs typeface="Times New Roman" panose="02020603050405020304" pitchFamily="18" charset="0"/>
              </a:rPr>
              <a:t>Clinical</a:t>
            </a:r>
            <a:r>
              <a:rPr lang="en-US" sz="1000" spc="-15" dirty="0">
                <a:latin typeface="Calibri" panose="020F0502020204030204" pitchFamily="34" charset="0"/>
                <a:ea typeface="Calibri" panose="020F0502020204030204" pitchFamily="34" charset="0"/>
                <a:cs typeface="Times New Roman" panose="02020603050405020304" pitchFamily="18" charset="0"/>
              </a:rPr>
              <a:t> </a:t>
            </a:r>
            <a:r>
              <a:rPr lang="en-US" sz="1000" spc="-5" dirty="0">
                <a:latin typeface="Calibri" panose="020F0502020204030204" pitchFamily="34" charset="0"/>
                <a:ea typeface="Calibri" panose="020F0502020204030204" pitchFamily="34" charset="0"/>
                <a:cs typeface="Times New Roman" panose="02020603050405020304" pitchFamily="18" charset="0"/>
              </a:rPr>
              <a:t>Practice</a:t>
            </a:r>
            <a:r>
              <a:rPr lang="en-US" sz="1000" spc="-25" dirty="0">
                <a:latin typeface="Calibri" panose="020F0502020204030204" pitchFamily="34" charset="0"/>
                <a:ea typeface="Calibri" panose="020F0502020204030204" pitchFamily="34" charset="0"/>
                <a:cs typeface="Times New Roman" panose="02020603050405020304" pitchFamily="18" charset="0"/>
              </a:rPr>
              <a:t> </a:t>
            </a:r>
            <a:r>
              <a:rPr lang="en-US" sz="1000" spc="-5" dirty="0">
                <a:latin typeface="Calibri" panose="020F0502020204030204" pitchFamily="34" charset="0"/>
                <a:ea typeface="Calibri" panose="020F0502020204030204" pitchFamily="34" charset="0"/>
                <a:cs typeface="Times New Roman" panose="02020603050405020304" pitchFamily="18" charset="0"/>
              </a:rPr>
              <a:t>Guideline.</a:t>
            </a:r>
            <a:r>
              <a:rPr lang="en-US" sz="1000" spc="5" dirty="0">
                <a:latin typeface="Calibri" panose="020F0502020204030204" pitchFamily="34" charset="0"/>
                <a:ea typeface="Calibri" panose="020F0502020204030204" pitchFamily="34" charset="0"/>
                <a:cs typeface="Times New Roman" panose="02020603050405020304" pitchFamily="18" charset="0"/>
              </a:rPr>
              <a:t> </a:t>
            </a:r>
            <a:r>
              <a:rPr lang="en-US" sz="1000" i="1" spc="-10" dirty="0">
                <a:latin typeface="Calibri" panose="020F0502020204030204" pitchFamily="34" charset="0"/>
                <a:ea typeface="Calibri" panose="020F0502020204030204" pitchFamily="34" charset="0"/>
                <a:cs typeface="Times New Roman" panose="02020603050405020304" pitchFamily="18" charset="0"/>
              </a:rPr>
              <a:t>Am</a:t>
            </a:r>
            <a:r>
              <a:rPr lang="en-US" sz="1000" i="1" spc="-15" dirty="0">
                <a:latin typeface="Calibri" panose="020F0502020204030204" pitchFamily="34" charset="0"/>
                <a:ea typeface="Calibri" panose="020F0502020204030204" pitchFamily="34" charset="0"/>
                <a:cs typeface="Times New Roman" panose="02020603050405020304" pitchFamily="18" charset="0"/>
              </a:rPr>
              <a:t> </a:t>
            </a:r>
            <a:r>
              <a:rPr lang="en-US" sz="1000" i="1" spc="-10" dirty="0">
                <a:latin typeface="Calibri" panose="020F0502020204030204" pitchFamily="34" charset="0"/>
                <a:ea typeface="Calibri" panose="020F0502020204030204" pitchFamily="34" charset="0"/>
                <a:cs typeface="Times New Roman" panose="02020603050405020304" pitchFamily="18" charset="0"/>
              </a:rPr>
              <a:t>J</a:t>
            </a:r>
            <a:r>
              <a:rPr lang="en-US" sz="1000" i="1" spc="-25" dirty="0">
                <a:latin typeface="Calibri" panose="020F0502020204030204" pitchFamily="34" charset="0"/>
                <a:ea typeface="Calibri" panose="020F0502020204030204" pitchFamily="34" charset="0"/>
                <a:cs typeface="Times New Roman" panose="02020603050405020304" pitchFamily="18" charset="0"/>
              </a:rPr>
              <a:t> </a:t>
            </a:r>
            <a:r>
              <a:rPr lang="en-US" sz="1000" i="1" spc="-5" dirty="0">
                <a:latin typeface="Calibri" panose="020F0502020204030204" pitchFamily="34" charset="0"/>
                <a:ea typeface="Calibri" panose="020F0502020204030204" pitchFamily="34" charset="0"/>
                <a:cs typeface="Times New Roman" panose="02020603050405020304" pitchFamily="18" charset="0"/>
              </a:rPr>
              <a:t>Respir</a:t>
            </a:r>
            <a:r>
              <a:rPr lang="en-US" sz="1000" i="1" spc="-25" dirty="0">
                <a:latin typeface="Calibri" panose="020F0502020204030204" pitchFamily="34" charset="0"/>
                <a:ea typeface="Calibri" panose="020F0502020204030204" pitchFamily="34" charset="0"/>
                <a:cs typeface="Times New Roman" panose="02020603050405020304" pitchFamily="18" charset="0"/>
              </a:rPr>
              <a:t> </a:t>
            </a:r>
            <a:r>
              <a:rPr lang="en-US" sz="1000" i="1" spc="-5" dirty="0" err="1">
                <a:latin typeface="Calibri" panose="020F0502020204030204" pitchFamily="34" charset="0"/>
                <a:ea typeface="Calibri" panose="020F0502020204030204" pitchFamily="34" charset="0"/>
                <a:cs typeface="Times New Roman" panose="02020603050405020304" pitchFamily="18" charset="0"/>
              </a:rPr>
              <a:t>Crit</a:t>
            </a:r>
            <a:r>
              <a:rPr lang="en-US" sz="1000" i="1" spc="-25" dirty="0">
                <a:latin typeface="Calibri" panose="020F0502020204030204" pitchFamily="34" charset="0"/>
                <a:ea typeface="Calibri" panose="020F0502020204030204" pitchFamily="34" charset="0"/>
                <a:cs typeface="Times New Roman" panose="02020603050405020304" pitchFamily="18" charset="0"/>
              </a:rPr>
              <a:t> </a:t>
            </a:r>
            <a:r>
              <a:rPr lang="en-US" sz="1000" i="1" spc="-5" dirty="0">
                <a:latin typeface="Calibri" panose="020F0502020204030204" pitchFamily="34" charset="0"/>
                <a:ea typeface="Calibri" panose="020F0502020204030204" pitchFamily="34" charset="0"/>
                <a:cs typeface="Times New Roman" panose="02020603050405020304" pitchFamily="18" charset="0"/>
              </a:rPr>
              <a:t>Care</a:t>
            </a:r>
            <a:r>
              <a:rPr lang="en-US" sz="1000" i="1" spc="-25" dirty="0">
                <a:latin typeface="Calibri" panose="020F0502020204030204" pitchFamily="34" charset="0"/>
                <a:ea typeface="Calibri" panose="020F0502020204030204" pitchFamily="34" charset="0"/>
                <a:cs typeface="Times New Roman" panose="02020603050405020304" pitchFamily="18" charset="0"/>
              </a:rPr>
              <a:t> </a:t>
            </a:r>
            <a:r>
              <a:rPr lang="en-US" sz="1000" i="1" spc="-10" dirty="0">
                <a:latin typeface="Calibri" panose="020F0502020204030204" pitchFamily="34" charset="0"/>
                <a:ea typeface="Calibri" panose="020F0502020204030204" pitchFamily="34" charset="0"/>
                <a:cs typeface="Times New Roman" panose="02020603050405020304" pitchFamily="18" charset="0"/>
              </a:rPr>
              <a:t>Med </a:t>
            </a:r>
            <a:r>
              <a:rPr lang="en-US" sz="1000" spc="-5" dirty="0">
                <a:latin typeface="Calibri" panose="020F0502020204030204" pitchFamily="34" charset="0"/>
                <a:ea typeface="Calibri" panose="020F0502020204030204" pitchFamily="34" charset="0"/>
                <a:cs typeface="Times New Roman" panose="02020603050405020304" pitchFamily="18" charset="0"/>
              </a:rPr>
              <a:t>2023;</a:t>
            </a:r>
            <a:r>
              <a:rPr lang="en-US" sz="1000" spc="-25" dirty="0">
                <a:latin typeface="Calibri" panose="020F0502020204030204" pitchFamily="34" charset="0"/>
                <a:ea typeface="Calibri" panose="020F0502020204030204" pitchFamily="34" charset="0"/>
                <a:cs typeface="Times New Roman" panose="02020603050405020304" pitchFamily="18" charset="0"/>
              </a:rPr>
              <a:t> </a:t>
            </a:r>
            <a:r>
              <a:rPr lang="en-US" sz="1000" b="1" spc="-5" dirty="0">
                <a:latin typeface="Calibri" panose="020F0502020204030204" pitchFamily="34" charset="0"/>
                <a:ea typeface="Calibri" panose="020F0502020204030204" pitchFamily="34" charset="0"/>
                <a:cs typeface="Times New Roman" panose="02020603050405020304" pitchFamily="18" charset="0"/>
              </a:rPr>
              <a:t>208</a:t>
            </a:r>
            <a:r>
              <a:rPr lang="en-US" sz="1000" spc="-5" dirty="0">
                <a:latin typeface="Calibri" panose="020F0502020204030204" pitchFamily="34" charset="0"/>
                <a:ea typeface="Calibri" panose="020F0502020204030204" pitchFamily="34" charset="0"/>
                <a:cs typeface="Times New Roman" panose="02020603050405020304" pitchFamily="18" charset="0"/>
              </a:rPr>
              <a:t>(4):</a:t>
            </a:r>
            <a:r>
              <a:rPr lang="en-US" sz="1000" spc="-35" dirty="0">
                <a:latin typeface="Calibri" panose="020F0502020204030204" pitchFamily="34" charset="0"/>
                <a:ea typeface="Calibri" panose="020F0502020204030204" pitchFamily="34" charset="0"/>
                <a:cs typeface="Times New Roman" panose="02020603050405020304" pitchFamily="18" charset="0"/>
              </a:rPr>
              <a:t> </a:t>
            </a:r>
            <a:r>
              <a:rPr lang="en-US" sz="1000" spc="-10" dirty="0">
                <a:latin typeface="Calibri" panose="020F0502020204030204" pitchFamily="34" charset="0"/>
                <a:ea typeface="Calibri" panose="020F0502020204030204" pitchFamily="34" charset="0"/>
                <a:cs typeface="Times New Roman" panose="02020603050405020304" pitchFamily="18" charset="0"/>
              </a:rPr>
              <a:t>e7-e26</a:t>
            </a:r>
            <a:r>
              <a:rPr lang="en-US" sz="1000" spc="-10" dirty="0">
                <a:latin typeface="Times New Roman" panose="02020603050405020304" pitchFamily="18" charset="0"/>
                <a:ea typeface="Calibri" panose="020F0502020204030204" pitchFamily="34" charset="0"/>
                <a:cs typeface="Times New Roman" panose="02020603050405020304" pitchFamily="18" charset="0"/>
              </a:rPr>
              <a:t> </a:t>
            </a:r>
            <a:r>
              <a:rPr lang="en-US" sz="1000" spc="-10" dirty="0">
                <a:solidFill>
                  <a:srgbClr val="0000FF"/>
                </a:solidFill>
                <a:latin typeface="Calibri" panose="020F0502020204030204" pitchFamily="34" charset="0"/>
                <a:ea typeface="Calibri" panose="020F0502020204030204" pitchFamily="34" charset="0"/>
                <a:cs typeface="Times New Roman" panose="02020603050405020304" pitchFamily="18" charset="0"/>
              </a:rPr>
              <a:t>  </a:t>
            </a:r>
            <a:r>
              <a:rPr lang="en-US" sz="1000" u="sng" spc="-5" dirty="0">
                <a:solidFill>
                  <a:srgbClr val="0000FF"/>
                </a:solidFill>
                <a:uFill>
                  <a:solidFill>
                    <a:srgbClr val="0000FF"/>
                  </a:solidFill>
                </a:uFill>
                <a:latin typeface="Calibri" panose="020F0502020204030204" pitchFamily="34" charset="0"/>
                <a:ea typeface="Calibri" panose="020F0502020204030204" pitchFamily="34" charset="0"/>
                <a:cs typeface="Times New Roman" panose="02020603050405020304" pitchFamily="18" charset="0"/>
                <a:hlinkClick r:id="rId4"/>
              </a:rPr>
              <a:t>https://pubmed.ncbi.nlm.nih.gov/37581410</a:t>
            </a:r>
            <a:r>
              <a:rPr lang="en-US" sz="1000" spc="-5" dirty="0">
                <a:latin typeface="Calibri" panose="020F0502020204030204" pitchFamily="34" charset="0"/>
                <a:ea typeface="Calibri" panose="020F0502020204030204" pitchFamily="34" charset="0"/>
                <a:cs typeface="Times New Roman" panose="02020603050405020304" pitchFamily="18" charset="0"/>
              </a:rPr>
              <a:t>.</a:t>
            </a:r>
          </a:p>
          <a:p>
            <a:pPr marR="514350" lvl="0" algn="just">
              <a:spcAft>
                <a:spcPts val="0"/>
              </a:spcAft>
              <a:buSzPts val="1000"/>
              <a:tabLst>
                <a:tab pos="534035" algn="l"/>
              </a:tabLst>
            </a:pPr>
            <a:endParaRPr lang="en-US" sz="1000" spc="-5" dirty="0">
              <a:latin typeface="Calibri" panose="020F0502020204030204" pitchFamily="34" charset="0"/>
              <a:ea typeface="Calibri" panose="020F0502020204030204" pitchFamily="34" charset="0"/>
              <a:cs typeface="Times New Roman" panose="02020603050405020304" pitchFamily="18" charset="0"/>
            </a:endParaRPr>
          </a:p>
          <a:p>
            <a:pPr marR="514350" lvl="0" algn="just">
              <a:spcAft>
                <a:spcPts val="0"/>
              </a:spcAft>
              <a:buSzPts val="1000"/>
              <a:tabLst>
                <a:tab pos="534035" algn="l"/>
              </a:tabLst>
            </a:pPr>
            <a:r>
              <a:rPr lang="en-US" sz="1000" spc="-5" dirty="0" err="1">
                <a:latin typeface="Calibri" panose="020F0502020204030204" pitchFamily="34" charset="0"/>
                <a:ea typeface="Calibri" panose="020F0502020204030204" pitchFamily="34" charset="0"/>
                <a:cs typeface="Times New Roman" panose="02020603050405020304" pitchFamily="18" charset="0"/>
              </a:rPr>
              <a:t>Kermelly</a:t>
            </a:r>
            <a:r>
              <a:rPr lang="en-US" sz="1000" spc="-5" dirty="0">
                <a:latin typeface="Calibri" panose="020F0502020204030204" pitchFamily="34" charset="0"/>
                <a:ea typeface="Calibri" panose="020F0502020204030204" pitchFamily="34" charset="0"/>
                <a:cs typeface="Times New Roman" panose="02020603050405020304" pitchFamily="18" charset="0"/>
              </a:rPr>
              <a:t> SB, Bourbeau J. eHealth in Self-Managing at a distance Patients with COPD. Life (Basel) 2022;12 (6</a:t>
            </a:r>
            <a:r>
              <a:rPr lang="en-US" sz="1000" u="sng" spc="-5"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a:t>
            </a:r>
            <a:r>
              <a:rPr lang="en-US" sz="1000" u="sng" spc="-5"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hlinkClick r:id="rId5"/>
              </a:rPr>
              <a:t>https://pubmed.ncbi.nih.gov/35743804</a:t>
            </a:r>
            <a:endParaRPr lang="en-US" sz="1000" u="sng" spc="-5"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marR="514350" lvl="0" algn="just">
              <a:spcAft>
                <a:spcPts val="0"/>
              </a:spcAft>
              <a:buSzPts val="1000"/>
              <a:tabLst>
                <a:tab pos="534035" algn="l"/>
              </a:tabLst>
            </a:pPr>
            <a:endParaRPr lang="en-US" sz="1000" u="sng" spc="-5"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marR="514350" lvl="0" algn="just">
              <a:spcAft>
                <a:spcPts val="0"/>
              </a:spcAft>
              <a:buSzPts val="1000"/>
              <a:tabLst>
                <a:tab pos="534035" algn="l"/>
              </a:tabLst>
            </a:pPr>
            <a:r>
              <a:rPr lang="en-US" sz="1000" spc="-5" dirty="0">
                <a:solidFill>
                  <a:schemeClr val="bg2">
                    <a:lumMod val="10000"/>
                  </a:schemeClr>
                </a:solidFill>
                <a:latin typeface="Calibri" panose="020F0502020204030204" pitchFamily="34" charset="0"/>
                <a:ea typeface="Calibri" panose="020F0502020204030204" pitchFamily="34" charset="0"/>
                <a:cs typeface="Times New Roman" panose="02020603050405020304" pitchFamily="18" charset="0"/>
              </a:rPr>
              <a:t>Schrijver J, </a:t>
            </a:r>
            <a:r>
              <a:rPr lang="en-US" sz="1000" spc="-5" dirty="0" err="1">
                <a:solidFill>
                  <a:schemeClr val="bg2">
                    <a:lumMod val="10000"/>
                  </a:schemeClr>
                </a:solidFill>
                <a:latin typeface="Calibri" panose="020F0502020204030204" pitchFamily="34" charset="0"/>
                <a:ea typeface="Calibri" panose="020F0502020204030204" pitchFamily="34" charset="0"/>
                <a:cs typeface="Times New Roman" panose="02020603050405020304" pitchFamily="18" charset="0"/>
              </a:rPr>
              <a:t>Lenferink</a:t>
            </a:r>
            <a:r>
              <a:rPr lang="en-US" sz="1000" spc="-5" dirty="0">
                <a:solidFill>
                  <a:schemeClr val="bg2">
                    <a:lumMod val="10000"/>
                  </a:schemeClr>
                </a:solidFill>
                <a:latin typeface="Calibri" panose="020F0502020204030204" pitchFamily="34" charset="0"/>
                <a:ea typeface="Calibri" panose="020F0502020204030204" pitchFamily="34" charset="0"/>
                <a:cs typeface="Times New Roman" panose="02020603050405020304" pitchFamily="18" charset="0"/>
              </a:rPr>
              <a:t> A, </a:t>
            </a:r>
            <a:r>
              <a:rPr lang="en-US" sz="1000" spc="-5" dirty="0" err="1">
                <a:solidFill>
                  <a:schemeClr val="bg2">
                    <a:lumMod val="10000"/>
                  </a:schemeClr>
                </a:solidFill>
                <a:latin typeface="Calibri" panose="020F0502020204030204" pitchFamily="34" charset="0"/>
                <a:ea typeface="Calibri" panose="020F0502020204030204" pitchFamily="34" charset="0"/>
                <a:cs typeface="Times New Roman" panose="02020603050405020304" pitchFamily="18" charset="0"/>
              </a:rPr>
              <a:t>Brusse</a:t>
            </a:r>
            <a:r>
              <a:rPr lang="en-US" sz="1000" spc="-5" dirty="0">
                <a:solidFill>
                  <a:schemeClr val="bg2">
                    <a:lumMod val="10000"/>
                  </a:schemeClr>
                </a:solidFill>
                <a:latin typeface="Calibri" panose="020F0502020204030204" pitchFamily="34" charset="0"/>
                <a:ea typeface="Calibri" panose="020F0502020204030204" pitchFamily="34" charset="0"/>
                <a:cs typeface="Times New Roman" panose="02020603050405020304" pitchFamily="18" charset="0"/>
              </a:rPr>
              <a:t>-Keizer M, et al. Self-</a:t>
            </a:r>
            <a:r>
              <a:rPr lang="en-US" sz="1000" spc="-5" dirty="0" err="1">
                <a:solidFill>
                  <a:schemeClr val="bg2">
                    <a:lumMod val="10000"/>
                  </a:schemeClr>
                </a:solidFill>
                <a:latin typeface="Calibri" panose="020F0502020204030204" pitchFamily="34" charset="0"/>
                <a:ea typeface="Calibri" panose="020F0502020204030204" pitchFamily="34" charset="0"/>
                <a:cs typeface="Times New Roman" panose="02020603050405020304" pitchFamily="18" charset="0"/>
              </a:rPr>
              <a:t>mamagement</a:t>
            </a:r>
            <a:r>
              <a:rPr lang="en-US" sz="1000" spc="-5" dirty="0">
                <a:solidFill>
                  <a:schemeClr val="bg2">
                    <a:lumMod val="10000"/>
                  </a:schemeClr>
                </a:solidFill>
                <a:latin typeface="Calibri" panose="020F0502020204030204" pitchFamily="34" charset="0"/>
                <a:ea typeface="Calibri" panose="020F0502020204030204" pitchFamily="34" charset="0"/>
                <a:cs typeface="Times New Roman" panose="02020603050405020304" pitchFamily="18" charset="0"/>
              </a:rPr>
              <a:t> interventions for people with chronic obstructive pulmonary disease. Cochrane Database Syst Rev 2022;1(1): CD002990 </a:t>
            </a:r>
            <a:r>
              <a:rPr lang="en-US" sz="1000" u="sng" spc="-5"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https://pubmed.ncbi.nlm.nih.gov/35001366</a:t>
            </a:r>
            <a:endParaRPr lang="it-IT" sz="1000" u="sng" spc="-1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092749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0AC6347D-8D29-4220-A394-94E7147DAFBE}"/>
              </a:ext>
            </a:extLst>
          </p:cNvPr>
          <p:cNvSpPr txBox="1"/>
          <p:nvPr/>
        </p:nvSpPr>
        <p:spPr>
          <a:xfrm>
            <a:off x="565266" y="1893469"/>
            <a:ext cx="10324407" cy="3675365"/>
          </a:xfrm>
          <a:prstGeom prst="rect">
            <a:avLst/>
          </a:prstGeom>
          <a:noFill/>
        </p:spPr>
        <p:txBody>
          <a:bodyPr wrap="square" rtlCol="0">
            <a:spAutoFit/>
          </a:bodyPr>
          <a:lstStyle/>
          <a:p>
            <a:pPr algn="ctr" eaLnBrk="0" fontAlgn="base" hangingPunct="0">
              <a:lnSpc>
                <a:spcPts val="3700"/>
              </a:lnSpc>
              <a:spcBef>
                <a:spcPct val="0"/>
              </a:spcBef>
              <a:spcAft>
                <a:spcPct val="0"/>
              </a:spcAft>
              <a:buFontTx/>
              <a:buNone/>
            </a:pPr>
            <a:r>
              <a:rPr lang="it-IT" altLang="it-IT" sz="4000" b="1" dirty="0">
                <a:solidFill>
                  <a:srgbClr val="005F73"/>
                </a:solidFill>
                <a:latin typeface="Arial" panose="020B0604020202020204" pitchFamily="34" charset="0"/>
                <a:cs typeface="Arial" panose="020B0604020202020204" pitchFamily="34" charset="0"/>
              </a:rPr>
              <a:t>Caso clinico </a:t>
            </a:r>
          </a:p>
          <a:p>
            <a:pPr algn="ctr"/>
            <a:r>
              <a:rPr lang="it-IT" sz="4000" b="1" dirty="0">
                <a:solidFill>
                  <a:srgbClr val="005F73"/>
                </a:solidFill>
                <a:latin typeface="Arial" panose="020B0604020202020204" pitchFamily="34" charset="0"/>
                <a:cs typeface="Arial" panose="020B0604020202020204" pitchFamily="34" charset="0"/>
              </a:rPr>
              <a:t>La riabilitazione nella early BPCO</a:t>
            </a:r>
          </a:p>
          <a:p>
            <a:pPr algn="ctr"/>
            <a:endParaRPr lang="it-IT" sz="4000" b="1" dirty="0">
              <a:solidFill>
                <a:srgbClr val="005F73"/>
              </a:solidFill>
              <a:latin typeface="Arial" panose="020B0604020202020204" pitchFamily="34" charset="0"/>
              <a:cs typeface="Arial" panose="020B0604020202020204" pitchFamily="34" charset="0"/>
            </a:endParaRPr>
          </a:p>
          <a:p>
            <a:pPr algn="ctr"/>
            <a:endParaRPr lang="it-IT" sz="4000" b="1" dirty="0">
              <a:solidFill>
                <a:srgbClr val="005F73"/>
              </a:solidFill>
              <a:latin typeface="Arial" panose="020B0604020202020204" pitchFamily="34" charset="0"/>
              <a:cs typeface="Arial" panose="020B0604020202020204" pitchFamily="34" charset="0"/>
            </a:endParaRPr>
          </a:p>
          <a:p>
            <a:pPr algn="ctr"/>
            <a:endParaRPr lang="it-IT" sz="4000" b="1" dirty="0">
              <a:solidFill>
                <a:srgbClr val="005F73"/>
              </a:solidFill>
              <a:latin typeface="Arial" panose="020B0604020202020204" pitchFamily="34" charset="0"/>
              <a:cs typeface="Arial" panose="020B0604020202020204" pitchFamily="34" charset="0"/>
            </a:endParaRPr>
          </a:p>
          <a:p>
            <a:pPr algn="ctr"/>
            <a:r>
              <a:rPr lang="it-IT" sz="2400" b="1" i="1" dirty="0">
                <a:solidFill>
                  <a:srgbClr val="FF0000"/>
                </a:solidFill>
                <a:latin typeface="Arial" panose="020B0604020202020204" pitchFamily="34" charset="0"/>
                <a:cs typeface="Arial" panose="020B0604020202020204" pitchFamily="34" charset="0"/>
              </a:rPr>
              <a:t>Cortese concessione: Michele Vitacca, MD</a:t>
            </a:r>
            <a:endParaRPr lang="en-US" sz="2400" i="1" dirty="0">
              <a:solidFill>
                <a:srgbClr val="FF0000"/>
              </a:solidFill>
              <a:latin typeface="Arial" panose="020B0604020202020204" pitchFamily="34" charset="0"/>
              <a:cs typeface="Arial" panose="020B0604020202020204" pitchFamily="34" charset="0"/>
            </a:endParaRPr>
          </a:p>
          <a:p>
            <a:endParaRPr lang="it-IT" dirty="0"/>
          </a:p>
        </p:txBody>
      </p:sp>
    </p:spTree>
    <p:extLst>
      <p:ext uri="{BB962C8B-B14F-4D97-AF65-F5344CB8AC3E}">
        <p14:creationId xmlns:p14="http://schemas.microsoft.com/office/powerpoint/2010/main" val="9789794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7CBE0076-5096-42C4-9AAB-AA40CC4AF6EC}"/>
              </a:ext>
            </a:extLst>
          </p:cNvPr>
          <p:cNvSpPr/>
          <p:nvPr/>
        </p:nvSpPr>
        <p:spPr>
          <a:xfrm>
            <a:off x="997252" y="610227"/>
            <a:ext cx="10197494" cy="1099457"/>
          </a:xfrm>
          <a:prstGeom prst="rect">
            <a:avLst/>
          </a:prstGeom>
        </p:spPr>
        <p:txBody>
          <a:bodyPr vert="horz" lIns="91440" tIns="45720" rIns="91440" bIns="45720" rtlCol="0" anchor="t">
            <a:normAutofit/>
          </a:bodyPr>
          <a:lstStyle/>
          <a:p>
            <a:pPr>
              <a:spcBef>
                <a:spcPct val="0"/>
              </a:spcBef>
              <a:spcAft>
                <a:spcPts val="600"/>
              </a:spcAft>
              <a:buClr>
                <a:srgbClr val="000000"/>
              </a:buClr>
              <a:buSzPct val="100000"/>
              <a:defRPr/>
            </a:pPr>
            <a:r>
              <a:rPr lang="en-US" altLang="it-IT" sz="3600" b="1" dirty="0">
                <a:solidFill>
                  <a:srgbClr val="005F73"/>
                </a:solidFill>
                <a:latin typeface="Arial" panose="020B0604020202020204" pitchFamily="34" charset="0"/>
                <a:ea typeface="+mj-ea"/>
                <a:cs typeface="Arial" panose="020B0604020202020204" pitchFamily="34" charset="0"/>
              </a:rPr>
              <a:t>Visita </a:t>
            </a:r>
            <a:r>
              <a:rPr lang="en-US" altLang="it-IT" sz="3600" b="1" dirty="0" err="1">
                <a:solidFill>
                  <a:srgbClr val="005F73"/>
                </a:solidFill>
                <a:latin typeface="Arial" panose="020B0604020202020204" pitchFamily="34" charset="0"/>
                <a:ea typeface="+mj-ea"/>
                <a:cs typeface="Arial" panose="020B0604020202020204" pitchFamily="34" charset="0"/>
              </a:rPr>
              <a:t>ambulatoriale</a:t>
            </a:r>
            <a:r>
              <a:rPr lang="en-US" altLang="it-IT" sz="3600" b="1" dirty="0">
                <a:solidFill>
                  <a:srgbClr val="005F73"/>
                </a:solidFill>
                <a:latin typeface="Arial" panose="020B0604020202020204" pitchFamily="34" charset="0"/>
                <a:ea typeface="+mj-ea"/>
                <a:cs typeface="Arial" panose="020B0604020202020204" pitchFamily="34" charset="0"/>
              </a:rPr>
              <a:t>: Signor Alessandro</a:t>
            </a:r>
          </a:p>
        </p:txBody>
      </p:sp>
      <p:graphicFrame>
        <p:nvGraphicFramePr>
          <p:cNvPr id="5" name="Text Box 1029">
            <a:extLst>
              <a:ext uri="{FF2B5EF4-FFF2-40B4-BE49-F238E27FC236}">
                <a16:creationId xmlns:a16="http://schemas.microsoft.com/office/drawing/2014/main" id="{82824C23-48A1-4E2B-9D0D-3C709B5A5A35}"/>
              </a:ext>
            </a:extLst>
          </p:cNvPr>
          <p:cNvGraphicFramePr/>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580579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48702235-4024-4CD3-8E8A-A3C1AA7CFCDC}"/>
              </a:ext>
            </a:extLst>
          </p:cNvPr>
          <p:cNvSpPr/>
          <p:nvPr/>
        </p:nvSpPr>
        <p:spPr>
          <a:xfrm>
            <a:off x="487271" y="-1302525"/>
            <a:ext cx="3547581" cy="4093028"/>
          </a:xfrm>
          <a:prstGeom prst="rect">
            <a:avLst/>
          </a:prstGeom>
        </p:spPr>
        <p:txBody>
          <a:bodyPr vert="horz" lIns="91440" tIns="45720" rIns="91440" bIns="45720" rtlCol="0" anchor="ctr">
            <a:normAutofit/>
          </a:bodyPr>
          <a:lstStyle/>
          <a:p>
            <a:pPr>
              <a:spcBef>
                <a:spcPct val="0"/>
              </a:spcBef>
              <a:spcAft>
                <a:spcPts val="600"/>
              </a:spcAft>
              <a:buClr>
                <a:srgbClr val="000000"/>
              </a:buClr>
              <a:buSzPct val="100000"/>
              <a:defRPr/>
            </a:pPr>
            <a:r>
              <a:rPr lang="en-US" altLang="it-IT" sz="3600" b="1" dirty="0">
                <a:solidFill>
                  <a:srgbClr val="005F73"/>
                </a:solidFill>
                <a:latin typeface="Arial" panose="020B0604020202020204" pitchFamily="34" charset="0"/>
                <a:ea typeface="+mj-ea"/>
                <a:cs typeface="Arial" panose="020B0604020202020204" pitchFamily="34" charset="0"/>
              </a:rPr>
              <a:t> </a:t>
            </a:r>
            <a:r>
              <a:rPr lang="en-US" altLang="it-IT" sz="3600" b="1" dirty="0" err="1">
                <a:solidFill>
                  <a:srgbClr val="005F73"/>
                </a:solidFill>
                <a:latin typeface="Arial" panose="020B0604020202020204" pitchFamily="34" charset="0"/>
                <a:ea typeface="+mj-ea"/>
                <a:cs typeface="Arial" panose="020B0604020202020204" pitchFamily="34" charset="0"/>
              </a:rPr>
              <a:t>Anamnesi</a:t>
            </a:r>
            <a:endParaRPr lang="en-US" altLang="it-IT" sz="3600" b="1" dirty="0">
              <a:solidFill>
                <a:srgbClr val="005F73"/>
              </a:solidFill>
              <a:latin typeface="Arial" panose="020B0604020202020204" pitchFamily="34" charset="0"/>
              <a:ea typeface="+mj-ea"/>
              <a:cs typeface="Arial" panose="020B0604020202020204" pitchFamily="34" charset="0"/>
            </a:endParaRPr>
          </a:p>
        </p:txBody>
      </p:sp>
      <p:graphicFrame>
        <p:nvGraphicFramePr>
          <p:cNvPr id="3" name="Text Box 1029">
            <a:extLst>
              <a:ext uri="{FF2B5EF4-FFF2-40B4-BE49-F238E27FC236}">
                <a16:creationId xmlns:a16="http://schemas.microsoft.com/office/drawing/2014/main" id="{A5E657B6-C77B-405A-9936-1E104041366D}"/>
              </a:ext>
            </a:extLst>
          </p:cNvPr>
          <p:cNvGraphicFramePr/>
          <p:nvPr>
            <p:extLst>
              <p:ext uri="{D42A27DB-BD31-4B8C-83A1-F6EECF244321}">
                <p14:modId xmlns:p14="http://schemas.microsoft.com/office/powerpoint/2010/main" val="873806082"/>
              </p:ext>
            </p:extLst>
          </p:nvPr>
        </p:nvGraphicFramePr>
        <p:xfrm>
          <a:off x="2169622" y="609600"/>
          <a:ext cx="9216043" cy="6217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140585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13C09301-B1E9-4315-A1C8-FFE66F25416A}"/>
              </a:ext>
            </a:extLst>
          </p:cNvPr>
          <p:cNvPicPr>
            <a:picLocks noChangeAspect="1"/>
          </p:cNvPicPr>
          <p:nvPr/>
        </p:nvPicPr>
        <p:blipFill>
          <a:blip r:embed="rId2"/>
          <a:stretch>
            <a:fillRect/>
          </a:stretch>
        </p:blipFill>
        <p:spPr>
          <a:xfrm>
            <a:off x="2061599" y="680654"/>
            <a:ext cx="8068801" cy="5496692"/>
          </a:xfrm>
          <a:prstGeom prst="rect">
            <a:avLst/>
          </a:prstGeom>
        </p:spPr>
      </p:pic>
      <p:sp>
        <p:nvSpPr>
          <p:cNvPr id="3" name="Rettangolo 2">
            <a:extLst>
              <a:ext uri="{FF2B5EF4-FFF2-40B4-BE49-F238E27FC236}">
                <a16:creationId xmlns:a16="http://schemas.microsoft.com/office/drawing/2014/main" id="{60F0328D-D6EA-4A60-B007-2E73B92EACA7}"/>
              </a:ext>
            </a:extLst>
          </p:cNvPr>
          <p:cNvSpPr/>
          <p:nvPr/>
        </p:nvSpPr>
        <p:spPr>
          <a:xfrm>
            <a:off x="2179673" y="746406"/>
            <a:ext cx="7950727" cy="25518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 name="Immagine 1">
            <a:extLst>
              <a:ext uri="{FF2B5EF4-FFF2-40B4-BE49-F238E27FC236}">
                <a16:creationId xmlns:a16="http://schemas.microsoft.com/office/drawing/2014/main" id="{83DA9F2A-7BE4-4C23-B074-6B8DCAE030E5}"/>
              </a:ext>
            </a:extLst>
          </p:cNvPr>
          <p:cNvPicPr>
            <a:picLocks noChangeAspect="1"/>
          </p:cNvPicPr>
          <p:nvPr/>
        </p:nvPicPr>
        <p:blipFill>
          <a:blip r:embed="rId3"/>
          <a:stretch>
            <a:fillRect/>
          </a:stretch>
        </p:blipFill>
        <p:spPr>
          <a:xfrm>
            <a:off x="314648" y="263495"/>
            <a:ext cx="739025" cy="746406"/>
          </a:xfrm>
          <a:prstGeom prst="rect">
            <a:avLst/>
          </a:prstGeom>
        </p:spPr>
      </p:pic>
      <p:pic>
        <p:nvPicPr>
          <p:cNvPr id="4" name="Immagine 3">
            <a:extLst>
              <a:ext uri="{FF2B5EF4-FFF2-40B4-BE49-F238E27FC236}">
                <a16:creationId xmlns:a16="http://schemas.microsoft.com/office/drawing/2014/main" id="{7D7E157B-BBF6-47AD-B0A6-98E10020F079}"/>
              </a:ext>
            </a:extLst>
          </p:cNvPr>
          <p:cNvPicPr>
            <a:picLocks noChangeAspect="1"/>
          </p:cNvPicPr>
          <p:nvPr/>
        </p:nvPicPr>
        <p:blipFill>
          <a:blip r:embed="rId4"/>
          <a:stretch>
            <a:fillRect/>
          </a:stretch>
        </p:blipFill>
        <p:spPr>
          <a:xfrm>
            <a:off x="11292333" y="109578"/>
            <a:ext cx="813084" cy="772732"/>
          </a:xfrm>
          <a:prstGeom prst="rect">
            <a:avLst/>
          </a:prstGeom>
        </p:spPr>
      </p:pic>
    </p:spTree>
    <p:extLst>
      <p:ext uri="{BB962C8B-B14F-4D97-AF65-F5344CB8AC3E}">
        <p14:creationId xmlns:p14="http://schemas.microsoft.com/office/powerpoint/2010/main" val="20822600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641DB5C1-7906-414E-8B78-6CE510272E4E}"/>
              </a:ext>
            </a:extLst>
          </p:cNvPr>
          <p:cNvSpPr/>
          <p:nvPr/>
        </p:nvSpPr>
        <p:spPr>
          <a:xfrm>
            <a:off x="997253" y="337366"/>
            <a:ext cx="10197494" cy="1099457"/>
          </a:xfrm>
          <a:prstGeom prst="rect">
            <a:avLst/>
          </a:prstGeom>
        </p:spPr>
        <p:txBody>
          <a:bodyPr vert="horz" lIns="91440" tIns="45720" rIns="91440" bIns="45720" rtlCol="0" anchor="t">
            <a:normAutofit/>
          </a:bodyPr>
          <a:lstStyle/>
          <a:p>
            <a:pPr algn="ctr">
              <a:spcBef>
                <a:spcPct val="0"/>
              </a:spcBef>
              <a:spcAft>
                <a:spcPts val="600"/>
              </a:spcAft>
              <a:buClr>
                <a:srgbClr val="000000"/>
              </a:buClr>
              <a:buSzPct val="100000"/>
              <a:defRPr/>
            </a:pPr>
            <a:r>
              <a:rPr lang="en-US" altLang="it-IT" sz="3600" b="1" dirty="0" err="1">
                <a:solidFill>
                  <a:srgbClr val="005F73"/>
                </a:solidFill>
                <a:latin typeface="Arial" panose="020B0604020202020204" pitchFamily="34" charset="0"/>
                <a:ea typeface="+mj-ea"/>
                <a:cs typeface="Arial" panose="020B0604020202020204" pitchFamily="34" charset="0"/>
              </a:rPr>
              <a:t>Anamnesi</a:t>
            </a:r>
            <a:endParaRPr lang="en-US" altLang="it-IT" sz="3600" b="1" dirty="0">
              <a:solidFill>
                <a:srgbClr val="005F73"/>
              </a:solidFill>
              <a:latin typeface="Arial" panose="020B0604020202020204" pitchFamily="34" charset="0"/>
              <a:ea typeface="+mj-ea"/>
              <a:cs typeface="Arial" panose="020B0604020202020204" pitchFamily="34" charset="0"/>
            </a:endParaRPr>
          </a:p>
        </p:txBody>
      </p:sp>
      <p:graphicFrame>
        <p:nvGraphicFramePr>
          <p:cNvPr id="3" name="Text Box 1029">
            <a:extLst>
              <a:ext uri="{FF2B5EF4-FFF2-40B4-BE49-F238E27FC236}">
                <a16:creationId xmlns:a16="http://schemas.microsoft.com/office/drawing/2014/main" id="{7F87C6FE-BC39-4786-B241-4087AE7BDAB7}"/>
              </a:ext>
            </a:extLst>
          </p:cNvPr>
          <p:cNvGraphicFramePr/>
          <p:nvPr>
            <p:extLst>
              <p:ext uri="{D42A27DB-BD31-4B8C-83A1-F6EECF244321}">
                <p14:modId xmlns:p14="http://schemas.microsoft.com/office/powerpoint/2010/main" val="3981877497"/>
              </p:ext>
            </p:extLst>
          </p:nvPr>
        </p:nvGraphicFramePr>
        <p:xfrm>
          <a:off x="1039707" y="1534160"/>
          <a:ext cx="10112586" cy="44367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470785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29">
            <a:extLst>
              <a:ext uri="{FF2B5EF4-FFF2-40B4-BE49-F238E27FC236}">
                <a16:creationId xmlns:a16="http://schemas.microsoft.com/office/drawing/2014/main" id="{3701B6F7-CD4B-482E-8E00-3267AB9AC2D3}"/>
              </a:ext>
            </a:extLst>
          </p:cNvPr>
          <p:cNvSpPr txBox="1">
            <a:spLocks noChangeArrowheads="1"/>
          </p:cNvSpPr>
          <p:nvPr/>
        </p:nvSpPr>
        <p:spPr bwMode="auto">
          <a:xfrm>
            <a:off x="1064029" y="2312194"/>
            <a:ext cx="6487401" cy="3084578"/>
          </a:xfrm>
          <a:prstGeom prst="rect">
            <a:avLst/>
          </a:prstGeom>
          <a:noFill/>
          <a:ln>
            <a:noFill/>
            <a:headEnd/>
            <a:tailEnd/>
          </a:ln>
        </p:spPr>
        <p:style>
          <a:lnRef idx="2">
            <a:schemeClr val="accent2"/>
          </a:lnRef>
          <a:fillRef idx="1">
            <a:schemeClr val="lt1"/>
          </a:fillRef>
          <a:effectRef idx="0">
            <a:schemeClr val="accent2"/>
          </a:effectRef>
          <a:fontRef idx="minor">
            <a:schemeClr val="dk1"/>
          </a:fontRef>
        </p:style>
        <p:txBody>
          <a:bodyPr wrap="square" lIns="82945" tIns="41473" rIns="82945" bIns="41473">
            <a:spAutoFit/>
          </a:bodyPr>
          <a:lstStyle/>
          <a:p>
            <a:pPr algn="just" eaLnBrk="1" hangingPunct="1">
              <a:spcAft>
                <a:spcPts val="600"/>
              </a:spcAft>
              <a:buClr>
                <a:srgbClr val="000000"/>
              </a:buClr>
              <a:buSzPct val="100000"/>
              <a:defRPr/>
            </a:pPr>
            <a:r>
              <a:rPr lang="it-IT" sz="2000" dirty="0">
                <a:solidFill>
                  <a:schemeClr val="tx2"/>
                </a:solidFill>
                <a:latin typeface="Arial"/>
                <a:cs typeface="Arial"/>
              </a:rPr>
              <a:t>Costituzione tipo longilineo, astenico, colorito roseo, torace di forma cilindrica con conformazione ‘’a botte’’; </a:t>
            </a:r>
          </a:p>
          <a:p>
            <a:pPr algn="just" eaLnBrk="1" hangingPunct="1">
              <a:spcAft>
                <a:spcPts val="600"/>
              </a:spcAft>
              <a:buClr>
                <a:srgbClr val="000000"/>
              </a:buClr>
              <a:buSzPct val="100000"/>
              <a:defRPr/>
            </a:pPr>
            <a:r>
              <a:rPr lang="it-IT" sz="2000" dirty="0">
                <a:solidFill>
                  <a:schemeClr val="tx2"/>
                </a:solidFill>
                <a:latin typeface="Arial"/>
                <a:cs typeface="Arial"/>
              </a:rPr>
              <a:t>emitoraci simmetrici nella statica, </a:t>
            </a:r>
            <a:r>
              <a:rPr lang="it-IT" sz="2000" dirty="0" err="1">
                <a:solidFill>
                  <a:schemeClr val="tx2"/>
                </a:solidFill>
                <a:latin typeface="Arial"/>
                <a:cs typeface="Arial"/>
              </a:rPr>
              <a:t>ipomobili</a:t>
            </a:r>
            <a:r>
              <a:rPr lang="it-IT" sz="2000" dirty="0">
                <a:solidFill>
                  <a:schemeClr val="tx2"/>
                </a:solidFill>
                <a:latin typeface="Arial"/>
                <a:cs typeface="Arial"/>
              </a:rPr>
              <a:t> nella dinamica respiratoria; diminuzione marcata del FVT su tutti i campo polmonari; </a:t>
            </a:r>
            <a:r>
              <a:rPr lang="it-IT" sz="2000" dirty="0" err="1">
                <a:solidFill>
                  <a:schemeClr val="tx2"/>
                </a:solidFill>
                <a:latin typeface="Arial"/>
                <a:cs typeface="Arial"/>
              </a:rPr>
              <a:t>iperfonesi</a:t>
            </a:r>
            <a:r>
              <a:rPr lang="it-IT" sz="2000" dirty="0">
                <a:solidFill>
                  <a:schemeClr val="tx2"/>
                </a:solidFill>
                <a:latin typeface="Arial"/>
                <a:cs typeface="Arial"/>
              </a:rPr>
              <a:t> diffusa. </a:t>
            </a:r>
          </a:p>
          <a:p>
            <a:pPr algn="just" eaLnBrk="1" hangingPunct="1">
              <a:spcBef>
                <a:spcPct val="50000"/>
              </a:spcBef>
              <a:spcAft>
                <a:spcPts val="600"/>
              </a:spcAft>
              <a:buClr>
                <a:srgbClr val="000000"/>
              </a:buClr>
              <a:buSzPct val="100000"/>
              <a:defRPr/>
            </a:pPr>
            <a:r>
              <a:rPr lang="it-IT" sz="2000" dirty="0">
                <a:solidFill>
                  <a:schemeClr val="tx2"/>
                </a:solidFill>
                <a:latin typeface="Arial"/>
                <a:cs typeface="Arial"/>
              </a:rPr>
              <a:t>All’auscultazione: MV ridotto su tutti i campi polmonari; non rumori patologici, né modificazioni sotto tosse.</a:t>
            </a:r>
          </a:p>
          <a:p>
            <a:pPr algn="just" eaLnBrk="1" hangingPunct="1">
              <a:spcBef>
                <a:spcPct val="50000"/>
              </a:spcBef>
              <a:spcAft>
                <a:spcPts val="600"/>
              </a:spcAft>
              <a:buClr>
                <a:srgbClr val="000000"/>
              </a:buClr>
              <a:buSzPct val="100000"/>
              <a:defRPr/>
            </a:pPr>
            <a:r>
              <a:rPr lang="it-IT" sz="2000" dirty="0">
                <a:solidFill>
                  <a:schemeClr val="tx2"/>
                </a:solidFill>
                <a:latin typeface="Arial"/>
                <a:cs typeface="Arial"/>
              </a:rPr>
              <a:t>Peso = 51 kg;  Altezza = 154 cm  </a:t>
            </a:r>
            <a:r>
              <a:rPr lang="it-IT" sz="2000" dirty="0">
                <a:solidFill>
                  <a:srgbClr val="FF0000"/>
                </a:solidFill>
                <a:latin typeface="Arial"/>
                <a:cs typeface="Arial"/>
              </a:rPr>
              <a:t>BMI = 19,63</a:t>
            </a:r>
          </a:p>
        </p:txBody>
      </p:sp>
      <p:grpSp>
        <p:nvGrpSpPr>
          <p:cNvPr id="3" name="Gruppo 2">
            <a:extLst>
              <a:ext uri="{FF2B5EF4-FFF2-40B4-BE49-F238E27FC236}">
                <a16:creationId xmlns:a16="http://schemas.microsoft.com/office/drawing/2014/main" id="{32E7CC4F-77F3-4034-A75D-2903B2AE93DC}"/>
              </a:ext>
            </a:extLst>
          </p:cNvPr>
          <p:cNvGrpSpPr>
            <a:grpSpLocks noChangeAspect="1"/>
          </p:cNvGrpSpPr>
          <p:nvPr/>
        </p:nvGrpSpPr>
        <p:grpSpPr bwMode="auto">
          <a:xfrm>
            <a:off x="8235200" y="2122783"/>
            <a:ext cx="2416320" cy="3787598"/>
            <a:chOff x="962025" y="1412875"/>
            <a:chExt cx="873125" cy="1368425"/>
          </a:xfrm>
        </p:grpSpPr>
        <p:pic>
          <p:nvPicPr>
            <p:cNvPr id="4" name="Picture 26">
              <a:extLst>
                <a:ext uri="{FF2B5EF4-FFF2-40B4-BE49-F238E27FC236}">
                  <a16:creationId xmlns:a16="http://schemas.microsoft.com/office/drawing/2014/main" id="{797442A4-47F7-4CAA-8DE4-5271107756D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2025" y="1412875"/>
              <a:ext cx="873125" cy="13684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Rectangle 27">
              <a:extLst>
                <a:ext uri="{FF2B5EF4-FFF2-40B4-BE49-F238E27FC236}">
                  <a16:creationId xmlns:a16="http://schemas.microsoft.com/office/drawing/2014/main" id="{D1570313-66A1-42C5-AECF-9DC70C413526}"/>
                </a:ext>
              </a:extLst>
            </p:cNvPr>
            <p:cNvSpPr>
              <a:spLocks noChangeArrowheads="1"/>
            </p:cNvSpPr>
            <p:nvPr/>
          </p:nvSpPr>
          <p:spPr bwMode="auto">
            <a:xfrm>
              <a:off x="1258888" y="1648789"/>
              <a:ext cx="288925" cy="165207"/>
            </a:xfrm>
            <a:prstGeom prst="rect">
              <a:avLst/>
            </a:prstGeom>
            <a:solidFill>
              <a:schemeClr val="tx1"/>
            </a:solidFill>
            <a:ln w="9525">
              <a:solidFill>
                <a:schemeClr val="tx1"/>
              </a:solidFill>
              <a:miter lim="800000"/>
              <a:headEnd/>
              <a:tailEnd/>
            </a:ln>
          </p:spPr>
          <p:txBody>
            <a:bodyPr wrap="none" anchor="ctr"/>
            <a:lstStyle>
              <a:lvl1pPr>
                <a:lnSpc>
                  <a:spcPct val="93000"/>
                </a:lnSpc>
                <a:spcAft>
                  <a:spcPts val="1425"/>
                </a:spcAft>
                <a:buClr>
                  <a:srgbClr val="000000"/>
                </a:buClr>
                <a:buSzPct val="100000"/>
                <a:buFont typeface="Times New Roman" panose="02020603050405020304" pitchFamily="18" charset="0"/>
                <a:defRPr sz="32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1pPr>
              <a:lvl2pPr>
                <a:lnSpc>
                  <a:spcPct val="93000"/>
                </a:lnSpc>
                <a:spcAft>
                  <a:spcPts val="1138"/>
                </a:spcAft>
                <a:buClr>
                  <a:srgbClr val="000000"/>
                </a:buClr>
                <a:buSzPct val="100000"/>
                <a:buFont typeface="Times New Roman" panose="02020603050405020304" pitchFamily="18" charset="0"/>
                <a:defRPr sz="28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2pPr>
              <a:lvl3pPr>
                <a:lnSpc>
                  <a:spcPct val="93000"/>
                </a:lnSpc>
                <a:spcAft>
                  <a:spcPts val="850"/>
                </a:spcAft>
                <a:buClr>
                  <a:srgbClr val="000000"/>
                </a:buClr>
                <a:buSzPct val="100000"/>
                <a:buFont typeface="Times New Roman" panose="02020603050405020304" pitchFamily="18" charset="0"/>
                <a:defRPr sz="24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3pPr>
              <a:lvl4pPr>
                <a:lnSpc>
                  <a:spcPct val="93000"/>
                </a:lnSpc>
                <a:spcAft>
                  <a:spcPts val="575"/>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4pPr>
              <a:lvl5pPr>
                <a:lnSpc>
                  <a:spcPct val="93000"/>
                </a:lnSpc>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eaLnBrk="1" hangingPunct="1">
                <a:lnSpc>
                  <a:spcPct val="100000"/>
                </a:lnSpc>
                <a:spcAft>
                  <a:spcPct val="0"/>
                </a:spcAft>
                <a:buClrTx/>
                <a:buSzTx/>
                <a:buFontTx/>
                <a:buNone/>
              </a:pPr>
              <a:endParaRPr lang="it-IT" sz="900">
                <a:solidFill>
                  <a:schemeClr val="tx1"/>
                </a:solidFill>
              </a:endParaRPr>
            </a:p>
          </p:txBody>
        </p:sp>
      </p:grpSp>
      <p:sp>
        <p:nvSpPr>
          <p:cNvPr id="6" name="Rettangolo 5">
            <a:extLst>
              <a:ext uri="{FF2B5EF4-FFF2-40B4-BE49-F238E27FC236}">
                <a16:creationId xmlns:a16="http://schemas.microsoft.com/office/drawing/2014/main" id="{29D4FB59-5DD0-4551-A5E5-6DB258AF74E4}"/>
              </a:ext>
            </a:extLst>
          </p:cNvPr>
          <p:cNvSpPr/>
          <p:nvPr/>
        </p:nvSpPr>
        <p:spPr>
          <a:xfrm>
            <a:off x="1479310" y="502203"/>
            <a:ext cx="8580106" cy="607539"/>
          </a:xfrm>
          <a:prstGeom prst="rect">
            <a:avLst/>
          </a:prstGeom>
          <a:solidFill>
            <a:schemeClr val="bg1"/>
          </a:solidFill>
        </p:spPr>
        <p:txBody>
          <a:bodyPr wrap="none">
            <a:spAutoFit/>
          </a:bodyPr>
          <a:lstStyle/>
          <a:p>
            <a:pPr algn="ctr">
              <a:lnSpc>
                <a:spcPct val="93000"/>
              </a:lnSpc>
              <a:buClr>
                <a:srgbClr val="000000"/>
              </a:buClr>
              <a:buSzPct val="100000"/>
              <a:defRPr/>
            </a:pPr>
            <a:r>
              <a:rPr lang="it-IT" altLang="it-IT" sz="3600" b="1" dirty="0">
                <a:solidFill>
                  <a:srgbClr val="005F73"/>
                </a:solidFill>
                <a:latin typeface="Arial"/>
                <a:cs typeface="Arial"/>
              </a:rPr>
              <a:t>Il Signor Alessandro: Esame Obiettivo</a:t>
            </a:r>
          </a:p>
        </p:txBody>
      </p:sp>
      <p:sp>
        <p:nvSpPr>
          <p:cNvPr id="7" name="CasellaDiTesto 6">
            <a:extLst>
              <a:ext uri="{FF2B5EF4-FFF2-40B4-BE49-F238E27FC236}">
                <a16:creationId xmlns:a16="http://schemas.microsoft.com/office/drawing/2014/main" id="{2E0048B2-EAF8-43B8-8347-B7560C339BA2}"/>
              </a:ext>
            </a:extLst>
          </p:cNvPr>
          <p:cNvSpPr txBox="1"/>
          <p:nvPr/>
        </p:nvSpPr>
        <p:spPr>
          <a:xfrm>
            <a:off x="234342" y="6519743"/>
            <a:ext cx="2489937" cy="307777"/>
          </a:xfrm>
          <a:prstGeom prst="rect">
            <a:avLst/>
          </a:prstGeom>
          <a:noFill/>
        </p:spPr>
        <p:txBody>
          <a:bodyPr wrap="square" rtlCol="0">
            <a:spAutoFit/>
          </a:bodyPr>
          <a:lstStyle/>
          <a:p>
            <a:r>
              <a:rPr lang="it-IT" sz="1400" i="1" dirty="0">
                <a:solidFill>
                  <a:schemeClr val="bg1"/>
                </a:solidFill>
              </a:rPr>
              <a:t>@michele.vitacca</a:t>
            </a:r>
          </a:p>
        </p:txBody>
      </p:sp>
    </p:spTree>
    <p:extLst>
      <p:ext uri="{BB962C8B-B14F-4D97-AF65-F5344CB8AC3E}">
        <p14:creationId xmlns:p14="http://schemas.microsoft.com/office/powerpoint/2010/main" val="4508660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9B8066BA-5805-41E8-A089-CB10011ED4F0}"/>
              </a:ext>
            </a:extLst>
          </p:cNvPr>
          <p:cNvSpPr/>
          <p:nvPr/>
        </p:nvSpPr>
        <p:spPr>
          <a:xfrm>
            <a:off x="2259591" y="5646740"/>
            <a:ext cx="7672816" cy="734190"/>
          </a:xfrm>
          <a:prstGeom prst="rect">
            <a:avLst/>
          </a:prstGeom>
        </p:spPr>
        <p:txBody>
          <a:bodyPr wrap="square" lIns="82945" tIns="41473" rIns="82945" bIns="41473">
            <a:spAutoFit/>
          </a:bodyPr>
          <a:lstStyle/>
          <a:p>
            <a:pPr marL="0" lvl="1">
              <a:lnSpc>
                <a:spcPct val="135000"/>
              </a:lnSpc>
              <a:buClr>
                <a:srgbClr val="000000"/>
              </a:buClr>
              <a:buSzPct val="100000"/>
              <a:defRPr/>
            </a:pPr>
            <a:r>
              <a:rPr lang="it-IT" sz="1600" b="1" dirty="0">
                <a:solidFill>
                  <a:schemeClr val="tx2"/>
                </a:solidFill>
                <a:latin typeface="Arial"/>
                <a:cs typeface="Arial"/>
              </a:rPr>
              <a:t>‘’Bilaterali segni di enfisema diffuso, con cupole diaframmatiche appiattite, spazi intercostali allargati, </a:t>
            </a:r>
            <a:r>
              <a:rPr lang="it-IT" sz="1600" b="1" dirty="0" err="1">
                <a:solidFill>
                  <a:schemeClr val="tx2"/>
                </a:solidFill>
                <a:latin typeface="Arial"/>
                <a:cs typeface="Arial"/>
              </a:rPr>
              <a:t>ipertrasparenza</a:t>
            </a:r>
            <a:r>
              <a:rPr lang="it-IT" sz="1600" b="1" dirty="0">
                <a:solidFill>
                  <a:schemeClr val="tx2"/>
                </a:solidFill>
                <a:latin typeface="Arial"/>
                <a:cs typeface="Arial"/>
              </a:rPr>
              <a:t> dei campi polmonari’’ </a:t>
            </a:r>
          </a:p>
        </p:txBody>
      </p:sp>
      <p:sp>
        <p:nvSpPr>
          <p:cNvPr id="3" name="Rettangolo 2">
            <a:extLst>
              <a:ext uri="{FF2B5EF4-FFF2-40B4-BE49-F238E27FC236}">
                <a16:creationId xmlns:a16="http://schemas.microsoft.com/office/drawing/2014/main" id="{3DCBD1F8-FDAF-4BA0-B565-6484AD0D8492}"/>
              </a:ext>
            </a:extLst>
          </p:cNvPr>
          <p:cNvSpPr/>
          <p:nvPr/>
        </p:nvSpPr>
        <p:spPr>
          <a:xfrm>
            <a:off x="2182108" y="260944"/>
            <a:ext cx="7827784" cy="607539"/>
          </a:xfrm>
          <a:prstGeom prst="rect">
            <a:avLst/>
          </a:prstGeom>
        </p:spPr>
        <p:txBody>
          <a:bodyPr wrap="none">
            <a:spAutoFit/>
          </a:bodyPr>
          <a:lstStyle/>
          <a:p>
            <a:pPr algn="ctr" eaLnBrk="1" hangingPunct="1">
              <a:lnSpc>
                <a:spcPct val="93000"/>
              </a:lnSpc>
              <a:buClr>
                <a:srgbClr val="000000"/>
              </a:buClr>
              <a:buSzPct val="100000"/>
              <a:defRPr/>
            </a:pPr>
            <a:r>
              <a:rPr lang="it-IT" altLang="it-IT" sz="3600" b="1" dirty="0">
                <a:solidFill>
                  <a:srgbClr val="005F73"/>
                </a:solidFill>
                <a:latin typeface="Arial"/>
                <a:cs typeface="Arial"/>
              </a:rPr>
              <a:t>… recente radiografia del torace …</a:t>
            </a:r>
          </a:p>
        </p:txBody>
      </p:sp>
      <p:pic>
        <p:nvPicPr>
          <p:cNvPr id="4" name="Immagine 3">
            <a:extLst>
              <a:ext uri="{FF2B5EF4-FFF2-40B4-BE49-F238E27FC236}">
                <a16:creationId xmlns:a16="http://schemas.microsoft.com/office/drawing/2014/main" id="{987A7E22-B93C-4FC0-8D14-403A4C1A74ED}"/>
              </a:ext>
            </a:extLst>
          </p:cNvPr>
          <p:cNvPicPr>
            <a:picLocks noChangeAspect="1"/>
          </p:cNvPicPr>
          <p:nvPr/>
        </p:nvPicPr>
        <p:blipFill>
          <a:blip r:embed="rId2"/>
          <a:stretch>
            <a:fillRect/>
          </a:stretch>
        </p:blipFill>
        <p:spPr>
          <a:xfrm>
            <a:off x="4110317" y="885108"/>
            <a:ext cx="3971365" cy="4643718"/>
          </a:xfrm>
          <a:prstGeom prst="rect">
            <a:avLst/>
          </a:prstGeom>
        </p:spPr>
      </p:pic>
    </p:spTree>
    <p:extLst>
      <p:ext uri="{BB962C8B-B14F-4D97-AF65-F5344CB8AC3E}">
        <p14:creationId xmlns:p14="http://schemas.microsoft.com/office/powerpoint/2010/main" val="3721711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29">
            <a:extLst>
              <a:ext uri="{FF2B5EF4-FFF2-40B4-BE49-F238E27FC236}">
                <a16:creationId xmlns:a16="http://schemas.microsoft.com/office/drawing/2014/main" id="{E432BFF7-B7F9-4C51-AF54-F071F7B73C22}"/>
              </a:ext>
            </a:extLst>
          </p:cNvPr>
          <p:cNvSpPr txBox="1">
            <a:spLocks noChangeArrowheads="1"/>
          </p:cNvSpPr>
          <p:nvPr/>
        </p:nvSpPr>
        <p:spPr bwMode="auto">
          <a:xfrm>
            <a:off x="1326044" y="2241612"/>
            <a:ext cx="7493760" cy="3854019"/>
          </a:xfrm>
          <a:prstGeom prst="rect">
            <a:avLst/>
          </a:prstGeom>
          <a:noFill/>
          <a:ln>
            <a:noFill/>
            <a:headEnd/>
            <a:tailEnd/>
          </a:ln>
        </p:spPr>
        <p:style>
          <a:lnRef idx="2">
            <a:schemeClr val="accent2"/>
          </a:lnRef>
          <a:fillRef idx="1">
            <a:schemeClr val="lt1"/>
          </a:fillRef>
          <a:effectRef idx="0">
            <a:schemeClr val="accent2"/>
          </a:effectRef>
          <a:fontRef idx="minor">
            <a:schemeClr val="dk1"/>
          </a:fontRef>
        </p:style>
        <p:txBody>
          <a:bodyPr lIns="82945" tIns="41473" rIns="82945" bIns="41473">
            <a:spAutoFit/>
          </a:bodyPr>
          <a:lstStyle/>
          <a:p>
            <a:pPr marL="414726" indent="-414726" algn="just">
              <a:lnSpc>
                <a:spcPct val="135000"/>
              </a:lnSpc>
              <a:spcBef>
                <a:spcPct val="50000"/>
              </a:spcBef>
              <a:buClr>
                <a:srgbClr val="68BFCD"/>
              </a:buClr>
              <a:buSzPct val="100000"/>
              <a:buFont typeface="+mj-lt"/>
              <a:buAutoNum type="arabicPeriod"/>
              <a:defRPr/>
            </a:pPr>
            <a:r>
              <a:rPr lang="it-IT" sz="2800" b="1" dirty="0">
                <a:solidFill>
                  <a:schemeClr val="accent1"/>
                </a:solidFill>
                <a:latin typeface="Calibri" panose="020F0502020204030204" pitchFamily="34" charset="0"/>
                <a:cs typeface="Calibri" panose="020F0502020204030204" pitchFamily="34" charset="0"/>
              </a:rPr>
              <a:t>Test del cammino dei 6 minuti (6MWT)</a:t>
            </a:r>
          </a:p>
          <a:p>
            <a:pPr marL="414726" indent="-414726" algn="just">
              <a:lnSpc>
                <a:spcPct val="135000"/>
              </a:lnSpc>
              <a:spcBef>
                <a:spcPct val="50000"/>
              </a:spcBef>
              <a:buClr>
                <a:srgbClr val="68BFCD"/>
              </a:buClr>
              <a:buSzPct val="100000"/>
              <a:buFont typeface="+mj-lt"/>
              <a:buAutoNum type="arabicPeriod"/>
              <a:defRPr/>
            </a:pPr>
            <a:r>
              <a:rPr lang="it-IT" sz="2800" b="1" dirty="0">
                <a:solidFill>
                  <a:schemeClr val="accent1"/>
                </a:solidFill>
                <a:latin typeface="Calibri" panose="020F0502020204030204" pitchFamily="34" charset="0"/>
                <a:cs typeface="Calibri" panose="020F0502020204030204" pitchFamily="34" charset="0"/>
              </a:rPr>
              <a:t>Emogasanalisi</a:t>
            </a:r>
          </a:p>
          <a:p>
            <a:pPr marL="414726" indent="-414726" algn="just">
              <a:lnSpc>
                <a:spcPct val="135000"/>
              </a:lnSpc>
              <a:spcBef>
                <a:spcPct val="50000"/>
              </a:spcBef>
              <a:buClr>
                <a:srgbClr val="68BFCD"/>
              </a:buClr>
              <a:buSzPct val="100000"/>
              <a:buFont typeface="+mj-lt"/>
              <a:buAutoNum type="arabicPeriod"/>
              <a:defRPr/>
            </a:pPr>
            <a:r>
              <a:rPr lang="it-IT" sz="2800" b="1" dirty="0">
                <a:solidFill>
                  <a:schemeClr val="accent1"/>
                </a:solidFill>
                <a:latin typeface="Calibri" panose="020F0502020204030204" pitchFamily="34" charset="0"/>
                <a:cs typeface="Calibri" panose="020F0502020204030204" pitchFamily="34" charset="0"/>
              </a:rPr>
              <a:t>Spirometria con test di reversibilità </a:t>
            </a:r>
          </a:p>
          <a:p>
            <a:pPr marL="414726" indent="-414726" algn="just">
              <a:lnSpc>
                <a:spcPct val="135000"/>
              </a:lnSpc>
              <a:spcBef>
                <a:spcPct val="50000"/>
              </a:spcBef>
              <a:buClr>
                <a:srgbClr val="68BFCD"/>
              </a:buClr>
              <a:buSzPct val="100000"/>
              <a:buFont typeface="+mj-lt"/>
              <a:buAutoNum type="arabicPeriod"/>
              <a:defRPr/>
            </a:pPr>
            <a:r>
              <a:rPr lang="it-IT" sz="2800" b="1" dirty="0">
                <a:solidFill>
                  <a:schemeClr val="accent1"/>
                </a:solidFill>
                <a:latin typeface="Calibri" panose="020F0502020204030204" pitchFamily="34" charset="0"/>
                <a:cs typeface="Calibri" panose="020F0502020204030204" pitchFamily="34" charset="0"/>
              </a:rPr>
              <a:t>Esami ematochimici</a:t>
            </a:r>
          </a:p>
          <a:p>
            <a:pPr marL="414726" indent="-414726" algn="just">
              <a:lnSpc>
                <a:spcPct val="135000"/>
              </a:lnSpc>
              <a:spcBef>
                <a:spcPct val="50000"/>
              </a:spcBef>
              <a:buClr>
                <a:srgbClr val="68BFCD"/>
              </a:buClr>
              <a:buSzPct val="100000"/>
              <a:buFont typeface="+mj-lt"/>
              <a:buAutoNum type="arabicPeriod"/>
              <a:defRPr/>
            </a:pPr>
            <a:r>
              <a:rPr lang="it-IT" sz="2800" b="1" dirty="0">
                <a:solidFill>
                  <a:schemeClr val="accent1"/>
                </a:solidFill>
                <a:latin typeface="Calibri" panose="020F0502020204030204" pitchFamily="34" charset="0"/>
                <a:cs typeface="Calibri" panose="020F0502020204030204" pitchFamily="34" charset="0"/>
              </a:rPr>
              <a:t>HRTC</a:t>
            </a:r>
          </a:p>
        </p:txBody>
      </p:sp>
      <p:sp>
        <p:nvSpPr>
          <p:cNvPr id="3" name="CasellaDiTesto 2">
            <a:extLst>
              <a:ext uri="{FF2B5EF4-FFF2-40B4-BE49-F238E27FC236}">
                <a16:creationId xmlns:a16="http://schemas.microsoft.com/office/drawing/2014/main" id="{2FD55BD3-50E3-407B-A4D0-5871FDB63669}"/>
              </a:ext>
            </a:extLst>
          </p:cNvPr>
          <p:cNvSpPr txBox="1"/>
          <p:nvPr/>
        </p:nvSpPr>
        <p:spPr>
          <a:xfrm>
            <a:off x="532014" y="251286"/>
            <a:ext cx="11121506" cy="1200329"/>
          </a:xfrm>
          <a:prstGeom prst="rect">
            <a:avLst/>
          </a:prstGeom>
          <a:noFill/>
        </p:spPr>
        <p:txBody>
          <a:bodyPr wrap="square" rtlCol="0">
            <a:spAutoFit/>
          </a:bodyPr>
          <a:lstStyle/>
          <a:p>
            <a:pPr algn="ctr"/>
            <a:r>
              <a:rPr lang="it-IT" sz="3600" b="1" dirty="0">
                <a:solidFill>
                  <a:srgbClr val="005F73"/>
                </a:solidFill>
                <a:latin typeface="Arial" panose="020B0604020202020204" pitchFamily="34" charset="0"/>
                <a:cs typeface="Arial" panose="020B0604020202020204" pitchFamily="34" charset="0"/>
              </a:rPr>
              <a:t>Domanda 1: </a:t>
            </a:r>
          </a:p>
          <a:p>
            <a:pPr algn="ctr"/>
            <a:r>
              <a:rPr lang="it-IT" sz="3600" b="1" dirty="0">
                <a:solidFill>
                  <a:srgbClr val="005F73"/>
                </a:solidFill>
                <a:latin typeface="Arial" panose="020B0604020202020204" pitchFamily="34" charset="0"/>
                <a:cs typeface="Arial" panose="020B0604020202020204" pitchFamily="34" charset="0"/>
              </a:rPr>
              <a:t>quale test ci permette di fare diagnosi di BPCO?</a:t>
            </a:r>
          </a:p>
        </p:txBody>
      </p:sp>
    </p:spTree>
    <p:extLst>
      <p:ext uri="{BB962C8B-B14F-4D97-AF65-F5344CB8AC3E}">
        <p14:creationId xmlns:p14="http://schemas.microsoft.com/office/powerpoint/2010/main" val="5919058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29">
            <a:extLst>
              <a:ext uri="{FF2B5EF4-FFF2-40B4-BE49-F238E27FC236}">
                <a16:creationId xmlns:a16="http://schemas.microsoft.com/office/drawing/2014/main" id="{E6C2DA48-EBF6-4FA4-9AD2-071CA2E1FD01}"/>
              </a:ext>
            </a:extLst>
          </p:cNvPr>
          <p:cNvSpPr txBox="1">
            <a:spLocks noChangeArrowheads="1"/>
          </p:cNvSpPr>
          <p:nvPr/>
        </p:nvSpPr>
        <p:spPr bwMode="auto">
          <a:xfrm>
            <a:off x="1250721" y="1747342"/>
            <a:ext cx="7493760" cy="3854019"/>
          </a:xfrm>
          <a:prstGeom prst="rect">
            <a:avLst/>
          </a:prstGeom>
          <a:noFill/>
          <a:ln>
            <a:noFill/>
            <a:headEnd/>
            <a:tailEnd/>
          </a:ln>
        </p:spPr>
        <p:style>
          <a:lnRef idx="2">
            <a:schemeClr val="accent2"/>
          </a:lnRef>
          <a:fillRef idx="1">
            <a:schemeClr val="lt1"/>
          </a:fillRef>
          <a:effectRef idx="0">
            <a:schemeClr val="accent2"/>
          </a:effectRef>
          <a:fontRef idx="minor">
            <a:schemeClr val="dk1"/>
          </a:fontRef>
        </p:style>
        <p:txBody>
          <a:bodyPr lIns="82945" tIns="41473" rIns="82945" bIns="41473">
            <a:spAutoFit/>
          </a:bodyPr>
          <a:lstStyle/>
          <a:p>
            <a:pPr marL="414726" indent="-414726" algn="just">
              <a:lnSpc>
                <a:spcPct val="135000"/>
              </a:lnSpc>
              <a:spcBef>
                <a:spcPct val="50000"/>
              </a:spcBef>
              <a:buClr>
                <a:srgbClr val="68BFCD"/>
              </a:buClr>
              <a:buSzPct val="100000"/>
              <a:buFont typeface="+mj-lt"/>
              <a:buAutoNum type="arabicPeriod"/>
              <a:defRPr/>
            </a:pPr>
            <a:r>
              <a:rPr lang="it-IT" sz="2800" b="1" dirty="0">
                <a:solidFill>
                  <a:schemeClr val="accent1"/>
                </a:solidFill>
                <a:latin typeface="Calibri" panose="020F0502020204030204" pitchFamily="34" charset="0"/>
                <a:cs typeface="Calibri" panose="020F0502020204030204" pitchFamily="34" charset="0"/>
              </a:rPr>
              <a:t>Test del cammino dei 6 minuti (6MWT)</a:t>
            </a:r>
          </a:p>
          <a:p>
            <a:pPr marL="414726" indent="-414726" algn="just">
              <a:lnSpc>
                <a:spcPct val="135000"/>
              </a:lnSpc>
              <a:spcBef>
                <a:spcPct val="50000"/>
              </a:spcBef>
              <a:buClr>
                <a:srgbClr val="68BFCD"/>
              </a:buClr>
              <a:buSzPct val="100000"/>
              <a:buFont typeface="+mj-lt"/>
              <a:buAutoNum type="arabicPeriod"/>
              <a:defRPr/>
            </a:pPr>
            <a:r>
              <a:rPr lang="it-IT" sz="2800" b="1" dirty="0">
                <a:solidFill>
                  <a:schemeClr val="accent1"/>
                </a:solidFill>
                <a:latin typeface="Calibri" panose="020F0502020204030204" pitchFamily="34" charset="0"/>
                <a:cs typeface="Calibri" panose="020F0502020204030204" pitchFamily="34" charset="0"/>
              </a:rPr>
              <a:t>Emogasanalisi</a:t>
            </a:r>
          </a:p>
          <a:p>
            <a:pPr marL="414726" indent="-414726" algn="just">
              <a:lnSpc>
                <a:spcPct val="135000"/>
              </a:lnSpc>
              <a:spcBef>
                <a:spcPct val="50000"/>
              </a:spcBef>
              <a:buClr>
                <a:srgbClr val="68BFCD"/>
              </a:buClr>
              <a:buSzPct val="100000"/>
              <a:buFont typeface="+mj-lt"/>
              <a:buAutoNum type="arabicPeriod"/>
              <a:defRPr/>
            </a:pPr>
            <a:r>
              <a:rPr lang="it-IT" sz="2800" b="1" dirty="0">
                <a:solidFill>
                  <a:srgbClr val="FF0000"/>
                </a:solidFill>
                <a:latin typeface="Calibri" panose="020F0502020204030204" pitchFamily="34" charset="0"/>
                <a:cs typeface="Calibri" panose="020F0502020204030204" pitchFamily="34" charset="0"/>
              </a:rPr>
              <a:t>Spirometria con test di reversibilità </a:t>
            </a:r>
          </a:p>
          <a:p>
            <a:pPr marL="414726" indent="-414726" algn="just">
              <a:lnSpc>
                <a:spcPct val="135000"/>
              </a:lnSpc>
              <a:spcBef>
                <a:spcPct val="50000"/>
              </a:spcBef>
              <a:buClr>
                <a:srgbClr val="68BFCD"/>
              </a:buClr>
              <a:buSzPct val="100000"/>
              <a:buFont typeface="+mj-lt"/>
              <a:buAutoNum type="arabicPeriod"/>
              <a:defRPr/>
            </a:pPr>
            <a:r>
              <a:rPr lang="it-IT" sz="2800" b="1" dirty="0">
                <a:solidFill>
                  <a:schemeClr val="accent1"/>
                </a:solidFill>
                <a:latin typeface="Calibri" panose="020F0502020204030204" pitchFamily="34" charset="0"/>
                <a:cs typeface="Calibri" panose="020F0502020204030204" pitchFamily="34" charset="0"/>
              </a:rPr>
              <a:t>Esami ematochimici</a:t>
            </a:r>
          </a:p>
          <a:p>
            <a:pPr marL="414726" indent="-414726" algn="just">
              <a:lnSpc>
                <a:spcPct val="135000"/>
              </a:lnSpc>
              <a:spcBef>
                <a:spcPct val="50000"/>
              </a:spcBef>
              <a:buClr>
                <a:srgbClr val="68BFCD"/>
              </a:buClr>
              <a:buSzPct val="100000"/>
              <a:buFont typeface="+mj-lt"/>
              <a:buAutoNum type="arabicPeriod"/>
              <a:defRPr/>
            </a:pPr>
            <a:r>
              <a:rPr lang="it-IT" sz="2800" b="1" dirty="0">
                <a:solidFill>
                  <a:schemeClr val="accent1"/>
                </a:solidFill>
                <a:latin typeface="Calibri" panose="020F0502020204030204" pitchFamily="34" charset="0"/>
                <a:cs typeface="Calibri" panose="020F0502020204030204" pitchFamily="34" charset="0"/>
              </a:rPr>
              <a:t>HRTC</a:t>
            </a:r>
          </a:p>
        </p:txBody>
      </p:sp>
      <p:sp>
        <p:nvSpPr>
          <p:cNvPr id="3" name="CasellaDiTesto 2">
            <a:extLst>
              <a:ext uri="{FF2B5EF4-FFF2-40B4-BE49-F238E27FC236}">
                <a16:creationId xmlns:a16="http://schemas.microsoft.com/office/drawing/2014/main" id="{EEC2592B-3359-49CC-8C98-5E2A3CE11ADE}"/>
              </a:ext>
            </a:extLst>
          </p:cNvPr>
          <p:cNvSpPr txBox="1"/>
          <p:nvPr/>
        </p:nvSpPr>
        <p:spPr>
          <a:xfrm>
            <a:off x="532014" y="251286"/>
            <a:ext cx="11121506" cy="1200329"/>
          </a:xfrm>
          <a:prstGeom prst="rect">
            <a:avLst/>
          </a:prstGeom>
          <a:noFill/>
        </p:spPr>
        <p:txBody>
          <a:bodyPr wrap="square" rtlCol="0">
            <a:spAutoFit/>
          </a:bodyPr>
          <a:lstStyle/>
          <a:p>
            <a:pPr algn="ctr"/>
            <a:r>
              <a:rPr lang="it-IT" sz="3600" b="1" dirty="0">
                <a:solidFill>
                  <a:srgbClr val="005F73"/>
                </a:solidFill>
                <a:latin typeface="Arial" panose="020B0604020202020204" pitchFamily="34" charset="0"/>
                <a:cs typeface="Arial" panose="020B0604020202020204" pitchFamily="34" charset="0"/>
              </a:rPr>
              <a:t>Risposta 1: </a:t>
            </a:r>
          </a:p>
          <a:p>
            <a:pPr algn="ctr"/>
            <a:r>
              <a:rPr lang="it-IT" sz="3600" b="1" dirty="0">
                <a:solidFill>
                  <a:srgbClr val="005F73"/>
                </a:solidFill>
                <a:latin typeface="Arial" panose="020B0604020202020204" pitchFamily="34" charset="0"/>
                <a:cs typeface="Arial" panose="020B0604020202020204" pitchFamily="34" charset="0"/>
              </a:rPr>
              <a:t>Quale test ci permette di fare diagnosi di BPCO?</a:t>
            </a:r>
          </a:p>
        </p:txBody>
      </p:sp>
    </p:spTree>
    <p:extLst>
      <p:ext uri="{BB962C8B-B14F-4D97-AF65-F5344CB8AC3E}">
        <p14:creationId xmlns:p14="http://schemas.microsoft.com/office/powerpoint/2010/main" val="11645422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 2">
            <a:extLst>
              <a:ext uri="{FF2B5EF4-FFF2-40B4-BE49-F238E27FC236}">
                <a16:creationId xmlns:a16="http://schemas.microsoft.com/office/drawing/2014/main" id="{9C0166BF-1A77-43D5-9444-BAE71A2B273D}"/>
              </a:ext>
            </a:extLst>
          </p:cNvPr>
          <p:cNvPicPr>
            <a:picLocks noChangeAspect="1"/>
          </p:cNvPicPr>
          <p:nvPr/>
        </p:nvPicPr>
        <p:blipFill>
          <a:blip r:embed="rId2"/>
          <a:stretch>
            <a:fillRect/>
          </a:stretch>
        </p:blipFill>
        <p:spPr>
          <a:xfrm>
            <a:off x="480996" y="1231912"/>
            <a:ext cx="4610754" cy="2184619"/>
          </a:xfrm>
          <a:prstGeom prst="rect">
            <a:avLst/>
          </a:prstGeom>
        </p:spPr>
      </p:pic>
      <p:pic>
        <p:nvPicPr>
          <p:cNvPr id="3" name="Immagine 2" descr=" 5">
            <a:extLst>
              <a:ext uri="{FF2B5EF4-FFF2-40B4-BE49-F238E27FC236}">
                <a16:creationId xmlns:a16="http://schemas.microsoft.com/office/drawing/2014/main" id="{D4186CFE-0315-42D5-BBEE-2B75175FD7EE}"/>
              </a:ext>
            </a:extLst>
          </p:cNvPr>
          <p:cNvPicPr>
            <a:picLocks noChangeAspect="1"/>
          </p:cNvPicPr>
          <p:nvPr/>
        </p:nvPicPr>
        <p:blipFill>
          <a:blip r:embed="rId3"/>
          <a:stretch>
            <a:fillRect/>
          </a:stretch>
        </p:blipFill>
        <p:spPr>
          <a:xfrm>
            <a:off x="5091750" y="1546168"/>
            <a:ext cx="1881175" cy="1870363"/>
          </a:xfrm>
          <a:prstGeom prst="rect">
            <a:avLst/>
          </a:prstGeom>
        </p:spPr>
      </p:pic>
      <p:pic>
        <p:nvPicPr>
          <p:cNvPr id="4" name="Immagine 3" descr=" 6">
            <a:extLst>
              <a:ext uri="{FF2B5EF4-FFF2-40B4-BE49-F238E27FC236}">
                <a16:creationId xmlns:a16="http://schemas.microsoft.com/office/drawing/2014/main" id="{DC6C8283-8CD7-4ADD-BC41-2F1A50854E1A}"/>
              </a:ext>
            </a:extLst>
          </p:cNvPr>
          <p:cNvPicPr>
            <a:picLocks noChangeAspect="1"/>
          </p:cNvPicPr>
          <p:nvPr/>
        </p:nvPicPr>
        <p:blipFill rotWithShape="1">
          <a:blip r:embed="rId4"/>
          <a:srcRect t="1201" r="3571"/>
          <a:stretch/>
        </p:blipFill>
        <p:spPr>
          <a:xfrm>
            <a:off x="480996" y="3599832"/>
            <a:ext cx="2811276" cy="2868463"/>
          </a:xfrm>
          <a:prstGeom prst="rect">
            <a:avLst/>
          </a:prstGeom>
        </p:spPr>
      </p:pic>
      <p:sp>
        <p:nvSpPr>
          <p:cNvPr id="5" name="Rettangolo 4" descr=" 8">
            <a:extLst>
              <a:ext uri="{FF2B5EF4-FFF2-40B4-BE49-F238E27FC236}">
                <a16:creationId xmlns:a16="http://schemas.microsoft.com/office/drawing/2014/main" id="{F3C771C3-243E-477B-A9C7-0A1AEB40D448}"/>
              </a:ext>
            </a:extLst>
          </p:cNvPr>
          <p:cNvSpPr/>
          <p:nvPr/>
        </p:nvSpPr>
        <p:spPr>
          <a:xfrm>
            <a:off x="3649046" y="4054962"/>
            <a:ext cx="5968473" cy="1200329"/>
          </a:xfrm>
          <a:prstGeom prst="rect">
            <a:avLst/>
          </a:prstGeom>
        </p:spPr>
        <p:txBody>
          <a:bodyPr wrap="square">
            <a:spAutoFit/>
          </a:bodyPr>
          <a:lstStyle/>
          <a:p>
            <a:r>
              <a:rPr lang="it-IT" b="1" dirty="0"/>
              <a:t>Conclusioni Diagnostiche</a:t>
            </a:r>
            <a:r>
              <a:rPr lang="it-IT" dirty="0"/>
              <a:t>: Moderata riduzione dei volumi polmonari dinamici ad impronta ostruttiva non sensibile alla somministrazione di farmaco broncodilatatore (</a:t>
            </a:r>
            <a:r>
              <a:rPr lang="it-IT" dirty="0" err="1"/>
              <a:t>salbutamolo</a:t>
            </a:r>
            <a:r>
              <a:rPr lang="it-IT" dirty="0"/>
              <a:t> 400 </a:t>
            </a:r>
            <a:r>
              <a:rPr lang="it-IT" dirty="0" err="1"/>
              <a:t>mcg</a:t>
            </a:r>
            <a:r>
              <a:rPr lang="it-IT" dirty="0"/>
              <a:t>).</a:t>
            </a:r>
          </a:p>
        </p:txBody>
      </p:sp>
      <p:sp>
        <p:nvSpPr>
          <p:cNvPr id="6" name="Rettangolo 5" descr=" 9">
            <a:extLst>
              <a:ext uri="{FF2B5EF4-FFF2-40B4-BE49-F238E27FC236}">
                <a16:creationId xmlns:a16="http://schemas.microsoft.com/office/drawing/2014/main" id="{727A0EDE-BED4-41AD-A379-1BBB78B8078B}"/>
              </a:ext>
            </a:extLst>
          </p:cNvPr>
          <p:cNvSpPr/>
          <p:nvPr/>
        </p:nvSpPr>
        <p:spPr>
          <a:xfrm>
            <a:off x="5091750" y="3000895"/>
            <a:ext cx="644032" cy="199505"/>
          </a:xfrm>
          <a:prstGeom prst="rect">
            <a:avLst/>
          </a:prstGeom>
          <a:noFill/>
          <a:ln>
            <a:solidFill>
              <a:srgbClr val="FF0000"/>
            </a:solid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7" name="Immagine 6" descr=" 10">
            <a:extLst>
              <a:ext uri="{FF2B5EF4-FFF2-40B4-BE49-F238E27FC236}">
                <a16:creationId xmlns:a16="http://schemas.microsoft.com/office/drawing/2014/main" id="{D5E516DC-925E-45A8-8CDA-574AB779A90C}"/>
              </a:ext>
            </a:extLst>
          </p:cNvPr>
          <p:cNvPicPr>
            <a:picLocks noChangeAspect="1"/>
          </p:cNvPicPr>
          <p:nvPr/>
        </p:nvPicPr>
        <p:blipFill>
          <a:blip r:embed="rId5"/>
          <a:stretch>
            <a:fillRect/>
          </a:stretch>
        </p:blipFill>
        <p:spPr>
          <a:xfrm>
            <a:off x="5633014" y="1821720"/>
            <a:ext cx="798645" cy="353599"/>
          </a:xfrm>
          <a:prstGeom prst="rect">
            <a:avLst/>
          </a:prstGeom>
        </p:spPr>
      </p:pic>
      <p:sp>
        <p:nvSpPr>
          <p:cNvPr id="8" name="Rettangolo 7" descr=" 4">
            <a:extLst>
              <a:ext uri="{FF2B5EF4-FFF2-40B4-BE49-F238E27FC236}">
                <a16:creationId xmlns:a16="http://schemas.microsoft.com/office/drawing/2014/main" id="{0CD60280-60A2-4269-90E9-6E2CF5622FA9}"/>
              </a:ext>
            </a:extLst>
          </p:cNvPr>
          <p:cNvSpPr/>
          <p:nvPr/>
        </p:nvSpPr>
        <p:spPr>
          <a:xfrm>
            <a:off x="3731022" y="5858122"/>
            <a:ext cx="6935585" cy="584775"/>
          </a:xfrm>
          <a:prstGeom prst="rect">
            <a:avLst/>
          </a:prstGeom>
        </p:spPr>
        <p:txBody>
          <a:bodyPr wrap="square">
            <a:spAutoFit/>
          </a:bodyPr>
          <a:lstStyle/>
          <a:p>
            <a:pPr lvl="0"/>
            <a:r>
              <a:rPr lang="it-IT" sz="3200" b="1" dirty="0">
                <a:solidFill>
                  <a:srgbClr val="FF0000"/>
                </a:solidFill>
              </a:rPr>
              <a:t>Paziente affetto da BPCO</a:t>
            </a:r>
          </a:p>
        </p:txBody>
      </p:sp>
      <p:sp>
        <p:nvSpPr>
          <p:cNvPr id="10" name="Rettangolo 9" descr=" 7">
            <a:extLst>
              <a:ext uri="{FF2B5EF4-FFF2-40B4-BE49-F238E27FC236}">
                <a16:creationId xmlns:a16="http://schemas.microsoft.com/office/drawing/2014/main" id="{BF355173-7EAB-47DA-8E57-ECA218E51694}"/>
              </a:ext>
            </a:extLst>
          </p:cNvPr>
          <p:cNvSpPr/>
          <p:nvPr/>
        </p:nvSpPr>
        <p:spPr>
          <a:xfrm>
            <a:off x="3987086" y="335158"/>
            <a:ext cx="4217821" cy="550279"/>
          </a:xfrm>
          <a:prstGeom prst="rect">
            <a:avLst/>
          </a:prstGeom>
        </p:spPr>
        <p:txBody>
          <a:bodyPr wrap="none">
            <a:spAutoFit/>
          </a:bodyPr>
          <a:lstStyle/>
          <a:p>
            <a:pPr algn="ctr" eaLnBrk="1" hangingPunct="1">
              <a:lnSpc>
                <a:spcPct val="93000"/>
              </a:lnSpc>
              <a:buClr>
                <a:srgbClr val="000000"/>
              </a:buClr>
              <a:buSzPct val="100000"/>
              <a:defRPr/>
            </a:pPr>
            <a:r>
              <a:rPr lang="it-IT" altLang="it-IT" sz="3200" b="1" dirty="0">
                <a:solidFill>
                  <a:srgbClr val="005F73"/>
                </a:solidFill>
                <a:latin typeface="Arial"/>
                <a:cs typeface="Arial"/>
              </a:rPr>
              <a:t>Esame spirometrico</a:t>
            </a:r>
          </a:p>
        </p:txBody>
      </p:sp>
    </p:spTree>
    <p:extLst>
      <p:ext uri="{BB962C8B-B14F-4D97-AF65-F5344CB8AC3E}">
        <p14:creationId xmlns:p14="http://schemas.microsoft.com/office/powerpoint/2010/main" val="25547291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5D415415-5D1F-415A-98AE-C596DCB99DB5}"/>
              </a:ext>
            </a:extLst>
          </p:cNvPr>
          <p:cNvSpPr/>
          <p:nvPr/>
        </p:nvSpPr>
        <p:spPr>
          <a:xfrm>
            <a:off x="1810211" y="2655387"/>
            <a:ext cx="8571578" cy="1122743"/>
          </a:xfrm>
          <a:prstGeom prst="rect">
            <a:avLst/>
          </a:prstGeom>
        </p:spPr>
        <p:txBody>
          <a:bodyPr wrap="none">
            <a:spAutoFit/>
          </a:bodyPr>
          <a:lstStyle/>
          <a:p>
            <a:pPr algn="ctr" eaLnBrk="1" hangingPunct="1">
              <a:lnSpc>
                <a:spcPct val="93000"/>
              </a:lnSpc>
              <a:buClr>
                <a:srgbClr val="000000"/>
              </a:buClr>
              <a:buSzPct val="100000"/>
              <a:defRPr/>
            </a:pPr>
            <a:r>
              <a:rPr lang="it-IT" altLang="it-IT" sz="3600" b="1" dirty="0">
                <a:solidFill>
                  <a:srgbClr val="005F73"/>
                </a:solidFill>
                <a:latin typeface="Arial"/>
                <a:cs typeface="Arial"/>
              </a:rPr>
              <a:t>Il paziente merita una fenotipizzazione</a:t>
            </a:r>
          </a:p>
          <a:p>
            <a:pPr algn="ctr" eaLnBrk="1" hangingPunct="1">
              <a:lnSpc>
                <a:spcPct val="93000"/>
              </a:lnSpc>
              <a:buClr>
                <a:srgbClr val="000000"/>
              </a:buClr>
              <a:buSzPct val="100000"/>
              <a:defRPr/>
            </a:pPr>
            <a:endParaRPr lang="it-IT" altLang="it-IT" sz="3600" b="1" dirty="0">
              <a:solidFill>
                <a:srgbClr val="005F73"/>
              </a:solidFill>
              <a:latin typeface="Arial"/>
              <a:cs typeface="Arial"/>
            </a:endParaRPr>
          </a:p>
        </p:txBody>
      </p:sp>
    </p:spTree>
    <p:extLst>
      <p:ext uri="{BB962C8B-B14F-4D97-AF65-F5344CB8AC3E}">
        <p14:creationId xmlns:p14="http://schemas.microsoft.com/office/powerpoint/2010/main" val="23053742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o 5" descr=" 19459">
            <a:extLst>
              <a:ext uri="{FF2B5EF4-FFF2-40B4-BE49-F238E27FC236}">
                <a16:creationId xmlns:a16="http://schemas.microsoft.com/office/drawing/2014/main" id="{19F4AF4D-5FE5-46C3-BCF8-76AC226323D9}"/>
              </a:ext>
            </a:extLst>
          </p:cNvPr>
          <p:cNvGrpSpPr>
            <a:grpSpLocks/>
          </p:cNvGrpSpPr>
          <p:nvPr/>
        </p:nvGrpSpPr>
        <p:grpSpPr bwMode="auto">
          <a:xfrm>
            <a:off x="5606815" y="889119"/>
            <a:ext cx="4930146" cy="5561978"/>
            <a:chOff x="4248225" y="1115543"/>
            <a:chExt cx="5616624" cy="5712661"/>
          </a:xfrm>
        </p:grpSpPr>
        <p:pic>
          <p:nvPicPr>
            <p:cNvPr id="3" name="Immagine 6">
              <a:extLst>
                <a:ext uri="{FF2B5EF4-FFF2-40B4-BE49-F238E27FC236}">
                  <a16:creationId xmlns:a16="http://schemas.microsoft.com/office/drawing/2014/main" id="{5A0216AB-7CEC-492C-8808-6648DCB1E65C}"/>
                </a:ext>
              </a:extLst>
            </p:cNvPr>
            <p:cNvPicPr>
              <a:picLocks noChangeAspect="1"/>
            </p:cNvPicPr>
            <p:nvPr/>
          </p:nvPicPr>
          <p:blipFill>
            <a:blip r:embed="rId2" cstate="print">
              <a:extLst>
                <a:ext uri="{28A0092B-C50C-407E-A947-70E740481C1C}">
                  <a14:useLocalDpi xmlns:a14="http://schemas.microsoft.com/office/drawing/2010/main" val="0"/>
                </a:ext>
              </a:extLst>
            </a:blip>
            <a:srcRect t="9427" r="34326" b="1511"/>
            <a:stretch>
              <a:fillRect/>
            </a:stretch>
          </p:blipFill>
          <p:spPr bwMode="auto">
            <a:xfrm>
              <a:off x="4248225" y="1115543"/>
              <a:ext cx="5616624" cy="57126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Rettangolo 2">
              <a:extLst>
                <a:ext uri="{FF2B5EF4-FFF2-40B4-BE49-F238E27FC236}">
                  <a16:creationId xmlns:a16="http://schemas.microsoft.com/office/drawing/2014/main" id="{EA7E6565-22C2-47E0-B6B5-E3302139C552}"/>
                </a:ext>
              </a:extLst>
            </p:cNvPr>
            <p:cNvSpPr>
              <a:spLocks noChangeArrowheads="1"/>
            </p:cNvSpPr>
            <p:nvPr/>
          </p:nvSpPr>
          <p:spPr bwMode="auto">
            <a:xfrm>
              <a:off x="4320232" y="5868069"/>
              <a:ext cx="3312368" cy="658075"/>
            </a:xfrm>
            <a:prstGeom prst="rect">
              <a:avLst/>
            </a:prstGeom>
            <a:solidFill>
              <a:schemeClr val="bg1"/>
            </a:solidFill>
            <a:ln w="9525" algn="ctr">
              <a:solidFill>
                <a:schemeClr val="bg1"/>
              </a:solidFill>
              <a:round/>
              <a:headEnd/>
              <a:tailEnd/>
            </a:ln>
          </p:spPr>
          <p:txBody>
            <a:bodyPr/>
            <a:lstStyle/>
            <a:p>
              <a:pPr eaLnBrk="1">
                <a:lnSpc>
                  <a:spcPct val="93000"/>
                </a:lnSpc>
                <a:buClr>
                  <a:srgbClr val="000000"/>
                </a:buClr>
                <a:buSzPct val="100000"/>
                <a:buFont typeface="Times New Roman" panose="02020603050405020304" pitchFamily="18" charset="0"/>
                <a:buNone/>
              </a:pPr>
              <a:endParaRPr lang="it-IT"/>
            </a:p>
          </p:txBody>
        </p:sp>
      </p:grpSp>
      <p:graphicFrame>
        <p:nvGraphicFramePr>
          <p:cNvPr id="5" name="Tabella 4" descr=" 10">
            <a:extLst>
              <a:ext uri="{FF2B5EF4-FFF2-40B4-BE49-F238E27FC236}">
                <a16:creationId xmlns:a16="http://schemas.microsoft.com/office/drawing/2014/main" id="{5CACB501-BEC1-446E-B73C-70C5D8D12535}"/>
              </a:ext>
            </a:extLst>
          </p:cNvPr>
          <p:cNvGraphicFramePr>
            <a:graphicFrameLocks noGrp="1"/>
          </p:cNvGraphicFramePr>
          <p:nvPr>
            <p:extLst>
              <p:ext uri="{D42A27DB-BD31-4B8C-83A1-F6EECF244321}">
                <p14:modId xmlns:p14="http://schemas.microsoft.com/office/powerpoint/2010/main" val="3678521360"/>
              </p:ext>
            </p:extLst>
          </p:nvPr>
        </p:nvGraphicFramePr>
        <p:xfrm>
          <a:off x="5801336" y="5512870"/>
          <a:ext cx="4045286" cy="612752"/>
        </p:xfrm>
        <a:graphic>
          <a:graphicData uri="http://schemas.openxmlformats.org/drawingml/2006/table">
            <a:tbl>
              <a:tblPr firstRow="1" bandRow="1">
                <a:tableStyleId>{793D81CF-94F2-401A-BA57-92F5A7B2D0C5}</a:tableStyleId>
              </a:tblPr>
              <a:tblGrid>
                <a:gridCol w="2071414">
                  <a:extLst>
                    <a:ext uri="{9D8B030D-6E8A-4147-A177-3AD203B41FA5}">
                      <a16:colId xmlns:a16="http://schemas.microsoft.com/office/drawing/2014/main" val="20000"/>
                    </a:ext>
                  </a:extLst>
                </a:gridCol>
                <a:gridCol w="499997">
                  <a:extLst>
                    <a:ext uri="{9D8B030D-6E8A-4147-A177-3AD203B41FA5}">
                      <a16:colId xmlns:a16="http://schemas.microsoft.com/office/drawing/2014/main" val="20001"/>
                    </a:ext>
                  </a:extLst>
                </a:gridCol>
                <a:gridCol w="499997">
                  <a:extLst>
                    <a:ext uri="{9D8B030D-6E8A-4147-A177-3AD203B41FA5}">
                      <a16:colId xmlns:a16="http://schemas.microsoft.com/office/drawing/2014/main" val="20002"/>
                    </a:ext>
                  </a:extLst>
                </a:gridCol>
                <a:gridCol w="498106">
                  <a:extLst>
                    <a:ext uri="{9D8B030D-6E8A-4147-A177-3AD203B41FA5}">
                      <a16:colId xmlns:a16="http://schemas.microsoft.com/office/drawing/2014/main" val="20003"/>
                    </a:ext>
                  </a:extLst>
                </a:gridCol>
                <a:gridCol w="475772">
                  <a:extLst>
                    <a:ext uri="{9D8B030D-6E8A-4147-A177-3AD203B41FA5}">
                      <a16:colId xmlns:a16="http://schemas.microsoft.com/office/drawing/2014/main" val="20004"/>
                    </a:ext>
                  </a:extLst>
                </a:gridCol>
              </a:tblGrid>
              <a:tr h="258092">
                <a:tc>
                  <a:txBody>
                    <a:bodyPr/>
                    <a:lstStyle/>
                    <a:p>
                      <a:pPr algn="ctr"/>
                      <a:r>
                        <a:rPr lang="it-IT" sz="900" dirty="0"/>
                        <a:t>Punteggio</a:t>
                      </a:r>
                      <a:r>
                        <a:rPr lang="it-IT" sz="900" baseline="0" dirty="0"/>
                        <a:t> CAT</a:t>
                      </a:r>
                      <a:endParaRPr lang="it-IT" sz="900" dirty="0">
                        <a:solidFill>
                          <a:schemeClr val="tx1"/>
                        </a:solidFill>
                        <a:latin typeface="Calibri Light" panose="020F0302020204030204" pitchFamily="34" charset="0"/>
                      </a:endParaRPr>
                    </a:p>
                  </a:txBody>
                  <a:tcPr marL="31600" marR="31600" marT="40170" marB="40170" anchor="ctr"/>
                </a:tc>
                <a:tc>
                  <a:txBody>
                    <a:bodyPr/>
                    <a:lstStyle/>
                    <a:p>
                      <a:pPr algn="ctr"/>
                      <a:r>
                        <a:rPr lang="it-IT" sz="900" dirty="0"/>
                        <a:t>&gt;30</a:t>
                      </a:r>
                      <a:endParaRPr lang="it-IT" sz="900" dirty="0">
                        <a:solidFill>
                          <a:schemeClr val="tx1"/>
                        </a:solidFill>
                        <a:latin typeface="Calibri Light" panose="020F0302020204030204" pitchFamily="34" charset="0"/>
                      </a:endParaRPr>
                    </a:p>
                  </a:txBody>
                  <a:tcPr marL="31600" marR="31600" marT="40170" marB="40170" anchor="ctr"/>
                </a:tc>
                <a:tc>
                  <a:txBody>
                    <a:bodyPr/>
                    <a:lstStyle/>
                    <a:p>
                      <a:pPr algn="ctr"/>
                      <a:r>
                        <a:rPr lang="it-IT" sz="900" dirty="0"/>
                        <a:t>&gt;20</a:t>
                      </a:r>
                      <a:endParaRPr lang="it-IT" sz="900" dirty="0">
                        <a:solidFill>
                          <a:schemeClr val="tx1"/>
                        </a:solidFill>
                        <a:latin typeface="Calibri Light" panose="020F0302020204030204" pitchFamily="34" charset="0"/>
                      </a:endParaRPr>
                    </a:p>
                  </a:txBody>
                  <a:tcPr marL="31600" marR="31600" marT="40170" marB="40170" anchor="ctr"/>
                </a:tc>
                <a:tc>
                  <a:txBody>
                    <a:bodyPr/>
                    <a:lstStyle/>
                    <a:p>
                      <a:pPr algn="ctr"/>
                      <a:r>
                        <a:rPr lang="it-IT" sz="900" dirty="0"/>
                        <a:t>10-20</a:t>
                      </a:r>
                      <a:endParaRPr lang="it-IT" sz="900" dirty="0">
                        <a:solidFill>
                          <a:schemeClr val="tx1"/>
                        </a:solidFill>
                        <a:latin typeface="Calibri Light" panose="020F0302020204030204" pitchFamily="34" charset="0"/>
                      </a:endParaRPr>
                    </a:p>
                  </a:txBody>
                  <a:tcPr marL="31600" marR="31600" marT="40170" marB="40170" anchor="ctr"/>
                </a:tc>
                <a:tc>
                  <a:txBody>
                    <a:bodyPr/>
                    <a:lstStyle/>
                    <a:p>
                      <a:pPr algn="ctr"/>
                      <a:r>
                        <a:rPr lang="it-IT" sz="900" dirty="0"/>
                        <a:t>&lt;10</a:t>
                      </a:r>
                      <a:endParaRPr lang="it-IT" sz="900" dirty="0">
                        <a:solidFill>
                          <a:schemeClr val="tx1"/>
                        </a:solidFill>
                        <a:latin typeface="Calibri Light" panose="020F0302020204030204" pitchFamily="34" charset="0"/>
                      </a:endParaRPr>
                    </a:p>
                  </a:txBody>
                  <a:tcPr marL="31600" marR="31600" marT="40170" marB="40170" anchor="ctr"/>
                </a:tc>
                <a:extLst>
                  <a:ext uri="{0D108BD9-81ED-4DB2-BD59-A6C34878D82A}">
                    <a16:rowId xmlns:a16="http://schemas.microsoft.com/office/drawing/2014/main" val="10000"/>
                  </a:ext>
                </a:extLst>
              </a:tr>
              <a:tr h="348137">
                <a:tc>
                  <a:txBody>
                    <a:bodyPr/>
                    <a:lstStyle/>
                    <a:p>
                      <a:pPr algn="ctr"/>
                      <a:r>
                        <a:rPr lang="it-IT" sz="900" dirty="0"/>
                        <a:t>Impatto della BPCO</a:t>
                      </a:r>
                      <a:r>
                        <a:rPr lang="it-IT" sz="900" baseline="0" dirty="0"/>
                        <a:t> </a:t>
                      </a:r>
                    </a:p>
                    <a:p>
                      <a:pPr algn="ctr"/>
                      <a:r>
                        <a:rPr lang="it-IT" sz="900" baseline="0" dirty="0"/>
                        <a:t>sulla vita del paziente</a:t>
                      </a:r>
                      <a:endParaRPr lang="it-IT" sz="900" dirty="0">
                        <a:solidFill>
                          <a:schemeClr val="tx1"/>
                        </a:solidFill>
                        <a:latin typeface="Calibri Light" panose="020F0302020204030204" pitchFamily="34" charset="0"/>
                      </a:endParaRPr>
                    </a:p>
                  </a:txBody>
                  <a:tcPr marL="31600" marR="31600" marT="40170" marB="40170" anchor="ctr"/>
                </a:tc>
                <a:tc>
                  <a:txBody>
                    <a:bodyPr/>
                    <a:lstStyle/>
                    <a:p>
                      <a:pPr algn="ctr"/>
                      <a:r>
                        <a:rPr lang="it-IT" sz="900" dirty="0"/>
                        <a:t>Molto alto</a:t>
                      </a:r>
                      <a:endParaRPr lang="it-IT" sz="900" dirty="0">
                        <a:solidFill>
                          <a:schemeClr val="tx1"/>
                        </a:solidFill>
                        <a:latin typeface="Calibri Light" panose="020F0302020204030204" pitchFamily="34" charset="0"/>
                      </a:endParaRPr>
                    </a:p>
                  </a:txBody>
                  <a:tcPr marL="31600" marR="31600" marT="40170" marB="40170" anchor="ctr"/>
                </a:tc>
                <a:tc>
                  <a:txBody>
                    <a:bodyPr/>
                    <a:lstStyle/>
                    <a:p>
                      <a:pPr algn="ctr"/>
                      <a:r>
                        <a:rPr lang="it-IT" sz="900" dirty="0"/>
                        <a:t>Alto</a:t>
                      </a:r>
                      <a:endParaRPr lang="it-IT" sz="900" dirty="0">
                        <a:solidFill>
                          <a:schemeClr val="tx1"/>
                        </a:solidFill>
                        <a:latin typeface="Calibri Light" panose="020F0302020204030204" pitchFamily="34" charset="0"/>
                      </a:endParaRPr>
                    </a:p>
                  </a:txBody>
                  <a:tcPr marL="31600" marR="31600" marT="40170" marB="40170" anchor="ctr"/>
                </a:tc>
                <a:tc>
                  <a:txBody>
                    <a:bodyPr/>
                    <a:lstStyle/>
                    <a:p>
                      <a:pPr algn="ctr"/>
                      <a:r>
                        <a:rPr lang="it-IT" sz="900" dirty="0"/>
                        <a:t>Medio</a:t>
                      </a:r>
                      <a:endParaRPr lang="it-IT" sz="900" dirty="0">
                        <a:solidFill>
                          <a:schemeClr val="tx1"/>
                        </a:solidFill>
                        <a:latin typeface="Calibri Light" panose="020F0302020204030204" pitchFamily="34" charset="0"/>
                      </a:endParaRPr>
                    </a:p>
                  </a:txBody>
                  <a:tcPr marL="31600" marR="31600" marT="40170" marB="40170" anchor="ctr"/>
                </a:tc>
                <a:tc>
                  <a:txBody>
                    <a:bodyPr/>
                    <a:lstStyle/>
                    <a:p>
                      <a:pPr algn="ctr"/>
                      <a:r>
                        <a:rPr lang="it-IT" sz="900" dirty="0"/>
                        <a:t>Basso</a:t>
                      </a:r>
                      <a:endParaRPr lang="it-IT" sz="900" dirty="0">
                        <a:solidFill>
                          <a:schemeClr val="tx1"/>
                        </a:solidFill>
                        <a:latin typeface="Calibri Light" panose="020F0302020204030204" pitchFamily="34" charset="0"/>
                      </a:endParaRPr>
                    </a:p>
                  </a:txBody>
                  <a:tcPr marL="31600" marR="31600" marT="40170" marB="40170" anchor="ctr"/>
                </a:tc>
                <a:extLst>
                  <a:ext uri="{0D108BD9-81ED-4DB2-BD59-A6C34878D82A}">
                    <a16:rowId xmlns:a16="http://schemas.microsoft.com/office/drawing/2014/main" val="10001"/>
                  </a:ext>
                </a:extLst>
              </a:tr>
            </a:tbl>
          </a:graphicData>
        </a:graphic>
      </p:graphicFrame>
      <p:sp>
        <p:nvSpPr>
          <p:cNvPr id="6" name="Rettangolo 5" descr=" 12">
            <a:extLst>
              <a:ext uri="{FF2B5EF4-FFF2-40B4-BE49-F238E27FC236}">
                <a16:creationId xmlns:a16="http://schemas.microsoft.com/office/drawing/2014/main" id="{CF02C85D-38DD-4E6B-825E-9DEFA4961F55}"/>
              </a:ext>
            </a:extLst>
          </p:cNvPr>
          <p:cNvSpPr/>
          <p:nvPr/>
        </p:nvSpPr>
        <p:spPr bwMode="auto">
          <a:xfrm>
            <a:off x="9968255" y="1124041"/>
            <a:ext cx="375840" cy="326915"/>
          </a:xfrm>
          <a:prstGeom prst="rect">
            <a:avLst/>
          </a:prstGeom>
          <a:noFill/>
          <a:ln>
            <a:no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lIns="82945" tIns="41473" rIns="82945" bIns="41473" anchor="ctr"/>
          <a:lstStyle/>
          <a:p>
            <a:pPr algn="ctr" eaLnBrk="1">
              <a:lnSpc>
                <a:spcPct val="93000"/>
              </a:lnSpc>
              <a:buClr>
                <a:srgbClr val="000000"/>
              </a:buClr>
              <a:buSzPct val="100000"/>
              <a:buFont typeface="Times New Roman" panose="02020603050405020304" pitchFamily="18" charset="0"/>
              <a:buNone/>
              <a:defRPr/>
            </a:pPr>
            <a:r>
              <a:rPr lang="it-IT" dirty="0"/>
              <a:t>3</a:t>
            </a:r>
          </a:p>
        </p:txBody>
      </p:sp>
      <p:sp>
        <p:nvSpPr>
          <p:cNvPr id="7" name="Rettangolo 6" descr=" 13">
            <a:extLst>
              <a:ext uri="{FF2B5EF4-FFF2-40B4-BE49-F238E27FC236}">
                <a16:creationId xmlns:a16="http://schemas.microsoft.com/office/drawing/2014/main" id="{5CC6EEB2-DAB0-478A-B59E-E70708375008}"/>
              </a:ext>
            </a:extLst>
          </p:cNvPr>
          <p:cNvSpPr/>
          <p:nvPr/>
        </p:nvSpPr>
        <p:spPr bwMode="auto">
          <a:xfrm>
            <a:off x="9968255" y="1711623"/>
            <a:ext cx="375840" cy="326915"/>
          </a:xfrm>
          <a:prstGeom prst="rect">
            <a:avLst/>
          </a:prstGeom>
          <a:noFill/>
          <a:ln>
            <a:no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lIns="82945" tIns="41473" rIns="82945" bIns="41473" anchor="ctr"/>
          <a:lstStyle/>
          <a:p>
            <a:pPr algn="ctr" eaLnBrk="1">
              <a:lnSpc>
                <a:spcPct val="93000"/>
              </a:lnSpc>
              <a:buClr>
                <a:srgbClr val="000000"/>
              </a:buClr>
              <a:buSzPct val="100000"/>
              <a:buFont typeface="Times New Roman" panose="02020603050405020304" pitchFamily="18" charset="0"/>
              <a:buNone/>
              <a:defRPr/>
            </a:pPr>
            <a:r>
              <a:rPr lang="it-IT" dirty="0"/>
              <a:t>2</a:t>
            </a:r>
          </a:p>
        </p:txBody>
      </p:sp>
      <p:sp>
        <p:nvSpPr>
          <p:cNvPr id="8" name="Rettangolo 7" descr=" 14">
            <a:extLst>
              <a:ext uri="{FF2B5EF4-FFF2-40B4-BE49-F238E27FC236}">
                <a16:creationId xmlns:a16="http://schemas.microsoft.com/office/drawing/2014/main" id="{E1424624-D1AA-47D1-B067-15F3B26ECDBF}"/>
              </a:ext>
            </a:extLst>
          </p:cNvPr>
          <p:cNvSpPr/>
          <p:nvPr/>
        </p:nvSpPr>
        <p:spPr bwMode="auto">
          <a:xfrm>
            <a:off x="9968255" y="2263016"/>
            <a:ext cx="375840" cy="325474"/>
          </a:xfrm>
          <a:prstGeom prst="rect">
            <a:avLst/>
          </a:prstGeom>
          <a:noFill/>
          <a:ln>
            <a:no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lIns="82945" tIns="41473" rIns="82945" bIns="41473" anchor="ctr"/>
          <a:lstStyle/>
          <a:p>
            <a:pPr algn="ctr" eaLnBrk="1">
              <a:lnSpc>
                <a:spcPct val="93000"/>
              </a:lnSpc>
              <a:buClr>
                <a:srgbClr val="000000"/>
              </a:buClr>
              <a:buSzPct val="100000"/>
              <a:buFont typeface="Times New Roman" panose="02020603050405020304" pitchFamily="18" charset="0"/>
              <a:buNone/>
              <a:defRPr/>
            </a:pPr>
            <a:r>
              <a:rPr lang="it-IT" dirty="0"/>
              <a:t>1</a:t>
            </a:r>
          </a:p>
        </p:txBody>
      </p:sp>
      <p:sp>
        <p:nvSpPr>
          <p:cNvPr id="9" name="Rettangolo 8" descr=" 15">
            <a:extLst>
              <a:ext uri="{FF2B5EF4-FFF2-40B4-BE49-F238E27FC236}">
                <a16:creationId xmlns:a16="http://schemas.microsoft.com/office/drawing/2014/main" id="{A3951859-A3C3-4B29-92BD-32757E621923}"/>
              </a:ext>
            </a:extLst>
          </p:cNvPr>
          <p:cNvSpPr/>
          <p:nvPr/>
        </p:nvSpPr>
        <p:spPr bwMode="auto">
          <a:xfrm>
            <a:off x="9968255" y="2812969"/>
            <a:ext cx="375840" cy="326914"/>
          </a:xfrm>
          <a:prstGeom prst="rect">
            <a:avLst/>
          </a:prstGeom>
          <a:noFill/>
          <a:ln>
            <a:no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lIns="82945" tIns="41473" rIns="82945" bIns="41473" anchor="ctr"/>
          <a:lstStyle/>
          <a:p>
            <a:pPr algn="ctr" eaLnBrk="1">
              <a:lnSpc>
                <a:spcPct val="93000"/>
              </a:lnSpc>
              <a:buClr>
                <a:srgbClr val="000000"/>
              </a:buClr>
              <a:buSzPct val="100000"/>
              <a:buFont typeface="Times New Roman" panose="02020603050405020304" pitchFamily="18" charset="0"/>
              <a:buNone/>
              <a:defRPr/>
            </a:pPr>
            <a:r>
              <a:rPr lang="it-IT" dirty="0"/>
              <a:t>4</a:t>
            </a:r>
          </a:p>
        </p:txBody>
      </p:sp>
      <p:sp>
        <p:nvSpPr>
          <p:cNvPr id="10" name="Rettangolo 9" descr=" 16">
            <a:extLst>
              <a:ext uri="{FF2B5EF4-FFF2-40B4-BE49-F238E27FC236}">
                <a16:creationId xmlns:a16="http://schemas.microsoft.com/office/drawing/2014/main" id="{B45D6933-5FE3-4CE2-AF1D-27E90D3FD63E}"/>
              </a:ext>
            </a:extLst>
          </p:cNvPr>
          <p:cNvSpPr/>
          <p:nvPr/>
        </p:nvSpPr>
        <p:spPr bwMode="auto">
          <a:xfrm>
            <a:off x="9968255" y="3373372"/>
            <a:ext cx="375840" cy="325474"/>
          </a:xfrm>
          <a:prstGeom prst="rect">
            <a:avLst/>
          </a:prstGeom>
          <a:noFill/>
          <a:ln>
            <a:no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lIns="82945" tIns="41473" rIns="82945" bIns="41473" anchor="ctr"/>
          <a:lstStyle/>
          <a:p>
            <a:pPr algn="ctr" eaLnBrk="1">
              <a:lnSpc>
                <a:spcPct val="93000"/>
              </a:lnSpc>
              <a:buClr>
                <a:srgbClr val="000000"/>
              </a:buClr>
              <a:buSzPct val="100000"/>
              <a:buFont typeface="Times New Roman" panose="02020603050405020304" pitchFamily="18" charset="0"/>
              <a:buNone/>
              <a:defRPr/>
            </a:pPr>
            <a:r>
              <a:rPr lang="it-IT" dirty="0"/>
              <a:t>2</a:t>
            </a:r>
          </a:p>
        </p:txBody>
      </p:sp>
      <p:sp>
        <p:nvSpPr>
          <p:cNvPr id="11" name="Rettangolo 10" descr=" 17">
            <a:extLst>
              <a:ext uri="{FF2B5EF4-FFF2-40B4-BE49-F238E27FC236}">
                <a16:creationId xmlns:a16="http://schemas.microsoft.com/office/drawing/2014/main" id="{6F65DEEA-A35A-4BA4-A562-76170A239A75}"/>
              </a:ext>
            </a:extLst>
          </p:cNvPr>
          <p:cNvSpPr/>
          <p:nvPr/>
        </p:nvSpPr>
        <p:spPr bwMode="auto">
          <a:xfrm>
            <a:off x="9968255" y="3923327"/>
            <a:ext cx="375840" cy="326915"/>
          </a:xfrm>
          <a:prstGeom prst="rect">
            <a:avLst/>
          </a:prstGeom>
          <a:noFill/>
          <a:ln>
            <a:no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lIns="82945" tIns="41473" rIns="82945" bIns="41473" anchor="ctr"/>
          <a:lstStyle/>
          <a:p>
            <a:pPr algn="ctr" eaLnBrk="1">
              <a:lnSpc>
                <a:spcPct val="93000"/>
              </a:lnSpc>
              <a:buClr>
                <a:srgbClr val="000000"/>
              </a:buClr>
              <a:buSzPct val="100000"/>
              <a:buFont typeface="Times New Roman" panose="02020603050405020304" pitchFamily="18" charset="0"/>
              <a:buNone/>
              <a:defRPr/>
            </a:pPr>
            <a:r>
              <a:rPr lang="it-IT" dirty="0"/>
              <a:t>1</a:t>
            </a:r>
          </a:p>
        </p:txBody>
      </p:sp>
      <p:sp>
        <p:nvSpPr>
          <p:cNvPr id="12" name="Rettangolo 11" descr=" 18">
            <a:extLst>
              <a:ext uri="{FF2B5EF4-FFF2-40B4-BE49-F238E27FC236}">
                <a16:creationId xmlns:a16="http://schemas.microsoft.com/office/drawing/2014/main" id="{1294CF9F-6168-4095-B4CB-B0015ED9692F}"/>
              </a:ext>
            </a:extLst>
          </p:cNvPr>
          <p:cNvSpPr/>
          <p:nvPr/>
        </p:nvSpPr>
        <p:spPr bwMode="auto">
          <a:xfrm>
            <a:off x="9985534" y="4454466"/>
            <a:ext cx="374400" cy="326915"/>
          </a:xfrm>
          <a:prstGeom prst="rect">
            <a:avLst/>
          </a:prstGeom>
          <a:noFill/>
          <a:ln>
            <a:no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lIns="82945" tIns="41473" rIns="82945" bIns="41473" anchor="ctr"/>
          <a:lstStyle/>
          <a:p>
            <a:pPr algn="ctr" eaLnBrk="1">
              <a:lnSpc>
                <a:spcPct val="93000"/>
              </a:lnSpc>
              <a:buClr>
                <a:srgbClr val="000000"/>
              </a:buClr>
              <a:buSzPct val="100000"/>
              <a:buFont typeface="Times New Roman" panose="02020603050405020304" pitchFamily="18" charset="0"/>
              <a:buNone/>
              <a:defRPr/>
            </a:pPr>
            <a:r>
              <a:rPr lang="it-IT" dirty="0"/>
              <a:t>2</a:t>
            </a:r>
          </a:p>
        </p:txBody>
      </p:sp>
      <p:sp>
        <p:nvSpPr>
          <p:cNvPr id="13" name="Rettangolo 12" descr=" 19">
            <a:extLst>
              <a:ext uri="{FF2B5EF4-FFF2-40B4-BE49-F238E27FC236}">
                <a16:creationId xmlns:a16="http://schemas.microsoft.com/office/drawing/2014/main" id="{0909C422-E02F-4C77-A436-9BAD07BE95D7}"/>
              </a:ext>
            </a:extLst>
          </p:cNvPr>
          <p:cNvSpPr/>
          <p:nvPr/>
        </p:nvSpPr>
        <p:spPr bwMode="auto">
          <a:xfrm>
            <a:off x="9985534" y="5042048"/>
            <a:ext cx="374400" cy="326915"/>
          </a:xfrm>
          <a:prstGeom prst="rect">
            <a:avLst/>
          </a:prstGeom>
          <a:noFill/>
          <a:ln>
            <a:no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lIns="82945" tIns="41473" rIns="82945" bIns="41473" anchor="ctr"/>
          <a:lstStyle/>
          <a:p>
            <a:pPr algn="ctr" eaLnBrk="1">
              <a:lnSpc>
                <a:spcPct val="93000"/>
              </a:lnSpc>
              <a:buClr>
                <a:srgbClr val="000000"/>
              </a:buClr>
              <a:buSzPct val="100000"/>
              <a:buFont typeface="Times New Roman" panose="02020603050405020304" pitchFamily="18" charset="0"/>
              <a:buNone/>
              <a:defRPr/>
            </a:pPr>
            <a:r>
              <a:rPr lang="it-IT" dirty="0"/>
              <a:t>1</a:t>
            </a:r>
          </a:p>
        </p:txBody>
      </p:sp>
      <p:sp>
        <p:nvSpPr>
          <p:cNvPr id="14" name="Rettangolo 13" descr=" 23">
            <a:extLst>
              <a:ext uri="{FF2B5EF4-FFF2-40B4-BE49-F238E27FC236}">
                <a16:creationId xmlns:a16="http://schemas.microsoft.com/office/drawing/2014/main" id="{1C3D47B3-ABBE-4349-BD9E-EE06DD344801}"/>
              </a:ext>
            </a:extLst>
          </p:cNvPr>
          <p:cNvSpPr/>
          <p:nvPr/>
        </p:nvSpPr>
        <p:spPr bwMode="auto">
          <a:xfrm>
            <a:off x="9985534" y="5695877"/>
            <a:ext cx="374400" cy="326915"/>
          </a:xfrm>
          <a:prstGeom prst="rect">
            <a:avLst/>
          </a:prstGeom>
          <a:noFill/>
          <a:ln>
            <a:no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lIns="32656" tIns="65311" rIns="32656" bIns="41473" anchor="ctr"/>
          <a:lstStyle/>
          <a:p>
            <a:pPr algn="ctr" eaLnBrk="1">
              <a:lnSpc>
                <a:spcPct val="93000"/>
              </a:lnSpc>
              <a:buClr>
                <a:srgbClr val="000000"/>
              </a:buClr>
              <a:buSzPct val="100000"/>
              <a:buFont typeface="Times New Roman" panose="02020603050405020304" pitchFamily="18" charset="0"/>
              <a:buNone/>
              <a:defRPr/>
            </a:pPr>
            <a:r>
              <a:rPr lang="it-IT" dirty="0">
                <a:solidFill>
                  <a:srgbClr val="FF0000"/>
                </a:solidFill>
              </a:rPr>
              <a:t>16</a:t>
            </a:r>
          </a:p>
        </p:txBody>
      </p:sp>
      <p:sp>
        <p:nvSpPr>
          <p:cNvPr id="15" name="Rettangolo 14" descr=" 35">
            <a:extLst>
              <a:ext uri="{FF2B5EF4-FFF2-40B4-BE49-F238E27FC236}">
                <a16:creationId xmlns:a16="http://schemas.microsoft.com/office/drawing/2014/main" id="{4AEC3ABD-48F0-427E-9059-D7D6D9550D25}"/>
              </a:ext>
            </a:extLst>
          </p:cNvPr>
          <p:cNvSpPr/>
          <p:nvPr/>
        </p:nvSpPr>
        <p:spPr bwMode="auto">
          <a:xfrm>
            <a:off x="1858710" y="1078702"/>
            <a:ext cx="3201121" cy="323165"/>
          </a:xfrm>
          <a:prstGeom prst="rect">
            <a:avLst/>
          </a:prstGeom>
        </p:spPr>
        <p:txBody>
          <a:bodyPr>
            <a:spAutoFit/>
          </a:bodyPr>
          <a:lstStyle/>
          <a:p>
            <a:pPr algn="ctr" eaLnBrk="1" hangingPunct="1">
              <a:defRPr/>
            </a:pPr>
            <a:r>
              <a:rPr lang="it-IT" altLang="it-IT" sz="1500" b="1" cap="all" dirty="0">
                <a:latin typeface="Calibri Light" panose="020F0302020204030204" pitchFamily="34" charset="0"/>
              </a:rPr>
              <a:t>SCALA MRC </a:t>
            </a:r>
            <a:endParaRPr lang="en-US" altLang="it-IT" sz="1500" b="1" dirty="0">
              <a:latin typeface="Calibri Light" panose="020F0302020204030204" pitchFamily="34" charset="0"/>
            </a:endParaRPr>
          </a:p>
        </p:txBody>
      </p:sp>
      <p:grpSp>
        <p:nvGrpSpPr>
          <p:cNvPr id="16" name="Gruppo 15" descr=" 3">
            <a:extLst>
              <a:ext uri="{FF2B5EF4-FFF2-40B4-BE49-F238E27FC236}">
                <a16:creationId xmlns:a16="http://schemas.microsoft.com/office/drawing/2014/main" id="{5B799871-5C90-40B1-880E-EDFB051BDA32}"/>
              </a:ext>
            </a:extLst>
          </p:cNvPr>
          <p:cNvGrpSpPr/>
          <p:nvPr/>
        </p:nvGrpSpPr>
        <p:grpSpPr>
          <a:xfrm>
            <a:off x="1849439" y="1595176"/>
            <a:ext cx="3201122" cy="492443"/>
            <a:chOff x="325439" y="1950775"/>
            <a:chExt cx="3201122" cy="492443"/>
          </a:xfrm>
        </p:grpSpPr>
        <p:sp>
          <p:nvSpPr>
            <p:cNvPr id="17" name="Rettangolo 16">
              <a:extLst>
                <a:ext uri="{FF2B5EF4-FFF2-40B4-BE49-F238E27FC236}">
                  <a16:creationId xmlns:a16="http://schemas.microsoft.com/office/drawing/2014/main" id="{8F664698-F675-4DF4-BD67-00F48ABD892E}"/>
                </a:ext>
              </a:extLst>
            </p:cNvPr>
            <p:cNvSpPr/>
            <p:nvPr/>
          </p:nvSpPr>
          <p:spPr bwMode="auto">
            <a:xfrm>
              <a:off x="325439" y="1992540"/>
              <a:ext cx="391680" cy="391721"/>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eaLnBrk="1">
                <a:lnSpc>
                  <a:spcPct val="93000"/>
                </a:lnSpc>
                <a:buClr>
                  <a:srgbClr val="000000"/>
                </a:buClr>
                <a:buSzPct val="100000"/>
                <a:buFont typeface="Times New Roman" panose="02020603050405020304" pitchFamily="18" charset="0"/>
                <a:buNone/>
                <a:defRPr/>
              </a:pPr>
              <a:endParaRPr lang="it-IT" sz="1300" b="1"/>
            </a:p>
          </p:txBody>
        </p:sp>
        <p:sp>
          <p:nvSpPr>
            <p:cNvPr id="18" name="Rettangolo 17">
              <a:extLst>
                <a:ext uri="{FF2B5EF4-FFF2-40B4-BE49-F238E27FC236}">
                  <a16:creationId xmlns:a16="http://schemas.microsoft.com/office/drawing/2014/main" id="{100E78B2-029B-42C8-9BF3-6B578DED0392}"/>
                </a:ext>
              </a:extLst>
            </p:cNvPr>
            <p:cNvSpPr/>
            <p:nvPr/>
          </p:nvSpPr>
          <p:spPr bwMode="auto">
            <a:xfrm>
              <a:off x="849600" y="1950775"/>
              <a:ext cx="2676961" cy="492443"/>
            </a:xfrm>
            <a:prstGeom prst="rect">
              <a:avLst/>
            </a:prstGeom>
          </p:spPr>
          <p:txBody>
            <a:bodyPr>
              <a:spAutoFit/>
            </a:bodyPr>
            <a:lstStyle/>
            <a:p>
              <a:pPr>
                <a:defRPr/>
              </a:pPr>
              <a:r>
                <a:rPr lang="en-US" altLang="it-IT" sz="1300" cap="small" dirty="0">
                  <a:latin typeface="Calibri Light" panose="020F0302020204030204" pitchFamily="34" charset="0"/>
                </a:rPr>
                <a:t>LIVELLO 0</a:t>
              </a:r>
              <a:r>
                <a:rPr lang="en-US" altLang="it-IT" sz="1300" dirty="0">
                  <a:latin typeface="Calibri Light" panose="020F0302020204030204" pitchFamily="34" charset="0"/>
                </a:rPr>
                <a:t>: mi </a:t>
              </a:r>
              <a:r>
                <a:rPr lang="en-US" altLang="it-IT" sz="1300" dirty="0" err="1">
                  <a:latin typeface="Calibri Light" panose="020F0302020204030204" pitchFamily="34" charset="0"/>
                </a:rPr>
                <a:t>manca</a:t>
              </a:r>
              <a:r>
                <a:rPr lang="en-US" altLang="it-IT" sz="1300" dirty="0">
                  <a:latin typeface="Calibri Light" panose="020F0302020204030204" pitchFamily="34" charset="0"/>
                </a:rPr>
                <a:t> </a:t>
              </a:r>
              <a:r>
                <a:rPr lang="en-US" altLang="it-IT" sz="1300" dirty="0" err="1">
                  <a:latin typeface="Calibri Light" panose="020F0302020204030204" pitchFamily="34" charset="0"/>
                </a:rPr>
                <a:t>il</a:t>
              </a:r>
              <a:r>
                <a:rPr lang="en-US" altLang="it-IT" sz="1300" dirty="0">
                  <a:latin typeface="Calibri Light" panose="020F0302020204030204" pitchFamily="34" charset="0"/>
                </a:rPr>
                <a:t> </a:t>
              </a:r>
              <a:r>
                <a:rPr lang="en-US" altLang="it-IT" sz="1300" dirty="0" err="1">
                  <a:latin typeface="Calibri Light" panose="020F0302020204030204" pitchFamily="34" charset="0"/>
                </a:rPr>
                <a:t>respiro</a:t>
              </a:r>
              <a:r>
                <a:rPr lang="en-US" altLang="it-IT" sz="1300" dirty="0">
                  <a:latin typeface="Calibri Light" panose="020F0302020204030204" pitchFamily="34" charset="0"/>
                </a:rPr>
                <a:t> solo sotto </a:t>
              </a:r>
              <a:r>
                <a:rPr lang="en-US" altLang="it-IT" sz="1300" dirty="0" err="1">
                  <a:latin typeface="Calibri Light" panose="020F0302020204030204" pitchFamily="34" charset="0"/>
                </a:rPr>
                <a:t>sforzo</a:t>
              </a:r>
              <a:r>
                <a:rPr lang="en-US" altLang="it-IT" sz="1300" dirty="0">
                  <a:latin typeface="Calibri Light" panose="020F0302020204030204" pitchFamily="34" charset="0"/>
                </a:rPr>
                <a:t> </a:t>
              </a:r>
              <a:r>
                <a:rPr lang="en-US" altLang="it-IT" sz="1300" dirty="0" err="1">
                  <a:latin typeface="Calibri Light" panose="020F0302020204030204" pitchFamily="34" charset="0"/>
                </a:rPr>
                <a:t>intenso</a:t>
              </a:r>
              <a:endParaRPr lang="en-US" altLang="it-IT" sz="1300" dirty="0">
                <a:latin typeface="Calibri Light" panose="020F0302020204030204" pitchFamily="34" charset="0"/>
              </a:endParaRPr>
            </a:p>
          </p:txBody>
        </p:sp>
      </p:grpSp>
      <p:sp>
        <p:nvSpPr>
          <p:cNvPr id="19" name="Rettangolo 18" descr=" 46">
            <a:extLst>
              <a:ext uri="{FF2B5EF4-FFF2-40B4-BE49-F238E27FC236}">
                <a16:creationId xmlns:a16="http://schemas.microsoft.com/office/drawing/2014/main" id="{D355D253-A370-40E9-9317-ECD715208C34}"/>
              </a:ext>
            </a:extLst>
          </p:cNvPr>
          <p:cNvSpPr/>
          <p:nvPr/>
        </p:nvSpPr>
        <p:spPr bwMode="auto">
          <a:xfrm>
            <a:off x="1849439" y="2361337"/>
            <a:ext cx="391680" cy="390281"/>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eaLnBrk="1">
              <a:lnSpc>
                <a:spcPct val="93000"/>
              </a:lnSpc>
              <a:buClr>
                <a:srgbClr val="000000"/>
              </a:buClr>
              <a:buSzPct val="100000"/>
              <a:buFont typeface="Times New Roman" panose="02020603050405020304" pitchFamily="18" charset="0"/>
              <a:buNone/>
              <a:defRPr/>
            </a:pPr>
            <a:endParaRPr lang="it-IT" sz="1300" b="1"/>
          </a:p>
        </p:txBody>
      </p:sp>
      <p:sp>
        <p:nvSpPr>
          <p:cNvPr id="20" name="Rettangolo 19" descr=" 47">
            <a:extLst>
              <a:ext uri="{FF2B5EF4-FFF2-40B4-BE49-F238E27FC236}">
                <a16:creationId xmlns:a16="http://schemas.microsoft.com/office/drawing/2014/main" id="{98FC9427-754B-4444-A9DD-9DC83573A1F5}"/>
              </a:ext>
            </a:extLst>
          </p:cNvPr>
          <p:cNvSpPr/>
          <p:nvPr/>
        </p:nvSpPr>
        <p:spPr bwMode="auto">
          <a:xfrm>
            <a:off x="2373601" y="2221642"/>
            <a:ext cx="2676961" cy="692497"/>
          </a:xfrm>
          <a:prstGeom prst="rect">
            <a:avLst/>
          </a:prstGeom>
        </p:spPr>
        <p:txBody>
          <a:bodyPr>
            <a:spAutoFit/>
          </a:bodyPr>
          <a:lstStyle/>
          <a:p>
            <a:pPr eaLnBrk="1" hangingPunct="1">
              <a:defRPr/>
            </a:pPr>
            <a:r>
              <a:rPr lang="en-US" altLang="it-IT" sz="1300" cap="small" dirty="0">
                <a:latin typeface="Calibri Light" panose="020F0302020204030204" pitchFamily="34" charset="0"/>
              </a:rPr>
              <a:t>LIVELLO 1</a:t>
            </a:r>
            <a:r>
              <a:rPr lang="en-US" altLang="it-IT" sz="1300" dirty="0">
                <a:latin typeface="Calibri Light" panose="020F0302020204030204" pitchFamily="34" charset="0"/>
              </a:rPr>
              <a:t>: mi </a:t>
            </a:r>
            <a:r>
              <a:rPr lang="en-US" altLang="it-IT" sz="1300" dirty="0" err="1">
                <a:latin typeface="Calibri Light" panose="020F0302020204030204" pitchFamily="34" charset="0"/>
              </a:rPr>
              <a:t>manca</a:t>
            </a:r>
            <a:r>
              <a:rPr lang="en-US" altLang="it-IT" sz="1300" dirty="0">
                <a:latin typeface="Calibri Light" panose="020F0302020204030204" pitchFamily="34" charset="0"/>
              </a:rPr>
              <a:t> </a:t>
            </a:r>
            <a:r>
              <a:rPr lang="en-US" altLang="it-IT" sz="1300" dirty="0" err="1">
                <a:latin typeface="Calibri Light" panose="020F0302020204030204" pitchFamily="34" charset="0"/>
              </a:rPr>
              <a:t>il</a:t>
            </a:r>
            <a:r>
              <a:rPr lang="en-US" altLang="it-IT" sz="1300" dirty="0">
                <a:latin typeface="Calibri Light" panose="020F0302020204030204" pitchFamily="34" charset="0"/>
              </a:rPr>
              <a:t> </a:t>
            </a:r>
            <a:r>
              <a:rPr lang="en-US" altLang="it-IT" sz="1300" dirty="0" err="1">
                <a:latin typeface="Calibri Light" panose="020F0302020204030204" pitchFamily="34" charset="0"/>
              </a:rPr>
              <a:t>respiro</a:t>
            </a:r>
            <a:r>
              <a:rPr lang="en-US" altLang="it-IT" sz="1300" dirty="0">
                <a:latin typeface="Calibri Light" panose="020F0302020204030204" pitchFamily="34" charset="0"/>
              </a:rPr>
              <a:t> </a:t>
            </a:r>
            <a:r>
              <a:rPr lang="en-US" altLang="it-IT" sz="1300" dirty="0" err="1">
                <a:latin typeface="Calibri Light" panose="020F0302020204030204" pitchFamily="34" charset="0"/>
              </a:rPr>
              <a:t>quando</a:t>
            </a:r>
            <a:r>
              <a:rPr lang="en-US" altLang="it-IT" sz="1300" dirty="0">
                <a:latin typeface="Calibri Light" panose="020F0302020204030204" pitchFamily="34" charset="0"/>
              </a:rPr>
              <a:t> </a:t>
            </a:r>
            <a:r>
              <a:rPr lang="en-US" altLang="it-IT" sz="1300" dirty="0" err="1">
                <a:latin typeface="Calibri Light" panose="020F0302020204030204" pitchFamily="34" charset="0"/>
              </a:rPr>
              <a:t>cammino</a:t>
            </a:r>
            <a:r>
              <a:rPr lang="en-US" altLang="it-IT" sz="1300" dirty="0">
                <a:latin typeface="Calibri Light" panose="020F0302020204030204" pitchFamily="34" charset="0"/>
              </a:rPr>
              <a:t> di </a:t>
            </a:r>
            <a:r>
              <a:rPr lang="en-US" altLang="it-IT" sz="1300" dirty="0" err="1">
                <a:latin typeface="Calibri Light" panose="020F0302020204030204" pitchFamily="34" charset="0"/>
              </a:rPr>
              <a:t>fretta</a:t>
            </a:r>
            <a:r>
              <a:rPr lang="en-US" altLang="it-IT" sz="1300" dirty="0">
                <a:latin typeface="Calibri Light" panose="020F0302020204030204" pitchFamily="34" charset="0"/>
              </a:rPr>
              <a:t> in </a:t>
            </a:r>
            <a:r>
              <a:rPr lang="en-US" altLang="it-IT" sz="1300" dirty="0" err="1">
                <a:latin typeface="Calibri Light" panose="020F0302020204030204" pitchFamily="34" charset="0"/>
              </a:rPr>
              <a:t>pianura</a:t>
            </a:r>
            <a:r>
              <a:rPr lang="en-US" altLang="it-IT" sz="1300" dirty="0">
                <a:latin typeface="Calibri Light" panose="020F0302020204030204" pitchFamily="34" charset="0"/>
              </a:rPr>
              <a:t> o </a:t>
            </a:r>
            <a:r>
              <a:rPr lang="en-US" altLang="it-IT" sz="1300" dirty="0" err="1">
                <a:latin typeface="Calibri Light" panose="020F0302020204030204" pitchFamily="34" charset="0"/>
              </a:rPr>
              <a:t>cammino</a:t>
            </a:r>
            <a:r>
              <a:rPr lang="en-US" altLang="it-IT" sz="1300" dirty="0">
                <a:latin typeface="Calibri Light" panose="020F0302020204030204" pitchFamily="34" charset="0"/>
              </a:rPr>
              <a:t> in </a:t>
            </a:r>
            <a:r>
              <a:rPr lang="en-US" altLang="it-IT" sz="1300" dirty="0" err="1">
                <a:latin typeface="Calibri Light" panose="020F0302020204030204" pitchFamily="34" charset="0"/>
              </a:rPr>
              <a:t>salita</a:t>
            </a:r>
            <a:endParaRPr lang="en-US" altLang="it-IT" sz="1300" dirty="0">
              <a:latin typeface="Calibri Light" panose="020F0302020204030204" pitchFamily="34" charset="0"/>
            </a:endParaRPr>
          </a:p>
        </p:txBody>
      </p:sp>
      <p:sp>
        <p:nvSpPr>
          <p:cNvPr id="21" name="Rettangolo 20" descr=" 48">
            <a:extLst>
              <a:ext uri="{FF2B5EF4-FFF2-40B4-BE49-F238E27FC236}">
                <a16:creationId xmlns:a16="http://schemas.microsoft.com/office/drawing/2014/main" id="{0168F6B1-A0E6-4DC9-8B6D-99FB5322B79C}"/>
              </a:ext>
            </a:extLst>
          </p:cNvPr>
          <p:cNvSpPr/>
          <p:nvPr/>
        </p:nvSpPr>
        <p:spPr bwMode="auto">
          <a:xfrm>
            <a:off x="1849439" y="3340639"/>
            <a:ext cx="391680" cy="391721"/>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eaLnBrk="1">
              <a:lnSpc>
                <a:spcPct val="93000"/>
              </a:lnSpc>
              <a:buClr>
                <a:srgbClr val="000000"/>
              </a:buClr>
              <a:buSzPct val="100000"/>
              <a:buFont typeface="Times New Roman" panose="02020603050405020304" pitchFamily="18" charset="0"/>
              <a:buNone/>
              <a:defRPr/>
            </a:pPr>
            <a:endParaRPr lang="it-IT" sz="1300" b="1"/>
          </a:p>
        </p:txBody>
      </p:sp>
      <p:sp>
        <p:nvSpPr>
          <p:cNvPr id="22" name="Rettangolo 21" descr=" 49">
            <a:extLst>
              <a:ext uri="{FF2B5EF4-FFF2-40B4-BE49-F238E27FC236}">
                <a16:creationId xmlns:a16="http://schemas.microsoft.com/office/drawing/2014/main" id="{9CDE7B99-2D86-4718-9A0A-4D8F1A38FDC4}"/>
              </a:ext>
            </a:extLst>
          </p:cNvPr>
          <p:cNvSpPr/>
          <p:nvPr/>
        </p:nvSpPr>
        <p:spPr bwMode="auto">
          <a:xfrm>
            <a:off x="2373601" y="3006524"/>
            <a:ext cx="2676961" cy="1092607"/>
          </a:xfrm>
          <a:prstGeom prst="rect">
            <a:avLst/>
          </a:prstGeom>
        </p:spPr>
        <p:txBody>
          <a:bodyPr>
            <a:spAutoFit/>
          </a:bodyPr>
          <a:lstStyle/>
          <a:p>
            <a:pPr eaLnBrk="1" hangingPunct="1">
              <a:defRPr/>
            </a:pPr>
            <a:r>
              <a:rPr lang="en-US" altLang="it-IT" sz="1300" b="1" cap="small" dirty="0">
                <a:solidFill>
                  <a:srgbClr val="FF0000"/>
                </a:solidFill>
                <a:latin typeface="Calibri Light" panose="020F0302020204030204" pitchFamily="34" charset="0"/>
              </a:rPr>
              <a:t>LIVELLO 2: </a:t>
            </a:r>
            <a:r>
              <a:rPr lang="it-IT" altLang="it-IT" sz="1300" b="1" dirty="0">
                <a:solidFill>
                  <a:srgbClr val="FF0000"/>
                </a:solidFill>
                <a:latin typeface="Calibri Light" panose="020F0302020204030204" pitchFamily="34" charset="0"/>
              </a:rPr>
              <a:t>a causa della mancanza di respiro cammino più piano dei miei coetanei o sono costretto a fermarmi quando cammino al mio passo in pianura</a:t>
            </a:r>
          </a:p>
        </p:txBody>
      </p:sp>
      <p:sp>
        <p:nvSpPr>
          <p:cNvPr id="23" name="Rettangolo 22" descr=" 50">
            <a:extLst>
              <a:ext uri="{FF2B5EF4-FFF2-40B4-BE49-F238E27FC236}">
                <a16:creationId xmlns:a16="http://schemas.microsoft.com/office/drawing/2014/main" id="{35FFA61F-04BB-4743-A6AF-B87F7B966BFF}"/>
              </a:ext>
            </a:extLst>
          </p:cNvPr>
          <p:cNvSpPr/>
          <p:nvPr/>
        </p:nvSpPr>
        <p:spPr bwMode="auto">
          <a:xfrm>
            <a:off x="1849439" y="4419221"/>
            <a:ext cx="391680" cy="393162"/>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eaLnBrk="1">
              <a:lnSpc>
                <a:spcPct val="93000"/>
              </a:lnSpc>
              <a:buClr>
                <a:srgbClr val="000000"/>
              </a:buClr>
              <a:buSzPct val="100000"/>
              <a:buFont typeface="Times New Roman" panose="02020603050405020304" pitchFamily="18" charset="0"/>
              <a:buNone/>
              <a:defRPr/>
            </a:pPr>
            <a:endParaRPr lang="it-IT" sz="1300" b="1"/>
          </a:p>
        </p:txBody>
      </p:sp>
      <p:sp>
        <p:nvSpPr>
          <p:cNvPr id="24" name="Rettangolo 23" descr=" 51">
            <a:extLst>
              <a:ext uri="{FF2B5EF4-FFF2-40B4-BE49-F238E27FC236}">
                <a16:creationId xmlns:a16="http://schemas.microsoft.com/office/drawing/2014/main" id="{A7337984-E153-405C-9E33-F780006B07DF}"/>
              </a:ext>
            </a:extLst>
          </p:cNvPr>
          <p:cNvSpPr/>
          <p:nvPr/>
        </p:nvSpPr>
        <p:spPr bwMode="auto">
          <a:xfrm>
            <a:off x="2373601" y="4117187"/>
            <a:ext cx="2676961" cy="892552"/>
          </a:xfrm>
          <a:prstGeom prst="rect">
            <a:avLst/>
          </a:prstGeom>
        </p:spPr>
        <p:txBody>
          <a:bodyPr>
            <a:spAutoFit/>
          </a:bodyPr>
          <a:lstStyle/>
          <a:p>
            <a:pPr>
              <a:defRPr/>
            </a:pPr>
            <a:r>
              <a:rPr lang="en-US" altLang="it-IT" sz="1300" cap="small" dirty="0">
                <a:latin typeface="Calibri Light" panose="020F0302020204030204" pitchFamily="34" charset="0"/>
              </a:rPr>
              <a:t>LIVELLO 3: </a:t>
            </a:r>
            <a:r>
              <a:rPr lang="en-US" altLang="it-IT" sz="1300" dirty="0" err="1">
                <a:latin typeface="Calibri Light" panose="020F0302020204030204" pitchFamily="34" charset="0"/>
              </a:rPr>
              <a:t>sono</a:t>
            </a:r>
            <a:r>
              <a:rPr lang="en-US" altLang="it-IT" sz="1300" dirty="0">
                <a:latin typeface="Calibri Light" panose="020F0302020204030204" pitchFamily="34" charset="0"/>
              </a:rPr>
              <a:t> </a:t>
            </a:r>
            <a:r>
              <a:rPr lang="en-US" altLang="it-IT" sz="1300" dirty="0" err="1">
                <a:latin typeface="Calibri Light" panose="020F0302020204030204" pitchFamily="34" charset="0"/>
              </a:rPr>
              <a:t>costretto</a:t>
            </a:r>
            <a:r>
              <a:rPr lang="en-US" altLang="it-IT" sz="1300" dirty="0">
                <a:latin typeface="Calibri Light" panose="020F0302020204030204" pitchFamily="34" charset="0"/>
              </a:rPr>
              <a:t> a </a:t>
            </a:r>
            <a:r>
              <a:rPr lang="en-US" altLang="it-IT" sz="1300" dirty="0" err="1">
                <a:latin typeface="Calibri Light" panose="020F0302020204030204" pitchFamily="34" charset="0"/>
              </a:rPr>
              <a:t>fermarmi</a:t>
            </a:r>
            <a:r>
              <a:rPr lang="en-US" altLang="it-IT" sz="1300" dirty="0">
                <a:latin typeface="Calibri Light" panose="020F0302020204030204" pitchFamily="34" charset="0"/>
              </a:rPr>
              <a:t> per </a:t>
            </a:r>
            <a:r>
              <a:rPr lang="en-US" altLang="it-IT" sz="1300" dirty="0" err="1">
                <a:latin typeface="Calibri Light" panose="020F0302020204030204" pitchFamily="34" charset="0"/>
              </a:rPr>
              <a:t>riprendere</a:t>
            </a:r>
            <a:r>
              <a:rPr lang="en-US" altLang="it-IT" sz="1300" dirty="0">
                <a:latin typeface="Calibri Light" panose="020F0302020204030204" pitchFamily="34" charset="0"/>
              </a:rPr>
              <a:t> </a:t>
            </a:r>
            <a:r>
              <a:rPr lang="en-US" altLang="it-IT" sz="1300" dirty="0" err="1">
                <a:latin typeface="Calibri Light" panose="020F0302020204030204" pitchFamily="34" charset="0"/>
              </a:rPr>
              <a:t>il</a:t>
            </a:r>
            <a:r>
              <a:rPr lang="en-US" altLang="it-IT" sz="1300" dirty="0">
                <a:latin typeface="Calibri Light" panose="020F0302020204030204" pitchFamily="34" charset="0"/>
              </a:rPr>
              <a:t> </a:t>
            </a:r>
            <a:r>
              <a:rPr lang="en-US" altLang="it-IT" sz="1300" dirty="0" err="1">
                <a:latin typeface="Calibri Light" panose="020F0302020204030204" pitchFamily="34" charset="0"/>
              </a:rPr>
              <a:t>respiro</a:t>
            </a:r>
            <a:r>
              <a:rPr lang="en-US" altLang="it-IT" sz="1300" dirty="0">
                <a:latin typeface="Calibri Light" panose="020F0302020204030204" pitchFamily="34" charset="0"/>
              </a:rPr>
              <a:t> </a:t>
            </a:r>
            <a:r>
              <a:rPr lang="en-US" altLang="it-IT" sz="1300" dirty="0" err="1">
                <a:latin typeface="Calibri Light" panose="020F0302020204030204" pitchFamily="34" charset="0"/>
              </a:rPr>
              <a:t>dopo</a:t>
            </a:r>
            <a:r>
              <a:rPr lang="en-US" altLang="it-IT" sz="1300" dirty="0">
                <a:latin typeface="Calibri Light" panose="020F0302020204030204" pitchFamily="34" charset="0"/>
              </a:rPr>
              <a:t> 100 </a:t>
            </a:r>
            <a:r>
              <a:rPr lang="en-US" altLang="it-IT" sz="1300" dirty="0" err="1">
                <a:latin typeface="Calibri Light" panose="020F0302020204030204" pitchFamily="34" charset="0"/>
              </a:rPr>
              <a:t>metri</a:t>
            </a:r>
            <a:r>
              <a:rPr lang="en-US" altLang="it-IT" sz="1300" dirty="0">
                <a:latin typeface="Calibri Light" panose="020F0302020204030204" pitchFamily="34" charset="0"/>
              </a:rPr>
              <a:t> o </a:t>
            </a:r>
            <a:r>
              <a:rPr lang="en-US" altLang="it-IT" sz="1300" dirty="0" err="1">
                <a:latin typeface="Calibri Light" panose="020F0302020204030204" pitchFamily="34" charset="0"/>
              </a:rPr>
              <a:t>dopo</a:t>
            </a:r>
            <a:r>
              <a:rPr lang="en-US" altLang="it-IT" sz="1300" dirty="0">
                <a:latin typeface="Calibri Light" panose="020F0302020204030204" pitchFamily="34" charset="0"/>
              </a:rPr>
              <a:t> </a:t>
            </a:r>
            <a:r>
              <a:rPr lang="en-US" altLang="it-IT" sz="1300" dirty="0" err="1">
                <a:latin typeface="Calibri Light" panose="020F0302020204030204" pitchFamily="34" charset="0"/>
              </a:rPr>
              <a:t>pochi</a:t>
            </a:r>
            <a:r>
              <a:rPr lang="en-US" altLang="it-IT" sz="1300" dirty="0">
                <a:latin typeface="Calibri Light" panose="020F0302020204030204" pitchFamily="34" charset="0"/>
              </a:rPr>
              <a:t> </a:t>
            </a:r>
            <a:r>
              <a:rPr lang="en-US" altLang="it-IT" sz="1300" dirty="0" err="1">
                <a:latin typeface="Calibri Light" panose="020F0302020204030204" pitchFamily="34" charset="0"/>
              </a:rPr>
              <a:t>minuti</a:t>
            </a:r>
            <a:r>
              <a:rPr lang="en-US" altLang="it-IT" sz="1300" dirty="0">
                <a:latin typeface="Calibri Light" panose="020F0302020204030204" pitchFamily="34" charset="0"/>
              </a:rPr>
              <a:t> di </a:t>
            </a:r>
            <a:r>
              <a:rPr lang="en-US" altLang="it-IT" sz="1300" dirty="0" err="1">
                <a:latin typeface="Calibri Light" panose="020F0302020204030204" pitchFamily="34" charset="0"/>
              </a:rPr>
              <a:t>cammino</a:t>
            </a:r>
            <a:r>
              <a:rPr lang="en-US" altLang="it-IT" sz="1300" dirty="0">
                <a:latin typeface="Calibri Light" panose="020F0302020204030204" pitchFamily="34" charset="0"/>
              </a:rPr>
              <a:t> al </a:t>
            </a:r>
            <a:r>
              <a:rPr lang="en-US" altLang="it-IT" sz="1300" dirty="0" err="1">
                <a:latin typeface="Calibri Light" panose="020F0302020204030204" pitchFamily="34" charset="0"/>
              </a:rPr>
              <a:t>mio</a:t>
            </a:r>
            <a:r>
              <a:rPr lang="en-US" altLang="it-IT" sz="1300" dirty="0">
                <a:latin typeface="Calibri Light" panose="020F0302020204030204" pitchFamily="34" charset="0"/>
              </a:rPr>
              <a:t> </a:t>
            </a:r>
            <a:r>
              <a:rPr lang="en-US" altLang="it-IT" sz="1300" dirty="0" err="1">
                <a:latin typeface="Calibri Light" panose="020F0302020204030204" pitchFamily="34" charset="0"/>
              </a:rPr>
              <a:t>passo</a:t>
            </a:r>
            <a:r>
              <a:rPr lang="en-US" altLang="it-IT" sz="1300" dirty="0">
                <a:latin typeface="Calibri Light" panose="020F0302020204030204" pitchFamily="34" charset="0"/>
              </a:rPr>
              <a:t> in </a:t>
            </a:r>
            <a:r>
              <a:rPr lang="en-US" altLang="it-IT" sz="1300" dirty="0" err="1">
                <a:latin typeface="Calibri Light" panose="020F0302020204030204" pitchFamily="34" charset="0"/>
              </a:rPr>
              <a:t>pianura</a:t>
            </a:r>
            <a:endParaRPr lang="en-US" altLang="it-IT" sz="1300" dirty="0">
              <a:latin typeface="Calibri Light" panose="020F0302020204030204" pitchFamily="34" charset="0"/>
            </a:endParaRPr>
          </a:p>
        </p:txBody>
      </p:sp>
      <p:sp>
        <p:nvSpPr>
          <p:cNvPr id="25" name="Rettangolo 24" descr=" 52">
            <a:extLst>
              <a:ext uri="{FF2B5EF4-FFF2-40B4-BE49-F238E27FC236}">
                <a16:creationId xmlns:a16="http://schemas.microsoft.com/office/drawing/2014/main" id="{8931AB12-C26B-434B-9824-905EAFE93B8C}"/>
              </a:ext>
            </a:extLst>
          </p:cNvPr>
          <p:cNvSpPr/>
          <p:nvPr/>
        </p:nvSpPr>
        <p:spPr bwMode="auto">
          <a:xfrm>
            <a:off x="1849439" y="5529580"/>
            <a:ext cx="391680" cy="393161"/>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eaLnBrk="1">
              <a:lnSpc>
                <a:spcPct val="93000"/>
              </a:lnSpc>
              <a:buClr>
                <a:srgbClr val="000000"/>
              </a:buClr>
              <a:buSzPct val="100000"/>
              <a:buFont typeface="Times New Roman" panose="02020603050405020304" pitchFamily="18" charset="0"/>
              <a:buNone/>
              <a:defRPr/>
            </a:pPr>
            <a:endParaRPr lang="it-IT" sz="1300" b="1"/>
          </a:p>
        </p:txBody>
      </p:sp>
      <p:sp>
        <p:nvSpPr>
          <p:cNvPr id="26" name="Rettangolo 25" descr=" 53">
            <a:extLst>
              <a:ext uri="{FF2B5EF4-FFF2-40B4-BE49-F238E27FC236}">
                <a16:creationId xmlns:a16="http://schemas.microsoft.com/office/drawing/2014/main" id="{12C68D0C-C03B-4868-A6EF-81B3E97EEC8A}"/>
              </a:ext>
            </a:extLst>
          </p:cNvPr>
          <p:cNvSpPr/>
          <p:nvPr/>
        </p:nvSpPr>
        <p:spPr bwMode="auto">
          <a:xfrm>
            <a:off x="2373601" y="5237768"/>
            <a:ext cx="2784361" cy="892552"/>
          </a:xfrm>
          <a:prstGeom prst="rect">
            <a:avLst/>
          </a:prstGeom>
        </p:spPr>
        <p:txBody>
          <a:bodyPr wrap="square">
            <a:spAutoFit/>
          </a:bodyPr>
          <a:lstStyle/>
          <a:p>
            <a:pPr>
              <a:defRPr/>
            </a:pPr>
            <a:r>
              <a:rPr lang="en-US" altLang="it-IT" sz="1300" cap="small" dirty="0">
                <a:latin typeface="Calibri Light" panose="020F0302020204030204" pitchFamily="34" charset="0"/>
              </a:rPr>
              <a:t>LIVELLO 4: </a:t>
            </a:r>
            <a:r>
              <a:rPr lang="en-US" altLang="it-IT" sz="1300" dirty="0">
                <a:latin typeface="Calibri Light" panose="020F0302020204030204" pitchFamily="34" charset="0"/>
              </a:rPr>
              <a:t>la </a:t>
            </a:r>
            <a:r>
              <a:rPr lang="en-US" altLang="it-IT" sz="1300" dirty="0" err="1">
                <a:latin typeface="Calibri Light" panose="020F0302020204030204" pitchFamily="34" charset="0"/>
              </a:rPr>
              <a:t>mancanza</a:t>
            </a:r>
            <a:r>
              <a:rPr lang="en-US" altLang="it-IT" sz="1300" dirty="0">
                <a:latin typeface="Calibri Light" panose="020F0302020204030204" pitchFamily="34" charset="0"/>
              </a:rPr>
              <a:t> di </a:t>
            </a:r>
            <a:r>
              <a:rPr lang="en-US" altLang="it-IT" sz="1300" dirty="0" err="1">
                <a:latin typeface="Calibri Light" panose="020F0302020204030204" pitchFamily="34" charset="0"/>
              </a:rPr>
              <a:t>respiro</a:t>
            </a:r>
            <a:r>
              <a:rPr lang="en-US" altLang="it-IT" sz="1300" dirty="0">
                <a:latin typeface="Calibri Light" panose="020F0302020204030204" pitchFamily="34" charset="0"/>
              </a:rPr>
              <a:t> è tale </a:t>
            </a:r>
            <a:r>
              <a:rPr lang="en-US" altLang="it-IT" sz="1300" dirty="0" err="1">
                <a:latin typeface="Calibri Light" panose="020F0302020204030204" pitchFamily="34" charset="0"/>
              </a:rPr>
              <a:t>che</a:t>
            </a:r>
            <a:r>
              <a:rPr lang="en-US" altLang="it-IT" sz="1300" dirty="0">
                <a:latin typeface="Calibri Light" panose="020F0302020204030204" pitchFamily="34" charset="0"/>
              </a:rPr>
              <a:t> non </a:t>
            </a:r>
            <a:r>
              <a:rPr lang="en-US" altLang="it-IT" sz="1300" dirty="0" err="1">
                <a:latin typeface="Calibri Light" panose="020F0302020204030204" pitchFamily="34" charset="0"/>
              </a:rPr>
              <a:t>posso</a:t>
            </a:r>
            <a:r>
              <a:rPr lang="en-US" altLang="it-IT" sz="1300" dirty="0">
                <a:latin typeface="Calibri Light" panose="020F0302020204030204" pitchFamily="34" charset="0"/>
              </a:rPr>
              <a:t> </a:t>
            </a:r>
            <a:r>
              <a:rPr lang="en-US" altLang="it-IT" sz="1300" dirty="0" err="1">
                <a:latin typeface="Calibri Light" panose="020F0302020204030204" pitchFamily="34" charset="0"/>
              </a:rPr>
              <a:t>uscire</a:t>
            </a:r>
            <a:r>
              <a:rPr lang="en-US" altLang="it-IT" sz="1300" dirty="0">
                <a:latin typeface="Calibri Light" panose="020F0302020204030204" pitchFamily="34" charset="0"/>
              </a:rPr>
              <a:t> di casa e/o mi </a:t>
            </a:r>
            <a:r>
              <a:rPr lang="en-US" altLang="it-IT" sz="1300" dirty="0" err="1">
                <a:latin typeface="Calibri Light" panose="020F0302020204030204" pitchFamily="34" charset="0"/>
              </a:rPr>
              <a:t>manca</a:t>
            </a:r>
            <a:r>
              <a:rPr lang="en-US" altLang="it-IT" sz="1300" dirty="0">
                <a:latin typeface="Calibri Light" panose="020F0302020204030204" pitchFamily="34" charset="0"/>
              </a:rPr>
              <a:t> </a:t>
            </a:r>
            <a:r>
              <a:rPr lang="en-US" altLang="it-IT" sz="1300" dirty="0" err="1">
                <a:latin typeface="Calibri Light" panose="020F0302020204030204" pitchFamily="34" charset="0"/>
              </a:rPr>
              <a:t>il</a:t>
            </a:r>
            <a:r>
              <a:rPr lang="en-US" altLang="it-IT" sz="1300" dirty="0">
                <a:latin typeface="Calibri Light" panose="020F0302020204030204" pitchFamily="34" charset="0"/>
              </a:rPr>
              <a:t> </a:t>
            </a:r>
            <a:r>
              <a:rPr lang="en-US" altLang="it-IT" sz="1300" dirty="0" err="1">
                <a:latin typeface="Calibri Light" panose="020F0302020204030204" pitchFamily="34" charset="0"/>
              </a:rPr>
              <a:t>respiro</a:t>
            </a:r>
            <a:r>
              <a:rPr lang="en-US" altLang="it-IT" sz="1300" dirty="0">
                <a:latin typeface="Calibri Light" panose="020F0302020204030204" pitchFamily="34" charset="0"/>
              </a:rPr>
              <a:t> per </a:t>
            </a:r>
            <a:r>
              <a:rPr lang="en-US" altLang="it-IT" sz="1300" dirty="0" err="1">
                <a:latin typeface="Calibri Light" panose="020F0302020204030204" pitchFamily="34" charset="0"/>
              </a:rPr>
              <a:t>manovre</a:t>
            </a:r>
            <a:r>
              <a:rPr lang="en-US" altLang="it-IT" sz="1300" dirty="0">
                <a:latin typeface="Calibri Light" panose="020F0302020204030204" pitchFamily="34" charset="0"/>
              </a:rPr>
              <a:t> </a:t>
            </a:r>
            <a:r>
              <a:rPr lang="en-US" altLang="it-IT" sz="1300" dirty="0" err="1">
                <a:latin typeface="Calibri Light" panose="020F0302020204030204" pitchFamily="34" charset="0"/>
              </a:rPr>
              <a:t>semplici</a:t>
            </a:r>
            <a:r>
              <a:rPr lang="en-US" altLang="it-IT" sz="1300" dirty="0">
                <a:latin typeface="Calibri Light" panose="020F0302020204030204" pitchFamily="34" charset="0"/>
              </a:rPr>
              <a:t> </a:t>
            </a:r>
            <a:r>
              <a:rPr lang="en-US" altLang="it-IT" sz="1300" dirty="0" err="1">
                <a:latin typeface="Calibri Light" panose="020F0302020204030204" pitchFamily="34" charset="0"/>
              </a:rPr>
              <a:t>quali</a:t>
            </a:r>
            <a:r>
              <a:rPr lang="en-US" altLang="it-IT" sz="1300" dirty="0">
                <a:latin typeface="Calibri Light" panose="020F0302020204030204" pitchFamily="34" charset="0"/>
              </a:rPr>
              <a:t> </a:t>
            </a:r>
            <a:r>
              <a:rPr lang="en-US" altLang="it-IT" sz="1300" dirty="0" err="1">
                <a:latin typeface="Calibri Light" panose="020F0302020204030204" pitchFamily="34" charset="0"/>
              </a:rPr>
              <a:t>vestirmi</a:t>
            </a:r>
            <a:r>
              <a:rPr lang="en-US" altLang="it-IT" sz="1300" dirty="0">
                <a:latin typeface="Calibri Light" panose="020F0302020204030204" pitchFamily="34" charset="0"/>
              </a:rPr>
              <a:t> o </a:t>
            </a:r>
            <a:r>
              <a:rPr lang="en-US" altLang="it-IT" sz="1300" dirty="0" err="1">
                <a:latin typeface="Calibri Light" panose="020F0302020204030204" pitchFamily="34" charset="0"/>
              </a:rPr>
              <a:t>svestirmi</a:t>
            </a:r>
            <a:endParaRPr lang="it-IT" altLang="it-IT" sz="1300" dirty="0">
              <a:latin typeface="Calibri Light" panose="020F0302020204030204" pitchFamily="34" charset="0"/>
            </a:endParaRPr>
          </a:p>
        </p:txBody>
      </p:sp>
      <p:sp>
        <p:nvSpPr>
          <p:cNvPr id="27" name="Rettangolo 26" descr=" 63">
            <a:extLst>
              <a:ext uri="{FF2B5EF4-FFF2-40B4-BE49-F238E27FC236}">
                <a16:creationId xmlns:a16="http://schemas.microsoft.com/office/drawing/2014/main" id="{0A7CB0D3-1570-4353-BB8C-2B297C632A42}"/>
              </a:ext>
            </a:extLst>
          </p:cNvPr>
          <p:cNvSpPr/>
          <p:nvPr/>
        </p:nvSpPr>
        <p:spPr bwMode="auto">
          <a:xfrm>
            <a:off x="1784640" y="1033517"/>
            <a:ext cx="3396960" cy="5314158"/>
          </a:xfrm>
          <a:prstGeom prst="rect">
            <a:avLst/>
          </a:prstGeom>
          <a:noFill/>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a:lstStyle/>
          <a:p>
            <a:pPr eaLnBrk="1">
              <a:lnSpc>
                <a:spcPct val="93000"/>
              </a:lnSpc>
              <a:buClr>
                <a:srgbClr val="000000"/>
              </a:buClr>
              <a:buSzPct val="100000"/>
              <a:buFont typeface="Times New Roman" panose="02020603050405020304" pitchFamily="18" charset="0"/>
              <a:buNone/>
              <a:defRPr/>
            </a:pPr>
            <a:endParaRPr lang="it-IT" b="1"/>
          </a:p>
        </p:txBody>
      </p:sp>
      <p:sp>
        <p:nvSpPr>
          <p:cNvPr id="28" name="Per 64" descr=" 65">
            <a:extLst>
              <a:ext uri="{FF2B5EF4-FFF2-40B4-BE49-F238E27FC236}">
                <a16:creationId xmlns:a16="http://schemas.microsoft.com/office/drawing/2014/main" id="{82C3AA30-E02F-433F-9E9A-8D556DAE82E4}"/>
              </a:ext>
            </a:extLst>
          </p:cNvPr>
          <p:cNvSpPr/>
          <p:nvPr/>
        </p:nvSpPr>
        <p:spPr bwMode="auto">
          <a:xfrm>
            <a:off x="1879050" y="3374122"/>
            <a:ext cx="326880" cy="326914"/>
          </a:xfrm>
          <a:prstGeom prst="mathMultiply">
            <a:avLst/>
          </a:prstGeom>
          <a:solidFill>
            <a:schemeClr val="accent6"/>
          </a:solidFill>
          <a:ln w="9525" cap="flat" cmpd="sng" algn="ctr">
            <a:solidFill>
              <a:schemeClr val="bg2">
                <a:lumMod val="75000"/>
              </a:schemeClr>
            </a:solidFill>
            <a:prstDash val="solid"/>
            <a:round/>
            <a:headEnd type="none" w="med" len="med"/>
            <a:tailEnd type="none" w="med" len="med"/>
          </a:ln>
          <a:effectLst/>
        </p:spPr>
        <p:txBody>
          <a:bodyPr lIns="82945" tIns="41473" rIns="82945" bIns="41473"/>
          <a:lstStyle/>
          <a:p>
            <a:pPr eaLnBrk="1">
              <a:lnSpc>
                <a:spcPct val="93000"/>
              </a:lnSpc>
              <a:buClr>
                <a:srgbClr val="000000"/>
              </a:buClr>
              <a:buSzPct val="100000"/>
              <a:buFont typeface="Times New Roman" panose="02020603050405020304" pitchFamily="18" charset="0"/>
              <a:buNone/>
              <a:defRPr/>
            </a:pPr>
            <a:endParaRPr lang="it-IT">
              <a:solidFill>
                <a:srgbClr val="C00000"/>
              </a:solidFill>
            </a:endParaRPr>
          </a:p>
        </p:txBody>
      </p:sp>
      <p:sp>
        <p:nvSpPr>
          <p:cNvPr id="29" name="Rettangolo 28" descr=" 37">
            <a:extLst>
              <a:ext uri="{FF2B5EF4-FFF2-40B4-BE49-F238E27FC236}">
                <a16:creationId xmlns:a16="http://schemas.microsoft.com/office/drawing/2014/main" id="{DE915BF5-D41B-4097-B2A8-9B84AE8D303B}"/>
              </a:ext>
            </a:extLst>
          </p:cNvPr>
          <p:cNvSpPr/>
          <p:nvPr/>
        </p:nvSpPr>
        <p:spPr>
          <a:xfrm>
            <a:off x="1833725" y="307652"/>
            <a:ext cx="8585812" cy="550279"/>
          </a:xfrm>
          <a:prstGeom prst="rect">
            <a:avLst/>
          </a:prstGeom>
        </p:spPr>
        <p:txBody>
          <a:bodyPr wrap="none">
            <a:spAutoFit/>
          </a:bodyPr>
          <a:lstStyle/>
          <a:p>
            <a:pPr algn="ctr" eaLnBrk="1" hangingPunct="1">
              <a:lnSpc>
                <a:spcPct val="93000"/>
              </a:lnSpc>
              <a:buClr>
                <a:srgbClr val="000000"/>
              </a:buClr>
              <a:buSzPct val="100000"/>
              <a:defRPr/>
            </a:pPr>
            <a:r>
              <a:rPr lang="it-IT" altLang="it-IT" sz="3200" b="1" dirty="0">
                <a:solidFill>
                  <a:srgbClr val="005F73"/>
                </a:solidFill>
                <a:latin typeface="Arial"/>
                <a:cs typeface="Arial"/>
              </a:rPr>
              <a:t>Valutazione dispnea e sintomi del pz BPCO</a:t>
            </a:r>
          </a:p>
        </p:txBody>
      </p:sp>
    </p:spTree>
    <p:extLst>
      <p:ext uri="{BB962C8B-B14F-4D97-AF65-F5344CB8AC3E}">
        <p14:creationId xmlns:p14="http://schemas.microsoft.com/office/powerpoint/2010/main" val="21664211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 2">
            <a:extLst>
              <a:ext uri="{FF2B5EF4-FFF2-40B4-BE49-F238E27FC236}">
                <a16:creationId xmlns:a16="http://schemas.microsoft.com/office/drawing/2014/main" id="{123DB1DE-AC31-4A81-8594-AEAB3FD17108}"/>
              </a:ext>
            </a:extLst>
          </p:cNvPr>
          <p:cNvPicPr>
            <a:picLocks noChangeAspect="1"/>
          </p:cNvPicPr>
          <p:nvPr/>
        </p:nvPicPr>
        <p:blipFill>
          <a:blip r:embed="rId2"/>
          <a:stretch>
            <a:fillRect/>
          </a:stretch>
        </p:blipFill>
        <p:spPr>
          <a:xfrm>
            <a:off x="4337679" y="1051652"/>
            <a:ext cx="5736540" cy="4911827"/>
          </a:xfrm>
          <a:prstGeom prst="rect">
            <a:avLst/>
          </a:prstGeom>
        </p:spPr>
      </p:pic>
      <p:pic>
        <p:nvPicPr>
          <p:cNvPr id="3" name="Immagine 2" descr=" 3">
            <a:extLst>
              <a:ext uri="{FF2B5EF4-FFF2-40B4-BE49-F238E27FC236}">
                <a16:creationId xmlns:a16="http://schemas.microsoft.com/office/drawing/2014/main" id="{8187CA44-A3E6-4030-A204-A5D5393EC822}"/>
              </a:ext>
            </a:extLst>
          </p:cNvPr>
          <p:cNvPicPr>
            <a:picLocks noChangeAspect="1"/>
          </p:cNvPicPr>
          <p:nvPr/>
        </p:nvPicPr>
        <p:blipFill>
          <a:blip r:embed="rId3"/>
          <a:stretch>
            <a:fillRect/>
          </a:stretch>
        </p:blipFill>
        <p:spPr>
          <a:xfrm>
            <a:off x="7242007" y="3983624"/>
            <a:ext cx="853514" cy="371888"/>
          </a:xfrm>
          <a:prstGeom prst="rect">
            <a:avLst/>
          </a:prstGeom>
        </p:spPr>
      </p:pic>
      <p:pic>
        <p:nvPicPr>
          <p:cNvPr id="4" name="Immagine 3" descr=" 5">
            <a:extLst>
              <a:ext uri="{FF2B5EF4-FFF2-40B4-BE49-F238E27FC236}">
                <a16:creationId xmlns:a16="http://schemas.microsoft.com/office/drawing/2014/main" id="{CAAC16E6-9847-4BDF-ACBC-4F4EA0FD29EA}"/>
              </a:ext>
            </a:extLst>
          </p:cNvPr>
          <p:cNvPicPr>
            <a:picLocks noChangeAspect="1"/>
          </p:cNvPicPr>
          <p:nvPr/>
        </p:nvPicPr>
        <p:blipFill>
          <a:blip r:embed="rId4"/>
          <a:stretch>
            <a:fillRect/>
          </a:stretch>
        </p:blipFill>
        <p:spPr>
          <a:xfrm>
            <a:off x="10254425" y="2556284"/>
            <a:ext cx="1164437" cy="1060796"/>
          </a:xfrm>
          <a:prstGeom prst="rect">
            <a:avLst/>
          </a:prstGeom>
        </p:spPr>
      </p:pic>
      <p:sp>
        <p:nvSpPr>
          <p:cNvPr id="5" name="Rettangolo 4" descr=" 10">
            <a:extLst>
              <a:ext uri="{FF2B5EF4-FFF2-40B4-BE49-F238E27FC236}">
                <a16:creationId xmlns:a16="http://schemas.microsoft.com/office/drawing/2014/main" id="{D58A7818-8863-435D-BB0D-667FC7A63992}"/>
              </a:ext>
            </a:extLst>
          </p:cNvPr>
          <p:cNvSpPr/>
          <p:nvPr/>
        </p:nvSpPr>
        <p:spPr>
          <a:xfrm>
            <a:off x="167603" y="2317354"/>
            <a:ext cx="4059382" cy="2402196"/>
          </a:xfrm>
          <a:prstGeom prst="rect">
            <a:avLst/>
          </a:prstGeom>
        </p:spPr>
        <p:txBody>
          <a:bodyPr wrap="square">
            <a:spAutoFit/>
          </a:bodyPr>
          <a:lstStyle/>
          <a:p>
            <a:pPr>
              <a:lnSpc>
                <a:spcPct val="135000"/>
              </a:lnSpc>
              <a:spcBef>
                <a:spcPct val="50000"/>
              </a:spcBef>
              <a:buClr>
                <a:srgbClr val="68BFCD"/>
              </a:buClr>
              <a:buSzPct val="100000"/>
              <a:defRPr/>
            </a:pPr>
            <a:r>
              <a:rPr lang="it-IT" dirty="0">
                <a:solidFill>
                  <a:schemeClr val="tx2"/>
                </a:solidFill>
                <a:latin typeface="Arial"/>
                <a:cs typeface="Arial"/>
              </a:rPr>
              <a:t>Ricapitolando:</a:t>
            </a:r>
          </a:p>
          <a:p>
            <a:pPr marL="342865" indent="-342865">
              <a:lnSpc>
                <a:spcPct val="135000"/>
              </a:lnSpc>
              <a:spcBef>
                <a:spcPct val="50000"/>
              </a:spcBef>
              <a:buClr>
                <a:srgbClr val="68BFCD"/>
              </a:buClr>
              <a:buSzPct val="100000"/>
              <a:buFont typeface="Arial" panose="020B0604020202020204" pitchFamily="34" charset="0"/>
              <a:buChar char="•"/>
              <a:defRPr/>
            </a:pPr>
            <a:r>
              <a:rPr lang="it-IT" dirty="0">
                <a:solidFill>
                  <a:schemeClr val="tx2"/>
                </a:solidFill>
                <a:latin typeface="Arial"/>
                <a:cs typeface="Arial"/>
              </a:rPr>
              <a:t>FEV</a:t>
            </a:r>
            <a:r>
              <a:rPr lang="it-IT" baseline="-25000" dirty="0">
                <a:solidFill>
                  <a:schemeClr val="tx2"/>
                </a:solidFill>
                <a:latin typeface="Arial"/>
                <a:cs typeface="Arial"/>
              </a:rPr>
              <a:t>1</a:t>
            </a:r>
            <a:r>
              <a:rPr lang="it-IT" dirty="0">
                <a:solidFill>
                  <a:schemeClr val="tx2"/>
                </a:solidFill>
                <a:latin typeface="Arial"/>
                <a:cs typeface="Arial"/>
              </a:rPr>
              <a:t> post-broncodilatazione: 77.9</a:t>
            </a:r>
          </a:p>
          <a:p>
            <a:pPr marL="342865" indent="-342865">
              <a:lnSpc>
                <a:spcPct val="135000"/>
              </a:lnSpc>
              <a:spcBef>
                <a:spcPct val="50000"/>
              </a:spcBef>
              <a:buClr>
                <a:srgbClr val="68BFCD"/>
              </a:buClr>
              <a:buSzPct val="100000"/>
              <a:buFont typeface="Arial" panose="020B0604020202020204" pitchFamily="34" charset="0"/>
              <a:buChar char="•"/>
              <a:defRPr/>
            </a:pPr>
            <a:r>
              <a:rPr lang="it-IT" dirty="0">
                <a:solidFill>
                  <a:schemeClr val="tx2"/>
                </a:solidFill>
                <a:latin typeface="Arial"/>
                <a:cs typeface="Arial"/>
              </a:rPr>
              <a:t>1 riacutizzazione nell’ultimo anno</a:t>
            </a:r>
          </a:p>
          <a:p>
            <a:pPr marL="342865" indent="-342865">
              <a:lnSpc>
                <a:spcPct val="135000"/>
              </a:lnSpc>
              <a:spcBef>
                <a:spcPct val="50000"/>
              </a:spcBef>
              <a:buClr>
                <a:srgbClr val="68BFCD"/>
              </a:buClr>
              <a:buSzPct val="100000"/>
              <a:buFont typeface="Arial" panose="020B0604020202020204" pitchFamily="34" charset="0"/>
              <a:buChar char="•"/>
              <a:defRPr/>
            </a:pPr>
            <a:r>
              <a:rPr lang="it-IT" sz="1600" dirty="0" err="1">
                <a:solidFill>
                  <a:schemeClr val="tx2"/>
                </a:solidFill>
                <a:latin typeface="Arial"/>
                <a:cs typeface="Arial"/>
              </a:rPr>
              <a:t>mMRC</a:t>
            </a:r>
            <a:r>
              <a:rPr lang="it-IT" sz="1600" dirty="0">
                <a:solidFill>
                  <a:schemeClr val="tx2"/>
                </a:solidFill>
                <a:latin typeface="Arial"/>
                <a:cs typeface="Arial"/>
              </a:rPr>
              <a:t> 2</a:t>
            </a:r>
          </a:p>
          <a:p>
            <a:pPr marL="342865" indent="-342865">
              <a:lnSpc>
                <a:spcPct val="135000"/>
              </a:lnSpc>
              <a:spcBef>
                <a:spcPct val="50000"/>
              </a:spcBef>
              <a:buClr>
                <a:srgbClr val="68BFCD"/>
              </a:buClr>
              <a:buSzPct val="100000"/>
              <a:buFont typeface="Arial" panose="020B0604020202020204" pitchFamily="34" charset="0"/>
              <a:buChar char="•"/>
              <a:defRPr/>
            </a:pPr>
            <a:r>
              <a:rPr lang="it-IT" sz="1600" dirty="0">
                <a:solidFill>
                  <a:schemeClr val="tx2"/>
                </a:solidFill>
                <a:latin typeface="Arial"/>
                <a:cs typeface="Arial"/>
              </a:rPr>
              <a:t>CAT 16</a:t>
            </a:r>
          </a:p>
        </p:txBody>
      </p:sp>
    </p:spTree>
    <p:extLst>
      <p:ext uri="{BB962C8B-B14F-4D97-AF65-F5344CB8AC3E}">
        <p14:creationId xmlns:p14="http://schemas.microsoft.com/office/powerpoint/2010/main" val="39221381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descr=" 4">
            <a:extLst>
              <a:ext uri="{FF2B5EF4-FFF2-40B4-BE49-F238E27FC236}">
                <a16:creationId xmlns:a16="http://schemas.microsoft.com/office/drawing/2014/main" id="{ED6A9DC6-457A-44EF-A3EF-376F849309CC}"/>
              </a:ext>
            </a:extLst>
          </p:cNvPr>
          <p:cNvSpPr txBox="1"/>
          <p:nvPr/>
        </p:nvSpPr>
        <p:spPr>
          <a:xfrm>
            <a:off x="512795" y="414303"/>
            <a:ext cx="934350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800" b="1" i="0" u="none" strike="noStrike" kern="1200" cap="none" spc="0" normalizeH="0" baseline="0" noProof="0" dirty="0">
                <a:ln>
                  <a:noFill/>
                </a:ln>
                <a:solidFill>
                  <a:srgbClr val="FF0000"/>
                </a:solidFill>
                <a:effectLst/>
                <a:uLnTx/>
                <a:uFillTx/>
                <a:latin typeface="Calibri" panose="020F0502020204030204"/>
                <a:ea typeface="+mn-ea"/>
                <a:cs typeface="+mn-cs"/>
              </a:rPr>
              <a:t>Deve iniziare terapia </a:t>
            </a:r>
            <a:endParaRPr kumimoji="0" lang="it-IT" sz="2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pic>
        <p:nvPicPr>
          <p:cNvPr id="3" name="Immagine 2" descr=" 2">
            <a:extLst>
              <a:ext uri="{FF2B5EF4-FFF2-40B4-BE49-F238E27FC236}">
                <a16:creationId xmlns:a16="http://schemas.microsoft.com/office/drawing/2014/main" id="{6123DB89-BC54-4B98-A12A-8EDE8D66D9B9}"/>
              </a:ext>
            </a:extLst>
          </p:cNvPr>
          <p:cNvPicPr>
            <a:picLocks noChangeAspect="1"/>
          </p:cNvPicPr>
          <p:nvPr/>
        </p:nvPicPr>
        <p:blipFill>
          <a:blip r:embed="rId2"/>
          <a:stretch>
            <a:fillRect/>
          </a:stretch>
        </p:blipFill>
        <p:spPr>
          <a:xfrm>
            <a:off x="1973241" y="1881041"/>
            <a:ext cx="5724345" cy="3670226"/>
          </a:xfrm>
          <a:prstGeom prst="rect">
            <a:avLst/>
          </a:prstGeom>
        </p:spPr>
      </p:pic>
      <p:pic>
        <p:nvPicPr>
          <p:cNvPr id="4" name="Immagine 3" descr=" 3">
            <a:extLst>
              <a:ext uri="{FF2B5EF4-FFF2-40B4-BE49-F238E27FC236}">
                <a16:creationId xmlns:a16="http://schemas.microsoft.com/office/drawing/2014/main" id="{9C38E45A-9110-4A54-B4B0-9FD3A816F05C}"/>
              </a:ext>
            </a:extLst>
          </p:cNvPr>
          <p:cNvPicPr>
            <a:picLocks noChangeAspect="1"/>
          </p:cNvPicPr>
          <p:nvPr/>
        </p:nvPicPr>
        <p:blipFill>
          <a:blip r:embed="rId3"/>
          <a:stretch>
            <a:fillRect/>
          </a:stretch>
        </p:blipFill>
        <p:spPr>
          <a:xfrm>
            <a:off x="7373389" y="4099267"/>
            <a:ext cx="853514" cy="371888"/>
          </a:xfrm>
          <a:prstGeom prst="rect">
            <a:avLst/>
          </a:prstGeom>
        </p:spPr>
      </p:pic>
      <p:pic>
        <p:nvPicPr>
          <p:cNvPr id="5" name="Immagine 4" descr=" 5">
            <a:extLst>
              <a:ext uri="{FF2B5EF4-FFF2-40B4-BE49-F238E27FC236}">
                <a16:creationId xmlns:a16="http://schemas.microsoft.com/office/drawing/2014/main" id="{7C145AA4-4760-447C-A9C0-DF31DFDCF629}"/>
              </a:ext>
            </a:extLst>
          </p:cNvPr>
          <p:cNvPicPr>
            <a:picLocks noChangeAspect="1"/>
          </p:cNvPicPr>
          <p:nvPr/>
        </p:nvPicPr>
        <p:blipFill>
          <a:blip r:embed="rId4"/>
          <a:stretch>
            <a:fillRect/>
          </a:stretch>
        </p:blipFill>
        <p:spPr>
          <a:xfrm>
            <a:off x="750588" y="4099267"/>
            <a:ext cx="1164437" cy="1060796"/>
          </a:xfrm>
          <a:prstGeom prst="rect">
            <a:avLst/>
          </a:prstGeom>
        </p:spPr>
      </p:pic>
      <p:sp>
        <p:nvSpPr>
          <p:cNvPr id="6" name="CasellaDiTesto 5">
            <a:extLst>
              <a:ext uri="{FF2B5EF4-FFF2-40B4-BE49-F238E27FC236}">
                <a16:creationId xmlns:a16="http://schemas.microsoft.com/office/drawing/2014/main" id="{073A808D-E81F-4FB9-95CC-787CB31195F4}"/>
              </a:ext>
            </a:extLst>
          </p:cNvPr>
          <p:cNvSpPr txBox="1"/>
          <p:nvPr/>
        </p:nvSpPr>
        <p:spPr>
          <a:xfrm>
            <a:off x="234342" y="6519743"/>
            <a:ext cx="2489937" cy="307777"/>
          </a:xfrm>
          <a:prstGeom prst="rect">
            <a:avLst/>
          </a:prstGeom>
          <a:noFill/>
        </p:spPr>
        <p:txBody>
          <a:bodyPr wrap="square" rtlCol="0">
            <a:spAutoFit/>
          </a:bodyPr>
          <a:lstStyle/>
          <a:p>
            <a:r>
              <a:rPr lang="it-IT" sz="1400" i="1" dirty="0">
                <a:solidFill>
                  <a:schemeClr val="bg1"/>
                </a:solidFill>
              </a:rPr>
              <a:t>@michele.vitacca</a:t>
            </a:r>
          </a:p>
        </p:txBody>
      </p:sp>
    </p:spTree>
    <p:extLst>
      <p:ext uri="{BB962C8B-B14F-4D97-AF65-F5344CB8AC3E}">
        <p14:creationId xmlns:p14="http://schemas.microsoft.com/office/powerpoint/2010/main" val="35599960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689164" y="1680008"/>
            <a:ext cx="10813671" cy="3659335"/>
          </a:xfrm>
          <a:prstGeom prst="rect">
            <a:avLst/>
          </a:prstGeom>
          <a:ln w="28575">
            <a:solidFill>
              <a:srgbClr val="FFC000"/>
            </a:solidFill>
          </a:ln>
        </p:spPr>
        <p:txBody>
          <a:bodyPr wrap="square">
            <a:spAutoFit/>
          </a:bodyPr>
          <a:lstStyle/>
          <a:p>
            <a:pPr marL="101600" marR="462915" algn="just">
              <a:lnSpc>
                <a:spcPct val="114000"/>
              </a:lnSpc>
              <a:spcBef>
                <a:spcPts val="545"/>
              </a:spcBef>
              <a:spcAft>
                <a:spcPts val="0"/>
              </a:spcAft>
            </a:pPr>
            <a:r>
              <a:rPr lang="en-US" sz="2000" b="1" spc="-5" dirty="0">
                <a:solidFill>
                  <a:srgbClr val="FF0000"/>
                </a:solidFill>
                <a:latin typeface="Calibri" panose="020F0502020204030204" pitchFamily="34" charset="0"/>
                <a:ea typeface="Calibri" panose="020F0502020204030204" pitchFamily="34" charset="0"/>
                <a:cs typeface="Times New Roman" panose="02020603050405020304" pitchFamily="18" charset="0"/>
              </a:rPr>
              <a:t>Non-pharmacological</a:t>
            </a:r>
            <a:r>
              <a:rPr lang="en-US" sz="2000" b="1" spc="10"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sz="2000" b="1" spc="-5" dirty="0">
                <a:solidFill>
                  <a:srgbClr val="FF0000"/>
                </a:solidFill>
                <a:latin typeface="Calibri" panose="020F0502020204030204" pitchFamily="34" charset="0"/>
                <a:ea typeface="Calibri" panose="020F0502020204030204" pitchFamily="34" charset="0"/>
                <a:cs typeface="Times New Roman" panose="02020603050405020304" pitchFamily="18" charset="0"/>
              </a:rPr>
              <a:t>treatment</a:t>
            </a:r>
            <a:r>
              <a:rPr lang="en-US" sz="20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 is</a:t>
            </a:r>
            <a:r>
              <a:rPr lang="en-US" sz="2000" b="1" spc="30"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sz="2000" b="1" spc="-5" dirty="0">
                <a:solidFill>
                  <a:srgbClr val="FF0000"/>
                </a:solidFill>
                <a:latin typeface="Calibri" panose="020F0502020204030204" pitchFamily="34" charset="0"/>
                <a:ea typeface="Calibri" panose="020F0502020204030204" pitchFamily="34" charset="0"/>
                <a:cs typeface="Times New Roman" panose="02020603050405020304" pitchFamily="18" charset="0"/>
              </a:rPr>
              <a:t>complementary</a:t>
            </a:r>
            <a:r>
              <a:rPr lang="en-US" sz="2000" b="1" spc="30"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sz="2000" b="1" spc="-5" dirty="0">
                <a:solidFill>
                  <a:srgbClr val="FF0000"/>
                </a:solidFill>
                <a:latin typeface="Calibri" panose="020F0502020204030204" pitchFamily="34" charset="0"/>
                <a:ea typeface="Calibri" panose="020F0502020204030204" pitchFamily="34" charset="0"/>
                <a:cs typeface="Times New Roman" panose="02020603050405020304" pitchFamily="18" charset="0"/>
              </a:rPr>
              <a:t>to</a:t>
            </a:r>
            <a:r>
              <a:rPr lang="en-US" sz="2000" b="1" spc="25"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sz="2000" b="1" spc="-5" dirty="0">
                <a:solidFill>
                  <a:srgbClr val="FF0000"/>
                </a:solidFill>
                <a:latin typeface="Calibri" panose="020F0502020204030204" pitchFamily="34" charset="0"/>
                <a:ea typeface="Calibri" panose="020F0502020204030204" pitchFamily="34" charset="0"/>
                <a:cs typeface="Times New Roman" panose="02020603050405020304" pitchFamily="18" charset="0"/>
              </a:rPr>
              <a:t>pharmacological</a:t>
            </a:r>
            <a:r>
              <a:rPr lang="en-US" sz="2000" b="1" spc="10"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sz="2000" b="1" spc="-5" dirty="0">
                <a:solidFill>
                  <a:srgbClr val="FF0000"/>
                </a:solidFill>
                <a:latin typeface="Calibri" panose="020F0502020204030204" pitchFamily="34" charset="0"/>
                <a:ea typeface="Calibri" panose="020F0502020204030204" pitchFamily="34" charset="0"/>
                <a:cs typeface="Times New Roman" panose="02020603050405020304" pitchFamily="18" charset="0"/>
              </a:rPr>
              <a:t>treatment</a:t>
            </a:r>
            <a:r>
              <a:rPr lang="en-US" sz="2000" b="1" spc="40"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sz="2000" b="1" spc="-5"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and</a:t>
            </a:r>
            <a:r>
              <a:rPr lang="en-US" sz="2000" b="1" spc="5"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a:t>
            </a:r>
            <a:r>
              <a:rPr lang="en-US" sz="2000"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should</a:t>
            </a:r>
            <a:r>
              <a:rPr lang="en-US" sz="2000" b="1" spc="1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a:t>
            </a:r>
            <a:r>
              <a:rPr lang="en-US" sz="2000" b="1" spc="-5"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form</a:t>
            </a:r>
            <a:r>
              <a:rPr lang="en-US" sz="2000" b="1" spc="1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a:t>
            </a:r>
            <a:r>
              <a:rPr lang="en-US" sz="2000"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part</a:t>
            </a:r>
            <a:r>
              <a:rPr lang="en-US" sz="2000" b="1" spc="1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a:t>
            </a:r>
            <a:r>
              <a:rPr lang="en-US" sz="2000" b="1" spc="-5"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of</a:t>
            </a:r>
            <a:r>
              <a:rPr lang="en-US" sz="2000" b="1" spc="3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a:t>
            </a:r>
            <a:r>
              <a:rPr lang="en-US" sz="2000"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the</a:t>
            </a:r>
            <a:r>
              <a:rPr lang="en-US" sz="2000" b="1" spc="305" dirty="0">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spc="-5"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comprehensive</a:t>
            </a:r>
            <a:r>
              <a:rPr lang="en-US" sz="2000" b="1" spc="-45"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a:t>
            </a:r>
            <a:r>
              <a:rPr lang="en-US" sz="2000" b="1" spc="-5"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management</a:t>
            </a:r>
            <a:r>
              <a:rPr lang="en-US" sz="2000" b="1" spc="-45"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a:t>
            </a:r>
            <a:r>
              <a:rPr lang="en-US" sz="2000" b="1" spc="-5"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of</a:t>
            </a:r>
            <a:r>
              <a:rPr lang="en-US" sz="2000" b="1" spc="-2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a:t>
            </a:r>
            <a:r>
              <a:rPr lang="en-US" sz="2000" b="1" spc="-5"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COPD.</a:t>
            </a:r>
            <a:endParaRPr lang="it-IT" sz="2000"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a:spcBef>
                <a:spcPts val="35"/>
              </a:spcBef>
              <a:spcAft>
                <a:spcPts val="0"/>
              </a:spcAft>
            </a:pPr>
            <a:r>
              <a:rPr lang="en-US" sz="2800" dirty="0">
                <a:latin typeface="Calibri" panose="020F0502020204030204" pitchFamily="34" charset="0"/>
                <a:ea typeface="Calibri" panose="020F0502020204030204" pitchFamily="34" charset="0"/>
                <a:cs typeface="Calibri" panose="020F0502020204030204" pitchFamily="34" charset="0"/>
              </a:rPr>
              <a:t> </a:t>
            </a:r>
            <a:endParaRPr lang="it-IT" sz="2000" dirty="0">
              <a:latin typeface="Calibri" panose="020F0502020204030204" pitchFamily="34" charset="0"/>
              <a:ea typeface="Calibri" panose="020F0502020204030204" pitchFamily="34" charset="0"/>
              <a:cs typeface="Times New Roman" panose="02020603050405020304" pitchFamily="18" charset="0"/>
            </a:endParaRPr>
          </a:p>
          <a:p>
            <a:pPr marL="101600" marR="462280" algn="just">
              <a:lnSpc>
                <a:spcPct val="114000"/>
              </a:lnSpc>
              <a:spcAft>
                <a:spcPts val="0"/>
              </a:spcAft>
            </a:pPr>
            <a:r>
              <a:rPr lang="en-US" sz="2000" b="1" spc="-5"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Physicians</a:t>
            </a:r>
            <a:r>
              <a:rPr lang="en-US" sz="2000" b="1" spc="470" dirty="0">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should</a:t>
            </a:r>
            <a:r>
              <a:rPr lang="en-US" sz="2000" b="1" spc="155"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a:t>
            </a:r>
            <a:r>
              <a:rPr lang="en-US" sz="2000" b="1" spc="-5"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emphasize</a:t>
            </a:r>
            <a:r>
              <a:rPr lang="en-US" sz="2000" b="1" spc="145"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a:t>
            </a:r>
            <a:r>
              <a:rPr lang="en-US" sz="2000" b="1" spc="-5"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the</a:t>
            </a:r>
            <a:r>
              <a:rPr lang="en-US" sz="2000" b="1" spc="15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a:t>
            </a:r>
            <a:r>
              <a:rPr lang="en-US" sz="2000" b="1" spc="-5"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importance</a:t>
            </a:r>
            <a:r>
              <a:rPr lang="en-US" sz="2000" b="1" spc="145"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a:t>
            </a:r>
            <a:r>
              <a:rPr lang="en-US" sz="2000" b="1" spc="-5"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of</a:t>
            </a:r>
            <a:r>
              <a:rPr lang="en-US" sz="2000" b="1" spc="18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a:t>
            </a:r>
          </a:p>
          <a:p>
            <a:pPr marL="444500" marR="462280" indent="-342900" algn="just">
              <a:lnSpc>
                <a:spcPct val="114000"/>
              </a:lnSpc>
              <a:spcAft>
                <a:spcPts val="0"/>
              </a:spcAft>
              <a:buFont typeface="Arial" panose="020B0604020202020204" pitchFamily="34" charset="0"/>
              <a:buChar char="•"/>
            </a:pPr>
            <a:r>
              <a:rPr lang="en-US" sz="2000"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a</a:t>
            </a:r>
            <a:r>
              <a:rPr lang="en-US" sz="2000" b="1" spc="165"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a:t>
            </a:r>
            <a:r>
              <a:rPr lang="en-US" sz="2000"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smoke</a:t>
            </a:r>
            <a:r>
              <a:rPr lang="en-US" sz="2000" b="1" spc="15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a:t>
            </a:r>
            <a:r>
              <a:rPr lang="en-US" sz="2000"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free</a:t>
            </a:r>
            <a:r>
              <a:rPr lang="en-US" sz="2000" b="1" spc="165"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a:t>
            </a:r>
            <a:r>
              <a:rPr lang="en-US" sz="2000" b="1" spc="-5"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environment,</a:t>
            </a:r>
            <a:r>
              <a:rPr lang="en-US" sz="2000" b="1" spc="155"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a:t>
            </a:r>
          </a:p>
          <a:p>
            <a:pPr marL="444500" marR="462280" indent="-342900" algn="just">
              <a:lnSpc>
                <a:spcPct val="114000"/>
              </a:lnSpc>
              <a:spcAft>
                <a:spcPts val="0"/>
              </a:spcAft>
              <a:buFont typeface="Arial" panose="020B0604020202020204" pitchFamily="34" charset="0"/>
              <a:buChar char="•"/>
            </a:pPr>
            <a:r>
              <a:rPr lang="en-US" sz="2000" b="1" spc="-5" dirty="0">
                <a:solidFill>
                  <a:srgbClr val="FF0000"/>
                </a:solidFill>
                <a:latin typeface="Calibri" panose="020F0502020204030204" pitchFamily="34" charset="0"/>
                <a:ea typeface="Calibri" panose="020F0502020204030204" pitchFamily="34" charset="0"/>
                <a:cs typeface="Times New Roman" panose="02020603050405020304" pitchFamily="18" charset="0"/>
              </a:rPr>
              <a:t>empower</a:t>
            </a:r>
            <a:r>
              <a:rPr lang="en-US" sz="2000" b="1" spc="170"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sz="2000" b="1" spc="-5" dirty="0">
                <a:solidFill>
                  <a:srgbClr val="FF0000"/>
                </a:solidFill>
                <a:latin typeface="Calibri" panose="020F0502020204030204" pitchFamily="34" charset="0"/>
                <a:ea typeface="Calibri" panose="020F0502020204030204" pitchFamily="34" charset="0"/>
                <a:cs typeface="Times New Roman" panose="02020603050405020304" pitchFamily="18" charset="0"/>
              </a:rPr>
              <a:t>adherence</a:t>
            </a:r>
            <a:r>
              <a:rPr lang="en-US" sz="2000" b="1" spc="180"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sz="2000" b="1" spc="-5" dirty="0">
                <a:solidFill>
                  <a:srgbClr val="FF0000"/>
                </a:solidFill>
                <a:latin typeface="Calibri" panose="020F0502020204030204" pitchFamily="34" charset="0"/>
                <a:ea typeface="Calibri" panose="020F0502020204030204" pitchFamily="34" charset="0"/>
                <a:cs typeface="Times New Roman" panose="02020603050405020304" pitchFamily="18" charset="0"/>
              </a:rPr>
              <a:t>to</a:t>
            </a:r>
            <a:r>
              <a:rPr lang="en-US" sz="2000" b="1" spc="150"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sz="2000" b="1" spc="-5" dirty="0">
                <a:solidFill>
                  <a:srgbClr val="FF0000"/>
                </a:solidFill>
                <a:latin typeface="Calibri" panose="020F0502020204030204" pitchFamily="34" charset="0"/>
                <a:ea typeface="Calibri" panose="020F0502020204030204" pitchFamily="34" charset="0"/>
                <a:cs typeface="Times New Roman" panose="02020603050405020304" pitchFamily="18" charset="0"/>
              </a:rPr>
              <a:t>prescribed</a:t>
            </a:r>
            <a:r>
              <a:rPr lang="en-US" sz="2000" b="1" spc="175"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sz="2000" b="1" spc="-5" dirty="0">
                <a:solidFill>
                  <a:srgbClr val="FF0000"/>
                </a:solidFill>
                <a:latin typeface="Calibri" panose="020F0502020204030204" pitchFamily="34" charset="0"/>
                <a:ea typeface="Calibri" panose="020F0502020204030204" pitchFamily="34" charset="0"/>
                <a:cs typeface="Times New Roman" panose="02020603050405020304" pitchFamily="18" charset="0"/>
              </a:rPr>
              <a:t>medication</a:t>
            </a:r>
            <a:r>
              <a:rPr lang="en-US" sz="2000" b="1" spc="-5"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a:t>
            </a:r>
            <a:r>
              <a:rPr lang="en-US" sz="2000" b="1" spc="340" dirty="0">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p>
          <a:p>
            <a:pPr marL="444500" marR="462280" indent="-342900" algn="just">
              <a:lnSpc>
                <a:spcPct val="114000"/>
              </a:lnSpc>
              <a:spcAft>
                <a:spcPts val="0"/>
              </a:spcAft>
              <a:buFont typeface="Arial" panose="020B0604020202020204" pitchFamily="34" charset="0"/>
              <a:buChar char="•"/>
            </a:pPr>
            <a:r>
              <a:rPr lang="en-US" sz="2000" b="1" spc="-5" dirty="0">
                <a:solidFill>
                  <a:srgbClr val="FF0000"/>
                </a:solidFill>
                <a:latin typeface="Calibri" panose="020F0502020204030204" pitchFamily="34" charset="0"/>
                <a:ea typeface="Calibri" panose="020F0502020204030204" pitchFamily="34" charset="0"/>
                <a:cs typeface="Times New Roman" panose="02020603050405020304" pitchFamily="18" charset="0"/>
              </a:rPr>
              <a:t>ensure</a:t>
            </a:r>
            <a:r>
              <a:rPr lang="en-US" sz="2000" b="1" spc="25"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sz="2000" b="1" spc="-5" dirty="0">
                <a:solidFill>
                  <a:srgbClr val="FF0000"/>
                </a:solidFill>
                <a:latin typeface="Calibri" panose="020F0502020204030204" pitchFamily="34" charset="0"/>
                <a:ea typeface="Calibri" panose="020F0502020204030204" pitchFamily="34" charset="0"/>
                <a:cs typeface="Times New Roman" panose="02020603050405020304" pitchFamily="18" charset="0"/>
              </a:rPr>
              <a:t>proper</a:t>
            </a:r>
            <a:r>
              <a:rPr lang="en-US" sz="2000" b="1" spc="55"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sz="2000" b="1" spc="-5" dirty="0">
                <a:solidFill>
                  <a:srgbClr val="FF0000"/>
                </a:solidFill>
                <a:latin typeface="Calibri" panose="020F0502020204030204" pitchFamily="34" charset="0"/>
                <a:ea typeface="Calibri" panose="020F0502020204030204" pitchFamily="34" charset="0"/>
                <a:cs typeface="Times New Roman" panose="02020603050405020304" pitchFamily="18" charset="0"/>
              </a:rPr>
              <a:t>inhaler</a:t>
            </a:r>
            <a:r>
              <a:rPr lang="en-US" sz="2000" b="1" spc="50"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sz="2000" b="1" spc="-5" dirty="0">
                <a:solidFill>
                  <a:srgbClr val="FF0000"/>
                </a:solidFill>
                <a:latin typeface="Calibri" panose="020F0502020204030204" pitchFamily="34" charset="0"/>
                <a:ea typeface="Calibri" panose="020F0502020204030204" pitchFamily="34" charset="0"/>
                <a:cs typeface="Times New Roman" panose="02020603050405020304" pitchFamily="18" charset="0"/>
              </a:rPr>
              <a:t>technique</a:t>
            </a:r>
            <a:r>
              <a:rPr lang="en-US" sz="2000" spc="-5" dirty="0">
                <a:solidFill>
                  <a:srgbClr val="FF0000"/>
                </a:solidFill>
                <a:latin typeface="Calibri" panose="020F0502020204030204" pitchFamily="34" charset="0"/>
                <a:ea typeface="Calibri" panose="020F0502020204030204" pitchFamily="34" charset="0"/>
                <a:cs typeface="Times New Roman" panose="02020603050405020304" pitchFamily="18" charset="0"/>
              </a:rPr>
              <a:t>,</a:t>
            </a:r>
            <a:r>
              <a:rPr lang="en-US" sz="2000" spc="40"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p>
          <a:p>
            <a:pPr marL="444500" marR="462280" indent="-342900" algn="just">
              <a:lnSpc>
                <a:spcPct val="114000"/>
              </a:lnSpc>
              <a:spcAft>
                <a:spcPts val="0"/>
              </a:spcAft>
              <a:buFont typeface="Arial" panose="020B0604020202020204" pitchFamily="34" charset="0"/>
              <a:buChar char="•"/>
            </a:pPr>
            <a:r>
              <a:rPr lang="en-US" sz="20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promote</a:t>
            </a:r>
            <a:r>
              <a:rPr lang="en-US" sz="2000" b="1" spc="50"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sz="2000" b="1" spc="-5" dirty="0">
                <a:solidFill>
                  <a:srgbClr val="FF0000"/>
                </a:solidFill>
                <a:latin typeface="Calibri" panose="020F0502020204030204" pitchFamily="34" charset="0"/>
                <a:ea typeface="Calibri" panose="020F0502020204030204" pitchFamily="34" charset="0"/>
                <a:cs typeface="Times New Roman" panose="02020603050405020304" pitchFamily="18" charset="0"/>
              </a:rPr>
              <a:t>physical</a:t>
            </a:r>
            <a:r>
              <a:rPr lang="en-US" sz="2000" b="1" spc="40"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sz="2000" b="1" spc="-5" dirty="0">
                <a:solidFill>
                  <a:srgbClr val="FF0000"/>
                </a:solidFill>
                <a:latin typeface="Calibri" panose="020F0502020204030204" pitchFamily="34" charset="0"/>
                <a:ea typeface="Calibri" panose="020F0502020204030204" pitchFamily="34" charset="0"/>
                <a:cs typeface="Times New Roman" panose="02020603050405020304" pitchFamily="18" charset="0"/>
              </a:rPr>
              <a:t>activity,</a:t>
            </a:r>
            <a:r>
              <a:rPr lang="en-US" sz="2000" spc="45"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p>
          <a:p>
            <a:pPr marL="444500" marR="462280" indent="-342900" algn="just">
              <a:lnSpc>
                <a:spcPct val="114000"/>
              </a:lnSpc>
              <a:spcAft>
                <a:spcPts val="0"/>
              </a:spcAft>
              <a:buFont typeface="Arial" panose="020B0604020202020204" pitchFamily="34" charset="0"/>
              <a:buChar char="•"/>
            </a:pPr>
            <a:r>
              <a:rPr lang="en-US" sz="2000" b="1" spc="-5"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prescribe</a:t>
            </a:r>
            <a:r>
              <a:rPr lang="en-US" sz="2000" b="1" spc="3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a:t>
            </a:r>
            <a:r>
              <a:rPr lang="en-US" sz="2000" b="1" spc="-5"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vaccinations,</a:t>
            </a:r>
            <a:r>
              <a:rPr lang="en-US" sz="2000" b="1" spc="35"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a:t>
            </a:r>
            <a:endParaRPr lang="en-US" sz="2000" b="1" spc="-5"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marL="444500" marR="462280" indent="-342900" algn="just">
              <a:lnSpc>
                <a:spcPct val="114000"/>
              </a:lnSpc>
              <a:spcAft>
                <a:spcPts val="0"/>
              </a:spcAft>
              <a:buFont typeface="Arial" panose="020B0604020202020204" pitchFamily="34" charset="0"/>
              <a:buChar char="•"/>
            </a:pPr>
            <a:r>
              <a:rPr lang="en-US" sz="2000" b="1" spc="-5" dirty="0">
                <a:solidFill>
                  <a:srgbClr val="FF0000"/>
                </a:solidFill>
                <a:latin typeface="Calibri" panose="020F0502020204030204" pitchFamily="34" charset="0"/>
                <a:ea typeface="Calibri" panose="020F0502020204030204" pitchFamily="34" charset="0"/>
                <a:cs typeface="Times New Roman" panose="02020603050405020304" pitchFamily="18" charset="0"/>
              </a:rPr>
              <a:t>refer</a:t>
            </a:r>
            <a:r>
              <a:rPr lang="en-US" sz="2000" b="1" spc="35"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sz="2000" b="1" spc="-5" dirty="0">
                <a:solidFill>
                  <a:srgbClr val="FF0000"/>
                </a:solidFill>
                <a:latin typeface="Calibri" panose="020F0502020204030204" pitchFamily="34" charset="0"/>
                <a:ea typeface="Calibri" panose="020F0502020204030204" pitchFamily="34" charset="0"/>
                <a:cs typeface="Times New Roman" panose="02020603050405020304" pitchFamily="18" charset="0"/>
              </a:rPr>
              <a:t>patients</a:t>
            </a:r>
            <a:r>
              <a:rPr lang="en-US" sz="2000" b="1" spc="60"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sz="2000" b="1" spc="-5" dirty="0">
                <a:solidFill>
                  <a:srgbClr val="FF0000"/>
                </a:solidFill>
                <a:latin typeface="Calibri" panose="020F0502020204030204" pitchFamily="34" charset="0"/>
                <a:ea typeface="Calibri" panose="020F0502020204030204" pitchFamily="34" charset="0"/>
                <a:cs typeface="Times New Roman" panose="02020603050405020304" pitchFamily="18" charset="0"/>
              </a:rPr>
              <a:t>to</a:t>
            </a:r>
            <a:r>
              <a:rPr lang="en-US" sz="2000" b="1" spc="35"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sz="20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pulmonary</a:t>
            </a:r>
            <a:r>
              <a:rPr lang="en-US" sz="2000" b="1" spc="385"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spc="-5" dirty="0">
                <a:solidFill>
                  <a:srgbClr val="FF0000"/>
                </a:solidFill>
                <a:latin typeface="Calibri" panose="020F0502020204030204" pitchFamily="34" charset="0"/>
                <a:ea typeface="Calibri" panose="020F0502020204030204" pitchFamily="34" charset="0"/>
                <a:cs typeface="Times New Roman" panose="02020603050405020304" pitchFamily="18" charset="0"/>
              </a:rPr>
              <a:t>rehabilitation</a:t>
            </a:r>
            <a:r>
              <a:rPr lang="en-US" sz="2000" b="1" spc="-5"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a:t>
            </a:r>
            <a:endParaRPr lang="it-IT" sz="2000"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4" name="Immagine 3">
            <a:extLst>
              <a:ext uri="{FF2B5EF4-FFF2-40B4-BE49-F238E27FC236}">
                <a16:creationId xmlns:a16="http://schemas.microsoft.com/office/drawing/2014/main" id="{114E7F9B-1DA7-4197-B375-C52095DDDC72}"/>
              </a:ext>
            </a:extLst>
          </p:cNvPr>
          <p:cNvPicPr>
            <a:picLocks noChangeAspect="1"/>
          </p:cNvPicPr>
          <p:nvPr/>
        </p:nvPicPr>
        <p:blipFill>
          <a:blip r:embed="rId2"/>
          <a:stretch>
            <a:fillRect/>
          </a:stretch>
        </p:blipFill>
        <p:spPr>
          <a:xfrm>
            <a:off x="314648" y="255182"/>
            <a:ext cx="739025" cy="746406"/>
          </a:xfrm>
          <a:prstGeom prst="rect">
            <a:avLst/>
          </a:prstGeom>
        </p:spPr>
      </p:pic>
      <p:pic>
        <p:nvPicPr>
          <p:cNvPr id="5" name="Immagine 4">
            <a:extLst>
              <a:ext uri="{FF2B5EF4-FFF2-40B4-BE49-F238E27FC236}">
                <a16:creationId xmlns:a16="http://schemas.microsoft.com/office/drawing/2014/main" id="{C761AB61-87DA-4EDC-B331-7D3EE28F9E01}"/>
              </a:ext>
            </a:extLst>
          </p:cNvPr>
          <p:cNvPicPr>
            <a:picLocks noChangeAspect="1"/>
          </p:cNvPicPr>
          <p:nvPr/>
        </p:nvPicPr>
        <p:blipFill>
          <a:blip r:embed="rId3"/>
          <a:stretch>
            <a:fillRect/>
          </a:stretch>
        </p:blipFill>
        <p:spPr>
          <a:xfrm>
            <a:off x="11292333" y="101265"/>
            <a:ext cx="813084" cy="772732"/>
          </a:xfrm>
          <a:prstGeom prst="rect">
            <a:avLst/>
          </a:prstGeom>
        </p:spPr>
      </p:pic>
    </p:spTree>
    <p:extLst>
      <p:ext uri="{BB962C8B-B14F-4D97-AF65-F5344CB8AC3E}">
        <p14:creationId xmlns:p14="http://schemas.microsoft.com/office/powerpoint/2010/main" val="36396182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29">
            <a:extLst>
              <a:ext uri="{FF2B5EF4-FFF2-40B4-BE49-F238E27FC236}">
                <a16:creationId xmlns:a16="http://schemas.microsoft.com/office/drawing/2014/main" id="{A3D9FA07-557A-4D5E-A825-832CEE2A03F4}"/>
              </a:ext>
            </a:extLst>
          </p:cNvPr>
          <p:cNvSpPr txBox="1">
            <a:spLocks noChangeArrowheads="1"/>
          </p:cNvSpPr>
          <p:nvPr/>
        </p:nvSpPr>
        <p:spPr bwMode="auto">
          <a:xfrm>
            <a:off x="2171944" y="2179817"/>
            <a:ext cx="7945211" cy="3770599"/>
          </a:xfrm>
          <a:prstGeom prst="rect">
            <a:avLst/>
          </a:prstGeom>
          <a:noFill/>
          <a:ln>
            <a:noFill/>
            <a:headEnd/>
            <a:tailEnd/>
          </a:ln>
        </p:spPr>
        <p:style>
          <a:lnRef idx="2">
            <a:schemeClr val="accent2"/>
          </a:lnRef>
          <a:fillRef idx="1">
            <a:schemeClr val="lt1"/>
          </a:fillRef>
          <a:effectRef idx="0">
            <a:schemeClr val="accent2"/>
          </a:effectRef>
          <a:fontRef idx="minor">
            <a:schemeClr val="dk1"/>
          </a:fontRef>
        </p:style>
        <p:txBody>
          <a:bodyPr wrap="square" lIns="82945" tIns="41473" rIns="82945" bIns="41473">
            <a:spAutoFit/>
          </a:bodyPr>
          <a:lstStyle/>
          <a:p>
            <a:pPr marL="414726" indent="-414726" algn="just">
              <a:lnSpc>
                <a:spcPct val="135000"/>
              </a:lnSpc>
              <a:spcBef>
                <a:spcPct val="50000"/>
              </a:spcBef>
              <a:buClr>
                <a:srgbClr val="68BFCD"/>
              </a:buClr>
              <a:buSzPct val="100000"/>
              <a:buFont typeface="+mj-lt"/>
              <a:buAutoNum type="arabicPeriod"/>
              <a:defRPr/>
            </a:pPr>
            <a:r>
              <a:rPr lang="it-IT" sz="2400" b="1" dirty="0">
                <a:solidFill>
                  <a:schemeClr val="accent1"/>
                </a:solidFill>
                <a:latin typeface="Calibri" panose="020F0502020204030204" pitchFamily="34" charset="0"/>
                <a:cs typeface="Calibri" panose="020F0502020204030204" pitchFamily="34" charset="0"/>
              </a:rPr>
              <a:t>Spirometria Globale + Diffusione alveolo-capillare del CO + Test 6 minuti + EGA + HRTC + emocromo</a:t>
            </a:r>
          </a:p>
          <a:p>
            <a:pPr marL="414726" indent="-414726" algn="just">
              <a:lnSpc>
                <a:spcPct val="135000"/>
              </a:lnSpc>
              <a:spcBef>
                <a:spcPct val="50000"/>
              </a:spcBef>
              <a:buClr>
                <a:srgbClr val="68BFCD"/>
              </a:buClr>
              <a:buSzPct val="100000"/>
              <a:buFont typeface="+mj-lt"/>
              <a:buAutoNum type="arabicPeriod"/>
              <a:defRPr/>
            </a:pPr>
            <a:r>
              <a:rPr lang="it-IT" sz="2400" b="1" dirty="0">
                <a:solidFill>
                  <a:schemeClr val="accent1"/>
                </a:solidFill>
                <a:latin typeface="Calibri" panose="020F0502020204030204" pitchFamily="34" charset="0"/>
                <a:cs typeface="Calibri" panose="020F0502020204030204" pitchFamily="34" charset="0"/>
              </a:rPr>
              <a:t>Emocromo + HRTC</a:t>
            </a:r>
          </a:p>
          <a:p>
            <a:pPr marL="414726" indent="-414726" algn="just">
              <a:lnSpc>
                <a:spcPct val="135000"/>
              </a:lnSpc>
              <a:spcBef>
                <a:spcPct val="50000"/>
              </a:spcBef>
              <a:buClr>
                <a:srgbClr val="68BFCD"/>
              </a:buClr>
              <a:buSzPct val="100000"/>
              <a:buFont typeface="+mj-lt"/>
              <a:buAutoNum type="arabicPeriod"/>
              <a:defRPr/>
            </a:pPr>
            <a:r>
              <a:rPr lang="it-IT" sz="2400" b="1" dirty="0">
                <a:solidFill>
                  <a:schemeClr val="accent1"/>
                </a:solidFill>
                <a:latin typeface="Calibri" panose="020F0502020204030204" pitchFamily="34" charset="0"/>
                <a:cs typeface="Calibri" panose="020F0502020204030204" pitchFamily="34" charset="0"/>
              </a:rPr>
              <a:t>Test alla metacolina + Emogasanalisi + 6 minuti </a:t>
            </a:r>
          </a:p>
          <a:p>
            <a:pPr marL="414726" indent="-414726" algn="just">
              <a:lnSpc>
                <a:spcPct val="135000"/>
              </a:lnSpc>
              <a:spcBef>
                <a:spcPct val="50000"/>
              </a:spcBef>
              <a:buClr>
                <a:srgbClr val="68BFCD"/>
              </a:buClr>
              <a:buSzPct val="100000"/>
              <a:buFont typeface="+mj-lt"/>
              <a:buAutoNum type="arabicPeriod"/>
              <a:defRPr/>
            </a:pPr>
            <a:r>
              <a:rPr lang="it-IT" sz="2400" b="1" dirty="0">
                <a:solidFill>
                  <a:schemeClr val="accent1"/>
                </a:solidFill>
                <a:latin typeface="Calibri" panose="020F0502020204030204" pitchFamily="34" charset="0"/>
                <a:cs typeface="Calibri" panose="020F0502020204030204" pitchFamily="34" charset="0"/>
              </a:rPr>
              <a:t>Esami ematochimici + MIP/MEP</a:t>
            </a:r>
          </a:p>
          <a:p>
            <a:pPr marL="414726" indent="-414726" algn="just">
              <a:lnSpc>
                <a:spcPct val="135000"/>
              </a:lnSpc>
              <a:spcBef>
                <a:spcPct val="50000"/>
              </a:spcBef>
              <a:buClr>
                <a:srgbClr val="68BFCD"/>
              </a:buClr>
              <a:buSzPct val="100000"/>
              <a:buFont typeface="+mj-lt"/>
              <a:buAutoNum type="arabicPeriod"/>
              <a:defRPr/>
            </a:pPr>
            <a:r>
              <a:rPr lang="it-IT" sz="2400" b="1" dirty="0">
                <a:solidFill>
                  <a:schemeClr val="accent1"/>
                </a:solidFill>
                <a:latin typeface="Calibri" panose="020F0502020204030204" pitchFamily="34" charset="0"/>
                <a:cs typeface="Calibri" panose="020F0502020204030204" pitchFamily="34" charset="0"/>
              </a:rPr>
              <a:t>FENO + Test del cammino dei 6 minuti </a:t>
            </a:r>
          </a:p>
        </p:txBody>
      </p:sp>
      <p:sp>
        <p:nvSpPr>
          <p:cNvPr id="3" name="Rettangolo 2">
            <a:extLst>
              <a:ext uri="{FF2B5EF4-FFF2-40B4-BE49-F238E27FC236}">
                <a16:creationId xmlns:a16="http://schemas.microsoft.com/office/drawing/2014/main" id="{127C1E45-5EC4-482C-B708-94754052C37D}"/>
              </a:ext>
            </a:extLst>
          </p:cNvPr>
          <p:cNvSpPr/>
          <p:nvPr/>
        </p:nvSpPr>
        <p:spPr>
          <a:xfrm>
            <a:off x="2171944" y="495474"/>
            <a:ext cx="7856638" cy="1008225"/>
          </a:xfrm>
          <a:prstGeom prst="rect">
            <a:avLst/>
          </a:prstGeom>
        </p:spPr>
        <p:txBody>
          <a:bodyPr wrap="none">
            <a:spAutoFit/>
          </a:bodyPr>
          <a:lstStyle/>
          <a:p>
            <a:pPr algn="ctr" eaLnBrk="1" hangingPunct="1">
              <a:lnSpc>
                <a:spcPct val="93000"/>
              </a:lnSpc>
              <a:buClr>
                <a:srgbClr val="000000"/>
              </a:buClr>
              <a:buSzPct val="100000"/>
              <a:defRPr/>
            </a:pPr>
            <a:r>
              <a:rPr lang="it-IT" altLang="it-IT" sz="3200" b="1" dirty="0">
                <a:solidFill>
                  <a:srgbClr val="005F73"/>
                </a:solidFill>
                <a:latin typeface="Arial"/>
                <a:cs typeface="Arial"/>
              </a:rPr>
              <a:t>Domanda 2: </a:t>
            </a:r>
          </a:p>
          <a:p>
            <a:pPr algn="ctr" eaLnBrk="1" hangingPunct="1">
              <a:lnSpc>
                <a:spcPct val="93000"/>
              </a:lnSpc>
              <a:buClr>
                <a:srgbClr val="000000"/>
              </a:buClr>
              <a:buSzPct val="100000"/>
              <a:defRPr/>
            </a:pPr>
            <a:r>
              <a:rPr lang="it-IT" altLang="it-IT" sz="3200" b="1" dirty="0">
                <a:solidFill>
                  <a:srgbClr val="005F73"/>
                </a:solidFill>
                <a:latin typeface="Arial"/>
                <a:cs typeface="Arial"/>
              </a:rPr>
              <a:t>Quali altri esami per fenotipizzazione? </a:t>
            </a:r>
          </a:p>
        </p:txBody>
      </p:sp>
    </p:spTree>
    <p:extLst>
      <p:ext uri="{BB962C8B-B14F-4D97-AF65-F5344CB8AC3E}">
        <p14:creationId xmlns:p14="http://schemas.microsoft.com/office/powerpoint/2010/main" val="17738763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29">
            <a:extLst>
              <a:ext uri="{FF2B5EF4-FFF2-40B4-BE49-F238E27FC236}">
                <a16:creationId xmlns:a16="http://schemas.microsoft.com/office/drawing/2014/main" id="{8278F46D-C426-4C18-A1AA-D1C715C56C7D}"/>
              </a:ext>
            </a:extLst>
          </p:cNvPr>
          <p:cNvSpPr txBox="1">
            <a:spLocks noChangeArrowheads="1"/>
          </p:cNvSpPr>
          <p:nvPr/>
        </p:nvSpPr>
        <p:spPr bwMode="auto">
          <a:xfrm>
            <a:off x="2137491" y="2159906"/>
            <a:ext cx="7945211" cy="3770599"/>
          </a:xfrm>
          <a:prstGeom prst="rect">
            <a:avLst/>
          </a:prstGeom>
          <a:noFill/>
          <a:ln>
            <a:noFill/>
            <a:headEnd/>
            <a:tailEnd/>
          </a:ln>
        </p:spPr>
        <p:style>
          <a:lnRef idx="2">
            <a:schemeClr val="accent2"/>
          </a:lnRef>
          <a:fillRef idx="1">
            <a:schemeClr val="lt1"/>
          </a:fillRef>
          <a:effectRef idx="0">
            <a:schemeClr val="accent2"/>
          </a:effectRef>
          <a:fontRef idx="minor">
            <a:schemeClr val="dk1"/>
          </a:fontRef>
        </p:style>
        <p:txBody>
          <a:bodyPr wrap="square" lIns="82945" tIns="41473" rIns="82945" bIns="41473">
            <a:spAutoFit/>
          </a:bodyPr>
          <a:lstStyle/>
          <a:p>
            <a:pPr marL="414726" indent="-414726" algn="just">
              <a:lnSpc>
                <a:spcPct val="135000"/>
              </a:lnSpc>
              <a:spcBef>
                <a:spcPct val="50000"/>
              </a:spcBef>
              <a:buClr>
                <a:srgbClr val="68BFCD"/>
              </a:buClr>
              <a:buSzPct val="100000"/>
              <a:buFont typeface="+mj-lt"/>
              <a:buAutoNum type="arabicPeriod"/>
              <a:defRPr/>
            </a:pPr>
            <a:r>
              <a:rPr lang="it-IT" sz="2400" b="1" dirty="0">
                <a:solidFill>
                  <a:srgbClr val="FF0000"/>
                </a:solidFill>
                <a:latin typeface="Calibri" panose="020F0502020204030204" pitchFamily="34" charset="0"/>
                <a:cs typeface="Calibri" panose="020F0502020204030204" pitchFamily="34" charset="0"/>
              </a:rPr>
              <a:t>Spirometria Globale + Diffusione alveolo-capillare del CO + Test 6 minuti + EGA + HRTC + emocromo</a:t>
            </a:r>
          </a:p>
          <a:p>
            <a:pPr marL="414726" indent="-414726" algn="just">
              <a:lnSpc>
                <a:spcPct val="135000"/>
              </a:lnSpc>
              <a:spcBef>
                <a:spcPct val="50000"/>
              </a:spcBef>
              <a:buClr>
                <a:srgbClr val="68BFCD"/>
              </a:buClr>
              <a:buSzPct val="100000"/>
              <a:buFont typeface="+mj-lt"/>
              <a:buAutoNum type="arabicPeriod"/>
              <a:defRPr/>
            </a:pPr>
            <a:r>
              <a:rPr lang="it-IT" sz="2400" b="1" dirty="0">
                <a:solidFill>
                  <a:schemeClr val="accent1"/>
                </a:solidFill>
                <a:latin typeface="Calibri" panose="020F0502020204030204" pitchFamily="34" charset="0"/>
                <a:cs typeface="Calibri" panose="020F0502020204030204" pitchFamily="34" charset="0"/>
              </a:rPr>
              <a:t>Emocromo + HRTC</a:t>
            </a:r>
          </a:p>
          <a:p>
            <a:pPr marL="414726" indent="-414726" algn="just">
              <a:lnSpc>
                <a:spcPct val="135000"/>
              </a:lnSpc>
              <a:spcBef>
                <a:spcPct val="50000"/>
              </a:spcBef>
              <a:buClr>
                <a:srgbClr val="68BFCD"/>
              </a:buClr>
              <a:buSzPct val="100000"/>
              <a:buFont typeface="+mj-lt"/>
              <a:buAutoNum type="arabicPeriod"/>
              <a:defRPr/>
            </a:pPr>
            <a:r>
              <a:rPr lang="it-IT" sz="2400" b="1" dirty="0">
                <a:solidFill>
                  <a:schemeClr val="accent1"/>
                </a:solidFill>
                <a:latin typeface="Calibri" panose="020F0502020204030204" pitchFamily="34" charset="0"/>
                <a:cs typeface="Calibri" panose="020F0502020204030204" pitchFamily="34" charset="0"/>
              </a:rPr>
              <a:t>Test alla metacolina + Emogasanalisi + 6 minuti </a:t>
            </a:r>
          </a:p>
          <a:p>
            <a:pPr marL="414726" indent="-414726" algn="just">
              <a:lnSpc>
                <a:spcPct val="135000"/>
              </a:lnSpc>
              <a:spcBef>
                <a:spcPct val="50000"/>
              </a:spcBef>
              <a:buClr>
                <a:srgbClr val="68BFCD"/>
              </a:buClr>
              <a:buSzPct val="100000"/>
              <a:buFont typeface="+mj-lt"/>
              <a:buAutoNum type="arabicPeriod"/>
              <a:defRPr/>
            </a:pPr>
            <a:r>
              <a:rPr lang="it-IT" sz="2400" b="1" dirty="0">
                <a:solidFill>
                  <a:schemeClr val="accent1"/>
                </a:solidFill>
                <a:latin typeface="Calibri" panose="020F0502020204030204" pitchFamily="34" charset="0"/>
                <a:cs typeface="Calibri" panose="020F0502020204030204" pitchFamily="34" charset="0"/>
              </a:rPr>
              <a:t>Esami ematochimici + MIP/MEP</a:t>
            </a:r>
          </a:p>
          <a:p>
            <a:pPr marL="414726" indent="-414726" algn="just">
              <a:lnSpc>
                <a:spcPct val="135000"/>
              </a:lnSpc>
              <a:spcBef>
                <a:spcPct val="50000"/>
              </a:spcBef>
              <a:buClr>
                <a:srgbClr val="68BFCD"/>
              </a:buClr>
              <a:buSzPct val="100000"/>
              <a:buFont typeface="+mj-lt"/>
              <a:buAutoNum type="arabicPeriod"/>
              <a:defRPr/>
            </a:pPr>
            <a:r>
              <a:rPr lang="it-IT" sz="2400" b="1" dirty="0">
                <a:solidFill>
                  <a:schemeClr val="accent1"/>
                </a:solidFill>
                <a:latin typeface="Calibri" panose="020F0502020204030204" pitchFamily="34" charset="0"/>
                <a:cs typeface="Calibri" panose="020F0502020204030204" pitchFamily="34" charset="0"/>
              </a:rPr>
              <a:t>FENO + Test del cammino dei 6 minuti </a:t>
            </a:r>
          </a:p>
        </p:txBody>
      </p:sp>
      <p:sp>
        <p:nvSpPr>
          <p:cNvPr id="3" name="Rettangolo 2">
            <a:extLst>
              <a:ext uri="{FF2B5EF4-FFF2-40B4-BE49-F238E27FC236}">
                <a16:creationId xmlns:a16="http://schemas.microsoft.com/office/drawing/2014/main" id="{A3B32A5E-F579-4D7E-83F5-1ED9753BC7C4}"/>
              </a:ext>
            </a:extLst>
          </p:cNvPr>
          <p:cNvSpPr/>
          <p:nvPr/>
        </p:nvSpPr>
        <p:spPr>
          <a:xfrm>
            <a:off x="2157811" y="460135"/>
            <a:ext cx="7856638" cy="1008225"/>
          </a:xfrm>
          <a:prstGeom prst="rect">
            <a:avLst/>
          </a:prstGeom>
          <a:solidFill>
            <a:schemeClr val="bg1"/>
          </a:solidFill>
        </p:spPr>
        <p:txBody>
          <a:bodyPr wrap="none">
            <a:spAutoFit/>
          </a:bodyPr>
          <a:lstStyle/>
          <a:p>
            <a:pPr algn="ctr" eaLnBrk="1" hangingPunct="1">
              <a:lnSpc>
                <a:spcPct val="93000"/>
              </a:lnSpc>
              <a:buClr>
                <a:srgbClr val="000000"/>
              </a:buClr>
              <a:buSzPct val="100000"/>
              <a:defRPr/>
            </a:pPr>
            <a:r>
              <a:rPr lang="it-IT" sz="3200" b="1" dirty="0">
                <a:solidFill>
                  <a:srgbClr val="005F73"/>
                </a:solidFill>
                <a:latin typeface="Arial"/>
                <a:cs typeface="Arial"/>
              </a:rPr>
              <a:t>Risposta 2: </a:t>
            </a:r>
          </a:p>
          <a:p>
            <a:pPr algn="ctr" eaLnBrk="1" hangingPunct="1">
              <a:lnSpc>
                <a:spcPct val="93000"/>
              </a:lnSpc>
              <a:buClr>
                <a:srgbClr val="000000"/>
              </a:buClr>
              <a:buSzPct val="100000"/>
              <a:defRPr/>
            </a:pPr>
            <a:r>
              <a:rPr lang="it-IT" altLang="it-IT" sz="3200" b="1" dirty="0">
                <a:solidFill>
                  <a:srgbClr val="005F73"/>
                </a:solidFill>
                <a:latin typeface="Arial"/>
                <a:cs typeface="Arial"/>
              </a:rPr>
              <a:t>Quali altri esami per fenotipizzazione? </a:t>
            </a:r>
          </a:p>
        </p:txBody>
      </p:sp>
    </p:spTree>
    <p:extLst>
      <p:ext uri="{BB962C8B-B14F-4D97-AF65-F5344CB8AC3E}">
        <p14:creationId xmlns:p14="http://schemas.microsoft.com/office/powerpoint/2010/main" val="28377396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descr=" 7">
            <a:extLst>
              <a:ext uri="{FF2B5EF4-FFF2-40B4-BE49-F238E27FC236}">
                <a16:creationId xmlns:a16="http://schemas.microsoft.com/office/drawing/2014/main" id="{26041ABD-0278-485F-A855-AA3E4FD7D1E0}"/>
              </a:ext>
            </a:extLst>
          </p:cNvPr>
          <p:cNvSpPr/>
          <p:nvPr/>
        </p:nvSpPr>
        <p:spPr>
          <a:xfrm>
            <a:off x="1256393" y="225415"/>
            <a:ext cx="8436925" cy="435825"/>
          </a:xfrm>
          <a:prstGeom prst="rect">
            <a:avLst/>
          </a:prstGeom>
          <a:solidFill>
            <a:schemeClr val="bg1"/>
          </a:solidFill>
        </p:spPr>
        <p:txBody>
          <a:bodyPr wrap="none">
            <a:spAutoFit/>
          </a:bodyPr>
          <a:lstStyle/>
          <a:p>
            <a:pPr algn="ctr" eaLnBrk="1" hangingPunct="1">
              <a:lnSpc>
                <a:spcPct val="93000"/>
              </a:lnSpc>
              <a:buClr>
                <a:srgbClr val="000000"/>
              </a:buClr>
              <a:buSzPct val="100000"/>
              <a:defRPr/>
            </a:pPr>
            <a:r>
              <a:rPr lang="it-IT" altLang="it-IT" sz="2400" b="1" dirty="0">
                <a:solidFill>
                  <a:srgbClr val="005F73"/>
                </a:solidFill>
                <a:latin typeface="Arial"/>
                <a:cs typeface="Arial"/>
              </a:rPr>
              <a:t>Spirometria globale e diffusione alveolo-capillare del CO</a:t>
            </a:r>
          </a:p>
        </p:txBody>
      </p:sp>
      <p:pic>
        <p:nvPicPr>
          <p:cNvPr id="3" name="Immagine 2" descr=" 2">
            <a:extLst>
              <a:ext uri="{FF2B5EF4-FFF2-40B4-BE49-F238E27FC236}">
                <a16:creationId xmlns:a16="http://schemas.microsoft.com/office/drawing/2014/main" id="{29494170-F239-46BA-95AB-29494C0FEDA2}"/>
              </a:ext>
            </a:extLst>
          </p:cNvPr>
          <p:cNvPicPr>
            <a:picLocks noChangeAspect="1"/>
          </p:cNvPicPr>
          <p:nvPr/>
        </p:nvPicPr>
        <p:blipFill>
          <a:blip r:embed="rId2"/>
          <a:stretch>
            <a:fillRect/>
          </a:stretch>
        </p:blipFill>
        <p:spPr>
          <a:xfrm>
            <a:off x="390898" y="2463596"/>
            <a:ext cx="4293518" cy="2013228"/>
          </a:xfrm>
          <a:prstGeom prst="rect">
            <a:avLst/>
          </a:prstGeom>
        </p:spPr>
      </p:pic>
      <p:pic>
        <p:nvPicPr>
          <p:cNvPr id="4" name="Immagine 3" descr=" 5">
            <a:extLst>
              <a:ext uri="{FF2B5EF4-FFF2-40B4-BE49-F238E27FC236}">
                <a16:creationId xmlns:a16="http://schemas.microsoft.com/office/drawing/2014/main" id="{B124D1BF-0E9B-4EF0-96E8-1844E018B928}"/>
              </a:ext>
            </a:extLst>
          </p:cNvPr>
          <p:cNvPicPr>
            <a:picLocks noChangeAspect="1"/>
          </p:cNvPicPr>
          <p:nvPr/>
        </p:nvPicPr>
        <p:blipFill>
          <a:blip r:embed="rId3"/>
          <a:stretch>
            <a:fillRect/>
          </a:stretch>
        </p:blipFill>
        <p:spPr>
          <a:xfrm>
            <a:off x="632657" y="4652184"/>
            <a:ext cx="3810000" cy="1775012"/>
          </a:xfrm>
          <a:prstGeom prst="rect">
            <a:avLst/>
          </a:prstGeom>
        </p:spPr>
      </p:pic>
      <p:pic>
        <p:nvPicPr>
          <p:cNvPr id="5" name="Immagine 4" descr=" 6">
            <a:extLst>
              <a:ext uri="{FF2B5EF4-FFF2-40B4-BE49-F238E27FC236}">
                <a16:creationId xmlns:a16="http://schemas.microsoft.com/office/drawing/2014/main" id="{7C5EBD2D-D85A-423C-86BA-1C417F76D3DE}"/>
              </a:ext>
            </a:extLst>
          </p:cNvPr>
          <p:cNvPicPr>
            <a:picLocks noChangeAspect="1"/>
          </p:cNvPicPr>
          <p:nvPr/>
        </p:nvPicPr>
        <p:blipFill>
          <a:blip r:embed="rId4"/>
          <a:stretch>
            <a:fillRect/>
          </a:stretch>
        </p:blipFill>
        <p:spPr>
          <a:xfrm>
            <a:off x="390898" y="659390"/>
            <a:ext cx="3809999" cy="1804206"/>
          </a:xfrm>
          <a:prstGeom prst="rect">
            <a:avLst/>
          </a:prstGeom>
        </p:spPr>
      </p:pic>
      <p:pic>
        <p:nvPicPr>
          <p:cNvPr id="6" name="Immagine 5" descr=" 8">
            <a:extLst>
              <a:ext uri="{FF2B5EF4-FFF2-40B4-BE49-F238E27FC236}">
                <a16:creationId xmlns:a16="http://schemas.microsoft.com/office/drawing/2014/main" id="{58CF8F78-AF0A-4269-9F80-C586F19B087B}"/>
              </a:ext>
            </a:extLst>
          </p:cNvPr>
          <p:cNvPicPr>
            <a:picLocks noChangeAspect="1"/>
          </p:cNvPicPr>
          <p:nvPr/>
        </p:nvPicPr>
        <p:blipFill>
          <a:blip r:embed="rId5"/>
          <a:stretch>
            <a:fillRect/>
          </a:stretch>
        </p:blipFill>
        <p:spPr>
          <a:xfrm>
            <a:off x="4953645" y="2644090"/>
            <a:ext cx="2034988" cy="2008094"/>
          </a:xfrm>
          <a:prstGeom prst="rect">
            <a:avLst/>
          </a:prstGeom>
        </p:spPr>
      </p:pic>
      <p:pic>
        <p:nvPicPr>
          <p:cNvPr id="7" name="Immagine 6" descr=" 9">
            <a:extLst>
              <a:ext uri="{FF2B5EF4-FFF2-40B4-BE49-F238E27FC236}">
                <a16:creationId xmlns:a16="http://schemas.microsoft.com/office/drawing/2014/main" id="{C60E7BA7-47F8-4579-B174-4E1E10A84DB8}"/>
              </a:ext>
            </a:extLst>
          </p:cNvPr>
          <p:cNvPicPr>
            <a:picLocks noChangeAspect="1"/>
          </p:cNvPicPr>
          <p:nvPr/>
        </p:nvPicPr>
        <p:blipFill>
          <a:blip r:embed="rId6"/>
          <a:stretch>
            <a:fillRect/>
          </a:stretch>
        </p:blipFill>
        <p:spPr>
          <a:xfrm>
            <a:off x="4821415" y="4652184"/>
            <a:ext cx="2299447" cy="1817046"/>
          </a:xfrm>
          <a:prstGeom prst="rect">
            <a:avLst/>
          </a:prstGeom>
        </p:spPr>
      </p:pic>
      <p:pic>
        <p:nvPicPr>
          <p:cNvPr id="8" name="Immagine 7" descr=" 10">
            <a:extLst>
              <a:ext uri="{FF2B5EF4-FFF2-40B4-BE49-F238E27FC236}">
                <a16:creationId xmlns:a16="http://schemas.microsoft.com/office/drawing/2014/main" id="{3922B77C-55E0-4BAD-9DF9-ABC8237CAE6E}"/>
              </a:ext>
            </a:extLst>
          </p:cNvPr>
          <p:cNvPicPr>
            <a:picLocks noChangeAspect="1"/>
          </p:cNvPicPr>
          <p:nvPr/>
        </p:nvPicPr>
        <p:blipFill>
          <a:blip r:embed="rId7"/>
          <a:stretch>
            <a:fillRect/>
          </a:stretch>
        </p:blipFill>
        <p:spPr>
          <a:xfrm>
            <a:off x="4960264" y="743312"/>
            <a:ext cx="2028369" cy="1936550"/>
          </a:xfrm>
          <a:prstGeom prst="rect">
            <a:avLst/>
          </a:prstGeom>
        </p:spPr>
      </p:pic>
      <p:sp>
        <p:nvSpPr>
          <p:cNvPr id="9" name="Rettangolo 8" descr=" 11">
            <a:extLst>
              <a:ext uri="{FF2B5EF4-FFF2-40B4-BE49-F238E27FC236}">
                <a16:creationId xmlns:a16="http://schemas.microsoft.com/office/drawing/2014/main" id="{9151C149-A815-40DF-9EB3-AB8AC8B231B6}"/>
              </a:ext>
            </a:extLst>
          </p:cNvPr>
          <p:cNvSpPr/>
          <p:nvPr/>
        </p:nvSpPr>
        <p:spPr>
          <a:xfrm>
            <a:off x="7479667" y="2533228"/>
            <a:ext cx="5031971" cy="307777"/>
          </a:xfrm>
          <a:prstGeom prst="rect">
            <a:avLst/>
          </a:prstGeom>
        </p:spPr>
        <p:txBody>
          <a:bodyPr wrap="square">
            <a:spAutoFit/>
          </a:bodyPr>
          <a:lstStyle/>
          <a:p>
            <a:endParaRPr lang="it-IT" sz="1400" dirty="0"/>
          </a:p>
        </p:txBody>
      </p:sp>
      <p:sp>
        <p:nvSpPr>
          <p:cNvPr id="10" name="Rettangolo 9" descr=" 12">
            <a:extLst>
              <a:ext uri="{FF2B5EF4-FFF2-40B4-BE49-F238E27FC236}">
                <a16:creationId xmlns:a16="http://schemas.microsoft.com/office/drawing/2014/main" id="{B79DD1F3-2C83-49C6-9BE3-66BE7F60AB05}"/>
              </a:ext>
            </a:extLst>
          </p:cNvPr>
          <p:cNvSpPr/>
          <p:nvPr/>
        </p:nvSpPr>
        <p:spPr>
          <a:xfrm>
            <a:off x="7257862" y="2804334"/>
            <a:ext cx="4128943" cy="2308324"/>
          </a:xfrm>
          <a:prstGeom prst="rect">
            <a:avLst/>
          </a:prstGeom>
          <a:solidFill>
            <a:schemeClr val="bg1"/>
          </a:solidFill>
        </p:spPr>
        <p:txBody>
          <a:bodyPr wrap="square">
            <a:spAutoFit/>
          </a:bodyPr>
          <a:lstStyle/>
          <a:p>
            <a:r>
              <a:rPr lang="it-IT" sz="1600" b="1" dirty="0"/>
              <a:t>Conclusioni Diagnostiche</a:t>
            </a:r>
            <a:r>
              <a:rPr lang="it-IT" sz="1600" dirty="0"/>
              <a:t>: </a:t>
            </a:r>
          </a:p>
          <a:p>
            <a:endParaRPr lang="it-IT" sz="1600" dirty="0"/>
          </a:p>
          <a:p>
            <a:r>
              <a:rPr lang="it-IT" sz="1600" dirty="0"/>
              <a:t>Moderata riduzione dei volumi polmonari dinamici ad impronta ostruttiva.</a:t>
            </a:r>
          </a:p>
          <a:p>
            <a:r>
              <a:rPr lang="it-IT" sz="1600" dirty="0"/>
              <a:t>Volumi polmonari statici, misurati con tecnica pletismografica nella norma.</a:t>
            </a:r>
          </a:p>
          <a:p>
            <a:endParaRPr lang="it-IT" sz="1600" dirty="0"/>
          </a:p>
          <a:p>
            <a:r>
              <a:rPr lang="it-IT" sz="1600" dirty="0"/>
              <a:t>Severa riduzione dell'indice di diffusione alveolo-capillare del CO.</a:t>
            </a:r>
          </a:p>
        </p:txBody>
      </p:sp>
    </p:spTree>
    <p:extLst>
      <p:ext uri="{BB962C8B-B14F-4D97-AF65-F5344CB8AC3E}">
        <p14:creationId xmlns:p14="http://schemas.microsoft.com/office/powerpoint/2010/main" val="9489047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 15363">
            <a:extLst>
              <a:ext uri="{FF2B5EF4-FFF2-40B4-BE49-F238E27FC236}">
                <a16:creationId xmlns:a16="http://schemas.microsoft.com/office/drawing/2014/main" id="{2FCD6430-8000-4D2C-B9A4-B7AB8208F92C}"/>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10543" y="2206221"/>
            <a:ext cx="3755520" cy="38336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 name="Immagine 2" descr=" 15364">
            <a:extLst>
              <a:ext uri="{FF2B5EF4-FFF2-40B4-BE49-F238E27FC236}">
                <a16:creationId xmlns:a16="http://schemas.microsoft.com/office/drawing/2014/main" id="{CFFABE1B-F2E2-4146-8EBF-82F3980A7AA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33827" y="3148079"/>
            <a:ext cx="5119200" cy="28918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Rettangolo 3" descr=" 7">
            <a:extLst>
              <a:ext uri="{FF2B5EF4-FFF2-40B4-BE49-F238E27FC236}">
                <a16:creationId xmlns:a16="http://schemas.microsoft.com/office/drawing/2014/main" id="{8BD1FAC4-1F6A-44F3-9B84-4E449C2EB792}"/>
              </a:ext>
            </a:extLst>
          </p:cNvPr>
          <p:cNvSpPr/>
          <p:nvPr/>
        </p:nvSpPr>
        <p:spPr>
          <a:xfrm>
            <a:off x="3386401" y="570727"/>
            <a:ext cx="5419197" cy="614014"/>
          </a:xfrm>
          <a:prstGeom prst="rect">
            <a:avLst/>
          </a:prstGeom>
        </p:spPr>
        <p:txBody>
          <a:bodyPr wrap="none">
            <a:spAutoFit/>
          </a:bodyPr>
          <a:lstStyle/>
          <a:p>
            <a:pPr algn="ctr" eaLnBrk="1" hangingPunct="1">
              <a:lnSpc>
                <a:spcPct val="93000"/>
              </a:lnSpc>
              <a:buClr>
                <a:srgbClr val="000000"/>
              </a:buClr>
              <a:buSzPct val="100000"/>
              <a:defRPr/>
            </a:pPr>
            <a:r>
              <a:rPr lang="it-IT" altLang="it-IT" sz="3600" b="1" dirty="0">
                <a:solidFill>
                  <a:srgbClr val="005F73"/>
                </a:solidFill>
                <a:latin typeface="Arial"/>
                <a:cs typeface="Arial"/>
              </a:rPr>
              <a:t>Esame emogasanalitico</a:t>
            </a:r>
          </a:p>
        </p:txBody>
      </p:sp>
      <p:sp>
        <p:nvSpPr>
          <p:cNvPr id="5" name="CasellaDiTesto 4" descr=" 2">
            <a:extLst>
              <a:ext uri="{FF2B5EF4-FFF2-40B4-BE49-F238E27FC236}">
                <a16:creationId xmlns:a16="http://schemas.microsoft.com/office/drawing/2014/main" id="{A80EBD08-2FEF-402A-B52A-F38D726813DC}"/>
              </a:ext>
            </a:extLst>
          </p:cNvPr>
          <p:cNvSpPr txBox="1"/>
          <p:nvPr/>
        </p:nvSpPr>
        <p:spPr>
          <a:xfrm>
            <a:off x="6238875" y="2174828"/>
            <a:ext cx="2381250" cy="1187497"/>
          </a:xfrm>
          <a:prstGeom prst="rect">
            <a:avLst/>
          </a:prstGeom>
          <a:noFill/>
        </p:spPr>
        <p:txBody>
          <a:bodyPr wrap="square" rtlCol="0">
            <a:spAutoFit/>
          </a:bodyPr>
          <a:lstStyle/>
          <a:p>
            <a:endParaRPr lang="it-IT" dirty="0"/>
          </a:p>
        </p:txBody>
      </p:sp>
      <p:sp>
        <p:nvSpPr>
          <p:cNvPr id="6" name="Rettangolo 5" descr=" 4">
            <a:extLst>
              <a:ext uri="{FF2B5EF4-FFF2-40B4-BE49-F238E27FC236}">
                <a16:creationId xmlns:a16="http://schemas.microsoft.com/office/drawing/2014/main" id="{8DE42620-4A2F-42CA-A300-E6A966608D2E}"/>
              </a:ext>
            </a:extLst>
          </p:cNvPr>
          <p:cNvSpPr/>
          <p:nvPr/>
        </p:nvSpPr>
        <p:spPr>
          <a:xfrm>
            <a:off x="5523668" y="1980902"/>
            <a:ext cx="4385104" cy="1015663"/>
          </a:xfrm>
          <a:prstGeom prst="rect">
            <a:avLst/>
          </a:prstGeom>
        </p:spPr>
        <p:txBody>
          <a:bodyPr wrap="square">
            <a:spAutoFit/>
          </a:bodyPr>
          <a:lstStyle/>
          <a:p>
            <a:r>
              <a:rPr lang="it-IT" sz="2000" dirty="0"/>
              <a:t>Prelievo arterioso eseguito in AA e a riposo: lieve ipossiemia, </a:t>
            </a:r>
            <a:r>
              <a:rPr lang="it-IT" sz="2000" dirty="0" err="1"/>
              <a:t>normocapnia</a:t>
            </a:r>
            <a:r>
              <a:rPr lang="it-IT" sz="2000" dirty="0"/>
              <a:t>, pH nella norma</a:t>
            </a:r>
          </a:p>
        </p:txBody>
      </p:sp>
    </p:spTree>
    <p:extLst>
      <p:ext uri="{BB962C8B-B14F-4D97-AF65-F5344CB8AC3E}">
        <p14:creationId xmlns:p14="http://schemas.microsoft.com/office/powerpoint/2010/main" val="20835840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descr=" 2">
            <a:extLst>
              <a:ext uri="{FF2B5EF4-FFF2-40B4-BE49-F238E27FC236}">
                <a16:creationId xmlns:a16="http://schemas.microsoft.com/office/drawing/2014/main" id="{E9A39629-95D5-4CDC-92DD-A8B77FEC9890}"/>
              </a:ext>
            </a:extLst>
          </p:cNvPr>
          <p:cNvSpPr/>
          <p:nvPr/>
        </p:nvSpPr>
        <p:spPr>
          <a:xfrm>
            <a:off x="2014987" y="5312920"/>
            <a:ext cx="8727828" cy="830997"/>
          </a:xfrm>
          <a:prstGeom prst="rect">
            <a:avLst/>
          </a:prstGeom>
        </p:spPr>
        <p:txBody>
          <a:bodyPr wrap="square">
            <a:spAutoFit/>
          </a:bodyPr>
          <a:lstStyle/>
          <a:p>
            <a:r>
              <a:rPr lang="it-IT" sz="2400" b="1" dirty="0">
                <a:solidFill>
                  <a:srgbClr val="92D050"/>
                </a:solidFill>
              </a:rPr>
              <a:t>REFERTO TAC: </a:t>
            </a:r>
            <a:r>
              <a:rPr lang="it-IT" sz="2400" dirty="0"/>
              <a:t>Riconoscibili alterazioni enfisematose con distribuzione pressoché diffusa</a:t>
            </a:r>
          </a:p>
        </p:txBody>
      </p:sp>
      <p:pic>
        <p:nvPicPr>
          <p:cNvPr id="3" name="Immagine 2" descr=" 4">
            <a:extLst>
              <a:ext uri="{FF2B5EF4-FFF2-40B4-BE49-F238E27FC236}">
                <a16:creationId xmlns:a16="http://schemas.microsoft.com/office/drawing/2014/main" id="{9D29F3DE-5CDB-44C0-8B82-9A85787641BF}"/>
              </a:ext>
            </a:extLst>
          </p:cNvPr>
          <p:cNvPicPr>
            <a:picLocks noChangeAspect="1"/>
          </p:cNvPicPr>
          <p:nvPr/>
        </p:nvPicPr>
        <p:blipFill>
          <a:blip r:embed="rId2"/>
          <a:stretch>
            <a:fillRect/>
          </a:stretch>
        </p:blipFill>
        <p:spPr>
          <a:xfrm>
            <a:off x="2111183" y="253016"/>
            <a:ext cx="7969633" cy="4975705"/>
          </a:xfrm>
          <a:prstGeom prst="rect">
            <a:avLst/>
          </a:prstGeom>
        </p:spPr>
      </p:pic>
    </p:spTree>
    <p:extLst>
      <p:ext uri="{BB962C8B-B14F-4D97-AF65-F5344CB8AC3E}">
        <p14:creationId xmlns:p14="http://schemas.microsoft.com/office/powerpoint/2010/main" val="32970332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EE3178AB-834C-4B05-8533-C9E5427D972A}"/>
              </a:ext>
            </a:extLst>
          </p:cNvPr>
          <p:cNvPicPr>
            <a:picLocks noChangeAspect="1"/>
          </p:cNvPicPr>
          <p:nvPr/>
        </p:nvPicPr>
        <p:blipFill rotWithShape="1">
          <a:blip r:embed="rId2"/>
          <a:srcRect t="66002" r="46442"/>
          <a:stretch/>
        </p:blipFill>
        <p:spPr>
          <a:xfrm>
            <a:off x="4819734" y="5233501"/>
            <a:ext cx="3295752" cy="1204002"/>
          </a:xfrm>
          <a:prstGeom prst="rect">
            <a:avLst/>
          </a:prstGeom>
        </p:spPr>
      </p:pic>
      <p:sp>
        <p:nvSpPr>
          <p:cNvPr id="3" name="Rettangolo 2">
            <a:extLst>
              <a:ext uri="{FF2B5EF4-FFF2-40B4-BE49-F238E27FC236}">
                <a16:creationId xmlns:a16="http://schemas.microsoft.com/office/drawing/2014/main" id="{763C8963-DEAC-4CB4-A55F-9F6F23D66580}"/>
              </a:ext>
            </a:extLst>
          </p:cNvPr>
          <p:cNvSpPr/>
          <p:nvPr/>
        </p:nvSpPr>
        <p:spPr>
          <a:xfrm>
            <a:off x="2926239" y="1022498"/>
            <a:ext cx="8656320" cy="3939540"/>
          </a:xfrm>
          <a:prstGeom prst="rect">
            <a:avLst/>
          </a:prstGeom>
        </p:spPr>
        <p:txBody>
          <a:bodyPr wrap="square">
            <a:spAutoFit/>
          </a:bodyPr>
          <a:lstStyle/>
          <a:p>
            <a:r>
              <a:rPr lang="it-IT" sz="1400" b="1" dirty="0"/>
              <a:t>Eseguito in</a:t>
            </a:r>
            <a:r>
              <a:rPr lang="it-IT" sz="1400" dirty="0"/>
              <a:t>: Aria ambiente </a:t>
            </a:r>
          </a:p>
          <a:p>
            <a:r>
              <a:rPr lang="it-IT" sz="1400" dirty="0"/>
              <a:t>Ausili </a:t>
            </a:r>
            <a:r>
              <a:rPr lang="it-IT" sz="1400" dirty="0" err="1"/>
              <a:t>deamb</a:t>
            </a:r>
            <a:r>
              <a:rPr lang="it-IT" sz="1400" dirty="0"/>
              <a:t>.: No</a:t>
            </a:r>
          </a:p>
          <a:p>
            <a:endParaRPr lang="it-IT" sz="1600" b="1" u="sng" dirty="0"/>
          </a:p>
          <a:p>
            <a:r>
              <a:rPr lang="it-IT" sz="1600" b="1" u="sng" dirty="0"/>
              <a:t>Metri percorsi: 330 Metri teorici: 544 metri teorici: </a:t>
            </a:r>
            <a:r>
              <a:rPr lang="it-IT" sz="1600" b="1" u="sng" dirty="0">
                <a:solidFill>
                  <a:srgbClr val="FF0000"/>
                </a:solidFill>
              </a:rPr>
              <a:t>66% del predetto</a:t>
            </a:r>
          </a:p>
          <a:p>
            <a:endParaRPr lang="it-IT" sz="1600" b="1" u="sng" dirty="0"/>
          </a:p>
          <a:p>
            <a:r>
              <a:rPr lang="it-IT" sz="1600" b="1" u="sng" dirty="0"/>
              <a:t>FC media basale</a:t>
            </a:r>
            <a:r>
              <a:rPr lang="it-IT" sz="1600" u="sng" dirty="0"/>
              <a:t>: </a:t>
            </a:r>
            <a:r>
              <a:rPr lang="it-IT" sz="1400" dirty="0"/>
              <a:t>62,0  FC media test: 78,0  FC max teorica: 162  FC Picco: 88  FC % su teorico: 54</a:t>
            </a:r>
          </a:p>
          <a:p>
            <a:endParaRPr lang="it-IT" sz="1600" b="1" u="sng" dirty="0"/>
          </a:p>
          <a:p>
            <a:r>
              <a:rPr lang="it-IT" sz="1600" b="1" u="sng" dirty="0"/>
              <a:t>% SpO2 Media basale: </a:t>
            </a:r>
            <a:r>
              <a:rPr lang="it-IT" sz="1400" dirty="0"/>
              <a:t>95,0  % SpO2 Media test: 93,0  </a:t>
            </a:r>
            <a:r>
              <a:rPr lang="it-IT" sz="1400" dirty="0">
                <a:solidFill>
                  <a:srgbClr val="FF0000"/>
                </a:solidFill>
              </a:rPr>
              <a:t>Grado </a:t>
            </a:r>
            <a:r>
              <a:rPr lang="it-IT" sz="1400" dirty="0" err="1">
                <a:solidFill>
                  <a:srgbClr val="FF0000"/>
                </a:solidFill>
              </a:rPr>
              <a:t>Desat</a:t>
            </a:r>
            <a:r>
              <a:rPr lang="it-IT" sz="1400" dirty="0">
                <a:solidFill>
                  <a:srgbClr val="FF0000"/>
                </a:solidFill>
              </a:rPr>
              <a:t> %: 2,0</a:t>
            </a:r>
            <a:r>
              <a:rPr lang="it-IT" sz="1400" dirty="0"/>
              <a:t>; % SpO2 Sat. Minima test: 88</a:t>
            </a:r>
          </a:p>
          <a:p>
            <a:endParaRPr lang="it-IT" sz="1400" dirty="0"/>
          </a:p>
          <a:p>
            <a:r>
              <a:rPr lang="it-IT" sz="1400" dirty="0"/>
              <a:t>Dispnea basale (0-10): 0  </a:t>
            </a:r>
            <a:r>
              <a:rPr lang="it-IT" sz="1400" dirty="0">
                <a:solidFill>
                  <a:srgbClr val="FF0000"/>
                </a:solidFill>
              </a:rPr>
              <a:t>Dispnea finale (0-10): 2,0  </a:t>
            </a:r>
            <a:r>
              <a:rPr lang="it-IT" sz="1400" dirty="0"/>
              <a:t>Delta </a:t>
            </a:r>
            <a:r>
              <a:rPr lang="it-IT" sz="1400" dirty="0" err="1"/>
              <a:t>pre</a:t>
            </a:r>
            <a:r>
              <a:rPr lang="it-IT" sz="1400" dirty="0"/>
              <a:t>-post: 3,0</a:t>
            </a:r>
          </a:p>
          <a:p>
            <a:r>
              <a:rPr lang="it-IT" sz="1400" dirty="0"/>
              <a:t>Fatica muscolare basale (0-10): 0  </a:t>
            </a:r>
            <a:r>
              <a:rPr lang="it-IT" sz="1400" dirty="0">
                <a:solidFill>
                  <a:srgbClr val="FF0000"/>
                </a:solidFill>
              </a:rPr>
              <a:t>Fatica muscolare finale (0-10): 4 </a:t>
            </a:r>
            <a:r>
              <a:rPr lang="it-IT" sz="1400" dirty="0"/>
              <a:t>Delta </a:t>
            </a:r>
            <a:r>
              <a:rPr lang="it-IT" sz="1400" dirty="0" err="1"/>
              <a:t>pre</a:t>
            </a:r>
            <a:r>
              <a:rPr lang="it-IT" sz="1400" dirty="0"/>
              <a:t>-post: 4</a:t>
            </a:r>
          </a:p>
          <a:p>
            <a:endParaRPr lang="it-IT" sz="1400" dirty="0"/>
          </a:p>
          <a:p>
            <a:r>
              <a:rPr lang="it-IT" sz="1400" dirty="0"/>
              <a:t>OSSERVAZIONI</a:t>
            </a:r>
          </a:p>
          <a:p>
            <a:r>
              <a:rPr lang="it-IT" sz="1400" dirty="0"/>
              <a:t>Test eseguito in aria ambiente. Collaborazione del paziente buona. Buono il segnale </a:t>
            </a:r>
            <a:r>
              <a:rPr lang="it-IT" sz="1400" dirty="0" err="1"/>
              <a:t>saturimetrico</a:t>
            </a:r>
            <a:r>
              <a:rPr lang="it-IT" sz="1400" dirty="0"/>
              <a:t>. </a:t>
            </a:r>
          </a:p>
          <a:p>
            <a:r>
              <a:rPr lang="it-IT" sz="1400" dirty="0"/>
              <a:t>PA iniziale 120/80. PA finale 120/80. Test concluso senza interruzioni. </a:t>
            </a:r>
          </a:p>
          <a:p>
            <a:r>
              <a:rPr lang="it-IT" sz="1400" dirty="0"/>
              <a:t>A riposo paziente eupnoico con saturazione nella norma. </a:t>
            </a:r>
          </a:p>
          <a:p>
            <a:r>
              <a:rPr lang="it-IT" sz="1400" dirty="0"/>
              <a:t>Lieve riduzione della distanza percorsa con tendenza alla </a:t>
            </a:r>
            <a:r>
              <a:rPr lang="it-IT" sz="1400" dirty="0" err="1"/>
              <a:t>desaturazione</a:t>
            </a:r>
            <a:r>
              <a:rPr lang="it-IT" sz="1400" dirty="0"/>
              <a:t>.</a:t>
            </a:r>
          </a:p>
        </p:txBody>
      </p:sp>
      <p:sp>
        <p:nvSpPr>
          <p:cNvPr id="4" name="Rettangolo 3">
            <a:extLst>
              <a:ext uri="{FF2B5EF4-FFF2-40B4-BE49-F238E27FC236}">
                <a16:creationId xmlns:a16="http://schemas.microsoft.com/office/drawing/2014/main" id="{7C824832-360D-429B-B896-844AB906762A}"/>
              </a:ext>
            </a:extLst>
          </p:cNvPr>
          <p:cNvSpPr/>
          <p:nvPr/>
        </p:nvSpPr>
        <p:spPr>
          <a:xfrm>
            <a:off x="2313137" y="293884"/>
            <a:ext cx="7598554" cy="550279"/>
          </a:xfrm>
          <a:prstGeom prst="rect">
            <a:avLst/>
          </a:prstGeom>
        </p:spPr>
        <p:txBody>
          <a:bodyPr wrap="none">
            <a:spAutoFit/>
          </a:bodyPr>
          <a:lstStyle/>
          <a:p>
            <a:pPr algn="ctr">
              <a:lnSpc>
                <a:spcPct val="93000"/>
              </a:lnSpc>
              <a:buClr>
                <a:srgbClr val="000000"/>
              </a:buClr>
              <a:buSzPct val="100000"/>
              <a:defRPr/>
            </a:pPr>
            <a:r>
              <a:rPr lang="it-IT" altLang="it-IT" sz="3200" b="1" dirty="0">
                <a:solidFill>
                  <a:srgbClr val="005F73"/>
                </a:solidFill>
                <a:latin typeface="Arial"/>
                <a:cs typeface="Arial"/>
              </a:rPr>
              <a:t>Test del cammino dei 6 minuti (6MWT)</a:t>
            </a:r>
          </a:p>
        </p:txBody>
      </p:sp>
      <p:pic>
        <p:nvPicPr>
          <p:cNvPr id="5" name="Immagine 4">
            <a:extLst>
              <a:ext uri="{FF2B5EF4-FFF2-40B4-BE49-F238E27FC236}">
                <a16:creationId xmlns:a16="http://schemas.microsoft.com/office/drawing/2014/main" id="{AD6527AE-1C67-4005-827D-DE85CC7D474E}"/>
              </a:ext>
            </a:extLst>
          </p:cNvPr>
          <p:cNvPicPr>
            <a:picLocks noChangeAspect="1"/>
          </p:cNvPicPr>
          <p:nvPr/>
        </p:nvPicPr>
        <p:blipFill rotWithShape="1">
          <a:blip r:embed="rId3"/>
          <a:srcRect r="6687"/>
          <a:stretch/>
        </p:blipFill>
        <p:spPr>
          <a:xfrm>
            <a:off x="789581" y="1555469"/>
            <a:ext cx="1899256" cy="3971462"/>
          </a:xfrm>
          <a:prstGeom prst="rect">
            <a:avLst/>
          </a:prstGeom>
        </p:spPr>
      </p:pic>
    </p:spTree>
    <p:extLst>
      <p:ext uri="{BB962C8B-B14F-4D97-AF65-F5344CB8AC3E}">
        <p14:creationId xmlns:p14="http://schemas.microsoft.com/office/powerpoint/2010/main" val="32833164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descr=" 7">
            <a:extLst>
              <a:ext uri="{FF2B5EF4-FFF2-40B4-BE49-F238E27FC236}">
                <a16:creationId xmlns:a16="http://schemas.microsoft.com/office/drawing/2014/main" id="{EFEAE309-AB39-4EBF-8847-383654283E4A}"/>
              </a:ext>
            </a:extLst>
          </p:cNvPr>
          <p:cNvSpPr/>
          <p:nvPr/>
        </p:nvSpPr>
        <p:spPr>
          <a:xfrm>
            <a:off x="674310" y="200499"/>
            <a:ext cx="4673074" cy="607539"/>
          </a:xfrm>
          <a:prstGeom prst="rect">
            <a:avLst/>
          </a:prstGeom>
        </p:spPr>
        <p:txBody>
          <a:bodyPr wrap="none">
            <a:spAutoFit/>
          </a:bodyPr>
          <a:lstStyle/>
          <a:p>
            <a:pPr algn="ctr" eaLnBrk="1" hangingPunct="1">
              <a:lnSpc>
                <a:spcPct val="93000"/>
              </a:lnSpc>
              <a:buClr>
                <a:srgbClr val="000000"/>
              </a:buClr>
              <a:buSzPct val="100000"/>
              <a:defRPr/>
            </a:pPr>
            <a:r>
              <a:rPr lang="it-IT" altLang="it-IT" sz="3600" b="1" dirty="0">
                <a:solidFill>
                  <a:srgbClr val="005F73"/>
                </a:solidFill>
                <a:latin typeface="Arial"/>
                <a:cs typeface="Arial"/>
              </a:rPr>
              <a:t>Esami Ematochimici</a:t>
            </a:r>
          </a:p>
        </p:txBody>
      </p:sp>
      <p:sp>
        <p:nvSpPr>
          <p:cNvPr id="3" name="CasellaDiTesto 2" descr=" 2">
            <a:extLst>
              <a:ext uri="{FF2B5EF4-FFF2-40B4-BE49-F238E27FC236}">
                <a16:creationId xmlns:a16="http://schemas.microsoft.com/office/drawing/2014/main" id="{8506BCE9-7CE3-4824-BCD8-A57DA546C41B}"/>
              </a:ext>
            </a:extLst>
          </p:cNvPr>
          <p:cNvSpPr txBox="1"/>
          <p:nvPr/>
        </p:nvSpPr>
        <p:spPr>
          <a:xfrm>
            <a:off x="6238875" y="2093548"/>
            <a:ext cx="2381250" cy="1187497"/>
          </a:xfrm>
          <a:prstGeom prst="rect">
            <a:avLst/>
          </a:prstGeom>
          <a:noFill/>
        </p:spPr>
        <p:txBody>
          <a:bodyPr wrap="square" rtlCol="0">
            <a:spAutoFit/>
          </a:bodyPr>
          <a:lstStyle/>
          <a:p>
            <a:endParaRPr lang="it-IT" dirty="0"/>
          </a:p>
        </p:txBody>
      </p:sp>
      <p:pic>
        <p:nvPicPr>
          <p:cNvPr id="4" name="Immagine 3" descr=" 5">
            <a:extLst>
              <a:ext uri="{FF2B5EF4-FFF2-40B4-BE49-F238E27FC236}">
                <a16:creationId xmlns:a16="http://schemas.microsoft.com/office/drawing/2014/main" id="{A63F199A-FE39-4E38-861F-08B0C7DDED70}"/>
              </a:ext>
            </a:extLst>
          </p:cNvPr>
          <p:cNvPicPr>
            <a:picLocks noChangeAspect="1"/>
          </p:cNvPicPr>
          <p:nvPr/>
        </p:nvPicPr>
        <p:blipFill rotWithShape="1">
          <a:blip r:embed="rId2"/>
          <a:srcRect t="960" r="3009" b="6931"/>
          <a:stretch/>
        </p:blipFill>
        <p:spPr>
          <a:xfrm>
            <a:off x="6238875" y="811545"/>
            <a:ext cx="5953125" cy="5646181"/>
          </a:xfrm>
          <a:prstGeom prst="rect">
            <a:avLst/>
          </a:prstGeom>
        </p:spPr>
      </p:pic>
      <p:pic>
        <p:nvPicPr>
          <p:cNvPr id="5" name="Immagine 4" descr=" 6">
            <a:extLst>
              <a:ext uri="{FF2B5EF4-FFF2-40B4-BE49-F238E27FC236}">
                <a16:creationId xmlns:a16="http://schemas.microsoft.com/office/drawing/2014/main" id="{099FC6D6-3550-49F8-9D46-0C5094BE91A0}"/>
              </a:ext>
            </a:extLst>
          </p:cNvPr>
          <p:cNvPicPr>
            <a:picLocks noChangeAspect="1"/>
          </p:cNvPicPr>
          <p:nvPr/>
        </p:nvPicPr>
        <p:blipFill rotWithShape="1">
          <a:blip r:embed="rId3"/>
          <a:srcRect r="11034"/>
          <a:stretch/>
        </p:blipFill>
        <p:spPr>
          <a:xfrm>
            <a:off x="64899" y="811545"/>
            <a:ext cx="6173976" cy="5665063"/>
          </a:xfrm>
          <a:prstGeom prst="rect">
            <a:avLst/>
          </a:prstGeom>
        </p:spPr>
      </p:pic>
    </p:spTree>
    <p:extLst>
      <p:ext uri="{BB962C8B-B14F-4D97-AF65-F5344CB8AC3E}">
        <p14:creationId xmlns:p14="http://schemas.microsoft.com/office/powerpoint/2010/main" val="34109433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descr=" 7">
            <a:extLst>
              <a:ext uri="{FF2B5EF4-FFF2-40B4-BE49-F238E27FC236}">
                <a16:creationId xmlns:a16="http://schemas.microsoft.com/office/drawing/2014/main" id="{A5C0F512-85EA-4FC9-B492-E9AC5B787C54}"/>
              </a:ext>
            </a:extLst>
          </p:cNvPr>
          <p:cNvSpPr/>
          <p:nvPr/>
        </p:nvSpPr>
        <p:spPr>
          <a:xfrm>
            <a:off x="674310" y="200499"/>
            <a:ext cx="4673074" cy="607539"/>
          </a:xfrm>
          <a:prstGeom prst="rect">
            <a:avLst/>
          </a:prstGeom>
        </p:spPr>
        <p:txBody>
          <a:bodyPr wrap="none">
            <a:spAutoFit/>
          </a:bodyPr>
          <a:lstStyle/>
          <a:p>
            <a:pPr algn="ctr" eaLnBrk="1" hangingPunct="1">
              <a:lnSpc>
                <a:spcPct val="93000"/>
              </a:lnSpc>
              <a:buClr>
                <a:srgbClr val="000000"/>
              </a:buClr>
              <a:buSzPct val="100000"/>
              <a:defRPr/>
            </a:pPr>
            <a:r>
              <a:rPr lang="it-IT" altLang="it-IT" sz="3600" b="1" dirty="0">
                <a:solidFill>
                  <a:srgbClr val="005F73"/>
                </a:solidFill>
                <a:latin typeface="Arial"/>
                <a:cs typeface="Arial"/>
              </a:rPr>
              <a:t>Esami Ematochimici</a:t>
            </a:r>
          </a:p>
        </p:txBody>
      </p:sp>
      <p:sp>
        <p:nvSpPr>
          <p:cNvPr id="3" name="CasellaDiTesto 2" descr=" 2">
            <a:extLst>
              <a:ext uri="{FF2B5EF4-FFF2-40B4-BE49-F238E27FC236}">
                <a16:creationId xmlns:a16="http://schemas.microsoft.com/office/drawing/2014/main" id="{C10DA648-A2C3-4876-AC3B-7A95B33E3E8C}"/>
              </a:ext>
            </a:extLst>
          </p:cNvPr>
          <p:cNvSpPr txBox="1"/>
          <p:nvPr/>
        </p:nvSpPr>
        <p:spPr>
          <a:xfrm>
            <a:off x="6238875" y="2073228"/>
            <a:ext cx="2381250" cy="1187497"/>
          </a:xfrm>
          <a:prstGeom prst="rect">
            <a:avLst/>
          </a:prstGeom>
          <a:noFill/>
        </p:spPr>
        <p:txBody>
          <a:bodyPr wrap="square" rtlCol="0">
            <a:spAutoFit/>
          </a:bodyPr>
          <a:lstStyle/>
          <a:p>
            <a:endParaRPr lang="it-IT" dirty="0"/>
          </a:p>
        </p:txBody>
      </p:sp>
      <p:pic>
        <p:nvPicPr>
          <p:cNvPr id="4" name="Immagine 3" descr=" 5">
            <a:extLst>
              <a:ext uri="{FF2B5EF4-FFF2-40B4-BE49-F238E27FC236}">
                <a16:creationId xmlns:a16="http://schemas.microsoft.com/office/drawing/2014/main" id="{1E6AC85D-EF62-447D-824D-5044654E77F0}"/>
              </a:ext>
            </a:extLst>
          </p:cNvPr>
          <p:cNvPicPr>
            <a:picLocks noChangeAspect="1"/>
          </p:cNvPicPr>
          <p:nvPr/>
        </p:nvPicPr>
        <p:blipFill rotWithShape="1">
          <a:blip r:embed="rId2"/>
          <a:srcRect t="960" r="3009" b="6931"/>
          <a:stretch/>
        </p:blipFill>
        <p:spPr>
          <a:xfrm>
            <a:off x="6238875" y="791225"/>
            <a:ext cx="5953125" cy="5646181"/>
          </a:xfrm>
          <a:prstGeom prst="rect">
            <a:avLst/>
          </a:prstGeom>
        </p:spPr>
      </p:pic>
      <p:pic>
        <p:nvPicPr>
          <p:cNvPr id="5" name="Immagine 4" descr=" 6">
            <a:extLst>
              <a:ext uri="{FF2B5EF4-FFF2-40B4-BE49-F238E27FC236}">
                <a16:creationId xmlns:a16="http://schemas.microsoft.com/office/drawing/2014/main" id="{CB7DDA45-7F72-4E44-8186-2B86B4559605}"/>
              </a:ext>
            </a:extLst>
          </p:cNvPr>
          <p:cNvPicPr>
            <a:picLocks noChangeAspect="1"/>
          </p:cNvPicPr>
          <p:nvPr/>
        </p:nvPicPr>
        <p:blipFill rotWithShape="1">
          <a:blip r:embed="rId3"/>
          <a:srcRect r="11034"/>
          <a:stretch/>
        </p:blipFill>
        <p:spPr>
          <a:xfrm>
            <a:off x="64899" y="791225"/>
            <a:ext cx="6173976" cy="5665063"/>
          </a:xfrm>
          <a:prstGeom prst="rect">
            <a:avLst/>
          </a:prstGeom>
        </p:spPr>
      </p:pic>
      <p:sp>
        <p:nvSpPr>
          <p:cNvPr id="6" name="Rettangolo 5" descr=" 8">
            <a:extLst>
              <a:ext uri="{FF2B5EF4-FFF2-40B4-BE49-F238E27FC236}">
                <a16:creationId xmlns:a16="http://schemas.microsoft.com/office/drawing/2014/main" id="{AC38EB1A-4E49-4BAF-A347-844838DD515E}"/>
              </a:ext>
            </a:extLst>
          </p:cNvPr>
          <p:cNvSpPr/>
          <p:nvPr/>
        </p:nvSpPr>
        <p:spPr>
          <a:xfrm>
            <a:off x="3516284" y="5326611"/>
            <a:ext cx="2194560" cy="24938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3604224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descr=" 6">
            <a:extLst>
              <a:ext uri="{FF2B5EF4-FFF2-40B4-BE49-F238E27FC236}">
                <a16:creationId xmlns:a16="http://schemas.microsoft.com/office/drawing/2014/main" id="{2073D6EE-C3C1-4F68-9311-CAF47692ECB9}"/>
              </a:ext>
            </a:extLst>
          </p:cNvPr>
          <p:cNvSpPr txBox="1">
            <a:spLocks/>
          </p:cNvSpPr>
          <p:nvPr/>
        </p:nvSpPr>
        <p:spPr>
          <a:xfrm>
            <a:off x="917172" y="2578212"/>
            <a:ext cx="9510059" cy="3190004"/>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514350" indent="-514350">
              <a:spcAft>
                <a:spcPts val="600"/>
              </a:spcAft>
              <a:buFont typeface="+mj-lt"/>
              <a:buAutoNum type="arabicPeriod"/>
            </a:pPr>
            <a:r>
              <a:rPr lang="it-IT" sz="2800" b="1" dirty="0">
                <a:solidFill>
                  <a:schemeClr val="accent5">
                    <a:lumMod val="75000"/>
                  </a:schemeClr>
                </a:solidFill>
                <a:latin typeface="Arial" panose="020B0604020202020204" pitchFamily="34" charset="0"/>
                <a:cs typeface="Arial" panose="020B0604020202020204" pitchFamily="34" charset="0"/>
              </a:rPr>
              <a:t>Lo consegno al MMG </a:t>
            </a:r>
          </a:p>
          <a:p>
            <a:pPr marL="514350" indent="-514350">
              <a:spcAft>
                <a:spcPts val="600"/>
              </a:spcAft>
              <a:buFont typeface="+mj-lt"/>
              <a:buAutoNum type="arabicPeriod"/>
            </a:pPr>
            <a:r>
              <a:rPr lang="it-IT" sz="2800" b="1" dirty="0">
                <a:solidFill>
                  <a:schemeClr val="accent5">
                    <a:lumMod val="75000"/>
                  </a:schemeClr>
                </a:solidFill>
                <a:latin typeface="Arial" panose="020B0604020202020204" pitchFamily="34" charset="0"/>
                <a:cs typeface="Arial" panose="020B0604020202020204" pitchFamily="34" charset="0"/>
              </a:rPr>
              <a:t>Prosegue con visita pneumologica a sei mesi e prescrivo raccomandazione ad attività fisica quotidiana </a:t>
            </a:r>
          </a:p>
          <a:p>
            <a:pPr marL="514350" indent="-514350">
              <a:spcAft>
                <a:spcPts val="600"/>
              </a:spcAft>
              <a:buFont typeface="+mj-lt"/>
              <a:buAutoNum type="arabicPeriod"/>
            </a:pPr>
            <a:r>
              <a:rPr lang="it-IT" sz="2800" b="1" dirty="0">
                <a:solidFill>
                  <a:schemeClr val="accent5">
                    <a:lumMod val="75000"/>
                  </a:schemeClr>
                </a:solidFill>
                <a:latin typeface="Arial" panose="020B0604020202020204" pitchFamily="34" charset="0"/>
                <a:cs typeface="Arial" panose="020B0604020202020204" pitchFamily="34" charset="0"/>
              </a:rPr>
              <a:t>Programma riabilitativo in regime di </a:t>
            </a:r>
            <a:r>
              <a:rPr lang="it-IT" sz="2800" b="1" dirty="0" err="1">
                <a:solidFill>
                  <a:schemeClr val="accent5">
                    <a:lumMod val="75000"/>
                  </a:schemeClr>
                </a:solidFill>
                <a:latin typeface="Arial" panose="020B0604020202020204" pitchFamily="34" charset="0"/>
                <a:cs typeface="Arial" panose="020B0604020202020204" pitchFamily="34" charset="0"/>
              </a:rPr>
              <a:t>Day</a:t>
            </a:r>
            <a:r>
              <a:rPr lang="it-IT" sz="2800" b="1" dirty="0">
                <a:solidFill>
                  <a:schemeClr val="accent5">
                    <a:lumMod val="75000"/>
                  </a:schemeClr>
                </a:solidFill>
                <a:latin typeface="Arial" panose="020B0604020202020204" pitchFamily="34" charset="0"/>
                <a:cs typeface="Arial" panose="020B0604020202020204" pitchFamily="34" charset="0"/>
              </a:rPr>
              <a:t> Hospital</a:t>
            </a:r>
          </a:p>
          <a:p>
            <a:pPr marL="514350" indent="-514350">
              <a:spcAft>
                <a:spcPts val="600"/>
              </a:spcAft>
              <a:buFont typeface="+mj-lt"/>
              <a:buAutoNum type="arabicPeriod"/>
            </a:pPr>
            <a:r>
              <a:rPr lang="it-IT" sz="2800" b="1" dirty="0">
                <a:solidFill>
                  <a:schemeClr val="accent5">
                    <a:lumMod val="75000"/>
                  </a:schemeClr>
                </a:solidFill>
                <a:latin typeface="Arial" panose="020B0604020202020204" pitchFamily="34" charset="0"/>
                <a:cs typeface="Arial" panose="020B0604020202020204" pitchFamily="34" charset="0"/>
              </a:rPr>
              <a:t>Ricovero in reparto di riabilitazione </a:t>
            </a:r>
          </a:p>
        </p:txBody>
      </p:sp>
      <p:sp>
        <p:nvSpPr>
          <p:cNvPr id="3" name="CasellaDiTesto 2">
            <a:extLst>
              <a:ext uri="{FF2B5EF4-FFF2-40B4-BE49-F238E27FC236}">
                <a16:creationId xmlns:a16="http://schemas.microsoft.com/office/drawing/2014/main" id="{C59A8B28-4E87-4101-9A80-7A7278B64837}"/>
              </a:ext>
            </a:extLst>
          </p:cNvPr>
          <p:cNvSpPr txBox="1"/>
          <p:nvPr/>
        </p:nvSpPr>
        <p:spPr>
          <a:xfrm>
            <a:off x="234342" y="6519743"/>
            <a:ext cx="2489937" cy="307777"/>
          </a:xfrm>
          <a:prstGeom prst="rect">
            <a:avLst/>
          </a:prstGeom>
          <a:noFill/>
        </p:spPr>
        <p:txBody>
          <a:bodyPr wrap="square" rtlCol="0">
            <a:spAutoFit/>
          </a:bodyPr>
          <a:lstStyle/>
          <a:p>
            <a:r>
              <a:rPr lang="it-IT" sz="1400" i="1" dirty="0">
                <a:solidFill>
                  <a:schemeClr val="bg1"/>
                </a:solidFill>
              </a:rPr>
              <a:t>@michele.vitacca</a:t>
            </a:r>
          </a:p>
        </p:txBody>
      </p:sp>
      <p:sp>
        <p:nvSpPr>
          <p:cNvPr id="4" name="Titolo 1" descr=" 2">
            <a:extLst>
              <a:ext uri="{FF2B5EF4-FFF2-40B4-BE49-F238E27FC236}">
                <a16:creationId xmlns:a16="http://schemas.microsoft.com/office/drawing/2014/main" id="{8E9B9997-692A-45B9-A8AD-B31D883C72D5}"/>
              </a:ext>
            </a:extLst>
          </p:cNvPr>
          <p:cNvSpPr>
            <a:spLocks noGrp="1"/>
          </p:cNvSpPr>
          <p:nvPr>
            <p:ph type="title"/>
          </p:nvPr>
        </p:nvSpPr>
        <p:spPr>
          <a:xfrm>
            <a:off x="885617" y="388165"/>
            <a:ext cx="10420765" cy="2012142"/>
          </a:xfrm>
        </p:spPr>
        <p:txBody>
          <a:bodyPr>
            <a:noAutofit/>
          </a:bodyPr>
          <a:lstStyle/>
          <a:p>
            <a:pPr algn="ctr"/>
            <a:r>
              <a:rPr lang="it-IT" sz="3200" b="1" dirty="0">
                <a:solidFill>
                  <a:srgbClr val="005F73"/>
                </a:solidFill>
                <a:latin typeface="+mn-lt"/>
              </a:rPr>
              <a:t>Risposta 3:</a:t>
            </a:r>
            <a:br>
              <a:rPr lang="it-IT" sz="3200" b="1" dirty="0">
                <a:solidFill>
                  <a:srgbClr val="005F73"/>
                </a:solidFill>
                <a:latin typeface="+mn-lt"/>
              </a:rPr>
            </a:br>
            <a:r>
              <a:rPr lang="it-IT" sz="3200" b="1" dirty="0">
                <a:solidFill>
                  <a:srgbClr val="005F73"/>
                </a:solidFill>
                <a:latin typeface="+mn-lt"/>
              </a:rPr>
              <a:t> Vista la storia clinica e funzionale del paziente cosa fareste? </a:t>
            </a:r>
            <a:br>
              <a:rPr lang="it-IT" sz="3200" b="1" dirty="0">
                <a:solidFill>
                  <a:srgbClr val="005F73"/>
                </a:solidFill>
                <a:latin typeface="+mn-lt"/>
              </a:rPr>
            </a:br>
            <a:endParaRPr lang="it-IT" sz="3200" b="1" dirty="0">
              <a:solidFill>
                <a:srgbClr val="005F73"/>
              </a:solidFill>
              <a:latin typeface="+mn-lt"/>
            </a:endParaRPr>
          </a:p>
        </p:txBody>
      </p:sp>
    </p:spTree>
    <p:extLst>
      <p:ext uri="{BB962C8B-B14F-4D97-AF65-F5344CB8AC3E}">
        <p14:creationId xmlns:p14="http://schemas.microsoft.com/office/powerpoint/2010/main" val="26141747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1" descr=" 2">
            <a:extLst>
              <a:ext uri="{FF2B5EF4-FFF2-40B4-BE49-F238E27FC236}">
                <a16:creationId xmlns:a16="http://schemas.microsoft.com/office/drawing/2014/main" id="{FC3A5D91-ED3D-4426-81EA-0B902E7BFBB3}"/>
              </a:ext>
            </a:extLst>
          </p:cNvPr>
          <p:cNvSpPr>
            <a:spLocks noGrp="1"/>
          </p:cNvSpPr>
          <p:nvPr>
            <p:ph type="title"/>
          </p:nvPr>
        </p:nvSpPr>
        <p:spPr>
          <a:xfrm>
            <a:off x="885617" y="388165"/>
            <a:ext cx="10420765" cy="2012142"/>
          </a:xfrm>
        </p:spPr>
        <p:txBody>
          <a:bodyPr>
            <a:noAutofit/>
          </a:bodyPr>
          <a:lstStyle/>
          <a:p>
            <a:pPr algn="ctr"/>
            <a:r>
              <a:rPr lang="it-IT" sz="3200" b="1" dirty="0">
                <a:solidFill>
                  <a:srgbClr val="005F73"/>
                </a:solidFill>
                <a:latin typeface="+mn-lt"/>
              </a:rPr>
              <a:t>Risposta 3:</a:t>
            </a:r>
            <a:br>
              <a:rPr lang="it-IT" sz="3200" b="1" dirty="0">
                <a:solidFill>
                  <a:srgbClr val="005F73"/>
                </a:solidFill>
                <a:latin typeface="+mn-lt"/>
              </a:rPr>
            </a:br>
            <a:r>
              <a:rPr lang="it-IT" sz="3200" b="1" dirty="0">
                <a:solidFill>
                  <a:srgbClr val="005F73"/>
                </a:solidFill>
                <a:latin typeface="+mn-lt"/>
              </a:rPr>
              <a:t> Vista la storia clinica e funzionale del paziente cosa fareste? </a:t>
            </a:r>
            <a:br>
              <a:rPr lang="it-IT" sz="3200" b="1" dirty="0">
                <a:solidFill>
                  <a:srgbClr val="005F73"/>
                </a:solidFill>
                <a:latin typeface="+mn-lt"/>
              </a:rPr>
            </a:br>
            <a:endParaRPr lang="it-IT" sz="3200" b="1" dirty="0">
              <a:solidFill>
                <a:srgbClr val="005F73"/>
              </a:solidFill>
              <a:latin typeface="+mn-lt"/>
            </a:endParaRPr>
          </a:p>
        </p:txBody>
      </p:sp>
      <p:sp>
        <p:nvSpPr>
          <p:cNvPr id="4" name="Titolo 1" descr=" 6">
            <a:extLst>
              <a:ext uri="{FF2B5EF4-FFF2-40B4-BE49-F238E27FC236}">
                <a16:creationId xmlns:a16="http://schemas.microsoft.com/office/drawing/2014/main" id="{D6CB8083-89E3-4266-8983-106A19D4047E}"/>
              </a:ext>
            </a:extLst>
          </p:cNvPr>
          <p:cNvSpPr txBox="1">
            <a:spLocks/>
          </p:cNvSpPr>
          <p:nvPr/>
        </p:nvSpPr>
        <p:spPr>
          <a:xfrm>
            <a:off x="917172" y="2578212"/>
            <a:ext cx="9510059" cy="3190004"/>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514350" indent="-514350">
              <a:spcAft>
                <a:spcPts val="600"/>
              </a:spcAft>
              <a:buFont typeface="+mj-lt"/>
              <a:buAutoNum type="arabicPeriod"/>
            </a:pPr>
            <a:r>
              <a:rPr lang="it-IT" sz="2800" b="1" dirty="0">
                <a:solidFill>
                  <a:schemeClr val="accent5">
                    <a:lumMod val="75000"/>
                  </a:schemeClr>
                </a:solidFill>
                <a:latin typeface="Arial" panose="020B0604020202020204" pitchFamily="34" charset="0"/>
                <a:cs typeface="Arial" panose="020B0604020202020204" pitchFamily="34" charset="0"/>
              </a:rPr>
              <a:t>Lo consegno al MMG </a:t>
            </a:r>
          </a:p>
          <a:p>
            <a:pPr marL="514350" indent="-514350">
              <a:spcAft>
                <a:spcPts val="600"/>
              </a:spcAft>
              <a:buFont typeface="+mj-lt"/>
              <a:buAutoNum type="arabicPeriod"/>
            </a:pPr>
            <a:r>
              <a:rPr lang="it-IT" sz="2800" b="1" dirty="0">
                <a:solidFill>
                  <a:schemeClr val="accent5">
                    <a:lumMod val="75000"/>
                  </a:schemeClr>
                </a:solidFill>
                <a:latin typeface="Arial" panose="020B0604020202020204" pitchFamily="34" charset="0"/>
                <a:cs typeface="Arial" panose="020B0604020202020204" pitchFamily="34" charset="0"/>
              </a:rPr>
              <a:t>Prosegue con visita pneumologica a sei mesi e prescrivo raccomandazione ad attività fisica quotidiana </a:t>
            </a:r>
          </a:p>
          <a:p>
            <a:pPr marL="514350" indent="-514350">
              <a:spcAft>
                <a:spcPts val="600"/>
              </a:spcAft>
              <a:buFont typeface="+mj-lt"/>
              <a:buAutoNum type="arabicPeriod"/>
            </a:pPr>
            <a:r>
              <a:rPr lang="it-IT" sz="2800" b="1" dirty="0">
                <a:solidFill>
                  <a:srgbClr val="E4032F"/>
                </a:solidFill>
                <a:latin typeface="Arial" panose="020B0604020202020204" pitchFamily="34" charset="0"/>
                <a:cs typeface="Arial" panose="020B0604020202020204" pitchFamily="34" charset="0"/>
              </a:rPr>
              <a:t>Programma riabilitativo in regime di </a:t>
            </a:r>
            <a:r>
              <a:rPr lang="it-IT" sz="2800" b="1" dirty="0" err="1">
                <a:solidFill>
                  <a:srgbClr val="E4032F"/>
                </a:solidFill>
                <a:latin typeface="Arial" panose="020B0604020202020204" pitchFamily="34" charset="0"/>
                <a:cs typeface="Arial" panose="020B0604020202020204" pitchFamily="34" charset="0"/>
              </a:rPr>
              <a:t>Day</a:t>
            </a:r>
            <a:r>
              <a:rPr lang="it-IT" sz="2800" b="1" dirty="0">
                <a:solidFill>
                  <a:srgbClr val="E4032F"/>
                </a:solidFill>
                <a:latin typeface="Arial" panose="020B0604020202020204" pitchFamily="34" charset="0"/>
                <a:cs typeface="Arial" panose="020B0604020202020204" pitchFamily="34" charset="0"/>
              </a:rPr>
              <a:t> Hospital</a:t>
            </a:r>
          </a:p>
          <a:p>
            <a:pPr marL="514350" indent="-514350">
              <a:spcAft>
                <a:spcPts val="600"/>
              </a:spcAft>
              <a:buFont typeface="+mj-lt"/>
              <a:buAutoNum type="arabicPeriod"/>
            </a:pPr>
            <a:r>
              <a:rPr lang="it-IT" sz="2800" b="1" dirty="0">
                <a:solidFill>
                  <a:schemeClr val="accent5">
                    <a:lumMod val="75000"/>
                  </a:schemeClr>
                </a:solidFill>
                <a:latin typeface="Arial" panose="020B0604020202020204" pitchFamily="34" charset="0"/>
                <a:cs typeface="Arial" panose="020B0604020202020204" pitchFamily="34" charset="0"/>
              </a:rPr>
              <a:t>Ricovero in reparto di riabilitazione </a:t>
            </a:r>
          </a:p>
        </p:txBody>
      </p:sp>
    </p:spTree>
    <p:extLst>
      <p:ext uri="{BB962C8B-B14F-4D97-AF65-F5344CB8AC3E}">
        <p14:creationId xmlns:p14="http://schemas.microsoft.com/office/powerpoint/2010/main" val="40937956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13C09301-B1E9-4315-A1C8-FFE66F25416A}"/>
              </a:ext>
            </a:extLst>
          </p:cNvPr>
          <p:cNvPicPr>
            <a:picLocks noChangeAspect="1"/>
          </p:cNvPicPr>
          <p:nvPr/>
        </p:nvPicPr>
        <p:blipFill>
          <a:blip r:embed="rId2"/>
          <a:stretch>
            <a:fillRect/>
          </a:stretch>
        </p:blipFill>
        <p:spPr>
          <a:xfrm>
            <a:off x="1943526" y="680654"/>
            <a:ext cx="8068801" cy="5496692"/>
          </a:xfrm>
          <a:prstGeom prst="rect">
            <a:avLst/>
          </a:prstGeom>
        </p:spPr>
      </p:pic>
      <p:sp>
        <p:nvSpPr>
          <p:cNvPr id="2" name="Rettangolo 1">
            <a:extLst>
              <a:ext uri="{FF2B5EF4-FFF2-40B4-BE49-F238E27FC236}">
                <a16:creationId xmlns:a16="http://schemas.microsoft.com/office/drawing/2014/main" id="{02C48881-6DBC-465E-94B0-4BDA75C19924}"/>
              </a:ext>
            </a:extLst>
          </p:cNvPr>
          <p:cNvSpPr/>
          <p:nvPr/>
        </p:nvSpPr>
        <p:spPr>
          <a:xfrm>
            <a:off x="2179673" y="1020726"/>
            <a:ext cx="7950727" cy="25518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4" name="Immagine 3">
            <a:extLst>
              <a:ext uri="{FF2B5EF4-FFF2-40B4-BE49-F238E27FC236}">
                <a16:creationId xmlns:a16="http://schemas.microsoft.com/office/drawing/2014/main" id="{0EFF9E9B-1EC0-44BF-B2B3-60EF4791B976}"/>
              </a:ext>
            </a:extLst>
          </p:cNvPr>
          <p:cNvPicPr>
            <a:picLocks noChangeAspect="1"/>
          </p:cNvPicPr>
          <p:nvPr/>
        </p:nvPicPr>
        <p:blipFill>
          <a:blip r:embed="rId3"/>
          <a:stretch>
            <a:fillRect/>
          </a:stretch>
        </p:blipFill>
        <p:spPr>
          <a:xfrm>
            <a:off x="314648" y="255182"/>
            <a:ext cx="739025" cy="746406"/>
          </a:xfrm>
          <a:prstGeom prst="rect">
            <a:avLst/>
          </a:prstGeom>
        </p:spPr>
      </p:pic>
      <p:pic>
        <p:nvPicPr>
          <p:cNvPr id="6" name="Immagine 5">
            <a:extLst>
              <a:ext uri="{FF2B5EF4-FFF2-40B4-BE49-F238E27FC236}">
                <a16:creationId xmlns:a16="http://schemas.microsoft.com/office/drawing/2014/main" id="{55D37198-F3BA-4CC7-8AB1-4B225F90CD99}"/>
              </a:ext>
            </a:extLst>
          </p:cNvPr>
          <p:cNvPicPr>
            <a:picLocks noChangeAspect="1"/>
          </p:cNvPicPr>
          <p:nvPr/>
        </p:nvPicPr>
        <p:blipFill>
          <a:blip r:embed="rId4"/>
          <a:stretch>
            <a:fillRect/>
          </a:stretch>
        </p:blipFill>
        <p:spPr>
          <a:xfrm>
            <a:off x="11292333" y="101265"/>
            <a:ext cx="813084" cy="772732"/>
          </a:xfrm>
          <a:prstGeom prst="rect">
            <a:avLst/>
          </a:prstGeom>
        </p:spPr>
      </p:pic>
    </p:spTree>
    <p:extLst>
      <p:ext uri="{BB962C8B-B14F-4D97-AF65-F5344CB8AC3E}">
        <p14:creationId xmlns:p14="http://schemas.microsoft.com/office/powerpoint/2010/main" val="17488684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46FC5B36-2913-4A43-AE34-DFC8BB53365D}"/>
              </a:ext>
            </a:extLst>
          </p:cNvPr>
          <p:cNvPicPr>
            <a:picLocks noChangeAspect="1"/>
          </p:cNvPicPr>
          <p:nvPr/>
        </p:nvPicPr>
        <p:blipFill rotWithShape="1">
          <a:blip r:embed="rId2"/>
          <a:srcRect l="18311" t="22102" r="18041" b="10631"/>
          <a:stretch/>
        </p:blipFill>
        <p:spPr>
          <a:xfrm>
            <a:off x="819707" y="1661328"/>
            <a:ext cx="8312727" cy="4941748"/>
          </a:xfrm>
          <a:prstGeom prst="rect">
            <a:avLst/>
          </a:prstGeom>
        </p:spPr>
      </p:pic>
      <p:pic>
        <p:nvPicPr>
          <p:cNvPr id="3" name="Immagine 2">
            <a:extLst>
              <a:ext uri="{FF2B5EF4-FFF2-40B4-BE49-F238E27FC236}">
                <a16:creationId xmlns:a16="http://schemas.microsoft.com/office/drawing/2014/main" id="{BD67B4B2-7FE7-41C4-928D-104FED161FFE}"/>
              </a:ext>
            </a:extLst>
          </p:cNvPr>
          <p:cNvPicPr>
            <a:picLocks noChangeAspect="1"/>
          </p:cNvPicPr>
          <p:nvPr/>
        </p:nvPicPr>
        <p:blipFill rotWithShape="1">
          <a:blip r:embed="rId3"/>
          <a:srcRect l="17094" t="17177" r="17973" b="36937"/>
          <a:stretch/>
        </p:blipFill>
        <p:spPr>
          <a:xfrm>
            <a:off x="199461" y="133004"/>
            <a:ext cx="3875581" cy="1540554"/>
          </a:xfrm>
          <a:prstGeom prst="rect">
            <a:avLst/>
          </a:prstGeom>
        </p:spPr>
      </p:pic>
      <p:sp>
        <p:nvSpPr>
          <p:cNvPr id="4" name="Rettangolo 3">
            <a:extLst>
              <a:ext uri="{FF2B5EF4-FFF2-40B4-BE49-F238E27FC236}">
                <a16:creationId xmlns:a16="http://schemas.microsoft.com/office/drawing/2014/main" id="{6104316C-95F7-4D1E-B689-DA0BEAB80C02}"/>
              </a:ext>
            </a:extLst>
          </p:cNvPr>
          <p:cNvSpPr/>
          <p:nvPr/>
        </p:nvSpPr>
        <p:spPr>
          <a:xfrm>
            <a:off x="7085920" y="371267"/>
            <a:ext cx="4570796" cy="707886"/>
          </a:xfrm>
          <a:prstGeom prst="rect">
            <a:avLst/>
          </a:prstGeom>
        </p:spPr>
        <p:txBody>
          <a:bodyPr wrap="square">
            <a:spAutoFit/>
          </a:bodyPr>
          <a:lstStyle/>
          <a:p>
            <a:pPr lvl="0"/>
            <a:r>
              <a:rPr lang="it-IT" sz="2000" b="1" dirty="0">
                <a:solidFill>
                  <a:srgbClr val="FF0000"/>
                </a:solidFill>
              </a:rPr>
              <a:t>Utilizzo uno score per indicazioni a percorso riabilitativo: il PRDS</a:t>
            </a:r>
          </a:p>
        </p:txBody>
      </p:sp>
    </p:spTree>
    <p:extLst>
      <p:ext uri="{BB962C8B-B14F-4D97-AF65-F5344CB8AC3E}">
        <p14:creationId xmlns:p14="http://schemas.microsoft.com/office/powerpoint/2010/main" val="23592573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 8">
            <a:extLst>
              <a:ext uri="{FF2B5EF4-FFF2-40B4-BE49-F238E27FC236}">
                <a16:creationId xmlns:a16="http://schemas.microsoft.com/office/drawing/2014/main" id="{A73FC8F7-982E-41B4-88A5-0A099D25B6BC}"/>
              </a:ext>
            </a:extLst>
          </p:cNvPr>
          <p:cNvPicPr>
            <a:picLocks noChangeAspect="1"/>
          </p:cNvPicPr>
          <p:nvPr/>
        </p:nvPicPr>
        <p:blipFill rotWithShape="1">
          <a:blip r:embed="rId2"/>
          <a:srcRect b="14920"/>
          <a:stretch/>
        </p:blipFill>
        <p:spPr>
          <a:xfrm>
            <a:off x="925891" y="248751"/>
            <a:ext cx="5095294" cy="6167832"/>
          </a:xfrm>
          <a:prstGeom prst="rect">
            <a:avLst/>
          </a:prstGeom>
        </p:spPr>
      </p:pic>
      <p:pic>
        <p:nvPicPr>
          <p:cNvPr id="3" name="Immagine 2" descr=" 10">
            <a:extLst>
              <a:ext uri="{FF2B5EF4-FFF2-40B4-BE49-F238E27FC236}">
                <a16:creationId xmlns:a16="http://schemas.microsoft.com/office/drawing/2014/main" id="{FE25A856-C675-4E97-9B51-5EE5F48AD6FF}"/>
              </a:ext>
            </a:extLst>
          </p:cNvPr>
          <p:cNvPicPr>
            <a:picLocks noChangeAspect="1"/>
          </p:cNvPicPr>
          <p:nvPr/>
        </p:nvPicPr>
        <p:blipFill rotWithShape="1">
          <a:blip r:embed="rId3"/>
          <a:srcRect t="4143" r="1223" b="2374"/>
          <a:stretch/>
        </p:blipFill>
        <p:spPr>
          <a:xfrm>
            <a:off x="6245667" y="2913610"/>
            <a:ext cx="5499031" cy="1030780"/>
          </a:xfrm>
          <a:prstGeom prst="rect">
            <a:avLst/>
          </a:prstGeom>
        </p:spPr>
      </p:pic>
    </p:spTree>
    <p:extLst>
      <p:ext uri="{BB962C8B-B14F-4D97-AF65-F5344CB8AC3E}">
        <p14:creationId xmlns:p14="http://schemas.microsoft.com/office/powerpoint/2010/main" val="19422506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 8">
            <a:extLst>
              <a:ext uri="{FF2B5EF4-FFF2-40B4-BE49-F238E27FC236}">
                <a16:creationId xmlns:a16="http://schemas.microsoft.com/office/drawing/2014/main" id="{66AC96CF-1631-4CA5-B6A8-C90DC65DFCD8}"/>
              </a:ext>
            </a:extLst>
          </p:cNvPr>
          <p:cNvPicPr>
            <a:picLocks noChangeAspect="1"/>
          </p:cNvPicPr>
          <p:nvPr/>
        </p:nvPicPr>
        <p:blipFill rotWithShape="1">
          <a:blip r:embed="rId2"/>
          <a:srcRect b="14920"/>
          <a:stretch/>
        </p:blipFill>
        <p:spPr>
          <a:xfrm>
            <a:off x="1010866" y="0"/>
            <a:ext cx="5596830" cy="6774939"/>
          </a:xfrm>
          <a:prstGeom prst="rect">
            <a:avLst/>
          </a:prstGeom>
        </p:spPr>
      </p:pic>
      <p:pic>
        <p:nvPicPr>
          <p:cNvPr id="3" name="Immagine 2" descr=" 10">
            <a:extLst>
              <a:ext uri="{FF2B5EF4-FFF2-40B4-BE49-F238E27FC236}">
                <a16:creationId xmlns:a16="http://schemas.microsoft.com/office/drawing/2014/main" id="{54AF8966-0731-4EEC-A9C2-178EE47AF5C5}"/>
              </a:ext>
            </a:extLst>
          </p:cNvPr>
          <p:cNvPicPr>
            <a:picLocks noChangeAspect="1"/>
          </p:cNvPicPr>
          <p:nvPr/>
        </p:nvPicPr>
        <p:blipFill rotWithShape="1">
          <a:blip r:embed="rId3"/>
          <a:srcRect t="4143" r="1223" b="2374"/>
          <a:stretch/>
        </p:blipFill>
        <p:spPr>
          <a:xfrm>
            <a:off x="6586489" y="3439169"/>
            <a:ext cx="5499031" cy="1030780"/>
          </a:xfrm>
          <a:prstGeom prst="rect">
            <a:avLst/>
          </a:prstGeom>
        </p:spPr>
      </p:pic>
      <p:sp>
        <p:nvSpPr>
          <p:cNvPr id="4" name="Rettangolo 3" descr=" 11">
            <a:extLst>
              <a:ext uri="{FF2B5EF4-FFF2-40B4-BE49-F238E27FC236}">
                <a16:creationId xmlns:a16="http://schemas.microsoft.com/office/drawing/2014/main" id="{AC30741D-E27E-492E-84BB-7678E16A3B9A}"/>
              </a:ext>
            </a:extLst>
          </p:cNvPr>
          <p:cNvSpPr/>
          <p:nvPr/>
        </p:nvSpPr>
        <p:spPr>
          <a:xfrm>
            <a:off x="6586489" y="2738781"/>
            <a:ext cx="3298403" cy="523220"/>
          </a:xfrm>
          <a:prstGeom prst="rect">
            <a:avLst/>
          </a:prstGeom>
        </p:spPr>
        <p:txBody>
          <a:bodyPr wrap="none">
            <a:spAutoFit/>
          </a:bodyPr>
          <a:lstStyle/>
          <a:p>
            <a:r>
              <a:rPr lang="it-IT" sz="2800" b="1" dirty="0">
                <a:solidFill>
                  <a:srgbClr val="FF0000"/>
                </a:solidFill>
              </a:rPr>
              <a:t>TOTALE SCORE:15 </a:t>
            </a:r>
          </a:p>
        </p:txBody>
      </p:sp>
      <p:sp>
        <p:nvSpPr>
          <p:cNvPr id="5" name="CasellaDiTesto 4" descr=" 12">
            <a:extLst>
              <a:ext uri="{FF2B5EF4-FFF2-40B4-BE49-F238E27FC236}">
                <a16:creationId xmlns:a16="http://schemas.microsoft.com/office/drawing/2014/main" id="{E5BD77B4-08FF-416F-8B10-B44816D1CFDF}"/>
              </a:ext>
            </a:extLst>
          </p:cNvPr>
          <p:cNvSpPr txBox="1"/>
          <p:nvPr/>
        </p:nvSpPr>
        <p:spPr>
          <a:xfrm>
            <a:off x="5727470" y="382385"/>
            <a:ext cx="299258" cy="369332"/>
          </a:xfrm>
          <a:prstGeom prst="rect">
            <a:avLst/>
          </a:prstGeom>
          <a:noFill/>
        </p:spPr>
        <p:txBody>
          <a:bodyPr wrap="square" rtlCol="0">
            <a:spAutoFit/>
          </a:bodyPr>
          <a:lstStyle/>
          <a:p>
            <a:r>
              <a:rPr lang="it-IT" b="1" dirty="0">
                <a:solidFill>
                  <a:srgbClr val="FF0000"/>
                </a:solidFill>
              </a:rPr>
              <a:t>X</a:t>
            </a:r>
          </a:p>
        </p:txBody>
      </p:sp>
      <p:pic>
        <p:nvPicPr>
          <p:cNvPr id="6" name="Immagine 5" descr=" 13">
            <a:extLst>
              <a:ext uri="{FF2B5EF4-FFF2-40B4-BE49-F238E27FC236}">
                <a16:creationId xmlns:a16="http://schemas.microsoft.com/office/drawing/2014/main" id="{E9159509-999F-477B-93BF-FCCE445E0FD8}"/>
              </a:ext>
            </a:extLst>
          </p:cNvPr>
          <p:cNvPicPr>
            <a:picLocks noChangeAspect="1"/>
          </p:cNvPicPr>
          <p:nvPr/>
        </p:nvPicPr>
        <p:blipFill>
          <a:blip r:embed="rId4"/>
          <a:stretch>
            <a:fillRect/>
          </a:stretch>
        </p:blipFill>
        <p:spPr>
          <a:xfrm>
            <a:off x="6026728" y="751717"/>
            <a:ext cx="426757" cy="499915"/>
          </a:xfrm>
          <a:prstGeom prst="rect">
            <a:avLst/>
          </a:prstGeom>
        </p:spPr>
      </p:pic>
      <p:pic>
        <p:nvPicPr>
          <p:cNvPr id="7" name="Immagine 6" descr=" 14">
            <a:extLst>
              <a:ext uri="{FF2B5EF4-FFF2-40B4-BE49-F238E27FC236}">
                <a16:creationId xmlns:a16="http://schemas.microsoft.com/office/drawing/2014/main" id="{14BD5E4F-B8E6-475B-AD0A-3178B8A58B94}"/>
              </a:ext>
            </a:extLst>
          </p:cNvPr>
          <p:cNvPicPr>
            <a:picLocks noChangeAspect="1"/>
          </p:cNvPicPr>
          <p:nvPr/>
        </p:nvPicPr>
        <p:blipFill>
          <a:blip r:embed="rId4"/>
          <a:stretch>
            <a:fillRect/>
          </a:stretch>
        </p:blipFill>
        <p:spPr>
          <a:xfrm>
            <a:off x="3147939" y="1183987"/>
            <a:ext cx="426757" cy="499915"/>
          </a:xfrm>
          <a:prstGeom prst="rect">
            <a:avLst/>
          </a:prstGeom>
        </p:spPr>
      </p:pic>
      <p:pic>
        <p:nvPicPr>
          <p:cNvPr id="8" name="Immagine 7" descr=" 15">
            <a:extLst>
              <a:ext uri="{FF2B5EF4-FFF2-40B4-BE49-F238E27FC236}">
                <a16:creationId xmlns:a16="http://schemas.microsoft.com/office/drawing/2014/main" id="{2629DB4B-AEAC-479A-A20F-FE6EA2A4D243}"/>
              </a:ext>
            </a:extLst>
          </p:cNvPr>
          <p:cNvPicPr>
            <a:picLocks noChangeAspect="1"/>
          </p:cNvPicPr>
          <p:nvPr/>
        </p:nvPicPr>
        <p:blipFill>
          <a:blip r:embed="rId4"/>
          <a:stretch>
            <a:fillRect/>
          </a:stretch>
        </p:blipFill>
        <p:spPr>
          <a:xfrm>
            <a:off x="4373954" y="1508184"/>
            <a:ext cx="426757" cy="499915"/>
          </a:xfrm>
          <a:prstGeom prst="rect">
            <a:avLst/>
          </a:prstGeom>
        </p:spPr>
      </p:pic>
      <p:pic>
        <p:nvPicPr>
          <p:cNvPr id="9" name="Immagine 8" descr=" 16">
            <a:extLst>
              <a:ext uri="{FF2B5EF4-FFF2-40B4-BE49-F238E27FC236}">
                <a16:creationId xmlns:a16="http://schemas.microsoft.com/office/drawing/2014/main" id="{A14E950B-A24D-498D-8C41-8B3F8F442015}"/>
              </a:ext>
            </a:extLst>
          </p:cNvPr>
          <p:cNvPicPr>
            <a:picLocks noChangeAspect="1"/>
          </p:cNvPicPr>
          <p:nvPr/>
        </p:nvPicPr>
        <p:blipFill>
          <a:blip r:embed="rId4"/>
          <a:stretch>
            <a:fillRect/>
          </a:stretch>
        </p:blipFill>
        <p:spPr>
          <a:xfrm>
            <a:off x="4437703" y="2090075"/>
            <a:ext cx="426757" cy="499915"/>
          </a:xfrm>
          <a:prstGeom prst="rect">
            <a:avLst/>
          </a:prstGeom>
        </p:spPr>
      </p:pic>
      <p:pic>
        <p:nvPicPr>
          <p:cNvPr id="10" name="Immagine 9" descr=" 17">
            <a:extLst>
              <a:ext uri="{FF2B5EF4-FFF2-40B4-BE49-F238E27FC236}">
                <a16:creationId xmlns:a16="http://schemas.microsoft.com/office/drawing/2014/main" id="{935F9EC9-B721-4BB6-8497-CD02207138A1}"/>
              </a:ext>
            </a:extLst>
          </p:cNvPr>
          <p:cNvPicPr>
            <a:picLocks noChangeAspect="1"/>
          </p:cNvPicPr>
          <p:nvPr/>
        </p:nvPicPr>
        <p:blipFill>
          <a:blip r:embed="rId4"/>
          <a:stretch>
            <a:fillRect/>
          </a:stretch>
        </p:blipFill>
        <p:spPr>
          <a:xfrm>
            <a:off x="6026728" y="2488824"/>
            <a:ext cx="426757" cy="499915"/>
          </a:xfrm>
          <a:prstGeom prst="rect">
            <a:avLst/>
          </a:prstGeom>
        </p:spPr>
      </p:pic>
      <p:pic>
        <p:nvPicPr>
          <p:cNvPr id="11" name="Immagine 10" descr=" 18">
            <a:extLst>
              <a:ext uri="{FF2B5EF4-FFF2-40B4-BE49-F238E27FC236}">
                <a16:creationId xmlns:a16="http://schemas.microsoft.com/office/drawing/2014/main" id="{FB8B746E-AD9C-43A5-9F0C-A3CA313ACCCC}"/>
              </a:ext>
            </a:extLst>
          </p:cNvPr>
          <p:cNvPicPr>
            <a:picLocks noChangeAspect="1"/>
          </p:cNvPicPr>
          <p:nvPr/>
        </p:nvPicPr>
        <p:blipFill>
          <a:blip r:embed="rId4"/>
          <a:stretch>
            <a:fillRect/>
          </a:stretch>
        </p:blipFill>
        <p:spPr>
          <a:xfrm>
            <a:off x="4373954" y="3313326"/>
            <a:ext cx="426757" cy="499915"/>
          </a:xfrm>
          <a:prstGeom prst="rect">
            <a:avLst/>
          </a:prstGeom>
        </p:spPr>
      </p:pic>
      <p:pic>
        <p:nvPicPr>
          <p:cNvPr id="12" name="Immagine 11" descr=" 19">
            <a:extLst>
              <a:ext uri="{FF2B5EF4-FFF2-40B4-BE49-F238E27FC236}">
                <a16:creationId xmlns:a16="http://schemas.microsoft.com/office/drawing/2014/main" id="{457559DE-6F71-4850-9983-80DFEBB431DA}"/>
              </a:ext>
            </a:extLst>
          </p:cNvPr>
          <p:cNvPicPr>
            <a:picLocks noChangeAspect="1"/>
          </p:cNvPicPr>
          <p:nvPr/>
        </p:nvPicPr>
        <p:blipFill>
          <a:blip r:embed="rId4"/>
          <a:stretch>
            <a:fillRect/>
          </a:stretch>
        </p:blipFill>
        <p:spPr>
          <a:xfrm>
            <a:off x="3129116" y="3627929"/>
            <a:ext cx="426757" cy="499915"/>
          </a:xfrm>
          <a:prstGeom prst="rect">
            <a:avLst/>
          </a:prstGeom>
        </p:spPr>
      </p:pic>
      <p:pic>
        <p:nvPicPr>
          <p:cNvPr id="13" name="Immagine 12" descr=" 20">
            <a:extLst>
              <a:ext uri="{FF2B5EF4-FFF2-40B4-BE49-F238E27FC236}">
                <a16:creationId xmlns:a16="http://schemas.microsoft.com/office/drawing/2014/main" id="{373E9334-366B-46F8-B50A-E094C7B66782}"/>
              </a:ext>
            </a:extLst>
          </p:cNvPr>
          <p:cNvPicPr>
            <a:picLocks noChangeAspect="1"/>
          </p:cNvPicPr>
          <p:nvPr/>
        </p:nvPicPr>
        <p:blipFill>
          <a:blip r:embed="rId4"/>
          <a:stretch>
            <a:fillRect/>
          </a:stretch>
        </p:blipFill>
        <p:spPr>
          <a:xfrm>
            <a:off x="3147938" y="3979463"/>
            <a:ext cx="426757" cy="499915"/>
          </a:xfrm>
          <a:prstGeom prst="rect">
            <a:avLst/>
          </a:prstGeom>
        </p:spPr>
      </p:pic>
      <p:pic>
        <p:nvPicPr>
          <p:cNvPr id="14" name="Immagine 13" descr=" 21">
            <a:extLst>
              <a:ext uri="{FF2B5EF4-FFF2-40B4-BE49-F238E27FC236}">
                <a16:creationId xmlns:a16="http://schemas.microsoft.com/office/drawing/2014/main" id="{1A5F9537-AFA9-4B2E-93D1-CDCDDC262167}"/>
              </a:ext>
            </a:extLst>
          </p:cNvPr>
          <p:cNvPicPr>
            <a:picLocks noChangeAspect="1"/>
          </p:cNvPicPr>
          <p:nvPr/>
        </p:nvPicPr>
        <p:blipFill>
          <a:blip r:embed="rId4"/>
          <a:stretch>
            <a:fillRect/>
          </a:stretch>
        </p:blipFill>
        <p:spPr>
          <a:xfrm>
            <a:off x="5794529" y="4225931"/>
            <a:ext cx="426757" cy="499915"/>
          </a:xfrm>
          <a:prstGeom prst="rect">
            <a:avLst/>
          </a:prstGeom>
        </p:spPr>
      </p:pic>
      <p:pic>
        <p:nvPicPr>
          <p:cNvPr id="15" name="Immagine 14" descr=" 22">
            <a:extLst>
              <a:ext uri="{FF2B5EF4-FFF2-40B4-BE49-F238E27FC236}">
                <a16:creationId xmlns:a16="http://schemas.microsoft.com/office/drawing/2014/main" id="{2E2DEF8E-0041-48F1-81EC-DB531FC92A0B}"/>
              </a:ext>
            </a:extLst>
          </p:cNvPr>
          <p:cNvPicPr>
            <a:picLocks noChangeAspect="1"/>
          </p:cNvPicPr>
          <p:nvPr/>
        </p:nvPicPr>
        <p:blipFill>
          <a:blip r:embed="rId4"/>
          <a:stretch>
            <a:fillRect/>
          </a:stretch>
        </p:blipFill>
        <p:spPr>
          <a:xfrm>
            <a:off x="4587332" y="4883282"/>
            <a:ext cx="426757" cy="499915"/>
          </a:xfrm>
          <a:prstGeom prst="rect">
            <a:avLst/>
          </a:prstGeom>
        </p:spPr>
      </p:pic>
      <p:pic>
        <p:nvPicPr>
          <p:cNvPr id="16" name="Immagine 15" descr=" 23">
            <a:extLst>
              <a:ext uri="{FF2B5EF4-FFF2-40B4-BE49-F238E27FC236}">
                <a16:creationId xmlns:a16="http://schemas.microsoft.com/office/drawing/2014/main" id="{E2A1C99F-9CB3-4F50-864B-A56BE0FBDBBA}"/>
              </a:ext>
            </a:extLst>
          </p:cNvPr>
          <p:cNvPicPr>
            <a:picLocks noChangeAspect="1"/>
          </p:cNvPicPr>
          <p:nvPr/>
        </p:nvPicPr>
        <p:blipFill>
          <a:blip r:embed="rId4"/>
          <a:stretch>
            <a:fillRect/>
          </a:stretch>
        </p:blipFill>
        <p:spPr>
          <a:xfrm>
            <a:off x="3309242" y="5311831"/>
            <a:ext cx="426757" cy="499915"/>
          </a:xfrm>
          <a:prstGeom prst="rect">
            <a:avLst/>
          </a:prstGeom>
        </p:spPr>
      </p:pic>
      <p:pic>
        <p:nvPicPr>
          <p:cNvPr id="17" name="Immagine 16" descr=" 24">
            <a:extLst>
              <a:ext uri="{FF2B5EF4-FFF2-40B4-BE49-F238E27FC236}">
                <a16:creationId xmlns:a16="http://schemas.microsoft.com/office/drawing/2014/main" id="{A9300030-0FFB-4016-891A-65EDB60FF73B}"/>
              </a:ext>
            </a:extLst>
          </p:cNvPr>
          <p:cNvPicPr>
            <a:picLocks noChangeAspect="1"/>
          </p:cNvPicPr>
          <p:nvPr/>
        </p:nvPicPr>
        <p:blipFill>
          <a:blip r:embed="rId5"/>
          <a:stretch>
            <a:fillRect/>
          </a:stretch>
        </p:blipFill>
        <p:spPr>
          <a:xfrm>
            <a:off x="3328067" y="5793427"/>
            <a:ext cx="426757" cy="499915"/>
          </a:xfrm>
          <a:prstGeom prst="rect">
            <a:avLst/>
          </a:prstGeom>
        </p:spPr>
      </p:pic>
      <p:pic>
        <p:nvPicPr>
          <p:cNvPr id="18" name="Immagine 17" descr=" 25">
            <a:extLst>
              <a:ext uri="{FF2B5EF4-FFF2-40B4-BE49-F238E27FC236}">
                <a16:creationId xmlns:a16="http://schemas.microsoft.com/office/drawing/2014/main" id="{08C4C2A5-2922-4DBF-A3A4-571284B8B40B}"/>
              </a:ext>
            </a:extLst>
          </p:cNvPr>
          <p:cNvPicPr>
            <a:picLocks noChangeAspect="1"/>
          </p:cNvPicPr>
          <p:nvPr/>
        </p:nvPicPr>
        <p:blipFill>
          <a:blip r:embed="rId4"/>
          <a:stretch>
            <a:fillRect/>
          </a:stretch>
        </p:blipFill>
        <p:spPr>
          <a:xfrm>
            <a:off x="4620583" y="6337431"/>
            <a:ext cx="426757" cy="499915"/>
          </a:xfrm>
          <a:prstGeom prst="rect">
            <a:avLst/>
          </a:prstGeom>
        </p:spPr>
      </p:pic>
      <p:pic>
        <p:nvPicPr>
          <p:cNvPr id="19" name="Immagine 18" descr=" 28">
            <a:extLst>
              <a:ext uri="{FF2B5EF4-FFF2-40B4-BE49-F238E27FC236}">
                <a16:creationId xmlns:a16="http://schemas.microsoft.com/office/drawing/2014/main" id="{E1979BC2-9E87-4541-85AD-0769208041FE}"/>
              </a:ext>
            </a:extLst>
          </p:cNvPr>
          <p:cNvPicPr>
            <a:picLocks noChangeAspect="1"/>
          </p:cNvPicPr>
          <p:nvPr/>
        </p:nvPicPr>
        <p:blipFill>
          <a:blip r:embed="rId5"/>
          <a:stretch>
            <a:fillRect/>
          </a:stretch>
        </p:blipFill>
        <p:spPr>
          <a:xfrm>
            <a:off x="4518077" y="1758141"/>
            <a:ext cx="426757" cy="499915"/>
          </a:xfrm>
          <a:prstGeom prst="rect">
            <a:avLst/>
          </a:prstGeom>
        </p:spPr>
      </p:pic>
      <p:pic>
        <p:nvPicPr>
          <p:cNvPr id="20" name="Immagine 19" descr=" 29">
            <a:extLst>
              <a:ext uri="{FF2B5EF4-FFF2-40B4-BE49-F238E27FC236}">
                <a16:creationId xmlns:a16="http://schemas.microsoft.com/office/drawing/2014/main" id="{33AD44BD-841E-4A20-A2FE-DF0B7795BF7C}"/>
              </a:ext>
            </a:extLst>
          </p:cNvPr>
          <p:cNvPicPr>
            <a:picLocks noChangeAspect="1"/>
          </p:cNvPicPr>
          <p:nvPr/>
        </p:nvPicPr>
        <p:blipFill>
          <a:blip r:embed="rId5"/>
          <a:stretch>
            <a:fillRect/>
          </a:stretch>
        </p:blipFill>
        <p:spPr>
          <a:xfrm>
            <a:off x="3280942" y="2939254"/>
            <a:ext cx="426757" cy="499915"/>
          </a:xfrm>
          <a:prstGeom prst="rect">
            <a:avLst/>
          </a:prstGeom>
        </p:spPr>
      </p:pic>
      <p:pic>
        <p:nvPicPr>
          <p:cNvPr id="21" name="Immagine 20" descr=" 30">
            <a:extLst>
              <a:ext uri="{FF2B5EF4-FFF2-40B4-BE49-F238E27FC236}">
                <a16:creationId xmlns:a16="http://schemas.microsoft.com/office/drawing/2014/main" id="{B5BE0B05-7455-43E9-A060-A44B1DFB275C}"/>
              </a:ext>
            </a:extLst>
          </p:cNvPr>
          <p:cNvPicPr>
            <a:picLocks noChangeAspect="1"/>
          </p:cNvPicPr>
          <p:nvPr/>
        </p:nvPicPr>
        <p:blipFill>
          <a:blip r:embed="rId5"/>
          <a:stretch>
            <a:fillRect/>
          </a:stretch>
        </p:blipFill>
        <p:spPr>
          <a:xfrm>
            <a:off x="4518076" y="4557929"/>
            <a:ext cx="426757" cy="499915"/>
          </a:xfrm>
          <a:prstGeom prst="rect">
            <a:avLst/>
          </a:prstGeom>
        </p:spPr>
      </p:pic>
      <p:sp>
        <p:nvSpPr>
          <p:cNvPr id="22" name="Rettangolo 21" descr=" 31">
            <a:extLst>
              <a:ext uri="{FF2B5EF4-FFF2-40B4-BE49-F238E27FC236}">
                <a16:creationId xmlns:a16="http://schemas.microsoft.com/office/drawing/2014/main" id="{AFC775B1-28E1-4F83-8C08-72AE283F6CD1}"/>
              </a:ext>
            </a:extLst>
          </p:cNvPr>
          <p:cNvSpPr/>
          <p:nvPr/>
        </p:nvSpPr>
        <p:spPr>
          <a:xfrm>
            <a:off x="9443258" y="3439169"/>
            <a:ext cx="1388226" cy="1040209"/>
          </a:xfrm>
          <a:prstGeom prst="rect">
            <a:avLst/>
          </a:prstGeom>
          <a:noFill/>
          <a:ln>
            <a:solidFill>
              <a:srgbClr val="FF0000"/>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1032038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descr=" 6">
            <a:extLst>
              <a:ext uri="{FF2B5EF4-FFF2-40B4-BE49-F238E27FC236}">
                <a16:creationId xmlns:a16="http://schemas.microsoft.com/office/drawing/2014/main" id="{7C5332A8-7EAD-40B7-A7C4-D10A65E2B288}"/>
              </a:ext>
            </a:extLst>
          </p:cNvPr>
          <p:cNvSpPr txBox="1">
            <a:spLocks/>
          </p:cNvSpPr>
          <p:nvPr/>
        </p:nvSpPr>
        <p:spPr>
          <a:xfrm>
            <a:off x="917172" y="2578212"/>
            <a:ext cx="9510059" cy="3190004"/>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514350" indent="-514350">
              <a:spcAft>
                <a:spcPts val="600"/>
              </a:spcAft>
              <a:buFont typeface="+mj-lt"/>
              <a:buAutoNum type="arabicPeriod"/>
            </a:pPr>
            <a:r>
              <a:rPr lang="it-IT" sz="2800" b="1" dirty="0">
                <a:solidFill>
                  <a:schemeClr val="accent5">
                    <a:lumMod val="75000"/>
                  </a:schemeClr>
                </a:solidFill>
                <a:latin typeface="Arial" panose="020B0604020202020204" pitchFamily="34" charset="0"/>
                <a:cs typeface="Arial" panose="020B0604020202020204" pitchFamily="34" charset="0"/>
              </a:rPr>
              <a:t>Proporrei un po’ di ginnastica respiratoria (diaframmatica) e esercizi con pesi </a:t>
            </a:r>
          </a:p>
          <a:p>
            <a:pPr marL="514350" indent="-514350">
              <a:spcAft>
                <a:spcPts val="600"/>
              </a:spcAft>
              <a:buFont typeface="+mj-lt"/>
              <a:buAutoNum type="arabicPeriod"/>
            </a:pPr>
            <a:r>
              <a:rPr lang="it-IT" sz="2800" b="1" dirty="0">
                <a:solidFill>
                  <a:schemeClr val="accent5">
                    <a:lumMod val="75000"/>
                  </a:schemeClr>
                </a:solidFill>
                <a:latin typeface="Arial" panose="020B0604020202020204" pitchFamily="34" charset="0"/>
                <a:cs typeface="Arial" panose="020B0604020202020204" pitchFamily="34" charset="0"/>
              </a:rPr>
              <a:t>Chiedere una consulenza fisiatrica </a:t>
            </a:r>
          </a:p>
          <a:p>
            <a:pPr marL="514350" indent="-514350">
              <a:spcAft>
                <a:spcPts val="600"/>
              </a:spcAft>
              <a:buFont typeface="+mj-lt"/>
              <a:buAutoNum type="arabicPeriod"/>
            </a:pPr>
            <a:r>
              <a:rPr lang="it-IT" sz="2800" b="1" dirty="0">
                <a:solidFill>
                  <a:schemeClr val="accent5">
                    <a:lumMod val="75000"/>
                  </a:schemeClr>
                </a:solidFill>
                <a:latin typeface="Arial" panose="020B0604020202020204" pitchFamily="34" charset="0"/>
                <a:cs typeface="Arial" panose="020B0604020202020204" pitchFamily="34" charset="0"/>
              </a:rPr>
              <a:t>Valutando i </a:t>
            </a:r>
            <a:r>
              <a:rPr lang="it-IT" sz="2800" b="1" dirty="0" err="1">
                <a:solidFill>
                  <a:schemeClr val="accent5">
                    <a:lumMod val="75000"/>
                  </a:schemeClr>
                </a:solidFill>
                <a:latin typeface="Arial" panose="020B0604020202020204" pitchFamily="34" charset="0"/>
                <a:cs typeface="Arial" panose="020B0604020202020204" pitchFamily="34" charset="0"/>
              </a:rPr>
              <a:t>treatable</a:t>
            </a:r>
            <a:r>
              <a:rPr lang="it-IT" sz="2800" b="1" dirty="0">
                <a:solidFill>
                  <a:schemeClr val="accent5">
                    <a:lumMod val="75000"/>
                  </a:schemeClr>
                </a:solidFill>
                <a:latin typeface="Arial" panose="020B0604020202020204" pitchFamily="34" charset="0"/>
                <a:cs typeface="Arial" panose="020B0604020202020204" pitchFamily="34" charset="0"/>
              </a:rPr>
              <a:t> traits del paziente proporrei un percorso personalizzato </a:t>
            </a:r>
          </a:p>
          <a:p>
            <a:pPr marL="514350" indent="-514350">
              <a:spcAft>
                <a:spcPts val="600"/>
              </a:spcAft>
              <a:buFont typeface="+mj-lt"/>
              <a:buAutoNum type="arabicPeriod"/>
            </a:pPr>
            <a:r>
              <a:rPr lang="it-IT" sz="2800" b="1" dirty="0">
                <a:solidFill>
                  <a:schemeClr val="accent5">
                    <a:lumMod val="75000"/>
                  </a:schemeClr>
                </a:solidFill>
                <a:latin typeface="Arial" panose="020B0604020202020204" pitchFamily="34" charset="0"/>
                <a:cs typeface="Arial" panose="020B0604020202020204" pitchFamily="34" charset="0"/>
              </a:rPr>
              <a:t>Prescriverei un allenamento su cyclette    </a:t>
            </a:r>
          </a:p>
        </p:txBody>
      </p:sp>
      <p:sp>
        <p:nvSpPr>
          <p:cNvPr id="4" name="Titolo 1" descr=" 2">
            <a:extLst>
              <a:ext uri="{FF2B5EF4-FFF2-40B4-BE49-F238E27FC236}">
                <a16:creationId xmlns:a16="http://schemas.microsoft.com/office/drawing/2014/main" id="{91EEC97E-8E43-49F1-A1E8-D27D8C7219F5}"/>
              </a:ext>
            </a:extLst>
          </p:cNvPr>
          <p:cNvSpPr>
            <a:spLocks noGrp="1"/>
          </p:cNvSpPr>
          <p:nvPr>
            <p:ph type="title"/>
          </p:nvPr>
        </p:nvSpPr>
        <p:spPr>
          <a:xfrm>
            <a:off x="956737" y="875845"/>
            <a:ext cx="10278525" cy="2012142"/>
          </a:xfrm>
        </p:spPr>
        <p:txBody>
          <a:bodyPr>
            <a:noAutofit/>
          </a:bodyPr>
          <a:lstStyle/>
          <a:p>
            <a:pPr algn="ctr"/>
            <a:r>
              <a:rPr lang="it-IT" sz="3600" b="1" dirty="0">
                <a:solidFill>
                  <a:srgbClr val="005F73"/>
                </a:solidFill>
                <a:latin typeface="Arial" panose="020B0604020202020204" pitchFamily="34" charset="0"/>
                <a:cs typeface="Arial" panose="020B0604020202020204" pitchFamily="34" charset="0"/>
              </a:rPr>
              <a:t>Domanda 4 : </a:t>
            </a:r>
            <a:br>
              <a:rPr lang="it-IT" sz="3600" b="1" dirty="0">
                <a:solidFill>
                  <a:srgbClr val="005F73"/>
                </a:solidFill>
                <a:latin typeface="Arial" panose="020B0604020202020204" pitchFamily="34" charset="0"/>
                <a:cs typeface="Arial" panose="020B0604020202020204" pitchFamily="34" charset="0"/>
              </a:rPr>
            </a:br>
            <a:r>
              <a:rPr lang="it-IT" sz="3200" b="1" dirty="0">
                <a:solidFill>
                  <a:srgbClr val="005F73"/>
                </a:solidFill>
                <a:latin typeface="Arial" panose="020B0604020202020204" pitchFamily="34" charset="0"/>
                <a:cs typeface="Arial" panose="020B0604020202020204" pitchFamily="34" charset="0"/>
              </a:rPr>
              <a:t>Come strutturereste il percorso riabilitativo (PRI) ?</a:t>
            </a:r>
            <a:br>
              <a:rPr lang="it-IT" sz="3600" b="1" dirty="0">
                <a:latin typeface="Arial" panose="020B0604020202020204" pitchFamily="34" charset="0"/>
                <a:cs typeface="Arial" panose="020B0604020202020204" pitchFamily="34" charset="0"/>
              </a:rPr>
            </a:br>
            <a:br>
              <a:rPr lang="it-IT" sz="3600" b="1" dirty="0">
                <a:latin typeface="Arial" panose="020B0604020202020204" pitchFamily="34" charset="0"/>
                <a:cs typeface="Arial" panose="020B0604020202020204" pitchFamily="34" charset="0"/>
              </a:rPr>
            </a:br>
            <a:endParaRPr lang="it-IT" sz="3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289789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descr=" 6">
            <a:extLst>
              <a:ext uri="{FF2B5EF4-FFF2-40B4-BE49-F238E27FC236}">
                <a16:creationId xmlns:a16="http://schemas.microsoft.com/office/drawing/2014/main" id="{B79D6F84-9F95-4CB6-A57A-4D4381FC33A3}"/>
              </a:ext>
            </a:extLst>
          </p:cNvPr>
          <p:cNvSpPr txBox="1">
            <a:spLocks/>
          </p:cNvSpPr>
          <p:nvPr/>
        </p:nvSpPr>
        <p:spPr>
          <a:xfrm>
            <a:off x="917172" y="2578212"/>
            <a:ext cx="9510059" cy="3190004"/>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514350" indent="-514350">
              <a:spcAft>
                <a:spcPts val="600"/>
              </a:spcAft>
              <a:buFont typeface="+mj-lt"/>
              <a:buAutoNum type="arabicPeriod"/>
            </a:pPr>
            <a:r>
              <a:rPr lang="it-IT" sz="2800" b="1" dirty="0">
                <a:solidFill>
                  <a:schemeClr val="accent5">
                    <a:lumMod val="75000"/>
                  </a:schemeClr>
                </a:solidFill>
                <a:latin typeface="Arial" panose="020B0604020202020204" pitchFamily="34" charset="0"/>
                <a:cs typeface="Arial" panose="020B0604020202020204" pitchFamily="34" charset="0"/>
              </a:rPr>
              <a:t>Proporrei un po’ di ginnastica respiratoria (diaframmatica) e esercizi con pesi </a:t>
            </a:r>
          </a:p>
          <a:p>
            <a:pPr marL="514350" indent="-514350">
              <a:spcAft>
                <a:spcPts val="600"/>
              </a:spcAft>
              <a:buFont typeface="+mj-lt"/>
              <a:buAutoNum type="arabicPeriod"/>
            </a:pPr>
            <a:r>
              <a:rPr lang="it-IT" sz="2800" b="1" dirty="0">
                <a:solidFill>
                  <a:schemeClr val="accent5">
                    <a:lumMod val="75000"/>
                  </a:schemeClr>
                </a:solidFill>
                <a:latin typeface="Arial" panose="020B0604020202020204" pitchFamily="34" charset="0"/>
                <a:cs typeface="Arial" panose="020B0604020202020204" pitchFamily="34" charset="0"/>
              </a:rPr>
              <a:t>Chiedere una consulenza fisiatrica </a:t>
            </a:r>
          </a:p>
          <a:p>
            <a:pPr marL="514350" indent="-514350">
              <a:spcAft>
                <a:spcPts val="600"/>
              </a:spcAft>
              <a:buFont typeface="+mj-lt"/>
              <a:buAutoNum type="arabicPeriod"/>
            </a:pPr>
            <a:r>
              <a:rPr lang="it-IT" sz="2800" b="1" dirty="0">
                <a:solidFill>
                  <a:srgbClr val="FF0000"/>
                </a:solidFill>
                <a:latin typeface="Arial" panose="020B0604020202020204" pitchFamily="34" charset="0"/>
                <a:cs typeface="Arial" panose="020B0604020202020204" pitchFamily="34" charset="0"/>
              </a:rPr>
              <a:t>Valutando i </a:t>
            </a:r>
            <a:r>
              <a:rPr lang="it-IT" sz="2800" b="1" dirty="0" err="1">
                <a:solidFill>
                  <a:srgbClr val="FF0000"/>
                </a:solidFill>
                <a:latin typeface="Arial" panose="020B0604020202020204" pitchFamily="34" charset="0"/>
                <a:cs typeface="Arial" panose="020B0604020202020204" pitchFamily="34" charset="0"/>
              </a:rPr>
              <a:t>treatable</a:t>
            </a:r>
            <a:r>
              <a:rPr lang="it-IT" sz="2800" b="1" dirty="0">
                <a:solidFill>
                  <a:srgbClr val="FF0000"/>
                </a:solidFill>
                <a:latin typeface="Arial" panose="020B0604020202020204" pitchFamily="34" charset="0"/>
                <a:cs typeface="Arial" panose="020B0604020202020204" pitchFamily="34" charset="0"/>
              </a:rPr>
              <a:t> traits del paziente proporrei un percorso personalizzato </a:t>
            </a:r>
          </a:p>
          <a:p>
            <a:pPr marL="514350" indent="-514350">
              <a:spcAft>
                <a:spcPts val="600"/>
              </a:spcAft>
              <a:buFont typeface="+mj-lt"/>
              <a:buAutoNum type="arabicPeriod"/>
            </a:pPr>
            <a:r>
              <a:rPr lang="it-IT" sz="2800" b="1" dirty="0">
                <a:solidFill>
                  <a:schemeClr val="accent5">
                    <a:lumMod val="75000"/>
                  </a:schemeClr>
                </a:solidFill>
                <a:latin typeface="Arial" panose="020B0604020202020204" pitchFamily="34" charset="0"/>
                <a:cs typeface="Arial" panose="020B0604020202020204" pitchFamily="34" charset="0"/>
              </a:rPr>
              <a:t>Prescriverei un allenamento su cyclette    </a:t>
            </a:r>
          </a:p>
        </p:txBody>
      </p:sp>
      <p:sp>
        <p:nvSpPr>
          <p:cNvPr id="4" name="Titolo 1" descr=" 2">
            <a:extLst>
              <a:ext uri="{FF2B5EF4-FFF2-40B4-BE49-F238E27FC236}">
                <a16:creationId xmlns:a16="http://schemas.microsoft.com/office/drawing/2014/main" id="{6E06F794-C25A-487B-BDCC-07CDD5F6C093}"/>
              </a:ext>
            </a:extLst>
          </p:cNvPr>
          <p:cNvSpPr>
            <a:spLocks noGrp="1"/>
          </p:cNvSpPr>
          <p:nvPr>
            <p:ph type="title"/>
          </p:nvPr>
        </p:nvSpPr>
        <p:spPr>
          <a:xfrm>
            <a:off x="956737" y="875845"/>
            <a:ext cx="10278525" cy="2012142"/>
          </a:xfrm>
        </p:spPr>
        <p:txBody>
          <a:bodyPr>
            <a:noAutofit/>
          </a:bodyPr>
          <a:lstStyle/>
          <a:p>
            <a:pPr algn="ctr"/>
            <a:r>
              <a:rPr lang="it-IT" sz="3600" b="1" dirty="0">
                <a:solidFill>
                  <a:srgbClr val="005F73"/>
                </a:solidFill>
                <a:latin typeface="Arial" panose="020B0604020202020204" pitchFamily="34" charset="0"/>
                <a:cs typeface="Arial" panose="020B0604020202020204" pitchFamily="34" charset="0"/>
              </a:rPr>
              <a:t>Risposta 4 : </a:t>
            </a:r>
            <a:br>
              <a:rPr lang="it-IT" sz="3600" b="1" dirty="0">
                <a:solidFill>
                  <a:srgbClr val="005F73"/>
                </a:solidFill>
                <a:latin typeface="Arial" panose="020B0604020202020204" pitchFamily="34" charset="0"/>
                <a:cs typeface="Arial" panose="020B0604020202020204" pitchFamily="34" charset="0"/>
              </a:rPr>
            </a:br>
            <a:br>
              <a:rPr lang="it-IT" sz="3600" b="1" dirty="0">
                <a:solidFill>
                  <a:srgbClr val="005F73"/>
                </a:solidFill>
                <a:latin typeface="Arial" panose="020B0604020202020204" pitchFamily="34" charset="0"/>
                <a:cs typeface="Arial" panose="020B0604020202020204" pitchFamily="34" charset="0"/>
              </a:rPr>
            </a:br>
            <a:r>
              <a:rPr lang="it-IT" sz="3200" b="1" dirty="0">
                <a:solidFill>
                  <a:srgbClr val="005F73"/>
                </a:solidFill>
                <a:latin typeface="Arial" panose="020B0604020202020204" pitchFamily="34" charset="0"/>
                <a:cs typeface="Arial" panose="020B0604020202020204" pitchFamily="34" charset="0"/>
              </a:rPr>
              <a:t>Come strutturereste il percorso riabilitativo (PRI) ?</a:t>
            </a:r>
            <a:br>
              <a:rPr lang="it-IT" sz="3600" b="1" dirty="0">
                <a:latin typeface="Arial" panose="020B0604020202020204" pitchFamily="34" charset="0"/>
                <a:cs typeface="Arial" panose="020B0604020202020204" pitchFamily="34" charset="0"/>
              </a:rPr>
            </a:br>
            <a:br>
              <a:rPr lang="it-IT" sz="3600" b="1" dirty="0">
                <a:latin typeface="Arial" panose="020B0604020202020204" pitchFamily="34" charset="0"/>
                <a:cs typeface="Arial" panose="020B0604020202020204" pitchFamily="34" charset="0"/>
              </a:rPr>
            </a:br>
            <a:endParaRPr lang="it-IT" sz="3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4235545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a 1">
            <a:extLst>
              <a:ext uri="{FF2B5EF4-FFF2-40B4-BE49-F238E27FC236}">
                <a16:creationId xmlns:a16="http://schemas.microsoft.com/office/drawing/2014/main" id="{D38C5817-A904-403D-9934-D9AB342DEE9A}"/>
              </a:ext>
            </a:extLst>
          </p:cNvPr>
          <p:cNvGraphicFramePr>
            <a:graphicFrameLocks noGrp="1"/>
          </p:cNvGraphicFramePr>
          <p:nvPr/>
        </p:nvGraphicFramePr>
        <p:xfrm>
          <a:off x="230909" y="179270"/>
          <a:ext cx="11730181" cy="6420659"/>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1021421">
                  <a:extLst>
                    <a:ext uri="{9D8B030D-6E8A-4147-A177-3AD203B41FA5}">
                      <a16:colId xmlns:a16="http://schemas.microsoft.com/office/drawing/2014/main" val="1294161284"/>
                    </a:ext>
                  </a:extLst>
                </a:gridCol>
                <a:gridCol w="770742">
                  <a:extLst>
                    <a:ext uri="{9D8B030D-6E8A-4147-A177-3AD203B41FA5}">
                      <a16:colId xmlns:a16="http://schemas.microsoft.com/office/drawing/2014/main" val="260080191"/>
                    </a:ext>
                  </a:extLst>
                </a:gridCol>
                <a:gridCol w="1222219">
                  <a:extLst>
                    <a:ext uri="{9D8B030D-6E8A-4147-A177-3AD203B41FA5}">
                      <a16:colId xmlns:a16="http://schemas.microsoft.com/office/drawing/2014/main" val="3417250349"/>
                    </a:ext>
                  </a:extLst>
                </a:gridCol>
                <a:gridCol w="945148">
                  <a:extLst>
                    <a:ext uri="{9D8B030D-6E8A-4147-A177-3AD203B41FA5}">
                      <a16:colId xmlns:a16="http://schemas.microsoft.com/office/drawing/2014/main" val="574123000"/>
                    </a:ext>
                  </a:extLst>
                </a:gridCol>
                <a:gridCol w="896462">
                  <a:extLst>
                    <a:ext uri="{9D8B030D-6E8A-4147-A177-3AD203B41FA5}">
                      <a16:colId xmlns:a16="http://schemas.microsoft.com/office/drawing/2014/main" val="2719801751"/>
                    </a:ext>
                  </a:extLst>
                </a:gridCol>
                <a:gridCol w="1049602">
                  <a:extLst>
                    <a:ext uri="{9D8B030D-6E8A-4147-A177-3AD203B41FA5}">
                      <a16:colId xmlns:a16="http://schemas.microsoft.com/office/drawing/2014/main" val="2306526245"/>
                    </a:ext>
                  </a:extLst>
                </a:gridCol>
                <a:gridCol w="745737">
                  <a:extLst>
                    <a:ext uri="{9D8B030D-6E8A-4147-A177-3AD203B41FA5}">
                      <a16:colId xmlns:a16="http://schemas.microsoft.com/office/drawing/2014/main" val="411189142"/>
                    </a:ext>
                  </a:extLst>
                </a:gridCol>
                <a:gridCol w="976737">
                  <a:extLst>
                    <a:ext uri="{9D8B030D-6E8A-4147-A177-3AD203B41FA5}">
                      <a16:colId xmlns:a16="http://schemas.microsoft.com/office/drawing/2014/main" val="2006594671"/>
                    </a:ext>
                  </a:extLst>
                </a:gridCol>
                <a:gridCol w="585249">
                  <a:extLst>
                    <a:ext uri="{9D8B030D-6E8A-4147-A177-3AD203B41FA5}">
                      <a16:colId xmlns:a16="http://schemas.microsoft.com/office/drawing/2014/main" val="1824308785"/>
                    </a:ext>
                  </a:extLst>
                </a:gridCol>
                <a:gridCol w="1059433">
                  <a:extLst>
                    <a:ext uri="{9D8B030D-6E8A-4147-A177-3AD203B41FA5}">
                      <a16:colId xmlns:a16="http://schemas.microsoft.com/office/drawing/2014/main" val="2867582801"/>
                    </a:ext>
                  </a:extLst>
                </a:gridCol>
                <a:gridCol w="881736">
                  <a:extLst>
                    <a:ext uri="{9D8B030D-6E8A-4147-A177-3AD203B41FA5}">
                      <a16:colId xmlns:a16="http://schemas.microsoft.com/office/drawing/2014/main" val="3849190713"/>
                    </a:ext>
                  </a:extLst>
                </a:gridCol>
                <a:gridCol w="823264">
                  <a:extLst>
                    <a:ext uri="{9D8B030D-6E8A-4147-A177-3AD203B41FA5}">
                      <a16:colId xmlns:a16="http://schemas.microsoft.com/office/drawing/2014/main" val="2697221663"/>
                    </a:ext>
                  </a:extLst>
                </a:gridCol>
                <a:gridCol w="752431">
                  <a:extLst>
                    <a:ext uri="{9D8B030D-6E8A-4147-A177-3AD203B41FA5}">
                      <a16:colId xmlns:a16="http://schemas.microsoft.com/office/drawing/2014/main" val="3815968157"/>
                    </a:ext>
                  </a:extLst>
                </a:gridCol>
              </a:tblGrid>
              <a:tr h="719900">
                <a:tc>
                  <a:txBody>
                    <a:bodyPr/>
                    <a:lstStyle/>
                    <a:p>
                      <a:pPr algn="ctr"/>
                      <a:r>
                        <a:rPr lang="it-IT" sz="1000" dirty="0">
                          <a:solidFill>
                            <a:schemeClr val="tx1"/>
                          </a:solidFill>
                        </a:rPr>
                        <a:t>Domini</a:t>
                      </a:r>
                      <a:r>
                        <a:rPr lang="it-IT" sz="1000" baseline="0" dirty="0">
                          <a:solidFill>
                            <a:schemeClr val="tx1"/>
                          </a:solidFill>
                        </a:rPr>
                        <a:t> </a:t>
                      </a:r>
                    </a:p>
                    <a:p>
                      <a:pPr algn="ctr"/>
                      <a:r>
                        <a:rPr lang="it-IT" sz="1000" baseline="0" dirty="0" err="1">
                          <a:solidFill>
                            <a:schemeClr val="tx1"/>
                          </a:solidFill>
                        </a:rPr>
                        <a:t>Treatable</a:t>
                      </a:r>
                      <a:r>
                        <a:rPr lang="it-IT" sz="1000" baseline="0" dirty="0">
                          <a:solidFill>
                            <a:schemeClr val="tx1"/>
                          </a:solidFill>
                        </a:rPr>
                        <a:t> traits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000" i="1" dirty="0" err="1">
                          <a:solidFill>
                            <a:schemeClr val="tx1"/>
                          </a:solidFill>
                        </a:rPr>
                        <a:t>Cut</a:t>
                      </a:r>
                      <a:r>
                        <a:rPr lang="it-IT" sz="1000" i="1" dirty="0">
                          <a:solidFill>
                            <a:schemeClr val="tx1"/>
                          </a:solidFill>
                        </a:rPr>
                        <a:t> off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000" dirty="0">
                          <a:solidFill>
                            <a:schemeClr val="bg1"/>
                          </a:solidFill>
                        </a:rPr>
                        <a:t>Signor</a:t>
                      </a:r>
                      <a:r>
                        <a:rPr lang="it-IT" sz="1000" baseline="0" dirty="0">
                          <a:solidFill>
                            <a:schemeClr val="bg1"/>
                          </a:solidFill>
                        </a:rPr>
                        <a:t> ALESSANDRO</a:t>
                      </a:r>
                      <a:endParaRPr lang="it-IT" sz="10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000" dirty="0">
                          <a:solidFill>
                            <a:schemeClr val="bg1"/>
                          </a:solidFill>
                        </a:rPr>
                        <a:t>Educazione/</a:t>
                      </a:r>
                    </a:p>
                    <a:p>
                      <a:pPr algn="ctr"/>
                      <a:r>
                        <a:rPr lang="it-IT" sz="1000" dirty="0">
                          <a:solidFill>
                            <a:schemeClr val="bg1"/>
                          </a:solidFill>
                        </a:rPr>
                        <a:t>Messaggi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it-IT" sz="1000" dirty="0">
                          <a:solidFill>
                            <a:schemeClr val="bg1"/>
                          </a:solidFill>
                        </a:rPr>
                        <a:t>Terapia comportamentale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it-IT" sz="1000" dirty="0">
                          <a:solidFill>
                            <a:schemeClr val="bg1"/>
                          </a:solidFill>
                        </a:rPr>
                        <a:t>Attività fisica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it-IT" sz="1000" dirty="0">
                          <a:solidFill>
                            <a:schemeClr val="bg1"/>
                          </a:solidFill>
                        </a:rPr>
                        <a:t>Training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it-IT" sz="1000" dirty="0">
                          <a:solidFill>
                            <a:schemeClr val="bg1"/>
                          </a:solidFill>
                        </a:rPr>
                        <a:t>Esercizi di forza periferici/</a:t>
                      </a:r>
                      <a:br>
                        <a:rPr lang="it-IT" sz="1000" dirty="0">
                          <a:solidFill>
                            <a:schemeClr val="bg1"/>
                          </a:solidFill>
                        </a:rPr>
                      </a:br>
                      <a:r>
                        <a:rPr lang="it-IT" sz="1000" dirty="0" err="1">
                          <a:solidFill>
                            <a:schemeClr val="bg1"/>
                          </a:solidFill>
                        </a:rPr>
                        <a:t>resp</a:t>
                      </a:r>
                      <a:endParaRPr lang="it-IT" sz="10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it-IT" sz="1000" dirty="0">
                          <a:solidFill>
                            <a:schemeClr val="bg1"/>
                          </a:solidFill>
                        </a:rPr>
                        <a:t>Uso Farmaci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it-IT" sz="1000" dirty="0">
                          <a:solidFill>
                            <a:schemeClr val="bg1"/>
                          </a:solidFill>
                        </a:rPr>
                        <a:t>Programma nutrizione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it-IT" sz="1000" dirty="0">
                          <a:solidFill>
                            <a:schemeClr val="bg1"/>
                          </a:solidFill>
                        </a:rPr>
                        <a:t>Piano </a:t>
                      </a:r>
                    </a:p>
                    <a:p>
                      <a:pPr algn="ctr"/>
                      <a:r>
                        <a:rPr lang="it-IT" sz="1000" dirty="0">
                          <a:solidFill>
                            <a:schemeClr val="bg1"/>
                          </a:solidFill>
                        </a:rPr>
                        <a:t>per secrezioni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it-IT" sz="1000" dirty="0">
                          <a:solidFill>
                            <a:schemeClr val="bg1"/>
                          </a:solidFill>
                        </a:rPr>
                        <a:t>Self management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it-IT" sz="1000" dirty="0">
                          <a:solidFill>
                            <a:schemeClr val="bg1"/>
                          </a:solidFill>
                        </a:rPr>
                        <a:t>Piano </a:t>
                      </a:r>
                    </a:p>
                    <a:p>
                      <a:pPr algn="ctr"/>
                      <a:r>
                        <a:rPr lang="it-IT" sz="1000" dirty="0">
                          <a:solidFill>
                            <a:schemeClr val="bg1"/>
                          </a:solidFill>
                        </a:rPr>
                        <a:t>Psicologico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3767711444"/>
                  </a:ext>
                </a:extLst>
              </a:tr>
              <a:tr h="339351">
                <a:tc>
                  <a:txBody>
                    <a:bodyPr/>
                    <a:lstStyle/>
                    <a:p>
                      <a:r>
                        <a:rPr lang="it-IT" sz="900" b="1" dirty="0"/>
                        <a:t>Fumo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it-IT" sz="900" i="1" dirty="0"/>
                        <a:t>fumatore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it-IT" sz="1200" dirty="0"/>
                        <a:t>Ex</a:t>
                      </a:r>
                      <a:r>
                        <a:rPr lang="it-IT" sz="1200" baseline="0" dirty="0"/>
                        <a:t> Fumatore</a:t>
                      </a:r>
                      <a:endParaRPr lang="it-IT"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it-IT"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it-IT"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it-IT"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it-IT"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it-IT"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it-IT"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it-IT"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it-IT"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it-IT"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it-IT"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05837812"/>
                  </a:ext>
                </a:extLst>
              </a:tr>
              <a:tr h="344300">
                <a:tc>
                  <a:txBody>
                    <a:bodyPr/>
                    <a:lstStyle/>
                    <a:p>
                      <a:r>
                        <a:rPr lang="it-IT" sz="900" b="1" dirty="0"/>
                        <a:t>Dispnea da sforzo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it-IT" sz="900" i="1" dirty="0"/>
                        <a:t>MRC &gt; 2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it-IT" sz="1200" dirty="0">
                          <a:solidFill>
                            <a:schemeClr val="bg1"/>
                          </a:solidFill>
                        </a:rPr>
                        <a:t>2 </a:t>
                      </a:r>
                      <a:endParaRPr lang="it-IT" sz="1200" b="1"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0" algn="l" defTabSz="457200" rtl="0" eaLnBrk="1" latinLnBrk="0" hangingPunct="1"/>
                      <a:endParaRPr lang="it-IT" sz="800"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457200" rtl="0" eaLnBrk="1" latinLnBrk="0" hangingPunct="1"/>
                      <a:endParaRPr lang="it-IT" sz="800"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it-IT"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it-IT"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it-IT"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it-IT"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l" defTabSz="457200" rtl="0" eaLnBrk="1" latinLnBrk="0" hangingPunct="1"/>
                      <a:endParaRPr lang="it-IT" sz="800"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457200" rtl="0" eaLnBrk="1" latinLnBrk="0" hangingPunct="1"/>
                      <a:endParaRPr lang="it-IT" sz="800"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it-IT"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it-IT"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3267734183"/>
                  </a:ext>
                </a:extLst>
              </a:tr>
              <a:tr h="469500">
                <a:tc>
                  <a:txBody>
                    <a:bodyPr/>
                    <a:lstStyle/>
                    <a:p>
                      <a:r>
                        <a:rPr lang="it-IT" sz="900" b="1" dirty="0"/>
                        <a:t>Frequenti riacutizzazioni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it-IT" sz="900" i="1" dirty="0"/>
                        <a:t>&gt; 1  R. oppure</a:t>
                      </a:r>
                    </a:p>
                    <a:p>
                      <a:pPr algn="ctr"/>
                      <a:r>
                        <a:rPr lang="it-IT" sz="900" i="1" dirty="0"/>
                        <a:t>  &gt; 0 H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it-IT" sz="1200"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algn="l" defTabSz="457200" rtl="0" eaLnBrk="1" latinLnBrk="0" hangingPunct="1"/>
                      <a:endParaRPr lang="it-IT" sz="800"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457200" rtl="0" eaLnBrk="1" latinLnBrk="0" hangingPunct="1"/>
                      <a:endParaRPr lang="it-IT" sz="800"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457200" rtl="0" eaLnBrk="1" latinLnBrk="0" hangingPunct="1"/>
                      <a:endParaRPr lang="it-IT" sz="800"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457200" rtl="0" eaLnBrk="1" latinLnBrk="0" hangingPunct="1"/>
                      <a:endParaRPr lang="it-IT" sz="800"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457200" rtl="0" eaLnBrk="1" latinLnBrk="0" hangingPunct="1"/>
                      <a:endParaRPr lang="it-IT" sz="800"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457200" rtl="0" eaLnBrk="1" latinLnBrk="0" hangingPunct="1"/>
                      <a:endParaRPr lang="it-IT" sz="800"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457200" rtl="0" eaLnBrk="1" latinLnBrk="0" hangingPunct="1"/>
                      <a:endParaRPr lang="it-IT" sz="800"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457200" rtl="0" eaLnBrk="1" latinLnBrk="0" hangingPunct="1"/>
                      <a:endParaRPr lang="it-IT" sz="800"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457200" rtl="0" eaLnBrk="1" latinLnBrk="0" hangingPunct="1"/>
                      <a:endParaRPr lang="it-IT" sz="800"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457200" rtl="0" eaLnBrk="1" latinLnBrk="0" hangingPunct="1"/>
                      <a:endParaRPr lang="it-IT" sz="800"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95305974"/>
                  </a:ext>
                </a:extLst>
              </a:tr>
              <a:tr h="356122">
                <a:tc>
                  <a:txBody>
                    <a:bodyPr/>
                    <a:lstStyle/>
                    <a:p>
                      <a:r>
                        <a:rPr lang="it-IT" sz="900" b="1" dirty="0"/>
                        <a:t>Cattivo stato nutrizionale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it-IT" sz="900" i="1" dirty="0"/>
                        <a:t>BMI &lt; 21 </a:t>
                      </a:r>
                    </a:p>
                    <a:p>
                      <a:pPr algn="ctr"/>
                      <a:r>
                        <a:rPr lang="it-IT" sz="900" i="1" dirty="0"/>
                        <a:t>BMI &gt; 30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it-IT" sz="1200" dirty="0">
                          <a:solidFill>
                            <a:schemeClr val="bg1"/>
                          </a:solidFill>
                        </a:rPr>
                        <a:t>19,6</a:t>
                      </a:r>
                      <a:r>
                        <a:rPr lang="it-IT" sz="1200" b="1" dirty="0">
                          <a:solidFill>
                            <a:schemeClr val="bg1"/>
                          </a:solidFill>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it-IT"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it-IT"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it-IT"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it-IT"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it-IT"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it-IT"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it-IT"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it-IT"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it-IT"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it-IT"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4811193"/>
                  </a:ext>
                </a:extLst>
              </a:tr>
              <a:tr h="339351">
                <a:tc>
                  <a:txBody>
                    <a:bodyPr/>
                    <a:lstStyle/>
                    <a:p>
                      <a:r>
                        <a:rPr lang="it-IT" sz="900" b="1" dirty="0"/>
                        <a:t>Fatica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it-IT" sz="900" i="1" dirty="0"/>
                        <a:t>&gt; 3.6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it-IT" sz="1200" dirty="0">
                          <a:solidFill>
                            <a:schemeClr val="bg1"/>
                          </a:solidFill>
                        </a:rPr>
                        <a:t>4 </a:t>
                      </a:r>
                      <a:endParaRPr lang="it-IT" sz="1200" b="1"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it-IT"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it-IT"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it-IT"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it-IT"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it-IT"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it-IT"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it-IT"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it-IT"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it-IT"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it-IT"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34896776"/>
                  </a:ext>
                </a:extLst>
              </a:tr>
              <a:tr h="344300">
                <a:tc>
                  <a:txBody>
                    <a:bodyPr/>
                    <a:lstStyle/>
                    <a:p>
                      <a:r>
                        <a:rPr lang="it-IT" sz="900" b="1" dirty="0"/>
                        <a:t>Depressione/</a:t>
                      </a:r>
                    </a:p>
                    <a:p>
                      <a:r>
                        <a:rPr lang="it-IT" sz="900" b="1" dirty="0"/>
                        <a:t>ansia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it-IT" sz="900" i="1" dirty="0"/>
                        <a:t>&gt; 3 punti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it-IT" sz="1200" dirty="0"/>
                        <a:t>NO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endParaRPr lang="it-IT"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it-IT"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it-IT"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it-IT"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it-IT"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it-IT"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it-IT"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it-IT"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it-IT"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it-IT"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90957551"/>
                  </a:ext>
                </a:extLst>
              </a:tr>
              <a:tr h="344300">
                <a:tc>
                  <a:txBody>
                    <a:bodyPr/>
                    <a:lstStyle/>
                    <a:p>
                      <a:r>
                        <a:rPr lang="it-IT" sz="900" b="1" dirty="0"/>
                        <a:t>Ridotta tolleranza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it-IT" sz="900" i="1" dirty="0"/>
                        <a:t>&lt; 70%  test del cammino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it-IT" sz="1200" dirty="0">
                          <a:solidFill>
                            <a:schemeClr val="bg1"/>
                          </a:solidFill>
                        </a:rPr>
                        <a:t>66%</a:t>
                      </a:r>
                      <a:r>
                        <a:rPr lang="it-IT" sz="1200" b="1" dirty="0">
                          <a:solidFill>
                            <a:schemeClr val="bg1"/>
                          </a:solidFill>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it-IT"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it-IT"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it-IT"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it-IT"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it-IT"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it-IT"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it-IT"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it-IT"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it-IT"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it-IT"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63071896"/>
                  </a:ext>
                </a:extLst>
              </a:tr>
              <a:tr h="344300">
                <a:tc>
                  <a:txBody>
                    <a:bodyPr/>
                    <a:lstStyle/>
                    <a:p>
                      <a:r>
                        <a:rPr lang="it-IT" sz="900" b="1" dirty="0"/>
                        <a:t>Scarsa attività fisica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it-IT" sz="900" i="1" dirty="0"/>
                        <a:t>&lt; 5000 passi die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it-IT" sz="1200" dirty="0">
                          <a:solidFill>
                            <a:schemeClr val="bg1"/>
                          </a:solidFill>
                        </a:rPr>
                        <a:t>3000 </a:t>
                      </a:r>
                      <a:endParaRPr lang="it-IT" sz="1200" b="1"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it-IT"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it-IT"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it-IT"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it-IT"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it-IT"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it-IT"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it-IT"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it-IT"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it-IT"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it-IT"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47086717"/>
                  </a:ext>
                </a:extLst>
              </a:tr>
              <a:tr h="344300">
                <a:tc>
                  <a:txBody>
                    <a:bodyPr/>
                    <a:lstStyle/>
                    <a:p>
                      <a:r>
                        <a:rPr lang="it-IT" sz="900" b="1" dirty="0"/>
                        <a:t>Scarsa self activity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it-IT" sz="900" i="1" dirty="0"/>
                        <a:t>Livello 1 e 2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it-IT" sz="1200" dirty="0"/>
                        <a:t>NORMALE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it-IT"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it-IT"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it-IT"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it-IT"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it-IT"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it-IT"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it-IT"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it-IT"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it-IT"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it-IT"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83228128"/>
                  </a:ext>
                </a:extLst>
              </a:tr>
              <a:tr h="344300">
                <a:tc>
                  <a:txBody>
                    <a:bodyPr/>
                    <a:lstStyle/>
                    <a:p>
                      <a:r>
                        <a:rPr lang="it-IT" sz="900" b="1" dirty="0"/>
                        <a:t>Impatto malattia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it-IT" sz="900" i="1" dirty="0"/>
                        <a:t>CAT &gt; 15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it-IT" sz="1200" dirty="0">
                          <a:solidFill>
                            <a:schemeClr val="bg1"/>
                          </a:solidFill>
                        </a:rPr>
                        <a:t>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it-IT"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it-IT"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it-IT"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it-IT"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it-IT"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it-IT"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it-IT"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it-IT"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it-IT"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it-IT"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2267546545"/>
                  </a:ext>
                </a:extLst>
              </a:tr>
              <a:tr h="339351">
                <a:tc>
                  <a:txBody>
                    <a:bodyPr/>
                    <a:lstStyle/>
                    <a:p>
                      <a:r>
                        <a:rPr lang="it-IT" sz="900" b="1" dirty="0"/>
                        <a:t>Devices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it-IT" sz="900" i="1" dirty="0"/>
                        <a:t>Uso O2, NIV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it-IT" sz="1200" dirty="0"/>
                        <a:t>NO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it-IT"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it-IT"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it-IT"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it-IT"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it-IT"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it-IT"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it-IT"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it-IT"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it-IT"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it-IT"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82422934"/>
                  </a:ext>
                </a:extLst>
              </a:tr>
              <a:tr h="719900">
                <a:tc>
                  <a:txBody>
                    <a:bodyPr/>
                    <a:lstStyle/>
                    <a:p>
                      <a:r>
                        <a:rPr lang="it-IT" sz="900" b="1" dirty="0"/>
                        <a:t>Scarsa aderenza e capacità uso farmaci; poli-terapia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it-IT" sz="900" i="1" dirty="0"/>
                        <a:t>Incapace uso devices; &gt; 5 farmaci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endParaRPr lang="it-IT" sz="1200" dirty="0"/>
                    </a:p>
                    <a:p>
                      <a:pPr algn="ctr"/>
                      <a:r>
                        <a:rPr lang="it-IT" sz="1200" dirty="0">
                          <a:solidFill>
                            <a:schemeClr val="bg1"/>
                          </a:solidFill>
                        </a:rPr>
                        <a:t>6 farmaci </a:t>
                      </a:r>
                      <a:r>
                        <a:rPr lang="it-IT" sz="1200" b="1" dirty="0">
                          <a:solidFill>
                            <a:srgbClr val="FF0000"/>
                          </a:solidFill>
                        </a:rPr>
                        <a: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it-IT"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it-IT"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it-IT"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it-IT"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it-IT"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it-IT"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it-IT"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it-IT"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it-IT"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it-IT"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2740732"/>
                  </a:ext>
                </a:extLst>
              </a:tr>
              <a:tr h="444515">
                <a:tc>
                  <a:txBody>
                    <a:bodyPr/>
                    <a:lstStyle/>
                    <a:p>
                      <a:r>
                        <a:rPr lang="it-IT" sz="900" b="1" dirty="0"/>
                        <a:t>Fragilità sociale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it-IT" sz="900" i="1" dirty="0"/>
                        <a:t>No </a:t>
                      </a:r>
                      <a:r>
                        <a:rPr lang="it-IT" sz="900" i="1" dirty="0" err="1"/>
                        <a:t>caregiver</a:t>
                      </a:r>
                      <a:r>
                        <a:rPr lang="it-IT" sz="900" i="1" dirty="0"/>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it-IT" sz="1200" dirty="0"/>
                        <a:t>NO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it-IT"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it-IT"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it-IT"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it-IT"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it-IT"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it-IT"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it-IT"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it-IT"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it-IT"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it-IT"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18963604"/>
                  </a:ext>
                </a:extLst>
              </a:tr>
              <a:tr h="339351">
                <a:tc>
                  <a:txBody>
                    <a:bodyPr/>
                    <a:lstStyle/>
                    <a:p>
                      <a:r>
                        <a:rPr lang="it-IT" sz="900" b="1" dirty="0"/>
                        <a:t>Comorbilità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it-IT" sz="900" i="1" dirty="0"/>
                        <a:t>CIRS &gt;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it-IT" sz="1200" dirty="0">
                          <a:solidFill>
                            <a:schemeClr val="bg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it-IT"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it-IT"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it-IT"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it-IT"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it-IT"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it-IT"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it-IT"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it-IT"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it-IT"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it-IT"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06079590"/>
                  </a:ext>
                </a:extLst>
              </a:tr>
            </a:tbl>
          </a:graphicData>
        </a:graphic>
      </p:graphicFrame>
    </p:spTree>
    <p:extLst>
      <p:ext uri="{BB962C8B-B14F-4D97-AF65-F5344CB8AC3E}">
        <p14:creationId xmlns:p14="http://schemas.microsoft.com/office/powerpoint/2010/main" val="32826593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1FD683AB-592B-470E-B792-07B0D88111C4}"/>
              </a:ext>
            </a:extLst>
          </p:cNvPr>
          <p:cNvSpPr>
            <a:spLocks noChangeArrowheads="1"/>
          </p:cNvSpPr>
          <p:nvPr/>
        </p:nvSpPr>
        <p:spPr bwMode="auto">
          <a:xfrm>
            <a:off x="8437564" y="5486400"/>
            <a:ext cx="1322387" cy="889000"/>
          </a:xfrm>
          <a:prstGeom prst="rect">
            <a:avLst/>
          </a:prstGeom>
          <a:solidFill>
            <a:schemeClr val="bg1"/>
          </a:solidFill>
          <a:ln w="9525">
            <a:solidFill>
              <a:schemeClr val="bg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nl-NL" altLang="nl-NL" sz="2400" b="1">
              <a:latin typeface="Candara" panose="020E0502030303020204" pitchFamily="34" charset="0"/>
            </a:endParaRPr>
          </a:p>
        </p:txBody>
      </p:sp>
      <p:sp>
        <p:nvSpPr>
          <p:cNvPr id="3" name="Rectangle 4">
            <a:extLst>
              <a:ext uri="{FF2B5EF4-FFF2-40B4-BE49-F238E27FC236}">
                <a16:creationId xmlns:a16="http://schemas.microsoft.com/office/drawing/2014/main" id="{C72903FA-33FF-432C-9AAC-468656A6B74B}"/>
              </a:ext>
            </a:extLst>
          </p:cNvPr>
          <p:cNvSpPr>
            <a:spLocks noChangeArrowheads="1"/>
          </p:cNvSpPr>
          <p:nvPr/>
        </p:nvSpPr>
        <p:spPr bwMode="auto">
          <a:xfrm>
            <a:off x="1586684" y="2807164"/>
            <a:ext cx="3683000" cy="36449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nl-NL" altLang="nl-NL" sz="2400" b="1">
              <a:latin typeface="Candara" panose="020E0502030303020204" pitchFamily="34" charset="0"/>
            </a:endParaRPr>
          </a:p>
        </p:txBody>
      </p:sp>
      <p:pic>
        <p:nvPicPr>
          <p:cNvPr id="4" name="Picture 5" descr="ciba148">
            <a:extLst>
              <a:ext uri="{FF2B5EF4-FFF2-40B4-BE49-F238E27FC236}">
                <a16:creationId xmlns:a16="http://schemas.microsoft.com/office/drawing/2014/main" id="{D2F885EF-872C-47AF-8B41-591D077E7AFB}"/>
              </a:ext>
            </a:extLst>
          </p:cNvPr>
          <p:cNvPicPr>
            <a:picLocks noChangeAspect="1" noChangeArrowheads="1"/>
          </p:cNvPicPr>
          <p:nvPr/>
        </p:nvPicPr>
        <p:blipFill>
          <a:blip r:embed="rId2">
            <a:lum bright="60000" contrast="-60000"/>
            <a:grayscl/>
            <a:extLst>
              <a:ext uri="{28A0092B-C50C-407E-A947-70E740481C1C}">
                <a14:useLocalDpi xmlns:a14="http://schemas.microsoft.com/office/drawing/2010/main" val="0"/>
              </a:ext>
            </a:extLst>
          </a:blip>
          <a:srcRect/>
          <a:stretch>
            <a:fillRect/>
          </a:stretch>
        </p:blipFill>
        <p:spPr bwMode="auto">
          <a:xfrm>
            <a:off x="3003551" y="1725614"/>
            <a:ext cx="3408363" cy="422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6">
            <a:extLst>
              <a:ext uri="{FF2B5EF4-FFF2-40B4-BE49-F238E27FC236}">
                <a16:creationId xmlns:a16="http://schemas.microsoft.com/office/drawing/2014/main" id="{8E022474-F92D-49D8-9D28-CE8A4063309A}"/>
              </a:ext>
            </a:extLst>
          </p:cNvPr>
          <p:cNvSpPr txBox="1">
            <a:spLocks noChangeArrowheads="1"/>
          </p:cNvSpPr>
          <p:nvPr/>
        </p:nvSpPr>
        <p:spPr bwMode="auto">
          <a:xfrm>
            <a:off x="468725" y="1933540"/>
            <a:ext cx="4245515" cy="430887"/>
          </a:xfrm>
          <a:prstGeom prst="rect">
            <a:avLst/>
          </a:prstGeom>
          <a:solidFill>
            <a:schemeClr val="bg1"/>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Char char="•"/>
            </a:pPr>
            <a:r>
              <a:rPr lang="en-US" altLang="nl-NL" sz="2200" b="1" dirty="0">
                <a:latin typeface="Candara" panose="020E0502030303020204" pitchFamily="34" charset="0"/>
              </a:rPr>
              <a:t> Optimal drug therapy : 2 </a:t>
            </a:r>
            <a:r>
              <a:rPr lang="en-US" altLang="nl-NL" sz="2200" b="1" dirty="0" err="1">
                <a:latin typeface="Candara" panose="020E0502030303020204" pitchFamily="34" charset="0"/>
              </a:rPr>
              <a:t>sedute</a:t>
            </a:r>
            <a:r>
              <a:rPr lang="en-US" altLang="nl-NL" sz="2200" b="1" dirty="0">
                <a:latin typeface="Candara" panose="020E0502030303020204" pitchFamily="34" charset="0"/>
              </a:rPr>
              <a:t> </a:t>
            </a:r>
          </a:p>
        </p:txBody>
      </p:sp>
      <p:sp>
        <p:nvSpPr>
          <p:cNvPr id="6" name="Text Box 9">
            <a:extLst>
              <a:ext uri="{FF2B5EF4-FFF2-40B4-BE49-F238E27FC236}">
                <a16:creationId xmlns:a16="http://schemas.microsoft.com/office/drawing/2014/main" id="{4AAE6671-AE62-4958-9A09-BC33EABA1B72}"/>
              </a:ext>
            </a:extLst>
          </p:cNvPr>
          <p:cNvSpPr txBox="1">
            <a:spLocks noChangeArrowheads="1"/>
          </p:cNvSpPr>
          <p:nvPr/>
        </p:nvSpPr>
        <p:spPr bwMode="auto">
          <a:xfrm>
            <a:off x="448787" y="1063766"/>
            <a:ext cx="3035300" cy="427037"/>
          </a:xfrm>
          <a:prstGeom prst="rect">
            <a:avLst/>
          </a:prstGeom>
          <a:solidFill>
            <a:schemeClr val="bg1"/>
          </a:solid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Char char="•"/>
            </a:pPr>
            <a:r>
              <a:rPr lang="en-US" altLang="nl-NL" sz="2200" b="1" dirty="0">
                <a:latin typeface="Candara" panose="020E0502030303020204" pitchFamily="34" charset="0"/>
              </a:rPr>
              <a:t> Education : 3 </a:t>
            </a:r>
            <a:r>
              <a:rPr lang="en-US" altLang="nl-NL" sz="2200" b="1" dirty="0" err="1">
                <a:latin typeface="Candara" panose="020E0502030303020204" pitchFamily="34" charset="0"/>
              </a:rPr>
              <a:t>sedute</a:t>
            </a:r>
            <a:r>
              <a:rPr lang="en-US" altLang="nl-NL" sz="2200" b="1" dirty="0">
                <a:latin typeface="Candara" panose="020E0502030303020204" pitchFamily="34" charset="0"/>
              </a:rPr>
              <a:t> </a:t>
            </a:r>
          </a:p>
        </p:txBody>
      </p:sp>
      <p:sp>
        <p:nvSpPr>
          <p:cNvPr id="7" name="Text Box 10">
            <a:extLst>
              <a:ext uri="{FF2B5EF4-FFF2-40B4-BE49-F238E27FC236}">
                <a16:creationId xmlns:a16="http://schemas.microsoft.com/office/drawing/2014/main" id="{94616BB0-A3F9-4824-B4EC-9EB460DFAA23}"/>
              </a:ext>
            </a:extLst>
          </p:cNvPr>
          <p:cNvSpPr txBox="1">
            <a:spLocks noChangeArrowheads="1"/>
          </p:cNvSpPr>
          <p:nvPr/>
        </p:nvSpPr>
        <p:spPr bwMode="auto">
          <a:xfrm>
            <a:off x="431102" y="3262658"/>
            <a:ext cx="4132374" cy="430887"/>
          </a:xfrm>
          <a:prstGeom prst="rect">
            <a:avLst/>
          </a:prstGeom>
          <a:solidFill>
            <a:schemeClr val="bg1"/>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Char char="•"/>
            </a:pPr>
            <a:r>
              <a:rPr lang="en-US" altLang="nl-NL" sz="2200" b="1" dirty="0">
                <a:latin typeface="Candara" panose="020E0502030303020204" pitchFamily="34" charset="0"/>
              </a:rPr>
              <a:t> Exercise training: 20 </a:t>
            </a:r>
            <a:r>
              <a:rPr lang="en-US" altLang="nl-NL" sz="2200" b="1" dirty="0" err="1">
                <a:latin typeface="Candara" panose="020E0502030303020204" pitchFamily="34" charset="0"/>
              </a:rPr>
              <a:t>sedute</a:t>
            </a:r>
            <a:endParaRPr lang="en-US" altLang="nl-NL" sz="2200" b="1" dirty="0">
              <a:latin typeface="Candara" panose="020E0502030303020204" pitchFamily="34" charset="0"/>
            </a:endParaRPr>
          </a:p>
        </p:txBody>
      </p:sp>
      <p:sp>
        <p:nvSpPr>
          <p:cNvPr id="8" name="Text Box 12">
            <a:extLst>
              <a:ext uri="{FF2B5EF4-FFF2-40B4-BE49-F238E27FC236}">
                <a16:creationId xmlns:a16="http://schemas.microsoft.com/office/drawing/2014/main" id="{15F40972-2CC3-43C2-AE8A-AAEDC189C7B6}"/>
              </a:ext>
            </a:extLst>
          </p:cNvPr>
          <p:cNvSpPr txBox="1">
            <a:spLocks noChangeArrowheads="1"/>
          </p:cNvSpPr>
          <p:nvPr/>
        </p:nvSpPr>
        <p:spPr bwMode="auto">
          <a:xfrm>
            <a:off x="5886834" y="3348550"/>
            <a:ext cx="6119812" cy="769441"/>
          </a:xfrm>
          <a:prstGeom prst="rect">
            <a:avLst/>
          </a:prstGeom>
          <a:solidFill>
            <a:schemeClr val="bg1"/>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Char char="•"/>
            </a:pPr>
            <a:r>
              <a:rPr lang="en-US" altLang="nl-NL" sz="2200" b="1" dirty="0">
                <a:latin typeface="Candara" panose="020E0502030303020204" pitchFamily="34" charset="0"/>
              </a:rPr>
              <a:t> Mucus evacuation program: 3 </a:t>
            </a:r>
            <a:r>
              <a:rPr lang="en-US" altLang="nl-NL" sz="2200" b="1" dirty="0" err="1">
                <a:latin typeface="Candara" panose="020E0502030303020204" pitchFamily="34" charset="0"/>
              </a:rPr>
              <a:t>sedute</a:t>
            </a:r>
            <a:r>
              <a:rPr lang="en-US" altLang="nl-NL" sz="2200" b="1" dirty="0">
                <a:latin typeface="Candara" panose="020E0502030303020204" pitchFamily="34" charset="0"/>
              </a:rPr>
              <a:t> con </a:t>
            </a:r>
            <a:r>
              <a:rPr lang="en-US" altLang="nl-NL" sz="2200" b="1" dirty="0" err="1">
                <a:latin typeface="Candara" panose="020E0502030303020204" pitchFamily="34" charset="0"/>
              </a:rPr>
              <a:t>uso</a:t>
            </a:r>
            <a:r>
              <a:rPr lang="en-US" altLang="nl-NL" sz="2200" b="1" dirty="0">
                <a:latin typeface="Candara" panose="020E0502030303020204" pitchFamily="34" charset="0"/>
              </a:rPr>
              <a:t> di device ACAPELLA</a:t>
            </a:r>
          </a:p>
        </p:txBody>
      </p:sp>
      <p:sp>
        <p:nvSpPr>
          <p:cNvPr id="9" name="Text Box 15">
            <a:extLst>
              <a:ext uri="{FF2B5EF4-FFF2-40B4-BE49-F238E27FC236}">
                <a16:creationId xmlns:a16="http://schemas.microsoft.com/office/drawing/2014/main" id="{52079587-F118-499E-BD66-FBADC3DF344B}"/>
              </a:ext>
            </a:extLst>
          </p:cNvPr>
          <p:cNvSpPr txBox="1">
            <a:spLocks noChangeArrowheads="1"/>
          </p:cNvSpPr>
          <p:nvPr/>
        </p:nvSpPr>
        <p:spPr bwMode="auto">
          <a:xfrm>
            <a:off x="5825588" y="1063579"/>
            <a:ext cx="5452234" cy="430887"/>
          </a:xfrm>
          <a:prstGeom prst="rect">
            <a:avLst/>
          </a:prstGeom>
          <a:solidFill>
            <a:schemeClr val="bg1"/>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Char char="•"/>
            </a:pPr>
            <a:r>
              <a:rPr lang="en-US" altLang="nl-NL" sz="2200" b="1" dirty="0">
                <a:latin typeface="Candara" panose="020E0502030303020204" pitchFamily="34" charset="0"/>
              </a:rPr>
              <a:t> Exacerbation self-management: 1 </a:t>
            </a:r>
            <a:r>
              <a:rPr lang="en-US" altLang="nl-NL" sz="2200" b="1" dirty="0" err="1">
                <a:latin typeface="Candara" panose="020E0502030303020204" pitchFamily="34" charset="0"/>
              </a:rPr>
              <a:t>seduta</a:t>
            </a:r>
            <a:endParaRPr lang="en-US" altLang="nl-NL" sz="2200" b="1" dirty="0">
              <a:latin typeface="Candara" panose="020E0502030303020204" pitchFamily="34" charset="0"/>
            </a:endParaRPr>
          </a:p>
        </p:txBody>
      </p:sp>
      <p:sp>
        <p:nvSpPr>
          <p:cNvPr id="10" name="Text Box 16">
            <a:extLst>
              <a:ext uri="{FF2B5EF4-FFF2-40B4-BE49-F238E27FC236}">
                <a16:creationId xmlns:a16="http://schemas.microsoft.com/office/drawing/2014/main" id="{FFEFEADE-D3E2-4C33-9D9D-9E2037461D6F}"/>
              </a:ext>
            </a:extLst>
          </p:cNvPr>
          <p:cNvSpPr txBox="1">
            <a:spLocks noChangeArrowheads="1"/>
          </p:cNvSpPr>
          <p:nvPr/>
        </p:nvSpPr>
        <p:spPr bwMode="auto">
          <a:xfrm>
            <a:off x="5841048" y="1921945"/>
            <a:ext cx="6119812" cy="430887"/>
          </a:xfrm>
          <a:prstGeom prst="rect">
            <a:avLst/>
          </a:prstGeom>
          <a:solidFill>
            <a:schemeClr val="bg1"/>
          </a:solid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Char char="•"/>
            </a:pPr>
            <a:r>
              <a:rPr lang="en-US" altLang="nl-NL" sz="2200" b="1" dirty="0">
                <a:latin typeface="Candara" panose="020E0502030303020204" pitchFamily="34" charset="0"/>
              </a:rPr>
              <a:t> Nutritional assessment </a:t>
            </a:r>
          </a:p>
        </p:txBody>
      </p:sp>
      <p:sp>
        <p:nvSpPr>
          <p:cNvPr id="12" name="Text Box 26">
            <a:extLst>
              <a:ext uri="{FF2B5EF4-FFF2-40B4-BE49-F238E27FC236}">
                <a16:creationId xmlns:a16="http://schemas.microsoft.com/office/drawing/2014/main" id="{7EA0AA32-D172-4645-BB60-EB2702F899A4}"/>
              </a:ext>
            </a:extLst>
          </p:cNvPr>
          <p:cNvSpPr txBox="1">
            <a:spLocks noChangeArrowheads="1"/>
          </p:cNvSpPr>
          <p:nvPr/>
        </p:nvSpPr>
        <p:spPr bwMode="auto">
          <a:xfrm>
            <a:off x="5886834" y="4928310"/>
            <a:ext cx="4398963" cy="427037"/>
          </a:xfrm>
          <a:prstGeom prst="rect">
            <a:avLst/>
          </a:prstGeom>
          <a:solidFill>
            <a:schemeClr val="bg1"/>
          </a:solid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Char char="•"/>
            </a:pPr>
            <a:r>
              <a:rPr lang="en-US" altLang="nl-NL" sz="2200" b="1" dirty="0">
                <a:latin typeface="Candara" panose="020E0502030303020204" pitchFamily="34" charset="0"/>
              </a:rPr>
              <a:t> Psychosocial counseling: 1 </a:t>
            </a:r>
            <a:r>
              <a:rPr lang="en-US" altLang="nl-NL" sz="2200" b="1" dirty="0" err="1">
                <a:latin typeface="Candara" panose="020E0502030303020204" pitchFamily="34" charset="0"/>
              </a:rPr>
              <a:t>seduta</a:t>
            </a:r>
            <a:r>
              <a:rPr lang="en-US" altLang="nl-NL" sz="2200" b="1" dirty="0">
                <a:latin typeface="Candara" panose="020E0502030303020204" pitchFamily="34" charset="0"/>
              </a:rPr>
              <a:t> </a:t>
            </a:r>
          </a:p>
        </p:txBody>
      </p:sp>
      <p:sp>
        <p:nvSpPr>
          <p:cNvPr id="14" name="Rectangle 4">
            <a:extLst>
              <a:ext uri="{FF2B5EF4-FFF2-40B4-BE49-F238E27FC236}">
                <a16:creationId xmlns:a16="http://schemas.microsoft.com/office/drawing/2014/main" id="{61BE60DB-F15B-4A64-9178-24FE2F9E07F8}"/>
              </a:ext>
            </a:extLst>
          </p:cNvPr>
          <p:cNvSpPr>
            <a:spLocks noChangeArrowheads="1"/>
          </p:cNvSpPr>
          <p:nvPr/>
        </p:nvSpPr>
        <p:spPr bwMode="auto">
          <a:xfrm>
            <a:off x="1732462" y="304163"/>
            <a:ext cx="8186085" cy="523220"/>
          </a:xfrm>
          <a:prstGeom prst="rect">
            <a:avLst/>
          </a:prstGeom>
          <a:solidFill>
            <a:schemeClr val="bg1"/>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nl-NL" altLang="nl-NL" sz="2800" b="1" dirty="0">
                <a:solidFill>
                  <a:srgbClr val="005F73"/>
                </a:solidFill>
                <a:latin typeface="Arial" panose="020B0604020202020204" pitchFamily="34" charset="0"/>
                <a:cs typeface="Arial" panose="020B0604020202020204" pitchFamily="34" charset="0"/>
              </a:rPr>
              <a:t>Prescrizione del PRI/pri</a:t>
            </a:r>
          </a:p>
        </p:txBody>
      </p:sp>
      <p:sp>
        <p:nvSpPr>
          <p:cNvPr id="15" name="Text Box 10">
            <a:extLst>
              <a:ext uri="{FF2B5EF4-FFF2-40B4-BE49-F238E27FC236}">
                <a16:creationId xmlns:a16="http://schemas.microsoft.com/office/drawing/2014/main" id="{7098A367-FBA9-4113-9BD8-716E65C6F6CA}"/>
              </a:ext>
            </a:extLst>
          </p:cNvPr>
          <p:cNvSpPr txBox="1">
            <a:spLocks noChangeArrowheads="1"/>
          </p:cNvSpPr>
          <p:nvPr/>
        </p:nvSpPr>
        <p:spPr bwMode="auto">
          <a:xfrm>
            <a:off x="467676" y="4924460"/>
            <a:ext cx="4132374" cy="430887"/>
          </a:xfrm>
          <a:prstGeom prst="rect">
            <a:avLst/>
          </a:prstGeom>
          <a:solidFill>
            <a:schemeClr val="bg1"/>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ts val="0"/>
              </a:spcBef>
              <a:buFontTx/>
              <a:buChar char="•"/>
            </a:pPr>
            <a:r>
              <a:rPr lang="en-US" altLang="nl-NL" sz="2200" b="1" dirty="0">
                <a:latin typeface="Candara" panose="020E0502030303020204" pitchFamily="34" charset="0"/>
              </a:rPr>
              <a:t> Exercise straight: 20 </a:t>
            </a:r>
            <a:r>
              <a:rPr lang="en-US" altLang="nl-NL" sz="2200" b="1" dirty="0" err="1">
                <a:latin typeface="Candara" panose="020E0502030303020204" pitchFamily="34" charset="0"/>
              </a:rPr>
              <a:t>sedute</a:t>
            </a:r>
            <a:r>
              <a:rPr lang="en-US" altLang="nl-NL" sz="2200" b="1" dirty="0">
                <a:latin typeface="Candara" panose="020E0502030303020204" pitchFamily="34" charset="0"/>
              </a:rPr>
              <a:t> </a:t>
            </a:r>
          </a:p>
        </p:txBody>
      </p:sp>
      <p:sp>
        <p:nvSpPr>
          <p:cNvPr id="16" name="CasellaDiTesto 15">
            <a:extLst>
              <a:ext uri="{FF2B5EF4-FFF2-40B4-BE49-F238E27FC236}">
                <a16:creationId xmlns:a16="http://schemas.microsoft.com/office/drawing/2014/main" id="{A8071572-D83A-4DC0-9C1E-9E400F6C956E}"/>
              </a:ext>
            </a:extLst>
          </p:cNvPr>
          <p:cNvSpPr txBox="1"/>
          <p:nvPr/>
        </p:nvSpPr>
        <p:spPr>
          <a:xfrm>
            <a:off x="10028582" y="6414716"/>
            <a:ext cx="2489937" cy="307777"/>
          </a:xfrm>
          <a:prstGeom prst="rect">
            <a:avLst/>
          </a:prstGeom>
          <a:noFill/>
        </p:spPr>
        <p:txBody>
          <a:bodyPr wrap="square" rtlCol="0">
            <a:spAutoFit/>
          </a:bodyPr>
          <a:lstStyle/>
          <a:p>
            <a:r>
              <a:rPr lang="it-IT" sz="1400" i="1" dirty="0"/>
              <a:t>@michele.vitacca</a:t>
            </a:r>
          </a:p>
        </p:txBody>
      </p:sp>
      <p:sp>
        <p:nvSpPr>
          <p:cNvPr id="17" name="CasellaDiTesto 16">
            <a:extLst>
              <a:ext uri="{FF2B5EF4-FFF2-40B4-BE49-F238E27FC236}">
                <a16:creationId xmlns:a16="http://schemas.microsoft.com/office/drawing/2014/main" id="{A8972EA7-E24F-439E-ADD0-D154F70AA1E6}"/>
              </a:ext>
            </a:extLst>
          </p:cNvPr>
          <p:cNvSpPr txBox="1"/>
          <p:nvPr/>
        </p:nvSpPr>
        <p:spPr>
          <a:xfrm>
            <a:off x="234342" y="6519743"/>
            <a:ext cx="2489937" cy="307777"/>
          </a:xfrm>
          <a:prstGeom prst="rect">
            <a:avLst/>
          </a:prstGeom>
          <a:noFill/>
        </p:spPr>
        <p:txBody>
          <a:bodyPr wrap="square" rtlCol="0">
            <a:spAutoFit/>
          </a:bodyPr>
          <a:lstStyle/>
          <a:p>
            <a:r>
              <a:rPr lang="it-IT" sz="1400" i="1" dirty="0">
                <a:solidFill>
                  <a:schemeClr val="bg1"/>
                </a:solidFill>
              </a:rPr>
              <a:t>@michele.vitacca</a:t>
            </a:r>
          </a:p>
        </p:txBody>
      </p:sp>
    </p:spTree>
    <p:extLst>
      <p:ext uri="{BB962C8B-B14F-4D97-AF65-F5344CB8AC3E}">
        <p14:creationId xmlns:p14="http://schemas.microsoft.com/office/powerpoint/2010/main" val="69910072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2486F453-4853-4C88-8FAF-3B140D0CDEBB}"/>
              </a:ext>
            </a:extLst>
          </p:cNvPr>
          <p:cNvPicPr>
            <a:picLocks noChangeAspect="1"/>
          </p:cNvPicPr>
          <p:nvPr/>
        </p:nvPicPr>
        <p:blipFill rotWithShape="1">
          <a:blip r:embed="rId2"/>
          <a:srcRect l="36554" t="20757" r="38831" b="15916"/>
          <a:stretch/>
        </p:blipFill>
        <p:spPr>
          <a:xfrm>
            <a:off x="3903583" y="979082"/>
            <a:ext cx="3791761" cy="5487170"/>
          </a:xfrm>
          <a:prstGeom prst="rect">
            <a:avLst/>
          </a:prstGeom>
        </p:spPr>
      </p:pic>
      <p:pic>
        <p:nvPicPr>
          <p:cNvPr id="3" name="Immagine 2">
            <a:extLst>
              <a:ext uri="{FF2B5EF4-FFF2-40B4-BE49-F238E27FC236}">
                <a16:creationId xmlns:a16="http://schemas.microsoft.com/office/drawing/2014/main" id="{FB8D87B3-8E6F-4D48-8EEF-350E93B51697}"/>
              </a:ext>
            </a:extLst>
          </p:cNvPr>
          <p:cNvPicPr>
            <a:picLocks noChangeAspect="1"/>
          </p:cNvPicPr>
          <p:nvPr/>
        </p:nvPicPr>
        <p:blipFill rotWithShape="1">
          <a:blip r:embed="rId3"/>
          <a:srcRect l="30676" t="12012" r="32567" b="53153"/>
          <a:stretch/>
        </p:blipFill>
        <p:spPr>
          <a:xfrm>
            <a:off x="0" y="0"/>
            <a:ext cx="3438939" cy="1833257"/>
          </a:xfrm>
          <a:prstGeom prst="rect">
            <a:avLst/>
          </a:prstGeom>
        </p:spPr>
      </p:pic>
      <p:pic>
        <p:nvPicPr>
          <p:cNvPr id="4" name="Immagine 3">
            <a:extLst>
              <a:ext uri="{FF2B5EF4-FFF2-40B4-BE49-F238E27FC236}">
                <a16:creationId xmlns:a16="http://schemas.microsoft.com/office/drawing/2014/main" id="{BD369756-7E1C-419A-AF87-6390E713C02C}"/>
              </a:ext>
            </a:extLst>
          </p:cNvPr>
          <p:cNvPicPr>
            <a:picLocks noChangeAspect="1"/>
          </p:cNvPicPr>
          <p:nvPr/>
        </p:nvPicPr>
        <p:blipFill rotWithShape="1">
          <a:blip r:embed="rId2"/>
          <a:srcRect l="36554" t="20757" r="38831" b="15916"/>
          <a:stretch/>
        </p:blipFill>
        <p:spPr>
          <a:xfrm>
            <a:off x="7847817" y="1079357"/>
            <a:ext cx="3596116" cy="5204047"/>
          </a:xfrm>
          <a:prstGeom prst="rect">
            <a:avLst/>
          </a:prstGeom>
        </p:spPr>
      </p:pic>
      <p:sp>
        <p:nvSpPr>
          <p:cNvPr id="5" name="CasellaDiTesto 4">
            <a:extLst>
              <a:ext uri="{FF2B5EF4-FFF2-40B4-BE49-F238E27FC236}">
                <a16:creationId xmlns:a16="http://schemas.microsoft.com/office/drawing/2014/main" id="{A07DDC1B-C5C1-4CF2-8C82-B1297F2A8039}"/>
              </a:ext>
            </a:extLst>
          </p:cNvPr>
          <p:cNvSpPr txBox="1"/>
          <p:nvPr/>
        </p:nvSpPr>
        <p:spPr>
          <a:xfrm>
            <a:off x="5465852" y="504004"/>
            <a:ext cx="4473340" cy="369332"/>
          </a:xfrm>
          <a:prstGeom prst="rect">
            <a:avLst/>
          </a:prstGeom>
          <a:solidFill>
            <a:schemeClr val="bg1"/>
          </a:solidFill>
        </p:spPr>
        <p:txBody>
          <a:bodyPr wrap="none" rtlCol="0">
            <a:spAutoFit/>
          </a:bodyPr>
          <a:lstStyle/>
          <a:p>
            <a:r>
              <a:rPr lang="it-IT" dirty="0">
                <a:solidFill>
                  <a:srgbClr val="FF0000"/>
                </a:solidFill>
              </a:rPr>
              <a:t>PRE                                                POST </a:t>
            </a:r>
          </a:p>
        </p:txBody>
      </p:sp>
      <p:sp>
        <p:nvSpPr>
          <p:cNvPr id="6" name="CasellaDiTesto 5">
            <a:extLst>
              <a:ext uri="{FF2B5EF4-FFF2-40B4-BE49-F238E27FC236}">
                <a16:creationId xmlns:a16="http://schemas.microsoft.com/office/drawing/2014/main" id="{9A553E1E-64A3-49A2-BEC8-E5611C403C76}"/>
              </a:ext>
            </a:extLst>
          </p:cNvPr>
          <p:cNvSpPr txBox="1"/>
          <p:nvPr/>
        </p:nvSpPr>
        <p:spPr>
          <a:xfrm>
            <a:off x="6370981" y="5407986"/>
            <a:ext cx="755375" cy="369332"/>
          </a:xfrm>
          <a:prstGeom prst="rect">
            <a:avLst/>
          </a:prstGeom>
          <a:noFill/>
        </p:spPr>
        <p:txBody>
          <a:bodyPr wrap="square" rtlCol="0">
            <a:spAutoFit/>
          </a:bodyPr>
          <a:lstStyle/>
          <a:p>
            <a:r>
              <a:rPr lang="it-IT" dirty="0">
                <a:solidFill>
                  <a:srgbClr val="FF0000"/>
                </a:solidFill>
              </a:rPr>
              <a:t>50%</a:t>
            </a:r>
          </a:p>
        </p:txBody>
      </p:sp>
      <p:sp>
        <p:nvSpPr>
          <p:cNvPr id="7" name="CasellaDiTesto 6">
            <a:extLst>
              <a:ext uri="{FF2B5EF4-FFF2-40B4-BE49-F238E27FC236}">
                <a16:creationId xmlns:a16="http://schemas.microsoft.com/office/drawing/2014/main" id="{24FF9320-FF5D-44B9-8957-2511CF1D0B75}"/>
              </a:ext>
            </a:extLst>
          </p:cNvPr>
          <p:cNvSpPr txBox="1"/>
          <p:nvPr/>
        </p:nvSpPr>
        <p:spPr>
          <a:xfrm>
            <a:off x="10162740" y="5263076"/>
            <a:ext cx="755375" cy="369332"/>
          </a:xfrm>
          <a:prstGeom prst="rect">
            <a:avLst/>
          </a:prstGeom>
          <a:noFill/>
        </p:spPr>
        <p:txBody>
          <a:bodyPr wrap="square" rtlCol="0">
            <a:spAutoFit/>
          </a:bodyPr>
          <a:lstStyle/>
          <a:p>
            <a:r>
              <a:rPr lang="it-IT" dirty="0">
                <a:solidFill>
                  <a:srgbClr val="FF0000"/>
                </a:solidFill>
              </a:rPr>
              <a:t>90%</a:t>
            </a:r>
          </a:p>
        </p:txBody>
      </p:sp>
      <p:sp>
        <p:nvSpPr>
          <p:cNvPr id="8" name="CasellaDiTesto 7">
            <a:extLst>
              <a:ext uri="{FF2B5EF4-FFF2-40B4-BE49-F238E27FC236}">
                <a16:creationId xmlns:a16="http://schemas.microsoft.com/office/drawing/2014/main" id="{844DA751-8ECF-4F1F-B25F-4A7EA152E197}"/>
              </a:ext>
            </a:extLst>
          </p:cNvPr>
          <p:cNvSpPr txBox="1"/>
          <p:nvPr/>
        </p:nvSpPr>
        <p:spPr>
          <a:xfrm>
            <a:off x="234342" y="6519743"/>
            <a:ext cx="2489937" cy="307777"/>
          </a:xfrm>
          <a:prstGeom prst="rect">
            <a:avLst/>
          </a:prstGeom>
          <a:noFill/>
        </p:spPr>
        <p:txBody>
          <a:bodyPr wrap="square" rtlCol="0">
            <a:spAutoFit/>
          </a:bodyPr>
          <a:lstStyle/>
          <a:p>
            <a:r>
              <a:rPr lang="it-IT" sz="1400" i="1" dirty="0">
                <a:solidFill>
                  <a:schemeClr val="bg1"/>
                </a:solidFill>
              </a:rPr>
              <a:t>@michele.vitacca</a:t>
            </a:r>
          </a:p>
        </p:txBody>
      </p:sp>
    </p:spTree>
    <p:extLst>
      <p:ext uri="{BB962C8B-B14F-4D97-AF65-F5344CB8AC3E}">
        <p14:creationId xmlns:p14="http://schemas.microsoft.com/office/powerpoint/2010/main" val="271040269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descr=" 8">
            <a:extLst>
              <a:ext uri="{FF2B5EF4-FFF2-40B4-BE49-F238E27FC236}">
                <a16:creationId xmlns:a16="http://schemas.microsoft.com/office/drawing/2014/main" id="{120F6C52-9598-4C43-8007-03147DD32B61}"/>
              </a:ext>
            </a:extLst>
          </p:cNvPr>
          <p:cNvSpPr/>
          <p:nvPr/>
        </p:nvSpPr>
        <p:spPr>
          <a:xfrm>
            <a:off x="928780" y="334464"/>
            <a:ext cx="8878969" cy="435825"/>
          </a:xfrm>
          <a:prstGeom prst="rect">
            <a:avLst/>
          </a:prstGeom>
          <a:solidFill>
            <a:schemeClr val="bg1"/>
          </a:solidFill>
        </p:spPr>
        <p:txBody>
          <a:bodyPr wrap="none">
            <a:spAutoFit/>
          </a:bodyPr>
          <a:lstStyle/>
          <a:p>
            <a:pPr algn="ctr" eaLnBrk="1" hangingPunct="1">
              <a:lnSpc>
                <a:spcPct val="93000"/>
              </a:lnSpc>
              <a:buClr>
                <a:srgbClr val="000000"/>
              </a:buClr>
              <a:buSzPct val="100000"/>
              <a:defRPr/>
            </a:pPr>
            <a:r>
              <a:rPr lang="it-IT" altLang="it-IT" sz="2400" b="1" dirty="0">
                <a:solidFill>
                  <a:srgbClr val="005F73"/>
                </a:solidFill>
                <a:latin typeface="Arial"/>
                <a:cs typeface="Arial"/>
              </a:rPr>
              <a:t>PRINCIPALI OUTCOME al termine del Percorso Riabilitativo</a:t>
            </a:r>
          </a:p>
        </p:txBody>
      </p:sp>
      <p:sp>
        <p:nvSpPr>
          <p:cNvPr id="10" name="Rettangolo 9" descr=" 6">
            <a:extLst>
              <a:ext uri="{FF2B5EF4-FFF2-40B4-BE49-F238E27FC236}">
                <a16:creationId xmlns:a16="http://schemas.microsoft.com/office/drawing/2014/main" id="{221EAA20-7109-43EC-8397-BD37AC2788C7}"/>
              </a:ext>
            </a:extLst>
          </p:cNvPr>
          <p:cNvSpPr/>
          <p:nvPr/>
        </p:nvSpPr>
        <p:spPr>
          <a:xfrm>
            <a:off x="369608" y="848456"/>
            <a:ext cx="9783965" cy="923330"/>
          </a:xfrm>
          <a:prstGeom prst="rect">
            <a:avLst/>
          </a:prstGeom>
        </p:spPr>
        <p:txBody>
          <a:bodyPr wrap="square">
            <a:spAutoFit/>
          </a:bodyPr>
          <a:lstStyle/>
          <a:p>
            <a:r>
              <a:rPr lang="it-IT" dirty="0"/>
              <a:t>Il paziente ha partecipato con buona aderenza al programma proposto. </a:t>
            </a:r>
          </a:p>
          <a:p>
            <a:r>
              <a:rPr lang="it-IT" dirty="0"/>
              <a:t>Al termine del percorso ha migliorato disabilità, tolleranza allo sforzo, sintomi e qualità della vita, self management ovvero:</a:t>
            </a:r>
          </a:p>
        </p:txBody>
      </p:sp>
      <p:sp>
        <p:nvSpPr>
          <p:cNvPr id="11" name="Rettangolo 10" descr=" 10">
            <a:extLst>
              <a:ext uri="{FF2B5EF4-FFF2-40B4-BE49-F238E27FC236}">
                <a16:creationId xmlns:a16="http://schemas.microsoft.com/office/drawing/2014/main" id="{5F9C6BF3-C5CC-4BC2-9398-0A1D68B1DC76}"/>
              </a:ext>
            </a:extLst>
          </p:cNvPr>
          <p:cNvSpPr/>
          <p:nvPr/>
        </p:nvSpPr>
        <p:spPr>
          <a:xfrm>
            <a:off x="1645922" y="1996729"/>
            <a:ext cx="4713316" cy="646331"/>
          </a:xfrm>
          <a:prstGeom prst="rect">
            <a:avLst/>
          </a:prstGeom>
        </p:spPr>
        <p:txBody>
          <a:bodyPr wrap="square">
            <a:spAutoFit/>
          </a:bodyPr>
          <a:lstStyle/>
          <a:p>
            <a:r>
              <a:rPr lang="it-IT" dirty="0"/>
              <a:t>Misura impatto malattia (CAT) iniziale = 16</a:t>
            </a:r>
          </a:p>
          <a:p>
            <a:r>
              <a:rPr lang="it-IT" dirty="0"/>
              <a:t>Misura impatto malattia (CAT) finale = 10</a:t>
            </a:r>
          </a:p>
        </p:txBody>
      </p:sp>
      <p:sp>
        <p:nvSpPr>
          <p:cNvPr id="12" name="Rettangolo 11" descr=" 11">
            <a:extLst>
              <a:ext uri="{FF2B5EF4-FFF2-40B4-BE49-F238E27FC236}">
                <a16:creationId xmlns:a16="http://schemas.microsoft.com/office/drawing/2014/main" id="{D68C3351-A74E-48D4-8B23-14FCD5BC8465}"/>
              </a:ext>
            </a:extLst>
          </p:cNvPr>
          <p:cNvSpPr/>
          <p:nvPr/>
        </p:nvSpPr>
        <p:spPr>
          <a:xfrm>
            <a:off x="1645922" y="3725915"/>
            <a:ext cx="7758805" cy="1200329"/>
          </a:xfrm>
          <a:prstGeom prst="rect">
            <a:avLst/>
          </a:prstGeom>
        </p:spPr>
        <p:txBody>
          <a:bodyPr wrap="square">
            <a:spAutoFit/>
          </a:bodyPr>
          <a:lstStyle/>
          <a:p>
            <a:r>
              <a:rPr lang="it-IT" dirty="0"/>
              <a:t>Tolleranza allo sforzo con 6-Minute </a:t>
            </a:r>
            <a:r>
              <a:rPr lang="it-IT" dirty="0" err="1"/>
              <a:t>Walk</a:t>
            </a:r>
            <a:r>
              <a:rPr lang="it-IT" dirty="0"/>
              <a:t> Test: </a:t>
            </a:r>
          </a:p>
          <a:p>
            <a:r>
              <a:rPr lang="it-IT" dirty="0"/>
              <a:t>Iniziale (metri): 330 Iniziale (% </a:t>
            </a:r>
            <a:r>
              <a:rPr lang="it-IT" dirty="0" err="1"/>
              <a:t>pred</a:t>
            </a:r>
            <a:r>
              <a:rPr lang="it-IT" dirty="0"/>
              <a:t>.): 61% </a:t>
            </a:r>
          </a:p>
          <a:p>
            <a:r>
              <a:rPr lang="it-IT" dirty="0"/>
              <a:t>Finale (metri): 400 Finale (% </a:t>
            </a:r>
            <a:r>
              <a:rPr lang="it-IT" dirty="0" err="1"/>
              <a:t>pred</a:t>
            </a:r>
            <a:r>
              <a:rPr lang="it-IT" dirty="0"/>
              <a:t>.): 66% </a:t>
            </a:r>
          </a:p>
          <a:p>
            <a:r>
              <a:rPr lang="it-IT" dirty="0"/>
              <a:t>Delta miglioramento (metri): 70,00 </a:t>
            </a:r>
          </a:p>
        </p:txBody>
      </p:sp>
      <p:sp>
        <p:nvSpPr>
          <p:cNvPr id="13" name="Gallone 11" descr=" 12">
            <a:extLst>
              <a:ext uri="{FF2B5EF4-FFF2-40B4-BE49-F238E27FC236}">
                <a16:creationId xmlns:a16="http://schemas.microsoft.com/office/drawing/2014/main" id="{2DDA5A69-F818-46B0-B2E4-ED388DB299B9}"/>
              </a:ext>
            </a:extLst>
          </p:cNvPr>
          <p:cNvSpPr/>
          <p:nvPr/>
        </p:nvSpPr>
        <p:spPr>
          <a:xfrm>
            <a:off x="822960" y="2071852"/>
            <a:ext cx="615142" cy="440575"/>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pic>
        <p:nvPicPr>
          <p:cNvPr id="14" name="Immagine 13" descr=" 13">
            <a:extLst>
              <a:ext uri="{FF2B5EF4-FFF2-40B4-BE49-F238E27FC236}">
                <a16:creationId xmlns:a16="http://schemas.microsoft.com/office/drawing/2014/main" id="{C8AC7227-D193-493C-803B-82098D7B0CEB}"/>
              </a:ext>
            </a:extLst>
          </p:cNvPr>
          <p:cNvPicPr>
            <a:picLocks noChangeAspect="1"/>
          </p:cNvPicPr>
          <p:nvPr/>
        </p:nvPicPr>
        <p:blipFill>
          <a:blip r:embed="rId2"/>
          <a:stretch>
            <a:fillRect/>
          </a:stretch>
        </p:blipFill>
        <p:spPr>
          <a:xfrm>
            <a:off x="779677" y="2886479"/>
            <a:ext cx="658425" cy="457240"/>
          </a:xfrm>
          <a:prstGeom prst="rect">
            <a:avLst/>
          </a:prstGeom>
        </p:spPr>
      </p:pic>
      <p:pic>
        <p:nvPicPr>
          <p:cNvPr id="15" name="Immagine 14" descr=" 14">
            <a:extLst>
              <a:ext uri="{FF2B5EF4-FFF2-40B4-BE49-F238E27FC236}">
                <a16:creationId xmlns:a16="http://schemas.microsoft.com/office/drawing/2014/main" id="{4A74532B-8700-406D-B9AF-9076ECF921FB}"/>
              </a:ext>
            </a:extLst>
          </p:cNvPr>
          <p:cNvPicPr>
            <a:picLocks noChangeAspect="1"/>
          </p:cNvPicPr>
          <p:nvPr/>
        </p:nvPicPr>
        <p:blipFill>
          <a:blip r:embed="rId2"/>
          <a:stretch>
            <a:fillRect/>
          </a:stretch>
        </p:blipFill>
        <p:spPr>
          <a:xfrm>
            <a:off x="822960" y="3825817"/>
            <a:ext cx="658425" cy="457240"/>
          </a:xfrm>
          <a:prstGeom prst="rect">
            <a:avLst/>
          </a:prstGeom>
        </p:spPr>
      </p:pic>
      <p:sp>
        <p:nvSpPr>
          <p:cNvPr id="16" name="Rettangolo 15" descr=" 15">
            <a:extLst>
              <a:ext uri="{FF2B5EF4-FFF2-40B4-BE49-F238E27FC236}">
                <a16:creationId xmlns:a16="http://schemas.microsoft.com/office/drawing/2014/main" id="{5B2049F7-E528-4F48-A1A7-B9E354FE2682}"/>
              </a:ext>
            </a:extLst>
          </p:cNvPr>
          <p:cNvSpPr/>
          <p:nvPr/>
        </p:nvSpPr>
        <p:spPr>
          <a:xfrm>
            <a:off x="1720736" y="5351169"/>
            <a:ext cx="6096000" cy="646331"/>
          </a:xfrm>
          <a:prstGeom prst="rect">
            <a:avLst/>
          </a:prstGeom>
        </p:spPr>
        <p:txBody>
          <a:bodyPr>
            <a:spAutoFit/>
          </a:bodyPr>
          <a:lstStyle/>
          <a:p>
            <a:r>
              <a:rPr lang="it-IT" dirty="0"/>
              <a:t>Aderenza alla terapia valutata mediante questionario ‘</a:t>
            </a:r>
            <a:r>
              <a:rPr lang="it-IT" dirty="0" err="1"/>
              <a:t>patient</a:t>
            </a:r>
            <a:r>
              <a:rPr lang="it-IT" dirty="0"/>
              <a:t> Interview Chart’ da 50% a 90% </a:t>
            </a:r>
          </a:p>
        </p:txBody>
      </p:sp>
      <p:pic>
        <p:nvPicPr>
          <p:cNvPr id="17" name="Immagine 16" descr=" 16">
            <a:extLst>
              <a:ext uri="{FF2B5EF4-FFF2-40B4-BE49-F238E27FC236}">
                <a16:creationId xmlns:a16="http://schemas.microsoft.com/office/drawing/2014/main" id="{431B9257-903C-4AC9-ABA7-83ADE3B5A5F7}"/>
              </a:ext>
            </a:extLst>
          </p:cNvPr>
          <p:cNvPicPr>
            <a:picLocks noChangeAspect="1"/>
          </p:cNvPicPr>
          <p:nvPr/>
        </p:nvPicPr>
        <p:blipFill>
          <a:blip r:embed="rId3"/>
          <a:stretch>
            <a:fillRect/>
          </a:stretch>
        </p:blipFill>
        <p:spPr>
          <a:xfrm>
            <a:off x="928780" y="5445715"/>
            <a:ext cx="658425" cy="457240"/>
          </a:xfrm>
          <a:prstGeom prst="rect">
            <a:avLst/>
          </a:prstGeom>
        </p:spPr>
      </p:pic>
      <p:sp>
        <p:nvSpPr>
          <p:cNvPr id="18" name="Rettangolo 17" descr=" 17">
            <a:extLst>
              <a:ext uri="{FF2B5EF4-FFF2-40B4-BE49-F238E27FC236}">
                <a16:creationId xmlns:a16="http://schemas.microsoft.com/office/drawing/2014/main" id="{630AFAFD-7DA6-4E6E-97FF-25367543EE62}"/>
              </a:ext>
            </a:extLst>
          </p:cNvPr>
          <p:cNvSpPr/>
          <p:nvPr/>
        </p:nvSpPr>
        <p:spPr>
          <a:xfrm>
            <a:off x="1720736" y="2868003"/>
            <a:ext cx="6096000" cy="646331"/>
          </a:xfrm>
          <a:prstGeom prst="rect">
            <a:avLst/>
          </a:prstGeom>
        </p:spPr>
        <p:txBody>
          <a:bodyPr>
            <a:spAutoFit/>
          </a:bodyPr>
          <a:lstStyle/>
          <a:p>
            <a:r>
              <a:rPr lang="it-IT" dirty="0"/>
              <a:t>Misura dispnea (MRC) iniziale = 2</a:t>
            </a:r>
          </a:p>
          <a:p>
            <a:r>
              <a:rPr lang="it-IT" dirty="0"/>
              <a:t>Misura dispnea (MRC) finale = 1</a:t>
            </a:r>
          </a:p>
        </p:txBody>
      </p:sp>
      <p:pic>
        <p:nvPicPr>
          <p:cNvPr id="19" name="Elemento grafico 18" descr=" 3">
            <a:extLst>
              <a:ext uri="{FF2B5EF4-FFF2-40B4-BE49-F238E27FC236}">
                <a16:creationId xmlns:a16="http://schemas.microsoft.com/office/drawing/2014/main" id="{6A5347ED-098C-4F86-87E5-AEFF7359364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010628" y="3975899"/>
            <a:ext cx="1010249" cy="1010249"/>
          </a:xfrm>
          <a:prstGeom prst="rect">
            <a:avLst/>
          </a:prstGeom>
        </p:spPr>
      </p:pic>
      <p:pic>
        <p:nvPicPr>
          <p:cNvPr id="20" name="Elemento grafico 19" descr=" 5">
            <a:extLst>
              <a:ext uri="{FF2B5EF4-FFF2-40B4-BE49-F238E27FC236}">
                <a16:creationId xmlns:a16="http://schemas.microsoft.com/office/drawing/2014/main" id="{F7202ED2-6A6D-4D10-95D6-A368E837F18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035867" y="2694350"/>
            <a:ext cx="914400" cy="914400"/>
          </a:xfrm>
          <a:prstGeom prst="rect">
            <a:avLst/>
          </a:prstGeom>
        </p:spPr>
      </p:pic>
      <p:pic>
        <p:nvPicPr>
          <p:cNvPr id="21" name="Elemento grafico 20" descr=" 9">
            <a:extLst>
              <a:ext uri="{FF2B5EF4-FFF2-40B4-BE49-F238E27FC236}">
                <a16:creationId xmlns:a16="http://schemas.microsoft.com/office/drawing/2014/main" id="{14AF4F92-E269-460B-B4E3-9912647ECE0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816736" y="5337553"/>
            <a:ext cx="914400" cy="914400"/>
          </a:xfrm>
          <a:prstGeom prst="rect">
            <a:avLst/>
          </a:prstGeom>
        </p:spPr>
      </p:pic>
      <p:pic>
        <p:nvPicPr>
          <p:cNvPr id="22" name="Elemento grafico 21" descr=" 19">
            <a:extLst>
              <a:ext uri="{FF2B5EF4-FFF2-40B4-BE49-F238E27FC236}">
                <a16:creationId xmlns:a16="http://schemas.microsoft.com/office/drawing/2014/main" id="{276DB37A-9544-4449-B31A-DAD7265B1D73}"/>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035867" y="1808423"/>
            <a:ext cx="914400" cy="914400"/>
          </a:xfrm>
          <a:prstGeom prst="rect">
            <a:avLst/>
          </a:prstGeom>
        </p:spPr>
      </p:pic>
      <p:sp>
        <p:nvSpPr>
          <p:cNvPr id="24" name="CasellaDiTesto 23">
            <a:extLst>
              <a:ext uri="{FF2B5EF4-FFF2-40B4-BE49-F238E27FC236}">
                <a16:creationId xmlns:a16="http://schemas.microsoft.com/office/drawing/2014/main" id="{C0B6D963-A737-4B96-9D69-F1CA3BD7D610}"/>
              </a:ext>
            </a:extLst>
          </p:cNvPr>
          <p:cNvSpPr txBox="1"/>
          <p:nvPr/>
        </p:nvSpPr>
        <p:spPr>
          <a:xfrm>
            <a:off x="234342" y="6519743"/>
            <a:ext cx="2489937" cy="307777"/>
          </a:xfrm>
          <a:prstGeom prst="rect">
            <a:avLst/>
          </a:prstGeom>
          <a:noFill/>
        </p:spPr>
        <p:txBody>
          <a:bodyPr wrap="square" rtlCol="0">
            <a:spAutoFit/>
          </a:bodyPr>
          <a:lstStyle/>
          <a:p>
            <a:r>
              <a:rPr lang="it-IT" sz="1400" i="1" dirty="0">
                <a:solidFill>
                  <a:schemeClr val="bg1"/>
                </a:solidFill>
              </a:rPr>
              <a:t>@michele.vitacca</a:t>
            </a:r>
          </a:p>
        </p:txBody>
      </p:sp>
    </p:spTree>
    <p:extLst>
      <p:ext uri="{BB962C8B-B14F-4D97-AF65-F5344CB8AC3E}">
        <p14:creationId xmlns:p14="http://schemas.microsoft.com/office/powerpoint/2010/main" val="105944295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0">
            <a:extLst>
              <a:ext uri="{FF2B5EF4-FFF2-40B4-BE49-F238E27FC236}">
                <a16:creationId xmlns:a16="http://schemas.microsoft.com/office/drawing/2014/main" id="{040EFFDA-D8CA-4081-90BF-00E7EA9766A9}"/>
              </a:ext>
            </a:extLst>
          </p:cNvPr>
          <p:cNvSpPr>
            <a:spLocks noGrp="1"/>
          </p:cNvSpPr>
          <p:nvPr>
            <p:ph idx="1"/>
          </p:nvPr>
        </p:nvSpPr>
        <p:spPr>
          <a:xfrm>
            <a:off x="677334" y="2795618"/>
            <a:ext cx="3749061" cy="3005289"/>
          </a:xfrm>
        </p:spPr>
        <p:txBody>
          <a:bodyPr>
            <a:normAutofit fontScale="92500" lnSpcReduction="10000"/>
          </a:bodyPr>
          <a:lstStyle/>
          <a:p>
            <a:r>
              <a:rPr lang="en-US" sz="3600" dirty="0" err="1"/>
              <a:t>Affidamento</a:t>
            </a:r>
            <a:r>
              <a:rPr lang="en-US" sz="3600" dirty="0"/>
              <a:t> a MMG </a:t>
            </a:r>
          </a:p>
          <a:p>
            <a:r>
              <a:rPr lang="en-US" sz="3600" dirty="0" err="1"/>
              <a:t>Impostazione</a:t>
            </a:r>
            <a:r>
              <a:rPr lang="en-US" sz="3600" dirty="0"/>
              <a:t> follow-up </a:t>
            </a:r>
            <a:r>
              <a:rPr lang="en-US" sz="3600" dirty="0" err="1"/>
              <a:t>ambulatoriale</a:t>
            </a:r>
            <a:r>
              <a:rPr lang="en-US" sz="3600" dirty="0"/>
              <a:t> </a:t>
            </a:r>
          </a:p>
          <a:p>
            <a:pPr marL="0" indent="0">
              <a:buNone/>
            </a:pPr>
            <a:r>
              <a:rPr lang="en-US" sz="3600" dirty="0"/>
              <a:t> </a:t>
            </a:r>
          </a:p>
        </p:txBody>
      </p:sp>
      <p:pic>
        <p:nvPicPr>
          <p:cNvPr id="3" name="Segnaposto contenuto 4" descr="Medico (maschile) con riempimento a tinta unita">
            <a:extLst>
              <a:ext uri="{FF2B5EF4-FFF2-40B4-BE49-F238E27FC236}">
                <a16:creationId xmlns:a16="http://schemas.microsoft.com/office/drawing/2014/main" id="{589AB57A-8B08-4A0D-A31D-72D81E38474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278272" y="313741"/>
            <a:ext cx="1885599" cy="1885599"/>
          </a:xfrm>
          <a:prstGeom prst="rect">
            <a:avLst/>
          </a:prstGeom>
        </p:spPr>
      </p:pic>
      <p:pic>
        <p:nvPicPr>
          <p:cNvPr id="4" name="Elemento grafico 3" descr="Stetoscopio con riempimento a tinta unita">
            <a:extLst>
              <a:ext uri="{FF2B5EF4-FFF2-40B4-BE49-F238E27FC236}">
                <a16:creationId xmlns:a16="http://schemas.microsoft.com/office/drawing/2014/main" id="{42A542AE-0B07-4D0E-89BA-FBBC0B86D08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98767" y="2312894"/>
            <a:ext cx="3579906" cy="3579906"/>
          </a:xfrm>
          <a:prstGeom prst="rect">
            <a:avLst/>
          </a:prstGeom>
        </p:spPr>
      </p:pic>
      <p:sp>
        <p:nvSpPr>
          <p:cNvPr id="5" name="CasellaDiTesto 4">
            <a:extLst>
              <a:ext uri="{FF2B5EF4-FFF2-40B4-BE49-F238E27FC236}">
                <a16:creationId xmlns:a16="http://schemas.microsoft.com/office/drawing/2014/main" id="{805226A3-01F1-41B6-8ACF-EE51DAAADB35}"/>
              </a:ext>
            </a:extLst>
          </p:cNvPr>
          <p:cNvSpPr txBox="1"/>
          <p:nvPr/>
        </p:nvSpPr>
        <p:spPr>
          <a:xfrm>
            <a:off x="10028582" y="6414716"/>
            <a:ext cx="2489937" cy="307777"/>
          </a:xfrm>
          <a:prstGeom prst="rect">
            <a:avLst/>
          </a:prstGeom>
          <a:noFill/>
        </p:spPr>
        <p:txBody>
          <a:bodyPr wrap="square" rtlCol="0">
            <a:spAutoFit/>
          </a:bodyPr>
          <a:lstStyle/>
          <a:p>
            <a:r>
              <a:rPr lang="it-IT" sz="1400" i="1" dirty="0"/>
              <a:t>@michele.vitacca</a:t>
            </a:r>
          </a:p>
        </p:txBody>
      </p:sp>
      <p:sp>
        <p:nvSpPr>
          <p:cNvPr id="6" name="CasellaDiTesto 5">
            <a:extLst>
              <a:ext uri="{FF2B5EF4-FFF2-40B4-BE49-F238E27FC236}">
                <a16:creationId xmlns:a16="http://schemas.microsoft.com/office/drawing/2014/main" id="{B977FD82-0220-436A-9B7A-88EC95ABF729}"/>
              </a:ext>
            </a:extLst>
          </p:cNvPr>
          <p:cNvSpPr txBox="1"/>
          <p:nvPr/>
        </p:nvSpPr>
        <p:spPr>
          <a:xfrm>
            <a:off x="234342" y="6519743"/>
            <a:ext cx="2489937" cy="307777"/>
          </a:xfrm>
          <a:prstGeom prst="rect">
            <a:avLst/>
          </a:prstGeom>
          <a:noFill/>
        </p:spPr>
        <p:txBody>
          <a:bodyPr wrap="square" rtlCol="0">
            <a:spAutoFit/>
          </a:bodyPr>
          <a:lstStyle/>
          <a:p>
            <a:r>
              <a:rPr lang="it-IT" sz="1400" i="1" dirty="0">
                <a:solidFill>
                  <a:schemeClr val="bg1"/>
                </a:solidFill>
              </a:rPr>
              <a:t>@michele.vitacca</a:t>
            </a:r>
          </a:p>
        </p:txBody>
      </p:sp>
    </p:spTree>
    <p:extLst>
      <p:ext uri="{BB962C8B-B14F-4D97-AF65-F5344CB8AC3E}">
        <p14:creationId xmlns:p14="http://schemas.microsoft.com/office/powerpoint/2010/main" val="6885659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2F681983-FA3A-49D5-A9AA-EA4B05A4CC86}"/>
              </a:ext>
            </a:extLst>
          </p:cNvPr>
          <p:cNvPicPr>
            <a:picLocks noChangeAspect="1"/>
          </p:cNvPicPr>
          <p:nvPr/>
        </p:nvPicPr>
        <p:blipFill>
          <a:blip r:embed="rId2"/>
          <a:stretch>
            <a:fillRect/>
          </a:stretch>
        </p:blipFill>
        <p:spPr>
          <a:xfrm>
            <a:off x="2310138" y="766641"/>
            <a:ext cx="6574929" cy="5112286"/>
          </a:xfrm>
          <a:prstGeom prst="rect">
            <a:avLst/>
          </a:prstGeom>
        </p:spPr>
      </p:pic>
      <p:sp>
        <p:nvSpPr>
          <p:cNvPr id="4" name="Rettangolo 3"/>
          <p:cNvSpPr/>
          <p:nvPr/>
        </p:nvSpPr>
        <p:spPr>
          <a:xfrm>
            <a:off x="1974835" y="5937470"/>
            <a:ext cx="7245533" cy="307777"/>
          </a:xfrm>
          <a:prstGeom prst="rect">
            <a:avLst/>
          </a:prstGeom>
        </p:spPr>
        <p:txBody>
          <a:bodyPr wrap="square">
            <a:spAutoFit/>
          </a:bodyPr>
          <a:lstStyle/>
          <a:p>
            <a:r>
              <a:rPr lang="en-US" sz="1400" b="1" spc="-5" dirty="0">
                <a:solidFill>
                  <a:schemeClr val="accent1">
                    <a:lumMod val="75000"/>
                  </a:schemeClr>
                </a:solidFill>
                <a:latin typeface="Calibri" panose="020F0502020204030204" pitchFamily="34" charset="0"/>
                <a:ea typeface="Calibri" panose="020F0502020204030204" pitchFamily="34" charset="0"/>
              </a:rPr>
              <a:t>Some</a:t>
            </a:r>
            <a:r>
              <a:rPr lang="en-US" sz="1400" b="1" dirty="0">
                <a:solidFill>
                  <a:schemeClr val="accent1">
                    <a:lumMod val="75000"/>
                  </a:schemeClr>
                </a:solidFill>
                <a:latin typeface="Calibri" panose="020F0502020204030204" pitchFamily="34" charset="0"/>
                <a:ea typeface="Calibri" panose="020F0502020204030204" pitchFamily="34" charset="0"/>
              </a:rPr>
              <a:t>  </a:t>
            </a:r>
            <a:r>
              <a:rPr lang="en-US" sz="1400" b="1" spc="-5" dirty="0">
                <a:solidFill>
                  <a:schemeClr val="accent1">
                    <a:lumMod val="75000"/>
                  </a:schemeClr>
                </a:solidFill>
                <a:latin typeface="Calibri" panose="020F0502020204030204" pitchFamily="34" charset="0"/>
                <a:ea typeface="Calibri" panose="020F0502020204030204" pitchFamily="34" charset="0"/>
              </a:rPr>
              <a:t>relevant</a:t>
            </a:r>
            <a:r>
              <a:rPr lang="en-US" sz="1400" b="1" dirty="0">
                <a:solidFill>
                  <a:schemeClr val="accent1">
                    <a:lumMod val="75000"/>
                  </a:schemeClr>
                </a:solidFill>
                <a:latin typeface="Calibri" panose="020F0502020204030204" pitchFamily="34" charset="0"/>
                <a:ea typeface="Calibri" panose="020F0502020204030204" pitchFamily="34" charset="0"/>
              </a:rPr>
              <a:t>  </a:t>
            </a:r>
            <a:r>
              <a:rPr lang="en-US" sz="1400" b="1" spc="-5" dirty="0">
                <a:solidFill>
                  <a:schemeClr val="accent1">
                    <a:lumMod val="75000"/>
                  </a:schemeClr>
                </a:solidFill>
                <a:latin typeface="Calibri" panose="020F0502020204030204" pitchFamily="34" charset="0"/>
                <a:ea typeface="Calibri" panose="020F0502020204030204" pitchFamily="34" charset="0"/>
              </a:rPr>
              <a:t>non-pharmacological</a:t>
            </a:r>
            <a:r>
              <a:rPr lang="en-US" sz="1400" b="1" dirty="0">
                <a:solidFill>
                  <a:schemeClr val="accent1">
                    <a:lumMod val="75000"/>
                  </a:schemeClr>
                </a:solidFill>
                <a:latin typeface="Calibri" panose="020F0502020204030204" pitchFamily="34" charset="0"/>
                <a:ea typeface="Calibri" panose="020F0502020204030204" pitchFamily="34" charset="0"/>
              </a:rPr>
              <a:t> </a:t>
            </a:r>
            <a:r>
              <a:rPr lang="en-US" sz="1400" b="1" spc="15" dirty="0">
                <a:solidFill>
                  <a:schemeClr val="accent1">
                    <a:lumMod val="75000"/>
                  </a:schemeClr>
                </a:solidFill>
                <a:latin typeface="Calibri" panose="020F0502020204030204" pitchFamily="34" charset="0"/>
                <a:ea typeface="Calibri" panose="020F0502020204030204" pitchFamily="34" charset="0"/>
              </a:rPr>
              <a:t> </a:t>
            </a:r>
            <a:r>
              <a:rPr lang="en-US" sz="1400" b="1" spc="-5" dirty="0">
                <a:solidFill>
                  <a:schemeClr val="accent1">
                    <a:lumMod val="75000"/>
                  </a:schemeClr>
                </a:solidFill>
                <a:latin typeface="Calibri" panose="020F0502020204030204" pitchFamily="34" charset="0"/>
                <a:ea typeface="Calibri" panose="020F0502020204030204" pitchFamily="34" charset="0"/>
              </a:rPr>
              <a:t>measures</a:t>
            </a:r>
            <a:r>
              <a:rPr lang="en-US" sz="1400" b="1" dirty="0">
                <a:solidFill>
                  <a:schemeClr val="accent1">
                    <a:lumMod val="75000"/>
                  </a:schemeClr>
                </a:solidFill>
                <a:latin typeface="Calibri" panose="020F0502020204030204" pitchFamily="34" charset="0"/>
                <a:ea typeface="Calibri" panose="020F0502020204030204" pitchFamily="34" charset="0"/>
              </a:rPr>
              <a:t> </a:t>
            </a:r>
            <a:r>
              <a:rPr lang="en-US" sz="1400" b="1" spc="15" dirty="0">
                <a:solidFill>
                  <a:schemeClr val="accent1">
                    <a:lumMod val="75000"/>
                  </a:schemeClr>
                </a:solidFill>
                <a:latin typeface="Calibri" panose="020F0502020204030204" pitchFamily="34" charset="0"/>
                <a:ea typeface="Calibri" panose="020F0502020204030204" pitchFamily="34" charset="0"/>
              </a:rPr>
              <a:t> </a:t>
            </a:r>
            <a:r>
              <a:rPr lang="en-US" sz="1400" b="1" spc="-5" dirty="0">
                <a:solidFill>
                  <a:schemeClr val="accent1">
                    <a:lumMod val="75000"/>
                  </a:schemeClr>
                </a:solidFill>
                <a:latin typeface="Calibri" panose="020F0502020204030204" pitchFamily="34" charset="0"/>
                <a:ea typeface="Calibri" panose="020F0502020204030204" pitchFamily="34" charset="0"/>
              </a:rPr>
              <a:t>based</a:t>
            </a:r>
            <a:r>
              <a:rPr lang="en-US" sz="1400" b="1" dirty="0">
                <a:solidFill>
                  <a:schemeClr val="accent1">
                    <a:lumMod val="75000"/>
                  </a:schemeClr>
                </a:solidFill>
                <a:latin typeface="Calibri" panose="020F0502020204030204" pitchFamily="34" charset="0"/>
                <a:ea typeface="Calibri" panose="020F0502020204030204" pitchFamily="34" charset="0"/>
              </a:rPr>
              <a:t> </a:t>
            </a:r>
            <a:r>
              <a:rPr lang="en-US" sz="1400" b="1" spc="5" dirty="0">
                <a:solidFill>
                  <a:schemeClr val="accent1">
                    <a:lumMod val="75000"/>
                  </a:schemeClr>
                </a:solidFill>
                <a:latin typeface="Calibri" panose="020F0502020204030204" pitchFamily="34" charset="0"/>
                <a:ea typeface="Calibri" panose="020F0502020204030204" pitchFamily="34" charset="0"/>
              </a:rPr>
              <a:t> </a:t>
            </a:r>
            <a:r>
              <a:rPr lang="en-US" sz="1400" b="1" spc="-5" dirty="0">
                <a:solidFill>
                  <a:schemeClr val="accent1">
                    <a:lumMod val="75000"/>
                  </a:schemeClr>
                </a:solidFill>
                <a:latin typeface="Calibri" panose="020F0502020204030204" pitchFamily="34" charset="0"/>
                <a:ea typeface="Calibri" panose="020F0502020204030204" pitchFamily="34" charset="0"/>
              </a:rPr>
              <a:t>on</a:t>
            </a:r>
            <a:r>
              <a:rPr lang="en-US" sz="1400" b="1" dirty="0">
                <a:solidFill>
                  <a:schemeClr val="accent1">
                    <a:lumMod val="75000"/>
                  </a:schemeClr>
                </a:solidFill>
                <a:latin typeface="Calibri" panose="020F0502020204030204" pitchFamily="34" charset="0"/>
                <a:ea typeface="Calibri" panose="020F0502020204030204" pitchFamily="34" charset="0"/>
              </a:rPr>
              <a:t> </a:t>
            </a:r>
            <a:r>
              <a:rPr lang="en-US" sz="1400" b="1" spc="10" dirty="0">
                <a:solidFill>
                  <a:schemeClr val="accent1">
                    <a:lumMod val="75000"/>
                  </a:schemeClr>
                </a:solidFill>
                <a:latin typeface="Calibri" panose="020F0502020204030204" pitchFamily="34" charset="0"/>
                <a:ea typeface="Calibri" panose="020F0502020204030204" pitchFamily="34" charset="0"/>
              </a:rPr>
              <a:t> </a:t>
            </a:r>
            <a:r>
              <a:rPr lang="en-US" sz="1400" b="1" spc="-5" dirty="0">
                <a:solidFill>
                  <a:schemeClr val="accent1">
                    <a:lumMod val="75000"/>
                  </a:schemeClr>
                </a:solidFill>
                <a:latin typeface="Calibri" panose="020F0502020204030204" pitchFamily="34" charset="0"/>
                <a:ea typeface="Calibri" panose="020F0502020204030204" pitchFamily="34" charset="0"/>
              </a:rPr>
              <a:t>the</a:t>
            </a:r>
            <a:r>
              <a:rPr lang="en-US" sz="1400" b="1" dirty="0">
                <a:solidFill>
                  <a:schemeClr val="accent1">
                    <a:lumMod val="75000"/>
                  </a:schemeClr>
                </a:solidFill>
                <a:latin typeface="Calibri" panose="020F0502020204030204" pitchFamily="34" charset="0"/>
                <a:ea typeface="Calibri" panose="020F0502020204030204" pitchFamily="34" charset="0"/>
              </a:rPr>
              <a:t> </a:t>
            </a:r>
            <a:r>
              <a:rPr lang="en-US" sz="1400" b="1" spc="20" dirty="0">
                <a:solidFill>
                  <a:schemeClr val="accent1">
                    <a:lumMod val="75000"/>
                  </a:schemeClr>
                </a:solidFill>
                <a:latin typeface="Calibri" panose="020F0502020204030204" pitchFamily="34" charset="0"/>
                <a:ea typeface="Calibri" panose="020F0502020204030204" pitchFamily="34" charset="0"/>
              </a:rPr>
              <a:t> </a:t>
            </a:r>
            <a:r>
              <a:rPr lang="en-US" sz="1400" b="1" spc="-5" dirty="0">
                <a:solidFill>
                  <a:schemeClr val="accent1">
                    <a:lumMod val="75000"/>
                  </a:schemeClr>
                </a:solidFill>
                <a:latin typeface="Calibri" panose="020F0502020204030204" pitchFamily="34" charset="0"/>
                <a:ea typeface="Calibri" panose="020F0502020204030204" pitchFamily="34" charset="0"/>
              </a:rPr>
              <a:t>patient’s</a:t>
            </a:r>
            <a:r>
              <a:rPr lang="en-US" sz="1400" b="1" dirty="0">
                <a:solidFill>
                  <a:schemeClr val="accent1">
                    <a:lumMod val="75000"/>
                  </a:schemeClr>
                </a:solidFill>
                <a:latin typeface="Calibri" panose="020F0502020204030204" pitchFamily="34" charset="0"/>
                <a:ea typeface="Calibri" panose="020F0502020204030204" pitchFamily="34" charset="0"/>
              </a:rPr>
              <a:t> </a:t>
            </a:r>
            <a:r>
              <a:rPr lang="en-US" sz="1400" b="1" spc="20" dirty="0">
                <a:solidFill>
                  <a:schemeClr val="accent1">
                    <a:lumMod val="75000"/>
                  </a:schemeClr>
                </a:solidFill>
                <a:latin typeface="Calibri" panose="020F0502020204030204" pitchFamily="34" charset="0"/>
                <a:ea typeface="Calibri" panose="020F0502020204030204" pitchFamily="34" charset="0"/>
              </a:rPr>
              <a:t> </a:t>
            </a:r>
            <a:r>
              <a:rPr lang="en-US" sz="1400" b="1" spc="-5" dirty="0">
                <a:solidFill>
                  <a:schemeClr val="accent1">
                    <a:lumMod val="75000"/>
                  </a:schemeClr>
                </a:solidFill>
                <a:latin typeface="Calibri" panose="020F0502020204030204" pitchFamily="34" charset="0"/>
                <a:ea typeface="Calibri" panose="020F0502020204030204" pitchFamily="34" charset="0"/>
              </a:rPr>
              <a:t>GOLD</a:t>
            </a:r>
            <a:r>
              <a:rPr lang="en-US" sz="1400" b="1" dirty="0">
                <a:solidFill>
                  <a:schemeClr val="accent1">
                    <a:lumMod val="75000"/>
                  </a:schemeClr>
                </a:solidFill>
                <a:latin typeface="Calibri" panose="020F0502020204030204" pitchFamily="34" charset="0"/>
                <a:ea typeface="Calibri" panose="020F0502020204030204" pitchFamily="34" charset="0"/>
              </a:rPr>
              <a:t> </a:t>
            </a:r>
            <a:r>
              <a:rPr lang="en-US" sz="1400" b="1" spc="5" dirty="0">
                <a:solidFill>
                  <a:schemeClr val="accent1">
                    <a:lumMod val="75000"/>
                  </a:schemeClr>
                </a:solidFill>
                <a:latin typeface="Calibri" panose="020F0502020204030204" pitchFamily="34" charset="0"/>
                <a:ea typeface="Calibri" panose="020F0502020204030204" pitchFamily="34" charset="0"/>
              </a:rPr>
              <a:t> </a:t>
            </a:r>
            <a:r>
              <a:rPr lang="en-US" sz="1400" b="1" dirty="0">
                <a:solidFill>
                  <a:schemeClr val="accent1">
                    <a:lumMod val="75000"/>
                  </a:schemeClr>
                </a:solidFill>
                <a:latin typeface="Calibri" panose="020F0502020204030204" pitchFamily="34" charset="0"/>
                <a:ea typeface="Calibri" panose="020F0502020204030204" pitchFamily="34" charset="0"/>
              </a:rPr>
              <a:t>A, </a:t>
            </a:r>
            <a:r>
              <a:rPr lang="en-US" sz="1400" b="1" spc="30" dirty="0">
                <a:solidFill>
                  <a:schemeClr val="accent1">
                    <a:lumMod val="75000"/>
                  </a:schemeClr>
                </a:solidFill>
                <a:latin typeface="Calibri" panose="020F0502020204030204" pitchFamily="34" charset="0"/>
                <a:ea typeface="Calibri" panose="020F0502020204030204" pitchFamily="34" charset="0"/>
              </a:rPr>
              <a:t> </a:t>
            </a:r>
            <a:r>
              <a:rPr lang="en-US" sz="1400" b="1" dirty="0">
                <a:solidFill>
                  <a:schemeClr val="accent1">
                    <a:lumMod val="75000"/>
                  </a:schemeClr>
                </a:solidFill>
                <a:latin typeface="Calibri" panose="020F0502020204030204" pitchFamily="34" charset="0"/>
                <a:ea typeface="Calibri" panose="020F0502020204030204" pitchFamily="34" charset="0"/>
              </a:rPr>
              <a:t>B, </a:t>
            </a:r>
            <a:r>
              <a:rPr lang="en-US" sz="1400" b="1" spc="15" dirty="0">
                <a:solidFill>
                  <a:schemeClr val="accent1">
                    <a:lumMod val="75000"/>
                  </a:schemeClr>
                </a:solidFill>
                <a:latin typeface="Calibri" panose="020F0502020204030204" pitchFamily="34" charset="0"/>
                <a:ea typeface="Calibri" panose="020F0502020204030204" pitchFamily="34" charset="0"/>
              </a:rPr>
              <a:t> </a:t>
            </a:r>
            <a:r>
              <a:rPr lang="en-US" sz="1400" b="1" dirty="0">
                <a:solidFill>
                  <a:schemeClr val="accent1">
                    <a:lumMod val="75000"/>
                  </a:schemeClr>
                </a:solidFill>
                <a:latin typeface="Calibri" panose="020F0502020204030204" pitchFamily="34" charset="0"/>
                <a:ea typeface="Calibri" panose="020F0502020204030204" pitchFamily="34" charset="0"/>
              </a:rPr>
              <a:t>E</a:t>
            </a:r>
            <a:r>
              <a:rPr lang="en-US" sz="1400" b="1" spc="235" dirty="0">
                <a:solidFill>
                  <a:schemeClr val="accent1">
                    <a:lumMod val="75000"/>
                  </a:schemeClr>
                </a:solidFill>
                <a:latin typeface="Calibri" panose="020F0502020204030204" pitchFamily="34" charset="0"/>
                <a:ea typeface="Calibri" panose="020F0502020204030204" pitchFamily="34" charset="0"/>
              </a:rPr>
              <a:t> </a:t>
            </a:r>
            <a:r>
              <a:rPr lang="en-US" sz="1400" b="1" dirty="0">
                <a:solidFill>
                  <a:schemeClr val="accent1">
                    <a:lumMod val="75000"/>
                  </a:schemeClr>
                </a:solidFill>
                <a:latin typeface="Calibri" panose="020F0502020204030204" pitchFamily="34" charset="0"/>
                <a:ea typeface="Calibri" panose="020F0502020204030204" pitchFamily="34" charset="0"/>
              </a:rPr>
              <a:t>group </a:t>
            </a:r>
            <a:endParaRPr lang="it-IT" sz="1400" b="1" dirty="0">
              <a:solidFill>
                <a:schemeClr val="accent1">
                  <a:lumMod val="75000"/>
                </a:schemeClr>
              </a:solidFill>
            </a:endParaRPr>
          </a:p>
        </p:txBody>
      </p:sp>
      <p:pic>
        <p:nvPicPr>
          <p:cNvPr id="5" name="Immagine 4">
            <a:extLst>
              <a:ext uri="{FF2B5EF4-FFF2-40B4-BE49-F238E27FC236}">
                <a16:creationId xmlns:a16="http://schemas.microsoft.com/office/drawing/2014/main" id="{0B5FC334-5BD7-4BCF-8099-AE5A2FD39BB0}"/>
              </a:ext>
            </a:extLst>
          </p:cNvPr>
          <p:cNvPicPr>
            <a:picLocks noChangeAspect="1"/>
          </p:cNvPicPr>
          <p:nvPr/>
        </p:nvPicPr>
        <p:blipFill>
          <a:blip r:embed="rId3"/>
          <a:stretch>
            <a:fillRect/>
          </a:stretch>
        </p:blipFill>
        <p:spPr>
          <a:xfrm>
            <a:off x="314648" y="255182"/>
            <a:ext cx="739025" cy="746406"/>
          </a:xfrm>
          <a:prstGeom prst="rect">
            <a:avLst/>
          </a:prstGeom>
        </p:spPr>
      </p:pic>
      <p:pic>
        <p:nvPicPr>
          <p:cNvPr id="6" name="Immagine 5">
            <a:extLst>
              <a:ext uri="{FF2B5EF4-FFF2-40B4-BE49-F238E27FC236}">
                <a16:creationId xmlns:a16="http://schemas.microsoft.com/office/drawing/2014/main" id="{78ABD005-7418-4A7C-A054-0B617104861C}"/>
              </a:ext>
            </a:extLst>
          </p:cNvPr>
          <p:cNvPicPr>
            <a:picLocks noChangeAspect="1"/>
          </p:cNvPicPr>
          <p:nvPr/>
        </p:nvPicPr>
        <p:blipFill>
          <a:blip r:embed="rId4"/>
          <a:stretch>
            <a:fillRect/>
          </a:stretch>
        </p:blipFill>
        <p:spPr>
          <a:xfrm>
            <a:off x="11292333" y="109578"/>
            <a:ext cx="813084" cy="772732"/>
          </a:xfrm>
          <a:prstGeom prst="rect">
            <a:avLst/>
          </a:prstGeom>
        </p:spPr>
      </p:pic>
      <p:sp>
        <p:nvSpPr>
          <p:cNvPr id="3" name="Rettangolo 2">
            <a:extLst>
              <a:ext uri="{FF2B5EF4-FFF2-40B4-BE49-F238E27FC236}">
                <a16:creationId xmlns:a16="http://schemas.microsoft.com/office/drawing/2014/main" id="{16AD02C1-7DF1-4276-8751-7C97427D7EFE}"/>
              </a:ext>
            </a:extLst>
          </p:cNvPr>
          <p:cNvSpPr/>
          <p:nvPr/>
        </p:nvSpPr>
        <p:spPr>
          <a:xfrm>
            <a:off x="4065104" y="4532243"/>
            <a:ext cx="1381539" cy="19878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69423754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013023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54705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A2906143-C512-40B1-8B3A-580ADA5328BF}"/>
              </a:ext>
            </a:extLst>
          </p:cNvPr>
          <p:cNvPicPr>
            <a:picLocks noChangeAspect="1"/>
          </p:cNvPicPr>
          <p:nvPr/>
        </p:nvPicPr>
        <p:blipFill>
          <a:blip r:embed="rId2"/>
          <a:stretch>
            <a:fillRect/>
          </a:stretch>
        </p:blipFill>
        <p:spPr>
          <a:xfrm>
            <a:off x="2378204" y="422039"/>
            <a:ext cx="6174827" cy="4970150"/>
          </a:xfrm>
          <a:prstGeom prst="rect">
            <a:avLst/>
          </a:prstGeom>
        </p:spPr>
      </p:pic>
      <p:sp>
        <p:nvSpPr>
          <p:cNvPr id="4" name="Rettangolo 3">
            <a:extLst>
              <a:ext uri="{FF2B5EF4-FFF2-40B4-BE49-F238E27FC236}">
                <a16:creationId xmlns:a16="http://schemas.microsoft.com/office/drawing/2014/main" id="{B5F2FADA-1164-4428-8FE0-EA479CE17CDA}"/>
              </a:ext>
            </a:extLst>
          </p:cNvPr>
          <p:cNvSpPr/>
          <p:nvPr/>
        </p:nvSpPr>
        <p:spPr>
          <a:xfrm>
            <a:off x="2651760" y="1313411"/>
            <a:ext cx="5627716" cy="68164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Rettangolo 4">
            <a:extLst>
              <a:ext uri="{FF2B5EF4-FFF2-40B4-BE49-F238E27FC236}">
                <a16:creationId xmlns:a16="http://schemas.microsoft.com/office/drawing/2014/main" id="{6C7EDEE2-16F1-476E-B995-C1D3D9F939BC}"/>
              </a:ext>
            </a:extLst>
          </p:cNvPr>
          <p:cNvSpPr/>
          <p:nvPr/>
        </p:nvSpPr>
        <p:spPr>
          <a:xfrm>
            <a:off x="2651760" y="1995055"/>
            <a:ext cx="5627716" cy="58999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Rettangolo 5">
            <a:extLst>
              <a:ext uri="{FF2B5EF4-FFF2-40B4-BE49-F238E27FC236}">
                <a16:creationId xmlns:a16="http://schemas.microsoft.com/office/drawing/2014/main" id="{23999D6C-5000-4760-8B84-69F4AC5F3BC2}"/>
              </a:ext>
            </a:extLst>
          </p:cNvPr>
          <p:cNvSpPr/>
          <p:nvPr/>
        </p:nvSpPr>
        <p:spPr>
          <a:xfrm>
            <a:off x="2726575" y="2886427"/>
            <a:ext cx="5552900" cy="22253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Rettangolo 6">
            <a:extLst>
              <a:ext uri="{FF2B5EF4-FFF2-40B4-BE49-F238E27FC236}">
                <a16:creationId xmlns:a16="http://schemas.microsoft.com/office/drawing/2014/main" id="{09E19555-30C5-4C84-B88F-5987AA5A9147}"/>
              </a:ext>
            </a:extLst>
          </p:cNvPr>
          <p:cNvSpPr/>
          <p:nvPr/>
        </p:nvSpPr>
        <p:spPr>
          <a:xfrm>
            <a:off x="2726575" y="3169494"/>
            <a:ext cx="5552900" cy="3634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Rettangolo 7">
            <a:extLst>
              <a:ext uri="{FF2B5EF4-FFF2-40B4-BE49-F238E27FC236}">
                <a16:creationId xmlns:a16="http://schemas.microsoft.com/office/drawing/2014/main" id="{57905DA3-3300-42B1-9469-46794749318F}"/>
              </a:ext>
            </a:extLst>
          </p:cNvPr>
          <p:cNvSpPr/>
          <p:nvPr/>
        </p:nvSpPr>
        <p:spPr>
          <a:xfrm>
            <a:off x="2743199" y="3882044"/>
            <a:ext cx="5536275" cy="77308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Rettangolo 9"/>
          <p:cNvSpPr/>
          <p:nvPr/>
        </p:nvSpPr>
        <p:spPr>
          <a:xfrm>
            <a:off x="894705" y="6021951"/>
            <a:ext cx="9141823" cy="523220"/>
          </a:xfrm>
          <a:prstGeom prst="rect">
            <a:avLst/>
          </a:prstGeom>
        </p:spPr>
        <p:txBody>
          <a:bodyPr wrap="square">
            <a:spAutoFit/>
          </a:bodyPr>
          <a:lstStyle/>
          <a:p>
            <a:pPr marL="101600" algn="ctr">
              <a:spcBef>
                <a:spcPts val="190"/>
              </a:spcBef>
              <a:spcAft>
                <a:spcPts val="0"/>
              </a:spcAft>
            </a:pPr>
            <a:r>
              <a:rPr lang="en-US" sz="1400" b="1" spc="-5"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Recommendations</a:t>
            </a:r>
            <a:r>
              <a:rPr lang="en-US" sz="1400" b="1" spc="125"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 </a:t>
            </a:r>
            <a:r>
              <a:rPr lang="en-US" sz="1400" b="1" spc="-5"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for</a:t>
            </a:r>
            <a:r>
              <a:rPr lang="en-US" sz="1400" b="1" spc="125"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 </a:t>
            </a:r>
            <a:r>
              <a:rPr lang="en-US" sz="1400" b="1" spc="-10"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FOLLOW</a:t>
            </a:r>
            <a:r>
              <a:rPr lang="en-US" sz="1400" b="1" spc="120"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 </a:t>
            </a:r>
            <a:r>
              <a:rPr lang="en-US" sz="1400" b="1"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UP</a:t>
            </a:r>
            <a:r>
              <a:rPr lang="en-US" sz="1400" b="1" spc="115"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 </a:t>
            </a:r>
            <a:r>
              <a:rPr lang="en-US" sz="1400" b="1" spc="-5"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non-pharmacological</a:t>
            </a:r>
            <a:r>
              <a:rPr lang="en-US" sz="1400" b="1" spc="120"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 </a:t>
            </a:r>
            <a:r>
              <a:rPr lang="en-US" sz="1400" b="1" spc="-5"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treatments</a:t>
            </a:r>
            <a:r>
              <a:rPr lang="en-US" sz="1400" b="1" spc="125"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 </a:t>
            </a:r>
            <a:r>
              <a:rPr lang="en-US" sz="1400" b="1"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are</a:t>
            </a:r>
            <a:r>
              <a:rPr lang="en-US" sz="1400" b="1" spc="105"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 </a:t>
            </a:r>
            <a:r>
              <a:rPr lang="en-US" sz="1400" b="1" spc="-5"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based</a:t>
            </a:r>
            <a:r>
              <a:rPr lang="en-US" sz="1400" b="1" spc="120"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 </a:t>
            </a:r>
            <a:r>
              <a:rPr lang="en-US" sz="1400" b="1" spc="-5"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on</a:t>
            </a:r>
            <a:r>
              <a:rPr lang="en-US" sz="1400" b="1" spc="140"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 </a:t>
            </a:r>
            <a:r>
              <a:rPr lang="en-US" sz="1400" b="1"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a</a:t>
            </a:r>
            <a:r>
              <a:rPr lang="en-US" sz="1400" b="1" spc="115"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 </a:t>
            </a:r>
            <a:r>
              <a:rPr lang="en-US" sz="1400" b="1"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patient’s</a:t>
            </a:r>
            <a:r>
              <a:rPr lang="en-US" sz="1400" b="1" spc="125"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 </a:t>
            </a:r>
            <a:r>
              <a:rPr lang="en-US" sz="1400" b="1" spc="-5"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treatable</a:t>
            </a:r>
            <a:r>
              <a:rPr lang="en-US" sz="1400" b="1" spc="105"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 </a:t>
            </a:r>
            <a:r>
              <a:rPr lang="en-US" sz="1400" b="1" spc="-5"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traits</a:t>
            </a:r>
            <a:r>
              <a:rPr lang="en-US" sz="1400" b="1" spc="125"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 </a:t>
            </a:r>
            <a:r>
              <a:rPr lang="en-US" sz="1400" b="1" spc="-5"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e.g.,</a:t>
            </a:r>
            <a:r>
              <a:rPr lang="it-IT" sz="1400"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a:t>
            </a:r>
            <a:r>
              <a:rPr lang="en-US" sz="1400" b="1" spc="-5"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symptoms</a:t>
            </a:r>
            <a:r>
              <a:rPr lang="en-US" sz="1400" b="1" spc="-25"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a:t>
            </a:r>
            <a:r>
              <a:rPr lang="en-US" sz="1400" b="1" spc="-5"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and</a:t>
            </a:r>
            <a:r>
              <a:rPr lang="en-US" sz="1400" b="1" spc="-25"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a:t>
            </a:r>
            <a:r>
              <a:rPr lang="en-US" sz="1400" b="1" spc="-5"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exacerbations</a:t>
            </a:r>
            <a:r>
              <a:rPr lang="en-US" sz="1400" b="1" spc="-2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a:t>
            </a:r>
            <a:endParaRPr lang="it-IT" sz="1400" dirty="0"/>
          </a:p>
        </p:txBody>
      </p:sp>
      <p:pic>
        <p:nvPicPr>
          <p:cNvPr id="9" name="Immagine 8">
            <a:extLst>
              <a:ext uri="{FF2B5EF4-FFF2-40B4-BE49-F238E27FC236}">
                <a16:creationId xmlns:a16="http://schemas.microsoft.com/office/drawing/2014/main" id="{A01256E3-9602-4B3B-9FF4-72E62FB832CA}"/>
              </a:ext>
            </a:extLst>
          </p:cNvPr>
          <p:cNvPicPr>
            <a:picLocks noChangeAspect="1"/>
          </p:cNvPicPr>
          <p:nvPr/>
        </p:nvPicPr>
        <p:blipFill>
          <a:blip r:embed="rId3"/>
          <a:stretch>
            <a:fillRect/>
          </a:stretch>
        </p:blipFill>
        <p:spPr>
          <a:xfrm>
            <a:off x="314648" y="255182"/>
            <a:ext cx="739025" cy="746406"/>
          </a:xfrm>
          <a:prstGeom prst="rect">
            <a:avLst/>
          </a:prstGeom>
        </p:spPr>
      </p:pic>
      <p:pic>
        <p:nvPicPr>
          <p:cNvPr id="11" name="Immagine 10">
            <a:extLst>
              <a:ext uri="{FF2B5EF4-FFF2-40B4-BE49-F238E27FC236}">
                <a16:creationId xmlns:a16="http://schemas.microsoft.com/office/drawing/2014/main" id="{D3EE2FFF-617B-4A4C-A865-07F9427FA3CF}"/>
              </a:ext>
            </a:extLst>
          </p:cNvPr>
          <p:cNvPicPr>
            <a:picLocks noChangeAspect="1"/>
          </p:cNvPicPr>
          <p:nvPr/>
        </p:nvPicPr>
        <p:blipFill>
          <a:blip r:embed="rId4"/>
          <a:stretch>
            <a:fillRect/>
          </a:stretch>
        </p:blipFill>
        <p:spPr>
          <a:xfrm>
            <a:off x="11292333" y="101265"/>
            <a:ext cx="813084" cy="772732"/>
          </a:xfrm>
          <a:prstGeom prst="rect">
            <a:avLst/>
          </a:prstGeom>
        </p:spPr>
      </p:pic>
      <p:sp>
        <p:nvSpPr>
          <p:cNvPr id="12" name="Rettangolo 11">
            <a:extLst>
              <a:ext uri="{FF2B5EF4-FFF2-40B4-BE49-F238E27FC236}">
                <a16:creationId xmlns:a16="http://schemas.microsoft.com/office/drawing/2014/main" id="{1AA8B68E-B955-416A-970E-5EDE920468DD}"/>
              </a:ext>
            </a:extLst>
          </p:cNvPr>
          <p:cNvSpPr/>
          <p:nvPr/>
        </p:nvSpPr>
        <p:spPr>
          <a:xfrm>
            <a:off x="2743199" y="3870654"/>
            <a:ext cx="2693505" cy="36341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Rettangolo 12">
            <a:extLst>
              <a:ext uri="{FF2B5EF4-FFF2-40B4-BE49-F238E27FC236}">
                <a16:creationId xmlns:a16="http://schemas.microsoft.com/office/drawing/2014/main" id="{DCA12441-F647-4946-B58B-CE11C092CD22}"/>
              </a:ext>
            </a:extLst>
          </p:cNvPr>
          <p:cNvSpPr/>
          <p:nvPr/>
        </p:nvSpPr>
        <p:spPr>
          <a:xfrm>
            <a:off x="5511336" y="4268585"/>
            <a:ext cx="2768138" cy="38654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1250998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13C09301-B1E9-4315-A1C8-FFE66F25416A}"/>
              </a:ext>
            </a:extLst>
          </p:cNvPr>
          <p:cNvPicPr>
            <a:picLocks noChangeAspect="1"/>
          </p:cNvPicPr>
          <p:nvPr/>
        </p:nvPicPr>
        <p:blipFill>
          <a:blip r:embed="rId2"/>
          <a:stretch>
            <a:fillRect/>
          </a:stretch>
        </p:blipFill>
        <p:spPr>
          <a:xfrm>
            <a:off x="2061599" y="680654"/>
            <a:ext cx="8068801" cy="5496692"/>
          </a:xfrm>
          <a:prstGeom prst="rect">
            <a:avLst/>
          </a:prstGeom>
        </p:spPr>
      </p:pic>
      <p:sp>
        <p:nvSpPr>
          <p:cNvPr id="2" name="Rettangolo 1">
            <a:extLst>
              <a:ext uri="{FF2B5EF4-FFF2-40B4-BE49-F238E27FC236}">
                <a16:creationId xmlns:a16="http://schemas.microsoft.com/office/drawing/2014/main" id="{02C48881-6DBC-465E-94B0-4BDA75C19924}"/>
              </a:ext>
            </a:extLst>
          </p:cNvPr>
          <p:cNvSpPr/>
          <p:nvPr/>
        </p:nvSpPr>
        <p:spPr>
          <a:xfrm>
            <a:off x="2179673" y="1286539"/>
            <a:ext cx="7950727" cy="25518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Rettangolo 3">
            <a:extLst>
              <a:ext uri="{FF2B5EF4-FFF2-40B4-BE49-F238E27FC236}">
                <a16:creationId xmlns:a16="http://schemas.microsoft.com/office/drawing/2014/main" id="{C2CAE77C-9E22-4843-94D8-9FE9ED74E703}"/>
              </a:ext>
            </a:extLst>
          </p:cNvPr>
          <p:cNvSpPr/>
          <p:nvPr/>
        </p:nvSpPr>
        <p:spPr>
          <a:xfrm>
            <a:off x="2179673" y="1541721"/>
            <a:ext cx="7950727" cy="25518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6" name="Immagine 5">
            <a:extLst>
              <a:ext uri="{FF2B5EF4-FFF2-40B4-BE49-F238E27FC236}">
                <a16:creationId xmlns:a16="http://schemas.microsoft.com/office/drawing/2014/main" id="{2637C63C-AAF9-443D-897E-E97E4EE17E6E}"/>
              </a:ext>
            </a:extLst>
          </p:cNvPr>
          <p:cNvPicPr>
            <a:picLocks noChangeAspect="1"/>
          </p:cNvPicPr>
          <p:nvPr/>
        </p:nvPicPr>
        <p:blipFill>
          <a:blip r:embed="rId3"/>
          <a:stretch>
            <a:fillRect/>
          </a:stretch>
        </p:blipFill>
        <p:spPr>
          <a:xfrm>
            <a:off x="314648" y="255182"/>
            <a:ext cx="739025" cy="746406"/>
          </a:xfrm>
          <a:prstGeom prst="rect">
            <a:avLst/>
          </a:prstGeom>
        </p:spPr>
      </p:pic>
      <p:pic>
        <p:nvPicPr>
          <p:cNvPr id="7" name="Immagine 6">
            <a:extLst>
              <a:ext uri="{FF2B5EF4-FFF2-40B4-BE49-F238E27FC236}">
                <a16:creationId xmlns:a16="http://schemas.microsoft.com/office/drawing/2014/main" id="{E14F2EA5-2674-41E7-80D9-BA7925564C0E}"/>
              </a:ext>
            </a:extLst>
          </p:cNvPr>
          <p:cNvPicPr>
            <a:picLocks noChangeAspect="1"/>
          </p:cNvPicPr>
          <p:nvPr/>
        </p:nvPicPr>
        <p:blipFill>
          <a:blip r:embed="rId4"/>
          <a:stretch>
            <a:fillRect/>
          </a:stretch>
        </p:blipFill>
        <p:spPr>
          <a:xfrm>
            <a:off x="11292333" y="101265"/>
            <a:ext cx="813084" cy="772732"/>
          </a:xfrm>
          <a:prstGeom prst="rect">
            <a:avLst/>
          </a:prstGeom>
        </p:spPr>
      </p:pic>
    </p:spTree>
    <p:extLst>
      <p:ext uri="{BB962C8B-B14F-4D97-AF65-F5344CB8AC3E}">
        <p14:creationId xmlns:p14="http://schemas.microsoft.com/office/powerpoint/2010/main" val="5953070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3662114" y="265552"/>
            <a:ext cx="4545039" cy="584775"/>
          </a:xfrm>
          <a:prstGeom prst="rect">
            <a:avLst/>
          </a:prstGeom>
        </p:spPr>
        <p:txBody>
          <a:bodyPr wrap="square">
            <a:spAutoFit/>
          </a:bodyPr>
          <a:lstStyle/>
          <a:p>
            <a:pPr marL="101600" algn="just">
              <a:spcBef>
                <a:spcPts val="215"/>
              </a:spcBef>
              <a:spcAft>
                <a:spcPts val="0"/>
              </a:spcAft>
            </a:pPr>
            <a:r>
              <a:rPr lang="en-US" sz="3200" b="1" u="sng" spc="-5" dirty="0">
                <a:solidFill>
                  <a:srgbClr val="E8A800"/>
                </a:solidFill>
                <a:latin typeface="Calibri" panose="020F0502020204030204" pitchFamily="34" charset="0"/>
                <a:ea typeface="Calibri" panose="020F0502020204030204" pitchFamily="34" charset="0"/>
                <a:cs typeface="Times New Roman" panose="02020603050405020304" pitchFamily="18" charset="0"/>
              </a:rPr>
              <a:t>Pulmonary rehabilitation</a:t>
            </a:r>
            <a:endParaRPr lang="it-IT" sz="3200" b="1" u="sng" spc="-5" dirty="0">
              <a:solidFill>
                <a:srgbClr val="E8A8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6" name="Rettangolo 15"/>
          <p:cNvSpPr/>
          <p:nvPr/>
        </p:nvSpPr>
        <p:spPr>
          <a:xfrm>
            <a:off x="692490" y="2176927"/>
            <a:ext cx="10672195" cy="1754326"/>
          </a:xfrm>
          <a:prstGeom prst="rect">
            <a:avLst/>
          </a:prstGeom>
          <a:ln>
            <a:solidFill>
              <a:srgbClr val="FFC000"/>
            </a:solidFill>
          </a:ln>
        </p:spPr>
        <p:txBody>
          <a:bodyPr wrap="square">
            <a:spAutoFit/>
          </a:bodyPr>
          <a:lstStyle/>
          <a:p>
            <a:pPr algn="just"/>
            <a:r>
              <a:rPr lang="en-US" b="1" dirty="0">
                <a:solidFill>
                  <a:schemeClr val="accent1">
                    <a:lumMod val="75000"/>
                  </a:schemeClr>
                </a:solidFill>
              </a:rPr>
              <a:t>Pulmonary rehabilitation is defined as “</a:t>
            </a:r>
            <a:r>
              <a:rPr lang="en-US" b="1" dirty="0">
                <a:solidFill>
                  <a:srgbClr val="FF0000"/>
                </a:solidFill>
              </a:rPr>
              <a:t>a comprehensive intervention </a:t>
            </a:r>
            <a:r>
              <a:rPr lang="en-US" b="1" dirty="0">
                <a:solidFill>
                  <a:schemeClr val="accent1">
                    <a:lumMod val="75000"/>
                  </a:schemeClr>
                </a:solidFill>
              </a:rPr>
              <a:t>based on thorough patient assessment followed by patient-tailored therapies that include</a:t>
            </a:r>
          </a:p>
          <a:p>
            <a:pPr algn="just"/>
            <a:endParaRPr lang="en-US" b="1" dirty="0">
              <a:solidFill>
                <a:schemeClr val="accent1">
                  <a:lumMod val="75000"/>
                </a:schemeClr>
              </a:solidFill>
            </a:endParaRPr>
          </a:p>
          <a:p>
            <a:pPr marL="285750" indent="-285750" algn="just">
              <a:buFont typeface="Arial" panose="020B0604020202020204" pitchFamily="34" charset="0"/>
              <a:buChar char="•"/>
            </a:pPr>
            <a:r>
              <a:rPr lang="en-US" b="1" dirty="0">
                <a:solidFill>
                  <a:schemeClr val="accent1">
                    <a:lumMod val="75000"/>
                  </a:schemeClr>
                </a:solidFill>
              </a:rPr>
              <a:t>exercise training, </a:t>
            </a:r>
          </a:p>
          <a:p>
            <a:pPr marL="285750" indent="-285750" algn="just">
              <a:buFont typeface="Arial" panose="020B0604020202020204" pitchFamily="34" charset="0"/>
              <a:buChar char="•"/>
            </a:pPr>
            <a:r>
              <a:rPr lang="en-US" b="1" dirty="0">
                <a:solidFill>
                  <a:schemeClr val="accent1">
                    <a:lumMod val="75000"/>
                  </a:schemeClr>
                </a:solidFill>
              </a:rPr>
              <a:t>education, </a:t>
            </a:r>
          </a:p>
          <a:p>
            <a:pPr marL="285750" indent="-285750" algn="just">
              <a:buFont typeface="Arial" panose="020B0604020202020204" pitchFamily="34" charset="0"/>
              <a:buChar char="•"/>
            </a:pPr>
            <a:r>
              <a:rPr lang="en-US" b="1" dirty="0">
                <a:solidFill>
                  <a:schemeClr val="accent1">
                    <a:lumMod val="75000"/>
                  </a:schemeClr>
                </a:solidFill>
              </a:rPr>
              <a:t>self-management intervention aiming at behavior change, to promote the long-term adherence</a:t>
            </a:r>
            <a:endParaRPr lang="it-IT" baseline="30000" dirty="0">
              <a:solidFill>
                <a:schemeClr val="accent1">
                  <a:lumMod val="75000"/>
                </a:schemeClr>
              </a:solidFill>
            </a:endParaRPr>
          </a:p>
        </p:txBody>
      </p:sp>
      <p:sp>
        <p:nvSpPr>
          <p:cNvPr id="17" name="Rettangolo 16"/>
          <p:cNvSpPr/>
          <p:nvPr/>
        </p:nvSpPr>
        <p:spPr>
          <a:xfrm>
            <a:off x="182205" y="5634947"/>
            <a:ext cx="11829686" cy="1015663"/>
          </a:xfrm>
          <a:prstGeom prst="rect">
            <a:avLst/>
          </a:prstGeom>
        </p:spPr>
        <p:txBody>
          <a:bodyPr wrap="square">
            <a:spAutoFit/>
          </a:bodyPr>
          <a:lstStyle/>
          <a:p>
            <a:pPr marR="586105" lvl="0" algn="just">
              <a:spcAft>
                <a:spcPts val="0"/>
              </a:spcAft>
              <a:buSzPts val="1000"/>
              <a:tabLst>
                <a:tab pos="534035" algn="l"/>
              </a:tabLst>
            </a:pPr>
            <a:r>
              <a:rPr lang="en-US" sz="1200" spc="-5" dirty="0">
                <a:latin typeface="Calibri" panose="020F0502020204030204" pitchFamily="34" charset="0"/>
                <a:ea typeface="Calibri" panose="020F0502020204030204" pitchFamily="34" charset="0"/>
                <a:cs typeface="Times New Roman" panose="02020603050405020304" pitchFamily="18" charset="0"/>
              </a:rPr>
              <a:t>Spruit</a:t>
            </a:r>
            <a:r>
              <a:rPr lang="en-US" sz="1200" spc="-25" dirty="0">
                <a:latin typeface="Calibri" panose="020F0502020204030204" pitchFamily="34" charset="0"/>
                <a:ea typeface="Calibri" panose="020F0502020204030204" pitchFamily="34" charset="0"/>
                <a:cs typeface="Times New Roman" panose="02020603050405020304" pitchFamily="18" charset="0"/>
              </a:rPr>
              <a:t> </a:t>
            </a:r>
            <a:r>
              <a:rPr lang="en-US" sz="1200" spc="-10" dirty="0">
                <a:latin typeface="Calibri" panose="020F0502020204030204" pitchFamily="34" charset="0"/>
                <a:ea typeface="Calibri" panose="020F0502020204030204" pitchFamily="34" charset="0"/>
                <a:cs typeface="Times New Roman" panose="02020603050405020304" pitchFamily="18" charset="0"/>
              </a:rPr>
              <a:t>MA, Singh</a:t>
            </a:r>
            <a:r>
              <a:rPr lang="en-US" sz="1200" spc="-30" dirty="0">
                <a:latin typeface="Calibri" panose="020F0502020204030204" pitchFamily="34" charset="0"/>
                <a:ea typeface="Calibri" panose="020F0502020204030204" pitchFamily="34" charset="0"/>
                <a:cs typeface="Times New Roman" panose="02020603050405020304" pitchFamily="18" charset="0"/>
              </a:rPr>
              <a:t> </a:t>
            </a:r>
            <a:r>
              <a:rPr lang="en-US" sz="1200" spc="-5" dirty="0">
                <a:latin typeface="Calibri" panose="020F0502020204030204" pitchFamily="34" charset="0"/>
                <a:ea typeface="Calibri" panose="020F0502020204030204" pitchFamily="34" charset="0"/>
                <a:cs typeface="Times New Roman" panose="02020603050405020304" pitchFamily="18" charset="0"/>
              </a:rPr>
              <a:t>SJ,</a:t>
            </a:r>
            <a:r>
              <a:rPr lang="en-US" sz="1200" spc="-15" dirty="0">
                <a:latin typeface="Calibri" panose="020F0502020204030204" pitchFamily="34" charset="0"/>
                <a:ea typeface="Calibri" panose="020F0502020204030204" pitchFamily="34" charset="0"/>
                <a:cs typeface="Times New Roman" panose="02020603050405020304" pitchFamily="18" charset="0"/>
              </a:rPr>
              <a:t> </a:t>
            </a:r>
            <a:r>
              <a:rPr lang="en-US" sz="1200" spc="-5" dirty="0">
                <a:latin typeface="Calibri" panose="020F0502020204030204" pitchFamily="34" charset="0"/>
                <a:ea typeface="Calibri" panose="020F0502020204030204" pitchFamily="34" charset="0"/>
                <a:cs typeface="Times New Roman" panose="02020603050405020304" pitchFamily="18" charset="0"/>
              </a:rPr>
              <a:t>Garvey</a:t>
            </a:r>
            <a:r>
              <a:rPr lang="en-US" sz="1200" spc="-15" dirty="0">
                <a:latin typeface="Calibri" panose="020F0502020204030204" pitchFamily="34" charset="0"/>
                <a:ea typeface="Calibri" panose="020F0502020204030204" pitchFamily="34" charset="0"/>
                <a:cs typeface="Times New Roman" panose="02020603050405020304" pitchFamily="18" charset="0"/>
              </a:rPr>
              <a:t> </a:t>
            </a:r>
            <a:r>
              <a:rPr lang="en-US" sz="1200" spc="-10" dirty="0">
                <a:latin typeface="Calibri" panose="020F0502020204030204" pitchFamily="34" charset="0"/>
                <a:ea typeface="Calibri" panose="020F0502020204030204" pitchFamily="34" charset="0"/>
                <a:cs typeface="Times New Roman" panose="02020603050405020304" pitchFamily="18" charset="0"/>
              </a:rPr>
              <a:t>C,</a:t>
            </a:r>
            <a:r>
              <a:rPr lang="en-US" sz="1200" spc="-15" dirty="0">
                <a:latin typeface="Calibri" panose="020F0502020204030204" pitchFamily="34" charset="0"/>
                <a:ea typeface="Calibri" panose="020F0502020204030204" pitchFamily="34" charset="0"/>
                <a:cs typeface="Times New Roman" panose="02020603050405020304" pitchFamily="18" charset="0"/>
              </a:rPr>
              <a:t> </a:t>
            </a:r>
            <a:r>
              <a:rPr lang="en-US" sz="1200" spc="-10" dirty="0">
                <a:latin typeface="Calibri" panose="020F0502020204030204" pitchFamily="34" charset="0"/>
                <a:ea typeface="Calibri" panose="020F0502020204030204" pitchFamily="34" charset="0"/>
                <a:cs typeface="Times New Roman" panose="02020603050405020304" pitchFamily="18" charset="0"/>
              </a:rPr>
              <a:t>et</a:t>
            </a:r>
            <a:r>
              <a:rPr lang="en-US" sz="1200" spc="-20" dirty="0">
                <a:latin typeface="Calibri" panose="020F0502020204030204" pitchFamily="34" charset="0"/>
                <a:ea typeface="Calibri" panose="020F0502020204030204" pitchFamily="34" charset="0"/>
                <a:cs typeface="Times New Roman" panose="02020603050405020304" pitchFamily="18" charset="0"/>
              </a:rPr>
              <a:t> </a:t>
            </a:r>
            <a:r>
              <a:rPr lang="en-US" sz="1200" spc="-5" dirty="0">
                <a:latin typeface="Calibri" panose="020F0502020204030204" pitchFamily="34" charset="0"/>
                <a:ea typeface="Calibri" panose="020F0502020204030204" pitchFamily="34" charset="0"/>
                <a:cs typeface="Times New Roman" panose="02020603050405020304" pitchFamily="18" charset="0"/>
              </a:rPr>
              <a:t>al.</a:t>
            </a:r>
            <a:r>
              <a:rPr lang="en-US" sz="1200" spc="-15" dirty="0">
                <a:latin typeface="Calibri" panose="020F0502020204030204" pitchFamily="34" charset="0"/>
                <a:ea typeface="Calibri" panose="020F0502020204030204" pitchFamily="34" charset="0"/>
                <a:cs typeface="Times New Roman" panose="02020603050405020304" pitchFamily="18" charset="0"/>
              </a:rPr>
              <a:t> </a:t>
            </a:r>
            <a:r>
              <a:rPr lang="en-US" sz="1200" spc="-10" dirty="0">
                <a:latin typeface="Calibri" panose="020F0502020204030204" pitchFamily="34" charset="0"/>
                <a:ea typeface="Calibri" panose="020F0502020204030204" pitchFamily="34" charset="0"/>
                <a:cs typeface="Times New Roman" panose="02020603050405020304" pitchFamily="18" charset="0"/>
              </a:rPr>
              <a:t>An</a:t>
            </a:r>
            <a:r>
              <a:rPr lang="en-US" sz="1200" spc="-25" dirty="0">
                <a:latin typeface="Calibri" panose="020F0502020204030204" pitchFamily="34" charset="0"/>
                <a:ea typeface="Calibri" panose="020F0502020204030204" pitchFamily="34" charset="0"/>
                <a:cs typeface="Times New Roman" panose="02020603050405020304" pitchFamily="18" charset="0"/>
              </a:rPr>
              <a:t> </a:t>
            </a:r>
            <a:r>
              <a:rPr lang="en-US" sz="1200" spc="-5" dirty="0">
                <a:latin typeface="Calibri" panose="020F0502020204030204" pitchFamily="34" charset="0"/>
                <a:ea typeface="Calibri" panose="020F0502020204030204" pitchFamily="34" charset="0"/>
                <a:cs typeface="Times New Roman" panose="02020603050405020304" pitchFamily="18" charset="0"/>
              </a:rPr>
              <a:t>official</a:t>
            </a:r>
            <a:r>
              <a:rPr lang="en-US" sz="1200" spc="-15" dirty="0">
                <a:latin typeface="Calibri" panose="020F0502020204030204" pitchFamily="34" charset="0"/>
                <a:ea typeface="Calibri" panose="020F0502020204030204" pitchFamily="34" charset="0"/>
                <a:cs typeface="Times New Roman" panose="02020603050405020304" pitchFamily="18" charset="0"/>
              </a:rPr>
              <a:t> </a:t>
            </a:r>
            <a:r>
              <a:rPr lang="en-US" sz="1200" spc="-5" dirty="0">
                <a:latin typeface="Calibri" panose="020F0502020204030204" pitchFamily="34" charset="0"/>
                <a:ea typeface="Calibri" panose="020F0502020204030204" pitchFamily="34" charset="0"/>
                <a:cs typeface="Times New Roman" panose="02020603050405020304" pitchFamily="18" charset="0"/>
              </a:rPr>
              <a:t>American</a:t>
            </a:r>
            <a:r>
              <a:rPr lang="en-US" sz="1200" spc="-25" dirty="0">
                <a:latin typeface="Calibri" panose="020F0502020204030204" pitchFamily="34" charset="0"/>
                <a:ea typeface="Calibri" panose="020F0502020204030204" pitchFamily="34" charset="0"/>
                <a:cs typeface="Times New Roman" panose="02020603050405020304" pitchFamily="18" charset="0"/>
              </a:rPr>
              <a:t> </a:t>
            </a:r>
            <a:r>
              <a:rPr lang="en-US" sz="1200" spc="-5" dirty="0">
                <a:latin typeface="Calibri" panose="020F0502020204030204" pitchFamily="34" charset="0"/>
                <a:ea typeface="Calibri" panose="020F0502020204030204" pitchFamily="34" charset="0"/>
                <a:cs typeface="Times New Roman" panose="02020603050405020304" pitchFamily="18" charset="0"/>
              </a:rPr>
              <a:t>Thoracic</a:t>
            </a:r>
            <a:r>
              <a:rPr lang="en-US" sz="1200" spc="-25" dirty="0">
                <a:latin typeface="Calibri" panose="020F0502020204030204" pitchFamily="34" charset="0"/>
                <a:ea typeface="Calibri" panose="020F0502020204030204" pitchFamily="34" charset="0"/>
                <a:cs typeface="Times New Roman" panose="02020603050405020304" pitchFamily="18" charset="0"/>
              </a:rPr>
              <a:t> </a:t>
            </a:r>
            <a:r>
              <a:rPr lang="en-US" sz="1200" spc="-5" dirty="0">
                <a:latin typeface="Calibri" panose="020F0502020204030204" pitchFamily="34" charset="0"/>
                <a:ea typeface="Calibri" panose="020F0502020204030204" pitchFamily="34" charset="0"/>
                <a:cs typeface="Times New Roman" panose="02020603050405020304" pitchFamily="18" charset="0"/>
              </a:rPr>
              <a:t>Society/European</a:t>
            </a:r>
            <a:r>
              <a:rPr lang="en-US" sz="1200" spc="-10" dirty="0">
                <a:latin typeface="Calibri" panose="020F0502020204030204" pitchFamily="34" charset="0"/>
                <a:ea typeface="Calibri" panose="020F0502020204030204" pitchFamily="34" charset="0"/>
                <a:cs typeface="Times New Roman" panose="02020603050405020304" pitchFamily="18" charset="0"/>
              </a:rPr>
              <a:t> </a:t>
            </a:r>
            <a:r>
              <a:rPr lang="en-US" sz="1200" spc="-5" dirty="0">
                <a:latin typeface="Calibri" panose="020F0502020204030204" pitchFamily="34" charset="0"/>
                <a:ea typeface="Calibri" panose="020F0502020204030204" pitchFamily="34" charset="0"/>
                <a:cs typeface="Times New Roman" panose="02020603050405020304" pitchFamily="18" charset="0"/>
              </a:rPr>
              <a:t>Respiratory</a:t>
            </a:r>
            <a:r>
              <a:rPr lang="en-US" sz="1200" spc="-20" dirty="0">
                <a:latin typeface="Calibri" panose="020F0502020204030204" pitchFamily="34" charset="0"/>
                <a:ea typeface="Calibri" panose="020F0502020204030204" pitchFamily="34" charset="0"/>
                <a:cs typeface="Times New Roman" panose="02020603050405020304" pitchFamily="18" charset="0"/>
              </a:rPr>
              <a:t> </a:t>
            </a:r>
            <a:r>
              <a:rPr lang="en-US" sz="1200" spc="-10" dirty="0">
                <a:latin typeface="Calibri" panose="020F0502020204030204" pitchFamily="34" charset="0"/>
                <a:ea typeface="Calibri" panose="020F0502020204030204" pitchFamily="34" charset="0"/>
                <a:cs typeface="Times New Roman" panose="02020603050405020304" pitchFamily="18" charset="0"/>
              </a:rPr>
              <a:t>Society</a:t>
            </a:r>
            <a:r>
              <a:rPr lang="en-US" sz="1200" spc="-15" dirty="0">
                <a:latin typeface="Calibri" panose="020F0502020204030204" pitchFamily="34" charset="0"/>
                <a:ea typeface="Calibri" panose="020F0502020204030204" pitchFamily="34" charset="0"/>
                <a:cs typeface="Times New Roman" panose="02020603050405020304" pitchFamily="18" charset="0"/>
              </a:rPr>
              <a:t> </a:t>
            </a:r>
            <a:r>
              <a:rPr lang="en-US" sz="1200" spc="-5" dirty="0">
                <a:latin typeface="Calibri" panose="020F0502020204030204" pitchFamily="34" charset="0"/>
                <a:ea typeface="Calibri" panose="020F0502020204030204" pitchFamily="34" charset="0"/>
                <a:cs typeface="Times New Roman" panose="02020603050405020304" pitchFamily="18" charset="0"/>
              </a:rPr>
              <a:t>statement:</a:t>
            </a:r>
            <a:r>
              <a:rPr lang="en-US" sz="1200" spc="-30" dirty="0">
                <a:latin typeface="Calibri" panose="020F0502020204030204" pitchFamily="34" charset="0"/>
                <a:ea typeface="Calibri" panose="020F0502020204030204" pitchFamily="34" charset="0"/>
                <a:cs typeface="Times New Roman" panose="02020603050405020304" pitchFamily="18" charset="0"/>
              </a:rPr>
              <a:t> </a:t>
            </a:r>
            <a:r>
              <a:rPr lang="en-US" sz="1200" spc="-10" dirty="0">
                <a:latin typeface="Calibri" panose="020F0502020204030204" pitchFamily="34" charset="0"/>
                <a:ea typeface="Calibri" panose="020F0502020204030204" pitchFamily="34" charset="0"/>
                <a:cs typeface="Times New Roman" panose="02020603050405020304" pitchFamily="18" charset="0"/>
              </a:rPr>
              <a:t>key</a:t>
            </a:r>
            <a:r>
              <a:rPr lang="en-US" sz="1200" spc="415" dirty="0">
                <a:latin typeface="Times New Roman" panose="02020603050405020304" pitchFamily="18" charset="0"/>
                <a:ea typeface="Calibri" panose="020F0502020204030204" pitchFamily="34" charset="0"/>
                <a:cs typeface="Times New Roman" panose="02020603050405020304" pitchFamily="18" charset="0"/>
              </a:rPr>
              <a:t> </a:t>
            </a:r>
            <a:r>
              <a:rPr lang="en-US" sz="1200" spc="-5" dirty="0">
                <a:latin typeface="Calibri" panose="020F0502020204030204" pitchFamily="34" charset="0"/>
                <a:ea typeface="Calibri" panose="020F0502020204030204" pitchFamily="34" charset="0"/>
                <a:cs typeface="Times New Roman" panose="02020603050405020304" pitchFamily="18" charset="0"/>
              </a:rPr>
              <a:t>concepts</a:t>
            </a:r>
            <a:r>
              <a:rPr lang="en-US" sz="1200" spc="-20" dirty="0">
                <a:latin typeface="Calibri" panose="020F0502020204030204" pitchFamily="34" charset="0"/>
                <a:ea typeface="Calibri" panose="020F0502020204030204" pitchFamily="34" charset="0"/>
                <a:cs typeface="Times New Roman" panose="02020603050405020304" pitchFamily="18" charset="0"/>
              </a:rPr>
              <a:t> </a:t>
            </a:r>
            <a:r>
              <a:rPr lang="en-US" sz="1200" spc="-5" dirty="0">
                <a:latin typeface="Calibri" panose="020F0502020204030204" pitchFamily="34" charset="0"/>
                <a:ea typeface="Calibri" panose="020F0502020204030204" pitchFamily="34" charset="0"/>
                <a:cs typeface="Times New Roman" panose="02020603050405020304" pitchFamily="18" charset="0"/>
              </a:rPr>
              <a:t>and</a:t>
            </a:r>
            <a:r>
              <a:rPr lang="en-US" sz="1200" spc="-30" dirty="0">
                <a:latin typeface="Calibri" panose="020F0502020204030204" pitchFamily="34" charset="0"/>
                <a:ea typeface="Calibri" panose="020F0502020204030204" pitchFamily="34" charset="0"/>
                <a:cs typeface="Times New Roman" panose="02020603050405020304" pitchFamily="18" charset="0"/>
              </a:rPr>
              <a:t> </a:t>
            </a:r>
            <a:r>
              <a:rPr lang="en-US" sz="1200" spc="-10" dirty="0">
                <a:latin typeface="Calibri" panose="020F0502020204030204" pitchFamily="34" charset="0"/>
                <a:ea typeface="Calibri" panose="020F0502020204030204" pitchFamily="34" charset="0"/>
                <a:cs typeface="Times New Roman" panose="02020603050405020304" pitchFamily="18" charset="0"/>
              </a:rPr>
              <a:t>advances</a:t>
            </a:r>
            <a:r>
              <a:rPr lang="en-US" sz="1200" spc="-15" dirty="0">
                <a:latin typeface="Calibri" panose="020F0502020204030204" pitchFamily="34" charset="0"/>
                <a:ea typeface="Calibri" panose="020F0502020204030204" pitchFamily="34" charset="0"/>
                <a:cs typeface="Times New Roman" panose="02020603050405020304" pitchFamily="18" charset="0"/>
              </a:rPr>
              <a:t> </a:t>
            </a:r>
            <a:r>
              <a:rPr lang="en-US" sz="1200" spc="-10" dirty="0">
                <a:latin typeface="Calibri" panose="020F0502020204030204" pitchFamily="34" charset="0"/>
                <a:ea typeface="Calibri" panose="020F0502020204030204" pitchFamily="34" charset="0"/>
                <a:cs typeface="Times New Roman" panose="02020603050405020304" pitchFamily="18" charset="0"/>
              </a:rPr>
              <a:t>in</a:t>
            </a:r>
            <a:r>
              <a:rPr lang="en-US" sz="1200" spc="-30" dirty="0">
                <a:latin typeface="Calibri" panose="020F0502020204030204" pitchFamily="34" charset="0"/>
                <a:ea typeface="Calibri" panose="020F0502020204030204" pitchFamily="34" charset="0"/>
                <a:cs typeface="Times New Roman" panose="02020603050405020304" pitchFamily="18" charset="0"/>
              </a:rPr>
              <a:t> </a:t>
            </a:r>
            <a:r>
              <a:rPr lang="en-US" sz="1200" spc="-5" dirty="0">
                <a:latin typeface="Calibri" panose="020F0502020204030204" pitchFamily="34" charset="0"/>
                <a:ea typeface="Calibri" panose="020F0502020204030204" pitchFamily="34" charset="0"/>
                <a:cs typeface="Times New Roman" panose="02020603050405020304" pitchFamily="18" charset="0"/>
              </a:rPr>
              <a:t>pulmonary</a:t>
            </a:r>
            <a:r>
              <a:rPr lang="en-US" sz="1200" spc="-10" dirty="0">
                <a:latin typeface="Calibri" panose="020F0502020204030204" pitchFamily="34" charset="0"/>
                <a:ea typeface="Calibri" panose="020F0502020204030204" pitchFamily="34" charset="0"/>
                <a:cs typeface="Times New Roman" panose="02020603050405020304" pitchFamily="18" charset="0"/>
              </a:rPr>
              <a:t> </a:t>
            </a:r>
            <a:r>
              <a:rPr lang="en-US" sz="1200" spc="-5" dirty="0">
                <a:latin typeface="Calibri" panose="020F0502020204030204" pitchFamily="34" charset="0"/>
                <a:ea typeface="Calibri" panose="020F0502020204030204" pitchFamily="34" charset="0"/>
                <a:cs typeface="Times New Roman" panose="02020603050405020304" pitchFamily="18" charset="0"/>
              </a:rPr>
              <a:t>rehabilitation.</a:t>
            </a:r>
            <a:r>
              <a:rPr lang="en-US" sz="1200" spc="5" dirty="0">
                <a:latin typeface="Calibri" panose="020F0502020204030204" pitchFamily="34" charset="0"/>
                <a:ea typeface="Calibri" panose="020F0502020204030204" pitchFamily="34" charset="0"/>
                <a:cs typeface="Times New Roman" panose="02020603050405020304" pitchFamily="18" charset="0"/>
              </a:rPr>
              <a:t> </a:t>
            </a:r>
            <a:r>
              <a:rPr lang="en-US" sz="1200" i="1" spc="-10" dirty="0">
                <a:latin typeface="Calibri" panose="020F0502020204030204" pitchFamily="34" charset="0"/>
                <a:ea typeface="Calibri" panose="020F0502020204030204" pitchFamily="34" charset="0"/>
                <a:cs typeface="Times New Roman" panose="02020603050405020304" pitchFamily="18" charset="0"/>
              </a:rPr>
              <a:t>Am</a:t>
            </a:r>
            <a:r>
              <a:rPr lang="en-US" sz="1200" i="1" spc="-15" dirty="0">
                <a:latin typeface="Calibri" panose="020F0502020204030204" pitchFamily="34" charset="0"/>
                <a:ea typeface="Calibri" panose="020F0502020204030204" pitchFamily="34" charset="0"/>
                <a:cs typeface="Times New Roman" panose="02020603050405020304" pitchFamily="18" charset="0"/>
              </a:rPr>
              <a:t> </a:t>
            </a:r>
            <a:r>
              <a:rPr lang="en-US" sz="1200" i="1" spc="-10" dirty="0">
                <a:latin typeface="Calibri" panose="020F0502020204030204" pitchFamily="34" charset="0"/>
                <a:ea typeface="Calibri" panose="020F0502020204030204" pitchFamily="34" charset="0"/>
                <a:cs typeface="Times New Roman" panose="02020603050405020304" pitchFamily="18" charset="0"/>
              </a:rPr>
              <a:t>J</a:t>
            </a:r>
            <a:r>
              <a:rPr lang="en-US" sz="1200" i="1" spc="-25" dirty="0">
                <a:latin typeface="Calibri" panose="020F0502020204030204" pitchFamily="34" charset="0"/>
                <a:ea typeface="Calibri" panose="020F0502020204030204" pitchFamily="34" charset="0"/>
                <a:cs typeface="Times New Roman" panose="02020603050405020304" pitchFamily="18" charset="0"/>
              </a:rPr>
              <a:t> </a:t>
            </a:r>
            <a:r>
              <a:rPr lang="en-US" sz="1200" i="1" spc="-5" dirty="0">
                <a:latin typeface="Calibri" panose="020F0502020204030204" pitchFamily="34" charset="0"/>
                <a:ea typeface="Calibri" panose="020F0502020204030204" pitchFamily="34" charset="0"/>
                <a:cs typeface="Times New Roman" panose="02020603050405020304" pitchFamily="18" charset="0"/>
              </a:rPr>
              <a:t>Respir</a:t>
            </a:r>
            <a:r>
              <a:rPr lang="en-US" sz="1200" i="1" spc="-25" dirty="0">
                <a:latin typeface="Calibri" panose="020F0502020204030204" pitchFamily="34" charset="0"/>
                <a:ea typeface="Calibri" panose="020F0502020204030204" pitchFamily="34" charset="0"/>
                <a:cs typeface="Times New Roman" panose="02020603050405020304" pitchFamily="18" charset="0"/>
              </a:rPr>
              <a:t> </a:t>
            </a:r>
            <a:r>
              <a:rPr lang="en-US" sz="1200" i="1" spc="-5" dirty="0" err="1">
                <a:latin typeface="Calibri" panose="020F0502020204030204" pitchFamily="34" charset="0"/>
                <a:ea typeface="Calibri" panose="020F0502020204030204" pitchFamily="34" charset="0"/>
                <a:cs typeface="Times New Roman" panose="02020603050405020304" pitchFamily="18" charset="0"/>
              </a:rPr>
              <a:t>Crit</a:t>
            </a:r>
            <a:r>
              <a:rPr lang="en-US" sz="1200" i="1" spc="-20" dirty="0">
                <a:latin typeface="Calibri" panose="020F0502020204030204" pitchFamily="34" charset="0"/>
                <a:ea typeface="Calibri" panose="020F0502020204030204" pitchFamily="34" charset="0"/>
                <a:cs typeface="Times New Roman" panose="02020603050405020304" pitchFamily="18" charset="0"/>
              </a:rPr>
              <a:t> </a:t>
            </a:r>
            <a:r>
              <a:rPr lang="en-US" sz="1200" i="1" spc="-5" dirty="0">
                <a:latin typeface="Calibri" panose="020F0502020204030204" pitchFamily="34" charset="0"/>
                <a:ea typeface="Calibri" panose="020F0502020204030204" pitchFamily="34" charset="0"/>
                <a:cs typeface="Times New Roman" panose="02020603050405020304" pitchFamily="18" charset="0"/>
              </a:rPr>
              <a:t>Care</a:t>
            </a:r>
            <a:r>
              <a:rPr lang="en-US" sz="1200" i="1" spc="-25" dirty="0">
                <a:latin typeface="Calibri" panose="020F0502020204030204" pitchFamily="34" charset="0"/>
                <a:ea typeface="Calibri" panose="020F0502020204030204" pitchFamily="34" charset="0"/>
                <a:cs typeface="Times New Roman" panose="02020603050405020304" pitchFamily="18" charset="0"/>
              </a:rPr>
              <a:t> </a:t>
            </a:r>
            <a:r>
              <a:rPr lang="en-US" sz="1200" i="1" spc="-10" dirty="0">
                <a:latin typeface="Calibri" panose="020F0502020204030204" pitchFamily="34" charset="0"/>
                <a:ea typeface="Calibri" panose="020F0502020204030204" pitchFamily="34" charset="0"/>
                <a:cs typeface="Times New Roman" panose="02020603050405020304" pitchFamily="18" charset="0"/>
              </a:rPr>
              <a:t>Med</a:t>
            </a:r>
            <a:r>
              <a:rPr lang="en-US" sz="1200" i="1" spc="-5" dirty="0">
                <a:latin typeface="Calibri" panose="020F0502020204030204" pitchFamily="34" charset="0"/>
                <a:ea typeface="Calibri" panose="020F0502020204030204" pitchFamily="34" charset="0"/>
                <a:cs typeface="Times New Roman" panose="02020603050405020304" pitchFamily="18" charset="0"/>
              </a:rPr>
              <a:t> </a:t>
            </a:r>
            <a:r>
              <a:rPr lang="en-US" sz="1200" spc="-5" dirty="0">
                <a:latin typeface="Calibri" panose="020F0502020204030204" pitchFamily="34" charset="0"/>
                <a:ea typeface="Calibri" panose="020F0502020204030204" pitchFamily="34" charset="0"/>
                <a:cs typeface="Times New Roman" panose="02020603050405020304" pitchFamily="18" charset="0"/>
              </a:rPr>
              <a:t>2013;</a:t>
            </a:r>
            <a:r>
              <a:rPr lang="en-US" sz="1200" spc="-35" dirty="0">
                <a:latin typeface="Calibri" panose="020F0502020204030204" pitchFamily="34" charset="0"/>
                <a:ea typeface="Calibri" panose="020F0502020204030204" pitchFamily="34" charset="0"/>
                <a:cs typeface="Times New Roman" panose="02020603050405020304" pitchFamily="18" charset="0"/>
              </a:rPr>
              <a:t> </a:t>
            </a:r>
            <a:r>
              <a:rPr lang="en-US" sz="1200" b="1" spc="-5" dirty="0">
                <a:latin typeface="Calibri" panose="020F0502020204030204" pitchFamily="34" charset="0"/>
                <a:ea typeface="Calibri" panose="020F0502020204030204" pitchFamily="34" charset="0"/>
                <a:cs typeface="Times New Roman" panose="02020603050405020304" pitchFamily="18" charset="0"/>
              </a:rPr>
              <a:t>188</a:t>
            </a:r>
            <a:r>
              <a:rPr lang="en-US" sz="1200" spc="-5" dirty="0">
                <a:latin typeface="Calibri" panose="020F0502020204030204" pitchFamily="34" charset="0"/>
                <a:ea typeface="Calibri" panose="020F0502020204030204" pitchFamily="34" charset="0"/>
                <a:cs typeface="Times New Roman" panose="02020603050405020304" pitchFamily="18" charset="0"/>
              </a:rPr>
              <a:t>(8):</a:t>
            </a:r>
            <a:r>
              <a:rPr lang="en-US" sz="1200" spc="-35" dirty="0">
                <a:latin typeface="Calibri" panose="020F0502020204030204" pitchFamily="34" charset="0"/>
                <a:ea typeface="Calibri" panose="020F0502020204030204" pitchFamily="34" charset="0"/>
                <a:cs typeface="Times New Roman" panose="02020603050405020304" pitchFamily="18" charset="0"/>
              </a:rPr>
              <a:t> </a:t>
            </a:r>
            <a:r>
              <a:rPr lang="en-US" sz="1200" spc="-5" dirty="0">
                <a:latin typeface="Calibri" panose="020F0502020204030204" pitchFamily="34" charset="0"/>
                <a:ea typeface="Calibri" panose="020F0502020204030204" pitchFamily="34" charset="0"/>
                <a:cs typeface="Times New Roman" panose="02020603050405020304" pitchFamily="18" charset="0"/>
              </a:rPr>
              <a:t>e13-64</a:t>
            </a:r>
            <a:r>
              <a:rPr lang="en-US" sz="1200" spc="-10" dirty="0">
                <a:latin typeface="Times New Roman" panose="02020603050405020304" pitchFamily="18" charset="0"/>
                <a:ea typeface="Calibri" panose="020F0502020204030204" pitchFamily="34" charset="0"/>
                <a:cs typeface="Times New Roman" panose="02020603050405020304" pitchFamily="18" charset="0"/>
              </a:rPr>
              <a:t> </a:t>
            </a:r>
            <a:r>
              <a:rPr lang="en-US" sz="1200" spc="-10" dirty="0">
                <a:solidFill>
                  <a:srgbClr val="0000FF"/>
                </a:solidFill>
                <a:latin typeface="Calibri" panose="020F0502020204030204" pitchFamily="34" charset="0"/>
                <a:ea typeface="Calibri" panose="020F0502020204030204" pitchFamily="34" charset="0"/>
                <a:cs typeface="Times New Roman" panose="02020603050405020304" pitchFamily="18" charset="0"/>
              </a:rPr>
              <a:t> </a:t>
            </a:r>
            <a:r>
              <a:rPr lang="en-US" sz="1200" u="sng" spc="-5" dirty="0">
                <a:solidFill>
                  <a:srgbClr val="0000FF"/>
                </a:solidFill>
                <a:uFill>
                  <a:solidFill>
                    <a:srgbClr val="0000FF"/>
                  </a:solidFill>
                </a:uFill>
                <a:latin typeface="Calibri" panose="020F0502020204030204" pitchFamily="34" charset="0"/>
                <a:ea typeface="Calibri" panose="020F0502020204030204" pitchFamily="34" charset="0"/>
                <a:cs typeface="Times New Roman" panose="02020603050405020304" pitchFamily="18" charset="0"/>
                <a:hlinkClick r:id="rId2"/>
              </a:rPr>
              <a:t>https://pubmed.ncbi.nlm.nih.gov/24127811</a:t>
            </a:r>
            <a:endParaRPr lang="en-US" sz="1200" u="sng" spc="-5" dirty="0">
              <a:solidFill>
                <a:srgbClr val="0000FF"/>
              </a:solidFill>
              <a:uFill>
                <a:solidFill>
                  <a:srgbClr val="0000FF"/>
                </a:solidFill>
              </a:uFill>
              <a:latin typeface="Calibri" panose="020F0502020204030204" pitchFamily="34" charset="0"/>
              <a:ea typeface="Calibri" panose="020F0502020204030204" pitchFamily="34" charset="0"/>
              <a:cs typeface="Times New Roman" panose="02020603050405020304" pitchFamily="18" charset="0"/>
            </a:endParaRPr>
          </a:p>
          <a:p>
            <a:pPr marR="586105" lvl="0" algn="just">
              <a:spcAft>
                <a:spcPts val="0"/>
              </a:spcAft>
              <a:buSzPts val="1000"/>
              <a:tabLst>
                <a:tab pos="534035" algn="l"/>
              </a:tabLst>
            </a:pPr>
            <a:endParaRPr lang="it-IT" sz="1200" spc="-10" dirty="0">
              <a:latin typeface="Calibri" panose="020F0502020204030204" pitchFamily="34" charset="0"/>
              <a:ea typeface="Calibri" panose="020F0502020204030204" pitchFamily="34" charset="0"/>
              <a:cs typeface="Times New Roman" panose="02020603050405020304" pitchFamily="18" charset="0"/>
            </a:endParaRPr>
          </a:p>
          <a:p>
            <a:pPr marR="514350" lvl="0" algn="just">
              <a:spcAft>
                <a:spcPts val="0"/>
              </a:spcAft>
              <a:buSzPts val="1000"/>
              <a:tabLst>
                <a:tab pos="534035" algn="l"/>
              </a:tabLst>
            </a:pPr>
            <a:r>
              <a:rPr lang="en-US" sz="1200" spc="-5" dirty="0">
                <a:latin typeface="Calibri" panose="020F0502020204030204" pitchFamily="34" charset="0"/>
                <a:ea typeface="Calibri" panose="020F0502020204030204" pitchFamily="34" charset="0"/>
                <a:cs typeface="Times New Roman" panose="02020603050405020304" pitchFamily="18" charset="0"/>
              </a:rPr>
              <a:t>Rochester</a:t>
            </a:r>
            <a:r>
              <a:rPr lang="en-US" sz="1200" spc="-30" dirty="0">
                <a:latin typeface="Calibri" panose="020F0502020204030204" pitchFamily="34" charset="0"/>
                <a:ea typeface="Calibri" panose="020F0502020204030204" pitchFamily="34" charset="0"/>
                <a:cs typeface="Times New Roman" panose="02020603050405020304" pitchFamily="18" charset="0"/>
              </a:rPr>
              <a:t> </a:t>
            </a:r>
            <a:r>
              <a:rPr lang="en-US" sz="1200" spc="-10" dirty="0">
                <a:latin typeface="Calibri" panose="020F0502020204030204" pitchFamily="34" charset="0"/>
                <a:ea typeface="Calibri" panose="020F0502020204030204" pitchFamily="34" charset="0"/>
                <a:cs typeface="Times New Roman" panose="02020603050405020304" pitchFamily="18" charset="0"/>
              </a:rPr>
              <a:t>CL, Alison</a:t>
            </a:r>
            <a:r>
              <a:rPr lang="en-US" sz="1200" spc="-30" dirty="0">
                <a:latin typeface="Calibri" panose="020F0502020204030204" pitchFamily="34" charset="0"/>
                <a:ea typeface="Calibri" panose="020F0502020204030204" pitchFamily="34" charset="0"/>
                <a:cs typeface="Times New Roman" panose="02020603050405020304" pitchFamily="18" charset="0"/>
              </a:rPr>
              <a:t> </a:t>
            </a:r>
            <a:r>
              <a:rPr lang="en-US" sz="1200" spc="-10" dirty="0">
                <a:latin typeface="Calibri" panose="020F0502020204030204" pitchFamily="34" charset="0"/>
                <a:ea typeface="Calibri" panose="020F0502020204030204" pitchFamily="34" charset="0"/>
                <a:cs typeface="Times New Roman" panose="02020603050405020304" pitchFamily="18" charset="0"/>
              </a:rPr>
              <a:t>JA,</a:t>
            </a:r>
            <a:r>
              <a:rPr lang="en-US" sz="1200" spc="-5" dirty="0">
                <a:latin typeface="Calibri" panose="020F0502020204030204" pitchFamily="34" charset="0"/>
                <a:ea typeface="Calibri" panose="020F0502020204030204" pitchFamily="34" charset="0"/>
                <a:cs typeface="Times New Roman" panose="02020603050405020304" pitchFamily="18" charset="0"/>
              </a:rPr>
              <a:t> Carlin</a:t>
            </a:r>
            <a:r>
              <a:rPr lang="en-US" sz="1200" spc="-30" dirty="0">
                <a:latin typeface="Calibri" panose="020F0502020204030204" pitchFamily="34" charset="0"/>
                <a:ea typeface="Calibri" panose="020F0502020204030204" pitchFamily="34" charset="0"/>
                <a:cs typeface="Times New Roman" panose="02020603050405020304" pitchFamily="18" charset="0"/>
              </a:rPr>
              <a:t> </a:t>
            </a:r>
            <a:r>
              <a:rPr lang="en-US" sz="1200" spc="-5" dirty="0">
                <a:latin typeface="Calibri" panose="020F0502020204030204" pitchFamily="34" charset="0"/>
                <a:ea typeface="Calibri" panose="020F0502020204030204" pitchFamily="34" charset="0"/>
                <a:cs typeface="Times New Roman" panose="02020603050405020304" pitchFamily="18" charset="0"/>
              </a:rPr>
              <a:t>B,</a:t>
            </a:r>
            <a:r>
              <a:rPr lang="en-US" sz="1200" spc="-10" dirty="0">
                <a:latin typeface="Calibri" panose="020F0502020204030204" pitchFamily="34" charset="0"/>
                <a:ea typeface="Calibri" panose="020F0502020204030204" pitchFamily="34" charset="0"/>
                <a:cs typeface="Times New Roman" panose="02020603050405020304" pitchFamily="18" charset="0"/>
              </a:rPr>
              <a:t> et</a:t>
            </a:r>
            <a:r>
              <a:rPr lang="en-US" sz="1200" spc="-15" dirty="0">
                <a:latin typeface="Calibri" panose="020F0502020204030204" pitchFamily="34" charset="0"/>
                <a:ea typeface="Calibri" panose="020F0502020204030204" pitchFamily="34" charset="0"/>
                <a:cs typeface="Times New Roman" panose="02020603050405020304" pitchFamily="18" charset="0"/>
              </a:rPr>
              <a:t> </a:t>
            </a:r>
            <a:r>
              <a:rPr lang="en-US" sz="1200" spc="-10" dirty="0">
                <a:latin typeface="Calibri" panose="020F0502020204030204" pitchFamily="34" charset="0"/>
                <a:ea typeface="Calibri" panose="020F0502020204030204" pitchFamily="34" charset="0"/>
                <a:cs typeface="Times New Roman" panose="02020603050405020304" pitchFamily="18" charset="0"/>
              </a:rPr>
              <a:t>al. </a:t>
            </a:r>
            <a:r>
              <a:rPr lang="en-US" sz="1200" spc="-5" dirty="0">
                <a:latin typeface="Calibri" panose="020F0502020204030204" pitchFamily="34" charset="0"/>
                <a:ea typeface="Calibri" panose="020F0502020204030204" pitchFamily="34" charset="0"/>
                <a:cs typeface="Times New Roman" panose="02020603050405020304" pitchFamily="18" charset="0"/>
              </a:rPr>
              <a:t>Pulmonary</a:t>
            </a:r>
            <a:r>
              <a:rPr lang="en-US" sz="1200" spc="-10" dirty="0">
                <a:latin typeface="Calibri" panose="020F0502020204030204" pitchFamily="34" charset="0"/>
                <a:ea typeface="Calibri" panose="020F0502020204030204" pitchFamily="34" charset="0"/>
                <a:cs typeface="Times New Roman" panose="02020603050405020304" pitchFamily="18" charset="0"/>
              </a:rPr>
              <a:t> </a:t>
            </a:r>
            <a:r>
              <a:rPr lang="en-US" sz="1200" spc="-5" dirty="0">
                <a:latin typeface="Calibri" panose="020F0502020204030204" pitchFamily="34" charset="0"/>
                <a:ea typeface="Calibri" panose="020F0502020204030204" pitchFamily="34" charset="0"/>
                <a:cs typeface="Times New Roman" panose="02020603050405020304" pitchFamily="18" charset="0"/>
              </a:rPr>
              <a:t>Rehabilitation</a:t>
            </a:r>
            <a:r>
              <a:rPr lang="en-US" sz="1200" spc="-30" dirty="0">
                <a:latin typeface="Calibri" panose="020F0502020204030204" pitchFamily="34" charset="0"/>
                <a:ea typeface="Calibri" panose="020F0502020204030204" pitchFamily="34" charset="0"/>
                <a:cs typeface="Times New Roman" panose="02020603050405020304" pitchFamily="18" charset="0"/>
              </a:rPr>
              <a:t> </a:t>
            </a:r>
            <a:r>
              <a:rPr lang="en-US" sz="1200" spc="-10" dirty="0">
                <a:latin typeface="Calibri" panose="020F0502020204030204" pitchFamily="34" charset="0"/>
                <a:ea typeface="Calibri" panose="020F0502020204030204" pitchFamily="34" charset="0"/>
                <a:cs typeface="Times New Roman" panose="02020603050405020304" pitchFamily="18" charset="0"/>
              </a:rPr>
              <a:t>for</a:t>
            </a:r>
            <a:r>
              <a:rPr lang="en-US" sz="1200" spc="-25" dirty="0">
                <a:latin typeface="Calibri" panose="020F0502020204030204" pitchFamily="34" charset="0"/>
                <a:ea typeface="Calibri" panose="020F0502020204030204" pitchFamily="34" charset="0"/>
                <a:cs typeface="Times New Roman" panose="02020603050405020304" pitchFamily="18" charset="0"/>
              </a:rPr>
              <a:t> </a:t>
            </a:r>
            <a:r>
              <a:rPr lang="en-US" sz="1200" spc="-10" dirty="0">
                <a:latin typeface="Calibri" panose="020F0502020204030204" pitchFamily="34" charset="0"/>
                <a:ea typeface="Calibri" panose="020F0502020204030204" pitchFamily="34" charset="0"/>
                <a:cs typeface="Times New Roman" panose="02020603050405020304" pitchFamily="18" charset="0"/>
              </a:rPr>
              <a:t>Adults</a:t>
            </a:r>
            <a:r>
              <a:rPr lang="en-US" sz="1200" spc="-15" dirty="0">
                <a:latin typeface="Calibri" panose="020F0502020204030204" pitchFamily="34" charset="0"/>
                <a:ea typeface="Calibri" panose="020F0502020204030204" pitchFamily="34" charset="0"/>
                <a:cs typeface="Times New Roman" panose="02020603050405020304" pitchFamily="18" charset="0"/>
              </a:rPr>
              <a:t> </a:t>
            </a:r>
            <a:r>
              <a:rPr lang="en-US" sz="1200" spc="-10" dirty="0">
                <a:latin typeface="Calibri" panose="020F0502020204030204" pitchFamily="34" charset="0"/>
                <a:ea typeface="Calibri" panose="020F0502020204030204" pitchFamily="34" charset="0"/>
                <a:cs typeface="Times New Roman" panose="02020603050405020304" pitchFamily="18" charset="0"/>
              </a:rPr>
              <a:t>with</a:t>
            </a:r>
            <a:r>
              <a:rPr lang="en-US" sz="1200" spc="-25" dirty="0">
                <a:latin typeface="Calibri" panose="020F0502020204030204" pitchFamily="34" charset="0"/>
                <a:ea typeface="Calibri" panose="020F0502020204030204" pitchFamily="34" charset="0"/>
                <a:cs typeface="Times New Roman" panose="02020603050405020304" pitchFamily="18" charset="0"/>
              </a:rPr>
              <a:t> </a:t>
            </a:r>
            <a:r>
              <a:rPr lang="en-US" sz="1200" spc="-5" dirty="0">
                <a:latin typeface="Calibri" panose="020F0502020204030204" pitchFamily="34" charset="0"/>
                <a:ea typeface="Calibri" panose="020F0502020204030204" pitchFamily="34" charset="0"/>
                <a:cs typeface="Times New Roman" panose="02020603050405020304" pitchFamily="18" charset="0"/>
              </a:rPr>
              <a:t>Chronic</a:t>
            </a:r>
            <a:r>
              <a:rPr lang="en-US" sz="1200" spc="-20" dirty="0">
                <a:latin typeface="Calibri" panose="020F0502020204030204" pitchFamily="34" charset="0"/>
                <a:ea typeface="Calibri" panose="020F0502020204030204" pitchFamily="34" charset="0"/>
                <a:cs typeface="Times New Roman" panose="02020603050405020304" pitchFamily="18" charset="0"/>
              </a:rPr>
              <a:t> </a:t>
            </a:r>
            <a:r>
              <a:rPr lang="en-US" sz="1200" spc="-5" dirty="0">
                <a:latin typeface="Calibri" panose="020F0502020204030204" pitchFamily="34" charset="0"/>
                <a:ea typeface="Calibri" panose="020F0502020204030204" pitchFamily="34" charset="0"/>
                <a:cs typeface="Times New Roman" panose="02020603050405020304" pitchFamily="18" charset="0"/>
              </a:rPr>
              <a:t>Respiratory</a:t>
            </a:r>
            <a:r>
              <a:rPr lang="en-US" sz="1200" spc="-15" dirty="0">
                <a:latin typeface="Calibri" panose="020F0502020204030204" pitchFamily="34" charset="0"/>
                <a:ea typeface="Calibri" panose="020F0502020204030204" pitchFamily="34" charset="0"/>
                <a:cs typeface="Times New Roman" panose="02020603050405020304" pitchFamily="18" charset="0"/>
              </a:rPr>
              <a:t> </a:t>
            </a:r>
            <a:r>
              <a:rPr lang="en-US" sz="1200" spc="-5" dirty="0">
                <a:latin typeface="Calibri" panose="020F0502020204030204" pitchFamily="34" charset="0"/>
                <a:ea typeface="Calibri" panose="020F0502020204030204" pitchFamily="34" charset="0"/>
                <a:cs typeface="Times New Roman" panose="02020603050405020304" pitchFamily="18" charset="0"/>
              </a:rPr>
              <a:t>Disease:</a:t>
            </a:r>
            <a:r>
              <a:rPr lang="en-US" sz="1200" spc="-25" dirty="0">
                <a:latin typeface="Calibri" panose="020F0502020204030204" pitchFamily="34" charset="0"/>
                <a:ea typeface="Calibri" panose="020F0502020204030204" pitchFamily="34" charset="0"/>
                <a:cs typeface="Times New Roman" panose="02020603050405020304" pitchFamily="18" charset="0"/>
              </a:rPr>
              <a:t> </a:t>
            </a:r>
            <a:r>
              <a:rPr lang="en-US" sz="1200" spc="-10" dirty="0">
                <a:latin typeface="Calibri" panose="020F0502020204030204" pitchFamily="34" charset="0"/>
                <a:ea typeface="Calibri" panose="020F0502020204030204" pitchFamily="34" charset="0"/>
                <a:cs typeface="Times New Roman" panose="02020603050405020304" pitchFamily="18" charset="0"/>
              </a:rPr>
              <a:t>An</a:t>
            </a:r>
            <a:r>
              <a:rPr lang="en-US" sz="1200" spc="-25" dirty="0">
                <a:latin typeface="Calibri" panose="020F0502020204030204" pitchFamily="34" charset="0"/>
                <a:ea typeface="Calibri" panose="020F0502020204030204" pitchFamily="34" charset="0"/>
                <a:cs typeface="Times New Roman" panose="02020603050405020304" pitchFamily="18" charset="0"/>
              </a:rPr>
              <a:t> </a:t>
            </a:r>
            <a:r>
              <a:rPr lang="en-US" sz="1200" spc="-5" dirty="0">
                <a:latin typeface="Calibri" panose="020F0502020204030204" pitchFamily="34" charset="0"/>
                <a:ea typeface="Calibri" panose="020F0502020204030204" pitchFamily="34" charset="0"/>
                <a:cs typeface="Times New Roman" panose="02020603050405020304" pitchFamily="18" charset="0"/>
              </a:rPr>
              <a:t>Official</a:t>
            </a:r>
            <a:r>
              <a:rPr lang="en-US" sz="1200" spc="465" dirty="0">
                <a:latin typeface="Times New Roman" panose="02020603050405020304" pitchFamily="18" charset="0"/>
                <a:ea typeface="Calibri" panose="020F0502020204030204" pitchFamily="34" charset="0"/>
                <a:cs typeface="Times New Roman" panose="02020603050405020304" pitchFamily="18" charset="0"/>
              </a:rPr>
              <a:t> </a:t>
            </a:r>
            <a:r>
              <a:rPr lang="en-US" sz="1200" spc="-5" dirty="0">
                <a:latin typeface="Calibri" panose="020F0502020204030204" pitchFamily="34" charset="0"/>
                <a:ea typeface="Calibri" panose="020F0502020204030204" pitchFamily="34" charset="0"/>
                <a:cs typeface="Times New Roman" panose="02020603050405020304" pitchFamily="18" charset="0"/>
              </a:rPr>
              <a:t>American</a:t>
            </a:r>
            <a:r>
              <a:rPr lang="en-US" sz="1200" spc="-30" dirty="0">
                <a:latin typeface="Calibri" panose="020F0502020204030204" pitchFamily="34" charset="0"/>
                <a:ea typeface="Calibri" panose="020F0502020204030204" pitchFamily="34" charset="0"/>
                <a:cs typeface="Times New Roman" panose="02020603050405020304" pitchFamily="18" charset="0"/>
              </a:rPr>
              <a:t> </a:t>
            </a:r>
            <a:r>
              <a:rPr lang="en-US" sz="1200" spc="-5" dirty="0">
                <a:latin typeface="Calibri" panose="020F0502020204030204" pitchFamily="34" charset="0"/>
                <a:ea typeface="Calibri" panose="020F0502020204030204" pitchFamily="34" charset="0"/>
                <a:cs typeface="Times New Roman" panose="02020603050405020304" pitchFamily="18" charset="0"/>
              </a:rPr>
              <a:t>Thoracic</a:t>
            </a:r>
            <a:r>
              <a:rPr lang="en-US" sz="1200" spc="-25" dirty="0">
                <a:latin typeface="Calibri" panose="020F0502020204030204" pitchFamily="34" charset="0"/>
                <a:ea typeface="Calibri" panose="020F0502020204030204" pitchFamily="34" charset="0"/>
                <a:cs typeface="Times New Roman" panose="02020603050405020304" pitchFamily="18" charset="0"/>
              </a:rPr>
              <a:t> </a:t>
            </a:r>
            <a:r>
              <a:rPr lang="en-US" sz="1200" spc="-5" dirty="0">
                <a:latin typeface="Calibri" panose="020F0502020204030204" pitchFamily="34" charset="0"/>
                <a:ea typeface="Calibri" panose="020F0502020204030204" pitchFamily="34" charset="0"/>
                <a:cs typeface="Times New Roman" panose="02020603050405020304" pitchFamily="18" charset="0"/>
              </a:rPr>
              <a:t>Society</a:t>
            </a:r>
            <a:r>
              <a:rPr lang="en-US" sz="1200" spc="-20" dirty="0">
                <a:latin typeface="Calibri" panose="020F0502020204030204" pitchFamily="34" charset="0"/>
                <a:ea typeface="Calibri" panose="020F0502020204030204" pitchFamily="34" charset="0"/>
                <a:cs typeface="Times New Roman" panose="02020603050405020304" pitchFamily="18" charset="0"/>
              </a:rPr>
              <a:t> </a:t>
            </a:r>
            <a:r>
              <a:rPr lang="en-US" sz="1200" spc="-5" dirty="0">
                <a:latin typeface="Calibri" panose="020F0502020204030204" pitchFamily="34" charset="0"/>
                <a:ea typeface="Calibri" panose="020F0502020204030204" pitchFamily="34" charset="0"/>
                <a:cs typeface="Times New Roman" panose="02020603050405020304" pitchFamily="18" charset="0"/>
              </a:rPr>
              <a:t>Clinical</a:t>
            </a:r>
            <a:r>
              <a:rPr lang="en-US" sz="1200" spc="-15" dirty="0">
                <a:latin typeface="Calibri" panose="020F0502020204030204" pitchFamily="34" charset="0"/>
                <a:ea typeface="Calibri" panose="020F0502020204030204" pitchFamily="34" charset="0"/>
                <a:cs typeface="Times New Roman" panose="02020603050405020304" pitchFamily="18" charset="0"/>
              </a:rPr>
              <a:t> </a:t>
            </a:r>
            <a:r>
              <a:rPr lang="en-US" sz="1200" spc="-5" dirty="0">
                <a:latin typeface="Calibri" panose="020F0502020204030204" pitchFamily="34" charset="0"/>
                <a:ea typeface="Calibri" panose="020F0502020204030204" pitchFamily="34" charset="0"/>
                <a:cs typeface="Times New Roman" panose="02020603050405020304" pitchFamily="18" charset="0"/>
              </a:rPr>
              <a:t>Practice</a:t>
            </a:r>
            <a:r>
              <a:rPr lang="en-US" sz="1200" spc="-25" dirty="0">
                <a:latin typeface="Calibri" panose="020F0502020204030204" pitchFamily="34" charset="0"/>
                <a:ea typeface="Calibri" panose="020F0502020204030204" pitchFamily="34" charset="0"/>
                <a:cs typeface="Times New Roman" panose="02020603050405020304" pitchFamily="18" charset="0"/>
              </a:rPr>
              <a:t> </a:t>
            </a:r>
            <a:r>
              <a:rPr lang="en-US" sz="1200" spc="-5" dirty="0">
                <a:latin typeface="Calibri" panose="020F0502020204030204" pitchFamily="34" charset="0"/>
                <a:ea typeface="Calibri" panose="020F0502020204030204" pitchFamily="34" charset="0"/>
                <a:cs typeface="Times New Roman" panose="02020603050405020304" pitchFamily="18" charset="0"/>
              </a:rPr>
              <a:t>Guideline.</a:t>
            </a:r>
            <a:r>
              <a:rPr lang="en-US" sz="1200" spc="5" dirty="0">
                <a:latin typeface="Calibri" panose="020F0502020204030204" pitchFamily="34" charset="0"/>
                <a:ea typeface="Calibri" panose="020F0502020204030204" pitchFamily="34" charset="0"/>
                <a:cs typeface="Times New Roman" panose="02020603050405020304" pitchFamily="18" charset="0"/>
              </a:rPr>
              <a:t> </a:t>
            </a:r>
            <a:r>
              <a:rPr lang="en-US" sz="1200" i="1" spc="-10" dirty="0">
                <a:latin typeface="Calibri" panose="020F0502020204030204" pitchFamily="34" charset="0"/>
                <a:ea typeface="Calibri" panose="020F0502020204030204" pitchFamily="34" charset="0"/>
                <a:cs typeface="Times New Roman" panose="02020603050405020304" pitchFamily="18" charset="0"/>
              </a:rPr>
              <a:t>Am</a:t>
            </a:r>
            <a:r>
              <a:rPr lang="en-US" sz="1200" i="1" spc="-15" dirty="0">
                <a:latin typeface="Calibri" panose="020F0502020204030204" pitchFamily="34" charset="0"/>
                <a:ea typeface="Calibri" panose="020F0502020204030204" pitchFamily="34" charset="0"/>
                <a:cs typeface="Times New Roman" panose="02020603050405020304" pitchFamily="18" charset="0"/>
              </a:rPr>
              <a:t> </a:t>
            </a:r>
            <a:r>
              <a:rPr lang="en-US" sz="1200" i="1" spc="-10" dirty="0">
                <a:latin typeface="Calibri" panose="020F0502020204030204" pitchFamily="34" charset="0"/>
                <a:ea typeface="Calibri" panose="020F0502020204030204" pitchFamily="34" charset="0"/>
                <a:cs typeface="Times New Roman" panose="02020603050405020304" pitchFamily="18" charset="0"/>
              </a:rPr>
              <a:t>J</a:t>
            </a:r>
            <a:r>
              <a:rPr lang="en-US" sz="1200" i="1" spc="-25" dirty="0">
                <a:latin typeface="Calibri" panose="020F0502020204030204" pitchFamily="34" charset="0"/>
                <a:ea typeface="Calibri" panose="020F0502020204030204" pitchFamily="34" charset="0"/>
                <a:cs typeface="Times New Roman" panose="02020603050405020304" pitchFamily="18" charset="0"/>
              </a:rPr>
              <a:t> </a:t>
            </a:r>
            <a:r>
              <a:rPr lang="en-US" sz="1200" i="1" spc="-5" dirty="0" err="1">
                <a:latin typeface="Calibri" panose="020F0502020204030204" pitchFamily="34" charset="0"/>
                <a:ea typeface="Calibri" panose="020F0502020204030204" pitchFamily="34" charset="0"/>
                <a:cs typeface="Times New Roman" panose="02020603050405020304" pitchFamily="18" charset="0"/>
              </a:rPr>
              <a:t>Respir</a:t>
            </a:r>
            <a:r>
              <a:rPr lang="en-US" sz="1200" i="1" spc="-25" dirty="0">
                <a:latin typeface="Calibri" panose="020F0502020204030204" pitchFamily="34" charset="0"/>
                <a:ea typeface="Calibri" panose="020F0502020204030204" pitchFamily="34" charset="0"/>
                <a:cs typeface="Times New Roman" panose="02020603050405020304" pitchFamily="18" charset="0"/>
              </a:rPr>
              <a:t> </a:t>
            </a:r>
            <a:r>
              <a:rPr lang="en-US" sz="1200" i="1" spc="-5" dirty="0" err="1">
                <a:latin typeface="Calibri" panose="020F0502020204030204" pitchFamily="34" charset="0"/>
                <a:ea typeface="Calibri" panose="020F0502020204030204" pitchFamily="34" charset="0"/>
                <a:cs typeface="Times New Roman" panose="02020603050405020304" pitchFamily="18" charset="0"/>
              </a:rPr>
              <a:t>Crit</a:t>
            </a:r>
            <a:r>
              <a:rPr lang="en-US" sz="1200" i="1" spc="-25" dirty="0">
                <a:latin typeface="Calibri" panose="020F0502020204030204" pitchFamily="34" charset="0"/>
                <a:ea typeface="Calibri" panose="020F0502020204030204" pitchFamily="34" charset="0"/>
                <a:cs typeface="Times New Roman" panose="02020603050405020304" pitchFamily="18" charset="0"/>
              </a:rPr>
              <a:t> </a:t>
            </a:r>
            <a:r>
              <a:rPr lang="en-US" sz="1200" i="1" spc="-5" dirty="0">
                <a:latin typeface="Calibri" panose="020F0502020204030204" pitchFamily="34" charset="0"/>
                <a:ea typeface="Calibri" panose="020F0502020204030204" pitchFamily="34" charset="0"/>
                <a:cs typeface="Times New Roman" panose="02020603050405020304" pitchFamily="18" charset="0"/>
              </a:rPr>
              <a:t>Care</a:t>
            </a:r>
            <a:r>
              <a:rPr lang="en-US" sz="1200" i="1" spc="-25" dirty="0">
                <a:latin typeface="Calibri" panose="020F0502020204030204" pitchFamily="34" charset="0"/>
                <a:ea typeface="Calibri" panose="020F0502020204030204" pitchFamily="34" charset="0"/>
                <a:cs typeface="Times New Roman" panose="02020603050405020304" pitchFamily="18" charset="0"/>
              </a:rPr>
              <a:t> </a:t>
            </a:r>
            <a:r>
              <a:rPr lang="en-US" sz="1200" i="1" spc="-10" dirty="0">
                <a:latin typeface="Calibri" panose="020F0502020204030204" pitchFamily="34" charset="0"/>
                <a:ea typeface="Calibri" panose="020F0502020204030204" pitchFamily="34" charset="0"/>
                <a:cs typeface="Times New Roman" panose="02020603050405020304" pitchFamily="18" charset="0"/>
              </a:rPr>
              <a:t>Med </a:t>
            </a:r>
            <a:r>
              <a:rPr lang="en-US" sz="1200" spc="-5" dirty="0">
                <a:latin typeface="Calibri" panose="020F0502020204030204" pitchFamily="34" charset="0"/>
                <a:ea typeface="Calibri" panose="020F0502020204030204" pitchFamily="34" charset="0"/>
                <a:cs typeface="Times New Roman" panose="02020603050405020304" pitchFamily="18" charset="0"/>
              </a:rPr>
              <a:t>2023;</a:t>
            </a:r>
            <a:r>
              <a:rPr lang="en-US" sz="1200" spc="-25" dirty="0">
                <a:latin typeface="Calibri" panose="020F0502020204030204" pitchFamily="34" charset="0"/>
                <a:ea typeface="Calibri" panose="020F0502020204030204" pitchFamily="34" charset="0"/>
                <a:cs typeface="Times New Roman" panose="02020603050405020304" pitchFamily="18" charset="0"/>
              </a:rPr>
              <a:t> </a:t>
            </a:r>
            <a:r>
              <a:rPr lang="en-US" sz="1200" b="1" spc="-5" dirty="0">
                <a:latin typeface="Calibri" panose="020F0502020204030204" pitchFamily="34" charset="0"/>
                <a:ea typeface="Calibri" panose="020F0502020204030204" pitchFamily="34" charset="0"/>
                <a:cs typeface="Times New Roman" panose="02020603050405020304" pitchFamily="18" charset="0"/>
              </a:rPr>
              <a:t>208</a:t>
            </a:r>
            <a:r>
              <a:rPr lang="en-US" sz="1200" spc="-5" dirty="0">
                <a:latin typeface="Calibri" panose="020F0502020204030204" pitchFamily="34" charset="0"/>
                <a:ea typeface="Calibri" panose="020F0502020204030204" pitchFamily="34" charset="0"/>
                <a:cs typeface="Times New Roman" panose="02020603050405020304" pitchFamily="18" charset="0"/>
              </a:rPr>
              <a:t>(4):</a:t>
            </a:r>
            <a:r>
              <a:rPr lang="en-US" sz="1200" spc="-35" dirty="0">
                <a:latin typeface="Calibri" panose="020F0502020204030204" pitchFamily="34" charset="0"/>
                <a:ea typeface="Calibri" panose="020F0502020204030204" pitchFamily="34" charset="0"/>
                <a:cs typeface="Times New Roman" panose="02020603050405020304" pitchFamily="18" charset="0"/>
              </a:rPr>
              <a:t> </a:t>
            </a:r>
            <a:r>
              <a:rPr lang="en-US" sz="1200" spc="-10" dirty="0">
                <a:latin typeface="Calibri" panose="020F0502020204030204" pitchFamily="34" charset="0"/>
                <a:ea typeface="Calibri" panose="020F0502020204030204" pitchFamily="34" charset="0"/>
                <a:cs typeface="Times New Roman" panose="02020603050405020304" pitchFamily="18" charset="0"/>
              </a:rPr>
              <a:t>e7-e26</a:t>
            </a:r>
            <a:r>
              <a:rPr lang="en-US" sz="1200" spc="-10" dirty="0">
                <a:latin typeface="Times New Roman" panose="02020603050405020304" pitchFamily="18" charset="0"/>
                <a:ea typeface="Calibri" panose="020F0502020204030204" pitchFamily="34" charset="0"/>
                <a:cs typeface="Times New Roman" panose="02020603050405020304" pitchFamily="18" charset="0"/>
              </a:rPr>
              <a:t> </a:t>
            </a:r>
            <a:r>
              <a:rPr lang="en-US" sz="1200" spc="-10" dirty="0">
                <a:solidFill>
                  <a:srgbClr val="0000FF"/>
                </a:solidFill>
                <a:latin typeface="Calibri" panose="020F0502020204030204" pitchFamily="34" charset="0"/>
                <a:ea typeface="Calibri" panose="020F0502020204030204" pitchFamily="34" charset="0"/>
                <a:cs typeface="Times New Roman" panose="02020603050405020304" pitchFamily="18" charset="0"/>
              </a:rPr>
              <a:t>  </a:t>
            </a:r>
            <a:r>
              <a:rPr lang="en-US" sz="1200" u="sng" spc="-5" dirty="0">
                <a:solidFill>
                  <a:srgbClr val="0000FF"/>
                </a:solidFill>
                <a:uFill>
                  <a:solidFill>
                    <a:srgbClr val="0000FF"/>
                  </a:solidFill>
                </a:uFill>
                <a:latin typeface="Calibri" panose="020F0502020204030204" pitchFamily="34" charset="0"/>
                <a:ea typeface="Calibri" panose="020F0502020204030204" pitchFamily="34" charset="0"/>
                <a:cs typeface="Times New Roman" panose="02020603050405020304" pitchFamily="18" charset="0"/>
              </a:rPr>
              <a:t>https://pubmed.ncbi.nlm.nih.gov/37581410</a:t>
            </a:r>
            <a:r>
              <a:rPr lang="en-US" sz="1200" spc="-5" dirty="0">
                <a:latin typeface="Calibri" panose="020F0502020204030204" pitchFamily="34" charset="0"/>
                <a:ea typeface="Calibri" panose="020F0502020204030204" pitchFamily="34" charset="0"/>
                <a:cs typeface="Times New Roman" panose="02020603050405020304" pitchFamily="18" charset="0"/>
              </a:rPr>
              <a:t>.</a:t>
            </a:r>
            <a:endParaRPr lang="it-IT" sz="1200" spc="-1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5" name="Immagine 4">
            <a:extLst>
              <a:ext uri="{FF2B5EF4-FFF2-40B4-BE49-F238E27FC236}">
                <a16:creationId xmlns:a16="http://schemas.microsoft.com/office/drawing/2014/main" id="{D05A14B2-BB79-4B05-98B6-5726C6AA73F8}"/>
              </a:ext>
            </a:extLst>
          </p:cNvPr>
          <p:cNvPicPr>
            <a:picLocks noChangeAspect="1"/>
          </p:cNvPicPr>
          <p:nvPr/>
        </p:nvPicPr>
        <p:blipFill>
          <a:blip r:embed="rId3"/>
          <a:stretch>
            <a:fillRect/>
          </a:stretch>
        </p:blipFill>
        <p:spPr>
          <a:xfrm>
            <a:off x="314648" y="255182"/>
            <a:ext cx="739025" cy="746406"/>
          </a:xfrm>
          <a:prstGeom prst="rect">
            <a:avLst/>
          </a:prstGeom>
        </p:spPr>
      </p:pic>
      <p:pic>
        <p:nvPicPr>
          <p:cNvPr id="6" name="Immagine 5">
            <a:extLst>
              <a:ext uri="{FF2B5EF4-FFF2-40B4-BE49-F238E27FC236}">
                <a16:creationId xmlns:a16="http://schemas.microsoft.com/office/drawing/2014/main" id="{FB4EAEA4-B3E5-433B-8F14-D11D412107DE}"/>
              </a:ext>
            </a:extLst>
          </p:cNvPr>
          <p:cNvPicPr>
            <a:picLocks noChangeAspect="1"/>
          </p:cNvPicPr>
          <p:nvPr/>
        </p:nvPicPr>
        <p:blipFill>
          <a:blip r:embed="rId4"/>
          <a:stretch>
            <a:fillRect/>
          </a:stretch>
        </p:blipFill>
        <p:spPr>
          <a:xfrm>
            <a:off x="11292333" y="101265"/>
            <a:ext cx="813084" cy="772732"/>
          </a:xfrm>
          <a:prstGeom prst="rect">
            <a:avLst/>
          </a:prstGeom>
        </p:spPr>
      </p:pic>
    </p:spTree>
    <p:extLst>
      <p:ext uri="{BB962C8B-B14F-4D97-AF65-F5344CB8AC3E}">
        <p14:creationId xmlns:p14="http://schemas.microsoft.com/office/powerpoint/2010/main" val="5695818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219200" y="1639191"/>
            <a:ext cx="9818914" cy="2154436"/>
          </a:xfrm>
          <a:prstGeom prst="rect">
            <a:avLst/>
          </a:prstGeom>
          <a:ln>
            <a:solidFill>
              <a:srgbClr val="FFC000"/>
            </a:solidFill>
          </a:ln>
        </p:spPr>
        <p:txBody>
          <a:bodyPr wrap="square">
            <a:spAutoFit/>
          </a:bodyPr>
          <a:lstStyle/>
          <a:p>
            <a:pPr algn="just"/>
            <a:r>
              <a:rPr lang="en-US" b="1" spc="-5"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Pulmonary</a:t>
            </a:r>
            <a:r>
              <a:rPr lang="en-US" b="1" spc="-6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a:t>
            </a:r>
            <a:r>
              <a:rPr lang="en-US" b="1" spc="-5"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rehabilitation</a:t>
            </a:r>
            <a:r>
              <a:rPr lang="en-US" b="1" spc="-6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a:t>
            </a:r>
            <a:r>
              <a:rPr lang="en-US"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should</a:t>
            </a:r>
            <a:r>
              <a:rPr lang="en-US" b="1" spc="-6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a:t>
            </a:r>
            <a:r>
              <a:rPr lang="en-US" b="1" spc="-5"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be</a:t>
            </a:r>
            <a:r>
              <a:rPr lang="en-US" b="1" spc="-6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a:t>
            </a:r>
            <a:r>
              <a:rPr lang="en-US" b="1" spc="-5"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considered</a:t>
            </a:r>
            <a:r>
              <a:rPr lang="en-US" b="1" spc="-6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a:t>
            </a:r>
            <a:r>
              <a:rPr lang="en-US" b="1" spc="-5"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as</a:t>
            </a:r>
            <a:r>
              <a:rPr lang="en-US" b="1" spc="-55"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a:t>
            </a:r>
            <a:r>
              <a:rPr lang="en-US" b="1" spc="-5"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part</a:t>
            </a:r>
            <a:r>
              <a:rPr lang="en-US" b="1" spc="-65"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a:t>
            </a:r>
            <a:r>
              <a:rPr lang="en-US" b="1" spc="-5"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of</a:t>
            </a:r>
            <a:r>
              <a:rPr lang="en-US" b="1" spc="-6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a:t>
            </a:r>
            <a:r>
              <a:rPr lang="en-US" b="1" spc="-5"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integrated</a:t>
            </a:r>
            <a:r>
              <a:rPr lang="en-US" b="1" spc="-6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a:t>
            </a:r>
            <a:r>
              <a:rPr lang="en-US" b="1" spc="-5"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patient</a:t>
            </a:r>
            <a:r>
              <a:rPr lang="en-US" b="1" spc="-65"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a:t>
            </a:r>
            <a:r>
              <a:rPr lang="en-US" b="1" spc="-5"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management</a:t>
            </a:r>
            <a:r>
              <a:rPr lang="en-US" spc="-5" dirty="0">
                <a:latin typeface="Calibri" panose="020F0502020204030204" pitchFamily="34" charset="0"/>
                <a:ea typeface="Calibri" panose="020F0502020204030204" pitchFamily="34" charset="0"/>
                <a:cs typeface="Times New Roman" panose="02020603050405020304" pitchFamily="18" charset="0"/>
              </a:rPr>
              <a:t>,</a:t>
            </a:r>
            <a:r>
              <a:rPr lang="en-US" spc="-55" dirty="0">
                <a:latin typeface="Calibri" panose="020F0502020204030204" pitchFamily="34" charset="0"/>
                <a:ea typeface="Calibri" panose="020F0502020204030204" pitchFamily="34" charset="0"/>
                <a:cs typeface="Times New Roman" panose="02020603050405020304" pitchFamily="18" charset="0"/>
              </a:rPr>
              <a:t> </a:t>
            </a:r>
            <a:r>
              <a:rPr lang="en-US" dirty="0">
                <a:latin typeface="Calibri" panose="020F0502020204030204" pitchFamily="34" charset="0"/>
                <a:ea typeface="Calibri" panose="020F0502020204030204" pitchFamily="34" charset="0"/>
                <a:cs typeface="Times New Roman" panose="02020603050405020304" pitchFamily="18" charset="0"/>
              </a:rPr>
              <a:t>and</a:t>
            </a:r>
            <a:r>
              <a:rPr lang="en-US" spc="-60" dirty="0">
                <a:latin typeface="Calibri" panose="020F0502020204030204" pitchFamily="34" charset="0"/>
                <a:ea typeface="Calibri" panose="020F0502020204030204" pitchFamily="34" charset="0"/>
                <a:cs typeface="Times New Roman" panose="02020603050405020304" pitchFamily="18" charset="0"/>
              </a:rPr>
              <a:t> </a:t>
            </a:r>
            <a:r>
              <a:rPr lang="en-US" dirty="0">
                <a:latin typeface="Calibri" panose="020F0502020204030204" pitchFamily="34" charset="0"/>
                <a:ea typeface="Calibri" panose="020F0502020204030204" pitchFamily="34" charset="0"/>
                <a:cs typeface="Times New Roman" panose="02020603050405020304" pitchFamily="18" charset="0"/>
              </a:rPr>
              <a:t>usually</a:t>
            </a:r>
            <a:r>
              <a:rPr lang="en-US" spc="-75" dirty="0">
                <a:latin typeface="Calibri" panose="020F0502020204030204" pitchFamily="34" charset="0"/>
                <a:ea typeface="Calibri" panose="020F0502020204030204" pitchFamily="34" charset="0"/>
                <a:cs typeface="Times New Roman" panose="02020603050405020304" pitchFamily="18" charset="0"/>
              </a:rPr>
              <a:t> </a:t>
            </a:r>
            <a:r>
              <a:rPr lang="en-US" spc="-5" dirty="0">
                <a:latin typeface="Calibri" panose="020F0502020204030204" pitchFamily="34" charset="0"/>
                <a:ea typeface="Calibri" panose="020F0502020204030204" pitchFamily="34" charset="0"/>
                <a:cs typeface="Times New Roman" panose="02020603050405020304" pitchFamily="18" charset="0"/>
              </a:rPr>
              <a:t>includes</a:t>
            </a:r>
            <a:r>
              <a:rPr lang="en-US" spc="-70" dirty="0">
                <a:latin typeface="Calibri" panose="020F0502020204030204" pitchFamily="34" charset="0"/>
                <a:ea typeface="Calibri" panose="020F0502020204030204" pitchFamily="34" charset="0"/>
                <a:cs typeface="Times New Roman" panose="02020603050405020304" pitchFamily="18" charset="0"/>
              </a:rPr>
              <a:t> </a:t>
            </a:r>
            <a:r>
              <a:rPr lang="en-US" dirty="0">
                <a:latin typeface="Calibri" panose="020F0502020204030204" pitchFamily="34" charset="0"/>
                <a:ea typeface="Calibri" panose="020F0502020204030204" pitchFamily="34" charset="0"/>
                <a:cs typeface="Times New Roman" panose="02020603050405020304" pitchFamily="18" charset="0"/>
              </a:rPr>
              <a:t>a</a:t>
            </a:r>
            <a:r>
              <a:rPr lang="en-US" spc="-65" dirty="0">
                <a:latin typeface="Calibri" panose="020F0502020204030204" pitchFamily="34" charset="0"/>
                <a:ea typeface="Calibri" panose="020F0502020204030204" pitchFamily="34" charset="0"/>
                <a:cs typeface="Times New Roman" panose="02020603050405020304" pitchFamily="18" charset="0"/>
              </a:rPr>
              <a:t> </a:t>
            </a:r>
            <a:r>
              <a:rPr lang="en-US" spc="-5" dirty="0">
                <a:latin typeface="Calibri" panose="020F0502020204030204" pitchFamily="34" charset="0"/>
                <a:ea typeface="Calibri" panose="020F0502020204030204" pitchFamily="34" charset="0"/>
                <a:cs typeface="Times New Roman" panose="02020603050405020304" pitchFamily="18" charset="0"/>
              </a:rPr>
              <a:t>range</a:t>
            </a:r>
            <a:r>
              <a:rPr lang="en-US" spc="345" dirty="0">
                <a:latin typeface="Times New Roman" panose="02020603050405020304" pitchFamily="18" charset="0"/>
                <a:ea typeface="Calibri" panose="020F0502020204030204" pitchFamily="34" charset="0"/>
              </a:rPr>
              <a:t> </a:t>
            </a:r>
            <a:r>
              <a:rPr lang="en-US" spc="-5" dirty="0">
                <a:latin typeface="Calibri" panose="020F0502020204030204" pitchFamily="34" charset="0"/>
                <a:ea typeface="Calibri" panose="020F0502020204030204" pitchFamily="34" charset="0"/>
                <a:cs typeface="Times New Roman" panose="02020603050405020304" pitchFamily="18" charset="0"/>
              </a:rPr>
              <a:t>of</a:t>
            </a:r>
            <a:r>
              <a:rPr lang="en-US" spc="120" dirty="0">
                <a:latin typeface="Calibri" panose="020F0502020204030204" pitchFamily="34" charset="0"/>
                <a:ea typeface="Calibri" panose="020F0502020204030204" pitchFamily="34" charset="0"/>
                <a:cs typeface="Times New Roman" panose="02020603050405020304" pitchFamily="18" charset="0"/>
              </a:rPr>
              <a:t> </a:t>
            </a:r>
            <a:r>
              <a:rPr lang="en-US" spc="-5" dirty="0">
                <a:latin typeface="Calibri" panose="020F0502020204030204" pitchFamily="34" charset="0"/>
                <a:ea typeface="Calibri" panose="020F0502020204030204" pitchFamily="34" charset="0"/>
                <a:cs typeface="Times New Roman" panose="02020603050405020304" pitchFamily="18" charset="0"/>
              </a:rPr>
              <a:t>healthcare</a:t>
            </a:r>
            <a:r>
              <a:rPr lang="en-US" spc="130" dirty="0">
                <a:latin typeface="Calibri" panose="020F0502020204030204" pitchFamily="34" charset="0"/>
                <a:ea typeface="Calibri" panose="020F0502020204030204" pitchFamily="34" charset="0"/>
                <a:cs typeface="Times New Roman" panose="02020603050405020304" pitchFamily="18" charset="0"/>
              </a:rPr>
              <a:t> </a:t>
            </a:r>
            <a:r>
              <a:rPr lang="en-US" spc="-5" dirty="0">
                <a:latin typeface="Calibri" panose="020F0502020204030204" pitchFamily="34" charset="0"/>
                <a:ea typeface="Calibri" panose="020F0502020204030204" pitchFamily="34" charset="0"/>
                <a:cs typeface="Times New Roman" panose="02020603050405020304" pitchFamily="18" charset="0"/>
              </a:rPr>
              <a:t>professionals</a:t>
            </a:r>
            <a:r>
              <a:rPr lang="en-US" spc="125" dirty="0">
                <a:latin typeface="Calibri" panose="020F0502020204030204" pitchFamily="34" charset="0"/>
                <a:ea typeface="Calibri" panose="020F0502020204030204" pitchFamily="34" charset="0"/>
                <a:cs typeface="Times New Roman" panose="02020603050405020304" pitchFamily="18" charset="0"/>
              </a:rPr>
              <a:t> </a:t>
            </a:r>
            <a:r>
              <a:rPr lang="en-US" spc="-5" dirty="0">
                <a:latin typeface="Calibri" panose="020F0502020204030204" pitchFamily="34" charset="0"/>
                <a:ea typeface="Calibri" panose="020F0502020204030204" pitchFamily="34" charset="0"/>
                <a:cs typeface="Times New Roman" panose="02020603050405020304" pitchFamily="18" charset="0"/>
              </a:rPr>
              <a:t>to</a:t>
            </a:r>
            <a:r>
              <a:rPr lang="en-US" spc="115" dirty="0">
                <a:latin typeface="Calibri" panose="020F0502020204030204" pitchFamily="34" charset="0"/>
                <a:ea typeface="Calibri" panose="020F0502020204030204" pitchFamily="34" charset="0"/>
                <a:cs typeface="Times New Roman" panose="02020603050405020304" pitchFamily="18" charset="0"/>
              </a:rPr>
              <a:t> </a:t>
            </a:r>
            <a:r>
              <a:rPr lang="en-US" spc="-5" dirty="0">
                <a:latin typeface="Calibri" panose="020F0502020204030204" pitchFamily="34" charset="0"/>
                <a:ea typeface="Calibri" panose="020F0502020204030204" pitchFamily="34" charset="0"/>
                <a:cs typeface="Times New Roman" panose="02020603050405020304" pitchFamily="18" charset="0"/>
              </a:rPr>
              <a:t>ensure</a:t>
            </a:r>
            <a:r>
              <a:rPr lang="en-US" spc="125" dirty="0">
                <a:latin typeface="Calibri" panose="020F0502020204030204" pitchFamily="34" charset="0"/>
                <a:ea typeface="Calibri" panose="020F0502020204030204" pitchFamily="34" charset="0"/>
                <a:cs typeface="Times New Roman" panose="02020603050405020304" pitchFamily="18" charset="0"/>
              </a:rPr>
              <a:t> </a:t>
            </a:r>
            <a:r>
              <a:rPr lang="en-US" dirty="0">
                <a:latin typeface="Calibri" panose="020F0502020204030204" pitchFamily="34" charset="0"/>
                <a:ea typeface="Calibri" panose="020F0502020204030204" pitchFamily="34" charset="0"/>
                <a:cs typeface="Times New Roman" panose="02020603050405020304" pitchFamily="18" charset="0"/>
              </a:rPr>
              <a:t>optimum</a:t>
            </a:r>
            <a:r>
              <a:rPr lang="en-US" spc="120" dirty="0">
                <a:latin typeface="Calibri" panose="020F0502020204030204" pitchFamily="34" charset="0"/>
                <a:ea typeface="Calibri" panose="020F0502020204030204" pitchFamily="34" charset="0"/>
                <a:cs typeface="Times New Roman" panose="02020603050405020304" pitchFamily="18" charset="0"/>
              </a:rPr>
              <a:t> </a:t>
            </a:r>
            <a:r>
              <a:rPr lang="en-US" spc="-5" dirty="0">
                <a:latin typeface="Calibri" panose="020F0502020204030204" pitchFamily="34" charset="0"/>
                <a:ea typeface="Calibri" panose="020F0502020204030204" pitchFamily="34" charset="0"/>
                <a:cs typeface="Times New Roman" panose="02020603050405020304" pitchFamily="18" charset="0"/>
              </a:rPr>
              <a:t>coverage</a:t>
            </a:r>
            <a:r>
              <a:rPr lang="en-US" spc="110" dirty="0">
                <a:latin typeface="Calibri" panose="020F0502020204030204" pitchFamily="34" charset="0"/>
                <a:ea typeface="Calibri" panose="020F0502020204030204" pitchFamily="34" charset="0"/>
                <a:cs typeface="Times New Roman" panose="02020603050405020304" pitchFamily="18" charset="0"/>
              </a:rPr>
              <a:t> </a:t>
            </a:r>
            <a:r>
              <a:rPr lang="en-US" spc="-5" dirty="0">
                <a:latin typeface="Calibri" panose="020F0502020204030204" pitchFamily="34" charset="0"/>
                <a:ea typeface="Calibri" panose="020F0502020204030204" pitchFamily="34" charset="0"/>
                <a:cs typeface="Times New Roman" panose="02020603050405020304" pitchFamily="18" charset="0"/>
              </a:rPr>
              <a:t>of</a:t>
            </a:r>
            <a:r>
              <a:rPr lang="en-US" spc="140" dirty="0">
                <a:latin typeface="Calibri" panose="020F0502020204030204" pitchFamily="34" charset="0"/>
                <a:ea typeface="Calibri" panose="020F0502020204030204" pitchFamily="34" charset="0"/>
                <a:cs typeface="Times New Roman" panose="02020603050405020304" pitchFamily="18" charset="0"/>
              </a:rPr>
              <a:t> </a:t>
            </a:r>
            <a:r>
              <a:rPr lang="en-US" dirty="0">
                <a:latin typeface="Calibri" panose="020F0502020204030204" pitchFamily="34" charset="0"/>
                <a:ea typeface="Calibri" panose="020F0502020204030204" pitchFamily="34" charset="0"/>
                <a:cs typeface="Times New Roman" panose="02020603050405020304" pitchFamily="18" charset="0"/>
              </a:rPr>
              <a:t>the</a:t>
            </a:r>
            <a:r>
              <a:rPr lang="en-US" spc="110" dirty="0">
                <a:latin typeface="Calibri" panose="020F0502020204030204" pitchFamily="34" charset="0"/>
                <a:ea typeface="Calibri" panose="020F0502020204030204" pitchFamily="34" charset="0"/>
                <a:cs typeface="Times New Roman" panose="02020603050405020304" pitchFamily="18" charset="0"/>
              </a:rPr>
              <a:t> </a:t>
            </a:r>
            <a:r>
              <a:rPr lang="en-US" dirty="0">
                <a:latin typeface="Calibri" panose="020F0502020204030204" pitchFamily="34" charset="0"/>
                <a:ea typeface="Calibri" panose="020F0502020204030204" pitchFamily="34" charset="0"/>
                <a:cs typeface="Times New Roman" panose="02020603050405020304" pitchFamily="18" charset="0"/>
              </a:rPr>
              <a:t>many</a:t>
            </a:r>
            <a:r>
              <a:rPr lang="en-US" spc="120" dirty="0">
                <a:latin typeface="Calibri" panose="020F0502020204030204" pitchFamily="34" charset="0"/>
                <a:ea typeface="Calibri" panose="020F0502020204030204" pitchFamily="34" charset="0"/>
                <a:cs typeface="Times New Roman" panose="02020603050405020304" pitchFamily="18" charset="0"/>
              </a:rPr>
              <a:t> </a:t>
            </a:r>
            <a:r>
              <a:rPr lang="en-US" spc="-5" dirty="0">
                <a:latin typeface="Calibri" panose="020F0502020204030204" pitchFamily="34" charset="0"/>
                <a:ea typeface="Calibri" panose="020F0502020204030204" pitchFamily="34" charset="0"/>
                <a:cs typeface="Times New Roman" panose="02020603050405020304" pitchFamily="18" charset="0"/>
              </a:rPr>
              <a:t>aspects</a:t>
            </a:r>
            <a:r>
              <a:rPr lang="en-US" spc="125" dirty="0">
                <a:latin typeface="Calibri" panose="020F0502020204030204" pitchFamily="34" charset="0"/>
                <a:ea typeface="Calibri" panose="020F0502020204030204" pitchFamily="34" charset="0"/>
                <a:cs typeface="Times New Roman" panose="02020603050405020304" pitchFamily="18" charset="0"/>
              </a:rPr>
              <a:t> </a:t>
            </a:r>
            <a:r>
              <a:rPr lang="en-US" dirty="0">
                <a:latin typeface="Calibri" panose="020F0502020204030204" pitchFamily="34" charset="0"/>
                <a:ea typeface="Calibri" panose="020F0502020204030204" pitchFamily="34" charset="0"/>
                <a:cs typeface="Times New Roman" panose="02020603050405020304" pitchFamily="18" charset="0"/>
              </a:rPr>
              <a:t>involved.</a:t>
            </a:r>
            <a:endParaRPr lang="en-US" sz="800" dirty="0">
              <a:latin typeface="Arial" panose="020B0604020202020204" pitchFamily="34" charset="0"/>
              <a:ea typeface="Calibri" panose="020F0502020204030204" pitchFamily="34" charset="0"/>
              <a:cs typeface="Times New Roman" panose="02020603050405020304" pitchFamily="18" charset="0"/>
            </a:endParaRPr>
          </a:p>
          <a:p>
            <a:pPr algn="just"/>
            <a:r>
              <a:rPr lang="en-US" b="1" spc="-5"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Optimum</a:t>
            </a:r>
            <a:r>
              <a:rPr lang="en-US" b="1" spc="115"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a:t>
            </a:r>
            <a:r>
              <a:rPr lang="en-US" b="1" spc="-5"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benefits</a:t>
            </a:r>
            <a:r>
              <a:rPr lang="en-US" b="1" spc="145"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a:t>
            </a:r>
            <a:r>
              <a:rPr lang="en-US" b="1" spc="-5"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are</a:t>
            </a:r>
            <a:r>
              <a:rPr lang="en-US" b="1" spc="405" dirty="0">
                <a:solidFill>
                  <a:schemeClr val="accent1">
                    <a:lumMod val="75000"/>
                  </a:schemeClr>
                </a:solidFill>
                <a:latin typeface="Times New Roman" panose="02020603050405020304" pitchFamily="18" charset="0"/>
                <a:ea typeface="Calibri" panose="020F0502020204030204" pitchFamily="34" charset="0"/>
              </a:rPr>
              <a:t> </a:t>
            </a:r>
            <a:r>
              <a:rPr lang="en-US" b="1" spc="-5"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achieved from</a:t>
            </a:r>
            <a:r>
              <a:rPr lang="en-US"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a:t>
            </a:r>
            <a:r>
              <a:rPr lang="en-US" b="1" spc="-5"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programs</a:t>
            </a:r>
            <a:r>
              <a:rPr lang="en-US" b="1" spc="5"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a:t>
            </a:r>
            <a:r>
              <a:rPr lang="en-US" b="1" spc="-5"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lasting</a:t>
            </a:r>
            <a:r>
              <a:rPr lang="en-US"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6 </a:t>
            </a:r>
            <a:r>
              <a:rPr lang="en-US" b="1" spc="-5"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to </a:t>
            </a:r>
            <a:r>
              <a:rPr lang="en-US"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8</a:t>
            </a:r>
            <a:r>
              <a:rPr lang="en-US" b="1" spc="2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a:t>
            </a:r>
            <a:r>
              <a:rPr lang="en-US" b="1" spc="-5"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weeks</a:t>
            </a:r>
            <a:r>
              <a:rPr lang="en-US" spc="-5" dirty="0">
                <a:latin typeface="Calibri" panose="020F0502020204030204" pitchFamily="34" charset="0"/>
                <a:ea typeface="Calibri" panose="020F0502020204030204" pitchFamily="34" charset="0"/>
                <a:cs typeface="Times New Roman" panose="02020603050405020304" pitchFamily="18" charset="0"/>
              </a:rPr>
              <a:t>.</a:t>
            </a:r>
            <a:r>
              <a:rPr lang="en-US" spc="15" dirty="0">
                <a:latin typeface="Calibri" panose="020F0502020204030204" pitchFamily="34" charset="0"/>
                <a:ea typeface="Calibri" panose="020F0502020204030204" pitchFamily="34" charset="0"/>
                <a:cs typeface="Times New Roman" panose="02020603050405020304" pitchFamily="18" charset="0"/>
              </a:rPr>
              <a:t> </a:t>
            </a:r>
            <a:r>
              <a:rPr lang="en-US" spc="-5" dirty="0">
                <a:latin typeface="Calibri" panose="020F0502020204030204" pitchFamily="34" charset="0"/>
                <a:ea typeface="Calibri" panose="020F0502020204030204" pitchFamily="34" charset="0"/>
                <a:cs typeface="Times New Roman" panose="02020603050405020304" pitchFamily="18" charset="0"/>
              </a:rPr>
              <a:t>Available</a:t>
            </a:r>
            <a:r>
              <a:rPr lang="en-US" spc="-10" dirty="0">
                <a:latin typeface="Calibri" panose="020F0502020204030204" pitchFamily="34" charset="0"/>
                <a:ea typeface="Calibri" panose="020F0502020204030204" pitchFamily="34" charset="0"/>
                <a:cs typeface="Times New Roman" panose="02020603050405020304" pitchFamily="18" charset="0"/>
              </a:rPr>
              <a:t> </a:t>
            </a:r>
            <a:r>
              <a:rPr lang="en-US" spc="-5" dirty="0">
                <a:latin typeface="Calibri" panose="020F0502020204030204" pitchFamily="34" charset="0"/>
                <a:ea typeface="Calibri" panose="020F0502020204030204" pitchFamily="34" charset="0"/>
                <a:cs typeface="Times New Roman" panose="02020603050405020304" pitchFamily="18" charset="0"/>
              </a:rPr>
              <a:t>evidence</a:t>
            </a:r>
            <a:r>
              <a:rPr lang="en-US" spc="-15" dirty="0">
                <a:latin typeface="Calibri" panose="020F0502020204030204" pitchFamily="34" charset="0"/>
                <a:ea typeface="Calibri" panose="020F0502020204030204" pitchFamily="34" charset="0"/>
                <a:cs typeface="Times New Roman" panose="02020603050405020304" pitchFamily="18" charset="0"/>
              </a:rPr>
              <a:t> </a:t>
            </a:r>
            <a:r>
              <a:rPr lang="en-US" spc="-5" dirty="0">
                <a:latin typeface="Calibri" panose="020F0502020204030204" pitchFamily="34" charset="0"/>
                <a:ea typeface="Calibri" panose="020F0502020204030204" pitchFamily="34" charset="0"/>
                <a:cs typeface="Times New Roman" panose="02020603050405020304" pitchFamily="18" charset="0"/>
              </a:rPr>
              <a:t>indicates</a:t>
            </a:r>
            <a:r>
              <a:rPr lang="en-US" spc="5" dirty="0">
                <a:latin typeface="Calibri" panose="020F0502020204030204" pitchFamily="34" charset="0"/>
                <a:ea typeface="Calibri" panose="020F0502020204030204" pitchFamily="34" charset="0"/>
                <a:cs typeface="Times New Roman" panose="02020603050405020304" pitchFamily="18" charset="0"/>
              </a:rPr>
              <a:t> </a:t>
            </a:r>
            <a:r>
              <a:rPr lang="en-US" spc="-5" dirty="0">
                <a:latin typeface="Calibri" panose="020F0502020204030204" pitchFamily="34" charset="0"/>
                <a:ea typeface="Calibri" panose="020F0502020204030204" pitchFamily="34" charset="0"/>
                <a:cs typeface="Times New Roman" panose="02020603050405020304" pitchFamily="18" charset="0"/>
              </a:rPr>
              <a:t>that</a:t>
            </a:r>
            <a:r>
              <a:rPr lang="en-US" spc="5" dirty="0">
                <a:latin typeface="Calibri" panose="020F0502020204030204" pitchFamily="34" charset="0"/>
                <a:ea typeface="Calibri" panose="020F0502020204030204" pitchFamily="34" charset="0"/>
                <a:cs typeface="Times New Roman" panose="02020603050405020304" pitchFamily="18" charset="0"/>
              </a:rPr>
              <a:t> </a:t>
            </a:r>
            <a:r>
              <a:rPr lang="en-US" spc="-5" dirty="0">
                <a:latin typeface="Calibri" panose="020F0502020204030204" pitchFamily="34" charset="0"/>
                <a:ea typeface="Calibri" panose="020F0502020204030204" pitchFamily="34" charset="0"/>
                <a:cs typeface="Times New Roman" panose="02020603050405020304" pitchFamily="18" charset="0"/>
              </a:rPr>
              <a:t>there</a:t>
            </a:r>
            <a:r>
              <a:rPr lang="en-US" spc="10" dirty="0">
                <a:latin typeface="Calibri" panose="020F0502020204030204" pitchFamily="34" charset="0"/>
                <a:ea typeface="Calibri" panose="020F0502020204030204" pitchFamily="34" charset="0"/>
                <a:cs typeface="Times New Roman" panose="02020603050405020304" pitchFamily="18" charset="0"/>
              </a:rPr>
              <a:t> </a:t>
            </a:r>
            <a:r>
              <a:rPr lang="en-US" spc="-5" dirty="0">
                <a:latin typeface="Calibri" panose="020F0502020204030204" pitchFamily="34" charset="0"/>
                <a:ea typeface="Calibri" panose="020F0502020204030204" pitchFamily="34" charset="0"/>
                <a:cs typeface="Times New Roman" panose="02020603050405020304" pitchFamily="18" charset="0"/>
              </a:rPr>
              <a:t>are</a:t>
            </a:r>
            <a:r>
              <a:rPr lang="en-US" spc="10" dirty="0">
                <a:latin typeface="Calibri" panose="020F0502020204030204" pitchFamily="34" charset="0"/>
                <a:ea typeface="Calibri" panose="020F0502020204030204" pitchFamily="34" charset="0"/>
                <a:cs typeface="Times New Roman" panose="02020603050405020304" pitchFamily="18" charset="0"/>
              </a:rPr>
              <a:t> no</a:t>
            </a:r>
            <a:r>
              <a:rPr lang="en-US" spc="-5" dirty="0">
                <a:latin typeface="Calibri" panose="020F0502020204030204" pitchFamily="34" charset="0"/>
                <a:ea typeface="Calibri" panose="020F0502020204030204" pitchFamily="34" charset="0"/>
                <a:cs typeface="Times New Roman" panose="02020603050405020304" pitchFamily="18" charset="0"/>
              </a:rPr>
              <a:t> additional</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spc="-5" dirty="0">
                <a:latin typeface="Calibri" panose="020F0502020204030204" pitchFamily="34" charset="0"/>
                <a:ea typeface="Calibri" panose="020F0502020204030204" pitchFamily="34" charset="0"/>
                <a:cs typeface="Times New Roman" panose="02020603050405020304" pitchFamily="18" charset="0"/>
              </a:rPr>
              <a:t>benefits</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spc="-5" dirty="0">
                <a:latin typeface="Calibri" panose="020F0502020204030204" pitchFamily="34" charset="0"/>
                <a:ea typeface="Calibri" panose="020F0502020204030204" pitchFamily="34" charset="0"/>
                <a:cs typeface="Times New Roman" panose="02020603050405020304" pitchFamily="18" charset="0"/>
              </a:rPr>
              <a:t>from</a:t>
            </a:r>
            <a:r>
              <a:rPr lang="en-US" spc="420" dirty="0">
                <a:latin typeface="Times New Roman" panose="02020603050405020304" pitchFamily="18" charset="0"/>
                <a:ea typeface="Calibri" panose="020F0502020204030204" pitchFamily="34" charset="0"/>
              </a:rPr>
              <a:t> </a:t>
            </a:r>
            <a:r>
              <a:rPr lang="en-US" spc="-5" dirty="0">
                <a:latin typeface="Calibri" panose="020F0502020204030204" pitchFamily="34" charset="0"/>
                <a:ea typeface="Calibri" panose="020F0502020204030204" pitchFamily="34" charset="0"/>
                <a:cs typeface="Times New Roman" panose="02020603050405020304" pitchFamily="18" charset="0"/>
              </a:rPr>
              <a:t>extending</a:t>
            </a:r>
            <a:r>
              <a:rPr lang="en-US" spc="170" dirty="0">
                <a:latin typeface="Calibri" panose="020F0502020204030204" pitchFamily="34" charset="0"/>
                <a:ea typeface="Calibri" panose="020F0502020204030204" pitchFamily="34" charset="0"/>
                <a:cs typeface="Times New Roman" panose="02020603050405020304" pitchFamily="18" charset="0"/>
              </a:rPr>
              <a:t> </a:t>
            </a:r>
            <a:r>
              <a:rPr lang="en-US" spc="-5" dirty="0">
                <a:latin typeface="Calibri" panose="020F0502020204030204" pitchFamily="34" charset="0"/>
                <a:ea typeface="Calibri" panose="020F0502020204030204" pitchFamily="34" charset="0"/>
                <a:cs typeface="Times New Roman" panose="02020603050405020304" pitchFamily="18" charset="0"/>
              </a:rPr>
              <a:t>pulmonary</a:t>
            </a:r>
            <a:r>
              <a:rPr lang="en-US" spc="190" dirty="0">
                <a:latin typeface="Calibri" panose="020F0502020204030204" pitchFamily="34" charset="0"/>
                <a:ea typeface="Calibri" panose="020F0502020204030204" pitchFamily="34" charset="0"/>
                <a:cs typeface="Times New Roman" panose="02020603050405020304" pitchFamily="18" charset="0"/>
              </a:rPr>
              <a:t> </a:t>
            </a:r>
            <a:r>
              <a:rPr lang="en-US" spc="-5" dirty="0">
                <a:latin typeface="Calibri" panose="020F0502020204030204" pitchFamily="34" charset="0"/>
                <a:ea typeface="Calibri" panose="020F0502020204030204" pitchFamily="34" charset="0"/>
                <a:cs typeface="Times New Roman" panose="02020603050405020304" pitchFamily="18" charset="0"/>
              </a:rPr>
              <a:t>rehabilitation</a:t>
            </a:r>
            <a:r>
              <a:rPr lang="en-US" spc="190" dirty="0">
                <a:latin typeface="Calibri" panose="020F0502020204030204" pitchFamily="34" charset="0"/>
                <a:ea typeface="Calibri" panose="020F0502020204030204" pitchFamily="34" charset="0"/>
                <a:cs typeface="Times New Roman" panose="02020603050405020304" pitchFamily="18" charset="0"/>
              </a:rPr>
              <a:t> </a:t>
            </a:r>
            <a:r>
              <a:rPr lang="en-US" spc="-5" dirty="0">
                <a:latin typeface="Calibri" panose="020F0502020204030204" pitchFamily="34" charset="0"/>
                <a:ea typeface="Calibri" panose="020F0502020204030204" pitchFamily="34" charset="0"/>
                <a:cs typeface="Times New Roman" panose="02020603050405020304" pitchFamily="18" charset="0"/>
              </a:rPr>
              <a:t>to</a:t>
            </a:r>
            <a:r>
              <a:rPr lang="en-US" spc="185" dirty="0">
                <a:latin typeface="Calibri" panose="020F0502020204030204" pitchFamily="34" charset="0"/>
                <a:ea typeface="Calibri" panose="020F0502020204030204" pitchFamily="34" charset="0"/>
                <a:cs typeface="Times New Roman" panose="02020603050405020304" pitchFamily="18" charset="0"/>
              </a:rPr>
              <a:t> </a:t>
            </a:r>
            <a:r>
              <a:rPr lang="en-US" dirty="0">
                <a:latin typeface="Calibri" panose="020F0502020204030204" pitchFamily="34" charset="0"/>
                <a:ea typeface="Calibri" panose="020F0502020204030204" pitchFamily="34" charset="0"/>
                <a:cs typeface="Times New Roman" panose="02020603050405020304" pitchFamily="18" charset="0"/>
              </a:rPr>
              <a:t>12</a:t>
            </a:r>
            <a:r>
              <a:rPr lang="en-US" spc="190" dirty="0">
                <a:latin typeface="Calibri" panose="020F0502020204030204" pitchFamily="34" charset="0"/>
                <a:ea typeface="Calibri" panose="020F0502020204030204" pitchFamily="34" charset="0"/>
                <a:cs typeface="Times New Roman" panose="02020603050405020304" pitchFamily="18" charset="0"/>
              </a:rPr>
              <a:t> </a:t>
            </a:r>
            <a:r>
              <a:rPr lang="en-US" dirty="0">
                <a:latin typeface="Calibri" panose="020F0502020204030204" pitchFamily="34" charset="0"/>
                <a:ea typeface="Calibri" panose="020F0502020204030204" pitchFamily="34" charset="0"/>
                <a:cs typeface="Times New Roman" panose="02020603050405020304" pitchFamily="18" charset="0"/>
              </a:rPr>
              <a:t>weeks.</a:t>
            </a:r>
            <a:endParaRPr lang="en-US" sz="800" dirty="0">
              <a:latin typeface="Arial" panose="020B0604020202020204" pitchFamily="34" charset="0"/>
              <a:ea typeface="Calibri" panose="020F0502020204030204" pitchFamily="34" charset="0"/>
              <a:cs typeface="Times New Roman" panose="02020603050405020304" pitchFamily="18" charset="0"/>
            </a:endParaRPr>
          </a:p>
          <a:p>
            <a:pPr algn="just"/>
            <a:endParaRPr lang="en-US" sz="800" b="1" spc="-5" dirty="0">
              <a:latin typeface="Arial" panose="020B0604020202020204" pitchFamily="34" charset="0"/>
              <a:ea typeface="Calibri" panose="020F0502020204030204" pitchFamily="34" charset="0"/>
              <a:cs typeface="Times New Roman" panose="02020603050405020304" pitchFamily="18" charset="0"/>
            </a:endParaRPr>
          </a:p>
          <a:p>
            <a:pPr algn="just"/>
            <a:r>
              <a:rPr lang="en-US" b="1" spc="-5"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Supervised</a:t>
            </a:r>
            <a:r>
              <a:rPr lang="en-US" b="1" spc="17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a:t>
            </a:r>
            <a:r>
              <a:rPr lang="en-US" b="1" spc="-5"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exercise</a:t>
            </a:r>
            <a:r>
              <a:rPr lang="en-US" b="1" spc="18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a:t>
            </a:r>
            <a:r>
              <a:rPr lang="en-US" b="1" spc="-5"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training</a:t>
            </a:r>
            <a:r>
              <a:rPr lang="en-US" b="1" spc="19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a:t>
            </a:r>
            <a:r>
              <a:rPr lang="en-US" b="1" spc="-5"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at</a:t>
            </a:r>
            <a:r>
              <a:rPr lang="en-US" b="1" spc="175"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a:t>
            </a:r>
            <a:r>
              <a:rPr lang="en-US" b="1" spc="-5"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least</a:t>
            </a:r>
            <a:r>
              <a:rPr lang="en-US" b="1" spc="175"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a:t>
            </a:r>
            <a:r>
              <a:rPr lang="en-US" b="1" spc="-5"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twice</a:t>
            </a:r>
            <a:r>
              <a:rPr lang="en-US" b="1" spc="185"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a:t>
            </a:r>
            <a:r>
              <a:rPr lang="en-US" b="1" spc="-5"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weekly</a:t>
            </a:r>
            <a:r>
              <a:rPr lang="en-US" b="1" spc="17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a:t>
            </a:r>
            <a:r>
              <a:rPr lang="en-US"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is</a:t>
            </a:r>
            <a:r>
              <a:rPr lang="en-US" b="1" spc="455" dirty="0">
                <a:solidFill>
                  <a:schemeClr val="accent1">
                    <a:lumMod val="75000"/>
                  </a:schemeClr>
                </a:solidFill>
                <a:latin typeface="Times New Roman" panose="02020603050405020304" pitchFamily="18" charset="0"/>
                <a:ea typeface="Calibri" panose="020F0502020204030204" pitchFamily="34" charset="0"/>
              </a:rPr>
              <a:t> </a:t>
            </a:r>
            <a:r>
              <a:rPr lang="en-US" b="1" spc="-1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recommended,</a:t>
            </a:r>
            <a:r>
              <a:rPr lang="en-US" spc="200" dirty="0">
                <a:latin typeface="Calibri" panose="020F0502020204030204" pitchFamily="34" charset="0"/>
                <a:ea typeface="Calibri" panose="020F0502020204030204" pitchFamily="34" charset="0"/>
                <a:cs typeface="Times New Roman" panose="02020603050405020304" pitchFamily="18" charset="0"/>
              </a:rPr>
              <a:t> </a:t>
            </a:r>
            <a:r>
              <a:rPr lang="en-US" spc="-5" dirty="0">
                <a:latin typeface="Calibri" panose="020F0502020204030204" pitchFamily="34" charset="0"/>
                <a:ea typeface="Calibri" panose="020F0502020204030204" pitchFamily="34" charset="0"/>
                <a:cs typeface="Times New Roman" panose="02020603050405020304" pitchFamily="18" charset="0"/>
              </a:rPr>
              <a:t>and</a:t>
            </a:r>
            <a:r>
              <a:rPr lang="en-US" spc="195" dirty="0">
                <a:latin typeface="Calibri" panose="020F0502020204030204" pitchFamily="34" charset="0"/>
                <a:ea typeface="Calibri" panose="020F0502020204030204" pitchFamily="34" charset="0"/>
                <a:cs typeface="Times New Roman" panose="02020603050405020304" pitchFamily="18" charset="0"/>
              </a:rPr>
              <a:t> </a:t>
            </a:r>
            <a:r>
              <a:rPr lang="en-US" spc="-5" dirty="0">
                <a:latin typeface="Calibri" panose="020F0502020204030204" pitchFamily="34" charset="0"/>
                <a:ea typeface="Calibri" panose="020F0502020204030204" pitchFamily="34" charset="0"/>
                <a:cs typeface="Times New Roman" panose="02020603050405020304" pitchFamily="18" charset="0"/>
              </a:rPr>
              <a:t>this</a:t>
            </a:r>
            <a:r>
              <a:rPr lang="en-US" spc="185" dirty="0">
                <a:latin typeface="Calibri" panose="020F0502020204030204" pitchFamily="34" charset="0"/>
                <a:ea typeface="Calibri" panose="020F0502020204030204" pitchFamily="34" charset="0"/>
                <a:cs typeface="Times New Roman" panose="02020603050405020304" pitchFamily="18" charset="0"/>
              </a:rPr>
              <a:t> </a:t>
            </a:r>
            <a:r>
              <a:rPr lang="en-US" dirty="0">
                <a:latin typeface="Calibri" panose="020F0502020204030204" pitchFamily="34" charset="0"/>
                <a:ea typeface="Calibri" panose="020F0502020204030204" pitchFamily="34" charset="0"/>
                <a:cs typeface="Times New Roman" panose="02020603050405020304" pitchFamily="18" charset="0"/>
              </a:rPr>
              <a:t>can</a:t>
            </a:r>
            <a:r>
              <a:rPr lang="en-US" spc="195" dirty="0">
                <a:latin typeface="Calibri" panose="020F0502020204030204" pitchFamily="34" charset="0"/>
                <a:ea typeface="Calibri" panose="020F0502020204030204" pitchFamily="34" charset="0"/>
                <a:cs typeface="Times New Roman" panose="02020603050405020304" pitchFamily="18" charset="0"/>
              </a:rPr>
              <a:t> </a:t>
            </a:r>
            <a:r>
              <a:rPr lang="en-US" spc="-5" dirty="0">
                <a:latin typeface="Calibri" panose="020F0502020204030204" pitchFamily="34" charset="0"/>
                <a:ea typeface="Calibri" panose="020F0502020204030204" pitchFamily="34" charset="0"/>
                <a:cs typeface="Times New Roman" panose="02020603050405020304" pitchFamily="18" charset="0"/>
              </a:rPr>
              <a:t>include</a:t>
            </a:r>
            <a:r>
              <a:rPr lang="en-US" spc="165" dirty="0">
                <a:latin typeface="Calibri" panose="020F0502020204030204" pitchFamily="34" charset="0"/>
                <a:ea typeface="Calibri" panose="020F0502020204030204" pitchFamily="34" charset="0"/>
                <a:cs typeface="Times New Roman" panose="02020603050405020304" pitchFamily="18" charset="0"/>
              </a:rPr>
              <a:t> </a:t>
            </a:r>
            <a:r>
              <a:rPr lang="en-US" spc="-5" dirty="0">
                <a:latin typeface="Calibri" panose="020F0502020204030204" pitchFamily="34" charset="0"/>
                <a:ea typeface="Calibri" panose="020F0502020204030204" pitchFamily="34" charset="0"/>
                <a:cs typeface="Times New Roman" panose="02020603050405020304" pitchFamily="18" charset="0"/>
              </a:rPr>
              <a:t>any</a:t>
            </a:r>
            <a:r>
              <a:rPr lang="en-US" spc="200" dirty="0">
                <a:latin typeface="Calibri" panose="020F0502020204030204" pitchFamily="34" charset="0"/>
                <a:ea typeface="Calibri" panose="020F0502020204030204" pitchFamily="34" charset="0"/>
                <a:cs typeface="Times New Roman" panose="02020603050405020304" pitchFamily="18" charset="0"/>
              </a:rPr>
              <a:t> </a:t>
            </a:r>
            <a:r>
              <a:rPr lang="en-US" dirty="0">
                <a:latin typeface="Calibri" panose="020F0502020204030204" pitchFamily="34" charset="0"/>
                <a:ea typeface="Calibri" panose="020F0502020204030204" pitchFamily="34" charset="0"/>
                <a:cs typeface="Times New Roman" panose="02020603050405020304" pitchFamily="18" charset="0"/>
              </a:rPr>
              <a:t>regimen</a:t>
            </a:r>
            <a:r>
              <a:rPr lang="en-US" spc="175" dirty="0">
                <a:latin typeface="Calibri" panose="020F0502020204030204" pitchFamily="34" charset="0"/>
                <a:ea typeface="Calibri" panose="020F0502020204030204" pitchFamily="34" charset="0"/>
                <a:cs typeface="Times New Roman" panose="02020603050405020304" pitchFamily="18" charset="0"/>
              </a:rPr>
              <a:t> </a:t>
            </a:r>
            <a:r>
              <a:rPr lang="en-US" spc="-5" dirty="0">
                <a:latin typeface="Calibri" panose="020F0502020204030204" pitchFamily="34" charset="0"/>
                <a:ea typeface="Calibri" panose="020F0502020204030204" pitchFamily="34" charset="0"/>
                <a:cs typeface="Times New Roman" panose="02020603050405020304" pitchFamily="18" charset="0"/>
              </a:rPr>
              <a:t>from</a:t>
            </a:r>
            <a:r>
              <a:rPr lang="en-US" spc="200" dirty="0">
                <a:latin typeface="Calibri" panose="020F0502020204030204" pitchFamily="34" charset="0"/>
                <a:ea typeface="Calibri" panose="020F0502020204030204" pitchFamily="34" charset="0"/>
                <a:cs typeface="Times New Roman" panose="02020603050405020304" pitchFamily="18" charset="0"/>
              </a:rPr>
              <a:t> </a:t>
            </a:r>
            <a:r>
              <a:rPr lang="en-US" spc="-5" dirty="0">
                <a:latin typeface="Calibri" panose="020F0502020204030204" pitchFamily="34" charset="0"/>
                <a:ea typeface="Calibri" panose="020F0502020204030204" pitchFamily="34" charset="0"/>
                <a:cs typeface="Times New Roman" panose="02020603050405020304" pitchFamily="18" charset="0"/>
              </a:rPr>
              <a:t>endurance</a:t>
            </a:r>
            <a:r>
              <a:rPr lang="en-US" spc="185" dirty="0">
                <a:latin typeface="Calibri" panose="020F0502020204030204" pitchFamily="34" charset="0"/>
                <a:ea typeface="Calibri" panose="020F0502020204030204" pitchFamily="34" charset="0"/>
                <a:cs typeface="Times New Roman" panose="02020603050405020304" pitchFamily="18" charset="0"/>
              </a:rPr>
              <a:t> </a:t>
            </a:r>
            <a:r>
              <a:rPr lang="en-US" spc="-5" dirty="0">
                <a:latin typeface="Calibri" panose="020F0502020204030204" pitchFamily="34" charset="0"/>
                <a:ea typeface="Calibri" panose="020F0502020204030204" pitchFamily="34" charset="0"/>
                <a:cs typeface="Times New Roman" panose="02020603050405020304" pitchFamily="18" charset="0"/>
              </a:rPr>
              <a:t>training,</a:t>
            </a:r>
            <a:r>
              <a:rPr lang="en-US" spc="180" dirty="0">
                <a:latin typeface="Calibri" panose="020F0502020204030204" pitchFamily="34" charset="0"/>
                <a:ea typeface="Calibri" panose="020F0502020204030204" pitchFamily="34" charset="0"/>
                <a:cs typeface="Times New Roman" panose="02020603050405020304" pitchFamily="18" charset="0"/>
              </a:rPr>
              <a:t> </a:t>
            </a:r>
            <a:r>
              <a:rPr lang="en-US" spc="-5" dirty="0">
                <a:latin typeface="Calibri" panose="020F0502020204030204" pitchFamily="34" charset="0"/>
                <a:ea typeface="Calibri" panose="020F0502020204030204" pitchFamily="34" charset="0"/>
                <a:cs typeface="Times New Roman" panose="02020603050405020304" pitchFamily="18" charset="0"/>
              </a:rPr>
              <a:t>interval</a:t>
            </a:r>
            <a:r>
              <a:rPr lang="en-US" spc="195" dirty="0">
                <a:latin typeface="Calibri" panose="020F0502020204030204" pitchFamily="34" charset="0"/>
                <a:ea typeface="Calibri" panose="020F0502020204030204" pitchFamily="34" charset="0"/>
                <a:cs typeface="Times New Roman" panose="02020603050405020304" pitchFamily="18" charset="0"/>
              </a:rPr>
              <a:t> </a:t>
            </a:r>
            <a:r>
              <a:rPr lang="en-US" spc="-5" dirty="0">
                <a:latin typeface="Calibri" panose="020F0502020204030204" pitchFamily="34" charset="0"/>
                <a:ea typeface="Calibri" panose="020F0502020204030204" pitchFamily="34" charset="0"/>
                <a:cs typeface="Times New Roman" panose="02020603050405020304" pitchFamily="18" charset="0"/>
              </a:rPr>
              <a:t>training,</a:t>
            </a:r>
            <a:r>
              <a:rPr lang="en-US" spc="180" dirty="0">
                <a:latin typeface="Calibri" panose="020F0502020204030204" pitchFamily="34" charset="0"/>
                <a:ea typeface="Calibri" panose="020F0502020204030204" pitchFamily="34" charset="0"/>
                <a:cs typeface="Times New Roman" panose="02020603050405020304" pitchFamily="18" charset="0"/>
              </a:rPr>
              <a:t> </a:t>
            </a:r>
            <a:r>
              <a:rPr lang="en-US" spc="-5" dirty="0">
                <a:latin typeface="Calibri" panose="020F0502020204030204" pitchFamily="34" charset="0"/>
                <a:ea typeface="Calibri" panose="020F0502020204030204" pitchFamily="34" charset="0"/>
                <a:cs typeface="Times New Roman" panose="02020603050405020304" pitchFamily="18" charset="0"/>
              </a:rPr>
              <a:t>resistance/strength</a:t>
            </a:r>
            <a:r>
              <a:rPr lang="en-US" spc="485" dirty="0">
                <a:latin typeface="Times New Roman" panose="02020603050405020304" pitchFamily="18" charset="0"/>
                <a:ea typeface="Calibri" panose="020F0502020204030204" pitchFamily="34" charset="0"/>
              </a:rPr>
              <a:t> </a:t>
            </a:r>
            <a:r>
              <a:rPr lang="en-US" spc="-5" dirty="0">
                <a:latin typeface="Calibri" panose="020F0502020204030204" pitchFamily="34" charset="0"/>
                <a:ea typeface="Calibri" panose="020F0502020204030204" pitchFamily="34" charset="0"/>
                <a:cs typeface="Times New Roman" panose="02020603050405020304" pitchFamily="18" charset="0"/>
              </a:rPr>
              <a:t>training;</a:t>
            </a:r>
            <a:r>
              <a:rPr lang="en-US" spc="40" dirty="0">
                <a:latin typeface="Calibri" panose="020F0502020204030204" pitchFamily="34" charset="0"/>
                <a:ea typeface="Calibri" panose="020F0502020204030204" pitchFamily="34" charset="0"/>
                <a:cs typeface="Times New Roman" panose="02020603050405020304" pitchFamily="18" charset="0"/>
              </a:rPr>
              <a:t> </a:t>
            </a:r>
            <a:endParaRPr lang="it-IT" dirty="0"/>
          </a:p>
        </p:txBody>
      </p:sp>
      <p:sp>
        <p:nvSpPr>
          <p:cNvPr id="9" name="Rettangolo 8"/>
          <p:cNvSpPr/>
          <p:nvPr/>
        </p:nvSpPr>
        <p:spPr>
          <a:xfrm>
            <a:off x="3662114" y="265552"/>
            <a:ext cx="4545039" cy="584775"/>
          </a:xfrm>
          <a:prstGeom prst="rect">
            <a:avLst/>
          </a:prstGeom>
        </p:spPr>
        <p:txBody>
          <a:bodyPr wrap="square">
            <a:spAutoFit/>
          </a:bodyPr>
          <a:lstStyle/>
          <a:p>
            <a:pPr marL="101600" algn="just">
              <a:spcBef>
                <a:spcPts val="215"/>
              </a:spcBef>
              <a:spcAft>
                <a:spcPts val="0"/>
              </a:spcAft>
            </a:pPr>
            <a:r>
              <a:rPr lang="en-US" sz="3200" b="1" u="sng" spc="-5" dirty="0">
                <a:solidFill>
                  <a:srgbClr val="E8A800"/>
                </a:solidFill>
                <a:latin typeface="Calibri" panose="020F0502020204030204" pitchFamily="34" charset="0"/>
                <a:ea typeface="Calibri" panose="020F0502020204030204" pitchFamily="34" charset="0"/>
                <a:cs typeface="Times New Roman" panose="02020603050405020304" pitchFamily="18" charset="0"/>
              </a:rPr>
              <a:t>Pulmonary rehabilitation</a:t>
            </a:r>
            <a:endParaRPr lang="it-IT" sz="3200" b="1" u="sng" spc="-5" dirty="0">
              <a:solidFill>
                <a:srgbClr val="E8A8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0" name="Rettangolo 9"/>
          <p:cNvSpPr/>
          <p:nvPr/>
        </p:nvSpPr>
        <p:spPr>
          <a:xfrm>
            <a:off x="91440" y="5773783"/>
            <a:ext cx="11854195" cy="707886"/>
          </a:xfrm>
          <a:prstGeom prst="rect">
            <a:avLst/>
          </a:prstGeom>
        </p:spPr>
        <p:txBody>
          <a:bodyPr wrap="square">
            <a:spAutoFit/>
          </a:bodyPr>
          <a:lstStyle/>
          <a:p>
            <a:pPr marR="514350" lvl="0" algn="just">
              <a:buSzPts val="1000"/>
              <a:tabLst>
                <a:tab pos="534035" algn="l"/>
              </a:tabLst>
            </a:pPr>
            <a:r>
              <a:rPr lang="en-US" sz="1000" spc="-5"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Vogiatzis</a:t>
            </a:r>
            <a:r>
              <a:rPr lang="en-US" sz="1000" spc="-20"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en-US" sz="1000" spc="-10" dirty="0">
                <a:solidFill>
                  <a:prstClr val="black"/>
                </a:solidFill>
                <a:latin typeface="Calibri" panose="020F0502020204030204" pitchFamily="34" charset="0"/>
                <a:ea typeface="Calibri" panose="020F0502020204030204" pitchFamily="34" charset="0"/>
                <a:cs typeface="Times New Roman" panose="02020603050405020304" pitchFamily="18" charset="0"/>
              </a:rPr>
              <a:t>I,</a:t>
            </a:r>
            <a:r>
              <a:rPr lang="en-US" sz="1000" spc="-15"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en-US" sz="1000" spc="-5" dirty="0">
                <a:solidFill>
                  <a:prstClr val="black"/>
                </a:solidFill>
                <a:latin typeface="Calibri" panose="020F0502020204030204" pitchFamily="34" charset="0"/>
                <a:ea typeface="Calibri" panose="020F0502020204030204" pitchFamily="34" charset="0"/>
                <a:cs typeface="Times New Roman" panose="02020603050405020304" pitchFamily="18" charset="0"/>
              </a:rPr>
              <a:t>Rochester</a:t>
            </a:r>
            <a:r>
              <a:rPr lang="en-US" sz="1000" spc="-30"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en-US" sz="1000" spc="-10" dirty="0">
                <a:solidFill>
                  <a:prstClr val="black"/>
                </a:solidFill>
                <a:latin typeface="Calibri" panose="020F0502020204030204" pitchFamily="34" charset="0"/>
                <a:ea typeface="Calibri" panose="020F0502020204030204" pitchFamily="34" charset="0"/>
                <a:cs typeface="Times New Roman" panose="02020603050405020304" pitchFamily="18" charset="0"/>
              </a:rPr>
              <a:t>CL,</a:t>
            </a:r>
            <a:r>
              <a:rPr lang="en-US" sz="1000" spc="-20"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en-US" sz="1000" spc="-5" dirty="0">
                <a:solidFill>
                  <a:prstClr val="black"/>
                </a:solidFill>
                <a:latin typeface="Calibri" panose="020F0502020204030204" pitchFamily="34" charset="0"/>
                <a:ea typeface="Calibri" panose="020F0502020204030204" pitchFamily="34" charset="0"/>
                <a:cs typeface="Times New Roman" panose="02020603050405020304" pitchFamily="18" charset="0"/>
              </a:rPr>
              <a:t>Spruit</a:t>
            </a:r>
            <a:r>
              <a:rPr lang="en-US" sz="1000" spc="-20"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en-US" sz="1000" spc="-10" dirty="0">
                <a:solidFill>
                  <a:prstClr val="black"/>
                </a:solidFill>
                <a:latin typeface="Calibri" panose="020F0502020204030204" pitchFamily="34" charset="0"/>
                <a:ea typeface="Calibri" panose="020F0502020204030204" pitchFamily="34" charset="0"/>
                <a:cs typeface="Times New Roman" panose="02020603050405020304" pitchFamily="18" charset="0"/>
              </a:rPr>
              <a:t>MA, </a:t>
            </a:r>
            <a:r>
              <a:rPr lang="en-US" sz="1000" spc="-5"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Troosters</a:t>
            </a:r>
            <a:r>
              <a:rPr lang="en-US" sz="1000" spc="-20"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en-US" sz="1000" spc="-5" dirty="0">
                <a:solidFill>
                  <a:prstClr val="black"/>
                </a:solidFill>
                <a:latin typeface="Calibri" panose="020F0502020204030204" pitchFamily="34" charset="0"/>
                <a:ea typeface="Calibri" panose="020F0502020204030204" pitchFamily="34" charset="0"/>
                <a:cs typeface="Times New Roman" panose="02020603050405020304" pitchFamily="18" charset="0"/>
              </a:rPr>
              <a:t>T,</a:t>
            </a:r>
            <a:r>
              <a:rPr lang="en-US" sz="1000" spc="-15"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en-US" sz="1000" spc="-10"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Clini</a:t>
            </a:r>
            <a:r>
              <a:rPr lang="en-US" sz="1000" spc="-15"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en-US" sz="1000" spc="-5" dirty="0">
                <a:solidFill>
                  <a:prstClr val="black"/>
                </a:solidFill>
                <a:latin typeface="Calibri" panose="020F0502020204030204" pitchFamily="34" charset="0"/>
                <a:ea typeface="Calibri" panose="020F0502020204030204" pitchFamily="34" charset="0"/>
                <a:cs typeface="Times New Roman" panose="02020603050405020304" pitchFamily="18" charset="0"/>
              </a:rPr>
              <a:t>EM,</a:t>
            </a:r>
            <a:r>
              <a:rPr lang="en-US" sz="1000" spc="-20"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en-US" sz="1000" spc="-5" dirty="0">
                <a:solidFill>
                  <a:prstClr val="black"/>
                </a:solidFill>
                <a:latin typeface="Calibri" panose="020F0502020204030204" pitchFamily="34" charset="0"/>
                <a:ea typeface="Calibri" panose="020F0502020204030204" pitchFamily="34" charset="0"/>
                <a:cs typeface="Times New Roman" panose="02020603050405020304" pitchFamily="18" charset="0"/>
              </a:rPr>
              <a:t>American</a:t>
            </a:r>
            <a:r>
              <a:rPr lang="en-US" sz="1000" spc="-25"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en-US" sz="1000" spc="-5" dirty="0">
                <a:solidFill>
                  <a:prstClr val="black"/>
                </a:solidFill>
                <a:latin typeface="Calibri" panose="020F0502020204030204" pitchFamily="34" charset="0"/>
                <a:ea typeface="Calibri" panose="020F0502020204030204" pitchFamily="34" charset="0"/>
                <a:cs typeface="Times New Roman" panose="02020603050405020304" pitchFamily="18" charset="0"/>
              </a:rPr>
              <a:t>Thoracic</a:t>
            </a:r>
            <a:r>
              <a:rPr lang="en-US" sz="1000" spc="-25"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en-US" sz="1000" spc="-5" dirty="0">
                <a:solidFill>
                  <a:prstClr val="black"/>
                </a:solidFill>
                <a:latin typeface="Calibri" panose="020F0502020204030204" pitchFamily="34" charset="0"/>
                <a:ea typeface="Calibri" panose="020F0502020204030204" pitchFamily="34" charset="0"/>
                <a:cs typeface="Times New Roman" panose="02020603050405020304" pitchFamily="18" charset="0"/>
              </a:rPr>
              <a:t>Society/European</a:t>
            </a:r>
            <a:r>
              <a:rPr lang="en-US" sz="1000" spc="-10"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en-US" sz="1000" spc="-5" dirty="0">
                <a:solidFill>
                  <a:prstClr val="black"/>
                </a:solidFill>
                <a:latin typeface="Calibri" panose="020F0502020204030204" pitchFamily="34" charset="0"/>
                <a:ea typeface="Calibri" panose="020F0502020204030204" pitchFamily="34" charset="0"/>
                <a:cs typeface="Times New Roman" panose="02020603050405020304" pitchFamily="18" charset="0"/>
              </a:rPr>
              <a:t>Respiratory</a:t>
            </a:r>
            <a:r>
              <a:rPr lang="en-US" sz="1000" spc="-20"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en-US" sz="1000" spc="-5" dirty="0">
                <a:solidFill>
                  <a:prstClr val="black"/>
                </a:solidFill>
                <a:latin typeface="Calibri" panose="020F0502020204030204" pitchFamily="34" charset="0"/>
                <a:ea typeface="Calibri" panose="020F0502020204030204" pitchFamily="34" charset="0"/>
                <a:cs typeface="Times New Roman" panose="02020603050405020304" pitchFamily="18" charset="0"/>
              </a:rPr>
              <a:t>Society</a:t>
            </a:r>
            <a:r>
              <a:rPr lang="en-US" sz="1000" spc="-1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1000" spc="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1000" spc="-5" dirty="0">
                <a:solidFill>
                  <a:prstClr val="black"/>
                </a:solidFill>
                <a:latin typeface="Calibri" panose="020F0502020204030204" pitchFamily="34" charset="0"/>
                <a:ea typeface="Calibri" panose="020F0502020204030204" pitchFamily="34" charset="0"/>
                <a:cs typeface="Times New Roman" panose="02020603050405020304" pitchFamily="18" charset="0"/>
              </a:rPr>
              <a:t>Task</a:t>
            </a:r>
            <a:r>
              <a:rPr lang="en-US" sz="1000" spc="-20"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en-US" sz="1000" spc="-10" dirty="0">
                <a:solidFill>
                  <a:prstClr val="black"/>
                </a:solidFill>
                <a:latin typeface="Calibri" panose="020F0502020204030204" pitchFamily="34" charset="0"/>
                <a:ea typeface="Calibri" panose="020F0502020204030204" pitchFamily="34" charset="0"/>
                <a:cs typeface="Times New Roman" panose="02020603050405020304" pitchFamily="18" charset="0"/>
              </a:rPr>
              <a:t>Force</a:t>
            </a:r>
            <a:r>
              <a:rPr lang="en-US" sz="1000" spc="-20"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en-US" sz="1000" spc="5" dirty="0">
                <a:solidFill>
                  <a:prstClr val="black"/>
                </a:solidFill>
                <a:latin typeface="Calibri" panose="020F0502020204030204" pitchFamily="34" charset="0"/>
                <a:ea typeface="Calibri" panose="020F0502020204030204" pitchFamily="34" charset="0"/>
                <a:cs typeface="Times New Roman" panose="02020603050405020304" pitchFamily="18" charset="0"/>
              </a:rPr>
              <a:t>on</a:t>
            </a:r>
            <a:r>
              <a:rPr lang="en-US" sz="1000" spc="-30"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en-US" sz="1000" spc="-5" dirty="0">
                <a:solidFill>
                  <a:prstClr val="black"/>
                </a:solidFill>
                <a:latin typeface="Calibri" panose="020F0502020204030204" pitchFamily="34" charset="0"/>
                <a:ea typeface="Calibri" panose="020F0502020204030204" pitchFamily="34" charset="0"/>
                <a:cs typeface="Times New Roman" panose="02020603050405020304" pitchFamily="18" charset="0"/>
              </a:rPr>
              <a:t>Policy</a:t>
            </a:r>
            <a:r>
              <a:rPr lang="en-US" sz="1000" spc="-15"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en-US" sz="1000" spc="-10" dirty="0">
                <a:solidFill>
                  <a:prstClr val="black"/>
                </a:solidFill>
                <a:latin typeface="Calibri" panose="020F0502020204030204" pitchFamily="34" charset="0"/>
                <a:ea typeface="Calibri" panose="020F0502020204030204" pitchFamily="34" charset="0"/>
                <a:cs typeface="Times New Roman" panose="02020603050405020304" pitchFamily="18" charset="0"/>
              </a:rPr>
              <a:t>in</a:t>
            </a:r>
            <a:r>
              <a:rPr lang="en-US" sz="1000" spc="-30"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en-US" sz="1000" spc="-5" dirty="0">
                <a:solidFill>
                  <a:prstClr val="black"/>
                </a:solidFill>
                <a:latin typeface="Calibri" panose="020F0502020204030204" pitchFamily="34" charset="0"/>
                <a:ea typeface="Calibri" panose="020F0502020204030204" pitchFamily="34" charset="0"/>
                <a:cs typeface="Times New Roman" panose="02020603050405020304" pitchFamily="18" charset="0"/>
              </a:rPr>
              <a:t>Pulmonary</a:t>
            </a:r>
            <a:r>
              <a:rPr lang="en-US" sz="1000" spc="-15"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en-US" sz="1000" spc="-10" dirty="0">
                <a:solidFill>
                  <a:prstClr val="black"/>
                </a:solidFill>
                <a:latin typeface="Calibri" panose="020F0502020204030204" pitchFamily="34" charset="0"/>
                <a:ea typeface="Calibri" panose="020F0502020204030204" pitchFamily="34" charset="0"/>
                <a:cs typeface="Times New Roman" panose="02020603050405020304" pitchFamily="18" charset="0"/>
              </a:rPr>
              <a:t>R.</a:t>
            </a:r>
            <a:r>
              <a:rPr lang="en-US" sz="1000" spc="-20"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en-US" sz="1000" spc="-5" dirty="0">
                <a:solidFill>
                  <a:prstClr val="black"/>
                </a:solidFill>
                <a:latin typeface="Calibri" panose="020F0502020204030204" pitchFamily="34" charset="0"/>
                <a:ea typeface="Calibri" panose="020F0502020204030204" pitchFamily="34" charset="0"/>
                <a:cs typeface="Times New Roman" panose="02020603050405020304" pitchFamily="18" charset="0"/>
              </a:rPr>
              <a:t>Increasing</a:t>
            </a:r>
            <a:r>
              <a:rPr lang="en-US" sz="1000" spc="-15"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en-US" sz="1000" spc="-5" dirty="0">
                <a:solidFill>
                  <a:prstClr val="black"/>
                </a:solidFill>
                <a:latin typeface="Calibri" panose="020F0502020204030204" pitchFamily="34" charset="0"/>
                <a:ea typeface="Calibri" panose="020F0502020204030204" pitchFamily="34" charset="0"/>
                <a:cs typeface="Times New Roman" panose="02020603050405020304" pitchFamily="18" charset="0"/>
              </a:rPr>
              <a:t>implementation</a:t>
            </a:r>
            <a:r>
              <a:rPr lang="en-US" sz="1000" spc="-30"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en-US" sz="1000" spc="-5" dirty="0">
                <a:solidFill>
                  <a:prstClr val="black"/>
                </a:solidFill>
                <a:latin typeface="Calibri" panose="020F0502020204030204" pitchFamily="34" charset="0"/>
                <a:ea typeface="Calibri" panose="020F0502020204030204" pitchFamily="34" charset="0"/>
                <a:cs typeface="Times New Roman" panose="02020603050405020304" pitchFamily="18" charset="0"/>
              </a:rPr>
              <a:t>and</a:t>
            </a:r>
            <a:r>
              <a:rPr lang="en-US" sz="1000" spc="-30"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en-US" sz="1000" spc="-10" dirty="0">
                <a:solidFill>
                  <a:prstClr val="black"/>
                </a:solidFill>
                <a:latin typeface="Calibri" panose="020F0502020204030204" pitchFamily="34" charset="0"/>
                <a:ea typeface="Calibri" panose="020F0502020204030204" pitchFamily="34" charset="0"/>
                <a:cs typeface="Times New Roman" panose="02020603050405020304" pitchFamily="18" charset="0"/>
              </a:rPr>
              <a:t>delivery</a:t>
            </a:r>
            <a:r>
              <a:rPr lang="en-US" sz="1000" spc="-15"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en-US" sz="1000" spc="-5" dirty="0">
                <a:solidFill>
                  <a:prstClr val="black"/>
                </a:solidFill>
                <a:latin typeface="Calibri" panose="020F0502020204030204" pitchFamily="34" charset="0"/>
                <a:ea typeface="Calibri" panose="020F0502020204030204" pitchFamily="34" charset="0"/>
                <a:cs typeface="Times New Roman" panose="02020603050405020304" pitchFamily="18" charset="0"/>
              </a:rPr>
              <a:t>of</a:t>
            </a:r>
            <a:r>
              <a:rPr lang="en-US" sz="1000" spc="-30"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en-US" sz="1000" spc="-5" dirty="0">
                <a:solidFill>
                  <a:prstClr val="black"/>
                </a:solidFill>
                <a:latin typeface="Calibri" panose="020F0502020204030204" pitchFamily="34" charset="0"/>
                <a:ea typeface="Calibri" panose="020F0502020204030204" pitchFamily="34" charset="0"/>
                <a:cs typeface="Times New Roman" panose="02020603050405020304" pitchFamily="18" charset="0"/>
              </a:rPr>
              <a:t>pulmonary</a:t>
            </a:r>
            <a:r>
              <a:rPr lang="en-US" sz="1000" spc="5"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en-US" sz="1000" spc="-5" dirty="0">
                <a:solidFill>
                  <a:prstClr val="black"/>
                </a:solidFill>
                <a:latin typeface="Calibri" panose="020F0502020204030204" pitchFamily="34" charset="0"/>
                <a:ea typeface="Calibri" panose="020F0502020204030204" pitchFamily="34" charset="0"/>
                <a:cs typeface="Times New Roman" panose="02020603050405020304" pitchFamily="18" charset="0"/>
              </a:rPr>
              <a:t>rehabilitation:</a:t>
            </a:r>
            <a:r>
              <a:rPr lang="en-US" sz="1000" spc="-30"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en-US" sz="1000" spc="-10" dirty="0">
                <a:solidFill>
                  <a:prstClr val="black"/>
                </a:solidFill>
                <a:latin typeface="Calibri" panose="020F0502020204030204" pitchFamily="34" charset="0"/>
                <a:ea typeface="Calibri" panose="020F0502020204030204" pitchFamily="34" charset="0"/>
                <a:cs typeface="Times New Roman" panose="02020603050405020304" pitchFamily="18" charset="0"/>
              </a:rPr>
              <a:t>key</a:t>
            </a:r>
            <a:r>
              <a:rPr lang="en-US" sz="1000" spc="-15"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en-US" sz="1000" spc="-10" dirty="0">
                <a:solidFill>
                  <a:prstClr val="black"/>
                </a:solidFill>
                <a:latin typeface="Calibri" panose="020F0502020204030204" pitchFamily="34" charset="0"/>
                <a:ea typeface="Calibri" panose="020F0502020204030204" pitchFamily="34" charset="0"/>
                <a:cs typeface="Times New Roman" panose="02020603050405020304" pitchFamily="18" charset="0"/>
              </a:rPr>
              <a:t>messages</a:t>
            </a:r>
            <a:r>
              <a:rPr lang="en-US" sz="1000" spc="45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1000" spc="-10" dirty="0">
                <a:solidFill>
                  <a:prstClr val="black"/>
                </a:solidFill>
                <a:latin typeface="Calibri" panose="020F0502020204030204" pitchFamily="34" charset="0"/>
                <a:ea typeface="Calibri" panose="020F0502020204030204" pitchFamily="34" charset="0"/>
                <a:cs typeface="Times New Roman" panose="02020603050405020304" pitchFamily="18" charset="0"/>
              </a:rPr>
              <a:t>from</a:t>
            </a:r>
            <a:r>
              <a:rPr lang="en-US" sz="1000" spc="-30"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en-US" sz="1000" spc="-5" dirty="0">
                <a:solidFill>
                  <a:prstClr val="black"/>
                </a:solidFill>
                <a:latin typeface="Calibri" panose="020F0502020204030204" pitchFamily="34" charset="0"/>
                <a:ea typeface="Calibri" panose="020F0502020204030204" pitchFamily="34" charset="0"/>
                <a:cs typeface="Times New Roman" panose="02020603050405020304" pitchFamily="18" charset="0"/>
              </a:rPr>
              <a:t>the new</a:t>
            </a:r>
            <a:r>
              <a:rPr lang="en-US" sz="1000" spc="-25"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en-US" sz="1000" spc="-5" dirty="0">
                <a:solidFill>
                  <a:prstClr val="black"/>
                </a:solidFill>
                <a:latin typeface="Calibri" panose="020F0502020204030204" pitchFamily="34" charset="0"/>
                <a:ea typeface="Calibri" panose="020F0502020204030204" pitchFamily="34" charset="0"/>
                <a:cs typeface="Times New Roman" panose="02020603050405020304" pitchFamily="18" charset="0"/>
              </a:rPr>
              <a:t>ATS/ERS</a:t>
            </a:r>
            <a:r>
              <a:rPr lang="en-US" sz="1000" spc="-30"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en-US" sz="1000" spc="-10" dirty="0">
                <a:solidFill>
                  <a:prstClr val="black"/>
                </a:solidFill>
                <a:latin typeface="Calibri" panose="020F0502020204030204" pitchFamily="34" charset="0"/>
                <a:ea typeface="Calibri" panose="020F0502020204030204" pitchFamily="34" charset="0"/>
                <a:cs typeface="Times New Roman" panose="02020603050405020304" pitchFamily="18" charset="0"/>
              </a:rPr>
              <a:t>policy</a:t>
            </a:r>
            <a:r>
              <a:rPr lang="en-US" sz="1000" spc="-20"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en-US" sz="1000" spc="-5" dirty="0">
                <a:solidFill>
                  <a:prstClr val="black"/>
                </a:solidFill>
                <a:latin typeface="Calibri" panose="020F0502020204030204" pitchFamily="34" charset="0"/>
                <a:ea typeface="Calibri" panose="020F0502020204030204" pitchFamily="34" charset="0"/>
                <a:cs typeface="Times New Roman" panose="02020603050405020304" pitchFamily="18" charset="0"/>
              </a:rPr>
              <a:t>statement.</a:t>
            </a:r>
            <a:r>
              <a:rPr lang="en-US" sz="1000" spc="-10"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en-US" sz="1000" i="1" spc="-5" dirty="0">
                <a:solidFill>
                  <a:prstClr val="black"/>
                </a:solidFill>
                <a:latin typeface="Calibri" panose="020F0502020204030204" pitchFamily="34" charset="0"/>
                <a:ea typeface="Calibri" panose="020F0502020204030204" pitchFamily="34" charset="0"/>
                <a:cs typeface="Times New Roman" panose="02020603050405020304" pitchFamily="18" charset="0"/>
              </a:rPr>
              <a:t>Eur</a:t>
            </a:r>
            <a:r>
              <a:rPr lang="en-US" sz="1000" i="1" spc="-35"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en-US" sz="1000" i="1" spc="-5" dirty="0">
                <a:solidFill>
                  <a:prstClr val="black"/>
                </a:solidFill>
                <a:latin typeface="Calibri" panose="020F0502020204030204" pitchFamily="34" charset="0"/>
                <a:ea typeface="Calibri" panose="020F0502020204030204" pitchFamily="34" charset="0"/>
                <a:cs typeface="Times New Roman" panose="02020603050405020304" pitchFamily="18" charset="0"/>
              </a:rPr>
              <a:t>Respir</a:t>
            </a:r>
            <a:r>
              <a:rPr lang="en-US" sz="1000" i="1" spc="-30"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en-US" sz="1000" i="1" spc="-10" dirty="0">
                <a:solidFill>
                  <a:prstClr val="black"/>
                </a:solidFill>
                <a:latin typeface="Calibri" panose="020F0502020204030204" pitchFamily="34" charset="0"/>
                <a:ea typeface="Calibri" panose="020F0502020204030204" pitchFamily="34" charset="0"/>
                <a:cs typeface="Times New Roman" panose="02020603050405020304" pitchFamily="18" charset="0"/>
              </a:rPr>
              <a:t>J</a:t>
            </a:r>
            <a:r>
              <a:rPr lang="en-US" sz="1000" i="1" spc="-20"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en-US" sz="1000" spc="-5" dirty="0">
                <a:solidFill>
                  <a:prstClr val="black"/>
                </a:solidFill>
                <a:latin typeface="Calibri" panose="020F0502020204030204" pitchFamily="34" charset="0"/>
                <a:ea typeface="Calibri" panose="020F0502020204030204" pitchFamily="34" charset="0"/>
                <a:cs typeface="Times New Roman" panose="02020603050405020304" pitchFamily="18" charset="0"/>
              </a:rPr>
              <a:t>2016;</a:t>
            </a:r>
            <a:r>
              <a:rPr lang="en-US" sz="1000" spc="-15"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en-US" sz="1000" b="1" spc="-5" dirty="0">
                <a:solidFill>
                  <a:prstClr val="black"/>
                </a:solidFill>
                <a:latin typeface="Calibri" panose="020F0502020204030204" pitchFamily="34" charset="0"/>
                <a:ea typeface="Calibri" panose="020F0502020204030204" pitchFamily="34" charset="0"/>
                <a:cs typeface="Times New Roman" panose="02020603050405020304" pitchFamily="18" charset="0"/>
              </a:rPr>
              <a:t>47</a:t>
            </a:r>
            <a:r>
              <a:rPr lang="en-US" sz="1000" spc="-5" dirty="0">
                <a:solidFill>
                  <a:prstClr val="black"/>
                </a:solidFill>
                <a:latin typeface="Calibri" panose="020F0502020204030204" pitchFamily="34" charset="0"/>
                <a:ea typeface="Calibri" panose="020F0502020204030204" pitchFamily="34" charset="0"/>
                <a:cs typeface="Times New Roman" panose="02020603050405020304" pitchFamily="18" charset="0"/>
              </a:rPr>
              <a:t>(5):</a:t>
            </a:r>
            <a:r>
              <a:rPr lang="en-US" sz="1000" spc="-25"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en-US" sz="1000" spc="-5" dirty="0">
                <a:solidFill>
                  <a:prstClr val="black"/>
                </a:solidFill>
                <a:latin typeface="Calibri" panose="020F0502020204030204" pitchFamily="34" charset="0"/>
                <a:ea typeface="Calibri" panose="020F0502020204030204" pitchFamily="34" charset="0"/>
                <a:cs typeface="Times New Roman" panose="02020603050405020304" pitchFamily="18" charset="0"/>
              </a:rPr>
              <a:t>1336-41</a:t>
            </a:r>
            <a:r>
              <a:rPr lang="en-US" sz="1000" spc="-15"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en-US" sz="1000" u="sng" spc="-5" dirty="0">
                <a:solidFill>
                  <a:srgbClr val="0000FF"/>
                </a:solidFill>
                <a:uFill>
                  <a:solidFill>
                    <a:srgbClr val="0000FF"/>
                  </a:solidFill>
                </a:uFill>
                <a:latin typeface="Calibri" panose="020F0502020204030204" pitchFamily="34" charset="0"/>
                <a:ea typeface="Calibri" panose="020F0502020204030204" pitchFamily="34" charset="0"/>
                <a:cs typeface="Times New Roman" panose="02020603050405020304" pitchFamily="18" charset="0"/>
                <a:hlinkClick r:id="rId2"/>
              </a:rPr>
              <a:t>https://pubmed.ncbi.nlm.nih.gov/27132269</a:t>
            </a:r>
            <a:r>
              <a:rPr lang="en-US" sz="1000" spc="-5" dirty="0">
                <a:solidFill>
                  <a:prstClr val="black"/>
                </a:solidFill>
                <a:latin typeface="Calibri" panose="020F0502020204030204" pitchFamily="34" charset="0"/>
                <a:ea typeface="Calibri" panose="020F0502020204030204" pitchFamily="34" charset="0"/>
                <a:cs typeface="Times New Roman" panose="02020603050405020304" pitchFamily="18" charset="0"/>
              </a:rPr>
              <a:t>.</a:t>
            </a:r>
          </a:p>
          <a:p>
            <a:pPr marR="514350" lvl="0" algn="just">
              <a:buSzPts val="1000"/>
              <a:tabLst>
                <a:tab pos="534035" algn="l"/>
              </a:tabLst>
            </a:pPr>
            <a:endParaRPr lang="en-US" sz="1000" spc="-5"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R="514350" lvl="0" algn="just">
              <a:buSzPts val="1000"/>
              <a:tabLst>
                <a:tab pos="534035" algn="l"/>
              </a:tabLst>
            </a:pPr>
            <a:r>
              <a:rPr lang="en-US" sz="1000" spc="-5" dirty="0">
                <a:solidFill>
                  <a:prstClr val="black"/>
                </a:solidFill>
                <a:latin typeface="Calibri" panose="020F0502020204030204" pitchFamily="34" charset="0"/>
                <a:ea typeface="Calibri" panose="020F0502020204030204" pitchFamily="34" charset="0"/>
                <a:cs typeface="Times New Roman" panose="02020603050405020304" pitchFamily="18" charset="0"/>
              </a:rPr>
              <a:t>Alison JA, McKeough ZJ, Johnston K, et al. Australian and New Zealand Pulmonary Rehabilitation Guidelines. </a:t>
            </a:r>
            <a:r>
              <a:rPr lang="en-US" sz="1000" spc="-5"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Respirology</a:t>
            </a:r>
            <a:r>
              <a:rPr lang="en-US" sz="1000" spc="-5" dirty="0">
                <a:solidFill>
                  <a:prstClr val="black"/>
                </a:solidFill>
                <a:latin typeface="Calibri" panose="020F0502020204030204" pitchFamily="34" charset="0"/>
                <a:ea typeface="Calibri" panose="020F0502020204030204" pitchFamily="34" charset="0"/>
                <a:cs typeface="Times New Roman" panose="02020603050405020304" pitchFamily="18" charset="0"/>
              </a:rPr>
              <a:t> 2017; 22(4): 800-19 https://pubmed.ncbi.nlm.nih.gov/28339144</a:t>
            </a:r>
            <a:endParaRPr lang="it-IT" sz="1000" spc="-1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5" name="Immagine 4">
            <a:extLst>
              <a:ext uri="{FF2B5EF4-FFF2-40B4-BE49-F238E27FC236}">
                <a16:creationId xmlns:a16="http://schemas.microsoft.com/office/drawing/2014/main" id="{1951B3F8-3228-4775-B470-F526DB872B13}"/>
              </a:ext>
            </a:extLst>
          </p:cNvPr>
          <p:cNvPicPr>
            <a:picLocks noChangeAspect="1"/>
          </p:cNvPicPr>
          <p:nvPr/>
        </p:nvPicPr>
        <p:blipFill>
          <a:blip r:embed="rId3"/>
          <a:stretch>
            <a:fillRect/>
          </a:stretch>
        </p:blipFill>
        <p:spPr>
          <a:xfrm>
            <a:off x="314648" y="255182"/>
            <a:ext cx="739025" cy="746406"/>
          </a:xfrm>
          <a:prstGeom prst="rect">
            <a:avLst/>
          </a:prstGeom>
        </p:spPr>
      </p:pic>
      <p:pic>
        <p:nvPicPr>
          <p:cNvPr id="6" name="Immagine 5">
            <a:extLst>
              <a:ext uri="{FF2B5EF4-FFF2-40B4-BE49-F238E27FC236}">
                <a16:creationId xmlns:a16="http://schemas.microsoft.com/office/drawing/2014/main" id="{D55B2C09-FDF4-4BF0-A4E3-CACE6D5A2029}"/>
              </a:ext>
            </a:extLst>
          </p:cNvPr>
          <p:cNvPicPr>
            <a:picLocks noChangeAspect="1"/>
          </p:cNvPicPr>
          <p:nvPr/>
        </p:nvPicPr>
        <p:blipFill>
          <a:blip r:embed="rId4"/>
          <a:stretch>
            <a:fillRect/>
          </a:stretch>
        </p:blipFill>
        <p:spPr>
          <a:xfrm>
            <a:off x="11292333" y="109578"/>
            <a:ext cx="813084" cy="772732"/>
          </a:xfrm>
          <a:prstGeom prst="rect">
            <a:avLst/>
          </a:prstGeom>
        </p:spPr>
      </p:pic>
    </p:spTree>
    <p:extLst>
      <p:ext uri="{BB962C8B-B14F-4D97-AF65-F5344CB8AC3E}">
        <p14:creationId xmlns:p14="http://schemas.microsoft.com/office/powerpoint/2010/main" val="2255527423"/>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eaecfd88-fff0-43c2-9362-a6f32a71e827"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443A4271ECF9E41AACDBCF544AE4EE1" ma:contentTypeVersion="19" ma:contentTypeDescription="Create a new document." ma:contentTypeScope="" ma:versionID="b5403c3ebf2ef6cb71ad91cc71ba4599">
  <xsd:schema xmlns:xsd="http://www.w3.org/2001/XMLSchema" xmlns:xs="http://www.w3.org/2001/XMLSchema" xmlns:p="http://schemas.microsoft.com/office/2006/metadata/properties" xmlns:ns3="a936c833-7435-4027-86e7-ad349dfd6244" xmlns:ns4="eaecfd88-fff0-43c2-9362-a6f32a71e827" targetNamespace="http://schemas.microsoft.com/office/2006/metadata/properties" ma:root="true" ma:fieldsID="ccc858cd5a28325d20b5e59753952a00" ns3:_="" ns4:_="">
    <xsd:import namespace="a936c833-7435-4027-86e7-ad349dfd6244"/>
    <xsd:import namespace="eaecfd88-fff0-43c2-9362-a6f32a71e827"/>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Location" minOccurs="0"/>
                <xsd:element ref="ns4:MediaServiceAutoTags" minOccurs="0"/>
                <xsd:element ref="ns4:MediaServiceOCR" minOccurs="0"/>
                <xsd:element ref="ns4:MediaServiceGenerationTime" minOccurs="0"/>
                <xsd:element ref="ns4:MediaServiceEventHashCode" minOccurs="0"/>
                <xsd:element ref="ns4:MediaServiceAutoKeyPoints" minOccurs="0"/>
                <xsd:element ref="ns4:MediaServiceKeyPoints" minOccurs="0"/>
                <xsd:element ref="ns4:MediaServiceObjectDetectorVersions" minOccurs="0"/>
                <xsd:element ref="ns4:_activity" minOccurs="0"/>
                <xsd:element ref="ns4:MediaServiceSearchProperties" minOccurs="0"/>
                <xsd:element ref="ns4:MediaServiceSystemTags" minOccurs="0"/>
                <xsd:element ref="ns4:MediaLengthInSeconds" minOccurs="0"/>
                <xsd:element ref="ns4: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36c833-7435-4027-86e7-ad349dfd6244"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aecfd88-fff0-43c2-9362-a6f32a71e827"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_activity" ma:index="22" nillable="true" ma:displayName="_activity" ma:hidden="true" ma:internalName="_activity">
      <xsd:simpleType>
        <xsd:restriction base="dms:Note"/>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SystemTags" ma:index="24" nillable="true" ma:displayName="MediaServiceSystemTags" ma:hidden="true" ma:internalName="MediaServiceSystemTags" ma:readOnly="true">
      <xsd:simpleType>
        <xsd:restriction base="dms:Note"/>
      </xsd:simpleType>
    </xsd:element>
    <xsd:element name="MediaLengthInSeconds" ma:index="25" nillable="true" ma:displayName="MediaLengthInSeconds" ma:hidden="true" ma:internalName="MediaLengthInSeconds" ma:readOnly="true">
      <xsd:simpleType>
        <xsd:restriction base="dms:Unknown"/>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76F33A4-6224-4C7F-9D26-45B242B278DC}">
  <ds:schemaRefs>
    <ds:schemaRef ds:uri="http://purl.org/dc/dcmitype/"/>
    <ds:schemaRef ds:uri="http://purl.org/dc/elements/1.1/"/>
    <ds:schemaRef ds:uri="http://schemas.microsoft.com/office/2006/documentManagement/types"/>
    <ds:schemaRef ds:uri="http://schemas.microsoft.com/office/infopath/2007/PartnerControls"/>
    <ds:schemaRef ds:uri="http://schemas.microsoft.com/office/2006/metadata/properties"/>
    <ds:schemaRef ds:uri="http://purl.org/dc/terms/"/>
    <ds:schemaRef ds:uri="eaecfd88-fff0-43c2-9362-a6f32a71e827"/>
    <ds:schemaRef ds:uri="http://schemas.openxmlformats.org/package/2006/metadata/core-properties"/>
    <ds:schemaRef ds:uri="a936c833-7435-4027-86e7-ad349dfd6244"/>
    <ds:schemaRef ds:uri="http://www.w3.org/XML/1998/namespace"/>
  </ds:schemaRefs>
</ds:datastoreItem>
</file>

<file path=customXml/itemProps2.xml><?xml version="1.0" encoding="utf-8"?>
<ds:datastoreItem xmlns:ds="http://schemas.openxmlformats.org/officeDocument/2006/customXml" ds:itemID="{1236123C-98F2-48C0-987B-8C097C197295}">
  <ds:schemaRefs>
    <ds:schemaRef ds:uri="http://schemas.microsoft.com/sharepoint/v3/contenttype/forms"/>
  </ds:schemaRefs>
</ds:datastoreItem>
</file>

<file path=customXml/itemProps3.xml><?xml version="1.0" encoding="utf-8"?>
<ds:datastoreItem xmlns:ds="http://schemas.openxmlformats.org/officeDocument/2006/customXml" ds:itemID="{B859E50A-0774-42D1-A343-2346CA24715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936c833-7435-4027-86e7-ad349dfd6244"/>
    <ds:schemaRef ds:uri="eaecfd88-fff0-43c2-9362-a6f32a71e82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135</TotalTime>
  <Words>2991</Words>
  <Application>Microsoft Office PowerPoint</Application>
  <PresentationFormat>Widescreen</PresentationFormat>
  <Paragraphs>338</Paragraphs>
  <Slides>51</Slides>
  <Notes>0</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51</vt:i4>
      </vt:variant>
    </vt:vector>
  </HeadingPairs>
  <TitlesOfParts>
    <vt:vector size="58" baseType="lpstr">
      <vt:lpstr>Arial</vt:lpstr>
      <vt:lpstr>Arial Unicode MS</vt:lpstr>
      <vt:lpstr>Calibri</vt:lpstr>
      <vt:lpstr>Calibri Light</vt:lpstr>
      <vt:lpstr>Candara</vt:lpstr>
      <vt:lpstr>Times New Roman</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Risposta 3:  Vista la storia clinica e funzionale del paziente cosa fareste?  </vt:lpstr>
      <vt:lpstr>Risposta 3:  Vista la storia clinica e funzionale del paziente cosa fareste?  </vt:lpstr>
      <vt:lpstr>Presentazione standard di PowerPoint</vt:lpstr>
      <vt:lpstr>Presentazione standard di PowerPoint</vt:lpstr>
      <vt:lpstr>Presentazione standard di PowerPoint</vt:lpstr>
      <vt:lpstr>Domanda 4 :  Come strutturereste il percorso riabilitativo (PRI) ?  </vt:lpstr>
      <vt:lpstr>Risposta 4 :   Come strutturereste il percorso riabilitativo (PRI) ?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Spanevello Antonio</dc:creator>
  <cp:lastModifiedBy>Spanevello Antonio</cp:lastModifiedBy>
  <cp:revision>2</cp:revision>
  <dcterms:created xsi:type="dcterms:W3CDTF">2025-05-02T12:37:55Z</dcterms:created>
  <dcterms:modified xsi:type="dcterms:W3CDTF">2025-05-13T16:07:57Z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0x010100F443A4271ECF9E41AACDBCF544AE4EE1</vt:lpwstr>
  </property>
</Properties>
</file>