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8.xml" ContentType="application/inkml+xml"/>
  <Override PartName="/ppt/notesSlides/notesSlide11.xml" ContentType="application/vnd.openxmlformats-officedocument.presentationml.notesSlide+xml"/>
  <Override PartName="/ppt/ink/ink9.xml" ContentType="application/inkml+xml"/>
  <Override PartName="/ppt/ink/ink10.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4.xml" ContentType="application/inkml+xml"/>
  <Override PartName="/ppt/notesSlides/notesSlide19.xml" ContentType="application/vnd.openxmlformats-officedocument.presentationml.notesSlide+xml"/>
  <Override PartName="/ppt/ink/ink15.xml" ContentType="application/inkml+xml"/>
  <Override PartName="/ppt/notesSlides/notesSlide20.xml" ContentType="application/vnd.openxmlformats-officedocument.presentationml.notesSlide+xml"/>
  <Override PartName="/ppt/ink/ink1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25.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41.xml" ContentType="application/inkml+xml"/>
  <Override PartName="/ppt/notesSlides/notesSlide30.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31.xml" ContentType="application/vnd.openxmlformats-officedocument.presentationml.notesSlide+xml"/>
  <Override PartName="/ppt/ink/ink48.xml" ContentType="application/inkml+xml"/>
  <Override PartName="/ppt/ink/ink49.xml" ContentType="application/inkml+xml"/>
  <Override PartName="/ppt/notesSlides/notesSlide32.xml" ContentType="application/vnd.openxmlformats-officedocument.presentationml.notesSlide+xml"/>
  <Override PartName="/ppt/ink/ink50.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notesSlides/notesSlide36.xml" ContentType="application/vnd.openxmlformats-officedocument.presentationml.notesSlide+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61.xml" ContentType="application/inkml+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305" r:id="rId3"/>
    <p:sldId id="257" r:id="rId4"/>
    <p:sldId id="264" r:id="rId5"/>
    <p:sldId id="308" r:id="rId6"/>
    <p:sldId id="331" r:id="rId7"/>
    <p:sldId id="301" r:id="rId8"/>
    <p:sldId id="298" r:id="rId9"/>
    <p:sldId id="297" r:id="rId10"/>
    <p:sldId id="273" r:id="rId11"/>
    <p:sldId id="274" r:id="rId12"/>
    <p:sldId id="332" r:id="rId13"/>
    <p:sldId id="275" r:id="rId14"/>
    <p:sldId id="276" r:id="rId15"/>
    <p:sldId id="277" r:id="rId16"/>
    <p:sldId id="299" r:id="rId17"/>
    <p:sldId id="304" r:id="rId18"/>
    <p:sldId id="306" r:id="rId19"/>
    <p:sldId id="284" r:id="rId20"/>
    <p:sldId id="285" r:id="rId21"/>
    <p:sldId id="283" r:id="rId22"/>
    <p:sldId id="307" r:id="rId23"/>
    <p:sldId id="268" r:id="rId24"/>
    <p:sldId id="337" r:id="rId25"/>
    <p:sldId id="333" r:id="rId26"/>
    <p:sldId id="334" r:id="rId27"/>
    <p:sldId id="330" r:id="rId28"/>
    <p:sldId id="335" r:id="rId29"/>
    <p:sldId id="312" r:id="rId30"/>
    <p:sldId id="302" r:id="rId31"/>
    <p:sldId id="336" r:id="rId32"/>
    <p:sldId id="315" r:id="rId33"/>
    <p:sldId id="338" r:id="rId34"/>
    <p:sldId id="339" r:id="rId35"/>
    <p:sldId id="341" r:id="rId36"/>
    <p:sldId id="342" r:id="rId37"/>
    <p:sldId id="317" r:id="rId38"/>
    <p:sldId id="318" r:id="rId39"/>
    <p:sldId id="319" r:id="rId40"/>
    <p:sldId id="320" r:id="rId41"/>
    <p:sldId id="343" r:id="rId42"/>
    <p:sldId id="323" r:id="rId43"/>
    <p:sldId id="325" r:id="rId44"/>
    <p:sldId id="328" r:id="rId45"/>
    <p:sldId id="303" r:id="rId46"/>
    <p:sldId id="290" r:id="rId47"/>
  </p:sldIdLst>
  <p:sldSz cx="12192000" cy="6858000"/>
  <p:notesSz cx="6858000" cy="9144000"/>
  <p:embeddedFontLst>
    <p:embeddedFont>
      <p:font typeface="Abadi MT Condensed Light" panose="020B0306030101010103" pitchFamily="34" charset="77"/>
      <p:regular r:id="rId49"/>
    </p:embeddedFont>
    <p:embeddedFont>
      <p:font typeface="Garamond" panose="02020404030301010803"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iQx5I7EDQpsYVlj+0C61VukSpV8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2CA39D"/>
    <a:srgbClr val="957FDE"/>
    <a:srgbClr val="073D9E"/>
    <a:srgbClr val="B4D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1" autoAdjust="0"/>
    <p:restoredTop sz="83407"/>
  </p:normalViewPr>
  <p:slideViewPr>
    <p:cSldViewPr snapToGrid="0">
      <p:cViewPr varScale="1">
        <p:scale>
          <a:sx n="97" d="100"/>
          <a:sy n="97" d="100"/>
        </p:scale>
        <p:origin x="1224" y="200"/>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14:48:52.3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44,'91'0,"-38"0,4 0,18 0,5 0,10 0,5 0,-29 0,2 0,0 0,0 0,1 0,-1 0,30 0,-1 0,-3 0,-2 0,0-1,-1 2,1 0,-1 1,-1 1,-1 2,-1 1,0 1,0 2,-1 0,-1-1,-1-1,-6 1,-2 1,-7-1,-4 1,-11-1,-3 0,33 11,-15-8,-9-1,2 0,4-2,11-2,7-3,6-3,5 0,-10 0,-5 0,-5 0,-8 0,-1 0,-7 0,1-4,0-2,1-3,4-1,4 1,7 2,9-1,6-2,6 0,-45 4,1-1,-1 0,1-1,42-3,-9 0,-18 3,-14 1,-10 0,-9 3,1-2,-4 2,3 0,-4 1,-4 0,-1 0,-5 0,-2 1,1 2,1-2,4-1,12-2,13-2,10 0,2 0,-13 2,-14 1,-18 4,-8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4:14:45.934"/>
    </inkml:context>
    <inkml:brush xml:id="br0">
      <inkml:brushProperty name="width" value="0.1" units="cm"/>
      <inkml:brushProperty name="height" value="0.1" units="cm"/>
      <inkml:brushProperty name="color" value="#E71224"/>
    </inkml:brush>
  </inkml:definitions>
  <inkml:trace contextRef="#ctx0" brushRef="#br0">1 10 24575,'40'0'0,"49"0"0,-10 0 0,13 0 0,-3 0 0,8 0 0,6 0 0,-22 0 0,4 0 0,3 0 0,2 0 0,1 0-686,-7 0 1,2 0 0,1 0-1,1 0 1,-1 0 0,0 0 685,13 0 0,0 0 0,-1 0 0,-1 0 0,-4 0 0,8 0 0,-2 0 0,-5 0 0,-6 0 314,-6 0 1,-7 0-1,-7 0-314,-7 0 0,-8 0 0,15 0 0,-30 0 0,-15 0 0,-4 0 3169,6 0-3169,10 0 0,18 0 0,9 0 0,-1 0 0,-6-1 0,-16-1 0,-9-1 0,-6 0 0,-9 2 0,-6 1 0,-5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4:19:00.500"/>
    </inkml:context>
    <inkml:brush xml:id="br0">
      <inkml:brushProperty name="width" value="0.1" units="cm"/>
      <inkml:brushProperty name="height" value="0.1" units="cm"/>
      <inkml:brushProperty name="color" value="#E71224"/>
    </inkml:brush>
  </inkml:definitions>
  <inkml:trace contextRef="#ctx0" brushRef="#br0">0 15 24575,'62'0'0,"-15"0"0,7 0 0,24 0 0,9 0 0,-17 0 0,3 0 0,1 0-581,2 0 1,2 0-1,0 0 581,0 0 0,1 0 0,-1 0 0,-6 0 0,-1 0 0,-2 0 226,29 0 1,-1 0-227,-4 0 0,-1 0 0,-6 0 0,-1 0 157,-3 0 0,-1 0-157,-3-1 0,-2-1 0,-5 0 0,-2 0 0,-5 0 0,-3 0 443,-2 0 1,-1 1-444,-4 0 0,-1 1 44,-1 0 0,-1 0-44,0 0 0,0 0 0,48 0 0,-48 0 0,0 0 0,0 0 0,1 0 0,0 0 0,-1 0 0,1 0 0,-1 0 0,48 0 0,-3 0 0,-5 0 0,-6 0 0,0 0 0,10 0 0,-43 0 0,3 0 0,5 0 0,2 0 0,1 0 0,1 0 0,-2 0 0,0 0 0,-5 0 0,-1 0 0,38 0 0,-16 0 0,-15 0 0,-5 0 0,-5 1 0,-9 1 0,-6 2 0,-10 1 0,-7-1 0,-5-2 0,-2-1 0,-1-1 0,-1 0 0,0 0 0,-2 0 0,-1 0 0,3 0 0,1 0 0,3 0 0,-1-2 0,-2 0 0,-6-1 0,-2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4:19:08.965"/>
    </inkml:context>
    <inkml:brush xml:id="br0">
      <inkml:brushProperty name="width" value="0.1" units="cm"/>
      <inkml:brushProperty name="height" value="0.1" units="cm"/>
      <inkml:brushProperty name="color" value="#FFC114"/>
    </inkml:brush>
  </inkml:definitions>
  <inkml:trace contextRef="#ctx0" brushRef="#br0">1 105 24575,'51'0'0,"0"0"0,26 0 0,11 0 0,2 0 0,8 0 0,6 0-1170,-11 0 0,4 0 0,3 0 0,0 0 1170,-15 0 0,1 0 0,0 0 0,0 0 0,0 0 0,1 0 0,0 0 0,-1 0 0,0 0 0,-3 0 0,13 0 0,-3 0 0,-1 0 0,-2 0 66,-9 0 1,-1 0-1,-2 0 1,-2 0-67,15 0 0,-1 0 0,-4 0 246,-9 0 1,-3 0 0,-2 0-247,24 0 0,-3 0 0,-10 0 0,-2 0 0,-8 0 0,-2 0 1164,-9 0 0,-2 0-1164,-6-1 0,-1-1 1028,46-3-1028,-11-2 318,-6-4-318,-9-3 0,-6-2 0,-10 0 0,-10 1 0,-13 6 0,-15 4 0,-9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4:19:46.583"/>
    </inkml:context>
    <inkml:brush xml:id="br0">
      <inkml:brushProperty name="width" value="0.1" units="cm"/>
      <inkml:brushProperty name="height" value="0.1" units="cm"/>
      <inkml:brushProperty name="color" value="#E71224"/>
    </inkml:brush>
  </inkml:definitions>
  <inkml:trace contextRef="#ctx0" brushRef="#br0">3710 319 24575,'-77'-10'0,"18"-2"0,-8-4 0,5 3 0,-4-2 0,-4-1-474,-14-4 1,-6 0 0,0 1 473,-4-1 0,0 1 0,-1 2 0,4 1 0,1 1 0,0 1 0,3 2 0,1 0 0,1 2 0,5 2 0,2 1 0,0 0 0,1 1 0,0 1 0,1 1 0,0 1 0,1 1 0,0 1 0,4 1 0,1 2 0,1 2 231,-27 5 0,3 4-231,7 4 0,4 4 117,16 2 1,6 2-118,11-1 0,4 1 0,-27 22 0,10 2 723,-3 7-723,-1 9 0,-3 5 0,35-31 0,1 1 0,2 4 0,0 2 0,1 1 0,1 2 0,3-1 0,1 2 0,1 4 0,2 2 0,0 6 0,2 2 0,2 8 0,2 3 0,0 16 0,3 4-253,5-25 0,2 0 0,1 3 253,1 4 0,0 3 0,2-1 0,1 3 0,2-1 0,3-1 0,2-4 0,4-2 0,2-1 0,2-3 0,3-2 0,3-3 0,14 21 0,3-4 0,-1-12 0,1-4 0,-7-13 0,0-5 0,14 17 0,-17-23 0,-12-14 759,-8-9-759,-4-2 0,0 1 0,0 1 0,-1 10 0,-2 10 0,2 11 0,4 12 0,6 4 0,7 4 0,3 0 0,10 1 0,15 3 0,17 2 0,-25-36 0,2 1 0,3-1 0,1-1 0,-3-2 0,-1-1 0,32 24 0,-13-11 0,-8-11 0,4-3 0,16-4 0,-26-15 0,4-2 0,9 2 0,3-1 0,10 1 0,4-1 0,12 2 0,3-1 0,3-1 0,2-3 0,-29-4 0,0 0 0,1-2 0,-1-1 0,0 0 0,-1-2 0,24 0 0,-2-1 0,-7 1 0,-4-2 0,-14-1 0,-4 0 0,29 0 0,-23 0 0,-15 0 0,-11 2 0,-2 2 0,-1 4 0,4 3 0,1 2 0,2 2 0,0-2 0,4-2 0,13-5 0,15-3 0,14-2 0,-40-1 0,3 0 0,9 0 0,2-1 0,8-5 0,1-3 0,8-6 0,1-3 0,7-4 0,-2-4 0,-3-3 0,-1-1 0,-3 2 0,-2 1 0,-4 2 0,-3 0 0,-5 2 0,-3 1 0,-4 1 0,-2-1 0,-6 1 0,-2-1 0,35-22 0,-11-10 0,-6-10 0,-33 26 0,-2-4 0,1-6 0,-3-2 0,-1-6 0,-2-2 0,-2-5 0,-3-2 0,-1-4 0,-2-1 0,-1-5 0,-3-1 0,-3-3 0,-2-2 0,-2-8 0,-3-1 0,-1-3 0,-4 0 0,-2-2 0,-3 0 0,-3 5 0,-3 2 0,-2 10 0,-2 4 0,0 7 0,-2 4 0,1 8 0,0 2 0,1 4 0,-1 2 0,-19-39 0,-6 3 0,0 4 0,-3 4 0,-2 4 0,-4 3 0,-7 0 0,-6-6 0,28 35 0,-1-2 0,-1-2 0,0-2 0,-2 0 0,0-1 0,-2 1 0,0-1 0,2 0 0,0 2 0,-1 2 0,-1 1 0,4 4 0,0 1 0,-32-27 0,4 13 0,8 8 0,0 3 0,-6 2 0,-6-3 0,-4 1 0,-1 0 0,-3-4 0,-2 0 0,-3 2 0,4 5 0,15 10 0,15 10 0,26 8 0,11 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14:46:18.737"/>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5362 2513,'76'61,"0"1,0 0,0-1,1 1,-1-1,5 6,1-1,-3 0,-6-2,-9-2,2 12,-10-4,-4 1,-3-4,-3 0,-2 0,-4-2,-2 0,-1 0,-1-2,-1 1,-2-1,10 24,-2-1,-5-2,-2-2,-3-3,-3-1,-2-2,-3 0,-1-2,-2-1,-2 1,-2 0,-1 3,-2 1,-2 5,-3 2,-1 5,-3 1,-2 3,0 0,-2-2,0-1,0-8,-1-3,-2-8,-2-4,-2-11,-3-3,-11 35,-1-21,5-21,2-12,-6-7,-14 6,-20 20,16-14,-4 5,-7 12,-3 4,-2 7,1 0,3-2,2-2,9-11,4-4,-12 19,14-31,1-20,-16-12,-28-10,25-1,-5-2,-11-1,-3-2,-8-2,-2-2,-4-2,-2-3,23 4,0-1,-1-5,-6-6,-1-4,0-4,-5-8,-1-4,0-5,14 5,-2-2,1-3,1-2,-3-6,1-3,0-2,2-1,2 1,0-2,2 0,1 0,4 1,2 0,2 0,2 1,-7-14,3 2,5 1,9 10,4 2,3 2,-8-20,6 4,10 14,4 3,5 8,2 3,-10-40,3 0,-1 5,1 0,-8-3,11 42,-2 0,-3-5,-3-1,-6-4,-3-1,-7-6,-4 0,-9-7,-4 1,13 21,-1 1,-2 0,-4 0,-1 1,-2 1,1 2,0 1,-2 2,1 2,-1 2,0 1,-23-13,0 3,5 4,2 2,0 2,2 1,4 2,2 1,1 0,0-1,-1 0,0 0,1-2,-1 0,-1 0,0-2,-3-4,0-2,1-1,2-4,0-3,3-2,3-2,3-1,6 1,2 0,4 1,1 0,4 2,1-1,1-1,0-1,2 2,0 0,1-1,1 0,0 1,0 2,2 6,0 1,-27-34,5 18,4 11,7 2,6 3,5-1,9-3,6-2,7-5,8 1,1-3,9-6,21-12,3 28,9 1,15-8,7 0,12-6,5 2,-20 19,2 0,1 2,0 2,1 0,1 2,0 0,1 2,0 2,0 3,1 1,-2 3,26-8,-3 4,-8 6,-2 4,-12 6,-3 2,-10 3,-4 3,36 0,-13 4,-8 0,-4 0,2 0,-2 3,4 6,4 6,6 7,20 5,-37-12,4 1,9 2,3 3,6 3,1 3,-1 4,-3 2,-6 4,-3 4,-5 2,-4 3,-3 5,-1 3,2 9,1 3,4 7,0 3,-18-22,-1 2,2-1,1 3,1-1,2 0,1 1,1-1,1-1,3 1,0-1,2-1,0-2,1-2,0-1,0-2,1-1,-1-3,-1-2,1-2,-1 0,1-2,-1 0,2-1,0 0,1-1,1-1,0 0,-1 0,1-2,24 14,-3-2,-9-7,-6-1,-13-7,-5-3,16 13,-22-6,-11-4,-6 12,2 15,3 18,4 12,3 2,1-3,-4-13,-5-16,-6-14,-7-15,-8-14,-6-4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14:46:18.737"/>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5362 2513,'76'61,"0"1,0 0,0-1,1 1,-1-1,5 6,1-1,-3 0,-6-2,-9-2,2 12,-10-4,-4 1,-3-4,-3 0,-2 0,-4-2,-2 0,-1 0,-1-2,-1 1,-2-1,10 24,-2-1,-5-2,-2-2,-3-3,-3-1,-2-2,-3 0,-1-2,-2-1,-2 1,-2 0,-1 3,-2 1,-2 5,-3 2,-1 5,-3 1,-2 3,0 0,-2-2,0-1,0-8,-1-3,-2-8,-2-4,-2-11,-3-3,-11 35,-1-21,5-21,2-12,-6-7,-14 6,-20 20,16-14,-4 5,-7 12,-3 4,-2 7,1 0,3-2,2-2,9-11,4-4,-12 19,14-31,1-20,-16-12,-28-10,25-1,-5-2,-11-1,-3-2,-8-2,-2-2,-4-2,-2-3,23 4,0-1,-1-5,-6-6,-1-4,0-4,-5-8,-1-4,0-5,14 5,-2-2,1-3,1-2,-3-6,1-3,0-2,2-1,2 1,0-2,2 0,1 0,4 1,2 0,2 0,2 1,-7-14,3 2,5 1,9 10,4 2,3 2,-8-20,6 4,10 14,4 3,5 8,2 3,-10-40,3 0,-1 5,1 0,-8-3,11 42,-2 0,-3-5,-3-1,-6-4,-3-1,-7-6,-4 0,-9-7,-4 1,13 21,-1 1,-2 0,-4 0,-1 1,-2 1,1 2,0 1,-2 2,1 2,-1 2,0 1,-23-13,0 3,5 4,2 2,0 2,2 1,4 2,2 1,1 0,0-1,-1 0,0 0,1-2,-1 0,-1 0,0-2,-3-4,0-2,1-1,2-4,0-3,3-2,3-2,3-1,6 1,2 0,4 1,1 0,4 2,1-1,1-1,0-1,2 2,0 0,1-1,1 0,0 1,0 2,2 6,0 1,-27-34,5 18,4 11,7 2,6 3,5-1,9-3,6-2,7-5,8 1,1-3,9-6,21-12,3 28,9 1,15-8,7 0,12-6,5 2,-20 19,2 0,1 2,0 2,1 0,1 2,0 0,1 2,0 2,0 3,1 1,-2 3,26-8,-3 4,-8 6,-2 4,-12 6,-3 2,-10 3,-4 3,36 0,-13 4,-8 0,-4 0,2 0,-2 3,4 6,4 6,6 7,20 5,-37-12,4 1,9 2,3 3,6 3,1 3,-1 4,-3 2,-6 4,-3 4,-5 2,-4 3,-3 5,-1 3,2 9,1 3,4 7,0 3,-18-22,-1 2,2-1,1 3,1-1,2 0,1 1,1-1,1-1,3 1,0-1,2-1,0-2,1-2,0-1,0-2,1-1,-1-3,-1-2,1-2,-1 0,1-2,-1 0,2-1,0 0,1-1,1-1,0 0,-1 0,1-2,24 14,-3-2,-9-7,-6-1,-13-7,-5-3,16 13,-22-6,-11-4,-6 12,2 15,3 18,4 12,3 2,1-3,-4-13,-5-16,-6-14,-7-15,-8-14,-6-4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14:47:51.665"/>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5362 2513,'76'61,"0"1,0 0,0-1,1 1,-1-1,5 6,1-1,-3 0,-6-2,-9-2,2 12,-10-4,-4 1,-3-4,-3 0,-2 0,-4-2,-2 0,-1 0,-1-2,-1 1,-2-1,10 24,-2-1,-5-2,-2-2,-3-3,-3-1,-2-2,-3 0,-1-2,-2-1,-2 1,-2 0,-1 3,-2 1,-2 5,-3 2,-1 5,-3 1,-2 3,0 0,-2-2,0-1,0-8,-1-3,-2-8,-2-4,-2-11,-3-3,-11 35,-1-21,5-21,2-12,-6-7,-14 6,-20 20,16-14,-4 5,-7 12,-3 4,-2 7,1 0,3-2,2-2,9-11,4-4,-12 19,14-31,1-20,-16-12,-28-10,25-1,-5-2,-11-1,-3-2,-8-2,-2-2,-4-2,-2-3,23 4,0-1,-1-5,-6-6,-1-4,0-4,-5-8,-1-4,0-5,14 5,-2-2,1-3,1-2,-3-6,1-3,0-2,2-1,2 1,0-2,2 0,1 0,4 1,2 0,2 0,2 1,-7-14,3 2,5 1,9 10,4 2,3 2,-8-20,6 4,10 14,4 3,5 8,2 3,-10-40,3 0,-1 5,1 0,-8-3,11 42,-2 0,-3-5,-3-1,-6-4,-3-1,-7-6,-4 0,-9-7,-4 1,13 21,-1 1,-2 0,-4 0,-1 1,-2 1,1 2,0 1,-2 2,1 2,-1 2,0 1,-23-13,0 3,5 4,2 2,0 2,2 1,4 2,2 1,1 0,0-1,-1 0,0 0,1-2,-1 0,-1 0,0-2,-3-4,0-2,1-1,2-4,0-3,3-2,3-2,3-1,6 1,2 0,4 1,1 0,4 2,1-1,1-1,0-1,2 2,0 0,1-1,1 0,0 1,0 2,2 6,0 1,-27-34,5 18,4 11,7 2,6 3,5-1,9-3,6-2,7-5,8 1,1-3,9-6,21-12,3 28,9 1,15-8,7 0,12-6,5 2,-20 19,2 0,1 2,0 2,1 0,1 2,0 0,1 2,0 2,0 3,1 1,-2 3,26-8,-3 4,-8 6,-2 4,-12 6,-3 2,-10 3,-4 3,36 0,-13 4,-8 0,-4 0,2 0,-2 3,4 6,4 6,6 7,20 5,-37-12,4 1,9 2,3 3,6 3,1 3,-1 4,-3 2,-6 4,-3 4,-5 2,-4 3,-3 5,-1 3,2 9,1 3,4 7,0 3,-18-22,-1 2,2-1,1 3,1-1,2 0,1 1,1-1,1-1,3 1,0-1,2-1,0-2,1-2,0-1,0-2,1-1,-1-3,-1-2,1-2,-1 0,1-2,-1 0,2-1,0 0,1-1,1-1,0 0,-1 0,1-2,24 14,-3-2,-9-7,-6-1,-13-7,-5-3,16 13,-22-6,-11-4,-6 12,2 15,3 18,4 12,3 2,1-3,-4-13,-5-16,-6-14,-7-15,-8-14,-6-4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16:43:45.59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0,'81'0,"0"0,0 0,0 0,8 0,3 0,1 0,4 0,-6 0,2 0,3 0,2 0,2 0,-9 1,3-1,1 0,1 1,0-1,1 1,-10 0,1 0,0 0,0 1,1-1,0 1,0 0,2 0,-1 0,1 1,0 0,0-1,1 2,1-1,-7 0,2 1,1-1,0 1,0 0,-1 0,-1 0,-2-1,18 2,-1 0,-2 0,-2-1,-1 1,-2-1,6 0,-1 1,-3-1,-3-1,-2 1,5-1,-3-1,-4 0,-9 0,20-2,-10 0,-13 0,-4 0,-15 0,-4 0,28 0,-25 0,-21 0,-12 0,-8 0,3-1,2-2,7-3,6 0,7 2,10 2,15 2,16 0,11 0,-2 0,-12 0,-15 0,-14 0,-3 0,0-1,-2-2,-5 0,-8 0,-7 1,-6 2,-2 0,0 0,-3 0,0-2,7-1,-3 0,6 1,-14 2,-3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16:43:47.9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0,'84'0,"0"0,-5 0,11 0,7 0,4 0,-23 0,3 0,3 0,3 0,2 0,1 0,1 0,1 0,2 0,2 0,1 0,1 0,1 0,0 0,-1 0,-8 0,1 0,1 0,0 0,0 0,0 0,-1 0,0 0,-2 0,4 0,0 0,0 0,-2 0,0 0,-1 0,0 0,-1 0,7 0,0 0,0 0,-2 0,-1 0,-2 0,-2 0,2 0,-2 0,-2 0,-2 0,-2 0,-3 0,19 0,-4 0,-4 0,-5 0,0 0,-6 0,-11 0,-12 0,-10 0,5 0,-35 0,-13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16:43:54.2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0,'81'0,"1"0,-1 0,0 0,9 0,4 0,4 0,4 0,5 0,-22 0,3 0,3 0,3 0,1 0,0 0,2 0,-2 0,-4 0,1 0,1 0,0 0,1 0,-1 0,2 0,-2 0,1 0,0 0,1 0,1 0,-1 0,0 0,0 0,-1 0,-1 0,-2 0,5 0,-1 0,-1 0,-1 0,-1 0,-1 0,-2 0,-2 0,11 0,-2 0,-2 0,-2 0,-2 0,-1 0,7 0,-2 0,-2 0,-4 0,-4 0,22 0,-8 0,-8 0,1 0,-11 0,17 0,-71 0,-16 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1T14:49:39.517"/>
    </inkml:context>
    <inkml:brush xml:id="br0">
      <inkml:brushProperty name="width" value="0.05" units="cm"/>
      <inkml:brushProperty name="height" value="0.05" units="cm"/>
      <inkml:brushProperty name="color" value="#00A0D7"/>
    </inkml:brush>
  </inkml:definitions>
  <inkml:trace contextRef="#ctx0" brushRef="#br0">789 1005 24575,'27'0'0,"32"0"0,-6 0 0,5 0 0,14 0 0,5 0 0,3 0 0,3 0 0,10 0 0,1 0 0,2 0 0,0 0 0,0 0 0,0 0 0,-2 0 0,-2 0 0,-19 0 0,-4 0 0,-10 0 0,-4 0 0,33 0 0,-20 0 0,-8 0 0,-4 0 0,0-1 0,0-2 0,0-7 0,5-6 0,11-6 0,11-1 0,-33 12 0,3 0 0,6 1 0,1 0 0,3-1 0,1 1 0,2-1 0,-1 0 0,-4 1 0,-1-1 0,-5-1 0,-2-1 0,35-11 0,-20-2 0,-20-1 0,-14 1 0,-11-2 0,-11-7 0,-6-10 0,-10-12 0,-24-12 0,-28-7 0,12 36 0,-5 1 0,-13 1 0,-4 2 0,-7 3 0,-4 2 0,-7 3 0,-3 3 0,-2 2 0,-1 2 0,-2 3 0,0 2 0,-2 4 0,-1 3 0,-2 2 0,-3 2-224,29 3 1,-1 1 0,0 0 223,-4 0 0,1 2 0,-1-1 0,0 0 0,0 0 0,0 0 0,3 0 0,0 0 0,2 0 0,-30 0 0,3 0-20,9 0 1,1 0 19,4 0 0,1 0 0,4 0 0,3 0 0,3 0 0,3 0 0,6 3 0,3 1 0,10 1 0,2 2 668,-30 13-668,16 4 41,3 6-41,3 5 0,-1 6 0,-7 4 0,4 1 0,5-1 0,9-2 0,15-5 0,11-3 0,8 4 0,6 13 0,3 19 0,4 11 0,5 3 0,18-9 0,31-8 0,-16-36 0,4-3 0,5-3 0,2-2 0,40 18 0,-18-14 0,-12-11 0,-4-9 0,5-7 0,7-1 0,4 0 0,-3 0 0,-10 0 0,-12 0 0,-10-2 0,-8-5 0,-3-2 0,-12 2 0,-3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16:43:58.3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1,'99'0,"0"0,0 0,0 0,0 0,-12 0,3 0,2 0,3 0,3 0,2 0,2 0,3 0,-18 0,2 0,2 0,2 0,1 0,2 0,1 0,1 0,0 0,0 0,0 0,-1 0,-1 0,0 0,2 0,-1 0,2 0,-1 0,1 0,0 0,-1 0,1 0,-1 0,-1 0,0 0,-3 0,0 0,0 0,0 0,0 0,0 0,-1 0,0 0,-1 0,0 0,-1 0,-1 0,-1 0,6 0,0 0,0 0,-1 0,-1 0,-1 0,-1 0,-1 0,-1 0,-2 0,-2 0,13 0,-2 0,-2 0,-2 0,-1 0,-1 0,0 0,-1 0,7 0,0 0,0 0,-2 0,-1 0,-3 0,-2 0,13 0,-2 0,-3 0,-3 0,-3 0,1 0,-3 0,-4 0,-5 0,5 0,-6 0,-12 0,16 0,-43 0,-16 0,-1 0,17 0,9 0,7 0,-5 0,-15 0,-10 0,-7 0,8 4,20 4,28 3,18-2,-3-4,-19-3,-26-2,-21-2,-12 2,-7-2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16:44:01.64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1,'77'0,"-1"0,7 0,3 0,-19 0,3 0,-1 0,31 0,-4 0,-18 0,-6 0,-12 0,-6 0,22 0,-26 3,-11 2,-13 4,-8-2,-4-2,2-3,-2-2,2 0,1 0,15 0,26 0,30 0,-35 0,1 0,46 0,-21 0,-29 0,-28 0,-11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6:45:23.327"/>
    </inkml:context>
    <inkml:brush xml:id="br0">
      <inkml:brushProperty name="width" value="0.2" units="cm"/>
      <inkml:brushProperty name="height" value="0.2" units="cm"/>
      <inkml:brushProperty name="color" value="#E71224"/>
    </inkml:brush>
  </inkml:definitions>
  <inkml:trace contextRef="#ctx0" brushRef="#br0">1 1 24575,'75'0'0,"-21"0"0,7 0 0,27 0 0,6 0 0,-22 0 0,2 0 0,0 0 0,2 0 0,1 0 0,-1 0 0,-1 0 0,-1 0 0,-1 0 0,28 0 0,-3 0 0,-16 0 0,-4 0 0,-18 0 0,-6 0 0,8 0 0,-41 0 0,-12 0 0,-7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6:45:45.142"/>
    </inkml:context>
    <inkml:brush xml:id="br0">
      <inkml:brushProperty name="width" value="0.2" units="cm"/>
      <inkml:brushProperty name="height" value="0.2" units="cm"/>
      <inkml:brushProperty name="color" value="#E71224"/>
    </inkml:brush>
  </inkml:definitions>
  <inkml:trace contextRef="#ctx0" brushRef="#br0">1 294 24575,'35'0'0,"14"-6"0,14-2 0,10-2 0,4-4 0,2 1 0,-8 0 0,-12 4 0,-14 6 0,-16 3 0,0 0 0,1-2 0,-2 0 0,-1-1 0,-3 0 0,-7 3 0,-2 0 0,-3 0 0,1 0 0,4 0 0,1 0 0,2 0 0,1 0 0,0 0 0,1 0 0,6 0 0,4 0 0,7 0 0,5 0 0,-2 0 0,-1 0 0,-3 0 0,0 0 0,0 0 0,0 0 0,-4 0 0,-6 0 0,-7 0 0,-5 0 0,-1 0 0,-3 0 0,3 0 0,3 0 0,0 0 0,6 0 0,5 0 0,7 1 0,9 4 0,11 4 0,8 3 0,8 2 0,1 2 0,-4 1 0,-4-1 0,-9 1 0,-8 1 0,-5-3 0,21-15 0,18-19 0,-27-1 0,3-4 0,6-3 0,-1-1 0,-6 3 0,-2 0 0,-4 2 0,-2 3 0,23-5 0,-14 7 0,-8 5 0,-8 4 0,-4 0 0,-3 1 0,-2 1 0,-2 0 0,-1-1 0,-2 0 0,-4 1 0,0 0 0,-3 1 0,-1 3 0,4 1 0,0 2 0,4 0 0,0 0 0,1 0 0,5 0 0,2 0 0,2 2 0,1 3 0,-3 3 0,-1 3 0,0 2 0,2 2 0,3 2 0,2 0 0,2 1 0,-3-1 0,0-3 0,0-1 0,0-5 0,0 0 0,-4-3 0,-1-2 0,-7-1 0,-1-2 0,-1 2 0,0 1 0,3 0 0,-1-1 0,1-2 0,0 0 0,1 0 0,4 0 0,2 0 0,4 3 0,4 0 0,6 3 0,3 0 0,3 0 0,5 0 0,4 0 0,3 1 0,4-4 0,-3 0 0,-4-3 0,-5 0 0,-8 0 0,-1 0 0,-5 0 0,1 0 0,-1 0 0,1 0 0,0 0 0,-1 0 0,-3 0 0,0 0 0,0 0 0,2 0 0,2 0 0,-4 0 0,-2-3 0,-6 0 0,-5-2 0,-3-1 0,-1 3 0,1 0 0,2 2 0,4 1 0,5-3 0,4 0 0,-1-1 0,2-1 0,-1 2 0,-2-3 0,0 1 0,-1 0 0,-2 0 0,2 2 0,-1 1 0,-2 0 0,-2 2 0,-4 0 0,-4 0 0,-6 0 0,2 0 0,31 0 0,38 0 0,-22 0 0,8 0-227,-7 0 0,4 0 1,0 0 226,1 0 0,-1 0 0,-1 0 0,-4 0 0,0 0 0,-4 0 0,13 0 0,-7 0 0,14 0 0,-14 0 0,-9 0 0,-2 0 0,-3 0 680,-4 0-680,-4 0 0,-7 0 0,-4 0 0,-2 0 0,3 0 0,4 0 0,10 0 0,7-2 0,3-4 0,4-1 0,-4-1 0,-3 1 0,2 3 0,2-2 0,5 2 0,7 1 0,0-1 0,-1 0 0,-2 0 0,-1 1 0,2 3 0,2 0 0,-1 0 0,1 0 0,-4 0 0,-8 0 0,-2 0 0,-3-3 0,1 0 0,4-1 0,4-2 0,4 2 0,4 1 0,1 0 0,-7 3 0,-10 0 0,-7 0 0,-2 0 0,3 0 0,5 0 0,7 0 0,3 0 0,2 0 0,4 0 0,-3 0 0,-4 0 0,-14 0 0,-10 2 0,3 1 0,28 0 0,-17-2 0,6 0 0,20 0 0,8 1-301,-15 2 1,4 0 0,0 1 300,1 0 0,0 0 0,-2 1 0,-7 0 0,-1 0 0,-3 1 0,20 2 0,-6-1 0,-23-2 0,-3-1 0,-4 1 0,-1-1 0,-1-1 0,1 0 0,-3-1 0,1-1 0,-1-1 0,0 1 901,46 1-901,-6 1 0,0 0 0,-3 2 0,5 0 0,-43-2 0,2-1 0,2 1 0,0-2 0,0 0 0,1-1 0,-2-1 0,-2 0 0,40 0 0,-15 0 0,-12 0 0,-11 0 0,-11-2 0,-7-3 0,-3-1 0,-6 1 0,-1 2 0,-6 2 0,0 1 0,0 0 0,-1 0 0,1-3 0,-3 0 0,-6-1 0,-3 0 0,0 2 0,-1 0 0,1 1 0,3 1 0,3 0 0,-4 0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6:02.743"/>
    </inkml:context>
    <inkml:brush xml:id="br0">
      <inkml:brushProperty name="width" value="0.05" units="cm"/>
      <inkml:brushProperty name="height" value="0.05" units="cm"/>
      <inkml:brushProperty name="color" value="#E71224"/>
    </inkml:brush>
  </inkml:definitions>
  <inkml:trace contextRef="#ctx0" brushRef="#br0">1 1 24575,'20'0'0,"17"0"0,41 0 0,-25-1 0,4 2 0,14 1 0,4 1 0,14 5 0,3 3 0,5 4 0,2 3-212,-28-2 0,0 1 0,0 1 212,-3 0 0,-1 1 0,-1 0 0,24 8 0,-3 0 78,-11-3 1,-5-1-79,-11-5 0,-4 0 0,-7-2 0,-2 1 0,32 14 0,-5 3 0,0 5 479,1 5-479,7 6 0,-39-24 0,1 1 0,2 2 0,1 1 0,4 3 0,2 2 0,4 4 0,1 2 0,1 4 0,1 0 0,0 2 0,-1 1 0,0-1 0,0 0 0,-2-2 0,-1-1 0,0-4 0,-1-1 0,-2-3 0,0-3 0,-6-4 0,0-2 0,35 20 0,-11-4 0,-10-3 0,-8 5 0,2 11 0,8 15 0,-28-27 0,1 3 0,2 3 0,1 2 0,-2-1 0,-1-2 0,-4-5 0,-3-3 0,17 20 0,-17-22 0,-12-19 0,-11-12 0,-7-8 0,-5-5 0,-9 0 0,-17-6 0,-26-5 0,-30-4 0,31 9 0,-2 1 0,-7 1 0,-1 2 0,-2 1 0,-1 0 0,3 1 0,2 1 0,7 0 0,2 1 0,-32-3 0,29 3 0,28 1 0,24 2 0,37 0 0,9 0 0,33 0 0,5 0 0,15 0 0,-41 0 0,-1 0 0,48 0 0,-12 0 0,-15 4 0,-19 4 0,-11 4 0,-11 1 0,-6-2 0,-3-3 0,-7-1 0,-1-2 0,6-3 0,11 0 0,9-2 0,4 0 0,-6 0 0,-8 0 0,-11-2 0,-9-3 0,-5-3 0,-6-5 0,-3-6 0,-4-14 0,1-16 0,2-20 0,3-19 0,3 38 0,0-2 0,0-4 0,0 0 0,1-1 0,1 1 0,5-43 0,5 18 0,3 23 0,-4 19 0,-3 19 0,-6 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6:06.311"/>
    </inkml:context>
    <inkml:brush xml:id="br0">
      <inkml:brushProperty name="width" value="0.05" units="cm"/>
      <inkml:brushProperty name="height" value="0.05" units="cm"/>
      <inkml:brushProperty name="color" value="#E71224"/>
    </inkml:brush>
  </inkml:definitions>
  <inkml:trace contextRef="#ctx0" brushRef="#br0">1466 68 24575,'-19'0'0,"-5"0"0,-10 0 0,-8 0 0,-12 0 0,-25 0 0,-7 0 0,-6 0 0,8 0 0,13 0 0,-4 0 0,3 0 0,-1 0 0,4 0 0,4 0 0,1 0 0,0 0 0,-2 0 0,1 0 0,3 0 0,8 0 0,9 0 0,8 2 0,9 5 0,6 3 0,9 5 0,8 3 0,3 0 0,2 2 0,0 0 0,0 1 0,0 2 0,0 5 0,0 3 0,0 3 0,2-1 0,3-2 0,5-3 0,5-1 0,6 0 0,8 0 0,5 1 0,5-3 0,4 0 0,0-2 0,3 0 0,1-2 0,2-2 0,2-1 0,0-3 0,-1 0 0,-4-4 0,0-1 0,-2-3 0,-1-2 0,-3-3 0,0-2 0,-1 0 0,1 0 0,0-2 0,-1-7 0,4-6 0,3-6 0,5-6 0,-1-3 0,-3-4 0,-4-1 0,-2-2 0,-1-1 0,-1-2 0,-3-3 0,0-1 0,-1-2 0,-3 2 0,-4 7 0,-7 6 0,-7 7 0,-7 3 0,-4 4 0,-3-1 0,0 1 0,0-1 0,0-2 0,0 2 0,-1 2 0,-3 2 0,-2 5 0,-4 2 0,-3 5 0,1 2 0,2 0 0,1 0 0,1-1 0,-2 1 0,5 0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6:11.477"/>
    </inkml:context>
    <inkml:brush xml:id="br0">
      <inkml:brushProperty name="width" value="0.05" units="cm"/>
      <inkml:brushProperty name="height" value="0.05" units="cm"/>
      <inkml:brushProperty name="color" value="#E71224"/>
    </inkml:brush>
  </inkml:definitions>
  <inkml:trace contextRef="#ctx0" brushRef="#br0">851 3 24575,'-35'0'0,"3"0"0,-9 0 0,4 0 0,2 0 0,-4 0 0,1 0 0,-2 0 0,-4 0 0,2 0 0,-3 0 0,1 0 0,-3-2 0,0 3 0,1 7 0,-1 9 0,7 11 0,2 3 0,3 0 0,7-4 0,7-4 0,8-2 0,8-2 0,4-1 0,1-1 0,0 0 0,-3 1 0,1 2 0,-1 0 0,1 1 0,2-1 0,0 0 0,0 2 0,0 2 0,0 2 0,0 1 0,0-1 0,0 1 0,3-4 0,5-3 0,3-7 0,3-2 0,4-1 0,0-1 0,5 0 0,3 0 0,4 0 0,5-1 0,1 0 0,0 0 0,3 1 0,-2 4 0,2 1 0,1 0 0,-1 0 0,1-2 0,0 1 0,0 1 0,0 0 0,2 0 0,2-3 0,3-4 0,3-3 0,9-3 0,3-1 0,3 0 0,-3 0 0,-7 0 0,-4-7 0,-6-10 0,-5-7 0,-6-6 0,-7 2 0,-6 4 0,-7 1 0,-2 2 0,-4-2 0,-1-5 0,-1-4 0,-1-4 0,1-5 0,0 0 0,-2 0 0,-1 4 0,-2 6 0,-1 4 0,-1 5 0,-4 3 0,-5 2 0,-5 0 0,-5-5 0,-4-2 0,-4-1 0,-3-2 0,-6 1 0,-1 3 0,-2 0 0,0 6 0,2 3 0,-2 2 0,3 4 0,-3 4 0,1 2 0,-5 2 0,-3 0 0,-5 0 0,-5 0 0,5 0-1696,5 0 0,22 0 0,11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6:27.293"/>
    </inkml:context>
    <inkml:brush xml:id="br0">
      <inkml:brushProperty name="width" value="0.05" units="cm"/>
      <inkml:brushProperty name="height" value="0.05" units="cm"/>
      <inkml:brushProperty name="color" value="#E71224"/>
    </inkml:brush>
  </inkml:definitions>
  <inkml:trace contextRef="#ctx0" brushRef="#br0">1 0 24575,'17'0'0,"12"4"0,15 6 0,23 5 0,-20-4 0,5 1 0,23 5 0,6 2 0,-14-3 0,4 0 0,0 2-179,5 3 0,0 1 1,0 2 178,-1-1 0,-1 2 0,-2 0 0,20 10 0,-4 0-16,-9-1 1,-2 0 15,-1-1 0,0 1 0,0 0 0,0 1 0,0 1 0,0 0 0,-5 0 0,-1-1 0,-5-3 0,-3-1 267,-6-2 1,-3 0-268,-4-3 0,-2 1 16,-2 0 0,-1 1-16,1 2 0,1 3 0,2 2 0,1 1 0,3 3 0,1 1 0,2 3 0,1 1 0,-1 0 0,0 1 0,-3-1 0,-1 0 0,-4-3 0,-2-2 0,-4-3 0,-2-2 0,24 22 0,-17-13 0,-12-13 0,-11-6 0,-5-8 0,-5-3 0,-2-4 0,-4-3 0,-1-1 0,-2-2 0,-5-1 0,-3-1 0,-4-1 0,-1-2 0,1-1 0,0-2 0,1-2 0,0 2 0,-2 2 0,-1-1 0,-8 0 0,-16-3 0,-30-5 0,-31 1 0,32 5 0,-4 0 0,-7 1 0,-2 1 0,2 1 0,0 0 0,5 1 0,2 1 0,12 1 0,4 0 0,-28 0 0,29 0 0,25 0 0,18 0 0,13 0 0,8 0 0,13 0 0,15 0 0,15 3 0,15 3 0,13 4 0,12 7 0,-41-7 0,1 1 0,4 2 0,0 0 0,-1 1 0,-1 1 0,-2-1 0,-2 1 0,38 16 0,-19-2 0,-21-4 0,-19-7 0,-15-11 0,-12-7 0,-9-7 0,-6-8 0,-2-3 0,3-10 0,3-16 0,2-24 0,2-31 0,0 40 0,1-3 0,2-1 0,2-1 0,1 5 0,3 3 0,12-38 0,3 27 0,-8 23 0,-6 18 0,-9 11 0,-1 8 0,-2 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6:37.394"/>
    </inkml:context>
    <inkml:brush xml:id="br0">
      <inkml:brushProperty name="width" value="0.05" units="cm"/>
      <inkml:brushProperty name="height" value="0.05" units="cm"/>
      <inkml:brushProperty name="color" value="#E71224"/>
    </inkml:brush>
  </inkml:definitions>
  <inkml:trace contextRef="#ctx0" brushRef="#br0">1107 132 24575,'-36'0'0,"-9"-6"0,-12-7 0,-9-7 0,0-2 0,1 2 0,3 3 0,8 4 0,3 2 0,5 5 0,3 3 0,0 2 0,3 1 0,0 0 0,-6 0 0,-2 3 0,-3 5 0,4 6 0,7 3 0,4 0 0,6-3 0,4 0 0,5 1 0,6 2 0,4-1 0,3 1 0,3-2 0,1-2 0,2 2 0,0 0 0,2 3 0,-1 4 0,1 5 0,0 5 0,0 5 0,0 0 0,0-1 0,3-3 0,0-1 0,4-2 0,3-1 0,1-1 0,1-2 0,0 4 0,-1-2 0,1 0 0,-1 2 0,0-4 0,2 2 0,2-2 0,4 3 0,2 4 0,1 4 0,4 2 0,5-1 0,10-1 0,7-2 0,4-3 0,2-3 0,-5-6 0,-2-7 0,-4-5 0,-7-7 0,-3-1 0,-2-3 0,0 0 0,0-2 0,2-5 0,0-6 0,-1-6 0,1-5 0,3-4 0,1-3 0,4-4 0,1-2 0,-2-1 0,0 0 0,-3-2 0,-3 2 0,-3 0 0,-4 2 0,-5 4 0,-2 4 0,-4 3 0,-5 1 0,-4 1 0,-2-4 0,-1 1 0,-2-1 0,-2 0 0,0 0 0,0 0 0,0 0 0,-1-2 0,-4 2 0,-4 1 0,-5 3 0,-3 5 0,-1 1 0,0 2 0,1 0 0,1-3 0,1-2 0,-1-4 0,3 0 0,0 1 0,2 4 0,1 4 0,5 6 0,0 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6:44.376"/>
    </inkml:context>
    <inkml:brush xml:id="br0">
      <inkml:brushProperty name="width" value="0.05" units="cm"/>
      <inkml:brushProperty name="height" value="0.05" units="cm"/>
      <inkml:brushProperty name="color" value="#E71224"/>
    </inkml:brush>
  </inkml:definitions>
  <inkml:trace contextRef="#ctx0" brushRef="#br0">632 39 24575,'-11'0'0,"-9"0"0,-3 2 0,-9 6 0,-6 6 0,-6 10 0,-5 7 0,3 1 0,4-2 0,12-6 0,4-4 0,2 1 0,5-2 0,1-2 0,1-2 0,-1 0 0,-5 0 0,1 1 0,1 2 0,1-2 0,4 1 0,-2 0 0,3 1 0,4 2 0,2 0 0,2 0 0,1 0 0,2 0 0,2 1 0,2 2 0,0 4 0,0 4 0,1 3 0,6 4 0,7 1 0,3 1 0,2 0 0,-2-6 0,-1-1 0,2-6 0,0-4 0,2 1 0,0-1 0,1 0 0,-3 1 0,0-2 0,-1-2 0,1 0 0,5 1 0,2-1 0,4 1 0,0 1 0,1-4 0,3-2 0,1-5 0,2-5 0,0-3 0,-3-2 0,1-1 0,-2 0 0,-2 0 0,-3-3 0,-1-6 0,-2-5 0,0-7 0,-2-3 0,1-3 0,2-1 0,2-1 0,2-4 0,0-3 0,-1-2 0,-3 0 0,-2 3 0,-2 1 0,1 0 0,-3 1 0,-6 0 0,-3-1 0,-5 0 0,-2-1 0,-2-3 0,-1 1 0,0-3 0,0 2 0,0 0 0,-3 1 0,-7 6 0,-5 3 0,-4 6 0,-4 3 0,-1 3 0,0 1 0,1-3 0,5 3 0,1-3 0,2-2 0,0-1 0,-1-6 0,-1-2 0,-4 1 0,-4-2 0,-4 3 0,-1 4 0,3 4 0,3 5 0,12 7 0,3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1T14:49:44.900"/>
    </inkml:context>
    <inkml:brush xml:id="br0">
      <inkml:brushProperty name="width" value="0.05" units="cm"/>
      <inkml:brushProperty name="height" value="0.05" units="cm"/>
      <inkml:brushProperty name="color" value="#00A0D7"/>
    </inkml:brush>
  </inkml:definitions>
  <inkml:trace contextRef="#ctx0" brushRef="#br0">3417 524 24575,'-48'-35'0,"6"11"0,-6-2 0,-18-9 0,-5-1 0,-13-6 0,-4 0 0,3 1 0,1 1 0,10 4 0,4 0 0,9 6 0,3 3 0,-32-10 0,10 16 0,6 10 0,4 7 0,0 4 0,-2 0 0,-13 0 0,34 0 0,-2 0 0,-5 1 0,-1 1 0,-3 3 0,0 2 0,0 3 0,1 1 0,1 1 0,0 1 0,4 0 0,-1-1 0,1-2 0,1 0 0,1-2 0,0 0 0,1 1 0,0-1 0,-3 2 0,0 1 0,1 0 0,2 0 0,1-1 0,2 1 0,-39 11 0,14-2 0,6 2 0,6 3 0,5-1 0,7 0 0,6 0 0,7-1 0,5 2 0,5 0 0,3 2 0,0 5 0,3 1 0,6-1 0,7-4 0,6 0 0,3 5 0,0 10 0,0 14 0,2 11 0,12 7 0,16 3 0,19-4 0,17-9 0,10-8 0,7-11 0,7-9 0,-41-22 0,1-2 0,3-4 0,1-1 0,2-3 0,0-2 0,-1 0 0,-1-2 0,-3-1 0,-1 0 0,45 0 0,-5 0 0,-40 0 0,1 0 0,2 0 0,0 0 0,3 0 0,1 0 0,0-1 0,-1 0 0,-3-2 0,0 0 0,-3-1 0,0 0 0,0-2 0,0 1 0,0 0 0,1 0 0,2 2 0,1 1 0,-1 0 0,0 0 0,45 1 0,-4 1 0,-8 0 0,-5 0 0,3 1 0,2 3 0,5 8 0,-42-3 0,1 2 0,-1 1 0,-1 1 0,44 13 0,-8-4 0,-10-4 0,-1-5 0,0-6 0,-2-3 0,-6-4 0,-8 0 0,-8 0 0,-5 0 0,-7-3 0,-7-3 0,-9-3 0,-9-4 0,-4-2 0,2-7 0,1-8 0,3-6 0,-2-4 0,-4 0 0,-4-3 0,-3 0 0,-1-1 0,0-3 0,-6-1 0,-11-5 0,-11 1 0,-10 0 0,-3 1 0,3 1 0,5 3 0,7 7 0,8 12 0,5 9 0,2 9 0,1 5 0,-3 3 0,-3-1 0,-8-6 0,-7-4 0,0-2 0,5 2 0,9 7 0,8 1 0,4 4 0,3-1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8:49.245"/>
    </inkml:context>
    <inkml:brush xml:id="br0">
      <inkml:brushProperty name="width" value="0.05" units="cm"/>
      <inkml:brushProperty name="height" value="0.05" units="cm"/>
      <inkml:brushProperty name="color" value="#E71224"/>
    </inkml:brush>
  </inkml:definitions>
  <inkml:trace contextRef="#ctx0" brushRef="#br0">1 0 24575,'36'0'0,"49"0"0,-24 1 0,4 1 0,15 6 0,4 4 0,-16-1 0,4 4 0,-1 2-354,4 6 0,0 3 0,0 1 354,2 2 0,1 2 0,-2-1 0,-4-1 0,-2-1 0,-3 1 130,16 10 0,-7 0-130,-16-8 0,-4 0 0,-6-1 0,-3 0 0,-2 1 0,-2-1 0,-1-1 0,-1 0 0,36 28 802,-4-2-802,-5-5 0,-5-1 0,-1 1 0,4 0 0,0 0 0,0-3 0,-4-4 0,-14-7 0,-11-8 0,-12-8 0,-12-8 0,-6-7 0,-5-7 0,-4-4 0,0 0 0,-2 1 0,-5 1 0,-15-3 0,-21-4 0,-32-2 0,24 6 0,-5 1 0,-7 1 0,-2 1 0,-1 0 0,-1 2 0,5 0 0,1 0 0,11 2 0,2 0 0,-29 0 0,21 0 0,22 0 0,19 0 0,22 0 0,19 2 0,20 2 0,14 4 0,14 6 0,17 4 0,-40-8 0,1 1 0,4 0 0,1 0 0,-3-2 0,0 0 0,38 8 0,-17-5 0,-24-3 0,-17-3 0,-13-6 0,-10-6 0,-6-10 0,-7-19 0,1-17 0,1-34 0,1 34 0,1-3 0,0-5 0,0 0 0,1 1 0,1 3 0,6-30 0,2 26 0,-1 33 0,-4 13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8:52.378"/>
    </inkml:context>
    <inkml:brush xml:id="br0">
      <inkml:brushProperty name="width" value="0.05" units="cm"/>
      <inkml:brushProperty name="height" value="0.05" units="cm"/>
      <inkml:brushProperty name="color" value="#E71224"/>
    </inkml:brush>
  </inkml:definitions>
  <inkml:trace contextRef="#ctx0" brushRef="#br0">1 0 24575,'21'0'0,"22"0"0,31 0 0,-24 0 0,4 0 0,10 0 0,2 0 0,9 0 0,3 0 0,10 0 0,1 0 0,-1 0 0,-2 0 0,-6 0 0,-3 0 0,-14 0 0,-4 0 0,24 0 0,-22 0 0,-21 0 0,-19 0 0,-11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8:54.511"/>
    </inkml:context>
    <inkml:brush xml:id="br0">
      <inkml:brushProperty name="width" value="0.05" units="cm"/>
      <inkml:brushProperty name="height" value="0.05" units="cm"/>
      <inkml:brushProperty name="color" value="#E71224"/>
    </inkml:brush>
  </inkml:definitions>
  <inkml:trace contextRef="#ctx0" brushRef="#br0">1 1 24575,'83'0'0,"-28"0"0,4 0 0,21 0 0,5 0 0,7 0 0,1 0 0,4 0 0,1 0 0,-28 0 0,1 0 0,-2 0 0,26 0 0,-4 0 0,-10 0 0,-6 0 0,-18 0 0,-9 0 0,-4 0 0,-27 0 0,-10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08:57.212"/>
    </inkml:context>
    <inkml:brush xml:id="br0">
      <inkml:brushProperty name="width" value="0.05" units="cm"/>
      <inkml:brushProperty name="height" value="0.05" units="cm"/>
      <inkml:brushProperty name="color" value="#E71224"/>
    </inkml:brush>
  </inkml:definitions>
  <inkml:trace contextRef="#ctx0" brushRef="#br0">0 0 24575,'61'0'0,"28"0"0,-14 0 0,8 0 0,-12 0 0,4 0 0,5 0 0,-1 0 0,5 0 0,2 0 0,0 0-516,4 0 0,0 0 0,0 0 0,-1 0 516,-5 0 0,-1 0 0,-1 0 0,-3 0 0,13 0 0,-4 0 0,-8 0 247,-4 0 1,-9 0-248,30 0 0,-40 0 0,-32 0 0,-11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10:20.945"/>
    </inkml:context>
    <inkml:brush xml:id="br0">
      <inkml:brushProperty name="width" value="0.05" units="cm"/>
      <inkml:brushProperty name="height" value="0.05" units="cm"/>
      <inkml:brushProperty name="color" value="#E71224"/>
    </inkml:brush>
  </inkml:definitions>
  <inkml:trace contextRef="#ctx0" brushRef="#br0">1344 55 24575,'-20'0'0,"-17"0"0,-35-3 0,18 2 0,-4-1 0,-9 0 0,0 0 0,3 0 0,1 1 0,6 1 0,2 2 0,-33 11 0,10 14 0,3 16 0,7 14 0,6 4 0,2 11 0,4 5 0,3 4 0,3 2 0,4-4 0,7-4 0,11-9 0,11-10 0,9-11 0,7-2 0,1-3 0,1-1 0,10-1 0,12-3 0,19-2 0,18-3 0,10-2 0,7-5 0,1-3 0,1-7 0,4-6 0,6-4 0,5-3 0,4 0 0,1-1 0,0-7 0,-2-7 0,-11-8 0,-15-4 0,-21 3 0,-17 2 0,-12 3 0,-8-2 0,-5-11 0,-4-18 0,2-26 0,1-22 0,-1 42 0,-1-1 0,2 3 0,0 1 0,4-37 0,-2 26 0,-4 25 0,-2 15 0,-1 7 0,-2-2 0,0-6 0,0-10 0,0-9 0,0-6 0,-4-2 0,-7 3 0,-3 9 0,-3 13 0,3 13 0,7 9 0,2 5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14:11:00.962"/>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1056 0,'-56'6,"0"-1,-1 3,0 3,-2 2,1 2,3 0,1 0,-39 13,22-7,18-7,13-3,12-4,8 0,5-3,3-1,-3-1,0 0,0 1,-2 0,2 1,-1-1,2 0,1-2,1-1,1 0,-2 0,1 0,-2 0,0 0,0 0,-1 0,2 0,0 0,0 0,5 0,43 0,1 0,45 0,-10 0,7 0,-3 0,-5-2,-7-1,-8-1,-10 2,-9 2,-8-2,-7-1,-5 0,-2 1,-2 2,1 0,4 0,0 0,3-2,-3-1,-7 1,-36-5,1 3,-39-7,4 1,-11-2,-3-1,8 3,12 1,12 1,10 2,7-1,6 2,1 2,2 0,1 0,0 1,2-1,2 3,-2 0,-1 0,-3 0,1 0,7 0,3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14:13:18.528"/>
    </inkml:context>
    <inkml:brush xml:id="br0">
      <inkml:brushProperty name="width" value="0.05" units="cm"/>
      <inkml:brushProperty name="height" value="0.05" units="cm"/>
      <inkml:brushProperty name="color" value="#E71224"/>
    </inkml:brush>
  </inkml:definitions>
  <inkml:trace contextRef="#ctx0" brushRef="#br0">847 52 24575,'-42'0'0,"-26"0"0,-15 0 0,-9 0 0,12 0 0,23 0 0,11 0 0,10 3 0,3 6 0,1 3 0,-1 4 0,0 3 0,0 0 0,0 2 0,1 1 0,2-1 0,4-1 0,5 4 0,4 2 0,7 4 0,4 0 0,3 2 0,3 4 0,0 4 0,0 11 0,0 6 0,4 7 0,5 3 0,4 0 0,5-5 0,0-4 0,0-7 0,-1-9 0,0-8 0,2-4 0,1-4 0,6 0 0,7-2 0,6 2 0,14 1 0,13 1 0,16 0 0,-32-16 0,2-3 0,4-2 0,2-1 0,1-2 0,1-2 0,0-1 0,0-3 0,-4-2 0,-1-4 0,-4-4 0,-2-5 0,39-31 0,-16-14 0,-14-1 0,-11 4 0,-10 5 0,-7 4 0,-3-2 0,-3-5 0,0-6 0,-4-3 0,-7 4 0,-8 7 0,-4 5 0,-2 0 0,-5-5 0,-11-5 0,-10-3 0,-10 5 0,-6 7 0,-1 10 0,-2 7 0,-1 11 0,4 9 0,2 7 0,4 6 0,1 1 0,-4 0 0,-6 0 0,-8 3 0,-1 3 0,-4 1 0,2-1 0,-2-1 0,1-2 0,7 0 0,7-1 0,9-2 0,7 0 0,12 0 0,6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7:13:00.7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2606 22,'-79'0,"-11"0,37 0,-2 0,-6 0,-1 0,-7 0,-2 0,-2 0,0 0,0 0,0 0,1 0,2 0,7 0,1 0,5 0,1 0,4 0,2 0,-40 0,8 0,8 0,8 0,8 0,8 0,7 0,2 0,2 0,-2 0,-4 0,-10 0,-5 0,-3 0,1 0,7 0,1 0,4 0,2 0,2 0,2 0,6 0,7 0,8 0,10-4,1-3,4-3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7:13:04.2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1,'96'0,"0"0,-23 0,1 0,3 0,5 0,3 0,0 0,7 0,1 0,0 0,-3 0,0 0,-3 0,-9 0,-1 0,-2 0,-4 0,-1 0,-2 0,20 0,-5 0,-14 0,-6 0,34 0,-53 2,-11 3,11-2,12-1,32 0,12 0,-13-1,6-1,6 1,-23 1,5 0,2 1,1 0,-1 1,1 1,1 0,0 1,0 1,0 1,0 0,0 1,0 0,-1 1,-1 1,13 2,-1 1,-3 0,-6 0,0 2,-6 0,-5 0,13 2,-9-2,13 5,-38-10,-22-7,-12-3,-7 0,7 2,7-1,34 0,26-2,-28 0,3 0,3-1,1-1,-6-1,-3-1,32-3,-36 1,-28 4,-15 2,-7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7:13:50.69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0,'67'0,"0"0,4 0,1 0,6 0,2 0,6 0,0 0,-6 0,-1 0,3 0,0 0,-7 0,0 0,0 0,0 0,1 0,0 0,-8 0,-3 0,-5 0,-3 0,27 0,-28 0,-22 0,-18 0,-6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1T14:49:50.999"/>
    </inkml:context>
    <inkml:brush xml:id="br0">
      <inkml:brushProperty name="width" value="0.05" units="cm"/>
      <inkml:brushProperty name="height" value="0.05" units="cm"/>
      <inkml:brushProperty name="color" value="#00A0D7"/>
    </inkml:brush>
  </inkml:definitions>
  <inkml:trace contextRef="#ctx0" brushRef="#br0">0 399 24575,'14'46'0,"18"19"0,-4-22 0,3 2 0,7 4 0,4 0 0,6 4 0,4-3 0,-1-7 0,3-5 0,-3-4 0,2-3 0,2-4 0,1-3 0,-1-6 0,1-2 0,5 3 0,0 0 0,1-3 0,-2-1 0,-5 0 0,-2-1 0,32 7 0,-19-6 0,-13-5 0,-1-6 0,5-1 0,13-3 0,10 0 0,6 0 0,-2 0 0,-5-5 0,-8-3 0,-1-7 0,2-5 0,7-3 0,14-5 0,-44 13 0,1 0 0,-1 0 0,0 1 0,37-10 0,-16 4 0,-15 5 0,-10 0 0,-8 1 0,-5-1 0,-4-1 0,-10-2 0,-6-6 0,-6-2 0,-6-11 0,-2-8 0,-14-9 0,-19-14 0,-26-8 0,22 34 0,-2-1 0,-5-1 0,-2 1 0,-5-1 0,-2 1 0,-2 2 0,-3 1 0,-4 3 0,-3 3 0,2 3 0,-1 4 0,1 4 0,0 4 0,4 4 0,2 3 0,5 4 0,1 3 0,-44 1 0,7 4 0,0 0 0,-7 1 0,41 2 0,-2 3 0,-5 2 0,0 2 0,-5 5 0,0 3 0,0 1 0,0 1 0,1 1 0,1 0 0,4-1 0,2 1 0,5-3 0,2 1 0,-38 16 0,19-4 0,15-3 0,15-2 0,12-3 0,13-5 0,8-3 0,4-5 0,0-2 0,-1 0 0,-2-2 0,4-2 0,2-1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7:13:53.47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0,'98'0,"-27"0,8 0,-10 0,5 0,3 0,13 0,4 0,2 0,-15 0,1 0,0 0,1 0,-1 0,0 0,0 0,0 0,-5 0,0 0,-1 0,-1 0,18 0,-2 0,-2 0,-8 0,-2 0,1 0,-4 0,1 0,-2 1,-1 2,-2 0,0 1,-4 2,-1 1,-1 1,22 5,-3 3,-12-1,-4 0,-9-4,-4-1,28 1,-23-6,-14-4,-5-1,-2 0,0 0,-1 0,5 0,10 0,11 0,13 0,5 0,2-1,6-6,7-3,-44 4,1-1,0-1,1 0,-3 3,-1 0,43-3,-9 2,-5 2,-4-1,-4 1,-7 0,-9 2,-3 2,-4-3,0 0,4-3,5-1,-25 3,-4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47:14.118"/>
    </inkml:context>
    <inkml:brush xml:id="br0">
      <inkml:brushProperty name="width" value="0.05" units="cm"/>
      <inkml:brushProperty name="height" value="0.05" units="cm"/>
      <inkml:brushProperty name="color" value="#E71224"/>
    </inkml:brush>
  </inkml:definitions>
  <inkml:trace contextRef="#ctx0" brushRef="#br0">299 142 24575,'-24'0'0,"-1"10"0,-6 10 0,-2 17 0,-3 18 0,4 12 0,5 10 0,4 6 0,3 6 0,4 5 0,2 2 0,4-6 0,5-7 0,2-11 0,3-7 0,0-6 0,0-5 0,0-4 0,0 0 0,0 3 0,0 1 0,3 3 0,5-3 0,3-1 0,5-3 0,0-4 0,1-4 0,1-5 0,0-3 0,2-4 0,0-1 0,1-2 0,3-1 0,4-1 0,4-2 0,5-2 0,3 0 0,2 0 0,4-2 0,0-3 0,4-3 0,1-4 0,0-1 0,2-3 0,1-2 0,2 0 0,-2 0 0,1 0 0,1-1 0,-3-1 0,2-1 0,0 0 0,0 0 0,5 0 0,1 0 0,3-5 0,-3-4 0,-3-6 0,-2-4 0,-5 2 0,-2 0 0,-4 3 0,-5 2 0,-2-2 0,-1 0 0,-3-1 0,-1 0 0,-1 0 0,-1-1 0,0 1 0,0-2 0,-3-2 0,0-2 0,-2-2 0,-1-1 0,0 0 0,-3-1 0,1-5 0,-4-2 0,-2-2 0,-3-1 0,-2 2 0,-2-1 0,0 0 0,-1 1 0,-2-2 0,-1 0 0,-2-2 0,-1 1 0,-1-1 0,-1-1 0,-1-2 0,0-2 0,0 2 0,0 0 0,0 3 0,0 4 0,0 0 0,0 6 0,0 3 0,0 3 0,0 2 0,0 1 0,0 2 0,0 0 0,0 1 0,0 0 0,0-1 0,0 1 0,0 0 0,0 0 0,0-1 0,0 1 0,0-3 0,0-2 0,0 0 0,0-1 0,0-1 0,0 1 0,0-4 0,0 1 0,0 0 0,0-1 0,0 3 0,0-1 0,0-1 0,-2-1 0,-2-2 0,-6-1 0,-4 0 0,-4-2 0,-1 2 0,-1 1 0,0 2 0,-1 3 0,-3 1 0,-1 3 0,-3 1 0,-4 2 0,-3 0 0,-2-1 0,0 2 0,0 0 0,1 3 0,4 0 0,2 4 0,3 0 0,-2 3 0,-1 1 0,-1 1 0,0 2 0,0 0 0,0 0 0,-1 0 0,-2 0 0,0 0 0,-3 0 0,1 0 0,1 0 0,-2 0 0,3 0 0,1 0 0,-2 2 0,1 3 0,-3 3 0,-2 2 0,1 1 0,-2 2 0,0 0 0,0 1 0,0-1 0,3-3 0,3-1 0,3-2 0,0-3 0,-1-2 0,0-2 0,-2 0 0,0 0 0,1 0 0,-3-2 0,-1-3 0,0-1 0,4 0 0,5 4 0,7 2 0,2 0 0,0 0 0,1 0 0,-1 0 0,1 0 0,-1 0 0,1 1 0,-1 2 0,1 4 0,-1 2 0,2 2 0,1-2 0,2-2 0,3 0 0,2-2 0,1-1 0,0 0 0,3-2 0,0-1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21:42:52.735"/>
    </inkml:context>
    <inkml:brush xml:id="br0">
      <inkml:brushProperty name="width" value="0.3" units="cm"/>
      <inkml:brushProperty name="height" value="0.6" units="cm"/>
      <inkml:brushProperty name="color" value="#00CDFF"/>
      <inkml:brushProperty name="tip" value="rectangle"/>
      <inkml:brushProperty name="rasterOp" value="maskPen"/>
    </inkml:brush>
  </inkml:definitions>
  <inkml:trace contextRef="#ctx0" brushRef="#br0">0 0,'78'0,"-29"0,4 0,14 0,3 0,9 2,2 1,3 0,-1 3,-9 0,-4 1,-10 1,-3 0,33 6,-18-1,-9-2,-9-2,-2 1,-4-2,0-2,3 1,2-3,3 2,0 1,0-3,1 0,4 0,0 1,4 3,0-1,-4 0,-1 1,-7-1,-2-3,-2 0,-4-3,-1-1,0 0,0 0,4 0,4 0,2 0,6 0,2 0,-5 0,-4 0,-8 0,-7-3,-4-1,-6 1,-5 0,-5 3,-3 0,2 0,-1 0,1 0,-2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21:42:54.768"/>
    </inkml:context>
    <inkml:brush xml:id="br0">
      <inkml:brushProperty name="width" value="0.3" units="cm"/>
      <inkml:brushProperty name="height" value="0.6" units="cm"/>
      <inkml:brushProperty name="color" value="#00CDFF"/>
      <inkml:brushProperty name="tip" value="rectangle"/>
      <inkml:brushProperty name="rasterOp" value="maskPen"/>
    </inkml:brush>
  </inkml:definitions>
  <inkml:trace contextRef="#ctx0" brushRef="#br0">1 1,'73'0,"-1"0,10 0,3 0,-16 0,4 0,0 0,4 0,1 0,0 0,-2 0,0 1,-2 0,-3 1,-1 1,-3 0,21 1,-5 1,-11 0,-4-1,-10 1,-4 0,37-1,-25 0,-19 0,-14-4,-8 0,-4 0,-4 0,1 0,-6 5,6-4,0 4,-3-2,2 0,3 0,-1 0,7-3,5 0,6 0,5 0,2 0,-5 0,0 0,-3 0,-5 0,-4 0,-2-2,-1-1,-3 0,-2 0,-4 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21:42:56.768"/>
    </inkml:context>
    <inkml:brush xml:id="br0">
      <inkml:brushProperty name="width" value="0.3" units="cm"/>
      <inkml:brushProperty name="height" value="0.6" units="cm"/>
      <inkml:brushProperty name="color" value="#00CDFF"/>
      <inkml:brushProperty name="tip" value="rectangle"/>
      <inkml:brushProperty name="rasterOp" value="maskPen"/>
    </inkml:brush>
  </inkml:definitions>
  <inkml:trace contextRef="#ctx0" brushRef="#br0">1 12,'70'0,"0"0,-1 0,24 0,4 0,7 0,-25 0,4 0,2 0,2 0,1 0,9 0,2 0,1 0,0 0,-1 0,-4 0,1 0,-2 0,0 0,-2 0,-8 0,-1 0,-1 0,-2 0,-2 0,8 0,-2 0,-3 0,-4 0,5 0,-5 0,-4 0,14 0,-10 0,23 0,-52 0,-11 0,-5 0,-4 0,-7-2,0-1,0 0,0 1,2 1,-4 1,-2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21:42:59.168"/>
    </inkml:context>
    <inkml:brush xml:id="br0">
      <inkml:brushProperty name="width" value="0.3" units="cm"/>
      <inkml:brushProperty name="height" value="0.6" units="cm"/>
      <inkml:brushProperty name="color" value="#00CDFF"/>
      <inkml:brushProperty name="tip" value="rectangle"/>
      <inkml:brushProperty name="rasterOp" value="maskPen"/>
    </inkml:brush>
  </inkml:definitions>
  <inkml:trace contextRef="#ctx0" brushRef="#br0">1 1,'87'0,"1"0,-19-1,4 1,2 1,15 1,3 1,4 3,-14 1,1 2,2 1,1 2,6 1,1 3,0 1,0 2,0 2,1 1,-1 3,1 0,-16-3,0 2,-1 0,0 0,-1 0,11 4,0 1,-3-1,-2 1,-9-3,-1 0,-3-1,-2 0,6 2,-3-2,-7-1,-1-1,-7-3,24 8,-33-14,-15-6,-12-5,-6-3,1 0,7 0,0 0,7 0,-8 0,-1 0,-5 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21:43:01.268"/>
    </inkml:context>
    <inkml:brush xml:id="br0">
      <inkml:brushProperty name="width" value="0.3" units="cm"/>
      <inkml:brushProperty name="height" value="0.6" units="cm"/>
      <inkml:brushProperty name="color" value="#00CDFF"/>
      <inkml:brushProperty name="tip" value="rectangle"/>
      <inkml:brushProperty name="rasterOp" value="maskPen"/>
    </inkml:brush>
  </inkml:definitions>
  <inkml:trace contextRef="#ctx0" brushRef="#br0">0 226,'54'0,"-1"0,11 0,4 0,17 0,5 0,-17 0,3 0,2 0,11 0,3 0,1 0,1 0,1 0,0 0,0 0,0 0,-2 0,-2 0,-1 0,-2 0,-6 0,-1 0,-1 0,-6 0,-1 0,-3 0,18 0,-6 0,-19 0,-6 0,21 0,-25 0,-18 0,-6 0,-5 0,1 0,-1 0,0 0,1-3,6 0,6-4,10-2,11-3,7-4,6-1,2 1,-4 1,-3 0,2 0,-2-1,5-3,-7-1,-13 4,-10 3,-13 6,-6 3,-10 2,-4 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1T21:43:04.552"/>
    </inkml:context>
    <inkml:brush xml:id="br0">
      <inkml:brushProperty name="width" value="0.3" units="cm"/>
      <inkml:brushProperty name="height" value="0.6" units="cm"/>
      <inkml:brushProperty name="color" value="#00CDFF"/>
      <inkml:brushProperty name="tip" value="rectangle"/>
      <inkml:brushProperty name="rasterOp" value="maskPen"/>
    </inkml:brush>
  </inkml:definitions>
  <inkml:trace contextRef="#ctx0" brushRef="#br0">0 0,'99'0,"-41"0,3 0,11 0,6 0,19 0,5 0,-27 0,2 0,1 0,3 0,1 0,1 0,4 0,1 0,-2 0,-6 0,-1 0,-3 0,25 0,-5 0,-17 0,-7 0,19 0,-7 0,-6 0,-3 0,-3 0,-8 0,-2 0,-9 0,-2 0,-3 0,-4 0,0 0,-1 0,1 0,-3 0,-7 0,-7 0,-5 0,-4 0,-3 0,1 0,0 0,7 0,3 0,8 0,9 0,7 0,1 0,-6 2,-8 2,-10 3,-11 2,-7 1,-6 7,-3 0,0 1,0-1,0-1,0-2,-1 3,-11-3,-2-2,-15 0,-9-2,-17-2,-13-2,-7-4,4-2,9 0,12 0,12 0,11 0,13 0,6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3:20:09.744"/>
    </inkml:context>
    <inkml:brush xml:id="br0">
      <inkml:brushProperty name="width" value="0.2" units="cm"/>
      <inkml:brushProperty name="height" value="0.2" units="cm"/>
      <inkml:brushProperty name="color" value="#E71224"/>
    </inkml:brush>
  </inkml:definitions>
  <inkml:trace contextRef="#ctx0" brushRef="#br0">1 22 24575,'54'0'0,"7"0"0,9 0 0,19 0 0,-32 0 0,5 0 0,26 0 0,6 0 0,-23 0 0,2 0 0,0 0 0,1 0 0,0 0 0,0 0 0,0 0 0,-1 0 0,-2 0 0,24 0 0,-2 0 0,2 0 0,0 0 0,1 0 0,-1 0 0,-4 0 0,-1 0 0,-5 0 0,-1 0 0,-7 0 0,-3 0 0,-6 0 0,-3 0 0,-2 0 0,-1 0 0,-1 0 0,1 0 0,4 0 0,1 0 0,3 0 0,0 0 0,-1 0 0,-1 0 0,-4 0 0,-1 0 0,-5 0 0,-1 0 0,-5 0 0,0 0 0,0 0 0,0 0 0,3 0 0,0 0 0,5 0 0,1 0 0,3 0 0,2 0 0,1 0 0,0 0 0,-2 0 0,0 0 0,-6 0 0,-1 0 0,-4 0 0,-1 0 0,41 0 0,-7 0 0,0 0 0,-3 0 0,1 0 0,-4 0 0,-8 0 0,-5 0 0,-4 0 0,-4 0 0,-5 0 0,-5 0 0,-3 0 0,0 0 0,0 0 0,0 0 0,-1 0 0,-2 0 0,-1 0 0,0 0 0,2 0 0,2 0 0,-3 0 0,0 0 0,-1 0 0,1 0 0,3 0 0,0 0 0,3 0 0,2 0 0,3 0 0,0 0 0,0 0 0,0 0 0,-4 0 0,-1 0 0,-3-2 0,-4-2 0,1 1 0,-4 0 0,1 3 0,2 0 0,1 0 0,6 0 0,1 0 0,0 0 0,-3-2 0,-4-1 0,-4 1 0,-6-1 0,-4 3 0,-4 0 0,1 0 0,3 0 0,4 0 0,1 0 0,0 0 0,-1 0 0,-3 0 0,-2 0 0,-4 0 0,-1 0 0,-5 0 0,-1 0 0,-2 0 0,-3 0 0,-1 0 0,-1 0 0,-1 0 0,-4 0 0,-1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3:20:41.944"/>
    </inkml:context>
    <inkml:brush xml:id="br0">
      <inkml:brushProperty name="width" value="0.2" units="cm"/>
      <inkml:brushProperty name="height" value="0.2" units="cm"/>
      <inkml:brushProperty name="color" value="#E71224"/>
    </inkml:brush>
  </inkml:definitions>
  <inkml:trace contextRef="#ctx0" brushRef="#br0">1 150 24575,'41'0'0,"6"0"0,13 0 0,22 0 0,-23 0 0,5 0 0,19 0 0,5 0 0,-18 0 0,3 0 0,1 0-334,6 0 1,1 0-1,0 0 334,2 0 0,0 0 0,0 0 0,-3 0 0,1 0 0,-2 0 0,-5 0 0,0 0 0,-1 0 0,-1 0 0,-1 0 0,-1 0 109,26 0 0,-3 0-109,-5 0 0,-2 0 0,-6 0 0,-3 0 0,-7 1 0,-3-2 0,-7 0 0,-3 0 0,-5-1 0,-1 0 754,38-4-754,-4-1 29,-3 0-29,-3 1 0,4 2 0,5 2 0,5 1 0,5-2 0,-47 1 0,1-1 0,1-1 0,1 0 0,0-1 0,1-1 0,0-1 0,0 0 0,-2-1 0,1 1 0,0 0 0,1 1 0,3 1 0,1 1 0,1 2 0,1 1 0,1 0 0,-1 1 0,-1-1 0,-2 2 0,-5-1 0,-2 0 0,42 0 0,-5 0 0,-4 0 0,8-1 0,6-2 0,-45 1 0,2 0 0,4-2 0,2 1 0,1-1 0,2 1 0,3 1 0,0 0 0,1 1 0,-2 0 0,0 1 0,-2 0 0,-4 0 0,-1 0 0,-7 0 0,-1 0 0,43 0 0,-6 0 0,0 0 0,7 6 0,-44 0 0,0 1 0,3 4 0,-1 0 0,-1 1 0,-1 0 0,42 9 0,-18-4 0,-16-5 0,-15-1 0,-15-2-820,-9 0 1,-10-6 0,-4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1T14:50:30.252"/>
    </inkml:context>
    <inkml:brush xml:id="br0">
      <inkml:brushProperty name="width" value="0.05" units="cm"/>
      <inkml:brushProperty name="height" value="0.05" units="cm"/>
      <inkml:brushProperty name="color" value="#00A0D7"/>
    </inkml:brush>
  </inkml:definitions>
  <inkml:trace contextRef="#ctx0" brushRef="#br0">1 511 24575,'20'0'0,"2"0"0,0 0 0,5 5 0,7 10 0,1 4 0,0 3 0,-8-6 0,-8-5 0,-2-2 0,-2 2 0,1 2 0,-1 1 0,-3 0 0,-2-3 0,1-2 0,0 0 0,-1 1 0,3 2 0,-1 2 0,1 1 0,-1-3 0,0 0 0,3 1 0,5 4 0,1 3 0,0 4 0,-1-2 0,-1-4 0,2-1 0,-3-1 0,1 0 0,-1 1 0,-1-1 0,1 1 0,-2-1 0,-1-3 0,-1-1 0,-2-1 0,1 2 0,2-1 0,1 1 0,2-2 0,-1 0 0,-2-1 0,-1 0 0,1 2 0,0 0 0,3-1 0,3-1 0,1 0 0,2 0 0,0 1 0,0-1 0,1 0 0,-1-3 0,3 2 0,1-3 0,1 1 0,-1 2 0,-3-2 0,2 2 0,5-3 0,5 0 0,2 1 0,1-1 0,0 2 0,1 0 0,1 1 0,0 0 0,0-3 0,-1 3 0,4 0 0,0 0 0,3 1 0,3-1 0,2 0 0,2 0 0,1 1 0,-1-2 0,-3 2 0,-8-1 0,-5-3 0,-6 1 0,1-1 0,5-3 0,7 4 0,8-1 0,3-1 0,6 0 0,2-1 0,5-1 0,9 1 0,10-3 0,-40-1 0,3 0 0,6 0 0,1 0 0,3 0 0,0 0 0,-2-2 0,0 0 0,-4-2 0,-1-1 0,40-8 0,-15-5 0,-11-1 0,-13 0 0,-8-1 0,-5-1 0,-5-3 0,2-2 0,4-4 0,7-4 0,3-5 0,2-2 0,0-1 0,-3 4 0,-8 7 0,-12 5 0,-14 5 0,-11-4 0,-6-7 0,-15-6 0,-25-14 0,-28-10 0,24 27 0,-4-1 0,-4-2 0,-1 0 0,1 1 0,1 2 0,1 1 0,1 1 0,2 4 0,2 2 0,-38-21 0,5 7 0,-3 2 0,-2 0 0,-4 4 0,1 1 0,3 4 0,5 0 0,6 5 0,0 0 0,-3 4 0,-3 2 0,-6-1 0,-1 5 0,-3 0 0,-7 5 0,-4 4 0,46 4 0,0 0 0,-1 2 0,-1 0 0,0 0 0,-1 0 0,-3 0 0,1 0 0,-1 0 0,1 0 0,-1 0 0,1 0 0,2 0 0,1 0 0,2 0 0,0 0 0,1 2 0,0 1 0,-45 9 0,1 9 0,5 7 0,9 0 0,15-5 0,15-5 0,14-3 0,10-1 0,9-2 0,2 2 0,-6 0 0,-2 2 0,-12 5 0,-5 1 0,-5 5 0,-8 3 0,-1 2 0,0-2 0,8-9 0,13-10 0,12-9 0,7-2 0,0 0 0,1 3 0,1 2 0,-1 4 0,3-1 0,-4 1 0,2-1 0,2 0 0,1 1 0,1-3 0,-1-4 0,-1 1 0,-1 0 0,4-2 0,1 1 0,5-4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1:20:47.224"/>
    </inkml:context>
    <inkml:brush xml:id="br0">
      <inkml:brushProperty name="width" value="0.2" units="cm"/>
      <inkml:brushProperty name="height" value="0.2" units="cm"/>
      <inkml:brushProperty name="color" value="#E71224"/>
    </inkml:brush>
  </inkml:definitions>
  <inkml:trace contextRef="#ctx0" brushRef="#br0">0 909 24575,'35'0'0,"8"0"0,38 0 0,18 0 0,-43 0 0,3 0 0,4 0 0,0 0 0,-2 0 0,0 0 0,8 2 0,1 1 0,4 2 0,-1 1 0,-1 2 0,-1 1 0,-6 0 0,-2 2 0,-8-2 0,-2 0 0,36 7 0,-13-3 0,-4-2 0,-3-1 0,0-2 0,-5 1 0,-8-4 0,0-1 0,-4-2 0,1-2 0,2 0 0,2 0 0,4 0 0,8 0 0,1 0 0,2 0 0,5 0 0,0 0 0,8 0 0,4 0 0,6 0 0,4 0 0,-4 0 0,2 0 0,-1 0 0,-3 0 0,-3 0 0,0 0 0,-3 0 0,5 0 0,7 0 0,-48 0 0,-1 0 0,0 0 0,0 0 0,44 0 0,-12 0 0,-6-3 0,-3 0 0,-1-1 0,5 1 0,4 3 0,8 0 0,11 0 0,-46 0 0,2 0 0,2 0 0,0 0 0,2 1 0,0 1 0,1 0 0,-1 1 0,-2 0 0,0 1 0,-1 0 0,1-1 0,0-1 0,1 0 0,4 0 0,2-1 0,7-1 0,1 0 0,5 0 0,1 0 0,2 0 0,0 0 0,-4 0 0,-2 0 0,-4 0 0,-2 0 0,-5 0 0,-2 0 0,-3 1 0,0 1 0,0 3 0,2 0 0,4 3 0,1 0 0,7 0 0,1 0 0,4 0 0,0-1 0,-1-1 0,0 0 0,-3 1 0,0-1 0,-4 1 0,-2-1 0,-2-1 0,1-2 0,-2-1 0,1 0 0,1-2 0,0 0 0,2 0 0,0 0 0,1 0 0,0 0 0,-4 0 0,-1 0 0,-3 0 0,-1 0 0,-4 0 0,-1 0 0,-2-1 0,0 2 0,1-1 0,0 2 0,1 2 0,1 1 0,5 2 0,0 0 0,1 4 0,1 0 0,1 2 0,1 0 0,2 0 0,1-1 0,0 0 0,0-1 0,0-2 0,0-2 0,-5-2 0,-1-2 0,-4 0 0,-2-2 0,-3-5 0,-2-4 0,0-5 0,-1-5 0,-1-9 0,-3-7 0,1-10 0,-2-6 0,-2-5 0,-3-4 0,-3-3 0,-2-3 0,-3 1 0,-2-1 0,-6 3 0,-3 1 0,-4 2 0,-4 2 0,-3 6 0,-4 1 0,1-32 0,-7 19 0,-1 22 0,0 15 0,0 9 0,0 6 0,-2 1 0,-4-1 0,-5-7 0,-6-7 0,-6-4 0,-3-1 0,1 4 0,3 8 0,3 7 0,5 6 0,2 4 0,8 1 0,1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1:38:02.488"/>
    </inkml:context>
    <inkml:brush xml:id="br0">
      <inkml:brushProperty name="width" value="0.2" units="cm"/>
      <inkml:brushProperty name="height" value="0.2" units="cm"/>
      <inkml:brushProperty name="color" value="#E71224"/>
    </inkml:brush>
  </inkml:definitions>
  <inkml:trace contextRef="#ctx0" brushRef="#br0">1 1 24575,'81'0'0,"-16"0"0,9 0 0,-6 0 0,6 0 0,5 0 0,4 0 0,6 0 0,3 0 0,1 0-656,-13 0 1,1 0-1,1 0 1,1 0 0,-2 0 441,18 0 1,1 0 0,-2 0-1,-2 0 214,-9 0 0,-1 0 0,-2 0 0,-6 0 356,3 0 0,-6 0 1,-3 0-357,20 0 0,-5 0 360,-13 0 0,-4 0-360,-13 0 0,-2 0 0,37 0 0,-20 0 2162,-19 0-2162,-16 0 180,-14 0-180,-7 0 0,-4 0 0,-1 0 0,-1 0 0,1 0 0,1 0 0,3 0 0,5 0 0,3 0 0,2 0 0,-11 0 0,-5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1:38:04.756"/>
    </inkml:context>
    <inkml:brush xml:id="br0">
      <inkml:brushProperty name="width" value="0.2" units="cm"/>
      <inkml:brushProperty name="height" value="0.2" units="cm"/>
      <inkml:brushProperty name="color" value="#E71224"/>
    </inkml:brush>
  </inkml:definitions>
  <inkml:trace contextRef="#ctx0" brushRef="#br0">1 5 24575,'73'0'0,"1"0"0,15 0 0,11 0 0,8 0 0,-25 0 0,4 0 0,4 0 0,3 0 0,1 0-547,-2 0 1,3 0 0,2 0 0,0 0 0,1 0 0,-2 0-1,-2-1 1,1 0 0,-1 0 0,-1 0 0,0 1 0,-2 0-1,-4 1 1,-1 1 0,-1 0 0,-1 1 0,-1 0 0,-3 0 665,24 2 0,-2 1 0,-5 2 0,-6 0-119,-1 3 0,-6 1 0,-7 2 916,6 7 1,-15 2-917,-13 6 0,-27-12 0,-15-10 819,-9-11 0,-4 1 0,-1-1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1:38:06.772"/>
    </inkml:context>
    <inkml:brush xml:id="br0">
      <inkml:brushProperty name="width" value="0.2" units="cm"/>
      <inkml:brushProperty name="height" value="0.2" units="cm"/>
      <inkml:brushProperty name="color" value="#E71224"/>
    </inkml:brush>
  </inkml:definitions>
  <inkml:trace contextRef="#ctx0" brushRef="#br0">1 66 24575,'81'0'0,"0"0"0,-3 0 0,10 0 0,7 0 0,7 0 0,-20 0 0,6 0 0,3 0 0,4 0 0,3 0 0,2 0 0,1 0-328,-17 0 0,3 0 0,3 0 1,0 0-1,2 0 0,1 0 1,0 0-1,1 0 0,-1 0 1,0 0-1,4 0 0,0 0 0,1 0 1,0 0-1,1 0 0,-1 0 1,0 0-1,0 0 0,-2 0 1,-1 0-38,4 0 1,0 0 0,-1 0 0,0 0 0,-1 0 0,-2 0 0,0 0 0,-3 0 0,-1 0 210,9 0 0,-2 0 0,-1 0 0,-2 0 0,-3 0 1,-2 0-1,-3 0 154,11 0 0,-3 0 0,-4 0 0,-3 0 0,-4 0 430,-1 0 1,-3 0-1,-5 0 1,-4 0-431,2 0 0,-5 0 0,-5 0 0,1 0 0,-7 0 0,15 0 3276,-25 0-958,-18 0 773,-7 0-3091,19 0 0,43 0 0,-24-2 0,4 0 0,17-2 0,4-1 0,3-1 0,1-1 250,-11 1 1,-3 0-251,-11 0 0,-6 1 0,17-2 0,-35 4 0,-21-2 0,-11 5 0,-4-2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1:38:08.338"/>
    </inkml:context>
    <inkml:brush xml:id="br0">
      <inkml:brushProperty name="width" value="0.2" units="cm"/>
      <inkml:brushProperty name="height" value="0.2" units="cm"/>
      <inkml:brushProperty name="color" value="#E71224"/>
    </inkml:brush>
  </inkml:definitions>
  <inkml:trace contextRef="#ctx0" brushRef="#br0">1 0 24575,'86'0'0,"-9"0"0,13 0 0,-1 0 0,9 0 0,3 0 0,-15 0 0,3 0 0,1 0 0,-1 0-639,0 0 1,1 0 0,-1 0 0,-2 0 638,-6 0 0,0 0 0,-3 0 0,-2 0 0,6 0 0,-4 0 0,-2 0 407,24 0 0,-4 0-407,-12 0 0,-5 0 210,-19 0 0,-4 0-210,37 0 0,-26 0 0,-23 0 1319,-11 0-1319,-11 0 0,-4 0 0,-6 0 0,-1 0 0,-1 0 0,-1 0 0,-4 0 0,-2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07:38.694"/>
    </inkml:context>
    <inkml:brush xml:id="br0">
      <inkml:brushProperty name="width" value="0.1" units="cm"/>
      <inkml:brushProperty name="height" value="0.1" units="cm"/>
      <inkml:brushProperty name="color" value="#E71224"/>
    </inkml:brush>
  </inkml:definitions>
  <inkml:trace contextRef="#ctx0" brushRef="#br0">0 45 24575,'63'0'0,"24"0"0,-31 0 0,3 0 0,5 0 0,1 0 0,7 0 0,4 0 0,-11 0 0,4 0 0,2 0-660,15 0 0,3 0 0,4 0 660,-13 0 0,3 0 0,2 0 0,0 0-390,9 0 0,1 0 0,1 0 0,0 0 390,-1 0 0,1 0 0,0 0 0,1 0 0,-17 0 0,1 0 0,0 0 0,0 0 0,1 0 0,0 0 0,0 0 0,0 0 0,0 0 0,1 0 0,-1 0 0,0 0 0,0 0 0,-1 0 0,0 0 0,14 0 0,1 0 0,-2 0 0,-2 0-244,-6-2 0,-2 1 0,-1-1 1,-2 0 243,13-1 0,-4-1 0,-4 1 0,16-3 0,-9 1 0,-22 0 0,-8 1 1264,8 3-1264,-38 1 518,-21-3 0,-7 3 0,-7-3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13:59.043"/>
    </inkml:context>
    <inkml:brush xml:id="br0">
      <inkml:brushProperty name="width" value="0.1" units="cm"/>
      <inkml:brushProperty name="height" value="0.1" units="cm"/>
      <inkml:brushProperty name="color" value="#E71224"/>
    </inkml:brush>
  </inkml:definitions>
  <inkml:trace contextRef="#ctx0" brushRef="#br0">54 0 24575,'0'11'0,"0"-2"0,0-1 0,0 0 0,0-1 0,0 0 0,0 1 0,0 0 0,0 1 0,0 2 0,0 2 0,0 1 0,0 2 0,0 2 0,0 1 0,0 1 0,0-2 0,0-1 0,0-1 0,0-1 0,0 3 0,0-4 0,0 1 0,0-1 0,0-1 0,0 0 0,0 0 0,0-1 0,0-1 0,0 0 0,-1-1 0,-1 3 0,-1 0 0,1 2 0,1 1 0,1-1 0,0 2 0,0-2 0,0 0 0,0 0 0,-2 0 0,-1 2 0,0 1 0,1 2 0,0 3 0,-2 3 0,1 7 0,-2 6 0,2 4 0,0 3 0,0 3 0,3-1 0,0-4 0,0-6 0,0-8 0,0-2 0,0 0 0,0 0 0,0 3 0,0-1 0,0 1 0,0 0 0,0 0 0,0-1 0,0 2 0,0 0 0,0 5 0,0 6 0,0 0 0,-3 3 0,0 4 0,0 5 0,1 7 0,2 6 0,0-2 0,0-1 0,0-10 0,0-8 0,0-8 0,0-8 0,0-1 0,0 2 0,0 4 0,0 3 0,0 0 0,0-2 0,0 0 0,0-4 0,0 1 0,0 1 0,0 2 0,0 3 0,0 3 0,1 1 0,2-2 0,0-4 0,2-7 0,-1-6 0,-2-2 0,0-3 0,-2-3 0,0-1 0,3-4 0,-1-2 0,1 0 0,-1 1 0,1 4 0,-1 2 0,2 3 0,0 0 0,-2-1 0,1-3 0,-2-4 0,-1-2 0,0-2 0,0 1 0,0-1 0,0 2 0,0 0 0,0 3 0,0 3 0,0-1 0,0 0 0,0-7 0,0-3 0,0-4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14:02.027"/>
    </inkml:context>
    <inkml:brush xml:id="br0">
      <inkml:brushProperty name="width" value="0.1" units="cm"/>
      <inkml:brushProperty name="height" value="0.1" units="cm"/>
      <inkml:brushProperty name="color" value="#E71224"/>
    </inkml:brush>
  </inkml:definitions>
  <inkml:trace contextRef="#ctx0" brushRef="#br0">6 1 24575,'36'0'0,"-2"0"0,-6 0 0,-7 2 0,-10 2 0,-8 6 0,-3 5 0,-2 5 0,-6 7 0,-5 4 0,-2 3 0,0 1 0,2 0 0,0 5 0,1 1 0,0-2 0,2-5 0,1-6 0,4-6 0,3-4 0,-1-1 0,1-1 0,-1-6 0,1-7 0,2-15 0,0 3 0,0-4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14:05.358"/>
    </inkml:context>
    <inkml:brush xml:id="br0">
      <inkml:brushProperty name="width" value="0.1" units="cm"/>
      <inkml:brushProperty name="height" value="0.1" units="cm"/>
      <inkml:brushProperty name="color" value="#E71224"/>
    </inkml:brush>
  </inkml:definitions>
  <inkml:trace contextRef="#ctx0" brushRef="#br0">1 1 24575,'15'0'0,"-4"0"0,-2 0 0,0 0 0,2 0 0,4 0 0,4 0 0,4 0 0,0 0 0,-4 0 0,-6 0 0,-4 0 0,0 0 0,-1 0 0,1 0 0,-4 0 0,-1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14:08.141"/>
    </inkml:context>
    <inkml:brush xml:id="br0">
      <inkml:brushProperty name="width" value="0.1" units="cm"/>
      <inkml:brushProperty name="height" value="0.1" units="cm"/>
      <inkml:brushProperty name="color" value="#E71224"/>
    </inkml:brush>
  </inkml:definitions>
  <inkml:trace contextRef="#ctx0" brushRef="#br0">1 92 24575,'0'18'0,"0"0"0,0-5 0,0 3 0,0 0 0,0 2 0,0 5 0,0 1 0,0 0 0,0-1 0,0-3 0,0 0 0,0 0 0,0-2 0,0-2 0,0-1 0,0-3 0,0-1 0,0-3 0,0 1 0,0 1 0,1-2 0,3 0 0,6-1 0,4 2 0,4 0 0,2-2 0,0-2 0,0-2 0,0-1 0,3-2 0,1 0 0,-1 0 0,0 0 0,-3-2 0,-1-4 0,-4-1 0,-3-4 0,-4 0 0,-2-2 0,0-3 0,0 0 0,-1-2 0,-2 3 0,-1-1 0,-2 1 0,0 1 0,0-1 0,0-1 0,0-1 0,0-1 0,0-2 0,0 0 0,0 0 0,0 2 0,0 1 0,0 3 0,0 1 0,0 1 0,0 0 0,0 0 0,0 0 0,0-3 0,0 1 0,-2 0 0,-2 0 0,-2 3 0,-2-1 0,-3 4 0,-1 2 0,0 2 0,-2 1 0,2 0 0,0 1 0,-1 2 0,1 0 0,0 0 0,2 0 0,-1 0 0,1 0 0,-2 3 0,0 4 0,4 2 0,4 2 0,3-2 0,1-4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3:58:28.505"/>
    </inkml:context>
    <inkml:brush xml:id="br0">
      <inkml:brushProperty name="width" value="0.1" units="cm"/>
      <inkml:brushProperty name="height" value="0.1" units="cm"/>
      <inkml:brushProperty name="color" value="#E71224"/>
    </inkml:brush>
  </inkml:definitions>
  <inkml:trace contextRef="#ctx0" brushRef="#br0">248 1 24575,'-5'9'0,"1"3"0,4 6 0,0 5 0,0 2 0,0 2 0,0-1 0,0-3 0,0-1 0,1-2 0,2 0 0,2 0 0,0 0 0,0 0 0,0-3 0,-2 0 0,1-3 0,-1-4 0,1 0 0,2-2 0,0 2 0,1 1 0,2 0 0,0 0 0,4-1 0,0-1 0,2 1 0,0 0 0,0-3 0,0-2 0,0-2 0,2-3 0,1 0 0,2 0 0,0 0 0,0 0 0,0 0 0,0 0 0,0 0 0,0 0 0,0 0 0,0 0 0,0 0 0,0 0 0,0 0 0,0 0 0,-1 0 0,-1 0 0,-1 0 0,-1 0 0,0 0 0,1 0 0,0 0 0,2 0 0,-1 1 0,-1 2 0,0-1 0,1 2 0,0-1 0,-1 1 0,0 0 0,1 0 0,2 2 0,0-1 0,0 0 0,0-2 0,-1 2 0,-2-2 0,0-1 0,1 1 0,1-3 0,4 0 0,1 0 0,-1 0 0,-1 3 0,0-1 0,1 1 0,2-2 0,3-1 0,4 0 0,1 0 0,-2 0 0,-1 0 0,-3 0 0,-4 0 0,0 0 0,-3 2 0,0 1 0,0 0 0,0-1 0,0-2 0,0 0 0,0 1 0,0 1 0,0 1 0,1-1 0,-4 0 0,0-2 0,0 0 0,1 1 0,2 2 0,0 0 0,3-1 0,1-2 0,2 0 0,1 0 0,-4 0 0,1 0 0,-1 0 0,2 0 0,1 0 0,0 0 0,-3 0 0,1 0 0,-1 0 0,2 0 0,2 0 0,-2 0 0,1 0 0,-2 0 0,0 0 0,-2 0 0,-1 0 0,-1 0 0,2 0 0,2 0 0,1 0 0,1 0 0,-3 0 0,3 0 0,1 0 0,0 0 0,2 0 0,3 0 0,3 0 0,3 0 0,4-2 0,1-4 0,3-2 0,-3-3 0,0-1 0,0-1 0,0-2 0,1-2 0,-2 0 0,-7 3 0,-5 1 0,-6 1 0,-7 4 0,-5 1 0,-4-1 0,-5 0 0,0-2 0,-2-1 0,-3-1 0,-8-3 0,-9-3 0,-9-2 0,-8-2 0,-7-1 0,-9 0 0,-8 1 0,-7 3 0,-5 2 0,-4 2 0,-2-1 0,1 1 0,2-1 0,4 1 0,5 2 0,0 0 0,-1 6 0,-1 2 0,-3 2 0,-3 3 0,-5 0 0,-10 0 0,-5 0 0,-3 0 0,4-3 0,4-1 0,3-4 0,0-1 0,-5 2 0,-4 1 0,45 4 0,-1 1 0,-2 1 0,-1 0 0,-1 0 0,1 0 0,1 0 0,0 0 0,-46 0 0,9 0 0,10 0 0,8 0 0,6 0 0,-1 0 0,4 0 0,3 0 0,8 0 0,12 0 0,8 0 0,16 0 0,8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14:28.593"/>
    </inkml:context>
    <inkml:brush xml:id="br0">
      <inkml:brushProperty name="width" value="0.1" units="cm"/>
      <inkml:brushProperty name="height" value="0.1" units="cm"/>
      <inkml:brushProperty name="color" value="#E71224"/>
    </inkml:brush>
  </inkml:definitions>
  <inkml:trace contextRef="#ctx0" brushRef="#br0">1 1551 24575,'0'-36'0,"0"-6"0,2-11 0,5-12 0,2-3 0,4-17 0,1 2 0,-1 7 0,0 8 0,-2 19 0,0 7 0,-3 6 0,-1 4 0,-2 3 0,-3 2 0,3 0 0,-2 0 0,-1 3 0,3 1 0,-3-1 0,1-2 0,2-4 0,-2-6 0,3-4 0,-1-3 0,-2-4 0,0 4 0,-3 3 0,0 5 0,0 4 0,0 3 0,0 2 0,0 2 0,0 3 0,0 4 0,0 2 0,0 1 0,0 3 0,0 0 0,0-1 0,0 0 0,0-1 0,0 0 0,0 2 0,0 0 0,0-1 0,0 5 0,0 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5:34:23.037"/>
    </inkml:context>
    <inkml:brush xml:id="br0">
      <inkml:brushProperty name="width" value="0.1" units="cm"/>
      <inkml:brushProperty name="height" value="0.1" units="cm"/>
      <inkml:brushProperty name="color" value="#E71224"/>
    </inkml:brush>
  </inkml:definitions>
  <inkml:trace contextRef="#ctx0" brushRef="#br0">0 0 24575,'0'19'0,"0"-5"0,0 3 0,0-3 0,0 3 0,0 7 0,0 1 0,0 8 0,0 6 0,0 1 0,0 1 0,2-5 0,1-5 0,-1-4 0,0-5 0,-1-2 0,0-2 0,2-3 0,-1-1 0,3 1 0,-1 2 0,1 3 0,-1 0 0,0 0 0,0 3 0,0 3 0,1 4 0,-2 2 0,1-2 0,0-4 0,-2-3 0,1-3 0,-3-3 0,0-4 0,0-1 0,0-3 0,1-3 0,2 2 0,-1 0 0,0 3 0,-1 1 0,-1 0 0,0 2 0,0-1 0,0 3 0,0 1 0,2 2 0,0 1 0,1 0 0,-1 0 0,-2 1 0,3 3 0,-1 3 0,1 4 0,-1 3 0,-2-1 0,2-1 0,1 0 0,0-4 0,0 0 0,0-2 0,0-2 0,-1-1 0,-1-5 0,-1 0 0,0-1 0,0 0 0,0 0 0,0 0 0,0-3 0,0 1 0,0 2 0,0 1 0,0 2 0,0 0 0,0-2 0,0-1 0,0 0 0,0-2 0,0 2 0,0-2 0,0 0 0,0 0 0,0-2 0,0-1 0,0 0 0,1-2 0,1 1 0,0-3 0,0 0 0,-1 1 0,-1 0 0,0 1 0,0-1 0,0 1 0,0 1 0,0 0 0,0 0 0,1-3 0,2 0 0,-1-2 0,0 3 0,-1-4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3:58:33.405"/>
    </inkml:context>
    <inkml:brush xml:id="br0">
      <inkml:brushProperty name="width" value="0.1" units="cm"/>
      <inkml:brushProperty name="height" value="0.1" units="cm"/>
      <inkml:brushProperty name="color" value="#E71224"/>
    </inkml:brush>
  </inkml:definitions>
  <inkml:trace contextRef="#ctx0" brushRef="#br0">296 166 24575,'0'17'0,"0"0"0,4 2 0,4 1 0,2 0 0,2-2 0,0-1 0,1-2 0,-1-2 0,-1 0 0,-1-4 0,0 0 0,0 0 0,0 0 0,-2 0 0,1-2 0,-1 0 0,0 0 0,3 2 0,0 0 0,1 0 0,1 0 0,-2 0 0,0 0 0,-1-2 0,-1-2 0,-2 0 0,2-2 0,1 0 0,2-1 0,2-2 0,-1 0 0,2 0 0,2 0 0,0 0 0,3 2 0,0 0 0,-2 1 0,-3-1 0,-3-1 0,-2-1 0,0 2 0,-1 0 0,-1 1 0,1-1 0,1-1 0,2 1 0,4 1 0,-1 0 0,2 1 0,-2-2 0,0 0 0,2-1 0,1 0 0,2 2 0,0-1 0,-2 1 0,-2-2 0,-3-1 0,-3 2 0,0 0 0,1 1 0,-1 1 0,1-2 0,-1 1 0,-2-1 0,1-1 0,-3 0 0,0 2 0,1-1 0,2 1 0,2-3 0,1 0 0,3 0 0,0 0 0,8 0 0,10 0 0,11 0 0,11 0 0,3 0 0,4 0 0,-4 0 0,-4 0 0,-6 0 0,-4 0 0,-2 0 0,1 0 0,2 0 0,4 0 0,1 0 0,1 0 0,-1 0 0,1 0 0,-1 0 0,5 0 0,-1 0 0,0 0 0,4 0 0,-2 0 0,1 0 0,1-3 0,2-2 0,5-3 0,3-2 0,2-3 0,-2-1 0,-2-1 0,0 1 0,0 2 0,0-3 0,-4 0 0,-7 0 0,-8 1 0,-10 3 0,-7 1 0,-8 0 0,-4 1 0,-3 1 0,-4 0 0,-5-1 0,0 1 0,-2-1 0,-1-1 0,-1-2 0,-2-3 0,-2 0 0,-7-2 0,-9-4 0,-12-2 0,-9-2 0,-9 2 0,-9 2 0,-7 0 0,-3 1 0,0 1 0,5 4 0,1 1 0,0 2 0,0 1 0,-2 2 0,-1 1 0,-4 4 0,-3 1 0,-2 2 0,2 1 0,4 0 0,5 0 0,0 0 0,-1 0 0,-5 0 0,-2 0 0,2 0 0,-1 0 0,2 1 0,-4 3 0,-7 4 0,-10 6 0,-8 5 0,47-8 0,0-1 0,-44 11 0,11-5 0,12-3 0,8-3 0,3-3 0,-1-3 0,-5 1 0,-10-1 0,-14 3 0,38-4 0,-1 1 0,-3-2 0,1-1 0,0 1 0,1-1 0,-43-1 0,18 0 0,18 0 0,19 0 0,17 0 0,9-2 0,9 2 0,2-2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4:09:18.903"/>
    </inkml:context>
    <inkml:brush xml:id="br0">
      <inkml:brushProperty name="width" value="0.1" units="cm"/>
      <inkml:brushProperty name="height" value="0.1" units="cm"/>
      <inkml:brushProperty name="color" value="#E71224"/>
    </inkml:brush>
  </inkml:definitions>
  <inkml:trace contextRef="#ctx0" brushRef="#br0">1 5 24575,'39'0'0,"57"0"0,-6 0 0,15 0-1081,-14 0 0,6 0 0,3 0 1081,-16 0 0,3 0 0,1 0 0,-1 0 0,3 0 0,-1 0 0,1 0 0,-2 0 0,-1 0 0,-1 0 0,0 0 0,0 0 0,0 0 0,-1 0 0,1 0 0,-1 0 0,-1 0 0,1 0 0,-1 0 0,-1 0 0,-1 0 0,-1 0 0,-1 0 0,-1 0-7,20-1 0,-2 1 1,-2 1 6,-10 0 0,-2 1 0,-3 1 0,-10 1 0,-3-1 0,-3 2 381,15 1 1,-7 0-382,-18 0 0,-6-1 0,12-1 0,-23-4 1619,-16 0-1619,-4 0 881,1 0-881,4 0 0,8 0 0,8 0 0,10 0 0,11-3 0,10-5 0,4-2 0,-2-3 0,-7 4 0,-11 5 0,-7 1 0,-11 3 0,-10 0 0,-12 0 0,-6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04:14:43.718"/>
    </inkml:context>
    <inkml:brush xml:id="br0">
      <inkml:brushProperty name="width" value="0.1" units="cm"/>
      <inkml:brushProperty name="height" value="0.1" units="cm"/>
      <inkml:brushProperty name="color" value="#E71224"/>
    </inkml:brush>
  </inkml:definitions>
  <inkml:trace contextRef="#ctx0" brushRef="#br0">0 176 24575,'48'0'0,"22"0"0,-18 0 0,4 0 0,10 0 0,1 0 0,1 0 0,1 0 0,4 0 0,2 0 0,0 0 0,1 0 0,2 0 0,1 0 0,2 1 0,0-2 0,-4-1 0,-1-2 0,-5-1 0,-1-1 0,-7-1 0,-2-1 0,-6 0 0,-2-1 0,45-2 0,-9 3 0,-6 2 0,-4 2 0,5-3 0,5-2 0,4 1 0,-4-2 0,-12 1 0,-13 0 0,-15-1 0,-8 0 0,-10 2 0,-7 3 0,-2 1 0,1 1 0,3 0 0,4 1 0,0 1 0,-4 1 0,-12 0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Saluti e Ringraziamenti</a:t>
            </a: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r>
              <a:rPr lang="it-IT" dirty="0"/>
              <a:t>Il danno alveolare si manifesta soprattutto sotto forma di riduzione del numero alveoli, che appaiono più grandi, dei capillari, dello spessore della membrana</a:t>
            </a:r>
          </a:p>
          <a:p>
            <a:pPr marL="171450" marR="0" lvl="0" indent="-95250" algn="l" rtl="0">
              <a:lnSpc>
                <a:spcPct val="100000"/>
              </a:lnSpc>
              <a:spcBef>
                <a:spcPts val="0"/>
              </a:spcBef>
              <a:spcAft>
                <a:spcPts val="0"/>
              </a:spcAft>
              <a:buClr>
                <a:schemeClr val="dk1"/>
              </a:buClr>
              <a:buSzPts val="1200"/>
              <a:buFont typeface="Arial"/>
              <a:buNone/>
            </a:pPr>
            <a:r>
              <a:rPr lang="it-IT" dirty="0"/>
              <a:t>Il che si traduce </a:t>
            </a:r>
            <a:r>
              <a:rPr lang="it-IT" dirty="0" err="1"/>
              <a:t>principalemente</a:t>
            </a:r>
            <a:r>
              <a:rPr lang="it-IT" dirty="0"/>
              <a:t> in riduzione della capacità diffusione</a:t>
            </a:r>
          </a:p>
          <a:p>
            <a:pPr marL="171450" marR="0" lvl="0" indent="-95250" algn="l" rtl="0">
              <a:lnSpc>
                <a:spcPct val="100000"/>
              </a:lnSpc>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347" name="Google Shape;34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it-IT" dirty="0"/>
              <a:t>Il danno delle vie aeree interessa tutte le vie toccando tonaca muscolare e  l’impalcatura interstiziale. Il </a:t>
            </a:r>
            <a:r>
              <a:rPr lang="it-IT" dirty="0" err="1"/>
              <a:t>princiaple</a:t>
            </a:r>
            <a:r>
              <a:rPr lang="it-IT" dirty="0"/>
              <a:t> fenomeno finale è la </a:t>
            </a:r>
            <a:r>
              <a:rPr lang="it-IT" dirty="0" err="1"/>
              <a:t>disanapsi</a:t>
            </a:r>
            <a:r>
              <a:rPr lang="it-IT" dirty="0"/>
              <a:t> ovvero una sproporzione della crescita parenchimale </a:t>
            </a:r>
            <a:r>
              <a:rPr lang="it-IT" dirty="0" err="1"/>
              <a:t>ripsetto</a:t>
            </a:r>
            <a:r>
              <a:rPr lang="it-IT" dirty="0"/>
              <a:t> alle vie aeree, che causa alternanza di zone di air trapping con zone di collasso</a:t>
            </a:r>
            <a:endParaRPr dirty="0"/>
          </a:p>
          <a:p>
            <a:pPr marL="0" lvl="0" indent="0" algn="l" rtl="0">
              <a:spcBef>
                <a:spcPts val="0"/>
              </a:spcBef>
              <a:spcAft>
                <a:spcPts val="0"/>
              </a:spcAft>
              <a:buNone/>
            </a:pPr>
            <a:endParaRPr dirty="0"/>
          </a:p>
        </p:txBody>
      </p:sp>
      <p:sp>
        <p:nvSpPr>
          <p:cNvPr id="375" name="Google Shape;37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Alla TAC si osservano </a:t>
            </a:r>
            <a:r>
              <a:rPr lang="it-IT" dirty="0" err="1"/>
              <a:t>alternananza</a:t>
            </a:r>
            <a:r>
              <a:rPr lang="it-IT" dirty="0"/>
              <a:t> di zone di addensamento a zone di attenuazione con diversi gradi di estensione </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12</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788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L’interessamento della </a:t>
            </a:r>
            <a:r>
              <a:rPr lang="it-IT" dirty="0" err="1"/>
              <a:t>componenete</a:t>
            </a:r>
            <a:r>
              <a:rPr lang="it-IT" dirty="0"/>
              <a:t> circolatoria porta a una riduzione del letto vascolare polmonare che diventa anche più reattivo per fenomeni proliferativi della tonaca muscolare  </a:t>
            </a:r>
          </a:p>
          <a:p>
            <a:pPr marL="0" lvl="0" indent="0" algn="l" rtl="0">
              <a:spcBef>
                <a:spcPts val="0"/>
              </a:spcBef>
              <a:spcAft>
                <a:spcPts val="0"/>
              </a:spcAft>
              <a:buNone/>
            </a:pPr>
            <a:r>
              <a:rPr lang="it-IT" dirty="0"/>
              <a:t>Ma anche il cuore è interessato da un irrigidimento</a:t>
            </a:r>
          </a:p>
          <a:p>
            <a:pPr marL="0" lvl="0" indent="0" algn="l" rtl="0">
              <a:spcBef>
                <a:spcPts val="0"/>
              </a:spcBef>
              <a:spcAft>
                <a:spcPts val="0"/>
              </a:spcAft>
              <a:buNone/>
            </a:pPr>
            <a:r>
              <a:rPr lang="it-IT" dirty="0"/>
              <a:t>Il risultato è l’ipertensione sia </a:t>
            </a:r>
            <a:r>
              <a:rPr lang="it-IT" dirty="0" err="1"/>
              <a:t>pre</a:t>
            </a:r>
            <a:r>
              <a:rPr lang="it-IT" dirty="0"/>
              <a:t> che post capillare</a:t>
            </a:r>
            <a:endParaRPr dirty="0"/>
          </a:p>
        </p:txBody>
      </p:sp>
      <p:sp>
        <p:nvSpPr>
          <p:cNvPr id="412" name="Google Shape;4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E infine il </a:t>
            </a:r>
            <a:r>
              <a:rPr lang="it-IT" dirty="0" err="1"/>
              <a:t>fenomento</a:t>
            </a:r>
            <a:r>
              <a:rPr lang="it-IT" dirty="0"/>
              <a:t> di rimodellamento colpisce i sistemi di controllo del respiro</a:t>
            </a:r>
            <a:endParaRPr dirty="0"/>
          </a:p>
          <a:p>
            <a:pPr marL="0" lvl="0" indent="0" algn="l" rtl="0">
              <a:spcBef>
                <a:spcPts val="0"/>
              </a:spcBef>
              <a:spcAft>
                <a:spcPts val="0"/>
              </a:spcAft>
              <a:buNone/>
            </a:pPr>
            <a:endParaRPr dirty="0"/>
          </a:p>
        </p:txBody>
      </p:sp>
      <p:sp>
        <p:nvSpPr>
          <p:cNvPr id="448" name="Google Shape;44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Garamond"/>
              <a:buNone/>
            </a:pPr>
            <a:r>
              <a:rPr lang="it-IT" sz="1200" dirty="0">
                <a:latin typeface="Garamond"/>
                <a:ea typeface="Garamond"/>
                <a:cs typeface="Garamond"/>
                <a:sym typeface="Garamond"/>
              </a:rPr>
              <a:t>E del circolo</a:t>
            </a:r>
            <a:endParaRPr dirty="0"/>
          </a:p>
        </p:txBody>
      </p:sp>
      <p:sp>
        <p:nvSpPr>
          <p:cNvPr id="478" name="Google Shape;4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 parla di diversi fenotipi, con diversa sintomatologia prevalente. a seconda che sia colpito uno o più versanti del polmone</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16</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06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Secondo una recente segnalazione circa solo 1/3 presenta un solo tipo di danno mentre un altro terzo li presenta tutti e 3, e un altro terzo ancora ne presenta due su 3</a:t>
            </a:r>
            <a:endParaRPr/>
          </a:p>
        </p:txBody>
      </p:sp>
      <p:sp>
        <p:nvSpPr>
          <p:cNvPr id="529" name="Google Shape;52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17</a:t>
            </a:fld>
            <a:endParaRPr/>
          </a:p>
        </p:txBody>
      </p:sp>
    </p:spTree>
    <p:extLst>
      <p:ext uri="{BB962C8B-B14F-4D97-AF65-F5344CB8AC3E}">
        <p14:creationId xmlns:p14="http://schemas.microsoft.com/office/powerpoint/2010/main" val="2750320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Ma polmone e circolo colpiti portano a un danno anche in altri sistemi i quali a </a:t>
            </a:r>
            <a:r>
              <a:rPr lang="it-IT" dirty="0" err="1"/>
              <a:t>lotro</a:t>
            </a:r>
            <a:r>
              <a:rPr lang="it-IT" dirty="0"/>
              <a:t> volta possono </a:t>
            </a:r>
            <a:r>
              <a:rPr lang="it-IT" dirty="0" err="1"/>
              <a:t>auemntare</a:t>
            </a:r>
            <a:r>
              <a:rPr lang="it-IT" dirty="0"/>
              <a:t> il danno cardiopolmonare</a:t>
            </a:r>
            <a:endParaRPr dirty="0"/>
          </a:p>
        </p:txBody>
      </p:sp>
      <p:sp>
        <p:nvSpPr>
          <p:cNvPr id="571" name="Google Shape;57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18</a:t>
            </a:fld>
            <a:endParaRPr/>
          </a:p>
        </p:txBody>
      </p:sp>
    </p:spTree>
    <p:extLst>
      <p:ext uri="{BB962C8B-B14F-4D97-AF65-F5344CB8AC3E}">
        <p14:creationId xmlns:p14="http://schemas.microsoft.com/office/powerpoint/2010/main" val="421352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Primo fra tutti il SNC </a:t>
            </a:r>
            <a:endParaRPr dirty="0"/>
          </a:p>
        </p:txBody>
      </p:sp>
      <p:sp>
        <p:nvSpPr>
          <p:cNvPr id="571" name="Google Shape;57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19</a:t>
            </a:fld>
            <a:endParaRPr/>
          </a:p>
        </p:txBody>
      </p:sp>
    </p:spTree>
    <p:extLst>
      <p:ext uri="{BB962C8B-B14F-4D97-AF65-F5344CB8AC3E}">
        <p14:creationId xmlns:p14="http://schemas.microsoft.com/office/powerpoint/2010/main" val="39783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Nel titolo della mia presentazione c’è di fatto la mia agenda, specificamente ritagliata per lo pneumologo, che troppo poco conosce </a:t>
            </a:r>
            <a:r>
              <a:rPr lang="it-IT" dirty="0" err="1"/>
              <a:t>ahime</a:t>
            </a:r>
            <a:r>
              <a:rPr lang="it-IT" dirty="0"/>
              <a:t>  della neonatologia</a:t>
            </a:r>
          </a:p>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a:t>
            </a:fld>
            <a:endParaRPr/>
          </a:p>
        </p:txBody>
      </p:sp>
    </p:spTree>
    <p:extLst>
      <p:ext uri="{BB962C8B-B14F-4D97-AF65-F5344CB8AC3E}">
        <p14:creationId xmlns:p14="http://schemas.microsoft.com/office/powerpoint/2010/main" val="226772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E non ultimo il sistema gastrointestinale e la nutrizione così importante per la crescita</a:t>
            </a:r>
            <a:endParaRPr dirty="0"/>
          </a:p>
        </p:txBody>
      </p:sp>
      <p:sp>
        <p:nvSpPr>
          <p:cNvPr id="598" name="Google Shape;59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20</a:t>
            </a:fld>
            <a:endParaRPr/>
          </a:p>
        </p:txBody>
      </p:sp>
    </p:spTree>
    <p:extLst>
      <p:ext uri="{BB962C8B-B14F-4D97-AF65-F5344CB8AC3E}">
        <p14:creationId xmlns:p14="http://schemas.microsoft.com/office/powerpoint/2010/main" val="4134944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La BPD insomma non è soltanto una malattia polmonare ma una condizione sistemica</a:t>
            </a:r>
            <a:endParaRPr dirty="0"/>
          </a:p>
        </p:txBody>
      </p:sp>
      <p:sp>
        <p:nvSpPr>
          <p:cNvPr id="562" name="Google Shape;5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099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…che interessa lo sviluppo e che quindi permane nell’età adulta</a:t>
            </a:r>
          </a:p>
          <a:p>
            <a:pPr marL="0" lvl="0" indent="0" algn="l" rtl="0">
              <a:spcBef>
                <a:spcPts val="0"/>
              </a:spcBef>
              <a:spcAft>
                <a:spcPts val="0"/>
              </a:spcAft>
              <a:buNone/>
            </a:pPr>
            <a:r>
              <a:rPr lang="it-IT" dirty="0"/>
              <a:t>Stando al modello proposto da Baraldi a Padova un polmone battuto, che parte con meno stoffa non potrà mai ambire ad arrivare alla funzione a cui arriva un polmone in cui la gravidanza non viene interrotta </a:t>
            </a:r>
            <a:endParaRPr dirty="0"/>
          </a:p>
        </p:txBody>
      </p:sp>
      <p:sp>
        <p:nvSpPr>
          <p:cNvPr id="125" name="Google Shape;12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22</a:t>
            </a:fld>
            <a:endParaRPr/>
          </a:p>
        </p:txBody>
      </p:sp>
    </p:spTree>
    <p:extLst>
      <p:ext uri="{BB962C8B-B14F-4D97-AF65-F5344CB8AC3E}">
        <p14:creationId xmlns:p14="http://schemas.microsoft.com/office/powerpoint/2010/main" val="1905898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E’ stata per anni convinzione comune presso i neonatologi, che dopo una prima fase della circa due anni dopo la nascita caratterizzata da morbilità respiratoria con ricoveri ospedalieri (soprattutto per VRS) ci fosse una normalizzazione progressiva delle funzioni polmonari </a:t>
            </a:r>
            <a:endParaRPr dirty="0"/>
          </a:p>
        </p:txBody>
      </p:sp>
      <p:sp>
        <p:nvSpPr>
          <p:cNvPr id="256" name="Google Shape;25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extLst>
      <p:ext uri="{BB962C8B-B14F-4D97-AF65-F5344CB8AC3E}">
        <p14:creationId xmlns:p14="http://schemas.microsoft.com/office/powerpoint/2010/main" val="1031995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realtà studi ormai numerosi(e questa è una completa e recente review)  confermano che all’adolescenza i BPD arrivano con ancora sintomi respiratori e riduzione </a:t>
            </a:r>
            <a:r>
              <a:rPr lang="it-IT" dirty="0" err="1"/>
              <a:t>dell</a:t>
            </a:r>
            <a:r>
              <a:rPr lang="it-IT" dirty="0"/>
              <a:t> funzione</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24</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2917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a:extLst>
            <a:ext uri="{FF2B5EF4-FFF2-40B4-BE49-F238E27FC236}">
              <a16:creationId xmlns:a16="http://schemas.microsoft.com/office/drawing/2014/main" id="{9F11ACC8-D114-A648-4812-D8B1AF33245F}"/>
            </a:ext>
          </a:extLst>
        </p:cNvPr>
        <p:cNvGrpSpPr/>
        <p:nvPr/>
      </p:nvGrpSpPr>
      <p:grpSpPr>
        <a:xfrm>
          <a:off x="0" y="0"/>
          <a:ext cx="0" cy="0"/>
          <a:chOff x="0" y="0"/>
          <a:chExt cx="0" cy="0"/>
        </a:xfrm>
      </p:grpSpPr>
      <p:sp>
        <p:nvSpPr>
          <p:cNvPr id="545" name="Google Shape;545;p26:notes">
            <a:extLst>
              <a:ext uri="{FF2B5EF4-FFF2-40B4-BE49-F238E27FC236}">
                <a16:creationId xmlns:a16="http://schemas.microsoft.com/office/drawing/2014/main" id="{53BB6581-F7E8-980B-681B-9C67CBF3EF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6:notes">
            <a:extLst>
              <a:ext uri="{FF2B5EF4-FFF2-40B4-BE49-F238E27FC236}">
                <a16:creationId xmlns:a16="http://schemas.microsoft.com/office/drawing/2014/main" id="{65FC7011-909E-7C0E-4F4B-789155C44F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Ma è uno studio australiano di coorte che ci racconta quale è la traiettoria respiratoria  dei bambini molto prematuri</a:t>
            </a:r>
          </a:p>
          <a:p>
            <a:pPr marL="0" lvl="0" indent="0" algn="l" rtl="0">
              <a:spcBef>
                <a:spcPts val="0"/>
              </a:spcBef>
              <a:spcAft>
                <a:spcPts val="0"/>
              </a:spcAft>
              <a:buNone/>
            </a:pPr>
            <a:r>
              <a:rPr lang="it-IT" dirty="0"/>
              <a:t>È’ uno studio che ha seguito in maniera sistematica  dall’età di 4anni  ai 12 anni  bambini molto prematuri, di questi 174 con diagnosi di BPD</a:t>
            </a:r>
          </a:p>
          <a:p>
            <a:pPr marL="0" lvl="0" indent="0" algn="l" rtl="0">
              <a:spcBef>
                <a:spcPts val="0"/>
              </a:spcBef>
              <a:spcAft>
                <a:spcPts val="0"/>
              </a:spcAft>
              <a:buNone/>
            </a:pPr>
            <a:r>
              <a:rPr lang="it-IT" dirty="0"/>
              <a:t>Sorprendentemente Broncospasmo e diagnosi di asma aumentano nel corso dell’infanzia sia nei BPD che nei non BPD, che se la vedono peggio solo per la gravità (visto che più spesso vengono </a:t>
            </a:r>
            <a:r>
              <a:rPr lang="it-IT" dirty="0" err="1"/>
              <a:t>ricoveratI</a:t>
            </a:r>
            <a:r>
              <a:rPr lang="it-IT" dirty="0"/>
              <a:t>)</a:t>
            </a:r>
            <a:endParaRPr dirty="0"/>
          </a:p>
        </p:txBody>
      </p:sp>
      <p:sp>
        <p:nvSpPr>
          <p:cNvPr id="547" name="Google Shape;547;p26:notes">
            <a:extLst>
              <a:ext uri="{FF2B5EF4-FFF2-40B4-BE49-F238E27FC236}">
                <a16:creationId xmlns:a16="http://schemas.microsoft.com/office/drawing/2014/main" id="{27F1644E-00A6-E60E-F341-668EDEDE17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25</a:t>
            </a:fld>
            <a:endParaRPr/>
          </a:p>
        </p:txBody>
      </p:sp>
    </p:spTree>
    <p:extLst>
      <p:ext uri="{BB962C8B-B14F-4D97-AF65-F5344CB8AC3E}">
        <p14:creationId xmlns:p14="http://schemas.microsoft.com/office/powerpoint/2010/main" val="2392703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a:extLst>
            <a:ext uri="{FF2B5EF4-FFF2-40B4-BE49-F238E27FC236}">
              <a16:creationId xmlns:a16="http://schemas.microsoft.com/office/drawing/2014/main" id="{681B7E47-C3A3-C65B-B0FE-E2B6CE8A9C03}"/>
            </a:ext>
          </a:extLst>
        </p:cNvPr>
        <p:cNvGrpSpPr/>
        <p:nvPr/>
      </p:nvGrpSpPr>
      <p:grpSpPr>
        <a:xfrm>
          <a:off x="0" y="0"/>
          <a:ext cx="0" cy="0"/>
          <a:chOff x="0" y="0"/>
          <a:chExt cx="0" cy="0"/>
        </a:xfrm>
      </p:grpSpPr>
      <p:sp>
        <p:nvSpPr>
          <p:cNvPr id="545" name="Google Shape;545;p26:notes">
            <a:extLst>
              <a:ext uri="{FF2B5EF4-FFF2-40B4-BE49-F238E27FC236}">
                <a16:creationId xmlns:a16="http://schemas.microsoft.com/office/drawing/2014/main" id="{5D58AAA8-8DCB-BA24-58AA-53D7122AEB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6:notes">
            <a:extLst>
              <a:ext uri="{FF2B5EF4-FFF2-40B4-BE49-F238E27FC236}">
                <a16:creationId xmlns:a16="http://schemas.microsoft.com/office/drawing/2014/main" id="{8304741F-08C1-954E-515E-DA33B2CB9B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Cosi come peggiora la spirometria più nei BPD (linee continue)  ma comunque anche nei non BPD (linee tratteggiate)</a:t>
            </a:r>
            <a:endParaRPr dirty="0"/>
          </a:p>
        </p:txBody>
      </p:sp>
      <p:sp>
        <p:nvSpPr>
          <p:cNvPr id="547" name="Google Shape;547;p26:notes">
            <a:extLst>
              <a:ext uri="{FF2B5EF4-FFF2-40B4-BE49-F238E27FC236}">
                <a16:creationId xmlns:a16="http://schemas.microsoft.com/office/drawing/2014/main" id="{812EF6B7-5C95-3AA2-4042-64EA321229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26</a:t>
            </a:fld>
            <a:endParaRPr/>
          </a:p>
        </p:txBody>
      </p:sp>
    </p:spTree>
    <p:extLst>
      <p:ext uri="{BB962C8B-B14F-4D97-AF65-F5344CB8AC3E}">
        <p14:creationId xmlns:p14="http://schemas.microsoft.com/office/powerpoint/2010/main" val="286783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scambio dei gas e la meccanica, misurata tramite oscillometria</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27</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738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3F3DD-16EC-C229-D7B3-A17E7D3FB79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9FC9AF4-EF2C-3A54-E9B5-34A3C047BD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C5AB1B-DECD-D2FE-F6C5-2CD297ABC1C6}"/>
              </a:ext>
            </a:extLst>
          </p:cNvPr>
          <p:cNvSpPr>
            <a:spLocks noGrp="1"/>
          </p:cNvSpPr>
          <p:nvPr>
            <p:ph type="body" idx="1"/>
          </p:nvPr>
        </p:nvSpPr>
        <p:spPr/>
        <p:txBody>
          <a:bodyPr/>
          <a:lstStyle/>
          <a:p>
            <a:r>
              <a:rPr lang="it-IT" dirty="0" err="1"/>
              <a:t>Predittoori</a:t>
            </a:r>
            <a:r>
              <a:rPr lang="it-IT" dirty="0"/>
              <a:t> di declino sono </a:t>
            </a:r>
            <a:r>
              <a:rPr lang="it-IT" dirty="0" err="1"/>
              <a:t>principalemente</a:t>
            </a:r>
            <a:r>
              <a:rPr lang="it-IT" dirty="0"/>
              <a:t> nella storia della prematurità (età gestazionale, peso alla nascita, supplementazione di ossigeno prolungata), nella gravità della malattia in base alla TAC, Oltre che, come atteso nella presenza di sintomi respiratori e l’esposizione al fumo</a:t>
            </a:r>
          </a:p>
        </p:txBody>
      </p:sp>
      <p:sp>
        <p:nvSpPr>
          <p:cNvPr id="4" name="Segnaposto numero diapositiva 3">
            <a:extLst>
              <a:ext uri="{FF2B5EF4-FFF2-40B4-BE49-F238E27FC236}">
                <a16:creationId xmlns:a16="http://schemas.microsoft.com/office/drawing/2014/main" id="{C5E238EC-A1AA-DB22-8FAF-0E3A7EB2173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28</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1218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3D25-113A-7DCD-8A95-AE32FD830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D66DE8-734B-01DA-E582-B4990D31408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F5F6DE6F-D636-DF3C-43E0-D05C9C0F41DC}"/>
              </a:ext>
            </a:extLst>
          </p:cNvPr>
          <p:cNvSpPr>
            <a:spLocks noGrp="1"/>
          </p:cNvSpPr>
          <p:nvPr>
            <p:ph type="body" idx="1"/>
          </p:nvPr>
        </p:nvSpPr>
        <p:spPr/>
        <p:txBody>
          <a:bodyPr/>
          <a:lstStyle/>
          <a:p>
            <a:pPr algn="l"/>
            <a:r>
              <a:rPr lang="it-IT" baseline="0" dirty="0"/>
              <a:t>E il declino prosegue nell’età adulta</a:t>
            </a:r>
          </a:p>
        </p:txBody>
      </p:sp>
      <p:sp>
        <p:nvSpPr>
          <p:cNvPr id="4" name="Segnaposto numero diapositiva 3">
            <a:extLst>
              <a:ext uri="{FF2B5EF4-FFF2-40B4-BE49-F238E27FC236}">
                <a16:creationId xmlns:a16="http://schemas.microsoft.com/office/drawing/2014/main" id="{D32137F0-D7A9-03E7-E6E3-E0B663E1D05E}"/>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29</a:t>
            </a:fld>
            <a:endParaRPr lang="it-IT"/>
          </a:p>
        </p:txBody>
      </p:sp>
    </p:spTree>
    <p:extLst>
      <p:ext uri="{BB962C8B-B14F-4D97-AF65-F5344CB8AC3E}">
        <p14:creationId xmlns:p14="http://schemas.microsoft.com/office/powerpoint/2010/main" val="146576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err="1"/>
              <a:t>Comnciamo</a:t>
            </a:r>
            <a:r>
              <a:rPr lang="it-IT" dirty="0"/>
              <a:t> da cos’è</a:t>
            </a:r>
            <a:endParaRPr dirty="0"/>
          </a:p>
        </p:txBody>
      </p:sp>
      <p:sp>
        <p:nvSpPr>
          <p:cNvPr id="125" name="Google Shape;12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cui la malattia può presentarsi sotto forma di sintomi tipo asma, di enfisema, e di ipertensione polmonare</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30</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5251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Anceh</a:t>
            </a:r>
            <a:r>
              <a:rPr lang="it-IT" dirty="0"/>
              <a:t> se l’asma like sindrome è diversa, meno responsiva ai trattamenti, con meno esacerbazione e con meno ossido nitrico esalato </a:t>
            </a:r>
          </a:p>
          <a:p>
            <a:r>
              <a:rPr lang="it-IT" dirty="0"/>
              <a:t>Sottostante probabilmente un diverso meccanismo </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31</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378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3D25-113A-7DCD-8A95-AE32FD830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D66DE8-734B-01DA-E582-B4990D31408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F5F6DE6F-D636-DF3C-43E0-D05C9C0F41DC}"/>
              </a:ext>
            </a:extLst>
          </p:cNvPr>
          <p:cNvSpPr>
            <a:spLocks noGrp="1"/>
          </p:cNvSpPr>
          <p:nvPr>
            <p:ph type="body" idx="1"/>
          </p:nvPr>
        </p:nvSpPr>
        <p:spPr/>
        <p:txBody>
          <a:bodyPr/>
          <a:lstStyle/>
          <a:p>
            <a:pPr algn="l"/>
            <a:r>
              <a:rPr lang="it-IT" baseline="0" dirty="0"/>
              <a:t>E la </a:t>
            </a:r>
            <a:r>
              <a:rPr lang="it-IT" baseline="0" dirty="0" err="1"/>
              <a:t>BPCO?Ancora</a:t>
            </a:r>
            <a:r>
              <a:rPr lang="it-IT" baseline="0" dirty="0"/>
              <a:t> troppo pochi dati </a:t>
            </a:r>
          </a:p>
          <a:p>
            <a:pPr algn="l"/>
            <a:r>
              <a:rPr lang="it-IT" baseline="0" dirty="0"/>
              <a:t> La fragilità polmonare espone a questa forma che, appartenendo  a un </a:t>
            </a:r>
            <a:r>
              <a:rPr lang="it-IT" baseline="0" dirty="0" err="1"/>
              <a:t>endotipo</a:t>
            </a:r>
            <a:r>
              <a:rPr lang="it-IT" baseline="0" dirty="0"/>
              <a:t> diverso è probabile </a:t>
            </a:r>
            <a:r>
              <a:rPr lang="it-IT" baseline="0" dirty="0" err="1"/>
              <a:t>avràuna</a:t>
            </a:r>
            <a:r>
              <a:rPr lang="it-IT" baseline="0" dirty="0"/>
              <a:t> evoluzione diversa e una diversa risposta ai trattamenti </a:t>
            </a:r>
          </a:p>
        </p:txBody>
      </p:sp>
      <p:sp>
        <p:nvSpPr>
          <p:cNvPr id="4" name="Segnaposto numero diapositiva 3">
            <a:extLst>
              <a:ext uri="{FF2B5EF4-FFF2-40B4-BE49-F238E27FC236}">
                <a16:creationId xmlns:a16="http://schemas.microsoft.com/office/drawing/2014/main" id="{D32137F0-D7A9-03E7-E6E3-E0B663E1D05E}"/>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32</a:t>
            </a:fld>
            <a:endParaRPr lang="it-IT"/>
          </a:p>
        </p:txBody>
      </p:sp>
    </p:spTree>
    <p:extLst>
      <p:ext uri="{BB962C8B-B14F-4D97-AF65-F5344CB8AC3E}">
        <p14:creationId xmlns:p14="http://schemas.microsoft.com/office/powerpoint/2010/main" val="1159186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DC6BE348-2A69-C59B-D195-46236EEC10AF}"/>
            </a:ext>
          </a:extLst>
        </p:cNvPr>
        <p:cNvGrpSpPr/>
        <p:nvPr/>
      </p:nvGrpSpPr>
      <p:grpSpPr>
        <a:xfrm>
          <a:off x="0" y="0"/>
          <a:ext cx="0" cy="0"/>
          <a:chOff x="0" y="0"/>
          <a:chExt cx="0" cy="0"/>
        </a:xfrm>
      </p:grpSpPr>
      <p:sp>
        <p:nvSpPr>
          <p:cNvPr id="123" name="Google Shape;123;p2:notes">
            <a:extLst>
              <a:ext uri="{FF2B5EF4-FFF2-40B4-BE49-F238E27FC236}">
                <a16:creationId xmlns:a16="http://schemas.microsoft.com/office/drawing/2014/main" id="{801DC312-1021-C16C-2503-E11CE2592D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a:extLst>
              <a:ext uri="{FF2B5EF4-FFF2-40B4-BE49-F238E27FC236}">
                <a16:creationId xmlns:a16="http://schemas.microsoft.com/office/drawing/2014/main" id="{7DBA90BF-DD88-291A-9C4A-F9AA94323FC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Infine la domanda a cui so francamente meno rispondere… perché funzionano i cortisonici. Forse voi potete aiutarci a capire </a:t>
            </a:r>
            <a:endParaRPr dirty="0"/>
          </a:p>
        </p:txBody>
      </p:sp>
      <p:sp>
        <p:nvSpPr>
          <p:cNvPr id="125" name="Google Shape;125;p2:notes">
            <a:extLst>
              <a:ext uri="{FF2B5EF4-FFF2-40B4-BE49-F238E27FC236}">
                <a16:creationId xmlns:a16="http://schemas.microsoft.com/office/drawing/2014/main" id="{2880D042-5E92-183C-F560-BB6A77AB36C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33</a:t>
            </a:fld>
            <a:endParaRPr/>
          </a:p>
        </p:txBody>
      </p:sp>
    </p:spTree>
    <p:extLst>
      <p:ext uri="{BB962C8B-B14F-4D97-AF65-F5344CB8AC3E}">
        <p14:creationId xmlns:p14="http://schemas.microsoft.com/office/powerpoint/2010/main" val="3628143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A9354-B085-3605-51EF-33705FBA245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92AB64-C0A7-C49F-FB50-E1AB92EE761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4ADA67F-4866-4F34-F7F1-D8664BCE5E57}"/>
              </a:ext>
            </a:extLst>
          </p:cNvPr>
          <p:cNvSpPr>
            <a:spLocks noGrp="1"/>
          </p:cNvSpPr>
          <p:nvPr>
            <p:ph type="body" idx="1"/>
          </p:nvPr>
        </p:nvSpPr>
        <p:spPr/>
        <p:txBody>
          <a:bodyPr/>
          <a:lstStyle/>
          <a:p>
            <a:r>
              <a:rPr lang="it-IT" dirty="0"/>
              <a:t>Ovvio che se il fenomeno sottostante è </a:t>
            </a:r>
            <a:r>
              <a:rPr lang="it-IT" dirty="0" err="1"/>
              <a:t>infammatorio</a:t>
            </a:r>
            <a:r>
              <a:rPr lang="it-IT" dirty="0"/>
              <a:t> il cortisone non può che essere un </a:t>
            </a:r>
            <a:r>
              <a:rPr lang="it-IT" dirty="0" err="1"/>
              <a:t>candiadato</a:t>
            </a:r>
            <a:r>
              <a:rPr lang="it-IT" dirty="0"/>
              <a:t> alla terapia</a:t>
            </a:r>
          </a:p>
        </p:txBody>
      </p:sp>
      <p:sp>
        <p:nvSpPr>
          <p:cNvPr id="4" name="Segnaposto numero diapositiva 3">
            <a:extLst>
              <a:ext uri="{FF2B5EF4-FFF2-40B4-BE49-F238E27FC236}">
                <a16:creationId xmlns:a16="http://schemas.microsoft.com/office/drawing/2014/main" id="{0799FCEA-02A5-1522-8AC9-2CAEE71BC13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34</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613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A347-4937-F3AF-5302-F918E206B6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763A8D5-B912-1F6C-A262-F9ED5F69F3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4E86633-5097-E90D-14C2-E950A2738580}"/>
              </a:ext>
            </a:extLst>
          </p:cNvPr>
          <p:cNvSpPr>
            <a:spLocks noGrp="1"/>
          </p:cNvSpPr>
          <p:nvPr>
            <p:ph type="body" idx="1"/>
          </p:nvPr>
        </p:nvSpPr>
        <p:spPr/>
        <p:txBody>
          <a:bodyPr/>
          <a:lstStyle/>
          <a:p>
            <a:pPr>
              <a:buNone/>
            </a:pPr>
            <a:r>
              <a:rPr lang="it-IT" dirty="0">
                <a:solidFill>
                  <a:srgbClr val="141413"/>
                </a:solidFill>
                <a:effectLst/>
                <a:latin typeface="Helvetica" pitchFamily="2" charset="0"/>
              </a:rPr>
              <a:t>E da quando è stato provato </a:t>
            </a:r>
            <a:r>
              <a:rPr lang="it-IT" dirty="0" err="1">
                <a:solidFill>
                  <a:srgbClr val="141413"/>
                </a:solidFill>
                <a:effectLst/>
                <a:latin typeface="Helvetica" pitchFamily="2" charset="0"/>
              </a:rPr>
              <a:t>precocemete</a:t>
            </a:r>
            <a:r>
              <a:rPr lang="it-IT" dirty="0">
                <a:solidFill>
                  <a:srgbClr val="141413"/>
                </a:solidFill>
                <a:effectLst/>
                <a:latin typeface="Helvetica" pitchFamily="2" charset="0"/>
              </a:rPr>
              <a:t> nei prematuri effettivamente riduce la BPD</a:t>
            </a:r>
          </a:p>
          <a:p>
            <a:pPr>
              <a:buNone/>
            </a:pPr>
            <a:r>
              <a:rPr lang="it-IT" dirty="0">
                <a:solidFill>
                  <a:srgbClr val="141413"/>
                </a:solidFill>
                <a:effectLst/>
                <a:latin typeface="Helvetica" pitchFamily="2" charset="0"/>
              </a:rPr>
              <a:t>Pensate questo studio esce praticamente in </a:t>
            </a:r>
            <a:r>
              <a:rPr lang="it-IT" dirty="0" err="1">
                <a:solidFill>
                  <a:srgbClr val="141413"/>
                </a:solidFill>
                <a:effectLst/>
                <a:latin typeface="Helvetica" pitchFamily="2" charset="0"/>
              </a:rPr>
              <a:t>concomitananza</a:t>
            </a:r>
            <a:r>
              <a:rPr lang="it-IT" dirty="0">
                <a:solidFill>
                  <a:srgbClr val="141413"/>
                </a:solidFill>
                <a:effectLst/>
                <a:latin typeface="Helvetica" pitchFamily="2" charset="0"/>
              </a:rPr>
              <a:t> con la messa in </a:t>
            </a:r>
            <a:r>
              <a:rPr lang="it-IT" dirty="0" err="1">
                <a:solidFill>
                  <a:srgbClr val="141413"/>
                </a:solidFill>
                <a:effectLst/>
                <a:latin typeface="Helvetica" pitchFamily="2" charset="0"/>
              </a:rPr>
              <a:t>comemcio</a:t>
            </a:r>
            <a:r>
              <a:rPr lang="it-IT" dirty="0">
                <a:solidFill>
                  <a:srgbClr val="141413"/>
                </a:solidFill>
                <a:effectLst/>
                <a:latin typeface="Helvetica" pitchFamily="2" charset="0"/>
              </a:rPr>
              <a:t> del esogeno</a:t>
            </a:r>
          </a:p>
          <a:p>
            <a:pPr>
              <a:buNone/>
            </a:pPr>
            <a:r>
              <a:rPr lang="it-IT" dirty="0">
                <a:solidFill>
                  <a:srgbClr val="141413"/>
                </a:solidFill>
                <a:effectLst/>
                <a:latin typeface="Helvetica" pitchFamily="2" charset="0"/>
              </a:rPr>
              <a:t>E io agli albori della mia carriera quando ancora non somministravo </a:t>
            </a:r>
            <a:r>
              <a:rPr lang="it-IT" dirty="0" err="1">
                <a:solidFill>
                  <a:srgbClr val="141413"/>
                </a:solidFill>
                <a:effectLst/>
                <a:latin typeface="Helvetica" pitchFamily="2" charset="0"/>
              </a:rPr>
              <a:t>surafattanet</a:t>
            </a:r>
            <a:r>
              <a:rPr lang="it-IT" dirty="0">
                <a:solidFill>
                  <a:srgbClr val="141413"/>
                </a:solidFill>
                <a:effectLst/>
                <a:latin typeface="Helvetica" pitchFamily="2" charset="0"/>
              </a:rPr>
              <a:t>, già somministravo  </a:t>
            </a:r>
            <a:r>
              <a:rPr lang="it-IT" dirty="0" err="1">
                <a:solidFill>
                  <a:srgbClr val="141413"/>
                </a:solidFill>
                <a:effectLst/>
                <a:latin typeface="Helvetica" pitchFamily="2" charset="0"/>
              </a:rPr>
              <a:t>dessametasone</a:t>
            </a:r>
            <a:endParaRPr lang="it-IT" dirty="0">
              <a:solidFill>
                <a:srgbClr val="141413"/>
              </a:solidFill>
              <a:effectLst/>
              <a:latin typeface="Helvetica" pitchFamily="2" charset="0"/>
            </a:endParaRPr>
          </a:p>
          <a:p>
            <a:pPr>
              <a:buNone/>
            </a:pPr>
            <a:r>
              <a:rPr lang="it-IT" dirty="0">
                <a:solidFill>
                  <a:srgbClr val="141413"/>
                </a:solidFill>
                <a:effectLst/>
                <a:latin typeface="Helvetica" pitchFamily="2" charset="0"/>
              </a:rPr>
              <a:t> </a:t>
            </a:r>
          </a:p>
          <a:p>
            <a:endParaRPr lang="it-IT" dirty="0"/>
          </a:p>
        </p:txBody>
      </p:sp>
      <p:sp>
        <p:nvSpPr>
          <p:cNvPr id="4" name="Segnaposto numero diapositiva 3">
            <a:extLst>
              <a:ext uri="{FF2B5EF4-FFF2-40B4-BE49-F238E27FC236}">
                <a16:creationId xmlns:a16="http://schemas.microsoft.com/office/drawing/2014/main" id="{6FED25B6-E862-CEA3-6B0F-B8622A9AA0A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35</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6213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Anche se l’effetto citostatico non piace al cervello che risponde con un aumento della paralisi cerebrale . </a:t>
            </a:r>
          </a:p>
          <a:p>
            <a:r>
              <a:rPr lang="it-IT" dirty="0"/>
              <a:t>Ormai esistono moltissimi studi e moltissime metanalisi sull’argomento</a:t>
            </a:r>
          </a:p>
          <a:p>
            <a:r>
              <a:rPr lang="it-IT" dirty="0"/>
              <a:t>Questa è particolarmente rilevante perché pesa l’effetto sul cervello del cortisone con l’effetto sul cervello della BPD. Eh già perché se non faccio il cortisone per non provocare paralisi ci pensa la BPD grave a provocare paralisi</a:t>
            </a:r>
          </a:p>
          <a:p>
            <a:r>
              <a:rPr lang="it-IT" dirty="0"/>
              <a:t>Quindi è evidente che di fronte alla certezza della BPD mi conviene fare il cortisone.  Da questi dati emerge che se il rischio è del 70% è conveniente farlo.</a:t>
            </a:r>
          </a:p>
          <a:p>
            <a:r>
              <a:rPr lang="it-IT" dirty="0"/>
              <a:t>Il problema diventa come prevederlo. Ma da questo punto di vista esistono diversi sistemi  clinici e strumentali</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36</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014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3D25-113A-7DCD-8A95-AE32FD830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D66DE8-734B-01DA-E582-B4990D31408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F5F6DE6F-D636-DF3C-43E0-D05C9C0F41DC}"/>
              </a:ext>
            </a:extLst>
          </p:cNvPr>
          <p:cNvSpPr>
            <a:spLocks noGrp="1"/>
          </p:cNvSpPr>
          <p:nvPr>
            <p:ph type="body" idx="1"/>
          </p:nvPr>
        </p:nvSpPr>
        <p:spPr/>
        <p:txBody>
          <a:bodyPr/>
          <a:lstStyle/>
          <a:p>
            <a:pPr algn="l"/>
            <a:r>
              <a:rPr lang="it-IT" baseline="0" dirty="0"/>
              <a:t>E pare che </a:t>
            </a:r>
            <a:r>
              <a:rPr lang="it-IT" baseline="0" dirty="0" err="1"/>
              <a:t>fuznioni</a:t>
            </a:r>
            <a:r>
              <a:rPr lang="it-IT" baseline="0" dirty="0"/>
              <a:t> anche per via inalatoria nei pazienti più grandi</a:t>
            </a:r>
          </a:p>
          <a:p>
            <a:pPr algn="l"/>
            <a:r>
              <a:rPr lang="it-IT" baseline="0" dirty="0"/>
              <a:t>Questo studio confronta </a:t>
            </a:r>
            <a:r>
              <a:rPr lang="it-IT" baseline="0" dirty="0" err="1"/>
              <a:t>fluticasone</a:t>
            </a:r>
            <a:r>
              <a:rPr lang="it-IT" baseline="0" dirty="0"/>
              <a:t> con </a:t>
            </a:r>
            <a:r>
              <a:rPr lang="it-IT" baseline="0" dirty="0" err="1"/>
              <a:t>fluticasone</a:t>
            </a:r>
            <a:r>
              <a:rPr lang="it-IT" baseline="0" dirty="0"/>
              <a:t> più Beta due </a:t>
            </a:r>
            <a:r>
              <a:rPr lang="it-IT" baseline="0" dirty="0" err="1"/>
              <a:t>longacting</a:t>
            </a:r>
            <a:endParaRPr lang="it-IT" baseline="0" dirty="0"/>
          </a:p>
        </p:txBody>
      </p:sp>
      <p:sp>
        <p:nvSpPr>
          <p:cNvPr id="4" name="Segnaposto numero diapositiva 3">
            <a:extLst>
              <a:ext uri="{FF2B5EF4-FFF2-40B4-BE49-F238E27FC236}">
                <a16:creationId xmlns:a16="http://schemas.microsoft.com/office/drawing/2014/main" id="{D32137F0-D7A9-03E7-E6E3-E0B663E1D05E}"/>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37</a:t>
            </a:fld>
            <a:endParaRPr lang="it-IT"/>
          </a:p>
        </p:txBody>
      </p:sp>
    </p:spTree>
    <p:extLst>
      <p:ext uri="{BB962C8B-B14F-4D97-AF65-F5344CB8AC3E}">
        <p14:creationId xmlns:p14="http://schemas.microsoft.com/office/powerpoint/2010/main" val="747996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3D25-113A-7DCD-8A95-AE32FD830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D66DE8-734B-01DA-E582-B4990D31408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F5F6DE6F-D636-DF3C-43E0-D05C9C0F41DC}"/>
              </a:ext>
            </a:extLst>
          </p:cNvPr>
          <p:cNvSpPr>
            <a:spLocks noGrp="1"/>
          </p:cNvSpPr>
          <p:nvPr>
            <p:ph type="body" idx="1"/>
          </p:nvPr>
        </p:nvSpPr>
        <p:spPr/>
        <p:txBody>
          <a:bodyPr/>
          <a:lstStyle/>
          <a:p>
            <a:pPr algn="l"/>
            <a:r>
              <a:rPr lang="it-IT" baseline="0" dirty="0"/>
              <a:t>Cortisone, e ancora più l’associazione con il beta 2 log </a:t>
            </a:r>
            <a:r>
              <a:rPr lang="it-IT" baseline="0" dirty="0" err="1"/>
              <a:t>acting</a:t>
            </a:r>
            <a:r>
              <a:rPr lang="it-IT" baseline="0" dirty="0"/>
              <a:t>, migliorano la spirometria e l’ossido di azoto esalato</a:t>
            </a:r>
          </a:p>
        </p:txBody>
      </p:sp>
      <p:sp>
        <p:nvSpPr>
          <p:cNvPr id="4" name="Segnaposto numero diapositiva 3">
            <a:extLst>
              <a:ext uri="{FF2B5EF4-FFF2-40B4-BE49-F238E27FC236}">
                <a16:creationId xmlns:a16="http://schemas.microsoft.com/office/drawing/2014/main" id="{D32137F0-D7A9-03E7-E6E3-E0B663E1D05E}"/>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38</a:t>
            </a:fld>
            <a:endParaRPr lang="it-IT"/>
          </a:p>
        </p:txBody>
      </p:sp>
    </p:spTree>
    <p:extLst>
      <p:ext uri="{BB962C8B-B14F-4D97-AF65-F5344CB8AC3E}">
        <p14:creationId xmlns:p14="http://schemas.microsoft.com/office/powerpoint/2010/main" val="934605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3D25-113A-7DCD-8A95-AE32FD830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D66DE8-734B-01DA-E582-B4990D31408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F5F6DE6F-D636-DF3C-43E0-D05C9C0F41DC}"/>
              </a:ext>
            </a:extLst>
          </p:cNvPr>
          <p:cNvSpPr>
            <a:spLocks noGrp="1"/>
          </p:cNvSpPr>
          <p:nvPr>
            <p:ph type="body" idx="1"/>
          </p:nvPr>
        </p:nvSpPr>
        <p:spPr/>
        <p:txBody>
          <a:bodyPr/>
          <a:lstStyle/>
          <a:p>
            <a:pPr algn="l"/>
            <a:r>
              <a:rPr lang="it-IT" baseline="0" dirty="0"/>
              <a:t>Nonché la risposta </a:t>
            </a:r>
            <a:r>
              <a:rPr lang="it-IT" baseline="0" dirty="0" err="1"/>
              <a:t>postesercizio</a:t>
            </a:r>
            <a:r>
              <a:rPr lang="it-IT" baseline="0" dirty="0"/>
              <a:t> al </a:t>
            </a:r>
            <a:r>
              <a:rPr lang="it-IT" baseline="0" dirty="0" err="1"/>
              <a:t>broncodilataore</a:t>
            </a:r>
            <a:endParaRPr lang="it-IT" baseline="0" dirty="0"/>
          </a:p>
        </p:txBody>
      </p:sp>
      <p:sp>
        <p:nvSpPr>
          <p:cNvPr id="4" name="Segnaposto numero diapositiva 3">
            <a:extLst>
              <a:ext uri="{FF2B5EF4-FFF2-40B4-BE49-F238E27FC236}">
                <a16:creationId xmlns:a16="http://schemas.microsoft.com/office/drawing/2014/main" id="{D32137F0-D7A9-03E7-E6E3-E0B663E1D05E}"/>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39</a:t>
            </a:fld>
            <a:endParaRPr lang="it-IT"/>
          </a:p>
        </p:txBody>
      </p:sp>
    </p:spTree>
    <p:extLst>
      <p:ext uri="{BB962C8B-B14F-4D97-AF65-F5344CB8AC3E}">
        <p14:creationId xmlns:p14="http://schemas.microsoft.com/office/powerpoint/2010/main" val="270616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Attualmente si definisce la  BPD secondo Jensen ovvero </a:t>
            </a:r>
            <a:r>
              <a:rPr lang="it-IT" dirty="0" err="1"/>
              <a:t>quelal</a:t>
            </a:r>
            <a:r>
              <a:rPr lang="it-IT" dirty="0"/>
              <a:t> condizione caratterizzata dall’essere nati prima della 32ma settimana di gestazione (ovvero da due a 4 mesi prima del compimento del termine della gravidanza) ed essere ancora in supporto respiratorio. Primo grado solo ossigeno a bassi flussi, secondo grado alti flussi o non invasiva, terzo grado in invasiva </a:t>
            </a:r>
          </a:p>
          <a:p>
            <a:pPr marL="0" lvl="0" indent="0" algn="l" rtl="0">
              <a:spcBef>
                <a:spcPts val="0"/>
              </a:spcBef>
              <a:spcAft>
                <a:spcPts val="0"/>
              </a:spcAft>
              <a:buNone/>
            </a:pPr>
            <a:r>
              <a:rPr lang="it-IT" dirty="0"/>
              <a:t>Una definizione che punta il dito sulla </a:t>
            </a:r>
            <a:r>
              <a:rPr lang="it-IT" b="1" dirty="0"/>
              <a:t>cronicità. </a:t>
            </a:r>
          </a:p>
          <a:p>
            <a:pPr marL="0" lvl="0" indent="0" algn="l" rtl="0">
              <a:spcBef>
                <a:spcPts val="0"/>
              </a:spcBef>
              <a:spcAft>
                <a:spcPts val="0"/>
              </a:spcAft>
              <a:buNone/>
            </a:pPr>
            <a:r>
              <a:rPr lang="it-IT" dirty="0"/>
              <a:t>In realtà il termine è stato coniato nel 1967 da un radiologo che ha confrontato le  radiografie di prematuri deceduti dopo una lunga intubazione con le autopsie </a:t>
            </a:r>
          </a:p>
          <a:p>
            <a:pPr marL="0" lvl="0" indent="0" algn="l" rtl="0">
              <a:spcBef>
                <a:spcPts val="0"/>
              </a:spcBef>
              <a:spcAft>
                <a:spcPts val="0"/>
              </a:spcAft>
              <a:buNone/>
            </a:pPr>
            <a:r>
              <a:rPr lang="it-IT" dirty="0"/>
              <a:t>Nel corso degli anni però le </a:t>
            </a:r>
            <a:r>
              <a:rPr lang="it-IT" dirty="0" err="1"/>
              <a:t>definzioni</a:t>
            </a:r>
            <a:r>
              <a:rPr lang="it-IT" dirty="0"/>
              <a:t> si sono succedute e la malattia è cambiata, tant’è che si distinguono due forme: la «</a:t>
            </a:r>
            <a:r>
              <a:rPr lang="it-IT" dirty="0" err="1"/>
              <a:t>old</a:t>
            </a:r>
            <a:r>
              <a:rPr lang="it-IT" dirty="0"/>
              <a:t> «frequente in passato in neonati non così prematuri, ventilati con setting ora improponibili quando non si sapeva </a:t>
            </a:r>
            <a:r>
              <a:rPr lang="it-IT" dirty="0" err="1"/>
              <a:t>nienete</a:t>
            </a:r>
            <a:r>
              <a:rPr lang="it-IT" dirty="0"/>
              <a:t> del VILI, e la new più tipica di questo ultimo ventennio, da quando cioè si cerca di fare più ventilazione protettiva</a:t>
            </a:r>
            <a:endParaRPr dirty="0"/>
          </a:p>
        </p:txBody>
      </p:sp>
      <p:sp>
        <p:nvSpPr>
          <p:cNvPr id="187" name="Google Shape;1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D01A-0D9B-FE1A-1F19-C19DFF35E25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41FB85-1DD8-CF41-23C3-769117A1CF26}"/>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3201C6DB-FF6A-B3F9-6F9B-EAA8C29818B5}"/>
              </a:ext>
            </a:extLst>
          </p:cNvPr>
          <p:cNvSpPr>
            <a:spLocks noGrp="1"/>
          </p:cNvSpPr>
          <p:nvPr>
            <p:ph type="body" idx="1"/>
          </p:nvPr>
        </p:nvSpPr>
        <p:spPr/>
        <p:txBody>
          <a:bodyPr/>
          <a:lstStyle/>
          <a:p>
            <a:pPr algn="l"/>
            <a:r>
              <a:rPr lang="it-IT" baseline="0" dirty="0"/>
              <a:t>La nostra esperienza sui prematuri ancora nella fase di ricovero conferma che </a:t>
            </a:r>
            <a:r>
              <a:rPr lang="it-IT" baseline="0" dirty="0" err="1"/>
              <a:t>viè</a:t>
            </a:r>
            <a:r>
              <a:rPr lang="it-IT" baseline="0" dirty="0"/>
              <a:t> una risposta ai cortisonici sia </a:t>
            </a:r>
            <a:r>
              <a:rPr lang="it-IT" baseline="0" dirty="0" err="1"/>
              <a:t>interminei</a:t>
            </a:r>
            <a:r>
              <a:rPr lang="it-IT" baseline="0" dirty="0"/>
              <a:t> di gravità della </a:t>
            </a:r>
            <a:r>
              <a:rPr lang="it-IT" baseline="0" dirty="0" err="1"/>
              <a:t>malatia</a:t>
            </a:r>
            <a:r>
              <a:rPr lang="it-IT" baseline="0" dirty="0"/>
              <a:t> che di </a:t>
            </a:r>
            <a:r>
              <a:rPr lang="it-IT" baseline="0" dirty="0" err="1"/>
              <a:t>lung</a:t>
            </a:r>
            <a:r>
              <a:rPr lang="it-IT" baseline="0" dirty="0"/>
              <a:t> </a:t>
            </a:r>
            <a:r>
              <a:rPr lang="it-IT" baseline="0" dirty="0" err="1"/>
              <a:t>Ultrasoune</a:t>
            </a:r>
            <a:r>
              <a:rPr lang="it-IT" baseline="0" dirty="0"/>
              <a:t> che di meccanica misurata tramite oscillometria </a:t>
            </a:r>
          </a:p>
        </p:txBody>
      </p:sp>
      <p:sp>
        <p:nvSpPr>
          <p:cNvPr id="4" name="Segnaposto numero diapositiva 3">
            <a:extLst>
              <a:ext uri="{FF2B5EF4-FFF2-40B4-BE49-F238E27FC236}">
                <a16:creationId xmlns:a16="http://schemas.microsoft.com/office/drawing/2014/main" id="{0739EBF9-B4AE-A475-E2DE-BC323F44DEE3}"/>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40</a:t>
            </a:fld>
            <a:endParaRPr lang="it-IT"/>
          </a:p>
        </p:txBody>
      </p:sp>
    </p:spTree>
    <p:extLst>
      <p:ext uri="{BB962C8B-B14F-4D97-AF65-F5344CB8AC3E}">
        <p14:creationId xmlns:p14="http://schemas.microsoft.com/office/powerpoint/2010/main" val="1691877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BPD  è in pratica una malattia orfana</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41</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17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C6D27-33CB-2677-B839-E5F8C194F6A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9ECEEB3-5AAD-7787-8F93-B2A05677C133}"/>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6C171E90-1685-8F58-070A-C0E591C94D0B}"/>
              </a:ext>
            </a:extLst>
          </p:cNvPr>
          <p:cNvSpPr>
            <a:spLocks noGrp="1"/>
          </p:cNvSpPr>
          <p:nvPr>
            <p:ph type="body" idx="1"/>
          </p:nvPr>
        </p:nvSpPr>
        <p:spPr/>
        <p:txBody>
          <a:bodyPr/>
          <a:lstStyle/>
          <a:p>
            <a:pPr algn="l"/>
            <a:r>
              <a:rPr lang="it-IT" baseline="0" dirty="0"/>
              <a:t>Studi sono in corso su biologici e cellulari con lo scopo di riagganciare la traiettoria della normalità dello sviluppo</a:t>
            </a:r>
          </a:p>
        </p:txBody>
      </p:sp>
      <p:sp>
        <p:nvSpPr>
          <p:cNvPr id="4" name="Segnaposto numero diapositiva 3">
            <a:extLst>
              <a:ext uri="{FF2B5EF4-FFF2-40B4-BE49-F238E27FC236}">
                <a16:creationId xmlns:a16="http://schemas.microsoft.com/office/drawing/2014/main" id="{9F3BD0FE-3FC5-D6BC-30AA-4A0589DE3054}"/>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42</a:t>
            </a:fld>
            <a:endParaRPr lang="it-IT"/>
          </a:p>
        </p:txBody>
      </p:sp>
    </p:spTree>
    <p:extLst>
      <p:ext uri="{BB962C8B-B14F-4D97-AF65-F5344CB8AC3E}">
        <p14:creationId xmlns:p14="http://schemas.microsoft.com/office/powerpoint/2010/main" val="1169047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8BB90-399A-608C-C440-B1259C4B156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39BEF4C-889E-4AB8-71F2-E829DC5744F7}"/>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AF5A26D6-1AF1-4661-4F35-B35D8334C386}"/>
              </a:ext>
            </a:extLst>
          </p:cNvPr>
          <p:cNvSpPr>
            <a:spLocks noGrp="1"/>
          </p:cNvSpPr>
          <p:nvPr>
            <p:ph type="body" idx="1"/>
          </p:nvPr>
        </p:nvSpPr>
        <p:spPr/>
        <p:txBody>
          <a:bodyPr/>
          <a:lstStyle/>
          <a:p>
            <a:pPr algn="l"/>
            <a:r>
              <a:rPr lang="it-IT" baseline="0" dirty="0"/>
              <a:t>Qui ne </a:t>
            </a:r>
            <a:r>
              <a:rPr lang="it-IT" baseline="0" dirty="0" err="1"/>
              <a:t>devedete</a:t>
            </a:r>
            <a:r>
              <a:rPr lang="it-IT" baseline="0" dirty="0"/>
              <a:t> alcuni cellulari</a:t>
            </a:r>
          </a:p>
        </p:txBody>
      </p:sp>
      <p:sp>
        <p:nvSpPr>
          <p:cNvPr id="4" name="Segnaposto numero diapositiva 3">
            <a:extLst>
              <a:ext uri="{FF2B5EF4-FFF2-40B4-BE49-F238E27FC236}">
                <a16:creationId xmlns:a16="http://schemas.microsoft.com/office/drawing/2014/main" id="{697E3EDC-695C-B51F-366E-4322501F1082}"/>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43</a:t>
            </a:fld>
            <a:endParaRPr lang="it-IT"/>
          </a:p>
        </p:txBody>
      </p:sp>
    </p:spTree>
    <p:extLst>
      <p:ext uri="{BB962C8B-B14F-4D97-AF65-F5344CB8AC3E}">
        <p14:creationId xmlns:p14="http://schemas.microsoft.com/office/powerpoint/2010/main" val="394681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75C9-93AA-529A-D512-6955E21BA2B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9C056C-C34F-0D85-F9A1-572DB5B66CB6}"/>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a:extLst>
              <a:ext uri="{FF2B5EF4-FFF2-40B4-BE49-F238E27FC236}">
                <a16:creationId xmlns:a16="http://schemas.microsoft.com/office/drawing/2014/main" id="{60415D23-CFC6-BDE0-B1D8-F5AB53E8C1BD}"/>
              </a:ext>
            </a:extLst>
          </p:cNvPr>
          <p:cNvSpPr>
            <a:spLocks noGrp="1"/>
          </p:cNvSpPr>
          <p:nvPr>
            <p:ph type="body" idx="1"/>
          </p:nvPr>
        </p:nvSpPr>
        <p:spPr/>
        <p:txBody>
          <a:bodyPr/>
          <a:lstStyle/>
          <a:p>
            <a:pPr algn="l"/>
            <a:r>
              <a:rPr lang="it-IT" baseline="0" dirty="0"/>
              <a:t>Fattori di crescita</a:t>
            </a:r>
          </a:p>
          <a:p>
            <a:pPr algn="l"/>
            <a:r>
              <a:rPr lang="it-IT" baseline="0" dirty="0"/>
              <a:t>Ma al momento non abbiamo ancora </a:t>
            </a:r>
            <a:r>
              <a:rPr lang="it-IT" baseline="0" dirty="0" err="1"/>
              <a:t>nienet</a:t>
            </a:r>
            <a:endParaRPr lang="it-IT" baseline="0" dirty="0"/>
          </a:p>
        </p:txBody>
      </p:sp>
      <p:sp>
        <p:nvSpPr>
          <p:cNvPr id="4" name="Segnaposto numero diapositiva 3">
            <a:extLst>
              <a:ext uri="{FF2B5EF4-FFF2-40B4-BE49-F238E27FC236}">
                <a16:creationId xmlns:a16="http://schemas.microsoft.com/office/drawing/2014/main" id="{91708326-FBF8-A553-D9E9-4A640A3CD48E}"/>
              </a:ext>
            </a:extLst>
          </p:cNvPr>
          <p:cNvSpPr>
            <a:spLocks noGrp="1"/>
          </p:cNvSpPr>
          <p:nvPr>
            <p:ph type="sldNum" idx="10"/>
          </p:nvPr>
        </p:nvSpPr>
        <p:spPr/>
        <p:txBody>
          <a:bodyPr/>
          <a:lstStyle/>
          <a:p>
            <a:pPr algn="r"/>
            <a:fld id="{86DD5ECF-4117-4790-845F-B40E37906C44}" type="slidenum">
              <a:rPr lang="it-IT" sz="1400" spc="-1" smtClean="0">
                <a:latin typeface="Times New Roman"/>
              </a:rPr>
              <a:pPr algn="r"/>
              <a:t>44</a:t>
            </a:fld>
            <a:endParaRPr lang="it-IT"/>
          </a:p>
        </p:txBody>
      </p:sp>
    </p:spTree>
    <p:extLst>
      <p:ext uri="{BB962C8B-B14F-4D97-AF65-F5344CB8AC3E}">
        <p14:creationId xmlns:p14="http://schemas.microsoft.com/office/powerpoint/2010/main" val="1255361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Certo è che considerano la prevalenza dei nati prematuri tra questi la prevalenza della BPD si </a:t>
            </a:r>
            <a:r>
              <a:rPr lang="it-IT" dirty="0" err="1"/>
              <a:t>producino</a:t>
            </a:r>
            <a:r>
              <a:rPr lang="it-IT" dirty="0"/>
              <a:t> in Italia ogni anno 600 casi, il che significa che al momento ci sono 12000 pazienti con BPD sotto i  20 anni e 12000 di età compresa tra i 20 e i 40. ormai siamo vicini al periodo in cui il modello prevede la comparsa dei sintomi negli adulti</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45</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6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Noi </a:t>
            </a:r>
            <a:r>
              <a:rPr lang="it-IT" dirty="0" err="1"/>
              <a:t>pedaitri</a:t>
            </a:r>
            <a:r>
              <a:rPr lang="it-IT" dirty="0"/>
              <a:t> non  possiamo stare a vedere da soli  cosa succederà. Abbiamo bisogno di voi pneumologi</a:t>
            </a:r>
            <a:endParaRPr dirty="0"/>
          </a:p>
        </p:txBody>
      </p:sp>
      <p:sp>
        <p:nvSpPr>
          <p:cNvPr id="666" name="Google Shape;6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due forme Si differenziano moltissimo sul piano del danno tissutale</a:t>
            </a:r>
          </a:p>
          <a:p>
            <a:r>
              <a:rPr lang="it-IT" dirty="0"/>
              <a:t>Nella </a:t>
            </a:r>
            <a:r>
              <a:rPr lang="it-IT" dirty="0" err="1"/>
              <a:t>old</a:t>
            </a:r>
            <a:r>
              <a:rPr lang="it-IT" dirty="0"/>
              <a:t> prevalgono il fenomeni reattivi (iperplasia, fibrosi, rottura)</a:t>
            </a:r>
          </a:p>
          <a:p>
            <a:r>
              <a:rPr lang="it-IT" dirty="0"/>
              <a:t>Nella new prevale la semplificazione</a:t>
            </a:r>
          </a:p>
          <a:p>
            <a:r>
              <a:rPr lang="it-IT" dirty="0"/>
              <a:t>Non illudiamoci però che la </a:t>
            </a:r>
            <a:r>
              <a:rPr lang="it-IT" dirty="0" err="1"/>
              <a:t>old</a:t>
            </a:r>
            <a:r>
              <a:rPr lang="it-IT" dirty="0"/>
              <a:t> non esiste più. Quando si è costretti a ventilare a lungo riappare </a:t>
            </a:r>
          </a:p>
          <a:p>
            <a:r>
              <a:rPr lang="it-IT" dirty="0"/>
              <a:t>E la New </a:t>
            </a:r>
            <a:r>
              <a:rPr lang="it-IT" dirty="0" err="1"/>
              <a:t>colpsce</a:t>
            </a:r>
            <a:r>
              <a:rPr lang="it-IT" dirty="0"/>
              <a:t> anche chi non è stato mai intubato</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5</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158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it-IT" dirty="0">
                <a:solidFill>
                  <a:srgbClr val="141413"/>
                </a:solidFill>
                <a:effectLst/>
                <a:latin typeface="Helvetica" pitchFamily="2" charset="0"/>
              </a:rPr>
              <a:t>Ma in entrambi la squadra che gioca nella partita è l’infiammazione</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6</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106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it-IT" dirty="0">
                <a:solidFill>
                  <a:srgbClr val="141413"/>
                </a:solidFill>
                <a:effectLst/>
                <a:latin typeface="Helvetica" pitchFamily="2" charset="0"/>
              </a:rPr>
              <a:t>A scatenare la cascata infiammatoria sono condizioni Prenatali (infezioni e malnutrizione placentare)</a:t>
            </a:r>
          </a:p>
          <a:p>
            <a:pPr>
              <a:buNone/>
            </a:pPr>
            <a:r>
              <a:rPr lang="it-IT" dirty="0">
                <a:solidFill>
                  <a:srgbClr val="141413"/>
                </a:solidFill>
                <a:effectLst/>
                <a:latin typeface="Helvetica" pitchFamily="2" charset="0"/>
              </a:rPr>
              <a:t>Ma dopo la nascita le condizioni ambientali inadatte (una su tutte l’iperossiemia) e le cure stesse (il danno da </a:t>
            </a:r>
            <a:r>
              <a:rPr lang="it-IT" dirty="0" err="1">
                <a:solidFill>
                  <a:srgbClr val="141413"/>
                </a:solidFill>
                <a:effectLst/>
                <a:latin typeface="Helvetica" pitchFamily="2" charset="0"/>
              </a:rPr>
              <a:t>ventilazionein</a:t>
            </a:r>
            <a:r>
              <a:rPr lang="it-IT" dirty="0">
                <a:solidFill>
                  <a:srgbClr val="141413"/>
                </a:solidFill>
                <a:effectLst/>
                <a:latin typeface="Helvetica" pitchFamily="2" charset="0"/>
              </a:rPr>
              <a:t> primis), mantengono il fenomeno infiammatorio </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7</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162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L’incidenza della malattia, complici le diverse </a:t>
            </a:r>
            <a:r>
              <a:rPr lang="it-IT" dirty="0" err="1"/>
              <a:t>definzioni</a:t>
            </a:r>
            <a:r>
              <a:rPr lang="it-IT" dirty="0"/>
              <a:t> utilizzate, è molto variabile. Raramente al </a:t>
            </a:r>
            <a:r>
              <a:rPr lang="it-IT" dirty="0" err="1"/>
              <a:t>dis</a:t>
            </a:r>
            <a:r>
              <a:rPr lang="it-IT" dirty="0"/>
              <a:t> sotto del 15% nei bambini che nascono prima della 32ma </a:t>
            </a:r>
            <a:r>
              <a:rPr lang="it-IT" dirty="0" err="1"/>
              <a:t>settiman</a:t>
            </a:r>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8</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851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naturalmente tanto maggiore è la prematurità</a:t>
            </a:r>
          </a:p>
          <a:p>
            <a:r>
              <a:rPr lang="it-IT" dirty="0"/>
              <a:t>Un bambini che nasce a al limite della possibilità di sopravvivenza (22-23 settimane) raramente se la scampa</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9</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392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4"/>
        <p:cNvGrpSpPr/>
        <p:nvPr/>
      </p:nvGrpSpPr>
      <p:grpSpPr>
        <a:xfrm>
          <a:off x="0" y="0"/>
          <a:ext cx="0" cy="0"/>
          <a:chOff x="0" y="0"/>
          <a:chExt cx="0" cy="0"/>
        </a:xfrm>
      </p:grpSpPr>
      <p:sp>
        <p:nvSpPr>
          <p:cNvPr id="15" name="Google Shape;1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3"/>
        <p:cNvGrpSpPr/>
        <p:nvPr/>
      </p:nvGrpSpPr>
      <p:grpSpPr>
        <a:xfrm>
          <a:off x="0" y="0"/>
          <a:ext cx="0" cy="0"/>
          <a:chOff x="0" y="0"/>
          <a:chExt cx="0" cy="0"/>
        </a:xfrm>
      </p:grpSpPr>
      <p:sp>
        <p:nvSpPr>
          <p:cNvPr id="74" name="Google Shape;74;p52"/>
          <p:cNvSpPr txBox="1">
            <a:spLocks noGrp="1"/>
          </p:cNvSpPr>
          <p:nvPr>
            <p:ph type="title"/>
          </p:nvPr>
        </p:nvSpPr>
        <p:spPr>
          <a:xfrm>
            <a:off x="1130332" y="365125"/>
            <a:ext cx="1001474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2"/>
          <p:cNvSpPr txBox="1">
            <a:spLocks noGrp="1"/>
          </p:cNvSpPr>
          <p:nvPr>
            <p:ph type="body" idx="1"/>
          </p:nvPr>
        </p:nvSpPr>
        <p:spPr>
          <a:xfrm rot="5400000">
            <a:off x="3975288" y="-992827"/>
            <a:ext cx="4351338" cy="998824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9"/>
        <p:cNvGrpSpPr/>
        <p:nvPr/>
      </p:nvGrpSpPr>
      <p:grpSpPr>
        <a:xfrm>
          <a:off x="0" y="0"/>
          <a:ext cx="0" cy="0"/>
          <a:chOff x="0" y="0"/>
          <a:chExt cx="0" cy="0"/>
        </a:xfrm>
      </p:grpSpPr>
      <p:sp>
        <p:nvSpPr>
          <p:cNvPr id="80" name="Google Shape;80;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5"/>
        <p:cNvGrpSpPr/>
        <p:nvPr/>
      </p:nvGrpSpPr>
      <p:grpSpPr>
        <a:xfrm>
          <a:off x="0" y="0"/>
          <a:ext cx="0" cy="0"/>
          <a:chOff x="0" y="0"/>
          <a:chExt cx="0" cy="0"/>
        </a:xfrm>
      </p:grpSpPr>
      <p:sp>
        <p:nvSpPr>
          <p:cNvPr id="86" name="Google Shape;86;p54"/>
          <p:cNvSpPr txBox="1">
            <a:spLocks noGrp="1"/>
          </p:cNvSpPr>
          <p:nvPr>
            <p:ph type="title"/>
          </p:nvPr>
        </p:nvSpPr>
        <p:spPr>
          <a:xfrm>
            <a:off x="609600" y="541301"/>
            <a:ext cx="10972320" cy="609398"/>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4"/>
          <p:cNvSpPr txBox="1">
            <a:spLocks noGrp="1"/>
          </p:cNvSpPr>
          <p:nvPr>
            <p:ph type="subTitle" idx="1"/>
          </p:nvPr>
        </p:nvSpPr>
        <p:spPr>
          <a:xfrm>
            <a:off x="609600" y="3371561"/>
            <a:ext cx="10972320" cy="443198"/>
          </a:xfrm>
          <a:prstGeom prst="rect">
            <a:avLst/>
          </a:prstGeom>
          <a:noFill/>
          <a:ln>
            <a:noFill/>
          </a:ln>
        </p:spPr>
        <p:txBody>
          <a:bodyPr spcFirstLastPara="1" wrap="square" lIns="0" tIns="0" rIns="0" bIns="0" anchor="ctr" anchorCtr="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8"/>
        <p:cNvGrpSpPr/>
        <p:nvPr/>
      </p:nvGrpSpPr>
      <p:grpSpPr>
        <a:xfrm>
          <a:off x="0" y="0"/>
          <a:ext cx="0" cy="0"/>
          <a:chOff x="0" y="0"/>
          <a:chExt cx="0" cy="0"/>
        </a:xfrm>
      </p:grpSpPr>
      <p:sp>
        <p:nvSpPr>
          <p:cNvPr id="19" name="Google Shape;19;p43"/>
          <p:cNvSpPr txBox="1">
            <a:spLocks noGrp="1"/>
          </p:cNvSpPr>
          <p:nvPr>
            <p:ph type="title"/>
          </p:nvPr>
        </p:nvSpPr>
        <p:spPr>
          <a:xfrm>
            <a:off x="1130332" y="365125"/>
            <a:ext cx="1001474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3"/>
          <p:cNvSpPr txBox="1">
            <a:spLocks noGrp="1"/>
          </p:cNvSpPr>
          <p:nvPr>
            <p:ph type="body" idx="1"/>
          </p:nvPr>
        </p:nvSpPr>
        <p:spPr>
          <a:xfrm>
            <a:off x="1156836" y="1825625"/>
            <a:ext cx="998824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24"/>
        <p:cNvGrpSpPr/>
        <p:nvPr/>
      </p:nvGrpSpPr>
      <p:grpSpPr>
        <a:xfrm>
          <a:off x="0" y="0"/>
          <a:ext cx="0" cy="0"/>
          <a:chOff x="0" y="0"/>
          <a:chExt cx="0" cy="0"/>
        </a:xfrm>
      </p:grpSpPr>
      <p:sp>
        <p:nvSpPr>
          <p:cNvPr id="25" name="Google Shape;25;p44"/>
          <p:cNvSpPr txBox="1">
            <a:spLocks noGrp="1"/>
          </p:cNvSpPr>
          <p:nvPr>
            <p:ph type="title"/>
          </p:nvPr>
        </p:nvSpPr>
        <p:spPr>
          <a:xfrm>
            <a:off x="1772016" y="136525"/>
            <a:ext cx="10014746" cy="7137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29"/>
        <p:cNvGrpSpPr/>
        <p:nvPr/>
      </p:nvGrpSpPr>
      <p:grpSpPr>
        <a:xfrm>
          <a:off x="0" y="0"/>
          <a:ext cx="0" cy="0"/>
          <a:chOff x="0" y="0"/>
          <a:chExt cx="0" cy="0"/>
        </a:xfrm>
      </p:grpSpPr>
      <p:sp>
        <p:nvSpPr>
          <p:cNvPr id="30" name="Google Shape;3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8"/>
        <p:cNvGrpSpPr/>
        <p:nvPr/>
      </p:nvGrpSpPr>
      <p:grpSpPr>
        <a:xfrm>
          <a:off x="0" y="0"/>
          <a:ext cx="0" cy="0"/>
          <a:chOff x="0" y="0"/>
          <a:chExt cx="0" cy="0"/>
        </a:xfrm>
      </p:grpSpPr>
      <p:sp>
        <p:nvSpPr>
          <p:cNvPr id="39" name="Google Shape;39;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A1C9"/>
              </a:buClr>
              <a:buSzPts val="2400"/>
              <a:buNone/>
              <a:defRPr sz="2400">
                <a:solidFill>
                  <a:srgbClr val="89A1C9"/>
                </a:solidFill>
              </a:defRPr>
            </a:lvl1pPr>
            <a:lvl2pPr marL="914400" lvl="1" indent="-228600" algn="l">
              <a:lnSpc>
                <a:spcPct val="90000"/>
              </a:lnSpc>
              <a:spcBef>
                <a:spcPts val="500"/>
              </a:spcBef>
              <a:spcAft>
                <a:spcPts val="0"/>
              </a:spcAft>
              <a:buClr>
                <a:srgbClr val="89A1C9"/>
              </a:buClr>
              <a:buSzPts val="2000"/>
              <a:buNone/>
              <a:defRPr sz="2000">
                <a:solidFill>
                  <a:srgbClr val="89A1C9"/>
                </a:solidFill>
              </a:defRPr>
            </a:lvl2pPr>
            <a:lvl3pPr marL="1371600" lvl="2" indent="-228600" algn="l">
              <a:lnSpc>
                <a:spcPct val="90000"/>
              </a:lnSpc>
              <a:spcBef>
                <a:spcPts val="500"/>
              </a:spcBef>
              <a:spcAft>
                <a:spcPts val="0"/>
              </a:spcAft>
              <a:buClr>
                <a:srgbClr val="89A1C9"/>
              </a:buClr>
              <a:buSzPts val="1800"/>
              <a:buNone/>
              <a:defRPr sz="1800">
                <a:solidFill>
                  <a:srgbClr val="89A1C9"/>
                </a:solidFill>
              </a:defRPr>
            </a:lvl3pPr>
            <a:lvl4pPr marL="1828800" lvl="3" indent="-228600" algn="l">
              <a:lnSpc>
                <a:spcPct val="90000"/>
              </a:lnSpc>
              <a:spcBef>
                <a:spcPts val="500"/>
              </a:spcBef>
              <a:spcAft>
                <a:spcPts val="0"/>
              </a:spcAft>
              <a:buClr>
                <a:srgbClr val="89A1C9"/>
              </a:buClr>
              <a:buSzPts val="1600"/>
              <a:buNone/>
              <a:defRPr sz="1600">
                <a:solidFill>
                  <a:srgbClr val="89A1C9"/>
                </a:solidFill>
              </a:defRPr>
            </a:lvl4pPr>
            <a:lvl5pPr marL="2286000" lvl="4" indent="-228600" algn="l">
              <a:lnSpc>
                <a:spcPct val="90000"/>
              </a:lnSpc>
              <a:spcBef>
                <a:spcPts val="500"/>
              </a:spcBef>
              <a:spcAft>
                <a:spcPts val="0"/>
              </a:spcAft>
              <a:buClr>
                <a:srgbClr val="89A1C9"/>
              </a:buClr>
              <a:buSzPts val="1600"/>
              <a:buNone/>
              <a:defRPr sz="1600">
                <a:solidFill>
                  <a:srgbClr val="89A1C9"/>
                </a:solidFill>
              </a:defRPr>
            </a:lvl5pPr>
            <a:lvl6pPr marL="2743200" lvl="5" indent="-228600" algn="l">
              <a:lnSpc>
                <a:spcPct val="90000"/>
              </a:lnSpc>
              <a:spcBef>
                <a:spcPts val="500"/>
              </a:spcBef>
              <a:spcAft>
                <a:spcPts val="0"/>
              </a:spcAft>
              <a:buClr>
                <a:srgbClr val="89A1C9"/>
              </a:buClr>
              <a:buSzPts val="1600"/>
              <a:buNone/>
              <a:defRPr sz="1600">
                <a:solidFill>
                  <a:srgbClr val="89A1C9"/>
                </a:solidFill>
              </a:defRPr>
            </a:lvl6pPr>
            <a:lvl7pPr marL="3200400" lvl="6" indent="-228600" algn="l">
              <a:lnSpc>
                <a:spcPct val="90000"/>
              </a:lnSpc>
              <a:spcBef>
                <a:spcPts val="500"/>
              </a:spcBef>
              <a:spcAft>
                <a:spcPts val="0"/>
              </a:spcAft>
              <a:buClr>
                <a:srgbClr val="89A1C9"/>
              </a:buClr>
              <a:buSzPts val="1600"/>
              <a:buNone/>
              <a:defRPr sz="1600">
                <a:solidFill>
                  <a:srgbClr val="89A1C9"/>
                </a:solidFill>
              </a:defRPr>
            </a:lvl7pPr>
            <a:lvl8pPr marL="3657600" lvl="7" indent="-228600" algn="l">
              <a:lnSpc>
                <a:spcPct val="90000"/>
              </a:lnSpc>
              <a:spcBef>
                <a:spcPts val="500"/>
              </a:spcBef>
              <a:spcAft>
                <a:spcPts val="0"/>
              </a:spcAft>
              <a:buClr>
                <a:srgbClr val="89A1C9"/>
              </a:buClr>
              <a:buSzPts val="1600"/>
              <a:buNone/>
              <a:defRPr sz="1600">
                <a:solidFill>
                  <a:srgbClr val="89A1C9"/>
                </a:solidFill>
              </a:defRPr>
            </a:lvl8pPr>
            <a:lvl9pPr marL="4114800" lvl="8" indent="-228600" algn="l">
              <a:lnSpc>
                <a:spcPct val="90000"/>
              </a:lnSpc>
              <a:spcBef>
                <a:spcPts val="500"/>
              </a:spcBef>
              <a:spcAft>
                <a:spcPts val="0"/>
              </a:spcAft>
              <a:buClr>
                <a:srgbClr val="89A1C9"/>
              </a:buClr>
              <a:buSzPts val="1600"/>
              <a:buNone/>
              <a:defRPr sz="1600">
                <a:solidFill>
                  <a:srgbClr val="89A1C9"/>
                </a:solidFill>
              </a:defRPr>
            </a:lvl9pPr>
          </a:lstStyle>
          <a:p>
            <a:endParaRPr/>
          </a:p>
        </p:txBody>
      </p:sp>
      <p:sp>
        <p:nvSpPr>
          <p:cNvPr id="41" name="Google Shape;4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44"/>
        <p:cNvGrpSpPr/>
        <p:nvPr/>
      </p:nvGrpSpPr>
      <p:grpSpPr>
        <a:xfrm>
          <a:off x="0" y="0"/>
          <a:ext cx="0" cy="0"/>
          <a:chOff x="0" y="0"/>
          <a:chExt cx="0" cy="0"/>
        </a:xfrm>
      </p:grpSpPr>
      <p:sp>
        <p:nvSpPr>
          <p:cNvPr id="45" name="Google Shape;45;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7" name="Google Shape;4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9"/>
        <p:cNvGrpSpPr/>
        <p:nvPr/>
      </p:nvGrpSpPr>
      <p:grpSpPr>
        <a:xfrm>
          <a:off x="0" y="0"/>
          <a:ext cx="0" cy="0"/>
          <a:chOff x="0" y="0"/>
          <a:chExt cx="0" cy="0"/>
        </a:xfrm>
      </p:grpSpPr>
      <p:sp>
        <p:nvSpPr>
          <p:cNvPr id="60" name="Google Shape;60;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6"/>
        <p:cNvGrpSpPr/>
        <p:nvPr/>
      </p:nvGrpSpPr>
      <p:grpSpPr>
        <a:xfrm>
          <a:off x="0" y="0"/>
          <a:ext cx="0" cy="0"/>
          <a:chOff x="0" y="0"/>
          <a:chExt cx="0" cy="0"/>
        </a:xfrm>
      </p:grpSpPr>
      <p:sp>
        <p:nvSpPr>
          <p:cNvPr id="67" name="Google Shape;67;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1"/>
          <p:cNvSpPr>
            <a:spLocks noGrp="1"/>
          </p:cNvSpPr>
          <p:nvPr>
            <p:ph type="pic" idx="2"/>
          </p:nvPr>
        </p:nvSpPr>
        <p:spPr>
          <a:xfrm>
            <a:off x="5183188" y="987425"/>
            <a:ext cx="6172200" cy="4873625"/>
          </a:xfrm>
          <a:prstGeom prst="rect">
            <a:avLst/>
          </a:prstGeom>
          <a:noFill/>
          <a:ln>
            <a:noFill/>
          </a:ln>
        </p:spPr>
      </p:sp>
      <p:sp>
        <p:nvSpPr>
          <p:cNvPr id="69" name="Google Shape;69;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41"/>
          <p:cNvSpPr txBox="1">
            <a:spLocks noGrp="1"/>
          </p:cNvSpPr>
          <p:nvPr>
            <p:ph type="title"/>
          </p:nvPr>
        </p:nvSpPr>
        <p:spPr>
          <a:xfrm>
            <a:off x="1156836" y="481263"/>
            <a:ext cx="10014746" cy="8443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 name="Google Shape;13;p41"/>
          <p:cNvSpPr txBox="1">
            <a:spLocks noGrp="1"/>
          </p:cNvSpPr>
          <p:nvPr>
            <p:ph type="body" idx="1"/>
          </p:nvPr>
        </p:nvSpPr>
        <p:spPr>
          <a:xfrm>
            <a:off x="1156836" y="1567441"/>
            <a:ext cx="9988242" cy="480929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3" name="Immagine 2">
            <a:extLst>
              <a:ext uri="{FF2B5EF4-FFF2-40B4-BE49-F238E27FC236}">
                <a16:creationId xmlns:a16="http://schemas.microsoft.com/office/drawing/2014/main" id="{3BA850DD-0F2C-3F9F-92FA-DF339E5A3E87}"/>
              </a:ext>
            </a:extLst>
          </p:cNvPr>
          <p:cNvPicPr>
            <a:picLocks noChangeAspect="1"/>
          </p:cNvPicPr>
          <p:nvPr userDrawn="1"/>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15790" y="-208546"/>
            <a:ext cx="2205011" cy="159182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chemeClr val="accent1"/>
          </a:solidFill>
          <a:latin typeface=""/>
          <a:ea typeface=""/>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badi MT Condensed Light" panose="020B0306030101010103" pitchFamily="34" charset="77"/>
          <a:ea typeface="Abadi MT Condensed Light" panose="020B0306030101010103" pitchFamily="34" charset="77"/>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ustomXml" Target="../ink/ink8.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customXml" Target="../ink/ink9.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customXml" Target="../ink/ink1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customXml" Target="../ink/ink12.xml"/><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0.png"/><Relationship Id="rId4" Type="http://schemas.openxmlformats.org/officeDocument/2006/relationships/customXml" Target="../ink/ink1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0.png"/><Relationship Id="rId4" Type="http://schemas.openxmlformats.org/officeDocument/2006/relationships/customXml" Target="../ink/ink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0.png"/><Relationship Id="rId4" Type="http://schemas.openxmlformats.org/officeDocument/2006/relationships/customXml" Target="../ink/ink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customXml" Target="../ink/ink21.xml"/><Relationship Id="rId17" Type="http://schemas.openxmlformats.org/officeDocument/2006/relationships/image" Target="../media/image61.png"/><Relationship Id="rId2" Type="http://schemas.openxmlformats.org/officeDocument/2006/relationships/notesSlide" Target="../notesSlides/notesSlide24.xml"/><Relationship Id="rId16" Type="http://schemas.openxmlformats.org/officeDocument/2006/relationships/customXml" Target="../ink/ink23.xml"/><Relationship Id="rId1" Type="http://schemas.openxmlformats.org/officeDocument/2006/relationships/slideLayout" Target="../slideLayouts/slideLayout3.xml"/><Relationship Id="rId6" Type="http://schemas.openxmlformats.org/officeDocument/2006/relationships/customXml" Target="../ink/ink18.xml"/><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customXml" Target="../ink/ink20.xml"/><Relationship Id="rId4" Type="http://schemas.openxmlformats.org/officeDocument/2006/relationships/customXml" Target="../ink/ink17.xml"/><Relationship Id="rId9" Type="http://schemas.openxmlformats.org/officeDocument/2006/relationships/image" Target="../media/image57.png"/><Relationship Id="rId14" Type="http://schemas.openxmlformats.org/officeDocument/2006/relationships/customXml" Target="../ink/ink22.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customXml" Target="../ink/ink28.xml"/><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image" Target="../media/image62.jpeg"/><Relationship Id="rId21" Type="http://schemas.openxmlformats.org/officeDocument/2006/relationships/customXml" Target="../ink/ink32.xml"/><Relationship Id="rId7" Type="http://schemas.openxmlformats.org/officeDocument/2006/relationships/customXml" Target="../ink/ink25.xml"/><Relationship Id="rId12" Type="http://schemas.openxmlformats.org/officeDocument/2006/relationships/image" Target="../media/image67.png"/><Relationship Id="rId17" Type="http://schemas.openxmlformats.org/officeDocument/2006/relationships/customXml" Target="../ink/ink30.xml"/><Relationship Id="rId25" Type="http://schemas.openxmlformats.org/officeDocument/2006/relationships/customXml" Target="../ink/ink34.xml"/><Relationship Id="rId2" Type="http://schemas.openxmlformats.org/officeDocument/2006/relationships/notesSlide" Target="../notesSlides/notesSlide25.xml"/><Relationship Id="rId16" Type="http://schemas.openxmlformats.org/officeDocument/2006/relationships/image" Target="../media/image69.png"/><Relationship Id="rId20" Type="http://schemas.openxmlformats.org/officeDocument/2006/relationships/image" Target="../media/image71.png"/><Relationship Id="rId29" Type="http://schemas.openxmlformats.org/officeDocument/2006/relationships/customXml" Target="../ink/ink36.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customXml" Target="../ink/ink27.xml"/><Relationship Id="rId24" Type="http://schemas.openxmlformats.org/officeDocument/2006/relationships/image" Target="../media/image73.png"/><Relationship Id="rId5" Type="http://schemas.openxmlformats.org/officeDocument/2006/relationships/customXml" Target="../ink/ink24.xml"/><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75.png"/><Relationship Id="rId10" Type="http://schemas.openxmlformats.org/officeDocument/2006/relationships/image" Target="../media/image66.png"/><Relationship Id="rId19" Type="http://schemas.openxmlformats.org/officeDocument/2006/relationships/customXml" Target="../ink/ink31.xml"/><Relationship Id="rId4" Type="http://schemas.openxmlformats.org/officeDocument/2006/relationships/image" Target="../media/image63.png"/><Relationship Id="rId9" Type="http://schemas.openxmlformats.org/officeDocument/2006/relationships/customXml" Target="../ink/ink26.xml"/><Relationship Id="rId14" Type="http://schemas.openxmlformats.org/officeDocument/2006/relationships/image" Target="../media/image68.png"/><Relationship Id="rId22" Type="http://schemas.openxmlformats.org/officeDocument/2006/relationships/image" Target="../media/image72.png"/><Relationship Id="rId27" Type="http://schemas.openxmlformats.org/officeDocument/2006/relationships/customXml" Target="../ink/ink35.xml"/><Relationship Id="rId30"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customXml" Target="../ink/ink39.xml"/><Relationship Id="rId3" Type="http://schemas.openxmlformats.org/officeDocument/2006/relationships/image" Target="../media/image81.png"/><Relationship Id="rId7" Type="http://schemas.openxmlformats.org/officeDocument/2006/relationships/image" Target="../media/image520.png"/><Relationship Id="rId12"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customXml" Target="../ink/ink38.xml"/><Relationship Id="rId11" Type="http://schemas.openxmlformats.org/officeDocument/2006/relationships/image" Target="../media/image540.png"/><Relationship Id="rId5" Type="http://schemas.openxmlformats.org/officeDocument/2006/relationships/image" Target="../media/image510.png"/><Relationship Id="rId10" Type="http://schemas.openxmlformats.org/officeDocument/2006/relationships/customXml" Target="../ink/ink40.xml"/><Relationship Id="rId4" Type="http://schemas.openxmlformats.org/officeDocument/2006/relationships/customXml" Target="../ink/ink37.xml"/><Relationship Id="rId9" Type="http://schemas.openxmlformats.org/officeDocument/2006/relationships/image" Target="../media/image530.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70.png"/><Relationship Id="rId5" Type="http://schemas.openxmlformats.org/officeDocument/2006/relationships/customXml" Target="../ink/ink41.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customXml" Target="../ink/ink44.xml"/><Relationship Id="rId13" Type="http://schemas.openxmlformats.org/officeDocument/2006/relationships/image" Target="../media/image490.png"/><Relationship Id="rId3" Type="http://schemas.openxmlformats.org/officeDocument/2006/relationships/image" Target="../media/image84.png"/><Relationship Id="rId7" Type="http://schemas.openxmlformats.org/officeDocument/2006/relationships/image" Target="../media/image460.png"/><Relationship Id="rId12" Type="http://schemas.openxmlformats.org/officeDocument/2006/relationships/customXml" Target="../ink/ink4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customXml" Target="../ink/ink43.xml"/><Relationship Id="rId11" Type="http://schemas.openxmlformats.org/officeDocument/2006/relationships/image" Target="../media/image480.png"/><Relationship Id="rId5" Type="http://schemas.openxmlformats.org/officeDocument/2006/relationships/image" Target="../media/image450.png"/><Relationship Id="rId15" Type="http://schemas.openxmlformats.org/officeDocument/2006/relationships/image" Target="../media/image500.png"/><Relationship Id="rId10" Type="http://schemas.openxmlformats.org/officeDocument/2006/relationships/customXml" Target="../ink/ink45.xml"/><Relationship Id="rId4" Type="http://schemas.openxmlformats.org/officeDocument/2006/relationships/customXml" Target="../ink/ink42.xml"/><Relationship Id="rId9" Type="http://schemas.openxmlformats.org/officeDocument/2006/relationships/image" Target="../media/image470.png"/><Relationship Id="rId14" Type="http://schemas.openxmlformats.org/officeDocument/2006/relationships/customXml" Target="../ink/ink47.xml"/></Relationships>
</file>

<file path=ppt/slides/_rels/slide31.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customXml" Target="../ink/ink49.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customXml" Target="../ink/ink53.xml"/><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customXml" Target="../ink/ink52.xml"/><Relationship Id="rId11" Type="http://schemas.openxmlformats.org/officeDocument/2006/relationships/image" Target="../media/image92.png"/><Relationship Id="rId5" Type="http://schemas.openxmlformats.org/officeDocument/2006/relationships/image" Target="../media/image89.png"/><Relationship Id="rId10" Type="http://schemas.openxmlformats.org/officeDocument/2006/relationships/customXml" Target="../ink/ink54.xml"/><Relationship Id="rId4" Type="http://schemas.openxmlformats.org/officeDocument/2006/relationships/customXml" Target="../ink/ink51.xml"/><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customXml" Target="../ink/ink59.xml"/><Relationship Id="rId3" Type="http://schemas.openxmlformats.org/officeDocument/2006/relationships/image" Target="../media/image93.png"/><Relationship Id="rId7" Type="http://schemas.openxmlformats.org/officeDocument/2006/relationships/customXml" Target="../ink/ink56.xml"/><Relationship Id="rId12" Type="http://schemas.openxmlformats.org/officeDocument/2006/relationships/image" Target="../media/image98.png"/><Relationship Id="rId2" Type="http://schemas.openxmlformats.org/officeDocument/2006/relationships/notesSlide" Target="../notesSlides/notesSlide36.xml"/><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customXml" Target="../ink/ink58.xml"/><Relationship Id="rId5" Type="http://schemas.openxmlformats.org/officeDocument/2006/relationships/customXml" Target="../ink/ink55.xml"/><Relationship Id="rId15" Type="http://schemas.openxmlformats.org/officeDocument/2006/relationships/customXml" Target="../ink/ink60.xml"/><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customXml" Target="../ink/ink57.xml"/><Relationship Id="rId1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customXml" Target="../ink/ink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06.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8.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customXml" Target="../ink/ink61.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customXml" Target="../ink/ink7.xml"/><Relationship Id="rId5" Type="http://schemas.openxmlformats.org/officeDocument/2006/relationships/image" Target="../media/image17.png"/><Relationship Id="rId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94" name="Google Shape;94;p1"/>
          <p:cNvGrpSpPr/>
          <p:nvPr/>
        </p:nvGrpSpPr>
        <p:grpSpPr>
          <a:xfrm>
            <a:off x="15473533" y="8319187"/>
            <a:ext cx="781631" cy="668867"/>
            <a:chOff x="5130037" y="965200"/>
            <a:chExt cx="5145107" cy="4957572"/>
          </a:xfrm>
        </p:grpSpPr>
        <p:pic>
          <p:nvPicPr>
            <p:cNvPr id="95" name="Google Shape;95;p1"/>
            <p:cNvPicPr preferRelativeResize="0"/>
            <p:nvPr/>
          </p:nvPicPr>
          <p:blipFill rotWithShape="1">
            <a:blip r:embed="rId3">
              <a:alphaModFix/>
            </a:blip>
            <a:srcRect/>
            <a:stretch/>
          </p:blipFill>
          <p:spPr>
            <a:xfrm>
              <a:off x="5130037" y="965200"/>
              <a:ext cx="5145107" cy="4957572"/>
            </a:xfrm>
            <a:prstGeom prst="rect">
              <a:avLst/>
            </a:prstGeom>
            <a:noFill/>
            <a:ln>
              <a:noFill/>
            </a:ln>
          </p:spPr>
        </p:pic>
        <p:pic>
          <p:nvPicPr>
            <p:cNvPr id="96" name="Google Shape;96;p1"/>
            <p:cNvPicPr preferRelativeResize="0"/>
            <p:nvPr/>
          </p:nvPicPr>
          <p:blipFill rotWithShape="1">
            <a:blip r:embed="rId4">
              <a:alphaModFix/>
            </a:blip>
            <a:srcRect t="22048" b="29437"/>
            <a:stretch/>
          </p:blipFill>
          <p:spPr>
            <a:xfrm>
              <a:off x="5531086" y="1211912"/>
              <a:ext cx="1515533" cy="700686"/>
            </a:xfrm>
            <a:prstGeom prst="rect">
              <a:avLst/>
            </a:prstGeom>
            <a:noFill/>
            <a:ln>
              <a:noFill/>
            </a:ln>
          </p:spPr>
        </p:pic>
      </p:grpSp>
      <p:grpSp>
        <p:nvGrpSpPr>
          <p:cNvPr id="97" name="Google Shape;97;p1"/>
          <p:cNvGrpSpPr/>
          <p:nvPr/>
        </p:nvGrpSpPr>
        <p:grpSpPr>
          <a:xfrm>
            <a:off x="15676733" y="8522387"/>
            <a:ext cx="781631" cy="668867"/>
            <a:chOff x="5130037" y="965200"/>
            <a:chExt cx="5145107" cy="4957572"/>
          </a:xfrm>
        </p:grpSpPr>
        <p:pic>
          <p:nvPicPr>
            <p:cNvPr id="98" name="Google Shape;98;p1"/>
            <p:cNvPicPr preferRelativeResize="0"/>
            <p:nvPr/>
          </p:nvPicPr>
          <p:blipFill rotWithShape="1">
            <a:blip r:embed="rId3">
              <a:alphaModFix/>
            </a:blip>
            <a:srcRect/>
            <a:stretch/>
          </p:blipFill>
          <p:spPr>
            <a:xfrm>
              <a:off x="5130037" y="965200"/>
              <a:ext cx="5145107" cy="4957572"/>
            </a:xfrm>
            <a:prstGeom prst="rect">
              <a:avLst/>
            </a:prstGeom>
            <a:noFill/>
            <a:ln>
              <a:noFill/>
            </a:ln>
          </p:spPr>
        </p:pic>
        <p:pic>
          <p:nvPicPr>
            <p:cNvPr id="99" name="Google Shape;99;p1"/>
            <p:cNvPicPr preferRelativeResize="0"/>
            <p:nvPr/>
          </p:nvPicPr>
          <p:blipFill rotWithShape="1">
            <a:blip r:embed="rId4">
              <a:alphaModFix/>
            </a:blip>
            <a:srcRect t="22048" b="29437"/>
            <a:stretch/>
          </p:blipFill>
          <p:spPr>
            <a:xfrm>
              <a:off x="5531086" y="1211912"/>
              <a:ext cx="1515533" cy="700686"/>
            </a:xfrm>
            <a:prstGeom prst="rect">
              <a:avLst/>
            </a:prstGeom>
            <a:noFill/>
            <a:ln>
              <a:noFill/>
            </a:ln>
          </p:spPr>
        </p:pic>
      </p:grpSp>
      <p:pic>
        <p:nvPicPr>
          <p:cNvPr id="100" name="Google Shape;100;p1"/>
          <p:cNvPicPr preferRelativeResize="0"/>
          <p:nvPr/>
        </p:nvPicPr>
        <p:blipFill rotWithShape="1">
          <a:blip r:embed="rId3">
            <a:alphaModFix/>
          </a:blip>
          <a:srcRect/>
          <a:stretch/>
        </p:blipFill>
        <p:spPr>
          <a:xfrm>
            <a:off x="15879933" y="8725587"/>
            <a:ext cx="781631" cy="668867"/>
          </a:xfrm>
          <a:prstGeom prst="rect">
            <a:avLst/>
          </a:prstGeom>
          <a:noFill/>
          <a:ln>
            <a:noFill/>
          </a:ln>
        </p:spPr>
      </p:pic>
      <p:pic>
        <p:nvPicPr>
          <p:cNvPr id="101" name="Google Shape;101;p1"/>
          <p:cNvPicPr preferRelativeResize="0"/>
          <p:nvPr/>
        </p:nvPicPr>
        <p:blipFill rotWithShape="1">
          <a:blip r:embed="rId3">
            <a:alphaModFix/>
          </a:blip>
          <a:srcRect/>
          <a:stretch/>
        </p:blipFill>
        <p:spPr>
          <a:xfrm>
            <a:off x="16083133" y="8928787"/>
            <a:ext cx="781631" cy="668867"/>
          </a:xfrm>
          <a:prstGeom prst="rect">
            <a:avLst/>
          </a:prstGeom>
          <a:noFill/>
          <a:ln>
            <a:noFill/>
          </a:ln>
        </p:spPr>
      </p:pic>
      <p:pic>
        <p:nvPicPr>
          <p:cNvPr id="102" name="Google Shape;102;p1"/>
          <p:cNvPicPr preferRelativeResize="0"/>
          <p:nvPr/>
        </p:nvPicPr>
        <p:blipFill rotWithShape="1">
          <a:blip r:embed="rId3">
            <a:alphaModFix/>
          </a:blip>
          <a:srcRect/>
          <a:stretch/>
        </p:blipFill>
        <p:spPr>
          <a:xfrm>
            <a:off x="16286333" y="9131987"/>
            <a:ext cx="781631" cy="668867"/>
          </a:xfrm>
          <a:prstGeom prst="rect">
            <a:avLst/>
          </a:prstGeom>
          <a:noFill/>
          <a:ln>
            <a:noFill/>
          </a:ln>
        </p:spPr>
      </p:pic>
      <p:pic>
        <p:nvPicPr>
          <p:cNvPr id="103" name="Google Shape;103;p1"/>
          <p:cNvPicPr preferRelativeResize="0"/>
          <p:nvPr/>
        </p:nvPicPr>
        <p:blipFill rotWithShape="1">
          <a:blip r:embed="rId3">
            <a:alphaModFix/>
          </a:blip>
          <a:srcRect/>
          <a:stretch/>
        </p:blipFill>
        <p:spPr>
          <a:xfrm>
            <a:off x="14515877" y="7405029"/>
            <a:ext cx="1740123" cy="1743473"/>
          </a:xfrm>
          <a:prstGeom prst="rect">
            <a:avLst/>
          </a:prstGeom>
          <a:noFill/>
          <a:ln>
            <a:noFill/>
          </a:ln>
        </p:spPr>
      </p:pic>
      <p:pic>
        <p:nvPicPr>
          <p:cNvPr id="104" name="Google Shape;104;p1"/>
          <p:cNvPicPr preferRelativeResize="0"/>
          <p:nvPr/>
        </p:nvPicPr>
        <p:blipFill rotWithShape="1">
          <a:blip r:embed="rId3">
            <a:alphaModFix/>
          </a:blip>
          <a:srcRect/>
          <a:stretch/>
        </p:blipFill>
        <p:spPr>
          <a:xfrm>
            <a:off x="14719077" y="7608229"/>
            <a:ext cx="1740123" cy="1743473"/>
          </a:xfrm>
          <a:prstGeom prst="rect">
            <a:avLst/>
          </a:prstGeom>
          <a:noFill/>
          <a:ln>
            <a:noFill/>
          </a:ln>
        </p:spPr>
      </p:pic>
      <p:pic>
        <p:nvPicPr>
          <p:cNvPr id="105" name="Google Shape;105;p1"/>
          <p:cNvPicPr preferRelativeResize="0"/>
          <p:nvPr/>
        </p:nvPicPr>
        <p:blipFill rotWithShape="1">
          <a:blip r:embed="rId3">
            <a:alphaModFix/>
          </a:blip>
          <a:srcRect/>
          <a:stretch/>
        </p:blipFill>
        <p:spPr>
          <a:xfrm>
            <a:off x="14922277" y="7811429"/>
            <a:ext cx="1740123" cy="1743473"/>
          </a:xfrm>
          <a:prstGeom prst="rect">
            <a:avLst/>
          </a:prstGeom>
          <a:noFill/>
          <a:ln>
            <a:noFill/>
          </a:ln>
        </p:spPr>
      </p:pic>
      <p:pic>
        <p:nvPicPr>
          <p:cNvPr id="106" name="Google Shape;106;p1"/>
          <p:cNvPicPr preferRelativeResize="0"/>
          <p:nvPr/>
        </p:nvPicPr>
        <p:blipFill rotWithShape="1">
          <a:blip r:embed="rId3">
            <a:alphaModFix/>
          </a:blip>
          <a:srcRect/>
          <a:stretch/>
        </p:blipFill>
        <p:spPr>
          <a:xfrm>
            <a:off x="15125477" y="8014629"/>
            <a:ext cx="1740123" cy="1743473"/>
          </a:xfrm>
          <a:prstGeom prst="rect">
            <a:avLst/>
          </a:prstGeom>
          <a:noFill/>
          <a:ln>
            <a:noFill/>
          </a:ln>
        </p:spPr>
      </p:pic>
      <p:sp>
        <p:nvSpPr>
          <p:cNvPr id="107" name="Google Shape;107;p1"/>
          <p:cNvSpPr txBox="1"/>
          <p:nvPr/>
        </p:nvSpPr>
        <p:spPr>
          <a:xfrm>
            <a:off x="6685937" y="5401188"/>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14" name="Google Shape;114;p1"/>
          <p:cNvGrpSpPr/>
          <p:nvPr/>
        </p:nvGrpSpPr>
        <p:grpSpPr>
          <a:xfrm>
            <a:off x="14176672" y="7793613"/>
            <a:ext cx="1262116" cy="1170915"/>
            <a:chOff x="5130037" y="965200"/>
            <a:chExt cx="5145107" cy="4957572"/>
          </a:xfrm>
        </p:grpSpPr>
        <p:pic>
          <p:nvPicPr>
            <p:cNvPr id="115" name="Google Shape;115;p1"/>
            <p:cNvPicPr preferRelativeResize="0"/>
            <p:nvPr/>
          </p:nvPicPr>
          <p:blipFill rotWithShape="1">
            <a:blip r:embed="rId3">
              <a:alphaModFix/>
            </a:blip>
            <a:srcRect/>
            <a:stretch/>
          </p:blipFill>
          <p:spPr>
            <a:xfrm>
              <a:off x="5130037" y="965200"/>
              <a:ext cx="5145107" cy="4957572"/>
            </a:xfrm>
            <a:prstGeom prst="rect">
              <a:avLst/>
            </a:prstGeom>
            <a:noFill/>
            <a:ln>
              <a:noFill/>
            </a:ln>
          </p:spPr>
        </p:pic>
        <p:pic>
          <p:nvPicPr>
            <p:cNvPr id="116" name="Google Shape;116;p1"/>
            <p:cNvPicPr preferRelativeResize="0"/>
            <p:nvPr/>
          </p:nvPicPr>
          <p:blipFill rotWithShape="1">
            <a:blip r:embed="rId4">
              <a:alphaModFix/>
            </a:blip>
            <a:srcRect t="22048" b="29437"/>
            <a:stretch/>
          </p:blipFill>
          <p:spPr>
            <a:xfrm>
              <a:off x="5531086" y="1211912"/>
              <a:ext cx="1515533" cy="700686"/>
            </a:xfrm>
            <a:prstGeom prst="rect">
              <a:avLst/>
            </a:prstGeom>
            <a:noFill/>
            <a:ln>
              <a:noFill/>
            </a:ln>
          </p:spPr>
        </p:pic>
      </p:grpSp>
      <p:grpSp>
        <p:nvGrpSpPr>
          <p:cNvPr id="117" name="Google Shape;117;p1"/>
          <p:cNvGrpSpPr/>
          <p:nvPr/>
        </p:nvGrpSpPr>
        <p:grpSpPr>
          <a:xfrm>
            <a:off x="6952999" y="5742913"/>
            <a:ext cx="944244" cy="931496"/>
            <a:chOff x="5130037" y="965200"/>
            <a:chExt cx="5145107" cy="4957572"/>
          </a:xfrm>
        </p:grpSpPr>
        <p:pic>
          <p:nvPicPr>
            <p:cNvPr id="118" name="Google Shape;118;p1"/>
            <p:cNvPicPr preferRelativeResize="0"/>
            <p:nvPr/>
          </p:nvPicPr>
          <p:blipFill rotWithShape="1">
            <a:blip r:embed="rId3">
              <a:alphaModFix/>
            </a:blip>
            <a:srcRect/>
            <a:stretch/>
          </p:blipFill>
          <p:spPr>
            <a:xfrm>
              <a:off x="5130037" y="965200"/>
              <a:ext cx="5145107" cy="4957572"/>
            </a:xfrm>
            <a:prstGeom prst="rect">
              <a:avLst/>
            </a:prstGeom>
            <a:noFill/>
            <a:ln>
              <a:noFill/>
            </a:ln>
          </p:spPr>
        </p:pic>
        <p:pic>
          <p:nvPicPr>
            <p:cNvPr id="119" name="Google Shape;119;p1"/>
            <p:cNvPicPr preferRelativeResize="0"/>
            <p:nvPr/>
          </p:nvPicPr>
          <p:blipFill rotWithShape="1">
            <a:blip r:embed="rId4">
              <a:alphaModFix/>
            </a:blip>
            <a:srcRect t="22048" b="29437"/>
            <a:stretch/>
          </p:blipFill>
          <p:spPr>
            <a:xfrm>
              <a:off x="5531086" y="1211912"/>
              <a:ext cx="1515533" cy="700686"/>
            </a:xfrm>
            <a:prstGeom prst="rect">
              <a:avLst/>
            </a:prstGeom>
            <a:noFill/>
            <a:ln>
              <a:noFill/>
            </a:ln>
          </p:spPr>
        </p:pic>
      </p:grpSp>
      <p:sp>
        <p:nvSpPr>
          <p:cNvPr id="121" name="Google Shape;121;p1"/>
          <p:cNvSpPr txBox="1"/>
          <p:nvPr/>
        </p:nvSpPr>
        <p:spPr>
          <a:xfrm>
            <a:off x="7102570" y="674257"/>
            <a:ext cx="4797974"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4400" b="1" dirty="0">
                <a:solidFill>
                  <a:schemeClr val="accent2">
                    <a:lumMod val="25000"/>
                  </a:schemeClr>
                </a:solidFill>
                <a:latin typeface="Calibri" panose="020F0502020204030204" pitchFamily="34" charset="0"/>
                <a:ea typeface="Baskerville" panose="02020502070401020303" pitchFamily="18" charset="0"/>
                <a:cs typeface="Calibri" panose="020F0502020204030204" pitchFamily="34" charset="0"/>
                <a:sym typeface="Calibri"/>
              </a:rPr>
              <a:t>Displasia </a:t>
            </a:r>
          </a:p>
          <a:p>
            <a:pPr marL="0" marR="0" lvl="0" indent="0" algn="ctr" rtl="0">
              <a:spcBef>
                <a:spcPts val="0"/>
              </a:spcBef>
              <a:spcAft>
                <a:spcPts val="0"/>
              </a:spcAft>
              <a:buNone/>
            </a:pPr>
            <a:r>
              <a:rPr lang="it-IT" sz="4400" b="1" dirty="0">
                <a:solidFill>
                  <a:schemeClr val="accent2">
                    <a:lumMod val="25000"/>
                  </a:schemeClr>
                </a:solidFill>
                <a:latin typeface="Calibri" panose="020F0502020204030204" pitchFamily="34" charset="0"/>
                <a:ea typeface="Baskerville" panose="02020502070401020303" pitchFamily="18" charset="0"/>
                <a:cs typeface="Calibri" panose="020F0502020204030204" pitchFamily="34" charset="0"/>
                <a:sym typeface="Calibri"/>
              </a:rPr>
              <a:t>Broncopolmonare (BPD)</a:t>
            </a:r>
          </a:p>
        </p:txBody>
      </p:sp>
      <p:pic>
        <p:nvPicPr>
          <p:cNvPr id="7" name="Immagine 6">
            <a:extLst>
              <a:ext uri="{FF2B5EF4-FFF2-40B4-BE49-F238E27FC236}">
                <a16:creationId xmlns:a16="http://schemas.microsoft.com/office/drawing/2014/main" id="{31A3A586-6688-0E8E-5A35-C0370D2A2DC6}"/>
              </a:ext>
            </a:extLst>
          </p:cNvPr>
          <p:cNvPicPr>
            <a:picLocks noChangeAspect="1"/>
          </p:cNvPicPr>
          <p:nvPr/>
        </p:nvPicPr>
        <p:blipFill>
          <a:blip r:embed="rId5"/>
          <a:stretch>
            <a:fillRect/>
          </a:stretch>
        </p:blipFill>
        <p:spPr>
          <a:xfrm>
            <a:off x="0" y="-13447"/>
            <a:ext cx="6707342" cy="4842098"/>
          </a:xfrm>
          <a:prstGeom prst="rect">
            <a:avLst/>
          </a:prstGeom>
        </p:spPr>
      </p:pic>
      <p:pic>
        <p:nvPicPr>
          <p:cNvPr id="2" name="Immagine 1">
            <a:extLst>
              <a:ext uri="{FF2B5EF4-FFF2-40B4-BE49-F238E27FC236}">
                <a16:creationId xmlns:a16="http://schemas.microsoft.com/office/drawing/2014/main" id="{9B9C2025-3CA2-442E-10D6-E0138B7D2152}"/>
              </a:ext>
            </a:extLst>
          </p:cNvPr>
          <p:cNvPicPr>
            <a:picLocks noChangeAspect="1"/>
          </p:cNvPicPr>
          <p:nvPr/>
        </p:nvPicPr>
        <p:blipFill>
          <a:blip r:embed="rId6"/>
          <a:stretch>
            <a:fillRect/>
          </a:stretch>
        </p:blipFill>
        <p:spPr>
          <a:xfrm>
            <a:off x="7079482" y="4055117"/>
            <a:ext cx="4760894" cy="952179"/>
          </a:xfrm>
          <a:prstGeom prst="rect">
            <a:avLst/>
          </a:prstGeom>
        </p:spPr>
      </p:pic>
      <p:sp>
        <p:nvSpPr>
          <p:cNvPr id="3" name="Segnaposto testo 5">
            <a:extLst>
              <a:ext uri="{FF2B5EF4-FFF2-40B4-BE49-F238E27FC236}">
                <a16:creationId xmlns:a16="http://schemas.microsoft.com/office/drawing/2014/main" id="{541B2989-C87F-EED0-709D-9DF6B184BFD9}"/>
              </a:ext>
            </a:extLst>
          </p:cNvPr>
          <p:cNvSpPr txBox="1">
            <a:spLocks/>
          </p:cNvSpPr>
          <p:nvPr/>
        </p:nvSpPr>
        <p:spPr>
          <a:xfrm>
            <a:off x="7371512" y="3046661"/>
            <a:ext cx="3887368" cy="1352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it-IT" sz="2400" i="1" dirty="0"/>
              <a:t>Maria Luisa Ventura*</a:t>
            </a:r>
          </a:p>
          <a:p>
            <a:pPr marL="0" indent="0" algn="ctr">
              <a:spcBef>
                <a:spcPts val="0"/>
              </a:spcBef>
              <a:buNone/>
            </a:pPr>
            <a:endParaRPr lang="it-IT" sz="1800" dirty="0"/>
          </a:p>
          <a:p>
            <a:pPr marL="0" indent="0" algn="ctr">
              <a:spcBef>
                <a:spcPts val="0"/>
              </a:spcBef>
              <a:buNone/>
            </a:pPr>
            <a:r>
              <a:rPr lang="it-IT" sz="1800" dirty="0"/>
              <a:t>SC di Neonatologia e TIN**</a:t>
            </a:r>
          </a:p>
          <a:p>
            <a:pPr marL="0" indent="0" algn="ctr">
              <a:spcBef>
                <a:spcPts val="0"/>
              </a:spcBef>
              <a:buNone/>
            </a:pPr>
            <a:r>
              <a:rPr lang="it-IT" sz="1800" dirty="0"/>
              <a:t>Monza</a:t>
            </a:r>
          </a:p>
        </p:txBody>
      </p:sp>
      <p:sp>
        <p:nvSpPr>
          <p:cNvPr id="8" name="CasellaDiTesto 7">
            <a:extLst>
              <a:ext uri="{FF2B5EF4-FFF2-40B4-BE49-F238E27FC236}">
                <a16:creationId xmlns:a16="http://schemas.microsoft.com/office/drawing/2014/main" id="{E05834AD-CB2D-2207-A444-D7C15B7BD55A}"/>
              </a:ext>
            </a:extLst>
          </p:cNvPr>
          <p:cNvSpPr txBox="1"/>
          <p:nvPr/>
        </p:nvSpPr>
        <p:spPr>
          <a:xfrm>
            <a:off x="5755165" y="5241391"/>
            <a:ext cx="3519222" cy="523220"/>
          </a:xfrm>
          <a:prstGeom prst="rect">
            <a:avLst/>
          </a:prstGeom>
          <a:noFill/>
        </p:spPr>
        <p:txBody>
          <a:bodyPr wrap="square">
            <a:spAutoFit/>
          </a:bodyPr>
          <a:lstStyle/>
          <a:p>
            <a:pPr marL="0" indent="0" algn="ctr">
              <a:spcBef>
                <a:spcPts val="0"/>
              </a:spcBef>
              <a:buNone/>
            </a:pPr>
            <a:r>
              <a:rPr lang="it-IT" sz="1400" dirty="0"/>
              <a:t>*Direttivo </a:t>
            </a:r>
          </a:p>
          <a:p>
            <a:pPr marL="0" indent="0" algn="ctr">
              <a:spcBef>
                <a:spcPts val="0"/>
              </a:spcBef>
              <a:buNone/>
            </a:pPr>
            <a:r>
              <a:rPr lang="it-IT" sz="1400" dirty="0"/>
              <a:t>Gruppo di Studio di Pneumologia SIN </a:t>
            </a:r>
          </a:p>
        </p:txBody>
      </p:sp>
      <p:sp>
        <p:nvSpPr>
          <p:cNvPr id="9" name="CasellaDiTesto 8">
            <a:extLst>
              <a:ext uri="{FF2B5EF4-FFF2-40B4-BE49-F238E27FC236}">
                <a16:creationId xmlns:a16="http://schemas.microsoft.com/office/drawing/2014/main" id="{D50BB9E2-A7B0-26C5-C647-976B8716CCCE}"/>
              </a:ext>
            </a:extLst>
          </p:cNvPr>
          <p:cNvSpPr txBox="1"/>
          <p:nvPr/>
        </p:nvSpPr>
        <p:spPr>
          <a:xfrm>
            <a:off x="9757008" y="5454458"/>
            <a:ext cx="1840568" cy="523220"/>
          </a:xfrm>
          <a:prstGeom prst="rect">
            <a:avLst/>
          </a:prstGeom>
          <a:noFill/>
        </p:spPr>
        <p:txBody>
          <a:bodyPr wrap="none" rtlCol="0">
            <a:spAutoFit/>
          </a:bodyPr>
          <a:lstStyle/>
          <a:p>
            <a:pPr algn="ctr"/>
            <a:r>
              <a:rPr lang="it-IT" dirty="0"/>
              <a:t>**BPD Collaborative </a:t>
            </a:r>
          </a:p>
          <a:p>
            <a:pPr algn="ctr"/>
            <a:r>
              <a:rPr lang="it-IT" dirty="0"/>
              <a:t>network </a:t>
            </a:r>
            <a:r>
              <a:rPr lang="it-IT" dirty="0" err="1"/>
              <a:t>member</a:t>
            </a:r>
            <a:endParaRPr lang="it-IT" dirty="0"/>
          </a:p>
        </p:txBody>
      </p:sp>
      <p:pic>
        <p:nvPicPr>
          <p:cNvPr id="11" name="Immagine 10">
            <a:extLst>
              <a:ext uri="{FF2B5EF4-FFF2-40B4-BE49-F238E27FC236}">
                <a16:creationId xmlns:a16="http://schemas.microsoft.com/office/drawing/2014/main" id="{09BA6015-9D23-014D-1232-2EEAF878141B}"/>
              </a:ext>
            </a:extLst>
          </p:cNvPr>
          <p:cNvPicPr>
            <a:picLocks noChangeAspect="1"/>
          </p:cNvPicPr>
          <p:nvPr/>
        </p:nvPicPr>
        <p:blipFill>
          <a:blip r:embed="rId7"/>
          <a:stretch>
            <a:fillRect/>
          </a:stretch>
        </p:blipFill>
        <p:spPr>
          <a:xfrm>
            <a:off x="9940968" y="6015752"/>
            <a:ext cx="1472648" cy="590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8"/>
          <p:cNvSpPr txBox="1"/>
          <p:nvPr/>
        </p:nvSpPr>
        <p:spPr>
          <a:xfrm>
            <a:off x="1809517" y="254919"/>
            <a:ext cx="8670335" cy="50276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667" dirty="0">
                <a:solidFill>
                  <a:schemeClr val="accent2">
                    <a:lumMod val="25000"/>
                  </a:schemeClr>
                </a:solidFill>
                <a:latin typeface="Calibri"/>
                <a:ea typeface="Calibri"/>
                <a:cs typeface="Calibri"/>
                <a:sym typeface="Calibri"/>
              </a:rPr>
              <a:t>BPD </a:t>
            </a:r>
            <a:r>
              <a:rPr lang="it-IT" sz="2667" dirty="0" err="1">
                <a:solidFill>
                  <a:schemeClr val="accent2">
                    <a:lumMod val="25000"/>
                  </a:schemeClr>
                </a:solidFill>
                <a:latin typeface="Calibri"/>
                <a:ea typeface="Calibri"/>
                <a:cs typeface="Calibri"/>
                <a:sym typeface="Calibri"/>
              </a:rPr>
              <a:t>pathophyisiology</a:t>
            </a:r>
            <a:r>
              <a:rPr lang="it-IT" sz="2667" dirty="0">
                <a:solidFill>
                  <a:schemeClr val="accent2">
                    <a:lumMod val="25000"/>
                  </a:schemeClr>
                </a:solidFill>
                <a:latin typeface="Calibri"/>
                <a:ea typeface="Calibri"/>
                <a:cs typeface="Calibri"/>
                <a:sym typeface="Calibri"/>
              </a:rPr>
              <a:t>: </a:t>
            </a:r>
            <a:r>
              <a:rPr lang="it-IT" sz="2667" b="1" dirty="0" err="1">
                <a:solidFill>
                  <a:schemeClr val="accent2">
                    <a:lumMod val="25000"/>
                  </a:schemeClr>
                </a:solidFill>
                <a:latin typeface="Calibri"/>
                <a:ea typeface="Calibri"/>
                <a:cs typeface="Calibri"/>
                <a:sym typeface="Calibri"/>
              </a:rPr>
              <a:t>Alveolar</a:t>
            </a:r>
            <a:r>
              <a:rPr lang="it-IT" sz="2667" b="1" dirty="0">
                <a:solidFill>
                  <a:schemeClr val="accent2">
                    <a:lumMod val="25000"/>
                  </a:schemeClr>
                </a:solidFill>
                <a:latin typeface="Calibri"/>
                <a:ea typeface="Calibri"/>
                <a:cs typeface="Calibri"/>
                <a:sym typeface="Calibri"/>
              </a:rPr>
              <a:t> </a:t>
            </a:r>
            <a:r>
              <a:rPr lang="it-IT" sz="2667" b="1" dirty="0" err="1">
                <a:solidFill>
                  <a:schemeClr val="accent2">
                    <a:lumMod val="25000"/>
                  </a:schemeClr>
                </a:solidFill>
                <a:latin typeface="Calibri"/>
                <a:ea typeface="Calibri"/>
                <a:cs typeface="Calibri"/>
                <a:sym typeface="Calibri"/>
              </a:rPr>
              <a:t>Disease</a:t>
            </a:r>
            <a:endParaRPr sz="2667" b="1" dirty="0">
              <a:solidFill>
                <a:schemeClr val="accent2">
                  <a:lumMod val="25000"/>
                </a:schemeClr>
              </a:solidFill>
              <a:latin typeface="Calibri"/>
              <a:ea typeface="Calibri"/>
              <a:cs typeface="Calibri"/>
              <a:sym typeface="Calibri"/>
            </a:endParaRPr>
          </a:p>
        </p:txBody>
      </p:sp>
      <p:sp>
        <p:nvSpPr>
          <p:cNvPr id="351" name="Google Shape;351;p18"/>
          <p:cNvSpPr txBox="1"/>
          <p:nvPr/>
        </p:nvSpPr>
        <p:spPr>
          <a:xfrm>
            <a:off x="7918707" y="5486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52" name="Google Shape;352;p18"/>
          <p:cNvGrpSpPr/>
          <p:nvPr/>
        </p:nvGrpSpPr>
        <p:grpSpPr>
          <a:xfrm>
            <a:off x="3880052" y="1274721"/>
            <a:ext cx="8161708" cy="4937412"/>
            <a:chOff x="154716" y="-155812"/>
            <a:chExt cx="8161708" cy="4937412"/>
          </a:xfrm>
        </p:grpSpPr>
        <p:sp>
          <p:nvSpPr>
            <p:cNvPr id="353" name="Google Shape;353;p18"/>
            <p:cNvSpPr/>
            <p:nvPr/>
          </p:nvSpPr>
          <p:spPr>
            <a:xfrm>
              <a:off x="154716" y="-155812"/>
              <a:ext cx="7334506" cy="1434480"/>
            </a:xfrm>
            <a:prstGeom prst="roundRect">
              <a:avLst>
                <a:gd name="adj" fmla="val 10000"/>
              </a:avLst>
            </a:prstGeom>
            <a:solidFill>
              <a:srgbClr val="2CA39D"/>
            </a:solidFill>
            <a:ln w="1905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it-IT" sz="2000" dirty="0">
                  <a:solidFill>
                    <a:schemeClr val="tx2"/>
                  </a:solidFill>
                  <a:latin typeface="Calibri" panose="020F0502020204030204" pitchFamily="34" charset="0"/>
                  <a:ea typeface="Calibri"/>
                  <a:cs typeface="Calibri" panose="020F0502020204030204" pitchFamily="34" charset="0"/>
                  <a:sym typeface="Calibri"/>
                </a:rPr>
                <a:t>↓ alveoli, ↓ </a:t>
              </a:r>
              <a:r>
                <a:rPr lang="it-IT" sz="2000" dirty="0" err="1">
                  <a:solidFill>
                    <a:schemeClr val="tx2"/>
                  </a:solidFill>
                  <a:latin typeface="Calibri" panose="020F0502020204030204" pitchFamily="34" charset="0"/>
                  <a:ea typeface="Calibri"/>
                  <a:cs typeface="Calibri" panose="020F0502020204030204" pitchFamily="34" charset="0"/>
                  <a:sym typeface="Calibri"/>
                </a:rPr>
                <a:t>capillaries</a:t>
              </a:r>
              <a:r>
                <a:rPr lang="it-IT" sz="2000" dirty="0">
                  <a:solidFill>
                    <a:schemeClr val="tx2"/>
                  </a:solidFill>
                  <a:latin typeface="Calibri" panose="020F0502020204030204" pitchFamily="34" charset="0"/>
                  <a:ea typeface="Calibri"/>
                  <a:cs typeface="Calibri" panose="020F0502020204030204" pitchFamily="34" charset="0"/>
                  <a:sym typeface="Calibri"/>
                </a:rPr>
                <a:t>, ↑</a:t>
              </a:r>
              <a:r>
                <a:rPr lang="it-IT" sz="2000" dirty="0" err="1">
                  <a:solidFill>
                    <a:schemeClr val="tx2"/>
                  </a:solidFill>
                  <a:latin typeface="Calibri" panose="020F0502020204030204" pitchFamily="34" charset="0"/>
                  <a:ea typeface="Calibri"/>
                  <a:cs typeface="Calibri" panose="020F0502020204030204" pitchFamily="34" charset="0"/>
                  <a:sym typeface="Calibri"/>
                </a:rPr>
                <a:t>alveolar</a:t>
              </a:r>
              <a:r>
                <a:rPr lang="it-IT" sz="2000" dirty="0">
                  <a:solidFill>
                    <a:schemeClr val="tx2"/>
                  </a:solidFill>
                  <a:latin typeface="Calibri" panose="020F0502020204030204" pitchFamily="34" charset="0"/>
                  <a:ea typeface="Calibri"/>
                  <a:cs typeface="Calibri" panose="020F0502020204030204" pitchFamily="34" charset="0"/>
                  <a:sym typeface="Calibri"/>
                </a:rPr>
                <a:t> </a:t>
              </a:r>
              <a:r>
                <a:rPr lang="it-IT" sz="2000" dirty="0" err="1">
                  <a:solidFill>
                    <a:schemeClr val="tx2"/>
                  </a:solidFill>
                  <a:latin typeface="Calibri" panose="020F0502020204030204" pitchFamily="34" charset="0"/>
                  <a:ea typeface="Calibri"/>
                  <a:cs typeface="Calibri" panose="020F0502020204030204" pitchFamily="34" charset="0"/>
                  <a:sym typeface="Calibri"/>
                </a:rPr>
                <a:t>wall</a:t>
              </a:r>
              <a:r>
                <a:rPr lang="it-IT" sz="2000" dirty="0">
                  <a:solidFill>
                    <a:schemeClr val="tx2"/>
                  </a:solidFill>
                  <a:latin typeface="Calibri" panose="020F0502020204030204" pitchFamily="34" charset="0"/>
                  <a:ea typeface="Calibri"/>
                  <a:cs typeface="Calibri" panose="020F0502020204030204" pitchFamily="34" charset="0"/>
                  <a:sym typeface="Calibri"/>
                </a:rPr>
                <a:t> </a:t>
              </a:r>
              <a:r>
                <a:rPr lang="it-IT" sz="2000" dirty="0" err="1">
                  <a:solidFill>
                    <a:schemeClr val="tx2"/>
                  </a:solidFill>
                  <a:latin typeface="Calibri" panose="020F0502020204030204" pitchFamily="34" charset="0"/>
                  <a:ea typeface="Calibri"/>
                  <a:cs typeface="Calibri" panose="020F0502020204030204" pitchFamily="34" charset="0"/>
                  <a:sym typeface="Calibri"/>
                </a:rPr>
                <a:t>thickness</a:t>
              </a:r>
              <a:r>
                <a:rPr lang="it-IT" sz="2000" dirty="0">
                  <a:solidFill>
                    <a:schemeClr val="tx2"/>
                  </a:solidFill>
                  <a:latin typeface="Calibri" panose="020F0502020204030204" pitchFamily="34" charset="0"/>
                  <a:ea typeface="Calibri"/>
                  <a:cs typeface="Calibri" panose="020F0502020204030204" pitchFamily="34" charset="0"/>
                  <a:sym typeface="Calibri"/>
                </a:rPr>
                <a:t>, ↓ </a:t>
              </a:r>
              <a:r>
                <a:rPr lang="it-IT" sz="2000" dirty="0" err="1">
                  <a:solidFill>
                    <a:schemeClr val="tx2"/>
                  </a:solidFill>
                  <a:latin typeface="Calibri" panose="020F0502020204030204" pitchFamily="34" charset="0"/>
                  <a:ea typeface="Calibri"/>
                  <a:cs typeface="Calibri" panose="020F0502020204030204" pitchFamily="34" charset="0"/>
                  <a:sym typeface="Calibri"/>
                </a:rPr>
                <a:t>growth</a:t>
              </a:r>
              <a:endParaRPr lang="it-IT" sz="2000" dirty="0">
                <a:solidFill>
                  <a:schemeClr val="tx2"/>
                </a:solidFill>
                <a:latin typeface="Calibri" panose="020F0502020204030204" pitchFamily="34" charset="0"/>
                <a:ea typeface="Calibri"/>
                <a:cs typeface="Calibri" panose="020F0502020204030204" pitchFamily="34" charset="0"/>
                <a:sym typeface="Calibri"/>
              </a:endParaRPr>
            </a:p>
            <a:p>
              <a:pPr>
                <a:buNone/>
              </a:pPr>
              <a:endParaRPr lang="it-IT" sz="2000" dirty="0">
                <a:solidFill>
                  <a:schemeClr val="tx2"/>
                </a:solidFill>
                <a:effectLst/>
                <a:latin typeface="Calibri" panose="020F0502020204030204" pitchFamily="34" charset="0"/>
                <a:cs typeface="Calibri" panose="020F0502020204030204" pitchFamily="34" charset="0"/>
              </a:endParaRPr>
            </a:p>
            <a:p>
              <a:pPr>
                <a:buNone/>
              </a:pPr>
              <a:r>
                <a:rPr lang="it-IT" sz="2000" dirty="0" err="1">
                  <a:solidFill>
                    <a:schemeClr val="tx2"/>
                  </a:solidFill>
                  <a:effectLst/>
                  <a:latin typeface="Calibri" panose="020F0502020204030204" pitchFamily="34" charset="0"/>
                  <a:cs typeface="Calibri" panose="020F0502020204030204" pitchFamily="34" charset="0"/>
                </a:rPr>
                <a:t>Sometimes</a:t>
              </a:r>
              <a:r>
                <a:rPr lang="it-IT" sz="2000" dirty="0">
                  <a:solidFill>
                    <a:schemeClr val="tx2"/>
                  </a:solidFill>
                  <a:effectLst/>
                  <a:latin typeface="Calibri" panose="020F0502020204030204" pitchFamily="34" charset="0"/>
                  <a:cs typeface="Calibri" panose="020F0502020204030204" pitchFamily="34" charset="0"/>
                </a:rPr>
                <a:t> </a:t>
              </a:r>
              <a:r>
                <a:rPr lang="it-IT" sz="2000" dirty="0" err="1">
                  <a:solidFill>
                    <a:schemeClr val="tx2"/>
                  </a:solidFill>
                  <a:effectLst/>
                  <a:latin typeface="Calibri" panose="020F0502020204030204" pitchFamily="34" charset="0"/>
                  <a:cs typeface="Calibri" panose="020F0502020204030204" pitchFamily="34" charset="0"/>
                </a:rPr>
                <a:t>cystic</a:t>
              </a:r>
              <a:r>
                <a:rPr lang="it-IT" sz="2000" dirty="0">
                  <a:solidFill>
                    <a:schemeClr val="tx2"/>
                  </a:solidFill>
                  <a:effectLst/>
                  <a:latin typeface="Calibri" panose="020F0502020204030204" pitchFamily="34" charset="0"/>
                  <a:cs typeface="Calibri" panose="020F0502020204030204" pitchFamily="34" charset="0"/>
                </a:rPr>
                <a:t> </a:t>
              </a:r>
              <a:r>
                <a:rPr lang="it-IT" sz="2000" dirty="0" err="1">
                  <a:solidFill>
                    <a:schemeClr val="tx2"/>
                  </a:solidFill>
                  <a:effectLst/>
                  <a:latin typeface="Calibri" panose="020F0502020204030204" pitchFamily="34" charset="0"/>
                  <a:cs typeface="Calibri" panose="020F0502020204030204" pitchFamily="34" charset="0"/>
                </a:rPr>
                <a:t>disease</a:t>
              </a:r>
              <a:r>
                <a:rPr lang="it-IT" sz="2000" dirty="0">
                  <a:solidFill>
                    <a:schemeClr val="tx2"/>
                  </a:solidFill>
                  <a:effectLst/>
                  <a:latin typeface="Calibri" panose="020F0502020204030204" pitchFamily="34" charset="0"/>
                  <a:cs typeface="Calibri" panose="020F0502020204030204" pitchFamily="34" charset="0"/>
                </a:rPr>
                <a:t> </a:t>
              </a:r>
              <a:r>
                <a:rPr lang="it-IT" sz="2000" dirty="0" err="1">
                  <a:solidFill>
                    <a:schemeClr val="tx2"/>
                  </a:solidFill>
                  <a:effectLst/>
                  <a:latin typeface="Calibri" panose="020F0502020204030204" pitchFamily="34" charset="0"/>
                  <a:cs typeface="Calibri" panose="020F0502020204030204" pitchFamily="34" charset="0"/>
                </a:rPr>
                <a:t>that</a:t>
              </a:r>
              <a:r>
                <a:rPr lang="it-IT" sz="2000" dirty="0">
                  <a:solidFill>
                    <a:schemeClr val="tx2"/>
                  </a:solidFill>
                  <a:effectLst/>
                  <a:latin typeface="Calibri" panose="020F0502020204030204" pitchFamily="34" charset="0"/>
                  <a:cs typeface="Calibri" panose="020F0502020204030204" pitchFamily="34" charset="0"/>
                </a:rPr>
                <a:t> </a:t>
              </a:r>
              <a:r>
                <a:rPr lang="it-IT" sz="2000" dirty="0" err="1">
                  <a:solidFill>
                    <a:schemeClr val="tx2"/>
                  </a:solidFill>
                  <a:effectLst/>
                  <a:latin typeface="Calibri" panose="020F0502020204030204" pitchFamily="34" charset="0"/>
                  <a:cs typeface="Calibri" panose="020F0502020204030204" pitchFamily="34" charset="0"/>
                </a:rPr>
                <a:t>may</a:t>
              </a:r>
              <a:r>
                <a:rPr lang="it-IT" sz="2000" dirty="0">
                  <a:solidFill>
                    <a:schemeClr val="tx2"/>
                  </a:solidFill>
                  <a:effectLst/>
                  <a:latin typeface="Calibri" panose="020F0502020204030204" pitchFamily="34" charset="0"/>
                  <a:cs typeface="Calibri" panose="020F0502020204030204" pitchFamily="34" charset="0"/>
                </a:rPr>
                <a:t> </a:t>
              </a:r>
              <a:r>
                <a:rPr lang="it-IT" sz="2000" dirty="0" err="1">
                  <a:solidFill>
                    <a:schemeClr val="tx2"/>
                  </a:solidFill>
                  <a:effectLst/>
                  <a:latin typeface="Calibri" panose="020F0502020204030204" pitchFamily="34" charset="0"/>
                  <a:cs typeface="Calibri" panose="020F0502020204030204" pitchFamily="34" charset="0"/>
                </a:rPr>
                <a:t>resemble</a:t>
              </a:r>
              <a:r>
                <a:rPr lang="it-IT" sz="2000" dirty="0">
                  <a:solidFill>
                    <a:schemeClr val="tx2"/>
                  </a:solidFill>
                  <a:effectLst/>
                  <a:latin typeface="Calibri" panose="020F0502020204030204" pitchFamily="34" charset="0"/>
                  <a:cs typeface="Calibri" panose="020F0502020204030204" pitchFamily="34" charset="0"/>
                </a:rPr>
                <a:t> features of COPD</a:t>
              </a:r>
            </a:p>
            <a:p>
              <a:pPr marL="0" lvl="0" indent="0" algn="l" rtl="0">
                <a:spcBef>
                  <a:spcPts val="0"/>
                </a:spcBef>
                <a:spcAft>
                  <a:spcPts val="0"/>
                </a:spcAft>
                <a:buNone/>
              </a:pPr>
              <a:endParaRPr sz="2000" dirty="0">
                <a:solidFill>
                  <a:schemeClr val="tx2"/>
                </a:solidFill>
                <a:latin typeface="Calibri" panose="020F0502020204030204" pitchFamily="34" charset="0"/>
                <a:cs typeface="Calibri" panose="020F0502020204030204" pitchFamily="34" charset="0"/>
              </a:endParaRPr>
            </a:p>
          </p:txBody>
        </p:sp>
        <p:sp>
          <p:nvSpPr>
            <p:cNvPr id="355" name="Google Shape;355;p18"/>
            <p:cNvSpPr/>
            <p:nvPr/>
          </p:nvSpPr>
          <p:spPr>
            <a:xfrm>
              <a:off x="701709" y="1673560"/>
              <a:ext cx="6997306" cy="1434480"/>
            </a:xfrm>
            <a:prstGeom prst="roundRect">
              <a:avLst>
                <a:gd name="adj" fmla="val 10000"/>
              </a:avLst>
            </a:prstGeom>
            <a:solidFill>
              <a:srgbClr val="2CA39D"/>
            </a:solidFill>
            <a:ln w="19050" cap="flat" cmpd="sng">
              <a:noFill/>
              <a:prstDash val="solid"/>
              <a:miter lim="800000"/>
              <a:headEnd type="none" w="sm" len="sm"/>
              <a:tailEnd type="none" w="sm" len="sm"/>
            </a:ln>
          </p:spPr>
          <p:txBody>
            <a:bodyPr spcFirstLastPara="1" wrap="square" lIns="91425" tIns="91425" rIns="91425" bIns="91425" anchor="ctr" anchorCtr="0">
              <a:noAutofit/>
            </a:bodyPr>
            <a:lstStyle/>
            <a:p>
              <a:r>
                <a:rPr lang="it-IT" sz="2000" dirty="0">
                  <a:solidFill>
                    <a:schemeClr val="tx2"/>
                  </a:solidFill>
                  <a:latin typeface="Calibri" panose="020F0502020204030204" pitchFamily="34" charset="0"/>
                  <a:ea typeface="Calibri"/>
                  <a:cs typeface="Calibri" panose="020F0502020204030204" pitchFamily="34" charset="0"/>
                  <a:sym typeface="Calibri"/>
                </a:rPr>
                <a:t>↓TLC↑, ↓ Compliance, ↓ Gas </a:t>
              </a:r>
              <a:r>
                <a:rPr lang="it-IT" sz="2000" dirty="0" err="1">
                  <a:solidFill>
                    <a:schemeClr val="tx2"/>
                  </a:solidFill>
                  <a:latin typeface="Calibri" panose="020F0502020204030204" pitchFamily="34" charset="0"/>
                  <a:ea typeface="Calibri"/>
                  <a:cs typeface="Calibri" panose="020F0502020204030204" pitchFamily="34" charset="0"/>
                  <a:sym typeface="Calibri"/>
                </a:rPr>
                <a:t>Diffusion</a:t>
              </a:r>
              <a:endParaRPr lang="it-IT" sz="2000" dirty="0">
                <a:solidFill>
                  <a:schemeClr val="tx2"/>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endParaRPr sz="2000" dirty="0">
                <a:solidFill>
                  <a:schemeClr val="tx2"/>
                </a:solidFill>
                <a:latin typeface="Calibri" panose="020F0502020204030204" pitchFamily="34" charset="0"/>
                <a:cs typeface="Calibri" panose="020F0502020204030204" pitchFamily="34" charset="0"/>
              </a:endParaRPr>
            </a:p>
          </p:txBody>
        </p:sp>
        <p:sp>
          <p:nvSpPr>
            <p:cNvPr id="357" name="Google Shape;357;p18"/>
            <p:cNvSpPr/>
            <p:nvPr/>
          </p:nvSpPr>
          <p:spPr>
            <a:xfrm>
              <a:off x="1319118" y="3347120"/>
              <a:ext cx="6997306" cy="1434480"/>
            </a:xfrm>
            <a:prstGeom prst="roundRect">
              <a:avLst>
                <a:gd name="adj" fmla="val 10000"/>
              </a:avLst>
            </a:prstGeom>
            <a:solidFill>
              <a:srgbClr val="2CA39D"/>
            </a:solidFill>
            <a:ln w="1905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it-IT" sz="2000" dirty="0" err="1">
                  <a:solidFill>
                    <a:schemeClr val="tx2"/>
                  </a:solidFill>
                  <a:latin typeface="Calibri" panose="020F0502020204030204" pitchFamily="34" charset="0"/>
                  <a:ea typeface="Calibri"/>
                  <a:cs typeface="Calibri" panose="020F0502020204030204" pitchFamily="34" charset="0"/>
                  <a:sym typeface="Calibri"/>
                </a:rPr>
                <a:t>Restrictive</a:t>
              </a:r>
              <a:r>
                <a:rPr lang="it-IT" sz="2000" dirty="0">
                  <a:solidFill>
                    <a:schemeClr val="tx2"/>
                  </a:solidFill>
                  <a:latin typeface="Calibri" panose="020F0502020204030204" pitchFamily="34" charset="0"/>
                  <a:ea typeface="Calibri"/>
                  <a:cs typeface="Calibri" panose="020F0502020204030204" pitchFamily="34" charset="0"/>
                  <a:sym typeface="Calibri"/>
                </a:rPr>
                <a:t> </a:t>
              </a:r>
              <a:r>
                <a:rPr lang="it-IT" sz="2000" dirty="0" err="1">
                  <a:solidFill>
                    <a:schemeClr val="tx2"/>
                  </a:solidFill>
                  <a:latin typeface="Calibri" panose="020F0502020204030204" pitchFamily="34" charset="0"/>
                  <a:ea typeface="Calibri"/>
                  <a:cs typeface="Calibri" panose="020F0502020204030204" pitchFamily="34" charset="0"/>
                  <a:sym typeface="Calibri"/>
                </a:rPr>
                <a:t>Pulmonary</a:t>
              </a:r>
              <a:r>
                <a:rPr lang="it-IT" sz="2000" dirty="0">
                  <a:solidFill>
                    <a:schemeClr val="tx2"/>
                  </a:solidFill>
                  <a:latin typeface="Calibri" panose="020F0502020204030204" pitchFamily="34" charset="0"/>
                  <a:ea typeface="Calibri"/>
                  <a:cs typeface="Calibri" panose="020F0502020204030204" pitchFamily="34" charset="0"/>
                  <a:sym typeface="Calibri"/>
                </a:rPr>
                <a:t> </a:t>
              </a:r>
              <a:r>
                <a:rPr lang="it-IT" sz="2000" dirty="0" err="1">
                  <a:solidFill>
                    <a:schemeClr val="tx2"/>
                  </a:solidFill>
                  <a:latin typeface="Calibri" panose="020F0502020204030204" pitchFamily="34" charset="0"/>
                  <a:ea typeface="Calibri"/>
                  <a:cs typeface="Calibri" panose="020F0502020204030204" pitchFamily="34" charset="0"/>
                  <a:sym typeface="Calibri"/>
                </a:rPr>
                <a:t>Phenotype</a:t>
              </a:r>
              <a:r>
                <a:rPr lang="it-IT" sz="2000" dirty="0">
                  <a:solidFill>
                    <a:schemeClr val="tx2"/>
                  </a:solidFill>
                  <a:latin typeface="Calibri" panose="020F0502020204030204" pitchFamily="34" charset="0"/>
                  <a:ea typeface="Calibri"/>
                  <a:cs typeface="Calibri" panose="020F0502020204030204" pitchFamily="34" charset="0"/>
                  <a:sym typeface="Calibri"/>
                </a:rPr>
                <a:t> </a:t>
              </a:r>
              <a:endParaRPr lang="it-IT" sz="2000" dirty="0">
                <a:solidFill>
                  <a:schemeClr val="tx2"/>
                </a:solidFill>
                <a:latin typeface="Calibri" panose="020F0502020204030204" pitchFamily="34" charset="0"/>
                <a:cs typeface="Calibri" panose="020F0502020204030204" pitchFamily="34" charset="0"/>
              </a:endParaRPr>
            </a:p>
            <a:p>
              <a:pPr marL="0" marR="0" lvl="0" indent="0" algn="l" rtl="0">
                <a:lnSpc>
                  <a:spcPct val="90000"/>
                </a:lnSpc>
                <a:spcBef>
                  <a:spcPts val="630"/>
                </a:spcBef>
                <a:spcAft>
                  <a:spcPts val="0"/>
                </a:spcAft>
                <a:buClr>
                  <a:srgbClr val="FF0887"/>
                </a:buClr>
                <a:buSzPts val="1800"/>
                <a:buFont typeface="Calibri"/>
                <a:buNone/>
              </a:pPr>
              <a:r>
                <a:rPr lang="it-IT" sz="2000" b="1" dirty="0" err="1">
                  <a:solidFill>
                    <a:schemeClr val="tx2"/>
                  </a:solidFill>
                  <a:latin typeface="Calibri" panose="020F0502020204030204" pitchFamily="34" charset="0"/>
                  <a:ea typeface="Calibri"/>
                  <a:cs typeface="Calibri" panose="020F0502020204030204" pitchFamily="34" charset="0"/>
                  <a:sym typeface="Calibri"/>
                </a:rPr>
                <a:t>Homogeneous</a:t>
              </a:r>
              <a:r>
                <a:rPr lang="it-IT" sz="2000" b="1" dirty="0">
                  <a:solidFill>
                    <a:schemeClr val="tx2"/>
                  </a:solidFill>
                  <a:latin typeface="Calibri" panose="020F0502020204030204" pitchFamily="34" charset="0"/>
                  <a:ea typeface="Calibri"/>
                  <a:cs typeface="Calibri" panose="020F0502020204030204" pitchFamily="34" charset="0"/>
                  <a:sym typeface="Calibri"/>
                </a:rPr>
                <a:t> </a:t>
              </a:r>
              <a:r>
                <a:rPr lang="it-IT" sz="2000" b="1" dirty="0" err="1">
                  <a:solidFill>
                    <a:schemeClr val="tx2"/>
                  </a:solidFill>
                  <a:latin typeface="Calibri" panose="020F0502020204030204" pitchFamily="34" charset="0"/>
                  <a:ea typeface="Calibri"/>
                  <a:cs typeface="Calibri" panose="020F0502020204030204" pitchFamily="34" charset="0"/>
                  <a:sym typeface="Calibri"/>
                </a:rPr>
                <a:t>lung</a:t>
              </a:r>
              <a:r>
                <a:rPr lang="it-IT" sz="2000" b="1" dirty="0">
                  <a:solidFill>
                    <a:schemeClr val="tx2"/>
                  </a:solidFill>
                  <a:latin typeface="Calibri" panose="020F0502020204030204" pitchFamily="34" charset="0"/>
                  <a:ea typeface="Calibri"/>
                  <a:cs typeface="Calibri" panose="020F0502020204030204" pitchFamily="34" charset="0"/>
                  <a:sym typeface="Calibri"/>
                </a:rPr>
                <a:t> </a:t>
              </a:r>
              <a:r>
                <a:rPr lang="it-IT" sz="2000" b="1" dirty="0" err="1">
                  <a:solidFill>
                    <a:schemeClr val="tx2"/>
                  </a:solidFill>
                  <a:latin typeface="Calibri" panose="020F0502020204030204" pitchFamily="34" charset="0"/>
                  <a:ea typeface="Calibri"/>
                  <a:cs typeface="Calibri" panose="020F0502020204030204" pitchFamily="34" charset="0"/>
                  <a:sym typeface="Calibri"/>
                </a:rPr>
                <a:t>disease</a:t>
              </a:r>
              <a:r>
                <a:rPr lang="it-IT" sz="2000" b="1" dirty="0">
                  <a:solidFill>
                    <a:schemeClr val="tx2"/>
                  </a:solidFill>
                  <a:latin typeface="Calibri" panose="020F0502020204030204" pitchFamily="34" charset="0"/>
                  <a:ea typeface="Calibri"/>
                  <a:cs typeface="Calibri" panose="020F0502020204030204" pitchFamily="34" charset="0"/>
                  <a:sym typeface="Calibri"/>
                </a:rPr>
                <a:t> (New BPD)</a:t>
              </a:r>
              <a:endParaRPr lang="it-IT" sz="2000" dirty="0">
                <a:solidFill>
                  <a:schemeClr val="tx2"/>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000" dirty="0">
                <a:solidFill>
                  <a:schemeClr val="tx2"/>
                </a:solidFill>
                <a:latin typeface="Calibri" panose="020F0502020204030204" pitchFamily="34" charset="0"/>
                <a:cs typeface="Calibri" panose="020F0502020204030204" pitchFamily="34" charset="0"/>
              </a:endParaRPr>
            </a:p>
          </p:txBody>
        </p:sp>
        <p:sp>
          <p:nvSpPr>
            <p:cNvPr id="359" name="Google Shape;359;p18"/>
            <p:cNvSpPr/>
            <p:nvPr/>
          </p:nvSpPr>
          <p:spPr>
            <a:xfrm>
              <a:off x="6149194" y="1087814"/>
              <a:ext cx="932412" cy="932412"/>
            </a:xfrm>
            <a:prstGeom prst="downArrow">
              <a:avLst>
                <a:gd name="adj1" fmla="val 55000"/>
                <a:gd name="adj2" fmla="val 45000"/>
              </a:avLst>
            </a:prstGeom>
            <a:solidFill>
              <a:srgbClr val="CCE0DE">
                <a:alpha val="89803"/>
              </a:srgbClr>
            </a:solidFill>
            <a:ln w="12700" cap="flat" cmpd="sng">
              <a:solidFill>
                <a:srgbClr val="CCE0D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tx2"/>
                </a:solidFill>
                <a:latin typeface="Calibri" panose="020F0502020204030204" pitchFamily="34" charset="0"/>
                <a:cs typeface="Calibri" panose="020F0502020204030204" pitchFamily="34" charset="0"/>
              </a:endParaRPr>
            </a:p>
          </p:txBody>
        </p:sp>
        <p:sp>
          <p:nvSpPr>
            <p:cNvPr id="360" name="Google Shape;360;p18"/>
            <p:cNvSpPr txBox="1"/>
            <p:nvPr/>
          </p:nvSpPr>
          <p:spPr>
            <a:xfrm>
              <a:off x="6358987" y="1087814"/>
              <a:ext cx="512826" cy="70164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2000">
                <a:solidFill>
                  <a:schemeClr val="tx2"/>
                </a:solidFill>
                <a:latin typeface="Calibri" panose="020F0502020204030204" pitchFamily="34" charset="0"/>
                <a:ea typeface="Calibri"/>
                <a:cs typeface="Calibri" panose="020F0502020204030204" pitchFamily="34" charset="0"/>
                <a:sym typeface="Calibri"/>
              </a:endParaRPr>
            </a:p>
          </p:txBody>
        </p:sp>
        <p:sp>
          <p:nvSpPr>
            <p:cNvPr id="361" name="Google Shape;361;p18"/>
            <p:cNvSpPr/>
            <p:nvPr/>
          </p:nvSpPr>
          <p:spPr>
            <a:xfrm>
              <a:off x="6766603" y="2751811"/>
              <a:ext cx="932412" cy="932412"/>
            </a:xfrm>
            <a:prstGeom prst="downArrow">
              <a:avLst>
                <a:gd name="adj1" fmla="val 55000"/>
                <a:gd name="adj2" fmla="val 45000"/>
              </a:avLst>
            </a:prstGeom>
            <a:solidFill>
              <a:srgbClr val="CCE0DE">
                <a:alpha val="89803"/>
              </a:srgbClr>
            </a:solidFill>
            <a:ln w="12700" cap="flat" cmpd="sng">
              <a:solidFill>
                <a:srgbClr val="CCE0D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tx2"/>
                </a:solidFill>
                <a:latin typeface="Calibri" panose="020F0502020204030204" pitchFamily="34" charset="0"/>
                <a:cs typeface="Calibri" panose="020F0502020204030204" pitchFamily="34" charset="0"/>
              </a:endParaRPr>
            </a:p>
          </p:txBody>
        </p:sp>
        <p:sp>
          <p:nvSpPr>
            <p:cNvPr id="362" name="Google Shape;362;p18"/>
            <p:cNvSpPr txBox="1"/>
            <p:nvPr/>
          </p:nvSpPr>
          <p:spPr>
            <a:xfrm>
              <a:off x="6976396" y="2751811"/>
              <a:ext cx="512826" cy="70164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2000">
                <a:solidFill>
                  <a:schemeClr val="tx2"/>
                </a:solidFill>
                <a:latin typeface="Calibri" panose="020F0502020204030204" pitchFamily="34" charset="0"/>
                <a:ea typeface="Calibri"/>
                <a:cs typeface="Calibri" panose="020F0502020204030204" pitchFamily="34" charset="0"/>
                <a:sym typeface="Calibri"/>
              </a:endParaRPr>
            </a:p>
          </p:txBody>
        </p:sp>
      </p:grpSp>
      <p:grpSp>
        <p:nvGrpSpPr>
          <p:cNvPr id="363" name="Google Shape;363;p18"/>
          <p:cNvGrpSpPr/>
          <p:nvPr/>
        </p:nvGrpSpPr>
        <p:grpSpPr>
          <a:xfrm>
            <a:off x="363022" y="3715601"/>
            <a:ext cx="3592081" cy="2764715"/>
            <a:chOff x="99940" y="2928941"/>
            <a:chExt cx="2694061" cy="2073536"/>
          </a:xfrm>
        </p:grpSpPr>
        <p:pic>
          <p:nvPicPr>
            <p:cNvPr id="364" name="Google Shape;364;p18"/>
            <p:cNvPicPr preferRelativeResize="0"/>
            <p:nvPr/>
          </p:nvPicPr>
          <p:blipFill rotWithShape="1">
            <a:blip r:embed="rId3">
              <a:alphaModFix/>
            </a:blip>
            <a:srcRect/>
            <a:stretch/>
          </p:blipFill>
          <p:spPr>
            <a:xfrm>
              <a:off x="99940" y="3124427"/>
              <a:ext cx="1594933" cy="1377123"/>
            </a:xfrm>
            <a:prstGeom prst="rect">
              <a:avLst/>
            </a:prstGeom>
            <a:noFill/>
            <a:ln>
              <a:noFill/>
            </a:ln>
          </p:spPr>
        </p:pic>
        <p:pic>
          <p:nvPicPr>
            <p:cNvPr id="365" name="Google Shape;365;p18"/>
            <p:cNvPicPr preferRelativeResize="0"/>
            <p:nvPr/>
          </p:nvPicPr>
          <p:blipFill rotWithShape="1">
            <a:blip r:embed="rId4">
              <a:alphaModFix/>
            </a:blip>
            <a:srcRect/>
            <a:stretch/>
          </p:blipFill>
          <p:spPr>
            <a:xfrm>
              <a:off x="1511993" y="2928941"/>
              <a:ext cx="1282008" cy="2073536"/>
            </a:xfrm>
            <a:prstGeom prst="rect">
              <a:avLst/>
            </a:prstGeom>
            <a:gradFill>
              <a:gsLst>
                <a:gs pos="0">
                  <a:srgbClr val="FF74BA"/>
                </a:gs>
                <a:gs pos="50000">
                  <a:srgbClr val="FF57B2"/>
                </a:gs>
                <a:gs pos="100000">
                  <a:srgbClr val="E3429D"/>
                </a:gs>
              </a:gsLst>
              <a:lin ang="5400000" scaled="0"/>
            </a:gradFill>
            <a:ln>
              <a:noFill/>
            </a:ln>
            <a:effectLst>
              <a:outerShdw blurRad="57150" dist="19050" dir="5400000" algn="ctr" rotWithShape="0">
                <a:srgbClr val="000000">
                  <a:alpha val="62745"/>
                </a:srgbClr>
              </a:outerShdw>
            </a:effectLst>
          </p:spPr>
        </p:pic>
      </p:grpSp>
      <p:grpSp>
        <p:nvGrpSpPr>
          <p:cNvPr id="366" name="Google Shape;366;p18"/>
          <p:cNvGrpSpPr/>
          <p:nvPr/>
        </p:nvGrpSpPr>
        <p:grpSpPr>
          <a:xfrm>
            <a:off x="363022" y="1079148"/>
            <a:ext cx="2668221" cy="2183973"/>
            <a:chOff x="272266" y="741340"/>
            <a:chExt cx="2001166" cy="1637980"/>
          </a:xfrm>
        </p:grpSpPr>
        <p:pic>
          <p:nvPicPr>
            <p:cNvPr id="367" name="Google Shape;367;p18"/>
            <p:cNvPicPr preferRelativeResize="0"/>
            <p:nvPr/>
          </p:nvPicPr>
          <p:blipFill rotWithShape="1">
            <a:blip r:embed="rId5">
              <a:alphaModFix/>
            </a:blip>
            <a:srcRect r="23028"/>
            <a:stretch/>
          </p:blipFill>
          <p:spPr>
            <a:xfrm>
              <a:off x="272266" y="741340"/>
              <a:ext cx="2001166" cy="1637980"/>
            </a:xfrm>
            <a:prstGeom prst="rect">
              <a:avLst/>
            </a:prstGeom>
            <a:noFill/>
            <a:ln>
              <a:noFill/>
            </a:ln>
          </p:spPr>
        </p:pic>
        <p:sp>
          <p:nvSpPr>
            <p:cNvPr id="368" name="Google Shape;368;p18"/>
            <p:cNvSpPr txBox="1"/>
            <p:nvPr/>
          </p:nvSpPr>
          <p:spPr>
            <a:xfrm>
              <a:off x="272266" y="2031774"/>
              <a:ext cx="1100301" cy="2077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a:solidFill>
                    <a:schemeClr val="dk1"/>
                  </a:solidFill>
                  <a:latin typeface="Times New Roman"/>
                  <a:ea typeface="Times New Roman"/>
                  <a:cs typeface="Times New Roman"/>
                  <a:sym typeface="Times New Roman"/>
                </a:rPr>
                <a:t>Normal alveolar sac </a:t>
              </a:r>
              <a:endParaRPr/>
            </a:p>
          </p:txBody>
        </p:sp>
      </p:grpSp>
      <p:sp>
        <p:nvSpPr>
          <p:cNvPr id="369" name="Google Shape;369;p18"/>
          <p:cNvSpPr txBox="1"/>
          <p:nvPr/>
        </p:nvSpPr>
        <p:spPr>
          <a:xfrm>
            <a:off x="2218428" y="6100746"/>
            <a:ext cx="106631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333">
                <a:solidFill>
                  <a:schemeClr val="dk1"/>
                </a:solidFill>
                <a:latin typeface="Calibri"/>
                <a:ea typeface="Calibri"/>
                <a:cs typeface="Calibri"/>
                <a:sym typeface="Calibri"/>
              </a:rPr>
              <a:t>Abman 2007</a:t>
            </a:r>
            <a:endParaRPr/>
          </a:p>
        </p:txBody>
      </p:sp>
      <p:sp>
        <p:nvSpPr>
          <p:cNvPr id="371" name="Google Shape;371;p18"/>
          <p:cNvSpPr/>
          <p:nvPr/>
        </p:nvSpPr>
        <p:spPr>
          <a:xfrm>
            <a:off x="10891246" y="694170"/>
            <a:ext cx="1101780" cy="769957"/>
          </a:xfrm>
          <a:prstGeom prst="snipRoundRect">
            <a:avLst>
              <a:gd name="adj1" fmla="val 16667"/>
              <a:gd name="adj2" fmla="val 16667"/>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dirty="0">
                <a:solidFill>
                  <a:schemeClr val="dk1"/>
                </a:solidFill>
                <a:latin typeface="Calibri"/>
                <a:ea typeface="Calibri"/>
                <a:cs typeface="Calibri"/>
                <a:sym typeface="Calibri"/>
              </a:rPr>
              <a:t>IUGR</a:t>
            </a:r>
            <a:endParaRPr dirty="0"/>
          </a:p>
        </p:txBody>
      </p:sp>
      <p:sp>
        <p:nvSpPr>
          <p:cNvPr id="22" name="Google Shape;370;p18">
            <a:extLst>
              <a:ext uri="{FF2B5EF4-FFF2-40B4-BE49-F238E27FC236}">
                <a16:creationId xmlns:a16="http://schemas.microsoft.com/office/drawing/2014/main" id="{5F5F8933-7B5C-B0E6-390F-E75D39F6EA48}"/>
              </a:ext>
            </a:extLst>
          </p:cNvPr>
          <p:cNvSpPr txBox="1"/>
          <p:nvPr/>
        </p:nvSpPr>
        <p:spPr>
          <a:xfrm>
            <a:off x="9905556" y="6326030"/>
            <a:ext cx="216720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dirty="0" err="1">
                <a:solidFill>
                  <a:schemeClr val="dk1"/>
                </a:solidFill>
                <a:latin typeface="Calibri" panose="020F0502020204030204" pitchFamily="34" charset="0"/>
                <a:ea typeface="Calibri"/>
                <a:cs typeface="Calibri" panose="020F0502020204030204" pitchFamily="34" charset="0"/>
                <a:sym typeface="Calibri"/>
              </a:rPr>
              <a:t>Thekkeevedu</a:t>
            </a:r>
            <a:r>
              <a:rPr lang="it-IT" sz="1200" dirty="0">
                <a:solidFill>
                  <a:schemeClr val="dk1"/>
                </a:solidFill>
                <a:latin typeface="Calibri" panose="020F0502020204030204" pitchFamily="34" charset="0"/>
                <a:ea typeface="Calibri"/>
                <a:cs typeface="Calibri" panose="020F0502020204030204" pitchFamily="34" charset="0"/>
                <a:sym typeface="Calibri"/>
              </a:rPr>
              <a:t>, </a:t>
            </a:r>
            <a:r>
              <a:rPr lang="it-IT" sz="1200" dirty="0" err="1">
                <a:solidFill>
                  <a:schemeClr val="dk1"/>
                </a:solidFill>
                <a:latin typeface="Calibri" panose="020F0502020204030204" pitchFamily="34" charset="0"/>
                <a:ea typeface="Calibri"/>
                <a:cs typeface="Calibri" panose="020F0502020204030204" pitchFamily="34" charset="0"/>
                <a:sym typeface="Calibri"/>
              </a:rPr>
              <a:t>Resp</a:t>
            </a:r>
            <a:r>
              <a:rPr lang="it-IT" sz="1200" dirty="0">
                <a:solidFill>
                  <a:schemeClr val="dk1"/>
                </a:solidFill>
                <a:latin typeface="Calibri" panose="020F0502020204030204" pitchFamily="34" charset="0"/>
                <a:ea typeface="Calibri"/>
                <a:cs typeface="Calibri" panose="020F0502020204030204" pitchFamily="34" charset="0"/>
                <a:sym typeface="Calibri"/>
              </a:rPr>
              <a:t> </a:t>
            </a:r>
            <a:r>
              <a:rPr lang="it-IT" sz="1200" dirty="0" err="1">
                <a:solidFill>
                  <a:schemeClr val="dk1"/>
                </a:solidFill>
                <a:latin typeface="Calibri" panose="020F0502020204030204" pitchFamily="34" charset="0"/>
                <a:ea typeface="Calibri"/>
                <a:cs typeface="Calibri" panose="020F0502020204030204" pitchFamily="34" charset="0"/>
                <a:sym typeface="Calibri"/>
              </a:rPr>
              <a:t>Med</a:t>
            </a:r>
            <a:r>
              <a:rPr lang="it-IT" sz="1200" dirty="0">
                <a:solidFill>
                  <a:schemeClr val="dk1"/>
                </a:solidFill>
                <a:latin typeface="Calibri" panose="020F0502020204030204" pitchFamily="34" charset="0"/>
                <a:ea typeface="Calibri"/>
                <a:cs typeface="Calibri" panose="020F0502020204030204" pitchFamily="34" charset="0"/>
                <a:sym typeface="Calibri"/>
              </a:rPr>
              <a:t> 2017</a:t>
            </a:r>
          </a:p>
          <a:p>
            <a:r>
              <a:rPr lang="it-IT" sz="1200" dirty="0" err="1">
                <a:solidFill>
                  <a:srgbClr val="000000"/>
                </a:solidFill>
                <a:effectLst/>
                <a:latin typeface="Calibri" panose="020F0502020204030204" pitchFamily="34" charset="0"/>
                <a:cs typeface="Calibri" panose="020F0502020204030204" pitchFamily="34" charset="0"/>
              </a:rPr>
              <a:t>Collaco</a:t>
            </a:r>
            <a:r>
              <a:rPr lang="it-IT" sz="1200" dirty="0">
                <a:solidFill>
                  <a:srgbClr val="000000"/>
                </a:solidFill>
                <a:effectLst/>
                <a:latin typeface="Calibri" panose="020F0502020204030204" pitchFamily="34" charset="0"/>
                <a:cs typeface="Calibri" panose="020F0502020204030204" pitchFamily="34" charset="0"/>
              </a:rPr>
              <a:t>, </a:t>
            </a:r>
            <a:r>
              <a:rPr lang="it-IT" sz="1200" dirty="0" err="1">
                <a:solidFill>
                  <a:srgbClr val="000000"/>
                </a:solidFill>
                <a:effectLst/>
                <a:latin typeface="Calibri" panose="020F0502020204030204" pitchFamily="34" charset="0"/>
                <a:cs typeface="Calibri" panose="020F0502020204030204" pitchFamily="34" charset="0"/>
              </a:rPr>
              <a:t>J</a:t>
            </a:r>
            <a:r>
              <a:rPr lang="it-IT" sz="1200" dirty="0">
                <a:solidFill>
                  <a:srgbClr val="000000"/>
                </a:solidFill>
                <a:effectLst/>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P</a:t>
            </a:r>
            <a:r>
              <a:rPr lang="it-IT" sz="1200" dirty="0" err="1">
                <a:solidFill>
                  <a:srgbClr val="000000"/>
                </a:solidFill>
                <a:effectLst/>
                <a:latin typeface="Calibri" panose="020F0502020204030204" pitchFamily="34" charset="0"/>
                <a:cs typeface="Calibri" panose="020F0502020204030204" pitchFamily="34" charset="0"/>
              </a:rPr>
              <a:t>erinatol</a:t>
            </a:r>
            <a:r>
              <a:rPr lang="it-IT" sz="1200" dirty="0">
                <a:solidFill>
                  <a:srgbClr val="000000"/>
                </a:solidFill>
                <a:effectLst/>
                <a:latin typeface="Calibri" panose="020F0502020204030204" pitchFamily="34" charset="0"/>
                <a:cs typeface="Calibri" panose="020F0502020204030204" pitchFamily="34" charset="0"/>
              </a:rPr>
              <a:t> 2024</a:t>
            </a:r>
          </a:p>
        </p:txBody>
      </p:sp>
      <mc:AlternateContent xmlns:mc="http://schemas.openxmlformats.org/markup-compatibility/2006">
        <mc:Choice xmlns:p14="http://schemas.microsoft.com/office/powerpoint/2010/main" Requires="p14">
          <p:contentPart p14:bwMode="auto" r:id="rId6">
            <p14:nvContentPartPr>
              <p14:cNvPr id="2" name="Input penna 1">
                <a:extLst>
                  <a:ext uri="{FF2B5EF4-FFF2-40B4-BE49-F238E27FC236}">
                    <a16:creationId xmlns:a16="http://schemas.microsoft.com/office/drawing/2014/main" id="{09E3D480-1F43-82BD-797E-C24D808B4442}"/>
                  </a:ext>
                </a:extLst>
              </p14:cNvPr>
              <p14:cNvContentPartPr/>
              <p14:nvPr/>
            </p14:nvContentPartPr>
            <p14:xfrm>
              <a:off x="7121818" y="3878377"/>
              <a:ext cx="1607760" cy="18360"/>
            </p14:xfrm>
          </p:contentPart>
        </mc:Choice>
        <mc:Fallback>
          <p:pic>
            <p:nvPicPr>
              <p:cNvPr id="2" name="Input penna 1">
                <a:extLst>
                  <a:ext uri="{FF2B5EF4-FFF2-40B4-BE49-F238E27FC236}">
                    <a16:creationId xmlns:a16="http://schemas.microsoft.com/office/drawing/2014/main" id="{09E3D480-1F43-82BD-797E-C24D808B4442}"/>
                  </a:ext>
                </a:extLst>
              </p:cNvPr>
              <p:cNvPicPr/>
              <p:nvPr/>
            </p:nvPicPr>
            <p:blipFill>
              <a:blip r:embed="rId7"/>
              <a:stretch>
                <a:fillRect/>
              </a:stretch>
            </p:blipFill>
            <p:spPr>
              <a:xfrm>
                <a:off x="7104178" y="3860377"/>
                <a:ext cx="1643400" cy="54000"/>
              </a:xfrm>
              <a:prstGeom prst="rect">
                <a:avLst/>
              </a:prstGeom>
            </p:spPr>
          </p:pic>
        </mc:Fallback>
      </mc:AlternateContent>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22" name="Immagine 21">
            <a:extLst>
              <a:ext uri="{FF2B5EF4-FFF2-40B4-BE49-F238E27FC236}">
                <a16:creationId xmlns:a16="http://schemas.microsoft.com/office/drawing/2014/main" id="{C6DBB265-7438-54E9-2937-EF29CDDA47AA}"/>
              </a:ext>
            </a:extLst>
          </p:cNvPr>
          <p:cNvPicPr>
            <a:picLocks noChangeAspect="1"/>
          </p:cNvPicPr>
          <p:nvPr/>
        </p:nvPicPr>
        <p:blipFill>
          <a:blip r:embed="rId3"/>
          <a:srcRect l="43039" t="66598"/>
          <a:stretch/>
        </p:blipFill>
        <p:spPr>
          <a:xfrm rot="5400000">
            <a:off x="10086837" y="1324468"/>
            <a:ext cx="1804645" cy="1219534"/>
          </a:xfrm>
          <a:prstGeom prst="rect">
            <a:avLst/>
          </a:prstGeom>
        </p:spPr>
      </p:pic>
      <p:pic>
        <p:nvPicPr>
          <p:cNvPr id="377" name="Google Shape;377;p19"/>
          <p:cNvPicPr preferRelativeResize="0"/>
          <p:nvPr/>
        </p:nvPicPr>
        <p:blipFill rotWithShape="1">
          <a:blip r:embed="rId4">
            <a:alphaModFix/>
          </a:blip>
          <a:srcRect/>
          <a:stretch/>
        </p:blipFill>
        <p:spPr>
          <a:xfrm>
            <a:off x="14656" y="2492151"/>
            <a:ext cx="1762404" cy="4295503"/>
          </a:xfrm>
          <a:prstGeom prst="rect">
            <a:avLst/>
          </a:prstGeom>
          <a:noFill/>
          <a:ln>
            <a:noFill/>
          </a:ln>
          <a:effectLst>
            <a:outerShdw blurRad="114300" sx="14000" sy="14000" algn="ctr" rotWithShape="0">
              <a:srgbClr val="000000">
                <a:alpha val="0"/>
              </a:srgbClr>
            </a:outerShdw>
          </a:effectLst>
        </p:spPr>
      </p:pic>
      <p:sp>
        <p:nvSpPr>
          <p:cNvPr id="378" name="Google Shape;378;p19"/>
          <p:cNvSpPr txBox="1"/>
          <p:nvPr/>
        </p:nvSpPr>
        <p:spPr>
          <a:xfrm>
            <a:off x="7918707" y="5486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79" name="Google Shape;379;p19"/>
          <p:cNvGrpSpPr/>
          <p:nvPr/>
        </p:nvGrpSpPr>
        <p:grpSpPr>
          <a:xfrm>
            <a:off x="2449401" y="1253381"/>
            <a:ext cx="1513510" cy="1452938"/>
            <a:chOff x="38616" y="2528986"/>
            <a:chExt cx="3434299" cy="2585537"/>
          </a:xfrm>
        </p:grpSpPr>
        <p:pic>
          <p:nvPicPr>
            <p:cNvPr id="380" name="Google Shape;380;p19"/>
            <p:cNvPicPr preferRelativeResize="0"/>
            <p:nvPr/>
          </p:nvPicPr>
          <p:blipFill rotWithShape="1">
            <a:blip r:embed="rId5">
              <a:alphaModFix/>
            </a:blip>
            <a:srcRect/>
            <a:stretch/>
          </p:blipFill>
          <p:spPr>
            <a:xfrm>
              <a:off x="38616" y="2528986"/>
              <a:ext cx="3434299" cy="2585537"/>
            </a:xfrm>
            <a:prstGeom prst="rect">
              <a:avLst/>
            </a:prstGeom>
            <a:gradFill>
              <a:gsLst>
                <a:gs pos="0">
                  <a:srgbClr val="FF74BA"/>
                </a:gs>
                <a:gs pos="50000">
                  <a:srgbClr val="FF57B2"/>
                </a:gs>
                <a:gs pos="100000">
                  <a:srgbClr val="E3429D"/>
                </a:gs>
              </a:gsLst>
              <a:lin ang="5400000" scaled="0"/>
            </a:gradFill>
            <a:ln>
              <a:noFill/>
            </a:ln>
            <a:effectLst>
              <a:outerShdw blurRad="177800" rotWithShape="0">
                <a:srgbClr val="000000">
                  <a:alpha val="34901"/>
                </a:srgbClr>
              </a:outerShdw>
            </a:effectLst>
          </p:spPr>
        </p:pic>
        <p:sp>
          <p:nvSpPr>
            <p:cNvPr id="382" name="Google Shape;382;p19"/>
            <p:cNvSpPr txBox="1"/>
            <p:nvPr/>
          </p:nvSpPr>
          <p:spPr>
            <a:xfrm>
              <a:off x="854748" y="3640377"/>
              <a:ext cx="1844526" cy="2004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933" b="1">
                  <a:solidFill>
                    <a:srgbClr val="C00000"/>
                  </a:solidFill>
                  <a:latin typeface="Calibri"/>
                  <a:ea typeface="Calibri"/>
                  <a:cs typeface="Calibri"/>
                  <a:sym typeface="Calibri"/>
                </a:rPr>
                <a:t>Terminal Bronchiolus</a:t>
              </a:r>
              <a:endParaRPr sz="933" b="1">
                <a:solidFill>
                  <a:srgbClr val="C00000"/>
                </a:solidFill>
                <a:latin typeface="Calibri"/>
                <a:ea typeface="Calibri"/>
                <a:cs typeface="Calibri"/>
                <a:sym typeface="Calibri"/>
              </a:endParaRPr>
            </a:p>
          </p:txBody>
        </p:sp>
        <p:cxnSp>
          <p:nvCxnSpPr>
            <p:cNvPr id="383" name="Google Shape;383;p19"/>
            <p:cNvCxnSpPr/>
            <p:nvPr/>
          </p:nvCxnSpPr>
          <p:spPr>
            <a:xfrm flipH="1">
              <a:off x="1897755" y="3125334"/>
              <a:ext cx="177254" cy="334454"/>
            </a:xfrm>
            <a:prstGeom prst="straightConnector1">
              <a:avLst/>
            </a:prstGeom>
            <a:noFill/>
            <a:ln w="38100" cap="flat" cmpd="sng">
              <a:solidFill>
                <a:srgbClr val="FF0000"/>
              </a:solidFill>
              <a:prstDash val="solid"/>
              <a:miter lim="800000"/>
              <a:headEnd type="none" w="sm" len="sm"/>
              <a:tailEnd type="triangle" w="med" len="med"/>
            </a:ln>
          </p:spPr>
        </p:cxnSp>
        <p:cxnSp>
          <p:nvCxnSpPr>
            <p:cNvPr id="384" name="Google Shape;384;p19"/>
            <p:cNvCxnSpPr/>
            <p:nvPr/>
          </p:nvCxnSpPr>
          <p:spPr>
            <a:xfrm rot="10800000">
              <a:off x="2305154" y="4156213"/>
              <a:ext cx="316209" cy="277651"/>
            </a:xfrm>
            <a:prstGeom prst="straightConnector1">
              <a:avLst/>
            </a:prstGeom>
            <a:noFill/>
            <a:ln w="38100" cap="flat" cmpd="sng">
              <a:solidFill>
                <a:srgbClr val="FF0000"/>
              </a:solidFill>
              <a:prstDash val="solid"/>
              <a:miter lim="800000"/>
              <a:headEnd type="none" w="sm" len="sm"/>
              <a:tailEnd type="triangle" w="med" len="med"/>
            </a:ln>
          </p:spPr>
        </p:cxnSp>
        <p:cxnSp>
          <p:nvCxnSpPr>
            <p:cNvPr id="385" name="Google Shape;385;p19"/>
            <p:cNvCxnSpPr/>
            <p:nvPr/>
          </p:nvCxnSpPr>
          <p:spPr>
            <a:xfrm flipH="1">
              <a:off x="2521375" y="3604903"/>
              <a:ext cx="426936" cy="216852"/>
            </a:xfrm>
            <a:prstGeom prst="straightConnector1">
              <a:avLst/>
            </a:prstGeom>
            <a:noFill/>
            <a:ln w="38100" cap="flat" cmpd="sng">
              <a:solidFill>
                <a:srgbClr val="FF0000"/>
              </a:solidFill>
              <a:prstDash val="solid"/>
              <a:miter lim="800000"/>
              <a:headEnd type="none" w="sm" len="sm"/>
              <a:tailEnd type="triangle" w="med" len="med"/>
            </a:ln>
          </p:spPr>
        </p:cxnSp>
        <p:cxnSp>
          <p:nvCxnSpPr>
            <p:cNvPr id="386" name="Google Shape;386;p19"/>
            <p:cNvCxnSpPr/>
            <p:nvPr/>
          </p:nvCxnSpPr>
          <p:spPr>
            <a:xfrm rot="10800000" flipH="1">
              <a:off x="1053998" y="4202019"/>
              <a:ext cx="241290" cy="316786"/>
            </a:xfrm>
            <a:prstGeom prst="straightConnector1">
              <a:avLst/>
            </a:prstGeom>
            <a:noFill/>
            <a:ln w="38100" cap="flat" cmpd="sng">
              <a:solidFill>
                <a:srgbClr val="FF0000"/>
              </a:solidFill>
              <a:prstDash val="solid"/>
              <a:miter lim="800000"/>
              <a:headEnd type="none" w="sm" len="sm"/>
              <a:tailEnd type="triangle" w="med" len="med"/>
            </a:ln>
          </p:spPr>
        </p:cxnSp>
      </p:grpSp>
      <p:sp>
        <p:nvSpPr>
          <p:cNvPr id="387" name="Google Shape;387;p19"/>
          <p:cNvSpPr txBox="1"/>
          <p:nvPr/>
        </p:nvSpPr>
        <p:spPr>
          <a:xfrm>
            <a:off x="1567708" y="248673"/>
            <a:ext cx="9588635"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dirty="0">
                <a:solidFill>
                  <a:schemeClr val="accent2">
                    <a:lumMod val="25000"/>
                  </a:schemeClr>
                </a:solidFill>
                <a:latin typeface="Calibri" panose="020F0502020204030204" pitchFamily="34" charset="0"/>
                <a:ea typeface="Calibri"/>
                <a:cs typeface="Calibri" panose="020F0502020204030204" pitchFamily="34" charset="0"/>
                <a:sym typeface="Calibri"/>
              </a:rPr>
              <a:t>BPD and </a:t>
            </a:r>
            <a:r>
              <a:rPr lang="it-IT" sz="2400" dirty="0" err="1">
                <a:solidFill>
                  <a:schemeClr val="accent2">
                    <a:lumMod val="25000"/>
                  </a:schemeClr>
                </a:solidFill>
                <a:latin typeface="Calibri" panose="020F0502020204030204" pitchFamily="34" charset="0"/>
                <a:ea typeface="Calibri"/>
                <a:cs typeface="Calibri" panose="020F0502020204030204" pitchFamily="34" charset="0"/>
                <a:sym typeface="Calibri"/>
              </a:rPr>
              <a:t>pathophyisiology</a:t>
            </a:r>
            <a:r>
              <a:rPr lang="it-IT" sz="2400" dirty="0">
                <a:solidFill>
                  <a:schemeClr val="accent2">
                    <a:lumMod val="25000"/>
                  </a:schemeClr>
                </a:solidFill>
                <a:latin typeface="Calibri" panose="020F0502020204030204" pitchFamily="34" charset="0"/>
                <a:ea typeface="Calibri"/>
                <a:cs typeface="Calibri" panose="020F0502020204030204" pitchFamily="34" charset="0"/>
                <a:sym typeface="Calibri"/>
              </a:rPr>
              <a:t>: </a:t>
            </a:r>
            <a:r>
              <a:rPr lang="it-IT" sz="2400" b="1" dirty="0" err="1">
                <a:solidFill>
                  <a:schemeClr val="accent2">
                    <a:lumMod val="25000"/>
                  </a:schemeClr>
                </a:solidFill>
                <a:latin typeface="Calibri" panose="020F0502020204030204" pitchFamily="34" charset="0"/>
                <a:ea typeface="Calibri"/>
                <a:cs typeface="Calibri" panose="020F0502020204030204" pitchFamily="34" charset="0"/>
                <a:sym typeface="Calibri"/>
              </a:rPr>
              <a:t>Airway</a:t>
            </a:r>
            <a:r>
              <a:rPr lang="it-IT" sz="2400" b="1" dirty="0">
                <a:solidFill>
                  <a:schemeClr val="accent2">
                    <a:lumMod val="25000"/>
                  </a:schemeClr>
                </a:solidFill>
                <a:latin typeface="Calibri" panose="020F0502020204030204" pitchFamily="34" charset="0"/>
                <a:ea typeface="Calibri"/>
                <a:cs typeface="Calibri" panose="020F0502020204030204" pitchFamily="34" charset="0"/>
                <a:sym typeface="Calibri"/>
              </a:rPr>
              <a:t> </a:t>
            </a:r>
            <a:r>
              <a:rPr lang="it-IT" sz="2400" b="1" dirty="0" err="1">
                <a:solidFill>
                  <a:schemeClr val="accent2">
                    <a:lumMod val="25000"/>
                  </a:schemeClr>
                </a:solidFill>
                <a:latin typeface="Calibri" panose="020F0502020204030204" pitchFamily="34" charset="0"/>
                <a:ea typeface="Calibri"/>
                <a:cs typeface="Calibri" panose="020F0502020204030204" pitchFamily="34" charset="0"/>
                <a:sym typeface="Calibri"/>
              </a:rPr>
              <a:t>Disease</a:t>
            </a:r>
            <a:r>
              <a:rPr lang="it-IT" sz="2400" b="1" dirty="0">
                <a:solidFill>
                  <a:schemeClr val="accent2">
                    <a:lumMod val="25000"/>
                  </a:schemeClr>
                </a:solidFill>
                <a:latin typeface="Calibri" panose="020F0502020204030204" pitchFamily="34" charset="0"/>
                <a:ea typeface="Calibri"/>
                <a:cs typeface="Calibri" panose="020F0502020204030204" pitchFamily="34" charset="0"/>
                <a:sym typeface="Calibri"/>
              </a:rPr>
              <a:t> (intra and extra - </a:t>
            </a:r>
            <a:r>
              <a:rPr lang="it-IT" sz="2400" b="1" dirty="0" err="1">
                <a:solidFill>
                  <a:schemeClr val="accent2">
                    <a:lumMod val="25000"/>
                  </a:schemeClr>
                </a:solidFill>
                <a:latin typeface="Calibri" panose="020F0502020204030204" pitchFamily="34" charset="0"/>
                <a:ea typeface="Calibri"/>
                <a:cs typeface="Calibri" panose="020F0502020204030204" pitchFamily="34" charset="0"/>
                <a:sym typeface="Calibri"/>
              </a:rPr>
              <a:t>parenchimal</a:t>
            </a:r>
            <a:r>
              <a:rPr lang="it-IT" sz="2400" b="1" dirty="0">
                <a:solidFill>
                  <a:schemeClr val="accent2">
                    <a:lumMod val="25000"/>
                  </a:schemeClr>
                </a:solidFill>
                <a:latin typeface="Calibri" panose="020F0502020204030204" pitchFamily="34" charset="0"/>
                <a:ea typeface="Calibri"/>
                <a:cs typeface="Calibri" panose="020F0502020204030204" pitchFamily="34" charset="0"/>
                <a:sym typeface="Calibri"/>
              </a:rPr>
              <a:t>)</a:t>
            </a:r>
            <a:endParaRPr sz="2400" b="1" dirty="0">
              <a:solidFill>
                <a:schemeClr val="accent2">
                  <a:lumMod val="25000"/>
                </a:schemeClr>
              </a:solidFill>
              <a:latin typeface="Calibri" panose="020F0502020204030204" pitchFamily="34" charset="0"/>
              <a:ea typeface="Calibri"/>
              <a:cs typeface="Calibri" panose="020F0502020204030204" pitchFamily="34" charset="0"/>
              <a:sym typeface="Calibri"/>
            </a:endParaRPr>
          </a:p>
        </p:txBody>
      </p:sp>
      <p:pic>
        <p:nvPicPr>
          <p:cNvPr id="388" name="Google Shape;388;p19"/>
          <p:cNvPicPr preferRelativeResize="0"/>
          <p:nvPr/>
        </p:nvPicPr>
        <p:blipFill rotWithShape="1">
          <a:blip r:embed="rId6">
            <a:alphaModFix/>
          </a:blip>
          <a:srcRect/>
          <a:stretch/>
        </p:blipFill>
        <p:spPr>
          <a:xfrm>
            <a:off x="6224605" y="702852"/>
            <a:ext cx="1558886" cy="1218117"/>
          </a:xfrm>
          <a:prstGeom prst="rect">
            <a:avLst/>
          </a:prstGeom>
          <a:noFill/>
          <a:ln>
            <a:noFill/>
          </a:ln>
          <a:effectLst>
            <a:outerShdw blurRad="50800" dist="50800" sx="21000" sy="21000" algn="ctr" rotWithShape="0">
              <a:srgbClr val="000000">
                <a:alpha val="69803"/>
              </a:srgbClr>
            </a:outerShdw>
          </a:effectLst>
        </p:spPr>
      </p:pic>
      <p:grpSp>
        <p:nvGrpSpPr>
          <p:cNvPr id="389" name="Google Shape;389;p19"/>
          <p:cNvGrpSpPr/>
          <p:nvPr/>
        </p:nvGrpSpPr>
        <p:grpSpPr>
          <a:xfrm>
            <a:off x="3817015" y="1707316"/>
            <a:ext cx="4410811" cy="2098586"/>
            <a:chOff x="1660136" y="-3853"/>
            <a:chExt cx="4410811" cy="2098586"/>
          </a:xfrm>
        </p:grpSpPr>
        <p:sp>
          <p:nvSpPr>
            <p:cNvPr id="390" name="Google Shape;390;p19"/>
            <p:cNvSpPr/>
            <p:nvPr/>
          </p:nvSpPr>
          <p:spPr>
            <a:xfrm>
              <a:off x="1660136" y="861"/>
              <a:ext cx="1980431" cy="990215"/>
            </a:xfrm>
            <a:prstGeom prst="roundRect">
              <a:avLst>
                <a:gd name="adj" fmla="val 10000"/>
              </a:avLst>
            </a:prstGeom>
            <a:solidFill>
              <a:srgbClr val="2CA39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it-IT" dirty="0">
                <a:solidFill>
                  <a:schemeClr val="tx2"/>
                </a:solidFill>
              </a:endParaRPr>
            </a:p>
          </p:txBody>
        </p:sp>
        <p:sp>
          <p:nvSpPr>
            <p:cNvPr id="391" name="Google Shape;391;p19"/>
            <p:cNvSpPr txBox="1"/>
            <p:nvPr/>
          </p:nvSpPr>
          <p:spPr>
            <a:xfrm>
              <a:off x="1689138" y="29863"/>
              <a:ext cx="1922427" cy="932211"/>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it-IT" sz="1400" dirty="0" err="1">
                  <a:solidFill>
                    <a:schemeClr val="tx2"/>
                  </a:solidFill>
                  <a:latin typeface="Calibri"/>
                  <a:ea typeface="Calibri"/>
                  <a:cs typeface="Calibri"/>
                  <a:sym typeface="Calibri"/>
                </a:rPr>
                <a:t>Airway</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Smooth</a:t>
              </a:r>
              <a:r>
                <a:rPr lang="it-IT" sz="1400" dirty="0">
                  <a:solidFill>
                    <a:schemeClr val="tx2"/>
                  </a:solidFill>
                  <a:latin typeface="Calibri"/>
                  <a:ea typeface="Calibri"/>
                  <a:cs typeface="Calibri"/>
                  <a:sym typeface="Calibri"/>
                </a:rPr>
                <a:t> Muscle </a:t>
              </a:r>
              <a:r>
                <a:rPr lang="it-IT" sz="1400" dirty="0" err="1">
                  <a:solidFill>
                    <a:schemeClr val="tx2"/>
                  </a:solidFill>
                  <a:latin typeface="Calibri"/>
                  <a:ea typeface="Calibri"/>
                  <a:cs typeface="Calibri"/>
                  <a:sym typeface="Calibri"/>
                </a:rPr>
                <a:t>remodelling</a:t>
              </a:r>
              <a:endParaRPr sz="1400" dirty="0">
                <a:solidFill>
                  <a:schemeClr val="tx2"/>
                </a:solidFill>
                <a:latin typeface="Calibri"/>
                <a:ea typeface="Calibri"/>
                <a:cs typeface="Calibri"/>
                <a:sym typeface="Calibri"/>
              </a:endParaRPr>
            </a:p>
          </p:txBody>
        </p:sp>
        <p:sp>
          <p:nvSpPr>
            <p:cNvPr id="392" name="Google Shape;392;p19"/>
            <p:cNvSpPr/>
            <p:nvPr/>
          </p:nvSpPr>
          <p:spPr>
            <a:xfrm>
              <a:off x="1858179" y="991077"/>
              <a:ext cx="198043" cy="742661"/>
            </a:xfrm>
            <a:custGeom>
              <a:avLst/>
              <a:gdLst/>
              <a:ahLst/>
              <a:cxnLst/>
              <a:rect l="l" t="t" r="r" b="b"/>
              <a:pathLst>
                <a:path w="120000" h="120000" extrusionOk="0">
                  <a:moveTo>
                    <a:pt x="0" y="0"/>
                  </a:moveTo>
                  <a:lnTo>
                    <a:pt x="0" y="120000"/>
                  </a:lnTo>
                  <a:lnTo>
                    <a:pt x="120000" y="120000"/>
                  </a:lnTo>
                </a:path>
              </a:pathLst>
            </a:custGeom>
            <a:noFill/>
            <a:ln w="12700" cap="flat" cmpd="sng">
              <a:solidFill>
                <a:srgbClr val="22817A"/>
              </a:solidFill>
              <a:prstDash val="solid"/>
              <a:miter lim="800000"/>
              <a:headEnd type="none" w="sm" len="sm"/>
              <a:tailEnd type="none" w="sm" len="sm"/>
            </a:ln>
          </p:spPr>
        </p:sp>
        <p:sp>
          <p:nvSpPr>
            <p:cNvPr id="393" name="Google Shape;393;p19"/>
            <p:cNvSpPr/>
            <p:nvPr/>
          </p:nvSpPr>
          <p:spPr>
            <a:xfrm>
              <a:off x="2056222" y="1256607"/>
              <a:ext cx="1584345" cy="838126"/>
            </a:xfrm>
            <a:prstGeom prst="roundRect">
              <a:avLst>
                <a:gd name="adj" fmla="val 10000"/>
              </a:avLst>
            </a:prstGeom>
            <a:solidFill>
              <a:schemeClr val="lt1">
                <a:alpha val="89803"/>
              </a:schemeClr>
            </a:solidFill>
            <a:ln w="12700" cap="flat" cmpd="sng">
              <a:solidFill>
                <a:srgbClr val="2CA39D"/>
              </a:solidFill>
              <a:prstDash val="solid"/>
              <a:miter lim="800000"/>
              <a:headEnd type="none" w="sm" len="sm"/>
              <a:tailEnd type="none" w="sm" len="sm"/>
            </a:ln>
          </p:spPr>
          <p:txBody>
            <a:bodyPr spcFirstLastPara="1" wrap="square" lIns="91425" tIns="91425" rIns="91425" bIns="91425" anchor="ctr" anchorCtr="0">
              <a:noAutofit/>
            </a:bodyPr>
            <a:lstStyle/>
            <a:p>
              <a:r>
                <a:rPr lang="it-IT" sz="1400" dirty="0" err="1">
                  <a:solidFill>
                    <a:schemeClr val="dk1"/>
                  </a:solidFill>
                  <a:latin typeface="Calibri"/>
                  <a:ea typeface="Calibri"/>
                  <a:cs typeface="Calibri"/>
                  <a:sym typeface="Calibri"/>
                </a:rPr>
                <a:t>Bronchial</a:t>
              </a:r>
              <a:r>
                <a:rPr lang="it-IT" sz="1400" dirty="0">
                  <a:solidFill>
                    <a:schemeClr val="dk1"/>
                  </a:solidFill>
                  <a:latin typeface="Calibri"/>
                  <a:ea typeface="Calibri"/>
                  <a:cs typeface="Calibri"/>
                  <a:sym typeface="Calibri"/>
                </a:rPr>
                <a:t>  </a:t>
              </a:r>
              <a:r>
                <a:rPr lang="it-IT" sz="1400" dirty="0" err="1">
                  <a:solidFill>
                    <a:schemeClr val="dk1"/>
                  </a:solidFill>
                  <a:latin typeface="Calibri"/>
                  <a:ea typeface="Calibri"/>
                  <a:cs typeface="Calibri"/>
                  <a:sym typeface="Calibri"/>
                </a:rPr>
                <a:t>hypereactivity</a:t>
              </a:r>
              <a:endParaRPr lang="it-IT" sz="14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95" name="Google Shape;395;p19"/>
            <p:cNvSpPr/>
            <p:nvPr/>
          </p:nvSpPr>
          <p:spPr>
            <a:xfrm>
              <a:off x="3901048" y="-3853"/>
              <a:ext cx="1980431" cy="990215"/>
            </a:xfrm>
            <a:prstGeom prst="roundRect">
              <a:avLst>
                <a:gd name="adj" fmla="val 10000"/>
              </a:avLst>
            </a:prstGeom>
            <a:solidFill>
              <a:srgbClr val="2CA39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r>
                <a:rPr lang="it-IT" sz="1400" dirty="0" err="1">
                  <a:solidFill>
                    <a:schemeClr val="tx2"/>
                  </a:solidFill>
                  <a:latin typeface="Calibri"/>
                  <a:ea typeface="Calibri"/>
                  <a:cs typeface="Calibri"/>
                  <a:sym typeface="Calibri"/>
                </a:rPr>
                <a:t>Elastic</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remodeling</a:t>
              </a:r>
              <a:endParaRPr lang="it-IT" sz="1400" dirty="0">
                <a:solidFill>
                  <a:schemeClr val="tx2"/>
                </a:solidFill>
                <a:latin typeface="Calibri"/>
                <a:ea typeface="Calibri"/>
                <a:cs typeface="Calibri"/>
                <a:sym typeface="Calibri"/>
              </a:endParaRPr>
            </a:p>
            <a:p>
              <a:pPr marL="0" lvl="0" indent="0" algn="l" rtl="0">
                <a:spcBef>
                  <a:spcPts val="0"/>
                </a:spcBef>
                <a:spcAft>
                  <a:spcPts val="0"/>
                </a:spcAft>
                <a:buNone/>
              </a:pPr>
              <a:endParaRPr dirty="0"/>
            </a:p>
          </p:txBody>
        </p:sp>
        <p:sp>
          <p:nvSpPr>
            <p:cNvPr id="397" name="Google Shape;397;p19"/>
            <p:cNvSpPr/>
            <p:nvPr/>
          </p:nvSpPr>
          <p:spPr>
            <a:xfrm>
              <a:off x="4106126" y="991076"/>
              <a:ext cx="198043" cy="742661"/>
            </a:xfrm>
            <a:custGeom>
              <a:avLst/>
              <a:gdLst/>
              <a:ahLst/>
              <a:cxnLst/>
              <a:rect l="l" t="t" r="r" b="b"/>
              <a:pathLst>
                <a:path w="120000" h="120000" extrusionOk="0">
                  <a:moveTo>
                    <a:pt x="0" y="0"/>
                  </a:moveTo>
                  <a:lnTo>
                    <a:pt x="0" y="120000"/>
                  </a:lnTo>
                  <a:lnTo>
                    <a:pt x="120000" y="120000"/>
                  </a:lnTo>
                </a:path>
              </a:pathLst>
            </a:custGeom>
            <a:noFill/>
            <a:ln w="12700" cap="flat" cmpd="sng">
              <a:solidFill>
                <a:srgbClr val="22817A"/>
              </a:solidFill>
              <a:prstDash val="solid"/>
              <a:miter lim="800000"/>
              <a:headEnd type="none" w="sm" len="sm"/>
              <a:tailEnd type="none" w="sm" len="sm"/>
            </a:ln>
          </p:spPr>
        </p:sp>
        <p:sp>
          <p:nvSpPr>
            <p:cNvPr id="398" name="Google Shape;398;p19"/>
            <p:cNvSpPr/>
            <p:nvPr/>
          </p:nvSpPr>
          <p:spPr>
            <a:xfrm>
              <a:off x="4339842" y="1256606"/>
              <a:ext cx="1731105" cy="838127"/>
            </a:xfrm>
            <a:prstGeom prst="roundRect">
              <a:avLst>
                <a:gd name="adj" fmla="val 10000"/>
              </a:avLst>
            </a:prstGeom>
            <a:solidFill>
              <a:schemeClr val="lt1">
                <a:alpha val="89803"/>
              </a:schemeClr>
            </a:solidFill>
            <a:ln w="12700" cap="flat" cmpd="sng">
              <a:solidFill>
                <a:srgbClr val="2CA39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it-IT" sz="1400" dirty="0" err="1">
                  <a:solidFill>
                    <a:schemeClr val="dk1"/>
                  </a:solidFill>
                  <a:latin typeface="Calibri" panose="020F0502020204030204" pitchFamily="34" charset="0"/>
                  <a:ea typeface="Calibri"/>
                  <a:cs typeface="Calibri" panose="020F0502020204030204" pitchFamily="34" charset="0"/>
                  <a:sym typeface="Calibri"/>
                </a:rPr>
                <a:t>Elastic</a:t>
              </a:r>
              <a:r>
                <a:rPr lang="it-IT" sz="1400" dirty="0">
                  <a:solidFill>
                    <a:schemeClr val="dk1"/>
                  </a:solidFill>
                  <a:latin typeface="Calibri" panose="020F0502020204030204" pitchFamily="34" charset="0"/>
                  <a:ea typeface="Calibri"/>
                  <a:cs typeface="Calibri" panose="020F0502020204030204" pitchFamily="34" charset="0"/>
                  <a:sym typeface="Calibri"/>
                </a:rPr>
                <a:t> </a:t>
              </a:r>
              <a:r>
                <a:rPr lang="it-IT" sz="1400" dirty="0" err="1">
                  <a:solidFill>
                    <a:schemeClr val="dk1"/>
                  </a:solidFill>
                  <a:latin typeface="Calibri" panose="020F0502020204030204" pitchFamily="34" charset="0"/>
                  <a:ea typeface="Calibri"/>
                  <a:cs typeface="Calibri" panose="020F0502020204030204" pitchFamily="34" charset="0"/>
                  <a:sym typeface="Calibri"/>
                </a:rPr>
                <a:t>recoil</a:t>
              </a:r>
              <a:r>
                <a:rPr lang="it-IT" sz="1400" dirty="0">
                  <a:solidFill>
                    <a:schemeClr val="dk1"/>
                  </a:solidFill>
                  <a:latin typeface="Calibri" panose="020F0502020204030204" pitchFamily="34" charset="0"/>
                  <a:ea typeface="Calibri"/>
                  <a:cs typeface="Calibri" panose="020F0502020204030204" pitchFamily="34" charset="0"/>
                  <a:sym typeface="Calibri"/>
                </a:rPr>
                <a:t> deficit </a:t>
              </a:r>
              <a:endParaRPr lang="it-IT" dirty="0">
                <a:latin typeface="Calibri" panose="020F0502020204030204" pitchFamily="34" charset="0"/>
                <a:cs typeface="Calibri" panose="020F0502020204030204" pitchFamily="34" charset="0"/>
              </a:endParaRPr>
            </a:p>
            <a:p>
              <a:pPr marL="0" marR="0" lvl="0" indent="0" algn="ctr" rtl="0">
                <a:lnSpc>
                  <a:spcPct val="90000"/>
                </a:lnSpc>
                <a:spcBef>
                  <a:spcPts val="420"/>
                </a:spcBef>
                <a:spcAft>
                  <a:spcPts val="0"/>
                </a:spcAft>
                <a:buClr>
                  <a:schemeClr val="dk1"/>
                </a:buClr>
                <a:buSzPts val="1200"/>
                <a:buFont typeface="Calibri"/>
                <a:buNone/>
              </a:pPr>
              <a:r>
                <a:rPr lang="it-IT" sz="1400" dirty="0">
                  <a:solidFill>
                    <a:schemeClr val="dk1"/>
                  </a:solidFill>
                  <a:latin typeface="Calibri" panose="020F0502020204030204" pitchFamily="34" charset="0"/>
                  <a:ea typeface="Calibri"/>
                  <a:cs typeface="Calibri" panose="020F0502020204030204" pitchFamily="34" charset="0"/>
                  <a:sym typeface="Calibri"/>
                </a:rPr>
                <a:t>↓ </a:t>
              </a:r>
              <a:r>
                <a:rPr lang="it-IT" sz="1400" dirty="0" err="1">
                  <a:solidFill>
                    <a:schemeClr val="dk1"/>
                  </a:solidFill>
                  <a:latin typeface="Calibri" panose="020F0502020204030204" pitchFamily="34" charset="0"/>
                  <a:ea typeface="Calibri"/>
                  <a:cs typeface="Calibri" panose="020F0502020204030204" pitchFamily="34" charset="0"/>
                  <a:sym typeface="Calibri"/>
                </a:rPr>
                <a:t>airway</a:t>
              </a:r>
              <a:r>
                <a:rPr lang="it-IT" sz="1400" dirty="0">
                  <a:solidFill>
                    <a:schemeClr val="dk1"/>
                  </a:solidFill>
                  <a:latin typeface="Calibri" panose="020F0502020204030204" pitchFamily="34" charset="0"/>
                  <a:ea typeface="Calibri"/>
                  <a:cs typeface="Calibri" panose="020F0502020204030204" pitchFamily="34" charset="0"/>
                  <a:sym typeface="Calibri"/>
                </a:rPr>
                <a:t> </a:t>
              </a:r>
              <a:r>
                <a:rPr lang="it-IT" sz="1400" dirty="0" err="1">
                  <a:solidFill>
                    <a:schemeClr val="dk1"/>
                  </a:solidFill>
                  <a:latin typeface="Calibri" panose="020F0502020204030204" pitchFamily="34" charset="0"/>
                  <a:ea typeface="Calibri"/>
                  <a:cs typeface="Calibri" panose="020F0502020204030204" pitchFamily="34" charset="0"/>
                  <a:sym typeface="Calibri"/>
                </a:rPr>
                <a:t>tethering</a:t>
              </a:r>
              <a:endParaRPr lang="it-IT" sz="1400"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grpSp>
        <p:nvGrpSpPr>
          <p:cNvPr id="400" name="Google Shape;400;p19"/>
          <p:cNvGrpSpPr/>
          <p:nvPr/>
        </p:nvGrpSpPr>
        <p:grpSpPr>
          <a:xfrm>
            <a:off x="3849890" y="4459023"/>
            <a:ext cx="6354134" cy="2118969"/>
            <a:chOff x="28827" y="1958329"/>
            <a:chExt cx="6504963" cy="2118969"/>
          </a:xfrm>
          <a:solidFill>
            <a:srgbClr val="2CA39D"/>
          </a:solidFill>
        </p:grpSpPr>
        <p:sp>
          <p:nvSpPr>
            <p:cNvPr id="401" name="Google Shape;401;p19"/>
            <p:cNvSpPr/>
            <p:nvPr/>
          </p:nvSpPr>
          <p:spPr>
            <a:xfrm>
              <a:off x="28827" y="1958329"/>
              <a:ext cx="6504963" cy="788062"/>
            </a:xfrm>
            <a:prstGeom prst="roundRect">
              <a:avLst>
                <a:gd name="adj" fmla="val 10000"/>
              </a:avLst>
            </a:prstGeom>
            <a:gr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IT" sz="1400" dirty="0">
                  <a:solidFill>
                    <a:schemeClr val="tx2"/>
                  </a:solidFill>
                  <a:latin typeface="Calibri"/>
                  <a:ea typeface="Calibri"/>
                  <a:cs typeface="Calibri"/>
                  <a:sym typeface="Calibri"/>
                </a:rPr>
                <a:t>Air trapping </a:t>
              </a:r>
              <a:endParaRPr lang="it-IT" dirty="0">
                <a:solidFill>
                  <a:schemeClr val="tx2"/>
                </a:solidFill>
              </a:endParaRPr>
            </a:p>
            <a:p>
              <a:pPr marL="0" marR="0" lvl="0" indent="0" algn="ctr" rtl="0">
                <a:lnSpc>
                  <a:spcPct val="90000"/>
                </a:lnSpc>
                <a:spcBef>
                  <a:spcPts val="560"/>
                </a:spcBef>
                <a:spcAft>
                  <a:spcPts val="0"/>
                </a:spcAft>
                <a:buClr>
                  <a:schemeClr val="lt1"/>
                </a:buClr>
                <a:buSzPts val="1600"/>
                <a:buFont typeface="Calibri"/>
                <a:buNone/>
              </a:pPr>
              <a:r>
                <a:rPr lang="it-IT" sz="1400" dirty="0" err="1">
                  <a:solidFill>
                    <a:schemeClr val="tx2"/>
                  </a:solidFill>
                  <a:latin typeface="Calibri"/>
                  <a:ea typeface="Calibri"/>
                  <a:cs typeface="Calibri"/>
                  <a:sym typeface="Calibri"/>
                </a:rPr>
                <a:t>Alveolar</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collapse</a:t>
              </a:r>
              <a:endParaRPr lang="it-IT" dirty="0"/>
            </a:p>
            <a:p>
              <a:pPr marL="0" lvl="0" indent="0" algn="l" rtl="0">
                <a:spcBef>
                  <a:spcPts val="0"/>
                </a:spcBef>
                <a:spcAft>
                  <a:spcPts val="0"/>
                </a:spcAft>
                <a:buNone/>
              </a:pPr>
              <a:endParaRPr dirty="0">
                <a:solidFill>
                  <a:schemeClr val="tx2"/>
                </a:solidFill>
              </a:endParaRPr>
            </a:p>
          </p:txBody>
        </p:sp>
        <p:sp>
          <p:nvSpPr>
            <p:cNvPr id="404" name="Google Shape;404;p19"/>
            <p:cNvSpPr/>
            <p:nvPr/>
          </p:nvSpPr>
          <p:spPr>
            <a:xfrm>
              <a:off x="655871" y="2913554"/>
              <a:ext cx="5203970" cy="1163744"/>
            </a:xfrm>
            <a:prstGeom prst="roundRect">
              <a:avLst>
                <a:gd name="adj" fmla="val 10000"/>
              </a:avLst>
            </a:prstGeom>
            <a:grpFill/>
            <a:ln w="12700" cap="flat" cmpd="sng">
              <a:solidFill>
                <a:srgbClr val="2CA39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accent3"/>
                </a:buClr>
                <a:buSzPts val="1600"/>
                <a:buFont typeface="Calibri"/>
                <a:buNone/>
              </a:pPr>
              <a:r>
                <a:rPr lang="it-IT" sz="1800" b="1" dirty="0">
                  <a:solidFill>
                    <a:schemeClr val="tx2"/>
                  </a:solidFill>
                  <a:latin typeface="Calibri"/>
                  <a:ea typeface="Calibri"/>
                  <a:cs typeface="Calibri"/>
                  <a:sym typeface="Calibri"/>
                </a:rPr>
                <a:t>Resistive-</a:t>
              </a:r>
              <a:r>
                <a:rPr lang="it-IT" sz="1800" b="1" dirty="0" err="1">
                  <a:solidFill>
                    <a:schemeClr val="tx2"/>
                  </a:solidFill>
                  <a:latin typeface="Calibri"/>
                  <a:ea typeface="Calibri"/>
                  <a:cs typeface="Calibri"/>
                  <a:sym typeface="Calibri"/>
                </a:rPr>
                <a:t>Restrictive</a:t>
              </a:r>
              <a:r>
                <a:rPr lang="it-IT" sz="1800" b="1" dirty="0">
                  <a:solidFill>
                    <a:schemeClr val="tx2"/>
                  </a:solidFill>
                  <a:latin typeface="Calibri"/>
                  <a:ea typeface="Calibri"/>
                  <a:cs typeface="Calibri"/>
                  <a:sym typeface="Calibri"/>
                </a:rPr>
                <a:t>                       </a:t>
              </a:r>
            </a:p>
            <a:p>
              <a:pPr marL="0" marR="0" lvl="0" indent="0" algn="ctr" rtl="0">
                <a:lnSpc>
                  <a:spcPct val="90000"/>
                </a:lnSpc>
                <a:spcBef>
                  <a:spcPts val="0"/>
                </a:spcBef>
                <a:spcAft>
                  <a:spcPts val="0"/>
                </a:spcAft>
                <a:buClr>
                  <a:schemeClr val="accent3"/>
                </a:buClr>
                <a:buSzPts val="1600"/>
                <a:buFont typeface="Calibri"/>
                <a:buNone/>
              </a:pPr>
              <a:r>
                <a:rPr lang="it-IT" sz="1800" b="1" dirty="0" err="1">
                  <a:solidFill>
                    <a:schemeClr val="tx2"/>
                  </a:solidFill>
                  <a:latin typeface="Calibri"/>
                  <a:ea typeface="Calibri"/>
                  <a:cs typeface="Calibri"/>
                  <a:sym typeface="Calibri"/>
                </a:rPr>
                <a:t>Heterogeneous</a:t>
              </a:r>
              <a:r>
                <a:rPr lang="it-IT" sz="1800" b="1" dirty="0">
                  <a:solidFill>
                    <a:schemeClr val="tx2"/>
                  </a:solidFill>
                  <a:latin typeface="Calibri"/>
                  <a:ea typeface="Calibri"/>
                  <a:cs typeface="Calibri"/>
                  <a:sym typeface="Calibri"/>
                </a:rPr>
                <a:t> </a:t>
              </a:r>
              <a:r>
                <a:rPr lang="it-IT" sz="1800" b="1" dirty="0" err="1">
                  <a:solidFill>
                    <a:schemeClr val="tx2"/>
                  </a:solidFill>
                  <a:latin typeface="Calibri"/>
                  <a:ea typeface="Calibri"/>
                  <a:cs typeface="Calibri"/>
                  <a:sym typeface="Calibri"/>
                </a:rPr>
                <a:t>lung</a:t>
              </a:r>
              <a:r>
                <a:rPr lang="it-IT" sz="1800" b="1" dirty="0">
                  <a:solidFill>
                    <a:schemeClr val="tx2"/>
                  </a:solidFill>
                  <a:latin typeface="Calibri"/>
                  <a:ea typeface="Calibri"/>
                  <a:cs typeface="Calibri"/>
                  <a:sym typeface="Calibri"/>
                </a:rPr>
                <a:t> </a:t>
              </a:r>
              <a:r>
                <a:rPr lang="it-IT" sz="1800" b="1" dirty="0" err="1">
                  <a:solidFill>
                    <a:schemeClr val="tx2"/>
                  </a:solidFill>
                  <a:latin typeface="Calibri"/>
                  <a:ea typeface="Calibri"/>
                  <a:cs typeface="Calibri"/>
                  <a:sym typeface="Calibri"/>
                </a:rPr>
                <a:t>disease</a:t>
              </a:r>
              <a:r>
                <a:rPr lang="it-IT" sz="1800" b="1" dirty="0">
                  <a:solidFill>
                    <a:schemeClr val="tx2"/>
                  </a:solidFill>
                  <a:latin typeface="Calibri"/>
                  <a:ea typeface="Calibri"/>
                  <a:cs typeface="Calibri"/>
                  <a:sym typeface="Calibri"/>
                </a:rPr>
                <a:t> </a:t>
              </a:r>
              <a:endParaRPr lang="it-IT" sz="1800" dirty="0">
                <a:solidFill>
                  <a:schemeClr val="tx2"/>
                </a:solidFill>
              </a:endParaRPr>
            </a:p>
            <a:p>
              <a:pPr marL="0" marR="0" lvl="0" indent="0" algn="ctr" rtl="0">
                <a:lnSpc>
                  <a:spcPct val="90000"/>
                </a:lnSpc>
                <a:spcBef>
                  <a:spcPts val="560"/>
                </a:spcBef>
                <a:spcAft>
                  <a:spcPts val="0"/>
                </a:spcAft>
                <a:buClr>
                  <a:schemeClr val="accent3"/>
                </a:buClr>
                <a:buSzPts val="1600"/>
                <a:buFont typeface="Calibri"/>
                <a:buNone/>
              </a:pPr>
              <a:r>
                <a:rPr lang="it-IT" sz="1800" b="1" dirty="0">
                  <a:solidFill>
                    <a:schemeClr val="tx2"/>
                  </a:solidFill>
                  <a:latin typeface="Calibri"/>
                  <a:ea typeface="Calibri"/>
                  <a:cs typeface="Calibri"/>
                  <a:sym typeface="Calibri"/>
                </a:rPr>
                <a:t>(more </a:t>
              </a:r>
              <a:r>
                <a:rPr lang="it-IT" sz="1800" b="1" dirty="0" err="1">
                  <a:solidFill>
                    <a:schemeClr val="tx2"/>
                  </a:solidFill>
                  <a:latin typeface="Calibri"/>
                  <a:ea typeface="Calibri"/>
                  <a:cs typeface="Calibri"/>
                  <a:sym typeface="Calibri"/>
                </a:rPr>
                <a:t>similar</a:t>
              </a:r>
              <a:r>
                <a:rPr lang="it-IT" sz="1800" b="1" dirty="0">
                  <a:solidFill>
                    <a:schemeClr val="tx2"/>
                  </a:solidFill>
                  <a:latin typeface="Calibri"/>
                  <a:ea typeface="Calibri"/>
                  <a:cs typeface="Calibri"/>
                  <a:sym typeface="Calibri"/>
                </a:rPr>
                <a:t> to </a:t>
              </a:r>
              <a:r>
                <a:rPr lang="it-IT" sz="1800" b="1" dirty="0" err="1">
                  <a:solidFill>
                    <a:schemeClr val="tx2"/>
                  </a:solidFill>
                  <a:latin typeface="Calibri"/>
                  <a:ea typeface="Calibri"/>
                  <a:cs typeface="Calibri"/>
                  <a:sym typeface="Calibri"/>
                </a:rPr>
                <a:t>old</a:t>
              </a:r>
              <a:r>
                <a:rPr lang="it-IT" sz="1800" b="1" dirty="0">
                  <a:solidFill>
                    <a:schemeClr val="tx2"/>
                  </a:solidFill>
                  <a:latin typeface="Calibri"/>
                  <a:ea typeface="Calibri"/>
                  <a:cs typeface="Calibri"/>
                  <a:sym typeface="Calibri"/>
                </a:rPr>
                <a:t> BPD)</a:t>
              </a:r>
              <a:endParaRPr lang="it-IT" sz="1800" dirty="0">
                <a:solidFill>
                  <a:schemeClr val="tx2"/>
                </a:solidFill>
              </a:endParaRPr>
            </a:p>
            <a:p>
              <a:pPr marL="0" lvl="0" indent="0" algn="ctr" rtl="0">
                <a:spcBef>
                  <a:spcPts val="0"/>
                </a:spcBef>
                <a:spcAft>
                  <a:spcPts val="0"/>
                </a:spcAft>
                <a:buNone/>
              </a:pPr>
              <a:endParaRPr sz="1800" dirty="0"/>
            </a:p>
          </p:txBody>
        </p:sp>
      </p:grpSp>
      <p:sp>
        <p:nvSpPr>
          <p:cNvPr id="406" name="Google Shape;406;p19"/>
          <p:cNvSpPr/>
          <p:nvPr/>
        </p:nvSpPr>
        <p:spPr>
          <a:xfrm>
            <a:off x="6661148" y="3883624"/>
            <a:ext cx="685800" cy="497677"/>
          </a:xfrm>
          <a:prstGeom prst="downArrow">
            <a:avLst>
              <a:gd name="adj1" fmla="val 50000"/>
              <a:gd name="adj2" fmla="val 50000"/>
            </a:avLst>
          </a:prstGeom>
          <a:gradFill>
            <a:gsLst>
              <a:gs pos="0">
                <a:srgbClr val="51AEA9"/>
              </a:gs>
              <a:gs pos="50000">
                <a:srgbClr val="28A8A3"/>
              </a:gs>
              <a:gs pos="100000">
                <a:srgbClr val="1E999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08" name="Google Shape;408;p19"/>
          <p:cNvSpPr/>
          <p:nvPr/>
        </p:nvSpPr>
        <p:spPr>
          <a:xfrm>
            <a:off x="11090220" y="76999"/>
            <a:ext cx="1101780" cy="769957"/>
          </a:xfrm>
          <a:prstGeom prst="snipRoundRect">
            <a:avLst>
              <a:gd name="adj1" fmla="val 16667"/>
              <a:gd name="adj2" fmla="val 16667"/>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400">
                <a:solidFill>
                  <a:schemeClr val="dk1"/>
                </a:solidFill>
                <a:latin typeface="Calibri"/>
                <a:ea typeface="Calibri"/>
                <a:cs typeface="Calibri"/>
                <a:sym typeface="Calibri"/>
              </a:rPr>
              <a:t>VILI</a:t>
            </a:r>
            <a:endParaRPr sz="2400">
              <a:solidFill>
                <a:schemeClr val="dk1"/>
              </a:solidFill>
              <a:latin typeface="Calibri"/>
              <a:ea typeface="Calibri"/>
              <a:cs typeface="Calibri"/>
              <a:sym typeface="Calibri"/>
            </a:endParaRPr>
          </a:p>
        </p:txBody>
      </p:sp>
      <p:sp>
        <p:nvSpPr>
          <p:cNvPr id="2" name="Google Shape;370;p18">
            <a:extLst>
              <a:ext uri="{FF2B5EF4-FFF2-40B4-BE49-F238E27FC236}">
                <a16:creationId xmlns:a16="http://schemas.microsoft.com/office/drawing/2014/main" id="{5F5F8933-7B5C-B0E6-390F-E75D39F6EA48}"/>
              </a:ext>
            </a:extLst>
          </p:cNvPr>
          <p:cNvSpPr txBox="1"/>
          <p:nvPr/>
        </p:nvSpPr>
        <p:spPr>
          <a:xfrm>
            <a:off x="9905556" y="6326030"/>
            <a:ext cx="216720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dirty="0" err="1">
                <a:solidFill>
                  <a:schemeClr val="dk1"/>
                </a:solidFill>
                <a:latin typeface="Calibri" panose="020F0502020204030204" pitchFamily="34" charset="0"/>
                <a:ea typeface="Calibri"/>
                <a:cs typeface="Calibri" panose="020F0502020204030204" pitchFamily="34" charset="0"/>
                <a:sym typeface="Calibri"/>
              </a:rPr>
              <a:t>Thekkeevedu</a:t>
            </a:r>
            <a:r>
              <a:rPr lang="it-IT" sz="1200" dirty="0">
                <a:solidFill>
                  <a:schemeClr val="dk1"/>
                </a:solidFill>
                <a:latin typeface="Calibri" panose="020F0502020204030204" pitchFamily="34" charset="0"/>
                <a:ea typeface="Calibri"/>
                <a:cs typeface="Calibri" panose="020F0502020204030204" pitchFamily="34" charset="0"/>
                <a:sym typeface="Calibri"/>
              </a:rPr>
              <a:t>, </a:t>
            </a:r>
            <a:r>
              <a:rPr lang="it-IT" sz="1200" dirty="0" err="1">
                <a:solidFill>
                  <a:schemeClr val="dk1"/>
                </a:solidFill>
                <a:latin typeface="Calibri" panose="020F0502020204030204" pitchFamily="34" charset="0"/>
                <a:ea typeface="Calibri"/>
                <a:cs typeface="Calibri" panose="020F0502020204030204" pitchFamily="34" charset="0"/>
                <a:sym typeface="Calibri"/>
              </a:rPr>
              <a:t>Resp</a:t>
            </a:r>
            <a:r>
              <a:rPr lang="it-IT" sz="1200" dirty="0">
                <a:solidFill>
                  <a:schemeClr val="dk1"/>
                </a:solidFill>
                <a:latin typeface="Calibri" panose="020F0502020204030204" pitchFamily="34" charset="0"/>
                <a:ea typeface="Calibri"/>
                <a:cs typeface="Calibri" panose="020F0502020204030204" pitchFamily="34" charset="0"/>
                <a:sym typeface="Calibri"/>
              </a:rPr>
              <a:t> </a:t>
            </a:r>
            <a:r>
              <a:rPr lang="it-IT" sz="1200" dirty="0" err="1">
                <a:solidFill>
                  <a:schemeClr val="dk1"/>
                </a:solidFill>
                <a:latin typeface="Calibri" panose="020F0502020204030204" pitchFamily="34" charset="0"/>
                <a:ea typeface="Calibri"/>
                <a:cs typeface="Calibri" panose="020F0502020204030204" pitchFamily="34" charset="0"/>
                <a:sym typeface="Calibri"/>
              </a:rPr>
              <a:t>Med</a:t>
            </a:r>
            <a:r>
              <a:rPr lang="it-IT" sz="1200" dirty="0">
                <a:solidFill>
                  <a:schemeClr val="dk1"/>
                </a:solidFill>
                <a:latin typeface="Calibri" panose="020F0502020204030204" pitchFamily="34" charset="0"/>
                <a:ea typeface="Calibri"/>
                <a:cs typeface="Calibri" panose="020F0502020204030204" pitchFamily="34" charset="0"/>
                <a:sym typeface="Calibri"/>
              </a:rPr>
              <a:t> 2017</a:t>
            </a:r>
          </a:p>
          <a:p>
            <a:r>
              <a:rPr lang="it-IT" sz="1200" dirty="0" err="1">
                <a:solidFill>
                  <a:srgbClr val="000000"/>
                </a:solidFill>
                <a:effectLst/>
                <a:latin typeface="Calibri" panose="020F0502020204030204" pitchFamily="34" charset="0"/>
                <a:cs typeface="Calibri" panose="020F0502020204030204" pitchFamily="34" charset="0"/>
              </a:rPr>
              <a:t>Collaco</a:t>
            </a:r>
            <a:r>
              <a:rPr lang="it-IT" sz="1200" dirty="0">
                <a:solidFill>
                  <a:srgbClr val="000000"/>
                </a:solidFill>
                <a:effectLst/>
                <a:latin typeface="Calibri" panose="020F0502020204030204" pitchFamily="34" charset="0"/>
                <a:cs typeface="Calibri" panose="020F0502020204030204" pitchFamily="34" charset="0"/>
              </a:rPr>
              <a:t>, </a:t>
            </a:r>
            <a:r>
              <a:rPr lang="it-IT" sz="1200" dirty="0" err="1">
                <a:solidFill>
                  <a:srgbClr val="000000"/>
                </a:solidFill>
                <a:effectLst/>
                <a:latin typeface="Calibri" panose="020F0502020204030204" pitchFamily="34" charset="0"/>
                <a:cs typeface="Calibri" panose="020F0502020204030204" pitchFamily="34" charset="0"/>
              </a:rPr>
              <a:t>J</a:t>
            </a:r>
            <a:r>
              <a:rPr lang="it-IT" sz="1200" dirty="0">
                <a:solidFill>
                  <a:srgbClr val="000000"/>
                </a:solidFill>
                <a:effectLst/>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P</a:t>
            </a:r>
            <a:r>
              <a:rPr lang="it-IT" sz="1200" dirty="0" err="1">
                <a:solidFill>
                  <a:srgbClr val="000000"/>
                </a:solidFill>
                <a:effectLst/>
                <a:latin typeface="Calibri" panose="020F0502020204030204" pitchFamily="34" charset="0"/>
                <a:cs typeface="Calibri" panose="020F0502020204030204" pitchFamily="34" charset="0"/>
              </a:rPr>
              <a:t>erinatol</a:t>
            </a:r>
            <a:r>
              <a:rPr lang="it-IT" sz="1200" dirty="0">
                <a:solidFill>
                  <a:srgbClr val="000000"/>
                </a:solidFill>
                <a:effectLst/>
                <a:latin typeface="Calibri" panose="020F0502020204030204" pitchFamily="34" charset="0"/>
                <a:cs typeface="Calibri" panose="020F0502020204030204" pitchFamily="34" charset="0"/>
              </a:rPr>
              <a:t> 2024</a:t>
            </a:r>
          </a:p>
        </p:txBody>
      </p:sp>
      <p:grpSp>
        <p:nvGrpSpPr>
          <p:cNvPr id="23" name="Gruppo 22">
            <a:extLst>
              <a:ext uri="{FF2B5EF4-FFF2-40B4-BE49-F238E27FC236}">
                <a16:creationId xmlns:a16="http://schemas.microsoft.com/office/drawing/2014/main" id="{A14A0A37-BD98-6BEF-18B9-AF6255A3ED15}"/>
              </a:ext>
            </a:extLst>
          </p:cNvPr>
          <p:cNvGrpSpPr/>
          <p:nvPr/>
        </p:nvGrpSpPr>
        <p:grpSpPr>
          <a:xfrm>
            <a:off x="8298839" y="1692601"/>
            <a:ext cx="2171681" cy="2113302"/>
            <a:chOff x="8200684" y="1212209"/>
            <a:chExt cx="2171681" cy="2113302"/>
          </a:xfrm>
        </p:grpSpPr>
        <p:sp>
          <p:nvSpPr>
            <p:cNvPr id="4" name="Google Shape;395;p19">
              <a:extLst>
                <a:ext uri="{FF2B5EF4-FFF2-40B4-BE49-F238E27FC236}">
                  <a16:creationId xmlns:a16="http://schemas.microsoft.com/office/drawing/2014/main" id="{B80D7B72-FE42-7AFC-13BF-C416CE468526}"/>
                </a:ext>
              </a:extLst>
            </p:cNvPr>
            <p:cNvSpPr/>
            <p:nvPr/>
          </p:nvSpPr>
          <p:spPr>
            <a:xfrm>
              <a:off x="8200684" y="1212209"/>
              <a:ext cx="1980431" cy="990215"/>
            </a:xfrm>
            <a:prstGeom prst="roundRect">
              <a:avLst>
                <a:gd name="adj" fmla="val 10000"/>
              </a:avLst>
            </a:prstGeom>
            <a:solidFill>
              <a:srgbClr val="2CA39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r>
                <a:rPr lang="it-IT" dirty="0" err="1">
                  <a:solidFill>
                    <a:schemeClr val="tx2"/>
                  </a:solidFill>
                  <a:effectLst/>
                  <a:latin typeface="Calibri" panose="020F0502020204030204" pitchFamily="34" charset="0"/>
                  <a:cs typeface="Calibri" panose="020F0502020204030204" pitchFamily="34" charset="0"/>
                </a:rPr>
                <a:t>developmental</a:t>
              </a:r>
              <a:r>
                <a:rPr lang="it-IT" dirty="0">
                  <a:solidFill>
                    <a:schemeClr val="tx2"/>
                  </a:solidFill>
                  <a:effectLst/>
                  <a:latin typeface="Calibri" panose="020F0502020204030204" pitchFamily="34" charset="0"/>
                  <a:cs typeface="Calibri" panose="020F0502020204030204" pitchFamily="34" charset="0"/>
                </a:rPr>
                <a:t> </a:t>
              </a:r>
              <a:r>
                <a:rPr lang="it-IT" dirty="0" err="1">
                  <a:solidFill>
                    <a:schemeClr val="tx2"/>
                  </a:solidFill>
                  <a:effectLst/>
                  <a:latin typeface="Calibri" panose="020F0502020204030204" pitchFamily="34" charset="0"/>
                  <a:cs typeface="Calibri" panose="020F0502020204030204" pitchFamily="34" charset="0"/>
                </a:rPr>
                <a:t>dysanapsis</a:t>
              </a:r>
              <a:endParaRPr lang="it-IT" dirty="0">
                <a:solidFill>
                  <a:schemeClr val="tx2"/>
                </a:solidFill>
                <a:effectLst/>
                <a:latin typeface="Calibri" panose="020F0502020204030204" pitchFamily="34" charset="0"/>
                <a:cs typeface="Calibri" panose="020F0502020204030204" pitchFamily="34" charset="0"/>
              </a:endParaRPr>
            </a:p>
          </p:txBody>
        </p:sp>
        <p:sp>
          <p:nvSpPr>
            <p:cNvPr id="19" name="Google Shape;397;p19">
              <a:extLst>
                <a:ext uri="{FF2B5EF4-FFF2-40B4-BE49-F238E27FC236}">
                  <a16:creationId xmlns:a16="http://schemas.microsoft.com/office/drawing/2014/main" id="{1225A822-E932-A7AC-0D76-594A0CC49B15}"/>
                </a:ext>
              </a:extLst>
            </p:cNvPr>
            <p:cNvSpPr/>
            <p:nvPr/>
          </p:nvSpPr>
          <p:spPr>
            <a:xfrm>
              <a:off x="8408928" y="2223357"/>
              <a:ext cx="198043" cy="742661"/>
            </a:xfrm>
            <a:custGeom>
              <a:avLst/>
              <a:gdLst/>
              <a:ahLst/>
              <a:cxnLst/>
              <a:rect l="l" t="t" r="r" b="b"/>
              <a:pathLst>
                <a:path w="120000" h="120000" extrusionOk="0">
                  <a:moveTo>
                    <a:pt x="0" y="0"/>
                  </a:moveTo>
                  <a:lnTo>
                    <a:pt x="0" y="120000"/>
                  </a:lnTo>
                  <a:lnTo>
                    <a:pt x="120000" y="120000"/>
                  </a:lnTo>
                </a:path>
              </a:pathLst>
            </a:custGeom>
            <a:noFill/>
            <a:ln w="12700" cap="flat" cmpd="sng">
              <a:solidFill>
                <a:srgbClr val="22817A"/>
              </a:solidFill>
              <a:prstDash val="solid"/>
              <a:miter lim="800000"/>
              <a:headEnd type="none" w="sm" len="sm"/>
              <a:tailEnd type="none" w="sm" len="sm"/>
            </a:ln>
          </p:spPr>
        </p:sp>
        <p:sp>
          <p:nvSpPr>
            <p:cNvPr id="20" name="Google Shape;398;p19">
              <a:extLst>
                <a:ext uri="{FF2B5EF4-FFF2-40B4-BE49-F238E27FC236}">
                  <a16:creationId xmlns:a16="http://schemas.microsoft.com/office/drawing/2014/main" id="{15E2B7C2-C0D9-7AFD-7963-05CD5F202D32}"/>
                </a:ext>
              </a:extLst>
            </p:cNvPr>
            <p:cNvSpPr/>
            <p:nvPr/>
          </p:nvSpPr>
          <p:spPr>
            <a:xfrm>
              <a:off x="8641260" y="2469407"/>
              <a:ext cx="1731105" cy="856104"/>
            </a:xfrm>
            <a:prstGeom prst="roundRect">
              <a:avLst>
                <a:gd name="adj" fmla="val 10000"/>
              </a:avLst>
            </a:prstGeom>
            <a:solidFill>
              <a:schemeClr val="lt1">
                <a:alpha val="89803"/>
              </a:schemeClr>
            </a:solidFill>
            <a:ln w="12700" cap="flat" cmpd="sng">
              <a:solidFill>
                <a:srgbClr val="2CA39D"/>
              </a:solidFill>
              <a:prstDash val="solid"/>
              <a:miter lim="800000"/>
              <a:headEnd type="none" w="sm" len="sm"/>
              <a:tailEnd type="none" w="sm" len="sm"/>
            </a:ln>
          </p:spPr>
          <p:txBody>
            <a:bodyPr spcFirstLastPara="1" wrap="square" lIns="91425" tIns="91425" rIns="91425" bIns="91425" anchor="ctr" anchorCtr="0">
              <a:noAutofit/>
            </a:bodyPr>
            <a:lstStyle/>
            <a:p>
              <a:r>
                <a:rPr lang="it-IT" sz="1200" dirty="0">
                  <a:solidFill>
                    <a:srgbClr val="000000"/>
                  </a:solidFill>
                  <a:effectLst/>
                  <a:latin typeface="+mn-lt"/>
                </a:rPr>
                <a:t>↑ </a:t>
              </a:r>
              <a:r>
                <a:rPr lang="it-IT" sz="1200" dirty="0" err="1">
                  <a:solidFill>
                    <a:srgbClr val="000000"/>
                  </a:solidFill>
                  <a:effectLst/>
                  <a:latin typeface="+mn-lt"/>
                </a:rPr>
                <a:t>airway</a:t>
              </a:r>
              <a:r>
                <a:rPr lang="it-IT" sz="1200" dirty="0">
                  <a:solidFill>
                    <a:srgbClr val="000000"/>
                  </a:solidFill>
                  <a:effectLst/>
                  <a:latin typeface="+mn-lt"/>
                </a:rPr>
                <a:t> </a:t>
              </a:r>
              <a:r>
                <a:rPr lang="it-IT" sz="1200" dirty="0" err="1">
                  <a:solidFill>
                    <a:srgbClr val="000000"/>
                  </a:solidFill>
                  <a:effectLst/>
                  <a:latin typeface="+mn-lt"/>
                </a:rPr>
                <a:t>resistance</a:t>
              </a:r>
              <a:r>
                <a:rPr lang="it-IT" sz="1200" dirty="0">
                  <a:solidFill>
                    <a:srgbClr val="000000"/>
                  </a:solidFill>
                  <a:effectLst/>
                  <a:latin typeface="+mn-lt"/>
                </a:rPr>
                <a:t> a</a:t>
              </a:r>
            </a:p>
            <a:p>
              <a:r>
                <a:rPr lang="it-IT" sz="1200" dirty="0">
                  <a:solidFill>
                    <a:srgbClr val="000000"/>
                  </a:solidFill>
                  <a:effectLst/>
                  <a:latin typeface="+mn-lt"/>
                </a:rPr>
                <a:t>↑ dead </a:t>
              </a:r>
              <a:r>
                <a:rPr lang="it-IT" sz="1200" dirty="0" err="1">
                  <a:solidFill>
                    <a:srgbClr val="000000"/>
                  </a:solidFill>
                  <a:effectLst/>
                  <a:latin typeface="+mn-lt"/>
                </a:rPr>
                <a:t>space</a:t>
              </a:r>
              <a:endParaRPr lang="it-IT" sz="1200" dirty="0">
                <a:solidFill>
                  <a:srgbClr val="000000"/>
                </a:solidFill>
                <a:effectLst/>
                <a:latin typeface="+mn-lt"/>
              </a:endParaRPr>
            </a:p>
            <a:p>
              <a:pPr marL="0" lvl="0" indent="0" algn="l" rtl="0">
                <a:spcBef>
                  <a:spcPts val="0"/>
                </a:spcBef>
                <a:spcAft>
                  <a:spcPts val="0"/>
                </a:spcAft>
                <a:buNone/>
              </a:pPr>
              <a:endParaRPr sz="1200" dirty="0">
                <a:latin typeface="+mn-lt"/>
              </a:endParaRPr>
            </a:p>
          </p:txBody>
        </p:sp>
      </p:grpSp>
      <mc:AlternateContent xmlns:mc="http://schemas.openxmlformats.org/markup-compatibility/2006">
        <mc:Choice xmlns:p14="http://schemas.microsoft.com/office/powerpoint/2010/main" Requires="p14">
          <p:contentPart p14:bwMode="auto" r:id="rId7">
            <p14:nvContentPartPr>
              <p14:cNvPr id="3" name="Input penna 2">
                <a:extLst>
                  <a:ext uri="{FF2B5EF4-FFF2-40B4-BE49-F238E27FC236}">
                    <a16:creationId xmlns:a16="http://schemas.microsoft.com/office/drawing/2014/main" id="{398C83C9-4154-3D48-E933-86411050A8A3}"/>
                  </a:ext>
                </a:extLst>
              </p14:cNvPr>
              <p14:cNvContentPartPr/>
              <p14:nvPr/>
            </p14:nvContentPartPr>
            <p14:xfrm>
              <a:off x="6545817" y="4662616"/>
              <a:ext cx="1011600" cy="64080"/>
            </p14:xfrm>
          </p:contentPart>
        </mc:Choice>
        <mc:Fallback>
          <p:pic>
            <p:nvPicPr>
              <p:cNvPr id="3" name="Input penna 2">
                <a:extLst>
                  <a:ext uri="{FF2B5EF4-FFF2-40B4-BE49-F238E27FC236}">
                    <a16:creationId xmlns:a16="http://schemas.microsoft.com/office/drawing/2014/main" id="{398C83C9-4154-3D48-E933-86411050A8A3}"/>
                  </a:ext>
                </a:extLst>
              </p:cNvPr>
              <p:cNvPicPr/>
              <p:nvPr/>
            </p:nvPicPr>
            <p:blipFill>
              <a:blip r:embed="rId8"/>
              <a:stretch>
                <a:fillRect/>
              </a:stretch>
            </p:blipFill>
            <p:spPr>
              <a:xfrm>
                <a:off x="6527817" y="4644616"/>
                <a:ext cx="104724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put penna 4">
                <a:extLst>
                  <a:ext uri="{FF2B5EF4-FFF2-40B4-BE49-F238E27FC236}">
                    <a16:creationId xmlns:a16="http://schemas.microsoft.com/office/drawing/2014/main" id="{756931B1-BB37-F0BB-755F-D26120A0A576}"/>
                  </a:ext>
                </a:extLst>
              </p14:cNvPr>
              <p14:cNvContentPartPr/>
              <p14:nvPr/>
            </p14:nvContentPartPr>
            <p14:xfrm>
              <a:off x="6364737" y="5054296"/>
              <a:ext cx="1202760" cy="3960"/>
            </p14:xfrm>
          </p:contentPart>
        </mc:Choice>
        <mc:Fallback>
          <p:pic>
            <p:nvPicPr>
              <p:cNvPr id="5" name="Input penna 4">
                <a:extLst>
                  <a:ext uri="{FF2B5EF4-FFF2-40B4-BE49-F238E27FC236}">
                    <a16:creationId xmlns:a16="http://schemas.microsoft.com/office/drawing/2014/main" id="{756931B1-BB37-F0BB-755F-D26120A0A576}"/>
                  </a:ext>
                </a:extLst>
              </p:cNvPr>
              <p:cNvPicPr/>
              <p:nvPr/>
            </p:nvPicPr>
            <p:blipFill>
              <a:blip r:embed="rId10"/>
              <a:stretch>
                <a:fillRect/>
              </a:stretch>
            </p:blipFill>
            <p:spPr>
              <a:xfrm>
                <a:off x="6347097" y="5036296"/>
                <a:ext cx="1238400" cy="39600"/>
              </a:xfrm>
              <a:prstGeom prst="rect">
                <a:avLst/>
              </a:prstGeom>
            </p:spPr>
          </p:pic>
        </mc:Fallback>
      </mc:AlternateContent>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D2658D6-0946-464C-E25C-0BDAE6DA8205}"/>
              </a:ext>
            </a:extLst>
          </p:cNvPr>
          <p:cNvPicPr>
            <a:picLocks noChangeAspect="1"/>
          </p:cNvPicPr>
          <p:nvPr/>
        </p:nvPicPr>
        <p:blipFill>
          <a:blip r:embed="rId3"/>
          <a:srcRect l="12435" t="6320" r="4957" b="2679"/>
          <a:stretch/>
        </p:blipFill>
        <p:spPr>
          <a:xfrm>
            <a:off x="1668023" y="990783"/>
            <a:ext cx="7390633" cy="5663558"/>
          </a:xfrm>
          <a:prstGeom prst="rect">
            <a:avLst/>
          </a:prstGeom>
        </p:spPr>
      </p:pic>
      <p:sp>
        <p:nvSpPr>
          <p:cNvPr id="11" name="CasellaDiTesto 10">
            <a:extLst>
              <a:ext uri="{FF2B5EF4-FFF2-40B4-BE49-F238E27FC236}">
                <a16:creationId xmlns:a16="http://schemas.microsoft.com/office/drawing/2014/main" id="{86A20F35-2A62-0C2F-CC7C-F081AF0EE8EA}"/>
              </a:ext>
            </a:extLst>
          </p:cNvPr>
          <p:cNvSpPr txBox="1"/>
          <p:nvPr/>
        </p:nvSpPr>
        <p:spPr>
          <a:xfrm>
            <a:off x="9333218" y="3223746"/>
            <a:ext cx="2528380" cy="584775"/>
          </a:xfrm>
          <a:prstGeom prst="rect">
            <a:avLst/>
          </a:prstGeom>
          <a:noFill/>
        </p:spPr>
        <p:txBody>
          <a:bodyPr wrap="square">
            <a:spAutoFit/>
          </a:bodyPr>
          <a:lstStyle/>
          <a:p>
            <a:r>
              <a:rPr lang="it-IT" sz="1600" b="1" dirty="0">
                <a:solidFill>
                  <a:srgbClr val="FF0000"/>
                </a:solidFill>
              </a:rPr>
              <a:t>Red= </a:t>
            </a:r>
            <a:r>
              <a:rPr lang="it-IT" sz="1600" b="1" dirty="0" err="1">
                <a:solidFill>
                  <a:srgbClr val="FF0000"/>
                </a:solidFill>
              </a:rPr>
              <a:t>hyper-attenuated</a:t>
            </a:r>
            <a:r>
              <a:rPr lang="it-IT" sz="1600" b="1" dirty="0">
                <a:solidFill>
                  <a:srgbClr val="FF0000"/>
                </a:solidFill>
              </a:rPr>
              <a:t> </a:t>
            </a:r>
            <a:r>
              <a:rPr lang="it-IT" sz="1600" b="1" dirty="0" err="1">
                <a:solidFill>
                  <a:srgbClr val="FF0000"/>
                </a:solidFill>
              </a:rPr>
              <a:t>areas</a:t>
            </a:r>
            <a:r>
              <a:rPr lang="it-IT" sz="1600" b="1" dirty="0">
                <a:solidFill>
                  <a:srgbClr val="FF0000"/>
                </a:solidFill>
              </a:rPr>
              <a:t>. </a:t>
            </a:r>
          </a:p>
        </p:txBody>
      </p:sp>
      <p:sp>
        <p:nvSpPr>
          <p:cNvPr id="13" name="CasellaDiTesto 12">
            <a:extLst>
              <a:ext uri="{FF2B5EF4-FFF2-40B4-BE49-F238E27FC236}">
                <a16:creationId xmlns:a16="http://schemas.microsoft.com/office/drawing/2014/main" id="{BAD375A2-29A4-3E98-D9EE-C4307A5A0F45}"/>
              </a:ext>
            </a:extLst>
          </p:cNvPr>
          <p:cNvSpPr txBox="1"/>
          <p:nvPr/>
        </p:nvSpPr>
        <p:spPr>
          <a:xfrm>
            <a:off x="9222481" y="1223217"/>
            <a:ext cx="2886456" cy="646331"/>
          </a:xfrm>
          <a:prstGeom prst="rect">
            <a:avLst/>
          </a:prstGeom>
          <a:noFill/>
        </p:spPr>
        <p:txBody>
          <a:bodyPr wrap="square">
            <a:spAutoFit/>
          </a:bodyPr>
          <a:lstStyle/>
          <a:p>
            <a:r>
              <a:rPr lang="it-IT" sz="1800" b="1" dirty="0">
                <a:solidFill>
                  <a:srgbClr val="00B050"/>
                </a:solidFill>
              </a:rPr>
              <a:t>Green = </a:t>
            </a:r>
            <a:r>
              <a:rPr lang="it-IT" sz="1800" b="1" dirty="0" err="1">
                <a:solidFill>
                  <a:srgbClr val="00B050"/>
                </a:solidFill>
              </a:rPr>
              <a:t>normal</a:t>
            </a:r>
            <a:r>
              <a:rPr lang="it-IT" sz="1800" b="1" dirty="0">
                <a:solidFill>
                  <a:srgbClr val="00B050"/>
                </a:solidFill>
              </a:rPr>
              <a:t> </a:t>
            </a:r>
            <a:r>
              <a:rPr lang="it-IT" sz="1800" b="1" dirty="0" err="1">
                <a:solidFill>
                  <a:srgbClr val="00B050"/>
                </a:solidFill>
              </a:rPr>
              <a:t>lung</a:t>
            </a:r>
            <a:r>
              <a:rPr lang="it-IT" sz="1800" b="1" dirty="0">
                <a:solidFill>
                  <a:srgbClr val="00B050"/>
                </a:solidFill>
              </a:rPr>
              <a:t> </a:t>
            </a:r>
            <a:r>
              <a:rPr lang="it-IT" sz="1800" b="1" dirty="0" err="1">
                <a:solidFill>
                  <a:srgbClr val="00B050"/>
                </a:solidFill>
              </a:rPr>
              <a:t>tissue</a:t>
            </a:r>
            <a:r>
              <a:rPr lang="it-IT" sz="1800" b="1" dirty="0">
                <a:solidFill>
                  <a:srgbClr val="00B050"/>
                </a:solidFill>
              </a:rPr>
              <a:t>, </a:t>
            </a:r>
          </a:p>
        </p:txBody>
      </p:sp>
      <p:sp>
        <p:nvSpPr>
          <p:cNvPr id="19" name="CasellaDiTesto 18">
            <a:extLst>
              <a:ext uri="{FF2B5EF4-FFF2-40B4-BE49-F238E27FC236}">
                <a16:creationId xmlns:a16="http://schemas.microsoft.com/office/drawing/2014/main" id="{21BABFF7-6F8B-CC9A-0665-BD5E9AA3DE92}"/>
              </a:ext>
            </a:extLst>
          </p:cNvPr>
          <p:cNvSpPr txBox="1"/>
          <p:nvPr/>
        </p:nvSpPr>
        <p:spPr>
          <a:xfrm>
            <a:off x="9368753" y="4870331"/>
            <a:ext cx="2310448" cy="584775"/>
          </a:xfrm>
          <a:prstGeom prst="rect">
            <a:avLst/>
          </a:prstGeom>
          <a:noFill/>
        </p:spPr>
        <p:txBody>
          <a:bodyPr wrap="square">
            <a:spAutoFit/>
          </a:bodyPr>
          <a:lstStyle/>
          <a:p>
            <a:r>
              <a:rPr lang="it-IT" sz="1600" b="1" dirty="0">
                <a:solidFill>
                  <a:schemeClr val="accent2">
                    <a:lumMod val="50000"/>
                  </a:schemeClr>
                </a:solidFill>
              </a:rPr>
              <a:t>Blue = </a:t>
            </a:r>
            <a:r>
              <a:rPr lang="it-IT" sz="1600" b="1" dirty="0" err="1">
                <a:solidFill>
                  <a:schemeClr val="accent2">
                    <a:lumMod val="50000"/>
                  </a:schemeClr>
                </a:solidFill>
              </a:rPr>
              <a:t>hypo-attenuated</a:t>
            </a:r>
            <a:r>
              <a:rPr lang="it-IT" sz="1600" b="1" dirty="0">
                <a:solidFill>
                  <a:schemeClr val="accent2">
                    <a:lumMod val="50000"/>
                  </a:schemeClr>
                </a:solidFill>
              </a:rPr>
              <a:t> </a:t>
            </a:r>
            <a:r>
              <a:rPr lang="it-IT" sz="1600" b="1" dirty="0" err="1">
                <a:solidFill>
                  <a:schemeClr val="accent2">
                    <a:lumMod val="50000"/>
                  </a:schemeClr>
                </a:solidFill>
              </a:rPr>
              <a:t>areas</a:t>
            </a:r>
            <a:endParaRPr lang="it-IT" sz="1600" b="1" dirty="0">
              <a:solidFill>
                <a:schemeClr val="accent2">
                  <a:lumMod val="50000"/>
                </a:schemeClr>
              </a:solidFill>
            </a:endParaRPr>
          </a:p>
        </p:txBody>
      </p:sp>
      <p:sp>
        <p:nvSpPr>
          <p:cNvPr id="20" name="Titolo 19">
            <a:extLst>
              <a:ext uri="{FF2B5EF4-FFF2-40B4-BE49-F238E27FC236}">
                <a16:creationId xmlns:a16="http://schemas.microsoft.com/office/drawing/2014/main" id="{D0111D36-5799-3DDE-4692-BAAFA20E9F0F}"/>
              </a:ext>
            </a:extLst>
          </p:cNvPr>
          <p:cNvSpPr>
            <a:spLocks noGrp="1"/>
          </p:cNvSpPr>
          <p:nvPr>
            <p:ph type="title"/>
          </p:nvPr>
        </p:nvSpPr>
        <p:spPr/>
        <p:txBody>
          <a:bodyPr/>
          <a:lstStyle/>
          <a:p>
            <a:r>
              <a:rPr lang="it-IT" dirty="0">
                <a:solidFill>
                  <a:schemeClr val="accent2">
                    <a:lumMod val="25000"/>
                  </a:schemeClr>
                </a:solidFill>
              </a:rPr>
              <a:t>BPD Imaging on CT </a:t>
            </a:r>
            <a:r>
              <a:rPr lang="it-IT" dirty="0" err="1">
                <a:solidFill>
                  <a:schemeClr val="accent2">
                    <a:lumMod val="25000"/>
                  </a:schemeClr>
                </a:solidFill>
              </a:rPr>
              <a:t>scan</a:t>
            </a:r>
            <a:endParaRPr lang="it-IT" dirty="0">
              <a:solidFill>
                <a:schemeClr val="accent2">
                  <a:lumMod val="25000"/>
                </a:schemeClr>
              </a:solidFill>
            </a:endParaRPr>
          </a:p>
        </p:txBody>
      </p:sp>
      <p:sp>
        <p:nvSpPr>
          <p:cNvPr id="21" name="CasellaDiTesto 20">
            <a:extLst>
              <a:ext uri="{FF2B5EF4-FFF2-40B4-BE49-F238E27FC236}">
                <a16:creationId xmlns:a16="http://schemas.microsoft.com/office/drawing/2014/main" id="{B10E58AF-7969-3EBE-E576-3F776591D475}"/>
              </a:ext>
            </a:extLst>
          </p:cNvPr>
          <p:cNvSpPr txBox="1"/>
          <p:nvPr/>
        </p:nvSpPr>
        <p:spPr>
          <a:xfrm>
            <a:off x="9912025" y="6404313"/>
            <a:ext cx="1949573" cy="276999"/>
          </a:xfrm>
          <a:prstGeom prst="rect">
            <a:avLst/>
          </a:prstGeom>
          <a:noFill/>
        </p:spPr>
        <p:txBody>
          <a:bodyPr wrap="none" rtlCol="0">
            <a:spAutoFit/>
          </a:bodyPr>
          <a:lstStyle/>
          <a:p>
            <a:r>
              <a:rPr lang="it-IT" sz="1200" i="1" dirty="0" err="1"/>
              <a:t>Fontijn</a:t>
            </a:r>
            <a:r>
              <a:rPr lang="it-IT" sz="1200" i="1" dirty="0"/>
              <a:t>, Eur </a:t>
            </a:r>
            <a:r>
              <a:rPr lang="it-IT" sz="1200" i="1" dirty="0" err="1"/>
              <a:t>J</a:t>
            </a:r>
            <a:r>
              <a:rPr lang="it-IT" sz="1200" i="1" dirty="0"/>
              <a:t> </a:t>
            </a:r>
            <a:r>
              <a:rPr lang="it-IT" sz="1200" i="1" dirty="0" err="1"/>
              <a:t>Radiol</a:t>
            </a:r>
            <a:r>
              <a:rPr lang="it-IT" sz="1200" i="1" dirty="0"/>
              <a:t> 2023</a:t>
            </a:r>
          </a:p>
        </p:txBody>
      </p:sp>
    </p:spTree>
    <p:extLst>
      <p:ext uri="{BB962C8B-B14F-4D97-AF65-F5344CB8AC3E}">
        <p14:creationId xmlns:p14="http://schemas.microsoft.com/office/powerpoint/2010/main" val="34012942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8" name="Immagine 7">
            <a:extLst>
              <a:ext uri="{FF2B5EF4-FFF2-40B4-BE49-F238E27FC236}">
                <a16:creationId xmlns:a16="http://schemas.microsoft.com/office/drawing/2014/main" id="{BF592B64-C1E5-C221-984C-DC213F352EB4}"/>
              </a:ext>
            </a:extLst>
          </p:cNvPr>
          <p:cNvPicPr>
            <a:picLocks noChangeAspect="1"/>
          </p:cNvPicPr>
          <p:nvPr/>
        </p:nvPicPr>
        <p:blipFill>
          <a:blip r:embed="rId3"/>
          <a:stretch>
            <a:fillRect/>
          </a:stretch>
        </p:blipFill>
        <p:spPr>
          <a:xfrm rot="10800000">
            <a:off x="1285400" y="1885600"/>
            <a:ext cx="1458376" cy="1336383"/>
          </a:xfrm>
          <a:prstGeom prst="rect">
            <a:avLst/>
          </a:prstGeom>
        </p:spPr>
      </p:pic>
      <p:pic>
        <p:nvPicPr>
          <p:cNvPr id="415" name="Google Shape;415;p20"/>
          <p:cNvPicPr preferRelativeResize="0"/>
          <p:nvPr/>
        </p:nvPicPr>
        <p:blipFill rotWithShape="1">
          <a:blip r:embed="rId4">
            <a:alphaModFix/>
          </a:blip>
          <a:srcRect l="20435"/>
          <a:stretch/>
        </p:blipFill>
        <p:spPr>
          <a:xfrm>
            <a:off x="5202753" y="1196253"/>
            <a:ext cx="1851932" cy="1233437"/>
          </a:xfrm>
          <a:prstGeom prst="rect">
            <a:avLst/>
          </a:prstGeom>
          <a:noFill/>
          <a:ln>
            <a:noFill/>
          </a:ln>
          <a:effectLst>
            <a:outerShdw blurRad="190500" algn="ctr" rotWithShape="0">
              <a:srgbClr val="000000">
                <a:alpha val="69803"/>
              </a:srgbClr>
            </a:outerShdw>
          </a:effectLst>
        </p:spPr>
      </p:pic>
      <p:sp>
        <p:nvSpPr>
          <p:cNvPr id="416" name="Google Shape;416;p20"/>
          <p:cNvSpPr txBox="1"/>
          <p:nvPr/>
        </p:nvSpPr>
        <p:spPr>
          <a:xfrm>
            <a:off x="7918707" y="5486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17" name="Google Shape;417;p20"/>
          <p:cNvGrpSpPr/>
          <p:nvPr/>
        </p:nvGrpSpPr>
        <p:grpSpPr>
          <a:xfrm>
            <a:off x="2596625" y="1769357"/>
            <a:ext cx="7008418" cy="4562319"/>
            <a:chOff x="466737" y="-192672"/>
            <a:chExt cx="7008418" cy="4562319"/>
          </a:xfrm>
          <a:solidFill>
            <a:schemeClr val="accent6">
              <a:lumMod val="50000"/>
            </a:schemeClr>
          </a:solidFill>
        </p:grpSpPr>
        <p:sp>
          <p:nvSpPr>
            <p:cNvPr id="422" name="Google Shape;422;p20"/>
            <p:cNvSpPr/>
            <p:nvPr/>
          </p:nvSpPr>
          <p:spPr>
            <a:xfrm>
              <a:off x="466737" y="-127799"/>
              <a:ext cx="2530529" cy="1118511"/>
            </a:xfrm>
            <a:prstGeom prst="roundRect">
              <a:avLst>
                <a:gd name="adj" fmla="val 10000"/>
              </a:avLst>
            </a:prstGeom>
            <a:solidFill>
              <a:srgbClr val="957FD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it-IT" sz="1400" dirty="0" err="1">
                  <a:solidFill>
                    <a:schemeClr val="tx2"/>
                  </a:solidFill>
                  <a:latin typeface="Calibri"/>
                  <a:ea typeface="Calibri"/>
                  <a:cs typeface="Calibri"/>
                  <a:sym typeface="Calibri"/>
                </a:rPr>
                <a:t>Pulmonary</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Vascular</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pruning</a:t>
              </a:r>
              <a:r>
                <a:rPr lang="it-IT" sz="1400" dirty="0">
                  <a:solidFill>
                    <a:schemeClr val="tx2"/>
                  </a:solidFill>
                  <a:latin typeface="Calibri"/>
                  <a:ea typeface="Calibri"/>
                  <a:cs typeface="Calibri"/>
                  <a:sym typeface="Calibri"/>
                </a:rPr>
                <a:t> and </a:t>
              </a:r>
              <a:r>
                <a:rPr lang="it-IT" sz="1400" dirty="0" err="1">
                  <a:solidFill>
                    <a:schemeClr val="tx2"/>
                  </a:solidFill>
                  <a:latin typeface="Calibri"/>
                  <a:ea typeface="Calibri"/>
                  <a:cs typeface="Calibri"/>
                  <a:sym typeface="Calibri"/>
                </a:rPr>
                <a:t>Remodeling</a:t>
              </a:r>
              <a:r>
                <a:rPr lang="it-IT" sz="1400" dirty="0">
                  <a:solidFill>
                    <a:schemeClr val="tx2"/>
                  </a:solidFill>
                  <a:latin typeface="Calibri"/>
                  <a:ea typeface="Calibri"/>
                  <a:cs typeface="Calibri"/>
                  <a:sym typeface="Calibri"/>
                </a:rPr>
                <a:t>  </a:t>
              </a:r>
              <a:endParaRPr lang="it-IT" dirty="0">
                <a:solidFill>
                  <a:schemeClr val="tx2"/>
                </a:solidFill>
              </a:endParaRPr>
            </a:p>
            <a:p>
              <a:pPr marL="0" marR="0" lvl="0" indent="0" algn="ctr" rtl="0">
                <a:lnSpc>
                  <a:spcPct val="90000"/>
                </a:lnSpc>
                <a:spcBef>
                  <a:spcPts val="490"/>
                </a:spcBef>
                <a:spcAft>
                  <a:spcPts val="0"/>
                </a:spcAft>
                <a:buClr>
                  <a:schemeClr val="dk1"/>
                </a:buClr>
                <a:buSzPts val="1400"/>
                <a:buFont typeface="Calibri"/>
                <a:buNone/>
              </a:pPr>
              <a:r>
                <a:rPr lang="it-IT" sz="1400" dirty="0" err="1">
                  <a:solidFill>
                    <a:schemeClr val="tx2"/>
                  </a:solidFill>
                  <a:latin typeface="Calibri"/>
                  <a:ea typeface="Calibri"/>
                  <a:cs typeface="Calibri"/>
                  <a:sym typeface="Calibri"/>
                </a:rPr>
                <a:t>Vascular</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Smooth</a:t>
              </a:r>
              <a:r>
                <a:rPr lang="it-IT" sz="1400" dirty="0">
                  <a:solidFill>
                    <a:schemeClr val="tx2"/>
                  </a:solidFill>
                  <a:latin typeface="Calibri"/>
                  <a:ea typeface="Calibri"/>
                  <a:cs typeface="Calibri"/>
                  <a:sym typeface="Calibri"/>
                </a:rPr>
                <a:t> muscle </a:t>
              </a:r>
              <a:r>
                <a:rPr lang="it-IT" sz="1400" dirty="0" err="1">
                  <a:solidFill>
                    <a:schemeClr val="tx2"/>
                  </a:solidFill>
                  <a:latin typeface="Calibri"/>
                  <a:ea typeface="Calibri"/>
                  <a:cs typeface="Calibri"/>
                  <a:sym typeface="Calibri"/>
                </a:rPr>
                <a:t>remodellng</a:t>
              </a:r>
              <a:endParaRPr lang="it-IT" sz="1400" dirty="0">
                <a:solidFill>
                  <a:schemeClr val="tx2"/>
                </a:solidFill>
                <a:latin typeface="Calibri"/>
                <a:ea typeface="Calibri"/>
                <a:cs typeface="Calibri"/>
                <a:sym typeface="Calibri"/>
              </a:endParaRPr>
            </a:p>
            <a:p>
              <a:pPr marL="0" lvl="0" indent="0" algn="l" rtl="0">
                <a:spcBef>
                  <a:spcPts val="0"/>
                </a:spcBef>
                <a:spcAft>
                  <a:spcPts val="0"/>
                </a:spcAft>
                <a:buNone/>
              </a:pPr>
              <a:endParaRPr dirty="0">
                <a:solidFill>
                  <a:schemeClr val="tx2"/>
                </a:solidFill>
              </a:endParaRPr>
            </a:p>
          </p:txBody>
        </p:sp>
        <p:sp>
          <p:nvSpPr>
            <p:cNvPr id="425" name="Google Shape;425;p20"/>
            <p:cNvSpPr/>
            <p:nvPr/>
          </p:nvSpPr>
          <p:spPr>
            <a:xfrm>
              <a:off x="1082822" y="1331229"/>
              <a:ext cx="5765294" cy="1072846"/>
            </a:xfrm>
            <a:prstGeom prst="roundRect">
              <a:avLst>
                <a:gd name="adj" fmla="val 10000"/>
              </a:avLst>
            </a:prstGeom>
            <a:noFill/>
            <a:ln w="19050" cap="flat" cmpd="sng">
              <a:solidFill>
                <a:schemeClr val="accent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90000"/>
                </a:lnSpc>
                <a:buClr>
                  <a:schemeClr val="dk1"/>
                </a:buClr>
                <a:buSzPts val="1400"/>
              </a:pPr>
              <a:r>
                <a:rPr lang="it-IT" sz="1600" b="1" dirty="0">
                  <a:solidFill>
                    <a:schemeClr val="accent2">
                      <a:lumMod val="25000"/>
                    </a:schemeClr>
                  </a:solidFill>
                  <a:latin typeface="Calibri"/>
                  <a:ea typeface="Calibri"/>
                  <a:cs typeface="Calibri"/>
                  <a:sym typeface="Calibri"/>
                </a:rPr>
                <a:t>↓ </a:t>
              </a:r>
              <a:r>
                <a:rPr lang="it-IT" sz="1600" b="1" dirty="0" err="1">
                  <a:solidFill>
                    <a:schemeClr val="accent2">
                      <a:lumMod val="25000"/>
                    </a:schemeClr>
                  </a:solidFill>
                  <a:latin typeface="Calibri"/>
                  <a:ea typeface="Calibri"/>
                  <a:cs typeface="Calibri"/>
                  <a:sym typeface="Calibri"/>
                </a:rPr>
                <a:t>vascular</a:t>
              </a:r>
              <a:r>
                <a:rPr lang="it-IT" sz="1600" b="1" dirty="0">
                  <a:solidFill>
                    <a:schemeClr val="accent2">
                      <a:lumMod val="25000"/>
                    </a:schemeClr>
                  </a:solidFill>
                  <a:latin typeface="Calibri"/>
                  <a:ea typeface="Calibri"/>
                  <a:cs typeface="Calibri"/>
                  <a:sym typeface="Calibri"/>
                </a:rPr>
                <a:t> bed (</a:t>
              </a:r>
              <a:r>
                <a:rPr lang="it-IT" sz="1600" b="1" dirty="0" err="1">
                  <a:solidFill>
                    <a:schemeClr val="accent2">
                      <a:lumMod val="25000"/>
                    </a:schemeClr>
                  </a:solidFill>
                  <a:latin typeface="Calibri"/>
                  <a:ea typeface="Calibri"/>
                  <a:cs typeface="Calibri"/>
                  <a:sym typeface="Calibri"/>
                </a:rPr>
                <a:t>less</a:t>
              </a:r>
              <a:r>
                <a:rPr lang="it-IT" sz="1600" b="1" dirty="0">
                  <a:solidFill>
                    <a:schemeClr val="accent2">
                      <a:lumMod val="25000"/>
                    </a:schemeClr>
                  </a:solidFill>
                  <a:latin typeface="Calibri"/>
                  <a:ea typeface="Calibri"/>
                  <a:cs typeface="Calibri"/>
                  <a:sym typeface="Calibri"/>
                </a:rPr>
                <a:t> </a:t>
              </a:r>
              <a:r>
                <a:rPr lang="it-IT" sz="1600" b="1" dirty="0" err="1">
                  <a:solidFill>
                    <a:schemeClr val="accent2">
                      <a:lumMod val="25000"/>
                    </a:schemeClr>
                  </a:solidFill>
                  <a:latin typeface="Calibri"/>
                  <a:ea typeface="Calibri"/>
                  <a:cs typeface="Calibri"/>
                  <a:sym typeface="Calibri"/>
                </a:rPr>
                <a:t>capacitance</a:t>
              </a:r>
              <a:r>
                <a:rPr lang="it-IT" sz="1600" b="1" dirty="0">
                  <a:solidFill>
                    <a:schemeClr val="accent2">
                      <a:lumMod val="25000"/>
                    </a:schemeClr>
                  </a:solidFill>
                  <a:latin typeface="Calibri"/>
                  <a:ea typeface="Calibri"/>
                  <a:cs typeface="Calibri"/>
                  <a:sym typeface="Calibri"/>
                </a:rPr>
                <a:t>)</a:t>
              </a:r>
              <a:endParaRPr lang="it-IT" sz="1600" b="1" dirty="0">
                <a:solidFill>
                  <a:schemeClr val="accent2">
                    <a:lumMod val="25000"/>
                  </a:schemeClr>
                </a:solidFill>
              </a:endParaRPr>
            </a:p>
            <a:p>
              <a:pPr marL="0" marR="0" lvl="0" indent="0" algn="ctr" rtl="0">
                <a:lnSpc>
                  <a:spcPct val="90000"/>
                </a:lnSpc>
                <a:spcBef>
                  <a:spcPts val="0"/>
                </a:spcBef>
                <a:spcAft>
                  <a:spcPts val="0"/>
                </a:spcAft>
                <a:buClr>
                  <a:schemeClr val="dk1"/>
                </a:buClr>
                <a:buSzPts val="1400"/>
                <a:buFont typeface="Calibri"/>
                <a:buNone/>
              </a:pPr>
              <a:r>
                <a:rPr lang="it-IT" sz="1600" b="1" dirty="0">
                  <a:solidFill>
                    <a:schemeClr val="accent2">
                      <a:lumMod val="25000"/>
                    </a:schemeClr>
                  </a:solidFill>
                  <a:latin typeface="Calibri"/>
                  <a:ea typeface="Calibri"/>
                  <a:cs typeface="Calibri"/>
                  <a:sym typeface="Calibri"/>
                </a:rPr>
                <a:t>↑ </a:t>
              </a:r>
              <a:r>
                <a:rPr lang="it-IT" sz="1600" b="1" dirty="0" err="1">
                  <a:solidFill>
                    <a:schemeClr val="accent2">
                      <a:lumMod val="25000"/>
                    </a:schemeClr>
                  </a:solidFill>
                  <a:latin typeface="Calibri"/>
                  <a:ea typeface="Calibri"/>
                  <a:cs typeface="Calibri"/>
                  <a:sym typeface="Calibri"/>
                </a:rPr>
                <a:t>resistance</a:t>
              </a:r>
              <a:r>
                <a:rPr lang="it-IT" sz="1600" b="1" dirty="0">
                  <a:solidFill>
                    <a:schemeClr val="accent2">
                      <a:lumMod val="25000"/>
                    </a:schemeClr>
                  </a:solidFill>
                  <a:latin typeface="Calibri"/>
                  <a:ea typeface="Calibri"/>
                  <a:cs typeface="Calibri"/>
                  <a:sym typeface="Calibri"/>
                </a:rPr>
                <a:t>, ↑ </a:t>
              </a:r>
              <a:r>
                <a:rPr lang="it-IT" sz="1600" b="1" dirty="0" err="1">
                  <a:solidFill>
                    <a:schemeClr val="accent2">
                      <a:lumMod val="25000"/>
                    </a:schemeClr>
                  </a:solidFill>
                  <a:latin typeface="Calibri"/>
                  <a:ea typeface="Calibri"/>
                  <a:cs typeface="Calibri"/>
                  <a:sym typeface="Calibri"/>
                </a:rPr>
                <a:t>reactivity</a:t>
              </a:r>
              <a:r>
                <a:rPr lang="it-IT" sz="1600" b="1" dirty="0">
                  <a:solidFill>
                    <a:schemeClr val="accent2">
                      <a:lumMod val="25000"/>
                    </a:schemeClr>
                  </a:solidFill>
                  <a:latin typeface="Calibri"/>
                  <a:ea typeface="Calibri"/>
                  <a:cs typeface="Calibri"/>
                  <a:sym typeface="Calibri"/>
                </a:rPr>
                <a:t>  ↑ </a:t>
              </a:r>
              <a:r>
                <a:rPr lang="it-IT" sz="1600" b="1" dirty="0" err="1">
                  <a:solidFill>
                    <a:schemeClr val="accent2">
                      <a:lumMod val="25000"/>
                    </a:schemeClr>
                  </a:solidFill>
                  <a:latin typeface="Calibri"/>
                  <a:ea typeface="Calibri"/>
                  <a:cs typeface="Calibri"/>
                  <a:sym typeface="Calibri"/>
                </a:rPr>
                <a:t>stiffness</a:t>
              </a:r>
              <a:r>
                <a:rPr lang="it-IT" sz="1600" b="1" dirty="0">
                  <a:solidFill>
                    <a:schemeClr val="accent2">
                      <a:lumMod val="25000"/>
                    </a:schemeClr>
                  </a:solidFill>
                  <a:latin typeface="Calibri"/>
                  <a:ea typeface="Calibri"/>
                  <a:cs typeface="Calibri"/>
                  <a:sym typeface="Calibri"/>
                </a:rPr>
                <a:t> ↑ </a:t>
              </a:r>
              <a:r>
                <a:rPr lang="it-IT" sz="1600" b="1" dirty="0" err="1">
                  <a:solidFill>
                    <a:schemeClr val="accent2">
                      <a:lumMod val="25000"/>
                    </a:schemeClr>
                  </a:solidFill>
                  <a:latin typeface="Calibri"/>
                  <a:ea typeface="Calibri"/>
                  <a:cs typeface="Calibri"/>
                  <a:sym typeface="Calibri"/>
                </a:rPr>
                <a:t>pulsatility</a:t>
              </a:r>
              <a:endParaRPr lang="it-IT" sz="1600" b="1" dirty="0">
                <a:solidFill>
                  <a:schemeClr val="accent2">
                    <a:lumMod val="25000"/>
                  </a:schemeClr>
                </a:solidFill>
                <a:latin typeface="Calibri"/>
                <a:ea typeface="Calibri"/>
                <a:cs typeface="Calibri"/>
                <a:sym typeface="Calibri"/>
              </a:endParaRPr>
            </a:p>
            <a:p>
              <a:pPr marL="0" marR="0" lvl="0" indent="0" algn="ctr" rtl="0">
                <a:lnSpc>
                  <a:spcPct val="90000"/>
                </a:lnSpc>
                <a:spcBef>
                  <a:spcPts val="490"/>
                </a:spcBef>
                <a:spcAft>
                  <a:spcPts val="0"/>
                </a:spcAft>
                <a:buClr>
                  <a:schemeClr val="dk1"/>
                </a:buClr>
                <a:buSzPts val="1400"/>
                <a:buFont typeface="Calibri"/>
                <a:buNone/>
              </a:pPr>
              <a:r>
                <a:rPr lang="it-IT" sz="1600" b="1" dirty="0">
                  <a:solidFill>
                    <a:schemeClr val="accent2">
                      <a:lumMod val="25000"/>
                    </a:schemeClr>
                  </a:solidFill>
                  <a:latin typeface="Calibri"/>
                  <a:ea typeface="Calibri"/>
                  <a:cs typeface="Calibri"/>
                  <a:sym typeface="Calibri"/>
                </a:rPr>
                <a:t>↓ </a:t>
              </a:r>
              <a:r>
                <a:rPr lang="it-IT" sz="1600" b="1" dirty="0" err="1">
                  <a:solidFill>
                    <a:schemeClr val="accent2">
                      <a:lumMod val="25000"/>
                    </a:schemeClr>
                  </a:solidFill>
                  <a:latin typeface="Calibri"/>
                  <a:ea typeface="Calibri"/>
                  <a:cs typeface="Calibri"/>
                  <a:sym typeface="Calibri"/>
                </a:rPr>
                <a:t>left</a:t>
              </a:r>
              <a:r>
                <a:rPr lang="it-IT" sz="1600" b="1" dirty="0">
                  <a:solidFill>
                    <a:schemeClr val="accent2">
                      <a:lumMod val="25000"/>
                    </a:schemeClr>
                  </a:solidFill>
                  <a:latin typeface="Calibri"/>
                  <a:ea typeface="Calibri"/>
                  <a:cs typeface="Calibri"/>
                  <a:sym typeface="Calibri"/>
                </a:rPr>
                <a:t> </a:t>
              </a:r>
              <a:r>
                <a:rPr lang="it-IT" sz="1600" b="1" dirty="0" err="1">
                  <a:solidFill>
                    <a:schemeClr val="accent2">
                      <a:lumMod val="25000"/>
                    </a:schemeClr>
                  </a:solidFill>
                  <a:latin typeface="Calibri"/>
                  <a:ea typeface="Calibri"/>
                  <a:cs typeface="Calibri"/>
                  <a:sym typeface="Calibri"/>
                </a:rPr>
                <a:t>heart</a:t>
              </a:r>
              <a:r>
                <a:rPr lang="it-IT" sz="1600" b="1" dirty="0">
                  <a:solidFill>
                    <a:schemeClr val="accent2">
                      <a:lumMod val="25000"/>
                    </a:schemeClr>
                  </a:solidFill>
                  <a:latin typeface="Calibri"/>
                  <a:ea typeface="Calibri"/>
                  <a:cs typeface="Calibri"/>
                  <a:sym typeface="Calibri"/>
                </a:rPr>
                <a:t> compliance   ↓filling</a:t>
              </a:r>
            </a:p>
          </p:txBody>
        </p:sp>
        <p:sp>
          <p:nvSpPr>
            <p:cNvPr id="428" name="Google Shape;428;p20"/>
            <p:cNvSpPr/>
            <p:nvPr/>
          </p:nvSpPr>
          <p:spPr>
            <a:xfrm>
              <a:off x="792582" y="2768499"/>
              <a:ext cx="6301746" cy="768815"/>
            </a:xfrm>
            <a:prstGeom prst="roundRect">
              <a:avLst>
                <a:gd name="adj" fmla="val 10000"/>
              </a:avLst>
            </a:prstGeom>
            <a:solidFill>
              <a:srgbClr val="957FD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r>
                <a:rPr lang="it-IT" sz="1400" b="1" dirty="0">
                  <a:solidFill>
                    <a:schemeClr val="tx2"/>
                  </a:solidFill>
                  <a:latin typeface="Calibri"/>
                  <a:ea typeface="Calibri"/>
                  <a:cs typeface="Calibri"/>
                  <a:sym typeface="Calibri"/>
                </a:rPr>
                <a:t>PULMONARY VASCULAR DISEASE (PVD)</a:t>
              </a:r>
              <a:endParaRPr lang="it-IT" dirty="0">
                <a:solidFill>
                  <a:schemeClr val="tx2"/>
                </a:solidFill>
              </a:endParaRPr>
            </a:p>
            <a:p>
              <a:pPr marL="0" lvl="0" indent="0" algn="ctr" rtl="0">
                <a:spcBef>
                  <a:spcPts val="0"/>
                </a:spcBef>
                <a:spcAft>
                  <a:spcPts val="0"/>
                </a:spcAft>
                <a:buNone/>
              </a:pPr>
              <a:endParaRPr dirty="0"/>
            </a:p>
          </p:txBody>
        </p:sp>
        <p:sp>
          <p:nvSpPr>
            <p:cNvPr id="431" name="Google Shape;431;p20"/>
            <p:cNvSpPr/>
            <p:nvPr/>
          </p:nvSpPr>
          <p:spPr>
            <a:xfrm>
              <a:off x="792582" y="3600832"/>
              <a:ext cx="2979205" cy="768815"/>
            </a:xfrm>
            <a:prstGeom prst="roundRect">
              <a:avLst>
                <a:gd name="adj" fmla="val 10000"/>
              </a:avLst>
            </a:prstGeom>
            <a:solidFill>
              <a:srgbClr val="957FD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r>
                <a:rPr lang="it-IT" sz="1400" b="1" dirty="0" err="1">
                  <a:solidFill>
                    <a:schemeClr val="tx2"/>
                  </a:solidFill>
                  <a:latin typeface="Calibri"/>
                  <a:ea typeface="Calibri"/>
                  <a:cs typeface="Calibri"/>
                  <a:sym typeface="Calibri"/>
                </a:rPr>
                <a:t>Precapillary</a:t>
              </a:r>
              <a:endParaRPr lang="it-IT" sz="1400" b="1" dirty="0">
                <a:solidFill>
                  <a:schemeClr val="tx2"/>
                </a:solidFill>
                <a:latin typeface="Calibri"/>
                <a:ea typeface="Calibri"/>
                <a:cs typeface="Calibri"/>
                <a:sym typeface="Calibri"/>
              </a:endParaRPr>
            </a:p>
            <a:p>
              <a:pPr algn="ctr"/>
              <a:r>
                <a:rPr lang="it-IT" sz="1400" b="1" dirty="0">
                  <a:solidFill>
                    <a:schemeClr val="tx2"/>
                  </a:solidFill>
                  <a:latin typeface="Calibri"/>
                  <a:ea typeface="Calibri"/>
                  <a:cs typeface="Calibri"/>
                  <a:sym typeface="Calibri"/>
                </a:rPr>
                <a:t> </a:t>
              </a:r>
              <a:r>
                <a:rPr lang="it-IT" sz="1400" b="1" dirty="0" err="1">
                  <a:solidFill>
                    <a:schemeClr val="tx2"/>
                  </a:solidFill>
                  <a:latin typeface="Calibri"/>
                  <a:ea typeface="Calibri"/>
                  <a:cs typeface="Calibri"/>
                  <a:sym typeface="Calibri"/>
                </a:rPr>
                <a:t>Pulmonary</a:t>
              </a:r>
              <a:r>
                <a:rPr lang="it-IT" sz="1400" b="1" dirty="0">
                  <a:solidFill>
                    <a:schemeClr val="tx2"/>
                  </a:solidFill>
                  <a:latin typeface="Calibri"/>
                  <a:ea typeface="Calibri"/>
                  <a:cs typeface="Calibri"/>
                  <a:sym typeface="Calibri"/>
                </a:rPr>
                <a:t> </a:t>
              </a:r>
              <a:r>
                <a:rPr lang="it-IT" sz="1400" b="1" dirty="0" err="1">
                  <a:solidFill>
                    <a:schemeClr val="tx2"/>
                  </a:solidFill>
                  <a:latin typeface="Calibri"/>
                  <a:ea typeface="Calibri"/>
                  <a:cs typeface="Calibri"/>
                  <a:sym typeface="Calibri"/>
                </a:rPr>
                <a:t>Hypertension</a:t>
              </a:r>
              <a:endParaRPr lang="it-IT" sz="1400" b="1" dirty="0">
                <a:solidFill>
                  <a:schemeClr val="tx2"/>
                </a:solidFill>
                <a:latin typeface="Calibri"/>
                <a:ea typeface="Calibri"/>
                <a:cs typeface="Calibri"/>
                <a:sym typeface="Calibri"/>
              </a:endParaRPr>
            </a:p>
            <a:p>
              <a:pPr marL="0" lvl="0" indent="0" algn="ctr" rtl="0">
                <a:spcBef>
                  <a:spcPts val="0"/>
                </a:spcBef>
                <a:spcAft>
                  <a:spcPts val="0"/>
                </a:spcAft>
                <a:buNone/>
              </a:pPr>
              <a:endParaRPr dirty="0">
                <a:solidFill>
                  <a:schemeClr val="tx2"/>
                </a:solidFill>
              </a:endParaRPr>
            </a:p>
          </p:txBody>
        </p:sp>
        <p:sp>
          <p:nvSpPr>
            <p:cNvPr id="434" name="Google Shape;434;p20"/>
            <p:cNvSpPr/>
            <p:nvPr/>
          </p:nvSpPr>
          <p:spPr>
            <a:xfrm>
              <a:off x="4118102" y="3597371"/>
              <a:ext cx="2976226" cy="768815"/>
            </a:xfrm>
            <a:prstGeom prst="roundRect">
              <a:avLst>
                <a:gd name="adj" fmla="val 10000"/>
              </a:avLst>
            </a:prstGeom>
            <a:solidFill>
              <a:schemeClr val="accent6">
                <a:lumMod val="75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r>
                <a:rPr lang="it-IT" sz="1400" b="1" dirty="0" err="1">
                  <a:solidFill>
                    <a:schemeClr val="tx2"/>
                  </a:solidFill>
                  <a:latin typeface="Calibri"/>
                  <a:ea typeface="Calibri"/>
                  <a:cs typeface="Calibri"/>
                  <a:sym typeface="Calibri"/>
                </a:rPr>
                <a:t>Postcapillary</a:t>
              </a:r>
              <a:r>
                <a:rPr lang="it-IT" sz="1400" b="1" dirty="0">
                  <a:solidFill>
                    <a:schemeClr val="tx2"/>
                  </a:solidFill>
                  <a:latin typeface="Calibri"/>
                  <a:ea typeface="Calibri"/>
                  <a:cs typeface="Calibri"/>
                  <a:sym typeface="Calibri"/>
                </a:rPr>
                <a:t> </a:t>
              </a:r>
              <a:r>
                <a:rPr lang="it-IT" sz="1400" b="1" dirty="0" err="1">
                  <a:solidFill>
                    <a:schemeClr val="tx2"/>
                  </a:solidFill>
                  <a:latin typeface="Calibri"/>
                  <a:ea typeface="Calibri"/>
                  <a:cs typeface="Calibri"/>
                  <a:sym typeface="Calibri"/>
                </a:rPr>
                <a:t>Pulmonary</a:t>
              </a:r>
              <a:r>
                <a:rPr lang="it-IT" sz="1400" b="1" dirty="0">
                  <a:solidFill>
                    <a:schemeClr val="tx2"/>
                  </a:solidFill>
                  <a:latin typeface="Calibri"/>
                  <a:ea typeface="Calibri"/>
                  <a:cs typeface="Calibri"/>
                  <a:sym typeface="Calibri"/>
                </a:rPr>
                <a:t> </a:t>
              </a:r>
              <a:r>
                <a:rPr lang="it-IT" sz="1400" b="1" dirty="0" err="1">
                  <a:solidFill>
                    <a:schemeClr val="tx2"/>
                  </a:solidFill>
                  <a:latin typeface="Calibri"/>
                  <a:ea typeface="Calibri"/>
                  <a:cs typeface="Calibri"/>
                  <a:sym typeface="Calibri"/>
                </a:rPr>
                <a:t>Hypertension</a:t>
              </a:r>
              <a:r>
                <a:rPr lang="it-IT" sz="1400" b="1" dirty="0">
                  <a:solidFill>
                    <a:schemeClr val="tx2"/>
                  </a:solidFill>
                  <a:latin typeface="Calibri"/>
                  <a:ea typeface="Calibri"/>
                  <a:cs typeface="Calibri"/>
                  <a:sym typeface="Calibri"/>
                </a:rPr>
                <a:t> </a:t>
              </a:r>
            </a:p>
            <a:p>
              <a:pPr marL="0" lvl="0" indent="0" algn="ctr" rtl="0">
                <a:spcBef>
                  <a:spcPts val="0"/>
                </a:spcBef>
                <a:spcAft>
                  <a:spcPts val="0"/>
                </a:spcAft>
                <a:buNone/>
              </a:pPr>
              <a:endParaRPr dirty="0">
                <a:solidFill>
                  <a:schemeClr val="tx2"/>
                </a:solidFill>
              </a:endParaRPr>
            </a:p>
          </p:txBody>
        </p:sp>
        <p:sp>
          <p:nvSpPr>
            <p:cNvPr id="437" name="Google Shape;437;p20"/>
            <p:cNvSpPr/>
            <p:nvPr/>
          </p:nvSpPr>
          <p:spPr>
            <a:xfrm>
              <a:off x="5100145" y="-192672"/>
              <a:ext cx="2375010" cy="1142775"/>
            </a:xfrm>
            <a:prstGeom prst="roundRect">
              <a:avLst>
                <a:gd name="adj" fmla="val 10000"/>
              </a:avLst>
            </a:prstGeom>
            <a:solidFill>
              <a:schemeClr val="accent6">
                <a:lumMod val="75000"/>
              </a:schemeClr>
            </a:solidFill>
            <a:ln w="12700" cap="flat" cmpd="sng">
              <a:solidFill>
                <a:schemeClr val="accent6">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r>
                <a:rPr lang="it-IT" sz="1400" dirty="0" err="1">
                  <a:solidFill>
                    <a:schemeClr val="tx2"/>
                  </a:solidFill>
                  <a:latin typeface="Calibri"/>
                  <a:ea typeface="Calibri"/>
                  <a:cs typeface="Calibri"/>
                  <a:sym typeface="Calibri"/>
                </a:rPr>
                <a:t>Systemic</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arterial</a:t>
              </a:r>
              <a:r>
                <a:rPr lang="it-IT" sz="1400" dirty="0">
                  <a:solidFill>
                    <a:schemeClr val="tx2"/>
                  </a:solidFill>
                  <a:latin typeface="Calibri"/>
                  <a:ea typeface="Calibri"/>
                  <a:cs typeface="Calibri"/>
                  <a:sym typeface="Calibri"/>
                </a:rPr>
                <a:t> </a:t>
              </a:r>
              <a:r>
                <a:rPr lang="it-IT" sz="1400" dirty="0" err="1">
                  <a:solidFill>
                    <a:schemeClr val="tx2"/>
                  </a:solidFill>
                  <a:latin typeface="Calibri"/>
                  <a:ea typeface="Calibri"/>
                  <a:cs typeface="Calibri"/>
                  <a:sym typeface="Calibri"/>
                </a:rPr>
                <a:t>remodeling</a:t>
              </a:r>
              <a:endParaRPr lang="it-IT" sz="1400" dirty="0">
                <a:solidFill>
                  <a:schemeClr val="tx2"/>
                </a:solidFill>
                <a:latin typeface="Calibri"/>
                <a:ea typeface="Calibri"/>
                <a:cs typeface="Calibri"/>
                <a:sym typeface="Calibri"/>
              </a:endParaRPr>
            </a:p>
            <a:p>
              <a:pPr marL="0" lvl="0" indent="0" algn="l" rtl="0">
                <a:spcBef>
                  <a:spcPts val="0"/>
                </a:spcBef>
                <a:spcAft>
                  <a:spcPts val="0"/>
                </a:spcAft>
                <a:buNone/>
              </a:pPr>
              <a:endParaRPr dirty="0">
                <a:solidFill>
                  <a:schemeClr val="tx2"/>
                </a:solidFill>
              </a:endParaRPr>
            </a:p>
          </p:txBody>
        </p:sp>
      </p:grpSp>
      <p:sp>
        <p:nvSpPr>
          <p:cNvPr id="440" name="Google Shape;440;p20"/>
          <p:cNvSpPr txBox="1"/>
          <p:nvPr/>
        </p:nvSpPr>
        <p:spPr>
          <a:xfrm>
            <a:off x="406401" y="366340"/>
            <a:ext cx="1139351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dirty="0">
                <a:solidFill>
                  <a:schemeClr val="accent2">
                    <a:lumMod val="25000"/>
                  </a:schemeClr>
                </a:solidFill>
                <a:latin typeface="Calibri"/>
                <a:ea typeface="Calibri"/>
                <a:cs typeface="Calibri"/>
                <a:sym typeface="Calibri"/>
              </a:rPr>
              <a:t>BPD </a:t>
            </a:r>
            <a:r>
              <a:rPr lang="it-IT" sz="2800" dirty="0" err="1">
                <a:solidFill>
                  <a:schemeClr val="accent2">
                    <a:lumMod val="25000"/>
                  </a:schemeClr>
                </a:solidFill>
                <a:latin typeface="Calibri"/>
                <a:ea typeface="Calibri"/>
                <a:cs typeface="Calibri"/>
                <a:sym typeface="Calibri"/>
              </a:rPr>
              <a:t>pathofisiology</a:t>
            </a:r>
            <a:r>
              <a:rPr lang="it-IT" sz="2800"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Pulmonary</a:t>
            </a:r>
            <a:r>
              <a:rPr lang="it-IT" sz="2800" b="1"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Vascular</a:t>
            </a:r>
            <a:r>
              <a:rPr lang="it-IT" sz="2800" b="1"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Disease</a:t>
            </a:r>
            <a:r>
              <a:rPr lang="it-IT" sz="2800" b="1" dirty="0">
                <a:solidFill>
                  <a:schemeClr val="accent2">
                    <a:lumMod val="25000"/>
                  </a:schemeClr>
                </a:solidFill>
                <a:latin typeface="Calibri"/>
                <a:ea typeface="Calibri"/>
                <a:cs typeface="Calibri"/>
                <a:sym typeface="Calibri"/>
              </a:rPr>
              <a:t> </a:t>
            </a:r>
            <a:endParaRPr sz="2800" dirty="0">
              <a:solidFill>
                <a:schemeClr val="accent2">
                  <a:lumMod val="25000"/>
                </a:schemeClr>
              </a:solidFill>
            </a:endParaRPr>
          </a:p>
        </p:txBody>
      </p:sp>
      <p:pic>
        <p:nvPicPr>
          <p:cNvPr id="441" name="Google Shape;441;p20" descr="iastolic heart failure"/>
          <p:cNvPicPr preferRelativeResize="0"/>
          <p:nvPr/>
        </p:nvPicPr>
        <p:blipFill rotWithShape="1">
          <a:blip r:embed="rId5">
            <a:alphaModFix/>
          </a:blip>
          <a:srcRect r="49333"/>
          <a:stretch/>
        </p:blipFill>
        <p:spPr>
          <a:xfrm>
            <a:off x="5392114" y="1814417"/>
            <a:ext cx="1405479" cy="1560359"/>
          </a:xfrm>
          <a:prstGeom prst="rect">
            <a:avLst/>
          </a:prstGeom>
          <a:noFill/>
          <a:ln>
            <a:noFill/>
          </a:ln>
          <a:effectLst>
            <a:outerShdw blurRad="190500" algn="ctr" rotWithShape="0">
              <a:srgbClr val="000000">
                <a:alpha val="69803"/>
              </a:srgbClr>
            </a:outerShdw>
          </a:effectLst>
        </p:spPr>
      </p:pic>
      <p:pic>
        <p:nvPicPr>
          <p:cNvPr id="443" name="Google Shape;443;p20"/>
          <p:cNvPicPr preferRelativeResize="0"/>
          <p:nvPr/>
        </p:nvPicPr>
        <p:blipFill rotWithShape="1">
          <a:blip r:embed="rId6">
            <a:alphaModFix/>
            <a:duotone>
              <a:schemeClr val="accent1">
                <a:shade val="45000"/>
                <a:satMod val="135000"/>
              </a:schemeClr>
              <a:prstClr val="white"/>
            </a:duotone>
          </a:blip>
          <a:srcRect t="66349"/>
          <a:stretch/>
        </p:blipFill>
        <p:spPr>
          <a:xfrm>
            <a:off x="256704" y="1036447"/>
            <a:ext cx="1327935" cy="1304297"/>
          </a:xfrm>
          <a:prstGeom prst="rect">
            <a:avLst/>
          </a:prstGeom>
          <a:noFill/>
          <a:ln>
            <a:noFill/>
          </a:ln>
          <a:effectLst>
            <a:outerShdw blurRad="190500" algn="tl" rotWithShape="0">
              <a:srgbClr val="000000">
                <a:alpha val="69803"/>
              </a:srgbClr>
            </a:outerShdw>
          </a:effectLst>
        </p:spPr>
      </p:pic>
      <p:sp>
        <p:nvSpPr>
          <p:cNvPr id="444" name="Google Shape;444;p20"/>
          <p:cNvSpPr/>
          <p:nvPr/>
        </p:nvSpPr>
        <p:spPr>
          <a:xfrm>
            <a:off x="4793221" y="775481"/>
            <a:ext cx="253910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dirty="0" err="1">
                <a:solidFill>
                  <a:schemeClr val="dk1"/>
                </a:solidFill>
                <a:latin typeface="Calibri"/>
                <a:ea typeface="Calibri"/>
                <a:cs typeface="Calibri"/>
                <a:sym typeface="Calibri"/>
              </a:rPr>
              <a:t>Miocardial</a:t>
            </a:r>
            <a:r>
              <a:rPr lang="it-IT" sz="1600" dirty="0">
                <a:solidFill>
                  <a:schemeClr val="dk1"/>
                </a:solidFill>
                <a:latin typeface="Calibri"/>
                <a:ea typeface="Calibri"/>
                <a:cs typeface="Calibri"/>
                <a:sym typeface="Calibri"/>
              </a:rPr>
              <a:t> </a:t>
            </a:r>
            <a:r>
              <a:rPr lang="it-IT" sz="1600" dirty="0" err="1">
                <a:solidFill>
                  <a:schemeClr val="dk1"/>
                </a:solidFill>
                <a:latin typeface="Calibri"/>
                <a:ea typeface="Calibri"/>
                <a:cs typeface="Calibri"/>
                <a:sym typeface="Calibri"/>
              </a:rPr>
              <a:t>remodeling</a:t>
            </a:r>
            <a:r>
              <a:rPr lang="it-IT" sz="1600" dirty="0">
                <a:solidFill>
                  <a:schemeClr val="dk1"/>
                </a:solidFill>
                <a:latin typeface="Calibri"/>
                <a:ea typeface="Calibri"/>
                <a:cs typeface="Calibri"/>
                <a:sym typeface="Calibri"/>
              </a:rPr>
              <a:t> </a:t>
            </a:r>
            <a:endParaRPr sz="1600" dirty="0"/>
          </a:p>
          <a:p>
            <a:pPr marL="0" marR="0" lvl="0" indent="0" algn="ctr" rtl="0">
              <a:spcBef>
                <a:spcPts val="0"/>
              </a:spcBef>
              <a:spcAft>
                <a:spcPts val="0"/>
              </a:spcAft>
              <a:buNone/>
            </a:pPr>
            <a:r>
              <a:rPr lang="it-IT" sz="1600" dirty="0">
                <a:solidFill>
                  <a:schemeClr val="dk1"/>
                </a:solidFill>
                <a:latin typeface="Calibri"/>
                <a:ea typeface="Calibri"/>
                <a:cs typeface="Calibri"/>
                <a:sym typeface="Calibri"/>
              </a:rPr>
              <a:t>(</a:t>
            </a:r>
            <a:r>
              <a:rPr lang="it-IT" sz="1600" dirty="0" err="1">
                <a:solidFill>
                  <a:schemeClr val="dk1"/>
                </a:solidFill>
                <a:latin typeface="Calibri"/>
                <a:ea typeface="Calibri"/>
                <a:cs typeface="Calibri"/>
                <a:sym typeface="Calibri"/>
              </a:rPr>
              <a:t>less</a:t>
            </a:r>
            <a:r>
              <a:rPr lang="it-IT" sz="1600" dirty="0">
                <a:solidFill>
                  <a:schemeClr val="dk1"/>
                </a:solidFill>
                <a:latin typeface="Calibri"/>
                <a:ea typeface="Calibri"/>
                <a:cs typeface="Calibri"/>
                <a:sym typeface="Calibri"/>
              </a:rPr>
              <a:t> </a:t>
            </a:r>
            <a:r>
              <a:rPr lang="it-IT" sz="1600" dirty="0" err="1">
                <a:solidFill>
                  <a:schemeClr val="dk1"/>
                </a:solidFill>
                <a:latin typeface="Calibri"/>
                <a:ea typeface="Calibri"/>
                <a:cs typeface="Calibri"/>
                <a:sym typeface="Calibri"/>
              </a:rPr>
              <a:t>myocites</a:t>
            </a:r>
            <a:r>
              <a:rPr lang="it-IT" sz="1600" dirty="0">
                <a:solidFill>
                  <a:schemeClr val="dk1"/>
                </a:solidFill>
                <a:latin typeface="Calibri"/>
                <a:ea typeface="Calibri"/>
                <a:cs typeface="Calibri"/>
                <a:sym typeface="Calibri"/>
              </a:rPr>
              <a:t>)</a:t>
            </a:r>
            <a:endParaRPr sz="1600" dirty="0"/>
          </a:p>
        </p:txBody>
      </p:sp>
      <p:sp>
        <p:nvSpPr>
          <p:cNvPr id="6" name="Google Shape;406;p19">
            <a:extLst>
              <a:ext uri="{FF2B5EF4-FFF2-40B4-BE49-F238E27FC236}">
                <a16:creationId xmlns:a16="http://schemas.microsoft.com/office/drawing/2014/main" id="{D303B3B4-DA38-6DE7-7899-0CFBA51A4B7A}"/>
              </a:ext>
            </a:extLst>
          </p:cNvPr>
          <p:cNvSpPr/>
          <p:nvPr/>
        </p:nvSpPr>
        <p:spPr>
          <a:xfrm>
            <a:off x="5753100" y="4238344"/>
            <a:ext cx="685800" cy="497677"/>
          </a:xfrm>
          <a:prstGeom prst="downArrow">
            <a:avLst>
              <a:gd name="adj1" fmla="val 50000"/>
              <a:gd name="adj2" fmla="val 50000"/>
            </a:avLst>
          </a:prstGeom>
          <a:solidFill>
            <a:srgbClr val="957FDE"/>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 name="Google Shape;370;p18">
            <a:extLst>
              <a:ext uri="{FF2B5EF4-FFF2-40B4-BE49-F238E27FC236}">
                <a16:creationId xmlns:a16="http://schemas.microsoft.com/office/drawing/2014/main" id="{5F5F8933-7B5C-B0E6-390F-E75D39F6EA48}"/>
              </a:ext>
            </a:extLst>
          </p:cNvPr>
          <p:cNvSpPr txBox="1"/>
          <p:nvPr/>
        </p:nvSpPr>
        <p:spPr>
          <a:xfrm>
            <a:off x="9905556" y="6326030"/>
            <a:ext cx="216720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dirty="0" err="1">
                <a:solidFill>
                  <a:schemeClr val="dk1"/>
                </a:solidFill>
                <a:latin typeface="Calibri" panose="020F0502020204030204" pitchFamily="34" charset="0"/>
                <a:ea typeface="Calibri"/>
                <a:cs typeface="Calibri" panose="020F0502020204030204" pitchFamily="34" charset="0"/>
                <a:sym typeface="Calibri"/>
              </a:rPr>
              <a:t>Thekkeevedu</a:t>
            </a:r>
            <a:r>
              <a:rPr lang="it-IT" sz="1200" dirty="0">
                <a:solidFill>
                  <a:schemeClr val="dk1"/>
                </a:solidFill>
                <a:latin typeface="Calibri" panose="020F0502020204030204" pitchFamily="34" charset="0"/>
                <a:ea typeface="Calibri"/>
                <a:cs typeface="Calibri" panose="020F0502020204030204" pitchFamily="34" charset="0"/>
                <a:sym typeface="Calibri"/>
              </a:rPr>
              <a:t>, </a:t>
            </a:r>
            <a:r>
              <a:rPr lang="it-IT" sz="1200" dirty="0" err="1">
                <a:solidFill>
                  <a:schemeClr val="dk1"/>
                </a:solidFill>
                <a:latin typeface="Calibri" panose="020F0502020204030204" pitchFamily="34" charset="0"/>
                <a:ea typeface="Calibri"/>
                <a:cs typeface="Calibri" panose="020F0502020204030204" pitchFamily="34" charset="0"/>
                <a:sym typeface="Calibri"/>
              </a:rPr>
              <a:t>Resp</a:t>
            </a:r>
            <a:r>
              <a:rPr lang="it-IT" sz="1200" dirty="0">
                <a:solidFill>
                  <a:schemeClr val="dk1"/>
                </a:solidFill>
                <a:latin typeface="Calibri" panose="020F0502020204030204" pitchFamily="34" charset="0"/>
                <a:ea typeface="Calibri"/>
                <a:cs typeface="Calibri" panose="020F0502020204030204" pitchFamily="34" charset="0"/>
                <a:sym typeface="Calibri"/>
              </a:rPr>
              <a:t> </a:t>
            </a:r>
            <a:r>
              <a:rPr lang="it-IT" sz="1200" dirty="0" err="1">
                <a:solidFill>
                  <a:schemeClr val="dk1"/>
                </a:solidFill>
                <a:latin typeface="Calibri" panose="020F0502020204030204" pitchFamily="34" charset="0"/>
                <a:ea typeface="Calibri"/>
                <a:cs typeface="Calibri" panose="020F0502020204030204" pitchFamily="34" charset="0"/>
                <a:sym typeface="Calibri"/>
              </a:rPr>
              <a:t>Med</a:t>
            </a:r>
            <a:r>
              <a:rPr lang="it-IT" sz="1200" dirty="0">
                <a:solidFill>
                  <a:schemeClr val="dk1"/>
                </a:solidFill>
                <a:latin typeface="Calibri" panose="020F0502020204030204" pitchFamily="34" charset="0"/>
                <a:ea typeface="Calibri"/>
                <a:cs typeface="Calibri" panose="020F0502020204030204" pitchFamily="34" charset="0"/>
                <a:sym typeface="Calibri"/>
              </a:rPr>
              <a:t> 2017</a:t>
            </a:r>
          </a:p>
          <a:p>
            <a:r>
              <a:rPr lang="it-IT" sz="1200" dirty="0" err="1">
                <a:solidFill>
                  <a:srgbClr val="000000"/>
                </a:solidFill>
                <a:effectLst/>
                <a:latin typeface="Calibri" panose="020F0502020204030204" pitchFamily="34" charset="0"/>
                <a:cs typeface="Calibri" panose="020F0502020204030204" pitchFamily="34" charset="0"/>
              </a:rPr>
              <a:t>Collaco</a:t>
            </a:r>
            <a:r>
              <a:rPr lang="it-IT" sz="1200" dirty="0">
                <a:solidFill>
                  <a:srgbClr val="000000"/>
                </a:solidFill>
                <a:effectLst/>
                <a:latin typeface="Calibri" panose="020F0502020204030204" pitchFamily="34" charset="0"/>
                <a:cs typeface="Calibri" panose="020F0502020204030204" pitchFamily="34" charset="0"/>
              </a:rPr>
              <a:t>, </a:t>
            </a:r>
            <a:r>
              <a:rPr lang="it-IT" sz="1200" dirty="0" err="1">
                <a:solidFill>
                  <a:srgbClr val="000000"/>
                </a:solidFill>
                <a:effectLst/>
                <a:latin typeface="Calibri" panose="020F0502020204030204" pitchFamily="34" charset="0"/>
                <a:cs typeface="Calibri" panose="020F0502020204030204" pitchFamily="34" charset="0"/>
              </a:rPr>
              <a:t>J</a:t>
            </a:r>
            <a:r>
              <a:rPr lang="it-IT" sz="1200" dirty="0">
                <a:solidFill>
                  <a:srgbClr val="000000"/>
                </a:solidFill>
                <a:effectLst/>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P</a:t>
            </a:r>
            <a:r>
              <a:rPr lang="it-IT" sz="1200" dirty="0" err="1">
                <a:solidFill>
                  <a:srgbClr val="000000"/>
                </a:solidFill>
                <a:effectLst/>
                <a:latin typeface="Calibri" panose="020F0502020204030204" pitchFamily="34" charset="0"/>
                <a:cs typeface="Calibri" panose="020F0502020204030204" pitchFamily="34" charset="0"/>
              </a:rPr>
              <a:t>erinatol</a:t>
            </a:r>
            <a:r>
              <a:rPr lang="it-IT" sz="1200" dirty="0">
                <a:solidFill>
                  <a:srgbClr val="000000"/>
                </a:solidFill>
                <a:effectLst/>
                <a:latin typeface="Calibri" panose="020F0502020204030204" pitchFamily="34" charset="0"/>
                <a:cs typeface="Calibri" panose="020F0502020204030204" pitchFamily="34" charset="0"/>
              </a:rPr>
              <a:t> 2024</a:t>
            </a:r>
          </a:p>
        </p:txBody>
      </p:sp>
      <p:pic>
        <p:nvPicPr>
          <p:cNvPr id="6146" name="Picture 2" descr="Targeting Bronchopulmonary Dysplasia-Associated Pulmonary Hypertension (BPD-PH):  Potential Role of the FGF Signaling Pathway in the Development of the  Pulmonary Vascular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65" y="3292656"/>
            <a:ext cx="2732924" cy="27619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8">
            <p14:nvContentPartPr>
              <p14:cNvPr id="2" name="Input penna 1">
                <a:extLst>
                  <a:ext uri="{FF2B5EF4-FFF2-40B4-BE49-F238E27FC236}">
                    <a16:creationId xmlns:a16="http://schemas.microsoft.com/office/drawing/2014/main" id="{D16E5CD5-D9C8-91BD-5CA1-DD9D58F81B7E}"/>
                  </a:ext>
                </a:extLst>
              </p14:cNvPr>
              <p14:cNvContentPartPr/>
              <p14:nvPr/>
            </p14:nvContentPartPr>
            <p14:xfrm>
              <a:off x="3546657" y="6128176"/>
              <a:ext cx="1830600" cy="7200"/>
            </p14:xfrm>
          </p:contentPart>
        </mc:Choice>
        <mc:Fallback>
          <p:pic>
            <p:nvPicPr>
              <p:cNvPr id="2" name="Input penna 1">
                <a:extLst>
                  <a:ext uri="{FF2B5EF4-FFF2-40B4-BE49-F238E27FC236}">
                    <a16:creationId xmlns:a16="http://schemas.microsoft.com/office/drawing/2014/main" id="{D16E5CD5-D9C8-91BD-5CA1-DD9D58F81B7E}"/>
                  </a:ext>
                </a:extLst>
              </p:cNvPr>
              <p:cNvPicPr/>
              <p:nvPr/>
            </p:nvPicPr>
            <p:blipFill>
              <a:blip r:embed="rId9"/>
              <a:stretch>
                <a:fillRect/>
              </a:stretch>
            </p:blipFill>
            <p:spPr>
              <a:xfrm>
                <a:off x="3528657" y="6110176"/>
                <a:ext cx="186624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 name="Input penna 2">
                <a:extLst>
                  <a:ext uri="{FF2B5EF4-FFF2-40B4-BE49-F238E27FC236}">
                    <a16:creationId xmlns:a16="http://schemas.microsoft.com/office/drawing/2014/main" id="{22B76603-DD1E-FED6-182C-CEBFA3F32535}"/>
                  </a:ext>
                </a:extLst>
              </p14:cNvPr>
              <p14:cNvContentPartPr/>
              <p14:nvPr/>
            </p14:nvContentPartPr>
            <p14:xfrm>
              <a:off x="7034697" y="6109096"/>
              <a:ext cx="1543320" cy="37800"/>
            </p14:xfrm>
          </p:contentPart>
        </mc:Choice>
        <mc:Fallback>
          <p:pic>
            <p:nvPicPr>
              <p:cNvPr id="3" name="Input penna 2">
                <a:extLst>
                  <a:ext uri="{FF2B5EF4-FFF2-40B4-BE49-F238E27FC236}">
                    <a16:creationId xmlns:a16="http://schemas.microsoft.com/office/drawing/2014/main" id="{22B76603-DD1E-FED6-182C-CEBFA3F32535}"/>
                  </a:ext>
                </a:extLst>
              </p:cNvPr>
              <p:cNvPicPr/>
              <p:nvPr/>
            </p:nvPicPr>
            <p:blipFill>
              <a:blip r:embed="rId11"/>
              <a:stretch>
                <a:fillRect/>
              </a:stretch>
            </p:blipFill>
            <p:spPr>
              <a:xfrm>
                <a:off x="7017057" y="6091456"/>
                <a:ext cx="157896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4" name="Input penna 3">
                <a:extLst>
                  <a:ext uri="{FF2B5EF4-FFF2-40B4-BE49-F238E27FC236}">
                    <a16:creationId xmlns:a16="http://schemas.microsoft.com/office/drawing/2014/main" id="{DF1FCA98-4B53-B0A0-2D51-F880872228CD}"/>
                  </a:ext>
                </a:extLst>
              </p14:cNvPr>
              <p14:cNvContentPartPr/>
              <p14:nvPr/>
            </p14:nvContentPartPr>
            <p14:xfrm>
              <a:off x="5025177" y="1693336"/>
              <a:ext cx="2002320" cy="1602000"/>
            </p14:xfrm>
          </p:contentPart>
        </mc:Choice>
        <mc:Fallback>
          <p:pic>
            <p:nvPicPr>
              <p:cNvPr id="4" name="Input penna 3">
                <a:extLst>
                  <a:ext uri="{FF2B5EF4-FFF2-40B4-BE49-F238E27FC236}">
                    <a16:creationId xmlns:a16="http://schemas.microsoft.com/office/drawing/2014/main" id="{DF1FCA98-4B53-B0A0-2D51-F880872228CD}"/>
                  </a:ext>
                </a:extLst>
              </p:cNvPr>
              <p:cNvPicPr/>
              <p:nvPr/>
            </p:nvPicPr>
            <p:blipFill>
              <a:blip r:embed="rId13"/>
              <a:stretch>
                <a:fillRect/>
              </a:stretch>
            </p:blipFill>
            <p:spPr>
              <a:xfrm>
                <a:off x="5007177" y="1675336"/>
                <a:ext cx="2037960" cy="1637640"/>
              </a:xfrm>
              <a:prstGeom prst="rect">
                <a:avLst/>
              </a:prstGeom>
            </p:spPr>
          </p:pic>
        </mc:Fallback>
      </mc:AlternateContent>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21"/>
          <p:cNvPicPr preferRelativeResize="0"/>
          <p:nvPr/>
        </p:nvPicPr>
        <p:blipFill rotWithShape="1">
          <a:blip r:embed="rId3">
            <a:alphaModFix/>
          </a:blip>
          <a:srcRect/>
          <a:stretch/>
        </p:blipFill>
        <p:spPr>
          <a:xfrm>
            <a:off x="3702303" y="3448490"/>
            <a:ext cx="2653260" cy="2233163"/>
          </a:xfrm>
          <a:prstGeom prst="rect">
            <a:avLst/>
          </a:prstGeom>
          <a:noFill/>
          <a:ln>
            <a:noFill/>
          </a:ln>
          <a:effectLst>
            <a:outerShdw blurRad="190500" algn="ctr" rotWithShape="0">
              <a:srgbClr val="000000">
                <a:alpha val="69803"/>
              </a:srgbClr>
            </a:outerShdw>
          </a:effectLst>
        </p:spPr>
      </p:pic>
      <p:grpSp>
        <p:nvGrpSpPr>
          <p:cNvPr id="453" name="Google Shape;453;p21"/>
          <p:cNvGrpSpPr/>
          <p:nvPr/>
        </p:nvGrpSpPr>
        <p:grpSpPr>
          <a:xfrm>
            <a:off x="6355562" y="2201914"/>
            <a:ext cx="3479490" cy="3020460"/>
            <a:chOff x="2960977" y="632974"/>
            <a:chExt cx="3352365" cy="3998392"/>
          </a:xfrm>
        </p:grpSpPr>
        <p:pic>
          <p:nvPicPr>
            <p:cNvPr id="454" name="Google Shape;454;p21"/>
            <p:cNvPicPr preferRelativeResize="0"/>
            <p:nvPr/>
          </p:nvPicPr>
          <p:blipFill rotWithShape="1">
            <a:blip r:embed="rId4">
              <a:alphaModFix/>
            </a:blip>
            <a:srcRect/>
            <a:stretch/>
          </p:blipFill>
          <p:spPr>
            <a:xfrm>
              <a:off x="2960977" y="632974"/>
              <a:ext cx="3352365" cy="3984968"/>
            </a:xfrm>
            <a:prstGeom prst="rect">
              <a:avLst/>
            </a:prstGeom>
            <a:noFill/>
            <a:ln>
              <a:noFill/>
            </a:ln>
          </p:spPr>
        </p:pic>
        <p:pic>
          <p:nvPicPr>
            <p:cNvPr id="455" name="Google Shape;455;p21"/>
            <p:cNvPicPr preferRelativeResize="0"/>
            <p:nvPr/>
          </p:nvPicPr>
          <p:blipFill rotWithShape="1">
            <a:blip r:embed="rId5">
              <a:alphaModFix/>
            </a:blip>
            <a:srcRect/>
            <a:stretch/>
          </p:blipFill>
          <p:spPr>
            <a:xfrm flipH="1">
              <a:off x="4444625" y="3823855"/>
              <a:ext cx="121402" cy="121402"/>
            </a:xfrm>
            <a:prstGeom prst="rect">
              <a:avLst/>
            </a:prstGeom>
            <a:noFill/>
            <a:ln>
              <a:noFill/>
            </a:ln>
          </p:spPr>
        </p:pic>
        <p:pic>
          <p:nvPicPr>
            <p:cNvPr id="456" name="Google Shape;456;p21" descr="Laringe: Anatomia - Otorinolaringoiatria | Pazienti.it"/>
            <p:cNvPicPr preferRelativeResize="0"/>
            <p:nvPr/>
          </p:nvPicPr>
          <p:blipFill rotWithShape="1">
            <a:blip r:embed="rId6">
              <a:alphaModFix/>
            </a:blip>
            <a:srcRect l="79060" t="61733" r="4891" b="12848"/>
            <a:stretch/>
          </p:blipFill>
          <p:spPr>
            <a:xfrm>
              <a:off x="5121898" y="3643953"/>
              <a:ext cx="333515" cy="390943"/>
            </a:xfrm>
            <a:prstGeom prst="rect">
              <a:avLst/>
            </a:prstGeom>
            <a:noFill/>
            <a:ln>
              <a:noFill/>
            </a:ln>
          </p:spPr>
        </p:pic>
        <p:sp>
          <p:nvSpPr>
            <p:cNvPr id="457" name="Google Shape;457;p21"/>
            <p:cNvSpPr/>
            <p:nvPr/>
          </p:nvSpPr>
          <p:spPr>
            <a:xfrm rot="-869989">
              <a:off x="5082270" y="3227345"/>
              <a:ext cx="135204" cy="514537"/>
            </a:xfrm>
            <a:prstGeom prst="arc">
              <a:avLst>
                <a:gd name="adj1" fmla="val 16200000"/>
                <a:gd name="adj2" fmla="val 4821442"/>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000000"/>
                </a:solidFill>
                <a:latin typeface="Calibri"/>
                <a:ea typeface="Calibri"/>
                <a:cs typeface="Calibri"/>
                <a:sym typeface="Calibri"/>
              </a:endParaRPr>
            </a:p>
          </p:txBody>
        </p:sp>
        <p:pic>
          <p:nvPicPr>
            <p:cNvPr id="458" name="Google Shape;458;p21" descr="bambino-dermatite-atopica-eczema-arrossamenti-viso-gomito-ginocchia"/>
            <p:cNvPicPr preferRelativeResize="0"/>
            <p:nvPr/>
          </p:nvPicPr>
          <p:blipFill rotWithShape="1">
            <a:blip r:embed="rId7">
              <a:alphaModFix/>
            </a:blip>
            <a:srcRect l="10404" t="15060" r="52521" b="45155"/>
            <a:stretch/>
          </p:blipFill>
          <p:spPr>
            <a:xfrm rot="5400000">
              <a:off x="4787927" y="4215190"/>
              <a:ext cx="401491" cy="430860"/>
            </a:xfrm>
            <a:prstGeom prst="rect">
              <a:avLst/>
            </a:prstGeom>
            <a:noFill/>
            <a:ln>
              <a:noFill/>
            </a:ln>
          </p:spPr>
        </p:pic>
        <p:cxnSp>
          <p:nvCxnSpPr>
            <p:cNvPr id="459" name="Google Shape;459;p21"/>
            <p:cNvCxnSpPr/>
            <p:nvPr/>
          </p:nvCxnSpPr>
          <p:spPr>
            <a:xfrm rot="10800000">
              <a:off x="4806941" y="3699164"/>
              <a:ext cx="97568" cy="521972"/>
            </a:xfrm>
            <a:prstGeom prst="straightConnector1">
              <a:avLst/>
            </a:prstGeom>
            <a:noFill/>
            <a:ln w="9525" cap="flat" cmpd="sng">
              <a:solidFill>
                <a:srgbClr val="00A1DA"/>
              </a:solidFill>
              <a:prstDash val="solid"/>
              <a:miter lim="800000"/>
              <a:headEnd type="none" w="sm" len="sm"/>
              <a:tailEnd type="triangle" w="med" len="med"/>
            </a:ln>
          </p:spPr>
        </p:cxnSp>
        <p:sp>
          <p:nvSpPr>
            <p:cNvPr id="460" name="Google Shape;460;p21"/>
            <p:cNvSpPr txBox="1"/>
            <p:nvPr/>
          </p:nvSpPr>
          <p:spPr>
            <a:xfrm>
              <a:off x="4813907" y="3707902"/>
              <a:ext cx="228102" cy="4878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89" b="1">
                  <a:solidFill>
                    <a:schemeClr val="dk1"/>
                  </a:solidFill>
                  <a:latin typeface="Calibri"/>
                  <a:ea typeface="Calibri"/>
                  <a:cs typeface="Calibri"/>
                  <a:sym typeface="Calibri"/>
                </a:rPr>
                <a:t>-</a:t>
              </a:r>
              <a:endParaRPr/>
            </a:p>
          </p:txBody>
        </p:sp>
        <p:pic>
          <p:nvPicPr>
            <p:cNvPr id="461" name="Google Shape;461;p21"/>
            <p:cNvPicPr preferRelativeResize="0"/>
            <p:nvPr/>
          </p:nvPicPr>
          <p:blipFill rotWithShape="1">
            <a:blip r:embed="rId8">
              <a:alphaModFix/>
            </a:blip>
            <a:srcRect l="26232" t="84305" r="57011"/>
            <a:stretch/>
          </p:blipFill>
          <p:spPr>
            <a:xfrm>
              <a:off x="3262528" y="1094890"/>
              <a:ext cx="671274" cy="527870"/>
            </a:xfrm>
            <a:prstGeom prst="rect">
              <a:avLst/>
            </a:prstGeom>
            <a:noFill/>
            <a:ln>
              <a:noFill/>
            </a:ln>
          </p:spPr>
        </p:pic>
      </p:grpSp>
      <p:sp>
        <p:nvSpPr>
          <p:cNvPr id="463" name="Google Shape;463;p21"/>
          <p:cNvSpPr txBox="1"/>
          <p:nvPr/>
        </p:nvSpPr>
        <p:spPr>
          <a:xfrm>
            <a:off x="406401" y="366341"/>
            <a:ext cx="11393511" cy="523180"/>
          </a:xfrm>
          <a:prstGeom prst="rect">
            <a:avLst/>
          </a:prstGeom>
          <a:noFill/>
          <a:ln>
            <a:noFill/>
          </a:ln>
        </p:spPr>
        <p:txBody>
          <a:bodyPr spcFirstLastPara="1" wrap="square" lIns="91425" tIns="45700" rIns="91425" bIns="45700" anchor="t" anchorCtr="0">
            <a:spAutoFit/>
          </a:bodyPr>
          <a:lstStyle/>
          <a:p>
            <a:pPr lvl="0" algn="ctr"/>
            <a:r>
              <a:rPr lang="it-IT" sz="2800" dirty="0">
                <a:solidFill>
                  <a:schemeClr val="accent2">
                    <a:lumMod val="25000"/>
                  </a:schemeClr>
                </a:solidFill>
                <a:latin typeface="Calibri"/>
                <a:ea typeface="Calibri"/>
                <a:cs typeface="Calibri"/>
                <a:sym typeface="Calibri"/>
              </a:rPr>
              <a:t>BPD </a:t>
            </a:r>
            <a:r>
              <a:rPr lang="it-IT" sz="2800" dirty="0" err="1">
                <a:solidFill>
                  <a:schemeClr val="accent2">
                    <a:lumMod val="25000"/>
                  </a:schemeClr>
                </a:solidFill>
                <a:latin typeface="Calibri"/>
                <a:ea typeface="Calibri"/>
                <a:cs typeface="Calibri"/>
                <a:sym typeface="Calibri"/>
              </a:rPr>
              <a:t>pathofisiology</a:t>
            </a:r>
            <a:r>
              <a:rPr lang="it-IT" sz="2800"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neural</a:t>
            </a:r>
            <a:r>
              <a:rPr lang="it-IT" sz="2800" b="1"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respiratory</a:t>
            </a:r>
            <a:r>
              <a:rPr lang="it-IT" sz="2800" b="1" dirty="0">
                <a:solidFill>
                  <a:schemeClr val="accent2">
                    <a:lumMod val="25000"/>
                  </a:schemeClr>
                </a:solidFill>
                <a:latin typeface="Calibri"/>
                <a:ea typeface="Calibri"/>
                <a:cs typeface="Calibri"/>
                <a:sym typeface="Calibri"/>
              </a:rPr>
              <a:t> control </a:t>
            </a:r>
            <a:r>
              <a:rPr lang="it-IT" sz="2800" b="1" dirty="0" err="1">
                <a:solidFill>
                  <a:schemeClr val="accent2">
                    <a:lumMod val="25000"/>
                  </a:schemeClr>
                </a:solidFill>
                <a:latin typeface="Calibri"/>
                <a:ea typeface="Calibri"/>
                <a:cs typeface="Calibri"/>
                <a:sym typeface="Calibri"/>
              </a:rPr>
              <a:t>disease</a:t>
            </a:r>
            <a:endParaRPr sz="2800" b="1" dirty="0">
              <a:solidFill>
                <a:schemeClr val="accent2">
                  <a:lumMod val="25000"/>
                </a:schemeClr>
              </a:solidFill>
              <a:latin typeface="Calibri"/>
              <a:ea typeface="Calibri"/>
              <a:cs typeface="Calibri"/>
              <a:sym typeface="Calibri"/>
            </a:endParaRPr>
          </a:p>
        </p:txBody>
      </p:sp>
      <p:sp>
        <p:nvSpPr>
          <p:cNvPr id="466" name="Google Shape;466;p21"/>
          <p:cNvSpPr/>
          <p:nvPr/>
        </p:nvSpPr>
        <p:spPr>
          <a:xfrm>
            <a:off x="4373603" y="5911469"/>
            <a:ext cx="1834576" cy="585180"/>
          </a:xfrm>
          <a:prstGeom prst="snip1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67" b="1">
                <a:solidFill>
                  <a:schemeClr val="tx2"/>
                </a:solidFill>
                <a:latin typeface="Calibri"/>
                <a:ea typeface="Calibri"/>
                <a:cs typeface="Calibri"/>
                <a:sym typeface="Calibri"/>
              </a:rPr>
              <a:t>Less sensible to hypercapnia </a:t>
            </a:r>
            <a:endParaRPr sz="1467" b="1" baseline="-25000">
              <a:solidFill>
                <a:schemeClr val="tx2"/>
              </a:solidFill>
              <a:latin typeface="Calibri"/>
              <a:ea typeface="Calibri"/>
              <a:cs typeface="Calibri"/>
              <a:sym typeface="Calibri"/>
            </a:endParaRPr>
          </a:p>
        </p:txBody>
      </p:sp>
      <p:sp>
        <p:nvSpPr>
          <p:cNvPr id="467" name="Google Shape;467;p21"/>
          <p:cNvSpPr/>
          <p:nvPr/>
        </p:nvSpPr>
        <p:spPr>
          <a:xfrm>
            <a:off x="7319262" y="5937487"/>
            <a:ext cx="1834576" cy="585180"/>
          </a:xfrm>
          <a:prstGeom prst="snip1Rect">
            <a:avLst>
              <a:gd name="adj" fmla="val 16667"/>
            </a:avLst>
          </a:prstGeom>
          <a:solidFill>
            <a:srgbClr val="72D6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67" b="1" dirty="0" err="1">
                <a:solidFill>
                  <a:schemeClr val="tx2"/>
                </a:solidFill>
                <a:latin typeface="Calibri"/>
                <a:ea typeface="Calibri"/>
                <a:cs typeface="Calibri"/>
                <a:sym typeface="Calibri"/>
              </a:rPr>
              <a:t>Less</a:t>
            </a:r>
            <a:r>
              <a:rPr lang="it-IT" sz="1467" b="1" dirty="0">
                <a:solidFill>
                  <a:schemeClr val="tx2"/>
                </a:solidFill>
                <a:latin typeface="Calibri"/>
                <a:ea typeface="Calibri"/>
                <a:cs typeface="Calibri"/>
                <a:sym typeface="Calibri"/>
              </a:rPr>
              <a:t> </a:t>
            </a:r>
            <a:r>
              <a:rPr lang="it-IT" sz="1467" b="1" dirty="0" err="1">
                <a:solidFill>
                  <a:schemeClr val="tx2"/>
                </a:solidFill>
                <a:latin typeface="Calibri"/>
                <a:ea typeface="Calibri"/>
                <a:cs typeface="Calibri"/>
                <a:sym typeface="Calibri"/>
              </a:rPr>
              <a:t>sensible</a:t>
            </a:r>
            <a:r>
              <a:rPr lang="it-IT" sz="1467" b="1" dirty="0">
                <a:solidFill>
                  <a:schemeClr val="tx2"/>
                </a:solidFill>
                <a:latin typeface="Calibri"/>
                <a:ea typeface="Calibri"/>
                <a:cs typeface="Calibri"/>
                <a:sym typeface="Calibri"/>
              </a:rPr>
              <a:t> to </a:t>
            </a:r>
            <a:r>
              <a:rPr lang="it-IT" sz="1467" b="1" dirty="0" err="1">
                <a:solidFill>
                  <a:schemeClr val="tx2"/>
                </a:solidFill>
                <a:latin typeface="Calibri"/>
                <a:ea typeface="Calibri"/>
                <a:cs typeface="Calibri"/>
                <a:sym typeface="Calibri"/>
              </a:rPr>
              <a:t>hypoxemia</a:t>
            </a:r>
            <a:endParaRPr sz="1467" b="1" baseline="-25000" dirty="0">
              <a:solidFill>
                <a:schemeClr val="tx2"/>
              </a:solidFill>
              <a:latin typeface="Calibri"/>
              <a:ea typeface="Calibri"/>
              <a:cs typeface="Calibri"/>
              <a:sym typeface="Calibri"/>
            </a:endParaRPr>
          </a:p>
        </p:txBody>
      </p:sp>
      <p:sp>
        <p:nvSpPr>
          <p:cNvPr id="468" name="Google Shape;468;p21"/>
          <p:cNvSpPr/>
          <p:nvPr/>
        </p:nvSpPr>
        <p:spPr>
          <a:xfrm>
            <a:off x="4935983" y="965557"/>
            <a:ext cx="2401648" cy="904487"/>
          </a:xfrm>
          <a:prstGeom prst="round2DiagRect">
            <a:avLst>
              <a:gd name="adj1" fmla="val 16667"/>
              <a:gd name="adj2" fmla="val 0"/>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dirty="0" err="1">
                <a:solidFill>
                  <a:schemeClr val="tx2"/>
                </a:solidFill>
                <a:latin typeface="Calibri"/>
                <a:ea typeface="Calibri"/>
                <a:cs typeface="Calibri"/>
                <a:sym typeface="Calibri"/>
              </a:rPr>
              <a:t>Intermittent</a:t>
            </a:r>
            <a:r>
              <a:rPr lang="it-IT" sz="1600" dirty="0">
                <a:solidFill>
                  <a:schemeClr val="tx2"/>
                </a:solidFill>
                <a:latin typeface="Calibri"/>
                <a:ea typeface="Calibri"/>
                <a:cs typeface="Calibri"/>
                <a:sym typeface="Calibri"/>
              </a:rPr>
              <a:t> </a:t>
            </a:r>
            <a:r>
              <a:rPr lang="it-IT" sz="1600" dirty="0" err="1">
                <a:solidFill>
                  <a:schemeClr val="tx2"/>
                </a:solidFill>
                <a:latin typeface="Calibri"/>
                <a:ea typeface="Calibri"/>
                <a:cs typeface="Calibri"/>
                <a:sym typeface="Calibri"/>
              </a:rPr>
              <a:t>hypoxic</a:t>
            </a:r>
            <a:r>
              <a:rPr lang="it-IT" sz="1600" dirty="0">
                <a:solidFill>
                  <a:schemeClr val="tx2"/>
                </a:solidFill>
                <a:latin typeface="Calibri"/>
                <a:ea typeface="Calibri"/>
                <a:cs typeface="Calibri"/>
                <a:sym typeface="Calibri"/>
              </a:rPr>
              <a:t>/</a:t>
            </a:r>
            <a:r>
              <a:rPr lang="it-IT" sz="1600" dirty="0" err="1">
                <a:solidFill>
                  <a:schemeClr val="tx2"/>
                </a:solidFill>
                <a:latin typeface="Calibri"/>
                <a:ea typeface="Calibri"/>
                <a:cs typeface="Calibri"/>
                <a:sym typeface="Calibri"/>
              </a:rPr>
              <a:t>hyperoxic</a:t>
            </a:r>
            <a:r>
              <a:rPr lang="it-IT" sz="1600" dirty="0">
                <a:solidFill>
                  <a:schemeClr val="tx2"/>
                </a:solidFill>
                <a:latin typeface="Calibri"/>
                <a:ea typeface="Calibri"/>
                <a:cs typeface="Calibri"/>
                <a:sym typeface="Calibri"/>
              </a:rPr>
              <a:t>  </a:t>
            </a:r>
            <a:r>
              <a:rPr lang="it-IT" sz="1600" dirty="0" err="1">
                <a:solidFill>
                  <a:schemeClr val="tx2"/>
                </a:solidFill>
                <a:latin typeface="Calibri"/>
                <a:ea typeface="Calibri"/>
                <a:cs typeface="Calibri"/>
                <a:sym typeface="Calibri"/>
              </a:rPr>
              <a:t>episodes</a:t>
            </a:r>
            <a:endParaRPr dirty="0">
              <a:solidFill>
                <a:schemeClr val="tx2"/>
              </a:solidFill>
            </a:endParaRPr>
          </a:p>
        </p:txBody>
      </p:sp>
      <p:cxnSp>
        <p:nvCxnSpPr>
          <p:cNvPr id="474" name="Google Shape;474;p21"/>
          <p:cNvCxnSpPr>
            <a:cxnSpLocks/>
            <a:stCxn id="468" idx="1"/>
            <a:endCxn id="14" idx="3"/>
          </p:cNvCxnSpPr>
          <p:nvPr/>
        </p:nvCxnSpPr>
        <p:spPr>
          <a:xfrm flipH="1">
            <a:off x="5429435" y="1870044"/>
            <a:ext cx="707372" cy="932542"/>
          </a:xfrm>
          <a:prstGeom prst="straightConnector1">
            <a:avLst/>
          </a:prstGeom>
          <a:noFill/>
          <a:ln w="12700" cap="flat" cmpd="sng">
            <a:solidFill>
              <a:schemeClr val="accent1"/>
            </a:solidFill>
            <a:prstDash val="solid"/>
            <a:miter lim="800000"/>
            <a:headEnd type="none" w="sm" len="sm"/>
            <a:tailEnd type="triangle" w="med" len="med"/>
          </a:ln>
        </p:spPr>
      </p:cxnSp>
      <p:sp>
        <p:nvSpPr>
          <p:cNvPr id="14" name="Google Shape;468;p21">
            <a:extLst>
              <a:ext uri="{FF2B5EF4-FFF2-40B4-BE49-F238E27FC236}">
                <a16:creationId xmlns:a16="http://schemas.microsoft.com/office/drawing/2014/main" id="{A54FF74D-80FC-3E97-11DB-88F06B7C5C94}"/>
              </a:ext>
            </a:extLst>
          </p:cNvPr>
          <p:cNvSpPr/>
          <p:nvPr/>
        </p:nvSpPr>
        <p:spPr>
          <a:xfrm>
            <a:off x="4228611" y="2802586"/>
            <a:ext cx="2401648" cy="904487"/>
          </a:xfrm>
          <a:prstGeom prst="round2DiagRect">
            <a:avLst>
              <a:gd name="adj1" fmla="val 16667"/>
              <a:gd name="adj2" fmla="val 0"/>
            </a:avLst>
          </a:prstGeom>
          <a:solidFill>
            <a:schemeClr val="tx1">
              <a:lumMod val="50000"/>
              <a:lumOff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b="1" dirty="0" err="1">
                <a:solidFill>
                  <a:schemeClr val="tx2"/>
                </a:solidFill>
                <a:latin typeface="Calibri"/>
                <a:ea typeface="Calibri"/>
                <a:cs typeface="Calibri"/>
                <a:sym typeface="Calibri"/>
              </a:rPr>
              <a:t>Neural</a:t>
            </a:r>
            <a:r>
              <a:rPr lang="it-IT" sz="1600" b="1" dirty="0">
                <a:solidFill>
                  <a:schemeClr val="tx2"/>
                </a:solidFill>
                <a:latin typeface="Calibri"/>
                <a:ea typeface="Calibri"/>
                <a:cs typeface="Calibri"/>
                <a:sym typeface="Calibri"/>
              </a:rPr>
              <a:t> </a:t>
            </a:r>
            <a:r>
              <a:rPr lang="it-IT" sz="1600" b="1" dirty="0" err="1">
                <a:solidFill>
                  <a:schemeClr val="tx2"/>
                </a:solidFill>
                <a:latin typeface="Calibri"/>
                <a:ea typeface="Calibri"/>
                <a:cs typeface="Calibri"/>
                <a:sym typeface="Calibri"/>
              </a:rPr>
              <a:t>remodeling</a:t>
            </a:r>
            <a:endParaRPr b="1" dirty="0">
              <a:solidFill>
                <a:schemeClr val="tx2"/>
              </a:solidFill>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2"/>
          <p:cNvSpPr txBox="1"/>
          <p:nvPr/>
        </p:nvSpPr>
        <p:spPr>
          <a:xfrm>
            <a:off x="406401" y="366341"/>
            <a:ext cx="1139351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dirty="0">
                <a:solidFill>
                  <a:schemeClr val="accent2">
                    <a:lumMod val="25000"/>
                  </a:schemeClr>
                </a:solidFill>
                <a:latin typeface="Calibri"/>
                <a:ea typeface="Calibri"/>
                <a:cs typeface="Calibri"/>
                <a:sym typeface="Calibri"/>
              </a:rPr>
              <a:t>BPD </a:t>
            </a:r>
            <a:r>
              <a:rPr lang="it-IT" sz="2800" dirty="0" err="1">
                <a:solidFill>
                  <a:schemeClr val="accent2">
                    <a:lumMod val="25000"/>
                  </a:schemeClr>
                </a:solidFill>
                <a:latin typeface="Calibri"/>
                <a:ea typeface="Calibri"/>
                <a:cs typeface="Calibri"/>
                <a:sym typeface="Calibri"/>
              </a:rPr>
              <a:t>pathofisiology</a:t>
            </a:r>
            <a:r>
              <a:rPr lang="it-IT" sz="2800"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cardiovascolar</a:t>
            </a:r>
            <a:r>
              <a:rPr lang="it-IT" sz="2800" b="1" dirty="0">
                <a:solidFill>
                  <a:schemeClr val="accent2">
                    <a:lumMod val="25000"/>
                  </a:schemeClr>
                </a:solidFill>
                <a:latin typeface="Calibri"/>
                <a:ea typeface="Calibri"/>
                <a:cs typeface="Calibri"/>
                <a:sym typeface="Calibri"/>
              </a:rPr>
              <a:t> </a:t>
            </a:r>
            <a:r>
              <a:rPr lang="it-IT" sz="2800" b="1" dirty="0" err="1">
                <a:solidFill>
                  <a:schemeClr val="accent2">
                    <a:lumMod val="25000"/>
                  </a:schemeClr>
                </a:solidFill>
                <a:latin typeface="Calibri"/>
                <a:ea typeface="Calibri"/>
                <a:cs typeface="Calibri"/>
                <a:sym typeface="Calibri"/>
              </a:rPr>
              <a:t>neural</a:t>
            </a:r>
            <a:r>
              <a:rPr lang="it-IT" sz="2800" b="1" dirty="0">
                <a:solidFill>
                  <a:schemeClr val="accent2">
                    <a:lumMod val="25000"/>
                  </a:schemeClr>
                </a:solidFill>
                <a:latin typeface="Calibri"/>
                <a:ea typeface="Calibri"/>
                <a:cs typeface="Calibri"/>
                <a:sym typeface="Calibri"/>
              </a:rPr>
              <a:t>/endocrine control </a:t>
            </a:r>
            <a:r>
              <a:rPr lang="it-IT" sz="2800" b="1" dirty="0" err="1">
                <a:solidFill>
                  <a:schemeClr val="accent2">
                    <a:lumMod val="25000"/>
                  </a:schemeClr>
                </a:solidFill>
                <a:latin typeface="Calibri"/>
                <a:ea typeface="Calibri"/>
                <a:cs typeface="Calibri"/>
                <a:sym typeface="Calibri"/>
              </a:rPr>
              <a:t>disease</a:t>
            </a:r>
            <a:endParaRPr sz="2800" b="1" dirty="0">
              <a:solidFill>
                <a:schemeClr val="accent2">
                  <a:lumMod val="25000"/>
                </a:schemeClr>
              </a:solidFill>
              <a:latin typeface="Calibri"/>
              <a:ea typeface="Calibri"/>
              <a:cs typeface="Calibri"/>
              <a:sym typeface="Calibri"/>
            </a:endParaRPr>
          </a:p>
        </p:txBody>
      </p:sp>
      <p:pic>
        <p:nvPicPr>
          <p:cNvPr id="481" name="Google Shape;481;p22" descr="dult Cardiovascular Health Risk and Cardiovascular Phenotypes of "/>
          <p:cNvPicPr preferRelativeResize="0"/>
          <p:nvPr/>
        </p:nvPicPr>
        <p:blipFill rotWithShape="1">
          <a:blip r:embed="rId3">
            <a:alphaModFix/>
          </a:blip>
          <a:srcRect/>
          <a:stretch/>
        </p:blipFill>
        <p:spPr>
          <a:xfrm>
            <a:off x="6348004" y="1332070"/>
            <a:ext cx="5451907" cy="4852196"/>
          </a:xfrm>
          <a:prstGeom prst="rect">
            <a:avLst/>
          </a:prstGeom>
          <a:noFill/>
          <a:ln>
            <a:noFill/>
          </a:ln>
          <a:effectLst>
            <a:outerShdw blurRad="228600" dist="50800" algn="ctr" rotWithShape="0">
              <a:srgbClr val="000000">
                <a:alpha val="69803"/>
              </a:srgbClr>
            </a:outerShdw>
          </a:effectLst>
        </p:spPr>
      </p:pic>
      <p:sp>
        <p:nvSpPr>
          <p:cNvPr id="482" name="Google Shape;482;p22"/>
          <p:cNvSpPr txBox="1"/>
          <p:nvPr/>
        </p:nvSpPr>
        <p:spPr>
          <a:xfrm>
            <a:off x="9660836" y="6364222"/>
            <a:ext cx="1631922"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333" i="1">
                <a:solidFill>
                  <a:schemeClr val="dk1"/>
                </a:solidFill>
                <a:latin typeface="Calibri"/>
                <a:ea typeface="Calibri"/>
                <a:cs typeface="Calibri"/>
                <a:sym typeface="Calibri"/>
              </a:rPr>
              <a:t>Bates, J pediatr 2020</a:t>
            </a:r>
            <a:endParaRPr/>
          </a:p>
        </p:txBody>
      </p:sp>
      <p:sp>
        <p:nvSpPr>
          <p:cNvPr id="484" name="Google Shape;484;p22"/>
          <p:cNvSpPr/>
          <p:nvPr/>
        </p:nvSpPr>
        <p:spPr>
          <a:xfrm>
            <a:off x="936979" y="2486342"/>
            <a:ext cx="2804618" cy="782463"/>
          </a:xfrm>
          <a:prstGeom prst="round2DiagRect">
            <a:avLst>
              <a:gd name="adj1" fmla="val 16667"/>
              <a:gd name="adj2" fmla="val 0"/>
            </a:avLst>
          </a:prstGeom>
          <a:solidFill>
            <a:schemeClr val="tx1">
              <a:lumMod val="50000"/>
              <a:lumOff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dirty="0" err="1">
                <a:solidFill>
                  <a:schemeClr val="tx2"/>
                </a:solidFill>
                <a:latin typeface="Calibri"/>
                <a:ea typeface="Calibri"/>
                <a:cs typeface="Calibri"/>
                <a:sym typeface="Calibri"/>
              </a:rPr>
              <a:t>Periferic</a:t>
            </a:r>
            <a:endParaRPr sz="1600" dirty="0">
              <a:solidFill>
                <a:schemeClr val="tx2"/>
              </a:solidFill>
              <a:latin typeface="Calibri"/>
              <a:ea typeface="Calibri"/>
              <a:cs typeface="Calibri"/>
              <a:sym typeface="Calibri"/>
            </a:endParaRPr>
          </a:p>
          <a:p>
            <a:pPr marL="0" marR="0" lvl="0" indent="0" algn="ctr" rtl="0">
              <a:spcBef>
                <a:spcPts val="0"/>
              </a:spcBef>
              <a:spcAft>
                <a:spcPts val="0"/>
              </a:spcAft>
              <a:buNone/>
            </a:pPr>
            <a:r>
              <a:rPr lang="it-IT" sz="1600" dirty="0" err="1">
                <a:solidFill>
                  <a:schemeClr val="tx2"/>
                </a:solidFill>
                <a:latin typeface="Calibri"/>
                <a:ea typeface="Calibri"/>
                <a:cs typeface="Calibri"/>
                <a:sym typeface="Calibri"/>
              </a:rPr>
              <a:t>receptors</a:t>
            </a:r>
            <a:r>
              <a:rPr lang="it-IT" sz="1600" dirty="0">
                <a:solidFill>
                  <a:schemeClr val="tx2"/>
                </a:solidFill>
                <a:latin typeface="Calibri"/>
                <a:ea typeface="Calibri"/>
                <a:cs typeface="Calibri"/>
                <a:sym typeface="Calibri"/>
              </a:rPr>
              <a:t> </a:t>
            </a:r>
            <a:r>
              <a:rPr lang="it-IT" sz="1600" dirty="0" err="1">
                <a:solidFill>
                  <a:schemeClr val="tx2"/>
                </a:solidFill>
                <a:latin typeface="Calibri"/>
                <a:ea typeface="Calibri"/>
                <a:cs typeface="Calibri"/>
                <a:sym typeface="Calibri"/>
              </a:rPr>
              <a:t>remodelled</a:t>
            </a:r>
            <a:r>
              <a:rPr lang="it-IT" sz="1600" dirty="0">
                <a:solidFill>
                  <a:schemeClr val="tx2"/>
                </a:solidFill>
                <a:latin typeface="Calibri"/>
                <a:ea typeface="Calibri"/>
                <a:cs typeface="Calibri"/>
                <a:sym typeface="Calibri"/>
              </a:rPr>
              <a:t> </a:t>
            </a:r>
          </a:p>
          <a:p>
            <a:pPr marL="0" marR="0" lvl="0" indent="0" algn="ctr" rtl="0">
              <a:spcBef>
                <a:spcPts val="0"/>
              </a:spcBef>
              <a:spcAft>
                <a:spcPts val="0"/>
              </a:spcAft>
              <a:buNone/>
            </a:pPr>
            <a:r>
              <a:rPr lang="it-IT" sz="1600" dirty="0">
                <a:solidFill>
                  <a:schemeClr val="tx2"/>
                </a:solidFill>
                <a:latin typeface="Calibri"/>
                <a:ea typeface="Calibri"/>
                <a:cs typeface="Calibri"/>
                <a:sym typeface="Calibri"/>
              </a:rPr>
              <a:t>with </a:t>
            </a:r>
            <a:r>
              <a:rPr lang="it-IT" sz="1600" dirty="0" err="1">
                <a:solidFill>
                  <a:schemeClr val="tx2"/>
                </a:solidFill>
                <a:latin typeface="Calibri"/>
                <a:ea typeface="Calibri"/>
                <a:cs typeface="Calibri"/>
                <a:sym typeface="Calibri"/>
              </a:rPr>
              <a:t>unkown</a:t>
            </a:r>
            <a:r>
              <a:rPr lang="it-IT" sz="1600" dirty="0">
                <a:solidFill>
                  <a:schemeClr val="tx2"/>
                </a:solidFill>
                <a:latin typeface="Calibri"/>
                <a:ea typeface="Calibri"/>
                <a:cs typeface="Calibri"/>
                <a:sym typeface="Calibri"/>
              </a:rPr>
              <a:t> </a:t>
            </a:r>
            <a:r>
              <a:rPr lang="it-IT" sz="1600" dirty="0" err="1">
                <a:solidFill>
                  <a:schemeClr val="tx2"/>
                </a:solidFill>
                <a:latin typeface="Calibri"/>
                <a:ea typeface="Calibri"/>
                <a:cs typeface="Calibri"/>
                <a:sym typeface="Calibri"/>
              </a:rPr>
              <a:t>effects</a:t>
            </a:r>
            <a:endParaRPr sz="1600" dirty="0">
              <a:solidFill>
                <a:schemeClr val="tx2"/>
              </a:solidFill>
              <a:latin typeface="Calibri"/>
              <a:ea typeface="Calibri"/>
              <a:cs typeface="Calibri"/>
              <a:sym typeface="Calibri"/>
            </a:endParaRPr>
          </a:p>
        </p:txBody>
      </p:sp>
      <p:sp>
        <p:nvSpPr>
          <p:cNvPr id="486" name="Google Shape;486;p22"/>
          <p:cNvSpPr/>
          <p:nvPr/>
        </p:nvSpPr>
        <p:spPr>
          <a:xfrm>
            <a:off x="1023007" y="3755621"/>
            <a:ext cx="2718591" cy="1078427"/>
          </a:xfrm>
          <a:prstGeom prst="round2DiagRect">
            <a:avLst>
              <a:gd name="adj1" fmla="val 16667"/>
              <a:gd name="adj2" fmla="val 0"/>
            </a:avLst>
          </a:prstGeom>
          <a:solidFill>
            <a:schemeClr val="tx1">
              <a:lumMod val="75000"/>
              <a:lumOff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67" dirty="0">
                <a:solidFill>
                  <a:schemeClr val="tx2"/>
                </a:solidFill>
                <a:latin typeface="Calibri"/>
                <a:ea typeface="Calibri"/>
                <a:cs typeface="Calibri"/>
                <a:sym typeface="Calibri"/>
              </a:rPr>
              <a:t>Disruption </a:t>
            </a:r>
            <a:endParaRPr dirty="0">
              <a:solidFill>
                <a:schemeClr val="tx2"/>
              </a:solidFill>
            </a:endParaRPr>
          </a:p>
          <a:p>
            <a:pPr marL="0" marR="0" lvl="0" indent="0" algn="ctr" rtl="0">
              <a:spcBef>
                <a:spcPts val="0"/>
              </a:spcBef>
              <a:spcAft>
                <a:spcPts val="0"/>
              </a:spcAft>
              <a:buNone/>
            </a:pPr>
            <a:r>
              <a:rPr lang="it-IT" sz="1867" dirty="0" err="1">
                <a:solidFill>
                  <a:schemeClr val="tx2"/>
                </a:solidFill>
                <a:latin typeface="Calibri"/>
                <a:ea typeface="Calibri"/>
                <a:cs typeface="Calibri"/>
                <a:sym typeface="Calibri"/>
              </a:rPr>
              <a:t>renin</a:t>
            </a:r>
            <a:r>
              <a:rPr lang="it-IT" sz="1867" dirty="0">
                <a:solidFill>
                  <a:schemeClr val="tx2"/>
                </a:solidFill>
                <a:latin typeface="Calibri"/>
                <a:ea typeface="Calibri"/>
                <a:cs typeface="Calibri"/>
                <a:sym typeface="Calibri"/>
              </a:rPr>
              <a:t>-angiotensine </a:t>
            </a:r>
            <a:r>
              <a:rPr lang="it-IT" sz="1867" dirty="0" err="1">
                <a:solidFill>
                  <a:schemeClr val="tx2"/>
                </a:solidFill>
                <a:latin typeface="Calibri"/>
                <a:ea typeface="Calibri"/>
                <a:cs typeface="Calibri"/>
                <a:sym typeface="Calibri"/>
              </a:rPr>
              <a:t>signaling</a:t>
            </a:r>
            <a:endParaRPr sz="1867" dirty="0">
              <a:solidFill>
                <a:schemeClr val="tx2"/>
              </a:solidFill>
              <a:latin typeface="Calibri"/>
              <a:ea typeface="Calibri"/>
              <a:cs typeface="Calibri"/>
              <a:sym typeface="Calibri"/>
            </a:endParaRPr>
          </a:p>
        </p:txBody>
      </p:sp>
      <p:sp>
        <p:nvSpPr>
          <p:cNvPr id="492" name="Google Shape;492;p22"/>
          <p:cNvSpPr/>
          <p:nvPr/>
        </p:nvSpPr>
        <p:spPr>
          <a:xfrm>
            <a:off x="1023006" y="5172881"/>
            <a:ext cx="2718591" cy="1078427"/>
          </a:xfrm>
          <a:prstGeom prst="round2DiagRect">
            <a:avLst>
              <a:gd name="adj1" fmla="val 16667"/>
              <a:gd name="adj2" fmla="val 0"/>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67">
                <a:solidFill>
                  <a:schemeClr val="tx2"/>
                </a:solidFill>
                <a:latin typeface="Calibri"/>
                <a:ea typeface="Calibri"/>
                <a:cs typeface="Calibri"/>
                <a:sym typeface="Calibri"/>
              </a:rPr>
              <a:t>Prone to Hypertension</a:t>
            </a:r>
            <a:endParaRPr sz="1867">
              <a:solidFill>
                <a:schemeClr val="tx2"/>
              </a:solidFill>
              <a:latin typeface="Calibri"/>
              <a:ea typeface="Calibri"/>
              <a:cs typeface="Calibri"/>
              <a:sym typeface="Calibri"/>
            </a:endParaRPr>
          </a:p>
        </p:txBody>
      </p:sp>
      <p:cxnSp>
        <p:nvCxnSpPr>
          <p:cNvPr id="493" name="Google Shape;493;p22"/>
          <p:cNvCxnSpPr>
            <a:stCxn id="486" idx="1"/>
            <a:endCxn id="492" idx="3"/>
          </p:cNvCxnSpPr>
          <p:nvPr/>
        </p:nvCxnSpPr>
        <p:spPr>
          <a:xfrm>
            <a:off x="2382303" y="4834048"/>
            <a:ext cx="0" cy="338700"/>
          </a:xfrm>
          <a:prstGeom prst="straightConnector1">
            <a:avLst/>
          </a:prstGeom>
          <a:noFill/>
          <a:ln w="12700" cap="flat" cmpd="sng">
            <a:solidFill>
              <a:srgbClr val="FF0000"/>
            </a:solidFill>
            <a:prstDash val="solid"/>
            <a:miter lim="800000"/>
            <a:headEnd type="none" w="sm" len="sm"/>
            <a:tailEnd type="triangle" w="med" len="med"/>
          </a:ln>
        </p:spPr>
      </p:cxnSp>
      <p:sp>
        <p:nvSpPr>
          <p:cNvPr id="494" name="Google Shape;494;p22"/>
          <p:cNvSpPr/>
          <p:nvPr/>
        </p:nvSpPr>
        <p:spPr>
          <a:xfrm>
            <a:off x="4537743" y="5331900"/>
            <a:ext cx="1219200" cy="765176"/>
          </a:xfrm>
          <a:prstGeom prst="rect">
            <a:avLst/>
          </a:prstGeom>
          <a:solidFill>
            <a:schemeClr val="tx1">
              <a:lumMod val="50000"/>
              <a:lumOff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600" dirty="0" err="1">
                <a:solidFill>
                  <a:schemeClr val="tx2"/>
                </a:solidFill>
                <a:latin typeface="Calibri"/>
                <a:ea typeface="Calibri"/>
                <a:cs typeface="Calibri"/>
                <a:sym typeface="Calibri"/>
              </a:rPr>
              <a:t>Vascular</a:t>
            </a:r>
            <a:r>
              <a:rPr lang="it-IT" sz="1600" dirty="0">
                <a:solidFill>
                  <a:schemeClr val="tx2"/>
                </a:solidFill>
                <a:latin typeface="Calibri"/>
                <a:ea typeface="Calibri"/>
                <a:cs typeface="Calibri"/>
                <a:sym typeface="Calibri"/>
              </a:rPr>
              <a:t> </a:t>
            </a:r>
            <a:r>
              <a:rPr lang="it-IT" sz="1600" dirty="0" err="1">
                <a:solidFill>
                  <a:schemeClr val="tx2"/>
                </a:solidFill>
                <a:latin typeface="Calibri"/>
                <a:ea typeface="Calibri"/>
                <a:cs typeface="Calibri"/>
                <a:sym typeface="Calibri"/>
              </a:rPr>
              <a:t>remodeling</a:t>
            </a:r>
            <a:endParaRPr sz="1600" dirty="0">
              <a:solidFill>
                <a:schemeClr val="tx2"/>
              </a:solidFill>
              <a:latin typeface="Calibri"/>
              <a:ea typeface="Calibri"/>
              <a:cs typeface="Calibri"/>
              <a:sym typeface="Calibri"/>
            </a:endParaRPr>
          </a:p>
        </p:txBody>
      </p:sp>
      <p:cxnSp>
        <p:nvCxnSpPr>
          <p:cNvPr id="495" name="Google Shape;495;p22"/>
          <p:cNvCxnSpPr>
            <a:stCxn id="492" idx="0"/>
            <a:endCxn id="494" idx="1"/>
          </p:cNvCxnSpPr>
          <p:nvPr/>
        </p:nvCxnSpPr>
        <p:spPr>
          <a:xfrm>
            <a:off x="3741597" y="5712095"/>
            <a:ext cx="796200" cy="2400"/>
          </a:xfrm>
          <a:prstGeom prst="straightConnector1">
            <a:avLst/>
          </a:prstGeom>
          <a:noFill/>
          <a:ln w="12700" cap="flat" cmpd="sng">
            <a:solidFill>
              <a:srgbClr val="FF0000"/>
            </a:solidFill>
            <a:prstDash val="solid"/>
            <a:miter lim="800000"/>
            <a:headEnd type="none" w="sm" len="sm"/>
            <a:tailEnd type="triangle" w="med" len="med"/>
          </a:ln>
        </p:spPr>
      </p:cxn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57B55C-5581-8E3B-D6E3-5F272D90CD8E}"/>
              </a:ext>
            </a:extLst>
          </p:cNvPr>
          <p:cNvSpPr>
            <a:spLocks noGrp="1"/>
          </p:cNvSpPr>
          <p:nvPr>
            <p:ph type="title"/>
          </p:nvPr>
        </p:nvSpPr>
        <p:spPr>
          <a:xfrm>
            <a:off x="1419726" y="205881"/>
            <a:ext cx="10515600" cy="1325563"/>
          </a:xfrm>
        </p:spPr>
        <p:txBody>
          <a:bodyPr>
            <a:normAutofit/>
          </a:bodyPr>
          <a:lstStyle/>
          <a:p>
            <a:r>
              <a:rPr lang="it-IT" sz="4000" dirty="0">
                <a:solidFill>
                  <a:schemeClr val="accent2">
                    <a:lumMod val="25000"/>
                  </a:schemeClr>
                </a:solidFill>
              </a:rPr>
              <a:t>Clinical </a:t>
            </a:r>
            <a:r>
              <a:rPr lang="it-IT" sz="4000" dirty="0" err="1">
                <a:solidFill>
                  <a:schemeClr val="accent2">
                    <a:lumMod val="25000"/>
                  </a:schemeClr>
                </a:solidFill>
              </a:rPr>
              <a:t>phenotypes</a:t>
            </a:r>
            <a:r>
              <a:rPr lang="it-IT" sz="4000" dirty="0">
                <a:solidFill>
                  <a:schemeClr val="accent2">
                    <a:lumMod val="25000"/>
                  </a:schemeClr>
                </a:solidFill>
              </a:rPr>
              <a:t> of BPD</a:t>
            </a:r>
          </a:p>
        </p:txBody>
      </p:sp>
      <p:pic>
        <p:nvPicPr>
          <p:cNvPr id="4" name="Immagine 3">
            <a:extLst>
              <a:ext uri="{FF2B5EF4-FFF2-40B4-BE49-F238E27FC236}">
                <a16:creationId xmlns:a16="http://schemas.microsoft.com/office/drawing/2014/main" id="{3D19FE17-064E-029F-5812-6111A3A95E05}"/>
              </a:ext>
            </a:extLst>
          </p:cNvPr>
          <p:cNvPicPr>
            <a:picLocks noChangeAspect="1"/>
          </p:cNvPicPr>
          <p:nvPr/>
        </p:nvPicPr>
        <p:blipFill>
          <a:blip r:embed="rId3"/>
          <a:srcRect l="10859" t="12644" r="6546"/>
          <a:stretch/>
        </p:blipFill>
        <p:spPr>
          <a:xfrm>
            <a:off x="2598822" y="1690688"/>
            <a:ext cx="7234990" cy="4267200"/>
          </a:xfrm>
          <a:prstGeom prst="rect">
            <a:avLst/>
          </a:prstGeom>
        </p:spPr>
      </p:pic>
      <p:sp>
        <p:nvSpPr>
          <p:cNvPr id="6" name="CasellaDiTesto 5">
            <a:extLst>
              <a:ext uri="{FF2B5EF4-FFF2-40B4-BE49-F238E27FC236}">
                <a16:creationId xmlns:a16="http://schemas.microsoft.com/office/drawing/2014/main" id="{4B0852FA-F689-ABCB-1462-9348DA25EF38}"/>
              </a:ext>
            </a:extLst>
          </p:cNvPr>
          <p:cNvSpPr txBox="1"/>
          <p:nvPr/>
        </p:nvSpPr>
        <p:spPr>
          <a:xfrm>
            <a:off x="9163635" y="6390886"/>
            <a:ext cx="2904215" cy="318488"/>
          </a:xfrm>
          <a:prstGeom prst="rect">
            <a:avLst/>
          </a:prstGeom>
          <a:noFill/>
        </p:spPr>
        <p:txBody>
          <a:bodyPr wrap="square">
            <a:spAutoFit/>
          </a:bodyPr>
          <a:lstStyle/>
          <a:p>
            <a:pPr algn="l">
              <a:buNone/>
            </a:pPr>
            <a:r>
              <a:rPr lang="it-IT" b="1" i="1" dirty="0" err="1">
                <a:solidFill>
                  <a:schemeClr val="accent2">
                    <a:lumMod val="25000"/>
                  </a:schemeClr>
                </a:solidFill>
                <a:effectLst/>
                <a:latin typeface="system-ui"/>
              </a:rPr>
              <a:t>Enzer</a:t>
            </a:r>
            <a:r>
              <a:rPr lang="it-IT" b="1" i="1" dirty="0">
                <a:solidFill>
                  <a:schemeClr val="accent2">
                    <a:lumMod val="25000"/>
                  </a:schemeClr>
                </a:solidFill>
                <a:effectLst/>
                <a:latin typeface="system-ui"/>
              </a:rPr>
              <a:t>,  </a:t>
            </a:r>
            <a:r>
              <a:rPr lang="it-IT" b="1" i="1" dirty="0" err="1">
                <a:solidFill>
                  <a:schemeClr val="accent2">
                    <a:lumMod val="25000"/>
                  </a:schemeClr>
                </a:solidFill>
                <a:effectLst/>
                <a:latin typeface="system-ui"/>
              </a:rPr>
              <a:t>Clin</a:t>
            </a:r>
            <a:r>
              <a:rPr lang="it-IT" b="1" i="1" dirty="0">
                <a:solidFill>
                  <a:schemeClr val="accent2">
                    <a:lumMod val="25000"/>
                  </a:schemeClr>
                </a:solidFill>
                <a:effectLst/>
                <a:latin typeface="system-ui"/>
              </a:rPr>
              <a:t> </a:t>
            </a:r>
            <a:r>
              <a:rPr lang="it-IT" b="1" i="1" dirty="0" err="1">
                <a:solidFill>
                  <a:schemeClr val="accent2">
                    <a:lumMod val="25000"/>
                  </a:schemeClr>
                </a:solidFill>
                <a:effectLst/>
                <a:latin typeface="system-ui"/>
              </a:rPr>
              <a:t>Chest</a:t>
            </a:r>
            <a:r>
              <a:rPr lang="it-IT" b="1" i="1" dirty="0">
                <a:solidFill>
                  <a:schemeClr val="accent2">
                    <a:lumMod val="25000"/>
                  </a:schemeClr>
                </a:solidFill>
                <a:effectLst/>
                <a:latin typeface="system-ui"/>
              </a:rPr>
              <a:t> </a:t>
            </a:r>
            <a:r>
              <a:rPr lang="it-IT" b="1" i="1" dirty="0" err="1">
                <a:solidFill>
                  <a:schemeClr val="accent2">
                    <a:lumMod val="25000"/>
                  </a:schemeClr>
                </a:solidFill>
                <a:effectLst/>
                <a:latin typeface="system-ui"/>
              </a:rPr>
              <a:t>Med</a:t>
            </a:r>
            <a:r>
              <a:rPr lang="it-IT" b="1" i="1" cap="small" dirty="0">
                <a:solidFill>
                  <a:schemeClr val="accent2">
                    <a:lumMod val="25000"/>
                  </a:schemeClr>
                </a:solidFill>
                <a:latin typeface="BlinkMacSystemFont"/>
              </a:rPr>
              <a:t> </a:t>
            </a:r>
            <a:r>
              <a:rPr lang="it-IT" b="1" i="1" dirty="0">
                <a:solidFill>
                  <a:schemeClr val="accent2">
                    <a:lumMod val="25000"/>
                  </a:schemeClr>
                </a:solidFill>
                <a:effectLst/>
                <a:latin typeface="system-ui"/>
              </a:rPr>
              <a:t>2024</a:t>
            </a:r>
            <a:endParaRPr lang="it-IT" b="1" i="1" dirty="0">
              <a:solidFill>
                <a:schemeClr val="accent2">
                  <a:lumMod val="25000"/>
                </a:schemeClr>
              </a:solidFill>
            </a:endParaRPr>
          </a:p>
        </p:txBody>
      </p:sp>
      <p:sp>
        <p:nvSpPr>
          <p:cNvPr id="8" name="CasellaDiTesto 7">
            <a:extLst>
              <a:ext uri="{FF2B5EF4-FFF2-40B4-BE49-F238E27FC236}">
                <a16:creationId xmlns:a16="http://schemas.microsoft.com/office/drawing/2014/main" id="{2804230C-6D4E-CA6E-D974-003A885F0D4F}"/>
              </a:ext>
            </a:extLst>
          </p:cNvPr>
          <p:cNvSpPr txBox="1"/>
          <p:nvPr/>
        </p:nvSpPr>
        <p:spPr>
          <a:xfrm>
            <a:off x="2955341" y="6072021"/>
            <a:ext cx="6208294" cy="523220"/>
          </a:xfrm>
          <a:prstGeom prst="rect">
            <a:avLst/>
          </a:prstGeom>
          <a:noFill/>
        </p:spPr>
        <p:txBody>
          <a:bodyPr wrap="square">
            <a:spAutoFit/>
          </a:bodyPr>
          <a:lstStyle/>
          <a:p>
            <a:pPr algn="ctr"/>
            <a:r>
              <a:rPr lang="it-IT" dirty="0"/>
              <a:t>Associated </a:t>
            </a:r>
            <a:r>
              <a:rPr lang="it-IT" dirty="0" err="1"/>
              <a:t>manifestations</a:t>
            </a:r>
            <a:r>
              <a:rPr lang="it-IT" dirty="0"/>
              <a:t> (</a:t>
            </a:r>
            <a:r>
              <a:rPr lang="it-IT" dirty="0" err="1"/>
              <a:t>circles</a:t>
            </a:r>
            <a:r>
              <a:rPr lang="it-IT" dirty="0"/>
              <a:t>) and </a:t>
            </a:r>
            <a:r>
              <a:rPr lang="it-IT" dirty="0" err="1"/>
              <a:t>causes</a:t>
            </a:r>
            <a:r>
              <a:rPr lang="it-IT" dirty="0"/>
              <a:t> (</a:t>
            </a:r>
            <a:r>
              <a:rPr lang="it-IT" dirty="0" err="1"/>
              <a:t>outer</a:t>
            </a:r>
            <a:r>
              <a:rPr lang="it-IT" dirty="0"/>
              <a:t> text with </a:t>
            </a:r>
            <a:r>
              <a:rPr lang="it-IT" dirty="0" err="1"/>
              <a:t>arrows</a:t>
            </a:r>
            <a:r>
              <a:rPr lang="it-IT" dirty="0"/>
              <a:t>). IUGR, intrauterine </a:t>
            </a:r>
            <a:r>
              <a:rPr lang="it-IT" dirty="0" err="1"/>
              <a:t>growth</a:t>
            </a:r>
            <a:r>
              <a:rPr lang="it-IT" dirty="0"/>
              <a:t> </a:t>
            </a:r>
            <a:r>
              <a:rPr lang="it-IT" dirty="0" err="1"/>
              <a:t>restriction</a:t>
            </a:r>
            <a:r>
              <a:rPr lang="it-IT" dirty="0"/>
              <a:t>; V/</a:t>
            </a:r>
            <a:r>
              <a:rPr lang="it-IT" dirty="0" err="1"/>
              <a:t>Q</a:t>
            </a:r>
            <a:r>
              <a:rPr lang="it-IT" dirty="0"/>
              <a:t>, </a:t>
            </a:r>
            <a:r>
              <a:rPr lang="it-IT" dirty="0" err="1"/>
              <a:t>ventilation-perfusion</a:t>
            </a:r>
            <a:r>
              <a:rPr lang="it-IT" dirty="0"/>
              <a:t>.</a:t>
            </a:r>
          </a:p>
        </p:txBody>
      </p:sp>
    </p:spTree>
    <p:extLst>
      <p:ext uri="{BB962C8B-B14F-4D97-AF65-F5344CB8AC3E}">
        <p14:creationId xmlns:p14="http://schemas.microsoft.com/office/powerpoint/2010/main" val="83963013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4"/>
          <p:cNvSpPr txBox="1">
            <a:spLocks noGrp="1"/>
          </p:cNvSpPr>
          <p:nvPr>
            <p:ph type="title"/>
          </p:nvPr>
        </p:nvSpPr>
        <p:spPr>
          <a:xfrm>
            <a:off x="1062487" y="3306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it-IT" sz="3200" b="1" dirty="0" err="1">
                <a:solidFill>
                  <a:schemeClr val="accent2">
                    <a:lumMod val="25000"/>
                  </a:schemeClr>
                </a:solidFill>
              </a:rPr>
              <a:t>Overlapping</a:t>
            </a:r>
            <a:r>
              <a:rPr lang="it-IT" sz="3200" b="1" dirty="0">
                <a:solidFill>
                  <a:schemeClr val="accent2">
                    <a:lumMod val="25000"/>
                  </a:schemeClr>
                </a:solidFill>
              </a:rPr>
              <a:t> </a:t>
            </a:r>
            <a:r>
              <a:rPr lang="it-IT" sz="3200" b="1" dirty="0" err="1">
                <a:solidFill>
                  <a:schemeClr val="accent2">
                    <a:lumMod val="25000"/>
                  </a:schemeClr>
                </a:solidFill>
              </a:rPr>
              <a:t>phenotypic</a:t>
            </a:r>
            <a:r>
              <a:rPr lang="it-IT" sz="3200" b="1" dirty="0">
                <a:solidFill>
                  <a:schemeClr val="accent2">
                    <a:lumMod val="25000"/>
                  </a:schemeClr>
                </a:solidFill>
              </a:rPr>
              <a:t> features </a:t>
            </a:r>
            <a:r>
              <a:rPr lang="it-IT" sz="3200" dirty="0">
                <a:solidFill>
                  <a:schemeClr val="accent2">
                    <a:lumMod val="25000"/>
                  </a:schemeClr>
                </a:solidFill>
              </a:rPr>
              <a:t>common </a:t>
            </a:r>
            <a:r>
              <a:rPr lang="it-IT" sz="3200" dirty="0" err="1">
                <a:solidFill>
                  <a:schemeClr val="accent2">
                    <a:lumMod val="25000"/>
                  </a:schemeClr>
                </a:solidFill>
              </a:rPr>
              <a:t>at</a:t>
            </a:r>
            <a:r>
              <a:rPr lang="it-IT" sz="3200" dirty="0">
                <a:solidFill>
                  <a:schemeClr val="accent2">
                    <a:lumMod val="25000"/>
                  </a:schemeClr>
                </a:solidFill>
              </a:rPr>
              <a:t> 40-50 </a:t>
            </a:r>
            <a:r>
              <a:rPr lang="it-IT" sz="3200" dirty="0" err="1">
                <a:solidFill>
                  <a:schemeClr val="accent2">
                    <a:lumMod val="25000"/>
                  </a:schemeClr>
                </a:solidFill>
              </a:rPr>
              <a:t>wks</a:t>
            </a:r>
            <a:r>
              <a:rPr lang="it-IT" sz="3200" dirty="0">
                <a:solidFill>
                  <a:schemeClr val="accent2">
                    <a:lumMod val="25000"/>
                  </a:schemeClr>
                </a:solidFill>
              </a:rPr>
              <a:t> PMA age </a:t>
            </a:r>
            <a:endParaRPr sz="3200" dirty="0">
              <a:solidFill>
                <a:schemeClr val="accent2">
                  <a:lumMod val="25000"/>
                </a:schemeClr>
              </a:solidFill>
            </a:endParaRPr>
          </a:p>
        </p:txBody>
      </p:sp>
      <p:pic>
        <p:nvPicPr>
          <p:cNvPr id="532" name="Google Shape;532;p24"/>
          <p:cNvPicPr preferRelativeResize="0"/>
          <p:nvPr/>
        </p:nvPicPr>
        <p:blipFill rotWithShape="1">
          <a:blip r:embed="rId3">
            <a:alphaModFix/>
          </a:blip>
          <a:srcRect/>
          <a:stretch/>
        </p:blipFill>
        <p:spPr>
          <a:xfrm>
            <a:off x="3533537" y="1808955"/>
            <a:ext cx="4885845" cy="4542117"/>
          </a:xfrm>
          <a:prstGeom prst="rect">
            <a:avLst/>
          </a:prstGeom>
          <a:noFill/>
          <a:ln w="9525" cap="flat" cmpd="sng">
            <a:solidFill>
              <a:schemeClr val="dk1"/>
            </a:solidFill>
            <a:prstDash val="solid"/>
            <a:round/>
            <a:headEnd type="none" w="sm" len="sm"/>
            <a:tailEnd type="none" w="sm" len="sm"/>
          </a:ln>
          <a:effectLst>
            <a:outerShdw blurRad="228600" dist="50800" dir="5400000" algn="ctr" rotWithShape="0">
              <a:srgbClr val="000000">
                <a:alpha val="69803"/>
              </a:srgbClr>
            </a:outerShdw>
          </a:effectLst>
        </p:spPr>
      </p:pic>
      <p:sp>
        <p:nvSpPr>
          <p:cNvPr id="533" name="Google Shape;533;p24"/>
          <p:cNvSpPr/>
          <p:nvPr/>
        </p:nvSpPr>
        <p:spPr>
          <a:xfrm>
            <a:off x="9529314" y="6351072"/>
            <a:ext cx="266268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a:solidFill>
                  <a:schemeClr val="dk1"/>
                </a:solidFill>
                <a:latin typeface="Calibri"/>
                <a:ea typeface="Calibri"/>
                <a:cs typeface="Calibri"/>
                <a:sym typeface="Calibri"/>
              </a:rPr>
              <a:t>Wu, Am J Respir Crit Care Med  2020</a:t>
            </a:r>
            <a:endParaRPr/>
          </a:p>
        </p:txBody>
      </p:sp>
      <p:sp>
        <p:nvSpPr>
          <p:cNvPr id="2" name="CasellaDiTesto 1"/>
          <p:cNvSpPr txBox="1"/>
          <p:nvPr/>
        </p:nvSpPr>
        <p:spPr>
          <a:xfrm>
            <a:off x="1230489" y="2630311"/>
            <a:ext cx="1414170" cy="1015663"/>
          </a:xfrm>
          <a:prstGeom prst="rect">
            <a:avLst/>
          </a:prstGeom>
          <a:solidFill>
            <a:schemeClr val="accent2">
              <a:lumMod val="50000"/>
            </a:schemeClr>
          </a:solidFill>
        </p:spPr>
        <p:txBody>
          <a:bodyPr wrap="none" rtlCol="0">
            <a:spAutoFit/>
          </a:bodyPr>
          <a:lstStyle/>
          <a:p>
            <a:r>
              <a:rPr lang="it-IT" sz="2000" dirty="0">
                <a:solidFill>
                  <a:schemeClr val="tx2"/>
                </a:solidFill>
              </a:rPr>
              <a:t>32% = 3/3 </a:t>
            </a:r>
          </a:p>
          <a:p>
            <a:r>
              <a:rPr lang="it-IT" sz="2000" dirty="0">
                <a:solidFill>
                  <a:schemeClr val="tx2"/>
                </a:solidFill>
              </a:rPr>
              <a:t>34% = 2/3</a:t>
            </a:r>
          </a:p>
          <a:p>
            <a:r>
              <a:rPr lang="it-IT" sz="2000" dirty="0">
                <a:solidFill>
                  <a:schemeClr val="tx2"/>
                </a:solidFill>
              </a:rPr>
              <a:t>34% = 1/3</a:t>
            </a:r>
          </a:p>
        </p:txBody>
      </p:sp>
      <p:sp>
        <p:nvSpPr>
          <p:cNvPr id="4" name="CasellaDiTesto 3">
            <a:extLst>
              <a:ext uri="{FF2B5EF4-FFF2-40B4-BE49-F238E27FC236}">
                <a16:creationId xmlns:a16="http://schemas.microsoft.com/office/drawing/2014/main" id="{CD206F0F-3FF1-EAD3-5CBD-4FD38639DA3F}"/>
              </a:ext>
            </a:extLst>
          </p:cNvPr>
          <p:cNvSpPr txBox="1"/>
          <p:nvPr/>
        </p:nvSpPr>
        <p:spPr>
          <a:xfrm>
            <a:off x="8882655" y="2830365"/>
            <a:ext cx="2695432" cy="830997"/>
          </a:xfrm>
          <a:prstGeom prst="rect">
            <a:avLst/>
          </a:prstGeom>
          <a:noFill/>
        </p:spPr>
        <p:txBody>
          <a:bodyPr wrap="square">
            <a:spAutoFit/>
          </a:bodyPr>
          <a:lstStyle/>
          <a:p>
            <a:r>
              <a:rPr lang="it-IT" sz="2400" dirty="0">
                <a:solidFill>
                  <a:schemeClr val="accent2">
                    <a:lumMod val="25000"/>
                  </a:schemeClr>
                </a:solidFill>
                <a:latin typeface="Calibri" panose="020F0502020204030204" pitchFamily="34" charset="0"/>
                <a:cs typeface="Calibri" panose="020F0502020204030204" pitchFamily="34" charset="0"/>
              </a:rPr>
              <a:t>76 </a:t>
            </a:r>
            <a:r>
              <a:rPr lang="it-IT" sz="2400" dirty="0" err="1">
                <a:solidFill>
                  <a:schemeClr val="accent2">
                    <a:lumMod val="25000"/>
                  </a:schemeClr>
                </a:solidFill>
                <a:latin typeface="Calibri" panose="020F0502020204030204" pitchFamily="34" charset="0"/>
                <a:cs typeface="Calibri" panose="020F0502020204030204" pitchFamily="34" charset="0"/>
              </a:rPr>
              <a:t>newborns</a:t>
            </a:r>
            <a:r>
              <a:rPr lang="it-IT" sz="2400" dirty="0">
                <a:solidFill>
                  <a:schemeClr val="accent2">
                    <a:lumMod val="25000"/>
                  </a:schemeClr>
                </a:solidFill>
                <a:latin typeface="Calibri" panose="020F0502020204030204" pitchFamily="34" charset="0"/>
                <a:cs typeface="Calibri" panose="020F0502020204030204" pitchFamily="34" charset="0"/>
              </a:rPr>
              <a:t> with severe BPD</a:t>
            </a:r>
            <a:r>
              <a:rPr lang="it-IT" sz="2400" b="1" dirty="0">
                <a:solidFill>
                  <a:schemeClr val="accent2">
                    <a:lumMod val="25000"/>
                  </a:schemeClr>
                </a:solidFill>
                <a:latin typeface="Calibri" panose="020F0502020204030204" pitchFamily="34" charset="0"/>
                <a:cs typeface="Calibri" panose="020F0502020204030204" pitchFamily="34" charset="0"/>
              </a:rPr>
              <a:t>)</a:t>
            </a:r>
            <a:endParaRPr lang="it-IT" sz="2400" dirty="0">
              <a:solidFill>
                <a:schemeClr val="accent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30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9"/>
          <p:cNvSpPr txBox="1"/>
          <p:nvPr/>
        </p:nvSpPr>
        <p:spPr>
          <a:xfrm>
            <a:off x="9459955" y="6440045"/>
            <a:ext cx="256672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a:solidFill>
                  <a:schemeClr val="dk1"/>
                </a:solidFill>
                <a:latin typeface="Calibri"/>
                <a:ea typeface="Calibri"/>
                <a:cs typeface="Calibri"/>
                <a:sym typeface="Calibri"/>
              </a:rPr>
              <a:t>Allen, Am J Respir Crit Care Med 2003</a:t>
            </a:r>
            <a:endParaRPr/>
          </a:p>
        </p:txBody>
      </p:sp>
      <p:sp>
        <p:nvSpPr>
          <p:cNvPr id="574" name="Google Shape;574;p29"/>
          <p:cNvSpPr txBox="1">
            <a:spLocks noGrp="1"/>
          </p:cNvSpPr>
          <p:nvPr>
            <p:ph type="title"/>
          </p:nvPr>
        </p:nvSpPr>
        <p:spPr>
          <a:xfrm>
            <a:off x="1130332" y="365125"/>
            <a:ext cx="113023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b="1" dirty="0">
                <a:solidFill>
                  <a:schemeClr val="accent2">
                    <a:lumMod val="25000"/>
                  </a:schemeClr>
                </a:solidFill>
              </a:rPr>
              <a:t>The </a:t>
            </a:r>
            <a:r>
              <a:rPr lang="it-IT" sz="3600" b="1" dirty="0" err="1">
                <a:solidFill>
                  <a:schemeClr val="accent2">
                    <a:lumMod val="25000"/>
                  </a:schemeClr>
                </a:solidFill>
              </a:rPr>
              <a:t>multisystem</a:t>
            </a:r>
            <a:r>
              <a:rPr lang="it-IT" sz="3600" b="1" dirty="0">
                <a:solidFill>
                  <a:schemeClr val="accent2">
                    <a:lumMod val="25000"/>
                  </a:schemeClr>
                </a:solidFill>
              </a:rPr>
              <a:t> nature of BPD: </a:t>
            </a:r>
            <a:r>
              <a:rPr lang="it-IT" sz="3600" b="1" dirty="0" err="1">
                <a:solidFill>
                  <a:schemeClr val="accent2">
                    <a:lumMod val="25000"/>
                  </a:schemeClr>
                </a:solidFill>
              </a:rPr>
              <a:t>pathophysiology</a:t>
            </a:r>
            <a:endParaRPr sz="3600" b="1" dirty="0">
              <a:solidFill>
                <a:schemeClr val="accent2">
                  <a:lumMod val="25000"/>
                </a:schemeClr>
              </a:solidFill>
            </a:endParaRPr>
          </a:p>
        </p:txBody>
      </p:sp>
      <p:pic>
        <p:nvPicPr>
          <p:cNvPr id="576" name="Google Shape;576;p29"/>
          <p:cNvPicPr preferRelativeResize="0"/>
          <p:nvPr/>
        </p:nvPicPr>
        <p:blipFill rotWithShape="1">
          <a:blip r:embed="rId3">
            <a:alphaModFix amt="70000"/>
          </a:blip>
          <a:srcRect/>
          <a:stretch/>
        </p:blipFill>
        <p:spPr>
          <a:xfrm>
            <a:off x="79702" y="1951801"/>
            <a:ext cx="5463359" cy="4626743"/>
          </a:xfrm>
          <a:prstGeom prst="rect">
            <a:avLst/>
          </a:prstGeom>
          <a:noFill/>
          <a:ln>
            <a:noFill/>
          </a:ln>
        </p:spPr>
      </p:pic>
      <p:sp>
        <p:nvSpPr>
          <p:cNvPr id="2" name="CasellaDiTesto 1">
            <a:extLst>
              <a:ext uri="{FF2B5EF4-FFF2-40B4-BE49-F238E27FC236}">
                <a16:creationId xmlns:a16="http://schemas.microsoft.com/office/drawing/2014/main" id="{D57C8B0A-B705-E534-00FE-D9850EDD0F19}"/>
              </a:ext>
            </a:extLst>
          </p:cNvPr>
          <p:cNvSpPr txBox="1"/>
          <p:nvPr/>
        </p:nvSpPr>
        <p:spPr>
          <a:xfrm>
            <a:off x="2607058" y="1951801"/>
            <a:ext cx="184731" cy="307777"/>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4">
            <p14:nvContentPartPr>
              <p14:cNvPr id="3" name="Input penna 2">
                <a:extLst>
                  <a:ext uri="{FF2B5EF4-FFF2-40B4-BE49-F238E27FC236}">
                    <a16:creationId xmlns:a16="http://schemas.microsoft.com/office/drawing/2014/main" id="{AEF7FF36-87B3-BA73-8954-0020075B1369}"/>
                  </a:ext>
                </a:extLst>
              </p14:cNvPr>
              <p14:cNvContentPartPr/>
              <p14:nvPr/>
            </p14:nvContentPartPr>
            <p14:xfrm>
              <a:off x="2330343" y="1931627"/>
              <a:ext cx="2566800" cy="2625480"/>
            </p14:xfrm>
          </p:contentPart>
        </mc:Choice>
        <mc:Fallback xmlns="">
          <p:pic>
            <p:nvPicPr>
              <p:cNvPr id="3" name="Input penna 2">
                <a:extLst>
                  <a:ext uri="{FF2B5EF4-FFF2-40B4-BE49-F238E27FC236}">
                    <a16:creationId xmlns:a16="http://schemas.microsoft.com/office/drawing/2014/main" id="{AEF7FF36-87B3-BA73-8954-0020075B1369}"/>
                  </a:ext>
                </a:extLst>
              </p:cNvPr>
              <p:cNvPicPr/>
              <p:nvPr/>
            </p:nvPicPr>
            <p:blipFill>
              <a:blip r:embed="rId5"/>
              <a:stretch>
                <a:fillRect/>
              </a:stretch>
            </p:blipFill>
            <p:spPr>
              <a:xfrm>
                <a:off x="2276703" y="1823987"/>
                <a:ext cx="2674440" cy="2841120"/>
              </a:xfrm>
              <a:prstGeom prst="rect">
                <a:avLst/>
              </a:prstGeom>
            </p:spPr>
          </p:pic>
        </mc:Fallback>
      </mc:AlternateContent>
    </p:spTree>
    <p:extLst>
      <p:ext uri="{BB962C8B-B14F-4D97-AF65-F5344CB8AC3E}">
        <p14:creationId xmlns:p14="http://schemas.microsoft.com/office/powerpoint/2010/main" val="11591426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9"/>
          <p:cNvSpPr txBox="1"/>
          <p:nvPr/>
        </p:nvSpPr>
        <p:spPr>
          <a:xfrm>
            <a:off x="9459955" y="6440045"/>
            <a:ext cx="256672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a:solidFill>
                  <a:schemeClr val="dk1"/>
                </a:solidFill>
                <a:latin typeface="Calibri"/>
                <a:ea typeface="Calibri"/>
                <a:cs typeface="Calibri"/>
                <a:sym typeface="Calibri"/>
              </a:rPr>
              <a:t>Allen, Am J Respir Crit Care Med 2003</a:t>
            </a:r>
            <a:endParaRPr/>
          </a:p>
        </p:txBody>
      </p:sp>
      <p:sp>
        <p:nvSpPr>
          <p:cNvPr id="574" name="Google Shape;574;p29"/>
          <p:cNvSpPr txBox="1">
            <a:spLocks noGrp="1"/>
          </p:cNvSpPr>
          <p:nvPr>
            <p:ph type="title"/>
          </p:nvPr>
        </p:nvSpPr>
        <p:spPr>
          <a:xfrm>
            <a:off x="1130332" y="365125"/>
            <a:ext cx="113023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200" b="1" dirty="0">
                <a:solidFill>
                  <a:schemeClr val="accent2">
                    <a:lumMod val="25000"/>
                  </a:schemeClr>
                </a:solidFill>
              </a:rPr>
              <a:t>The </a:t>
            </a:r>
            <a:r>
              <a:rPr lang="it-IT" sz="3600" b="1" dirty="0" err="1">
                <a:solidFill>
                  <a:schemeClr val="accent2">
                    <a:lumMod val="25000"/>
                  </a:schemeClr>
                </a:solidFill>
              </a:rPr>
              <a:t>multisystem</a:t>
            </a:r>
            <a:r>
              <a:rPr lang="it-IT" sz="3200" b="1" dirty="0">
                <a:solidFill>
                  <a:schemeClr val="accent2">
                    <a:lumMod val="25000"/>
                  </a:schemeClr>
                </a:solidFill>
              </a:rPr>
              <a:t> nature of BPD: </a:t>
            </a:r>
            <a:r>
              <a:rPr lang="it-IT" sz="3200" b="1" dirty="0" err="1">
                <a:solidFill>
                  <a:schemeClr val="accent2">
                    <a:lumMod val="25000"/>
                  </a:schemeClr>
                </a:solidFill>
              </a:rPr>
              <a:t>pathophysiology</a:t>
            </a:r>
            <a:endParaRPr sz="3200" b="1" dirty="0">
              <a:solidFill>
                <a:schemeClr val="accent2">
                  <a:lumMod val="25000"/>
                </a:schemeClr>
              </a:solidFill>
            </a:endParaRPr>
          </a:p>
        </p:txBody>
      </p:sp>
      <p:grpSp>
        <p:nvGrpSpPr>
          <p:cNvPr id="575" name="Google Shape;575;p29"/>
          <p:cNvGrpSpPr/>
          <p:nvPr/>
        </p:nvGrpSpPr>
        <p:grpSpPr>
          <a:xfrm>
            <a:off x="79702" y="1951801"/>
            <a:ext cx="5463359" cy="4626743"/>
            <a:chOff x="0" y="1690688"/>
            <a:chExt cx="5463359" cy="4626743"/>
          </a:xfrm>
        </p:grpSpPr>
        <p:pic>
          <p:nvPicPr>
            <p:cNvPr id="576" name="Google Shape;576;p29"/>
            <p:cNvPicPr preferRelativeResize="0"/>
            <p:nvPr/>
          </p:nvPicPr>
          <p:blipFill rotWithShape="1">
            <a:blip r:embed="rId3">
              <a:alphaModFix amt="70000"/>
            </a:blip>
            <a:srcRect/>
            <a:stretch/>
          </p:blipFill>
          <p:spPr>
            <a:xfrm>
              <a:off x="0" y="1690688"/>
              <a:ext cx="5463359" cy="4626743"/>
            </a:xfrm>
            <a:prstGeom prst="rect">
              <a:avLst/>
            </a:prstGeom>
            <a:noFill/>
            <a:ln>
              <a:noFill/>
            </a:ln>
          </p:spPr>
        </p:pic>
        <p:cxnSp>
          <p:nvCxnSpPr>
            <p:cNvPr id="577" name="Google Shape;577;p29"/>
            <p:cNvCxnSpPr/>
            <p:nvPr/>
          </p:nvCxnSpPr>
          <p:spPr>
            <a:xfrm>
              <a:off x="2724132" y="2372083"/>
              <a:ext cx="1016992" cy="417609"/>
            </a:xfrm>
            <a:prstGeom prst="straightConnector1">
              <a:avLst/>
            </a:prstGeom>
            <a:noFill/>
            <a:ln w="76200" cap="flat" cmpd="sng">
              <a:solidFill>
                <a:srgbClr val="AF005A"/>
              </a:solidFill>
              <a:prstDash val="solid"/>
              <a:miter lim="800000"/>
              <a:headEnd type="triangle" w="med" len="med"/>
              <a:tailEnd type="triangle" w="med" len="med"/>
            </a:ln>
          </p:spPr>
        </p:cxnSp>
        <p:cxnSp>
          <p:nvCxnSpPr>
            <p:cNvPr id="578" name="Google Shape;578;p29"/>
            <p:cNvCxnSpPr/>
            <p:nvPr/>
          </p:nvCxnSpPr>
          <p:spPr>
            <a:xfrm>
              <a:off x="3874577" y="2943992"/>
              <a:ext cx="402955" cy="959670"/>
            </a:xfrm>
            <a:prstGeom prst="straightConnector1">
              <a:avLst/>
            </a:prstGeom>
            <a:noFill/>
            <a:ln w="76200" cap="flat" cmpd="sng">
              <a:solidFill>
                <a:srgbClr val="61A8E5"/>
              </a:solidFill>
              <a:prstDash val="solid"/>
              <a:miter lim="800000"/>
              <a:headEnd type="triangle" w="med" len="med"/>
              <a:tailEnd type="triangle" w="med" len="med"/>
            </a:ln>
          </p:spPr>
        </p:cxnSp>
        <p:cxnSp>
          <p:nvCxnSpPr>
            <p:cNvPr id="579" name="Google Shape;579;p29"/>
            <p:cNvCxnSpPr/>
            <p:nvPr/>
          </p:nvCxnSpPr>
          <p:spPr>
            <a:xfrm flipH="1">
              <a:off x="3823316" y="3205105"/>
              <a:ext cx="51261" cy="1632218"/>
            </a:xfrm>
            <a:prstGeom prst="straightConnector1">
              <a:avLst/>
            </a:prstGeom>
            <a:noFill/>
            <a:ln w="76200" cap="flat" cmpd="sng">
              <a:solidFill>
                <a:srgbClr val="FFC000"/>
              </a:solidFill>
              <a:prstDash val="solid"/>
              <a:miter lim="800000"/>
              <a:headEnd type="triangle" w="med" len="med"/>
              <a:tailEnd type="triangle" w="med" len="med"/>
            </a:ln>
          </p:spPr>
        </p:cxnSp>
        <p:cxnSp>
          <p:nvCxnSpPr>
            <p:cNvPr id="580" name="Google Shape;580;p29"/>
            <p:cNvCxnSpPr/>
            <p:nvPr/>
          </p:nvCxnSpPr>
          <p:spPr>
            <a:xfrm flipH="1">
              <a:off x="2724132" y="3071553"/>
              <a:ext cx="1099184" cy="2290861"/>
            </a:xfrm>
            <a:prstGeom prst="straightConnector1">
              <a:avLst/>
            </a:prstGeom>
            <a:noFill/>
            <a:ln w="76200" cap="flat" cmpd="sng">
              <a:solidFill>
                <a:srgbClr val="333539"/>
              </a:solidFill>
              <a:prstDash val="solid"/>
              <a:miter lim="800000"/>
              <a:headEnd type="triangle" w="med" len="med"/>
              <a:tailEnd type="triangle" w="med" len="med"/>
            </a:ln>
          </p:spPr>
        </p:cxnSp>
        <p:sp>
          <p:nvSpPr>
            <p:cNvPr id="581" name="Google Shape;581;p29"/>
            <p:cNvSpPr/>
            <p:nvPr/>
          </p:nvSpPr>
          <p:spPr>
            <a:xfrm>
              <a:off x="3707079" y="2789692"/>
              <a:ext cx="232474" cy="200794"/>
            </a:xfrm>
            <a:prstGeom prst="ellipse">
              <a:avLst/>
            </a:prstGeom>
            <a:solidFill>
              <a:srgbClr val="61A8E5"/>
            </a:solidFill>
            <a:ln w="12700" cap="flat" cmpd="sng">
              <a:solidFill>
                <a:srgbClr val="61A8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29"/>
            <p:cNvSpPr/>
            <p:nvPr/>
          </p:nvSpPr>
          <p:spPr>
            <a:xfrm>
              <a:off x="2561401" y="2286089"/>
              <a:ext cx="232474" cy="200794"/>
            </a:xfrm>
            <a:prstGeom prst="ellipse">
              <a:avLst/>
            </a:prstGeom>
            <a:solidFill>
              <a:srgbClr val="AF005A"/>
            </a:solidFill>
            <a:ln w="12700" cap="flat" cmpd="sng">
              <a:solidFill>
                <a:srgbClr val="AF00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29"/>
            <p:cNvSpPr/>
            <p:nvPr/>
          </p:nvSpPr>
          <p:spPr>
            <a:xfrm>
              <a:off x="1504548" y="4841774"/>
              <a:ext cx="232474" cy="200794"/>
            </a:xfrm>
            <a:prstGeom prst="ellipse">
              <a:avLst/>
            </a:prstGeom>
            <a:solidFill>
              <a:srgbClr val="FF9FD0"/>
            </a:solidFill>
            <a:ln w="12700" cap="flat" cmpd="sng">
              <a:solidFill>
                <a:srgbClr val="FF9F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29"/>
            <p:cNvSpPr/>
            <p:nvPr/>
          </p:nvSpPr>
          <p:spPr>
            <a:xfrm>
              <a:off x="2527356" y="5321651"/>
              <a:ext cx="232474" cy="200794"/>
            </a:xfrm>
            <a:prstGeom prst="ellipse">
              <a:avLst/>
            </a:prstGeom>
            <a:solidFill>
              <a:srgbClr val="0E3659"/>
            </a:solidFill>
            <a:ln w="12700" cap="flat" cmpd="sng">
              <a:solidFill>
                <a:srgbClr val="3335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29"/>
            <p:cNvSpPr/>
            <p:nvPr/>
          </p:nvSpPr>
          <p:spPr>
            <a:xfrm>
              <a:off x="4179940" y="3864572"/>
              <a:ext cx="232474" cy="200794"/>
            </a:xfrm>
            <a:prstGeom prst="ellipse">
              <a:avLst/>
            </a:prstGeom>
            <a:solidFill>
              <a:srgbClr val="61A8E5"/>
            </a:solidFill>
            <a:ln w="12700" cap="flat" cmpd="sng">
              <a:solidFill>
                <a:srgbClr val="61A8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29"/>
            <p:cNvSpPr/>
            <p:nvPr/>
          </p:nvSpPr>
          <p:spPr>
            <a:xfrm>
              <a:off x="3717212" y="4920236"/>
              <a:ext cx="232474" cy="200794"/>
            </a:xfrm>
            <a:prstGeom prst="ellipse">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89" name="Google Shape;589;p29"/>
            <p:cNvCxnSpPr>
              <a:endCxn id="585" idx="7"/>
            </p:cNvCxnSpPr>
            <p:nvPr/>
          </p:nvCxnSpPr>
          <p:spPr>
            <a:xfrm flipH="1">
              <a:off x="1702977" y="3071480"/>
              <a:ext cx="1998900" cy="1799700"/>
            </a:xfrm>
            <a:prstGeom prst="straightConnector1">
              <a:avLst/>
            </a:prstGeom>
            <a:noFill/>
            <a:ln w="76200" cap="flat" cmpd="sng">
              <a:solidFill>
                <a:srgbClr val="FF9FD0"/>
              </a:solidFill>
              <a:prstDash val="solid"/>
              <a:miter lim="800000"/>
              <a:headEnd type="triangle" w="med" len="med"/>
              <a:tailEnd type="triangle" w="med" len="med"/>
            </a:ln>
          </p:spPr>
        </p:cxnSp>
      </p:grpSp>
      <p:sp>
        <p:nvSpPr>
          <p:cNvPr id="592" name="Google Shape;592;p29"/>
          <p:cNvSpPr/>
          <p:nvPr/>
        </p:nvSpPr>
        <p:spPr>
          <a:xfrm>
            <a:off x="5822195" y="3812847"/>
            <a:ext cx="6096000" cy="646331"/>
          </a:xfrm>
          <a:prstGeom prst="rect">
            <a:avLst/>
          </a:prstGeom>
          <a:solidFill>
            <a:srgbClr val="333539"/>
          </a:solidFill>
          <a:ln w="9525" cap="flat" cmpd="sng">
            <a:solidFill>
              <a:srgbClr val="33353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a:solidFill>
                  <a:srgbClr val="C8E1F7"/>
                </a:solidFill>
                <a:latin typeface="Calibri"/>
                <a:ea typeface="Calibri"/>
                <a:cs typeface="Calibri"/>
                <a:sym typeface="Calibri"/>
              </a:rPr>
              <a:t>Pulmonary ←</a:t>
            </a:r>
            <a:r>
              <a:rPr lang="it-IT" sz="1800">
                <a:solidFill>
                  <a:srgbClr val="C8E1F7"/>
                </a:solidFill>
                <a:latin typeface="Calibri"/>
                <a:ea typeface="Calibri"/>
                <a:cs typeface="Calibri"/>
                <a:sym typeface="Calibri"/>
              </a:rPr>
              <a:t>→ </a:t>
            </a:r>
            <a:r>
              <a:rPr lang="it-IT" sz="1800" i="1">
                <a:solidFill>
                  <a:srgbClr val="C8E1F7"/>
                </a:solidFill>
                <a:latin typeface="Calibri"/>
                <a:ea typeface="Calibri"/>
                <a:cs typeface="Calibri"/>
                <a:sym typeface="Calibri"/>
              </a:rPr>
              <a:t>Neurologic. </a:t>
            </a:r>
            <a:r>
              <a:rPr lang="it-IT" sz="1800">
                <a:solidFill>
                  <a:srgbClr val="C8E1F7"/>
                </a:solidFill>
                <a:latin typeface="Calibri"/>
                <a:ea typeface="Calibri"/>
                <a:cs typeface="Calibri"/>
                <a:sym typeface="Calibri"/>
              </a:rPr>
              <a:t> Chronic hypoxemia → ↓neurologic growth and development</a:t>
            </a:r>
            <a:endParaRPr sz="1800">
              <a:solidFill>
                <a:srgbClr val="C8E1F7"/>
              </a:solidFill>
              <a:latin typeface="Calibri"/>
              <a:ea typeface="Calibri"/>
              <a:cs typeface="Calibri"/>
              <a:sym typeface="Calibri"/>
            </a:endParaRPr>
          </a:p>
        </p:txBody>
      </p:sp>
      <p:sp>
        <p:nvSpPr>
          <p:cNvPr id="593" name="Google Shape;593;p29"/>
          <p:cNvSpPr/>
          <p:nvPr/>
        </p:nvSpPr>
        <p:spPr>
          <a:xfrm>
            <a:off x="5814075" y="2765925"/>
            <a:ext cx="6096000" cy="64633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a:solidFill>
                  <a:srgbClr val="155185"/>
                </a:solidFill>
                <a:latin typeface="Calibri"/>
                <a:ea typeface="Calibri"/>
                <a:cs typeface="Calibri"/>
                <a:sym typeface="Calibri"/>
              </a:rPr>
              <a:t>Pulmonary ←</a:t>
            </a:r>
            <a:r>
              <a:rPr lang="it-IT" sz="1800">
                <a:solidFill>
                  <a:srgbClr val="155185"/>
                </a:solidFill>
                <a:latin typeface="Calibri"/>
                <a:ea typeface="Calibri"/>
                <a:cs typeface="Calibri"/>
                <a:sym typeface="Calibri"/>
              </a:rPr>
              <a:t>→ </a:t>
            </a:r>
            <a:r>
              <a:rPr lang="it-IT" sz="1800" i="1">
                <a:solidFill>
                  <a:srgbClr val="155185"/>
                </a:solidFill>
                <a:latin typeface="Calibri"/>
                <a:ea typeface="Calibri"/>
                <a:cs typeface="Calibri"/>
                <a:sym typeface="Calibri"/>
              </a:rPr>
              <a:t>Renal</a:t>
            </a:r>
            <a:r>
              <a:rPr lang="it-IT" sz="1800">
                <a:solidFill>
                  <a:srgbClr val="155185"/>
                </a:solidFill>
                <a:latin typeface="Calibri"/>
                <a:ea typeface="Calibri"/>
                <a:cs typeface="Calibri"/>
                <a:sym typeface="Calibri"/>
              </a:rPr>
              <a:t>: ↓ renal excretion of water ↑ lung water → respiratory mechanics</a:t>
            </a:r>
            <a:endParaRPr sz="1800">
              <a:solidFill>
                <a:srgbClr val="155185"/>
              </a:solidFill>
              <a:latin typeface="Calibri"/>
              <a:ea typeface="Calibri"/>
              <a:cs typeface="Calibri"/>
              <a:sym typeface="Calibri"/>
            </a:endParaRPr>
          </a:p>
        </p:txBody>
      </p:sp>
      <p:sp>
        <p:nvSpPr>
          <p:cNvPr id="594" name="Google Shape;594;p29"/>
          <p:cNvSpPr/>
          <p:nvPr/>
        </p:nvSpPr>
        <p:spPr>
          <a:xfrm>
            <a:off x="5814075" y="4858183"/>
            <a:ext cx="6096000" cy="923330"/>
          </a:xfrm>
          <a:prstGeom prst="rect">
            <a:avLst/>
          </a:prstGeom>
          <a:solidFill>
            <a:srgbClr val="FF9FD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a:solidFill>
                  <a:schemeClr val="dk1"/>
                </a:solidFill>
                <a:latin typeface="Calibri"/>
                <a:ea typeface="Calibri"/>
                <a:cs typeface="Calibri"/>
                <a:sym typeface="Calibri"/>
              </a:rPr>
              <a:t>Pulmonary </a:t>
            </a:r>
            <a:r>
              <a:rPr lang="it-IT" sz="1800" i="1">
                <a:solidFill>
                  <a:srgbClr val="155185"/>
                </a:solidFill>
                <a:latin typeface="Calibri"/>
                <a:ea typeface="Calibri"/>
                <a:cs typeface="Calibri"/>
                <a:sym typeface="Calibri"/>
              </a:rPr>
              <a:t>←</a:t>
            </a:r>
            <a:r>
              <a:rPr lang="it-IT" sz="1800">
                <a:solidFill>
                  <a:schemeClr val="dk1"/>
                </a:solidFill>
                <a:latin typeface="Calibri"/>
                <a:ea typeface="Calibri"/>
                <a:cs typeface="Calibri"/>
                <a:sym typeface="Calibri"/>
              </a:rPr>
              <a:t>→ </a:t>
            </a:r>
            <a:r>
              <a:rPr lang="it-IT" sz="1800" i="1">
                <a:solidFill>
                  <a:schemeClr val="dk1"/>
                </a:solidFill>
                <a:latin typeface="Calibri"/>
                <a:ea typeface="Calibri"/>
                <a:cs typeface="Calibri"/>
                <a:sym typeface="Calibri"/>
              </a:rPr>
              <a:t>Musculoskeletal</a:t>
            </a:r>
            <a:r>
              <a:rPr lang="it-IT" sz="1800">
                <a:solidFill>
                  <a:schemeClr val="dk1"/>
                </a:solidFill>
                <a:latin typeface="Calibri"/>
                <a:ea typeface="Calibri"/>
                <a:cs typeface="Calibri"/>
                <a:sym typeface="Calibri"/>
              </a:rPr>
              <a:t>: Abnormal lung mechanics </a:t>
            </a:r>
            <a:endParaRPr/>
          </a:p>
          <a:p>
            <a:pPr marL="0" marR="0" lvl="0" indent="0" algn="l" rtl="0">
              <a:spcBef>
                <a:spcPts val="0"/>
              </a:spcBef>
              <a:spcAft>
                <a:spcPts val="0"/>
              </a:spcAft>
              <a:buNone/>
            </a:pPr>
            <a:r>
              <a:rPr lang="it-IT" sz="1800">
                <a:solidFill>
                  <a:schemeClr val="dk1"/>
                </a:solidFill>
                <a:latin typeface="Calibri"/>
                <a:ea typeface="Calibri"/>
                <a:cs typeface="Calibri"/>
                <a:sym typeface="Calibri"/>
              </a:rPr>
              <a:t>diaphragmatic → remodeling to Type I fibers </a:t>
            </a:r>
            <a:endParaRPr/>
          </a:p>
          <a:p>
            <a:pPr marL="0" marR="0" lvl="0" indent="0" algn="l" rtl="0">
              <a:spcBef>
                <a:spcPts val="0"/>
              </a:spcBef>
              <a:spcAft>
                <a:spcPts val="0"/>
              </a:spcAft>
              <a:buNone/>
            </a:pPr>
            <a:r>
              <a:rPr lang="it-IT" sz="1800">
                <a:solidFill>
                  <a:schemeClr val="dk1"/>
                </a:solidFill>
                <a:latin typeface="Calibri"/>
                <a:ea typeface="Calibri"/>
                <a:cs typeface="Calibri"/>
                <a:sym typeface="Calibri"/>
              </a:rPr>
              <a:t>Fatigue</a:t>
            </a:r>
            <a:endParaRPr sz="180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D57C8B0A-B705-E534-00FE-D9850EDD0F19}"/>
              </a:ext>
            </a:extLst>
          </p:cNvPr>
          <p:cNvSpPr txBox="1"/>
          <p:nvPr/>
        </p:nvSpPr>
        <p:spPr>
          <a:xfrm>
            <a:off x="2607058" y="1951801"/>
            <a:ext cx="184731" cy="307777"/>
          </a:xfrm>
          <a:prstGeom prst="rect">
            <a:avLst/>
          </a:prstGeom>
          <a:noFill/>
        </p:spPr>
        <p:txBody>
          <a:bodyPr wrap="none" rtlCol="0">
            <a:spAutoFit/>
          </a:bodyPr>
          <a:lstStyle/>
          <a:p>
            <a:endParaRPr lang="it-IT" dirty="0"/>
          </a:p>
        </p:txBody>
      </p:sp>
      <mc:AlternateContent xmlns:mc="http://schemas.openxmlformats.org/markup-compatibility/2006" xmlns:p14="http://schemas.microsoft.com/office/powerpoint/2010/main">
        <mc:Choice Requires="p14">
          <p:contentPart p14:bwMode="auto" r:id="rId4">
            <p14:nvContentPartPr>
              <p14:cNvPr id="3" name="Input penna 2">
                <a:extLst>
                  <a:ext uri="{FF2B5EF4-FFF2-40B4-BE49-F238E27FC236}">
                    <a16:creationId xmlns:a16="http://schemas.microsoft.com/office/drawing/2014/main" id="{AEF7FF36-87B3-BA73-8954-0020075B1369}"/>
                  </a:ext>
                </a:extLst>
              </p14:cNvPr>
              <p14:cNvContentPartPr/>
              <p14:nvPr/>
            </p14:nvContentPartPr>
            <p14:xfrm>
              <a:off x="2330343" y="1931627"/>
              <a:ext cx="2566800" cy="2625480"/>
            </p14:xfrm>
          </p:contentPart>
        </mc:Choice>
        <mc:Fallback xmlns="">
          <p:pic>
            <p:nvPicPr>
              <p:cNvPr id="3" name="Input penna 2">
                <a:extLst>
                  <a:ext uri="{FF2B5EF4-FFF2-40B4-BE49-F238E27FC236}">
                    <a16:creationId xmlns:a16="http://schemas.microsoft.com/office/drawing/2014/main" id="{AEF7FF36-87B3-BA73-8954-0020075B1369}"/>
                  </a:ext>
                </a:extLst>
              </p:cNvPr>
              <p:cNvPicPr/>
              <p:nvPr/>
            </p:nvPicPr>
            <p:blipFill>
              <a:blip r:embed="rId5"/>
              <a:stretch>
                <a:fillRect/>
              </a:stretch>
            </p:blipFill>
            <p:spPr>
              <a:xfrm>
                <a:off x="2276703" y="1823987"/>
                <a:ext cx="2674440" cy="2841120"/>
              </a:xfrm>
              <a:prstGeom prst="rect">
                <a:avLst/>
              </a:prstGeom>
            </p:spPr>
          </p:pic>
        </mc:Fallback>
      </mc:AlternateContent>
    </p:spTree>
    <p:extLst>
      <p:ext uri="{BB962C8B-B14F-4D97-AF65-F5344CB8AC3E}">
        <p14:creationId xmlns:p14="http://schemas.microsoft.com/office/powerpoint/2010/main" val="349531167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527050" y="795338"/>
            <a:ext cx="10515600" cy="2852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solidFill>
                  <a:schemeClr val="accent2">
                    <a:lumMod val="25000"/>
                  </a:schemeClr>
                </a:solidFill>
              </a:rPr>
              <a:t>Displasia broncopolmonare</a:t>
            </a:r>
            <a:endParaRPr dirty="0">
              <a:solidFill>
                <a:schemeClr val="accent2">
                  <a:lumMod val="25000"/>
                </a:schemeClr>
              </a:solidFill>
            </a:endParaRPr>
          </a:p>
        </p:txBody>
      </p:sp>
      <p:sp>
        <p:nvSpPr>
          <p:cNvPr id="128" name="Google Shape;128;p2"/>
          <p:cNvSpPr txBox="1">
            <a:spLocks noGrp="1"/>
          </p:cNvSpPr>
          <p:nvPr>
            <p:ph type="body" idx="1"/>
          </p:nvPr>
        </p:nvSpPr>
        <p:spPr>
          <a:xfrm>
            <a:off x="831850" y="4589463"/>
            <a:ext cx="10515600" cy="177925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400"/>
              <a:buChar char="•"/>
            </a:pPr>
            <a:r>
              <a:rPr lang="it-IT" sz="3400" dirty="0">
                <a:solidFill>
                  <a:schemeClr val="accent2">
                    <a:lumMod val="25000"/>
                  </a:schemeClr>
                </a:solidFill>
              </a:rPr>
              <a:t>Cos’è</a:t>
            </a:r>
            <a:endParaRPr dirty="0">
              <a:solidFill>
                <a:schemeClr val="accent2">
                  <a:lumMod val="25000"/>
                </a:schemeClr>
              </a:solidFill>
            </a:endParaRPr>
          </a:p>
          <a:p>
            <a:pPr marL="228600" lvl="0" indent="-228600" algn="l" rtl="0">
              <a:lnSpc>
                <a:spcPct val="90000"/>
              </a:lnSpc>
              <a:spcBef>
                <a:spcPts val="1000"/>
              </a:spcBef>
              <a:spcAft>
                <a:spcPts val="0"/>
              </a:spcAft>
              <a:buClr>
                <a:schemeClr val="dk1"/>
              </a:buClr>
              <a:buSzPts val="3400"/>
              <a:buChar char="•"/>
            </a:pPr>
            <a:r>
              <a:rPr lang="it-IT" sz="3400" dirty="0">
                <a:solidFill>
                  <a:schemeClr val="accent2">
                    <a:lumMod val="25000"/>
                  </a:schemeClr>
                </a:solidFill>
              </a:rPr>
              <a:t>Quale impatto nella vita adulta</a:t>
            </a:r>
          </a:p>
          <a:p>
            <a:pPr marL="228600" lvl="0" indent="-228600" algn="l" rtl="0">
              <a:lnSpc>
                <a:spcPct val="90000"/>
              </a:lnSpc>
              <a:spcBef>
                <a:spcPts val="1000"/>
              </a:spcBef>
              <a:spcAft>
                <a:spcPts val="0"/>
              </a:spcAft>
              <a:buClr>
                <a:schemeClr val="dk1"/>
              </a:buClr>
              <a:buSzPts val="3400"/>
              <a:buChar char="•"/>
            </a:pPr>
            <a:r>
              <a:rPr lang="it-IT" sz="3400" dirty="0">
                <a:solidFill>
                  <a:schemeClr val="accent2">
                    <a:lumMod val="25000"/>
                  </a:schemeClr>
                </a:solidFill>
              </a:rPr>
              <a:t>Perché funzionano i cortisonici</a:t>
            </a:r>
            <a:endParaRPr dirty="0">
              <a:solidFill>
                <a:schemeClr val="accent2">
                  <a:lumMod val="25000"/>
                </a:schemeClr>
              </a:solidFill>
            </a:endParaRPr>
          </a:p>
          <a:p>
            <a:pPr marL="685800" lvl="1" indent="-12700" algn="l" rtl="0">
              <a:lnSpc>
                <a:spcPct val="90000"/>
              </a:lnSpc>
              <a:spcBef>
                <a:spcPts val="5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p:txBody>
      </p:sp>
    </p:spTree>
    <p:extLst>
      <p:ext uri="{BB962C8B-B14F-4D97-AF65-F5344CB8AC3E}">
        <p14:creationId xmlns:p14="http://schemas.microsoft.com/office/powerpoint/2010/main" val="2478335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0"/>
          <p:cNvSpPr txBox="1"/>
          <p:nvPr/>
        </p:nvSpPr>
        <p:spPr>
          <a:xfrm>
            <a:off x="9459955" y="6440045"/>
            <a:ext cx="256672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a:solidFill>
                  <a:schemeClr val="dk1"/>
                </a:solidFill>
                <a:latin typeface="Calibri"/>
                <a:ea typeface="Calibri"/>
                <a:cs typeface="Calibri"/>
                <a:sym typeface="Calibri"/>
              </a:rPr>
              <a:t>Allen, Am J Respir Crit Care Med 2003</a:t>
            </a:r>
            <a:endParaRPr/>
          </a:p>
        </p:txBody>
      </p:sp>
      <p:sp>
        <p:nvSpPr>
          <p:cNvPr id="602" name="Google Shape;602;p30"/>
          <p:cNvSpPr/>
          <p:nvPr/>
        </p:nvSpPr>
        <p:spPr>
          <a:xfrm>
            <a:off x="5654538" y="2122961"/>
            <a:ext cx="6154586" cy="1477328"/>
          </a:xfrm>
          <a:prstGeom prst="rect">
            <a:avLst/>
          </a:prstGeom>
          <a:solidFill>
            <a:srgbClr val="7F7F7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dirty="0" err="1">
                <a:solidFill>
                  <a:srgbClr val="C8E1F7"/>
                </a:solidFill>
                <a:latin typeface="Calibri"/>
                <a:ea typeface="Calibri"/>
                <a:cs typeface="Calibri"/>
                <a:sym typeface="Calibri"/>
              </a:rPr>
              <a:t>Pulmonary</a:t>
            </a:r>
            <a:r>
              <a:rPr lang="it-IT" sz="1800" b="1" i="1" dirty="0">
                <a:solidFill>
                  <a:srgbClr val="C8E1F7"/>
                </a:solidFill>
                <a:latin typeface="Calibri"/>
                <a:ea typeface="Calibri"/>
                <a:cs typeface="Calibri"/>
                <a:sym typeface="Calibri"/>
              </a:rPr>
              <a:t> </a:t>
            </a:r>
            <a:r>
              <a:rPr lang="it-IT" sz="1800" i="1" dirty="0">
                <a:solidFill>
                  <a:srgbClr val="C8E1F7"/>
                </a:solidFill>
                <a:latin typeface="Calibri"/>
                <a:ea typeface="Calibri"/>
                <a:cs typeface="Calibri"/>
                <a:sym typeface="Calibri"/>
              </a:rPr>
              <a:t>←</a:t>
            </a:r>
            <a:r>
              <a:rPr lang="it-IT" sz="1800" b="1" dirty="0">
                <a:solidFill>
                  <a:srgbClr val="C8E1F7"/>
                </a:solidFill>
                <a:latin typeface="Calibri"/>
                <a:ea typeface="Calibri"/>
                <a:cs typeface="Calibri"/>
                <a:sym typeface="Calibri"/>
              </a:rPr>
              <a:t>→ </a:t>
            </a:r>
            <a:r>
              <a:rPr lang="it-IT" sz="1800" b="1" i="1" dirty="0">
                <a:solidFill>
                  <a:srgbClr val="C8E1F7"/>
                </a:solidFill>
                <a:latin typeface="Calibri"/>
                <a:ea typeface="Calibri"/>
                <a:cs typeface="Calibri"/>
                <a:sym typeface="Calibri"/>
              </a:rPr>
              <a:t>GI</a:t>
            </a:r>
            <a:endParaRPr sz="1800" b="1" dirty="0">
              <a:solidFill>
                <a:srgbClr val="C8E1F7"/>
              </a:solidFill>
              <a:latin typeface="Calibri"/>
              <a:ea typeface="Calibri"/>
              <a:cs typeface="Calibri"/>
              <a:sym typeface="Calibri"/>
            </a:endParaRPr>
          </a:p>
          <a:p>
            <a:pPr marL="0" marR="0" lvl="0" indent="0" algn="l" rtl="0">
              <a:spcBef>
                <a:spcPts val="0"/>
              </a:spcBef>
              <a:spcAft>
                <a:spcPts val="0"/>
              </a:spcAft>
              <a:buNone/>
            </a:pPr>
            <a:r>
              <a:rPr lang="it-IT" sz="1800" b="1" dirty="0" err="1">
                <a:solidFill>
                  <a:srgbClr val="C8E1F7"/>
                </a:solidFill>
                <a:latin typeface="Calibri"/>
                <a:ea typeface="Calibri"/>
                <a:cs typeface="Calibri"/>
                <a:sym typeface="Calibri"/>
              </a:rPr>
              <a:t>Pulmonary</a:t>
            </a:r>
            <a:r>
              <a:rPr lang="it-IT" sz="1800" b="1" dirty="0">
                <a:solidFill>
                  <a:srgbClr val="C8E1F7"/>
                </a:solidFill>
                <a:latin typeface="Calibri"/>
                <a:ea typeface="Calibri"/>
                <a:cs typeface="Calibri"/>
                <a:sym typeface="Calibri"/>
              </a:rPr>
              <a:t> </a:t>
            </a:r>
            <a:r>
              <a:rPr lang="it-IT" sz="1800" b="1" dirty="0" err="1">
                <a:solidFill>
                  <a:srgbClr val="C8E1F7"/>
                </a:solidFill>
                <a:latin typeface="Calibri"/>
                <a:ea typeface="Calibri"/>
                <a:cs typeface="Calibri"/>
                <a:sym typeface="Calibri"/>
              </a:rPr>
              <a:t>hyperinflation</a:t>
            </a:r>
            <a:r>
              <a:rPr lang="it-IT" sz="1800" b="1" dirty="0">
                <a:solidFill>
                  <a:srgbClr val="C8E1F7"/>
                </a:solidFill>
                <a:latin typeface="Calibri"/>
                <a:ea typeface="Calibri"/>
                <a:cs typeface="Calibri"/>
                <a:sym typeface="Calibri"/>
              </a:rPr>
              <a:t> </a:t>
            </a:r>
            <a:r>
              <a:rPr lang="it-IT" sz="1800" dirty="0">
                <a:solidFill>
                  <a:srgbClr val="C8E1F7"/>
                </a:solidFill>
                <a:latin typeface="Calibri"/>
                <a:ea typeface="Calibri"/>
                <a:cs typeface="Calibri"/>
                <a:sym typeface="Calibri"/>
              </a:rPr>
              <a:t>↓</a:t>
            </a:r>
            <a:r>
              <a:rPr lang="it-IT" sz="1800" dirty="0" err="1">
                <a:solidFill>
                  <a:srgbClr val="C8E1F7"/>
                </a:solidFill>
                <a:latin typeface="Calibri"/>
                <a:ea typeface="Calibri"/>
                <a:cs typeface="Calibri"/>
                <a:sym typeface="Calibri"/>
              </a:rPr>
              <a:t>esophageal</a:t>
            </a:r>
            <a:r>
              <a:rPr lang="it-IT" sz="1800" dirty="0">
                <a:solidFill>
                  <a:srgbClr val="C8E1F7"/>
                </a:solidFill>
                <a:latin typeface="Calibri"/>
                <a:ea typeface="Calibri"/>
                <a:cs typeface="Calibri"/>
                <a:sym typeface="Calibri"/>
              </a:rPr>
              <a:t> </a:t>
            </a:r>
            <a:r>
              <a:rPr lang="it-IT" sz="1800" dirty="0" err="1">
                <a:solidFill>
                  <a:srgbClr val="C8E1F7"/>
                </a:solidFill>
                <a:latin typeface="Calibri"/>
                <a:ea typeface="Calibri"/>
                <a:cs typeface="Calibri"/>
                <a:sym typeface="Calibri"/>
              </a:rPr>
              <a:t>sphincter</a:t>
            </a:r>
            <a:r>
              <a:rPr lang="it-IT" sz="1800" dirty="0">
                <a:solidFill>
                  <a:srgbClr val="C8E1F7"/>
                </a:solidFill>
                <a:latin typeface="Calibri"/>
                <a:ea typeface="Calibri"/>
                <a:cs typeface="Calibri"/>
                <a:sym typeface="Calibri"/>
              </a:rPr>
              <a:t> </a:t>
            </a:r>
            <a:r>
              <a:rPr lang="it-IT" sz="1800" dirty="0" err="1">
                <a:solidFill>
                  <a:srgbClr val="C8E1F7"/>
                </a:solidFill>
                <a:latin typeface="Calibri"/>
                <a:ea typeface="Calibri"/>
                <a:cs typeface="Calibri"/>
                <a:sym typeface="Calibri"/>
              </a:rPr>
              <a:t>function</a:t>
            </a:r>
            <a:r>
              <a:rPr lang="it-IT" sz="1800" dirty="0">
                <a:solidFill>
                  <a:srgbClr val="C8E1F7"/>
                </a:solidFill>
                <a:latin typeface="Calibri"/>
                <a:ea typeface="Calibri"/>
                <a:cs typeface="Calibri"/>
                <a:sym typeface="Calibri"/>
              </a:rPr>
              <a:t>, </a:t>
            </a:r>
            <a:r>
              <a:rPr lang="it-IT" sz="1800" b="1" dirty="0" err="1">
                <a:solidFill>
                  <a:srgbClr val="C8E1F7"/>
                </a:solidFill>
                <a:latin typeface="Calibri"/>
                <a:ea typeface="Calibri"/>
                <a:cs typeface="Calibri"/>
                <a:sym typeface="Calibri"/>
              </a:rPr>
              <a:t>gastroesophageal</a:t>
            </a:r>
            <a:r>
              <a:rPr lang="it-IT" sz="1800" b="1" dirty="0">
                <a:solidFill>
                  <a:srgbClr val="C8E1F7"/>
                </a:solidFill>
                <a:latin typeface="Calibri"/>
                <a:ea typeface="Calibri"/>
                <a:cs typeface="Calibri"/>
                <a:sym typeface="Calibri"/>
              </a:rPr>
              <a:t> </a:t>
            </a:r>
            <a:r>
              <a:rPr lang="it-IT" sz="1800" b="1" dirty="0" err="1">
                <a:solidFill>
                  <a:srgbClr val="C8E1F7"/>
                </a:solidFill>
                <a:latin typeface="Calibri"/>
                <a:ea typeface="Calibri"/>
                <a:cs typeface="Calibri"/>
                <a:sym typeface="Calibri"/>
              </a:rPr>
              <a:t>reflux</a:t>
            </a:r>
            <a:r>
              <a:rPr lang="it-IT" sz="1800" b="1" dirty="0">
                <a:solidFill>
                  <a:srgbClr val="C8E1F7"/>
                </a:solidFill>
                <a:latin typeface="Calibri"/>
                <a:ea typeface="Calibri"/>
                <a:cs typeface="Calibri"/>
                <a:sym typeface="Calibri"/>
              </a:rPr>
              <a:t>. </a:t>
            </a:r>
            <a:endParaRPr dirty="0"/>
          </a:p>
          <a:p>
            <a:pPr marL="0" marR="0" lvl="0" indent="0" algn="l" rtl="0">
              <a:spcBef>
                <a:spcPts val="0"/>
              </a:spcBef>
              <a:spcAft>
                <a:spcPts val="0"/>
              </a:spcAft>
              <a:buNone/>
            </a:pPr>
            <a:r>
              <a:rPr lang="it-IT" sz="1800" b="1" dirty="0" err="1">
                <a:solidFill>
                  <a:srgbClr val="C8E1F7"/>
                </a:solidFill>
                <a:latin typeface="Calibri"/>
                <a:ea typeface="Calibri"/>
                <a:cs typeface="Calibri"/>
                <a:sym typeface="Calibri"/>
              </a:rPr>
              <a:t>Tachypne</a:t>
            </a:r>
            <a:r>
              <a:rPr lang="it-IT" sz="1800" dirty="0" err="1">
                <a:solidFill>
                  <a:srgbClr val="C8E1F7"/>
                </a:solidFill>
                <a:latin typeface="Calibri"/>
                <a:ea typeface="Calibri"/>
                <a:cs typeface="Calibri"/>
                <a:sym typeface="Calibri"/>
              </a:rPr>
              <a:t>a</a:t>
            </a:r>
            <a:r>
              <a:rPr lang="it-IT" sz="1800" dirty="0">
                <a:solidFill>
                  <a:srgbClr val="C8E1F7"/>
                </a:solidFill>
                <a:latin typeface="Calibri"/>
                <a:ea typeface="Calibri"/>
                <a:cs typeface="Calibri"/>
                <a:sym typeface="Calibri"/>
              </a:rPr>
              <a:t> </a:t>
            </a:r>
            <a:r>
              <a:rPr lang="it-IT" sz="1800" b="1" dirty="0">
                <a:solidFill>
                  <a:srgbClr val="C8E1F7"/>
                </a:solidFill>
                <a:latin typeface="Calibri"/>
                <a:ea typeface="Calibri"/>
                <a:cs typeface="Calibri"/>
                <a:sym typeface="Calibri"/>
              </a:rPr>
              <a:t>→ </a:t>
            </a:r>
            <a:r>
              <a:rPr lang="it-IT" sz="1800" dirty="0">
                <a:solidFill>
                  <a:srgbClr val="C8E1F7"/>
                </a:solidFill>
                <a:latin typeface="Calibri"/>
                <a:ea typeface="Calibri"/>
                <a:cs typeface="Calibri"/>
                <a:sym typeface="Calibri"/>
              </a:rPr>
              <a:t> </a:t>
            </a:r>
            <a:r>
              <a:rPr lang="it-IT" sz="1800" b="1" dirty="0" err="1">
                <a:solidFill>
                  <a:srgbClr val="C8E1F7"/>
                </a:solidFill>
                <a:latin typeface="Calibri"/>
                <a:ea typeface="Calibri"/>
                <a:cs typeface="Calibri"/>
                <a:sym typeface="Calibri"/>
              </a:rPr>
              <a:t>swallowing</a:t>
            </a:r>
            <a:r>
              <a:rPr lang="it-IT" sz="1800" b="1" dirty="0">
                <a:solidFill>
                  <a:srgbClr val="C8E1F7"/>
                </a:solidFill>
                <a:latin typeface="Calibri"/>
                <a:ea typeface="Calibri"/>
                <a:cs typeface="Calibri"/>
                <a:sym typeface="Calibri"/>
              </a:rPr>
              <a:t> </a:t>
            </a:r>
            <a:r>
              <a:rPr lang="it-IT" sz="1800" b="1" dirty="0" err="1">
                <a:solidFill>
                  <a:srgbClr val="C8E1F7"/>
                </a:solidFill>
                <a:latin typeface="Calibri"/>
                <a:ea typeface="Calibri"/>
                <a:cs typeface="Calibri"/>
                <a:sym typeface="Calibri"/>
              </a:rPr>
              <a:t>dysfunction</a:t>
            </a:r>
            <a:r>
              <a:rPr lang="it-IT" sz="1800" b="1" dirty="0">
                <a:solidFill>
                  <a:srgbClr val="C8E1F7"/>
                </a:solidFill>
                <a:latin typeface="Calibri"/>
                <a:ea typeface="Calibri"/>
                <a:cs typeface="Calibri"/>
                <a:sym typeface="Calibri"/>
              </a:rPr>
              <a:t>.</a:t>
            </a:r>
            <a:endParaRPr dirty="0"/>
          </a:p>
          <a:p>
            <a:pPr marL="0" marR="0" lvl="0" indent="0" algn="l" rtl="0">
              <a:spcBef>
                <a:spcPts val="0"/>
              </a:spcBef>
              <a:spcAft>
                <a:spcPts val="0"/>
              </a:spcAft>
              <a:buNone/>
            </a:pPr>
            <a:r>
              <a:rPr lang="it-IT" sz="1800" b="1" dirty="0" err="1">
                <a:solidFill>
                  <a:srgbClr val="C8E1F7"/>
                </a:solidFill>
                <a:latin typeface="Calibri"/>
                <a:ea typeface="Calibri"/>
                <a:cs typeface="Calibri"/>
                <a:sym typeface="Calibri"/>
              </a:rPr>
              <a:t>Oral</a:t>
            </a:r>
            <a:r>
              <a:rPr lang="it-IT" sz="1800" b="1" dirty="0">
                <a:solidFill>
                  <a:srgbClr val="C8E1F7"/>
                </a:solidFill>
                <a:latin typeface="Calibri"/>
                <a:ea typeface="Calibri"/>
                <a:cs typeface="Calibri"/>
                <a:sym typeface="Calibri"/>
              </a:rPr>
              <a:t> </a:t>
            </a:r>
            <a:r>
              <a:rPr lang="it-IT" sz="1800" b="1" dirty="0" err="1">
                <a:solidFill>
                  <a:srgbClr val="C8E1F7"/>
                </a:solidFill>
                <a:latin typeface="Calibri"/>
                <a:ea typeface="Calibri"/>
                <a:cs typeface="Calibri"/>
                <a:sym typeface="Calibri"/>
              </a:rPr>
              <a:t>aversion</a:t>
            </a:r>
            <a:endParaRPr sz="1800" b="1" dirty="0">
              <a:solidFill>
                <a:srgbClr val="C8E1F7"/>
              </a:solidFill>
              <a:latin typeface="Calibri"/>
              <a:ea typeface="Calibri"/>
              <a:cs typeface="Calibri"/>
              <a:sym typeface="Calibri"/>
            </a:endParaRPr>
          </a:p>
        </p:txBody>
      </p:sp>
      <p:sp>
        <p:nvSpPr>
          <p:cNvPr id="603" name="Google Shape;603;p30"/>
          <p:cNvSpPr/>
          <p:nvPr/>
        </p:nvSpPr>
        <p:spPr>
          <a:xfrm>
            <a:off x="5683831" y="4029232"/>
            <a:ext cx="6096000" cy="1477328"/>
          </a:xfrm>
          <a:prstGeom prst="rect">
            <a:avLst/>
          </a:prstGeom>
          <a:solidFill>
            <a:srgbClr val="A0E4E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a:solidFill>
                  <a:srgbClr val="155184"/>
                </a:solidFill>
                <a:latin typeface="Arial"/>
                <a:ea typeface="Arial"/>
                <a:cs typeface="Arial"/>
                <a:sym typeface="Arial"/>
              </a:rPr>
              <a:t>Pulmonary </a:t>
            </a:r>
            <a:r>
              <a:rPr lang="it-IT" sz="1800" i="1">
                <a:solidFill>
                  <a:srgbClr val="155184"/>
                </a:solidFill>
                <a:latin typeface="Calibri"/>
                <a:ea typeface="Calibri"/>
                <a:cs typeface="Calibri"/>
                <a:sym typeface="Calibri"/>
              </a:rPr>
              <a:t>←</a:t>
            </a:r>
            <a:r>
              <a:rPr lang="it-IT" sz="1800">
                <a:solidFill>
                  <a:srgbClr val="155184"/>
                </a:solidFill>
                <a:latin typeface="Arial"/>
                <a:ea typeface="Arial"/>
                <a:cs typeface="Arial"/>
                <a:sym typeface="Arial"/>
              </a:rPr>
              <a:t>→ </a:t>
            </a:r>
            <a:r>
              <a:rPr lang="it-IT" sz="1800" i="1">
                <a:solidFill>
                  <a:srgbClr val="155184"/>
                </a:solidFill>
                <a:latin typeface="Arial"/>
                <a:ea typeface="Arial"/>
                <a:cs typeface="Arial"/>
                <a:sym typeface="Arial"/>
              </a:rPr>
              <a:t>Nutrition</a:t>
            </a:r>
            <a:r>
              <a:rPr lang="it-IT" sz="1800">
                <a:solidFill>
                  <a:srgbClr val="155184"/>
                </a:solidFill>
                <a:latin typeface="Arial"/>
                <a:ea typeface="Arial"/>
                <a:cs typeface="Arial"/>
                <a:sym typeface="Arial"/>
              </a:rPr>
              <a:t>: ↑work of breathing, chronic inflammation divert calories that otherwise might be used for growth</a:t>
            </a:r>
            <a:r>
              <a:rPr lang="it-IT" sz="1800" b="1">
                <a:solidFill>
                  <a:srgbClr val="155184"/>
                </a:solidFill>
                <a:latin typeface="Arial"/>
                <a:ea typeface="Arial"/>
                <a:cs typeface="Arial"/>
                <a:sym typeface="Arial"/>
              </a:rPr>
              <a:t>.  </a:t>
            </a:r>
            <a:endParaRPr/>
          </a:p>
          <a:p>
            <a:pPr marL="0" marR="0" lvl="0" indent="0" algn="l" rtl="0">
              <a:spcBef>
                <a:spcPts val="0"/>
              </a:spcBef>
              <a:spcAft>
                <a:spcPts val="0"/>
              </a:spcAft>
              <a:buNone/>
            </a:pPr>
            <a:r>
              <a:rPr lang="it-IT" sz="1800" b="1">
                <a:solidFill>
                  <a:srgbClr val="155184"/>
                </a:solidFill>
                <a:latin typeface="Arial"/>
                <a:ea typeface="Arial"/>
                <a:cs typeface="Arial"/>
                <a:sym typeface="Arial"/>
              </a:rPr>
              <a:t>Failure to thrive. </a:t>
            </a:r>
            <a:endParaRPr sz="1800">
              <a:solidFill>
                <a:srgbClr val="155184"/>
              </a:solidFill>
              <a:latin typeface="Arial"/>
              <a:ea typeface="Arial"/>
              <a:cs typeface="Arial"/>
              <a:sym typeface="Arial"/>
            </a:endParaRPr>
          </a:p>
          <a:p>
            <a:pPr marL="0" marR="0" lvl="0" indent="0" algn="l" rtl="0">
              <a:spcBef>
                <a:spcPts val="0"/>
              </a:spcBef>
              <a:spcAft>
                <a:spcPts val="0"/>
              </a:spcAft>
              <a:buNone/>
            </a:pPr>
            <a:r>
              <a:rPr lang="it-IT" sz="1800" b="1">
                <a:solidFill>
                  <a:srgbClr val="155185"/>
                </a:solidFill>
                <a:latin typeface="Calibri"/>
                <a:ea typeface="Calibri"/>
                <a:cs typeface="Calibri"/>
                <a:sym typeface="Calibri"/>
              </a:rPr>
              <a:t>Delaying pulmonary healing. </a:t>
            </a:r>
            <a:endParaRPr/>
          </a:p>
        </p:txBody>
      </p:sp>
      <p:grpSp>
        <p:nvGrpSpPr>
          <p:cNvPr id="604" name="Google Shape;604;p30"/>
          <p:cNvGrpSpPr/>
          <p:nvPr/>
        </p:nvGrpSpPr>
        <p:grpSpPr>
          <a:xfrm>
            <a:off x="79702" y="1951801"/>
            <a:ext cx="5463359" cy="4626743"/>
            <a:chOff x="0" y="1690688"/>
            <a:chExt cx="5463359" cy="4626743"/>
          </a:xfrm>
        </p:grpSpPr>
        <p:pic>
          <p:nvPicPr>
            <p:cNvPr id="605" name="Google Shape;605;p30"/>
            <p:cNvPicPr preferRelativeResize="0"/>
            <p:nvPr/>
          </p:nvPicPr>
          <p:blipFill rotWithShape="1">
            <a:blip r:embed="rId3">
              <a:alphaModFix amt="70000"/>
            </a:blip>
            <a:srcRect/>
            <a:stretch/>
          </p:blipFill>
          <p:spPr>
            <a:xfrm>
              <a:off x="0" y="1690688"/>
              <a:ext cx="5463359" cy="4626743"/>
            </a:xfrm>
            <a:prstGeom prst="rect">
              <a:avLst/>
            </a:prstGeom>
            <a:noFill/>
            <a:ln>
              <a:noFill/>
            </a:ln>
          </p:spPr>
        </p:pic>
        <p:sp>
          <p:nvSpPr>
            <p:cNvPr id="610" name="Google Shape;610;p30"/>
            <p:cNvSpPr/>
            <p:nvPr/>
          </p:nvSpPr>
          <p:spPr>
            <a:xfrm>
              <a:off x="3707079" y="2789692"/>
              <a:ext cx="232474" cy="200794"/>
            </a:xfrm>
            <a:prstGeom prst="ellipse">
              <a:avLst/>
            </a:prstGeom>
            <a:solidFill>
              <a:srgbClr val="61A8E5"/>
            </a:solidFill>
            <a:ln w="12700" cap="flat" cmpd="sng">
              <a:solidFill>
                <a:srgbClr val="61A8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30"/>
            <p:cNvSpPr/>
            <p:nvPr/>
          </p:nvSpPr>
          <p:spPr>
            <a:xfrm>
              <a:off x="1119787" y="3903662"/>
              <a:ext cx="232474" cy="200794"/>
            </a:xfrm>
            <a:prstGeom prst="ellipse">
              <a:avLst/>
            </a:prstGeom>
            <a:solidFill>
              <a:srgbClr val="72D6D2"/>
            </a:solidFill>
            <a:ln w="12700" cap="flat" cmpd="sng">
              <a:solidFill>
                <a:srgbClr val="72D6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30"/>
            <p:cNvSpPr/>
            <p:nvPr/>
          </p:nvSpPr>
          <p:spPr>
            <a:xfrm>
              <a:off x="1509855" y="2699852"/>
              <a:ext cx="232474" cy="200794"/>
            </a:xfrm>
            <a:prstGeom prst="ellipse">
              <a:avLst/>
            </a:prstGeom>
            <a:solidFill>
              <a:srgbClr val="7F7F7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19" name="Google Shape;619;p30"/>
            <p:cNvCxnSpPr>
              <a:stCxn id="610" idx="3"/>
            </p:cNvCxnSpPr>
            <p:nvPr/>
          </p:nvCxnSpPr>
          <p:spPr>
            <a:xfrm flipH="1">
              <a:off x="1352224" y="2961080"/>
              <a:ext cx="2388900" cy="1056900"/>
            </a:xfrm>
            <a:prstGeom prst="straightConnector1">
              <a:avLst/>
            </a:prstGeom>
            <a:noFill/>
            <a:ln w="76200" cap="flat" cmpd="sng">
              <a:solidFill>
                <a:srgbClr val="72D6D2"/>
              </a:solidFill>
              <a:prstDash val="solid"/>
              <a:miter lim="800000"/>
              <a:headEnd type="triangle" w="med" len="med"/>
              <a:tailEnd type="triangle" w="med" len="med"/>
            </a:ln>
          </p:spPr>
        </p:cxnSp>
        <p:cxnSp>
          <p:nvCxnSpPr>
            <p:cNvPr id="620" name="Google Shape;620;p30"/>
            <p:cNvCxnSpPr>
              <a:endCxn id="613" idx="6"/>
            </p:cNvCxnSpPr>
            <p:nvPr/>
          </p:nvCxnSpPr>
          <p:spPr>
            <a:xfrm rot="10800000">
              <a:off x="1742329" y="2800249"/>
              <a:ext cx="1773600" cy="27300"/>
            </a:xfrm>
            <a:prstGeom prst="straightConnector1">
              <a:avLst/>
            </a:prstGeom>
            <a:noFill/>
            <a:ln w="76200" cap="flat" cmpd="sng">
              <a:solidFill>
                <a:srgbClr val="7F7F7F"/>
              </a:solidFill>
              <a:prstDash val="solid"/>
              <a:miter lim="800000"/>
              <a:headEnd type="triangle" w="med" len="med"/>
              <a:tailEnd type="triangle" w="med" len="med"/>
            </a:ln>
          </p:spPr>
        </p:cxnSp>
      </p:grpSp>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6EF6DFCA-6784-CA98-8362-A202F72962AF}"/>
                  </a:ext>
                </a:extLst>
              </p14:cNvPr>
              <p14:cNvContentPartPr/>
              <p14:nvPr/>
            </p14:nvContentPartPr>
            <p14:xfrm>
              <a:off x="2330343" y="1931627"/>
              <a:ext cx="2566800" cy="2625480"/>
            </p14:xfrm>
          </p:contentPart>
        </mc:Choice>
        <mc:Fallback xmlns="">
          <p:pic>
            <p:nvPicPr>
              <p:cNvPr id="2" name="Input penna 1">
                <a:extLst>
                  <a:ext uri="{FF2B5EF4-FFF2-40B4-BE49-F238E27FC236}">
                    <a16:creationId xmlns:a16="http://schemas.microsoft.com/office/drawing/2014/main" id="{6EF6DFCA-6784-CA98-8362-A202F72962AF}"/>
                  </a:ext>
                </a:extLst>
              </p:cNvPr>
              <p:cNvPicPr/>
              <p:nvPr/>
            </p:nvPicPr>
            <p:blipFill>
              <a:blip r:embed="rId5"/>
              <a:stretch>
                <a:fillRect/>
              </a:stretch>
            </p:blipFill>
            <p:spPr>
              <a:xfrm>
                <a:off x="2276703" y="1823987"/>
                <a:ext cx="2674440" cy="2841120"/>
              </a:xfrm>
              <a:prstGeom prst="rect">
                <a:avLst/>
              </a:prstGeom>
            </p:spPr>
          </p:pic>
        </mc:Fallback>
      </mc:AlternateContent>
      <p:sp>
        <p:nvSpPr>
          <p:cNvPr id="6" name="Google Shape;574;p29">
            <a:extLst>
              <a:ext uri="{FF2B5EF4-FFF2-40B4-BE49-F238E27FC236}">
                <a16:creationId xmlns:a16="http://schemas.microsoft.com/office/drawing/2014/main" id="{57EEA2AC-0B38-8C5C-90DF-A8F7560BC457}"/>
              </a:ext>
            </a:extLst>
          </p:cNvPr>
          <p:cNvSpPr txBox="1">
            <a:spLocks noGrp="1"/>
          </p:cNvSpPr>
          <p:nvPr>
            <p:ph type="title"/>
          </p:nvPr>
        </p:nvSpPr>
        <p:spPr>
          <a:xfrm>
            <a:off x="1130332" y="365125"/>
            <a:ext cx="113023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b="1" dirty="0">
                <a:solidFill>
                  <a:schemeClr val="accent2">
                    <a:lumMod val="25000"/>
                  </a:schemeClr>
                </a:solidFill>
              </a:rPr>
              <a:t>The </a:t>
            </a:r>
            <a:r>
              <a:rPr lang="it-IT" sz="3600" b="1" dirty="0" err="1">
                <a:solidFill>
                  <a:schemeClr val="accent2">
                    <a:lumMod val="25000"/>
                  </a:schemeClr>
                </a:solidFill>
              </a:rPr>
              <a:t>multisystem</a:t>
            </a:r>
            <a:r>
              <a:rPr lang="it-IT" sz="3600" b="1" dirty="0">
                <a:solidFill>
                  <a:schemeClr val="accent2">
                    <a:lumMod val="25000"/>
                  </a:schemeClr>
                </a:solidFill>
              </a:rPr>
              <a:t> nature of BPD: </a:t>
            </a:r>
            <a:r>
              <a:rPr lang="it-IT" sz="3600" b="1" dirty="0" err="1">
                <a:solidFill>
                  <a:schemeClr val="accent2">
                    <a:lumMod val="25000"/>
                  </a:schemeClr>
                </a:solidFill>
              </a:rPr>
              <a:t>pathophysiology</a:t>
            </a:r>
            <a:endParaRPr sz="3600" b="1" dirty="0">
              <a:solidFill>
                <a:schemeClr val="accent2">
                  <a:lumMod val="25000"/>
                </a:schemeClr>
              </a:solidFill>
            </a:endParaRPr>
          </a:p>
        </p:txBody>
      </p:sp>
    </p:spTree>
    <p:extLst>
      <p:ext uri="{BB962C8B-B14F-4D97-AF65-F5344CB8AC3E}">
        <p14:creationId xmlns:p14="http://schemas.microsoft.com/office/powerpoint/2010/main" val="25770184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28"/>
          <p:cNvSpPr/>
          <p:nvPr/>
        </p:nvSpPr>
        <p:spPr>
          <a:xfrm>
            <a:off x="1308848" y="2725271"/>
            <a:ext cx="1041698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i="1" dirty="0">
                <a:solidFill>
                  <a:schemeClr val="accent2">
                    <a:lumMod val="25000"/>
                  </a:schemeClr>
                </a:solidFill>
                <a:latin typeface="Arial"/>
                <a:ea typeface="Arial"/>
                <a:cs typeface="Arial"/>
                <a:sym typeface="Arial"/>
              </a:rPr>
              <a:t>«BPD </a:t>
            </a:r>
            <a:r>
              <a:rPr lang="it-IT" sz="3200" i="1" dirty="0" err="1">
                <a:solidFill>
                  <a:schemeClr val="accent2">
                    <a:lumMod val="25000"/>
                  </a:schemeClr>
                </a:solidFill>
                <a:latin typeface="Arial"/>
                <a:ea typeface="Arial"/>
                <a:cs typeface="Arial"/>
                <a:sym typeface="Arial"/>
              </a:rPr>
              <a:t>is</a:t>
            </a:r>
            <a:r>
              <a:rPr lang="it-IT" sz="3200" i="1" dirty="0">
                <a:solidFill>
                  <a:schemeClr val="accent2">
                    <a:lumMod val="25000"/>
                  </a:schemeClr>
                </a:solidFill>
                <a:latin typeface="Arial"/>
                <a:ea typeface="Arial"/>
                <a:cs typeface="Arial"/>
                <a:sym typeface="Arial"/>
              </a:rPr>
              <a:t> </a:t>
            </a:r>
            <a:r>
              <a:rPr lang="it-IT" sz="3200" i="1" dirty="0" err="1">
                <a:solidFill>
                  <a:schemeClr val="accent2">
                    <a:lumMod val="25000"/>
                  </a:schemeClr>
                </a:solidFill>
                <a:latin typeface="Arial"/>
                <a:ea typeface="Arial"/>
                <a:cs typeface="Arial"/>
                <a:sym typeface="Arial"/>
              </a:rPr>
              <a:t>not</a:t>
            </a:r>
            <a:r>
              <a:rPr lang="it-IT" sz="3200" i="1" dirty="0">
                <a:solidFill>
                  <a:schemeClr val="accent2">
                    <a:lumMod val="25000"/>
                  </a:schemeClr>
                </a:solidFill>
                <a:latin typeface="Arial"/>
                <a:ea typeface="Arial"/>
                <a:cs typeface="Arial"/>
                <a:sym typeface="Arial"/>
              </a:rPr>
              <a:t> </a:t>
            </a:r>
            <a:r>
              <a:rPr lang="it-IT" sz="3200" i="1" dirty="0" err="1">
                <a:solidFill>
                  <a:schemeClr val="accent2">
                    <a:lumMod val="25000"/>
                  </a:schemeClr>
                </a:solidFill>
                <a:latin typeface="Arial"/>
                <a:ea typeface="Arial"/>
                <a:cs typeface="Arial"/>
                <a:sym typeface="Arial"/>
              </a:rPr>
              <a:t>merely</a:t>
            </a:r>
            <a:r>
              <a:rPr lang="it-IT" sz="3200" i="1" dirty="0">
                <a:solidFill>
                  <a:schemeClr val="accent2">
                    <a:lumMod val="25000"/>
                  </a:schemeClr>
                </a:solidFill>
                <a:latin typeface="Arial"/>
                <a:ea typeface="Arial"/>
                <a:cs typeface="Arial"/>
                <a:sym typeface="Arial"/>
              </a:rPr>
              <a:t> a </a:t>
            </a:r>
            <a:r>
              <a:rPr lang="it-IT" sz="3200" i="1" dirty="0" err="1">
                <a:solidFill>
                  <a:schemeClr val="accent2">
                    <a:lumMod val="25000"/>
                  </a:schemeClr>
                </a:solidFill>
                <a:latin typeface="Arial"/>
                <a:ea typeface="Arial"/>
                <a:cs typeface="Arial"/>
                <a:sym typeface="Arial"/>
              </a:rPr>
              <a:t>lung</a:t>
            </a:r>
            <a:r>
              <a:rPr lang="it-IT" sz="3200" i="1" dirty="0">
                <a:solidFill>
                  <a:schemeClr val="accent2">
                    <a:lumMod val="25000"/>
                  </a:schemeClr>
                </a:solidFill>
                <a:latin typeface="Arial"/>
                <a:ea typeface="Arial"/>
                <a:cs typeface="Arial"/>
                <a:sym typeface="Arial"/>
              </a:rPr>
              <a:t> </a:t>
            </a:r>
            <a:r>
              <a:rPr lang="it-IT" sz="3200" i="1" dirty="0" err="1">
                <a:solidFill>
                  <a:schemeClr val="accent2">
                    <a:lumMod val="25000"/>
                  </a:schemeClr>
                </a:solidFill>
                <a:latin typeface="Arial"/>
                <a:ea typeface="Arial"/>
                <a:cs typeface="Arial"/>
                <a:sym typeface="Arial"/>
              </a:rPr>
              <a:t>disease</a:t>
            </a:r>
            <a:r>
              <a:rPr lang="it-IT" sz="3200" i="1" dirty="0">
                <a:solidFill>
                  <a:schemeClr val="accent2">
                    <a:lumMod val="25000"/>
                  </a:schemeClr>
                </a:solidFill>
                <a:latin typeface="Arial"/>
                <a:ea typeface="Arial"/>
                <a:cs typeface="Arial"/>
                <a:sym typeface="Arial"/>
              </a:rPr>
              <a:t>, </a:t>
            </a:r>
            <a:r>
              <a:rPr lang="it-IT" sz="3200" i="1" dirty="0" err="1">
                <a:solidFill>
                  <a:schemeClr val="accent2">
                    <a:lumMod val="25000"/>
                  </a:schemeClr>
                </a:solidFill>
                <a:latin typeface="Arial"/>
                <a:ea typeface="Arial"/>
                <a:cs typeface="Arial"/>
                <a:sym typeface="Arial"/>
              </a:rPr>
              <a:t>but</a:t>
            </a:r>
            <a:r>
              <a:rPr lang="it-IT" sz="3200" i="1" dirty="0">
                <a:solidFill>
                  <a:schemeClr val="accent2">
                    <a:lumMod val="25000"/>
                  </a:schemeClr>
                </a:solidFill>
                <a:latin typeface="Arial"/>
                <a:ea typeface="Arial"/>
                <a:cs typeface="Arial"/>
                <a:sym typeface="Arial"/>
              </a:rPr>
              <a:t> a </a:t>
            </a:r>
            <a:r>
              <a:rPr lang="it-IT" sz="3200" i="1" dirty="0" err="1">
                <a:solidFill>
                  <a:schemeClr val="accent2">
                    <a:lumMod val="25000"/>
                  </a:schemeClr>
                </a:solidFill>
                <a:latin typeface="Arial"/>
                <a:ea typeface="Arial"/>
                <a:cs typeface="Arial"/>
                <a:sym typeface="Arial"/>
              </a:rPr>
              <a:t>systemic</a:t>
            </a:r>
            <a:r>
              <a:rPr lang="it-IT" sz="3200" i="1" dirty="0">
                <a:solidFill>
                  <a:schemeClr val="accent2">
                    <a:lumMod val="25000"/>
                  </a:schemeClr>
                </a:solidFill>
                <a:latin typeface="Arial"/>
                <a:ea typeface="Arial"/>
                <a:cs typeface="Arial"/>
                <a:sym typeface="Arial"/>
              </a:rPr>
              <a:t> </a:t>
            </a:r>
            <a:r>
              <a:rPr lang="it-IT" sz="3200" i="1" dirty="0" err="1">
                <a:solidFill>
                  <a:schemeClr val="accent2">
                    <a:lumMod val="25000"/>
                  </a:schemeClr>
                </a:solidFill>
                <a:latin typeface="Arial"/>
                <a:ea typeface="Arial"/>
                <a:cs typeface="Arial"/>
                <a:sym typeface="Arial"/>
              </a:rPr>
              <a:t>condition</a:t>
            </a:r>
            <a:r>
              <a:rPr lang="it-IT" sz="3200" i="1" dirty="0">
                <a:solidFill>
                  <a:schemeClr val="accent2">
                    <a:lumMod val="25000"/>
                  </a:schemeClr>
                </a:solidFill>
                <a:latin typeface="Arial"/>
                <a:ea typeface="Arial"/>
                <a:cs typeface="Arial"/>
                <a:sym typeface="Arial"/>
              </a:rPr>
              <a:t> with lifelong </a:t>
            </a:r>
            <a:r>
              <a:rPr lang="it-IT" sz="3200" i="1" dirty="0" err="1">
                <a:solidFill>
                  <a:schemeClr val="accent2">
                    <a:lumMod val="25000"/>
                  </a:schemeClr>
                </a:solidFill>
                <a:latin typeface="Arial"/>
                <a:ea typeface="Arial"/>
                <a:cs typeface="Arial"/>
                <a:sym typeface="Arial"/>
              </a:rPr>
              <a:t>implications</a:t>
            </a:r>
            <a:r>
              <a:rPr lang="it-IT" sz="3200" i="1" dirty="0">
                <a:solidFill>
                  <a:schemeClr val="accent2">
                    <a:lumMod val="25000"/>
                  </a:schemeClr>
                </a:solidFill>
                <a:latin typeface="Arial"/>
                <a:ea typeface="Arial"/>
                <a:cs typeface="Arial"/>
                <a:sym typeface="Arial"/>
              </a:rPr>
              <a:t> for </a:t>
            </a:r>
            <a:r>
              <a:rPr lang="it-IT" sz="3200" i="1" dirty="0" err="1">
                <a:solidFill>
                  <a:schemeClr val="accent2">
                    <a:lumMod val="25000"/>
                  </a:schemeClr>
                </a:solidFill>
                <a:latin typeface="Arial"/>
                <a:ea typeface="Arial"/>
                <a:cs typeface="Arial"/>
                <a:sym typeface="Arial"/>
              </a:rPr>
              <a:t>adult</a:t>
            </a:r>
            <a:r>
              <a:rPr lang="it-IT" sz="3200" i="1" dirty="0">
                <a:solidFill>
                  <a:schemeClr val="accent2">
                    <a:lumMod val="25000"/>
                  </a:schemeClr>
                </a:solidFill>
                <a:latin typeface="Arial"/>
                <a:ea typeface="Arial"/>
                <a:cs typeface="Arial"/>
                <a:sym typeface="Arial"/>
              </a:rPr>
              <a:t> health and </a:t>
            </a:r>
            <a:r>
              <a:rPr lang="it-IT" sz="3200" i="1" dirty="0" err="1">
                <a:solidFill>
                  <a:schemeClr val="accent2">
                    <a:lumMod val="25000"/>
                  </a:schemeClr>
                </a:solidFill>
                <a:latin typeface="Arial"/>
                <a:ea typeface="Arial"/>
                <a:cs typeface="Arial"/>
                <a:sym typeface="Arial"/>
              </a:rPr>
              <a:t>quality</a:t>
            </a:r>
            <a:r>
              <a:rPr lang="it-IT" sz="3200" i="1" dirty="0">
                <a:solidFill>
                  <a:schemeClr val="accent2">
                    <a:lumMod val="25000"/>
                  </a:schemeClr>
                </a:solidFill>
                <a:latin typeface="Arial"/>
                <a:ea typeface="Arial"/>
                <a:cs typeface="Arial"/>
                <a:sym typeface="Arial"/>
              </a:rPr>
              <a:t> of life»</a:t>
            </a:r>
            <a:endParaRPr sz="3200" i="1" dirty="0">
              <a:solidFill>
                <a:schemeClr val="accent2">
                  <a:lumMod val="25000"/>
                </a:schemeClr>
              </a:solidFill>
              <a:latin typeface="Calibri"/>
              <a:ea typeface="Calibri"/>
              <a:cs typeface="Calibri"/>
              <a:sym typeface="Calibri"/>
            </a:endParaRPr>
          </a:p>
        </p:txBody>
      </p:sp>
      <p:sp>
        <p:nvSpPr>
          <p:cNvPr id="565" name="Google Shape;565;p28"/>
          <p:cNvSpPr txBox="1"/>
          <p:nvPr/>
        </p:nvSpPr>
        <p:spPr>
          <a:xfrm>
            <a:off x="9648023" y="4495618"/>
            <a:ext cx="20778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A&amp;V Bhandari 2021</a:t>
            </a:r>
            <a:endParaRPr/>
          </a:p>
        </p:txBody>
      </p:sp>
      <p:sp>
        <p:nvSpPr>
          <p:cNvPr id="566" name="Google Shape;566;p28"/>
          <p:cNvSpPr txBox="1"/>
          <p:nvPr/>
        </p:nvSpPr>
        <p:spPr>
          <a:xfrm>
            <a:off x="1130332" y="365125"/>
            <a:ext cx="1001474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567" name="Google Shape;567;p28"/>
          <p:cNvSpPr txBox="1">
            <a:spLocks noGrp="1"/>
          </p:cNvSpPr>
          <p:nvPr>
            <p:ph type="title"/>
          </p:nvPr>
        </p:nvSpPr>
        <p:spPr>
          <a:xfrm>
            <a:off x="1130332" y="365125"/>
            <a:ext cx="1001474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b="1" dirty="0">
                <a:solidFill>
                  <a:schemeClr val="accent2">
                    <a:lumMod val="25000"/>
                  </a:schemeClr>
                </a:solidFill>
              </a:rPr>
              <a:t>The </a:t>
            </a:r>
            <a:r>
              <a:rPr lang="it-IT" sz="3600" b="1" dirty="0" err="1">
                <a:solidFill>
                  <a:schemeClr val="accent2">
                    <a:lumMod val="25000"/>
                  </a:schemeClr>
                </a:solidFill>
              </a:rPr>
              <a:t>multisystem</a:t>
            </a:r>
            <a:r>
              <a:rPr lang="it-IT" sz="3600" b="1" dirty="0">
                <a:solidFill>
                  <a:schemeClr val="accent2">
                    <a:lumMod val="25000"/>
                  </a:schemeClr>
                </a:solidFill>
              </a:rPr>
              <a:t> nature of BPD</a:t>
            </a:r>
            <a:endParaRPr sz="3600" b="1" dirty="0">
              <a:solidFill>
                <a:schemeClr val="accent2">
                  <a:lumMod val="25000"/>
                </a:schemeClr>
              </a:solidFill>
            </a:endParaRPr>
          </a:p>
        </p:txBody>
      </p:sp>
    </p:spTree>
    <p:extLst>
      <p:ext uri="{BB962C8B-B14F-4D97-AF65-F5344CB8AC3E}">
        <p14:creationId xmlns:p14="http://schemas.microsoft.com/office/powerpoint/2010/main" val="60770295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527050" y="795338"/>
            <a:ext cx="10515600" cy="2852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solidFill>
                  <a:schemeClr val="accent2">
                    <a:lumMod val="25000"/>
                  </a:schemeClr>
                </a:solidFill>
              </a:rPr>
              <a:t>Displasia broncopolmonare</a:t>
            </a:r>
            <a:endParaRPr dirty="0">
              <a:solidFill>
                <a:schemeClr val="accent2">
                  <a:lumMod val="25000"/>
                </a:schemeClr>
              </a:solidFill>
            </a:endParaRPr>
          </a:p>
        </p:txBody>
      </p:sp>
      <p:sp>
        <p:nvSpPr>
          <p:cNvPr id="128" name="Google Shape;128;p2"/>
          <p:cNvSpPr txBox="1">
            <a:spLocks noGrp="1"/>
          </p:cNvSpPr>
          <p:nvPr>
            <p:ph type="body" idx="1"/>
          </p:nvPr>
        </p:nvSpPr>
        <p:spPr>
          <a:xfrm>
            <a:off x="831850" y="4589463"/>
            <a:ext cx="10515600" cy="1779253"/>
          </a:xfrm>
          <a:prstGeom prst="rect">
            <a:avLst/>
          </a:prstGeom>
          <a:noFill/>
          <a:ln>
            <a:noFill/>
          </a:ln>
        </p:spPr>
        <p:txBody>
          <a:bodyPr spcFirstLastPara="1" wrap="square" lIns="91425" tIns="45700" rIns="91425" bIns="45700" anchor="t" anchorCtr="0">
            <a:noAutofit/>
          </a:bodyPr>
          <a:lstStyle/>
          <a:p>
            <a:pPr marL="228600" lvl="0">
              <a:spcBef>
                <a:spcPts val="0"/>
              </a:spcBef>
              <a:buClr>
                <a:schemeClr val="dk1"/>
              </a:buClr>
              <a:buSzPts val="3400"/>
              <a:buChar char="•"/>
            </a:pPr>
            <a:r>
              <a:rPr lang="it-IT" sz="3400" dirty="0">
                <a:solidFill>
                  <a:schemeClr val="accent1">
                    <a:lumMod val="60000"/>
                    <a:lumOff val="40000"/>
                  </a:schemeClr>
                </a:solidFill>
              </a:rPr>
              <a:t>Cos’è</a:t>
            </a:r>
            <a:endParaRPr lang="it-IT" sz="3600" dirty="0">
              <a:solidFill>
                <a:schemeClr val="accent1">
                  <a:lumMod val="60000"/>
                  <a:lumOff val="40000"/>
                </a:schemeClr>
              </a:solidFill>
            </a:endParaRPr>
          </a:p>
          <a:p>
            <a:pPr marL="228600" lvl="0">
              <a:buClr>
                <a:schemeClr val="dk1"/>
              </a:buClr>
              <a:buSzPts val="3400"/>
              <a:buChar char="•"/>
            </a:pPr>
            <a:r>
              <a:rPr lang="it-IT" sz="3400" dirty="0">
                <a:solidFill>
                  <a:schemeClr val="accent2">
                    <a:lumMod val="25000"/>
                  </a:schemeClr>
                </a:solidFill>
              </a:rPr>
              <a:t>Quale impatto nella vita adulta</a:t>
            </a:r>
          </a:p>
          <a:p>
            <a:pPr marL="228600" lvl="0">
              <a:buClr>
                <a:schemeClr val="dk1"/>
              </a:buClr>
              <a:buSzPts val="3400"/>
              <a:buChar char="•"/>
            </a:pPr>
            <a:r>
              <a:rPr lang="it-IT" sz="3400" dirty="0"/>
              <a:t>Perché funzionano i cortisonici</a:t>
            </a:r>
            <a:endParaRPr lang="it-IT" sz="3600" dirty="0"/>
          </a:p>
          <a:p>
            <a:pPr marL="685800" lvl="1" indent="-12700" algn="l" rtl="0">
              <a:lnSpc>
                <a:spcPct val="90000"/>
              </a:lnSpc>
              <a:spcBef>
                <a:spcPts val="5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p:txBody>
      </p:sp>
      <p:pic>
        <p:nvPicPr>
          <p:cNvPr id="5" name="Immagine 4"/>
          <p:cNvPicPr>
            <a:picLocks noChangeAspect="1"/>
          </p:cNvPicPr>
          <p:nvPr/>
        </p:nvPicPr>
        <p:blipFill>
          <a:blip r:embed="rId3"/>
          <a:stretch>
            <a:fillRect/>
          </a:stretch>
        </p:blipFill>
        <p:spPr>
          <a:xfrm>
            <a:off x="7050087" y="3150130"/>
            <a:ext cx="4916135" cy="2878666"/>
          </a:xfrm>
          <a:prstGeom prst="rect">
            <a:avLst/>
          </a:prstGeom>
        </p:spPr>
      </p:pic>
      <p:sp>
        <p:nvSpPr>
          <p:cNvPr id="2" name="CasellaDiTesto 1">
            <a:extLst>
              <a:ext uri="{FF2B5EF4-FFF2-40B4-BE49-F238E27FC236}">
                <a16:creationId xmlns:a16="http://schemas.microsoft.com/office/drawing/2014/main" id="{090B4933-EB01-8ACC-55AA-944524563C08}"/>
              </a:ext>
            </a:extLst>
          </p:cNvPr>
          <p:cNvSpPr txBox="1"/>
          <p:nvPr/>
        </p:nvSpPr>
        <p:spPr>
          <a:xfrm>
            <a:off x="10717117" y="6044867"/>
            <a:ext cx="1239442" cy="307777"/>
          </a:xfrm>
          <a:prstGeom prst="rect">
            <a:avLst/>
          </a:prstGeom>
          <a:noFill/>
        </p:spPr>
        <p:txBody>
          <a:bodyPr wrap="none" rtlCol="0">
            <a:spAutoFit/>
          </a:bodyPr>
          <a:lstStyle/>
          <a:p>
            <a:r>
              <a:rPr lang="it-IT" i="1" dirty="0"/>
              <a:t>Baraldi, 2006</a:t>
            </a:r>
          </a:p>
        </p:txBody>
      </p:sp>
    </p:spTree>
    <p:extLst>
      <p:ext uri="{BB962C8B-B14F-4D97-AF65-F5344CB8AC3E}">
        <p14:creationId xmlns:p14="http://schemas.microsoft.com/office/powerpoint/2010/main" val="1800274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a:spLocks noGrp="1"/>
          </p:cNvSpPr>
          <p:nvPr>
            <p:ph type="title"/>
          </p:nvPr>
        </p:nvSpPr>
        <p:spPr>
          <a:xfrm>
            <a:off x="1130332" y="365125"/>
            <a:ext cx="1001474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dirty="0">
                <a:solidFill>
                  <a:schemeClr val="accent2">
                    <a:lumMod val="25000"/>
                  </a:schemeClr>
                </a:solidFill>
              </a:rPr>
              <a:t>BPD (Jensen </a:t>
            </a:r>
            <a:r>
              <a:rPr lang="it-IT" sz="3600" dirty="0" err="1">
                <a:solidFill>
                  <a:schemeClr val="accent2">
                    <a:lumMod val="25000"/>
                  </a:schemeClr>
                </a:solidFill>
              </a:rPr>
              <a:t>definition</a:t>
            </a:r>
            <a:r>
              <a:rPr lang="it-IT" sz="3600" dirty="0">
                <a:solidFill>
                  <a:schemeClr val="accent2">
                    <a:lumMod val="25000"/>
                  </a:schemeClr>
                </a:solidFill>
              </a:rPr>
              <a:t>): </a:t>
            </a:r>
            <a:r>
              <a:rPr lang="it-IT" sz="3600" dirty="0" err="1">
                <a:solidFill>
                  <a:schemeClr val="accent2">
                    <a:lumMod val="25000"/>
                  </a:schemeClr>
                </a:solidFill>
              </a:rPr>
              <a:t>outcomes</a:t>
            </a:r>
            <a:r>
              <a:rPr lang="it-IT" sz="3600" dirty="0">
                <a:solidFill>
                  <a:schemeClr val="accent2">
                    <a:lumMod val="25000"/>
                  </a:schemeClr>
                </a:solidFill>
              </a:rPr>
              <a:t> </a:t>
            </a:r>
            <a:r>
              <a:rPr lang="it-IT" sz="3600" dirty="0" err="1">
                <a:solidFill>
                  <a:schemeClr val="accent2">
                    <a:lumMod val="25000"/>
                  </a:schemeClr>
                </a:solidFill>
              </a:rPr>
              <a:t>at</a:t>
            </a:r>
            <a:r>
              <a:rPr lang="it-IT" sz="3600" dirty="0">
                <a:solidFill>
                  <a:schemeClr val="accent2">
                    <a:lumMod val="25000"/>
                  </a:schemeClr>
                </a:solidFill>
              </a:rPr>
              <a:t> 2 </a:t>
            </a:r>
            <a:r>
              <a:rPr lang="it-IT" sz="3600" dirty="0" err="1">
                <a:solidFill>
                  <a:schemeClr val="accent2">
                    <a:lumMod val="25000"/>
                  </a:schemeClr>
                </a:solidFill>
              </a:rPr>
              <a:t>years</a:t>
            </a:r>
            <a:r>
              <a:rPr lang="it-IT" sz="3600" dirty="0">
                <a:solidFill>
                  <a:schemeClr val="accent2">
                    <a:lumMod val="25000"/>
                  </a:schemeClr>
                </a:solidFill>
              </a:rPr>
              <a:t> age</a:t>
            </a:r>
            <a:endParaRPr sz="3600" dirty="0">
              <a:solidFill>
                <a:schemeClr val="accent2">
                  <a:lumMod val="25000"/>
                </a:schemeClr>
              </a:solidFill>
            </a:endParaRPr>
          </a:p>
        </p:txBody>
      </p:sp>
      <p:pic>
        <p:nvPicPr>
          <p:cNvPr id="259" name="Google Shape;259;p13"/>
          <p:cNvPicPr preferRelativeResize="0"/>
          <p:nvPr/>
        </p:nvPicPr>
        <p:blipFill rotWithShape="1">
          <a:blip r:embed="rId3">
            <a:alphaModFix/>
          </a:blip>
          <a:srcRect/>
          <a:stretch/>
        </p:blipFill>
        <p:spPr>
          <a:xfrm>
            <a:off x="838200" y="1690688"/>
            <a:ext cx="9928363" cy="4749357"/>
          </a:xfrm>
          <a:prstGeom prst="rect">
            <a:avLst/>
          </a:prstGeom>
          <a:noFill/>
          <a:ln>
            <a:noFill/>
          </a:ln>
        </p:spPr>
      </p:pic>
      <p:sp>
        <p:nvSpPr>
          <p:cNvPr id="260" name="Google Shape;260;p13"/>
          <p:cNvSpPr txBox="1"/>
          <p:nvPr/>
        </p:nvSpPr>
        <p:spPr>
          <a:xfrm>
            <a:off x="9459955" y="6440045"/>
            <a:ext cx="26132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Jensen, </a:t>
            </a:r>
            <a:r>
              <a:rPr lang="it-IT" sz="1200" i="1" dirty="0" err="1">
                <a:solidFill>
                  <a:schemeClr val="dk1"/>
                </a:solidFill>
                <a:latin typeface="Calibri"/>
                <a:ea typeface="Calibri"/>
                <a:cs typeface="Calibri"/>
                <a:sym typeface="Calibri"/>
              </a:rPr>
              <a:t>Am</a:t>
            </a:r>
            <a:r>
              <a:rPr lang="it-IT" sz="1200" i="1" dirty="0">
                <a:solidFill>
                  <a:schemeClr val="dk1"/>
                </a:solidFill>
                <a:latin typeface="Calibri"/>
                <a:ea typeface="Calibri"/>
                <a:cs typeface="Calibri"/>
                <a:sym typeface="Calibri"/>
              </a:rPr>
              <a:t> </a:t>
            </a:r>
            <a:r>
              <a:rPr lang="it-IT" sz="1200" i="1" dirty="0" err="1">
                <a:solidFill>
                  <a:schemeClr val="dk1"/>
                </a:solidFill>
                <a:latin typeface="Calibri"/>
                <a:ea typeface="Calibri"/>
                <a:cs typeface="Calibri"/>
                <a:sym typeface="Calibri"/>
              </a:rPr>
              <a:t>J</a:t>
            </a:r>
            <a:r>
              <a:rPr lang="it-IT" sz="1200" i="1" dirty="0">
                <a:solidFill>
                  <a:schemeClr val="dk1"/>
                </a:solidFill>
                <a:latin typeface="Calibri"/>
                <a:ea typeface="Calibri"/>
                <a:cs typeface="Calibri"/>
                <a:sym typeface="Calibri"/>
              </a:rPr>
              <a:t> </a:t>
            </a:r>
            <a:r>
              <a:rPr lang="it-IT" sz="1200" i="1" dirty="0" err="1">
                <a:solidFill>
                  <a:schemeClr val="dk1"/>
                </a:solidFill>
                <a:latin typeface="Calibri"/>
                <a:ea typeface="Calibri"/>
                <a:cs typeface="Calibri"/>
                <a:sym typeface="Calibri"/>
              </a:rPr>
              <a:t>Respir</a:t>
            </a:r>
            <a:r>
              <a:rPr lang="it-IT" sz="1200" i="1" dirty="0">
                <a:solidFill>
                  <a:schemeClr val="dk1"/>
                </a:solidFill>
                <a:latin typeface="Calibri"/>
                <a:ea typeface="Calibri"/>
                <a:cs typeface="Calibri"/>
                <a:sym typeface="Calibri"/>
              </a:rPr>
              <a:t> </a:t>
            </a:r>
            <a:r>
              <a:rPr lang="it-IT" sz="1200" i="1" dirty="0" err="1">
                <a:solidFill>
                  <a:schemeClr val="dk1"/>
                </a:solidFill>
                <a:latin typeface="Calibri"/>
                <a:ea typeface="Calibri"/>
                <a:cs typeface="Calibri"/>
                <a:sym typeface="Calibri"/>
              </a:rPr>
              <a:t>Crit</a:t>
            </a:r>
            <a:r>
              <a:rPr lang="it-IT" sz="1200" i="1" dirty="0">
                <a:solidFill>
                  <a:schemeClr val="dk1"/>
                </a:solidFill>
                <a:latin typeface="Calibri"/>
                <a:ea typeface="Calibri"/>
                <a:cs typeface="Calibri"/>
                <a:sym typeface="Calibri"/>
              </a:rPr>
              <a:t> Care </a:t>
            </a:r>
            <a:r>
              <a:rPr lang="it-IT" sz="1200" i="1" dirty="0" err="1">
                <a:solidFill>
                  <a:schemeClr val="dk1"/>
                </a:solidFill>
                <a:latin typeface="Calibri"/>
                <a:ea typeface="Calibri"/>
                <a:cs typeface="Calibri"/>
                <a:sym typeface="Calibri"/>
              </a:rPr>
              <a:t>Med</a:t>
            </a:r>
            <a:r>
              <a:rPr lang="it-IT" sz="1200" i="1" dirty="0">
                <a:solidFill>
                  <a:schemeClr val="dk1"/>
                </a:solidFill>
                <a:latin typeface="Calibri"/>
                <a:ea typeface="Calibri"/>
                <a:cs typeface="Calibri"/>
                <a:sym typeface="Calibri"/>
              </a:rPr>
              <a:t> 2019</a:t>
            </a:r>
            <a:endParaRPr dirty="0"/>
          </a:p>
        </p:txBody>
      </p:sp>
      <p:sp>
        <p:nvSpPr>
          <p:cNvPr id="6" name="CasellaDiTesto 5">
            <a:extLst>
              <a:ext uri="{FF2B5EF4-FFF2-40B4-BE49-F238E27FC236}">
                <a16:creationId xmlns:a16="http://schemas.microsoft.com/office/drawing/2014/main" id="{549B6992-0209-3007-0D6E-A574BF10452A}"/>
              </a:ext>
            </a:extLst>
          </p:cNvPr>
          <p:cNvSpPr txBox="1"/>
          <p:nvPr/>
        </p:nvSpPr>
        <p:spPr>
          <a:xfrm>
            <a:off x="6546573" y="1921565"/>
            <a:ext cx="255198" cy="307777"/>
          </a:xfrm>
          <a:prstGeom prst="rect">
            <a:avLst/>
          </a:prstGeom>
          <a:noFill/>
        </p:spPr>
        <p:txBody>
          <a:bodyPr wrap="none" rtlCol="0">
            <a:spAutoFit/>
          </a:bodyPr>
          <a:lstStyle/>
          <a:p>
            <a:r>
              <a:rPr lang="it-IT" b="1" dirty="0">
                <a:solidFill>
                  <a:schemeClr val="tx2"/>
                </a:solidFill>
              </a:rPr>
              <a:t>*</a:t>
            </a:r>
          </a:p>
        </p:txBody>
      </p:sp>
      <p:sp>
        <p:nvSpPr>
          <p:cNvPr id="7" name="CasellaDiTesto 6">
            <a:extLst>
              <a:ext uri="{FF2B5EF4-FFF2-40B4-BE49-F238E27FC236}">
                <a16:creationId xmlns:a16="http://schemas.microsoft.com/office/drawing/2014/main" id="{80DAC63D-82E4-22EE-F770-B3F8F68ED538}"/>
              </a:ext>
            </a:extLst>
          </p:cNvPr>
          <p:cNvSpPr txBox="1"/>
          <p:nvPr/>
        </p:nvSpPr>
        <p:spPr>
          <a:xfrm>
            <a:off x="2451652" y="6492875"/>
            <a:ext cx="2048959" cy="307777"/>
          </a:xfrm>
          <a:prstGeom prst="rect">
            <a:avLst/>
          </a:prstGeom>
          <a:noFill/>
        </p:spPr>
        <p:txBody>
          <a:bodyPr wrap="none" rtlCol="0">
            <a:spAutoFit/>
          </a:bodyPr>
          <a:lstStyle/>
          <a:p>
            <a:r>
              <a:rPr lang="it-IT" dirty="0"/>
              <a:t>* </a:t>
            </a:r>
            <a:r>
              <a:rPr lang="it-IT" dirty="0" err="1"/>
              <a:t>Mainly</a:t>
            </a:r>
            <a:r>
              <a:rPr lang="it-IT" dirty="0"/>
              <a:t> VRS </a:t>
            </a:r>
            <a:r>
              <a:rPr lang="it-IT" dirty="0" err="1"/>
              <a:t>infections</a:t>
            </a:r>
            <a:endParaRPr lang="it-IT" dirty="0"/>
          </a:p>
        </p:txBody>
      </p:sp>
    </p:spTree>
    <p:extLst>
      <p:ext uri="{BB962C8B-B14F-4D97-AF65-F5344CB8AC3E}">
        <p14:creationId xmlns:p14="http://schemas.microsoft.com/office/powerpoint/2010/main" val="428447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A6DE6A2-A59C-BA27-C882-EC895FC9BCCE}"/>
              </a:ext>
            </a:extLst>
          </p:cNvPr>
          <p:cNvPicPr>
            <a:picLocks noChangeAspect="1"/>
          </p:cNvPicPr>
          <p:nvPr/>
        </p:nvPicPr>
        <p:blipFill>
          <a:blip r:embed="rId3"/>
          <a:stretch>
            <a:fillRect/>
          </a:stretch>
        </p:blipFill>
        <p:spPr>
          <a:xfrm>
            <a:off x="1838657" y="181492"/>
            <a:ext cx="9852286" cy="1811082"/>
          </a:xfrm>
          <a:prstGeom prst="rect">
            <a:avLst/>
          </a:prstGeom>
        </p:spPr>
      </p:pic>
      <p:sp>
        <p:nvSpPr>
          <p:cNvPr id="6" name="CasellaDiTesto 5">
            <a:extLst>
              <a:ext uri="{FF2B5EF4-FFF2-40B4-BE49-F238E27FC236}">
                <a16:creationId xmlns:a16="http://schemas.microsoft.com/office/drawing/2014/main" id="{359FC2D3-09DF-E0D7-4CF1-353839523858}"/>
              </a:ext>
            </a:extLst>
          </p:cNvPr>
          <p:cNvSpPr txBox="1"/>
          <p:nvPr/>
        </p:nvSpPr>
        <p:spPr>
          <a:xfrm>
            <a:off x="518615" y="2236269"/>
            <a:ext cx="11423177" cy="3477875"/>
          </a:xfrm>
          <a:prstGeom prst="rect">
            <a:avLst/>
          </a:prstGeom>
          <a:solidFill>
            <a:schemeClr val="bg1"/>
          </a:solidFill>
          <a:effectLst>
            <a:outerShdw blurRad="133718" dist="38100" dir="2700000" algn="tl" rotWithShape="0">
              <a:prstClr val="black">
                <a:alpha val="40000"/>
              </a:prstClr>
            </a:outerShdw>
          </a:effectLst>
        </p:spPr>
        <p:txBody>
          <a:bodyPr wrap="square">
            <a:spAutoFit/>
          </a:bodyPr>
          <a:lstStyle/>
          <a:p>
            <a:pPr>
              <a:buNone/>
            </a:pPr>
            <a:r>
              <a:rPr lang="it-IT" sz="2200" dirty="0">
                <a:solidFill>
                  <a:schemeClr val="accent2">
                    <a:lumMod val="25000"/>
                  </a:schemeClr>
                </a:solidFill>
                <a:effectLst/>
                <a:latin typeface="Calibri" panose="020F0502020204030204" pitchFamily="34" charset="0"/>
                <a:cs typeface="Calibri" panose="020F0502020204030204" pitchFamily="34" charset="0"/>
              </a:rPr>
              <a:t>31  studies </a:t>
            </a:r>
            <a:r>
              <a:rPr lang="it-IT" sz="2200" dirty="0" err="1">
                <a:solidFill>
                  <a:schemeClr val="accent2">
                    <a:lumMod val="25000"/>
                  </a:schemeClr>
                </a:solidFill>
                <a:effectLst/>
                <a:latin typeface="Calibri" panose="020F0502020204030204" pitchFamily="34" charset="0"/>
                <a:cs typeface="Calibri" panose="020F0502020204030204" pitchFamily="34" charset="0"/>
              </a:rPr>
              <a:t>included</a:t>
            </a:r>
            <a:r>
              <a:rPr lang="it-IT" sz="2200" dirty="0">
                <a:solidFill>
                  <a:schemeClr val="accent2">
                    <a:lumMod val="25000"/>
                  </a:schemeClr>
                </a:solidFill>
                <a:effectLst/>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it-IT" sz="2200" dirty="0">
                <a:solidFill>
                  <a:schemeClr val="accent2">
                    <a:lumMod val="25000"/>
                  </a:schemeClr>
                </a:solidFill>
                <a:latin typeface="Calibri" panose="020F0502020204030204" pitchFamily="34" charset="0"/>
                <a:cs typeface="Calibri" panose="020F0502020204030204" pitchFamily="34" charset="0"/>
              </a:rPr>
              <a:t>M</a:t>
            </a:r>
            <a:r>
              <a:rPr lang="it-IT" sz="2200" dirty="0">
                <a:solidFill>
                  <a:schemeClr val="accent2">
                    <a:lumMod val="25000"/>
                  </a:schemeClr>
                </a:solidFill>
                <a:effectLst/>
                <a:latin typeface="Calibri" panose="020F0502020204030204" pitchFamily="34" charset="0"/>
                <a:cs typeface="Calibri" panose="020F0502020204030204" pitchFamily="34" charset="0"/>
              </a:rPr>
              <a:t>ore </a:t>
            </a:r>
            <a:r>
              <a:rPr lang="it-IT" sz="2200" dirty="0" err="1">
                <a:solidFill>
                  <a:schemeClr val="accent2">
                    <a:lumMod val="25000"/>
                  </a:schemeClr>
                </a:solidFill>
                <a:effectLst/>
                <a:latin typeface="Calibri" panose="020F0502020204030204" pitchFamily="34" charset="0"/>
                <a:cs typeface="Calibri" panose="020F0502020204030204" pitchFamily="34" charset="0"/>
              </a:rPr>
              <a:t>respiratory</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symptoms</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wheezing</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respiratory</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exacerbations</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need</a:t>
            </a:r>
            <a:r>
              <a:rPr lang="it-IT" sz="2200" dirty="0">
                <a:solidFill>
                  <a:schemeClr val="accent2">
                    <a:lumMod val="25000"/>
                  </a:schemeClr>
                </a:solidFill>
                <a:effectLst/>
                <a:latin typeface="Calibri" panose="020F0502020204030204" pitchFamily="34" charset="0"/>
                <a:cs typeface="Calibri" panose="020F0502020204030204" pitchFamily="34" charset="0"/>
              </a:rPr>
              <a:t> for </a:t>
            </a:r>
            <a:r>
              <a:rPr lang="it-IT" sz="2200" dirty="0" err="1">
                <a:solidFill>
                  <a:schemeClr val="accent2">
                    <a:lumMod val="25000"/>
                  </a:schemeClr>
                </a:solidFill>
                <a:effectLst/>
                <a:latin typeface="Calibri" panose="020F0502020204030204" pitchFamily="34" charset="0"/>
                <a:cs typeface="Calibri" panose="020F0502020204030204" pitchFamily="34" charset="0"/>
              </a:rPr>
              <a:t>respiratory</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medication</a:t>
            </a:r>
            <a:r>
              <a:rPr lang="it-IT" sz="2200" dirty="0">
                <a:solidFill>
                  <a:schemeClr val="accent2">
                    <a:lumMod val="25000"/>
                  </a:schemeClr>
                </a:solidFill>
                <a:effectLst/>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it-IT" sz="2200" dirty="0">
                <a:solidFill>
                  <a:schemeClr val="accent2">
                    <a:lumMod val="25000"/>
                  </a:schemeClr>
                </a:solidFill>
                <a:effectLst/>
                <a:latin typeface="Calibri" panose="020F0502020204030204" pitchFamily="34" charset="0"/>
                <a:cs typeface="Calibri" panose="020F0502020204030204" pitchFamily="34" charset="0"/>
              </a:rPr>
              <a:t>29 studies </a:t>
            </a:r>
            <a:r>
              <a:rPr lang="it-IT" sz="2200" dirty="0" err="1">
                <a:solidFill>
                  <a:schemeClr val="accent2">
                    <a:lumMod val="25000"/>
                  </a:schemeClr>
                </a:solidFill>
                <a:effectLst/>
                <a:latin typeface="Calibri" panose="020F0502020204030204" pitchFamily="34" charset="0"/>
                <a:cs typeface="Calibri" panose="020F0502020204030204" pitchFamily="34" charset="0"/>
              </a:rPr>
              <a:t>showed</a:t>
            </a:r>
            <a:r>
              <a:rPr lang="it-IT" sz="2200" dirty="0">
                <a:solidFill>
                  <a:schemeClr val="accent2">
                    <a:lumMod val="25000"/>
                  </a:schemeClr>
                </a:solidFill>
                <a:effectLst/>
                <a:latin typeface="Calibri" panose="020F0502020204030204" pitchFamily="34" charset="0"/>
                <a:cs typeface="Calibri" panose="020F0502020204030204" pitchFamily="34" charset="0"/>
              </a:rPr>
              <a:t> a </a:t>
            </a:r>
            <a:r>
              <a:rPr lang="it-IT" sz="2200" dirty="0" err="1">
                <a:solidFill>
                  <a:schemeClr val="accent2">
                    <a:lumMod val="25000"/>
                  </a:schemeClr>
                </a:solidFill>
                <a:effectLst/>
                <a:latin typeface="Calibri" panose="020F0502020204030204" pitchFamily="34" charset="0"/>
                <a:cs typeface="Calibri" panose="020F0502020204030204" pitchFamily="34" charset="0"/>
              </a:rPr>
              <a:t>reduction</a:t>
            </a:r>
            <a:r>
              <a:rPr lang="it-IT" sz="2200" dirty="0">
                <a:solidFill>
                  <a:schemeClr val="accent2">
                    <a:lumMod val="25000"/>
                  </a:schemeClr>
                </a:solidFill>
                <a:effectLst/>
                <a:latin typeface="Calibri" panose="020F0502020204030204" pitchFamily="34" charset="0"/>
                <a:cs typeface="Calibri" panose="020F0502020204030204" pitchFamily="34" charset="0"/>
              </a:rPr>
              <a:t> in PFT , with </a:t>
            </a:r>
            <a:r>
              <a:rPr lang="it-IT" sz="2200" dirty="0" err="1">
                <a:solidFill>
                  <a:schemeClr val="accent2">
                    <a:lumMod val="25000"/>
                  </a:schemeClr>
                </a:solidFill>
                <a:effectLst/>
                <a:latin typeface="Calibri" panose="020F0502020204030204" pitchFamily="34" charset="0"/>
                <a:cs typeface="Calibri" panose="020F0502020204030204" pitchFamily="34" charset="0"/>
              </a:rPr>
              <a:t>varying</a:t>
            </a:r>
            <a:r>
              <a:rPr lang="it-IT" sz="2200" dirty="0">
                <a:solidFill>
                  <a:schemeClr val="accent2">
                    <a:lumMod val="25000"/>
                  </a:schemeClr>
                </a:solidFill>
                <a:effectLst/>
                <a:latin typeface="Calibri" panose="020F0502020204030204" pitchFamily="34" charset="0"/>
                <a:cs typeface="Calibri" panose="020F0502020204030204" pitchFamily="34" charset="0"/>
              </a:rPr>
              <a:t> impact </a:t>
            </a:r>
            <a:r>
              <a:rPr lang="it-IT" sz="2200" dirty="0" err="1">
                <a:solidFill>
                  <a:schemeClr val="accent2">
                    <a:lumMod val="25000"/>
                  </a:schemeClr>
                </a:solidFill>
                <a:effectLst/>
                <a:latin typeface="Calibri" panose="020F0502020204030204" pitchFamily="34" charset="0"/>
                <a:cs typeface="Calibri" panose="020F0502020204030204" pitchFamily="34" charset="0"/>
              </a:rPr>
              <a:t>according</a:t>
            </a:r>
            <a:r>
              <a:rPr lang="it-IT" sz="2200" dirty="0">
                <a:solidFill>
                  <a:schemeClr val="accent2">
                    <a:lumMod val="25000"/>
                  </a:schemeClr>
                </a:solidFill>
                <a:effectLst/>
                <a:latin typeface="Calibri" panose="020F0502020204030204" pitchFamily="34" charset="0"/>
                <a:cs typeface="Calibri" panose="020F0502020204030204" pitchFamily="34" charset="0"/>
              </a:rPr>
              <a:t> to BPD </a:t>
            </a:r>
            <a:r>
              <a:rPr lang="it-IT" sz="2200" dirty="0" err="1">
                <a:solidFill>
                  <a:schemeClr val="accent2">
                    <a:lumMod val="25000"/>
                  </a:schemeClr>
                </a:solidFill>
                <a:effectLst/>
                <a:latin typeface="Calibri" panose="020F0502020204030204" pitchFamily="34" charset="0"/>
                <a:cs typeface="Calibri" panose="020F0502020204030204" pitchFamily="34" charset="0"/>
              </a:rPr>
              <a:t>severity</a:t>
            </a:r>
            <a:r>
              <a:rPr lang="it-IT" sz="2200" dirty="0">
                <a:solidFill>
                  <a:schemeClr val="accent2">
                    <a:lumMod val="25000"/>
                  </a:schemeClr>
                </a:solidFill>
                <a:effectLst/>
                <a:latin typeface="Calibri" panose="020F0502020204030204" pitchFamily="34" charset="0"/>
                <a:cs typeface="Calibri" panose="020F0502020204030204" pitchFamily="34" charset="0"/>
              </a:rPr>
              <a:t> . </a:t>
            </a:r>
            <a:r>
              <a:rPr lang="it-IT" sz="2200" dirty="0">
                <a:solidFill>
                  <a:schemeClr val="accent2">
                    <a:lumMod val="25000"/>
                  </a:schemeClr>
                </a:solidFill>
                <a:latin typeface="Calibri" panose="020F0502020204030204" pitchFamily="34" charset="0"/>
                <a:cs typeface="Calibri" panose="020F0502020204030204" pitchFamily="34" charset="0"/>
              </a:rPr>
              <a:t>N</a:t>
            </a:r>
            <a:r>
              <a:rPr lang="it-IT" sz="2200" dirty="0">
                <a:solidFill>
                  <a:schemeClr val="accent2">
                    <a:lumMod val="25000"/>
                  </a:schemeClr>
                </a:solidFill>
                <a:effectLst/>
                <a:latin typeface="Calibri" panose="020F0502020204030204" pitchFamily="34" charset="0"/>
                <a:cs typeface="Calibri" panose="020F0502020204030204" pitchFamily="34" charset="0"/>
              </a:rPr>
              <a:t>o </a:t>
            </a:r>
            <a:r>
              <a:rPr lang="it-IT" sz="2200" dirty="0" err="1">
                <a:solidFill>
                  <a:schemeClr val="accent2">
                    <a:lumMod val="25000"/>
                  </a:schemeClr>
                </a:solidFill>
                <a:effectLst/>
                <a:latin typeface="Calibri" panose="020F0502020204030204" pitchFamily="34" charset="0"/>
                <a:cs typeface="Calibri" panose="020F0502020204030204" pitchFamily="34" charset="0"/>
              </a:rPr>
              <a:t>differences</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before</a:t>
            </a:r>
            <a:r>
              <a:rPr lang="it-IT" sz="2200" dirty="0">
                <a:solidFill>
                  <a:schemeClr val="accent2">
                    <a:lumMod val="25000"/>
                  </a:schemeClr>
                </a:solidFill>
                <a:effectLst/>
                <a:latin typeface="Calibri" panose="020F0502020204030204" pitchFamily="34" charset="0"/>
                <a:cs typeface="Calibri" panose="020F0502020204030204" pitchFamily="34" charset="0"/>
              </a:rPr>
              <a:t> and after the </a:t>
            </a:r>
            <a:r>
              <a:rPr lang="it-IT" sz="2200" dirty="0" err="1">
                <a:solidFill>
                  <a:schemeClr val="accent2">
                    <a:lumMod val="25000"/>
                  </a:schemeClr>
                </a:solidFill>
                <a:effectLst/>
                <a:latin typeface="Calibri" panose="020F0502020204030204" pitchFamily="34" charset="0"/>
                <a:cs typeface="Calibri" panose="020F0502020204030204" pitchFamily="34" charset="0"/>
              </a:rPr>
              <a:t>surfactant</a:t>
            </a:r>
            <a:r>
              <a:rPr lang="it-IT" sz="2200" dirty="0">
                <a:solidFill>
                  <a:schemeClr val="accent2">
                    <a:lumMod val="25000"/>
                  </a:schemeClr>
                </a:solidFill>
                <a:effectLst/>
                <a:latin typeface="Calibri" panose="020F0502020204030204" pitchFamily="34" charset="0"/>
                <a:cs typeface="Calibri" panose="020F0502020204030204" pitchFamily="34" charset="0"/>
              </a:rPr>
              <a:t> era. </a:t>
            </a:r>
          </a:p>
          <a:p>
            <a:pPr marL="285750" indent="-285750">
              <a:buFont typeface="Arial" panose="020B0604020202020204" pitchFamily="34" charset="0"/>
              <a:buChar char="•"/>
            </a:pPr>
            <a:r>
              <a:rPr lang="it-IT" sz="2200" dirty="0" err="1">
                <a:solidFill>
                  <a:schemeClr val="accent2">
                    <a:lumMod val="25000"/>
                  </a:schemeClr>
                </a:solidFill>
                <a:latin typeface="Calibri" panose="020F0502020204030204" pitchFamily="34" charset="0"/>
                <a:cs typeface="Calibri" panose="020F0502020204030204" pitchFamily="34" charset="0"/>
              </a:rPr>
              <a:t>M</a:t>
            </a:r>
            <a:r>
              <a:rPr lang="it-IT" sz="2200" dirty="0" err="1">
                <a:solidFill>
                  <a:schemeClr val="accent2">
                    <a:lumMod val="25000"/>
                  </a:schemeClr>
                </a:solidFill>
                <a:effectLst/>
                <a:latin typeface="Calibri" panose="020F0502020204030204" pitchFamily="34" charset="0"/>
                <a:cs typeface="Calibri" panose="020F0502020204030204" pitchFamily="34" charset="0"/>
              </a:rPr>
              <a:t>ethacholine</a:t>
            </a:r>
            <a:r>
              <a:rPr lang="it-IT" sz="2200" dirty="0">
                <a:solidFill>
                  <a:schemeClr val="accent2">
                    <a:lumMod val="25000"/>
                  </a:schemeClr>
                </a:solidFill>
                <a:latin typeface="Calibri" panose="020F0502020204030204" pitchFamily="34" charset="0"/>
                <a:cs typeface="Calibri" panose="020F0502020204030204" pitchFamily="34" charset="0"/>
              </a:rPr>
              <a:t>  a</a:t>
            </a:r>
            <a:r>
              <a:rPr lang="it-IT" sz="2200" dirty="0">
                <a:solidFill>
                  <a:schemeClr val="accent2">
                    <a:lumMod val="25000"/>
                  </a:schemeClr>
                </a:solidFill>
                <a:effectLst/>
                <a:latin typeface="Calibri" panose="020F0502020204030204" pitchFamily="34" charset="0"/>
                <a:cs typeface="Calibri" panose="020F0502020204030204" pitchFamily="34" charset="0"/>
              </a:rPr>
              <a:t>nd </a:t>
            </a:r>
            <a:r>
              <a:rPr lang="it-IT" sz="2200" dirty="0" err="1">
                <a:solidFill>
                  <a:schemeClr val="accent2">
                    <a:lumMod val="25000"/>
                  </a:schemeClr>
                </a:solidFill>
                <a:effectLst/>
                <a:latin typeface="Calibri" panose="020F0502020204030204" pitchFamily="34" charset="0"/>
                <a:cs typeface="Calibri" panose="020F0502020204030204" pitchFamily="34" charset="0"/>
              </a:rPr>
              <a:t>salbutamol</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response</a:t>
            </a:r>
            <a:r>
              <a:rPr lang="it-IT" sz="2200" dirty="0">
                <a:solidFill>
                  <a:schemeClr val="accent2">
                    <a:lumMod val="25000"/>
                  </a:schemeClr>
                </a:solidFill>
                <a:effectLst/>
                <a:latin typeface="Calibri" panose="020F0502020204030204" pitchFamily="34" charset="0"/>
                <a:cs typeface="Calibri" panose="020F0502020204030204" pitchFamily="34" charset="0"/>
              </a:rPr>
              <a:t> in BPD groups </a:t>
            </a:r>
            <a:r>
              <a:rPr lang="it-IT" sz="2200" dirty="0" err="1">
                <a:solidFill>
                  <a:schemeClr val="accent2">
                    <a:lumMod val="25000"/>
                  </a:schemeClr>
                </a:solidFill>
                <a:effectLst/>
                <a:latin typeface="Calibri" panose="020F0502020204030204" pitchFamily="34" charset="0"/>
                <a:cs typeface="Calibri" panose="020F0502020204030204" pitchFamily="34" charset="0"/>
              </a:rPr>
              <a:t>is</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increased</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compared</a:t>
            </a:r>
            <a:r>
              <a:rPr lang="it-IT" sz="2200" dirty="0">
                <a:solidFill>
                  <a:schemeClr val="accent2">
                    <a:lumMod val="25000"/>
                  </a:schemeClr>
                </a:solidFill>
                <a:effectLst/>
                <a:latin typeface="Calibri" panose="020F0502020204030204" pitchFamily="34" charset="0"/>
                <a:cs typeface="Calibri" panose="020F0502020204030204" pitchFamily="34" charset="0"/>
              </a:rPr>
              <a:t> to non-BPD groups. </a:t>
            </a:r>
          </a:p>
          <a:p>
            <a:pPr marL="285750" indent="-285750">
              <a:buFont typeface="Arial" panose="020B0604020202020204" pitchFamily="34" charset="0"/>
              <a:buChar char="•"/>
            </a:pPr>
            <a:r>
              <a:rPr lang="it-IT" sz="2200" dirty="0">
                <a:solidFill>
                  <a:schemeClr val="accent2">
                    <a:lumMod val="25000"/>
                  </a:schemeClr>
                </a:solidFill>
                <a:effectLst/>
                <a:latin typeface="Calibri" panose="020F0502020204030204" pitchFamily="34" charset="0"/>
                <a:cs typeface="Calibri" panose="020F0502020204030204" pitchFamily="34" charset="0"/>
              </a:rPr>
              <a:t>Markers of </a:t>
            </a:r>
            <a:r>
              <a:rPr lang="it-IT" sz="2200" dirty="0" err="1">
                <a:solidFill>
                  <a:schemeClr val="accent2">
                    <a:lumMod val="25000"/>
                  </a:schemeClr>
                </a:solidFill>
                <a:effectLst/>
                <a:latin typeface="Calibri" panose="020F0502020204030204" pitchFamily="34" charset="0"/>
                <a:cs typeface="Calibri" panose="020F0502020204030204" pitchFamily="34" charset="0"/>
              </a:rPr>
              <a:t>eosinophilic</a:t>
            </a:r>
            <a:r>
              <a:rPr lang="it-IT" sz="2200" dirty="0">
                <a:solidFill>
                  <a:schemeClr val="accent2">
                    <a:lumMod val="25000"/>
                  </a:schemeClr>
                </a:solidFill>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airway</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inflammation</a:t>
            </a:r>
            <a:r>
              <a:rPr lang="it-IT" sz="2200" dirty="0">
                <a:solidFill>
                  <a:schemeClr val="accent2">
                    <a:lumMod val="25000"/>
                  </a:schemeClr>
                </a:solidFill>
                <a:effectLst/>
                <a:latin typeface="Calibri" panose="020F0502020204030204" pitchFamily="34" charset="0"/>
                <a:cs typeface="Calibri" panose="020F0502020204030204" pitchFamily="34" charset="0"/>
              </a:rPr>
              <a:t> are </a:t>
            </a:r>
            <a:r>
              <a:rPr lang="it-IT" sz="2200" dirty="0" err="1">
                <a:solidFill>
                  <a:schemeClr val="accent2">
                    <a:lumMod val="25000"/>
                  </a:schemeClr>
                </a:solidFill>
                <a:effectLst/>
                <a:latin typeface="Calibri" panose="020F0502020204030204" pitchFamily="34" charset="0"/>
                <a:cs typeface="Calibri" panose="020F0502020204030204" pitchFamily="34" charset="0"/>
              </a:rPr>
              <a:t>not</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increased</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as</a:t>
            </a:r>
            <a:r>
              <a:rPr lang="it-IT" sz="2200" dirty="0">
                <a:solidFill>
                  <a:schemeClr val="accent2">
                    <a:lumMod val="25000"/>
                  </a:schemeClr>
                </a:solidFill>
                <a:effectLst/>
                <a:latin typeface="Calibri" panose="020F0502020204030204" pitchFamily="34" charset="0"/>
                <a:cs typeface="Calibri" panose="020F0502020204030204" pitchFamily="34" charset="0"/>
              </a:rPr>
              <a:t> in </a:t>
            </a:r>
            <a:r>
              <a:rPr lang="it-IT" sz="2200" dirty="0" err="1">
                <a:solidFill>
                  <a:schemeClr val="accent2">
                    <a:lumMod val="25000"/>
                  </a:schemeClr>
                </a:solidFill>
                <a:effectLst/>
                <a:latin typeface="Calibri" panose="020F0502020204030204" pitchFamily="34" charset="0"/>
                <a:cs typeface="Calibri" panose="020F0502020204030204" pitchFamily="34" charset="0"/>
              </a:rPr>
              <a:t>asthma</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patients</a:t>
            </a:r>
            <a:r>
              <a:rPr lang="it-IT" sz="2200" dirty="0">
                <a:solidFill>
                  <a:schemeClr val="accent2">
                    <a:lumMod val="25000"/>
                  </a:schemeClr>
                </a:solidFill>
                <a:effectLst/>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it-IT" sz="2200" dirty="0">
                <a:solidFill>
                  <a:schemeClr val="accent2">
                    <a:lumMod val="25000"/>
                  </a:schemeClr>
                </a:solidFill>
                <a:effectLst/>
                <a:latin typeface="Calibri" panose="020F0502020204030204" pitchFamily="34" charset="0"/>
                <a:cs typeface="Calibri" panose="020F0502020204030204" pitchFamily="34" charset="0"/>
              </a:rPr>
              <a:t>CT </a:t>
            </a:r>
            <a:r>
              <a:rPr lang="it-IT" sz="2200" dirty="0" err="1">
                <a:solidFill>
                  <a:schemeClr val="accent2">
                    <a:lumMod val="25000"/>
                  </a:schemeClr>
                </a:solidFill>
                <a:effectLst/>
                <a:latin typeface="Calibri" panose="020F0502020204030204" pitchFamily="34" charset="0"/>
                <a:cs typeface="Calibri" panose="020F0502020204030204" pitchFamily="34" charset="0"/>
              </a:rPr>
              <a:t>scan</a:t>
            </a:r>
            <a:r>
              <a:rPr lang="it-IT" sz="2200" dirty="0">
                <a:solidFill>
                  <a:schemeClr val="accent2">
                    <a:lumMod val="25000"/>
                  </a:schemeClr>
                </a:solidFill>
                <a:effectLst/>
                <a:latin typeface="Calibri" panose="020F0502020204030204" pitchFamily="34" charset="0"/>
                <a:cs typeface="Calibri" panose="020F0502020204030204" pitchFamily="34" charset="0"/>
              </a:rPr>
              <a:t>:  linear (72.2 %) and </a:t>
            </a:r>
            <a:r>
              <a:rPr lang="it-IT" sz="2200" dirty="0" err="1">
                <a:solidFill>
                  <a:schemeClr val="accent2">
                    <a:lumMod val="25000"/>
                  </a:schemeClr>
                </a:solidFill>
                <a:effectLst/>
                <a:latin typeface="Calibri" panose="020F0502020204030204" pitchFamily="34" charset="0"/>
                <a:cs typeface="Calibri" panose="020F0502020204030204" pitchFamily="34" charset="0"/>
              </a:rPr>
              <a:t>triangular</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subpleural</a:t>
            </a:r>
            <a:r>
              <a:rPr lang="it-IT" sz="2200" dirty="0">
                <a:solidFill>
                  <a:schemeClr val="accent2">
                    <a:lumMod val="25000"/>
                  </a:schemeClr>
                </a:solidFill>
                <a:effectLst/>
                <a:latin typeface="Calibri" panose="020F0502020204030204" pitchFamily="34" charset="0"/>
                <a:cs typeface="Calibri" panose="020F0502020204030204" pitchFamily="34" charset="0"/>
              </a:rPr>
              <a:t> </a:t>
            </a:r>
            <a:r>
              <a:rPr lang="it-IT" sz="2200" dirty="0" err="1">
                <a:solidFill>
                  <a:schemeClr val="accent2">
                    <a:lumMod val="25000"/>
                  </a:schemeClr>
                </a:solidFill>
                <a:effectLst/>
                <a:latin typeface="Calibri" panose="020F0502020204030204" pitchFamily="34" charset="0"/>
                <a:cs typeface="Calibri" panose="020F0502020204030204" pitchFamily="34" charset="0"/>
              </a:rPr>
              <a:t>opacities</a:t>
            </a:r>
            <a:r>
              <a:rPr lang="it-IT" sz="2200" dirty="0">
                <a:solidFill>
                  <a:schemeClr val="accent2">
                    <a:lumMod val="25000"/>
                  </a:schemeClr>
                </a:solidFill>
                <a:latin typeface="Calibri" panose="020F0502020204030204" pitchFamily="34" charset="0"/>
                <a:cs typeface="Calibri" panose="020F0502020204030204" pitchFamily="34" charset="0"/>
              </a:rPr>
              <a:t> </a:t>
            </a:r>
            <a:r>
              <a:rPr lang="it-IT" sz="2200" dirty="0">
                <a:solidFill>
                  <a:schemeClr val="accent2">
                    <a:lumMod val="25000"/>
                  </a:schemeClr>
                </a:solidFill>
                <a:effectLst/>
                <a:latin typeface="Calibri" panose="020F0502020204030204" pitchFamily="34" charset="0"/>
                <a:cs typeface="Calibri" panose="020F0502020204030204" pitchFamily="34" charset="0"/>
              </a:rPr>
              <a:t>(58.3 %) </a:t>
            </a:r>
            <a:r>
              <a:rPr lang="it-IT" sz="2200" dirty="0" err="1">
                <a:solidFill>
                  <a:schemeClr val="accent2">
                    <a:lumMod val="25000"/>
                  </a:schemeClr>
                </a:solidFill>
                <a:effectLst/>
                <a:latin typeface="Calibri" panose="020F0502020204030204" pitchFamily="34" charset="0"/>
                <a:cs typeface="Calibri" panose="020F0502020204030204" pitchFamily="34" charset="0"/>
              </a:rPr>
              <a:t>as</a:t>
            </a:r>
            <a:r>
              <a:rPr lang="it-IT" sz="2200" dirty="0">
                <a:solidFill>
                  <a:schemeClr val="accent2">
                    <a:lumMod val="25000"/>
                  </a:schemeClr>
                </a:solidFill>
                <a:effectLst/>
                <a:latin typeface="Calibri" panose="020F0502020204030204" pitchFamily="34" charset="0"/>
                <a:cs typeface="Calibri" panose="020F0502020204030204" pitchFamily="34" charset="0"/>
              </a:rPr>
              <a:t> the </a:t>
            </a:r>
            <a:r>
              <a:rPr lang="it-IT" sz="2200" dirty="0" err="1">
                <a:solidFill>
                  <a:schemeClr val="accent2">
                    <a:lumMod val="25000"/>
                  </a:schemeClr>
                </a:solidFill>
                <a:effectLst/>
                <a:latin typeface="Calibri" panose="020F0502020204030204" pitchFamily="34" charset="0"/>
                <a:cs typeface="Calibri" panose="020F0502020204030204" pitchFamily="34" charset="0"/>
              </a:rPr>
              <a:t>most</a:t>
            </a:r>
            <a:r>
              <a:rPr lang="it-IT" sz="2200" dirty="0">
                <a:solidFill>
                  <a:schemeClr val="accent2">
                    <a:lumMod val="25000"/>
                  </a:schemeClr>
                </a:solidFill>
                <a:effectLst/>
                <a:latin typeface="Calibri" panose="020F0502020204030204" pitchFamily="34" charset="0"/>
                <a:cs typeface="Calibri" panose="020F0502020204030204" pitchFamily="34" charset="0"/>
              </a:rPr>
              <a:t> common </a:t>
            </a:r>
            <a:r>
              <a:rPr lang="it-IT" sz="2200" dirty="0" err="1">
                <a:solidFill>
                  <a:schemeClr val="accent2">
                    <a:lumMod val="25000"/>
                  </a:schemeClr>
                </a:solidFill>
                <a:effectLst/>
                <a:latin typeface="Calibri" panose="020F0502020204030204" pitchFamily="34" charset="0"/>
                <a:cs typeface="Calibri" panose="020F0502020204030204" pitchFamily="34" charset="0"/>
              </a:rPr>
              <a:t>findings</a:t>
            </a:r>
            <a:endParaRPr lang="it-IT" sz="2200" dirty="0">
              <a:solidFill>
                <a:schemeClr val="accent2">
                  <a:lumMod val="25000"/>
                </a:schemeClr>
              </a:solidFill>
              <a:effectLst/>
              <a:latin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A0F88514-7007-61E5-E41C-CE018D46A8C7}"/>
              </a:ext>
            </a:extLst>
          </p:cNvPr>
          <p:cNvSpPr txBox="1"/>
          <p:nvPr/>
        </p:nvSpPr>
        <p:spPr>
          <a:xfrm>
            <a:off x="9446525" y="6368731"/>
            <a:ext cx="2920992" cy="307777"/>
          </a:xfrm>
          <a:prstGeom prst="rect">
            <a:avLst/>
          </a:prstGeom>
          <a:noFill/>
        </p:spPr>
        <p:txBody>
          <a:bodyPr wrap="none" rtlCol="0">
            <a:spAutoFit/>
          </a:bodyPr>
          <a:lstStyle/>
          <a:p>
            <a:r>
              <a:rPr lang="it-IT" dirty="0" err="1"/>
              <a:t>Early</a:t>
            </a:r>
            <a:r>
              <a:rPr lang="it-IT" dirty="0"/>
              <a:t> Human Development, 2023</a:t>
            </a:r>
          </a:p>
        </p:txBody>
      </p:sp>
      <mc:AlternateContent xmlns:mc="http://schemas.openxmlformats.org/markup-compatibility/2006">
        <mc:Choice xmlns:p14="http://schemas.microsoft.com/office/powerpoint/2010/main" Requires="p14">
          <p:contentPart p14:bwMode="auto" r:id="rId4">
            <p14:nvContentPartPr>
              <p14:cNvPr id="37" name="Input penna 36">
                <a:extLst>
                  <a:ext uri="{FF2B5EF4-FFF2-40B4-BE49-F238E27FC236}">
                    <a16:creationId xmlns:a16="http://schemas.microsoft.com/office/drawing/2014/main" id="{2A9CB2D5-2CB4-1B7D-1498-2285605D33BA}"/>
                  </a:ext>
                </a:extLst>
              </p14:cNvPr>
              <p14:cNvContentPartPr/>
              <p14:nvPr/>
            </p14:nvContentPartPr>
            <p14:xfrm>
              <a:off x="1589190" y="2798398"/>
              <a:ext cx="2507400" cy="42840"/>
            </p14:xfrm>
          </p:contentPart>
        </mc:Choice>
        <mc:Fallback>
          <p:pic>
            <p:nvPicPr>
              <p:cNvPr id="37" name="Input penna 36">
                <a:extLst>
                  <a:ext uri="{FF2B5EF4-FFF2-40B4-BE49-F238E27FC236}">
                    <a16:creationId xmlns:a16="http://schemas.microsoft.com/office/drawing/2014/main" id="{2A9CB2D5-2CB4-1B7D-1498-2285605D33BA}"/>
                  </a:ext>
                </a:extLst>
              </p:cNvPr>
              <p:cNvPicPr/>
              <p:nvPr/>
            </p:nvPicPr>
            <p:blipFill>
              <a:blip r:embed="rId5"/>
              <a:stretch>
                <a:fillRect/>
              </a:stretch>
            </p:blipFill>
            <p:spPr>
              <a:xfrm>
                <a:off x="1535550" y="2690398"/>
                <a:ext cx="261504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8" name="Input penna 37">
                <a:extLst>
                  <a:ext uri="{FF2B5EF4-FFF2-40B4-BE49-F238E27FC236}">
                    <a16:creationId xmlns:a16="http://schemas.microsoft.com/office/drawing/2014/main" id="{5398B7F4-8E44-6E36-5BCC-B31527094306}"/>
                  </a:ext>
                </a:extLst>
              </p14:cNvPr>
              <p14:cNvContentPartPr/>
              <p14:nvPr/>
            </p14:nvContentPartPr>
            <p14:xfrm>
              <a:off x="3347790" y="3458638"/>
              <a:ext cx="1948320" cy="360"/>
            </p14:xfrm>
          </p:contentPart>
        </mc:Choice>
        <mc:Fallback>
          <p:pic>
            <p:nvPicPr>
              <p:cNvPr id="38" name="Input penna 37">
                <a:extLst>
                  <a:ext uri="{FF2B5EF4-FFF2-40B4-BE49-F238E27FC236}">
                    <a16:creationId xmlns:a16="http://schemas.microsoft.com/office/drawing/2014/main" id="{5398B7F4-8E44-6E36-5BCC-B31527094306}"/>
                  </a:ext>
                </a:extLst>
              </p:cNvPr>
              <p:cNvPicPr/>
              <p:nvPr/>
            </p:nvPicPr>
            <p:blipFill>
              <a:blip r:embed="rId7"/>
              <a:stretch>
                <a:fillRect/>
              </a:stretch>
            </p:blipFill>
            <p:spPr>
              <a:xfrm>
                <a:off x="3293790" y="3350638"/>
                <a:ext cx="20559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0" name="Input penna 39">
                <a:extLst>
                  <a:ext uri="{FF2B5EF4-FFF2-40B4-BE49-F238E27FC236}">
                    <a16:creationId xmlns:a16="http://schemas.microsoft.com/office/drawing/2014/main" id="{FBACF6DE-D81C-0C99-CC77-D903760CACFB}"/>
                  </a:ext>
                </a:extLst>
              </p14:cNvPr>
              <p14:cNvContentPartPr/>
              <p14:nvPr/>
            </p14:nvContentPartPr>
            <p14:xfrm>
              <a:off x="2263110" y="4862998"/>
              <a:ext cx="2015640" cy="360"/>
            </p14:xfrm>
          </p:contentPart>
        </mc:Choice>
        <mc:Fallback>
          <p:pic>
            <p:nvPicPr>
              <p:cNvPr id="40" name="Input penna 39">
                <a:extLst>
                  <a:ext uri="{FF2B5EF4-FFF2-40B4-BE49-F238E27FC236}">
                    <a16:creationId xmlns:a16="http://schemas.microsoft.com/office/drawing/2014/main" id="{FBACF6DE-D81C-0C99-CC77-D903760CACFB}"/>
                  </a:ext>
                </a:extLst>
              </p:cNvPr>
              <p:cNvPicPr/>
              <p:nvPr/>
            </p:nvPicPr>
            <p:blipFill>
              <a:blip r:embed="rId9"/>
              <a:stretch>
                <a:fillRect/>
              </a:stretch>
            </p:blipFill>
            <p:spPr>
              <a:xfrm>
                <a:off x="2209470" y="4754998"/>
                <a:ext cx="21232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1" name="Input penna 40">
                <a:extLst>
                  <a:ext uri="{FF2B5EF4-FFF2-40B4-BE49-F238E27FC236}">
                    <a16:creationId xmlns:a16="http://schemas.microsoft.com/office/drawing/2014/main" id="{1ED13EA1-34F7-E98E-4306-DB8C62D38250}"/>
                  </a:ext>
                </a:extLst>
              </p14:cNvPr>
              <p14:cNvContentPartPr/>
              <p14:nvPr/>
            </p14:nvContentPartPr>
            <p14:xfrm>
              <a:off x="939030" y="4126438"/>
              <a:ext cx="3326040" cy="14400"/>
            </p14:xfrm>
          </p:contentPart>
        </mc:Choice>
        <mc:Fallback>
          <p:pic>
            <p:nvPicPr>
              <p:cNvPr id="41" name="Input penna 40">
                <a:extLst>
                  <a:ext uri="{FF2B5EF4-FFF2-40B4-BE49-F238E27FC236}">
                    <a16:creationId xmlns:a16="http://schemas.microsoft.com/office/drawing/2014/main" id="{1ED13EA1-34F7-E98E-4306-DB8C62D38250}"/>
                  </a:ext>
                </a:extLst>
              </p:cNvPr>
              <p:cNvPicPr/>
              <p:nvPr/>
            </p:nvPicPr>
            <p:blipFill>
              <a:blip r:embed="rId11"/>
              <a:stretch>
                <a:fillRect/>
              </a:stretch>
            </p:blipFill>
            <p:spPr>
              <a:xfrm>
                <a:off x="885030" y="4018798"/>
                <a:ext cx="343368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42" name="Input penna 41">
                <a:extLst>
                  <a:ext uri="{FF2B5EF4-FFF2-40B4-BE49-F238E27FC236}">
                    <a16:creationId xmlns:a16="http://schemas.microsoft.com/office/drawing/2014/main" id="{1C7AC72E-BCA7-8A91-AF9E-FCE456DF17D9}"/>
                  </a:ext>
                </a:extLst>
              </p14:cNvPr>
              <p14:cNvContentPartPr/>
              <p14:nvPr/>
            </p14:nvContentPartPr>
            <p14:xfrm>
              <a:off x="922830" y="5141998"/>
              <a:ext cx="655920" cy="11520"/>
            </p14:xfrm>
          </p:contentPart>
        </mc:Choice>
        <mc:Fallback>
          <p:pic>
            <p:nvPicPr>
              <p:cNvPr id="42" name="Input penna 41">
                <a:extLst>
                  <a:ext uri="{FF2B5EF4-FFF2-40B4-BE49-F238E27FC236}">
                    <a16:creationId xmlns:a16="http://schemas.microsoft.com/office/drawing/2014/main" id="{1C7AC72E-BCA7-8A91-AF9E-FCE456DF17D9}"/>
                  </a:ext>
                </a:extLst>
              </p:cNvPr>
              <p:cNvPicPr/>
              <p:nvPr/>
            </p:nvPicPr>
            <p:blipFill>
              <a:blip r:embed="rId13"/>
              <a:stretch>
                <a:fillRect/>
              </a:stretch>
            </p:blipFill>
            <p:spPr>
              <a:xfrm>
                <a:off x="869190" y="5034358"/>
                <a:ext cx="76356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8" name="Input penna 47">
                <a:extLst>
                  <a:ext uri="{FF2B5EF4-FFF2-40B4-BE49-F238E27FC236}">
                    <a16:creationId xmlns:a16="http://schemas.microsoft.com/office/drawing/2014/main" id="{49A64176-CBE0-0D23-E3EC-D9F7D57C5869}"/>
                  </a:ext>
                </a:extLst>
              </p14:cNvPr>
              <p14:cNvContentPartPr/>
              <p14:nvPr/>
            </p14:nvContentPartPr>
            <p14:xfrm>
              <a:off x="10632750" y="3610918"/>
              <a:ext cx="579960" cy="360"/>
            </p14:xfrm>
          </p:contentPart>
        </mc:Choice>
        <mc:Fallback>
          <p:pic>
            <p:nvPicPr>
              <p:cNvPr id="48" name="Input penna 47">
                <a:extLst>
                  <a:ext uri="{FF2B5EF4-FFF2-40B4-BE49-F238E27FC236}">
                    <a16:creationId xmlns:a16="http://schemas.microsoft.com/office/drawing/2014/main" id="{49A64176-CBE0-0D23-E3EC-D9F7D57C5869}"/>
                  </a:ext>
                </a:extLst>
              </p:cNvPr>
              <p:cNvPicPr/>
              <p:nvPr/>
            </p:nvPicPr>
            <p:blipFill>
              <a:blip r:embed="rId15"/>
              <a:stretch>
                <a:fillRect/>
              </a:stretch>
            </p:blipFill>
            <p:spPr>
              <a:xfrm>
                <a:off x="10597110" y="3575278"/>
                <a:ext cx="6516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51" name="Input penna 50">
                <a:extLst>
                  <a:ext uri="{FF2B5EF4-FFF2-40B4-BE49-F238E27FC236}">
                    <a16:creationId xmlns:a16="http://schemas.microsoft.com/office/drawing/2014/main" id="{CE83ACC8-38ED-B510-F68B-53F355EE3356}"/>
                  </a:ext>
                </a:extLst>
              </p14:cNvPr>
              <p14:cNvContentPartPr/>
              <p14:nvPr/>
            </p14:nvContentPartPr>
            <p14:xfrm>
              <a:off x="891870" y="3865078"/>
              <a:ext cx="5229000" cy="125640"/>
            </p14:xfrm>
          </p:contentPart>
        </mc:Choice>
        <mc:Fallback>
          <p:pic>
            <p:nvPicPr>
              <p:cNvPr id="51" name="Input penna 50">
                <a:extLst>
                  <a:ext uri="{FF2B5EF4-FFF2-40B4-BE49-F238E27FC236}">
                    <a16:creationId xmlns:a16="http://schemas.microsoft.com/office/drawing/2014/main" id="{CE83ACC8-38ED-B510-F68B-53F355EE3356}"/>
                  </a:ext>
                </a:extLst>
              </p:cNvPr>
              <p:cNvPicPr/>
              <p:nvPr/>
            </p:nvPicPr>
            <p:blipFill>
              <a:blip r:embed="rId17"/>
              <a:stretch>
                <a:fillRect/>
              </a:stretch>
            </p:blipFill>
            <p:spPr>
              <a:xfrm>
                <a:off x="856230" y="3829078"/>
                <a:ext cx="5300640" cy="197280"/>
              </a:xfrm>
              <a:prstGeom prst="rect">
                <a:avLst/>
              </a:prstGeom>
            </p:spPr>
          </p:pic>
        </mc:Fallback>
      </mc:AlternateContent>
    </p:spTree>
    <p:extLst>
      <p:ext uri="{BB962C8B-B14F-4D97-AF65-F5344CB8AC3E}">
        <p14:creationId xmlns:p14="http://schemas.microsoft.com/office/powerpoint/2010/main" val="27387788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8">
          <a:extLst>
            <a:ext uri="{FF2B5EF4-FFF2-40B4-BE49-F238E27FC236}">
              <a16:creationId xmlns:a16="http://schemas.microsoft.com/office/drawing/2014/main" id="{55D84BBB-D8D0-50D7-C01B-E484C78AC311}"/>
            </a:ext>
          </a:extLst>
        </p:cNvPr>
        <p:cNvGrpSpPr/>
        <p:nvPr/>
      </p:nvGrpSpPr>
      <p:grpSpPr>
        <a:xfrm>
          <a:off x="0" y="0"/>
          <a:ext cx="0" cy="0"/>
          <a:chOff x="0" y="0"/>
          <a:chExt cx="0" cy="0"/>
        </a:xfrm>
      </p:grpSpPr>
      <p:sp>
        <p:nvSpPr>
          <p:cNvPr id="549" name="Google Shape;549;p26">
            <a:extLst>
              <a:ext uri="{FF2B5EF4-FFF2-40B4-BE49-F238E27FC236}">
                <a16:creationId xmlns:a16="http://schemas.microsoft.com/office/drawing/2014/main" id="{434FDA67-360E-A40E-E890-E56307A25F84}"/>
              </a:ext>
            </a:extLst>
          </p:cNvPr>
          <p:cNvSpPr txBox="1">
            <a:spLocks noGrp="1"/>
          </p:cNvSpPr>
          <p:nvPr>
            <p:ph type="title"/>
          </p:nvPr>
        </p:nvSpPr>
        <p:spPr>
          <a:xfrm>
            <a:off x="1052303" y="272468"/>
            <a:ext cx="11061668" cy="1325563"/>
          </a:xfrm>
          <a:prstGeom prst="rect">
            <a:avLst/>
          </a:prstGeom>
          <a:noFill/>
          <a:ln>
            <a:noFill/>
          </a:ln>
        </p:spPr>
        <p:txBody>
          <a:bodyPr spcFirstLastPara="1" wrap="square" lIns="91425" tIns="45700" rIns="91425" bIns="45700" anchor="ctr" anchorCtr="0">
            <a:noAutofit/>
          </a:bodyPr>
          <a:lstStyle/>
          <a:p>
            <a:pPr>
              <a:buSzPts val="4400"/>
            </a:pPr>
            <a:r>
              <a:rPr lang="it-IT" sz="3000" b="1" dirty="0" err="1">
                <a:solidFill>
                  <a:schemeClr val="accent2">
                    <a:lumMod val="25000"/>
                  </a:schemeClr>
                </a:solidFill>
                <a:effectLst/>
                <a:latin typeface="Calibri" panose="020F0502020204030204" pitchFamily="34" charset="0"/>
                <a:cs typeface="Calibri" panose="020F0502020204030204" pitchFamily="34" charset="0"/>
              </a:rPr>
              <a:t>Trajectory</a:t>
            </a:r>
            <a:r>
              <a:rPr lang="it-IT" sz="3000" b="1" dirty="0">
                <a:solidFill>
                  <a:schemeClr val="accent2">
                    <a:lumMod val="25000"/>
                  </a:schemeClr>
                </a:solidFill>
                <a:effectLst/>
                <a:latin typeface="Calibri" panose="020F0502020204030204" pitchFamily="34" charset="0"/>
                <a:cs typeface="Calibri" panose="020F0502020204030204" pitchFamily="34" charset="0"/>
              </a:rPr>
              <a:t> of </a:t>
            </a:r>
            <a:r>
              <a:rPr lang="it-IT" sz="3000" b="1" dirty="0" err="1">
                <a:solidFill>
                  <a:schemeClr val="accent2">
                    <a:lumMod val="25000"/>
                  </a:schemeClr>
                </a:solidFill>
                <a:effectLst/>
                <a:latin typeface="Calibri" panose="020F0502020204030204" pitchFamily="34" charset="0"/>
                <a:cs typeface="Calibri" panose="020F0502020204030204" pitchFamily="34" charset="0"/>
              </a:rPr>
              <a:t>Respiratory</a:t>
            </a:r>
            <a:r>
              <a:rPr lang="it-IT" sz="3000" b="1" dirty="0">
                <a:solidFill>
                  <a:schemeClr val="accent2">
                    <a:lumMod val="25000"/>
                  </a:schemeClr>
                </a:solidFill>
                <a:effectLst/>
                <a:latin typeface="Calibri" panose="020F0502020204030204" pitchFamily="34" charset="0"/>
                <a:cs typeface="Calibri" panose="020F0502020204030204" pitchFamily="34" charset="0"/>
              </a:rPr>
              <a:t> </a:t>
            </a:r>
            <a:r>
              <a:rPr lang="it-IT" sz="3000" b="1" dirty="0" err="1">
                <a:solidFill>
                  <a:schemeClr val="accent2">
                    <a:lumMod val="25000"/>
                  </a:schemeClr>
                </a:solidFill>
                <a:effectLst/>
                <a:latin typeface="Calibri" panose="020F0502020204030204" pitchFamily="34" charset="0"/>
                <a:cs typeface="Calibri" panose="020F0502020204030204" pitchFamily="34" charset="0"/>
              </a:rPr>
              <a:t>symptoms</a:t>
            </a:r>
            <a:r>
              <a:rPr lang="it-IT" sz="3000" b="1" dirty="0">
                <a:solidFill>
                  <a:schemeClr val="accent2">
                    <a:lumMod val="25000"/>
                  </a:schemeClr>
                </a:solidFill>
                <a:effectLst/>
                <a:latin typeface="Calibri" panose="020F0502020204030204" pitchFamily="34" charset="0"/>
                <a:cs typeface="Calibri" panose="020F0502020204030204" pitchFamily="34" charset="0"/>
              </a:rPr>
              <a:t> </a:t>
            </a:r>
            <a:r>
              <a:rPr lang="it-IT" sz="3000" dirty="0">
                <a:solidFill>
                  <a:schemeClr val="accent2">
                    <a:lumMod val="25000"/>
                  </a:schemeClr>
                </a:solidFill>
                <a:effectLst/>
                <a:latin typeface="Calibri" panose="020F0502020204030204" pitchFamily="34" charset="0"/>
                <a:cs typeface="Calibri" panose="020F0502020204030204" pitchFamily="34" charset="0"/>
              </a:rPr>
              <a:t>in </a:t>
            </a:r>
            <a:r>
              <a:rPr lang="it-IT" sz="3000" dirty="0" err="1">
                <a:solidFill>
                  <a:schemeClr val="accent2">
                    <a:lumMod val="25000"/>
                  </a:schemeClr>
                </a:solidFill>
                <a:effectLst/>
                <a:latin typeface="Calibri" panose="020F0502020204030204" pitchFamily="34" charset="0"/>
                <a:cs typeface="Calibri" panose="020F0502020204030204" pitchFamily="34" charset="0"/>
              </a:rPr>
              <a:t>very</a:t>
            </a:r>
            <a:r>
              <a:rPr lang="it-IT" sz="3000" dirty="0">
                <a:solidFill>
                  <a:schemeClr val="accent2">
                    <a:lumMod val="25000"/>
                  </a:schemeClr>
                </a:solidFill>
                <a:effectLst/>
                <a:latin typeface="Calibri" panose="020F0502020204030204" pitchFamily="34" charset="0"/>
                <a:cs typeface="Calibri" panose="020F0502020204030204" pitchFamily="34" charset="0"/>
              </a:rPr>
              <a:t> </a:t>
            </a:r>
            <a:r>
              <a:rPr lang="it-IT" sz="3000" dirty="0" err="1">
                <a:solidFill>
                  <a:schemeClr val="accent2">
                    <a:lumMod val="25000"/>
                  </a:schemeClr>
                </a:solidFill>
                <a:effectLst/>
                <a:latin typeface="Calibri" panose="020F0502020204030204" pitchFamily="34" charset="0"/>
                <a:cs typeface="Calibri" panose="020F0502020204030204" pitchFamily="34" charset="0"/>
              </a:rPr>
              <a:t>preterm</a:t>
            </a:r>
            <a:r>
              <a:rPr lang="it-IT" sz="3000" dirty="0">
                <a:solidFill>
                  <a:schemeClr val="accent2">
                    <a:lumMod val="25000"/>
                  </a:schemeClr>
                </a:solidFill>
                <a:effectLst/>
                <a:latin typeface="Calibri" panose="020F0502020204030204" pitchFamily="34" charset="0"/>
                <a:cs typeface="Calibri" panose="020F0502020204030204" pitchFamily="34" charset="0"/>
              </a:rPr>
              <a:t> (</a:t>
            </a:r>
            <a:r>
              <a:rPr lang="it-IT" sz="3000" dirty="0">
                <a:solidFill>
                  <a:schemeClr val="accent2">
                    <a:lumMod val="25000"/>
                  </a:schemeClr>
                </a:solidFill>
                <a:latin typeface="Calibri" panose="020F0502020204030204" pitchFamily="34" charset="0"/>
                <a:cs typeface="Calibri" panose="020F0502020204030204" pitchFamily="34" charset="0"/>
              </a:rPr>
              <a:t>GA &lt;32 </a:t>
            </a:r>
            <a:r>
              <a:rPr lang="it-IT" sz="3000" dirty="0" err="1">
                <a:solidFill>
                  <a:schemeClr val="accent2">
                    <a:lumMod val="25000"/>
                  </a:schemeClr>
                </a:solidFill>
                <a:latin typeface="Calibri" panose="020F0502020204030204" pitchFamily="34" charset="0"/>
                <a:cs typeface="Calibri" panose="020F0502020204030204" pitchFamily="34" charset="0"/>
              </a:rPr>
              <a:t>wks</a:t>
            </a:r>
            <a:r>
              <a:rPr lang="it-IT" sz="3000" dirty="0">
                <a:solidFill>
                  <a:schemeClr val="accent2">
                    <a:lumMod val="25000"/>
                  </a:schemeClr>
                </a:solidFill>
                <a:latin typeface="Calibri" panose="020F0502020204030204" pitchFamily="34" charset="0"/>
                <a:cs typeface="Calibri" panose="020F0502020204030204" pitchFamily="34" charset="0"/>
              </a:rPr>
              <a:t> </a:t>
            </a:r>
            <a:r>
              <a:rPr lang="it-IT" sz="3000" dirty="0" err="1">
                <a:solidFill>
                  <a:schemeClr val="accent2">
                    <a:lumMod val="25000"/>
                  </a:schemeClr>
                </a:solidFill>
                <a:latin typeface="Calibri" panose="020F0502020204030204" pitchFamily="34" charset="0"/>
                <a:cs typeface="Calibri" panose="020F0502020204030204" pitchFamily="34" charset="0"/>
              </a:rPr>
              <a:t>born</a:t>
            </a:r>
            <a:r>
              <a:rPr lang="it-IT" sz="3000" dirty="0">
                <a:solidFill>
                  <a:schemeClr val="accent2">
                    <a:lumMod val="25000"/>
                  </a:schemeClr>
                </a:solidFill>
                <a:latin typeface="Calibri" panose="020F0502020204030204" pitchFamily="34" charset="0"/>
                <a:cs typeface="Calibri" panose="020F0502020204030204" pitchFamily="34" charset="0"/>
              </a:rPr>
              <a:t> 1997-2003)</a:t>
            </a:r>
            <a:r>
              <a:rPr lang="it-IT" sz="3000" dirty="0">
                <a:solidFill>
                  <a:schemeClr val="accent2">
                    <a:lumMod val="25000"/>
                  </a:schemeClr>
                </a:solidFill>
                <a:effectLst/>
                <a:latin typeface="Calibri" panose="020F0502020204030204" pitchFamily="34" charset="0"/>
                <a:cs typeface="Calibri" panose="020F0502020204030204" pitchFamily="34" charset="0"/>
              </a:rPr>
              <a:t> </a:t>
            </a:r>
            <a:r>
              <a:rPr lang="it-IT" sz="3000" dirty="0" err="1">
                <a:solidFill>
                  <a:schemeClr val="accent2">
                    <a:lumMod val="25000"/>
                  </a:schemeClr>
                </a:solidFill>
                <a:effectLst/>
                <a:latin typeface="Calibri" panose="020F0502020204030204" pitchFamily="34" charset="0"/>
                <a:cs typeface="Calibri" panose="020F0502020204030204" pitchFamily="34" charset="0"/>
              </a:rPr>
              <a:t>children</a:t>
            </a:r>
            <a:r>
              <a:rPr lang="it-IT" sz="3000" dirty="0">
                <a:solidFill>
                  <a:schemeClr val="accent2">
                    <a:lumMod val="25000"/>
                  </a:schemeClr>
                </a:solidFill>
                <a:effectLst/>
                <a:latin typeface="Calibri" panose="020F0502020204030204" pitchFamily="34" charset="0"/>
                <a:cs typeface="Calibri" panose="020F0502020204030204" pitchFamily="34" charset="0"/>
              </a:rPr>
              <a:t> </a:t>
            </a:r>
            <a:r>
              <a:rPr lang="it-IT" sz="3000" dirty="0" err="1">
                <a:solidFill>
                  <a:schemeClr val="accent2">
                    <a:lumMod val="25000"/>
                  </a:schemeClr>
                </a:solidFill>
                <a:effectLst/>
                <a:latin typeface="Calibri" panose="020F0502020204030204" pitchFamily="34" charset="0"/>
                <a:cs typeface="Calibri" panose="020F0502020204030204" pitchFamily="34" charset="0"/>
              </a:rPr>
              <a:t>at</a:t>
            </a:r>
            <a:r>
              <a:rPr lang="it-IT" sz="3000" dirty="0">
                <a:solidFill>
                  <a:schemeClr val="accent2">
                    <a:lumMod val="25000"/>
                  </a:schemeClr>
                </a:solidFill>
                <a:effectLst/>
                <a:highlight>
                  <a:srgbClr val="FF0000"/>
                </a:highlight>
                <a:latin typeface="Calibri" panose="020F0502020204030204" pitchFamily="34" charset="0"/>
                <a:cs typeface="Calibri" panose="020F0502020204030204" pitchFamily="34" charset="0"/>
              </a:rPr>
              <a:t> </a:t>
            </a:r>
            <a:r>
              <a:rPr lang="it-IT" sz="3000" dirty="0" err="1">
                <a:solidFill>
                  <a:schemeClr val="accent2">
                    <a:lumMod val="25000"/>
                  </a:schemeClr>
                </a:solidFill>
                <a:effectLst/>
                <a:highlight>
                  <a:srgbClr val="FF0000"/>
                </a:highlight>
                <a:latin typeface="Calibri" panose="020F0502020204030204" pitchFamily="34" charset="0"/>
                <a:cs typeface="Calibri" panose="020F0502020204030204" pitchFamily="34" charset="0"/>
              </a:rPr>
              <a:t>early</a:t>
            </a:r>
            <a:r>
              <a:rPr lang="it-IT" sz="3000" dirty="0">
                <a:solidFill>
                  <a:schemeClr val="accent2">
                    <a:lumMod val="25000"/>
                  </a:schemeClr>
                </a:solidFill>
                <a:effectLst/>
                <a:highlight>
                  <a:srgbClr val="FF0000"/>
                </a:highlight>
                <a:latin typeface="Calibri" panose="020F0502020204030204" pitchFamily="34" charset="0"/>
                <a:cs typeface="Calibri" panose="020F0502020204030204" pitchFamily="34" charset="0"/>
              </a:rPr>
              <a:t> </a:t>
            </a:r>
            <a:r>
              <a:rPr lang="it-IT" sz="3000" dirty="0" err="1">
                <a:solidFill>
                  <a:schemeClr val="accent2">
                    <a:lumMod val="25000"/>
                  </a:schemeClr>
                </a:solidFill>
                <a:effectLst/>
                <a:latin typeface="Calibri" panose="020F0502020204030204" pitchFamily="34" charset="0"/>
                <a:cs typeface="Calibri" panose="020F0502020204030204" pitchFamily="34" charset="0"/>
              </a:rPr>
              <a:t>childhood</a:t>
            </a:r>
            <a:r>
              <a:rPr lang="it-IT" sz="3000" dirty="0">
                <a:solidFill>
                  <a:schemeClr val="accent2">
                    <a:lumMod val="25000"/>
                  </a:schemeClr>
                </a:solidFill>
                <a:effectLst/>
                <a:latin typeface="Calibri" panose="020F0502020204030204" pitchFamily="34" charset="0"/>
                <a:cs typeface="Calibri" panose="020F0502020204030204" pitchFamily="34" charset="0"/>
              </a:rPr>
              <a:t> and </a:t>
            </a:r>
            <a:r>
              <a:rPr lang="it-IT" sz="3000" dirty="0" err="1">
                <a:solidFill>
                  <a:schemeClr val="accent2">
                    <a:lumMod val="25000"/>
                  </a:schemeClr>
                </a:solidFill>
                <a:effectLst/>
                <a:highlight>
                  <a:srgbClr val="FF0000"/>
                </a:highlight>
                <a:latin typeface="Calibri" panose="020F0502020204030204" pitchFamily="34" charset="0"/>
                <a:cs typeface="Calibri" panose="020F0502020204030204" pitchFamily="34" charset="0"/>
              </a:rPr>
              <a:t>mid</a:t>
            </a:r>
            <a:r>
              <a:rPr lang="it-IT" sz="3000" dirty="0" err="1">
                <a:solidFill>
                  <a:schemeClr val="accent2">
                    <a:lumMod val="25000"/>
                  </a:schemeClr>
                </a:solidFill>
                <a:effectLst/>
                <a:latin typeface="Calibri" panose="020F0502020204030204" pitchFamily="34" charset="0"/>
                <a:cs typeface="Calibri" panose="020F0502020204030204" pitchFamily="34" charset="0"/>
              </a:rPr>
              <a:t>-</a:t>
            </a:r>
            <a:r>
              <a:rPr lang="it-IT" sz="3000" dirty="0" err="1">
                <a:solidFill>
                  <a:schemeClr val="accent2">
                    <a:lumMod val="25000"/>
                  </a:schemeClr>
                </a:solidFill>
                <a:effectLst/>
                <a:highlight>
                  <a:srgbClr val="FF0000"/>
                </a:highlight>
                <a:latin typeface="Calibri" panose="020F0502020204030204" pitchFamily="34" charset="0"/>
                <a:cs typeface="Calibri" panose="020F0502020204030204" pitchFamily="34" charset="0"/>
              </a:rPr>
              <a:t>childhoo</a:t>
            </a:r>
            <a:r>
              <a:rPr lang="it-IT" sz="3000" dirty="0" err="1">
                <a:solidFill>
                  <a:schemeClr val="accent2">
                    <a:lumMod val="25000"/>
                  </a:schemeClr>
                </a:solidFill>
                <a:effectLst/>
                <a:latin typeface="Calibri" panose="020F0502020204030204" pitchFamily="34" charset="0"/>
                <a:cs typeface="Calibri" panose="020F0502020204030204" pitchFamily="34" charset="0"/>
              </a:rPr>
              <a:t>d</a:t>
            </a:r>
            <a:endParaRPr sz="3000" dirty="0">
              <a:solidFill>
                <a:schemeClr val="accent2">
                  <a:lumMod val="25000"/>
                </a:schemeClr>
              </a:solidFill>
              <a:latin typeface="Calibri" panose="020F0502020204030204" pitchFamily="34" charset="0"/>
              <a:cs typeface="Calibri" panose="020F0502020204030204" pitchFamily="34" charset="0"/>
            </a:endParaRPr>
          </a:p>
        </p:txBody>
      </p:sp>
      <p:pic>
        <p:nvPicPr>
          <p:cNvPr id="1026" name="Picture 2" descr="Etichetta Made in Australia. per il design del logo, sigillo, etichetta,  badge, adesivo, emblema, simbolo, ecc | Vettore Premium">
            <a:extLst>
              <a:ext uri="{FF2B5EF4-FFF2-40B4-BE49-F238E27FC236}">
                <a16:creationId xmlns:a16="http://schemas.microsoft.com/office/drawing/2014/main" id="{7C95AAE9-5F4C-2587-91DE-2C2AF9C496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35" t="18734" r="17917" b="18656"/>
          <a:stretch/>
        </p:blipFill>
        <p:spPr bwMode="auto">
          <a:xfrm>
            <a:off x="10767148" y="365125"/>
            <a:ext cx="1169107" cy="1157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0671F5EE-56EC-40D9-1FD4-CE17B73A390E}"/>
              </a:ext>
            </a:extLst>
          </p:cNvPr>
          <p:cNvPicPr>
            <a:picLocks noChangeAspect="1"/>
          </p:cNvPicPr>
          <p:nvPr/>
        </p:nvPicPr>
        <p:blipFill>
          <a:blip r:embed="rId4"/>
          <a:stretch>
            <a:fillRect/>
          </a:stretch>
        </p:blipFill>
        <p:spPr>
          <a:xfrm>
            <a:off x="2839023" y="1522450"/>
            <a:ext cx="6000178" cy="5270282"/>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put penna 5">
                <a:extLst>
                  <a:ext uri="{FF2B5EF4-FFF2-40B4-BE49-F238E27FC236}">
                    <a16:creationId xmlns:a16="http://schemas.microsoft.com/office/drawing/2014/main" id="{84930E1F-583D-2B49-768D-51C63C32961D}"/>
                  </a:ext>
                </a:extLst>
              </p14:cNvPr>
              <p14:cNvContentPartPr/>
              <p14:nvPr/>
            </p14:nvContentPartPr>
            <p14:xfrm>
              <a:off x="2085485" y="1685056"/>
              <a:ext cx="1491120" cy="782280"/>
            </p14:xfrm>
          </p:contentPart>
        </mc:Choice>
        <mc:Fallback>
          <p:pic>
            <p:nvPicPr>
              <p:cNvPr id="6" name="Input penna 5">
                <a:extLst>
                  <a:ext uri="{FF2B5EF4-FFF2-40B4-BE49-F238E27FC236}">
                    <a16:creationId xmlns:a16="http://schemas.microsoft.com/office/drawing/2014/main" id="{84930E1F-583D-2B49-768D-51C63C32961D}"/>
                  </a:ext>
                </a:extLst>
              </p:cNvPr>
              <p:cNvPicPr/>
              <p:nvPr/>
            </p:nvPicPr>
            <p:blipFill>
              <a:blip r:embed="rId6"/>
              <a:stretch>
                <a:fillRect/>
              </a:stretch>
            </p:blipFill>
            <p:spPr>
              <a:xfrm>
                <a:off x="2076845" y="1676056"/>
                <a:ext cx="1508760" cy="799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put penna 7">
                <a:extLst>
                  <a:ext uri="{FF2B5EF4-FFF2-40B4-BE49-F238E27FC236}">
                    <a16:creationId xmlns:a16="http://schemas.microsoft.com/office/drawing/2014/main" id="{166AECAE-14C2-530D-8C81-02C0FCB8CA10}"/>
                  </a:ext>
                </a:extLst>
              </p14:cNvPr>
              <p14:cNvContentPartPr/>
              <p14:nvPr/>
            </p14:nvContentPartPr>
            <p14:xfrm>
              <a:off x="4543565" y="2387056"/>
              <a:ext cx="563040" cy="264960"/>
            </p14:xfrm>
          </p:contentPart>
        </mc:Choice>
        <mc:Fallback>
          <p:pic>
            <p:nvPicPr>
              <p:cNvPr id="8" name="Input penna 7">
                <a:extLst>
                  <a:ext uri="{FF2B5EF4-FFF2-40B4-BE49-F238E27FC236}">
                    <a16:creationId xmlns:a16="http://schemas.microsoft.com/office/drawing/2014/main" id="{166AECAE-14C2-530D-8C81-02C0FCB8CA10}"/>
                  </a:ext>
                </a:extLst>
              </p:cNvPr>
              <p:cNvPicPr/>
              <p:nvPr/>
            </p:nvPicPr>
            <p:blipFill>
              <a:blip r:embed="rId8"/>
              <a:stretch>
                <a:fillRect/>
              </a:stretch>
            </p:blipFill>
            <p:spPr>
              <a:xfrm>
                <a:off x="4534565" y="2378056"/>
                <a:ext cx="58068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put penna 9">
                <a:extLst>
                  <a:ext uri="{FF2B5EF4-FFF2-40B4-BE49-F238E27FC236}">
                    <a16:creationId xmlns:a16="http://schemas.microsoft.com/office/drawing/2014/main" id="{D773AD29-C3FA-71C3-92C6-702E4ECFDEE7}"/>
                  </a:ext>
                </a:extLst>
              </p14:cNvPr>
              <p14:cNvContentPartPr/>
              <p14:nvPr/>
            </p14:nvContentPartPr>
            <p14:xfrm>
              <a:off x="5402885" y="2346376"/>
              <a:ext cx="500040" cy="295560"/>
            </p14:xfrm>
          </p:contentPart>
        </mc:Choice>
        <mc:Fallback>
          <p:pic>
            <p:nvPicPr>
              <p:cNvPr id="10" name="Input penna 9">
                <a:extLst>
                  <a:ext uri="{FF2B5EF4-FFF2-40B4-BE49-F238E27FC236}">
                    <a16:creationId xmlns:a16="http://schemas.microsoft.com/office/drawing/2014/main" id="{D773AD29-C3FA-71C3-92C6-702E4ECFDEE7}"/>
                  </a:ext>
                </a:extLst>
              </p:cNvPr>
              <p:cNvPicPr/>
              <p:nvPr/>
            </p:nvPicPr>
            <p:blipFill>
              <a:blip r:embed="rId10"/>
              <a:stretch>
                <a:fillRect/>
              </a:stretch>
            </p:blipFill>
            <p:spPr>
              <a:xfrm>
                <a:off x="5394245" y="2337736"/>
                <a:ext cx="51768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Input penna 17">
                <a:extLst>
                  <a:ext uri="{FF2B5EF4-FFF2-40B4-BE49-F238E27FC236}">
                    <a16:creationId xmlns:a16="http://schemas.microsoft.com/office/drawing/2014/main" id="{C03C0294-FD67-F76D-1FE3-30F3714550DC}"/>
                  </a:ext>
                </a:extLst>
              </p14:cNvPr>
              <p14:cNvContentPartPr/>
              <p14:nvPr/>
            </p14:nvContentPartPr>
            <p14:xfrm>
              <a:off x="1955165" y="2954416"/>
              <a:ext cx="1272600" cy="690480"/>
            </p14:xfrm>
          </p:contentPart>
        </mc:Choice>
        <mc:Fallback>
          <p:pic>
            <p:nvPicPr>
              <p:cNvPr id="18" name="Input penna 17">
                <a:extLst>
                  <a:ext uri="{FF2B5EF4-FFF2-40B4-BE49-F238E27FC236}">
                    <a16:creationId xmlns:a16="http://schemas.microsoft.com/office/drawing/2014/main" id="{C03C0294-FD67-F76D-1FE3-30F3714550DC}"/>
                  </a:ext>
                </a:extLst>
              </p:cNvPr>
              <p:cNvPicPr/>
              <p:nvPr/>
            </p:nvPicPr>
            <p:blipFill>
              <a:blip r:embed="rId12"/>
              <a:stretch>
                <a:fillRect/>
              </a:stretch>
            </p:blipFill>
            <p:spPr>
              <a:xfrm>
                <a:off x="1946525" y="2945416"/>
                <a:ext cx="1290240" cy="7081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put penna 18">
                <a:extLst>
                  <a:ext uri="{FF2B5EF4-FFF2-40B4-BE49-F238E27FC236}">
                    <a16:creationId xmlns:a16="http://schemas.microsoft.com/office/drawing/2014/main" id="{E8FFA1A8-814E-7EFF-CEC5-74DD8DF22CEA}"/>
                  </a:ext>
                </a:extLst>
              </p14:cNvPr>
              <p14:cNvContentPartPr/>
              <p14:nvPr/>
            </p14:nvContentPartPr>
            <p14:xfrm>
              <a:off x="4559405" y="3315496"/>
              <a:ext cx="478440" cy="417240"/>
            </p14:xfrm>
          </p:contentPart>
        </mc:Choice>
        <mc:Fallback>
          <p:pic>
            <p:nvPicPr>
              <p:cNvPr id="19" name="Input penna 18">
                <a:extLst>
                  <a:ext uri="{FF2B5EF4-FFF2-40B4-BE49-F238E27FC236}">
                    <a16:creationId xmlns:a16="http://schemas.microsoft.com/office/drawing/2014/main" id="{E8FFA1A8-814E-7EFF-CEC5-74DD8DF22CEA}"/>
                  </a:ext>
                </a:extLst>
              </p:cNvPr>
              <p:cNvPicPr/>
              <p:nvPr/>
            </p:nvPicPr>
            <p:blipFill>
              <a:blip r:embed="rId14"/>
              <a:stretch>
                <a:fillRect/>
              </a:stretch>
            </p:blipFill>
            <p:spPr>
              <a:xfrm>
                <a:off x="4550405" y="3306496"/>
                <a:ext cx="49608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put penna 19">
                <a:extLst>
                  <a:ext uri="{FF2B5EF4-FFF2-40B4-BE49-F238E27FC236}">
                    <a16:creationId xmlns:a16="http://schemas.microsoft.com/office/drawing/2014/main" id="{A05D45EB-BE2A-CCD4-F343-41238E0D81A0}"/>
                  </a:ext>
                </a:extLst>
              </p14:cNvPr>
              <p14:cNvContentPartPr/>
              <p14:nvPr/>
            </p14:nvContentPartPr>
            <p14:xfrm>
              <a:off x="5389205" y="3300376"/>
              <a:ext cx="392760" cy="443880"/>
            </p14:xfrm>
          </p:contentPart>
        </mc:Choice>
        <mc:Fallback>
          <p:pic>
            <p:nvPicPr>
              <p:cNvPr id="20" name="Input penna 19">
                <a:extLst>
                  <a:ext uri="{FF2B5EF4-FFF2-40B4-BE49-F238E27FC236}">
                    <a16:creationId xmlns:a16="http://schemas.microsoft.com/office/drawing/2014/main" id="{A05D45EB-BE2A-CCD4-F343-41238E0D81A0}"/>
                  </a:ext>
                </a:extLst>
              </p:cNvPr>
              <p:cNvPicPr/>
              <p:nvPr/>
            </p:nvPicPr>
            <p:blipFill>
              <a:blip r:embed="rId16"/>
              <a:stretch>
                <a:fillRect/>
              </a:stretch>
            </p:blipFill>
            <p:spPr>
              <a:xfrm>
                <a:off x="5380565" y="3291376"/>
                <a:ext cx="410400" cy="4615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6" name="Input penna 25">
                <a:extLst>
                  <a:ext uri="{FF2B5EF4-FFF2-40B4-BE49-F238E27FC236}">
                    <a16:creationId xmlns:a16="http://schemas.microsoft.com/office/drawing/2014/main" id="{CA66BD30-73EF-B145-E923-469653CF17B9}"/>
                  </a:ext>
                </a:extLst>
              </p14:cNvPr>
              <p14:cNvContentPartPr/>
              <p14:nvPr/>
            </p14:nvContentPartPr>
            <p14:xfrm>
              <a:off x="2208245" y="4542376"/>
              <a:ext cx="923760" cy="451800"/>
            </p14:xfrm>
          </p:contentPart>
        </mc:Choice>
        <mc:Fallback>
          <p:pic>
            <p:nvPicPr>
              <p:cNvPr id="26" name="Input penna 25">
                <a:extLst>
                  <a:ext uri="{FF2B5EF4-FFF2-40B4-BE49-F238E27FC236}">
                    <a16:creationId xmlns:a16="http://schemas.microsoft.com/office/drawing/2014/main" id="{CA66BD30-73EF-B145-E923-469653CF17B9}"/>
                  </a:ext>
                </a:extLst>
              </p:cNvPr>
              <p:cNvPicPr/>
              <p:nvPr/>
            </p:nvPicPr>
            <p:blipFill>
              <a:blip r:embed="rId18"/>
              <a:stretch>
                <a:fillRect/>
              </a:stretch>
            </p:blipFill>
            <p:spPr>
              <a:xfrm>
                <a:off x="2199605" y="4533376"/>
                <a:ext cx="941400" cy="469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7" name="Input penna 26">
                <a:extLst>
                  <a:ext uri="{FF2B5EF4-FFF2-40B4-BE49-F238E27FC236}">
                    <a16:creationId xmlns:a16="http://schemas.microsoft.com/office/drawing/2014/main" id="{BB9E0313-D29F-7124-E99E-97D6014C390F}"/>
                  </a:ext>
                </a:extLst>
              </p14:cNvPr>
              <p14:cNvContentPartPr/>
              <p14:nvPr/>
            </p14:nvContentPartPr>
            <p14:xfrm>
              <a:off x="3303365" y="2589016"/>
              <a:ext cx="493560" cy="360"/>
            </p14:xfrm>
          </p:contentPart>
        </mc:Choice>
        <mc:Fallback>
          <p:pic>
            <p:nvPicPr>
              <p:cNvPr id="27" name="Input penna 26">
                <a:extLst>
                  <a:ext uri="{FF2B5EF4-FFF2-40B4-BE49-F238E27FC236}">
                    <a16:creationId xmlns:a16="http://schemas.microsoft.com/office/drawing/2014/main" id="{BB9E0313-D29F-7124-E99E-97D6014C390F}"/>
                  </a:ext>
                </a:extLst>
              </p:cNvPr>
              <p:cNvPicPr/>
              <p:nvPr/>
            </p:nvPicPr>
            <p:blipFill>
              <a:blip r:embed="rId20"/>
              <a:stretch>
                <a:fillRect/>
              </a:stretch>
            </p:blipFill>
            <p:spPr>
              <a:xfrm>
                <a:off x="3294725" y="2580016"/>
                <a:ext cx="5112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8" name="Input penna 27">
                <a:extLst>
                  <a:ext uri="{FF2B5EF4-FFF2-40B4-BE49-F238E27FC236}">
                    <a16:creationId xmlns:a16="http://schemas.microsoft.com/office/drawing/2014/main" id="{A6526138-6CFE-99AF-EF92-55714272F5FB}"/>
                  </a:ext>
                </a:extLst>
              </p14:cNvPr>
              <p14:cNvContentPartPr/>
              <p14:nvPr/>
            </p14:nvContentPartPr>
            <p14:xfrm>
              <a:off x="3331085" y="3544096"/>
              <a:ext cx="528840" cy="360"/>
            </p14:xfrm>
          </p:contentPart>
        </mc:Choice>
        <mc:Fallback>
          <p:pic>
            <p:nvPicPr>
              <p:cNvPr id="28" name="Input penna 27">
                <a:extLst>
                  <a:ext uri="{FF2B5EF4-FFF2-40B4-BE49-F238E27FC236}">
                    <a16:creationId xmlns:a16="http://schemas.microsoft.com/office/drawing/2014/main" id="{A6526138-6CFE-99AF-EF92-55714272F5FB}"/>
                  </a:ext>
                </a:extLst>
              </p:cNvPr>
              <p:cNvPicPr/>
              <p:nvPr/>
            </p:nvPicPr>
            <p:blipFill>
              <a:blip r:embed="rId22"/>
              <a:stretch>
                <a:fillRect/>
              </a:stretch>
            </p:blipFill>
            <p:spPr>
              <a:xfrm>
                <a:off x="3322445" y="3535456"/>
                <a:ext cx="54648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9" name="Input penna 28">
                <a:extLst>
                  <a:ext uri="{FF2B5EF4-FFF2-40B4-BE49-F238E27FC236}">
                    <a16:creationId xmlns:a16="http://schemas.microsoft.com/office/drawing/2014/main" id="{FC0B5E6C-CCA6-88D4-7324-6C9BA7AA30C5}"/>
                  </a:ext>
                </a:extLst>
              </p14:cNvPr>
              <p14:cNvContentPartPr/>
              <p14:nvPr/>
            </p14:nvContentPartPr>
            <p14:xfrm>
              <a:off x="3045605" y="5177416"/>
              <a:ext cx="775080" cy="360"/>
            </p14:xfrm>
          </p:contentPart>
        </mc:Choice>
        <mc:Fallback>
          <p:pic>
            <p:nvPicPr>
              <p:cNvPr id="29" name="Input penna 28">
                <a:extLst>
                  <a:ext uri="{FF2B5EF4-FFF2-40B4-BE49-F238E27FC236}">
                    <a16:creationId xmlns:a16="http://schemas.microsoft.com/office/drawing/2014/main" id="{FC0B5E6C-CCA6-88D4-7324-6C9BA7AA30C5}"/>
                  </a:ext>
                </a:extLst>
              </p:cNvPr>
              <p:cNvPicPr/>
              <p:nvPr/>
            </p:nvPicPr>
            <p:blipFill>
              <a:blip r:embed="rId24"/>
              <a:stretch>
                <a:fillRect/>
              </a:stretch>
            </p:blipFill>
            <p:spPr>
              <a:xfrm>
                <a:off x="3036605" y="5168416"/>
                <a:ext cx="7927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2" name="Input penna 31">
                <a:extLst>
                  <a:ext uri="{FF2B5EF4-FFF2-40B4-BE49-F238E27FC236}">
                    <a16:creationId xmlns:a16="http://schemas.microsoft.com/office/drawing/2014/main" id="{9E0FF9B8-601F-B589-8E67-7BB419E0B6EA}"/>
                  </a:ext>
                </a:extLst>
              </p14:cNvPr>
              <p14:cNvContentPartPr/>
              <p14:nvPr/>
            </p14:nvContentPartPr>
            <p14:xfrm>
              <a:off x="6677285" y="4590616"/>
              <a:ext cx="524160" cy="443160"/>
            </p14:xfrm>
          </p:contentPart>
        </mc:Choice>
        <mc:Fallback>
          <p:pic>
            <p:nvPicPr>
              <p:cNvPr id="32" name="Input penna 31">
                <a:extLst>
                  <a:ext uri="{FF2B5EF4-FFF2-40B4-BE49-F238E27FC236}">
                    <a16:creationId xmlns:a16="http://schemas.microsoft.com/office/drawing/2014/main" id="{9E0FF9B8-601F-B589-8E67-7BB419E0B6EA}"/>
                  </a:ext>
                </a:extLst>
              </p:cNvPr>
              <p:cNvPicPr/>
              <p:nvPr/>
            </p:nvPicPr>
            <p:blipFill>
              <a:blip r:embed="rId26"/>
              <a:stretch>
                <a:fillRect/>
              </a:stretch>
            </p:blipFill>
            <p:spPr>
              <a:xfrm>
                <a:off x="6668645" y="4581976"/>
                <a:ext cx="541800" cy="4608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7" name="Input penna 36">
                <a:extLst>
                  <a:ext uri="{FF2B5EF4-FFF2-40B4-BE49-F238E27FC236}">
                    <a16:creationId xmlns:a16="http://schemas.microsoft.com/office/drawing/2014/main" id="{55F80EA5-6059-0ECB-6A54-51224D3F63B7}"/>
                  </a:ext>
                </a:extLst>
              </p14:cNvPr>
              <p14:cNvContentPartPr/>
              <p14:nvPr/>
            </p14:nvContentPartPr>
            <p14:xfrm>
              <a:off x="7489445" y="1770736"/>
              <a:ext cx="380520" cy="73800"/>
            </p14:xfrm>
          </p:contentPart>
        </mc:Choice>
        <mc:Fallback>
          <p:pic>
            <p:nvPicPr>
              <p:cNvPr id="37" name="Input penna 36">
                <a:extLst>
                  <a:ext uri="{FF2B5EF4-FFF2-40B4-BE49-F238E27FC236}">
                    <a16:creationId xmlns:a16="http://schemas.microsoft.com/office/drawing/2014/main" id="{55F80EA5-6059-0ECB-6A54-51224D3F63B7}"/>
                  </a:ext>
                </a:extLst>
              </p:cNvPr>
              <p:cNvPicPr/>
              <p:nvPr/>
            </p:nvPicPr>
            <p:blipFill>
              <a:blip r:embed="rId28"/>
              <a:stretch>
                <a:fillRect/>
              </a:stretch>
            </p:blipFill>
            <p:spPr>
              <a:xfrm>
                <a:off x="7453445" y="1698736"/>
                <a:ext cx="452160" cy="217440"/>
              </a:xfrm>
              <a:prstGeom prst="rect">
                <a:avLst/>
              </a:prstGeom>
            </p:spPr>
          </p:pic>
        </mc:Fallback>
      </mc:AlternateContent>
      <p:sp>
        <p:nvSpPr>
          <p:cNvPr id="39" name="Rettangolo con due angoli in diagonale ritagliati 38">
            <a:extLst>
              <a:ext uri="{FF2B5EF4-FFF2-40B4-BE49-F238E27FC236}">
                <a16:creationId xmlns:a16="http://schemas.microsoft.com/office/drawing/2014/main" id="{5FBB4884-4DF6-7C1C-F2AA-1C3FA05E4D5C}"/>
              </a:ext>
            </a:extLst>
          </p:cNvPr>
          <p:cNvSpPr/>
          <p:nvPr/>
        </p:nvSpPr>
        <p:spPr>
          <a:xfrm>
            <a:off x="4176603" y="1523162"/>
            <a:ext cx="1821413" cy="422174"/>
          </a:xfrm>
          <a:prstGeom prst="snip2DiagRect">
            <a:avLst/>
          </a:prstGeom>
          <a:solidFill>
            <a:schemeClr val="tx2"/>
          </a:solidFill>
          <a:ln w="19050">
            <a:solidFill>
              <a:srgbClr val="FF2F9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accent2">
                    <a:lumMod val="25000"/>
                  </a:schemeClr>
                </a:solidFill>
              </a:rPr>
              <a:t>noBPD</a:t>
            </a:r>
            <a:r>
              <a:rPr lang="it-IT" sz="2000" b="1" dirty="0">
                <a:solidFill>
                  <a:schemeClr val="accent2">
                    <a:lumMod val="25000"/>
                  </a:schemeClr>
                </a:solidFill>
              </a:rPr>
              <a:t> </a:t>
            </a:r>
            <a:r>
              <a:rPr lang="it-IT" sz="2000" b="1" dirty="0" err="1">
                <a:solidFill>
                  <a:schemeClr val="accent2">
                    <a:lumMod val="25000"/>
                  </a:schemeClr>
                </a:solidFill>
              </a:rPr>
              <a:t>N</a:t>
            </a:r>
            <a:r>
              <a:rPr lang="it-IT" sz="2000" b="1" dirty="0">
                <a:solidFill>
                  <a:schemeClr val="accent2">
                    <a:lumMod val="25000"/>
                  </a:schemeClr>
                </a:solidFill>
              </a:rPr>
              <a:t> 74 </a:t>
            </a:r>
          </a:p>
        </p:txBody>
      </p:sp>
      <p:sp>
        <p:nvSpPr>
          <p:cNvPr id="40" name="Rettangolo con due angoli in diagonale ritagliati 39">
            <a:extLst>
              <a:ext uri="{FF2B5EF4-FFF2-40B4-BE49-F238E27FC236}">
                <a16:creationId xmlns:a16="http://schemas.microsoft.com/office/drawing/2014/main" id="{C0DC277B-D58F-D5D4-59DF-A90CFAD2C172}"/>
              </a:ext>
            </a:extLst>
          </p:cNvPr>
          <p:cNvSpPr/>
          <p:nvPr/>
        </p:nvSpPr>
        <p:spPr>
          <a:xfrm>
            <a:off x="6414571" y="1523162"/>
            <a:ext cx="1821412" cy="429143"/>
          </a:xfrm>
          <a:prstGeom prst="snip2DiagRect">
            <a:avLst/>
          </a:prstGeom>
          <a:solidFill>
            <a:schemeClr val="tx2"/>
          </a:solidFill>
          <a:ln w="28575">
            <a:solidFill>
              <a:srgbClr val="FF2F9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2">
                    <a:lumMod val="25000"/>
                  </a:schemeClr>
                </a:solidFill>
              </a:rPr>
              <a:t>BPD  </a:t>
            </a:r>
            <a:r>
              <a:rPr lang="it-IT" sz="2000" b="1" dirty="0" err="1">
                <a:solidFill>
                  <a:schemeClr val="accent2">
                    <a:lumMod val="25000"/>
                  </a:schemeClr>
                </a:solidFill>
              </a:rPr>
              <a:t>N</a:t>
            </a:r>
            <a:r>
              <a:rPr lang="it-IT" sz="2000" b="1" dirty="0">
                <a:solidFill>
                  <a:schemeClr val="accent2">
                    <a:lumMod val="25000"/>
                  </a:schemeClr>
                </a:solidFill>
              </a:rPr>
              <a:t> 126</a:t>
            </a:r>
          </a:p>
        </p:txBody>
      </p:sp>
      <mc:AlternateContent xmlns:mc="http://schemas.openxmlformats.org/markup-compatibility/2006">
        <mc:Choice xmlns:p14="http://schemas.microsoft.com/office/powerpoint/2010/main" Requires="p14">
          <p:contentPart p14:bwMode="auto" r:id="rId29">
            <p14:nvContentPartPr>
              <p14:cNvPr id="42" name="Input penna 41">
                <a:extLst>
                  <a:ext uri="{FF2B5EF4-FFF2-40B4-BE49-F238E27FC236}">
                    <a16:creationId xmlns:a16="http://schemas.microsoft.com/office/drawing/2014/main" id="{24188719-F8B3-82D0-165E-6094EAD99EC0}"/>
                  </a:ext>
                </a:extLst>
              </p14:cNvPr>
              <p14:cNvContentPartPr/>
              <p14:nvPr/>
            </p14:nvContentPartPr>
            <p14:xfrm>
              <a:off x="7678805" y="4619056"/>
              <a:ext cx="563400" cy="446760"/>
            </p14:xfrm>
          </p:contentPart>
        </mc:Choice>
        <mc:Fallback>
          <p:pic>
            <p:nvPicPr>
              <p:cNvPr id="42" name="Input penna 41">
                <a:extLst>
                  <a:ext uri="{FF2B5EF4-FFF2-40B4-BE49-F238E27FC236}">
                    <a16:creationId xmlns:a16="http://schemas.microsoft.com/office/drawing/2014/main" id="{24188719-F8B3-82D0-165E-6094EAD99EC0}"/>
                  </a:ext>
                </a:extLst>
              </p:cNvPr>
              <p:cNvPicPr/>
              <p:nvPr/>
            </p:nvPicPr>
            <p:blipFill>
              <a:blip r:embed="rId30"/>
              <a:stretch>
                <a:fillRect/>
              </a:stretch>
            </p:blipFill>
            <p:spPr>
              <a:xfrm>
                <a:off x="7670165" y="4610056"/>
                <a:ext cx="581040" cy="464400"/>
              </a:xfrm>
              <a:prstGeom prst="rect">
                <a:avLst/>
              </a:prstGeom>
            </p:spPr>
          </p:pic>
        </mc:Fallback>
      </mc:AlternateContent>
      <p:sp>
        <p:nvSpPr>
          <p:cNvPr id="43" name="Google Shape;550;p26">
            <a:extLst>
              <a:ext uri="{FF2B5EF4-FFF2-40B4-BE49-F238E27FC236}">
                <a16:creationId xmlns:a16="http://schemas.microsoft.com/office/drawing/2014/main" id="{AD5E3CC4-6713-4ACE-D2A9-C21A8632F2E7}"/>
              </a:ext>
            </a:extLst>
          </p:cNvPr>
          <p:cNvSpPr/>
          <p:nvPr/>
        </p:nvSpPr>
        <p:spPr>
          <a:xfrm>
            <a:off x="9012794" y="6492875"/>
            <a:ext cx="29883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Simpson, Lancet Child </a:t>
            </a:r>
            <a:r>
              <a:rPr lang="it-IT" sz="1200" i="1" dirty="0" err="1">
                <a:solidFill>
                  <a:schemeClr val="dk1"/>
                </a:solidFill>
                <a:latin typeface="Calibri"/>
                <a:ea typeface="Calibri"/>
                <a:cs typeface="Calibri"/>
                <a:sym typeface="Calibri"/>
              </a:rPr>
              <a:t>Adolesc</a:t>
            </a:r>
            <a:r>
              <a:rPr lang="it-IT" sz="1200" i="1" dirty="0">
                <a:solidFill>
                  <a:schemeClr val="dk1"/>
                </a:solidFill>
                <a:latin typeface="Calibri"/>
                <a:ea typeface="Calibri"/>
                <a:cs typeface="Calibri"/>
                <a:sym typeface="Calibri"/>
              </a:rPr>
              <a:t> Health 2018</a:t>
            </a:r>
            <a:endParaRPr lang="it-IT" dirty="0"/>
          </a:p>
        </p:txBody>
      </p:sp>
    </p:spTree>
    <p:extLst>
      <p:ext uri="{BB962C8B-B14F-4D97-AF65-F5344CB8AC3E}">
        <p14:creationId xmlns:p14="http://schemas.microsoft.com/office/powerpoint/2010/main" val="4170742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8">
          <a:extLst>
            <a:ext uri="{FF2B5EF4-FFF2-40B4-BE49-F238E27FC236}">
              <a16:creationId xmlns:a16="http://schemas.microsoft.com/office/drawing/2014/main" id="{4E8F59A1-5D9A-6226-CB6E-4B34737738AE}"/>
            </a:ext>
          </a:extLst>
        </p:cNvPr>
        <p:cNvGrpSpPr/>
        <p:nvPr/>
      </p:nvGrpSpPr>
      <p:grpSpPr>
        <a:xfrm>
          <a:off x="0" y="0"/>
          <a:ext cx="0" cy="0"/>
          <a:chOff x="0" y="0"/>
          <a:chExt cx="0" cy="0"/>
        </a:xfrm>
      </p:grpSpPr>
      <p:sp>
        <p:nvSpPr>
          <p:cNvPr id="549" name="Google Shape;549;p26">
            <a:extLst>
              <a:ext uri="{FF2B5EF4-FFF2-40B4-BE49-F238E27FC236}">
                <a16:creationId xmlns:a16="http://schemas.microsoft.com/office/drawing/2014/main" id="{95742361-9911-260E-988B-047A69A19EB7}"/>
              </a:ext>
            </a:extLst>
          </p:cNvPr>
          <p:cNvSpPr txBox="1">
            <a:spLocks noGrp="1"/>
          </p:cNvSpPr>
          <p:nvPr>
            <p:ph type="title"/>
          </p:nvPr>
        </p:nvSpPr>
        <p:spPr>
          <a:xfrm>
            <a:off x="1130332" y="365125"/>
            <a:ext cx="110616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dirty="0" err="1">
                <a:solidFill>
                  <a:schemeClr val="accent2">
                    <a:lumMod val="25000"/>
                  </a:schemeClr>
                </a:solidFill>
              </a:rPr>
              <a:t>Lung</a:t>
            </a:r>
            <a:r>
              <a:rPr lang="it-IT" sz="3600" dirty="0">
                <a:solidFill>
                  <a:schemeClr val="accent2">
                    <a:lumMod val="25000"/>
                  </a:schemeClr>
                </a:solidFill>
              </a:rPr>
              <a:t> </a:t>
            </a:r>
            <a:r>
              <a:rPr lang="it-IT" sz="3600" dirty="0" err="1">
                <a:solidFill>
                  <a:schemeClr val="accent2">
                    <a:lumMod val="25000"/>
                  </a:schemeClr>
                </a:solidFill>
              </a:rPr>
              <a:t>function</a:t>
            </a:r>
            <a:r>
              <a:rPr lang="it-IT" sz="3600" dirty="0">
                <a:solidFill>
                  <a:schemeClr val="accent2">
                    <a:lumMod val="25000"/>
                  </a:schemeClr>
                </a:solidFill>
              </a:rPr>
              <a:t> </a:t>
            </a:r>
            <a:r>
              <a:rPr lang="it-IT" sz="3600" dirty="0" err="1">
                <a:solidFill>
                  <a:schemeClr val="accent2">
                    <a:lumMod val="25000"/>
                  </a:schemeClr>
                </a:solidFill>
              </a:rPr>
              <a:t>trajectories</a:t>
            </a:r>
            <a:r>
              <a:rPr lang="it-IT" sz="3600" dirty="0">
                <a:solidFill>
                  <a:schemeClr val="accent2">
                    <a:lumMod val="25000"/>
                  </a:schemeClr>
                </a:solidFill>
              </a:rPr>
              <a:t> </a:t>
            </a:r>
            <a:r>
              <a:rPr lang="it-IT" sz="3600" dirty="0" err="1">
                <a:solidFill>
                  <a:schemeClr val="accent2">
                    <a:lumMod val="25000"/>
                  </a:schemeClr>
                </a:solidFill>
              </a:rPr>
              <a:t>during</a:t>
            </a:r>
            <a:r>
              <a:rPr lang="it-IT" sz="3600" dirty="0">
                <a:solidFill>
                  <a:schemeClr val="accent2">
                    <a:lumMod val="25000"/>
                  </a:schemeClr>
                </a:solidFill>
              </a:rPr>
              <a:t> </a:t>
            </a:r>
            <a:r>
              <a:rPr lang="it-IT" sz="3600" dirty="0" err="1">
                <a:solidFill>
                  <a:schemeClr val="accent2">
                    <a:lumMod val="25000"/>
                  </a:schemeClr>
                </a:solidFill>
              </a:rPr>
              <a:t>childhood</a:t>
            </a:r>
            <a:r>
              <a:rPr lang="it-IT" sz="3600" dirty="0">
                <a:solidFill>
                  <a:schemeClr val="accent2">
                    <a:lumMod val="25000"/>
                  </a:schemeClr>
                </a:solidFill>
              </a:rPr>
              <a:t> </a:t>
            </a:r>
            <a:br>
              <a:rPr lang="it-IT" sz="3600" dirty="0">
                <a:solidFill>
                  <a:schemeClr val="accent2">
                    <a:lumMod val="25000"/>
                  </a:schemeClr>
                </a:solidFill>
              </a:rPr>
            </a:br>
            <a:r>
              <a:rPr lang="it-IT" sz="3600" dirty="0">
                <a:solidFill>
                  <a:schemeClr val="accent2">
                    <a:lumMod val="25000"/>
                  </a:schemeClr>
                </a:solidFill>
              </a:rPr>
              <a:t>in </a:t>
            </a:r>
            <a:r>
              <a:rPr lang="it-IT" sz="3600" dirty="0" err="1">
                <a:solidFill>
                  <a:schemeClr val="accent2">
                    <a:lumMod val="25000"/>
                  </a:schemeClr>
                </a:solidFill>
              </a:rPr>
              <a:t>very</a:t>
            </a:r>
            <a:r>
              <a:rPr lang="it-IT" sz="3600" dirty="0">
                <a:solidFill>
                  <a:schemeClr val="accent2">
                    <a:lumMod val="25000"/>
                  </a:schemeClr>
                </a:solidFill>
              </a:rPr>
              <a:t> </a:t>
            </a:r>
            <a:r>
              <a:rPr lang="it-IT" sz="3600" dirty="0" err="1">
                <a:solidFill>
                  <a:schemeClr val="accent2">
                    <a:lumMod val="25000"/>
                  </a:schemeClr>
                </a:solidFill>
              </a:rPr>
              <a:t>preterms</a:t>
            </a:r>
            <a:r>
              <a:rPr lang="it-IT" sz="3600" dirty="0">
                <a:solidFill>
                  <a:schemeClr val="accent2">
                    <a:lumMod val="25000"/>
                  </a:schemeClr>
                </a:solidFill>
              </a:rPr>
              <a:t> </a:t>
            </a:r>
            <a:r>
              <a:rPr lang="it-IT" sz="2800" dirty="0">
                <a:solidFill>
                  <a:schemeClr val="accent2">
                    <a:lumMod val="25000"/>
                  </a:schemeClr>
                </a:solidFill>
              </a:rPr>
              <a:t>(GA &lt;32 </a:t>
            </a:r>
            <a:r>
              <a:rPr lang="it-IT" sz="2800" dirty="0" err="1">
                <a:solidFill>
                  <a:schemeClr val="accent2">
                    <a:lumMod val="25000"/>
                  </a:schemeClr>
                </a:solidFill>
              </a:rPr>
              <a:t>wks</a:t>
            </a:r>
            <a:r>
              <a:rPr lang="it-IT" sz="2800" dirty="0">
                <a:solidFill>
                  <a:schemeClr val="accent2">
                    <a:lumMod val="25000"/>
                  </a:schemeClr>
                </a:solidFill>
              </a:rPr>
              <a:t> </a:t>
            </a:r>
            <a:r>
              <a:rPr lang="it-IT" sz="2800" dirty="0" err="1">
                <a:solidFill>
                  <a:schemeClr val="accent2">
                    <a:lumMod val="25000"/>
                  </a:schemeClr>
                </a:solidFill>
              </a:rPr>
              <a:t>born</a:t>
            </a:r>
            <a:r>
              <a:rPr lang="it-IT" sz="2800" dirty="0">
                <a:solidFill>
                  <a:schemeClr val="accent2">
                    <a:lumMod val="25000"/>
                  </a:schemeClr>
                </a:solidFill>
              </a:rPr>
              <a:t> 1997-2003)</a:t>
            </a:r>
            <a:endParaRPr sz="2800" dirty="0">
              <a:solidFill>
                <a:schemeClr val="accent2">
                  <a:lumMod val="25000"/>
                </a:schemeClr>
              </a:solidFill>
            </a:endParaRPr>
          </a:p>
        </p:txBody>
      </p:sp>
      <p:sp>
        <p:nvSpPr>
          <p:cNvPr id="550" name="Google Shape;550;p26">
            <a:extLst>
              <a:ext uri="{FF2B5EF4-FFF2-40B4-BE49-F238E27FC236}">
                <a16:creationId xmlns:a16="http://schemas.microsoft.com/office/drawing/2014/main" id="{A1216E41-AAC6-1EEA-09E1-808EDEAC81D4}"/>
              </a:ext>
            </a:extLst>
          </p:cNvPr>
          <p:cNvSpPr/>
          <p:nvPr/>
        </p:nvSpPr>
        <p:spPr>
          <a:xfrm>
            <a:off x="9012794" y="6492875"/>
            <a:ext cx="29883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Simpson, Lancet Child </a:t>
            </a:r>
            <a:r>
              <a:rPr lang="it-IT" sz="1200" i="1" dirty="0" err="1">
                <a:solidFill>
                  <a:schemeClr val="dk1"/>
                </a:solidFill>
                <a:latin typeface="Calibri"/>
                <a:ea typeface="Calibri"/>
                <a:cs typeface="Calibri"/>
                <a:sym typeface="Calibri"/>
              </a:rPr>
              <a:t>Adolesc</a:t>
            </a:r>
            <a:r>
              <a:rPr lang="it-IT" sz="1200" i="1" dirty="0">
                <a:solidFill>
                  <a:schemeClr val="dk1"/>
                </a:solidFill>
                <a:latin typeface="Calibri"/>
                <a:ea typeface="Calibri"/>
                <a:cs typeface="Calibri"/>
                <a:sym typeface="Calibri"/>
              </a:rPr>
              <a:t> Health 2018</a:t>
            </a:r>
            <a:endParaRPr lang="it-IT" dirty="0"/>
          </a:p>
        </p:txBody>
      </p:sp>
      <p:pic>
        <p:nvPicPr>
          <p:cNvPr id="3" name="Immagine 2">
            <a:extLst>
              <a:ext uri="{FF2B5EF4-FFF2-40B4-BE49-F238E27FC236}">
                <a16:creationId xmlns:a16="http://schemas.microsoft.com/office/drawing/2014/main" id="{D72D5675-3CF9-2A9D-6BAC-8825D5DF89A3}"/>
              </a:ext>
            </a:extLst>
          </p:cNvPr>
          <p:cNvPicPr>
            <a:picLocks noChangeAspect="1"/>
          </p:cNvPicPr>
          <p:nvPr/>
        </p:nvPicPr>
        <p:blipFill>
          <a:blip r:embed="rId3"/>
          <a:srcRect l="3544"/>
          <a:stretch/>
        </p:blipFill>
        <p:spPr>
          <a:xfrm>
            <a:off x="731520" y="6099027"/>
            <a:ext cx="3200167" cy="276998"/>
          </a:xfrm>
          <a:prstGeom prst="rect">
            <a:avLst/>
          </a:prstGeom>
        </p:spPr>
      </p:pic>
      <p:pic>
        <p:nvPicPr>
          <p:cNvPr id="7" name="Immagine 6">
            <a:extLst>
              <a:ext uri="{FF2B5EF4-FFF2-40B4-BE49-F238E27FC236}">
                <a16:creationId xmlns:a16="http://schemas.microsoft.com/office/drawing/2014/main" id="{E589F98F-F304-0C54-4815-A30F1C350544}"/>
              </a:ext>
            </a:extLst>
          </p:cNvPr>
          <p:cNvPicPr>
            <a:picLocks noChangeAspect="1"/>
          </p:cNvPicPr>
          <p:nvPr/>
        </p:nvPicPr>
        <p:blipFill>
          <a:blip r:embed="rId4"/>
          <a:srcRect t="4634"/>
          <a:stretch/>
        </p:blipFill>
        <p:spPr>
          <a:xfrm>
            <a:off x="4177461" y="2938272"/>
            <a:ext cx="3837077" cy="3171364"/>
          </a:xfrm>
          <a:prstGeom prst="rect">
            <a:avLst/>
          </a:prstGeom>
        </p:spPr>
      </p:pic>
      <p:pic>
        <p:nvPicPr>
          <p:cNvPr id="9" name="Immagine 8">
            <a:extLst>
              <a:ext uri="{FF2B5EF4-FFF2-40B4-BE49-F238E27FC236}">
                <a16:creationId xmlns:a16="http://schemas.microsoft.com/office/drawing/2014/main" id="{4306E166-40D7-7867-AE25-129BBA5E34F9}"/>
              </a:ext>
            </a:extLst>
          </p:cNvPr>
          <p:cNvPicPr>
            <a:picLocks noChangeAspect="1"/>
          </p:cNvPicPr>
          <p:nvPr/>
        </p:nvPicPr>
        <p:blipFill>
          <a:blip r:embed="rId5"/>
          <a:srcRect t="5062"/>
          <a:stretch/>
        </p:blipFill>
        <p:spPr>
          <a:xfrm>
            <a:off x="188366" y="2938272"/>
            <a:ext cx="3749852" cy="3171364"/>
          </a:xfrm>
          <a:prstGeom prst="rect">
            <a:avLst/>
          </a:prstGeom>
        </p:spPr>
      </p:pic>
      <p:pic>
        <p:nvPicPr>
          <p:cNvPr id="5" name="Immagine 4">
            <a:extLst>
              <a:ext uri="{FF2B5EF4-FFF2-40B4-BE49-F238E27FC236}">
                <a16:creationId xmlns:a16="http://schemas.microsoft.com/office/drawing/2014/main" id="{8DB16E68-1B53-8C72-78F0-BD1E1896740B}"/>
              </a:ext>
            </a:extLst>
          </p:cNvPr>
          <p:cNvPicPr>
            <a:picLocks noChangeAspect="1"/>
          </p:cNvPicPr>
          <p:nvPr/>
        </p:nvPicPr>
        <p:blipFill>
          <a:blip r:embed="rId6"/>
          <a:srcRect b="8373"/>
          <a:stretch/>
        </p:blipFill>
        <p:spPr>
          <a:xfrm>
            <a:off x="8290262" y="2913888"/>
            <a:ext cx="3710851" cy="3195748"/>
          </a:xfrm>
          <a:prstGeom prst="rect">
            <a:avLst/>
          </a:prstGeom>
        </p:spPr>
      </p:pic>
      <p:pic>
        <p:nvPicPr>
          <p:cNvPr id="11" name="Immagine 10">
            <a:extLst>
              <a:ext uri="{FF2B5EF4-FFF2-40B4-BE49-F238E27FC236}">
                <a16:creationId xmlns:a16="http://schemas.microsoft.com/office/drawing/2014/main" id="{2408EC37-83F1-EADE-1FB1-59F3BC2B15F8}"/>
              </a:ext>
            </a:extLst>
          </p:cNvPr>
          <p:cNvPicPr>
            <a:picLocks noChangeAspect="1"/>
          </p:cNvPicPr>
          <p:nvPr/>
        </p:nvPicPr>
        <p:blipFill>
          <a:blip r:embed="rId3"/>
          <a:srcRect l="2202" t="3831"/>
          <a:stretch/>
        </p:blipFill>
        <p:spPr>
          <a:xfrm>
            <a:off x="4696804" y="6109636"/>
            <a:ext cx="3317733" cy="266388"/>
          </a:xfrm>
          <a:prstGeom prst="rect">
            <a:avLst/>
          </a:prstGeom>
        </p:spPr>
      </p:pic>
      <p:pic>
        <p:nvPicPr>
          <p:cNvPr id="12" name="Immagine 11">
            <a:extLst>
              <a:ext uri="{FF2B5EF4-FFF2-40B4-BE49-F238E27FC236}">
                <a16:creationId xmlns:a16="http://schemas.microsoft.com/office/drawing/2014/main" id="{F8DB79CB-DD79-3E29-4143-F0B3DF7694B8}"/>
              </a:ext>
            </a:extLst>
          </p:cNvPr>
          <p:cNvPicPr>
            <a:picLocks noChangeAspect="1"/>
          </p:cNvPicPr>
          <p:nvPr/>
        </p:nvPicPr>
        <p:blipFill>
          <a:blip r:embed="rId3"/>
          <a:srcRect l="3544" t="3831"/>
          <a:stretch/>
        </p:blipFill>
        <p:spPr>
          <a:xfrm>
            <a:off x="8822491" y="6108055"/>
            <a:ext cx="3200167" cy="266388"/>
          </a:xfrm>
          <a:prstGeom prst="rect">
            <a:avLst/>
          </a:prstGeom>
        </p:spPr>
      </p:pic>
      <p:sp>
        <p:nvSpPr>
          <p:cNvPr id="13" name="CasellaDiTesto 12">
            <a:extLst>
              <a:ext uri="{FF2B5EF4-FFF2-40B4-BE49-F238E27FC236}">
                <a16:creationId xmlns:a16="http://schemas.microsoft.com/office/drawing/2014/main" id="{AA83EB4E-FF28-54C8-CC34-6F13C60982F8}"/>
              </a:ext>
            </a:extLst>
          </p:cNvPr>
          <p:cNvSpPr txBox="1"/>
          <p:nvPr/>
        </p:nvSpPr>
        <p:spPr>
          <a:xfrm>
            <a:off x="188366" y="2524434"/>
            <a:ext cx="1564852" cy="369332"/>
          </a:xfrm>
          <a:prstGeom prst="rect">
            <a:avLst/>
          </a:prstGeom>
          <a:noFill/>
        </p:spPr>
        <p:txBody>
          <a:bodyPr wrap="none" rtlCol="0">
            <a:spAutoFit/>
          </a:bodyPr>
          <a:lstStyle/>
          <a:p>
            <a:r>
              <a:rPr lang="it-IT" sz="1800" dirty="0"/>
              <a:t>FEV</a:t>
            </a:r>
            <a:r>
              <a:rPr lang="it-IT" sz="1800" baseline="-25000" dirty="0"/>
              <a:t>1</a:t>
            </a:r>
            <a:r>
              <a:rPr lang="it-IT" sz="1800" dirty="0"/>
              <a:t> </a:t>
            </a:r>
            <a:r>
              <a:rPr lang="it-IT" sz="1800" dirty="0" err="1"/>
              <a:t>Z</a:t>
            </a:r>
            <a:r>
              <a:rPr lang="it-IT" sz="1800" dirty="0"/>
              <a:t>-score</a:t>
            </a:r>
          </a:p>
        </p:txBody>
      </p:sp>
      <p:sp>
        <p:nvSpPr>
          <p:cNvPr id="14" name="CasellaDiTesto 13">
            <a:extLst>
              <a:ext uri="{FF2B5EF4-FFF2-40B4-BE49-F238E27FC236}">
                <a16:creationId xmlns:a16="http://schemas.microsoft.com/office/drawing/2014/main" id="{744D3540-1EB0-34E0-806A-719C7054EF09}"/>
              </a:ext>
            </a:extLst>
          </p:cNvPr>
          <p:cNvSpPr txBox="1"/>
          <p:nvPr/>
        </p:nvSpPr>
        <p:spPr>
          <a:xfrm>
            <a:off x="4177461" y="2517993"/>
            <a:ext cx="2077813" cy="369332"/>
          </a:xfrm>
          <a:prstGeom prst="rect">
            <a:avLst/>
          </a:prstGeom>
          <a:noFill/>
        </p:spPr>
        <p:txBody>
          <a:bodyPr wrap="none" rtlCol="0">
            <a:spAutoFit/>
          </a:bodyPr>
          <a:lstStyle/>
          <a:p>
            <a:r>
              <a:rPr lang="it-IT" sz="1800" dirty="0"/>
              <a:t>FEV</a:t>
            </a:r>
            <a:r>
              <a:rPr lang="it-IT" sz="1800" baseline="-25000" dirty="0"/>
              <a:t>1</a:t>
            </a:r>
            <a:r>
              <a:rPr lang="it-IT" sz="1800" dirty="0"/>
              <a:t>/FVC </a:t>
            </a:r>
            <a:r>
              <a:rPr lang="it-IT" sz="1800" dirty="0" err="1"/>
              <a:t>Z</a:t>
            </a:r>
            <a:r>
              <a:rPr lang="it-IT" sz="1800" dirty="0"/>
              <a:t>-score</a:t>
            </a:r>
          </a:p>
        </p:txBody>
      </p:sp>
      <p:sp>
        <p:nvSpPr>
          <p:cNvPr id="15" name="CasellaDiTesto 14">
            <a:extLst>
              <a:ext uri="{FF2B5EF4-FFF2-40B4-BE49-F238E27FC236}">
                <a16:creationId xmlns:a16="http://schemas.microsoft.com/office/drawing/2014/main" id="{00DD1F3D-A874-B7A8-6320-B4918BACEE43}"/>
              </a:ext>
            </a:extLst>
          </p:cNvPr>
          <p:cNvSpPr txBox="1"/>
          <p:nvPr/>
        </p:nvSpPr>
        <p:spPr>
          <a:xfrm>
            <a:off x="8311626" y="2488920"/>
            <a:ext cx="1944763" cy="369332"/>
          </a:xfrm>
          <a:prstGeom prst="rect">
            <a:avLst/>
          </a:prstGeom>
          <a:noFill/>
        </p:spPr>
        <p:txBody>
          <a:bodyPr wrap="none" rtlCol="0">
            <a:spAutoFit/>
          </a:bodyPr>
          <a:lstStyle/>
          <a:p>
            <a:r>
              <a:rPr lang="it-IT" sz="1800" dirty="0"/>
              <a:t>FEF</a:t>
            </a:r>
            <a:r>
              <a:rPr lang="it-IT" sz="1800" baseline="-25000" dirty="0"/>
              <a:t>25-75  </a:t>
            </a:r>
            <a:r>
              <a:rPr lang="it-IT" sz="1800" dirty="0" err="1"/>
              <a:t>Z</a:t>
            </a:r>
            <a:r>
              <a:rPr lang="it-IT" sz="1800" dirty="0"/>
              <a:t>-score</a:t>
            </a:r>
          </a:p>
        </p:txBody>
      </p:sp>
      <p:sp>
        <p:nvSpPr>
          <p:cNvPr id="16" name="Rettangolo con due angoli in diagonale ritagliati 15">
            <a:extLst>
              <a:ext uri="{FF2B5EF4-FFF2-40B4-BE49-F238E27FC236}">
                <a16:creationId xmlns:a16="http://schemas.microsoft.com/office/drawing/2014/main" id="{2D75E888-AF47-5B96-8310-890955CA507A}"/>
              </a:ext>
            </a:extLst>
          </p:cNvPr>
          <p:cNvSpPr/>
          <p:nvPr/>
        </p:nvSpPr>
        <p:spPr>
          <a:xfrm>
            <a:off x="497669" y="1690688"/>
            <a:ext cx="2891707" cy="667154"/>
          </a:xfrm>
          <a:prstGeom prst="snip2DiagRect">
            <a:avLst/>
          </a:prstGeom>
          <a:solidFill>
            <a:schemeClr val="tx2"/>
          </a:solidFill>
          <a:ln w="19050">
            <a:solidFill>
              <a:srgbClr val="FF2F9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accent2">
                    <a:lumMod val="25000"/>
                  </a:schemeClr>
                </a:solidFill>
              </a:rPr>
              <a:t>noBPD</a:t>
            </a:r>
            <a:r>
              <a:rPr lang="it-IT" sz="2000" b="1" dirty="0">
                <a:solidFill>
                  <a:schemeClr val="accent2">
                    <a:lumMod val="25000"/>
                  </a:schemeClr>
                </a:solidFill>
              </a:rPr>
              <a:t> </a:t>
            </a:r>
            <a:r>
              <a:rPr lang="it-IT" sz="2000" b="1" dirty="0" err="1">
                <a:solidFill>
                  <a:schemeClr val="accent2">
                    <a:lumMod val="25000"/>
                  </a:schemeClr>
                </a:solidFill>
              </a:rPr>
              <a:t>N</a:t>
            </a:r>
            <a:r>
              <a:rPr lang="it-IT" sz="2000" b="1" dirty="0">
                <a:solidFill>
                  <a:schemeClr val="accent2">
                    <a:lumMod val="25000"/>
                  </a:schemeClr>
                </a:solidFill>
              </a:rPr>
              <a:t> 74 </a:t>
            </a:r>
          </a:p>
        </p:txBody>
      </p:sp>
      <p:sp>
        <p:nvSpPr>
          <p:cNvPr id="17" name="Rettangolo con due angoli in diagonale ritagliati 16">
            <a:extLst>
              <a:ext uri="{FF2B5EF4-FFF2-40B4-BE49-F238E27FC236}">
                <a16:creationId xmlns:a16="http://schemas.microsoft.com/office/drawing/2014/main" id="{04F9B616-DE41-C7AE-E1C0-3CF23DD75758}"/>
              </a:ext>
            </a:extLst>
          </p:cNvPr>
          <p:cNvSpPr/>
          <p:nvPr/>
        </p:nvSpPr>
        <p:spPr>
          <a:xfrm>
            <a:off x="4768274" y="1684245"/>
            <a:ext cx="3246264" cy="667155"/>
          </a:xfrm>
          <a:prstGeom prst="snip2DiagRect">
            <a:avLst/>
          </a:prstGeom>
          <a:solidFill>
            <a:schemeClr val="tx2"/>
          </a:solidFill>
          <a:ln w="28575">
            <a:solidFill>
              <a:srgbClr val="FF2F9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accent2">
                    <a:lumMod val="25000"/>
                  </a:schemeClr>
                </a:solidFill>
              </a:rPr>
              <a:t>BPD  </a:t>
            </a:r>
            <a:r>
              <a:rPr lang="it-IT" sz="2000" b="1" dirty="0" err="1">
                <a:solidFill>
                  <a:schemeClr val="accent2">
                    <a:lumMod val="25000"/>
                  </a:schemeClr>
                </a:solidFill>
              </a:rPr>
              <a:t>N</a:t>
            </a:r>
            <a:r>
              <a:rPr lang="it-IT" sz="2000" b="1" dirty="0">
                <a:solidFill>
                  <a:schemeClr val="accent2">
                    <a:lumMod val="25000"/>
                  </a:schemeClr>
                </a:solidFill>
              </a:rPr>
              <a:t> 126</a:t>
            </a:r>
          </a:p>
        </p:txBody>
      </p:sp>
      <p:pic>
        <p:nvPicPr>
          <p:cNvPr id="1026" name="Picture 2" descr="Etichetta Made in Australia. per il design del logo, sigillo, etichetta,  badge, adesivo, emblema, simbolo, ecc | Vettore Premium">
            <a:extLst>
              <a:ext uri="{FF2B5EF4-FFF2-40B4-BE49-F238E27FC236}">
                <a16:creationId xmlns:a16="http://schemas.microsoft.com/office/drawing/2014/main" id="{4EDBEC49-EEED-1AB4-4E40-436548D8FD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35" t="18734" r="17917" b="18656"/>
          <a:stretch/>
        </p:blipFill>
        <p:spPr bwMode="auto">
          <a:xfrm>
            <a:off x="10767148" y="365125"/>
            <a:ext cx="1169107" cy="11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514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9;p26">
            <a:extLst>
              <a:ext uri="{FF2B5EF4-FFF2-40B4-BE49-F238E27FC236}">
                <a16:creationId xmlns:a16="http://schemas.microsoft.com/office/drawing/2014/main" id="{879622B9-233B-292F-5B08-0EDF9026A878}"/>
              </a:ext>
            </a:extLst>
          </p:cNvPr>
          <p:cNvSpPr txBox="1">
            <a:spLocks noGrp="1"/>
          </p:cNvSpPr>
          <p:nvPr>
            <p:ph type="title"/>
          </p:nvPr>
        </p:nvSpPr>
        <p:spPr>
          <a:xfrm>
            <a:off x="1130332" y="365125"/>
            <a:ext cx="110616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dirty="0" err="1">
                <a:solidFill>
                  <a:schemeClr val="accent2">
                    <a:lumMod val="25000"/>
                  </a:schemeClr>
                </a:solidFill>
              </a:rPr>
              <a:t>Lung</a:t>
            </a:r>
            <a:r>
              <a:rPr lang="it-IT" sz="3600" dirty="0">
                <a:solidFill>
                  <a:schemeClr val="accent2">
                    <a:lumMod val="25000"/>
                  </a:schemeClr>
                </a:solidFill>
              </a:rPr>
              <a:t> </a:t>
            </a:r>
            <a:r>
              <a:rPr lang="it-IT" sz="3600" dirty="0" err="1">
                <a:solidFill>
                  <a:schemeClr val="accent2">
                    <a:lumMod val="25000"/>
                  </a:schemeClr>
                </a:solidFill>
              </a:rPr>
              <a:t>function</a:t>
            </a:r>
            <a:r>
              <a:rPr lang="it-IT" sz="3600" dirty="0">
                <a:solidFill>
                  <a:schemeClr val="accent2">
                    <a:lumMod val="25000"/>
                  </a:schemeClr>
                </a:solidFill>
              </a:rPr>
              <a:t> </a:t>
            </a:r>
            <a:r>
              <a:rPr lang="it-IT" sz="3600" dirty="0" err="1">
                <a:solidFill>
                  <a:schemeClr val="accent2">
                    <a:lumMod val="25000"/>
                  </a:schemeClr>
                </a:solidFill>
              </a:rPr>
              <a:t>trajectories</a:t>
            </a:r>
            <a:r>
              <a:rPr lang="it-IT" sz="3600" dirty="0">
                <a:solidFill>
                  <a:schemeClr val="accent2">
                    <a:lumMod val="25000"/>
                  </a:schemeClr>
                </a:solidFill>
              </a:rPr>
              <a:t> </a:t>
            </a:r>
            <a:r>
              <a:rPr lang="it-IT" sz="3600" dirty="0" err="1">
                <a:solidFill>
                  <a:schemeClr val="accent2">
                    <a:lumMod val="25000"/>
                  </a:schemeClr>
                </a:solidFill>
              </a:rPr>
              <a:t>during</a:t>
            </a:r>
            <a:r>
              <a:rPr lang="it-IT" sz="3600" dirty="0">
                <a:solidFill>
                  <a:schemeClr val="accent2">
                    <a:lumMod val="25000"/>
                  </a:schemeClr>
                </a:solidFill>
              </a:rPr>
              <a:t> </a:t>
            </a:r>
            <a:r>
              <a:rPr lang="it-IT" sz="3600" dirty="0" err="1">
                <a:solidFill>
                  <a:schemeClr val="accent2">
                    <a:lumMod val="25000"/>
                  </a:schemeClr>
                </a:solidFill>
              </a:rPr>
              <a:t>childhood</a:t>
            </a:r>
            <a:r>
              <a:rPr lang="it-IT" sz="3600" dirty="0">
                <a:solidFill>
                  <a:schemeClr val="accent2">
                    <a:lumMod val="25000"/>
                  </a:schemeClr>
                </a:solidFill>
              </a:rPr>
              <a:t> </a:t>
            </a:r>
            <a:br>
              <a:rPr lang="it-IT" sz="3600" dirty="0">
                <a:solidFill>
                  <a:schemeClr val="accent2">
                    <a:lumMod val="25000"/>
                  </a:schemeClr>
                </a:solidFill>
              </a:rPr>
            </a:br>
            <a:r>
              <a:rPr lang="it-IT" sz="3600" dirty="0">
                <a:solidFill>
                  <a:schemeClr val="accent2">
                    <a:lumMod val="25000"/>
                  </a:schemeClr>
                </a:solidFill>
              </a:rPr>
              <a:t>in </a:t>
            </a:r>
            <a:r>
              <a:rPr lang="it-IT" sz="3600" dirty="0" err="1">
                <a:solidFill>
                  <a:schemeClr val="accent2">
                    <a:lumMod val="25000"/>
                  </a:schemeClr>
                </a:solidFill>
              </a:rPr>
              <a:t>very</a:t>
            </a:r>
            <a:r>
              <a:rPr lang="it-IT" sz="3600" dirty="0">
                <a:solidFill>
                  <a:schemeClr val="accent2">
                    <a:lumMod val="25000"/>
                  </a:schemeClr>
                </a:solidFill>
              </a:rPr>
              <a:t> </a:t>
            </a:r>
            <a:r>
              <a:rPr lang="it-IT" sz="3600" dirty="0" err="1">
                <a:solidFill>
                  <a:schemeClr val="accent2">
                    <a:lumMod val="25000"/>
                  </a:schemeClr>
                </a:solidFill>
              </a:rPr>
              <a:t>preterms</a:t>
            </a:r>
            <a:r>
              <a:rPr lang="it-IT" sz="3600" dirty="0">
                <a:solidFill>
                  <a:schemeClr val="accent2">
                    <a:lumMod val="25000"/>
                  </a:schemeClr>
                </a:solidFill>
              </a:rPr>
              <a:t> </a:t>
            </a:r>
            <a:r>
              <a:rPr lang="it-IT" sz="3600" dirty="0" err="1">
                <a:solidFill>
                  <a:schemeClr val="accent2">
                    <a:lumMod val="25000"/>
                  </a:schemeClr>
                </a:solidFill>
              </a:rPr>
              <a:t>z</a:t>
            </a:r>
            <a:r>
              <a:rPr lang="it-IT" sz="3600" dirty="0">
                <a:solidFill>
                  <a:schemeClr val="accent2">
                    <a:lumMod val="25000"/>
                  </a:schemeClr>
                </a:solidFill>
              </a:rPr>
              <a:t> score </a:t>
            </a:r>
            <a:r>
              <a:rPr lang="it-IT" sz="3600" dirty="0" err="1">
                <a:solidFill>
                  <a:schemeClr val="accent2">
                    <a:lumMod val="25000"/>
                  </a:schemeClr>
                </a:solidFill>
              </a:rPr>
              <a:t>annual</a:t>
            </a:r>
            <a:r>
              <a:rPr lang="it-IT" sz="3600" dirty="0">
                <a:solidFill>
                  <a:schemeClr val="accent2">
                    <a:lumMod val="25000"/>
                  </a:schemeClr>
                </a:solidFill>
              </a:rPr>
              <a:t> </a:t>
            </a:r>
            <a:r>
              <a:rPr lang="it-IT" sz="3600" dirty="0" err="1">
                <a:solidFill>
                  <a:schemeClr val="accent2">
                    <a:lumMod val="25000"/>
                  </a:schemeClr>
                </a:solidFill>
              </a:rPr>
              <a:t>change</a:t>
            </a:r>
            <a:endParaRPr sz="2800" dirty="0">
              <a:solidFill>
                <a:schemeClr val="accent2">
                  <a:lumMod val="25000"/>
                </a:schemeClr>
              </a:solidFill>
            </a:endParaRPr>
          </a:p>
        </p:txBody>
      </p:sp>
      <p:grpSp>
        <p:nvGrpSpPr>
          <p:cNvPr id="9" name="Gruppo 8">
            <a:extLst>
              <a:ext uri="{FF2B5EF4-FFF2-40B4-BE49-F238E27FC236}">
                <a16:creationId xmlns:a16="http://schemas.microsoft.com/office/drawing/2014/main" id="{A23E825A-4A5F-6ACD-0C43-754FEE2399D9}"/>
              </a:ext>
            </a:extLst>
          </p:cNvPr>
          <p:cNvGrpSpPr/>
          <p:nvPr/>
        </p:nvGrpSpPr>
        <p:grpSpPr>
          <a:xfrm>
            <a:off x="5376672" y="3881152"/>
            <a:ext cx="6669024" cy="2883408"/>
            <a:chOff x="5059680" y="3797808"/>
            <a:chExt cx="6669024" cy="2883408"/>
          </a:xfrm>
        </p:grpSpPr>
        <p:pic>
          <p:nvPicPr>
            <p:cNvPr id="7" name="Immagine 6">
              <a:extLst>
                <a:ext uri="{FF2B5EF4-FFF2-40B4-BE49-F238E27FC236}">
                  <a16:creationId xmlns:a16="http://schemas.microsoft.com/office/drawing/2014/main" id="{9A18BDC9-48C1-FF16-5AE1-4C382886698B}"/>
                </a:ext>
              </a:extLst>
            </p:cNvPr>
            <p:cNvPicPr>
              <a:picLocks noChangeAspect="1"/>
            </p:cNvPicPr>
            <p:nvPr/>
          </p:nvPicPr>
          <p:blipFill>
            <a:blip r:embed="rId3"/>
            <a:srcRect l="3943" t="37715" r="2684" b="29525"/>
            <a:stretch/>
          </p:blipFill>
          <p:spPr>
            <a:xfrm>
              <a:off x="5059680" y="4352544"/>
              <a:ext cx="6669024" cy="2328672"/>
            </a:xfrm>
            <a:prstGeom prst="rect">
              <a:avLst/>
            </a:prstGeom>
          </p:spPr>
        </p:pic>
        <p:pic>
          <p:nvPicPr>
            <p:cNvPr id="8" name="Immagine 7">
              <a:extLst>
                <a:ext uri="{FF2B5EF4-FFF2-40B4-BE49-F238E27FC236}">
                  <a16:creationId xmlns:a16="http://schemas.microsoft.com/office/drawing/2014/main" id="{EF455EA2-2CC6-5119-CC6F-1FE6A839DBF9}"/>
                </a:ext>
              </a:extLst>
            </p:cNvPr>
            <p:cNvPicPr>
              <a:picLocks noChangeAspect="1"/>
            </p:cNvPicPr>
            <p:nvPr/>
          </p:nvPicPr>
          <p:blipFill>
            <a:blip r:embed="rId3"/>
            <a:srcRect l="3957" t="1842" r="1932" b="90292"/>
            <a:stretch/>
          </p:blipFill>
          <p:spPr>
            <a:xfrm>
              <a:off x="5059680" y="3797808"/>
              <a:ext cx="6669024" cy="554736"/>
            </a:xfrm>
            <a:prstGeom prst="rect">
              <a:avLst/>
            </a:prstGeom>
          </p:spPr>
        </p:pic>
      </p:grpSp>
      <p:pic>
        <p:nvPicPr>
          <p:cNvPr id="6" name="Immagine 5">
            <a:extLst>
              <a:ext uri="{FF2B5EF4-FFF2-40B4-BE49-F238E27FC236}">
                <a16:creationId xmlns:a16="http://schemas.microsoft.com/office/drawing/2014/main" id="{E419F56F-57C0-8599-B731-9C20105D6C57}"/>
              </a:ext>
            </a:extLst>
          </p:cNvPr>
          <p:cNvPicPr>
            <a:picLocks noChangeAspect="1"/>
          </p:cNvPicPr>
          <p:nvPr/>
        </p:nvPicPr>
        <p:blipFill>
          <a:blip r:embed="rId3"/>
          <a:srcRect l="3957" t="1842" r="1932" b="61363"/>
          <a:stretch/>
        </p:blipFill>
        <p:spPr>
          <a:xfrm>
            <a:off x="146304" y="1535144"/>
            <a:ext cx="6669024" cy="2594993"/>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put penna 10">
                <a:extLst>
                  <a:ext uri="{FF2B5EF4-FFF2-40B4-BE49-F238E27FC236}">
                    <a16:creationId xmlns:a16="http://schemas.microsoft.com/office/drawing/2014/main" id="{7C27CA8A-79F7-BD4F-C4AC-EE7374C994A2}"/>
                  </a:ext>
                </a:extLst>
              </p14:cNvPr>
              <p14:cNvContentPartPr/>
              <p14:nvPr/>
            </p14:nvContentPartPr>
            <p14:xfrm>
              <a:off x="5499720" y="4824456"/>
              <a:ext cx="938160" cy="7920"/>
            </p14:xfrm>
          </p:contentPart>
        </mc:Choice>
        <mc:Fallback xmlns="">
          <p:pic>
            <p:nvPicPr>
              <p:cNvPr id="11" name="Input penna 10">
                <a:extLst>
                  <a:ext uri="{FF2B5EF4-FFF2-40B4-BE49-F238E27FC236}">
                    <a16:creationId xmlns:a16="http://schemas.microsoft.com/office/drawing/2014/main" id="{7C27CA8A-79F7-BD4F-C4AC-EE7374C994A2}"/>
                  </a:ext>
                </a:extLst>
              </p:cNvPr>
              <p:cNvPicPr/>
              <p:nvPr/>
            </p:nvPicPr>
            <p:blipFill>
              <a:blip r:embed="rId5"/>
              <a:stretch>
                <a:fillRect/>
              </a:stretch>
            </p:blipFill>
            <p:spPr>
              <a:xfrm>
                <a:off x="5446080" y="4716816"/>
                <a:ext cx="10458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put penna 11">
                <a:extLst>
                  <a:ext uri="{FF2B5EF4-FFF2-40B4-BE49-F238E27FC236}">
                    <a16:creationId xmlns:a16="http://schemas.microsoft.com/office/drawing/2014/main" id="{A7DA2D84-F21D-BFF6-B9C6-BA323DDBDF53}"/>
                  </a:ext>
                </a:extLst>
              </p14:cNvPr>
              <p14:cNvContentPartPr/>
              <p14:nvPr/>
            </p14:nvContentPartPr>
            <p14:xfrm>
              <a:off x="9616680" y="4748136"/>
              <a:ext cx="2045880" cy="105480"/>
            </p14:xfrm>
          </p:contentPart>
        </mc:Choice>
        <mc:Fallback xmlns="">
          <p:pic>
            <p:nvPicPr>
              <p:cNvPr id="12" name="Input penna 11">
                <a:extLst>
                  <a:ext uri="{FF2B5EF4-FFF2-40B4-BE49-F238E27FC236}">
                    <a16:creationId xmlns:a16="http://schemas.microsoft.com/office/drawing/2014/main" id="{A7DA2D84-F21D-BFF6-B9C6-BA323DDBDF53}"/>
                  </a:ext>
                </a:extLst>
              </p:cNvPr>
              <p:cNvPicPr/>
              <p:nvPr/>
            </p:nvPicPr>
            <p:blipFill>
              <a:blip r:embed="rId7"/>
              <a:stretch>
                <a:fillRect/>
              </a:stretch>
            </p:blipFill>
            <p:spPr>
              <a:xfrm>
                <a:off x="9563040" y="4640496"/>
                <a:ext cx="215352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put penna 13">
                <a:extLst>
                  <a:ext uri="{FF2B5EF4-FFF2-40B4-BE49-F238E27FC236}">
                    <a16:creationId xmlns:a16="http://schemas.microsoft.com/office/drawing/2014/main" id="{FC7A7A85-AFAC-F487-11F9-86D2F8551965}"/>
                  </a:ext>
                </a:extLst>
              </p14:cNvPr>
              <p14:cNvContentPartPr/>
              <p14:nvPr/>
            </p14:nvContentPartPr>
            <p14:xfrm>
              <a:off x="5606640" y="6072576"/>
              <a:ext cx="659880" cy="360"/>
            </p14:xfrm>
          </p:contentPart>
        </mc:Choice>
        <mc:Fallback xmlns="">
          <p:pic>
            <p:nvPicPr>
              <p:cNvPr id="14" name="Input penna 13">
                <a:extLst>
                  <a:ext uri="{FF2B5EF4-FFF2-40B4-BE49-F238E27FC236}">
                    <a16:creationId xmlns:a16="http://schemas.microsoft.com/office/drawing/2014/main" id="{FC7A7A85-AFAC-F487-11F9-86D2F8551965}"/>
                  </a:ext>
                </a:extLst>
              </p:cNvPr>
              <p:cNvPicPr/>
              <p:nvPr/>
            </p:nvPicPr>
            <p:blipFill>
              <a:blip r:embed="rId9"/>
              <a:stretch>
                <a:fillRect/>
              </a:stretch>
            </p:blipFill>
            <p:spPr>
              <a:xfrm>
                <a:off x="5553000" y="5964576"/>
                <a:ext cx="767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put penna 14">
                <a:extLst>
                  <a:ext uri="{FF2B5EF4-FFF2-40B4-BE49-F238E27FC236}">
                    <a16:creationId xmlns:a16="http://schemas.microsoft.com/office/drawing/2014/main" id="{D8F0F05C-EA10-B92A-01AD-5606F1C8C6BF}"/>
                  </a:ext>
                </a:extLst>
              </p14:cNvPr>
              <p14:cNvContentPartPr/>
              <p14:nvPr/>
            </p14:nvContentPartPr>
            <p14:xfrm>
              <a:off x="9564480" y="6040536"/>
              <a:ext cx="1959480" cy="46440"/>
            </p14:xfrm>
          </p:contentPart>
        </mc:Choice>
        <mc:Fallback xmlns="">
          <p:pic>
            <p:nvPicPr>
              <p:cNvPr id="15" name="Input penna 14">
                <a:extLst>
                  <a:ext uri="{FF2B5EF4-FFF2-40B4-BE49-F238E27FC236}">
                    <a16:creationId xmlns:a16="http://schemas.microsoft.com/office/drawing/2014/main" id="{D8F0F05C-EA10-B92A-01AD-5606F1C8C6BF}"/>
                  </a:ext>
                </a:extLst>
              </p:cNvPr>
              <p:cNvPicPr/>
              <p:nvPr/>
            </p:nvPicPr>
            <p:blipFill>
              <a:blip r:embed="rId11"/>
              <a:stretch>
                <a:fillRect/>
              </a:stretch>
            </p:blipFill>
            <p:spPr>
              <a:xfrm>
                <a:off x="9510840" y="5932536"/>
                <a:ext cx="2067120" cy="262080"/>
              </a:xfrm>
              <a:prstGeom prst="rect">
                <a:avLst/>
              </a:prstGeom>
            </p:spPr>
          </p:pic>
        </mc:Fallback>
      </mc:AlternateContent>
      <p:sp>
        <p:nvSpPr>
          <p:cNvPr id="16" name="CasellaDiTesto 15">
            <a:extLst>
              <a:ext uri="{FF2B5EF4-FFF2-40B4-BE49-F238E27FC236}">
                <a16:creationId xmlns:a16="http://schemas.microsoft.com/office/drawing/2014/main" id="{7BE62403-851D-6CB0-653C-667D8D118EA1}"/>
              </a:ext>
            </a:extLst>
          </p:cNvPr>
          <p:cNvSpPr txBox="1"/>
          <p:nvPr/>
        </p:nvSpPr>
        <p:spPr>
          <a:xfrm>
            <a:off x="3470991" y="4616210"/>
            <a:ext cx="1967205" cy="369332"/>
          </a:xfrm>
          <a:prstGeom prst="rect">
            <a:avLst/>
          </a:prstGeom>
          <a:noFill/>
        </p:spPr>
        <p:txBody>
          <a:bodyPr wrap="none" rtlCol="0">
            <a:spAutoFit/>
          </a:bodyPr>
          <a:lstStyle/>
          <a:p>
            <a:r>
              <a:rPr lang="it-IT" sz="1800" dirty="0">
                <a:highlight>
                  <a:srgbClr val="FFFF00"/>
                </a:highlight>
              </a:rPr>
              <a:t>Gas </a:t>
            </a:r>
            <a:r>
              <a:rPr lang="it-IT" sz="1800" dirty="0" err="1">
                <a:highlight>
                  <a:srgbClr val="FFFF00"/>
                </a:highlight>
              </a:rPr>
              <a:t>exchange</a:t>
            </a:r>
            <a:r>
              <a:rPr lang="it-IT" sz="1800" dirty="0">
                <a:highlight>
                  <a:srgbClr val="FFFF00"/>
                </a:highlight>
              </a:rPr>
              <a:t> →</a:t>
            </a:r>
          </a:p>
        </p:txBody>
      </p:sp>
      <p:sp>
        <p:nvSpPr>
          <p:cNvPr id="17" name="CasellaDiTesto 16">
            <a:extLst>
              <a:ext uri="{FF2B5EF4-FFF2-40B4-BE49-F238E27FC236}">
                <a16:creationId xmlns:a16="http://schemas.microsoft.com/office/drawing/2014/main" id="{B864014D-BFB6-6E0D-63B0-491BFCC342D2}"/>
              </a:ext>
            </a:extLst>
          </p:cNvPr>
          <p:cNvSpPr txBox="1"/>
          <p:nvPr/>
        </p:nvSpPr>
        <p:spPr>
          <a:xfrm>
            <a:off x="3468777" y="5648992"/>
            <a:ext cx="1907895" cy="584775"/>
          </a:xfrm>
          <a:prstGeom prst="rect">
            <a:avLst/>
          </a:prstGeom>
          <a:noFill/>
        </p:spPr>
        <p:txBody>
          <a:bodyPr wrap="none" rtlCol="0">
            <a:spAutoFit/>
          </a:bodyPr>
          <a:lstStyle/>
          <a:p>
            <a:pPr algn="ctr"/>
            <a:r>
              <a:rPr lang="it-IT" sz="1600" dirty="0" err="1">
                <a:highlight>
                  <a:srgbClr val="00FFFF"/>
                </a:highlight>
              </a:rPr>
              <a:t>Mechanics</a:t>
            </a:r>
            <a:endParaRPr lang="it-IT" sz="1600" dirty="0">
              <a:highlight>
                <a:srgbClr val="00FFFF"/>
              </a:highlight>
            </a:endParaRPr>
          </a:p>
          <a:p>
            <a:pPr algn="ctr"/>
            <a:r>
              <a:rPr lang="it-IT" sz="1600" dirty="0">
                <a:highlight>
                  <a:srgbClr val="00FFFF"/>
                </a:highlight>
              </a:rPr>
              <a:t> by </a:t>
            </a:r>
            <a:r>
              <a:rPr lang="it-IT" sz="1600" dirty="0" err="1">
                <a:highlight>
                  <a:srgbClr val="00FFFF"/>
                </a:highlight>
              </a:rPr>
              <a:t>Oscillometry</a:t>
            </a:r>
            <a:r>
              <a:rPr lang="it-IT" sz="1600" dirty="0">
                <a:highlight>
                  <a:srgbClr val="00FFFF"/>
                </a:highlight>
              </a:rPr>
              <a:t> →</a:t>
            </a:r>
          </a:p>
        </p:txBody>
      </p:sp>
      <p:pic>
        <p:nvPicPr>
          <p:cNvPr id="18" name="Picture 2" descr="Etichetta Made in Australia. per il design del logo, sigillo, etichetta,  badge, adesivo, emblema, simbolo, ecc | Vettore Premium">
            <a:extLst>
              <a:ext uri="{FF2B5EF4-FFF2-40B4-BE49-F238E27FC236}">
                <a16:creationId xmlns:a16="http://schemas.microsoft.com/office/drawing/2014/main" id="{9B856D6B-F229-1FCC-A1BE-7DF150A1BBC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835" t="18734" r="17917" b="18656"/>
          <a:stretch/>
        </p:blipFill>
        <p:spPr bwMode="auto">
          <a:xfrm>
            <a:off x="10767148" y="365125"/>
            <a:ext cx="1169107" cy="115732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50;p26">
            <a:extLst>
              <a:ext uri="{FF2B5EF4-FFF2-40B4-BE49-F238E27FC236}">
                <a16:creationId xmlns:a16="http://schemas.microsoft.com/office/drawing/2014/main" id="{C17E30F5-0DB0-F28D-2248-1188ACBF703E}"/>
              </a:ext>
            </a:extLst>
          </p:cNvPr>
          <p:cNvSpPr/>
          <p:nvPr/>
        </p:nvSpPr>
        <p:spPr>
          <a:xfrm>
            <a:off x="84950" y="6354375"/>
            <a:ext cx="29883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Simpson, Lancet Child </a:t>
            </a:r>
            <a:r>
              <a:rPr lang="it-IT" sz="1200" i="1" dirty="0" err="1">
                <a:solidFill>
                  <a:schemeClr val="dk1"/>
                </a:solidFill>
                <a:latin typeface="Calibri"/>
                <a:ea typeface="Calibri"/>
                <a:cs typeface="Calibri"/>
                <a:sym typeface="Calibri"/>
              </a:rPr>
              <a:t>Adolesc</a:t>
            </a:r>
            <a:r>
              <a:rPr lang="it-IT" sz="1200" i="1" dirty="0">
                <a:solidFill>
                  <a:schemeClr val="dk1"/>
                </a:solidFill>
                <a:latin typeface="Calibri"/>
                <a:ea typeface="Calibri"/>
                <a:cs typeface="Calibri"/>
                <a:sym typeface="Calibri"/>
              </a:rPr>
              <a:t> Health 2018</a:t>
            </a:r>
            <a:endParaRPr lang="it-IT" dirty="0"/>
          </a:p>
        </p:txBody>
      </p:sp>
    </p:spTree>
    <p:extLst>
      <p:ext uri="{BB962C8B-B14F-4D97-AF65-F5344CB8AC3E}">
        <p14:creationId xmlns:p14="http://schemas.microsoft.com/office/powerpoint/2010/main" val="296954396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7EAAE-B689-BBE5-C0C0-B9103534017A}"/>
            </a:ext>
          </a:extLst>
        </p:cNvPr>
        <p:cNvGrpSpPr/>
        <p:nvPr/>
      </p:nvGrpSpPr>
      <p:grpSpPr>
        <a:xfrm>
          <a:off x="0" y="0"/>
          <a:ext cx="0" cy="0"/>
          <a:chOff x="0" y="0"/>
          <a:chExt cx="0" cy="0"/>
        </a:xfrm>
      </p:grpSpPr>
      <p:sp>
        <p:nvSpPr>
          <p:cNvPr id="4" name="Google Shape;549;p26">
            <a:extLst>
              <a:ext uri="{FF2B5EF4-FFF2-40B4-BE49-F238E27FC236}">
                <a16:creationId xmlns:a16="http://schemas.microsoft.com/office/drawing/2014/main" id="{E4BBAD14-8B7D-58A3-2026-02DB4D12DE4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dirty="0" err="1">
                <a:solidFill>
                  <a:schemeClr val="accent2">
                    <a:lumMod val="25000"/>
                  </a:schemeClr>
                </a:solidFill>
              </a:rPr>
              <a:t>Predictors</a:t>
            </a:r>
            <a:r>
              <a:rPr lang="it-IT" sz="3600" dirty="0">
                <a:solidFill>
                  <a:schemeClr val="accent2">
                    <a:lumMod val="25000"/>
                  </a:schemeClr>
                </a:solidFill>
              </a:rPr>
              <a:t> of </a:t>
            </a:r>
            <a:r>
              <a:rPr lang="it-IT" sz="3600" dirty="0" err="1">
                <a:solidFill>
                  <a:schemeClr val="accent2">
                    <a:lumMod val="25000"/>
                  </a:schemeClr>
                </a:solidFill>
              </a:rPr>
              <a:t>lung</a:t>
            </a:r>
            <a:r>
              <a:rPr lang="it-IT" sz="3600" dirty="0">
                <a:solidFill>
                  <a:schemeClr val="accent2">
                    <a:lumMod val="25000"/>
                  </a:schemeClr>
                </a:solidFill>
              </a:rPr>
              <a:t> </a:t>
            </a:r>
            <a:r>
              <a:rPr lang="it-IT" sz="3600" dirty="0" err="1">
                <a:solidFill>
                  <a:schemeClr val="accent2">
                    <a:lumMod val="25000"/>
                  </a:schemeClr>
                </a:solidFill>
              </a:rPr>
              <a:t>function</a:t>
            </a:r>
            <a:r>
              <a:rPr lang="it-IT" sz="3600" dirty="0">
                <a:solidFill>
                  <a:schemeClr val="accent2">
                    <a:lumMod val="25000"/>
                  </a:schemeClr>
                </a:solidFill>
              </a:rPr>
              <a:t> </a:t>
            </a:r>
            <a:r>
              <a:rPr lang="it-IT" sz="3600" dirty="0" err="1">
                <a:solidFill>
                  <a:schemeClr val="accent2">
                    <a:lumMod val="25000"/>
                  </a:schemeClr>
                </a:solidFill>
              </a:rPr>
              <a:t>decline</a:t>
            </a:r>
            <a:r>
              <a:rPr lang="it-IT" sz="3600" dirty="0">
                <a:solidFill>
                  <a:schemeClr val="accent2">
                    <a:lumMod val="25000"/>
                  </a:schemeClr>
                </a:solidFill>
              </a:rPr>
              <a:t> </a:t>
            </a:r>
            <a:r>
              <a:rPr lang="it-IT" sz="3600" dirty="0" err="1">
                <a:solidFill>
                  <a:schemeClr val="accent2">
                    <a:lumMod val="25000"/>
                  </a:schemeClr>
                </a:solidFill>
              </a:rPr>
              <a:t>during</a:t>
            </a:r>
            <a:r>
              <a:rPr lang="it-IT" sz="3600" dirty="0">
                <a:solidFill>
                  <a:schemeClr val="accent2">
                    <a:lumMod val="25000"/>
                  </a:schemeClr>
                </a:solidFill>
              </a:rPr>
              <a:t> </a:t>
            </a:r>
            <a:r>
              <a:rPr lang="it-IT" sz="3600" dirty="0" err="1">
                <a:solidFill>
                  <a:schemeClr val="accent2">
                    <a:lumMod val="25000"/>
                  </a:schemeClr>
                </a:solidFill>
              </a:rPr>
              <a:t>childhood</a:t>
            </a:r>
            <a:endParaRPr sz="2800" dirty="0">
              <a:solidFill>
                <a:schemeClr val="accent2">
                  <a:lumMod val="25000"/>
                </a:schemeClr>
              </a:solidFill>
            </a:endParaRPr>
          </a:p>
        </p:txBody>
      </p:sp>
      <p:sp>
        <p:nvSpPr>
          <p:cNvPr id="3" name="Segnaposto testo 2">
            <a:extLst>
              <a:ext uri="{FF2B5EF4-FFF2-40B4-BE49-F238E27FC236}">
                <a16:creationId xmlns:a16="http://schemas.microsoft.com/office/drawing/2014/main" id="{C31E5521-388A-ECBF-9182-C848FAF1E44B}"/>
              </a:ext>
            </a:extLst>
          </p:cNvPr>
          <p:cNvSpPr>
            <a:spLocks noGrp="1"/>
          </p:cNvSpPr>
          <p:nvPr>
            <p:ph type="body" idx="1"/>
          </p:nvPr>
        </p:nvSpPr>
        <p:spPr>
          <a:xfrm>
            <a:off x="693010" y="1753995"/>
            <a:ext cx="5402990" cy="4519627"/>
          </a:xfrm>
          <a:solidFill>
            <a:schemeClr val="bg1">
              <a:lumMod val="90000"/>
            </a:schemeClr>
          </a:solidFill>
          <a:effectLst>
            <a:outerShdw blurRad="50800" dist="38100" dir="2700000" algn="tl" rotWithShape="0">
              <a:prstClr val="black">
                <a:alpha val="40000"/>
              </a:prstClr>
            </a:outerShdw>
          </a:effectLst>
        </p:spPr>
        <p:txBody>
          <a:bodyPr>
            <a:normAutofit/>
          </a:bodyPr>
          <a:lstStyle/>
          <a:p>
            <a:r>
              <a:rPr lang="it-IT" dirty="0" err="1"/>
              <a:t>Gestational</a:t>
            </a:r>
            <a:r>
              <a:rPr lang="it-IT" dirty="0"/>
              <a:t> Age</a:t>
            </a:r>
          </a:p>
          <a:p>
            <a:pPr lvl="1"/>
            <a:r>
              <a:rPr lang="it-IT" dirty="0" err="1"/>
              <a:t>Spirometry</a:t>
            </a:r>
            <a:endParaRPr lang="it-IT" dirty="0"/>
          </a:p>
          <a:p>
            <a:r>
              <a:rPr lang="it-IT" dirty="0"/>
              <a:t>Birth weight</a:t>
            </a:r>
          </a:p>
          <a:p>
            <a:pPr lvl="1"/>
            <a:r>
              <a:rPr lang="it-IT" dirty="0"/>
              <a:t>Gas trapping</a:t>
            </a:r>
          </a:p>
          <a:p>
            <a:r>
              <a:rPr lang="it-IT" dirty="0" err="1"/>
              <a:t>Prolonged</a:t>
            </a:r>
            <a:r>
              <a:rPr lang="it-IT" dirty="0"/>
              <a:t> O</a:t>
            </a:r>
            <a:r>
              <a:rPr lang="it-IT" baseline="-25000" dirty="0"/>
              <a:t>2</a:t>
            </a:r>
            <a:r>
              <a:rPr lang="it-IT" dirty="0"/>
              <a:t> </a:t>
            </a:r>
            <a:r>
              <a:rPr lang="it-IT" dirty="0" err="1"/>
              <a:t>supplementation</a:t>
            </a:r>
            <a:endParaRPr lang="it-IT" dirty="0"/>
          </a:p>
          <a:p>
            <a:pPr lvl="1"/>
            <a:r>
              <a:rPr lang="it-IT" dirty="0" err="1"/>
              <a:t>Spirometry</a:t>
            </a:r>
            <a:endParaRPr lang="it-IT" dirty="0"/>
          </a:p>
          <a:p>
            <a:pPr lvl="1"/>
            <a:r>
              <a:rPr lang="it-IT" dirty="0" err="1"/>
              <a:t>Reactance</a:t>
            </a:r>
            <a:r>
              <a:rPr lang="it-IT" dirty="0"/>
              <a:t> (</a:t>
            </a:r>
            <a:r>
              <a:rPr lang="it-IT" dirty="0" err="1"/>
              <a:t>oscillometry</a:t>
            </a:r>
            <a:r>
              <a:rPr lang="it-IT" dirty="0"/>
              <a:t>)</a:t>
            </a:r>
          </a:p>
          <a:p>
            <a:r>
              <a:rPr lang="it-IT" dirty="0" err="1"/>
              <a:t>Abnormalities</a:t>
            </a:r>
            <a:r>
              <a:rPr lang="it-IT" dirty="0"/>
              <a:t> in CT </a:t>
            </a:r>
            <a:r>
              <a:rPr lang="it-IT" dirty="0" err="1"/>
              <a:t>scan</a:t>
            </a:r>
            <a:endParaRPr lang="it-IT" dirty="0"/>
          </a:p>
          <a:p>
            <a:pPr lvl="1"/>
            <a:r>
              <a:rPr lang="it-IT" dirty="0" err="1"/>
              <a:t>Spirometry</a:t>
            </a:r>
            <a:endParaRPr lang="it-IT" dirty="0"/>
          </a:p>
          <a:p>
            <a:pPr lvl="1"/>
            <a:r>
              <a:rPr lang="it-IT" dirty="0"/>
              <a:t>Gas trapping</a:t>
            </a:r>
          </a:p>
          <a:p>
            <a:pPr lvl="1"/>
            <a:endParaRPr lang="it-IT" dirty="0"/>
          </a:p>
          <a:p>
            <a:pPr lvl="1"/>
            <a:endParaRPr lang="it-IT" dirty="0"/>
          </a:p>
          <a:p>
            <a:endParaRPr lang="it-IT" dirty="0"/>
          </a:p>
        </p:txBody>
      </p:sp>
      <p:pic>
        <p:nvPicPr>
          <p:cNvPr id="18" name="Picture 2" descr="Etichetta Made in Australia. per il design del logo, sigillo, etichetta,  badge, adesivo, emblema, simbolo, ecc | Vettore Premium">
            <a:extLst>
              <a:ext uri="{FF2B5EF4-FFF2-40B4-BE49-F238E27FC236}">
                <a16:creationId xmlns:a16="http://schemas.microsoft.com/office/drawing/2014/main" id="{909D1392-5383-FE4C-2FCB-EB6D7C47B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35" t="18734" r="17917" b="18656"/>
          <a:stretch/>
        </p:blipFill>
        <p:spPr bwMode="auto">
          <a:xfrm>
            <a:off x="10767148" y="365125"/>
            <a:ext cx="1169107" cy="115732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50;p26">
            <a:extLst>
              <a:ext uri="{FF2B5EF4-FFF2-40B4-BE49-F238E27FC236}">
                <a16:creationId xmlns:a16="http://schemas.microsoft.com/office/drawing/2014/main" id="{666794EA-41E8-69F1-1DD6-F744540B6EFC}"/>
              </a:ext>
            </a:extLst>
          </p:cNvPr>
          <p:cNvSpPr/>
          <p:nvPr/>
        </p:nvSpPr>
        <p:spPr>
          <a:xfrm>
            <a:off x="9012794" y="6492875"/>
            <a:ext cx="29883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Simpson, Lancet Child </a:t>
            </a:r>
            <a:r>
              <a:rPr lang="it-IT" sz="1200" i="1" dirty="0" err="1">
                <a:solidFill>
                  <a:schemeClr val="dk1"/>
                </a:solidFill>
                <a:latin typeface="Calibri"/>
                <a:ea typeface="Calibri"/>
                <a:cs typeface="Calibri"/>
                <a:sym typeface="Calibri"/>
              </a:rPr>
              <a:t>Adolesc</a:t>
            </a:r>
            <a:r>
              <a:rPr lang="it-IT" sz="1200" i="1" dirty="0">
                <a:solidFill>
                  <a:schemeClr val="dk1"/>
                </a:solidFill>
                <a:latin typeface="Calibri"/>
                <a:ea typeface="Calibri"/>
                <a:cs typeface="Calibri"/>
                <a:sym typeface="Calibri"/>
              </a:rPr>
              <a:t> Health 2018</a:t>
            </a:r>
            <a:endParaRPr lang="it-IT" dirty="0"/>
          </a:p>
        </p:txBody>
      </p:sp>
      <p:sp>
        <p:nvSpPr>
          <p:cNvPr id="20" name="Segnaposto testo 2">
            <a:extLst>
              <a:ext uri="{FF2B5EF4-FFF2-40B4-BE49-F238E27FC236}">
                <a16:creationId xmlns:a16="http://schemas.microsoft.com/office/drawing/2014/main" id="{FD0F10AD-214A-D6F1-15AE-18A563A80357}"/>
              </a:ext>
            </a:extLst>
          </p:cNvPr>
          <p:cNvSpPr txBox="1">
            <a:spLocks/>
          </p:cNvSpPr>
          <p:nvPr/>
        </p:nvSpPr>
        <p:spPr>
          <a:xfrm>
            <a:off x="6427304" y="1753996"/>
            <a:ext cx="4717774" cy="259938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it-IT" dirty="0" err="1"/>
              <a:t>Respiratoy</a:t>
            </a:r>
            <a:r>
              <a:rPr lang="it-IT" dirty="0"/>
              <a:t> </a:t>
            </a:r>
            <a:r>
              <a:rPr lang="it-IT" dirty="0" err="1"/>
              <a:t>symptoms</a:t>
            </a:r>
            <a:endParaRPr lang="it-IT" dirty="0"/>
          </a:p>
          <a:p>
            <a:pPr lvl="1"/>
            <a:r>
              <a:rPr lang="it-IT" dirty="0" err="1"/>
              <a:t>Spirometry</a:t>
            </a:r>
            <a:r>
              <a:rPr lang="it-IT" dirty="0"/>
              <a:t> </a:t>
            </a:r>
          </a:p>
          <a:p>
            <a:r>
              <a:rPr lang="it-IT" dirty="0" err="1"/>
              <a:t>Wheezing</a:t>
            </a:r>
            <a:r>
              <a:rPr lang="it-IT" dirty="0"/>
              <a:t> / Diagnosi of </a:t>
            </a:r>
            <a:r>
              <a:rPr lang="it-IT" dirty="0" err="1"/>
              <a:t>asthma</a:t>
            </a:r>
            <a:endParaRPr lang="it-IT" dirty="0"/>
          </a:p>
          <a:p>
            <a:pPr lvl="1"/>
            <a:r>
              <a:rPr lang="it-IT" dirty="0" err="1"/>
              <a:t>Reactance</a:t>
            </a:r>
            <a:r>
              <a:rPr lang="it-IT" dirty="0"/>
              <a:t> (</a:t>
            </a:r>
            <a:r>
              <a:rPr lang="it-IT" dirty="0" err="1"/>
              <a:t>oscillometry</a:t>
            </a:r>
            <a:r>
              <a:rPr lang="it-IT" dirty="0"/>
              <a:t>)</a:t>
            </a:r>
          </a:p>
          <a:p>
            <a:r>
              <a:rPr lang="it-IT" dirty="0" err="1"/>
              <a:t>Exposure</a:t>
            </a:r>
            <a:r>
              <a:rPr lang="it-IT" dirty="0"/>
              <a:t> to </a:t>
            </a:r>
            <a:r>
              <a:rPr lang="it-IT" dirty="0" err="1"/>
              <a:t>tobacco</a:t>
            </a:r>
            <a:r>
              <a:rPr lang="it-IT" dirty="0"/>
              <a:t> smoke</a:t>
            </a:r>
          </a:p>
          <a:p>
            <a:pPr lvl="1"/>
            <a:r>
              <a:rPr lang="it-IT" dirty="0" err="1"/>
              <a:t>Spirometry</a:t>
            </a:r>
            <a:endParaRPr lang="it-IT" dirty="0"/>
          </a:p>
        </p:txBody>
      </p:sp>
      <p:sp>
        <p:nvSpPr>
          <p:cNvPr id="22" name="Segnaposto testo 2">
            <a:extLst>
              <a:ext uri="{FF2B5EF4-FFF2-40B4-BE49-F238E27FC236}">
                <a16:creationId xmlns:a16="http://schemas.microsoft.com/office/drawing/2014/main" id="{407A2E72-EB69-7191-ED70-B12CBD6334B3}"/>
              </a:ext>
            </a:extLst>
          </p:cNvPr>
          <p:cNvSpPr txBox="1">
            <a:spLocks/>
          </p:cNvSpPr>
          <p:nvPr/>
        </p:nvSpPr>
        <p:spPr>
          <a:xfrm>
            <a:off x="6427304" y="4464778"/>
            <a:ext cx="4717775" cy="1808845"/>
          </a:xfrm>
          <a:prstGeom prst="rect">
            <a:avLst/>
          </a:prstGeom>
          <a:solidFill>
            <a:schemeClr val="accent6"/>
          </a:solidFill>
          <a:ln>
            <a:solidFill>
              <a:schemeClr val="accent6">
                <a:lumMod val="40000"/>
                <a:lumOff val="60000"/>
              </a:schemeClr>
            </a:solid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it-IT" dirty="0">
                <a:solidFill>
                  <a:schemeClr val="tx2"/>
                </a:solidFill>
              </a:rPr>
              <a:t>Greater </a:t>
            </a:r>
            <a:r>
              <a:rPr lang="it-IT" dirty="0" err="1">
                <a:solidFill>
                  <a:schemeClr val="tx2"/>
                </a:solidFill>
              </a:rPr>
              <a:t>decline</a:t>
            </a:r>
            <a:endParaRPr lang="it-IT" dirty="0">
              <a:solidFill>
                <a:schemeClr val="tx2"/>
              </a:solidFill>
            </a:endParaRPr>
          </a:p>
          <a:p>
            <a:pPr>
              <a:buFont typeface="Wingdings" pitchFamily="2" charset="2"/>
              <a:buChar char="ü"/>
            </a:pPr>
            <a:r>
              <a:rPr lang="it-IT" dirty="0">
                <a:solidFill>
                  <a:schemeClr val="tx2"/>
                </a:solidFill>
              </a:rPr>
              <a:t>GA/</a:t>
            </a:r>
            <a:r>
              <a:rPr lang="it-IT" dirty="0" err="1">
                <a:solidFill>
                  <a:schemeClr val="tx2"/>
                </a:solidFill>
              </a:rPr>
              <a:t>Oxygen</a:t>
            </a:r>
            <a:r>
              <a:rPr lang="it-IT" dirty="0">
                <a:solidFill>
                  <a:schemeClr val="tx2"/>
                </a:solidFill>
              </a:rPr>
              <a:t> </a:t>
            </a:r>
            <a:r>
              <a:rPr lang="it-IT" dirty="0" err="1">
                <a:solidFill>
                  <a:schemeClr val="tx2"/>
                </a:solidFill>
              </a:rPr>
              <a:t>supplemetation</a:t>
            </a:r>
            <a:endParaRPr lang="it-IT" dirty="0">
              <a:solidFill>
                <a:schemeClr val="tx2"/>
              </a:solidFill>
            </a:endParaRPr>
          </a:p>
          <a:p>
            <a:pPr>
              <a:buFont typeface="Wingdings" pitchFamily="2" charset="2"/>
              <a:buChar char="ü"/>
            </a:pPr>
            <a:r>
              <a:rPr lang="it-IT" dirty="0">
                <a:solidFill>
                  <a:schemeClr val="tx2"/>
                </a:solidFill>
              </a:rPr>
              <a:t>Birth weight </a:t>
            </a:r>
          </a:p>
          <a:p>
            <a:pPr>
              <a:buFont typeface="Wingdings" pitchFamily="2" charset="2"/>
              <a:buChar char="ü"/>
            </a:pPr>
            <a:r>
              <a:rPr lang="it-IT" dirty="0" err="1">
                <a:solidFill>
                  <a:schemeClr val="tx2"/>
                </a:solidFill>
              </a:rPr>
              <a:t>Tobacco</a:t>
            </a:r>
            <a:r>
              <a:rPr lang="it-IT" dirty="0">
                <a:solidFill>
                  <a:schemeClr val="tx2"/>
                </a:solidFill>
              </a:rPr>
              <a:t> smoke </a:t>
            </a:r>
            <a:r>
              <a:rPr lang="it-IT" dirty="0" err="1">
                <a:solidFill>
                  <a:schemeClr val="tx2"/>
                </a:solidFill>
              </a:rPr>
              <a:t>exposure</a:t>
            </a:r>
            <a:r>
              <a:rPr lang="it-IT" dirty="0">
                <a:solidFill>
                  <a:schemeClr val="tx2"/>
                </a:solidFill>
              </a:rPr>
              <a:t> </a:t>
            </a:r>
          </a:p>
          <a:p>
            <a:pPr>
              <a:buFont typeface="Wingdings" pitchFamily="2" charset="2"/>
              <a:buChar char="ü"/>
            </a:pPr>
            <a:r>
              <a:rPr lang="it-IT" dirty="0">
                <a:solidFill>
                  <a:schemeClr val="tx2"/>
                </a:solidFill>
              </a:rPr>
              <a:t>CT </a:t>
            </a:r>
            <a:r>
              <a:rPr lang="it-IT" dirty="0" err="1">
                <a:solidFill>
                  <a:schemeClr val="tx2"/>
                </a:solidFill>
              </a:rPr>
              <a:t>bronchial</a:t>
            </a:r>
            <a:r>
              <a:rPr lang="it-IT" dirty="0">
                <a:solidFill>
                  <a:schemeClr val="tx2"/>
                </a:solidFill>
              </a:rPr>
              <a:t> </a:t>
            </a:r>
            <a:r>
              <a:rPr lang="it-IT" dirty="0" err="1">
                <a:solidFill>
                  <a:schemeClr val="tx2"/>
                </a:solidFill>
              </a:rPr>
              <a:t>wall</a:t>
            </a:r>
            <a:r>
              <a:rPr lang="it-IT" dirty="0">
                <a:solidFill>
                  <a:schemeClr val="tx2"/>
                </a:solidFill>
              </a:rPr>
              <a:t> </a:t>
            </a:r>
            <a:r>
              <a:rPr lang="it-IT" dirty="0" err="1">
                <a:solidFill>
                  <a:schemeClr val="tx2"/>
                </a:solidFill>
              </a:rPr>
              <a:t>thickening</a:t>
            </a:r>
            <a:endParaRPr lang="it-IT" dirty="0">
              <a:solidFill>
                <a:schemeClr val="tx2"/>
              </a:solidFill>
            </a:endParaRPr>
          </a:p>
          <a:p>
            <a:pPr>
              <a:buFont typeface="Wingdings" pitchFamily="2" charset="2"/>
              <a:buChar char="ü"/>
            </a:pPr>
            <a:endParaRPr lang="it-IT" dirty="0">
              <a:solidFill>
                <a:schemeClr val="tx2"/>
              </a:solidFill>
            </a:endParaRPr>
          </a:p>
        </p:txBody>
      </p:sp>
    </p:spTree>
    <p:extLst>
      <p:ext uri="{BB962C8B-B14F-4D97-AF65-F5344CB8AC3E}">
        <p14:creationId xmlns:p14="http://schemas.microsoft.com/office/powerpoint/2010/main" val="4255386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9BE1C-20CD-E198-DC91-BCACEECF5043}"/>
            </a:ext>
          </a:extLst>
        </p:cNvPr>
        <p:cNvGrpSpPr/>
        <p:nvPr/>
      </p:nvGrpSpPr>
      <p:grpSpPr>
        <a:xfrm>
          <a:off x="0" y="0"/>
          <a:ext cx="0" cy="0"/>
          <a:chOff x="0" y="0"/>
          <a:chExt cx="0" cy="0"/>
        </a:xfrm>
      </p:grpSpPr>
      <p:sp>
        <p:nvSpPr>
          <p:cNvPr id="2" name="Google Shape;549;p26">
            <a:extLst>
              <a:ext uri="{FF2B5EF4-FFF2-40B4-BE49-F238E27FC236}">
                <a16:creationId xmlns:a16="http://schemas.microsoft.com/office/drawing/2014/main" id="{92F82949-D340-E1A7-98D2-2D13D85648F8}"/>
              </a:ext>
            </a:extLst>
          </p:cNvPr>
          <p:cNvSpPr txBox="1">
            <a:spLocks/>
          </p:cNvSpPr>
          <p:nvPr/>
        </p:nvSpPr>
        <p:spPr>
          <a:xfrm>
            <a:off x="1130332" y="365125"/>
            <a:ext cx="1106166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4400"/>
            </a:pPr>
            <a:r>
              <a:rPr lang="it-IT" sz="3600" dirty="0" err="1">
                <a:solidFill>
                  <a:schemeClr val="accent2">
                    <a:lumMod val="25000"/>
                  </a:schemeClr>
                </a:solidFill>
              </a:rPr>
              <a:t>Lung</a:t>
            </a:r>
            <a:r>
              <a:rPr lang="it-IT" sz="3600" dirty="0">
                <a:solidFill>
                  <a:schemeClr val="accent2">
                    <a:lumMod val="25000"/>
                  </a:schemeClr>
                </a:solidFill>
              </a:rPr>
              <a:t> </a:t>
            </a:r>
            <a:r>
              <a:rPr lang="it-IT" sz="3600" dirty="0" err="1">
                <a:solidFill>
                  <a:schemeClr val="accent2">
                    <a:lumMod val="25000"/>
                  </a:schemeClr>
                </a:solidFill>
              </a:rPr>
              <a:t>function</a:t>
            </a:r>
            <a:r>
              <a:rPr lang="it-IT" sz="3600" dirty="0">
                <a:solidFill>
                  <a:schemeClr val="accent2">
                    <a:lumMod val="25000"/>
                  </a:schemeClr>
                </a:solidFill>
              </a:rPr>
              <a:t> </a:t>
            </a:r>
            <a:r>
              <a:rPr lang="it-IT" sz="3600" dirty="0" err="1">
                <a:solidFill>
                  <a:schemeClr val="accent2">
                    <a:lumMod val="25000"/>
                  </a:schemeClr>
                </a:solidFill>
              </a:rPr>
              <a:t>trajectories</a:t>
            </a:r>
            <a:r>
              <a:rPr lang="it-IT" sz="3600" dirty="0">
                <a:solidFill>
                  <a:schemeClr val="accent2">
                    <a:lumMod val="25000"/>
                  </a:schemeClr>
                </a:solidFill>
              </a:rPr>
              <a:t> </a:t>
            </a:r>
            <a:r>
              <a:rPr lang="it-IT" sz="3600" dirty="0" err="1">
                <a:solidFill>
                  <a:schemeClr val="accent2">
                    <a:lumMod val="25000"/>
                  </a:schemeClr>
                </a:solidFill>
              </a:rPr>
              <a:t>into</a:t>
            </a:r>
            <a:r>
              <a:rPr lang="it-IT" sz="3600" dirty="0">
                <a:solidFill>
                  <a:schemeClr val="accent2">
                    <a:lumMod val="25000"/>
                  </a:schemeClr>
                </a:solidFill>
              </a:rPr>
              <a:t> </a:t>
            </a:r>
            <a:r>
              <a:rPr lang="it-IT" sz="3600" dirty="0" err="1">
                <a:solidFill>
                  <a:schemeClr val="accent2">
                    <a:lumMod val="25000"/>
                  </a:schemeClr>
                </a:solidFill>
              </a:rPr>
              <a:t>adult</a:t>
            </a:r>
            <a:r>
              <a:rPr lang="it-IT" sz="3600" dirty="0">
                <a:solidFill>
                  <a:schemeClr val="accent2">
                    <a:lumMod val="25000"/>
                  </a:schemeClr>
                </a:solidFill>
              </a:rPr>
              <a:t> life </a:t>
            </a:r>
            <a:br>
              <a:rPr lang="it-IT" sz="3600" dirty="0">
                <a:solidFill>
                  <a:schemeClr val="accent2">
                    <a:lumMod val="25000"/>
                  </a:schemeClr>
                </a:solidFill>
              </a:rPr>
            </a:br>
            <a:r>
              <a:rPr lang="it-IT" sz="3600" dirty="0">
                <a:solidFill>
                  <a:schemeClr val="accent2">
                    <a:lumMod val="25000"/>
                  </a:schemeClr>
                </a:solidFill>
              </a:rPr>
              <a:t>in BPD </a:t>
            </a:r>
            <a:r>
              <a:rPr lang="it-IT" sz="3600" dirty="0" err="1">
                <a:solidFill>
                  <a:schemeClr val="accent2">
                    <a:lumMod val="25000"/>
                  </a:schemeClr>
                </a:solidFill>
              </a:rPr>
              <a:t>survivors</a:t>
            </a:r>
            <a:endParaRPr lang="it-IT" sz="2800" dirty="0">
              <a:solidFill>
                <a:schemeClr val="accent2">
                  <a:lumMod val="25000"/>
                </a:schemeClr>
              </a:solidFill>
            </a:endParaRPr>
          </a:p>
        </p:txBody>
      </p:sp>
      <p:pic>
        <p:nvPicPr>
          <p:cNvPr id="3" name="Immagine 2"/>
          <p:cNvPicPr>
            <a:picLocks noChangeAspect="1"/>
          </p:cNvPicPr>
          <p:nvPr/>
        </p:nvPicPr>
        <p:blipFill>
          <a:blip r:embed="rId3"/>
          <a:stretch>
            <a:fillRect/>
          </a:stretch>
        </p:blipFill>
        <p:spPr>
          <a:xfrm>
            <a:off x="1805197" y="1690688"/>
            <a:ext cx="8288997" cy="2335180"/>
          </a:xfrm>
          <a:prstGeom prst="rect">
            <a:avLst/>
          </a:prstGeom>
        </p:spPr>
      </p:pic>
      <p:sp>
        <p:nvSpPr>
          <p:cNvPr id="8" name="CasellaDiTesto 7">
            <a:extLst>
              <a:ext uri="{FF2B5EF4-FFF2-40B4-BE49-F238E27FC236}">
                <a16:creationId xmlns:a16="http://schemas.microsoft.com/office/drawing/2014/main" id="{ADD47104-09CF-2580-19F3-42F94BA5F517}"/>
              </a:ext>
            </a:extLst>
          </p:cNvPr>
          <p:cNvSpPr txBox="1"/>
          <p:nvPr/>
        </p:nvSpPr>
        <p:spPr>
          <a:xfrm>
            <a:off x="9656064" y="6465561"/>
            <a:ext cx="2299027" cy="276999"/>
          </a:xfrm>
          <a:prstGeom prst="rect">
            <a:avLst/>
          </a:prstGeom>
          <a:noFill/>
        </p:spPr>
        <p:txBody>
          <a:bodyPr wrap="none" rtlCol="0">
            <a:spAutoFit/>
          </a:bodyPr>
          <a:lstStyle/>
          <a:p>
            <a:r>
              <a:rPr lang="it-IT" sz="1200" i="1" dirty="0" err="1"/>
              <a:t>Cardoen</a:t>
            </a:r>
            <a:r>
              <a:rPr lang="it-IT" sz="1200" i="1" dirty="0"/>
              <a:t>, </a:t>
            </a:r>
            <a:r>
              <a:rPr lang="it-IT" sz="1200" i="1" dirty="0" err="1"/>
              <a:t>Europ</a:t>
            </a:r>
            <a:r>
              <a:rPr lang="it-IT" sz="1200" i="1" dirty="0"/>
              <a:t> </a:t>
            </a:r>
            <a:r>
              <a:rPr lang="it-IT" sz="1200" i="1" dirty="0" err="1"/>
              <a:t>J</a:t>
            </a:r>
            <a:r>
              <a:rPr lang="it-IT" sz="1200" i="1" dirty="0"/>
              <a:t> </a:t>
            </a:r>
            <a:r>
              <a:rPr lang="it-IT" sz="1200" i="1" dirty="0" err="1"/>
              <a:t>Pediatr</a:t>
            </a:r>
            <a:r>
              <a:rPr lang="it-IT" sz="1200" i="1" dirty="0"/>
              <a:t> 2019</a:t>
            </a:r>
          </a:p>
        </p:txBody>
      </p:sp>
      <p:pic>
        <p:nvPicPr>
          <p:cNvPr id="17" name="Immagine 16">
            <a:extLst>
              <a:ext uri="{FF2B5EF4-FFF2-40B4-BE49-F238E27FC236}">
                <a16:creationId xmlns:a16="http://schemas.microsoft.com/office/drawing/2014/main" id="{F108568B-1C34-5DD2-870A-F8DC837B513A}"/>
              </a:ext>
            </a:extLst>
          </p:cNvPr>
          <p:cNvPicPr>
            <a:picLocks noChangeAspect="1"/>
          </p:cNvPicPr>
          <p:nvPr/>
        </p:nvPicPr>
        <p:blipFill>
          <a:blip r:embed="rId4"/>
          <a:stretch>
            <a:fillRect/>
          </a:stretch>
        </p:blipFill>
        <p:spPr>
          <a:xfrm>
            <a:off x="1805197" y="4137055"/>
            <a:ext cx="8288997" cy="2355819"/>
          </a:xfrm>
          <a:prstGeom prst="rect">
            <a:avLst/>
          </a:prstGeom>
        </p:spPr>
      </p:pic>
      <mc:AlternateContent xmlns:mc="http://schemas.openxmlformats.org/markup-compatibility/2006" xmlns:p14="http://schemas.microsoft.com/office/powerpoint/2010/main">
        <mc:Choice Requires="p14">
          <p:contentPart p14:bwMode="auto" r:id="rId5">
            <p14:nvContentPartPr>
              <p14:cNvPr id="18" name="Input penna 17">
                <a:extLst>
                  <a:ext uri="{FF2B5EF4-FFF2-40B4-BE49-F238E27FC236}">
                    <a16:creationId xmlns:a16="http://schemas.microsoft.com/office/drawing/2014/main" id="{65D3B21F-480A-17A6-4AC1-8A2A9A2ED889}"/>
                  </a:ext>
                </a:extLst>
              </p14:cNvPr>
              <p14:cNvContentPartPr/>
              <p14:nvPr/>
            </p14:nvContentPartPr>
            <p14:xfrm>
              <a:off x="4151880" y="2966208"/>
              <a:ext cx="815400" cy="749160"/>
            </p14:xfrm>
          </p:contentPart>
        </mc:Choice>
        <mc:Fallback xmlns="">
          <p:pic>
            <p:nvPicPr>
              <p:cNvPr id="18" name="Input penna 17">
                <a:extLst>
                  <a:ext uri="{FF2B5EF4-FFF2-40B4-BE49-F238E27FC236}">
                    <a16:creationId xmlns:a16="http://schemas.microsoft.com/office/drawing/2014/main" id="{65D3B21F-480A-17A6-4AC1-8A2A9A2ED889}"/>
                  </a:ext>
                </a:extLst>
              </p:cNvPr>
              <p:cNvPicPr/>
              <p:nvPr/>
            </p:nvPicPr>
            <p:blipFill>
              <a:blip r:embed="rId6"/>
              <a:stretch>
                <a:fillRect/>
              </a:stretch>
            </p:blipFill>
            <p:spPr>
              <a:xfrm>
                <a:off x="4142880" y="2957568"/>
                <a:ext cx="833040" cy="766800"/>
              </a:xfrm>
              <a:prstGeom prst="rect">
                <a:avLst/>
              </a:prstGeom>
            </p:spPr>
          </p:pic>
        </mc:Fallback>
      </mc:AlternateContent>
    </p:spTree>
    <p:extLst>
      <p:ext uri="{BB962C8B-B14F-4D97-AF65-F5344CB8AC3E}">
        <p14:creationId xmlns:p14="http://schemas.microsoft.com/office/powerpoint/2010/main" val="2680299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527050" y="795338"/>
            <a:ext cx="10515600" cy="2852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solidFill>
                  <a:schemeClr val="accent2">
                    <a:lumMod val="25000"/>
                  </a:schemeClr>
                </a:solidFill>
              </a:rPr>
              <a:t>Displasia broncopolmonare</a:t>
            </a:r>
            <a:endParaRPr dirty="0">
              <a:solidFill>
                <a:schemeClr val="accent2">
                  <a:lumMod val="25000"/>
                </a:schemeClr>
              </a:solidFill>
            </a:endParaRPr>
          </a:p>
        </p:txBody>
      </p:sp>
      <p:sp>
        <p:nvSpPr>
          <p:cNvPr id="128" name="Google Shape;128;p2"/>
          <p:cNvSpPr txBox="1">
            <a:spLocks noGrp="1"/>
          </p:cNvSpPr>
          <p:nvPr>
            <p:ph type="body" idx="1"/>
          </p:nvPr>
        </p:nvSpPr>
        <p:spPr>
          <a:xfrm>
            <a:off x="831850" y="4589463"/>
            <a:ext cx="10515600" cy="177925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400"/>
              <a:buChar char="•"/>
            </a:pPr>
            <a:r>
              <a:rPr lang="it-IT" sz="3400" dirty="0">
                <a:solidFill>
                  <a:schemeClr val="accent2">
                    <a:lumMod val="25000"/>
                  </a:schemeClr>
                </a:solidFill>
              </a:rPr>
              <a:t>Cos’è</a:t>
            </a:r>
            <a:endParaRPr dirty="0">
              <a:solidFill>
                <a:schemeClr val="accent2">
                  <a:lumMod val="25000"/>
                </a:schemeClr>
              </a:solidFill>
            </a:endParaRPr>
          </a:p>
          <a:p>
            <a:pPr marL="228600" lvl="0" indent="-228600" algn="l" rtl="0">
              <a:lnSpc>
                <a:spcPct val="90000"/>
              </a:lnSpc>
              <a:spcBef>
                <a:spcPts val="1000"/>
              </a:spcBef>
              <a:spcAft>
                <a:spcPts val="0"/>
              </a:spcAft>
              <a:buClr>
                <a:schemeClr val="dk1"/>
              </a:buClr>
              <a:buSzPts val="3400"/>
              <a:buChar char="•"/>
            </a:pPr>
            <a:r>
              <a:rPr lang="it-IT" sz="3400" dirty="0"/>
              <a:t>Quale impatto nella vita adulta</a:t>
            </a:r>
          </a:p>
          <a:p>
            <a:pPr marL="228600" lvl="0" indent="-228600" algn="l" rtl="0">
              <a:lnSpc>
                <a:spcPct val="90000"/>
              </a:lnSpc>
              <a:spcBef>
                <a:spcPts val="1000"/>
              </a:spcBef>
              <a:spcAft>
                <a:spcPts val="0"/>
              </a:spcAft>
              <a:buClr>
                <a:schemeClr val="dk1"/>
              </a:buClr>
              <a:buSzPts val="3400"/>
              <a:buChar char="•"/>
            </a:pPr>
            <a:r>
              <a:rPr lang="it-IT" sz="3400" dirty="0"/>
              <a:t>Perché funzionano i cortisonici</a:t>
            </a:r>
            <a:endParaRPr dirty="0"/>
          </a:p>
          <a:p>
            <a:pPr marL="685800" lvl="1" indent="-12700" algn="l" rtl="0">
              <a:lnSpc>
                <a:spcPct val="90000"/>
              </a:lnSpc>
              <a:spcBef>
                <a:spcPts val="5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a:p>
            <a:pPr marL="228600" lvl="0" indent="-12700" algn="l" rtl="0">
              <a:lnSpc>
                <a:spcPct val="90000"/>
              </a:lnSpc>
              <a:spcBef>
                <a:spcPts val="1000"/>
              </a:spcBef>
              <a:spcAft>
                <a:spcPts val="0"/>
              </a:spcAft>
              <a:buClr>
                <a:schemeClr val="dk1"/>
              </a:buClr>
              <a:buSzPts val="3400"/>
              <a:buNone/>
            </a:pPr>
            <a:endParaRPr sz="3400" dirty="0"/>
          </a:p>
        </p:txBody>
      </p:sp>
      <p:pic>
        <p:nvPicPr>
          <p:cNvPr id="4" name="Google Shape;134;p3"/>
          <p:cNvPicPr preferRelativeResize="0"/>
          <p:nvPr/>
        </p:nvPicPr>
        <p:blipFill rotWithShape="1">
          <a:blip r:embed="rId3">
            <a:alphaModFix/>
          </a:blip>
          <a:srcRect/>
          <a:stretch/>
        </p:blipFill>
        <p:spPr>
          <a:xfrm>
            <a:off x="7485033" y="2805160"/>
            <a:ext cx="3984479" cy="35635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DF82152-ECD8-BC4A-C766-9F051177B493}"/>
              </a:ext>
            </a:extLst>
          </p:cNvPr>
          <p:cNvPicPr>
            <a:picLocks noChangeAspect="1"/>
          </p:cNvPicPr>
          <p:nvPr/>
        </p:nvPicPr>
        <p:blipFill>
          <a:blip r:embed="rId3"/>
          <a:stretch>
            <a:fillRect/>
          </a:stretch>
        </p:blipFill>
        <p:spPr>
          <a:xfrm>
            <a:off x="485489" y="381000"/>
            <a:ext cx="11146658" cy="6096000"/>
          </a:xfrm>
          <a:prstGeom prst="rect">
            <a:avLst/>
          </a:prstGeom>
        </p:spPr>
      </p:pic>
      <p:sp>
        <p:nvSpPr>
          <p:cNvPr id="5" name="Google Shape;550;p26">
            <a:extLst>
              <a:ext uri="{FF2B5EF4-FFF2-40B4-BE49-F238E27FC236}">
                <a16:creationId xmlns:a16="http://schemas.microsoft.com/office/drawing/2014/main" id="{E8A51120-E5FC-D529-5B3C-34B9546F5959}"/>
              </a:ext>
            </a:extLst>
          </p:cNvPr>
          <p:cNvSpPr/>
          <p:nvPr/>
        </p:nvSpPr>
        <p:spPr>
          <a:xfrm>
            <a:off x="10633048" y="6477000"/>
            <a:ext cx="168729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err="1">
                <a:solidFill>
                  <a:schemeClr val="dk1"/>
                </a:solidFill>
                <a:latin typeface="Calibri"/>
                <a:ea typeface="Calibri"/>
                <a:cs typeface="Calibri"/>
                <a:sym typeface="Calibri"/>
              </a:rPr>
              <a:t>Cassady</a:t>
            </a:r>
            <a:r>
              <a:rPr lang="it-IT" sz="1200" i="1" dirty="0">
                <a:solidFill>
                  <a:schemeClr val="dk1"/>
                </a:solidFill>
                <a:latin typeface="Calibri"/>
                <a:ea typeface="Calibri"/>
                <a:cs typeface="Calibri"/>
                <a:sym typeface="Calibri"/>
              </a:rPr>
              <a:t>, </a:t>
            </a:r>
            <a:r>
              <a:rPr lang="it-IT" sz="1200" i="1" dirty="0" err="1">
                <a:solidFill>
                  <a:schemeClr val="dk1"/>
                </a:solidFill>
                <a:latin typeface="Calibri"/>
                <a:ea typeface="Calibri"/>
                <a:cs typeface="Calibri"/>
                <a:sym typeface="Calibri"/>
              </a:rPr>
              <a:t>Chest</a:t>
            </a:r>
            <a:r>
              <a:rPr lang="it-IT" sz="1200" i="1" dirty="0">
                <a:solidFill>
                  <a:schemeClr val="dk1"/>
                </a:solidFill>
                <a:latin typeface="Calibri"/>
                <a:ea typeface="Calibri"/>
                <a:cs typeface="Calibri"/>
                <a:sym typeface="Calibri"/>
              </a:rPr>
              <a:t> 2020;</a:t>
            </a:r>
            <a:endParaRPr dirty="0"/>
          </a:p>
        </p:txBody>
      </p:sp>
      <mc:AlternateContent xmlns:mc="http://schemas.openxmlformats.org/markup-compatibility/2006" xmlns:p14="http://schemas.microsoft.com/office/powerpoint/2010/main">
        <mc:Choice Requires="p14">
          <p:contentPart p14:bwMode="auto" r:id="rId4">
            <p14:nvContentPartPr>
              <p14:cNvPr id="6" name="Input penna 5">
                <a:extLst>
                  <a:ext uri="{FF2B5EF4-FFF2-40B4-BE49-F238E27FC236}">
                    <a16:creationId xmlns:a16="http://schemas.microsoft.com/office/drawing/2014/main" id="{A51A57FA-CCBF-875D-2630-9741ACB8C6DB}"/>
                  </a:ext>
                </a:extLst>
              </p14:cNvPr>
              <p14:cNvContentPartPr/>
              <p14:nvPr/>
            </p14:nvContentPartPr>
            <p14:xfrm>
              <a:off x="1056663" y="1382987"/>
              <a:ext cx="1086120" cy="72360"/>
            </p14:xfrm>
          </p:contentPart>
        </mc:Choice>
        <mc:Fallback xmlns="">
          <p:pic>
            <p:nvPicPr>
              <p:cNvPr id="6" name="Input penna 5">
                <a:extLst>
                  <a:ext uri="{FF2B5EF4-FFF2-40B4-BE49-F238E27FC236}">
                    <a16:creationId xmlns:a16="http://schemas.microsoft.com/office/drawing/2014/main" id="{A51A57FA-CCBF-875D-2630-9741ACB8C6DB}"/>
                  </a:ext>
                </a:extLst>
              </p:cNvPr>
              <p:cNvPicPr/>
              <p:nvPr/>
            </p:nvPicPr>
            <p:blipFill>
              <a:blip r:embed="rId5"/>
              <a:stretch>
                <a:fillRect/>
              </a:stretch>
            </p:blipFill>
            <p:spPr>
              <a:xfrm>
                <a:off x="1002663" y="1274987"/>
                <a:ext cx="11937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put penna 6">
                <a:extLst>
                  <a:ext uri="{FF2B5EF4-FFF2-40B4-BE49-F238E27FC236}">
                    <a16:creationId xmlns:a16="http://schemas.microsoft.com/office/drawing/2014/main" id="{598255DA-5679-6A50-456E-D597BC3123BA}"/>
                  </a:ext>
                </a:extLst>
              </p14:cNvPr>
              <p14:cNvContentPartPr/>
              <p14:nvPr/>
            </p14:nvContentPartPr>
            <p14:xfrm>
              <a:off x="1256823" y="1601147"/>
              <a:ext cx="903960" cy="26640"/>
            </p14:xfrm>
          </p:contentPart>
        </mc:Choice>
        <mc:Fallback xmlns="">
          <p:pic>
            <p:nvPicPr>
              <p:cNvPr id="7" name="Input penna 6">
                <a:extLst>
                  <a:ext uri="{FF2B5EF4-FFF2-40B4-BE49-F238E27FC236}">
                    <a16:creationId xmlns:a16="http://schemas.microsoft.com/office/drawing/2014/main" id="{598255DA-5679-6A50-456E-D597BC3123BA}"/>
                  </a:ext>
                </a:extLst>
              </p:cNvPr>
              <p:cNvPicPr/>
              <p:nvPr/>
            </p:nvPicPr>
            <p:blipFill>
              <a:blip r:embed="rId7"/>
              <a:stretch>
                <a:fillRect/>
              </a:stretch>
            </p:blipFill>
            <p:spPr>
              <a:xfrm>
                <a:off x="1203183" y="1493507"/>
                <a:ext cx="101160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put penna 7">
                <a:extLst>
                  <a:ext uri="{FF2B5EF4-FFF2-40B4-BE49-F238E27FC236}">
                    <a16:creationId xmlns:a16="http://schemas.microsoft.com/office/drawing/2014/main" id="{38599C03-7D4E-D2F2-E2CB-79AF0E915363}"/>
                  </a:ext>
                </a:extLst>
              </p14:cNvPr>
              <p14:cNvContentPartPr/>
              <p14:nvPr/>
            </p14:nvContentPartPr>
            <p14:xfrm>
              <a:off x="995823" y="3002987"/>
              <a:ext cx="1228320" cy="4320"/>
            </p14:xfrm>
          </p:contentPart>
        </mc:Choice>
        <mc:Fallback xmlns="">
          <p:pic>
            <p:nvPicPr>
              <p:cNvPr id="8" name="Input penna 7">
                <a:extLst>
                  <a:ext uri="{FF2B5EF4-FFF2-40B4-BE49-F238E27FC236}">
                    <a16:creationId xmlns:a16="http://schemas.microsoft.com/office/drawing/2014/main" id="{38599C03-7D4E-D2F2-E2CB-79AF0E915363}"/>
                  </a:ext>
                </a:extLst>
              </p:cNvPr>
              <p:cNvPicPr/>
              <p:nvPr/>
            </p:nvPicPr>
            <p:blipFill>
              <a:blip r:embed="rId9"/>
              <a:stretch>
                <a:fillRect/>
              </a:stretch>
            </p:blipFill>
            <p:spPr>
              <a:xfrm>
                <a:off x="942183" y="2895347"/>
                <a:ext cx="13359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put penna 8">
                <a:extLst>
                  <a:ext uri="{FF2B5EF4-FFF2-40B4-BE49-F238E27FC236}">
                    <a16:creationId xmlns:a16="http://schemas.microsoft.com/office/drawing/2014/main" id="{B5986ED3-7B07-18E6-12B5-F6255C9696B3}"/>
                  </a:ext>
                </a:extLst>
              </p14:cNvPr>
              <p14:cNvContentPartPr/>
              <p14:nvPr/>
            </p14:nvContentPartPr>
            <p14:xfrm>
              <a:off x="1093023" y="4392947"/>
              <a:ext cx="1247400" cy="257400"/>
            </p14:xfrm>
          </p:contentPart>
        </mc:Choice>
        <mc:Fallback xmlns="">
          <p:pic>
            <p:nvPicPr>
              <p:cNvPr id="9" name="Input penna 8">
                <a:extLst>
                  <a:ext uri="{FF2B5EF4-FFF2-40B4-BE49-F238E27FC236}">
                    <a16:creationId xmlns:a16="http://schemas.microsoft.com/office/drawing/2014/main" id="{B5986ED3-7B07-18E6-12B5-F6255C9696B3}"/>
                  </a:ext>
                </a:extLst>
              </p:cNvPr>
              <p:cNvPicPr/>
              <p:nvPr/>
            </p:nvPicPr>
            <p:blipFill>
              <a:blip r:embed="rId11"/>
              <a:stretch>
                <a:fillRect/>
              </a:stretch>
            </p:blipFill>
            <p:spPr>
              <a:xfrm>
                <a:off x="1039383" y="4284947"/>
                <a:ext cx="135504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put penna 9">
                <a:extLst>
                  <a:ext uri="{FF2B5EF4-FFF2-40B4-BE49-F238E27FC236}">
                    <a16:creationId xmlns:a16="http://schemas.microsoft.com/office/drawing/2014/main" id="{60E720C3-ABB0-6645-D673-01D92597C8C6}"/>
                  </a:ext>
                </a:extLst>
              </p14:cNvPr>
              <p14:cNvContentPartPr/>
              <p14:nvPr/>
            </p14:nvContentPartPr>
            <p14:xfrm>
              <a:off x="1103103" y="4528307"/>
              <a:ext cx="1356120" cy="81360"/>
            </p14:xfrm>
          </p:contentPart>
        </mc:Choice>
        <mc:Fallback xmlns="">
          <p:pic>
            <p:nvPicPr>
              <p:cNvPr id="10" name="Input penna 9">
                <a:extLst>
                  <a:ext uri="{FF2B5EF4-FFF2-40B4-BE49-F238E27FC236}">
                    <a16:creationId xmlns:a16="http://schemas.microsoft.com/office/drawing/2014/main" id="{60E720C3-ABB0-6645-D673-01D92597C8C6}"/>
                  </a:ext>
                </a:extLst>
              </p:cNvPr>
              <p:cNvPicPr/>
              <p:nvPr/>
            </p:nvPicPr>
            <p:blipFill>
              <a:blip r:embed="rId13"/>
              <a:stretch>
                <a:fillRect/>
              </a:stretch>
            </p:blipFill>
            <p:spPr>
              <a:xfrm>
                <a:off x="1049103" y="4420667"/>
                <a:ext cx="146376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put penna 10">
                <a:extLst>
                  <a:ext uri="{FF2B5EF4-FFF2-40B4-BE49-F238E27FC236}">
                    <a16:creationId xmlns:a16="http://schemas.microsoft.com/office/drawing/2014/main" id="{EA93DFFF-CC29-994E-BF8B-9565B26C5ADC}"/>
                  </a:ext>
                </a:extLst>
              </p14:cNvPr>
              <p14:cNvContentPartPr/>
              <p14:nvPr/>
            </p14:nvContentPartPr>
            <p14:xfrm>
              <a:off x="1117863" y="4301507"/>
              <a:ext cx="1185840" cy="76680"/>
            </p14:xfrm>
          </p:contentPart>
        </mc:Choice>
        <mc:Fallback xmlns="">
          <p:pic>
            <p:nvPicPr>
              <p:cNvPr id="11" name="Input penna 10">
                <a:extLst>
                  <a:ext uri="{FF2B5EF4-FFF2-40B4-BE49-F238E27FC236}">
                    <a16:creationId xmlns:a16="http://schemas.microsoft.com/office/drawing/2014/main" id="{EA93DFFF-CC29-994E-BF8B-9565B26C5ADC}"/>
                  </a:ext>
                </a:extLst>
              </p:cNvPr>
              <p:cNvPicPr/>
              <p:nvPr/>
            </p:nvPicPr>
            <p:blipFill>
              <a:blip r:embed="rId15"/>
              <a:stretch>
                <a:fillRect/>
              </a:stretch>
            </p:blipFill>
            <p:spPr>
              <a:xfrm>
                <a:off x="1063863" y="4193507"/>
                <a:ext cx="1293480" cy="292320"/>
              </a:xfrm>
              <a:prstGeom prst="rect">
                <a:avLst/>
              </a:prstGeom>
            </p:spPr>
          </p:pic>
        </mc:Fallback>
      </mc:AlternateContent>
    </p:spTree>
    <p:extLst>
      <p:ext uri="{BB962C8B-B14F-4D97-AF65-F5344CB8AC3E}">
        <p14:creationId xmlns:p14="http://schemas.microsoft.com/office/powerpoint/2010/main" val="354902409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E021FB-4429-B41F-BE9D-C71AD9C99104}"/>
              </a:ext>
            </a:extLst>
          </p:cNvPr>
          <p:cNvSpPr>
            <a:spLocks noGrp="1"/>
          </p:cNvSpPr>
          <p:nvPr>
            <p:ph type="title"/>
          </p:nvPr>
        </p:nvSpPr>
        <p:spPr/>
        <p:txBody>
          <a:bodyPr/>
          <a:lstStyle/>
          <a:p>
            <a:r>
              <a:rPr lang="it-IT" dirty="0">
                <a:solidFill>
                  <a:schemeClr val="accent2">
                    <a:lumMod val="25000"/>
                  </a:schemeClr>
                </a:solidFill>
              </a:rPr>
              <a:t>BPD and </a:t>
            </a:r>
            <a:r>
              <a:rPr lang="it-IT" dirty="0" err="1">
                <a:solidFill>
                  <a:schemeClr val="accent2">
                    <a:lumMod val="25000"/>
                  </a:schemeClr>
                </a:solidFill>
              </a:rPr>
              <a:t>Asthma</a:t>
            </a:r>
            <a:r>
              <a:rPr lang="it-IT" dirty="0">
                <a:solidFill>
                  <a:schemeClr val="accent2">
                    <a:lumMod val="25000"/>
                  </a:schemeClr>
                </a:solidFill>
              </a:rPr>
              <a:t>-Like </a:t>
            </a:r>
            <a:r>
              <a:rPr lang="it-IT" dirty="0" err="1">
                <a:solidFill>
                  <a:schemeClr val="accent2">
                    <a:lumMod val="25000"/>
                  </a:schemeClr>
                </a:solidFill>
              </a:rPr>
              <a:t>Signs</a:t>
            </a:r>
            <a:r>
              <a:rPr lang="it-IT" dirty="0">
                <a:solidFill>
                  <a:schemeClr val="accent2">
                    <a:lumMod val="25000"/>
                  </a:schemeClr>
                </a:solidFill>
              </a:rPr>
              <a:t> and </a:t>
            </a:r>
            <a:r>
              <a:rPr lang="it-IT" dirty="0" err="1">
                <a:solidFill>
                  <a:schemeClr val="accent2">
                    <a:lumMod val="25000"/>
                  </a:schemeClr>
                </a:solidFill>
              </a:rPr>
              <a:t>Symptoms</a:t>
            </a:r>
            <a:r>
              <a:rPr lang="it-IT" dirty="0">
                <a:solidFill>
                  <a:schemeClr val="accent2">
                    <a:lumMod val="25000"/>
                  </a:schemeClr>
                </a:solidFill>
              </a:rPr>
              <a:t> </a:t>
            </a:r>
          </a:p>
        </p:txBody>
      </p:sp>
      <p:sp>
        <p:nvSpPr>
          <p:cNvPr id="3" name="Segnaposto testo 2">
            <a:extLst>
              <a:ext uri="{FF2B5EF4-FFF2-40B4-BE49-F238E27FC236}">
                <a16:creationId xmlns:a16="http://schemas.microsoft.com/office/drawing/2014/main" id="{B327BCD2-DD21-2252-FEE1-D8781CF9A0C0}"/>
              </a:ext>
            </a:extLst>
          </p:cNvPr>
          <p:cNvSpPr>
            <a:spLocks noGrp="1"/>
          </p:cNvSpPr>
          <p:nvPr>
            <p:ph type="body" idx="1"/>
          </p:nvPr>
        </p:nvSpPr>
        <p:spPr/>
        <p:txBody>
          <a:bodyPr>
            <a:normAutofit fontScale="92500" lnSpcReduction="10000"/>
          </a:bodyPr>
          <a:lstStyle/>
          <a:p>
            <a:r>
              <a:rPr lang="it-IT" dirty="0" err="1"/>
              <a:t>Different</a:t>
            </a:r>
            <a:r>
              <a:rPr lang="it-IT" dirty="0"/>
              <a:t> features from </a:t>
            </a:r>
            <a:r>
              <a:rPr lang="it-IT" dirty="0" err="1"/>
              <a:t>asthma</a:t>
            </a:r>
            <a:endParaRPr lang="it-IT" dirty="0"/>
          </a:p>
          <a:p>
            <a:pPr lvl="1"/>
            <a:r>
              <a:rPr lang="it-IT" dirty="0" err="1"/>
              <a:t>Airway</a:t>
            </a:r>
            <a:r>
              <a:rPr lang="it-IT" dirty="0"/>
              <a:t> </a:t>
            </a:r>
            <a:r>
              <a:rPr lang="it-IT" dirty="0" err="1"/>
              <a:t>reversibility</a:t>
            </a:r>
            <a:r>
              <a:rPr lang="it-IT" dirty="0"/>
              <a:t> </a:t>
            </a:r>
            <a:r>
              <a:rPr lang="it-IT" dirty="0" err="1"/>
              <a:t>less</a:t>
            </a:r>
            <a:r>
              <a:rPr lang="it-IT" dirty="0"/>
              <a:t> </a:t>
            </a:r>
            <a:r>
              <a:rPr lang="it-IT" dirty="0" err="1"/>
              <a:t>noticeable</a:t>
            </a:r>
            <a:endParaRPr lang="it-IT" dirty="0"/>
          </a:p>
          <a:p>
            <a:pPr lvl="1"/>
            <a:r>
              <a:rPr lang="it-IT" dirty="0" err="1"/>
              <a:t>Fewer</a:t>
            </a:r>
            <a:r>
              <a:rPr lang="it-IT" dirty="0"/>
              <a:t> acute </a:t>
            </a:r>
            <a:r>
              <a:rPr lang="it-IT" dirty="0" err="1"/>
              <a:t>exacerbations</a:t>
            </a:r>
            <a:r>
              <a:rPr lang="it-IT" dirty="0"/>
              <a:t> </a:t>
            </a:r>
          </a:p>
          <a:p>
            <a:pPr lvl="1"/>
            <a:r>
              <a:rPr lang="it-IT" dirty="0" err="1"/>
              <a:t>Poorer</a:t>
            </a:r>
            <a:r>
              <a:rPr lang="it-IT" dirty="0"/>
              <a:t> </a:t>
            </a:r>
            <a:r>
              <a:rPr lang="it-IT" dirty="0" err="1"/>
              <a:t>response</a:t>
            </a:r>
            <a:r>
              <a:rPr lang="it-IT" dirty="0"/>
              <a:t> to </a:t>
            </a:r>
            <a:r>
              <a:rPr lang="it-IT" dirty="0" err="1"/>
              <a:t>inhaled</a:t>
            </a:r>
            <a:r>
              <a:rPr lang="it-IT" dirty="0"/>
              <a:t> </a:t>
            </a:r>
            <a:r>
              <a:rPr lang="it-IT" dirty="0" err="1"/>
              <a:t>corticosteroids</a:t>
            </a:r>
            <a:endParaRPr lang="it-IT" dirty="0"/>
          </a:p>
          <a:p>
            <a:pPr lvl="1"/>
            <a:r>
              <a:rPr lang="it-IT" dirty="0"/>
              <a:t>Gas </a:t>
            </a:r>
            <a:r>
              <a:rPr lang="it-IT" dirty="0" err="1"/>
              <a:t>exaled</a:t>
            </a:r>
            <a:r>
              <a:rPr lang="it-IT" dirty="0"/>
              <a:t>: </a:t>
            </a:r>
          </a:p>
          <a:p>
            <a:pPr lvl="2"/>
            <a:r>
              <a:rPr lang="it-IT" dirty="0"/>
              <a:t>Lower </a:t>
            </a:r>
            <a:r>
              <a:rPr lang="it-IT" dirty="0" err="1"/>
              <a:t>levels</a:t>
            </a:r>
            <a:r>
              <a:rPr lang="it-IT" dirty="0"/>
              <a:t> of </a:t>
            </a:r>
            <a:r>
              <a:rPr lang="it-IT" dirty="0" err="1"/>
              <a:t>nitric</a:t>
            </a:r>
            <a:r>
              <a:rPr lang="it-IT" dirty="0"/>
              <a:t> </a:t>
            </a:r>
            <a:r>
              <a:rPr lang="it-IT" dirty="0" err="1"/>
              <a:t>oxide</a:t>
            </a:r>
            <a:r>
              <a:rPr lang="it-IT" dirty="0"/>
              <a:t> (</a:t>
            </a:r>
            <a:r>
              <a:rPr lang="it-IT" dirty="0" err="1"/>
              <a:t>eosinophilic</a:t>
            </a:r>
            <a:r>
              <a:rPr lang="it-IT" dirty="0"/>
              <a:t> </a:t>
            </a:r>
            <a:r>
              <a:rPr lang="it-IT" dirty="0" err="1"/>
              <a:t>inflammation</a:t>
            </a:r>
            <a:r>
              <a:rPr lang="it-IT" dirty="0"/>
              <a:t>)</a:t>
            </a:r>
          </a:p>
          <a:p>
            <a:pPr lvl="2"/>
            <a:r>
              <a:rPr lang="it-IT" dirty="0"/>
              <a:t>Lower </a:t>
            </a:r>
            <a:r>
              <a:rPr lang="it-IT" dirty="0" err="1"/>
              <a:t>breath</a:t>
            </a:r>
            <a:r>
              <a:rPr lang="it-IT" dirty="0"/>
              <a:t> temperature </a:t>
            </a:r>
          </a:p>
          <a:p>
            <a:r>
              <a:rPr lang="it-IT" dirty="0" err="1">
                <a:solidFill>
                  <a:srgbClr val="1A1718"/>
                </a:solidFill>
                <a:effectLst/>
                <a:latin typeface="Calibri" panose="020F0502020204030204" pitchFamily="34" charset="0"/>
                <a:cs typeface="Calibri" panose="020F0502020204030204" pitchFamily="34" charset="0"/>
              </a:rPr>
              <a:t>Available</a:t>
            </a:r>
            <a:r>
              <a:rPr lang="it-IT" dirty="0">
                <a:solidFill>
                  <a:srgbClr val="1A1718"/>
                </a:solidFill>
                <a:effectLst/>
                <a:latin typeface="Calibri" panose="020F0502020204030204" pitchFamily="34" charset="0"/>
                <a:cs typeface="Calibri" panose="020F0502020204030204" pitchFamily="34" charset="0"/>
              </a:rPr>
              <a:t> data </a:t>
            </a:r>
            <a:r>
              <a:rPr lang="it-IT" dirty="0" err="1">
                <a:solidFill>
                  <a:srgbClr val="1A1718"/>
                </a:solidFill>
                <a:effectLst/>
                <a:latin typeface="Calibri" panose="020F0502020204030204" pitchFamily="34" charset="0"/>
                <a:cs typeface="Calibri" panose="020F0502020204030204" pitchFamily="34" charset="0"/>
              </a:rPr>
              <a:t>thus</a:t>
            </a:r>
            <a:r>
              <a:rPr lang="it-IT" dirty="0">
                <a:solidFill>
                  <a:srgbClr val="1A1718"/>
                </a:solidFill>
                <a:latin typeface="Calibri" panose="020F0502020204030204" pitchFamily="34" charset="0"/>
                <a:cs typeface="Calibri" panose="020F0502020204030204" pitchFamily="34" charset="0"/>
              </a:rPr>
              <a:t> </a:t>
            </a:r>
            <a:r>
              <a:rPr lang="it-IT" dirty="0">
                <a:solidFill>
                  <a:srgbClr val="1A1718"/>
                </a:solidFill>
                <a:effectLst/>
                <a:latin typeface="Calibri" panose="020F0502020204030204" pitchFamily="34" charset="0"/>
                <a:cs typeface="Calibri" panose="020F0502020204030204" pitchFamily="34" charset="0"/>
              </a:rPr>
              <a:t>support the </a:t>
            </a:r>
            <a:r>
              <a:rPr lang="it-IT" dirty="0" err="1">
                <a:solidFill>
                  <a:srgbClr val="1A1718"/>
                </a:solidFill>
                <a:effectLst/>
                <a:latin typeface="Calibri" panose="020F0502020204030204" pitchFamily="34" charset="0"/>
                <a:cs typeface="Calibri" panose="020F0502020204030204" pitchFamily="34" charset="0"/>
              </a:rPr>
              <a:t>hypothesis</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that</a:t>
            </a:r>
            <a:r>
              <a:rPr lang="it-IT" dirty="0">
                <a:solidFill>
                  <a:srgbClr val="1A1718"/>
                </a:solidFill>
                <a:effectLst/>
                <a:latin typeface="Calibri" panose="020F0502020204030204" pitchFamily="34" charset="0"/>
                <a:cs typeface="Calibri" panose="020F0502020204030204" pitchFamily="34" charset="0"/>
              </a:rPr>
              <a:t> the </a:t>
            </a:r>
            <a:r>
              <a:rPr lang="it-IT" dirty="0" err="1">
                <a:solidFill>
                  <a:srgbClr val="1A1718"/>
                </a:solidFill>
                <a:effectLst/>
                <a:latin typeface="Calibri" panose="020F0502020204030204" pitchFamily="34" charset="0"/>
                <a:cs typeface="Calibri" panose="020F0502020204030204" pitchFamily="34" charset="0"/>
              </a:rPr>
              <a:t>pathophysiological</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mechanisms</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behind</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airflow</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limitation</a:t>
            </a:r>
            <a:r>
              <a:rPr lang="it-IT" dirty="0">
                <a:solidFill>
                  <a:srgbClr val="1A1718"/>
                </a:solidFill>
                <a:effectLst/>
                <a:latin typeface="Calibri" panose="020F0502020204030204" pitchFamily="34" charset="0"/>
                <a:cs typeface="Calibri" panose="020F0502020204030204" pitchFamily="34" charset="0"/>
              </a:rPr>
              <a:t> in BPD and </a:t>
            </a:r>
            <a:r>
              <a:rPr lang="it-IT" dirty="0" err="1">
                <a:solidFill>
                  <a:srgbClr val="1A1718"/>
                </a:solidFill>
                <a:effectLst/>
                <a:latin typeface="Calibri" panose="020F0502020204030204" pitchFamily="34" charset="0"/>
                <a:cs typeface="Calibri" panose="020F0502020204030204" pitchFamily="34" charset="0"/>
              </a:rPr>
              <a:t>asthma</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probably</a:t>
            </a:r>
            <a:r>
              <a:rPr lang="it-IT" dirty="0">
                <a:solidFill>
                  <a:srgbClr val="1A1718"/>
                </a:solidFill>
                <a:effectLst/>
                <a:latin typeface="Calibri" panose="020F0502020204030204" pitchFamily="34" charset="0"/>
                <a:cs typeface="Calibri" panose="020F0502020204030204" pitchFamily="34" charset="0"/>
              </a:rPr>
              <a:t> stem from </a:t>
            </a:r>
            <a:r>
              <a:rPr lang="it-IT" dirty="0" err="1">
                <a:solidFill>
                  <a:srgbClr val="1A1718"/>
                </a:solidFill>
                <a:effectLst/>
                <a:latin typeface="Calibri" panose="020F0502020204030204" pitchFamily="34" charset="0"/>
                <a:cs typeface="Calibri" panose="020F0502020204030204" pitchFamily="34" charset="0"/>
              </a:rPr>
              <a:t>distinct</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mechanisms</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which</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need</a:t>
            </a:r>
            <a:r>
              <a:rPr lang="it-IT" dirty="0">
                <a:solidFill>
                  <a:srgbClr val="1A1718"/>
                </a:solidFill>
                <a:effectLst/>
                <a:latin typeface="Calibri" panose="020F0502020204030204" pitchFamily="34" charset="0"/>
                <a:cs typeface="Calibri" panose="020F0502020204030204" pitchFamily="34" charset="0"/>
              </a:rPr>
              <a:t> to be </a:t>
            </a:r>
            <a:r>
              <a:rPr lang="it-IT" dirty="0" err="1">
                <a:solidFill>
                  <a:srgbClr val="1A1718"/>
                </a:solidFill>
                <a:effectLst/>
                <a:latin typeface="Calibri" panose="020F0502020204030204" pitchFamily="34" charset="0"/>
                <a:cs typeface="Calibri" panose="020F0502020204030204" pitchFamily="34" charset="0"/>
              </a:rPr>
              <a:t>further</a:t>
            </a:r>
            <a:r>
              <a:rPr lang="it-IT" dirty="0">
                <a:solidFill>
                  <a:srgbClr val="1A1718"/>
                </a:solidFill>
                <a:effectLst/>
                <a:latin typeface="Calibri" panose="020F0502020204030204" pitchFamily="34" charset="0"/>
                <a:cs typeface="Calibri" panose="020F0502020204030204" pitchFamily="34" charset="0"/>
              </a:rPr>
              <a:t> </a:t>
            </a:r>
            <a:r>
              <a:rPr lang="it-IT" dirty="0" err="1">
                <a:solidFill>
                  <a:srgbClr val="1A1718"/>
                </a:solidFill>
                <a:effectLst/>
                <a:latin typeface="Calibri" panose="020F0502020204030204" pitchFamily="34" charset="0"/>
                <a:cs typeface="Calibri" panose="020F0502020204030204" pitchFamily="34" charset="0"/>
              </a:rPr>
              <a:t>investigated</a:t>
            </a:r>
            <a:r>
              <a:rPr lang="it-IT" dirty="0">
                <a:solidFill>
                  <a:srgbClr val="1A1718"/>
                </a:solidFill>
                <a:effectLst/>
                <a:latin typeface="Calibri" panose="020F0502020204030204" pitchFamily="34" charset="0"/>
                <a:cs typeface="Calibri" panose="020F0502020204030204" pitchFamily="34" charset="0"/>
              </a:rPr>
              <a:t> </a:t>
            </a:r>
          </a:p>
          <a:p>
            <a:r>
              <a:rPr lang="it-IT" sz="3000" dirty="0">
                <a:solidFill>
                  <a:srgbClr val="1A1718"/>
                </a:solidFill>
                <a:effectLst/>
                <a:latin typeface="Calibri" panose="020F0502020204030204" pitchFamily="34" charset="0"/>
                <a:cs typeface="Calibri" panose="020F0502020204030204" pitchFamily="34" charset="0"/>
              </a:rPr>
              <a:t>The </a:t>
            </a:r>
            <a:r>
              <a:rPr lang="it-IT" sz="3000" dirty="0" err="1">
                <a:solidFill>
                  <a:srgbClr val="1A1718"/>
                </a:solidFill>
                <a:effectLst/>
                <a:latin typeface="Calibri" panose="020F0502020204030204" pitchFamily="34" charset="0"/>
                <a:cs typeface="Calibri" panose="020F0502020204030204" pitchFamily="34" charset="0"/>
              </a:rPr>
              <a:t>term</a:t>
            </a:r>
            <a:r>
              <a:rPr lang="it-IT" sz="3000" dirty="0">
                <a:solidFill>
                  <a:srgbClr val="1A1718"/>
                </a:solidFill>
                <a:effectLst/>
                <a:latin typeface="Calibri" panose="020F0502020204030204" pitchFamily="34" charset="0"/>
                <a:cs typeface="Calibri" panose="020F0502020204030204" pitchFamily="34" charset="0"/>
              </a:rPr>
              <a:t> ‘</a:t>
            </a:r>
            <a:r>
              <a:rPr lang="it-IT" sz="3000" dirty="0" err="1">
                <a:solidFill>
                  <a:srgbClr val="1A1718"/>
                </a:solidFill>
                <a:effectLst/>
                <a:latin typeface="Calibri" panose="020F0502020204030204" pitchFamily="34" charset="0"/>
                <a:cs typeface="Calibri" panose="020F0502020204030204" pitchFamily="34" charset="0"/>
              </a:rPr>
              <a:t>asthma</a:t>
            </a:r>
            <a:r>
              <a:rPr lang="it-IT" sz="3000" dirty="0">
                <a:solidFill>
                  <a:srgbClr val="1A1718"/>
                </a:solidFill>
                <a:effectLst/>
                <a:latin typeface="Calibri" panose="020F0502020204030204" pitchFamily="34" charset="0"/>
                <a:cs typeface="Calibri" panose="020F0502020204030204" pitchFamily="34" charset="0"/>
              </a:rPr>
              <a:t>’ </a:t>
            </a:r>
            <a:r>
              <a:rPr lang="it-IT" sz="3000" dirty="0" err="1">
                <a:solidFill>
                  <a:srgbClr val="1A1718"/>
                </a:solidFill>
                <a:effectLst/>
                <a:latin typeface="Calibri" panose="020F0502020204030204" pitchFamily="34" charset="0"/>
                <a:cs typeface="Calibri" panose="020F0502020204030204" pitchFamily="34" charset="0"/>
              </a:rPr>
              <a:t>should</a:t>
            </a:r>
            <a:r>
              <a:rPr lang="it-IT" sz="3000" dirty="0">
                <a:solidFill>
                  <a:srgbClr val="1A1718"/>
                </a:solidFill>
                <a:effectLst/>
                <a:latin typeface="Calibri" panose="020F0502020204030204" pitchFamily="34" charset="0"/>
                <a:cs typeface="Calibri" panose="020F0502020204030204" pitchFamily="34" charset="0"/>
              </a:rPr>
              <a:t> be </a:t>
            </a:r>
            <a:r>
              <a:rPr lang="it-IT" sz="3000" dirty="0" err="1">
                <a:solidFill>
                  <a:srgbClr val="1A1718"/>
                </a:solidFill>
                <a:effectLst/>
                <a:latin typeface="Calibri" panose="020F0502020204030204" pitchFamily="34" charset="0"/>
                <a:cs typeface="Calibri" panose="020F0502020204030204" pitchFamily="34" charset="0"/>
              </a:rPr>
              <a:t>avoided</a:t>
            </a:r>
            <a:endParaRPr lang="it-IT" sz="3000" dirty="0">
              <a:solidFill>
                <a:srgbClr val="1A1718"/>
              </a:solidFill>
              <a:effectLst/>
              <a:latin typeface="Calibri" panose="020F0502020204030204" pitchFamily="34" charset="0"/>
              <a:cs typeface="Calibri" panose="020F0502020204030204" pitchFamily="34" charset="0"/>
            </a:endParaRPr>
          </a:p>
          <a:p>
            <a:pPr>
              <a:buNone/>
            </a:pPr>
            <a:endParaRPr lang="it-IT" sz="2400" dirty="0">
              <a:solidFill>
                <a:srgbClr val="1A1718"/>
              </a:solidFill>
              <a:effectLst/>
              <a:latin typeface="Calibri" panose="020F0502020204030204" pitchFamily="34" charset="0"/>
              <a:cs typeface="Calibri" panose="020F0502020204030204" pitchFamily="34" charset="0"/>
            </a:endParaRPr>
          </a:p>
          <a:p>
            <a:pPr lvl="1"/>
            <a:endParaRPr lang="it-IT" dirty="0"/>
          </a:p>
        </p:txBody>
      </p:sp>
      <p:sp>
        <p:nvSpPr>
          <p:cNvPr id="4" name="Google Shape;550;p26">
            <a:extLst>
              <a:ext uri="{FF2B5EF4-FFF2-40B4-BE49-F238E27FC236}">
                <a16:creationId xmlns:a16="http://schemas.microsoft.com/office/drawing/2014/main" id="{C9D261C7-6A51-2637-5A6D-F5B790B23FE4}"/>
              </a:ext>
            </a:extLst>
          </p:cNvPr>
          <p:cNvSpPr/>
          <p:nvPr/>
        </p:nvSpPr>
        <p:spPr>
          <a:xfrm>
            <a:off x="9673975" y="6354395"/>
            <a:ext cx="236796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El </a:t>
            </a:r>
            <a:r>
              <a:rPr lang="it-IT" sz="1200" i="1" dirty="0" err="1">
                <a:solidFill>
                  <a:schemeClr val="dk1"/>
                </a:solidFill>
                <a:latin typeface="Calibri"/>
                <a:ea typeface="Calibri"/>
                <a:cs typeface="Calibri"/>
                <a:sym typeface="Calibri"/>
              </a:rPr>
              <a:t>Mazloum</a:t>
            </a:r>
            <a:r>
              <a:rPr lang="it-IT" sz="1200" i="1" dirty="0">
                <a:solidFill>
                  <a:schemeClr val="dk1"/>
                </a:solidFill>
                <a:latin typeface="Calibri"/>
                <a:ea typeface="Calibri"/>
                <a:cs typeface="Calibri"/>
                <a:sym typeface="Calibri"/>
              </a:rPr>
              <a:t>, </a:t>
            </a:r>
            <a:r>
              <a:rPr lang="it-IT" sz="1200" i="1" dirty="0" err="1">
                <a:solidFill>
                  <a:schemeClr val="dk1"/>
                </a:solidFill>
                <a:latin typeface="Calibri"/>
                <a:ea typeface="Calibri"/>
                <a:cs typeface="Calibri"/>
                <a:sym typeface="Calibri"/>
              </a:rPr>
              <a:t>Neonatology</a:t>
            </a:r>
            <a:r>
              <a:rPr lang="it-IT" sz="1200" i="1" dirty="0">
                <a:solidFill>
                  <a:schemeClr val="dk1"/>
                </a:solidFill>
                <a:latin typeface="Calibri"/>
                <a:ea typeface="Calibri"/>
                <a:cs typeface="Calibri"/>
                <a:sym typeface="Calibri"/>
              </a:rPr>
              <a:t>  2014</a:t>
            </a:r>
            <a:endParaRPr lang="it-IT" dirty="0"/>
          </a:p>
        </p:txBody>
      </p:sp>
      <mc:AlternateContent xmlns:mc="http://schemas.openxmlformats.org/markup-compatibility/2006">
        <mc:Choice xmlns:p14="http://schemas.microsoft.com/office/powerpoint/2010/main" Requires="p14">
          <p:contentPart p14:bwMode="auto" r:id="rId3">
            <p14:nvContentPartPr>
              <p14:cNvPr id="5" name="Input penna 4">
                <a:extLst>
                  <a:ext uri="{FF2B5EF4-FFF2-40B4-BE49-F238E27FC236}">
                    <a16:creationId xmlns:a16="http://schemas.microsoft.com/office/drawing/2014/main" id="{23F413B3-D29A-586D-3CFA-6D1116811B00}"/>
                  </a:ext>
                </a:extLst>
              </p14:cNvPr>
              <p14:cNvContentPartPr/>
              <p14:nvPr/>
            </p14:nvContentPartPr>
            <p14:xfrm>
              <a:off x="5414273" y="5297845"/>
              <a:ext cx="2706840" cy="8280"/>
            </p14:xfrm>
          </p:contentPart>
        </mc:Choice>
        <mc:Fallback>
          <p:pic>
            <p:nvPicPr>
              <p:cNvPr id="5" name="Input penna 4">
                <a:extLst>
                  <a:ext uri="{FF2B5EF4-FFF2-40B4-BE49-F238E27FC236}">
                    <a16:creationId xmlns:a16="http://schemas.microsoft.com/office/drawing/2014/main" id="{23F413B3-D29A-586D-3CFA-6D1116811B00}"/>
                  </a:ext>
                </a:extLst>
              </p:cNvPr>
              <p:cNvPicPr/>
              <p:nvPr/>
            </p:nvPicPr>
            <p:blipFill>
              <a:blip r:embed="rId4"/>
              <a:stretch>
                <a:fillRect/>
              </a:stretch>
            </p:blipFill>
            <p:spPr>
              <a:xfrm>
                <a:off x="5378633" y="5261845"/>
                <a:ext cx="277848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put penna 5">
                <a:extLst>
                  <a:ext uri="{FF2B5EF4-FFF2-40B4-BE49-F238E27FC236}">
                    <a16:creationId xmlns:a16="http://schemas.microsoft.com/office/drawing/2014/main" id="{08CCE8CC-3700-77C9-55C4-40E143109007}"/>
                  </a:ext>
                </a:extLst>
              </p14:cNvPr>
              <p14:cNvContentPartPr/>
              <p14:nvPr/>
            </p14:nvContentPartPr>
            <p14:xfrm>
              <a:off x="1600883" y="2278064"/>
              <a:ext cx="2574360" cy="55080"/>
            </p14:xfrm>
          </p:contentPart>
        </mc:Choice>
        <mc:Fallback>
          <p:pic>
            <p:nvPicPr>
              <p:cNvPr id="6" name="Input penna 5">
                <a:extLst>
                  <a:ext uri="{FF2B5EF4-FFF2-40B4-BE49-F238E27FC236}">
                    <a16:creationId xmlns:a16="http://schemas.microsoft.com/office/drawing/2014/main" id="{08CCE8CC-3700-77C9-55C4-40E143109007}"/>
                  </a:ext>
                </a:extLst>
              </p:cNvPr>
              <p:cNvPicPr/>
              <p:nvPr/>
            </p:nvPicPr>
            <p:blipFill>
              <a:blip r:embed="rId6"/>
              <a:stretch>
                <a:fillRect/>
              </a:stretch>
            </p:blipFill>
            <p:spPr>
              <a:xfrm>
                <a:off x="1565243" y="2242424"/>
                <a:ext cx="2646000" cy="126720"/>
              </a:xfrm>
              <a:prstGeom prst="rect">
                <a:avLst/>
              </a:prstGeom>
            </p:spPr>
          </p:pic>
        </mc:Fallback>
      </mc:AlternateContent>
    </p:spTree>
    <p:extLst>
      <p:ext uri="{BB962C8B-B14F-4D97-AF65-F5344CB8AC3E}">
        <p14:creationId xmlns:p14="http://schemas.microsoft.com/office/powerpoint/2010/main" val="7393316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9BE1C-20CD-E198-DC91-BCACEECF5043}"/>
            </a:ext>
          </a:extLst>
        </p:cNvPr>
        <p:cNvGrpSpPr/>
        <p:nvPr/>
      </p:nvGrpSpPr>
      <p:grpSpPr>
        <a:xfrm>
          <a:off x="0" y="0"/>
          <a:ext cx="0" cy="0"/>
          <a:chOff x="0" y="0"/>
          <a:chExt cx="0" cy="0"/>
        </a:xfrm>
      </p:grpSpPr>
      <p:sp>
        <p:nvSpPr>
          <p:cNvPr id="16" name="Rettangolo 15"/>
          <p:cNvSpPr/>
          <p:nvPr/>
        </p:nvSpPr>
        <p:spPr>
          <a:xfrm>
            <a:off x="8828538" y="6215876"/>
            <a:ext cx="3363462" cy="276999"/>
          </a:xfrm>
          <a:prstGeom prst="rect">
            <a:avLst/>
          </a:prstGeom>
        </p:spPr>
        <p:txBody>
          <a:bodyPr wrap="square">
            <a:spAutoFit/>
          </a:bodyPr>
          <a:lstStyle/>
          <a:p>
            <a:r>
              <a:rPr lang="en-US" sz="1200" dirty="0">
                <a:solidFill>
                  <a:srgbClr val="212121"/>
                </a:solidFill>
              </a:rPr>
              <a:t>Homan TD, Nayak RP.. Respir Care. 2021</a:t>
            </a:r>
            <a:endParaRPr lang="it-IT" sz="1200" dirty="0"/>
          </a:p>
        </p:txBody>
      </p:sp>
      <p:sp>
        <p:nvSpPr>
          <p:cNvPr id="10" name="CasellaDiTesto 9"/>
          <p:cNvSpPr txBox="1"/>
          <p:nvPr/>
        </p:nvSpPr>
        <p:spPr>
          <a:xfrm>
            <a:off x="335840" y="1458266"/>
            <a:ext cx="11301151" cy="4216539"/>
          </a:xfrm>
          <a:prstGeom prst="rect">
            <a:avLst/>
          </a:prstGeom>
          <a:noFill/>
        </p:spPr>
        <p:txBody>
          <a:bodyPr wrap="square" rtlCol="0">
            <a:spAutoFit/>
          </a:bodyPr>
          <a:lstStyle/>
          <a:p>
            <a:pPr marL="342900" indent="-342900">
              <a:buFont typeface="Arial" panose="020B0604020202020204" pitchFamily="34" charset="0"/>
              <a:buChar char="•"/>
            </a:pPr>
            <a:endParaRPr lang="it-IT" sz="2400" b="1" u="sng" dirty="0">
              <a:solidFill>
                <a:srgbClr val="990033"/>
              </a:solidFill>
              <a:sym typeface="Wingdings" panose="05000000000000000000" pitchFamily="2" charset="2"/>
            </a:endParaRPr>
          </a:p>
          <a:p>
            <a:endParaRPr lang="it-IT" sz="2400" b="1" u="sng" dirty="0">
              <a:solidFill>
                <a:srgbClr val="990033"/>
              </a:solidFill>
            </a:endParaRPr>
          </a:p>
          <a:p>
            <a:pPr marL="342900" indent="-342900">
              <a:buFont typeface="Arial" panose="020B0604020202020204" pitchFamily="34" charset="0"/>
              <a:buChar char="•"/>
            </a:pPr>
            <a:r>
              <a:rPr lang="it-IT" sz="2000" dirty="0"/>
              <a:t>Non è ancora chiaro, servono ulteriori studi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en-US" sz="2000" dirty="0"/>
              <a:t>Giovani </a:t>
            </a:r>
            <a:r>
              <a:rPr lang="en-US" sz="2000" dirty="0" err="1"/>
              <a:t>adulti</a:t>
            </a:r>
            <a:r>
              <a:rPr lang="en-US" sz="2000" dirty="0"/>
              <a:t> con </a:t>
            </a:r>
            <a:r>
              <a:rPr lang="en-US" sz="2000" dirty="0" err="1"/>
              <a:t>storia</a:t>
            </a:r>
            <a:r>
              <a:rPr lang="en-US" sz="2000" dirty="0"/>
              <a:t> di BPD </a:t>
            </a:r>
            <a:r>
              <a:rPr lang="en-US" sz="2000" dirty="0" err="1"/>
              <a:t>moderata-severa</a:t>
            </a:r>
            <a:r>
              <a:rPr lang="en-US" sz="2000" dirty="0"/>
              <a:t> </a:t>
            </a:r>
            <a:r>
              <a:rPr lang="en-US" sz="2000" dirty="0" err="1"/>
              <a:t>sono</a:t>
            </a:r>
            <a:r>
              <a:rPr lang="en-US" sz="2000" dirty="0"/>
              <a:t> </a:t>
            </a:r>
            <a:r>
              <a:rPr lang="en-US" sz="2000" dirty="0" err="1"/>
              <a:t>proni</a:t>
            </a:r>
            <a:r>
              <a:rPr lang="en-US" sz="2000" dirty="0"/>
              <a:t> ad </a:t>
            </a:r>
            <a:r>
              <a:rPr lang="en-US" sz="2000" dirty="0" err="1"/>
              <a:t>avere</a:t>
            </a:r>
            <a:r>
              <a:rPr lang="en-US" sz="2000" dirty="0"/>
              <a:t> </a:t>
            </a:r>
            <a:r>
              <a:rPr lang="en-US" sz="2000" dirty="0" err="1"/>
              <a:t>alterazioni</a:t>
            </a:r>
            <a:r>
              <a:rPr lang="en-US" sz="2000" dirty="0"/>
              <a:t> </a:t>
            </a:r>
            <a:r>
              <a:rPr lang="en-US" sz="2000" dirty="0" err="1"/>
              <a:t>cistiche</a:t>
            </a:r>
            <a:r>
              <a:rPr lang="en-US" sz="2000" dirty="0"/>
              <a:t> </a:t>
            </a:r>
            <a:r>
              <a:rPr lang="en-US" sz="2000" dirty="0" err="1"/>
              <a:t>ed</a:t>
            </a:r>
            <a:r>
              <a:rPr lang="en-US" sz="2000" dirty="0"/>
              <a:t> </a:t>
            </a:r>
            <a:r>
              <a:rPr lang="en-US" sz="2000" dirty="0" err="1"/>
              <a:t>enfisematose</a:t>
            </a:r>
            <a:r>
              <a:rPr lang="en-US" sz="2000" dirty="0"/>
              <a:t> </a:t>
            </a:r>
            <a:r>
              <a:rPr lang="en-US" sz="2000" dirty="0" err="1"/>
              <a:t>alla</a:t>
            </a:r>
            <a:r>
              <a:rPr lang="en-US" sz="2000" dirty="0"/>
              <a:t> TAC </a:t>
            </a:r>
            <a:r>
              <a:rPr lang="en-US" sz="2000" dirty="0" err="1"/>
              <a:t>polmonare</a:t>
            </a:r>
            <a:r>
              <a:rPr lang="en-US" sz="2000" dirty="0"/>
              <a:t> in </a:t>
            </a:r>
            <a:r>
              <a:rPr lang="en-US" sz="2000" dirty="0" err="1"/>
              <a:t>epoca</a:t>
            </a:r>
            <a:r>
              <a:rPr lang="en-US" sz="2000" dirty="0"/>
              <a:t> </a:t>
            </a:r>
            <a:r>
              <a:rPr lang="en-US" sz="2000" dirty="0" err="1"/>
              <a:t>adulta</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BPD </a:t>
            </a:r>
            <a:r>
              <a:rPr lang="en-US" sz="2000" dirty="0" err="1"/>
              <a:t>verosimile</a:t>
            </a:r>
            <a:r>
              <a:rPr lang="en-US" sz="2000" dirty="0"/>
              <a:t> </a:t>
            </a:r>
            <a:r>
              <a:rPr lang="en-US" sz="2000" dirty="0" err="1"/>
              <a:t>fattore</a:t>
            </a:r>
            <a:r>
              <a:rPr lang="en-US" sz="2000" dirty="0"/>
              <a:t> di </a:t>
            </a:r>
            <a:r>
              <a:rPr lang="en-US" sz="2000" dirty="0" err="1"/>
              <a:t>rischio</a:t>
            </a:r>
            <a:r>
              <a:rPr lang="en-US" sz="2000" dirty="0"/>
              <a:t> per BPCO a cui </a:t>
            </a:r>
            <a:r>
              <a:rPr lang="en-US" sz="2000" dirty="0" err="1"/>
              <a:t>si</a:t>
            </a:r>
            <a:r>
              <a:rPr lang="en-US" sz="2000" dirty="0"/>
              <a:t> </a:t>
            </a:r>
            <a:r>
              <a:rPr lang="en-US" sz="2000" dirty="0" err="1"/>
              <a:t>sommano</a:t>
            </a:r>
            <a:r>
              <a:rPr lang="en-US" sz="2000" dirty="0"/>
              <a:t> </a:t>
            </a:r>
            <a:r>
              <a:rPr lang="it-IT" sz="2000" dirty="0"/>
              <a:t>predisposizione</a:t>
            </a:r>
            <a:r>
              <a:rPr lang="en-US" sz="2000" dirty="0"/>
              <a:t> </a:t>
            </a:r>
            <a:r>
              <a:rPr lang="en-US" sz="2000" dirty="0" err="1"/>
              <a:t>genetica</a:t>
            </a:r>
            <a:r>
              <a:rPr lang="en-US" sz="2000" dirty="0"/>
              <a:t> e </a:t>
            </a:r>
            <a:r>
              <a:rPr lang="en-US" sz="2000" dirty="0" err="1"/>
              <a:t>fattori</a:t>
            </a:r>
            <a:r>
              <a:rPr lang="en-US" sz="2000" dirty="0"/>
              <a:t> </a:t>
            </a:r>
            <a:r>
              <a:rPr lang="en-US" sz="2000" dirty="0" err="1"/>
              <a:t>ambientali</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Data </a:t>
            </a:r>
            <a:r>
              <a:rPr lang="en-US" sz="2000" dirty="0" err="1"/>
              <a:t>l’eziopatogenesi</a:t>
            </a:r>
            <a:r>
              <a:rPr lang="en-US" sz="2000" dirty="0"/>
              <a:t> </a:t>
            </a:r>
            <a:r>
              <a:rPr lang="en-US" sz="2000" dirty="0" err="1"/>
              <a:t>differente</a:t>
            </a:r>
            <a:r>
              <a:rPr lang="en-US" sz="2000" dirty="0"/>
              <a:t> </a:t>
            </a:r>
            <a:r>
              <a:rPr lang="en-US" sz="2000" dirty="0" err="1"/>
              <a:t>probabilmente</a:t>
            </a:r>
            <a:r>
              <a:rPr lang="en-US" sz="2000" dirty="0"/>
              <a:t> </a:t>
            </a:r>
            <a:r>
              <a:rPr lang="en-US" sz="2000" dirty="0" err="1"/>
              <a:t>si</a:t>
            </a:r>
            <a:r>
              <a:rPr lang="en-US" sz="2000" dirty="0"/>
              <a:t> </a:t>
            </a:r>
            <a:r>
              <a:rPr lang="en-US" sz="2000" dirty="0" err="1"/>
              <a:t>tratta</a:t>
            </a:r>
            <a:r>
              <a:rPr lang="en-US" sz="2000" dirty="0"/>
              <a:t> di un </a:t>
            </a:r>
            <a:r>
              <a:rPr lang="en-US" sz="2000" b="1" dirty="0" err="1"/>
              <a:t>endotipo</a:t>
            </a:r>
            <a:r>
              <a:rPr lang="en-US" sz="2000" b="1" dirty="0"/>
              <a:t> </a:t>
            </a:r>
            <a:r>
              <a:rPr lang="en-US" sz="2000" b="1" dirty="0" err="1"/>
              <a:t>particolare</a:t>
            </a:r>
            <a:r>
              <a:rPr lang="en-US" sz="2000" b="1" dirty="0"/>
              <a:t> di BPCO</a:t>
            </a:r>
            <a:r>
              <a:rPr lang="en-US" sz="2000" dirty="0"/>
              <a:t>, </a:t>
            </a:r>
            <a:r>
              <a:rPr lang="en-US" sz="2000" dirty="0" err="1"/>
              <a:t>che</a:t>
            </a:r>
            <a:r>
              <a:rPr lang="en-US" sz="2000" dirty="0"/>
              <a:t> non è </a:t>
            </a:r>
            <a:r>
              <a:rPr lang="en-US" sz="2000" dirty="0" err="1"/>
              <a:t>detto</a:t>
            </a:r>
            <a:r>
              <a:rPr lang="en-US" sz="2000" dirty="0"/>
              <a:t> </a:t>
            </a:r>
            <a:r>
              <a:rPr lang="en-US" sz="2000" dirty="0" err="1"/>
              <a:t>evolva</a:t>
            </a:r>
            <a:r>
              <a:rPr lang="en-US" sz="2000" dirty="0"/>
              <a:t> come la BPCO </a:t>
            </a:r>
            <a:r>
              <a:rPr lang="en-US" sz="2000" dirty="0" err="1"/>
              <a:t>classica</a:t>
            </a:r>
            <a:r>
              <a:rPr lang="en-US" sz="2000" dirty="0"/>
              <a:t> e </a:t>
            </a:r>
            <a:r>
              <a:rPr lang="en-US" sz="2000" dirty="0" err="1"/>
              <a:t>risponda</a:t>
            </a:r>
            <a:r>
              <a:rPr lang="en-US" sz="2000" dirty="0"/>
              <a:t> alle sue </a:t>
            </a:r>
            <a:r>
              <a:rPr lang="en-US" sz="2000" dirty="0" err="1"/>
              <a:t>terapie</a:t>
            </a:r>
            <a:r>
              <a:rPr lang="en-US" sz="2000" dirty="0"/>
              <a:t>.</a:t>
            </a:r>
          </a:p>
          <a:p>
            <a:endParaRPr lang="it-IT" sz="2000" dirty="0"/>
          </a:p>
        </p:txBody>
      </p:sp>
      <p:sp>
        <p:nvSpPr>
          <p:cNvPr id="2" name="Titolo 1">
            <a:extLst>
              <a:ext uri="{FF2B5EF4-FFF2-40B4-BE49-F238E27FC236}">
                <a16:creationId xmlns:a16="http://schemas.microsoft.com/office/drawing/2014/main" id="{C089B597-17B4-163B-6D32-563E66EBC1D1}"/>
              </a:ext>
            </a:extLst>
          </p:cNvPr>
          <p:cNvSpPr>
            <a:spLocks noGrp="1"/>
          </p:cNvSpPr>
          <p:nvPr>
            <p:ph type="title"/>
          </p:nvPr>
        </p:nvSpPr>
        <p:spPr/>
        <p:txBody>
          <a:bodyPr/>
          <a:lstStyle/>
          <a:p>
            <a:r>
              <a:rPr lang="it-IT" b="1" dirty="0">
                <a:solidFill>
                  <a:schemeClr val="accent2">
                    <a:lumMod val="25000"/>
                  </a:schemeClr>
                </a:solidFill>
              </a:rPr>
              <a:t>BPD e BPCO</a:t>
            </a:r>
          </a:p>
        </p:txBody>
      </p:sp>
      <mc:AlternateContent xmlns:mc="http://schemas.openxmlformats.org/markup-compatibility/2006">
        <mc:Choice xmlns:p14="http://schemas.microsoft.com/office/powerpoint/2010/main" Requires="p14">
          <p:contentPart p14:bwMode="auto" r:id="rId3">
            <p14:nvContentPartPr>
              <p14:cNvPr id="5" name="Input penna 4">
                <a:extLst>
                  <a:ext uri="{FF2B5EF4-FFF2-40B4-BE49-F238E27FC236}">
                    <a16:creationId xmlns:a16="http://schemas.microsoft.com/office/drawing/2014/main" id="{5953F651-C1FE-323E-EDE4-5EE9193D174C}"/>
                  </a:ext>
                </a:extLst>
              </p14:cNvPr>
              <p14:cNvContentPartPr/>
              <p14:nvPr/>
            </p14:nvContentPartPr>
            <p14:xfrm>
              <a:off x="7622430" y="4679398"/>
              <a:ext cx="3855960" cy="479880"/>
            </p14:xfrm>
          </p:contentPart>
        </mc:Choice>
        <mc:Fallback>
          <p:pic>
            <p:nvPicPr>
              <p:cNvPr id="5" name="Input penna 4">
                <a:extLst>
                  <a:ext uri="{FF2B5EF4-FFF2-40B4-BE49-F238E27FC236}">
                    <a16:creationId xmlns:a16="http://schemas.microsoft.com/office/drawing/2014/main" id="{5953F651-C1FE-323E-EDE4-5EE9193D174C}"/>
                  </a:ext>
                </a:extLst>
              </p:cNvPr>
              <p:cNvPicPr/>
              <p:nvPr/>
            </p:nvPicPr>
            <p:blipFill>
              <a:blip r:embed="rId4"/>
              <a:stretch>
                <a:fillRect/>
              </a:stretch>
            </p:blipFill>
            <p:spPr>
              <a:xfrm>
                <a:off x="7586430" y="4643758"/>
                <a:ext cx="3927600" cy="551520"/>
              </a:xfrm>
              <a:prstGeom prst="rect">
                <a:avLst/>
              </a:prstGeom>
            </p:spPr>
          </p:pic>
        </mc:Fallback>
      </mc:AlternateContent>
    </p:spTree>
    <p:extLst>
      <p:ext uri="{BB962C8B-B14F-4D97-AF65-F5344CB8AC3E}">
        <p14:creationId xmlns:p14="http://schemas.microsoft.com/office/powerpoint/2010/main" val="41683088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AA6E02D3-9714-4EA6-D7EA-C963D71FF571}"/>
            </a:ext>
          </a:extLst>
        </p:cNvPr>
        <p:cNvGrpSpPr/>
        <p:nvPr/>
      </p:nvGrpSpPr>
      <p:grpSpPr>
        <a:xfrm>
          <a:off x="0" y="0"/>
          <a:ext cx="0" cy="0"/>
          <a:chOff x="0" y="0"/>
          <a:chExt cx="0" cy="0"/>
        </a:xfrm>
      </p:grpSpPr>
      <p:sp>
        <p:nvSpPr>
          <p:cNvPr id="127" name="Google Shape;127;p2">
            <a:extLst>
              <a:ext uri="{FF2B5EF4-FFF2-40B4-BE49-F238E27FC236}">
                <a16:creationId xmlns:a16="http://schemas.microsoft.com/office/drawing/2014/main" id="{87E28418-3408-187E-6D72-5D8BB86E52AF}"/>
              </a:ext>
            </a:extLst>
          </p:cNvPr>
          <p:cNvSpPr txBox="1">
            <a:spLocks noGrp="1"/>
          </p:cNvSpPr>
          <p:nvPr>
            <p:ph type="title"/>
          </p:nvPr>
        </p:nvSpPr>
        <p:spPr>
          <a:xfrm>
            <a:off x="527050" y="795338"/>
            <a:ext cx="10515600" cy="2852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solidFill>
                  <a:schemeClr val="accent2">
                    <a:lumMod val="25000"/>
                  </a:schemeClr>
                </a:solidFill>
              </a:rPr>
              <a:t>Displasia broncopolmonare</a:t>
            </a:r>
            <a:endParaRPr dirty="0">
              <a:solidFill>
                <a:schemeClr val="accent2">
                  <a:lumMod val="25000"/>
                </a:schemeClr>
              </a:solidFill>
            </a:endParaRPr>
          </a:p>
        </p:txBody>
      </p:sp>
      <p:sp>
        <p:nvSpPr>
          <p:cNvPr id="128" name="Google Shape;128;p2">
            <a:extLst>
              <a:ext uri="{FF2B5EF4-FFF2-40B4-BE49-F238E27FC236}">
                <a16:creationId xmlns:a16="http://schemas.microsoft.com/office/drawing/2014/main" id="{0B5DDC0F-E2A4-A887-0407-74C0C8F18CF4}"/>
              </a:ext>
            </a:extLst>
          </p:cNvPr>
          <p:cNvSpPr txBox="1">
            <a:spLocks noGrp="1"/>
          </p:cNvSpPr>
          <p:nvPr>
            <p:ph type="body" idx="1"/>
          </p:nvPr>
        </p:nvSpPr>
        <p:spPr>
          <a:xfrm>
            <a:off x="831850" y="4589463"/>
            <a:ext cx="10515600" cy="177925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400"/>
              <a:buChar char="•"/>
            </a:pPr>
            <a:r>
              <a:rPr lang="it-IT" sz="3400" dirty="0">
                <a:solidFill>
                  <a:schemeClr val="bg2">
                    <a:lumMod val="40000"/>
                    <a:lumOff val="60000"/>
                  </a:schemeClr>
                </a:solidFill>
              </a:rPr>
              <a:t>Cos’è</a:t>
            </a:r>
            <a:endParaRPr dirty="0">
              <a:solidFill>
                <a:schemeClr val="bg2">
                  <a:lumMod val="40000"/>
                  <a:lumOff val="60000"/>
                </a:schemeClr>
              </a:solidFill>
            </a:endParaRPr>
          </a:p>
          <a:p>
            <a:pPr marL="228600" lvl="0" indent="-228600" algn="l" rtl="0">
              <a:lnSpc>
                <a:spcPct val="90000"/>
              </a:lnSpc>
              <a:spcBef>
                <a:spcPts val="1000"/>
              </a:spcBef>
              <a:spcAft>
                <a:spcPts val="0"/>
              </a:spcAft>
              <a:buClr>
                <a:schemeClr val="dk1"/>
              </a:buClr>
              <a:buSzPts val="3400"/>
              <a:buChar char="•"/>
            </a:pPr>
            <a:r>
              <a:rPr lang="it-IT" sz="3400" dirty="0">
                <a:solidFill>
                  <a:schemeClr val="bg2">
                    <a:lumMod val="40000"/>
                    <a:lumOff val="60000"/>
                  </a:schemeClr>
                </a:solidFill>
              </a:rPr>
              <a:t>Quale impatto nella vita adulta</a:t>
            </a:r>
          </a:p>
          <a:p>
            <a:pPr marL="228600" lvl="0" indent="-228600" algn="l" rtl="0">
              <a:lnSpc>
                <a:spcPct val="90000"/>
              </a:lnSpc>
              <a:spcBef>
                <a:spcPts val="1000"/>
              </a:spcBef>
              <a:spcAft>
                <a:spcPts val="0"/>
              </a:spcAft>
              <a:buClr>
                <a:schemeClr val="dk1"/>
              </a:buClr>
              <a:buSzPts val="3400"/>
              <a:buChar char="•"/>
            </a:pPr>
            <a:r>
              <a:rPr lang="it-IT" sz="3400" dirty="0">
                <a:solidFill>
                  <a:schemeClr val="accent2">
                    <a:lumMod val="25000"/>
                  </a:schemeClr>
                </a:solidFill>
              </a:rPr>
              <a:t>Perché funzionano i cortisonici</a:t>
            </a:r>
            <a:endParaRPr dirty="0">
              <a:solidFill>
                <a:schemeClr val="accent2">
                  <a:lumMod val="25000"/>
                </a:schemeClr>
              </a:solidFill>
            </a:endParaRPr>
          </a:p>
          <a:p>
            <a:pPr marL="685800" lvl="1" indent="-12700" algn="l" rtl="0">
              <a:lnSpc>
                <a:spcPct val="90000"/>
              </a:lnSpc>
              <a:spcBef>
                <a:spcPts val="5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a:p>
            <a:pPr marL="228600" lvl="0" indent="-12700" algn="l" rtl="0">
              <a:lnSpc>
                <a:spcPct val="90000"/>
              </a:lnSpc>
              <a:spcBef>
                <a:spcPts val="1000"/>
              </a:spcBef>
              <a:spcAft>
                <a:spcPts val="0"/>
              </a:spcAft>
              <a:buClr>
                <a:schemeClr val="dk1"/>
              </a:buClr>
              <a:buSzPts val="3400"/>
              <a:buNone/>
            </a:pPr>
            <a:endParaRPr sz="3400" dirty="0">
              <a:solidFill>
                <a:schemeClr val="accent2">
                  <a:lumMod val="25000"/>
                </a:schemeClr>
              </a:solidFill>
            </a:endParaRPr>
          </a:p>
        </p:txBody>
      </p:sp>
      <p:pic>
        <p:nvPicPr>
          <p:cNvPr id="4" name="Google Shape;134;p3">
            <a:extLst>
              <a:ext uri="{FF2B5EF4-FFF2-40B4-BE49-F238E27FC236}">
                <a16:creationId xmlns:a16="http://schemas.microsoft.com/office/drawing/2014/main" id="{506627DD-8CC8-0275-9022-7A5EBBF7D8AA}"/>
              </a:ext>
            </a:extLst>
          </p:cNvPr>
          <p:cNvPicPr preferRelativeResize="0"/>
          <p:nvPr/>
        </p:nvPicPr>
        <p:blipFill rotWithShape="1">
          <a:blip r:embed="rId3">
            <a:alphaModFix/>
          </a:blip>
          <a:srcRect/>
          <a:stretch/>
        </p:blipFill>
        <p:spPr>
          <a:xfrm>
            <a:off x="7485033" y="2805160"/>
            <a:ext cx="3984479" cy="3563556"/>
          </a:xfrm>
          <a:prstGeom prst="rect">
            <a:avLst/>
          </a:prstGeom>
          <a:noFill/>
          <a:ln>
            <a:noFill/>
          </a:ln>
        </p:spPr>
      </p:pic>
    </p:spTree>
    <p:extLst>
      <p:ext uri="{BB962C8B-B14F-4D97-AF65-F5344CB8AC3E}">
        <p14:creationId xmlns:p14="http://schemas.microsoft.com/office/powerpoint/2010/main" val="27870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B277-D221-D57A-8089-412F1344614A}"/>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1F4C61F0-404D-967A-2CA2-023B335A8CEF}"/>
              </a:ext>
            </a:extLst>
          </p:cNvPr>
          <p:cNvPicPr>
            <a:picLocks noChangeAspect="1"/>
          </p:cNvPicPr>
          <p:nvPr/>
        </p:nvPicPr>
        <p:blipFill>
          <a:blip r:embed="rId3"/>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13495856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ECD1-2DC9-D910-0838-131B1B9325BC}"/>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F39DDBA-5D8B-54DA-1B48-4422C4506DCD}"/>
              </a:ext>
            </a:extLst>
          </p:cNvPr>
          <p:cNvPicPr>
            <a:picLocks noChangeAspect="1"/>
          </p:cNvPicPr>
          <p:nvPr/>
        </p:nvPicPr>
        <p:blipFill>
          <a:blip r:embed="rId3"/>
          <a:stretch>
            <a:fillRect/>
          </a:stretch>
        </p:blipFill>
        <p:spPr>
          <a:xfrm>
            <a:off x="2209800" y="270113"/>
            <a:ext cx="7772400" cy="3553617"/>
          </a:xfrm>
          <a:prstGeom prst="rect">
            <a:avLst/>
          </a:prstGeom>
        </p:spPr>
      </p:pic>
      <p:sp>
        <p:nvSpPr>
          <p:cNvPr id="5" name="CasellaDiTesto 4">
            <a:extLst>
              <a:ext uri="{FF2B5EF4-FFF2-40B4-BE49-F238E27FC236}">
                <a16:creationId xmlns:a16="http://schemas.microsoft.com/office/drawing/2014/main" id="{B7C539CF-9DE9-248A-F209-BB580032C5CD}"/>
              </a:ext>
            </a:extLst>
          </p:cNvPr>
          <p:cNvSpPr txBox="1"/>
          <p:nvPr/>
        </p:nvSpPr>
        <p:spPr>
          <a:xfrm>
            <a:off x="1555845" y="4031017"/>
            <a:ext cx="8973972" cy="830997"/>
          </a:xfrm>
          <a:prstGeom prst="rect">
            <a:avLst/>
          </a:prstGeom>
          <a:solidFill>
            <a:schemeClr val="bg1"/>
          </a:solidFill>
          <a:effectLst>
            <a:outerShdw blurRad="103946" dist="38100" dir="2700000" algn="tl" rotWithShape="0">
              <a:prstClr val="black">
                <a:alpha val="40000"/>
              </a:prstClr>
            </a:outerShdw>
          </a:effectLst>
        </p:spPr>
        <p:txBody>
          <a:bodyPr wrap="square">
            <a:spAutoFit/>
          </a:bodyPr>
          <a:lstStyle/>
          <a:p>
            <a:r>
              <a:rPr lang="it-IT" sz="2400" b="0" i="0" dirty="0">
                <a:solidFill>
                  <a:srgbClr val="4D4D4D"/>
                </a:solidFill>
                <a:effectLst/>
                <a:latin typeface="Calibri" panose="020F0502020204030204" pitchFamily="34" charset="0"/>
                <a:cs typeface="Calibri" panose="020F0502020204030204" pitchFamily="34" charset="0"/>
              </a:rPr>
              <a:t>36 </a:t>
            </a:r>
            <a:r>
              <a:rPr lang="it-IT" sz="2400" b="0" i="0" dirty="0" err="1">
                <a:solidFill>
                  <a:srgbClr val="4D4D4D"/>
                </a:solidFill>
                <a:effectLst/>
                <a:latin typeface="Calibri" panose="020F0502020204030204" pitchFamily="34" charset="0"/>
                <a:cs typeface="Calibri" panose="020F0502020204030204" pitchFamily="34" charset="0"/>
              </a:rPr>
              <a:t>preterm</a:t>
            </a:r>
            <a:r>
              <a:rPr lang="it-IT" sz="2400" dirty="0" err="1">
                <a:solidFill>
                  <a:srgbClr val="4D4D4D"/>
                </a:solidFill>
                <a:latin typeface="Calibri" panose="020F0502020204030204" pitchFamily="34" charset="0"/>
                <a:cs typeface="Calibri" panose="020F0502020204030204" pitchFamily="34" charset="0"/>
              </a:rPr>
              <a:t>s</a:t>
            </a:r>
            <a:r>
              <a:rPr lang="it-IT" sz="2400" dirty="0">
                <a:solidFill>
                  <a:srgbClr val="4D4D4D"/>
                </a:solidFill>
                <a:latin typeface="Calibri" panose="020F0502020204030204" pitchFamily="34" charset="0"/>
                <a:cs typeface="Calibri" panose="020F0502020204030204" pitchFamily="34" charset="0"/>
              </a:rPr>
              <a:t> </a:t>
            </a:r>
            <a:r>
              <a:rPr lang="it-IT" sz="2400" b="0" i="0" dirty="0">
                <a:solidFill>
                  <a:srgbClr val="4D4D4D"/>
                </a:solidFill>
                <a:effectLst/>
                <a:latin typeface="Calibri" panose="020F0502020204030204" pitchFamily="34" charset="0"/>
                <a:cs typeface="Calibri" panose="020F0502020204030204" pitchFamily="34" charset="0"/>
              </a:rPr>
              <a:t>(</a:t>
            </a:r>
            <a:r>
              <a:rPr lang="it-IT" sz="2400" b="0" i="0" dirty="0" err="1">
                <a:solidFill>
                  <a:srgbClr val="4D4D4D"/>
                </a:solidFill>
                <a:effectLst/>
                <a:latin typeface="Calibri" panose="020F0502020204030204" pitchFamily="34" charset="0"/>
                <a:cs typeface="Calibri" panose="020F0502020204030204" pitchFamily="34" charset="0"/>
              </a:rPr>
              <a:t>birth</a:t>
            </a:r>
            <a:r>
              <a:rPr lang="it-IT" sz="2400" b="0" i="0" dirty="0">
                <a:solidFill>
                  <a:srgbClr val="4D4D4D"/>
                </a:solidFill>
                <a:effectLst/>
                <a:latin typeface="Calibri" panose="020F0502020204030204" pitchFamily="34" charset="0"/>
                <a:cs typeface="Calibri" panose="020F0502020204030204" pitchFamily="34" charset="0"/>
              </a:rPr>
              <a:t> weight, </a:t>
            </a:r>
            <a:r>
              <a:rPr lang="it-IT" sz="2400" b="0" i="0" dirty="0" err="1">
                <a:solidFill>
                  <a:srgbClr val="4D4D4D"/>
                </a:solidFill>
                <a:effectLst/>
                <a:latin typeface="Calibri" panose="020F0502020204030204" pitchFamily="34" charset="0"/>
                <a:cs typeface="Calibri" panose="020F0502020204030204" pitchFamily="34" charset="0"/>
              </a:rPr>
              <a:t>gestational</a:t>
            </a:r>
            <a:r>
              <a:rPr lang="it-IT" sz="2400" b="0" i="0" dirty="0">
                <a:solidFill>
                  <a:srgbClr val="4D4D4D"/>
                </a:solidFill>
                <a:effectLst/>
                <a:latin typeface="Calibri" panose="020F0502020204030204" pitchFamily="34" charset="0"/>
                <a:cs typeface="Calibri" panose="020F0502020204030204" pitchFamily="34" charset="0"/>
              </a:rPr>
              <a:t> age, ≤30 weeks) </a:t>
            </a:r>
            <a:r>
              <a:rPr lang="it-IT" sz="2400" b="0" i="0" dirty="0" err="1">
                <a:solidFill>
                  <a:srgbClr val="4D4D4D"/>
                </a:solidFill>
                <a:effectLst/>
                <a:latin typeface="Calibri" panose="020F0502020204030204" pitchFamily="34" charset="0"/>
                <a:cs typeface="Calibri" panose="020F0502020204030204" pitchFamily="34" charset="0"/>
              </a:rPr>
              <a:t>dependent</a:t>
            </a:r>
            <a:r>
              <a:rPr lang="it-IT" sz="2400" b="0" i="0" dirty="0">
                <a:solidFill>
                  <a:srgbClr val="4D4D4D"/>
                </a:solidFill>
                <a:effectLst/>
                <a:latin typeface="Calibri" panose="020F0502020204030204" pitchFamily="34" charset="0"/>
                <a:cs typeface="Calibri" panose="020F0502020204030204" pitchFamily="34" charset="0"/>
              </a:rPr>
              <a:t> on </a:t>
            </a:r>
            <a:r>
              <a:rPr lang="it-IT" sz="2400" b="0" i="0" dirty="0" err="1">
                <a:solidFill>
                  <a:srgbClr val="4D4D4D"/>
                </a:solidFill>
                <a:effectLst/>
                <a:latin typeface="Calibri" panose="020F0502020204030204" pitchFamily="34" charset="0"/>
                <a:cs typeface="Calibri" panose="020F0502020204030204" pitchFamily="34" charset="0"/>
              </a:rPr>
              <a:t>oxygen</a:t>
            </a:r>
            <a:r>
              <a:rPr lang="it-IT" sz="2400" b="0" i="0" dirty="0">
                <a:solidFill>
                  <a:srgbClr val="4D4D4D"/>
                </a:solidFill>
                <a:effectLst/>
                <a:latin typeface="Calibri" panose="020F0502020204030204" pitchFamily="34" charset="0"/>
                <a:cs typeface="Calibri" panose="020F0502020204030204" pitchFamily="34" charset="0"/>
              </a:rPr>
              <a:t> and </a:t>
            </a:r>
            <a:r>
              <a:rPr lang="it-IT" sz="2400" b="0" i="0" dirty="0" err="1">
                <a:solidFill>
                  <a:srgbClr val="4D4D4D"/>
                </a:solidFill>
                <a:effectLst/>
                <a:latin typeface="Calibri" panose="020F0502020204030204" pitchFamily="34" charset="0"/>
                <a:cs typeface="Calibri" panose="020F0502020204030204" pitchFamily="34" charset="0"/>
              </a:rPr>
              <a:t>mechanical</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ventilation</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at</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two</a:t>
            </a:r>
            <a:r>
              <a:rPr lang="it-IT" sz="2400" b="0" i="0" dirty="0">
                <a:solidFill>
                  <a:srgbClr val="4D4D4D"/>
                </a:solidFill>
                <a:effectLst/>
                <a:latin typeface="Calibri" panose="020F0502020204030204" pitchFamily="34" charset="0"/>
                <a:cs typeface="Calibri" panose="020F0502020204030204" pitchFamily="34" charset="0"/>
              </a:rPr>
              <a:t> weeks of age</a:t>
            </a:r>
            <a:endParaRPr lang="it-IT" sz="2400" dirty="0">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A5A6C29D-7DC7-A8E5-4CE8-05891922A16D}"/>
              </a:ext>
            </a:extLst>
          </p:cNvPr>
          <p:cNvSpPr txBox="1"/>
          <p:nvPr/>
        </p:nvSpPr>
        <p:spPr>
          <a:xfrm>
            <a:off x="1617631" y="5075283"/>
            <a:ext cx="8912186" cy="1200329"/>
          </a:xfrm>
          <a:prstGeom prst="rect">
            <a:avLst/>
          </a:prstGeom>
          <a:solidFill>
            <a:schemeClr val="bg1"/>
          </a:solidFill>
          <a:effectLst>
            <a:outerShdw blurRad="162724" dist="38100" dir="2700000" algn="tl" rotWithShape="0">
              <a:prstClr val="black">
                <a:alpha val="40000"/>
              </a:prstClr>
            </a:outerShdw>
          </a:effectLst>
        </p:spPr>
        <p:txBody>
          <a:bodyPr wrap="square">
            <a:spAutoFit/>
          </a:bodyPr>
          <a:lstStyle/>
          <a:p>
            <a:r>
              <a:rPr lang="it-IT" sz="2400" b="0" i="0" dirty="0" err="1">
                <a:solidFill>
                  <a:srgbClr val="4D4D4D"/>
                </a:solidFill>
                <a:effectLst/>
                <a:latin typeface="Calibri" panose="020F0502020204030204" pitchFamily="34" charset="0"/>
                <a:cs typeface="Calibri" panose="020F0502020204030204" pitchFamily="34" charset="0"/>
              </a:rPr>
              <a:t>We</a:t>
            </a:r>
            <a:r>
              <a:rPr lang="it-IT" sz="2400" b="0" i="0" dirty="0">
                <a:solidFill>
                  <a:srgbClr val="4D4D4D"/>
                </a:solidFill>
                <a:effectLst/>
                <a:latin typeface="Calibri" panose="020F0502020204030204" pitchFamily="34" charset="0"/>
                <a:cs typeface="Calibri" panose="020F0502020204030204" pitchFamily="34" charset="0"/>
              </a:rPr>
              <a:t> conclude </a:t>
            </a:r>
            <a:r>
              <a:rPr lang="it-IT" sz="2400" b="0" i="0" dirty="0" err="1">
                <a:solidFill>
                  <a:srgbClr val="4D4D4D"/>
                </a:solidFill>
                <a:effectLst/>
                <a:latin typeface="Calibri" panose="020F0502020204030204" pitchFamily="34" charset="0"/>
                <a:cs typeface="Calibri" panose="020F0502020204030204" pitchFamily="34" charset="0"/>
              </a:rPr>
              <a:t>that</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dexamethasone</a:t>
            </a:r>
            <a:r>
              <a:rPr lang="it-IT" sz="2400" b="0" i="0" dirty="0">
                <a:solidFill>
                  <a:srgbClr val="4D4D4D"/>
                </a:solidFill>
                <a:effectLst/>
                <a:latin typeface="Calibri" panose="020F0502020204030204" pitchFamily="34" charset="0"/>
                <a:cs typeface="Calibri" panose="020F0502020204030204" pitchFamily="34" charset="0"/>
              </a:rPr>
              <a:t> therapy for 42 days </a:t>
            </a:r>
            <a:r>
              <a:rPr lang="it-IT" sz="2400" b="0" i="0" dirty="0" err="1">
                <a:solidFill>
                  <a:srgbClr val="4D4D4D"/>
                </a:solidFill>
                <a:effectLst/>
                <a:latin typeface="Calibri" panose="020F0502020204030204" pitchFamily="34" charset="0"/>
                <a:cs typeface="Calibri" panose="020F0502020204030204" pitchFamily="34" charset="0"/>
              </a:rPr>
              <a:t>improves</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pulmonary</a:t>
            </a:r>
            <a:r>
              <a:rPr lang="it-IT" sz="2400" b="0" i="0" dirty="0">
                <a:solidFill>
                  <a:srgbClr val="4D4D4D"/>
                </a:solidFill>
                <a:effectLst/>
                <a:latin typeface="Calibri" panose="020F0502020204030204" pitchFamily="34" charset="0"/>
                <a:cs typeface="Calibri" panose="020F0502020204030204" pitchFamily="34" charset="0"/>
              </a:rPr>
              <a:t> and </a:t>
            </a:r>
            <a:r>
              <a:rPr lang="it-IT" sz="2400" b="0" i="0" dirty="0" err="1">
                <a:solidFill>
                  <a:srgbClr val="4D4D4D"/>
                </a:solidFill>
                <a:effectLst/>
                <a:latin typeface="Calibri" panose="020F0502020204030204" pitchFamily="34" charset="0"/>
                <a:cs typeface="Calibri" panose="020F0502020204030204" pitchFamily="34" charset="0"/>
              </a:rPr>
              <a:t>neurodevelopmental</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outcome</a:t>
            </a:r>
            <a:r>
              <a:rPr lang="it-IT" sz="2400" b="0" i="0" dirty="0">
                <a:solidFill>
                  <a:srgbClr val="4D4D4D"/>
                </a:solidFill>
                <a:effectLst/>
                <a:latin typeface="Calibri" panose="020F0502020204030204" pitchFamily="34" charset="0"/>
                <a:cs typeface="Calibri" panose="020F0502020204030204" pitchFamily="34" charset="0"/>
              </a:rPr>
              <a:t>. </a:t>
            </a:r>
          </a:p>
          <a:p>
            <a:r>
              <a:rPr lang="it-IT" sz="2400" b="0" i="0" dirty="0">
                <a:solidFill>
                  <a:srgbClr val="4D4D4D"/>
                </a:solidFill>
                <a:effectLst/>
                <a:latin typeface="Calibri" panose="020F0502020204030204" pitchFamily="34" charset="0"/>
                <a:cs typeface="Calibri" panose="020F0502020204030204" pitchFamily="34" charset="0"/>
              </a:rPr>
              <a:t>(</a:t>
            </a:r>
            <a:r>
              <a:rPr lang="it-IT" sz="2400" b="0" i="0" dirty="0" err="1">
                <a:solidFill>
                  <a:srgbClr val="4D4D4D"/>
                </a:solidFill>
                <a:effectLst/>
                <a:latin typeface="Calibri" panose="020F0502020204030204" pitchFamily="34" charset="0"/>
                <a:cs typeface="Calibri" panose="020F0502020204030204" pitchFamily="34" charset="0"/>
              </a:rPr>
              <a:t>N</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Engl</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J</a:t>
            </a:r>
            <a:r>
              <a:rPr lang="it-IT" sz="2400" b="0" i="0" dirty="0">
                <a:solidFill>
                  <a:srgbClr val="4D4D4D"/>
                </a:solidFill>
                <a:effectLst/>
                <a:latin typeface="Calibri" panose="020F0502020204030204" pitchFamily="34" charset="0"/>
                <a:cs typeface="Calibri" panose="020F0502020204030204" pitchFamily="34" charset="0"/>
              </a:rPr>
              <a:t> </a:t>
            </a:r>
            <a:r>
              <a:rPr lang="it-IT" sz="2400" b="0" i="0" dirty="0" err="1">
                <a:solidFill>
                  <a:srgbClr val="4D4D4D"/>
                </a:solidFill>
                <a:effectLst/>
                <a:latin typeface="Calibri" panose="020F0502020204030204" pitchFamily="34" charset="0"/>
                <a:cs typeface="Calibri" panose="020F0502020204030204" pitchFamily="34" charset="0"/>
              </a:rPr>
              <a:t>Med</a:t>
            </a:r>
            <a:r>
              <a:rPr lang="it-IT" sz="2400" b="0" i="0" dirty="0">
                <a:solidFill>
                  <a:srgbClr val="4D4D4D"/>
                </a:solidFill>
                <a:effectLst/>
                <a:latin typeface="Calibri" panose="020F0502020204030204" pitchFamily="34" charset="0"/>
                <a:cs typeface="Calibri" panose="020F0502020204030204" pitchFamily="34" charset="0"/>
              </a:rPr>
              <a:t> 1989; 320:1505–10.)</a:t>
            </a:r>
            <a:endParaRPr lang="it-IT" sz="24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4">
            <p14:nvContentPartPr>
              <p14:cNvPr id="9" name="Input penna 8">
                <a:extLst>
                  <a:ext uri="{FF2B5EF4-FFF2-40B4-BE49-F238E27FC236}">
                    <a16:creationId xmlns:a16="http://schemas.microsoft.com/office/drawing/2014/main" id="{5BE0CA71-8C54-6AF0-7E1E-B3E004871C90}"/>
                  </a:ext>
                </a:extLst>
              </p14:cNvPr>
              <p14:cNvContentPartPr/>
              <p14:nvPr/>
            </p14:nvContentPartPr>
            <p14:xfrm>
              <a:off x="8423070" y="5477158"/>
              <a:ext cx="1098720" cy="360"/>
            </p14:xfrm>
          </p:contentPart>
        </mc:Choice>
        <mc:Fallback>
          <p:pic>
            <p:nvPicPr>
              <p:cNvPr id="9" name="Input penna 8">
                <a:extLst>
                  <a:ext uri="{FF2B5EF4-FFF2-40B4-BE49-F238E27FC236}">
                    <a16:creationId xmlns:a16="http://schemas.microsoft.com/office/drawing/2014/main" id="{5BE0CA71-8C54-6AF0-7E1E-B3E004871C90}"/>
                  </a:ext>
                </a:extLst>
              </p:cNvPr>
              <p:cNvPicPr/>
              <p:nvPr/>
            </p:nvPicPr>
            <p:blipFill>
              <a:blip r:embed="rId5"/>
              <a:stretch>
                <a:fillRect/>
              </a:stretch>
            </p:blipFill>
            <p:spPr>
              <a:xfrm>
                <a:off x="8387430" y="5441518"/>
                <a:ext cx="1170360" cy="72000"/>
              </a:xfrm>
              <a:prstGeom prst="rect">
                <a:avLst/>
              </a:prstGeom>
            </p:spPr>
          </p:pic>
        </mc:Fallback>
      </mc:AlternateContent>
      <p:grpSp>
        <p:nvGrpSpPr>
          <p:cNvPr id="16" name="Gruppo 15">
            <a:extLst>
              <a:ext uri="{FF2B5EF4-FFF2-40B4-BE49-F238E27FC236}">
                <a16:creationId xmlns:a16="http://schemas.microsoft.com/office/drawing/2014/main" id="{033A9455-0C4A-1165-9F32-ADD75EFEA585}"/>
              </a:ext>
            </a:extLst>
          </p:cNvPr>
          <p:cNvGrpSpPr/>
          <p:nvPr/>
        </p:nvGrpSpPr>
        <p:grpSpPr>
          <a:xfrm>
            <a:off x="1617630" y="5836798"/>
            <a:ext cx="5670000" cy="63360"/>
            <a:chOff x="1617630" y="5836798"/>
            <a:chExt cx="5670000" cy="63360"/>
          </a:xfrm>
        </p:grpSpPr>
        <mc:AlternateContent xmlns:mc="http://schemas.openxmlformats.org/markup-compatibility/2006">
          <mc:Choice xmlns:p14="http://schemas.microsoft.com/office/powerpoint/2010/main" Requires="p14">
            <p:contentPart p14:bwMode="auto" r:id="rId6">
              <p14:nvContentPartPr>
                <p14:cNvPr id="10" name="Input penna 9">
                  <a:extLst>
                    <a:ext uri="{FF2B5EF4-FFF2-40B4-BE49-F238E27FC236}">
                      <a16:creationId xmlns:a16="http://schemas.microsoft.com/office/drawing/2014/main" id="{7D91A7EB-4361-9B5D-C226-A9B29D393B77}"/>
                    </a:ext>
                  </a:extLst>
                </p14:cNvPr>
                <p14:cNvContentPartPr/>
                <p14:nvPr/>
              </p14:nvContentPartPr>
              <p14:xfrm>
                <a:off x="1617630" y="5836798"/>
                <a:ext cx="1246680" cy="63360"/>
              </p14:xfrm>
            </p:contentPart>
          </mc:Choice>
          <mc:Fallback>
            <p:pic>
              <p:nvPicPr>
                <p:cNvPr id="10" name="Input penna 9">
                  <a:extLst>
                    <a:ext uri="{FF2B5EF4-FFF2-40B4-BE49-F238E27FC236}">
                      <a16:creationId xmlns:a16="http://schemas.microsoft.com/office/drawing/2014/main" id="{7D91A7EB-4361-9B5D-C226-A9B29D393B77}"/>
                    </a:ext>
                  </a:extLst>
                </p:cNvPr>
                <p:cNvPicPr/>
                <p:nvPr/>
              </p:nvPicPr>
              <p:blipFill>
                <a:blip r:embed="rId7"/>
                <a:stretch>
                  <a:fillRect/>
                </a:stretch>
              </p:blipFill>
              <p:spPr>
                <a:xfrm>
                  <a:off x="1581990" y="5801158"/>
                  <a:ext cx="131832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put penna 10">
                  <a:extLst>
                    <a:ext uri="{FF2B5EF4-FFF2-40B4-BE49-F238E27FC236}">
                      <a16:creationId xmlns:a16="http://schemas.microsoft.com/office/drawing/2014/main" id="{1DFB8BAD-75C3-8170-D874-A8B2A7680B38}"/>
                    </a:ext>
                  </a:extLst>
                </p14:cNvPr>
                <p14:cNvContentPartPr/>
                <p14:nvPr/>
              </p14:nvContentPartPr>
              <p14:xfrm>
                <a:off x="3619230" y="5844358"/>
                <a:ext cx="2469600" cy="24120"/>
              </p14:xfrm>
            </p:contentPart>
          </mc:Choice>
          <mc:Fallback>
            <p:pic>
              <p:nvPicPr>
                <p:cNvPr id="11" name="Input penna 10">
                  <a:extLst>
                    <a:ext uri="{FF2B5EF4-FFF2-40B4-BE49-F238E27FC236}">
                      <a16:creationId xmlns:a16="http://schemas.microsoft.com/office/drawing/2014/main" id="{1DFB8BAD-75C3-8170-D874-A8B2A7680B38}"/>
                    </a:ext>
                  </a:extLst>
                </p:cNvPr>
                <p:cNvPicPr/>
                <p:nvPr/>
              </p:nvPicPr>
              <p:blipFill>
                <a:blip r:embed="rId9"/>
                <a:stretch>
                  <a:fillRect/>
                </a:stretch>
              </p:blipFill>
              <p:spPr>
                <a:xfrm>
                  <a:off x="3583590" y="5808358"/>
                  <a:ext cx="254124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put penna 13">
                  <a:extLst>
                    <a:ext uri="{FF2B5EF4-FFF2-40B4-BE49-F238E27FC236}">
                      <a16:creationId xmlns:a16="http://schemas.microsoft.com/office/drawing/2014/main" id="{B96D35C7-3F14-7859-0A60-3A6F91686809}"/>
                    </a:ext>
                  </a:extLst>
                </p14:cNvPr>
                <p14:cNvContentPartPr/>
                <p14:nvPr/>
              </p14:nvContentPartPr>
              <p14:xfrm>
                <a:off x="6349470" y="5862358"/>
                <a:ext cx="938160" cy="360"/>
              </p14:xfrm>
            </p:contentPart>
          </mc:Choice>
          <mc:Fallback>
            <p:pic>
              <p:nvPicPr>
                <p:cNvPr id="14" name="Input penna 13">
                  <a:extLst>
                    <a:ext uri="{FF2B5EF4-FFF2-40B4-BE49-F238E27FC236}">
                      <a16:creationId xmlns:a16="http://schemas.microsoft.com/office/drawing/2014/main" id="{B96D35C7-3F14-7859-0A60-3A6F91686809}"/>
                    </a:ext>
                  </a:extLst>
                </p:cNvPr>
                <p:cNvPicPr/>
                <p:nvPr/>
              </p:nvPicPr>
              <p:blipFill>
                <a:blip r:embed="rId11"/>
                <a:stretch>
                  <a:fillRect/>
                </a:stretch>
              </p:blipFill>
              <p:spPr>
                <a:xfrm>
                  <a:off x="6313830" y="5826358"/>
                  <a:ext cx="1009800" cy="72000"/>
                </a:xfrm>
                <a:prstGeom prst="rect">
                  <a:avLst/>
                </a:prstGeom>
              </p:spPr>
            </p:pic>
          </mc:Fallback>
        </mc:AlternateContent>
      </p:grpSp>
    </p:spTree>
    <p:extLst>
      <p:ext uri="{BB962C8B-B14F-4D97-AF65-F5344CB8AC3E}">
        <p14:creationId xmlns:p14="http://schemas.microsoft.com/office/powerpoint/2010/main" val="368165965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a:extLst>
              <a:ext uri="{FF2B5EF4-FFF2-40B4-BE49-F238E27FC236}">
                <a16:creationId xmlns:a16="http://schemas.microsoft.com/office/drawing/2014/main" id="{4C28FDA2-1C68-D434-4784-7EDBC634EF22}"/>
              </a:ext>
            </a:extLst>
          </p:cNvPr>
          <p:cNvPicPr>
            <a:picLocks noChangeAspect="1"/>
          </p:cNvPicPr>
          <p:nvPr/>
        </p:nvPicPr>
        <p:blipFill>
          <a:blip r:embed="rId3"/>
          <a:stretch>
            <a:fillRect/>
          </a:stretch>
        </p:blipFill>
        <p:spPr>
          <a:xfrm>
            <a:off x="1739323" y="430068"/>
            <a:ext cx="7772400" cy="1656413"/>
          </a:xfrm>
          <a:prstGeom prst="rect">
            <a:avLst/>
          </a:prstGeom>
        </p:spPr>
      </p:pic>
      <p:sp>
        <p:nvSpPr>
          <p:cNvPr id="27" name="CasellaDiTesto 26">
            <a:extLst>
              <a:ext uri="{FF2B5EF4-FFF2-40B4-BE49-F238E27FC236}">
                <a16:creationId xmlns:a16="http://schemas.microsoft.com/office/drawing/2014/main" id="{5ABC8478-4846-FBF4-3A41-65D535999B97}"/>
              </a:ext>
            </a:extLst>
          </p:cNvPr>
          <p:cNvSpPr txBox="1"/>
          <p:nvPr/>
        </p:nvSpPr>
        <p:spPr>
          <a:xfrm>
            <a:off x="6982691" y="1528741"/>
            <a:ext cx="3006437" cy="1015663"/>
          </a:xfrm>
          <a:prstGeom prst="rect">
            <a:avLst/>
          </a:prstGeom>
          <a:solidFill>
            <a:schemeClr val="accent1">
              <a:lumMod val="40000"/>
              <a:lumOff val="60000"/>
            </a:schemeClr>
          </a:solidFill>
          <a:effectLst>
            <a:outerShdw blurRad="137464" dist="38100" dir="2700000" algn="tl" rotWithShape="0">
              <a:prstClr val="black">
                <a:alpha val="40000"/>
              </a:prstClr>
            </a:outerShdw>
          </a:effectLst>
        </p:spPr>
        <p:txBody>
          <a:bodyPr wrap="square">
            <a:spAutoFit/>
          </a:bodyPr>
          <a:lstStyle/>
          <a:p>
            <a:pPr>
              <a:buNone/>
            </a:pPr>
            <a:r>
              <a:rPr lang="it-IT" sz="2000" b="1" dirty="0">
                <a:solidFill>
                  <a:srgbClr val="141413"/>
                </a:solidFill>
                <a:effectLst/>
                <a:latin typeface="Calibri" panose="020F0502020204030204" pitchFamily="34" charset="0"/>
                <a:cs typeface="Calibri" panose="020F0502020204030204" pitchFamily="34" charset="0"/>
              </a:rPr>
              <a:t>26 </a:t>
            </a:r>
            <a:r>
              <a:rPr lang="it-IT" sz="2000" b="1" dirty="0" err="1">
                <a:solidFill>
                  <a:srgbClr val="141413"/>
                </a:solidFill>
                <a:effectLst/>
                <a:latin typeface="Calibri" panose="020F0502020204030204" pitchFamily="34" charset="0"/>
                <a:cs typeface="Calibri" panose="020F0502020204030204" pitchFamily="34" charset="0"/>
              </a:rPr>
              <a:t>RCTs</a:t>
            </a:r>
            <a:r>
              <a:rPr lang="it-IT" sz="2000" b="1" dirty="0">
                <a:solidFill>
                  <a:srgbClr val="141413"/>
                </a:solidFill>
                <a:effectLst/>
                <a:latin typeface="Calibri" panose="020F0502020204030204" pitchFamily="34" charset="0"/>
                <a:cs typeface="Calibri" panose="020F0502020204030204" pitchFamily="34" charset="0"/>
              </a:rPr>
              <a:t>      3700 </a:t>
            </a:r>
            <a:r>
              <a:rPr lang="it-IT" sz="2000" b="1" dirty="0" err="1">
                <a:solidFill>
                  <a:srgbClr val="141413"/>
                </a:solidFill>
                <a:effectLst/>
                <a:latin typeface="Calibri" panose="020F0502020204030204" pitchFamily="34" charset="0"/>
                <a:cs typeface="Calibri" panose="020F0502020204030204" pitchFamily="34" charset="0"/>
              </a:rPr>
              <a:t>infants</a:t>
            </a:r>
            <a:r>
              <a:rPr lang="it-IT" sz="2000" b="1" dirty="0">
                <a:solidFill>
                  <a:srgbClr val="141413"/>
                </a:solidFill>
                <a:effectLst/>
                <a:latin typeface="Calibri" panose="020F0502020204030204" pitchFamily="34" charset="0"/>
                <a:cs typeface="Calibri" panose="020F0502020204030204" pitchFamily="34" charset="0"/>
              </a:rPr>
              <a:t> </a:t>
            </a:r>
          </a:p>
          <a:p>
            <a:pPr>
              <a:buNone/>
            </a:pPr>
            <a:r>
              <a:rPr lang="it-IT" sz="2000" b="1" dirty="0">
                <a:solidFill>
                  <a:srgbClr val="141413"/>
                </a:solidFill>
                <a:effectLst/>
                <a:latin typeface="Calibri" panose="020F0502020204030204" pitchFamily="34" charset="0"/>
                <a:cs typeface="Calibri" panose="020F0502020204030204" pitchFamily="34" charset="0"/>
              </a:rPr>
              <a:t>8 (69%) </a:t>
            </a:r>
            <a:r>
              <a:rPr lang="it-IT" sz="2000" b="1" dirty="0" err="1">
                <a:solidFill>
                  <a:srgbClr val="141413"/>
                </a:solidFill>
                <a:effectLst/>
                <a:latin typeface="Calibri" panose="020F0502020204030204" pitchFamily="34" charset="0"/>
                <a:cs typeface="Calibri" panose="020F0502020204030204" pitchFamily="34" charset="0"/>
              </a:rPr>
              <a:t>dexamethasone</a:t>
            </a:r>
            <a:r>
              <a:rPr lang="it-IT" sz="2000" b="1" dirty="0">
                <a:solidFill>
                  <a:srgbClr val="141413"/>
                </a:solidFill>
                <a:effectLst/>
                <a:latin typeface="Calibri" panose="020F0502020204030204" pitchFamily="34" charset="0"/>
                <a:cs typeface="Calibri" panose="020F0502020204030204" pitchFamily="34" charset="0"/>
              </a:rPr>
              <a:t> </a:t>
            </a:r>
            <a:endParaRPr lang="it-IT" sz="2000" b="1" dirty="0">
              <a:solidFill>
                <a:srgbClr val="141413"/>
              </a:solidFill>
              <a:latin typeface="Calibri" panose="020F0502020204030204" pitchFamily="34" charset="0"/>
              <a:cs typeface="Calibri" panose="020F0502020204030204" pitchFamily="34" charset="0"/>
            </a:endParaRPr>
          </a:p>
          <a:p>
            <a:pPr>
              <a:buNone/>
            </a:pPr>
            <a:r>
              <a:rPr lang="it-IT" sz="2000" b="1" dirty="0">
                <a:solidFill>
                  <a:srgbClr val="141413"/>
                </a:solidFill>
                <a:effectLst/>
                <a:latin typeface="Calibri" panose="020F0502020204030204" pitchFamily="34" charset="0"/>
                <a:cs typeface="Calibri" panose="020F0502020204030204" pitchFamily="34" charset="0"/>
              </a:rPr>
              <a:t>8 (31%) </a:t>
            </a:r>
            <a:r>
              <a:rPr lang="it-IT" sz="2000" b="1" dirty="0" err="1">
                <a:solidFill>
                  <a:srgbClr val="141413"/>
                </a:solidFill>
                <a:effectLst/>
                <a:latin typeface="Calibri" panose="020F0502020204030204" pitchFamily="34" charset="0"/>
                <a:cs typeface="Calibri" panose="020F0502020204030204" pitchFamily="34" charset="0"/>
              </a:rPr>
              <a:t>hydrocortisone</a:t>
            </a:r>
            <a:r>
              <a:rPr lang="it-IT" sz="2000" b="1" dirty="0">
                <a:solidFill>
                  <a:srgbClr val="141413"/>
                </a:solidFill>
                <a:effectLst/>
                <a:latin typeface="Calibri" panose="020F0502020204030204" pitchFamily="34" charset="0"/>
                <a:cs typeface="Calibri" panose="020F0502020204030204" pitchFamily="34" charset="0"/>
              </a:rPr>
              <a:t> </a:t>
            </a:r>
          </a:p>
        </p:txBody>
      </p:sp>
      <p:pic>
        <p:nvPicPr>
          <p:cNvPr id="29" name="Immagine 28">
            <a:extLst>
              <a:ext uri="{FF2B5EF4-FFF2-40B4-BE49-F238E27FC236}">
                <a16:creationId xmlns:a16="http://schemas.microsoft.com/office/drawing/2014/main" id="{E1874C1E-4570-DDB9-E20C-C2DA18F23CEC}"/>
              </a:ext>
            </a:extLst>
          </p:cNvPr>
          <p:cNvPicPr>
            <a:picLocks noChangeAspect="1"/>
          </p:cNvPicPr>
          <p:nvPr/>
        </p:nvPicPr>
        <p:blipFill>
          <a:blip r:embed="rId4"/>
          <a:stretch>
            <a:fillRect/>
          </a:stretch>
        </p:blipFill>
        <p:spPr>
          <a:xfrm>
            <a:off x="1162260" y="2544404"/>
            <a:ext cx="9117847" cy="3883527"/>
          </a:xfrm>
          <a:prstGeom prst="rect">
            <a:avLst/>
          </a:prstGeom>
          <a:effectLst>
            <a:outerShdw blurRad="177253" dist="38100" dir="2700000" algn="tl" rotWithShape="0">
              <a:prstClr val="black">
                <a:alpha val="40000"/>
              </a:prstClr>
            </a:outerShdw>
          </a:effectLst>
        </p:spPr>
      </p:pic>
      <p:sp>
        <p:nvSpPr>
          <p:cNvPr id="30" name="CasellaDiTesto 29">
            <a:extLst>
              <a:ext uri="{FF2B5EF4-FFF2-40B4-BE49-F238E27FC236}">
                <a16:creationId xmlns:a16="http://schemas.microsoft.com/office/drawing/2014/main" id="{6263FBE3-CD1B-D58D-4E85-4FAAF144F965}"/>
              </a:ext>
            </a:extLst>
          </p:cNvPr>
          <p:cNvSpPr txBox="1"/>
          <p:nvPr/>
        </p:nvSpPr>
        <p:spPr>
          <a:xfrm>
            <a:off x="1910686" y="430068"/>
            <a:ext cx="582211" cy="307777"/>
          </a:xfrm>
          <a:prstGeom prst="rect">
            <a:avLst/>
          </a:prstGeom>
          <a:noFill/>
        </p:spPr>
        <p:txBody>
          <a:bodyPr wrap="none" rtlCol="0">
            <a:spAutoFit/>
          </a:bodyPr>
          <a:lstStyle/>
          <a:p>
            <a:r>
              <a:rPr lang="it-IT" dirty="0"/>
              <a:t>2024</a:t>
            </a:r>
          </a:p>
        </p:txBody>
      </p:sp>
      <mc:AlternateContent xmlns:mc="http://schemas.openxmlformats.org/markup-compatibility/2006">
        <mc:Choice xmlns:p14="http://schemas.microsoft.com/office/powerpoint/2010/main" Requires="p14">
          <p:contentPart p14:bwMode="auto" r:id="rId5">
            <p14:nvContentPartPr>
              <p14:cNvPr id="31" name="Input penna 30">
                <a:extLst>
                  <a:ext uri="{FF2B5EF4-FFF2-40B4-BE49-F238E27FC236}">
                    <a16:creationId xmlns:a16="http://schemas.microsoft.com/office/drawing/2014/main" id="{679622CA-1F4B-A248-D5E1-DA0507DBC68D}"/>
                  </a:ext>
                </a:extLst>
              </p14:cNvPr>
              <p14:cNvContentPartPr/>
              <p14:nvPr/>
            </p14:nvContentPartPr>
            <p14:xfrm>
              <a:off x="4117617" y="1658056"/>
              <a:ext cx="1716480" cy="16200"/>
            </p14:xfrm>
          </p:contentPart>
        </mc:Choice>
        <mc:Fallback>
          <p:pic>
            <p:nvPicPr>
              <p:cNvPr id="31" name="Input penna 30">
                <a:extLst>
                  <a:ext uri="{FF2B5EF4-FFF2-40B4-BE49-F238E27FC236}">
                    <a16:creationId xmlns:a16="http://schemas.microsoft.com/office/drawing/2014/main" id="{679622CA-1F4B-A248-D5E1-DA0507DBC68D}"/>
                  </a:ext>
                </a:extLst>
              </p:cNvPr>
              <p:cNvPicPr/>
              <p:nvPr/>
            </p:nvPicPr>
            <p:blipFill>
              <a:blip r:embed="rId6"/>
              <a:stretch>
                <a:fillRect/>
              </a:stretch>
            </p:blipFill>
            <p:spPr>
              <a:xfrm>
                <a:off x="4099617" y="1640416"/>
                <a:ext cx="1752120" cy="51840"/>
              </a:xfrm>
              <a:prstGeom prst="rect">
                <a:avLst/>
              </a:prstGeom>
            </p:spPr>
          </p:pic>
        </mc:Fallback>
      </mc:AlternateContent>
      <p:grpSp>
        <p:nvGrpSpPr>
          <p:cNvPr id="41" name="Gruppo 40">
            <a:extLst>
              <a:ext uri="{FF2B5EF4-FFF2-40B4-BE49-F238E27FC236}">
                <a16:creationId xmlns:a16="http://schemas.microsoft.com/office/drawing/2014/main" id="{81A4231D-0165-E652-31D5-69140A0D10F3}"/>
              </a:ext>
            </a:extLst>
          </p:cNvPr>
          <p:cNvGrpSpPr/>
          <p:nvPr/>
        </p:nvGrpSpPr>
        <p:grpSpPr>
          <a:xfrm>
            <a:off x="4255137" y="4050616"/>
            <a:ext cx="295200" cy="1378440"/>
            <a:chOff x="4255137" y="4050616"/>
            <a:chExt cx="295200" cy="1378440"/>
          </a:xfrm>
        </p:grpSpPr>
        <mc:AlternateContent xmlns:mc="http://schemas.openxmlformats.org/markup-compatibility/2006">
          <mc:Choice xmlns:p14="http://schemas.microsoft.com/office/powerpoint/2010/main" Requires="p14">
            <p:contentPart p14:bwMode="auto" r:id="rId7">
              <p14:nvContentPartPr>
                <p14:cNvPr id="32" name="Input penna 31">
                  <a:extLst>
                    <a:ext uri="{FF2B5EF4-FFF2-40B4-BE49-F238E27FC236}">
                      <a16:creationId xmlns:a16="http://schemas.microsoft.com/office/drawing/2014/main" id="{1375384D-5C87-6D9D-EB9F-04D5255F9799}"/>
                    </a:ext>
                  </a:extLst>
                </p14:cNvPr>
                <p14:cNvContentPartPr/>
                <p14:nvPr/>
              </p14:nvContentPartPr>
              <p14:xfrm>
                <a:off x="4364217" y="4050616"/>
                <a:ext cx="19800" cy="1107720"/>
              </p14:xfrm>
            </p:contentPart>
          </mc:Choice>
          <mc:Fallback>
            <p:pic>
              <p:nvPicPr>
                <p:cNvPr id="32" name="Input penna 31">
                  <a:extLst>
                    <a:ext uri="{FF2B5EF4-FFF2-40B4-BE49-F238E27FC236}">
                      <a16:creationId xmlns:a16="http://schemas.microsoft.com/office/drawing/2014/main" id="{1375384D-5C87-6D9D-EB9F-04D5255F9799}"/>
                    </a:ext>
                  </a:extLst>
                </p:cNvPr>
                <p:cNvPicPr/>
                <p:nvPr/>
              </p:nvPicPr>
              <p:blipFill>
                <a:blip r:embed="rId8"/>
                <a:stretch>
                  <a:fillRect/>
                </a:stretch>
              </p:blipFill>
              <p:spPr>
                <a:xfrm>
                  <a:off x="4346577" y="4032616"/>
                  <a:ext cx="55440" cy="1143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3" name="Input penna 32">
                  <a:extLst>
                    <a:ext uri="{FF2B5EF4-FFF2-40B4-BE49-F238E27FC236}">
                      <a16:creationId xmlns:a16="http://schemas.microsoft.com/office/drawing/2014/main" id="{1BAFEBC6-5858-AB06-9BEB-A6A7226BC071}"/>
                    </a:ext>
                  </a:extLst>
                </p14:cNvPr>
                <p14:cNvContentPartPr/>
                <p14:nvPr/>
              </p14:nvContentPartPr>
              <p14:xfrm>
                <a:off x="4261617" y="5246896"/>
                <a:ext cx="50400" cy="173520"/>
              </p14:xfrm>
            </p:contentPart>
          </mc:Choice>
          <mc:Fallback>
            <p:pic>
              <p:nvPicPr>
                <p:cNvPr id="33" name="Input penna 32">
                  <a:extLst>
                    <a:ext uri="{FF2B5EF4-FFF2-40B4-BE49-F238E27FC236}">
                      <a16:creationId xmlns:a16="http://schemas.microsoft.com/office/drawing/2014/main" id="{1BAFEBC6-5858-AB06-9BEB-A6A7226BC071}"/>
                    </a:ext>
                  </a:extLst>
                </p:cNvPr>
                <p:cNvPicPr/>
                <p:nvPr/>
              </p:nvPicPr>
              <p:blipFill>
                <a:blip r:embed="rId10"/>
                <a:stretch>
                  <a:fillRect/>
                </a:stretch>
              </p:blipFill>
              <p:spPr>
                <a:xfrm>
                  <a:off x="4243617" y="5229256"/>
                  <a:ext cx="8604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6" name="Input penna 35">
                  <a:extLst>
                    <a:ext uri="{FF2B5EF4-FFF2-40B4-BE49-F238E27FC236}">
                      <a16:creationId xmlns:a16="http://schemas.microsoft.com/office/drawing/2014/main" id="{2A168348-4EF3-27B7-F911-20415C2E0FCC}"/>
                    </a:ext>
                  </a:extLst>
                </p14:cNvPr>
                <p14:cNvContentPartPr/>
                <p14:nvPr/>
              </p14:nvContentPartPr>
              <p14:xfrm>
                <a:off x="4255137" y="5338336"/>
                <a:ext cx="76320" cy="360"/>
              </p14:xfrm>
            </p:contentPart>
          </mc:Choice>
          <mc:Fallback>
            <p:pic>
              <p:nvPicPr>
                <p:cNvPr id="36" name="Input penna 35">
                  <a:extLst>
                    <a:ext uri="{FF2B5EF4-FFF2-40B4-BE49-F238E27FC236}">
                      <a16:creationId xmlns:a16="http://schemas.microsoft.com/office/drawing/2014/main" id="{2A168348-4EF3-27B7-F911-20415C2E0FCC}"/>
                    </a:ext>
                  </a:extLst>
                </p:cNvPr>
                <p:cNvPicPr/>
                <p:nvPr/>
              </p:nvPicPr>
              <p:blipFill>
                <a:blip r:embed="rId12"/>
                <a:stretch>
                  <a:fillRect/>
                </a:stretch>
              </p:blipFill>
              <p:spPr>
                <a:xfrm>
                  <a:off x="4237497" y="5320696"/>
                  <a:ext cx="1119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9" name="Input penna 38">
                  <a:extLst>
                    <a:ext uri="{FF2B5EF4-FFF2-40B4-BE49-F238E27FC236}">
                      <a16:creationId xmlns:a16="http://schemas.microsoft.com/office/drawing/2014/main" id="{50D52491-2964-E70F-1BA0-0FD074C62339}"/>
                    </a:ext>
                  </a:extLst>
                </p14:cNvPr>
                <p14:cNvContentPartPr/>
                <p14:nvPr/>
              </p14:nvContentPartPr>
              <p14:xfrm>
                <a:off x="4434057" y="5247976"/>
                <a:ext cx="116280" cy="181080"/>
              </p14:xfrm>
            </p:contentPart>
          </mc:Choice>
          <mc:Fallback>
            <p:pic>
              <p:nvPicPr>
                <p:cNvPr id="39" name="Input penna 38">
                  <a:extLst>
                    <a:ext uri="{FF2B5EF4-FFF2-40B4-BE49-F238E27FC236}">
                      <a16:creationId xmlns:a16="http://schemas.microsoft.com/office/drawing/2014/main" id="{50D52491-2964-E70F-1BA0-0FD074C62339}"/>
                    </a:ext>
                  </a:extLst>
                </p:cNvPr>
                <p:cNvPicPr/>
                <p:nvPr/>
              </p:nvPicPr>
              <p:blipFill>
                <a:blip r:embed="rId14"/>
                <a:stretch>
                  <a:fillRect/>
                </a:stretch>
              </p:blipFill>
              <p:spPr>
                <a:xfrm>
                  <a:off x="4416417" y="5229976"/>
                  <a:ext cx="151920" cy="21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42" name="Input penna 41">
                <a:extLst>
                  <a:ext uri="{FF2B5EF4-FFF2-40B4-BE49-F238E27FC236}">
                    <a16:creationId xmlns:a16="http://schemas.microsoft.com/office/drawing/2014/main" id="{60D300C2-DA4A-4AC8-CFEC-2C442EEA801E}"/>
                  </a:ext>
                </a:extLst>
              </p14:cNvPr>
              <p14:cNvContentPartPr/>
              <p14:nvPr/>
            </p14:nvContentPartPr>
            <p14:xfrm>
              <a:off x="2119617" y="3381016"/>
              <a:ext cx="57960" cy="558360"/>
            </p14:xfrm>
          </p:contentPart>
        </mc:Choice>
        <mc:Fallback>
          <p:pic>
            <p:nvPicPr>
              <p:cNvPr id="42" name="Input penna 41">
                <a:extLst>
                  <a:ext uri="{FF2B5EF4-FFF2-40B4-BE49-F238E27FC236}">
                    <a16:creationId xmlns:a16="http://schemas.microsoft.com/office/drawing/2014/main" id="{60D300C2-DA4A-4AC8-CFEC-2C442EEA801E}"/>
                  </a:ext>
                </a:extLst>
              </p:cNvPr>
              <p:cNvPicPr/>
              <p:nvPr/>
            </p:nvPicPr>
            <p:blipFill>
              <a:blip r:embed="rId16"/>
              <a:stretch>
                <a:fillRect/>
              </a:stretch>
            </p:blipFill>
            <p:spPr>
              <a:xfrm>
                <a:off x="2101977" y="3363376"/>
                <a:ext cx="93600" cy="594000"/>
              </a:xfrm>
              <a:prstGeom prst="rect">
                <a:avLst/>
              </a:prstGeom>
            </p:spPr>
          </p:pic>
        </mc:Fallback>
      </mc:AlternateContent>
    </p:spTree>
    <p:extLst>
      <p:ext uri="{BB962C8B-B14F-4D97-AF65-F5344CB8AC3E}">
        <p14:creationId xmlns:p14="http://schemas.microsoft.com/office/powerpoint/2010/main" val="36736324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9BE1C-20CD-E198-DC91-BCACEECF5043}"/>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630C1CE3-4A9E-FCA6-E872-C649DC930801}"/>
              </a:ext>
            </a:extLst>
          </p:cNvPr>
          <p:cNvGrpSpPr/>
          <p:nvPr/>
        </p:nvGrpSpPr>
        <p:grpSpPr>
          <a:xfrm>
            <a:off x="2483326" y="97992"/>
            <a:ext cx="7225348" cy="2154360"/>
            <a:chOff x="2277839" y="380883"/>
            <a:chExt cx="7225348" cy="2154360"/>
          </a:xfrm>
        </p:grpSpPr>
        <p:pic>
          <p:nvPicPr>
            <p:cNvPr id="5" name="Immagine 4"/>
            <p:cNvPicPr>
              <a:picLocks noChangeAspect="1"/>
            </p:cNvPicPr>
            <p:nvPr/>
          </p:nvPicPr>
          <p:blipFill>
            <a:blip r:embed="rId3"/>
            <a:stretch>
              <a:fillRect/>
            </a:stretch>
          </p:blipFill>
          <p:spPr>
            <a:xfrm>
              <a:off x="2277839" y="662181"/>
              <a:ext cx="7225348" cy="1873062"/>
            </a:xfrm>
            <a:prstGeom prst="rect">
              <a:avLst/>
            </a:prstGeom>
          </p:spPr>
        </p:pic>
        <p:pic>
          <p:nvPicPr>
            <p:cNvPr id="6" name="Immagine 5"/>
            <p:cNvPicPr>
              <a:picLocks noChangeAspect="1"/>
            </p:cNvPicPr>
            <p:nvPr/>
          </p:nvPicPr>
          <p:blipFill>
            <a:blip r:embed="rId4"/>
            <a:srcRect l="48092" r="39875" b="15013"/>
            <a:stretch/>
          </p:blipFill>
          <p:spPr>
            <a:xfrm>
              <a:off x="2277839" y="380883"/>
              <a:ext cx="563903" cy="281298"/>
            </a:xfrm>
            <a:prstGeom prst="rect">
              <a:avLst/>
            </a:prstGeom>
          </p:spPr>
        </p:pic>
      </p:grpSp>
      <p:sp>
        <p:nvSpPr>
          <p:cNvPr id="7" name="CasellaDiTesto 6"/>
          <p:cNvSpPr txBox="1"/>
          <p:nvPr/>
        </p:nvSpPr>
        <p:spPr>
          <a:xfrm>
            <a:off x="4456068" y="2810659"/>
            <a:ext cx="3279864" cy="1200329"/>
          </a:xfrm>
          <a:prstGeom prst="rect">
            <a:avLst/>
          </a:prstGeom>
          <a:solidFill>
            <a:schemeClr val="accent1">
              <a:lumMod val="40000"/>
              <a:lumOff val="60000"/>
            </a:schemeClr>
          </a:solidFill>
          <a:effectLst>
            <a:outerShdw blurRad="150170" dist="38100" dir="2700000" algn="tl" rotWithShape="0">
              <a:prstClr val="black">
                <a:alpha val="40000"/>
              </a:prstClr>
            </a:outerShdw>
          </a:effectLst>
        </p:spPr>
        <p:txBody>
          <a:bodyPr wrap="square" rtlCol="0">
            <a:spAutoFit/>
          </a:bodyPr>
          <a:lstStyle/>
          <a:p>
            <a:pPr algn="ctr"/>
            <a:r>
              <a:rPr lang="it-IT" sz="2400" dirty="0"/>
              <a:t>53 </a:t>
            </a:r>
            <a:r>
              <a:rPr lang="it-IT" sz="2400" dirty="0" err="1"/>
              <a:t>children</a:t>
            </a:r>
            <a:r>
              <a:rPr lang="it-IT" sz="2400" dirty="0"/>
              <a:t> 7-12 y </a:t>
            </a:r>
          </a:p>
          <a:p>
            <a:pPr algn="ctr"/>
            <a:r>
              <a:rPr lang="it-IT" sz="2400" dirty="0" err="1"/>
              <a:t>born</a:t>
            </a:r>
            <a:r>
              <a:rPr lang="it-IT" sz="2400" dirty="0"/>
              <a:t> GA &lt;35 </a:t>
            </a:r>
            <a:r>
              <a:rPr lang="it-IT" sz="2400" dirty="0" err="1"/>
              <a:t>wks</a:t>
            </a:r>
            <a:r>
              <a:rPr lang="it-IT" sz="2400" dirty="0"/>
              <a:t> </a:t>
            </a:r>
          </a:p>
          <a:p>
            <a:pPr algn="ctr"/>
            <a:r>
              <a:rPr lang="it-IT" sz="2400" dirty="0"/>
              <a:t>FEV</a:t>
            </a:r>
            <a:r>
              <a:rPr lang="it-IT" sz="2400" baseline="-25000" dirty="0"/>
              <a:t>1 </a:t>
            </a:r>
            <a:r>
              <a:rPr lang="it-IT" sz="2400" dirty="0"/>
              <a:t>% &lt;85%</a:t>
            </a:r>
          </a:p>
        </p:txBody>
      </p:sp>
      <p:sp>
        <p:nvSpPr>
          <p:cNvPr id="14" name="CasellaDiTesto 13"/>
          <p:cNvSpPr txBox="1"/>
          <p:nvPr/>
        </p:nvSpPr>
        <p:spPr>
          <a:xfrm>
            <a:off x="1487040" y="4302157"/>
            <a:ext cx="9217920" cy="1569660"/>
          </a:xfrm>
          <a:prstGeom prst="rect">
            <a:avLst/>
          </a:prstGeom>
          <a:solidFill>
            <a:schemeClr val="bg1"/>
          </a:solidFill>
          <a:effectLst>
            <a:outerShdw blurRad="138578" dist="38100" dir="2700000" algn="tl" rotWithShape="0">
              <a:prstClr val="black">
                <a:alpha val="40000"/>
              </a:prstClr>
            </a:outerShdw>
          </a:effectLst>
        </p:spPr>
        <p:txBody>
          <a:bodyPr wrap="square" rtlCol="0">
            <a:spAutoFit/>
          </a:bodyPr>
          <a:lstStyle/>
          <a:p>
            <a:pPr algn="ctr"/>
            <a:r>
              <a:rPr lang="it-IT" sz="2400" dirty="0"/>
              <a:t>Double blind  for 12 </a:t>
            </a:r>
            <a:r>
              <a:rPr lang="it-IT" sz="2400" dirty="0" err="1"/>
              <a:t>wks</a:t>
            </a:r>
            <a:endParaRPr lang="it-IT" sz="2400" dirty="0"/>
          </a:p>
          <a:p>
            <a:pPr algn="ctr"/>
            <a:r>
              <a:rPr lang="it-IT" sz="2400" dirty="0"/>
              <a:t>20 ICS: 2 </a:t>
            </a:r>
            <a:r>
              <a:rPr lang="it-IT" sz="2400" dirty="0" err="1"/>
              <a:t>puff</a:t>
            </a:r>
            <a:r>
              <a:rPr lang="it-IT" sz="2400" dirty="0"/>
              <a:t> x2/dì </a:t>
            </a:r>
            <a:r>
              <a:rPr lang="it-IT" sz="2400" dirty="0" err="1"/>
              <a:t>Fluticasone</a:t>
            </a:r>
            <a:r>
              <a:rPr lang="it-IT" sz="2400" dirty="0"/>
              <a:t> 50 </a:t>
            </a:r>
            <a:r>
              <a:rPr lang="it-IT" sz="2400" dirty="0" err="1"/>
              <a:t>ug</a:t>
            </a:r>
            <a:endParaRPr lang="it-IT" sz="2400" dirty="0"/>
          </a:p>
          <a:p>
            <a:pPr algn="ctr"/>
            <a:r>
              <a:rPr lang="it-IT" sz="2400" dirty="0"/>
              <a:t>19 ICS/LABA: 2 puff x2/die </a:t>
            </a:r>
            <a:r>
              <a:rPr lang="it-IT" sz="2400" dirty="0" err="1"/>
              <a:t>Fluticasone</a:t>
            </a:r>
            <a:r>
              <a:rPr lang="it-IT" sz="2400" dirty="0"/>
              <a:t> 50 </a:t>
            </a:r>
            <a:r>
              <a:rPr lang="it-IT" sz="2400" dirty="0" err="1"/>
              <a:t>ug</a:t>
            </a:r>
            <a:r>
              <a:rPr lang="it-IT" sz="2400" dirty="0"/>
              <a:t> + </a:t>
            </a:r>
            <a:r>
              <a:rPr lang="it-IT" sz="2400" dirty="0" err="1"/>
              <a:t>salmeterolo</a:t>
            </a:r>
            <a:r>
              <a:rPr lang="it-IT" sz="2400" dirty="0"/>
              <a:t> 25 </a:t>
            </a:r>
            <a:r>
              <a:rPr lang="it-IT" sz="2400" dirty="0" err="1"/>
              <a:t>ug</a:t>
            </a:r>
            <a:endParaRPr lang="it-IT" sz="2400" dirty="0"/>
          </a:p>
          <a:p>
            <a:pPr algn="ctr"/>
            <a:r>
              <a:rPr lang="it-IT" sz="2400" dirty="0"/>
              <a:t>14 PLACEBO</a:t>
            </a:r>
          </a:p>
        </p:txBody>
      </p:sp>
    </p:spTree>
    <p:extLst>
      <p:ext uri="{BB962C8B-B14F-4D97-AF65-F5344CB8AC3E}">
        <p14:creationId xmlns:p14="http://schemas.microsoft.com/office/powerpoint/2010/main" val="394979170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9BE1C-20CD-E198-DC91-BCACEECF5043}"/>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4828E279-A4BC-6EC2-FFFB-4F3282B1A177}"/>
              </a:ext>
            </a:extLst>
          </p:cNvPr>
          <p:cNvGrpSpPr/>
          <p:nvPr/>
        </p:nvGrpSpPr>
        <p:grpSpPr>
          <a:xfrm>
            <a:off x="764499" y="2383436"/>
            <a:ext cx="11002780" cy="4255426"/>
            <a:chOff x="0" y="846140"/>
            <a:chExt cx="12192000" cy="4878322"/>
          </a:xfrm>
        </p:grpSpPr>
        <p:pic>
          <p:nvPicPr>
            <p:cNvPr id="2" name="Immagine 1"/>
            <p:cNvPicPr>
              <a:picLocks noChangeAspect="1"/>
            </p:cNvPicPr>
            <p:nvPr/>
          </p:nvPicPr>
          <p:blipFill>
            <a:blip r:embed="rId3"/>
            <a:stretch>
              <a:fillRect/>
            </a:stretch>
          </p:blipFill>
          <p:spPr>
            <a:xfrm>
              <a:off x="0" y="846140"/>
              <a:ext cx="12192000" cy="4878322"/>
            </a:xfrm>
            <a:prstGeom prst="rect">
              <a:avLst/>
            </a:prstGeom>
            <a:effectLst>
              <a:outerShdw blurRad="127639" dist="38100" dir="2700000" algn="tl" rotWithShape="0">
                <a:prstClr val="black">
                  <a:alpha val="40000"/>
                </a:prstClr>
              </a:outerShdw>
            </a:effectLst>
          </p:spPr>
        </p:pic>
        <p:sp>
          <p:nvSpPr>
            <p:cNvPr id="3" name="Rettangolo 2"/>
            <p:cNvSpPr/>
            <p:nvPr/>
          </p:nvSpPr>
          <p:spPr>
            <a:xfrm>
              <a:off x="137507" y="2581276"/>
              <a:ext cx="11892568" cy="5905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37507" y="4067176"/>
              <a:ext cx="11892568" cy="3428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137507" y="5305425"/>
              <a:ext cx="11892568" cy="3428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uppo 5">
            <a:extLst>
              <a:ext uri="{FF2B5EF4-FFF2-40B4-BE49-F238E27FC236}">
                <a16:creationId xmlns:a16="http://schemas.microsoft.com/office/drawing/2014/main" id="{7FB000A1-3D0D-70A4-3129-07BD93E71DE5}"/>
              </a:ext>
            </a:extLst>
          </p:cNvPr>
          <p:cNvGrpSpPr/>
          <p:nvPr/>
        </p:nvGrpSpPr>
        <p:grpSpPr>
          <a:xfrm>
            <a:off x="2483326" y="97992"/>
            <a:ext cx="7225348" cy="2154360"/>
            <a:chOff x="2277839" y="380883"/>
            <a:chExt cx="7225348" cy="2154360"/>
          </a:xfrm>
        </p:grpSpPr>
        <p:pic>
          <p:nvPicPr>
            <p:cNvPr id="7" name="Immagine 6">
              <a:extLst>
                <a:ext uri="{FF2B5EF4-FFF2-40B4-BE49-F238E27FC236}">
                  <a16:creationId xmlns:a16="http://schemas.microsoft.com/office/drawing/2014/main" id="{DC121A67-1333-511E-0EAC-B14D04C06121}"/>
                </a:ext>
              </a:extLst>
            </p:cNvPr>
            <p:cNvPicPr>
              <a:picLocks noChangeAspect="1"/>
            </p:cNvPicPr>
            <p:nvPr/>
          </p:nvPicPr>
          <p:blipFill>
            <a:blip r:embed="rId4"/>
            <a:stretch>
              <a:fillRect/>
            </a:stretch>
          </p:blipFill>
          <p:spPr>
            <a:xfrm>
              <a:off x="2277839" y="662181"/>
              <a:ext cx="7225348" cy="1873062"/>
            </a:xfrm>
            <a:prstGeom prst="rect">
              <a:avLst/>
            </a:prstGeom>
          </p:spPr>
        </p:pic>
        <p:pic>
          <p:nvPicPr>
            <p:cNvPr id="8" name="Immagine 7">
              <a:extLst>
                <a:ext uri="{FF2B5EF4-FFF2-40B4-BE49-F238E27FC236}">
                  <a16:creationId xmlns:a16="http://schemas.microsoft.com/office/drawing/2014/main" id="{6DB3BAD8-BF46-1F1A-3E46-F0670DC18BEB}"/>
                </a:ext>
              </a:extLst>
            </p:cNvPr>
            <p:cNvPicPr>
              <a:picLocks noChangeAspect="1"/>
            </p:cNvPicPr>
            <p:nvPr/>
          </p:nvPicPr>
          <p:blipFill>
            <a:blip r:embed="rId5"/>
            <a:srcRect l="48092" r="39875" b="15013"/>
            <a:stretch/>
          </p:blipFill>
          <p:spPr>
            <a:xfrm>
              <a:off x="2277839" y="380883"/>
              <a:ext cx="563903" cy="281298"/>
            </a:xfrm>
            <a:prstGeom prst="rect">
              <a:avLst/>
            </a:prstGeom>
          </p:spPr>
        </p:pic>
      </p:grpSp>
    </p:spTree>
    <p:extLst>
      <p:ext uri="{BB962C8B-B14F-4D97-AF65-F5344CB8AC3E}">
        <p14:creationId xmlns:p14="http://schemas.microsoft.com/office/powerpoint/2010/main" val="304704801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9BE1C-20CD-E198-DC91-BCACEECF5043}"/>
            </a:ext>
          </a:extLst>
        </p:cNvPr>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1862944" y="2340097"/>
            <a:ext cx="8166308" cy="4138613"/>
          </a:xfrm>
          <a:prstGeom prst="rect">
            <a:avLst/>
          </a:prstGeom>
        </p:spPr>
      </p:pic>
      <p:grpSp>
        <p:nvGrpSpPr>
          <p:cNvPr id="2" name="Gruppo 1">
            <a:extLst>
              <a:ext uri="{FF2B5EF4-FFF2-40B4-BE49-F238E27FC236}">
                <a16:creationId xmlns:a16="http://schemas.microsoft.com/office/drawing/2014/main" id="{796E3104-0419-31B9-463C-D123D69AC234}"/>
              </a:ext>
            </a:extLst>
          </p:cNvPr>
          <p:cNvGrpSpPr/>
          <p:nvPr/>
        </p:nvGrpSpPr>
        <p:grpSpPr>
          <a:xfrm>
            <a:off x="2483326" y="97992"/>
            <a:ext cx="7225348" cy="2154360"/>
            <a:chOff x="2277839" y="380883"/>
            <a:chExt cx="7225348" cy="2154360"/>
          </a:xfrm>
        </p:grpSpPr>
        <p:pic>
          <p:nvPicPr>
            <p:cNvPr id="3" name="Immagine 2">
              <a:extLst>
                <a:ext uri="{FF2B5EF4-FFF2-40B4-BE49-F238E27FC236}">
                  <a16:creationId xmlns:a16="http://schemas.microsoft.com/office/drawing/2014/main" id="{CE0BF5E4-BE30-412A-A784-64BB8B5576C4}"/>
                </a:ext>
              </a:extLst>
            </p:cNvPr>
            <p:cNvPicPr>
              <a:picLocks noChangeAspect="1"/>
            </p:cNvPicPr>
            <p:nvPr/>
          </p:nvPicPr>
          <p:blipFill>
            <a:blip r:embed="rId4"/>
            <a:stretch>
              <a:fillRect/>
            </a:stretch>
          </p:blipFill>
          <p:spPr>
            <a:xfrm>
              <a:off x="2277839" y="662181"/>
              <a:ext cx="7225348" cy="1873062"/>
            </a:xfrm>
            <a:prstGeom prst="rect">
              <a:avLst/>
            </a:prstGeom>
          </p:spPr>
        </p:pic>
        <p:pic>
          <p:nvPicPr>
            <p:cNvPr id="7" name="Immagine 6">
              <a:extLst>
                <a:ext uri="{FF2B5EF4-FFF2-40B4-BE49-F238E27FC236}">
                  <a16:creationId xmlns:a16="http://schemas.microsoft.com/office/drawing/2014/main" id="{A73E5427-B798-2D89-ADB7-49EA2C4BC25F}"/>
                </a:ext>
              </a:extLst>
            </p:cNvPr>
            <p:cNvPicPr>
              <a:picLocks noChangeAspect="1"/>
            </p:cNvPicPr>
            <p:nvPr/>
          </p:nvPicPr>
          <p:blipFill>
            <a:blip r:embed="rId5"/>
            <a:srcRect l="48092" r="39875" b="15013"/>
            <a:stretch/>
          </p:blipFill>
          <p:spPr>
            <a:xfrm>
              <a:off x="2277839" y="380883"/>
              <a:ext cx="563903" cy="281298"/>
            </a:xfrm>
            <a:prstGeom prst="rect">
              <a:avLst/>
            </a:prstGeom>
          </p:spPr>
        </p:pic>
      </p:grpSp>
    </p:spTree>
    <p:extLst>
      <p:ext uri="{BB962C8B-B14F-4D97-AF65-F5344CB8AC3E}">
        <p14:creationId xmlns:p14="http://schemas.microsoft.com/office/powerpoint/2010/main" val="180961658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9"/>
          <p:cNvPicPr preferRelativeResize="0"/>
          <p:nvPr/>
        </p:nvPicPr>
        <p:blipFill rotWithShape="1">
          <a:blip r:embed="rId3">
            <a:alphaModFix/>
          </a:blip>
          <a:srcRect/>
          <a:stretch/>
        </p:blipFill>
        <p:spPr>
          <a:xfrm>
            <a:off x="1105803" y="618806"/>
            <a:ext cx="9370793" cy="6048510"/>
          </a:xfrm>
          <a:prstGeom prst="rect">
            <a:avLst/>
          </a:prstGeom>
          <a:solidFill>
            <a:schemeClr val="accent3"/>
          </a:solidFill>
          <a:ln>
            <a:noFill/>
          </a:ln>
        </p:spPr>
      </p:pic>
      <p:sp>
        <p:nvSpPr>
          <p:cNvPr id="190" name="Google Shape;190;p9"/>
          <p:cNvSpPr txBox="1">
            <a:spLocks noGrp="1"/>
          </p:cNvSpPr>
          <p:nvPr>
            <p:ph type="title"/>
          </p:nvPr>
        </p:nvSpPr>
        <p:spPr>
          <a:xfrm>
            <a:off x="1774863" y="-32561"/>
            <a:ext cx="10014746" cy="8540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sz="3600" dirty="0">
                <a:solidFill>
                  <a:schemeClr val="accent2">
                    <a:lumMod val="25000"/>
                  </a:schemeClr>
                </a:solidFill>
              </a:rPr>
              <a:t>BPD </a:t>
            </a:r>
            <a:r>
              <a:rPr lang="it-IT" sz="3600" dirty="0" err="1">
                <a:solidFill>
                  <a:schemeClr val="accent2">
                    <a:lumMod val="25000"/>
                  </a:schemeClr>
                </a:solidFill>
              </a:rPr>
              <a:t>Definitions</a:t>
            </a:r>
            <a:r>
              <a:rPr lang="it-IT" sz="3600" dirty="0">
                <a:solidFill>
                  <a:schemeClr val="accent2">
                    <a:lumMod val="25000"/>
                  </a:schemeClr>
                </a:solidFill>
              </a:rPr>
              <a:t> and </a:t>
            </a:r>
            <a:r>
              <a:rPr lang="it-IT" sz="3600" dirty="0" err="1">
                <a:solidFill>
                  <a:schemeClr val="accent2">
                    <a:lumMod val="25000"/>
                  </a:schemeClr>
                </a:solidFill>
              </a:rPr>
              <a:t>Grading</a:t>
            </a:r>
            <a:r>
              <a:rPr lang="it-IT" sz="3600" dirty="0">
                <a:solidFill>
                  <a:schemeClr val="accent2">
                    <a:lumMod val="25000"/>
                  </a:schemeClr>
                </a:solidFill>
              </a:rPr>
              <a:t>: time line</a:t>
            </a:r>
            <a:endParaRPr sz="3600" dirty="0">
              <a:solidFill>
                <a:schemeClr val="accent2">
                  <a:lumMod val="25000"/>
                </a:schemeClr>
              </a:solidFill>
            </a:endParaRPr>
          </a:p>
        </p:txBody>
      </p:sp>
      <p:sp>
        <p:nvSpPr>
          <p:cNvPr id="192" name="Google Shape;192;p9"/>
          <p:cNvSpPr/>
          <p:nvPr/>
        </p:nvSpPr>
        <p:spPr>
          <a:xfrm>
            <a:off x="7752523" y="5466522"/>
            <a:ext cx="2437526" cy="589221"/>
          </a:xfrm>
          <a:prstGeom prst="roundRect">
            <a:avLst>
              <a:gd name="adj" fmla="val 16667"/>
            </a:avLst>
          </a:prstGeom>
          <a:solidFill>
            <a:schemeClr val="accent3">
              <a:alpha val="38823"/>
            </a:schemeClr>
          </a:solidFill>
          <a:ln w="12700" cap="flat" cmpd="sng">
            <a:solidFill>
              <a:srgbClr val="AF00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9"/>
          <p:cNvSpPr txBox="1"/>
          <p:nvPr/>
        </p:nvSpPr>
        <p:spPr>
          <a:xfrm>
            <a:off x="10516552" y="6390357"/>
            <a:ext cx="159634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err="1">
                <a:solidFill>
                  <a:schemeClr val="dk1"/>
                </a:solidFill>
                <a:latin typeface="Calibri"/>
                <a:ea typeface="Calibri"/>
                <a:cs typeface="Calibri"/>
                <a:sym typeface="Calibri"/>
              </a:rPr>
              <a:t>Gilfillan</a:t>
            </a:r>
            <a:r>
              <a:rPr lang="it-IT" sz="1200" i="1" dirty="0">
                <a:solidFill>
                  <a:schemeClr val="dk1"/>
                </a:solidFill>
                <a:latin typeface="Calibri"/>
                <a:ea typeface="Calibri"/>
                <a:cs typeface="Calibri"/>
                <a:sym typeface="Calibri"/>
              </a:rPr>
              <a:t> BMJ 2021 </a:t>
            </a:r>
            <a:endParaRPr dirty="0"/>
          </a:p>
        </p:txBody>
      </p:sp>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C5018B2B-9765-113E-139A-CAA602AB221D}"/>
                  </a:ext>
                </a:extLst>
              </p14:cNvPr>
              <p14:cNvContentPartPr/>
              <p14:nvPr/>
            </p14:nvContentPartPr>
            <p14:xfrm>
              <a:off x="7815303" y="5178467"/>
              <a:ext cx="2100600" cy="78480"/>
            </p14:xfrm>
          </p:contentPart>
        </mc:Choice>
        <mc:Fallback xmlns="">
          <p:pic>
            <p:nvPicPr>
              <p:cNvPr id="2" name="Input penna 1">
                <a:extLst>
                  <a:ext uri="{FF2B5EF4-FFF2-40B4-BE49-F238E27FC236}">
                    <a16:creationId xmlns:a16="http://schemas.microsoft.com/office/drawing/2014/main" id="{C5018B2B-9765-113E-139A-CAA602AB221D}"/>
                  </a:ext>
                </a:extLst>
              </p:cNvPr>
              <p:cNvPicPr/>
              <p:nvPr/>
            </p:nvPicPr>
            <p:blipFill>
              <a:blip r:embed="rId5"/>
              <a:stretch>
                <a:fillRect/>
              </a:stretch>
            </p:blipFill>
            <p:spPr>
              <a:xfrm>
                <a:off x="7761303" y="5070827"/>
                <a:ext cx="22082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put penna 3">
                <a:extLst>
                  <a:ext uri="{FF2B5EF4-FFF2-40B4-BE49-F238E27FC236}">
                    <a16:creationId xmlns:a16="http://schemas.microsoft.com/office/drawing/2014/main" id="{02140A03-C83E-464D-8EF3-D82B04C82B25}"/>
                  </a:ext>
                </a:extLst>
              </p14:cNvPr>
              <p14:cNvContentPartPr/>
              <p14:nvPr/>
            </p14:nvContentPartPr>
            <p14:xfrm>
              <a:off x="2732103" y="2468027"/>
              <a:ext cx="1424160" cy="397080"/>
            </p14:xfrm>
          </p:contentPart>
        </mc:Choice>
        <mc:Fallback xmlns="">
          <p:pic>
            <p:nvPicPr>
              <p:cNvPr id="4" name="Input penna 3">
                <a:extLst>
                  <a:ext uri="{FF2B5EF4-FFF2-40B4-BE49-F238E27FC236}">
                    <a16:creationId xmlns:a16="http://schemas.microsoft.com/office/drawing/2014/main" id="{02140A03-C83E-464D-8EF3-D82B04C82B25}"/>
                  </a:ext>
                </a:extLst>
              </p:cNvPr>
              <p:cNvPicPr/>
              <p:nvPr/>
            </p:nvPicPr>
            <p:blipFill>
              <a:blip r:embed="rId7"/>
              <a:stretch>
                <a:fillRect/>
              </a:stretch>
            </p:blipFill>
            <p:spPr>
              <a:xfrm>
                <a:off x="2723103" y="2459027"/>
                <a:ext cx="144180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A466D616-0531-357A-27B5-AE14DDF8F3AB}"/>
                  </a:ext>
                </a:extLst>
              </p14:cNvPr>
              <p14:cNvContentPartPr/>
              <p14:nvPr/>
            </p14:nvContentPartPr>
            <p14:xfrm>
              <a:off x="4052583" y="4648187"/>
              <a:ext cx="1383480" cy="508680"/>
            </p14:xfrm>
          </p:contentPart>
        </mc:Choice>
        <mc:Fallback xmlns="">
          <p:pic>
            <p:nvPicPr>
              <p:cNvPr id="5" name="Input penna 4">
                <a:extLst>
                  <a:ext uri="{FF2B5EF4-FFF2-40B4-BE49-F238E27FC236}">
                    <a16:creationId xmlns:a16="http://schemas.microsoft.com/office/drawing/2014/main" id="{A466D616-0531-357A-27B5-AE14DDF8F3AB}"/>
                  </a:ext>
                </a:extLst>
              </p:cNvPr>
              <p:cNvPicPr/>
              <p:nvPr/>
            </p:nvPicPr>
            <p:blipFill>
              <a:blip r:embed="rId9"/>
              <a:stretch>
                <a:fillRect/>
              </a:stretch>
            </p:blipFill>
            <p:spPr>
              <a:xfrm>
                <a:off x="4043583" y="4639547"/>
                <a:ext cx="1401120" cy="52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put penna 5">
                <a:extLst>
                  <a:ext uri="{FF2B5EF4-FFF2-40B4-BE49-F238E27FC236}">
                    <a16:creationId xmlns:a16="http://schemas.microsoft.com/office/drawing/2014/main" id="{23EBA4C2-1BFF-DB7A-1AF8-37D3FF63D190}"/>
                  </a:ext>
                </a:extLst>
              </p14:cNvPr>
              <p14:cNvContentPartPr/>
              <p14:nvPr/>
            </p14:nvContentPartPr>
            <p14:xfrm>
              <a:off x="7659783" y="4593827"/>
              <a:ext cx="990360" cy="425160"/>
            </p14:xfrm>
          </p:contentPart>
        </mc:Choice>
        <mc:Fallback xmlns="">
          <p:pic>
            <p:nvPicPr>
              <p:cNvPr id="6" name="Input penna 5">
                <a:extLst>
                  <a:ext uri="{FF2B5EF4-FFF2-40B4-BE49-F238E27FC236}">
                    <a16:creationId xmlns:a16="http://schemas.microsoft.com/office/drawing/2014/main" id="{23EBA4C2-1BFF-DB7A-1AF8-37D3FF63D190}"/>
                  </a:ext>
                </a:extLst>
              </p:cNvPr>
              <p:cNvPicPr/>
              <p:nvPr/>
            </p:nvPicPr>
            <p:blipFill>
              <a:blip r:embed="rId11"/>
              <a:stretch>
                <a:fillRect/>
              </a:stretch>
            </p:blipFill>
            <p:spPr>
              <a:xfrm>
                <a:off x="7650783" y="4585187"/>
                <a:ext cx="100800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put penna 6">
                <a:extLst>
                  <a:ext uri="{FF2B5EF4-FFF2-40B4-BE49-F238E27FC236}">
                    <a16:creationId xmlns:a16="http://schemas.microsoft.com/office/drawing/2014/main" id="{690F4E31-7804-9125-997F-317591CCD69F}"/>
                  </a:ext>
                </a:extLst>
              </p14:cNvPr>
              <p14:cNvContentPartPr/>
              <p14:nvPr/>
            </p14:nvContentPartPr>
            <p14:xfrm>
              <a:off x="1015263" y="2381987"/>
              <a:ext cx="1519200" cy="533880"/>
            </p14:xfrm>
          </p:contentPart>
        </mc:Choice>
        <mc:Fallback xmlns="">
          <p:pic>
            <p:nvPicPr>
              <p:cNvPr id="7" name="Input penna 6">
                <a:extLst>
                  <a:ext uri="{FF2B5EF4-FFF2-40B4-BE49-F238E27FC236}">
                    <a16:creationId xmlns:a16="http://schemas.microsoft.com/office/drawing/2014/main" id="{690F4E31-7804-9125-997F-317591CCD69F}"/>
                  </a:ext>
                </a:extLst>
              </p:cNvPr>
              <p:cNvPicPr/>
              <p:nvPr/>
            </p:nvPicPr>
            <p:blipFill>
              <a:blip r:embed="rId13"/>
              <a:stretch>
                <a:fillRect/>
              </a:stretch>
            </p:blipFill>
            <p:spPr>
              <a:xfrm>
                <a:off x="1006623" y="2372987"/>
                <a:ext cx="1536840" cy="551520"/>
              </a:xfrm>
              <a:prstGeom prst="rect">
                <a:avLst/>
              </a:prstGeom>
            </p:spPr>
          </p:pic>
        </mc:Fallback>
      </mc:AlternateContent>
      <p:sp>
        <p:nvSpPr>
          <p:cNvPr id="3" name="AutoShape 2" descr="Chronic Lung Disease after Premature Birth | New England Journal of Medic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Freccia a destra 7"/>
          <p:cNvSpPr/>
          <p:nvPr/>
        </p:nvSpPr>
        <p:spPr>
          <a:xfrm>
            <a:off x="1105803" y="3963706"/>
            <a:ext cx="3917753" cy="344606"/>
          </a:xfrm>
          <a:prstGeom prst="right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2"/>
                </a:solidFill>
              </a:rPr>
              <a:t>Old</a:t>
            </a:r>
            <a:r>
              <a:rPr lang="it-IT" b="1" dirty="0">
                <a:solidFill>
                  <a:schemeClr val="tx2"/>
                </a:solidFill>
              </a:rPr>
              <a:t> BPD</a:t>
            </a:r>
          </a:p>
        </p:txBody>
      </p:sp>
      <p:sp>
        <p:nvSpPr>
          <p:cNvPr id="14" name="Freccia a destra 13"/>
          <p:cNvSpPr/>
          <p:nvPr/>
        </p:nvSpPr>
        <p:spPr>
          <a:xfrm>
            <a:off x="5053533" y="3968437"/>
            <a:ext cx="5253223" cy="34460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rPr>
              <a:t>New BPD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05BE-4848-82E9-F2D1-95BA1CFE25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9177A3-E89F-366C-70A4-D9F1049AAE9C}"/>
              </a:ext>
            </a:extLst>
          </p:cNvPr>
          <p:cNvPicPr>
            <a:picLocks noChangeAspect="1"/>
          </p:cNvPicPr>
          <p:nvPr/>
        </p:nvPicPr>
        <p:blipFill>
          <a:blip r:embed="rId3"/>
          <a:stretch>
            <a:fillRect/>
          </a:stretch>
        </p:blipFill>
        <p:spPr>
          <a:xfrm>
            <a:off x="1933574" y="407050"/>
            <a:ext cx="8324849" cy="1627130"/>
          </a:xfrm>
          <a:prstGeom prst="rect">
            <a:avLst/>
          </a:prstGeom>
        </p:spPr>
      </p:pic>
      <p:pic>
        <p:nvPicPr>
          <p:cNvPr id="2" name="Picture 4">
            <a:extLst>
              <a:ext uri="{FF2B5EF4-FFF2-40B4-BE49-F238E27FC236}">
                <a16:creationId xmlns:a16="http://schemas.microsoft.com/office/drawing/2014/main" id="{1C9EB18A-C4CD-DAA5-4467-7C8087007654}"/>
              </a:ext>
            </a:extLst>
          </p:cNvPr>
          <p:cNvPicPr>
            <a:picLocks noChangeAspect="1"/>
          </p:cNvPicPr>
          <p:nvPr/>
        </p:nvPicPr>
        <p:blipFill>
          <a:blip r:embed="rId4"/>
          <a:stretch>
            <a:fillRect/>
          </a:stretch>
        </p:blipFill>
        <p:spPr>
          <a:xfrm>
            <a:off x="1261447" y="2934836"/>
            <a:ext cx="9669101" cy="3096285"/>
          </a:xfrm>
          <a:prstGeom prst="rect">
            <a:avLst/>
          </a:prstGeom>
          <a:effectLst>
            <a:outerShdw blurRad="89192" dist="38100" dir="2700000" algn="tl" rotWithShape="0">
              <a:prstClr val="black">
                <a:alpha val="40000"/>
              </a:prstClr>
            </a:outerShdw>
          </a:effectLst>
        </p:spPr>
      </p:pic>
      <p:sp>
        <p:nvSpPr>
          <p:cNvPr id="6" name="CasellaDiTesto 5">
            <a:extLst>
              <a:ext uri="{FF2B5EF4-FFF2-40B4-BE49-F238E27FC236}">
                <a16:creationId xmlns:a16="http://schemas.microsoft.com/office/drawing/2014/main" id="{4AB5DBFE-4068-54D3-7072-0E2B9AFB2BD9}"/>
              </a:ext>
            </a:extLst>
          </p:cNvPr>
          <p:cNvSpPr txBox="1"/>
          <p:nvPr/>
        </p:nvSpPr>
        <p:spPr>
          <a:xfrm>
            <a:off x="1825053" y="127691"/>
            <a:ext cx="1877517" cy="307777"/>
          </a:xfrm>
          <a:prstGeom prst="rect">
            <a:avLst/>
          </a:prstGeom>
          <a:noFill/>
        </p:spPr>
        <p:txBody>
          <a:bodyPr wrap="square">
            <a:spAutoFit/>
          </a:bodyPr>
          <a:lstStyle/>
          <a:p>
            <a:r>
              <a:rPr lang="it-IT" sz="1400" dirty="0" err="1"/>
              <a:t>Pediatr</a:t>
            </a:r>
            <a:r>
              <a:rPr lang="it-IT" sz="1400" dirty="0"/>
              <a:t> Res. </a:t>
            </a:r>
            <a:r>
              <a:rPr lang="it-IT" sz="1400" b="1" dirty="0"/>
              <a:t>2024</a:t>
            </a:r>
            <a:endParaRPr lang="it-IT" sz="1400" b="1" u="sng" dirty="0">
              <a:solidFill>
                <a:srgbClr val="002060"/>
              </a:solidFill>
            </a:endParaRPr>
          </a:p>
        </p:txBody>
      </p:sp>
      <p:sp>
        <p:nvSpPr>
          <p:cNvPr id="7" name="CasellaDiTesto 6">
            <a:extLst>
              <a:ext uri="{FF2B5EF4-FFF2-40B4-BE49-F238E27FC236}">
                <a16:creationId xmlns:a16="http://schemas.microsoft.com/office/drawing/2014/main" id="{E7ED8EC2-0DC3-E797-FE97-35F045A75DD3}"/>
              </a:ext>
            </a:extLst>
          </p:cNvPr>
          <p:cNvSpPr txBox="1"/>
          <p:nvPr/>
        </p:nvSpPr>
        <p:spPr>
          <a:xfrm>
            <a:off x="2029463" y="2583786"/>
            <a:ext cx="2156360" cy="307777"/>
          </a:xfrm>
          <a:prstGeom prst="rect">
            <a:avLst/>
          </a:prstGeom>
          <a:noFill/>
        </p:spPr>
        <p:txBody>
          <a:bodyPr wrap="none" rtlCol="0">
            <a:spAutoFit/>
          </a:bodyPr>
          <a:lstStyle/>
          <a:p>
            <a:r>
              <a:rPr lang="it-IT" b="1" dirty="0" err="1">
                <a:solidFill>
                  <a:schemeClr val="tx2"/>
                </a:solidFill>
                <a:highlight>
                  <a:srgbClr val="FF0000"/>
                </a:highlight>
              </a:rPr>
              <a:t>Disease</a:t>
            </a:r>
            <a:r>
              <a:rPr lang="it-IT" b="1" dirty="0">
                <a:solidFill>
                  <a:schemeClr val="tx2"/>
                </a:solidFill>
                <a:highlight>
                  <a:srgbClr val="FF0000"/>
                </a:highlight>
              </a:rPr>
              <a:t> </a:t>
            </a:r>
            <a:r>
              <a:rPr lang="it-IT" b="1" dirty="0" err="1">
                <a:solidFill>
                  <a:schemeClr val="tx2"/>
                </a:solidFill>
                <a:highlight>
                  <a:srgbClr val="FF0000"/>
                </a:highlight>
              </a:rPr>
              <a:t>Severity</a:t>
            </a:r>
            <a:r>
              <a:rPr lang="it-IT" b="1" dirty="0">
                <a:solidFill>
                  <a:schemeClr val="tx2"/>
                </a:solidFill>
                <a:highlight>
                  <a:srgbClr val="FF0000"/>
                </a:highlight>
              </a:rPr>
              <a:t> Score</a:t>
            </a:r>
          </a:p>
        </p:txBody>
      </p:sp>
      <p:sp>
        <p:nvSpPr>
          <p:cNvPr id="10" name="CasellaDiTesto 9">
            <a:extLst>
              <a:ext uri="{FF2B5EF4-FFF2-40B4-BE49-F238E27FC236}">
                <a16:creationId xmlns:a16="http://schemas.microsoft.com/office/drawing/2014/main" id="{B77D6DA7-C8BF-80E8-F161-CD5AF0836E5D}"/>
              </a:ext>
            </a:extLst>
          </p:cNvPr>
          <p:cNvSpPr txBox="1"/>
          <p:nvPr/>
        </p:nvSpPr>
        <p:spPr>
          <a:xfrm>
            <a:off x="8226534" y="2605422"/>
            <a:ext cx="2302233" cy="307777"/>
          </a:xfrm>
          <a:prstGeom prst="rect">
            <a:avLst/>
          </a:prstGeom>
          <a:noFill/>
        </p:spPr>
        <p:txBody>
          <a:bodyPr wrap="none" rtlCol="0">
            <a:spAutoFit/>
          </a:bodyPr>
          <a:lstStyle/>
          <a:p>
            <a:r>
              <a:rPr lang="it-IT" b="1" dirty="0" err="1">
                <a:solidFill>
                  <a:schemeClr val="tx2"/>
                </a:solidFill>
                <a:highlight>
                  <a:srgbClr val="FF0000"/>
                </a:highlight>
              </a:rPr>
              <a:t>Reactance</a:t>
            </a:r>
            <a:r>
              <a:rPr lang="it-IT" b="1" dirty="0">
                <a:solidFill>
                  <a:schemeClr val="tx2"/>
                </a:solidFill>
                <a:highlight>
                  <a:srgbClr val="FF0000"/>
                </a:highlight>
              </a:rPr>
              <a:t> (</a:t>
            </a:r>
            <a:r>
              <a:rPr lang="it-IT" b="1" dirty="0" err="1">
                <a:solidFill>
                  <a:schemeClr val="tx2"/>
                </a:solidFill>
                <a:highlight>
                  <a:srgbClr val="FF0000"/>
                </a:highlight>
              </a:rPr>
              <a:t>oscillometry</a:t>
            </a:r>
            <a:r>
              <a:rPr lang="it-IT" b="1" dirty="0">
                <a:solidFill>
                  <a:schemeClr val="tx2"/>
                </a:solidFill>
                <a:highlight>
                  <a:srgbClr val="FF0000"/>
                </a:highlight>
              </a:rPr>
              <a:t>)</a:t>
            </a:r>
          </a:p>
        </p:txBody>
      </p:sp>
      <p:sp>
        <p:nvSpPr>
          <p:cNvPr id="12" name="CasellaDiTesto 11">
            <a:extLst>
              <a:ext uri="{FF2B5EF4-FFF2-40B4-BE49-F238E27FC236}">
                <a16:creationId xmlns:a16="http://schemas.microsoft.com/office/drawing/2014/main" id="{B29B5CD6-1721-35DD-04A8-C5CFEBE2AE00}"/>
              </a:ext>
            </a:extLst>
          </p:cNvPr>
          <p:cNvSpPr txBox="1"/>
          <p:nvPr/>
        </p:nvSpPr>
        <p:spPr>
          <a:xfrm>
            <a:off x="5697927" y="2627059"/>
            <a:ext cx="1447832" cy="307777"/>
          </a:xfrm>
          <a:prstGeom prst="rect">
            <a:avLst/>
          </a:prstGeom>
          <a:noFill/>
        </p:spPr>
        <p:txBody>
          <a:bodyPr wrap="none" rtlCol="0">
            <a:spAutoFit/>
          </a:bodyPr>
          <a:lstStyle/>
          <a:p>
            <a:r>
              <a:rPr lang="it-IT" b="1" dirty="0" err="1">
                <a:solidFill>
                  <a:schemeClr val="tx2"/>
                </a:solidFill>
                <a:highlight>
                  <a:srgbClr val="FF0000"/>
                </a:highlight>
              </a:rPr>
              <a:t>Lung</a:t>
            </a:r>
            <a:r>
              <a:rPr lang="it-IT" b="1" dirty="0">
                <a:solidFill>
                  <a:schemeClr val="tx2"/>
                </a:solidFill>
                <a:highlight>
                  <a:srgbClr val="FF0000"/>
                </a:highlight>
              </a:rPr>
              <a:t> US score</a:t>
            </a:r>
          </a:p>
        </p:txBody>
      </p:sp>
    </p:spTree>
    <p:extLst>
      <p:ext uri="{BB962C8B-B14F-4D97-AF65-F5344CB8AC3E}">
        <p14:creationId xmlns:p14="http://schemas.microsoft.com/office/powerpoint/2010/main" val="164998473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CB9718-CBC8-7D34-8F41-62B75105AB7B}"/>
              </a:ext>
            </a:extLst>
          </p:cNvPr>
          <p:cNvSpPr>
            <a:spLocks noGrp="1"/>
          </p:cNvSpPr>
          <p:nvPr>
            <p:ph type="ctrTitle"/>
          </p:nvPr>
        </p:nvSpPr>
        <p:spPr/>
        <p:txBody>
          <a:bodyPr/>
          <a:lstStyle/>
          <a:p>
            <a:r>
              <a:rPr lang="it-IT" dirty="0"/>
              <a:t>BPD </a:t>
            </a:r>
            <a:r>
              <a:rPr lang="it-IT" dirty="0" err="1"/>
              <a:t>is</a:t>
            </a:r>
            <a:r>
              <a:rPr lang="it-IT" dirty="0"/>
              <a:t> an </a:t>
            </a:r>
            <a:r>
              <a:rPr lang="it-IT" dirty="0" err="1"/>
              <a:t>orfan</a:t>
            </a:r>
            <a:r>
              <a:rPr lang="it-IT" dirty="0"/>
              <a:t> </a:t>
            </a:r>
            <a:r>
              <a:rPr lang="it-IT" dirty="0" err="1"/>
              <a:t>disease</a:t>
            </a:r>
            <a:r>
              <a:rPr lang="it-IT" dirty="0"/>
              <a:t>!!!</a:t>
            </a:r>
          </a:p>
        </p:txBody>
      </p:sp>
      <p:sp>
        <p:nvSpPr>
          <p:cNvPr id="3" name="Sottotitolo 2">
            <a:extLst>
              <a:ext uri="{FF2B5EF4-FFF2-40B4-BE49-F238E27FC236}">
                <a16:creationId xmlns:a16="http://schemas.microsoft.com/office/drawing/2014/main" id="{B7237ECA-7C50-EED2-8906-82DF79EAD7F0}"/>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9717241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0692-6B5E-A6E7-5DC5-8105DA11B5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7BBCA7-A971-CE9D-E89C-149BF0A43A18}"/>
              </a:ext>
            </a:extLst>
          </p:cNvPr>
          <p:cNvPicPr>
            <a:picLocks noChangeAspect="1"/>
          </p:cNvPicPr>
          <p:nvPr/>
        </p:nvPicPr>
        <p:blipFill>
          <a:blip r:embed="rId3"/>
          <a:stretch>
            <a:fillRect/>
          </a:stretch>
        </p:blipFill>
        <p:spPr>
          <a:xfrm>
            <a:off x="137507" y="978794"/>
            <a:ext cx="7781237" cy="2450199"/>
          </a:xfrm>
          <a:prstGeom prst="rect">
            <a:avLst/>
          </a:prstGeom>
        </p:spPr>
      </p:pic>
      <p:sp>
        <p:nvSpPr>
          <p:cNvPr id="7" name="TextBox 6">
            <a:extLst>
              <a:ext uri="{FF2B5EF4-FFF2-40B4-BE49-F238E27FC236}">
                <a16:creationId xmlns:a16="http://schemas.microsoft.com/office/drawing/2014/main" id="{0675C2B0-2DDB-45DE-FDDA-ACC1FB49F988}"/>
              </a:ext>
            </a:extLst>
          </p:cNvPr>
          <p:cNvSpPr txBox="1"/>
          <p:nvPr/>
        </p:nvSpPr>
        <p:spPr>
          <a:xfrm>
            <a:off x="9794695" y="6432189"/>
            <a:ext cx="3276728" cy="276999"/>
          </a:xfrm>
          <a:prstGeom prst="rect">
            <a:avLst/>
          </a:prstGeom>
          <a:noFill/>
        </p:spPr>
        <p:txBody>
          <a:bodyPr wrap="square">
            <a:spAutoFit/>
          </a:bodyPr>
          <a:lstStyle/>
          <a:p>
            <a:pPr marL="304800" indent="-304800"/>
            <a:r>
              <a:rPr lang="en-US" sz="1200" i="1" dirty="0">
                <a:effectLst/>
              </a:rPr>
              <a:t>Respiratory Research 2024</a:t>
            </a:r>
            <a:endParaRPr lang="en-US" sz="1200" dirty="0">
              <a:effectLst/>
            </a:endParaRPr>
          </a:p>
        </p:txBody>
      </p:sp>
      <p:pic>
        <p:nvPicPr>
          <p:cNvPr id="13" name="Picture 12">
            <a:extLst>
              <a:ext uri="{FF2B5EF4-FFF2-40B4-BE49-F238E27FC236}">
                <a16:creationId xmlns:a16="http://schemas.microsoft.com/office/drawing/2014/main" id="{959CA55A-7E4E-B3FF-3923-76C443E1C7A9}"/>
              </a:ext>
            </a:extLst>
          </p:cNvPr>
          <p:cNvPicPr>
            <a:picLocks noChangeAspect="1"/>
          </p:cNvPicPr>
          <p:nvPr/>
        </p:nvPicPr>
        <p:blipFill>
          <a:blip r:embed="rId4"/>
          <a:stretch>
            <a:fillRect/>
          </a:stretch>
        </p:blipFill>
        <p:spPr>
          <a:xfrm>
            <a:off x="6325354" y="1357709"/>
            <a:ext cx="5866646" cy="4970352"/>
          </a:xfrm>
          <a:prstGeom prst="rect">
            <a:avLst/>
          </a:prstGeom>
        </p:spPr>
      </p:pic>
    </p:spTree>
    <p:extLst>
      <p:ext uri="{BB962C8B-B14F-4D97-AF65-F5344CB8AC3E}">
        <p14:creationId xmlns:p14="http://schemas.microsoft.com/office/powerpoint/2010/main" val="4938414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93D08-B739-3416-47BA-F669158FC2C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D37D6B2-8933-3B11-B4C1-2F8225D85DEA}"/>
              </a:ext>
            </a:extLst>
          </p:cNvPr>
          <p:cNvSpPr txBox="1"/>
          <p:nvPr/>
        </p:nvSpPr>
        <p:spPr>
          <a:xfrm>
            <a:off x="8674215" y="6070929"/>
            <a:ext cx="2913181" cy="276999"/>
          </a:xfrm>
          <a:prstGeom prst="rect">
            <a:avLst/>
          </a:prstGeom>
          <a:noFill/>
        </p:spPr>
        <p:txBody>
          <a:bodyPr wrap="square">
            <a:spAutoFit/>
          </a:bodyPr>
          <a:lstStyle/>
          <a:p>
            <a:pPr marL="304800" indent="-304800"/>
            <a:r>
              <a:rPr lang="en-US" sz="1200" dirty="0">
                <a:effectLst/>
              </a:rPr>
              <a:t>Cui, </a:t>
            </a:r>
            <a:r>
              <a:rPr lang="en-US" sz="1200" i="1" dirty="0">
                <a:effectLst/>
              </a:rPr>
              <a:t>Respiratory Research </a:t>
            </a:r>
            <a:r>
              <a:rPr lang="en-US" sz="1200" i="1" dirty="0"/>
              <a:t>2024</a:t>
            </a:r>
            <a:endParaRPr lang="en-US" sz="1200" dirty="0">
              <a:effectLst/>
            </a:endParaRPr>
          </a:p>
        </p:txBody>
      </p:sp>
      <p:sp>
        <p:nvSpPr>
          <p:cNvPr id="2" name="TextBox 1">
            <a:extLst>
              <a:ext uri="{FF2B5EF4-FFF2-40B4-BE49-F238E27FC236}">
                <a16:creationId xmlns:a16="http://schemas.microsoft.com/office/drawing/2014/main" id="{966F167A-9FA3-7746-9AAD-AE3104160D24}"/>
              </a:ext>
            </a:extLst>
          </p:cNvPr>
          <p:cNvSpPr txBox="1"/>
          <p:nvPr/>
        </p:nvSpPr>
        <p:spPr>
          <a:xfrm>
            <a:off x="1072028" y="770091"/>
            <a:ext cx="10047943" cy="2031325"/>
          </a:xfrm>
          <a:prstGeom prst="rect">
            <a:avLst/>
          </a:prstGeom>
          <a:solidFill>
            <a:schemeClr val="bg1"/>
          </a:solidFill>
          <a:effectLst>
            <a:outerShdw blurRad="116174" dist="38100" dir="2700000" algn="tl" rotWithShape="0">
              <a:prstClr val="black">
                <a:alpha val="40000"/>
              </a:prstClr>
            </a:outerShdw>
          </a:effectLst>
        </p:spPr>
        <p:txBody>
          <a:bodyPr wrap="none" rtlCol="0">
            <a:spAutoFit/>
          </a:bodyPr>
          <a:lstStyle/>
          <a:p>
            <a:pPr marL="285750" indent="-285750" algn="just">
              <a:buFontTx/>
              <a:buChar char="-"/>
            </a:pPr>
            <a:r>
              <a:rPr lang="en-US" sz="1800" b="1" u="none" strike="noStrike" baseline="0" dirty="0" err="1">
                <a:solidFill>
                  <a:srgbClr val="000000"/>
                </a:solidFill>
                <a:latin typeface="Calibri" panose="020F0502020204030204" pitchFamily="34" charset="0"/>
                <a:cs typeface="Calibri" panose="020F0502020204030204" pitchFamily="34" charset="0"/>
              </a:rPr>
              <a:t>hAECs</a:t>
            </a:r>
            <a:r>
              <a:rPr lang="en-US" sz="1800" b="1" u="none" strike="noStrike" baseline="0" dirty="0">
                <a:solidFill>
                  <a:srgbClr val="000000"/>
                </a:solidFill>
                <a:latin typeface="Calibri" panose="020F0502020204030204" pitchFamily="34" charset="0"/>
                <a:cs typeface="Calibri" panose="020F0502020204030204" pitchFamily="34" charset="0"/>
              </a:rPr>
              <a:t> (</a:t>
            </a:r>
            <a:r>
              <a:rPr lang="it-IT" sz="1800" b="1" u="none" strike="noStrike" baseline="0" dirty="0">
                <a:solidFill>
                  <a:srgbClr val="000000"/>
                </a:solidFill>
                <a:latin typeface="Calibri" panose="020F0502020204030204" pitchFamily="34" charset="0"/>
                <a:cs typeface="Calibri" panose="020F0502020204030204" pitchFamily="34" charset="0"/>
              </a:rPr>
              <a:t>human amnion epithelial cells</a:t>
            </a:r>
            <a:r>
              <a:rPr lang="it-IT" sz="1800" b="0" i="0" u="none" strike="noStrike" baseline="0" dirty="0">
                <a:solidFill>
                  <a:srgbClr val="000000"/>
                </a:solidFill>
                <a:latin typeface="Calibri" panose="020F0502020204030204" pitchFamily="34" charset="0"/>
                <a:cs typeface="Calibri" panose="020F0502020204030204" pitchFamily="34" charset="0"/>
              </a:rPr>
              <a:t>)</a:t>
            </a:r>
            <a:r>
              <a:rPr lang="en-US" sz="1800" b="0" i="0" u="none" strike="noStrike" baseline="0" dirty="0">
                <a:solidFill>
                  <a:srgbClr val="000000"/>
                </a:solidFill>
                <a:latin typeface="Calibri" panose="020F0502020204030204" pitchFamily="34" charset="0"/>
                <a:cs typeface="Calibri" panose="020F0502020204030204" pitchFamily="34" charset="0"/>
              </a:rPr>
              <a:t>, sourced from the amniotic membranes of full-term placentas:</a:t>
            </a:r>
          </a:p>
          <a:p>
            <a:pPr marL="742950" lvl="1" indent="-285750" algn="just">
              <a:buFontTx/>
              <a:buChar char="-"/>
            </a:pPr>
            <a:r>
              <a:rPr lang="en-US" sz="1800" b="0" i="0" u="none" strike="noStrike" baseline="0" dirty="0">
                <a:solidFill>
                  <a:srgbClr val="000000"/>
                </a:solidFill>
                <a:latin typeface="Calibri" panose="020F0502020204030204" pitchFamily="34" charset="0"/>
                <a:cs typeface="Calibri" panose="020F0502020204030204" pitchFamily="34" charset="0"/>
              </a:rPr>
              <a:t>anti-inflammatory effects</a:t>
            </a:r>
          </a:p>
          <a:p>
            <a:pPr marL="742950" lvl="1" indent="-285750" algn="just">
              <a:buFontTx/>
              <a:buChar char="-"/>
            </a:pPr>
            <a:r>
              <a:rPr lang="en-US" sz="1800" b="0" i="0" u="none" strike="noStrike" baseline="0" dirty="0">
                <a:solidFill>
                  <a:srgbClr val="000000"/>
                </a:solidFill>
                <a:latin typeface="Calibri" panose="020F0502020204030204" pitchFamily="34" charset="0"/>
                <a:cs typeface="Calibri" panose="020F0502020204030204" pitchFamily="34" charset="0"/>
              </a:rPr>
              <a:t>differentiate into lung epithelial cells</a:t>
            </a:r>
          </a:p>
          <a:p>
            <a:pPr marL="742950" lvl="1" indent="-285750" algn="just">
              <a:buFontTx/>
              <a:buChar char="-"/>
            </a:pPr>
            <a:r>
              <a:rPr lang="en-US" sz="1800" b="0" i="0" u="none" strike="noStrike" baseline="0" dirty="0">
                <a:solidFill>
                  <a:srgbClr val="000000"/>
                </a:solidFill>
                <a:latin typeface="Calibri" panose="020F0502020204030204" pitchFamily="34" charset="0"/>
                <a:cs typeface="Calibri" panose="020F0502020204030204" pitchFamily="34" charset="0"/>
              </a:rPr>
              <a:t>anti-fibrotic abilities and mitigating peripheral pulmonary</a:t>
            </a:r>
          </a:p>
          <a:p>
            <a:pPr marL="742950" lvl="1" indent="-285750" algn="just">
              <a:buFontTx/>
              <a:buChar char="-"/>
            </a:pPr>
            <a:r>
              <a:rPr lang="en-US" sz="1800" b="0" i="0" u="none" strike="noStrike" baseline="0" dirty="0">
                <a:solidFill>
                  <a:srgbClr val="000000"/>
                </a:solidFill>
                <a:latin typeface="Calibri" panose="020F0502020204030204" pitchFamily="34" charset="0"/>
                <a:cs typeface="Calibri" panose="020F0502020204030204" pitchFamily="34" charset="0"/>
              </a:rPr>
              <a:t>artery remodeling to improve lung function.</a:t>
            </a:r>
          </a:p>
          <a:p>
            <a:pPr marL="742950" lvl="1" indent="-285750" algn="just">
              <a:buFontTx/>
              <a:buChar char="-"/>
            </a:pPr>
            <a:r>
              <a:rPr lang="en-US" sz="1800" b="0" i="0" u="none" strike="noStrike" baseline="0" dirty="0">
                <a:solidFill>
                  <a:srgbClr val="000000"/>
                </a:solidFill>
                <a:latin typeface="Calibri" panose="020F0502020204030204" pitchFamily="34" charset="0"/>
                <a:cs typeface="Calibri" panose="020F0502020204030204" pitchFamily="34" charset="0"/>
              </a:rPr>
              <a:t>restores alveolar structure and</a:t>
            </a:r>
          </a:p>
          <a:p>
            <a:pPr marL="742950" lvl="1" indent="-285750" algn="just">
              <a:buFontTx/>
              <a:buChar char="-"/>
            </a:pPr>
            <a:r>
              <a:rPr lang="en-US" sz="1800" b="0" i="0" u="none" strike="noStrike" baseline="0" dirty="0">
                <a:solidFill>
                  <a:srgbClr val="000000"/>
                </a:solidFill>
                <a:latin typeface="Calibri" panose="020F0502020204030204" pitchFamily="34" charset="0"/>
                <a:cs typeface="Calibri" panose="020F0502020204030204" pitchFamily="34" charset="0"/>
              </a:rPr>
              <a:t>increases pulmonary capillary bed density, contributing to pulmonary angiogenesis </a:t>
            </a:r>
          </a:p>
        </p:txBody>
      </p:sp>
      <p:sp>
        <p:nvSpPr>
          <p:cNvPr id="6" name="TextBox 5">
            <a:extLst>
              <a:ext uri="{FF2B5EF4-FFF2-40B4-BE49-F238E27FC236}">
                <a16:creationId xmlns:a16="http://schemas.microsoft.com/office/drawing/2014/main" id="{A993E6B4-7B86-A907-F061-CCE78484CA6A}"/>
              </a:ext>
            </a:extLst>
          </p:cNvPr>
          <p:cNvSpPr txBox="1"/>
          <p:nvPr/>
        </p:nvSpPr>
        <p:spPr>
          <a:xfrm>
            <a:off x="1072028" y="2896497"/>
            <a:ext cx="10047944" cy="1138773"/>
          </a:xfrm>
          <a:prstGeom prst="rect">
            <a:avLst/>
          </a:prstGeom>
          <a:solidFill>
            <a:schemeClr val="bg1"/>
          </a:solidFill>
          <a:effectLst>
            <a:outerShdw blurRad="90625" dist="38100" dir="2700000" algn="tl" rotWithShape="0">
              <a:prstClr val="black">
                <a:alpha val="40000"/>
              </a:prstClr>
            </a:outerShdw>
          </a:effectLst>
        </p:spPr>
        <p:txBody>
          <a:bodyPr wrap="square">
            <a:spAutoFit/>
          </a:bodyPr>
          <a:lstStyle/>
          <a:p>
            <a:pPr marL="285750" indent="-285750" algn="just">
              <a:buFontTx/>
              <a:buChar char="-"/>
            </a:pPr>
            <a:r>
              <a:rPr lang="en-US" sz="1800" b="1" i="0" u="none" strike="noStrike" baseline="0" dirty="0">
                <a:solidFill>
                  <a:srgbClr val="000000"/>
                </a:solidFill>
                <a:latin typeface="Warnock Pro"/>
              </a:rPr>
              <a:t>MNCs (mononuclear cells) </a:t>
            </a:r>
            <a:r>
              <a:rPr lang="it-IT" sz="1800" b="0" i="0" u="none" strike="noStrike" baseline="0" dirty="0">
                <a:solidFill>
                  <a:srgbClr val="000000"/>
                </a:solidFill>
                <a:latin typeface="Warnock Pro"/>
              </a:rPr>
              <a:t>cord blood-derived</a:t>
            </a:r>
            <a:r>
              <a:rPr lang="en-US" sz="1800" b="0" i="0" u="none" strike="noStrike" baseline="0" dirty="0">
                <a:solidFill>
                  <a:srgbClr val="000000"/>
                </a:solidFill>
                <a:latin typeface="Warnock Pro"/>
              </a:rPr>
              <a:t> include a variety of unique pluripotent progenitor cell populations capable of self-renewal, differentiation, and tissue regeneration, restoring function post-injury.</a:t>
            </a:r>
          </a:p>
          <a:p>
            <a:pPr marL="285750" indent="-285750" algn="just">
              <a:buFontTx/>
              <a:buChar char="-"/>
            </a:pPr>
            <a:endParaRPr lang="en-US" dirty="0">
              <a:solidFill>
                <a:srgbClr val="000000"/>
              </a:solidFill>
              <a:latin typeface="Warnock Pro"/>
            </a:endParaRPr>
          </a:p>
        </p:txBody>
      </p:sp>
      <p:sp>
        <p:nvSpPr>
          <p:cNvPr id="3" name="TextBox 5">
            <a:extLst>
              <a:ext uri="{FF2B5EF4-FFF2-40B4-BE49-F238E27FC236}">
                <a16:creationId xmlns:a16="http://schemas.microsoft.com/office/drawing/2014/main" id="{0E007A0E-CB31-8685-DA96-81A79C6B469B}"/>
              </a:ext>
            </a:extLst>
          </p:cNvPr>
          <p:cNvSpPr txBox="1"/>
          <p:nvPr/>
        </p:nvSpPr>
        <p:spPr>
          <a:xfrm>
            <a:off x="1072028" y="4295001"/>
            <a:ext cx="10047942" cy="2031325"/>
          </a:xfrm>
          <a:prstGeom prst="rect">
            <a:avLst/>
          </a:prstGeom>
          <a:solidFill>
            <a:schemeClr val="bg1"/>
          </a:solidFill>
          <a:effectLst>
            <a:outerShdw blurRad="143183" dist="38100" dir="2700000" algn="tl" rotWithShape="0">
              <a:prstClr val="black">
                <a:alpha val="40000"/>
              </a:prstClr>
            </a:outerShdw>
          </a:effectLst>
        </p:spPr>
        <p:txBody>
          <a:bodyPr wrap="square">
            <a:spAutoFit/>
          </a:bodyPr>
          <a:lstStyle/>
          <a:p>
            <a:pPr marL="285750" indent="-285750" algn="just">
              <a:buFontTx/>
              <a:buChar char="-"/>
            </a:pPr>
            <a:r>
              <a:rPr lang="en-US" sz="1800" b="1" i="0" u="none" strike="noStrike" baseline="0" dirty="0">
                <a:solidFill>
                  <a:srgbClr val="000000"/>
                </a:solidFill>
                <a:latin typeface="Warnock Pro"/>
              </a:rPr>
              <a:t>MNC-EVs </a:t>
            </a:r>
            <a:r>
              <a:rPr lang="it-IT" sz="1800" b="1" i="0" u="none" strike="noStrike" baseline="0" dirty="0">
                <a:solidFill>
                  <a:srgbClr val="000000"/>
                </a:solidFill>
                <a:latin typeface="Warnock Pro"/>
              </a:rPr>
              <a:t>cord blood-derived</a:t>
            </a:r>
            <a:r>
              <a:rPr lang="en-US" sz="1800" b="1" i="0" u="none" strike="noStrike" baseline="0" dirty="0">
                <a:solidFill>
                  <a:srgbClr val="000000"/>
                </a:solidFill>
                <a:latin typeface="Warnock Pro"/>
              </a:rPr>
              <a:t> </a:t>
            </a:r>
            <a:r>
              <a:rPr lang="en-US" sz="1800" b="0" i="0" u="none" strike="noStrike" baseline="0" dirty="0">
                <a:solidFill>
                  <a:srgbClr val="000000"/>
                </a:solidFill>
                <a:latin typeface="Warnock Pro"/>
              </a:rPr>
              <a:t>include a variety of unique pluripotent progenitor cell populations capable of self-renewal, differentiation, and tissue regeneration, restoring function post-injury.</a:t>
            </a:r>
            <a:endParaRPr lang="en-US" dirty="0">
              <a:solidFill>
                <a:srgbClr val="000000"/>
              </a:solidFill>
              <a:latin typeface="Warnock Pro"/>
            </a:endParaRPr>
          </a:p>
          <a:p>
            <a:pPr marL="742950" lvl="1" indent="-285750" algn="just">
              <a:buFontTx/>
              <a:buChar char="-"/>
            </a:pPr>
            <a:r>
              <a:rPr lang="en-US" sz="1800" b="0" i="0" u="none" strike="noStrike" baseline="0" dirty="0">
                <a:solidFill>
                  <a:srgbClr val="000000"/>
                </a:solidFill>
                <a:latin typeface="Warnock Pro"/>
              </a:rPr>
              <a:t>MSC therapy, such as higher risk of immunogenicity and challenges in production, sterilization, and storage</a:t>
            </a:r>
          </a:p>
          <a:p>
            <a:pPr marL="742950" lvl="1" indent="-285750" algn="just">
              <a:buFontTx/>
              <a:buChar char="-"/>
            </a:pPr>
            <a:r>
              <a:rPr lang="en-US" sz="1800" b="0" i="0" u="none" strike="noStrike" baseline="0" dirty="0">
                <a:solidFill>
                  <a:srgbClr val="000000"/>
                </a:solidFill>
                <a:latin typeface="Warnock Pro"/>
              </a:rPr>
              <a:t>Intratracheal administration of human, clinical-grade MSC-EVs demonstrated better results than MSC in alveolarization and pulmonary vascularization parameters in a BPD rat model </a:t>
            </a:r>
            <a:endParaRPr lang="it-IT" dirty="0"/>
          </a:p>
          <a:p>
            <a:pPr marL="742950" lvl="1" indent="-285750" algn="just">
              <a:buFontTx/>
              <a:buChar char="-"/>
            </a:pPr>
            <a:endParaRPr lang="it-IT" sz="1800" b="0" i="0" u="none" strike="noStrike" baseline="0" dirty="0">
              <a:solidFill>
                <a:srgbClr val="000000"/>
              </a:solidFill>
              <a:latin typeface="Warnock Pro"/>
            </a:endParaRPr>
          </a:p>
        </p:txBody>
      </p:sp>
      <p:sp>
        <p:nvSpPr>
          <p:cNvPr id="8" name="TextBox 6">
            <a:extLst>
              <a:ext uri="{FF2B5EF4-FFF2-40B4-BE49-F238E27FC236}">
                <a16:creationId xmlns:a16="http://schemas.microsoft.com/office/drawing/2014/main" id="{01A3CFF7-1116-288A-A10D-FBF5A1D9F41D}"/>
              </a:ext>
            </a:extLst>
          </p:cNvPr>
          <p:cNvSpPr txBox="1"/>
          <p:nvPr/>
        </p:nvSpPr>
        <p:spPr>
          <a:xfrm>
            <a:off x="9794695" y="6432189"/>
            <a:ext cx="3276728" cy="276999"/>
          </a:xfrm>
          <a:prstGeom prst="rect">
            <a:avLst/>
          </a:prstGeom>
          <a:noFill/>
        </p:spPr>
        <p:txBody>
          <a:bodyPr wrap="square">
            <a:spAutoFit/>
          </a:bodyPr>
          <a:lstStyle/>
          <a:p>
            <a:pPr marL="304800" indent="-304800"/>
            <a:r>
              <a:rPr lang="en-US" sz="1200" i="1" dirty="0">
                <a:effectLst/>
              </a:rPr>
              <a:t>Respiratory Research 2024</a:t>
            </a:r>
            <a:endParaRPr lang="en-US" sz="1200" dirty="0">
              <a:effectLst/>
            </a:endParaRPr>
          </a:p>
        </p:txBody>
      </p:sp>
    </p:spTree>
    <p:extLst>
      <p:ext uri="{BB962C8B-B14F-4D97-AF65-F5344CB8AC3E}">
        <p14:creationId xmlns:p14="http://schemas.microsoft.com/office/powerpoint/2010/main" val="322562490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6FD18-11E9-68D6-BA81-DC84A4FE1A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C4A64A-A84A-43D3-2010-6CDCAEBC0B38}"/>
              </a:ext>
            </a:extLst>
          </p:cNvPr>
          <p:cNvPicPr>
            <a:picLocks noChangeAspect="1"/>
          </p:cNvPicPr>
          <p:nvPr/>
        </p:nvPicPr>
        <p:blipFill>
          <a:blip r:embed="rId3"/>
          <a:stretch>
            <a:fillRect/>
          </a:stretch>
        </p:blipFill>
        <p:spPr>
          <a:xfrm>
            <a:off x="6677752" y="971748"/>
            <a:ext cx="4980262" cy="5231460"/>
          </a:xfrm>
          <a:prstGeom prst="rect">
            <a:avLst/>
          </a:prstGeom>
        </p:spPr>
      </p:pic>
      <p:sp>
        <p:nvSpPr>
          <p:cNvPr id="6" name="TextBox 5">
            <a:extLst>
              <a:ext uri="{FF2B5EF4-FFF2-40B4-BE49-F238E27FC236}">
                <a16:creationId xmlns:a16="http://schemas.microsoft.com/office/drawing/2014/main" id="{042B100D-2CBF-8270-ACFA-1B429A934109}"/>
              </a:ext>
            </a:extLst>
          </p:cNvPr>
          <p:cNvSpPr txBox="1"/>
          <p:nvPr/>
        </p:nvSpPr>
        <p:spPr>
          <a:xfrm>
            <a:off x="200990" y="2653745"/>
            <a:ext cx="6148316" cy="923330"/>
          </a:xfrm>
          <a:prstGeom prst="rect">
            <a:avLst/>
          </a:prstGeom>
          <a:noFill/>
        </p:spPr>
        <p:txBody>
          <a:bodyPr wrap="square">
            <a:spAutoFit/>
          </a:bodyPr>
          <a:lstStyle/>
          <a:p>
            <a:r>
              <a:rPr lang="en-US" sz="1800" b="0" i="0" u="none" strike="noStrike" baseline="0" dirty="0">
                <a:solidFill>
                  <a:srgbClr val="000000"/>
                </a:solidFill>
                <a:latin typeface="Warnock Pro"/>
              </a:rPr>
              <a:t>Dysregulation of several growth factors, such as VEGF, insulin-like growth factor 1 (IGF-1), FGF10, and TGF-β, plays an important role in the pathogenesis of BPD. </a:t>
            </a:r>
            <a:endParaRPr lang="it-IT" dirty="0"/>
          </a:p>
        </p:txBody>
      </p:sp>
      <p:sp>
        <p:nvSpPr>
          <p:cNvPr id="5" name="TextBox 4">
            <a:extLst>
              <a:ext uri="{FF2B5EF4-FFF2-40B4-BE49-F238E27FC236}">
                <a16:creationId xmlns:a16="http://schemas.microsoft.com/office/drawing/2014/main" id="{D8B4FA20-E57C-E5DD-687A-BEA1B2C14C98}"/>
              </a:ext>
            </a:extLst>
          </p:cNvPr>
          <p:cNvSpPr txBox="1"/>
          <p:nvPr/>
        </p:nvSpPr>
        <p:spPr>
          <a:xfrm>
            <a:off x="208856" y="1011279"/>
            <a:ext cx="6140450" cy="1477328"/>
          </a:xfrm>
          <a:prstGeom prst="rect">
            <a:avLst/>
          </a:prstGeom>
          <a:noFill/>
        </p:spPr>
        <p:txBody>
          <a:bodyPr wrap="square">
            <a:spAutoFit/>
          </a:bodyPr>
          <a:lstStyle/>
          <a:p>
            <a:r>
              <a:rPr lang="en-US" sz="1800" b="1" i="0" u="none" strike="noStrike" baseline="0" dirty="0">
                <a:solidFill>
                  <a:srgbClr val="000000"/>
                </a:solidFill>
                <a:latin typeface="Warnock Pro"/>
              </a:rPr>
              <a:t>Growth factors </a:t>
            </a:r>
            <a:r>
              <a:rPr lang="en-US" sz="1800" b="0" i="0" u="none" strike="noStrike" baseline="0" dirty="0">
                <a:solidFill>
                  <a:srgbClr val="000000"/>
                </a:solidFill>
                <a:latin typeface="Warnock Pro"/>
              </a:rPr>
              <a:t>are a group of cytokines that regulate and promote cell growth. Deficiencies in key growth factors during the fetal period increase the risk of preterm birth, leading to organ dysfunction and poor long-term outcomes, particularly in BPD </a:t>
            </a:r>
            <a:endParaRPr lang="it-IT" dirty="0"/>
          </a:p>
        </p:txBody>
      </p:sp>
      <p:sp>
        <p:nvSpPr>
          <p:cNvPr id="2" name="TextBox 6">
            <a:extLst>
              <a:ext uri="{FF2B5EF4-FFF2-40B4-BE49-F238E27FC236}">
                <a16:creationId xmlns:a16="http://schemas.microsoft.com/office/drawing/2014/main" id="{B39D5403-3890-8050-333F-4FFBC18597E2}"/>
              </a:ext>
            </a:extLst>
          </p:cNvPr>
          <p:cNvSpPr txBox="1"/>
          <p:nvPr/>
        </p:nvSpPr>
        <p:spPr>
          <a:xfrm>
            <a:off x="9794695" y="6432190"/>
            <a:ext cx="2047535" cy="276999"/>
          </a:xfrm>
          <a:prstGeom prst="rect">
            <a:avLst/>
          </a:prstGeom>
          <a:noFill/>
        </p:spPr>
        <p:txBody>
          <a:bodyPr wrap="square">
            <a:spAutoFit/>
          </a:bodyPr>
          <a:lstStyle/>
          <a:p>
            <a:pPr marL="304800" indent="-304800"/>
            <a:r>
              <a:rPr lang="en-US" sz="1200" i="1" dirty="0">
                <a:effectLst/>
              </a:rPr>
              <a:t>Respiratory Research 2024</a:t>
            </a:r>
            <a:endParaRPr lang="en-US" sz="1200" dirty="0">
              <a:effectLst/>
            </a:endParaRPr>
          </a:p>
        </p:txBody>
      </p:sp>
    </p:spTree>
    <p:extLst>
      <p:ext uri="{BB962C8B-B14F-4D97-AF65-F5344CB8AC3E}">
        <p14:creationId xmlns:p14="http://schemas.microsoft.com/office/powerpoint/2010/main" val="244808090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DEDB66-F943-B228-5DC6-7D88E5C9F1F5}"/>
              </a:ext>
            </a:extLst>
          </p:cNvPr>
          <p:cNvSpPr>
            <a:spLocks noGrp="1"/>
          </p:cNvSpPr>
          <p:nvPr>
            <p:ph type="title"/>
          </p:nvPr>
        </p:nvSpPr>
        <p:spPr/>
        <p:txBody>
          <a:bodyPr/>
          <a:lstStyle/>
          <a:p>
            <a:r>
              <a:rPr lang="it-IT" dirty="0" err="1"/>
              <a:t>Estimated</a:t>
            </a:r>
            <a:r>
              <a:rPr lang="it-IT" dirty="0"/>
              <a:t> BPD Burden in </a:t>
            </a:r>
            <a:r>
              <a:rPr lang="it-IT" dirty="0" err="1"/>
              <a:t>Italy</a:t>
            </a:r>
            <a:endParaRPr lang="it-IT" dirty="0"/>
          </a:p>
        </p:txBody>
      </p:sp>
      <p:sp>
        <p:nvSpPr>
          <p:cNvPr id="5" name="Segnaposto testo 4">
            <a:extLst>
              <a:ext uri="{FF2B5EF4-FFF2-40B4-BE49-F238E27FC236}">
                <a16:creationId xmlns:a16="http://schemas.microsoft.com/office/drawing/2014/main" id="{CEF62EC4-43DA-5747-7FCD-219F4D346EE4}"/>
              </a:ext>
            </a:extLst>
          </p:cNvPr>
          <p:cNvSpPr>
            <a:spLocks noGrp="1"/>
          </p:cNvSpPr>
          <p:nvPr>
            <p:ph type="body" idx="1"/>
          </p:nvPr>
        </p:nvSpPr>
        <p:spPr/>
        <p:txBody>
          <a:bodyPr/>
          <a:lstStyle/>
          <a:p>
            <a:r>
              <a:rPr lang="it-IT" dirty="0"/>
              <a:t>40000 nati /anno (&lt; 1500 g 1%)</a:t>
            </a:r>
          </a:p>
          <a:p>
            <a:r>
              <a:rPr lang="it-IT" dirty="0"/>
              <a:t>4000 nati/anno &lt; 1500 g (BPD 15% stabile)*</a:t>
            </a:r>
          </a:p>
          <a:p>
            <a:r>
              <a:rPr lang="it-IT" dirty="0"/>
              <a:t>600 nuovi casi BPD/anno</a:t>
            </a:r>
          </a:p>
          <a:p>
            <a:r>
              <a:rPr lang="it-IT" dirty="0"/>
              <a:t>12000 di età &lt; 20 anni</a:t>
            </a:r>
          </a:p>
          <a:p>
            <a:r>
              <a:rPr lang="it-IT" dirty="0"/>
              <a:t>12000 di età 20-40 anni</a:t>
            </a:r>
          </a:p>
          <a:p>
            <a:endParaRPr lang="it-IT" dirty="0"/>
          </a:p>
          <a:p>
            <a:endParaRPr lang="it-IT" dirty="0"/>
          </a:p>
        </p:txBody>
      </p:sp>
      <p:sp>
        <p:nvSpPr>
          <p:cNvPr id="6" name="CasellaDiTesto 5">
            <a:extLst>
              <a:ext uri="{FF2B5EF4-FFF2-40B4-BE49-F238E27FC236}">
                <a16:creationId xmlns:a16="http://schemas.microsoft.com/office/drawing/2014/main" id="{F89B4F4E-7328-4382-EAFD-889D09FF1478}"/>
              </a:ext>
            </a:extLst>
          </p:cNvPr>
          <p:cNvSpPr txBox="1"/>
          <p:nvPr/>
        </p:nvSpPr>
        <p:spPr>
          <a:xfrm>
            <a:off x="1427747" y="6432884"/>
            <a:ext cx="5117106" cy="307777"/>
          </a:xfrm>
          <a:prstGeom prst="rect">
            <a:avLst/>
          </a:prstGeom>
          <a:noFill/>
        </p:spPr>
        <p:txBody>
          <a:bodyPr wrap="none" rtlCol="0">
            <a:spAutoFit/>
          </a:bodyPr>
          <a:lstStyle/>
          <a:p>
            <a:r>
              <a:rPr lang="it-IT" dirty="0"/>
              <a:t>* Fonte Dati INN SIN = network italiano disponibile da 25 anni </a:t>
            </a:r>
          </a:p>
        </p:txBody>
      </p:sp>
      <p:pic>
        <p:nvPicPr>
          <p:cNvPr id="2" name="Immagine 1">
            <a:extLst>
              <a:ext uri="{FF2B5EF4-FFF2-40B4-BE49-F238E27FC236}">
                <a16:creationId xmlns:a16="http://schemas.microsoft.com/office/drawing/2014/main" id="{9E858BE6-202A-398B-3B5A-439B2DE22049}"/>
              </a:ext>
            </a:extLst>
          </p:cNvPr>
          <p:cNvPicPr>
            <a:picLocks noChangeAspect="1"/>
          </p:cNvPicPr>
          <p:nvPr/>
        </p:nvPicPr>
        <p:blipFill>
          <a:blip r:embed="rId3"/>
          <a:stretch>
            <a:fillRect/>
          </a:stretch>
        </p:blipFill>
        <p:spPr>
          <a:xfrm>
            <a:off x="6864557" y="3203139"/>
            <a:ext cx="4916135" cy="2878666"/>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put penna 6">
                <a:extLst>
                  <a:ext uri="{FF2B5EF4-FFF2-40B4-BE49-F238E27FC236}">
                    <a16:creationId xmlns:a16="http://schemas.microsoft.com/office/drawing/2014/main" id="{94E203C9-5608-9766-54AE-777F49EDC84A}"/>
                  </a:ext>
                </a:extLst>
              </p14:cNvPr>
              <p14:cNvContentPartPr/>
              <p14:nvPr/>
            </p14:nvContentPartPr>
            <p14:xfrm>
              <a:off x="9730017" y="4825696"/>
              <a:ext cx="47880" cy="687240"/>
            </p14:xfrm>
          </p:contentPart>
        </mc:Choice>
        <mc:Fallback>
          <p:pic>
            <p:nvPicPr>
              <p:cNvPr id="7" name="Input penna 6">
                <a:extLst>
                  <a:ext uri="{FF2B5EF4-FFF2-40B4-BE49-F238E27FC236}">
                    <a16:creationId xmlns:a16="http://schemas.microsoft.com/office/drawing/2014/main" id="{94E203C9-5608-9766-54AE-777F49EDC84A}"/>
                  </a:ext>
                </a:extLst>
              </p:cNvPr>
              <p:cNvPicPr/>
              <p:nvPr/>
            </p:nvPicPr>
            <p:blipFill>
              <a:blip r:embed="rId5"/>
              <a:stretch>
                <a:fillRect/>
              </a:stretch>
            </p:blipFill>
            <p:spPr>
              <a:xfrm>
                <a:off x="9712017" y="4807696"/>
                <a:ext cx="83520" cy="722880"/>
              </a:xfrm>
              <a:prstGeom prst="rect">
                <a:avLst/>
              </a:prstGeom>
            </p:spPr>
          </p:pic>
        </mc:Fallback>
      </mc:AlternateContent>
    </p:spTree>
    <p:extLst>
      <p:ext uri="{BB962C8B-B14F-4D97-AF65-F5344CB8AC3E}">
        <p14:creationId xmlns:p14="http://schemas.microsoft.com/office/powerpoint/2010/main" val="16690399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9" name="Google Shape;669;p35"/>
          <p:cNvPicPr preferRelativeResize="0"/>
          <p:nvPr/>
        </p:nvPicPr>
        <p:blipFill rotWithShape="1">
          <a:blip r:embed="rId3">
            <a:alphaModFix/>
          </a:blip>
          <a:srcRect t="42299" b="3027"/>
          <a:stretch/>
        </p:blipFill>
        <p:spPr>
          <a:xfrm>
            <a:off x="-97472" y="-448056"/>
            <a:ext cx="12313920" cy="8241792"/>
          </a:xfrm>
          <a:prstGeom prst="rect">
            <a:avLst/>
          </a:prstGeom>
          <a:noFill/>
          <a:ln>
            <a:noFill/>
          </a:ln>
        </p:spPr>
      </p:pic>
      <p:sp>
        <p:nvSpPr>
          <p:cNvPr id="3" name="CasellaDiTesto 2">
            <a:extLst>
              <a:ext uri="{FF2B5EF4-FFF2-40B4-BE49-F238E27FC236}">
                <a16:creationId xmlns:a16="http://schemas.microsoft.com/office/drawing/2014/main" id="{99ACAC80-9F5F-A8F7-AED4-C5C495EA3705}"/>
              </a:ext>
            </a:extLst>
          </p:cNvPr>
          <p:cNvSpPr txBox="1"/>
          <p:nvPr/>
        </p:nvSpPr>
        <p:spPr>
          <a:xfrm>
            <a:off x="292608" y="5657671"/>
            <a:ext cx="11399520" cy="1200329"/>
          </a:xfrm>
          <a:prstGeom prst="rect">
            <a:avLst/>
          </a:prstGeom>
          <a:noFill/>
        </p:spPr>
        <p:txBody>
          <a:bodyPr wrap="square">
            <a:spAutoFit/>
          </a:bodyPr>
          <a:lstStyle/>
          <a:p>
            <a:r>
              <a:rPr lang="it-IT" sz="2400" b="1" i="1" dirty="0">
                <a:solidFill>
                  <a:srgbClr val="FF0000"/>
                </a:solidFill>
              </a:rPr>
              <a:t>«</a:t>
            </a:r>
            <a:r>
              <a:rPr lang="it-IT" sz="2400" b="1" i="1" dirty="0" err="1">
                <a:solidFill>
                  <a:srgbClr val="FF0000"/>
                </a:solidFill>
              </a:rPr>
              <a:t>Infants</a:t>
            </a:r>
            <a:r>
              <a:rPr lang="it-IT" sz="2400" b="1" i="1" dirty="0">
                <a:solidFill>
                  <a:srgbClr val="FF0000"/>
                </a:solidFill>
              </a:rPr>
              <a:t> </a:t>
            </a:r>
            <a:r>
              <a:rPr lang="it-IT" sz="2400" b="1" i="1" dirty="0" err="1">
                <a:solidFill>
                  <a:srgbClr val="FF0000"/>
                </a:solidFill>
              </a:rPr>
              <a:t>surviving</a:t>
            </a:r>
            <a:r>
              <a:rPr lang="it-IT" sz="2400" b="1" i="1" dirty="0">
                <a:solidFill>
                  <a:srgbClr val="FF0000"/>
                </a:solidFill>
              </a:rPr>
              <a:t> </a:t>
            </a:r>
            <a:r>
              <a:rPr lang="it-IT" sz="2400" b="1" i="1" dirty="0" err="1">
                <a:solidFill>
                  <a:srgbClr val="FF0000"/>
                </a:solidFill>
              </a:rPr>
              <a:t>modern</a:t>
            </a:r>
            <a:r>
              <a:rPr lang="it-IT" sz="2400" b="1" i="1" dirty="0">
                <a:solidFill>
                  <a:srgbClr val="FF0000"/>
                </a:solidFill>
              </a:rPr>
              <a:t> </a:t>
            </a:r>
            <a:r>
              <a:rPr lang="it-IT" sz="2400" b="1" i="1" dirty="0" err="1">
                <a:solidFill>
                  <a:srgbClr val="FF0000"/>
                </a:solidFill>
              </a:rPr>
              <a:t>neonatal</a:t>
            </a:r>
            <a:r>
              <a:rPr lang="it-IT" sz="2400" b="1" i="1" dirty="0">
                <a:solidFill>
                  <a:srgbClr val="FF0000"/>
                </a:solidFill>
              </a:rPr>
              <a:t> intensive care </a:t>
            </a:r>
            <a:r>
              <a:rPr lang="it-IT" sz="2400" b="1" i="1" dirty="0" err="1">
                <a:solidFill>
                  <a:srgbClr val="FF0000"/>
                </a:solidFill>
              </a:rPr>
              <a:t>unit</a:t>
            </a:r>
            <a:r>
              <a:rPr lang="it-IT" sz="2400" b="1" i="1" dirty="0">
                <a:solidFill>
                  <a:srgbClr val="FF0000"/>
                </a:solidFill>
              </a:rPr>
              <a:t> treatments </a:t>
            </a:r>
            <a:r>
              <a:rPr lang="it-IT" sz="2400" b="1" i="1" dirty="0" err="1">
                <a:solidFill>
                  <a:srgbClr val="FF0000"/>
                </a:solidFill>
              </a:rPr>
              <a:t>will</a:t>
            </a:r>
            <a:r>
              <a:rPr lang="it-IT" sz="2400" b="1" i="1" dirty="0">
                <a:solidFill>
                  <a:srgbClr val="FF0000"/>
                </a:solidFill>
              </a:rPr>
              <a:t> </a:t>
            </a:r>
            <a:r>
              <a:rPr lang="it-IT" sz="2400" b="1" i="1" dirty="0" err="1">
                <a:solidFill>
                  <a:srgbClr val="FF0000"/>
                </a:solidFill>
              </a:rPr>
              <a:t>reach</a:t>
            </a:r>
            <a:r>
              <a:rPr lang="it-IT" sz="2400" b="1" i="1" dirty="0">
                <a:solidFill>
                  <a:srgbClr val="FF0000"/>
                </a:solidFill>
              </a:rPr>
              <a:t> middle age over the </a:t>
            </a:r>
            <a:r>
              <a:rPr lang="it-IT" sz="2400" b="1" i="1" dirty="0" err="1">
                <a:solidFill>
                  <a:srgbClr val="FF0000"/>
                </a:solidFill>
              </a:rPr>
              <a:t>next</a:t>
            </a:r>
            <a:r>
              <a:rPr lang="it-IT" sz="2400" b="1" i="1" dirty="0">
                <a:solidFill>
                  <a:srgbClr val="FF0000"/>
                </a:solidFill>
              </a:rPr>
              <a:t> </a:t>
            </a:r>
            <a:r>
              <a:rPr lang="it-IT" sz="2400" b="1" i="1" dirty="0" err="1">
                <a:solidFill>
                  <a:srgbClr val="FF0000"/>
                </a:solidFill>
              </a:rPr>
              <a:t>few</a:t>
            </a:r>
            <a:r>
              <a:rPr lang="it-IT" sz="2400" b="1" i="1" dirty="0">
                <a:solidFill>
                  <a:srgbClr val="FF0000"/>
                </a:solidFill>
              </a:rPr>
              <a:t> </a:t>
            </a:r>
            <a:r>
              <a:rPr lang="it-IT" sz="2400" b="1" i="1" dirty="0" err="1">
                <a:solidFill>
                  <a:srgbClr val="FF0000"/>
                </a:solidFill>
              </a:rPr>
              <a:t>decades</a:t>
            </a:r>
            <a:r>
              <a:rPr lang="it-IT" sz="2400" b="1" i="1" dirty="0">
                <a:solidFill>
                  <a:srgbClr val="FF0000"/>
                </a:solidFill>
              </a:rPr>
              <a:t>…. …the </a:t>
            </a:r>
            <a:r>
              <a:rPr lang="it-IT" sz="2400" b="1" i="1" dirty="0" err="1">
                <a:solidFill>
                  <a:srgbClr val="FF0000"/>
                </a:solidFill>
              </a:rPr>
              <a:t>respiratory</a:t>
            </a:r>
            <a:r>
              <a:rPr lang="it-IT" sz="2400" b="1" i="1" dirty="0">
                <a:solidFill>
                  <a:srgbClr val="FF0000"/>
                </a:solidFill>
              </a:rPr>
              <a:t> </a:t>
            </a:r>
            <a:r>
              <a:rPr lang="it-IT" sz="2400" b="1" i="1" dirty="0" err="1">
                <a:solidFill>
                  <a:srgbClr val="FF0000"/>
                </a:solidFill>
              </a:rPr>
              <a:t>sequelae</a:t>
            </a:r>
            <a:r>
              <a:rPr lang="it-IT" sz="2400" b="1" i="1" dirty="0">
                <a:solidFill>
                  <a:srgbClr val="FF0000"/>
                </a:solidFill>
              </a:rPr>
              <a:t> following </a:t>
            </a:r>
            <a:r>
              <a:rPr lang="it-IT" sz="2400" b="1" i="1" dirty="0" err="1">
                <a:solidFill>
                  <a:srgbClr val="FF0000"/>
                </a:solidFill>
              </a:rPr>
              <a:t>preterm</a:t>
            </a:r>
            <a:r>
              <a:rPr lang="it-IT" sz="2400" b="1" i="1" dirty="0">
                <a:solidFill>
                  <a:srgbClr val="FF0000"/>
                </a:solidFill>
              </a:rPr>
              <a:t> </a:t>
            </a:r>
            <a:r>
              <a:rPr lang="it-IT" sz="2400" b="1" i="1" dirty="0" err="1">
                <a:solidFill>
                  <a:srgbClr val="FF0000"/>
                </a:solidFill>
              </a:rPr>
              <a:t>birth</a:t>
            </a:r>
            <a:r>
              <a:rPr lang="it-IT" sz="2400" b="1" i="1" dirty="0">
                <a:solidFill>
                  <a:srgbClr val="FF0000"/>
                </a:solidFill>
              </a:rPr>
              <a:t> can no </a:t>
            </a:r>
            <a:r>
              <a:rPr lang="it-IT" sz="2400" b="1" i="1" dirty="0" err="1">
                <a:solidFill>
                  <a:srgbClr val="FF0000"/>
                </a:solidFill>
              </a:rPr>
              <a:t>longer</a:t>
            </a:r>
            <a:r>
              <a:rPr lang="it-IT" sz="2400" b="1" i="1" dirty="0">
                <a:solidFill>
                  <a:srgbClr val="FF0000"/>
                </a:solidFill>
              </a:rPr>
              <a:t> be of </a:t>
            </a:r>
            <a:r>
              <a:rPr lang="it-IT" sz="2400" b="1" i="1" dirty="0" err="1">
                <a:solidFill>
                  <a:srgbClr val="FF0000"/>
                </a:solidFill>
              </a:rPr>
              <a:t>concern</a:t>
            </a:r>
            <a:r>
              <a:rPr lang="it-IT" sz="2400" b="1" i="1" dirty="0">
                <a:solidFill>
                  <a:srgbClr val="FF0000"/>
                </a:solidFill>
              </a:rPr>
              <a:t> just for </a:t>
            </a:r>
            <a:r>
              <a:rPr lang="it-IT" sz="2400" b="1" i="1" dirty="0" err="1">
                <a:solidFill>
                  <a:srgbClr val="FF0000"/>
                </a:solidFill>
              </a:rPr>
              <a:t>paediatricians</a:t>
            </a:r>
            <a:r>
              <a:rPr lang="it-IT" sz="2400" b="1" i="1" dirty="0">
                <a:solidFill>
                  <a:srgbClr val="FF0000"/>
                </a:solidFill>
              </a:rPr>
              <a:t>»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Old</a:t>
            </a:r>
            <a:r>
              <a:rPr lang="it-IT" dirty="0"/>
              <a:t> and new BPD: </a:t>
            </a:r>
            <a:r>
              <a:rPr lang="it-IT" dirty="0" err="1"/>
              <a:t>tissue</a:t>
            </a:r>
            <a:r>
              <a:rPr lang="it-IT" dirty="0"/>
              <a:t> </a:t>
            </a:r>
            <a:r>
              <a:rPr lang="it-IT" dirty="0" err="1"/>
              <a:t>damage</a:t>
            </a:r>
            <a:endParaRPr lang="it-IT" dirty="0"/>
          </a:p>
        </p:txBody>
      </p:sp>
      <p:pic>
        <p:nvPicPr>
          <p:cNvPr id="4" name="Immagine 3"/>
          <p:cNvPicPr>
            <a:picLocks noChangeAspect="1"/>
          </p:cNvPicPr>
          <p:nvPr/>
        </p:nvPicPr>
        <p:blipFill rotWithShape="1">
          <a:blip r:embed="rId3"/>
          <a:srcRect l="3286" t="51006" r="5204" b="2024"/>
          <a:stretch/>
        </p:blipFill>
        <p:spPr>
          <a:xfrm>
            <a:off x="6435829" y="1570846"/>
            <a:ext cx="5384800" cy="4005865"/>
          </a:xfrm>
          <a:prstGeom prst="rect">
            <a:avLst/>
          </a:prstGeom>
        </p:spPr>
      </p:pic>
      <p:pic>
        <p:nvPicPr>
          <p:cNvPr id="5" name="Immagine 4"/>
          <p:cNvPicPr>
            <a:picLocks noChangeAspect="1"/>
          </p:cNvPicPr>
          <p:nvPr/>
        </p:nvPicPr>
        <p:blipFill rotWithShape="1">
          <a:blip r:embed="rId3"/>
          <a:srcRect l="2840" t="1781" r="2742" b="49728"/>
          <a:stretch/>
        </p:blipFill>
        <p:spPr>
          <a:xfrm>
            <a:off x="362404" y="1568538"/>
            <a:ext cx="5384802" cy="4008173"/>
          </a:xfrm>
          <a:prstGeom prst="rect">
            <a:avLst/>
          </a:prstGeom>
        </p:spPr>
      </p:pic>
      <p:sp>
        <p:nvSpPr>
          <p:cNvPr id="7" name="Google Shape;194;p9"/>
          <p:cNvSpPr txBox="1"/>
          <p:nvPr/>
        </p:nvSpPr>
        <p:spPr>
          <a:xfrm>
            <a:off x="10447446" y="6444516"/>
            <a:ext cx="1373183"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Baraldi BMJ 2007</a:t>
            </a:r>
            <a:endParaRPr dirty="0"/>
          </a:p>
        </p:txBody>
      </p:sp>
      <p:sp>
        <p:nvSpPr>
          <p:cNvPr id="3" name="CasellaDiTesto 2">
            <a:extLst>
              <a:ext uri="{FF2B5EF4-FFF2-40B4-BE49-F238E27FC236}">
                <a16:creationId xmlns:a16="http://schemas.microsoft.com/office/drawing/2014/main" id="{A5B7C011-5E22-7EB0-E53E-0842AB529AFF}"/>
              </a:ext>
            </a:extLst>
          </p:cNvPr>
          <p:cNvSpPr txBox="1"/>
          <p:nvPr/>
        </p:nvSpPr>
        <p:spPr>
          <a:xfrm>
            <a:off x="1772016" y="5777948"/>
            <a:ext cx="1519968" cy="461665"/>
          </a:xfrm>
          <a:prstGeom prst="rect">
            <a:avLst/>
          </a:prstGeom>
          <a:noFill/>
        </p:spPr>
        <p:txBody>
          <a:bodyPr wrap="none" rtlCol="0">
            <a:spAutoFit/>
          </a:bodyPr>
          <a:lstStyle/>
          <a:p>
            <a:r>
              <a:rPr lang="it-IT" sz="2400" dirty="0" err="1"/>
              <a:t>Reactivity</a:t>
            </a:r>
            <a:endParaRPr lang="it-IT" sz="2400" dirty="0"/>
          </a:p>
        </p:txBody>
      </p:sp>
      <p:sp>
        <p:nvSpPr>
          <p:cNvPr id="6" name="CasellaDiTesto 5">
            <a:extLst>
              <a:ext uri="{FF2B5EF4-FFF2-40B4-BE49-F238E27FC236}">
                <a16:creationId xmlns:a16="http://schemas.microsoft.com/office/drawing/2014/main" id="{B4EB7006-0952-0E58-9188-4D6651350DD7}"/>
              </a:ext>
            </a:extLst>
          </p:cNvPr>
          <p:cNvSpPr txBox="1"/>
          <p:nvPr/>
        </p:nvSpPr>
        <p:spPr>
          <a:xfrm>
            <a:off x="8630016" y="5835660"/>
            <a:ext cx="2000869" cy="461665"/>
          </a:xfrm>
          <a:prstGeom prst="rect">
            <a:avLst/>
          </a:prstGeom>
          <a:noFill/>
        </p:spPr>
        <p:txBody>
          <a:bodyPr wrap="none" rtlCol="0">
            <a:spAutoFit/>
          </a:bodyPr>
          <a:lstStyle/>
          <a:p>
            <a:r>
              <a:rPr lang="it-IT" sz="2400" dirty="0" err="1"/>
              <a:t>Simplification</a:t>
            </a:r>
            <a:endParaRPr lang="it-IT" sz="2400" dirty="0"/>
          </a:p>
        </p:txBody>
      </p:sp>
    </p:spTree>
    <p:extLst>
      <p:ext uri="{BB962C8B-B14F-4D97-AF65-F5344CB8AC3E}">
        <p14:creationId xmlns:p14="http://schemas.microsoft.com/office/powerpoint/2010/main" val="3490289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1C051EB-95FF-105D-1CC7-3CCED439737E}"/>
              </a:ext>
            </a:extLst>
          </p:cNvPr>
          <p:cNvPicPr>
            <a:picLocks noChangeAspect="1"/>
          </p:cNvPicPr>
          <p:nvPr/>
        </p:nvPicPr>
        <p:blipFill>
          <a:blip r:embed="rId3"/>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67726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4;p9">
            <a:extLst>
              <a:ext uri="{FF2B5EF4-FFF2-40B4-BE49-F238E27FC236}">
                <a16:creationId xmlns:a16="http://schemas.microsoft.com/office/drawing/2014/main" id="{E25D5F23-9ABD-1E8D-B9B8-D918F424CD67}"/>
              </a:ext>
            </a:extLst>
          </p:cNvPr>
          <p:cNvSpPr txBox="1"/>
          <p:nvPr/>
        </p:nvSpPr>
        <p:spPr>
          <a:xfrm>
            <a:off x="10234863" y="6390357"/>
            <a:ext cx="187802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i="1" dirty="0">
                <a:solidFill>
                  <a:schemeClr val="dk1"/>
                </a:solidFill>
                <a:latin typeface="Calibri"/>
                <a:ea typeface="Calibri"/>
                <a:cs typeface="Calibri"/>
                <a:sym typeface="Calibri"/>
              </a:rPr>
              <a:t>Collins Front </a:t>
            </a:r>
            <a:r>
              <a:rPr lang="it-IT" sz="1200" i="1" dirty="0" err="1">
                <a:solidFill>
                  <a:schemeClr val="dk1"/>
                </a:solidFill>
                <a:latin typeface="Calibri"/>
                <a:ea typeface="Calibri"/>
                <a:cs typeface="Calibri"/>
                <a:sym typeface="Calibri"/>
              </a:rPr>
              <a:t>Med</a:t>
            </a:r>
            <a:r>
              <a:rPr lang="it-IT" sz="1200" i="1" dirty="0">
                <a:solidFill>
                  <a:schemeClr val="dk1"/>
                </a:solidFill>
                <a:latin typeface="Calibri"/>
                <a:ea typeface="Calibri"/>
                <a:cs typeface="Calibri"/>
                <a:sym typeface="Calibri"/>
              </a:rPr>
              <a:t> 2017</a:t>
            </a:r>
            <a:endParaRPr dirty="0"/>
          </a:p>
        </p:txBody>
      </p:sp>
      <p:sp>
        <p:nvSpPr>
          <p:cNvPr id="6" name="Titolo 5">
            <a:extLst>
              <a:ext uri="{FF2B5EF4-FFF2-40B4-BE49-F238E27FC236}">
                <a16:creationId xmlns:a16="http://schemas.microsoft.com/office/drawing/2014/main" id="{B202792A-3ABD-7B05-5430-AF7AA2DB1DF5}"/>
              </a:ext>
            </a:extLst>
          </p:cNvPr>
          <p:cNvSpPr>
            <a:spLocks noGrp="1"/>
          </p:cNvSpPr>
          <p:nvPr>
            <p:ph type="title"/>
          </p:nvPr>
        </p:nvSpPr>
        <p:spPr>
          <a:xfrm>
            <a:off x="1772016" y="136525"/>
            <a:ext cx="10340876" cy="756527"/>
          </a:xfrm>
        </p:spPr>
        <p:txBody>
          <a:bodyPr>
            <a:normAutofit/>
          </a:bodyPr>
          <a:lstStyle/>
          <a:p>
            <a:r>
              <a:rPr lang="it-IT" sz="3200" dirty="0" err="1">
                <a:solidFill>
                  <a:schemeClr val="accent2">
                    <a:lumMod val="25000"/>
                  </a:schemeClr>
                </a:solidFill>
              </a:rPr>
              <a:t>Effects</a:t>
            </a:r>
            <a:r>
              <a:rPr lang="it-IT" sz="3200" dirty="0">
                <a:solidFill>
                  <a:schemeClr val="accent2">
                    <a:lumMod val="25000"/>
                  </a:schemeClr>
                </a:solidFill>
              </a:rPr>
              <a:t> of </a:t>
            </a:r>
            <a:r>
              <a:rPr lang="it-IT" sz="3200" dirty="0" err="1">
                <a:solidFill>
                  <a:schemeClr val="accent2">
                    <a:lumMod val="25000"/>
                  </a:schemeClr>
                </a:solidFill>
              </a:rPr>
              <a:t>prenatal</a:t>
            </a:r>
            <a:r>
              <a:rPr lang="it-IT" sz="3200" dirty="0">
                <a:solidFill>
                  <a:schemeClr val="accent2">
                    <a:lumMod val="25000"/>
                  </a:schemeClr>
                </a:solidFill>
              </a:rPr>
              <a:t> </a:t>
            </a:r>
            <a:r>
              <a:rPr lang="it-IT" sz="3200" dirty="0" err="1">
                <a:solidFill>
                  <a:schemeClr val="accent2">
                    <a:lumMod val="25000"/>
                  </a:schemeClr>
                </a:solidFill>
              </a:rPr>
              <a:t>exposure</a:t>
            </a:r>
            <a:r>
              <a:rPr lang="it-IT" sz="3200" dirty="0">
                <a:solidFill>
                  <a:schemeClr val="accent2">
                    <a:lumMod val="25000"/>
                  </a:schemeClr>
                </a:solidFill>
              </a:rPr>
              <a:t> and </a:t>
            </a:r>
            <a:r>
              <a:rPr lang="it-IT" sz="3200" dirty="0" err="1">
                <a:solidFill>
                  <a:schemeClr val="accent2">
                    <a:lumMod val="25000"/>
                  </a:schemeClr>
                </a:solidFill>
              </a:rPr>
              <a:t>postnatal</a:t>
            </a:r>
            <a:r>
              <a:rPr lang="it-IT" sz="3200" dirty="0">
                <a:solidFill>
                  <a:schemeClr val="accent2">
                    <a:lumMod val="25000"/>
                  </a:schemeClr>
                </a:solidFill>
              </a:rPr>
              <a:t> second hits</a:t>
            </a:r>
          </a:p>
        </p:txBody>
      </p:sp>
      <p:pic>
        <p:nvPicPr>
          <p:cNvPr id="8" name="Immagine 7">
            <a:extLst>
              <a:ext uri="{FF2B5EF4-FFF2-40B4-BE49-F238E27FC236}">
                <a16:creationId xmlns:a16="http://schemas.microsoft.com/office/drawing/2014/main" id="{385527B3-EAD2-208F-A9F3-C630CD0FD5C9}"/>
              </a:ext>
            </a:extLst>
          </p:cNvPr>
          <p:cNvPicPr>
            <a:picLocks noChangeAspect="1"/>
          </p:cNvPicPr>
          <p:nvPr/>
        </p:nvPicPr>
        <p:blipFill>
          <a:blip r:embed="rId3"/>
          <a:stretch>
            <a:fillRect/>
          </a:stretch>
        </p:blipFill>
        <p:spPr>
          <a:xfrm>
            <a:off x="3114914" y="720650"/>
            <a:ext cx="5889148" cy="6137350"/>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put penna 3">
                <a:extLst>
                  <a:ext uri="{FF2B5EF4-FFF2-40B4-BE49-F238E27FC236}">
                    <a16:creationId xmlns:a16="http://schemas.microsoft.com/office/drawing/2014/main" id="{A8DFC647-7E6E-64AF-F3C3-88424D8932D7}"/>
                  </a:ext>
                </a:extLst>
              </p14:cNvPr>
              <p14:cNvContentPartPr/>
              <p14:nvPr/>
            </p14:nvContentPartPr>
            <p14:xfrm>
              <a:off x="3417417" y="1344428"/>
              <a:ext cx="1168560" cy="199440"/>
            </p14:xfrm>
          </p:contentPart>
        </mc:Choice>
        <mc:Fallback>
          <p:pic>
            <p:nvPicPr>
              <p:cNvPr id="4" name="Input penna 3">
                <a:extLst>
                  <a:ext uri="{FF2B5EF4-FFF2-40B4-BE49-F238E27FC236}">
                    <a16:creationId xmlns:a16="http://schemas.microsoft.com/office/drawing/2014/main" id="{A8DFC647-7E6E-64AF-F3C3-88424D8932D7}"/>
                  </a:ext>
                </a:extLst>
              </p:cNvPr>
              <p:cNvPicPr/>
              <p:nvPr/>
            </p:nvPicPr>
            <p:blipFill>
              <a:blip r:embed="rId5"/>
              <a:stretch>
                <a:fillRect/>
              </a:stretch>
            </p:blipFill>
            <p:spPr>
              <a:xfrm>
                <a:off x="3399417" y="1326788"/>
                <a:ext cx="120420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put penna 6">
                <a:extLst>
                  <a:ext uri="{FF2B5EF4-FFF2-40B4-BE49-F238E27FC236}">
                    <a16:creationId xmlns:a16="http://schemas.microsoft.com/office/drawing/2014/main" id="{8F126B1B-CA50-1848-3065-6BC8B0BA7E24}"/>
                  </a:ext>
                </a:extLst>
              </p14:cNvPr>
              <p14:cNvContentPartPr/>
              <p14:nvPr/>
            </p14:nvContentPartPr>
            <p14:xfrm>
              <a:off x="6533577" y="897240"/>
              <a:ext cx="1217520" cy="199800"/>
            </p14:xfrm>
          </p:contentPart>
        </mc:Choice>
        <mc:Fallback>
          <p:pic>
            <p:nvPicPr>
              <p:cNvPr id="7" name="Input penna 6">
                <a:extLst>
                  <a:ext uri="{FF2B5EF4-FFF2-40B4-BE49-F238E27FC236}">
                    <a16:creationId xmlns:a16="http://schemas.microsoft.com/office/drawing/2014/main" id="{8F126B1B-CA50-1848-3065-6BC8B0BA7E24}"/>
                  </a:ext>
                </a:extLst>
              </p:cNvPr>
              <p:cNvPicPr/>
              <p:nvPr/>
            </p:nvPicPr>
            <p:blipFill>
              <a:blip r:embed="rId7"/>
              <a:stretch>
                <a:fillRect/>
              </a:stretch>
            </p:blipFill>
            <p:spPr>
              <a:xfrm>
                <a:off x="6515577" y="879600"/>
                <a:ext cx="1253160" cy="235440"/>
              </a:xfrm>
              <a:prstGeom prst="rect">
                <a:avLst/>
              </a:prstGeom>
            </p:spPr>
          </p:pic>
        </mc:Fallback>
      </mc:AlternateContent>
    </p:spTree>
    <p:extLst>
      <p:ext uri="{BB962C8B-B14F-4D97-AF65-F5344CB8AC3E}">
        <p14:creationId xmlns:p14="http://schemas.microsoft.com/office/powerpoint/2010/main" val="8964111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91B7E-1A64-3F64-BB55-2F45B8B75B1B}"/>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345EB27-6577-64CA-9C58-35D551F802FD}"/>
              </a:ext>
            </a:extLst>
          </p:cNvPr>
          <p:cNvPicPr>
            <a:picLocks noChangeAspect="1"/>
          </p:cNvPicPr>
          <p:nvPr/>
        </p:nvPicPr>
        <p:blipFill>
          <a:blip r:embed="rId3"/>
          <a:stretch>
            <a:fillRect/>
          </a:stretch>
        </p:blipFill>
        <p:spPr>
          <a:xfrm>
            <a:off x="2550695" y="138077"/>
            <a:ext cx="6577263" cy="2027576"/>
          </a:xfrm>
          <a:prstGeom prst="rect">
            <a:avLst/>
          </a:prstGeom>
        </p:spPr>
      </p:pic>
      <p:pic>
        <p:nvPicPr>
          <p:cNvPr id="6" name="Immagine 5">
            <a:extLst>
              <a:ext uri="{FF2B5EF4-FFF2-40B4-BE49-F238E27FC236}">
                <a16:creationId xmlns:a16="http://schemas.microsoft.com/office/drawing/2014/main" id="{AA77A26E-6814-030B-135D-23160B9D5EED}"/>
              </a:ext>
            </a:extLst>
          </p:cNvPr>
          <p:cNvPicPr>
            <a:picLocks noChangeAspect="1"/>
          </p:cNvPicPr>
          <p:nvPr/>
        </p:nvPicPr>
        <p:blipFill>
          <a:blip r:embed="rId4"/>
          <a:stretch>
            <a:fillRect/>
          </a:stretch>
        </p:blipFill>
        <p:spPr>
          <a:xfrm>
            <a:off x="2273969" y="2313328"/>
            <a:ext cx="7142747" cy="4350500"/>
          </a:xfrm>
          <a:prstGeom prst="rect">
            <a:avLst/>
          </a:prstGeom>
        </p:spPr>
      </p:pic>
    </p:spTree>
    <p:extLst>
      <p:ext uri="{BB962C8B-B14F-4D97-AF65-F5344CB8AC3E}">
        <p14:creationId xmlns:p14="http://schemas.microsoft.com/office/powerpoint/2010/main" val="197470852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2D01D7B-FDEA-4B6E-080F-BA55F5CFA297}"/>
              </a:ext>
            </a:extLst>
          </p:cNvPr>
          <p:cNvPicPr>
            <a:picLocks noChangeAspect="1"/>
          </p:cNvPicPr>
          <p:nvPr/>
        </p:nvPicPr>
        <p:blipFill>
          <a:blip r:embed="rId3"/>
          <a:stretch>
            <a:fillRect/>
          </a:stretch>
        </p:blipFill>
        <p:spPr>
          <a:xfrm>
            <a:off x="432005" y="2256896"/>
            <a:ext cx="5994421" cy="4516496"/>
          </a:xfrm>
          <a:prstGeom prst="rect">
            <a:avLst/>
          </a:prstGeom>
        </p:spPr>
      </p:pic>
      <p:pic>
        <p:nvPicPr>
          <p:cNvPr id="6" name="Immagine 5">
            <a:extLst>
              <a:ext uri="{FF2B5EF4-FFF2-40B4-BE49-F238E27FC236}">
                <a16:creationId xmlns:a16="http://schemas.microsoft.com/office/drawing/2014/main" id="{DCB12CD8-EBF7-B8A7-2906-87F4AC964D2B}"/>
              </a:ext>
            </a:extLst>
          </p:cNvPr>
          <p:cNvPicPr>
            <a:picLocks noChangeAspect="1"/>
          </p:cNvPicPr>
          <p:nvPr/>
        </p:nvPicPr>
        <p:blipFill>
          <a:blip r:embed="rId4"/>
          <a:stretch>
            <a:fillRect/>
          </a:stretch>
        </p:blipFill>
        <p:spPr>
          <a:xfrm>
            <a:off x="6641432" y="3429000"/>
            <a:ext cx="5280977" cy="669424"/>
          </a:xfrm>
          <a:prstGeom prst="rect">
            <a:avLst/>
          </a:prstGeom>
        </p:spPr>
      </p:pic>
      <p:pic>
        <p:nvPicPr>
          <p:cNvPr id="7" name="Immagine 6">
            <a:extLst>
              <a:ext uri="{FF2B5EF4-FFF2-40B4-BE49-F238E27FC236}">
                <a16:creationId xmlns:a16="http://schemas.microsoft.com/office/drawing/2014/main" id="{BE02FC7D-D06D-8FCA-8018-9DA537611628}"/>
              </a:ext>
            </a:extLst>
          </p:cNvPr>
          <p:cNvPicPr>
            <a:picLocks noChangeAspect="1"/>
          </p:cNvPicPr>
          <p:nvPr/>
        </p:nvPicPr>
        <p:blipFill>
          <a:blip r:embed="rId5"/>
          <a:stretch>
            <a:fillRect/>
          </a:stretch>
        </p:blipFill>
        <p:spPr>
          <a:xfrm>
            <a:off x="2550695" y="138077"/>
            <a:ext cx="6577263" cy="2027576"/>
          </a:xfrm>
          <a:prstGeom prst="rect">
            <a:avLst/>
          </a:prstGeom>
        </p:spPr>
      </p:pic>
    </p:spTree>
    <p:extLst>
      <p:ext uri="{BB962C8B-B14F-4D97-AF65-F5344CB8AC3E}">
        <p14:creationId xmlns:p14="http://schemas.microsoft.com/office/powerpoint/2010/main" val="1912369663"/>
      </p:ext>
    </p:extLst>
  </p:cSld>
  <p:clrMapOvr>
    <a:masterClrMapping/>
  </p:clrMapOvr>
  <p:transition spd="slow">
    <p:wipe/>
  </p:transition>
</p:sld>
</file>

<file path=ppt/theme/theme1.xml><?xml version="1.0" encoding="utf-8"?>
<a:theme xmlns:a="http://schemas.openxmlformats.org/drawingml/2006/main" name="Tema di Office">
  <a:themeElements>
    <a:clrScheme name="Personalizzati 4">
      <a:dk1>
        <a:srgbClr val="000000"/>
      </a:dk1>
      <a:lt1>
        <a:srgbClr val="B3DCFA"/>
      </a:lt1>
      <a:dk2>
        <a:srgbClr val="212745"/>
      </a:dk2>
      <a:lt2>
        <a:srgbClr val="FEFFFF"/>
      </a:lt2>
      <a:accent1>
        <a:srgbClr val="4E67C8"/>
      </a:accent1>
      <a:accent2>
        <a:srgbClr val="B3DCFA"/>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2856</TotalTime>
  <Words>3012</Words>
  <Application>Microsoft Macintosh PowerPoint</Application>
  <PresentationFormat>Widescreen</PresentationFormat>
  <Paragraphs>380</Paragraphs>
  <Slides>46</Slides>
  <Notes>46</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46</vt:i4>
      </vt:variant>
    </vt:vector>
  </HeadingPairs>
  <TitlesOfParts>
    <vt:vector size="57" baseType="lpstr">
      <vt:lpstr>system-ui</vt:lpstr>
      <vt:lpstr>Garamond</vt:lpstr>
      <vt:lpstr>Arial</vt:lpstr>
      <vt:lpstr>Times New Roman</vt:lpstr>
      <vt:lpstr>Helvetica</vt:lpstr>
      <vt:lpstr>BlinkMacSystemFont</vt:lpstr>
      <vt:lpstr>Calibri</vt:lpstr>
      <vt:lpstr>Abadi MT Condensed Light</vt:lpstr>
      <vt:lpstr>Wingdings</vt:lpstr>
      <vt:lpstr>Warnock Pro</vt:lpstr>
      <vt:lpstr>Tema di Office</vt:lpstr>
      <vt:lpstr>Presentazione standard di PowerPoint</vt:lpstr>
      <vt:lpstr>Displasia broncopolmonare</vt:lpstr>
      <vt:lpstr>Displasia broncopolmonare</vt:lpstr>
      <vt:lpstr>BPD Definitions and Grading: time line</vt:lpstr>
      <vt:lpstr>Old and new BPD: tissue damage</vt:lpstr>
      <vt:lpstr>Presentazione standard di PowerPoint</vt:lpstr>
      <vt:lpstr>Effects of prenatal exposure and postnatal second hits</vt:lpstr>
      <vt:lpstr>Presentazione standard di PowerPoint</vt:lpstr>
      <vt:lpstr>Presentazione standard di PowerPoint</vt:lpstr>
      <vt:lpstr>Presentazione standard di PowerPoint</vt:lpstr>
      <vt:lpstr>Presentazione standard di PowerPoint</vt:lpstr>
      <vt:lpstr>BPD Imaging on CT scan</vt:lpstr>
      <vt:lpstr>Presentazione standard di PowerPoint</vt:lpstr>
      <vt:lpstr>Presentazione standard di PowerPoint</vt:lpstr>
      <vt:lpstr>Presentazione standard di PowerPoint</vt:lpstr>
      <vt:lpstr>Clinical phenotypes of BPD</vt:lpstr>
      <vt:lpstr>Overlapping phenotypic features common at 40-50 wks PMA age </vt:lpstr>
      <vt:lpstr>The multisystem nature of BPD: pathophysiology</vt:lpstr>
      <vt:lpstr>The multisystem nature of BPD: pathophysiology</vt:lpstr>
      <vt:lpstr>The multisystem nature of BPD: pathophysiology</vt:lpstr>
      <vt:lpstr>The multisystem nature of BPD</vt:lpstr>
      <vt:lpstr>Displasia broncopolmonare</vt:lpstr>
      <vt:lpstr>BPD (Jensen definition): outcomes at 2 years age</vt:lpstr>
      <vt:lpstr>Presentazione standard di PowerPoint</vt:lpstr>
      <vt:lpstr>Trajectory of Respiratory symptoms in very preterm (GA &lt;32 wks born 1997-2003) children at early childhood and mid-childhood</vt:lpstr>
      <vt:lpstr>Lung function trajectories during childhood  in very preterms (GA &lt;32 wks born 1997-2003)</vt:lpstr>
      <vt:lpstr>Lung function trajectories during childhood  in very preterms z score annual change</vt:lpstr>
      <vt:lpstr>Predictors of lung function decline during childhood</vt:lpstr>
      <vt:lpstr>Presentazione standard di PowerPoint</vt:lpstr>
      <vt:lpstr>Presentazione standard di PowerPoint</vt:lpstr>
      <vt:lpstr>BPD and Asthma-Like Signs and Symptoms </vt:lpstr>
      <vt:lpstr>BPD e BPCO</vt:lpstr>
      <vt:lpstr>Displasia broncopolmonare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BPD is an orfan disease!!!</vt:lpstr>
      <vt:lpstr>Presentazione standard di PowerPoint</vt:lpstr>
      <vt:lpstr>Presentazione standard di PowerPoint</vt:lpstr>
      <vt:lpstr>Presentazione standard di PowerPoint</vt:lpstr>
      <vt:lpstr>Estimated BPD Burden in Italy</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Luisa Ventura</dc:creator>
  <cp:lastModifiedBy>maria luisa ventura</cp:lastModifiedBy>
  <cp:revision>84</cp:revision>
  <dcterms:created xsi:type="dcterms:W3CDTF">2022-02-11T21:06:34Z</dcterms:created>
  <dcterms:modified xsi:type="dcterms:W3CDTF">2025-05-14T06:26:37Z</dcterms:modified>
</cp:coreProperties>
</file>