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481" r:id="rId2"/>
    <p:sldId id="574" r:id="rId3"/>
    <p:sldId id="282" r:id="rId4"/>
    <p:sldId id="498" r:id="rId5"/>
    <p:sldId id="493" r:id="rId6"/>
    <p:sldId id="568" r:id="rId7"/>
    <p:sldId id="495" r:id="rId8"/>
    <p:sldId id="561" r:id="rId9"/>
    <p:sldId id="559" r:id="rId10"/>
    <p:sldId id="562" r:id="rId11"/>
    <p:sldId id="569" r:id="rId12"/>
    <p:sldId id="594" r:id="rId13"/>
    <p:sldId id="595" r:id="rId14"/>
    <p:sldId id="593" r:id="rId15"/>
    <p:sldId id="596" r:id="rId16"/>
    <p:sldId id="597" r:id="rId17"/>
    <p:sldId id="598" r:id="rId18"/>
    <p:sldId id="600" r:id="rId19"/>
    <p:sldId id="585" r:id="rId20"/>
    <p:sldId id="584" r:id="rId21"/>
    <p:sldId id="586" r:id="rId22"/>
    <p:sldId id="587" r:id="rId23"/>
    <p:sldId id="576" r:id="rId24"/>
    <p:sldId id="497" r:id="rId25"/>
    <p:sldId id="500" r:id="rId26"/>
    <p:sldId id="539" r:id="rId27"/>
    <p:sldId id="541" r:id="rId28"/>
    <p:sldId id="602" r:id="rId29"/>
    <p:sldId id="601" r:id="rId30"/>
    <p:sldId id="475" r:id="rId31"/>
    <p:sldId id="482" r:id="rId32"/>
    <p:sldId id="544" r:id="rId33"/>
    <p:sldId id="603" r:id="rId34"/>
    <p:sldId id="604" r:id="rId35"/>
    <p:sldId id="373" r:id="rId36"/>
  </p:sldIdLst>
  <p:sldSz cx="9144000" cy="6858000" type="screen4x3"/>
  <p:notesSz cx="6858000" cy="9144000"/>
  <p:defaultTextStyle>
    <a:defPPr>
      <a:defRPr lang="it-IT"/>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DD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p:restoredTop sz="94609"/>
  </p:normalViewPr>
  <p:slideViewPr>
    <p:cSldViewPr snapToGrid="0" snapToObjects="1">
      <p:cViewPr varScale="1">
        <p:scale>
          <a:sx n="90" d="100"/>
          <a:sy n="90" d="100"/>
        </p:scale>
        <p:origin x="976"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0F8EA16-F63B-8147-AD13-86B12998CB17}" type="datetimeFigureOut">
              <a:rPr lang="it-IT"/>
              <a:pPr>
                <a:defRPr/>
              </a:pPr>
              <a:t>11/05/25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E0B166A-8795-6E4B-B4F7-C0231B0034B1}" type="slidenum">
              <a:rPr lang="it-IT"/>
              <a:pPr>
                <a:defRPr/>
              </a:pPr>
              <a:t>‹N›</a:t>
            </a:fld>
            <a:endParaRPr lang="it-IT"/>
          </a:p>
        </p:txBody>
      </p:sp>
    </p:spTree>
    <p:extLst>
      <p:ext uri="{BB962C8B-B14F-4D97-AF65-F5344CB8AC3E}">
        <p14:creationId xmlns:p14="http://schemas.microsoft.com/office/powerpoint/2010/main" val="279732622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1</a:t>
            </a:fld>
            <a:endParaRPr 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10</a:t>
            </a:fld>
            <a:endParaRPr lang="it-IT" sz="1200"/>
          </a:p>
        </p:txBody>
      </p:sp>
    </p:spTree>
    <p:extLst>
      <p:ext uri="{BB962C8B-B14F-4D97-AF65-F5344CB8AC3E}">
        <p14:creationId xmlns:p14="http://schemas.microsoft.com/office/powerpoint/2010/main" val="2771284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11</a:t>
            </a:fld>
            <a:endParaRPr lang="it-IT" sz="1200"/>
          </a:p>
        </p:txBody>
      </p:sp>
    </p:spTree>
    <p:extLst>
      <p:ext uri="{BB962C8B-B14F-4D97-AF65-F5344CB8AC3E}">
        <p14:creationId xmlns:p14="http://schemas.microsoft.com/office/powerpoint/2010/main" val="1140051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C7ED0-B3BC-E66C-D91B-C8AC1B5FFEBA}"/>
            </a:ext>
          </a:extLst>
        </p:cNvPr>
        <p:cNvGrpSpPr/>
        <p:nvPr/>
      </p:nvGrpSpPr>
      <p:grpSpPr>
        <a:xfrm>
          <a:off x="0" y="0"/>
          <a:ext cx="0" cy="0"/>
          <a:chOff x="0" y="0"/>
          <a:chExt cx="0" cy="0"/>
        </a:xfrm>
      </p:grpSpPr>
      <p:sp>
        <p:nvSpPr>
          <p:cNvPr id="72705" name="Segnaposto immagine diapositiva 1">
            <a:extLst>
              <a:ext uri="{FF2B5EF4-FFF2-40B4-BE49-F238E27FC236}">
                <a16:creationId xmlns:a16="http://schemas.microsoft.com/office/drawing/2014/main" id="{EABB1C25-5830-C74F-22F9-7FD715728C9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a:extLst>
              <a:ext uri="{FF2B5EF4-FFF2-40B4-BE49-F238E27FC236}">
                <a16:creationId xmlns:a16="http://schemas.microsoft.com/office/drawing/2014/main" id="{43A6123A-FF9C-B041-6E2A-035AD2F2036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a:extLst>
              <a:ext uri="{FF2B5EF4-FFF2-40B4-BE49-F238E27FC236}">
                <a16:creationId xmlns:a16="http://schemas.microsoft.com/office/drawing/2014/main" id="{A75A3308-AF2C-5E45-7301-02EAD609087B}"/>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12</a:t>
            </a:fld>
            <a:endParaRPr lang="it-IT" sz="1200"/>
          </a:p>
        </p:txBody>
      </p:sp>
    </p:spTree>
    <p:extLst>
      <p:ext uri="{BB962C8B-B14F-4D97-AF65-F5344CB8AC3E}">
        <p14:creationId xmlns:p14="http://schemas.microsoft.com/office/powerpoint/2010/main" val="164260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E540-3F0B-F196-9FB3-D04DBE1F618D}"/>
            </a:ext>
          </a:extLst>
        </p:cNvPr>
        <p:cNvGrpSpPr/>
        <p:nvPr/>
      </p:nvGrpSpPr>
      <p:grpSpPr>
        <a:xfrm>
          <a:off x="0" y="0"/>
          <a:ext cx="0" cy="0"/>
          <a:chOff x="0" y="0"/>
          <a:chExt cx="0" cy="0"/>
        </a:xfrm>
      </p:grpSpPr>
      <p:sp>
        <p:nvSpPr>
          <p:cNvPr id="72705" name="Segnaposto immagine diapositiva 1">
            <a:extLst>
              <a:ext uri="{FF2B5EF4-FFF2-40B4-BE49-F238E27FC236}">
                <a16:creationId xmlns:a16="http://schemas.microsoft.com/office/drawing/2014/main" id="{D47355C8-EACF-AAF5-91D4-64E9896616B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a:extLst>
              <a:ext uri="{FF2B5EF4-FFF2-40B4-BE49-F238E27FC236}">
                <a16:creationId xmlns:a16="http://schemas.microsoft.com/office/drawing/2014/main" id="{83522925-F595-B9DA-4495-CEC90758E02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a:extLst>
              <a:ext uri="{FF2B5EF4-FFF2-40B4-BE49-F238E27FC236}">
                <a16:creationId xmlns:a16="http://schemas.microsoft.com/office/drawing/2014/main" id="{51CBD5A2-D01D-35BD-EA80-E9B60E9DDF77}"/>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13</a:t>
            </a:fld>
            <a:endParaRPr lang="it-IT" sz="1200"/>
          </a:p>
        </p:txBody>
      </p:sp>
    </p:spTree>
    <p:extLst>
      <p:ext uri="{BB962C8B-B14F-4D97-AF65-F5344CB8AC3E}">
        <p14:creationId xmlns:p14="http://schemas.microsoft.com/office/powerpoint/2010/main" val="944457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ACC8F-0956-F7F1-700D-911A3033C628}"/>
            </a:ext>
          </a:extLst>
        </p:cNvPr>
        <p:cNvGrpSpPr/>
        <p:nvPr/>
      </p:nvGrpSpPr>
      <p:grpSpPr>
        <a:xfrm>
          <a:off x="0" y="0"/>
          <a:ext cx="0" cy="0"/>
          <a:chOff x="0" y="0"/>
          <a:chExt cx="0" cy="0"/>
        </a:xfrm>
      </p:grpSpPr>
      <p:sp>
        <p:nvSpPr>
          <p:cNvPr id="72705" name="Segnaposto immagine diapositiva 1">
            <a:extLst>
              <a:ext uri="{FF2B5EF4-FFF2-40B4-BE49-F238E27FC236}">
                <a16:creationId xmlns:a16="http://schemas.microsoft.com/office/drawing/2014/main" id="{6054514B-82D6-103C-254D-6AB8977138A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a:extLst>
              <a:ext uri="{FF2B5EF4-FFF2-40B4-BE49-F238E27FC236}">
                <a16:creationId xmlns:a16="http://schemas.microsoft.com/office/drawing/2014/main" id="{272241DD-BFDB-9BCB-6379-A11F1B28CD9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a:extLst>
              <a:ext uri="{FF2B5EF4-FFF2-40B4-BE49-F238E27FC236}">
                <a16:creationId xmlns:a16="http://schemas.microsoft.com/office/drawing/2014/main" id="{3E2D2FB6-3F37-1510-BD6C-6737C52100C3}"/>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14</a:t>
            </a:fld>
            <a:endParaRPr lang="it-IT" sz="1200"/>
          </a:p>
        </p:txBody>
      </p:sp>
    </p:spTree>
    <p:extLst>
      <p:ext uri="{BB962C8B-B14F-4D97-AF65-F5344CB8AC3E}">
        <p14:creationId xmlns:p14="http://schemas.microsoft.com/office/powerpoint/2010/main" val="3077653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00763-ACEA-E504-994E-596F80BD6C42}"/>
            </a:ext>
          </a:extLst>
        </p:cNvPr>
        <p:cNvGrpSpPr/>
        <p:nvPr/>
      </p:nvGrpSpPr>
      <p:grpSpPr>
        <a:xfrm>
          <a:off x="0" y="0"/>
          <a:ext cx="0" cy="0"/>
          <a:chOff x="0" y="0"/>
          <a:chExt cx="0" cy="0"/>
        </a:xfrm>
      </p:grpSpPr>
      <p:sp>
        <p:nvSpPr>
          <p:cNvPr id="72705" name="Segnaposto immagine diapositiva 1">
            <a:extLst>
              <a:ext uri="{FF2B5EF4-FFF2-40B4-BE49-F238E27FC236}">
                <a16:creationId xmlns:a16="http://schemas.microsoft.com/office/drawing/2014/main" id="{59753BBC-F738-69EF-AC90-DA92285ABFB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a:extLst>
              <a:ext uri="{FF2B5EF4-FFF2-40B4-BE49-F238E27FC236}">
                <a16:creationId xmlns:a16="http://schemas.microsoft.com/office/drawing/2014/main" id="{55088397-B85B-0514-0E3C-2C39636E050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a:extLst>
              <a:ext uri="{FF2B5EF4-FFF2-40B4-BE49-F238E27FC236}">
                <a16:creationId xmlns:a16="http://schemas.microsoft.com/office/drawing/2014/main" id="{886CD02E-ABEF-0F6E-43A4-2BFE26E6B1C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15</a:t>
            </a:fld>
            <a:endParaRPr lang="it-IT" sz="1200"/>
          </a:p>
        </p:txBody>
      </p:sp>
    </p:spTree>
    <p:extLst>
      <p:ext uri="{BB962C8B-B14F-4D97-AF65-F5344CB8AC3E}">
        <p14:creationId xmlns:p14="http://schemas.microsoft.com/office/powerpoint/2010/main" val="180283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2DB4-D094-4D58-CF99-1496F14172B5}"/>
            </a:ext>
          </a:extLst>
        </p:cNvPr>
        <p:cNvGrpSpPr/>
        <p:nvPr/>
      </p:nvGrpSpPr>
      <p:grpSpPr>
        <a:xfrm>
          <a:off x="0" y="0"/>
          <a:ext cx="0" cy="0"/>
          <a:chOff x="0" y="0"/>
          <a:chExt cx="0" cy="0"/>
        </a:xfrm>
      </p:grpSpPr>
      <p:sp>
        <p:nvSpPr>
          <p:cNvPr id="72705" name="Segnaposto immagine diapositiva 1">
            <a:extLst>
              <a:ext uri="{FF2B5EF4-FFF2-40B4-BE49-F238E27FC236}">
                <a16:creationId xmlns:a16="http://schemas.microsoft.com/office/drawing/2014/main" id="{01FBA879-7A96-4719-0F79-8C7E202286F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a:extLst>
              <a:ext uri="{FF2B5EF4-FFF2-40B4-BE49-F238E27FC236}">
                <a16:creationId xmlns:a16="http://schemas.microsoft.com/office/drawing/2014/main" id="{FC3EABC1-5333-424C-9570-3BAB5997DAF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a:extLst>
              <a:ext uri="{FF2B5EF4-FFF2-40B4-BE49-F238E27FC236}">
                <a16:creationId xmlns:a16="http://schemas.microsoft.com/office/drawing/2014/main" id="{9C9F56AE-816A-93C6-BCB1-08C2D24CED0C}"/>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16</a:t>
            </a:fld>
            <a:endParaRPr lang="it-IT" sz="1200"/>
          </a:p>
        </p:txBody>
      </p:sp>
    </p:spTree>
    <p:extLst>
      <p:ext uri="{BB962C8B-B14F-4D97-AF65-F5344CB8AC3E}">
        <p14:creationId xmlns:p14="http://schemas.microsoft.com/office/powerpoint/2010/main" val="309534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21C9A-048F-EA33-EABC-1EA12FFB0EC6}"/>
            </a:ext>
          </a:extLst>
        </p:cNvPr>
        <p:cNvGrpSpPr/>
        <p:nvPr/>
      </p:nvGrpSpPr>
      <p:grpSpPr>
        <a:xfrm>
          <a:off x="0" y="0"/>
          <a:ext cx="0" cy="0"/>
          <a:chOff x="0" y="0"/>
          <a:chExt cx="0" cy="0"/>
        </a:xfrm>
      </p:grpSpPr>
      <p:sp>
        <p:nvSpPr>
          <p:cNvPr id="72705" name="Segnaposto immagine diapositiva 1">
            <a:extLst>
              <a:ext uri="{FF2B5EF4-FFF2-40B4-BE49-F238E27FC236}">
                <a16:creationId xmlns:a16="http://schemas.microsoft.com/office/drawing/2014/main" id="{AB3E8E56-C3DA-645F-D417-B7D53D885B5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a:extLst>
              <a:ext uri="{FF2B5EF4-FFF2-40B4-BE49-F238E27FC236}">
                <a16:creationId xmlns:a16="http://schemas.microsoft.com/office/drawing/2014/main" id="{981F865F-122C-8C07-0467-8FD5FFC522D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a:extLst>
              <a:ext uri="{FF2B5EF4-FFF2-40B4-BE49-F238E27FC236}">
                <a16:creationId xmlns:a16="http://schemas.microsoft.com/office/drawing/2014/main" id="{3B9CA486-6925-1C2D-6FDB-7147C71C69AB}"/>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17</a:t>
            </a:fld>
            <a:endParaRPr lang="it-IT" sz="1200"/>
          </a:p>
        </p:txBody>
      </p:sp>
    </p:spTree>
    <p:extLst>
      <p:ext uri="{BB962C8B-B14F-4D97-AF65-F5344CB8AC3E}">
        <p14:creationId xmlns:p14="http://schemas.microsoft.com/office/powerpoint/2010/main" val="2672955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12B23-A9C9-A7B6-F49F-006068160EFC}"/>
            </a:ext>
          </a:extLst>
        </p:cNvPr>
        <p:cNvGrpSpPr/>
        <p:nvPr/>
      </p:nvGrpSpPr>
      <p:grpSpPr>
        <a:xfrm>
          <a:off x="0" y="0"/>
          <a:ext cx="0" cy="0"/>
          <a:chOff x="0" y="0"/>
          <a:chExt cx="0" cy="0"/>
        </a:xfrm>
      </p:grpSpPr>
      <p:sp>
        <p:nvSpPr>
          <p:cNvPr id="64513" name="Segnaposto immagine diapositiva 1">
            <a:extLst>
              <a:ext uri="{FF2B5EF4-FFF2-40B4-BE49-F238E27FC236}">
                <a16:creationId xmlns:a16="http://schemas.microsoft.com/office/drawing/2014/main" id="{E29A24FD-0DFF-AE51-37B9-196E2EF372A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a:extLst>
              <a:ext uri="{FF2B5EF4-FFF2-40B4-BE49-F238E27FC236}">
                <a16:creationId xmlns:a16="http://schemas.microsoft.com/office/drawing/2014/main" id="{6FC0C7AB-D14F-39F3-6A97-8C65836C198E}"/>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a:extLst>
              <a:ext uri="{FF2B5EF4-FFF2-40B4-BE49-F238E27FC236}">
                <a16:creationId xmlns:a16="http://schemas.microsoft.com/office/drawing/2014/main" id="{8BAAECFE-68AA-9967-C920-EB9AF999EE57}"/>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18</a:t>
            </a:fld>
            <a:endParaRPr lang="it-IT" sz="1200"/>
          </a:p>
        </p:txBody>
      </p:sp>
    </p:spTree>
    <p:extLst>
      <p:ext uri="{BB962C8B-B14F-4D97-AF65-F5344CB8AC3E}">
        <p14:creationId xmlns:p14="http://schemas.microsoft.com/office/powerpoint/2010/main" val="1525833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8FE29-AB13-3698-D3A3-1A957B3044A8}"/>
            </a:ext>
          </a:extLst>
        </p:cNvPr>
        <p:cNvGrpSpPr/>
        <p:nvPr/>
      </p:nvGrpSpPr>
      <p:grpSpPr>
        <a:xfrm>
          <a:off x="0" y="0"/>
          <a:ext cx="0" cy="0"/>
          <a:chOff x="0" y="0"/>
          <a:chExt cx="0" cy="0"/>
        </a:xfrm>
      </p:grpSpPr>
      <p:sp>
        <p:nvSpPr>
          <p:cNvPr id="64513" name="Segnaposto immagine diapositiva 1">
            <a:extLst>
              <a:ext uri="{FF2B5EF4-FFF2-40B4-BE49-F238E27FC236}">
                <a16:creationId xmlns:a16="http://schemas.microsoft.com/office/drawing/2014/main" id="{B8389A6F-0CF1-F02F-9320-4D10D2A22A0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a:extLst>
              <a:ext uri="{FF2B5EF4-FFF2-40B4-BE49-F238E27FC236}">
                <a16:creationId xmlns:a16="http://schemas.microsoft.com/office/drawing/2014/main" id="{0649ED4B-59DF-812F-9E5D-87A607918D9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a:extLst>
              <a:ext uri="{FF2B5EF4-FFF2-40B4-BE49-F238E27FC236}">
                <a16:creationId xmlns:a16="http://schemas.microsoft.com/office/drawing/2014/main" id="{0387D27E-073D-9952-92D7-D762D907D6CE}"/>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19</a:t>
            </a:fld>
            <a:endParaRPr lang="it-IT" sz="1200"/>
          </a:p>
        </p:txBody>
      </p:sp>
    </p:spTree>
    <p:extLst>
      <p:ext uri="{BB962C8B-B14F-4D97-AF65-F5344CB8AC3E}">
        <p14:creationId xmlns:p14="http://schemas.microsoft.com/office/powerpoint/2010/main" val="1991352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…da due anni ci siamo noi, e questi sono i nostri obiettivi principali</a:t>
            </a:r>
          </a:p>
        </p:txBody>
      </p:sp>
      <p:sp>
        <p:nvSpPr>
          <p:cNvPr id="58371"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41DB81A-91A3-9149-8C96-6F6E36164C77}" type="slidenum">
              <a:rPr lang="it-IT" sz="1200"/>
              <a:pPr eaLnBrk="1" hangingPunct="1"/>
              <a:t>2</a:t>
            </a:fld>
            <a:endParaRPr lang="it-IT" sz="1200"/>
          </a:p>
        </p:txBody>
      </p:sp>
    </p:spTree>
    <p:extLst>
      <p:ext uri="{BB962C8B-B14F-4D97-AF65-F5344CB8AC3E}">
        <p14:creationId xmlns:p14="http://schemas.microsoft.com/office/powerpoint/2010/main" val="880493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DDD74-95F1-C71B-91D9-2BBB057E1962}"/>
            </a:ext>
          </a:extLst>
        </p:cNvPr>
        <p:cNvGrpSpPr/>
        <p:nvPr/>
      </p:nvGrpSpPr>
      <p:grpSpPr>
        <a:xfrm>
          <a:off x="0" y="0"/>
          <a:ext cx="0" cy="0"/>
          <a:chOff x="0" y="0"/>
          <a:chExt cx="0" cy="0"/>
        </a:xfrm>
      </p:grpSpPr>
      <p:sp>
        <p:nvSpPr>
          <p:cNvPr id="64513" name="Segnaposto immagine diapositiva 1">
            <a:extLst>
              <a:ext uri="{FF2B5EF4-FFF2-40B4-BE49-F238E27FC236}">
                <a16:creationId xmlns:a16="http://schemas.microsoft.com/office/drawing/2014/main" id="{CC4B79C1-58D1-E6BB-711B-093C95D6203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a:extLst>
              <a:ext uri="{FF2B5EF4-FFF2-40B4-BE49-F238E27FC236}">
                <a16:creationId xmlns:a16="http://schemas.microsoft.com/office/drawing/2014/main" id="{BDE0652F-93C6-7A5F-6BC0-3ECA6680ACF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a:extLst>
              <a:ext uri="{FF2B5EF4-FFF2-40B4-BE49-F238E27FC236}">
                <a16:creationId xmlns:a16="http://schemas.microsoft.com/office/drawing/2014/main" id="{D721A4F1-EAE7-A808-D0A1-40E567A8688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20</a:t>
            </a:fld>
            <a:endParaRPr lang="it-IT" sz="1200"/>
          </a:p>
        </p:txBody>
      </p:sp>
    </p:spTree>
    <p:extLst>
      <p:ext uri="{BB962C8B-B14F-4D97-AF65-F5344CB8AC3E}">
        <p14:creationId xmlns:p14="http://schemas.microsoft.com/office/powerpoint/2010/main" val="4211004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10EC3-2593-21CF-1528-7663CA760BEF}"/>
            </a:ext>
          </a:extLst>
        </p:cNvPr>
        <p:cNvGrpSpPr/>
        <p:nvPr/>
      </p:nvGrpSpPr>
      <p:grpSpPr>
        <a:xfrm>
          <a:off x="0" y="0"/>
          <a:ext cx="0" cy="0"/>
          <a:chOff x="0" y="0"/>
          <a:chExt cx="0" cy="0"/>
        </a:xfrm>
      </p:grpSpPr>
      <p:sp>
        <p:nvSpPr>
          <p:cNvPr id="64513" name="Segnaposto immagine diapositiva 1">
            <a:extLst>
              <a:ext uri="{FF2B5EF4-FFF2-40B4-BE49-F238E27FC236}">
                <a16:creationId xmlns:a16="http://schemas.microsoft.com/office/drawing/2014/main" id="{6CA57BA1-3B06-334C-22A6-8BAAC78C581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a:extLst>
              <a:ext uri="{FF2B5EF4-FFF2-40B4-BE49-F238E27FC236}">
                <a16:creationId xmlns:a16="http://schemas.microsoft.com/office/drawing/2014/main" id="{89DA55DA-4708-09E9-E4AB-FF995D83146B}"/>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a:extLst>
              <a:ext uri="{FF2B5EF4-FFF2-40B4-BE49-F238E27FC236}">
                <a16:creationId xmlns:a16="http://schemas.microsoft.com/office/drawing/2014/main" id="{A44B5A76-B317-3D95-F344-DE83BB1DC061}"/>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21</a:t>
            </a:fld>
            <a:endParaRPr lang="it-IT" sz="1200"/>
          </a:p>
        </p:txBody>
      </p:sp>
    </p:spTree>
    <p:extLst>
      <p:ext uri="{BB962C8B-B14F-4D97-AF65-F5344CB8AC3E}">
        <p14:creationId xmlns:p14="http://schemas.microsoft.com/office/powerpoint/2010/main" val="231425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44C06-572A-A183-71B0-82511ED83EC8}"/>
            </a:ext>
          </a:extLst>
        </p:cNvPr>
        <p:cNvGrpSpPr/>
        <p:nvPr/>
      </p:nvGrpSpPr>
      <p:grpSpPr>
        <a:xfrm>
          <a:off x="0" y="0"/>
          <a:ext cx="0" cy="0"/>
          <a:chOff x="0" y="0"/>
          <a:chExt cx="0" cy="0"/>
        </a:xfrm>
      </p:grpSpPr>
      <p:sp>
        <p:nvSpPr>
          <p:cNvPr id="64513" name="Segnaposto immagine diapositiva 1">
            <a:extLst>
              <a:ext uri="{FF2B5EF4-FFF2-40B4-BE49-F238E27FC236}">
                <a16:creationId xmlns:a16="http://schemas.microsoft.com/office/drawing/2014/main" id="{3B8D2A7B-F26C-BAAE-D45E-6A30F9F1259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a:extLst>
              <a:ext uri="{FF2B5EF4-FFF2-40B4-BE49-F238E27FC236}">
                <a16:creationId xmlns:a16="http://schemas.microsoft.com/office/drawing/2014/main" id="{CF52C280-89DA-916A-0B1B-0D814D5BB59F}"/>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a:extLst>
              <a:ext uri="{FF2B5EF4-FFF2-40B4-BE49-F238E27FC236}">
                <a16:creationId xmlns:a16="http://schemas.microsoft.com/office/drawing/2014/main" id="{D151DDF2-D95F-1B59-431B-93106076BFA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22</a:t>
            </a:fld>
            <a:endParaRPr lang="it-IT" sz="1200"/>
          </a:p>
        </p:txBody>
      </p:sp>
    </p:spTree>
    <p:extLst>
      <p:ext uri="{BB962C8B-B14F-4D97-AF65-F5344CB8AC3E}">
        <p14:creationId xmlns:p14="http://schemas.microsoft.com/office/powerpoint/2010/main" val="4135287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 la diagnosi (come proposto nell’ultima convention wasog tenutasi a Parigi pochi mesi orsono) richiede un workup multidisciplinare sia all’esordio che nel follow up</a:t>
            </a: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23</a:t>
            </a:fld>
            <a:endParaRPr lang="it-IT" sz="1200"/>
          </a:p>
        </p:txBody>
      </p:sp>
    </p:spTree>
    <p:extLst>
      <p:ext uri="{BB962C8B-B14F-4D97-AF65-F5344CB8AC3E}">
        <p14:creationId xmlns:p14="http://schemas.microsoft.com/office/powerpoint/2010/main" val="85782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24</a:t>
            </a:fld>
            <a:endParaRPr lang="it-IT" sz="1200"/>
          </a:p>
        </p:txBody>
      </p:sp>
    </p:spTree>
    <p:extLst>
      <p:ext uri="{BB962C8B-B14F-4D97-AF65-F5344CB8AC3E}">
        <p14:creationId xmlns:p14="http://schemas.microsoft.com/office/powerpoint/2010/main" val="1209983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 la diagnosi (come proposto nell’ultima convention wasog tenutasi a Parigi pochi mesi orsono) richiede un workup multidisciplinare sia all’esordio che nel follow up</a:t>
            </a: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25</a:t>
            </a:fld>
            <a:endParaRPr lang="it-IT" sz="1200"/>
          </a:p>
        </p:txBody>
      </p:sp>
    </p:spTree>
    <p:extLst>
      <p:ext uri="{BB962C8B-B14F-4D97-AF65-F5344CB8AC3E}">
        <p14:creationId xmlns:p14="http://schemas.microsoft.com/office/powerpoint/2010/main" val="1744059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dirty="0">
              <a:latin typeface="Calibri" charset="0"/>
            </a:endParaRP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26</a:t>
            </a:fld>
            <a:endParaRPr lang="it-IT" sz="1200"/>
          </a:p>
        </p:txBody>
      </p:sp>
    </p:spTree>
    <p:extLst>
      <p:ext uri="{BB962C8B-B14F-4D97-AF65-F5344CB8AC3E}">
        <p14:creationId xmlns:p14="http://schemas.microsoft.com/office/powerpoint/2010/main" val="1448639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dirty="0">
              <a:latin typeface="Calibri" charset="0"/>
            </a:endParaRPr>
          </a:p>
        </p:txBody>
      </p:sp>
      <p:sp>
        <p:nvSpPr>
          <p:cNvPr id="80899"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27</a:t>
            </a:fld>
            <a:endParaRPr lang="it-IT" sz="1200"/>
          </a:p>
        </p:txBody>
      </p:sp>
    </p:spTree>
    <p:extLst>
      <p:ext uri="{BB962C8B-B14F-4D97-AF65-F5344CB8AC3E}">
        <p14:creationId xmlns:p14="http://schemas.microsoft.com/office/powerpoint/2010/main" val="1370545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7DBF5-4E63-47EB-75B3-7E47813286BF}"/>
            </a:ext>
          </a:extLst>
        </p:cNvPr>
        <p:cNvGrpSpPr/>
        <p:nvPr/>
      </p:nvGrpSpPr>
      <p:grpSpPr>
        <a:xfrm>
          <a:off x="0" y="0"/>
          <a:ext cx="0" cy="0"/>
          <a:chOff x="0" y="0"/>
          <a:chExt cx="0" cy="0"/>
        </a:xfrm>
      </p:grpSpPr>
      <p:sp>
        <p:nvSpPr>
          <p:cNvPr id="80897" name="Segnaposto immagine diapositiva 1">
            <a:extLst>
              <a:ext uri="{FF2B5EF4-FFF2-40B4-BE49-F238E27FC236}">
                <a16:creationId xmlns:a16="http://schemas.microsoft.com/office/drawing/2014/main" id="{0A080C07-D7CE-FB9A-71D6-1E7AE4627E9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Segnaposto note 2">
            <a:extLst>
              <a:ext uri="{FF2B5EF4-FFF2-40B4-BE49-F238E27FC236}">
                <a16:creationId xmlns:a16="http://schemas.microsoft.com/office/drawing/2014/main" id="{FE290E04-9E5F-759F-FB65-0C8E7D3817EC}"/>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dirty="0">
              <a:latin typeface="Calibri" charset="0"/>
            </a:endParaRPr>
          </a:p>
        </p:txBody>
      </p:sp>
      <p:sp>
        <p:nvSpPr>
          <p:cNvPr id="80899" name="Segnaposto numero diapositiva 3">
            <a:extLst>
              <a:ext uri="{FF2B5EF4-FFF2-40B4-BE49-F238E27FC236}">
                <a16:creationId xmlns:a16="http://schemas.microsoft.com/office/drawing/2014/main" id="{70B3B744-B48C-8DE2-9249-1FDAE63DE2C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28</a:t>
            </a:fld>
            <a:endParaRPr lang="it-IT" sz="1200"/>
          </a:p>
        </p:txBody>
      </p:sp>
    </p:spTree>
    <p:extLst>
      <p:ext uri="{BB962C8B-B14F-4D97-AF65-F5344CB8AC3E}">
        <p14:creationId xmlns:p14="http://schemas.microsoft.com/office/powerpoint/2010/main" val="3815927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7244-88E3-1E14-05F5-503B3376457F}"/>
            </a:ext>
          </a:extLst>
        </p:cNvPr>
        <p:cNvGrpSpPr/>
        <p:nvPr/>
      </p:nvGrpSpPr>
      <p:grpSpPr>
        <a:xfrm>
          <a:off x="0" y="0"/>
          <a:ext cx="0" cy="0"/>
          <a:chOff x="0" y="0"/>
          <a:chExt cx="0" cy="0"/>
        </a:xfrm>
      </p:grpSpPr>
      <p:sp>
        <p:nvSpPr>
          <p:cNvPr id="80897" name="Segnaposto immagine diapositiva 1">
            <a:extLst>
              <a:ext uri="{FF2B5EF4-FFF2-40B4-BE49-F238E27FC236}">
                <a16:creationId xmlns:a16="http://schemas.microsoft.com/office/drawing/2014/main" id="{8B2EBFE6-71C2-37E7-664D-86D36F2BF33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Segnaposto note 2">
            <a:extLst>
              <a:ext uri="{FF2B5EF4-FFF2-40B4-BE49-F238E27FC236}">
                <a16:creationId xmlns:a16="http://schemas.microsoft.com/office/drawing/2014/main" id="{45C1082E-4F2E-FBB6-7C81-9B46244C133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dirty="0">
              <a:latin typeface="Calibri" charset="0"/>
            </a:endParaRPr>
          </a:p>
        </p:txBody>
      </p:sp>
      <p:sp>
        <p:nvSpPr>
          <p:cNvPr id="80899" name="Segnaposto numero diapositiva 3">
            <a:extLst>
              <a:ext uri="{FF2B5EF4-FFF2-40B4-BE49-F238E27FC236}">
                <a16:creationId xmlns:a16="http://schemas.microsoft.com/office/drawing/2014/main" id="{4AC74F5A-E5CB-1FCE-FAAA-5D6A15BAC7B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CF1BD71-35A0-5444-986D-13B585F10B68}" type="slidenum">
              <a:rPr lang="it-IT" sz="1200"/>
              <a:pPr eaLnBrk="1" hangingPunct="1"/>
              <a:t>29</a:t>
            </a:fld>
            <a:endParaRPr lang="it-IT" sz="1200"/>
          </a:p>
        </p:txBody>
      </p:sp>
    </p:spTree>
    <p:extLst>
      <p:ext uri="{BB962C8B-B14F-4D97-AF65-F5344CB8AC3E}">
        <p14:creationId xmlns:p14="http://schemas.microsoft.com/office/powerpoint/2010/main" val="350458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…da due anni ci siamo noi, e questi sono i nostri obiettivi principali</a:t>
            </a:r>
          </a:p>
        </p:txBody>
      </p:sp>
      <p:sp>
        <p:nvSpPr>
          <p:cNvPr id="58371"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41DB81A-91A3-9149-8C96-6F6E36164C77}" type="slidenum">
              <a:rPr lang="it-IT" sz="1200"/>
              <a:pPr eaLnBrk="1" hangingPunct="1"/>
              <a:t>3</a:t>
            </a:fld>
            <a:endParaRPr lang="it-IT" sz="1200"/>
          </a:p>
        </p:txBody>
      </p:sp>
    </p:spTree>
    <p:extLst>
      <p:ext uri="{BB962C8B-B14F-4D97-AF65-F5344CB8AC3E}">
        <p14:creationId xmlns:p14="http://schemas.microsoft.com/office/powerpoint/2010/main" val="2606572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986"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…perché se non hai una sarcoidosi polmonare lo stato italiano non vuole proprio assisterti… per questo la proposta di presa in carico della sarcoidosi nei lea che giaciono alla conferenza stato regioni è profondamente sbagliata!!!</a:t>
            </a:r>
          </a:p>
        </p:txBody>
      </p:sp>
      <p:sp>
        <p:nvSpPr>
          <p:cNvPr id="41987"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5CD9E7F-C11F-5547-B286-74431A92ABB3}" type="slidenum">
              <a:rPr lang="it-IT" sz="1200"/>
              <a:pPr eaLnBrk="1" hangingPunct="1"/>
              <a:t>30</a:t>
            </a:fld>
            <a:endParaRPr lang="it-IT"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72707"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BBAD581-1708-2642-9AA8-5CD788A6CF6C}" type="slidenum">
              <a:rPr lang="it-IT" sz="1200"/>
              <a:pPr eaLnBrk="1" hangingPunct="1"/>
              <a:t>31</a:t>
            </a:fld>
            <a:endParaRPr lang="it-IT"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6563"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299FB61-A17F-3849-89F4-2C60B2874ECD}" type="slidenum">
              <a:rPr lang="it-IT" sz="1200"/>
              <a:pPr eaLnBrk="1" hangingPunct="1"/>
              <a:t>32</a:t>
            </a:fld>
            <a:endParaRPr lang="it-IT" sz="1200"/>
          </a:p>
        </p:txBody>
      </p:sp>
    </p:spTree>
    <p:extLst>
      <p:ext uri="{BB962C8B-B14F-4D97-AF65-F5344CB8AC3E}">
        <p14:creationId xmlns:p14="http://schemas.microsoft.com/office/powerpoint/2010/main" val="846337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1AD9-2835-3552-1881-E4E075ED6B15}"/>
            </a:ext>
          </a:extLst>
        </p:cNvPr>
        <p:cNvGrpSpPr/>
        <p:nvPr/>
      </p:nvGrpSpPr>
      <p:grpSpPr>
        <a:xfrm>
          <a:off x="0" y="0"/>
          <a:ext cx="0" cy="0"/>
          <a:chOff x="0" y="0"/>
          <a:chExt cx="0" cy="0"/>
        </a:xfrm>
      </p:grpSpPr>
      <p:sp>
        <p:nvSpPr>
          <p:cNvPr id="66561" name="Segnaposto immagine diapositiva 1">
            <a:extLst>
              <a:ext uri="{FF2B5EF4-FFF2-40B4-BE49-F238E27FC236}">
                <a16:creationId xmlns:a16="http://schemas.microsoft.com/office/drawing/2014/main" id="{9F1CD829-7AFF-1BC1-BBDE-241A082FBBF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Segnaposto note 2">
            <a:extLst>
              <a:ext uri="{FF2B5EF4-FFF2-40B4-BE49-F238E27FC236}">
                <a16:creationId xmlns:a16="http://schemas.microsoft.com/office/drawing/2014/main" id="{DE8466FC-C287-6E16-9F86-C86DC4A2809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6563" name="Segnaposto numero diapositiva 3">
            <a:extLst>
              <a:ext uri="{FF2B5EF4-FFF2-40B4-BE49-F238E27FC236}">
                <a16:creationId xmlns:a16="http://schemas.microsoft.com/office/drawing/2014/main" id="{7B3E7E00-3665-D855-CD08-90076AB489D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299FB61-A17F-3849-89F4-2C60B2874ECD}" type="slidenum">
              <a:rPr lang="it-IT" sz="1200"/>
              <a:pPr eaLnBrk="1" hangingPunct="1"/>
              <a:t>33</a:t>
            </a:fld>
            <a:endParaRPr lang="it-IT" sz="1200"/>
          </a:p>
        </p:txBody>
      </p:sp>
    </p:spTree>
    <p:extLst>
      <p:ext uri="{BB962C8B-B14F-4D97-AF65-F5344CB8AC3E}">
        <p14:creationId xmlns:p14="http://schemas.microsoft.com/office/powerpoint/2010/main" val="1764614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BD39F-5C04-C692-3A6E-0C42FAC869DD}"/>
            </a:ext>
          </a:extLst>
        </p:cNvPr>
        <p:cNvGrpSpPr/>
        <p:nvPr/>
      </p:nvGrpSpPr>
      <p:grpSpPr>
        <a:xfrm>
          <a:off x="0" y="0"/>
          <a:ext cx="0" cy="0"/>
          <a:chOff x="0" y="0"/>
          <a:chExt cx="0" cy="0"/>
        </a:xfrm>
      </p:grpSpPr>
      <p:sp>
        <p:nvSpPr>
          <p:cNvPr id="66561" name="Segnaposto immagine diapositiva 1">
            <a:extLst>
              <a:ext uri="{FF2B5EF4-FFF2-40B4-BE49-F238E27FC236}">
                <a16:creationId xmlns:a16="http://schemas.microsoft.com/office/drawing/2014/main" id="{29C7169F-F426-C9BF-524D-9FB791F7E75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Segnaposto note 2">
            <a:extLst>
              <a:ext uri="{FF2B5EF4-FFF2-40B4-BE49-F238E27FC236}">
                <a16:creationId xmlns:a16="http://schemas.microsoft.com/office/drawing/2014/main" id="{020DF252-7E91-3F20-3E67-FD949D0D787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6563" name="Segnaposto numero diapositiva 3">
            <a:extLst>
              <a:ext uri="{FF2B5EF4-FFF2-40B4-BE49-F238E27FC236}">
                <a16:creationId xmlns:a16="http://schemas.microsoft.com/office/drawing/2014/main" id="{4419CC4B-FB48-63C9-D038-C37E67CA6C0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299FB61-A17F-3849-89F4-2C60B2874ECD}" type="slidenum">
              <a:rPr lang="it-IT" sz="1200"/>
              <a:pPr eaLnBrk="1" hangingPunct="1"/>
              <a:t>34</a:t>
            </a:fld>
            <a:endParaRPr lang="it-IT" sz="1200"/>
          </a:p>
        </p:txBody>
      </p:sp>
    </p:spTree>
    <p:extLst>
      <p:ext uri="{BB962C8B-B14F-4D97-AF65-F5344CB8AC3E}">
        <p14:creationId xmlns:p14="http://schemas.microsoft.com/office/powerpoint/2010/main" val="3913988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2"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Buongiorno, ringrazio il presidente per avermi dato l’opportunità di parlare a tutti voi qui oggi.</a:t>
            </a:r>
          </a:p>
        </p:txBody>
      </p:sp>
      <p:sp>
        <p:nvSpPr>
          <p:cNvPr id="15363"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D0F4D8E-91F8-5E4D-87C6-B1C9A7C6442B}" type="slidenum">
              <a:rPr lang="it-IT" sz="1200"/>
              <a:pPr eaLnBrk="1" hangingPunct="1"/>
              <a:t>35</a:t>
            </a:fld>
            <a:endParaRPr lang="it-IT"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…da due anni ci siamo noi, e questi sono i nostri obiettivi principali</a:t>
            </a:r>
          </a:p>
        </p:txBody>
      </p:sp>
      <p:sp>
        <p:nvSpPr>
          <p:cNvPr id="58371"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41DB81A-91A3-9149-8C96-6F6E36164C77}" type="slidenum">
              <a:rPr lang="it-IT" sz="1200"/>
              <a:pPr eaLnBrk="1" hangingPunct="1"/>
              <a:t>4</a:t>
            </a:fld>
            <a:endParaRPr lang="it-IT" sz="1200"/>
          </a:p>
        </p:txBody>
      </p:sp>
    </p:spTree>
    <p:extLst>
      <p:ext uri="{BB962C8B-B14F-4D97-AF65-F5344CB8AC3E}">
        <p14:creationId xmlns:p14="http://schemas.microsoft.com/office/powerpoint/2010/main" val="420121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Quando una persona nel nostro paese riceve una diagnosi di sarcoidosi, nel nostro paese, spesso non ha che da buttarsi (a torto o a ragione) su internet, per l’esiguità delle informazioni ricevute e per la totale assenza di presa in carico che deriva da quanto ho appena ricordato</a:t>
            </a:r>
          </a:p>
        </p:txBody>
      </p:sp>
      <p:sp>
        <p:nvSpPr>
          <p:cNvPr id="19459"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A50CF7E-0206-3844-AC80-2C6565548CBE}" type="slidenum">
              <a:rPr lang="it-IT" sz="1200"/>
              <a:pPr eaLnBrk="1" hangingPunct="1"/>
              <a:t>5</a:t>
            </a:fld>
            <a:endParaRPr 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6</a:t>
            </a:fld>
            <a:endParaRPr lang="it-IT" sz="1200"/>
          </a:p>
        </p:txBody>
      </p:sp>
    </p:spTree>
    <p:extLst>
      <p:ext uri="{BB962C8B-B14F-4D97-AF65-F5344CB8AC3E}">
        <p14:creationId xmlns:p14="http://schemas.microsoft.com/office/powerpoint/2010/main" val="358807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7</a:t>
            </a:fld>
            <a:endParaRPr lang="it-IT" sz="1200"/>
          </a:p>
        </p:txBody>
      </p:sp>
    </p:spTree>
    <p:extLst>
      <p:ext uri="{BB962C8B-B14F-4D97-AF65-F5344CB8AC3E}">
        <p14:creationId xmlns:p14="http://schemas.microsoft.com/office/powerpoint/2010/main" val="3051914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.molto importante anche questo: comprendere le storie dei nostri associati aiuterà a meglio comprendere la malattia. Ricordate la classificazione?</a:t>
            </a:r>
          </a:p>
        </p:txBody>
      </p:sp>
      <p:sp>
        <p:nvSpPr>
          <p:cNvPr id="64515"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0100610-6EB4-2F47-91E5-5B6FAC96C30F}" type="slidenum">
              <a:rPr lang="it-IT" sz="1200"/>
              <a:pPr eaLnBrk="1" hangingPunct="1"/>
              <a:t>8</a:t>
            </a:fld>
            <a:endParaRPr lang="it-IT" sz="1200"/>
          </a:p>
        </p:txBody>
      </p:sp>
    </p:spTree>
    <p:extLst>
      <p:ext uri="{BB962C8B-B14F-4D97-AF65-F5344CB8AC3E}">
        <p14:creationId xmlns:p14="http://schemas.microsoft.com/office/powerpoint/2010/main" val="93606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4"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Calibri" charset="0"/>
              </a:rPr>
              <a:t>A ivello ospedaliero chiediamo siano costituitii dei team multidisciplinari in grado di sviluppare e seguire nel tempo gli workup</a:t>
            </a:r>
          </a:p>
        </p:txBody>
      </p:sp>
      <p:sp>
        <p:nvSpPr>
          <p:cNvPr id="84995"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0AB52A2-0E9A-9A41-BD9B-CFF41A3DCB90}" type="slidenum">
              <a:rPr lang="it-IT" sz="1200"/>
              <a:pPr eaLnBrk="1" hangingPunct="1"/>
              <a:t>9</a:t>
            </a:fld>
            <a:endParaRPr lang="it-IT" sz="1200"/>
          </a:p>
        </p:txBody>
      </p:sp>
    </p:spTree>
    <p:extLst>
      <p:ext uri="{BB962C8B-B14F-4D97-AF65-F5344CB8AC3E}">
        <p14:creationId xmlns:p14="http://schemas.microsoft.com/office/powerpoint/2010/main" val="131933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B1091B20-2757-6040-9829-A2130A6FA3E7}" type="datetimeFigureOut">
              <a:rPr lang="it-IT"/>
              <a:pPr>
                <a:defRPr/>
              </a:pPr>
              <a:t>11/05/25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D6273CC-EC60-6C41-86D6-D5788E3C8468}" type="slidenum">
              <a:rPr lang="it-IT"/>
              <a:pPr>
                <a:defRPr/>
              </a:pPr>
              <a:t>‹N›</a:t>
            </a:fld>
            <a:endParaRPr lang="it-IT"/>
          </a:p>
        </p:txBody>
      </p:sp>
    </p:spTree>
    <p:extLst>
      <p:ext uri="{BB962C8B-B14F-4D97-AF65-F5344CB8AC3E}">
        <p14:creationId xmlns:p14="http://schemas.microsoft.com/office/powerpoint/2010/main" val="299557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A52F227D-2DE7-A14B-AA3F-5F789DED07E5}" type="datetimeFigureOut">
              <a:rPr lang="it-IT"/>
              <a:pPr>
                <a:defRPr/>
              </a:pPr>
              <a:t>11/05/25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9D0B532-D47D-2640-87FE-318C885CBED0}" type="slidenum">
              <a:rPr lang="it-IT"/>
              <a:pPr>
                <a:defRPr/>
              </a:pPr>
              <a:t>‹N›</a:t>
            </a:fld>
            <a:endParaRPr lang="it-IT"/>
          </a:p>
        </p:txBody>
      </p:sp>
    </p:spTree>
    <p:extLst>
      <p:ext uri="{BB962C8B-B14F-4D97-AF65-F5344CB8AC3E}">
        <p14:creationId xmlns:p14="http://schemas.microsoft.com/office/powerpoint/2010/main" val="338633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DE334B5-DF35-4D4B-8E64-D3616DA49BAE}" type="datetimeFigureOut">
              <a:rPr lang="it-IT"/>
              <a:pPr>
                <a:defRPr/>
              </a:pPr>
              <a:t>11/05/25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159D2CB-279E-8446-AB08-BC2F0D5D7B9C}" type="slidenum">
              <a:rPr lang="it-IT"/>
              <a:pPr>
                <a:defRPr/>
              </a:pPr>
              <a:t>‹N›</a:t>
            </a:fld>
            <a:endParaRPr lang="it-IT"/>
          </a:p>
        </p:txBody>
      </p:sp>
    </p:spTree>
    <p:extLst>
      <p:ext uri="{BB962C8B-B14F-4D97-AF65-F5344CB8AC3E}">
        <p14:creationId xmlns:p14="http://schemas.microsoft.com/office/powerpoint/2010/main" val="271927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9E30581E-CEEF-1144-AFB5-D59ED7844F2A}" type="datetimeFigureOut">
              <a:rPr lang="it-IT"/>
              <a:pPr>
                <a:defRPr/>
              </a:pPr>
              <a:t>11/05/25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F5FC3E8-E35A-5448-84A8-F3EE2826177A}" type="slidenum">
              <a:rPr lang="it-IT"/>
              <a:pPr>
                <a:defRPr/>
              </a:pPr>
              <a:t>‹N›</a:t>
            </a:fld>
            <a:endParaRPr lang="it-IT"/>
          </a:p>
        </p:txBody>
      </p:sp>
    </p:spTree>
    <p:extLst>
      <p:ext uri="{BB962C8B-B14F-4D97-AF65-F5344CB8AC3E}">
        <p14:creationId xmlns:p14="http://schemas.microsoft.com/office/powerpoint/2010/main" val="4231588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3C44C7CE-B8B9-8546-9409-EA62FC90C5A0}" type="datetimeFigureOut">
              <a:rPr lang="it-IT"/>
              <a:pPr>
                <a:defRPr/>
              </a:pPr>
              <a:t>11/05/25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BAB0D45-4343-F541-82BA-C9C477AFF224}" type="slidenum">
              <a:rPr lang="it-IT"/>
              <a:pPr>
                <a:defRPr/>
              </a:pPr>
              <a:t>‹N›</a:t>
            </a:fld>
            <a:endParaRPr lang="it-IT"/>
          </a:p>
        </p:txBody>
      </p:sp>
    </p:spTree>
    <p:extLst>
      <p:ext uri="{BB962C8B-B14F-4D97-AF65-F5344CB8AC3E}">
        <p14:creationId xmlns:p14="http://schemas.microsoft.com/office/powerpoint/2010/main" val="389714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E591C6E7-C47B-FD40-98CC-D2DCAB6C3AB6}" type="datetimeFigureOut">
              <a:rPr lang="it-IT"/>
              <a:pPr>
                <a:defRPr/>
              </a:pPr>
              <a:t>11/05/25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44D2F3A-1315-134B-88A7-AF96FB212996}" type="slidenum">
              <a:rPr lang="it-IT"/>
              <a:pPr>
                <a:defRPr/>
              </a:pPr>
              <a:t>‹N›</a:t>
            </a:fld>
            <a:endParaRPr lang="it-IT"/>
          </a:p>
        </p:txBody>
      </p:sp>
    </p:spTree>
    <p:extLst>
      <p:ext uri="{BB962C8B-B14F-4D97-AF65-F5344CB8AC3E}">
        <p14:creationId xmlns:p14="http://schemas.microsoft.com/office/powerpoint/2010/main" val="286873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B82FB0E3-2140-ED44-9001-F817336FEE21}" type="datetimeFigureOut">
              <a:rPr lang="it-IT"/>
              <a:pPr>
                <a:defRPr/>
              </a:pPr>
              <a:t>11/05/25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E581A8F-8EC6-D94E-B33E-41F8262906C4}" type="slidenum">
              <a:rPr lang="it-IT"/>
              <a:pPr>
                <a:defRPr/>
              </a:pPr>
              <a:t>‹N›</a:t>
            </a:fld>
            <a:endParaRPr lang="it-IT"/>
          </a:p>
        </p:txBody>
      </p:sp>
    </p:spTree>
    <p:extLst>
      <p:ext uri="{BB962C8B-B14F-4D97-AF65-F5344CB8AC3E}">
        <p14:creationId xmlns:p14="http://schemas.microsoft.com/office/powerpoint/2010/main" val="107155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1A48BCEC-FDAB-F546-842D-71FC726CDB52}" type="datetimeFigureOut">
              <a:rPr lang="it-IT"/>
              <a:pPr>
                <a:defRPr/>
              </a:pPr>
              <a:t>11/05/25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8739636-120D-644C-8382-E6F884C6AA38}" type="slidenum">
              <a:rPr lang="it-IT"/>
              <a:pPr>
                <a:defRPr/>
              </a:pPr>
              <a:t>‹N›</a:t>
            </a:fld>
            <a:endParaRPr lang="it-IT"/>
          </a:p>
        </p:txBody>
      </p:sp>
    </p:spTree>
    <p:extLst>
      <p:ext uri="{BB962C8B-B14F-4D97-AF65-F5344CB8AC3E}">
        <p14:creationId xmlns:p14="http://schemas.microsoft.com/office/powerpoint/2010/main" val="308501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41EBF57-8B55-4447-BB30-5C13B9410BB2}" type="datetimeFigureOut">
              <a:rPr lang="it-IT"/>
              <a:pPr>
                <a:defRPr/>
              </a:pPr>
              <a:t>11/05/25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B97FE0E-830E-9B4F-B095-04265281CCF9}" type="slidenum">
              <a:rPr lang="it-IT"/>
              <a:pPr>
                <a:defRPr/>
              </a:pPr>
              <a:t>‹N›</a:t>
            </a:fld>
            <a:endParaRPr lang="it-IT"/>
          </a:p>
        </p:txBody>
      </p:sp>
    </p:spTree>
    <p:extLst>
      <p:ext uri="{BB962C8B-B14F-4D97-AF65-F5344CB8AC3E}">
        <p14:creationId xmlns:p14="http://schemas.microsoft.com/office/powerpoint/2010/main" val="59833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C1EEC51D-EF30-D742-9DA2-F3816713E746}" type="datetimeFigureOut">
              <a:rPr lang="it-IT"/>
              <a:pPr>
                <a:defRPr/>
              </a:pPr>
              <a:t>11/05/25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000E9C9-536A-5F49-9DF1-A959A72DE7CB}" type="slidenum">
              <a:rPr lang="it-IT"/>
              <a:pPr>
                <a:defRPr/>
              </a:pPr>
              <a:t>‹N›</a:t>
            </a:fld>
            <a:endParaRPr lang="it-IT"/>
          </a:p>
        </p:txBody>
      </p:sp>
    </p:spTree>
    <p:extLst>
      <p:ext uri="{BB962C8B-B14F-4D97-AF65-F5344CB8AC3E}">
        <p14:creationId xmlns:p14="http://schemas.microsoft.com/office/powerpoint/2010/main" val="41377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17210262-F309-E24C-8DF0-33AD24AFE165}" type="datetimeFigureOut">
              <a:rPr lang="it-IT"/>
              <a:pPr>
                <a:defRPr/>
              </a:pPr>
              <a:t>11/05/25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606B433-7AEE-A448-80B5-5DD0EAC8C126}" type="slidenum">
              <a:rPr lang="it-IT"/>
              <a:pPr>
                <a:defRPr/>
              </a:pPr>
              <a:t>‹N›</a:t>
            </a:fld>
            <a:endParaRPr lang="it-IT"/>
          </a:p>
        </p:txBody>
      </p:sp>
    </p:spTree>
    <p:extLst>
      <p:ext uri="{BB962C8B-B14F-4D97-AF65-F5344CB8AC3E}">
        <p14:creationId xmlns:p14="http://schemas.microsoft.com/office/powerpoint/2010/main" val="905055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75000"/>
              </a:schemeClr>
            </a:gs>
            <a:gs pos="100000">
              <a:srgbClr val="FFFFFF">
                <a:alpha val="42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E68036C-A8E5-AC46-A7E1-FB3773C3C885}" type="datetimeFigureOut">
              <a:rPr lang="it-IT"/>
              <a:pPr>
                <a:defRPr/>
              </a:pPr>
              <a:t>11/05/25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01E5D5E7-F0CE-BD49-A19B-C087B9B794E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emf"/></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emf"/><Relationship Id="rId4" Type="http://schemas.openxmlformats.org/officeDocument/2006/relationships/image" Target="../media/image25.png"/><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0.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46.jpg"/><Relationship Id="rId12" Type="http://schemas.openxmlformats.org/officeDocument/2006/relationships/image" Target="../media/image51.png"/><Relationship Id="rId17" Type="http://schemas.openxmlformats.org/officeDocument/2006/relationships/image" Target="../media/image56.jpeg"/><Relationship Id="rId2" Type="http://schemas.openxmlformats.org/officeDocument/2006/relationships/notesSlide" Target="../notesSlides/notesSlide25.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48.jpg"/><Relationship Id="rId1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g"/><Relationship Id="rId3" Type="http://schemas.openxmlformats.org/officeDocument/2006/relationships/image" Target="../media/image2.pn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73.png"/><Relationship Id="rId1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www.sarcoidosi.org/" TargetMode="External"/><Relationship Id="rId4" Type="http://schemas.openxmlformats.org/officeDocument/2006/relationships/image" Target="../media/image11.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8216879-9501-83E5-027E-F7C157C0BF91}"/>
              </a:ext>
            </a:extLst>
          </p:cNvPr>
          <p:cNvPicPr>
            <a:picLocks noChangeAspect="1"/>
          </p:cNvPicPr>
          <p:nvPr/>
        </p:nvPicPr>
        <p:blipFill>
          <a:blip r:embed="rId3"/>
          <a:stretch>
            <a:fillRect/>
          </a:stretch>
        </p:blipFill>
        <p:spPr>
          <a:xfrm>
            <a:off x="2243138" y="3189472"/>
            <a:ext cx="4714875" cy="3302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a:extLst>
              <a:ext uri="{FF2B5EF4-FFF2-40B4-BE49-F238E27FC236}">
                <a16:creationId xmlns:a16="http://schemas.microsoft.com/office/drawing/2014/main" id="{0716814F-9C25-D678-8F77-BA25DBF6C1CA}"/>
              </a:ext>
            </a:extLst>
          </p:cNvPr>
          <p:cNvSpPr txBox="1"/>
          <p:nvPr/>
        </p:nvSpPr>
        <p:spPr>
          <a:xfrm>
            <a:off x="128588" y="294234"/>
            <a:ext cx="8872537" cy="2492990"/>
          </a:xfrm>
          <a:prstGeom prst="rect">
            <a:avLst/>
          </a:prstGeom>
          <a:noFill/>
        </p:spPr>
        <p:txBody>
          <a:bodyPr wrap="square" rtlCol="0">
            <a:spAutoFit/>
          </a:bodyPr>
          <a:lstStyle/>
          <a:p>
            <a:pPr algn="ctr"/>
            <a:r>
              <a:rPr lang="it-IT" sz="4400" dirty="0">
                <a:solidFill>
                  <a:srgbClr val="7030A0"/>
                </a:solidFill>
                <a:effectLst/>
                <a:latin typeface="Futura" panose="020B0602020204020303" pitchFamily="34" charset="-79"/>
                <a:cs typeface="Futura" panose="020B0602020204020303" pitchFamily="34" charset="-79"/>
              </a:rPr>
              <a:t>Il contributo </a:t>
            </a:r>
          </a:p>
          <a:p>
            <a:pPr algn="ctr"/>
            <a:r>
              <a:rPr lang="it-IT" sz="4400" dirty="0">
                <a:solidFill>
                  <a:srgbClr val="7030A0"/>
                </a:solidFill>
                <a:effectLst/>
                <a:latin typeface="Futura" panose="020B0602020204020303" pitchFamily="34" charset="-79"/>
                <a:cs typeface="Futura" panose="020B0602020204020303" pitchFamily="34" charset="-79"/>
              </a:rPr>
              <a:t>delle associazioni di pazienti </a:t>
            </a:r>
          </a:p>
          <a:p>
            <a:pPr algn="ctr"/>
            <a:r>
              <a:rPr lang="it-IT" sz="4400" dirty="0">
                <a:solidFill>
                  <a:srgbClr val="7030A0"/>
                </a:solidFill>
                <a:effectLst/>
                <a:latin typeface="Futura" panose="020B0602020204020303" pitchFamily="34" charset="-79"/>
                <a:cs typeface="Futura" panose="020B0602020204020303" pitchFamily="34" charset="-79"/>
              </a:rPr>
              <a:t>alla cura della Sarcoidosi</a:t>
            </a:r>
          </a:p>
          <a:p>
            <a:pPr algn="ctr"/>
            <a:endParaRPr lang="it-IT" sz="2400" dirty="0"/>
          </a:p>
        </p:txBody>
      </p:sp>
      <p:sp>
        <p:nvSpPr>
          <p:cNvPr id="6" name="CasellaDiTesto 5">
            <a:extLst>
              <a:ext uri="{FF2B5EF4-FFF2-40B4-BE49-F238E27FC236}">
                <a16:creationId xmlns:a16="http://schemas.microsoft.com/office/drawing/2014/main" id="{B35722A8-F5CC-90CA-D088-5F0016E29F1E}"/>
              </a:ext>
            </a:extLst>
          </p:cNvPr>
          <p:cNvSpPr txBox="1"/>
          <p:nvPr/>
        </p:nvSpPr>
        <p:spPr>
          <a:xfrm>
            <a:off x="2427630" y="2305694"/>
            <a:ext cx="4288739" cy="830997"/>
          </a:xfrm>
          <a:prstGeom prst="rect">
            <a:avLst/>
          </a:prstGeom>
          <a:noFill/>
        </p:spPr>
        <p:txBody>
          <a:bodyPr wrap="none" rtlCol="0">
            <a:spAutoFit/>
          </a:bodyPr>
          <a:lstStyle/>
          <a:p>
            <a:pPr algn="ctr"/>
            <a:r>
              <a:rPr lang="it-IT" sz="4800" b="1" dirty="0">
                <a:solidFill>
                  <a:srgbClr val="00B050"/>
                </a:solidFill>
              </a:rPr>
              <a:t>Filippo Martone</a:t>
            </a:r>
          </a:p>
        </p:txBody>
      </p:sp>
    </p:spTree>
    <p:extLst>
      <p:ext uri="{BB962C8B-B14F-4D97-AF65-F5344CB8AC3E}">
        <p14:creationId xmlns:p14="http://schemas.microsoft.com/office/powerpoint/2010/main" val="3406859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260E8540-548D-22F4-7DFC-718D1517621E}"/>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4C2E4117-7ABF-5E2B-A03B-CFA5AEB495B0}"/>
              </a:ext>
            </a:extLst>
          </p:cNvPr>
          <p:cNvSpPr txBox="1"/>
          <p:nvPr/>
        </p:nvSpPr>
        <p:spPr>
          <a:xfrm>
            <a:off x="205030" y="1562100"/>
            <a:ext cx="8733939" cy="1323439"/>
          </a:xfrm>
          <a:prstGeom prst="rect">
            <a:avLst/>
          </a:prstGeom>
          <a:noFill/>
        </p:spPr>
        <p:txBody>
          <a:bodyPr wrap="square">
            <a:spAutoFit/>
          </a:bodyPr>
          <a:lstStyle/>
          <a:p>
            <a:pPr algn="ctr" fontAlgn="auto">
              <a:spcBef>
                <a:spcPts val="0"/>
              </a:spcBef>
              <a:spcAft>
                <a:spcPts val="0"/>
              </a:spcAft>
              <a:defRPr/>
            </a:pPr>
            <a:r>
              <a:rPr lang="it-IT" sz="4000" b="1" cap="small" dirty="0">
                <a:solidFill>
                  <a:schemeClr val="accent1"/>
                </a:solidFill>
                <a:latin typeface="+mn-lt"/>
                <a:ea typeface="+mn-ea"/>
                <a:cs typeface="+mn-cs"/>
              </a:rPr>
              <a:t>Stimolare le società scientifiche portando i </a:t>
            </a:r>
            <a:r>
              <a:rPr lang="it-IT" sz="4000" b="1" cap="small" dirty="0">
                <a:solidFill>
                  <a:srgbClr val="FF0000"/>
                </a:solidFill>
                <a:latin typeface="+mn-lt"/>
                <a:ea typeface="+mn-ea"/>
                <a:cs typeface="+mn-cs"/>
              </a:rPr>
              <a:t>bisogni non corrisposti</a:t>
            </a:r>
          </a:p>
        </p:txBody>
      </p:sp>
      <p:pic>
        <p:nvPicPr>
          <p:cNvPr id="5" name="Immagine 4" descr="Immagine che contiene emblema, simbolo, logo, Marchio&#10;&#10;Descrizione generata automaticamente">
            <a:extLst>
              <a:ext uri="{FF2B5EF4-FFF2-40B4-BE49-F238E27FC236}">
                <a16:creationId xmlns:a16="http://schemas.microsoft.com/office/drawing/2014/main" id="{0CBDC9BC-8C05-2D29-A51B-BDDF452CF8D8}"/>
              </a:ext>
            </a:extLst>
          </p:cNvPr>
          <p:cNvPicPr>
            <a:picLocks noChangeAspect="1"/>
          </p:cNvPicPr>
          <p:nvPr/>
        </p:nvPicPr>
        <p:blipFill>
          <a:blip r:embed="rId4"/>
          <a:stretch>
            <a:fillRect/>
          </a:stretch>
        </p:blipFill>
        <p:spPr>
          <a:xfrm>
            <a:off x="303776" y="2991697"/>
            <a:ext cx="2343539" cy="2343539"/>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EE2B94D7-DF9E-76B6-312C-304163BA9AEF}"/>
              </a:ext>
            </a:extLst>
          </p:cNvPr>
          <p:cNvSpPr txBox="1">
            <a:spLocks/>
          </p:cNvSpPr>
          <p:nvPr/>
        </p:nvSpPr>
        <p:spPr bwMode="auto">
          <a:xfrm>
            <a:off x="2784709" y="2960048"/>
            <a:ext cx="7423956" cy="3462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11480" indent="-342900">
              <a:buFont typeface="Wingdings"/>
              <a:buChar char=""/>
              <a:defRPr lang="it-IT"/>
            </a:pPr>
            <a:r>
              <a:rPr lang="it-IT" sz="2400" dirty="0">
                <a:solidFill>
                  <a:srgbClr val="002060"/>
                </a:solidFill>
              </a:rPr>
              <a:t>Diagnosi in tempi certi</a:t>
            </a:r>
          </a:p>
          <a:p>
            <a:pPr marL="411480" indent="-342900">
              <a:buFont typeface="Wingdings"/>
              <a:buChar char=""/>
              <a:defRPr lang="it-IT"/>
            </a:pPr>
            <a:r>
              <a:rPr lang="it-IT" sz="2400" dirty="0">
                <a:solidFill>
                  <a:srgbClr val="002060"/>
                </a:solidFill>
              </a:rPr>
              <a:t>Presa in carico multidisciplinare</a:t>
            </a:r>
          </a:p>
          <a:p>
            <a:pPr marL="411480" indent="-342900">
              <a:buFont typeface="Wingdings"/>
              <a:buChar char=""/>
              <a:defRPr lang="it-IT"/>
            </a:pPr>
            <a:r>
              <a:rPr lang="it-IT" sz="2400" dirty="0">
                <a:solidFill>
                  <a:srgbClr val="002060"/>
                </a:solidFill>
              </a:rPr>
              <a:t>Follow up multidisciplinare</a:t>
            </a:r>
          </a:p>
          <a:p>
            <a:pPr marL="411480" indent="-342900">
              <a:buFont typeface="Wingdings"/>
              <a:buChar char=""/>
              <a:defRPr lang="it-IT"/>
            </a:pPr>
            <a:r>
              <a:rPr lang="it-IT" sz="2400" dirty="0">
                <a:solidFill>
                  <a:srgbClr val="002060"/>
                </a:solidFill>
              </a:rPr>
              <a:t>Gestione del dolore</a:t>
            </a:r>
          </a:p>
          <a:p>
            <a:pPr marL="411480" indent="-342900">
              <a:buFont typeface="Wingdings"/>
              <a:buChar char=""/>
              <a:defRPr lang="it-IT"/>
            </a:pPr>
            <a:r>
              <a:rPr lang="it-IT" sz="2400" b="1" dirty="0">
                <a:solidFill>
                  <a:srgbClr val="002060"/>
                </a:solidFill>
              </a:rPr>
              <a:t>Presa in carico psicologica</a:t>
            </a:r>
            <a:endParaRPr lang="it-IT" sz="2400" dirty="0">
              <a:solidFill>
                <a:srgbClr val="002060"/>
              </a:solidFill>
            </a:endParaRPr>
          </a:p>
          <a:p>
            <a:pPr marL="411480" indent="-342900">
              <a:buFont typeface="Wingdings"/>
              <a:buChar char=""/>
              <a:defRPr lang="it-IT"/>
            </a:pPr>
            <a:r>
              <a:rPr lang="it-IT" sz="2400" b="1" dirty="0">
                <a:solidFill>
                  <a:srgbClr val="002060"/>
                </a:solidFill>
              </a:rPr>
              <a:t>Gestione della «fatigue»</a:t>
            </a:r>
          </a:p>
          <a:p>
            <a:pPr marL="411480" indent="-342900">
              <a:buFont typeface="Wingdings"/>
              <a:buChar char=""/>
              <a:defRPr lang="it-IT"/>
            </a:pPr>
            <a:r>
              <a:rPr lang="it-IT" sz="2400" dirty="0">
                <a:solidFill>
                  <a:srgbClr val="002060"/>
                </a:solidFill>
              </a:rPr>
              <a:t>Presa in carico sociale</a:t>
            </a:r>
          </a:p>
        </p:txBody>
      </p:sp>
      <p:pic>
        <p:nvPicPr>
          <p:cNvPr id="6146" name="Picture 2">
            <a:extLst>
              <a:ext uri="{FF2B5EF4-FFF2-40B4-BE49-F238E27FC236}">
                <a16:creationId xmlns:a16="http://schemas.microsoft.com/office/drawing/2014/main" id="{A770F5D7-D2D6-C499-8528-29C37F2694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34" r="1268"/>
          <a:stretch/>
        </p:blipFill>
        <p:spPr bwMode="auto">
          <a:xfrm>
            <a:off x="228600" y="2241552"/>
            <a:ext cx="4306379" cy="4510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76595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C069A06C-318A-4FB1-334D-025C9ED9742B}"/>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DE1AAA7A-D0E3-7E9E-5A3E-7AA51FB6CA03}"/>
              </a:ext>
            </a:extLst>
          </p:cNvPr>
          <p:cNvSpPr txBox="1"/>
          <p:nvPr/>
        </p:nvSpPr>
        <p:spPr>
          <a:xfrm>
            <a:off x="1" y="1700473"/>
            <a:ext cx="9144000" cy="769441"/>
          </a:xfrm>
          <a:prstGeom prst="rect">
            <a:avLst/>
          </a:prstGeom>
          <a:noFill/>
        </p:spPr>
        <p:txBody>
          <a:bodyPr wrap="square" rtlCol="0">
            <a:spAutoFit/>
          </a:bodyPr>
          <a:lstStyle/>
          <a:p>
            <a:pPr algn="ctr"/>
            <a:r>
              <a:rPr lang="it-IT" sz="4400" b="1" cap="small" dirty="0">
                <a:solidFill>
                  <a:srgbClr val="156DD5"/>
                </a:solidFill>
                <a:latin typeface="+mn-lt"/>
                <a:ea typeface="+mn-ea"/>
                <a:cs typeface="+mn-cs"/>
              </a:rPr>
              <a:t>Fatigue, sonno, respirazione</a:t>
            </a:r>
            <a:endParaRPr lang="it-IT" sz="4400" dirty="0">
              <a:latin typeface="Comic Sans MS"/>
              <a:cs typeface="Comic Sans MS"/>
            </a:endParaRPr>
          </a:p>
        </p:txBody>
      </p:sp>
      <p:pic>
        <p:nvPicPr>
          <p:cNvPr id="2" name="Immagine 1">
            <a:extLst>
              <a:ext uri="{FF2B5EF4-FFF2-40B4-BE49-F238E27FC236}">
                <a16:creationId xmlns:a16="http://schemas.microsoft.com/office/drawing/2014/main" id="{14035523-80AC-040C-3D47-37DA6CBA82A2}"/>
              </a:ext>
            </a:extLst>
          </p:cNvPr>
          <p:cNvPicPr>
            <a:picLocks noChangeAspect="1"/>
          </p:cNvPicPr>
          <p:nvPr/>
        </p:nvPicPr>
        <p:blipFill>
          <a:blip r:embed="rId5"/>
          <a:stretch>
            <a:fillRect/>
          </a:stretch>
        </p:blipFill>
        <p:spPr>
          <a:xfrm>
            <a:off x="5274469" y="3211393"/>
            <a:ext cx="3324804" cy="2078003"/>
          </a:xfrm>
          <a:prstGeom prst="rect">
            <a:avLst/>
          </a:prstGeom>
          <a:ln>
            <a:noFill/>
          </a:ln>
          <a:effectLst>
            <a:outerShdw blurRad="292100" dist="139700" dir="2700000" algn="tl" rotWithShape="0">
              <a:srgbClr val="333333">
                <a:alpha val="65000"/>
              </a:srgbClr>
            </a:outerShdw>
          </a:effectLst>
        </p:spPr>
      </p:pic>
      <p:pic>
        <p:nvPicPr>
          <p:cNvPr id="5" name="Picture 2" descr="apnee notturne">
            <a:extLst>
              <a:ext uri="{FF2B5EF4-FFF2-40B4-BE49-F238E27FC236}">
                <a16:creationId xmlns:a16="http://schemas.microsoft.com/office/drawing/2014/main" id="{75EF1A07-8FDE-4EB1-73CA-7F49D88A1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5140" y="4857207"/>
            <a:ext cx="2604655" cy="1766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827EE4EC-D803-3D8A-B81B-DA2E3B6656E4}"/>
              </a:ext>
            </a:extLst>
          </p:cNvPr>
          <p:cNvPicPr>
            <a:picLocks noChangeAspect="1"/>
          </p:cNvPicPr>
          <p:nvPr/>
        </p:nvPicPr>
        <p:blipFill>
          <a:blip r:embed="rId7"/>
          <a:stretch>
            <a:fillRect/>
          </a:stretch>
        </p:blipFill>
        <p:spPr>
          <a:xfrm>
            <a:off x="0" y="2608287"/>
            <a:ext cx="7186773" cy="2078003"/>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CD9A5672-CA2C-81FB-FF8F-5DD92451C07A}"/>
              </a:ext>
            </a:extLst>
          </p:cNvPr>
          <p:cNvPicPr>
            <a:picLocks noChangeAspect="1"/>
          </p:cNvPicPr>
          <p:nvPr/>
        </p:nvPicPr>
        <p:blipFill>
          <a:blip r:embed="rId8"/>
          <a:stretch>
            <a:fillRect/>
          </a:stretch>
        </p:blipFill>
        <p:spPr>
          <a:xfrm>
            <a:off x="288518" y="4761578"/>
            <a:ext cx="6138398" cy="1766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859617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C2A8D-6496-F80F-6FD4-2D3BFC1AAC15}"/>
            </a:ext>
          </a:extLst>
        </p:cNvPr>
        <p:cNvGrpSpPr/>
        <p:nvPr/>
      </p:nvGrpSpPr>
      <p:grpSpPr>
        <a:xfrm>
          <a:off x="0" y="0"/>
          <a:ext cx="0" cy="0"/>
          <a:chOff x="0" y="0"/>
          <a:chExt cx="0" cy="0"/>
        </a:xfrm>
      </p:grpSpPr>
      <p:pic>
        <p:nvPicPr>
          <p:cNvPr id="71681" name="Immagine 7">
            <a:extLst>
              <a:ext uri="{FF2B5EF4-FFF2-40B4-BE49-F238E27FC236}">
                <a16:creationId xmlns:a16="http://schemas.microsoft.com/office/drawing/2014/main" id="{F7445BD5-D1A6-192A-70F7-FA3523393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descr="Schermata 2020-02-14 alle 19.03.28.png">
            <a:extLst>
              <a:ext uri="{FF2B5EF4-FFF2-40B4-BE49-F238E27FC236}">
                <a16:creationId xmlns:a16="http://schemas.microsoft.com/office/drawing/2014/main" id="{2343A247-6E43-52CF-B149-115755611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49" y="2438943"/>
            <a:ext cx="2774877" cy="603029"/>
          </a:xfrm>
          <a:prstGeom prst="rect">
            <a:avLst/>
          </a:prstGeom>
        </p:spPr>
      </p:pic>
      <p:pic>
        <p:nvPicPr>
          <p:cNvPr id="9" name="Immagine 8">
            <a:extLst>
              <a:ext uri="{FF2B5EF4-FFF2-40B4-BE49-F238E27FC236}">
                <a16:creationId xmlns:a16="http://schemas.microsoft.com/office/drawing/2014/main" id="{E6E405FC-5E21-48CB-088D-0360211F32EA}"/>
              </a:ext>
            </a:extLst>
          </p:cNvPr>
          <p:cNvPicPr>
            <a:picLocks noChangeAspect="1"/>
          </p:cNvPicPr>
          <p:nvPr/>
        </p:nvPicPr>
        <p:blipFill rotWithShape="1">
          <a:blip r:embed="rId5"/>
          <a:srcRect l="19979" t="19445" r="30688" b="14259"/>
          <a:stretch/>
        </p:blipFill>
        <p:spPr>
          <a:xfrm>
            <a:off x="117240" y="3827747"/>
            <a:ext cx="1498600" cy="2682493"/>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10A49B8B-247E-84D1-CAF0-5B180C983CA8}"/>
              </a:ext>
            </a:extLst>
          </p:cNvPr>
          <p:cNvPicPr>
            <a:picLocks noChangeAspect="1"/>
          </p:cNvPicPr>
          <p:nvPr/>
        </p:nvPicPr>
        <p:blipFill rotWithShape="1">
          <a:blip r:embed="rId6"/>
          <a:srcRect t="11508" b="45277"/>
          <a:stretch/>
        </p:blipFill>
        <p:spPr>
          <a:xfrm>
            <a:off x="3758973" y="2317607"/>
            <a:ext cx="3810000" cy="2222785"/>
          </a:xfrm>
          <a:prstGeom prst="rect">
            <a:avLst/>
          </a:prstGeom>
          <a:ln>
            <a:noFill/>
          </a:ln>
          <a:effectLst>
            <a:outerShdw blurRad="292100" dist="139700" dir="2700000" algn="tl" rotWithShape="0">
              <a:srgbClr val="333333">
                <a:alpha val="65000"/>
              </a:srgbClr>
            </a:outerShdw>
          </a:effectLst>
        </p:spPr>
      </p:pic>
      <p:pic>
        <p:nvPicPr>
          <p:cNvPr id="7" name="Immagine 6" descr="Schermata 2020-12-16 alle 18.03.39.png">
            <a:extLst>
              <a:ext uri="{FF2B5EF4-FFF2-40B4-BE49-F238E27FC236}">
                <a16:creationId xmlns:a16="http://schemas.microsoft.com/office/drawing/2014/main" id="{4B7C8D6C-612B-77D9-A23B-E384E909C1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9487" y="3035078"/>
            <a:ext cx="6704762" cy="2870285"/>
          </a:xfrm>
          <a:prstGeom prst="rect">
            <a:avLst/>
          </a:prstGeom>
          <a:ln>
            <a:noFill/>
          </a:ln>
          <a:effectLst>
            <a:outerShdw blurRad="292100" dist="139700" dir="2700000" algn="tl" rotWithShape="0">
              <a:srgbClr val="333333">
                <a:alpha val="65000"/>
              </a:srgbClr>
            </a:outerShdw>
          </a:effectLst>
        </p:spPr>
      </p:pic>
      <p:pic>
        <p:nvPicPr>
          <p:cNvPr id="3" name="Immagine 2" descr="Immagine che contiene emblema, simbolo, logo, Marchio&#10;&#10;Descrizione generata automaticamente">
            <a:extLst>
              <a:ext uri="{FF2B5EF4-FFF2-40B4-BE49-F238E27FC236}">
                <a16:creationId xmlns:a16="http://schemas.microsoft.com/office/drawing/2014/main" id="{CE9E3958-818F-2489-35E5-1BE9FFBBAF4F}"/>
              </a:ext>
            </a:extLst>
          </p:cNvPr>
          <p:cNvPicPr>
            <a:picLocks noChangeAspect="1"/>
          </p:cNvPicPr>
          <p:nvPr/>
        </p:nvPicPr>
        <p:blipFill>
          <a:blip r:embed="rId8"/>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19BBCBB6-D3D1-54DD-C1EB-472B29F7C976}"/>
              </a:ext>
            </a:extLst>
          </p:cNvPr>
          <p:cNvSpPr txBox="1"/>
          <p:nvPr/>
        </p:nvSpPr>
        <p:spPr>
          <a:xfrm>
            <a:off x="1" y="1700473"/>
            <a:ext cx="9144000" cy="769441"/>
          </a:xfrm>
          <a:prstGeom prst="rect">
            <a:avLst/>
          </a:prstGeom>
          <a:noFill/>
        </p:spPr>
        <p:txBody>
          <a:bodyPr wrap="square" rtlCol="0">
            <a:spAutoFit/>
          </a:bodyPr>
          <a:lstStyle/>
          <a:p>
            <a:pPr algn="ctr"/>
            <a:r>
              <a:rPr lang="it-IT" sz="4400" b="1" cap="small" dirty="0">
                <a:solidFill>
                  <a:srgbClr val="156DD5"/>
                </a:solidFill>
                <a:latin typeface="+mn-lt"/>
                <a:ea typeface="+mn-ea"/>
                <a:cs typeface="+mn-cs"/>
              </a:rPr>
              <a:t>Fatigue, sonno, respirazione</a:t>
            </a:r>
            <a:endParaRPr lang="it-IT" sz="4400" dirty="0">
              <a:latin typeface="Comic Sans MS"/>
              <a:cs typeface="Comic Sans MS"/>
            </a:endParaRPr>
          </a:p>
        </p:txBody>
      </p:sp>
      <p:pic>
        <p:nvPicPr>
          <p:cNvPr id="2" name="Immagine 1">
            <a:extLst>
              <a:ext uri="{FF2B5EF4-FFF2-40B4-BE49-F238E27FC236}">
                <a16:creationId xmlns:a16="http://schemas.microsoft.com/office/drawing/2014/main" id="{C0B060EC-8395-541E-B3F5-3D85A3E6D87C}"/>
              </a:ext>
            </a:extLst>
          </p:cNvPr>
          <p:cNvPicPr>
            <a:picLocks noChangeAspect="1"/>
          </p:cNvPicPr>
          <p:nvPr/>
        </p:nvPicPr>
        <p:blipFill rotWithShape="1">
          <a:blip r:embed="rId9"/>
          <a:srcRect t="31630"/>
          <a:stretch/>
        </p:blipFill>
        <p:spPr>
          <a:xfrm>
            <a:off x="36434" y="6064509"/>
            <a:ext cx="8933935" cy="445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84268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64F5B-74DB-3976-3464-272AF66C5A9B}"/>
            </a:ext>
          </a:extLst>
        </p:cNvPr>
        <p:cNvGrpSpPr/>
        <p:nvPr/>
      </p:nvGrpSpPr>
      <p:grpSpPr>
        <a:xfrm>
          <a:off x="0" y="0"/>
          <a:ext cx="0" cy="0"/>
          <a:chOff x="0" y="0"/>
          <a:chExt cx="0" cy="0"/>
        </a:xfrm>
      </p:grpSpPr>
      <p:pic>
        <p:nvPicPr>
          <p:cNvPr id="71681" name="Immagine 7">
            <a:extLst>
              <a:ext uri="{FF2B5EF4-FFF2-40B4-BE49-F238E27FC236}">
                <a16:creationId xmlns:a16="http://schemas.microsoft.com/office/drawing/2014/main" id="{9D59B226-EDD5-08EF-C79B-840C3D90E4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descr="Schermata 2020-02-14 alle 19.03.28.png">
            <a:extLst>
              <a:ext uri="{FF2B5EF4-FFF2-40B4-BE49-F238E27FC236}">
                <a16:creationId xmlns:a16="http://schemas.microsoft.com/office/drawing/2014/main" id="{66DDEF06-F310-2D05-1A88-B0A031790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49" y="2438943"/>
            <a:ext cx="2774877" cy="603029"/>
          </a:xfrm>
          <a:prstGeom prst="rect">
            <a:avLst/>
          </a:prstGeom>
        </p:spPr>
      </p:pic>
      <p:pic>
        <p:nvPicPr>
          <p:cNvPr id="9" name="Immagine 8">
            <a:extLst>
              <a:ext uri="{FF2B5EF4-FFF2-40B4-BE49-F238E27FC236}">
                <a16:creationId xmlns:a16="http://schemas.microsoft.com/office/drawing/2014/main" id="{E7AB6376-7201-7DD8-CAE3-297D9FB49CE4}"/>
              </a:ext>
            </a:extLst>
          </p:cNvPr>
          <p:cNvPicPr>
            <a:picLocks noChangeAspect="1"/>
          </p:cNvPicPr>
          <p:nvPr/>
        </p:nvPicPr>
        <p:blipFill rotWithShape="1">
          <a:blip r:embed="rId5"/>
          <a:srcRect l="19979" t="19445" r="30688" b="14259"/>
          <a:stretch/>
        </p:blipFill>
        <p:spPr>
          <a:xfrm>
            <a:off x="117240" y="3827747"/>
            <a:ext cx="1498600" cy="2682493"/>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0D0B54FC-1C5E-8A99-9FB0-AC8911E26794}"/>
              </a:ext>
            </a:extLst>
          </p:cNvPr>
          <p:cNvPicPr>
            <a:picLocks noChangeAspect="1"/>
          </p:cNvPicPr>
          <p:nvPr/>
        </p:nvPicPr>
        <p:blipFill rotWithShape="1">
          <a:blip r:embed="rId6"/>
          <a:srcRect t="11508" b="45277"/>
          <a:stretch/>
        </p:blipFill>
        <p:spPr>
          <a:xfrm>
            <a:off x="3758973" y="2317607"/>
            <a:ext cx="3810000" cy="2222785"/>
          </a:xfrm>
          <a:prstGeom prst="rect">
            <a:avLst/>
          </a:prstGeom>
          <a:ln>
            <a:noFill/>
          </a:ln>
          <a:effectLst>
            <a:outerShdw blurRad="292100" dist="139700" dir="2700000" algn="tl" rotWithShape="0">
              <a:srgbClr val="333333">
                <a:alpha val="65000"/>
              </a:srgbClr>
            </a:outerShdw>
          </a:effectLst>
        </p:spPr>
      </p:pic>
      <p:pic>
        <p:nvPicPr>
          <p:cNvPr id="7" name="Immagine 6" descr="Schermata 2020-12-16 alle 18.03.39.png">
            <a:extLst>
              <a:ext uri="{FF2B5EF4-FFF2-40B4-BE49-F238E27FC236}">
                <a16:creationId xmlns:a16="http://schemas.microsoft.com/office/drawing/2014/main" id="{CD17866A-2118-6E08-286C-8D3E747B5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9487" y="3035078"/>
            <a:ext cx="6704762" cy="2870285"/>
          </a:xfrm>
          <a:prstGeom prst="rect">
            <a:avLst/>
          </a:prstGeom>
          <a:ln>
            <a:noFill/>
          </a:ln>
          <a:effectLst>
            <a:outerShdw blurRad="292100" dist="139700" dir="2700000" algn="tl" rotWithShape="0">
              <a:srgbClr val="333333">
                <a:alpha val="65000"/>
              </a:srgbClr>
            </a:outerShdw>
          </a:effectLst>
        </p:spPr>
      </p:pic>
      <p:pic>
        <p:nvPicPr>
          <p:cNvPr id="3" name="Immagine 2" descr="Immagine che contiene emblema, simbolo, logo, Marchio&#10;&#10;Descrizione generata automaticamente">
            <a:extLst>
              <a:ext uri="{FF2B5EF4-FFF2-40B4-BE49-F238E27FC236}">
                <a16:creationId xmlns:a16="http://schemas.microsoft.com/office/drawing/2014/main" id="{8C7E119E-6CD6-0797-E4CF-31F03AE77714}"/>
              </a:ext>
            </a:extLst>
          </p:cNvPr>
          <p:cNvPicPr>
            <a:picLocks noChangeAspect="1"/>
          </p:cNvPicPr>
          <p:nvPr/>
        </p:nvPicPr>
        <p:blipFill>
          <a:blip r:embed="rId8"/>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26CE61A3-7574-3719-94D5-8884FF9B32FC}"/>
              </a:ext>
            </a:extLst>
          </p:cNvPr>
          <p:cNvSpPr txBox="1"/>
          <p:nvPr/>
        </p:nvSpPr>
        <p:spPr>
          <a:xfrm>
            <a:off x="1" y="1700473"/>
            <a:ext cx="9144000" cy="769441"/>
          </a:xfrm>
          <a:prstGeom prst="rect">
            <a:avLst/>
          </a:prstGeom>
          <a:noFill/>
        </p:spPr>
        <p:txBody>
          <a:bodyPr wrap="square" rtlCol="0">
            <a:spAutoFit/>
          </a:bodyPr>
          <a:lstStyle/>
          <a:p>
            <a:pPr algn="ctr"/>
            <a:r>
              <a:rPr lang="it-IT" sz="4400" b="1" cap="small" dirty="0">
                <a:solidFill>
                  <a:srgbClr val="156DD5"/>
                </a:solidFill>
                <a:latin typeface="+mn-lt"/>
                <a:ea typeface="+mn-ea"/>
                <a:cs typeface="+mn-cs"/>
              </a:rPr>
              <a:t>Fatigue, sonno, respirazione</a:t>
            </a:r>
            <a:endParaRPr lang="it-IT" sz="4400" dirty="0">
              <a:latin typeface="Comic Sans MS"/>
              <a:cs typeface="Comic Sans MS"/>
            </a:endParaRPr>
          </a:p>
        </p:txBody>
      </p:sp>
      <p:pic>
        <p:nvPicPr>
          <p:cNvPr id="2" name="Immagine 1">
            <a:extLst>
              <a:ext uri="{FF2B5EF4-FFF2-40B4-BE49-F238E27FC236}">
                <a16:creationId xmlns:a16="http://schemas.microsoft.com/office/drawing/2014/main" id="{2AA4CF52-461E-936A-3941-7417D364F518}"/>
              </a:ext>
            </a:extLst>
          </p:cNvPr>
          <p:cNvPicPr>
            <a:picLocks noChangeAspect="1"/>
          </p:cNvPicPr>
          <p:nvPr/>
        </p:nvPicPr>
        <p:blipFill rotWithShape="1">
          <a:blip r:embed="rId9"/>
          <a:srcRect t="31630"/>
          <a:stretch/>
        </p:blipFill>
        <p:spPr>
          <a:xfrm>
            <a:off x="1216992" y="5134979"/>
            <a:ext cx="7024965" cy="350489"/>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44A41216-9B6B-95A0-A345-AF6860F6199A}"/>
              </a:ext>
            </a:extLst>
          </p:cNvPr>
          <p:cNvPicPr>
            <a:picLocks noChangeAspect="1"/>
          </p:cNvPicPr>
          <p:nvPr/>
        </p:nvPicPr>
        <p:blipFill>
          <a:blip r:embed="rId10"/>
          <a:stretch>
            <a:fillRect/>
          </a:stretch>
        </p:blipFill>
        <p:spPr>
          <a:xfrm>
            <a:off x="117240" y="5905363"/>
            <a:ext cx="8750894" cy="741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833287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D21C1-B403-1DD1-3662-F30E8BE68EF9}"/>
            </a:ext>
          </a:extLst>
        </p:cNvPr>
        <p:cNvGrpSpPr/>
        <p:nvPr/>
      </p:nvGrpSpPr>
      <p:grpSpPr>
        <a:xfrm>
          <a:off x="0" y="0"/>
          <a:ext cx="0" cy="0"/>
          <a:chOff x="0" y="0"/>
          <a:chExt cx="0" cy="0"/>
        </a:xfrm>
      </p:grpSpPr>
      <p:pic>
        <p:nvPicPr>
          <p:cNvPr id="71681" name="Immagine 7">
            <a:extLst>
              <a:ext uri="{FF2B5EF4-FFF2-40B4-BE49-F238E27FC236}">
                <a16:creationId xmlns:a16="http://schemas.microsoft.com/office/drawing/2014/main" id="{FE77D165-4A93-F39A-F769-6F033E1037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2516CEDB-8D41-2899-D03F-D591E9E25B6A}"/>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B9F19068-209F-6137-4206-B704229B3A92}"/>
              </a:ext>
            </a:extLst>
          </p:cNvPr>
          <p:cNvSpPr txBox="1"/>
          <p:nvPr/>
        </p:nvSpPr>
        <p:spPr>
          <a:xfrm>
            <a:off x="1" y="1700473"/>
            <a:ext cx="9144000" cy="769441"/>
          </a:xfrm>
          <a:prstGeom prst="rect">
            <a:avLst/>
          </a:prstGeom>
          <a:noFill/>
        </p:spPr>
        <p:txBody>
          <a:bodyPr wrap="square" rtlCol="0">
            <a:spAutoFit/>
          </a:bodyPr>
          <a:lstStyle/>
          <a:p>
            <a:pPr algn="ctr"/>
            <a:r>
              <a:rPr lang="it-IT" sz="4400" b="1" cap="small" dirty="0">
                <a:solidFill>
                  <a:srgbClr val="156DD5"/>
                </a:solidFill>
                <a:latin typeface="+mn-lt"/>
                <a:ea typeface="+mn-ea"/>
                <a:cs typeface="+mn-cs"/>
              </a:rPr>
              <a:t>Fatigue, sonno, respirazione</a:t>
            </a:r>
            <a:endParaRPr lang="it-IT" sz="4400" dirty="0">
              <a:latin typeface="Comic Sans MS"/>
              <a:cs typeface="Comic Sans MS"/>
            </a:endParaRPr>
          </a:p>
        </p:txBody>
      </p:sp>
      <p:pic>
        <p:nvPicPr>
          <p:cNvPr id="2" name="Immagine 1">
            <a:extLst>
              <a:ext uri="{FF2B5EF4-FFF2-40B4-BE49-F238E27FC236}">
                <a16:creationId xmlns:a16="http://schemas.microsoft.com/office/drawing/2014/main" id="{58A62A07-D47C-D58B-A3E5-8CB7311EA200}"/>
              </a:ext>
            </a:extLst>
          </p:cNvPr>
          <p:cNvPicPr>
            <a:picLocks noChangeAspect="1"/>
          </p:cNvPicPr>
          <p:nvPr/>
        </p:nvPicPr>
        <p:blipFill>
          <a:blip r:embed="rId5"/>
          <a:stretch>
            <a:fillRect/>
          </a:stretch>
        </p:blipFill>
        <p:spPr>
          <a:xfrm>
            <a:off x="6680815" y="2310935"/>
            <a:ext cx="2335684" cy="1459802"/>
          </a:xfrm>
          <a:prstGeom prst="rect">
            <a:avLst/>
          </a:prstGeom>
          <a:ln>
            <a:noFill/>
          </a:ln>
          <a:effectLst>
            <a:outerShdw blurRad="292100" dist="139700" dir="2700000" algn="tl" rotWithShape="0">
              <a:srgbClr val="333333">
                <a:alpha val="65000"/>
              </a:srgbClr>
            </a:outerShdw>
          </a:effectLst>
        </p:spPr>
      </p:pic>
      <p:pic>
        <p:nvPicPr>
          <p:cNvPr id="5" name="Picture 2" descr="apnee notturne">
            <a:extLst>
              <a:ext uri="{FF2B5EF4-FFF2-40B4-BE49-F238E27FC236}">
                <a16:creationId xmlns:a16="http://schemas.microsoft.com/office/drawing/2014/main" id="{E86DAC3E-B5EF-A17C-2F78-3B7096B32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439" y="3611758"/>
            <a:ext cx="2214934" cy="1501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Immagine 9" descr="Immagine che contiene interno, persona, Viso umano, Attrezzature mediche&#10;&#10;Descrizione generata automaticamente">
            <a:extLst>
              <a:ext uri="{FF2B5EF4-FFF2-40B4-BE49-F238E27FC236}">
                <a16:creationId xmlns:a16="http://schemas.microsoft.com/office/drawing/2014/main" id="{22480B28-F1CF-5DE4-1074-2797A8AF4D24}"/>
              </a:ext>
            </a:extLst>
          </p:cNvPr>
          <p:cNvPicPr>
            <a:picLocks noChangeAspect="1"/>
          </p:cNvPicPr>
          <p:nvPr/>
        </p:nvPicPr>
        <p:blipFill>
          <a:blip r:embed="rId7"/>
          <a:stretch>
            <a:fillRect/>
          </a:stretch>
        </p:blipFill>
        <p:spPr>
          <a:xfrm>
            <a:off x="5955630" y="4965174"/>
            <a:ext cx="2681743" cy="1520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sellaDiTesto 10">
            <a:extLst>
              <a:ext uri="{FF2B5EF4-FFF2-40B4-BE49-F238E27FC236}">
                <a16:creationId xmlns:a16="http://schemas.microsoft.com/office/drawing/2014/main" id="{0030071A-949E-A492-3E61-13CE6A40A044}"/>
              </a:ext>
            </a:extLst>
          </p:cNvPr>
          <p:cNvSpPr txBox="1"/>
          <p:nvPr/>
        </p:nvSpPr>
        <p:spPr>
          <a:xfrm>
            <a:off x="60530" y="3072348"/>
            <a:ext cx="5982783" cy="3785652"/>
          </a:xfrm>
          <a:prstGeom prst="rect">
            <a:avLst/>
          </a:prstGeom>
          <a:noFill/>
        </p:spPr>
        <p:txBody>
          <a:bodyPr wrap="square" rtlCol="0">
            <a:spAutoFit/>
          </a:bodyPr>
          <a:lstStyle/>
          <a:p>
            <a:r>
              <a:rPr lang="en-US" sz="2000" dirty="0" err="1"/>
              <a:t>Gallotti</a:t>
            </a:r>
            <a:r>
              <a:rPr lang="en-US" sz="2000" dirty="0"/>
              <a:t> L</a:t>
            </a:r>
          </a:p>
          <a:p>
            <a:endParaRPr lang="en-US" dirty="0"/>
          </a:p>
          <a:p>
            <a:r>
              <a:rPr lang="en-US" sz="2800" b="1" dirty="0"/>
              <a:t>Prevalence of OSA in Patients with Sarcoidosis: </a:t>
            </a:r>
          </a:p>
          <a:p>
            <a:r>
              <a:rPr lang="en-US" sz="2800" b="1" dirty="0"/>
              <a:t>Impact of CPAP on Daytime Sleepiness and Fatigue</a:t>
            </a:r>
          </a:p>
          <a:p>
            <a:endParaRPr lang="en-US" dirty="0"/>
          </a:p>
          <a:p>
            <a:r>
              <a:rPr lang="en-US" cap="small" dirty="0"/>
              <a:t>II </a:t>
            </a:r>
            <a:r>
              <a:rPr lang="en-US" cap="small" dirty="0" err="1"/>
              <a:t>Congresso</a:t>
            </a:r>
            <a:r>
              <a:rPr lang="en-US" cap="small" dirty="0"/>
              <a:t> Nazionale </a:t>
            </a:r>
            <a:r>
              <a:rPr lang="en-US" cap="small" dirty="0" err="1"/>
              <a:t>sulla</a:t>
            </a:r>
            <a:r>
              <a:rPr lang="en-US" cap="small" dirty="0"/>
              <a:t> </a:t>
            </a:r>
            <a:r>
              <a:rPr lang="en-US" cap="small" dirty="0" err="1"/>
              <a:t>Diagnosi</a:t>
            </a:r>
            <a:r>
              <a:rPr lang="en-US" cap="small" dirty="0"/>
              <a:t> e </a:t>
            </a:r>
            <a:r>
              <a:rPr lang="en-US" cap="small" dirty="0" err="1"/>
              <a:t>Cura</a:t>
            </a:r>
            <a:r>
              <a:rPr lang="en-US" cap="small" dirty="0"/>
              <a:t> </a:t>
            </a:r>
            <a:r>
              <a:rPr lang="en-US" cap="small" dirty="0" err="1"/>
              <a:t>della</a:t>
            </a:r>
            <a:r>
              <a:rPr lang="en-US" cap="small" dirty="0"/>
              <a:t> </a:t>
            </a:r>
            <a:r>
              <a:rPr lang="en-US" cap="small" dirty="0" err="1"/>
              <a:t>Sarcoidosi</a:t>
            </a:r>
            <a:r>
              <a:rPr lang="en-US" cap="small" dirty="0"/>
              <a:t> – Siena 2023</a:t>
            </a:r>
          </a:p>
          <a:p>
            <a:r>
              <a:rPr lang="en-US" cap="small" dirty="0"/>
              <a:t>Poster Session Prize Winner</a:t>
            </a:r>
          </a:p>
          <a:p>
            <a:endParaRPr lang="en-US" dirty="0"/>
          </a:p>
        </p:txBody>
      </p:sp>
      <p:pic>
        <p:nvPicPr>
          <p:cNvPr id="12" name="Immagine 11" descr="Immagine che contiene testo, schermata, Carattere, albero&#10;&#10;Descrizione generata automaticamente">
            <a:extLst>
              <a:ext uri="{FF2B5EF4-FFF2-40B4-BE49-F238E27FC236}">
                <a16:creationId xmlns:a16="http://schemas.microsoft.com/office/drawing/2014/main" id="{B68578EA-1FBB-D9D4-94F9-C9ED8CBC1455}"/>
              </a:ext>
            </a:extLst>
          </p:cNvPr>
          <p:cNvPicPr>
            <a:picLocks noChangeAspect="1"/>
          </p:cNvPicPr>
          <p:nvPr/>
        </p:nvPicPr>
        <p:blipFill>
          <a:blip r:embed="rId8"/>
          <a:stretch>
            <a:fillRect/>
          </a:stretch>
        </p:blipFill>
        <p:spPr>
          <a:xfrm>
            <a:off x="60530" y="1706590"/>
            <a:ext cx="4911412" cy="1231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15581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8B2CE-7D32-470F-31DD-F1BEA903BF28}"/>
            </a:ext>
          </a:extLst>
        </p:cNvPr>
        <p:cNvGrpSpPr/>
        <p:nvPr/>
      </p:nvGrpSpPr>
      <p:grpSpPr>
        <a:xfrm>
          <a:off x="0" y="0"/>
          <a:ext cx="0" cy="0"/>
          <a:chOff x="0" y="0"/>
          <a:chExt cx="0" cy="0"/>
        </a:xfrm>
      </p:grpSpPr>
      <p:pic>
        <p:nvPicPr>
          <p:cNvPr id="71681" name="Immagine 7">
            <a:extLst>
              <a:ext uri="{FF2B5EF4-FFF2-40B4-BE49-F238E27FC236}">
                <a16:creationId xmlns:a16="http://schemas.microsoft.com/office/drawing/2014/main" id="{2F72E0A0-0109-3785-E42E-EDC97B2EA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FE900D9C-B577-9916-EBCC-57816B1174B8}"/>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7AE7B66B-9F6F-ADC2-6B7D-5C360CCF612F}"/>
              </a:ext>
            </a:extLst>
          </p:cNvPr>
          <p:cNvSpPr txBox="1"/>
          <p:nvPr/>
        </p:nvSpPr>
        <p:spPr>
          <a:xfrm>
            <a:off x="1" y="1700473"/>
            <a:ext cx="9144000" cy="769441"/>
          </a:xfrm>
          <a:prstGeom prst="rect">
            <a:avLst/>
          </a:prstGeom>
          <a:noFill/>
        </p:spPr>
        <p:txBody>
          <a:bodyPr wrap="square" rtlCol="0">
            <a:spAutoFit/>
          </a:bodyPr>
          <a:lstStyle/>
          <a:p>
            <a:pPr algn="ctr"/>
            <a:r>
              <a:rPr lang="it-IT" sz="4400" b="1" cap="small" dirty="0">
                <a:solidFill>
                  <a:srgbClr val="156DD5"/>
                </a:solidFill>
                <a:latin typeface="+mn-lt"/>
                <a:ea typeface="+mn-ea"/>
                <a:cs typeface="+mn-cs"/>
              </a:rPr>
              <a:t>Fatigue, sonno, respirazione</a:t>
            </a:r>
            <a:endParaRPr lang="it-IT" sz="4400" dirty="0">
              <a:latin typeface="Comic Sans MS"/>
              <a:cs typeface="Comic Sans MS"/>
            </a:endParaRPr>
          </a:p>
        </p:txBody>
      </p:sp>
      <p:pic>
        <p:nvPicPr>
          <p:cNvPr id="2" name="Immagine 1">
            <a:extLst>
              <a:ext uri="{FF2B5EF4-FFF2-40B4-BE49-F238E27FC236}">
                <a16:creationId xmlns:a16="http://schemas.microsoft.com/office/drawing/2014/main" id="{8CC0F36B-CF19-E8B6-493C-BBF4AFC79D42}"/>
              </a:ext>
            </a:extLst>
          </p:cNvPr>
          <p:cNvPicPr>
            <a:picLocks noChangeAspect="1"/>
          </p:cNvPicPr>
          <p:nvPr/>
        </p:nvPicPr>
        <p:blipFill>
          <a:blip r:embed="rId5"/>
          <a:stretch>
            <a:fillRect/>
          </a:stretch>
        </p:blipFill>
        <p:spPr>
          <a:xfrm>
            <a:off x="6680815" y="2310935"/>
            <a:ext cx="2335684" cy="1459802"/>
          </a:xfrm>
          <a:prstGeom prst="rect">
            <a:avLst/>
          </a:prstGeom>
          <a:ln>
            <a:noFill/>
          </a:ln>
          <a:effectLst>
            <a:outerShdw blurRad="292100" dist="139700" dir="2700000" algn="tl" rotWithShape="0">
              <a:srgbClr val="333333">
                <a:alpha val="65000"/>
              </a:srgbClr>
            </a:outerShdw>
          </a:effectLst>
        </p:spPr>
      </p:pic>
      <p:pic>
        <p:nvPicPr>
          <p:cNvPr id="5" name="Picture 2" descr="apnee notturne">
            <a:extLst>
              <a:ext uri="{FF2B5EF4-FFF2-40B4-BE49-F238E27FC236}">
                <a16:creationId xmlns:a16="http://schemas.microsoft.com/office/drawing/2014/main" id="{86AB5008-81AF-0E9F-BE12-4BF8A4F550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439" y="3611758"/>
            <a:ext cx="2214934" cy="1501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Immagine 9" descr="Immagine che contiene interno, persona, Viso umano, Attrezzature mediche&#10;&#10;Descrizione generata automaticamente">
            <a:extLst>
              <a:ext uri="{FF2B5EF4-FFF2-40B4-BE49-F238E27FC236}">
                <a16:creationId xmlns:a16="http://schemas.microsoft.com/office/drawing/2014/main" id="{7B4AC4AD-5E93-D9B1-20C1-D39408276A5A}"/>
              </a:ext>
            </a:extLst>
          </p:cNvPr>
          <p:cNvPicPr>
            <a:picLocks noChangeAspect="1"/>
          </p:cNvPicPr>
          <p:nvPr/>
        </p:nvPicPr>
        <p:blipFill>
          <a:blip r:embed="rId7"/>
          <a:stretch>
            <a:fillRect/>
          </a:stretch>
        </p:blipFill>
        <p:spPr>
          <a:xfrm>
            <a:off x="5955630" y="4965174"/>
            <a:ext cx="2681743" cy="1520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magine 11" descr="Immagine che contiene testo, schermata, Carattere, albero&#10;&#10;Descrizione generata automaticamente">
            <a:extLst>
              <a:ext uri="{FF2B5EF4-FFF2-40B4-BE49-F238E27FC236}">
                <a16:creationId xmlns:a16="http://schemas.microsoft.com/office/drawing/2014/main" id="{CD50F488-2243-C622-9DA8-E1DDBF1FFF68}"/>
              </a:ext>
            </a:extLst>
          </p:cNvPr>
          <p:cNvPicPr>
            <a:picLocks noChangeAspect="1"/>
          </p:cNvPicPr>
          <p:nvPr/>
        </p:nvPicPr>
        <p:blipFill>
          <a:blip r:embed="rId8"/>
          <a:stretch>
            <a:fillRect/>
          </a:stretch>
        </p:blipFill>
        <p:spPr>
          <a:xfrm>
            <a:off x="60530" y="1706590"/>
            <a:ext cx="4911412" cy="1231734"/>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31F4BC24-CAC2-22C2-D32F-76C085FAA4E6}"/>
              </a:ext>
            </a:extLst>
          </p:cNvPr>
          <p:cNvSpPr txBox="1"/>
          <p:nvPr/>
        </p:nvSpPr>
        <p:spPr>
          <a:xfrm>
            <a:off x="21856" y="3054689"/>
            <a:ext cx="6021457" cy="2616101"/>
          </a:xfrm>
          <a:prstGeom prst="rect">
            <a:avLst/>
          </a:prstGeom>
          <a:noFill/>
        </p:spPr>
        <p:txBody>
          <a:bodyPr wrap="none" rtlCol="0">
            <a:spAutoFit/>
          </a:bodyPr>
          <a:lstStyle/>
          <a:p>
            <a:r>
              <a:rPr lang="en-US" dirty="0" err="1"/>
              <a:t>Gallotti</a:t>
            </a:r>
            <a:r>
              <a:rPr lang="en-US" dirty="0"/>
              <a:t> L</a:t>
            </a:r>
          </a:p>
          <a:p>
            <a:endParaRPr lang="en-US" sz="1600" dirty="0"/>
          </a:p>
          <a:p>
            <a:r>
              <a:rPr lang="en-US" sz="2000" b="1" dirty="0"/>
              <a:t>Prevalence of OSA in Patients with Sarcoidosis: </a:t>
            </a:r>
          </a:p>
          <a:p>
            <a:r>
              <a:rPr lang="en-US" sz="2000" b="1" dirty="0"/>
              <a:t>Impact of CPAP on Daytime Sleepiness and Fatigue</a:t>
            </a:r>
          </a:p>
          <a:p>
            <a:endParaRPr lang="en-US" sz="1600" dirty="0"/>
          </a:p>
          <a:p>
            <a:r>
              <a:rPr lang="en-US" sz="1200" cap="small" dirty="0"/>
              <a:t>II </a:t>
            </a:r>
            <a:r>
              <a:rPr lang="en-US" sz="1200" cap="small" dirty="0" err="1"/>
              <a:t>Congresso</a:t>
            </a:r>
            <a:r>
              <a:rPr lang="en-US" sz="1200" cap="small" dirty="0"/>
              <a:t> Nazionale </a:t>
            </a:r>
            <a:r>
              <a:rPr lang="en-US" sz="1200" cap="small" dirty="0" err="1"/>
              <a:t>sulla</a:t>
            </a:r>
            <a:r>
              <a:rPr lang="en-US" sz="1200" cap="small" dirty="0"/>
              <a:t> </a:t>
            </a:r>
            <a:r>
              <a:rPr lang="en-US" sz="1200" cap="small" dirty="0" err="1"/>
              <a:t>diagnosi</a:t>
            </a:r>
            <a:r>
              <a:rPr lang="en-US" sz="1200" cap="small" dirty="0"/>
              <a:t> e </a:t>
            </a:r>
            <a:r>
              <a:rPr lang="en-US" sz="1200" cap="small" dirty="0" err="1"/>
              <a:t>cura</a:t>
            </a:r>
            <a:r>
              <a:rPr lang="en-US" sz="1200" cap="small" dirty="0"/>
              <a:t> </a:t>
            </a:r>
            <a:r>
              <a:rPr lang="en-US" sz="1200" cap="small" dirty="0" err="1"/>
              <a:t>della</a:t>
            </a:r>
            <a:r>
              <a:rPr lang="en-US" sz="1200" cap="small" dirty="0"/>
              <a:t> </a:t>
            </a:r>
            <a:r>
              <a:rPr lang="en-US" sz="1200" cap="small" dirty="0" err="1"/>
              <a:t>Sarcoidosi</a:t>
            </a:r>
            <a:endParaRPr lang="en-US" sz="1200" cap="small" dirty="0"/>
          </a:p>
          <a:p>
            <a:r>
              <a:rPr lang="en-US" sz="1200" cap="small" dirty="0"/>
              <a:t>Siena 2023</a:t>
            </a:r>
          </a:p>
          <a:p>
            <a:r>
              <a:rPr lang="en-US" sz="1200" cap="small" dirty="0"/>
              <a:t>Poster session Prize Winner</a:t>
            </a:r>
          </a:p>
          <a:p>
            <a:endParaRPr lang="en-US" sz="1200" cap="small" dirty="0"/>
          </a:p>
          <a:p>
            <a:endParaRPr lang="it-IT" sz="1200" cap="small" dirty="0"/>
          </a:p>
          <a:p>
            <a:endParaRPr lang="it-IT" sz="1400" cap="small" dirty="0"/>
          </a:p>
        </p:txBody>
      </p:sp>
      <p:sp>
        <p:nvSpPr>
          <p:cNvPr id="7" name="CasellaDiTesto 6">
            <a:extLst>
              <a:ext uri="{FF2B5EF4-FFF2-40B4-BE49-F238E27FC236}">
                <a16:creationId xmlns:a16="http://schemas.microsoft.com/office/drawing/2014/main" id="{BC457DA1-48F3-328F-E46A-18B26EA6FD25}"/>
              </a:ext>
            </a:extLst>
          </p:cNvPr>
          <p:cNvSpPr txBox="1"/>
          <p:nvPr/>
        </p:nvSpPr>
        <p:spPr>
          <a:xfrm>
            <a:off x="1016732" y="4080168"/>
            <a:ext cx="6831925" cy="267765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400" b="1" cap="small" dirty="0"/>
              <a:t>Conclusions</a:t>
            </a:r>
            <a:r>
              <a:rPr lang="en-US" sz="2400" dirty="0"/>
              <a:t>: The prevalence of OSA in sarcoidosis is frequent. </a:t>
            </a:r>
            <a:r>
              <a:rPr lang="en-US" sz="2400" b="1" dirty="0">
                <a:highlight>
                  <a:srgbClr val="FFFF00"/>
                </a:highlight>
              </a:rPr>
              <a:t>Adherence to CPAP therapy results in a reduction of fatigue</a:t>
            </a:r>
            <a:r>
              <a:rPr lang="en-US" sz="2400" dirty="0"/>
              <a:t>, although the average FAS score remains pathological (38 vs. 24), and a </a:t>
            </a:r>
            <a:r>
              <a:rPr lang="en-US" sz="2400" dirty="0">
                <a:highlight>
                  <a:srgbClr val="FFFF00"/>
                </a:highlight>
              </a:rPr>
              <a:t>reduction of daytime sleepiness </a:t>
            </a:r>
            <a:r>
              <a:rPr lang="en-US" sz="2400" dirty="0"/>
              <a:t>(9.8 vs. 7), with the average </a:t>
            </a:r>
            <a:r>
              <a:rPr lang="en-US" sz="2400" dirty="0">
                <a:highlight>
                  <a:srgbClr val="FFFF00"/>
                </a:highlight>
              </a:rPr>
              <a:t>ESS score being within normal range after four months of </a:t>
            </a:r>
            <a:r>
              <a:rPr lang="en-US" sz="2400" dirty="0" err="1">
                <a:highlight>
                  <a:srgbClr val="FFFF00"/>
                </a:highlight>
              </a:rPr>
              <a:t>ventilotherapy</a:t>
            </a:r>
            <a:r>
              <a:rPr lang="en-US" sz="2400" dirty="0">
                <a:highlight>
                  <a:srgbClr val="FFFF00"/>
                </a:highlight>
              </a:rPr>
              <a:t>.</a:t>
            </a:r>
            <a:endParaRPr lang="it-IT" sz="2400" dirty="0">
              <a:highlight>
                <a:srgbClr val="FFFF00"/>
              </a:highlight>
            </a:endParaRPr>
          </a:p>
        </p:txBody>
      </p:sp>
    </p:spTree>
    <p:extLst>
      <p:ext uri="{BB962C8B-B14F-4D97-AF65-F5344CB8AC3E}">
        <p14:creationId xmlns:p14="http://schemas.microsoft.com/office/powerpoint/2010/main" val="971699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8E2B-B0A8-1339-807B-A766D9E0D9DF}"/>
            </a:ext>
          </a:extLst>
        </p:cNvPr>
        <p:cNvGrpSpPr/>
        <p:nvPr/>
      </p:nvGrpSpPr>
      <p:grpSpPr>
        <a:xfrm>
          <a:off x="0" y="0"/>
          <a:ext cx="0" cy="0"/>
          <a:chOff x="0" y="0"/>
          <a:chExt cx="0" cy="0"/>
        </a:xfrm>
      </p:grpSpPr>
      <p:pic>
        <p:nvPicPr>
          <p:cNvPr id="71681" name="Immagine 7">
            <a:extLst>
              <a:ext uri="{FF2B5EF4-FFF2-40B4-BE49-F238E27FC236}">
                <a16:creationId xmlns:a16="http://schemas.microsoft.com/office/drawing/2014/main" id="{CB5B6AE9-6D13-DA7D-F5EA-D129B1FD43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DED74072-A896-6A67-5C82-7A255C040CF2}"/>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26E70323-96C3-186A-0741-253CDAE0F6FF}"/>
              </a:ext>
            </a:extLst>
          </p:cNvPr>
          <p:cNvSpPr txBox="1"/>
          <p:nvPr/>
        </p:nvSpPr>
        <p:spPr>
          <a:xfrm>
            <a:off x="1" y="1700473"/>
            <a:ext cx="9144000" cy="769441"/>
          </a:xfrm>
          <a:prstGeom prst="rect">
            <a:avLst/>
          </a:prstGeom>
          <a:noFill/>
        </p:spPr>
        <p:txBody>
          <a:bodyPr wrap="square" rtlCol="0">
            <a:spAutoFit/>
          </a:bodyPr>
          <a:lstStyle/>
          <a:p>
            <a:pPr algn="ctr"/>
            <a:r>
              <a:rPr lang="it-IT" sz="4400" b="1" cap="small" dirty="0">
                <a:solidFill>
                  <a:srgbClr val="156DD5"/>
                </a:solidFill>
                <a:latin typeface="+mn-lt"/>
                <a:ea typeface="+mn-ea"/>
                <a:cs typeface="+mn-cs"/>
              </a:rPr>
              <a:t>Fatigue, sonno, respirazione</a:t>
            </a:r>
            <a:endParaRPr lang="it-IT" sz="4400" dirty="0">
              <a:latin typeface="Comic Sans MS"/>
              <a:cs typeface="Comic Sans MS"/>
            </a:endParaRPr>
          </a:p>
        </p:txBody>
      </p:sp>
      <p:pic>
        <p:nvPicPr>
          <p:cNvPr id="2" name="Immagine 1">
            <a:extLst>
              <a:ext uri="{FF2B5EF4-FFF2-40B4-BE49-F238E27FC236}">
                <a16:creationId xmlns:a16="http://schemas.microsoft.com/office/drawing/2014/main" id="{8D079950-D9F0-3D61-F784-D3F25468121D}"/>
              </a:ext>
            </a:extLst>
          </p:cNvPr>
          <p:cNvPicPr>
            <a:picLocks noChangeAspect="1"/>
          </p:cNvPicPr>
          <p:nvPr/>
        </p:nvPicPr>
        <p:blipFill>
          <a:blip r:embed="rId5"/>
          <a:stretch>
            <a:fillRect/>
          </a:stretch>
        </p:blipFill>
        <p:spPr>
          <a:xfrm>
            <a:off x="7296501" y="2854994"/>
            <a:ext cx="1511715" cy="944822"/>
          </a:xfrm>
          <a:prstGeom prst="rect">
            <a:avLst/>
          </a:prstGeom>
          <a:ln>
            <a:noFill/>
          </a:ln>
          <a:effectLst>
            <a:outerShdw blurRad="292100" dist="139700" dir="2700000" algn="tl" rotWithShape="0">
              <a:srgbClr val="333333">
                <a:alpha val="65000"/>
              </a:srgbClr>
            </a:outerShdw>
          </a:effectLst>
        </p:spPr>
      </p:pic>
      <p:pic>
        <p:nvPicPr>
          <p:cNvPr id="5" name="Picture 2" descr="apnee notturne">
            <a:extLst>
              <a:ext uri="{FF2B5EF4-FFF2-40B4-BE49-F238E27FC236}">
                <a16:creationId xmlns:a16="http://schemas.microsoft.com/office/drawing/2014/main" id="{D4294998-9DD2-12B9-23AC-4464161F0F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439" y="3611758"/>
            <a:ext cx="2214934" cy="1501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Immagine 9" descr="Immagine che contiene interno, persona, Viso umano, Attrezzature mediche&#10;&#10;Descrizione generata automaticamente">
            <a:extLst>
              <a:ext uri="{FF2B5EF4-FFF2-40B4-BE49-F238E27FC236}">
                <a16:creationId xmlns:a16="http://schemas.microsoft.com/office/drawing/2014/main" id="{FB1012A0-0915-2D45-4390-7A54ABDA867B}"/>
              </a:ext>
            </a:extLst>
          </p:cNvPr>
          <p:cNvPicPr>
            <a:picLocks noChangeAspect="1"/>
          </p:cNvPicPr>
          <p:nvPr/>
        </p:nvPicPr>
        <p:blipFill>
          <a:blip r:embed="rId7"/>
          <a:stretch>
            <a:fillRect/>
          </a:stretch>
        </p:blipFill>
        <p:spPr>
          <a:xfrm>
            <a:off x="5955630" y="4965174"/>
            <a:ext cx="2681743" cy="1520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asellaDiTesto 7">
            <a:extLst>
              <a:ext uri="{FF2B5EF4-FFF2-40B4-BE49-F238E27FC236}">
                <a16:creationId xmlns:a16="http://schemas.microsoft.com/office/drawing/2014/main" id="{3CB82112-BF5F-FD5F-1374-ECD8F10B5E05}"/>
              </a:ext>
            </a:extLst>
          </p:cNvPr>
          <p:cNvSpPr txBox="1"/>
          <p:nvPr/>
        </p:nvSpPr>
        <p:spPr>
          <a:xfrm>
            <a:off x="23852" y="2479440"/>
            <a:ext cx="7354974" cy="1292662"/>
          </a:xfrm>
          <a:prstGeom prst="rect">
            <a:avLst/>
          </a:prstGeom>
          <a:noFill/>
        </p:spPr>
        <p:txBody>
          <a:bodyPr wrap="square">
            <a:spAutoFit/>
          </a:bodyPr>
          <a:lstStyle/>
          <a:p>
            <a:r>
              <a:rPr lang="it-IT" sz="1800" b="1" kern="1800" dirty="0" err="1">
                <a:effectLst/>
                <a:latin typeface="Times New Roman" panose="02020603050405020304" pitchFamily="18" charset="0"/>
                <a:ea typeface="Times New Roman" panose="02020603050405020304" pitchFamily="18" charset="0"/>
              </a:rPr>
              <a:t>Sleep</a:t>
            </a:r>
            <a:r>
              <a:rPr lang="it-IT" sz="1800" b="1" kern="1800" dirty="0">
                <a:effectLst/>
                <a:latin typeface="Times New Roman" panose="02020603050405020304" pitchFamily="18" charset="0"/>
                <a:ea typeface="Times New Roman" panose="02020603050405020304" pitchFamily="18" charset="0"/>
              </a:rPr>
              <a:t> Medicine Clinics. </a:t>
            </a:r>
            <a:r>
              <a:rPr lang="it-IT" sz="1800" b="1" kern="1800" dirty="0" err="1">
                <a:effectLst/>
                <a:latin typeface="Times New Roman" panose="02020603050405020304" pitchFamily="18" charset="0"/>
                <a:ea typeface="Times New Roman" panose="02020603050405020304" pitchFamily="18" charset="0"/>
              </a:rPr>
              <a:t>Vol</a:t>
            </a:r>
            <a:r>
              <a:rPr lang="it-IT" sz="1800" b="1" kern="1800" dirty="0">
                <a:effectLst/>
                <a:latin typeface="Times New Roman" panose="02020603050405020304" pitchFamily="18" charset="0"/>
                <a:ea typeface="Times New Roman" panose="02020603050405020304" pitchFamily="18" charset="0"/>
              </a:rPr>
              <a:t> 19 </a:t>
            </a:r>
            <a:r>
              <a:rPr lang="it-IT" sz="1800" b="1" kern="1800" dirty="0" err="1">
                <a:effectLst/>
                <a:latin typeface="Times New Roman" panose="02020603050405020304" pitchFamily="18" charset="0"/>
                <a:ea typeface="Times New Roman" panose="02020603050405020304" pitchFamily="18" charset="0"/>
              </a:rPr>
              <a:t>issue</a:t>
            </a:r>
            <a:r>
              <a:rPr lang="it-IT" sz="1800" b="1" kern="1800" dirty="0">
                <a:effectLst/>
                <a:latin typeface="Times New Roman" panose="02020603050405020304" pitchFamily="18" charset="0"/>
                <a:ea typeface="Times New Roman" panose="02020603050405020304" pitchFamily="18" charset="0"/>
              </a:rPr>
              <a:t> 2</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P295-305, June 2024.</a:t>
            </a:r>
            <a:endParaRPr lang="it-IT" b="1" kern="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it-IT" sz="1800" b="1" kern="1800" dirty="0">
              <a:effectLst/>
              <a:latin typeface="Times New Roman" panose="02020603050405020304" pitchFamily="18" charset="0"/>
              <a:ea typeface="Times New Roman" panose="02020603050405020304" pitchFamily="18" charset="0"/>
            </a:endParaRPr>
          </a:p>
          <a:p>
            <a:r>
              <a:rPr lang="it-IT" sz="2400" b="1" kern="1800" dirty="0" err="1">
                <a:effectLst/>
                <a:latin typeface="Times New Roman" panose="02020603050405020304" pitchFamily="18" charset="0"/>
                <a:ea typeface="Times New Roman" panose="02020603050405020304" pitchFamily="18" charset="0"/>
              </a:rPr>
              <a:t>Obstructive</a:t>
            </a:r>
            <a:r>
              <a:rPr lang="it-IT" sz="2400" b="1" kern="1800" dirty="0">
                <a:effectLst/>
                <a:latin typeface="Times New Roman" panose="02020603050405020304" pitchFamily="18" charset="0"/>
                <a:ea typeface="Times New Roman" panose="02020603050405020304" pitchFamily="18" charset="0"/>
              </a:rPr>
              <a:t> </a:t>
            </a:r>
            <a:r>
              <a:rPr lang="it-IT" sz="2400" b="1" kern="1800" dirty="0" err="1">
                <a:effectLst/>
                <a:latin typeface="Times New Roman" panose="02020603050405020304" pitchFamily="18" charset="0"/>
                <a:ea typeface="Times New Roman" panose="02020603050405020304" pitchFamily="18" charset="0"/>
              </a:rPr>
              <a:t>Sleep</a:t>
            </a:r>
            <a:r>
              <a:rPr lang="it-IT" sz="2400" b="1" kern="1800" dirty="0">
                <a:effectLst/>
                <a:latin typeface="Times New Roman" panose="02020603050405020304" pitchFamily="18" charset="0"/>
                <a:ea typeface="Times New Roman" panose="02020603050405020304" pitchFamily="18" charset="0"/>
              </a:rPr>
              <a:t> Apnea and </a:t>
            </a:r>
            <a:r>
              <a:rPr lang="it-IT" sz="2400" b="1" kern="1800" dirty="0" err="1">
                <a:effectLst/>
                <a:latin typeface="Times New Roman" panose="02020603050405020304" pitchFamily="18" charset="0"/>
                <a:ea typeface="Times New Roman" panose="02020603050405020304" pitchFamily="18" charset="0"/>
              </a:rPr>
              <a:t>Sarcoidosis</a:t>
            </a:r>
            <a:r>
              <a:rPr lang="it-IT" sz="2400" b="1" kern="1800" dirty="0">
                <a:effectLst/>
                <a:latin typeface="Times New Roman" panose="02020603050405020304" pitchFamily="18" charset="0"/>
                <a:ea typeface="Times New Roman" panose="02020603050405020304" pitchFamily="18" charset="0"/>
              </a:rPr>
              <a:t> Interactions</a:t>
            </a:r>
            <a:r>
              <a:rPr lang="it-IT" sz="1800" b="1" kern="1800" dirty="0">
                <a:effectLst/>
                <a:latin typeface="Times New Roman" panose="02020603050405020304" pitchFamily="18" charset="0"/>
                <a:ea typeface="Times New Roman" panose="02020603050405020304" pitchFamily="18" charset="0"/>
              </a:rPr>
              <a:t> </a:t>
            </a:r>
          </a:p>
          <a:p>
            <a:r>
              <a:rPr lang="it-IT" sz="1800" b="1" kern="1800" dirty="0" err="1">
                <a:effectLst/>
                <a:latin typeface="Times New Roman" panose="02020603050405020304" pitchFamily="18" charset="0"/>
                <a:ea typeface="Times New Roman" panose="02020603050405020304" pitchFamily="18" charset="0"/>
              </a:rPr>
              <a:t>Chitra</a:t>
            </a:r>
            <a:r>
              <a:rPr lang="it-IT" sz="1800" b="1" kern="1800" dirty="0">
                <a:effectLst/>
                <a:latin typeface="Times New Roman" panose="02020603050405020304" pitchFamily="18" charset="0"/>
                <a:ea typeface="Times New Roman" panose="02020603050405020304" pitchFamily="18" charset="0"/>
              </a:rPr>
              <a:t> </a:t>
            </a:r>
            <a:r>
              <a:rPr lang="it-IT" b="1" kern="1800" dirty="0">
                <a:latin typeface="Times New Roman" panose="02020603050405020304" pitchFamily="18" charset="0"/>
                <a:ea typeface="Times New Roman" panose="02020603050405020304" pitchFamily="18" charset="0"/>
              </a:rPr>
              <a:t>L</a:t>
            </a:r>
            <a:r>
              <a:rPr lang="it-IT" sz="1800" b="1" kern="1800" dirty="0">
                <a:effectLst/>
                <a:latin typeface="Times New Roman" panose="02020603050405020304" pitchFamily="18" charset="0"/>
                <a:ea typeface="Times New Roman" panose="02020603050405020304" pitchFamily="18" charset="0"/>
              </a:rPr>
              <a:t>al</a:t>
            </a:r>
            <a:endParaRPr lang="it-IT" dirty="0"/>
          </a:p>
        </p:txBody>
      </p:sp>
      <p:pic>
        <p:nvPicPr>
          <p:cNvPr id="9" name="Immagine 8">
            <a:extLst>
              <a:ext uri="{FF2B5EF4-FFF2-40B4-BE49-F238E27FC236}">
                <a16:creationId xmlns:a16="http://schemas.microsoft.com/office/drawing/2014/main" id="{3D834147-E9BA-35C0-1DFA-8C787C20A9EC}"/>
              </a:ext>
            </a:extLst>
          </p:cNvPr>
          <p:cNvPicPr>
            <a:picLocks noChangeAspect="1"/>
          </p:cNvPicPr>
          <p:nvPr/>
        </p:nvPicPr>
        <p:blipFill>
          <a:blip r:embed="rId8"/>
          <a:stretch>
            <a:fillRect/>
          </a:stretch>
        </p:blipFill>
        <p:spPr>
          <a:xfrm>
            <a:off x="166356" y="4157182"/>
            <a:ext cx="8463516" cy="2179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7323909"/>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0C48A-5808-93AA-CF50-47C8475D4616}"/>
            </a:ext>
          </a:extLst>
        </p:cNvPr>
        <p:cNvGrpSpPr/>
        <p:nvPr/>
      </p:nvGrpSpPr>
      <p:grpSpPr>
        <a:xfrm>
          <a:off x="0" y="0"/>
          <a:ext cx="0" cy="0"/>
          <a:chOff x="0" y="0"/>
          <a:chExt cx="0" cy="0"/>
        </a:xfrm>
      </p:grpSpPr>
      <p:pic>
        <p:nvPicPr>
          <p:cNvPr id="71681" name="Immagine 7">
            <a:extLst>
              <a:ext uri="{FF2B5EF4-FFF2-40B4-BE49-F238E27FC236}">
                <a16:creationId xmlns:a16="http://schemas.microsoft.com/office/drawing/2014/main" id="{9F4F2CE8-4204-83D1-7531-5298825808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A181A0FB-0A88-AD8A-489F-931D88FBE1CB}"/>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6E25B43F-5B51-237F-1FA8-C94A8B37390E}"/>
              </a:ext>
            </a:extLst>
          </p:cNvPr>
          <p:cNvSpPr txBox="1"/>
          <p:nvPr/>
        </p:nvSpPr>
        <p:spPr>
          <a:xfrm>
            <a:off x="1" y="1700473"/>
            <a:ext cx="9144000" cy="769441"/>
          </a:xfrm>
          <a:prstGeom prst="rect">
            <a:avLst/>
          </a:prstGeom>
          <a:noFill/>
        </p:spPr>
        <p:txBody>
          <a:bodyPr wrap="square" rtlCol="0">
            <a:spAutoFit/>
          </a:bodyPr>
          <a:lstStyle/>
          <a:p>
            <a:pPr algn="ctr"/>
            <a:r>
              <a:rPr lang="it-IT" sz="4400" b="1" cap="small" dirty="0">
                <a:solidFill>
                  <a:srgbClr val="156DD5"/>
                </a:solidFill>
                <a:latin typeface="+mn-lt"/>
                <a:ea typeface="+mn-ea"/>
                <a:cs typeface="+mn-cs"/>
              </a:rPr>
              <a:t>Fatigue, sonno, respirazione</a:t>
            </a:r>
            <a:endParaRPr lang="it-IT" sz="4400" dirty="0">
              <a:latin typeface="Comic Sans MS"/>
              <a:cs typeface="Comic Sans MS"/>
            </a:endParaRPr>
          </a:p>
        </p:txBody>
      </p:sp>
      <p:pic>
        <p:nvPicPr>
          <p:cNvPr id="2" name="Immagine 1">
            <a:extLst>
              <a:ext uri="{FF2B5EF4-FFF2-40B4-BE49-F238E27FC236}">
                <a16:creationId xmlns:a16="http://schemas.microsoft.com/office/drawing/2014/main" id="{242805F1-ADCD-4457-BEEE-821EF5EBBD3C}"/>
              </a:ext>
            </a:extLst>
          </p:cNvPr>
          <p:cNvPicPr>
            <a:picLocks noChangeAspect="1"/>
          </p:cNvPicPr>
          <p:nvPr/>
        </p:nvPicPr>
        <p:blipFill>
          <a:blip r:embed="rId5"/>
          <a:stretch>
            <a:fillRect/>
          </a:stretch>
        </p:blipFill>
        <p:spPr>
          <a:xfrm>
            <a:off x="7296501" y="2520034"/>
            <a:ext cx="1511715" cy="944822"/>
          </a:xfrm>
          <a:prstGeom prst="rect">
            <a:avLst/>
          </a:prstGeom>
          <a:ln>
            <a:noFill/>
          </a:ln>
          <a:effectLst>
            <a:outerShdw blurRad="292100" dist="139700" dir="2700000" algn="tl" rotWithShape="0">
              <a:srgbClr val="333333">
                <a:alpha val="65000"/>
              </a:srgbClr>
            </a:outerShdw>
          </a:effectLst>
        </p:spPr>
      </p:pic>
      <p:pic>
        <p:nvPicPr>
          <p:cNvPr id="5" name="Picture 2" descr="apnee notturne">
            <a:extLst>
              <a:ext uri="{FF2B5EF4-FFF2-40B4-BE49-F238E27FC236}">
                <a16:creationId xmlns:a16="http://schemas.microsoft.com/office/drawing/2014/main" id="{588B89BB-9FE5-ED09-7358-03ED6DF566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2726" y="3585835"/>
            <a:ext cx="1316130" cy="944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Immagine 9" descr="Immagine che contiene interno, persona, Viso umano, Attrezzature mediche&#10;&#10;Descrizione generata automaticamente">
            <a:extLst>
              <a:ext uri="{FF2B5EF4-FFF2-40B4-BE49-F238E27FC236}">
                <a16:creationId xmlns:a16="http://schemas.microsoft.com/office/drawing/2014/main" id="{85921178-8A96-5516-A876-BEE796DE65E9}"/>
              </a:ext>
            </a:extLst>
          </p:cNvPr>
          <p:cNvPicPr>
            <a:picLocks noChangeAspect="1"/>
          </p:cNvPicPr>
          <p:nvPr/>
        </p:nvPicPr>
        <p:blipFill>
          <a:blip r:embed="rId7"/>
          <a:stretch>
            <a:fillRect/>
          </a:stretch>
        </p:blipFill>
        <p:spPr>
          <a:xfrm>
            <a:off x="7086711" y="5043315"/>
            <a:ext cx="1958219" cy="1110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magine 5">
            <a:extLst>
              <a:ext uri="{FF2B5EF4-FFF2-40B4-BE49-F238E27FC236}">
                <a16:creationId xmlns:a16="http://schemas.microsoft.com/office/drawing/2014/main" id="{A4D763B2-40D2-AA42-04C9-5F57EEFCE9A1}"/>
              </a:ext>
            </a:extLst>
          </p:cNvPr>
          <p:cNvPicPr>
            <a:picLocks noChangeAspect="1"/>
          </p:cNvPicPr>
          <p:nvPr/>
        </p:nvPicPr>
        <p:blipFill>
          <a:blip r:embed="rId8"/>
          <a:stretch>
            <a:fillRect/>
          </a:stretch>
        </p:blipFill>
        <p:spPr>
          <a:xfrm>
            <a:off x="1640038" y="3052489"/>
            <a:ext cx="5275469" cy="3360530"/>
          </a:xfrm>
          <a:prstGeom prst="rect">
            <a:avLst/>
          </a:prstGeom>
          <a:ln>
            <a:noFill/>
          </a:ln>
          <a:effectLst>
            <a:softEdge rad="112500"/>
          </a:effectLst>
        </p:spPr>
      </p:pic>
      <p:pic>
        <p:nvPicPr>
          <p:cNvPr id="7" name="Picture 2" descr="Who we are | European Respiratory Society">
            <a:extLst>
              <a:ext uri="{FF2B5EF4-FFF2-40B4-BE49-F238E27FC236}">
                <a16:creationId xmlns:a16="http://schemas.microsoft.com/office/drawing/2014/main" id="{9732DB24-CA72-5550-3DAF-3CFE4B507AD7}"/>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15349" t="2095" r="11666" b="7325"/>
          <a:stretch/>
        </p:blipFill>
        <p:spPr bwMode="auto">
          <a:xfrm>
            <a:off x="6363379" y="3974716"/>
            <a:ext cx="2053349" cy="1435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magine 11" descr="Immagine che contiene emblema, simbolo, logo, Marchio&#10;&#10;Descrizione generata automaticamente">
            <a:extLst>
              <a:ext uri="{FF2B5EF4-FFF2-40B4-BE49-F238E27FC236}">
                <a16:creationId xmlns:a16="http://schemas.microsoft.com/office/drawing/2014/main" id="{DBD77D16-25FA-86E1-77CC-6DC4E8331DDA}"/>
              </a:ext>
            </a:extLst>
          </p:cNvPr>
          <p:cNvPicPr>
            <a:picLocks noChangeAspect="1"/>
          </p:cNvPicPr>
          <p:nvPr/>
        </p:nvPicPr>
        <p:blipFill>
          <a:blip r:embed="rId4"/>
          <a:stretch>
            <a:fillRect/>
          </a:stretch>
        </p:blipFill>
        <p:spPr>
          <a:xfrm>
            <a:off x="3241265" y="2176777"/>
            <a:ext cx="2214934" cy="2214934"/>
          </a:xfrm>
          <a:prstGeom prst="rect">
            <a:avLst/>
          </a:prstGeom>
        </p:spPr>
      </p:pic>
      <p:pic>
        <p:nvPicPr>
          <p:cNvPr id="13" name="Picture 2" descr="Who we are | European Respiratory Society">
            <a:extLst>
              <a:ext uri="{FF2B5EF4-FFF2-40B4-BE49-F238E27FC236}">
                <a16:creationId xmlns:a16="http://schemas.microsoft.com/office/drawing/2014/main" id="{1A23451E-4D4B-CD40-5CFD-5A2EC8E6A3B4}"/>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15349" t="2095" r="11666" b="7325"/>
          <a:stretch/>
        </p:blipFill>
        <p:spPr bwMode="auto">
          <a:xfrm>
            <a:off x="72615" y="3730790"/>
            <a:ext cx="2053349" cy="1435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asellaDiTesto 13">
            <a:extLst>
              <a:ext uri="{FF2B5EF4-FFF2-40B4-BE49-F238E27FC236}">
                <a16:creationId xmlns:a16="http://schemas.microsoft.com/office/drawing/2014/main" id="{A8515AAF-61C5-ED32-7D08-27013E5681F4}"/>
              </a:ext>
            </a:extLst>
          </p:cNvPr>
          <p:cNvSpPr txBox="1"/>
          <p:nvPr/>
        </p:nvSpPr>
        <p:spPr>
          <a:xfrm>
            <a:off x="228600" y="4762292"/>
            <a:ext cx="1761744" cy="369332"/>
          </a:xfrm>
          <a:prstGeom prst="rect">
            <a:avLst/>
          </a:prstGeom>
          <a:noFill/>
        </p:spPr>
        <p:txBody>
          <a:bodyPr wrap="square" rtlCol="0">
            <a:spAutoFit/>
          </a:bodyPr>
          <a:lstStyle/>
          <a:p>
            <a:pPr algn="ctr"/>
            <a:r>
              <a:rPr lang="it-IT" b="1" dirty="0">
                <a:solidFill>
                  <a:schemeClr val="bg1"/>
                </a:solidFill>
              </a:rPr>
              <a:t>Assembly 12</a:t>
            </a:r>
          </a:p>
        </p:txBody>
      </p:sp>
      <p:sp>
        <p:nvSpPr>
          <p:cNvPr id="15" name="CasellaDiTesto 14">
            <a:extLst>
              <a:ext uri="{FF2B5EF4-FFF2-40B4-BE49-F238E27FC236}">
                <a16:creationId xmlns:a16="http://schemas.microsoft.com/office/drawing/2014/main" id="{B9024E99-1893-E5C3-D197-23A572C6F45A}"/>
              </a:ext>
            </a:extLst>
          </p:cNvPr>
          <p:cNvSpPr txBox="1"/>
          <p:nvPr/>
        </p:nvSpPr>
        <p:spPr>
          <a:xfrm>
            <a:off x="6509182" y="5040962"/>
            <a:ext cx="1761744" cy="369332"/>
          </a:xfrm>
          <a:prstGeom prst="rect">
            <a:avLst/>
          </a:prstGeom>
          <a:noFill/>
        </p:spPr>
        <p:txBody>
          <a:bodyPr wrap="square" rtlCol="0">
            <a:spAutoFit/>
          </a:bodyPr>
          <a:lstStyle/>
          <a:p>
            <a:pPr algn="ctr"/>
            <a:r>
              <a:rPr lang="it-IT" b="1" dirty="0">
                <a:solidFill>
                  <a:schemeClr val="bg1"/>
                </a:solidFill>
              </a:rPr>
              <a:t>Assembly 4</a:t>
            </a:r>
          </a:p>
        </p:txBody>
      </p:sp>
    </p:spTree>
    <p:extLst>
      <p:ext uri="{BB962C8B-B14F-4D97-AF65-F5344CB8AC3E}">
        <p14:creationId xmlns:p14="http://schemas.microsoft.com/office/powerpoint/2010/main" val="15783485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05F99-9D57-9AAF-5339-320C3E6A2A2B}"/>
            </a:ext>
          </a:extLst>
        </p:cNvPr>
        <p:cNvGrpSpPr/>
        <p:nvPr/>
      </p:nvGrpSpPr>
      <p:grpSpPr>
        <a:xfrm>
          <a:off x="0" y="0"/>
          <a:ext cx="0" cy="0"/>
          <a:chOff x="0" y="0"/>
          <a:chExt cx="0" cy="0"/>
        </a:xfrm>
      </p:grpSpPr>
      <p:pic>
        <p:nvPicPr>
          <p:cNvPr id="63489" name="Immagine 7">
            <a:extLst>
              <a:ext uri="{FF2B5EF4-FFF2-40B4-BE49-F238E27FC236}">
                <a16:creationId xmlns:a16="http://schemas.microsoft.com/office/drawing/2014/main" id="{E612B046-7CA6-BEA9-8A56-95B9537E1A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B92CDC18-A1B0-8EFC-4AFF-7B139A697CBB}"/>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E33E5661-E0F6-11B2-0F32-593E36EAF61D}"/>
              </a:ext>
            </a:extLst>
          </p:cNvPr>
          <p:cNvSpPr txBox="1"/>
          <p:nvPr/>
        </p:nvSpPr>
        <p:spPr>
          <a:xfrm>
            <a:off x="205030" y="1562100"/>
            <a:ext cx="8733939" cy="1323439"/>
          </a:xfrm>
          <a:prstGeom prst="rect">
            <a:avLst/>
          </a:prstGeom>
          <a:noFill/>
        </p:spPr>
        <p:txBody>
          <a:bodyPr wrap="square">
            <a:spAutoFit/>
          </a:bodyPr>
          <a:lstStyle/>
          <a:p>
            <a:pPr algn="ctr" fontAlgn="auto">
              <a:spcBef>
                <a:spcPts val="0"/>
              </a:spcBef>
              <a:spcAft>
                <a:spcPts val="0"/>
              </a:spcAft>
              <a:defRPr/>
            </a:pPr>
            <a:r>
              <a:rPr lang="it-IT" sz="4000" b="1" cap="small" dirty="0">
                <a:solidFill>
                  <a:schemeClr val="accent1"/>
                </a:solidFill>
                <a:latin typeface="+mn-lt"/>
                <a:ea typeface="+mn-ea"/>
                <a:cs typeface="+mn-cs"/>
              </a:rPr>
              <a:t>Stimolare le società scientifiche portando i </a:t>
            </a:r>
            <a:r>
              <a:rPr lang="it-IT" sz="4000" b="1" cap="small" dirty="0">
                <a:solidFill>
                  <a:srgbClr val="FF0000"/>
                </a:solidFill>
                <a:latin typeface="+mn-lt"/>
                <a:ea typeface="+mn-ea"/>
                <a:cs typeface="+mn-cs"/>
              </a:rPr>
              <a:t>bisogni non corrisposti</a:t>
            </a:r>
          </a:p>
        </p:txBody>
      </p:sp>
      <p:pic>
        <p:nvPicPr>
          <p:cNvPr id="5" name="Immagine 4" descr="Immagine che contiene emblema, simbolo, logo, Marchio&#10;&#10;Descrizione generata automaticamente">
            <a:extLst>
              <a:ext uri="{FF2B5EF4-FFF2-40B4-BE49-F238E27FC236}">
                <a16:creationId xmlns:a16="http://schemas.microsoft.com/office/drawing/2014/main" id="{A7366467-355B-65BC-0B0D-657DE4745495}"/>
              </a:ext>
            </a:extLst>
          </p:cNvPr>
          <p:cNvPicPr>
            <a:picLocks noChangeAspect="1"/>
          </p:cNvPicPr>
          <p:nvPr/>
        </p:nvPicPr>
        <p:blipFill>
          <a:blip r:embed="rId4"/>
          <a:stretch>
            <a:fillRect/>
          </a:stretch>
        </p:blipFill>
        <p:spPr>
          <a:xfrm>
            <a:off x="303776" y="2991697"/>
            <a:ext cx="2343539" cy="2343539"/>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7444D8E7-8EA7-7CAC-391D-3FC1AB369AD5}"/>
              </a:ext>
            </a:extLst>
          </p:cNvPr>
          <p:cNvSpPr txBox="1">
            <a:spLocks/>
          </p:cNvSpPr>
          <p:nvPr/>
        </p:nvSpPr>
        <p:spPr bwMode="auto">
          <a:xfrm>
            <a:off x="2784709" y="2960048"/>
            <a:ext cx="7423956" cy="3462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11480" indent="-342900">
              <a:buFont typeface="Wingdings"/>
              <a:buChar char=""/>
              <a:defRPr lang="it-IT"/>
            </a:pPr>
            <a:r>
              <a:rPr lang="it-IT" sz="2400" dirty="0">
                <a:solidFill>
                  <a:srgbClr val="002060"/>
                </a:solidFill>
              </a:rPr>
              <a:t>Diagnosi in tempi certi</a:t>
            </a:r>
          </a:p>
          <a:p>
            <a:pPr marL="411480" indent="-342900">
              <a:buFont typeface="Wingdings"/>
              <a:buChar char=""/>
              <a:defRPr lang="it-IT"/>
            </a:pPr>
            <a:r>
              <a:rPr lang="it-IT" sz="2400" dirty="0">
                <a:solidFill>
                  <a:srgbClr val="002060"/>
                </a:solidFill>
              </a:rPr>
              <a:t>Presa in carico multidisciplinare</a:t>
            </a:r>
          </a:p>
          <a:p>
            <a:pPr marL="411480" indent="-342900">
              <a:buFont typeface="Wingdings"/>
              <a:buChar char=""/>
              <a:defRPr lang="it-IT"/>
            </a:pPr>
            <a:r>
              <a:rPr lang="it-IT" sz="2400" dirty="0">
                <a:solidFill>
                  <a:srgbClr val="002060"/>
                </a:solidFill>
              </a:rPr>
              <a:t>Follow up multidisciplinare</a:t>
            </a:r>
          </a:p>
          <a:p>
            <a:pPr marL="411480" indent="-342900">
              <a:buFont typeface="Wingdings"/>
              <a:buChar char=""/>
              <a:defRPr lang="it-IT"/>
            </a:pPr>
            <a:r>
              <a:rPr lang="it-IT" sz="2400" dirty="0">
                <a:solidFill>
                  <a:srgbClr val="002060"/>
                </a:solidFill>
              </a:rPr>
              <a:t>Gestione del dolore</a:t>
            </a:r>
          </a:p>
          <a:p>
            <a:pPr marL="411480" indent="-342900">
              <a:buFont typeface="Wingdings"/>
              <a:buChar char=""/>
              <a:defRPr lang="it-IT"/>
            </a:pPr>
            <a:r>
              <a:rPr lang="it-IT" sz="2400" dirty="0">
                <a:solidFill>
                  <a:srgbClr val="002060"/>
                </a:solidFill>
              </a:rPr>
              <a:t>Presa in carico psicologica</a:t>
            </a:r>
          </a:p>
          <a:p>
            <a:pPr marL="411480" indent="-342900">
              <a:buFont typeface="Wingdings"/>
              <a:buChar char=""/>
              <a:defRPr lang="it-IT"/>
            </a:pPr>
            <a:r>
              <a:rPr lang="it-IT" sz="2400" dirty="0">
                <a:solidFill>
                  <a:srgbClr val="002060"/>
                </a:solidFill>
              </a:rPr>
              <a:t>Gestione della «fatigue»</a:t>
            </a:r>
          </a:p>
          <a:p>
            <a:pPr marL="411480" indent="-342900">
              <a:buFont typeface="Wingdings"/>
              <a:buChar char=""/>
              <a:defRPr lang="it-IT"/>
            </a:pPr>
            <a:r>
              <a:rPr lang="it-IT" sz="2400" b="1" dirty="0">
                <a:solidFill>
                  <a:srgbClr val="002060"/>
                </a:solidFill>
              </a:rPr>
              <a:t>Presa in carico sociale</a:t>
            </a:r>
            <a:endParaRPr lang="it-IT" sz="2400" dirty="0">
              <a:solidFill>
                <a:srgbClr val="002060"/>
              </a:solidFill>
            </a:endParaRPr>
          </a:p>
        </p:txBody>
      </p:sp>
      <p:pic>
        <p:nvPicPr>
          <p:cNvPr id="6146" name="Picture 2">
            <a:extLst>
              <a:ext uri="{FF2B5EF4-FFF2-40B4-BE49-F238E27FC236}">
                <a16:creationId xmlns:a16="http://schemas.microsoft.com/office/drawing/2014/main" id="{1526DDAA-7AEB-6C74-F12A-55E2DDC6B5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34" r="1268"/>
          <a:stretch/>
        </p:blipFill>
        <p:spPr bwMode="auto">
          <a:xfrm>
            <a:off x="228600" y="2241552"/>
            <a:ext cx="4306379" cy="4510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2364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58DD3-6588-200C-B952-CB9F8DEBB79C}"/>
            </a:ext>
          </a:extLst>
        </p:cNvPr>
        <p:cNvGrpSpPr/>
        <p:nvPr/>
      </p:nvGrpSpPr>
      <p:grpSpPr>
        <a:xfrm>
          <a:off x="0" y="0"/>
          <a:ext cx="0" cy="0"/>
          <a:chOff x="0" y="0"/>
          <a:chExt cx="0" cy="0"/>
        </a:xfrm>
      </p:grpSpPr>
      <p:pic>
        <p:nvPicPr>
          <p:cNvPr id="63489" name="Immagine 7">
            <a:extLst>
              <a:ext uri="{FF2B5EF4-FFF2-40B4-BE49-F238E27FC236}">
                <a16:creationId xmlns:a16="http://schemas.microsoft.com/office/drawing/2014/main" id="{78CAB976-7017-2D2F-2DEE-CD1C9EC1AC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CE2F9287-A216-E0B5-19F7-B46A57C3950F}"/>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2DDE471C-4EE0-5AA5-D93B-BDD7A2B1A64A}"/>
              </a:ext>
            </a:extLst>
          </p:cNvPr>
          <p:cNvSpPr txBox="1"/>
          <p:nvPr/>
        </p:nvSpPr>
        <p:spPr>
          <a:xfrm>
            <a:off x="205030" y="1562100"/>
            <a:ext cx="8733939" cy="1323439"/>
          </a:xfrm>
          <a:prstGeom prst="rect">
            <a:avLst/>
          </a:prstGeom>
          <a:noFill/>
        </p:spPr>
        <p:txBody>
          <a:bodyPr wrap="square">
            <a:spAutoFit/>
          </a:bodyPr>
          <a:lstStyle/>
          <a:p>
            <a:pPr algn="ctr" fontAlgn="auto">
              <a:spcBef>
                <a:spcPts val="0"/>
              </a:spcBef>
              <a:spcAft>
                <a:spcPts val="0"/>
              </a:spcAft>
              <a:defRPr/>
            </a:pPr>
            <a:r>
              <a:rPr lang="it-IT" sz="4000" b="1" cap="small" dirty="0">
                <a:solidFill>
                  <a:schemeClr val="accent1"/>
                </a:solidFill>
                <a:latin typeface="+mn-lt"/>
                <a:ea typeface="+mn-ea"/>
                <a:cs typeface="+mn-cs"/>
              </a:rPr>
              <a:t>Stimolare le società scientifiche portando i </a:t>
            </a:r>
            <a:r>
              <a:rPr lang="it-IT" sz="4000" b="1" cap="small" dirty="0">
                <a:solidFill>
                  <a:srgbClr val="FF0000"/>
                </a:solidFill>
                <a:latin typeface="+mn-lt"/>
                <a:ea typeface="+mn-ea"/>
                <a:cs typeface="+mn-cs"/>
              </a:rPr>
              <a:t>bisogni non corrisposti</a:t>
            </a:r>
          </a:p>
        </p:txBody>
      </p:sp>
      <p:pic>
        <p:nvPicPr>
          <p:cNvPr id="5" name="Immagine 4" descr="Immagine che contiene emblema, simbolo, logo, Marchio&#10;&#10;Descrizione generata automaticamente">
            <a:extLst>
              <a:ext uri="{FF2B5EF4-FFF2-40B4-BE49-F238E27FC236}">
                <a16:creationId xmlns:a16="http://schemas.microsoft.com/office/drawing/2014/main" id="{BE69D261-C35B-051A-3DFA-4032EC8DE544}"/>
              </a:ext>
            </a:extLst>
          </p:cNvPr>
          <p:cNvPicPr>
            <a:picLocks noChangeAspect="1"/>
          </p:cNvPicPr>
          <p:nvPr/>
        </p:nvPicPr>
        <p:blipFill>
          <a:blip r:embed="rId4"/>
          <a:stretch>
            <a:fillRect/>
          </a:stretch>
        </p:blipFill>
        <p:spPr>
          <a:xfrm>
            <a:off x="303776" y="2991697"/>
            <a:ext cx="2343539" cy="2343539"/>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03DE1714-E336-BF0C-4F16-0B758BC907EC}"/>
              </a:ext>
            </a:extLst>
          </p:cNvPr>
          <p:cNvSpPr txBox="1">
            <a:spLocks/>
          </p:cNvSpPr>
          <p:nvPr/>
        </p:nvSpPr>
        <p:spPr bwMode="auto">
          <a:xfrm>
            <a:off x="2784709" y="2960048"/>
            <a:ext cx="7423956" cy="3462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11480" indent="-342900">
              <a:buFont typeface="Wingdings"/>
              <a:buChar char=""/>
              <a:defRPr lang="it-IT"/>
            </a:pPr>
            <a:r>
              <a:rPr lang="it-IT" sz="2400" dirty="0">
                <a:solidFill>
                  <a:srgbClr val="002060"/>
                </a:solidFill>
              </a:rPr>
              <a:t>Diagnosi in tempi certi</a:t>
            </a:r>
          </a:p>
          <a:p>
            <a:pPr marL="411480" indent="-342900">
              <a:buFont typeface="Wingdings"/>
              <a:buChar char=""/>
              <a:defRPr lang="it-IT"/>
            </a:pPr>
            <a:r>
              <a:rPr lang="it-IT" sz="2400" dirty="0">
                <a:solidFill>
                  <a:srgbClr val="002060"/>
                </a:solidFill>
              </a:rPr>
              <a:t>Presa in carico multidisciplinare</a:t>
            </a:r>
          </a:p>
          <a:p>
            <a:pPr marL="411480" indent="-342900">
              <a:buFont typeface="Wingdings"/>
              <a:buChar char=""/>
              <a:defRPr lang="it-IT"/>
            </a:pPr>
            <a:r>
              <a:rPr lang="it-IT" sz="2400" dirty="0">
                <a:solidFill>
                  <a:srgbClr val="002060"/>
                </a:solidFill>
              </a:rPr>
              <a:t>Follow up multidisciplinare</a:t>
            </a:r>
          </a:p>
          <a:p>
            <a:pPr marL="411480" indent="-342900">
              <a:buFont typeface="Wingdings"/>
              <a:buChar char=""/>
              <a:defRPr lang="it-IT"/>
            </a:pPr>
            <a:r>
              <a:rPr lang="it-IT" sz="2400" dirty="0">
                <a:solidFill>
                  <a:srgbClr val="002060"/>
                </a:solidFill>
              </a:rPr>
              <a:t>Gestione del dolore</a:t>
            </a:r>
          </a:p>
          <a:p>
            <a:pPr marL="411480" indent="-342900">
              <a:buFont typeface="Wingdings"/>
              <a:buChar char=""/>
              <a:defRPr lang="it-IT"/>
            </a:pPr>
            <a:r>
              <a:rPr lang="it-IT" sz="2400" b="1" dirty="0">
                <a:solidFill>
                  <a:srgbClr val="002060"/>
                </a:solidFill>
              </a:rPr>
              <a:t>Presa in carico psicologica</a:t>
            </a:r>
            <a:endParaRPr lang="it-IT" sz="2400" dirty="0">
              <a:solidFill>
                <a:srgbClr val="002060"/>
              </a:solidFill>
            </a:endParaRPr>
          </a:p>
          <a:p>
            <a:pPr marL="411480" indent="-342900">
              <a:buFont typeface="Wingdings"/>
              <a:buChar char=""/>
              <a:defRPr lang="it-IT"/>
            </a:pPr>
            <a:r>
              <a:rPr lang="it-IT" sz="2400" b="1" dirty="0">
                <a:solidFill>
                  <a:srgbClr val="002060"/>
                </a:solidFill>
              </a:rPr>
              <a:t>Gestione della «fatigue»</a:t>
            </a:r>
          </a:p>
          <a:p>
            <a:pPr marL="411480" indent="-342900">
              <a:buFont typeface="Wingdings"/>
              <a:buChar char=""/>
              <a:defRPr lang="it-IT"/>
            </a:pPr>
            <a:r>
              <a:rPr lang="it-IT" sz="2400" b="1" dirty="0">
                <a:solidFill>
                  <a:srgbClr val="002060"/>
                </a:solidFill>
              </a:rPr>
              <a:t>Presa in carico sociale</a:t>
            </a:r>
            <a:endParaRPr lang="it-IT" sz="2400" dirty="0">
              <a:solidFill>
                <a:srgbClr val="002060"/>
              </a:solidFill>
            </a:endParaRPr>
          </a:p>
        </p:txBody>
      </p:sp>
      <p:pic>
        <p:nvPicPr>
          <p:cNvPr id="6146" name="Picture 2">
            <a:extLst>
              <a:ext uri="{FF2B5EF4-FFF2-40B4-BE49-F238E27FC236}">
                <a16:creationId xmlns:a16="http://schemas.microsoft.com/office/drawing/2014/main" id="{FAAFA7F1-6ACA-A6F9-33D4-B480FBF7D2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34" r="1268"/>
          <a:stretch/>
        </p:blipFill>
        <p:spPr bwMode="auto">
          <a:xfrm>
            <a:off x="228600" y="2241552"/>
            <a:ext cx="4306379" cy="4510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3825A405-F97B-EE7E-E5E2-2F2557D7B415}"/>
              </a:ext>
            </a:extLst>
          </p:cNvPr>
          <p:cNvPicPr>
            <a:picLocks noChangeAspect="1"/>
          </p:cNvPicPr>
          <p:nvPr/>
        </p:nvPicPr>
        <p:blipFill>
          <a:blip r:embed="rId6"/>
          <a:stretch>
            <a:fillRect/>
          </a:stretch>
        </p:blipFill>
        <p:spPr>
          <a:xfrm>
            <a:off x="122786" y="3338953"/>
            <a:ext cx="8717438" cy="2217372"/>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98EF7998-D88C-BE6A-1185-E7EC299C505D}"/>
              </a:ext>
            </a:extLst>
          </p:cNvPr>
          <p:cNvPicPr>
            <a:picLocks noChangeAspect="1"/>
          </p:cNvPicPr>
          <p:nvPr/>
        </p:nvPicPr>
        <p:blipFill>
          <a:blip r:embed="rId7"/>
          <a:stretch>
            <a:fillRect/>
          </a:stretch>
        </p:blipFill>
        <p:spPr>
          <a:xfrm>
            <a:off x="1686607" y="1744262"/>
            <a:ext cx="5397126" cy="14125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36711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413BC8F0-09C5-4E4D-C1BD-01A8FA7C3281}"/>
              </a:ext>
            </a:extLst>
          </p:cNvPr>
          <p:cNvPicPr>
            <a:picLocks noChangeAspect="1"/>
          </p:cNvPicPr>
          <p:nvPr/>
        </p:nvPicPr>
        <p:blipFill>
          <a:blip r:embed="rId4"/>
          <a:stretch>
            <a:fillRect/>
          </a:stretch>
        </p:blipFill>
        <p:spPr>
          <a:xfrm>
            <a:off x="228600" y="-99822"/>
            <a:ext cx="1761744" cy="1761744"/>
          </a:xfrm>
          <a:prstGeom prst="rect">
            <a:avLst/>
          </a:prstGeom>
        </p:spPr>
      </p:pic>
      <p:sp>
        <p:nvSpPr>
          <p:cNvPr id="8" name="Titolo 1">
            <a:extLst>
              <a:ext uri="{FF2B5EF4-FFF2-40B4-BE49-F238E27FC236}">
                <a16:creationId xmlns:a16="http://schemas.microsoft.com/office/drawing/2014/main" id="{933F3B38-D79B-7496-A85E-D053B09B569C}"/>
              </a:ext>
            </a:extLst>
          </p:cNvPr>
          <p:cNvSpPr>
            <a:spLocks noGrp="1"/>
          </p:cNvSpPr>
          <p:nvPr>
            <p:ph type="ctrTitle"/>
          </p:nvPr>
        </p:nvSpPr>
        <p:spPr>
          <a:xfrm>
            <a:off x="746448" y="1661922"/>
            <a:ext cx="7651102" cy="875405"/>
          </a:xfrm>
        </p:spPr>
        <p:txBody>
          <a:bodyPr/>
          <a:lstStyle/>
          <a:p>
            <a:r>
              <a:rPr lang="it-IT"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COSA E’ ACSI</a:t>
            </a:r>
          </a:p>
        </p:txBody>
      </p:sp>
      <p:pic>
        <p:nvPicPr>
          <p:cNvPr id="4" name="Immagine 3" descr="Immagine che contiene persona, interno, Viso umano, muro&#10;&#10;Descrizione generata automaticamente">
            <a:extLst>
              <a:ext uri="{FF2B5EF4-FFF2-40B4-BE49-F238E27FC236}">
                <a16:creationId xmlns:a16="http://schemas.microsoft.com/office/drawing/2014/main" id="{55FD3908-2294-FBBE-010A-7FCF868E3B04}"/>
              </a:ext>
            </a:extLst>
          </p:cNvPr>
          <p:cNvPicPr>
            <a:picLocks noChangeAspect="1"/>
          </p:cNvPicPr>
          <p:nvPr/>
        </p:nvPicPr>
        <p:blipFill>
          <a:blip r:embed="rId5"/>
          <a:stretch>
            <a:fillRect/>
          </a:stretch>
        </p:blipFill>
        <p:spPr>
          <a:xfrm>
            <a:off x="493464" y="2564759"/>
            <a:ext cx="2539207" cy="1409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descr="Immagine che contiene Viso umano, persona, vestiti, sorriso&#10;&#10;Descrizione generata automaticamente">
            <a:extLst>
              <a:ext uri="{FF2B5EF4-FFF2-40B4-BE49-F238E27FC236}">
                <a16:creationId xmlns:a16="http://schemas.microsoft.com/office/drawing/2014/main" id="{40EA84B0-DA2A-487E-DFF7-2735277E67F4}"/>
              </a:ext>
            </a:extLst>
          </p:cNvPr>
          <p:cNvPicPr>
            <a:picLocks noChangeAspect="1"/>
          </p:cNvPicPr>
          <p:nvPr/>
        </p:nvPicPr>
        <p:blipFill>
          <a:blip r:embed="rId6"/>
          <a:stretch>
            <a:fillRect/>
          </a:stretch>
        </p:blipFill>
        <p:spPr>
          <a:xfrm>
            <a:off x="186455" y="3731450"/>
            <a:ext cx="4151024" cy="1418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2" descr="Medici liberi e indipendenti?">
            <a:extLst>
              <a:ext uri="{FF2B5EF4-FFF2-40B4-BE49-F238E27FC236}">
                <a16:creationId xmlns:a16="http://schemas.microsoft.com/office/drawing/2014/main" id="{F30F2561-33E3-31BC-308E-E51986B195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8" y="5021635"/>
            <a:ext cx="3208581" cy="1805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magine 6" descr="Immagine che contiene disegno, schizzo, frutto, illustrazione&#10;&#10;Descrizione generata automaticamente">
            <a:extLst>
              <a:ext uri="{FF2B5EF4-FFF2-40B4-BE49-F238E27FC236}">
                <a16:creationId xmlns:a16="http://schemas.microsoft.com/office/drawing/2014/main" id="{1E80617F-36DF-F548-E0ED-C28373023916}"/>
              </a:ext>
            </a:extLst>
          </p:cNvPr>
          <p:cNvPicPr>
            <a:picLocks noChangeAspect="1"/>
          </p:cNvPicPr>
          <p:nvPr/>
        </p:nvPicPr>
        <p:blipFill>
          <a:blip r:embed="rId8"/>
          <a:stretch>
            <a:fillRect/>
          </a:stretch>
        </p:blipFill>
        <p:spPr>
          <a:xfrm>
            <a:off x="4892310" y="2637149"/>
            <a:ext cx="4210215" cy="3836803"/>
          </a:xfrm>
          <a:prstGeom prst="ellipse">
            <a:avLst/>
          </a:prstGeom>
          <a:ln>
            <a:noFill/>
          </a:ln>
          <a:effectLst>
            <a:softEdge rad="112500"/>
          </a:effectLst>
        </p:spPr>
      </p:pic>
      <p:sp>
        <p:nvSpPr>
          <p:cNvPr id="9" name="Rettangolo 8">
            <a:extLst>
              <a:ext uri="{FF2B5EF4-FFF2-40B4-BE49-F238E27FC236}">
                <a16:creationId xmlns:a16="http://schemas.microsoft.com/office/drawing/2014/main" id="{D45339E8-F487-2254-3D8F-3B8CD8A24187}"/>
              </a:ext>
            </a:extLst>
          </p:cNvPr>
          <p:cNvSpPr/>
          <p:nvPr/>
        </p:nvSpPr>
        <p:spPr>
          <a:xfrm>
            <a:off x="3447347" y="3962392"/>
            <a:ext cx="2394281" cy="186204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11500" dirty="0">
                <a:ln w="0"/>
                <a:effectLst>
                  <a:outerShdw blurRad="38100" dist="19050" dir="2700000" algn="tl" rotWithShape="0">
                    <a:schemeClr val="dk1">
                      <a:alpha val="40000"/>
                    </a:schemeClr>
                  </a:outerShdw>
                </a:effectLst>
              </a:rPr>
              <a:t>VS</a:t>
            </a:r>
            <a:endParaRPr lang="it-IT"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10680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21FF1-E50B-1F41-77A5-F3FA56DD2ABB}"/>
            </a:ext>
          </a:extLst>
        </p:cNvPr>
        <p:cNvGrpSpPr/>
        <p:nvPr/>
      </p:nvGrpSpPr>
      <p:grpSpPr>
        <a:xfrm>
          <a:off x="0" y="0"/>
          <a:ext cx="0" cy="0"/>
          <a:chOff x="0" y="0"/>
          <a:chExt cx="0" cy="0"/>
        </a:xfrm>
      </p:grpSpPr>
      <p:pic>
        <p:nvPicPr>
          <p:cNvPr id="63489" name="Immagine 7">
            <a:extLst>
              <a:ext uri="{FF2B5EF4-FFF2-40B4-BE49-F238E27FC236}">
                <a16:creationId xmlns:a16="http://schemas.microsoft.com/office/drawing/2014/main" id="{E103C72D-1587-668E-533F-BC9D2C808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D12C87CD-A75D-DB17-7BF5-96403FE35F91}"/>
              </a:ext>
            </a:extLst>
          </p:cNvPr>
          <p:cNvPicPr>
            <a:picLocks noChangeAspect="1"/>
          </p:cNvPicPr>
          <p:nvPr/>
        </p:nvPicPr>
        <p:blipFill>
          <a:blip r:embed="rId4"/>
          <a:stretch>
            <a:fillRect/>
          </a:stretch>
        </p:blipFill>
        <p:spPr>
          <a:xfrm>
            <a:off x="228600" y="-99822"/>
            <a:ext cx="1761744" cy="1761744"/>
          </a:xfrm>
          <a:prstGeom prst="rect">
            <a:avLst/>
          </a:prstGeom>
        </p:spPr>
      </p:pic>
      <p:pic>
        <p:nvPicPr>
          <p:cNvPr id="7" name="Immagine 6">
            <a:extLst>
              <a:ext uri="{FF2B5EF4-FFF2-40B4-BE49-F238E27FC236}">
                <a16:creationId xmlns:a16="http://schemas.microsoft.com/office/drawing/2014/main" id="{3636FB7E-F22F-B15B-A29F-063C96081643}"/>
              </a:ext>
            </a:extLst>
          </p:cNvPr>
          <p:cNvPicPr>
            <a:picLocks noChangeAspect="1"/>
          </p:cNvPicPr>
          <p:nvPr/>
        </p:nvPicPr>
        <p:blipFill>
          <a:blip r:embed="rId5"/>
          <a:stretch>
            <a:fillRect/>
          </a:stretch>
        </p:blipFill>
        <p:spPr>
          <a:xfrm>
            <a:off x="763938" y="478099"/>
            <a:ext cx="7891695" cy="6154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609340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4C24A-2338-0E4D-E666-A4DF29E73AAF}"/>
            </a:ext>
          </a:extLst>
        </p:cNvPr>
        <p:cNvGrpSpPr/>
        <p:nvPr/>
      </p:nvGrpSpPr>
      <p:grpSpPr>
        <a:xfrm>
          <a:off x="0" y="0"/>
          <a:ext cx="0" cy="0"/>
          <a:chOff x="0" y="0"/>
          <a:chExt cx="0" cy="0"/>
        </a:xfrm>
      </p:grpSpPr>
      <p:pic>
        <p:nvPicPr>
          <p:cNvPr id="63489" name="Immagine 7">
            <a:extLst>
              <a:ext uri="{FF2B5EF4-FFF2-40B4-BE49-F238E27FC236}">
                <a16:creationId xmlns:a16="http://schemas.microsoft.com/office/drawing/2014/main" id="{DEBB5D64-DFF7-184A-8263-E891F68118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B2A4B21E-DC13-DB1A-1ED7-FCD9C2192FB8}"/>
              </a:ext>
            </a:extLst>
          </p:cNvPr>
          <p:cNvPicPr>
            <a:picLocks noChangeAspect="1"/>
          </p:cNvPicPr>
          <p:nvPr/>
        </p:nvPicPr>
        <p:blipFill>
          <a:blip r:embed="rId4"/>
          <a:stretch>
            <a:fillRect/>
          </a:stretch>
        </p:blipFill>
        <p:spPr>
          <a:xfrm>
            <a:off x="228600" y="-99822"/>
            <a:ext cx="1761744" cy="1761744"/>
          </a:xfrm>
          <a:prstGeom prst="rect">
            <a:avLst/>
          </a:prstGeom>
        </p:spPr>
      </p:pic>
      <p:pic>
        <p:nvPicPr>
          <p:cNvPr id="4" name="Immagine 3">
            <a:extLst>
              <a:ext uri="{FF2B5EF4-FFF2-40B4-BE49-F238E27FC236}">
                <a16:creationId xmlns:a16="http://schemas.microsoft.com/office/drawing/2014/main" id="{F007273B-B501-85B7-E7B2-FBC9759B1266}"/>
              </a:ext>
            </a:extLst>
          </p:cNvPr>
          <p:cNvPicPr>
            <a:picLocks noChangeAspect="1"/>
          </p:cNvPicPr>
          <p:nvPr/>
        </p:nvPicPr>
        <p:blipFill>
          <a:blip r:embed="rId5"/>
          <a:stretch>
            <a:fillRect/>
          </a:stretch>
        </p:blipFill>
        <p:spPr>
          <a:xfrm>
            <a:off x="588801" y="561364"/>
            <a:ext cx="8179417" cy="5735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120723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F6F14-FFFC-8ED5-6219-7D8D1E93FA6F}"/>
            </a:ext>
          </a:extLst>
        </p:cNvPr>
        <p:cNvGrpSpPr/>
        <p:nvPr/>
      </p:nvGrpSpPr>
      <p:grpSpPr>
        <a:xfrm>
          <a:off x="0" y="0"/>
          <a:ext cx="0" cy="0"/>
          <a:chOff x="0" y="0"/>
          <a:chExt cx="0" cy="0"/>
        </a:xfrm>
      </p:grpSpPr>
      <p:pic>
        <p:nvPicPr>
          <p:cNvPr id="63489" name="Immagine 7">
            <a:extLst>
              <a:ext uri="{FF2B5EF4-FFF2-40B4-BE49-F238E27FC236}">
                <a16:creationId xmlns:a16="http://schemas.microsoft.com/office/drawing/2014/main" id="{0BF8ED12-D17B-A2ED-D9DA-F5338C5CE9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D336F5B0-D28C-AD38-4BF3-E6194632A67B}"/>
              </a:ext>
            </a:extLst>
          </p:cNvPr>
          <p:cNvPicPr>
            <a:picLocks noChangeAspect="1"/>
          </p:cNvPicPr>
          <p:nvPr/>
        </p:nvPicPr>
        <p:blipFill>
          <a:blip r:embed="rId4"/>
          <a:stretch>
            <a:fillRect/>
          </a:stretch>
        </p:blipFill>
        <p:spPr>
          <a:xfrm>
            <a:off x="228600" y="-99822"/>
            <a:ext cx="1761744" cy="1761744"/>
          </a:xfrm>
          <a:prstGeom prst="rect">
            <a:avLst/>
          </a:prstGeom>
        </p:spPr>
      </p:pic>
      <p:pic>
        <p:nvPicPr>
          <p:cNvPr id="4" name="Immagine 3">
            <a:extLst>
              <a:ext uri="{FF2B5EF4-FFF2-40B4-BE49-F238E27FC236}">
                <a16:creationId xmlns:a16="http://schemas.microsoft.com/office/drawing/2014/main" id="{80F64C8A-118A-B378-37E7-143B3EC8F1DE}"/>
              </a:ext>
            </a:extLst>
          </p:cNvPr>
          <p:cNvPicPr>
            <a:picLocks noChangeAspect="1"/>
          </p:cNvPicPr>
          <p:nvPr/>
        </p:nvPicPr>
        <p:blipFill>
          <a:blip r:embed="rId5"/>
          <a:stretch>
            <a:fillRect/>
          </a:stretch>
        </p:blipFill>
        <p:spPr>
          <a:xfrm>
            <a:off x="588801" y="561364"/>
            <a:ext cx="8179417" cy="5735272"/>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CEC672C0-0115-1AB9-21E1-04864A321254}"/>
              </a:ext>
            </a:extLst>
          </p:cNvPr>
          <p:cNvPicPr>
            <a:picLocks noChangeAspect="1"/>
          </p:cNvPicPr>
          <p:nvPr/>
        </p:nvPicPr>
        <p:blipFill>
          <a:blip r:embed="rId6"/>
          <a:stretch>
            <a:fillRect/>
          </a:stretch>
        </p:blipFill>
        <p:spPr>
          <a:xfrm>
            <a:off x="68893" y="1761744"/>
            <a:ext cx="9006214" cy="3288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069446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93" y="50766"/>
            <a:ext cx="1239837" cy="123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asellaDiTesto 6"/>
          <p:cNvSpPr txBox="1"/>
          <p:nvPr/>
        </p:nvSpPr>
        <p:spPr>
          <a:xfrm>
            <a:off x="1909574" y="1290603"/>
            <a:ext cx="6080126" cy="2431435"/>
          </a:xfrm>
          <a:prstGeom prst="rect">
            <a:avLst/>
          </a:prstGeom>
          <a:noFill/>
        </p:spPr>
        <p:txBody>
          <a:bodyPr wrap="none" rtlCol="0">
            <a:spAutoFit/>
          </a:bodyPr>
          <a:lstStyle/>
          <a:p>
            <a:pPr algn="ctr"/>
            <a:r>
              <a:rPr lang="it-IT" sz="2800" dirty="0" err="1">
                <a:solidFill>
                  <a:schemeClr val="tx2">
                    <a:lumMod val="60000"/>
                    <a:lumOff val="40000"/>
                  </a:schemeClr>
                </a:solidFill>
                <a:latin typeface="Avenir Black"/>
                <a:cs typeface="Avenir Black"/>
              </a:rPr>
              <a:t>Sarcoidosis</a:t>
            </a:r>
            <a:r>
              <a:rPr lang="it-IT" sz="2800" dirty="0">
                <a:solidFill>
                  <a:schemeClr val="tx2">
                    <a:lumMod val="60000"/>
                    <a:lumOff val="40000"/>
                  </a:schemeClr>
                </a:solidFill>
                <a:latin typeface="Avenir Black"/>
                <a:cs typeface="Avenir Black"/>
              </a:rPr>
              <a:t> </a:t>
            </a:r>
            <a:r>
              <a:rPr lang="it-IT" sz="2800" dirty="0" err="1">
                <a:solidFill>
                  <a:schemeClr val="tx2">
                    <a:lumMod val="60000"/>
                    <a:lumOff val="40000"/>
                  </a:schemeClr>
                </a:solidFill>
                <a:latin typeface="Avenir Black"/>
                <a:cs typeface="Avenir Black"/>
              </a:rPr>
              <a:t>Patient</a:t>
            </a:r>
            <a:r>
              <a:rPr lang="it-IT" sz="2800" dirty="0">
                <a:solidFill>
                  <a:schemeClr val="tx2">
                    <a:lumMod val="60000"/>
                    <a:lumOff val="40000"/>
                  </a:schemeClr>
                </a:solidFill>
                <a:latin typeface="Avenir Black"/>
                <a:cs typeface="Avenir Black"/>
              </a:rPr>
              <a:t> </a:t>
            </a:r>
            <a:r>
              <a:rPr lang="it-IT" sz="2800" dirty="0" err="1">
                <a:solidFill>
                  <a:schemeClr val="tx2">
                    <a:lumMod val="60000"/>
                    <a:lumOff val="40000"/>
                  </a:schemeClr>
                </a:solidFill>
                <a:latin typeface="Avenir Black"/>
                <a:cs typeface="Avenir Black"/>
              </a:rPr>
              <a:t>Advisory</a:t>
            </a:r>
            <a:r>
              <a:rPr lang="it-IT" sz="2800" dirty="0">
                <a:solidFill>
                  <a:schemeClr val="tx2">
                    <a:lumMod val="60000"/>
                    <a:lumOff val="40000"/>
                  </a:schemeClr>
                </a:solidFill>
                <a:latin typeface="Avenir Black"/>
                <a:cs typeface="Avenir Black"/>
              </a:rPr>
              <a:t> Group </a:t>
            </a:r>
          </a:p>
          <a:p>
            <a:pPr algn="ctr"/>
            <a:r>
              <a:rPr lang="it-IT" sz="2800" dirty="0">
                <a:solidFill>
                  <a:schemeClr val="tx2">
                    <a:lumMod val="60000"/>
                    <a:lumOff val="40000"/>
                  </a:schemeClr>
                </a:solidFill>
                <a:latin typeface="Avenir Black"/>
                <a:cs typeface="Avenir Black"/>
              </a:rPr>
              <a:t>of Europe</a:t>
            </a:r>
          </a:p>
          <a:p>
            <a:pPr algn="ctr"/>
            <a:endParaRPr lang="it-IT" sz="2400" dirty="0">
              <a:latin typeface="Avenir Black"/>
              <a:cs typeface="Avenir Black"/>
            </a:endParaRPr>
          </a:p>
          <a:p>
            <a:pPr algn="ctr"/>
            <a:r>
              <a:rPr lang="it-IT" sz="2400" dirty="0">
                <a:solidFill>
                  <a:schemeClr val="tx2">
                    <a:lumMod val="75000"/>
                  </a:schemeClr>
                </a:solidFill>
                <a:latin typeface="Avenir Black"/>
                <a:cs typeface="Avenir Black"/>
              </a:rPr>
              <a:t>Italia, Germania, Spagna, Regno Unito, Austria, </a:t>
            </a:r>
          </a:p>
          <a:p>
            <a:pPr algn="ctr"/>
            <a:r>
              <a:rPr lang="it-IT" sz="2400" dirty="0">
                <a:solidFill>
                  <a:schemeClr val="tx2">
                    <a:lumMod val="75000"/>
                  </a:schemeClr>
                </a:solidFill>
                <a:latin typeface="Avenir Black"/>
                <a:cs typeface="Avenir Black"/>
              </a:rPr>
              <a:t>Francia, Olanda, Serbia, Bosnia, Norvegia</a:t>
            </a:r>
            <a:endParaRPr lang="it-IT" sz="2400" dirty="0">
              <a:latin typeface="Avenir Black"/>
              <a:cs typeface="Avenir Black"/>
            </a:endParaRPr>
          </a:p>
          <a:p>
            <a:pPr algn="ctr"/>
            <a:endParaRPr lang="it-IT" sz="2400" dirty="0">
              <a:latin typeface="Avenir Black"/>
              <a:cs typeface="Avenir Black"/>
            </a:endParaRPr>
          </a:p>
        </p:txBody>
      </p:sp>
      <p:pic>
        <p:nvPicPr>
          <p:cNvPr id="2" name="Immagine 1" descr="Immagine che contiene emblema, simbolo, logo, Marchio&#10;&#10;Descrizione generata automaticamente">
            <a:extLst>
              <a:ext uri="{FF2B5EF4-FFF2-40B4-BE49-F238E27FC236}">
                <a16:creationId xmlns:a16="http://schemas.microsoft.com/office/drawing/2014/main" id="{CF45308B-231E-F445-DC4F-686BC48B418E}"/>
              </a:ext>
            </a:extLst>
          </p:cNvPr>
          <p:cNvPicPr>
            <a:picLocks noChangeAspect="1"/>
          </p:cNvPicPr>
          <p:nvPr/>
        </p:nvPicPr>
        <p:blipFill>
          <a:blip r:embed="rId4"/>
          <a:stretch>
            <a:fillRect/>
          </a:stretch>
        </p:blipFill>
        <p:spPr>
          <a:xfrm>
            <a:off x="48112" y="-19315"/>
            <a:ext cx="1379997" cy="1379997"/>
          </a:xfrm>
          <a:prstGeom prst="rect">
            <a:avLst/>
          </a:prstGeom>
        </p:spPr>
      </p:pic>
      <p:pic>
        <p:nvPicPr>
          <p:cNvPr id="4" name="Immagine 3" descr="Immagine che contiene testo, Carattere, schermata&#10;&#10;Descrizione generata automaticamente">
            <a:extLst>
              <a:ext uri="{FF2B5EF4-FFF2-40B4-BE49-F238E27FC236}">
                <a16:creationId xmlns:a16="http://schemas.microsoft.com/office/drawing/2014/main" id="{15703B4A-F4F6-A0A8-5CC8-0BBAB0C74574}"/>
              </a:ext>
            </a:extLst>
          </p:cNvPr>
          <p:cNvPicPr>
            <a:picLocks noChangeAspect="1"/>
          </p:cNvPicPr>
          <p:nvPr/>
        </p:nvPicPr>
        <p:blipFill>
          <a:blip r:embed="rId5"/>
          <a:stretch>
            <a:fillRect/>
          </a:stretch>
        </p:blipFill>
        <p:spPr>
          <a:xfrm>
            <a:off x="163153" y="3852482"/>
            <a:ext cx="8817693" cy="2129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845354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260E8540-548D-22F4-7DFC-718D1517621E}"/>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4C2E4117-7ABF-5E2B-A03B-CFA5AEB495B0}"/>
              </a:ext>
            </a:extLst>
          </p:cNvPr>
          <p:cNvSpPr txBox="1"/>
          <p:nvPr/>
        </p:nvSpPr>
        <p:spPr>
          <a:xfrm>
            <a:off x="205030" y="1562100"/>
            <a:ext cx="8733939" cy="1323439"/>
          </a:xfrm>
          <a:prstGeom prst="rect">
            <a:avLst/>
          </a:prstGeom>
          <a:noFill/>
        </p:spPr>
        <p:txBody>
          <a:bodyPr wrap="square">
            <a:spAutoFit/>
          </a:bodyPr>
          <a:lstStyle/>
          <a:p>
            <a:pPr algn="ctr" fontAlgn="auto">
              <a:spcBef>
                <a:spcPts val="0"/>
              </a:spcBef>
              <a:spcAft>
                <a:spcPts val="0"/>
              </a:spcAft>
              <a:defRPr/>
            </a:pPr>
            <a:r>
              <a:rPr lang="it-IT" sz="4000" b="1" cap="small" dirty="0">
                <a:solidFill>
                  <a:schemeClr val="accent1"/>
                </a:solidFill>
                <a:latin typeface="+mn-lt"/>
                <a:ea typeface="+mn-ea"/>
                <a:cs typeface="+mn-cs"/>
              </a:rPr>
              <a:t>Stimolare le società scientifiche portando i bisogni non corrisposti</a:t>
            </a:r>
          </a:p>
        </p:txBody>
      </p:sp>
      <p:pic>
        <p:nvPicPr>
          <p:cNvPr id="10" name="Immagine 9" descr="Immagine che contiene testo, interno, scrivania&#10;&#10;Descrizione generata automaticamente">
            <a:extLst>
              <a:ext uri="{FF2B5EF4-FFF2-40B4-BE49-F238E27FC236}">
                <a16:creationId xmlns:a16="http://schemas.microsoft.com/office/drawing/2014/main" id="{F7013489-27A2-6C10-0C7B-7E91BA8AB465}"/>
              </a:ext>
            </a:extLst>
          </p:cNvPr>
          <p:cNvPicPr>
            <a:picLocks noChangeAspect="1"/>
          </p:cNvPicPr>
          <p:nvPr/>
        </p:nvPicPr>
        <p:blipFill rotWithShape="1">
          <a:blip r:embed="rId5"/>
          <a:srcRect l="6521" r="7479"/>
          <a:stretch/>
        </p:blipFill>
        <p:spPr>
          <a:xfrm>
            <a:off x="2244010" y="3124200"/>
            <a:ext cx="4655977" cy="2845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74709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6-11-23 alle 23.23.37.png"/>
          <p:cNvPicPr>
            <a:picLocks noChangeAspect="1"/>
          </p:cNvPicPr>
          <p:nvPr/>
        </p:nvPicPr>
        <p:blipFill rotWithShape="1">
          <a:blip r:embed="rId3">
            <a:extLst>
              <a:ext uri="{28A0092B-C50C-407E-A947-70E740481C1C}">
                <a14:useLocalDpi xmlns:a14="http://schemas.microsoft.com/office/drawing/2010/main" val="0"/>
              </a:ext>
            </a:extLst>
          </a:blip>
          <a:srcRect b="8370"/>
          <a:stretch/>
        </p:blipFill>
        <p:spPr>
          <a:xfrm>
            <a:off x="0" y="863765"/>
            <a:ext cx="4264682" cy="2152096"/>
          </a:xfrm>
          <a:prstGeom prst="rect">
            <a:avLst/>
          </a:prstGeom>
          <a:ln>
            <a:noFill/>
          </a:ln>
          <a:effectLst>
            <a:outerShdw blurRad="292100" dist="139700" dir="2700000" algn="tl" rotWithShape="0">
              <a:srgbClr val="333333">
                <a:alpha val="65000"/>
              </a:srgbClr>
            </a:outerShdw>
          </a:effectLst>
        </p:spPr>
      </p:pic>
      <p:pic>
        <p:nvPicPr>
          <p:cNvPr id="3" name="Immagine 2" descr="Immagine che contiene emblema, simbolo, logo, Marchio&#10;&#10;Descrizione generata automaticamente">
            <a:extLst>
              <a:ext uri="{FF2B5EF4-FFF2-40B4-BE49-F238E27FC236}">
                <a16:creationId xmlns:a16="http://schemas.microsoft.com/office/drawing/2014/main" id="{1243BA27-AD99-EA5C-B52A-B02F933492E8}"/>
              </a:ext>
            </a:extLst>
          </p:cNvPr>
          <p:cNvPicPr>
            <a:picLocks noChangeAspect="1"/>
          </p:cNvPicPr>
          <p:nvPr/>
        </p:nvPicPr>
        <p:blipFill>
          <a:blip r:embed="rId4"/>
          <a:stretch>
            <a:fillRect/>
          </a:stretch>
        </p:blipFill>
        <p:spPr>
          <a:xfrm>
            <a:off x="2356867" y="66069"/>
            <a:ext cx="771814" cy="771814"/>
          </a:xfrm>
          <a:prstGeom prst="rect">
            <a:avLst/>
          </a:prstGeom>
          <a:ln>
            <a:noFill/>
          </a:ln>
          <a:effectLst>
            <a:outerShdw blurRad="292100" dist="139700" dir="2700000" algn="tl" rotWithShape="0">
              <a:srgbClr val="333333">
                <a:alpha val="65000"/>
              </a:srgbClr>
            </a:outerShdw>
          </a:effectLst>
        </p:spPr>
      </p:pic>
      <p:pic>
        <p:nvPicPr>
          <p:cNvPr id="5" name="Immagine 4" descr="Schermata 2018-05-22 alle 22.39.43.png">
            <a:extLst>
              <a:ext uri="{FF2B5EF4-FFF2-40B4-BE49-F238E27FC236}">
                <a16:creationId xmlns:a16="http://schemas.microsoft.com/office/drawing/2014/main" id="{1A352491-B910-B342-98D1-D9F02B186F7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4852" t="9333" r="13372"/>
          <a:stretch/>
        </p:blipFill>
        <p:spPr>
          <a:xfrm>
            <a:off x="121514" y="212572"/>
            <a:ext cx="2232639" cy="1621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magine 8">
            <a:extLst>
              <a:ext uri="{FF2B5EF4-FFF2-40B4-BE49-F238E27FC236}">
                <a16:creationId xmlns:a16="http://schemas.microsoft.com/office/drawing/2014/main" id="{19349B0A-56DD-B97D-8DD9-EBA705E39BBE}"/>
              </a:ext>
            </a:extLst>
          </p:cNvPr>
          <p:cNvPicPr>
            <a:picLocks noChangeAspect="1"/>
          </p:cNvPicPr>
          <p:nvPr/>
        </p:nvPicPr>
        <p:blipFill rotWithShape="1">
          <a:blip r:embed="rId6"/>
          <a:srcRect l="6205" t="10714" r="17996" b="77546"/>
          <a:stretch/>
        </p:blipFill>
        <p:spPr>
          <a:xfrm>
            <a:off x="1927375" y="4042872"/>
            <a:ext cx="3064505" cy="461915"/>
          </a:xfrm>
          <a:prstGeom prst="rect">
            <a:avLst/>
          </a:prstGeom>
          <a:ln>
            <a:noFill/>
          </a:ln>
          <a:effectLst>
            <a:outerShdw blurRad="292100" dist="139700" dir="2700000" algn="tl" rotWithShape="0">
              <a:srgbClr val="333333">
                <a:alpha val="65000"/>
              </a:srgbClr>
            </a:outerShdw>
          </a:effectLst>
        </p:spPr>
      </p:pic>
      <p:pic>
        <p:nvPicPr>
          <p:cNvPr id="10" name="Immagine 9" descr="Immagine che contiene testo&#10;&#10;Descrizione generata automaticamente">
            <a:extLst>
              <a:ext uri="{FF2B5EF4-FFF2-40B4-BE49-F238E27FC236}">
                <a16:creationId xmlns:a16="http://schemas.microsoft.com/office/drawing/2014/main" id="{3B9E4FAD-AB27-194A-23DB-0D7084583F51}"/>
              </a:ext>
            </a:extLst>
          </p:cNvPr>
          <p:cNvPicPr>
            <a:picLocks noChangeAspect="1"/>
          </p:cNvPicPr>
          <p:nvPr/>
        </p:nvPicPr>
        <p:blipFill rotWithShape="1">
          <a:blip r:embed="rId7"/>
          <a:srcRect l="4696" t="21055" r="6077" b="15352"/>
          <a:stretch/>
        </p:blipFill>
        <p:spPr>
          <a:xfrm>
            <a:off x="142247" y="3535680"/>
            <a:ext cx="2625860" cy="1052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magine 10">
            <a:extLst>
              <a:ext uri="{FF2B5EF4-FFF2-40B4-BE49-F238E27FC236}">
                <a16:creationId xmlns:a16="http://schemas.microsoft.com/office/drawing/2014/main" id="{B8743C03-AD0B-0070-A083-8EE3B41436E2}"/>
              </a:ext>
            </a:extLst>
          </p:cNvPr>
          <p:cNvPicPr>
            <a:picLocks noChangeAspect="1"/>
          </p:cNvPicPr>
          <p:nvPr/>
        </p:nvPicPr>
        <p:blipFill>
          <a:blip r:embed="rId8"/>
          <a:stretch>
            <a:fillRect/>
          </a:stretch>
        </p:blipFill>
        <p:spPr>
          <a:xfrm>
            <a:off x="142247" y="4722878"/>
            <a:ext cx="1667893" cy="567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magine 7">
            <a:extLst>
              <a:ext uri="{FF2B5EF4-FFF2-40B4-BE49-F238E27FC236}">
                <a16:creationId xmlns:a16="http://schemas.microsoft.com/office/drawing/2014/main" id="{CB2186CE-8FED-18A0-8CA2-D1787B55DC06}"/>
              </a:ext>
            </a:extLst>
          </p:cNvPr>
          <p:cNvPicPr>
            <a:picLocks noChangeAspect="1"/>
          </p:cNvPicPr>
          <p:nvPr/>
        </p:nvPicPr>
        <p:blipFill rotWithShape="1">
          <a:blip r:embed="rId6"/>
          <a:srcRect t="39764"/>
          <a:stretch/>
        </p:blipFill>
        <p:spPr>
          <a:xfrm>
            <a:off x="1890799" y="4588374"/>
            <a:ext cx="3604307" cy="2112794"/>
          </a:xfrm>
          <a:prstGeom prst="rect">
            <a:avLst/>
          </a:prstGeom>
          <a:ln>
            <a:noFill/>
          </a:ln>
          <a:effectLst>
            <a:outerShdw blurRad="292100" dist="139700" dir="2700000" algn="tl" rotWithShape="0">
              <a:srgbClr val="333333">
                <a:alpha val="65000"/>
              </a:srgbClr>
            </a:outerShdw>
          </a:effectLst>
        </p:spPr>
      </p:pic>
      <p:pic>
        <p:nvPicPr>
          <p:cNvPr id="4" name="Immagine 3" descr="Immagine che contiene bottiglia&#10;&#10;Descrizione generata automaticamente">
            <a:extLst>
              <a:ext uri="{FF2B5EF4-FFF2-40B4-BE49-F238E27FC236}">
                <a16:creationId xmlns:a16="http://schemas.microsoft.com/office/drawing/2014/main" id="{44051A63-AA60-94B0-C417-FC741EFA3477}"/>
              </a:ext>
            </a:extLst>
          </p:cNvPr>
          <p:cNvPicPr>
            <a:picLocks noChangeAspect="1"/>
          </p:cNvPicPr>
          <p:nvPr/>
        </p:nvPicPr>
        <p:blipFill>
          <a:blip r:embed="rId9"/>
          <a:stretch>
            <a:fillRect/>
          </a:stretch>
        </p:blipFill>
        <p:spPr>
          <a:xfrm>
            <a:off x="5989538" y="3429000"/>
            <a:ext cx="2829888" cy="2060159"/>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7B7778AD-A0B9-D958-B7F7-FB732A2A42A7}"/>
              </a:ext>
            </a:extLst>
          </p:cNvPr>
          <p:cNvPicPr>
            <a:picLocks noChangeAspect="1"/>
          </p:cNvPicPr>
          <p:nvPr/>
        </p:nvPicPr>
        <p:blipFill>
          <a:blip r:embed="rId10"/>
          <a:stretch>
            <a:fillRect/>
          </a:stretch>
        </p:blipFill>
        <p:spPr>
          <a:xfrm>
            <a:off x="6635307" y="0"/>
            <a:ext cx="1853185" cy="2316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magine 12">
            <a:extLst>
              <a:ext uri="{FF2B5EF4-FFF2-40B4-BE49-F238E27FC236}">
                <a16:creationId xmlns:a16="http://schemas.microsoft.com/office/drawing/2014/main" id="{D2C1DD09-8372-1156-6D4A-3D7F032B766E}"/>
              </a:ext>
            </a:extLst>
          </p:cNvPr>
          <p:cNvPicPr>
            <a:picLocks noChangeAspect="1"/>
          </p:cNvPicPr>
          <p:nvPr/>
        </p:nvPicPr>
        <p:blipFill rotWithShape="1">
          <a:blip r:embed="rId11"/>
          <a:srcRect r="25308"/>
          <a:stretch/>
        </p:blipFill>
        <p:spPr>
          <a:xfrm>
            <a:off x="7477758" y="5557799"/>
            <a:ext cx="1260262" cy="944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magine 6">
            <a:extLst>
              <a:ext uri="{FF2B5EF4-FFF2-40B4-BE49-F238E27FC236}">
                <a16:creationId xmlns:a16="http://schemas.microsoft.com/office/drawing/2014/main" id="{F276BC2E-D3A7-8026-865D-73B06CC63E94}"/>
              </a:ext>
            </a:extLst>
          </p:cNvPr>
          <p:cNvPicPr>
            <a:picLocks noChangeAspect="1"/>
          </p:cNvPicPr>
          <p:nvPr/>
        </p:nvPicPr>
        <p:blipFill>
          <a:blip r:embed="rId12"/>
          <a:stretch>
            <a:fillRect/>
          </a:stretch>
        </p:blipFill>
        <p:spPr>
          <a:xfrm>
            <a:off x="4136172" y="1482377"/>
            <a:ext cx="4844721" cy="1877983"/>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E2E69BC1-24A1-491A-67B2-F3064E289C2B}"/>
              </a:ext>
            </a:extLst>
          </p:cNvPr>
          <p:cNvPicPr>
            <a:picLocks noChangeAspect="1"/>
          </p:cNvPicPr>
          <p:nvPr/>
        </p:nvPicPr>
        <p:blipFill rotWithShape="1">
          <a:blip r:embed="rId13"/>
          <a:srcRect l="19525" r="19609" b="20197"/>
          <a:stretch/>
        </p:blipFill>
        <p:spPr>
          <a:xfrm>
            <a:off x="5705471" y="837882"/>
            <a:ext cx="536483" cy="742146"/>
          </a:xfrm>
          <a:prstGeom prst="rect">
            <a:avLst/>
          </a:prstGeom>
          <a:ln>
            <a:no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D9D9EC90-24B5-2023-FA81-2517C8CDEF27}"/>
              </a:ext>
            </a:extLst>
          </p:cNvPr>
          <p:cNvPicPr>
            <a:picLocks noChangeAspect="1"/>
          </p:cNvPicPr>
          <p:nvPr/>
        </p:nvPicPr>
        <p:blipFill rotWithShape="1">
          <a:blip r:embed="rId14"/>
          <a:srcRect l="6760" t="11371" r="10292" b="46777"/>
          <a:stretch/>
        </p:blipFill>
        <p:spPr>
          <a:xfrm>
            <a:off x="4713431" y="10801"/>
            <a:ext cx="1563349" cy="590827"/>
          </a:xfrm>
          <a:prstGeom prst="rect">
            <a:avLst/>
          </a:prstGeom>
          <a:ln>
            <a:no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F9531F5E-B40A-879B-0DC6-288C3C324389}"/>
              </a:ext>
            </a:extLst>
          </p:cNvPr>
          <p:cNvPicPr>
            <a:picLocks noChangeAspect="1"/>
          </p:cNvPicPr>
          <p:nvPr/>
        </p:nvPicPr>
        <p:blipFill>
          <a:blip r:embed="rId15"/>
          <a:stretch>
            <a:fillRect/>
          </a:stretch>
        </p:blipFill>
        <p:spPr>
          <a:xfrm>
            <a:off x="3900496" y="-1906"/>
            <a:ext cx="801772" cy="801772"/>
          </a:xfrm>
          <a:prstGeom prst="rect">
            <a:avLst/>
          </a:prstGeom>
          <a:ln>
            <a:noFill/>
          </a:ln>
          <a:effectLst>
            <a:outerShdw blurRad="292100" dist="139700" dir="2700000" algn="tl" rotWithShape="0">
              <a:srgbClr val="333333">
                <a:alpha val="65000"/>
              </a:srgbClr>
            </a:outerShdw>
          </a:effectLst>
        </p:spPr>
      </p:pic>
      <p:pic>
        <p:nvPicPr>
          <p:cNvPr id="17" name="Immagine 16">
            <a:extLst>
              <a:ext uri="{FF2B5EF4-FFF2-40B4-BE49-F238E27FC236}">
                <a16:creationId xmlns:a16="http://schemas.microsoft.com/office/drawing/2014/main" id="{BD34441C-1100-E008-0501-5C4AE49BB5AA}"/>
              </a:ext>
            </a:extLst>
          </p:cNvPr>
          <p:cNvPicPr>
            <a:picLocks noChangeAspect="1"/>
          </p:cNvPicPr>
          <p:nvPr/>
        </p:nvPicPr>
        <p:blipFill>
          <a:blip r:embed="rId16"/>
          <a:stretch>
            <a:fillRect/>
          </a:stretch>
        </p:blipFill>
        <p:spPr>
          <a:xfrm>
            <a:off x="3128681" y="74116"/>
            <a:ext cx="763766" cy="763766"/>
          </a:xfrm>
          <a:prstGeom prst="rect">
            <a:avLst/>
          </a:prstGeom>
          <a:ln>
            <a:noFill/>
          </a:ln>
          <a:effectLst>
            <a:outerShdw blurRad="292100" dist="139700" dir="2700000" algn="tl" rotWithShape="0">
              <a:srgbClr val="333333">
                <a:alpha val="65000"/>
              </a:srgbClr>
            </a:outerShdw>
          </a:effectLst>
        </p:spPr>
      </p:pic>
      <p:pic>
        <p:nvPicPr>
          <p:cNvPr id="18" name="Immagine 17" descr="LINK-UTILI_sbn.jpg">
            <a:extLst>
              <a:ext uri="{FF2B5EF4-FFF2-40B4-BE49-F238E27FC236}">
                <a16:creationId xmlns:a16="http://schemas.microsoft.com/office/drawing/2014/main" id="{8ACEDDB3-02B3-EE03-3324-07B1C3E0961A}"/>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27047" y="2254292"/>
            <a:ext cx="1640659" cy="876080"/>
          </a:xfrm>
          <a:prstGeom prst="rect">
            <a:avLst/>
          </a:prstGeom>
        </p:spPr>
      </p:pic>
      <p:pic>
        <p:nvPicPr>
          <p:cNvPr id="19" name="Immagine 18">
            <a:extLst>
              <a:ext uri="{FF2B5EF4-FFF2-40B4-BE49-F238E27FC236}">
                <a16:creationId xmlns:a16="http://schemas.microsoft.com/office/drawing/2014/main" id="{177C9B11-DE06-691B-5D61-EBCB9D24352E}"/>
              </a:ext>
            </a:extLst>
          </p:cNvPr>
          <p:cNvPicPr>
            <a:picLocks noChangeAspect="1"/>
          </p:cNvPicPr>
          <p:nvPr/>
        </p:nvPicPr>
        <p:blipFill>
          <a:blip r:embed="rId18"/>
          <a:stretch>
            <a:fillRect/>
          </a:stretch>
        </p:blipFill>
        <p:spPr>
          <a:xfrm>
            <a:off x="4336960" y="863765"/>
            <a:ext cx="1260207" cy="617501"/>
          </a:xfrm>
          <a:prstGeom prst="rect">
            <a:avLst/>
          </a:prstGeom>
          <a:ln>
            <a:noFill/>
          </a:ln>
          <a:effectLst>
            <a:outerShdw blurRad="292100" dist="139700" dir="2700000" algn="tl" rotWithShape="0">
              <a:srgbClr val="333333">
                <a:alpha val="65000"/>
              </a:srgbClr>
            </a:outerShdw>
          </a:effectLst>
        </p:spPr>
      </p:pic>
      <p:pic>
        <p:nvPicPr>
          <p:cNvPr id="20" name="Immagine 19" descr="Schermata 2020-12-16 alle 18.45.46.png">
            <a:extLst>
              <a:ext uri="{FF2B5EF4-FFF2-40B4-BE49-F238E27FC236}">
                <a16:creationId xmlns:a16="http://schemas.microsoft.com/office/drawing/2014/main" id="{50F19D05-623B-0886-84E9-D71291721672}"/>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426431" y="878120"/>
            <a:ext cx="1765973" cy="602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554837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93" y="129992"/>
            <a:ext cx="1239837" cy="1239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asellaDiTesto 6"/>
          <p:cNvSpPr txBox="1"/>
          <p:nvPr/>
        </p:nvSpPr>
        <p:spPr>
          <a:xfrm>
            <a:off x="62207" y="1290603"/>
            <a:ext cx="4288374" cy="5386090"/>
          </a:xfrm>
          <a:prstGeom prst="rect">
            <a:avLst/>
          </a:prstGeom>
          <a:noFill/>
        </p:spPr>
        <p:txBody>
          <a:bodyPr wrap="square" rtlCol="0">
            <a:spAutoFit/>
          </a:bodyPr>
          <a:lstStyle/>
          <a:p>
            <a:pPr algn="ctr"/>
            <a:endParaRPr lang="it-IT" sz="2400" dirty="0">
              <a:solidFill>
                <a:schemeClr val="tx2">
                  <a:lumMod val="75000"/>
                </a:schemeClr>
              </a:solidFill>
              <a:latin typeface="Avenir Black"/>
              <a:cs typeface="Avenir Black"/>
            </a:endParaRPr>
          </a:p>
          <a:p>
            <a:pPr algn="ctr"/>
            <a:r>
              <a:rPr lang="it-IT" sz="2400" dirty="0">
                <a:solidFill>
                  <a:schemeClr val="tx2">
                    <a:lumMod val="75000"/>
                  </a:schemeClr>
                </a:solidFill>
                <a:latin typeface="Avenir Black"/>
                <a:cs typeface="Avenir Black"/>
              </a:rPr>
              <a:t>PROPOSTA nel 2022 ACCETTATA nel 2023</a:t>
            </a:r>
          </a:p>
          <a:p>
            <a:pPr algn="ctr"/>
            <a:endParaRPr lang="it-IT" sz="2400" dirty="0">
              <a:latin typeface="Avenir Black"/>
              <a:cs typeface="Avenir Black"/>
            </a:endParaRPr>
          </a:p>
          <a:p>
            <a:pPr algn="ctr"/>
            <a:r>
              <a:rPr lang="it-IT" sz="2400" dirty="0">
                <a:latin typeface="Avenir Black"/>
                <a:cs typeface="Avenir Black"/>
              </a:rPr>
              <a:t>RETE SARCOIDOSI (</a:t>
            </a:r>
            <a:r>
              <a:rPr lang="it-IT" sz="2400" dirty="0" err="1">
                <a:latin typeface="Avenir Black"/>
                <a:cs typeface="Avenir Black"/>
              </a:rPr>
              <a:t>Sarcoidosis</a:t>
            </a:r>
            <a:r>
              <a:rPr lang="it-IT" sz="2400" dirty="0">
                <a:latin typeface="Avenir Black"/>
                <a:cs typeface="Avenir Black"/>
              </a:rPr>
              <a:t> Core Network)</a:t>
            </a:r>
          </a:p>
          <a:p>
            <a:pPr algn="ctr"/>
            <a:endParaRPr lang="it-IT" sz="2400" dirty="0">
              <a:latin typeface="Avenir Black"/>
              <a:cs typeface="Avenir Black"/>
            </a:endParaRPr>
          </a:p>
          <a:p>
            <a:pPr algn="ctr"/>
            <a:r>
              <a:rPr lang="it-IT" sz="2000" dirty="0">
                <a:solidFill>
                  <a:srgbClr val="0070C0"/>
                </a:solidFill>
                <a:latin typeface="Avenir Black"/>
                <a:cs typeface="Avenir Black"/>
              </a:rPr>
              <a:t>RESPONSABILE DEL CORE</a:t>
            </a:r>
          </a:p>
          <a:p>
            <a:pPr algn="ctr"/>
            <a:r>
              <a:rPr lang="it-IT" sz="2400" dirty="0">
                <a:solidFill>
                  <a:srgbClr val="7030A0"/>
                </a:solidFill>
                <a:latin typeface="Avenir Black"/>
                <a:cs typeface="Avenir Black"/>
              </a:rPr>
              <a:t>prof. Francesco Bonella </a:t>
            </a:r>
          </a:p>
          <a:p>
            <a:pPr algn="ctr"/>
            <a:endParaRPr lang="it-IT" sz="2400" dirty="0">
              <a:solidFill>
                <a:srgbClr val="7030A0"/>
              </a:solidFill>
              <a:latin typeface="Avenir Black"/>
              <a:cs typeface="Avenir Black"/>
            </a:endParaRPr>
          </a:p>
          <a:p>
            <a:pPr algn="ctr"/>
            <a:r>
              <a:rPr lang="it-IT" sz="2000" dirty="0">
                <a:solidFill>
                  <a:srgbClr val="0070C0"/>
                </a:solidFill>
                <a:latin typeface="Avenir Black"/>
                <a:cs typeface="Avenir Black"/>
              </a:rPr>
              <a:t>COORDINATORE DELLE </a:t>
            </a:r>
          </a:p>
          <a:p>
            <a:pPr algn="ctr"/>
            <a:r>
              <a:rPr lang="it-IT" sz="2000" dirty="0">
                <a:solidFill>
                  <a:srgbClr val="0070C0"/>
                </a:solidFill>
                <a:latin typeface="Avenir Black"/>
                <a:cs typeface="Avenir Black"/>
              </a:rPr>
              <a:t>11 ASSOCIAZIONI EUROPEE dei PAZIENTI  </a:t>
            </a:r>
          </a:p>
          <a:p>
            <a:pPr algn="ctr"/>
            <a:r>
              <a:rPr lang="it-IT" sz="2400" dirty="0">
                <a:solidFill>
                  <a:srgbClr val="7030A0"/>
                </a:solidFill>
                <a:latin typeface="Avenir Black"/>
                <a:cs typeface="Avenir Black"/>
              </a:rPr>
              <a:t>dr. Filippo Martone</a:t>
            </a:r>
          </a:p>
          <a:p>
            <a:pPr algn="ctr"/>
            <a:endParaRPr lang="it-IT" sz="2400" dirty="0">
              <a:latin typeface="Avenir Black"/>
              <a:cs typeface="Avenir Black"/>
            </a:endParaRPr>
          </a:p>
        </p:txBody>
      </p:sp>
      <p:pic>
        <p:nvPicPr>
          <p:cNvPr id="3" name="Immagine 2" descr="Immagine che contiene persona, gruppo, persone, pavimento&#10;&#10;Descrizione generata automaticamente">
            <a:extLst>
              <a:ext uri="{FF2B5EF4-FFF2-40B4-BE49-F238E27FC236}">
                <a16:creationId xmlns:a16="http://schemas.microsoft.com/office/drawing/2014/main" id="{FE11B5D3-B785-535D-3C1A-E7A572D07EDE}"/>
              </a:ext>
            </a:extLst>
          </p:cNvPr>
          <p:cNvPicPr>
            <a:picLocks noChangeAspect="1"/>
          </p:cNvPicPr>
          <p:nvPr/>
        </p:nvPicPr>
        <p:blipFill rotWithShape="1">
          <a:blip r:embed="rId4"/>
          <a:srcRect l="3852" t="7132" b="17704"/>
          <a:stretch/>
        </p:blipFill>
        <p:spPr>
          <a:xfrm>
            <a:off x="4406567" y="1471412"/>
            <a:ext cx="4629872" cy="5154738"/>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033F0B78-87D6-BF62-A38F-E4D161093303}"/>
              </a:ext>
            </a:extLst>
          </p:cNvPr>
          <p:cNvPicPr>
            <a:picLocks noChangeAspect="1"/>
          </p:cNvPicPr>
          <p:nvPr/>
        </p:nvPicPr>
        <p:blipFill>
          <a:blip r:embed="rId5"/>
          <a:stretch>
            <a:fillRect/>
          </a:stretch>
        </p:blipFill>
        <p:spPr>
          <a:xfrm>
            <a:off x="7130765" y="141307"/>
            <a:ext cx="1530298" cy="1058753"/>
          </a:xfrm>
          <a:prstGeom prst="rect">
            <a:avLst/>
          </a:prstGeom>
        </p:spPr>
      </p:pic>
      <p:pic>
        <p:nvPicPr>
          <p:cNvPr id="4" name="Picture 2" descr="ERN-LUNG – help and support for people with rare lung conditions">
            <a:extLst>
              <a:ext uri="{FF2B5EF4-FFF2-40B4-BE49-F238E27FC236}">
                <a16:creationId xmlns:a16="http://schemas.microsoft.com/office/drawing/2014/main" id="{18EFEC61-8503-BF17-0CA1-DEE692BEE6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5355" y="117420"/>
            <a:ext cx="2049397" cy="1252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70311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371" y="189529"/>
            <a:ext cx="838737" cy="83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950CB4DB-5B70-9E50-8B33-266285DB9746}"/>
              </a:ext>
            </a:extLst>
          </p:cNvPr>
          <p:cNvSpPr txBox="1"/>
          <p:nvPr/>
        </p:nvSpPr>
        <p:spPr>
          <a:xfrm>
            <a:off x="160723" y="1200060"/>
            <a:ext cx="8781258" cy="5316840"/>
          </a:xfrm>
          <a:prstGeom prst="rect">
            <a:avLst/>
          </a:prstGeom>
          <a:noFill/>
        </p:spPr>
        <p:txBody>
          <a:bodyPr wrap="square" rtlCol="0">
            <a:spAutoFit/>
          </a:bodyPr>
          <a:lstStyle/>
          <a:p>
            <a:pPr algn="ctr"/>
            <a:r>
              <a:rPr lang="it-IT" sz="2400" b="1" dirty="0">
                <a:solidFill>
                  <a:srgbClr val="00B0F0"/>
                </a:solidFill>
              </a:rPr>
              <a:t>Centri aderenti al </a:t>
            </a:r>
            <a:r>
              <a:rPr lang="it-IT" sz="2400" b="1" dirty="0" err="1">
                <a:solidFill>
                  <a:srgbClr val="00B0F0"/>
                </a:solidFill>
              </a:rPr>
              <a:t>Sarcoidosis</a:t>
            </a:r>
            <a:r>
              <a:rPr lang="it-IT" sz="2400" b="1" dirty="0">
                <a:solidFill>
                  <a:srgbClr val="00B0F0"/>
                </a:solidFill>
              </a:rPr>
              <a:t> Core</a:t>
            </a:r>
          </a:p>
          <a:p>
            <a:pPr marL="342900" indent="-342900">
              <a:spcBef>
                <a:spcPts val="300"/>
              </a:spcBef>
              <a:buFont typeface="+mj-lt"/>
              <a:buAutoNum type="arabicPeriod"/>
            </a:pPr>
            <a:r>
              <a:rPr lang="de-DE" dirty="0"/>
              <a:t>Ruhrlandklinik University Hospital, University </a:t>
            </a:r>
            <a:r>
              <a:rPr lang="de-DE" dirty="0" err="1"/>
              <a:t>of</a:t>
            </a:r>
            <a:r>
              <a:rPr lang="de-DE" dirty="0"/>
              <a:t> Essen, </a:t>
            </a:r>
            <a:r>
              <a:rPr lang="de-DE" b="1" dirty="0">
                <a:solidFill>
                  <a:srgbClr val="7030A0"/>
                </a:solidFill>
              </a:rPr>
              <a:t>Germany</a:t>
            </a:r>
            <a:r>
              <a:rPr lang="de-DE" dirty="0"/>
              <a:t>: </a:t>
            </a:r>
            <a:r>
              <a:rPr lang="de-DE" b="1" dirty="0"/>
              <a:t>Prof. F. </a:t>
            </a:r>
            <a:r>
              <a:rPr lang="de-DE" b="1" dirty="0" err="1"/>
              <a:t>Bonella</a:t>
            </a:r>
            <a:endParaRPr lang="de-DE" b="1" dirty="0"/>
          </a:p>
          <a:p>
            <a:pPr marL="342900" indent="-342900">
              <a:spcBef>
                <a:spcPts val="300"/>
              </a:spcBef>
              <a:buFont typeface="+mj-lt"/>
              <a:buAutoNum type="arabicPeriod"/>
            </a:pPr>
            <a:r>
              <a:rPr lang="de-DE" dirty="0" err="1"/>
              <a:t>Sarcoidosis</a:t>
            </a:r>
            <a:r>
              <a:rPr lang="de-DE" dirty="0"/>
              <a:t>/ILD Unit, Hospital </a:t>
            </a:r>
            <a:r>
              <a:rPr lang="de-DE" dirty="0" err="1"/>
              <a:t>Clínic</a:t>
            </a:r>
            <a:r>
              <a:rPr lang="de-DE" dirty="0"/>
              <a:t> Barcelona. </a:t>
            </a:r>
            <a:r>
              <a:rPr lang="de-DE" b="1" dirty="0">
                <a:solidFill>
                  <a:srgbClr val="7030A0"/>
                </a:solidFill>
              </a:rPr>
              <a:t>Spain</a:t>
            </a:r>
            <a:r>
              <a:rPr lang="de-DE" dirty="0"/>
              <a:t>: </a:t>
            </a:r>
            <a:r>
              <a:rPr lang="de-DE" b="1" dirty="0"/>
              <a:t>Prof. J. </a:t>
            </a:r>
            <a:r>
              <a:rPr lang="de-DE" b="1" dirty="0" err="1"/>
              <a:t>Sellarés</a:t>
            </a:r>
            <a:endParaRPr lang="de-DE" b="1" dirty="0"/>
          </a:p>
          <a:p>
            <a:pPr marL="342900" indent="-342900">
              <a:spcBef>
                <a:spcPts val="300"/>
              </a:spcBef>
              <a:buFont typeface="+mj-lt"/>
              <a:buAutoNum type="arabicPeriod"/>
            </a:pPr>
            <a:r>
              <a:rPr lang="de-DE" dirty="0" err="1"/>
              <a:t>Pneumology</a:t>
            </a:r>
            <a:r>
              <a:rPr lang="de-DE" dirty="0"/>
              <a:t> Department, University </a:t>
            </a:r>
            <a:r>
              <a:rPr lang="de-DE" dirty="0" err="1"/>
              <a:t>of</a:t>
            </a:r>
            <a:r>
              <a:rPr lang="de-DE" dirty="0"/>
              <a:t> </a:t>
            </a:r>
            <a:r>
              <a:rPr lang="de-DE" dirty="0" err="1"/>
              <a:t>Padova</a:t>
            </a:r>
            <a:r>
              <a:rPr lang="de-DE" dirty="0"/>
              <a:t>, </a:t>
            </a:r>
            <a:r>
              <a:rPr lang="de-DE" b="1" dirty="0" err="1">
                <a:solidFill>
                  <a:srgbClr val="7030A0"/>
                </a:solidFill>
              </a:rPr>
              <a:t>Italy</a:t>
            </a:r>
            <a:r>
              <a:rPr lang="de-DE" dirty="0"/>
              <a:t>: </a:t>
            </a:r>
            <a:r>
              <a:rPr lang="de-DE" b="1" dirty="0"/>
              <a:t>Prof. P. </a:t>
            </a:r>
            <a:r>
              <a:rPr lang="de-DE" b="1" dirty="0" err="1"/>
              <a:t>Spagnolo</a:t>
            </a:r>
            <a:r>
              <a:rPr lang="de-DE" b="1" dirty="0"/>
              <a:t> / </a:t>
            </a:r>
            <a:r>
              <a:rPr lang="de-DE" b="1" dirty="0" err="1"/>
              <a:t>Dr</a:t>
            </a:r>
            <a:r>
              <a:rPr lang="de-DE" b="1" dirty="0"/>
              <a:t> Elisabetta </a:t>
            </a:r>
            <a:r>
              <a:rPr lang="de-DE" b="1" dirty="0" err="1"/>
              <a:t>Balestro</a:t>
            </a:r>
            <a:endParaRPr lang="de-DE" b="1" dirty="0"/>
          </a:p>
          <a:p>
            <a:pPr marL="342900" indent="-342900">
              <a:spcBef>
                <a:spcPts val="300"/>
              </a:spcBef>
              <a:buFont typeface="+mj-lt"/>
              <a:buAutoNum type="arabicPeriod"/>
            </a:pPr>
            <a:r>
              <a:rPr lang="de-DE" dirty="0" err="1"/>
              <a:t>Pneumology</a:t>
            </a:r>
            <a:r>
              <a:rPr lang="de-DE" dirty="0"/>
              <a:t> Department, University </a:t>
            </a:r>
            <a:r>
              <a:rPr lang="de-DE" dirty="0" err="1"/>
              <a:t>of</a:t>
            </a:r>
            <a:r>
              <a:rPr lang="de-DE" dirty="0"/>
              <a:t> Siena, </a:t>
            </a:r>
            <a:r>
              <a:rPr lang="de-DE" b="1" dirty="0" err="1">
                <a:solidFill>
                  <a:srgbClr val="7030A0"/>
                </a:solidFill>
              </a:rPr>
              <a:t>Italy</a:t>
            </a:r>
            <a:r>
              <a:rPr lang="de-DE" dirty="0"/>
              <a:t>: </a:t>
            </a:r>
            <a:r>
              <a:rPr lang="de-DE" b="1" dirty="0"/>
              <a:t>Prof. E. </a:t>
            </a:r>
            <a:r>
              <a:rPr lang="de-DE" b="1" dirty="0" err="1"/>
              <a:t>Bargagli</a:t>
            </a:r>
            <a:endParaRPr lang="de-DE" b="1" dirty="0"/>
          </a:p>
          <a:p>
            <a:pPr marL="342900" indent="-342900">
              <a:spcBef>
                <a:spcPts val="300"/>
              </a:spcBef>
              <a:buFont typeface="+mj-lt"/>
              <a:buAutoNum type="arabicPeriod"/>
            </a:pPr>
            <a:r>
              <a:rPr lang="de-DE" dirty="0" err="1"/>
              <a:t>Pneumology</a:t>
            </a:r>
            <a:r>
              <a:rPr lang="de-DE" dirty="0"/>
              <a:t> Department, </a:t>
            </a:r>
            <a:r>
              <a:rPr lang="de-DE" dirty="0" err="1"/>
              <a:t>Hopital</a:t>
            </a:r>
            <a:r>
              <a:rPr lang="de-DE" dirty="0"/>
              <a:t> </a:t>
            </a:r>
            <a:r>
              <a:rPr lang="de-DE" dirty="0" err="1"/>
              <a:t>Avicenne</a:t>
            </a:r>
            <a:r>
              <a:rPr lang="de-DE" dirty="0"/>
              <a:t>, Paris, </a:t>
            </a:r>
            <a:r>
              <a:rPr lang="de-DE" b="1" dirty="0">
                <a:solidFill>
                  <a:srgbClr val="7030A0"/>
                </a:solidFill>
              </a:rPr>
              <a:t>France</a:t>
            </a:r>
            <a:r>
              <a:rPr lang="de-DE" dirty="0"/>
              <a:t>: </a:t>
            </a:r>
            <a:r>
              <a:rPr lang="de-DE" b="1" dirty="0"/>
              <a:t>Prof. H. Nunes</a:t>
            </a:r>
          </a:p>
          <a:p>
            <a:pPr marL="342900" indent="-342900">
              <a:spcBef>
                <a:spcPts val="300"/>
              </a:spcBef>
              <a:buFont typeface="+mj-lt"/>
              <a:buAutoNum type="arabicPeriod"/>
            </a:pPr>
            <a:r>
              <a:rPr lang="de-DE" dirty="0"/>
              <a:t>Royal </a:t>
            </a:r>
            <a:r>
              <a:rPr lang="de-DE" dirty="0" err="1"/>
              <a:t>Brompton</a:t>
            </a:r>
            <a:r>
              <a:rPr lang="de-DE" dirty="0"/>
              <a:t> Hospital, London </a:t>
            </a:r>
            <a:r>
              <a:rPr lang="de-DE" b="1" dirty="0">
                <a:solidFill>
                  <a:srgbClr val="7030A0"/>
                </a:solidFill>
              </a:rPr>
              <a:t>UK</a:t>
            </a:r>
            <a:r>
              <a:rPr lang="de-DE" dirty="0"/>
              <a:t>: </a:t>
            </a:r>
            <a:r>
              <a:rPr lang="de-DE" b="1" dirty="0"/>
              <a:t>Prof. V. </a:t>
            </a:r>
            <a:r>
              <a:rPr lang="de-DE" b="1" dirty="0" err="1"/>
              <a:t>Kouranos</a:t>
            </a:r>
            <a:endParaRPr lang="de-DE" b="1" dirty="0"/>
          </a:p>
          <a:p>
            <a:pPr marL="342900" indent="-342900">
              <a:spcBef>
                <a:spcPts val="300"/>
              </a:spcBef>
              <a:buFont typeface="+mj-lt"/>
              <a:buAutoNum type="arabicPeriod"/>
            </a:pPr>
            <a:r>
              <a:rPr lang="fr-FR" dirty="0"/>
              <a:t>PHERE (UMR_S_1152 / U1152) - Physiopathologie et Epidémiologie des Maladies Respiratoires Paris </a:t>
            </a:r>
            <a:r>
              <a:rPr lang="fr-FR" b="1" dirty="0">
                <a:solidFill>
                  <a:srgbClr val="7030A0"/>
                </a:solidFill>
              </a:rPr>
              <a:t>France </a:t>
            </a:r>
            <a:r>
              <a:rPr lang="fr-FR" b="1" dirty="0"/>
              <a:t>Prof Raphael Borie</a:t>
            </a:r>
            <a:endParaRPr lang="de-DE" b="1" dirty="0"/>
          </a:p>
          <a:p>
            <a:pPr marL="342900" indent="-342900">
              <a:spcBef>
                <a:spcPts val="300"/>
              </a:spcBef>
              <a:buFont typeface="+mj-lt"/>
              <a:buAutoNum type="arabicPeriod"/>
            </a:pPr>
            <a:r>
              <a:rPr lang="de-DE" dirty="0" err="1"/>
              <a:t>Dipartimento</a:t>
            </a:r>
            <a:r>
              <a:rPr lang="de-DE" dirty="0"/>
              <a:t> </a:t>
            </a:r>
            <a:r>
              <a:rPr lang="de-DE" dirty="0" err="1"/>
              <a:t>CardioToracoVascolare</a:t>
            </a:r>
            <a:r>
              <a:rPr lang="de-DE" dirty="0"/>
              <a:t>, </a:t>
            </a:r>
            <a:r>
              <a:rPr lang="de-DE" dirty="0" err="1"/>
              <a:t>Struttura</a:t>
            </a:r>
            <a:r>
              <a:rPr lang="de-DE" dirty="0"/>
              <a:t> </a:t>
            </a:r>
            <a:r>
              <a:rPr lang="de-DE" dirty="0" err="1"/>
              <a:t>Complessa</a:t>
            </a:r>
            <a:r>
              <a:rPr lang="de-DE" dirty="0"/>
              <a:t> </a:t>
            </a:r>
            <a:r>
              <a:rPr lang="de-DE" dirty="0" err="1"/>
              <a:t>Pneumologia</a:t>
            </a:r>
            <a:r>
              <a:rPr lang="de-DE" dirty="0"/>
              <a:t>, </a:t>
            </a:r>
            <a:r>
              <a:rPr lang="de-DE" dirty="0" err="1"/>
              <a:t>Ospedale</a:t>
            </a:r>
            <a:r>
              <a:rPr lang="de-DE" dirty="0"/>
              <a:t> </a:t>
            </a:r>
            <a:r>
              <a:rPr lang="de-DE" dirty="0" err="1"/>
              <a:t>Universitario</a:t>
            </a:r>
            <a:r>
              <a:rPr lang="de-DE" dirty="0"/>
              <a:t> di </a:t>
            </a:r>
            <a:r>
              <a:rPr lang="de-DE" dirty="0" err="1"/>
              <a:t>Cattinara</a:t>
            </a:r>
            <a:r>
              <a:rPr lang="de-DE" dirty="0"/>
              <a:t>, Trieste,</a:t>
            </a:r>
            <a:r>
              <a:rPr lang="de-DE" b="1" dirty="0">
                <a:solidFill>
                  <a:srgbClr val="7030A0"/>
                </a:solidFill>
              </a:rPr>
              <a:t> </a:t>
            </a:r>
            <a:r>
              <a:rPr lang="de-DE" b="1" dirty="0" err="1">
                <a:solidFill>
                  <a:srgbClr val="7030A0"/>
                </a:solidFill>
              </a:rPr>
              <a:t>Italy</a:t>
            </a:r>
            <a:r>
              <a:rPr lang="de-DE" dirty="0"/>
              <a:t>: </a:t>
            </a:r>
            <a:r>
              <a:rPr lang="de-DE" b="1" dirty="0"/>
              <a:t>Prof. M. </a:t>
            </a:r>
            <a:r>
              <a:rPr lang="de-DE" b="1" dirty="0" err="1"/>
              <a:t>Confalonieri</a:t>
            </a:r>
            <a:r>
              <a:rPr lang="de-DE" b="1" dirty="0"/>
              <a:t> / </a:t>
            </a:r>
            <a:r>
              <a:rPr lang="de-DE" b="1" dirty="0" err="1"/>
              <a:t>Dr</a:t>
            </a:r>
            <a:r>
              <a:rPr lang="de-DE" b="1" dirty="0"/>
              <a:t> . P. </a:t>
            </a:r>
            <a:r>
              <a:rPr lang="de-DE" b="1" dirty="0" err="1"/>
              <a:t>Confalonieri</a:t>
            </a:r>
            <a:endParaRPr lang="de-DE" b="1" dirty="0"/>
          </a:p>
          <a:p>
            <a:pPr marL="342900" indent="-342900">
              <a:spcBef>
                <a:spcPts val="300"/>
              </a:spcBef>
              <a:buFont typeface="+mj-lt"/>
              <a:buAutoNum type="arabicPeriod"/>
            </a:pPr>
            <a:r>
              <a:rPr lang="de-DE" dirty="0"/>
              <a:t>Pneumologie </a:t>
            </a:r>
            <a:r>
              <a:rPr lang="de-DE" dirty="0" err="1"/>
              <a:t>Pédiatrique</a:t>
            </a:r>
            <a:r>
              <a:rPr lang="de-DE" dirty="0"/>
              <a:t>, </a:t>
            </a:r>
            <a:r>
              <a:rPr lang="de-DE" dirty="0" err="1"/>
              <a:t>Centre</a:t>
            </a:r>
            <a:r>
              <a:rPr lang="de-DE" dirty="0"/>
              <a:t> de </a:t>
            </a:r>
            <a:r>
              <a:rPr lang="de-DE" dirty="0" err="1"/>
              <a:t>Référence</a:t>
            </a:r>
            <a:r>
              <a:rPr lang="de-DE" dirty="0"/>
              <a:t> des </a:t>
            </a:r>
            <a:r>
              <a:rPr lang="de-DE" dirty="0" err="1"/>
              <a:t>Maladies</a:t>
            </a:r>
            <a:r>
              <a:rPr lang="de-DE" dirty="0"/>
              <a:t> </a:t>
            </a:r>
            <a:r>
              <a:rPr lang="de-DE" dirty="0" err="1"/>
              <a:t>Respiratoires</a:t>
            </a:r>
            <a:r>
              <a:rPr lang="de-DE" dirty="0"/>
              <a:t> Rares </a:t>
            </a:r>
            <a:r>
              <a:rPr lang="de-DE" dirty="0" err="1"/>
              <a:t>Hopital</a:t>
            </a:r>
            <a:r>
              <a:rPr lang="de-DE" dirty="0"/>
              <a:t> Armand-Trousseau, Paris, </a:t>
            </a:r>
            <a:r>
              <a:rPr lang="de-DE" b="1" dirty="0">
                <a:solidFill>
                  <a:srgbClr val="7030A0"/>
                </a:solidFill>
              </a:rPr>
              <a:t>France</a:t>
            </a:r>
            <a:r>
              <a:rPr lang="de-DE" dirty="0"/>
              <a:t>: </a:t>
            </a:r>
            <a:r>
              <a:rPr lang="de-DE" b="1" dirty="0"/>
              <a:t>Prof. N. Nathan</a:t>
            </a:r>
          </a:p>
          <a:p>
            <a:pPr marL="342900" indent="-342900">
              <a:spcBef>
                <a:spcPts val="300"/>
              </a:spcBef>
              <a:buFont typeface="+mj-lt"/>
              <a:buAutoNum type="arabicPeriod"/>
            </a:pPr>
            <a:r>
              <a:rPr lang="de-DE" dirty="0" err="1"/>
              <a:t>Pneumology</a:t>
            </a:r>
            <a:r>
              <a:rPr lang="de-DE" dirty="0"/>
              <a:t> Department, University College Dublin (UCD), </a:t>
            </a:r>
            <a:r>
              <a:rPr lang="de-DE" b="1" dirty="0" err="1">
                <a:solidFill>
                  <a:srgbClr val="7030A0"/>
                </a:solidFill>
              </a:rPr>
              <a:t>Ireland</a:t>
            </a:r>
            <a:r>
              <a:rPr lang="de-DE" dirty="0"/>
              <a:t>: </a:t>
            </a:r>
            <a:r>
              <a:rPr lang="de-DE" b="1" dirty="0"/>
              <a:t>Prof. C. McCarthy</a:t>
            </a:r>
          </a:p>
          <a:p>
            <a:pPr marL="342900" indent="-342900">
              <a:spcBef>
                <a:spcPts val="300"/>
              </a:spcBef>
              <a:buFont typeface="+mj-lt"/>
              <a:buAutoNum type="arabicPeriod"/>
            </a:pPr>
            <a:r>
              <a:rPr lang="it-IT" b="0" i="0" u="none" strike="noStrike" dirty="0" err="1">
                <a:effectLst/>
                <a:latin typeface="-apple-system"/>
              </a:rPr>
              <a:t>Longarts</a:t>
            </a:r>
            <a:r>
              <a:rPr lang="it-IT" b="0" i="0" u="none" strike="noStrike" dirty="0">
                <a:effectLst/>
                <a:latin typeface="-apple-system"/>
              </a:rPr>
              <a:t>, Center for </a:t>
            </a:r>
            <a:r>
              <a:rPr lang="it-IT" b="0" i="0" u="none" strike="noStrike" dirty="0" err="1">
                <a:effectLst/>
                <a:latin typeface="-apple-system"/>
              </a:rPr>
              <a:t>Interstitial</a:t>
            </a:r>
            <a:r>
              <a:rPr lang="it-IT" b="0" i="0" u="none" strike="noStrike" dirty="0">
                <a:effectLst/>
                <a:latin typeface="-apple-system"/>
              </a:rPr>
              <a:t> </a:t>
            </a:r>
            <a:r>
              <a:rPr lang="it-IT" b="0" i="0" u="none" strike="noStrike" dirty="0" err="1">
                <a:effectLst/>
                <a:latin typeface="-apple-system"/>
              </a:rPr>
              <a:t>Lung</a:t>
            </a:r>
            <a:r>
              <a:rPr lang="it-IT" b="0" i="0" u="none" strike="noStrike" dirty="0">
                <a:effectLst/>
                <a:latin typeface="-apple-system"/>
              </a:rPr>
              <a:t> </a:t>
            </a:r>
            <a:r>
              <a:rPr lang="it-IT" b="0" i="0" u="none" strike="noStrike" dirty="0" err="1">
                <a:effectLst/>
                <a:latin typeface="-apple-system"/>
              </a:rPr>
              <a:t>Diseases</a:t>
            </a:r>
            <a:r>
              <a:rPr lang="it-IT" b="0" i="0" u="none" strike="noStrike" dirty="0">
                <a:effectLst/>
                <a:latin typeface="-apple-system"/>
              </a:rPr>
              <a:t> and </a:t>
            </a:r>
            <a:r>
              <a:rPr lang="it-IT" b="0" i="0" u="none" strike="noStrike" dirty="0" err="1">
                <a:effectLst/>
                <a:latin typeface="-apple-system"/>
              </a:rPr>
              <a:t>Sarcoidosis</a:t>
            </a:r>
            <a:r>
              <a:rPr lang="it-IT" b="0" i="0" u="none" strike="noStrike" dirty="0">
                <a:effectLst/>
                <a:latin typeface="-apple-system"/>
              </a:rPr>
              <a:t>, Erasmus </a:t>
            </a:r>
            <a:r>
              <a:rPr lang="it-IT" b="0" i="0" u="none" strike="noStrike" dirty="0" err="1">
                <a:effectLst/>
                <a:latin typeface="-apple-system"/>
              </a:rPr>
              <a:t>Medisch</a:t>
            </a:r>
            <a:r>
              <a:rPr lang="it-IT" b="0" i="0" u="none" strike="noStrike" dirty="0">
                <a:effectLst/>
                <a:latin typeface="-apple-system"/>
              </a:rPr>
              <a:t> </a:t>
            </a:r>
            <a:r>
              <a:rPr lang="it-IT" b="0" i="0" u="none" strike="noStrike" dirty="0" err="1">
                <a:effectLst/>
                <a:latin typeface="-apple-system"/>
              </a:rPr>
              <a:t>Centrum</a:t>
            </a:r>
            <a:r>
              <a:rPr lang="de-DE" b="1" i="0" u="none" strike="noStrike" dirty="0">
                <a:effectLst/>
                <a:latin typeface="-apple-system"/>
              </a:rPr>
              <a:t>, </a:t>
            </a:r>
            <a:r>
              <a:rPr lang="de-DE" b="1" i="0" u="none" strike="noStrike" dirty="0">
                <a:solidFill>
                  <a:srgbClr val="7030A0"/>
                </a:solidFill>
                <a:effectLst/>
                <a:latin typeface="-apple-system"/>
              </a:rPr>
              <a:t>Holland</a:t>
            </a:r>
            <a:r>
              <a:rPr lang="de-DE" b="1" i="0" u="none" strike="noStrike" dirty="0">
                <a:effectLst/>
                <a:latin typeface="-apple-system"/>
              </a:rPr>
              <a:t>, </a:t>
            </a:r>
            <a:r>
              <a:rPr lang="de-DE" b="1" i="0" u="none" strike="noStrike" dirty="0" err="1">
                <a:effectLst/>
                <a:latin typeface="-apple-system"/>
              </a:rPr>
              <a:t>prof</a:t>
            </a:r>
            <a:r>
              <a:rPr lang="de-DE" b="1" dirty="0">
                <a:latin typeface="-apple-system"/>
              </a:rPr>
              <a:t> J. Miedema</a:t>
            </a:r>
          </a:p>
        </p:txBody>
      </p:sp>
      <p:pic>
        <p:nvPicPr>
          <p:cNvPr id="3" name="Immagine 2">
            <a:extLst>
              <a:ext uri="{FF2B5EF4-FFF2-40B4-BE49-F238E27FC236}">
                <a16:creationId xmlns:a16="http://schemas.microsoft.com/office/drawing/2014/main" id="{7471FCC2-766B-D316-AA52-92C67B902740}"/>
              </a:ext>
            </a:extLst>
          </p:cNvPr>
          <p:cNvPicPr>
            <a:picLocks noChangeAspect="1"/>
          </p:cNvPicPr>
          <p:nvPr/>
        </p:nvPicPr>
        <p:blipFill>
          <a:blip r:embed="rId4"/>
          <a:stretch>
            <a:fillRect/>
          </a:stretch>
        </p:blipFill>
        <p:spPr>
          <a:xfrm>
            <a:off x="7452979" y="141307"/>
            <a:ext cx="1530298" cy="1058753"/>
          </a:xfrm>
          <a:prstGeom prst="rect">
            <a:avLst/>
          </a:prstGeom>
        </p:spPr>
      </p:pic>
      <p:pic>
        <p:nvPicPr>
          <p:cNvPr id="4" name="Picture 2" descr="ERN-LUNG – help and support for people with rare lung conditions">
            <a:extLst>
              <a:ext uri="{FF2B5EF4-FFF2-40B4-BE49-F238E27FC236}">
                <a16:creationId xmlns:a16="http://schemas.microsoft.com/office/drawing/2014/main" id="{08373A23-8950-208A-ED25-2676B9D26C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6850" y="141307"/>
            <a:ext cx="1530299" cy="9351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67541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27711-5326-F1DB-D630-C9B1433B0354}"/>
            </a:ext>
          </a:extLst>
        </p:cNvPr>
        <p:cNvGrpSpPr/>
        <p:nvPr/>
      </p:nvGrpSpPr>
      <p:grpSpPr>
        <a:xfrm>
          <a:off x="0" y="0"/>
          <a:ext cx="0" cy="0"/>
          <a:chOff x="0" y="0"/>
          <a:chExt cx="0" cy="0"/>
        </a:xfrm>
      </p:grpSpPr>
      <p:pic>
        <p:nvPicPr>
          <p:cNvPr id="79875" name="Immagine 6" descr="Logo_ACSI230.png">
            <a:extLst>
              <a:ext uri="{FF2B5EF4-FFF2-40B4-BE49-F238E27FC236}">
                <a16:creationId xmlns:a16="http://schemas.microsoft.com/office/drawing/2014/main" id="{3825B2CB-92FA-84A0-3E9A-67583DE109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93" y="129992"/>
            <a:ext cx="1239837" cy="1239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DD93B426-CD75-CD71-AFFF-D2AB024832F0}"/>
              </a:ext>
            </a:extLst>
          </p:cNvPr>
          <p:cNvSpPr txBox="1"/>
          <p:nvPr/>
        </p:nvSpPr>
        <p:spPr>
          <a:xfrm>
            <a:off x="62207" y="1290603"/>
            <a:ext cx="3143148" cy="5816977"/>
          </a:xfrm>
          <a:prstGeom prst="rect">
            <a:avLst/>
          </a:prstGeom>
          <a:noFill/>
        </p:spPr>
        <p:txBody>
          <a:bodyPr wrap="square" rtlCol="0">
            <a:spAutoFit/>
          </a:bodyPr>
          <a:lstStyle/>
          <a:p>
            <a:pPr algn="ctr"/>
            <a:endParaRPr lang="it-IT" sz="2400" dirty="0">
              <a:solidFill>
                <a:schemeClr val="tx2">
                  <a:lumMod val="75000"/>
                </a:schemeClr>
              </a:solidFill>
              <a:latin typeface="Avenir Black"/>
              <a:cs typeface="Avenir Black"/>
            </a:endParaRPr>
          </a:p>
          <a:p>
            <a:pPr algn="ctr"/>
            <a:r>
              <a:rPr lang="it-IT" sz="2400" dirty="0" err="1">
                <a:latin typeface="Avenir Black"/>
                <a:cs typeface="Avenir Black"/>
              </a:rPr>
              <a:t>Sarcoidosis</a:t>
            </a:r>
            <a:r>
              <a:rPr lang="it-IT" sz="2400" dirty="0">
                <a:latin typeface="Avenir Black"/>
                <a:cs typeface="Avenir Black"/>
              </a:rPr>
              <a:t> Core Network</a:t>
            </a:r>
          </a:p>
          <a:p>
            <a:pPr algn="ctr"/>
            <a:endParaRPr lang="it-IT" sz="2400" dirty="0">
              <a:latin typeface="Avenir Black"/>
              <a:cs typeface="Avenir Black"/>
            </a:endParaRPr>
          </a:p>
          <a:p>
            <a:pPr algn="ctr"/>
            <a:r>
              <a:rPr lang="it-IT" sz="2400" dirty="0">
                <a:latin typeface="Avenir Black"/>
                <a:cs typeface="Avenir Black"/>
              </a:rPr>
              <a:t>SARCOIDOMICS </a:t>
            </a:r>
            <a:r>
              <a:rPr lang="it-IT" sz="2400" dirty="0" err="1">
                <a:latin typeface="Avenir Black"/>
                <a:cs typeface="Avenir Black"/>
              </a:rPr>
              <a:t>crc</a:t>
            </a:r>
            <a:endParaRPr lang="it-IT" sz="2400" dirty="0">
              <a:latin typeface="Avenir Black"/>
              <a:cs typeface="Avenir Black"/>
            </a:endParaRPr>
          </a:p>
          <a:p>
            <a:pPr algn="ctr"/>
            <a:endParaRPr lang="it-IT" sz="2400" dirty="0">
              <a:latin typeface="Avenir Black"/>
              <a:cs typeface="Avenir Black"/>
            </a:endParaRPr>
          </a:p>
          <a:p>
            <a:pPr algn="ctr"/>
            <a:r>
              <a:rPr lang="it-IT" sz="2000" dirty="0">
                <a:solidFill>
                  <a:srgbClr val="0070C0"/>
                </a:solidFill>
                <a:latin typeface="Avenir Black"/>
                <a:cs typeface="Avenir Black"/>
              </a:rPr>
              <a:t>RESPONSABILI</a:t>
            </a:r>
          </a:p>
          <a:p>
            <a:pPr algn="ctr"/>
            <a:r>
              <a:rPr lang="it-IT" sz="2400" dirty="0">
                <a:solidFill>
                  <a:srgbClr val="7030A0"/>
                </a:solidFill>
                <a:latin typeface="Avenir Black"/>
                <a:cs typeface="Avenir Black"/>
              </a:rPr>
              <a:t>prof. </a:t>
            </a:r>
            <a:r>
              <a:rPr lang="it-IT" sz="2400" dirty="0" err="1">
                <a:solidFill>
                  <a:srgbClr val="7030A0"/>
                </a:solidFill>
                <a:latin typeface="Avenir Black"/>
                <a:cs typeface="Avenir Black"/>
              </a:rPr>
              <a:t>Jacobo</a:t>
            </a:r>
            <a:r>
              <a:rPr lang="it-IT" sz="2400" dirty="0">
                <a:solidFill>
                  <a:srgbClr val="7030A0"/>
                </a:solidFill>
                <a:latin typeface="Avenir Black"/>
                <a:cs typeface="Avenir Black"/>
              </a:rPr>
              <a:t> </a:t>
            </a:r>
            <a:r>
              <a:rPr lang="it-IT" sz="2400" dirty="0" err="1">
                <a:solidFill>
                  <a:srgbClr val="7030A0"/>
                </a:solidFill>
                <a:latin typeface="Avenir Black"/>
                <a:cs typeface="Avenir Black"/>
              </a:rPr>
              <a:t>Sellares</a:t>
            </a:r>
            <a:r>
              <a:rPr lang="it-IT" sz="2400" dirty="0">
                <a:solidFill>
                  <a:srgbClr val="7030A0"/>
                </a:solidFill>
                <a:latin typeface="Avenir Black"/>
                <a:cs typeface="Avenir Black"/>
              </a:rPr>
              <a:t> </a:t>
            </a:r>
          </a:p>
          <a:p>
            <a:pPr algn="ctr"/>
            <a:r>
              <a:rPr lang="it-IT" sz="2400" dirty="0">
                <a:solidFill>
                  <a:srgbClr val="7030A0"/>
                </a:solidFill>
                <a:latin typeface="Avenir Black"/>
                <a:cs typeface="Avenir Black"/>
              </a:rPr>
              <a:t>prof. Paolo Spagnolo   </a:t>
            </a:r>
          </a:p>
          <a:p>
            <a:pPr algn="ctr"/>
            <a:endParaRPr lang="it-IT" sz="2400" dirty="0">
              <a:solidFill>
                <a:srgbClr val="7030A0"/>
              </a:solidFill>
              <a:latin typeface="Avenir Black"/>
              <a:cs typeface="Avenir Black"/>
            </a:endParaRPr>
          </a:p>
          <a:p>
            <a:pPr algn="ctr"/>
            <a:r>
              <a:rPr lang="it-IT" sz="2000" dirty="0">
                <a:solidFill>
                  <a:srgbClr val="0070C0"/>
                </a:solidFill>
                <a:latin typeface="Avenir Black"/>
                <a:cs typeface="Avenir Black"/>
              </a:rPr>
              <a:t>COORDINATORE DELLE </a:t>
            </a:r>
          </a:p>
          <a:p>
            <a:pPr algn="ctr"/>
            <a:r>
              <a:rPr lang="it-IT" sz="2000" dirty="0">
                <a:solidFill>
                  <a:srgbClr val="0070C0"/>
                </a:solidFill>
                <a:latin typeface="Avenir Black"/>
                <a:cs typeface="Avenir Black"/>
              </a:rPr>
              <a:t>EUROPEE dei PAZIENTI  </a:t>
            </a:r>
          </a:p>
          <a:p>
            <a:pPr algn="ctr"/>
            <a:r>
              <a:rPr lang="it-IT" sz="2400" dirty="0">
                <a:solidFill>
                  <a:srgbClr val="7030A0"/>
                </a:solidFill>
                <a:latin typeface="Avenir Black"/>
                <a:cs typeface="Avenir Black"/>
              </a:rPr>
              <a:t>dr. Filippo Martone</a:t>
            </a:r>
          </a:p>
          <a:p>
            <a:pPr algn="ctr"/>
            <a:endParaRPr lang="it-IT" sz="2400" dirty="0">
              <a:latin typeface="Avenir Black"/>
              <a:cs typeface="Avenir Black"/>
            </a:endParaRPr>
          </a:p>
        </p:txBody>
      </p:sp>
      <p:pic>
        <p:nvPicPr>
          <p:cNvPr id="2" name="Immagine 1">
            <a:extLst>
              <a:ext uri="{FF2B5EF4-FFF2-40B4-BE49-F238E27FC236}">
                <a16:creationId xmlns:a16="http://schemas.microsoft.com/office/drawing/2014/main" id="{7A69DB28-E6D7-2561-BFB3-C15128EC974B}"/>
              </a:ext>
            </a:extLst>
          </p:cNvPr>
          <p:cNvPicPr>
            <a:picLocks noChangeAspect="1"/>
          </p:cNvPicPr>
          <p:nvPr/>
        </p:nvPicPr>
        <p:blipFill>
          <a:blip r:embed="rId4"/>
          <a:stretch>
            <a:fillRect/>
          </a:stretch>
        </p:blipFill>
        <p:spPr>
          <a:xfrm>
            <a:off x="7130765" y="141307"/>
            <a:ext cx="1530298" cy="1058753"/>
          </a:xfrm>
          <a:prstGeom prst="rect">
            <a:avLst/>
          </a:prstGeom>
        </p:spPr>
      </p:pic>
      <p:pic>
        <p:nvPicPr>
          <p:cNvPr id="4" name="Picture 2" descr="ERN-LUNG – help and support for people with rare lung conditions">
            <a:extLst>
              <a:ext uri="{FF2B5EF4-FFF2-40B4-BE49-F238E27FC236}">
                <a16:creationId xmlns:a16="http://schemas.microsoft.com/office/drawing/2014/main" id="{D1DEC579-90DE-03B3-50A7-56E5E5973B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605" y="129992"/>
            <a:ext cx="2049397" cy="1252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E85222F-DAEF-471C-3647-899C435950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935" r="52969" b="48334"/>
          <a:stretch/>
        </p:blipFill>
        <p:spPr bwMode="auto">
          <a:xfrm>
            <a:off x="3246992" y="2157413"/>
            <a:ext cx="5841499" cy="3514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 name="Immagine 4" descr="Immagine che contiene testo&#10;&#10;Descrizione generata automaticamente">
            <a:extLst>
              <a:ext uri="{FF2B5EF4-FFF2-40B4-BE49-F238E27FC236}">
                <a16:creationId xmlns:a16="http://schemas.microsoft.com/office/drawing/2014/main" id="{302AFD00-7D5A-CE1E-4F27-39C68B827558}"/>
              </a:ext>
            </a:extLst>
          </p:cNvPr>
          <p:cNvPicPr>
            <a:picLocks noChangeAspect="1"/>
          </p:cNvPicPr>
          <p:nvPr/>
        </p:nvPicPr>
        <p:blipFill rotWithShape="1">
          <a:blip r:embed="rId7"/>
          <a:srcRect l="4696" t="21055" r="6077" b="15352"/>
          <a:stretch/>
        </p:blipFill>
        <p:spPr>
          <a:xfrm>
            <a:off x="4109020" y="129992"/>
            <a:ext cx="2625860" cy="1052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magine 5">
            <a:extLst>
              <a:ext uri="{FF2B5EF4-FFF2-40B4-BE49-F238E27FC236}">
                <a16:creationId xmlns:a16="http://schemas.microsoft.com/office/drawing/2014/main" id="{2CC84D80-774E-C45C-9B61-746970EF8D54}"/>
              </a:ext>
            </a:extLst>
          </p:cNvPr>
          <p:cNvPicPr>
            <a:picLocks noChangeAspect="1"/>
          </p:cNvPicPr>
          <p:nvPr/>
        </p:nvPicPr>
        <p:blipFill>
          <a:blip r:embed="rId8"/>
          <a:stretch>
            <a:fillRect/>
          </a:stretch>
        </p:blipFill>
        <p:spPr>
          <a:xfrm>
            <a:off x="4109020" y="1317190"/>
            <a:ext cx="1667893" cy="567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71228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B923-E6A0-A8B1-5FF1-E104ECBC1536}"/>
            </a:ext>
          </a:extLst>
        </p:cNvPr>
        <p:cNvGrpSpPr/>
        <p:nvPr/>
      </p:nvGrpSpPr>
      <p:grpSpPr>
        <a:xfrm>
          <a:off x="0" y="0"/>
          <a:ext cx="0" cy="0"/>
          <a:chOff x="0" y="0"/>
          <a:chExt cx="0" cy="0"/>
        </a:xfrm>
      </p:grpSpPr>
      <p:pic>
        <p:nvPicPr>
          <p:cNvPr id="79875" name="Immagine 6" descr="Logo_ACSI230.png">
            <a:extLst>
              <a:ext uri="{FF2B5EF4-FFF2-40B4-BE49-F238E27FC236}">
                <a16:creationId xmlns:a16="http://schemas.microsoft.com/office/drawing/2014/main" id="{146FEE23-381B-F9CD-769E-DB4AFB876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93" y="129992"/>
            <a:ext cx="696195" cy="696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A0201973-AC98-C988-D9C9-2F25F0900140}"/>
              </a:ext>
            </a:extLst>
          </p:cNvPr>
          <p:cNvSpPr txBox="1"/>
          <p:nvPr/>
        </p:nvSpPr>
        <p:spPr>
          <a:xfrm>
            <a:off x="118193" y="5343525"/>
            <a:ext cx="9267531" cy="2062103"/>
          </a:xfrm>
          <a:prstGeom prst="rect">
            <a:avLst/>
          </a:prstGeom>
          <a:noFill/>
        </p:spPr>
        <p:txBody>
          <a:bodyPr wrap="square" rtlCol="0">
            <a:spAutoFit/>
          </a:bodyPr>
          <a:lstStyle/>
          <a:p>
            <a:pPr algn="ctr"/>
            <a:endParaRPr lang="it-IT" sz="2400" dirty="0">
              <a:solidFill>
                <a:schemeClr val="tx2">
                  <a:lumMod val="75000"/>
                </a:schemeClr>
              </a:solidFill>
              <a:latin typeface="Avenir Black"/>
              <a:cs typeface="Avenir Black"/>
            </a:endParaRPr>
          </a:p>
          <a:p>
            <a:pPr algn="ctr"/>
            <a:r>
              <a:rPr lang="it-IT" sz="2800" b="1" dirty="0">
                <a:solidFill>
                  <a:schemeClr val="tx2">
                    <a:lumMod val="75000"/>
                  </a:schemeClr>
                </a:solidFill>
                <a:latin typeface="Avenir Black"/>
                <a:cs typeface="Avenir Black"/>
              </a:rPr>
              <a:t>WASOG </a:t>
            </a:r>
            <a:r>
              <a:rPr lang="it-IT" sz="2800" b="1" dirty="0" err="1">
                <a:solidFill>
                  <a:schemeClr val="tx2">
                    <a:lumMod val="75000"/>
                  </a:schemeClr>
                </a:solidFill>
                <a:latin typeface="Avenir Black"/>
                <a:cs typeface="Avenir Black"/>
              </a:rPr>
              <a:t>Sarcoidosis</a:t>
            </a:r>
            <a:r>
              <a:rPr lang="it-IT" sz="2800" b="1" dirty="0">
                <a:solidFill>
                  <a:schemeClr val="tx2">
                    <a:lumMod val="75000"/>
                  </a:schemeClr>
                </a:solidFill>
                <a:latin typeface="Avenir Black"/>
                <a:cs typeface="Avenir Black"/>
              </a:rPr>
              <a:t> Clinical Trials Endpoint </a:t>
            </a:r>
          </a:p>
          <a:p>
            <a:pPr algn="ctr"/>
            <a:r>
              <a:rPr lang="it-IT" sz="2800" b="1" dirty="0">
                <a:solidFill>
                  <a:schemeClr val="tx2">
                    <a:lumMod val="75000"/>
                  </a:schemeClr>
                </a:solidFill>
                <a:latin typeface="Avenir Black"/>
                <a:cs typeface="Avenir Black"/>
              </a:rPr>
              <a:t>Task Force</a:t>
            </a:r>
            <a:r>
              <a:rPr lang="it-IT" sz="2400" b="1" dirty="0">
                <a:latin typeface="Avenir Black"/>
                <a:cs typeface="Avenir Black"/>
              </a:rPr>
              <a:t> </a:t>
            </a:r>
            <a:r>
              <a:rPr lang="it-IT" sz="2000" dirty="0">
                <a:solidFill>
                  <a:srgbClr val="0070C0"/>
                </a:solidFill>
                <a:latin typeface="Avenir Black"/>
                <a:cs typeface="Avenir Black"/>
              </a:rPr>
              <a:t>Chicago </a:t>
            </a:r>
            <a:r>
              <a:rPr lang="it-IT" sz="2400" dirty="0">
                <a:solidFill>
                  <a:srgbClr val="7030A0"/>
                </a:solidFill>
                <a:latin typeface="Avenir Black"/>
                <a:cs typeface="Avenir Black"/>
              </a:rPr>
              <a:t>Marzo 2025</a:t>
            </a:r>
          </a:p>
          <a:p>
            <a:pPr algn="ctr"/>
            <a:endParaRPr lang="it-IT" sz="2400" dirty="0">
              <a:solidFill>
                <a:srgbClr val="7030A0"/>
              </a:solidFill>
              <a:latin typeface="Avenir Black"/>
              <a:cs typeface="Avenir Black"/>
            </a:endParaRPr>
          </a:p>
          <a:p>
            <a:pPr algn="ctr"/>
            <a:endParaRPr lang="it-IT" sz="2400" dirty="0">
              <a:latin typeface="Avenir Black"/>
              <a:cs typeface="Avenir Black"/>
            </a:endParaRPr>
          </a:p>
        </p:txBody>
      </p:sp>
      <p:pic>
        <p:nvPicPr>
          <p:cNvPr id="1026" name="Picture 2">
            <a:extLst>
              <a:ext uri="{FF2B5EF4-FFF2-40B4-BE49-F238E27FC236}">
                <a16:creationId xmlns:a16="http://schemas.microsoft.com/office/drawing/2014/main" id="{85891DF3-2335-5C95-C8CB-069564BD91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72" b="12030"/>
          <a:stretch/>
        </p:blipFill>
        <p:spPr bwMode="auto">
          <a:xfrm>
            <a:off x="508000" y="646155"/>
            <a:ext cx="8128000" cy="4071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A close-up of a logo&#10;&#10;Description automatically generated">
            <a:extLst>
              <a:ext uri="{FF2B5EF4-FFF2-40B4-BE49-F238E27FC236}">
                <a16:creationId xmlns:a16="http://schemas.microsoft.com/office/drawing/2014/main" id="{4A8AD766-35C4-7438-4373-A5FA227F3307}"/>
              </a:ext>
            </a:extLst>
          </p:cNvPr>
          <p:cNvPicPr>
            <a:picLocks noChangeAspect="1"/>
          </p:cNvPicPr>
          <p:nvPr/>
        </p:nvPicPr>
        <p:blipFill>
          <a:blip r:embed="rId5"/>
          <a:srcRect t="5319" r="2888" b="5666"/>
          <a:stretch/>
        </p:blipFill>
        <p:spPr>
          <a:xfrm>
            <a:off x="2142303" y="3429000"/>
            <a:ext cx="4859394" cy="2271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844855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413BC8F0-09C5-4E4D-C1BD-01A8FA7C3281}"/>
              </a:ext>
            </a:extLst>
          </p:cNvPr>
          <p:cNvPicPr>
            <a:picLocks noChangeAspect="1"/>
          </p:cNvPicPr>
          <p:nvPr/>
        </p:nvPicPr>
        <p:blipFill>
          <a:blip r:embed="rId4"/>
          <a:stretch>
            <a:fillRect/>
          </a:stretch>
        </p:blipFill>
        <p:spPr>
          <a:xfrm>
            <a:off x="228600" y="-99822"/>
            <a:ext cx="1761744" cy="1761744"/>
          </a:xfrm>
          <a:prstGeom prst="rect">
            <a:avLst/>
          </a:prstGeom>
        </p:spPr>
      </p:pic>
      <p:sp>
        <p:nvSpPr>
          <p:cNvPr id="8" name="Titolo 1">
            <a:extLst>
              <a:ext uri="{FF2B5EF4-FFF2-40B4-BE49-F238E27FC236}">
                <a16:creationId xmlns:a16="http://schemas.microsoft.com/office/drawing/2014/main" id="{933F3B38-D79B-7496-A85E-D053B09B569C}"/>
              </a:ext>
            </a:extLst>
          </p:cNvPr>
          <p:cNvSpPr>
            <a:spLocks noGrp="1"/>
          </p:cNvSpPr>
          <p:nvPr>
            <p:ph type="ctrTitle"/>
          </p:nvPr>
        </p:nvSpPr>
        <p:spPr>
          <a:xfrm>
            <a:off x="746449" y="1736858"/>
            <a:ext cx="7651102" cy="875405"/>
          </a:xfrm>
        </p:spPr>
        <p:txBody>
          <a:bodyPr/>
          <a:lstStyle/>
          <a:p>
            <a:r>
              <a:rPr lang="it-IT"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Numeri di ACSI</a:t>
            </a:r>
          </a:p>
        </p:txBody>
      </p:sp>
      <p:sp>
        <p:nvSpPr>
          <p:cNvPr id="9" name="CasellaDiTesto 8">
            <a:extLst>
              <a:ext uri="{FF2B5EF4-FFF2-40B4-BE49-F238E27FC236}">
                <a16:creationId xmlns:a16="http://schemas.microsoft.com/office/drawing/2014/main" id="{B4BA2E93-28B0-EEBC-ED07-F9F28F20DA0F}"/>
              </a:ext>
            </a:extLst>
          </p:cNvPr>
          <p:cNvSpPr txBox="1"/>
          <p:nvPr/>
        </p:nvSpPr>
        <p:spPr>
          <a:xfrm>
            <a:off x="134112" y="2687199"/>
            <a:ext cx="8640567" cy="3606500"/>
          </a:xfrm>
          <a:prstGeom prst="rect">
            <a:avLst/>
          </a:prstGeom>
          <a:noFill/>
        </p:spPr>
        <p:txBody>
          <a:bodyPr wrap="square">
            <a:spAutoFit/>
          </a:bodyPr>
          <a:lstStyle/>
          <a:p>
            <a:pPr marL="342900" marR="0" indent="-342900" algn="ctr">
              <a:lnSpc>
                <a:spcPct val="185000"/>
              </a:lnSpc>
              <a:spcBef>
                <a:spcPts val="0"/>
              </a:spcBef>
              <a:spcAft>
                <a:spcPts val="0"/>
              </a:spcAft>
              <a:buFont typeface="Arial"/>
              <a:buChar char="•"/>
            </a:pPr>
            <a:r>
              <a:rPr lang="en-US" sz="3200" kern="50" dirty="0" err="1">
                <a:ln>
                  <a:noFill/>
                </a:ln>
                <a:solidFill>
                  <a:srgbClr val="000000"/>
                </a:solidFill>
                <a:effectLst/>
                <a:latin typeface="Gill Sans MT" panose="020B0502020104020203" pitchFamily="34" charset="0"/>
              </a:rPr>
              <a:t>Fondata</a:t>
            </a:r>
            <a:r>
              <a:rPr lang="en-US" sz="3200" kern="50" dirty="0">
                <a:ln>
                  <a:noFill/>
                </a:ln>
                <a:solidFill>
                  <a:srgbClr val="000000"/>
                </a:solidFill>
                <a:effectLst/>
                <a:latin typeface="Gill Sans MT" panose="020B0502020104020203" pitchFamily="34" charset="0"/>
              </a:rPr>
              <a:t> </a:t>
            </a:r>
            <a:r>
              <a:rPr lang="en-US" sz="3200" kern="50" dirty="0" err="1">
                <a:ln>
                  <a:noFill/>
                </a:ln>
                <a:solidFill>
                  <a:srgbClr val="000000"/>
                </a:solidFill>
                <a:effectLst/>
                <a:latin typeface="Gill Sans MT" panose="020B0502020104020203" pitchFamily="34" charset="0"/>
              </a:rPr>
              <a:t>nel</a:t>
            </a:r>
            <a:r>
              <a:rPr lang="en-US" sz="3200" kern="50" dirty="0">
                <a:ln>
                  <a:noFill/>
                </a:ln>
                <a:solidFill>
                  <a:srgbClr val="000000"/>
                </a:solidFill>
                <a:effectLst/>
                <a:latin typeface="Gill Sans MT" panose="020B0502020104020203" pitchFamily="34" charset="0"/>
              </a:rPr>
              <a:t> </a:t>
            </a:r>
            <a:r>
              <a:rPr lang="en-US" sz="3200" b="1" kern="50" dirty="0">
                <a:ln>
                  <a:noFill/>
                </a:ln>
                <a:solidFill>
                  <a:srgbClr val="000000"/>
                </a:solidFill>
                <a:effectLst/>
                <a:latin typeface="Gill Sans MT" panose="020B0502020104020203" pitchFamily="34" charset="0"/>
              </a:rPr>
              <a:t>2011</a:t>
            </a:r>
            <a:endParaRPr lang="en-US" sz="3200" b="1" kern="50" dirty="0">
              <a:solidFill>
                <a:srgbClr val="000000"/>
              </a:solidFill>
              <a:latin typeface="Gill Sans MT" panose="020B0502020104020203" pitchFamily="34" charset="0"/>
            </a:endParaRPr>
          </a:p>
          <a:p>
            <a:pPr marL="342900" marR="0" indent="-342900" algn="ctr">
              <a:lnSpc>
                <a:spcPct val="185000"/>
              </a:lnSpc>
              <a:spcBef>
                <a:spcPts val="0"/>
              </a:spcBef>
              <a:spcAft>
                <a:spcPts val="0"/>
              </a:spcAft>
              <a:buFont typeface="Arial"/>
              <a:buChar char="•"/>
            </a:pPr>
            <a:r>
              <a:rPr lang="en-US" sz="3200" kern="1400" dirty="0">
                <a:ln>
                  <a:noFill/>
                </a:ln>
                <a:solidFill>
                  <a:srgbClr val="000000"/>
                </a:solidFill>
                <a:effectLst/>
                <a:latin typeface="Gill Sans MT" panose="020B0502020104020203" pitchFamily="34" charset="0"/>
              </a:rPr>
              <a:t>Ad </a:t>
            </a:r>
            <a:r>
              <a:rPr lang="en-US" sz="3200" kern="1400" dirty="0" err="1">
                <a:ln>
                  <a:noFill/>
                </a:ln>
                <a:solidFill>
                  <a:srgbClr val="000000"/>
                </a:solidFill>
                <a:effectLst/>
                <a:latin typeface="Gill Sans MT" panose="020B0502020104020203" pitchFamily="34" charset="0"/>
              </a:rPr>
              <a:t>oggi</a:t>
            </a:r>
            <a:r>
              <a:rPr lang="en-US" sz="3200" kern="1400" dirty="0">
                <a:ln>
                  <a:noFill/>
                </a:ln>
                <a:solidFill>
                  <a:srgbClr val="000000"/>
                </a:solidFill>
                <a:effectLst/>
                <a:latin typeface="Gill Sans MT" panose="020B0502020104020203" pitchFamily="34" charset="0"/>
              </a:rPr>
              <a:t> </a:t>
            </a:r>
            <a:r>
              <a:rPr lang="en-US" sz="3200" kern="1400" dirty="0" err="1">
                <a:ln>
                  <a:noFill/>
                </a:ln>
                <a:solidFill>
                  <a:srgbClr val="000000"/>
                </a:solidFill>
                <a:effectLst/>
                <a:latin typeface="Gill Sans MT" panose="020B0502020104020203" pitchFamily="34" charset="0"/>
              </a:rPr>
              <a:t>conta</a:t>
            </a:r>
            <a:r>
              <a:rPr lang="en-US" sz="3200" kern="1400" dirty="0">
                <a:ln>
                  <a:noFill/>
                </a:ln>
                <a:solidFill>
                  <a:srgbClr val="000000"/>
                </a:solidFill>
                <a:effectLst/>
                <a:latin typeface="Gill Sans MT" panose="020B0502020104020203" pitchFamily="34" charset="0"/>
              </a:rPr>
              <a:t> </a:t>
            </a:r>
            <a:r>
              <a:rPr lang="en-US" sz="3200" kern="1400" dirty="0" err="1">
                <a:ln>
                  <a:noFill/>
                </a:ln>
                <a:solidFill>
                  <a:srgbClr val="000000"/>
                </a:solidFill>
                <a:effectLst/>
                <a:latin typeface="Gill Sans MT" panose="020B0502020104020203" pitchFamily="34" charset="0"/>
              </a:rPr>
              <a:t>oltre</a:t>
            </a:r>
            <a:r>
              <a:rPr lang="en-US" sz="3200" kern="1400" dirty="0">
                <a:ln>
                  <a:noFill/>
                </a:ln>
                <a:solidFill>
                  <a:srgbClr val="000000"/>
                </a:solidFill>
                <a:effectLst/>
                <a:latin typeface="Gill Sans MT" panose="020B0502020104020203" pitchFamily="34" charset="0"/>
              </a:rPr>
              <a:t> </a:t>
            </a:r>
            <a:r>
              <a:rPr lang="en-US" sz="3200" b="1" kern="1400" dirty="0">
                <a:ln>
                  <a:noFill/>
                </a:ln>
                <a:solidFill>
                  <a:srgbClr val="000000"/>
                </a:solidFill>
                <a:effectLst/>
                <a:latin typeface="Gill Sans MT" panose="020B0502020104020203" pitchFamily="34" charset="0"/>
              </a:rPr>
              <a:t>250 </a:t>
            </a:r>
            <a:r>
              <a:rPr lang="en-US" sz="3200" b="1" kern="1400" dirty="0" err="1">
                <a:ln>
                  <a:noFill/>
                </a:ln>
                <a:solidFill>
                  <a:srgbClr val="000000"/>
                </a:solidFill>
                <a:effectLst/>
                <a:latin typeface="Gill Sans MT" panose="020B0502020104020203" pitchFamily="34" charset="0"/>
              </a:rPr>
              <a:t>soci</a:t>
            </a:r>
            <a:endParaRPr lang="en-US" sz="3200" b="1" kern="1400" dirty="0">
              <a:ln>
                <a:noFill/>
              </a:ln>
              <a:solidFill>
                <a:srgbClr val="000000"/>
              </a:solidFill>
              <a:effectLst/>
              <a:latin typeface="Gill Sans MT" panose="020B0502020104020203" pitchFamily="34" charset="0"/>
            </a:endParaRPr>
          </a:p>
          <a:p>
            <a:pPr marL="342900" marR="0" indent="-342900" algn="ctr">
              <a:lnSpc>
                <a:spcPct val="185000"/>
              </a:lnSpc>
              <a:spcBef>
                <a:spcPts val="0"/>
              </a:spcBef>
              <a:spcAft>
                <a:spcPts val="0"/>
              </a:spcAft>
              <a:buFont typeface="Arial"/>
              <a:buChar char="•"/>
            </a:pPr>
            <a:r>
              <a:rPr lang="en-US" sz="3200" kern="1400" dirty="0" err="1">
                <a:solidFill>
                  <a:srgbClr val="000000"/>
                </a:solidFill>
                <a:latin typeface="Gill Sans MT" panose="020B0502020104020203" pitchFamily="34" charset="0"/>
              </a:rPr>
              <a:t>Più</a:t>
            </a:r>
            <a:r>
              <a:rPr lang="en-US" sz="3200" kern="1400" dirty="0">
                <a:solidFill>
                  <a:srgbClr val="000000"/>
                </a:solidFill>
                <a:latin typeface="Gill Sans MT" panose="020B0502020104020203" pitchFamily="34" charset="0"/>
              </a:rPr>
              <a:t> di </a:t>
            </a:r>
            <a:r>
              <a:rPr lang="en-US" sz="3200" b="1" kern="1400" dirty="0">
                <a:solidFill>
                  <a:srgbClr val="000000"/>
                </a:solidFill>
                <a:latin typeface="Gill Sans MT" panose="020B0502020104020203" pitchFamily="34" charset="0"/>
              </a:rPr>
              <a:t>5000 </a:t>
            </a:r>
            <a:r>
              <a:rPr lang="en-US" sz="3200" b="1" kern="1400" dirty="0" err="1">
                <a:solidFill>
                  <a:srgbClr val="000000"/>
                </a:solidFill>
                <a:latin typeface="Gill Sans MT" panose="020B0502020104020203" pitchFamily="34" charset="0"/>
              </a:rPr>
              <a:t>persone</a:t>
            </a:r>
            <a:r>
              <a:rPr lang="en-US" sz="3200" b="1" kern="1400" dirty="0">
                <a:solidFill>
                  <a:srgbClr val="000000"/>
                </a:solidFill>
                <a:latin typeface="Gill Sans MT" panose="020B0502020104020203" pitchFamily="34" charset="0"/>
              </a:rPr>
              <a:t> </a:t>
            </a:r>
            <a:r>
              <a:rPr lang="en-US" sz="3200" kern="1400" dirty="0" err="1">
                <a:solidFill>
                  <a:srgbClr val="000000"/>
                </a:solidFill>
                <a:latin typeface="Gill Sans MT" panose="020B0502020104020203" pitchFamily="34" charset="0"/>
              </a:rPr>
              <a:t>seguono</a:t>
            </a:r>
            <a:r>
              <a:rPr lang="en-US" sz="3200" kern="1400" dirty="0">
                <a:solidFill>
                  <a:srgbClr val="000000"/>
                </a:solidFill>
                <a:latin typeface="Gill Sans MT" panose="020B0502020104020203" pitchFamily="34" charset="0"/>
              </a:rPr>
              <a:t> ACSI </a:t>
            </a:r>
            <a:r>
              <a:rPr lang="en-US" sz="3200" kern="1400" dirty="0" err="1">
                <a:solidFill>
                  <a:srgbClr val="000000"/>
                </a:solidFill>
                <a:latin typeface="Gill Sans MT" panose="020B0502020104020203" pitchFamily="34" charset="0"/>
              </a:rPr>
              <a:t>attraverso</a:t>
            </a:r>
            <a:r>
              <a:rPr lang="en-US" sz="3200" kern="1400" dirty="0">
                <a:solidFill>
                  <a:srgbClr val="000000"/>
                </a:solidFill>
                <a:latin typeface="Gill Sans MT" panose="020B0502020104020203" pitchFamily="34" charset="0"/>
              </a:rPr>
              <a:t> il web, il </a:t>
            </a:r>
            <a:r>
              <a:rPr lang="en-US" sz="3200" kern="1400" dirty="0" err="1">
                <a:solidFill>
                  <a:srgbClr val="000000"/>
                </a:solidFill>
                <a:latin typeface="Gill Sans MT" panose="020B0502020104020203" pitchFamily="34" charset="0"/>
              </a:rPr>
              <a:t>telefono</a:t>
            </a:r>
            <a:r>
              <a:rPr lang="en-US" sz="3200" kern="1400" dirty="0">
                <a:solidFill>
                  <a:srgbClr val="000000"/>
                </a:solidFill>
                <a:latin typeface="Gill Sans MT" panose="020B0502020104020203" pitchFamily="34" charset="0"/>
              </a:rPr>
              <a:t> o </a:t>
            </a:r>
            <a:r>
              <a:rPr lang="en-US" sz="3200" kern="1400" dirty="0" err="1">
                <a:solidFill>
                  <a:srgbClr val="000000"/>
                </a:solidFill>
                <a:latin typeface="Gill Sans MT" panose="020B0502020104020203" pitchFamily="34" charset="0"/>
              </a:rPr>
              <a:t>contatti</a:t>
            </a:r>
            <a:r>
              <a:rPr lang="en-US" sz="3200" kern="1400" dirty="0">
                <a:solidFill>
                  <a:srgbClr val="000000"/>
                </a:solidFill>
                <a:latin typeface="Gill Sans MT" panose="020B0502020104020203" pitchFamily="34" charset="0"/>
              </a:rPr>
              <a:t> </a:t>
            </a:r>
            <a:r>
              <a:rPr lang="en-US" sz="3200" kern="1400" dirty="0" err="1">
                <a:solidFill>
                  <a:srgbClr val="000000"/>
                </a:solidFill>
                <a:latin typeface="Gill Sans MT" panose="020B0502020104020203" pitchFamily="34" charset="0"/>
              </a:rPr>
              <a:t>diretti</a:t>
            </a:r>
            <a:endParaRPr lang="en-US" sz="3200" kern="1400" dirty="0">
              <a:ln>
                <a:noFill/>
              </a:ln>
              <a:solidFill>
                <a:srgbClr val="FF6600"/>
              </a:solidFill>
              <a:effectLst/>
              <a:latin typeface="Gill Sans MT" panose="020B0502020104020203" pitchFamily="34" charset="0"/>
            </a:endParaRPr>
          </a:p>
        </p:txBody>
      </p:sp>
    </p:spTree>
    <p:extLst>
      <p:ext uri="{BB962C8B-B14F-4D97-AF65-F5344CB8AC3E}">
        <p14:creationId xmlns:p14="http://schemas.microsoft.com/office/powerpoint/2010/main" val="114719104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Immagine 7"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0811" y="123302"/>
            <a:ext cx="1239837" cy="1239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Immagine 8" descr="logo_ministero-della-salut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656" y="586914"/>
            <a:ext cx="1325033" cy="124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mmagine 9" descr="Ministero_Salute_Eur-riflesso-we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56" y="1954939"/>
            <a:ext cx="1916113" cy="1277083"/>
          </a:xfrm>
          <a:prstGeom prst="rect">
            <a:avLst/>
          </a:prstGeom>
          <a:ln>
            <a:noFill/>
          </a:ln>
          <a:effectLst>
            <a:outerShdw blurRad="292100" dist="139700" dir="2700000" algn="tl" rotWithShape="0">
              <a:srgbClr val="333333">
                <a:alpha val="65000"/>
              </a:srgbClr>
            </a:outerShdw>
          </a:effectLst>
        </p:spPr>
      </p:pic>
      <p:sp>
        <p:nvSpPr>
          <p:cNvPr id="8" name="CasellaDiTesto 7"/>
          <p:cNvSpPr txBox="1"/>
          <p:nvPr/>
        </p:nvSpPr>
        <p:spPr>
          <a:xfrm>
            <a:off x="1513417" y="212698"/>
            <a:ext cx="6455833" cy="14465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it-IT"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Grazie ad ACSI,</a:t>
            </a:r>
          </a:p>
          <a:p>
            <a:pPr algn="ctr" fontAlgn="auto">
              <a:spcBef>
                <a:spcPts val="0"/>
              </a:spcBef>
              <a:spcAft>
                <a:spcPts val="0"/>
              </a:spcAft>
              <a:defRPr/>
            </a:pPr>
            <a:r>
              <a:rPr lang="it-IT"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dal 18 settembre 2017</a:t>
            </a:r>
          </a:p>
        </p:txBody>
      </p:sp>
      <p:pic>
        <p:nvPicPr>
          <p:cNvPr id="2" name="Immagine 1"/>
          <p:cNvPicPr>
            <a:picLocks noChangeAspect="1"/>
          </p:cNvPicPr>
          <p:nvPr/>
        </p:nvPicPr>
        <p:blipFill rotWithShape="1">
          <a:blip r:embed="rId6"/>
          <a:srcRect l="32096" t="29655" r="27214" b="24446"/>
          <a:stretch/>
        </p:blipFill>
        <p:spPr>
          <a:xfrm>
            <a:off x="349656" y="3482122"/>
            <a:ext cx="2433761" cy="2745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tangolo 2"/>
          <p:cNvSpPr/>
          <p:nvPr/>
        </p:nvSpPr>
        <p:spPr>
          <a:xfrm>
            <a:off x="3280843" y="1828806"/>
            <a:ext cx="5122332" cy="4462760"/>
          </a:xfrm>
          <a:prstGeom prst="rect">
            <a:avLst/>
          </a:prstGeom>
        </p:spPr>
        <p:txBody>
          <a:bodyPr wrap="square">
            <a:spAutoFit/>
          </a:bodyPr>
          <a:lstStyle/>
          <a:p>
            <a:pPr lvl="1" indent="228600" algn="ctr">
              <a:defRPr sz="5500" i="1">
                <a:solidFill>
                  <a:srgbClr val="FFFB00"/>
                </a:solidFill>
                <a:effectLst>
                  <a:outerShdw blurRad="25400" dist="12700" dir="5400000" rotWithShape="0">
                    <a:srgbClr val="FFFFFF"/>
                  </a:outerShdw>
                </a:effectLst>
                <a:latin typeface="Hoefler Text"/>
                <a:ea typeface="Hoefler Text"/>
                <a:cs typeface="Hoefler Text"/>
                <a:sym typeface="Hoefler Text"/>
              </a:defRPr>
            </a:pPr>
            <a:r>
              <a:rPr lang="it-IT" sz="2800" i="1" dirty="0">
                <a:solidFill>
                  <a:srgbClr val="0000FF"/>
                </a:solidFill>
                <a:effectLst>
                  <a:outerShdw blurRad="25400" dist="12700" dir="5400000" rotWithShape="0">
                    <a:srgbClr val="FFFFFF"/>
                  </a:outerShdw>
                </a:effectLst>
                <a:latin typeface="Comic Sans MS"/>
                <a:ea typeface="Hoefler Text"/>
                <a:cs typeface="Comic Sans MS"/>
                <a:sym typeface="Hoefler Text"/>
              </a:rPr>
              <a:t>NUOVO Elenco delle Malattie Rare Esentate dal Costo</a:t>
            </a:r>
            <a:r>
              <a:rPr lang="it-IT" sz="2800" i="1" dirty="0">
                <a:solidFill>
                  <a:srgbClr val="0000FF"/>
                </a:solidFill>
                <a:effectLst>
                  <a:outerShdw blurRad="25400" dist="12700" dir="5400000" rotWithShape="0">
                    <a:srgbClr val="FFFFFF"/>
                  </a:outerShdw>
                </a:effectLst>
                <a:latin typeface="Hoefler Text"/>
                <a:ea typeface="Hoefler Text"/>
                <a:cs typeface="Hoefler Text"/>
                <a:sym typeface="Hoefler Text"/>
              </a:rPr>
              <a:t>:</a:t>
            </a:r>
          </a:p>
          <a:p>
            <a:pPr lvl="1" indent="228600" algn="ctr">
              <a:defRPr sz="5500" i="1">
                <a:solidFill>
                  <a:srgbClr val="FFFB00"/>
                </a:solidFill>
                <a:effectLst>
                  <a:outerShdw blurRad="25400" dist="12700" dir="5400000" rotWithShape="0">
                    <a:srgbClr val="FFFFFF"/>
                  </a:outerShdw>
                </a:effectLst>
                <a:latin typeface="Hoefler Text"/>
                <a:ea typeface="Hoefler Text"/>
                <a:cs typeface="Hoefler Text"/>
                <a:sym typeface="Hoefler Text"/>
              </a:defRPr>
            </a:pPr>
            <a:r>
              <a:rPr lang="it-IT" sz="4000" b="1" dirty="0">
                <a:solidFill>
                  <a:srgbClr val="0000FF"/>
                </a:solidFill>
                <a:effectLst>
                  <a:outerShdw blurRad="25400" dist="12700" dir="5400000" rotWithShape="0">
                    <a:srgbClr val="FFFFFF"/>
                  </a:outerShdw>
                </a:effectLst>
                <a:latin typeface="Comic Sans MS"/>
                <a:ea typeface="Hoefler Text"/>
                <a:cs typeface="Comic Sans MS"/>
                <a:sym typeface="Hoefler Text"/>
              </a:rPr>
              <a:t>SARCOIDOSI</a:t>
            </a:r>
          </a:p>
          <a:p>
            <a:pPr lvl="1" indent="228600" algn="ctr">
              <a:defRPr sz="5500" i="1">
                <a:solidFill>
                  <a:srgbClr val="FFFB00"/>
                </a:solidFill>
                <a:effectLst>
                  <a:outerShdw blurRad="25400" dist="12700" dir="5400000" rotWithShape="0">
                    <a:srgbClr val="FFFFFF"/>
                  </a:outerShdw>
                </a:effectLst>
                <a:latin typeface="Hoefler Text"/>
                <a:ea typeface="Hoefler Text"/>
                <a:cs typeface="Hoefler Text"/>
                <a:sym typeface="Hoefler Text"/>
              </a:defRPr>
            </a:pPr>
            <a:r>
              <a:rPr lang="it-IT" sz="4000" b="1" dirty="0">
                <a:solidFill>
                  <a:srgbClr val="0000FF"/>
                </a:solidFill>
                <a:effectLst>
                  <a:outerShdw blurRad="25400" dist="12700" dir="5400000" rotWithShape="0">
                    <a:srgbClr val="FFFFFF"/>
                  </a:outerShdw>
                </a:effectLst>
                <a:latin typeface="Comic Sans MS"/>
                <a:ea typeface="Hoefler Text"/>
                <a:cs typeface="Comic Sans MS"/>
                <a:sym typeface="Hoefler Text"/>
              </a:rPr>
              <a:t>Cod. Esenzione RH0011</a:t>
            </a:r>
          </a:p>
          <a:p>
            <a:pPr lvl="1" indent="228600" algn="ctr">
              <a:defRPr sz="2400">
                <a:solidFill>
                  <a:srgbClr val="FF2600"/>
                </a:solidFill>
                <a:effectLst>
                  <a:outerShdw blurRad="25400" dist="12700" dir="5400000" rotWithShape="0">
                    <a:srgbClr val="FFFFFF"/>
                  </a:outerShdw>
                </a:effectLst>
                <a:latin typeface="Hoefler Text"/>
                <a:ea typeface="Hoefler Text"/>
                <a:cs typeface="Hoefler Text"/>
                <a:sym typeface="Hoefler Text"/>
              </a:defRPr>
            </a:pPr>
            <a:r>
              <a:rPr lang="it-IT" sz="2000" b="1" dirty="0">
                <a:solidFill>
                  <a:schemeClr val="accent3">
                    <a:lumMod val="50000"/>
                  </a:schemeClr>
                </a:solidFill>
                <a:effectLst>
                  <a:outerShdw blurRad="25400" dist="12700" dir="5400000" rotWithShape="0">
                    <a:srgbClr val="FFFFFF"/>
                  </a:outerShdw>
                </a:effectLst>
                <a:latin typeface="Hoefler Text"/>
                <a:ea typeface="Hoefler Text"/>
                <a:cs typeface="Hoefler Text"/>
                <a:sym typeface="Hoefler Text"/>
              </a:rPr>
              <a:t>codice da riconfermare dopo </a:t>
            </a:r>
            <a:r>
              <a:rPr lang="it-IT" sz="2000" b="1" dirty="0" err="1">
                <a:solidFill>
                  <a:schemeClr val="accent3">
                    <a:lumMod val="50000"/>
                  </a:schemeClr>
                </a:solidFill>
                <a:effectLst>
                  <a:outerShdw blurRad="25400" dist="12700" dir="5400000" rotWithShape="0">
                    <a:srgbClr val="FFFFFF"/>
                  </a:outerShdw>
                </a:effectLst>
                <a:latin typeface="Hoefler Text"/>
                <a:ea typeface="Hoefler Text"/>
                <a:cs typeface="Hoefler Text"/>
                <a:sym typeface="Hoefler Text"/>
              </a:rPr>
              <a:t>un’anno</a:t>
            </a:r>
            <a:r>
              <a:rPr lang="it-IT" sz="2000" b="1" dirty="0">
                <a:solidFill>
                  <a:schemeClr val="accent3">
                    <a:lumMod val="50000"/>
                  </a:schemeClr>
                </a:solidFill>
                <a:effectLst>
                  <a:outerShdw blurRad="25400" dist="12700" dir="5400000" rotWithShape="0">
                    <a:srgbClr val="FFFFFF"/>
                  </a:outerShdw>
                </a:effectLst>
                <a:latin typeface="Hoefler Text"/>
                <a:ea typeface="Hoefler Text"/>
                <a:cs typeface="Hoefler Text"/>
                <a:sym typeface="Hoefler Text"/>
              </a:rPr>
              <a:t> solo per le forme persistenti</a:t>
            </a:r>
          </a:p>
          <a:p>
            <a:pPr lvl="1" indent="228600" algn="ctr">
              <a:defRPr sz="2400">
                <a:solidFill>
                  <a:srgbClr val="FF2600"/>
                </a:solidFill>
                <a:effectLst>
                  <a:outerShdw blurRad="25400" dist="12700" dir="5400000" rotWithShape="0">
                    <a:srgbClr val="FFFFFF"/>
                  </a:outerShdw>
                </a:effectLst>
                <a:latin typeface="Hoefler Text"/>
                <a:ea typeface="Hoefler Text"/>
                <a:cs typeface="Hoefler Text"/>
                <a:sym typeface="Hoefler Text"/>
              </a:defRPr>
            </a:pPr>
            <a:endParaRPr lang="it-IT" sz="2000" dirty="0">
              <a:solidFill>
                <a:schemeClr val="accent3">
                  <a:lumMod val="50000"/>
                </a:schemeClr>
              </a:solidFill>
              <a:effectLst>
                <a:outerShdw blurRad="25400" dist="12700" dir="5400000" rotWithShape="0">
                  <a:srgbClr val="FFFFFF"/>
                </a:outerShdw>
              </a:effectLst>
              <a:latin typeface="Hoefler Text"/>
              <a:ea typeface="Hoefler Text"/>
              <a:cs typeface="Hoefler Text"/>
              <a:sym typeface="Hoefler Text"/>
            </a:endParaRPr>
          </a:p>
          <a:p>
            <a:pPr lvl="1" indent="228600" algn="ctr">
              <a:defRPr sz="2400">
                <a:solidFill>
                  <a:srgbClr val="FF2600"/>
                </a:solidFill>
                <a:effectLst>
                  <a:outerShdw blurRad="25400" dist="12700" dir="5400000" rotWithShape="0">
                    <a:srgbClr val="FFFFFF"/>
                  </a:outerShdw>
                </a:effectLst>
                <a:latin typeface="Hoefler Text"/>
                <a:ea typeface="Hoefler Text"/>
                <a:cs typeface="Hoefler Text"/>
                <a:sym typeface="Hoefler Text"/>
              </a:defRPr>
            </a:pPr>
            <a:r>
              <a:rPr lang="it-IT" sz="2000" b="1" dirty="0">
                <a:solidFill>
                  <a:schemeClr val="accent2">
                    <a:lumMod val="75000"/>
                  </a:schemeClr>
                </a:solidFill>
                <a:effectLst>
                  <a:outerShdw blurRad="25400" dist="12700" dir="5400000" rotWithShape="0">
                    <a:srgbClr val="FFFFFF"/>
                  </a:outerShdw>
                </a:effectLst>
                <a:latin typeface="Hoefler Text"/>
                <a:ea typeface="Hoefler Text"/>
                <a:cs typeface="Hoefler Text"/>
                <a:sym typeface="Hoefler Text"/>
              </a:rPr>
              <a:t>Pubblicato in GU il 18 Marzo 2017</a:t>
            </a:r>
          </a:p>
        </p:txBody>
      </p:sp>
      <p:pic>
        <p:nvPicPr>
          <p:cNvPr id="4" name="Immagine 3" descr="Immagine che contiene emblema, simbolo, logo, Marchio&#10;&#10;Descrizione generata automaticamente">
            <a:extLst>
              <a:ext uri="{FF2B5EF4-FFF2-40B4-BE49-F238E27FC236}">
                <a16:creationId xmlns:a16="http://schemas.microsoft.com/office/drawing/2014/main" id="{8B403B77-23FB-55E0-D0D8-7C806FDABF6E}"/>
              </a:ext>
            </a:extLst>
          </p:cNvPr>
          <p:cNvPicPr>
            <a:picLocks noChangeAspect="1"/>
          </p:cNvPicPr>
          <p:nvPr/>
        </p:nvPicPr>
        <p:blipFill>
          <a:blip r:embed="rId7"/>
          <a:stretch>
            <a:fillRect/>
          </a:stretch>
        </p:blipFill>
        <p:spPr>
          <a:xfrm>
            <a:off x="7371267" y="55101"/>
            <a:ext cx="1761744" cy="1761744"/>
          </a:xfrm>
          <a:prstGeom prst="rect">
            <a:avLst/>
          </a:prstGeom>
        </p:spPr>
      </p:pic>
    </p:spTree>
    <p:extLst>
      <p:ext uri="{BB962C8B-B14F-4D97-AF65-F5344CB8AC3E}">
        <p14:creationId xmlns:p14="http://schemas.microsoft.com/office/powerpoint/2010/main" val="80917777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descr="Schermata 2020-02-13 alle 23.34.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85" y="2144851"/>
            <a:ext cx="3052076" cy="4629072"/>
          </a:xfrm>
          <a:prstGeom prst="rect">
            <a:avLst/>
          </a:prstGeom>
        </p:spPr>
      </p:pic>
      <p:pic>
        <p:nvPicPr>
          <p:cNvPr id="9" name="Immagine 8" descr="Schermata 2020-02-13 alle 23.34.47.png"/>
          <p:cNvPicPr>
            <a:picLocks noChangeAspect="1"/>
          </p:cNvPicPr>
          <p:nvPr/>
        </p:nvPicPr>
        <p:blipFill rotWithShape="1">
          <a:blip r:embed="rId4">
            <a:extLst>
              <a:ext uri="{28A0092B-C50C-407E-A947-70E740481C1C}">
                <a14:useLocalDpi xmlns:a14="http://schemas.microsoft.com/office/drawing/2010/main" val="0"/>
              </a:ext>
            </a:extLst>
          </a:blip>
          <a:srcRect l="8410" t="54609" r="4992" b="36925"/>
          <a:stretch/>
        </p:blipFill>
        <p:spPr>
          <a:xfrm>
            <a:off x="116431" y="4236806"/>
            <a:ext cx="8733189" cy="1295019"/>
          </a:xfrm>
          <a:prstGeom prst="rect">
            <a:avLst/>
          </a:prstGeom>
          <a:ln>
            <a:noFill/>
          </a:ln>
          <a:effectLst>
            <a:outerShdw blurRad="292100" dist="139700" dir="2700000" algn="tl" rotWithShape="0">
              <a:srgbClr val="333333">
                <a:alpha val="65000"/>
              </a:srgbClr>
            </a:outerShdw>
          </a:effectLst>
        </p:spPr>
      </p:pic>
      <p:pic>
        <p:nvPicPr>
          <p:cNvPr id="2" name="Immagine 1" descr="Immagine che contiene emblema, simbolo, logo, Marchio&#10;&#10;Descrizione generata automaticamente">
            <a:extLst>
              <a:ext uri="{FF2B5EF4-FFF2-40B4-BE49-F238E27FC236}">
                <a16:creationId xmlns:a16="http://schemas.microsoft.com/office/drawing/2014/main" id="{8DCCA3F6-D375-2D5C-9785-81B31DBFD830}"/>
              </a:ext>
            </a:extLst>
          </p:cNvPr>
          <p:cNvPicPr>
            <a:picLocks noChangeAspect="1"/>
          </p:cNvPicPr>
          <p:nvPr/>
        </p:nvPicPr>
        <p:blipFill>
          <a:blip r:embed="rId5"/>
          <a:stretch>
            <a:fillRect/>
          </a:stretch>
        </p:blipFill>
        <p:spPr>
          <a:xfrm>
            <a:off x="228600" y="-99822"/>
            <a:ext cx="1761744" cy="1761744"/>
          </a:xfrm>
          <a:prstGeom prst="rect">
            <a:avLst/>
          </a:prstGeom>
        </p:spPr>
      </p:pic>
      <p:sp>
        <p:nvSpPr>
          <p:cNvPr id="3" name="CasellaDiTesto 2">
            <a:extLst>
              <a:ext uri="{FF2B5EF4-FFF2-40B4-BE49-F238E27FC236}">
                <a16:creationId xmlns:a16="http://schemas.microsoft.com/office/drawing/2014/main" id="{9FDE24EC-DC3E-CA34-4F25-E649220555B4}"/>
              </a:ext>
            </a:extLst>
          </p:cNvPr>
          <p:cNvSpPr txBox="1"/>
          <p:nvPr/>
        </p:nvSpPr>
        <p:spPr>
          <a:xfrm>
            <a:off x="1" y="1700473"/>
            <a:ext cx="9144000" cy="769441"/>
          </a:xfrm>
          <a:prstGeom prst="rect">
            <a:avLst/>
          </a:prstGeom>
          <a:noFill/>
        </p:spPr>
        <p:txBody>
          <a:bodyPr wrap="square" rtlCol="0">
            <a:spAutoFit/>
          </a:bodyPr>
          <a:lstStyle/>
          <a:p>
            <a:pPr algn="ctr"/>
            <a:r>
              <a:rPr lang="it-IT" sz="4400" b="1" cap="small" dirty="0">
                <a:solidFill>
                  <a:srgbClr val="156DD5"/>
                </a:solidFill>
                <a:latin typeface="+mn-lt"/>
                <a:ea typeface="+mn-ea"/>
                <a:cs typeface="+mn-cs"/>
              </a:rPr>
              <a:t>Sensibilizzare e sostenere i centri esperti</a:t>
            </a:r>
            <a:endParaRPr lang="it-IT" sz="4400" dirty="0">
              <a:latin typeface="Comic Sans MS"/>
              <a:cs typeface="Comic Sans MS"/>
            </a:endParaRPr>
          </a:p>
        </p:txBody>
      </p:sp>
    </p:spTree>
    <p:extLst>
      <p:ext uri="{BB962C8B-B14F-4D97-AF65-F5344CB8AC3E}">
        <p14:creationId xmlns:p14="http://schemas.microsoft.com/office/powerpoint/2010/main" val="5005674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asellaDiTesto 5"/>
          <p:cNvSpPr txBox="1"/>
          <p:nvPr/>
        </p:nvSpPr>
        <p:spPr>
          <a:xfrm>
            <a:off x="158879" y="1647582"/>
            <a:ext cx="8780333" cy="1200329"/>
          </a:xfrm>
          <a:prstGeom prst="rect">
            <a:avLst/>
          </a:prstGeom>
          <a:noFill/>
        </p:spPr>
        <p:txBody>
          <a:bodyPr wrap="square">
            <a:spAutoFit/>
          </a:bodyPr>
          <a:lstStyle/>
          <a:p>
            <a:pPr algn="ctr" fontAlgn="auto">
              <a:spcBef>
                <a:spcPts val="0"/>
              </a:spcBef>
              <a:spcAft>
                <a:spcPts val="0"/>
              </a:spcAft>
              <a:defRPr/>
            </a:pPr>
            <a:r>
              <a:rPr lang="it-IT" sz="3600" b="1" cap="small" dirty="0">
                <a:solidFill>
                  <a:srgbClr val="156DD5"/>
                </a:solidFill>
              </a:rPr>
              <a:t>Creare occasioni di condivisione e alleanza terapeutica</a:t>
            </a:r>
            <a:endParaRPr lang="it-IT" sz="2400" dirty="0">
              <a:latin typeface="+mn-lt"/>
              <a:ea typeface="+mn-ea"/>
              <a:cs typeface="+mn-cs"/>
            </a:endParaRPr>
          </a:p>
        </p:txBody>
      </p:sp>
      <p:pic>
        <p:nvPicPr>
          <p:cNvPr id="4" name="Immagine 3" descr="Immagine che contiene emblema, simbolo, logo, Marchio&#10;&#10;Descrizione generata automaticamente">
            <a:extLst>
              <a:ext uri="{FF2B5EF4-FFF2-40B4-BE49-F238E27FC236}">
                <a16:creationId xmlns:a16="http://schemas.microsoft.com/office/drawing/2014/main" id="{6B8969FA-3A80-D9E4-1AD5-7B53731C8E5F}"/>
              </a:ext>
            </a:extLst>
          </p:cNvPr>
          <p:cNvPicPr>
            <a:picLocks noChangeAspect="1"/>
          </p:cNvPicPr>
          <p:nvPr/>
        </p:nvPicPr>
        <p:blipFill>
          <a:blip r:embed="rId4"/>
          <a:stretch>
            <a:fillRect/>
          </a:stretch>
        </p:blipFill>
        <p:spPr>
          <a:xfrm>
            <a:off x="228600" y="-99822"/>
            <a:ext cx="1761744" cy="1761744"/>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8362C575-DEA8-3512-4413-C0CBEC7ECA4D}"/>
              </a:ext>
            </a:extLst>
          </p:cNvPr>
          <p:cNvPicPr>
            <a:picLocks noChangeAspect="1"/>
          </p:cNvPicPr>
          <p:nvPr/>
        </p:nvPicPr>
        <p:blipFill rotWithShape="1">
          <a:blip r:embed="rId5"/>
          <a:srcRect l="465" b="15174"/>
          <a:stretch/>
        </p:blipFill>
        <p:spPr>
          <a:xfrm>
            <a:off x="277317" y="2701023"/>
            <a:ext cx="3083200" cy="3713871"/>
          </a:xfrm>
          <a:prstGeom prst="rect">
            <a:avLst/>
          </a:prstGeom>
          <a:noFill/>
        </p:spPr>
      </p:pic>
      <p:pic>
        <p:nvPicPr>
          <p:cNvPr id="5" name="Picture 4">
            <a:extLst>
              <a:ext uri="{FF2B5EF4-FFF2-40B4-BE49-F238E27FC236}">
                <a16:creationId xmlns:a16="http://schemas.microsoft.com/office/drawing/2014/main" id="{495291DD-14CC-F406-BE10-A5416BA70C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3126" y="3005833"/>
            <a:ext cx="2191657" cy="3104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19 dicembre 2020: UNA SCUOLA DI SARCOIDOSI così non si era mai vista! -  Amici contro la Sarcoidosi Italia onlus">
            <a:extLst>
              <a:ext uri="{FF2B5EF4-FFF2-40B4-BE49-F238E27FC236}">
                <a16:creationId xmlns:a16="http://schemas.microsoft.com/office/drawing/2014/main" id="{203B58B6-A73B-1813-43C4-3CFAA7B2EB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765" y="3429000"/>
            <a:ext cx="2403289" cy="310424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cuola di Sarcoidosi 15 maggio 2021 - Amici contro la Sarcoidosi Italia  onlus">
            <a:extLst>
              <a:ext uri="{FF2B5EF4-FFF2-40B4-BE49-F238E27FC236}">
                <a16:creationId xmlns:a16="http://schemas.microsoft.com/office/drawing/2014/main" id="{01BDB36B-07F1-4D7D-B4E7-5F585D86B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028" y="2243010"/>
            <a:ext cx="2888566" cy="3713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A5441A5F-D444-76BD-4A07-35EBFF0009F8}"/>
              </a:ext>
            </a:extLst>
          </p:cNvPr>
          <p:cNvPicPr>
            <a:picLocks noChangeAspect="1"/>
          </p:cNvPicPr>
          <p:nvPr/>
        </p:nvPicPr>
        <p:blipFill>
          <a:blip r:embed="rId9"/>
          <a:stretch>
            <a:fillRect/>
          </a:stretch>
        </p:blipFill>
        <p:spPr>
          <a:xfrm>
            <a:off x="4540891" y="2948606"/>
            <a:ext cx="2832100" cy="3810000"/>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3AB0F47D-5F6C-1865-AAEF-874D41037087}"/>
              </a:ext>
            </a:extLst>
          </p:cNvPr>
          <p:cNvPicPr>
            <a:picLocks noChangeAspect="1"/>
          </p:cNvPicPr>
          <p:nvPr/>
        </p:nvPicPr>
        <p:blipFill>
          <a:blip r:embed="rId10"/>
          <a:stretch>
            <a:fillRect/>
          </a:stretch>
        </p:blipFill>
        <p:spPr>
          <a:xfrm>
            <a:off x="4766872" y="2705662"/>
            <a:ext cx="2856907" cy="4028092"/>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D4E0EFEB-C27F-4DD7-3519-6B7F3157D344}"/>
              </a:ext>
            </a:extLst>
          </p:cNvPr>
          <p:cNvPicPr>
            <a:picLocks noChangeAspect="1"/>
          </p:cNvPicPr>
          <p:nvPr/>
        </p:nvPicPr>
        <p:blipFill>
          <a:blip r:embed="rId11"/>
          <a:stretch>
            <a:fillRect/>
          </a:stretch>
        </p:blipFill>
        <p:spPr>
          <a:xfrm>
            <a:off x="5050497" y="2827649"/>
            <a:ext cx="2554137" cy="3616477"/>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1EE2A45F-3EC6-DBDE-266C-A5BBAE9EA458}"/>
              </a:ext>
            </a:extLst>
          </p:cNvPr>
          <p:cNvPicPr>
            <a:picLocks noChangeAspect="1"/>
          </p:cNvPicPr>
          <p:nvPr/>
        </p:nvPicPr>
        <p:blipFill>
          <a:blip r:embed="rId12"/>
          <a:stretch>
            <a:fillRect/>
          </a:stretch>
        </p:blipFill>
        <p:spPr>
          <a:xfrm>
            <a:off x="5740364" y="2585651"/>
            <a:ext cx="2714321" cy="3858475"/>
          </a:xfrm>
          <a:prstGeom prst="rect">
            <a:avLst/>
          </a:prstGeom>
          <a:ln>
            <a:noFill/>
          </a:ln>
          <a:effectLst>
            <a:outerShdw blurRad="292100" dist="139700" dir="2700000" algn="tl" rotWithShape="0">
              <a:srgbClr val="333333">
                <a:alpha val="65000"/>
              </a:srgbClr>
            </a:outerShdw>
          </a:effectLst>
        </p:spPr>
      </p:pic>
      <p:pic>
        <p:nvPicPr>
          <p:cNvPr id="10" name="Immagine 9" descr="49723913_1161527203972043_1181792485223956480_n.jpg">
            <a:extLst>
              <a:ext uri="{FF2B5EF4-FFF2-40B4-BE49-F238E27FC236}">
                <a16:creationId xmlns:a16="http://schemas.microsoft.com/office/drawing/2014/main" id="{96299953-60F7-ABC8-5A8D-2A5CA0DED2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70379" y="3055542"/>
            <a:ext cx="2668853" cy="3778907"/>
          </a:xfrm>
          <a:prstGeom prst="rect">
            <a:avLst/>
          </a:prstGeom>
        </p:spPr>
      </p:pic>
      <p:pic>
        <p:nvPicPr>
          <p:cNvPr id="11" name="Immagine 10" descr="Copertina_Focus Sarco 1219.png">
            <a:extLst>
              <a:ext uri="{FF2B5EF4-FFF2-40B4-BE49-F238E27FC236}">
                <a16:creationId xmlns:a16="http://schemas.microsoft.com/office/drawing/2014/main" id="{E0BFEA58-5495-3DCD-7197-55BB100DBB1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32500" y="2416034"/>
            <a:ext cx="2952621" cy="4198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431253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1ED1D-7993-DF56-7A28-56CC6AD774FE}"/>
            </a:ext>
          </a:extLst>
        </p:cNvPr>
        <p:cNvGrpSpPr/>
        <p:nvPr/>
      </p:nvGrpSpPr>
      <p:grpSpPr>
        <a:xfrm>
          <a:off x="0" y="0"/>
          <a:ext cx="0" cy="0"/>
          <a:chOff x="0" y="0"/>
          <a:chExt cx="0" cy="0"/>
        </a:xfrm>
      </p:grpSpPr>
      <p:pic>
        <p:nvPicPr>
          <p:cNvPr id="65537" name="Immagine 7">
            <a:extLst>
              <a:ext uri="{FF2B5EF4-FFF2-40B4-BE49-F238E27FC236}">
                <a16:creationId xmlns:a16="http://schemas.microsoft.com/office/drawing/2014/main" id="{8A9358B5-10CC-FDC9-B6D3-4B9133059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66DD9327-F1C6-8540-E2D2-A954F3E08D64}"/>
              </a:ext>
            </a:extLst>
          </p:cNvPr>
          <p:cNvSpPr txBox="1"/>
          <p:nvPr/>
        </p:nvSpPr>
        <p:spPr>
          <a:xfrm>
            <a:off x="158879" y="1647582"/>
            <a:ext cx="8780333" cy="1200329"/>
          </a:xfrm>
          <a:prstGeom prst="rect">
            <a:avLst/>
          </a:prstGeom>
          <a:noFill/>
        </p:spPr>
        <p:txBody>
          <a:bodyPr wrap="square">
            <a:spAutoFit/>
          </a:bodyPr>
          <a:lstStyle/>
          <a:p>
            <a:pPr algn="ctr" fontAlgn="auto">
              <a:spcBef>
                <a:spcPts val="0"/>
              </a:spcBef>
              <a:spcAft>
                <a:spcPts val="0"/>
              </a:spcAft>
              <a:defRPr/>
            </a:pPr>
            <a:r>
              <a:rPr lang="it-IT" sz="3600" b="1" cap="small" dirty="0">
                <a:solidFill>
                  <a:srgbClr val="156DD5"/>
                </a:solidFill>
              </a:rPr>
              <a:t>Creare occasioni di condivisione e alleanza terapeutica</a:t>
            </a:r>
            <a:endParaRPr lang="it-IT" sz="2400" dirty="0">
              <a:latin typeface="+mn-lt"/>
              <a:ea typeface="+mn-ea"/>
              <a:cs typeface="+mn-cs"/>
            </a:endParaRPr>
          </a:p>
        </p:txBody>
      </p:sp>
      <p:pic>
        <p:nvPicPr>
          <p:cNvPr id="4" name="Immagine 3" descr="Immagine che contiene emblema, simbolo, logo, Marchio&#10;&#10;Descrizione generata automaticamente">
            <a:extLst>
              <a:ext uri="{FF2B5EF4-FFF2-40B4-BE49-F238E27FC236}">
                <a16:creationId xmlns:a16="http://schemas.microsoft.com/office/drawing/2014/main" id="{7D16B612-4F8B-C596-93BF-3AB58C875BF5}"/>
              </a:ext>
            </a:extLst>
          </p:cNvPr>
          <p:cNvPicPr>
            <a:picLocks noChangeAspect="1"/>
          </p:cNvPicPr>
          <p:nvPr/>
        </p:nvPicPr>
        <p:blipFill>
          <a:blip r:embed="rId4"/>
          <a:stretch>
            <a:fillRect/>
          </a:stretch>
        </p:blipFill>
        <p:spPr>
          <a:xfrm>
            <a:off x="228600" y="-99822"/>
            <a:ext cx="1761744" cy="1761744"/>
          </a:xfrm>
          <a:prstGeom prst="rect">
            <a:avLst/>
          </a:prstGeom>
        </p:spPr>
      </p:pic>
      <p:pic>
        <p:nvPicPr>
          <p:cNvPr id="13" name="Immagine 12" descr="Immagine che contiene testo, poster, grafica, arte&#10;&#10;Il contenuto generato dall'IA potrebbe non essere corretto.">
            <a:extLst>
              <a:ext uri="{FF2B5EF4-FFF2-40B4-BE49-F238E27FC236}">
                <a16:creationId xmlns:a16="http://schemas.microsoft.com/office/drawing/2014/main" id="{634E2DBD-8D56-D6B9-B6ED-10B63AF93EE5}"/>
              </a:ext>
            </a:extLst>
          </p:cNvPr>
          <p:cNvPicPr>
            <a:picLocks noChangeAspect="1"/>
          </p:cNvPicPr>
          <p:nvPr/>
        </p:nvPicPr>
        <p:blipFill>
          <a:blip r:embed="rId5"/>
          <a:stretch>
            <a:fillRect/>
          </a:stretch>
        </p:blipFill>
        <p:spPr>
          <a:xfrm>
            <a:off x="5527770" y="2686014"/>
            <a:ext cx="3411442" cy="3819598"/>
          </a:xfrm>
          <a:prstGeom prst="rect">
            <a:avLst/>
          </a:prstGeom>
          <a:ln>
            <a:noFill/>
          </a:ln>
          <a:effectLst>
            <a:outerShdw blurRad="292100" dist="139700" dir="2700000" algn="tl" rotWithShape="0">
              <a:srgbClr val="333333">
                <a:alpha val="65000"/>
              </a:srgbClr>
            </a:outerShdw>
          </a:effectLst>
        </p:spPr>
      </p:pic>
      <p:pic>
        <p:nvPicPr>
          <p:cNvPr id="15" name="Immagine 14" descr="Immagine che contiene testo, poster, grafica, illustrazione&#10;&#10;Il contenuto generato dall'IA potrebbe non essere corretto.">
            <a:extLst>
              <a:ext uri="{FF2B5EF4-FFF2-40B4-BE49-F238E27FC236}">
                <a16:creationId xmlns:a16="http://schemas.microsoft.com/office/drawing/2014/main" id="{065673BF-7C8D-F51C-BFB9-3ED42615547D}"/>
              </a:ext>
            </a:extLst>
          </p:cNvPr>
          <p:cNvPicPr>
            <a:picLocks noChangeAspect="1"/>
          </p:cNvPicPr>
          <p:nvPr/>
        </p:nvPicPr>
        <p:blipFill>
          <a:blip r:embed="rId6"/>
          <a:stretch>
            <a:fillRect/>
          </a:stretch>
        </p:blipFill>
        <p:spPr>
          <a:xfrm>
            <a:off x="158879" y="2686014"/>
            <a:ext cx="3312984" cy="4119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268214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83A7-DEEF-CCD0-841A-44ECACC2C700}"/>
            </a:ext>
          </a:extLst>
        </p:cNvPr>
        <p:cNvGrpSpPr/>
        <p:nvPr/>
      </p:nvGrpSpPr>
      <p:grpSpPr>
        <a:xfrm>
          <a:off x="0" y="0"/>
          <a:ext cx="0" cy="0"/>
          <a:chOff x="0" y="0"/>
          <a:chExt cx="0" cy="0"/>
        </a:xfrm>
      </p:grpSpPr>
      <p:pic>
        <p:nvPicPr>
          <p:cNvPr id="65537" name="Immagine 7">
            <a:extLst>
              <a:ext uri="{FF2B5EF4-FFF2-40B4-BE49-F238E27FC236}">
                <a16:creationId xmlns:a16="http://schemas.microsoft.com/office/drawing/2014/main" id="{2604378C-25A8-ED7B-03F0-872DD64C63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B2BF258B-6EFB-8000-C3A3-FA51B2BBE3B1}"/>
              </a:ext>
            </a:extLst>
          </p:cNvPr>
          <p:cNvSpPr txBox="1"/>
          <p:nvPr/>
        </p:nvSpPr>
        <p:spPr>
          <a:xfrm>
            <a:off x="158879" y="1647582"/>
            <a:ext cx="8780333" cy="1200329"/>
          </a:xfrm>
          <a:prstGeom prst="rect">
            <a:avLst/>
          </a:prstGeom>
          <a:noFill/>
        </p:spPr>
        <p:txBody>
          <a:bodyPr wrap="square">
            <a:spAutoFit/>
          </a:bodyPr>
          <a:lstStyle/>
          <a:p>
            <a:pPr algn="ctr" fontAlgn="auto">
              <a:spcBef>
                <a:spcPts val="0"/>
              </a:spcBef>
              <a:spcAft>
                <a:spcPts val="0"/>
              </a:spcAft>
              <a:defRPr/>
            </a:pPr>
            <a:r>
              <a:rPr lang="it-IT" sz="3600" b="1" cap="small" dirty="0">
                <a:solidFill>
                  <a:srgbClr val="156DD5"/>
                </a:solidFill>
              </a:rPr>
              <a:t>Creare occasioni di condivisione e alleanza terapeutica</a:t>
            </a:r>
            <a:endParaRPr lang="it-IT" sz="2400" dirty="0">
              <a:latin typeface="+mn-lt"/>
              <a:ea typeface="+mn-ea"/>
              <a:cs typeface="+mn-cs"/>
            </a:endParaRPr>
          </a:p>
        </p:txBody>
      </p:sp>
      <p:pic>
        <p:nvPicPr>
          <p:cNvPr id="4" name="Immagine 3" descr="Immagine che contiene emblema, simbolo, logo, Marchio&#10;&#10;Descrizione generata automaticamente">
            <a:extLst>
              <a:ext uri="{FF2B5EF4-FFF2-40B4-BE49-F238E27FC236}">
                <a16:creationId xmlns:a16="http://schemas.microsoft.com/office/drawing/2014/main" id="{F8A7B798-16C2-8CF2-6A2B-DB9FE7927613}"/>
              </a:ext>
            </a:extLst>
          </p:cNvPr>
          <p:cNvPicPr>
            <a:picLocks noChangeAspect="1"/>
          </p:cNvPicPr>
          <p:nvPr/>
        </p:nvPicPr>
        <p:blipFill>
          <a:blip r:embed="rId4"/>
          <a:stretch>
            <a:fillRect/>
          </a:stretch>
        </p:blipFill>
        <p:spPr>
          <a:xfrm>
            <a:off x="228600" y="-99822"/>
            <a:ext cx="1761744" cy="1761744"/>
          </a:xfrm>
          <a:prstGeom prst="rect">
            <a:avLst/>
          </a:prstGeom>
        </p:spPr>
      </p:pic>
      <p:pic>
        <p:nvPicPr>
          <p:cNvPr id="13" name="Immagine 12" descr="Immagine che contiene testo, poster, grafica, arte&#10;&#10;Il contenuto generato dall'IA potrebbe non essere corretto.">
            <a:extLst>
              <a:ext uri="{FF2B5EF4-FFF2-40B4-BE49-F238E27FC236}">
                <a16:creationId xmlns:a16="http://schemas.microsoft.com/office/drawing/2014/main" id="{8D8CF7F6-4BD4-4155-9378-36A79B0CF635}"/>
              </a:ext>
            </a:extLst>
          </p:cNvPr>
          <p:cNvPicPr>
            <a:picLocks noChangeAspect="1"/>
          </p:cNvPicPr>
          <p:nvPr/>
        </p:nvPicPr>
        <p:blipFill>
          <a:blip r:embed="rId5"/>
          <a:stretch>
            <a:fillRect/>
          </a:stretch>
        </p:blipFill>
        <p:spPr>
          <a:xfrm>
            <a:off x="5527770" y="2686014"/>
            <a:ext cx="3411442" cy="3819598"/>
          </a:xfrm>
          <a:prstGeom prst="rect">
            <a:avLst/>
          </a:prstGeom>
          <a:ln>
            <a:noFill/>
          </a:ln>
          <a:effectLst>
            <a:outerShdw blurRad="292100" dist="139700" dir="2700000" algn="tl" rotWithShape="0">
              <a:srgbClr val="333333">
                <a:alpha val="65000"/>
              </a:srgbClr>
            </a:outerShdw>
          </a:effectLst>
        </p:spPr>
      </p:pic>
      <p:pic>
        <p:nvPicPr>
          <p:cNvPr id="15" name="Immagine 14" descr="Immagine che contiene testo, poster, grafica, illustrazione&#10;&#10;Il contenuto generato dall'IA potrebbe non essere corretto.">
            <a:extLst>
              <a:ext uri="{FF2B5EF4-FFF2-40B4-BE49-F238E27FC236}">
                <a16:creationId xmlns:a16="http://schemas.microsoft.com/office/drawing/2014/main" id="{BEC28675-06E0-9712-9B93-D693843AF087}"/>
              </a:ext>
            </a:extLst>
          </p:cNvPr>
          <p:cNvPicPr>
            <a:picLocks noChangeAspect="1"/>
          </p:cNvPicPr>
          <p:nvPr/>
        </p:nvPicPr>
        <p:blipFill>
          <a:blip r:embed="rId6"/>
          <a:stretch>
            <a:fillRect/>
          </a:stretch>
        </p:blipFill>
        <p:spPr>
          <a:xfrm>
            <a:off x="158879" y="2686014"/>
            <a:ext cx="3312984" cy="4119241"/>
          </a:xfrm>
          <a:prstGeom prst="rect">
            <a:avLst/>
          </a:prstGeom>
          <a:ln>
            <a:noFill/>
          </a:ln>
          <a:effectLst>
            <a:outerShdw blurRad="292100" dist="139700" dir="2700000" algn="tl" rotWithShape="0">
              <a:srgbClr val="333333">
                <a:alpha val="65000"/>
              </a:srgbClr>
            </a:outerShdw>
          </a:effectLst>
        </p:spPr>
      </p:pic>
      <p:pic>
        <p:nvPicPr>
          <p:cNvPr id="3" name="Immagine 2" descr="Immagine che contiene testo, menu, documento, Carattere&#10;&#10;Il contenuto generato dall'IA potrebbe non essere corretto.">
            <a:extLst>
              <a:ext uri="{FF2B5EF4-FFF2-40B4-BE49-F238E27FC236}">
                <a16:creationId xmlns:a16="http://schemas.microsoft.com/office/drawing/2014/main" id="{8529D9B2-8C64-F5D0-0F64-1EF6987BF192}"/>
              </a:ext>
            </a:extLst>
          </p:cNvPr>
          <p:cNvPicPr>
            <a:picLocks noChangeAspect="1"/>
          </p:cNvPicPr>
          <p:nvPr/>
        </p:nvPicPr>
        <p:blipFill>
          <a:blip r:embed="rId7"/>
          <a:stretch>
            <a:fillRect/>
          </a:stretch>
        </p:blipFill>
        <p:spPr>
          <a:xfrm>
            <a:off x="2594800" y="575905"/>
            <a:ext cx="4269921" cy="6229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28599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x1000">
            <a:extLst>
              <a:ext uri="{FF2B5EF4-FFF2-40B4-BE49-F238E27FC236}">
                <a16:creationId xmlns:a16="http://schemas.microsoft.com/office/drawing/2014/main" id="{412B9D7F-2AEA-9FFE-EB86-D84C0CD73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75" y="285747"/>
            <a:ext cx="8902250" cy="6313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56484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057525" y="1409995"/>
            <a:ext cx="6086475" cy="5390386"/>
          </a:xfrm>
          <a:prstGeom prst="rect">
            <a:avLst/>
          </a:prstGeom>
          <a:noFill/>
        </p:spPr>
        <p:txBody>
          <a:bodyPr>
            <a:spAutoFit/>
          </a:bodyPr>
          <a:lstStyle/>
          <a:p>
            <a:pPr marL="285750" indent="-285750" fontAlgn="auto">
              <a:lnSpc>
                <a:spcPct val="150000"/>
              </a:lnSpc>
              <a:spcBef>
                <a:spcPts val="0"/>
              </a:spcBef>
              <a:spcAft>
                <a:spcPts val="0"/>
              </a:spcAft>
              <a:buFont typeface="Arial"/>
              <a:buChar char="•"/>
              <a:defRPr/>
            </a:pPr>
            <a:r>
              <a:rPr lang="it-IT" sz="2800" b="1" cap="small" dirty="0">
                <a:solidFill>
                  <a:srgbClr val="0070C0"/>
                </a:solidFill>
                <a:latin typeface="+mn-lt"/>
                <a:ea typeface="+mn-ea"/>
                <a:cs typeface="+mn-cs"/>
              </a:rPr>
              <a:t>Assistere i cittadini colpiti</a:t>
            </a:r>
            <a:r>
              <a:rPr lang="it-IT" sz="2800" b="1" cap="small" dirty="0">
                <a:solidFill>
                  <a:srgbClr val="00B050"/>
                </a:solidFill>
                <a:latin typeface="+mn-lt"/>
                <a:ea typeface="+mn-ea"/>
                <a:cs typeface="+mn-cs"/>
              </a:rPr>
              <a:t> </a:t>
            </a:r>
            <a:r>
              <a:rPr lang="it-IT" sz="2400" dirty="0">
                <a:latin typeface="+mn-lt"/>
                <a:ea typeface="+mn-ea"/>
                <a:cs typeface="+mn-cs"/>
              </a:rPr>
              <a:t>da sarcoidosi e le loro famiglie mediante servizi opportuni</a:t>
            </a:r>
          </a:p>
          <a:p>
            <a:pPr marL="285750" indent="-285750" fontAlgn="auto">
              <a:lnSpc>
                <a:spcPct val="150000"/>
              </a:lnSpc>
              <a:spcBef>
                <a:spcPts val="0"/>
              </a:spcBef>
              <a:spcAft>
                <a:spcPts val="0"/>
              </a:spcAft>
              <a:buFont typeface="Arial"/>
              <a:buChar char="•"/>
              <a:defRPr/>
            </a:pPr>
            <a:r>
              <a:rPr lang="it-IT" sz="2800" b="1" cap="small" dirty="0">
                <a:solidFill>
                  <a:srgbClr val="0070C0"/>
                </a:solidFill>
                <a:latin typeface="+mn-lt"/>
                <a:ea typeface="+mn-ea"/>
                <a:cs typeface="+mn-cs"/>
              </a:rPr>
              <a:t>Promuovere la ricerca medica ed affiancare i clinici</a:t>
            </a:r>
            <a:r>
              <a:rPr lang="it-IT" sz="2800" cap="small" dirty="0">
                <a:solidFill>
                  <a:srgbClr val="0070C0"/>
                </a:solidFill>
                <a:latin typeface="+mn-lt"/>
                <a:ea typeface="+mn-ea"/>
                <a:cs typeface="+mn-cs"/>
              </a:rPr>
              <a:t> </a:t>
            </a:r>
            <a:r>
              <a:rPr lang="it-IT" sz="2400" dirty="0">
                <a:latin typeface="+mn-lt"/>
                <a:ea typeface="+mn-ea"/>
                <a:cs typeface="+mn-cs"/>
              </a:rPr>
              <a:t>ed i ricercatori per il corretto riconoscimento della malattia e dei Percorsi Diagnostico Terapeutico Assistenziali</a:t>
            </a:r>
          </a:p>
          <a:p>
            <a:pPr marL="285750" indent="-285750" fontAlgn="auto">
              <a:lnSpc>
                <a:spcPct val="150000"/>
              </a:lnSpc>
              <a:spcBef>
                <a:spcPts val="0"/>
              </a:spcBef>
              <a:spcAft>
                <a:spcPts val="0"/>
              </a:spcAft>
              <a:buFont typeface="Arial"/>
              <a:buChar char="•"/>
              <a:defRPr/>
            </a:pPr>
            <a:r>
              <a:rPr lang="it-IT" sz="2800" b="1" cap="small" dirty="0">
                <a:solidFill>
                  <a:srgbClr val="0070C0"/>
                </a:solidFill>
                <a:latin typeface="+mn-lt"/>
                <a:ea typeface="+mn-ea"/>
                <a:cs typeface="+mn-cs"/>
              </a:rPr>
              <a:t>Sollecitare le istituzioni </a:t>
            </a:r>
            <a:r>
              <a:rPr lang="it-IT" sz="2400" dirty="0">
                <a:latin typeface="+mn-lt"/>
                <a:ea typeface="+mn-ea"/>
                <a:cs typeface="+mn-cs"/>
              </a:rPr>
              <a:t>all’appropriato inquadramento della patologia ed alla sua corretta presa in carico sociale e sanitaria</a:t>
            </a:r>
          </a:p>
        </p:txBody>
      </p:sp>
      <p:pic>
        <p:nvPicPr>
          <p:cNvPr id="3" name="Immagine 2" descr="Immagine che contiene emblema, simbolo, logo, Marchio&#10;&#10;Descrizione generata automaticamente">
            <a:extLst>
              <a:ext uri="{FF2B5EF4-FFF2-40B4-BE49-F238E27FC236}">
                <a16:creationId xmlns:a16="http://schemas.microsoft.com/office/drawing/2014/main" id="{413BC8F0-09C5-4E4D-C1BD-01A8FA7C3281}"/>
              </a:ext>
            </a:extLst>
          </p:cNvPr>
          <p:cNvPicPr>
            <a:picLocks noChangeAspect="1"/>
          </p:cNvPicPr>
          <p:nvPr/>
        </p:nvPicPr>
        <p:blipFill>
          <a:blip r:embed="rId3"/>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C79D988C-89BC-0276-9FEB-F93DD5073C47}"/>
              </a:ext>
            </a:extLst>
          </p:cNvPr>
          <p:cNvSpPr txBox="1"/>
          <p:nvPr/>
        </p:nvSpPr>
        <p:spPr>
          <a:xfrm>
            <a:off x="3813428" y="457884"/>
            <a:ext cx="4757548" cy="646331"/>
          </a:xfrm>
          <a:prstGeom prst="rect">
            <a:avLst/>
          </a:prstGeom>
          <a:noFill/>
        </p:spPr>
        <p:txBody>
          <a:bodyPr wrap="square" rtlCol="0">
            <a:spAutoFit/>
          </a:bodyPr>
          <a:lstStyle/>
          <a:p>
            <a:pPr algn="ctr"/>
            <a:r>
              <a:rPr lang="it-IT" sz="3600" b="1" dirty="0">
                <a:solidFill>
                  <a:schemeClr val="accent1"/>
                </a:solidFill>
              </a:rPr>
              <a:t>Obiettivi di ACSI</a:t>
            </a:r>
          </a:p>
        </p:txBody>
      </p:sp>
      <p:pic>
        <p:nvPicPr>
          <p:cNvPr id="8194" name="Picture 2" descr="Mirino telescopico - Wikipedia">
            <a:extLst>
              <a:ext uri="{FF2B5EF4-FFF2-40B4-BE49-F238E27FC236}">
                <a16:creationId xmlns:a16="http://schemas.microsoft.com/office/drawing/2014/main" id="{B6C2797D-29DB-55E8-9AA5-0B2D7A638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743" y="-4415"/>
            <a:ext cx="1967429" cy="17617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Immagine 7" descr="Immagine che contiene Viso umano, persona, vestiti, sorriso&#10;&#10;Descrizione generata automaticamente">
            <a:extLst>
              <a:ext uri="{FF2B5EF4-FFF2-40B4-BE49-F238E27FC236}">
                <a16:creationId xmlns:a16="http://schemas.microsoft.com/office/drawing/2014/main" id="{99783E20-861C-0462-E0F2-84709C6EBF45}"/>
              </a:ext>
            </a:extLst>
          </p:cNvPr>
          <p:cNvPicPr>
            <a:picLocks noChangeAspect="1"/>
          </p:cNvPicPr>
          <p:nvPr/>
        </p:nvPicPr>
        <p:blipFill>
          <a:blip r:embed="rId5"/>
          <a:stretch>
            <a:fillRect/>
          </a:stretch>
        </p:blipFill>
        <p:spPr>
          <a:xfrm>
            <a:off x="318814" y="1806097"/>
            <a:ext cx="2542548" cy="868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Medici liberi e indipendenti?">
            <a:extLst>
              <a:ext uri="{FF2B5EF4-FFF2-40B4-BE49-F238E27FC236}">
                <a16:creationId xmlns:a16="http://schemas.microsoft.com/office/drawing/2014/main" id="{EBD72F2A-66CE-6DC3-20F8-E61BCB88B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712" y="3590140"/>
            <a:ext cx="2632762" cy="1481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magine 6" descr="Immagine che contiene persona, interno, Viso umano, muro&#10;&#10;Descrizione generata automaticamente">
            <a:extLst>
              <a:ext uri="{FF2B5EF4-FFF2-40B4-BE49-F238E27FC236}">
                <a16:creationId xmlns:a16="http://schemas.microsoft.com/office/drawing/2014/main" id="{4B54BBC3-45F2-C899-0E95-E4F4A6982295}"/>
              </a:ext>
            </a:extLst>
          </p:cNvPr>
          <p:cNvPicPr>
            <a:picLocks noChangeAspect="1"/>
          </p:cNvPicPr>
          <p:nvPr/>
        </p:nvPicPr>
        <p:blipFill>
          <a:blip r:embed="rId7"/>
          <a:stretch>
            <a:fillRect/>
          </a:stretch>
        </p:blipFill>
        <p:spPr>
          <a:xfrm>
            <a:off x="786784" y="2373411"/>
            <a:ext cx="1606608" cy="891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6" name="Picture 4" descr="Parlamento italiano - Wikipedia">
            <a:extLst>
              <a:ext uri="{FF2B5EF4-FFF2-40B4-BE49-F238E27FC236}">
                <a16:creationId xmlns:a16="http://schemas.microsoft.com/office/drawing/2014/main" id="{4EEF6FC3-CF9F-FE37-7032-B3BE73F4C6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732" y="5305401"/>
            <a:ext cx="2048892" cy="1363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135871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02346" y="303214"/>
            <a:ext cx="3985767" cy="2463564"/>
          </a:xfrm>
          <a:prstGeom prst="rect">
            <a:avLst/>
          </a:prstGeom>
          <a:ln>
            <a:noFill/>
          </a:ln>
          <a:effectLst>
            <a:softEdge rad="112500"/>
          </a:effectLst>
        </p:spPr>
      </p:pic>
      <p:pic>
        <p:nvPicPr>
          <p:cNvPr id="7" name="Immagine 5" descr="Logo_ACSI2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9687" y="1257184"/>
            <a:ext cx="828695" cy="828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asellaDiTesto 3"/>
          <p:cNvSpPr txBox="1"/>
          <p:nvPr/>
        </p:nvSpPr>
        <p:spPr>
          <a:xfrm>
            <a:off x="0" y="2779039"/>
            <a:ext cx="9144000" cy="3939539"/>
          </a:xfrm>
          <a:prstGeom prst="rect">
            <a:avLst/>
          </a:prstGeom>
          <a:noFill/>
        </p:spPr>
        <p:txBody>
          <a:bodyPr wrap="square" rtlCol="0">
            <a:spAutoFit/>
          </a:bodyPr>
          <a:lstStyle/>
          <a:p>
            <a:pPr marL="342900" indent="-342900">
              <a:lnSpc>
                <a:spcPct val="150000"/>
              </a:lnSpc>
              <a:buFont typeface="+mj-ea"/>
              <a:buAutoNum type="circleNumDbPlain"/>
            </a:pPr>
            <a:r>
              <a:rPr lang="it-IT" sz="2400" b="1" dirty="0">
                <a:solidFill>
                  <a:schemeClr val="accent5">
                    <a:lumMod val="75000"/>
                  </a:schemeClr>
                </a:solidFill>
              </a:rPr>
              <a:t> </a:t>
            </a:r>
            <a:r>
              <a:rPr lang="it-IT" sz="2400" b="1" dirty="0"/>
              <a:t>8</a:t>
            </a:r>
            <a:r>
              <a:rPr lang="it-IT" sz="2400" b="1" dirty="0">
                <a:solidFill>
                  <a:schemeClr val="accent5">
                    <a:lumMod val="75000"/>
                  </a:schemeClr>
                </a:solidFill>
              </a:rPr>
              <a:t> </a:t>
            </a:r>
            <a:r>
              <a:rPr lang="it-IT" sz="2400" b="1" dirty="0">
                <a:solidFill>
                  <a:srgbClr val="000000"/>
                </a:solidFill>
              </a:rPr>
              <a:t>esperti</a:t>
            </a:r>
            <a:r>
              <a:rPr lang="it-IT" sz="2400" b="1" dirty="0">
                <a:solidFill>
                  <a:schemeClr val="accent5">
                    <a:lumMod val="75000"/>
                  </a:schemeClr>
                </a:solidFill>
              </a:rPr>
              <a:t> </a:t>
            </a:r>
            <a:r>
              <a:rPr lang="it-IT" sz="2400" b="1" dirty="0">
                <a:solidFill>
                  <a:srgbClr val="FF0000"/>
                </a:solidFill>
              </a:rPr>
              <a:t>di altrettante discipline mediche</a:t>
            </a:r>
            <a:r>
              <a:rPr lang="it-IT" sz="2400" b="1" dirty="0">
                <a:solidFill>
                  <a:schemeClr val="accent5">
                    <a:lumMod val="75000"/>
                  </a:schemeClr>
                </a:solidFill>
              </a:rPr>
              <a:t> rispondo sul sito </a:t>
            </a:r>
            <a:r>
              <a:rPr lang="it-IT" sz="2400" b="1" dirty="0">
                <a:solidFill>
                  <a:schemeClr val="accent5">
                    <a:lumMod val="75000"/>
                  </a:schemeClr>
                </a:solidFill>
                <a:hlinkClick r:id="rId5"/>
              </a:rPr>
              <a:t>www.sarcoidosi.org</a:t>
            </a:r>
            <a:endParaRPr lang="it-IT" sz="2400" b="1" dirty="0">
              <a:solidFill>
                <a:schemeClr val="accent5">
                  <a:lumMod val="75000"/>
                </a:schemeClr>
              </a:solidFill>
            </a:endParaRPr>
          </a:p>
          <a:p>
            <a:pPr marL="342900" indent="-342900">
              <a:lnSpc>
                <a:spcPct val="150000"/>
              </a:lnSpc>
              <a:buFont typeface="+mj-ea"/>
              <a:buAutoNum type="circleNumDbPlain"/>
            </a:pPr>
            <a:r>
              <a:rPr lang="it-IT" sz="2400" b="1" dirty="0">
                <a:solidFill>
                  <a:srgbClr val="31859C"/>
                </a:solidFill>
              </a:rPr>
              <a:t> </a:t>
            </a:r>
            <a:r>
              <a:rPr lang="it-IT" sz="2400" b="1" dirty="0"/>
              <a:t>2</a:t>
            </a:r>
            <a:r>
              <a:rPr lang="it-IT" sz="2400" b="1" dirty="0">
                <a:solidFill>
                  <a:srgbClr val="000000"/>
                </a:solidFill>
              </a:rPr>
              <a:t>3</a:t>
            </a:r>
            <a:r>
              <a:rPr lang="it-IT" sz="2400" b="1" dirty="0">
                <a:solidFill>
                  <a:srgbClr val="31859C"/>
                </a:solidFill>
              </a:rPr>
              <a:t> </a:t>
            </a:r>
            <a:r>
              <a:rPr lang="it-IT" sz="2400" b="1" dirty="0">
                <a:solidFill>
                  <a:srgbClr val="000000"/>
                </a:solidFill>
              </a:rPr>
              <a:t>volontari</a:t>
            </a:r>
            <a:r>
              <a:rPr lang="it-IT" sz="2400" b="1" dirty="0">
                <a:solidFill>
                  <a:srgbClr val="31859C"/>
                </a:solidFill>
              </a:rPr>
              <a:t> rispondono ai loro telefoni e mail su tutto il territorio nazionale</a:t>
            </a:r>
          </a:p>
          <a:p>
            <a:pPr marL="342900" indent="-342900">
              <a:lnSpc>
                <a:spcPct val="150000"/>
              </a:lnSpc>
              <a:buFont typeface="+mj-ea"/>
              <a:buAutoNum type="circleNumDbPlain"/>
            </a:pPr>
            <a:r>
              <a:rPr lang="it-IT" sz="2400" b="1" dirty="0">
                <a:solidFill>
                  <a:srgbClr val="31859C"/>
                </a:solidFill>
              </a:rPr>
              <a:t> </a:t>
            </a:r>
            <a:r>
              <a:rPr lang="it-IT" sz="2400" b="1" dirty="0">
                <a:solidFill>
                  <a:srgbClr val="000000"/>
                </a:solidFill>
              </a:rPr>
              <a:t>Impegno diretto del consiglio direttivo</a:t>
            </a:r>
            <a:r>
              <a:rPr lang="it-IT" sz="2400" b="1" dirty="0">
                <a:solidFill>
                  <a:srgbClr val="31859C"/>
                </a:solidFill>
              </a:rPr>
              <a:t>, in contatto costante con tutti i centri esperti presenti in Italia e riconosciuti dall’associazione come affidabili</a:t>
            </a:r>
          </a:p>
        </p:txBody>
      </p:sp>
      <p:pic>
        <p:nvPicPr>
          <p:cNvPr id="9" name="Immagine 8"/>
          <p:cNvPicPr>
            <a:picLocks noChangeAspect="1"/>
          </p:cNvPicPr>
          <p:nvPr/>
        </p:nvPicPr>
        <p:blipFill>
          <a:blip r:embed="rId6"/>
          <a:stretch>
            <a:fillRect/>
          </a:stretch>
        </p:blipFill>
        <p:spPr>
          <a:xfrm>
            <a:off x="4972371" y="302530"/>
            <a:ext cx="3571043" cy="2379202"/>
          </a:xfrm>
          <a:prstGeom prst="rect">
            <a:avLst/>
          </a:prstGeom>
          <a:ln>
            <a:noFill/>
          </a:ln>
          <a:effectLst>
            <a:softEdge rad="112500"/>
          </a:effectLst>
        </p:spPr>
      </p:pic>
      <p:pic>
        <p:nvPicPr>
          <p:cNvPr id="10" name="Immagine 5" descr="Logo_ACSI2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2597" y="2049305"/>
            <a:ext cx="952917" cy="952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p:cNvPicPr>
            <a:picLocks noChangeAspect="1"/>
          </p:cNvPicPr>
          <p:nvPr/>
        </p:nvPicPr>
        <p:blipFill>
          <a:blip r:embed="rId7"/>
          <a:stretch>
            <a:fillRect/>
          </a:stretch>
        </p:blipFill>
        <p:spPr>
          <a:xfrm>
            <a:off x="6227614" y="2312227"/>
            <a:ext cx="1058088" cy="478019"/>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rotWithShape="1">
          <a:blip r:embed="rId8"/>
          <a:srcRect l="8361" t="28454" r="5858" b="26265"/>
          <a:stretch/>
        </p:blipFill>
        <p:spPr>
          <a:xfrm>
            <a:off x="7442938" y="2326030"/>
            <a:ext cx="1467854" cy="413916"/>
          </a:xfrm>
          <a:prstGeom prst="rect">
            <a:avLst/>
          </a:prstGeom>
          <a:ln>
            <a:noFill/>
          </a:ln>
          <a:effectLst>
            <a:outerShdw blurRad="292100" dist="139700" dir="2700000" algn="tl" rotWithShape="0">
              <a:srgbClr val="333333">
                <a:alpha val="65000"/>
              </a:srgbClr>
            </a:outerShdw>
          </a:effectLst>
        </p:spPr>
      </p:pic>
      <p:pic>
        <p:nvPicPr>
          <p:cNvPr id="3" name="Immagine 2" descr="Immagine che contiene emblema, simbolo, logo, Marchio&#10;&#10;Descrizione generata automaticamente">
            <a:extLst>
              <a:ext uri="{FF2B5EF4-FFF2-40B4-BE49-F238E27FC236}">
                <a16:creationId xmlns:a16="http://schemas.microsoft.com/office/drawing/2014/main" id="{234368AB-CC9B-592A-45EB-9A56307DDE5E}"/>
              </a:ext>
            </a:extLst>
          </p:cNvPr>
          <p:cNvPicPr>
            <a:picLocks noChangeAspect="1"/>
          </p:cNvPicPr>
          <p:nvPr/>
        </p:nvPicPr>
        <p:blipFill>
          <a:blip r:embed="rId9"/>
          <a:stretch>
            <a:fillRect/>
          </a:stretch>
        </p:blipFill>
        <p:spPr>
          <a:xfrm>
            <a:off x="1596598" y="1258353"/>
            <a:ext cx="981355" cy="981355"/>
          </a:xfrm>
          <a:prstGeom prst="rect">
            <a:avLst/>
          </a:prstGeom>
        </p:spPr>
      </p:pic>
      <p:pic>
        <p:nvPicPr>
          <p:cNvPr id="8" name="Immagine 7" descr="Immagine che contiene emblema, simbolo, logo, Marchio&#10;&#10;Descrizione generata automaticamente">
            <a:extLst>
              <a:ext uri="{FF2B5EF4-FFF2-40B4-BE49-F238E27FC236}">
                <a16:creationId xmlns:a16="http://schemas.microsoft.com/office/drawing/2014/main" id="{DD7D5906-727C-5497-BC03-CC135ED3998A}"/>
              </a:ext>
            </a:extLst>
          </p:cNvPr>
          <p:cNvPicPr>
            <a:picLocks noChangeAspect="1"/>
          </p:cNvPicPr>
          <p:nvPr/>
        </p:nvPicPr>
        <p:blipFill>
          <a:blip r:embed="rId9"/>
          <a:stretch>
            <a:fillRect/>
          </a:stretch>
        </p:blipFill>
        <p:spPr>
          <a:xfrm>
            <a:off x="5129670" y="2023272"/>
            <a:ext cx="1031567" cy="1031567"/>
          </a:xfrm>
          <a:prstGeom prst="rect">
            <a:avLst/>
          </a:prstGeom>
        </p:spPr>
      </p:pic>
    </p:spTree>
    <p:extLst>
      <p:ext uri="{BB962C8B-B14F-4D97-AF65-F5344CB8AC3E}">
        <p14:creationId xmlns:p14="http://schemas.microsoft.com/office/powerpoint/2010/main" val="299346007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260E8540-548D-22F4-7DFC-718D1517621E}"/>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4C2E4117-7ABF-5E2B-A03B-CFA5AEB495B0}"/>
              </a:ext>
            </a:extLst>
          </p:cNvPr>
          <p:cNvSpPr txBox="1"/>
          <p:nvPr/>
        </p:nvSpPr>
        <p:spPr>
          <a:xfrm>
            <a:off x="205030" y="1562100"/>
            <a:ext cx="8733939" cy="1323439"/>
          </a:xfrm>
          <a:prstGeom prst="rect">
            <a:avLst/>
          </a:prstGeom>
          <a:noFill/>
        </p:spPr>
        <p:txBody>
          <a:bodyPr wrap="square">
            <a:spAutoFit/>
          </a:bodyPr>
          <a:lstStyle/>
          <a:p>
            <a:pPr algn="ctr" fontAlgn="auto">
              <a:spcBef>
                <a:spcPts val="0"/>
              </a:spcBef>
              <a:spcAft>
                <a:spcPts val="0"/>
              </a:spcAft>
              <a:defRPr/>
            </a:pPr>
            <a:r>
              <a:rPr lang="it-IT" sz="4000" b="1" cap="small" dirty="0">
                <a:solidFill>
                  <a:schemeClr val="accent1"/>
                </a:solidFill>
                <a:latin typeface="+mn-lt"/>
                <a:ea typeface="+mn-ea"/>
                <a:cs typeface="+mn-cs"/>
              </a:rPr>
              <a:t>Stimolare le società scientifiche portando i </a:t>
            </a:r>
            <a:r>
              <a:rPr lang="it-IT" sz="4000" b="1" cap="small" dirty="0">
                <a:solidFill>
                  <a:srgbClr val="FF0000"/>
                </a:solidFill>
                <a:latin typeface="+mn-lt"/>
                <a:ea typeface="+mn-ea"/>
                <a:cs typeface="+mn-cs"/>
              </a:rPr>
              <a:t>bisogni non corrisposti</a:t>
            </a:r>
          </a:p>
        </p:txBody>
      </p:sp>
      <p:pic>
        <p:nvPicPr>
          <p:cNvPr id="5" name="Immagine 4" descr="Immagine che contiene emblema, simbolo, logo, Marchio&#10;&#10;Descrizione generata automaticamente">
            <a:extLst>
              <a:ext uri="{FF2B5EF4-FFF2-40B4-BE49-F238E27FC236}">
                <a16:creationId xmlns:a16="http://schemas.microsoft.com/office/drawing/2014/main" id="{0CBDC9BC-8C05-2D29-A51B-BDDF452CF8D8}"/>
              </a:ext>
            </a:extLst>
          </p:cNvPr>
          <p:cNvPicPr>
            <a:picLocks noChangeAspect="1"/>
          </p:cNvPicPr>
          <p:nvPr/>
        </p:nvPicPr>
        <p:blipFill>
          <a:blip r:embed="rId4"/>
          <a:stretch>
            <a:fillRect/>
          </a:stretch>
        </p:blipFill>
        <p:spPr>
          <a:xfrm>
            <a:off x="303776" y="2991697"/>
            <a:ext cx="2343539" cy="2343539"/>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EE2B94D7-DF9E-76B6-312C-304163BA9AEF}"/>
              </a:ext>
            </a:extLst>
          </p:cNvPr>
          <p:cNvSpPr txBox="1">
            <a:spLocks/>
          </p:cNvSpPr>
          <p:nvPr/>
        </p:nvSpPr>
        <p:spPr bwMode="auto">
          <a:xfrm>
            <a:off x="963167" y="2885539"/>
            <a:ext cx="8229600" cy="4147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11480" indent="-342900">
              <a:buFont typeface="Wingdings"/>
              <a:buChar char=""/>
              <a:defRPr lang="it-IT"/>
            </a:pPr>
            <a:r>
              <a:rPr lang="it-IT" sz="4000" dirty="0">
                <a:solidFill>
                  <a:srgbClr val="002060"/>
                </a:solidFill>
              </a:rPr>
              <a:t>Diagnosi in tempi certi</a:t>
            </a:r>
          </a:p>
        </p:txBody>
      </p:sp>
      <p:pic>
        <p:nvPicPr>
          <p:cNvPr id="2052" name="Picture 4" descr="Internet troppo lento? Come evitare il collasso | Domanipress">
            <a:extLst>
              <a:ext uri="{FF2B5EF4-FFF2-40B4-BE49-F238E27FC236}">
                <a16:creationId xmlns:a16="http://schemas.microsoft.com/office/drawing/2014/main" id="{67AD1E80-43AA-A905-902E-6DB28C358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500" y="4109156"/>
            <a:ext cx="5524322" cy="210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39574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260E8540-548D-22F4-7DFC-718D1517621E}"/>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4C2E4117-7ABF-5E2B-A03B-CFA5AEB495B0}"/>
              </a:ext>
            </a:extLst>
          </p:cNvPr>
          <p:cNvSpPr txBox="1"/>
          <p:nvPr/>
        </p:nvSpPr>
        <p:spPr>
          <a:xfrm>
            <a:off x="205030" y="1562100"/>
            <a:ext cx="8733939" cy="1323439"/>
          </a:xfrm>
          <a:prstGeom prst="rect">
            <a:avLst/>
          </a:prstGeom>
          <a:noFill/>
        </p:spPr>
        <p:txBody>
          <a:bodyPr wrap="square">
            <a:spAutoFit/>
          </a:bodyPr>
          <a:lstStyle/>
          <a:p>
            <a:pPr algn="ctr" fontAlgn="auto">
              <a:spcBef>
                <a:spcPts val="0"/>
              </a:spcBef>
              <a:spcAft>
                <a:spcPts val="0"/>
              </a:spcAft>
              <a:defRPr/>
            </a:pPr>
            <a:r>
              <a:rPr lang="it-IT" sz="4000" b="1" cap="small" dirty="0">
                <a:solidFill>
                  <a:schemeClr val="accent1"/>
                </a:solidFill>
                <a:latin typeface="+mn-lt"/>
                <a:ea typeface="+mn-ea"/>
                <a:cs typeface="+mn-cs"/>
              </a:rPr>
              <a:t>Stimolare le società scientifiche portando i </a:t>
            </a:r>
            <a:r>
              <a:rPr lang="it-IT" sz="4000" b="1" cap="small" dirty="0">
                <a:solidFill>
                  <a:srgbClr val="FF0000"/>
                </a:solidFill>
                <a:latin typeface="+mn-lt"/>
                <a:ea typeface="+mn-ea"/>
                <a:cs typeface="+mn-cs"/>
              </a:rPr>
              <a:t>bisogni non corrisposti</a:t>
            </a:r>
          </a:p>
        </p:txBody>
      </p:sp>
      <p:pic>
        <p:nvPicPr>
          <p:cNvPr id="5" name="Immagine 4" descr="Immagine che contiene emblema, simbolo, logo, Marchio&#10;&#10;Descrizione generata automaticamente">
            <a:extLst>
              <a:ext uri="{FF2B5EF4-FFF2-40B4-BE49-F238E27FC236}">
                <a16:creationId xmlns:a16="http://schemas.microsoft.com/office/drawing/2014/main" id="{0CBDC9BC-8C05-2D29-A51B-BDDF452CF8D8}"/>
              </a:ext>
            </a:extLst>
          </p:cNvPr>
          <p:cNvPicPr>
            <a:picLocks noChangeAspect="1"/>
          </p:cNvPicPr>
          <p:nvPr/>
        </p:nvPicPr>
        <p:blipFill>
          <a:blip r:embed="rId4"/>
          <a:stretch>
            <a:fillRect/>
          </a:stretch>
        </p:blipFill>
        <p:spPr>
          <a:xfrm>
            <a:off x="303776" y="2991697"/>
            <a:ext cx="2343539" cy="2343539"/>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EE2B94D7-DF9E-76B6-312C-304163BA9AEF}"/>
              </a:ext>
            </a:extLst>
          </p:cNvPr>
          <p:cNvSpPr txBox="1">
            <a:spLocks/>
          </p:cNvSpPr>
          <p:nvPr/>
        </p:nvSpPr>
        <p:spPr bwMode="auto">
          <a:xfrm>
            <a:off x="3474721" y="2885539"/>
            <a:ext cx="5718046" cy="4147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11480" indent="-342900">
              <a:buFont typeface="Wingdings"/>
              <a:buChar char=""/>
              <a:defRPr lang="it-IT"/>
            </a:pPr>
            <a:r>
              <a:rPr lang="it-IT" sz="2400" dirty="0">
                <a:solidFill>
                  <a:srgbClr val="002060"/>
                </a:solidFill>
              </a:rPr>
              <a:t>Diagnosi in tempi certi</a:t>
            </a:r>
          </a:p>
          <a:p>
            <a:pPr marL="411480" indent="-342900">
              <a:buFont typeface="Wingdings"/>
              <a:buChar char=""/>
              <a:defRPr lang="it-IT"/>
            </a:pPr>
            <a:r>
              <a:rPr lang="it-IT" sz="2400" b="1" dirty="0">
                <a:solidFill>
                  <a:srgbClr val="002060"/>
                </a:solidFill>
              </a:rPr>
              <a:t>Presa in carico multidisciplinare</a:t>
            </a:r>
          </a:p>
          <a:p>
            <a:pPr marL="411480" indent="-342900">
              <a:buFont typeface="Wingdings"/>
              <a:buChar char=""/>
              <a:defRPr lang="it-IT"/>
            </a:pPr>
            <a:r>
              <a:rPr lang="it-IT" sz="2400" b="1" dirty="0">
                <a:solidFill>
                  <a:srgbClr val="002060"/>
                </a:solidFill>
              </a:rPr>
              <a:t>Follow up multidisciplinare</a:t>
            </a:r>
          </a:p>
          <a:p>
            <a:pPr marL="411480" indent="-342900">
              <a:buFont typeface="Wingdings"/>
              <a:buChar char=""/>
              <a:defRPr lang="it-IT"/>
            </a:pPr>
            <a:r>
              <a:rPr lang="it-IT" sz="2400" b="1" dirty="0">
                <a:solidFill>
                  <a:srgbClr val="002060"/>
                </a:solidFill>
              </a:rPr>
              <a:t>Riconoscimento dei centri di riferimento</a:t>
            </a:r>
          </a:p>
        </p:txBody>
      </p:sp>
      <p:pic>
        <p:nvPicPr>
          <p:cNvPr id="6" name="Immagine 5" descr="images.jpeg">
            <a:extLst>
              <a:ext uri="{FF2B5EF4-FFF2-40B4-BE49-F238E27FC236}">
                <a16:creationId xmlns:a16="http://schemas.microsoft.com/office/drawing/2014/main" id="{EF4F3931-E31B-41A9-3F9C-ACF26F070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328" y="4794343"/>
            <a:ext cx="1437004" cy="1918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Per 6">
            <a:extLst>
              <a:ext uri="{FF2B5EF4-FFF2-40B4-BE49-F238E27FC236}">
                <a16:creationId xmlns:a16="http://schemas.microsoft.com/office/drawing/2014/main" id="{F35F0900-FB01-C03C-A5F3-CB4B76403D85}"/>
              </a:ext>
            </a:extLst>
          </p:cNvPr>
          <p:cNvSpPr/>
          <p:nvPr/>
        </p:nvSpPr>
        <p:spPr>
          <a:xfrm>
            <a:off x="5741428" y="4781828"/>
            <a:ext cx="1852804" cy="194350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100" name="Picture 4">
            <a:extLst>
              <a:ext uri="{FF2B5EF4-FFF2-40B4-BE49-F238E27FC236}">
                <a16:creationId xmlns:a16="http://schemas.microsoft.com/office/drawing/2014/main" id="{4E2C6992-4CAB-0C31-637B-E25D7BE261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503" y="2807677"/>
            <a:ext cx="3163029" cy="3973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680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Immagine che contiene emblema, simbolo, logo, Marchio&#10;&#10;Descrizione generata automaticamente">
            <a:extLst>
              <a:ext uri="{FF2B5EF4-FFF2-40B4-BE49-F238E27FC236}">
                <a16:creationId xmlns:a16="http://schemas.microsoft.com/office/drawing/2014/main" id="{260E8540-548D-22F4-7DFC-718D1517621E}"/>
              </a:ext>
            </a:extLst>
          </p:cNvPr>
          <p:cNvPicPr>
            <a:picLocks noChangeAspect="1"/>
          </p:cNvPicPr>
          <p:nvPr/>
        </p:nvPicPr>
        <p:blipFill>
          <a:blip r:embed="rId4"/>
          <a:stretch>
            <a:fillRect/>
          </a:stretch>
        </p:blipFill>
        <p:spPr>
          <a:xfrm>
            <a:off x="228600" y="-99822"/>
            <a:ext cx="1761744" cy="1761744"/>
          </a:xfrm>
          <a:prstGeom prst="rect">
            <a:avLst/>
          </a:prstGeom>
        </p:spPr>
      </p:pic>
      <p:sp>
        <p:nvSpPr>
          <p:cNvPr id="4" name="CasellaDiTesto 3">
            <a:extLst>
              <a:ext uri="{FF2B5EF4-FFF2-40B4-BE49-F238E27FC236}">
                <a16:creationId xmlns:a16="http://schemas.microsoft.com/office/drawing/2014/main" id="{4C2E4117-7ABF-5E2B-A03B-CFA5AEB495B0}"/>
              </a:ext>
            </a:extLst>
          </p:cNvPr>
          <p:cNvSpPr txBox="1"/>
          <p:nvPr/>
        </p:nvSpPr>
        <p:spPr>
          <a:xfrm>
            <a:off x="205030" y="1562100"/>
            <a:ext cx="8733939" cy="1323439"/>
          </a:xfrm>
          <a:prstGeom prst="rect">
            <a:avLst/>
          </a:prstGeom>
          <a:noFill/>
        </p:spPr>
        <p:txBody>
          <a:bodyPr wrap="square">
            <a:spAutoFit/>
          </a:bodyPr>
          <a:lstStyle/>
          <a:p>
            <a:pPr algn="ctr" fontAlgn="auto">
              <a:spcBef>
                <a:spcPts val="0"/>
              </a:spcBef>
              <a:spcAft>
                <a:spcPts val="0"/>
              </a:spcAft>
              <a:defRPr/>
            </a:pPr>
            <a:r>
              <a:rPr lang="it-IT" sz="4000" b="1" cap="small" dirty="0">
                <a:solidFill>
                  <a:schemeClr val="accent1"/>
                </a:solidFill>
                <a:latin typeface="+mn-lt"/>
                <a:ea typeface="+mn-ea"/>
                <a:cs typeface="+mn-cs"/>
              </a:rPr>
              <a:t>Stimolare le società scientifiche portando i </a:t>
            </a:r>
            <a:r>
              <a:rPr lang="it-IT" sz="4000" b="1" cap="small" dirty="0">
                <a:solidFill>
                  <a:srgbClr val="FF0000"/>
                </a:solidFill>
                <a:latin typeface="+mn-lt"/>
                <a:ea typeface="+mn-ea"/>
                <a:cs typeface="+mn-cs"/>
              </a:rPr>
              <a:t>bisogni non corrisposti</a:t>
            </a:r>
          </a:p>
        </p:txBody>
      </p:sp>
      <p:pic>
        <p:nvPicPr>
          <p:cNvPr id="5" name="Immagine 4" descr="Immagine che contiene emblema, simbolo, logo, Marchio&#10;&#10;Descrizione generata automaticamente">
            <a:extLst>
              <a:ext uri="{FF2B5EF4-FFF2-40B4-BE49-F238E27FC236}">
                <a16:creationId xmlns:a16="http://schemas.microsoft.com/office/drawing/2014/main" id="{0CBDC9BC-8C05-2D29-A51B-BDDF452CF8D8}"/>
              </a:ext>
            </a:extLst>
          </p:cNvPr>
          <p:cNvPicPr>
            <a:picLocks noChangeAspect="1"/>
          </p:cNvPicPr>
          <p:nvPr/>
        </p:nvPicPr>
        <p:blipFill>
          <a:blip r:embed="rId4"/>
          <a:stretch>
            <a:fillRect/>
          </a:stretch>
        </p:blipFill>
        <p:spPr>
          <a:xfrm>
            <a:off x="303776" y="2991697"/>
            <a:ext cx="2343539" cy="2343539"/>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EE2B94D7-DF9E-76B6-312C-304163BA9AEF}"/>
              </a:ext>
            </a:extLst>
          </p:cNvPr>
          <p:cNvSpPr txBox="1">
            <a:spLocks/>
          </p:cNvSpPr>
          <p:nvPr/>
        </p:nvSpPr>
        <p:spPr bwMode="auto">
          <a:xfrm>
            <a:off x="4986527" y="2885539"/>
            <a:ext cx="4206239" cy="4147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11480" indent="-342900">
              <a:buFont typeface="Wingdings"/>
              <a:buChar char=""/>
              <a:defRPr lang="it-IT"/>
            </a:pPr>
            <a:r>
              <a:rPr lang="it-IT" sz="2400" dirty="0">
                <a:solidFill>
                  <a:srgbClr val="002060"/>
                </a:solidFill>
              </a:rPr>
              <a:t>Diagnosi in tempi certi</a:t>
            </a:r>
          </a:p>
          <a:p>
            <a:pPr marL="411480" indent="-342900">
              <a:buFont typeface="Wingdings"/>
              <a:buChar char=""/>
              <a:defRPr lang="it-IT"/>
            </a:pPr>
            <a:r>
              <a:rPr lang="it-IT" sz="2400" dirty="0">
                <a:solidFill>
                  <a:srgbClr val="002060"/>
                </a:solidFill>
              </a:rPr>
              <a:t>Presa in carico multidisciplinare</a:t>
            </a:r>
          </a:p>
          <a:p>
            <a:pPr marL="411480" indent="-342900">
              <a:buFont typeface="Wingdings"/>
              <a:buChar char=""/>
              <a:defRPr lang="it-IT"/>
            </a:pPr>
            <a:r>
              <a:rPr lang="it-IT" sz="2400" dirty="0">
                <a:solidFill>
                  <a:srgbClr val="002060"/>
                </a:solidFill>
              </a:rPr>
              <a:t>Riconoscimento dei centri di riferimento</a:t>
            </a:r>
          </a:p>
          <a:p>
            <a:pPr marL="411480" indent="-342900">
              <a:buFont typeface="Wingdings"/>
              <a:buChar char=""/>
              <a:defRPr lang="it-IT"/>
            </a:pPr>
            <a:r>
              <a:rPr lang="it-IT" sz="2400" dirty="0">
                <a:solidFill>
                  <a:srgbClr val="002060"/>
                </a:solidFill>
              </a:rPr>
              <a:t>Follow up multidisciplinare</a:t>
            </a:r>
          </a:p>
          <a:p>
            <a:pPr marL="411480" indent="-342900">
              <a:buFont typeface="Wingdings"/>
              <a:buChar char=""/>
              <a:defRPr lang="it-IT"/>
            </a:pPr>
            <a:r>
              <a:rPr lang="it-IT" sz="2400" b="1" dirty="0">
                <a:solidFill>
                  <a:srgbClr val="002060"/>
                </a:solidFill>
              </a:rPr>
              <a:t>Gestione del dolore</a:t>
            </a:r>
          </a:p>
          <a:p>
            <a:pPr marL="411480" indent="-342900">
              <a:buFont typeface="Wingdings"/>
              <a:buChar char=""/>
              <a:defRPr lang="it-IT"/>
            </a:pPr>
            <a:r>
              <a:rPr lang="it-IT" sz="2400" b="1" dirty="0">
                <a:solidFill>
                  <a:srgbClr val="002060"/>
                </a:solidFill>
              </a:rPr>
              <a:t>Presa in carico psicologica</a:t>
            </a:r>
          </a:p>
        </p:txBody>
      </p:sp>
      <p:pic>
        <p:nvPicPr>
          <p:cNvPr id="5122" name="Picture 2">
            <a:extLst>
              <a:ext uri="{FF2B5EF4-FFF2-40B4-BE49-F238E27FC236}">
                <a16:creationId xmlns:a16="http://schemas.microsoft.com/office/drawing/2014/main" id="{873E6B6B-F95F-0AFB-391B-0949587071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17" y="2800195"/>
            <a:ext cx="4516310" cy="3891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19941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ttangolo 1"/>
          <p:cNvSpPr>
            <a:spLocks noChangeArrowheads="1"/>
          </p:cNvSpPr>
          <p:nvPr/>
        </p:nvSpPr>
        <p:spPr bwMode="auto">
          <a:xfrm>
            <a:off x="255588" y="303213"/>
            <a:ext cx="504983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it-IT" sz="2800" dirty="0"/>
              <a:t>Percorso Diagnostico e Terapeutico Multidisciplinare</a:t>
            </a:r>
            <a:endParaRPr lang="it-IT" sz="3600" dirty="0"/>
          </a:p>
        </p:txBody>
      </p:sp>
      <p:pic>
        <p:nvPicPr>
          <p:cNvPr id="83970" name="Immagine 6" descr="Logo_ACSI2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03213"/>
            <a:ext cx="1239837" cy="123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851" y="1801420"/>
            <a:ext cx="1219114" cy="1627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magine 1" descr="Immagine che contiene emblema, simbolo, logo, Marchio&#10;&#10;Descrizione generata automaticamente">
            <a:extLst>
              <a:ext uri="{FF2B5EF4-FFF2-40B4-BE49-F238E27FC236}">
                <a16:creationId xmlns:a16="http://schemas.microsoft.com/office/drawing/2014/main" id="{99499058-3A7D-B990-54CF-7F7A444E8FE7}"/>
              </a:ext>
            </a:extLst>
          </p:cNvPr>
          <p:cNvPicPr>
            <a:picLocks noChangeAspect="1"/>
          </p:cNvPicPr>
          <p:nvPr/>
        </p:nvPicPr>
        <p:blipFill>
          <a:blip r:embed="rId5"/>
          <a:stretch>
            <a:fillRect/>
          </a:stretch>
        </p:blipFill>
        <p:spPr>
          <a:xfrm>
            <a:off x="7370064" y="-82175"/>
            <a:ext cx="1761744" cy="1761744"/>
          </a:xfrm>
          <a:prstGeom prst="rect">
            <a:avLst/>
          </a:prstGeom>
        </p:spPr>
      </p:pic>
      <p:pic>
        <p:nvPicPr>
          <p:cNvPr id="4" name="Immagine 3" descr="Immagine che contiene testo, Carattere, linea, schermata&#10;&#10;Descrizione generata automaticamente">
            <a:extLst>
              <a:ext uri="{FF2B5EF4-FFF2-40B4-BE49-F238E27FC236}">
                <a16:creationId xmlns:a16="http://schemas.microsoft.com/office/drawing/2014/main" id="{C981F4F0-A44D-A327-E75E-6D8FBF22C4FE}"/>
              </a:ext>
            </a:extLst>
          </p:cNvPr>
          <p:cNvPicPr>
            <a:picLocks noChangeAspect="1"/>
          </p:cNvPicPr>
          <p:nvPr/>
        </p:nvPicPr>
        <p:blipFill>
          <a:blip r:embed="rId6"/>
          <a:stretch>
            <a:fillRect/>
          </a:stretch>
        </p:blipFill>
        <p:spPr>
          <a:xfrm>
            <a:off x="255588" y="1399654"/>
            <a:ext cx="6294289" cy="1518192"/>
          </a:xfrm>
          <a:prstGeom prst="rect">
            <a:avLst/>
          </a:prstGeom>
          <a:ln>
            <a:no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E8F977DC-F6D1-F9C4-E351-D7BCC5EEEE2C}"/>
              </a:ext>
            </a:extLst>
          </p:cNvPr>
          <p:cNvSpPr txBox="1"/>
          <p:nvPr/>
        </p:nvSpPr>
        <p:spPr>
          <a:xfrm>
            <a:off x="217574" y="3233928"/>
            <a:ext cx="8708854" cy="3847207"/>
          </a:xfrm>
          <a:prstGeom prst="rect">
            <a:avLst/>
          </a:prstGeom>
          <a:noFill/>
        </p:spPr>
        <p:txBody>
          <a:bodyPr wrap="square" rtlCol="0">
            <a:spAutoFit/>
          </a:bodyPr>
          <a:lstStyle/>
          <a:p>
            <a:r>
              <a:rPr lang="it-IT" sz="1800" dirty="0">
                <a:solidFill>
                  <a:srgbClr val="00B050"/>
                </a:solidFill>
                <a:effectLst/>
                <a:latin typeface="AdvOT2bda31c3.B"/>
              </a:rPr>
              <a:t>KEY MESSAGES </a:t>
            </a:r>
            <a:endParaRPr lang="it-IT" sz="1200" dirty="0">
              <a:solidFill>
                <a:srgbClr val="00B050"/>
              </a:solidFill>
              <a:effectLst/>
            </a:endParaRPr>
          </a:p>
          <a:p>
            <a:pPr marL="342900" indent="-342900">
              <a:buFont typeface="+mj-lt"/>
              <a:buAutoNum type="arabicPeriod"/>
            </a:pPr>
            <a:r>
              <a:rPr lang="it-IT" sz="1600" b="1" dirty="0" err="1">
                <a:solidFill>
                  <a:srgbClr val="FF0000"/>
                </a:solidFill>
                <a:effectLst/>
                <a:latin typeface="AdvOT46dcae81"/>
              </a:rPr>
              <a:t>Comorbidities</a:t>
            </a:r>
            <a:r>
              <a:rPr lang="it-IT" sz="1600" b="1" dirty="0">
                <a:solidFill>
                  <a:srgbClr val="FF0000"/>
                </a:solidFill>
                <a:effectLst/>
                <a:latin typeface="AdvOT46dcae81"/>
              </a:rPr>
              <a:t> in </a:t>
            </a:r>
            <a:r>
              <a:rPr lang="it-IT" sz="1600" b="1" dirty="0" err="1">
                <a:solidFill>
                  <a:srgbClr val="FF0000"/>
                </a:solidFill>
                <a:effectLst/>
                <a:latin typeface="AdvOT46dcae81"/>
              </a:rPr>
              <a:t>sarcoidosis</a:t>
            </a:r>
            <a:r>
              <a:rPr lang="it-IT" sz="1600" b="1" dirty="0">
                <a:solidFill>
                  <a:srgbClr val="FF0000"/>
                </a:solidFill>
                <a:effectLst/>
                <a:latin typeface="AdvOT46dcae81"/>
              </a:rPr>
              <a:t> are common</a:t>
            </a:r>
            <a:r>
              <a:rPr lang="it-IT" sz="1600" dirty="0">
                <a:effectLst/>
                <a:latin typeface="AdvOT46dcae81"/>
              </a:rPr>
              <a:t>, </a:t>
            </a:r>
            <a:r>
              <a:rPr lang="it-IT" sz="1600" dirty="0" err="1">
                <a:effectLst/>
                <a:latin typeface="AdvOT46dcae81"/>
              </a:rPr>
              <a:t>especially</a:t>
            </a:r>
            <a:r>
              <a:rPr lang="it-IT" sz="1600" dirty="0">
                <a:effectLst/>
                <a:latin typeface="AdvOT46dcae81"/>
              </a:rPr>
              <a:t> </a:t>
            </a:r>
            <a:r>
              <a:rPr lang="it-IT" sz="1600" dirty="0" err="1">
                <a:effectLst/>
                <a:latin typeface="AdvOT46dcae81"/>
              </a:rPr>
              <a:t>cardiovascular</a:t>
            </a:r>
            <a:r>
              <a:rPr lang="it-IT" sz="1600" dirty="0">
                <a:effectLst/>
                <a:latin typeface="AdvOT46dcae81"/>
              </a:rPr>
              <a:t> and </a:t>
            </a:r>
            <a:r>
              <a:rPr lang="it-IT" sz="1600" dirty="0" err="1">
                <a:effectLst/>
                <a:latin typeface="AdvOT46dcae81"/>
              </a:rPr>
              <a:t>pulmonary</a:t>
            </a:r>
            <a:r>
              <a:rPr lang="it-IT" sz="1600" dirty="0">
                <a:effectLst/>
                <a:latin typeface="AdvOT46dcae81"/>
              </a:rPr>
              <a:t> </a:t>
            </a:r>
            <a:r>
              <a:rPr lang="it-IT" sz="1600" dirty="0" err="1">
                <a:effectLst/>
                <a:latin typeface="AdvOT46dcae81"/>
              </a:rPr>
              <a:t>diseases</a:t>
            </a:r>
            <a:r>
              <a:rPr lang="it-IT" sz="1600" dirty="0">
                <a:effectLst/>
                <a:latin typeface="AdvOT46dcae81"/>
              </a:rPr>
              <a:t>. </a:t>
            </a:r>
            <a:endParaRPr lang="it-IT" sz="1600" dirty="0">
              <a:effectLst/>
            </a:endParaRPr>
          </a:p>
          <a:p>
            <a:pPr marL="342900" indent="-342900">
              <a:buFont typeface="+mj-lt"/>
              <a:buAutoNum type="arabicPeriod"/>
            </a:pPr>
            <a:r>
              <a:rPr lang="it-IT" sz="1600" dirty="0">
                <a:effectLst/>
                <a:latin typeface="AdvOT46dcae81"/>
              </a:rPr>
              <a:t>In the </a:t>
            </a:r>
            <a:r>
              <a:rPr lang="it-IT" sz="1600" dirty="0" err="1">
                <a:effectLst/>
                <a:latin typeface="AdvOT46dcae81"/>
              </a:rPr>
              <a:t>diagnostic</a:t>
            </a:r>
            <a:r>
              <a:rPr lang="it-IT" sz="1600" dirty="0">
                <a:effectLst/>
                <a:latin typeface="AdvOT46dcae81"/>
              </a:rPr>
              <a:t> </a:t>
            </a:r>
            <a:r>
              <a:rPr lang="it-IT" sz="1600" dirty="0" err="1">
                <a:effectLst/>
                <a:latin typeface="AdvOT46dcae81"/>
              </a:rPr>
              <a:t>workup</a:t>
            </a:r>
            <a:r>
              <a:rPr lang="it-IT" sz="1600" dirty="0">
                <a:effectLst/>
                <a:latin typeface="AdvOT46dcae81"/>
              </a:rPr>
              <a:t>, a </a:t>
            </a:r>
            <a:r>
              <a:rPr lang="it-IT" sz="1600" dirty="0" err="1">
                <a:effectLst/>
                <a:latin typeface="AdvOT46dcae81"/>
              </a:rPr>
              <a:t>distinction</a:t>
            </a:r>
            <a:r>
              <a:rPr lang="it-IT" sz="1600" dirty="0">
                <a:effectLst/>
                <a:latin typeface="AdvOT46dcae81"/>
              </a:rPr>
              <a:t> must be made </a:t>
            </a:r>
            <a:r>
              <a:rPr lang="it-IT" sz="1600" dirty="0" err="1">
                <a:effectLst/>
                <a:latin typeface="AdvOT46dcae81"/>
              </a:rPr>
              <a:t>between</a:t>
            </a:r>
            <a:r>
              <a:rPr lang="it-IT" sz="1600" dirty="0">
                <a:effectLst/>
                <a:latin typeface="AdvOT46dcae81"/>
              </a:rPr>
              <a:t> </a:t>
            </a:r>
            <a:r>
              <a:rPr lang="it-IT" sz="1600" dirty="0" err="1">
                <a:effectLst/>
                <a:latin typeface="AdvOT46dcae81"/>
              </a:rPr>
              <a:t>sarcoidosis-related</a:t>
            </a:r>
            <a:r>
              <a:rPr lang="it-IT" sz="1600" dirty="0">
                <a:effectLst/>
                <a:latin typeface="AdvOT46dcae81"/>
              </a:rPr>
              <a:t> </a:t>
            </a:r>
            <a:r>
              <a:rPr lang="it-IT" sz="1600" dirty="0" err="1">
                <a:effectLst/>
                <a:latin typeface="AdvOT46dcae81"/>
              </a:rPr>
              <a:t>complaints</a:t>
            </a:r>
            <a:r>
              <a:rPr lang="it-IT" sz="1600" dirty="0">
                <a:effectLst/>
                <a:latin typeface="AdvOT46dcae81"/>
              </a:rPr>
              <a:t> and </a:t>
            </a:r>
            <a:r>
              <a:rPr lang="it-IT" sz="1600" dirty="0" err="1">
                <a:effectLst/>
                <a:latin typeface="AdvOT46dcae81"/>
              </a:rPr>
              <a:t>complaints</a:t>
            </a:r>
            <a:r>
              <a:rPr lang="it-IT" sz="1600" dirty="0">
                <a:effectLst/>
                <a:latin typeface="AdvOT46dcae81"/>
              </a:rPr>
              <a:t> </a:t>
            </a:r>
            <a:r>
              <a:rPr lang="it-IT" sz="1600" dirty="0" err="1">
                <a:effectLst/>
                <a:latin typeface="AdvOT46dcae81"/>
              </a:rPr>
              <a:t>caused</a:t>
            </a:r>
            <a:r>
              <a:rPr lang="it-IT" sz="1600" dirty="0">
                <a:effectLst/>
                <a:latin typeface="AdvOT46dcae81"/>
              </a:rPr>
              <a:t> by </a:t>
            </a:r>
            <a:r>
              <a:rPr lang="it-IT" sz="1600" dirty="0" err="1">
                <a:effectLst/>
                <a:latin typeface="AdvOT46dcae81"/>
              </a:rPr>
              <a:t>other</a:t>
            </a:r>
            <a:r>
              <a:rPr lang="it-IT" sz="1600" dirty="0">
                <a:effectLst/>
                <a:latin typeface="AdvOT46dcae81"/>
              </a:rPr>
              <a:t> separate disorders</a:t>
            </a:r>
            <a:r>
              <a:rPr lang="it-IT" sz="1600" b="1" dirty="0">
                <a:solidFill>
                  <a:srgbClr val="FF0000"/>
                </a:solidFill>
                <a:effectLst/>
                <a:latin typeface="AdvOT46dcae81"/>
              </a:rPr>
              <a:t>. </a:t>
            </a:r>
            <a:r>
              <a:rPr lang="it-IT" sz="1600" b="1" dirty="0" err="1">
                <a:solidFill>
                  <a:srgbClr val="FF0000"/>
                </a:solidFill>
                <a:effectLst/>
                <a:latin typeface="AdvOT46dcae81"/>
              </a:rPr>
              <a:t>It</a:t>
            </a:r>
            <a:r>
              <a:rPr lang="it-IT" sz="1600" b="1" dirty="0">
                <a:solidFill>
                  <a:srgbClr val="FF0000"/>
                </a:solidFill>
                <a:effectLst/>
                <a:latin typeface="AdvOT46dcae81"/>
              </a:rPr>
              <a:t> can be </a:t>
            </a:r>
            <a:r>
              <a:rPr lang="it-IT" sz="1600" b="1" dirty="0" err="1">
                <a:solidFill>
                  <a:srgbClr val="FF0000"/>
                </a:solidFill>
                <a:effectLst/>
                <a:latin typeface="AdvOT46dcae81"/>
              </a:rPr>
              <a:t>very</a:t>
            </a:r>
            <a:r>
              <a:rPr lang="it-IT" sz="1600" b="1" dirty="0">
                <a:solidFill>
                  <a:srgbClr val="FF0000"/>
                </a:solidFill>
                <a:effectLst/>
                <a:latin typeface="AdvOT46dcae81"/>
              </a:rPr>
              <a:t> </a:t>
            </a:r>
            <a:r>
              <a:rPr lang="it-IT" sz="1600" b="1" dirty="0" err="1">
                <a:solidFill>
                  <a:srgbClr val="FF0000"/>
                </a:solidFill>
                <a:effectLst/>
                <a:latin typeface="AdvOT46dcae81"/>
              </a:rPr>
              <a:t>difficult</a:t>
            </a:r>
            <a:r>
              <a:rPr lang="it-IT" sz="1600" b="1" dirty="0">
                <a:solidFill>
                  <a:srgbClr val="FF0000"/>
                </a:solidFill>
                <a:effectLst/>
                <a:latin typeface="AdvOT46dcae81"/>
              </a:rPr>
              <a:t> to </a:t>
            </a:r>
            <a:r>
              <a:rPr lang="it-IT" sz="1600" b="1" dirty="0" err="1">
                <a:solidFill>
                  <a:srgbClr val="FF0000"/>
                </a:solidFill>
                <a:effectLst/>
                <a:latin typeface="AdvOT46dcae81"/>
              </a:rPr>
              <a:t>distinguish</a:t>
            </a:r>
            <a:r>
              <a:rPr lang="it-IT" sz="1600" b="1" dirty="0">
                <a:solidFill>
                  <a:srgbClr val="00B050"/>
                </a:solidFill>
                <a:effectLst/>
                <a:latin typeface="AdvOT46dcae81"/>
              </a:rPr>
              <a:t> </a:t>
            </a:r>
            <a:r>
              <a:rPr lang="it-IT" sz="1600" dirty="0" err="1">
                <a:effectLst/>
                <a:latin typeface="AdvOT46dcae81"/>
              </a:rPr>
              <a:t>between</a:t>
            </a:r>
            <a:r>
              <a:rPr lang="it-IT" sz="1600" dirty="0">
                <a:effectLst/>
                <a:latin typeface="AdvOT46dcae81"/>
              </a:rPr>
              <a:t> </a:t>
            </a:r>
            <a:r>
              <a:rPr lang="it-IT" sz="1600" dirty="0" err="1">
                <a:effectLst/>
                <a:latin typeface="AdvOT46dcae81"/>
              </a:rPr>
              <a:t>complications</a:t>
            </a:r>
            <a:r>
              <a:rPr lang="it-IT" sz="1600" dirty="0">
                <a:effectLst/>
                <a:latin typeface="AdvOT46dcae81"/>
              </a:rPr>
              <a:t> of </a:t>
            </a:r>
            <a:r>
              <a:rPr lang="it-IT" sz="1600" dirty="0" err="1">
                <a:effectLst/>
                <a:latin typeface="AdvOT46dcae81"/>
              </a:rPr>
              <a:t>sarcoidosis</a:t>
            </a:r>
            <a:r>
              <a:rPr lang="it-IT" sz="1600" dirty="0">
                <a:effectLst/>
                <a:latin typeface="AdvOT46dcae81"/>
              </a:rPr>
              <a:t> and </a:t>
            </a:r>
            <a:r>
              <a:rPr lang="it-IT" sz="1600" dirty="0" err="1">
                <a:effectLst/>
                <a:latin typeface="AdvOT46dcae81"/>
              </a:rPr>
              <a:t>other</a:t>
            </a:r>
            <a:r>
              <a:rPr lang="it-IT" sz="1600" dirty="0">
                <a:effectLst/>
                <a:latin typeface="AdvOT46dcae81"/>
              </a:rPr>
              <a:t> </a:t>
            </a:r>
            <a:r>
              <a:rPr lang="it-IT" sz="1600" dirty="0" err="1">
                <a:effectLst/>
                <a:latin typeface="AdvOT46dcae81"/>
              </a:rPr>
              <a:t>concomitant</a:t>
            </a:r>
            <a:r>
              <a:rPr lang="it-IT" sz="1600" dirty="0">
                <a:effectLst/>
                <a:latin typeface="AdvOT46dcae81"/>
              </a:rPr>
              <a:t> </a:t>
            </a:r>
            <a:r>
              <a:rPr lang="it-IT" sz="1600" dirty="0" err="1">
                <a:effectLst/>
                <a:latin typeface="AdvOT46dcae81"/>
              </a:rPr>
              <a:t>conditions</a:t>
            </a:r>
            <a:r>
              <a:rPr lang="it-IT" sz="1600" dirty="0">
                <a:effectLst/>
                <a:latin typeface="AdvOT46dcae81"/>
              </a:rPr>
              <a:t>. </a:t>
            </a:r>
            <a:endParaRPr lang="it-IT" sz="1600" dirty="0">
              <a:effectLst/>
            </a:endParaRPr>
          </a:p>
          <a:p>
            <a:pPr marL="342900" indent="-342900">
              <a:buFont typeface="+mj-lt"/>
              <a:buAutoNum type="arabicPeriod"/>
            </a:pPr>
            <a:r>
              <a:rPr lang="it-IT" sz="3600" dirty="0">
                <a:effectLst/>
                <a:latin typeface="AdvOT46dcae81"/>
              </a:rPr>
              <a:t>The </a:t>
            </a:r>
            <a:r>
              <a:rPr lang="it-IT" sz="3600" dirty="0" err="1">
                <a:effectLst/>
                <a:latin typeface="AdvOT46dcae81"/>
              </a:rPr>
              <a:t>coexistence</a:t>
            </a:r>
            <a:r>
              <a:rPr lang="it-IT" sz="3600" dirty="0">
                <a:effectLst/>
                <a:latin typeface="AdvOT46dcae81"/>
              </a:rPr>
              <a:t> of multiple </a:t>
            </a:r>
            <a:r>
              <a:rPr lang="it-IT" sz="3600" dirty="0" err="1">
                <a:effectLst/>
                <a:latin typeface="AdvOT46dcae81"/>
              </a:rPr>
              <a:t>conditions</a:t>
            </a:r>
            <a:r>
              <a:rPr lang="it-IT" sz="3600" dirty="0">
                <a:effectLst/>
                <a:latin typeface="AdvOT46dcae81"/>
              </a:rPr>
              <a:t> </a:t>
            </a:r>
            <a:r>
              <a:rPr lang="it-IT" sz="3600" dirty="0" err="1">
                <a:effectLst/>
                <a:latin typeface="AdvOT46dcae81"/>
              </a:rPr>
              <a:t>may</a:t>
            </a:r>
            <a:r>
              <a:rPr lang="it-IT" sz="3600" dirty="0">
                <a:effectLst/>
                <a:latin typeface="AdvOT46dcae81"/>
              </a:rPr>
              <a:t> complicate the </a:t>
            </a:r>
            <a:r>
              <a:rPr lang="it-IT" sz="3600" dirty="0" err="1">
                <a:effectLst/>
                <a:latin typeface="AdvOT46dcae81"/>
              </a:rPr>
              <a:t>diagnosis</a:t>
            </a:r>
            <a:r>
              <a:rPr lang="it-IT" sz="3600" dirty="0">
                <a:effectLst/>
                <a:latin typeface="AdvOT46dcae81"/>
              </a:rPr>
              <a:t> of </a:t>
            </a:r>
            <a:r>
              <a:rPr lang="it-IT" sz="3600" dirty="0" err="1">
                <a:effectLst/>
                <a:latin typeface="AdvOT46dcae81"/>
              </a:rPr>
              <a:t>sarcoidosis</a:t>
            </a:r>
            <a:r>
              <a:rPr lang="it-IT" sz="3600" dirty="0">
                <a:effectLst/>
                <a:latin typeface="AdvOT46dcae81"/>
              </a:rPr>
              <a:t>, </a:t>
            </a:r>
            <a:r>
              <a:rPr lang="it-IT" sz="3600" dirty="0" err="1">
                <a:effectLst/>
                <a:latin typeface="AdvOT46dcae81"/>
              </a:rPr>
              <a:t>affect</a:t>
            </a:r>
            <a:r>
              <a:rPr lang="it-IT" sz="3600" dirty="0">
                <a:effectLst/>
                <a:latin typeface="AdvOT46dcae81"/>
              </a:rPr>
              <a:t> </a:t>
            </a:r>
            <a:r>
              <a:rPr lang="it-IT" sz="3600" dirty="0" err="1">
                <a:effectLst/>
                <a:latin typeface="AdvOT46dcae81"/>
              </a:rPr>
              <a:t>its</a:t>
            </a:r>
            <a:r>
              <a:rPr lang="it-IT" sz="3600" dirty="0">
                <a:effectLst/>
                <a:latin typeface="AdvOT46dcae81"/>
              </a:rPr>
              <a:t> </a:t>
            </a:r>
            <a:r>
              <a:rPr lang="it-IT" sz="3600" dirty="0" err="1">
                <a:effectLst/>
                <a:latin typeface="AdvOT46dcae81"/>
              </a:rPr>
              <a:t>natural</a:t>
            </a:r>
            <a:r>
              <a:rPr lang="it-IT" sz="3600" dirty="0">
                <a:effectLst/>
                <a:latin typeface="AdvOT46dcae81"/>
              </a:rPr>
              <a:t> </a:t>
            </a:r>
            <a:r>
              <a:rPr lang="it-IT" sz="3600" dirty="0" err="1">
                <a:effectLst/>
                <a:latin typeface="AdvOT46dcae81"/>
              </a:rPr>
              <a:t>course</a:t>
            </a:r>
            <a:r>
              <a:rPr lang="it-IT" sz="3600" dirty="0">
                <a:effectLst/>
                <a:latin typeface="AdvOT46dcae81"/>
              </a:rPr>
              <a:t> and </a:t>
            </a:r>
            <a:r>
              <a:rPr lang="it-IT" sz="3600" dirty="0" err="1">
                <a:effectLst/>
                <a:latin typeface="AdvOT46dcae81"/>
              </a:rPr>
              <a:t>response</a:t>
            </a:r>
            <a:r>
              <a:rPr lang="it-IT" sz="3600" dirty="0">
                <a:effectLst/>
                <a:latin typeface="AdvOT46dcae81"/>
              </a:rPr>
              <a:t> to treatment. </a:t>
            </a:r>
            <a:endParaRPr lang="it-IT" sz="3600" dirty="0">
              <a:effectLst/>
            </a:endParaRPr>
          </a:p>
          <a:p>
            <a:endParaRPr lang="it-IT" dirty="0"/>
          </a:p>
        </p:txBody>
      </p:sp>
    </p:spTree>
    <p:extLst>
      <p:ext uri="{BB962C8B-B14F-4D97-AF65-F5344CB8AC3E}">
        <p14:creationId xmlns:p14="http://schemas.microsoft.com/office/powerpoint/2010/main" val="13943347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21536</TotalTime>
  <Words>1729</Words>
  <Application>Microsoft Macintosh PowerPoint</Application>
  <PresentationFormat>Presentazione su schermo (4:3)</PresentationFormat>
  <Paragraphs>212</Paragraphs>
  <Slides>35</Slides>
  <Notes>35</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35</vt:i4>
      </vt:variant>
    </vt:vector>
  </HeadingPairs>
  <TitlesOfParts>
    <vt:vector size="48" baseType="lpstr">
      <vt:lpstr>-apple-system</vt:lpstr>
      <vt:lpstr>AdvOT2bda31c3.B</vt:lpstr>
      <vt:lpstr>AdvOT46dcae81</vt:lpstr>
      <vt:lpstr>Arial</vt:lpstr>
      <vt:lpstr>Avenir Black</vt:lpstr>
      <vt:lpstr>Calibri</vt:lpstr>
      <vt:lpstr>Comic Sans MS</vt:lpstr>
      <vt:lpstr>Futura</vt:lpstr>
      <vt:lpstr>Gill Sans MT</vt:lpstr>
      <vt:lpstr>Hoefler Text</vt:lpstr>
      <vt:lpstr>Times New Roman</vt:lpstr>
      <vt:lpstr>Wingdings</vt:lpstr>
      <vt:lpstr>Tema di Office</vt:lpstr>
      <vt:lpstr>Presentazione standard di PowerPoint</vt:lpstr>
      <vt:lpstr>COSA E’ ACSI</vt:lpstr>
      <vt:lpstr>Numeri di ACSI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AIPO RICERCHE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Ricerche AIPO</dc:creator>
  <cp:lastModifiedBy>Dr Filippo Martone DDS</cp:lastModifiedBy>
  <cp:revision>570</cp:revision>
  <dcterms:created xsi:type="dcterms:W3CDTF">2013-07-26T15:21:22Z</dcterms:created>
  <dcterms:modified xsi:type="dcterms:W3CDTF">2025-05-12T07:57:24Z</dcterms:modified>
</cp:coreProperties>
</file>