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509" r:id="rId2"/>
    <p:sldId id="261" r:id="rId3"/>
    <p:sldId id="268" r:id="rId4"/>
    <p:sldId id="507" r:id="rId5"/>
    <p:sldId id="402" r:id="rId6"/>
    <p:sldId id="263" r:id="rId7"/>
    <p:sldId id="260" r:id="rId8"/>
    <p:sldId id="510" r:id="rId9"/>
    <p:sldId id="409" r:id="rId10"/>
    <p:sldId id="512" r:id="rId11"/>
    <p:sldId id="511" r:id="rId12"/>
    <p:sldId id="475" r:id="rId13"/>
    <p:sldId id="513" r:id="rId14"/>
    <p:sldId id="414" r:id="rId15"/>
    <p:sldId id="501" r:id="rId16"/>
    <p:sldId id="473" r:id="rId17"/>
    <p:sldId id="363" r:id="rId18"/>
    <p:sldId id="498" r:id="rId19"/>
    <p:sldId id="274" r:id="rId20"/>
    <p:sldId id="506" r:id="rId21"/>
    <p:sldId id="310" r:id="rId22"/>
    <p:sldId id="272" r:id="rId23"/>
    <p:sldId id="455" r:id="rId24"/>
    <p:sldId id="499" r:id="rId25"/>
    <p:sldId id="346" r:id="rId26"/>
    <p:sldId id="493" r:id="rId27"/>
    <p:sldId id="420" r:id="rId28"/>
    <p:sldId id="454" r:id="rId29"/>
    <p:sldId id="494" r:id="rId30"/>
    <p:sldId id="495" r:id="rId31"/>
    <p:sldId id="456" r:id="rId32"/>
    <p:sldId id="464" r:id="rId33"/>
    <p:sldId id="500" r:id="rId34"/>
    <p:sldId id="474" r:id="rId35"/>
    <p:sldId id="467" r:id="rId36"/>
    <p:sldId id="465" r:id="rId37"/>
    <p:sldId id="469" r:id="rId38"/>
    <p:sldId id="466" r:id="rId39"/>
    <p:sldId id="487" r:id="rId40"/>
    <p:sldId id="491" r:id="rId41"/>
    <p:sldId id="490" r:id="rId42"/>
    <p:sldId id="503" r:id="rId43"/>
    <p:sldId id="482" r:id="rId44"/>
    <p:sldId id="505" r:id="rId45"/>
    <p:sldId id="485" r:id="rId46"/>
    <p:sldId id="483" r:id="rId47"/>
    <p:sldId id="334" r:id="rId48"/>
    <p:sldId id="461" r:id="rId49"/>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Stile chiaro 1 - Colore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Stile chiaro 1 - Colore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essuno stile, griglia tabel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799B23B-EC83-4686-B30A-512413B5E67A}" styleName="Stile chiaro 3 - Colore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78" autoAdjust="0"/>
    <p:restoredTop sz="77232" autoAdjust="0"/>
  </p:normalViewPr>
  <p:slideViewPr>
    <p:cSldViewPr snapToGrid="0">
      <p:cViewPr varScale="1">
        <p:scale>
          <a:sx n="45" d="100"/>
          <a:sy n="45" d="100"/>
        </p:scale>
        <p:origin x="1396"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3E3E4A-4F2A-47E8-8EE6-3E8A12D42641}" type="datetimeFigureOut">
              <a:rPr lang="it-IT" smtClean="0"/>
              <a:t>12/05/2025</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A68A9B-C26A-46B6-90A6-338667B7EBFD}" type="slidenum">
              <a:rPr lang="it-IT" smtClean="0"/>
              <a:t>‹N›</a:t>
            </a:fld>
            <a:endParaRPr lang="it-IT"/>
          </a:p>
        </p:txBody>
      </p:sp>
    </p:spTree>
    <p:extLst>
      <p:ext uri="{BB962C8B-B14F-4D97-AF65-F5344CB8AC3E}">
        <p14:creationId xmlns:p14="http://schemas.microsoft.com/office/powerpoint/2010/main" val="27688951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baseline="0" dirty="0"/>
              <a:t>This is my outline and I would like to start with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u="sng" dirty="0">
                <a:effectLst/>
                <a:latin typeface="Calibri" panose="020F0502020204030204" pitchFamily="34" charset="0"/>
                <a:ea typeface="Calibri" panose="020F0502020204030204" pitchFamily="34" charset="0"/>
                <a:cs typeface="Calibri" panose="020F0502020204030204" pitchFamily="34" charset="0"/>
              </a:rPr>
              <a:t>This is my outline -</a:t>
            </a:r>
            <a:r>
              <a:rPr lang="en-US" sz="1800" u="sng" dirty="0">
                <a:effectLst/>
                <a:latin typeface="Calibri" panose="020F0502020204030204" pitchFamily="34" charset="0"/>
                <a:ea typeface="Calibri" panose="020F0502020204030204" pitchFamily="34" charset="0"/>
                <a:cs typeface="Calibri" panose="020F0502020204030204" pitchFamily="34" charset="0"/>
              </a:rPr>
              <a:t>I will discuss each topic and I would like to start with</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baseline="0" dirty="0"/>
          </a:p>
          <a:p>
            <a:endParaRPr lang="en-US" baseline="0" dirty="0"/>
          </a:p>
          <a:p>
            <a:endParaRPr lang="en-US" dirty="0"/>
          </a:p>
        </p:txBody>
      </p:sp>
      <p:sp>
        <p:nvSpPr>
          <p:cNvPr id="4" name="Segnaposto numero diapositiva 3"/>
          <p:cNvSpPr>
            <a:spLocks noGrp="1"/>
          </p:cNvSpPr>
          <p:nvPr>
            <p:ph type="sldNum" sz="quarter" idx="10"/>
          </p:nvPr>
        </p:nvSpPr>
        <p:spPr/>
        <p:txBody>
          <a:bodyPr/>
          <a:lstStyle/>
          <a:p>
            <a:fld id="{CEAFC3A6-5058-4CEA-B4BD-1AD1EE1BF765}" type="slidenum">
              <a:rPr lang="it-IT" smtClean="0"/>
              <a:t>3</a:t>
            </a:fld>
            <a:endParaRPr lang="it-IT"/>
          </a:p>
        </p:txBody>
      </p:sp>
    </p:spTree>
    <p:extLst>
      <p:ext uri="{BB962C8B-B14F-4D97-AF65-F5344CB8AC3E}">
        <p14:creationId xmlns:p14="http://schemas.microsoft.com/office/powerpoint/2010/main" val="39277233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baseline="0" dirty="0"/>
              <a:t>This is my outline and I would like to start with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u="sng" dirty="0">
                <a:effectLst/>
                <a:latin typeface="Calibri" panose="020F0502020204030204" pitchFamily="34" charset="0"/>
                <a:ea typeface="Calibri" panose="020F0502020204030204" pitchFamily="34" charset="0"/>
                <a:cs typeface="Calibri" panose="020F0502020204030204" pitchFamily="34" charset="0"/>
              </a:rPr>
              <a:t>This is my outline -</a:t>
            </a:r>
            <a:r>
              <a:rPr lang="en-US" sz="1800" u="sng" dirty="0">
                <a:effectLst/>
                <a:latin typeface="Calibri" panose="020F0502020204030204" pitchFamily="34" charset="0"/>
                <a:ea typeface="Calibri" panose="020F0502020204030204" pitchFamily="34" charset="0"/>
                <a:cs typeface="Calibri" panose="020F0502020204030204" pitchFamily="34" charset="0"/>
              </a:rPr>
              <a:t>I will discuss each topic and I would like to start with</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baseline="0" dirty="0"/>
          </a:p>
          <a:p>
            <a:endParaRPr lang="en-US" baseline="0" dirty="0"/>
          </a:p>
          <a:p>
            <a:endParaRPr lang="en-US" dirty="0"/>
          </a:p>
        </p:txBody>
      </p:sp>
      <p:sp>
        <p:nvSpPr>
          <p:cNvPr id="4" name="Segnaposto numero diapositiva 3"/>
          <p:cNvSpPr>
            <a:spLocks noGrp="1"/>
          </p:cNvSpPr>
          <p:nvPr>
            <p:ph type="sldNum" sz="quarter" idx="10"/>
          </p:nvPr>
        </p:nvSpPr>
        <p:spPr/>
        <p:txBody>
          <a:bodyPr/>
          <a:lstStyle/>
          <a:p>
            <a:fld id="{CEAFC3A6-5058-4CEA-B4BD-1AD1EE1BF765}" type="slidenum">
              <a:rPr lang="it-IT" smtClean="0"/>
              <a:t>18</a:t>
            </a:fld>
            <a:endParaRPr lang="it-IT"/>
          </a:p>
        </p:txBody>
      </p:sp>
    </p:spTree>
    <p:extLst>
      <p:ext uri="{BB962C8B-B14F-4D97-AF65-F5344CB8AC3E}">
        <p14:creationId xmlns:p14="http://schemas.microsoft.com/office/powerpoint/2010/main" val="31315897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b="0" i="0" kern="1200" dirty="0">
                <a:solidFill>
                  <a:schemeClr val="tx1"/>
                </a:solidFill>
                <a:effectLst/>
                <a:latin typeface="+mn-lt"/>
                <a:ea typeface="+mn-ea"/>
                <a:cs typeface="+mn-cs"/>
              </a:rPr>
              <a:t>The viruses all cause a range of disease, from mild congestion and  rhinorrhea to more severe tracheobronchitis, bronchiolitis, and pneumonia. No one virus is exclusively associated with one clinical syndrome. </a:t>
            </a:r>
            <a:r>
              <a:rPr lang="en-US" sz="1200" kern="1200" dirty="0">
                <a:solidFill>
                  <a:schemeClr val="tx1"/>
                </a:solidFill>
                <a:effectLst/>
                <a:latin typeface="+mn-lt"/>
                <a:ea typeface="+mn-ea"/>
                <a:cs typeface="+mn-cs"/>
              </a:rPr>
              <a:t>Many common respiratory viral infections in SOT patients are mild, self-limiting upper respiratory tract infection and do not require hospitalization.   However, compared to immunocompetent hosts and due to alterations in cellular and humoral immunity, infections can cause protracted symptoms with </a:t>
            </a:r>
            <a:r>
              <a:rPr lang="en-US" sz="1200" b="1" kern="1200" dirty="0">
                <a:solidFill>
                  <a:schemeClr val="tx1"/>
                </a:solidFill>
                <a:effectLst/>
                <a:latin typeface="+mn-lt"/>
                <a:ea typeface="+mn-ea"/>
                <a:cs typeface="+mn-cs"/>
              </a:rPr>
              <a:t>greater risk of progression to LRTI</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prolonged periods of viral shedding and increased mortality. </a:t>
            </a:r>
          </a:p>
        </p:txBody>
      </p:sp>
      <p:sp>
        <p:nvSpPr>
          <p:cNvPr id="4" name="Segnaposto numero diapositiva 3"/>
          <p:cNvSpPr>
            <a:spLocks noGrp="1"/>
          </p:cNvSpPr>
          <p:nvPr>
            <p:ph type="sldNum" sz="quarter" idx="10"/>
          </p:nvPr>
        </p:nvSpPr>
        <p:spPr/>
        <p:txBody>
          <a:bodyPr/>
          <a:lstStyle/>
          <a:p>
            <a:fld id="{CEAFC3A6-5058-4CEA-B4BD-1AD1EE1BF765}" type="slidenum">
              <a:rPr lang="it-IT" smtClean="0"/>
              <a:t>19</a:t>
            </a:fld>
            <a:endParaRPr lang="it-IT"/>
          </a:p>
        </p:txBody>
      </p:sp>
    </p:spTree>
    <p:extLst>
      <p:ext uri="{BB962C8B-B14F-4D97-AF65-F5344CB8AC3E}">
        <p14:creationId xmlns:p14="http://schemas.microsoft.com/office/powerpoint/2010/main" val="2376954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kern="1200" dirty="0">
                <a:solidFill>
                  <a:schemeClr val="tx1"/>
                </a:solidFill>
                <a:effectLst/>
                <a:latin typeface="+mn-lt"/>
                <a:ea typeface="+mn-ea"/>
                <a:cs typeface="+mn-cs"/>
              </a:rPr>
              <a:t>pediatric,  lung and heart-lung transplantation recipients </a:t>
            </a:r>
            <a:r>
              <a:rPr lang="en-US" sz="1200" b="1" kern="1200" dirty="0">
                <a:solidFill>
                  <a:schemeClr val="tx1"/>
                </a:solidFill>
                <a:effectLst/>
                <a:latin typeface="+mn-lt"/>
                <a:ea typeface="+mn-ea"/>
                <a:cs typeface="+mn-cs"/>
              </a:rPr>
              <a:t>appear to have the greatest risk </a:t>
            </a:r>
            <a:r>
              <a:rPr lang="en-US" sz="1200" kern="1200" dirty="0">
                <a:solidFill>
                  <a:schemeClr val="tx1"/>
                </a:solidFill>
                <a:effectLst/>
                <a:latin typeface="+mn-lt"/>
                <a:ea typeface="+mn-ea"/>
                <a:cs typeface="+mn-cs"/>
              </a:rPr>
              <a:t>of respiratory viral infections with more severe courses and complications </a:t>
            </a:r>
            <a:endParaRPr lang="it-IT" dirty="0"/>
          </a:p>
        </p:txBody>
      </p:sp>
      <p:sp>
        <p:nvSpPr>
          <p:cNvPr id="4" name="Segnaposto numero diapositiva 3"/>
          <p:cNvSpPr>
            <a:spLocks noGrp="1"/>
          </p:cNvSpPr>
          <p:nvPr>
            <p:ph type="sldNum" sz="quarter" idx="10"/>
          </p:nvPr>
        </p:nvSpPr>
        <p:spPr/>
        <p:txBody>
          <a:bodyPr/>
          <a:lstStyle/>
          <a:p>
            <a:fld id="{CEAFC3A6-5058-4CEA-B4BD-1AD1EE1BF765}" type="slidenum">
              <a:rPr lang="it-IT" smtClean="0"/>
              <a:t>21</a:t>
            </a:fld>
            <a:endParaRPr lang="it-IT"/>
          </a:p>
        </p:txBody>
      </p:sp>
    </p:spTree>
    <p:extLst>
      <p:ext uri="{BB962C8B-B14F-4D97-AF65-F5344CB8AC3E}">
        <p14:creationId xmlns:p14="http://schemas.microsoft.com/office/powerpoint/2010/main" val="8641999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n-US" sz="1200" b="0" i="0" u="none" strike="noStrike" kern="1200" baseline="0" dirty="0">
                <a:solidFill>
                  <a:schemeClr val="tx1"/>
                </a:solidFill>
                <a:latin typeface="+mn-lt"/>
                <a:ea typeface="+mn-ea"/>
                <a:cs typeface="+mn-cs"/>
              </a:rPr>
              <a:t>All RVs cause a variety of direct effects, and no one virus is exclusively associated with one clinical syndrome,  although some RVs show varying tropism for the respiratory tract . Picornaviruses (43.2%) were the most frequently encountered RVs. That finding is in agreement with the knowledge that this RV is the primary cause of acute viral respiratory illnesses. Rhinovirus is followed by coronaviruses and influenza (both 16.7%). </a:t>
            </a:r>
          </a:p>
          <a:p>
            <a:r>
              <a:rPr lang="en-US" sz="1200" b="0" i="0" u="none" strike="noStrike" kern="1200" baseline="0" dirty="0">
                <a:solidFill>
                  <a:schemeClr val="tx1"/>
                </a:solidFill>
                <a:latin typeface="+mn-lt"/>
                <a:ea typeface="+mn-ea"/>
                <a:cs typeface="+mn-cs"/>
              </a:rPr>
              <a:t>Overall, 40.1% (65 of 162) of symptomatic RV infections progressed to LRTID.  Interestingly, certain viruses, </a:t>
            </a:r>
            <a:r>
              <a:rPr lang="en-US" sz="1200" b="0" i="0" u="sng" strike="noStrike" kern="1200" baseline="0" dirty="0">
                <a:solidFill>
                  <a:schemeClr val="tx1"/>
                </a:solidFill>
                <a:latin typeface="+mn-lt"/>
                <a:ea typeface="+mn-ea"/>
                <a:cs typeface="+mn-cs"/>
              </a:rPr>
              <a:t>namely</a:t>
            </a:r>
            <a:r>
              <a:rPr lang="en-US" sz="1200" b="0" i="0" u="none" strike="noStrike" kern="1200" baseline="0" dirty="0">
                <a:solidFill>
                  <a:schemeClr val="tx1"/>
                </a:solidFill>
                <a:latin typeface="+mn-lt"/>
                <a:ea typeface="+mn-ea"/>
                <a:cs typeface="+mn-cs"/>
              </a:rPr>
              <a:t> influenza and those from the </a:t>
            </a:r>
            <a:r>
              <a:rPr lang="en-US" sz="1200" b="0" i="0" u="none" strike="noStrike" kern="1200" baseline="0" dirty="0" err="1">
                <a:solidFill>
                  <a:schemeClr val="tx1"/>
                </a:solidFill>
                <a:latin typeface="+mn-lt"/>
                <a:ea typeface="+mn-ea"/>
                <a:cs typeface="+mn-cs"/>
              </a:rPr>
              <a:t>paramyxoviridae</a:t>
            </a:r>
            <a:r>
              <a:rPr lang="en-US" sz="1200" b="0" i="0" u="none" strike="noStrike" kern="1200" baseline="0" dirty="0">
                <a:solidFill>
                  <a:schemeClr val="tx1"/>
                </a:solidFill>
                <a:latin typeface="+mn-lt"/>
                <a:ea typeface="+mn-ea"/>
                <a:cs typeface="+mn-cs"/>
              </a:rPr>
              <a:t> family (which includes RSV, HMPV and PIVs</a:t>
            </a:r>
            <a:r>
              <a:rPr lang="en-US" sz="1200" b="1" i="0" u="none" strike="noStrike" kern="1200" baseline="0" dirty="0">
                <a:solidFill>
                  <a:schemeClr val="tx1"/>
                </a:solidFill>
                <a:latin typeface="+mn-lt"/>
                <a:ea typeface="+mn-ea"/>
                <a:cs typeface="+mn-cs"/>
              </a:rPr>
              <a:t>), were more likely to be</a:t>
            </a:r>
          </a:p>
          <a:p>
            <a:r>
              <a:rPr lang="en-US" sz="1200" b="1" i="0" u="none" strike="noStrike" kern="1200" baseline="0" dirty="0">
                <a:solidFill>
                  <a:schemeClr val="tx1"/>
                </a:solidFill>
                <a:latin typeface="+mn-lt"/>
                <a:ea typeface="+mn-ea"/>
                <a:cs typeface="+mn-cs"/>
              </a:rPr>
              <a:t>associated with LRTID </a:t>
            </a:r>
            <a:r>
              <a:rPr lang="en-US" sz="1200" b="0" i="0" u="none" strike="noStrike" kern="1200" baseline="0" dirty="0">
                <a:solidFill>
                  <a:schemeClr val="tx1"/>
                </a:solidFill>
                <a:latin typeface="+mn-lt"/>
                <a:ea typeface="+mn-ea"/>
                <a:cs typeface="+mn-cs"/>
              </a:rPr>
              <a:t>(pneumonia) </a:t>
            </a:r>
            <a:r>
              <a:rPr lang="en-US" sz="1200" b="1" i="0" u="none" strike="noStrike" kern="1200" baseline="0" dirty="0">
                <a:solidFill>
                  <a:schemeClr val="tx1"/>
                </a:solidFill>
                <a:latin typeface="+mn-lt"/>
                <a:ea typeface="+mn-ea"/>
                <a:cs typeface="+mn-cs"/>
              </a:rPr>
              <a:t>and higher hospitalization </a:t>
            </a:r>
            <a:r>
              <a:rPr lang="en-US" sz="1200" b="0" i="0" u="none" strike="noStrike" kern="1200" baseline="0" dirty="0">
                <a:solidFill>
                  <a:schemeClr val="tx1"/>
                </a:solidFill>
                <a:latin typeface="+mn-lt"/>
                <a:ea typeface="+mn-ea"/>
                <a:cs typeface="+mn-cs"/>
              </a:rPr>
              <a:t>rates</a:t>
            </a:r>
          </a:p>
          <a:p>
            <a:endParaRPr lang="en-US" sz="1200" b="0" i="0" u="none" strike="noStrike" kern="1200" baseline="0" dirty="0">
              <a:solidFill>
                <a:schemeClr val="tx1"/>
              </a:solidFill>
              <a:latin typeface="+mn-lt"/>
              <a:ea typeface="+mn-ea"/>
              <a:cs typeface="+mn-cs"/>
            </a:endParaRPr>
          </a:p>
          <a:p>
            <a:endParaRPr lang="es-ES" dirty="0"/>
          </a:p>
        </p:txBody>
      </p:sp>
      <p:sp>
        <p:nvSpPr>
          <p:cNvPr id="4" name="3 Marcador de número de diapositiva"/>
          <p:cNvSpPr>
            <a:spLocks noGrp="1"/>
          </p:cNvSpPr>
          <p:nvPr>
            <p:ph type="sldNum" sz="quarter" idx="10"/>
          </p:nvPr>
        </p:nvSpPr>
        <p:spPr/>
        <p:txBody>
          <a:bodyPr/>
          <a:lstStyle/>
          <a:p>
            <a:pPr>
              <a:defRPr/>
            </a:pPr>
            <a:fld id="{1AB4AE81-CB54-4442-8C8F-815EB49A3BDD}" type="slidenum">
              <a:rPr lang="es-ES_tradnl" smtClean="0"/>
              <a:pPr>
                <a:defRPr/>
              </a:pPr>
              <a:t>22</a:t>
            </a:fld>
            <a:endParaRPr lang="es-ES_tradnl"/>
          </a:p>
        </p:txBody>
      </p:sp>
    </p:spTree>
    <p:extLst>
      <p:ext uri="{BB962C8B-B14F-4D97-AF65-F5344CB8AC3E}">
        <p14:creationId xmlns:p14="http://schemas.microsoft.com/office/powerpoint/2010/main" val="39018404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baseline="0" dirty="0"/>
              <a:t>This is my outline and I would like to start with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u="sng" dirty="0">
                <a:effectLst/>
                <a:latin typeface="Calibri" panose="020F0502020204030204" pitchFamily="34" charset="0"/>
                <a:ea typeface="Calibri" panose="020F0502020204030204" pitchFamily="34" charset="0"/>
                <a:cs typeface="Calibri" panose="020F0502020204030204" pitchFamily="34" charset="0"/>
              </a:rPr>
              <a:t>This is my outline -</a:t>
            </a:r>
            <a:r>
              <a:rPr lang="en-US" sz="1800" u="sng" dirty="0">
                <a:effectLst/>
                <a:latin typeface="Calibri" panose="020F0502020204030204" pitchFamily="34" charset="0"/>
                <a:ea typeface="Calibri" panose="020F0502020204030204" pitchFamily="34" charset="0"/>
                <a:cs typeface="Calibri" panose="020F0502020204030204" pitchFamily="34" charset="0"/>
              </a:rPr>
              <a:t>I will discuss each topic and I would like to start with</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baseline="0" dirty="0"/>
          </a:p>
          <a:p>
            <a:endParaRPr lang="en-US" baseline="0" dirty="0"/>
          </a:p>
          <a:p>
            <a:endParaRPr lang="en-US" dirty="0"/>
          </a:p>
        </p:txBody>
      </p:sp>
      <p:sp>
        <p:nvSpPr>
          <p:cNvPr id="4" name="Segnaposto numero diapositiva 3"/>
          <p:cNvSpPr>
            <a:spLocks noGrp="1"/>
          </p:cNvSpPr>
          <p:nvPr>
            <p:ph type="sldNum" sz="quarter" idx="10"/>
          </p:nvPr>
        </p:nvSpPr>
        <p:spPr/>
        <p:txBody>
          <a:bodyPr/>
          <a:lstStyle/>
          <a:p>
            <a:fld id="{CEAFC3A6-5058-4CEA-B4BD-1AD1EE1BF765}" type="slidenum">
              <a:rPr lang="it-IT" smtClean="0"/>
              <a:t>24</a:t>
            </a:fld>
            <a:endParaRPr lang="it-IT"/>
          </a:p>
        </p:txBody>
      </p:sp>
    </p:spTree>
    <p:extLst>
      <p:ext uri="{BB962C8B-B14F-4D97-AF65-F5344CB8AC3E}">
        <p14:creationId xmlns:p14="http://schemas.microsoft.com/office/powerpoint/2010/main" val="11777264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Multi-season prospective Swiss Transplant Cohort Study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Transplant recipients are at higher risk of infectious complications compared to immunocompetent hosts. Respiratory viral  infections are a significant risk factor for subsequent development of bacterial pneumonia.</a:t>
            </a:r>
          </a:p>
          <a:p>
            <a:r>
              <a:rPr lang="en-US" sz="1200" dirty="0"/>
              <a:t>Bacterial super-infection, with</a:t>
            </a:r>
            <a:r>
              <a:rPr lang="en-US" sz="1200" b="1" dirty="0"/>
              <a:t> S. pneumoniae </a:t>
            </a:r>
            <a:r>
              <a:rPr lang="en-US" sz="1200" dirty="0"/>
              <a:t>and</a:t>
            </a:r>
            <a:r>
              <a:rPr lang="en-US" sz="1200" b="1" dirty="0"/>
              <a:t> </a:t>
            </a:r>
            <a:r>
              <a:rPr lang="en-US" sz="1200" b="1" dirty="0" err="1"/>
              <a:t>S.aureus</a:t>
            </a:r>
            <a:r>
              <a:rPr lang="en-US" sz="1200" dirty="0"/>
              <a:t>, is a well known complication of severe FLU. Previous studies suggest a role for RV infections in facilitating colonization and infection with </a:t>
            </a:r>
            <a:r>
              <a:rPr lang="it-IT" sz="1200" b="1" dirty="0"/>
              <a:t>P. aeruginosa (</a:t>
            </a:r>
            <a:r>
              <a:rPr lang="en-US" sz="1200" dirty="0"/>
              <a:t>RV infections involving the lower respiratory tract in LTRs predispose to  </a:t>
            </a:r>
            <a:r>
              <a:rPr lang="it-IT" sz="1200" dirty="0"/>
              <a:t>P. </a:t>
            </a:r>
            <a:r>
              <a:rPr lang="it-IT" sz="1200" dirty="0" err="1"/>
              <a:t>aeruginosa</a:t>
            </a:r>
            <a:r>
              <a:rPr lang="it-IT" sz="1200" dirty="0"/>
              <a:t> </a:t>
            </a:r>
            <a:r>
              <a:rPr lang="it-IT" sz="1200" dirty="0" err="1"/>
              <a:t>isolation</a:t>
            </a:r>
            <a:r>
              <a:rPr lang="it-IT" sz="1200" dirty="0"/>
              <a:t> (HR 8.54, 95% CI 1.54–47.4, p = 0.01)</a:t>
            </a:r>
          </a:p>
          <a:p>
            <a:endParaRPr lang="en-US" dirty="0"/>
          </a:p>
        </p:txBody>
      </p:sp>
      <p:sp>
        <p:nvSpPr>
          <p:cNvPr id="4" name="Segnaposto numero diapositiva 3"/>
          <p:cNvSpPr>
            <a:spLocks noGrp="1"/>
          </p:cNvSpPr>
          <p:nvPr>
            <p:ph type="sldNum" sz="quarter" idx="10"/>
          </p:nvPr>
        </p:nvSpPr>
        <p:spPr/>
        <p:txBody>
          <a:bodyPr/>
          <a:lstStyle/>
          <a:p>
            <a:fld id="{CEAFC3A6-5058-4CEA-B4BD-1AD1EE1BF765}" type="slidenum">
              <a:rPr lang="it-IT" smtClean="0"/>
              <a:t>25</a:t>
            </a:fld>
            <a:endParaRPr lang="it-IT"/>
          </a:p>
        </p:txBody>
      </p:sp>
    </p:spTree>
    <p:extLst>
      <p:ext uri="{BB962C8B-B14F-4D97-AF65-F5344CB8AC3E}">
        <p14:creationId xmlns:p14="http://schemas.microsoft.com/office/powerpoint/2010/main" val="14369946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l"/>
            <a:r>
              <a:rPr lang="en-US" sz="2800" b="0" i="0" dirty="0">
                <a:solidFill>
                  <a:srgbClr val="4D5156"/>
                </a:solidFill>
                <a:effectLst/>
                <a:latin typeface="arial" panose="020B0604020202020204" pitchFamily="34" charset="0"/>
              </a:rPr>
              <a:t> Solid-organ transplantation (</a:t>
            </a:r>
            <a:r>
              <a:rPr lang="en-US" sz="2800" b="1" i="0" dirty="0">
                <a:solidFill>
                  <a:srgbClr val="5F6368"/>
                </a:solidFill>
                <a:effectLst/>
                <a:latin typeface="arial" panose="020B0604020202020204" pitchFamily="34" charset="0"/>
              </a:rPr>
              <a:t>SOT</a:t>
            </a:r>
            <a:r>
              <a:rPr lang="en-US" sz="2800" b="0" i="0" dirty="0">
                <a:solidFill>
                  <a:srgbClr val="4D5156"/>
                </a:solidFill>
                <a:effectLst/>
                <a:latin typeface="arial" panose="020B0604020202020204" pitchFamily="34" charset="0"/>
              </a:rPr>
              <a:t>) AND </a:t>
            </a:r>
            <a:r>
              <a:rPr lang="en-US" sz="4000" b="0" i="0" dirty="0">
                <a:solidFill>
                  <a:srgbClr val="040C28"/>
                </a:solidFill>
                <a:effectLst/>
                <a:latin typeface="Google Sans"/>
              </a:rPr>
              <a:t> hematopoietic stem cell transplantation (HSCT) are</a:t>
            </a:r>
            <a:r>
              <a:rPr lang="en-US" sz="2800" b="0" i="0" dirty="0">
                <a:solidFill>
                  <a:srgbClr val="4D5156"/>
                </a:solidFill>
                <a:effectLst/>
                <a:latin typeface="arial" panose="020B0604020202020204" pitchFamily="34" charset="0"/>
              </a:rPr>
              <a:t> well-known risk factors for </a:t>
            </a:r>
            <a:r>
              <a:rPr lang="en-US" sz="2800" b="1" i="0" dirty="0">
                <a:solidFill>
                  <a:srgbClr val="5F6368"/>
                </a:solidFill>
                <a:effectLst/>
                <a:latin typeface="arial" panose="020B0604020202020204" pitchFamily="34" charset="0"/>
              </a:rPr>
              <a:t>invasive pulmonary aspergillosis</a:t>
            </a:r>
            <a:r>
              <a:rPr lang="en-US" sz="2800" b="0" i="0" dirty="0">
                <a:solidFill>
                  <a:srgbClr val="4D5156"/>
                </a:solidFill>
                <a:effectLst/>
                <a:latin typeface="arial" panose="020B0604020202020204" pitchFamily="34" charset="0"/>
              </a:rPr>
              <a:t> (</a:t>
            </a:r>
            <a:r>
              <a:rPr lang="en-US" sz="2800" b="1" i="0" dirty="0">
                <a:solidFill>
                  <a:srgbClr val="5F6368"/>
                </a:solidFill>
                <a:effectLst/>
                <a:latin typeface="arial" panose="020B0604020202020204" pitchFamily="34" charset="0"/>
              </a:rPr>
              <a:t>IPA</a:t>
            </a:r>
            <a:r>
              <a:rPr lang="en-US" sz="2800" b="0" i="0" dirty="0">
                <a:solidFill>
                  <a:srgbClr val="4D5156"/>
                </a:solidFill>
                <a:effectLst/>
                <a:latin typeface="arial" panose="020B0604020202020204" pitchFamily="34" charset="0"/>
              </a:rPr>
              <a:t>). </a:t>
            </a:r>
          </a:p>
          <a:p>
            <a:pPr algn="l"/>
            <a:r>
              <a:rPr lang="en-US" sz="1800" b="0" i="0" u="none" strike="noStrike" baseline="0" dirty="0">
                <a:latin typeface="MinionPro-Regular"/>
              </a:rPr>
              <a:t>Recent studies </a:t>
            </a:r>
            <a:r>
              <a:rPr lang="en-US" sz="1800" b="1" i="0" u="none" strike="noStrike" baseline="0" dirty="0">
                <a:latin typeface="MinionPro-Regular"/>
              </a:rPr>
              <a:t>have drawn attention </a:t>
            </a:r>
            <a:r>
              <a:rPr lang="en-US" sz="1800" b="0" i="0" u="none" strike="noStrike" baseline="0" dirty="0">
                <a:latin typeface="MinionPro-Regular"/>
              </a:rPr>
              <a:t>to invasive pulmonary aspergillosis (IPA) as a complication of coronavirus disease 2019 </a:t>
            </a:r>
            <a:r>
              <a:rPr lang="it-IT" sz="1800" b="0" i="0" u="none" strike="noStrike" baseline="0" dirty="0">
                <a:latin typeface="MinionPro-Regular"/>
              </a:rPr>
              <a:t>(COVID-19) and </a:t>
            </a:r>
            <a:r>
              <a:rPr lang="it-IT" sz="1800" b="0" i="0" u="none" strike="noStrike" baseline="0" dirty="0" err="1">
                <a:latin typeface="MinionPro-Regular"/>
              </a:rPr>
              <a:t>flu</a:t>
            </a:r>
            <a:r>
              <a:rPr lang="it-IT" sz="1800" b="0" i="0" u="none" strike="noStrike" baseline="0" dirty="0">
                <a:latin typeface="MinionPro-Regular"/>
              </a:rPr>
              <a:t> </a:t>
            </a:r>
            <a:endParaRPr lang="en-US" sz="1800" b="0" i="0" u="none" strike="noStrike" baseline="0" dirty="0">
              <a:latin typeface="MinionPro-Regular"/>
            </a:endParaRPr>
          </a:p>
          <a:p>
            <a:pPr algn="l"/>
            <a:r>
              <a:rPr lang="en-US" sz="1800" b="0" i="0" u="none" strike="noStrike" baseline="0" dirty="0">
                <a:latin typeface="MinionPro-Regular"/>
              </a:rPr>
              <a:t>Invasive pulmonary aspergillosis  is increasingly recognized as a complication of severe influenza and coronavirus disease 2019. </a:t>
            </a:r>
            <a:r>
              <a:rPr lang="en-US" sz="1800" b="1" i="0" u="none" strike="noStrike" baseline="0" dirty="0">
                <a:latin typeface="MinionPro-Regular"/>
              </a:rPr>
              <a:t>The extent to which other </a:t>
            </a:r>
            <a:r>
              <a:rPr lang="en-US" sz="1800" b="0" i="0" u="none" strike="noStrike" baseline="0" dirty="0">
                <a:latin typeface="MinionPro-Regular"/>
              </a:rPr>
              <a:t>respiratory viral infections predispose to IPA is unclear.</a:t>
            </a:r>
          </a:p>
          <a:p>
            <a:pPr algn="l"/>
            <a:r>
              <a:rPr lang="en-US" b="1" i="0" dirty="0">
                <a:solidFill>
                  <a:srgbClr val="222222"/>
                </a:solidFill>
                <a:effectLst/>
                <a:latin typeface="Arial" panose="020B0604020202020204" pitchFamily="34" charset="0"/>
              </a:rPr>
              <a:t>In this figure</a:t>
            </a:r>
            <a:r>
              <a:rPr lang="en-US" b="0" i="0" dirty="0">
                <a:solidFill>
                  <a:srgbClr val="222222"/>
                </a:solidFill>
                <a:effectLst/>
                <a:latin typeface="Arial" panose="020B0604020202020204" pitchFamily="34" charset="0"/>
              </a:rPr>
              <a:t>  we describe a comparison between IAPA and CAPA. the similarities and differences between CAPA and IAPA are described. Both co-infections occur in ICU-admitted patients. Corticosteroids and anti-IL-6 therapy have been implicated in CAPA pathophysiology, while this is the case for corticosteroids and oseltamivir in IAPA. </a:t>
            </a:r>
            <a:r>
              <a:rPr lang="en-US" b="1" i="0" dirty="0">
                <a:solidFill>
                  <a:srgbClr val="222222"/>
                </a:solidFill>
                <a:effectLst/>
                <a:latin typeface="Arial" panose="020B0604020202020204" pitchFamily="34" charset="0"/>
              </a:rPr>
              <a:t>IAPA tends to occur earlier, more frequently and with more frequent angioinvasion than CAPA. Both lead to an increased mortality. </a:t>
            </a:r>
          </a:p>
          <a:p>
            <a:pPr algn="l"/>
            <a:endParaRPr lang="en-US" b="1" i="0" dirty="0">
              <a:solidFill>
                <a:srgbClr val="222222"/>
              </a:solidFill>
              <a:effectLst/>
              <a:latin typeface="Arial" panose="020B0604020202020204" pitchFamily="34" charset="0"/>
            </a:endParaRPr>
          </a:p>
          <a:p>
            <a:pPr algn="l"/>
            <a:r>
              <a:rPr lang="en-US" sz="1200" b="1" i="0" u="sng" strike="noStrike" baseline="0" dirty="0">
                <a:latin typeface="MinionPro-Regular"/>
              </a:rPr>
              <a:t>The extent to which other respiratory </a:t>
            </a:r>
            <a:r>
              <a:rPr lang="en-US" sz="1200" b="1" i="0" u="none" strike="noStrike" baseline="0" dirty="0">
                <a:latin typeface="MinionPro-Regular"/>
              </a:rPr>
              <a:t>viral infections predispose to IPA is unclear. </a:t>
            </a:r>
            <a:r>
              <a:rPr lang="en-US" sz="1200" b="0" i="0" u="none" strike="noStrike" baseline="0" dirty="0">
                <a:latin typeface="MinionPro-Regular"/>
              </a:rPr>
              <a:t>it is unclear whether NI-RVIs predispose </a:t>
            </a:r>
            <a:r>
              <a:rPr lang="it-IT" sz="1200" b="0" i="0" u="none" strike="noStrike" baseline="0" dirty="0" err="1">
                <a:latin typeface="MinionPro-Regular"/>
              </a:rPr>
              <a:t>patients</a:t>
            </a:r>
            <a:r>
              <a:rPr lang="it-IT" sz="1200" b="0" i="0" u="none" strike="noStrike" baseline="0" dirty="0">
                <a:latin typeface="MinionPro-Regular"/>
              </a:rPr>
              <a:t> to IPA</a:t>
            </a:r>
            <a:endParaRPr lang="en-US" sz="1200" b="0" i="0" u="none" strike="noStrike" baseline="0" dirty="0">
              <a:latin typeface="UniversLTStd-LightCn"/>
            </a:endParaRPr>
          </a:p>
          <a:p>
            <a:pPr algn="l"/>
            <a:endParaRPr lang="it-IT" b="1" dirty="0"/>
          </a:p>
        </p:txBody>
      </p:sp>
      <p:sp>
        <p:nvSpPr>
          <p:cNvPr id="4" name="Segnaposto numero diapositiva 3"/>
          <p:cNvSpPr>
            <a:spLocks noGrp="1"/>
          </p:cNvSpPr>
          <p:nvPr>
            <p:ph type="sldNum" sz="quarter" idx="5"/>
          </p:nvPr>
        </p:nvSpPr>
        <p:spPr/>
        <p:txBody>
          <a:bodyPr/>
          <a:lstStyle/>
          <a:p>
            <a:fld id="{0218C42C-86DF-4135-BF79-9BDB1AD333C5}" type="slidenum">
              <a:rPr lang="it-IT" smtClean="0"/>
              <a:t>27</a:t>
            </a:fld>
            <a:endParaRPr lang="it-IT"/>
          </a:p>
        </p:txBody>
      </p:sp>
    </p:spTree>
    <p:extLst>
      <p:ext uri="{BB962C8B-B14F-4D97-AF65-F5344CB8AC3E}">
        <p14:creationId xmlns:p14="http://schemas.microsoft.com/office/powerpoint/2010/main" val="8147067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l"/>
            <a:r>
              <a:rPr lang="en-US" sz="1800" b="0" i="0" u="none" strike="noStrike" baseline="0" dirty="0">
                <a:latin typeface="AdvP6F00"/>
              </a:rPr>
              <a:t>A total of 202 RVI episodes (50 influenza, 31 severe acute respiratory syndrome coronavirus-</a:t>
            </a:r>
          </a:p>
          <a:p>
            <a:pPr algn="l"/>
            <a:r>
              <a:rPr lang="en-US" sz="1800" b="0" i="0" u="none" strike="noStrike" baseline="0" dirty="0">
                <a:latin typeface="AdvP6F00"/>
              </a:rPr>
              <a:t>2, 30 metapneumovirus, 44 parainfluenza, and 47 respiratory syncytial virus) in 132</a:t>
            </a:r>
          </a:p>
          <a:p>
            <a:pPr algn="l"/>
            <a:r>
              <a:rPr lang="en-US" sz="1800" b="0" i="0" u="none" strike="noStrike" baseline="0" dirty="0">
                <a:latin typeface="AdvP6F00"/>
              </a:rPr>
              <a:t>patients was included for analysis. Thirty-one episodes (15%) were associated with secondary</a:t>
            </a:r>
          </a:p>
          <a:p>
            <a:pPr algn="l"/>
            <a:r>
              <a:rPr lang="en-US" sz="1800" b="0" i="0" u="none" strike="noStrike" baseline="0" dirty="0">
                <a:latin typeface="AdvP6F00"/>
              </a:rPr>
              <a:t>IFIs, and 27 occurred in LTRs with lower respiratory tract infection (LRTI; 28% from 96 LRTI</a:t>
            </a:r>
          </a:p>
          <a:p>
            <a:pPr algn="l"/>
            <a:r>
              <a:rPr lang="en-US" sz="1800" b="0" i="0" u="none" strike="noStrike" baseline="0" dirty="0">
                <a:latin typeface="AdvP6F00"/>
              </a:rPr>
              <a:t>episodes). Aspergillosis was the most common IFI (80%).</a:t>
            </a:r>
          </a:p>
          <a:p>
            <a:pPr algn="l"/>
            <a:r>
              <a:rPr lang="en-US" sz="1800" b="0" i="0" u="none" strike="noStrike" baseline="0" dirty="0">
                <a:latin typeface="AdvP6F00"/>
              </a:rPr>
              <a:t>In multivariable analysis, RVI with LTRI was associated with IFI (adjusted odds ratio [95% confidence interval (CI)] of 7.85 (2.48-24.9).</a:t>
            </a:r>
          </a:p>
          <a:p>
            <a:pPr algn="l"/>
            <a:r>
              <a:rPr lang="it-IT" sz="1800" b="0" i="0" u="none" strike="noStrike" baseline="0" dirty="0" err="1">
                <a:latin typeface="AdvP6F00"/>
              </a:rPr>
              <a:t>Importantly</a:t>
            </a:r>
            <a:r>
              <a:rPr lang="it-IT" sz="1800" b="0" i="0" u="none" strike="noStrike" baseline="0" dirty="0">
                <a:latin typeface="AdvP6F00"/>
              </a:rPr>
              <a:t> </a:t>
            </a:r>
            <a:r>
              <a:rPr lang="it-IT" sz="1800" b="0" i="0" u="none" strike="noStrike" baseline="0" dirty="0" err="1">
                <a:latin typeface="AdvP6F00"/>
              </a:rPr>
              <a:t>secondary</a:t>
            </a:r>
            <a:endParaRPr lang="it-IT" sz="1800" b="0" i="0" u="none" strike="noStrike" baseline="0" dirty="0">
              <a:latin typeface="AdvP6F00"/>
            </a:endParaRPr>
          </a:p>
          <a:p>
            <a:pPr algn="l"/>
            <a:r>
              <a:rPr lang="en-US" sz="1800" b="0" i="0" u="none" strike="noStrike" baseline="0" dirty="0">
                <a:latin typeface="AdvP6F00"/>
              </a:rPr>
              <a:t>IFIs post RVIs were associated with lung allograft failure</a:t>
            </a:r>
          </a:p>
          <a:p>
            <a:pPr algn="l"/>
            <a:r>
              <a:rPr lang="it-IT" sz="1800" b="0" i="0" u="none" strike="noStrike" baseline="0" dirty="0">
                <a:latin typeface="AdvP6F00"/>
              </a:rPr>
              <a:t>and CLAD stage </a:t>
            </a:r>
            <a:r>
              <a:rPr lang="it-IT" sz="1800" b="0" i="0" u="none" strike="noStrike" baseline="0" dirty="0" err="1">
                <a:latin typeface="AdvP6F00"/>
              </a:rPr>
              <a:t>progression</a:t>
            </a:r>
            <a:r>
              <a:rPr lang="it-IT" sz="1800" b="0" i="0" u="none" strike="noStrike" baseline="0" dirty="0">
                <a:latin typeface="AdvP6F00"/>
              </a:rPr>
              <a:t>.</a:t>
            </a:r>
            <a:endParaRPr lang="it-IT" dirty="0"/>
          </a:p>
        </p:txBody>
      </p:sp>
      <p:sp>
        <p:nvSpPr>
          <p:cNvPr id="4" name="Segnaposto numero diapositiva 3"/>
          <p:cNvSpPr>
            <a:spLocks noGrp="1"/>
          </p:cNvSpPr>
          <p:nvPr>
            <p:ph type="sldNum" sz="quarter" idx="5"/>
          </p:nvPr>
        </p:nvSpPr>
        <p:spPr/>
        <p:txBody>
          <a:bodyPr/>
          <a:lstStyle/>
          <a:p>
            <a:fld id="{F2A68A9B-C26A-46B6-90A6-338667B7EBFD}" type="slidenum">
              <a:rPr lang="it-IT" smtClean="0"/>
              <a:t>28</a:t>
            </a:fld>
            <a:endParaRPr lang="it-IT"/>
          </a:p>
        </p:txBody>
      </p:sp>
    </p:spTree>
    <p:extLst>
      <p:ext uri="{BB962C8B-B14F-4D97-AF65-F5344CB8AC3E}">
        <p14:creationId xmlns:p14="http://schemas.microsoft.com/office/powerpoint/2010/main" val="34445726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baseline="0" dirty="0"/>
              <a:t>This is my outline and I would like to start with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u="sng" dirty="0">
                <a:effectLst/>
                <a:latin typeface="Calibri" panose="020F0502020204030204" pitchFamily="34" charset="0"/>
                <a:ea typeface="Calibri" panose="020F0502020204030204" pitchFamily="34" charset="0"/>
                <a:cs typeface="Calibri" panose="020F0502020204030204" pitchFamily="34" charset="0"/>
              </a:rPr>
              <a:t>This is my outline -</a:t>
            </a:r>
            <a:r>
              <a:rPr lang="en-US" sz="1800" u="sng" dirty="0">
                <a:effectLst/>
                <a:latin typeface="Calibri" panose="020F0502020204030204" pitchFamily="34" charset="0"/>
                <a:ea typeface="Calibri" panose="020F0502020204030204" pitchFamily="34" charset="0"/>
                <a:cs typeface="Calibri" panose="020F0502020204030204" pitchFamily="34" charset="0"/>
              </a:rPr>
              <a:t>I will discuss each topic and I would like to start with</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baseline="0" dirty="0"/>
          </a:p>
          <a:p>
            <a:endParaRPr lang="en-US" baseline="0" dirty="0"/>
          </a:p>
          <a:p>
            <a:endParaRPr lang="en-US" dirty="0"/>
          </a:p>
        </p:txBody>
      </p:sp>
      <p:sp>
        <p:nvSpPr>
          <p:cNvPr id="4" name="Segnaposto numero diapositiva 3"/>
          <p:cNvSpPr>
            <a:spLocks noGrp="1"/>
          </p:cNvSpPr>
          <p:nvPr>
            <p:ph type="sldNum" sz="quarter" idx="10"/>
          </p:nvPr>
        </p:nvSpPr>
        <p:spPr/>
        <p:txBody>
          <a:bodyPr/>
          <a:lstStyle/>
          <a:p>
            <a:fld id="{CEAFC3A6-5058-4CEA-B4BD-1AD1EE1BF765}" type="slidenum">
              <a:rPr lang="it-IT" smtClean="0"/>
              <a:t>30</a:t>
            </a:fld>
            <a:endParaRPr lang="it-IT"/>
          </a:p>
        </p:txBody>
      </p:sp>
    </p:spTree>
    <p:extLst>
      <p:ext uri="{BB962C8B-B14F-4D97-AF65-F5344CB8AC3E}">
        <p14:creationId xmlns:p14="http://schemas.microsoft.com/office/powerpoint/2010/main" val="41804364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12121"/>
                </a:solidFill>
                <a:effectLst/>
                <a:latin typeface="BlinkMacSystemFont"/>
              </a:rPr>
              <a:t>Lung transplant recipients with CARVs in the lower respiratory tract are at increased risk to develop CLAD.</a:t>
            </a:r>
            <a:endParaRPr lang="it-IT" dirty="0"/>
          </a:p>
          <a:p>
            <a:endParaRPr lang="it-IT" dirty="0"/>
          </a:p>
        </p:txBody>
      </p:sp>
      <p:sp>
        <p:nvSpPr>
          <p:cNvPr id="4" name="Segnaposto numero diapositiva 3"/>
          <p:cNvSpPr>
            <a:spLocks noGrp="1"/>
          </p:cNvSpPr>
          <p:nvPr>
            <p:ph type="sldNum" sz="quarter" idx="5"/>
          </p:nvPr>
        </p:nvSpPr>
        <p:spPr/>
        <p:txBody>
          <a:bodyPr/>
          <a:lstStyle/>
          <a:p>
            <a:fld id="{F2A68A9B-C26A-46B6-90A6-338667B7EBFD}" type="slidenum">
              <a:rPr lang="it-IT" smtClean="0"/>
              <a:t>31</a:t>
            </a:fld>
            <a:endParaRPr lang="it-IT"/>
          </a:p>
        </p:txBody>
      </p:sp>
    </p:spTree>
    <p:extLst>
      <p:ext uri="{BB962C8B-B14F-4D97-AF65-F5344CB8AC3E}">
        <p14:creationId xmlns:p14="http://schemas.microsoft.com/office/powerpoint/2010/main" val="24944373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baseline="0" dirty="0"/>
              <a:t>This is my outline and I would like to start with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u="sng" dirty="0">
                <a:effectLst/>
                <a:latin typeface="Calibri" panose="020F0502020204030204" pitchFamily="34" charset="0"/>
                <a:ea typeface="Calibri" panose="020F0502020204030204" pitchFamily="34" charset="0"/>
                <a:cs typeface="Calibri" panose="020F0502020204030204" pitchFamily="34" charset="0"/>
              </a:rPr>
              <a:t>This is my outline -</a:t>
            </a:r>
            <a:r>
              <a:rPr lang="en-US" sz="1800" u="sng" dirty="0">
                <a:effectLst/>
                <a:latin typeface="Calibri" panose="020F0502020204030204" pitchFamily="34" charset="0"/>
                <a:ea typeface="Calibri" panose="020F0502020204030204" pitchFamily="34" charset="0"/>
                <a:cs typeface="Calibri" panose="020F0502020204030204" pitchFamily="34" charset="0"/>
              </a:rPr>
              <a:t>I will discuss each topic and I would like to start with</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baseline="0" dirty="0"/>
          </a:p>
          <a:p>
            <a:endParaRPr lang="en-US" baseline="0" dirty="0"/>
          </a:p>
          <a:p>
            <a:endParaRPr lang="en-US" dirty="0"/>
          </a:p>
        </p:txBody>
      </p:sp>
      <p:sp>
        <p:nvSpPr>
          <p:cNvPr id="4" name="Segnaposto numero diapositiva 3"/>
          <p:cNvSpPr>
            <a:spLocks noGrp="1"/>
          </p:cNvSpPr>
          <p:nvPr>
            <p:ph type="sldNum" sz="quarter" idx="10"/>
          </p:nvPr>
        </p:nvSpPr>
        <p:spPr/>
        <p:txBody>
          <a:bodyPr/>
          <a:lstStyle/>
          <a:p>
            <a:fld id="{CEAFC3A6-5058-4CEA-B4BD-1AD1EE1BF765}" type="slidenum">
              <a:rPr lang="it-IT" smtClean="0"/>
              <a:t>4</a:t>
            </a:fld>
            <a:endParaRPr lang="it-IT"/>
          </a:p>
        </p:txBody>
      </p:sp>
    </p:spTree>
    <p:extLst>
      <p:ext uri="{BB962C8B-B14F-4D97-AF65-F5344CB8AC3E}">
        <p14:creationId xmlns:p14="http://schemas.microsoft.com/office/powerpoint/2010/main" val="36678885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baseline="0" dirty="0"/>
              <a:t>This is my outline and I would like to start with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u="sng" dirty="0">
                <a:effectLst/>
                <a:latin typeface="Calibri" panose="020F0502020204030204" pitchFamily="34" charset="0"/>
                <a:ea typeface="Calibri" panose="020F0502020204030204" pitchFamily="34" charset="0"/>
                <a:cs typeface="Calibri" panose="020F0502020204030204" pitchFamily="34" charset="0"/>
              </a:rPr>
              <a:t>This is my outline -</a:t>
            </a:r>
            <a:r>
              <a:rPr lang="en-US" sz="1800" u="sng" dirty="0">
                <a:effectLst/>
                <a:latin typeface="Calibri" panose="020F0502020204030204" pitchFamily="34" charset="0"/>
                <a:ea typeface="Calibri" panose="020F0502020204030204" pitchFamily="34" charset="0"/>
                <a:cs typeface="Calibri" panose="020F0502020204030204" pitchFamily="34" charset="0"/>
              </a:rPr>
              <a:t>I will discuss each topic and I would like to start with</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baseline="0" dirty="0"/>
          </a:p>
          <a:p>
            <a:endParaRPr lang="en-US" baseline="0" dirty="0"/>
          </a:p>
          <a:p>
            <a:endParaRPr lang="en-US" dirty="0"/>
          </a:p>
        </p:txBody>
      </p:sp>
      <p:sp>
        <p:nvSpPr>
          <p:cNvPr id="4" name="Segnaposto numero diapositiva 3"/>
          <p:cNvSpPr>
            <a:spLocks noGrp="1"/>
          </p:cNvSpPr>
          <p:nvPr>
            <p:ph type="sldNum" sz="quarter" idx="10"/>
          </p:nvPr>
        </p:nvSpPr>
        <p:spPr/>
        <p:txBody>
          <a:bodyPr/>
          <a:lstStyle/>
          <a:p>
            <a:fld id="{CEAFC3A6-5058-4CEA-B4BD-1AD1EE1BF765}" type="slidenum">
              <a:rPr lang="it-IT" smtClean="0"/>
              <a:t>33</a:t>
            </a:fld>
            <a:endParaRPr lang="it-IT"/>
          </a:p>
        </p:txBody>
      </p:sp>
    </p:spTree>
    <p:extLst>
      <p:ext uri="{BB962C8B-B14F-4D97-AF65-F5344CB8AC3E}">
        <p14:creationId xmlns:p14="http://schemas.microsoft.com/office/powerpoint/2010/main" val="11396478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dirty="0">
                <a:solidFill>
                  <a:srgbClr val="C00000"/>
                </a:solidFill>
              </a:rPr>
              <a:t>viral shedding was significantly longer in immunocompromised hosts than in immunocompetent hosts.</a:t>
            </a:r>
            <a:endParaRPr lang="it-IT" dirty="0"/>
          </a:p>
        </p:txBody>
      </p:sp>
      <p:sp>
        <p:nvSpPr>
          <p:cNvPr id="4" name="Segnaposto numero diapositiva 3"/>
          <p:cNvSpPr>
            <a:spLocks noGrp="1"/>
          </p:cNvSpPr>
          <p:nvPr>
            <p:ph type="sldNum" sz="quarter" idx="5"/>
          </p:nvPr>
        </p:nvSpPr>
        <p:spPr/>
        <p:txBody>
          <a:bodyPr/>
          <a:lstStyle/>
          <a:p>
            <a:fld id="{F2A68A9B-C26A-46B6-90A6-338667B7EBFD}" type="slidenum">
              <a:rPr lang="it-IT" smtClean="0"/>
              <a:t>34</a:t>
            </a:fld>
            <a:endParaRPr lang="it-IT"/>
          </a:p>
        </p:txBody>
      </p:sp>
    </p:spTree>
    <p:extLst>
      <p:ext uri="{BB962C8B-B14F-4D97-AF65-F5344CB8AC3E}">
        <p14:creationId xmlns:p14="http://schemas.microsoft.com/office/powerpoint/2010/main" val="8306734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l"/>
            <a:r>
              <a:rPr lang="it-IT" sz="1800" b="0" i="0" u="none" strike="noStrike" baseline="0" dirty="0" err="1">
                <a:latin typeface="AdvOTd710a12c"/>
              </a:rPr>
              <a:t>Workup</a:t>
            </a:r>
            <a:r>
              <a:rPr lang="it-IT" sz="1800" b="0" i="0" u="none" strike="noStrike" baseline="0" dirty="0">
                <a:latin typeface="AdvOTd710a12c"/>
              </a:rPr>
              <a:t> </a:t>
            </a:r>
            <a:r>
              <a:rPr lang="en-US" sz="1800" b="0" i="0" u="none" strike="noStrike" baseline="0" dirty="0">
                <a:latin typeface="AdvOTd710a12c"/>
              </a:rPr>
              <a:t>should be undertaken to assess for persistent COVID-19</a:t>
            </a:r>
          </a:p>
          <a:p>
            <a:pPr algn="l"/>
            <a:r>
              <a:rPr lang="en-US" sz="1800" b="0" i="0" u="none" strike="noStrike" baseline="0" dirty="0">
                <a:latin typeface="AdvOTd710a12c"/>
              </a:rPr>
              <a:t>infection, opportunistic infection or coinfection, and/or</a:t>
            </a:r>
          </a:p>
          <a:p>
            <a:pPr algn="l"/>
            <a:r>
              <a:rPr lang="en-US" sz="1800" b="0" i="0" u="none" strike="noStrike" baseline="0" dirty="0">
                <a:latin typeface="AdvOTd710a12c"/>
              </a:rPr>
              <a:t>complications of COVID-19 in those with ongoing symptoms.</a:t>
            </a:r>
            <a:endParaRPr lang="it-IT" dirty="0"/>
          </a:p>
        </p:txBody>
      </p:sp>
      <p:sp>
        <p:nvSpPr>
          <p:cNvPr id="4" name="Segnaposto numero diapositiva 3"/>
          <p:cNvSpPr>
            <a:spLocks noGrp="1"/>
          </p:cNvSpPr>
          <p:nvPr>
            <p:ph type="sldNum" sz="quarter" idx="5"/>
          </p:nvPr>
        </p:nvSpPr>
        <p:spPr/>
        <p:txBody>
          <a:bodyPr/>
          <a:lstStyle/>
          <a:p>
            <a:fld id="{F2A68A9B-C26A-46B6-90A6-338667B7EBFD}" type="slidenum">
              <a:rPr lang="it-IT" smtClean="0"/>
              <a:t>36</a:t>
            </a:fld>
            <a:endParaRPr lang="it-IT"/>
          </a:p>
        </p:txBody>
      </p:sp>
    </p:spTree>
    <p:extLst>
      <p:ext uri="{BB962C8B-B14F-4D97-AF65-F5344CB8AC3E}">
        <p14:creationId xmlns:p14="http://schemas.microsoft.com/office/powerpoint/2010/main" val="27346355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b="0" i="0" dirty="0" err="1">
                <a:solidFill>
                  <a:srgbClr val="000000"/>
                </a:solidFill>
                <a:effectLst/>
                <a:latin typeface="ff-scala-sans-pro"/>
              </a:rPr>
              <a:t>mmunocompromised</a:t>
            </a:r>
            <a:r>
              <a:rPr lang="en-US" b="0" i="0" dirty="0">
                <a:solidFill>
                  <a:srgbClr val="000000"/>
                </a:solidFill>
                <a:effectLst/>
                <a:latin typeface="ff-scala-sans-pro"/>
              </a:rPr>
              <a:t> patients with COVID-19 often shed virus for prolonged periods despite antiviral therapy. For such patients, some centers use combination therapy with one or two direct-acting antivirals (DAA) with or without an anti–SARS-CoV-2 monoclonal antibody (</a:t>
            </a:r>
            <a:r>
              <a:rPr lang="en-US" b="0" i="0" dirty="0" err="1">
                <a:solidFill>
                  <a:srgbClr val="000000"/>
                </a:solidFill>
                <a:effectLst/>
                <a:latin typeface="ff-scala-sans-pro"/>
              </a:rPr>
              <a:t>mAb</a:t>
            </a:r>
            <a:r>
              <a:rPr lang="en-US" b="0" i="0" dirty="0">
                <a:solidFill>
                  <a:srgbClr val="000000"/>
                </a:solidFill>
                <a:effectLst/>
                <a:latin typeface="ff-scala-sans-pro"/>
              </a:rPr>
              <a:t>), although supporting evidence is scarce. Now, two groups in Germany have addressed COVID-19 management in immunocompromised patients during the Omicron era.</a:t>
            </a:r>
            <a:endParaRPr lang="it-IT" dirty="0"/>
          </a:p>
        </p:txBody>
      </p:sp>
      <p:sp>
        <p:nvSpPr>
          <p:cNvPr id="4" name="Segnaposto numero diapositiva 3"/>
          <p:cNvSpPr>
            <a:spLocks noGrp="1"/>
          </p:cNvSpPr>
          <p:nvPr>
            <p:ph type="sldNum" sz="quarter" idx="5"/>
          </p:nvPr>
        </p:nvSpPr>
        <p:spPr/>
        <p:txBody>
          <a:bodyPr/>
          <a:lstStyle/>
          <a:p>
            <a:fld id="{F2A68A9B-C26A-46B6-90A6-338667B7EBFD}" type="slidenum">
              <a:rPr lang="it-IT" smtClean="0"/>
              <a:t>37</a:t>
            </a:fld>
            <a:endParaRPr lang="it-IT"/>
          </a:p>
        </p:txBody>
      </p:sp>
    </p:spTree>
    <p:extLst>
      <p:ext uri="{BB962C8B-B14F-4D97-AF65-F5344CB8AC3E}">
        <p14:creationId xmlns:p14="http://schemas.microsoft.com/office/powerpoint/2010/main" val="21439968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baseline="0" dirty="0"/>
              <a:t>This is my outline and I would like to start with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u="sng" dirty="0">
                <a:effectLst/>
                <a:latin typeface="Calibri" panose="020F0502020204030204" pitchFamily="34" charset="0"/>
                <a:ea typeface="Calibri" panose="020F0502020204030204" pitchFamily="34" charset="0"/>
                <a:cs typeface="Calibri" panose="020F0502020204030204" pitchFamily="34" charset="0"/>
              </a:rPr>
              <a:t>This is my outline -</a:t>
            </a:r>
            <a:r>
              <a:rPr lang="en-US" sz="1800" u="sng" dirty="0">
                <a:effectLst/>
                <a:latin typeface="Calibri" panose="020F0502020204030204" pitchFamily="34" charset="0"/>
                <a:ea typeface="Calibri" panose="020F0502020204030204" pitchFamily="34" charset="0"/>
                <a:cs typeface="Calibri" panose="020F0502020204030204" pitchFamily="34" charset="0"/>
              </a:rPr>
              <a:t>I will discuss each topic and I would like to start with</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baseline="0" dirty="0"/>
          </a:p>
          <a:p>
            <a:endParaRPr lang="en-US" baseline="0" dirty="0"/>
          </a:p>
          <a:p>
            <a:endParaRPr lang="en-US" dirty="0"/>
          </a:p>
        </p:txBody>
      </p:sp>
      <p:sp>
        <p:nvSpPr>
          <p:cNvPr id="4" name="Segnaposto numero diapositiva 3"/>
          <p:cNvSpPr>
            <a:spLocks noGrp="1"/>
          </p:cNvSpPr>
          <p:nvPr>
            <p:ph type="sldNum" sz="quarter" idx="10"/>
          </p:nvPr>
        </p:nvSpPr>
        <p:spPr/>
        <p:txBody>
          <a:bodyPr/>
          <a:lstStyle/>
          <a:p>
            <a:fld id="{CEAFC3A6-5058-4CEA-B4BD-1AD1EE1BF765}" type="slidenum">
              <a:rPr lang="it-IT" smtClean="0"/>
              <a:t>39</a:t>
            </a:fld>
            <a:endParaRPr lang="it-IT"/>
          </a:p>
        </p:txBody>
      </p:sp>
    </p:spTree>
    <p:extLst>
      <p:ext uri="{BB962C8B-B14F-4D97-AF65-F5344CB8AC3E}">
        <p14:creationId xmlns:p14="http://schemas.microsoft.com/office/powerpoint/2010/main" val="17902544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800" kern="0" dirty="0">
                <a:effectLst/>
                <a:latin typeface="Calibri" panose="020F0502020204030204" pitchFamily="34" charset="0"/>
                <a:ea typeface="Lato-Regular"/>
              </a:rPr>
              <a:t>Wide variability exists in transplant practices for SARS-CoV-2 positive candidates for transplantation. The excellent graft and patient post-transplant outcomes presented in recent series favor an individualized approach </a:t>
            </a:r>
            <a:endParaRPr lang="it-IT" dirty="0"/>
          </a:p>
        </p:txBody>
      </p:sp>
      <p:sp>
        <p:nvSpPr>
          <p:cNvPr id="4" name="Segnaposto numero diapositiva 3"/>
          <p:cNvSpPr>
            <a:spLocks noGrp="1"/>
          </p:cNvSpPr>
          <p:nvPr>
            <p:ph type="sldNum" sz="quarter" idx="5"/>
          </p:nvPr>
        </p:nvSpPr>
        <p:spPr/>
        <p:txBody>
          <a:bodyPr/>
          <a:lstStyle/>
          <a:p>
            <a:fld id="{F2A68A9B-C26A-46B6-90A6-338667B7EBFD}" type="slidenum">
              <a:rPr lang="it-IT" smtClean="0"/>
              <a:t>44</a:t>
            </a:fld>
            <a:endParaRPr lang="it-IT"/>
          </a:p>
        </p:txBody>
      </p:sp>
    </p:spTree>
    <p:extLst>
      <p:ext uri="{BB962C8B-B14F-4D97-AF65-F5344CB8AC3E}">
        <p14:creationId xmlns:p14="http://schemas.microsoft.com/office/powerpoint/2010/main" val="13280827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800" kern="0" dirty="0">
                <a:effectLst/>
                <a:latin typeface="Calibri" panose="020F0502020204030204" pitchFamily="34" charset="0"/>
                <a:ea typeface="Lato-Regular"/>
              </a:rPr>
              <a:t>Wide variability exists in transplant practices for SARS-CoV-2 positive candidates for transplantation. The excellent graft and patient post-transplant outcomes presented in recent series favor an individualized approach </a:t>
            </a:r>
            <a:endParaRPr lang="it-IT" dirty="0"/>
          </a:p>
        </p:txBody>
      </p:sp>
      <p:sp>
        <p:nvSpPr>
          <p:cNvPr id="4" name="Segnaposto numero diapositiva 3"/>
          <p:cNvSpPr>
            <a:spLocks noGrp="1"/>
          </p:cNvSpPr>
          <p:nvPr>
            <p:ph type="sldNum" sz="quarter" idx="5"/>
          </p:nvPr>
        </p:nvSpPr>
        <p:spPr/>
        <p:txBody>
          <a:bodyPr/>
          <a:lstStyle/>
          <a:p>
            <a:fld id="{F2A68A9B-C26A-46B6-90A6-338667B7EBFD}" type="slidenum">
              <a:rPr lang="it-IT" smtClean="0"/>
              <a:t>45</a:t>
            </a:fld>
            <a:endParaRPr lang="it-IT"/>
          </a:p>
        </p:txBody>
      </p:sp>
    </p:spTree>
    <p:extLst>
      <p:ext uri="{BB962C8B-B14F-4D97-AF65-F5344CB8AC3E}">
        <p14:creationId xmlns:p14="http://schemas.microsoft.com/office/powerpoint/2010/main" val="40862976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are several unanswered questions that need to yet be addressed through implementation of appropriate studies. </a:t>
            </a:r>
          </a:p>
          <a:p>
            <a:r>
              <a:rPr lang="en-US" sz="1200" b="0" i="0" kern="1200" dirty="0">
                <a:solidFill>
                  <a:schemeClr val="tx1"/>
                </a:solidFill>
                <a:effectLst/>
                <a:latin typeface="+mn-lt"/>
                <a:ea typeface="+mn-ea"/>
                <a:cs typeface="+mn-cs"/>
              </a:rPr>
              <a:t>Nonetheless, there are several significant gaps in our knowledge that warrant further investigation</a:t>
            </a:r>
            <a:endParaRPr lang="en-US" dirty="0"/>
          </a:p>
        </p:txBody>
      </p:sp>
      <p:sp>
        <p:nvSpPr>
          <p:cNvPr id="4" name="Segnaposto numero diapositiva 3"/>
          <p:cNvSpPr>
            <a:spLocks noGrp="1"/>
          </p:cNvSpPr>
          <p:nvPr>
            <p:ph type="sldNum" sz="quarter" idx="10"/>
          </p:nvPr>
        </p:nvSpPr>
        <p:spPr/>
        <p:txBody>
          <a:bodyPr/>
          <a:lstStyle/>
          <a:p>
            <a:fld id="{CEAFC3A6-5058-4CEA-B4BD-1AD1EE1BF765}" type="slidenum">
              <a:rPr lang="it-IT" smtClean="0"/>
              <a:t>47</a:t>
            </a:fld>
            <a:endParaRPr lang="it-IT"/>
          </a:p>
        </p:txBody>
      </p:sp>
    </p:spTree>
    <p:extLst>
      <p:ext uri="{BB962C8B-B14F-4D97-AF65-F5344CB8AC3E}">
        <p14:creationId xmlns:p14="http://schemas.microsoft.com/office/powerpoint/2010/main" val="9939042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b="0" i="0" dirty="0">
                <a:solidFill>
                  <a:srgbClr val="212121"/>
                </a:solidFill>
                <a:effectLst/>
                <a:latin typeface="BlinkMacSystemFont"/>
              </a:rPr>
              <a:t>Community-acquired respiratory viruses (CARVs) </a:t>
            </a:r>
            <a:r>
              <a:rPr lang="en-US" b="1" i="0" dirty="0">
                <a:solidFill>
                  <a:srgbClr val="212121"/>
                </a:solidFill>
                <a:effectLst/>
                <a:latin typeface="BlinkMacSystemFont"/>
              </a:rPr>
              <a:t>pose a particular challenge </a:t>
            </a:r>
            <a:r>
              <a:rPr lang="en-US" b="0" i="0" dirty="0">
                <a:solidFill>
                  <a:srgbClr val="212121"/>
                </a:solidFill>
                <a:effectLst/>
                <a:latin typeface="BlinkMacSystemFont"/>
              </a:rPr>
              <a:t>due to the frequent exposure post-transplantation.</a:t>
            </a:r>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RV Have </a:t>
            </a:r>
            <a:r>
              <a:rPr lang="en-US" sz="1200" b="0" i="0" u="none" strike="noStrike" kern="1200" baseline="0" dirty="0">
                <a:solidFill>
                  <a:schemeClr val="tx1"/>
                </a:solidFill>
                <a:latin typeface="+mn-lt"/>
                <a:ea typeface="+mn-ea"/>
                <a:cs typeface="+mn-cs"/>
              </a:rPr>
              <a:t>been best characterized in lung transplant recipients, However, </a:t>
            </a:r>
            <a:r>
              <a:rPr lang="en-US" sz="1200" b="1" i="0" u="none" strike="noStrike" kern="1200" baseline="0" dirty="0">
                <a:solidFill>
                  <a:schemeClr val="tx1"/>
                </a:solidFill>
                <a:latin typeface="+mn-lt"/>
                <a:ea typeface="+mn-ea"/>
                <a:cs typeface="+mn-cs"/>
              </a:rPr>
              <a:t>much less is known about </a:t>
            </a:r>
            <a:r>
              <a:rPr lang="en-US" sz="1200" b="0" i="0" u="none" strike="noStrike" kern="1200" baseline="0" dirty="0">
                <a:solidFill>
                  <a:schemeClr val="tx1"/>
                </a:solidFill>
                <a:latin typeface="+mn-lt"/>
                <a:ea typeface="+mn-ea"/>
                <a:cs typeface="+mn-cs"/>
              </a:rPr>
              <a:t>clinical presentations and outcomes</a:t>
            </a:r>
          </a:p>
          <a:p>
            <a:r>
              <a:rPr lang="en-US" sz="1200" b="0" i="0" u="none" strike="noStrike" kern="1200" baseline="0" dirty="0">
                <a:solidFill>
                  <a:schemeClr val="tx1"/>
                </a:solidFill>
                <a:latin typeface="+mn-lt"/>
                <a:ea typeface="+mn-ea"/>
                <a:cs typeface="+mn-cs"/>
              </a:rPr>
              <a:t>of RVIs in non–lung transplant SOT recipients.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The Swiss Transplant Cohort Study represents a remarkable accomplishment, involving detailed, prospective data collection on </a:t>
            </a:r>
            <a:r>
              <a:rPr lang="en-GB" sz="1200" b="0" i="0" u="none" strike="noStrike" kern="1200" baseline="0" dirty="0">
                <a:solidFill>
                  <a:schemeClr val="tx1"/>
                </a:solidFill>
                <a:latin typeface="+mn-lt"/>
                <a:ea typeface="+mn-ea"/>
                <a:cs typeface="+mn-cs"/>
              </a:rPr>
              <a:t>most solid organ transplants performed at Swiss transplant </a:t>
            </a:r>
            <a:r>
              <a:rPr lang="en-GB" sz="1200" b="0" i="0" u="none" strike="noStrike" kern="1200" baseline="0" dirty="0" err="1">
                <a:solidFill>
                  <a:schemeClr val="tx1"/>
                </a:solidFill>
                <a:latin typeface="+mn-lt"/>
                <a:ea typeface="+mn-ea"/>
                <a:cs typeface="+mn-cs"/>
              </a:rPr>
              <a:t>centers</a:t>
            </a:r>
            <a:r>
              <a:rPr lang="en-GB" sz="1200" b="0" i="0" u="none" strike="noStrike" kern="1200" baseline="0" dirty="0">
                <a:solidFill>
                  <a:schemeClr val="tx1"/>
                </a:solidFill>
                <a:latin typeface="+mn-lt"/>
                <a:ea typeface="+mn-ea"/>
                <a:cs typeface="+mn-cs"/>
              </a:rPr>
              <a:t>. </a:t>
            </a:r>
            <a:r>
              <a:rPr lang="en-US" sz="1200" b="0" i="0" u="none" strike="noStrike" kern="1200" baseline="0" dirty="0">
                <a:solidFill>
                  <a:schemeClr val="tx1"/>
                </a:solidFill>
                <a:effectLst/>
                <a:latin typeface="+mn-lt"/>
                <a:ea typeface="+mn-ea"/>
                <a:cs typeface="+mn-cs"/>
              </a:rPr>
              <a:t>l</a:t>
            </a:r>
            <a:r>
              <a:rPr lang="en-GB" sz="1200" b="0" i="0" u="none" strike="noStrike" kern="1200" baseline="0" dirty="0" err="1">
                <a:solidFill>
                  <a:schemeClr val="tx1"/>
                </a:solidFill>
                <a:latin typeface="+mn-lt"/>
                <a:ea typeface="+mn-ea"/>
                <a:cs typeface="+mn-cs"/>
              </a:rPr>
              <a:t>arge</a:t>
            </a:r>
            <a:r>
              <a:rPr lang="en-GB" sz="1200" b="0" i="0" u="none" strike="noStrike" kern="1200" baseline="0" dirty="0">
                <a:solidFill>
                  <a:schemeClr val="tx1"/>
                </a:solidFill>
                <a:latin typeface="+mn-lt"/>
                <a:ea typeface="+mn-ea"/>
                <a:cs typeface="+mn-cs"/>
              </a:rPr>
              <a:t> prospective cohort </a:t>
            </a:r>
            <a:r>
              <a:rPr lang="en-US" sz="1200" b="0" i="0" u="none" strike="noStrike" kern="1200" baseline="0" dirty="0">
                <a:solidFill>
                  <a:schemeClr val="tx1"/>
                </a:solidFill>
                <a:latin typeface="+mn-lt"/>
                <a:ea typeface="+mn-ea"/>
                <a:cs typeface="+mn-cs"/>
              </a:rPr>
              <a:t>of SOT recipients involving both lung and non-lung transplant </a:t>
            </a:r>
            <a:r>
              <a:rPr lang="en-GB" sz="1200" b="0" i="0" u="none" strike="noStrike" kern="1200" baseline="0" dirty="0">
                <a:solidFill>
                  <a:schemeClr val="tx1"/>
                </a:solidFill>
                <a:latin typeface="+mn-lt"/>
                <a:ea typeface="+mn-ea"/>
                <a:cs typeface="+mn-cs"/>
              </a:rPr>
              <a:t>recipients.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prospective data collection on most solid organ transplants performed at Swiss transplant centers. In the study by </a:t>
            </a:r>
            <a:r>
              <a:rPr lang="en-US" sz="1200" b="0" i="0" u="none" strike="noStrike" kern="1200" baseline="0" dirty="0" err="1">
                <a:solidFill>
                  <a:schemeClr val="tx1"/>
                </a:solidFill>
                <a:latin typeface="+mn-lt"/>
                <a:ea typeface="+mn-ea"/>
                <a:cs typeface="+mn-cs"/>
              </a:rPr>
              <a:t>Mombelli</a:t>
            </a:r>
            <a:r>
              <a:rPr lang="en-US" sz="1200" b="0" i="0" u="none" strike="noStrike" kern="1200" baseline="0" dirty="0">
                <a:solidFill>
                  <a:schemeClr val="tx1"/>
                </a:solidFill>
                <a:latin typeface="+mn-lt"/>
                <a:ea typeface="+mn-ea"/>
                <a:cs typeface="+mn-cs"/>
              </a:rPr>
              <a:t> et al, 696 RVIs were diagnosed in 3294 SOT recipients, with median follow-up of 3.4 years.</a:t>
            </a:r>
            <a:r>
              <a:rPr lang="en-US" sz="800" b="0" i="0" u="none" strike="noStrike" kern="1200" baseline="0" dirty="0">
                <a:solidFill>
                  <a:schemeClr val="tx1"/>
                </a:solidFill>
                <a:latin typeface="+mn-lt"/>
                <a:ea typeface="+mn-ea"/>
                <a:cs typeface="+mn-cs"/>
              </a:rPr>
              <a:t> </a:t>
            </a:r>
            <a:r>
              <a:rPr lang="en-US" dirty="0"/>
              <a:t>Cumulative incidence :60% in LTR 12% in non-LTR</a:t>
            </a:r>
          </a:p>
          <a:p>
            <a:endParaRPr lang="en-GB" sz="1200" b="0" i="0" u="none" strike="noStrike" kern="1200" baseline="0" dirty="0">
              <a:solidFill>
                <a:schemeClr val="tx1"/>
              </a:solidFill>
              <a:latin typeface="+mn-lt"/>
              <a:ea typeface="+mn-ea"/>
              <a:cs typeface="+mn-cs"/>
            </a:endParaRPr>
          </a:p>
        </p:txBody>
      </p:sp>
      <p:sp>
        <p:nvSpPr>
          <p:cNvPr id="4" name="Segnaposto numero diapositiva 3"/>
          <p:cNvSpPr>
            <a:spLocks noGrp="1"/>
          </p:cNvSpPr>
          <p:nvPr>
            <p:ph type="sldNum" sz="quarter" idx="10"/>
          </p:nvPr>
        </p:nvSpPr>
        <p:spPr/>
        <p:txBody>
          <a:bodyPr/>
          <a:lstStyle/>
          <a:p>
            <a:fld id="{CEAFC3A6-5058-4CEA-B4BD-1AD1EE1BF765}" type="slidenum">
              <a:rPr lang="it-IT" smtClean="0"/>
              <a:t>5</a:t>
            </a:fld>
            <a:endParaRPr lang="it-IT"/>
          </a:p>
        </p:txBody>
      </p:sp>
    </p:spTree>
    <p:extLst>
      <p:ext uri="{BB962C8B-B14F-4D97-AF65-F5344CB8AC3E}">
        <p14:creationId xmlns:p14="http://schemas.microsoft.com/office/powerpoint/2010/main" val="41568780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b="0" i="0" kern="1200" dirty="0">
                <a:solidFill>
                  <a:schemeClr val="tx1"/>
                </a:solidFill>
                <a:effectLst/>
                <a:latin typeface="+mn-lt"/>
                <a:ea typeface="+mn-ea"/>
                <a:cs typeface="+mn-cs"/>
              </a:rPr>
              <a:t>The rhinoviruses </a:t>
            </a:r>
            <a:r>
              <a:rPr lang="en-US" sz="1200" b="1" i="0" kern="1200" dirty="0">
                <a:solidFill>
                  <a:schemeClr val="tx1"/>
                </a:solidFill>
                <a:effectLst/>
                <a:latin typeface="+mn-lt"/>
                <a:ea typeface="+mn-ea"/>
                <a:cs typeface="+mn-cs"/>
              </a:rPr>
              <a:t>are the most important members of  </a:t>
            </a:r>
            <a:r>
              <a:rPr lang="en-US" sz="1200" b="1" i="1" kern="1200" dirty="0" err="1">
                <a:solidFill>
                  <a:schemeClr val="tx1"/>
                </a:solidFill>
                <a:effectLst/>
                <a:latin typeface="+mn-lt"/>
                <a:ea typeface="+mn-ea"/>
                <a:cs typeface="+mn-cs"/>
              </a:rPr>
              <a:t>Picornaviridae</a:t>
            </a:r>
            <a:r>
              <a:rPr lang="en-US" sz="1200" b="1"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family causing respiratory diseases in humans; other viruses in this group that can cause respiratory disease are enteroviruses.</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Over 100 serotypes of rhinovirus have been identified, a fact that has significantly hamstrung the development of vaccines for this </a:t>
            </a:r>
            <a:r>
              <a:rPr lang="en-US" sz="1200" b="1" i="0" kern="1200" dirty="0">
                <a:solidFill>
                  <a:schemeClr val="tx1"/>
                </a:solidFill>
                <a:effectLst/>
                <a:latin typeface="+mn-lt"/>
                <a:ea typeface="+mn-ea"/>
                <a:cs typeface="+mn-cs"/>
              </a:rPr>
              <a:t>ubiquitous human pathogen</a:t>
            </a:r>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Coronaviruses have been documented in both upper and lower tract specimens </a:t>
            </a:r>
            <a:r>
              <a:rPr lang="en-US" sz="1200" b="1" i="0" kern="1200" dirty="0">
                <a:solidFill>
                  <a:schemeClr val="tx1"/>
                </a:solidFill>
                <a:effectLst/>
                <a:latin typeface="+mn-lt"/>
                <a:ea typeface="+mn-ea"/>
                <a:cs typeface="+mn-cs"/>
              </a:rPr>
              <a:t>and are typically the second or third most commonly detected viruses </a:t>
            </a:r>
            <a:r>
              <a:rPr lang="en-US" sz="1200" b="0" i="0" kern="1200" dirty="0">
                <a:solidFill>
                  <a:schemeClr val="tx1"/>
                </a:solidFill>
                <a:effectLst/>
                <a:latin typeface="+mn-lt"/>
                <a:ea typeface="+mn-ea"/>
                <a:cs typeface="+mn-cs"/>
              </a:rPr>
              <a:t>in lung transplant patients </a:t>
            </a:r>
            <a:r>
              <a:rPr lang="it-IT" sz="1200" b="0" i="1" kern="1200" dirty="0" err="1">
                <a:solidFill>
                  <a:schemeClr val="tx1"/>
                </a:solidFill>
                <a:effectLst/>
                <a:latin typeface="+mn-lt"/>
                <a:ea typeface="+mn-ea"/>
                <a:cs typeface="+mn-cs"/>
              </a:rPr>
              <a:t>Orthomyxoviridae</a:t>
            </a:r>
            <a:r>
              <a:rPr lang="it-IT" sz="1200" b="0" i="0" kern="1200" dirty="0">
                <a:solidFill>
                  <a:schemeClr val="tx1"/>
                </a:solidFill>
                <a:effectLst/>
                <a:latin typeface="+mn-lt"/>
                <a:ea typeface="+mn-ea"/>
                <a:cs typeface="+mn-cs"/>
              </a:rPr>
              <a:t>(</a:t>
            </a:r>
            <a:r>
              <a:rPr lang="it-IT" sz="1200" b="0" i="0" kern="1200" dirty="0" err="1">
                <a:solidFill>
                  <a:schemeClr val="tx1"/>
                </a:solidFill>
                <a:effectLst/>
                <a:latin typeface="+mn-lt"/>
                <a:ea typeface="+mn-ea"/>
                <a:cs typeface="+mn-cs"/>
              </a:rPr>
              <a:t>which</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contains</a:t>
            </a:r>
            <a:r>
              <a:rPr lang="it-IT" sz="1200" b="0" i="0" kern="1200" dirty="0">
                <a:solidFill>
                  <a:schemeClr val="tx1"/>
                </a:solidFill>
                <a:effectLst/>
                <a:latin typeface="+mn-lt"/>
                <a:ea typeface="+mn-ea"/>
                <a:cs typeface="+mn-cs"/>
              </a:rPr>
              <a:t> the influenza </a:t>
            </a:r>
            <a:r>
              <a:rPr lang="it-IT" sz="1200" b="0" i="0" kern="1200" dirty="0" err="1">
                <a:solidFill>
                  <a:schemeClr val="tx1"/>
                </a:solidFill>
                <a:effectLst/>
                <a:latin typeface="+mn-lt"/>
                <a:ea typeface="+mn-ea"/>
                <a:cs typeface="+mn-cs"/>
              </a:rPr>
              <a:t>viruses</a:t>
            </a:r>
            <a:r>
              <a:rPr lang="it-IT" sz="1200" b="0" i="0" kern="1200" dirty="0">
                <a:solidFill>
                  <a:schemeClr val="tx1"/>
                </a:solidFill>
                <a:effectLst/>
                <a:latin typeface="+mn-lt"/>
                <a:ea typeface="+mn-ea"/>
                <a:cs typeface="+mn-cs"/>
              </a:rPr>
              <a:t>) and </a:t>
            </a:r>
            <a:r>
              <a:rPr lang="it-IT" sz="1200" b="0" i="1" kern="1200" dirty="0" err="1">
                <a:solidFill>
                  <a:schemeClr val="tx1"/>
                </a:solidFill>
                <a:effectLst/>
                <a:latin typeface="+mn-lt"/>
                <a:ea typeface="+mn-ea"/>
                <a:cs typeface="+mn-cs"/>
              </a:rPr>
              <a:t>Paramyxoviridae</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which</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contains</a:t>
            </a:r>
            <a:r>
              <a:rPr lang="it-IT" sz="1200" b="0" i="0" kern="1200" dirty="0">
                <a:solidFill>
                  <a:schemeClr val="tx1"/>
                </a:solidFill>
                <a:effectLst/>
                <a:latin typeface="+mn-lt"/>
                <a:ea typeface="+mn-ea"/>
                <a:cs typeface="+mn-cs"/>
              </a:rPr>
              <a:t> the parainfluenza </a:t>
            </a:r>
            <a:r>
              <a:rPr lang="it-IT" sz="1200" b="0" i="0" kern="1200" dirty="0" err="1">
                <a:solidFill>
                  <a:schemeClr val="tx1"/>
                </a:solidFill>
                <a:effectLst/>
                <a:latin typeface="+mn-lt"/>
                <a:ea typeface="+mn-ea"/>
                <a:cs typeface="+mn-cs"/>
              </a:rPr>
              <a:t>viruses</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PIVs</a:t>
            </a:r>
            <a:r>
              <a:rPr lang="it-IT" sz="1200" b="0" i="0" kern="1200" dirty="0">
                <a:solidFill>
                  <a:schemeClr val="tx1"/>
                </a:solidFill>
                <a:effectLst/>
                <a:latin typeface="+mn-lt"/>
                <a:ea typeface="+mn-ea"/>
                <a:cs typeface="+mn-cs"/>
              </a:rPr>
              <a:t>), human </a:t>
            </a:r>
            <a:r>
              <a:rPr lang="it-IT" sz="1200" b="0" i="0" kern="1200" dirty="0" err="1">
                <a:solidFill>
                  <a:schemeClr val="tx1"/>
                </a:solidFill>
                <a:effectLst/>
                <a:latin typeface="+mn-lt"/>
                <a:ea typeface="+mn-ea"/>
                <a:cs typeface="+mn-cs"/>
              </a:rPr>
              <a:t>respiratory</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syncytial</a:t>
            </a:r>
            <a:r>
              <a:rPr lang="it-IT" sz="1200" b="0" i="0" kern="1200" dirty="0">
                <a:solidFill>
                  <a:schemeClr val="tx1"/>
                </a:solidFill>
                <a:effectLst/>
                <a:latin typeface="+mn-lt"/>
                <a:ea typeface="+mn-ea"/>
                <a:cs typeface="+mn-cs"/>
              </a:rPr>
              <a:t> virus [RSV], and human </a:t>
            </a:r>
            <a:r>
              <a:rPr lang="it-IT" sz="1200" b="0" i="0" kern="1200" dirty="0" err="1">
                <a:solidFill>
                  <a:schemeClr val="tx1"/>
                </a:solidFill>
                <a:effectLst/>
                <a:latin typeface="+mn-lt"/>
                <a:ea typeface="+mn-ea"/>
                <a:cs typeface="+mn-cs"/>
              </a:rPr>
              <a:t>metapneumocirus</a:t>
            </a:r>
            <a:r>
              <a:rPr lang="it-IT" sz="1200" b="0" i="0" kern="1200" dirty="0">
                <a:solidFill>
                  <a:schemeClr val="tx1"/>
                </a:solidFill>
                <a:effectLst/>
                <a:latin typeface="+mn-lt"/>
                <a:ea typeface="+mn-ea"/>
                <a:cs typeface="+mn-cs"/>
              </a:rPr>
              <a:t> </a:t>
            </a:r>
          </a:p>
          <a:p>
            <a:endParaRPr lang="en-US" dirty="0"/>
          </a:p>
        </p:txBody>
      </p:sp>
      <p:sp>
        <p:nvSpPr>
          <p:cNvPr id="4" name="Segnaposto numero diapositiva 3"/>
          <p:cNvSpPr>
            <a:spLocks noGrp="1"/>
          </p:cNvSpPr>
          <p:nvPr>
            <p:ph type="sldNum" sz="quarter" idx="10"/>
          </p:nvPr>
        </p:nvSpPr>
        <p:spPr/>
        <p:txBody>
          <a:bodyPr/>
          <a:lstStyle/>
          <a:p>
            <a:fld id="{CEAFC3A6-5058-4CEA-B4BD-1AD1EE1BF765}" type="slidenum">
              <a:rPr lang="it-IT" smtClean="0"/>
              <a:t>6</a:t>
            </a:fld>
            <a:endParaRPr lang="it-IT"/>
          </a:p>
        </p:txBody>
      </p:sp>
    </p:spTree>
    <p:extLst>
      <p:ext uri="{BB962C8B-B14F-4D97-AF65-F5344CB8AC3E}">
        <p14:creationId xmlns:p14="http://schemas.microsoft.com/office/powerpoint/2010/main" val="2491013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kern="1200" dirty="0">
                <a:solidFill>
                  <a:schemeClr val="tx1"/>
                </a:solidFill>
                <a:effectLst/>
                <a:latin typeface="+mn-lt"/>
                <a:ea typeface="+mn-ea"/>
                <a:cs typeface="+mn-cs"/>
              </a:rPr>
              <a:t>The distribution of RV infections </a:t>
            </a:r>
            <a:r>
              <a:rPr lang="en-US" sz="1200" b="1" kern="1200" dirty="0">
                <a:solidFill>
                  <a:schemeClr val="tx1"/>
                </a:solidFill>
                <a:effectLst/>
                <a:latin typeface="+mn-lt"/>
                <a:ea typeface="+mn-ea"/>
                <a:cs typeface="+mn-cs"/>
              </a:rPr>
              <a:t>throughout the year </a:t>
            </a:r>
            <a:r>
              <a:rPr lang="en-US" sz="1200" kern="1200" dirty="0">
                <a:solidFill>
                  <a:schemeClr val="tx1"/>
                </a:solidFill>
                <a:effectLst/>
                <a:latin typeface="+mn-lt"/>
                <a:ea typeface="+mn-ea"/>
                <a:cs typeface="+mn-cs"/>
              </a:rPr>
              <a:t>suggests that </a:t>
            </a:r>
            <a:r>
              <a:rPr lang="en-US" sz="1200" b="1" kern="1200" dirty="0">
                <a:solidFill>
                  <a:schemeClr val="tx1"/>
                </a:solidFill>
                <a:effectLst/>
                <a:latin typeface="+mn-lt"/>
                <a:ea typeface="+mn-ea"/>
                <a:cs typeface="+mn-cs"/>
              </a:rPr>
              <a:t>seasonal patterns </a:t>
            </a:r>
            <a:r>
              <a:rPr lang="en-US" sz="1200" kern="1200" dirty="0">
                <a:solidFill>
                  <a:schemeClr val="tx1"/>
                </a:solidFill>
                <a:effectLst/>
                <a:latin typeface="+mn-lt"/>
                <a:ea typeface="+mn-ea"/>
                <a:cs typeface="+mn-cs"/>
              </a:rPr>
              <a:t>of RV circulation in SOT are similar to those circulating in the general population </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seasonal patterns of the RV in SOT are similar to those seen in immunocompetent hosts.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Influenza, RSV, HPIV, HMPV, and </a:t>
            </a:r>
            <a:r>
              <a:rPr lang="en-US" dirty="0" err="1"/>
              <a:t>HCoV</a:t>
            </a:r>
            <a:r>
              <a:rPr lang="en-US" dirty="0"/>
              <a:t> follow seasonal patterns, typically occurring in winter in temperate climates, while picornavirus is encountered throughout the year/present </a:t>
            </a:r>
            <a:r>
              <a:rPr lang="en-US" sz="1200" b="0" i="0" u="none" strike="noStrike" kern="1200" baseline="0" dirty="0">
                <a:solidFill>
                  <a:schemeClr val="tx1"/>
                </a:solidFill>
                <a:latin typeface="+mn-lt"/>
                <a:ea typeface="+mn-ea"/>
                <a:cs typeface="+mn-cs"/>
              </a:rPr>
              <a:t>all </a:t>
            </a:r>
            <a:r>
              <a:rPr lang="en-US" sz="1200" b="0" i="0" u="sng" strike="noStrike" kern="1200" baseline="0" dirty="0">
                <a:solidFill>
                  <a:schemeClr val="tx1"/>
                </a:solidFill>
                <a:latin typeface="+mn-lt"/>
                <a:ea typeface="+mn-ea"/>
                <a:cs typeface="+mn-cs"/>
              </a:rPr>
              <a:t>year-round</a:t>
            </a:r>
            <a:r>
              <a:rPr lang="en-US" dirty="0"/>
              <a:t> </a:t>
            </a:r>
            <a:r>
              <a:rPr lang="en-US" sz="1200" dirty="0"/>
              <a:t>higher incidence rates in winter and autumn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Consequently, </a:t>
            </a:r>
            <a:r>
              <a:rPr lang="en-US" sz="1200" b="1" kern="1200" dirty="0">
                <a:solidFill>
                  <a:schemeClr val="tx1"/>
                </a:solidFill>
                <a:effectLst/>
                <a:latin typeface="+mn-lt"/>
                <a:ea typeface="+mn-ea"/>
                <a:cs typeface="+mn-cs"/>
              </a:rPr>
              <a:t>vigilance regarding community RV infections is required</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while caring </a:t>
            </a:r>
            <a:r>
              <a:rPr lang="en-US" sz="1200" kern="1200" dirty="0">
                <a:solidFill>
                  <a:schemeClr val="tx1"/>
                </a:solidFill>
                <a:effectLst/>
                <a:latin typeface="+mn-lt"/>
                <a:ea typeface="+mn-ea"/>
                <a:cs typeface="+mn-cs"/>
              </a:rPr>
              <a:t>for</a:t>
            </a:r>
            <a:r>
              <a:rPr lang="en-US" sz="1200" kern="1200" baseline="0" dirty="0">
                <a:solidFill>
                  <a:schemeClr val="tx1"/>
                </a:solidFill>
                <a:effectLst/>
                <a:latin typeface="+mn-lt"/>
                <a:ea typeface="+mn-ea"/>
                <a:cs typeface="+mn-cs"/>
              </a:rPr>
              <a:t> SO</a:t>
            </a:r>
            <a:r>
              <a:rPr lang="en-US" sz="1200" kern="1200" dirty="0">
                <a:solidFill>
                  <a:schemeClr val="tx1"/>
                </a:solidFill>
                <a:effectLst/>
                <a:latin typeface="+mn-lt"/>
                <a:ea typeface="+mn-ea"/>
                <a:cs typeface="+mn-cs"/>
              </a:rPr>
              <a:t>T recipients</a:t>
            </a:r>
            <a:endParaRPr lang="it-IT" dirty="0"/>
          </a:p>
          <a:p>
            <a:r>
              <a:rPr lang="en-US" sz="1200" b="0" i="0" u="none" strike="noStrike" kern="1200" baseline="0" dirty="0">
                <a:solidFill>
                  <a:schemeClr val="tx1"/>
                </a:solidFill>
                <a:latin typeface="+mn-lt"/>
                <a:ea typeface="+mn-ea"/>
                <a:cs typeface="+mn-cs"/>
              </a:rPr>
              <a:t>Consequently</a:t>
            </a:r>
            <a:r>
              <a:rPr lang="en-US" sz="1200" b="1" i="0" u="none" strike="noStrike" kern="1200" baseline="0" dirty="0">
                <a:solidFill>
                  <a:schemeClr val="tx1"/>
                </a:solidFill>
                <a:latin typeface="+mn-lt"/>
                <a:ea typeface="+mn-ea"/>
                <a:cs typeface="+mn-cs"/>
              </a:rPr>
              <a:t>, we suggest that clinicians be aware of circulating community RV infections to vigilantly maintain knowledge </a:t>
            </a:r>
            <a:r>
              <a:rPr lang="en-US" sz="1200" b="0" i="0" u="none" strike="noStrike" kern="1200" baseline="0" dirty="0">
                <a:solidFill>
                  <a:schemeClr val="tx1"/>
                </a:solidFill>
                <a:latin typeface="+mn-lt"/>
                <a:ea typeface="+mn-ea"/>
                <a:cs typeface="+mn-cs"/>
              </a:rPr>
              <a:t>of </a:t>
            </a:r>
            <a:r>
              <a:rPr lang="en-US" sz="1200" b="1" i="0" u="none" strike="noStrike" kern="1200" baseline="0" dirty="0">
                <a:solidFill>
                  <a:schemeClr val="tx1"/>
                </a:solidFill>
                <a:latin typeface="+mn-lt"/>
                <a:ea typeface="+mn-ea"/>
                <a:cs typeface="+mn-cs"/>
              </a:rPr>
              <a:t>the epidemiology among SOT </a:t>
            </a: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en-US" sz="1200" b="0" i="0" kern="1200" dirty="0">
              <a:solidFill>
                <a:schemeClr val="tx1"/>
              </a:solidFill>
              <a:effectLst/>
              <a:latin typeface="+mn-lt"/>
              <a:ea typeface="+mn-ea"/>
              <a:cs typeface="+mn-cs"/>
            </a:endParaRPr>
          </a:p>
        </p:txBody>
      </p:sp>
      <p:sp>
        <p:nvSpPr>
          <p:cNvPr id="4" name="Segnaposto numero diapositiva 3"/>
          <p:cNvSpPr>
            <a:spLocks noGrp="1"/>
          </p:cNvSpPr>
          <p:nvPr>
            <p:ph type="sldNum" sz="quarter" idx="10"/>
          </p:nvPr>
        </p:nvSpPr>
        <p:spPr/>
        <p:txBody>
          <a:bodyPr/>
          <a:lstStyle/>
          <a:p>
            <a:fld id="{CEAFC3A6-5058-4CEA-B4BD-1AD1EE1BF765}" type="slidenum">
              <a:rPr lang="it-IT" smtClean="0"/>
              <a:t>7</a:t>
            </a:fld>
            <a:endParaRPr lang="it-IT"/>
          </a:p>
        </p:txBody>
      </p:sp>
    </p:spTree>
    <p:extLst>
      <p:ext uri="{BB962C8B-B14F-4D97-AF65-F5344CB8AC3E}">
        <p14:creationId xmlns:p14="http://schemas.microsoft.com/office/powerpoint/2010/main" val="26574816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GB" dirty="0"/>
              <a:t>What did</a:t>
            </a:r>
            <a:r>
              <a:rPr lang="en-GB" baseline="0" dirty="0"/>
              <a:t> we learn? </a:t>
            </a:r>
            <a:r>
              <a:rPr lang="en-GB" b="1" baseline="0" dirty="0"/>
              <a:t>There are several factors that affect respiratory virus transmission</a:t>
            </a:r>
            <a:r>
              <a:rPr lang="en-GB" baseline="0" dirty="0"/>
              <a:t>. Seasonal environmental factors </a:t>
            </a:r>
            <a:r>
              <a:rPr lang="en-GB" b="1" baseline="0" dirty="0"/>
              <a:t>modulate host airways </a:t>
            </a:r>
            <a:r>
              <a:rPr lang="en-GB" baseline="0" dirty="0"/>
              <a:t>immune response and affect viability and transmission ways of respiratory viruses. Human behaviour affects the contact affect the contact between infected and susceptible individuals </a:t>
            </a:r>
          </a:p>
          <a:p>
            <a:r>
              <a:rPr lang="en-US" sz="1200" b="0" i="0" u="none" strike="noStrike" kern="1200" baseline="0" dirty="0">
                <a:solidFill>
                  <a:schemeClr val="tx1"/>
                </a:solidFill>
                <a:latin typeface="+mn-lt"/>
                <a:ea typeface="+mn-ea"/>
                <a:cs typeface="+mn-cs"/>
              </a:rPr>
              <a:t>viral interaction dynamics and changes in social behavior resulting from the COVID-19 pandemic affected the epidemiology of seasonal RVI in general population and SOT recipients and will need to be closely monitored in the upcoming years.</a:t>
            </a:r>
            <a:endParaRPr lang="en-US" sz="1200" dirty="0"/>
          </a:p>
          <a:p>
            <a:endParaRPr lang="it-IT" dirty="0"/>
          </a:p>
          <a:p>
            <a:endParaRPr lang="en-GB" dirty="0"/>
          </a:p>
        </p:txBody>
      </p:sp>
      <p:sp>
        <p:nvSpPr>
          <p:cNvPr id="4" name="Segnaposto numero diapositiva 3"/>
          <p:cNvSpPr>
            <a:spLocks noGrp="1"/>
          </p:cNvSpPr>
          <p:nvPr>
            <p:ph type="sldNum" sz="quarter" idx="10"/>
          </p:nvPr>
        </p:nvSpPr>
        <p:spPr/>
        <p:txBody>
          <a:bodyPr/>
          <a:lstStyle/>
          <a:p>
            <a:fld id="{CEAFC3A6-5058-4CEA-B4BD-1AD1EE1BF765}" type="slidenum">
              <a:rPr lang="it-IT" smtClean="0"/>
              <a:t>8</a:t>
            </a:fld>
            <a:endParaRPr lang="it-IT"/>
          </a:p>
        </p:txBody>
      </p:sp>
    </p:spTree>
    <p:extLst>
      <p:ext uri="{BB962C8B-B14F-4D97-AF65-F5344CB8AC3E}">
        <p14:creationId xmlns:p14="http://schemas.microsoft.com/office/powerpoint/2010/main" val="32114854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l"/>
            <a:r>
              <a:rPr lang="en-US" sz="1800" b="1" i="0" u="none" strike="noStrike" baseline="0" dirty="0">
                <a:solidFill>
                  <a:srgbClr val="231F20"/>
                </a:solidFill>
                <a:latin typeface="AdvTT7e2c4963"/>
              </a:rPr>
              <a:t>Yearly numbers of respiratory virus infections over the years, split by virus type</a:t>
            </a:r>
            <a:r>
              <a:rPr lang="en-US" sz="1800" b="0" i="0" u="none" strike="noStrike" baseline="0" dirty="0">
                <a:solidFill>
                  <a:srgbClr val="231F20"/>
                </a:solidFill>
                <a:latin typeface="AdvTT7e2c4963"/>
              </a:rPr>
              <a:t>. Percentages indicate the change in incidence of 2020</a:t>
            </a:r>
            <a:r>
              <a:rPr lang="en-US" sz="1800" b="0" i="0" u="none" strike="noStrike" baseline="0" dirty="0">
                <a:solidFill>
                  <a:srgbClr val="231F20"/>
                </a:solidFill>
                <a:latin typeface="AdvTT7e2c4963+20"/>
              </a:rPr>
              <a:t>–</a:t>
            </a:r>
            <a:r>
              <a:rPr lang="en-US" sz="1800" b="0" i="0" u="none" strike="noStrike" baseline="0" dirty="0">
                <a:solidFill>
                  <a:srgbClr val="231F20"/>
                </a:solidFill>
                <a:latin typeface="AdvTT7e2c4963"/>
              </a:rPr>
              <a:t>2021 compared with the average of the previous 4 years. </a:t>
            </a:r>
            <a:r>
              <a:rPr lang="en-GB" sz="1200" b="0" i="0" u="none" strike="noStrike" kern="1200" baseline="0" dirty="0">
                <a:solidFill>
                  <a:schemeClr val="tx1"/>
                </a:solidFill>
                <a:latin typeface="+mn-lt"/>
                <a:ea typeface="+mn-ea"/>
                <a:cs typeface="+mn-cs"/>
              </a:rPr>
              <a:t>During </a:t>
            </a:r>
            <a:r>
              <a:rPr lang="en-US" sz="1200" b="0" i="0" u="none" strike="noStrike" kern="1200" baseline="0" dirty="0">
                <a:solidFill>
                  <a:schemeClr val="tx1"/>
                </a:solidFill>
                <a:latin typeface="+mn-lt"/>
                <a:ea typeface="+mn-ea"/>
                <a:cs typeface="+mn-cs"/>
              </a:rPr>
              <a:t>this period, rhinoviruses have become predominant and appeared to be </a:t>
            </a:r>
            <a:r>
              <a:rPr lang="en-US" sz="1200" b="1" i="0" u="none" strike="noStrike" kern="1200" baseline="0" dirty="0">
                <a:solidFill>
                  <a:schemeClr val="tx1"/>
                </a:solidFill>
                <a:latin typeface="+mn-lt"/>
                <a:ea typeface="+mn-ea"/>
                <a:cs typeface="+mn-cs"/>
              </a:rPr>
              <a:t>relatively unaffected by the COVID‐19 restrictions.</a:t>
            </a:r>
            <a:endParaRPr lang="en-US" sz="1200" b="1" dirty="0"/>
          </a:p>
          <a:p>
            <a:pPr algn="l"/>
            <a:endParaRPr lang="it-IT" dirty="0"/>
          </a:p>
          <a:p>
            <a:pPr algn="l"/>
            <a:endParaRPr lang="it-IT" dirty="0"/>
          </a:p>
          <a:p>
            <a:pPr algn="l"/>
            <a:endParaRPr lang="it-IT" dirty="0"/>
          </a:p>
          <a:p>
            <a:pPr algn="l"/>
            <a:endParaRPr lang="it-IT" dirty="0"/>
          </a:p>
        </p:txBody>
      </p:sp>
      <p:sp>
        <p:nvSpPr>
          <p:cNvPr id="4" name="Segnaposto numero diapositiva 3"/>
          <p:cNvSpPr>
            <a:spLocks noGrp="1"/>
          </p:cNvSpPr>
          <p:nvPr>
            <p:ph type="sldNum" sz="quarter" idx="5"/>
          </p:nvPr>
        </p:nvSpPr>
        <p:spPr/>
        <p:txBody>
          <a:bodyPr/>
          <a:lstStyle/>
          <a:p>
            <a:fld id="{0218C42C-86DF-4135-BF79-9BDB1AD333C5}" type="slidenum">
              <a:rPr lang="it-IT" smtClean="0"/>
              <a:t>9</a:t>
            </a:fld>
            <a:endParaRPr lang="it-IT"/>
          </a:p>
        </p:txBody>
      </p:sp>
    </p:spTree>
    <p:extLst>
      <p:ext uri="{BB962C8B-B14F-4D97-AF65-F5344CB8AC3E}">
        <p14:creationId xmlns:p14="http://schemas.microsoft.com/office/powerpoint/2010/main" val="4611552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a:t>Nosocomial respiratory viral infections are a longstanding but underappreciated problem in hospitals.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22222"/>
                </a:solidFill>
                <a:effectLst/>
                <a:latin typeface="Arial" panose="020B0604020202020204" pitchFamily="34" charset="0"/>
              </a:rPr>
              <a:t>Although respiratory viruses have long been recognized as causes of pneumonia and respiratory failure in the community setting</a:t>
            </a:r>
            <a:r>
              <a:rPr lang="en-US" b="1" i="0" dirty="0">
                <a:solidFill>
                  <a:srgbClr val="222222"/>
                </a:solidFill>
                <a:effectLst/>
                <a:latin typeface="Arial" panose="020B0604020202020204" pitchFamily="34" charset="0"/>
              </a:rPr>
              <a:t>, more recent evidence identifies them as etiologic agents in NP. </a:t>
            </a:r>
          </a:p>
          <a:p>
            <a:endParaRPr lang="it-IT" dirty="0"/>
          </a:p>
          <a:p>
            <a:pPr algn="l"/>
            <a:r>
              <a:rPr lang="en-US" sz="1800" b="0" i="0" u="none" strike="noStrike" baseline="0" dirty="0">
                <a:latin typeface="URWPalladioL-Roma"/>
              </a:rPr>
              <a:t>Historically, clinicians have considered hospital-acquired pneumonia (HAP) and ventilator-associated pneumonia (VAP),to be essentially bacterial processes.</a:t>
            </a:r>
          </a:p>
          <a:p>
            <a:pPr algn="l"/>
            <a:r>
              <a:rPr lang="en-US" sz="1800" b="0" i="0" u="none" strike="noStrike" baseline="0" dirty="0">
                <a:latin typeface="URWPalladioL-Roma"/>
              </a:rPr>
              <a:t>Recent reports  however, indicate that viruses likely play an important role in NP.</a:t>
            </a:r>
          </a:p>
          <a:p>
            <a:pPr algn="l"/>
            <a:endParaRPr lang="en-US" sz="1800" b="0" i="0" u="none" strike="noStrike" baseline="0" dirty="0">
              <a:latin typeface="URWPalladioL-Roma"/>
            </a:endParaRPr>
          </a:p>
          <a:p>
            <a:pPr algn="l"/>
            <a:r>
              <a:rPr lang="en-US" sz="1800" b="0" i="0" u="none" strike="noStrike" baseline="0" dirty="0">
                <a:latin typeface="URWPalladioL-Roma"/>
              </a:rPr>
              <a:t>these pathogens are important causes of NP, especially among immunosuppressed patients </a:t>
            </a:r>
            <a:endParaRPr lang="it-IT" dirty="0"/>
          </a:p>
        </p:txBody>
      </p:sp>
      <p:sp>
        <p:nvSpPr>
          <p:cNvPr id="4" name="Segnaposto numero diapositiva 3"/>
          <p:cNvSpPr>
            <a:spLocks noGrp="1"/>
          </p:cNvSpPr>
          <p:nvPr>
            <p:ph type="sldNum" sz="quarter" idx="5"/>
          </p:nvPr>
        </p:nvSpPr>
        <p:spPr/>
        <p:txBody>
          <a:bodyPr/>
          <a:lstStyle/>
          <a:p>
            <a:fld id="{0218C42C-86DF-4135-BF79-9BDB1AD333C5}" type="slidenum">
              <a:rPr lang="it-IT" smtClean="0"/>
              <a:t>14</a:t>
            </a:fld>
            <a:endParaRPr lang="it-IT"/>
          </a:p>
        </p:txBody>
      </p:sp>
    </p:spTree>
    <p:extLst>
      <p:ext uri="{BB962C8B-B14F-4D97-AF65-F5344CB8AC3E}">
        <p14:creationId xmlns:p14="http://schemas.microsoft.com/office/powerpoint/2010/main" val="34664173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Nosocomial acquisition of influenza has been described as a risk factor for admission to ICU. </a:t>
            </a:r>
            <a:r>
              <a:rPr lang="en-US" sz="1200" b="0" i="0" kern="1200" dirty="0">
                <a:solidFill>
                  <a:schemeClr val="tx1"/>
                </a:solidFill>
                <a:effectLst/>
                <a:latin typeface="+mn-lt"/>
                <a:ea typeface="+mn-ea"/>
                <a:cs typeface="+mn-cs"/>
              </a:rPr>
              <a:t>Nosocomial transmission of RV in transplant wards has been associated with significant mortality/morbidity  early after transplant.</a:t>
            </a:r>
          </a:p>
          <a:p>
            <a:endParaRPr lang="en-US" sz="1200" b="0" i="0" u="none" strike="noStrike" kern="1200" baseline="0" dirty="0">
              <a:solidFill>
                <a:srgbClr val="222222"/>
              </a:solidFill>
              <a:effectLst/>
              <a:latin typeface="Arial" panose="020B0604020202020204" pitchFamily="34" charset="0"/>
              <a:ea typeface="+mn-ea"/>
              <a:cs typeface="+mn-cs"/>
            </a:endParaRPr>
          </a:p>
          <a:p>
            <a:r>
              <a:rPr lang="en-US" sz="1200" b="0" i="0" u="none" strike="noStrike" kern="1200" baseline="0" dirty="0">
                <a:solidFill>
                  <a:schemeClr val="tx1"/>
                </a:solidFill>
                <a:latin typeface="+mn-lt"/>
                <a:ea typeface="+mn-ea"/>
                <a:cs typeface="+mn-cs"/>
              </a:rPr>
              <a:t>As community and nosocomial spread has been reported for all reviewed RVIs, strict adherence to infection control </a:t>
            </a:r>
            <a:r>
              <a:rPr lang="en-US" sz="1200" b="1" i="0" u="none" strike="noStrike" kern="1200" baseline="0" dirty="0">
                <a:solidFill>
                  <a:schemeClr val="tx1"/>
                </a:solidFill>
                <a:latin typeface="+mn-lt"/>
                <a:ea typeface="+mn-ea"/>
                <a:cs typeface="+mn-cs"/>
              </a:rPr>
              <a:t>measures is key to preventing </a:t>
            </a:r>
            <a:r>
              <a:rPr lang="en-US" sz="1200" b="0" i="0" u="none" strike="noStrike" kern="1200" baseline="0" dirty="0">
                <a:solidFill>
                  <a:schemeClr val="tx1"/>
                </a:solidFill>
                <a:latin typeface="+mn-lt"/>
                <a:ea typeface="+mn-ea"/>
                <a:cs typeface="+mn-cs"/>
              </a:rPr>
              <a:t>outbreaks. </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All are potential nosocomial pathogens which can be spread by staff or visitors with mild upper respiratory illness or who are asymptomatic. </a:t>
            </a:r>
          </a:p>
          <a:p>
            <a:r>
              <a:rPr lang="en-US" dirty="0"/>
              <a:t>Robust and </a:t>
            </a:r>
            <a:r>
              <a:rPr lang="en-US" b="1" dirty="0"/>
              <a:t>rigorous infection control practic</a:t>
            </a:r>
            <a:r>
              <a:rPr lang="en-US" dirty="0"/>
              <a:t>es may be associated with minimized risk of nosocomial spread of COVID-19 to hospitalized patients</a:t>
            </a:r>
            <a:endParaRPr lang="en-US" sz="1200" b="0" i="0" kern="1200" dirty="0">
              <a:solidFill>
                <a:schemeClr val="tx1"/>
              </a:solidFill>
              <a:effectLst/>
              <a:latin typeface="+mn-lt"/>
              <a:ea typeface="+mn-ea"/>
              <a:cs typeface="+mn-cs"/>
            </a:endParaRPr>
          </a:p>
          <a:p>
            <a:endParaRPr lang="en-US" dirty="0"/>
          </a:p>
        </p:txBody>
      </p:sp>
      <p:sp>
        <p:nvSpPr>
          <p:cNvPr id="4" name="Segnaposto numero diapositiva 3"/>
          <p:cNvSpPr>
            <a:spLocks noGrp="1"/>
          </p:cNvSpPr>
          <p:nvPr>
            <p:ph type="sldNum" sz="quarter" idx="10"/>
          </p:nvPr>
        </p:nvSpPr>
        <p:spPr/>
        <p:txBody>
          <a:bodyPr/>
          <a:lstStyle/>
          <a:p>
            <a:fld id="{CEAFC3A6-5058-4CEA-B4BD-1AD1EE1BF765}" type="slidenum">
              <a:rPr lang="it-IT" smtClean="0"/>
              <a:t>17</a:t>
            </a:fld>
            <a:endParaRPr lang="it-IT"/>
          </a:p>
        </p:txBody>
      </p:sp>
    </p:spTree>
    <p:extLst>
      <p:ext uri="{BB962C8B-B14F-4D97-AF65-F5344CB8AC3E}">
        <p14:creationId xmlns:p14="http://schemas.microsoft.com/office/powerpoint/2010/main" val="28082963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03DA1B9-A6D4-85FD-F342-278AB9B56AE2}"/>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17617BFD-6A5B-0968-9221-A5C18FA0DD1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D1E18B87-02AA-E171-E484-4B70ADCE9228}"/>
              </a:ext>
            </a:extLst>
          </p:cNvPr>
          <p:cNvSpPr>
            <a:spLocks noGrp="1"/>
          </p:cNvSpPr>
          <p:nvPr>
            <p:ph type="dt" sz="half" idx="10"/>
          </p:nvPr>
        </p:nvSpPr>
        <p:spPr/>
        <p:txBody>
          <a:bodyPr/>
          <a:lstStyle/>
          <a:p>
            <a:fld id="{C8045F25-45ED-46EB-A5EB-C39DF5BFBE57}" type="datetimeFigureOut">
              <a:rPr lang="it-IT" smtClean="0"/>
              <a:t>12/05/2025</a:t>
            </a:fld>
            <a:endParaRPr lang="it-IT"/>
          </a:p>
        </p:txBody>
      </p:sp>
      <p:sp>
        <p:nvSpPr>
          <p:cNvPr id="5" name="Segnaposto piè di pagina 4">
            <a:extLst>
              <a:ext uri="{FF2B5EF4-FFF2-40B4-BE49-F238E27FC236}">
                <a16:creationId xmlns:a16="http://schemas.microsoft.com/office/drawing/2014/main" id="{6C493937-D936-796D-3E1E-F7885E1A6BB7}"/>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BDA78CAD-26FD-F4FF-823B-B0C4D286EA1C}"/>
              </a:ext>
            </a:extLst>
          </p:cNvPr>
          <p:cNvSpPr>
            <a:spLocks noGrp="1"/>
          </p:cNvSpPr>
          <p:nvPr>
            <p:ph type="sldNum" sz="quarter" idx="12"/>
          </p:nvPr>
        </p:nvSpPr>
        <p:spPr/>
        <p:txBody>
          <a:bodyPr/>
          <a:lstStyle/>
          <a:p>
            <a:fld id="{716B117E-8A9C-45E8-A099-21634FC72FF7}" type="slidenum">
              <a:rPr lang="it-IT" smtClean="0"/>
              <a:t>‹N›</a:t>
            </a:fld>
            <a:endParaRPr lang="it-IT"/>
          </a:p>
        </p:txBody>
      </p:sp>
    </p:spTree>
    <p:extLst>
      <p:ext uri="{BB962C8B-B14F-4D97-AF65-F5344CB8AC3E}">
        <p14:creationId xmlns:p14="http://schemas.microsoft.com/office/powerpoint/2010/main" val="2744339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AFF2AD2-64B8-9D42-0E1C-4BD456F75B7A}"/>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B424B40D-0D0A-AD66-1EC0-B34F5599C4AD}"/>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D93630FF-4E9E-CD18-9F12-8BE180B7E95F}"/>
              </a:ext>
            </a:extLst>
          </p:cNvPr>
          <p:cNvSpPr>
            <a:spLocks noGrp="1"/>
          </p:cNvSpPr>
          <p:nvPr>
            <p:ph type="dt" sz="half" idx="10"/>
          </p:nvPr>
        </p:nvSpPr>
        <p:spPr/>
        <p:txBody>
          <a:bodyPr/>
          <a:lstStyle/>
          <a:p>
            <a:fld id="{C8045F25-45ED-46EB-A5EB-C39DF5BFBE57}" type="datetimeFigureOut">
              <a:rPr lang="it-IT" smtClean="0"/>
              <a:t>12/05/2025</a:t>
            </a:fld>
            <a:endParaRPr lang="it-IT"/>
          </a:p>
        </p:txBody>
      </p:sp>
      <p:sp>
        <p:nvSpPr>
          <p:cNvPr id="5" name="Segnaposto piè di pagina 4">
            <a:extLst>
              <a:ext uri="{FF2B5EF4-FFF2-40B4-BE49-F238E27FC236}">
                <a16:creationId xmlns:a16="http://schemas.microsoft.com/office/drawing/2014/main" id="{7E2D010D-557A-8676-67AC-1C0AA6D43565}"/>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01AA1EC0-ED8D-6729-3E0F-C071B8584C72}"/>
              </a:ext>
            </a:extLst>
          </p:cNvPr>
          <p:cNvSpPr>
            <a:spLocks noGrp="1"/>
          </p:cNvSpPr>
          <p:nvPr>
            <p:ph type="sldNum" sz="quarter" idx="12"/>
          </p:nvPr>
        </p:nvSpPr>
        <p:spPr/>
        <p:txBody>
          <a:bodyPr/>
          <a:lstStyle/>
          <a:p>
            <a:fld id="{716B117E-8A9C-45E8-A099-21634FC72FF7}" type="slidenum">
              <a:rPr lang="it-IT" smtClean="0"/>
              <a:t>‹N›</a:t>
            </a:fld>
            <a:endParaRPr lang="it-IT"/>
          </a:p>
        </p:txBody>
      </p:sp>
    </p:spTree>
    <p:extLst>
      <p:ext uri="{BB962C8B-B14F-4D97-AF65-F5344CB8AC3E}">
        <p14:creationId xmlns:p14="http://schemas.microsoft.com/office/powerpoint/2010/main" val="24347969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EB4367EC-1A8E-39C8-BBFB-AC7DB4413CDC}"/>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C8C07D01-AA26-0294-9ADC-3DE5E9771E71}"/>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E620A4A5-63C9-BF1C-CD9B-B89A8A07396A}"/>
              </a:ext>
            </a:extLst>
          </p:cNvPr>
          <p:cNvSpPr>
            <a:spLocks noGrp="1"/>
          </p:cNvSpPr>
          <p:nvPr>
            <p:ph type="dt" sz="half" idx="10"/>
          </p:nvPr>
        </p:nvSpPr>
        <p:spPr/>
        <p:txBody>
          <a:bodyPr/>
          <a:lstStyle/>
          <a:p>
            <a:fld id="{C8045F25-45ED-46EB-A5EB-C39DF5BFBE57}" type="datetimeFigureOut">
              <a:rPr lang="it-IT" smtClean="0"/>
              <a:t>12/05/2025</a:t>
            </a:fld>
            <a:endParaRPr lang="it-IT"/>
          </a:p>
        </p:txBody>
      </p:sp>
      <p:sp>
        <p:nvSpPr>
          <p:cNvPr id="5" name="Segnaposto piè di pagina 4">
            <a:extLst>
              <a:ext uri="{FF2B5EF4-FFF2-40B4-BE49-F238E27FC236}">
                <a16:creationId xmlns:a16="http://schemas.microsoft.com/office/drawing/2014/main" id="{43C97E79-9F60-4DAD-1C24-20DB34C26DC8}"/>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51367DAC-E8AC-69DD-F322-99FDCF6BC4C9}"/>
              </a:ext>
            </a:extLst>
          </p:cNvPr>
          <p:cNvSpPr>
            <a:spLocks noGrp="1"/>
          </p:cNvSpPr>
          <p:nvPr>
            <p:ph type="sldNum" sz="quarter" idx="12"/>
          </p:nvPr>
        </p:nvSpPr>
        <p:spPr/>
        <p:txBody>
          <a:bodyPr/>
          <a:lstStyle/>
          <a:p>
            <a:fld id="{716B117E-8A9C-45E8-A099-21634FC72FF7}" type="slidenum">
              <a:rPr lang="it-IT" smtClean="0"/>
              <a:t>‹N›</a:t>
            </a:fld>
            <a:endParaRPr lang="it-IT"/>
          </a:p>
        </p:txBody>
      </p:sp>
    </p:spTree>
    <p:extLst>
      <p:ext uri="{BB962C8B-B14F-4D97-AF65-F5344CB8AC3E}">
        <p14:creationId xmlns:p14="http://schemas.microsoft.com/office/powerpoint/2010/main" val="23236474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89FFB5E-A22A-A830-E152-A2B0085DDD0C}"/>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112A2636-38DE-5A1C-3259-DDE091F4DFD4}"/>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4CB52C08-77B3-0456-023C-2506013E01FC}"/>
              </a:ext>
            </a:extLst>
          </p:cNvPr>
          <p:cNvSpPr>
            <a:spLocks noGrp="1"/>
          </p:cNvSpPr>
          <p:nvPr>
            <p:ph type="dt" sz="half" idx="10"/>
          </p:nvPr>
        </p:nvSpPr>
        <p:spPr/>
        <p:txBody>
          <a:bodyPr/>
          <a:lstStyle/>
          <a:p>
            <a:fld id="{C8045F25-45ED-46EB-A5EB-C39DF5BFBE57}" type="datetimeFigureOut">
              <a:rPr lang="it-IT" smtClean="0"/>
              <a:t>12/05/2025</a:t>
            </a:fld>
            <a:endParaRPr lang="it-IT"/>
          </a:p>
        </p:txBody>
      </p:sp>
      <p:sp>
        <p:nvSpPr>
          <p:cNvPr id="5" name="Segnaposto piè di pagina 4">
            <a:extLst>
              <a:ext uri="{FF2B5EF4-FFF2-40B4-BE49-F238E27FC236}">
                <a16:creationId xmlns:a16="http://schemas.microsoft.com/office/drawing/2014/main" id="{6E95C5C3-EF38-1937-DB3A-B5496B9309A4}"/>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B44FC017-7C98-47B0-44D2-32875C077C5D}"/>
              </a:ext>
            </a:extLst>
          </p:cNvPr>
          <p:cNvSpPr>
            <a:spLocks noGrp="1"/>
          </p:cNvSpPr>
          <p:nvPr>
            <p:ph type="sldNum" sz="quarter" idx="12"/>
          </p:nvPr>
        </p:nvSpPr>
        <p:spPr/>
        <p:txBody>
          <a:bodyPr/>
          <a:lstStyle/>
          <a:p>
            <a:fld id="{716B117E-8A9C-45E8-A099-21634FC72FF7}" type="slidenum">
              <a:rPr lang="it-IT" smtClean="0"/>
              <a:t>‹N›</a:t>
            </a:fld>
            <a:endParaRPr lang="it-IT"/>
          </a:p>
        </p:txBody>
      </p:sp>
    </p:spTree>
    <p:extLst>
      <p:ext uri="{BB962C8B-B14F-4D97-AF65-F5344CB8AC3E}">
        <p14:creationId xmlns:p14="http://schemas.microsoft.com/office/powerpoint/2010/main" val="369710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19530C5-BE97-F725-C0AA-3EE4AAA57406}"/>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09988A87-859B-E7A8-CD3B-F89D95849E7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4A11C770-D160-37A7-A1AB-A953E20EB5BB}"/>
              </a:ext>
            </a:extLst>
          </p:cNvPr>
          <p:cNvSpPr>
            <a:spLocks noGrp="1"/>
          </p:cNvSpPr>
          <p:nvPr>
            <p:ph type="dt" sz="half" idx="10"/>
          </p:nvPr>
        </p:nvSpPr>
        <p:spPr/>
        <p:txBody>
          <a:bodyPr/>
          <a:lstStyle/>
          <a:p>
            <a:fld id="{C8045F25-45ED-46EB-A5EB-C39DF5BFBE57}" type="datetimeFigureOut">
              <a:rPr lang="it-IT" smtClean="0"/>
              <a:t>12/05/2025</a:t>
            </a:fld>
            <a:endParaRPr lang="it-IT"/>
          </a:p>
        </p:txBody>
      </p:sp>
      <p:sp>
        <p:nvSpPr>
          <p:cNvPr id="5" name="Segnaposto piè di pagina 4">
            <a:extLst>
              <a:ext uri="{FF2B5EF4-FFF2-40B4-BE49-F238E27FC236}">
                <a16:creationId xmlns:a16="http://schemas.microsoft.com/office/drawing/2014/main" id="{69015BA7-B1D4-2E0D-5311-C644359194B2}"/>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1C4BC590-D999-3D6B-3D58-465660EF04C3}"/>
              </a:ext>
            </a:extLst>
          </p:cNvPr>
          <p:cNvSpPr>
            <a:spLocks noGrp="1"/>
          </p:cNvSpPr>
          <p:nvPr>
            <p:ph type="sldNum" sz="quarter" idx="12"/>
          </p:nvPr>
        </p:nvSpPr>
        <p:spPr/>
        <p:txBody>
          <a:bodyPr/>
          <a:lstStyle/>
          <a:p>
            <a:fld id="{716B117E-8A9C-45E8-A099-21634FC72FF7}" type="slidenum">
              <a:rPr lang="it-IT" smtClean="0"/>
              <a:t>‹N›</a:t>
            </a:fld>
            <a:endParaRPr lang="it-IT"/>
          </a:p>
        </p:txBody>
      </p:sp>
    </p:spTree>
    <p:extLst>
      <p:ext uri="{BB962C8B-B14F-4D97-AF65-F5344CB8AC3E}">
        <p14:creationId xmlns:p14="http://schemas.microsoft.com/office/powerpoint/2010/main" val="36203829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1622E0B-E6F9-AD0C-CE4F-10AB102D3B85}"/>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2CEE8A05-1CD7-C672-9948-ECD3DCD0DF9F}"/>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BDA51AF9-95E9-1579-9162-36F8EBF4E1DE}"/>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E7F26A02-51D5-2007-A79C-CB83E594E891}"/>
              </a:ext>
            </a:extLst>
          </p:cNvPr>
          <p:cNvSpPr>
            <a:spLocks noGrp="1"/>
          </p:cNvSpPr>
          <p:nvPr>
            <p:ph type="dt" sz="half" idx="10"/>
          </p:nvPr>
        </p:nvSpPr>
        <p:spPr/>
        <p:txBody>
          <a:bodyPr/>
          <a:lstStyle/>
          <a:p>
            <a:fld id="{C8045F25-45ED-46EB-A5EB-C39DF5BFBE57}" type="datetimeFigureOut">
              <a:rPr lang="it-IT" smtClean="0"/>
              <a:t>12/05/2025</a:t>
            </a:fld>
            <a:endParaRPr lang="it-IT"/>
          </a:p>
        </p:txBody>
      </p:sp>
      <p:sp>
        <p:nvSpPr>
          <p:cNvPr id="6" name="Segnaposto piè di pagina 5">
            <a:extLst>
              <a:ext uri="{FF2B5EF4-FFF2-40B4-BE49-F238E27FC236}">
                <a16:creationId xmlns:a16="http://schemas.microsoft.com/office/drawing/2014/main" id="{196D7A04-7478-3ADD-E467-4649B019930A}"/>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19A9B476-AFFE-5FA8-B915-674D1026B73B}"/>
              </a:ext>
            </a:extLst>
          </p:cNvPr>
          <p:cNvSpPr>
            <a:spLocks noGrp="1"/>
          </p:cNvSpPr>
          <p:nvPr>
            <p:ph type="sldNum" sz="quarter" idx="12"/>
          </p:nvPr>
        </p:nvSpPr>
        <p:spPr/>
        <p:txBody>
          <a:bodyPr/>
          <a:lstStyle/>
          <a:p>
            <a:fld id="{716B117E-8A9C-45E8-A099-21634FC72FF7}" type="slidenum">
              <a:rPr lang="it-IT" smtClean="0"/>
              <a:t>‹N›</a:t>
            </a:fld>
            <a:endParaRPr lang="it-IT"/>
          </a:p>
        </p:txBody>
      </p:sp>
    </p:spTree>
    <p:extLst>
      <p:ext uri="{BB962C8B-B14F-4D97-AF65-F5344CB8AC3E}">
        <p14:creationId xmlns:p14="http://schemas.microsoft.com/office/powerpoint/2010/main" val="706877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F08B6DC-F003-F334-9C2D-ECC9FDA9F521}"/>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947AD2B2-5EE9-3994-1D19-132936D87FE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26318077-4358-DF8D-3672-50FA27B84811}"/>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1F2D5854-1ED0-8237-67F3-D4EC3729012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3341D71E-38A6-0FE3-E7D6-35FA6031DD2C}"/>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C7075F9F-9C86-DD45-A7E6-40F01E41FEF5}"/>
              </a:ext>
            </a:extLst>
          </p:cNvPr>
          <p:cNvSpPr>
            <a:spLocks noGrp="1"/>
          </p:cNvSpPr>
          <p:nvPr>
            <p:ph type="dt" sz="half" idx="10"/>
          </p:nvPr>
        </p:nvSpPr>
        <p:spPr/>
        <p:txBody>
          <a:bodyPr/>
          <a:lstStyle/>
          <a:p>
            <a:fld id="{C8045F25-45ED-46EB-A5EB-C39DF5BFBE57}" type="datetimeFigureOut">
              <a:rPr lang="it-IT" smtClean="0"/>
              <a:t>12/05/2025</a:t>
            </a:fld>
            <a:endParaRPr lang="it-IT"/>
          </a:p>
        </p:txBody>
      </p:sp>
      <p:sp>
        <p:nvSpPr>
          <p:cNvPr id="8" name="Segnaposto piè di pagina 7">
            <a:extLst>
              <a:ext uri="{FF2B5EF4-FFF2-40B4-BE49-F238E27FC236}">
                <a16:creationId xmlns:a16="http://schemas.microsoft.com/office/drawing/2014/main" id="{436E1CDB-8B64-37B8-8A8D-6F570DA60849}"/>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3DD965FF-98D2-AE1F-B7F9-2B3BA730230F}"/>
              </a:ext>
            </a:extLst>
          </p:cNvPr>
          <p:cNvSpPr>
            <a:spLocks noGrp="1"/>
          </p:cNvSpPr>
          <p:nvPr>
            <p:ph type="sldNum" sz="quarter" idx="12"/>
          </p:nvPr>
        </p:nvSpPr>
        <p:spPr/>
        <p:txBody>
          <a:bodyPr/>
          <a:lstStyle/>
          <a:p>
            <a:fld id="{716B117E-8A9C-45E8-A099-21634FC72FF7}" type="slidenum">
              <a:rPr lang="it-IT" smtClean="0"/>
              <a:t>‹N›</a:t>
            </a:fld>
            <a:endParaRPr lang="it-IT"/>
          </a:p>
        </p:txBody>
      </p:sp>
    </p:spTree>
    <p:extLst>
      <p:ext uri="{BB962C8B-B14F-4D97-AF65-F5344CB8AC3E}">
        <p14:creationId xmlns:p14="http://schemas.microsoft.com/office/powerpoint/2010/main" val="3995756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568EABA-24AF-8E00-BF9C-7EB9DA381B45}"/>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1F3F8D3F-A58C-C33B-26D4-F92D39232F83}"/>
              </a:ext>
            </a:extLst>
          </p:cNvPr>
          <p:cNvSpPr>
            <a:spLocks noGrp="1"/>
          </p:cNvSpPr>
          <p:nvPr>
            <p:ph type="dt" sz="half" idx="10"/>
          </p:nvPr>
        </p:nvSpPr>
        <p:spPr/>
        <p:txBody>
          <a:bodyPr/>
          <a:lstStyle/>
          <a:p>
            <a:fld id="{C8045F25-45ED-46EB-A5EB-C39DF5BFBE57}" type="datetimeFigureOut">
              <a:rPr lang="it-IT" smtClean="0"/>
              <a:t>12/05/2025</a:t>
            </a:fld>
            <a:endParaRPr lang="it-IT"/>
          </a:p>
        </p:txBody>
      </p:sp>
      <p:sp>
        <p:nvSpPr>
          <p:cNvPr id="4" name="Segnaposto piè di pagina 3">
            <a:extLst>
              <a:ext uri="{FF2B5EF4-FFF2-40B4-BE49-F238E27FC236}">
                <a16:creationId xmlns:a16="http://schemas.microsoft.com/office/drawing/2014/main" id="{CF215EE2-70E2-C231-2ACF-CB9406BE3609}"/>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1CEE58C7-DE37-61DA-9581-2BE2578C297B}"/>
              </a:ext>
            </a:extLst>
          </p:cNvPr>
          <p:cNvSpPr>
            <a:spLocks noGrp="1"/>
          </p:cNvSpPr>
          <p:nvPr>
            <p:ph type="sldNum" sz="quarter" idx="12"/>
          </p:nvPr>
        </p:nvSpPr>
        <p:spPr/>
        <p:txBody>
          <a:bodyPr/>
          <a:lstStyle/>
          <a:p>
            <a:fld id="{716B117E-8A9C-45E8-A099-21634FC72FF7}" type="slidenum">
              <a:rPr lang="it-IT" smtClean="0"/>
              <a:t>‹N›</a:t>
            </a:fld>
            <a:endParaRPr lang="it-IT"/>
          </a:p>
        </p:txBody>
      </p:sp>
    </p:spTree>
    <p:extLst>
      <p:ext uri="{BB962C8B-B14F-4D97-AF65-F5344CB8AC3E}">
        <p14:creationId xmlns:p14="http://schemas.microsoft.com/office/powerpoint/2010/main" val="28749313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8B8F7507-BCC0-8291-0DCC-F70C3B891E74}"/>
              </a:ext>
            </a:extLst>
          </p:cNvPr>
          <p:cNvSpPr>
            <a:spLocks noGrp="1"/>
          </p:cNvSpPr>
          <p:nvPr>
            <p:ph type="dt" sz="half" idx="10"/>
          </p:nvPr>
        </p:nvSpPr>
        <p:spPr/>
        <p:txBody>
          <a:bodyPr/>
          <a:lstStyle/>
          <a:p>
            <a:fld id="{C8045F25-45ED-46EB-A5EB-C39DF5BFBE57}" type="datetimeFigureOut">
              <a:rPr lang="it-IT" smtClean="0"/>
              <a:t>12/05/2025</a:t>
            </a:fld>
            <a:endParaRPr lang="it-IT"/>
          </a:p>
        </p:txBody>
      </p:sp>
      <p:sp>
        <p:nvSpPr>
          <p:cNvPr id="3" name="Segnaposto piè di pagina 2">
            <a:extLst>
              <a:ext uri="{FF2B5EF4-FFF2-40B4-BE49-F238E27FC236}">
                <a16:creationId xmlns:a16="http://schemas.microsoft.com/office/drawing/2014/main" id="{2B191241-2D77-6458-8197-C7A5E4C10225}"/>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D8DE0E92-7864-313A-147B-72CB9AC77FCE}"/>
              </a:ext>
            </a:extLst>
          </p:cNvPr>
          <p:cNvSpPr>
            <a:spLocks noGrp="1"/>
          </p:cNvSpPr>
          <p:nvPr>
            <p:ph type="sldNum" sz="quarter" idx="12"/>
          </p:nvPr>
        </p:nvSpPr>
        <p:spPr/>
        <p:txBody>
          <a:bodyPr/>
          <a:lstStyle/>
          <a:p>
            <a:fld id="{716B117E-8A9C-45E8-A099-21634FC72FF7}" type="slidenum">
              <a:rPr lang="it-IT" smtClean="0"/>
              <a:t>‹N›</a:t>
            </a:fld>
            <a:endParaRPr lang="it-IT"/>
          </a:p>
        </p:txBody>
      </p:sp>
    </p:spTree>
    <p:extLst>
      <p:ext uri="{BB962C8B-B14F-4D97-AF65-F5344CB8AC3E}">
        <p14:creationId xmlns:p14="http://schemas.microsoft.com/office/powerpoint/2010/main" val="3952016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4D8694C-7371-E563-A400-AF26081ED0B8}"/>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E98CD8C2-A376-B044-61CA-40FEAC40CE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3D5BFEC5-9BB3-B1C2-F81D-CEE7B8E376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5E0C588A-0B5E-5FA7-1DF0-5110C7E43CC7}"/>
              </a:ext>
            </a:extLst>
          </p:cNvPr>
          <p:cNvSpPr>
            <a:spLocks noGrp="1"/>
          </p:cNvSpPr>
          <p:nvPr>
            <p:ph type="dt" sz="half" idx="10"/>
          </p:nvPr>
        </p:nvSpPr>
        <p:spPr/>
        <p:txBody>
          <a:bodyPr/>
          <a:lstStyle/>
          <a:p>
            <a:fld id="{C8045F25-45ED-46EB-A5EB-C39DF5BFBE57}" type="datetimeFigureOut">
              <a:rPr lang="it-IT" smtClean="0"/>
              <a:t>12/05/2025</a:t>
            </a:fld>
            <a:endParaRPr lang="it-IT"/>
          </a:p>
        </p:txBody>
      </p:sp>
      <p:sp>
        <p:nvSpPr>
          <p:cNvPr id="6" name="Segnaposto piè di pagina 5">
            <a:extLst>
              <a:ext uri="{FF2B5EF4-FFF2-40B4-BE49-F238E27FC236}">
                <a16:creationId xmlns:a16="http://schemas.microsoft.com/office/drawing/2014/main" id="{D228B4C1-8B15-530A-69C8-907CABB9F9CA}"/>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D5537E6E-29EE-CC1D-4F2C-6C839751FA56}"/>
              </a:ext>
            </a:extLst>
          </p:cNvPr>
          <p:cNvSpPr>
            <a:spLocks noGrp="1"/>
          </p:cNvSpPr>
          <p:nvPr>
            <p:ph type="sldNum" sz="quarter" idx="12"/>
          </p:nvPr>
        </p:nvSpPr>
        <p:spPr/>
        <p:txBody>
          <a:bodyPr/>
          <a:lstStyle/>
          <a:p>
            <a:fld id="{716B117E-8A9C-45E8-A099-21634FC72FF7}" type="slidenum">
              <a:rPr lang="it-IT" smtClean="0"/>
              <a:t>‹N›</a:t>
            </a:fld>
            <a:endParaRPr lang="it-IT"/>
          </a:p>
        </p:txBody>
      </p:sp>
    </p:spTree>
    <p:extLst>
      <p:ext uri="{BB962C8B-B14F-4D97-AF65-F5344CB8AC3E}">
        <p14:creationId xmlns:p14="http://schemas.microsoft.com/office/powerpoint/2010/main" val="3877008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53FC693-51FE-CB1D-9A0F-227CC19EEE76}"/>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5683BF58-E1C3-E648-EE78-F64287C9040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EA4905DB-1535-EBE0-FD26-C66176821E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DB0306EB-B048-A63A-B86D-E99CD42F234A}"/>
              </a:ext>
            </a:extLst>
          </p:cNvPr>
          <p:cNvSpPr>
            <a:spLocks noGrp="1"/>
          </p:cNvSpPr>
          <p:nvPr>
            <p:ph type="dt" sz="half" idx="10"/>
          </p:nvPr>
        </p:nvSpPr>
        <p:spPr/>
        <p:txBody>
          <a:bodyPr/>
          <a:lstStyle/>
          <a:p>
            <a:fld id="{C8045F25-45ED-46EB-A5EB-C39DF5BFBE57}" type="datetimeFigureOut">
              <a:rPr lang="it-IT" smtClean="0"/>
              <a:t>12/05/2025</a:t>
            </a:fld>
            <a:endParaRPr lang="it-IT"/>
          </a:p>
        </p:txBody>
      </p:sp>
      <p:sp>
        <p:nvSpPr>
          <p:cNvPr id="6" name="Segnaposto piè di pagina 5">
            <a:extLst>
              <a:ext uri="{FF2B5EF4-FFF2-40B4-BE49-F238E27FC236}">
                <a16:creationId xmlns:a16="http://schemas.microsoft.com/office/drawing/2014/main" id="{0EE89604-08F5-290D-29B6-2E51CE2BE71F}"/>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1302A7C8-CE13-2F30-ABA4-21AED0761CA3}"/>
              </a:ext>
            </a:extLst>
          </p:cNvPr>
          <p:cNvSpPr>
            <a:spLocks noGrp="1"/>
          </p:cNvSpPr>
          <p:nvPr>
            <p:ph type="sldNum" sz="quarter" idx="12"/>
          </p:nvPr>
        </p:nvSpPr>
        <p:spPr/>
        <p:txBody>
          <a:bodyPr/>
          <a:lstStyle/>
          <a:p>
            <a:fld id="{716B117E-8A9C-45E8-A099-21634FC72FF7}" type="slidenum">
              <a:rPr lang="it-IT" smtClean="0"/>
              <a:t>‹N›</a:t>
            </a:fld>
            <a:endParaRPr lang="it-IT"/>
          </a:p>
        </p:txBody>
      </p:sp>
    </p:spTree>
    <p:extLst>
      <p:ext uri="{BB962C8B-B14F-4D97-AF65-F5344CB8AC3E}">
        <p14:creationId xmlns:p14="http://schemas.microsoft.com/office/powerpoint/2010/main" val="24994748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4EF50E86-B9B9-5935-D63B-CF6FEDAE7C4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D17F45ED-080C-AA93-5EE4-FCDEAC90BFD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90E63A29-6F51-FEDD-8EEE-4013D785D0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045F25-45ED-46EB-A5EB-C39DF5BFBE57}" type="datetimeFigureOut">
              <a:rPr lang="it-IT" smtClean="0"/>
              <a:t>12/05/2025</a:t>
            </a:fld>
            <a:endParaRPr lang="it-IT"/>
          </a:p>
        </p:txBody>
      </p:sp>
      <p:sp>
        <p:nvSpPr>
          <p:cNvPr id="5" name="Segnaposto piè di pagina 4">
            <a:extLst>
              <a:ext uri="{FF2B5EF4-FFF2-40B4-BE49-F238E27FC236}">
                <a16:creationId xmlns:a16="http://schemas.microsoft.com/office/drawing/2014/main" id="{EDAE2C2B-37E0-28D9-9C47-EB6E8346B8F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3950869C-46A5-6876-51F3-FD6A9F458B1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6B117E-8A9C-45E8-A099-21634FC72FF7}" type="slidenum">
              <a:rPr lang="it-IT" smtClean="0"/>
              <a:t>‹N›</a:t>
            </a:fld>
            <a:endParaRPr lang="it-IT"/>
          </a:p>
        </p:txBody>
      </p:sp>
    </p:spTree>
    <p:extLst>
      <p:ext uri="{BB962C8B-B14F-4D97-AF65-F5344CB8AC3E}">
        <p14:creationId xmlns:p14="http://schemas.microsoft.com/office/powerpoint/2010/main" val="29842689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hyperlink" Target="https://www.cdc.gov/nrevss/php/dashboard/index.html"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pubmed.ncbi.nlm.nih.gov/?sort=date&amp;term=Heald-Sargent+T&amp;cauthor_id=38646916" TargetMode="External"/><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4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a:extLst>
              <a:ext uri="{FF2B5EF4-FFF2-40B4-BE49-F238E27FC236}">
                <a16:creationId xmlns:a16="http://schemas.microsoft.com/office/drawing/2014/main" id="{54441DCC-8790-78F6-3F7C-9294C3EF3AD8}"/>
              </a:ext>
            </a:extLst>
          </p:cNvPr>
          <p:cNvSpPr>
            <a:spLocks noGrp="1"/>
          </p:cNvSpPr>
          <p:nvPr>
            <p:ph type="ctrTitle"/>
          </p:nvPr>
        </p:nvSpPr>
        <p:spPr>
          <a:xfrm>
            <a:off x="563273" y="1214438"/>
            <a:ext cx="11065454" cy="2387600"/>
          </a:xfrm>
        </p:spPr>
        <p:txBody>
          <a:bodyPr>
            <a:normAutofit/>
          </a:bodyPr>
          <a:lstStyle/>
          <a:p>
            <a:br>
              <a:rPr lang="it-IT" sz="3600" b="1" i="0" u="none" strike="noStrike" baseline="0" dirty="0">
                <a:solidFill>
                  <a:schemeClr val="tx2"/>
                </a:solidFill>
              </a:rPr>
            </a:br>
            <a:br>
              <a:rPr lang="it-IT" sz="3600" b="1" i="0" u="none" strike="noStrike" baseline="0" dirty="0">
                <a:solidFill>
                  <a:schemeClr val="tx2"/>
                </a:solidFill>
              </a:rPr>
            </a:br>
            <a:r>
              <a:rPr lang="it-IT" sz="3600" b="1" i="0" u="none" strike="noStrike" baseline="0" dirty="0">
                <a:solidFill>
                  <a:schemeClr val="tx2"/>
                </a:solidFill>
              </a:rPr>
              <a:t>Infezioni virali polmonari in </a:t>
            </a:r>
            <a:r>
              <a:rPr lang="it-IT" sz="3600" b="1" i="0" u="none" strike="noStrike" baseline="0">
                <a:solidFill>
                  <a:schemeClr val="tx2"/>
                </a:solidFill>
              </a:rPr>
              <a:t>pazienti immunodepressi </a:t>
            </a:r>
            <a:endParaRPr lang="it-IT" sz="3600" b="1" dirty="0">
              <a:solidFill>
                <a:schemeClr val="tx2"/>
              </a:solidFill>
            </a:endParaRPr>
          </a:p>
        </p:txBody>
      </p:sp>
      <p:sp>
        <p:nvSpPr>
          <p:cNvPr id="7" name="Sottotitolo 6">
            <a:extLst>
              <a:ext uri="{FF2B5EF4-FFF2-40B4-BE49-F238E27FC236}">
                <a16:creationId xmlns:a16="http://schemas.microsoft.com/office/drawing/2014/main" id="{94938367-7B57-B12C-828A-E6BCB8D45541}"/>
              </a:ext>
            </a:extLst>
          </p:cNvPr>
          <p:cNvSpPr>
            <a:spLocks noGrp="1"/>
          </p:cNvSpPr>
          <p:nvPr>
            <p:ph type="subTitle" idx="1"/>
          </p:nvPr>
        </p:nvSpPr>
        <p:spPr/>
        <p:txBody>
          <a:bodyPr/>
          <a:lstStyle/>
          <a:p>
            <a:br>
              <a:rPr lang="en-US" sz="2800" dirty="0">
                <a:latin typeface="+mn-lt"/>
              </a:rPr>
            </a:br>
            <a:r>
              <a:rPr lang="en-AU" sz="2400" b="1" dirty="0">
                <a:cs typeface="Calibri Light" panose="020F0302020204030204" pitchFamily="34" charset="0"/>
              </a:rPr>
              <a:t>Maddalena Peghin MD PhD, </a:t>
            </a:r>
            <a:r>
              <a:rPr lang="it-IT" b="1" i="0" dirty="0">
                <a:effectLst/>
              </a:rPr>
              <a:t>Associate professor</a:t>
            </a:r>
            <a:br>
              <a:rPr lang="en-AU" sz="2400" b="1" dirty="0">
                <a:latin typeface="+mn-lt"/>
                <a:cs typeface="Calibri Light" panose="020F0302020204030204" pitchFamily="34" charset="0"/>
              </a:rPr>
            </a:br>
            <a:r>
              <a:rPr lang="en-US" sz="2400" dirty="0">
                <a:latin typeface="+mn-lt"/>
                <a:cs typeface="Calibri Light" panose="020F0302020204030204" pitchFamily="34" charset="0"/>
              </a:rPr>
              <a:t>Infectious and Tropical Diseases Unit</a:t>
            </a:r>
            <a:br>
              <a:rPr lang="en-US" sz="2400" dirty="0">
                <a:latin typeface="+mn-lt"/>
                <a:cs typeface="Calibri Light" panose="020F0302020204030204" pitchFamily="34" charset="0"/>
              </a:rPr>
            </a:br>
            <a:r>
              <a:rPr lang="en-US" sz="2400" dirty="0">
                <a:latin typeface="+mn-lt"/>
                <a:cs typeface="Calibri Light" panose="020F0302020204030204" pitchFamily="34" charset="0"/>
              </a:rPr>
              <a:t>University of </a:t>
            </a:r>
            <a:r>
              <a:rPr lang="en-US" sz="2400" dirty="0" err="1">
                <a:latin typeface="+mn-lt"/>
                <a:cs typeface="Calibri Light" panose="020F0302020204030204" pitchFamily="34" charset="0"/>
              </a:rPr>
              <a:t>Insubria</a:t>
            </a:r>
            <a:r>
              <a:rPr lang="en-US" sz="2400" dirty="0">
                <a:latin typeface="+mn-lt"/>
                <a:cs typeface="Calibri Light" panose="020F0302020204030204" pitchFamily="34" charset="0"/>
              </a:rPr>
              <a:t>-ASST-</a:t>
            </a:r>
            <a:r>
              <a:rPr lang="en-US" sz="2400" dirty="0" err="1">
                <a:latin typeface="+mn-lt"/>
                <a:cs typeface="Calibri Light" panose="020F0302020204030204" pitchFamily="34" charset="0"/>
              </a:rPr>
              <a:t>Sette</a:t>
            </a:r>
            <a:r>
              <a:rPr lang="en-US" sz="2400" dirty="0">
                <a:latin typeface="+mn-lt"/>
                <a:cs typeface="Calibri Light" panose="020F0302020204030204" pitchFamily="34" charset="0"/>
              </a:rPr>
              <a:t> </a:t>
            </a:r>
            <a:r>
              <a:rPr lang="en-US" sz="2400" dirty="0" err="1">
                <a:latin typeface="+mn-lt"/>
                <a:cs typeface="Calibri Light" panose="020F0302020204030204" pitchFamily="34" charset="0"/>
              </a:rPr>
              <a:t>Laghi</a:t>
            </a:r>
            <a:r>
              <a:rPr lang="en-US" sz="2400" dirty="0">
                <a:latin typeface="+mn-lt"/>
                <a:cs typeface="Calibri Light" panose="020F0302020204030204" pitchFamily="34" charset="0"/>
              </a:rPr>
              <a:t>, Varese, Italy</a:t>
            </a:r>
            <a:endParaRPr lang="it-IT" dirty="0"/>
          </a:p>
        </p:txBody>
      </p:sp>
      <p:pic>
        <p:nvPicPr>
          <p:cNvPr id="8" name="Immagine 7">
            <a:extLst>
              <a:ext uri="{FF2B5EF4-FFF2-40B4-BE49-F238E27FC236}">
                <a16:creationId xmlns:a16="http://schemas.microsoft.com/office/drawing/2014/main" id="{121320E0-DA34-D088-A955-5E402BBC77CF}"/>
              </a:ext>
            </a:extLst>
          </p:cNvPr>
          <p:cNvPicPr>
            <a:picLocks noChangeAspect="1"/>
          </p:cNvPicPr>
          <p:nvPr/>
        </p:nvPicPr>
        <p:blipFill>
          <a:blip r:embed="rId2"/>
          <a:stretch>
            <a:fillRect/>
          </a:stretch>
        </p:blipFill>
        <p:spPr>
          <a:xfrm>
            <a:off x="1602477" y="5489593"/>
            <a:ext cx="3246671" cy="1136335"/>
          </a:xfrm>
          <a:prstGeom prst="rect">
            <a:avLst/>
          </a:prstGeom>
        </p:spPr>
      </p:pic>
      <p:pic>
        <p:nvPicPr>
          <p:cNvPr id="9" name="Immagine 8">
            <a:extLst>
              <a:ext uri="{FF2B5EF4-FFF2-40B4-BE49-F238E27FC236}">
                <a16:creationId xmlns:a16="http://schemas.microsoft.com/office/drawing/2014/main" id="{6D51803A-76F2-7E4C-AC9F-C15E3D9DC10F}"/>
              </a:ext>
            </a:extLst>
          </p:cNvPr>
          <p:cNvPicPr>
            <a:picLocks noChangeAspect="1"/>
          </p:cNvPicPr>
          <p:nvPr/>
        </p:nvPicPr>
        <p:blipFill>
          <a:blip r:embed="rId3"/>
          <a:stretch>
            <a:fillRect/>
          </a:stretch>
        </p:blipFill>
        <p:spPr>
          <a:xfrm>
            <a:off x="8017983" y="5489592"/>
            <a:ext cx="3390372" cy="1136335"/>
          </a:xfrm>
          <a:prstGeom prst="rect">
            <a:avLst/>
          </a:prstGeom>
        </p:spPr>
      </p:pic>
      <p:pic>
        <p:nvPicPr>
          <p:cNvPr id="10" name="Immagine 9">
            <a:extLst>
              <a:ext uri="{FF2B5EF4-FFF2-40B4-BE49-F238E27FC236}">
                <a16:creationId xmlns:a16="http://schemas.microsoft.com/office/drawing/2014/main" id="{EF90D39F-0AAB-763C-594D-455744D45F33}"/>
              </a:ext>
            </a:extLst>
          </p:cNvPr>
          <p:cNvPicPr>
            <a:picLocks noChangeAspect="1"/>
          </p:cNvPicPr>
          <p:nvPr/>
        </p:nvPicPr>
        <p:blipFill>
          <a:blip r:embed="rId4"/>
          <a:stretch>
            <a:fillRect/>
          </a:stretch>
        </p:blipFill>
        <p:spPr>
          <a:xfrm>
            <a:off x="5288215" y="5453653"/>
            <a:ext cx="2286298" cy="1172274"/>
          </a:xfrm>
          <a:prstGeom prst="rect">
            <a:avLst/>
          </a:prstGeom>
        </p:spPr>
      </p:pic>
      <p:pic>
        <p:nvPicPr>
          <p:cNvPr id="3" name="Immagine 2">
            <a:extLst>
              <a:ext uri="{FF2B5EF4-FFF2-40B4-BE49-F238E27FC236}">
                <a16:creationId xmlns:a16="http://schemas.microsoft.com/office/drawing/2014/main" id="{B631FB78-8A8E-D889-B071-51D510AD723A}"/>
              </a:ext>
            </a:extLst>
          </p:cNvPr>
          <p:cNvPicPr>
            <a:picLocks noChangeAspect="1"/>
          </p:cNvPicPr>
          <p:nvPr/>
        </p:nvPicPr>
        <p:blipFill>
          <a:blip r:embed="rId5"/>
          <a:stretch>
            <a:fillRect/>
          </a:stretch>
        </p:blipFill>
        <p:spPr>
          <a:xfrm>
            <a:off x="4224095" y="128589"/>
            <a:ext cx="3743809" cy="2675032"/>
          </a:xfrm>
          <a:prstGeom prst="rect">
            <a:avLst/>
          </a:prstGeom>
        </p:spPr>
      </p:pic>
    </p:spTree>
    <p:extLst>
      <p:ext uri="{BB962C8B-B14F-4D97-AF65-F5344CB8AC3E}">
        <p14:creationId xmlns:p14="http://schemas.microsoft.com/office/powerpoint/2010/main" val="1463211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58A0B8E4-1D13-ED45-9D4C-00C3D61FDE3C}"/>
              </a:ext>
            </a:extLst>
          </p:cNvPr>
          <p:cNvSpPr>
            <a:spLocks noGrp="1"/>
          </p:cNvSpPr>
          <p:nvPr>
            <p:ph type="title"/>
          </p:nvPr>
        </p:nvSpPr>
        <p:spPr/>
        <p:txBody>
          <a:bodyPr>
            <a:normAutofit/>
          </a:bodyPr>
          <a:lstStyle/>
          <a:p>
            <a:pPr algn="ctr"/>
            <a:r>
              <a:rPr lang="en-US" sz="3200" b="1" i="0" u="none" strike="noStrike" baseline="0" dirty="0">
                <a:solidFill>
                  <a:schemeClr val="accent1">
                    <a:lumMod val="50000"/>
                  </a:schemeClr>
                </a:solidFill>
              </a:rPr>
              <a:t>A “</a:t>
            </a:r>
            <a:r>
              <a:rPr lang="en-US" sz="3200" b="1" i="0" u="none" strike="noStrike" baseline="0" dirty="0" err="1">
                <a:solidFill>
                  <a:schemeClr val="accent1">
                    <a:lumMod val="50000"/>
                  </a:schemeClr>
                </a:solidFill>
              </a:rPr>
              <a:t>tripledemic’’of</a:t>
            </a:r>
            <a:r>
              <a:rPr lang="en-US" sz="3200" b="1" i="0" u="none" strike="noStrike" baseline="0" dirty="0">
                <a:solidFill>
                  <a:schemeClr val="accent1">
                    <a:lumMod val="50000"/>
                  </a:schemeClr>
                </a:solidFill>
              </a:rPr>
              <a:t> SARS-CoV-2,Influenza and RSV infections</a:t>
            </a:r>
            <a:endParaRPr lang="it-IT" sz="3200" dirty="0"/>
          </a:p>
        </p:txBody>
      </p:sp>
      <p:sp>
        <p:nvSpPr>
          <p:cNvPr id="8" name="Segnaposto testo 7">
            <a:extLst>
              <a:ext uri="{FF2B5EF4-FFF2-40B4-BE49-F238E27FC236}">
                <a16:creationId xmlns:a16="http://schemas.microsoft.com/office/drawing/2014/main" id="{CE2B871B-BF07-4272-AB54-1A76F237CD8D}"/>
              </a:ext>
            </a:extLst>
          </p:cNvPr>
          <p:cNvSpPr>
            <a:spLocks noGrp="1"/>
          </p:cNvSpPr>
          <p:nvPr>
            <p:ph type="body" idx="1"/>
          </p:nvPr>
        </p:nvSpPr>
        <p:spPr>
          <a:xfrm>
            <a:off x="839788" y="1409699"/>
            <a:ext cx="5157787" cy="823912"/>
          </a:xfrm>
        </p:spPr>
        <p:txBody>
          <a:bodyPr/>
          <a:lstStyle/>
          <a:p>
            <a:pPr algn="ctr"/>
            <a:r>
              <a:rPr lang="en-US" sz="2400" b="1" i="0" u="none" strike="noStrike" baseline="0" dirty="0">
                <a:solidFill>
                  <a:schemeClr val="accent1">
                    <a:lumMod val="50000"/>
                  </a:schemeClr>
                </a:solidFill>
              </a:rPr>
              <a:t>2022/2023 winter season</a:t>
            </a:r>
            <a:endParaRPr lang="it-IT" dirty="0"/>
          </a:p>
        </p:txBody>
      </p:sp>
      <p:sp>
        <p:nvSpPr>
          <p:cNvPr id="9" name="Segnaposto contenuto 8">
            <a:extLst>
              <a:ext uri="{FF2B5EF4-FFF2-40B4-BE49-F238E27FC236}">
                <a16:creationId xmlns:a16="http://schemas.microsoft.com/office/drawing/2014/main" id="{73AAD9C1-0520-F36C-9B89-56009803A9B6}"/>
              </a:ext>
            </a:extLst>
          </p:cNvPr>
          <p:cNvSpPr>
            <a:spLocks noGrp="1"/>
          </p:cNvSpPr>
          <p:nvPr>
            <p:ph sz="half" idx="2"/>
          </p:nvPr>
        </p:nvSpPr>
        <p:spPr/>
        <p:txBody>
          <a:bodyPr/>
          <a:lstStyle/>
          <a:p>
            <a:endParaRPr lang="it-IT"/>
          </a:p>
        </p:txBody>
      </p:sp>
      <p:sp>
        <p:nvSpPr>
          <p:cNvPr id="10" name="Segnaposto testo 9">
            <a:extLst>
              <a:ext uri="{FF2B5EF4-FFF2-40B4-BE49-F238E27FC236}">
                <a16:creationId xmlns:a16="http://schemas.microsoft.com/office/drawing/2014/main" id="{5DDB5B70-07B0-AC17-74E4-0903481BC26C}"/>
              </a:ext>
            </a:extLst>
          </p:cNvPr>
          <p:cNvSpPr>
            <a:spLocks noGrp="1"/>
          </p:cNvSpPr>
          <p:nvPr>
            <p:ph type="body" sz="quarter" idx="3"/>
          </p:nvPr>
        </p:nvSpPr>
        <p:spPr>
          <a:xfrm>
            <a:off x="6172200" y="1495422"/>
            <a:ext cx="5183188" cy="823912"/>
          </a:xfrm>
        </p:spPr>
        <p:txBody>
          <a:bodyPr/>
          <a:lstStyle/>
          <a:p>
            <a:pPr algn="ctr"/>
            <a:r>
              <a:rPr lang="en-US" sz="2400" b="1" i="0" u="none" strike="noStrike" baseline="0" dirty="0">
                <a:solidFill>
                  <a:schemeClr val="accent1">
                    <a:lumMod val="50000"/>
                  </a:schemeClr>
                </a:solidFill>
              </a:rPr>
              <a:t>2023/24 winter season</a:t>
            </a:r>
            <a:endParaRPr lang="it-IT" dirty="0"/>
          </a:p>
        </p:txBody>
      </p:sp>
      <p:pic>
        <p:nvPicPr>
          <p:cNvPr id="13" name="Segnaposto contenuto 12">
            <a:extLst>
              <a:ext uri="{FF2B5EF4-FFF2-40B4-BE49-F238E27FC236}">
                <a16:creationId xmlns:a16="http://schemas.microsoft.com/office/drawing/2014/main" id="{DEACC00F-AC64-4F57-1E85-F4790C3E8AA0}"/>
              </a:ext>
            </a:extLst>
          </p:cNvPr>
          <p:cNvPicPr>
            <a:picLocks noGrp="1" noChangeAspect="1"/>
          </p:cNvPicPr>
          <p:nvPr>
            <p:ph sz="quarter" idx="4"/>
          </p:nvPr>
        </p:nvPicPr>
        <p:blipFill>
          <a:blip r:embed="rId2"/>
          <a:stretch>
            <a:fillRect/>
          </a:stretch>
        </p:blipFill>
        <p:spPr>
          <a:xfrm>
            <a:off x="6172200" y="2505075"/>
            <a:ext cx="5183188" cy="3709415"/>
          </a:xfrm>
          <a:prstGeom prst="rect">
            <a:avLst/>
          </a:prstGeom>
        </p:spPr>
      </p:pic>
      <p:pic>
        <p:nvPicPr>
          <p:cNvPr id="12" name="Segnaposto contenuto 4">
            <a:extLst>
              <a:ext uri="{FF2B5EF4-FFF2-40B4-BE49-F238E27FC236}">
                <a16:creationId xmlns:a16="http://schemas.microsoft.com/office/drawing/2014/main" id="{02A172F8-D98D-7E9E-961F-CC6634DAB7C7}"/>
              </a:ext>
            </a:extLst>
          </p:cNvPr>
          <p:cNvPicPr>
            <a:picLocks noChangeAspect="1"/>
          </p:cNvPicPr>
          <p:nvPr/>
        </p:nvPicPr>
        <p:blipFill>
          <a:blip r:embed="rId3"/>
          <a:stretch>
            <a:fillRect/>
          </a:stretch>
        </p:blipFill>
        <p:spPr>
          <a:xfrm>
            <a:off x="836612" y="2505075"/>
            <a:ext cx="5049838" cy="3709415"/>
          </a:xfrm>
          <a:prstGeom prst="rect">
            <a:avLst/>
          </a:prstGeom>
        </p:spPr>
      </p:pic>
      <p:sp>
        <p:nvSpPr>
          <p:cNvPr id="14" name="Rettangolo 13">
            <a:extLst>
              <a:ext uri="{FF2B5EF4-FFF2-40B4-BE49-F238E27FC236}">
                <a16:creationId xmlns:a16="http://schemas.microsoft.com/office/drawing/2014/main" id="{1FC4E1D2-6380-BE11-3E0A-1B7ACF2FAD0A}"/>
              </a:ext>
            </a:extLst>
          </p:cNvPr>
          <p:cNvSpPr/>
          <p:nvPr/>
        </p:nvSpPr>
        <p:spPr>
          <a:xfrm>
            <a:off x="6096000" y="6499134"/>
            <a:ext cx="6096000" cy="4168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107000"/>
              </a:lnSpc>
              <a:spcAft>
                <a:spcPts val="800"/>
              </a:spcAft>
            </a:pPr>
            <a:r>
              <a:rPr lang="en-US" sz="1600" kern="0" dirty="0">
                <a:solidFill>
                  <a:schemeClr val="tx1"/>
                </a:solidFill>
                <a:effectLst/>
                <a:ea typeface="Times New Roman" panose="02020603050405020304" pitchFamily="18" charset="0"/>
                <a:cs typeface="Times New Roman" panose="02020603050405020304" pitchFamily="18" charset="0"/>
              </a:rPr>
              <a:t>Adams et al. N Engl J Med. 2023</a:t>
            </a:r>
            <a:br>
              <a:rPr lang="en-US" sz="1600" kern="0" dirty="0">
                <a:solidFill>
                  <a:schemeClr val="tx1"/>
                </a:solidFill>
                <a:effectLst/>
                <a:ea typeface="Times New Roman" panose="02020603050405020304" pitchFamily="18" charset="0"/>
                <a:cs typeface="Times New Roman" panose="02020603050405020304" pitchFamily="18" charset="0"/>
              </a:rPr>
            </a:br>
            <a:r>
              <a:rPr lang="it-IT" sz="1600" kern="0" dirty="0">
                <a:solidFill>
                  <a:schemeClr val="tx1"/>
                </a:solidFill>
                <a:cs typeface="Times New Roman" panose="02020603050405020304" pitchFamily="18" charset="0"/>
              </a:rPr>
              <a:t>www.cdc.gov</a:t>
            </a:r>
            <a:endParaRPr lang="it-IT" sz="1600" dirty="0">
              <a:solidFill>
                <a:schemeClr val="tx1"/>
              </a:solidFill>
            </a:endParaRPr>
          </a:p>
          <a:p>
            <a:pPr algn="r">
              <a:lnSpc>
                <a:spcPct val="107000"/>
              </a:lnSpc>
              <a:spcAft>
                <a:spcPts val="800"/>
              </a:spcAft>
            </a:pPr>
            <a:endParaRPr lang="it-IT" sz="1600" kern="100" dirty="0">
              <a:solidFill>
                <a:schemeClr val="tx1"/>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207752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31E4C28-96D4-24DE-A04C-831B85F3EA20}"/>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3E3DD159-A9F1-8AFA-739A-A5C8D6C98230}"/>
              </a:ext>
            </a:extLst>
          </p:cNvPr>
          <p:cNvSpPr>
            <a:spLocks noGrp="1"/>
          </p:cNvSpPr>
          <p:nvPr>
            <p:ph idx="1"/>
          </p:nvPr>
        </p:nvSpPr>
        <p:spPr/>
        <p:txBody>
          <a:bodyPr/>
          <a:lstStyle/>
          <a:p>
            <a:endParaRPr lang="it-IT"/>
          </a:p>
        </p:txBody>
      </p:sp>
      <p:pic>
        <p:nvPicPr>
          <p:cNvPr id="5" name="Immagine 4">
            <a:extLst>
              <a:ext uri="{FF2B5EF4-FFF2-40B4-BE49-F238E27FC236}">
                <a16:creationId xmlns:a16="http://schemas.microsoft.com/office/drawing/2014/main" id="{B1B9FF25-F0AB-FA32-12BE-25CE0F473308}"/>
              </a:ext>
            </a:extLst>
          </p:cNvPr>
          <p:cNvPicPr>
            <a:picLocks noChangeAspect="1"/>
          </p:cNvPicPr>
          <p:nvPr/>
        </p:nvPicPr>
        <p:blipFill>
          <a:blip r:embed="rId2"/>
          <a:stretch>
            <a:fillRect/>
          </a:stretch>
        </p:blipFill>
        <p:spPr>
          <a:xfrm>
            <a:off x="351623" y="809259"/>
            <a:ext cx="11488753" cy="5239481"/>
          </a:xfrm>
          <a:prstGeom prst="rect">
            <a:avLst/>
          </a:prstGeom>
        </p:spPr>
      </p:pic>
      <p:sp>
        <p:nvSpPr>
          <p:cNvPr id="6" name="Rettangolo 5">
            <a:extLst>
              <a:ext uri="{FF2B5EF4-FFF2-40B4-BE49-F238E27FC236}">
                <a16:creationId xmlns:a16="http://schemas.microsoft.com/office/drawing/2014/main" id="{DE8CED29-DDB7-3665-CE22-082D2B7458F9}"/>
              </a:ext>
            </a:extLst>
          </p:cNvPr>
          <p:cNvSpPr/>
          <p:nvPr/>
        </p:nvSpPr>
        <p:spPr>
          <a:xfrm>
            <a:off x="6925391" y="6381135"/>
            <a:ext cx="5112774" cy="47686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it-IT" sz="1600" dirty="0">
                <a:solidFill>
                  <a:schemeClr val="tx1"/>
                </a:solidFill>
                <a:hlinkClick r:id="rId3"/>
              </a:rPr>
              <a:t>https://www.cdc.gov/</a:t>
            </a:r>
            <a:r>
              <a:rPr lang="it-IT" sz="1600" dirty="0" err="1">
                <a:solidFill>
                  <a:schemeClr val="tx1"/>
                </a:solidFill>
                <a:hlinkClick r:id="rId3"/>
              </a:rPr>
              <a:t>nrevss</a:t>
            </a:r>
            <a:r>
              <a:rPr lang="it-IT" sz="1600" dirty="0">
                <a:solidFill>
                  <a:schemeClr val="tx1"/>
                </a:solidFill>
                <a:hlinkClick r:id="rId3"/>
              </a:rPr>
              <a:t>/</a:t>
            </a:r>
            <a:r>
              <a:rPr lang="it-IT" sz="1600" dirty="0" err="1">
                <a:solidFill>
                  <a:schemeClr val="tx1"/>
                </a:solidFill>
                <a:hlinkClick r:id="rId3"/>
              </a:rPr>
              <a:t>php</a:t>
            </a:r>
            <a:r>
              <a:rPr lang="it-IT" sz="1600" dirty="0">
                <a:solidFill>
                  <a:schemeClr val="tx1"/>
                </a:solidFill>
                <a:hlinkClick r:id="rId3"/>
              </a:rPr>
              <a:t>/dashboard/index.html</a:t>
            </a:r>
            <a:r>
              <a:rPr lang="it-IT" sz="1600" dirty="0">
                <a:solidFill>
                  <a:schemeClr val="tx1"/>
                </a:solidFill>
              </a:rPr>
              <a:t>. </a:t>
            </a:r>
            <a:r>
              <a:rPr lang="it-IT" sz="1600" dirty="0" err="1">
                <a:solidFill>
                  <a:schemeClr val="tx1"/>
                </a:solidFill>
              </a:rPr>
              <a:t>Updated</a:t>
            </a:r>
            <a:r>
              <a:rPr lang="it-IT" sz="1600" dirty="0">
                <a:solidFill>
                  <a:schemeClr val="tx1"/>
                </a:solidFill>
              </a:rPr>
              <a:t> 2 </a:t>
            </a:r>
            <a:r>
              <a:rPr lang="it-IT" sz="1600" dirty="0" err="1">
                <a:solidFill>
                  <a:schemeClr val="tx1"/>
                </a:solidFill>
              </a:rPr>
              <a:t>may</a:t>
            </a:r>
            <a:r>
              <a:rPr lang="it-IT" sz="1600" dirty="0">
                <a:solidFill>
                  <a:schemeClr val="tx1"/>
                </a:solidFill>
              </a:rPr>
              <a:t> 2025 </a:t>
            </a:r>
          </a:p>
        </p:txBody>
      </p:sp>
    </p:spTree>
    <p:extLst>
      <p:ext uri="{BB962C8B-B14F-4D97-AF65-F5344CB8AC3E}">
        <p14:creationId xmlns:p14="http://schemas.microsoft.com/office/powerpoint/2010/main" val="22420179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73653A4-3DBA-39A9-50F9-E5E217333048}"/>
              </a:ext>
            </a:extLst>
          </p:cNvPr>
          <p:cNvSpPr>
            <a:spLocks noGrp="1"/>
          </p:cNvSpPr>
          <p:nvPr>
            <p:ph type="title"/>
          </p:nvPr>
        </p:nvSpPr>
        <p:spPr/>
        <p:txBody>
          <a:bodyPr>
            <a:normAutofit/>
          </a:bodyPr>
          <a:lstStyle/>
          <a:p>
            <a:pPr algn="ctr"/>
            <a:r>
              <a:rPr lang="en-US" sz="3200" b="1" dirty="0">
                <a:solidFill>
                  <a:schemeClr val="accent1">
                    <a:lumMod val="50000"/>
                  </a:schemeClr>
                </a:solidFill>
              </a:rPr>
              <a:t>Epidemiology of respiratory viral infections in immunocompromised patient</a:t>
            </a:r>
            <a:endParaRPr lang="it-IT" sz="3200" dirty="0"/>
          </a:p>
        </p:txBody>
      </p:sp>
      <p:sp>
        <p:nvSpPr>
          <p:cNvPr id="3" name="Segnaposto contenuto 2">
            <a:extLst>
              <a:ext uri="{FF2B5EF4-FFF2-40B4-BE49-F238E27FC236}">
                <a16:creationId xmlns:a16="http://schemas.microsoft.com/office/drawing/2014/main" id="{11B3E663-92B6-803E-A273-E8C24476142A}"/>
              </a:ext>
            </a:extLst>
          </p:cNvPr>
          <p:cNvSpPr>
            <a:spLocks noGrp="1"/>
          </p:cNvSpPr>
          <p:nvPr>
            <p:ph idx="1"/>
          </p:nvPr>
        </p:nvSpPr>
        <p:spPr/>
        <p:txBody>
          <a:bodyPr>
            <a:normAutofit/>
          </a:bodyPr>
          <a:lstStyle/>
          <a:p>
            <a:pPr>
              <a:buClr>
                <a:srgbClr val="C00000"/>
              </a:buClr>
            </a:pPr>
            <a:endParaRPr lang="en-US" sz="2400" dirty="0"/>
          </a:p>
          <a:p>
            <a:pPr>
              <a:buClr>
                <a:srgbClr val="C00000"/>
              </a:buClr>
            </a:pPr>
            <a:r>
              <a:rPr lang="en-US" sz="2400" dirty="0"/>
              <a:t>In immunocompromised  patients, the trend and seasonal peak roughly </a:t>
            </a:r>
            <a:r>
              <a:rPr lang="en-US" sz="2400" b="1" dirty="0"/>
              <a:t>reflect the classic behavior of RV in the population</a:t>
            </a:r>
          </a:p>
          <a:p>
            <a:pPr>
              <a:buClr>
                <a:srgbClr val="C00000"/>
              </a:buClr>
            </a:pPr>
            <a:endParaRPr lang="en-US" sz="2400" dirty="0"/>
          </a:p>
          <a:p>
            <a:pPr>
              <a:buClr>
                <a:srgbClr val="C00000"/>
              </a:buClr>
            </a:pPr>
            <a:r>
              <a:rPr lang="en-US" sz="2400" b="0" i="0" dirty="0">
                <a:solidFill>
                  <a:srgbClr val="232323"/>
                </a:solidFill>
                <a:effectLst/>
              </a:rPr>
              <a:t> Some cases may be observed </a:t>
            </a:r>
            <a:r>
              <a:rPr lang="en-US" sz="2400" b="1" i="0" dirty="0">
                <a:solidFill>
                  <a:srgbClr val="232323"/>
                </a:solidFill>
                <a:effectLst/>
              </a:rPr>
              <a:t>earlier in immunocompromised hosts </a:t>
            </a:r>
            <a:r>
              <a:rPr lang="en-US" sz="2400" b="0" i="0" dirty="0">
                <a:solidFill>
                  <a:srgbClr val="232323"/>
                </a:solidFill>
                <a:effectLst/>
              </a:rPr>
              <a:t>than in the general community as harbingers of an impending outbreak</a:t>
            </a:r>
            <a:endParaRPr lang="it-IT" sz="2400" dirty="0"/>
          </a:p>
        </p:txBody>
      </p:sp>
    </p:spTree>
    <p:extLst>
      <p:ext uri="{BB962C8B-B14F-4D97-AF65-F5344CB8AC3E}">
        <p14:creationId xmlns:p14="http://schemas.microsoft.com/office/powerpoint/2010/main" val="21772375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603291C-B9C6-87D1-FBF8-4D7615062159}"/>
              </a:ext>
            </a:extLst>
          </p:cNvPr>
          <p:cNvSpPr>
            <a:spLocks noGrp="1"/>
          </p:cNvSpPr>
          <p:nvPr>
            <p:ph type="title"/>
          </p:nvPr>
        </p:nvSpPr>
        <p:spPr/>
        <p:txBody>
          <a:bodyPr/>
          <a:lstStyle/>
          <a:p>
            <a:pPr algn="ctr"/>
            <a:r>
              <a:rPr lang="it-IT" sz="3200" b="1" dirty="0">
                <a:solidFill>
                  <a:schemeClr val="accent1">
                    <a:lumMod val="50000"/>
                  </a:schemeClr>
                </a:solidFill>
              </a:rPr>
              <a:t>RV and </a:t>
            </a:r>
            <a:r>
              <a:rPr lang="en-US" sz="3200" b="1" dirty="0">
                <a:solidFill>
                  <a:schemeClr val="accent1">
                    <a:lumMod val="50000"/>
                  </a:schemeClr>
                </a:solidFill>
              </a:rPr>
              <a:t>nosocomial setting</a:t>
            </a:r>
            <a:endParaRPr lang="it-IT" sz="3200" b="1" dirty="0">
              <a:solidFill>
                <a:schemeClr val="accent1">
                  <a:lumMod val="50000"/>
                </a:schemeClr>
              </a:solidFill>
            </a:endParaRPr>
          </a:p>
        </p:txBody>
      </p:sp>
      <p:sp>
        <p:nvSpPr>
          <p:cNvPr id="3" name="Segnaposto contenuto 2">
            <a:extLst>
              <a:ext uri="{FF2B5EF4-FFF2-40B4-BE49-F238E27FC236}">
                <a16:creationId xmlns:a16="http://schemas.microsoft.com/office/drawing/2014/main" id="{30418BE6-E1FF-AC7E-245A-2B8684AC4D0B}"/>
              </a:ext>
            </a:extLst>
          </p:cNvPr>
          <p:cNvSpPr>
            <a:spLocks noGrp="1"/>
          </p:cNvSpPr>
          <p:nvPr>
            <p:ph idx="1"/>
          </p:nvPr>
        </p:nvSpPr>
        <p:spPr/>
        <p:txBody>
          <a:bodyPr/>
          <a:lstStyle/>
          <a:p>
            <a:endParaRPr lang="it-IT"/>
          </a:p>
        </p:txBody>
      </p:sp>
      <p:pic>
        <p:nvPicPr>
          <p:cNvPr id="2050" name="Picture 2" descr="Ospedale del futuro: architetture, logistica e servizi di filiera -  Healthtech360">
            <a:extLst>
              <a:ext uri="{FF2B5EF4-FFF2-40B4-BE49-F238E27FC236}">
                <a16:creationId xmlns:a16="http://schemas.microsoft.com/office/drawing/2014/main" id="{57E8E9A6-0E55-3399-9FD6-50C0E7D6AA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2324" y="2481264"/>
            <a:ext cx="4881563" cy="274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88345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2741EDA-F6A5-5C8E-9205-DD46AFAD9C9C}"/>
              </a:ext>
            </a:extLst>
          </p:cNvPr>
          <p:cNvSpPr>
            <a:spLocks noGrp="1"/>
          </p:cNvSpPr>
          <p:nvPr>
            <p:ph type="title"/>
          </p:nvPr>
        </p:nvSpPr>
        <p:spPr>
          <a:xfrm>
            <a:off x="838200" y="519500"/>
            <a:ext cx="10515600" cy="1325563"/>
          </a:xfrm>
        </p:spPr>
        <p:txBody>
          <a:bodyPr>
            <a:normAutofit/>
          </a:bodyPr>
          <a:lstStyle/>
          <a:p>
            <a:pPr algn="ctr"/>
            <a:r>
              <a:rPr lang="en-US" sz="3200" b="1" dirty="0">
                <a:solidFill>
                  <a:schemeClr val="accent1">
                    <a:lumMod val="50000"/>
                  </a:schemeClr>
                </a:solidFill>
              </a:rPr>
              <a:t>Respiratory viruses are important causes of nosocomial infections among immunosuppressed patients </a:t>
            </a:r>
            <a:endParaRPr lang="it-IT" sz="3200" b="1" dirty="0">
              <a:solidFill>
                <a:schemeClr val="accent1">
                  <a:lumMod val="50000"/>
                </a:schemeClr>
              </a:solidFill>
            </a:endParaRPr>
          </a:p>
        </p:txBody>
      </p:sp>
      <p:pic>
        <p:nvPicPr>
          <p:cNvPr id="5" name="Immagine 4">
            <a:extLst>
              <a:ext uri="{FF2B5EF4-FFF2-40B4-BE49-F238E27FC236}">
                <a16:creationId xmlns:a16="http://schemas.microsoft.com/office/drawing/2014/main" id="{68EF4272-5DBF-A3B2-7895-EFB279776327}"/>
              </a:ext>
            </a:extLst>
          </p:cNvPr>
          <p:cNvPicPr>
            <a:picLocks noChangeAspect="1"/>
          </p:cNvPicPr>
          <p:nvPr/>
        </p:nvPicPr>
        <p:blipFill>
          <a:blip r:embed="rId3"/>
          <a:stretch>
            <a:fillRect/>
          </a:stretch>
        </p:blipFill>
        <p:spPr>
          <a:xfrm>
            <a:off x="4711700" y="3429000"/>
            <a:ext cx="3104504" cy="3104504"/>
          </a:xfrm>
          <a:prstGeom prst="rect">
            <a:avLst/>
          </a:prstGeom>
        </p:spPr>
      </p:pic>
      <p:sp>
        <p:nvSpPr>
          <p:cNvPr id="6" name="CasellaDiTesto 5">
            <a:extLst>
              <a:ext uri="{FF2B5EF4-FFF2-40B4-BE49-F238E27FC236}">
                <a16:creationId xmlns:a16="http://schemas.microsoft.com/office/drawing/2014/main" id="{FA31A16D-C56E-4397-F149-C08A9F7A8AAD}"/>
              </a:ext>
            </a:extLst>
          </p:cNvPr>
          <p:cNvSpPr txBox="1"/>
          <p:nvPr/>
        </p:nvSpPr>
        <p:spPr>
          <a:xfrm>
            <a:off x="1059544" y="1690688"/>
            <a:ext cx="10914742" cy="1938992"/>
          </a:xfrm>
          <a:prstGeom prst="rect">
            <a:avLst/>
          </a:prstGeom>
          <a:noFill/>
        </p:spPr>
        <p:txBody>
          <a:bodyPr wrap="square">
            <a:spAutoFit/>
          </a:bodyPr>
          <a:lstStyle/>
          <a:p>
            <a:pPr marL="342900" indent="-342900">
              <a:buClr>
                <a:srgbClr val="C00000"/>
              </a:buClr>
              <a:buFont typeface="Arial" panose="020B0604020202020204" pitchFamily="34" charset="0"/>
              <a:buChar char="•"/>
            </a:pPr>
            <a:endParaRPr lang="en-US" sz="2400" dirty="0"/>
          </a:p>
          <a:p>
            <a:pPr marL="342900" indent="-342900">
              <a:buClr>
                <a:srgbClr val="C00000"/>
              </a:buClr>
              <a:buFont typeface="Arial" panose="020B0604020202020204" pitchFamily="34" charset="0"/>
              <a:buChar char="•"/>
            </a:pPr>
            <a:endParaRPr lang="en-US" sz="2400" dirty="0"/>
          </a:p>
          <a:p>
            <a:pPr marL="342900" indent="-342900">
              <a:buClr>
                <a:srgbClr val="C00000"/>
              </a:buClr>
              <a:buFont typeface="Arial" panose="020B0604020202020204" pitchFamily="34" charset="0"/>
              <a:buChar char="•"/>
            </a:pPr>
            <a:r>
              <a:rPr lang="en-US" sz="2400" dirty="0"/>
              <a:t>RV as a cause of HAP (≈ 32%) and  VAP (≈ 5.1%)</a:t>
            </a:r>
          </a:p>
          <a:p>
            <a:pPr marL="342900" indent="-342900">
              <a:buClr>
                <a:srgbClr val="C00000"/>
              </a:buClr>
              <a:buFont typeface="Arial" panose="020B0604020202020204" pitchFamily="34" charset="0"/>
              <a:buChar char="•"/>
            </a:pPr>
            <a:endParaRPr lang="en-US" sz="2400" dirty="0"/>
          </a:p>
          <a:p>
            <a:pPr marL="342900" indent="-342900">
              <a:buClr>
                <a:srgbClr val="C00000"/>
              </a:buClr>
              <a:buFont typeface="Arial" panose="020B0604020202020204" pitchFamily="34" charset="0"/>
              <a:buChar char="•"/>
            </a:pPr>
            <a:r>
              <a:rPr lang="en-US" sz="2400" b="1" dirty="0"/>
              <a:t>M</a:t>
            </a:r>
            <a:r>
              <a:rPr lang="en-US" sz="2400" b="1" i="0" u="none" strike="noStrike" baseline="0" dirty="0"/>
              <a:t>ajority of nosocomial RV in the immunocompromised (</a:t>
            </a:r>
            <a:r>
              <a:rPr lang="en-US" sz="2400" b="1" dirty="0"/>
              <a:t>≈ 45-</a:t>
            </a:r>
            <a:r>
              <a:rPr lang="en-US" sz="2400" b="1" i="0" u="none" strike="noStrike" baseline="0" dirty="0"/>
              <a:t>60%)</a:t>
            </a:r>
          </a:p>
        </p:txBody>
      </p:sp>
      <p:sp>
        <p:nvSpPr>
          <p:cNvPr id="7" name="Rettangolo 6">
            <a:extLst>
              <a:ext uri="{FF2B5EF4-FFF2-40B4-BE49-F238E27FC236}">
                <a16:creationId xmlns:a16="http://schemas.microsoft.com/office/drawing/2014/main" id="{19569C87-768E-5749-6219-F786F1CB19CF}"/>
              </a:ext>
            </a:extLst>
          </p:cNvPr>
          <p:cNvSpPr/>
          <p:nvPr/>
        </p:nvSpPr>
        <p:spPr>
          <a:xfrm>
            <a:off x="6096000" y="6463482"/>
            <a:ext cx="6096000" cy="4168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107000"/>
              </a:lnSpc>
              <a:spcAft>
                <a:spcPts val="800"/>
              </a:spcAft>
            </a:pPr>
            <a:r>
              <a:rPr lang="it-IT" sz="1600" kern="0" dirty="0" err="1">
                <a:solidFill>
                  <a:schemeClr val="tx1"/>
                </a:solidFill>
                <a:effectLst/>
                <a:ea typeface="Times New Roman" panose="02020603050405020304" pitchFamily="18" charset="0"/>
                <a:cs typeface="Times New Roman" panose="02020603050405020304" pitchFamily="18" charset="0"/>
              </a:rPr>
              <a:t>Zildeberg</a:t>
            </a:r>
            <a:r>
              <a:rPr lang="it-IT" sz="1600" kern="0" dirty="0">
                <a:solidFill>
                  <a:schemeClr val="tx1"/>
                </a:solidFill>
                <a:effectLst/>
                <a:ea typeface="Times New Roman" panose="02020603050405020304" pitchFamily="18" charset="0"/>
                <a:cs typeface="Times New Roman" panose="02020603050405020304" pitchFamily="18" charset="0"/>
              </a:rPr>
              <a:t> et al. </a:t>
            </a:r>
            <a:r>
              <a:rPr lang="it-IT" sz="1600" kern="0" dirty="0" err="1">
                <a:solidFill>
                  <a:schemeClr val="tx1"/>
                </a:solidFill>
                <a:effectLst/>
                <a:ea typeface="Times New Roman" panose="02020603050405020304" pitchFamily="18" charset="0"/>
                <a:cs typeface="Times New Roman" panose="02020603050405020304" pitchFamily="18" charset="0"/>
              </a:rPr>
              <a:t>Viruses</a:t>
            </a:r>
            <a:r>
              <a:rPr lang="it-IT" sz="1600" kern="0" dirty="0">
                <a:solidFill>
                  <a:schemeClr val="tx1"/>
                </a:solidFill>
                <a:effectLst/>
                <a:ea typeface="Times New Roman" panose="02020603050405020304" pitchFamily="18" charset="0"/>
                <a:cs typeface="Times New Roman" panose="02020603050405020304" pitchFamily="18" charset="0"/>
              </a:rPr>
              <a:t> 2023</a:t>
            </a:r>
            <a:br>
              <a:rPr lang="it-IT" sz="1600" kern="0" dirty="0">
                <a:solidFill>
                  <a:schemeClr val="tx1"/>
                </a:solidFill>
                <a:effectLst/>
                <a:ea typeface="Times New Roman" panose="02020603050405020304" pitchFamily="18" charset="0"/>
                <a:cs typeface="Times New Roman" panose="02020603050405020304" pitchFamily="18" charset="0"/>
              </a:rPr>
            </a:br>
            <a:r>
              <a:rPr lang="en-US" sz="1600" kern="0" dirty="0" err="1">
                <a:solidFill>
                  <a:schemeClr val="tx1"/>
                </a:solidFill>
                <a:effectLst/>
                <a:ea typeface="Times New Roman" panose="02020603050405020304" pitchFamily="18" charset="0"/>
                <a:cs typeface="Times New Roman" panose="02020603050405020304" pitchFamily="18" charset="0"/>
              </a:rPr>
              <a:t>Luyt</a:t>
            </a:r>
            <a:r>
              <a:rPr lang="en-US" sz="1600" kern="0" dirty="0">
                <a:solidFill>
                  <a:schemeClr val="tx1"/>
                </a:solidFill>
                <a:effectLst/>
                <a:ea typeface="Times New Roman" panose="02020603050405020304" pitchFamily="18" charset="0"/>
                <a:cs typeface="Times New Roman" panose="02020603050405020304" pitchFamily="18" charset="0"/>
              </a:rPr>
              <a:t> et al. Semin Respir Crit Care Med</a:t>
            </a:r>
            <a:r>
              <a:rPr lang="en-US" sz="1600" kern="0" dirty="0">
                <a:solidFill>
                  <a:schemeClr val="tx1"/>
                </a:solidFill>
                <a:ea typeface="Times New Roman" panose="02020603050405020304" pitchFamily="18" charset="0"/>
                <a:cs typeface="Times New Roman" panose="02020603050405020304" pitchFamily="18" charset="0"/>
              </a:rPr>
              <a:t> </a:t>
            </a:r>
            <a:r>
              <a:rPr lang="en-US" sz="1600" kern="0" dirty="0">
                <a:solidFill>
                  <a:schemeClr val="tx1"/>
                </a:solidFill>
                <a:effectLst/>
                <a:ea typeface="Times New Roman" panose="02020603050405020304" pitchFamily="18" charset="0"/>
                <a:cs typeface="Times New Roman" panose="02020603050405020304" pitchFamily="18" charset="0"/>
              </a:rPr>
              <a:t>2022</a:t>
            </a:r>
            <a:endParaRPr lang="it-IT" sz="1600" kern="100" dirty="0">
              <a:solidFill>
                <a:schemeClr val="tx1"/>
              </a:solidFill>
              <a:effectLst/>
              <a:ea typeface="Calibri" panose="020F0502020204030204" pitchFamily="34" charset="0"/>
              <a:cs typeface="Times New Roman" panose="02020603050405020304" pitchFamily="18" charset="0"/>
            </a:endParaRPr>
          </a:p>
          <a:p>
            <a:pPr algn="r">
              <a:lnSpc>
                <a:spcPct val="107000"/>
              </a:lnSpc>
              <a:spcAft>
                <a:spcPts val="800"/>
              </a:spcAft>
            </a:pPr>
            <a:endParaRPr lang="it-IT" sz="1600" kern="100" dirty="0">
              <a:effectLst/>
              <a:ea typeface="Calibri" panose="020F0502020204030204" pitchFamily="34" charset="0"/>
              <a:cs typeface="Times New Roman" panose="02020603050405020304" pitchFamily="18" charset="0"/>
            </a:endParaRPr>
          </a:p>
        </p:txBody>
      </p:sp>
      <p:sp>
        <p:nvSpPr>
          <p:cNvPr id="8" name="Segnaposto contenuto 7">
            <a:extLst>
              <a:ext uri="{FF2B5EF4-FFF2-40B4-BE49-F238E27FC236}">
                <a16:creationId xmlns:a16="http://schemas.microsoft.com/office/drawing/2014/main" id="{B1ED673C-E23F-A04A-D472-5DDEABD75269}"/>
              </a:ext>
            </a:extLst>
          </p:cNvPr>
          <p:cNvSpPr>
            <a:spLocks noGrp="1"/>
          </p:cNvSpPr>
          <p:nvPr>
            <p:ph idx="1"/>
          </p:nvPr>
        </p:nvSpPr>
        <p:spPr>
          <a:xfrm>
            <a:off x="838200" y="2336836"/>
            <a:ext cx="10515600" cy="4351338"/>
          </a:xfrm>
        </p:spPr>
        <p:txBody>
          <a:bodyPr/>
          <a:lstStyle/>
          <a:p>
            <a:endParaRPr lang="it-IT" dirty="0"/>
          </a:p>
          <a:p>
            <a:endParaRPr lang="it-IT" dirty="0"/>
          </a:p>
          <a:p>
            <a:endParaRPr lang="it-IT" dirty="0"/>
          </a:p>
          <a:p>
            <a:endParaRPr lang="it-IT" dirty="0"/>
          </a:p>
        </p:txBody>
      </p:sp>
    </p:spTree>
    <p:extLst>
      <p:ext uri="{BB962C8B-B14F-4D97-AF65-F5344CB8AC3E}">
        <p14:creationId xmlns:p14="http://schemas.microsoft.com/office/powerpoint/2010/main" val="18118285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7A9BC50-8E46-71FA-D09D-9A02C8312FFD}"/>
              </a:ext>
            </a:extLst>
          </p:cNvPr>
          <p:cNvSpPr>
            <a:spLocks noGrp="1"/>
          </p:cNvSpPr>
          <p:nvPr>
            <p:ph type="title"/>
          </p:nvPr>
        </p:nvSpPr>
        <p:spPr/>
        <p:txBody>
          <a:bodyPr>
            <a:normAutofit/>
          </a:bodyPr>
          <a:lstStyle/>
          <a:p>
            <a:pPr algn="ctr"/>
            <a:r>
              <a:rPr lang="en-US" sz="3200" b="1" dirty="0">
                <a:solidFill>
                  <a:schemeClr val="accent1">
                    <a:lumMod val="50000"/>
                  </a:schemeClr>
                </a:solidFill>
              </a:rPr>
              <a:t>Severe Human Parainfluenza Virus Community- and Healthcare Acquired Pneumonia in Adults </a:t>
            </a:r>
            <a:br>
              <a:rPr lang="en-US" sz="3200" b="1" dirty="0">
                <a:solidFill>
                  <a:schemeClr val="accent1">
                    <a:lumMod val="50000"/>
                  </a:schemeClr>
                </a:solidFill>
              </a:rPr>
            </a:br>
            <a:r>
              <a:rPr lang="it-IT" sz="2400" b="0" i="0" dirty="0" err="1">
                <a:solidFill>
                  <a:srgbClr val="000000"/>
                </a:solidFill>
                <a:effectLst/>
                <a:latin typeface="+mn-lt"/>
              </a:rPr>
              <a:t>prospective</a:t>
            </a:r>
            <a:r>
              <a:rPr lang="it-IT" sz="2400" b="0" i="0" dirty="0">
                <a:solidFill>
                  <a:srgbClr val="000000"/>
                </a:solidFill>
                <a:effectLst/>
                <a:latin typeface="+mn-lt"/>
              </a:rPr>
              <a:t> </a:t>
            </a:r>
            <a:r>
              <a:rPr lang="it-IT" sz="2400" b="0" i="0" dirty="0" err="1">
                <a:solidFill>
                  <a:srgbClr val="000000"/>
                </a:solidFill>
                <a:effectLst/>
                <a:latin typeface="+mn-lt"/>
              </a:rPr>
              <a:t>observational</a:t>
            </a:r>
            <a:r>
              <a:rPr lang="it-IT" sz="2400" b="0" i="0" dirty="0">
                <a:solidFill>
                  <a:srgbClr val="000000"/>
                </a:solidFill>
                <a:effectLst/>
                <a:latin typeface="+mn-lt"/>
              </a:rPr>
              <a:t> </a:t>
            </a:r>
            <a:r>
              <a:rPr lang="it-IT" sz="2400" b="0" i="0" dirty="0" err="1">
                <a:solidFill>
                  <a:srgbClr val="000000"/>
                </a:solidFill>
                <a:effectLst/>
                <a:latin typeface="+mn-lt"/>
              </a:rPr>
              <a:t>cohort</a:t>
            </a:r>
            <a:r>
              <a:rPr lang="it-IT" sz="2400" b="0" i="0" dirty="0">
                <a:solidFill>
                  <a:srgbClr val="000000"/>
                </a:solidFill>
                <a:effectLst/>
                <a:latin typeface="+mn-lt"/>
              </a:rPr>
              <a:t> study; </a:t>
            </a:r>
            <a:r>
              <a:rPr lang="en-US" sz="2400" dirty="0">
                <a:latin typeface="+mn-lt"/>
              </a:rPr>
              <a:t>Seoul, South Korea, 2010–2019. 143 PIV </a:t>
            </a:r>
            <a:endParaRPr lang="it-IT" sz="2400" dirty="0">
              <a:latin typeface="+mn-lt"/>
            </a:endParaRPr>
          </a:p>
        </p:txBody>
      </p:sp>
      <p:pic>
        <p:nvPicPr>
          <p:cNvPr id="5" name="Segnaposto contenuto 4">
            <a:extLst>
              <a:ext uri="{FF2B5EF4-FFF2-40B4-BE49-F238E27FC236}">
                <a16:creationId xmlns:a16="http://schemas.microsoft.com/office/drawing/2014/main" id="{00DE57B1-CD11-AE17-5F1F-149510594932}"/>
              </a:ext>
            </a:extLst>
          </p:cNvPr>
          <p:cNvPicPr>
            <a:picLocks noGrp="1" noChangeAspect="1"/>
          </p:cNvPicPr>
          <p:nvPr>
            <p:ph idx="1"/>
          </p:nvPr>
        </p:nvPicPr>
        <p:blipFill>
          <a:blip r:embed="rId2"/>
          <a:stretch>
            <a:fillRect/>
          </a:stretch>
        </p:blipFill>
        <p:spPr>
          <a:xfrm>
            <a:off x="31130" y="1808162"/>
            <a:ext cx="8820770" cy="4351338"/>
          </a:xfrm>
        </p:spPr>
      </p:pic>
      <p:sp>
        <p:nvSpPr>
          <p:cNvPr id="6" name="Rettangolo 5">
            <a:extLst>
              <a:ext uri="{FF2B5EF4-FFF2-40B4-BE49-F238E27FC236}">
                <a16:creationId xmlns:a16="http://schemas.microsoft.com/office/drawing/2014/main" id="{42B3C8AF-D945-0EA6-E1F6-03EEBDA07517}"/>
              </a:ext>
            </a:extLst>
          </p:cNvPr>
          <p:cNvSpPr/>
          <p:nvPr/>
        </p:nvSpPr>
        <p:spPr>
          <a:xfrm>
            <a:off x="7226300" y="4419600"/>
            <a:ext cx="355600" cy="1600200"/>
          </a:xfrm>
          <a:prstGeom prst="rect">
            <a:avLst/>
          </a:prstGeom>
          <a:noFill/>
          <a:ln>
            <a:solidFill>
              <a:schemeClr val="accent6"/>
            </a:solidFill>
          </a:ln>
          <a:effectLst>
            <a:glow rad="63500">
              <a:schemeClr val="accent6">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Rettangolo con angoli arrotondati 6">
            <a:extLst>
              <a:ext uri="{FF2B5EF4-FFF2-40B4-BE49-F238E27FC236}">
                <a16:creationId xmlns:a16="http://schemas.microsoft.com/office/drawing/2014/main" id="{5207184D-141B-D970-8546-EB4FE128CA5A}"/>
              </a:ext>
            </a:extLst>
          </p:cNvPr>
          <p:cNvSpPr/>
          <p:nvPr/>
        </p:nvSpPr>
        <p:spPr>
          <a:xfrm>
            <a:off x="8851900" y="3276600"/>
            <a:ext cx="3098952" cy="1905000"/>
          </a:xfrm>
          <a:prstGeom prst="roundRect">
            <a:avLst/>
          </a:prstGeom>
          <a:solidFill>
            <a:schemeClr val="bg1"/>
          </a:solidFill>
          <a:ln>
            <a:solidFill>
              <a:schemeClr val="accent6"/>
            </a:solidFill>
          </a:ln>
          <a:effectLst>
            <a:glow rad="63500">
              <a:schemeClr val="accent6">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it-IT" dirty="0">
                <a:solidFill>
                  <a:schemeClr val="tx1"/>
                </a:solidFill>
              </a:rPr>
              <a:t>61.5% PIV </a:t>
            </a:r>
            <a:r>
              <a:rPr lang="it-IT" dirty="0" err="1">
                <a:solidFill>
                  <a:schemeClr val="tx1"/>
                </a:solidFill>
              </a:rPr>
              <a:t>occurred</a:t>
            </a:r>
            <a:r>
              <a:rPr lang="it-IT" dirty="0">
                <a:solidFill>
                  <a:schemeClr val="tx1"/>
                </a:solidFill>
              </a:rPr>
              <a:t>  in </a:t>
            </a:r>
            <a:r>
              <a:rPr lang="it-IT" dirty="0" err="1">
                <a:solidFill>
                  <a:schemeClr val="tx1"/>
                </a:solidFill>
              </a:rPr>
              <a:t>immuncompormised</a:t>
            </a:r>
            <a:endParaRPr lang="it-IT" dirty="0">
              <a:solidFill>
                <a:schemeClr val="tx1"/>
              </a:solidFill>
            </a:endParaRPr>
          </a:p>
          <a:p>
            <a:pPr marL="285750" indent="-285750">
              <a:buFont typeface="Arial" panose="020B0604020202020204" pitchFamily="34" charset="0"/>
              <a:buChar char="•"/>
            </a:pPr>
            <a:r>
              <a:rPr lang="it-IT" dirty="0" err="1">
                <a:solidFill>
                  <a:schemeClr val="tx1"/>
                </a:solidFill>
              </a:rPr>
              <a:t>Immunospression</a:t>
            </a:r>
            <a:r>
              <a:rPr lang="it-IT" dirty="0">
                <a:solidFill>
                  <a:schemeClr val="tx1"/>
                </a:solidFill>
              </a:rPr>
              <a:t>  &gt; risk </a:t>
            </a:r>
            <a:r>
              <a:rPr lang="it-IT" dirty="0" err="1">
                <a:solidFill>
                  <a:schemeClr val="tx1"/>
                </a:solidFill>
              </a:rPr>
              <a:t>factor</a:t>
            </a:r>
            <a:r>
              <a:rPr lang="it-IT" dirty="0">
                <a:solidFill>
                  <a:schemeClr val="tx1"/>
                </a:solidFill>
              </a:rPr>
              <a:t> for </a:t>
            </a:r>
            <a:r>
              <a:rPr lang="it-IT" dirty="0" err="1">
                <a:solidFill>
                  <a:schemeClr val="tx1"/>
                </a:solidFill>
              </a:rPr>
              <a:t>nosocomial</a:t>
            </a:r>
            <a:r>
              <a:rPr lang="it-IT" dirty="0">
                <a:solidFill>
                  <a:schemeClr val="tx1"/>
                </a:solidFill>
              </a:rPr>
              <a:t> PIV (p= 0.001)</a:t>
            </a:r>
          </a:p>
          <a:p>
            <a:pPr marL="285750" indent="-285750">
              <a:buFont typeface="Arial" panose="020B0604020202020204" pitchFamily="34" charset="0"/>
              <a:buChar char="•"/>
            </a:pPr>
            <a:r>
              <a:rPr lang="it-IT" b="0" i="0" u="none" strike="noStrike" baseline="0" dirty="0">
                <a:solidFill>
                  <a:srgbClr val="000000"/>
                </a:solidFill>
              </a:rPr>
              <a:t> 55.2% </a:t>
            </a:r>
            <a:r>
              <a:rPr lang="it-IT" b="0" i="0" u="none" strike="noStrike" baseline="0" dirty="0" err="1">
                <a:solidFill>
                  <a:srgbClr val="000000"/>
                </a:solidFill>
              </a:rPr>
              <a:t>mortality</a:t>
            </a:r>
            <a:endParaRPr lang="it-IT" dirty="0">
              <a:solidFill>
                <a:schemeClr val="tx1"/>
              </a:solidFill>
            </a:endParaRPr>
          </a:p>
        </p:txBody>
      </p:sp>
      <p:sp>
        <p:nvSpPr>
          <p:cNvPr id="8" name="Rettangolo 7">
            <a:extLst>
              <a:ext uri="{FF2B5EF4-FFF2-40B4-BE49-F238E27FC236}">
                <a16:creationId xmlns:a16="http://schemas.microsoft.com/office/drawing/2014/main" id="{73C664CF-1CCD-6E40-C857-AB9A8D793517}"/>
              </a:ext>
            </a:extLst>
          </p:cNvPr>
          <p:cNvSpPr/>
          <p:nvPr/>
        </p:nvSpPr>
        <p:spPr>
          <a:xfrm>
            <a:off x="6939679" y="6418346"/>
            <a:ext cx="5112774" cy="47686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lnSpc>
                <a:spcPct val="107000"/>
              </a:lnSpc>
              <a:spcAft>
                <a:spcPts val="800"/>
              </a:spcAft>
            </a:pPr>
            <a:r>
              <a:rPr lang="en-US" sz="1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Ha Park et al. </a:t>
            </a:r>
            <a:r>
              <a:rPr lang="en-US" sz="1800" kern="1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Emerg</a:t>
            </a:r>
            <a:r>
              <a:rPr lang="en-US" sz="1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Infect Dis . 2024 Jun;30(6)</a:t>
            </a:r>
            <a:endParaRPr lang="it-IT" sz="1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ttangolo 2">
            <a:extLst>
              <a:ext uri="{FF2B5EF4-FFF2-40B4-BE49-F238E27FC236}">
                <a16:creationId xmlns:a16="http://schemas.microsoft.com/office/drawing/2014/main" id="{3AAEE0EA-69FC-3CD3-813D-C584BC0FAA1E}"/>
              </a:ext>
            </a:extLst>
          </p:cNvPr>
          <p:cNvSpPr/>
          <p:nvPr/>
        </p:nvSpPr>
        <p:spPr>
          <a:xfrm>
            <a:off x="6939679" y="5981699"/>
            <a:ext cx="1823321" cy="346075"/>
          </a:xfrm>
          <a:prstGeom prst="rect">
            <a:avLst/>
          </a:prstGeom>
          <a:noFill/>
          <a:ln>
            <a:solidFill>
              <a:srgbClr val="C00000"/>
            </a:solidFill>
          </a:ln>
          <a:effectLst>
            <a:glow rad="139700">
              <a:schemeClr val="accent2">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112853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887D8F5-EA4A-1608-3346-8DE897C59319}"/>
              </a:ext>
            </a:extLst>
          </p:cNvPr>
          <p:cNvSpPr>
            <a:spLocks noGrp="1"/>
          </p:cNvSpPr>
          <p:nvPr>
            <p:ph type="title"/>
          </p:nvPr>
        </p:nvSpPr>
        <p:spPr/>
        <p:txBody>
          <a:bodyPr>
            <a:normAutofit fontScale="90000"/>
          </a:bodyPr>
          <a:lstStyle/>
          <a:p>
            <a:pPr algn="ctr"/>
            <a:r>
              <a:rPr lang="it-IT" sz="3200" b="1" dirty="0">
                <a:solidFill>
                  <a:schemeClr val="accent1">
                    <a:lumMod val="50000"/>
                  </a:schemeClr>
                </a:solidFill>
              </a:rPr>
              <a:t>Parainfluenza virus </a:t>
            </a:r>
            <a:r>
              <a:rPr lang="it-IT" sz="3200" b="1" dirty="0" err="1">
                <a:solidFill>
                  <a:schemeClr val="accent1">
                    <a:lumMod val="50000"/>
                  </a:schemeClr>
                </a:solidFill>
              </a:rPr>
              <a:t>infections</a:t>
            </a:r>
            <a:r>
              <a:rPr lang="it-IT" sz="3200" b="1" dirty="0">
                <a:solidFill>
                  <a:schemeClr val="accent1">
                    <a:lumMod val="50000"/>
                  </a:schemeClr>
                </a:solidFill>
              </a:rPr>
              <a:t> in </a:t>
            </a:r>
            <a:r>
              <a:rPr lang="it-IT" sz="3200" b="1" dirty="0" err="1">
                <a:solidFill>
                  <a:schemeClr val="accent1">
                    <a:lumMod val="50000"/>
                  </a:schemeClr>
                </a:solidFill>
              </a:rPr>
              <a:t>patients</a:t>
            </a:r>
            <a:r>
              <a:rPr lang="it-IT" sz="3200" b="1" dirty="0">
                <a:solidFill>
                  <a:schemeClr val="accent1">
                    <a:lumMod val="50000"/>
                  </a:schemeClr>
                </a:solidFill>
              </a:rPr>
              <a:t> with </a:t>
            </a:r>
            <a:br>
              <a:rPr lang="it-IT" sz="3200" b="1" dirty="0">
                <a:solidFill>
                  <a:schemeClr val="accent1">
                    <a:lumMod val="50000"/>
                  </a:schemeClr>
                </a:solidFill>
              </a:rPr>
            </a:br>
            <a:r>
              <a:rPr lang="en-US" sz="3200" b="1" dirty="0">
                <a:solidFill>
                  <a:schemeClr val="accent1">
                    <a:lumMod val="50000"/>
                  </a:schemeClr>
                </a:solidFill>
              </a:rPr>
              <a:t>hematological malignancies or stem cell </a:t>
            </a:r>
            <a:r>
              <a:rPr lang="it-IT" sz="3200" b="1" dirty="0" err="1">
                <a:solidFill>
                  <a:schemeClr val="accent1">
                    <a:lumMod val="50000"/>
                  </a:schemeClr>
                </a:solidFill>
              </a:rPr>
              <a:t>transplantation</a:t>
            </a:r>
            <a:br>
              <a:rPr lang="it-IT" sz="3200" b="1" dirty="0">
                <a:solidFill>
                  <a:schemeClr val="accent1">
                    <a:lumMod val="50000"/>
                  </a:schemeClr>
                </a:solidFill>
              </a:rPr>
            </a:br>
            <a:r>
              <a:rPr lang="it-IT" sz="2700" dirty="0" err="1">
                <a:latin typeface="+mn-lt"/>
              </a:rPr>
              <a:t>prospectvive</a:t>
            </a:r>
            <a:r>
              <a:rPr lang="it-IT" sz="2700" dirty="0">
                <a:latin typeface="+mn-lt"/>
              </a:rPr>
              <a:t> study; </a:t>
            </a:r>
            <a:r>
              <a:rPr lang="it-IT" sz="2700" i="0" dirty="0">
                <a:effectLst/>
                <a:latin typeface="+mn-lt"/>
              </a:rPr>
              <a:t>Heidelberg, Germany 2013-2016; </a:t>
            </a:r>
            <a:r>
              <a:rPr lang="en-US" sz="2700" i="0" dirty="0">
                <a:effectLst/>
                <a:latin typeface="+mn-lt"/>
              </a:rPr>
              <a:t>109 PIV infection 75 in HSCT</a:t>
            </a:r>
            <a:r>
              <a:rPr lang="en-US" sz="2000" b="0" i="0" dirty="0">
                <a:solidFill>
                  <a:srgbClr val="212121"/>
                </a:solidFill>
                <a:effectLst/>
                <a:latin typeface="BlinkMacSystemFont"/>
              </a:rPr>
              <a:t>. </a:t>
            </a:r>
            <a:endParaRPr lang="it-IT" sz="2000" b="1" dirty="0">
              <a:solidFill>
                <a:schemeClr val="accent1">
                  <a:lumMod val="50000"/>
                </a:schemeClr>
              </a:solidFill>
            </a:endParaRPr>
          </a:p>
        </p:txBody>
      </p:sp>
      <p:pic>
        <p:nvPicPr>
          <p:cNvPr id="5" name="Segnaposto contenuto 4">
            <a:extLst>
              <a:ext uri="{FF2B5EF4-FFF2-40B4-BE49-F238E27FC236}">
                <a16:creationId xmlns:a16="http://schemas.microsoft.com/office/drawing/2014/main" id="{B7DA97CF-8075-6970-9B5B-913D17984FA5}"/>
              </a:ext>
            </a:extLst>
          </p:cNvPr>
          <p:cNvPicPr>
            <a:picLocks noGrp="1" noChangeAspect="1"/>
          </p:cNvPicPr>
          <p:nvPr>
            <p:ph idx="1"/>
          </p:nvPr>
        </p:nvPicPr>
        <p:blipFill>
          <a:blip r:embed="rId2"/>
          <a:srcRect l="63151"/>
          <a:stretch/>
        </p:blipFill>
        <p:spPr>
          <a:xfrm>
            <a:off x="6921499" y="2297210"/>
            <a:ext cx="3149601" cy="2015548"/>
          </a:xfrm>
        </p:spPr>
      </p:pic>
      <p:pic>
        <p:nvPicPr>
          <p:cNvPr id="9" name="Immagine 8">
            <a:extLst>
              <a:ext uri="{FF2B5EF4-FFF2-40B4-BE49-F238E27FC236}">
                <a16:creationId xmlns:a16="http://schemas.microsoft.com/office/drawing/2014/main" id="{4A633282-DFD9-BFD0-78EB-4AF55A91A466}"/>
              </a:ext>
            </a:extLst>
          </p:cNvPr>
          <p:cNvPicPr>
            <a:picLocks noChangeAspect="1"/>
          </p:cNvPicPr>
          <p:nvPr/>
        </p:nvPicPr>
        <p:blipFill>
          <a:blip r:embed="rId3"/>
          <a:stretch>
            <a:fillRect/>
          </a:stretch>
        </p:blipFill>
        <p:spPr>
          <a:xfrm>
            <a:off x="2112681" y="1674910"/>
            <a:ext cx="3526118" cy="4762500"/>
          </a:xfrm>
          <a:prstGeom prst="rect">
            <a:avLst/>
          </a:prstGeom>
        </p:spPr>
      </p:pic>
      <p:pic>
        <p:nvPicPr>
          <p:cNvPr id="11" name="Immagine 10">
            <a:extLst>
              <a:ext uri="{FF2B5EF4-FFF2-40B4-BE49-F238E27FC236}">
                <a16:creationId xmlns:a16="http://schemas.microsoft.com/office/drawing/2014/main" id="{7E016DBE-E9A4-4A1B-8747-4F757ABDD40E}"/>
              </a:ext>
            </a:extLst>
          </p:cNvPr>
          <p:cNvPicPr>
            <a:picLocks noChangeAspect="1"/>
          </p:cNvPicPr>
          <p:nvPr/>
        </p:nvPicPr>
        <p:blipFill>
          <a:blip r:embed="rId4"/>
          <a:srcRect l="-221" t="-1000" r="81350"/>
          <a:stretch/>
        </p:blipFill>
        <p:spPr>
          <a:xfrm>
            <a:off x="5969333" y="2925226"/>
            <a:ext cx="1028367" cy="1369694"/>
          </a:xfrm>
          <a:prstGeom prst="rect">
            <a:avLst/>
          </a:prstGeom>
        </p:spPr>
      </p:pic>
      <p:sp>
        <p:nvSpPr>
          <p:cNvPr id="13" name="Rettangolo con angoli arrotondati 12">
            <a:extLst>
              <a:ext uri="{FF2B5EF4-FFF2-40B4-BE49-F238E27FC236}">
                <a16:creationId xmlns:a16="http://schemas.microsoft.com/office/drawing/2014/main" id="{2EF66C54-D7B8-6815-4CD5-862A8DE4D18E}"/>
              </a:ext>
            </a:extLst>
          </p:cNvPr>
          <p:cNvSpPr/>
          <p:nvPr/>
        </p:nvSpPr>
        <p:spPr>
          <a:xfrm>
            <a:off x="6096000" y="3810000"/>
            <a:ext cx="1638300" cy="241300"/>
          </a:xfrm>
          <a:prstGeom prst="roundRect">
            <a:avLst/>
          </a:prstGeom>
          <a:noFill/>
          <a:ln w="38100">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Rettangolo con angoli arrotondati 13">
            <a:extLst>
              <a:ext uri="{FF2B5EF4-FFF2-40B4-BE49-F238E27FC236}">
                <a16:creationId xmlns:a16="http://schemas.microsoft.com/office/drawing/2014/main" id="{11831678-E972-3D75-7FA0-CED88C2C51F9}"/>
              </a:ext>
            </a:extLst>
          </p:cNvPr>
          <p:cNvSpPr/>
          <p:nvPr/>
        </p:nvSpPr>
        <p:spPr>
          <a:xfrm>
            <a:off x="6108700" y="4926012"/>
            <a:ext cx="5245100" cy="881698"/>
          </a:xfrm>
          <a:prstGeom prst="roundRect">
            <a:avLst/>
          </a:prstGeom>
          <a:noFill/>
          <a:ln>
            <a:solidFill>
              <a:srgbClr val="92D050"/>
            </a:solidFill>
          </a:ln>
          <a:effectLst>
            <a:glow rad="101600">
              <a:schemeClr val="accent6">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2400" dirty="0">
                <a:solidFill>
                  <a:schemeClr val="tx1"/>
                </a:solidFill>
              </a:rPr>
              <a:t>43% of PIV </a:t>
            </a:r>
            <a:r>
              <a:rPr lang="it-IT" sz="2400" dirty="0" err="1">
                <a:solidFill>
                  <a:schemeClr val="tx1"/>
                </a:solidFill>
              </a:rPr>
              <a:t>infections</a:t>
            </a:r>
            <a:r>
              <a:rPr lang="it-IT" sz="2400" dirty="0">
                <a:solidFill>
                  <a:schemeClr val="tx1"/>
                </a:solidFill>
              </a:rPr>
              <a:t> </a:t>
            </a:r>
            <a:r>
              <a:rPr lang="it-IT" sz="2400" dirty="0" err="1">
                <a:solidFill>
                  <a:schemeClr val="tx1"/>
                </a:solidFill>
              </a:rPr>
              <a:t>were</a:t>
            </a:r>
            <a:r>
              <a:rPr lang="it-IT" sz="2400" dirty="0">
                <a:solidFill>
                  <a:schemeClr val="tx1"/>
                </a:solidFill>
              </a:rPr>
              <a:t> </a:t>
            </a:r>
            <a:r>
              <a:rPr lang="it-IT" sz="2400" dirty="0" err="1">
                <a:solidFill>
                  <a:schemeClr val="tx1"/>
                </a:solidFill>
              </a:rPr>
              <a:t>nosocomial</a:t>
            </a:r>
            <a:endParaRPr lang="it-IT" sz="2400" dirty="0">
              <a:solidFill>
                <a:schemeClr val="tx1"/>
              </a:solidFill>
            </a:endParaRPr>
          </a:p>
          <a:p>
            <a:pPr algn="ctr"/>
            <a:r>
              <a:rPr lang="it-IT" sz="2400" dirty="0">
                <a:solidFill>
                  <a:schemeClr val="tx1"/>
                </a:solidFill>
              </a:rPr>
              <a:t>7 clusters  </a:t>
            </a:r>
          </a:p>
        </p:txBody>
      </p:sp>
      <p:sp>
        <p:nvSpPr>
          <p:cNvPr id="15" name="Rettangolo 14">
            <a:extLst>
              <a:ext uri="{FF2B5EF4-FFF2-40B4-BE49-F238E27FC236}">
                <a16:creationId xmlns:a16="http://schemas.microsoft.com/office/drawing/2014/main" id="{A72B65D8-ADF8-91A4-1356-66A72C3168D7}"/>
              </a:ext>
            </a:extLst>
          </p:cNvPr>
          <p:cNvSpPr/>
          <p:nvPr/>
        </p:nvSpPr>
        <p:spPr>
          <a:xfrm>
            <a:off x="6939679" y="6418346"/>
            <a:ext cx="5112774" cy="47686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endParaRPr lang="it-IT" sz="1600" i="0" u="none" strike="noStrike" baseline="0" dirty="0">
              <a:solidFill>
                <a:schemeClr val="tx1"/>
              </a:solidFill>
            </a:endParaRPr>
          </a:p>
          <a:p>
            <a:pPr algn="r"/>
            <a:r>
              <a:rPr lang="it-IT" sz="1600" i="0" u="none" strike="noStrike" baseline="0" dirty="0" err="1">
                <a:solidFill>
                  <a:schemeClr val="tx1"/>
                </a:solidFill>
              </a:rPr>
              <a:t>Tabatabai</a:t>
            </a:r>
            <a:r>
              <a:rPr lang="it-IT" sz="1600" kern="0" dirty="0">
                <a:solidFill>
                  <a:schemeClr val="tx1"/>
                </a:solidFill>
                <a:cs typeface="Times New Roman" panose="02020603050405020304" pitchFamily="18" charset="0"/>
              </a:rPr>
              <a:t> et al. </a:t>
            </a:r>
            <a:r>
              <a:rPr lang="it-IT" sz="1800" kern="100" dirty="0">
                <a:solidFill>
                  <a:schemeClr val="tx1"/>
                </a:solidFill>
                <a:effectLst/>
                <a:ea typeface="Calibri" panose="020F0502020204030204" pitchFamily="34" charset="0"/>
                <a:cs typeface="Times New Roman" panose="02020603050405020304" pitchFamily="18" charset="0"/>
              </a:rPr>
              <a:t>PLoS One 2022 Jul 29;17(7)</a:t>
            </a:r>
          </a:p>
          <a:p>
            <a:pPr algn="r"/>
            <a:endParaRPr lang="it-IT" sz="1600" dirty="0">
              <a:solidFill>
                <a:schemeClr val="tx1"/>
              </a:solidFill>
            </a:endParaRPr>
          </a:p>
        </p:txBody>
      </p:sp>
      <p:sp>
        <p:nvSpPr>
          <p:cNvPr id="3" name="Rettangolo con angoli arrotondati 2">
            <a:extLst>
              <a:ext uri="{FF2B5EF4-FFF2-40B4-BE49-F238E27FC236}">
                <a16:creationId xmlns:a16="http://schemas.microsoft.com/office/drawing/2014/main" id="{25795A0E-965B-8C42-807C-AA670F707766}"/>
              </a:ext>
            </a:extLst>
          </p:cNvPr>
          <p:cNvSpPr/>
          <p:nvPr/>
        </p:nvSpPr>
        <p:spPr>
          <a:xfrm>
            <a:off x="2569882" y="6418346"/>
            <a:ext cx="3526118" cy="439653"/>
          </a:xfrm>
          <a:prstGeom prst="roundRect">
            <a:avLst>
              <a:gd name="adj" fmla="val 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600" dirty="0" err="1">
                <a:solidFill>
                  <a:schemeClr val="tx1"/>
                </a:solidFill>
              </a:rPr>
              <a:t>sequence</a:t>
            </a:r>
            <a:r>
              <a:rPr lang="it-IT" sz="1600" dirty="0">
                <a:solidFill>
                  <a:schemeClr val="tx1"/>
                </a:solidFill>
              </a:rPr>
              <a:t> and </a:t>
            </a:r>
            <a:r>
              <a:rPr lang="it-IT" sz="1600" dirty="0" err="1">
                <a:solidFill>
                  <a:schemeClr val="tx1"/>
                </a:solidFill>
              </a:rPr>
              <a:t>p</a:t>
            </a:r>
            <a:r>
              <a:rPr lang="it-IT" sz="1600" i="0" u="none" strike="noStrike" baseline="0" dirty="0" err="1">
                <a:solidFill>
                  <a:schemeClr val="tx1"/>
                </a:solidFill>
              </a:rPr>
              <a:t>hylogenetic</a:t>
            </a:r>
            <a:r>
              <a:rPr lang="it-IT" sz="1600" i="0" u="none" strike="noStrike" baseline="0" dirty="0">
                <a:solidFill>
                  <a:schemeClr val="tx1"/>
                </a:solidFill>
              </a:rPr>
              <a:t> </a:t>
            </a:r>
            <a:r>
              <a:rPr lang="it-IT" sz="1600" i="0" u="none" strike="noStrike" baseline="0" dirty="0" err="1">
                <a:solidFill>
                  <a:schemeClr val="tx1"/>
                </a:solidFill>
              </a:rPr>
              <a:t>analysis</a:t>
            </a:r>
            <a:endParaRPr lang="it-IT" sz="1600" dirty="0">
              <a:solidFill>
                <a:schemeClr val="tx1"/>
              </a:solidFill>
            </a:endParaRPr>
          </a:p>
        </p:txBody>
      </p:sp>
    </p:spTree>
    <p:extLst>
      <p:ext uri="{BB962C8B-B14F-4D97-AF65-F5344CB8AC3E}">
        <p14:creationId xmlns:p14="http://schemas.microsoft.com/office/powerpoint/2010/main" val="11588366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15503"/>
            <a:ext cx="10515600" cy="1325563"/>
          </a:xfrm>
        </p:spPr>
        <p:txBody>
          <a:bodyPr>
            <a:normAutofit/>
          </a:bodyPr>
          <a:lstStyle/>
          <a:p>
            <a:pPr algn="ctr"/>
            <a:r>
              <a:rPr lang="en-US" sz="3200" b="1" i="0" dirty="0">
                <a:solidFill>
                  <a:schemeClr val="accent1">
                    <a:lumMod val="50000"/>
                  </a:schemeClr>
                </a:solidFill>
                <a:effectLst/>
              </a:rPr>
              <a:t>Nosocomial </a:t>
            </a:r>
            <a:r>
              <a:rPr lang="en-US" sz="3200" b="1" dirty="0">
                <a:solidFill>
                  <a:schemeClr val="accent1">
                    <a:lumMod val="50000"/>
                  </a:schemeClr>
                </a:solidFill>
              </a:rPr>
              <a:t>RV in immunocompromised hosts </a:t>
            </a:r>
          </a:p>
        </p:txBody>
      </p:sp>
      <p:sp>
        <p:nvSpPr>
          <p:cNvPr id="3" name="Segnaposto contenuto 2"/>
          <p:cNvSpPr>
            <a:spLocks noGrp="1"/>
          </p:cNvSpPr>
          <p:nvPr>
            <p:ph idx="1"/>
          </p:nvPr>
        </p:nvSpPr>
        <p:spPr>
          <a:xfrm>
            <a:off x="838200" y="1449109"/>
            <a:ext cx="10388600" cy="3973791"/>
          </a:xfrm>
        </p:spPr>
        <p:txBody>
          <a:bodyPr>
            <a:normAutofit fontScale="92500" lnSpcReduction="20000"/>
          </a:bodyPr>
          <a:lstStyle/>
          <a:p>
            <a:pPr>
              <a:buClr>
                <a:srgbClr val="C00000"/>
              </a:buClr>
            </a:pPr>
            <a:r>
              <a:rPr lang="it-IT" sz="2600" dirty="0"/>
              <a:t>Hospital-</a:t>
            </a:r>
            <a:r>
              <a:rPr lang="it-IT" sz="2600" dirty="0" err="1"/>
              <a:t>acquired</a:t>
            </a:r>
            <a:r>
              <a:rPr lang="it-IT" sz="2600" dirty="0"/>
              <a:t> non-SARS-CoV-2 RV </a:t>
            </a:r>
            <a:r>
              <a:rPr lang="it-IT" sz="2600" dirty="0" err="1"/>
              <a:t>infections</a:t>
            </a:r>
            <a:r>
              <a:rPr lang="it-IT" sz="2600" dirty="0"/>
              <a:t> account for </a:t>
            </a:r>
            <a:r>
              <a:rPr lang="en-US" sz="2600" b="1" dirty="0"/>
              <a:t>6.8-43%</a:t>
            </a:r>
            <a:endParaRPr lang="en-US" sz="2600" dirty="0"/>
          </a:p>
          <a:p>
            <a:pPr>
              <a:buClr>
                <a:srgbClr val="C00000"/>
              </a:buClr>
            </a:pPr>
            <a:endParaRPr lang="en-US" sz="2600" dirty="0"/>
          </a:p>
          <a:p>
            <a:pPr>
              <a:buClr>
                <a:srgbClr val="C00000"/>
              </a:buClr>
            </a:pPr>
            <a:r>
              <a:rPr lang="en-US" sz="2600" b="1" dirty="0"/>
              <a:t>Nosocomial acquisition in immunocompromised host is an independent risk factor for</a:t>
            </a:r>
          </a:p>
          <a:p>
            <a:pPr lvl="1">
              <a:buClr>
                <a:srgbClr val="C00000"/>
              </a:buClr>
            </a:pPr>
            <a:r>
              <a:rPr lang="en-US" sz="2600" b="1" dirty="0"/>
              <a:t>progression to LRTI </a:t>
            </a:r>
          </a:p>
          <a:p>
            <a:pPr lvl="1">
              <a:buClr>
                <a:srgbClr val="C00000"/>
              </a:buClr>
            </a:pPr>
            <a:r>
              <a:rPr lang="en-US" sz="2600" b="1" dirty="0"/>
              <a:t>increased length of stay </a:t>
            </a:r>
          </a:p>
          <a:p>
            <a:pPr lvl="1">
              <a:buClr>
                <a:srgbClr val="C00000"/>
              </a:buClr>
            </a:pPr>
            <a:r>
              <a:rPr lang="en-US" sz="2600" b="1" dirty="0"/>
              <a:t>ICU admission</a:t>
            </a:r>
          </a:p>
          <a:p>
            <a:pPr lvl="1">
              <a:buClr>
                <a:srgbClr val="C00000"/>
              </a:buClr>
            </a:pPr>
            <a:endParaRPr lang="en-US" sz="2600" dirty="0"/>
          </a:p>
          <a:p>
            <a:pPr>
              <a:buClr>
                <a:srgbClr val="C00000"/>
              </a:buClr>
            </a:pPr>
            <a:r>
              <a:rPr lang="en-US" sz="2600" dirty="0"/>
              <a:t>Risk for outbreaks of RV </a:t>
            </a:r>
          </a:p>
          <a:p>
            <a:pPr>
              <a:buClr>
                <a:srgbClr val="C00000"/>
              </a:buClr>
            </a:pPr>
            <a:endParaRPr lang="en-US" sz="2600" dirty="0"/>
          </a:p>
          <a:p>
            <a:pPr>
              <a:buClr>
                <a:srgbClr val="C00000"/>
              </a:buClr>
            </a:pPr>
            <a:r>
              <a:rPr lang="en-US" sz="2600" dirty="0"/>
              <a:t>Importance of adequate infection control measures and vaccination</a:t>
            </a:r>
          </a:p>
          <a:p>
            <a:endParaRPr lang="en-US" sz="3200" dirty="0"/>
          </a:p>
          <a:p>
            <a:pPr lvl="1"/>
            <a:endParaRPr lang="en-US" sz="2800" dirty="0"/>
          </a:p>
        </p:txBody>
      </p:sp>
      <p:sp>
        <p:nvSpPr>
          <p:cNvPr id="4" name="Rettangolo 3"/>
          <p:cNvSpPr/>
          <p:nvPr/>
        </p:nvSpPr>
        <p:spPr>
          <a:xfrm>
            <a:off x="6041409" y="6270496"/>
            <a:ext cx="6096000" cy="5516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sz="1600" kern="0" dirty="0">
                <a:solidFill>
                  <a:schemeClr val="tx1"/>
                </a:solidFill>
                <a:cs typeface="Times New Roman" panose="02020603050405020304" pitchFamily="18" charset="0"/>
              </a:rPr>
              <a:t>Peghin et al. </a:t>
            </a:r>
            <a:r>
              <a:rPr lang="it-IT" sz="1600" dirty="0" err="1">
                <a:solidFill>
                  <a:schemeClr val="tx1"/>
                </a:solidFill>
              </a:rPr>
              <a:t>Am</a:t>
            </a:r>
            <a:r>
              <a:rPr lang="it-IT" sz="1600" dirty="0">
                <a:solidFill>
                  <a:schemeClr val="tx1"/>
                </a:solidFill>
              </a:rPr>
              <a:t> J </a:t>
            </a:r>
            <a:r>
              <a:rPr lang="it-IT" sz="1600" dirty="0" err="1">
                <a:solidFill>
                  <a:schemeClr val="tx1"/>
                </a:solidFill>
              </a:rPr>
              <a:t>Transplant</a:t>
            </a:r>
            <a:r>
              <a:rPr lang="it-IT" sz="1600" dirty="0">
                <a:solidFill>
                  <a:schemeClr val="tx1"/>
                </a:solidFill>
              </a:rPr>
              <a:t>. </a:t>
            </a:r>
            <a:r>
              <a:rPr lang="en-US" sz="1600" kern="0" dirty="0">
                <a:solidFill>
                  <a:schemeClr val="tx1"/>
                </a:solidFill>
                <a:cs typeface="Times New Roman" panose="02020603050405020304" pitchFamily="18" charset="0"/>
              </a:rPr>
              <a:t>2017</a:t>
            </a:r>
          </a:p>
          <a:p>
            <a:pPr algn="r"/>
            <a:r>
              <a:rPr lang="it-IT" sz="1600" kern="0" dirty="0">
                <a:solidFill>
                  <a:schemeClr val="tx1"/>
                </a:solidFill>
                <a:cs typeface="Times New Roman" panose="02020603050405020304" pitchFamily="18" charset="0"/>
              </a:rPr>
              <a:t>Read et al. Lancet 2021</a:t>
            </a:r>
          </a:p>
          <a:p>
            <a:pPr algn="r"/>
            <a:r>
              <a:rPr lang="fr-FR" sz="1600" kern="0" dirty="0">
                <a:solidFill>
                  <a:schemeClr val="tx1"/>
                </a:solidFill>
                <a:cs typeface="Times New Roman" panose="02020603050405020304" pitchFamily="18" charset="0"/>
              </a:rPr>
              <a:t>Mombelli et al.</a:t>
            </a:r>
            <a:r>
              <a:rPr lang="it-IT" sz="1600" kern="0" dirty="0">
                <a:solidFill>
                  <a:schemeClr val="tx1"/>
                </a:solidFill>
                <a:cs typeface="Times New Roman" panose="02020603050405020304" pitchFamily="18" charset="0"/>
              </a:rPr>
              <a:t> </a:t>
            </a:r>
            <a:r>
              <a:rPr lang="it-IT" sz="1600" kern="0" dirty="0" err="1">
                <a:solidFill>
                  <a:schemeClr val="tx1"/>
                </a:solidFill>
                <a:cs typeface="Times New Roman" panose="02020603050405020304" pitchFamily="18" charset="0"/>
              </a:rPr>
              <a:t>Am</a:t>
            </a:r>
            <a:r>
              <a:rPr lang="it-IT" sz="1600" kern="0" dirty="0">
                <a:solidFill>
                  <a:schemeClr val="tx1"/>
                </a:solidFill>
                <a:cs typeface="Times New Roman" panose="02020603050405020304" pitchFamily="18" charset="0"/>
              </a:rPr>
              <a:t> J </a:t>
            </a:r>
            <a:r>
              <a:rPr lang="it-IT" sz="1600" kern="0" dirty="0" err="1">
                <a:solidFill>
                  <a:schemeClr val="tx1"/>
                </a:solidFill>
                <a:cs typeface="Times New Roman" panose="02020603050405020304" pitchFamily="18" charset="0"/>
              </a:rPr>
              <a:t>Transplant</a:t>
            </a:r>
            <a:r>
              <a:rPr lang="it-IT" sz="1600" kern="0" dirty="0">
                <a:solidFill>
                  <a:schemeClr val="tx1"/>
                </a:solidFill>
                <a:cs typeface="Times New Roman" panose="02020603050405020304" pitchFamily="18" charset="0"/>
              </a:rPr>
              <a:t>. 2021</a:t>
            </a:r>
          </a:p>
          <a:p>
            <a:pPr algn="r"/>
            <a:r>
              <a:rPr lang="it-IT" sz="1400" i="0" u="none" strike="noStrike" baseline="0" dirty="0" err="1">
                <a:solidFill>
                  <a:schemeClr val="tx1"/>
                </a:solidFill>
              </a:rPr>
              <a:t>Tabatabai</a:t>
            </a:r>
            <a:r>
              <a:rPr lang="it-IT" sz="1400" kern="0" dirty="0">
                <a:solidFill>
                  <a:schemeClr val="tx1"/>
                </a:solidFill>
                <a:cs typeface="Times New Roman" panose="02020603050405020304" pitchFamily="18" charset="0"/>
              </a:rPr>
              <a:t> et al. </a:t>
            </a:r>
            <a:r>
              <a:rPr lang="it-IT" sz="1600" kern="100" dirty="0">
                <a:solidFill>
                  <a:schemeClr val="tx1"/>
                </a:solidFill>
                <a:effectLst/>
                <a:ea typeface="Calibri" panose="020F0502020204030204" pitchFamily="34" charset="0"/>
                <a:cs typeface="Times New Roman" panose="02020603050405020304" pitchFamily="18" charset="0"/>
              </a:rPr>
              <a:t>PLoS One 2022 Jul 29;17(7)</a:t>
            </a:r>
          </a:p>
          <a:p>
            <a:pPr algn="r"/>
            <a:r>
              <a:rPr lang="fr-FR" sz="1600" kern="0" dirty="0">
                <a:solidFill>
                  <a:schemeClr val="tx1"/>
                </a:solidFill>
                <a:cs typeface="Times New Roman" panose="02020603050405020304" pitchFamily="18" charset="0"/>
              </a:rPr>
              <a:t> </a:t>
            </a:r>
            <a:endParaRPr lang="it-IT" sz="1600" kern="0" dirty="0">
              <a:solidFill>
                <a:schemeClr val="tx1"/>
              </a:solidFill>
              <a:cs typeface="Times New Roman" panose="02020603050405020304" pitchFamily="18" charset="0"/>
            </a:endParaRPr>
          </a:p>
          <a:p>
            <a:pPr algn="r"/>
            <a:endParaRPr lang="it-IT" sz="1600" dirty="0">
              <a:solidFill>
                <a:schemeClr val="tx1"/>
              </a:solidFill>
            </a:endParaRPr>
          </a:p>
        </p:txBody>
      </p:sp>
    </p:spTree>
    <p:extLst>
      <p:ext uri="{BB962C8B-B14F-4D97-AF65-F5344CB8AC3E}">
        <p14:creationId xmlns:p14="http://schemas.microsoft.com/office/powerpoint/2010/main" val="2743753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en-US" sz="3200" b="1" dirty="0">
                <a:solidFill>
                  <a:schemeClr val="accent1">
                    <a:lumMod val="50000"/>
                  </a:schemeClr>
                </a:solidFill>
              </a:rPr>
              <a:t>Characteristics of  respiratory viral infections in immunocompromised and immunocompetent patient</a:t>
            </a:r>
            <a:endParaRPr lang="it-IT" sz="3200" b="1" dirty="0">
              <a:solidFill>
                <a:schemeClr val="accent1">
                  <a:lumMod val="50000"/>
                </a:schemeClr>
              </a:solidFill>
            </a:endParaRPr>
          </a:p>
        </p:txBody>
      </p:sp>
      <p:sp>
        <p:nvSpPr>
          <p:cNvPr id="3" name="Segnaposto contenuto 2"/>
          <p:cNvSpPr>
            <a:spLocks noGrp="1"/>
          </p:cNvSpPr>
          <p:nvPr>
            <p:ph idx="1"/>
          </p:nvPr>
        </p:nvSpPr>
        <p:spPr>
          <a:xfrm>
            <a:off x="838200" y="1839072"/>
            <a:ext cx="10515600" cy="4351338"/>
          </a:xfrm>
        </p:spPr>
        <p:txBody>
          <a:bodyPr>
            <a:normAutofit/>
          </a:bodyPr>
          <a:lstStyle/>
          <a:p>
            <a:pPr>
              <a:buClr>
                <a:srgbClr val="C00000"/>
              </a:buClr>
            </a:pPr>
            <a:r>
              <a:rPr lang="en-US" sz="2400" dirty="0"/>
              <a:t>Epidemiology</a:t>
            </a:r>
          </a:p>
          <a:p>
            <a:pPr>
              <a:buClr>
                <a:srgbClr val="C00000"/>
              </a:buClr>
            </a:pPr>
            <a:endParaRPr lang="en-US" sz="2400" dirty="0"/>
          </a:p>
          <a:p>
            <a:pPr>
              <a:buClr>
                <a:srgbClr val="C00000"/>
              </a:buClr>
            </a:pPr>
            <a:r>
              <a:rPr lang="en-US" sz="2400" b="1" dirty="0"/>
              <a:t>Clinical  impact </a:t>
            </a:r>
          </a:p>
          <a:p>
            <a:pPr lvl="1">
              <a:buClr>
                <a:srgbClr val="C00000"/>
              </a:buClr>
            </a:pPr>
            <a:r>
              <a:rPr lang="en-US" b="1" dirty="0"/>
              <a:t>Direct effects</a:t>
            </a:r>
          </a:p>
          <a:p>
            <a:pPr lvl="1">
              <a:buClr>
                <a:srgbClr val="C00000"/>
              </a:buClr>
            </a:pPr>
            <a:r>
              <a:rPr lang="en-US" dirty="0"/>
              <a:t>Indirect effects </a:t>
            </a:r>
          </a:p>
          <a:p>
            <a:pPr marL="0" indent="0">
              <a:buClr>
                <a:srgbClr val="C00000"/>
              </a:buClr>
              <a:buNone/>
            </a:pPr>
            <a:endParaRPr lang="en-US" sz="2400" dirty="0"/>
          </a:p>
          <a:p>
            <a:pPr>
              <a:buClr>
                <a:srgbClr val="C00000"/>
              </a:buClr>
            </a:pPr>
            <a:r>
              <a:rPr lang="en-US" sz="2400" dirty="0"/>
              <a:t>Viral shedding </a:t>
            </a:r>
          </a:p>
          <a:p>
            <a:pPr>
              <a:buClr>
                <a:srgbClr val="C00000"/>
              </a:buClr>
            </a:pPr>
            <a:endParaRPr lang="en-US" sz="2400" dirty="0"/>
          </a:p>
          <a:p>
            <a:pPr>
              <a:buClr>
                <a:srgbClr val="C00000"/>
              </a:buClr>
            </a:pPr>
            <a:r>
              <a:rPr lang="it-IT" sz="2400" dirty="0"/>
              <a:t>RV positive </a:t>
            </a:r>
            <a:r>
              <a:rPr lang="it-IT" sz="2400" dirty="0" err="1"/>
              <a:t>patients</a:t>
            </a:r>
            <a:r>
              <a:rPr lang="it-IT" sz="2400" dirty="0"/>
              <a:t>  and </a:t>
            </a:r>
            <a:r>
              <a:rPr lang="it-IT" sz="2400" dirty="0" err="1"/>
              <a:t>starting</a:t>
            </a:r>
            <a:r>
              <a:rPr lang="it-IT" sz="2400" dirty="0"/>
              <a:t> of </a:t>
            </a:r>
            <a:r>
              <a:rPr lang="it-IT" sz="2400" dirty="0" err="1"/>
              <a:t>immunosupression</a:t>
            </a:r>
            <a:r>
              <a:rPr lang="it-IT" sz="2400" dirty="0"/>
              <a:t> </a:t>
            </a:r>
            <a:endParaRPr lang="en-US" sz="2400" dirty="0"/>
          </a:p>
          <a:p>
            <a:pPr>
              <a:buClr>
                <a:srgbClr val="C00000"/>
              </a:buClr>
            </a:pPr>
            <a:endParaRPr lang="en-US" dirty="0"/>
          </a:p>
          <a:p>
            <a:endParaRPr lang="it-IT" dirty="0"/>
          </a:p>
        </p:txBody>
      </p:sp>
    </p:spTree>
    <p:extLst>
      <p:ext uri="{BB962C8B-B14F-4D97-AF65-F5344CB8AC3E}">
        <p14:creationId xmlns:p14="http://schemas.microsoft.com/office/powerpoint/2010/main" val="40388753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a:xfrm>
            <a:off x="265815" y="-490969"/>
            <a:ext cx="12191999" cy="191126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endParaRPr lang="fr-CH" sz="3200" b="1" dirty="0">
              <a:solidFill>
                <a:srgbClr val="0000FF"/>
              </a:solidFill>
              <a:latin typeface="+mn-lt"/>
            </a:endParaRPr>
          </a:p>
        </p:txBody>
      </p:sp>
      <p:sp>
        <p:nvSpPr>
          <p:cNvPr id="35" name="ZoneTexte 34"/>
          <p:cNvSpPr txBox="1"/>
          <p:nvPr/>
        </p:nvSpPr>
        <p:spPr>
          <a:xfrm>
            <a:off x="7373266" y="1163939"/>
            <a:ext cx="4031801" cy="369332"/>
          </a:xfrm>
          <a:prstGeom prst="rect">
            <a:avLst/>
          </a:prstGeom>
          <a:solidFill>
            <a:schemeClr val="accent4">
              <a:lumMod val="20000"/>
              <a:lumOff val="80000"/>
            </a:schemeClr>
          </a:solidFill>
          <a:ln>
            <a:solidFill>
              <a:schemeClr val="tx1"/>
            </a:solidFill>
          </a:ln>
        </p:spPr>
        <p:txBody>
          <a:bodyPr wrap="square" rtlCol="0">
            <a:spAutoFit/>
          </a:bodyPr>
          <a:lstStyle/>
          <a:p>
            <a:pPr algn="ctr"/>
            <a:r>
              <a:rPr lang="fr-CH" b="1" dirty="0" err="1"/>
              <a:t>Upper</a:t>
            </a:r>
            <a:r>
              <a:rPr lang="fr-CH" b="1" dirty="0"/>
              <a:t> </a:t>
            </a:r>
            <a:r>
              <a:rPr lang="fr-CH" b="1" dirty="0" err="1"/>
              <a:t>Respiratory</a:t>
            </a:r>
            <a:r>
              <a:rPr lang="fr-CH" b="1" dirty="0"/>
              <a:t> Tract Infection, URTI</a:t>
            </a:r>
          </a:p>
        </p:txBody>
      </p:sp>
      <p:sp>
        <p:nvSpPr>
          <p:cNvPr id="3966" name="ZoneTexte 3965"/>
          <p:cNvSpPr txBox="1"/>
          <p:nvPr/>
        </p:nvSpPr>
        <p:spPr>
          <a:xfrm>
            <a:off x="7740869" y="4074913"/>
            <a:ext cx="3846786" cy="1200329"/>
          </a:xfrm>
          <a:prstGeom prst="rect">
            <a:avLst/>
          </a:prstGeom>
          <a:solidFill>
            <a:schemeClr val="bg1">
              <a:lumMod val="95000"/>
            </a:schemeClr>
          </a:solidFill>
          <a:ln>
            <a:solidFill>
              <a:schemeClr val="tx1"/>
            </a:solidFill>
          </a:ln>
        </p:spPr>
        <p:txBody>
          <a:bodyPr wrap="square" rtlCol="0">
            <a:spAutoFit/>
          </a:bodyPr>
          <a:lstStyle/>
          <a:p>
            <a:r>
              <a:rPr lang="fr-CH" b="1" dirty="0" err="1"/>
              <a:t>Lower</a:t>
            </a:r>
            <a:r>
              <a:rPr lang="fr-CH" b="1" dirty="0"/>
              <a:t> </a:t>
            </a:r>
            <a:r>
              <a:rPr lang="fr-CH" b="1" dirty="0" err="1"/>
              <a:t>Respiratory</a:t>
            </a:r>
            <a:r>
              <a:rPr lang="fr-CH" b="1" dirty="0"/>
              <a:t> Tract Infection, LRTI</a:t>
            </a:r>
          </a:p>
          <a:p>
            <a:pPr marL="285750" indent="-285750">
              <a:buFont typeface="Arial" panose="020B0604020202020204" pitchFamily="34" charset="0"/>
              <a:buChar char="•"/>
            </a:pPr>
            <a:r>
              <a:rPr lang="en-US" dirty="0" err="1"/>
              <a:t>Tracheobronchitis</a:t>
            </a:r>
            <a:endParaRPr lang="en-US" dirty="0"/>
          </a:p>
          <a:p>
            <a:pPr marL="285750" indent="-285750">
              <a:buFont typeface="Arial" panose="020B0604020202020204" pitchFamily="34" charset="0"/>
              <a:buChar char="•"/>
            </a:pPr>
            <a:r>
              <a:rPr lang="en-US" dirty="0"/>
              <a:t>Bronchiolitis</a:t>
            </a:r>
          </a:p>
          <a:p>
            <a:pPr marL="285750" indent="-285750">
              <a:buFont typeface="Arial" panose="020B0604020202020204" pitchFamily="34" charset="0"/>
              <a:buChar char="•"/>
            </a:pPr>
            <a:r>
              <a:rPr lang="en-US" dirty="0"/>
              <a:t>Pneumonia</a:t>
            </a:r>
            <a:r>
              <a:rPr lang="fr-CH" b="1" dirty="0"/>
              <a:t> </a:t>
            </a:r>
          </a:p>
        </p:txBody>
      </p:sp>
      <p:sp>
        <p:nvSpPr>
          <p:cNvPr id="3968" name="ZoneTexte 3967"/>
          <p:cNvSpPr txBox="1"/>
          <p:nvPr/>
        </p:nvSpPr>
        <p:spPr>
          <a:xfrm>
            <a:off x="7722030" y="5132836"/>
            <a:ext cx="4262848" cy="1754326"/>
          </a:xfrm>
          <a:prstGeom prst="rect">
            <a:avLst/>
          </a:prstGeom>
          <a:noFill/>
        </p:spPr>
        <p:txBody>
          <a:bodyPr wrap="square" rtlCol="0">
            <a:spAutoFit/>
          </a:bodyPr>
          <a:lstStyle/>
          <a:p>
            <a:pPr marL="285750" indent="-285750">
              <a:buFont typeface="Arial" panose="020B0604020202020204" pitchFamily="34" charset="0"/>
              <a:buChar char="•"/>
            </a:pPr>
            <a:endParaRPr lang="fr-CH" b="1" dirty="0"/>
          </a:p>
          <a:p>
            <a:pPr marL="285750" indent="-285750">
              <a:buFont typeface="Arial" panose="020B0604020202020204" pitchFamily="34" charset="0"/>
              <a:buChar char="•"/>
            </a:pPr>
            <a:r>
              <a:rPr lang="fr-CH" b="1" dirty="0" err="1"/>
              <a:t>Hospital</a:t>
            </a:r>
            <a:r>
              <a:rPr lang="fr-CH" b="1" dirty="0"/>
              <a:t> admission and ICU admission</a:t>
            </a:r>
          </a:p>
          <a:p>
            <a:pPr marL="285750" indent="-285750">
              <a:buFont typeface="Arial" panose="020B0604020202020204" pitchFamily="34" charset="0"/>
              <a:buChar char="•"/>
            </a:pPr>
            <a:r>
              <a:rPr lang="fr-CH" b="1" dirty="0" err="1"/>
              <a:t>Respiratory</a:t>
            </a:r>
            <a:r>
              <a:rPr lang="fr-CH" b="1" dirty="0"/>
              <a:t> </a:t>
            </a:r>
            <a:r>
              <a:rPr lang="fr-CH" b="1" dirty="0" err="1"/>
              <a:t>failure</a:t>
            </a:r>
            <a:endParaRPr lang="fr-CH" b="1" dirty="0"/>
          </a:p>
          <a:p>
            <a:pPr marL="285750" indent="-285750">
              <a:buFont typeface="Arial" panose="020B0604020202020204" pitchFamily="34" charset="0"/>
              <a:buChar char="•"/>
            </a:pPr>
            <a:r>
              <a:rPr lang="fr-CH" b="1" dirty="0" err="1"/>
              <a:t>Mechanical</a:t>
            </a:r>
            <a:r>
              <a:rPr lang="fr-CH" b="1" dirty="0"/>
              <a:t> ventilation</a:t>
            </a:r>
          </a:p>
          <a:p>
            <a:pPr marL="285750" indent="-285750">
              <a:buFont typeface="Arial" panose="020B0604020202020204" pitchFamily="34" charset="0"/>
              <a:buChar char="•"/>
            </a:pPr>
            <a:r>
              <a:rPr lang="en-US" b="1" dirty="0"/>
              <a:t>Increased mortality</a:t>
            </a:r>
            <a:endParaRPr lang="fr-CH" b="1" dirty="0"/>
          </a:p>
          <a:p>
            <a:pPr marL="285750" indent="-285750">
              <a:buFont typeface="Arial" panose="020B0604020202020204" pitchFamily="34" charset="0"/>
              <a:buChar char="•"/>
            </a:pPr>
            <a:endParaRPr lang="fr-CH" b="1" dirty="0"/>
          </a:p>
        </p:txBody>
      </p:sp>
      <p:cxnSp>
        <p:nvCxnSpPr>
          <p:cNvPr id="41" name="Connecteur droit avec flèche 40"/>
          <p:cNvCxnSpPr/>
          <p:nvPr/>
        </p:nvCxnSpPr>
        <p:spPr>
          <a:xfrm>
            <a:off x="9475378" y="1967407"/>
            <a:ext cx="15252" cy="194094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74" name="ZoneTexte 3973"/>
          <p:cNvSpPr txBox="1"/>
          <p:nvPr/>
        </p:nvSpPr>
        <p:spPr>
          <a:xfrm>
            <a:off x="8022159" y="2321781"/>
            <a:ext cx="2906438" cy="369332"/>
          </a:xfrm>
          <a:prstGeom prst="rect">
            <a:avLst/>
          </a:prstGeom>
          <a:solidFill>
            <a:schemeClr val="accent2">
              <a:lumMod val="40000"/>
              <a:lumOff val="60000"/>
            </a:schemeClr>
          </a:solidFill>
          <a:ln>
            <a:solidFill>
              <a:schemeClr val="tx1"/>
            </a:solidFill>
          </a:ln>
        </p:spPr>
        <p:txBody>
          <a:bodyPr wrap="square" rtlCol="0">
            <a:spAutoFit/>
          </a:bodyPr>
          <a:lstStyle/>
          <a:p>
            <a:pPr algn="ctr"/>
            <a:r>
              <a:rPr lang="fr-CH" b="1" dirty="0" err="1"/>
              <a:t>Greater</a:t>
            </a:r>
            <a:r>
              <a:rPr lang="fr-CH" b="1" dirty="0"/>
              <a:t> </a:t>
            </a:r>
            <a:r>
              <a:rPr lang="fr-CH" b="1" dirty="0" err="1"/>
              <a:t>risk</a:t>
            </a:r>
            <a:r>
              <a:rPr lang="fr-CH" b="1" dirty="0"/>
              <a:t> of progression</a:t>
            </a:r>
          </a:p>
        </p:txBody>
      </p:sp>
      <p:sp>
        <p:nvSpPr>
          <p:cNvPr id="3" name="Rettangolo 2"/>
          <p:cNvSpPr/>
          <p:nvPr/>
        </p:nvSpPr>
        <p:spPr>
          <a:xfrm>
            <a:off x="265815" y="134916"/>
            <a:ext cx="11321840" cy="7976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accent1">
                    <a:lumMod val="50000"/>
                  </a:schemeClr>
                </a:solidFill>
                <a:latin typeface="+mj-lt"/>
              </a:rPr>
              <a:t>Direct, cytopathic and tissue-invasive effects in immunocompromised hosts:  more than just a cold</a:t>
            </a:r>
          </a:p>
        </p:txBody>
      </p:sp>
      <p:pic>
        <p:nvPicPr>
          <p:cNvPr id="8" name="Immagine 7">
            <a:extLst>
              <a:ext uri="{FF2B5EF4-FFF2-40B4-BE49-F238E27FC236}">
                <a16:creationId xmlns:a16="http://schemas.microsoft.com/office/drawing/2014/main" id="{AD064474-A01E-F4D1-9B26-A4920A84468C}"/>
              </a:ext>
            </a:extLst>
          </p:cNvPr>
          <p:cNvPicPr>
            <a:picLocks noChangeAspect="1"/>
          </p:cNvPicPr>
          <p:nvPr/>
        </p:nvPicPr>
        <p:blipFill>
          <a:blip r:embed="rId3"/>
          <a:stretch>
            <a:fillRect/>
          </a:stretch>
        </p:blipFill>
        <p:spPr>
          <a:xfrm>
            <a:off x="604344" y="1993743"/>
            <a:ext cx="6300045" cy="4165517"/>
          </a:xfrm>
          <a:prstGeom prst="rect">
            <a:avLst/>
          </a:prstGeom>
        </p:spPr>
      </p:pic>
      <p:sp>
        <p:nvSpPr>
          <p:cNvPr id="4" name="Rettangolo 3">
            <a:extLst>
              <a:ext uri="{FF2B5EF4-FFF2-40B4-BE49-F238E27FC236}">
                <a16:creationId xmlns:a16="http://schemas.microsoft.com/office/drawing/2014/main" id="{9FA58E83-E74C-2387-D7FB-A6F00689DDA2}"/>
              </a:ext>
            </a:extLst>
          </p:cNvPr>
          <p:cNvSpPr/>
          <p:nvPr/>
        </p:nvSpPr>
        <p:spPr>
          <a:xfrm>
            <a:off x="9629741" y="3123905"/>
            <a:ext cx="1159745" cy="381000"/>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b="1" dirty="0">
                <a:solidFill>
                  <a:schemeClr val="tx1"/>
                </a:solidFill>
              </a:rPr>
              <a:t>6-56%</a:t>
            </a:r>
          </a:p>
        </p:txBody>
      </p:sp>
      <p:sp>
        <p:nvSpPr>
          <p:cNvPr id="2" name="Rettangolo 1">
            <a:extLst>
              <a:ext uri="{FF2B5EF4-FFF2-40B4-BE49-F238E27FC236}">
                <a16:creationId xmlns:a16="http://schemas.microsoft.com/office/drawing/2014/main" id="{536ED809-9B8A-7BC3-6519-688FA86755F9}"/>
              </a:ext>
            </a:extLst>
          </p:cNvPr>
          <p:cNvSpPr/>
          <p:nvPr/>
        </p:nvSpPr>
        <p:spPr>
          <a:xfrm>
            <a:off x="6734385" y="3045230"/>
            <a:ext cx="2575548" cy="478583"/>
          </a:xfrm>
          <a:prstGeom prst="rect">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i="0" dirty="0">
                <a:solidFill>
                  <a:srgbClr val="232323"/>
                </a:solidFill>
                <a:effectLst/>
              </a:rPr>
              <a:t>Greatest in individuals with significant T cell defect </a:t>
            </a:r>
            <a:endParaRPr lang="it-IT" sz="1600" b="1" dirty="0"/>
          </a:p>
        </p:txBody>
      </p:sp>
    </p:spTree>
    <p:extLst>
      <p:ext uri="{BB962C8B-B14F-4D97-AF65-F5344CB8AC3E}">
        <p14:creationId xmlns:p14="http://schemas.microsoft.com/office/powerpoint/2010/main" val="1321678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id="{C7EBC987-7809-D469-761A-B134269D6767}"/>
              </a:ext>
            </a:extLst>
          </p:cNvPr>
          <p:cNvSpPr>
            <a:spLocks noGrp="1" noChangeArrowheads="1"/>
          </p:cNvSpPr>
          <p:nvPr>
            <p:ph type="title"/>
          </p:nvPr>
        </p:nvSpPr>
        <p:spPr/>
        <p:txBody>
          <a:bodyPr>
            <a:normAutofit/>
          </a:bodyPr>
          <a:lstStyle/>
          <a:p>
            <a:r>
              <a:rPr lang="it-IT" sz="3200" b="1" dirty="0" err="1">
                <a:solidFill>
                  <a:schemeClr val="accent1">
                    <a:lumMod val="50000"/>
                  </a:schemeClr>
                </a:solidFill>
              </a:rPr>
              <a:t>Disclosures</a:t>
            </a:r>
            <a:r>
              <a:rPr lang="it-IT" sz="4400" b="1" dirty="0">
                <a:solidFill>
                  <a:schemeClr val="accent1">
                    <a:lumMod val="50000"/>
                  </a:schemeClr>
                </a:solidFill>
              </a:rPr>
              <a:t> </a:t>
            </a:r>
            <a:endParaRPr lang="en-US" altLang="en-US" dirty="0">
              <a:latin typeface="Helvetica" panose="020B0604020202020204" pitchFamily="34" charset="0"/>
            </a:endParaRPr>
          </a:p>
        </p:txBody>
      </p:sp>
      <p:sp>
        <p:nvSpPr>
          <p:cNvPr id="3075" name="Content Placeholder 2">
            <a:extLst>
              <a:ext uri="{FF2B5EF4-FFF2-40B4-BE49-F238E27FC236}">
                <a16:creationId xmlns:a16="http://schemas.microsoft.com/office/drawing/2014/main" id="{B637CCEF-22D3-C53C-05B4-2776FC36D322}"/>
              </a:ext>
            </a:extLst>
          </p:cNvPr>
          <p:cNvSpPr>
            <a:spLocks noGrp="1" noChangeArrowheads="1"/>
          </p:cNvSpPr>
          <p:nvPr>
            <p:ph idx="1"/>
          </p:nvPr>
        </p:nvSpPr>
        <p:spPr/>
        <p:txBody>
          <a:bodyPr>
            <a:normAutofit/>
          </a:bodyPr>
          <a:lstStyle/>
          <a:p>
            <a:pPr marL="0" indent="0" algn="ctr" eaLnBrk="1" fontAlgn="auto" hangingPunct="1">
              <a:lnSpc>
                <a:spcPct val="100000"/>
              </a:lnSpc>
              <a:spcBef>
                <a:spcPct val="0"/>
              </a:spcBef>
              <a:spcAft>
                <a:spcPts val="0"/>
              </a:spcAft>
              <a:buFontTx/>
              <a:buNone/>
              <a:defRPr/>
            </a:pPr>
            <a:r>
              <a:rPr lang="en-US" altLang="en-US" sz="2400" dirty="0"/>
              <a:t>I have financial relationships: </a:t>
            </a:r>
          </a:p>
          <a:p>
            <a:pPr marL="0" indent="0" algn="ctr" eaLnBrk="1" fontAlgn="auto" hangingPunct="1">
              <a:lnSpc>
                <a:spcPct val="100000"/>
              </a:lnSpc>
              <a:spcBef>
                <a:spcPct val="0"/>
              </a:spcBef>
              <a:spcAft>
                <a:spcPts val="0"/>
              </a:spcAft>
              <a:buFontTx/>
              <a:buNone/>
              <a:defRPr/>
            </a:pPr>
            <a:r>
              <a:rPr lang="en-US" altLang="en-US" sz="2400" dirty="0"/>
              <a:t>Speaker for </a:t>
            </a:r>
            <a:r>
              <a:rPr lang="it-IT" sz="2400" dirty="0"/>
              <a:t>Pfizer, </a:t>
            </a:r>
            <a:r>
              <a:rPr lang="it-IT" sz="2400" dirty="0" err="1"/>
              <a:t>Thermofisher</a:t>
            </a:r>
            <a:r>
              <a:rPr lang="it-IT" sz="2400" dirty="0"/>
              <a:t>, Dia Sorin, Menarini, MSD , </a:t>
            </a:r>
            <a:r>
              <a:rPr lang="it-IT" sz="2400" dirty="0" err="1"/>
              <a:t>Gliead</a:t>
            </a:r>
            <a:r>
              <a:rPr lang="it-IT" sz="2400" dirty="0"/>
              <a:t> </a:t>
            </a:r>
          </a:p>
          <a:p>
            <a:pPr marL="0" indent="0" algn="ctr" eaLnBrk="1" fontAlgn="auto" hangingPunct="1">
              <a:lnSpc>
                <a:spcPct val="100000"/>
              </a:lnSpc>
              <a:spcBef>
                <a:spcPct val="0"/>
              </a:spcBef>
              <a:spcAft>
                <a:spcPts val="0"/>
              </a:spcAft>
              <a:buFontTx/>
              <a:buNone/>
              <a:defRPr/>
            </a:pPr>
            <a:endParaRPr lang="en-US" altLang="en-US" sz="2400" u="sng" dirty="0"/>
          </a:p>
          <a:p>
            <a:pPr marL="0" indent="0" algn="ctr" eaLnBrk="1" fontAlgn="auto" hangingPunct="1">
              <a:lnSpc>
                <a:spcPct val="100000"/>
              </a:lnSpc>
              <a:spcBef>
                <a:spcPct val="0"/>
              </a:spcBef>
              <a:spcAft>
                <a:spcPts val="0"/>
              </a:spcAft>
              <a:buFontTx/>
              <a:buNone/>
              <a:defRPr/>
            </a:pPr>
            <a:r>
              <a:rPr lang="en-US" altLang="en-US" sz="2400" b="1" u="sng" dirty="0"/>
              <a:t>AND</a:t>
            </a:r>
          </a:p>
          <a:p>
            <a:pPr marL="0" indent="0" algn="ctr" eaLnBrk="1" fontAlgn="auto" hangingPunct="1">
              <a:lnSpc>
                <a:spcPct val="100000"/>
              </a:lnSpc>
              <a:spcBef>
                <a:spcPct val="0"/>
              </a:spcBef>
              <a:spcAft>
                <a:spcPts val="0"/>
              </a:spcAft>
              <a:buFontTx/>
              <a:buNone/>
              <a:defRPr/>
            </a:pPr>
            <a:endParaRPr lang="en-US" altLang="en-US" sz="2400" b="1" u="sng" dirty="0"/>
          </a:p>
          <a:p>
            <a:pPr marL="0" indent="0" algn="ctr" eaLnBrk="1" fontAlgn="auto" hangingPunct="1">
              <a:lnSpc>
                <a:spcPct val="100000"/>
              </a:lnSpc>
              <a:spcBef>
                <a:spcPct val="0"/>
              </a:spcBef>
              <a:spcAft>
                <a:spcPts val="0"/>
              </a:spcAft>
              <a:buFontTx/>
              <a:buNone/>
              <a:defRPr/>
            </a:pPr>
            <a:r>
              <a:rPr lang="en-US" altLang="en-US" sz="2400" dirty="0"/>
              <a:t>My presentation does not include discussion of off-label or investigational use</a:t>
            </a:r>
          </a:p>
          <a:p>
            <a:pPr>
              <a:defRPr/>
            </a:pPr>
            <a:endParaRPr lang="en-US" altLang="en-US" dirty="0">
              <a:latin typeface="Helvetica" panose="020B06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ABA680A-B5C5-E5D5-B955-261D30374E62}"/>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230BED70-521C-20F0-5B02-D18CD256726A}"/>
              </a:ext>
            </a:extLst>
          </p:cNvPr>
          <p:cNvSpPr>
            <a:spLocks noGrp="1"/>
          </p:cNvSpPr>
          <p:nvPr>
            <p:ph idx="1"/>
          </p:nvPr>
        </p:nvSpPr>
        <p:spPr/>
        <p:txBody>
          <a:bodyPr>
            <a:normAutofit/>
          </a:bodyPr>
          <a:lstStyle/>
          <a:p>
            <a:pPr marL="0" indent="0" algn="ctr">
              <a:buClr>
                <a:srgbClr val="C00000"/>
              </a:buClr>
              <a:buNone/>
            </a:pPr>
            <a:endParaRPr lang="en-US" dirty="0"/>
          </a:p>
          <a:p>
            <a:pPr marL="0" indent="0" algn="ctr">
              <a:buClr>
                <a:srgbClr val="C00000"/>
              </a:buClr>
              <a:buNone/>
            </a:pPr>
            <a:r>
              <a:rPr lang="en-US" b="1" i="0" u="none" strike="noStrike" baseline="0" dirty="0"/>
              <a:t>likelihood of the respiratory viral disease progression </a:t>
            </a:r>
            <a:endParaRPr lang="it-IT" b="1" dirty="0"/>
          </a:p>
        </p:txBody>
      </p:sp>
      <p:pic>
        <p:nvPicPr>
          <p:cNvPr id="4" name="Immagine 3">
            <a:extLst>
              <a:ext uri="{FF2B5EF4-FFF2-40B4-BE49-F238E27FC236}">
                <a16:creationId xmlns:a16="http://schemas.microsoft.com/office/drawing/2014/main" id="{060C8209-4ED1-B420-8760-11618773B043}"/>
              </a:ext>
            </a:extLst>
          </p:cNvPr>
          <p:cNvPicPr>
            <a:picLocks noChangeAspect="1"/>
          </p:cNvPicPr>
          <p:nvPr/>
        </p:nvPicPr>
        <p:blipFill>
          <a:blip r:embed="rId2"/>
          <a:srcRect b="10256"/>
          <a:stretch/>
        </p:blipFill>
        <p:spPr>
          <a:xfrm>
            <a:off x="5129212" y="3289300"/>
            <a:ext cx="2314575" cy="1778000"/>
          </a:xfrm>
          <a:prstGeom prst="rect">
            <a:avLst/>
          </a:prstGeom>
        </p:spPr>
      </p:pic>
      <p:sp>
        <p:nvSpPr>
          <p:cNvPr id="5" name="Rettangolo 4">
            <a:extLst>
              <a:ext uri="{FF2B5EF4-FFF2-40B4-BE49-F238E27FC236}">
                <a16:creationId xmlns:a16="http://schemas.microsoft.com/office/drawing/2014/main" id="{D7DC2E9B-C917-4AB8-6B06-A9753AD55C1B}"/>
              </a:ext>
            </a:extLst>
          </p:cNvPr>
          <p:cNvSpPr/>
          <p:nvPr/>
        </p:nvSpPr>
        <p:spPr>
          <a:xfrm>
            <a:off x="1597819" y="3721100"/>
            <a:ext cx="2771775" cy="914400"/>
          </a:xfrm>
          <a:prstGeom prst="rect">
            <a:avLst/>
          </a:prstGeom>
          <a:solidFill>
            <a:schemeClr val="tx2">
              <a:lumMod val="20000"/>
              <a:lumOff val="80000"/>
            </a:schemeClr>
          </a:solidFill>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0" i="0" u="none" strike="noStrike" baseline="0" dirty="0">
                <a:solidFill>
                  <a:schemeClr val="tx1"/>
                </a:solidFill>
              </a:rPr>
              <a:t>immune status</a:t>
            </a:r>
            <a:endParaRPr lang="it-IT" sz="2800" dirty="0">
              <a:solidFill>
                <a:schemeClr val="tx1"/>
              </a:solidFill>
            </a:endParaRPr>
          </a:p>
        </p:txBody>
      </p:sp>
      <p:sp>
        <p:nvSpPr>
          <p:cNvPr id="6" name="Rettangolo 5">
            <a:extLst>
              <a:ext uri="{FF2B5EF4-FFF2-40B4-BE49-F238E27FC236}">
                <a16:creationId xmlns:a16="http://schemas.microsoft.com/office/drawing/2014/main" id="{96EF7552-1070-04DC-F5D7-83556D52EB8C}"/>
              </a:ext>
            </a:extLst>
          </p:cNvPr>
          <p:cNvSpPr/>
          <p:nvPr/>
        </p:nvSpPr>
        <p:spPr>
          <a:xfrm>
            <a:off x="8012906" y="3721100"/>
            <a:ext cx="2771775" cy="914400"/>
          </a:xfrm>
          <a:prstGeom prst="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2800" b="0" i="0" u="none" strike="noStrike" baseline="0" dirty="0" err="1">
                <a:solidFill>
                  <a:schemeClr val="tx1"/>
                </a:solidFill>
              </a:rPr>
              <a:t>type</a:t>
            </a:r>
            <a:r>
              <a:rPr lang="it-IT" sz="2800" b="0" i="0" u="none" strike="noStrike" baseline="0" dirty="0">
                <a:solidFill>
                  <a:schemeClr val="tx1"/>
                </a:solidFill>
              </a:rPr>
              <a:t> of virus</a:t>
            </a:r>
            <a:endParaRPr lang="it-IT" sz="2800" dirty="0">
              <a:solidFill>
                <a:schemeClr val="tx1"/>
              </a:solidFill>
            </a:endParaRPr>
          </a:p>
        </p:txBody>
      </p:sp>
      <p:pic>
        <p:nvPicPr>
          <p:cNvPr id="8" name="Immagine 7">
            <a:extLst>
              <a:ext uri="{FF2B5EF4-FFF2-40B4-BE49-F238E27FC236}">
                <a16:creationId xmlns:a16="http://schemas.microsoft.com/office/drawing/2014/main" id="{8ED99EF6-640D-3161-75FD-4961875AC216}"/>
              </a:ext>
            </a:extLst>
          </p:cNvPr>
          <p:cNvPicPr>
            <a:picLocks noChangeAspect="1"/>
          </p:cNvPicPr>
          <p:nvPr/>
        </p:nvPicPr>
        <p:blipFill>
          <a:blip r:embed="rId3"/>
          <a:stretch>
            <a:fillRect/>
          </a:stretch>
        </p:blipFill>
        <p:spPr>
          <a:xfrm>
            <a:off x="2535237" y="5067300"/>
            <a:ext cx="1035050" cy="1035050"/>
          </a:xfrm>
          <a:prstGeom prst="rect">
            <a:avLst/>
          </a:prstGeom>
        </p:spPr>
      </p:pic>
      <p:pic>
        <p:nvPicPr>
          <p:cNvPr id="9" name="Immagine 8">
            <a:extLst>
              <a:ext uri="{FF2B5EF4-FFF2-40B4-BE49-F238E27FC236}">
                <a16:creationId xmlns:a16="http://schemas.microsoft.com/office/drawing/2014/main" id="{F27BBE3A-8DD3-FB5E-0051-D41A1FA15A4B}"/>
              </a:ext>
            </a:extLst>
          </p:cNvPr>
          <p:cNvPicPr>
            <a:picLocks noChangeAspect="1"/>
          </p:cNvPicPr>
          <p:nvPr/>
        </p:nvPicPr>
        <p:blipFill>
          <a:blip r:embed="rId4"/>
          <a:stretch>
            <a:fillRect/>
          </a:stretch>
        </p:blipFill>
        <p:spPr>
          <a:xfrm>
            <a:off x="9002712" y="5067300"/>
            <a:ext cx="914400" cy="914400"/>
          </a:xfrm>
          <a:prstGeom prst="rect">
            <a:avLst/>
          </a:prstGeom>
        </p:spPr>
      </p:pic>
    </p:spTree>
    <p:extLst>
      <p:ext uri="{BB962C8B-B14F-4D97-AF65-F5344CB8AC3E}">
        <p14:creationId xmlns:p14="http://schemas.microsoft.com/office/powerpoint/2010/main" val="9758864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136525"/>
            <a:ext cx="10515600" cy="1325563"/>
          </a:xfrm>
        </p:spPr>
        <p:txBody>
          <a:bodyPr>
            <a:normAutofit/>
          </a:bodyPr>
          <a:lstStyle/>
          <a:p>
            <a:pPr algn="ctr"/>
            <a:r>
              <a:rPr lang="it-IT" sz="3200" b="1" dirty="0">
                <a:solidFill>
                  <a:schemeClr val="accent1">
                    <a:lumMod val="50000"/>
                  </a:schemeClr>
                </a:solidFill>
              </a:rPr>
              <a:t>Risk </a:t>
            </a:r>
            <a:r>
              <a:rPr lang="it-IT" sz="3200" b="1" dirty="0" err="1">
                <a:solidFill>
                  <a:schemeClr val="accent1">
                    <a:lumMod val="50000"/>
                  </a:schemeClr>
                </a:solidFill>
              </a:rPr>
              <a:t>factors</a:t>
            </a:r>
            <a:r>
              <a:rPr lang="it-IT" sz="3200" b="1" dirty="0">
                <a:solidFill>
                  <a:schemeClr val="accent1">
                    <a:lumMod val="50000"/>
                  </a:schemeClr>
                </a:solidFill>
              </a:rPr>
              <a:t> for </a:t>
            </a:r>
            <a:r>
              <a:rPr lang="it-IT" sz="3200" b="1" dirty="0" err="1">
                <a:solidFill>
                  <a:schemeClr val="accent1">
                    <a:lumMod val="50000"/>
                  </a:schemeClr>
                </a:solidFill>
              </a:rPr>
              <a:t>complications</a:t>
            </a:r>
            <a:r>
              <a:rPr lang="it-IT" sz="3200" b="1" dirty="0">
                <a:solidFill>
                  <a:schemeClr val="accent1">
                    <a:lumMod val="50000"/>
                  </a:schemeClr>
                </a:solidFill>
              </a:rPr>
              <a:t> and </a:t>
            </a:r>
            <a:r>
              <a:rPr lang="it-IT" sz="3200" b="1" dirty="0" err="1">
                <a:solidFill>
                  <a:schemeClr val="accent1">
                    <a:lumMod val="50000"/>
                  </a:schemeClr>
                </a:solidFill>
              </a:rPr>
              <a:t>mortality</a:t>
            </a:r>
            <a:r>
              <a:rPr lang="it-IT" sz="3200" b="1" dirty="0">
                <a:solidFill>
                  <a:schemeClr val="accent1">
                    <a:lumMod val="50000"/>
                  </a:schemeClr>
                </a:solidFill>
              </a:rPr>
              <a:t>  </a:t>
            </a:r>
          </a:p>
        </p:txBody>
      </p:sp>
      <p:sp>
        <p:nvSpPr>
          <p:cNvPr id="3" name="Segnaposto contenuto 2"/>
          <p:cNvSpPr>
            <a:spLocks noGrp="1"/>
          </p:cNvSpPr>
          <p:nvPr>
            <p:ph idx="1"/>
          </p:nvPr>
        </p:nvSpPr>
        <p:spPr>
          <a:xfrm>
            <a:off x="838200" y="1647825"/>
            <a:ext cx="10515600" cy="4351338"/>
          </a:xfrm>
        </p:spPr>
        <p:txBody>
          <a:bodyPr>
            <a:normAutofit fontScale="92500" lnSpcReduction="10000"/>
          </a:bodyPr>
          <a:lstStyle/>
          <a:p>
            <a:r>
              <a:rPr lang="it-IT" sz="2400" b="1" dirty="0"/>
              <a:t>Solid </a:t>
            </a:r>
            <a:r>
              <a:rPr lang="it-IT" sz="2400" b="1" dirty="0" err="1"/>
              <a:t>organ</a:t>
            </a:r>
            <a:r>
              <a:rPr lang="it-IT" sz="2400" b="1" dirty="0"/>
              <a:t> </a:t>
            </a:r>
            <a:r>
              <a:rPr lang="it-IT" sz="2400" b="1" dirty="0" err="1"/>
              <a:t>transplant</a:t>
            </a:r>
            <a:endParaRPr lang="it-IT" sz="2400" b="1" dirty="0"/>
          </a:p>
          <a:p>
            <a:pPr lvl="1"/>
            <a:r>
              <a:rPr lang="it-IT" dirty="0" err="1"/>
              <a:t>Early</a:t>
            </a:r>
            <a:r>
              <a:rPr lang="it-IT" dirty="0"/>
              <a:t> </a:t>
            </a:r>
            <a:r>
              <a:rPr lang="it-IT" dirty="0" err="1"/>
              <a:t>onset</a:t>
            </a:r>
            <a:r>
              <a:rPr lang="it-IT" dirty="0"/>
              <a:t> post-</a:t>
            </a:r>
            <a:r>
              <a:rPr lang="it-IT" dirty="0" err="1"/>
              <a:t>trasplant</a:t>
            </a:r>
            <a:r>
              <a:rPr lang="it-IT" dirty="0"/>
              <a:t> (&lt; 3 </a:t>
            </a:r>
            <a:r>
              <a:rPr lang="it-IT" dirty="0" err="1"/>
              <a:t>months</a:t>
            </a:r>
            <a:r>
              <a:rPr lang="it-IT" dirty="0"/>
              <a:t>)</a:t>
            </a:r>
          </a:p>
          <a:p>
            <a:pPr lvl="1"/>
            <a:r>
              <a:rPr lang="it-IT" dirty="0" err="1"/>
              <a:t>Steroid</a:t>
            </a:r>
            <a:r>
              <a:rPr lang="it-IT" dirty="0"/>
              <a:t> </a:t>
            </a:r>
            <a:r>
              <a:rPr lang="it-IT" dirty="0" err="1"/>
              <a:t>boluses</a:t>
            </a:r>
            <a:r>
              <a:rPr lang="it-IT" dirty="0"/>
              <a:t>, OKT3</a:t>
            </a:r>
          </a:p>
          <a:p>
            <a:pPr lvl="1"/>
            <a:r>
              <a:rPr lang="it-IT" dirty="0"/>
              <a:t>Young </a:t>
            </a:r>
            <a:r>
              <a:rPr lang="it-IT" dirty="0" err="1"/>
              <a:t>children</a:t>
            </a:r>
            <a:r>
              <a:rPr lang="it-IT" dirty="0"/>
              <a:t> (&lt; 1 </a:t>
            </a:r>
            <a:r>
              <a:rPr lang="it-IT" dirty="0" err="1"/>
              <a:t>year</a:t>
            </a:r>
            <a:r>
              <a:rPr lang="it-IT" dirty="0"/>
              <a:t>)</a:t>
            </a:r>
          </a:p>
          <a:p>
            <a:pPr lvl="1"/>
            <a:r>
              <a:rPr lang="it-IT" dirty="0" err="1"/>
              <a:t>Lung</a:t>
            </a:r>
            <a:r>
              <a:rPr lang="it-IT" dirty="0"/>
              <a:t> </a:t>
            </a:r>
            <a:r>
              <a:rPr lang="it-IT" dirty="0" err="1"/>
              <a:t>transplant</a:t>
            </a:r>
            <a:r>
              <a:rPr lang="it-IT" dirty="0"/>
              <a:t> </a:t>
            </a:r>
            <a:r>
              <a:rPr lang="it-IT" dirty="0" err="1"/>
              <a:t>recipients</a:t>
            </a:r>
            <a:r>
              <a:rPr lang="it-IT" dirty="0"/>
              <a:t> (LTR)</a:t>
            </a:r>
          </a:p>
          <a:p>
            <a:pPr marL="0" indent="0">
              <a:buNone/>
            </a:pPr>
            <a:endParaRPr lang="it-IT" sz="2400" dirty="0"/>
          </a:p>
          <a:p>
            <a:r>
              <a:rPr lang="en-US" sz="2400" b="1" dirty="0"/>
              <a:t>Hematopoietic stem cell transplantation</a:t>
            </a:r>
            <a:r>
              <a:rPr lang="en-US" sz="2400" dirty="0"/>
              <a:t> (</a:t>
            </a:r>
            <a:r>
              <a:rPr lang="en-US" sz="2400" b="1" dirty="0"/>
              <a:t>HSCT</a:t>
            </a:r>
            <a:r>
              <a:rPr lang="en-US" sz="2400" dirty="0"/>
              <a:t>) </a:t>
            </a:r>
          </a:p>
          <a:p>
            <a:pPr lvl="1"/>
            <a:r>
              <a:rPr lang="en-US" dirty="0"/>
              <a:t>Early onset post-transplant </a:t>
            </a:r>
            <a:r>
              <a:rPr lang="it-IT" dirty="0"/>
              <a:t>(&lt; 3 </a:t>
            </a:r>
            <a:r>
              <a:rPr lang="it-IT" dirty="0" err="1"/>
              <a:t>months</a:t>
            </a:r>
            <a:r>
              <a:rPr lang="it-IT" dirty="0"/>
              <a:t>)</a:t>
            </a:r>
          </a:p>
          <a:p>
            <a:pPr lvl="1"/>
            <a:r>
              <a:rPr lang="en-US" dirty="0"/>
              <a:t>Chronic GVHD</a:t>
            </a:r>
          </a:p>
          <a:p>
            <a:pPr lvl="1"/>
            <a:r>
              <a:rPr lang="en-US" dirty="0"/>
              <a:t>Lymphopenia (CD4 + T cell &lt; 100)</a:t>
            </a:r>
          </a:p>
          <a:p>
            <a:pPr lvl="1"/>
            <a:r>
              <a:rPr lang="it-IT"/>
              <a:t>Steroids</a:t>
            </a:r>
            <a:endParaRPr lang="en-US" dirty="0"/>
          </a:p>
          <a:p>
            <a:pPr lvl="1"/>
            <a:r>
              <a:rPr lang="en-US" dirty="0"/>
              <a:t>Allogenic HSCT</a:t>
            </a:r>
          </a:p>
          <a:p>
            <a:endParaRPr lang="it-IT" dirty="0"/>
          </a:p>
        </p:txBody>
      </p:sp>
      <p:sp>
        <p:nvSpPr>
          <p:cNvPr id="4" name="Rettangolo 3"/>
          <p:cNvSpPr/>
          <p:nvPr/>
        </p:nvSpPr>
        <p:spPr>
          <a:xfrm>
            <a:off x="5971009" y="6416675"/>
            <a:ext cx="60960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it-IT" sz="1600" dirty="0" err="1">
                <a:solidFill>
                  <a:schemeClr val="tx1"/>
                </a:solidFill>
              </a:rPr>
              <a:t>Gottieb</a:t>
            </a:r>
            <a:r>
              <a:rPr lang="it-IT" sz="1600" dirty="0">
                <a:solidFill>
                  <a:schemeClr val="tx1"/>
                </a:solidFill>
              </a:rPr>
              <a:t> et al </a:t>
            </a:r>
            <a:r>
              <a:rPr lang="nn-NO" sz="1600" dirty="0">
                <a:solidFill>
                  <a:schemeClr val="tx1"/>
                </a:solidFill>
              </a:rPr>
              <a:t>Curr Opin Organ Transplant 2019, 24:311–317</a:t>
            </a:r>
          </a:p>
          <a:p>
            <a:pPr algn="r"/>
            <a:r>
              <a:rPr lang="nn-NO" sz="1600" dirty="0">
                <a:solidFill>
                  <a:schemeClr val="tx1"/>
                </a:solidFill>
              </a:rPr>
              <a:t>Pinana et al. CID Nov 2024</a:t>
            </a:r>
            <a:endParaRPr lang="it-IT" sz="1600" dirty="0">
              <a:solidFill>
                <a:schemeClr val="tx1"/>
              </a:solidFill>
            </a:endParaRPr>
          </a:p>
        </p:txBody>
      </p:sp>
      <p:pic>
        <p:nvPicPr>
          <p:cNvPr id="5" name="Immagine 4">
            <a:extLst>
              <a:ext uri="{FF2B5EF4-FFF2-40B4-BE49-F238E27FC236}">
                <a16:creationId xmlns:a16="http://schemas.microsoft.com/office/drawing/2014/main" id="{6D000BF0-1AAD-043E-AAE8-20E79B1DBDCA}"/>
              </a:ext>
            </a:extLst>
          </p:cNvPr>
          <p:cNvPicPr>
            <a:picLocks noChangeAspect="1"/>
          </p:cNvPicPr>
          <p:nvPr/>
        </p:nvPicPr>
        <p:blipFill>
          <a:blip r:embed="rId3"/>
          <a:stretch>
            <a:fillRect/>
          </a:stretch>
        </p:blipFill>
        <p:spPr>
          <a:xfrm>
            <a:off x="11156950" y="2382"/>
            <a:ext cx="1035050" cy="1035050"/>
          </a:xfrm>
          <a:prstGeom prst="rect">
            <a:avLst/>
          </a:prstGeom>
        </p:spPr>
      </p:pic>
    </p:spTree>
    <p:extLst>
      <p:ext uri="{BB962C8B-B14F-4D97-AF65-F5344CB8AC3E}">
        <p14:creationId xmlns:p14="http://schemas.microsoft.com/office/powerpoint/2010/main" val="32418177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599" y="68654"/>
            <a:ext cx="11016343" cy="1325563"/>
          </a:xfrm>
        </p:spPr>
        <p:txBody>
          <a:bodyPr>
            <a:normAutofit fontScale="90000"/>
          </a:bodyPr>
          <a:lstStyle/>
          <a:p>
            <a:pPr algn="ctr"/>
            <a:r>
              <a:rPr lang="en-US" sz="3600" b="1" dirty="0">
                <a:solidFill>
                  <a:schemeClr val="accent1">
                    <a:lumMod val="50000"/>
                  </a:schemeClr>
                </a:solidFill>
              </a:rPr>
              <a:t>Etiology of  RV infections in lung transplant recipients and severity</a:t>
            </a:r>
            <a:br>
              <a:rPr lang="en-US" sz="2800" b="1" dirty="0"/>
            </a:br>
            <a:r>
              <a:rPr lang="it-IT" sz="2400" b="0" i="0" dirty="0">
                <a:solidFill>
                  <a:srgbClr val="212121"/>
                </a:solidFill>
                <a:effectLst/>
                <a:highlight>
                  <a:srgbClr val="FFFFFF"/>
                </a:highlight>
                <a:latin typeface="+mn-lt"/>
              </a:rPr>
              <a:t>Vall d'Hebron Hospital, </a:t>
            </a:r>
            <a:r>
              <a:rPr lang="en-GB" sz="2400" dirty="0">
                <a:latin typeface="+mn-lt"/>
              </a:rPr>
              <a:t>Barcelona; prospective cohort study (2009–2014)</a:t>
            </a:r>
            <a:br>
              <a:rPr lang="en-GB" sz="2400" dirty="0">
                <a:latin typeface="+mn-lt"/>
              </a:rPr>
            </a:br>
            <a:r>
              <a:rPr lang="en-US" sz="2400" dirty="0">
                <a:latin typeface="+mn-lt"/>
              </a:rPr>
              <a:t>98 patients;  Mean follow-up was 3.4 years- </a:t>
            </a:r>
            <a:r>
              <a:rPr lang="en-GB" sz="2400" dirty="0">
                <a:latin typeface="+mn-lt"/>
              </a:rPr>
              <a:t>258/1094 (23.6%)  positive NPS</a:t>
            </a:r>
            <a:r>
              <a:rPr lang="en-US" sz="2400" dirty="0">
                <a:latin typeface="+mn-lt"/>
              </a:rPr>
              <a:t>- 40.1% LRTI</a:t>
            </a:r>
            <a:endParaRPr lang="es-ES" sz="2400" dirty="0">
              <a:latin typeface="+mn-lt"/>
            </a:endParaRPr>
          </a:p>
        </p:txBody>
      </p:sp>
      <p:graphicFrame>
        <p:nvGraphicFramePr>
          <p:cNvPr id="4" name="3 Marcador de contenido"/>
          <p:cNvGraphicFramePr>
            <a:graphicFrameLocks noGrp="1"/>
          </p:cNvGraphicFramePr>
          <p:nvPr>
            <p:ph idx="1"/>
          </p:nvPr>
        </p:nvGraphicFramePr>
        <p:xfrm>
          <a:off x="140549" y="1556793"/>
          <a:ext cx="11640824" cy="2964147"/>
        </p:xfrm>
        <a:graphic>
          <a:graphicData uri="http://schemas.openxmlformats.org/drawingml/2006/table">
            <a:tbl>
              <a:tblPr firstRow="1" bandRow="1">
                <a:tableStyleId>{C083E6E3-FA7D-4D7B-A595-EF9225AFEA82}</a:tableStyleId>
              </a:tblPr>
              <a:tblGrid>
                <a:gridCol w="1715171">
                  <a:extLst>
                    <a:ext uri="{9D8B030D-6E8A-4147-A177-3AD203B41FA5}">
                      <a16:colId xmlns:a16="http://schemas.microsoft.com/office/drawing/2014/main" val="20000"/>
                    </a:ext>
                  </a:extLst>
                </a:gridCol>
                <a:gridCol w="1204721">
                  <a:extLst>
                    <a:ext uri="{9D8B030D-6E8A-4147-A177-3AD203B41FA5}">
                      <a16:colId xmlns:a16="http://schemas.microsoft.com/office/drawing/2014/main" val="20001"/>
                    </a:ext>
                  </a:extLst>
                </a:gridCol>
                <a:gridCol w="1082171">
                  <a:extLst>
                    <a:ext uri="{9D8B030D-6E8A-4147-A177-3AD203B41FA5}">
                      <a16:colId xmlns:a16="http://schemas.microsoft.com/office/drawing/2014/main" val="20002"/>
                    </a:ext>
                  </a:extLst>
                </a:gridCol>
                <a:gridCol w="1063942">
                  <a:extLst>
                    <a:ext uri="{9D8B030D-6E8A-4147-A177-3AD203B41FA5}">
                      <a16:colId xmlns:a16="http://schemas.microsoft.com/office/drawing/2014/main" val="20003"/>
                    </a:ext>
                  </a:extLst>
                </a:gridCol>
                <a:gridCol w="1334021">
                  <a:extLst>
                    <a:ext uri="{9D8B030D-6E8A-4147-A177-3AD203B41FA5}">
                      <a16:colId xmlns:a16="http://schemas.microsoft.com/office/drawing/2014/main" val="20004"/>
                    </a:ext>
                  </a:extLst>
                </a:gridCol>
                <a:gridCol w="1238735">
                  <a:extLst>
                    <a:ext uri="{9D8B030D-6E8A-4147-A177-3AD203B41FA5}">
                      <a16:colId xmlns:a16="http://schemas.microsoft.com/office/drawing/2014/main" val="20005"/>
                    </a:ext>
                  </a:extLst>
                </a:gridCol>
                <a:gridCol w="1334021">
                  <a:extLst>
                    <a:ext uri="{9D8B030D-6E8A-4147-A177-3AD203B41FA5}">
                      <a16:colId xmlns:a16="http://schemas.microsoft.com/office/drawing/2014/main" val="20006"/>
                    </a:ext>
                  </a:extLst>
                </a:gridCol>
                <a:gridCol w="1334021">
                  <a:extLst>
                    <a:ext uri="{9D8B030D-6E8A-4147-A177-3AD203B41FA5}">
                      <a16:colId xmlns:a16="http://schemas.microsoft.com/office/drawing/2014/main" val="20007"/>
                    </a:ext>
                  </a:extLst>
                </a:gridCol>
                <a:gridCol w="1334021">
                  <a:extLst>
                    <a:ext uri="{9D8B030D-6E8A-4147-A177-3AD203B41FA5}">
                      <a16:colId xmlns:a16="http://schemas.microsoft.com/office/drawing/2014/main" val="20008"/>
                    </a:ext>
                  </a:extLst>
                </a:gridCol>
              </a:tblGrid>
              <a:tr h="748679">
                <a:tc>
                  <a:txBody>
                    <a:bodyPr/>
                    <a:lstStyle/>
                    <a:p>
                      <a:pPr algn="l"/>
                      <a:r>
                        <a:rPr lang="en-US" sz="1600" kern="1200" dirty="0">
                          <a:effectLst/>
                        </a:rPr>
                        <a:t>Event</a:t>
                      </a:r>
                      <a:endParaRPr lang="es-ES" sz="1600" dirty="0"/>
                    </a:p>
                  </a:txBody>
                  <a:tcPr/>
                </a:tc>
                <a:tc>
                  <a:txBody>
                    <a:bodyPr/>
                    <a:lstStyle/>
                    <a:p>
                      <a:pPr algn="ctr"/>
                      <a:r>
                        <a:rPr lang="es-ES" sz="1600" dirty="0"/>
                        <a:t>Picorna</a:t>
                      </a:r>
                    </a:p>
                    <a:p>
                      <a:pPr algn="ctr"/>
                      <a:r>
                        <a:rPr lang="es-ES" sz="1600" baseline="0" dirty="0"/>
                        <a:t>virus </a:t>
                      </a:r>
                      <a:endParaRPr lang="es-ES" sz="1600" dirty="0"/>
                    </a:p>
                  </a:txBody>
                  <a:tcPr/>
                </a:tc>
                <a:tc>
                  <a:txBody>
                    <a:bodyPr/>
                    <a:lstStyle/>
                    <a:p>
                      <a:pPr algn="ctr"/>
                      <a:r>
                        <a:rPr lang="es-ES" sz="1600" dirty="0"/>
                        <a:t>Corona</a:t>
                      </a:r>
                    </a:p>
                    <a:p>
                      <a:pPr algn="ctr"/>
                      <a:r>
                        <a:rPr lang="es-ES" sz="1600" dirty="0"/>
                        <a:t>virus </a:t>
                      </a:r>
                    </a:p>
                  </a:txBody>
                  <a:tcPr/>
                </a:tc>
                <a:tc>
                  <a:txBody>
                    <a:bodyPr/>
                    <a:lstStyle/>
                    <a:p>
                      <a:pPr algn="ctr"/>
                      <a:r>
                        <a:rPr lang="en-US" sz="1600" kern="1200" dirty="0">
                          <a:effectLst/>
                        </a:rPr>
                        <a:t>FLU</a:t>
                      </a:r>
                      <a:endParaRPr lang="es-ES" sz="1600" dirty="0"/>
                    </a:p>
                  </a:txBody>
                  <a:tcPr/>
                </a:tc>
                <a:tc>
                  <a:txBody>
                    <a:bodyPr/>
                    <a:lstStyle/>
                    <a:p>
                      <a:pPr algn="ctr"/>
                      <a:r>
                        <a:rPr lang="en-US" sz="1600" kern="1200" dirty="0">
                          <a:effectLst/>
                        </a:rPr>
                        <a:t>HMPV</a:t>
                      </a:r>
                      <a:endParaRPr lang="es-ES" sz="1600" dirty="0"/>
                    </a:p>
                  </a:txBody>
                  <a:tcPr/>
                </a:tc>
                <a:tc>
                  <a:txBody>
                    <a:bodyPr/>
                    <a:lstStyle/>
                    <a:p>
                      <a:pPr algn="ctr"/>
                      <a:r>
                        <a:rPr lang="es-ES" sz="1600" dirty="0"/>
                        <a:t>PIV</a:t>
                      </a:r>
                    </a:p>
                  </a:txBody>
                  <a:tcPr/>
                </a:tc>
                <a:tc>
                  <a:txBody>
                    <a:bodyPr/>
                    <a:lstStyle/>
                    <a:p>
                      <a:pPr algn="ctr"/>
                      <a:r>
                        <a:rPr lang="en-US" sz="1600" kern="1200" dirty="0">
                          <a:effectLst/>
                        </a:rPr>
                        <a:t>RSV</a:t>
                      </a:r>
                      <a:endParaRPr lang="es-ES" sz="1600" dirty="0"/>
                    </a:p>
                  </a:txBody>
                  <a:tcPr/>
                </a:tc>
                <a:tc>
                  <a:txBody>
                    <a:bodyPr/>
                    <a:lstStyle/>
                    <a:p>
                      <a:pPr algn="ctr"/>
                      <a:r>
                        <a:rPr lang="en-US" sz="1600" kern="1200" dirty="0">
                          <a:effectLst/>
                        </a:rPr>
                        <a:t>Adeno</a:t>
                      </a:r>
                    </a:p>
                    <a:p>
                      <a:pPr algn="ctr"/>
                      <a:r>
                        <a:rPr lang="en-US" sz="1600" kern="1200" dirty="0">
                          <a:effectLst/>
                        </a:rPr>
                        <a:t>virus</a:t>
                      </a:r>
                      <a:endParaRPr lang="es-ES" sz="1600" dirty="0"/>
                    </a:p>
                  </a:txBody>
                  <a:tcPr/>
                </a:tc>
                <a:tc>
                  <a:txBody>
                    <a:bodyPr/>
                    <a:lstStyle/>
                    <a:p>
                      <a:pPr algn="ctr"/>
                      <a:r>
                        <a:rPr lang="es-ES" sz="1600" dirty="0"/>
                        <a:t>Boca</a:t>
                      </a:r>
                    </a:p>
                    <a:p>
                      <a:pPr algn="ctr"/>
                      <a:r>
                        <a:rPr lang="es-ES" sz="1600" dirty="0"/>
                        <a:t>virus </a:t>
                      </a:r>
                    </a:p>
                  </a:txBody>
                  <a:tcPr/>
                </a:tc>
                <a:extLst>
                  <a:ext uri="{0D108BD9-81ED-4DB2-BD59-A6C34878D82A}">
                    <a16:rowId xmlns:a16="http://schemas.microsoft.com/office/drawing/2014/main" val="10000"/>
                  </a:ext>
                </a:extLst>
              </a:tr>
              <a:tr h="363083">
                <a:tc>
                  <a:txBody>
                    <a:bodyPr/>
                    <a:lstStyle/>
                    <a:p>
                      <a:pPr algn="l"/>
                      <a:r>
                        <a:rPr lang="en-US" sz="1600" b="1" kern="1200" dirty="0">
                          <a:effectLst/>
                        </a:rPr>
                        <a:t>Asymptomatic</a:t>
                      </a:r>
                      <a:endParaRPr lang="es-ES" sz="1600" b="1" dirty="0"/>
                    </a:p>
                  </a:txBody>
                  <a:tcPr/>
                </a:tc>
                <a:tc>
                  <a:txBody>
                    <a:bodyPr/>
                    <a:lstStyle/>
                    <a:p>
                      <a:pPr algn="ctr"/>
                      <a:r>
                        <a:rPr lang="en-US" sz="1600" kern="1200" dirty="0">
                          <a:effectLst/>
                        </a:rPr>
                        <a:t>37 (54.4)</a:t>
                      </a:r>
                      <a:endParaRPr lang="es-ES" sz="1600" dirty="0"/>
                    </a:p>
                  </a:txBody>
                  <a:tcPr/>
                </a:tc>
                <a:tc>
                  <a:txBody>
                    <a:bodyPr/>
                    <a:lstStyle/>
                    <a:p>
                      <a:pPr algn="ctr"/>
                      <a:r>
                        <a:rPr lang="en-US" sz="1600" kern="1200" dirty="0">
                          <a:effectLst/>
                        </a:rPr>
                        <a:t>18 (26.4)</a:t>
                      </a:r>
                      <a:endParaRPr lang="es-ES" sz="1600" dirty="0"/>
                    </a:p>
                  </a:txBody>
                  <a:tcPr/>
                </a:tc>
                <a:tc>
                  <a:txBody>
                    <a:bodyPr/>
                    <a:lstStyle/>
                    <a:p>
                      <a:pPr algn="ctr"/>
                      <a:r>
                        <a:rPr lang="en-US" sz="1600" kern="1200" dirty="0">
                          <a:effectLst/>
                        </a:rPr>
                        <a:t>1 (1.5)</a:t>
                      </a:r>
                      <a:endParaRPr lang="es-ES" sz="1600" dirty="0"/>
                    </a:p>
                  </a:txBody>
                  <a:tcPr/>
                </a:tc>
                <a:tc>
                  <a:txBody>
                    <a:bodyPr/>
                    <a:lstStyle/>
                    <a:p>
                      <a:pPr algn="ctr"/>
                      <a:r>
                        <a:rPr lang="en-US" sz="1600" kern="1200" dirty="0">
                          <a:effectLst/>
                        </a:rPr>
                        <a:t>2 (2.9)</a:t>
                      </a:r>
                      <a:endParaRPr lang="es-ES" sz="1600" dirty="0"/>
                    </a:p>
                  </a:txBody>
                  <a:tcPr/>
                </a:tc>
                <a:tc>
                  <a:txBody>
                    <a:bodyPr/>
                    <a:lstStyle/>
                    <a:p>
                      <a:pPr algn="ctr"/>
                      <a:r>
                        <a:rPr lang="en-US" sz="1600" kern="1200" dirty="0">
                          <a:effectLst/>
                        </a:rPr>
                        <a:t>5 (7.4)</a:t>
                      </a:r>
                      <a:endParaRPr lang="es-ES" sz="1600" dirty="0"/>
                    </a:p>
                  </a:txBody>
                  <a:tcPr/>
                </a:tc>
                <a:tc>
                  <a:txBody>
                    <a:bodyPr/>
                    <a:lstStyle/>
                    <a:p>
                      <a:pPr algn="ctr"/>
                      <a:r>
                        <a:rPr lang="en-US" sz="1600" kern="1200" dirty="0">
                          <a:effectLst/>
                        </a:rPr>
                        <a:t>3 (4.4)</a:t>
                      </a:r>
                      <a:endParaRPr lang="es-ES" sz="1600" dirty="0"/>
                    </a:p>
                  </a:txBody>
                  <a:tcPr/>
                </a:tc>
                <a:tc>
                  <a:txBody>
                    <a:bodyPr/>
                    <a:lstStyle/>
                    <a:p>
                      <a:pPr algn="ctr"/>
                      <a:r>
                        <a:rPr lang="en-US" sz="1600" kern="1200" dirty="0">
                          <a:effectLst/>
                        </a:rPr>
                        <a:t>1 (1.5)</a:t>
                      </a:r>
                      <a:endParaRPr lang="es-ES" sz="1600" dirty="0"/>
                    </a:p>
                  </a:txBody>
                  <a:tcPr/>
                </a:tc>
                <a:tc>
                  <a:txBody>
                    <a:bodyPr/>
                    <a:lstStyle/>
                    <a:p>
                      <a:pPr algn="ctr"/>
                      <a:r>
                        <a:rPr lang="en-US" sz="1600" kern="1200" dirty="0">
                          <a:effectLst/>
                        </a:rPr>
                        <a:t>1 (1.5)</a:t>
                      </a:r>
                      <a:endParaRPr lang="es-ES" sz="1600" dirty="0"/>
                    </a:p>
                  </a:txBody>
                  <a:tcPr/>
                </a:tc>
                <a:extLst>
                  <a:ext uri="{0D108BD9-81ED-4DB2-BD59-A6C34878D82A}">
                    <a16:rowId xmlns:a16="http://schemas.microsoft.com/office/drawing/2014/main" val="10001"/>
                  </a:ext>
                </a:extLst>
              </a:tr>
              <a:tr h="363083">
                <a:tc>
                  <a:txBody>
                    <a:bodyPr/>
                    <a:lstStyle/>
                    <a:p>
                      <a:pPr algn="l"/>
                      <a:r>
                        <a:rPr lang="es-ES" sz="1600" b="1" dirty="0"/>
                        <a:t>Symptomatic</a:t>
                      </a:r>
                      <a:r>
                        <a:rPr lang="es-ES" sz="1600" b="1" baseline="0" dirty="0"/>
                        <a:t> </a:t>
                      </a:r>
                      <a:endParaRPr lang="es-ES" sz="1600" b="1" dirty="0"/>
                    </a:p>
                  </a:txBody>
                  <a:tcPr/>
                </a:tc>
                <a:tc>
                  <a:txBody>
                    <a:bodyPr/>
                    <a:lstStyle/>
                    <a:p>
                      <a:pPr algn="ctr"/>
                      <a:r>
                        <a:rPr lang="en-US" sz="1600" kern="1200" dirty="0">
                          <a:effectLst/>
                        </a:rPr>
                        <a:t> 70 (43.2)</a:t>
                      </a:r>
                      <a:endParaRPr lang="es-ES" sz="1600" dirty="0"/>
                    </a:p>
                  </a:txBody>
                  <a:tcPr/>
                </a:tc>
                <a:tc>
                  <a:txBody>
                    <a:bodyPr/>
                    <a:lstStyle/>
                    <a:p>
                      <a:pPr algn="ctr"/>
                      <a:r>
                        <a:rPr lang="en-US" sz="1600" kern="1200" dirty="0">
                          <a:effectLst/>
                        </a:rPr>
                        <a:t>27 (16.7)</a:t>
                      </a:r>
                      <a:endParaRPr lang="es-ES" sz="1600" dirty="0"/>
                    </a:p>
                  </a:txBody>
                  <a:tcPr/>
                </a:tc>
                <a:tc>
                  <a:txBody>
                    <a:bodyPr/>
                    <a:lstStyle/>
                    <a:p>
                      <a:pPr algn="ctr"/>
                      <a:r>
                        <a:rPr lang="en-US" sz="1600" kern="1200" dirty="0">
                          <a:effectLst/>
                        </a:rPr>
                        <a:t>27 (16.7)</a:t>
                      </a:r>
                      <a:endParaRPr lang="es-ES" sz="1600" dirty="0"/>
                    </a:p>
                  </a:txBody>
                  <a:tcPr/>
                </a:tc>
                <a:tc>
                  <a:txBody>
                    <a:bodyPr/>
                    <a:lstStyle/>
                    <a:p>
                      <a:pPr algn="ctr"/>
                      <a:r>
                        <a:rPr lang="en-US" sz="1600" kern="1200" dirty="0">
                          <a:effectLst/>
                        </a:rPr>
                        <a:t>16 (9.9)</a:t>
                      </a:r>
                      <a:endParaRPr lang="es-ES" sz="1600" dirty="0"/>
                    </a:p>
                  </a:txBody>
                  <a:tcPr/>
                </a:tc>
                <a:tc>
                  <a:txBody>
                    <a:bodyPr/>
                    <a:lstStyle/>
                    <a:p>
                      <a:pPr algn="ctr"/>
                      <a:r>
                        <a:rPr lang="en-US" sz="1600" kern="1200" dirty="0">
                          <a:effectLst/>
                        </a:rPr>
                        <a:t>13 (8.0)</a:t>
                      </a:r>
                      <a:endParaRPr lang="es-ES" sz="1600" dirty="0"/>
                    </a:p>
                  </a:txBody>
                  <a:tcPr/>
                </a:tc>
                <a:tc>
                  <a:txBody>
                    <a:bodyPr/>
                    <a:lstStyle/>
                    <a:p>
                      <a:pPr algn="ctr"/>
                      <a:r>
                        <a:rPr lang="it-IT" sz="1600" kern="1200" dirty="0">
                          <a:effectLst/>
                        </a:rPr>
                        <a:t> </a:t>
                      </a:r>
                      <a:r>
                        <a:rPr lang="en-US" sz="1600" kern="1200" dirty="0">
                          <a:effectLst/>
                        </a:rPr>
                        <a:t>7 (4.3)</a:t>
                      </a:r>
                      <a:endParaRPr lang="es-ES" sz="1600" dirty="0"/>
                    </a:p>
                  </a:txBody>
                  <a:tcPr/>
                </a:tc>
                <a:tc>
                  <a:txBody>
                    <a:bodyPr/>
                    <a:lstStyle/>
                    <a:p>
                      <a:pPr algn="ctr"/>
                      <a:r>
                        <a:rPr lang="en-US" sz="1600" kern="1200" dirty="0">
                          <a:effectLst/>
                        </a:rPr>
                        <a:t>2 (1.2)</a:t>
                      </a:r>
                      <a:endParaRPr lang="es-ES" sz="1600" dirty="0"/>
                    </a:p>
                  </a:txBody>
                  <a:tcPr/>
                </a:tc>
                <a:tc>
                  <a:txBody>
                    <a:bodyPr/>
                    <a:lstStyle/>
                    <a:p>
                      <a:pPr algn="ctr"/>
                      <a:r>
                        <a:rPr lang="es-ES" sz="1600" dirty="0"/>
                        <a:t>0</a:t>
                      </a:r>
                    </a:p>
                  </a:txBody>
                  <a:tcPr/>
                </a:tc>
                <a:extLst>
                  <a:ext uri="{0D108BD9-81ED-4DB2-BD59-A6C34878D82A}">
                    <a16:rowId xmlns:a16="http://schemas.microsoft.com/office/drawing/2014/main" val="10002"/>
                  </a:ext>
                </a:extLst>
              </a:tr>
              <a:tr h="298580">
                <a:tc>
                  <a:txBody>
                    <a:bodyPr/>
                    <a:lstStyle/>
                    <a:p>
                      <a:pPr algn="l"/>
                      <a:r>
                        <a:rPr lang="es-ES" sz="1600" b="1" dirty="0"/>
                        <a:t>URTI</a:t>
                      </a:r>
                    </a:p>
                  </a:txBody>
                  <a:tcPr/>
                </a:tc>
                <a:tc>
                  <a:txBody>
                    <a:bodyPr/>
                    <a:lstStyle/>
                    <a:p>
                      <a:pPr algn="ctr"/>
                      <a:r>
                        <a:rPr lang="en-US" sz="1600" kern="1200" dirty="0">
                          <a:effectLst/>
                        </a:rPr>
                        <a:t>47 (48.5)</a:t>
                      </a:r>
                      <a:endParaRPr lang="es-ES" sz="1600" dirty="0"/>
                    </a:p>
                  </a:txBody>
                  <a:tcPr/>
                </a:tc>
                <a:tc>
                  <a:txBody>
                    <a:bodyPr/>
                    <a:lstStyle/>
                    <a:p>
                      <a:pPr algn="ctr"/>
                      <a:r>
                        <a:rPr lang="en-US" sz="1600" kern="1200" dirty="0">
                          <a:effectLst/>
                        </a:rPr>
                        <a:t>18 (18.6)</a:t>
                      </a:r>
                      <a:endParaRPr lang="es-ES" sz="1600" dirty="0"/>
                    </a:p>
                  </a:txBody>
                  <a:tcPr/>
                </a:tc>
                <a:tc>
                  <a:txBody>
                    <a:bodyPr/>
                    <a:lstStyle/>
                    <a:p>
                      <a:pPr algn="ctr"/>
                      <a:r>
                        <a:rPr lang="en-US" sz="1600" kern="1200" dirty="0">
                          <a:effectLst/>
                        </a:rPr>
                        <a:t>16 (16.4)</a:t>
                      </a:r>
                      <a:endParaRPr lang="es-ES" sz="1600" dirty="0"/>
                    </a:p>
                  </a:txBody>
                  <a:tcPr/>
                </a:tc>
                <a:tc>
                  <a:txBody>
                    <a:bodyPr/>
                    <a:lstStyle/>
                    <a:p>
                      <a:pPr algn="ctr"/>
                      <a:r>
                        <a:rPr lang="en-US" sz="1600" kern="1200" dirty="0">
                          <a:effectLst/>
                        </a:rPr>
                        <a:t>8 (8.2)</a:t>
                      </a:r>
                      <a:endParaRPr lang="es-ES" sz="1600" dirty="0"/>
                    </a:p>
                  </a:txBody>
                  <a:tcPr/>
                </a:tc>
                <a:tc>
                  <a:txBody>
                    <a:bodyPr/>
                    <a:lstStyle/>
                    <a:p>
                      <a:pPr algn="ctr"/>
                      <a:r>
                        <a:rPr lang="en-US" sz="1600" kern="1200" dirty="0">
                          <a:effectLst/>
                        </a:rPr>
                        <a:t>4 (4.1)</a:t>
                      </a:r>
                      <a:endParaRPr lang="es-ES" sz="1600" dirty="0"/>
                    </a:p>
                  </a:txBody>
                  <a:tcPr/>
                </a:tc>
                <a:tc>
                  <a:txBody>
                    <a:bodyPr/>
                    <a:lstStyle/>
                    <a:p>
                      <a:pPr algn="ctr"/>
                      <a:r>
                        <a:rPr lang="en-US" sz="1600" kern="1200" dirty="0">
                          <a:effectLst/>
                        </a:rPr>
                        <a:t>2 (2.1)</a:t>
                      </a:r>
                      <a:endParaRPr lang="es-ES" sz="1600" dirty="0"/>
                    </a:p>
                  </a:txBody>
                  <a:tcPr/>
                </a:tc>
                <a:tc>
                  <a:txBody>
                    <a:bodyPr/>
                    <a:lstStyle/>
                    <a:p>
                      <a:pPr algn="ctr"/>
                      <a:r>
                        <a:rPr lang="en-US" sz="1600" kern="1200" dirty="0">
                          <a:effectLst/>
                        </a:rPr>
                        <a:t>2 (1.2)</a:t>
                      </a:r>
                      <a:endParaRPr lang="es-ES" sz="1600" dirty="0"/>
                    </a:p>
                  </a:txBody>
                  <a:tcPr/>
                </a:tc>
                <a:tc>
                  <a:txBody>
                    <a:bodyPr/>
                    <a:lstStyle/>
                    <a:p>
                      <a:pPr algn="ctr"/>
                      <a:r>
                        <a:rPr lang="es-ES" sz="1600" dirty="0"/>
                        <a:t>0</a:t>
                      </a:r>
                    </a:p>
                  </a:txBody>
                  <a:tcPr/>
                </a:tc>
                <a:extLst>
                  <a:ext uri="{0D108BD9-81ED-4DB2-BD59-A6C34878D82A}">
                    <a16:rowId xmlns:a16="http://schemas.microsoft.com/office/drawing/2014/main" val="10003"/>
                  </a:ext>
                </a:extLst>
              </a:tr>
              <a:tr h="384674">
                <a:tc>
                  <a:txBody>
                    <a:bodyPr/>
                    <a:lstStyle/>
                    <a:p>
                      <a:pPr algn="l"/>
                      <a:r>
                        <a:rPr lang="es-ES" sz="1600" b="1" dirty="0"/>
                        <a:t>LRTI</a:t>
                      </a:r>
                      <a:r>
                        <a:rPr lang="es-ES" sz="1600" b="1" baseline="0" dirty="0"/>
                        <a:t> </a:t>
                      </a:r>
                      <a:endParaRPr lang="es-ES" sz="1600" b="1" dirty="0"/>
                    </a:p>
                  </a:txBody>
                  <a:tcPr/>
                </a:tc>
                <a:tc>
                  <a:txBody>
                    <a:bodyPr/>
                    <a:lstStyle/>
                    <a:p>
                      <a:pPr algn="ctr"/>
                      <a:r>
                        <a:rPr lang="en-US" sz="1600" kern="1200" dirty="0">
                          <a:effectLst/>
                        </a:rPr>
                        <a:t>23 (35.3)</a:t>
                      </a:r>
                      <a:endParaRPr lang="es-ES" sz="1600" dirty="0"/>
                    </a:p>
                  </a:txBody>
                  <a:tcPr/>
                </a:tc>
                <a:tc>
                  <a:txBody>
                    <a:bodyPr/>
                    <a:lstStyle/>
                    <a:p>
                      <a:pPr algn="ctr"/>
                      <a:r>
                        <a:rPr lang="en-US" sz="1600" kern="1200" dirty="0">
                          <a:effectLst/>
                        </a:rPr>
                        <a:t>9 (13.9)</a:t>
                      </a:r>
                      <a:endParaRPr lang="es-ES" sz="1600" dirty="0"/>
                    </a:p>
                  </a:txBody>
                  <a:tcPr/>
                </a:tc>
                <a:tc>
                  <a:txBody>
                    <a:bodyPr/>
                    <a:lstStyle/>
                    <a:p>
                      <a:pPr algn="ctr"/>
                      <a:r>
                        <a:rPr lang="en-US" sz="1600" kern="1200" dirty="0">
                          <a:effectLst/>
                        </a:rPr>
                        <a:t>11 (16.9)</a:t>
                      </a:r>
                      <a:endParaRPr lang="es-ES" sz="1600" dirty="0"/>
                    </a:p>
                  </a:txBody>
                  <a:tcPr/>
                </a:tc>
                <a:tc>
                  <a:txBody>
                    <a:bodyPr/>
                    <a:lstStyle/>
                    <a:p>
                      <a:pPr algn="ctr"/>
                      <a:r>
                        <a:rPr lang="it-IT" sz="1600" kern="1200" dirty="0">
                          <a:effectLst/>
                        </a:rPr>
                        <a:t> </a:t>
                      </a:r>
                      <a:r>
                        <a:rPr lang="en-US" sz="1600" kern="1200" dirty="0">
                          <a:effectLst/>
                        </a:rPr>
                        <a:t>8 (12.3)</a:t>
                      </a:r>
                      <a:endParaRPr lang="es-ES" sz="1600" dirty="0"/>
                    </a:p>
                  </a:txBody>
                  <a:tcPr/>
                </a:tc>
                <a:tc>
                  <a:txBody>
                    <a:bodyPr/>
                    <a:lstStyle/>
                    <a:p>
                      <a:pPr algn="ctr"/>
                      <a:r>
                        <a:rPr lang="en-US" sz="1600" kern="1200" dirty="0">
                          <a:effectLst/>
                        </a:rPr>
                        <a:t>9 (13.9)</a:t>
                      </a:r>
                      <a:endParaRPr lang="es-ES" sz="1600" dirty="0"/>
                    </a:p>
                  </a:txBody>
                  <a:tcPr/>
                </a:tc>
                <a:tc>
                  <a:txBody>
                    <a:bodyPr/>
                    <a:lstStyle/>
                    <a:p>
                      <a:pPr algn="ctr"/>
                      <a:r>
                        <a:rPr lang="en-US" sz="1600" kern="1200" dirty="0">
                          <a:effectLst/>
                        </a:rPr>
                        <a:t>5 (7.9)</a:t>
                      </a:r>
                      <a:endParaRPr lang="es-ES" sz="1600" dirty="0"/>
                    </a:p>
                  </a:txBody>
                  <a:tcPr/>
                </a:tc>
                <a:tc>
                  <a:txBody>
                    <a:bodyPr/>
                    <a:lstStyle/>
                    <a:p>
                      <a:pPr algn="ctr"/>
                      <a:r>
                        <a:rPr lang="es-ES" sz="1600" dirty="0"/>
                        <a:t>0</a:t>
                      </a:r>
                    </a:p>
                  </a:txBody>
                  <a:tcPr/>
                </a:tc>
                <a:tc>
                  <a:txBody>
                    <a:bodyPr/>
                    <a:lstStyle/>
                    <a:p>
                      <a:pPr algn="ctr"/>
                      <a:r>
                        <a:rPr lang="es-ES" sz="1600" dirty="0"/>
                        <a:t>0</a:t>
                      </a:r>
                    </a:p>
                  </a:txBody>
                  <a:tcPr/>
                </a:tc>
                <a:extLst>
                  <a:ext uri="{0D108BD9-81ED-4DB2-BD59-A6C34878D82A}">
                    <a16:rowId xmlns:a16="http://schemas.microsoft.com/office/drawing/2014/main" val="10004"/>
                  </a:ext>
                </a:extLst>
              </a:tr>
              <a:tr h="384674">
                <a:tc>
                  <a:txBody>
                    <a:bodyPr/>
                    <a:lstStyle/>
                    <a:p>
                      <a:pPr algn="l"/>
                      <a:r>
                        <a:rPr lang="es-ES" sz="1600" dirty="0"/>
                        <a:t>Tracheobronchitis </a:t>
                      </a:r>
                      <a:endParaRPr lang="es-ES" sz="1600" b="1" dirty="0"/>
                    </a:p>
                  </a:txBody>
                  <a:tcPr/>
                </a:tc>
                <a:tc>
                  <a:txBody>
                    <a:bodyPr/>
                    <a:lstStyle/>
                    <a:p>
                      <a:pPr algn="ctr"/>
                      <a:r>
                        <a:rPr lang="en-US" sz="1600" kern="1200" dirty="0">
                          <a:effectLst/>
                        </a:rPr>
                        <a:t>22 (39.3)</a:t>
                      </a:r>
                      <a:endParaRPr lang="es-ES" sz="1600" dirty="0"/>
                    </a:p>
                  </a:txBody>
                  <a:tcPr/>
                </a:tc>
                <a:tc>
                  <a:txBody>
                    <a:bodyPr/>
                    <a:lstStyle/>
                    <a:p>
                      <a:pPr algn="ctr"/>
                      <a:r>
                        <a:rPr lang="en-US" sz="1600" kern="1200" dirty="0">
                          <a:effectLst/>
                        </a:rPr>
                        <a:t>8 (14.2)</a:t>
                      </a:r>
                      <a:endParaRPr lang="es-ES" sz="1600" dirty="0"/>
                    </a:p>
                  </a:txBody>
                  <a:tcPr/>
                </a:tc>
                <a:tc>
                  <a:txBody>
                    <a:bodyPr/>
                    <a:lstStyle/>
                    <a:p>
                      <a:pPr algn="ctr"/>
                      <a:r>
                        <a:rPr lang="en-US" sz="1600" kern="1200" dirty="0">
                          <a:effectLst/>
                        </a:rPr>
                        <a:t>9 (16.1)</a:t>
                      </a:r>
                      <a:endParaRPr lang="es-ES" sz="1600" dirty="0"/>
                    </a:p>
                  </a:txBody>
                  <a:tcPr/>
                </a:tc>
                <a:tc>
                  <a:txBody>
                    <a:bodyPr/>
                    <a:lstStyle/>
                    <a:p>
                      <a:pPr algn="ctr"/>
                      <a:r>
                        <a:rPr lang="en-US" sz="1600" kern="1200" dirty="0">
                          <a:effectLst/>
                        </a:rPr>
                        <a:t>8 (14.3)</a:t>
                      </a:r>
                      <a:endParaRPr lang="es-ES" sz="1600" dirty="0"/>
                    </a:p>
                  </a:txBody>
                  <a:tcPr/>
                </a:tc>
                <a:tc>
                  <a:txBody>
                    <a:bodyPr/>
                    <a:lstStyle/>
                    <a:p>
                      <a:pPr algn="ctr"/>
                      <a:r>
                        <a:rPr lang="en-US" sz="1600" kern="1200" dirty="0">
                          <a:effectLst/>
                        </a:rPr>
                        <a:t>7 (12.5)</a:t>
                      </a:r>
                      <a:endParaRPr lang="es-ES" sz="1600" dirty="0"/>
                    </a:p>
                  </a:txBody>
                  <a:tcPr/>
                </a:tc>
                <a:tc>
                  <a:txBody>
                    <a:bodyPr/>
                    <a:lstStyle/>
                    <a:p>
                      <a:pPr algn="ctr"/>
                      <a:r>
                        <a:rPr lang="en-US" sz="1600" kern="1200" dirty="0">
                          <a:effectLst/>
                        </a:rPr>
                        <a:t>2 (3.6)</a:t>
                      </a:r>
                      <a:endParaRPr lang="es-ES" sz="1600" dirty="0"/>
                    </a:p>
                  </a:txBody>
                  <a:tcPr/>
                </a:tc>
                <a:tc>
                  <a:txBody>
                    <a:bodyPr/>
                    <a:lstStyle/>
                    <a:p>
                      <a:pPr algn="ctr"/>
                      <a:r>
                        <a:rPr lang="es-ES" sz="1600" dirty="0"/>
                        <a:t>0</a:t>
                      </a:r>
                    </a:p>
                  </a:txBody>
                  <a:tcPr/>
                </a:tc>
                <a:tc>
                  <a:txBody>
                    <a:bodyPr/>
                    <a:lstStyle/>
                    <a:p>
                      <a:pPr algn="ctr"/>
                      <a:r>
                        <a:rPr lang="es-ES" sz="1600" dirty="0"/>
                        <a:t>0</a:t>
                      </a:r>
                    </a:p>
                  </a:txBody>
                  <a:tcPr/>
                </a:tc>
                <a:extLst>
                  <a:ext uri="{0D108BD9-81ED-4DB2-BD59-A6C34878D82A}">
                    <a16:rowId xmlns:a16="http://schemas.microsoft.com/office/drawing/2014/main" val="10005"/>
                  </a:ext>
                </a:extLst>
              </a:tr>
              <a:tr h="384674">
                <a:tc>
                  <a:txBody>
                    <a:bodyPr/>
                    <a:lstStyle/>
                    <a:p>
                      <a:pPr algn="l"/>
                      <a:r>
                        <a:rPr lang="es-ES" sz="1600" dirty="0"/>
                        <a:t>Pneumonia </a:t>
                      </a:r>
                      <a:endParaRPr lang="es-ES" sz="1600" b="1" dirty="0"/>
                    </a:p>
                  </a:txBody>
                  <a:tcPr/>
                </a:tc>
                <a:tc>
                  <a:txBody>
                    <a:bodyPr/>
                    <a:lstStyle/>
                    <a:p>
                      <a:pPr algn="ctr"/>
                      <a:r>
                        <a:rPr lang="en-US" sz="1600" kern="1200" dirty="0">
                          <a:effectLst/>
                        </a:rPr>
                        <a:t>1 (11.1)</a:t>
                      </a:r>
                      <a:endParaRPr lang="es-ES" sz="1600" dirty="0"/>
                    </a:p>
                  </a:txBody>
                  <a:tcPr/>
                </a:tc>
                <a:tc>
                  <a:txBody>
                    <a:bodyPr/>
                    <a:lstStyle/>
                    <a:p>
                      <a:pPr algn="ctr"/>
                      <a:r>
                        <a:rPr lang="en-US" sz="1600" kern="1200" dirty="0">
                          <a:effectLst/>
                        </a:rPr>
                        <a:t>1 (11.1)</a:t>
                      </a:r>
                      <a:endParaRPr lang="es-ES" sz="1600" dirty="0"/>
                    </a:p>
                  </a:txBody>
                  <a:tcPr/>
                </a:tc>
                <a:tc>
                  <a:txBody>
                    <a:bodyPr/>
                    <a:lstStyle/>
                    <a:p>
                      <a:pPr algn="ctr"/>
                      <a:r>
                        <a:rPr lang="en-US" sz="1600" kern="1200" dirty="0">
                          <a:effectLst/>
                        </a:rPr>
                        <a:t>2 (22.2)</a:t>
                      </a:r>
                      <a:endParaRPr lang="es-ES" sz="1600" dirty="0"/>
                    </a:p>
                  </a:txBody>
                  <a:tcPr/>
                </a:tc>
                <a:tc>
                  <a:txBody>
                    <a:bodyPr/>
                    <a:lstStyle/>
                    <a:p>
                      <a:pPr algn="ctr"/>
                      <a:r>
                        <a:rPr lang="es-ES" sz="1600" dirty="0"/>
                        <a:t>0</a:t>
                      </a:r>
                    </a:p>
                  </a:txBody>
                  <a:tcPr/>
                </a:tc>
                <a:tc>
                  <a:txBody>
                    <a:bodyPr/>
                    <a:lstStyle/>
                    <a:p>
                      <a:pPr algn="ctr"/>
                      <a:r>
                        <a:rPr lang="en-US" sz="1600" kern="1200" dirty="0">
                          <a:effectLst/>
                        </a:rPr>
                        <a:t>2 (22.2)</a:t>
                      </a:r>
                      <a:endParaRPr lang="es-ES" sz="1600" dirty="0"/>
                    </a:p>
                  </a:txBody>
                  <a:tcPr/>
                </a:tc>
                <a:tc>
                  <a:txBody>
                    <a:bodyPr/>
                    <a:lstStyle/>
                    <a:p>
                      <a:pPr algn="ctr"/>
                      <a:r>
                        <a:rPr lang="en-US" sz="1600" kern="1200" dirty="0">
                          <a:effectLst/>
                        </a:rPr>
                        <a:t>3 (33.3)</a:t>
                      </a:r>
                      <a:endParaRPr lang="es-ES" sz="1600" dirty="0"/>
                    </a:p>
                  </a:txBody>
                  <a:tcPr/>
                </a:tc>
                <a:tc>
                  <a:txBody>
                    <a:bodyPr/>
                    <a:lstStyle/>
                    <a:p>
                      <a:pPr algn="ctr"/>
                      <a:r>
                        <a:rPr lang="es-ES" sz="1600" dirty="0"/>
                        <a:t>0</a:t>
                      </a:r>
                    </a:p>
                  </a:txBody>
                  <a:tcPr/>
                </a:tc>
                <a:tc>
                  <a:txBody>
                    <a:bodyPr/>
                    <a:lstStyle/>
                    <a:p>
                      <a:pPr algn="ctr"/>
                      <a:r>
                        <a:rPr lang="es-ES" sz="1600" dirty="0"/>
                        <a:t>0</a:t>
                      </a:r>
                    </a:p>
                  </a:txBody>
                  <a:tcPr/>
                </a:tc>
                <a:extLst>
                  <a:ext uri="{0D108BD9-81ED-4DB2-BD59-A6C34878D82A}">
                    <a16:rowId xmlns:a16="http://schemas.microsoft.com/office/drawing/2014/main" val="10006"/>
                  </a:ext>
                </a:extLst>
              </a:tr>
            </a:tbl>
          </a:graphicData>
        </a:graphic>
      </p:graphicFrame>
      <p:sp>
        <p:nvSpPr>
          <p:cNvPr id="5" name="4 CuadroTexto"/>
          <p:cNvSpPr txBox="1"/>
          <p:nvPr/>
        </p:nvSpPr>
        <p:spPr>
          <a:xfrm>
            <a:off x="828868" y="4998654"/>
            <a:ext cx="10450286" cy="400110"/>
          </a:xfrm>
          <a:prstGeom prst="rect">
            <a:avLst/>
          </a:prstGeom>
          <a:noFill/>
          <a:ln w="38100">
            <a:solidFill>
              <a:srgbClr val="C00000"/>
            </a:solidFill>
          </a:ln>
        </p:spPr>
        <p:txBody>
          <a:bodyPr wrap="square" rtlCol="0">
            <a:spAutoFit/>
          </a:bodyPr>
          <a:lstStyle/>
          <a:p>
            <a:pPr algn="ctr"/>
            <a:r>
              <a:rPr lang="en-US" sz="2000" b="1" dirty="0"/>
              <a:t>FLU + Paramyxovirus </a:t>
            </a:r>
            <a:r>
              <a:rPr lang="en-US" sz="2000" dirty="0"/>
              <a:t>VS Picornavirus: higher association with </a:t>
            </a:r>
            <a:r>
              <a:rPr lang="en-US" sz="2000" b="1" dirty="0"/>
              <a:t>pneumonia</a:t>
            </a:r>
            <a:r>
              <a:rPr lang="en-US" sz="2000" dirty="0"/>
              <a:t>  (</a:t>
            </a:r>
            <a:r>
              <a:rPr lang="it-IT" sz="2000" dirty="0"/>
              <a:t>p = 0.02)</a:t>
            </a:r>
            <a:endParaRPr lang="es-ES" sz="2000" dirty="0"/>
          </a:p>
        </p:txBody>
      </p:sp>
      <p:sp>
        <p:nvSpPr>
          <p:cNvPr id="7" name="6 Rectángulo"/>
          <p:cNvSpPr/>
          <p:nvPr/>
        </p:nvSpPr>
        <p:spPr>
          <a:xfrm flipV="1">
            <a:off x="1973425" y="2687216"/>
            <a:ext cx="993710" cy="145557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8 Rectángulo"/>
          <p:cNvSpPr/>
          <p:nvPr/>
        </p:nvSpPr>
        <p:spPr>
          <a:xfrm flipV="1">
            <a:off x="2967134" y="2643488"/>
            <a:ext cx="2369975" cy="1499304"/>
          </a:xfrm>
          <a:prstGeom prst="rect">
            <a:avLst/>
          </a:prstGeom>
          <a:solidFill>
            <a:schemeClr val="accent3">
              <a:lumMod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9 Rectángulo"/>
          <p:cNvSpPr/>
          <p:nvPr/>
        </p:nvSpPr>
        <p:spPr>
          <a:xfrm flipV="1">
            <a:off x="4265788" y="4142791"/>
            <a:ext cx="5270098" cy="413981"/>
          </a:xfrm>
          <a:prstGeom prst="rect">
            <a:avLst/>
          </a:prstGeom>
          <a:solidFill>
            <a:schemeClr val="accent2">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Rettangolo 10"/>
          <p:cNvSpPr/>
          <p:nvPr/>
        </p:nvSpPr>
        <p:spPr>
          <a:xfrm>
            <a:off x="6096000" y="6311900"/>
            <a:ext cx="6096000" cy="5461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sz="1600" kern="0" dirty="0">
                <a:solidFill>
                  <a:schemeClr val="tx1"/>
                </a:solidFill>
                <a:cs typeface="Times New Roman" panose="02020603050405020304" pitchFamily="18" charset="0"/>
              </a:rPr>
              <a:t>Peghin et al. </a:t>
            </a:r>
            <a:r>
              <a:rPr lang="it-IT" sz="1600" dirty="0" err="1">
                <a:solidFill>
                  <a:schemeClr val="tx1"/>
                </a:solidFill>
              </a:rPr>
              <a:t>Am</a:t>
            </a:r>
            <a:r>
              <a:rPr lang="it-IT" sz="1600" dirty="0">
                <a:solidFill>
                  <a:schemeClr val="tx1"/>
                </a:solidFill>
              </a:rPr>
              <a:t> J </a:t>
            </a:r>
            <a:r>
              <a:rPr lang="it-IT" sz="1600" dirty="0" err="1">
                <a:solidFill>
                  <a:schemeClr val="tx1"/>
                </a:solidFill>
              </a:rPr>
              <a:t>Transplant</a:t>
            </a:r>
            <a:r>
              <a:rPr lang="it-IT" sz="1600" dirty="0">
                <a:solidFill>
                  <a:schemeClr val="tx1"/>
                </a:solidFill>
              </a:rPr>
              <a:t>. </a:t>
            </a:r>
            <a:r>
              <a:rPr lang="en-US" sz="1600" kern="0" dirty="0">
                <a:solidFill>
                  <a:schemeClr val="tx1"/>
                </a:solidFill>
                <a:cs typeface="Times New Roman" panose="02020603050405020304" pitchFamily="18" charset="0"/>
              </a:rPr>
              <a:t>2017</a:t>
            </a:r>
            <a:endParaRPr lang="it-IT" sz="1600" kern="0" dirty="0">
              <a:solidFill>
                <a:schemeClr val="tx1"/>
              </a:solidFill>
              <a:cs typeface="Times New Roman" panose="02020603050405020304" pitchFamily="18" charset="0"/>
            </a:endParaRPr>
          </a:p>
        </p:txBody>
      </p:sp>
      <p:sp>
        <p:nvSpPr>
          <p:cNvPr id="12" name="4 CuadroTexto"/>
          <p:cNvSpPr txBox="1"/>
          <p:nvPr/>
        </p:nvSpPr>
        <p:spPr>
          <a:xfrm>
            <a:off x="828868" y="5497809"/>
            <a:ext cx="10450286" cy="400110"/>
          </a:xfrm>
          <a:prstGeom prst="rect">
            <a:avLst/>
          </a:prstGeom>
          <a:noFill/>
          <a:ln w="38100">
            <a:solidFill>
              <a:srgbClr val="C00000"/>
            </a:solidFill>
          </a:ln>
        </p:spPr>
        <p:txBody>
          <a:bodyPr wrap="square" rtlCol="0">
            <a:spAutoFit/>
          </a:bodyPr>
          <a:lstStyle/>
          <a:p>
            <a:pPr algn="ctr"/>
            <a:r>
              <a:rPr lang="en-US" sz="2000" b="1" dirty="0"/>
              <a:t>FLU + Paramyxovirus </a:t>
            </a:r>
            <a:r>
              <a:rPr lang="en-US" sz="2000" dirty="0"/>
              <a:t>VS Picornavirus: higher risk of </a:t>
            </a:r>
            <a:r>
              <a:rPr lang="en-US" sz="2000" b="1" dirty="0"/>
              <a:t>hospitalization</a:t>
            </a:r>
            <a:r>
              <a:rPr lang="en-US" sz="2000" dirty="0"/>
              <a:t>  34.2% vs  </a:t>
            </a:r>
            <a:r>
              <a:rPr lang="it-IT" sz="2000" dirty="0"/>
              <a:t>14.2% (p &lt; 0.001)</a:t>
            </a:r>
            <a:endParaRPr lang="es-ES" sz="2000" dirty="0"/>
          </a:p>
        </p:txBody>
      </p:sp>
      <p:pic>
        <p:nvPicPr>
          <p:cNvPr id="6" name="Immagine 5">
            <a:extLst>
              <a:ext uri="{FF2B5EF4-FFF2-40B4-BE49-F238E27FC236}">
                <a16:creationId xmlns:a16="http://schemas.microsoft.com/office/drawing/2014/main" id="{AD5C093D-41D7-5DE6-B3A6-BD2D88C590F7}"/>
              </a:ext>
            </a:extLst>
          </p:cNvPr>
          <p:cNvPicPr>
            <a:picLocks noChangeAspect="1"/>
          </p:cNvPicPr>
          <p:nvPr/>
        </p:nvPicPr>
        <p:blipFill>
          <a:blip r:embed="rId3"/>
          <a:stretch>
            <a:fillRect/>
          </a:stretch>
        </p:blipFill>
        <p:spPr>
          <a:xfrm>
            <a:off x="11453287" y="5141"/>
            <a:ext cx="656172" cy="656172"/>
          </a:xfrm>
          <a:prstGeom prst="rect">
            <a:avLst/>
          </a:prstGeom>
        </p:spPr>
      </p:pic>
    </p:spTree>
    <p:extLst>
      <p:ext uri="{BB962C8B-B14F-4D97-AF65-F5344CB8AC3E}">
        <p14:creationId xmlns:p14="http://schemas.microsoft.com/office/powerpoint/2010/main" val="36537535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0007B29-3027-76F6-C9A4-234258B7067F}"/>
              </a:ext>
            </a:extLst>
          </p:cNvPr>
          <p:cNvSpPr>
            <a:spLocks noGrp="1"/>
          </p:cNvSpPr>
          <p:nvPr>
            <p:ph type="title"/>
          </p:nvPr>
        </p:nvSpPr>
        <p:spPr/>
        <p:txBody>
          <a:bodyPr/>
          <a:lstStyle/>
          <a:p>
            <a:pPr algn="ctr"/>
            <a:r>
              <a:rPr lang="en-US" sz="3200" b="1" dirty="0">
                <a:solidFill>
                  <a:schemeClr val="accent1">
                    <a:lumMod val="50000"/>
                  </a:schemeClr>
                </a:solidFill>
              </a:rPr>
              <a:t>Longitudinal outcomes of COVID-19 in SOT transplant recipients </a:t>
            </a:r>
            <a:br>
              <a:rPr lang="en-US" sz="2900" b="1" dirty="0">
                <a:solidFill>
                  <a:schemeClr val="accent1">
                    <a:lumMod val="50000"/>
                  </a:schemeClr>
                </a:solidFill>
              </a:rPr>
            </a:br>
            <a:r>
              <a:rPr lang="it-IT" sz="2400" dirty="0">
                <a:latin typeface="+mn-lt"/>
              </a:rPr>
              <a:t>Toronto; </a:t>
            </a:r>
            <a:r>
              <a:rPr lang="en-US" sz="2400" dirty="0">
                <a:latin typeface="+mn-lt"/>
              </a:rPr>
              <a:t>cohort study: </a:t>
            </a:r>
            <a:r>
              <a:rPr lang="en-US" sz="2400" i="0" u="none" strike="noStrike" baseline="0" dirty="0">
                <a:latin typeface="+mn-lt"/>
              </a:rPr>
              <a:t>in 1975 SOT across various SARS-CoV-2 waves (2020-2023)</a:t>
            </a:r>
            <a:endParaRPr lang="it-IT" sz="2400" dirty="0">
              <a:latin typeface="+mn-lt"/>
            </a:endParaRPr>
          </a:p>
        </p:txBody>
      </p:sp>
      <p:pic>
        <p:nvPicPr>
          <p:cNvPr id="5" name="Immagine 4">
            <a:extLst>
              <a:ext uri="{FF2B5EF4-FFF2-40B4-BE49-F238E27FC236}">
                <a16:creationId xmlns:a16="http://schemas.microsoft.com/office/drawing/2014/main" id="{BCF0B999-CAB5-D63F-33BB-481BB5133E3C}"/>
              </a:ext>
            </a:extLst>
          </p:cNvPr>
          <p:cNvPicPr>
            <a:picLocks noChangeAspect="1"/>
          </p:cNvPicPr>
          <p:nvPr/>
        </p:nvPicPr>
        <p:blipFill>
          <a:blip r:embed="rId2"/>
          <a:stretch>
            <a:fillRect/>
          </a:stretch>
        </p:blipFill>
        <p:spPr>
          <a:xfrm>
            <a:off x="443396" y="1402669"/>
            <a:ext cx="11385747" cy="4052661"/>
          </a:xfrm>
          <a:prstGeom prst="rect">
            <a:avLst/>
          </a:prstGeom>
        </p:spPr>
      </p:pic>
      <p:sp>
        <p:nvSpPr>
          <p:cNvPr id="8" name="Rettangolo 7">
            <a:extLst>
              <a:ext uri="{FF2B5EF4-FFF2-40B4-BE49-F238E27FC236}">
                <a16:creationId xmlns:a16="http://schemas.microsoft.com/office/drawing/2014/main" id="{FBF14D05-CA8F-CB70-D038-0846DF70C318}"/>
              </a:ext>
            </a:extLst>
          </p:cNvPr>
          <p:cNvSpPr/>
          <p:nvPr/>
        </p:nvSpPr>
        <p:spPr>
          <a:xfrm>
            <a:off x="667657" y="5635850"/>
            <a:ext cx="11161486" cy="100216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gn="l">
              <a:buClr>
                <a:srgbClr val="C00000"/>
              </a:buClr>
              <a:buFont typeface="Arial" panose="020B0604020202020204" pitchFamily="34" charset="0"/>
              <a:buChar char="•"/>
            </a:pPr>
            <a:r>
              <a:rPr lang="it-IT" b="0" i="0" u="none" strike="noStrike" baseline="0" dirty="0" err="1">
                <a:solidFill>
                  <a:schemeClr val="tx1"/>
                </a:solidFill>
                <a:latin typeface="AdvTT82c4f4c4"/>
              </a:rPr>
              <a:t>Lung</a:t>
            </a:r>
            <a:r>
              <a:rPr lang="it-IT" b="0" i="0" u="none" strike="noStrike" baseline="0" dirty="0">
                <a:solidFill>
                  <a:schemeClr val="tx1"/>
                </a:solidFill>
                <a:latin typeface="AdvTT82c4f4c4"/>
              </a:rPr>
              <a:t> </a:t>
            </a:r>
            <a:r>
              <a:rPr lang="en-US" b="0" i="0" u="none" strike="noStrike" baseline="0" dirty="0">
                <a:solidFill>
                  <a:schemeClr val="tx1"/>
                </a:solidFill>
                <a:latin typeface="AdvTT82c4f4c4"/>
              </a:rPr>
              <a:t>transplantation associated with severe COVID-19 (OR: 4.62, 95% CI: 2.71-7.89)</a:t>
            </a:r>
          </a:p>
          <a:p>
            <a:pPr marL="285750" indent="-285750" algn="l">
              <a:buClr>
                <a:srgbClr val="C00000"/>
              </a:buClr>
              <a:buFont typeface="Arial" panose="020B0604020202020204" pitchFamily="34" charset="0"/>
              <a:buChar char="•"/>
            </a:pPr>
            <a:r>
              <a:rPr lang="en-US" b="0" i="0" u="none" strike="noStrike" baseline="0" dirty="0">
                <a:solidFill>
                  <a:schemeClr val="tx1"/>
                </a:solidFill>
                <a:latin typeface="AdvTT82c4f4c4"/>
              </a:rPr>
              <a:t>Early treatment (OR: 0.29, 95% CI: 0.19-0.46 ) and 3 vaccine doses (0.35, 95% CI: 0.21- </a:t>
            </a:r>
            <a:r>
              <a:rPr lang="it-IT" b="0" i="0" u="none" strike="noStrike" baseline="0" dirty="0">
                <a:solidFill>
                  <a:schemeClr val="tx1"/>
                </a:solidFill>
                <a:latin typeface="AdvTT82c4f4c4"/>
              </a:rPr>
              <a:t>0.60) </a:t>
            </a:r>
            <a:r>
              <a:rPr lang="en-US" b="0" i="0" u="none" strike="noStrike" baseline="0" dirty="0">
                <a:solidFill>
                  <a:schemeClr val="tx1"/>
                </a:solidFill>
                <a:latin typeface="AdvTT82c4f4c4"/>
              </a:rPr>
              <a:t>associated with reduced severity</a:t>
            </a:r>
            <a:endParaRPr lang="en-US" dirty="0">
              <a:solidFill>
                <a:schemeClr val="tx1"/>
              </a:solidFill>
            </a:endParaRPr>
          </a:p>
          <a:p>
            <a:pPr algn="l"/>
            <a:endParaRPr lang="en-US" sz="1800" b="0" i="0" u="none" strike="noStrike" baseline="0" dirty="0">
              <a:solidFill>
                <a:schemeClr val="tx1"/>
              </a:solidFill>
              <a:latin typeface="AdvTT82c4f4c4"/>
            </a:endParaRPr>
          </a:p>
        </p:txBody>
      </p:sp>
      <p:sp>
        <p:nvSpPr>
          <p:cNvPr id="9" name="Rettangolo 8">
            <a:extLst>
              <a:ext uri="{FF2B5EF4-FFF2-40B4-BE49-F238E27FC236}">
                <a16:creationId xmlns:a16="http://schemas.microsoft.com/office/drawing/2014/main" id="{10A5BFF6-9D61-CB13-D7D4-4D42E909439B}"/>
              </a:ext>
            </a:extLst>
          </p:cNvPr>
          <p:cNvSpPr/>
          <p:nvPr/>
        </p:nvSpPr>
        <p:spPr>
          <a:xfrm>
            <a:off x="8403771" y="6492874"/>
            <a:ext cx="3788229" cy="3651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t-IT" sz="1600" kern="0" dirty="0">
              <a:solidFill>
                <a:srgbClr val="5B616B"/>
              </a:solidFill>
              <a:cs typeface="Times New Roman" panose="02020603050405020304" pitchFamily="18" charset="0"/>
            </a:endParaRPr>
          </a:p>
          <a:p>
            <a:pPr algn="r"/>
            <a:endParaRPr lang="it-IT" sz="1600" kern="0" dirty="0">
              <a:solidFill>
                <a:srgbClr val="5B616B"/>
              </a:solidFill>
              <a:cs typeface="Times New Roman" panose="02020603050405020304" pitchFamily="18" charset="0"/>
            </a:endParaRPr>
          </a:p>
          <a:p>
            <a:pPr algn="r"/>
            <a:r>
              <a:rPr lang="it-IT" sz="1600" kern="0" dirty="0">
                <a:solidFill>
                  <a:schemeClr val="tx1"/>
                </a:solidFill>
                <a:cs typeface="Times New Roman" panose="02020603050405020304" pitchFamily="18" charset="0"/>
              </a:rPr>
              <a:t>Solera et al. </a:t>
            </a:r>
            <a:r>
              <a:rPr lang="it-IT" sz="1600" kern="0" dirty="0" err="1">
                <a:solidFill>
                  <a:schemeClr val="tx1"/>
                </a:solidFill>
                <a:effectLst/>
                <a:highlight>
                  <a:srgbClr val="FFFFFF"/>
                </a:highlight>
                <a:ea typeface="Times New Roman" panose="02020603050405020304" pitchFamily="18" charset="0"/>
                <a:cs typeface="Times New Roman" panose="02020603050405020304" pitchFamily="18" charset="0"/>
              </a:rPr>
              <a:t>Am</a:t>
            </a:r>
            <a:r>
              <a:rPr lang="it-IT" sz="1600" kern="0" dirty="0">
                <a:solidFill>
                  <a:schemeClr val="tx1"/>
                </a:solidFill>
                <a:effectLst/>
                <a:highlight>
                  <a:srgbClr val="FFFFFF"/>
                </a:highlight>
                <a:ea typeface="Times New Roman" panose="02020603050405020304" pitchFamily="18" charset="0"/>
                <a:cs typeface="Times New Roman" panose="02020603050405020304" pitchFamily="18" charset="0"/>
              </a:rPr>
              <a:t> J </a:t>
            </a:r>
            <a:r>
              <a:rPr lang="it-IT" sz="1600" kern="0" dirty="0" err="1">
                <a:solidFill>
                  <a:schemeClr val="tx1"/>
                </a:solidFill>
                <a:effectLst/>
                <a:highlight>
                  <a:srgbClr val="FFFFFF"/>
                </a:highlight>
                <a:ea typeface="Times New Roman" panose="02020603050405020304" pitchFamily="18" charset="0"/>
                <a:cs typeface="Times New Roman" panose="02020603050405020304" pitchFamily="18" charset="0"/>
              </a:rPr>
              <a:t>Transplant</a:t>
            </a:r>
            <a:r>
              <a:rPr lang="it-IT" sz="1600" kern="0" dirty="0">
                <a:solidFill>
                  <a:schemeClr val="tx1"/>
                </a:solidFill>
                <a:effectLst/>
                <a:highlight>
                  <a:srgbClr val="FFFFFF"/>
                </a:highlight>
                <a:ea typeface="Times New Roman" panose="02020603050405020304" pitchFamily="18" charset="0"/>
                <a:cs typeface="Times New Roman" panose="02020603050405020304" pitchFamily="18" charset="0"/>
              </a:rPr>
              <a:t>. 2024</a:t>
            </a:r>
            <a:endParaRPr lang="it-IT" sz="1600" kern="100" dirty="0">
              <a:solidFill>
                <a:schemeClr val="tx1"/>
              </a:solidFill>
              <a:effectLst/>
              <a:highlight>
                <a:srgbClr val="FFFFFF"/>
              </a:highlight>
              <a:ea typeface="Calibri" panose="020F0502020204030204" pitchFamily="34" charset="0"/>
              <a:cs typeface="Times New Roman" panose="02020603050405020304" pitchFamily="18" charset="0"/>
            </a:endParaRPr>
          </a:p>
          <a:p>
            <a:pPr algn="r"/>
            <a:endParaRPr lang="it-IT" sz="1600" kern="0" dirty="0">
              <a:solidFill>
                <a:srgbClr val="5B616B"/>
              </a:solidFill>
              <a:cs typeface="Times New Roman" panose="02020603050405020304" pitchFamily="18" charset="0"/>
            </a:endParaRPr>
          </a:p>
          <a:p>
            <a:pPr algn="r"/>
            <a:endParaRPr lang="it-IT" sz="1600" dirty="0">
              <a:solidFill>
                <a:schemeClr val="tx1"/>
              </a:solidFill>
            </a:endParaRPr>
          </a:p>
        </p:txBody>
      </p:sp>
      <p:sp>
        <p:nvSpPr>
          <p:cNvPr id="3" name="Rettangolo con angoli arrotondati 2">
            <a:extLst>
              <a:ext uri="{FF2B5EF4-FFF2-40B4-BE49-F238E27FC236}">
                <a16:creationId xmlns:a16="http://schemas.microsoft.com/office/drawing/2014/main" id="{D5276A68-D0AD-A093-1250-B4BF0DD9BA13}"/>
              </a:ext>
            </a:extLst>
          </p:cNvPr>
          <p:cNvSpPr/>
          <p:nvPr/>
        </p:nvSpPr>
        <p:spPr>
          <a:xfrm>
            <a:off x="4429502" y="3530599"/>
            <a:ext cx="7399639" cy="649516"/>
          </a:xfrm>
          <a:prstGeom prst="round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lang="en-US" sz="1800" b="0" i="0" u="none" strike="noStrike" baseline="0" dirty="0">
                <a:solidFill>
                  <a:schemeClr val="tx1"/>
                </a:solidFill>
              </a:rPr>
              <a:t>Severe COVID-19 rate highest during the Wildtype/Alpha/Delta wave (44.6%) and lower in Omicron waves (5.7%-16.1%)</a:t>
            </a:r>
            <a:endParaRPr lang="it-IT" dirty="0">
              <a:solidFill>
                <a:schemeClr val="tx1"/>
              </a:solidFill>
            </a:endParaRPr>
          </a:p>
        </p:txBody>
      </p:sp>
      <p:cxnSp>
        <p:nvCxnSpPr>
          <p:cNvPr id="6" name="Connettore diritto 5">
            <a:extLst>
              <a:ext uri="{FF2B5EF4-FFF2-40B4-BE49-F238E27FC236}">
                <a16:creationId xmlns:a16="http://schemas.microsoft.com/office/drawing/2014/main" id="{2253ACC2-053E-3948-754F-F6278196C768}"/>
              </a:ext>
            </a:extLst>
          </p:cNvPr>
          <p:cNvCxnSpPr/>
          <p:nvPr/>
        </p:nvCxnSpPr>
        <p:spPr>
          <a:xfrm>
            <a:off x="2786743" y="1889917"/>
            <a:ext cx="0" cy="30781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Immagine 3">
            <a:extLst>
              <a:ext uri="{FF2B5EF4-FFF2-40B4-BE49-F238E27FC236}">
                <a16:creationId xmlns:a16="http://schemas.microsoft.com/office/drawing/2014/main" id="{0D299D2E-93B1-457C-A079-15008E011DF1}"/>
              </a:ext>
            </a:extLst>
          </p:cNvPr>
          <p:cNvPicPr>
            <a:picLocks noChangeAspect="1"/>
          </p:cNvPicPr>
          <p:nvPr/>
        </p:nvPicPr>
        <p:blipFill>
          <a:blip r:embed="rId3"/>
          <a:stretch>
            <a:fillRect/>
          </a:stretch>
        </p:blipFill>
        <p:spPr>
          <a:xfrm>
            <a:off x="11244601" y="0"/>
            <a:ext cx="777648" cy="777648"/>
          </a:xfrm>
          <a:prstGeom prst="rect">
            <a:avLst/>
          </a:prstGeom>
        </p:spPr>
      </p:pic>
    </p:spTree>
    <p:extLst>
      <p:ext uri="{BB962C8B-B14F-4D97-AF65-F5344CB8AC3E}">
        <p14:creationId xmlns:p14="http://schemas.microsoft.com/office/powerpoint/2010/main" val="12427787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en-US" sz="3200" b="1" dirty="0">
                <a:solidFill>
                  <a:schemeClr val="accent1">
                    <a:lumMod val="50000"/>
                  </a:schemeClr>
                </a:solidFill>
              </a:rPr>
              <a:t>Characteristics of  respiratory viral infections in immunocompromised and immunocompetent patient</a:t>
            </a:r>
            <a:endParaRPr lang="it-IT" sz="3200" b="1" dirty="0">
              <a:solidFill>
                <a:schemeClr val="accent1">
                  <a:lumMod val="50000"/>
                </a:schemeClr>
              </a:solidFill>
            </a:endParaRPr>
          </a:p>
        </p:txBody>
      </p:sp>
      <p:sp>
        <p:nvSpPr>
          <p:cNvPr id="3" name="Segnaposto contenuto 2"/>
          <p:cNvSpPr>
            <a:spLocks noGrp="1"/>
          </p:cNvSpPr>
          <p:nvPr>
            <p:ph idx="1"/>
          </p:nvPr>
        </p:nvSpPr>
        <p:spPr>
          <a:xfrm>
            <a:off x="838200" y="1839072"/>
            <a:ext cx="10515600" cy="4351338"/>
          </a:xfrm>
        </p:spPr>
        <p:txBody>
          <a:bodyPr>
            <a:normAutofit/>
          </a:bodyPr>
          <a:lstStyle/>
          <a:p>
            <a:pPr>
              <a:buClr>
                <a:srgbClr val="C00000"/>
              </a:buClr>
            </a:pPr>
            <a:r>
              <a:rPr lang="en-US" sz="2400" dirty="0"/>
              <a:t>Epidemiology</a:t>
            </a:r>
          </a:p>
          <a:p>
            <a:pPr>
              <a:buClr>
                <a:srgbClr val="C00000"/>
              </a:buClr>
            </a:pPr>
            <a:endParaRPr lang="en-US" sz="2400" dirty="0"/>
          </a:p>
          <a:p>
            <a:pPr>
              <a:buClr>
                <a:srgbClr val="C00000"/>
              </a:buClr>
            </a:pPr>
            <a:r>
              <a:rPr lang="en-US" sz="2400" b="1" dirty="0"/>
              <a:t>Clinical  impact </a:t>
            </a:r>
          </a:p>
          <a:p>
            <a:pPr lvl="1">
              <a:buClr>
                <a:srgbClr val="C00000"/>
              </a:buClr>
            </a:pPr>
            <a:r>
              <a:rPr lang="en-US" dirty="0"/>
              <a:t>Direct effects</a:t>
            </a:r>
          </a:p>
          <a:p>
            <a:pPr lvl="1">
              <a:buClr>
                <a:srgbClr val="C00000"/>
              </a:buClr>
            </a:pPr>
            <a:r>
              <a:rPr lang="en-US" b="1" dirty="0"/>
              <a:t>Indirect effects </a:t>
            </a:r>
          </a:p>
          <a:p>
            <a:pPr marL="0" indent="0">
              <a:buClr>
                <a:srgbClr val="C00000"/>
              </a:buClr>
              <a:buNone/>
            </a:pPr>
            <a:endParaRPr lang="en-US" sz="2400" dirty="0"/>
          </a:p>
          <a:p>
            <a:pPr>
              <a:buClr>
                <a:srgbClr val="C00000"/>
              </a:buClr>
            </a:pPr>
            <a:r>
              <a:rPr lang="en-US" sz="2400" dirty="0"/>
              <a:t>Viral shedding </a:t>
            </a:r>
          </a:p>
          <a:p>
            <a:pPr>
              <a:buClr>
                <a:srgbClr val="C00000"/>
              </a:buClr>
            </a:pPr>
            <a:endParaRPr lang="en-US" sz="2400" dirty="0"/>
          </a:p>
          <a:p>
            <a:pPr>
              <a:buClr>
                <a:srgbClr val="C00000"/>
              </a:buClr>
            </a:pPr>
            <a:r>
              <a:rPr lang="it-IT" sz="2400" dirty="0"/>
              <a:t>RV positive </a:t>
            </a:r>
            <a:r>
              <a:rPr lang="it-IT" sz="2400" dirty="0" err="1"/>
              <a:t>patients</a:t>
            </a:r>
            <a:r>
              <a:rPr lang="it-IT" sz="2400" dirty="0"/>
              <a:t>  and </a:t>
            </a:r>
            <a:r>
              <a:rPr lang="it-IT" sz="2400" dirty="0" err="1"/>
              <a:t>starting</a:t>
            </a:r>
            <a:r>
              <a:rPr lang="it-IT" sz="2400" dirty="0"/>
              <a:t> of </a:t>
            </a:r>
            <a:r>
              <a:rPr lang="it-IT" sz="2400" dirty="0" err="1"/>
              <a:t>immunosupression</a:t>
            </a:r>
            <a:r>
              <a:rPr lang="it-IT" sz="2400" dirty="0"/>
              <a:t> </a:t>
            </a:r>
            <a:endParaRPr lang="en-US" sz="2400" dirty="0"/>
          </a:p>
          <a:p>
            <a:pPr>
              <a:buClr>
                <a:srgbClr val="C00000"/>
              </a:buClr>
            </a:pPr>
            <a:endParaRPr lang="en-US" dirty="0"/>
          </a:p>
          <a:p>
            <a:endParaRPr lang="it-IT" dirty="0"/>
          </a:p>
        </p:txBody>
      </p:sp>
    </p:spTree>
    <p:extLst>
      <p:ext uri="{BB962C8B-B14F-4D97-AF65-F5344CB8AC3E}">
        <p14:creationId xmlns:p14="http://schemas.microsoft.com/office/powerpoint/2010/main" val="11392213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283019"/>
            <a:ext cx="10515600" cy="1325563"/>
          </a:xfrm>
        </p:spPr>
        <p:txBody>
          <a:bodyPr>
            <a:normAutofit fontScale="90000"/>
          </a:bodyPr>
          <a:lstStyle/>
          <a:p>
            <a:pPr algn="ctr"/>
            <a:r>
              <a:rPr lang="it-IT" sz="3600" b="1" dirty="0" err="1">
                <a:solidFill>
                  <a:schemeClr val="accent1">
                    <a:lumMod val="50000"/>
                  </a:schemeClr>
                </a:solidFill>
              </a:rPr>
              <a:t>Bacterial</a:t>
            </a:r>
            <a:r>
              <a:rPr lang="it-IT" sz="3600" b="1" dirty="0">
                <a:solidFill>
                  <a:schemeClr val="accent1">
                    <a:lumMod val="50000"/>
                  </a:schemeClr>
                </a:solidFill>
              </a:rPr>
              <a:t> </a:t>
            </a:r>
            <a:r>
              <a:rPr lang="it-IT" sz="3600" b="1" dirty="0" err="1">
                <a:solidFill>
                  <a:schemeClr val="accent1">
                    <a:lumMod val="50000"/>
                  </a:schemeClr>
                </a:solidFill>
              </a:rPr>
              <a:t>coinfection</a:t>
            </a:r>
            <a:r>
              <a:rPr lang="en-US" sz="3600" b="1" dirty="0">
                <a:solidFill>
                  <a:schemeClr val="accent1">
                    <a:lumMod val="50000"/>
                  </a:schemeClr>
                </a:solidFill>
              </a:rPr>
              <a:t>s in RV in SOT </a:t>
            </a:r>
            <a:br>
              <a:rPr lang="en-US" sz="3600" b="1" dirty="0">
                <a:solidFill>
                  <a:schemeClr val="accent1">
                    <a:lumMod val="50000"/>
                  </a:schemeClr>
                </a:solidFill>
              </a:rPr>
            </a:br>
            <a:r>
              <a:rPr lang="en-US" sz="2700" dirty="0">
                <a:latin typeface="+mn-lt"/>
              </a:rPr>
              <a:t>Multi-season prospective Swiss Transplant Cohort Study</a:t>
            </a:r>
            <a:br>
              <a:rPr lang="en-US" sz="2700" b="1" dirty="0">
                <a:solidFill>
                  <a:schemeClr val="accent1">
                    <a:lumMod val="50000"/>
                  </a:schemeClr>
                </a:solidFill>
                <a:latin typeface="+mn-lt"/>
              </a:rPr>
            </a:br>
            <a:r>
              <a:rPr lang="en-US" sz="2700" dirty="0">
                <a:latin typeface="+mn-lt"/>
              </a:rPr>
              <a:t>3294 SOT (2008-2015) ; Follow-up was 3.4 years (IQR 1.61–5.56)</a:t>
            </a:r>
            <a:br>
              <a:rPr lang="en-US" sz="2700" b="1" dirty="0"/>
            </a:br>
            <a:br>
              <a:rPr lang="en-US" sz="2700" b="1" dirty="0"/>
            </a:br>
            <a:endParaRPr lang="en-US" sz="2700" b="1" dirty="0"/>
          </a:p>
        </p:txBody>
      </p:sp>
      <p:sp>
        <p:nvSpPr>
          <p:cNvPr id="3" name="Segnaposto contenuto 2"/>
          <p:cNvSpPr>
            <a:spLocks noGrp="1"/>
          </p:cNvSpPr>
          <p:nvPr>
            <p:ph idx="1"/>
          </p:nvPr>
        </p:nvSpPr>
        <p:spPr>
          <a:xfrm>
            <a:off x="362607" y="1005814"/>
            <a:ext cx="11571890" cy="4351338"/>
          </a:xfrm>
        </p:spPr>
        <p:txBody>
          <a:bodyPr>
            <a:normAutofit/>
          </a:bodyPr>
          <a:lstStyle/>
          <a:p>
            <a:endParaRPr lang="en-US" sz="2400" dirty="0"/>
          </a:p>
          <a:p>
            <a:pPr>
              <a:buClr>
                <a:srgbClr val="C00000"/>
              </a:buClr>
            </a:pPr>
            <a:r>
              <a:rPr lang="en-US" sz="2400" dirty="0"/>
              <a:t>696 RVs in 3294 SOT with median follow-up of 3.4 years</a:t>
            </a:r>
            <a:endParaRPr lang="it-IT" sz="2400" dirty="0"/>
          </a:p>
          <a:p>
            <a:pPr>
              <a:buClr>
                <a:srgbClr val="C00000"/>
              </a:buClr>
            </a:pPr>
            <a:r>
              <a:rPr lang="it-IT" sz="2400" b="1" dirty="0" err="1"/>
              <a:t>Bacterial</a:t>
            </a:r>
            <a:r>
              <a:rPr lang="it-IT" sz="2400" b="1" dirty="0"/>
              <a:t> </a:t>
            </a:r>
            <a:r>
              <a:rPr lang="it-IT" sz="2400" b="1" dirty="0" err="1"/>
              <a:t>coinfection</a:t>
            </a:r>
            <a:r>
              <a:rPr lang="it-IT" sz="2400" b="1" dirty="0"/>
              <a:t>: 7.6% </a:t>
            </a:r>
            <a:r>
              <a:rPr lang="it-IT" sz="2400" dirty="0"/>
              <a:t>(53)</a:t>
            </a:r>
          </a:p>
          <a:p>
            <a:pPr>
              <a:buClr>
                <a:srgbClr val="C00000"/>
              </a:buClr>
            </a:pPr>
            <a:r>
              <a:rPr lang="it-IT" sz="2400" b="1" dirty="0" err="1">
                <a:solidFill>
                  <a:srgbClr val="C00000"/>
                </a:solidFill>
              </a:rPr>
              <a:t>Etiology</a:t>
            </a:r>
            <a:r>
              <a:rPr lang="it-IT" sz="2400" b="1" dirty="0">
                <a:solidFill>
                  <a:srgbClr val="C00000"/>
                </a:solidFill>
              </a:rPr>
              <a:t>: 15 </a:t>
            </a:r>
            <a:r>
              <a:rPr lang="it-IT" sz="2400" b="1" i="1" dirty="0" err="1">
                <a:solidFill>
                  <a:srgbClr val="C00000"/>
                </a:solidFill>
              </a:rPr>
              <a:t>P.aeruginosa</a:t>
            </a:r>
            <a:r>
              <a:rPr lang="it-IT" sz="2400" b="1" i="1" dirty="0"/>
              <a:t>, </a:t>
            </a:r>
            <a:r>
              <a:rPr lang="it-IT" sz="2400" dirty="0"/>
              <a:t>11 </a:t>
            </a:r>
            <a:r>
              <a:rPr lang="it-IT" sz="2400" i="1" dirty="0" err="1"/>
              <a:t>S.pneumoniae</a:t>
            </a:r>
            <a:r>
              <a:rPr lang="it-IT" sz="2400" dirty="0"/>
              <a:t>, 11 </a:t>
            </a:r>
            <a:r>
              <a:rPr lang="it-IT" sz="2400" i="1" dirty="0"/>
              <a:t>H. </a:t>
            </a:r>
            <a:r>
              <a:rPr lang="it-IT" sz="2400" i="1" dirty="0" err="1"/>
              <a:t>influenzae</a:t>
            </a:r>
            <a:r>
              <a:rPr lang="it-IT" sz="2400" dirty="0"/>
              <a:t>, 2 </a:t>
            </a:r>
            <a:r>
              <a:rPr lang="it-IT" sz="2400" i="1" dirty="0" err="1"/>
              <a:t>S.aureus</a:t>
            </a:r>
            <a:r>
              <a:rPr lang="it-IT" sz="2400" dirty="0"/>
              <a:t>, 14 </a:t>
            </a:r>
            <a:r>
              <a:rPr lang="it-IT" sz="2400" dirty="0" err="1"/>
              <a:t>others</a:t>
            </a:r>
            <a:endParaRPr lang="it-IT" sz="2400" dirty="0"/>
          </a:p>
        </p:txBody>
      </p:sp>
      <p:sp>
        <p:nvSpPr>
          <p:cNvPr id="4" name="Rettangolo 3"/>
          <p:cNvSpPr/>
          <p:nvPr/>
        </p:nvSpPr>
        <p:spPr>
          <a:xfrm>
            <a:off x="5988422" y="6320901"/>
            <a:ext cx="6203577" cy="5461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107000"/>
              </a:lnSpc>
              <a:spcAft>
                <a:spcPts val="800"/>
              </a:spcAft>
            </a:pPr>
            <a:r>
              <a:rPr lang="fr-FR" sz="1600" kern="0" dirty="0">
                <a:solidFill>
                  <a:schemeClr val="tx1"/>
                </a:solidFill>
                <a:highlight>
                  <a:srgbClr val="FFFFFF"/>
                </a:highlight>
                <a:cs typeface="Times New Roman" panose="02020603050405020304" pitchFamily="18" charset="0"/>
              </a:rPr>
              <a:t>Mombelli  et al.</a:t>
            </a:r>
            <a:r>
              <a:rPr lang="it-IT" sz="1600" kern="0" dirty="0">
                <a:solidFill>
                  <a:schemeClr val="tx1"/>
                </a:solidFill>
                <a:highlight>
                  <a:srgbClr val="FFFFFF"/>
                </a:highlight>
                <a:cs typeface="Times New Roman" panose="02020603050405020304" pitchFamily="18" charset="0"/>
              </a:rPr>
              <a:t> </a:t>
            </a:r>
            <a:r>
              <a:rPr lang="it-IT" sz="1600" kern="0" dirty="0" err="1">
                <a:solidFill>
                  <a:schemeClr val="tx1"/>
                </a:solidFill>
                <a:highlight>
                  <a:srgbClr val="FFFFFF"/>
                </a:highlight>
                <a:cs typeface="Times New Roman" panose="02020603050405020304" pitchFamily="18" charset="0"/>
              </a:rPr>
              <a:t>Am</a:t>
            </a:r>
            <a:r>
              <a:rPr lang="it-IT" sz="1600" kern="0" dirty="0">
                <a:solidFill>
                  <a:schemeClr val="tx1"/>
                </a:solidFill>
                <a:highlight>
                  <a:srgbClr val="FFFFFF"/>
                </a:highlight>
                <a:cs typeface="Times New Roman" panose="02020603050405020304" pitchFamily="18" charset="0"/>
              </a:rPr>
              <a:t> J </a:t>
            </a:r>
            <a:r>
              <a:rPr lang="it-IT" sz="1600" kern="0" dirty="0" err="1">
                <a:solidFill>
                  <a:schemeClr val="tx1"/>
                </a:solidFill>
                <a:highlight>
                  <a:srgbClr val="FFFFFF"/>
                </a:highlight>
                <a:cs typeface="Times New Roman" panose="02020603050405020304" pitchFamily="18" charset="0"/>
              </a:rPr>
              <a:t>Transplant</a:t>
            </a:r>
            <a:r>
              <a:rPr lang="it-IT" sz="1600" kern="0" dirty="0">
                <a:solidFill>
                  <a:schemeClr val="tx1"/>
                </a:solidFill>
                <a:highlight>
                  <a:srgbClr val="FFFFFF"/>
                </a:highlight>
                <a:cs typeface="Times New Roman" panose="02020603050405020304" pitchFamily="18" charset="0"/>
              </a:rPr>
              <a:t>. 2021</a:t>
            </a:r>
          </a:p>
        </p:txBody>
      </p:sp>
      <p:graphicFrame>
        <p:nvGraphicFramePr>
          <p:cNvPr id="5" name="Tabella 4"/>
          <p:cNvGraphicFramePr>
            <a:graphicFrameLocks noGrp="1"/>
          </p:cNvGraphicFramePr>
          <p:nvPr>
            <p:extLst>
              <p:ext uri="{D42A27DB-BD31-4B8C-83A1-F6EECF244321}">
                <p14:modId xmlns:p14="http://schemas.microsoft.com/office/powerpoint/2010/main" val="1255514498"/>
              </p:ext>
            </p:extLst>
          </p:nvPr>
        </p:nvGraphicFramePr>
        <p:xfrm>
          <a:off x="749299" y="3162947"/>
          <a:ext cx="10096501" cy="1402080"/>
        </p:xfrm>
        <a:graphic>
          <a:graphicData uri="http://schemas.openxmlformats.org/drawingml/2006/table">
            <a:tbl>
              <a:tblPr firstRow="1" bandRow="1">
                <a:tableStyleId>{C083E6E3-FA7D-4D7B-A595-EF9225AFEA82}</a:tableStyleId>
              </a:tblPr>
              <a:tblGrid>
                <a:gridCol w="1994544">
                  <a:extLst>
                    <a:ext uri="{9D8B030D-6E8A-4147-A177-3AD203B41FA5}">
                      <a16:colId xmlns:a16="http://schemas.microsoft.com/office/drawing/2014/main" val="20000"/>
                    </a:ext>
                  </a:extLst>
                </a:gridCol>
                <a:gridCol w="1664409">
                  <a:extLst>
                    <a:ext uri="{9D8B030D-6E8A-4147-A177-3AD203B41FA5}">
                      <a16:colId xmlns:a16="http://schemas.microsoft.com/office/drawing/2014/main" val="20001"/>
                    </a:ext>
                  </a:extLst>
                </a:gridCol>
                <a:gridCol w="1884496">
                  <a:extLst>
                    <a:ext uri="{9D8B030D-6E8A-4147-A177-3AD203B41FA5}">
                      <a16:colId xmlns:a16="http://schemas.microsoft.com/office/drawing/2014/main" val="20002"/>
                    </a:ext>
                  </a:extLst>
                </a:gridCol>
                <a:gridCol w="1187552">
                  <a:extLst>
                    <a:ext uri="{9D8B030D-6E8A-4147-A177-3AD203B41FA5}">
                      <a16:colId xmlns:a16="http://schemas.microsoft.com/office/drawing/2014/main" val="20003"/>
                    </a:ext>
                  </a:extLst>
                </a:gridCol>
                <a:gridCol w="2072489">
                  <a:extLst>
                    <a:ext uri="{9D8B030D-6E8A-4147-A177-3AD203B41FA5}">
                      <a16:colId xmlns:a16="http://schemas.microsoft.com/office/drawing/2014/main" val="20004"/>
                    </a:ext>
                  </a:extLst>
                </a:gridCol>
                <a:gridCol w="1293011">
                  <a:extLst>
                    <a:ext uri="{9D8B030D-6E8A-4147-A177-3AD203B41FA5}">
                      <a16:colId xmlns:a16="http://schemas.microsoft.com/office/drawing/2014/main" val="20005"/>
                    </a:ext>
                  </a:extLst>
                </a:gridCol>
              </a:tblGrid>
              <a:tr h="662782">
                <a:tc>
                  <a:txBody>
                    <a:bodyPr/>
                    <a:lstStyle/>
                    <a:p>
                      <a:endParaRPr lang="en-US" sz="2000" dirty="0"/>
                    </a:p>
                  </a:txBody>
                  <a:tcPr/>
                </a:tc>
                <a:tc>
                  <a:txBody>
                    <a:bodyPr/>
                    <a:lstStyle/>
                    <a:p>
                      <a:pPr algn="ctr"/>
                      <a:r>
                        <a:rPr lang="it-IT" sz="2000" dirty="0"/>
                        <a:t>No ICU (n = 664)</a:t>
                      </a:r>
                      <a:endParaRPr lang="en-US" sz="2000" dirty="0"/>
                    </a:p>
                  </a:txBody>
                  <a:tcPr/>
                </a:tc>
                <a:tc>
                  <a:txBody>
                    <a:bodyPr/>
                    <a:lstStyle/>
                    <a:p>
                      <a:pPr algn="ctr"/>
                      <a:r>
                        <a:rPr lang="it-IT" sz="2000" dirty="0"/>
                        <a:t>ICU (n = 27)</a:t>
                      </a:r>
                      <a:endParaRPr lang="en-US" sz="2000" dirty="0"/>
                    </a:p>
                  </a:txBody>
                  <a:tcPr/>
                </a:tc>
                <a:tc>
                  <a:txBody>
                    <a:bodyPr/>
                    <a:lstStyle/>
                    <a:p>
                      <a:pPr algn="ctr"/>
                      <a:r>
                        <a:rPr lang="it-IT" sz="2000" dirty="0"/>
                        <a:t>p</a:t>
                      </a:r>
                      <a:endParaRPr lang="en-US" sz="2000" dirty="0"/>
                    </a:p>
                  </a:txBody>
                  <a:tcPr/>
                </a:tc>
                <a:tc>
                  <a:txBody>
                    <a:bodyPr/>
                    <a:lstStyle/>
                    <a:p>
                      <a:pPr algn="ctr"/>
                      <a:r>
                        <a:rPr lang="it-IT" sz="2000" dirty="0" err="1"/>
                        <a:t>Adjusted</a:t>
                      </a:r>
                      <a:r>
                        <a:rPr lang="it-IT" sz="2000" dirty="0"/>
                        <a:t> OR (95% CI) </a:t>
                      </a:r>
                      <a:endParaRPr lang="en-US" sz="2000" dirty="0"/>
                    </a:p>
                  </a:txBody>
                  <a:tcPr/>
                </a:tc>
                <a:tc>
                  <a:txBody>
                    <a:bodyPr/>
                    <a:lstStyle/>
                    <a:p>
                      <a:pPr algn="ctr"/>
                      <a:r>
                        <a:rPr lang="it-IT" sz="2000" dirty="0"/>
                        <a:t>p</a:t>
                      </a:r>
                      <a:endParaRPr lang="en-US" sz="2000" dirty="0"/>
                    </a:p>
                  </a:txBody>
                  <a:tcPr/>
                </a:tc>
                <a:extLst>
                  <a:ext uri="{0D108BD9-81ED-4DB2-BD59-A6C34878D82A}">
                    <a16:rowId xmlns:a16="http://schemas.microsoft.com/office/drawing/2014/main" val="10000"/>
                  </a:ext>
                </a:extLst>
              </a:tr>
              <a:tr h="662782">
                <a:tc>
                  <a:txBody>
                    <a:bodyPr/>
                    <a:lstStyle/>
                    <a:p>
                      <a:r>
                        <a:rPr lang="it-IT" sz="2000" b="1" dirty="0" err="1"/>
                        <a:t>Bacterial</a:t>
                      </a:r>
                      <a:r>
                        <a:rPr lang="it-IT" sz="2000" b="1" dirty="0"/>
                        <a:t> </a:t>
                      </a:r>
                      <a:r>
                        <a:rPr lang="it-IT" sz="2000" b="1" dirty="0" err="1"/>
                        <a:t>coinfection</a:t>
                      </a:r>
                      <a:r>
                        <a:rPr lang="it-IT" sz="2000" b="1" dirty="0"/>
                        <a:t> </a:t>
                      </a:r>
                      <a:endParaRPr lang="en-US" sz="2000" b="1" dirty="0"/>
                    </a:p>
                  </a:txBody>
                  <a:tcPr/>
                </a:tc>
                <a:tc>
                  <a:txBody>
                    <a:bodyPr/>
                    <a:lstStyle/>
                    <a:p>
                      <a:pPr algn="ctr"/>
                      <a:r>
                        <a:rPr lang="it-IT" sz="2000" b="1" dirty="0"/>
                        <a:t>42 </a:t>
                      </a:r>
                      <a:r>
                        <a:rPr lang="it-IT" sz="2000" b="1" dirty="0">
                          <a:solidFill>
                            <a:srgbClr val="C00000"/>
                          </a:solidFill>
                        </a:rPr>
                        <a:t>(6.3%)</a:t>
                      </a:r>
                      <a:endParaRPr lang="en-US" sz="2000" b="1" dirty="0">
                        <a:solidFill>
                          <a:srgbClr val="C00000"/>
                        </a:solidFill>
                      </a:endParaRPr>
                    </a:p>
                  </a:txBody>
                  <a:tcPr/>
                </a:tc>
                <a:tc>
                  <a:txBody>
                    <a:bodyPr/>
                    <a:lstStyle/>
                    <a:p>
                      <a:pPr algn="ctr"/>
                      <a:r>
                        <a:rPr lang="it-IT" sz="2000" b="1" dirty="0"/>
                        <a:t>11 </a:t>
                      </a:r>
                      <a:r>
                        <a:rPr lang="it-IT" sz="2000" b="1" dirty="0">
                          <a:solidFill>
                            <a:srgbClr val="C00000"/>
                          </a:solidFill>
                        </a:rPr>
                        <a:t>(40.7%)</a:t>
                      </a:r>
                      <a:endParaRPr lang="en-US" sz="2000" b="1" dirty="0">
                        <a:solidFill>
                          <a:srgbClr val="C00000"/>
                        </a:solidFill>
                      </a:endParaRPr>
                    </a:p>
                  </a:txBody>
                  <a:tcPr/>
                </a:tc>
                <a:tc>
                  <a:txBody>
                    <a:bodyPr/>
                    <a:lstStyle/>
                    <a:p>
                      <a:pPr algn="ctr"/>
                      <a:r>
                        <a:rPr lang="it-IT" sz="2000" b="1" dirty="0"/>
                        <a:t>&lt;.00001</a:t>
                      </a:r>
                      <a:endParaRPr lang="en-US" sz="2000" b="1" dirty="0"/>
                    </a:p>
                  </a:txBody>
                  <a:tcPr/>
                </a:tc>
                <a:tc>
                  <a:txBody>
                    <a:bodyPr/>
                    <a:lstStyle/>
                    <a:p>
                      <a:pPr algn="ctr"/>
                      <a:r>
                        <a:rPr lang="it-IT" sz="2000" b="1" dirty="0"/>
                        <a:t>5.1 (1.8–14.0)</a:t>
                      </a:r>
                      <a:endParaRPr lang="en-US" sz="2000" b="1" dirty="0"/>
                    </a:p>
                  </a:txBody>
                  <a:tcPr/>
                </a:tc>
                <a:tc>
                  <a:txBody>
                    <a:bodyPr/>
                    <a:lstStyle/>
                    <a:p>
                      <a:pPr algn="ctr"/>
                      <a:r>
                        <a:rPr lang="it-IT" sz="2000" b="1" dirty="0"/>
                        <a:t>0.0016</a:t>
                      </a:r>
                      <a:endParaRPr lang="en-US" sz="2000" b="1" dirty="0"/>
                    </a:p>
                  </a:txBody>
                  <a:tcPr/>
                </a:tc>
                <a:extLst>
                  <a:ext uri="{0D108BD9-81ED-4DB2-BD59-A6C34878D82A}">
                    <a16:rowId xmlns:a16="http://schemas.microsoft.com/office/drawing/2014/main" val="10003"/>
                  </a:ext>
                </a:extLst>
              </a:tr>
            </a:tbl>
          </a:graphicData>
        </a:graphic>
      </p:graphicFrame>
      <p:sp>
        <p:nvSpPr>
          <p:cNvPr id="6" name="Rettangolo 5"/>
          <p:cNvSpPr/>
          <p:nvPr/>
        </p:nvSpPr>
        <p:spPr>
          <a:xfrm>
            <a:off x="1231900" y="5102683"/>
            <a:ext cx="9728199" cy="736343"/>
          </a:xfrm>
          <a:prstGeom prst="rect">
            <a:avLst/>
          </a:prstGeom>
          <a:solidFill>
            <a:schemeClr val="bg1"/>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r>
              <a:rPr lang="en-US" sz="2400" dirty="0">
                <a:solidFill>
                  <a:schemeClr val="tx1"/>
                </a:solidFill>
              </a:rPr>
              <a:t>Bacterial coinfection as a risk factors for ICU admission after RV infection</a:t>
            </a:r>
          </a:p>
        </p:txBody>
      </p:sp>
    </p:spTree>
    <p:extLst>
      <p:ext uri="{BB962C8B-B14F-4D97-AF65-F5344CB8AC3E}">
        <p14:creationId xmlns:p14="http://schemas.microsoft.com/office/powerpoint/2010/main" val="3997542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D63D0A0-530D-D303-DFFB-BF1D4B1DB5E5}"/>
              </a:ext>
            </a:extLst>
          </p:cNvPr>
          <p:cNvSpPr>
            <a:spLocks noGrp="1"/>
          </p:cNvSpPr>
          <p:nvPr>
            <p:ph type="title"/>
          </p:nvPr>
        </p:nvSpPr>
        <p:spPr/>
        <p:txBody>
          <a:bodyPr>
            <a:normAutofit/>
          </a:bodyPr>
          <a:lstStyle/>
          <a:p>
            <a:pPr algn="ctr"/>
            <a:r>
              <a:rPr lang="en-US" sz="3200" b="1" dirty="0">
                <a:solidFill>
                  <a:schemeClr val="accent1">
                    <a:lumMod val="50000"/>
                  </a:schemeClr>
                </a:solidFill>
              </a:rPr>
              <a:t>RV and bacterial coinfections in HSTC </a:t>
            </a:r>
            <a:endParaRPr lang="it-IT" sz="3200" b="1" dirty="0">
              <a:solidFill>
                <a:schemeClr val="accent1">
                  <a:lumMod val="50000"/>
                </a:schemeClr>
              </a:solidFill>
            </a:endParaRPr>
          </a:p>
        </p:txBody>
      </p:sp>
      <p:sp>
        <p:nvSpPr>
          <p:cNvPr id="3" name="Segnaposto contenuto 2">
            <a:extLst>
              <a:ext uri="{FF2B5EF4-FFF2-40B4-BE49-F238E27FC236}">
                <a16:creationId xmlns:a16="http://schemas.microsoft.com/office/drawing/2014/main" id="{71D56AF8-50EF-D415-E470-6352B2E31898}"/>
              </a:ext>
            </a:extLst>
          </p:cNvPr>
          <p:cNvSpPr>
            <a:spLocks noGrp="1"/>
          </p:cNvSpPr>
          <p:nvPr>
            <p:ph idx="1"/>
          </p:nvPr>
        </p:nvSpPr>
        <p:spPr/>
        <p:txBody>
          <a:bodyPr>
            <a:normAutofit/>
          </a:bodyPr>
          <a:lstStyle/>
          <a:p>
            <a:r>
              <a:rPr lang="en-US" dirty="0"/>
              <a:t>Bacterial co-infection: 5-27%</a:t>
            </a:r>
          </a:p>
          <a:p>
            <a:endParaRPr lang="en-US" dirty="0"/>
          </a:p>
          <a:p>
            <a:r>
              <a:rPr lang="en-US" b="1" dirty="0"/>
              <a:t>Increased risk for mortality </a:t>
            </a:r>
            <a:r>
              <a:rPr lang="en-US" dirty="0"/>
              <a:t>in RV + bacterial coinfection (HR 2.65, 95% C.I. 1.2-6.9, P = .017)</a:t>
            </a:r>
            <a:endParaRPr lang="it-IT" dirty="0"/>
          </a:p>
        </p:txBody>
      </p:sp>
      <p:sp>
        <p:nvSpPr>
          <p:cNvPr id="4" name="Rettangolo 3">
            <a:extLst>
              <a:ext uri="{FF2B5EF4-FFF2-40B4-BE49-F238E27FC236}">
                <a16:creationId xmlns:a16="http://schemas.microsoft.com/office/drawing/2014/main" id="{8279C11C-6DF8-B11D-5DE1-1425374E075C}"/>
              </a:ext>
            </a:extLst>
          </p:cNvPr>
          <p:cNvSpPr/>
          <p:nvPr/>
        </p:nvSpPr>
        <p:spPr>
          <a:xfrm>
            <a:off x="5988423" y="6219825"/>
            <a:ext cx="6203577" cy="5461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107000"/>
              </a:lnSpc>
              <a:spcAft>
                <a:spcPts val="800"/>
              </a:spcAft>
            </a:pPr>
            <a:r>
              <a:rPr lang="it-IT" sz="1600" kern="0" dirty="0">
                <a:solidFill>
                  <a:schemeClr val="tx1"/>
                </a:solidFill>
                <a:highlight>
                  <a:srgbClr val="FFFFFF"/>
                </a:highlight>
                <a:cs typeface="Times New Roman" panose="02020603050405020304" pitchFamily="18" charset="0"/>
              </a:rPr>
              <a:t>Marinelli et al. </a:t>
            </a:r>
            <a:r>
              <a:rPr lang="en-US" sz="1600" dirty="0">
                <a:solidFill>
                  <a:schemeClr val="tx1"/>
                </a:solidFill>
              </a:rPr>
              <a:t>Biology of Blood and Marrow Transplantation 2020 (26)</a:t>
            </a:r>
            <a:br>
              <a:rPr lang="en-US" sz="1600" dirty="0">
                <a:solidFill>
                  <a:schemeClr val="tx1"/>
                </a:solidFill>
              </a:rPr>
            </a:br>
            <a:r>
              <a:rPr lang="en-US" sz="1600" kern="0" dirty="0" err="1">
                <a:solidFill>
                  <a:schemeClr val="tx1"/>
                </a:solidFill>
                <a:highlight>
                  <a:srgbClr val="FFFFFF"/>
                </a:highlight>
                <a:cs typeface="Times New Roman" panose="02020603050405020304" pitchFamily="18" charset="0"/>
              </a:rPr>
              <a:t>Pinana</a:t>
            </a:r>
            <a:r>
              <a:rPr lang="en-US" sz="1600" kern="0" dirty="0">
                <a:solidFill>
                  <a:schemeClr val="tx1"/>
                </a:solidFill>
                <a:highlight>
                  <a:srgbClr val="FFFFFF"/>
                </a:highlight>
                <a:cs typeface="Times New Roman" panose="02020603050405020304" pitchFamily="18" charset="0"/>
              </a:rPr>
              <a:t> et al. TID </a:t>
            </a:r>
            <a:r>
              <a:rPr lang="en-US" sz="1600" kern="0" dirty="0" err="1">
                <a:solidFill>
                  <a:schemeClr val="tx1"/>
                </a:solidFill>
                <a:highlight>
                  <a:srgbClr val="FFFFFF"/>
                </a:highlight>
                <a:cs typeface="Times New Roman" panose="02020603050405020304" pitchFamily="18" charset="0"/>
              </a:rPr>
              <a:t>Agust</a:t>
            </a:r>
            <a:r>
              <a:rPr lang="en-US" sz="1600" kern="0" dirty="0">
                <a:solidFill>
                  <a:schemeClr val="tx1"/>
                </a:solidFill>
                <a:highlight>
                  <a:srgbClr val="FFFFFF"/>
                </a:highlight>
                <a:cs typeface="Times New Roman" panose="02020603050405020304" pitchFamily="18" charset="0"/>
              </a:rPr>
              <a:t> 2018 </a:t>
            </a:r>
            <a:endParaRPr lang="it-IT" sz="1600" kern="0" dirty="0">
              <a:solidFill>
                <a:schemeClr val="tx1"/>
              </a:solidFill>
              <a:highlight>
                <a:srgbClr val="FFFFFF"/>
              </a:highlight>
              <a:cs typeface="Times New Roman" panose="02020603050405020304" pitchFamily="18" charset="0"/>
            </a:endParaRPr>
          </a:p>
        </p:txBody>
      </p:sp>
      <p:pic>
        <p:nvPicPr>
          <p:cNvPr id="5" name="Immagine 4">
            <a:extLst>
              <a:ext uri="{FF2B5EF4-FFF2-40B4-BE49-F238E27FC236}">
                <a16:creationId xmlns:a16="http://schemas.microsoft.com/office/drawing/2014/main" id="{82756144-53FB-5680-5CFB-DBB771D80458}"/>
              </a:ext>
            </a:extLst>
          </p:cNvPr>
          <p:cNvPicPr>
            <a:picLocks noChangeAspect="1"/>
          </p:cNvPicPr>
          <p:nvPr/>
        </p:nvPicPr>
        <p:blipFill>
          <a:blip r:embed="rId2"/>
          <a:stretch>
            <a:fillRect/>
          </a:stretch>
        </p:blipFill>
        <p:spPr>
          <a:xfrm>
            <a:off x="4525962" y="4445794"/>
            <a:ext cx="3495675" cy="1304925"/>
          </a:xfrm>
          <a:prstGeom prst="rect">
            <a:avLst/>
          </a:prstGeom>
        </p:spPr>
      </p:pic>
    </p:spTree>
    <p:extLst>
      <p:ext uri="{BB962C8B-B14F-4D97-AF65-F5344CB8AC3E}">
        <p14:creationId xmlns:p14="http://schemas.microsoft.com/office/powerpoint/2010/main" val="31632854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56B2677-257E-FB0B-BDDA-A71259F259F6}"/>
              </a:ext>
            </a:extLst>
          </p:cNvPr>
          <p:cNvSpPr>
            <a:spLocks noGrp="1"/>
          </p:cNvSpPr>
          <p:nvPr>
            <p:ph type="title"/>
          </p:nvPr>
        </p:nvSpPr>
        <p:spPr/>
        <p:txBody>
          <a:bodyPr/>
          <a:lstStyle/>
          <a:p>
            <a:endParaRPr lang="it-IT"/>
          </a:p>
        </p:txBody>
      </p:sp>
      <p:pic>
        <p:nvPicPr>
          <p:cNvPr id="2050" name="Picture 2" descr="JoF | Free Full-Text | A Visual and Comprehensive Review on  COVID-19-Associated Pulmonary Aspergillosis (CAPA)">
            <a:extLst>
              <a:ext uri="{FF2B5EF4-FFF2-40B4-BE49-F238E27FC236}">
                <a16:creationId xmlns:a16="http://schemas.microsoft.com/office/drawing/2014/main" id="{D1167E0C-C047-45C1-D700-4B91DB935AE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12569" y="322558"/>
            <a:ext cx="9488383" cy="6274271"/>
          </a:xfrm>
          <a:prstGeom prst="rect">
            <a:avLst/>
          </a:prstGeom>
          <a:noFill/>
          <a:extLst>
            <a:ext uri="{909E8E84-426E-40DD-AFC4-6F175D3DCCD1}">
              <a14:hiddenFill xmlns:a14="http://schemas.microsoft.com/office/drawing/2010/main">
                <a:solidFill>
                  <a:srgbClr val="FFFFFF"/>
                </a:solidFill>
              </a14:hiddenFill>
            </a:ext>
          </a:extLst>
        </p:spPr>
      </p:pic>
      <p:sp>
        <p:nvSpPr>
          <p:cNvPr id="4" name="Rettangolo 3">
            <a:extLst>
              <a:ext uri="{FF2B5EF4-FFF2-40B4-BE49-F238E27FC236}">
                <a16:creationId xmlns:a16="http://schemas.microsoft.com/office/drawing/2014/main" id="{FE8C6130-A643-49C3-4E93-043D61843791}"/>
              </a:ext>
            </a:extLst>
          </p:cNvPr>
          <p:cNvSpPr/>
          <p:nvPr/>
        </p:nvSpPr>
        <p:spPr>
          <a:xfrm>
            <a:off x="9013371" y="6481000"/>
            <a:ext cx="3178628" cy="4256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600" kern="0"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Feys</a:t>
            </a:r>
            <a:r>
              <a:rPr lang="en-US" sz="1600" kern="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et al. </a:t>
            </a:r>
            <a:r>
              <a:rPr lang="it-IT" sz="1600" kern="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J Fungi (Basel) 2021 </a:t>
            </a:r>
            <a:r>
              <a:rPr lang="it-IT" sz="1600" kern="0"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Dec</a:t>
            </a:r>
            <a:endParaRPr lang="it-IT" sz="1600" dirty="0">
              <a:solidFill>
                <a:schemeClr val="tx1"/>
              </a:solidFill>
            </a:endParaRPr>
          </a:p>
        </p:txBody>
      </p:sp>
    </p:spTree>
    <p:extLst>
      <p:ext uri="{BB962C8B-B14F-4D97-AF65-F5344CB8AC3E}">
        <p14:creationId xmlns:p14="http://schemas.microsoft.com/office/powerpoint/2010/main" val="41730274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4786E6C-6E42-7388-D461-7AD96B90E1F8}"/>
              </a:ext>
            </a:extLst>
          </p:cNvPr>
          <p:cNvSpPr>
            <a:spLocks noGrp="1"/>
          </p:cNvSpPr>
          <p:nvPr>
            <p:ph type="title"/>
          </p:nvPr>
        </p:nvSpPr>
        <p:spPr/>
        <p:txBody>
          <a:bodyPr/>
          <a:lstStyle/>
          <a:p>
            <a:pPr algn="ctr"/>
            <a:r>
              <a:rPr lang="en-US" sz="3200" b="1" dirty="0">
                <a:solidFill>
                  <a:schemeClr val="accent1">
                    <a:lumMod val="50000"/>
                  </a:schemeClr>
                </a:solidFill>
              </a:rPr>
              <a:t>Invasive fungal infections after RV </a:t>
            </a:r>
            <a:r>
              <a:rPr lang="it-IT" sz="3200" b="1" dirty="0" err="1">
                <a:solidFill>
                  <a:schemeClr val="accent1">
                    <a:lumMod val="50000"/>
                  </a:schemeClr>
                </a:solidFill>
              </a:rPr>
              <a:t>infections</a:t>
            </a:r>
            <a:r>
              <a:rPr lang="it-IT" sz="3200" b="1" dirty="0">
                <a:solidFill>
                  <a:schemeClr val="accent1">
                    <a:lumMod val="50000"/>
                  </a:schemeClr>
                </a:solidFill>
              </a:rPr>
              <a:t> in </a:t>
            </a:r>
            <a:r>
              <a:rPr lang="it-IT" sz="3200" b="1" dirty="0" err="1">
                <a:solidFill>
                  <a:schemeClr val="accent1">
                    <a:lumMod val="50000"/>
                  </a:schemeClr>
                </a:solidFill>
              </a:rPr>
              <a:t>lung</a:t>
            </a:r>
            <a:r>
              <a:rPr lang="it-IT" sz="3200" b="1" dirty="0">
                <a:solidFill>
                  <a:schemeClr val="accent1">
                    <a:lumMod val="50000"/>
                  </a:schemeClr>
                </a:solidFill>
              </a:rPr>
              <a:t> </a:t>
            </a:r>
            <a:r>
              <a:rPr lang="it-IT" sz="3200" b="1" dirty="0" err="1">
                <a:solidFill>
                  <a:schemeClr val="accent1">
                    <a:lumMod val="50000"/>
                  </a:schemeClr>
                </a:solidFill>
              </a:rPr>
              <a:t>transplant</a:t>
            </a:r>
            <a:br>
              <a:rPr lang="it-IT" sz="2900" b="1" dirty="0">
                <a:solidFill>
                  <a:schemeClr val="accent1">
                    <a:lumMod val="50000"/>
                  </a:schemeClr>
                </a:solidFill>
              </a:rPr>
            </a:br>
            <a:r>
              <a:rPr lang="it-IT" sz="2200" b="0" i="0" u="none" strike="noStrike" baseline="0" dirty="0">
                <a:latin typeface="+mn-lt"/>
              </a:rPr>
              <a:t>Johns Hopkins Hospital, Baltimore; </a:t>
            </a:r>
            <a:r>
              <a:rPr lang="it-IT" sz="2200" dirty="0" err="1">
                <a:latin typeface="+mn-lt"/>
              </a:rPr>
              <a:t>retrospective</a:t>
            </a:r>
            <a:r>
              <a:rPr lang="it-IT" sz="2200" dirty="0">
                <a:latin typeface="+mn-lt"/>
              </a:rPr>
              <a:t> study 2010-2021</a:t>
            </a:r>
            <a:br>
              <a:rPr lang="it-IT" sz="2200" dirty="0">
                <a:latin typeface="+mn-lt"/>
              </a:rPr>
            </a:br>
            <a:r>
              <a:rPr lang="en-US" sz="2200" i="0" u="none" strike="noStrike" baseline="0" dirty="0">
                <a:latin typeface="+mn-lt"/>
              </a:rPr>
              <a:t>202 RVI episodes: 50 FLU, 31 S</a:t>
            </a:r>
            <a:r>
              <a:rPr lang="it-IT" sz="2200" i="0" u="none" strike="noStrike" baseline="0" dirty="0">
                <a:latin typeface="+mn-lt"/>
              </a:rPr>
              <a:t>ARS-CoV-2, 30 MPV, 44 PIV, 47 RSV</a:t>
            </a:r>
            <a:endParaRPr lang="it-IT" sz="2200" dirty="0">
              <a:latin typeface="+mn-lt"/>
            </a:endParaRPr>
          </a:p>
        </p:txBody>
      </p:sp>
      <p:pic>
        <p:nvPicPr>
          <p:cNvPr id="6" name="Segnaposto contenuto 5">
            <a:extLst>
              <a:ext uri="{FF2B5EF4-FFF2-40B4-BE49-F238E27FC236}">
                <a16:creationId xmlns:a16="http://schemas.microsoft.com/office/drawing/2014/main" id="{ED690E8D-DCE7-7319-7012-8BC7A491D409}"/>
              </a:ext>
            </a:extLst>
          </p:cNvPr>
          <p:cNvPicPr>
            <a:picLocks noGrp="1" noChangeAspect="1"/>
          </p:cNvPicPr>
          <p:nvPr>
            <p:ph idx="1"/>
          </p:nvPr>
        </p:nvPicPr>
        <p:blipFill>
          <a:blip r:embed="rId3"/>
          <a:stretch>
            <a:fillRect/>
          </a:stretch>
        </p:blipFill>
        <p:spPr>
          <a:xfrm>
            <a:off x="838200" y="2083438"/>
            <a:ext cx="7727501" cy="4464507"/>
          </a:xfrm>
        </p:spPr>
      </p:pic>
      <p:sp>
        <p:nvSpPr>
          <p:cNvPr id="4" name="Rettangolo 3">
            <a:extLst>
              <a:ext uri="{FF2B5EF4-FFF2-40B4-BE49-F238E27FC236}">
                <a16:creationId xmlns:a16="http://schemas.microsoft.com/office/drawing/2014/main" id="{FBB8DE51-A716-0284-3F0D-2D29B411CF3A}"/>
              </a:ext>
            </a:extLst>
          </p:cNvPr>
          <p:cNvSpPr/>
          <p:nvPr/>
        </p:nvSpPr>
        <p:spPr>
          <a:xfrm>
            <a:off x="6952343" y="6463847"/>
            <a:ext cx="5239656" cy="3741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107000"/>
              </a:lnSpc>
              <a:spcAft>
                <a:spcPts val="800"/>
              </a:spcAft>
            </a:pPr>
            <a:r>
              <a:rPr lang="it-IT" sz="1600" kern="0" dirty="0" err="1">
                <a:solidFill>
                  <a:schemeClr val="tx1"/>
                </a:solidFill>
                <a:highlight>
                  <a:srgbClr val="FFFFFF"/>
                </a:highlight>
                <a:cs typeface="Times New Roman" panose="02020603050405020304" pitchFamily="18" charset="0"/>
              </a:rPr>
              <a:t>Permpalung</a:t>
            </a:r>
            <a:r>
              <a:rPr lang="it-IT" sz="1600" kern="0" dirty="0">
                <a:solidFill>
                  <a:schemeClr val="tx1"/>
                </a:solidFill>
                <a:highlight>
                  <a:srgbClr val="FFFFFF"/>
                </a:highlight>
                <a:cs typeface="Times New Roman" panose="02020603050405020304" pitchFamily="18" charset="0"/>
              </a:rPr>
              <a:t> </a:t>
            </a:r>
            <a:r>
              <a:rPr lang="fr-FR" sz="1600" kern="0" dirty="0">
                <a:solidFill>
                  <a:schemeClr val="tx1"/>
                </a:solidFill>
                <a:highlight>
                  <a:srgbClr val="FFFFFF"/>
                </a:highlight>
                <a:cs typeface="Times New Roman" panose="02020603050405020304" pitchFamily="18" charset="0"/>
              </a:rPr>
              <a:t>et al.</a:t>
            </a:r>
            <a:r>
              <a:rPr lang="it-IT" sz="1600" kern="0" dirty="0">
                <a:solidFill>
                  <a:schemeClr val="tx1"/>
                </a:solidFill>
                <a:highlight>
                  <a:srgbClr val="FFFFFF"/>
                </a:highlight>
                <a:cs typeface="Times New Roman" panose="02020603050405020304" pitchFamily="18" charset="0"/>
              </a:rPr>
              <a:t> J Heart </a:t>
            </a:r>
            <a:r>
              <a:rPr lang="it-IT" sz="1600" kern="0" dirty="0" err="1">
                <a:solidFill>
                  <a:schemeClr val="tx1"/>
                </a:solidFill>
                <a:highlight>
                  <a:srgbClr val="FFFFFF"/>
                </a:highlight>
                <a:cs typeface="Times New Roman" panose="02020603050405020304" pitchFamily="18" charset="0"/>
              </a:rPr>
              <a:t>Lung</a:t>
            </a:r>
            <a:r>
              <a:rPr lang="it-IT" sz="1600" kern="0" dirty="0">
                <a:solidFill>
                  <a:schemeClr val="tx1"/>
                </a:solidFill>
                <a:highlight>
                  <a:srgbClr val="FFFFFF"/>
                </a:highlight>
                <a:cs typeface="Times New Roman" panose="02020603050405020304" pitchFamily="18" charset="0"/>
              </a:rPr>
              <a:t> </a:t>
            </a:r>
            <a:r>
              <a:rPr lang="it-IT" sz="1600" kern="0" dirty="0" err="1">
                <a:solidFill>
                  <a:schemeClr val="tx1"/>
                </a:solidFill>
                <a:highlight>
                  <a:srgbClr val="FFFFFF"/>
                </a:highlight>
                <a:cs typeface="Times New Roman" panose="02020603050405020304" pitchFamily="18" charset="0"/>
              </a:rPr>
              <a:t>Transplant</a:t>
            </a:r>
            <a:r>
              <a:rPr lang="it-IT" sz="1600" kern="0" dirty="0">
                <a:solidFill>
                  <a:schemeClr val="tx1"/>
                </a:solidFill>
                <a:highlight>
                  <a:srgbClr val="FFFFFF"/>
                </a:highlight>
                <a:cs typeface="Times New Roman" panose="02020603050405020304" pitchFamily="18" charset="0"/>
              </a:rPr>
              <a:t> 2023</a:t>
            </a:r>
          </a:p>
        </p:txBody>
      </p:sp>
      <p:sp>
        <p:nvSpPr>
          <p:cNvPr id="3" name="Rettangolo con angoli arrotondati 2">
            <a:extLst>
              <a:ext uri="{FF2B5EF4-FFF2-40B4-BE49-F238E27FC236}">
                <a16:creationId xmlns:a16="http://schemas.microsoft.com/office/drawing/2014/main" id="{2194C9A2-B176-6333-F506-2DE9204A9E31}"/>
              </a:ext>
            </a:extLst>
          </p:cNvPr>
          <p:cNvSpPr/>
          <p:nvPr/>
        </p:nvSpPr>
        <p:spPr>
          <a:xfrm>
            <a:off x="884006" y="2627083"/>
            <a:ext cx="7765178" cy="595085"/>
          </a:xfrm>
          <a:prstGeom prst="round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Rettangolo 6">
            <a:extLst>
              <a:ext uri="{FF2B5EF4-FFF2-40B4-BE49-F238E27FC236}">
                <a16:creationId xmlns:a16="http://schemas.microsoft.com/office/drawing/2014/main" id="{D718AFD0-F647-F76D-9353-4FCA949CB700}"/>
              </a:ext>
            </a:extLst>
          </p:cNvPr>
          <p:cNvSpPr/>
          <p:nvPr/>
        </p:nvSpPr>
        <p:spPr>
          <a:xfrm>
            <a:off x="2837542" y="1582057"/>
            <a:ext cx="7046687" cy="439136"/>
          </a:xfrm>
          <a:prstGeom prst="rect">
            <a:avLst/>
          </a:prstGeom>
          <a:noFill/>
          <a:ln w="3810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2000" b="1" dirty="0">
                <a:solidFill>
                  <a:schemeClr val="tx1"/>
                </a:solidFill>
              </a:rPr>
              <a:t>31 RVI (15%) </a:t>
            </a:r>
            <a:r>
              <a:rPr lang="it-IT" sz="2000" b="1" dirty="0" err="1">
                <a:solidFill>
                  <a:schemeClr val="tx1"/>
                </a:solidFill>
              </a:rPr>
              <a:t>associated</a:t>
            </a:r>
            <a:r>
              <a:rPr lang="it-IT" sz="2000" b="1" dirty="0">
                <a:solidFill>
                  <a:schemeClr val="tx1"/>
                </a:solidFill>
              </a:rPr>
              <a:t> with </a:t>
            </a:r>
            <a:r>
              <a:rPr lang="it-IT" sz="2000" b="1" dirty="0" err="1">
                <a:solidFill>
                  <a:schemeClr val="tx1"/>
                </a:solidFill>
              </a:rPr>
              <a:t>secondary</a:t>
            </a:r>
            <a:r>
              <a:rPr lang="it-IT" sz="2000" b="1" dirty="0">
                <a:solidFill>
                  <a:schemeClr val="tx1"/>
                </a:solidFill>
              </a:rPr>
              <a:t> IFI (80% </a:t>
            </a:r>
            <a:r>
              <a:rPr lang="it-IT" sz="2000" b="1" dirty="0" err="1">
                <a:solidFill>
                  <a:schemeClr val="tx1"/>
                </a:solidFill>
              </a:rPr>
              <a:t>aspergillosis</a:t>
            </a:r>
            <a:r>
              <a:rPr lang="it-IT" sz="2000" b="1" dirty="0">
                <a:solidFill>
                  <a:schemeClr val="tx1"/>
                </a:solidFill>
              </a:rPr>
              <a:t> )  </a:t>
            </a:r>
          </a:p>
        </p:txBody>
      </p:sp>
      <p:sp>
        <p:nvSpPr>
          <p:cNvPr id="5" name="Rettangolo con angoli arrotondati 4">
            <a:extLst>
              <a:ext uri="{FF2B5EF4-FFF2-40B4-BE49-F238E27FC236}">
                <a16:creationId xmlns:a16="http://schemas.microsoft.com/office/drawing/2014/main" id="{E8427299-3994-AC87-B947-A671B2F7388D}"/>
              </a:ext>
            </a:extLst>
          </p:cNvPr>
          <p:cNvSpPr/>
          <p:nvPr/>
        </p:nvSpPr>
        <p:spPr>
          <a:xfrm>
            <a:off x="8969829" y="3459469"/>
            <a:ext cx="3047999" cy="909332"/>
          </a:xfrm>
          <a:prstGeom prst="round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0" i="0" u="none" strike="noStrike" baseline="0" dirty="0">
                <a:solidFill>
                  <a:schemeClr val="tx1"/>
                </a:solidFill>
                <a:latin typeface="AdvP6F00"/>
              </a:rPr>
              <a:t>IFIs post RVIs were associated with lung allograft failure </a:t>
            </a:r>
            <a:r>
              <a:rPr lang="it-IT" sz="1800" b="0" i="0" u="none" strike="noStrike" baseline="0" dirty="0">
                <a:solidFill>
                  <a:schemeClr val="tx1"/>
                </a:solidFill>
                <a:latin typeface="AdvP6F00"/>
              </a:rPr>
              <a:t>and CLAD stage </a:t>
            </a:r>
            <a:r>
              <a:rPr lang="it-IT" sz="1800" b="0" i="0" u="none" strike="noStrike" baseline="0" dirty="0" err="1">
                <a:solidFill>
                  <a:schemeClr val="tx1"/>
                </a:solidFill>
                <a:latin typeface="AdvP6F00"/>
              </a:rPr>
              <a:t>progression</a:t>
            </a:r>
            <a:endParaRPr lang="it-IT" dirty="0">
              <a:solidFill>
                <a:schemeClr val="tx1"/>
              </a:solidFill>
            </a:endParaRPr>
          </a:p>
        </p:txBody>
      </p:sp>
      <p:sp>
        <p:nvSpPr>
          <p:cNvPr id="11" name="Freccia angolare in su 10">
            <a:extLst>
              <a:ext uri="{FF2B5EF4-FFF2-40B4-BE49-F238E27FC236}">
                <a16:creationId xmlns:a16="http://schemas.microsoft.com/office/drawing/2014/main" id="{7896AD56-57F4-40B8-8C2B-190D60F35B8C}"/>
              </a:ext>
            </a:extLst>
          </p:cNvPr>
          <p:cNvSpPr/>
          <p:nvPr/>
        </p:nvSpPr>
        <p:spPr>
          <a:xfrm flipV="1">
            <a:off x="9882872" y="2664505"/>
            <a:ext cx="711199" cy="595085"/>
          </a:xfrm>
          <a:prstGeom prst="bentUpArrow">
            <a:avLst/>
          </a:prstGeom>
          <a:solidFill>
            <a:schemeClr val="bg1"/>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661492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C69F655-AF24-2634-B246-20CEB7D194BA}"/>
              </a:ext>
            </a:extLst>
          </p:cNvPr>
          <p:cNvSpPr>
            <a:spLocks noGrp="1"/>
          </p:cNvSpPr>
          <p:nvPr>
            <p:ph type="title"/>
          </p:nvPr>
        </p:nvSpPr>
        <p:spPr>
          <a:xfrm>
            <a:off x="838200" y="226228"/>
            <a:ext cx="10515600" cy="1325563"/>
          </a:xfrm>
        </p:spPr>
        <p:txBody>
          <a:bodyPr>
            <a:normAutofit/>
          </a:bodyPr>
          <a:lstStyle/>
          <a:p>
            <a:pPr algn="ctr"/>
            <a:r>
              <a:rPr lang="en-US" sz="3200" b="1" dirty="0">
                <a:solidFill>
                  <a:schemeClr val="accent1">
                    <a:lumMod val="50000"/>
                  </a:schemeClr>
                </a:solidFill>
              </a:rPr>
              <a:t>Independent risk factors for invasive aspergillosis /invasive </a:t>
            </a:r>
            <a:r>
              <a:rPr lang="en-US" sz="3200" b="1" dirty="0" err="1">
                <a:solidFill>
                  <a:schemeClr val="accent1">
                    <a:lumMod val="50000"/>
                  </a:schemeClr>
                </a:solidFill>
              </a:rPr>
              <a:t>mould</a:t>
            </a:r>
            <a:r>
              <a:rPr lang="en-US" sz="3200" b="1" dirty="0">
                <a:solidFill>
                  <a:schemeClr val="accent1">
                    <a:lumMod val="50000"/>
                  </a:schemeClr>
                </a:solidFill>
              </a:rPr>
              <a:t> infections after HSCT </a:t>
            </a:r>
            <a:br>
              <a:rPr lang="en-US" sz="3200" b="1" dirty="0">
                <a:solidFill>
                  <a:schemeClr val="accent1">
                    <a:lumMod val="50000"/>
                  </a:schemeClr>
                </a:solidFill>
              </a:rPr>
            </a:br>
            <a:r>
              <a:rPr lang="en-US" sz="2400" dirty="0">
                <a:solidFill>
                  <a:schemeClr val="accent1">
                    <a:lumMod val="50000"/>
                  </a:schemeClr>
                </a:solidFill>
                <a:latin typeface="+mn-lt"/>
              </a:rPr>
              <a:t>4</a:t>
            </a:r>
            <a:r>
              <a:rPr lang="en-US" sz="2400" i="0" dirty="0">
                <a:solidFill>
                  <a:srgbClr val="212121"/>
                </a:solidFill>
                <a:effectLst/>
                <a:latin typeface="+mn-lt"/>
              </a:rPr>
              <a:t>5 </a:t>
            </a:r>
            <a:r>
              <a:rPr lang="en-US" sz="2400" b="0" i="0" dirty="0">
                <a:solidFill>
                  <a:srgbClr val="212121"/>
                </a:solidFill>
                <a:effectLst/>
                <a:latin typeface="+mn-lt"/>
              </a:rPr>
              <a:t>studies - meta-analysis</a:t>
            </a:r>
            <a:endParaRPr lang="it-IT" sz="2400" b="1" dirty="0">
              <a:solidFill>
                <a:schemeClr val="accent1">
                  <a:lumMod val="50000"/>
                </a:schemeClr>
              </a:solidFill>
              <a:latin typeface="+mn-lt"/>
            </a:endParaRPr>
          </a:p>
        </p:txBody>
      </p:sp>
      <p:sp>
        <p:nvSpPr>
          <p:cNvPr id="3" name="Segnaposto contenuto 2">
            <a:extLst>
              <a:ext uri="{FF2B5EF4-FFF2-40B4-BE49-F238E27FC236}">
                <a16:creationId xmlns:a16="http://schemas.microsoft.com/office/drawing/2014/main" id="{DC2BF3BD-A60E-807C-2006-50F029A9E902}"/>
              </a:ext>
            </a:extLst>
          </p:cNvPr>
          <p:cNvSpPr>
            <a:spLocks noGrp="1"/>
          </p:cNvSpPr>
          <p:nvPr>
            <p:ph idx="1"/>
          </p:nvPr>
        </p:nvSpPr>
        <p:spPr/>
        <p:txBody>
          <a:bodyPr/>
          <a:lstStyle/>
          <a:p>
            <a:endParaRPr lang="it-IT"/>
          </a:p>
        </p:txBody>
      </p:sp>
      <p:pic>
        <p:nvPicPr>
          <p:cNvPr id="5" name="Immagine 4">
            <a:extLst>
              <a:ext uri="{FF2B5EF4-FFF2-40B4-BE49-F238E27FC236}">
                <a16:creationId xmlns:a16="http://schemas.microsoft.com/office/drawing/2014/main" id="{EB3EA433-BB61-8800-1A9C-2A3A8CD68082}"/>
              </a:ext>
            </a:extLst>
          </p:cNvPr>
          <p:cNvPicPr>
            <a:picLocks noChangeAspect="1"/>
          </p:cNvPicPr>
          <p:nvPr/>
        </p:nvPicPr>
        <p:blipFill>
          <a:blip r:embed="rId2"/>
          <a:srcRect t="11251"/>
          <a:stretch/>
        </p:blipFill>
        <p:spPr>
          <a:xfrm>
            <a:off x="1218519" y="1511693"/>
            <a:ext cx="9754961" cy="4802187"/>
          </a:xfrm>
          <a:prstGeom prst="rect">
            <a:avLst/>
          </a:prstGeom>
        </p:spPr>
      </p:pic>
      <p:sp>
        <p:nvSpPr>
          <p:cNvPr id="6" name="Rettangolo 5">
            <a:extLst>
              <a:ext uri="{FF2B5EF4-FFF2-40B4-BE49-F238E27FC236}">
                <a16:creationId xmlns:a16="http://schemas.microsoft.com/office/drawing/2014/main" id="{96B0CB39-721F-79AA-4D15-5946F5CC4EB5}"/>
              </a:ext>
            </a:extLst>
          </p:cNvPr>
          <p:cNvSpPr/>
          <p:nvPr/>
        </p:nvSpPr>
        <p:spPr>
          <a:xfrm>
            <a:off x="1409700" y="5040312"/>
            <a:ext cx="9512300" cy="306388"/>
          </a:xfrm>
          <a:prstGeom prst="rect">
            <a:avLst/>
          </a:prstGeom>
          <a:noFill/>
          <a:ln>
            <a:solidFill>
              <a:schemeClr val="bg1">
                <a:lumMod val="50000"/>
              </a:schemeClr>
            </a:solidFill>
          </a:ln>
          <a:effectLst>
            <a:glow rad="101600">
              <a:schemeClr val="accent5">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Rettangolo 6">
            <a:extLst>
              <a:ext uri="{FF2B5EF4-FFF2-40B4-BE49-F238E27FC236}">
                <a16:creationId xmlns:a16="http://schemas.microsoft.com/office/drawing/2014/main" id="{CBB1FFF5-2D76-1BB0-241A-17170AC36063}"/>
              </a:ext>
            </a:extLst>
          </p:cNvPr>
          <p:cNvSpPr/>
          <p:nvPr/>
        </p:nvSpPr>
        <p:spPr>
          <a:xfrm>
            <a:off x="5644393" y="6455664"/>
            <a:ext cx="6430129" cy="40233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sz="16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Biyun</a:t>
            </a: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et al. Clin </a:t>
            </a:r>
            <a:r>
              <a:rPr lang="en-US" sz="16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Microbiol</a:t>
            </a: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Infect 2024 May;30(5):601-610</a:t>
            </a:r>
            <a:endParaRPr lang="it-IT" sz="1600" dirty="0">
              <a:solidFill>
                <a:schemeClr val="tx1"/>
              </a:solidFill>
            </a:endParaRPr>
          </a:p>
        </p:txBody>
      </p:sp>
    </p:spTree>
    <p:extLst>
      <p:ext uri="{BB962C8B-B14F-4D97-AF65-F5344CB8AC3E}">
        <p14:creationId xmlns:p14="http://schemas.microsoft.com/office/powerpoint/2010/main" val="3274086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en-US" sz="3200" b="1" dirty="0">
                <a:solidFill>
                  <a:schemeClr val="accent1">
                    <a:lumMod val="50000"/>
                  </a:schemeClr>
                </a:solidFill>
              </a:rPr>
              <a:t>Characteristics of  respiratory viral infections in immunocompromised patients</a:t>
            </a:r>
            <a:endParaRPr lang="it-IT" sz="3200" b="1" dirty="0">
              <a:solidFill>
                <a:schemeClr val="accent1">
                  <a:lumMod val="50000"/>
                </a:schemeClr>
              </a:solidFill>
            </a:endParaRPr>
          </a:p>
        </p:txBody>
      </p:sp>
      <p:sp>
        <p:nvSpPr>
          <p:cNvPr id="3" name="Segnaposto contenuto 2"/>
          <p:cNvSpPr>
            <a:spLocks noGrp="1"/>
          </p:cNvSpPr>
          <p:nvPr>
            <p:ph idx="1"/>
          </p:nvPr>
        </p:nvSpPr>
        <p:spPr>
          <a:xfrm>
            <a:off x="838200" y="1839072"/>
            <a:ext cx="10515600" cy="4351338"/>
          </a:xfrm>
        </p:spPr>
        <p:txBody>
          <a:bodyPr>
            <a:normAutofit/>
          </a:bodyPr>
          <a:lstStyle/>
          <a:p>
            <a:pPr>
              <a:buClr>
                <a:srgbClr val="C00000"/>
              </a:buClr>
            </a:pPr>
            <a:r>
              <a:rPr lang="en-US" sz="2400" dirty="0"/>
              <a:t>Epidemiology</a:t>
            </a:r>
          </a:p>
          <a:p>
            <a:pPr>
              <a:buClr>
                <a:srgbClr val="C00000"/>
              </a:buClr>
            </a:pPr>
            <a:endParaRPr lang="en-US" sz="2400" dirty="0"/>
          </a:p>
          <a:p>
            <a:pPr>
              <a:buClr>
                <a:srgbClr val="C00000"/>
              </a:buClr>
            </a:pPr>
            <a:r>
              <a:rPr lang="en-US" sz="2400" dirty="0"/>
              <a:t>Clinical  impact </a:t>
            </a:r>
          </a:p>
          <a:p>
            <a:pPr lvl="1">
              <a:buClr>
                <a:srgbClr val="C00000"/>
              </a:buClr>
            </a:pPr>
            <a:r>
              <a:rPr lang="en-US" dirty="0"/>
              <a:t>Direct effects</a:t>
            </a:r>
          </a:p>
          <a:p>
            <a:pPr lvl="1">
              <a:buClr>
                <a:srgbClr val="C00000"/>
              </a:buClr>
            </a:pPr>
            <a:r>
              <a:rPr lang="en-US" dirty="0"/>
              <a:t>Indirect effects </a:t>
            </a:r>
          </a:p>
          <a:p>
            <a:pPr marL="0" indent="0">
              <a:buClr>
                <a:srgbClr val="C00000"/>
              </a:buClr>
              <a:buNone/>
            </a:pPr>
            <a:endParaRPr lang="en-US" sz="2400" dirty="0"/>
          </a:p>
          <a:p>
            <a:pPr>
              <a:buClr>
                <a:srgbClr val="C00000"/>
              </a:buClr>
            </a:pPr>
            <a:r>
              <a:rPr lang="en-US" sz="2400" dirty="0"/>
              <a:t>Viral shedding </a:t>
            </a:r>
          </a:p>
          <a:p>
            <a:pPr>
              <a:buClr>
                <a:srgbClr val="C00000"/>
              </a:buClr>
            </a:pPr>
            <a:endParaRPr lang="en-US" sz="2400" dirty="0"/>
          </a:p>
          <a:p>
            <a:pPr>
              <a:buClr>
                <a:srgbClr val="C00000"/>
              </a:buClr>
            </a:pPr>
            <a:r>
              <a:rPr lang="it-IT" sz="2400" dirty="0"/>
              <a:t>RV positive </a:t>
            </a:r>
            <a:r>
              <a:rPr lang="it-IT" sz="2400" dirty="0" err="1"/>
              <a:t>patients</a:t>
            </a:r>
            <a:r>
              <a:rPr lang="it-IT" sz="2400" dirty="0"/>
              <a:t> and </a:t>
            </a:r>
            <a:r>
              <a:rPr lang="it-IT" sz="2400" dirty="0" err="1"/>
              <a:t>starting</a:t>
            </a:r>
            <a:r>
              <a:rPr lang="it-IT" sz="2400" dirty="0"/>
              <a:t> of </a:t>
            </a:r>
            <a:r>
              <a:rPr lang="it-IT" sz="2400" dirty="0" err="1"/>
              <a:t>immunosupression</a:t>
            </a:r>
            <a:r>
              <a:rPr lang="it-IT" sz="2400" dirty="0"/>
              <a:t> </a:t>
            </a:r>
            <a:endParaRPr lang="en-US" sz="2400" dirty="0"/>
          </a:p>
          <a:p>
            <a:pPr>
              <a:buClr>
                <a:srgbClr val="C00000"/>
              </a:buClr>
            </a:pPr>
            <a:endParaRPr lang="en-US" dirty="0"/>
          </a:p>
          <a:p>
            <a:endParaRPr lang="it-IT" dirty="0"/>
          </a:p>
        </p:txBody>
      </p:sp>
    </p:spTree>
    <p:extLst>
      <p:ext uri="{BB962C8B-B14F-4D97-AF65-F5344CB8AC3E}">
        <p14:creationId xmlns:p14="http://schemas.microsoft.com/office/powerpoint/2010/main" val="16619325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en-US" sz="3200" b="1" dirty="0">
                <a:solidFill>
                  <a:schemeClr val="accent1">
                    <a:lumMod val="50000"/>
                  </a:schemeClr>
                </a:solidFill>
              </a:rPr>
              <a:t>Characteristics of  respiratory viral infections in immunocompromised patients</a:t>
            </a:r>
            <a:endParaRPr lang="it-IT" sz="3200" b="1" dirty="0">
              <a:solidFill>
                <a:schemeClr val="accent1">
                  <a:lumMod val="50000"/>
                </a:schemeClr>
              </a:solidFill>
            </a:endParaRPr>
          </a:p>
        </p:txBody>
      </p:sp>
      <p:sp>
        <p:nvSpPr>
          <p:cNvPr id="3" name="Segnaposto contenuto 2"/>
          <p:cNvSpPr>
            <a:spLocks noGrp="1"/>
          </p:cNvSpPr>
          <p:nvPr>
            <p:ph idx="1"/>
          </p:nvPr>
        </p:nvSpPr>
        <p:spPr>
          <a:xfrm>
            <a:off x="838200" y="1839072"/>
            <a:ext cx="10515600" cy="4351338"/>
          </a:xfrm>
        </p:spPr>
        <p:txBody>
          <a:bodyPr>
            <a:normAutofit/>
          </a:bodyPr>
          <a:lstStyle/>
          <a:p>
            <a:pPr>
              <a:buClr>
                <a:srgbClr val="C00000"/>
              </a:buClr>
            </a:pPr>
            <a:r>
              <a:rPr lang="en-US" sz="2400" dirty="0"/>
              <a:t>Epidemiology</a:t>
            </a:r>
          </a:p>
          <a:p>
            <a:pPr>
              <a:buClr>
                <a:srgbClr val="C00000"/>
              </a:buClr>
            </a:pPr>
            <a:endParaRPr lang="en-US" sz="2400" dirty="0"/>
          </a:p>
          <a:p>
            <a:pPr>
              <a:buClr>
                <a:srgbClr val="C00000"/>
              </a:buClr>
            </a:pPr>
            <a:r>
              <a:rPr lang="en-US" sz="2400" dirty="0"/>
              <a:t>Clinical  impact </a:t>
            </a:r>
          </a:p>
          <a:p>
            <a:pPr lvl="1">
              <a:buClr>
                <a:srgbClr val="C00000"/>
              </a:buClr>
            </a:pPr>
            <a:r>
              <a:rPr lang="en-US" dirty="0"/>
              <a:t>Direct effects</a:t>
            </a:r>
          </a:p>
          <a:p>
            <a:pPr lvl="1">
              <a:buClr>
                <a:srgbClr val="C00000"/>
              </a:buClr>
            </a:pPr>
            <a:r>
              <a:rPr lang="en-US" b="1" dirty="0"/>
              <a:t>Indirect effects </a:t>
            </a:r>
          </a:p>
          <a:p>
            <a:pPr marL="0" indent="0">
              <a:buClr>
                <a:srgbClr val="C00000"/>
              </a:buClr>
              <a:buNone/>
            </a:pPr>
            <a:endParaRPr lang="en-US" sz="2400" dirty="0"/>
          </a:p>
          <a:p>
            <a:pPr>
              <a:buClr>
                <a:srgbClr val="C00000"/>
              </a:buClr>
            </a:pPr>
            <a:r>
              <a:rPr lang="en-US" sz="2400" dirty="0"/>
              <a:t>Viral shedding </a:t>
            </a:r>
          </a:p>
          <a:p>
            <a:pPr>
              <a:buClr>
                <a:srgbClr val="C00000"/>
              </a:buClr>
            </a:pPr>
            <a:endParaRPr lang="en-US" sz="2400" dirty="0"/>
          </a:p>
          <a:p>
            <a:pPr>
              <a:buClr>
                <a:srgbClr val="C00000"/>
              </a:buClr>
            </a:pPr>
            <a:r>
              <a:rPr lang="it-IT" sz="2400" dirty="0"/>
              <a:t>Management of RV positive </a:t>
            </a:r>
            <a:r>
              <a:rPr lang="it-IT" sz="2400" dirty="0" err="1"/>
              <a:t>patients</a:t>
            </a:r>
            <a:r>
              <a:rPr lang="it-IT" sz="2400" dirty="0"/>
              <a:t> </a:t>
            </a:r>
            <a:r>
              <a:rPr lang="it-IT" sz="2400" dirty="0" err="1"/>
              <a:t>starting</a:t>
            </a:r>
            <a:r>
              <a:rPr lang="it-IT" sz="2400" dirty="0"/>
              <a:t> </a:t>
            </a:r>
            <a:r>
              <a:rPr lang="it-IT" sz="2400" dirty="0" err="1"/>
              <a:t>immunosupression</a:t>
            </a:r>
            <a:r>
              <a:rPr lang="it-IT" sz="2400" dirty="0"/>
              <a:t> </a:t>
            </a:r>
            <a:endParaRPr lang="en-US" sz="2400" dirty="0"/>
          </a:p>
          <a:p>
            <a:pPr>
              <a:buClr>
                <a:srgbClr val="C00000"/>
              </a:buClr>
            </a:pPr>
            <a:endParaRPr lang="en-US" dirty="0"/>
          </a:p>
          <a:p>
            <a:endParaRPr lang="it-IT" dirty="0"/>
          </a:p>
        </p:txBody>
      </p:sp>
    </p:spTree>
    <p:extLst>
      <p:ext uri="{BB962C8B-B14F-4D97-AF65-F5344CB8AC3E}">
        <p14:creationId xmlns:p14="http://schemas.microsoft.com/office/powerpoint/2010/main" val="2045300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4B29900-D9CD-B4FA-66ED-E09BFF155ED9}"/>
              </a:ext>
            </a:extLst>
          </p:cNvPr>
          <p:cNvSpPr>
            <a:spLocks noGrp="1"/>
          </p:cNvSpPr>
          <p:nvPr>
            <p:ph type="title"/>
          </p:nvPr>
        </p:nvSpPr>
        <p:spPr>
          <a:xfrm>
            <a:off x="475342" y="363145"/>
            <a:ext cx="11241316" cy="1325563"/>
          </a:xfrm>
        </p:spPr>
        <p:txBody>
          <a:bodyPr>
            <a:normAutofit fontScale="90000"/>
          </a:bodyPr>
          <a:lstStyle/>
          <a:p>
            <a:pPr algn="ctr"/>
            <a:r>
              <a:rPr lang="en-GB" sz="3600" b="1" dirty="0">
                <a:solidFill>
                  <a:schemeClr val="accent1">
                    <a:lumMod val="50000"/>
                  </a:schemeClr>
                </a:solidFill>
              </a:rPr>
              <a:t>RV are a risk factors for CLAD in LTR </a:t>
            </a:r>
            <a:br>
              <a:rPr lang="en-GB" sz="4400" dirty="0"/>
            </a:br>
            <a:r>
              <a:rPr lang="it-IT" sz="2400" b="0" i="0" dirty="0">
                <a:solidFill>
                  <a:srgbClr val="212121"/>
                </a:solidFill>
                <a:effectLst/>
                <a:highlight>
                  <a:srgbClr val="FFFFFF"/>
                </a:highlight>
                <a:latin typeface="+mn-lt"/>
              </a:rPr>
              <a:t>Vall d'Hebron Hospital,  </a:t>
            </a:r>
            <a:r>
              <a:rPr lang="en-GB" sz="2400" dirty="0">
                <a:latin typeface="+mn-lt"/>
              </a:rPr>
              <a:t>Barcelona; prospective cohort study (2009–2014)</a:t>
            </a:r>
            <a:br>
              <a:rPr lang="en-GB" sz="2400" dirty="0">
                <a:latin typeface="+mn-lt"/>
              </a:rPr>
            </a:br>
            <a:r>
              <a:rPr lang="en-US" sz="2400" dirty="0">
                <a:latin typeface="+mn-lt"/>
              </a:rPr>
              <a:t>98 patients </a:t>
            </a:r>
            <a:r>
              <a:rPr lang="en-US" sz="2400" b="0" i="0" u="none" strike="noStrike" baseline="0" dirty="0">
                <a:latin typeface="+mn-lt"/>
              </a:rPr>
              <a:t>starting from hospital discharge after transplantation</a:t>
            </a:r>
            <a:r>
              <a:rPr lang="en-US" sz="2400" dirty="0">
                <a:latin typeface="+mn-lt"/>
              </a:rPr>
              <a:t>– Mean follow-up was 3.4 years</a:t>
            </a:r>
            <a:br>
              <a:rPr lang="en-US" sz="2400" dirty="0">
                <a:latin typeface="+mn-lt"/>
              </a:rPr>
            </a:br>
            <a:r>
              <a:rPr lang="en-US" sz="4400" b="0" i="0" dirty="0">
                <a:solidFill>
                  <a:srgbClr val="212121"/>
                </a:solidFill>
                <a:effectLst/>
                <a:latin typeface="BlinkMacSystemFont"/>
              </a:rPr>
              <a:t> </a:t>
            </a:r>
            <a:endParaRPr lang="it-IT" dirty="0"/>
          </a:p>
        </p:txBody>
      </p:sp>
      <p:sp>
        <p:nvSpPr>
          <p:cNvPr id="3" name="Segnaposto contenuto 2">
            <a:extLst>
              <a:ext uri="{FF2B5EF4-FFF2-40B4-BE49-F238E27FC236}">
                <a16:creationId xmlns:a16="http://schemas.microsoft.com/office/drawing/2014/main" id="{CBE0525F-507C-428F-1130-651F1C7A6372}"/>
              </a:ext>
            </a:extLst>
          </p:cNvPr>
          <p:cNvSpPr>
            <a:spLocks noGrp="1"/>
          </p:cNvSpPr>
          <p:nvPr>
            <p:ph idx="1"/>
          </p:nvPr>
        </p:nvSpPr>
        <p:spPr/>
        <p:txBody>
          <a:bodyPr/>
          <a:lstStyle/>
          <a:p>
            <a:pPr algn="ctr"/>
            <a:r>
              <a:rPr lang="en-US" sz="2400" b="0" i="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38.8% developed CLAD, in a median time of 20.4 months</a:t>
            </a:r>
          </a:p>
          <a:p>
            <a:pPr algn="ctr"/>
            <a:endParaRPr lang="en-US" sz="2400" dirty="0">
              <a:solidFill>
                <a:srgbClr val="212121"/>
              </a:solidFill>
              <a:latin typeface="Calibri" panose="020F0502020204030204" pitchFamily="34" charset="0"/>
              <a:ea typeface="Calibri" panose="020F0502020204030204" pitchFamily="34" charset="0"/>
              <a:cs typeface="Calibri" panose="020F0502020204030204" pitchFamily="34" charset="0"/>
            </a:endParaRPr>
          </a:p>
          <a:p>
            <a:endParaRPr lang="it-IT" dirty="0"/>
          </a:p>
        </p:txBody>
      </p:sp>
      <p:graphicFrame>
        <p:nvGraphicFramePr>
          <p:cNvPr id="15" name="Segnaposto contenuto 3">
            <a:extLst>
              <a:ext uri="{FF2B5EF4-FFF2-40B4-BE49-F238E27FC236}">
                <a16:creationId xmlns:a16="http://schemas.microsoft.com/office/drawing/2014/main" id="{8F4F4078-9637-A33D-B9C4-A43023D6FB40}"/>
              </a:ext>
            </a:extLst>
          </p:cNvPr>
          <p:cNvGraphicFramePr>
            <a:graphicFrameLocks/>
          </p:cNvGraphicFramePr>
          <p:nvPr>
            <p:extLst>
              <p:ext uri="{D42A27DB-BD31-4B8C-83A1-F6EECF244321}">
                <p14:modId xmlns:p14="http://schemas.microsoft.com/office/powerpoint/2010/main" val="4249801416"/>
              </p:ext>
            </p:extLst>
          </p:nvPr>
        </p:nvGraphicFramePr>
        <p:xfrm>
          <a:off x="3773715" y="3221571"/>
          <a:ext cx="8128001" cy="1962076"/>
        </p:xfrm>
        <a:graphic>
          <a:graphicData uri="http://schemas.openxmlformats.org/drawingml/2006/table">
            <a:tbl>
              <a:tblPr firstRow="1" bandRow="1">
                <a:tableStyleId>{8799B23B-EC83-4686-B30A-512413B5E67A}</a:tableStyleId>
              </a:tblPr>
              <a:tblGrid>
                <a:gridCol w="3077028">
                  <a:extLst>
                    <a:ext uri="{9D8B030D-6E8A-4147-A177-3AD203B41FA5}">
                      <a16:colId xmlns:a16="http://schemas.microsoft.com/office/drawing/2014/main" val="1368898643"/>
                    </a:ext>
                  </a:extLst>
                </a:gridCol>
                <a:gridCol w="3293259">
                  <a:extLst>
                    <a:ext uri="{9D8B030D-6E8A-4147-A177-3AD203B41FA5}">
                      <a16:colId xmlns:a16="http://schemas.microsoft.com/office/drawing/2014/main" val="2835953588"/>
                    </a:ext>
                  </a:extLst>
                </a:gridCol>
                <a:gridCol w="1757714">
                  <a:extLst>
                    <a:ext uri="{9D8B030D-6E8A-4147-A177-3AD203B41FA5}">
                      <a16:colId xmlns:a16="http://schemas.microsoft.com/office/drawing/2014/main" val="1012402533"/>
                    </a:ext>
                  </a:extLst>
                </a:gridCol>
              </a:tblGrid>
              <a:tr h="660616">
                <a:tc>
                  <a:txBody>
                    <a:bodyPr/>
                    <a:lstStyle/>
                    <a:p>
                      <a:r>
                        <a:rPr lang="it-IT" sz="2000" b="1" u="none" strike="noStrike" kern="1200" baseline="0" dirty="0" err="1">
                          <a:solidFill>
                            <a:schemeClr val="tx1"/>
                          </a:solidFill>
                        </a:rPr>
                        <a:t>Variable</a:t>
                      </a:r>
                      <a:r>
                        <a:rPr lang="it-IT" sz="2000" b="1" u="none" strike="noStrike" kern="1200" baseline="0" dirty="0">
                          <a:solidFill>
                            <a:schemeClr val="tx1"/>
                          </a:solidFill>
                        </a:rPr>
                        <a:t> </a:t>
                      </a:r>
                      <a:endParaRPr lang="it-IT" sz="2000" b="1" dirty="0"/>
                    </a:p>
                  </a:txBody>
                  <a:tcPr/>
                </a:tc>
                <a:tc>
                  <a:txBody>
                    <a:bodyPr/>
                    <a:lstStyle/>
                    <a:p>
                      <a:pPr algn="ctr"/>
                      <a:r>
                        <a:rPr lang="it-IT" sz="2000" b="1" u="none" strike="noStrike" kern="1200" baseline="0" dirty="0">
                          <a:solidFill>
                            <a:schemeClr val="tx1"/>
                          </a:solidFill>
                        </a:rPr>
                        <a:t>Multivariate Analysis</a:t>
                      </a:r>
                    </a:p>
                    <a:p>
                      <a:pPr algn="ctr"/>
                      <a:r>
                        <a:rPr lang="it-IT" sz="2000" b="1" u="none" strike="noStrike" kern="1200" baseline="0" dirty="0">
                          <a:solidFill>
                            <a:schemeClr val="tx1"/>
                          </a:solidFill>
                        </a:rPr>
                        <a:t>HR (95% CI)</a:t>
                      </a:r>
                      <a:endParaRPr lang="it-IT" sz="2000" b="1" dirty="0"/>
                    </a:p>
                  </a:txBody>
                  <a:tcPr/>
                </a:tc>
                <a:tc>
                  <a:txBody>
                    <a:bodyPr/>
                    <a:lstStyle/>
                    <a:p>
                      <a:pPr algn="ctr"/>
                      <a:r>
                        <a:rPr lang="it-IT" sz="2000" b="1" dirty="0"/>
                        <a:t>p</a:t>
                      </a:r>
                    </a:p>
                  </a:txBody>
                  <a:tcPr/>
                </a:tc>
                <a:extLst>
                  <a:ext uri="{0D108BD9-81ED-4DB2-BD59-A6C34878D82A}">
                    <a16:rowId xmlns:a16="http://schemas.microsoft.com/office/drawing/2014/main" val="1302772245"/>
                  </a:ext>
                </a:extLst>
              </a:tr>
              <a:tr h="367009">
                <a:tc>
                  <a:txBody>
                    <a:bodyPr/>
                    <a:lstStyle/>
                    <a:p>
                      <a:r>
                        <a:rPr lang="it-IT" sz="2000" b="1" u="none" strike="noStrike" kern="1200" baseline="0" dirty="0">
                          <a:solidFill>
                            <a:schemeClr val="tx1"/>
                          </a:solidFill>
                        </a:rPr>
                        <a:t>Acute </a:t>
                      </a:r>
                      <a:r>
                        <a:rPr lang="it-IT" sz="2000" b="1" u="none" strike="noStrike" kern="1200" baseline="0" dirty="0" err="1">
                          <a:solidFill>
                            <a:schemeClr val="tx1"/>
                          </a:solidFill>
                        </a:rPr>
                        <a:t>rejection</a:t>
                      </a:r>
                      <a:endParaRPr lang="it-IT" sz="2000" b="1" dirty="0"/>
                    </a:p>
                  </a:txBody>
                  <a:tcPr/>
                </a:tc>
                <a:tc>
                  <a:txBody>
                    <a:bodyPr/>
                    <a:lstStyle/>
                    <a:p>
                      <a:pPr algn="ctr"/>
                      <a:r>
                        <a:rPr lang="it-IT" sz="2000" b="0" u="none" strike="noStrike" kern="1200" baseline="0" dirty="0">
                          <a:solidFill>
                            <a:schemeClr val="tx1"/>
                          </a:solidFill>
                        </a:rPr>
                        <a:t>2.97 (1.51–5.83) </a:t>
                      </a:r>
                      <a:endParaRPr lang="it-IT" sz="2000" dirty="0"/>
                    </a:p>
                  </a:txBody>
                  <a:tcPr/>
                </a:tc>
                <a:tc>
                  <a:txBody>
                    <a:bodyPr/>
                    <a:lstStyle/>
                    <a:p>
                      <a:pPr algn="ctr"/>
                      <a:r>
                        <a:rPr lang="it-IT" sz="2000" b="0" u="none" strike="noStrike" kern="1200" baseline="0" dirty="0">
                          <a:solidFill>
                            <a:schemeClr val="tx1"/>
                          </a:solidFill>
                        </a:rPr>
                        <a:t>0.002</a:t>
                      </a:r>
                      <a:endParaRPr lang="it-IT" sz="2000" dirty="0"/>
                    </a:p>
                  </a:txBody>
                  <a:tcPr/>
                </a:tc>
                <a:extLst>
                  <a:ext uri="{0D108BD9-81ED-4DB2-BD59-A6C34878D82A}">
                    <a16:rowId xmlns:a16="http://schemas.microsoft.com/office/drawing/2014/main" val="4212524427"/>
                  </a:ext>
                </a:extLst>
              </a:tr>
              <a:tr h="367009">
                <a:tc>
                  <a:txBody>
                    <a:bodyPr/>
                    <a:lstStyle/>
                    <a:p>
                      <a:r>
                        <a:rPr lang="it-IT" sz="2000" b="1" u="none" strike="noStrike" kern="1200" baseline="0" dirty="0">
                          <a:solidFill>
                            <a:schemeClr val="tx1"/>
                          </a:solidFill>
                        </a:rPr>
                        <a:t>CMV </a:t>
                      </a:r>
                      <a:r>
                        <a:rPr lang="it-IT" sz="2000" b="1" u="none" strike="noStrike" kern="1200" baseline="0" dirty="0" err="1">
                          <a:solidFill>
                            <a:schemeClr val="tx1"/>
                          </a:solidFill>
                        </a:rPr>
                        <a:t>pneumonitis</a:t>
                      </a:r>
                      <a:endParaRPr lang="it-IT" sz="2000" b="1" dirty="0"/>
                    </a:p>
                  </a:txBody>
                  <a:tcPr/>
                </a:tc>
                <a:tc>
                  <a:txBody>
                    <a:bodyPr/>
                    <a:lstStyle/>
                    <a:p>
                      <a:pPr algn="ctr"/>
                      <a:r>
                        <a:rPr lang="it-IT" sz="2000" b="0" u="none" strike="noStrike" kern="1200" baseline="0" dirty="0">
                          <a:solidFill>
                            <a:schemeClr val="tx1"/>
                          </a:solidFill>
                        </a:rPr>
                        <a:t>3.76 (1.23–11.49)</a:t>
                      </a:r>
                      <a:endParaRPr lang="it-IT" sz="2000" dirty="0"/>
                    </a:p>
                  </a:txBody>
                  <a:tcPr/>
                </a:tc>
                <a:tc>
                  <a:txBody>
                    <a:bodyPr/>
                    <a:lstStyle/>
                    <a:p>
                      <a:pPr algn="ctr"/>
                      <a:r>
                        <a:rPr lang="it-IT" sz="2000" dirty="0"/>
                        <a:t>0.02</a:t>
                      </a:r>
                    </a:p>
                  </a:txBody>
                  <a:tcPr/>
                </a:tc>
                <a:extLst>
                  <a:ext uri="{0D108BD9-81ED-4DB2-BD59-A6C34878D82A}">
                    <a16:rowId xmlns:a16="http://schemas.microsoft.com/office/drawing/2014/main" val="4185718744"/>
                  </a:ext>
                </a:extLst>
              </a:tr>
              <a:tr h="468556">
                <a:tc>
                  <a:txBody>
                    <a:bodyPr/>
                    <a:lstStyle/>
                    <a:p>
                      <a:r>
                        <a:rPr lang="it-IT" sz="2000" b="1" u="none" strike="noStrike" kern="1200" baseline="0" dirty="0">
                          <a:solidFill>
                            <a:schemeClr val="tx1"/>
                          </a:solidFill>
                        </a:rPr>
                        <a:t>LRTI </a:t>
                      </a:r>
                      <a:r>
                        <a:rPr lang="it-IT" sz="2000" b="1" u="none" strike="noStrike" kern="1200" baseline="0" dirty="0" err="1">
                          <a:solidFill>
                            <a:schemeClr val="tx1"/>
                          </a:solidFill>
                        </a:rPr>
                        <a:t>respiratory</a:t>
                      </a:r>
                      <a:r>
                        <a:rPr lang="it-IT" sz="2000" b="1" u="none" strike="noStrike" kern="1200" baseline="0" dirty="0">
                          <a:solidFill>
                            <a:schemeClr val="tx1"/>
                          </a:solidFill>
                        </a:rPr>
                        <a:t> virus (+)</a:t>
                      </a:r>
                      <a:endParaRPr lang="it-IT" sz="2000" b="1" dirty="0"/>
                    </a:p>
                  </a:txBody>
                  <a:tcPr>
                    <a:solidFill>
                      <a:srgbClr val="C00000">
                        <a:alpha val="20000"/>
                      </a:srgbClr>
                    </a:solidFill>
                  </a:tcPr>
                </a:tc>
                <a:tc>
                  <a:txBody>
                    <a:bodyPr/>
                    <a:lstStyle/>
                    <a:p>
                      <a:pPr algn="ctr"/>
                      <a:r>
                        <a:rPr lang="it-IT" sz="2000" b="0" u="none" strike="noStrike" kern="1200" baseline="0" dirty="0">
                          <a:solidFill>
                            <a:schemeClr val="tx1"/>
                          </a:solidFill>
                        </a:rPr>
                        <a:t>3.00 (1.52–5.91)</a:t>
                      </a:r>
                      <a:endParaRPr lang="it-IT" sz="2000" dirty="0"/>
                    </a:p>
                  </a:txBody>
                  <a:tcPr>
                    <a:solidFill>
                      <a:srgbClr val="C00000">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2000" b="0" u="none" strike="noStrike" kern="1200" baseline="0" dirty="0">
                          <a:solidFill>
                            <a:schemeClr val="tx1"/>
                          </a:solidFill>
                        </a:rPr>
                        <a:t>0.002</a:t>
                      </a:r>
                      <a:endParaRPr lang="it-IT" sz="2000" dirty="0"/>
                    </a:p>
                  </a:txBody>
                  <a:tcPr>
                    <a:solidFill>
                      <a:srgbClr val="C00000">
                        <a:alpha val="20000"/>
                      </a:srgbClr>
                    </a:solidFill>
                  </a:tcPr>
                </a:tc>
                <a:extLst>
                  <a:ext uri="{0D108BD9-81ED-4DB2-BD59-A6C34878D82A}">
                    <a16:rowId xmlns:a16="http://schemas.microsoft.com/office/drawing/2014/main" val="230460843"/>
                  </a:ext>
                </a:extLst>
              </a:tr>
            </a:tbl>
          </a:graphicData>
        </a:graphic>
      </p:graphicFrame>
      <p:sp>
        <p:nvSpPr>
          <p:cNvPr id="6" name="Rettangolo 5">
            <a:extLst>
              <a:ext uri="{FF2B5EF4-FFF2-40B4-BE49-F238E27FC236}">
                <a16:creationId xmlns:a16="http://schemas.microsoft.com/office/drawing/2014/main" id="{470F4C53-CAF1-0191-2D67-10F978920394}"/>
              </a:ext>
            </a:extLst>
          </p:cNvPr>
          <p:cNvSpPr/>
          <p:nvPr/>
        </p:nvSpPr>
        <p:spPr>
          <a:xfrm>
            <a:off x="5644393" y="6450797"/>
            <a:ext cx="6430129" cy="40233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sz="1600" kern="0" dirty="0">
                <a:solidFill>
                  <a:schemeClr val="tx1"/>
                </a:solidFill>
                <a:effectLst/>
                <a:ea typeface="Times New Roman" panose="02020603050405020304" pitchFamily="18" charset="0"/>
                <a:cs typeface="Times New Roman" panose="02020603050405020304" pitchFamily="18" charset="0"/>
              </a:rPr>
              <a:t>Peghin et al. Clin Infect Dis 2019</a:t>
            </a:r>
            <a:endParaRPr lang="it-IT" sz="1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r"/>
            <a:endParaRPr lang="it-IT" sz="1600" dirty="0">
              <a:solidFill>
                <a:schemeClr val="tx1"/>
              </a:solidFill>
            </a:endParaRPr>
          </a:p>
        </p:txBody>
      </p:sp>
      <p:pic>
        <p:nvPicPr>
          <p:cNvPr id="4" name="Immagine 3">
            <a:extLst>
              <a:ext uri="{FF2B5EF4-FFF2-40B4-BE49-F238E27FC236}">
                <a16:creationId xmlns:a16="http://schemas.microsoft.com/office/drawing/2014/main" id="{6711A895-9E9C-FFC6-C8FE-CA3913546AA6}"/>
              </a:ext>
            </a:extLst>
          </p:cNvPr>
          <p:cNvPicPr>
            <a:picLocks noChangeAspect="1"/>
          </p:cNvPicPr>
          <p:nvPr/>
        </p:nvPicPr>
        <p:blipFill>
          <a:blip r:embed="rId3"/>
          <a:stretch>
            <a:fillRect/>
          </a:stretch>
        </p:blipFill>
        <p:spPr>
          <a:xfrm>
            <a:off x="29028" y="3077830"/>
            <a:ext cx="3381830" cy="2459722"/>
          </a:xfrm>
          <a:prstGeom prst="rect">
            <a:avLst/>
          </a:prstGeom>
        </p:spPr>
      </p:pic>
    </p:spTree>
    <p:extLst>
      <p:ext uri="{BB962C8B-B14F-4D97-AF65-F5344CB8AC3E}">
        <p14:creationId xmlns:p14="http://schemas.microsoft.com/office/powerpoint/2010/main" val="17967935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F16DE32-5E1A-5167-1632-B977CBC2F997}"/>
              </a:ext>
            </a:extLst>
          </p:cNvPr>
          <p:cNvSpPr>
            <a:spLocks noGrp="1"/>
          </p:cNvSpPr>
          <p:nvPr>
            <p:ph type="title"/>
          </p:nvPr>
        </p:nvSpPr>
        <p:spPr/>
        <p:txBody>
          <a:bodyPr>
            <a:normAutofit/>
          </a:bodyPr>
          <a:lstStyle/>
          <a:p>
            <a:pPr algn="ctr"/>
            <a:r>
              <a:rPr lang="it-IT" sz="3200" b="1" dirty="0">
                <a:solidFill>
                  <a:schemeClr val="accent1">
                    <a:lumMod val="50000"/>
                  </a:schemeClr>
                </a:solidFill>
              </a:rPr>
              <a:t>HSCT and </a:t>
            </a:r>
            <a:r>
              <a:rPr lang="en-US" sz="3200" b="1" dirty="0">
                <a:solidFill>
                  <a:schemeClr val="accent1">
                    <a:lumMod val="50000"/>
                  </a:schemeClr>
                </a:solidFill>
              </a:rPr>
              <a:t>pulmonary outcomes after viral infections</a:t>
            </a:r>
            <a:br>
              <a:rPr lang="en-US" sz="3200" b="1" dirty="0">
                <a:solidFill>
                  <a:schemeClr val="accent1">
                    <a:lumMod val="50000"/>
                  </a:schemeClr>
                </a:solidFill>
              </a:rPr>
            </a:br>
            <a:endParaRPr lang="it-IT" sz="3200" b="1" dirty="0">
              <a:solidFill>
                <a:schemeClr val="accent1">
                  <a:lumMod val="50000"/>
                </a:schemeClr>
              </a:solidFill>
            </a:endParaRPr>
          </a:p>
        </p:txBody>
      </p:sp>
      <p:sp>
        <p:nvSpPr>
          <p:cNvPr id="3" name="Segnaposto contenuto 2">
            <a:extLst>
              <a:ext uri="{FF2B5EF4-FFF2-40B4-BE49-F238E27FC236}">
                <a16:creationId xmlns:a16="http://schemas.microsoft.com/office/drawing/2014/main" id="{89022A1D-F392-D915-E8F6-B8349194FAFE}"/>
              </a:ext>
            </a:extLst>
          </p:cNvPr>
          <p:cNvSpPr>
            <a:spLocks noGrp="1"/>
          </p:cNvSpPr>
          <p:nvPr>
            <p:ph idx="1"/>
          </p:nvPr>
        </p:nvSpPr>
        <p:spPr/>
        <p:txBody>
          <a:bodyPr/>
          <a:lstStyle/>
          <a:p>
            <a:pPr>
              <a:buClr>
                <a:srgbClr val="C00000"/>
              </a:buClr>
            </a:pPr>
            <a:r>
              <a:rPr lang="en-US" sz="2400" b="1" i="0" dirty="0">
                <a:solidFill>
                  <a:srgbClr val="282828"/>
                </a:solidFill>
                <a:effectLst/>
                <a:latin typeface="MuseoSans"/>
              </a:rPr>
              <a:t>RV infections &lt; 3 months after allogeneic HCT</a:t>
            </a:r>
          </a:p>
          <a:p>
            <a:pPr lvl="1">
              <a:buClr>
                <a:srgbClr val="C00000"/>
              </a:buClr>
            </a:pPr>
            <a:r>
              <a:rPr lang="en-US" b="0" i="0" dirty="0">
                <a:solidFill>
                  <a:srgbClr val="282828"/>
                </a:solidFill>
                <a:effectLst/>
                <a:latin typeface="MuseoSans"/>
              </a:rPr>
              <a:t>BOS and obstructive airflow decline associated with PIV and RSV infections</a:t>
            </a:r>
          </a:p>
          <a:p>
            <a:pPr lvl="1">
              <a:buClr>
                <a:srgbClr val="C00000"/>
              </a:buClr>
            </a:pPr>
            <a:r>
              <a:rPr lang="en-US" b="0" i="0" dirty="0">
                <a:solidFill>
                  <a:srgbClr val="282828"/>
                </a:solidFill>
                <a:effectLst/>
                <a:latin typeface="MuseoSans"/>
              </a:rPr>
              <a:t>LRTI as independent factor for late onset non-infectious pulmonary complications</a:t>
            </a:r>
          </a:p>
          <a:p>
            <a:endParaRPr lang="en-US" b="0" i="0" dirty="0">
              <a:solidFill>
                <a:srgbClr val="282828"/>
              </a:solidFill>
              <a:effectLst/>
              <a:latin typeface="MuseoSans"/>
            </a:endParaRPr>
          </a:p>
        </p:txBody>
      </p:sp>
      <p:sp>
        <p:nvSpPr>
          <p:cNvPr id="4" name="Rettangolo con angoli arrotondati 3">
            <a:extLst>
              <a:ext uri="{FF2B5EF4-FFF2-40B4-BE49-F238E27FC236}">
                <a16:creationId xmlns:a16="http://schemas.microsoft.com/office/drawing/2014/main" id="{A259131F-182A-583E-E178-866FD3375F64}"/>
              </a:ext>
            </a:extLst>
          </p:cNvPr>
          <p:cNvSpPr/>
          <p:nvPr/>
        </p:nvSpPr>
        <p:spPr>
          <a:xfrm>
            <a:off x="1612900" y="4508500"/>
            <a:ext cx="9220200" cy="914400"/>
          </a:xfrm>
          <a:prstGeom prst="roundRect">
            <a:avLst/>
          </a:prstGeom>
          <a:solidFill>
            <a:schemeClr val="bg1"/>
          </a:solidFill>
          <a:ln>
            <a:solidFill>
              <a:schemeClr val="tx1"/>
            </a:solidFill>
          </a:ln>
          <a:effectLst>
            <a:glow rad="101600">
              <a:schemeClr val="accent3">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0" i="0" dirty="0">
                <a:solidFill>
                  <a:srgbClr val="282828"/>
                </a:solidFill>
                <a:effectLst/>
                <a:latin typeface="MuseoSans"/>
              </a:rPr>
              <a:t>Functional pulmonary explorations and long-term surveillance are warranted after RV infections which occurred early after HCT.</a:t>
            </a:r>
            <a:endParaRPr lang="it-IT" sz="2400" dirty="0"/>
          </a:p>
        </p:txBody>
      </p:sp>
      <p:sp>
        <p:nvSpPr>
          <p:cNvPr id="5" name="Rettangolo 4">
            <a:extLst>
              <a:ext uri="{FF2B5EF4-FFF2-40B4-BE49-F238E27FC236}">
                <a16:creationId xmlns:a16="http://schemas.microsoft.com/office/drawing/2014/main" id="{45F48D0F-C4F6-3C16-CC02-EDE7D8962551}"/>
              </a:ext>
            </a:extLst>
          </p:cNvPr>
          <p:cNvSpPr/>
          <p:nvPr/>
        </p:nvSpPr>
        <p:spPr>
          <a:xfrm>
            <a:off x="6952343" y="6463847"/>
            <a:ext cx="5239656" cy="3741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107000"/>
              </a:lnSpc>
              <a:spcAft>
                <a:spcPts val="800"/>
              </a:spcAft>
            </a:pPr>
            <a:r>
              <a:rPr lang="it-IT" sz="1600" kern="0" dirty="0" err="1">
                <a:solidFill>
                  <a:schemeClr val="tx1"/>
                </a:solidFill>
                <a:highlight>
                  <a:srgbClr val="FFFFFF"/>
                </a:highlight>
                <a:cs typeface="Times New Roman" panose="02020603050405020304" pitchFamily="18" charset="0"/>
              </a:rPr>
              <a:t>Pochon</a:t>
            </a:r>
            <a:r>
              <a:rPr lang="it-IT" sz="1600" kern="0" dirty="0">
                <a:solidFill>
                  <a:schemeClr val="tx1"/>
                </a:solidFill>
                <a:highlight>
                  <a:srgbClr val="FFFFFF"/>
                </a:highlight>
                <a:cs typeface="Times New Roman" panose="02020603050405020304" pitchFamily="18" charset="0"/>
              </a:rPr>
              <a:t>  </a:t>
            </a:r>
            <a:r>
              <a:rPr lang="fr-FR" sz="1600" kern="0" dirty="0">
                <a:solidFill>
                  <a:schemeClr val="tx1"/>
                </a:solidFill>
                <a:highlight>
                  <a:srgbClr val="FFFFFF"/>
                </a:highlight>
                <a:cs typeface="Times New Roman" panose="02020603050405020304" pitchFamily="18" charset="0"/>
              </a:rPr>
              <a:t>et al</a:t>
            </a:r>
            <a:r>
              <a:rPr lang="en-US" sz="1600" b="0" i="0" dirty="0">
                <a:solidFill>
                  <a:srgbClr val="282828"/>
                </a:solidFill>
                <a:effectLst/>
                <a:latin typeface="MuseoSans"/>
              </a:rPr>
              <a:t>Front. </a:t>
            </a:r>
            <a:r>
              <a:rPr lang="en-US" sz="1600" b="0" i="0" dirty="0" err="1">
                <a:solidFill>
                  <a:srgbClr val="282828"/>
                </a:solidFill>
                <a:effectLst/>
                <a:latin typeface="MuseoSans"/>
              </a:rPr>
              <a:t>Microbiol</a:t>
            </a:r>
            <a:r>
              <a:rPr lang="en-US" sz="1600" b="0" i="0" dirty="0">
                <a:solidFill>
                  <a:srgbClr val="282828"/>
                </a:solidFill>
                <a:effectLst/>
                <a:latin typeface="MuseoSans"/>
              </a:rPr>
              <a:t>., 2019</a:t>
            </a:r>
            <a:endParaRPr lang="it-IT" sz="1600" kern="0" dirty="0">
              <a:solidFill>
                <a:schemeClr val="tx1"/>
              </a:solidFill>
              <a:highlight>
                <a:srgbClr val="FFFFFF"/>
              </a:highlight>
              <a:cs typeface="Times New Roman" panose="02020603050405020304" pitchFamily="18" charset="0"/>
            </a:endParaRPr>
          </a:p>
        </p:txBody>
      </p:sp>
    </p:spTree>
    <p:extLst>
      <p:ext uri="{BB962C8B-B14F-4D97-AF65-F5344CB8AC3E}">
        <p14:creationId xmlns:p14="http://schemas.microsoft.com/office/powerpoint/2010/main" val="321586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en-US" sz="3200" b="1" dirty="0">
                <a:solidFill>
                  <a:schemeClr val="accent1">
                    <a:lumMod val="50000"/>
                  </a:schemeClr>
                </a:solidFill>
              </a:rPr>
              <a:t>Characteristics of  respiratory viral infections in immunocompromised patients</a:t>
            </a:r>
            <a:endParaRPr lang="it-IT" sz="3200" b="1" dirty="0">
              <a:solidFill>
                <a:schemeClr val="accent1">
                  <a:lumMod val="50000"/>
                </a:schemeClr>
              </a:solidFill>
            </a:endParaRPr>
          </a:p>
        </p:txBody>
      </p:sp>
      <p:sp>
        <p:nvSpPr>
          <p:cNvPr id="3" name="Segnaposto contenuto 2"/>
          <p:cNvSpPr>
            <a:spLocks noGrp="1"/>
          </p:cNvSpPr>
          <p:nvPr>
            <p:ph idx="1"/>
          </p:nvPr>
        </p:nvSpPr>
        <p:spPr>
          <a:xfrm>
            <a:off x="838200" y="1839072"/>
            <a:ext cx="10515600" cy="4351338"/>
          </a:xfrm>
        </p:spPr>
        <p:txBody>
          <a:bodyPr>
            <a:normAutofit/>
          </a:bodyPr>
          <a:lstStyle/>
          <a:p>
            <a:pPr>
              <a:buClr>
                <a:srgbClr val="C00000"/>
              </a:buClr>
            </a:pPr>
            <a:r>
              <a:rPr lang="en-US" sz="2400" dirty="0"/>
              <a:t>Epidemiology</a:t>
            </a:r>
          </a:p>
          <a:p>
            <a:pPr>
              <a:buClr>
                <a:srgbClr val="C00000"/>
              </a:buClr>
            </a:pPr>
            <a:endParaRPr lang="en-US" sz="2400" dirty="0"/>
          </a:p>
          <a:p>
            <a:pPr>
              <a:buClr>
                <a:srgbClr val="C00000"/>
              </a:buClr>
            </a:pPr>
            <a:r>
              <a:rPr lang="en-US" sz="2400" dirty="0"/>
              <a:t>Clinical  impact </a:t>
            </a:r>
          </a:p>
          <a:p>
            <a:pPr lvl="1">
              <a:buClr>
                <a:srgbClr val="C00000"/>
              </a:buClr>
            </a:pPr>
            <a:r>
              <a:rPr lang="en-US" dirty="0"/>
              <a:t>Direct effects</a:t>
            </a:r>
          </a:p>
          <a:p>
            <a:pPr lvl="1">
              <a:buClr>
                <a:srgbClr val="C00000"/>
              </a:buClr>
            </a:pPr>
            <a:r>
              <a:rPr lang="en-US" dirty="0"/>
              <a:t>Indirect effects </a:t>
            </a:r>
          </a:p>
          <a:p>
            <a:pPr marL="0" indent="0">
              <a:buClr>
                <a:srgbClr val="C00000"/>
              </a:buClr>
              <a:buNone/>
            </a:pPr>
            <a:endParaRPr lang="en-US" sz="2400" dirty="0"/>
          </a:p>
          <a:p>
            <a:pPr>
              <a:buClr>
                <a:srgbClr val="C00000"/>
              </a:buClr>
            </a:pPr>
            <a:r>
              <a:rPr lang="en-US" sz="2400" b="1" dirty="0"/>
              <a:t>Viral shedding </a:t>
            </a:r>
          </a:p>
          <a:p>
            <a:pPr>
              <a:buClr>
                <a:srgbClr val="C00000"/>
              </a:buClr>
            </a:pPr>
            <a:endParaRPr lang="en-US" sz="2400" dirty="0"/>
          </a:p>
          <a:p>
            <a:pPr>
              <a:buClr>
                <a:srgbClr val="C00000"/>
              </a:buClr>
            </a:pPr>
            <a:r>
              <a:rPr lang="it-IT" sz="2400" dirty="0"/>
              <a:t>RV positive </a:t>
            </a:r>
            <a:r>
              <a:rPr lang="it-IT" sz="2400" dirty="0" err="1"/>
              <a:t>patients</a:t>
            </a:r>
            <a:r>
              <a:rPr lang="it-IT" sz="2400" dirty="0"/>
              <a:t>  and </a:t>
            </a:r>
            <a:r>
              <a:rPr lang="it-IT" sz="2400" dirty="0" err="1"/>
              <a:t>starting</a:t>
            </a:r>
            <a:r>
              <a:rPr lang="it-IT" sz="2400" dirty="0"/>
              <a:t> of </a:t>
            </a:r>
            <a:r>
              <a:rPr lang="it-IT" sz="2400" dirty="0" err="1"/>
              <a:t>immunosupression</a:t>
            </a:r>
            <a:r>
              <a:rPr lang="it-IT" sz="2400" dirty="0"/>
              <a:t> </a:t>
            </a:r>
            <a:endParaRPr lang="en-US" sz="2400" dirty="0"/>
          </a:p>
          <a:p>
            <a:pPr>
              <a:buClr>
                <a:srgbClr val="C00000"/>
              </a:buClr>
            </a:pPr>
            <a:endParaRPr lang="en-US" dirty="0"/>
          </a:p>
          <a:p>
            <a:endParaRPr lang="it-IT" dirty="0"/>
          </a:p>
        </p:txBody>
      </p:sp>
    </p:spTree>
    <p:extLst>
      <p:ext uri="{BB962C8B-B14F-4D97-AF65-F5344CB8AC3E}">
        <p14:creationId xmlns:p14="http://schemas.microsoft.com/office/powerpoint/2010/main" val="40949491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07EEF01-E9D3-2BE3-A280-5278F6471FFB}"/>
              </a:ext>
            </a:extLst>
          </p:cNvPr>
          <p:cNvSpPr>
            <a:spLocks noGrp="1"/>
          </p:cNvSpPr>
          <p:nvPr>
            <p:ph type="title"/>
          </p:nvPr>
        </p:nvSpPr>
        <p:spPr/>
        <p:txBody>
          <a:bodyPr>
            <a:normAutofit/>
          </a:bodyPr>
          <a:lstStyle/>
          <a:p>
            <a:endParaRPr lang="it-IT" sz="2000" dirty="0">
              <a:solidFill>
                <a:srgbClr val="C00000"/>
              </a:solidFill>
            </a:endParaRPr>
          </a:p>
        </p:txBody>
      </p:sp>
      <p:pic>
        <p:nvPicPr>
          <p:cNvPr id="5" name="Segnaposto contenuto 4">
            <a:extLst>
              <a:ext uri="{FF2B5EF4-FFF2-40B4-BE49-F238E27FC236}">
                <a16:creationId xmlns:a16="http://schemas.microsoft.com/office/drawing/2014/main" id="{ED2EE974-ED62-AF2A-FA9E-A8C843B2D895}"/>
              </a:ext>
            </a:extLst>
          </p:cNvPr>
          <p:cNvPicPr>
            <a:picLocks noGrp="1" noChangeAspect="1"/>
          </p:cNvPicPr>
          <p:nvPr>
            <p:ph idx="1"/>
          </p:nvPr>
        </p:nvPicPr>
        <p:blipFill>
          <a:blip r:embed="rId3"/>
          <a:stretch>
            <a:fillRect/>
          </a:stretch>
        </p:blipFill>
        <p:spPr>
          <a:xfrm>
            <a:off x="1699556" y="4706811"/>
            <a:ext cx="9402487" cy="1390844"/>
          </a:xfrm>
        </p:spPr>
      </p:pic>
      <p:sp>
        <p:nvSpPr>
          <p:cNvPr id="8" name="Rettangolo 7">
            <a:extLst>
              <a:ext uri="{FF2B5EF4-FFF2-40B4-BE49-F238E27FC236}">
                <a16:creationId xmlns:a16="http://schemas.microsoft.com/office/drawing/2014/main" id="{EFE740DE-37A8-92ED-B700-6B947C7428AB}"/>
              </a:ext>
            </a:extLst>
          </p:cNvPr>
          <p:cNvSpPr/>
          <p:nvPr/>
        </p:nvSpPr>
        <p:spPr>
          <a:xfrm>
            <a:off x="4325275" y="6011233"/>
            <a:ext cx="7866725" cy="51892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spcAft>
                <a:spcPts val="800"/>
              </a:spcAft>
            </a:pPr>
            <a:endParaRPr lang="en-US" sz="1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r">
              <a:spcAft>
                <a:spcPts val="800"/>
              </a:spcAft>
            </a:pPr>
            <a:r>
              <a:rPr lang="es-ES" sz="1800" kern="100" dirty="0">
                <a:effectLst/>
                <a:latin typeface="Calibri" panose="020F0502020204030204" pitchFamily="34" charset="0"/>
                <a:ea typeface="Calibri" panose="020F0502020204030204" pitchFamily="34" charset="0"/>
                <a:cs typeface="Times New Roman" panose="02020603050405020304" pitchFamily="18" charset="0"/>
              </a:rPr>
              <a:t>Pinana et al. . Curr Res Transl Med</a:t>
            </a:r>
            <a:r>
              <a:rPr lang="it-IT" sz="1800" kern="100" dirty="0">
                <a:effectLst/>
                <a:latin typeface="Calibri" panose="020F0502020204030204" pitchFamily="34" charset="0"/>
                <a:ea typeface="Calibri" panose="020F0502020204030204" pitchFamily="34" charset="0"/>
                <a:cs typeface="Times New Roman" panose="02020603050405020304" pitchFamily="18" charset="0"/>
              </a:rPr>
              <a:t>. 2024 Jul </a:t>
            </a:r>
          </a:p>
          <a:p>
            <a:pPr algn="r">
              <a:spcAft>
                <a:spcPts val="800"/>
              </a:spcAft>
            </a:pPr>
            <a:endParaRPr lang="en-US" kern="1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algn="r">
              <a:spcAft>
                <a:spcPts val="800"/>
              </a:spcAft>
            </a:pPr>
            <a:r>
              <a:rPr lang="en-US" sz="1600" kern="100" dirty="0">
                <a:solidFill>
                  <a:schemeClr val="tx1"/>
                </a:solidFill>
                <a:effectLst/>
                <a:ea typeface="Calibri" panose="020F0502020204030204" pitchFamily="34" charset="0"/>
                <a:cs typeface="Times New Roman" panose="02020603050405020304" pitchFamily="18" charset="0"/>
              </a:rPr>
              <a:t>OHM et al. </a:t>
            </a:r>
            <a:r>
              <a:rPr lang="it-IT" sz="1600" kern="100" dirty="0" err="1">
                <a:solidFill>
                  <a:schemeClr val="tx1"/>
                </a:solidFill>
                <a:effectLst/>
                <a:ea typeface="Calibri" panose="020F0502020204030204" pitchFamily="34" charset="0"/>
                <a:cs typeface="Times New Roman" panose="02020603050405020304" pitchFamily="18" charset="0"/>
              </a:rPr>
              <a:t>Infection</a:t>
            </a:r>
            <a:r>
              <a:rPr lang="it-IT" sz="1600" kern="100" dirty="0">
                <a:solidFill>
                  <a:schemeClr val="tx1"/>
                </a:solidFill>
                <a:effectLst/>
                <a:ea typeface="Calibri" panose="020F0502020204030204" pitchFamily="34" charset="0"/>
                <a:cs typeface="Times New Roman" panose="02020603050405020304" pitchFamily="18" charset="0"/>
              </a:rPr>
              <a:t> 2023 </a:t>
            </a:r>
            <a:r>
              <a:rPr lang="it-IT" sz="1600" kern="100" dirty="0" err="1">
                <a:solidFill>
                  <a:schemeClr val="tx1"/>
                </a:solidFill>
                <a:effectLst/>
                <a:ea typeface="Calibri" panose="020F0502020204030204" pitchFamily="34" charset="0"/>
                <a:cs typeface="Times New Roman" panose="02020603050405020304" pitchFamily="18" charset="0"/>
              </a:rPr>
              <a:t>Nov</a:t>
            </a:r>
            <a:r>
              <a:rPr lang="it-IT" sz="1600" kern="100" dirty="0">
                <a:solidFill>
                  <a:schemeClr val="tx1"/>
                </a:solidFill>
                <a:effectLst/>
                <a:ea typeface="Calibri" panose="020F0502020204030204" pitchFamily="34" charset="0"/>
                <a:cs typeface="Times New Roman" panose="02020603050405020304" pitchFamily="18" charset="0"/>
              </a:rPr>
              <a:t> 29</a:t>
            </a:r>
            <a:br>
              <a:rPr lang="it-IT" sz="1600" kern="100" dirty="0">
                <a:solidFill>
                  <a:schemeClr val="tx1"/>
                </a:solidFill>
                <a:effectLst/>
                <a:ea typeface="Calibri" panose="020F0502020204030204" pitchFamily="34" charset="0"/>
                <a:cs typeface="Times New Roman" panose="02020603050405020304" pitchFamily="18" charset="0"/>
              </a:rPr>
            </a:br>
            <a:r>
              <a:rPr lang="it-IT" sz="1600" dirty="0">
                <a:solidFill>
                  <a:schemeClr val="tx1"/>
                </a:solidFill>
              </a:rPr>
              <a:t>Li et al. BMC </a:t>
            </a:r>
            <a:r>
              <a:rPr lang="it-IT" sz="1600" dirty="0" err="1">
                <a:solidFill>
                  <a:schemeClr val="tx1"/>
                </a:solidFill>
              </a:rPr>
              <a:t>Infectious</a:t>
            </a:r>
            <a:r>
              <a:rPr lang="it-IT" sz="1600" dirty="0">
                <a:solidFill>
                  <a:schemeClr val="tx1"/>
                </a:solidFill>
              </a:rPr>
              <a:t> </a:t>
            </a:r>
            <a:r>
              <a:rPr lang="it-IT" sz="1600" dirty="0" err="1">
                <a:solidFill>
                  <a:schemeClr val="tx1"/>
                </a:solidFill>
              </a:rPr>
              <a:t>Diseases</a:t>
            </a:r>
            <a:r>
              <a:rPr lang="it-IT" sz="1600" dirty="0">
                <a:solidFill>
                  <a:schemeClr val="tx1"/>
                </a:solidFill>
              </a:rPr>
              <a:t> (2021) 21:767</a:t>
            </a:r>
            <a:br>
              <a:rPr lang="it-IT" sz="1600" dirty="0">
                <a:solidFill>
                  <a:schemeClr val="tx1"/>
                </a:solidFill>
              </a:rPr>
            </a:br>
            <a:r>
              <a:rPr lang="es-ES" sz="1600" kern="100" dirty="0">
                <a:solidFill>
                  <a:schemeClr val="tx1"/>
                </a:solidFill>
                <a:effectLst/>
                <a:ea typeface="Calibri" panose="020F0502020204030204" pitchFamily="34" charset="0"/>
                <a:cs typeface="Times New Roman" panose="02020603050405020304" pitchFamily="18" charset="0"/>
              </a:rPr>
              <a:t>Pinana et al. . Curr Res Transl Med</a:t>
            </a:r>
            <a:r>
              <a:rPr lang="it-IT" sz="1600" kern="100" dirty="0">
                <a:solidFill>
                  <a:schemeClr val="tx1"/>
                </a:solidFill>
                <a:effectLst/>
                <a:ea typeface="Calibri" panose="020F0502020204030204" pitchFamily="34" charset="0"/>
                <a:cs typeface="Times New Roman" panose="02020603050405020304" pitchFamily="18" charset="0"/>
              </a:rPr>
              <a:t>. 2024 Jul </a:t>
            </a:r>
          </a:p>
          <a:p>
            <a:pPr algn="r">
              <a:spcAft>
                <a:spcPts val="800"/>
              </a:spcAft>
            </a:pPr>
            <a:endParaRPr lang="it-IT" sz="1600" kern="100" dirty="0">
              <a:solidFill>
                <a:schemeClr val="tx1"/>
              </a:solidFill>
              <a:effectLst/>
              <a:ea typeface="Calibri" panose="020F0502020204030204" pitchFamily="34" charset="0"/>
              <a:cs typeface="Times New Roman" panose="02020603050405020304" pitchFamily="18" charset="0"/>
            </a:endParaRPr>
          </a:p>
          <a:p>
            <a:pPr algn="r">
              <a:lnSpc>
                <a:spcPct val="107000"/>
              </a:lnSpc>
              <a:spcAft>
                <a:spcPts val="800"/>
              </a:spcAft>
            </a:pPr>
            <a:endParaRPr lang="it-IT" sz="1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magine 3">
            <a:extLst>
              <a:ext uri="{FF2B5EF4-FFF2-40B4-BE49-F238E27FC236}">
                <a16:creationId xmlns:a16="http://schemas.microsoft.com/office/drawing/2014/main" id="{59B56EFB-2F7C-AE42-CD43-73CFBC717998}"/>
              </a:ext>
            </a:extLst>
          </p:cNvPr>
          <p:cNvPicPr>
            <a:picLocks noChangeAspect="1"/>
          </p:cNvPicPr>
          <p:nvPr/>
        </p:nvPicPr>
        <p:blipFill>
          <a:blip r:embed="rId4"/>
          <a:stretch>
            <a:fillRect/>
          </a:stretch>
        </p:blipFill>
        <p:spPr>
          <a:xfrm>
            <a:off x="229599" y="26220"/>
            <a:ext cx="8430802" cy="4620270"/>
          </a:xfrm>
          <a:prstGeom prst="rect">
            <a:avLst/>
          </a:prstGeom>
        </p:spPr>
      </p:pic>
      <p:pic>
        <p:nvPicPr>
          <p:cNvPr id="6" name="Immagine 5">
            <a:extLst>
              <a:ext uri="{FF2B5EF4-FFF2-40B4-BE49-F238E27FC236}">
                <a16:creationId xmlns:a16="http://schemas.microsoft.com/office/drawing/2014/main" id="{7851C60E-F60B-A530-0D12-458023AD3919}"/>
              </a:ext>
            </a:extLst>
          </p:cNvPr>
          <p:cNvPicPr>
            <a:picLocks noChangeAspect="1"/>
          </p:cNvPicPr>
          <p:nvPr/>
        </p:nvPicPr>
        <p:blipFill>
          <a:blip r:embed="rId5"/>
          <a:stretch>
            <a:fillRect/>
          </a:stretch>
        </p:blipFill>
        <p:spPr>
          <a:xfrm>
            <a:off x="7123026" y="2336355"/>
            <a:ext cx="4839375" cy="724001"/>
          </a:xfrm>
          <a:prstGeom prst="rect">
            <a:avLst/>
          </a:prstGeom>
          <a:solidFill>
            <a:schemeClr val="tx1"/>
          </a:solidFill>
        </p:spPr>
      </p:pic>
    </p:spTree>
    <p:extLst>
      <p:ext uri="{BB962C8B-B14F-4D97-AF65-F5344CB8AC3E}">
        <p14:creationId xmlns:p14="http://schemas.microsoft.com/office/powerpoint/2010/main" val="2938296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028FB0A-F2AD-2208-8233-C78EB22D0E5C}"/>
              </a:ext>
            </a:extLst>
          </p:cNvPr>
          <p:cNvSpPr>
            <a:spLocks noGrp="1"/>
          </p:cNvSpPr>
          <p:nvPr>
            <p:ph type="title"/>
          </p:nvPr>
        </p:nvSpPr>
        <p:spPr/>
        <p:txBody>
          <a:bodyPr/>
          <a:lstStyle/>
          <a:p>
            <a:pPr algn="ctr"/>
            <a:r>
              <a:rPr lang="en-US" sz="3200" b="1" dirty="0">
                <a:solidFill>
                  <a:schemeClr val="accent1">
                    <a:lumMod val="50000"/>
                  </a:schemeClr>
                </a:solidFill>
              </a:rPr>
              <a:t>Consequences of prolonged shedding</a:t>
            </a:r>
            <a:br>
              <a:rPr lang="it-IT" sz="3200" b="1" dirty="0">
                <a:solidFill>
                  <a:schemeClr val="accent1">
                    <a:lumMod val="50000"/>
                  </a:schemeClr>
                </a:solidFill>
              </a:rPr>
            </a:br>
            <a:endParaRPr lang="it-IT" sz="3200" b="1" dirty="0">
              <a:solidFill>
                <a:schemeClr val="accent1">
                  <a:lumMod val="50000"/>
                </a:schemeClr>
              </a:solidFill>
            </a:endParaRPr>
          </a:p>
        </p:txBody>
      </p:sp>
      <p:sp>
        <p:nvSpPr>
          <p:cNvPr id="3" name="Segnaposto contenuto 2">
            <a:extLst>
              <a:ext uri="{FF2B5EF4-FFF2-40B4-BE49-F238E27FC236}">
                <a16:creationId xmlns:a16="http://schemas.microsoft.com/office/drawing/2014/main" id="{9A186C01-BBB2-708C-FC78-3CA6D985E004}"/>
              </a:ext>
            </a:extLst>
          </p:cNvPr>
          <p:cNvSpPr>
            <a:spLocks noGrp="1"/>
          </p:cNvSpPr>
          <p:nvPr>
            <p:ph idx="1"/>
          </p:nvPr>
        </p:nvSpPr>
        <p:spPr/>
        <p:txBody>
          <a:bodyPr/>
          <a:lstStyle/>
          <a:p>
            <a:pPr marL="342900" lvl="0" indent="-342900">
              <a:lnSpc>
                <a:spcPct val="107000"/>
              </a:lnSpc>
              <a:spcAft>
                <a:spcPts val="800"/>
              </a:spcAft>
              <a:buClr>
                <a:srgbClr val="C00000"/>
              </a:buClr>
              <a:buFont typeface="Arial" panose="020B0604020202020204" pitchFamily="34" charset="0"/>
              <a:buChar char="•"/>
              <a:tabLst>
                <a:tab pos="457200" algn="l"/>
              </a:tabLst>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Higher risk of nosocomial transmission</a:t>
            </a:r>
            <a:endParaRPr lang="it-IT"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Clr>
                <a:srgbClr val="C00000"/>
              </a:buClr>
              <a:buFont typeface="Arial" panose="020B0604020202020204" pitchFamily="34" charset="0"/>
              <a:buChar char="•"/>
              <a:tabLst>
                <a:tab pos="457200" algn="l"/>
              </a:tabLst>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Increased risk of resistant variant</a:t>
            </a:r>
            <a:endParaRPr lang="it-IT"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1257300" lvl="2" indent="-342900">
              <a:lnSpc>
                <a:spcPct val="107000"/>
              </a:lnSpc>
              <a:spcAft>
                <a:spcPts val="800"/>
              </a:spcAft>
              <a:buClr>
                <a:srgbClr val="C00000"/>
              </a:buClr>
              <a:tabLst>
                <a:tab pos="457200" algn="l"/>
              </a:tabLst>
            </a:pPr>
            <a:r>
              <a:rPr lang="en-US" kern="100" dirty="0">
                <a:effectLst/>
                <a:latin typeface="Calibri" panose="020F0502020204030204" pitchFamily="34" charset="0"/>
                <a:ea typeface="Calibri" panose="020F0502020204030204" pitchFamily="34" charset="0"/>
                <a:cs typeface="Times New Roman" panose="02020603050405020304" pitchFamily="18" charset="0"/>
              </a:rPr>
              <a:t>Influenza: increased risk of emergence with H275Y neuraminidase (NA) mutation</a:t>
            </a:r>
            <a:endParaRPr lang="it-IT" kern="100" dirty="0">
              <a:effectLst/>
              <a:latin typeface="Calibri" panose="020F0502020204030204" pitchFamily="34" charset="0"/>
              <a:ea typeface="Calibri" panose="020F0502020204030204" pitchFamily="34" charset="0"/>
              <a:cs typeface="Times New Roman" panose="02020603050405020304" pitchFamily="18" charset="0"/>
            </a:endParaRPr>
          </a:p>
          <a:p>
            <a:pPr marL="1257300" lvl="2" indent="-342900">
              <a:lnSpc>
                <a:spcPct val="107000"/>
              </a:lnSpc>
              <a:spcAft>
                <a:spcPts val="800"/>
              </a:spcAft>
              <a:buClr>
                <a:srgbClr val="C00000"/>
              </a:buClr>
              <a:tabLst>
                <a:tab pos="457200" algn="l"/>
              </a:tabLst>
            </a:pPr>
            <a:r>
              <a:rPr lang="it-IT" kern="100" dirty="0">
                <a:effectLst/>
                <a:latin typeface="Calibri" panose="020F0502020204030204" pitchFamily="34" charset="0"/>
                <a:ea typeface="Calibri" panose="020F0502020204030204" pitchFamily="34" charset="0"/>
                <a:cs typeface="Times New Roman" panose="02020603050405020304" pitchFamily="18" charset="0"/>
              </a:rPr>
              <a:t>SARS-CoV-2: </a:t>
            </a:r>
            <a:r>
              <a:rPr lang="en-US" dirty="0"/>
              <a:t>shedding &gt; 56 days accumulated spike mutations, distinct from </a:t>
            </a:r>
            <a:r>
              <a:rPr lang="it-IT" dirty="0"/>
              <a:t>common </a:t>
            </a:r>
            <a:r>
              <a:rPr lang="it-IT" dirty="0" err="1"/>
              <a:t>mutations</a:t>
            </a:r>
            <a:r>
              <a:rPr lang="it-IT" dirty="0"/>
              <a:t> </a:t>
            </a:r>
            <a:endParaRPr lang="it-IT" kern="1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spcAft>
                <a:spcPts val="800"/>
              </a:spcAft>
              <a:tabLst>
                <a:tab pos="457200" algn="l"/>
              </a:tabLst>
            </a:pPr>
            <a:endParaRPr lang="it-IT" sz="2000" kern="100" dirty="0">
              <a:latin typeface="Calibri" panose="020F0502020204030204" pitchFamily="34" charset="0"/>
              <a:ea typeface="Calibri" panose="020F0502020204030204" pitchFamily="34" charset="0"/>
              <a:cs typeface="Times New Roman" panose="02020603050405020304" pitchFamily="18" charset="0"/>
            </a:endParaRPr>
          </a:p>
          <a:p>
            <a:endParaRPr lang="it-IT" dirty="0"/>
          </a:p>
        </p:txBody>
      </p:sp>
      <p:sp>
        <p:nvSpPr>
          <p:cNvPr id="4" name="Rettangolo 3">
            <a:extLst>
              <a:ext uri="{FF2B5EF4-FFF2-40B4-BE49-F238E27FC236}">
                <a16:creationId xmlns:a16="http://schemas.microsoft.com/office/drawing/2014/main" id="{DBD3E54C-BDEF-C3C2-538D-0C02723F04F5}"/>
              </a:ext>
            </a:extLst>
          </p:cNvPr>
          <p:cNvSpPr/>
          <p:nvPr/>
        </p:nvSpPr>
        <p:spPr>
          <a:xfrm>
            <a:off x="6022193" y="6297537"/>
            <a:ext cx="6096000" cy="5461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it-IT" sz="1600" dirty="0" err="1">
                <a:solidFill>
                  <a:schemeClr val="tx1"/>
                </a:solidFill>
              </a:rPr>
              <a:t>Raglow</a:t>
            </a:r>
            <a:r>
              <a:rPr lang="it-IT" sz="1600" dirty="0">
                <a:solidFill>
                  <a:schemeClr val="tx1"/>
                </a:solidFill>
              </a:rPr>
              <a:t> </a:t>
            </a:r>
            <a:r>
              <a:rPr lang="it-IT" sz="1600" dirty="0" err="1">
                <a:solidFill>
                  <a:schemeClr val="tx1"/>
                </a:solidFill>
              </a:rPr>
              <a:t>at</a:t>
            </a:r>
            <a:r>
              <a:rPr lang="it-IT" sz="1600" dirty="0">
                <a:solidFill>
                  <a:schemeClr val="tx1"/>
                </a:solidFill>
              </a:rPr>
              <a:t> al. Lancet </a:t>
            </a:r>
            <a:r>
              <a:rPr lang="it-IT" sz="1600" dirty="0" err="1">
                <a:solidFill>
                  <a:schemeClr val="tx1"/>
                </a:solidFill>
              </a:rPr>
              <a:t>Microbe</a:t>
            </a:r>
            <a:r>
              <a:rPr lang="it-IT" sz="1600" dirty="0">
                <a:solidFill>
                  <a:schemeClr val="tx1"/>
                </a:solidFill>
              </a:rPr>
              <a:t> 2024; 5: e235–46</a:t>
            </a:r>
          </a:p>
        </p:txBody>
      </p:sp>
    </p:spTree>
    <p:extLst>
      <p:ext uri="{BB962C8B-B14F-4D97-AF65-F5344CB8AC3E}">
        <p14:creationId xmlns:p14="http://schemas.microsoft.com/office/powerpoint/2010/main" val="22739808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9968C66-9400-9F93-C5F4-0E39A05A4E0B}"/>
              </a:ext>
            </a:extLst>
          </p:cNvPr>
          <p:cNvSpPr>
            <a:spLocks noGrp="1"/>
          </p:cNvSpPr>
          <p:nvPr>
            <p:ph type="title"/>
          </p:nvPr>
        </p:nvSpPr>
        <p:spPr/>
        <p:txBody>
          <a:bodyPr>
            <a:noAutofit/>
          </a:bodyPr>
          <a:lstStyle/>
          <a:p>
            <a:pPr algn="ctr"/>
            <a:br>
              <a:rPr lang="it-IT" sz="3200" b="1" i="0" u="none" strike="noStrike" baseline="0" dirty="0">
                <a:solidFill>
                  <a:srgbClr val="000000"/>
                </a:solidFill>
              </a:rPr>
            </a:br>
            <a:r>
              <a:rPr lang="en-US" sz="3200" b="1" i="0" u="none" strike="noStrike" baseline="0" dirty="0">
                <a:solidFill>
                  <a:srgbClr val="000000"/>
                </a:solidFill>
              </a:rPr>
              <a:t> </a:t>
            </a:r>
            <a:r>
              <a:rPr lang="en-US" sz="3200" b="1" dirty="0">
                <a:solidFill>
                  <a:schemeClr val="accent1">
                    <a:lumMod val="50000"/>
                  </a:schemeClr>
                </a:solidFill>
              </a:rPr>
              <a:t>Increased risk of invasive aspergillosis in immunocompromised patients with persistent S</a:t>
            </a:r>
            <a:r>
              <a:rPr lang="it-IT" sz="3200" b="1" dirty="0">
                <a:solidFill>
                  <a:schemeClr val="accent1">
                    <a:lumMod val="50000"/>
                  </a:schemeClr>
                </a:solidFill>
              </a:rPr>
              <a:t>ARS-CoV-2 </a:t>
            </a:r>
            <a:r>
              <a:rPr lang="en-US" sz="3200" b="1" dirty="0">
                <a:solidFill>
                  <a:schemeClr val="accent1">
                    <a:lumMod val="50000"/>
                  </a:schemeClr>
                </a:solidFill>
              </a:rPr>
              <a:t>viral shedding &gt; 8 weeks</a:t>
            </a:r>
            <a:br>
              <a:rPr lang="en-US" sz="2900" b="1" dirty="0">
                <a:solidFill>
                  <a:schemeClr val="accent1">
                    <a:lumMod val="50000"/>
                  </a:schemeClr>
                </a:solidFill>
              </a:rPr>
            </a:br>
            <a:r>
              <a:rPr lang="en-US" sz="2200" b="0" i="0" u="none" strike="noStrike" baseline="0" dirty="0">
                <a:solidFill>
                  <a:srgbClr val="000000"/>
                </a:solidFill>
                <a:latin typeface="+mn-lt"/>
              </a:rPr>
              <a:t>two Paris Hospitals; retrospective bicentric case control study, 2020-2022</a:t>
            </a:r>
            <a:br>
              <a:rPr lang="en-US" sz="2200" b="1" dirty="0">
                <a:solidFill>
                  <a:schemeClr val="accent1">
                    <a:lumMod val="50000"/>
                  </a:schemeClr>
                </a:solidFill>
                <a:latin typeface="+mn-lt"/>
              </a:rPr>
            </a:br>
            <a:r>
              <a:rPr lang="en-US" sz="2200" b="1" dirty="0">
                <a:solidFill>
                  <a:schemeClr val="accent1">
                    <a:lumMod val="50000"/>
                  </a:schemeClr>
                </a:solidFill>
              </a:rPr>
              <a:t> </a:t>
            </a:r>
            <a:endParaRPr lang="it-IT" sz="2200" b="1" dirty="0">
              <a:solidFill>
                <a:schemeClr val="accent1">
                  <a:lumMod val="50000"/>
                </a:schemeClr>
              </a:solidFill>
            </a:endParaRPr>
          </a:p>
        </p:txBody>
      </p:sp>
      <p:sp>
        <p:nvSpPr>
          <p:cNvPr id="7" name="Segnaposto contenuto 6">
            <a:extLst>
              <a:ext uri="{FF2B5EF4-FFF2-40B4-BE49-F238E27FC236}">
                <a16:creationId xmlns:a16="http://schemas.microsoft.com/office/drawing/2014/main" id="{483B527E-FADA-1DEE-A969-F30D153D0C43}"/>
              </a:ext>
            </a:extLst>
          </p:cNvPr>
          <p:cNvSpPr>
            <a:spLocks noGrp="1"/>
          </p:cNvSpPr>
          <p:nvPr>
            <p:ph idx="1"/>
          </p:nvPr>
        </p:nvSpPr>
        <p:spPr>
          <a:xfrm>
            <a:off x="838200" y="1889125"/>
            <a:ext cx="10515600" cy="4351338"/>
          </a:xfrm>
        </p:spPr>
        <p:txBody>
          <a:bodyPr>
            <a:normAutofit/>
          </a:bodyPr>
          <a:lstStyle/>
          <a:p>
            <a:pPr>
              <a:buClr>
                <a:srgbClr val="C00000"/>
              </a:buClr>
            </a:pPr>
            <a:r>
              <a:rPr lang="it-IT" sz="2400" b="0" i="0" strike="noStrike" baseline="0" dirty="0">
                <a:solidFill>
                  <a:srgbClr val="000000"/>
                </a:solidFill>
              </a:rPr>
              <a:t>29 (16 SOT, 55.2%) with </a:t>
            </a:r>
            <a:r>
              <a:rPr lang="it-IT" sz="2400" b="0" i="0" strike="noStrike" baseline="0" dirty="0" err="1">
                <a:solidFill>
                  <a:srgbClr val="000000"/>
                </a:solidFill>
              </a:rPr>
              <a:t>persisten</a:t>
            </a:r>
            <a:r>
              <a:rPr lang="it-IT" sz="2400" dirty="0" err="1">
                <a:solidFill>
                  <a:srgbClr val="000000"/>
                </a:solidFill>
              </a:rPr>
              <a:t>t</a:t>
            </a:r>
            <a:r>
              <a:rPr lang="it-IT" sz="2400" dirty="0">
                <a:solidFill>
                  <a:srgbClr val="000000"/>
                </a:solidFill>
              </a:rPr>
              <a:t> </a:t>
            </a:r>
            <a:r>
              <a:rPr lang="it-IT" sz="2400" dirty="0" err="1">
                <a:solidFill>
                  <a:srgbClr val="000000"/>
                </a:solidFill>
              </a:rPr>
              <a:t>viral</a:t>
            </a:r>
            <a:r>
              <a:rPr lang="it-IT" sz="2400" dirty="0">
                <a:solidFill>
                  <a:srgbClr val="000000"/>
                </a:solidFill>
              </a:rPr>
              <a:t> </a:t>
            </a:r>
            <a:r>
              <a:rPr lang="it-IT" sz="2400" dirty="0" err="1">
                <a:solidFill>
                  <a:srgbClr val="000000"/>
                </a:solidFill>
              </a:rPr>
              <a:t>shedding</a:t>
            </a:r>
            <a:r>
              <a:rPr lang="it-IT" sz="2400" dirty="0">
                <a:solidFill>
                  <a:srgbClr val="000000"/>
                </a:solidFill>
              </a:rPr>
              <a:t> </a:t>
            </a:r>
            <a:r>
              <a:rPr lang="it-IT" sz="2400" b="0" i="0" strike="noStrike" baseline="0" dirty="0">
                <a:solidFill>
                  <a:srgbClr val="000000"/>
                </a:solidFill>
              </a:rPr>
              <a:t>VS 40 (30 SOT, 75%) controls </a:t>
            </a:r>
          </a:p>
          <a:p>
            <a:pPr>
              <a:buClr>
                <a:srgbClr val="C00000"/>
              </a:buClr>
            </a:pPr>
            <a:endParaRPr lang="it-IT" sz="2400" b="0" i="0" strike="noStrike" baseline="0" dirty="0">
              <a:solidFill>
                <a:srgbClr val="000000"/>
              </a:solidFill>
            </a:endParaRPr>
          </a:p>
          <a:p>
            <a:pPr>
              <a:buClr>
                <a:srgbClr val="C00000"/>
              </a:buClr>
            </a:pPr>
            <a:r>
              <a:rPr lang="en-US" sz="2400" b="0" i="0" u="none" strike="noStrike" baseline="0" dirty="0">
                <a:solidFill>
                  <a:srgbClr val="000000"/>
                </a:solidFill>
              </a:rPr>
              <a:t>Patients with persistent viral shedding were at risk of </a:t>
            </a:r>
          </a:p>
          <a:p>
            <a:pPr lvl="1">
              <a:buClr>
                <a:srgbClr val="C00000"/>
              </a:buClr>
            </a:pPr>
            <a:r>
              <a:rPr lang="en-US" b="0" i="0" u="none" strike="noStrike" baseline="0" dirty="0">
                <a:solidFill>
                  <a:srgbClr val="000000"/>
                </a:solidFill>
              </a:rPr>
              <a:t>hospitalization (OR: 4.8; 95 CI, 1.5–15.6; </a:t>
            </a:r>
            <a:r>
              <a:rPr lang="en-US" i="1" dirty="0">
                <a:solidFill>
                  <a:srgbClr val="000000"/>
                </a:solidFill>
              </a:rPr>
              <a:t>p</a:t>
            </a:r>
            <a:r>
              <a:rPr lang="en-US" b="0" i="1" u="none" strike="noStrike" baseline="0" dirty="0">
                <a:solidFill>
                  <a:srgbClr val="000000"/>
                </a:solidFill>
              </a:rPr>
              <a:t> </a:t>
            </a:r>
            <a:r>
              <a:rPr lang="en-US" b="0" i="0" u="none" strike="noStrike" baseline="0" dirty="0">
                <a:solidFill>
                  <a:srgbClr val="000000"/>
                </a:solidFill>
              </a:rPr>
              <a:t>= .008) </a:t>
            </a:r>
          </a:p>
          <a:p>
            <a:pPr lvl="1">
              <a:buClr>
                <a:srgbClr val="C00000"/>
              </a:buClr>
            </a:pPr>
            <a:r>
              <a:rPr lang="en-US" b="0" i="0" u="none" strike="noStrike" baseline="0" dirty="0">
                <a:solidFill>
                  <a:srgbClr val="000000"/>
                </a:solidFill>
              </a:rPr>
              <a:t>death (log-rank test  </a:t>
            </a:r>
            <a:r>
              <a:rPr lang="en-US" i="1" dirty="0">
                <a:solidFill>
                  <a:srgbClr val="000000"/>
                </a:solidFill>
              </a:rPr>
              <a:t>p</a:t>
            </a:r>
            <a:r>
              <a:rPr lang="en-US" b="0" i="1" u="none" strike="noStrike" baseline="0" dirty="0">
                <a:solidFill>
                  <a:srgbClr val="000000"/>
                </a:solidFill>
              </a:rPr>
              <a:t> </a:t>
            </a:r>
            <a:r>
              <a:rPr lang="en-US" b="0" i="0" u="none" strike="noStrike" baseline="0" dirty="0">
                <a:solidFill>
                  <a:srgbClr val="000000"/>
                </a:solidFill>
              </a:rPr>
              <a:t>&lt;0.01)</a:t>
            </a:r>
            <a:endParaRPr lang="en-US" b="1" i="0" u="none" strike="noStrike" baseline="0" dirty="0">
              <a:solidFill>
                <a:srgbClr val="000000"/>
              </a:solidFill>
            </a:endParaRPr>
          </a:p>
          <a:p>
            <a:pPr lvl="1">
              <a:buClr>
                <a:srgbClr val="C00000"/>
              </a:buClr>
            </a:pPr>
            <a:r>
              <a:rPr lang="en-US" b="1" i="0" u="none" strike="noStrike" baseline="0" dirty="0">
                <a:solidFill>
                  <a:srgbClr val="000000"/>
                </a:solidFill>
              </a:rPr>
              <a:t>invasive aspergillosis (OR: 10.17; 95 CI, 1.15–89.8; </a:t>
            </a:r>
            <a:r>
              <a:rPr lang="en-US" b="1" i="1" dirty="0">
                <a:solidFill>
                  <a:srgbClr val="000000"/>
                </a:solidFill>
              </a:rPr>
              <a:t>p</a:t>
            </a:r>
            <a:r>
              <a:rPr lang="en-US" b="1" i="1" u="none" strike="noStrike" baseline="0" dirty="0">
                <a:solidFill>
                  <a:srgbClr val="000000"/>
                </a:solidFill>
              </a:rPr>
              <a:t> </a:t>
            </a:r>
            <a:r>
              <a:rPr lang="en-US" b="1" i="0" u="none" strike="noStrike" baseline="0" dirty="0">
                <a:solidFill>
                  <a:srgbClr val="000000"/>
                </a:solidFill>
              </a:rPr>
              <a:t>= .037) </a:t>
            </a:r>
          </a:p>
        </p:txBody>
      </p:sp>
      <p:sp>
        <p:nvSpPr>
          <p:cNvPr id="8" name="Rettangolo 7">
            <a:extLst>
              <a:ext uri="{FF2B5EF4-FFF2-40B4-BE49-F238E27FC236}">
                <a16:creationId xmlns:a16="http://schemas.microsoft.com/office/drawing/2014/main" id="{3D357FA4-C4CA-1539-DCBF-E383E8E466F8}"/>
              </a:ext>
            </a:extLst>
          </p:cNvPr>
          <p:cNvSpPr/>
          <p:nvPr/>
        </p:nvSpPr>
        <p:spPr>
          <a:xfrm>
            <a:off x="5614896" y="6455664"/>
            <a:ext cx="6430129" cy="40233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lnSpc>
                <a:spcPct val="107000"/>
              </a:lnSpc>
              <a:spcAft>
                <a:spcPts val="800"/>
              </a:spcAft>
            </a:pPr>
            <a:r>
              <a:rPr lang="en-US" sz="1600" kern="0" dirty="0" err="1">
                <a:solidFill>
                  <a:schemeClr val="tx1"/>
                </a:solidFill>
                <a:highlight>
                  <a:srgbClr val="FFFFFF"/>
                </a:highlight>
                <a:cs typeface="Times New Roman" panose="02020603050405020304" pitchFamily="18" charset="0"/>
              </a:rPr>
              <a:t>Melenotte</a:t>
            </a:r>
            <a:r>
              <a:rPr lang="en-US" sz="1600" kern="0" dirty="0">
                <a:solidFill>
                  <a:schemeClr val="tx1"/>
                </a:solidFill>
                <a:highlight>
                  <a:srgbClr val="FFFFFF"/>
                </a:highlight>
                <a:cs typeface="Times New Roman" panose="02020603050405020304" pitchFamily="18" charset="0"/>
              </a:rPr>
              <a:t> et al. Open Forum Infect Dis. 2024</a:t>
            </a:r>
            <a:endParaRPr lang="it-IT" sz="1600" kern="0" dirty="0">
              <a:solidFill>
                <a:schemeClr val="tx1"/>
              </a:solidFill>
              <a:highlight>
                <a:srgbClr val="FFFFFF"/>
              </a:highlight>
              <a:cs typeface="Times New Roman" panose="02020603050405020304" pitchFamily="18" charset="0"/>
            </a:endParaRPr>
          </a:p>
        </p:txBody>
      </p:sp>
      <p:pic>
        <p:nvPicPr>
          <p:cNvPr id="3" name="Immagine 2">
            <a:extLst>
              <a:ext uri="{FF2B5EF4-FFF2-40B4-BE49-F238E27FC236}">
                <a16:creationId xmlns:a16="http://schemas.microsoft.com/office/drawing/2014/main" id="{C3A37CCA-4F77-B73A-D07E-22A98FDF3C23}"/>
              </a:ext>
            </a:extLst>
          </p:cNvPr>
          <p:cNvPicPr>
            <a:picLocks noChangeAspect="1"/>
          </p:cNvPicPr>
          <p:nvPr/>
        </p:nvPicPr>
        <p:blipFill>
          <a:blip r:embed="rId3"/>
          <a:stretch>
            <a:fillRect/>
          </a:stretch>
        </p:blipFill>
        <p:spPr>
          <a:xfrm>
            <a:off x="5614896" y="4862978"/>
            <a:ext cx="1479550" cy="1592686"/>
          </a:xfrm>
          <a:prstGeom prst="rect">
            <a:avLst/>
          </a:prstGeom>
        </p:spPr>
      </p:pic>
    </p:spTree>
    <p:extLst>
      <p:ext uri="{BB962C8B-B14F-4D97-AF65-F5344CB8AC3E}">
        <p14:creationId xmlns:p14="http://schemas.microsoft.com/office/powerpoint/2010/main" val="38896421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AAE5053-032E-081E-D3DC-95AAB7A9DC88}"/>
              </a:ext>
            </a:extLst>
          </p:cNvPr>
          <p:cNvSpPr>
            <a:spLocks noGrp="1"/>
          </p:cNvSpPr>
          <p:nvPr>
            <p:ph type="title"/>
          </p:nvPr>
        </p:nvSpPr>
        <p:spPr/>
        <p:txBody>
          <a:bodyPr>
            <a:normAutofit fontScale="90000"/>
          </a:bodyPr>
          <a:lstStyle/>
          <a:p>
            <a:pPr algn="ctr"/>
            <a:r>
              <a:rPr lang="en-US" sz="3200" b="1" dirty="0">
                <a:solidFill>
                  <a:schemeClr val="accent1">
                    <a:lumMod val="50000"/>
                  </a:schemeClr>
                </a:solidFill>
              </a:rPr>
              <a:t>Risk factors for S</a:t>
            </a:r>
            <a:r>
              <a:rPr lang="it-IT" sz="3200" b="1" dirty="0">
                <a:solidFill>
                  <a:schemeClr val="accent1">
                    <a:lumMod val="50000"/>
                  </a:schemeClr>
                </a:solidFill>
              </a:rPr>
              <a:t>ARS-CoV-2 </a:t>
            </a:r>
            <a:r>
              <a:rPr lang="en-US" sz="3200" b="1" dirty="0">
                <a:solidFill>
                  <a:schemeClr val="accent1">
                    <a:lumMod val="50000"/>
                  </a:schemeClr>
                </a:solidFill>
              </a:rPr>
              <a:t>viral shedding </a:t>
            </a:r>
            <a:br>
              <a:rPr lang="en-US" sz="3200" b="1" dirty="0">
                <a:solidFill>
                  <a:schemeClr val="accent1">
                    <a:lumMod val="50000"/>
                  </a:schemeClr>
                </a:solidFill>
              </a:rPr>
            </a:br>
            <a:r>
              <a:rPr lang="en-US" sz="3200" b="1" dirty="0">
                <a:solidFill>
                  <a:schemeClr val="accent1">
                    <a:lumMod val="50000"/>
                  </a:schemeClr>
                </a:solidFill>
              </a:rPr>
              <a:t>in immunocompromised patients</a:t>
            </a:r>
            <a:br>
              <a:rPr lang="en-US" sz="3200" b="1" dirty="0">
                <a:solidFill>
                  <a:schemeClr val="accent1">
                    <a:lumMod val="50000"/>
                  </a:schemeClr>
                </a:solidFill>
              </a:rPr>
            </a:br>
            <a:r>
              <a:rPr lang="it-IT" sz="2200" dirty="0">
                <a:latin typeface="+mn-lt"/>
              </a:rPr>
              <a:t>2 groups in Germany  (n=144/n=36) </a:t>
            </a:r>
            <a:r>
              <a:rPr lang="en-US" sz="2200" b="0" i="0" dirty="0">
                <a:solidFill>
                  <a:srgbClr val="000000"/>
                </a:solidFill>
                <a:effectLst/>
                <a:latin typeface="+mn-lt"/>
              </a:rPr>
              <a:t>during the Omicron era</a:t>
            </a:r>
            <a:br>
              <a:rPr lang="en-US" sz="2200" b="0" i="0" dirty="0">
                <a:solidFill>
                  <a:srgbClr val="000000"/>
                </a:solidFill>
                <a:effectLst/>
                <a:latin typeface="+mn-lt"/>
              </a:rPr>
            </a:br>
            <a:endParaRPr lang="it-IT" sz="2200" dirty="0">
              <a:latin typeface="+mn-lt"/>
            </a:endParaRPr>
          </a:p>
        </p:txBody>
      </p:sp>
      <p:sp>
        <p:nvSpPr>
          <p:cNvPr id="3" name="Segnaposto contenuto 2">
            <a:extLst>
              <a:ext uri="{FF2B5EF4-FFF2-40B4-BE49-F238E27FC236}">
                <a16:creationId xmlns:a16="http://schemas.microsoft.com/office/drawing/2014/main" id="{8882D6AF-196C-5610-7213-248115A8E412}"/>
              </a:ext>
            </a:extLst>
          </p:cNvPr>
          <p:cNvSpPr>
            <a:spLocks noGrp="1"/>
          </p:cNvSpPr>
          <p:nvPr>
            <p:ph idx="1"/>
          </p:nvPr>
        </p:nvSpPr>
        <p:spPr/>
        <p:txBody>
          <a:bodyPr>
            <a:normAutofit/>
          </a:bodyPr>
          <a:lstStyle/>
          <a:p>
            <a:pPr>
              <a:buClr>
                <a:srgbClr val="C00000"/>
              </a:buClr>
            </a:pPr>
            <a:endParaRPr lang="it-IT" sz="2400" dirty="0"/>
          </a:p>
          <a:p>
            <a:pPr>
              <a:buClr>
                <a:srgbClr val="C00000"/>
              </a:buClr>
            </a:pPr>
            <a:r>
              <a:rPr lang="en-US" sz="2400" dirty="0"/>
              <a:t>Viral shedding after start of antiviral treatment shorter in patients receiving </a:t>
            </a:r>
            <a:r>
              <a:rPr lang="en-US" sz="2400" b="1" dirty="0"/>
              <a:t>two antivirals VS one antiviral  </a:t>
            </a:r>
            <a:r>
              <a:rPr lang="en-US" sz="2400" dirty="0"/>
              <a:t>(median 15 days vs. 31 days)</a:t>
            </a:r>
          </a:p>
          <a:p>
            <a:pPr>
              <a:buClr>
                <a:srgbClr val="C00000"/>
              </a:buClr>
            </a:pPr>
            <a:endParaRPr lang="en-US" sz="2400" b="0" i="0" u="none" strike="noStrike" baseline="0" dirty="0"/>
          </a:p>
          <a:p>
            <a:pPr>
              <a:buClr>
                <a:srgbClr val="C00000"/>
              </a:buClr>
            </a:pPr>
            <a:r>
              <a:rPr lang="en-US" sz="2400" b="1" i="0" u="none" strike="noStrike" baseline="0" dirty="0"/>
              <a:t>Early ( &lt; 5 days) combination treatment </a:t>
            </a:r>
            <a:r>
              <a:rPr lang="en-US" sz="2400" b="0" i="0" u="none" strike="noStrike" baseline="0" dirty="0"/>
              <a:t>of COVID-19 effectively prevented prolonged viral shedding in 85.6% of cases</a:t>
            </a:r>
            <a:endParaRPr lang="it-IT" sz="2400" dirty="0"/>
          </a:p>
        </p:txBody>
      </p:sp>
      <p:sp>
        <p:nvSpPr>
          <p:cNvPr id="4" name="Rettangolo 3">
            <a:extLst>
              <a:ext uri="{FF2B5EF4-FFF2-40B4-BE49-F238E27FC236}">
                <a16:creationId xmlns:a16="http://schemas.microsoft.com/office/drawing/2014/main" id="{2FF28C32-9E71-DDF9-6785-4233F5AA4212}"/>
              </a:ext>
            </a:extLst>
          </p:cNvPr>
          <p:cNvSpPr/>
          <p:nvPr/>
        </p:nvSpPr>
        <p:spPr>
          <a:xfrm>
            <a:off x="4178300" y="5880100"/>
            <a:ext cx="7866725" cy="9779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spcAft>
                <a:spcPts val="800"/>
              </a:spcAft>
            </a:pPr>
            <a:endParaRPr lang="en-US" sz="1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r">
              <a:spcAft>
                <a:spcPts val="800"/>
              </a:spcAft>
            </a:pPr>
            <a:endParaRPr lang="en-US" kern="1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algn="r">
              <a:spcAft>
                <a:spcPts val="800"/>
              </a:spcAft>
            </a:pPr>
            <a:r>
              <a:rPr lang="en-US" sz="1800" kern="1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Götz</a:t>
            </a:r>
            <a:r>
              <a:rPr lang="en-US" sz="1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V et al. </a:t>
            </a:r>
            <a:r>
              <a:rPr lang="it-IT" sz="1800" kern="1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Infection</a:t>
            </a:r>
            <a:r>
              <a:rPr lang="it-IT" sz="1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2023 </a:t>
            </a:r>
            <a:r>
              <a:rPr lang="it-IT" sz="1800" kern="1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Dec</a:t>
            </a:r>
            <a:r>
              <a:rPr lang="it-IT" sz="1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14</a:t>
            </a:r>
            <a:br>
              <a:rPr lang="it-IT" sz="1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O</a:t>
            </a:r>
            <a:r>
              <a:rPr lang="en-US" sz="1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HM et al. </a:t>
            </a:r>
            <a:r>
              <a:rPr lang="it-IT" sz="1800" kern="1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Infection</a:t>
            </a:r>
            <a:r>
              <a:rPr lang="it-IT" sz="1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2023 </a:t>
            </a:r>
            <a:r>
              <a:rPr lang="it-IT" sz="1800" kern="1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Nov</a:t>
            </a:r>
            <a:r>
              <a:rPr lang="it-IT" sz="1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29</a:t>
            </a:r>
          </a:p>
          <a:p>
            <a:pPr algn="r">
              <a:lnSpc>
                <a:spcPct val="107000"/>
              </a:lnSpc>
              <a:spcAft>
                <a:spcPts val="800"/>
              </a:spcAft>
            </a:pPr>
            <a:endParaRPr lang="it-IT" sz="1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742831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9968C66-9400-9F93-C5F4-0E39A05A4E0B}"/>
              </a:ext>
            </a:extLst>
          </p:cNvPr>
          <p:cNvSpPr>
            <a:spLocks noGrp="1"/>
          </p:cNvSpPr>
          <p:nvPr>
            <p:ph type="title"/>
          </p:nvPr>
        </p:nvSpPr>
        <p:spPr/>
        <p:txBody>
          <a:bodyPr>
            <a:noAutofit/>
          </a:bodyPr>
          <a:lstStyle/>
          <a:p>
            <a:pPr algn="ctr"/>
            <a:br>
              <a:rPr lang="it-IT" sz="3200" b="1" i="0" u="none" strike="noStrike" baseline="0" dirty="0">
                <a:solidFill>
                  <a:srgbClr val="000000"/>
                </a:solidFill>
              </a:rPr>
            </a:br>
            <a:r>
              <a:rPr lang="it-IT" sz="3200" b="1" i="0" u="none" strike="noStrike" baseline="0" dirty="0">
                <a:solidFill>
                  <a:srgbClr val="000000"/>
                </a:solidFill>
              </a:rPr>
              <a:t>I</a:t>
            </a:r>
            <a:r>
              <a:rPr lang="en-US" sz="3200" b="1" dirty="0" err="1">
                <a:solidFill>
                  <a:schemeClr val="accent1">
                    <a:lumMod val="50000"/>
                  </a:schemeClr>
                </a:solidFill>
              </a:rPr>
              <a:t>mmunocompromised</a:t>
            </a:r>
            <a:r>
              <a:rPr lang="en-US" sz="3200" b="1" dirty="0">
                <a:solidFill>
                  <a:schemeClr val="accent1">
                    <a:lumMod val="50000"/>
                  </a:schemeClr>
                </a:solidFill>
              </a:rPr>
              <a:t> patients with persistent S</a:t>
            </a:r>
            <a:r>
              <a:rPr lang="it-IT" sz="3200" b="1" dirty="0">
                <a:solidFill>
                  <a:schemeClr val="accent1">
                    <a:lumMod val="50000"/>
                  </a:schemeClr>
                </a:solidFill>
              </a:rPr>
              <a:t>ARS-CoV-2 </a:t>
            </a:r>
            <a:r>
              <a:rPr lang="en-US" sz="3200" b="1" dirty="0">
                <a:solidFill>
                  <a:schemeClr val="accent1">
                    <a:lumMod val="50000"/>
                  </a:schemeClr>
                </a:solidFill>
              </a:rPr>
              <a:t>viral shedding &gt; 8 weeks</a:t>
            </a:r>
            <a:br>
              <a:rPr lang="en-US" sz="2900" b="1" dirty="0">
                <a:solidFill>
                  <a:schemeClr val="accent1">
                    <a:lumMod val="50000"/>
                  </a:schemeClr>
                </a:solidFill>
              </a:rPr>
            </a:br>
            <a:r>
              <a:rPr lang="en-US" sz="2400" b="0" i="0" u="none" strike="noStrike" baseline="0" dirty="0">
                <a:solidFill>
                  <a:srgbClr val="000000"/>
                </a:solidFill>
                <a:latin typeface="+mn-lt"/>
              </a:rPr>
              <a:t>two Paris Hospitals; retrospective bicentric case control study, 2020-2022</a:t>
            </a:r>
            <a:br>
              <a:rPr lang="en-US" sz="2000" b="1" dirty="0">
                <a:solidFill>
                  <a:schemeClr val="accent1">
                    <a:lumMod val="50000"/>
                  </a:schemeClr>
                </a:solidFill>
                <a:latin typeface="+mn-lt"/>
              </a:rPr>
            </a:br>
            <a:r>
              <a:rPr lang="en-US" sz="2900" b="1" dirty="0">
                <a:solidFill>
                  <a:schemeClr val="accent1">
                    <a:lumMod val="50000"/>
                  </a:schemeClr>
                </a:solidFill>
              </a:rPr>
              <a:t> </a:t>
            </a:r>
            <a:endParaRPr lang="it-IT" sz="2900" b="1" dirty="0">
              <a:solidFill>
                <a:schemeClr val="accent1">
                  <a:lumMod val="50000"/>
                </a:schemeClr>
              </a:solidFill>
            </a:endParaRPr>
          </a:p>
        </p:txBody>
      </p:sp>
      <p:sp>
        <p:nvSpPr>
          <p:cNvPr id="7" name="Segnaposto contenuto 6">
            <a:extLst>
              <a:ext uri="{FF2B5EF4-FFF2-40B4-BE49-F238E27FC236}">
                <a16:creationId xmlns:a16="http://schemas.microsoft.com/office/drawing/2014/main" id="{483B527E-FADA-1DEE-A969-F30D153D0C43}"/>
              </a:ext>
            </a:extLst>
          </p:cNvPr>
          <p:cNvSpPr>
            <a:spLocks noGrp="1"/>
          </p:cNvSpPr>
          <p:nvPr>
            <p:ph idx="1"/>
          </p:nvPr>
        </p:nvSpPr>
        <p:spPr/>
        <p:txBody>
          <a:bodyPr>
            <a:normAutofit/>
          </a:bodyPr>
          <a:lstStyle/>
          <a:p>
            <a:pPr>
              <a:buClr>
                <a:srgbClr val="C00000"/>
              </a:buClr>
            </a:pPr>
            <a:endParaRPr lang="it-IT" sz="2400" b="0" i="0" strike="noStrike" baseline="0" dirty="0">
              <a:solidFill>
                <a:srgbClr val="000000"/>
              </a:solidFill>
            </a:endParaRPr>
          </a:p>
          <a:p>
            <a:pPr>
              <a:buClr>
                <a:srgbClr val="C00000"/>
              </a:buClr>
            </a:pPr>
            <a:r>
              <a:rPr lang="it-IT" sz="2400" b="0" i="0" strike="noStrike" baseline="0" dirty="0">
                <a:solidFill>
                  <a:srgbClr val="000000"/>
                </a:solidFill>
              </a:rPr>
              <a:t>29 (16 SOT, 55.2%) with </a:t>
            </a:r>
            <a:r>
              <a:rPr lang="it-IT" sz="2400" b="0" i="0" strike="noStrike" baseline="0" dirty="0" err="1">
                <a:solidFill>
                  <a:srgbClr val="000000"/>
                </a:solidFill>
              </a:rPr>
              <a:t>persisten</a:t>
            </a:r>
            <a:r>
              <a:rPr lang="it-IT" sz="2400" dirty="0" err="1">
                <a:solidFill>
                  <a:srgbClr val="000000"/>
                </a:solidFill>
              </a:rPr>
              <a:t>t</a:t>
            </a:r>
            <a:r>
              <a:rPr lang="it-IT" sz="2400" dirty="0">
                <a:solidFill>
                  <a:srgbClr val="000000"/>
                </a:solidFill>
              </a:rPr>
              <a:t> </a:t>
            </a:r>
            <a:r>
              <a:rPr lang="it-IT" sz="2400" dirty="0" err="1">
                <a:solidFill>
                  <a:srgbClr val="000000"/>
                </a:solidFill>
              </a:rPr>
              <a:t>viral</a:t>
            </a:r>
            <a:r>
              <a:rPr lang="it-IT" sz="2400" dirty="0">
                <a:solidFill>
                  <a:srgbClr val="000000"/>
                </a:solidFill>
              </a:rPr>
              <a:t> </a:t>
            </a:r>
            <a:r>
              <a:rPr lang="it-IT" sz="2400" dirty="0" err="1">
                <a:solidFill>
                  <a:srgbClr val="000000"/>
                </a:solidFill>
              </a:rPr>
              <a:t>shedding</a:t>
            </a:r>
            <a:r>
              <a:rPr lang="it-IT" sz="2400" dirty="0">
                <a:solidFill>
                  <a:srgbClr val="000000"/>
                </a:solidFill>
              </a:rPr>
              <a:t> </a:t>
            </a:r>
            <a:r>
              <a:rPr lang="it-IT" sz="2400" b="0" i="0" strike="noStrike" baseline="0" dirty="0">
                <a:solidFill>
                  <a:srgbClr val="000000"/>
                </a:solidFill>
              </a:rPr>
              <a:t>VS 40 (30 SOT, 75%) controls </a:t>
            </a:r>
          </a:p>
          <a:p>
            <a:pPr>
              <a:buClr>
                <a:srgbClr val="C00000"/>
              </a:buClr>
            </a:pPr>
            <a:endParaRPr lang="it-IT" sz="2400" b="0" i="0" strike="noStrike" baseline="0" dirty="0">
              <a:solidFill>
                <a:srgbClr val="000000"/>
              </a:solidFill>
            </a:endParaRPr>
          </a:p>
          <a:p>
            <a:pPr algn="l">
              <a:buClr>
                <a:srgbClr val="C00000"/>
              </a:buClr>
            </a:pPr>
            <a:r>
              <a:rPr lang="en-US" sz="2400" dirty="0">
                <a:solidFill>
                  <a:srgbClr val="000000"/>
                </a:solidFill>
              </a:rPr>
              <a:t>I</a:t>
            </a:r>
            <a:r>
              <a:rPr lang="en-US" sz="2400" b="0" i="0" u="none" strike="noStrike" baseline="0" dirty="0">
                <a:solidFill>
                  <a:srgbClr val="000000"/>
                </a:solidFill>
              </a:rPr>
              <a:t>ncreased risk of persistent viral shedding</a:t>
            </a:r>
          </a:p>
          <a:p>
            <a:pPr lvl="1">
              <a:buClr>
                <a:srgbClr val="C00000"/>
              </a:buClr>
            </a:pPr>
            <a:r>
              <a:rPr lang="en-US" b="0" i="0" u="none" strike="noStrike" baseline="0" dirty="0">
                <a:solidFill>
                  <a:srgbClr val="000000"/>
                </a:solidFill>
              </a:rPr>
              <a:t>lymphocytopenia (&lt;0.5 G/L) (: 4.3; 95% CI, 1.2–14.7; </a:t>
            </a:r>
            <a:r>
              <a:rPr lang="en-US" i="1" dirty="0">
                <a:solidFill>
                  <a:srgbClr val="000000"/>
                </a:solidFill>
              </a:rPr>
              <a:t>p</a:t>
            </a:r>
            <a:r>
              <a:rPr lang="en-US" b="0" i="1" u="none" strike="noStrike" baseline="0" dirty="0">
                <a:solidFill>
                  <a:srgbClr val="000000"/>
                </a:solidFill>
              </a:rPr>
              <a:t> </a:t>
            </a:r>
            <a:r>
              <a:rPr lang="en-US" b="0" i="0" u="none" strike="noStrike" baseline="0" dirty="0">
                <a:solidFill>
                  <a:srgbClr val="000000"/>
                </a:solidFill>
              </a:rPr>
              <a:t>= .019)</a:t>
            </a:r>
          </a:p>
          <a:p>
            <a:pPr lvl="1">
              <a:buClr>
                <a:srgbClr val="C00000"/>
              </a:buClr>
            </a:pPr>
            <a:r>
              <a:rPr lang="en-US" b="1" dirty="0">
                <a:solidFill>
                  <a:srgbClr val="000000"/>
                </a:solidFill>
              </a:rPr>
              <a:t>u</a:t>
            </a:r>
            <a:r>
              <a:rPr lang="en-US" b="1" i="0" u="none" strike="noStrike" baseline="0" dirty="0">
                <a:solidFill>
                  <a:srgbClr val="000000"/>
                </a:solidFill>
              </a:rPr>
              <a:t>nvaccinated patients (OR, 6.6; 95% CI, 1.7–25.1; </a:t>
            </a:r>
            <a:r>
              <a:rPr lang="en-US" b="1" i="1" dirty="0">
                <a:solidFill>
                  <a:srgbClr val="000000"/>
                </a:solidFill>
              </a:rPr>
              <a:t>p</a:t>
            </a:r>
            <a:r>
              <a:rPr lang="en-US" b="1" i="1" u="none" strike="noStrike" baseline="0" dirty="0">
                <a:solidFill>
                  <a:srgbClr val="000000"/>
                </a:solidFill>
              </a:rPr>
              <a:t> </a:t>
            </a:r>
            <a:r>
              <a:rPr lang="en-US" b="1" i="0" u="none" strike="noStrike" baseline="0" dirty="0">
                <a:solidFill>
                  <a:srgbClr val="000000"/>
                </a:solidFill>
              </a:rPr>
              <a:t>= .006)</a:t>
            </a:r>
          </a:p>
          <a:p>
            <a:pPr lvl="1">
              <a:buClr>
                <a:srgbClr val="C00000"/>
              </a:buClr>
            </a:pPr>
            <a:endParaRPr lang="en-US" dirty="0">
              <a:solidFill>
                <a:srgbClr val="000000"/>
              </a:solidFill>
            </a:endParaRPr>
          </a:p>
        </p:txBody>
      </p:sp>
      <p:sp>
        <p:nvSpPr>
          <p:cNvPr id="8" name="Rettangolo 7">
            <a:extLst>
              <a:ext uri="{FF2B5EF4-FFF2-40B4-BE49-F238E27FC236}">
                <a16:creationId xmlns:a16="http://schemas.microsoft.com/office/drawing/2014/main" id="{3D357FA4-C4CA-1539-DCBF-E383E8E466F8}"/>
              </a:ext>
            </a:extLst>
          </p:cNvPr>
          <p:cNvSpPr/>
          <p:nvPr/>
        </p:nvSpPr>
        <p:spPr>
          <a:xfrm>
            <a:off x="5614896" y="6455664"/>
            <a:ext cx="6430129" cy="40233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lnSpc>
                <a:spcPct val="107000"/>
              </a:lnSpc>
              <a:spcAft>
                <a:spcPts val="800"/>
              </a:spcAft>
            </a:pPr>
            <a:r>
              <a:rPr lang="en-US" sz="1600" kern="0" dirty="0" err="1">
                <a:solidFill>
                  <a:schemeClr val="tx1"/>
                </a:solidFill>
                <a:highlight>
                  <a:srgbClr val="FFFFFF"/>
                </a:highlight>
                <a:cs typeface="Times New Roman" panose="02020603050405020304" pitchFamily="18" charset="0"/>
              </a:rPr>
              <a:t>Melenotte</a:t>
            </a:r>
            <a:r>
              <a:rPr lang="en-US" sz="1600" kern="0" dirty="0">
                <a:solidFill>
                  <a:schemeClr val="tx1"/>
                </a:solidFill>
                <a:highlight>
                  <a:srgbClr val="FFFFFF"/>
                </a:highlight>
                <a:cs typeface="Times New Roman" panose="02020603050405020304" pitchFamily="18" charset="0"/>
              </a:rPr>
              <a:t> et al. Open Forum Infect Dis. 2024</a:t>
            </a:r>
            <a:endParaRPr lang="it-IT" sz="1600" kern="0" dirty="0">
              <a:solidFill>
                <a:schemeClr val="tx1"/>
              </a:solidFill>
              <a:highlight>
                <a:srgbClr val="FFFFFF"/>
              </a:highlight>
              <a:cs typeface="Times New Roman" panose="02020603050405020304" pitchFamily="18" charset="0"/>
            </a:endParaRPr>
          </a:p>
        </p:txBody>
      </p:sp>
    </p:spTree>
    <p:extLst>
      <p:ext uri="{BB962C8B-B14F-4D97-AF65-F5344CB8AC3E}">
        <p14:creationId xmlns:p14="http://schemas.microsoft.com/office/powerpoint/2010/main" val="10168775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en-US" sz="3200" b="1" dirty="0">
                <a:solidFill>
                  <a:schemeClr val="accent1">
                    <a:lumMod val="50000"/>
                  </a:schemeClr>
                </a:solidFill>
              </a:rPr>
              <a:t>Characteristics of  respiratory viral infections in immunocompromised patients</a:t>
            </a:r>
            <a:endParaRPr lang="it-IT" sz="3200" b="1" dirty="0">
              <a:solidFill>
                <a:schemeClr val="accent1">
                  <a:lumMod val="50000"/>
                </a:schemeClr>
              </a:solidFill>
            </a:endParaRPr>
          </a:p>
        </p:txBody>
      </p:sp>
      <p:sp>
        <p:nvSpPr>
          <p:cNvPr id="3" name="Segnaposto contenuto 2"/>
          <p:cNvSpPr>
            <a:spLocks noGrp="1"/>
          </p:cNvSpPr>
          <p:nvPr>
            <p:ph idx="1"/>
          </p:nvPr>
        </p:nvSpPr>
        <p:spPr>
          <a:xfrm>
            <a:off x="838200" y="1839072"/>
            <a:ext cx="10515600" cy="4351338"/>
          </a:xfrm>
        </p:spPr>
        <p:txBody>
          <a:bodyPr>
            <a:normAutofit/>
          </a:bodyPr>
          <a:lstStyle/>
          <a:p>
            <a:pPr>
              <a:buClr>
                <a:srgbClr val="C00000"/>
              </a:buClr>
            </a:pPr>
            <a:r>
              <a:rPr lang="en-US" sz="2400" dirty="0"/>
              <a:t>Epidemiology</a:t>
            </a:r>
          </a:p>
          <a:p>
            <a:pPr>
              <a:buClr>
                <a:srgbClr val="C00000"/>
              </a:buClr>
            </a:pPr>
            <a:endParaRPr lang="en-US" sz="2400" dirty="0"/>
          </a:p>
          <a:p>
            <a:pPr>
              <a:buClr>
                <a:srgbClr val="C00000"/>
              </a:buClr>
            </a:pPr>
            <a:r>
              <a:rPr lang="en-US" sz="2400" dirty="0"/>
              <a:t>Clinical  impact </a:t>
            </a:r>
          </a:p>
          <a:p>
            <a:pPr lvl="1">
              <a:buClr>
                <a:srgbClr val="C00000"/>
              </a:buClr>
            </a:pPr>
            <a:r>
              <a:rPr lang="en-US" dirty="0"/>
              <a:t>Direct effects</a:t>
            </a:r>
          </a:p>
          <a:p>
            <a:pPr lvl="1">
              <a:buClr>
                <a:srgbClr val="C00000"/>
              </a:buClr>
            </a:pPr>
            <a:r>
              <a:rPr lang="en-US" dirty="0"/>
              <a:t>Indirect effects </a:t>
            </a:r>
          </a:p>
          <a:p>
            <a:pPr marL="0" indent="0">
              <a:buClr>
                <a:srgbClr val="C00000"/>
              </a:buClr>
              <a:buNone/>
            </a:pPr>
            <a:endParaRPr lang="en-US" sz="2400" dirty="0"/>
          </a:p>
          <a:p>
            <a:pPr>
              <a:buClr>
                <a:srgbClr val="C00000"/>
              </a:buClr>
            </a:pPr>
            <a:r>
              <a:rPr lang="en-US" sz="2400" dirty="0"/>
              <a:t>Viral shedding </a:t>
            </a:r>
          </a:p>
          <a:p>
            <a:pPr>
              <a:buClr>
                <a:srgbClr val="C00000"/>
              </a:buClr>
            </a:pPr>
            <a:endParaRPr lang="en-US" sz="2400" dirty="0"/>
          </a:p>
          <a:p>
            <a:pPr>
              <a:buClr>
                <a:srgbClr val="C00000"/>
              </a:buClr>
            </a:pPr>
            <a:r>
              <a:rPr lang="it-IT" sz="2400" b="1" dirty="0"/>
              <a:t>Management of RV positive </a:t>
            </a:r>
            <a:r>
              <a:rPr lang="it-IT" sz="2400" b="1" dirty="0" err="1"/>
              <a:t>patients</a:t>
            </a:r>
            <a:r>
              <a:rPr lang="it-IT" sz="2400" b="1" dirty="0"/>
              <a:t> </a:t>
            </a:r>
            <a:r>
              <a:rPr lang="it-IT" sz="2400" b="1" dirty="0" err="1"/>
              <a:t>starting</a:t>
            </a:r>
            <a:r>
              <a:rPr lang="it-IT" sz="2400" b="1" dirty="0"/>
              <a:t> </a:t>
            </a:r>
            <a:r>
              <a:rPr lang="it-IT" sz="2400" b="1" dirty="0" err="1"/>
              <a:t>immunosupression</a:t>
            </a:r>
            <a:r>
              <a:rPr lang="it-IT" sz="2400" b="1" dirty="0"/>
              <a:t> </a:t>
            </a:r>
            <a:endParaRPr lang="en-US" sz="2400" b="1" dirty="0"/>
          </a:p>
          <a:p>
            <a:pPr>
              <a:buClr>
                <a:srgbClr val="C00000"/>
              </a:buClr>
            </a:pPr>
            <a:endParaRPr lang="en-US" dirty="0"/>
          </a:p>
          <a:p>
            <a:endParaRPr lang="it-IT" dirty="0"/>
          </a:p>
        </p:txBody>
      </p:sp>
    </p:spTree>
    <p:extLst>
      <p:ext uri="{BB962C8B-B14F-4D97-AF65-F5344CB8AC3E}">
        <p14:creationId xmlns:p14="http://schemas.microsoft.com/office/powerpoint/2010/main" val="841808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en-US" sz="3200" b="1" dirty="0">
                <a:solidFill>
                  <a:schemeClr val="accent1">
                    <a:lumMod val="50000"/>
                  </a:schemeClr>
                </a:solidFill>
              </a:rPr>
              <a:t>Characteristics of  respiratory viral infections in immunocompromised patients</a:t>
            </a:r>
            <a:endParaRPr lang="it-IT" sz="3200" b="1" dirty="0">
              <a:solidFill>
                <a:schemeClr val="accent1">
                  <a:lumMod val="50000"/>
                </a:schemeClr>
              </a:solidFill>
            </a:endParaRPr>
          </a:p>
        </p:txBody>
      </p:sp>
      <p:sp>
        <p:nvSpPr>
          <p:cNvPr id="3" name="Segnaposto contenuto 2"/>
          <p:cNvSpPr>
            <a:spLocks noGrp="1"/>
          </p:cNvSpPr>
          <p:nvPr>
            <p:ph idx="1"/>
          </p:nvPr>
        </p:nvSpPr>
        <p:spPr>
          <a:xfrm>
            <a:off x="838200" y="1839072"/>
            <a:ext cx="10515600" cy="4351338"/>
          </a:xfrm>
        </p:spPr>
        <p:txBody>
          <a:bodyPr>
            <a:normAutofit/>
          </a:bodyPr>
          <a:lstStyle/>
          <a:p>
            <a:pPr>
              <a:buClr>
                <a:srgbClr val="C00000"/>
              </a:buClr>
            </a:pPr>
            <a:r>
              <a:rPr lang="en-US" sz="2400" b="1" dirty="0"/>
              <a:t>Epidemiology</a:t>
            </a:r>
          </a:p>
          <a:p>
            <a:pPr>
              <a:buClr>
                <a:srgbClr val="C00000"/>
              </a:buClr>
            </a:pPr>
            <a:endParaRPr lang="en-US" sz="2400" dirty="0"/>
          </a:p>
          <a:p>
            <a:pPr>
              <a:buClr>
                <a:srgbClr val="C00000"/>
              </a:buClr>
            </a:pPr>
            <a:r>
              <a:rPr lang="en-US" sz="2400" dirty="0"/>
              <a:t>Clinical  impact </a:t>
            </a:r>
          </a:p>
          <a:p>
            <a:pPr lvl="1">
              <a:buClr>
                <a:srgbClr val="C00000"/>
              </a:buClr>
            </a:pPr>
            <a:r>
              <a:rPr lang="en-US" dirty="0"/>
              <a:t>Direct effects</a:t>
            </a:r>
          </a:p>
          <a:p>
            <a:pPr lvl="1">
              <a:buClr>
                <a:srgbClr val="C00000"/>
              </a:buClr>
            </a:pPr>
            <a:r>
              <a:rPr lang="en-US" dirty="0"/>
              <a:t>Indirect effects </a:t>
            </a:r>
          </a:p>
          <a:p>
            <a:pPr marL="0" indent="0">
              <a:buClr>
                <a:srgbClr val="C00000"/>
              </a:buClr>
              <a:buNone/>
            </a:pPr>
            <a:endParaRPr lang="en-US" sz="2400" dirty="0"/>
          </a:p>
          <a:p>
            <a:pPr>
              <a:buClr>
                <a:srgbClr val="C00000"/>
              </a:buClr>
            </a:pPr>
            <a:r>
              <a:rPr lang="en-US" sz="2400" dirty="0"/>
              <a:t>Viral shedding </a:t>
            </a:r>
          </a:p>
          <a:p>
            <a:pPr>
              <a:buClr>
                <a:srgbClr val="C00000"/>
              </a:buClr>
            </a:pPr>
            <a:endParaRPr lang="en-US" sz="2400" dirty="0"/>
          </a:p>
          <a:p>
            <a:pPr>
              <a:buClr>
                <a:srgbClr val="C00000"/>
              </a:buClr>
            </a:pPr>
            <a:r>
              <a:rPr lang="it-IT" sz="2400" dirty="0"/>
              <a:t>RV positive </a:t>
            </a:r>
            <a:r>
              <a:rPr lang="it-IT" sz="2400" dirty="0" err="1"/>
              <a:t>patients</a:t>
            </a:r>
            <a:r>
              <a:rPr lang="it-IT" sz="2400" dirty="0"/>
              <a:t> and </a:t>
            </a:r>
            <a:r>
              <a:rPr lang="it-IT" sz="2400" dirty="0" err="1"/>
              <a:t>starting</a:t>
            </a:r>
            <a:r>
              <a:rPr lang="it-IT" sz="2400" dirty="0"/>
              <a:t> of </a:t>
            </a:r>
            <a:r>
              <a:rPr lang="it-IT" sz="2400" dirty="0" err="1"/>
              <a:t>immunosupression</a:t>
            </a:r>
            <a:r>
              <a:rPr lang="it-IT" sz="2400" dirty="0"/>
              <a:t> </a:t>
            </a:r>
            <a:endParaRPr lang="en-US" sz="2400" dirty="0"/>
          </a:p>
          <a:p>
            <a:pPr>
              <a:buClr>
                <a:srgbClr val="C00000"/>
              </a:buClr>
            </a:pPr>
            <a:endParaRPr lang="en-US" dirty="0"/>
          </a:p>
          <a:p>
            <a:endParaRPr lang="it-IT" dirty="0"/>
          </a:p>
        </p:txBody>
      </p:sp>
    </p:spTree>
    <p:extLst>
      <p:ext uri="{BB962C8B-B14F-4D97-AF65-F5344CB8AC3E}">
        <p14:creationId xmlns:p14="http://schemas.microsoft.com/office/powerpoint/2010/main" val="30598631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E3179DC-4ED9-DEC3-1D74-CB3EF0184F02}"/>
              </a:ext>
            </a:extLst>
          </p:cNvPr>
          <p:cNvSpPr>
            <a:spLocks noGrp="1"/>
          </p:cNvSpPr>
          <p:nvPr>
            <p:ph type="title"/>
          </p:nvPr>
        </p:nvSpPr>
        <p:spPr/>
        <p:txBody>
          <a:bodyPr>
            <a:normAutofit/>
          </a:bodyPr>
          <a:lstStyle/>
          <a:p>
            <a:pPr algn="ctr"/>
            <a:r>
              <a:rPr lang="en-US" sz="3200" b="1" dirty="0">
                <a:solidFill>
                  <a:schemeClr val="accent1">
                    <a:lumMod val="50000"/>
                  </a:schemeClr>
                </a:solidFill>
              </a:rPr>
              <a:t>Should transplantation be delayed in HCT candidates with RV?</a:t>
            </a:r>
            <a:endParaRPr lang="it-IT" sz="3200" dirty="0"/>
          </a:p>
        </p:txBody>
      </p:sp>
      <p:sp>
        <p:nvSpPr>
          <p:cNvPr id="6" name="Segnaposto contenuto 5">
            <a:extLst>
              <a:ext uri="{FF2B5EF4-FFF2-40B4-BE49-F238E27FC236}">
                <a16:creationId xmlns:a16="http://schemas.microsoft.com/office/drawing/2014/main" id="{84200461-1396-4C1C-A735-A10CF41EB3FE}"/>
              </a:ext>
            </a:extLst>
          </p:cNvPr>
          <p:cNvSpPr>
            <a:spLocks noGrp="1"/>
          </p:cNvSpPr>
          <p:nvPr>
            <p:ph idx="1"/>
          </p:nvPr>
        </p:nvSpPr>
        <p:spPr/>
        <p:txBody>
          <a:bodyPr/>
          <a:lstStyle/>
          <a:p>
            <a:pPr marL="0" indent="0" algn="ctr">
              <a:buNone/>
            </a:pPr>
            <a:r>
              <a:rPr lang="en-US" b="0" i="0" dirty="0">
                <a:solidFill>
                  <a:srgbClr val="212121"/>
                </a:solidFill>
                <a:effectLst/>
                <a:latin typeface="BlinkMacSystemFont"/>
              </a:rPr>
              <a:t>14-25% have respiratory viruses detected pre-HCT (</a:t>
            </a:r>
            <a:r>
              <a:rPr lang="it-IT" b="0" i="0" dirty="0">
                <a:solidFill>
                  <a:srgbClr val="1F1F1F"/>
                </a:solidFill>
                <a:effectLst/>
                <a:latin typeface="ElsevierGulliver"/>
              </a:rPr>
              <a:t>≤90 days </a:t>
            </a:r>
            <a:r>
              <a:rPr lang="it-IT" b="0" i="0" dirty="0" err="1">
                <a:solidFill>
                  <a:srgbClr val="1F1F1F"/>
                </a:solidFill>
                <a:effectLst/>
                <a:latin typeface="ElsevierGulliver"/>
              </a:rPr>
              <a:t>before</a:t>
            </a:r>
            <a:r>
              <a:rPr lang="it-IT" b="0" i="0" dirty="0">
                <a:solidFill>
                  <a:srgbClr val="1F1F1F"/>
                </a:solidFill>
                <a:effectLst/>
                <a:latin typeface="ElsevierGulliver"/>
              </a:rPr>
              <a:t>)</a:t>
            </a:r>
            <a:endParaRPr lang="it-IT" dirty="0"/>
          </a:p>
        </p:txBody>
      </p:sp>
      <p:pic>
        <p:nvPicPr>
          <p:cNvPr id="7" name="Immagine 6">
            <a:extLst>
              <a:ext uri="{FF2B5EF4-FFF2-40B4-BE49-F238E27FC236}">
                <a16:creationId xmlns:a16="http://schemas.microsoft.com/office/drawing/2014/main" id="{8C0A496A-22DC-122E-0B83-4DA9DB9D772A}"/>
              </a:ext>
            </a:extLst>
          </p:cNvPr>
          <p:cNvPicPr>
            <a:picLocks noChangeAspect="1"/>
          </p:cNvPicPr>
          <p:nvPr/>
        </p:nvPicPr>
        <p:blipFill>
          <a:blip r:embed="rId2"/>
          <a:stretch>
            <a:fillRect/>
          </a:stretch>
        </p:blipFill>
        <p:spPr>
          <a:xfrm>
            <a:off x="2610656" y="3060700"/>
            <a:ext cx="2824536" cy="1879600"/>
          </a:xfrm>
          <a:prstGeom prst="rect">
            <a:avLst/>
          </a:prstGeom>
        </p:spPr>
      </p:pic>
      <p:sp>
        <p:nvSpPr>
          <p:cNvPr id="8" name="Rettangolo 7">
            <a:extLst>
              <a:ext uri="{FF2B5EF4-FFF2-40B4-BE49-F238E27FC236}">
                <a16:creationId xmlns:a16="http://schemas.microsoft.com/office/drawing/2014/main" id="{4E22008D-BA07-283E-1EDE-C4E0DCF3D425}"/>
              </a:ext>
            </a:extLst>
          </p:cNvPr>
          <p:cNvSpPr/>
          <p:nvPr/>
        </p:nvSpPr>
        <p:spPr>
          <a:xfrm>
            <a:off x="5614896" y="6455664"/>
            <a:ext cx="6430129" cy="40233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lnSpc>
                <a:spcPct val="107000"/>
              </a:lnSpc>
              <a:spcAft>
                <a:spcPts val="800"/>
              </a:spcAft>
            </a:pPr>
            <a:r>
              <a:rPr lang="it-IT" sz="1600" kern="0" dirty="0">
                <a:solidFill>
                  <a:schemeClr val="tx1"/>
                </a:solidFill>
                <a:highlight>
                  <a:srgbClr val="FFFFFF"/>
                </a:highlight>
                <a:cs typeface="Times New Roman" panose="02020603050405020304" pitchFamily="18" charset="0"/>
              </a:rPr>
              <a:t>Campbell et al. </a:t>
            </a:r>
            <a:r>
              <a:rPr lang="fr-FR" sz="1600" dirty="0">
                <a:solidFill>
                  <a:schemeClr val="tx1"/>
                </a:solidFill>
              </a:rPr>
              <a:t>Clin Infect Dis. 2015;61(2):192-202</a:t>
            </a:r>
            <a:br>
              <a:rPr lang="fr-FR" sz="1600" dirty="0">
                <a:solidFill>
                  <a:schemeClr val="tx1"/>
                </a:solidFill>
              </a:rPr>
            </a:br>
            <a:r>
              <a:rPr lang="fr-FR" sz="1600" dirty="0">
                <a:solidFill>
                  <a:schemeClr val="tx1"/>
                </a:solidFill>
              </a:rPr>
              <a:t>Kim et al Blood sept 2022 </a:t>
            </a:r>
          </a:p>
          <a:p>
            <a:pPr algn="r">
              <a:lnSpc>
                <a:spcPct val="107000"/>
              </a:lnSpc>
              <a:spcAft>
                <a:spcPts val="800"/>
              </a:spcAft>
            </a:pPr>
            <a:r>
              <a:rPr lang="fr-FR" sz="1600" dirty="0">
                <a:solidFill>
                  <a:schemeClr val="tx1"/>
                </a:solidFill>
              </a:rPr>
              <a:t> </a:t>
            </a:r>
            <a:endParaRPr lang="it-IT" sz="1600" kern="0" dirty="0">
              <a:solidFill>
                <a:schemeClr val="tx1"/>
              </a:solidFill>
              <a:highlight>
                <a:srgbClr val="FFFFFF"/>
              </a:highlight>
              <a:cs typeface="Times New Roman" panose="02020603050405020304" pitchFamily="18" charset="0"/>
            </a:endParaRPr>
          </a:p>
        </p:txBody>
      </p:sp>
      <p:pic>
        <p:nvPicPr>
          <p:cNvPr id="9" name="Immagine 8">
            <a:extLst>
              <a:ext uri="{FF2B5EF4-FFF2-40B4-BE49-F238E27FC236}">
                <a16:creationId xmlns:a16="http://schemas.microsoft.com/office/drawing/2014/main" id="{B95B6718-8FC3-1A8A-4FE0-9BD104FAE361}"/>
              </a:ext>
            </a:extLst>
          </p:cNvPr>
          <p:cNvPicPr>
            <a:picLocks noChangeAspect="1"/>
          </p:cNvPicPr>
          <p:nvPr/>
        </p:nvPicPr>
        <p:blipFill>
          <a:blip r:embed="rId3"/>
          <a:stretch>
            <a:fillRect/>
          </a:stretch>
        </p:blipFill>
        <p:spPr>
          <a:xfrm>
            <a:off x="6756810" y="3228975"/>
            <a:ext cx="2962275" cy="1543050"/>
          </a:xfrm>
          <a:prstGeom prst="rect">
            <a:avLst/>
          </a:prstGeom>
        </p:spPr>
      </p:pic>
    </p:spTree>
    <p:extLst>
      <p:ext uri="{BB962C8B-B14F-4D97-AF65-F5344CB8AC3E}">
        <p14:creationId xmlns:p14="http://schemas.microsoft.com/office/powerpoint/2010/main" val="26563054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269A41A-51D4-9485-4D1E-C2A8EAF6656F}"/>
              </a:ext>
            </a:extLst>
          </p:cNvPr>
          <p:cNvSpPr>
            <a:spLocks noGrp="1"/>
          </p:cNvSpPr>
          <p:nvPr>
            <p:ph type="title"/>
          </p:nvPr>
        </p:nvSpPr>
        <p:spPr/>
        <p:txBody>
          <a:bodyPr>
            <a:normAutofit fontScale="90000"/>
          </a:bodyPr>
          <a:lstStyle/>
          <a:p>
            <a:pPr algn="ctr"/>
            <a:r>
              <a:rPr lang="en-US" sz="3600" b="1" dirty="0">
                <a:solidFill>
                  <a:schemeClr val="accent1">
                    <a:lumMod val="50000"/>
                  </a:schemeClr>
                </a:solidFill>
              </a:rPr>
              <a:t>RV in hematopoietic cell transplant candidates: </a:t>
            </a:r>
            <a:br>
              <a:rPr lang="en-US" sz="3600" b="1" dirty="0">
                <a:solidFill>
                  <a:schemeClr val="accent1">
                    <a:lumMod val="50000"/>
                  </a:schemeClr>
                </a:solidFill>
              </a:rPr>
            </a:br>
            <a:r>
              <a:rPr lang="en-US" sz="3600" b="1" dirty="0">
                <a:solidFill>
                  <a:schemeClr val="accent1">
                    <a:lumMod val="50000"/>
                  </a:schemeClr>
                </a:solidFill>
              </a:rPr>
              <a:t>impact of pre-existing RV disease on outcomes</a:t>
            </a:r>
            <a:br>
              <a:rPr lang="en-US" b="0" i="0" dirty="0">
                <a:solidFill>
                  <a:srgbClr val="1F1F1F"/>
                </a:solidFill>
                <a:effectLst/>
                <a:latin typeface="ElsevierGulliver"/>
              </a:rPr>
            </a:br>
            <a:endParaRPr lang="it-IT" dirty="0"/>
          </a:p>
        </p:txBody>
      </p:sp>
      <p:sp>
        <p:nvSpPr>
          <p:cNvPr id="3" name="Segnaposto contenuto 2">
            <a:extLst>
              <a:ext uri="{FF2B5EF4-FFF2-40B4-BE49-F238E27FC236}">
                <a16:creationId xmlns:a16="http://schemas.microsoft.com/office/drawing/2014/main" id="{C9945306-B621-C1FD-A203-512D7D55D32E}"/>
              </a:ext>
            </a:extLst>
          </p:cNvPr>
          <p:cNvSpPr>
            <a:spLocks noGrp="1"/>
          </p:cNvSpPr>
          <p:nvPr>
            <p:ph idx="1"/>
          </p:nvPr>
        </p:nvSpPr>
        <p:spPr/>
        <p:txBody>
          <a:bodyPr>
            <a:normAutofit/>
          </a:bodyPr>
          <a:lstStyle/>
          <a:p>
            <a:pPr>
              <a:buClr>
                <a:srgbClr val="C00000"/>
              </a:buClr>
            </a:pPr>
            <a:r>
              <a:rPr lang="en-US" sz="2400" b="0" i="0" dirty="0">
                <a:effectLst/>
                <a:latin typeface="ElsevierGulliver"/>
              </a:rPr>
              <a:t>Symptomatic patients</a:t>
            </a:r>
            <a:endParaRPr lang="en-US" sz="2400" dirty="0">
              <a:latin typeface="ElsevierGulliver"/>
            </a:endParaRPr>
          </a:p>
          <a:p>
            <a:pPr lvl="1">
              <a:buClr>
                <a:srgbClr val="C00000"/>
              </a:buClr>
            </a:pPr>
            <a:r>
              <a:rPr lang="en-US" b="1" i="0" dirty="0">
                <a:effectLst/>
                <a:latin typeface="ElsevierGulliver"/>
              </a:rPr>
              <a:t>Pretransplant  LRTI </a:t>
            </a:r>
            <a:r>
              <a:rPr lang="en-US" b="0" i="0" dirty="0">
                <a:effectLst/>
                <a:latin typeface="ElsevierGulliver"/>
              </a:rPr>
              <a:t>due to any RV alone is associated with </a:t>
            </a:r>
            <a:r>
              <a:rPr lang="en-US" b="1" i="0" dirty="0">
                <a:effectLst/>
                <a:latin typeface="ElsevierGulliver"/>
              </a:rPr>
              <a:t>increased overall mortality after HSCT </a:t>
            </a:r>
            <a:endParaRPr lang="en-US" b="1" dirty="0">
              <a:latin typeface="ElsevierGulliver"/>
            </a:endParaRPr>
          </a:p>
          <a:p>
            <a:pPr lvl="1">
              <a:buClr>
                <a:srgbClr val="C00000"/>
              </a:buClr>
            </a:pPr>
            <a:r>
              <a:rPr lang="en-US" b="0" i="0" dirty="0">
                <a:effectLst/>
                <a:latin typeface="ElsevierGulliver"/>
              </a:rPr>
              <a:t>Pretransplant URTI is </a:t>
            </a:r>
            <a:r>
              <a:rPr lang="en-US" dirty="0">
                <a:latin typeface="ElsevierGulliver"/>
              </a:rPr>
              <a:t>associated with variable results </a:t>
            </a:r>
            <a:r>
              <a:rPr lang="en-US" b="0" i="0" dirty="0">
                <a:effectLst/>
                <a:latin typeface="ElsevierGulliver"/>
              </a:rPr>
              <a:t>especially for Rhinovirus and endemic </a:t>
            </a:r>
            <a:r>
              <a:rPr lang="en-US" b="0" i="0" dirty="0" err="1">
                <a:effectLst/>
                <a:latin typeface="ElsevierGulliver"/>
              </a:rPr>
              <a:t>HCoV</a:t>
            </a:r>
            <a:endParaRPr lang="en-US" b="0" i="0" dirty="0">
              <a:effectLst/>
              <a:latin typeface="ElsevierGulliver"/>
            </a:endParaRPr>
          </a:p>
          <a:p>
            <a:pPr>
              <a:buClr>
                <a:srgbClr val="C00000"/>
              </a:buClr>
            </a:pPr>
            <a:endParaRPr lang="en-US" sz="2400" dirty="0">
              <a:latin typeface="ElsevierGulliver"/>
            </a:endParaRPr>
          </a:p>
          <a:p>
            <a:pPr>
              <a:buClr>
                <a:srgbClr val="C00000"/>
              </a:buClr>
            </a:pPr>
            <a:r>
              <a:rPr lang="it-IT" sz="2400" b="1" dirty="0"/>
              <a:t>A</a:t>
            </a:r>
            <a:r>
              <a:rPr lang="en-US" sz="2400" b="1" dirty="0">
                <a:latin typeface="ElsevierGulliver"/>
              </a:rPr>
              <a:t>s</a:t>
            </a:r>
            <a:r>
              <a:rPr lang="en-US" sz="2400" b="1" i="0" dirty="0">
                <a:effectLst/>
                <a:latin typeface="ElsevierGulliver"/>
              </a:rPr>
              <a:t>ymptomatic</a:t>
            </a:r>
            <a:r>
              <a:rPr lang="it-IT" sz="2400" b="1" dirty="0"/>
              <a:t> </a:t>
            </a:r>
            <a:r>
              <a:rPr lang="en-US" sz="2400" b="1" i="0" dirty="0">
                <a:effectLst/>
                <a:latin typeface="ElsevierGulliver"/>
              </a:rPr>
              <a:t>patients</a:t>
            </a:r>
          </a:p>
          <a:p>
            <a:pPr lvl="1">
              <a:buClr>
                <a:srgbClr val="C00000"/>
              </a:buClr>
            </a:pPr>
            <a:r>
              <a:rPr lang="en-US" b="1" dirty="0">
                <a:latin typeface="ElsevierGulliver"/>
              </a:rPr>
              <a:t>RV isolation </a:t>
            </a:r>
            <a:r>
              <a:rPr lang="en-US" b="1" dirty="0">
                <a:latin typeface="BlinkMacSystemFont"/>
              </a:rPr>
              <a:t>i</a:t>
            </a:r>
            <a:r>
              <a:rPr lang="en-US" b="1" i="0" dirty="0">
                <a:effectLst/>
                <a:latin typeface="BlinkMacSystemFont"/>
              </a:rPr>
              <a:t>s not associated with increased mortality</a:t>
            </a:r>
          </a:p>
          <a:p>
            <a:pPr lvl="1">
              <a:buClr>
                <a:srgbClr val="C00000"/>
              </a:buClr>
            </a:pPr>
            <a:endParaRPr lang="en-US" dirty="0">
              <a:latin typeface="BlinkMacSystemFont"/>
            </a:endParaRPr>
          </a:p>
          <a:p>
            <a:pPr algn="l">
              <a:buClr>
                <a:srgbClr val="C00000"/>
              </a:buClr>
            </a:pPr>
            <a:r>
              <a:rPr lang="en-US" sz="2400" b="0" i="0" u="none" strike="noStrike" baseline="0" dirty="0">
                <a:latin typeface="AdvMINION-R"/>
              </a:rPr>
              <a:t>Transplant delay, whenever feasible, in case of symptomatic positive RV in patients  </a:t>
            </a:r>
            <a:r>
              <a:rPr lang="it-IT" sz="2400" b="0" i="0" u="none" strike="noStrike" baseline="0" dirty="0" err="1">
                <a:latin typeface="AdvMINION-R"/>
              </a:rPr>
              <a:t>undergoing</a:t>
            </a:r>
            <a:r>
              <a:rPr lang="it-IT" sz="2400" b="0" i="0" u="none" strike="noStrike" baseline="0" dirty="0">
                <a:latin typeface="AdvMINION-R"/>
              </a:rPr>
              <a:t> HSCT </a:t>
            </a:r>
            <a:r>
              <a:rPr lang="it-IT" sz="2400" b="0" i="0" u="none" strike="noStrike" baseline="0" dirty="0" err="1">
                <a:latin typeface="AdvMINION-R"/>
              </a:rPr>
              <a:t>should</a:t>
            </a:r>
            <a:r>
              <a:rPr lang="it-IT" sz="2400" b="0" i="0" u="none" strike="noStrike" baseline="0" dirty="0">
                <a:latin typeface="AdvMINION-R"/>
              </a:rPr>
              <a:t> be </a:t>
            </a:r>
            <a:r>
              <a:rPr lang="it-IT" sz="2400" b="0" i="0" u="none" strike="noStrike" baseline="0" dirty="0" err="1">
                <a:latin typeface="AdvMINION-R"/>
              </a:rPr>
              <a:t>considere</a:t>
            </a:r>
            <a:r>
              <a:rPr lang="it-IT" sz="2400" dirty="0" err="1">
                <a:latin typeface="AdvMINION-R"/>
              </a:rPr>
              <a:t>d</a:t>
            </a:r>
            <a:r>
              <a:rPr lang="it-IT" sz="2400" dirty="0">
                <a:latin typeface="AdvMINION-R"/>
              </a:rPr>
              <a:t> </a:t>
            </a:r>
            <a:endParaRPr lang="it-IT" sz="2400" dirty="0"/>
          </a:p>
        </p:txBody>
      </p:sp>
      <p:sp>
        <p:nvSpPr>
          <p:cNvPr id="6" name="Rettangolo 5">
            <a:extLst>
              <a:ext uri="{FF2B5EF4-FFF2-40B4-BE49-F238E27FC236}">
                <a16:creationId xmlns:a16="http://schemas.microsoft.com/office/drawing/2014/main" id="{FB402238-7F2E-6590-AE3A-D69A91F1C67E}"/>
              </a:ext>
            </a:extLst>
          </p:cNvPr>
          <p:cNvSpPr/>
          <p:nvPr/>
        </p:nvSpPr>
        <p:spPr>
          <a:xfrm>
            <a:off x="5614896" y="6455664"/>
            <a:ext cx="6430129" cy="40233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lnSpc>
                <a:spcPct val="107000"/>
              </a:lnSpc>
              <a:spcAft>
                <a:spcPts val="800"/>
              </a:spcAft>
            </a:pPr>
            <a:r>
              <a:rPr lang="it-IT" sz="1600" kern="0" dirty="0">
                <a:solidFill>
                  <a:schemeClr val="tx1"/>
                </a:solidFill>
                <a:highlight>
                  <a:srgbClr val="FFFFFF"/>
                </a:highlight>
                <a:cs typeface="Times New Roman" panose="02020603050405020304" pitchFamily="18" charset="0"/>
              </a:rPr>
              <a:t>Campbell et al. </a:t>
            </a:r>
            <a:r>
              <a:rPr lang="fr-FR" sz="1600" dirty="0">
                <a:solidFill>
                  <a:schemeClr val="tx1"/>
                </a:solidFill>
              </a:rPr>
              <a:t>Clin Infect Dis. 2015;61(2):192-202</a:t>
            </a:r>
            <a:br>
              <a:rPr lang="fr-FR" sz="1600" dirty="0">
                <a:solidFill>
                  <a:schemeClr val="tx1"/>
                </a:solidFill>
              </a:rPr>
            </a:br>
            <a:r>
              <a:rPr lang="fr-FR" sz="1600" dirty="0">
                <a:solidFill>
                  <a:schemeClr val="tx1"/>
                </a:solidFill>
              </a:rPr>
              <a:t>Kim et al Blood sept 2022 </a:t>
            </a:r>
          </a:p>
          <a:p>
            <a:pPr algn="r">
              <a:lnSpc>
                <a:spcPct val="107000"/>
              </a:lnSpc>
              <a:spcAft>
                <a:spcPts val="800"/>
              </a:spcAft>
            </a:pPr>
            <a:r>
              <a:rPr lang="fr-FR" sz="1600" dirty="0">
                <a:solidFill>
                  <a:schemeClr val="tx1"/>
                </a:solidFill>
              </a:rPr>
              <a:t> </a:t>
            </a:r>
            <a:endParaRPr lang="it-IT" sz="1600" kern="0" dirty="0">
              <a:solidFill>
                <a:schemeClr val="tx1"/>
              </a:solidFill>
              <a:highlight>
                <a:srgbClr val="FFFFFF"/>
              </a:highlight>
              <a:cs typeface="Times New Roman" panose="02020603050405020304" pitchFamily="18" charset="0"/>
            </a:endParaRPr>
          </a:p>
        </p:txBody>
      </p:sp>
    </p:spTree>
    <p:extLst>
      <p:ext uri="{BB962C8B-B14F-4D97-AF65-F5344CB8AC3E}">
        <p14:creationId xmlns:p14="http://schemas.microsoft.com/office/powerpoint/2010/main" val="19422395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E3B5CD5-F26F-6F74-46C1-94B9ABDAD6FB}"/>
              </a:ext>
            </a:extLst>
          </p:cNvPr>
          <p:cNvSpPr>
            <a:spLocks noGrp="1"/>
          </p:cNvSpPr>
          <p:nvPr>
            <p:ph type="title"/>
          </p:nvPr>
        </p:nvSpPr>
        <p:spPr>
          <a:noFill/>
        </p:spPr>
        <p:txBody>
          <a:bodyPr>
            <a:normAutofit/>
          </a:bodyPr>
          <a:lstStyle/>
          <a:p>
            <a:pPr algn="ctr"/>
            <a:r>
              <a:rPr lang="en-US" sz="3200" b="1" dirty="0">
                <a:solidFill>
                  <a:schemeClr val="accent1">
                    <a:lumMod val="50000"/>
                  </a:schemeClr>
                </a:solidFill>
              </a:rPr>
              <a:t>Should transplantation be delayed in SOT candidates with RV?</a:t>
            </a:r>
            <a:br>
              <a:rPr lang="en-US" sz="3200" b="1" dirty="0">
                <a:solidFill>
                  <a:schemeClr val="accent1">
                    <a:lumMod val="50000"/>
                  </a:schemeClr>
                </a:solidFill>
              </a:rPr>
            </a:br>
            <a:endParaRPr lang="it-IT" sz="3200" b="1" dirty="0">
              <a:solidFill>
                <a:schemeClr val="accent1">
                  <a:lumMod val="50000"/>
                </a:schemeClr>
              </a:solidFill>
            </a:endParaRPr>
          </a:p>
        </p:txBody>
      </p:sp>
      <p:sp>
        <p:nvSpPr>
          <p:cNvPr id="3" name="Segnaposto contenuto 2">
            <a:extLst>
              <a:ext uri="{FF2B5EF4-FFF2-40B4-BE49-F238E27FC236}">
                <a16:creationId xmlns:a16="http://schemas.microsoft.com/office/drawing/2014/main" id="{A087ABDA-67AE-523B-4963-AC4FC91E025B}"/>
              </a:ext>
            </a:extLst>
          </p:cNvPr>
          <p:cNvSpPr>
            <a:spLocks noGrp="1"/>
          </p:cNvSpPr>
          <p:nvPr>
            <p:ph idx="1"/>
          </p:nvPr>
        </p:nvSpPr>
        <p:spPr/>
        <p:txBody>
          <a:bodyPr/>
          <a:lstStyle/>
          <a:p>
            <a:endParaRPr lang="it-IT" dirty="0"/>
          </a:p>
        </p:txBody>
      </p:sp>
      <p:pic>
        <p:nvPicPr>
          <p:cNvPr id="4" name="Segnaposto contenuto 3">
            <a:extLst>
              <a:ext uri="{FF2B5EF4-FFF2-40B4-BE49-F238E27FC236}">
                <a16:creationId xmlns:a16="http://schemas.microsoft.com/office/drawing/2014/main" id="{21BF2226-A9CA-8597-0F99-6A6D5F0A193B}"/>
              </a:ext>
            </a:extLst>
          </p:cNvPr>
          <p:cNvPicPr>
            <a:picLocks noChangeAspect="1"/>
          </p:cNvPicPr>
          <p:nvPr/>
        </p:nvPicPr>
        <p:blipFill>
          <a:blip r:embed="rId2"/>
          <a:stretch>
            <a:fillRect/>
          </a:stretch>
        </p:blipFill>
        <p:spPr>
          <a:xfrm>
            <a:off x="4089400" y="2490788"/>
            <a:ext cx="4140200" cy="2580336"/>
          </a:xfrm>
          <a:prstGeom prst="rect">
            <a:avLst/>
          </a:prstGeom>
        </p:spPr>
      </p:pic>
      <p:sp>
        <p:nvSpPr>
          <p:cNvPr id="5" name="Rettangolo con angoli arrotondati 4">
            <a:extLst>
              <a:ext uri="{FF2B5EF4-FFF2-40B4-BE49-F238E27FC236}">
                <a16:creationId xmlns:a16="http://schemas.microsoft.com/office/drawing/2014/main" id="{E86AC5A2-82FD-D9FB-2F86-72C27965AFA1}"/>
              </a:ext>
            </a:extLst>
          </p:cNvPr>
          <p:cNvSpPr/>
          <p:nvPr/>
        </p:nvSpPr>
        <p:spPr>
          <a:xfrm>
            <a:off x="8553449" y="3112321"/>
            <a:ext cx="2704175" cy="1167579"/>
          </a:xfrm>
          <a:prstGeom prst="roundRect">
            <a:avLst/>
          </a:prstGeom>
          <a:solidFill>
            <a:schemeClr val="accent6">
              <a:lumMod val="40000"/>
              <a:lumOff val="60000"/>
            </a:schemeClr>
          </a:solidFill>
          <a:ln>
            <a:solidFill>
              <a:schemeClr val="accent6"/>
            </a:solidFill>
          </a:ln>
          <a:effectLst>
            <a:glow rad="139700">
              <a:schemeClr val="accent6">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dirty="0" err="1">
                <a:solidFill>
                  <a:schemeClr val="tx1"/>
                </a:solidFill>
              </a:rPr>
              <a:t>lack</a:t>
            </a:r>
            <a:r>
              <a:rPr lang="it-IT" dirty="0">
                <a:solidFill>
                  <a:schemeClr val="tx1"/>
                </a:solidFill>
              </a:rPr>
              <a:t> of </a:t>
            </a:r>
            <a:r>
              <a:rPr lang="it-IT" dirty="0" err="1">
                <a:solidFill>
                  <a:schemeClr val="tx1"/>
                </a:solidFill>
              </a:rPr>
              <a:t>evidence</a:t>
            </a:r>
            <a:endParaRPr lang="it-IT" dirty="0">
              <a:solidFill>
                <a:schemeClr val="tx1"/>
              </a:solidFill>
            </a:endParaRPr>
          </a:p>
        </p:txBody>
      </p:sp>
      <p:sp>
        <p:nvSpPr>
          <p:cNvPr id="6" name="Rettangolo con angoli arrotondati 5">
            <a:extLst>
              <a:ext uri="{FF2B5EF4-FFF2-40B4-BE49-F238E27FC236}">
                <a16:creationId xmlns:a16="http://schemas.microsoft.com/office/drawing/2014/main" id="{4B775670-F2DC-7E74-50E8-2560429839B9}"/>
              </a:ext>
            </a:extLst>
          </p:cNvPr>
          <p:cNvSpPr/>
          <p:nvPr/>
        </p:nvSpPr>
        <p:spPr>
          <a:xfrm>
            <a:off x="934375" y="3051409"/>
            <a:ext cx="3048000" cy="1289402"/>
          </a:xfrm>
          <a:prstGeom prst="roundRect">
            <a:avLst/>
          </a:prstGeom>
          <a:solidFill>
            <a:schemeClr val="accent5">
              <a:lumMod val="20000"/>
              <a:lumOff val="80000"/>
            </a:schemeClr>
          </a:solidFill>
          <a:ln>
            <a:solidFill>
              <a:schemeClr val="accent5">
                <a:lumMod val="20000"/>
                <a:lumOff val="80000"/>
              </a:schemeClr>
            </a:solidFill>
          </a:ln>
          <a:effectLst>
            <a:glow rad="63500">
              <a:schemeClr val="accent1">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longer time waiting for an organ increases the risk of mortality and graft failure</a:t>
            </a:r>
            <a:endParaRPr lang="it-IT" dirty="0">
              <a:solidFill>
                <a:schemeClr val="tx1"/>
              </a:solidFill>
            </a:endParaRPr>
          </a:p>
        </p:txBody>
      </p:sp>
      <p:sp>
        <p:nvSpPr>
          <p:cNvPr id="7" name="Rettangolo 6">
            <a:extLst>
              <a:ext uri="{FF2B5EF4-FFF2-40B4-BE49-F238E27FC236}">
                <a16:creationId xmlns:a16="http://schemas.microsoft.com/office/drawing/2014/main" id="{F37E9333-7E61-B1B5-A99F-3CF1B8861ED9}"/>
              </a:ext>
            </a:extLst>
          </p:cNvPr>
          <p:cNvSpPr/>
          <p:nvPr/>
        </p:nvSpPr>
        <p:spPr>
          <a:xfrm>
            <a:off x="5614896" y="6455664"/>
            <a:ext cx="6430129" cy="40233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lnSpc>
                <a:spcPct val="107000"/>
              </a:lnSpc>
              <a:spcAft>
                <a:spcPts val="800"/>
              </a:spcAft>
            </a:pPr>
            <a:endParaRPr lang="it-IT" sz="1600" kern="0" dirty="0">
              <a:solidFill>
                <a:schemeClr val="tx1"/>
              </a:solidFill>
              <a:highlight>
                <a:srgbClr val="FFFFFF"/>
              </a:highlight>
              <a:cs typeface="Times New Roman" panose="02020603050405020304" pitchFamily="18" charset="0"/>
            </a:endParaRPr>
          </a:p>
        </p:txBody>
      </p:sp>
      <p:sp>
        <p:nvSpPr>
          <p:cNvPr id="8" name="Rettangolo 7">
            <a:extLst>
              <a:ext uri="{FF2B5EF4-FFF2-40B4-BE49-F238E27FC236}">
                <a16:creationId xmlns:a16="http://schemas.microsoft.com/office/drawing/2014/main" id="{1CF5C5FA-E6FA-E766-E66C-583979D4B696}"/>
              </a:ext>
            </a:extLst>
          </p:cNvPr>
          <p:cNvSpPr/>
          <p:nvPr/>
        </p:nvSpPr>
        <p:spPr>
          <a:xfrm>
            <a:off x="5767296" y="6608064"/>
            <a:ext cx="6430129" cy="40233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lnSpc>
                <a:spcPct val="107000"/>
              </a:lnSpc>
              <a:spcAft>
                <a:spcPts val="800"/>
              </a:spcAft>
            </a:pPr>
            <a:r>
              <a:rPr lang="fr-FR" sz="1600" dirty="0">
                <a:solidFill>
                  <a:schemeClr val="tx1"/>
                </a:solidFill>
              </a:rPr>
              <a:t> </a:t>
            </a:r>
            <a:endParaRPr lang="it-IT" sz="1600" kern="0" dirty="0">
              <a:solidFill>
                <a:schemeClr val="tx1"/>
              </a:solidFill>
              <a:highlight>
                <a:srgbClr val="FFFFFF"/>
              </a:highlight>
              <a:cs typeface="Times New Roman" panose="02020603050405020304" pitchFamily="18" charset="0"/>
            </a:endParaRPr>
          </a:p>
        </p:txBody>
      </p:sp>
      <p:sp>
        <p:nvSpPr>
          <p:cNvPr id="9" name="Rettangolo 8">
            <a:extLst>
              <a:ext uri="{FF2B5EF4-FFF2-40B4-BE49-F238E27FC236}">
                <a16:creationId xmlns:a16="http://schemas.microsoft.com/office/drawing/2014/main" id="{CFD10D7F-F8AA-17A5-18FE-83081113D09C}"/>
              </a:ext>
            </a:extLst>
          </p:cNvPr>
          <p:cNvSpPr/>
          <p:nvPr/>
        </p:nvSpPr>
        <p:spPr>
          <a:xfrm>
            <a:off x="5614896" y="6115146"/>
            <a:ext cx="6430129" cy="40233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lnSpc>
                <a:spcPct val="107000"/>
              </a:lnSpc>
              <a:spcAft>
                <a:spcPts val="800"/>
              </a:spcAft>
              <a:tabLst>
                <a:tab pos="457200" algn="l"/>
              </a:tabLst>
            </a:pPr>
            <a:endParaRPr lang="en-US" sz="1800" u="sng" strike="noStrike"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endParaRPr>
          </a:p>
          <a:p>
            <a:pPr algn="r">
              <a:lnSpc>
                <a:spcPct val="107000"/>
              </a:lnSpc>
              <a:spcAft>
                <a:spcPts val="800"/>
              </a:spcAft>
              <a:tabLst>
                <a:tab pos="457200" algn="l"/>
              </a:tabLst>
            </a:pPr>
            <a:r>
              <a:rPr lang="en-US" sz="1800" strike="noStrike"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Heald-Sargent</a:t>
            </a:r>
            <a:r>
              <a:rPr lang="it-IT" sz="1800" kern="100" baseline="30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et al. </a:t>
            </a:r>
            <a:r>
              <a:rPr lang="en-US" sz="1800" kern="1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Transpl</a:t>
            </a:r>
            <a:r>
              <a:rPr lang="en-US" sz="1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Infect Dis 2024 Jun;26(3)</a:t>
            </a:r>
            <a:br>
              <a:rPr lang="en-US" sz="1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lang="en-US"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Lim et al. </a:t>
            </a:r>
            <a:r>
              <a:rPr lang="it-IT" dirty="0">
                <a:solidFill>
                  <a:schemeClr val="tx1"/>
                </a:solidFill>
              </a:rPr>
              <a:t>Sci Rep. 2022;12(1):17614</a:t>
            </a:r>
            <a:endParaRPr lang="it-IT" sz="1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r">
              <a:lnSpc>
                <a:spcPct val="107000"/>
              </a:lnSpc>
              <a:spcAft>
                <a:spcPts val="800"/>
              </a:spcAft>
            </a:pPr>
            <a:r>
              <a:rPr lang="en-US" sz="1600" kern="0" dirty="0">
                <a:solidFill>
                  <a:schemeClr val="tx1"/>
                </a:solidFill>
                <a:highlight>
                  <a:srgbClr val="FFFFFF"/>
                </a:highlight>
                <a:cs typeface="Times New Roman" panose="02020603050405020304" pitchFamily="18" charset="0"/>
              </a:rPr>
              <a:t> </a:t>
            </a:r>
            <a:endParaRPr lang="it-IT" sz="1600" kern="0" dirty="0">
              <a:solidFill>
                <a:schemeClr val="tx1"/>
              </a:solidFill>
              <a:highlight>
                <a:srgbClr val="FFFFFF"/>
              </a:highlight>
              <a:cs typeface="Times New Roman" panose="02020603050405020304" pitchFamily="18" charset="0"/>
            </a:endParaRPr>
          </a:p>
        </p:txBody>
      </p:sp>
      <p:sp>
        <p:nvSpPr>
          <p:cNvPr id="10" name="Rettangolo con angoli arrotondati 9">
            <a:extLst>
              <a:ext uri="{FF2B5EF4-FFF2-40B4-BE49-F238E27FC236}">
                <a16:creationId xmlns:a16="http://schemas.microsoft.com/office/drawing/2014/main" id="{419C4274-9B46-BA5A-9ED3-918ABF564494}"/>
              </a:ext>
            </a:extLst>
          </p:cNvPr>
          <p:cNvSpPr/>
          <p:nvPr/>
        </p:nvSpPr>
        <p:spPr>
          <a:xfrm>
            <a:off x="4673600" y="2285999"/>
            <a:ext cx="3048000" cy="952501"/>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accent1">
                    <a:lumMod val="50000"/>
                  </a:schemeClr>
                </a:solidFill>
              </a:rPr>
              <a:t>Benefits and risks of</a:t>
            </a:r>
          </a:p>
          <a:p>
            <a:pPr algn="ctr"/>
            <a:r>
              <a:rPr lang="en-US" sz="1800" b="1" dirty="0">
                <a:solidFill>
                  <a:schemeClr val="accent1">
                    <a:lumMod val="50000"/>
                  </a:schemeClr>
                </a:solidFill>
              </a:rPr>
              <a:t> non-lung transplantation </a:t>
            </a:r>
            <a:br>
              <a:rPr lang="en-US" sz="1800" b="1" dirty="0">
                <a:solidFill>
                  <a:schemeClr val="accent1">
                    <a:lumMod val="50000"/>
                  </a:schemeClr>
                </a:solidFill>
              </a:rPr>
            </a:br>
            <a:r>
              <a:rPr lang="en-US" sz="1800" b="1" dirty="0">
                <a:solidFill>
                  <a:schemeClr val="accent1">
                    <a:lumMod val="50000"/>
                  </a:schemeClr>
                </a:solidFill>
              </a:rPr>
              <a:t>in RV positive recipients</a:t>
            </a:r>
            <a:endParaRPr lang="it-IT" dirty="0"/>
          </a:p>
        </p:txBody>
      </p:sp>
    </p:spTree>
    <p:extLst>
      <p:ext uri="{BB962C8B-B14F-4D97-AF65-F5344CB8AC3E}">
        <p14:creationId xmlns:p14="http://schemas.microsoft.com/office/powerpoint/2010/main" val="9464709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859927F-D964-C81F-FE6D-EB33736994DA}"/>
              </a:ext>
            </a:extLst>
          </p:cNvPr>
          <p:cNvSpPr>
            <a:spLocks noGrp="1"/>
          </p:cNvSpPr>
          <p:nvPr>
            <p:ph type="title"/>
          </p:nvPr>
        </p:nvSpPr>
        <p:spPr/>
        <p:txBody>
          <a:bodyPr>
            <a:normAutofit/>
          </a:bodyPr>
          <a:lstStyle/>
          <a:p>
            <a:pPr algn="ctr"/>
            <a:r>
              <a:rPr lang="en-US" sz="3600" b="1" dirty="0">
                <a:solidFill>
                  <a:schemeClr val="accent1">
                    <a:lumMod val="50000"/>
                  </a:schemeClr>
                </a:solidFill>
              </a:rPr>
              <a:t>Candidates with </a:t>
            </a:r>
            <a:r>
              <a:rPr lang="en-GB" sz="3600" b="1" dirty="0">
                <a:solidFill>
                  <a:schemeClr val="accent1">
                    <a:lumMod val="50000"/>
                  </a:schemeClr>
                </a:solidFill>
              </a:rPr>
              <a:t>active SARS‑CoV‑2 infection</a:t>
            </a:r>
            <a:br>
              <a:rPr lang="it-IT" sz="4400" kern="100" dirty="0">
                <a:effectLst/>
                <a:latin typeface="Calibri" panose="020F0502020204030204" pitchFamily="34" charset="0"/>
                <a:ea typeface="Calibri" panose="020F0502020204030204" pitchFamily="34" charset="0"/>
                <a:cs typeface="Times New Roman" panose="02020603050405020304" pitchFamily="18" charset="0"/>
              </a:rPr>
            </a:br>
            <a:endParaRPr lang="it-IT" dirty="0"/>
          </a:p>
        </p:txBody>
      </p:sp>
      <p:sp>
        <p:nvSpPr>
          <p:cNvPr id="3" name="Segnaposto contenuto 2">
            <a:extLst>
              <a:ext uri="{FF2B5EF4-FFF2-40B4-BE49-F238E27FC236}">
                <a16:creationId xmlns:a16="http://schemas.microsoft.com/office/drawing/2014/main" id="{B3C02CA9-25AB-7E50-744D-778BD6274206}"/>
              </a:ext>
            </a:extLst>
          </p:cNvPr>
          <p:cNvSpPr>
            <a:spLocks noGrp="1"/>
          </p:cNvSpPr>
          <p:nvPr>
            <p:ph idx="1"/>
          </p:nvPr>
        </p:nvSpPr>
        <p:spPr>
          <a:xfrm>
            <a:off x="723900" y="1253331"/>
            <a:ext cx="10515600" cy="4351338"/>
          </a:xfrm>
        </p:spPr>
        <p:txBody>
          <a:bodyPr>
            <a:normAutofit/>
          </a:bodyPr>
          <a:lstStyle/>
          <a:p>
            <a:pPr marL="457200" lvl="1" indent="0">
              <a:lnSpc>
                <a:spcPct val="107000"/>
              </a:lnSpc>
              <a:spcAft>
                <a:spcPts val="800"/>
              </a:spcAft>
              <a:buNone/>
              <a:tabLst>
                <a:tab pos="457200" algn="l"/>
              </a:tabLst>
            </a:pPr>
            <a:r>
              <a:rPr lang="en-GB" b="1" kern="100" dirty="0">
                <a:effectLst/>
                <a:latin typeface="Calibri" panose="020F0502020204030204" pitchFamily="34" charset="0"/>
                <a:ea typeface="Calibri" panose="020F0502020204030204" pitchFamily="34" charset="0"/>
                <a:cs typeface="Times New Roman" panose="02020603050405020304" pitchFamily="18" charset="0"/>
              </a:rPr>
              <a:t>Recipients with active SARS‑CoV‑2 infection</a:t>
            </a:r>
            <a:br>
              <a:rPr lang="en-GB" kern="100" dirty="0">
                <a:effectLst/>
                <a:latin typeface="Calibri" panose="020F0502020204030204" pitchFamily="34" charset="0"/>
                <a:ea typeface="Calibri" panose="020F0502020204030204" pitchFamily="34" charset="0"/>
                <a:cs typeface="Times New Roman" panose="02020603050405020304" pitchFamily="18" charset="0"/>
              </a:rPr>
            </a:br>
            <a:r>
              <a:rPr lang="en-GB"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a:t>
            </a:r>
            <a:r>
              <a:rPr lang="en-GB" kern="100" dirty="0">
                <a:effectLst/>
                <a:latin typeface="Calibri" panose="020F0502020204030204" pitchFamily="34" charset="0"/>
                <a:ea typeface="Calibri" panose="020F0502020204030204" pitchFamily="34" charset="0"/>
                <a:cs typeface="Times New Roman" panose="02020603050405020304" pitchFamily="18" charset="0"/>
              </a:rPr>
              <a:t> 57.1% were not allowed to receive organs </a:t>
            </a:r>
            <a:br>
              <a:rPr lang="en-GB" kern="100" dirty="0">
                <a:effectLst/>
                <a:latin typeface="Calibri" panose="020F0502020204030204" pitchFamily="34" charset="0"/>
                <a:ea typeface="Calibri" panose="020F0502020204030204" pitchFamily="34" charset="0"/>
                <a:cs typeface="Times New Roman" panose="02020603050405020304" pitchFamily="18" charset="0"/>
              </a:rPr>
            </a:br>
            <a:r>
              <a:rPr lang="en-GB"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GB" kern="100" dirty="0">
                <a:effectLst/>
                <a:latin typeface="Calibri" panose="020F0502020204030204" pitchFamily="34" charset="0"/>
                <a:ea typeface="Calibri" panose="020F0502020204030204" pitchFamily="34" charset="0"/>
                <a:cs typeface="Times New Roman" panose="02020603050405020304" pitchFamily="18" charset="0"/>
              </a:rPr>
              <a:t>38.1% case-by-case ID disease evaluation</a:t>
            </a:r>
            <a:br>
              <a:rPr lang="en-GB" kern="100" dirty="0">
                <a:effectLst/>
                <a:latin typeface="Calibri" panose="020F0502020204030204" pitchFamily="34" charset="0"/>
                <a:ea typeface="Calibri" panose="020F0502020204030204" pitchFamily="34" charset="0"/>
                <a:cs typeface="Times New Roman" panose="02020603050405020304" pitchFamily="18" charset="0"/>
              </a:rPr>
            </a:br>
            <a:r>
              <a:rPr lang="en-GB"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a:t>
            </a:r>
            <a:r>
              <a:rPr lang="en-GB" kern="100" dirty="0">
                <a:effectLst/>
                <a:latin typeface="Calibri" panose="020F0502020204030204" pitchFamily="34" charset="0"/>
                <a:ea typeface="Calibri" panose="020F0502020204030204" pitchFamily="34" charset="0"/>
                <a:cs typeface="Times New Roman" panose="02020603050405020304" pitchFamily="18" charset="0"/>
              </a:rPr>
              <a:t> 1 country allowed transplantation routinely</a:t>
            </a:r>
            <a:endParaRPr lang="it-IT" dirty="0"/>
          </a:p>
        </p:txBody>
      </p:sp>
      <p:pic>
        <p:nvPicPr>
          <p:cNvPr id="5" name="Immagine 4">
            <a:extLst>
              <a:ext uri="{FF2B5EF4-FFF2-40B4-BE49-F238E27FC236}">
                <a16:creationId xmlns:a16="http://schemas.microsoft.com/office/drawing/2014/main" id="{B6F0A1FD-092B-A7A1-3A9D-2708D36440D2}"/>
              </a:ext>
            </a:extLst>
          </p:cNvPr>
          <p:cNvPicPr>
            <a:picLocks noChangeAspect="1"/>
          </p:cNvPicPr>
          <p:nvPr/>
        </p:nvPicPr>
        <p:blipFill>
          <a:blip r:embed="rId2"/>
          <a:stretch>
            <a:fillRect/>
          </a:stretch>
        </p:blipFill>
        <p:spPr>
          <a:xfrm>
            <a:off x="203200" y="3185489"/>
            <a:ext cx="6578600" cy="3273255"/>
          </a:xfrm>
          <a:prstGeom prst="rect">
            <a:avLst/>
          </a:prstGeom>
        </p:spPr>
      </p:pic>
      <p:pic>
        <p:nvPicPr>
          <p:cNvPr id="7" name="Immagine 6">
            <a:extLst>
              <a:ext uri="{FF2B5EF4-FFF2-40B4-BE49-F238E27FC236}">
                <a16:creationId xmlns:a16="http://schemas.microsoft.com/office/drawing/2014/main" id="{11D94694-8AF0-C91F-2A6A-6B1794C5B61F}"/>
              </a:ext>
            </a:extLst>
          </p:cNvPr>
          <p:cNvPicPr>
            <a:picLocks noChangeAspect="1"/>
          </p:cNvPicPr>
          <p:nvPr/>
        </p:nvPicPr>
        <p:blipFill>
          <a:blip r:embed="rId3"/>
          <a:stretch>
            <a:fillRect/>
          </a:stretch>
        </p:blipFill>
        <p:spPr>
          <a:xfrm>
            <a:off x="6781800" y="3429000"/>
            <a:ext cx="4988682" cy="2717911"/>
          </a:xfrm>
          <a:prstGeom prst="rect">
            <a:avLst/>
          </a:prstGeom>
        </p:spPr>
      </p:pic>
      <p:sp>
        <p:nvSpPr>
          <p:cNvPr id="10" name="Rettangolo 9">
            <a:extLst>
              <a:ext uri="{FF2B5EF4-FFF2-40B4-BE49-F238E27FC236}">
                <a16:creationId xmlns:a16="http://schemas.microsoft.com/office/drawing/2014/main" id="{A92553F2-40F5-8FE9-7E14-AED07978C993}"/>
              </a:ext>
            </a:extLst>
          </p:cNvPr>
          <p:cNvSpPr/>
          <p:nvPr/>
        </p:nvSpPr>
        <p:spPr>
          <a:xfrm>
            <a:off x="5558671" y="6390422"/>
            <a:ext cx="6430129" cy="40233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lnSpc>
                <a:spcPct val="107000"/>
              </a:lnSpc>
              <a:spcAft>
                <a:spcPts val="800"/>
              </a:spcAft>
            </a:pPr>
            <a:r>
              <a:rPr lang="it-IT" sz="1600" dirty="0">
                <a:solidFill>
                  <a:schemeClr val="tx1"/>
                </a:solidFill>
                <a:latin typeface="BlinkMacSystemFont"/>
              </a:rPr>
              <a:t>Peghin et al. </a:t>
            </a:r>
            <a:r>
              <a:rPr lang="it-IT" sz="1600" dirty="0" err="1">
                <a:solidFill>
                  <a:schemeClr val="tx1"/>
                </a:solidFill>
                <a:latin typeface="BlinkMacSystemFont"/>
              </a:rPr>
              <a:t>T</a:t>
            </a:r>
            <a:r>
              <a:rPr lang="it-IT" sz="1600" b="0" i="0" dirty="0" err="1">
                <a:solidFill>
                  <a:schemeClr val="tx1"/>
                </a:solidFill>
                <a:effectLst/>
                <a:latin typeface="BlinkMacSystemFont"/>
              </a:rPr>
              <a:t>ranspl</a:t>
            </a:r>
            <a:r>
              <a:rPr lang="it-IT" sz="1600" b="0" i="0" dirty="0">
                <a:solidFill>
                  <a:schemeClr val="tx1"/>
                </a:solidFill>
                <a:effectLst/>
                <a:latin typeface="BlinkMacSystemFont"/>
              </a:rPr>
              <a:t> Int. 2024 </a:t>
            </a:r>
            <a:r>
              <a:rPr lang="it-IT" sz="1600" b="0" i="0" dirty="0" err="1">
                <a:solidFill>
                  <a:schemeClr val="tx1"/>
                </a:solidFill>
                <a:effectLst/>
                <a:latin typeface="BlinkMacSystemFont"/>
              </a:rPr>
              <a:t>Nov</a:t>
            </a:r>
            <a:r>
              <a:rPr lang="it-IT" sz="1600" b="0" i="0" dirty="0">
                <a:solidFill>
                  <a:schemeClr val="tx1"/>
                </a:solidFill>
                <a:effectLst/>
                <a:latin typeface="BlinkMacSystemFont"/>
              </a:rPr>
              <a:t> 21;37:13705</a:t>
            </a:r>
            <a:r>
              <a:rPr lang="en-US" sz="1600" kern="0" dirty="0">
                <a:solidFill>
                  <a:schemeClr val="tx1"/>
                </a:solidFill>
                <a:highlight>
                  <a:srgbClr val="FFFFFF"/>
                </a:highlight>
                <a:cs typeface="Times New Roman" panose="02020603050405020304" pitchFamily="18" charset="0"/>
              </a:rPr>
              <a:t> </a:t>
            </a:r>
            <a:endParaRPr lang="it-IT" sz="1600" kern="0" dirty="0">
              <a:solidFill>
                <a:schemeClr val="tx1"/>
              </a:solidFill>
              <a:highlight>
                <a:srgbClr val="FFFFFF"/>
              </a:highlight>
              <a:cs typeface="Times New Roman" panose="02020603050405020304" pitchFamily="18" charset="0"/>
            </a:endParaRPr>
          </a:p>
        </p:txBody>
      </p:sp>
    </p:spTree>
    <p:extLst>
      <p:ext uri="{BB962C8B-B14F-4D97-AF65-F5344CB8AC3E}">
        <p14:creationId xmlns:p14="http://schemas.microsoft.com/office/powerpoint/2010/main" val="29417372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A9A9A5A-D230-3B89-9CBC-E52A91A27844}"/>
              </a:ext>
            </a:extLst>
          </p:cNvPr>
          <p:cNvSpPr>
            <a:spLocks noGrp="1"/>
          </p:cNvSpPr>
          <p:nvPr>
            <p:ph type="title"/>
          </p:nvPr>
        </p:nvSpPr>
        <p:spPr/>
        <p:txBody>
          <a:bodyPr/>
          <a:lstStyle/>
          <a:p>
            <a:pPr algn="ctr"/>
            <a:r>
              <a:rPr lang="en-US" sz="3200" b="1" dirty="0">
                <a:solidFill>
                  <a:schemeClr val="accent1">
                    <a:lumMod val="50000"/>
                  </a:schemeClr>
                </a:solidFill>
              </a:rPr>
              <a:t>transplanting SARS-CoV-2 PCR+ recipients</a:t>
            </a:r>
            <a:endParaRPr lang="it-IT" sz="3200" b="1" dirty="0">
              <a:solidFill>
                <a:schemeClr val="accent1">
                  <a:lumMod val="50000"/>
                </a:schemeClr>
              </a:solidFill>
            </a:endParaRPr>
          </a:p>
        </p:txBody>
      </p:sp>
      <p:sp>
        <p:nvSpPr>
          <p:cNvPr id="3" name="Segnaposto contenuto 2">
            <a:extLst>
              <a:ext uri="{FF2B5EF4-FFF2-40B4-BE49-F238E27FC236}">
                <a16:creationId xmlns:a16="http://schemas.microsoft.com/office/drawing/2014/main" id="{B5B7C513-AA75-1384-FE81-FEAE2F897910}"/>
              </a:ext>
            </a:extLst>
          </p:cNvPr>
          <p:cNvSpPr>
            <a:spLocks noGrp="1"/>
          </p:cNvSpPr>
          <p:nvPr>
            <p:ph idx="1"/>
          </p:nvPr>
        </p:nvSpPr>
        <p:spPr/>
        <p:txBody>
          <a:bodyPr>
            <a:normAutofit/>
          </a:bodyPr>
          <a:lstStyle/>
          <a:p>
            <a:pPr algn="ctr">
              <a:buClr>
                <a:srgbClr val="C00000"/>
              </a:buClr>
            </a:pPr>
            <a:r>
              <a:rPr lang="en-GB" sz="2400" dirty="0">
                <a:effectLst/>
                <a:ea typeface="Calibri" panose="020F0502020204030204" pitchFamily="34" charset="0"/>
              </a:rPr>
              <a:t>Italian nationa</a:t>
            </a:r>
            <a:r>
              <a:rPr lang="en-GB" sz="2400" dirty="0">
                <a:ea typeface="Calibri" panose="020F0502020204030204" pitchFamily="34" charset="0"/>
              </a:rPr>
              <a:t>l protocol </a:t>
            </a:r>
            <a:r>
              <a:rPr lang="en-GB" sz="2400" dirty="0">
                <a:effectLst/>
                <a:ea typeface="Calibri" panose="020F0502020204030204" pitchFamily="34" charset="0"/>
              </a:rPr>
              <a:t>allows transplantation of individuals with active infection routinely (</a:t>
            </a:r>
            <a:r>
              <a:rPr lang="en-US" sz="2400" dirty="0"/>
              <a:t>asymptomatic/mild)</a:t>
            </a:r>
          </a:p>
          <a:p>
            <a:endParaRPr lang="en-US" dirty="0"/>
          </a:p>
          <a:p>
            <a:endParaRPr lang="en-US" dirty="0"/>
          </a:p>
          <a:p>
            <a:endParaRPr lang="en-US" dirty="0"/>
          </a:p>
        </p:txBody>
      </p:sp>
      <p:sp>
        <p:nvSpPr>
          <p:cNvPr id="4" name="Rettangolo 3">
            <a:extLst>
              <a:ext uri="{FF2B5EF4-FFF2-40B4-BE49-F238E27FC236}">
                <a16:creationId xmlns:a16="http://schemas.microsoft.com/office/drawing/2014/main" id="{D461E755-FA1D-079F-76C7-E09D5BE683D8}"/>
              </a:ext>
            </a:extLst>
          </p:cNvPr>
          <p:cNvSpPr/>
          <p:nvPr/>
        </p:nvSpPr>
        <p:spPr>
          <a:xfrm>
            <a:off x="5614896" y="6492875"/>
            <a:ext cx="6430129" cy="40233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lnSpc>
                <a:spcPct val="107000"/>
              </a:lnSpc>
              <a:spcAft>
                <a:spcPts val="800"/>
              </a:spcAft>
            </a:pPr>
            <a:br>
              <a:rPr lang="it-IT" sz="1600" kern="100" dirty="0">
                <a:solidFill>
                  <a:schemeClr val="tx1"/>
                </a:solidFill>
                <a:effectLst/>
                <a:ea typeface="Calibri" panose="020F0502020204030204" pitchFamily="34" charset="0"/>
                <a:cs typeface="Times New Roman" panose="02020603050405020304" pitchFamily="18" charset="0"/>
              </a:rPr>
            </a:br>
            <a:r>
              <a:rPr lang="it-IT" sz="1600" kern="100" dirty="0">
                <a:solidFill>
                  <a:schemeClr val="tx1"/>
                </a:solidFill>
                <a:ea typeface="Calibri" panose="020F0502020204030204" pitchFamily="34" charset="0"/>
                <a:cs typeface="Times New Roman" panose="02020603050405020304" pitchFamily="18" charset="0"/>
              </a:rPr>
              <a:t>www.cnt.it</a:t>
            </a:r>
            <a:endParaRPr lang="it-IT" sz="1600" kern="100" dirty="0">
              <a:solidFill>
                <a:schemeClr val="tx1"/>
              </a:solidFill>
              <a:effectLst/>
              <a:ea typeface="Calibri" panose="020F0502020204030204" pitchFamily="34" charset="0"/>
              <a:cs typeface="Times New Roman" panose="02020603050405020304" pitchFamily="18" charset="0"/>
            </a:endParaRPr>
          </a:p>
          <a:p>
            <a:pPr algn="r">
              <a:lnSpc>
                <a:spcPct val="107000"/>
              </a:lnSpc>
              <a:spcAft>
                <a:spcPts val="800"/>
              </a:spcAft>
            </a:pPr>
            <a:r>
              <a:rPr lang="en-US" sz="1600" kern="0" dirty="0">
                <a:solidFill>
                  <a:schemeClr val="tx1"/>
                </a:solidFill>
                <a:highlight>
                  <a:srgbClr val="FFFFFF"/>
                </a:highlight>
                <a:cs typeface="Times New Roman" panose="02020603050405020304" pitchFamily="18" charset="0"/>
              </a:rPr>
              <a:t> </a:t>
            </a:r>
            <a:endParaRPr lang="it-IT" sz="1600" kern="0" dirty="0">
              <a:solidFill>
                <a:schemeClr val="tx1"/>
              </a:solidFill>
              <a:highlight>
                <a:srgbClr val="FFFFFF"/>
              </a:highlight>
              <a:cs typeface="Times New Roman" panose="02020603050405020304" pitchFamily="18" charset="0"/>
            </a:endParaRPr>
          </a:p>
        </p:txBody>
      </p:sp>
      <p:pic>
        <p:nvPicPr>
          <p:cNvPr id="5" name="Immagine 4">
            <a:extLst>
              <a:ext uri="{FF2B5EF4-FFF2-40B4-BE49-F238E27FC236}">
                <a16:creationId xmlns:a16="http://schemas.microsoft.com/office/drawing/2014/main" id="{A3AB4FB0-3B8F-73DC-429B-1A26450F628D}"/>
              </a:ext>
            </a:extLst>
          </p:cNvPr>
          <p:cNvPicPr>
            <a:picLocks noChangeAspect="1"/>
          </p:cNvPicPr>
          <p:nvPr/>
        </p:nvPicPr>
        <p:blipFill>
          <a:blip r:embed="rId3"/>
          <a:stretch>
            <a:fillRect/>
          </a:stretch>
        </p:blipFill>
        <p:spPr>
          <a:xfrm>
            <a:off x="2589213" y="3567112"/>
            <a:ext cx="1982788" cy="1319455"/>
          </a:xfrm>
          <a:prstGeom prst="rect">
            <a:avLst/>
          </a:prstGeom>
        </p:spPr>
      </p:pic>
      <p:pic>
        <p:nvPicPr>
          <p:cNvPr id="7" name="Immagine 6">
            <a:extLst>
              <a:ext uri="{FF2B5EF4-FFF2-40B4-BE49-F238E27FC236}">
                <a16:creationId xmlns:a16="http://schemas.microsoft.com/office/drawing/2014/main" id="{96F5F4EB-4799-A07E-20FA-53ADDD280AE2}"/>
              </a:ext>
            </a:extLst>
          </p:cNvPr>
          <p:cNvPicPr>
            <a:picLocks noChangeAspect="1"/>
          </p:cNvPicPr>
          <p:nvPr/>
        </p:nvPicPr>
        <p:blipFill>
          <a:blip r:embed="rId4"/>
          <a:stretch>
            <a:fillRect/>
          </a:stretch>
        </p:blipFill>
        <p:spPr>
          <a:xfrm>
            <a:off x="6062820" y="2908299"/>
            <a:ext cx="5244034" cy="3268663"/>
          </a:xfrm>
          <a:prstGeom prst="rect">
            <a:avLst/>
          </a:prstGeom>
          <a:effectLst>
            <a:glow rad="63500">
              <a:schemeClr val="accent3">
                <a:satMod val="175000"/>
                <a:alpha val="40000"/>
              </a:schemeClr>
            </a:glow>
          </a:effectLst>
        </p:spPr>
      </p:pic>
    </p:spTree>
    <p:extLst>
      <p:ext uri="{BB962C8B-B14F-4D97-AF65-F5344CB8AC3E}">
        <p14:creationId xmlns:p14="http://schemas.microsoft.com/office/powerpoint/2010/main" val="36114797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A9A9A5A-D230-3B89-9CBC-E52A91A27844}"/>
              </a:ext>
            </a:extLst>
          </p:cNvPr>
          <p:cNvSpPr>
            <a:spLocks noGrp="1"/>
          </p:cNvSpPr>
          <p:nvPr>
            <p:ph type="title"/>
          </p:nvPr>
        </p:nvSpPr>
        <p:spPr/>
        <p:txBody>
          <a:bodyPr/>
          <a:lstStyle/>
          <a:p>
            <a:pPr algn="ctr"/>
            <a:endParaRPr lang="it-IT" sz="3200" b="1" dirty="0">
              <a:solidFill>
                <a:schemeClr val="accent1">
                  <a:lumMod val="50000"/>
                </a:schemeClr>
              </a:solidFill>
            </a:endParaRPr>
          </a:p>
        </p:txBody>
      </p:sp>
      <p:sp>
        <p:nvSpPr>
          <p:cNvPr id="3" name="Segnaposto contenuto 2">
            <a:extLst>
              <a:ext uri="{FF2B5EF4-FFF2-40B4-BE49-F238E27FC236}">
                <a16:creationId xmlns:a16="http://schemas.microsoft.com/office/drawing/2014/main" id="{B5B7C513-AA75-1384-FE81-FEAE2F897910}"/>
              </a:ext>
            </a:extLst>
          </p:cNvPr>
          <p:cNvSpPr>
            <a:spLocks noGrp="1"/>
          </p:cNvSpPr>
          <p:nvPr>
            <p:ph idx="1"/>
          </p:nvPr>
        </p:nvSpPr>
        <p:spPr/>
        <p:txBody>
          <a:bodyPr>
            <a:normAutofit/>
          </a:bodyPr>
          <a:lstStyle/>
          <a:p>
            <a:pPr>
              <a:buClr>
                <a:srgbClr val="C00000"/>
              </a:buClr>
            </a:pPr>
            <a:endParaRPr lang="en-US" sz="2400" dirty="0"/>
          </a:p>
          <a:p>
            <a:endParaRPr lang="en-US" dirty="0"/>
          </a:p>
          <a:p>
            <a:endParaRPr lang="en-US" dirty="0"/>
          </a:p>
          <a:p>
            <a:endParaRPr lang="en-US" dirty="0"/>
          </a:p>
        </p:txBody>
      </p:sp>
      <p:sp>
        <p:nvSpPr>
          <p:cNvPr id="4" name="Rettangolo 3">
            <a:extLst>
              <a:ext uri="{FF2B5EF4-FFF2-40B4-BE49-F238E27FC236}">
                <a16:creationId xmlns:a16="http://schemas.microsoft.com/office/drawing/2014/main" id="{D461E755-FA1D-079F-76C7-E09D5BE683D8}"/>
              </a:ext>
            </a:extLst>
          </p:cNvPr>
          <p:cNvSpPr/>
          <p:nvPr/>
        </p:nvSpPr>
        <p:spPr>
          <a:xfrm>
            <a:off x="5614896" y="6492875"/>
            <a:ext cx="6430129" cy="40233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lnSpc>
                <a:spcPct val="107000"/>
              </a:lnSpc>
              <a:spcAft>
                <a:spcPts val="800"/>
              </a:spcAft>
            </a:pPr>
            <a:r>
              <a:rPr lang="en-US" sz="1600" kern="0" dirty="0">
                <a:solidFill>
                  <a:schemeClr val="tx1"/>
                </a:solidFill>
                <a:highlight>
                  <a:srgbClr val="FFFFFF"/>
                </a:highlight>
                <a:cs typeface="Times New Roman" panose="02020603050405020304" pitchFamily="18" charset="0"/>
              </a:rPr>
              <a:t>Zavala et al. </a:t>
            </a:r>
            <a:r>
              <a:rPr lang="it-IT" sz="1600" kern="100" dirty="0" err="1">
                <a:solidFill>
                  <a:schemeClr val="tx1"/>
                </a:solidFill>
                <a:effectLst/>
                <a:ea typeface="Calibri" panose="020F0502020204030204" pitchFamily="34" charset="0"/>
                <a:cs typeface="Times New Roman" panose="02020603050405020304" pitchFamily="18" charset="0"/>
              </a:rPr>
              <a:t>Transpl</a:t>
            </a:r>
            <a:r>
              <a:rPr lang="it-IT" sz="1600" kern="100" dirty="0">
                <a:solidFill>
                  <a:schemeClr val="tx1"/>
                </a:solidFill>
                <a:effectLst/>
                <a:ea typeface="Calibri" panose="020F0502020204030204" pitchFamily="34" charset="0"/>
                <a:cs typeface="Times New Roman" panose="02020603050405020304" pitchFamily="18" charset="0"/>
              </a:rPr>
              <a:t> </a:t>
            </a:r>
            <a:r>
              <a:rPr lang="it-IT" sz="1600" kern="100" dirty="0" err="1">
                <a:solidFill>
                  <a:schemeClr val="tx1"/>
                </a:solidFill>
                <a:effectLst/>
                <a:ea typeface="Calibri" panose="020F0502020204030204" pitchFamily="34" charset="0"/>
                <a:cs typeface="Times New Roman" panose="02020603050405020304" pitchFamily="18" charset="0"/>
              </a:rPr>
              <a:t>Infect</a:t>
            </a:r>
            <a:r>
              <a:rPr lang="it-IT" sz="1600" kern="100" dirty="0">
                <a:solidFill>
                  <a:schemeClr val="tx1"/>
                </a:solidFill>
                <a:effectLst/>
                <a:ea typeface="Calibri" panose="020F0502020204030204" pitchFamily="34" charset="0"/>
                <a:cs typeface="Times New Roman" panose="02020603050405020304" pitchFamily="18" charset="0"/>
              </a:rPr>
              <a:t> </a:t>
            </a:r>
            <a:r>
              <a:rPr lang="it-IT" sz="1600" kern="100" dirty="0" err="1">
                <a:solidFill>
                  <a:schemeClr val="tx1"/>
                </a:solidFill>
                <a:effectLst/>
                <a:ea typeface="Calibri" panose="020F0502020204030204" pitchFamily="34" charset="0"/>
                <a:cs typeface="Times New Roman" panose="02020603050405020304" pitchFamily="18" charset="0"/>
              </a:rPr>
              <a:t>Dis</a:t>
            </a:r>
            <a:r>
              <a:rPr lang="it-IT" sz="1600" kern="100" dirty="0">
                <a:solidFill>
                  <a:schemeClr val="tx1"/>
                </a:solidFill>
                <a:effectLst/>
                <a:ea typeface="Calibri" panose="020F0502020204030204" pitchFamily="34" charset="0"/>
                <a:cs typeface="Times New Roman" panose="02020603050405020304" pitchFamily="18" charset="0"/>
              </a:rPr>
              <a:t> 2023 Oct;25(5):e14110</a:t>
            </a:r>
            <a:br>
              <a:rPr lang="it-IT" sz="1600" kern="100" dirty="0">
                <a:solidFill>
                  <a:schemeClr val="tx1"/>
                </a:solidFill>
                <a:effectLst/>
                <a:ea typeface="Calibri" panose="020F0502020204030204" pitchFamily="34" charset="0"/>
                <a:cs typeface="Times New Roman" panose="02020603050405020304" pitchFamily="18" charset="0"/>
              </a:rPr>
            </a:br>
            <a:r>
              <a:rPr lang="en-US" sz="1600" kern="0" dirty="0">
                <a:solidFill>
                  <a:schemeClr val="tx1"/>
                </a:solidFill>
                <a:highlight>
                  <a:srgbClr val="FFFFFF"/>
                </a:highlight>
                <a:cs typeface="Times New Roman" panose="02020603050405020304" pitchFamily="18" charset="0"/>
              </a:rPr>
              <a:t> </a:t>
            </a:r>
            <a:endParaRPr lang="it-IT" sz="1600" kern="0" dirty="0">
              <a:solidFill>
                <a:schemeClr val="tx1"/>
              </a:solidFill>
              <a:highlight>
                <a:srgbClr val="FFFFFF"/>
              </a:highlight>
              <a:cs typeface="Times New Roman" panose="02020603050405020304" pitchFamily="18" charset="0"/>
            </a:endParaRPr>
          </a:p>
        </p:txBody>
      </p:sp>
      <p:pic>
        <p:nvPicPr>
          <p:cNvPr id="5" name="Immagine 4">
            <a:extLst>
              <a:ext uri="{FF2B5EF4-FFF2-40B4-BE49-F238E27FC236}">
                <a16:creationId xmlns:a16="http://schemas.microsoft.com/office/drawing/2014/main" id="{C9E59933-3765-3555-7AB8-CF5F6177B079}"/>
              </a:ext>
            </a:extLst>
          </p:cNvPr>
          <p:cNvPicPr>
            <a:picLocks noChangeAspect="1"/>
          </p:cNvPicPr>
          <p:nvPr/>
        </p:nvPicPr>
        <p:blipFill>
          <a:blip r:embed="rId3"/>
          <a:stretch>
            <a:fillRect/>
          </a:stretch>
        </p:blipFill>
        <p:spPr>
          <a:xfrm>
            <a:off x="1061156" y="152401"/>
            <a:ext cx="10710332" cy="6024562"/>
          </a:xfrm>
          <a:prstGeom prst="rect">
            <a:avLst/>
          </a:prstGeom>
        </p:spPr>
      </p:pic>
    </p:spTree>
    <p:extLst>
      <p:ext uri="{BB962C8B-B14F-4D97-AF65-F5344CB8AC3E}">
        <p14:creationId xmlns:p14="http://schemas.microsoft.com/office/powerpoint/2010/main" val="24471515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BB27D64-0546-AF7E-63B5-1AFFE54CA8CA}"/>
              </a:ext>
            </a:extLst>
          </p:cNvPr>
          <p:cNvSpPr>
            <a:spLocks noGrp="1"/>
          </p:cNvSpPr>
          <p:nvPr>
            <p:ph type="title"/>
          </p:nvPr>
        </p:nvSpPr>
        <p:spPr/>
        <p:txBody>
          <a:bodyPr/>
          <a:lstStyle/>
          <a:p>
            <a:pPr algn="ctr"/>
            <a:r>
              <a:rPr lang="en-US" sz="3200" b="1" dirty="0">
                <a:solidFill>
                  <a:schemeClr val="accent1">
                    <a:lumMod val="50000"/>
                  </a:schemeClr>
                </a:solidFill>
              </a:rPr>
              <a:t>Should transplantation be delayed in HCT or SOT candidates with RV?</a:t>
            </a:r>
            <a:endParaRPr lang="it-IT" sz="3200" b="1" dirty="0">
              <a:solidFill>
                <a:schemeClr val="accent1">
                  <a:lumMod val="50000"/>
                </a:schemeClr>
              </a:solidFill>
            </a:endParaRPr>
          </a:p>
        </p:txBody>
      </p:sp>
      <p:sp>
        <p:nvSpPr>
          <p:cNvPr id="3" name="Segnaposto contenuto 2">
            <a:extLst>
              <a:ext uri="{FF2B5EF4-FFF2-40B4-BE49-F238E27FC236}">
                <a16:creationId xmlns:a16="http://schemas.microsoft.com/office/drawing/2014/main" id="{D94232D8-80AA-59F1-A87F-EDA8156CDED8}"/>
              </a:ext>
            </a:extLst>
          </p:cNvPr>
          <p:cNvSpPr>
            <a:spLocks noGrp="1"/>
          </p:cNvSpPr>
          <p:nvPr>
            <p:ph idx="1"/>
          </p:nvPr>
        </p:nvSpPr>
        <p:spPr/>
        <p:txBody>
          <a:bodyPr/>
          <a:lstStyle/>
          <a:p>
            <a:pPr marL="0" indent="0">
              <a:buNone/>
            </a:pPr>
            <a:r>
              <a:rPr lang="en-US" dirty="0"/>
              <a:t>Consider an individualized approach </a:t>
            </a:r>
          </a:p>
          <a:p>
            <a:pPr lvl="1">
              <a:buClr>
                <a:srgbClr val="C00000"/>
              </a:buClr>
            </a:pPr>
            <a:r>
              <a:rPr lang="en-US" sz="2800" dirty="0"/>
              <a:t>the urgency of HCT/SOT</a:t>
            </a:r>
          </a:p>
          <a:p>
            <a:pPr lvl="1">
              <a:buClr>
                <a:srgbClr val="C00000"/>
              </a:buClr>
            </a:pPr>
            <a:r>
              <a:rPr lang="en-US" sz="2800" dirty="0"/>
              <a:t>type of SOT (lung)</a:t>
            </a:r>
          </a:p>
          <a:p>
            <a:pPr lvl="1">
              <a:buClr>
                <a:srgbClr val="C00000"/>
              </a:buClr>
            </a:pPr>
            <a:r>
              <a:rPr lang="en-US" sz="2800" dirty="0"/>
              <a:t>degree of conditioning regimen/immunosuppression</a:t>
            </a:r>
          </a:p>
          <a:p>
            <a:pPr lvl="1">
              <a:buClr>
                <a:srgbClr val="C00000"/>
              </a:buClr>
            </a:pPr>
            <a:r>
              <a:rPr lang="en-US" sz="2800" dirty="0"/>
              <a:t>individual risk factors for progression</a:t>
            </a:r>
          </a:p>
          <a:p>
            <a:pPr lvl="1">
              <a:buClr>
                <a:srgbClr val="C00000"/>
              </a:buClr>
            </a:pPr>
            <a:r>
              <a:rPr lang="en-US" sz="2800" dirty="0"/>
              <a:t>type of virus</a:t>
            </a:r>
          </a:p>
          <a:p>
            <a:pPr lvl="1">
              <a:buClr>
                <a:srgbClr val="C00000"/>
              </a:buClr>
            </a:pPr>
            <a:r>
              <a:rPr lang="en-US" sz="2800" dirty="0"/>
              <a:t>location of the infection (URTI, LRTI)</a:t>
            </a:r>
            <a:endParaRPr lang="it-IT" sz="2800" dirty="0"/>
          </a:p>
          <a:p>
            <a:endParaRPr lang="it-IT" dirty="0"/>
          </a:p>
        </p:txBody>
      </p:sp>
      <p:pic>
        <p:nvPicPr>
          <p:cNvPr id="4" name="Segnaposto contenuto 3">
            <a:extLst>
              <a:ext uri="{FF2B5EF4-FFF2-40B4-BE49-F238E27FC236}">
                <a16:creationId xmlns:a16="http://schemas.microsoft.com/office/drawing/2014/main" id="{8C7E29C1-DABF-DF70-3B09-EABB2E215EC0}"/>
              </a:ext>
            </a:extLst>
          </p:cNvPr>
          <p:cNvPicPr>
            <a:picLocks noChangeAspect="1"/>
          </p:cNvPicPr>
          <p:nvPr/>
        </p:nvPicPr>
        <p:blipFill>
          <a:blip r:embed="rId2"/>
          <a:stretch>
            <a:fillRect/>
          </a:stretch>
        </p:blipFill>
        <p:spPr>
          <a:xfrm>
            <a:off x="5092700" y="5543908"/>
            <a:ext cx="2006600" cy="1250592"/>
          </a:xfrm>
          <a:prstGeom prst="rect">
            <a:avLst/>
          </a:prstGeom>
        </p:spPr>
      </p:pic>
    </p:spTree>
    <p:extLst>
      <p:ext uri="{BB962C8B-B14F-4D97-AF65-F5344CB8AC3E}">
        <p14:creationId xmlns:p14="http://schemas.microsoft.com/office/powerpoint/2010/main" val="28965102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84796"/>
            <a:ext cx="10515600" cy="1325563"/>
          </a:xfrm>
        </p:spPr>
        <p:txBody>
          <a:bodyPr>
            <a:normAutofit/>
          </a:bodyPr>
          <a:lstStyle/>
          <a:p>
            <a:pPr algn="ctr"/>
            <a:r>
              <a:rPr lang="en-US" sz="3200" b="1" dirty="0">
                <a:solidFill>
                  <a:schemeClr val="accent1">
                    <a:lumMod val="50000"/>
                  </a:schemeClr>
                </a:solidFill>
              </a:rPr>
              <a:t>Conclusions </a:t>
            </a:r>
          </a:p>
        </p:txBody>
      </p:sp>
      <p:sp>
        <p:nvSpPr>
          <p:cNvPr id="3" name="Segnaposto contenuto 2"/>
          <p:cNvSpPr>
            <a:spLocks noGrp="1"/>
          </p:cNvSpPr>
          <p:nvPr>
            <p:ph idx="1"/>
          </p:nvPr>
        </p:nvSpPr>
        <p:spPr>
          <a:xfrm>
            <a:off x="838200" y="1564368"/>
            <a:ext cx="10515600" cy="4351338"/>
          </a:xfrm>
        </p:spPr>
        <p:txBody>
          <a:bodyPr>
            <a:normAutofit/>
          </a:bodyPr>
          <a:lstStyle/>
          <a:p>
            <a:pPr>
              <a:buClr>
                <a:srgbClr val="C00000"/>
              </a:buClr>
            </a:pPr>
            <a:r>
              <a:rPr lang="en-US" sz="2400" dirty="0"/>
              <a:t>The epidemiology of seasonal </a:t>
            </a:r>
            <a:r>
              <a:rPr lang="en-GB" sz="2400" dirty="0"/>
              <a:t>respiratory virus has been changing with the </a:t>
            </a:r>
            <a:r>
              <a:rPr lang="en-US" sz="2400" dirty="0"/>
              <a:t>pandemic</a:t>
            </a:r>
          </a:p>
          <a:p>
            <a:pPr>
              <a:buClr>
                <a:srgbClr val="C00000"/>
              </a:buClr>
            </a:pPr>
            <a:endParaRPr lang="en-GB" sz="2400" dirty="0"/>
          </a:p>
          <a:p>
            <a:pPr lvl="0">
              <a:buClr>
                <a:srgbClr val="C00000"/>
              </a:buClr>
            </a:pPr>
            <a:r>
              <a:rPr lang="en-US" sz="2400" dirty="0"/>
              <a:t>RVs are potential nosocomial pathogens </a:t>
            </a:r>
          </a:p>
          <a:p>
            <a:pPr lvl="0">
              <a:buClr>
                <a:srgbClr val="C00000"/>
              </a:buClr>
            </a:pPr>
            <a:endParaRPr lang="en-US" sz="2400" dirty="0"/>
          </a:p>
          <a:p>
            <a:pPr lvl="0">
              <a:buClr>
                <a:srgbClr val="C00000"/>
              </a:buClr>
            </a:pPr>
            <a:r>
              <a:rPr lang="en-US" sz="2400" dirty="0"/>
              <a:t>RVs cause a variety of direct and indirect immune modulated effects </a:t>
            </a:r>
          </a:p>
          <a:p>
            <a:endParaRPr lang="it-IT" sz="2400" dirty="0"/>
          </a:p>
          <a:p>
            <a:pPr>
              <a:buClr>
                <a:srgbClr val="C00000"/>
              </a:buClr>
            </a:pPr>
            <a:r>
              <a:rPr lang="en-US" sz="2400" dirty="0"/>
              <a:t> Knowledge of viral complications in immunocompromised patients is  an essential step to continue improving survival and quality of life</a:t>
            </a:r>
          </a:p>
        </p:txBody>
      </p:sp>
    </p:spTree>
    <p:extLst>
      <p:ext uri="{BB962C8B-B14F-4D97-AF65-F5344CB8AC3E}">
        <p14:creationId xmlns:p14="http://schemas.microsoft.com/office/powerpoint/2010/main" val="40464985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F79E2E8-6211-2A4B-D774-168362493367}"/>
              </a:ext>
            </a:extLst>
          </p:cNvPr>
          <p:cNvSpPr>
            <a:spLocks noGrp="1"/>
          </p:cNvSpPr>
          <p:nvPr>
            <p:ph type="title"/>
          </p:nvPr>
        </p:nvSpPr>
        <p:spPr>
          <a:xfrm>
            <a:off x="683964" y="0"/>
            <a:ext cx="10515600" cy="1325563"/>
          </a:xfrm>
        </p:spPr>
        <p:txBody>
          <a:bodyPr>
            <a:normAutofit/>
          </a:bodyPr>
          <a:lstStyle/>
          <a:p>
            <a:pPr algn="ctr"/>
            <a:r>
              <a:rPr lang="it-IT" sz="3200" b="1" dirty="0">
                <a:solidFill>
                  <a:schemeClr val="accent1">
                    <a:lumMod val="50000"/>
                  </a:schemeClr>
                </a:solidFill>
              </a:rPr>
              <a:t>Grazie</a:t>
            </a:r>
          </a:p>
        </p:txBody>
      </p:sp>
      <p:pic>
        <p:nvPicPr>
          <p:cNvPr id="4" name="Immagine 3">
            <a:extLst>
              <a:ext uri="{FF2B5EF4-FFF2-40B4-BE49-F238E27FC236}">
                <a16:creationId xmlns:a16="http://schemas.microsoft.com/office/drawing/2014/main" id="{301B2AEC-6DA0-6048-2A7C-629A35FED504}"/>
              </a:ext>
            </a:extLst>
          </p:cNvPr>
          <p:cNvPicPr>
            <a:picLocks noChangeAspect="1"/>
          </p:cNvPicPr>
          <p:nvPr/>
        </p:nvPicPr>
        <p:blipFill>
          <a:blip r:embed="rId2"/>
          <a:stretch>
            <a:fillRect/>
          </a:stretch>
        </p:blipFill>
        <p:spPr>
          <a:xfrm>
            <a:off x="4161129" y="1011238"/>
            <a:ext cx="3272345" cy="1533525"/>
          </a:xfrm>
          <a:prstGeom prst="rect">
            <a:avLst/>
          </a:prstGeom>
        </p:spPr>
      </p:pic>
      <p:pic>
        <p:nvPicPr>
          <p:cNvPr id="6" name="Picture 4" descr="Home page - Scegli di donare">
            <a:extLst>
              <a:ext uri="{FF2B5EF4-FFF2-40B4-BE49-F238E27FC236}">
                <a16:creationId xmlns:a16="http://schemas.microsoft.com/office/drawing/2014/main" id="{4D8138AB-4F9B-5E6C-DB77-D27368F209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2105" y="5545137"/>
            <a:ext cx="3465288" cy="1212851"/>
          </a:xfrm>
          <a:prstGeom prst="rect">
            <a:avLst/>
          </a:prstGeom>
          <a:noFill/>
          <a:extLst>
            <a:ext uri="{909E8E84-426E-40DD-AFC4-6F175D3DCCD1}">
              <a14:hiddenFill xmlns:a14="http://schemas.microsoft.com/office/drawing/2010/main">
                <a:solidFill>
                  <a:srgbClr val="FFFFFF"/>
                </a:solidFill>
              </a14:hiddenFill>
            </a:ext>
          </a:extLst>
        </p:spPr>
      </p:pic>
      <p:pic>
        <p:nvPicPr>
          <p:cNvPr id="7" name="Immagine 6">
            <a:extLst>
              <a:ext uri="{FF2B5EF4-FFF2-40B4-BE49-F238E27FC236}">
                <a16:creationId xmlns:a16="http://schemas.microsoft.com/office/drawing/2014/main" id="{8C4BBD7A-42BB-DB46-A191-0683257FC3BE}"/>
              </a:ext>
            </a:extLst>
          </p:cNvPr>
          <p:cNvPicPr>
            <a:picLocks noChangeAspect="1"/>
          </p:cNvPicPr>
          <p:nvPr/>
        </p:nvPicPr>
        <p:blipFill>
          <a:blip r:embed="rId4"/>
          <a:stretch>
            <a:fillRect/>
          </a:stretch>
        </p:blipFill>
        <p:spPr>
          <a:xfrm>
            <a:off x="4282105" y="2716213"/>
            <a:ext cx="3319318" cy="2371724"/>
          </a:xfrm>
          <a:prstGeom prst="rect">
            <a:avLst/>
          </a:prstGeom>
        </p:spPr>
      </p:pic>
    </p:spTree>
    <p:extLst>
      <p:ext uri="{BB962C8B-B14F-4D97-AF65-F5344CB8AC3E}">
        <p14:creationId xmlns:p14="http://schemas.microsoft.com/office/powerpoint/2010/main" val="4363619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51170"/>
            <a:ext cx="10515600" cy="1210369"/>
          </a:xfrm>
        </p:spPr>
        <p:txBody>
          <a:bodyPr>
            <a:noAutofit/>
          </a:bodyPr>
          <a:lstStyle/>
          <a:p>
            <a:pPr algn="ctr"/>
            <a:r>
              <a:rPr lang="en-US" sz="3200" b="1" dirty="0">
                <a:solidFill>
                  <a:schemeClr val="accent1">
                    <a:lumMod val="50000"/>
                  </a:schemeClr>
                </a:solidFill>
              </a:rPr>
              <a:t>Burden, epidemiology, and outcomes of RV infections in SOT</a:t>
            </a:r>
            <a:br>
              <a:rPr lang="en-US" sz="3200" b="1" dirty="0">
                <a:solidFill>
                  <a:schemeClr val="accent1">
                    <a:lumMod val="50000"/>
                  </a:schemeClr>
                </a:solidFill>
              </a:rPr>
            </a:br>
            <a:r>
              <a:rPr lang="en-US" sz="3200" b="1" dirty="0">
                <a:solidFill>
                  <a:schemeClr val="accent1">
                    <a:lumMod val="50000"/>
                  </a:schemeClr>
                </a:solidFill>
              </a:rPr>
              <a:t>a nationwide, prospective Swiss Transplant Cohort Study</a:t>
            </a:r>
          </a:p>
        </p:txBody>
      </p:sp>
      <p:sp>
        <p:nvSpPr>
          <p:cNvPr id="3" name="Segnaposto contenuto 2"/>
          <p:cNvSpPr>
            <a:spLocks noGrp="1"/>
          </p:cNvSpPr>
          <p:nvPr>
            <p:ph idx="1"/>
          </p:nvPr>
        </p:nvSpPr>
        <p:spPr>
          <a:xfrm>
            <a:off x="428293" y="1295123"/>
            <a:ext cx="10515600" cy="4351338"/>
          </a:xfrm>
        </p:spPr>
        <p:txBody>
          <a:bodyPr>
            <a:normAutofit/>
          </a:bodyPr>
          <a:lstStyle/>
          <a:p>
            <a:pPr>
              <a:buClr>
                <a:srgbClr val="C00000"/>
              </a:buClr>
            </a:pPr>
            <a:r>
              <a:rPr lang="en-US" sz="2400" dirty="0"/>
              <a:t>3.294 SOT (</a:t>
            </a:r>
            <a:r>
              <a:rPr lang="en-GB" sz="2400" dirty="0"/>
              <a:t>334 LTR, 2960 </a:t>
            </a:r>
            <a:r>
              <a:rPr lang="en-US" sz="2400" dirty="0"/>
              <a:t>Non-LTR)</a:t>
            </a:r>
            <a:r>
              <a:rPr lang="en-GB" sz="2400" dirty="0"/>
              <a:t> </a:t>
            </a:r>
            <a:r>
              <a:rPr lang="en-US" sz="2400" dirty="0"/>
              <a:t> from 2008 to 2015 in Switzerland</a:t>
            </a:r>
          </a:p>
          <a:p>
            <a:pPr>
              <a:buClr>
                <a:srgbClr val="C00000"/>
              </a:buClr>
            </a:pPr>
            <a:r>
              <a:rPr lang="en-US" sz="2400" dirty="0"/>
              <a:t>Follow-up was 3.4 years (IQR 1.61–5.56): 696 RV</a:t>
            </a:r>
          </a:p>
          <a:p>
            <a:pPr marL="0" indent="0">
              <a:buNone/>
            </a:pPr>
            <a:r>
              <a:rPr lang="en-US" sz="2400" dirty="0"/>
              <a:t> </a:t>
            </a:r>
          </a:p>
        </p:txBody>
      </p:sp>
      <p:sp>
        <p:nvSpPr>
          <p:cNvPr id="4" name="Rettangolo 3"/>
          <p:cNvSpPr/>
          <p:nvPr/>
        </p:nvSpPr>
        <p:spPr>
          <a:xfrm>
            <a:off x="6096000" y="6418136"/>
            <a:ext cx="6096000" cy="3886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sz="1600" dirty="0">
                <a:solidFill>
                  <a:schemeClr val="tx1"/>
                </a:solidFill>
              </a:rPr>
              <a:t>Mombelli  et al.</a:t>
            </a:r>
            <a:r>
              <a:rPr lang="it-IT" sz="1600" dirty="0">
                <a:solidFill>
                  <a:schemeClr val="tx1"/>
                </a:solidFill>
              </a:rPr>
              <a:t> </a:t>
            </a:r>
            <a:r>
              <a:rPr lang="it-IT" sz="1600" dirty="0" err="1">
                <a:solidFill>
                  <a:schemeClr val="tx1"/>
                </a:solidFill>
              </a:rPr>
              <a:t>Am</a:t>
            </a:r>
            <a:r>
              <a:rPr lang="it-IT" sz="1600" dirty="0">
                <a:solidFill>
                  <a:schemeClr val="tx1"/>
                </a:solidFill>
              </a:rPr>
              <a:t> J </a:t>
            </a:r>
            <a:r>
              <a:rPr lang="it-IT" sz="1600" dirty="0" err="1">
                <a:solidFill>
                  <a:schemeClr val="tx1"/>
                </a:solidFill>
              </a:rPr>
              <a:t>Transplant</a:t>
            </a:r>
            <a:r>
              <a:rPr lang="it-IT" sz="1600" dirty="0">
                <a:solidFill>
                  <a:schemeClr val="tx1"/>
                </a:solidFill>
              </a:rPr>
              <a:t>. 2021</a:t>
            </a:r>
            <a:r>
              <a:rPr lang="fr-FR" sz="1600" dirty="0">
                <a:solidFill>
                  <a:schemeClr val="tx1"/>
                </a:solidFill>
              </a:rPr>
              <a:t> </a:t>
            </a:r>
            <a:endParaRPr lang="it-IT" sz="1600" dirty="0">
              <a:solidFill>
                <a:schemeClr val="tx1"/>
              </a:solidFill>
            </a:endParaRPr>
          </a:p>
        </p:txBody>
      </p:sp>
      <p:sp>
        <p:nvSpPr>
          <p:cNvPr id="6" name="Rectangle 2"/>
          <p:cNvSpPr>
            <a:spLocks noChangeArrowheads="1"/>
          </p:cNvSpPr>
          <p:nvPr/>
        </p:nvSpPr>
        <p:spPr bwMode="auto">
          <a:xfrm>
            <a:off x="152400" y="13901"/>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pic>
        <p:nvPicPr>
          <p:cNvPr id="8" name="Immagine 7"/>
          <p:cNvPicPr/>
          <p:nvPr/>
        </p:nvPicPr>
        <p:blipFill rotWithShape="1">
          <a:blip r:embed="rId3"/>
          <a:srcRect l="27080" t="27404" r="25607" b="26647"/>
          <a:stretch/>
        </p:blipFill>
        <p:spPr bwMode="auto">
          <a:xfrm>
            <a:off x="838200" y="2703344"/>
            <a:ext cx="5697925" cy="3592791"/>
          </a:xfrm>
          <a:prstGeom prst="rect">
            <a:avLst/>
          </a:prstGeom>
          <a:ln>
            <a:noFill/>
          </a:ln>
          <a:extLst>
            <a:ext uri="{53640926-AAD7-44D8-BBD7-CCE9431645EC}">
              <a14:shadowObscured xmlns:a14="http://schemas.microsoft.com/office/drawing/2010/main"/>
            </a:ext>
          </a:extLst>
        </p:spPr>
      </p:pic>
      <p:sp>
        <p:nvSpPr>
          <p:cNvPr id="5" name="Rettangolo 4"/>
          <p:cNvSpPr/>
          <p:nvPr/>
        </p:nvSpPr>
        <p:spPr>
          <a:xfrm>
            <a:off x="6763407" y="3184634"/>
            <a:ext cx="3563007" cy="646387"/>
          </a:xfrm>
          <a:prstGeom prst="rect">
            <a:avLst/>
          </a:prstGeom>
          <a:solidFill>
            <a:schemeClr val="bg1"/>
          </a:solidFill>
          <a:ln w="28575">
            <a:solidFill>
              <a:srgbClr val="D57E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Incidence rate</a:t>
            </a:r>
          </a:p>
          <a:p>
            <a:pPr algn="ctr"/>
            <a:r>
              <a:rPr lang="en-US" dirty="0">
                <a:solidFill>
                  <a:schemeClr val="tx1"/>
                </a:solidFill>
              </a:rPr>
              <a:t>LTR 320 /1000 person-years</a:t>
            </a:r>
          </a:p>
        </p:txBody>
      </p:sp>
      <p:sp>
        <p:nvSpPr>
          <p:cNvPr id="9" name="Rettangolo 8"/>
          <p:cNvSpPr/>
          <p:nvPr/>
        </p:nvSpPr>
        <p:spPr>
          <a:xfrm>
            <a:off x="6763407" y="4338805"/>
            <a:ext cx="3563007" cy="627333"/>
          </a:xfrm>
          <a:prstGeom prst="rect">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Incidence rate</a:t>
            </a:r>
          </a:p>
          <a:p>
            <a:pPr algn="ctr"/>
            <a:r>
              <a:rPr lang="en-US" dirty="0">
                <a:solidFill>
                  <a:schemeClr val="tx1"/>
                </a:solidFill>
              </a:rPr>
              <a:t>Non-LTR 30.6 /1000 person-years</a:t>
            </a:r>
          </a:p>
        </p:txBody>
      </p:sp>
      <p:sp>
        <p:nvSpPr>
          <p:cNvPr id="7" name="Rettangolo 6"/>
          <p:cNvSpPr/>
          <p:nvPr/>
        </p:nvSpPr>
        <p:spPr>
          <a:xfrm>
            <a:off x="5295331" y="3316406"/>
            <a:ext cx="655093" cy="2729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60 %</a:t>
            </a:r>
          </a:p>
        </p:txBody>
      </p:sp>
      <p:sp>
        <p:nvSpPr>
          <p:cNvPr id="10" name="Rettangolo 9"/>
          <p:cNvSpPr/>
          <p:nvPr/>
        </p:nvSpPr>
        <p:spPr>
          <a:xfrm>
            <a:off x="5488675" y="4437800"/>
            <a:ext cx="655093" cy="2729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12 %</a:t>
            </a:r>
          </a:p>
        </p:txBody>
      </p:sp>
    </p:spTree>
    <p:extLst>
      <p:ext uri="{BB962C8B-B14F-4D97-AF65-F5344CB8AC3E}">
        <p14:creationId xmlns:p14="http://schemas.microsoft.com/office/powerpoint/2010/main" val="22005582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128641"/>
            <a:ext cx="10515600" cy="1325563"/>
          </a:xfrm>
        </p:spPr>
        <p:txBody>
          <a:bodyPr>
            <a:normAutofit/>
          </a:bodyPr>
          <a:lstStyle/>
          <a:p>
            <a:pPr algn="ctr"/>
            <a:r>
              <a:rPr lang="en-US" sz="3200" b="1" dirty="0">
                <a:solidFill>
                  <a:schemeClr val="accent1">
                    <a:lumMod val="50000"/>
                  </a:schemeClr>
                </a:solidFill>
              </a:rPr>
              <a:t>Distribution of major respiratory virus in immunocompromised hosts before the pandemic</a:t>
            </a:r>
            <a:endParaRPr lang="it-IT" sz="3200" b="1" dirty="0">
              <a:solidFill>
                <a:schemeClr val="accent1">
                  <a:lumMod val="50000"/>
                </a:schemeClr>
              </a:solidFill>
            </a:endParaRPr>
          </a:p>
        </p:txBody>
      </p:sp>
      <p:graphicFrame>
        <p:nvGraphicFramePr>
          <p:cNvPr id="4" name="Segnaposto contenuto 3"/>
          <p:cNvGraphicFramePr>
            <a:graphicFrameLocks noGrp="1"/>
          </p:cNvGraphicFramePr>
          <p:nvPr>
            <p:ph idx="1"/>
          </p:nvPr>
        </p:nvGraphicFramePr>
        <p:xfrm>
          <a:off x="157656" y="1699503"/>
          <a:ext cx="11871432" cy="3467320"/>
        </p:xfrm>
        <a:graphic>
          <a:graphicData uri="http://schemas.openxmlformats.org/drawingml/2006/table">
            <a:tbl>
              <a:tblPr firstRow="1" bandRow="1">
                <a:tableStyleId>{3B4B98B0-60AC-42C2-AFA5-B58CD77FA1E5}</a:tableStyleId>
              </a:tblPr>
              <a:tblGrid>
                <a:gridCol w="3200399">
                  <a:extLst>
                    <a:ext uri="{9D8B030D-6E8A-4147-A177-3AD203B41FA5}">
                      <a16:colId xmlns:a16="http://schemas.microsoft.com/office/drawing/2014/main" val="20000"/>
                    </a:ext>
                  </a:extLst>
                </a:gridCol>
                <a:gridCol w="2049517">
                  <a:extLst>
                    <a:ext uri="{9D8B030D-6E8A-4147-A177-3AD203B41FA5}">
                      <a16:colId xmlns:a16="http://schemas.microsoft.com/office/drawing/2014/main" val="20001"/>
                    </a:ext>
                  </a:extLst>
                </a:gridCol>
                <a:gridCol w="1560787">
                  <a:extLst>
                    <a:ext uri="{9D8B030D-6E8A-4147-A177-3AD203B41FA5}">
                      <a16:colId xmlns:a16="http://schemas.microsoft.com/office/drawing/2014/main" val="20002"/>
                    </a:ext>
                  </a:extLst>
                </a:gridCol>
                <a:gridCol w="3121572">
                  <a:extLst>
                    <a:ext uri="{9D8B030D-6E8A-4147-A177-3AD203B41FA5}">
                      <a16:colId xmlns:a16="http://schemas.microsoft.com/office/drawing/2014/main" val="20003"/>
                    </a:ext>
                  </a:extLst>
                </a:gridCol>
                <a:gridCol w="1939157">
                  <a:extLst>
                    <a:ext uri="{9D8B030D-6E8A-4147-A177-3AD203B41FA5}">
                      <a16:colId xmlns:a16="http://schemas.microsoft.com/office/drawing/2014/main" val="20004"/>
                    </a:ext>
                  </a:extLst>
                </a:gridCol>
              </a:tblGrid>
              <a:tr h="693640">
                <a:tc>
                  <a:txBody>
                    <a:bodyPr/>
                    <a:lstStyle/>
                    <a:p>
                      <a:r>
                        <a:rPr lang="it-IT" sz="2000" b="1" spc="-155" dirty="0"/>
                        <a:t>V</a:t>
                      </a:r>
                      <a:r>
                        <a:rPr lang="it-IT" sz="2000" b="1" dirty="0"/>
                        <a:t>i</a:t>
                      </a:r>
                      <a:r>
                        <a:rPr lang="it-IT" sz="2000" b="1" spc="5" dirty="0"/>
                        <a:t>r</a:t>
                      </a:r>
                      <a:r>
                        <a:rPr lang="it-IT" sz="2000" b="1" spc="-5" dirty="0"/>
                        <a:t>us</a:t>
                      </a:r>
                      <a:endParaRPr lang="it-IT" sz="2000" b="1" dirty="0">
                        <a:latin typeface="+mn-lt"/>
                      </a:endParaRPr>
                    </a:p>
                  </a:txBody>
                  <a:tcPr/>
                </a:tc>
                <a:tc>
                  <a:txBody>
                    <a:bodyPr/>
                    <a:lstStyle/>
                    <a:p>
                      <a:r>
                        <a:rPr lang="it-IT" sz="2000" dirty="0"/>
                        <a:t>Family </a:t>
                      </a:r>
                      <a:endParaRPr lang="it-IT" sz="2000" dirty="0">
                        <a:latin typeface="+mn-lt"/>
                      </a:endParaRPr>
                    </a:p>
                  </a:txBody>
                  <a:tcPr/>
                </a:tc>
                <a:tc>
                  <a:txBody>
                    <a:bodyPr/>
                    <a:lstStyle/>
                    <a:p>
                      <a:pPr algn="ctr"/>
                      <a:r>
                        <a:rPr lang="it-IT" sz="2000" dirty="0" err="1"/>
                        <a:t>Geno</a:t>
                      </a:r>
                      <a:r>
                        <a:rPr lang="it-IT" sz="2000" spc="-25" dirty="0" err="1"/>
                        <a:t>m</a:t>
                      </a:r>
                      <a:r>
                        <a:rPr lang="it-IT" sz="2000" dirty="0" err="1"/>
                        <a:t>e</a:t>
                      </a:r>
                      <a:endParaRPr lang="it-IT" sz="2000" dirty="0">
                        <a:latin typeface="+mn-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2000" dirty="0" err="1"/>
                        <a:t>Diver</a:t>
                      </a:r>
                      <a:r>
                        <a:rPr lang="it-IT" sz="2000" spc="-5" dirty="0" err="1"/>
                        <a:t>si</a:t>
                      </a:r>
                      <a:r>
                        <a:rPr lang="it-IT" sz="2000" dirty="0" err="1"/>
                        <a:t>ty</a:t>
                      </a:r>
                      <a:endParaRPr lang="it-IT" sz="2000" dirty="0">
                        <a:latin typeface="+mn-lt"/>
                      </a:endParaRPr>
                    </a:p>
                  </a:txBody>
                  <a:tcPr/>
                </a:tc>
                <a:tc>
                  <a:txBody>
                    <a:bodyPr/>
                    <a:lstStyle/>
                    <a:p>
                      <a:pPr algn="ctr">
                        <a:lnSpc>
                          <a:spcPct val="107000"/>
                        </a:lnSpc>
                        <a:spcAft>
                          <a:spcPts val="0"/>
                        </a:spcAft>
                      </a:pPr>
                      <a:r>
                        <a:rPr lang="en-US" sz="2000" dirty="0">
                          <a:effectLst/>
                        </a:rPr>
                        <a:t>Distribution (%) </a:t>
                      </a:r>
                      <a:endParaRPr lang="it-IT" sz="20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370840">
                <a:tc>
                  <a:txBody>
                    <a:bodyPr/>
                    <a:lstStyle/>
                    <a:p>
                      <a:r>
                        <a:rPr lang="it-IT" sz="2000" b="1" spc="-5" dirty="0" err="1"/>
                        <a:t>Rhinovirus</a:t>
                      </a:r>
                      <a:r>
                        <a:rPr lang="it-IT" sz="2000" b="1" spc="-5" dirty="0"/>
                        <a:t> </a:t>
                      </a:r>
                      <a:endParaRPr lang="it-IT" sz="2000" b="1" dirty="0">
                        <a:latin typeface="+mn-lt"/>
                      </a:endParaRPr>
                    </a:p>
                  </a:txBody>
                  <a:tcPr/>
                </a:tc>
                <a:tc>
                  <a:txBody>
                    <a:bodyPr/>
                    <a:lstStyle/>
                    <a:p>
                      <a:r>
                        <a:rPr lang="it-IT" sz="2000" b="0" kern="1200" dirty="0" err="1">
                          <a:solidFill>
                            <a:schemeClr val="tx1"/>
                          </a:solidFill>
                          <a:effectLst/>
                        </a:rPr>
                        <a:t>Picornaviridae</a:t>
                      </a:r>
                      <a:r>
                        <a:rPr lang="it-IT" sz="2000" b="0" kern="1200" dirty="0">
                          <a:solidFill>
                            <a:schemeClr val="tx1"/>
                          </a:solidFill>
                          <a:effectLst/>
                        </a:rPr>
                        <a:t> </a:t>
                      </a:r>
                      <a:endParaRPr lang="it-IT" sz="2000" b="1" dirty="0">
                        <a:latin typeface="+mn-lt"/>
                      </a:endParaRPr>
                    </a:p>
                  </a:txBody>
                  <a:tcPr/>
                </a:tc>
                <a:tc>
                  <a:txBody>
                    <a:bodyPr/>
                    <a:lstStyle/>
                    <a:p>
                      <a:pPr algn="ctr"/>
                      <a:r>
                        <a:rPr lang="it-IT" sz="2000" dirty="0"/>
                        <a:t>RNA</a:t>
                      </a:r>
                      <a:endParaRPr lang="it-IT" sz="2000" dirty="0">
                        <a:latin typeface="+mn-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A, B, </a:t>
                      </a:r>
                      <a:r>
                        <a:rPr lang="en-US" sz="2000" spc="-5" dirty="0"/>
                        <a:t>C, </a:t>
                      </a:r>
                      <a:r>
                        <a:rPr lang="en-US" sz="2000" dirty="0"/>
                        <a:t>&gt;100</a:t>
                      </a:r>
                      <a:r>
                        <a:rPr lang="en-US" sz="2000" spc="-65" dirty="0"/>
                        <a:t> </a:t>
                      </a:r>
                      <a:r>
                        <a:rPr lang="en-US" sz="2000" dirty="0"/>
                        <a:t>types</a:t>
                      </a:r>
                      <a:endParaRPr lang="it-IT" sz="2000" dirty="0">
                        <a:latin typeface="+mn-lt"/>
                      </a:endParaRPr>
                    </a:p>
                  </a:txBody>
                  <a:tcPr/>
                </a:tc>
                <a:tc>
                  <a:txBody>
                    <a:bodyPr/>
                    <a:lstStyle/>
                    <a:p>
                      <a:pPr algn="ctr"/>
                      <a:r>
                        <a:rPr lang="it-IT" sz="2000" kern="1200" dirty="0">
                          <a:effectLst/>
                        </a:rPr>
                        <a:t>21–62 %</a:t>
                      </a:r>
                      <a:endParaRPr lang="it-IT" sz="2000" kern="1200" dirty="0">
                        <a:solidFill>
                          <a:schemeClr val="tx1"/>
                        </a:solidFill>
                        <a:effectLst/>
                        <a:latin typeface="+mn-lt"/>
                        <a:ea typeface="+mn-ea"/>
                        <a:cs typeface="+mn-cs"/>
                      </a:endParaRPr>
                    </a:p>
                  </a:txBody>
                  <a:tcPr/>
                </a:tc>
                <a:extLst>
                  <a:ext uri="{0D108BD9-81ED-4DB2-BD59-A6C34878D82A}">
                    <a16:rowId xmlns:a16="http://schemas.microsoft.com/office/drawing/2014/main" val="10001"/>
                  </a:ext>
                </a:extLst>
              </a:tr>
              <a:tr h="370840">
                <a:tc>
                  <a:txBody>
                    <a:bodyPr/>
                    <a:lstStyle/>
                    <a:p>
                      <a:pPr lvl="0"/>
                      <a:r>
                        <a:rPr lang="en-US" sz="2000" b="1" kern="1200" dirty="0">
                          <a:effectLst/>
                        </a:rPr>
                        <a:t>Coronavirus </a:t>
                      </a:r>
                      <a:endParaRPr lang="it-IT" sz="2000" b="1" kern="1200" dirty="0">
                        <a:solidFill>
                          <a:schemeClr val="tx1"/>
                        </a:solidFill>
                        <a:effectLst/>
                        <a:latin typeface="+mn-lt"/>
                        <a:ea typeface="+mn-ea"/>
                        <a:cs typeface="+mn-cs"/>
                      </a:endParaRPr>
                    </a:p>
                  </a:txBody>
                  <a:tcPr/>
                </a:tc>
                <a:tc>
                  <a:txBody>
                    <a:bodyPr/>
                    <a:lstStyle/>
                    <a:p>
                      <a:pPr lvl="0"/>
                      <a:r>
                        <a:rPr lang="it-IT" sz="2000" b="0" kern="1200" dirty="0" err="1">
                          <a:solidFill>
                            <a:schemeClr val="tx1"/>
                          </a:solidFill>
                          <a:effectLst/>
                        </a:rPr>
                        <a:t>Coronaviridae</a:t>
                      </a:r>
                      <a:endParaRPr lang="it-IT" sz="2000" b="1" kern="1200" dirty="0">
                        <a:solidFill>
                          <a:schemeClr val="tx1"/>
                        </a:solidFill>
                        <a:effectLst/>
                        <a:latin typeface="+mn-lt"/>
                        <a:ea typeface="+mn-ea"/>
                        <a:cs typeface="+mn-cs"/>
                      </a:endParaRPr>
                    </a:p>
                  </a:txBody>
                  <a:tcPr/>
                </a:tc>
                <a:tc>
                  <a:txBody>
                    <a:bodyPr/>
                    <a:lstStyle/>
                    <a:p>
                      <a:pPr algn="ctr"/>
                      <a:r>
                        <a:rPr lang="it-IT" sz="2000" dirty="0"/>
                        <a:t>RNA</a:t>
                      </a:r>
                      <a:endParaRPr lang="it-IT" sz="2000" dirty="0">
                        <a:latin typeface="+mn-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2000" dirty="0"/>
                        <a:t>OC43, </a:t>
                      </a:r>
                      <a:r>
                        <a:rPr lang="it-IT" sz="2000" spc="-5" dirty="0"/>
                        <a:t>E229, </a:t>
                      </a:r>
                      <a:r>
                        <a:rPr lang="it-IT" sz="2000" spc="-10" dirty="0"/>
                        <a:t>HKU1,</a:t>
                      </a:r>
                      <a:r>
                        <a:rPr lang="it-IT" sz="2000" spc="-50" dirty="0"/>
                        <a:t> </a:t>
                      </a:r>
                      <a:r>
                        <a:rPr lang="it-IT" sz="2000" spc="-10" dirty="0"/>
                        <a:t>NL63</a:t>
                      </a:r>
                      <a:endParaRPr lang="it-IT" sz="2000" dirty="0">
                        <a:latin typeface="+mn-lt"/>
                      </a:endParaRPr>
                    </a:p>
                  </a:txBody>
                  <a:tcPr/>
                </a:tc>
                <a:tc>
                  <a:txBody>
                    <a:bodyPr/>
                    <a:lstStyle/>
                    <a:p>
                      <a:pPr algn="ctr"/>
                      <a:r>
                        <a:rPr lang="it-IT" sz="2000" kern="1200" dirty="0">
                          <a:effectLst/>
                        </a:rPr>
                        <a:t>13–29 %</a:t>
                      </a:r>
                    </a:p>
                  </a:txBody>
                  <a:tcPr/>
                </a:tc>
                <a:extLst>
                  <a:ext uri="{0D108BD9-81ED-4DB2-BD59-A6C34878D82A}">
                    <a16:rowId xmlns:a16="http://schemas.microsoft.com/office/drawing/2014/main" val="10002"/>
                  </a:ext>
                </a:extLst>
              </a:tr>
              <a:tr h="300925">
                <a:tc>
                  <a:txBody>
                    <a:bodyPr/>
                    <a:lstStyle/>
                    <a:p>
                      <a:pPr lvl="0"/>
                      <a:r>
                        <a:rPr lang="es-ES" sz="2000" b="1" kern="1200" dirty="0">
                          <a:effectLst/>
                        </a:rPr>
                        <a:t>Influenza virus </a:t>
                      </a:r>
                      <a:endParaRPr lang="it-IT" sz="2000" b="1" dirty="0">
                        <a:latin typeface="+mn-lt"/>
                      </a:endParaRPr>
                    </a:p>
                  </a:txBody>
                  <a:tcPr/>
                </a:tc>
                <a:tc>
                  <a:txBody>
                    <a:bodyPr/>
                    <a:lstStyle/>
                    <a:p>
                      <a:pPr lvl="0"/>
                      <a:r>
                        <a:rPr lang="it-IT" sz="2000" b="0" kern="1200" dirty="0" err="1">
                          <a:solidFill>
                            <a:schemeClr val="tx1"/>
                          </a:solidFill>
                          <a:effectLst/>
                        </a:rPr>
                        <a:t>Orthomyxoviridae</a:t>
                      </a:r>
                      <a:endParaRPr lang="it-IT" sz="2000" b="0" dirty="0">
                        <a:latin typeface="+mn-lt"/>
                      </a:endParaRPr>
                    </a:p>
                  </a:txBody>
                  <a:tcPr/>
                </a:tc>
                <a:tc>
                  <a:txBody>
                    <a:bodyPr/>
                    <a:lstStyle/>
                    <a:p>
                      <a:pPr algn="ctr"/>
                      <a:r>
                        <a:rPr lang="it-IT" sz="2000" dirty="0"/>
                        <a:t>RNA</a:t>
                      </a:r>
                      <a:endParaRPr lang="it-IT" sz="2000" dirty="0">
                        <a:latin typeface="+mn-lt"/>
                      </a:endParaRPr>
                    </a:p>
                  </a:txBody>
                  <a:tcPr/>
                </a:tc>
                <a:tc>
                  <a:txBody>
                    <a:bodyPr/>
                    <a:lstStyle/>
                    <a:p>
                      <a:pPr algn="ctr"/>
                      <a:r>
                        <a:rPr lang="pt-BR" sz="2000" dirty="0"/>
                        <a:t>A, B, C / </a:t>
                      </a:r>
                      <a:r>
                        <a:rPr lang="pt-BR" sz="2000" spc="-10" dirty="0"/>
                        <a:t>H3N2,</a:t>
                      </a:r>
                      <a:r>
                        <a:rPr lang="pt-BR" sz="2000" spc="-85" dirty="0"/>
                        <a:t> </a:t>
                      </a:r>
                      <a:r>
                        <a:rPr lang="pt-BR" sz="2000" spc="-10" dirty="0"/>
                        <a:t>H1N1pdm</a:t>
                      </a:r>
                      <a:endParaRPr lang="it-IT" sz="2000" dirty="0">
                        <a:latin typeface="+mn-lt"/>
                      </a:endParaRPr>
                    </a:p>
                  </a:txBody>
                  <a:tcPr/>
                </a:tc>
                <a:tc>
                  <a:txBody>
                    <a:bodyPr/>
                    <a:lstStyle/>
                    <a:p>
                      <a:pPr algn="ctr"/>
                      <a:r>
                        <a:rPr lang="it-IT" sz="2000" kern="1200" dirty="0">
                          <a:effectLst/>
                        </a:rPr>
                        <a:t>2-16 %</a:t>
                      </a:r>
                      <a:endParaRPr lang="it-IT" sz="2000" dirty="0">
                        <a:latin typeface="+mn-lt"/>
                      </a:endParaRPr>
                    </a:p>
                  </a:txBody>
                  <a:tcPr/>
                </a:tc>
                <a:extLst>
                  <a:ext uri="{0D108BD9-81ED-4DB2-BD59-A6C34878D82A}">
                    <a16:rowId xmlns:a16="http://schemas.microsoft.com/office/drawing/2014/main" val="10003"/>
                  </a:ext>
                </a:extLst>
              </a:tr>
              <a:tr h="370840">
                <a:tc>
                  <a:txBody>
                    <a:bodyPr/>
                    <a:lstStyle/>
                    <a:p>
                      <a:pPr lvl="0"/>
                      <a:r>
                        <a:rPr lang="en-US" sz="2000" b="1" kern="1200" dirty="0">
                          <a:effectLst/>
                        </a:rPr>
                        <a:t>Respiratory syncytial virus</a:t>
                      </a:r>
                      <a:endParaRPr lang="it-IT" sz="2000" b="1" dirty="0">
                        <a:latin typeface="+mn-lt"/>
                      </a:endParaRPr>
                    </a:p>
                  </a:txBody>
                  <a:tcPr/>
                </a:tc>
                <a:tc>
                  <a:txBody>
                    <a:bodyPr/>
                    <a:lstStyle/>
                    <a:p>
                      <a:pPr lvl="0"/>
                      <a:r>
                        <a:rPr lang="it-IT" sz="2000" b="0" kern="1200" dirty="0" err="1">
                          <a:solidFill>
                            <a:schemeClr val="tx1"/>
                          </a:solidFill>
                          <a:effectLst/>
                        </a:rPr>
                        <a:t>Paramyxoviridae</a:t>
                      </a:r>
                      <a:r>
                        <a:rPr lang="it-IT" sz="2000" b="0" kern="1200" dirty="0">
                          <a:solidFill>
                            <a:schemeClr val="tx1"/>
                          </a:solidFill>
                          <a:effectLst/>
                        </a:rPr>
                        <a:t> </a:t>
                      </a:r>
                      <a:endParaRPr lang="it-IT" sz="2000" b="1" dirty="0">
                        <a:latin typeface="+mn-lt"/>
                      </a:endParaRPr>
                    </a:p>
                  </a:txBody>
                  <a:tcPr/>
                </a:tc>
                <a:tc>
                  <a:txBody>
                    <a:bodyPr/>
                    <a:lstStyle/>
                    <a:p>
                      <a:pPr algn="ctr"/>
                      <a:r>
                        <a:rPr lang="it-IT" sz="2000" dirty="0"/>
                        <a:t>RNA</a:t>
                      </a:r>
                      <a:endParaRPr lang="it-IT" sz="2000" dirty="0">
                        <a:latin typeface="+mn-lt"/>
                      </a:endParaRPr>
                    </a:p>
                  </a:txBody>
                  <a:tcPr/>
                </a:tc>
                <a:tc>
                  <a:txBody>
                    <a:bodyPr/>
                    <a:lstStyle/>
                    <a:p>
                      <a:pPr algn="ctr"/>
                      <a:r>
                        <a:rPr lang="it-IT" sz="2000" dirty="0"/>
                        <a:t>A </a:t>
                      </a:r>
                      <a:r>
                        <a:rPr lang="it-IT" sz="2000" spc="-5" dirty="0"/>
                        <a:t>and </a:t>
                      </a:r>
                      <a:r>
                        <a:rPr lang="it-IT" sz="2000" dirty="0"/>
                        <a:t>B  </a:t>
                      </a:r>
                      <a:endParaRPr lang="it-IT" sz="2000" dirty="0">
                        <a:latin typeface="+mn-lt"/>
                      </a:endParaRPr>
                    </a:p>
                  </a:txBody>
                  <a:tcPr/>
                </a:tc>
                <a:tc>
                  <a:txBody>
                    <a:bodyPr/>
                    <a:lstStyle/>
                    <a:p>
                      <a:pPr algn="ctr"/>
                      <a:r>
                        <a:rPr lang="it-IT" sz="2000" kern="1200" dirty="0">
                          <a:effectLst/>
                        </a:rPr>
                        <a:t>6–20 %</a:t>
                      </a:r>
                      <a:endParaRPr lang="it-IT" sz="2000" dirty="0">
                        <a:latin typeface="+mn-lt"/>
                      </a:endParaRPr>
                    </a:p>
                  </a:txBody>
                  <a:tcPr/>
                </a:tc>
                <a:extLst>
                  <a:ext uri="{0D108BD9-81ED-4DB2-BD59-A6C34878D82A}">
                    <a16:rowId xmlns:a16="http://schemas.microsoft.com/office/drawing/2014/main" val="10004"/>
                  </a:ext>
                </a:extLst>
              </a:tr>
              <a:tr h="370840">
                <a:tc>
                  <a:txBody>
                    <a:bodyPr/>
                    <a:lstStyle/>
                    <a:p>
                      <a:pPr lvl="0"/>
                      <a:r>
                        <a:rPr lang="es-ES" sz="2000" b="1" kern="1200" dirty="0">
                          <a:effectLst/>
                        </a:rPr>
                        <a:t>Parainfluenza virus </a:t>
                      </a:r>
                      <a:endParaRPr lang="it-IT" sz="2000" b="1" dirty="0">
                        <a:latin typeface="+mn-lt"/>
                      </a:endParaRPr>
                    </a:p>
                  </a:txBody>
                  <a:tcPr/>
                </a:tc>
                <a:tc>
                  <a:txBody>
                    <a:bodyPr/>
                    <a:lstStyle/>
                    <a:p>
                      <a:pPr lvl="0"/>
                      <a:r>
                        <a:rPr lang="it-IT" sz="2000" b="0" kern="1200" dirty="0" err="1">
                          <a:solidFill>
                            <a:schemeClr val="tx1"/>
                          </a:solidFill>
                          <a:effectLst/>
                        </a:rPr>
                        <a:t>Paramyxoviridae</a:t>
                      </a:r>
                      <a:r>
                        <a:rPr lang="it-IT" sz="2000" b="0" kern="1200" dirty="0">
                          <a:solidFill>
                            <a:schemeClr val="tx1"/>
                          </a:solidFill>
                          <a:effectLst/>
                        </a:rPr>
                        <a:t> </a:t>
                      </a:r>
                      <a:endParaRPr lang="it-IT" sz="2000" b="1" dirty="0">
                        <a:latin typeface="+mn-lt"/>
                      </a:endParaRPr>
                    </a:p>
                  </a:txBody>
                  <a:tcPr/>
                </a:tc>
                <a:tc>
                  <a:txBody>
                    <a:bodyPr/>
                    <a:lstStyle/>
                    <a:p>
                      <a:pPr algn="ctr"/>
                      <a:r>
                        <a:rPr lang="it-IT" sz="2000" dirty="0"/>
                        <a:t>RNA</a:t>
                      </a:r>
                      <a:endParaRPr lang="it-IT" sz="2000" dirty="0">
                        <a:latin typeface="+mn-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spc="-5" dirty="0"/>
                        <a:t>1, 2, </a:t>
                      </a:r>
                      <a:r>
                        <a:rPr lang="en-US" sz="2000" dirty="0"/>
                        <a:t>3 </a:t>
                      </a:r>
                      <a:r>
                        <a:rPr lang="en-US" sz="2000" spc="-5" dirty="0"/>
                        <a:t>and</a:t>
                      </a:r>
                      <a:r>
                        <a:rPr lang="en-US" sz="2000" spc="-100" dirty="0"/>
                        <a:t> </a:t>
                      </a:r>
                      <a:r>
                        <a:rPr lang="en-US" sz="2000" dirty="0"/>
                        <a:t>4</a:t>
                      </a:r>
                      <a:endParaRPr lang="it-IT" sz="2000" dirty="0">
                        <a:latin typeface="+mn-lt"/>
                      </a:endParaRPr>
                    </a:p>
                  </a:txBody>
                  <a:tcPr/>
                </a:tc>
                <a:tc>
                  <a:txBody>
                    <a:bodyPr/>
                    <a:lstStyle/>
                    <a:p>
                      <a:pPr algn="ctr"/>
                      <a:r>
                        <a:rPr lang="it-IT" sz="2000" kern="1200" dirty="0">
                          <a:effectLst/>
                        </a:rPr>
                        <a:t>3–18 %</a:t>
                      </a:r>
                      <a:endParaRPr lang="it-IT" sz="2000" dirty="0">
                        <a:latin typeface="+mn-lt"/>
                      </a:endParaRPr>
                    </a:p>
                  </a:txBody>
                  <a:tcPr/>
                </a:tc>
                <a:extLst>
                  <a:ext uri="{0D108BD9-81ED-4DB2-BD59-A6C34878D82A}">
                    <a16:rowId xmlns:a16="http://schemas.microsoft.com/office/drawing/2014/main" val="10005"/>
                  </a:ext>
                </a:extLst>
              </a:tr>
              <a:tr h="370840">
                <a:tc>
                  <a:txBody>
                    <a:bodyPr/>
                    <a:lstStyle/>
                    <a:p>
                      <a:pPr lvl="0"/>
                      <a:r>
                        <a:rPr lang="es-ES" sz="2000" b="1" kern="1200" dirty="0">
                          <a:effectLst/>
                        </a:rPr>
                        <a:t>Metapneumovirus </a:t>
                      </a:r>
                      <a:endParaRPr lang="it-IT" sz="2000" b="1" dirty="0">
                        <a:latin typeface="+mn-lt"/>
                      </a:endParaRPr>
                    </a:p>
                  </a:txBody>
                  <a:tcPr/>
                </a:tc>
                <a:tc>
                  <a:txBody>
                    <a:bodyPr/>
                    <a:lstStyle/>
                    <a:p>
                      <a:pPr lvl="0"/>
                      <a:r>
                        <a:rPr lang="it-IT" sz="2000" b="0" kern="1200" dirty="0" err="1">
                          <a:solidFill>
                            <a:schemeClr val="tx1"/>
                          </a:solidFill>
                          <a:effectLst/>
                        </a:rPr>
                        <a:t>Paramyxoviridae</a:t>
                      </a:r>
                      <a:r>
                        <a:rPr lang="it-IT" sz="2000" b="0" kern="1200" dirty="0">
                          <a:solidFill>
                            <a:schemeClr val="tx1"/>
                          </a:solidFill>
                          <a:effectLst/>
                        </a:rPr>
                        <a:t> </a:t>
                      </a:r>
                      <a:endParaRPr lang="it-IT" sz="2000" b="1" dirty="0">
                        <a:latin typeface="+mn-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2000" dirty="0"/>
                        <a:t>RNA</a:t>
                      </a:r>
                      <a:endParaRPr lang="it-IT" sz="2000" dirty="0">
                        <a:latin typeface="+mn-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2000" spc="-5" dirty="0"/>
                        <a:t>A1, A2, B1,</a:t>
                      </a:r>
                      <a:r>
                        <a:rPr lang="it-IT" sz="2000" spc="-145" dirty="0"/>
                        <a:t> </a:t>
                      </a:r>
                      <a:r>
                        <a:rPr lang="it-IT" sz="2000" dirty="0"/>
                        <a:t>B2</a:t>
                      </a:r>
                      <a:endParaRPr lang="it-IT" sz="2000" dirty="0">
                        <a:latin typeface="+mn-lt"/>
                      </a:endParaRPr>
                    </a:p>
                  </a:txBody>
                  <a:tcPr/>
                </a:tc>
                <a:tc>
                  <a:txBody>
                    <a:bodyPr/>
                    <a:lstStyle/>
                    <a:p>
                      <a:pPr algn="ctr"/>
                      <a:r>
                        <a:rPr lang="it-IT" sz="2000" kern="1200" dirty="0">
                          <a:effectLst/>
                        </a:rPr>
                        <a:t>4–7 %</a:t>
                      </a:r>
                      <a:endParaRPr lang="it-IT" sz="2000" dirty="0">
                        <a:latin typeface="+mn-lt"/>
                      </a:endParaRPr>
                    </a:p>
                  </a:txBody>
                  <a:tcPr/>
                </a:tc>
                <a:extLst>
                  <a:ext uri="{0D108BD9-81ED-4DB2-BD59-A6C34878D82A}">
                    <a16:rowId xmlns:a16="http://schemas.microsoft.com/office/drawing/2014/main" val="10006"/>
                  </a:ext>
                </a:extLst>
              </a:tr>
              <a:tr h="370840">
                <a:tc>
                  <a:txBody>
                    <a:bodyPr/>
                    <a:lstStyle/>
                    <a:p>
                      <a:r>
                        <a:rPr lang="es-ES" sz="2000" b="1" kern="1200" dirty="0">
                          <a:effectLst/>
                        </a:rPr>
                        <a:t>Adenovirus </a:t>
                      </a:r>
                      <a:endParaRPr lang="it-IT" sz="2000" b="1" dirty="0">
                        <a:latin typeface="+mn-lt"/>
                      </a:endParaRPr>
                    </a:p>
                  </a:txBody>
                  <a:tcPr/>
                </a:tc>
                <a:tc>
                  <a:txBody>
                    <a:bodyPr/>
                    <a:lstStyle/>
                    <a:p>
                      <a:r>
                        <a:rPr lang="it-IT" sz="2000" b="0" kern="1200" dirty="0" err="1">
                          <a:solidFill>
                            <a:schemeClr val="tx1"/>
                          </a:solidFill>
                          <a:effectLst/>
                        </a:rPr>
                        <a:t>Adenoviridae</a:t>
                      </a:r>
                      <a:endParaRPr lang="it-IT" sz="2000" b="1" dirty="0">
                        <a:latin typeface="+mn-lt"/>
                      </a:endParaRPr>
                    </a:p>
                  </a:txBody>
                  <a:tcPr/>
                </a:tc>
                <a:tc>
                  <a:txBody>
                    <a:bodyPr/>
                    <a:lstStyle/>
                    <a:p>
                      <a:pPr algn="ctr"/>
                      <a:r>
                        <a:rPr lang="it-IT" sz="2000" dirty="0"/>
                        <a:t>DNA</a:t>
                      </a:r>
                      <a:endParaRPr lang="it-IT" sz="2000" dirty="0">
                        <a:latin typeface="+mn-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2000" dirty="0"/>
                        <a:t>7 </a:t>
                      </a:r>
                      <a:r>
                        <a:rPr lang="it-IT" sz="2000" spc="-5" dirty="0" err="1"/>
                        <a:t>species</a:t>
                      </a:r>
                      <a:r>
                        <a:rPr lang="it-IT" sz="2000" spc="-5" dirty="0"/>
                        <a:t>, </a:t>
                      </a:r>
                      <a:r>
                        <a:rPr lang="it-IT" sz="2000" dirty="0"/>
                        <a:t>&gt; </a:t>
                      </a:r>
                      <a:r>
                        <a:rPr lang="it-IT" sz="2000" spc="-5" dirty="0"/>
                        <a:t>50</a:t>
                      </a:r>
                      <a:r>
                        <a:rPr lang="it-IT" sz="2000" spc="-65" dirty="0"/>
                        <a:t> </a:t>
                      </a:r>
                      <a:r>
                        <a:rPr lang="it-IT" sz="2000" dirty="0" err="1"/>
                        <a:t>serotypes</a:t>
                      </a:r>
                      <a:endParaRPr lang="it-IT" sz="2000" dirty="0">
                        <a:latin typeface="+mn-lt"/>
                      </a:endParaRPr>
                    </a:p>
                  </a:txBody>
                  <a:tcPr/>
                </a:tc>
                <a:tc>
                  <a:txBody>
                    <a:bodyPr/>
                    <a:lstStyle/>
                    <a:p>
                      <a:pPr algn="ctr"/>
                      <a:r>
                        <a:rPr lang="it-IT" sz="2000" kern="1200" dirty="0">
                          <a:effectLst/>
                        </a:rPr>
                        <a:t>1–25 %</a:t>
                      </a:r>
                      <a:endParaRPr lang="it-IT" sz="2000" dirty="0">
                        <a:latin typeface="+mn-lt"/>
                      </a:endParaRPr>
                    </a:p>
                  </a:txBody>
                  <a:tcPr/>
                </a:tc>
                <a:extLst>
                  <a:ext uri="{0D108BD9-81ED-4DB2-BD59-A6C34878D82A}">
                    <a16:rowId xmlns:a16="http://schemas.microsoft.com/office/drawing/2014/main" val="10007"/>
                  </a:ext>
                </a:extLst>
              </a:tr>
            </a:tbl>
          </a:graphicData>
        </a:graphic>
      </p:graphicFrame>
      <p:sp>
        <p:nvSpPr>
          <p:cNvPr id="6" name="Rettangolo 5"/>
          <p:cNvSpPr/>
          <p:nvPr/>
        </p:nvSpPr>
        <p:spPr>
          <a:xfrm>
            <a:off x="6096000" y="6379736"/>
            <a:ext cx="6096000" cy="3496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600" dirty="0" err="1">
                <a:solidFill>
                  <a:schemeClr val="tx1"/>
                </a:solidFill>
              </a:rPr>
              <a:t>Ison</a:t>
            </a:r>
            <a:r>
              <a:rPr lang="en-US" sz="1600" dirty="0">
                <a:solidFill>
                  <a:schemeClr val="tx1"/>
                </a:solidFill>
              </a:rPr>
              <a:t> et al. Clin </a:t>
            </a:r>
            <a:r>
              <a:rPr lang="en-US" sz="1600" dirty="0" err="1">
                <a:solidFill>
                  <a:schemeClr val="tx1"/>
                </a:solidFill>
              </a:rPr>
              <a:t>Microbiol</a:t>
            </a:r>
            <a:r>
              <a:rPr lang="en-US" sz="1600" dirty="0">
                <a:solidFill>
                  <a:schemeClr val="tx1"/>
                </a:solidFill>
              </a:rPr>
              <a:t> Rev. 2019</a:t>
            </a:r>
            <a:endParaRPr lang="it-IT" sz="1600" dirty="0">
              <a:solidFill>
                <a:schemeClr val="bg1">
                  <a:lumMod val="50000"/>
                </a:schemeClr>
              </a:solidFill>
            </a:endParaRPr>
          </a:p>
        </p:txBody>
      </p:sp>
    </p:spTree>
    <p:extLst>
      <p:ext uri="{BB962C8B-B14F-4D97-AF65-F5344CB8AC3E}">
        <p14:creationId xmlns:p14="http://schemas.microsoft.com/office/powerpoint/2010/main" val="13203043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90714"/>
            <a:ext cx="10515600" cy="1325563"/>
          </a:xfrm>
        </p:spPr>
        <p:txBody>
          <a:bodyPr>
            <a:normAutofit/>
          </a:bodyPr>
          <a:lstStyle/>
          <a:p>
            <a:pPr algn="ctr"/>
            <a:r>
              <a:rPr lang="it-IT" sz="3200" b="1" dirty="0" err="1">
                <a:solidFill>
                  <a:schemeClr val="accent1">
                    <a:lumMod val="50000"/>
                  </a:schemeClr>
                </a:solidFill>
              </a:rPr>
              <a:t>Seasonality</a:t>
            </a:r>
            <a:r>
              <a:rPr lang="it-IT" sz="3200" b="1" dirty="0">
                <a:solidFill>
                  <a:schemeClr val="accent1">
                    <a:lumMod val="50000"/>
                  </a:schemeClr>
                </a:solidFill>
              </a:rPr>
              <a:t> in SOT </a:t>
            </a:r>
            <a:r>
              <a:rPr lang="it-IT" sz="3200" b="1" dirty="0" err="1">
                <a:solidFill>
                  <a:schemeClr val="accent1">
                    <a:lumMod val="50000"/>
                  </a:schemeClr>
                </a:solidFill>
              </a:rPr>
              <a:t>follows</a:t>
            </a:r>
            <a:r>
              <a:rPr lang="it-IT" sz="3200" b="1" dirty="0">
                <a:solidFill>
                  <a:schemeClr val="accent1">
                    <a:lumMod val="50000"/>
                  </a:schemeClr>
                </a:solidFill>
              </a:rPr>
              <a:t> </a:t>
            </a:r>
            <a:r>
              <a:rPr lang="it-IT" sz="3200" b="1" dirty="0" err="1">
                <a:solidFill>
                  <a:schemeClr val="accent1">
                    <a:lumMod val="50000"/>
                  </a:schemeClr>
                </a:solidFill>
              </a:rPr>
              <a:t>that</a:t>
            </a:r>
            <a:r>
              <a:rPr lang="it-IT" sz="3200" b="1" dirty="0">
                <a:solidFill>
                  <a:schemeClr val="accent1">
                    <a:lumMod val="50000"/>
                  </a:schemeClr>
                </a:solidFill>
              </a:rPr>
              <a:t> of general </a:t>
            </a:r>
            <a:r>
              <a:rPr lang="it-IT" sz="3200" b="1" dirty="0" err="1">
                <a:solidFill>
                  <a:schemeClr val="accent1">
                    <a:lumMod val="50000"/>
                  </a:schemeClr>
                </a:solidFill>
              </a:rPr>
              <a:t>population</a:t>
            </a:r>
            <a:endParaRPr lang="it-IT" sz="3200" b="1" dirty="0">
              <a:solidFill>
                <a:schemeClr val="accent1">
                  <a:lumMod val="50000"/>
                </a:schemeClr>
              </a:solidFill>
            </a:endParaRPr>
          </a:p>
        </p:txBody>
      </p:sp>
      <p:sp>
        <p:nvSpPr>
          <p:cNvPr id="6" name="Segnaposto contenuto 5"/>
          <p:cNvSpPr>
            <a:spLocks noGrp="1"/>
          </p:cNvSpPr>
          <p:nvPr>
            <p:ph idx="1"/>
          </p:nvPr>
        </p:nvSpPr>
        <p:spPr/>
        <p:txBody>
          <a:bodyPr/>
          <a:lstStyle/>
          <a:p>
            <a:endParaRPr lang="it-IT"/>
          </a:p>
        </p:txBody>
      </p:sp>
      <p:sp>
        <p:nvSpPr>
          <p:cNvPr id="9" name="Rettangolo 8"/>
          <p:cNvSpPr/>
          <p:nvPr/>
        </p:nvSpPr>
        <p:spPr>
          <a:xfrm>
            <a:off x="6096001" y="6311901"/>
            <a:ext cx="6096000" cy="5461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sz="1600" dirty="0">
                <a:solidFill>
                  <a:schemeClr val="tx1"/>
                </a:solidFill>
              </a:rPr>
              <a:t>Peghin et al. </a:t>
            </a:r>
            <a:r>
              <a:rPr lang="it-IT" sz="1600" dirty="0" err="1">
                <a:solidFill>
                  <a:schemeClr val="tx1"/>
                </a:solidFill>
              </a:rPr>
              <a:t>Am</a:t>
            </a:r>
            <a:r>
              <a:rPr lang="it-IT" sz="1600" dirty="0">
                <a:solidFill>
                  <a:schemeClr val="tx1"/>
                </a:solidFill>
              </a:rPr>
              <a:t> J </a:t>
            </a:r>
            <a:r>
              <a:rPr lang="it-IT" sz="1600" dirty="0" err="1">
                <a:solidFill>
                  <a:schemeClr val="tx1"/>
                </a:solidFill>
              </a:rPr>
              <a:t>Transplant</a:t>
            </a:r>
            <a:r>
              <a:rPr lang="it-IT" sz="1600" dirty="0">
                <a:solidFill>
                  <a:schemeClr val="tx1"/>
                </a:solidFill>
              </a:rPr>
              <a:t>. </a:t>
            </a:r>
            <a:r>
              <a:rPr lang="en-US" sz="1600" dirty="0">
                <a:solidFill>
                  <a:schemeClr val="tx1"/>
                </a:solidFill>
              </a:rPr>
              <a:t>2017</a:t>
            </a:r>
            <a:endParaRPr lang="it-IT" sz="1600" dirty="0">
              <a:solidFill>
                <a:schemeClr val="tx1"/>
              </a:solidFill>
            </a:endParaRPr>
          </a:p>
          <a:p>
            <a:pPr algn="r"/>
            <a:r>
              <a:rPr lang="fr-FR" sz="1600" dirty="0">
                <a:solidFill>
                  <a:schemeClr val="tx1"/>
                </a:solidFill>
              </a:rPr>
              <a:t>     Mombelli et al.</a:t>
            </a:r>
            <a:r>
              <a:rPr lang="it-IT" sz="1600" dirty="0">
                <a:solidFill>
                  <a:schemeClr val="tx1"/>
                </a:solidFill>
              </a:rPr>
              <a:t> </a:t>
            </a:r>
            <a:r>
              <a:rPr lang="it-IT" sz="1600" dirty="0" err="1">
                <a:solidFill>
                  <a:schemeClr val="tx1"/>
                </a:solidFill>
              </a:rPr>
              <a:t>Am</a:t>
            </a:r>
            <a:r>
              <a:rPr lang="it-IT" sz="1600" dirty="0">
                <a:solidFill>
                  <a:schemeClr val="tx1"/>
                </a:solidFill>
              </a:rPr>
              <a:t> J </a:t>
            </a:r>
            <a:r>
              <a:rPr lang="it-IT" sz="1600" dirty="0" err="1">
                <a:solidFill>
                  <a:schemeClr val="tx1"/>
                </a:solidFill>
              </a:rPr>
              <a:t>Transplant</a:t>
            </a:r>
            <a:r>
              <a:rPr lang="it-IT" sz="1600" dirty="0">
                <a:solidFill>
                  <a:schemeClr val="tx1"/>
                </a:solidFill>
              </a:rPr>
              <a:t>. 2021</a:t>
            </a:r>
            <a:r>
              <a:rPr lang="fr-FR" sz="1600" dirty="0">
                <a:solidFill>
                  <a:schemeClr val="tx1"/>
                </a:solidFill>
              </a:rPr>
              <a:t> </a:t>
            </a:r>
            <a:endParaRPr lang="it-IT" sz="1600" dirty="0">
              <a:solidFill>
                <a:schemeClr val="tx1"/>
              </a:solidFill>
            </a:endParaRPr>
          </a:p>
        </p:txBody>
      </p:sp>
      <p:pic>
        <p:nvPicPr>
          <p:cNvPr id="7" name="Immagine 6"/>
          <p:cNvPicPr/>
          <p:nvPr/>
        </p:nvPicPr>
        <p:blipFill rotWithShape="1">
          <a:blip r:embed="rId3"/>
          <a:srcRect l="10428" t="26574" r="31367" b="13359"/>
          <a:stretch/>
        </p:blipFill>
        <p:spPr bwMode="auto">
          <a:xfrm>
            <a:off x="1409700" y="1234849"/>
            <a:ext cx="9505950" cy="480400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92298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en-GB"/>
          </a:p>
        </p:txBody>
      </p:sp>
      <p:sp>
        <p:nvSpPr>
          <p:cNvPr id="3" name="Segnaposto contenuto 2"/>
          <p:cNvSpPr>
            <a:spLocks noGrp="1"/>
          </p:cNvSpPr>
          <p:nvPr>
            <p:ph idx="1"/>
          </p:nvPr>
        </p:nvSpPr>
        <p:spPr/>
        <p:txBody>
          <a:bodyPr/>
          <a:lstStyle/>
          <a:p>
            <a:endParaRPr lang="en-GB" dirty="0"/>
          </a:p>
        </p:txBody>
      </p:sp>
      <p:pic>
        <p:nvPicPr>
          <p:cNvPr id="5" name="Immagine 4"/>
          <p:cNvPicPr/>
          <p:nvPr/>
        </p:nvPicPr>
        <p:blipFill rotWithShape="1">
          <a:blip r:embed="rId3"/>
          <a:srcRect l="26146" t="23805" r="25607" b="11976"/>
          <a:stretch/>
        </p:blipFill>
        <p:spPr bwMode="auto">
          <a:xfrm>
            <a:off x="2271669" y="1279207"/>
            <a:ext cx="7648662" cy="5444173"/>
          </a:xfrm>
          <a:prstGeom prst="rect">
            <a:avLst/>
          </a:prstGeom>
          <a:ln w="38100">
            <a:solidFill>
              <a:schemeClr val="bg1">
                <a:lumMod val="65000"/>
              </a:schemeClr>
            </a:solidFill>
          </a:ln>
          <a:extLst>
            <a:ext uri="{53640926-AAD7-44D8-BBD7-CCE9431645EC}">
              <a14:shadowObscured xmlns:a14="http://schemas.microsoft.com/office/drawing/2010/main"/>
            </a:ext>
          </a:extLst>
        </p:spPr>
      </p:pic>
      <p:sp>
        <p:nvSpPr>
          <p:cNvPr id="4" name="Rettangolo 3">
            <a:extLst>
              <a:ext uri="{FF2B5EF4-FFF2-40B4-BE49-F238E27FC236}">
                <a16:creationId xmlns:a16="http://schemas.microsoft.com/office/drawing/2014/main" id="{5748390F-2D0C-F971-FCD2-05E99DCE19D6}"/>
              </a:ext>
            </a:extLst>
          </p:cNvPr>
          <p:cNvSpPr/>
          <p:nvPr/>
        </p:nvSpPr>
        <p:spPr>
          <a:xfrm>
            <a:off x="2271669" y="140670"/>
            <a:ext cx="7648662" cy="1003600"/>
          </a:xfrm>
          <a:prstGeom prst="rect">
            <a:avLst/>
          </a:prstGeom>
          <a:solidFill>
            <a:schemeClr val="bg1"/>
          </a:solidFill>
          <a:ln>
            <a:solidFill>
              <a:schemeClr val="bg1">
                <a:lumMod val="50000"/>
              </a:schemeClr>
            </a:solidFill>
          </a:ln>
          <a:effectLst>
            <a:glow rad="101600">
              <a:schemeClr val="accent3">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2">
                    <a:lumMod val="50000"/>
                  </a:schemeClr>
                </a:solidFill>
              </a:rPr>
              <a:t>Viral, environmental and host determinants of </a:t>
            </a:r>
          </a:p>
          <a:p>
            <a:pPr algn="ctr"/>
            <a:r>
              <a:rPr lang="en-US" sz="2400" b="1" dirty="0">
                <a:solidFill>
                  <a:schemeClr val="bg2">
                    <a:lumMod val="50000"/>
                  </a:schemeClr>
                </a:solidFill>
              </a:rPr>
              <a:t>respiratory virus transmission</a:t>
            </a:r>
            <a:endParaRPr lang="it-IT" sz="2400" b="1" dirty="0">
              <a:solidFill>
                <a:schemeClr val="bg2">
                  <a:lumMod val="50000"/>
                </a:schemeClr>
              </a:solidFill>
            </a:endParaRPr>
          </a:p>
        </p:txBody>
      </p:sp>
    </p:spTree>
    <p:extLst>
      <p:ext uri="{BB962C8B-B14F-4D97-AF65-F5344CB8AC3E}">
        <p14:creationId xmlns:p14="http://schemas.microsoft.com/office/powerpoint/2010/main" val="24225097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3F008E2-E3EC-05A9-E2EC-3D516ED3CA96}"/>
              </a:ext>
            </a:extLst>
          </p:cNvPr>
          <p:cNvSpPr>
            <a:spLocks noGrp="1"/>
          </p:cNvSpPr>
          <p:nvPr>
            <p:ph type="title"/>
          </p:nvPr>
        </p:nvSpPr>
        <p:spPr/>
        <p:txBody>
          <a:bodyPr>
            <a:normAutofit fontScale="90000"/>
          </a:bodyPr>
          <a:lstStyle/>
          <a:p>
            <a:pPr algn="ctr"/>
            <a:r>
              <a:rPr lang="en-US" sz="3600" b="1" i="0" u="none" strike="noStrike" baseline="0" dirty="0">
                <a:solidFill>
                  <a:schemeClr val="accent1">
                    <a:lumMod val="50000"/>
                  </a:schemeClr>
                </a:solidFill>
              </a:rPr>
              <a:t>COVID-19 social distancing and strong reduction in RVs circulation</a:t>
            </a:r>
            <a:br>
              <a:rPr lang="en-US" sz="3200" b="1" i="0" u="none" strike="noStrike" baseline="0" dirty="0">
                <a:solidFill>
                  <a:schemeClr val="accent1">
                    <a:lumMod val="50000"/>
                  </a:schemeClr>
                </a:solidFill>
              </a:rPr>
            </a:br>
            <a:r>
              <a:rPr lang="en-US" sz="2700" b="0" i="0" u="none" strike="noStrike" baseline="0" dirty="0">
                <a:latin typeface="+mn-lt"/>
              </a:rPr>
              <a:t>change in incidence in 2020–2021 </a:t>
            </a:r>
            <a:endParaRPr lang="it-IT" sz="2700" b="1" dirty="0">
              <a:latin typeface="+mn-lt"/>
            </a:endParaRPr>
          </a:p>
        </p:txBody>
      </p:sp>
      <p:pic>
        <p:nvPicPr>
          <p:cNvPr id="5" name="Segnaposto contenuto 4">
            <a:extLst>
              <a:ext uri="{FF2B5EF4-FFF2-40B4-BE49-F238E27FC236}">
                <a16:creationId xmlns:a16="http://schemas.microsoft.com/office/drawing/2014/main" id="{5D89A68C-45EF-86AA-A189-355A476DCED7}"/>
              </a:ext>
            </a:extLst>
          </p:cNvPr>
          <p:cNvPicPr>
            <a:picLocks noGrp="1" noChangeAspect="1"/>
          </p:cNvPicPr>
          <p:nvPr>
            <p:ph idx="1"/>
          </p:nvPr>
        </p:nvPicPr>
        <p:blipFill>
          <a:blip r:embed="rId3"/>
          <a:stretch>
            <a:fillRect/>
          </a:stretch>
        </p:blipFill>
        <p:spPr>
          <a:xfrm>
            <a:off x="184273" y="1916934"/>
            <a:ext cx="11823454" cy="3371409"/>
          </a:xfrm>
        </p:spPr>
      </p:pic>
      <p:pic>
        <p:nvPicPr>
          <p:cNvPr id="6" name="Immagine 5">
            <a:extLst>
              <a:ext uri="{FF2B5EF4-FFF2-40B4-BE49-F238E27FC236}">
                <a16:creationId xmlns:a16="http://schemas.microsoft.com/office/drawing/2014/main" id="{9BEC3EF7-6A4C-47D5-ADAD-57E0C1484400}"/>
              </a:ext>
            </a:extLst>
          </p:cNvPr>
          <p:cNvPicPr>
            <a:picLocks noChangeAspect="1"/>
          </p:cNvPicPr>
          <p:nvPr/>
        </p:nvPicPr>
        <p:blipFill>
          <a:blip r:embed="rId4"/>
          <a:stretch>
            <a:fillRect/>
          </a:stretch>
        </p:blipFill>
        <p:spPr>
          <a:xfrm>
            <a:off x="5318692" y="5514589"/>
            <a:ext cx="1554615" cy="1219306"/>
          </a:xfrm>
          <a:prstGeom prst="rect">
            <a:avLst/>
          </a:prstGeom>
        </p:spPr>
      </p:pic>
      <p:sp>
        <p:nvSpPr>
          <p:cNvPr id="7" name="Rettangolo 6">
            <a:extLst>
              <a:ext uri="{FF2B5EF4-FFF2-40B4-BE49-F238E27FC236}">
                <a16:creationId xmlns:a16="http://schemas.microsoft.com/office/drawing/2014/main" id="{4753FF4B-E8C1-49B3-309E-0E99604C42D5}"/>
              </a:ext>
            </a:extLst>
          </p:cNvPr>
          <p:cNvSpPr/>
          <p:nvPr/>
        </p:nvSpPr>
        <p:spPr>
          <a:xfrm>
            <a:off x="7050198" y="6492875"/>
            <a:ext cx="5112774" cy="47686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it-IT" sz="1600" kern="0" dirty="0" err="1">
                <a:solidFill>
                  <a:schemeClr val="tx1"/>
                </a:solidFill>
                <a:effectLst/>
                <a:ea typeface="Times New Roman" panose="02020603050405020304" pitchFamily="18" charset="0"/>
                <a:cs typeface="Times New Roman" panose="02020603050405020304" pitchFamily="18" charset="0"/>
              </a:rPr>
              <a:t>Swartz</a:t>
            </a:r>
            <a:r>
              <a:rPr lang="it-IT" sz="1600" kern="0" dirty="0">
                <a:solidFill>
                  <a:schemeClr val="tx1"/>
                </a:solidFill>
                <a:effectLst/>
                <a:ea typeface="Times New Roman" panose="02020603050405020304" pitchFamily="18" charset="0"/>
                <a:cs typeface="Times New Roman" panose="02020603050405020304" pitchFamily="18" charset="0"/>
              </a:rPr>
              <a:t> et al. Eur </a:t>
            </a:r>
            <a:r>
              <a:rPr lang="it-IT" sz="1600" kern="0" dirty="0" err="1">
                <a:solidFill>
                  <a:schemeClr val="tx1"/>
                </a:solidFill>
                <a:effectLst/>
                <a:ea typeface="Times New Roman" panose="02020603050405020304" pitchFamily="18" charset="0"/>
                <a:cs typeface="Times New Roman" panose="02020603050405020304" pitchFamily="18" charset="0"/>
              </a:rPr>
              <a:t>Respir</a:t>
            </a:r>
            <a:r>
              <a:rPr lang="it-IT" sz="1600" kern="0" dirty="0">
                <a:solidFill>
                  <a:schemeClr val="tx1"/>
                </a:solidFill>
                <a:effectLst/>
                <a:ea typeface="Times New Roman" panose="02020603050405020304" pitchFamily="18" charset="0"/>
                <a:cs typeface="Times New Roman" panose="02020603050405020304" pitchFamily="18" charset="0"/>
              </a:rPr>
              <a:t> J 2022</a:t>
            </a:r>
            <a:endParaRPr lang="it-IT"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r"/>
            <a:endParaRPr lang="it-IT" sz="1600" dirty="0">
              <a:solidFill>
                <a:schemeClr val="tx1"/>
              </a:solidFill>
            </a:endParaRPr>
          </a:p>
        </p:txBody>
      </p:sp>
      <p:sp>
        <p:nvSpPr>
          <p:cNvPr id="8" name="Ovale 7">
            <a:extLst>
              <a:ext uri="{FF2B5EF4-FFF2-40B4-BE49-F238E27FC236}">
                <a16:creationId xmlns:a16="http://schemas.microsoft.com/office/drawing/2014/main" id="{A1B2B8AC-1C0B-3169-589D-E048CCBAB2C6}"/>
              </a:ext>
            </a:extLst>
          </p:cNvPr>
          <p:cNvSpPr/>
          <p:nvPr/>
        </p:nvSpPr>
        <p:spPr>
          <a:xfrm>
            <a:off x="1977081" y="3429000"/>
            <a:ext cx="506627" cy="525162"/>
          </a:xfrm>
          <a:prstGeom prst="ellipse">
            <a:avLst/>
          </a:pr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Ovale 8">
            <a:extLst>
              <a:ext uri="{FF2B5EF4-FFF2-40B4-BE49-F238E27FC236}">
                <a16:creationId xmlns:a16="http://schemas.microsoft.com/office/drawing/2014/main" id="{0247C08C-50C7-D2A9-E4D1-8371C4F0B879}"/>
              </a:ext>
            </a:extLst>
          </p:cNvPr>
          <p:cNvSpPr/>
          <p:nvPr/>
        </p:nvSpPr>
        <p:spPr>
          <a:xfrm>
            <a:off x="3328086" y="3602638"/>
            <a:ext cx="506627" cy="525162"/>
          </a:xfrm>
          <a:prstGeom prst="ellipse">
            <a:avLst/>
          </a:pr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Ovale 9">
            <a:extLst>
              <a:ext uri="{FF2B5EF4-FFF2-40B4-BE49-F238E27FC236}">
                <a16:creationId xmlns:a16="http://schemas.microsoft.com/office/drawing/2014/main" id="{F40EF173-EC37-CF80-E1DD-231295DEEDE8}"/>
              </a:ext>
            </a:extLst>
          </p:cNvPr>
          <p:cNvSpPr/>
          <p:nvPr/>
        </p:nvSpPr>
        <p:spPr>
          <a:xfrm>
            <a:off x="4716169" y="3310191"/>
            <a:ext cx="506627" cy="525162"/>
          </a:xfrm>
          <a:prstGeom prst="ellipse">
            <a:avLst/>
          </a:pr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Ovale 11">
            <a:extLst>
              <a:ext uri="{FF2B5EF4-FFF2-40B4-BE49-F238E27FC236}">
                <a16:creationId xmlns:a16="http://schemas.microsoft.com/office/drawing/2014/main" id="{B2F0BED9-FD8A-0720-2AA2-756D791869F6}"/>
              </a:ext>
            </a:extLst>
          </p:cNvPr>
          <p:cNvSpPr/>
          <p:nvPr/>
        </p:nvSpPr>
        <p:spPr>
          <a:xfrm>
            <a:off x="10412629" y="2383433"/>
            <a:ext cx="506627" cy="525162"/>
          </a:xfrm>
          <a:prstGeom prst="ellipse">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Ovale 12">
            <a:extLst>
              <a:ext uri="{FF2B5EF4-FFF2-40B4-BE49-F238E27FC236}">
                <a16:creationId xmlns:a16="http://schemas.microsoft.com/office/drawing/2014/main" id="{9984892A-E44D-E9B5-38E9-D4C0D45782D4}"/>
              </a:ext>
            </a:extLst>
          </p:cNvPr>
          <p:cNvSpPr/>
          <p:nvPr/>
        </p:nvSpPr>
        <p:spPr>
          <a:xfrm>
            <a:off x="6104238" y="3376090"/>
            <a:ext cx="506627" cy="525162"/>
          </a:xfrm>
          <a:prstGeom prst="ellipse">
            <a:avLst/>
          </a:pr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Ovale 13">
            <a:extLst>
              <a:ext uri="{FF2B5EF4-FFF2-40B4-BE49-F238E27FC236}">
                <a16:creationId xmlns:a16="http://schemas.microsoft.com/office/drawing/2014/main" id="{9C8CB48B-527A-0F4A-466F-CE4732978148}"/>
              </a:ext>
            </a:extLst>
          </p:cNvPr>
          <p:cNvSpPr/>
          <p:nvPr/>
        </p:nvSpPr>
        <p:spPr>
          <a:xfrm>
            <a:off x="8839207" y="3528490"/>
            <a:ext cx="506627" cy="525162"/>
          </a:xfrm>
          <a:prstGeom prst="ellipse">
            <a:avLst/>
          </a:pr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Ovale 14">
            <a:extLst>
              <a:ext uri="{FF2B5EF4-FFF2-40B4-BE49-F238E27FC236}">
                <a16:creationId xmlns:a16="http://schemas.microsoft.com/office/drawing/2014/main" id="{59E6C888-76FC-356A-03D0-1D7B0EEB6B45}"/>
              </a:ext>
            </a:extLst>
          </p:cNvPr>
          <p:cNvSpPr/>
          <p:nvPr/>
        </p:nvSpPr>
        <p:spPr>
          <a:xfrm>
            <a:off x="7459367" y="2222790"/>
            <a:ext cx="473669" cy="525162"/>
          </a:xfrm>
          <a:prstGeom prst="ellipse">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142645723"/>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2741</TotalTime>
  <Words>4417</Words>
  <Application>Microsoft Office PowerPoint</Application>
  <PresentationFormat>Widescreen</PresentationFormat>
  <Paragraphs>545</Paragraphs>
  <Slides>48</Slides>
  <Notes>27</Notes>
  <HiddenSlides>0</HiddenSlides>
  <MMClips>0</MMClips>
  <ScaleCrop>false</ScaleCrop>
  <HeadingPairs>
    <vt:vector size="6" baseType="variant">
      <vt:variant>
        <vt:lpstr>Caratteri utilizzati</vt:lpstr>
      </vt:variant>
      <vt:variant>
        <vt:i4>20</vt:i4>
      </vt:variant>
      <vt:variant>
        <vt:lpstr>Tema</vt:lpstr>
      </vt:variant>
      <vt:variant>
        <vt:i4>1</vt:i4>
      </vt:variant>
      <vt:variant>
        <vt:lpstr>Titoli diapositive</vt:lpstr>
      </vt:variant>
      <vt:variant>
        <vt:i4>48</vt:i4>
      </vt:variant>
    </vt:vector>
  </HeadingPairs>
  <TitlesOfParts>
    <vt:vector size="69" baseType="lpstr">
      <vt:lpstr>AdvMINION-R</vt:lpstr>
      <vt:lpstr>AdvOTd710a12c</vt:lpstr>
      <vt:lpstr>AdvP6F00</vt:lpstr>
      <vt:lpstr>AdvTT7e2c4963</vt:lpstr>
      <vt:lpstr>AdvTT7e2c4963+20</vt:lpstr>
      <vt:lpstr>AdvTT82c4f4c4</vt:lpstr>
      <vt:lpstr>Arial</vt:lpstr>
      <vt:lpstr>Arial</vt:lpstr>
      <vt:lpstr>BlinkMacSystemFont</vt:lpstr>
      <vt:lpstr>Calibri</vt:lpstr>
      <vt:lpstr>Calibri Light</vt:lpstr>
      <vt:lpstr>ElsevierGulliver</vt:lpstr>
      <vt:lpstr>ff-scala-sans-pro</vt:lpstr>
      <vt:lpstr>Google Sans</vt:lpstr>
      <vt:lpstr>Helvetica</vt:lpstr>
      <vt:lpstr>MinionPro-Regular</vt:lpstr>
      <vt:lpstr>MuseoSans</vt:lpstr>
      <vt:lpstr>Times New Roman</vt:lpstr>
      <vt:lpstr>UniversLTStd-LightCn</vt:lpstr>
      <vt:lpstr>URWPalladioL-Roma</vt:lpstr>
      <vt:lpstr>Tema di Office</vt:lpstr>
      <vt:lpstr>  Infezioni virali polmonari in pazienti immunodepressi </vt:lpstr>
      <vt:lpstr>Disclosures </vt:lpstr>
      <vt:lpstr>Characteristics of  respiratory viral infections in immunocompromised patients</vt:lpstr>
      <vt:lpstr>Characteristics of  respiratory viral infections in immunocompromised patients</vt:lpstr>
      <vt:lpstr>Burden, epidemiology, and outcomes of RV infections in SOT a nationwide, prospective Swiss Transplant Cohort Study</vt:lpstr>
      <vt:lpstr>Distribution of major respiratory virus in immunocompromised hosts before the pandemic</vt:lpstr>
      <vt:lpstr>Seasonality in SOT follows that of general population</vt:lpstr>
      <vt:lpstr>Presentazione standard di PowerPoint</vt:lpstr>
      <vt:lpstr>COVID-19 social distancing and strong reduction in RVs circulation change in incidence in 2020–2021 </vt:lpstr>
      <vt:lpstr>A “tripledemic’’of SARS-CoV-2,Influenza and RSV infections</vt:lpstr>
      <vt:lpstr>Presentazione standard di PowerPoint</vt:lpstr>
      <vt:lpstr>Epidemiology of respiratory viral infections in immunocompromised patient</vt:lpstr>
      <vt:lpstr>RV and nosocomial setting</vt:lpstr>
      <vt:lpstr>Respiratory viruses are important causes of nosocomial infections among immunosuppressed patients </vt:lpstr>
      <vt:lpstr>Severe Human Parainfluenza Virus Community- and Healthcare Acquired Pneumonia in Adults  prospective observational cohort study; Seoul, South Korea, 2010–2019. 143 PIV </vt:lpstr>
      <vt:lpstr>Parainfluenza virus infections in patients with  hematological malignancies or stem cell transplantation prospectvive study; Heidelberg, Germany 2013-2016; 109 PIV infection 75 in HSCT. </vt:lpstr>
      <vt:lpstr>Nosocomial RV in immunocompromised hosts </vt:lpstr>
      <vt:lpstr>Characteristics of  respiratory viral infections in immunocompromised and immunocompetent patient</vt:lpstr>
      <vt:lpstr>Presentazione standard di PowerPoint</vt:lpstr>
      <vt:lpstr>Presentazione standard di PowerPoint</vt:lpstr>
      <vt:lpstr>Risk factors for complications and mortality  </vt:lpstr>
      <vt:lpstr>Etiology of  RV infections in lung transplant recipients and severity Vall d'Hebron Hospital, Barcelona; prospective cohort study (2009–2014) 98 patients;  Mean follow-up was 3.4 years- 258/1094 (23.6%)  positive NPS- 40.1% LRTI</vt:lpstr>
      <vt:lpstr>Longitudinal outcomes of COVID-19 in SOT transplant recipients  Toronto; cohort study: in 1975 SOT across various SARS-CoV-2 waves (2020-2023)</vt:lpstr>
      <vt:lpstr>Characteristics of  respiratory viral infections in immunocompromised and immunocompetent patient</vt:lpstr>
      <vt:lpstr>Bacterial coinfections in RV in SOT  Multi-season prospective Swiss Transplant Cohort Study 3294 SOT (2008-2015) ; Follow-up was 3.4 years (IQR 1.61–5.56)  </vt:lpstr>
      <vt:lpstr>RV and bacterial coinfections in HSTC </vt:lpstr>
      <vt:lpstr>Presentazione standard di PowerPoint</vt:lpstr>
      <vt:lpstr>Invasive fungal infections after RV infections in lung transplant Johns Hopkins Hospital, Baltimore; retrospective study 2010-2021 202 RVI episodes: 50 FLU, 31 SARS-CoV-2, 30 MPV, 44 PIV, 47 RSV</vt:lpstr>
      <vt:lpstr>Independent risk factors for invasive aspergillosis /invasive mould infections after HSCT  45 studies - meta-analysis</vt:lpstr>
      <vt:lpstr>Characteristics of  respiratory viral infections in immunocompromised patients</vt:lpstr>
      <vt:lpstr>RV are a risk factors for CLAD in LTR  Vall d'Hebron Hospital,  Barcelona; prospective cohort study (2009–2014) 98 patients starting from hospital discharge after transplantation– Mean follow-up was 3.4 years  </vt:lpstr>
      <vt:lpstr>HSCT and pulmonary outcomes after viral infections </vt:lpstr>
      <vt:lpstr>Characteristics of  respiratory viral infections in immunocompromised patients</vt:lpstr>
      <vt:lpstr>Presentazione standard di PowerPoint</vt:lpstr>
      <vt:lpstr>Consequences of prolonged shedding </vt:lpstr>
      <vt:lpstr>  Increased risk of invasive aspergillosis in immunocompromised patients with persistent SARS-CoV-2 viral shedding &gt; 8 weeks two Paris Hospitals; retrospective bicentric case control study, 2020-2022  </vt:lpstr>
      <vt:lpstr>Risk factors for SARS-CoV-2 viral shedding  in immunocompromised patients 2 groups in Germany  (n=144/n=36) during the Omicron era </vt:lpstr>
      <vt:lpstr> Immunocompromised patients with persistent SARS-CoV-2 viral shedding &gt; 8 weeks two Paris Hospitals; retrospective bicentric case control study, 2020-2022  </vt:lpstr>
      <vt:lpstr>Characteristics of  respiratory viral infections in immunocompromised patients</vt:lpstr>
      <vt:lpstr>Should transplantation be delayed in HCT candidates with RV?</vt:lpstr>
      <vt:lpstr>RV in hematopoietic cell transplant candidates:  impact of pre-existing RV disease on outcomes </vt:lpstr>
      <vt:lpstr>Should transplantation be delayed in SOT candidates with RV? </vt:lpstr>
      <vt:lpstr>Candidates with active SARS‑CoV‑2 infection </vt:lpstr>
      <vt:lpstr>transplanting SARS-CoV-2 PCR+ recipients</vt:lpstr>
      <vt:lpstr>Presentazione standard di PowerPoint</vt:lpstr>
      <vt:lpstr>Should transplantation be delayed in HCT or SOT candidates with RV?</vt:lpstr>
      <vt:lpstr>Conclusions </vt:lpstr>
      <vt:lpstr>Grazie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Epidemiology and Clinical Impact of Respiratory Viral Infections on Adult Transplant Recipients</dc:title>
  <dc:creator>Maddalena Peghin</dc:creator>
  <cp:lastModifiedBy>Maddalena Peghin</cp:lastModifiedBy>
  <cp:revision>136</cp:revision>
  <dcterms:created xsi:type="dcterms:W3CDTF">2024-05-11T14:05:17Z</dcterms:created>
  <dcterms:modified xsi:type="dcterms:W3CDTF">2025-05-12T14:13:57Z</dcterms:modified>
</cp:coreProperties>
</file>