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7" r:id="rId5"/>
  </p:sldMasterIdLst>
  <p:notesMasterIdLst>
    <p:notesMasterId r:id="rId32"/>
  </p:notesMasterIdLst>
  <p:sldIdLst>
    <p:sldId id="294" r:id="rId6"/>
    <p:sldId id="258" r:id="rId7"/>
    <p:sldId id="275" r:id="rId8"/>
    <p:sldId id="256" r:id="rId9"/>
    <p:sldId id="272" r:id="rId10"/>
    <p:sldId id="265" r:id="rId11"/>
    <p:sldId id="564" r:id="rId12"/>
    <p:sldId id="274" r:id="rId13"/>
    <p:sldId id="546" r:id="rId14"/>
    <p:sldId id="269" r:id="rId15"/>
    <p:sldId id="545" r:id="rId16"/>
    <p:sldId id="571" r:id="rId17"/>
    <p:sldId id="566" r:id="rId18"/>
    <p:sldId id="549" r:id="rId19"/>
    <p:sldId id="295" r:id="rId20"/>
    <p:sldId id="350" r:id="rId21"/>
    <p:sldId id="297" r:id="rId22"/>
    <p:sldId id="298" r:id="rId23"/>
    <p:sldId id="309" r:id="rId24"/>
    <p:sldId id="352" r:id="rId25"/>
    <p:sldId id="555" r:id="rId26"/>
    <p:sldId id="561" r:id="rId27"/>
    <p:sldId id="570" r:id="rId28"/>
    <p:sldId id="354" r:id="rId29"/>
    <p:sldId id="567" r:id="rId30"/>
    <p:sldId id="563" r:id="rId3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pos="3144">
          <p15:clr>
            <a:srgbClr val="A4A3A4"/>
          </p15:clr>
        </p15:guide>
        <p15:guide id="9" pos="341">
          <p15:clr>
            <a:srgbClr val="A4A3A4"/>
          </p15:clr>
        </p15:guide>
        <p15:guide id="10" pos="1746">
          <p15:clr>
            <a:srgbClr val="A4A3A4"/>
          </p15:clr>
        </p15:guide>
        <p15:guide id="11" pos="3620">
          <p15:clr>
            <a:srgbClr val="A4A3A4"/>
          </p15:clr>
        </p15:guide>
        <p15:guide id="12" pos="3839">
          <p15:clr>
            <a:srgbClr val="A4A3A4"/>
          </p15:clr>
        </p15:guide>
        <p15:guide id="13" pos="5950">
          <p15:clr>
            <a:srgbClr val="A4A3A4"/>
          </p15:clr>
        </p15:guide>
        <p15:guide id="14" pos="7349">
          <p15:clr>
            <a:srgbClr val="A4A3A4"/>
          </p15:clr>
        </p15:guide>
        <p15:guide id="15" pos="4057">
          <p15:clr>
            <a:srgbClr val="A4A3A4"/>
          </p15:clr>
        </p15:guide>
        <p15:guide id="16" pos="4551">
          <p15:clr>
            <a:srgbClr val="A4A3A4"/>
          </p15:clr>
        </p15:guide>
        <p15:guide id="17" pos="6917">
          <p15:clr>
            <a:srgbClr val="A4A3A4"/>
          </p15:clr>
        </p15:guide>
        <p15:guide id="18" pos="6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D9D9D"/>
    <a:srgbClr val="FFFFFF"/>
    <a:srgbClr val="D9D9D9"/>
    <a:srgbClr val="92D050"/>
    <a:srgbClr val="8246AF"/>
    <a:srgbClr val="D2D2D2"/>
    <a:srgbClr val="9CDBD9"/>
    <a:srgbClr val="A8A8A8"/>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6" autoAdjust="0"/>
    <p:restoredTop sz="94654"/>
  </p:normalViewPr>
  <p:slideViewPr>
    <p:cSldViewPr snapToGrid="0" showGuides="1">
      <p:cViewPr>
        <p:scale>
          <a:sx n="60" d="100"/>
          <a:sy n="60" d="100"/>
        </p:scale>
        <p:origin x="720" y="140"/>
      </p:cViewPr>
      <p:guideLst>
        <p:guide orient="horz" pos="219"/>
        <p:guide orient="horz" pos="338"/>
        <p:guide orient="horz" pos="2160"/>
        <p:guide orient="horz" pos="3992"/>
        <p:guide orient="horz" pos="4105"/>
        <p:guide orient="horz" pos="1006"/>
        <p:guide orient="horz" pos="1250"/>
        <p:guide pos="3144"/>
        <p:guide pos="341"/>
        <p:guide pos="1746"/>
        <p:guide pos="3620"/>
        <p:guide pos="3839"/>
        <p:guide pos="5950"/>
        <p:guide pos="7349"/>
        <p:guide pos="4057"/>
        <p:guide pos="4551"/>
        <p:guide pos="6917"/>
        <p:guide pos="613"/>
      </p:guideLst>
    </p:cSldViewPr>
  </p:slideViewPr>
  <p:notesTextViewPr>
    <p:cViewPr>
      <p:scale>
        <a:sx n="1" d="1"/>
        <a:sy n="1" d="1"/>
      </p:scale>
      <p:origin x="0" y="0"/>
    </p:cViewPr>
  </p:notesTextViewPr>
  <p:sorterViewPr>
    <p:cViewPr varScale="1">
      <p:scale>
        <a:sx n="1" d="1"/>
        <a:sy n="1" d="1"/>
      </p:scale>
      <p:origin x="0" y="-16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5/12/2025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2588" y="685800"/>
            <a:ext cx="6092825"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Cells produce different types of extracellular vesicles (EVs) that vary in size. (a) Exosomes and microvesicles (MVs) are produced by normal and diseased cells. Apoptosis triggers the release of apoptotic bodies. In addition, some cancer cells were reported to generate large EVs, termed oncosomes. (b) EVs can be taken up via different mechanisms, including endocytosis, membrane fusion, or phagocytosis. They deliver nucleic acids, proteins, and lipids that can be functional in recipient cells. Ligand–receptor interactions on the cell surface can also result in biological effects and help to target vesicles to specific cell types. Abbreviations: nm, nanometers; μm, micrometers.
</a:t>
            </a:r>
          </a:p>
          <a:p>
            <a:pPr marL="0" lvl="0" indent="0"/>
            <a:r>
              <a:rPr lang="en-US" altLang="en-US">
                <a:latin typeface="Arial" pitchFamily="34" charset="0"/>
                <a:ea typeface="Arial" pitchFamily="34" charset="0"/>
              </a:rPr>
              <a:t>Unless provided in the caption above, the following copyright applies to the content of this slide: © The Author(s) 2015. Published by Oxford University Press on behalf of the American Institute of Biological Sciences.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D31F887E-21D7-4CC9-9590-D2B7BB0778BE}"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a:solidFill>
                  <a:schemeClr val="tx1"/>
                </a:solidFill>
              </a:defRPr>
            </a:lvl1pPr>
          </a:lstStyle>
          <a:p>
            <a:r>
              <a:rPr lang="en-US" dirty="0"/>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338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4413" y="0"/>
            <a:ext cx="6094411" cy="6858000"/>
          </a:xfrm>
        </p:spPr>
        <p:txBody>
          <a:bodyPr/>
          <a:lstStyle>
            <a:lvl1pPr marL="0" indent="0">
              <a:buFont typeface="Arial" panose="020B0604020202020204" pitchFamily="34" charset="0"/>
              <a:buNone/>
              <a:defRPr/>
            </a:lvl1pPr>
          </a:lstStyle>
          <a:p>
            <a:pPr lvl="0"/>
            <a:r>
              <a:rPr lang="en-US"/>
              <a:t>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10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0488" y="536575"/>
            <a:ext cx="5226050"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0488" y="1984375"/>
            <a:ext cx="5226050"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048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Edit Master text styles</a:t>
            </a:r>
          </a:p>
        </p:txBody>
      </p:sp>
    </p:spTree>
    <p:extLst>
      <p:ext uri="{BB962C8B-B14F-4D97-AF65-F5344CB8AC3E}">
        <p14:creationId xmlns:p14="http://schemas.microsoft.com/office/powerpoint/2010/main" val="195704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Edit Master text styles</a:t>
            </a:r>
          </a:p>
        </p:txBody>
      </p:sp>
      <p:sp>
        <p:nvSpPr>
          <p:cNvPr id="9" name="Content Placeholder 2"/>
          <p:cNvSpPr>
            <a:spLocks noGrp="1"/>
          </p:cNvSpPr>
          <p:nvPr>
            <p:ph sz="half" idx="1"/>
          </p:nvPr>
        </p:nvSpPr>
        <p:spPr>
          <a:xfrm>
            <a:off x="973138" y="1984374"/>
            <a:ext cx="3665538"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42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3525" y="536575"/>
            <a:ext cx="6323012"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5343525" y="1984375"/>
            <a:ext cx="6323012"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3525"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p:cNvSpPr>
            <a:spLocks noGrp="1"/>
          </p:cNvSpPr>
          <p:nvPr>
            <p:ph type="pic" sz="quarter" idx="12"/>
          </p:nvPr>
        </p:nvSpPr>
        <p:spPr>
          <a:xfrm>
            <a:off x="0" y="0"/>
            <a:ext cx="4991100" cy="6858000"/>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283870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Edit Master text styles</a:t>
            </a:r>
          </a:p>
        </p:txBody>
      </p:sp>
      <p:sp>
        <p:nvSpPr>
          <p:cNvPr id="9" name="Content Placeholder 2"/>
          <p:cNvSpPr>
            <a:spLocks noGrp="1"/>
          </p:cNvSpPr>
          <p:nvPr>
            <p:ph sz="half" idx="1"/>
          </p:nvPr>
        </p:nvSpPr>
        <p:spPr>
          <a:xfrm>
            <a:off x="973138" y="1984374"/>
            <a:ext cx="5894388"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86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7050" cy="6858000"/>
          </a:xfrm>
        </p:spPr>
        <p:txBody>
          <a:bodyPr/>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7224712" y="536575"/>
            <a:ext cx="4441825"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4712" y="1984375"/>
            <a:ext cx="4441825"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471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9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t" anchorCtr="0"/>
          <a:lstStyle>
            <a:lvl1pPr algn="l">
              <a:defRPr sz="4000" b="1" cap="none"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7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696210"/>
            <a:ext cx="8191499" cy="1397000"/>
          </a:xfrm>
        </p:spPr>
        <p:txBody>
          <a:bodyPr tIns="0" anchor="t" anchorCtr="0"/>
          <a:lstStyle>
            <a:lvl1pPr algn="l">
              <a:defRPr sz="4000" b="1" cap="none"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2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none"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42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none"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2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8"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1530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1447800"/>
          </a:xfrm>
        </p:spPr>
        <p:txBody>
          <a:body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25000"/>
              </a:lnSpc>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0" y="2286000"/>
            <a:ext cx="12188825" cy="4572000"/>
          </a:xfrm>
        </p:spPr>
        <p:txBody>
          <a:bodyPr/>
          <a:lstStyle>
            <a:lvl1pPr marL="0" indent="0" algn="ctr">
              <a:buNone/>
              <a:defRPr/>
            </a:lvl1pPr>
          </a:lstStyle>
          <a:p>
            <a:r>
              <a:rPr lang="en-US" dirty="0"/>
              <a:t>Click icon to add picture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04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0" y="2286000"/>
            <a:ext cx="12188825"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0"/>
            <a:ext cx="12188825"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536575"/>
            <a:ext cx="4773612" cy="587375"/>
          </a:xfr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25000"/>
              </a:lnSpc>
              <a:buNone/>
              <a:defRPr sz="18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5/12/2025</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138" y="2838450"/>
            <a:ext cx="10693400"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©2020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138" y="1984375"/>
            <a:ext cx="9999662"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30" name="Text Placeholder 9"/>
          <p:cNvSpPr>
            <a:spLocks noGrp="1"/>
          </p:cNvSpPr>
          <p:nvPr>
            <p:ph type="body" sz="quarter" idx="13"/>
          </p:nvPr>
        </p:nvSpPr>
        <p:spPr>
          <a:xfrm>
            <a:off x="973138"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1" name="Text Placeholder 14"/>
          <p:cNvSpPr>
            <a:spLocks noGrp="1"/>
          </p:cNvSpPr>
          <p:nvPr>
            <p:ph type="body" sz="quarter" idx="17"/>
          </p:nvPr>
        </p:nvSpPr>
        <p:spPr>
          <a:xfrm>
            <a:off x="973138"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32" name="Text Placeholder 14"/>
          <p:cNvSpPr>
            <a:spLocks noGrp="1"/>
          </p:cNvSpPr>
          <p:nvPr>
            <p:ph type="body" sz="quarter" idx="18"/>
          </p:nvPr>
        </p:nvSpPr>
        <p:spPr>
          <a:xfrm>
            <a:off x="3547005"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33" name="Text Placeholder 14"/>
          <p:cNvSpPr>
            <a:spLocks noGrp="1"/>
          </p:cNvSpPr>
          <p:nvPr>
            <p:ph type="body" sz="quarter" idx="19"/>
          </p:nvPr>
        </p:nvSpPr>
        <p:spPr>
          <a:xfrm>
            <a:off x="6120872"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34" name="Text Placeholder 14"/>
          <p:cNvSpPr>
            <a:spLocks noGrp="1"/>
          </p:cNvSpPr>
          <p:nvPr>
            <p:ph type="body" sz="quarter" idx="20"/>
          </p:nvPr>
        </p:nvSpPr>
        <p:spPr>
          <a:xfrm>
            <a:off x="8694738"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35" name="Text Placeholder 9"/>
          <p:cNvSpPr>
            <a:spLocks noGrp="1"/>
          </p:cNvSpPr>
          <p:nvPr>
            <p:ph type="body" sz="quarter" idx="21"/>
          </p:nvPr>
        </p:nvSpPr>
        <p:spPr>
          <a:xfrm>
            <a:off x="3547005"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6" name="Text Placeholder 9"/>
          <p:cNvSpPr>
            <a:spLocks noGrp="1"/>
          </p:cNvSpPr>
          <p:nvPr>
            <p:ph type="body" sz="quarter" idx="22"/>
          </p:nvPr>
        </p:nvSpPr>
        <p:spPr>
          <a:xfrm>
            <a:off x="6120872"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7" name="Text Placeholder 9"/>
          <p:cNvSpPr>
            <a:spLocks noGrp="1"/>
          </p:cNvSpPr>
          <p:nvPr>
            <p:ph type="body" sz="quarter" idx="23"/>
          </p:nvPr>
        </p:nvSpPr>
        <p:spPr>
          <a:xfrm>
            <a:off x="8694738"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64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6089777"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3371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1077914"/>
            <a:ext cx="10007600" cy="519111"/>
          </a:xfrm>
        </p:spPr>
        <p:txBody>
          <a:bodyPr/>
          <a:lstStyle/>
          <a:p>
            <a:r>
              <a:rPr lang="en-US" dirty="0"/>
              <a:t>CLICK TO EDIT TITLE STYLE</a:t>
            </a:r>
          </a:p>
        </p:txBody>
      </p:sp>
      <p:sp>
        <p:nvSpPr>
          <p:cNvPr id="3" name="Content Placeholder 2"/>
          <p:cNvSpPr>
            <a:spLocks noGrp="1"/>
          </p:cNvSpPr>
          <p:nvPr>
            <p:ph idx="1"/>
          </p:nvPr>
        </p:nvSpPr>
        <p:spPr>
          <a:xfrm>
            <a:off x="973138" y="2136775"/>
            <a:ext cx="4660900" cy="3676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5/12/2025</a:t>
            </a:fld>
            <a:endParaRPr lang="en-US" dirty="0"/>
          </a:p>
        </p:txBody>
      </p:sp>
      <p:sp>
        <p:nvSpPr>
          <p:cNvPr id="11" name="Text Placeholder 9"/>
          <p:cNvSpPr>
            <a:spLocks noGrp="1"/>
          </p:cNvSpPr>
          <p:nvPr>
            <p:ph type="body" sz="quarter" idx="13"/>
          </p:nvPr>
        </p:nvSpPr>
        <p:spPr>
          <a:xfrm>
            <a:off x="7724458" y="2413495"/>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14"/>
          <p:cNvSpPr>
            <a:spLocks noGrp="1"/>
          </p:cNvSpPr>
          <p:nvPr>
            <p:ph type="body" sz="quarter" idx="17"/>
          </p:nvPr>
        </p:nvSpPr>
        <p:spPr>
          <a:xfrm>
            <a:off x="7724458" y="2132013"/>
            <a:ext cx="3243814"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13" name="Text Placeholder 9"/>
          <p:cNvSpPr>
            <a:spLocks noGrp="1"/>
          </p:cNvSpPr>
          <p:nvPr>
            <p:ph type="body" sz="quarter" idx="18"/>
          </p:nvPr>
        </p:nvSpPr>
        <p:spPr>
          <a:xfrm>
            <a:off x="7724458" y="3729533"/>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4"/>
          <p:cNvSpPr>
            <a:spLocks noGrp="1"/>
          </p:cNvSpPr>
          <p:nvPr>
            <p:ph type="body" sz="quarter" idx="19"/>
          </p:nvPr>
        </p:nvSpPr>
        <p:spPr>
          <a:xfrm>
            <a:off x="7724458" y="3452019"/>
            <a:ext cx="324612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15" name="Text Placeholder 9"/>
          <p:cNvSpPr>
            <a:spLocks noGrp="1"/>
          </p:cNvSpPr>
          <p:nvPr>
            <p:ph type="body" sz="quarter" idx="20"/>
          </p:nvPr>
        </p:nvSpPr>
        <p:spPr>
          <a:xfrm>
            <a:off x="7724458" y="5051920"/>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Text Placeholder 14"/>
          <p:cNvSpPr>
            <a:spLocks noGrp="1"/>
          </p:cNvSpPr>
          <p:nvPr>
            <p:ph type="body" sz="quarter" idx="21"/>
          </p:nvPr>
        </p:nvSpPr>
        <p:spPr>
          <a:xfrm>
            <a:off x="7724458" y="4772025"/>
            <a:ext cx="324612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26"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©2020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85540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p>
            <a:r>
              <a:rPr lang="en-US" dirty="0"/>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0488" y="1984374"/>
            <a:ext cx="4773612"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0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138" y="295433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138" y="264318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17" name="Content Placeholder 2"/>
          <p:cNvSpPr>
            <a:spLocks noGrp="1"/>
          </p:cNvSpPr>
          <p:nvPr>
            <p:ph sz="half" idx="17"/>
          </p:nvPr>
        </p:nvSpPr>
        <p:spPr>
          <a:xfrm>
            <a:off x="973138" y="1597025"/>
            <a:ext cx="9993312" cy="488949"/>
          </a:xfrm>
        </p:spPr>
        <p:txBody>
          <a:bodyPr tIns="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23" name="Content Placeholder 2"/>
          <p:cNvSpPr>
            <a:spLocks noGrp="1"/>
          </p:cNvSpPr>
          <p:nvPr>
            <p:ph sz="half" idx="18"/>
          </p:nvPr>
        </p:nvSpPr>
        <p:spPr>
          <a:xfrm>
            <a:off x="6440489" y="295433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24" name="Text Placeholder 2"/>
          <p:cNvSpPr>
            <a:spLocks noGrp="1"/>
          </p:cNvSpPr>
          <p:nvPr>
            <p:ph type="body" idx="19"/>
          </p:nvPr>
        </p:nvSpPr>
        <p:spPr>
          <a:xfrm>
            <a:off x="6440489" y="264318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25" name="Content Placeholder 2"/>
          <p:cNvSpPr>
            <a:spLocks noGrp="1"/>
          </p:cNvSpPr>
          <p:nvPr>
            <p:ph sz="half" idx="20"/>
          </p:nvPr>
        </p:nvSpPr>
        <p:spPr>
          <a:xfrm>
            <a:off x="6440489" y="423068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26" name="Text Placeholder 2"/>
          <p:cNvSpPr>
            <a:spLocks noGrp="1"/>
          </p:cNvSpPr>
          <p:nvPr>
            <p:ph type="body" idx="21"/>
          </p:nvPr>
        </p:nvSpPr>
        <p:spPr>
          <a:xfrm>
            <a:off x="6440489" y="391953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27" name="Content Placeholder 2"/>
          <p:cNvSpPr>
            <a:spLocks noGrp="1"/>
          </p:cNvSpPr>
          <p:nvPr>
            <p:ph sz="half" idx="22"/>
          </p:nvPr>
        </p:nvSpPr>
        <p:spPr>
          <a:xfrm>
            <a:off x="6440489" y="550703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28" name="Text Placeholder 2"/>
          <p:cNvSpPr>
            <a:spLocks noGrp="1"/>
          </p:cNvSpPr>
          <p:nvPr>
            <p:ph type="body" idx="23"/>
          </p:nvPr>
        </p:nvSpPr>
        <p:spPr>
          <a:xfrm>
            <a:off x="6440489" y="519588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33" name="Content Placeholder 2"/>
          <p:cNvSpPr>
            <a:spLocks noGrp="1"/>
          </p:cNvSpPr>
          <p:nvPr>
            <p:ph sz="half" idx="24"/>
          </p:nvPr>
        </p:nvSpPr>
        <p:spPr>
          <a:xfrm>
            <a:off x="973138" y="423068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34" name="Text Placeholder 2"/>
          <p:cNvSpPr>
            <a:spLocks noGrp="1"/>
          </p:cNvSpPr>
          <p:nvPr>
            <p:ph type="body" idx="25"/>
          </p:nvPr>
        </p:nvSpPr>
        <p:spPr>
          <a:xfrm>
            <a:off x="973138" y="391953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37" name="Content Placeholder 2"/>
          <p:cNvSpPr>
            <a:spLocks noGrp="1"/>
          </p:cNvSpPr>
          <p:nvPr>
            <p:ph sz="half" idx="26"/>
          </p:nvPr>
        </p:nvSpPr>
        <p:spPr>
          <a:xfrm>
            <a:off x="973138" y="5507038"/>
            <a:ext cx="4535424"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Edit Master text styles</a:t>
            </a:r>
          </a:p>
          <a:p>
            <a:pPr lvl="1"/>
            <a:r>
              <a:rPr lang="en-US"/>
              <a:t>Second level</a:t>
            </a:r>
          </a:p>
        </p:txBody>
      </p:sp>
      <p:sp>
        <p:nvSpPr>
          <p:cNvPr id="38" name="Text Placeholder 2"/>
          <p:cNvSpPr>
            <a:spLocks noGrp="1"/>
          </p:cNvSpPr>
          <p:nvPr>
            <p:ph type="body" idx="27"/>
          </p:nvPr>
        </p:nvSpPr>
        <p:spPr>
          <a:xfrm>
            <a:off x="973138" y="5195888"/>
            <a:ext cx="4535424"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19" name="Rectangle 1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73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0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0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4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536575"/>
            <a:ext cx="5467349"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139" y="1984375"/>
            <a:ext cx="5467350"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3350" y="1984375"/>
            <a:ext cx="3913188"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©2020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1100" y="542925"/>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13" name="Content Placeholder 3"/>
          <p:cNvSpPr>
            <a:spLocks noGrp="1"/>
          </p:cNvSpPr>
          <p:nvPr>
            <p:ph sz="half" idx="2"/>
          </p:nvPr>
        </p:nvSpPr>
        <p:spPr>
          <a:xfrm>
            <a:off x="4991100" y="1597025"/>
            <a:ext cx="3144837" cy="3986784"/>
          </a:xfrm>
        </p:spPr>
        <p:txBody>
          <a:bodyPr tIns="91440"/>
          <a:lstStyle>
            <a:lvl1pPr>
              <a:defRPr sz="1800">
                <a:solidFill>
                  <a:schemeClr val="tx1"/>
                </a:solidFill>
              </a:defRPr>
            </a:lvl1pPr>
            <a:lvl2pPr>
              <a:buClrTx/>
              <a:defRPr sz="1800">
                <a:solidFill>
                  <a:schemeClr val="tx1"/>
                </a:solidFill>
              </a:defRPr>
            </a:lvl2pPr>
            <a:lvl3pPr>
              <a:buClrTx/>
              <a:defRPr sz="1800">
                <a:solidFill>
                  <a:schemeClr val="tx1"/>
                </a:solidFill>
              </a:defRPr>
            </a:lvl3pPr>
            <a:lvl4pPr>
              <a:buClrTx/>
              <a:defRPr sz="1800">
                <a:solidFill>
                  <a:schemeClr val="tx1"/>
                </a:solidFill>
              </a:defRPr>
            </a:lvl4pPr>
            <a:lvl5pPr>
              <a:buClrTx/>
              <a:defRPr sz="18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4876" y="542925"/>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Edit Master text styles</a:t>
            </a:r>
          </a:p>
        </p:txBody>
      </p:sp>
      <p:sp>
        <p:nvSpPr>
          <p:cNvPr id="15" name="Content Placeholder 3"/>
          <p:cNvSpPr>
            <a:spLocks noGrp="1"/>
          </p:cNvSpPr>
          <p:nvPr>
            <p:ph sz="half" idx="13"/>
          </p:nvPr>
        </p:nvSpPr>
        <p:spPr>
          <a:xfrm>
            <a:off x="8524876" y="1597025"/>
            <a:ext cx="3144837"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userDrawn="1"/>
        </p:nvSpPr>
        <p:spPr>
          <a:xfrm>
            <a:off x="4981575" y="1455737"/>
            <a:ext cx="6667500"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©2020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049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879592" cy="1397000"/>
          </a:xfrm>
        </p:spPr>
        <p:txBody>
          <a:bodyPr lIns="0" tIns="0" rIns="0" bIns="0" anchor="b" anchorCtr="0">
            <a:noAutofit/>
          </a:bodyPr>
          <a:lstStyle>
            <a:lvl1pPr algn="l">
              <a:lnSpc>
                <a:spcPct val="80000"/>
              </a:lnSpc>
              <a:defRPr sz="6000">
                <a:solidFill>
                  <a:schemeClr val="tx1"/>
                </a:solidFill>
              </a:defRPr>
            </a:lvl1pPr>
          </a:lstStyle>
          <a:p>
            <a:r>
              <a:rPr lang="en-US" dirty="0"/>
              <a:t>CLICK TO EDIT TITLE</a:t>
            </a:r>
          </a:p>
        </p:txBody>
      </p:sp>
      <p:sp>
        <p:nvSpPr>
          <p:cNvPr id="3" name="Subtitle 2"/>
          <p:cNvSpPr>
            <a:spLocks noGrp="1"/>
          </p:cNvSpPr>
          <p:nvPr>
            <p:ph type="subTitle" idx="1"/>
          </p:nvPr>
        </p:nvSpPr>
        <p:spPr>
          <a:xfrm>
            <a:off x="973008" y="4257675"/>
            <a:ext cx="5879592" cy="685800"/>
          </a:xfrm>
        </p:spPr>
        <p:txBody>
          <a:bodyPr lIns="0" tIns="45720" rIns="0">
            <a:noAutofit/>
          </a:bodyPr>
          <a:lstStyle>
            <a:lvl1pPr marL="0" indent="0" algn="l">
              <a:lnSpc>
                <a:spcPct val="80000"/>
              </a:lnSpc>
              <a:spcBef>
                <a:spcPts val="0"/>
              </a:spcBef>
              <a:buNone/>
              <a:defRPr sz="2400" b="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8"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dirty="0"/>
              <a:t>Click icon to add picture</a:t>
            </a:r>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247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65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2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3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80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194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5915770" y="6500813"/>
            <a:ext cx="345382" cy="267890"/>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221706640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280731"/>
            <a:ext cx="10969943"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442" y="425451"/>
            <a:ext cx="8143016"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3534" cy="863600"/>
          </a:xfrm>
          <a:prstGeom prst="rect">
            <a:avLst/>
          </a:prstGeom>
        </p:spPr>
        <p:txBody>
          <a:bodyPr vert="horz" lIns="180000" tIns="0" rIns="180000" bIns="0" rtlCol="0" anchor="ctr"/>
          <a:lstStyle>
            <a:lvl1pPr eaLnBrk="0" hangingPunct="0">
              <a:defRPr sz="1000"/>
            </a:lvl1pPr>
          </a:lstStyle>
          <a:p>
            <a:pPr defTabSz="914400" fontAlgn="base">
              <a:spcBef>
                <a:spcPct val="0"/>
              </a:spcBef>
              <a:defRPr/>
            </a:pPr>
            <a:endParaRPr lang="en-US"/>
          </a:p>
        </p:txBody>
      </p:sp>
    </p:spTree>
    <p:extLst>
      <p:ext uri="{BB962C8B-B14F-4D97-AF65-F5344CB8AC3E}">
        <p14:creationId xmlns:p14="http://schemas.microsoft.com/office/powerpoint/2010/main" val="23184791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a:xfrm>
            <a:off x="973138" y="1590674"/>
            <a:ext cx="9998921"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138" y="4892548"/>
            <a:ext cx="2286000"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0" name="Text Placeholder 14"/>
          <p:cNvSpPr>
            <a:spLocks noGrp="1"/>
          </p:cNvSpPr>
          <p:nvPr>
            <p:ph type="body" sz="quarter" idx="17"/>
          </p:nvPr>
        </p:nvSpPr>
        <p:spPr>
          <a:xfrm>
            <a:off x="973138" y="4610073"/>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21" name="Text Placeholder 14"/>
          <p:cNvSpPr>
            <a:spLocks noGrp="1"/>
          </p:cNvSpPr>
          <p:nvPr>
            <p:ph type="body" sz="quarter" idx="18"/>
          </p:nvPr>
        </p:nvSpPr>
        <p:spPr>
          <a:xfrm>
            <a:off x="3547005" y="4610073"/>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22" name="Text Placeholder 14"/>
          <p:cNvSpPr>
            <a:spLocks noGrp="1"/>
          </p:cNvSpPr>
          <p:nvPr>
            <p:ph type="body" sz="quarter" idx="19"/>
          </p:nvPr>
        </p:nvSpPr>
        <p:spPr>
          <a:xfrm>
            <a:off x="6120872" y="4610073"/>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23" name="Text Placeholder 14"/>
          <p:cNvSpPr>
            <a:spLocks noGrp="1"/>
          </p:cNvSpPr>
          <p:nvPr>
            <p:ph type="body" sz="quarter" idx="20"/>
          </p:nvPr>
        </p:nvSpPr>
        <p:spPr>
          <a:xfrm>
            <a:off x="8694738" y="4610073"/>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24" name="Text Placeholder 9"/>
          <p:cNvSpPr>
            <a:spLocks noGrp="1"/>
          </p:cNvSpPr>
          <p:nvPr>
            <p:ph type="body" sz="quarter" idx="21"/>
          </p:nvPr>
        </p:nvSpPr>
        <p:spPr>
          <a:xfrm>
            <a:off x="3547005" y="4892548"/>
            <a:ext cx="2286000"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Text Placeholder 9"/>
          <p:cNvSpPr>
            <a:spLocks noGrp="1"/>
          </p:cNvSpPr>
          <p:nvPr>
            <p:ph type="body" sz="quarter" idx="22"/>
          </p:nvPr>
        </p:nvSpPr>
        <p:spPr>
          <a:xfrm>
            <a:off x="6120872" y="4892548"/>
            <a:ext cx="2286000"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6" name="Text Placeholder 9"/>
          <p:cNvSpPr>
            <a:spLocks noGrp="1"/>
          </p:cNvSpPr>
          <p:nvPr>
            <p:ph type="body" sz="quarter" idx="23"/>
          </p:nvPr>
        </p:nvSpPr>
        <p:spPr>
          <a:xfrm>
            <a:off x="8694738" y="4892548"/>
            <a:ext cx="2286000"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0" name="Content Placeholder 2"/>
          <p:cNvSpPr>
            <a:spLocks noGrp="1"/>
          </p:cNvSpPr>
          <p:nvPr>
            <p:ph idx="24"/>
          </p:nvPr>
        </p:nvSpPr>
        <p:spPr>
          <a:xfrm>
            <a:off x="973138" y="1866900"/>
            <a:ext cx="9998921" cy="552450"/>
          </a:xfrm>
        </p:spPr>
        <p:txBody>
          <a:bodyPr tIns="91440"/>
          <a:lstStyle>
            <a:lvl1pPr marL="0" indent="0">
              <a:spcBef>
                <a:spcPts val="0"/>
              </a:spcBef>
              <a:buNone/>
              <a:defRPr sz="1600"/>
            </a:lvl1pPr>
            <a:lvl4pPr marL="1371600" indent="0">
              <a:buNone/>
              <a:defRPr/>
            </a:lvl4pPr>
          </a:lstStyle>
          <a:p>
            <a:pPr lvl="0"/>
            <a:r>
              <a:rPr lang="en-US"/>
              <a:t>Edit Master text styles</a:t>
            </a:r>
          </a:p>
          <a:p>
            <a:pPr lvl="1"/>
            <a:r>
              <a:rPr lang="en-US"/>
              <a:t>Second level</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32" name="Content Placeholder 2"/>
          <p:cNvSpPr>
            <a:spLocks noGrp="1"/>
          </p:cNvSpPr>
          <p:nvPr>
            <p:ph idx="26"/>
          </p:nvPr>
        </p:nvSpPr>
        <p:spPr>
          <a:xfrm>
            <a:off x="973138" y="3162300"/>
            <a:ext cx="9998921" cy="923925"/>
          </a:xfrm>
        </p:spPr>
        <p:txBody>
          <a:bodyPr tIns="91440"/>
          <a:lstStyle>
            <a:lvl1pPr marL="171450" indent="-171450">
              <a:spcBef>
                <a:spcPts val="900"/>
              </a:spcBef>
              <a:buFont typeface="Arial" panose="020B0604020202020204" pitchFamily="34" charset="0"/>
              <a:buChar char="•"/>
              <a:defRPr sz="1600"/>
            </a:lvl1pPr>
            <a:lvl4pPr marL="1371600" indent="0">
              <a:buNone/>
              <a:defRPr/>
            </a:lvl4pPr>
          </a:lstStyle>
          <a:p>
            <a:pPr lvl="0"/>
            <a:r>
              <a:rPr lang="en-US"/>
              <a:t>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244" y="2889547"/>
            <a:ext cx="10001397"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69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 black_gray">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1100" y="1597026"/>
            <a:ext cx="6678613" cy="3663950"/>
          </a:xfrm>
        </p:spPr>
        <p:txBody>
          <a:bodyPr vert="horz" lIns="0" tIns="0" rIns="0" bIns="0" rtlCol="0" anchor="ctr" anchorCtr="0">
            <a:noAutofit/>
          </a:bodyPr>
          <a:lstStyle>
            <a:lvl1pPr marL="0" indent="0">
              <a:lnSpc>
                <a:spcPct val="125000"/>
              </a:lnSpc>
              <a:buNone/>
              <a:defRPr lang="en-US" sz="22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Edit Master text styles</a:t>
            </a:r>
          </a:p>
        </p:txBody>
      </p:sp>
      <p:sp>
        <p:nvSpPr>
          <p:cNvPr id="10" name="TextBox 9"/>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©2020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35606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5/12/2025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82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089777"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133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1077914"/>
            <a:ext cx="10007600"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139" y="2132013"/>
            <a:ext cx="10007600"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5/12/2025</a:t>
            </a:fld>
            <a:endParaRPr lang="en-US" dirty="0"/>
          </a:p>
        </p:txBody>
      </p:sp>
      <p:sp>
        <p:nvSpPr>
          <p:cNvPr id="12"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©2020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24072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ck_white border">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6089777" y="0"/>
            <a:ext cx="60990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Rectangle 9"/>
          <p:cNvSpPr/>
          <p:nvPr userDrawn="1"/>
        </p:nvSpPr>
        <p:spPr>
          <a:xfrm>
            <a:off x="54133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title" hasCustomPrompt="1"/>
          </p:nvPr>
        </p:nvSpPr>
        <p:spPr>
          <a:xfrm>
            <a:off x="973139" y="1077914"/>
            <a:ext cx="10007600"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139" y="2132013"/>
            <a:ext cx="10007600"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5/12/2025</a:t>
            </a:fld>
            <a:endParaRPr lang="en-US" dirty="0"/>
          </a:p>
        </p:txBody>
      </p:sp>
      <p:sp>
        <p:nvSpPr>
          <p:cNvPr id="12"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©2020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177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5/12/2025</a:t>
            </a:fld>
            <a:endParaRPr lang="en-US" dirty="0"/>
          </a:p>
        </p:txBody>
      </p:sp>
      <p:sp>
        <p:nvSpPr>
          <p:cNvPr id="5" name="Footer Placeholder 4"/>
          <p:cNvSpPr>
            <a:spLocks noGrp="1"/>
          </p:cNvSpPr>
          <p:nvPr>
            <p:ph type="ftr" sz="quarter" idx="3"/>
          </p:nvPr>
        </p:nvSpPr>
        <p:spPr>
          <a:xfrm>
            <a:off x="2234618" y="6135688"/>
            <a:ext cx="9431920"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©2020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12" r:id="rId3"/>
    <p:sldLayoutId id="2147483662" r:id="rId4"/>
    <p:sldLayoutId id="2147483699" r:id="rId5"/>
    <p:sldLayoutId id="2147483693" r:id="rId6"/>
    <p:sldLayoutId id="2147483698" r:id="rId7"/>
    <p:sldLayoutId id="2147483681" r:id="rId8"/>
    <p:sldLayoutId id="2147483682" r:id="rId9"/>
    <p:sldLayoutId id="2147483684" r:id="rId10"/>
    <p:sldLayoutId id="2147483683" r:id="rId11"/>
    <p:sldLayoutId id="2147483704" r:id="rId12"/>
    <p:sldLayoutId id="2147483709" r:id="rId13"/>
    <p:sldLayoutId id="2147483705" r:id="rId14"/>
    <p:sldLayoutId id="2147483708" r:id="rId15"/>
    <p:sldLayoutId id="2147483685" r:id="rId16"/>
    <p:sldLayoutId id="2147483675" r:id="rId17"/>
    <p:sldLayoutId id="2147483686" r:id="rId18"/>
    <p:sldLayoutId id="2147483710" r:id="rId19"/>
    <p:sldLayoutId id="2147483687" r:id="rId20"/>
    <p:sldLayoutId id="2147483688" r:id="rId21"/>
    <p:sldLayoutId id="2147483692" r:id="rId22"/>
    <p:sldLayoutId id="2147483694" r:id="rId23"/>
    <p:sldLayoutId id="2147483664" r:id="rId24"/>
    <p:sldLayoutId id="2147483700" r:id="rId25"/>
    <p:sldLayoutId id="2147483665" r:id="rId26"/>
    <p:sldLayoutId id="2147483696" r:id="rId27"/>
    <p:sldLayoutId id="2147483697" r:id="rId28"/>
    <p:sldLayoutId id="2147483666" r:id="rId29"/>
    <p:sldLayoutId id="2147483701" r:id="rId30"/>
    <p:sldLayoutId id="2147483667" r:id="rId31"/>
    <p:sldLayoutId id="2147483670" r:id="rId32"/>
    <p:sldLayoutId id="2147483671" r:id="rId33"/>
    <p:sldLayoutId id="2147483672" r:id="rId34"/>
    <p:sldLayoutId id="2147483729"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p:cNvSpPr txBox="1"/>
          <p:nvPr/>
        </p:nvSpPr>
        <p:spPr bwMode="auto">
          <a:xfrm>
            <a:off x="2539339" y="6400801"/>
            <a:ext cx="2844059"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609441" y="425451"/>
            <a:ext cx="8157624"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609441" y="1281113"/>
            <a:ext cx="10969943"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10233534"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defTabSz="914400" fontAlgn="base">
              <a:spcBef>
                <a:spcPct val="0"/>
              </a:spcBef>
              <a:defRPr/>
            </a:pPr>
            <a:endParaRPr lang="en-US" altLang="en-US"/>
          </a:p>
        </p:txBody>
      </p:sp>
      <p:cxnSp>
        <p:nvCxnSpPr>
          <p:cNvPr id="1030" name="Straight Connector 8"/>
          <p:cNvCxnSpPr/>
          <p:nvPr/>
        </p:nvCxnSpPr>
        <p:spPr>
          <a:xfrm>
            <a:off x="0" y="5994400"/>
            <a:ext cx="12188825" cy="0"/>
          </a:xfrm>
          <a:prstGeom prst="line">
            <a:avLst/>
          </a:prstGeom>
          <a:noFill/>
          <a:ln w="6350">
            <a:solidFill>
              <a:srgbClr val="CFD5E4"/>
            </a:solidFill>
            <a:miter lim="800000"/>
          </a:ln>
        </p:spPr>
      </p:cxnSp>
    </p:spTree>
    <p:extLst>
      <p:ext uri="{BB962C8B-B14F-4D97-AF65-F5344CB8AC3E}">
        <p14:creationId xmlns:p14="http://schemas.microsoft.com/office/powerpoint/2010/main" val="181330195"/>
      </p:ext>
    </p:extLst>
  </p:cSld>
  <p:clrMap bg1="lt1" tx1="dk1" bg2="lt2" tx2="dk2" accent1="accent1" accent2="accent2" accent3="accent3" accent4="accent4" accent5="accent5" accent6="accent6" hlink="hlink" folHlink="folHlink"/>
  <p:sldLayoutIdLst>
    <p:sldLayoutId id="2147483728" r:id="rId1"/>
  </p:sldLayoutIdLst>
  <p:transition/>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93/biosci/biv084" TargetMode="External"/><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29.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t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28"/>
          <p:cNvSpPr>
            <a:spLocks noChangeAspect="1"/>
          </p:cNvSpPr>
          <p:nvPr/>
        </p:nvSpPr>
        <p:spPr bwMode="auto">
          <a:xfrm>
            <a:off x="9195744" y="1984375"/>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p:txBody>
          <a:bodyPr/>
          <a:lstStyle/>
          <a:p>
            <a:r>
              <a:rPr lang="en-US" sz="4400" dirty="0"/>
              <a:t>Extracellular Vesicle-Based Therapeutics for COPD</a:t>
            </a:r>
          </a:p>
        </p:txBody>
      </p:sp>
      <p:sp>
        <p:nvSpPr>
          <p:cNvPr id="3" name="Subtitle 2"/>
          <p:cNvSpPr>
            <a:spLocks noGrp="1"/>
          </p:cNvSpPr>
          <p:nvPr>
            <p:ph type="subTitle" idx="1"/>
          </p:nvPr>
        </p:nvSpPr>
        <p:spPr/>
        <p:txBody>
          <a:bodyPr/>
          <a:lstStyle/>
          <a:p>
            <a:r>
              <a:rPr lang="en-US" dirty="0"/>
              <a:t>Pre-clinical data generated using an emphysema mouse model  </a:t>
            </a:r>
          </a:p>
        </p:txBody>
      </p:sp>
      <p:sp>
        <p:nvSpPr>
          <p:cNvPr id="4" name="Subtitle 2"/>
          <p:cNvSpPr txBox="1">
            <a:spLocks/>
          </p:cNvSpPr>
          <p:nvPr/>
        </p:nvSpPr>
        <p:spPr>
          <a:xfrm>
            <a:off x="973137" y="4980972"/>
            <a:ext cx="10001503"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b="0" dirty="0">
                <a:solidFill>
                  <a:schemeClr val="tx1"/>
                </a:solidFill>
              </a:rPr>
              <a:t>Robert Vassallo, M.D.</a:t>
            </a:r>
          </a:p>
        </p:txBody>
      </p:sp>
      <p:sp>
        <p:nvSpPr>
          <p:cNvPr id="12" name="TextBox 11"/>
          <p:cNvSpPr txBox="1"/>
          <p:nvPr/>
        </p:nvSpPr>
        <p:spPr>
          <a:xfrm>
            <a:off x="973138" y="5629656"/>
            <a:ext cx="5130800" cy="694944"/>
          </a:xfrm>
          <a:prstGeom prst="rect">
            <a:avLst/>
          </a:prstGeom>
        </p:spPr>
        <p:txBody>
          <a:bodyPr vert="horz" lIns="0" tIns="0" rIns="0" bIns="0" rtlCol="0" anchor="b" anchorCtr="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a:solidFill>
                  <a:schemeClr val="tx1">
                    <a:lumMod val="50000"/>
                    <a:lumOff val="50000"/>
                  </a:schemeClr>
                </a:solidFill>
              </a:rPr>
              <a:t>Pulmonary and Critical Care Medicine  </a:t>
            </a:r>
          </a:p>
          <a:p>
            <a:r>
              <a:rPr lang="en-US" sz="1600" dirty="0">
                <a:solidFill>
                  <a:schemeClr val="tx1">
                    <a:lumMod val="50000"/>
                    <a:lumOff val="50000"/>
                  </a:schemeClr>
                </a:solidFill>
              </a:rPr>
              <a:t>Trieste – May 2025</a:t>
            </a:r>
          </a:p>
        </p:txBody>
      </p:sp>
    </p:spTree>
    <p:custDataLst>
      <p:tags r:id="rId1"/>
    </p:custDataLst>
    <p:extLst>
      <p:ext uri="{BB962C8B-B14F-4D97-AF65-F5344CB8AC3E}">
        <p14:creationId xmlns:p14="http://schemas.microsoft.com/office/powerpoint/2010/main" val="41554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Extracellular Vesicles</a:t>
            </a:r>
          </a:p>
        </p:txBody>
      </p:sp>
      <p:sp>
        <p:nvSpPr>
          <p:cNvPr id="3" name="Content Placeholder 2"/>
          <p:cNvSpPr>
            <a:spLocks noGrp="1"/>
          </p:cNvSpPr>
          <p:nvPr>
            <p:ph idx="1"/>
          </p:nvPr>
        </p:nvSpPr>
        <p:spPr>
          <a:xfrm>
            <a:off x="1039813" y="1449855"/>
            <a:ext cx="9998921" cy="4389120"/>
          </a:xfrm>
        </p:spPr>
        <p:txBody>
          <a:bodyPr/>
          <a:lstStyle/>
          <a:p>
            <a:r>
              <a:rPr lang="en-US" sz="2400" dirty="0"/>
              <a:t>Naturally released, membrane-bound particles originating from cells.  EVs are </a:t>
            </a:r>
            <a:r>
              <a:rPr lang="en-US" sz="2400" b="1" dirty="0"/>
              <a:t>Intercellular Messengers </a:t>
            </a:r>
            <a:r>
              <a:rPr lang="en-US" sz="2400" dirty="0"/>
              <a:t>that transfer molecules between cells, both near and far.</a:t>
            </a:r>
          </a:p>
          <a:p>
            <a:pPr>
              <a:buFont typeface="Arial" panose="020B0604020202020204" pitchFamily="34" charset="0"/>
              <a:buChar char="•"/>
            </a:pPr>
            <a:r>
              <a:rPr lang="en-US" sz="2400" b="1" dirty="0"/>
              <a:t>Heterogeneous:</a:t>
            </a:r>
            <a:r>
              <a:rPr lang="en-US" sz="2400" dirty="0"/>
              <a:t> vary significantly in:</a:t>
            </a:r>
          </a:p>
          <a:p>
            <a:pPr marL="742950" lvl="1" indent="-285750">
              <a:buFont typeface="Arial" panose="020B0604020202020204" pitchFamily="34" charset="0"/>
              <a:buChar char="•"/>
            </a:pPr>
            <a:r>
              <a:rPr lang="en-US" sz="2200" b="1" dirty="0"/>
              <a:t>Size:</a:t>
            </a:r>
            <a:r>
              <a:rPr lang="en-US" sz="2200" dirty="0"/>
              <a:t> nanometers (&lt;100 nm) to larger micrometers (&gt;1 </a:t>
            </a:r>
            <a:r>
              <a:rPr lang="el-GR" sz="2200" dirty="0"/>
              <a:t>μ</a:t>
            </a:r>
            <a:r>
              <a:rPr lang="en-US" sz="2200" dirty="0"/>
              <a:t>m).</a:t>
            </a:r>
          </a:p>
          <a:p>
            <a:pPr marL="742950" lvl="1" indent="-285750">
              <a:buFont typeface="Arial" panose="020B0604020202020204" pitchFamily="34" charset="0"/>
              <a:buChar char="•"/>
            </a:pPr>
            <a:r>
              <a:rPr lang="en-US" sz="2200" b="1" dirty="0"/>
              <a:t>Origin:</a:t>
            </a:r>
            <a:r>
              <a:rPr lang="en-US" sz="2200" dirty="0"/>
              <a:t> Formed via different cellular pathways (e.g., endosomal route for exosomes, plasma membrane budding for </a:t>
            </a:r>
            <a:r>
              <a:rPr lang="en-US" sz="2200" dirty="0" err="1"/>
              <a:t>microvesicles</a:t>
            </a:r>
            <a:r>
              <a:rPr lang="en-US" sz="2200" dirty="0"/>
              <a:t>).</a:t>
            </a:r>
          </a:p>
          <a:p>
            <a:pPr marL="742950" lvl="1" indent="-285750">
              <a:buFont typeface="Arial" panose="020B0604020202020204" pitchFamily="34" charset="0"/>
              <a:buChar char="•"/>
            </a:pPr>
            <a:r>
              <a:rPr lang="en-US" sz="2200" b="1" dirty="0"/>
              <a:t>Content:</a:t>
            </a:r>
            <a:r>
              <a:rPr lang="en-US" sz="2200" dirty="0"/>
              <a:t> Carry a diverse cargo reflecting the parent cell.</a:t>
            </a:r>
          </a:p>
          <a:p>
            <a:pPr>
              <a:buFont typeface="Arial" panose="020B0604020202020204" pitchFamily="34" charset="0"/>
              <a:buChar char="•"/>
            </a:pPr>
            <a:r>
              <a:rPr lang="en-US" sz="2400" b="1" dirty="0"/>
              <a:t>Rich Cargo:</a:t>
            </a:r>
            <a:r>
              <a:rPr lang="en-US" sz="2400" dirty="0"/>
              <a:t> Proteins (surface and internal), Lipids (making up the membrane), Nucleic Acids (mRNA, miRNA, other non-coding RNAs, DNA fragments).</a:t>
            </a:r>
          </a:p>
          <a:p>
            <a:endParaRPr lang="en-US" sz="2400" dirty="0"/>
          </a:p>
        </p:txBody>
      </p:sp>
    </p:spTree>
    <p:extLst>
      <p:ext uri="{BB962C8B-B14F-4D97-AF65-F5344CB8AC3E}">
        <p14:creationId xmlns:p14="http://schemas.microsoft.com/office/powerpoint/2010/main" val="25090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2412"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a:ln>
                  <a:noFill/>
                </a:ln>
                <a:solidFill>
                  <a:srgbClr val="333333"/>
                </a:solidFill>
                <a:effectLst/>
                <a:uLnTx/>
                <a:uFillTx/>
                <a:latin typeface="Arial"/>
                <a:ea typeface="ＭＳ Ｐゴシック"/>
                <a:cs typeface="Arial"/>
              </a:rPr>
              <a:t>BioScience</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rPr>
              <a:t>, Volume 65, Issue 8, 01 August 2015, Pages 783–797, </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hlinkClick r:id="rId3"/>
              </a:rPr>
              <a:t>https://doi.org/10.1093/biosci/biv084</a:t>
            </a:r>
            <a:endPar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800" b="0" i="0" u="none" strike="noStrike" kern="1200" cap="none" spc="0" normalizeH="0" baseline="0" noProof="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Arial"/>
              <a:ea typeface="ＭＳ Ｐゴシック"/>
              <a:cs typeface="Arial"/>
            </a:endParaRPr>
          </a:p>
        </p:txBody>
      </p:sp>
      <p:pic>
        <p:nvPicPr>
          <p:cNvPr id="5124" name="Picture 4" descr="Oxford University Press"/>
          <p:cNvPicPr>
            <a:picLocks noChangeAspect="1"/>
          </p:cNvPicPr>
          <p:nvPr/>
        </p:nvPicPr>
        <p:blipFill>
          <a:blip r:embed="rId4"/>
          <a:stretch>
            <a:fillRect/>
          </a:stretch>
        </p:blipFill>
        <p:spPr>
          <a:xfrm>
            <a:off x="9426574"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5028320" y="818353"/>
            <a:ext cx="6719888" cy="4548473"/>
          </a:xfrm>
          <a:prstGeom prst="rect">
            <a:avLst/>
          </a:prstGeom>
        </p:spPr>
      </p:pic>
      <p:sp>
        <p:nvSpPr>
          <p:cNvPr id="2" name="TextBox 1">
            <a:extLst>
              <a:ext uri="{FF2B5EF4-FFF2-40B4-BE49-F238E27FC236}">
                <a16:creationId xmlns:a16="http://schemas.microsoft.com/office/drawing/2014/main" id="{FBC40059-9CFF-868B-5736-B7C5BF74FBDA}"/>
              </a:ext>
            </a:extLst>
          </p:cNvPr>
          <p:cNvSpPr txBox="1"/>
          <p:nvPr/>
        </p:nvSpPr>
        <p:spPr>
          <a:xfrm>
            <a:off x="194553" y="465632"/>
            <a:ext cx="4745170" cy="5632311"/>
          </a:xfrm>
          <a:prstGeom prst="rect">
            <a:avLst/>
          </a:prstGeom>
          <a:noFill/>
        </p:spPr>
        <p:txBody>
          <a:bodyPr wrap="square" rtlCol="0">
            <a:spAutoFit/>
          </a:bodyPr>
          <a:lstStyle/>
          <a:p>
            <a:pPr>
              <a:buFont typeface="Arial" panose="020B0604020202020204" pitchFamily="34" charset="0"/>
              <a:buChar char="•"/>
            </a:pPr>
            <a:r>
              <a:rPr lang="en-US" sz="2400" b="1" dirty="0"/>
              <a:t>Major Subtypes:</a:t>
            </a:r>
            <a:r>
              <a:rPr lang="en-US" sz="2400" dirty="0"/>
              <a:t> </a:t>
            </a:r>
            <a:r>
              <a:rPr lang="en-US" sz="2400" b="1" dirty="0"/>
              <a:t>Exosomes:</a:t>
            </a:r>
            <a:r>
              <a:rPr lang="en-US" sz="2400" dirty="0"/>
              <a:t> </a:t>
            </a:r>
          </a:p>
          <a:p>
            <a:pPr>
              <a:buFont typeface="Arial" panose="020B0604020202020204" pitchFamily="34" charset="0"/>
              <a:buChar char="•"/>
            </a:pPr>
            <a:endParaRPr lang="en-US" sz="2400" dirty="0"/>
          </a:p>
          <a:p>
            <a:pPr marL="952393" lvl="1" indent="-342900">
              <a:buFont typeface="Arial" panose="020B0604020202020204" pitchFamily="34" charset="0"/>
              <a:buChar char="•"/>
            </a:pPr>
            <a:r>
              <a:rPr lang="en-US" sz="2400" b="1" dirty="0"/>
              <a:t>Exosomes</a:t>
            </a:r>
            <a:r>
              <a:rPr lang="en-US" sz="2400" dirty="0"/>
              <a:t>: (30−150 nm) with endosomal origin</a:t>
            </a:r>
          </a:p>
          <a:p>
            <a:pPr marL="952393" lvl="1" indent="-342900">
              <a:buFont typeface="Arial" panose="020B0604020202020204" pitchFamily="34" charset="0"/>
              <a:buChar char="•"/>
            </a:pPr>
            <a:endParaRPr lang="en-US" sz="2400" dirty="0"/>
          </a:p>
          <a:p>
            <a:pPr marL="952393" lvl="1" indent="-342900">
              <a:buFont typeface="Arial" panose="020B0604020202020204" pitchFamily="34" charset="0"/>
              <a:buChar char="•"/>
            </a:pPr>
            <a:r>
              <a:rPr lang="en-US" sz="2400" b="1" dirty="0" err="1"/>
              <a:t>Microvesicles</a:t>
            </a:r>
            <a:r>
              <a:rPr lang="en-US" sz="2400" b="1" dirty="0"/>
              <a:t>:</a:t>
            </a:r>
            <a:r>
              <a:rPr lang="en-US" sz="2400" dirty="0"/>
              <a:t> Larger EVs ( 100−1000 nm) budding directly from the cell surface.</a:t>
            </a:r>
          </a:p>
          <a:p>
            <a:pPr marL="952393" lvl="1" indent="-342900">
              <a:buFont typeface="Arial" panose="020B0604020202020204" pitchFamily="34" charset="0"/>
              <a:buChar char="•"/>
            </a:pPr>
            <a:endParaRPr lang="en-US" sz="2400" dirty="0"/>
          </a:p>
          <a:p>
            <a:pPr marL="952393" lvl="1" indent="-342900">
              <a:buFont typeface="Arial" panose="020B0604020202020204" pitchFamily="34" charset="0"/>
              <a:buChar char="•"/>
            </a:pPr>
            <a:r>
              <a:rPr lang="en-US" sz="2400" b="1" dirty="0"/>
              <a:t>Apoptotic Bodies:</a:t>
            </a:r>
            <a:r>
              <a:rPr lang="en-US" sz="2400" dirty="0"/>
              <a:t> Released from cells undergoing programmed cell death.</a:t>
            </a:r>
          </a:p>
          <a:p>
            <a:pPr marL="342900" indent="-342900">
              <a:buFont typeface="Arial" panose="020B0604020202020204" pitchFamily="34" charset="0"/>
              <a:buChar char="•"/>
            </a:pPr>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838A-01FD-3708-DB06-80ECA834CD61}"/>
              </a:ext>
            </a:extLst>
          </p:cNvPr>
          <p:cNvSpPr>
            <a:spLocks noGrp="1"/>
          </p:cNvSpPr>
          <p:nvPr>
            <p:ph type="title"/>
          </p:nvPr>
        </p:nvSpPr>
        <p:spPr/>
        <p:txBody>
          <a:bodyPr/>
          <a:lstStyle/>
          <a:p>
            <a:r>
              <a:rPr lang="en-US" b="1" dirty="0">
                <a:solidFill>
                  <a:schemeClr val="accent1"/>
                </a:solidFill>
              </a:rPr>
              <a:t>Exosomes vs. Extracellular Vesicles (EVs)</a:t>
            </a:r>
            <a:endParaRPr lang="en-US" dirty="0">
              <a:solidFill>
                <a:schemeClr val="accent1"/>
              </a:solidFill>
            </a:endParaRPr>
          </a:p>
        </p:txBody>
      </p:sp>
      <p:sp>
        <p:nvSpPr>
          <p:cNvPr id="3" name="Content Placeholder 2">
            <a:extLst>
              <a:ext uri="{FF2B5EF4-FFF2-40B4-BE49-F238E27FC236}">
                <a16:creationId xmlns:a16="http://schemas.microsoft.com/office/drawing/2014/main" id="{2C043B5E-67C6-A679-48CA-F9D29D69A748}"/>
              </a:ext>
            </a:extLst>
          </p:cNvPr>
          <p:cNvSpPr>
            <a:spLocks noGrp="1"/>
          </p:cNvSpPr>
          <p:nvPr>
            <p:ph idx="1"/>
          </p:nvPr>
        </p:nvSpPr>
        <p:spPr>
          <a:xfrm>
            <a:off x="1104946" y="1401200"/>
            <a:ext cx="9998921" cy="4389120"/>
          </a:xfrm>
        </p:spPr>
        <p:txBody>
          <a:bodyPr/>
          <a:lstStyle/>
          <a:p>
            <a:pPr>
              <a:buNone/>
            </a:pPr>
            <a:r>
              <a:rPr lang="en-US" sz="2400" b="1" dirty="0"/>
              <a:t>Extracellular Vesicles (EVs)</a:t>
            </a:r>
            <a:endParaRPr lang="en-US" sz="2400" dirty="0"/>
          </a:p>
          <a:p>
            <a:pPr lvl="1"/>
            <a:r>
              <a:rPr lang="en-US" b="1" dirty="0"/>
              <a:t>Broad Category:</a:t>
            </a:r>
            <a:r>
              <a:rPr lang="en-US" dirty="0"/>
              <a:t> The </a:t>
            </a:r>
            <a:r>
              <a:rPr lang="en-US" b="1" dirty="0"/>
              <a:t>umbrella term</a:t>
            </a:r>
            <a:r>
              <a:rPr lang="en-US" dirty="0"/>
              <a:t> for all membrane-bound vesicles released by cells.</a:t>
            </a:r>
          </a:p>
          <a:p>
            <a:pPr lvl="1"/>
            <a:r>
              <a:rPr lang="en-US" b="1" dirty="0"/>
              <a:t>Diverse Origins:</a:t>
            </a:r>
            <a:r>
              <a:rPr lang="en-US" dirty="0"/>
              <a:t> Formed through various mechanisms, including direct budding from the plasma membrane (</a:t>
            </a:r>
            <a:r>
              <a:rPr lang="en-US" dirty="0" err="1"/>
              <a:t>microvesicles</a:t>
            </a:r>
            <a:r>
              <a:rPr lang="en-US" dirty="0"/>
              <a:t>) or during apoptosis (apoptotic bodies).</a:t>
            </a:r>
          </a:p>
          <a:p>
            <a:pPr lvl="1"/>
            <a:r>
              <a:rPr lang="en-US" b="1" dirty="0"/>
              <a:t>Variable Size:</a:t>
            </a:r>
            <a:r>
              <a:rPr lang="en-US" dirty="0"/>
              <a:t> Wide size range, from small (&lt;100 nm) to large (&gt;1 </a:t>
            </a:r>
            <a:r>
              <a:rPr lang="el-GR" dirty="0"/>
              <a:t>μ</a:t>
            </a:r>
            <a:r>
              <a:rPr lang="en-US" dirty="0"/>
              <a:t>m).</a:t>
            </a:r>
          </a:p>
          <a:p>
            <a:pPr lvl="1"/>
            <a:r>
              <a:rPr lang="en-US" b="1" dirty="0"/>
              <a:t>General Function:</a:t>
            </a:r>
            <a:r>
              <a:rPr lang="en-US" dirty="0"/>
              <a:t> Cell-to-cell communication, waste removal, transport of molecules.</a:t>
            </a:r>
          </a:p>
          <a:p>
            <a:pPr>
              <a:buNone/>
            </a:pPr>
            <a:r>
              <a:rPr lang="en-US" sz="2400" b="1" dirty="0"/>
              <a:t>Exosomes</a:t>
            </a:r>
            <a:endParaRPr lang="en-US" sz="2400" dirty="0"/>
          </a:p>
          <a:p>
            <a:pPr lvl="1"/>
            <a:r>
              <a:rPr lang="en-US" b="1" dirty="0"/>
              <a:t>Specific Subtype:</a:t>
            </a:r>
            <a:r>
              <a:rPr lang="en-US" dirty="0"/>
              <a:t> A </a:t>
            </a:r>
            <a:r>
              <a:rPr lang="en-US" b="1" dirty="0"/>
              <a:t>distinct type</a:t>
            </a:r>
            <a:r>
              <a:rPr lang="en-US" dirty="0"/>
              <a:t> </a:t>
            </a:r>
            <a:r>
              <a:rPr lang="en-US" i="1" dirty="0"/>
              <a:t>of</a:t>
            </a:r>
            <a:r>
              <a:rPr lang="en-US" dirty="0"/>
              <a:t> EV.</a:t>
            </a:r>
          </a:p>
          <a:p>
            <a:pPr lvl="1"/>
            <a:r>
              <a:rPr lang="en-US" b="1" dirty="0"/>
              <a:t>Specific Origin:</a:t>
            </a:r>
            <a:r>
              <a:rPr lang="en-US" dirty="0"/>
              <a:t> Uniquely formed </a:t>
            </a:r>
            <a:r>
              <a:rPr lang="en-US" i="1" dirty="0"/>
              <a:t>inside</a:t>
            </a:r>
            <a:r>
              <a:rPr lang="en-US" dirty="0"/>
              <a:t> the cell within multivesicular bodies (MVBs) and released when MVBs fuse with the cell membrane. </a:t>
            </a:r>
            <a:r>
              <a:rPr lang="en-US" b="1" dirty="0"/>
              <a:t>(Endosomal Origin)</a:t>
            </a:r>
            <a:endParaRPr lang="en-US" dirty="0"/>
          </a:p>
          <a:p>
            <a:pPr lvl="1"/>
            <a:r>
              <a:rPr lang="en-US" b="1" dirty="0"/>
              <a:t>Defined Size:</a:t>
            </a:r>
            <a:r>
              <a:rPr lang="en-US" dirty="0"/>
              <a:t> Generally smaller, typically 30−150</a:t>
            </a:r>
            <a:r>
              <a:rPr lang="en-US" b="1" dirty="0"/>
              <a:t> </a:t>
            </a:r>
            <a:r>
              <a:rPr lang="en-US" dirty="0"/>
              <a:t>nm in diameter.</a:t>
            </a:r>
          </a:p>
          <a:p>
            <a:pPr lvl="1"/>
            <a:r>
              <a:rPr lang="en-US" b="1" dirty="0"/>
              <a:t>Specific Markers:</a:t>
            </a:r>
            <a:r>
              <a:rPr lang="en-US" dirty="0"/>
              <a:t> Often enriched in specific proteins related to their endosomal origin (e.g., CD9, CD63, CD81, ALIX, TSG101).</a:t>
            </a:r>
          </a:p>
          <a:p>
            <a:r>
              <a:rPr lang="en-US" sz="2400" b="1" i="1" dirty="0"/>
              <a:t>All exosomes are EVs, but not all EVs are exosomes.</a:t>
            </a:r>
            <a:endParaRPr lang="en-US" sz="2400" dirty="0"/>
          </a:p>
          <a:p>
            <a:endParaRPr lang="en-US" dirty="0"/>
          </a:p>
        </p:txBody>
      </p:sp>
    </p:spTree>
    <p:extLst>
      <p:ext uri="{BB962C8B-B14F-4D97-AF65-F5344CB8AC3E}">
        <p14:creationId xmlns:p14="http://schemas.microsoft.com/office/powerpoint/2010/main" val="359976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DA49-16CE-D4DB-C2C2-70502AFE3B6A}"/>
              </a:ext>
            </a:extLst>
          </p:cNvPr>
          <p:cNvSpPr>
            <a:spLocks noGrp="1"/>
          </p:cNvSpPr>
          <p:nvPr>
            <p:ph type="title"/>
          </p:nvPr>
        </p:nvSpPr>
        <p:spPr>
          <a:xfrm>
            <a:off x="1039642" y="536575"/>
            <a:ext cx="9998921" cy="587375"/>
          </a:xfrm>
        </p:spPr>
        <p:txBody>
          <a:bodyPr/>
          <a:lstStyle/>
          <a:p>
            <a:r>
              <a:rPr lang="en-US" dirty="0">
                <a:solidFill>
                  <a:schemeClr val="tx2"/>
                </a:solidFill>
              </a:rPr>
              <a:t>Why exosomes </a:t>
            </a:r>
          </a:p>
        </p:txBody>
      </p:sp>
      <p:sp>
        <p:nvSpPr>
          <p:cNvPr id="3" name="Content Placeholder 2">
            <a:extLst>
              <a:ext uri="{FF2B5EF4-FFF2-40B4-BE49-F238E27FC236}">
                <a16:creationId xmlns:a16="http://schemas.microsoft.com/office/drawing/2014/main" id="{82998E43-4CA8-EBCC-7E13-3F20817C394F}"/>
              </a:ext>
            </a:extLst>
          </p:cNvPr>
          <p:cNvSpPr>
            <a:spLocks noGrp="1"/>
          </p:cNvSpPr>
          <p:nvPr>
            <p:ph idx="1"/>
          </p:nvPr>
        </p:nvSpPr>
        <p:spPr>
          <a:xfrm>
            <a:off x="1064581" y="1366230"/>
            <a:ext cx="9998921" cy="4389120"/>
          </a:xfrm>
        </p:spPr>
        <p:txBody>
          <a:bodyPr/>
          <a:lstStyle/>
          <a:p>
            <a:r>
              <a:rPr lang="en-US" sz="2600" dirty="0"/>
              <a:t>Mesenchymal stem cell-derived exosomes (MSC-</a:t>
            </a:r>
            <a:r>
              <a:rPr lang="en-US" sz="2600" dirty="0" err="1"/>
              <a:t>Exos</a:t>
            </a:r>
            <a:r>
              <a:rPr lang="en-US" sz="2600" dirty="0"/>
              <a:t>) have anti-inflammatory, antifibrotic, and immunomodulatory properties. </a:t>
            </a:r>
          </a:p>
          <a:p>
            <a:r>
              <a:rPr lang="en-US" sz="2600" dirty="0"/>
              <a:t>Reduce fibroblast activation and can modulate immune responses by delivering immunoregulatory factors (1).</a:t>
            </a:r>
          </a:p>
          <a:p>
            <a:r>
              <a:rPr lang="en-US" sz="2600" dirty="0"/>
              <a:t>In COPD, MSC-</a:t>
            </a:r>
            <a:r>
              <a:rPr lang="en-US" sz="2600" dirty="0" err="1"/>
              <a:t>Exos</a:t>
            </a:r>
            <a:r>
              <a:rPr lang="en-US" sz="2600" dirty="0"/>
              <a:t> inhibit apoptosis of pulmonary microvascular endothelial cells through the miR-30b/Wnt5a pathway (2).</a:t>
            </a:r>
          </a:p>
          <a:p>
            <a:r>
              <a:rPr lang="en-US" sz="2600" dirty="0"/>
              <a:t>Exosomes derived from lung spheroid cells can reestablish normal alveolar structure and reduce collagen accumulation and myofibroblast proliferation (3).</a:t>
            </a:r>
          </a:p>
        </p:txBody>
      </p:sp>
      <p:sp>
        <p:nvSpPr>
          <p:cNvPr id="4" name="TextBox 3">
            <a:extLst>
              <a:ext uri="{FF2B5EF4-FFF2-40B4-BE49-F238E27FC236}">
                <a16:creationId xmlns:a16="http://schemas.microsoft.com/office/drawing/2014/main" id="{7B40C76C-82F9-3391-E3D6-680D5780579D}"/>
              </a:ext>
            </a:extLst>
          </p:cNvPr>
          <p:cNvSpPr txBox="1"/>
          <p:nvPr/>
        </p:nvSpPr>
        <p:spPr>
          <a:xfrm>
            <a:off x="4472247" y="5800187"/>
            <a:ext cx="7813964" cy="738664"/>
          </a:xfrm>
          <a:prstGeom prst="rect">
            <a:avLst/>
          </a:prstGeom>
          <a:noFill/>
        </p:spPr>
        <p:txBody>
          <a:bodyPr wrap="square" rtlCol="0">
            <a:spAutoFit/>
          </a:bodyPr>
          <a:lstStyle/>
          <a:p>
            <a:r>
              <a:rPr lang="en-US" sz="1400" i="1" dirty="0"/>
              <a:t>1) International Journal of Molecular Sciences. 2024;25(8):4378. doi:10.3390/ijms25084378.</a:t>
            </a:r>
          </a:p>
          <a:p>
            <a:r>
              <a:rPr lang="en-US" sz="1400" i="1" dirty="0"/>
              <a:t>2) International Journal of Nanomedicine. 2025;20:1191-1211. doi:10.2147/IJN.S487097.</a:t>
            </a:r>
          </a:p>
          <a:p>
            <a:r>
              <a:rPr lang="en-US" sz="1400" i="1" dirty="0"/>
              <a:t>3) Nature Communications. 2020;11(1):1064. doi:10.1038/s41467-020-14344-7.</a:t>
            </a:r>
          </a:p>
        </p:txBody>
      </p:sp>
    </p:spTree>
    <p:extLst>
      <p:ext uri="{BB962C8B-B14F-4D97-AF65-F5344CB8AC3E}">
        <p14:creationId xmlns:p14="http://schemas.microsoft.com/office/powerpoint/2010/main" val="199218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EVs for COPD </a:t>
            </a:r>
          </a:p>
        </p:txBody>
      </p:sp>
      <p:sp>
        <p:nvSpPr>
          <p:cNvPr id="3" name="Content Placeholder 2"/>
          <p:cNvSpPr>
            <a:spLocks noGrp="1"/>
          </p:cNvSpPr>
          <p:nvPr>
            <p:ph idx="1"/>
          </p:nvPr>
        </p:nvSpPr>
        <p:spPr>
          <a:xfrm>
            <a:off x="1398589" y="1371600"/>
            <a:ext cx="6089640" cy="1600200"/>
          </a:xfrm>
        </p:spPr>
        <p:txBody>
          <a:bodyPr/>
          <a:lstStyle/>
          <a:p>
            <a:r>
              <a:rPr lang="en-US" dirty="0"/>
              <a:t>Pre-clinical study using an established mouse model of emphysema.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52" y="3063244"/>
            <a:ext cx="6936914" cy="316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28" b="-1"/>
          <a:stretch/>
        </p:blipFill>
        <p:spPr bwMode="auto">
          <a:xfrm>
            <a:off x="7753366" y="3581166"/>
            <a:ext cx="3736014" cy="2408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368" y="428626"/>
            <a:ext cx="3143156" cy="263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4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23805" t="14415" r="7820" b="16598"/>
          <a:stretch/>
        </p:blipFill>
        <p:spPr>
          <a:xfrm>
            <a:off x="9023266" y="990600"/>
            <a:ext cx="1543050" cy="638176"/>
          </a:xfrm>
          <a:prstGeom prst="rect">
            <a:avLst/>
          </a:prstGeom>
          <a:ln>
            <a:solidFill>
              <a:schemeClr val="tx1"/>
            </a:solidFill>
          </a:ln>
        </p:spPr>
      </p:pic>
      <p:sp>
        <p:nvSpPr>
          <p:cNvPr id="32" name="TextBox 31"/>
          <p:cNvSpPr txBox="1"/>
          <p:nvPr/>
        </p:nvSpPr>
        <p:spPr>
          <a:xfrm>
            <a:off x="8378487" y="1125023"/>
            <a:ext cx="688009" cy="313932"/>
          </a:xfrm>
          <a:prstGeom prst="rect">
            <a:avLst/>
          </a:prstGeom>
          <a:noFill/>
        </p:spPr>
        <p:txBody>
          <a:bodyPr wrap="none" rtlCol="0">
            <a:spAutoFit/>
          </a:bodyPr>
          <a:lstStyle/>
          <a:p>
            <a:pPr defTabSz="1097280"/>
            <a:r>
              <a:rPr lang="en-US" sz="1440" b="1" dirty="0">
                <a:solidFill>
                  <a:prstClr val="black"/>
                </a:solidFill>
              </a:rPr>
              <a:t>SOD1</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28860" t="22866" r="10263" b="2003"/>
          <a:stretch/>
        </p:blipFill>
        <p:spPr>
          <a:xfrm>
            <a:off x="9031950" y="1676400"/>
            <a:ext cx="1543050" cy="657226"/>
          </a:xfrm>
          <a:prstGeom prst="rect">
            <a:avLst/>
          </a:prstGeom>
          <a:ln>
            <a:solidFill>
              <a:schemeClr val="tx1"/>
            </a:solidFill>
          </a:ln>
        </p:spPr>
      </p:pic>
      <p:sp>
        <p:nvSpPr>
          <p:cNvPr id="34" name="TextBox 33"/>
          <p:cNvSpPr txBox="1"/>
          <p:nvPr/>
        </p:nvSpPr>
        <p:spPr>
          <a:xfrm>
            <a:off x="8378487" y="1820351"/>
            <a:ext cx="688009" cy="313932"/>
          </a:xfrm>
          <a:prstGeom prst="rect">
            <a:avLst/>
          </a:prstGeom>
          <a:noFill/>
        </p:spPr>
        <p:txBody>
          <a:bodyPr wrap="none" rtlCol="0">
            <a:spAutoFit/>
          </a:bodyPr>
          <a:lstStyle/>
          <a:p>
            <a:pPr defTabSz="1097280"/>
            <a:r>
              <a:rPr lang="en-US" sz="1440" b="1" dirty="0">
                <a:solidFill>
                  <a:prstClr val="black"/>
                </a:solidFill>
              </a:rPr>
              <a:t>SOD2</a:t>
            </a: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18796" t="16816" r="18796" b="1124"/>
          <a:stretch/>
        </p:blipFill>
        <p:spPr>
          <a:xfrm>
            <a:off x="9023255" y="2377967"/>
            <a:ext cx="1543051" cy="695326"/>
          </a:xfrm>
          <a:prstGeom prst="rect">
            <a:avLst/>
          </a:prstGeom>
          <a:ln>
            <a:solidFill>
              <a:schemeClr val="tx1"/>
            </a:solidFill>
          </a:ln>
        </p:spPr>
      </p:pic>
      <p:sp>
        <p:nvSpPr>
          <p:cNvPr id="36" name="TextBox 35"/>
          <p:cNvSpPr txBox="1"/>
          <p:nvPr/>
        </p:nvSpPr>
        <p:spPr>
          <a:xfrm>
            <a:off x="8378487" y="2540963"/>
            <a:ext cx="688009" cy="313932"/>
          </a:xfrm>
          <a:prstGeom prst="rect">
            <a:avLst/>
          </a:prstGeom>
          <a:noFill/>
        </p:spPr>
        <p:txBody>
          <a:bodyPr wrap="none" rtlCol="0">
            <a:spAutoFit/>
          </a:bodyPr>
          <a:lstStyle/>
          <a:p>
            <a:pPr defTabSz="1097280"/>
            <a:r>
              <a:rPr lang="en-US" sz="1440" b="1" dirty="0">
                <a:solidFill>
                  <a:prstClr val="black"/>
                </a:solidFill>
              </a:rPr>
              <a:t>SOD3</a:t>
            </a: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3298" t="1087" r="30602" b="14130"/>
          <a:stretch/>
        </p:blipFill>
        <p:spPr>
          <a:xfrm>
            <a:off x="9023265" y="4114804"/>
            <a:ext cx="1543052" cy="742950"/>
          </a:xfrm>
          <a:prstGeom prst="rect">
            <a:avLst/>
          </a:prstGeom>
          <a:ln>
            <a:solidFill>
              <a:schemeClr val="tx1"/>
            </a:solidFill>
          </a:ln>
        </p:spPr>
      </p:pic>
      <p:sp>
        <p:nvSpPr>
          <p:cNvPr id="38" name="TextBox 37"/>
          <p:cNvSpPr txBox="1"/>
          <p:nvPr/>
        </p:nvSpPr>
        <p:spPr>
          <a:xfrm>
            <a:off x="8401549" y="4301609"/>
            <a:ext cx="655949" cy="313932"/>
          </a:xfrm>
          <a:prstGeom prst="rect">
            <a:avLst/>
          </a:prstGeom>
          <a:noFill/>
        </p:spPr>
        <p:txBody>
          <a:bodyPr wrap="none" rtlCol="0">
            <a:spAutoFit/>
          </a:bodyPr>
          <a:lstStyle/>
          <a:p>
            <a:pPr defTabSz="1097280"/>
            <a:r>
              <a:rPr lang="en-US" sz="1440" b="1" dirty="0">
                <a:solidFill>
                  <a:prstClr val="black"/>
                </a:solidFill>
              </a:rPr>
              <a:t>CD63</a:t>
            </a:r>
          </a:p>
        </p:txBody>
      </p:sp>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25009" t="1160" r="18289" b="-1160"/>
          <a:stretch/>
        </p:blipFill>
        <p:spPr>
          <a:xfrm>
            <a:off x="9023266" y="3124200"/>
            <a:ext cx="1543050" cy="821436"/>
          </a:xfrm>
          <a:prstGeom prst="rect">
            <a:avLst/>
          </a:prstGeom>
          <a:ln>
            <a:solidFill>
              <a:schemeClr val="tx1"/>
            </a:solidFill>
          </a:ln>
        </p:spPr>
      </p:pic>
      <p:sp>
        <p:nvSpPr>
          <p:cNvPr id="40" name="TextBox 39"/>
          <p:cNvSpPr txBox="1"/>
          <p:nvPr/>
        </p:nvSpPr>
        <p:spPr>
          <a:xfrm>
            <a:off x="8413113" y="3350255"/>
            <a:ext cx="625492" cy="313932"/>
          </a:xfrm>
          <a:prstGeom prst="rect">
            <a:avLst/>
          </a:prstGeom>
          <a:noFill/>
        </p:spPr>
        <p:txBody>
          <a:bodyPr wrap="none" rtlCol="0">
            <a:spAutoFit/>
          </a:bodyPr>
          <a:lstStyle/>
          <a:p>
            <a:pPr defTabSz="1097280"/>
            <a:r>
              <a:rPr lang="en-US" sz="1440" b="1" dirty="0">
                <a:solidFill>
                  <a:prstClr val="black"/>
                </a:solidFill>
              </a:rPr>
              <a:t>HO-1</a:t>
            </a:r>
          </a:p>
        </p:txBody>
      </p:sp>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18225" r="28642"/>
          <a:stretch/>
        </p:blipFill>
        <p:spPr>
          <a:xfrm>
            <a:off x="9023253" y="4899792"/>
            <a:ext cx="1543051" cy="720852"/>
          </a:xfrm>
          <a:prstGeom prst="rect">
            <a:avLst/>
          </a:prstGeom>
          <a:ln>
            <a:solidFill>
              <a:schemeClr val="tx1"/>
            </a:solidFill>
          </a:ln>
        </p:spPr>
      </p:pic>
      <p:sp>
        <p:nvSpPr>
          <p:cNvPr id="42" name="TextBox 41"/>
          <p:cNvSpPr txBox="1"/>
          <p:nvPr/>
        </p:nvSpPr>
        <p:spPr>
          <a:xfrm>
            <a:off x="8226357" y="5075555"/>
            <a:ext cx="834587" cy="313932"/>
          </a:xfrm>
          <a:prstGeom prst="rect">
            <a:avLst/>
          </a:prstGeom>
          <a:noFill/>
        </p:spPr>
        <p:txBody>
          <a:bodyPr wrap="none" rtlCol="0">
            <a:spAutoFit/>
          </a:bodyPr>
          <a:lstStyle/>
          <a:p>
            <a:pPr defTabSz="1097280"/>
            <a:r>
              <a:rPr lang="en-US" sz="1440" b="1" dirty="0">
                <a:solidFill>
                  <a:prstClr val="black"/>
                </a:solidFill>
              </a:rPr>
              <a:t>Tubulin</a:t>
            </a:r>
          </a:p>
        </p:txBody>
      </p:sp>
      <p:sp>
        <p:nvSpPr>
          <p:cNvPr id="43" name="TextBox 42"/>
          <p:cNvSpPr txBox="1"/>
          <p:nvPr/>
        </p:nvSpPr>
        <p:spPr>
          <a:xfrm>
            <a:off x="9171453" y="685805"/>
            <a:ext cx="548640" cy="313932"/>
          </a:xfrm>
          <a:prstGeom prst="rect">
            <a:avLst/>
          </a:prstGeom>
          <a:noFill/>
        </p:spPr>
        <p:txBody>
          <a:bodyPr wrap="square" rtlCol="0">
            <a:spAutoFit/>
          </a:bodyPr>
          <a:lstStyle/>
          <a:p>
            <a:pPr defTabSz="1097280"/>
            <a:r>
              <a:rPr lang="en-US" sz="1440" b="1" dirty="0">
                <a:solidFill>
                  <a:prstClr val="black"/>
                </a:solidFill>
              </a:rPr>
              <a:t>B2</a:t>
            </a:r>
          </a:p>
        </p:txBody>
      </p:sp>
      <p:sp>
        <p:nvSpPr>
          <p:cNvPr id="44" name="TextBox 43"/>
          <p:cNvSpPr txBox="1"/>
          <p:nvPr/>
        </p:nvSpPr>
        <p:spPr>
          <a:xfrm>
            <a:off x="9595505" y="685799"/>
            <a:ext cx="420308" cy="313932"/>
          </a:xfrm>
          <a:prstGeom prst="rect">
            <a:avLst/>
          </a:prstGeom>
          <a:noFill/>
        </p:spPr>
        <p:txBody>
          <a:bodyPr wrap="none" rtlCol="0">
            <a:spAutoFit/>
          </a:bodyPr>
          <a:lstStyle/>
          <a:p>
            <a:pPr defTabSz="1097280"/>
            <a:r>
              <a:rPr lang="en-US" sz="1440" b="1" dirty="0">
                <a:solidFill>
                  <a:prstClr val="black"/>
                </a:solidFill>
              </a:rPr>
              <a:t>B3</a:t>
            </a:r>
          </a:p>
        </p:txBody>
      </p:sp>
      <p:sp>
        <p:nvSpPr>
          <p:cNvPr id="45" name="TextBox 44"/>
          <p:cNvSpPr txBox="1"/>
          <p:nvPr/>
        </p:nvSpPr>
        <p:spPr>
          <a:xfrm>
            <a:off x="9994413" y="683255"/>
            <a:ext cx="420308" cy="313932"/>
          </a:xfrm>
          <a:prstGeom prst="rect">
            <a:avLst/>
          </a:prstGeom>
          <a:noFill/>
        </p:spPr>
        <p:txBody>
          <a:bodyPr wrap="none" rtlCol="0">
            <a:spAutoFit/>
          </a:bodyPr>
          <a:lstStyle/>
          <a:p>
            <a:pPr defTabSz="1097280"/>
            <a:r>
              <a:rPr lang="en-US" sz="1440" b="1" dirty="0">
                <a:solidFill>
                  <a:prstClr val="black"/>
                </a:solidFill>
              </a:rPr>
              <a:t>B4</a:t>
            </a: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332" y="2333631"/>
            <a:ext cx="657606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90897" y="6404559"/>
            <a:ext cx="6970113" cy="424732"/>
          </a:xfrm>
          <a:prstGeom prst="rect">
            <a:avLst/>
          </a:prstGeom>
          <a:noFill/>
        </p:spPr>
        <p:txBody>
          <a:bodyPr wrap="none" rtlCol="0">
            <a:spAutoFit/>
          </a:bodyPr>
          <a:lstStyle/>
          <a:p>
            <a:pPr defTabSz="1097280"/>
            <a:r>
              <a:rPr lang="en-US" sz="2160" dirty="0">
                <a:solidFill>
                  <a:prstClr val="black"/>
                </a:solidFill>
              </a:rPr>
              <a:t>Unpublished Data – courtesy Dr Atta Behfar, MD, PhD </a:t>
            </a:r>
          </a:p>
        </p:txBody>
      </p:sp>
      <p:sp>
        <p:nvSpPr>
          <p:cNvPr id="3" name="Title 2">
            <a:extLst>
              <a:ext uri="{FF2B5EF4-FFF2-40B4-BE49-F238E27FC236}">
                <a16:creationId xmlns:a16="http://schemas.microsoft.com/office/drawing/2014/main" id="{AA60C747-9EE7-8908-28FE-4714738D94E0}"/>
              </a:ext>
            </a:extLst>
          </p:cNvPr>
          <p:cNvSpPr>
            <a:spLocks noGrp="1"/>
          </p:cNvSpPr>
          <p:nvPr>
            <p:ph type="title"/>
          </p:nvPr>
        </p:nvSpPr>
        <p:spPr/>
        <p:txBody>
          <a:bodyPr/>
          <a:lstStyle/>
          <a:p>
            <a:r>
              <a:rPr lang="en-US" dirty="0">
                <a:solidFill>
                  <a:schemeClr val="tx2"/>
                </a:solidFill>
              </a:rPr>
              <a:t>Platelet-derived exosomes – PEP </a:t>
            </a:r>
          </a:p>
        </p:txBody>
      </p:sp>
    </p:spTree>
    <p:extLst>
      <p:ext uri="{BB962C8B-B14F-4D97-AF65-F5344CB8AC3E}">
        <p14:creationId xmlns:p14="http://schemas.microsoft.com/office/powerpoint/2010/main" val="40721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D32D-BAF8-4470-AED1-6248A33B2DF1}"/>
              </a:ext>
            </a:extLst>
          </p:cNvPr>
          <p:cNvSpPr>
            <a:spLocks noGrp="1"/>
          </p:cNvSpPr>
          <p:nvPr>
            <p:ph type="title"/>
          </p:nvPr>
        </p:nvSpPr>
        <p:spPr/>
        <p:txBody>
          <a:bodyPr/>
          <a:lstStyle/>
          <a:p>
            <a:r>
              <a:rPr lang="en-US" dirty="0"/>
              <a:t>Study Design &amp; Data</a:t>
            </a:r>
          </a:p>
        </p:txBody>
      </p:sp>
      <p:sp>
        <p:nvSpPr>
          <p:cNvPr id="3" name="Content Placeholder 2">
            <a:extLst>
              <a:ext uri="{FF2B5EF4-FFF2-40B4-BE49-F238E27FC236}">
                <a16:creationId xmlns:a16="http://schemas.microsoft.com/office/drawing/2014/main" id="{B915F842-D2F1-4E89-9C04-BB5BF4761E5D}"/>
              </a:ext>
            </a:extLst>
          </p:cNvPr>
          <p:cNvSpPr>
            <a:spLocks noGrp="1"/>
          </p:cNvSpPr>
          <p:nvPr>
            <p:ph idx="1"/>
          </p:nvPr>
        </p:nvSpPr>
        <p:spPr>
          <a:xfrm>
            <a:off x="265194" y="1230489"/>
            <a:ext cx="11520406" cy="5090936"/>
          </a:xfrm>
        </p:spPr>
        <p:txBody>
          <a:bodyPr/>
          <a:lstStyle/>
          <a:p>
            <a:r>
              <a:rPr lang="en-US" sz="1800" dirty="0"/>
              <a:t>Study Groups:</a:t>
            </a:r>
          </a:p>
          <a:p>
            <a:pPr lvl="1"/>
            <a:r>
              <a:rPr lang="en-US" sz="1800" dirty="0"/>
              <a:t>Negative control (n=10): saline instillation and saline nebulization</a:t>
            </a:r>
          </a:p>
          <a:p>
            <a:pPr lvl="1"/>
            <a:r>
              <a:rPr lang="en-US" sz="1800" dirty="0"/>
              <a:t>Positive control/CS (n=10): placebo controls of CS exposed mice</a:t>
            </a:r>
          </a:p>
          <a:p>
            <a:pPr lvl="1"/>
            <a:r>
              <a:rPr lang="en-US" sz="1800" dirty="0"/>
              <a:t>10% PEP/CS (n=10) : nebulized 25 minutes, 3 days a week </a:t>
            </a:r>
          </a:p>
          <a:p>
            <a:pPr lvl="1"/>
            <a:r>
              <a:rPr lang="en-US" sz="1800" dirty="0"/>
              <a:t>20% PEP/CS (n=11) : nebulized 25 minutes, 3 days a week</a:t>
            </a:r>
          </a:p>
          <a:p>
            <a:pPr lvl="1"/>
            <a:r>
              <a:rPr lang="en-US" sz="1800" dirty="0"/>
              <a:t>20% PEP only (n=14): nebulized 25 minutes, 3 days a week</a:t>
            </a:r>
          </a:p>
          <a:p>
            <a:endParaRPr lang="en-US" dirty="0"/>
          </a:p>
        </p:txBody>
      </p:sp>
      <p:sp>
        <p:nvSpPr>
          <p:cNvPr id="24" name="Title 1">
            <a:extLst>
              <a:ext uri="{FF2B5EF4-FFF2-40B4-BE49-F238E27FC236}">
                <a16:creationId xmlns:a16="http://schemas.microsoft.com/office/drawing/2014/main" id="{792E3D8F-4E3F-42A2-A49D-D49405A8C4CF}"/>
              </a:ext>
            </a:extLst>
          </p:cNvPr>
          <p:cNvSpPr txBox="1">
            <a:spLocks/>
          </p:cNvSpPr>
          <p:nvPr/>
        </p:nvSpPr>
        <p:spPr>
          <a:xfrm>
            <a:off x="7801233" y="1806033"/>
            <a:ext cx="4122398" cy="8893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400" kern="1200" dirty="0">
                <a:solidFill>
                  <a:schemeClr val="tx1"/>
                </a:solidFill>
                <a:latin typeface="+mj-lt"/>
                <a:ea typeface="+mj-ea"/>
                <a:cs typeface="+mj-cs"/>
              </a:rPr>
              <a:t>The inhalation tower and mouse unit </a:t>
            </a:r>
          </a:p>
        </p:txBody>
      </p:sp>
      <p:pic>
        <p:nvPicPr>
          <p:cNvPr id="25" name="Picture 24">
            <a:extLst>
              <a:ext uri="{FF2B5EF4-FFF2-40B4-BE49-F238E27FC236}">
                <a16:creationId xmlns:a16="http://schemas.microsoft.com/office/drawing/2014/main" id="{E45D9E9D-0621-4FA3-B1C5-400F60547D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87" b="-3"/>
          <a:stretch/>
        </p:blipFill>
        <p:spPr bwMode="auto">
          <a:xfrm>
            <a:off x="7556565" y="2710249"/>
            <a:ext cx="4343560" cy="39056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a:extLst>
              <a:ext uri="{FF2B5EF4-FFF2-40B4-BE49-F238E27FC236}">
                <a16:creationId xmlns:a16="http://schemas.microsoft.com/office/drawing/2014/main" id="{8A400A96-7E23-4DC0-9C41-839F4739D1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755" r="-1" b="17760"/>
          <a:stretch/>
        </p:blipFill>
        <p:spPr bwMode="auto">
          <a:xfrm>
            <a:off x="4467111" y="5344431"/>
            <a:ext cx="2866836" cy="12679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Group 51">
            <a:extLst>
              <a:ext uri="{FF2B5EF4-FFF2-40B4-BE49-F238E27FC236}">
                <a16:creationId xmlns:a16="http://schemas.microsoft.com/office/drawing/2014/main" id="{6AA53C1C-2584-4A31-B8D1-6B4F392F9378}"/>
              </a:ext>
            </a:extLst>
          </p:cNvPr>
          <p:cNvGrpSpPr/>
          <p:nvPr/>
        </p:nvGrpSpPr>
        <p:grpSpPr>
          <a:xfrm>
            <a:off x="1291549" y="3160523"/>
            <a:ext cx="6029964" cy="1562983"/>
            <a:chOff x="440995" y="2254544"/>
            <a:chExt cx="6851929" cy="1709216"/>
          </a:xfrm>
        </p:grpSpPr>
        <p:pic>
          <p:nvPicPr>
            <p:cNvPr id="53" name="Picture 2">
              <a:extLst>
                <a:ext uri="{FF2B5EF4-FFF2-40B4-BE49-F238E27FC236}">
                  <a16:creationId xmlns:a16="http://schemas.microsoft.com/office/drawing/2014/main" id="{94652378-E67B-49E8-A4BC-4718C3DB39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641" y="2269577"/>
              <a:ext cx="482553" cy="7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a:extLst>
                <a:ext uri="{FF2B5EF4-FFF2-40B4-BE49-F238E27FC236}">
                  <a16:creationId xmlns:a16="http://schemas.microsoft.com/office/drawing/2014/main" id="{70F1FF7A-D864-4BE2-B6AC-886AB957E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570" y="2254544"/>
              <a:ext cx="482552" cy="7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a:extLst>
                <a:ext uri="{FF2B5EF4-FFF2-40B4-BE49-F238E27FC236}">
                  <a16:creationId xmlns:a16="http://schemas.microsoft.com/office/drawing/2014/main" id="{49674A26-9297-44E4-8F0B-3F4F728134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4498" y="2254545"/>
              <a:ext cx="482552" cy="7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ounded Rectangle 6">
              <a:extLst>
                <a:ext uri="{FF2B5EF4-FFF2-40B4-BE49-F238E27FC236}">
                  <a16:creationId xmlns:a16="http://schemas.microsoft.com/office/drawing/2014/main" id="{2816257E-3D06-4791-B7BA-0FF5873B77A5}"/>
                </a:ext>
              </a:extLst>
            </p:cNvPr>
            <p:cNvSpPr/>
            <p:nvPr/>
          </p:nvSpPr>
          <p:spPr>
            <a:xfrm>
              <a:off x="440995" y="3065298"/>
              <a:ext cx="1633197" cy="8001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Day1</a:t>
              </a:r>
              <a:r>
                <a:rPr lang="en-US" sz="1200" dirty="0"/>
                <a:t>: cigarette smoke exposure</a:t>
              </a:r>
            </a:p>
          </p:txBody>
        </p:sp>
        <p:sp>
          <p:nvSpPr>
            <p:cNvPr id="57" name="Rounded Rectangle 7">
              <a:extLst>
                <a:ext uri="{FF2B5EF4-FFF2-40B4-BE49-F238E27FC236}">
                  <a16:creationId xmlns:a16="http://schemas.microsoft.com/office/drawing/2014/main" id="{C6946DE8-6878-4F9C-89EB-E725706C0242}"/>
                </a:ext>
              </a:extLst>
            </p:cNvPr>
            <p:cNvSpPr/>
            <p:nvPr/>
          </p:nvSpPr>
          <p:spPr>
            <a:xfrm>
              <a:off x="2930101" y="3065298"/>
              <a:ext cx="1438426" cy="8383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Week14</a:t>
              </a:r>
              <a:r>
                <a:rPr lang="en-US" sz="1200" dirty="0"/>
                <a:t>: PEP nebulization started</a:t>
              </a:r>
            </a:p>
          </p:txBody>
        </p:sp>
        <p:sp>
          <p:nvSpPr>
            <p:cNvPr id="58" name="Rounded Rectangle 8">
              <a:extLst>
                <a:ext uri="{FF2B5EF4-FFF2-40B4-BE49-F238E27FC236}">
                  <a16:creationId xmlns:a16="http://schemas.microsoft.com/office/drawing/2014/main" id="{EE1C6697-2E57-4C32-89ED-66E2FB4EC553}"/>
                </a:ext>
              </a:extLst>
            </p:cNvPr>
            <p:cNvSpPr/>
            <p:nvPr/>
          </p:nvSpPr>
          <p:spPr>
            <a:xfrm>
              <a:off x="5854498" y="3097325"/>
              <a:ext cx="1438426" cy="7680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Week18</a:t>
              </a:r>
              <a:r>
                <a:rPr lang="en-US" sz="1200" dirty="0"/>
                <a:t>:Lung Mechanics and sacrificing</a:t>
              </a:r>
            </a:p>
          </p:txBody>
        </p:sp>
        <p:cxnSp>
          <p:nvCxnSpPr>
            <p:cNvPr id="59" name="Straight Arrow Connector 58">
              <a:extLst>
                <a:ext uri="{FF2B5EF4-FFF2-40B4-BE49-F238E27FC236}">
                  <a16:creationId xmlns:a16="http://schemas.microsoft.com/office/drawing/2014/main" id="{0A0E43AC-DDB4-49BE-8FC3-98E9DEC51040}"/>
                </a:ext>
              </a:extLst>
            </p:cNvPr>
            <p:cNvCxnSpPr>
              <a:cxnSpLocks/>
              <a:endCxn id="57" idx="1"/>
            </p:cNvCxnSpPr>
            <p:nvPr/>
          </p:nvCxnSpPr>
          <p:spPr>
            <a:xfrm>
              <a:off x="1879421" y="3474876"/>
              <a:ext cx="1050680" cy="95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7DB1246-64D7-4605-8066-070455B13141}"/>
                </a:ext>
              </a:extLst>
            </p:cNvPr>
            <p:cNvSpPr txBox="1"/>
            <p:nvPr/>
          </p:nvSpPr>
          <p:spPr>
            <a:xfrm>
              <a:off x="4424293" y="3238003"/>
              <a:ext cx="1466606" cy="725757"/>
            </a:xfrm>
            <a:prstGeom prst="rect">
              <a:avLst/>
            </a:prstGeom>
            <a:noFill/>
          </p:spPr>
          <p:txBody>
            <a:bodyPr wrap="square" rtlCol="0">
              <a:spAutoFit/>
            </a:bodyPr>
            <a:lstStyle/>
            <a:p>
              <a:pPr algn="ctr"/>
              <a:r>
                <a:rPr lang="en-US" sz="1200" dirty="0"/>
                <a:t>10 or 20% PEP nebulization</a:t>
              </a:r>
            </a:p>
            <a:p>
              <a:r>
                <a:rPr lang="en-US" sz="1200" dirty="0"/>
                <a:t>     4 weeks</a:t>
              </a:r>
            </a:p>
          </p:txBody>
        </p:sp>
        <p:cxnSp>
          <p:nvCxnSpPr>
            <p:cNvPr id="61" name="Straight Arrow Connector 60">
              <a:extLst>
                <a:ext uri="{FF2B5EF4-FFF2-40B4-BE49-F238E27FC236}">
                  <a16:creationId xmlns:a16="http://schemas.microsoft.com/office/drawing/2014/main" id="{D0B79F3C-DF15-4D44-966C-57F6FB172B56}"/>
                </a:ext>
              </a:extLst>
            </p:cNvPr>
            <p:cNvCxnSpPr>
              <a:cxnSpLocks/>
              <a:stCxn id="57" idx="3"/>
              <a:endCxn id="58" idx="1"/>
            </p:cNvCxnSpPr>
            <p:nvPr/>
          </p:nvCxnSpPr>
          <p:spPr>
            <a:xfrm flipV="1">
              <a:off x="4368527" y="3481363"/>
              <a:ext cx="1485971" cy="30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4FC5DDA-4856-45F5-91C5-2209C5A96829}"/>
                </a:ext>
              </a:extLst>
            </p:cNvPr>
            <p:cNvSpPr txBox="1"/>
            <p:nvPr/>
          </p:nvSpPr>
          <p:spPr>
            <a:xfrm>
              <a:off x="1978499" y="3187930"/>
              <a:ext cx="770211" cy="276999"/>
            </a:xfrm>
            <a:prstGeom prst="rect">
              <a:avLst/>
            </a:prstGeom>
            <a:noFill/>
          </p:spPr>
          <p:txBody>
            <a:bodyPr wrap="none" rtlCol="0">
              <a:spAutoFit/>
            </a:bodyPr>
            <a:lstStyle/>
            <a:p>
              <a:r>
                <a:rPr lang="en-US" sz="1200" dirty="0"/>
                <a:t>13 weeks</a:t>
              </a:r>
            </a:p>
          </p:txBody>
        </p:sp>
      </p:grpSp>
    </p:spTree>
    <p:extLst>
      <p:ext uri="{BB962C8B-B14F-4D97-AF65-F5344CB8AC3E}">
        <p14:creationId xmlns:p14="http://schemas.microsoft.com/office/powerpoint/2010/main" val="20520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40" dirty="0"/>
              <a:t>Monitoring of PEP nebulization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6719" y="1600200"/>
            <a:ext cx="965538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3716972" y="5791200"/>
            <a:ext cx="73152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52550" y="6248400"/>
            <a:ext cx="9039542" cy="424732"/>
          </a:xfrm>
          <a:prstGeom prst="rect">
            <a:avLst/>
          </a:prstGeom>
          <a:noFill/>
        </p:spPr>
        <p:txBody>
          <a:bodyPr wrap="square" rtlCol="0">
            <a:spAutoFit/>
          </a:bodyPr>
          <a:lstStyle/>
          <a:p>
            <a:pPr defTabSz="1097280"/>
            <a:r>
              <a:rPr lang="en-US" sz="2160" dirty="0">
                <a:solidFill>
                  <a:prstClr val="black"/>
                </a:solidFill>
              </a:rPr>
              <a:t>Spontaneous breathing  curve of awake mouse during PEP nebulization</a:t>
            </a:r>
          </a:p>
        </p:txBody>
      </p:sp>
    </p:spTree>
    <p:extLst>
      <p:ext uri="{BB962C8B-B14F-4D97-AF65-F5344CB8AC3E}">
        <p14:creationId xmlns:p14="http://schemas.microsoft.com/office/powerpoint/2010/main" val="16730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243605" y="3994928"/>
            <a:ext cx="667943" cy="2434018"/>
          </a:xfrm>
          <a:prstGeom prst="rect">
            <a:avLst/>
          </a:prstGeom>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17" t="-5615" r="-66" b="5615"/>
          <a:stretch/>
        </p:blipFill>
        <p:spPr bwMode="auto">
          <a:xfrm>
            <a:off x="742622" y="4005695"/>
            <a:ext cx="4561789" cy="241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97" y="921683"/>
            <a:ext cx="5194019" cy="260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796" y="921683"/>
            <a:ext cx="5000611" cy="260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7394" y="899801"/>
            <a:ext cx="2834640" cy="424732"/>
          </a:xfrm>
          <a:prstGeom prst="rect">
            <a:avLst/>
          </a:prstGeom>
          <a:noFill/>
        </p:spPr>
        <p:txBody>
          <a:bodyPr wrap="square" rtlCol="0">
            <a:spAutoFit/>
          </a:bodyPr>
          <a:lstStyle/>
          <a:p>
            <a:pPr defTabSz="1097280"/>
            <a:r>
              <a:rPr lang="en-US" sz="2160" dirty="0">
                <a:solidFill>
                  <a:prstClr val="black"/>
                </a:solidFill>
              </a:rPr>
              <a:t>30 sec exposure</a:t>
            </a:r>
          </a:p>
        </p:txBody>
      </p:sp>
      <p:sp>
        <p:nvSpPr>
          <p:cNvPr id="4" name="TextBox 3"/>
          <p:cNvSpPr txBox="1"/>
          <p:nvPr/>
        </p:nvSpPr>
        <p:spPr>
          <a:xfrm>
            <a:off x="5985444" y="899801"/>
            <a:ext cx="2011680" cy="757130"/>
          </a:xfrm>
          <a:prstGeom prst="rect">
            <a:avLst/>
          </a:prstGeom>
          <a:noFill/>
        </p:spPr>
        <p:txBody>
          <a:bodyPr wrap="square" rtlCol="0">
            <a:spAutoFit/>
          </a:bodyPr>
          <a:lstStyle/>
          <a:p>
            <a:pPr defTabSz="1097280"/>
            <a:r>
              <a:rPr lang="en-US" sz="2160" dirty="0">
                <a:solidFill>
                  <a:prstClr val="black"/>
                </a:solidFill>
              </a:rPr>
              <a:t>15 sec exposure</a:t>
            </a:r>
          </a:p>
        </p:txBody>
      </p:sp>
      <p:sp>
        <p:nvSpPr>
          <p:cNvPr id="7" name="TextBox 6"/>
          <p:cNvSpPr txBox="1"/>
          <p:nvPr/>
        </p:nvSpPr>
        <p:spPr>
          <a:xfrm>
            <a:off x="742624" y="3650719"/>
            <a:ext cx="5001584" cy="757130"/>
          </a:xfrm>
          <a:prstGeom prst="rect">
            <a:avLst/>
          </a:prstGeom>
          <a:noFill/>
        </p:spPr>
        <p:txBody>
          <a:bodyPr wrap="square" rtlCol="0">
            <a:spAutoFit/>
          </a:bodyPr>
          <a:lstStyle/>
          <a:p>
            <a:pPr defTabSz="1097280"/>
            <a:r>
              <a:rPr lang="en-US" sz="2160" dirty="0">
                <a:solidFill>
                  <a:prstClr val="black"/>
                </a:solidFill>
              </a:rPr>
              <a:t>After lungs were removed 30 sec exposure</a:t>
            </a:r>
          </a:p>
        </p:txBody>
      </p:sp>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068" y="4030198"/>
            <a:ext cx="4091940" cy="231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107388" y="3657600"/>
            <a:ext cx="4206240" cy="757130"/>
          </a:xfrm>
          <a:prstGeom prst="rect">
            <a:avLst/>
          </a:prstGeom>
          <a:noFill/>
        </p:spPr>
        <p:txBody>
          <a:bodyPr wrap="square" rtlCol="0">
            <a:spAutoFit/>
          </a:bodyPr>
          <a:lstStyle/>
          <a:p>
            <a:pPr defTabSz="1097280"/>
            <a:r>
              <a:rPr lang="en-US" sz="2160" dirty="0">
                <a:solidFill>
                  <a:prstClr val="black"/>
                </a:solidFill>
              </a:rPr>
              <a:t>Other organs after 60 sec exposure</a:t>
            </a:r>
          </a:p>
        </p:txBody>
      </p:sp>
      <p:sp>
        <p:nvSpPr>
          <p:cNvPr id="15" name="TextBox 14"/>
          <p:cNvSpPr txBox="1"/>
          <p:nvPr/>
        </p:nvSpPr>
        <p:spPr>
          <a:xfrm>
            <a:off x="6643061" y="4033183"/>
            <a:ext cx="3788243" cy="2308324"/>
          </a:xfrm>
          <a:prstGeom prst="rect">
            <a:avLst/>
          </a:prstGeom>
          <a:noFill/>
        </p:spPr>
        <p:txBody>
          <a:bodyPr wrap="square" rtlCol="0">
            <a:spAutoFit/>
          </a:bodyPr>
          <a:lstStyle/>
          <a:p>
            <a:pPr defTabSz="1097280"/>
            <a:r>
              <a:rPr lang="en-US" sz="1440" b="1" dirty="0">
                <a:solidFill>
                  <a:srgbClr val="FFFF00"/>
                </a:solidFill>
              </a:rPr>
              <a:t>Liver        Stomach       Colon     Intestine</a:t>
            </a:r>
          </a:p>
          <a:p>
            <a:pPr defTabSz="1097280"/>
            <a:endParaRPr lang="en-US" sz="1440" b="1" dirty="0">
              <a:solidFill>
                <a:srgbClr val="FFFF00"/>
              </a:solidFill>
            </a:endParaRPr>
          </a:p>
          <a:p>
            <a:pPr defTabSz="1097280"/>
            <a:endParaRPr lang="en-US" sz="1440" b="1" dirty="0">
              <a:solidFill>
                <a:srgbClr val="FFFF00"/>
              </a:solidFill>
            </a:endParaRPr>
          </a:p>
          <a:p>
            <a:pPr defTabSz="1097280"/>
            <a:endParaRPr lang="en-US" sz="1440" b="1" dirty="0">
              <a:solidFill>
                <a:srgbClr val="FFFF00"/>
              </a:solidFill>
            </a:endParaRPr>
          </a:p>
          <a:p>
            <a:pPr defTabSz="1097280"/>
            <a:r>
              <a:rPr lang="en-US" sz="1440" b="1" dirty="0">
                <a:solidFill>
                  <a:srgbClr val="FFFF00"/>
                </a:solidFill>
              </a:rPr>
              <a:t>Kidney      Spleen       Spleen        Kidney</a:t>
            </a:r>
          </a:p>
          <a:p>
            <a:pPr defTabSz="1097280"/>
            <a:endParaRPr lang="en-US" sz="1440" b="1" dirty="0">
              <a:solidFill>
                <a:srgbClr val="FFFF00"/>
              </a:solidFill>
            </a:endParaRPr>
          </a:p>
          <a:p>
            <a:pPr defTabSz="1097280"/>
            <a:endParaRPr lang="en-US" sz="1440" b="1" dirty="0">
              <a:solidFill>
                <a:srgbClr val="FFFF00"/>
              </a:solidFill>
            </a:endParaRPr>
          </a:p>
          <a:p>
            <a:pPr defTabSz="1097280"/>
            <a:endParaRPr lang="en-US" sz="1440" b="1" dirty="0">
              <a:solidFill>
                <a:srgbClr val="FFFF00"/>
              </a:solidFill>
            </a:endParaRPr>
          </a:p>
          <a:p>
            <a:pPr defTabSz="1097280"/>
            <a:r>
              <a:rPr lang="en-US" sz="1440" b="1" dirty="0">
                <a:solidFill>
                  <a:srgbClr val="FFFF00"/>
                </a:solidFill>
              </a:rPr>
              <a:t>Liver         Stomach      Colon        Intestine</a:t>
            </a:r>
          </a:p>
        </p:txBody>
      </p:sp>
      <p:sp>
        <p:nvSpPr>
          <p:cNvPr id="16" name="TextBox 15"/>
          <p:cNvSpPr txBox="1"/>
          <p:nvPr/>
        </p:nvSpPr>
        <p:spPr>
          <a:xfrm>
            <a:off x="5702596" y="4173843"/>
            <a:ext cx="443198" cy="981404"/>
          </a:xfrm>
          <a:prstGeom prst="rect">
            <a:avLst/>
          </a:prstGeom>
          <a:noFill/>
        </p:spPr>
        <p:txBody>
          <a:bodyPr vert="vert270" wrap="square" rtlCol="0">
            <a:spAutoFit/>
          </a:bodyPr>
          <a:lstStyle/>
          <a:p>
            <a:pPr defTabSz="1097280"/>
            <a:r>
              <a:rPr lang="en-US" sz="1680" dirty="0">
                <a:solidFill>
                  <a:prstClr val="black"/>
                </a:solidFill>
              </a:rPr>
              <a:t>Group1</a:t>
            </a:r>
          </a:p>
        </p:txBody>
      </p:sp>
      <p:sp>
        <p:nvSpPr>
          <p:cNvPr id="17" name="Left Brace 16"/>
          <p:cNvSpPr/>
          <p:nvPr/>
        </p:nvSpPr>
        <p:spPr>
          <a:xfrm>
            <a:off x="6071034" y="4249950"/>
            <a:ext cx="187050" cy="90529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1097280"/>
            <a:endParaRPr lang="en-US" sz="2160">
              <a:solidFill>
                <a:prstClr val="black"/>
              </a:solidFill>
            </a:endParaRPr>
          </a:p>
        </p:txBody>
      </p:sp>
      <p:sp>
        <p:nvSpPr>
          <p:cNvPr id="18" name="Right Brace 17"/>
          <p:cNvSpPr/>
          <p:nvPr/>
        </p:nvSpPr>
        <p:spPr>
          <a:xfrm>
            <a:off x="10350008" y="5088150"/>
            <a:ext cx="124850" cy="838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1097280"/>
            <a:endParaRPr lang="en-US" sz="2160">
              <a:solidFill>
                <a:prstClr val="black"/>
              </a:solidFill>
            </a:endParaRPr>
          </a:p>
        </p:txBody>
      </p:sp>
      <p:sp>
        <p:nvSpPr>
          <p:cNvPr id="19" name="TextBox 18"/>
          <p:cNvSpPr txBox="1"/>
          <p:nvPr/>
        </p:nvSpPr>
        <p:spPr>
          <a:xfrm>
            <a:off x="10098900" y="5284685"/>
            <a:ext cx="701731" cy="722458"/>
          </a:xfrm>
          <a:prstGeom prst="rect">
            <a:avLst/>
          </a:prstGeom>
          <a:noFill/>
        </p:spPr>
        <p:txBody>
          <a:bodyPr vert="vert" wrap="square" rtlCol="0">
            <a:spAutoFit/>
          </a:bodyPr>
          <a:lstStyle/>
          <a:p>
            <a:pPr defTabSz="1097280"/>
            <a:r>
              <a:rPr lang="en-US" sz="1680" dirty="0">
                <a:solidFill>
                  <a:prstClr val="black"/>
                </a:solidFill>
              </a:rPr>
              <a:t>Group3</a:t>
            </a:r>
          </a:p>
        </p:txBody>
      </p:sp>
      <p:pic>
        <p:nvPicPr>
          <p:cNvPr id="9" name="Picture 8"/>
          <p:cNvPicPr>
            <a:picLocks noChangeAspect="1"/>
          </p:cNvPicPr>
          <p:nvPr/>
        </p:nvPicPr>
        <p:blipFill>
          <a:blip r:embed="rId7"/>
          <a:stretch>
            <a:fillRect/>
          </a:stretch>
        </p:blipFill>
        <p:spPr>
          <a:xfrm>
            <a:off x="3174286" y="965423"/>
            <a:ext cx="2697143" cy="238096"/>
          </a:xfrm>
          <a:prstGeom prst="rect">
            <a:avLst/>
          </a:prstGeom>
        </p:spPr>
      </p:pic>
      <p:pic>
        <p:nvPicPr>
          <p:cNvPr id="11" name="Picture 10"/>
          <p:cNvPicPr>
            <a:picLocks noChangeAspect="1"/>
          </p:cNvPicPr>
          <p:nvPr/>
        </p:nvPicPr>
        <p:blipFill>
          <a:blip r:embed="rId8"/>
          <a:stretch>
            <a:fillRect/>
          </a:stretch>
        </p:blipFill>
        <p:spPr>
          <a:xfrm>
            <a:off x="10692590" y="715135"/>
            <a:ext cx="871277" cy="2837030"/>
          </a:xfrm>
          <a:prstGeom prst="rect">
            <a:avLst/>
          </a:prstGeom>
        </p:spPr>
      </p:pic>
      <p:pic>
        <p:nvPicPr>
          <p:cNvPr id="12" name="Picture 11"/>
          <p:cNvPicPr>
            <a:picLocks noChangeAspect="1"/>
          </p:cNvPicPr>
          <p:nvPr/>
        </p:nvPicPr>
        <p:blipFill>
          <a:blip r:embed="rId9"/>
          <a:stretch>
            <a:fillRect/>
          </a:stretch>
        </p:blipFill>
        <p:spPr>
          <a:xfrm>
            <a:off x="10666842" y="3872318"/>
            <a:ext cx="865328" cy="2582794"/>
          </a:xfrm>
          <a:prstGeom prst="rect">
            <a:avLst/>
          </a:prstGeom>
        </p:spPr>
      </p:pic>
      <p:sp>
        <p:nvSpPr>
          <p:cNvPr id="21" name="TextBox 20"/>
          <p:cNvSpPr txBox="1"/>
          <p:nvPr/>
        </p:nvSpPr>
        <p:spPr>
          <a:xfrm>
            <a:off x="790897" y="6404559"/>
            <a:ext cx="2537874" cy="424732"/>
          </a:xfrm>
          <a:prstGeom prst="rect">
            <a:avLst/>
          </a:prstGeom>
          <a:noFill/>
        </p:spPr>
        <p:txBody>
          <a:bodyPr wrap="none" rtlCol="0">
            <a:spAutoFit/>
          </a:bodyPr>
          <a:lstStyle/>
          <a:p>
            <a:pPr defTabSz="1097280"/>
            <a:r>
              <a:rPr lang="en-US" sz="2160" dirty="0">
                <a:solidFill>
                  <a:prstClr val="black"/>
                </a:solidFill>
              </a:rPr>
              <a:t>Unpublished Data </a:t>
            </a:r>
          </a:p>
        </p:txBody>
      </p:sp>
    </p:spTree>
    <p:extLst>
      <p:ext uri="{BB962C8B-B14F-4D97-AF65-F5344CB8AC3E}">
        <p14:creationId xmlns:p14="http://schemas.microsoft.com/office/powerpoint/2010/main" val="29894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A5EF4D-A78B-D21B-560E-2E97CD799EC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094" b="-1"/>
          <a:stretch/>
        </p:blipFill>
        <p:spPr bwMode="auto">
          <a:xfrm>
            <a:off x="608012" y="1182757"/>
            <a:ext cx="10972800" cy="39423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B752E2-48F8-BB0F-C556-2D55D94911EA}"/>
              </a:ext>
            </a:extLst>
          </p:cNvPr>
          <p:cNvSpPr txBox="1"/>
          <p:nvPr/>
        </p:nvSpPr>
        <p:spPr>
          <a:xfrm>
            <a:off x="5374640" y="5801360"/>
            <a:ext cx="6390640" cy="400110"/>
          </a:xfrm>
          <a:prstGeom prst="rect">
            <a:avLst/>
          </a:prstGeom>
          <a:noFill/>
        </p:spPr>
        <p:txBody>
          <a:bodyPr wrap="square" rtlCol="0">
            <a:spAutoFit/>
          </a:bodyPr>
          <a:lstStyle/>
          <a:p>
            <a:r>
              <a:rPr lang="en-US" sz="2000" i="1" dirty="0">
                <a:solidFill>
                  <a:schemeClr val="tx2"/>
                </a:solidFill>
              </a:rPr>
              <a:t>Wang et al </a:t>
            </a:r>
            <a:r>
              <a:rPr lang="en-US" sz="2000" i="1" dirty="0" err="1">
                <a:solidFill>
                  <a:schemeClr val="tx2"/>
                </a:solidFill>
              </a:rPr>
              <a:t>Transl</a:t>
            </a:r>
            <a:r>
              <a:rPr lang="en-US" sz="2000" i="1" dirty="0">
                <a:solidFill>
                  <a:schemeClr val="tx2"/>
                </a:solidFill>
              </a:rPr>
              <a:t> Res. 2024 Jul:269:76-93.</a:t>
            </a:r>
          </a:p>
        </p:txBody>
      </p:sp>
    </p:spTree>
    <p:extLst>
      <p:ext uri="{BB962C8B-B14F-4D97-AF65-F5344CB8AC3E}">
        <p14:creationId xmlns:p14="http://schemas.microsoft.com/office/powerpoint/2010/main" val="362129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8189" y="316695"/>
            <a:ext cx="10432450" cy="1371243"/>
          </a:xfrm>
        </p:spPr>
        <p:txBody>
          <a:bodyPr/>
          <a:lstStyle/>
          <a:p>
            <a:r>
              <a:rPr lang="en-US" sz="3999" dirty="0"/>
              <a:t>Disclosures</a:t>
            </a:r>
            <a:r>
              <a:rPr lang="en-US" sz="3599" dirty="0"/>
              <a:t> </a:t>
            </a:r>
            <a:br>
              <a:rPr lang="en-US" sz="3599" dirty="0"/>
            </a:br>
            <a:r>
              <a:rPr lang="en-US" sz="2799" dirty="0">
                <a:solidFill>
                  <a:schemeClr val="accent1"/>
                </a:solidFill>
              </a:rPr>
              <a:t>Non-Federal funding / Financial Relationship(s) in past 5 years:  </a:t>
            </a:r>
          </a:p>
        </p:txBody>
      </p:sp>
      <p:sp>
        <p:nvSpPr>
          <p:cNvPr id="8" name="Content Placeholder 7"/>
          <p:cNvSpPr>
            <a:spLocks noGrp="1"/>
          </p:cNvSpPr>
          <p:nvPr>
            <p:ph idx="1"/>
          </p:nvPr>
        </p:nvSpPr>
        <p:spPr>
          <a:xfrm>
            <a:off x="1083854" y="1235012"/>
            <a:ext cx="9996317" cy="4387977"/>
          </a:xfrm>
        </p:spPr>
        <p:txBody>
          <a:bodyPr/>
          <a:lstStyle/>
          <a:p>
            <a:endParaRPr lang="en-US" sz="2400" dirty="0"/>
          </a:p>
          <a:p>
            <a:endParaRPr lang="en-US" sz="2400" dirty="0"/>
          </a:p>
          <a:p>
            <a:r>
              <a:rPr lang="en-US" sz="2400" dirty="0"/>
              <a:t>Research Grant Funding from Pfizer, Bristol Myers Squibb, Sun Pharmaceuticals.</a:t>
            </a:r>
          </a:p>
          <a:p>
            <a:r>
              <a:rPr lang="en-US" sz="2400" dirty="0"/>
              <a:t>I have participated as a co-investigator on the Genentech sponsored TRAIL-1 clinical trial (Pirfenidone for RA-ILD).</a:t>
            </a:r>
          </a:p>
          <a:p>
            <a:r>
              <a:rPr lang="en-US" sz="2400" dirty="0"/>
              <a:t>Consulting activity with Rion LLC, Sanofi and Regeneron.</a:t>
            </a:r>
          </a:p>
          <a:p>
            <a:r>
              <a:rPr lang="en-US" sz="2400" dirty="0"/>
              <a:t>Off Label Usage - None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0421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8DC7-DBA0-41F0-87E5-C51951BB8C5D}"/>
              </a:ext>
            </a:extLst>
          </p:cNvPr>
          <p:cNvSpPr>
            <a:spLocks noGrp="1"/>
          </p:cNvSpPr>
          <p:nvPr>
            <p:ph type="title"/>
          </p:nvPr>
        </p:nvSpPr>
        <p:spPr>
          <a:xfrm>
            <a:off x="973138" y="536575"/>
            <a:ext cx="9998921" cy="987425"/>
          </a:xfrm>
        </p:spPr>
        <p:txBody>
          <a:bodyPr/>
          <a:lstStyle/>
          <a:p>
            <a:r>
              <a:rPr lang="en-US" dirty="0"/>
              <a:t>PEP nebulization attenuates CS induced murine emphysema</a:t>
            </a:r>
          </a:p>
        </p:txBody>
      </p:sp>
      <p:pic>
        <p:nvPicPr>
          <p:cNvPr id="4" name="Content Placeholder 6" descr="Diagram&#10;&#10;Description automatically generated">
            <a:extLst>
              <a:ext uri="{FF2B5EF4-FFF2-40B4-BE49-F238E27FC236}">
                <a16:creationId xmlns:a16="http://schemas.microsoft.com/office/drawing/2014/main" id="{6AF570FB-C6C0-41D0-899D-770776BDB4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8766" y="1619952"/>
            <a:ext cx="5486797" cy="4389438"/>
          </a:xfrm>
          <a:prstGeom prst="rect">
            <a:avLst/>
          </a:prstGeom>
        </p:spPr>
      </p:pic>
      <p:pic>
        <p:nvPicPr>
          <p:cNvPr id="5" name="Picture 4" descr="Scatter chart&#10;&#10;Description automatically generated with medium confidence">
            <a:extLst>
              <a:ext uri="{FF2B5EF4-FFF2-40B4-BE49-F238E27FC236}">
                <a16:creationId xmlns:a16="http://schemas.microsoft.com/office/drawing/2014/main" id="{ED23965B-C1AD-443F-B06D-5BAE53233C73}"/>
              </a:ext>
            </a:extLst>
          </p:cNvPr>
          <p:cNvPicPr>
            <a:picLocks noChangeAspect="1"/>
          </p:cNvPicPr>
          <p:nvPr/>
        </p:nvPicPr>
        <p:blipFill rotWithShape="1">
          <a:blip r:embed="rId3">
            <a:extLst>
              <a:ext uri="{28A0092B-C50C-407E-A947-70E740481C1C}">
                <a14:useLocalDpi xmlns:a14="http://schemas.microsoft.com/office/drawing/2010/main" val="0"/>
              </a:ext>
            </a:extLst>
          </a:blip>
          <a:srcRect t="5495" r="36540"/>
          <a:stretch/>
        </p:blipFill>
        <p:spPr>
          <a:xfrm>
            <a:off x="348702" y="2265882"/>
            <a:ext cx="5745710" cy="3743508"/>
          </a:xfrm>
          <a:prstGeom prst="rect">
            <a:avLst/>
          </a:prstGeom>
        </p:spPr>
      </p:pic>
      <p:sp>
        <p:nvSpPr>
          <p:cNvPr id="6" name="TextBox 5">
            <a:extLst>
              <a:ext uri="{FF2B5EF4-FFF2-40B4-BE49-F238E27FC236}">
                <a16:creationId xmlns:a16="http://schemas.microsoft.com/office/drawing/2014/main" id="{8FD580C7-6B82-4611-BC5F-B36864692FC7}"/>
              </a:ext>
            </a:extLst>
          </p:cNvPr>
          <p:cNvSpPr txBox="1"/>
          <p:nvPr/>
        </p:nvSpPr>
        <p:spPr>
          <a:xfrm>
            <a:off x="348702" y="6090592"/>
            <a:ext cx="2701381" cy="461665"/>
          </a:xfrm>
          <a:prstGeom prst="rect">
            <a:avLst/>
          </a:prstGeom>
          <a:noFill/>
        </p:spPr>
        <p:txBody>
          <a:bodyPr wrap="none" rtlCol="0">
            <a:spAutoFit/>
          </a:bodyPr>
          <a:lstStyle/>
          <a:p>
            <a:r>
              <a:rPr lang="en-US" dirty="0"/>
              <a:t>H&amp;E lung sections</a:t>
            </a:r>
          </a:p>
        </p:txBody>
      </p:sp>
    </p:spTree>
    <p:extLst>
      <p:ext uri="{BB962C8B-B14F-4D97-AF65-F5344CB8AC3E}">
        <p14:creationId xmlns:p14="http://schemas.microsoft.com/office/powerpoint/2010/main" val="5484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027D-6EDA-45B7-9861-E8DFB732ACAF}"/>
              </a:ext>
            </a:extLst>
          </p:cNvPr>
          <p:cNvSpPr>
            <a:spLocks noGrp="1"/>
          </p:cNvSpPr>
          <p:nvPr>
            <p:ph type="title"/>
          </p:nvPr>
        </p:nvSpPr>
        <p:spPr>
          <a:xfrm>
            <a:off x="973138" y="505007"/>
            <a:ext cx="10629615" cy="952318"/>
          </a:xfrm>
        </p:spPr>
        <p:txBody>
          <a:bodyPr/>
          <a:lstStyle/>
          <a:p>
            <a:r>
              <a:rPr lang="en-US" dirty="0"/>
              <a:t>PEP nebulization reversed key signaling pathways and biological activities activated by CS </a:t>
            </a:r>
            <a:r>
              <a:rPr lang="en-US" i="1" dirty="0"/>
              <a:t>in vivo</a:t>
            </a:r>
          </a:p>
        </p:txBody>
      </p:sp>
      <p:pic>
        <p:nvPicPr>
          <p:cNvPr id="4" name="Content Placeholder 5" descr="Graphical user interface&#10;&#10;Description automatically generated">
            <a:extLst>
              <a:ext uri="{FF2B5EF4-FFF2-40B4-BE49-F238E27FC236}">
                <a16:creationId xmlns:a16="http://schemas.microsoft.com/office/drawing/2014/main" id="{D423B398-2AD8-49AD-B1D9-358D0057C3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48" r="12208" b="59278"/>
          <a:stretch/>
        </p:blipFill>
        <p:spPr>
          <a:xfrm>
            <a:off x="345340" y="1457325"/>
            <a:ext cx="11378086" cy="4941525"/>
          </a:xfrm>
          <a:prstGeom prst="rect">
            <a:avLst/>
          </a:prstGeom>
        </p:spPr>
      </p:pic>
      <p:sp>
        <p:nvSpPr>
          <p:cNvPr id="3" name="TextBox 2">
            <a:extLst>
              <a:ext uri="{FF2B5EF4-FFF2-40B4-BE49-F238E27FC236}">
                <a16:creationId xmlns:a16="http://schemas.microsoft.com/office/drawing/2014/main" id="{07AADECF-E959-3755-86FF-AFFEC82F5040}"/>
              </a:ext>
            </a:extLst>
          </p:cNvPr>
          <p:cNvSpPr txBox="1"/>
          <p:nvPr/>
        </p:nvSpPr>
        <p:spPr>
          <a:xfrm>
            <a:off x="6034383" y="6352993"/>
            <a:ext cx="6390640" cy="400110"/>
          </a:xfrm>
          <a:prstGeom prst="rect">
            <a:avLst/>
          </a:prstGeom>
          <a:noFill/>
        </p:spPr>
        <p:txBody>
          <a:bodyPr wrap="square" rtlCol="0">
            <a:spAutoFit/>
          </a:bodyPr>
          <a:lstStyle/>
          <a:p>
            <a:r>
              <a:rPr lang="en-US" sz="2000" i="1" dirty="0">
                <a:solidFill>
                  <a:schemeClr val="tx2"/>
                </a:solidFill>
              </a:rPr>
              <a:t>Wang et al </a:t>
            </a:r>
            <a:r>
              <a:rPr lang="en-US" sz="2000" i="1" dirty="0" err="1">
                <a:solidFill>
                  <a:schemeClr val="tx2"/>
                </a:solidFill>
              </a:rPr>
              <a:t>Transl</a:t>
            </a:r>
            <a:r>
              <a:rPr lang="en-US" sz="2000" i="1" dirty="0">
                <a:solidFill>
                  <a:schemeClr val="tx2"/>
                </a:solidFill>
              </a:rPr>
              <a:t> Res. 2024 Jul:269:76-93.</a:t>
            </a:r>
          </a:p>
        </p:txBody>
      </p:sp>
    </p:spTree>
    <p:extLst>
      <p:ext uri="{BB962C8B-B14F-4D97-AF65-F5344CB8AC3E}">
        <p14:creationId xmlns:p14="http://schemas.microsoft.com/office/powerpoint/2010/main" val="21998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with low confidence">
            <a:extLst>
              <a:ext uri="{FF2B5EF4-FFF2-40B4-BE49-F238E27FC236}">
                <a16:creationId xmlns:a16="http://schemas.microsoft.com/office/drawing/2014/main" id="{8D0E9878-8151-892B-F81A-38A4F6293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666"/>
            <a:ext cx="12188825" cy="3444668"/>
          </a:xfrm>
          <a:prstGeom prst="rect">
            <a:avLst/>
          </a:prstGeom>
        </p:spPr>
      </p:pic>
      <p:sp>
        <p:nvSpPr>
          <p:cNvPr id="2" name="TextBox 1">
            <a:extLst>
              <a:ext uri="{FF2B5EF4-FFF2-40B4-BE49-F238E27FC236}">
                <a16:creationId xmlns:a16="http://schemas.microsoft.com/office/drawing/2014/main" id="{F611D15B-426D-2778-5057-22E41015045D}"/>
              </a:ext>
            </a:extLst>
          </p:cNvPr>
          <p:cNvSpPr txBox="1"/>
          <p:nvPr/>
        </p:nvSpPr>
        <p:spPr>
          <a:xfrm>
            <a:off x="5374640" y="5801360"/>
            <a:ext cx="6390640" cy="400110"/>
          </a:xfrm>
          <a:prstGeom prst="rect">
            <a:avLst/>
          </a:prstGeom>
          <a:noFill/>
        </p:spPr>
        <p:txBody>
          <a:bodyPr wrap="square" rtlCol="0">
            <a:spAutoFit/>
          </a:bodyPr>
          <a:lstStyle/>
          <a:p>
            <a:r>
              <a:rPr lang="en-US" sz="2000" i="1" dirty="0">
                <a:solidFill>
                  <a:schemeClr val="tx2"/>
                </a:solidFill>
              </a:rPr>
              <a:t>Wang et al </a:t>
            </a:r>
            <a:r>
              <a:rPr lang="en-US" sz="2000" i="1" dirty="0" err="1">
                <a:solidFill>
                  <a:schemeClr val="tx2"/>
                </a:solidFill>
              </a:rPr>
              <a:t>Transl</a:t>
            </a:r>
            <a:r>
              <a:rPr lang="en-US" sz="2000" i="1" dirty="0">
                <a:solidFill>
                  <a:schemeClr val="tx2"/>
                </a:solidFill>
              </a:rPr>
              <a:t> Res. 2024 Jul:269:76-93.</a:t>
            </a:r>
          </a:p>
        </p:txBody>
      </p:sp>
    </p:spTree>
    <p:extLst>
      <p:ext uri="{BB962C8B-B14F-4D97-AF65-F5344CB8AC3E}">
        <p14:creationId xmlns:p14="http://schemas.microsoft.com/office/powerpoint/2010/main" val="369413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3772E-F864-3C3D-03BE-556DAB48C8F6}"/>
              </a:ext>
            </a:extLst>
          </p:cNvPr>
          <p:cNvPicPr>
            <a:picLocks noChangeAspect="1"/>
          </p:cNvPicPr>
          <p:nvPr/>
        </p:nvPicPr>
        <p:blipFill>
          <a:blip r:embed="rId2"/>
          <a:srcRect t="30260"/>
          <a:stretch/>
        </p:blipFill>
        <p:spPr>
          <a:xfrm>
            <a:off x="1645616" y="174166"/>
            <a:ext cx="8897592" cy="3607478"/>
          </a:xfrm>
          <a:prstGeom prst="rect">
            <a:avLst/>
          </a:prstGeom>
        </p:spPr>
      </p:pic>
      <p:sp>
        <p:nvSpPr>
          <p:cNvPr id="4" name="TextBox 3">
            <a:extLst>
              <a:ext uri="{FF2B5EF4-FFF2-40B4-BE49-F238E27FC236}">
                <a16:creationId xmlns:a16="http://schemas.microsoft.com/office/drawing/2014/main" id="{DB3F7495-3CDC-5899-214E-B43323531126}"/>
              </a:ext>
            </a:extLst>
          </p:cNvPr>
          <p:cNvSpPr txBox="1"/>
          <p:nvPr/>
        </p:nvSpPr>
        <p:spPr>
          <a:xfrm>
            <a:off x="722810" y="3970872"/>
            <a:ext cx="11164389" cy="2677656"/>
          </a:xfrm>
          <a:prstGeom prst="rect">
            <a:avLst/>
          </a:prstGeom>
          <a:noFill/>
        </p:spPr>
        <p:txBody>
          <a:bodyPr wrap="square" rtlCol="0">
            <a:spAutoFit/>
          </a:bodyPr>
          <a:lstStyle/>
          <a:p>
            <a:pPr marL="342900" indent="-342900">
              <a:buFont typeface="Arial" panose="020B0604020202020204" pitchFamily="34" charset="0"/>
              <a:buChar char="•"/>
            </a:pPr>
            <a:r>
              <a:rPr lang="en-US" dirty="0"/>
              <a:t>Nebulized BMSC-</a:t>
            </a:r>
            <a:r>
              <a:rPr lang="en-US" dirty="0" err="1"/>
              <a:t>Exos</a:t>
            </a:r>
            <a:r>
              <a:rPr lang="en-US" dirty="0"/>
              <a:t> reduced pulmonary inflammatory infiltration, bronchial mucus secretion, and collagen deposition in a rat COPD model.</a:t>
            </a:r>
          </a:p>
          <a:p>
            <a:pPr marL="342900" indent="-342900">
              <a:buFont typeface="Arial" panose="020B0604020202020204" pitchFamily="34" charset="0"/>
              <a:buChar char="•"/>
            </a:pPr>
            <a:r>
              <a:rPr lang="en-US" dirty="0"/>
              <a:t>BMSC-</a:t>
            </a:r>
            <a:r>
              <a:rPr lang="en-US" dirty="0" err="1"/>
              <a:t>Exos</a:t>
            </a:r>
            <a:r>
              <a:rPr lang="en-US" dirty="0"/>
              <a:t> decreased TNF-α, IL-6, and IL-1β, and the pro-fibrotic factor TGF-β1 in serum, bronchoalveolar lavage fluid (BALF), and lung tissue.</a:t>
            </a:r>
          </a:p>
          <a:p>
            <a:pPr marL="342900" indent="-342900">
              <a:buFont typeface="Arial" panose="020B0604020202020204" pitchFamily="34" charset="0"/>
              <a:buChar char="•"/>
            </a:pPr>
            <a:r>
              <a:rPr lang="en-US" dirty="0"/>
              <a:t>Nebulized BMSC-</a:t>
            </a:r>
            <a:r>
              <a:rPr lang="en-US" dirty="0" err="1"/>
              <a:t>Exos</a:t>
            </a:r>
            <a:r>
              <a:rPr lang="en-US" dirty="0"/>
              <a:t> significantly inhibited airway remodeling and epithelial–mesenchymal transition (EMT) by suppressing the </a:t>
            </a:r>
            <a:r>
              <a:rPr lang="en-US" dirty="0" err="1"/>
              <a:t>Wnt</a:t>
            </a:r>
            <a:r>
              <a:rPr lang="en-US" dirty="0"/>
              <a:t>/</a:t>
            </a:r>
            <a:r>
              <a:rPr lang="el-GR" dirty="0"/>
              <a:t>β-</a:t>
            </a:r>
            <a:r>
              <a:rPr lang="en-US" dirty="0"/>
              <a:t>catenin signaling pathway.</a:t>
            </a:r>
          </a:p>
        </p:txBody>
      </p:sp>
    </p:spTree>
    <p:extLst>
      <p:ext uri="{BB962C8B-B14F-4D97-AF65-F5344CB8AC3E}">
        <p14:creationId xmlns:p14="http://schemas.microsoft.com/office/powerpoint/2010/main" val="71614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F3B8BA-21AA-437D-8160-26FB10C0FC1F}"/>
              </a:ext>
            </a:extLst>
          </p:cNvPr>
          <p:cNvSpPr txBox="1"/>
          <p:nvPr/>
        </p:nvSpPr>
        <p:spPr>
          <a:xfrm>
            <a:off x="1026160" y="1402196"/>
            <a:ext cx="1022927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222222"/>
                </a:solidFill>
                <a:ea typeface="SimSun" panose="02010600030101010101" pitchFamily="2" charset="-122"/>
                <a:cs typeface="Times New Roman" panose="02020603050405020304" pitchFamily="18" charset="0"/>
              </a:rPr>
              <a:t>Nebulization effectively delivered the platelet exosomes into the alveolar region, where they were taken up by type I/II alveolar epithelial cells and macrophages.</a:t>
            </a:r>
          </a:p>
          <a:p>
            <a:pPr marL="457200" indent="-457200">
              <a:buFont typeface="Arial" panose="020B0604020202020204" pitchFamily="34" charset="0"/>
              <a:buChar char="•"/>
            </a:pPr>
            <a:endParaRPr lang="en-US" sz="2800" dirty="0">
              <a:solidFill>
                <a:srgbClr val="222222"/>
              </a:solidFill>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en-US" sz="2800" dirty="0">
                <a:solidFill>
                  <a:srgbClr val="222222"/>
                </a:solidFill>
                <a:ea typeface="SimSun" panose="02010600030101010101" pitchFamily="2" charset="-122"/>
                <a:cs typeface="Times New Roman" panose="02020603050405020304" pitchFamily="18" charset="0"/>
              </a:rPr>
              <a:t>Lung function testing and morphometric assessment showed a significant attenuation of CS-induced emphysema.</a:t>
            </a:r>
          </a:p>
          <a:p>
            <a:pPr marL="457200" indent="-457200">
              <a:buFont typeface="Arial" panose="020B0604020202020204" pitchFamily="34" charset="0"/>
              <a:buChar char="•"/>
            </a:pPr>
            <a:endParaRPr lang="en-US" sz="2800" dirty="0">
              <a:solidFill>
                <a:srgbClr val="222222"/>
              </a:solidFill>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en-US" sz="2800" dirty="0">
                <a:solidFill>
                  <a:srgbClr val="222222"/>
                </a:solidFill>
                <a:ea typeface="SimSun" panose="02010600030101010101" pitchFamily="2" charset="-122"/>
                <a:cs typeface="Times New Roman" panose="02020603050405020304" pitchFamily="18" charset="0"/>
              </a:rPr>
              <a:t>Platelet EVs suppressed several CS-induced gene pathways and recruited immunoregulatory T cells in the lung.</a:t>
            </a:r>
          </a:p>
          <a:p>
            <a:endParaRPr lang="en-US" sz="2800" dirty="0"/>
          </a:p>
        </p:txBody>
      </p:sp>
      <p:sp>
        <p:nvSpPr>
          <p:cNvPr id="2" name="Title 1">
            <a:extLst>
              <a:ext uri="{FF2B5EF4-FFF2-40B4-BE49-F238E27FC236}">
                <a16:creationId xmlns:a16="http://schemas.microsoft.com/office/drawing/2014/main" id="{E3D5BBF9-1E1D-F023-4C44-43EC3605A691}"/>
              </a:ext>
            </a:extLst>
          </p:cNvPr>
          <p:cNvSpPr>
            <a:spLocks noGrp="1"/>
          </p:cNvSpPr>
          <p:nvPr>
            <p:ph type="title"/>
          </p:nvPr>
        </p:nvSpPr>
        <p:spPr/>
        <p:txBody>
          <a:bodyPr/>
          <a:lstStyle/>
          <a:p>
            <a:r>
              <a:rPr lang="en-US" dirty="0">
                <a:solidFill>
                  <a:schemeClr val="tx2"/>
                </a:solidFill>
              </a:rPr>
              <a:t>Conclusions </a:t>
            </a:r>
          </a:p>
        </p:txBody>
      </p:sp>
    </p:spTree>
    <p:extLst>
      <p:ext uri="{BB962C8B-B14F-4D97-AF65-F5344CB8AC3E}">
        <p14:creationId xmlns:p14="http://schemas.microsoft.com/office/powerpoint/2010/main" val="273206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8BF28-EEBF-B314-B755-28B0283293D3}"/>
              </a:ext>
            </a:extLst>
          </p:cNvPr>
          <p:cNvSpPr>
            <a:spLocks noGrp="1"/>
          </p:cNvSpPr>
          <p:nvPr>
            <p:ph type="title"/>
          </p:nvPr>
        </p:nvSpPr>
        <p:spPr/>
        <p:txBody>
          <a:bodyPr/>
          <a:lstStyle/>
          <a:p>
            <a:r>
              <a:rPr lang="en-US" dirty="0">
                <a:solidFill>
                  <a:schemeClr val="tx2"/>
                </a:solidFill>
              </a:rPr>
              <a:t>Regenerative Therapies – Challenges </a:t>
            </a:r>
          </a:p>
        </p:txBody>
      </p:sp>
      <p:sp>
        <p:nvSpPr>
          <p:cNvPr id="3" name="Content Placeholder 2">
            <a:extLst>
              <a:ext uri="{FF2B5EF4-FFF2-40B4-BE49-F238E27FC236}">
                <a16:creationId xmlns:a16="http://schemas.microsoft.com/office/drawing/2014/main" id="{5C82BAA2-263E-4A98-CFB6-6D0E20A37DA1}"/>
              </a:ext>
            </a:extLst>
          </p:cNvPr>
          <p:cNvSpPr>
            <a:spLocks noGrp="1"/>
          </p:cNvSpPr>
          <p:nvPr>
            <p:ph idx="1"/>
          </p:nvPr>
        </p:nvSpPr>
        <p:spPr>
          <a:xfrm>
            <a:off x="973138" y="1269396"/>
            <a:ext cx="9998921" cy="4389120"/>
          </a:xfrm>
        </p:spPr>
        <p:txBody>
          <a:bodyPr/>
          <a:lstStyle/>
          <a:p>
            <a:pPr marL="0" indent="0">
              <a:buNone/>
            </a:pPr>
            <a:r>
              <a:rPr lang="en-US" b="1" i="1" dirty="0">
                <a:solidFill>
                  <a:schemeClr val="tx2"/>
                </a:solidFill>
              </a:rPr>
              <a:t>Variability in Sources</a:t>
            </a:r>
            <a:r>
              <a:rPr lang="en-US" dirty="0"/>
              <a:t>: Different sources of cells/EVs (e.g., bone marrow, adipose tissue, umbilical cord) can lead to variability in efficacy and safety. </a:t>
            </a:r>
          </a:p>
          <a:p>
            <a:pPr marL="0" indent="0">
              <a:buNone/>
            </a:pPr>
            <a:r>
              <a:rPr lang="en-US" b="1" i="1" dirty="0">
                <a:solidFill>
                  <a:schemeClr val="tx2"/>
                </a:solidFill>
              </a:rPr>
              <a:t>Delivery Methods</a:t>
            </a:r>
            <a:r>
              <a:rPr lang="en-US" dirty="0"/>
              <a:t>: Effectively delivering cells or exosomes to the lungs is challenging. Invasive procedures carry risks, while non-invasive methods may not ensure adequate targeting/retention in the lung.</a:t>
            </a:r>
          </a:p>
          <a:p>
            <a:pPr marL="0" indent="0">
              <a:buNone/>
            </a:pPr>
            <a:r>
              <a:rPr lang="en-US" b="1" i="1" dirty="0">
                <a:solidFill>
                  <a:schemeClr val="tx2"/>
                </a:solidFill>
              </a:rPr>
              <a:t>Immune Response</a:t>
            </a:r>
            <a:r>
              <a:rPr lang="en-US" dirty="0"/>
              <a:t>: There is a risk of immune rejection when using allogeneic stem cells. Autologous cells/EVs reduce this risk, but their harvesting can be more complex.</a:t>
            </a:r>
          </a:p>
          <a:p>
            <a:pPr marL="0" indent="0">
              <a:buNone/>
            </a:pPr>
            <a:r>
              <a:rPr lang="en-US" b="1" i="1" dirty="0">
                <a:solidFill>
                  <a:schemeClr val="tx2"/>
                </a:solidFill>
              </a:rPr>
              <a:t>Efficacy and Mechanism of Action</a:t>
            </a:r>
            <a:r>
              <a:rPr lang="en-US" dirty="0"/>
              <a:t>: Understanding their therapeutic effects in COPD is still evolving. More research is needed to clarify the mechanisms and ensure consistent outcomes.</a:t>
            </a:r>
          </a:p>
          <a:p>
            <a:pPr marL="0" indent="0">
              <a:buNone/>
            </a:pPr>
            <a:r>
              <a:rPr lang="en-US" b="1" i="1" dirty="0">
                <a:solidFill>
                  <a:schemeClr val="tx2"/>
                </a:solidFill>
              </a:rPr>
              <a:t>Safety and Long-Term Effects</a:t>
            </a:r>
            <a:r>
              <a:rPr lang="en-US" dirty="0"/>
              <a:t>: The long-term safety is not fully understood, particularly concerning potential tumorigenesis (with stem cells) or adverse immune reactions.</a:t>
            </a:r>
          </a:p>
          <a:p>
            <a:pPr marL="0" indent="0">
              <a:buNone/>
            </a:pPr>
            <a:r>
              <a:rPr lang="en-US" b="1" i="1" dirty="0">
                <a:solidFill>
                  <a:schemeClr val="tx2"/>
                </a:solidFill>
              </a:rPr>
              <a:t>Regulatory Challenges</a:t>
            </a:r>
            <a:r>
              <a:rPr lang="en-US" dirty="0"/>
              <a:t>: Regen therapies often face stringent regulatory scrutiny, which can delay clinical applications and accessibility for patients.</a:t>
            </a:r>
          </a:p>
          <a:p>
            <a:pPr marL="0" indent="0">
              <a:buNone/>
            </a:pPr>
            <a:r>
              <a:rPr lang="en-US" b="1" i="1" dirty="0">
                <a:solidFill>
                  <a:schemeClr val="tx2"/>
                </a:solidFill>
              </a:rPr>
              <a:t>Clinical Trial Design</a:t>
            </a:r>
            <a:r>
              <a:rPr lang="en-US" dirty="0"/>
              <a:t>: Difficult and costly.</a:t>
            </a:r>
          </a:p>
        </p:txBody>
      </p:sp>
    </p:spTree>
    <p:extLst>
      <p:ext uri="{BB962C8B-B14F-4D97-AF65-F5344CB8AC3E}">
        <p14:creationId xmlns:p14="http://schemas.microsoft.com/office/powerpoint/2010/main" val="58386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B5E0-1C50-7B18-D493-4A92EE17D51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4373093-46C9-6576-CC4D-96BFC893AFC2}"/>
              </a:ext>
            </a:extLst>
          </p:cNvPr>
          <p:cNvSpPr>
            <a:spLocks noGrp="1"/>
          </p:cNvSpPr>
          <p:nvPr>
            <p:ph idx="1"/>
          </p:nvPr>
        </p:nvSpPr>
        <p:spPr/>
        <p:txBody>
          <a:bodyPr/>
          <a:lstStyle/>
          <a:p>
            <a:r>
              <a:rPr lang="en-US" sz="2400" dirty="0"/>
              <a:t>Shaohua Wang, MD, MPH</a:t>
            </a:r>
          </a:p>
          <a:p>
            <a:r>
              <a:rPr lang="en-US" sz="2400" dirty="0" err="1"/>
              <a:t>Weixa</a:t>
            </a:r>
            <a:r>
              <a:rPr lang="en-US" sz="2400" dirty="0"/>
              <a:t> </a:t>
            </a:r>
            <a:r>
              <a:rPr lang="en-US" sz="2400" dirty="0" err="1"/>
              <a:t>Xua</a:t>
            </a:r>
            <a:r>
              <a:rPr lang="en-US" sz="2400" dirty="0"/>
              <a:t>, MD, PhD</a:t>
            </a:r>
          </a:p>
          <a:p>
            <a:r>
              <a:rPr lang="en-US" sz="2400" dirty="0"/>
              <a:t>Rachel Para (Med Stud)</a:t>
            </a:r>
          </a:p>
          <a:p>
            <a:r>
              <a:rPr lang="en-US" sz="2400" dirty="0"/>
              <a:t>Amarilys Alarcon Calderon, MD</a:t>
            </a:r>
          </a:p>
          <a:p>
            <a:endParaRPr lang="en-US" sz="2400" dirty="0"/>
          </a:p>
          <a:p>
            <a:r>
              <a:rPr lang="en-US" sz="2400" dirty="0"/>
              <a:t>Behfar Laboratory </a:t>
            </a:r>
          </a:p>
          <a:p>
            <a:endParaRPr lang="en-US" sz="2400" dirty="0"/>
          </a:p>
          <a:p>
            <a:r>
              <a:rPr lang="en-US" sz="2400" dirty="0"/>
              <a:t>CRM funding </a:t>
            </a:r>
          </a:p>
        </p:txBody>
      </p:sp>
    </p:spTree>
    <p:extLst>
      <p:ext uri="{BB962C8B-B14F-4D97-AF65-F5344CB8AC3E}">
        <p14:creationId xmlns:p14="http://schemas.microsoft.com/office/powerpoint/2010/main" val="1845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pPr>
            <a:r>
              <a:rPr lang="en-US" sz="4000" dirty="0"/>
              <a:t>Goals of presentation today</a:t>
            </a:r>
            <a:br>
              <a:rPr lang="en-US" sz="4000" dirty="0"/>
            </a:br>
            <a:endParaRPr lang="en-US" sz="4000" b="0" dirty="0">
              <a:solidFill>
                <a:schemeClr val="accent1"/>
              </a:solidFill>
            </a:endParaRPr>
          </a:p>
        </p:txBody>
      </p:sp>
      <p:sp>
        <p:nvSpPr>
          <p:cNvPr id="2" name="Content Placeholder 1"/>
          <p:cNvSpPr>
            <a:spLocks noGrp="1"/>
          </p:cNvSpPr>
          <p:nvPr>
            <p:ph idx="1"/>
          </p:nvPr>
        </p:nvSpPr>
        <p:spPr>
          <a:xfrm>
            <a:off x="1068388" y="1546224"/>
            <a:ext cx="9998921" cy="3995419"/>
          </a:xfrm>
        </p:spPr>
        <p:txBody>
          <a:bodyPr/>
          <a:lstStyle/>
          <a:p>
            <a:endParaRPr lang="en-US" sz="3200" dirty="0"/>
          </a:p>
          <a:p>
            <a:r>
              <a:rPr lang="en-US" sz="3200" dirty="0"/>
              <a:t>Succinctly outline concepts for regenerative approaches for lung disease and COPD, with a focus on exosomes.</a:t>
            </a:r>
          </a:p>
          <a:p>
            <a:r>
              <a:rPr lang="en-US" sz="3200" dirty="0"/>
              <a:t>Review data on nebulized exosomes in a murine model of cigarette smoke-induced emphysema. </a:t>
            </a:r>
          </a:p>
          <a:p>
            <a:pPr marL="0" indent="0">
              <a:buNone/>
            </a:pPr>
            <a:endParaRPr lang="en-US" sz="3200" dirty="0"/>
          </a:p>
          <a:p>
            <a:endParaRPr lang="en-US" sz="3200" dirty="0"/>
          </a:p>
        </p:txBody>
      </p:sp>
      <p:sp>
        <p:nvSpPr>
          <p:cNvPr id="4" name="Footer Placeholder 3"/>
          <p:cNvSpPr>
            <a:spLocks noGrp="1"/>
          </p:cNvSpPr>
          <p:nvPr>
            <p:ph type="ftr" sz="quarter" idx="11"/>
          </p:nvPr>
        </p:nvSpPr>
        <p:spPr/>
        <p:txBody>
          <a:bodyPr/>
          <a:lstStyle/>
          <a:p>
            <a:endParaRPr lang="en-US" dirty="0"/>
          </a:p>
        </p:txBody>
      </p:sp>
      <p:grpSp>
        <p:nvGrpSpPr>
          <p:cNvPr id="18" name="Group 17"/>
          <p:cNvGrpSpPr>
            <a:grpSpLocks noChangeAspect="1"/>
          </p:cNvGrpSpPr>
          <p:nvPr/>
        </p:nvGrpSpPr>
        <p:grpSpPr>
          <a:xfrm>
            <a:off x="10441828" y="610966"/>
            <a:ext cx="668879" cy="668879"/>
            <a:chOff x="3571875" y="904875"/>
            <a:chExt cx="5040313" cy="5040313"/>
          </a:xfrm>
          <a:solidFill>
            <a:schemeClr val="accent1"/>
          </a:solidFill>
        </p:grpSpPr>
        <p:sp>
          <p:nvSpPr>
            <p:cNvPr id="19" name="Freeform 6"/>
            <p:cNvSpPr>
              <a:spLocks/>
            </p:cNvSpPr>
            <p:nvPr/>
          </p:nvSpPr>
          <p:spPr bwMode="auto">
            <a:xfrm>
              <a:off x="3571875" y="904875"/>
              <a:ext cx="5040313" cy="5040313"/>
            </a:xfrm>
            <a:custGeom>
              <a:avLst/>
              <a:gdLst>
                <a:gd name="T0" fmla="*/ 3175 w 3175"/>
                <a:gd name="T1" fmla="*/ 0 h 3175"/>
                <a:gd name="T2" fmla="*/ 0 w 3175"/>
                <a:gd name="T3" fmla="*/ 0 h 3175"/>
                <a:gd name="T4" fmla="*/ 0 w 3175"/>
                <a:gd name="T5" fmla="*/ 2041 h 3175"/>
                <a:gd name="T6" fmla="*/ 0 w 3175"/>
                <a:gd name="T7" fmla="*/ 2268 h 3175"/>
                <a:gd name="T8" fmla="*/ 226 w 3175"/>
                <a:gd name="T9" fmla="*/ 2268 h 3175"/>
                <a:gd name="T10" fmla="*/ 680 w 3175"/>
                <a:gd name="T11" fmla="*/ 2268 h 3175"/>
                <a:gd name="T12" fmla="*/ 680 w 3175"/>
                <a:gd name="T13" fmla="*/ 2041 h 3175"/>
                <a:gd name="T14" fmla="*/ 226 w 3175"/>
                <a:gd name="T15" fmla="*/ 2041 h 3175"/>
                <a:gd name="T16" fmla="*/ 226 w 3175"/>
                <a:gd name="T17" fmla="*/ 226 h 3175"/>
                <a:gd name="T18" fmla="*/ 2948 w 3175"/>
                <a:gd name="T19" fmla="*/ 226 h 3175"/>
                <a:gd name="T20" fmla="*/ 2948 w 3175"/>
                <a:gd name="T21" fmla="*/ 2041 h 3175"/>
                <a:gd name="T22" fmla="*/ 1814 w 3175"/>
                <a:gd name="T23" fmla="*/ 2041 h 3175"/>
                <a:gd name="T24" fmla="*/ 1587 w 3175"/>
                <a:gd name="T25" fmla="*/ 2041 h 3175"/>
                <a:gd name="T26" fmla="*/ 1493 w 3175"/>
                <a:gd name="T27" fmla="*/ 2041 h 3175"/>
                <a:gd name="T28" fmla="*/ 680 w 3175"/>
                <a:gd name="T29" fmla="*/ 2853 h 3175"/>
                <a:gd name="T30" fmla="*/ 680 w 3175"/>
                <a:gd name="T31" fmla="*/ 3175 h 3175"/>
                <a:gd name="T32" fmla="*/ 1587 w 3175"/>
                <a:gd name="T33" fmla="*/ 2268 h 3175"/>
                <a:gd name="T34" fmla="*/ 3175 w 3175"/>
                <a:gd name="T35" fmla="*/ 2268 h 3175"/>
                <a:gd name="T36" fmla="*/ 3175 w 3175"/>
                <a:gd name="T37" fmla="*/ 0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175">
                  <a:moveTo>
                    <a:pt x="3175" y="0"/>
                  </a:moveTo>
                  <a:lnTo>
                    <a:pt x="0" y="0"/>
                  </a:lnTo>
                  <a:lnTo>
                    <a:pt x="0" y="2041"/>
                  </a:lnTo>
                  <a:lnTo>
                    <a:pt x="0" y="2268"/>
                  </a:lnTo>
                  <a:lnTo>
                    <a:pt x="226" y="2268"/>
                  </a:lnTo>
                  <a:lnTo>
                    <a:pt x="680" y="2268"/>
                  </a:lnTo>
                  <a:lnTo>
                    <a:pt x="680" y="2041"/>
                  </a:lnTo>
                  <a:lnTo>
                    <a:pt x="226" y="2041"/>
                  </a:lnTo>
                  <a:lnTo>
                    <a:pt x="226" y="226"/>
                  </a:lnTo>
                  <a:lnTo>
                    <a:pt x="2948" y="226"/>
                  </a:lnTo>
                  <a:lnTo>
                    <a:pt x="2948" y="2041"/>
                  </a:lnTo>
                  <a:lnTo>
                    <a:pt x="1814" y="2041"/>
                  </a:lnTo>
                  <a:lnTo>
                    <a:pt x="1587" y="2041"/>
                  </a:lnTo>
                  <a:lnTo>
                    <a:pt x="1493" y="2041"/>
                  </a:lnTo>
                  <a:lnTo>
                    <a:pt x="680" y="2853"/>
                  </a:lnTo>
                  <a:lnTo>
                    <a:pt x="680" y="3175"/>
                  </a:lnTo>
                  <a:lnTo>
                    <a:pt x="1587" y="2268"/>
                  </a:lnTo>
                  <a:lnTo>
                    <a:pt x="3175" y="2268"/>
                  </a:lnTo>
                  <a:lnTo>
                    <a:pt x="3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7"/>
            <p:cNvSpPr>
              <a:spLocks noChangeArrowheads="1"/>
            </p:cNvSpPr>
            <p:nvPr/>
          </p:nvSpPr>
          <p:spPr bwMode="auto">
            <a:xfrm>
              <a:off x="4651375" y="1804988"/>
              <a:ext cx="2879725" cy="358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8"/>
            <p:cNvSpPr>
              <a:spLocks noChangeArrowheads="1"/>
            </p:cNvSpPr>
            <p:nvPr/>
          </p:nvSpPr>
          <p:spPr bwMode="auto">
            <a:xfrm>
              <a:off x="4651375" y="2524125"/>
              <a:ext cx="2879725" cy="3603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9"/>
            <p:cNvSpPr>
              <a:spLocks noChangeArrowheads="1"/>
            </p:cNvSpPr>
            <p:nvPr/>
          </p:nvSpPr>
          <p:spPr bwMode="auto">
            <a:xfrm>
              <a:off x="4651375" y="3244850"/>
              <a:ext cx="1800225" cy="3603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ustDataLst>
      <p:tags r:id="rId1"/>
    </p:custDataLst>
    <p:extLst>
      <p:ext uri="{BB962C8B-B14F-4D97-AF65-F5344CB8AC3E}">
        <p14:creationId xmlns:p14="http://schemas.microsoft.com/office/powerpoint/2010/main" val="3813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ab meeting minutes for January 2019"/>
          <p:cNvSpPr txBox="1">
            <a:spLocks noGrp="1"/>
          </p:cNvSpPr>
          <p:nvPr>
            <p:ph type="ctrTitle"/>
          </p:nvPr>
        </p:nvSpPr>
        <p:spPr>
          <a:prstGeom prst="rect">
            <a:avLst/>
          </a:prstGeom>
        </p:spPr>
        <p:txBody>
          <a:bodyPr/>
          <a:lstStyle/>
          <a:p>
            <a:r>
              <a:rPr lang="en-US" sz="4320" dirty="0">
                <a:solidFill>
                  <a:schemeClr val="tx2"/>
                </a:solidFill>
              </a:rPr>
              <a:t>REGENERATIVE MEDICINE FOR ADVANCED LUNG DISEASE</a:t>
            </a:r>
            <a:endParaRPr sz="4320" dirty="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587" y="137161"/>
            <a:ext cx="10508345" cy="461665"/>
          </a:xfrm>
          <a:prstGeom prst="rect">
            <a:avLst/>
          </a:prstGeom>
          <a:noFill/>
        </p:spPr>
        <p:txBody>
          <a:bodyPr wrap="square" rtlCol="0">
            <a:spAutoFit/>
          </a:bodyPr>
          <a:lstStyle/>
          <a:p>
            <a:r>
              <a:rPr lang="en-US" dirty="0">
                <a:solidFill>
                  <a:schemeClr val="tx2"/>
                </a:solidFill>
              </a:rPr>
              <a:t>Patient survival among adult lung transplant recipients, 2014-2016, by race.</a:t>
            </a:r>
          </a:p>
        </p:txBody>
      </p:sp>
      <p:pic>
        <p:nvPicPr>
          <p:cNvPr id="4" name="Picture 3">
            <a:extLst>
              <a:ext uri="{FF2B5EF4-FFF2-40B4-BE49-F238E27FC236}">
                <a16:creationId xmlns:a16="http://schemas.microsoft.com/office/drawing/2014/main" id="{593AC57B-DD7E-16E8-78BE-1082E0F701B8}"/>
              </a:ext>
            </a:extLst>
          </p:cNvPr>
          <p:cNvPicPr>
            <a:picLocks noChangeAspect="1"/>
          </p:cNvPicPr>
          <p:nvPr/>
        </p:nvPicPr>
        <p:blipFill>
          <a:blip r:embed="rId2"/>
          <a:stretch>
            <a:fillRect/>
          </a:stretch>
        </p:blipFill>
        <p:spPr>
          <a:xfrm>
            <a:off x="-1" y="1198200"/>
            <a:ext cx="12188825" cy="5168956"/>
          </a:xfrm>
          <a:prstGeom prst="rect">
            <a:avLst/>
          </a:prstGeom>
        </p:spPr>
      </p:pic>
      <p:sp>
        <p:nvSpPr>
          <p:cNvPr id="6" name="TextBox 5">
            <a:extLst>
              <a:ext uri="{FF2B5EF4-FFF2-40B4-BE49-F238E27FC236}">
                <a16:creationId xmlns:a16="http://schemas.microsoft.com/office/drawing/2014/main" id="{6D3AD753-B884-D008-8152-1CDDCA383A89}"/>
              </a:ext>
            </a:extLst>
          </p:cNvPr>
          <p:cNvSpPr txBox="1"/>
          <p:nvPr/>
        </p:nvSpPr>
        <p:spPr>
          <a:xfrm>
            <a:off x="5931244" y="5997147"/>
            <a:ext cx="6124562" cy="584775"/>
          </a:xfrm>
          <a:prstGeom prst="rect">
            <a:avLst/>
          </a:prstGeom>
          <a:noFill/>
        </p:spPr>
        <p:txBody>
          <a:bodyPr wrap="none" rtlCol="0">
            <a:spAutoFit/>
          </a:bodyPr>
          <a:lstStyle/>
          <a:p>
            <a:r>
              <a:rPr lang="en-US" sz="1600" i="1" dirty="0" err="1"/>
              <a:t>Valapour</a:t>
            </a:r>
            <a:r>
              <a:rPr lang="en-US" sz="1600" i="1" dirty="0"/>
              <a:t> et al. OPTN/SRTR 2021 Annual Data Report: Lung,</a:t>
            </a:r>
          </a:p>
          <a:p>
            <a:r>
              <a:rPr lang="en-US" sz="1600" i="1" dirty="0"/>
              <a:t>American Journal of Transplantation, 23 (2), Supplement 1, 2023,</a:t>
            </a:r>
          </a:p>
        </p:txBody>
      </p:sp>
    </p:spTree>
    <p:extLst>
      <p:ext uri="{BB962C8B-B14F-4D97-AF65-F5344CB8AC3E}">
        <p14:creationId xmlns:p14="http://schemas.microsoft.com/office/powerpoint/2010/main" val="8031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518" y="536575"/>
            <a:ext cx="9998921" cy="587375"/>
          </a:xfrm>
        </p:spPr>
        <p:txBody>
          <a:bodyPr/>
          <a:lstStyle/>
          <a:p>
            <a:r>
              <a:rPr lang="en-US" sz="4000" dirty="0">
                <a:solidFill>
                  <a:schemeClr val="tx2"/>
                </a:solidFill>
              </a:rPr>
              <a:t>Approaches to Lung Regeneration</a:t>
            </a:r>
          </a:p>
        </p:txBody>
      </p:sp>
      <p:sp>
        <p:nvSpPr>
          <p:cNvPr id="3" name="Text Placeholder 2"/>
          <p:cNvSpPr>
            <a:spLocks noGrp="1"/>
          </p:cNvSpPr>
          <p:nvPr>
            <p:ph type="body" idx="1"/>
          </p:nvPr>
        </p:nvSpPr>
        <p:spPr/>
        <p:txBody>
          <a:bodyPr/>
          <a:lstStyle/>
          <a:p>
            <a:r>
              <a:rPr lang="en-US" sz="3200" dirty="0"/>
              <a:t>The promise of regenerative technologies - the potential to use cell-based and other approaches to restore structure, form, and function in diseased lungs.</a:t>
            </a:r>
          </a:p>
          <a:p>
            <a:endParaRPr lang="en-US" sz="3200" dirty="0"/>
          </a:p>
          <a:p>
            <a:r>
              <a:rPr lang="en-US" sz="3200" dirty="0"/>
              <a:t>Imperative of understanding the mechanisms by which the lung can regenerate and how lung repair and regeneration are impaired in COPD.</a:t>
            </a:r>
          </a:p>
          <a:p>
            <a:pPr marL="0" indent="0">
              <a:buNone/>
            </a:pPr>
            <a:endParaRPr lang="en-US" sz="3200" dirty="0"/>
          </a:p>
        </p:txBody>
      </p:sp>
    </p:spTree>
    <p:extLst>
      <p:ext uri="{BB962C8B-B14F-4D97-AF65-F5344CB8AC3E}">
        <p14:creationId xmlns:p14="http://schemas.microsoft.com/office/powerpoint/2010/main" val="9182879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FB5F-E37E-7ECE-6BCC-707D1C1619B9}"/>
              </a:ext>
            </a:extLst>
          </p:cNvPr>
          <p:cNvSpPr>
            <a:spLocks noGrp="1"/>
          </p:cNvSpPr>
          <p:nvPr>
            <p:ph type="title"/>
          </p:nvPr>
        </p:nvSpPr>
        <p:spPr/>
        <p:txBody>
          <a:bodyPr/>
          <a:lstStyle/>
          <a:p>
            <a:r>
              <a:rPr lang="en-US" dirty="0">
                <a:solidFill>
                  <a:schemeClr val="tx2"/>
                </a:solidFill>
              </a:rPr>
              <a:t>The lung contains several regenerative or stem cell-like cells</a:t>
            </a:r>
          </a:p>
        </p:txBody>
      </p:sp>
      <p:sp>
        <p:nvSpPr>
          <p:cNvPr id="3" name="Text Placeholder 2">
            <a:extLst>
              <a:ext uri="{FF2B5EF4-FFF2-40B4-BE49-F238E27FC236}">
                <a16:creationId xmlns:a16="http://schemas.microsoft.com/office/drawing/2014/main" id="{5F8CBD7F-8280-BB2D-4631-D9727CB1D554}"/>
              </a:ext>
            </a:extLst>
          </p:cNvPr>
          <p:cNvSpPr>
            <a:spLocks noGrp="1"/>
          </p:cNvSpPr>
          <p:nvPr>
            <p:ph type="body" idx="1"/>
          </p:nvPr>
        </p:nvSpPr>
        <p:spPr/>
        <p:txBody>
          <a:bodyPr/>
          <a:lstStyle/>
          <a:p>
            <a:r>
              <a:rPr lang="en-US" sz="2400" b="1" dirty="0">
                <a:solidFill>
                  <a:schemeClr val="tx2"/>
                </a:solidFill>
              </a:rPr>
              <a:t>Alveolar Type II (AT2) </a:t>
            </a:r>
            <a:r>
              <a:rPr lang="en-US" sz="2400" dirty="0"/>
              <a:t>can self-renew and differentiate into both AT2 and alveolar type I (AT1) cells. </a:t>
            </a:r>
            <a:r>
              <a:rPr lang="en-US" i="1" dirty="0"/>
              <a:t>[J Clin Invest. 2013 Jul;123(7):3025-36.]</a:t>
            </a:r>
          </a:p>
          <a:p>
            <a:r>
              <a:rPr lang="en-US" sz="2400" b="1" dirty="0">
                <a:solidFill>
                  <a:schemeClr val="tx2"/>
                </a:solidFill>
              </a:rPr>
              <a:t>Bronchioalveolar stem cells (BASCs)</a:t>
            </a:r>
            <a:r>
              <a:rPr lang="en-US" sz="2400" dirty="0"/>
              <a:t>, located at the bronchioalveolar duct junction, can differentiate into AT1, AT2, club cells, and ciliated cells, in response to lung injury. </a:t>
            </a:r>
            <a:r>
              <a:rPr lang="en-US" i="1" dirty="0"/>
              <a:t>[EMBO J. 2019 Jun 17;38(12):e102099]</a:t>
            </a:r>
          </a:p>
          <a:p>
            <a:r>
              <a:rPr lang="en-US" sz="2400" b="1" dirty="0">
                <a:solidFill>
                  <a:schemeClr val="tx2"/>
                </a:solidFill>
              </a:rPr>
              <a:t>Club cells</a:t>
            </a:r>
            <a:r>
              <a:rPr lang="en-US" sz="2400" dirty="0"/>
              <a:t>, particularly Muc5b+ and large club (ML-club) cells, can proliferate &amp; differentiate into alveolar cells. </a:t>
            </a:r>
            <a:r>
              <a:rPr lang="en-US" i="1" dirty="0"/>
              <a:t>[Stem Cells. 2023,16;41(8):809-820]</a:t>
            </a:r>
          </a:p>
          <a:p>
            <a:r>
              <a:rPr lang="en-US" sz="2400" b="1" dirty="0">
                <a:solidFill>
                  <a:schemeClr val="tx2"/>
                </a:solidFill>
              </a:rPr>
              <a:t>Distal airway stem cells (DASCs: p63+ Krt5+): </a:t>
            </a:r>
            <a:r>
              <a:rPr lang="en-US" sz="2400" dirty="0"/>
              <a:t>can differentiate into  alveolar and bronchiolar epithelial cells. </a:t>
            </a:r>
            <a:r>
              <a:rPr lang="en-US" i="1" dirty="0"/>
              <a:t>[Nature. 2015 Jan 29;517(7536):616-20.]</a:t>
            </a:r>
          </a:p>
          <a:p>
            <a:r>
              <a:rPr lang="en-US" sz="2400" b="1" dirty="0">
                <a:solidFill>
                  <a:schemeClr val="tx2"/>
                </a:solidFill>
              </a:rPr>
              <a:t>Lineage-negative epithelial progenitors (LNEPs), </a:t>
            </a:r>
            <a:r>
              <a:rPr lang="en-US" sz="2400" dirty="0"/>
              <a:t>club-like cells, also involved in alveolar repair</a:t>
            </a:r>
            <a:r>
              <a:rPr lang="en-US" i="1" dirty="0"/>
              <a:t>.[Cell Stem Cell. 2020 Mar 5;26(3):346-358.e4.]</a:t>
            </a:r>
          </a:p>
        </p:txBody>
      </p:sp>
    </p:spTree>
    <p:extLst>
      <p:ext uri="{BB962C8B-B14F-4D97-AF65-F5344CB8AC3E}">
        <p14:creationId xmlns:p14="http://schemas.microsoft.com/office/powerpoint/2010/main" val="19292198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840" dirty="0">
                <a:solidFill>
                  <a:schemeClr val="tx2"/>
                </a:solidFill>
              </a:rPr>
              <a:t>Regenerative approaches for lung disease</a:t>
            </a:r>
          </a:p>
        </p:txBody>
      </p:sp>
      <p:sp>
        <p:nvSpPr>
          <p:cNvPr id="4" name="Content Placeholder 3"/>
          <p:cNvSpPr>
            <a:spLocks noGrp="1"/>
          </p:cNvSpPr>
          <p:nvPr>
            <p:ph idx="1"/>
          </p:nvPr>
        </p:nvSpPr>
        <p:spPr>
          <a:xfrm>
            <a:off x="1060690" y="1590674"/>
            <a:ext cx="9998921" cy="4389120"/>
          </a:xfrm>
        </p:spPr>
        <p:txBody>
          <a:bodyPr/>
          <a:lstStyle/>
          <a:p>
            <a:endParaRPr lang="en-US" sz="3200" dirty="0"/>
          </a:p>
          <a:p>
            <a:r>
              <a:rPr lang="en-US" sz="3200" dirty="0"/>
              <a:t>1) Stem cells.</a:t>
            </a:r>
          </a:p>
          <a:p>
            <a:r>
              <a:rPr lang="en-US" sz="3200" dirty="0"/>
              <a:t>2) </a:t>
            </a:r>
            <a:r>
              <a:rPr lang="en-US" sz="3200" b="1" i="1" dirty="0">
                <a:solidFill>
                  <a:schemeClr val="accent1"/>
                </a:solidFill>
              </a:rPr>
              <a:t>Cell-free approaches – Extracellular Vesicles.</a:t>
            </a:r>
          </a:p>
          <a:p>
            <a:r>
              <a:rPr lang="en-US" sz="3200" dirty="0"/>
              <a:t>3) Tissue engineering.</a:t>
            </a:r>
          </a:p>
          <a:p>
            <a:r>
              <a:rPr lang="en-US" sz="3200" dirty="0"/>
              <a:t>4) Regenerative pharmacology.</a:t>
            </a:r>
          </a:p>
          <a:p>
            <a:r>
              <a:rPr lang="en-US" sz="3200" dirty="0"/>
              <a:t>5) Other approaches.</a:t>
            </a:r>
          </a:p>
        </p:txBody>
      </p:sp>
    </p:spTree>
    <p:extLst>
      <p:ext uri="{BB962C8B-B14F-4D97-AF65-F5344CB8AC3E}">
        <p14:creationId xmlns:p14="http://schemas.microsoft.com/office/powerpoint/2010/main" val="12291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535F-64B3-3A99-6B72-63DA369B0AA9}"/>
              </a:ext>
            </a:extLst>
          </p:cNvPr>
          <p:cNvSpPr>
            <a:spLocks noGrp="1"/>
          </p:cNvSpPr>
          <p:nvPr>
            <p:ph type="ctrTitle"/>
          </p:nvPr>
        </p:nvSpPr>
        <p:spPr/>
        <p:txBody>
          <a:bodyPr/>
          <a:lstStyle/>
          <a:p>
            <a:r>
              <a:rPr lang="en-US" dirty="0">
                <a:solidFill>
                  <a:schemeClr val="tx2">
                    <a:lumMod val="60000"/>
                    <a:lumOff val="40000"/>
                  </a:schemeClr>
                </a:solidFill>
              </a:rPr>
              <a:t>Extracellular Vesicles and Exosomes</a:t>
            </a:r>
          </a:p>
        </p:txBody>
      </p:sp>
      <p:sp>
        <p:nvSpPr>
          <p:cNvPr id="6" name="Subtitle 5">
            <a:extLst>
              <a:ext uri="{FF2B5EF4-FFF2-40B4-BE49-F238E27FC236}">
                <a16:creationId xmlns:a16="http://schemas.microsoft.com/office/drawing/2014/main" id="{95AA7979-A190-6FB7-FAD6-C81953802328}"/>
              </a:ext>
            </a:extLst>
          </p:cNvPr>
          <p:cNvSpPr>
            <a:spLocks noGrp="1"/>
          </p:cNvSpPr>
          <p:nvPr>
            <p:ph type="subTitle" idx="1"/>
          </p:nvPr>
        </p:nvSpPr>
        <p:spPr/>
        <p:txBody>
          <a:bodyPr/>
          <a:lstStyle/>
          <a:p>
            <a:r>
              <a:rPr lang="en-US" dirty="0"/>
              <a:t>What are they?</a:t>
            </a:r>
          </a:p>
        </p:txBody>
      </p:sp>
    </p:spTree>
    <p:extLst>
      <p:ext uri="{BB962C8B-B14F-4D97-AF65-F5344CB8AC3E}">
        <p14:creationId xmlns:p14="http://schemas.microsoft.com/office/powerpoint/2010/main" val="165981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7358862636473916"/>
</p:tagLst>
</file>

<file path=ppt/tags/tag2.xml><?xml version="1.0" encoding="utf-8"?>
<p:tagLst xmlns:a="http://schemas.openxmlformats.org/drawingml/2006/main" xmlns:r="http://schemas.openxmlformats.org/officeDocument/2006/relationships" xmlns:p="http://schemas.openxmlformats.org/presentationml/2006/main">
  <p:tag name="TEMPLAFYSLIDEID" val="637358862636630190"/>
</p:tagLst>
</file>

<file path=ppt/theme/theme1.xml><?xml version="1.0" encoding="utf-8"?>
<a:theme xmlns:a="http://schemas.openxmlformats.org/drawingml/2006/main" name="2020_MC_White (9-15-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gramAssignedTo xmlns="50e14aed-ff2e-45a0-9410-0d8a6ed098ec" xsi:nil="true"/>
    <Doc_x0020_Type xmlns="7247a945-d25e-4758-94a6-61458ad58505">Project Documents</Doc_x0020_Type>
  </documentManagement>
</p:properties>
</file>

<file path=customXml/item3.xml><?xml version="1.0" encoding="utf-8"?>
<ct:contentTypeSchema xmlns:ct="http://schemas.microsoft.com/office/2006/metadata/contentType" xmlns:ma="http://schemas.microsoft.com/office/2006/metadata/properties/metaAttributes" ct:_="" ma:_="" ma:contentTypeName="Project Documents" ma:contentTypeID="0x010100732434946726264392E7DAD560BB0029005A91F844AB385B4AABC3F03F384327A9" ma:contentTypeVersion="11" ma:contentTypeDescription="" ma:contentTypeScope="" ma:versionID="a34a9b15f3ee1e5781ceff0651d1a6bd">
  <xsd:schema xmlns:xsd="http://www.w3.org/2001/XMLSchema" xmlns:xs="http://www.w3.org/2001/XMLSchema" xmlns:p="http://schemas.microsoft.com/office/2006/metadata/properties" xmlns:ns2="7247a945-d25e-4758-94a6-61458ad58505" xmlns:ns3="50e14aed-ff2e-45a0-9410-0d8a6ed098ec" targetNamespace="http://schemas.microsoft.com/office/2006/metadata/properties" ma:root="true" ma:fieldsID="433f31aaf50b761b1496c63feb19eb56" ns2:_="" ns3:_="">
    <xsd:import namespace="7247a945-d25e-4758-94a6-61458ad58505"/>
    <xsd:import namespace="50e14aed-ff2e-45a0-9410-0d8a6ed098ec"/>
    <xsd:element name="properties">
      <xsd:complexType>
        <xsd:sequence>
          <xsd:element name="documentManagement">
            <xsd:complexType>
              <xsd:all>
                <xsd:element ref="ns2:Doc_x0020_Type"/>
                <xsd:element ref="ns3:ProgramAssigned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7a945-d25e-4758-94a6-61458ad58505" elementFormDefault="qualified">
    <xsd:import namespace="http://schemas.microsoft.com/office/2006/documentManagement/types"/>
    <xsd:import namespace="http://schemas.microsoft.com/office/infopath/2007/PartnerControls"/>
    <xsd:element name="Doc_x0020_Type" ma:index="8" ma:displayName="Doc Type" ma:default="Project Documents" ma:format="Dropdown" ma:internalName="Doc_x0020_Type" ma:readOnly="false">
      <xsd:simpleType>
        <xsd:restriction base="dms:Choice">
          <xsd:enumeration value="Abstract"/>
          <xsd:enumeration value="Agenda"/>
          <xsd:enumeration value="IRB"/>
          <xsd:enumeration value="Meeting Minutes"/>
          <xsd:enumeration value="Presentations"/>
          <xsd:enumeration value="Project Documents"/>
          <xsd:enumeration value="Project Expense Documents"/>
          <xsd:enumeration value="Project Status Reports"/>
          <xsd:enumeration value="Publications"/>
          <xsd:enumeration value="Reports"/>
          <xsd:enumeration value="Support Documents"/>
          <xsd:enumeration value="Template"/>
        </xsd:restriction>
      </xsd:simpleType>
    </xsd:element>
  </xsd:schema>
  <xsd:schema xmlns:xsd="http://www.w3.org/2001/XMLSchema" xmlns:xs="http://www.w3.org/2001/XMLSchema" xmlns:dms="http://schemas.microsoft.com/office/2006/documentManagement/types" xmlns:pc="http://schemas.microsoft.com/office/infopath/2007/PartnerControls" targetNamespace="50e14aed-ff2e-45a0-9410-0d8a6ed098ec" elementFormDefault="qualified">
    <xsd:import namespace="http://schemas.microsoft.com/office/2006/documentManagement/types"/>
    <xsd:import namespace="http://schemas.microsoft.com/office/infopath/2007/PartnerControls"/>
    <xsd:element name="ProgramAssignedTo" ma:index="9" nillable="true" ma:displayName="Regen Program" ma:list="{0770033b-8105-455d-a82b-b3f96eee6d72}" ma:internalName="ProgramAssignedTo" ma:showField="Title" ma:web="50e14aed-ff2e-45a0-9410-0d8a6ed098ec">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F2F05-FEA9-4EAB-83A6-3E3651F9A229}">
  <ds:schemaRefs>
    <ds:schemaRef ds:uri="http://schemas.microsoft.com/sharepoint/v3/contenttype/forms"/>
  </ds:schemaRefs>
</ds:datastoreItem>
</file>

<file path=customXml/itemProps2.xml><?xml version="1.0" encoding="utf-8"?>
<ds:datastoreItem xmlns:ds="http://schemas.openxmlformats.org/officeDocument/2006/customXml" ds:itemID="{BD3AB7F2-8DFA-4201-8A38-66A63AEB7D4A}">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7247a945-d25e-4758-94a6-61458ad58505"/>
    <ds:schemaRef ds:uri="http://purl.org/dc/terms/"/>
    <ds:schemaRef ds:uri="http://schemas.openxmlformats.org/package/2006/metadata/core-properties"/>
    <ds:schemaRef ds:uri="http://purl.org/dc/elements/1.1/"/>
    <ds:schemaRef ds:uri="50e14aed-ff2e-45a0-9410-0d8a6ed098ec"/>
    <ds:schemaRef ds:uri="http://www.w3.org/XML/1998/namespace"/>
  </ds:schemaRefs>
</ds:datastoreItem>
</file>

<file path=customXml/itemProps3.xml><?xml version="1.0" encoding="utf-8"?>
<ds:datastoreItem xmlns:ds="http://schemas.openxmlformats.org/officeDocument/2006/customXml" ds:itemID="{F2C2A617-DD5A-4979-9ED4-33B0DB40F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47a945-d25e-4758-94a6-61458ad58505"/>
    <ds:schemaRef ds:uri="50e14aed-ff2e-45a0-9410-0d8a6ed098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
  <TotalTime>922</TotalTime>
  <Words>1743</Words>
  <Application>Microsoft Office PowerPoint</Application>
  <PresentationFormat>Custom</PresentationFormat>
  <Paragraphs>155</Paragraphs>
  <Slides>26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SimSun</vt:lpstr>
      <vt:lpstr>Arial</vt:lpstr>
      <vt:lpstr>Arial Narrow</vt:lpstr>
      <vt:lpstr>Calibri</vt:lpstr>
      <vt:lpstr>Times New Roman</vt:lpstr>
      <vt:lpstr>2020_MC_White (9-15-2020)</vt:lpstr>
      <vt:lpstr>13_Office Theme</vt:lpstr>
      <vt:lpstr>Extracellular Vesicle-Based Therapeutics for COPD</vt:lpstr>
      <vt:lpstr>Disclosures  Non-Federal funding / Financial Relationship(s) in past 5 years:  </vt:lpstr>
      <vt:lpstr>Goals of presentation today </vt:lpstr>
      <vt:lpstr>REGENERATIVE MEDICINE FOR ADVANCED LUNG DISEASE</vt:lpstr>
      <vt:lpstr>PowerPoint Presentation</vt:lpstr>
      <vt:lpstr>Approaches to Lung Regeneration</vt:lpstr>
      <vt:lpstr>The lung contains several regenerative or stem cell-like cells</vt:lpstr>
      <vt:lpstr>Regenerative approaches for lung disease</vt:lpstr>
      <vt:lpstr>Extracellular Vesicles and Exosomes</vt:lpstr>
      <vt:lpstr>Extracellular Vesicles</vt:lpstr>
      <vt:lpstr>PowerPoint Presentation</vt:lpstr>
      <vt:lpstr>Exosomes vs. Extracellular Vesicles (EVs)</vt:lpstr>
      <vt:lpstr>Why exosomes </vt:lpstr>
      <vt:lpstr>EVs for COPD </vt:lpstr>
      <vt:lpstr>Platelet-derived exosomes – PEP </vt:lpstr>
      <vt:lpstr>Study Design &amp; Data</vt:lpstr>
      <vt:lpstr>Monitoring of PEP nebulization</vt:lpstr>
      <vt:lpstr>PowerPoint Presentation</vt:lpstr>
      <vt:lpstr>PowerPoint Presentation</vt:lpstr>
      <vt:lpstr>PEP nebulization attenuates CS induced murine emphysema</vt:lpstr>
      <vt:lpstr>PEP nebulization reversed key signaling pathways and biological activities activated by CS in vivo</vt:lpstr>
      <vt:lpstr>PowerPoint Presentation</vt:lpstr>
      <vt:lpstr>PowerPoint Presentation</vt:lpstr>
      <vt:lpstr>Conclusions </vt:lpstr>
      <vt:lpstr>Regenerative Therapies – Challenges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CRM IMP Template</dc:title>
  <dc:creator>Noterman, Ella E.</dc:creator>
  <dc:description>v2.15. 2020_MC_White</dc:description>
  <cp:lastModifiedBy>Vassallo, Robert, M.D.</cp:lastModifiedBy>
  <cp:revision>61</cp:revision>
  <dcterms:created xsi:type="dcterms:W3CDTF">2020-09-16T20:44:57Z</dcterms:created>
  <dcterms:modified xsi:type="dcterms:W3CDTF">2025-05-12T12:15:22Z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mctemplates</vt:lpwstr>
  </property>
  <property fmtid="{D5CDD505-2E9C-101B-9397-08002B2CF9AE}" pid="3" name="TemplateId">
    <vt:lpwstr>637239516331224661</vt:lpwstr>
  </property>
  <property fmtid="{D5CDD505-2E9C-101B-9397-08002B2CF9AE}" pid="4" name="UserProfileId">
    <vt:lpwstr>637390598302663873</vt:lpwstr>
  </property>
  <property fmtid="{D5CDD505-2E9C-101B-9397-08002B2CF9AE}" pid="5" name="ContentTypeId">
    <vt:lpwstr>0x010100732434946726264392E7DAD560BB0029005A91F844AB385B4AABC3F03F384327A9</vt:lpwstr>
  </property>
  <property fmtid="{D5CDD505-2E9C-101B-9397-08002B2CF9AE}" pid="6" name="Order">
    <vt:r8>549300</vt:r8>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Doc Type">
    <vt:lpwstr/>
  </property>
  <property fmtid="{D5CDD505-2E9C-101B-9397-08002B2CF9AE}" pid="12" name="SharedWithUsers">
    <vt:lpwstr>289;#Vassallo, Robert, M.D.;#292;#Wang, Shaohua [RO THOR];#288;#Milene, Stacy M., M.S., PMP</vt:lpwstr>
  </property>
</Properties>
</file>