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handoutMasterIdLst>
    <p:handoutMasterId r:id="rId42"/>
  </p:handoutMasterIdLst>
  <p:sldIdLst>
    <p:sldId id="280" r:id="rId3"/>
    <p:sldId id="611" r:id="rId4"/>
    <p:sldId id="612" r:id="rId5"/>
    <p:sldId id="564" r:id="rId6"/>
    <p:sldId id="580" r:id="rId7"/>
    <p:sldId id="581" r:id="rId8"/>
    <p:sldId id="593" r:id="rId9"/>
    <p:sldId id="583" r:id="rId10"/>
    <p:sldId id="616" r:id="rId11"/>
    <p:sldId id="584" r:id="rId12"/>
    <p:sldId id="568" r:id="rId13"/>
    <p:sldId id="615" r:id="rId14"/>
    <p:sldId id="613" r:id="rId15"/>
    <p:sldId id="586" r:id="rId16"/>
    <p:sldId id="618" r:id="rId17"/>
    <p:sldId id="602" r:id="rId18"/>
    <p:sldId id="603" r:id="rId19"/>
    <p:sldId id="604" r:id="rId20"/>
    <p:sldId id="598" r:id="rId21"/>
    <p:sldId id="621" r:id="rId22"/>
    <p:sldId id="617" r:id="rId23"/>
    <p:sldId id="614" r:id="rId24"/>
    <p:sldId id="609" r:id="rId25"/>
    <p:sldId id="589" r:id="rId26"/>
    <p:sldId id="620" r:id="rId27"/>
    <p:sldId id="619" r:id="rId28"/>
    <p:sldId id="594" r:id="rId29"/>
    <p:sldId id="592" r:id="rId30"/>
    <p:sldId id="585" r:id="rId31"/>
    <p:sldId id="587" r:id="rId32"/>
    <p:sldId id="590" r:id="rId33"/>
    <p:sldId id="600" r:id="rId34"/>
    <p:sldId id="605" r:id="rId35"/>
    <p:sldId id="607" r:id="rId36"/>
    <p:sldId id="622" r:id="rId37"/>
    <p:sldId id="608" r:id="rId38"/>
    <p:sldId id="591" r:id="rId39"/>
    <p:sldId id="588"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88582" autoAdjust="0"/>
  </p:normalViewPr>
  <p:slideViewPr>
    <p:cSldViewPr snapToGrid="0">
      <p:cViewPr varScale="1">
        <p:scale>
          <a:sx n="64" d="100"/>
          <a:sy n="64" d="100"/>
        </p:scale>
        <p:origin x="9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it-IT"/>
              <a:t>© Carlo barbetta - concesso in licenza a GlaxoSmithKline S.p.A a tempo indeterminato per finalità formative e di ricerca scientifica</a:t>
            </a: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55E03B-0A41-402D-8714-80178543AC00}" type="datetimeFigureOut">
              <a:rPr lang="it-IT" smtClean="0"/>
              <a:pPr/>
              <a:t>11/05/2025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CE2C3C-C767-4893-96F0-B9DF2E2E3631}" type="slidenum">
              <a:rPr lang="it-IT" smtClean="0"/>
              <a:pPr/>
              <a:t>‹N›</a:t>
            </a:fld>
            <a:endParaRPr lang="it-IT"/>
          </a:p>
        </p:txBody>
      </p:sp>
    </p:spTree>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 Carlo barbetta - concesso in licenza a GlaxoSmithKline S.p.A a tempo indeterminato per finalità formative e di ricerca scientifica</a:t>
            </a: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D6CC1-C9FC-4181-A31E-DA4DA9BDF88F}" type="datetimeFigureOut">
              <a:rPr lang="it-IT" smtClean="0"/>
              <a:pPr/>
              <a:t>11/05/2025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DA953-444C-4CC2-8CA3-F89467DE37B6}" type="slidenum">
              <a:rPr lang="it-IT" smtClean="0"/>
              <a:pPr/>
              <a:t>‹N›</a:t>
            </a:fld>
            <a:endParaRPr lang="it-IT"/>
          </a:p>
        </p:txBody>
      </p:sp>
    </p:spTree>
    <p:extLst>
      <p:ext uri="{BB962C8B-B14F-4D97-AF65-F5344CB8AC3E}">
        <p14:creationId xmlns:p14="http://schemas.microsoft.com/office/powerpoint/2010/main" val="1779258746"/>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5" name="Segnaposto piè di pagina 4"/>
          <p:cNvSpPr>
            <a:spLocks noGrp="1"/>
          </p:cNvSpPr>
          <p:nvPr>
            <p:ph type="ftr" sz="quarter" idx="10"/>
          </p:nvPr>
        </p:nvSpPr>
        <p:spPr/>
        <p:txBody>
          <a:bodyPr/>
          <a:lstStyle/>
          <a:p>
            <a:endParaRPr lang="it-IT"/>
          </a:p>
        </p:txBody>
      </p:sp>
      <p:sp>
        <p:nvSpPr>
          <p:cNvPr id="6" name="Segnaposto intestazione 5"/>
          <p:cNvSpPr>
            <a:spLocks noGrp="1"/>
          </p:cNvSpPr>
          <p:nvPr>
            <p:ph type="hdr" sz="quarter" idx="11"/>
          </p:nvPr>
        </p:nvSpPr>
        <p:spPr/>
        <p:txBody>
          <a:bodyPr/>
          <a:lstStyle/>
          <a:p>
            <a:r>
              <a:rPr lang="it-IT"/>
              <a:t>© Carlo barbetta - concesso in licenza a GlaxoSmithKline S.p.A a tempo indeterminato per finalità formative e di ricerca scientifica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By </a:t>
            </a:r>
            <a:r>
              <a:rPr lang="en-US" dirty="0" err="1"/>
              <a:t>HEstaining</a:t>
            </a:r>
            <a:r>
              <a:rPr lang="en-US" dirty="0"/>
              <a:t>, we observed that the tracheal mucosa in the control group and the saline-treated control group was smooth and intact, with no significant inflammatory cell infiltration observed. However, the CC group and GSK1016790A-treated control group exhibited thickened tracheal mucosa, accompanied by inflammatory cell infiltration (Figure 1F). Further inflammation evaluation similarly confirmed that the tracheal mucosa inflammation scores were significantly increased in the CC group (4 (3–4) vs. 0 (0–0.5), p &lt;0.001) and the GSK1016790A-treated control group (5 (3.5–5) vs. 0 (0–0.5), p &lt; 0.001), compared to the control group. Compared with CC group, the tracheal mucosa inflammation scores were significantly decreased in the HC067047-treated model group (2 (1.5–2) vs. 4 (3–4), p = 0.001), the A317491-treated model group (1 (1–2) vs. 4 (3–4), p &lt; 0.001), the PSB12062-treated model group (1 (1–2.5) vs. 4 (3–4), p &lt; 0.001), and the A804598-treated model group (2 (1–2) vs. 4 (3–4), p &lt; 0.001) (Figure 1G).</a:t>
            </a:r>
            <a:endParaRPr lang="it-IT" dirty="0"/>
          </a:p>
        </p:txBody>
      </p:sp>
      <p:sp>
        <p:nvSpPr>
          <p:cNvPr id="4" name="Segnaposto intestazione 3"/>
          <p:cNvSpPr>
            <a:spLocks noGrp="1"/>
          </p:cNvSpPr>
          <p:nvPr>
            <p:ph type="hdr" sz="quarter"/>
          </p:nvPr>
        </p:nvSpPr>
        <p:spPr/>
        <p:txBody>
          <a:bodyPr/>
          <a:lstStyle/>
          <a:p>
            <a:r>
              <a:rPr lang="it-IT"/>
              <a:t>© Carlo barbetta - concesso in licenza a GlaxoSmithKline S.p.A a tempo indeterminato per finalità formative e di ricerca scientifica</a:t>
            </a:r>
          </a:p>
        </p:txBody>
      </p:sp>
      <p:sp>
        <p:nvSpPr>
          <p:cNvPr id="5" name="Segnaposto piè di pagina 4"/>
          <p:cNvSpPr>
            <a:spLocks noGrp="1"/>
          </p:cNvSpPr>
          <p:nvPr>
            <p:ph type="ftr" sz="quarter" idx="4"/>
          </p:nvPr>
        </p:nvSpPr>
        <p:spPr/>
        <p:txBody>
          <a:bodyPr/>
          <a:lstStyle/>
          <a:p>
            <a:endParaRPr lang="it-IT"/>
          </a:p>
        </p:txBody>
      </p:sp>
    </p:spTree>
    <p:extLst>
      <p:ext uri="{BB962C8B-B14F-4D97-AF65-F5344CB8AC3E}">
        <p14:creationId xmlns:p14="http://schemas.microsoft.com/office/powerpoint/2010/main" val="1807874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5" name="Segnaposto piè di pagina 4"/>
          <p:cNvSpPr>
            <a:spLocks noGrp="1"/>
          </p:cNvSpPr>
          <p:nvPr>
            <p:ph type="ftr" sz="quarter" idx="10"/>
          </p:nvPr>
        </p:nvSpPr>
        <p:spPr/>
        <p:txBody>
          <a:bodyPr/>
          <a:lstStyle/>
          <a:p>
            <a:endParaRPr lang="it-IT"/>
          </a:p>
        </p:txBody>
      </p:sp>
      <p:sp>
        <p:nvSpPr>
          <p:cNvPr id="6" name="Segnaposto intestazione 5"/>
          <p:cNvSpPr>
            <a:spLocks noGrp="1"/>
          </p:cNvSpPr>
          <p:nvPr>
            <p:ph type="hdr" sz="quarter" idx="11"/>
          </p:nvPr>
        </p:nvSpPr>
        <p:spPr/>
        <p:txBody>
          <a:bodyPr/>
          <a:lstStyle/>
          <a:p>
            <a:r>
              <a:rPr lang="it-IT"/>
              <a:t>© Carlo barbetta - concesso in licenza a GlaxoSmithKline S.p.A a tempo indeterminato per finalità formative e di ricerca scientifica</a:t>
            </a:r>
          </a:p>
        </p:txBody>
      </p:sp>
    </p:spTree>
    <p:extLst>
      <p:ext uri="{BB962C8B-B14F-4D97-AF65-F5344CB8AC3E}">
        <p14:creationId xmlns:p14="http://schemas.microsoft.com/office/powerpoint/2010/main" val="147445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2AEF60-0DF7-4D58-9C97-57942A76467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967ECE1F-0E8C-4D22-ACE3-A1D5C69A97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25CDE9F-8574-4BB9-AAEA-E3F49AF98AE3}"/>
              </a:ext>
            </a:extLst>
          </p:cNvPr>
          <p:cNvSpPr>
            <a:spLocks noGrp="1"/>
          </p:cNvSpPr>
          <p:nvPr>
            <p:ph type="dt" sz="half" idx="10"/>
          </p:nvPr>
        </p:nvSpPr>
        <p:spPr/>
        <p:txBody>
          <a:bodyPr/>
          <a:lstStyle/>
          <a:p>
            <a:fld id="{BF558055-255D-4598-811C-A7334D4BD359}" type="datetime1">
              <a:rPr lang="it-IT" smtClean="0"/>
              <a:pPr/>
              <a:t>11/05/2025</a:t>
            </a:fld>
            <a:endParaRPr lang="it-IT"/>
          </a:p>
        </p:txBody>
      </p:sp>
      <p:sp>
        <p:nvSpPr>
          <p:cNvPr id="5" name="Segnaposto piè di pagina 4">
            <a:extLst>
              <a:ext uri="{FF2B5EF4-FFF2-40B4-BE49-F238E27FC236}">
                <a16:creationId xmlns:a16="http://schemas.microsoft.com/office/drawing/2014/main" id="{34B9526F-C4AA-4231-9E01-918BAD278F0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216B89A-EECC-4C74-BD0B-9040912F5143}"/>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2012796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98300F-ACB1-45C9-9072-4D834364BDDD}"/>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5DAA1487-FD42-45C0-8B67-83612CCA328E}"/>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9573EF-47AA-4FE1-B2BF-004976CE6955}"/>
              </a:ext>
            </a:extLst>
          </p:cNvPr>
          <p:cNvSpPr>
            <a:spLocks noGrp="1"/>
          </p:cNvSpPr>
          <p:nvPr>
            <p:ph type="dt" sz="half" idx="10"/>
          </p:nvPr>
        </p:nvSpPr>
        <p:spPr/>
        <p:txBody>
          <a:bodyPr/>
          <a:lstStyle/>
          <a:p>
            <a:fld id="{7A437C43-EB07-4103-99BC-359C841941BB}" type="datetime1">
              <a:rPr lang="it-IT" smtClean="0"/>
              <a:pPr/>
              <a:t>11/05/2025</a:t>
            </a:fld>
            <a:endParaRPr lang="it-IT"/>
          </a:p>
        </p:txBody>
      </p:sp>
      <p:sp>
        <p:nvSpPr>
          <p:cNvPr id="5" name="Segnaposto piè di pagina 4">
            <a:extLst>
              <a:ext uri="{FF2B5EF4-FFF2-40B4-BE49-F238E27FC236}">
                <a16:creationId xmlns:a16="http://schemas.microsoft.com/office/drawing/2014/main" id="{8B9FB377-497E-405B-A164-02A2DD6889A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F896A4-2DE0-4FC8-804A-A72FC238EFCF}"/>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151633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2CCD477-E165-497C-AF57-BB95439AAC56}"/>
              </a:ext>
            </a:extLst>
          </p:cNvPr>
          <p:cNvSpPr>
            <a:spLocks noGrp="1"/>
          </p:cNvSpPr>
          <p:nvPr>
            <p:ph type="title" orient="vert"/>
          </p:nvPr>
        </p:nvSpPr>
        <p:spPr>
          <a:xfrm>
            <a:off x="8724902"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AE0A88A4-E2C1-4D76-A888-C470901EA3E4}"/>
              </a:ext>
            </a:extLst>
          </p:cNvPr>
          <p:cNvSpPr>
            <a:spLocks noGrp="1"/>
          </p:cNvSpPr>
          <p:nvPr>
            <p:ph type="body" orient="vert" idx="1"/>
          </p:nvPr>
        </p:nvSpPr>
        <p:spPr>
          <a:xfrm>
            <a:off x="838203"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6E26E0-C801-44F3-BF7D-2AC61D9D72AB}"/>
              </a:ext>
            </a:extLst>
          </p:cNvPr>
          <p:cNvSpPr>
            <a:spLocks noGrp="1"/>
          </p:cNvSpPr>
          <p:nvPr>
            <p:ph type="dt" sz="half" idx="10"/>
          </p:nvPr>
        </p:nvSpPr>
        <p:spPr/>
        <p:txBody>
          <a:bodyPr/>
          <a:lstStyle/>
          <a:p>
            <a:fld id="{F2FB9383-9291-4EF4-BD83-9637431FEE7B}" type="datetime1">
              <a:rPr lang="it-IT" smtClean="0"/>
              <a:pPr/>
              <a:t>11/05/2025</a:t>
            </a:fld>
            <a:endParaRPr lang="it-IT"/>
          </a:p>
        </p:txBody>
      </p:sp>
      <p:sp>
        <p:nvSpPr>
          <p:cNvPr id="5" name="Segnaposto piè di pagina 4">
            <a:extLst>
              <a:ext uri="{FF2B5EF4-FFF2-40B4-BE49-F238E27FC236}">
                <a16:creationId xmlns:a16="http://schemas.microsoft.com/office/drawing/2014/main" id="{F80C3F9A-ADD3-42B6-ACA6-767A317232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DAC66E-3243-4A3F-8829-22DE9B6CA562}"/>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4209388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6" name="Content Placeholder 15"/>
          <p:cNvSpPr>
            <a:spLocks noGrp="1"/>
          </p:cNvSpPr>
          <p:nvPr>
            <p:ph sz="quarter" idx="12"/>
          </p:nvPr>
        </p:nvSpPr>
        <p:spPr>
          <a:xfrm>
            <a:off x="486841" y="1196155"/>
            <a:ext cx="11231033"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p:nvPr>
        </p:nvSpPr>
        <p:spPr>
          <a:xfrm>
            <a:off x="486832" y="692554"/>
            <a:ext cx="10130368" cy="234950"/>
          </a:xfrm>
        </p:spPr>
        <p:txBody>
          <a:bodyPr/>
          <a:lstStyle>
            <a:lvl1pPr marL="0" indent="0">
              <a:spcAft>
                <a:spcPts val="0"/>
              </a:spcAft>
              <a:buNone/>
              <a:defRPr sz="1600" i="1">
                <a:latin typeface="Georgia" panose="02040502050405020303" pitchFamily="18" charset="0"/>
              </a:defRPr>
            </a:lvl1pPr>
            <a:lvl2pPr marL="271463" indent="0">
              <a:buNone/>
              <a:defRPr/>
            </a:lvl2pPr>
            <a:lvl3pPr marL="533400" indent="0">
              <a:buNone/>
              <a:defRPr/>
            </a:lvl3pPr>
            <a:lvl4pPr marL="815975" indent="0">
              <a:buNone/>
              <a:defRPr/>
            </a:lvl4pPr>
            <a:lvl5pPr marL="1104900" indent="0">
              <a:buNone/>
              <a:defRPr/>
            </a:lvl5pPr>
          </a:lstStyle>
          <a:p>
            <a:pPr lvl="0"/>
            <a:r>
              <a:rPr lang="en-US"/>
              <a:t>Click to edit Master text styles</a:t>
            </a:r>
          </a:p>
        </p:txBody>
      </p:sp>
      <p:sp>
        <p:nvSpPr>
          <p:cNvPr id="6" name="Text Placeholder 5"/>
          <p:cNvSpPr>
            <a:spLocks noGrp="1"/>
          </p:cNvSpPr>
          <p:nvPr>
            <p:ph type="body" sz="quarter" idx="18"/>
          </p:nvPr>
        </p:nvSpPr>
        <p:spPr>
          <a:xfrm>
            <a:off x="492760" y="6058099"/>
            <a:ext cx="11261093"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7" name="Footer Placeholder 4"/>
          <p:cNvSpPr>
            <a:spLocks noGrp="1"/>
          </p:cNvSpPr>
          <p:nvPr>
            <p:ph type="ftr" sz="quarter" idx="19"/>
          </p:nvPr>
        </p:nvSpPr>
        <p:spPr/>
        <p:txBody>
          <a:bodyPr/>
          <a:lstStyle>
            <a:lvl1pPr>
              <a:defRPr/>
            </a:lvl1pPr>
          </a:lstStyle>
          <a:p>
            <a:pPr>
              <a:defRPr/>
            </a:pPr>
            <a:endParaRPr lang="en-GB"/>
          </a:p>
        </p:txBody>
      </p:sp>
      <p:sp>
        <p:nvSpPr>
          <p:cNvPr id="9" name="Slide Number Placeholder 5"/>
          <p:cNvSpPr>
            <a:spLocks noGrp="1"/>
          </p:cNvSpPr>
          <p:nvPr>
            <p:ph type="sldNum" sz="quarter" idx="20"/>
          </p:nvPr>
        </p:nvSpPr>
        <p:spPr/>
        <p:txBody>
          <a:bodyPr/>
          <a:lstStyle>
            <a:lvl1pPr fontAlgn="auto">
              <a:spcBef>
                <a:spcPts val="0"/>
              </a:spcBef>
              <a:spcAft>
                <a:spcPts val="0"/>
              </a:spcAft>
              <a:defRPr>
                <a:cs typeface="+mn-cs"/>
              </a:defRPr>
            </a:lvl1pPr>
          </a:lstStyle>
          <a:p>
            <a:pPr>
              <a:defRPr/>
            </a:pPr>
            <a:fld id="{9AED87BF-C504-403C-AE68-8792604E86C7}" type="slidenum">
              <a:rPr lang="en-GB" altLang="en-US"/>
              <a:pPr>
                <a:defRPr/>
              </a:pPr>
              <a:t>‹N›</a:t>
            </a:fld>
            <a:endParaRPr lang="en-GB" altLang="en-US"/>
          </a:p>
        </p:txBody>
      </p:sp>
      <p:sp>
        <p:nvSpPr>
          <p:cNvPr id="10" name="Date Placeholder 6"/>
          <p:cNvSpPr>
            <a:spLocks noGrp="1"/>
          </p:cNvSpPr>
          <p:nvPr>
            <p:ph type="dt" sz="half" idx="21"/>
          </p:nvPr>
        </p:nvSpPr>
        <p:spPr/>
        <p:txBody>
          <a:bodyPr/>
          <a:lstStyle>
            <a:lvl1pPr fontAlgn="auto">
              <a:spcBef>
                <a:spcPts val="0"/>
              </a:spcBef>
              <a:spcAft>
                <a:spcPts val="0"/>
              </a:spcAft>
              <a:defRPr>
                <a:cs typeface="+mn-cs"/>
              </a:defRPr>
            </a:lvl1pPr>
          </a:lstStyle>
          <a:p>
            <a:pPr>
              <a:defRPr/>
            </a:pPr>
            <a:fld id="{392B3B4A-1E8C-4307-8548-64C67F265831}" type="datetime1">
              <a:rPr lang="it-IT" altLang="en-US" smtClean="0"/>
              <a:pPr>
                <a:defRPr/>
              </a:pPr>
              <a:t>11/05/2025</a:t>
            </a:fld>
            <a:endParaRPr lang="en-GB" altLang="en-US"/>
          </a:p>
        </p:txBody>
      </p:sp>
    </p:spTree>
    <p:extLst>
      <p:ext uri="{BB962C8B-B14F-4D97-AF65-F5344CB8AC3E}">
        <p14:creationId xmlns:p14="http://schemas.microsoft.com/office/powerpoint/2010/main" val="421224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0" name="Content Placeholder 9"/>
          <p:cNvSpPr>
            <a:spLocks noGrp="1"/>
          </p:cNvSpPr>
          <p:nvPr>
            <p:ph sz="quarter" idx="19"/>
          </p:nvPr>
        </p:nvSpPr>
        <p:spPr>
          <a:xfrm>
            <a:off x="486835" y="1533526"/>
            <a:ext cx="11224684" cy="4324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p:nvPr>
        </p:nvSpPr>
        <p:spPr>
          <a:xfrm>
            <a:off x="486835" y="1184793"/>
            <a:ext cx="11224684" cy="246221"/>
          </a:xfrm>
        </p:spPr>
        <p:txBody>
          <a:bodyPr>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a:t>Click to edit Master text styles</a:t>
            </a:r>
          </a:p>
        </p:txBody>
      </p:sp>
      <p:sp>
        <p:nvSpPr>
          <p:cNvPr id="12"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9" name="Text Placeholder 5"/>
          <p:cNvSpPr>
            <a:spLocks noGrp="1"/>
          </p:cNvSpPr>
          <p:nvPr>
            <p:ph type="body" sz="quarter" idx="18"/>
          </p:nvPr>
        </p:nvSpPr>
        <p:spPr>
          <a:xfrm>
            <a:off x="492760" y="6058099"/>
            <a:ext cx="11261093"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7" name="Footer Placeholder 4"/>
          <p:cNvSpPr>
            <a:spLocks noGrp="1"/>
          </p:cNvSpPr>
          <p:nvPr>
            <p:ph type="ftr" sz="quarter" idx="20"/>
          </p:nvPr>
        </p:nvSpPr>
        <p:spPr/>
        <p:txBody>
          <a:bodyPr/>
          <a:lstStyle>
            <a:lvl1pPr>
              <a:defRPr/>
            </a:lvl1pPr>
          </a:lstStyle>
          <a:p>
            <a:pPr>
              <a:defRPr/>
            </a:pPr>
            <a:endParaRPr lang="en-GB"/>
          </a:p>
        </p:txBody>
      </p:sp>
      <p:sp>
        <p:nvSpPr>
          <p:cNvPr id="8" name="Slide Number Placeholder 5"/>
          <p:cNvSpPr>
            <a:spLocks noGrp="1"/>
          </p:cNvSpPr>
          <p:nvPr>
            <p:ph type="sldNum" sz="quarter" idx="21"/>
          </p:nvPr>
        </p:nvSpPr>
        <p:spPr/>
        <p:txBody>
          <a:bodyPr/>
          <a:lstStyle>
            <a:lvl1pPr fontAlgn="auto">
              <a:spcBef>
                <a:spcPts val="0"/>
              </a:spcBef>
              <a:spcAft>
                <a:spcPts val="0"/>
              </a:spcAft>
              <a:defRPr>
                <a:cs typeface="+mn-cs"/>
              </a:defRPr>
            </a:lvl1pPr>
          </a:lstStyle>
          <a:p>
            <a:pPr>
              <a:defRPr/>
            </a:pPr>
            <a:fld id="{2FE76B7D-C246-4452-AD6B-12971EF57228}" type="slidenum">
              <a:rPr lang="en-GB" altLang="en-US"/>
              <a:pPr>
                <a:defRPr/>
              </a:pPr>
              <a:t>‹N›</a:t>
            </a:fld>
            <a:endParaRPr lang="en-GB" altLang="en-US"/>
          </a:p>
        </p:txBody>
      </p:sp>
      <p:sp>
        <p:nvSpPr>
          <p:cNvPr id="13" name="Date Placeholder 6"/>
          <p:cNvSpPr>
            <a:spLocks noGrp="1"/>
          </p:cNvSpPr>
          <p:nvPr>
            <p:ph type="dt" sz="half" idx="22"/>
          </p:nvPr>
        </p:nvSpPr>
        <p:spPr/>
        <p:txBody>
          <a:bodyPr/>
          <a:lstStyle>
            <a:lvl1pPr fontAlgn="auto">
              <a:spcBef>
                <a:spcPts val="0"/>
              </a:spcBef>
              <a:spcAft>
                <a:spcPts val="0"/>
              </a:spcAft>
              <a:defRPr>
                <a:cs typeface="+mn-cs"/>
              </a:defRPr>
            </a:lvl1pPr>
          </a:lstStyle>
          <a:p>
            <a:pPr>
              <a:defRPr/>
            </a:pPr>
            <a:fld id="{2B17AEDB-872F-49F7-9A2D-10EAA8C3BD06}" type="datetime1">
              <a:rPr lang="it-IT" altLang="en-US" smtClean="0"/>
              <a:pPr>
                <a:defRPr/>
              </a:pPr>
              <a:t>11/05/2025</a:t>
            </a:fld>
            <a:endParaRPr lang="en-GB" altLang="en-US"/>
          </a:p>
        </p:txBody>
      </p:sp>
    </p:spTree>
    <p:extLst>
      <p:ext uri="{BB962C8B-B14F-4D97-AF65-F5344CB8AC3E}">
        <p14:creationId xmlns:p14="http://schemas.microsoft.com/office/powerpoint/2010/main" val="150533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3" name="Content Placeholder 12"/>
          <p:cNvSpPr>
            <a:spLocks noGrp="1"/>
          </p:cNvSpPr>
          <p:nvPr>
            <p:ph sz="quarter" idx="17"/>
          </p:nvPr>
        </p:nvSpPr>
        <p:spPr>
          <a:xfrm>
            <a:off x="486841" y="1184276"/>
            <a:ext cx="11231033" cy="46736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8" name="Text Placeholder 5"/>
          <p:cNvSpPr>
            <a:spLocks noGrp="1"/>
          </p:cNvSpPr>
          <p:nvPr>
            <p:ph type="body" sz="quarter" idx="21"/>
          </p:nvPr>
        </p:nvSpPr>
        <p:spPr>
          <a:xfrm>
            <a:off x="486832" y="6058099"/>
            <a:ext cx="11261093"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7" name="Footer Placeholder 4"/>
          <p:cNvSpPr>
            <a:spLocks noGrp="1"/>
          </p:cNvSpPr>
          <p:nvPr>
            <p:ph type="ftr" sz="quarter" idx="22"/>
          </p:nvPr>
        </p:nvSpPr>
        <p:spPr/>
        <p:txBody>
          <a:bodyPr/>
          <a:lstStyle>
            <a:lvl1pPr>
              <a:defRPr/>
            </a:lvl1pPr>
          </a:lstStyle>
          <a:p>
            <a:pPr>
              <a:defRPr/>
            </a:pPr>
            <a:endParaRPr lang="en-GB"/>
          </a:p>
        </p:txBody>
      </p:sp>
      <p:sp>
        <p:nvSpPr>
          <p:cNvPr id="9" name="Slide Number Placeholder 5"/>
          <p:cNvSpPr>
            <a:spLocks noGrp="1"/>
          </p:cNvSpPr>
          <p:nvPr>
            <p:ph type="sldNum" sz="quarter" idx="23"/>
          </p:nvPr>
        </p:nvSpPr>
        <p:spPr/>
        <p:txBody>
          <a:bodyPr/>
          <a:lstStyle>
            <a:lvl1pPr fontAlgn="auto">
              <a:spcBef>
                <a:spcPts val="0"/>
              </a:spcBef>
              <a:spcAft>
                <a:spcPts val="0"/>
              </a:spcAft>
              <a:defRPr>
                <a:cs typeface="+mn-cs"/>
              </a:defRPr>
            </a:lvl1pPr>
          </a:lstStyle>
          <a:p>
            <a:pPr>
              <a:defRPr/>
            </a:pPr>
            <a:fld id="{131DC26A-6BE4-4474-8C08-B4C847F2E97F}" type="slidenum">
              <a:rPr lang="en-GB" altLang="en-US"/>
              <a:pPr>
                <a:defRPr/>
              </a:pPr>
              <a:t>‹N›</a:t>
            </a:fld>
            <a:endParaRPr lang="en-GB" altLang="en-US"/>
          </a:p>
        </p:txBody>
      </p:sp>
      <p:sp>
        <p:nvSpPr>
          <p:cNvPr id="10" name="Date Placeholder 6"/>
          <p:cNvSpPr>
            <a:spLocks noGrp="1"/>
          </p:cNvSpPr>
          <p:nvPr>
            <p:ph type="dt" sz="half" idx="24"/>
          </p:nvPr>
        </p:nvSpPr>
        <p:spPr/>
        <p:txBody>
          <a:bodyPr/>
          <a:lstStyle>
            <a:lvl1pPr fontAlgn="auto">
              <a:spcBef>
                <a:spcPts val="0"/>
              </a:spcBef>
              <a:spcAft>
                <a:spcPts val="0"/>
              </a:spcAft>
              <a:defRPr>
                <a:cs typeface="+mn-cs"/>
              </a:defRPr>
            </a:lvl1pPr>
          </a:lstStyle>
          <a:p>
            <a:pPr>
              <a:defRPr/>
            </a:pPr>
            <a:fld id="{78F32AD5-75AB-4620-9DC6-2F7ED4E054D3}" type="datetime1">
              <a:rPr lang="it-IT" altLang="en-US" smtClean="0"/>
              <a:pPr>
                <a:defRPr/>
              </a:pPr>
              <a:t>11/05/2025</a:t>
            </a:fld>
            <a:endParaRPr lang="en-GB" altLang="en-US"/>
          </a:p>
        </p:txBody>
      </p:sp>
    </p:spTree>
    <p:extLst>
      <p:ext uri="{BB962C8B-B14F-4D97-AF65-F5344CB8AC3E}">
        <p14:creationId xmlns:p14="http://schemas.microsoft.com/office/powerpoint/2010/main" val="377391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2" name="Content Placeholder 11"/>
          <p:cNvSpPr>
            <a:spLocks noGrp="1"/>
          </p:cNvSpPr>
          <p:nvPr>
            <p:ph sz="quarter" idx="17"/>
          </p:nvPr>
        </p:nvSpPr>
        <p:spPr>
          <a:xfrm>
            <a:off x="486832" y="1184276"/>
            <a:ext cx="5314951"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6297" y="1184276"/>
            <a:ext cx="5334279" cy="467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16" name="Text Placeholder 5"/>
          <p:cNvSpPr>
            <a:spLocks noGrp="1"/>
          </p:cNvSpPr>
          <p:nvPr>
            <p:ph type="body" sz="quarter" idx="22"/>
          </p:nvPr>
        </p:nvSpPr>
        <p:spPr>
          <a:xfrm>
            <a:off x="486832" y="6058099"/>
            <a:ext cx="5280000"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17" name="Text Placeholder 5"/>
          <p:cNvSpPr>
            <a:spLocks noGrp="1"/>
          </p:cNvSpPr>
          <p:nvPr>
            <p:ph type="body" sz="quarter" idx="23"/>
          </p:nvPr>
        </p:nvSpPr>
        <p:spPr>
          <a:xfrm>
            <a:off x="6402917" y="6058099"/>
            <a:ext cx="5280000"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8" name="Footer Placeholder 4"/>
          <p:cNvSpPr>
            <a:spLocks noGrp="1"/>
          </p:cNvSpPr>
          <p:nvPr>
            <p:ph type="ftr" sz="quarter" idx="24"/>
          </p:nvPr>
        </p:nvSpPr>
        <p:spPr/>
        <p:txBody>
          <a:bodyPr/>
          <a:lstStyle>
            <a:lvl1pPr>
              <a:defRPr/>
            </a:lvl1pPr>
          </a:lstStyle>
          <a:p>
            <a:pPr>
              <a:defRPr/>
            </a:pPr>
            <a:endParaRPr lang="en-GB"/>
          </a:p>
        </p:txBody>
      </p:sp>
      <p:sp>
        <p:nvSpPr>
          <p:cNvPr id="9" name="Slide Number Placeholder 5"/>
          <p:cNvSpPr>
            <a:spLocks noGrp="1"/>
          </p:cNvSpPr>
          <p:nvPr>
            <p:ph type="sldNum" sz="quarter" idx="25"/>
          </p:nvPr>
        </p:nvSpPr>
        <p:spPr/>
        <p:txBody>
          <a:bodyPr/>
          <a:lstStyle>
            <a:lvl1pPr fontAlgn="auto">
              <a:spcBef>
                <a:spcPts val="0"/>
              </a:spcBef>
              <a:spcAft>
                <a:spcPts val="0"/>
              </a:spcAft>
              <a:defRPr>
                <a:cs typeface="+mn-cs"/>
              </a:defRPr>
            </a:lvl1pPr>
          </a:lstStyle>
          <a:p>
            <a:pPr>
              <a:defRPr/>
            </a:pPr>
            <a:fld id="{7C2F6187-897E-4B1B-B8D6-D1A6914B28DA}" type="slidenum">
              <a:rPr lang="en-GB" altLang="en-US"/>
              <a:pPr>
                <a:defRPr/>
              </a:pPr>
              <a:t>‹N›</a:t>
            </a:fld>
            <a:endParaRPr lang="en-GB" altLang="en-US"/>
          </a:p>
        </p:txBody>
      </p:sp>
      <p:sp>
        <p:nvSpPr>
          <p:cNvPr id="10" name="Date Placeholder 6"/>
          <p:cNvSpPr>
            <a:spLocks noGrp="1"/>
          </p:cNvSpPr>
          <p:nvPr>
            <p:ph type="dt" sz="half" idx="26"/>
          </p:nvPr>
        </p:nvSpPr>
        <p:spPr/>
        <p:txBody>
          <a:bodyPr/>
          <a:lstStyle>
            <a:lvl1pPr fontAlgn="auto">
              <a:spcBef>
                <a:spcPts val="0"/>
              </a:spcBef>
              <a:spcAft>
                <a:spcPts val="0"/>
              </a:spcAft>
              <a:defRPr>
                <a:cs typeface="+mn-cs"/>
              </a:defRPr>
            </a:lvl1pPr>
          </a:lstStyle>
          <a:p>
            <a:pPr>
              <a:defRPr/>
            </a:pPr>
            <a:fld id="{1C12280B-9449-4970-8CE7-FC5700AC8AF9}" type="datetime1">
              <a:rPr lang="it-IT" altLang="en-US" smtClean="0"/>
              <a:pPr>
                <a:defRPr/>
              </a:pPr>
              <a:t>11/05/2025</a:t>
            </a:fld>
            <a:endParaRPr lang="en-GB" altLang="en-US"/>
          </a:p>
        </p:txBody>
      </p:sp>
    </p:spTree>
    <p:extLst>
      <p:ext uri="{BB962C8B-B14F-4D97-AF65-F5344CB8AC3E}">
        <p14:creationId xmlns:p14="http://schemas.microsoft.com/office/powerpoint/2010/main" val="87965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6"/>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18" name="Text Placeholder 2"/>
          <p:cNvSpPr>
            <a:spLocks noGrp="1"/>
          </p:cNvSpPr>
          <p:nvPr>
            <p:ph type="body" idx="19"/>
          </p:nvPr>
        </p:nvSpPr>
        <p:spPr>
          <a:xfrm>
            <a:off x="486835" y="1185884"/>
            <a:ext cx="5349300" cy="246221"/>
          </a:xfrm>
        </p:spPr>
        <p:txBody>
          <a:bodyPr>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0"/>
          </p:nvPr>
        </p:nvSpPr>
        <p:spPr>
          <a:xfrm>
            <a:off x="486835" y="1524001"/>
            <a:ext cx="5323900"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2"/>
          <p:cNvSpPr>
            <a:spLocks noGrp="1"/>
          </p:cNvSpPr>
          <p:nvPr>
            <p:ph type="body" idx="21"/>
          </p:nvPr>
        </p:nvSpPr>
        <p:spPr>
          <a:xfrm>
            <a:off x="6377555" y="1185884"/>
            <a:ext cx="5349300" cy="246221"/>
          </a:xfrm>
        </p:spPr>
        <p:txBody>
          <a:bodyPr>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p:cNvSpPr>
            <a:spLocks noGrp="1"/>
          </p:cNvSpPr>
          <p:nvPr>
            <p:ph sz="half" idx="22"/>
          </p:nvPr>
        </p:nvSpPr>
        <p:spPr>
          <a:xfrm>
            <a:off x="6377556" y="1524001"/>
            <a:ext cx="5353293"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11" name="Text Placeholder 5"/>
          <p:cNvSpPr>
            <a:spLocks noGrp="1"/>
          </p:cNvSpPr>
          <p:nvPr>
            <p:ph type="body" sz="quarter" idx="26"/>
          </p:nvPr>
        </p:nvSpPr>
        <p:spPr>
          <a:xfrm>
            <a:off x="486832" y="6058099"/>
            <a:ext cx="5280000"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12" name="Text Placeholder 5"/>
          <p:cNvSpPr>
            <a:spLocks noGrp="1"/>
          </p:cNvSpPr>
          <p:nvPr>
            <p:ph type="body" sz="quarter" idx="27"/>
          </p:nvPr>
        </p:nvSpPr>
        <p:spPr>
          <a:xfrm>
            <a:off x="6402917" y="6058099"/>
            <a:ext cx="5280000"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10" name="Footer Placeholder 4"/>
          <p:cNvSpPr>
            <a:spLocks noGrp="1"/>
          </p:cNvSpPr>
          <p:nvPr>
            <p:ph type="ftr" sz="quarter" idx="28"/>
          </p:nvPr>
        </p:nvSpPr>
        <p:spPr/>
        <p:txBody>
          <a:bodyPr/>
          <a:lstStyle>
            <a:lvl1pPr>
              <a:defRPr/>
            </a:lvl1pPr>
          </a:lstStyle>
          <a:p>
            <a:pPr>
              <a:defRPr/>
            </a:pPr>
            <a:endParaRPr lang="en-GB"/>
          </a:p>
        </p:txBody>
      </p:sp>
      <p:sp>
        <p:nvSpPr>
          <p:cNvPr id="13" name="Slide Number Placeholder 5"/>
          <p:cNvSpPr>
            <a:spLocks noGrp="1"/>
          </p:cNvSpPr>
          <p:nvPr>
            <p:ph type="sldNum" sz="quarter" idx="29"/>
          </p:nvPr>
        </p:nvSpPr>
        <p:spPr/>
        <p:txBody>
          <a:bodyPr/>
          <a:lstStyle>
            <a:lvl1pPr fontAlgn="auto">
              <a:spcBef>
                <a:spcPts val="0"/>
              </a:spcBef>
              <a:spcAft>
                <a:spcPts val="0"/>
              </a:spcAft>
              <a:defRPr>
                <a:cs typeface="+mn-cs"/>
              </a:defRPr>
            </a:lvl1pPr>
          </a:lstStyle>
          <a:p>
            <a:pPr>
              <a:defRPr/>
            </a:pPr>
            <a:fld id="{7CDC3121-6207-4CEB-937B-D63428C48939}" type="slidenum">
              <a:rPr lang="en-GB" altLang="en-US"/>
              <a:pPr>
                <a:defRPr/>
              </a:pPr>
              <a:t>‹N›</a:t>
            </a:fld>
            <a:endParaRPr lang="en-GB" altLang="en-US"/>
          </a:p>
        </p:txBody>
      </p:sp>
      <p:sp>
        <p:nvSpPr>
          <p:cNvPr id="15" name="Date Placeholder 6"/>
          <p:cNvSpPr>
            <a:spLocks noGrp="1"/>
          </p:cNvSpPr>
          <p:nvPr>
            <p:ph type="dt" sz="half" idx="30"/>
          </p:nvPr>
        </p:nvSpPr>
        <p:spPr/>
        <p:txBody>
          <a:bodyPr/>
          <a:lstStyle>
            <a:lvl1pPr fontAlgn="auto">
              <a:spcBef>
                <a:spcPts val="0"/>
              </a:spcBef>
              <a:spcAft>
                <a:spcPts val="0"/>
              </a:spcAft>
              <a:defRPr>
                <a:cs typeface="+mn-cs"/>
              </a:defRPr>
            </a:lvl1pPr>
          </a:lstStyle>
          <a:p>
            <a:pPr>
              <a:defRPr/>
            </a:pPr>
            <a:fld id="{25746476-B367-4404-B3C8-AFF22320DAA3}" type="datetime1">
              <a:rPr lang="it-IT" altLang="en-US" smtClean="0"/>
              <a:pPr>
                <a:defRPr/>
              </a:pPr>
              <a:t>11/05/2025</a:t>
            </a:fld>
            <a:endParaRPr lang="en-GB" altLang="en-US"/>
          </a:p>
        </p:txBody>
      </p:sp>
    </p:spTree>
    <p:extLst>
      <p:ext uri="{BB962C8B-B14F-4D97-AF65-F5344CB8AC3E}">
        <p14:creationId xmlns:p14="http://schemas.microsoft.com/office/powerpoint/2010/main" val="1035962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p:nvPr>
        </p:nvSpPr>
        <p:spPr>
          <a:xfrm>
            <a:off x="1680004" y="1190625"/>
            <a:ext cx="8831997" cy="4968000"/>
          </a:xfrm>
        </p:spPr>
        <p:txBody>
          <a:bodyPr lIns="108000" tIns="108000" rtlCol="0">
            <a:noAutofit/>
          </a:bodyPr>
          <a:lstStyle>
            <a:lvl1pPr marL="0" indent="0">
              <a:buNone/>
              <a:defRPr baseline="0">
                <a:solidFill>
                  <a:schemeClr val="accent2"/>
                </a:solidFill>
              </a:defRPr>
            </a:lvl1pPr>
          </a:lstStyle>
          <a:p>
            <a:pPr lvl="0"/>
            <a:r>
              <a:rPr lang="en-US" noProof="0"/>
              <a:t>Click icon to add media</a:t>
            </a:r>
            <a:endParaRPr lang="en-GB" noProof="0" dirty="0"/>
          </a:p>
        </p:txBody>
      </p:sp>
      <p:sp>
        <p:nvSpPr>
          <p:cNvPr id="11"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endParaRPr lang="en-GB"/>
          </a:p>
        </p:txBody>
      </p:sp>
      <p:sp>
        <p:nvSpPr>
          <p:cNvPr id="7" name="Footer Placeholder 4"/>
          <p:cNvSpPr>
            <a:spLocks noGrp="1"/>
          </p:cNvSpPr>
          <p:nvPr>
            <p:ph type="ftr" sz="quarter" idx="15"/>
          </p:nvPr>
        </p:nvSpPr>
        <p:spPr/>
        <p:txBody>
          <a:bodyPr/>
          <a:lstStyle>
            <a:lvl1pPr>
              <a:defRPr/>
            </a:lvl1pPr>
          </a:lstStyle>
          <a:p>
            <a:pPr>
              <a:defRPr/>
            </a:pPr>
            <a:endParaRPr lang="en-GB"/>
          </a:p>
        </p:txBody>
      </p:sp>
      <p:sp>
        <p:nvSpPr>
          <p:cNvPr id="8" name="Slide Number Placeholder 5"/>
          <p:cNvSpPr>
            <a:spLocks noGrp="1"/>
          </p:cNvSpPr>
          <p:nvPr>
            <p:ph type="sldNum" sz="quarter" idx="16"/>
          </p:nvPr>
        </p:nvSpPr>
        <p:spPr/>
        <p:txBody>
          <a:bodyPr/>
          <a:lstStyle>
            <a:lvl1pPr fontAlgn="auto">
              <a:spcBef>
                <a:spcPts val="0"/>
              </a:spcBef>
              <a:spcAft>
                <a:spcPts val="0"/>
              </a:spcAft>
              <a:defRPr>
                <a:cs typeface="+mn-cs"/>
              </a:defRPr>
            </a:lvl1pPr>
          </a:lstStyle>
          <a:p>
            <a:pPr>
              <a:defRPr/>
            </a:pPr>
            <a:fld id="{ECD35A4B-0637-4F8C-AFFA-3C64AADA8C47}" type="slidenum">
              <a:rPr lang="en-GB" altLang="en-US"/>
              <a:pPr>
                <a:defRPr/>
              </a:pPr>
              <a:t>‹N›</a:t>
            </a:fld>
            <a:endParaRPr lang="en-GB" altLang="en-US"/>
          </a:p>
        </p:txBody>
      </p:sp>
      <p:sp>
        <p:nvSpPr>
          <p:cNvPr id="9" name="Date Placeholder 6"/>
          <p:cNvSpPr>
            <a:spLocks noGrp="1"/>
          </p:cNvSpPr>
          <p:nvPr>
            <p:ph type="dt" sz="half" idx="17"/>
          </p:nvPr>
        </p:nvSpPr>
        <p:spPr/>
        <p:txBody>
          <a:bodyPr/>
          <a:lstStyle>
            <a:lvl1pPr fontAlgn="auto">
              <a:spcBef>
                <a:spcPts val="0"/>
              </a:spcBef>
              <a:spcAft>
                <a:spcPts val="0"/>
              </a:spcAft>
              <a:defRPr>
                <a:cs typeface="+mn-cs"/>
              </a:defRPr>
            </a:lvl1pPr>
          </a:lstStyle>
          <a:p>
            <a:pPr>
              <a:defRPr/>
            </a:pPr>
            <a:fld id="{17FEC446-EEBE-4FE7-892B-1CCD822A5FDD}" type="datetime1">
              <a:rPr lang="it-IT" altLang="en-US" smtClean="0"/>
              <a:pPr>
                <a:defRPr/>
              </a:pPr>
              <a:t>11/05/2025</a:t>
            </a:fld>
            <a:endParaRPr lang="en-GB" altLang="en-US"/>
          </a:p>
        </p:txBody>
      </p:sp>
    </p:spTree>
    <p:extLst>
      <p:ext uri="{BB962C8B-B14F-4D97-AF65-F5344CB8AC3E}">
        <p14:creationId xmlns:p14="http://schemas.microsoft.com/office/powerpoint/2010/main" val="1604969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p:cNvSpPr>
          <p:nvPr>
            <p:ph type="media" sz="quarter" idx="12"/>
          </p:nvPr>
        </p:nvSpPr>
        <p:spPr>
          <a:xfrm>
            <a:off x="491075" y="1381125"/>
            <a:ext cx="11222567" cy="4734000"/>
          </a:xfrm>
        </p:spPr>
        <p:txBody>
          <a:bodyPr lIns="108000" tIns="108000" rtlCol="0">
            <a:noAutofit/>
          </a:bodyPr>
          <a:lstStyle>
            <a:lvl1pPr marL="0" indent="0">
              <a:buNone/>
              <a:defRPr baseline="0">
                <a:solidFill>
                  <a:schemeClr val="accent2"/>
                </a:solidFill>
              </a:defRPr>
            </a:lvl1pPr>
          </a:lstStyle>
          <a:p>
            <a:pPr lvl="0"/>
            <a:r>
              <a:rPr lang="en-US" noProof="0"/>
              <a:t>Click icon to add media</a:t>
            </a:r>
            <a:endParaRPr lang="en-GB" noProof="0" dirty="0"/>
          </a:p>
        </p:txBody>
      </p:sp>
      <p:sp>
        <p:nvSpPr>
          <p:cNvPr id="11"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6" name="Title 5"/>
          <p:cNvSpPr>
            <a:spLocks noGrp="1"/>
          </p:cNvSpPr>
          <p:nvPr>
            <p:ph type="title"/>
          </p:nvPr>
        </p:nvSpPr>
        <p:spPr/>
        <p:txBody>
          <a:bodyPr/>
          <a:lstStyle/>
          <a:p>
            <a:r>
              <a:rPr lang="en-US"/>
              <a:t>Click to edit Master title style</a:t>
            </a:r>
            <a:endParaRPr lang="en-GB"/>
          </a:p>
        </p:txBody>
      </p:sp>
      <p:sp>
        <p:nvSpPr>
          <p:cNvPr id="7" name="Footer Placeholder 4"/>
          <p:cNvSpPr>
            <a:spLocks noGrp="1"/>
          </p:cNvSpPr>
          <p:nvPr>
            <p:ph type="ftr" sz="quarter" idx="15"/>
          </p:nvPr>
        </p:nvSpPr>
        <p:spPr/>
        <p:txBody>
          <a:bodyPr/>
          <a:lstStyle>
            <a:lvl1pPr>
              <a:defRPr/>
            </a:lvl1pPr>
          </a:lstStyle>
          <a:p>
            <a:pPr>
              <a:defRPr/>
            </a:pPr>
            <a:endParaRPr lang="en-GB"/>
          </a:p>
        </p:txBody>
      </p:sp>
      <p:sp>
        <p:nvSpPr>
          <p:cNvPr id="8" name="Slide Number Placeholder 5"/>
          <p:cNvSpPr>
            <a:spLocks noGrp="1"/>
          </p:cNvSpPr>
          <p:nvPr>
            <p:ph type="sldNum" sz="quarter" idx="16"/>
          </p:nvPr>
        </p:nvSpPr>
        <p:spPr/>
        <p:txBody>
          <a:bodyPr/>
          <a:lstStyle>
            <a:lvl1pPr fontAlgn="auto">
              <a:spcBef>
                <a:spcPts val="0"/>
              </a:spcBef>
              <a:spcAft>
                <a:spcPts val="0"/>
              </a:spcAft>
              <a:defRPr>
                <a:cs typeface="+mn-cs"/>
              </a:defRPr>
            </a:lvl1pPr>
          </a:lstStyle>
          <a:p>
            <a:pPr>
              <a:defRPr/>
            </a:pPr>
            <a:fld id="{3D5ADE08-E801-4898-8054-F552215508F8}" type="slidenum">
              <a:rPr lang="en-GB" altLang="en-US"/>
              <a:pPr>
                <a:defRPr/>
              </a:pPr>
              <a:t>‹N›</a:t>
            </a:fld>
            <a:endParaRPr lang="en-GB" altLang="en-US"/>
          </a:p>
        </p:txBody>
      </p:sp>
      <p:sp>
        <p:nvSpPr>
          <p:cNvPr id="9" name="Date Placeholder 6"/>
          <p:cNvSpPr>
            <a:spLocks noGrp="1"/>
          </p:cNvSpPr>
          <p:nvPr>
            <p:ph type="dt" sz="half" idx="17"/>
          </p:nvPr>
        </p:nvSpPr>
        <p:spPr/>
        <p:txBody>
          <a:bodyPr/>
          <a:lstStyle>
            <a:lvl1pPr fontAlgn="auto">
              <a:spcBef>
                <a:spcPts val="0"/>
              </a:spcBef>
              <a:spcAft>
                <a:spcPts val="0"/>
              </a:spcAft>
              <a:defRPr>
                <a:cs typeface="+mn-cs"/>
              </a:defRPr>
            </a:lvl1pPr>
          </a:lstStyle>
          <a:p>
            <a:pPr>
              <a:defRPr/>
            </a:pPr>
            <a:fld id="{D28A5264-3E94-4FF1-BE39-F7EB55AADAF5}" type="datetime1">
              <a:rPr lang="it-IT" altLang="en-US" smtClean="0"/>
              <a:pPr>
                <a:defRPr/>
              </a:pPr>
              <a:t>11/05/2025</a:t>
            </a:fld>
            <a:endParaRPr lang="en-GB" altLang="en-US"/>
          </a:p>
        </p:txBody>
      </p:sp>
    </p:spTree>
    <p:extLst>
      <p:ext uri="{BB962C8B-B14F-4D97-AF65-F5344CB8AC3E}">
        <p14:creationId xmlns:p14="http://schemas.microsoft.com/office/powerpoint/2010/main" val="3364610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486832" y="1181100"/>
            <a:ext cx="5314951" cy="4676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401508" y="1181099"/>
            <a:ext cx="5312125" cy="4676775"/>
          </a:xfrm>
        </p:spPr>
        <p:txBody>
          <a:bodyPr rtlCol="0">
            <a:noAutofit/>
          </a:bodyPr>
          <a:lstStyle>
            <a:lvl1pPr marL="0" indent="0">
              <a:buNone/>
              <a:defRPr sz="1100" baseline="0"/>
            </a:lvl1pPr>
          </a:lstStyle>
          <a:p>
            <a:pPr lvl="0"/>
            <a:r>
              <a:rPr lang="en-US" noProof="0"/>
              <a:t>Click icon to add picture</a:t>
            </a:r>
            <a:endParaRPr lang="en-GB" noProof="0" dirty="0"/>
          </a:p>
        </p:txBody>
      </p:sp>
      <p:sp>
        <p:nvSpPr>
          <p:cNvPr id="13" name="Text Placeholder 2"/>
          <p:cNvSpPr>
            <a:spLocks noGrp="1"/>
          </p:cNvSpPr>
          <p:nvPr>
            <p:ph type="body" sz="quarter" idx="19"/>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11" name="Text Placeholder 7"/>
          <p:cNvSpPr>
            <a:spLocks noGrp="1"/>
          </p:cNvSpPr>
          <p:nvPr>
            <p:ph type="body" sz="quarter" idx="26"/>
          </p:nvPr>
        </p:nvSpPr>
        <p:spPr>
          <a:xfrm>
            <a:off x="6401508" y="5884347"/>
            <a:ext cx="5312125" cy="301625"/>
          </a:xfrm>
        </p:spPr>
        <p:txBody>
          <a:bodyPr/>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a:t>Click to edit Master text styles</a:t>
            </a:r>
          </a:p>
        </p:txBody>
      </p:sp>
      <p:sp>
        <p:nvSpPr>
          <p:cNvPr id="8" name="Footer Placeholder 4"/>
          <p:cNvSpPr>
            <a:spLocks noGrp="1"/>
          </p:cNvSpPr>
          <p:nvPr>
            <p:ph type="ftr" sz="quarter" idx="27"/>
          </p:nvPr>
        </p:nvSpPr>
        <p:spPr/>
        <p:txBody>
          <a:bodyPr/>
          <a:lstStyle>
            <a:lvl1pPr>
              <a:defRPr/>
            </a:lvl1pPr>
          </a:lstStyle>
          <a:p>
            <a:pPr>
              <a:defRPr/>
            </a:pPr>
            <a:endParaRPr lang="en-GB"/>
          </a:p>
        </p:txBody>
      </p:sp>
      <p:sp>
        <p:nvSpPr>
          <p:cNvPr id="10" name="Slide Number Placeholder 5"/>
          <p:cNvSpPr>
            <a:spLocks noGrp="1"/>
          </p:cNvSpPr>
          <p:nvPr>
            <p:ph type="sldNum" sz="quarter" idx="28"/>
          </p:nvPr>
        </p:nvSpPr>
        <p:spPr/>
        <p:txBody>
          <a:bodyPr/>
          <a:lstStyle>
            <a:lvl1pPr fontAlgn="auto">
              <a:spcBef>
                <a:spcPts val="0"/>
              </a:spcBef>
              <a:spcAft>
                <a:spcPts val="0"/>
              </a:spcAft>
              <a:defRPr>
                <a:cs typeface="+mn-cs"/>
              </a:defRPr>
            </a:lvl1pPr>
          </a:lstStyle>
          <a:p>
            <a:pPr>
              <a:defRPr/>
            </a:pPr>
            <a:fld id="{7BEBF52C-8B88-4C5C-9B0A-80F3E5C5E82A}" type="slidenum">
              <a:rPr lang="en-GB" altLang="en-US"/>
              <a:pPr>
                <a:defRPr/>
              </a:pPr>
              <a:t>‹N›</a:t>
            </a:fld>
            <a:endParaRPr lang="en-GB" altLang="en-US"/>
          </a:p>
        </p:txBody>
      </p:sp>
      <p:sp>
        <p:nvSpPr>
          <p:cNvPr id="12" name="Date Placeholder 6"/>
          <p:cNvSpPr>
            <a:spLocks noGrp="1"/>
          </p:cNvSpPr>
          <p:nvPr>
            <p:ph type="dt" sz="half" idx="29"/>
          </p:nvPr>
        </p:nvSpPr>
        <p:spPr/>
        <p:txBody>
          <a:bodyPr/>
          <a:lstStyle>
            <a:lvl1pPr fontAlgn="auto">
              <a:spcBef>
                <a:spcPts val="0"/>
              </a:spcBef>
              <a:spcAft>
                <a:spcPts val="0"/>
              </a:spcAft>
              <a:defRPr>
                <a:cs typeface="+mn-cs"/>
              </a:defRPr>
            </a:lvl1pPr>
          </a:lstStyle>
          <a:p>
            <a:pPr>
              <a:defRPr/>
            </a:pPr>
            <a:fld id="{0F9AF5EA-404C-46A7-B578-68AB8DBE7100}" type="datetime1">
              <a:rPr lang="it-IT" altLang="en-US" smtClean="0"/>
              <a:pPr>
                <a:defRPr/>
              </a:pPr>
              <a:t>11/05/2025</a:t>
            </a:fld>
            <a:endParaRPr lang="en-GB" altLang="en-US"/>
          </a:p>
        </p:txBody>
      </p:sp>
    </p:spTree>
    <p:extLst>
      <p:ext uri="{BB962C8B-B14F-4D97-AF65-F5344CB8AC3E}">
        <p14:creationId xmlns:p14="http://schemas.microsoft.com/office/powerpoint/2010/main" val="327122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DF9D92-2834-405A-BE09-9537042137AA}"/>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972EFE9B-9FB5-4199-B3CC-1741E582B78B}"/>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A1E864-E64B-4453-B4D8-E56C2472FA32}"/>
              </a:ext>
            </a:extLst>
          </p:cNvPr>
          <p:cNvSpPr>
            <a:spLocks noGrp="1"/>
          </p:cNvSpPr>
          <p:nvPr>
            <p:ph type="dt" sz="half" idx="10"/>
          </p:nvPr>
        </p:nvSpPr>
        <p:spPr/>
        <p:txBody>
          <a:bodyPr/>
          <a:lstStyle/>
          <a:p>
            <a:fld id="{043301AA-8613-405C-B7A3-3DD5100EBA3A}" type="datetime1">
              <a:rPr lang="it-IT" smtClean="0"/>
              <a:pPr/>
              <a:t>11/05/2025</a:t>
            </a:fld>
            <a:endParaRPr lang="it-IT"/>
          </a:p>
        </p:txBody>
      </p:sp>
      <p:sp>
        <p:nvSpPr>
          <p:cNvPr id="5" name="Segnaposto piè di pagina 4">
            <a:extLst>
              <a:ext uri="{FF2B5EF4-FFF2-40B4-BE49-F238E27FC236}">
                <a16:creationId xmlns:a16="http://schemas.microsoft.com/office/drawing/2014/main" id="{2A39B7D0-8AA5-4137-9314-371E643A13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C787335-F50B-4D1A-B448-407FE765679F}"/>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141954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835" y="294810"/>
            <a:ext cx="10102852" cy="338554"/>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486832" y="1181100"/>
            <a:ext cx="5314951" cy="467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2"/>
          <p:cNvSpPr>
            <a:spLocks noGrp="1"/>
          </p:cNvSpPr>
          <p:nvPr>
            <p:ph type="body" sz="quarter" idx="21"/>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11" name="Picture Placeholder 8"/>
          <p:cNvSpPr>
            <a:spLocks noGrp="1"/>
          </p:cNvSpPr>
          <p:nvPr>
            <p:ph type="pic" sz="quarter" idx="23"/>
          </p:nvPr>
        </p:nvSpPr>
        <p:spPr>
          <a:xfrm>
            <a:off x="6401508" y="1180584"/>
            <a:ext cx="5312125" cy="2045229"/>
          </a:xfrm>
        </p:spPr>
        <p:txBody>
          <a:bodyPr rtlCol="0">
            <a:noAutofit/>
          </a:bodyPr>
          <a:lstStyle>
            <a:lvl1pPr marL="0" indent="0">
              <a:buNone/>
              <a:defRPr sz="1100">
                <a:solidFill>
                  <a:schemeClr val="accent2"/>
                </a:solidFill>
              </a:defRPr>
            </a:lvl1pPr>
          </a:lstStyle>
          <a:p>
            <a:pPr lvl="0"/>
            <a:r>
              <a:rPr lang="en-US" noProof="0"/>
              <a:t>Click icon to add picture</a:t>
            </a:r>
            <a:endParaRPr lang="en-GB" noProof="0" dirty="0"/>
          </a:p>
        </p:txBody>
      </p:sp>
      <p:sp>
        <p:nvSpPr>
          <p:cNvPr id="12" name="Text Placeholder 7"/>
          <p:cNvSpPr>
            <a:spLocks noGrp="1"/>
          </p:cNvSpPr>
          <p:nvPr>
            <p:ph type="body" sz="quarter" idx="24"/>
          </p:nvPr>
        </p:nvSpPr>
        <p:spPr>
          <a:xfrm>
            <a:off x="6401508" y="3310474"/>
            <a:ext cx="5312125" cy="301625"/>
          </a:xfrm>
        </p:spPr>
        <p:txBody>
          <a:bodyPr/>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a:t>Click to edit Master text styles</a:t>
            </a:r>
          </a:p>
        </p:txBody>
      </p:sp>
      <p:sp>
        <p:nvSpPr>
          <p:cNvPr id="15" name="Picture Placeholder 8"/>
          <p:cNvSpPr>
            <a:spLocks noGrp="1"/>
          </p:cNvSpPr>
          <p:nvPr>
            <p:ph type="pic" sz="quarter" idx="25"/>
          </p:nvPr>
        </p:nvSpPr>
        <p:spPr>
          <a:xfrm>
            <a:off x="6401508" y="3754451"/>
            <a:ext cx="5312125" cy="2045229"/>
          </a:xfrm>
        </p:spPr>
        <p:txBody>
          <a:bodyPr rtlCol="0">
            <a:noAutofit/>
          </a:bodyPr>
          <a:lstStyle>
            <a:lvl1pPr marL="0" indent="0">
              <a:buNone/>
              <a:defRPr sz="1100">
                <a:solidFill>
                  <a:schemeClr val="accent2"/>
                </a:solidFill>
              </a:defRPr>
            </a:lvl1pPr>
          </a:lstStyle>
          <a:p>
            <a:pPr lvl="0"/>
            <a:r>
              <a:rPr lang="en-US" noProof="0"/>
              <a:t>Click icon to add picture</a:t>
            </a:r>
            <a:endParaRPr lang="en-GB" noProof="0" dirty="0"/>
          </a:p>
        </p:txBody>
      </p:sp>
      <p:sp>
        <p:nvSpPr>
          <p:cNvPr id="16" name="Text Placeholder 7"/>
          <p:cNvSpPr>
            <a:spLocks noGrp="1"/>
          </p:cNvSpPr>
          <p:nvPr>
            <p:ph type="body" sz="quarter" idx="26"/>
          </p:nvPr>
        </p:nvSpPr>
        <p:spPr>
          <a:xfrm>
            <a:off x="6401508" y="5884347"/>
            <a:ext cx="5312125" cy="301625"/>
          </a:xfrm>
        </p:spPr>
        <p:txBody>
          <a:bodyPr/>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a:t>Click to edit Master text styles</a:t>
            </a:r>
          </a:p>
        </p:txBody>
      </p:sp>
      <p:sp>
        <p:nvSpPr>
          <p:cNvPr id="9" name="Footer Placeholder 4"/>
          <p:cNvSpPr>
            <a:spLocks noGrp="1"/>
          </p:cNvSpPr>
          <p:nvPr>
            <p:ph type="ftr" sz="quarter" idx="27"/>
          </p:nvPr>
        </p:nvSpPr>
        <p:spPr/>
        <p:txBody>
          <a:bodyPr/>
          <a:lstStyle>
            <a:lvl1pPr>
              <a:defRPr/>
            </a:lvl1pPr>
          </a:lstStyle>
          <a:p>
            <a:pPr>
              <a:defRPr/>
            </a:pPr>
            <a:endParaRPr lang="en-GB"/>
          </a:p>
        </p:txBody>
      </p:sp>
      <p:sp>
        <p:nvSpPr>
          <p:cNvPr id="10" name="Slide Number Placeholder 5"/>
          <p:cNvSpPr>
            <a:spLocks noGrp="1"/>
          </p:cNvSpPr>
          <p:nvPr>
            <p:ph type="sldNum" sz="quarter" idx="28"/>
          </p:nvPr>
        </p:nvSpPr>
        <p:spPr/>
        <p:txBody>
          <a:bodyPr/>
          <a:lstStyle>
            <a:lvl1pPr fontAlgn="auto">
              <a:spcBef>
                <a:spcPts val="0"/>
              </a:spcBef>
              <a:spcAft>
                <a:spcPts val="0"/>
              </a:spcAft>
              <a:defRPr>
                <a:cs typeface="+mn-cs"/>
              </a:defRPr>
            </a:lvl1pPr>
          </a:lstStyle>
          <a:p>
            <a:pPr>
              <a:defRPr/>
            </a:pPr>
            <a:fld id="{3895871F-206C-46FC-8D07-ED76BCE18B27}" type="slidenum">
              <a:rPr lang="en-GB" altLang="en-US"/>
              <a:pPr>
                <a:defRPr/>
              </a:pPr>
              <a:t>‹N›</a:t>
            </a:fld>
            <a:endParaRPr lang="en-GB" altLang="en-US"/>
          </a:p>
        </p:txBody>
      </p:sp>
      <p:sp>
        <p:nvSpPr>
          <p:cNvPr id="14" name="Date Placeholder 6"/>
          <p:cNvSpPr>
            <a:spLocks noGrp="1"/>
          </p:cNvSpPr>
          <p:nvPr>
            <p:ph type="dt" sz="half" idx="29"/>
          </p:nvPr>
        </p:nvSpPr>
        <p:spPr/>
        <p:txBody>
          <a:bodyPr/>
          <a:lstStyle>
            <a:lvl1pPr fontAlgn="auto">
              <a:spcBef>
                <a:spcPts val="0"/>
              </a:spcBef>
              <a:spcAft>
                <a:spcPts val="0"/>
              </a:spcAft>
              <a:defRPr>
                <a:cs typeface="+mn-cs"/>
              </a:defRPr>
            </a:lvl1pPr>
          </a:lstStyle>
          <a:p>
            <a:pPr>
              <a:defRPr/>
            </a:pPr>
            <a:fld id="{67F32F7A-B4DF-49A8-B35F-DA3ADA30333C}" type="datetime1">
              <a:rPr lang="it-IT" altLang="en-US" smtClean="0"/>
              <a:pPr>
                <a:defRPr/>
              </a:pPr>
              <a:t>11/05/2025</a:t>
            </a:fld>
            <a:endParaRPr lang="en-GB" altLang="en-US"/>
          </a:p>
        </p:txBody>
      </p:sp>
    </p:spTree>
    <p:extLst>
      <p:ext uri="{BB962C8B-B14F-4D97-AF65-F5344CB8AC3E}">
        <p14:creationId xmlns:p14="http://schemas.microsoft.com/office/powerpoint/2010/main" val="3852259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835" y="294810"/>
            <a:ext cx="10102852" cy="338554"/>
          </a:xfrm>
        </p:spPr>
        <p:txBody>
          <a:bodyPr/>
          <a:lstStyle/>
          <a:p>
            <a:r>
              <a:rPr lang="en-US"/>
              <a:t>Click to edit Master title style</a:t>
            </a:r>
            <a:endParaRPr lang="en-GB"/>
          </a:p>
        </p:txBody>
      </p:sp>
      <p:sp>
        <p:nvSpPr>
          <p:cNvPr id="10" name="Text Placeholder 2"/>
          <p:cNvSpPr>
            <a:spLocks noGrp="1"/>
          </p:cNvSpPr>
          <p:nvPr>
            <p:ph type="body" sz="quarter" idx="14"/>
          </p:nvPr>
        </p:nvSpPr>
        <p:spPr>
          <a:xfrm>
            <a:off x="486832" y="692554"/>
            <a:ext cx="10130368" cy="234950"/>
          </a:xfrm>
        </p:spPr>
        <p:txBody>
          <a:bodyPr rtlCol="0">
            <a:noAutofit/>
          </a:bodyPr>
          <a:lstStyle>
            <a:lvl1pPr marL="270000" indent="-270000">
              <a:buNone/>
              <a:defRPr lang="en-US" i="1" dirty="0" smtClean="0">
                <a:latin typeface="Georgia" panose="02040502050405020303" pitchFamily="18" charset="0"/>
              </a:defRPr>
            </a:lvl1pPr>
          </a:lstStyle>
          <a:p>
            <a:pPr lvl="0"/>
            <a:r>
              <a:rPr lang="en-US"/>
              <a:t>Click to edit Master text styles</a:t>
            </a:r>
          </a:p>
        </p:txBody>
      </p:sp>
      <p:sp>
        <p:nvSpPr>
          <p:cNvPr id="4" name="Footer Placeholder 4"/>
          <p:cNvSpPr>
            <a:spLocks noGrp="1"/>
          </p:cNvSpPr>
          <p:nvPr>
            <p:ph type="ftr" sz="quarter" idx="15"/>
          </p:nvPr>
        </p:nvSpPr>
        <p:spPr/>
        <p:txBody>
          <a:bodyPr/>
          <a:lstStyle>
            <a:lvl1pPr>
              <a:defRPr/>
            </a:lvl1pPr>
          </a:lstStyle>
          <a:p>
            <a:pPr>
              <a:defRPr/>
            </a:pPr>
            <a:endParaRPr lang="en-GB"/>
          </a:p>
        </p:txBody>
      </p:sp>
      <p:sp>
        <p:nvSpPr>
          <p:cNvPr id="6" name="Slide Number Placeholder 5"/>
          <p:cNvSpPr>
            <a:spLocks noGrp="1"/>
          </p:cNvSpPr>
          <p:nvPr>
            <p:ph type="sldNum" sz="quarter" idx="16"/>
          </p:nvPr>
        </p:nvSpPr>
        <p:spPr/>
        <p:txBody>
          <a:bodyPr/>
          <a:lstStyle>
            <a:lvl1pPr fontAlgn="auto">
              <a:spcBef>
                <a:spcPts val="0"/>
              </a:spcBef>
              <a:spcAft>
                <a:spcPts val="0"/>
              </a:spcAft>
              <a:defRPr>
                <a:cs typeface="+mn-cs"/>
              </a:defRPr>
            </a:lvl1pPr>
          </a:lstStyle>
          <a:p>
            <a:pPr>
              <a:defRPr/>
            </a:pPr>
            <a:fld id="{5FC023DA-81A9-4FE9-886F-6CC5CFB69C3A}" type="slidenum">
              <a:rPr lang="en-GB" altLang="en-US"/>
              <a:pPr>
                <a:defRPr/>
              </a:pPr>
              <a:t>‹N›</a:t>
            </a:fld>
            <a:endParaRPr lang="en-GB" altLang="en-US"/>
          </a:p>
        </p:txBody>
      </p:sp>
      <p:sp>
        <p:nvSpPr>
          <p:cNvPr id="7" name="Date Placeholder 6"/>
          <p:cNvSpPr>
            <a:spLocks noGrp="1"/>
          </p:cNvSpPr>
          <p:nvPr>
            <p:ph type="dt" sz="half" idx="17"/>
          </p:nvPr>
        </p:nvSpPr>
        <p:spPr/>
        <p:txBody>
          <a:bodyPr/>
          <a:lstStyle>
            <a:lvl1pPr fontAlgn="auto">
              <a:spcBef>
                <a:spcPts val="0"/>
              </a:spcBef>
              <a:spcAft>
                <a:spcPts val="0"/>
              </a:spcAft>
              <a:defRPr>
                <a:cs typeface="+mn-cs"/>
              </a:defRPr>
            </a:lvl1pPr>
          </a:lstStyle>
          <a:p>
            <a:pPr>
              <a:defRPr/>
            </a:pPr>
            <a:fld id="{8FB0EADE-2FA6-4A3A-AC15-FAEFB07A3BC1}" type="datetime1">
              <a:rPr lang="it-IT" altLang="en-US" smtClean="0"/>
              <a:pPr>
                <a:defRPr/>
              </a:pPr>
              <a:t>11/05/2025</a:t>
            </a:fld>
            <a:endParaRPr lang="en-GB" altLang="en-US"/>
          </a:p>
        </p:txBody>
      </p:sp>
    </p:spTree>
    <p:extLst>
      <p:ext uri="{BB962C8B-B14F-4D97-AF65-F5344CB8AC3E}">
        <p14:creationId xmlns:p14="http://schemas.microsoft.com/office/powerpoint/2010/main" val="879137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499542" y="6323013"/>
            <a:ext cx="1122256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Date Placeholder 1"/>
          <p:cNvSpPr>
            <a:spLocks noGrp="1"/>
          </p:cNvSpPr>
          <p:nvPr>
            <p:ph type="dt" sz="half" idx="10"/>
          </p:nvPr>
        </p:nvSpPr>
        <p:spPr/>
        <p:txBody>
          <a:bodyPr/>
          <a:lstStyle>
            <a:lvl1pPr fontAlgn="auto">
              <a:spcBef>
                <a:spcPts val="0"/>
              </a:spcBef>
              <a:spcAft>
                <a:spcPts val="0"/>
              </a:spcAft>
              <a:defRPr>
                <a:cs typeface="+mn-cs"/>
              </a:defRPr>
            </a:lvl1pPr>
          </a:lstStyle>
          <a:p>
            <a:pPr>
              <a:defRPr/>
            </a:pPr>
            <a:fld id="{999365F2-D711-4C1D-B7C7-3A65DACD8EA7}" type="datetime1">
              <a:rPr lang="it-IT" altLang="en-US" smtClean="0"/>
              <a:pPr>
                <a:defRPr/>
              </a:pPr>
              <a:t>11/05/2025</a:t>
            </a:fld>
            <a:endParaRPr lang="en-GB" altLang="en-US"/>
          </a:p>
        </p:txBody>
      </p:sp>
      <p:sp>
        <p:nvSpPr>
          <p:cNvPr id="4" name="Footer Placeholder 2"/>
          <p:cNvSpPr>
            <a:spLocks noGrp="1"/>
          </p:cNvSpPr>
          <p:nvPr>
            <p:ph type="ftr" sz="quarter" idx="11"/>
          </p:nvPr>
        </p:nvSpPr>
        <p:spPr/>
        <p:txBody>
          <a:bodyPr/>
          <a:lstStyle>
            <a:lvl1pPr>
              <a:defRPr/>
            </a:lvl1pPr>
          </a:lstStyle>
          <a:p>
            <a:pPr>
              <a:defRPr/>
            </a:pPr>
            <a:endParaRPr lang="en-GB"/>
          </a:p>
        </p:txBody>
      </p:sp>
      <p:sp>
        <p:nvSpPr>
          <p:cNvPr id="5" name="Slide Number Placeholder 3"/>
          <p:cNvSpPr>
            <a:spLocks noGrp="1"/>
          </p:cNvSpPr>
          <p:nvPr>
            <p:ph type="sldNum" sz="quarter" idx="12"/>
          </p:nvPr>
        </p:nvSpPr>
        <p:spPr/>
        <p:txBody>
          <a:bodyPr/>
          <a:lstStyle>
            <a:lvl1pPr fontAlgn="auto">
              <a:spcBef>
                <a:spcPts val="0"/>
              </a:spcBef>
              <a:spcAft>
                <a:spcPts val="0"/>
              </a:spcAft>
              <a:defRPr>
                <a:cs typeface="+mn-cs"/>
              </a:defRPr>
            </a:lvl1pPr>
          </a:lstStyle>
          <a:p>
            <a:pPr>
              <a:defRPr/>
            </a:pPr>
            <a:fld id="{0B6A5C11-F4A2-426E-A902-D4E21B614729}" type="slidenum">
              <a:rPr lang="en-GB" altLang="en-US"/>
              <a:pPr>
                <a:defRPr/>
              </a:pPr>
              <a:t>‹N›</a:t>
            </a:fld>
            <a:endParaRPr lang="en-GB" altLang="en-US"/>
          </a:p>
        </p:txBody>
      </p:sp>
    </p:spTree>
    <p:extLst>
      <p:ext uri="{BB962C8B-B14F-4D97-AF65-F5344CB8AC3E}">
        <p14:creationId xmlns:p14="http://schemas.microsoft.com/office/powerpoint/2010/main" val="2173929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977304"/>
            <a:ext cx="5730240" cy="4971976"/>
          </a:xfrm>
          <a:prstGeom prst="rect">
            <a:avLst/>
          </a:prstGeom>
        </p:spPr>
        <p:txBody>
          <a:bodyPr/>
          <a:lstStyle>
            <a:lvl1pPr marL="0" indent="0" algn="l" rtl="0" eaLnBrk="0" fontAlgn="base" hangingPunct="0">
              <a:spcBef>
                <a:spcPts val="0"/>
              </a:spcBef>
              <a:spcAft>
                <a:spcPts val="0"/>
              </a:spcAft>
              <a:buClrTx/>
              <a:buFontTx/>
              <a:buNone/>
              <a:defRPr lang="en-US" sz="1400" baseline="0" dirty="0" smtClean="0">
                <a:solidFill>
                  <a:srgbClr val="72635D"/>
                </a:solidFill>
                <a:latin typeface="Arial" pitchFamily="34" charset="0"/>
                <a:ea typeface="+mn-ea"/>
                <a:cs typeface="Arial" pitchFamily="34" charset="0"/>
              </a:defRPr>
            </a:lvl1pPr>
            <a:lvl2pPr marL="225425" indent="-166688" algn="l" rtl="0" eaLnBrk="0" fontAlgn="base" hangingPunct="0">
              <a:spcBef>
                <a:spcPts val="0"/>
              </a:spcBef>
              <a:spcAft>
                <a:spcPts val="0"/>
              </a:spcAft>
              <a:buClrTx/>
              <a:buFont typeface="Arial" pitchFamily="34" charset="0"/>
              <a:buChar char="•"/>
              <a:defRPr lang="en-US" sz="1400" baseline="0" dirty="0" smtClean="0">
                <a:solidFill>
                  <a:srgbClr val="72635D"/>
                </a:solidFill>
                <a:latin typeface="Arial" pitchFamily="34" charset="0"/>
                <a:ea typeface="+mn-ea"/>
                <a:cs typeface="Arial" pitchFamily="34" charset="0"/>
              </a:defRPr>
            </a:lvl2pPr>
            <a:lvl3pPr marL="458788" indent="-174625" algn="l" rtl="0" eaLnBrk="0" fontAlgn="base" hangingPunct="0">
              <a:spcBef>
                <a:spcPts val="0"/>
              </a:spcBef>
              <a:spcAft>
                <a:spcPts val="0"/>
              </a:spcAft>
              <a:buClrTx/>
              <a:buFont typeface="Arial" pitchFamily="34" charset="0"/>
              <a:buChar char="•"/>
              <a:defRPr lang="en-US" sz="1400" baseline="0" dirty="0" smtClean="0">
                <a:solidFill>
                  <a:srgbClr val="72635D"/>
                </a:solidFill>
                <a:latin typeface="Arial" pitchFamily="34" charset="0"/>
                <a:ea typeface="+mn-ea"/>
                <a:cs typeface="Arial" pitchFamily="34" charset="0"/>
              </a:defRPr>
            </a:lvl3pPr>
            <a:lvl4pPr marL="685800" indent="-168275">
              <a:spcBef>
                <a:spcPts val="0"/>
              </a:spcBef>
              <a:spcAft>
                <a:spcPts val="0"/>
              </a:spcAft>
              <a:buFont typeface="Arial"/>
              <a:buChar char="•"/>
              <a:defRPr sz="1400">
                <a:solidFill>
                  <a:srgbClr val="72635D"/>
                </a:solidFill>
                <a:latin typeface="Arial" pitchFamily="34" charset="0"/>
                <a:cs typeface="Arial" pitchFamily="34" charset="0"/>
              </a:defRPr>
            </a:lvl4pPr>
            <a:lvl5pPr marL="911225" indent="-168275">
              <a:spcBef>
                <a:spcPts val="0"/>
              </a:spcBef>
              <a:spcAft>
                <a:spcPts val="0"/>
              </a:spcAft>
              <a:buFont typeface="Arial"/>
              <a:buChar char="•"/>
              <a:defRPr sz="1400">
                <a:solidFill>
                  <a:srgbClr val="72635D"/>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65760" y="620688"/>
            <a:ext cx="5724176" cy="288032"/>
          </a:xfrm>
          <a:prstGeom prst="rect">
            <a:avLst/>
          </a:prstGeom>
        </p:spPr>
        <p:txBody>
          <a:bodyPr/>
          <a:lstStyle>
            <a:lvl1pPr algn="l" rtl="0" eaLnBrk="0" fontAlgn="base" hangingPunct="0">
              <a:spcBef>
                <a:spcPct val="0"/>
              </a:spcBef>
              <a:spcAft>
                <a:spcPct val="0"/>
              </a:spcAft>
              <a:defRPr lang="en-US" sz="1800" b="1" dirty="0">
                <a:solidFill>
                  <a:srgbClr val="F36633"/>
                </a:solidFill>
                <a:latin typeface="Arial" pitchFamily="34" charset="0"/>
                <a:ea typeface="+mj-ea"/>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8849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ection header INDIGO">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5" name="Picture 12"/>
          <p:cNvPicPr>
            <a:picLocks noChangeAspect="1"/>
          </p:cNvPicPr>
          <p:nvPr userDrawn="1"/>
        </p:nvPicPr>
        <p:blipFill>
          <a:blip r:embed="rId3" cstate="print"/>
          <a:srcRect/>
          <a:stretch>
            <a:fillRect/>
          </a:stretch>
        </p:blipFill>
        <p:spPr bwMode="auto">
          <a:xfrm>
            <a:off x="10977036" y="358775"/>
            <a:ext cx="738717" cy="476250"/>
          </a:xfrm>
          <a:prstGeom prst="rect">
            <a:avLst/>
          </a:prstGeom>
          <a:noFill/>
          <a:ln w="9525">
            <a:noFill/>
            <a:miter lim="800000"/>
            <a:headEnd/>
            <a:tailEnd/>
          </a:ln>
        </p:spPr>
      </p:pic>
      <p:sp>
        <p:nvSpPr>
          <p:cNvPr id="7" name="Text Placeholder 10"/>
          <p:cNvSpPr>
            <a:spLocks noGrp="1"/>
          </p:cNvSpPr>
          <p:nvPr>
            <p:ph type="body" sz="quarter" idx="14"/>
          </p:nvPr>
        </p:nvSpPr>
        <p:spPr>
          <a:xfrm>
            <a:off x="465600" y="4476844"/>
            <a:ext cx="9163200" cy="400110"/>
          </a:xfrm>
        </p:spPr>
        <p:txBody>
          <a:bodyPr anchor="b">
            <a:spAutoFit/>
          </a:bodyPr>
          <a:lstStyle>
            <a:lvl1pPr marL="0" indent="0">
              <a:spcAft>
                <a:spcPts val="0"/>
              </a:spcAft>
              <a:buNone/>
              <a:defRPr sz="2600" b="1" baseline="0">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a:t>Click to edit Master text styles</a:t>
            </a:r>
          </a:p>
        </p:txBody>
      </p:sp>
      <p:sp>
        <p:nvSpPr>
          <p:cNvPr id="11" name="Text Placeholder 5"/>
          <p:cNvSpPr>
            <a:spLocks noGrp="1"/>
          </p:cNvSpPr>
          <p:nvPr>
            <p:ph type="body" sz="quarter" idx="11"/>
          </p:nvPr>
        </p:nvSpPr>
        <p:spPr>
          <a:xfrm>
            <a:off x="483203" y="4943487"/>
            <a:ext cx="3191244" cy="246221"/>
          </a:xfrm>
        </p:spPr>
        <p:txBody>
          <a:bodyPr anchor="b">
            <a:spAutoFit/>
          </a:bodyPr>
          <a:lstStyle>
            <a:lvl1pPr marL="0" indent="0">
              <a:spcAft>
                <a:spcPts val="0"/>
              </a:spcAft>
              <a:buNone/>
              <a:defRPr i="1">
                <a:solidFill>
                  <a:schemeClr val="bg1"/>
                </a:solidFill>
                <a:latin typeface="Georgia" panose="02040502050405020303" pitchFamily="18" charset="0"/>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95113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ectangle 4"/>
          <p:cNvSpPr/>
          <p:nvPr userDrawn="1"/>
        </p:nvSpPr>
        <p:spPr>
          <a:xfrm>
            <a:off x="283636" y="233363"/>
            <a:ext cx="11624733" cy="773112"/>
          </a:xfrm>
          <a:prstGeom prst="rect">
            <a:avLst/>
          </a:prstGeom>
          <a:solidFill>
            <a:srgbClr val="0419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tLang="en-US" sz="1800">
              <a:solidFill>
                <a:srgbClr val="FFFFFF"/>
              </a:solidFill>
              <a:cs typeface="Arial" charset="0"/>
            </a:endParaRPr>
          </a:p>
        </p:txBody>
      </p:sp>
      <p:sp>
        <p:nvSpPr>
          <p:cNvPr id="6" name="Rectangle 5"/>
          <p:cNvSpPr/>
          <p:nvPr userDrawn="1"/>
        </p:nvSpPr>
        <p:spPr>
          <a:xfrm>
            <a:off x="289984" y="1119188"/>
            <a:ext cx="11624733" cy="5033962"/>
          </a:xfrm>
          <a:prstGeom prst="rect">
            <a:avLst/>
          </a:prstGeom>
          <a:solidFill>
            <a:srgbClr val="F7F6F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tLang="en-US" sz="1800">
              <a:solidFill>
                <a:srgbClr val="FFFFFF"/>
              </a:solidFill>
              <a:cs typeface="Arial" charset="0"/>
            </a:endParaRPr>
          </a:p>
        </p:txBody>
      </p:sp>
      <p:grpSp>
        <p:nvGrpSpPr>
          <p:cNvPr id="7" name="Group 20"/>
          <p:cNvGrpSpPr>
            <a:grpSpLocks/>
          </p:cNvGrpSpPr>
          <p:nvPr userDrawn="1"/>
        </p:nvGrpSpPr>
        <p:grpSpPr bwMode="auto">
          <a:xfrm>
            <a:off x="9552526" y="374650"/>
            <a:ext cx="2154767" cy="382588"/>
            <a:chOff x="7164522" y="-450586"/>
            <a:chExt cx="1615988" cy="382141"/>
          </a:xfrm>
        </p:grpSpPr>
        <p:pic>
          <p:nvPicPr>
            <p:cNvPr id="8" name="Picture 14" descr="inside logo.png"/>
            <p:cNvPicPr>
              <a:picLocks noChangeAspect="1"/>
            </p:cNvPicPr>
            <p:nvPr userDrawn="1"/>
          </p:nvPicPr>
          <p:blipFill>
            <a:blip r:embed="rId2" cstate="print"/>
            <a:srcRect t="66666"/>
            <a:stretch>
              <a:fillRect/>
            </a:stretch>
          </p:blipFill>
          <p:spPr bwMode="auto">
            <a:xfrm>
              <a:off x="7588130" y="-385024"/>
              <a:ext cx="569121" cy="219665"/>
            </a:xfrm>
            <a:prstGeom prst="rect">
              <a:avLst/>
            </a:prstGeom>
            <a:noFill/>
            <a:ln w="9525">
              <a:noFill/>
              <a:miter lim="800000"/>
              <a:headEnd/>
              <a:tailEnd/>
            </a:ln>
          </p:spPr>
        </p:pic>
        <p:pic>
          <p:nvPicPr>
            <p:cNvPr id="9" name="Picture 15" descr="GSK_L_2D_CMYK_W.png"/>
            <p:cNvPicPr>
              <a:picLocks noChangeAspect="1"/>
            </p:cNvPicPr>
            <p:nvPr userDrawn="1"/>
          </p:nvPicPr>
          <p:blipFill>
            <a:blip r:embed="rId3" cstate="print"/>
            <a:srcRect/>
            <a:stretch>
              <a:fillRect/>
            </a:stretch>
          </p:blipFill>
          <p:spPr bwMode="auto">
            <a:xfrm>
              <a:off x="8336308" y="-450586"/>
              <a:ext cx="444202" cy="382141"/>
            </a:xfrm>
            <a:prstGeom prst="rect">
              <a:avLst/>
            </a:prstGeom>
            <a:noFill/>
            <a:ln w="9525">
              <a:noFill/>
              <a:miter lim="800000"/>
              <a:headEnd/>
              <a:tailEnd/>
            </a:ln>
          </p:spPr>
        </p:pic>
        <p:pic>
          <p:nvPicPr>
            <p:cNvPr id="11" name="Picture 16" descr="inside logo.png"/>
            <p:cNvPicPr>
              <a:picLocks noChangeAspect="1"/>
            </p:cNvPicPr>
            <p:nvPr userDrawn="1"/>
          </p:nvPicPr>
          <p:blipFill>
            <a:blip r:embed="rId4" cstate="print"/>
            <a:srcRect b="36624"/>
            <a:stretch>
              <a:fillRect/>
            </a:stretch>
          </p:blipFill>
          <p:spPr bwMode="auto">
            <a:xfrm>
              <a:off x="7164522" y="-405347"/>
              <a:ext cx="395547" cy="290262"/>
            </a:xfrm>
            <a:prstGeom prst="rect">
              <a:avLst/>
            </a:prstGeom>
            <a:noFill/>
            <a:ln w="9525">
              <a:noFill/>
              <a:miter lim="800000"/>
              <a:headEnd/>
              <a:tailEnd/>
            </a:ln>
          </p:spPr>
        </p:pic>
        <p:cxnSp>
          <p:nvCxnSpPr>
            <p:cNvPr id="12" name="Straight Connector 11"/>
            <p:cNvCxnSpPr/>
            <p:nvPr userDrawn="1"/>
          </p:nvCxnSpPr>
          <p:spPr>
            <a:xfrm>
              <a:off x="8236026" y="-450586"/>
              <a:ext cx="0" cy="38214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289985" y="232993"/>
            <a:ext cx="11633075" cy="307777"/>
          </a:xfrm>
          <a:noFill/>
        </p:spPr>
        <p:txBody>
          <a:bodyPr/>
          <a:lstStyle>
            <a:lvl1pPr>
              <a:defRPr sz="2000"/>
            </a:lvl1pPr>
          </a:lstStyle>
          <a:p>
            <a:r>
              <a:rPr lang="en-GB" dirty="0"/>
              <a:t>Click to edit Master title style</a:t>
            </a:r>
            <a:endParaRPr lang="en-US" dirty="0"/>
          </a:p>
        </p:txBody>
      </p:sp>
      <p:sp>
        <p:nvSpPr>
          <p:cNvPr id="10" name="Text Placeholder 9"/>
          <p:cNvSpPr>
            <a:spLocks noGrp="1"/>
          </p:cNvSpPr>
          <p:nvPr>
            <p:ph type="body" sz="quarter" idx="13"/>
          </p:nvPr>
        </p:nvSpPr>
        <p:spPr>
          <a:xfrm>
            <a:off x="497347" y="6187785"/>
            <a:ext cx="11425719" cy="242888"/>
          </a:xfrm>
          <a:prstGeom prst="rect">
            <a:avLst/>
          </a:prstGeom>
        </p:spPr>
        <p:txBody>
          <a:bodyPr tIns="45720" rIns="91440" bIns="45720" rtlCol="0"/>
          <a:lstStyle>
            <a:lvl1pPr>
              <a:lnSpc>
                <a:spcPct val="100000"/>
              </a:lnSpc>
              <a:spcBef>
                <a:spcPts val="0"/>
              </a:spcBef>
              <a:spcAft>
                <a:spcPts val="0"/>
              </a:spcAft>
              <a:defRPr lang="en-US" sz="700" dirty="0" smtClean="0">
                <a:solidFill>
                  <a:srgbClr val="051994"/>
                </a:solidFill>
                <a:latin typeface="+mn-lt"/>
                <a:cs typeface="+mn-cs"/>
              </a:defRPr>
            </a:lvl1pPr>
            <a:lvl2pPr>
              <a:defRPr lang="en-US" sz="700" dirty="0" smtClean="0">
                <a:solidFill>
                  <a:schemeClr val="tx1"/>
                </a:solidFill>
                <a:latin typeface="+mn-lt"/>
                <a:cs typeface="+mn-cs"/>
              </a:defRPr>
            </a:lvl2pPr>
            <a:lvl3pPr>
              <a:defRPr lang="en-US" sz="700" dirty="0" smtClean="0">
                <a:latin typeface="+mn-lt"/>
                <a:cs typeface="+mn-cs"/>
              </a:defRPr>
            </a:lvl3pPr>
            <a:lvl4pPr>
              <a:defRPr lang="en-US" sz="700" dirty="0" smtClean="0">
                <a:latin typeface="+mn-lt"/>
                <a:cs typeface="+mn-cs"/>
              </a:defRPr>
            </a:lvl4pPr>
            <a:lvl5pPr>
              <a:defRPr lang="en-US" sz="700" dirty="0">
                <a:latin typeface="+mn-lt"/>
                <a:cs typeface="+mn-cs"/>
              </a:defRPr>
            </a:lvl5pPr>
          </a:lstStyle>
          <a:p>
            <a:pPr lvl="0"/>
            <a:r>
              <a:rPr lang="en-US"/>
              <a:t>Click to edit Master text styles</a:t>
            </a:r>
          </a:p>
        </p:txBody>
      </p:sp>
      <p:sp>
        <p:nvSpPr>
          <p:cNvPr id="14" name="Text Placeholder 13"/>
          <p:cNvSpPr>
            <a:spLocks noGrp="1"/>
          </p:cNvSpPr>
          <p:nvPr>
            <p:ph type="body" sz="quarter" idx="14"/>
          </p:nvPr>
        </p:nvSpPr>
        <p:spPr>
          <a:xfrm>
            <a:off x="497340" y="1302317"/>
            <a:ext cx="11255261" cy="4525963"/>
          </a:xfrm>
          <a:prstGeom prst="rect">
            <a:avLst/>
          </a:prstGeom>
        </p:spPr>
        <p:txBody>
          <a:bodyPr/>
          <a:lstStyle>
            <a:lvl1pPr marL="285750" indent="-285750">
              <a:lnSpc>
                <a:spcPct val="100000"/>
              </a:lnSpc>
              <a:spcBef>
                <a:spcPts val="600"/>
              </a:spcBef>
              <a:spcAft>
                <a:spcPts val="0"/>
              </a:spcAft>
              <a:buSzPct val="100000"/>
              <a:buFont typeface="Arial"/>
              <a:buChar char="•"/>
              <a:defRPr sz="1800"/>
            </a:lvl1pPr>
            <a:lvl2pPr marL="285750" indent="-285750">
              <a:lnSpc>
                <a:spcPct val="100000"/>
              </a:lnSpc>
              <a:spcBef>
                <a:spcPts val="600"/>
              </a:spcBef>
              <a:spcAft>
                <a:spcPts val="0"/>
              </a:spcAft>
              <a:buSzPct val="100000"/>
              <a:buFont typeface="Arial"/>
              <a:buChar char="•"/>
              <a:defRPr sz="1600"/>
            </a:lvl2pPr>
            <a:lvl3pPr marL="442913" indent="-171450">
              <a:lnSpc>
                <a:spcPct val="100000"/>
              </a:lnSpc>
              <a:spcBef>
                <a:spcPts val="600"/>
              </a:spcBef>
              <a:spcAft>
                <a:spcPts val="0"/>
              </a:spcAft>
              <a:buFont typeface="Lucida Grande"/>
              <a:buChar char="-"/>
              <a:defRPr sz="1400"/>
            </a:lvl3pPr>
            <a:lvl4pPr marL="623888" indent="-180975">
              <a:lnSpc>
                <a:spcPct val="100000"/>
              </a:lnSpc>
              <a:spcBef>
                <a:spcPts val="600"/>
              </a:spcBef>
              <a:spcAft>
                <a:spcPts val="0"/>
              </a:spcAft>
              <a:buFont typeface="Lucida Grande"/>
              <a:buChar char="-"/>
              <a:defRPr sz="1200"/>
            </a:lvl4pPr>
            <a:lvl5pPr marL="804863" indent="-180975">
              <a:lnSpc>
                <a:spcPct val="100000"/>
              </a:lnSpc>
              <a:spcBef>
                <a:spcPts val="600"/>
              </a:spcBef>
              <a:spcAft>
                <a:spcPts val="0"/>
              </a:spcAft>
              <a:buFont typeface="Lucida Grande"/>
              <a:buChar cha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a:spLocks noGrp="1"/>
          </p:cNvSpPr>
          <p:nvPr>
            <p:ph type="ftr" sz="quarter" idx="15"/>
          </p:nvPr>
        </p:nvSpPr>
        <p:spPr>
          <a:xfrm>
            <a:off x="497417" y="6502413"/>
            <a:ext cx="3860800" cy="227013"/>
          </a:xfrm>
        </p:spPr>
        <p:txBody>
          <a:bodyPr/>
          <a:lstStyle>
            <a:lvl1pPr>
              <a:defRPr/>
            </a:lvl1pPr>
          </a:lstStyle>
          <a:p>
            <a:pPr>
              <a:defRPr/>
            </a:pPr>
            <a:endParaRPr lang="en-US"/>
          </a:p>
        </p:txBody>
      </p:sp>
      <p:sp>
        <p:nvSpPr>
          <p:cNvPr id="15" name="Slide Number Placeholder 5"/>
          <p:cNvSpPr>
            <a:spLocks noGrp="1"/>
          </p:cNvSpPr>
          <p:nvPr>
            <p:ph type="sldNum" sz="quarter" idx="16"/>
          </p:nvPr>
        </p:nvSpPr>
        <p:spPr>
          <a:xfrm>
            <a:off x="11410960" y="6502400"/>
            <a:ext cx="512233" cy="228600"/>
          </a:xfrm>
        </p:spPr>
        <p:txBody>
          <a:bodyPr/>
          <a:lstStyle>
            <a:lvl1pPr fontAlgn="auto">
              <a:spcBef>
                <a:spcPts val="0"/>
              </a:spcBef>
              <a:spcAft>
                <a:spcPts val="0"/>
              </a:spcAft>
              <a:defRPr sz="1000">
                <a:cs typeface="+mn-cs"/>
              </a:defRPr>
            </a:lvl1pPr>
          </a:lstStyle>
          <a:p>
            <a:pPr>
              <a:defRPr/>
            </a:pPr>
            <a:fld id="{5F68B4F0-69F0-4AF5-A857-980461E299A0}" type="slidenum">
              <a:rPr lang="en-US" altLang="en-US"/>
              <a:pPr>
                <a:defRPr/>
              </a:pPr>
              <a:t>‹N›</a:t>
            </a:fld>
            <a:endParaRPr lang="en-US" altLang="en-US"/>
          </a:p>
        </p:txBody>
      </p:sp>
    </p:spTree>
    <p:extLst>
      <p:ext uri="{BB962C8B-B14F-4D97-AF65-F5344CB8AC3E}">
        <p14:creationId xmlns:p14="http://schemas.microsoft.com/office/powerpoint/2010/main" val="405401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835" y="294810"/>
            <a:ext cx="10102852" cy="338554"/>
          </a:xfrm>
        </p:spPr>
        <p:txBody>
          <a:bodyPr/>
          <a:lstStyle/>
          <a:p>
            <a:r>
              <a:rPr lang="en-US" dirty="0"/>
              <a:t>Click to edit Master title style</a:t>
            </a:r>
            <a:endParaRPr lang="en-GB" dirty="0"/>
          </a:p>
        </p:txBody>
      </p:sp>
      <p:sp>
        <p:nvSpPr>
          <p:cNvPr id="16" name="Content Placeholder 15"/>
          <p:cNvSpPr>
            <a:spLocks noGrp="1"/>
          </p:cNvSpPr>
          <p:nvPr>
            <p:ph sz="quarter" idx="12"/>
          </p:nvPr>
        </p:nvSpPr>
        <p:spPr>
          <a:xfrm>
            <a:off x="486841" y="1196155"/>
            <a:ext cx="11231033"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p:nvPr>
        </p:nvSpPr>
        <p:spPr>
          <a:xfrm>
            <a:off x="486832" y="692554"/>
            <a:ext cx="10130368" cy="234950"/>
          </a:xfrm>
        </p:spPr>
        <p:txBody>
          <a:bodyPr/>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a:t>Click to edit Master text styles</a:t>
            </a:r>
          </a:p>
        </p:txBody>
      </p:sp>
      <p:sp>
        <p:nvSpPr>
          <p:cNvPr id="6" name="Text Placeholder 5"/>
          <p:cNvSpPr>
            <a:spLocks noGrp="1"/>
          </p:cNvSpPr>
          <p:nvPr>
            <p:ph type="body" sz="quarter" idx="18"/>
          </p:nvPr>
        </p:nvSpPr>
        <p:spPr>
          <a:xfrm>
            <a:off x="492760" y="6058099"/>
            <a:ext cx="11261093" cy="123111"/>
          </a:xfrm>
        </p:spPr>
        <p:txBody>
          <a:bodyPr anchor="b">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a:t>Click to edit Master text styles</a:t>
            </a:r>
          </a:p>
        </p:txBody>
      </p:sp>
      <p:sp>
        <p:nvSpPr>
          <p:cNvPr id="7" name="Date Placeholder 1"/>
          <p:cNvSpPr>
            <a:spLocks noGrp="1"/>
          </p:cNvSpPr>
          <p:nvPr>
            <p:ph type="dt" sz="half" idx="19"/>
          </p:nvPr>
        </p:nvSpPr>
        <p:spPr/>
        <p:txBody>
          <a:bodyPr/>
          <a:lstStyle>
            <a:lvl1pPr fontAlgn="auto">
              <a:spcBef>
                <a:spcPts val="0"/>
              </a:spcBef>
              <a:spcAft>
                <a:spcPts val="0"/>
              </a:spcAft>
              <a:defRPr>
                <a:solidFill>
                  <a:srgbClr val="9A8B7D"/>
                </a:solidFill>
                <a:cs typeface="+mn-cs"/>
              </a:defRPr>
            </a:lvl1pPr>
          </a:lstStyle>
          <a:p>
            <a:pPr>
              <a:defRPr/>
            </a:pPr>
            <a:fld id="{06A8F7F1-DD5D-4E78-8578-3F61C7105B14}" type="datetime1">
              <a:rPr lang="it-IT" altLang="en-US" smtClean="0"/>
              <a:pPr>
                <a:defRPr/>
              </a:pPr>
              <a:t>11/05/2025</a:t>
            </a:fld>
            <a:endParaRPr lang="en-GB" altLang="en-US"/>
          </a:p>
        </p:txBody>
      </p:sp>
      <p:sp>
        <p:nvSpPr>
          <p:cNvPr id="9" name="Footer Placeholder 2"/>
          <p:cNvSpPr>
            <a:spLocks noGrp="1"/>
          </p:cNvSpPr>
          <p:nvPr>
            <p:ph type="ftr" sz="quarter" idx="20"/>
          </p:nvPr>
        </p:nvSpPr>
        <p:spPr/>
        <p:txBody>
          <a:bodyPr wrap="square" numCol="1" compatLnSpc="1">
            <a:prstTxWarp prst="textNoShape">
              <a:avLst/>
            </a:prstTxWarp>
          </a:bodyPr>
          <a:lstStyle>
            <a:lvl1pPr fontAlgn="base">
              <a:spcBef>
                <a:spcPct val="0"/>
              </a:spcBef>
              <a:spcAft>
                <a:spcPct val="0"/>
              </a:spcAft>
              <a:defRPr>
                <a:solidFill>
                  <a:srgbClr val="9A8B7D"/>
                </a:solidFill>
                <a:cs typeface="Arial" charset="0"/>
              </a:defRPr>
            </a:lvl1pPr>
          </a:lstStyle>
          <a:p>
            <a:pPr>
              <a:defRPr/>
            </a:pPr>
            <a:endParaRPr lang="en-GB" altLang="en-US"/>
          </a:p>
        </p:txBody>
      </p:sp>
      <p:sp>
        <p:nvSpPr>
          <p:cNvPr id="10" name="Slide Number Placeholder 8"/>
          <p:cNvSpPr>
            <a:spLocks noGrp="1"/>
          </p:cNvSpPr>
          <p:nvPr>
            <p:ph type="sldNum" sz="quarter" idx="21"/>
          </p:nvPr>
        </p:nvSpPr>
        <p:spPr/>
        <p:txBody>
          <a:bodyPr/>
          <a:lstStyle>
            <a:lvl1pPr fontAlgn="auto">
              <a:spcBef>
                <a:spcPts val="0"/>
              </a:spcBef>
              <a:spcAft>
                <a:spcPts val="0"/>
              </a:spcAft>
              <a:defRPr>
                <a:solidFill>
                  <a:srgbClr val="9A8B7D"/>
                </a:solidFill>
                <a:cs typeface="+mn-cs"/>
              </a:defRPr>
            </a:lvl1pPr>
          </a:lstStyle>
          <a:p>
            <a:pPr>
              <a:defRPr/>
            </a:pPr>
            <a:fld id="{80F381BD-6616-4005-9986-3BB38EFF1628}" type="slidenum">
              <a:rPr lang="en-GB" altLang="en-US"/>
              <a:pPr>
                <a:defRPr/>
              </a:pPr>
              <a:t>‹N›</a:t>
            </a:fld>
            <a:endParaRPr lang="en-GB" altLang="en-US"/>
          </a:p>
        </p:txBody>
      </p:sp>
    </p:spTree>
    <p:extLst>
      <p:ext uri="{BB962C8B-B14F-4D97-AF65-F5344CB8AC3E}">
        <p14:creationId xmlns:p14="http://schemas.microsoft.com/office/powerpoint/2010/main" val="1980839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Title 1"/>
          <p:cNvSpPr txBox="1">
            <a:spLocks/>
          </p:cNvSpPr>
          <p:nvPr userDrawn="1"/>
        </p:nvSpPr>
        <p:spPr bwMode="auto">
          <a:xfrm>
            <a:off x="817036" y="44450"/>
            <a:ext cx="9984317" cy="431800"/>
          </a:xfrm>
          <a:prstGeom prst="rect">
            <a:avLst/>
          </a:prstGeom>
          <a:noFill/>
          <a:ln>
            <a:noFill/>
          </a:ln>
        </p:spPr>
        <p:txBody>
          <a:bodyPr/>
          <a:lstStyle/>
          <a:p>
            <a:pPr eaLnBrk="0" hangingPunct="0">
              <a:defRPr/>
            </a:pPr>
            <a:endParaRPr lang="en-US" altLang="en-US" sz="2400" b="1">
              <a:solidFill>
                <a:srgbClr val="FFFFFF"/>
              </a:solidFill>
              <a:latin typeface="+mn-lt"/>
              <a:ea typeface="MS PGothic" pitchFamily="34" charset="-128"/>
              <a:cs typeface="Arial" charset="0"/>
            </a:endParaRPr>
          </a:p>
        </p:txBody>
      </p:sp>
      <p:sp>
        <p:nvSpPr>
          <p:cNvPr id="8" name="Content Placeholder 2"/>
          <p:cNvSpPr>
            <a:spLocks noGrp="1"/>
          </p:cNvSpPr>
          <p:nvPr>
            <p:ph idx="1"/>
          </p:nvPr>
        </p:nvSpPr>
        <p:spPr>
          <a:xfrm>
            <a:off x="365760" y="977304"/>
            <a:ext cx="11521280" cy="4971976"/>
          </a:xfrm>
          <a:prstGeom prst="rect">
            <a:avLst/>
          </a:prstGeom>
        </p:spPr>
        <p:txBody>
          <a:bodyPr/>
          <a:lstStyle>
            <a:lvl1pPr marL="0" indent="0" algn="l" rtl="0" eaLnBrk="0" fontAlgn="base" hangingPunct="0">
              <a:spcBef>
                <a:spcPts val="0"/>
              </a:spcBef>
              <a:spcAft>
                <a:spcPts val="0"/>
              </a:spcAft>
              <a:buClrTx/>
              <a:buFontTx/>
              <a:buNone/>
              <a:defRPr lang="en-US" sz="1400" baseline="0" dirty="0" smtClean="0">
                <a:solidFill>
                  <a:srgbClr val="72635D"/>
                </a:solidFill>
                <a:latin typeface="Arial" pitchFamily="34" charset="0"/>
                <a:ea typeface="+mn-ea"/>
                <a:cs typeface="Arial" pitchFamily="34" charset="0"/>
              </a:defRPr>
            </a:lvl1pPr>
            <a:lvl2pPr marL="225425" indent="-166688" algn="l" rtl="0" eaLnBrk="0" fontAlgn="base" hangingPunct="0">
              <a:spcBef>
                <a:spcPts val="0"/>
              </a:spcBef>
              <a:spcAft>
                <a:spcPts val="0"/>
              </a:spcAft>
              <a:buClrTx/>
              <a:buFont typeface="Arial" pitchFamily="34" charset="0"/>
              <a:buChar char="•"/>
              <a:defRPr lang="en-US" sz="1400" baseline="0" dirty="0" smtClean="0">
                <a:solidFill>
                  <a:srgbClr val="72635D"/>
                </a:solidFill>
                <a:latin typeface="Arial" pitchFamily="34" charset="0"/>
                <a:ea typeface="+mn-ea"/>
                <a:cs typeface="Arial" pitchFamily="34" charset="0"/>
              </a:defRPr>
            </a:lvl2pPr>
            <a:lvl3pPr marL="458788" indent="-174625" algn="l" rtl="0" eaLnBrk="0" fontAlgn="base" hangingPunct="0">
              <a:spcBef>
                <a:spcPts val="0"/>
              </a:spcBef>
              <a:spcAft>
                <a:spcPts val="0"/>
              </a:spcAft>
              <a:buClrTx/>
              <a:buFont typeface="Arial" pitchFamily="34" charset="0"/>
              <a:buChar char="•"/>
              <a:defRPr lang="en-US" sz="1400" baseline="0" dirty="0" smtClean="0">
                <a:solidFill>
                  <a:srgbClr val="72635D"/>
                </a:solidFill>
                <a:latin typeface="Arial" pitchFamily="34" charset="0"/>
                <a:ea typeface="+mn-ea"/>
                <a:cs typeface="Arial" pitchFamily="34" charset="0"/>
              </a:defRPr>
            </a:lvl3pPr>
            <a:lvl4pPr marL="685800" indent="-168275">
              <a:spcBef>
                <a:spcPts val="0"/>
              </a:spcBef>
              <a:spcAft>
                <a:spcPts val="0"/>
              </a:spcAft>
              <a:buFont typeface="Arial"/>
              <a:buChar char="•"/>
              <a:defRPr sz="1400">
                <a:solidFill>
                  <a:srgbClr val="72635D"/>
                </a:solidFill>
                <a:latin typeface="Arial" pitchFamily="34" charset="0"/>
                <a:cs typeface="Arial" pitchFamily="34" charset="0"/>
              </a:defRPr>
            </a:lvl4pPr>
            <a:lvl5pPr marL="911225" indent="-168275">
              <a:spcBef>
                <a:spcPts val="0"/>
              </a:spcBef>
              <a:spcAft>
                <a:spcPts val="0"/>
              </a:spcAft>
              <a:buFont typeface="Arial"/>
              <a:buChar char="•"/>
              <a:defRPr sz="1400">
                <a:solidFill>
                  <a:srgbClr val="72635D"/>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p:nvPr>
        </p:nvSpPr>
        <p:spPr>
          <a:xfrm>
            <a:off x="365760" y="620688"/>
            <a:ext cx="11509088" cy="288032"/>
          </a:xfrm>
          <a:prstGeom prst="rect">
            <a:avLst/>
          </a:prstGeom>
        </p:spPr>
        <p:txBody>
          <a:bodyPr/>
          <a:lstStyle>
            <a:lvl1pPr algn="l" rtl="0" eaLnBrk="0" fontAlgn="base" hangingPunct="0">
              <a:spcBef>
                <a:spcPct val="0"/>
              </a:spcBef>
              <a:spcAft>
                <a:spcPct val="0"/>
              </a:spcAft>
              <a:defRPr lang="en-US" sz="1800" b="1" dirty="0">
                <a:solidFill>
                  <a:srgbClr val="F36633"/>
                </a:solidFill>
                <a:latin typeface="Arial" pitchFamily="34" charset="0"/>
                <a:ea typeface="+mj-ea"/>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63090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A3A888-C971-472B-BBCA-DA134FC96D8C}"/>
              </a:ext>
            </a:extLst>
          </p:cNvPr>
          <p:cNvSpPr>
            <a:spLocks noGrp="1"/>
          </p:cNvSpPr>
          <p:nvPr>
            <p:ph type="title"/>
          </p:nvPr>
        </p:nvSpPr>
        <p:spPr>
          <a:xfrm>
            <a:off x="831851" y="1709750"/>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95E512B6-454E-41C0-B093-68BBC4E049D7}"/>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4D74DE5-7D86-46AD-8C41-EB330BF8259B}"/>
              </a:ext>
            </a:extLst>
          </p:cNvPr>
          <p:cNvSpPr>
            <a:spLocks noGrp="1"/>
          </p:cNvSpPr>
          <p:nvPr>
            <p:ph type="dt" sz="half" idx="10"/>
          </p:nvPr>
        </p:nvSpPr>
        <p:spPr/>
        <p:txBody>
          <a:bodyPr/>
          <a:lstStyle/>
          <a:p>
            <a:fld id="{6CA3F1E9-8278-4869-A55E-675E765A3298}" type="datetime1">
              <a:rPr lang="it-IT" smtClean="0"/>
              <a:pPr/>
              <a:t>11/05/2025</a:t>
            </a:fld>
            <a:endParaRPr lang="it-IT"/>
          </a:p>
        </p:txBody>
      </p:sp>
      <p:sp>
        <p:nvSpPr>
          <p:cNvPr id="5" name="Segnaposto piè di pagina 4">
            <a:extLst>
              <a:ext uri="{FF2B5EF4-FFF2-40B4-BE49-F238E27FC236}">
                <a16:creationId xmlns:a16="http://schemas.microsoft.com/office/drawing/2014/main" id="{2CD90805-ADAB-4C8E-98CB-D19A179428F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C7DA984-A1DA-406F-AABE-9B5864C6C7BE}"/>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17612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A5E74-8D92-481C-AA5F-F424ABADE0C9}"/>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5DDC9BFF-6A98-4F0A-A944-E53FDC1D6686}"/>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AAE7F30-7F73-4720-83B1-94C1327C75B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C0A9D06-DB95-4185-98DF-2C4920CF35C9}"/>
              </a:ext>
            </a:extLst>
          </p:cNvPr>
          <p:cNvSpPr>
            <a:spLocks noGrp="1"/>
          </p:cNvSpPr>
          <p:nvPr>
            <p:ph type="dt" sz="half" idx="10"/>
          </p:nvPr>
        </p:nvSpPr>
        <p:spPr/>
        <p:txBody>
          <a:bodyPr/>
          <a:lstStyle/>
          <a:p>
            <a:fld id="{4B7A791B-80AF-453A-9266-525BBA03D3B9}" type="datetime1">
              <a:rPr lang="it-IT" smtClean="0"/>
              <a:pPr/>
              <a:t>11/05/2025</a:t>
            </a:fld>
            <a:endParaRPr lang="it-IT"/>
          </a:p>
        </p:txBody>
      </p:sp>
      <p:sp>
        <p:nvSpPr>
          <p:cNvPr id="6" name="Segnaposto piè di pagina 5">
            <a:extLst>
              <a:ext uri="{FF2B5EF4-FFF2-40B4-BE49-F238E27FC236}">
                <a16:creationId xmlns:a16="http://schemas.microsoft.com/office/drawing/2014/main" id="{FA3CF7F4-441D-47EB-AB58-74D5D76CA0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42AA094-2D68-48EA-AFF9-EB1FAFBA56A4}"/>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3802668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A5529C-2390-425B-8AB6-527B95E1519B}"/>
              </a:ext>
            </a:extLst>
          </p:cNvPr>
          <p:cNvSpPr>
            <a:spLocks noGrp="1"/>
          </p:cNvSpPr>
          <p:nvPr>
            <p:ph type="title"/>
          </p:nvPr>
        </p:nvSpPr>
        <p:spPr>
          <a:xfrm>
            <a:off x="839788" y="365129"/>
            <a:ext cx="105156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25007416-80C7-49B0-9BD6-2CA4888604D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D590305D-52AE-41F7-9A25-789F574593A1}"/>
              </a:ext>
            </a:extLst>
          </p:cNvPr>
          <p:cNvSpPr>
            <a:spLocks noGrp="1"/>
          </p:cNvSpPr>
          <p:nvPr>
            <p:ph sz="half" idx="2"/>
          </p:nvPr>
        </p:nvSpPr>
        <p:spPr>
          <a:xfrm>
            <a:off x="839789"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1263700-E19C-4036-B8CD-B30217C3304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2EF69C67-96EE-4EE2-AED7-24C471A2B8C1}"/>
              </a:ext>
            </a:extLst>
          </p:cNvPr>
          <p:cNvSpPr>
            <a:spLocks noGrp="1"/>
          </p:cNvSpPr>
          <p:nvPr>
            <p:ph sz="quarter" idx="4"/>
          </p:nvPr>
        </p:nvSpPr>
        <p:spPr>
          <a:xfrm>
            <a:off x="6172203"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8CA2E47-0AC9-4E08-81F8-1AA8D09FC4E9}"/>
              </a:ext>
            </a:extLst>
          </p:cNvPr>
          <p:cNvSpPr>
            <a:spLocks noGrp="1"/>
          </p:cNvSpPr>
          <p:nvPr>
            <p:ph type="dt" sz="half" idx="10"/>
          </p:nvPr>
        </p:nvSpPr>
        <p:spPr/>
        <p:txBody>
          <a:bodyPr/>
          <a:lstStyle/>
          <a:p>
            <a:fld id="{7D7EC8CA-54BF-4F38-8B04-AD7782988F36}" type="datetime1">
              <a:rPr lang="it-IT" smtClean="0"/>
              <a:pPr/>
              <a:t>11/05/2025</a:t>
            </a:fld>
            <a:endParaRPr lang="it-IT"/>
          </a:p>
        </p:txBody>
      </p:sp>
      <p:sp>
        <p:nvSpPr>
          <p:cNvPr id="8" name="Segnaposto piè di pagina 7">
            <a:extLst>
              <a:ext uri="{FF2B5EF4-FFF2-40B4-BE49-F238E27FC236}">
                <a16:creationId xmlns:a16="http://schemas.microsoft.com/office/drawing/2014/main" id="{67384C67-170A-481E-9DF7-C9AC4D70C39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220BE8E-7B72-40B7-A4EE-2867B566520B}"/>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2811454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3FB794-6D31-44CE-B3A4-5FB7F5F2AED7}"/>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1F99F94A-5025-4770-A93F-1BEC0D340796}"/>
              </a:ext>
            </a:extLst>
          </p:cNvPr>
          <p:cNvSpPr>
            <a:spLocks noGrp="1"/>
          </p:cNvSpPr>
          <p:nvPr>
            <p:ph type="dt" sz="half" idx="10"/>
          </p:nvPr>
        </p:nvSpPr>
        <p:spPr/>
        <p:txBody>
          <a:bodyPr/>
          <a:lstStyle/>
          <a:p>
            <a:fld id="{92025471-03E5-4E43-993B-5CA8EB6E8D7B}" type="datetime1">
              <a:rPr lang="it-IT" smtClean="0"/>
              <a:pPr/>
              <a:t>11/05/2025</a:t>
            </a:fld>
            <a:endParaRPr lang="it-IT"/>
          </a:p>
        </p:txBody>
      </p:sp>
      <p:sp>
        <p:nvSpPr>
          <p:cNvPr id="4" name="Segnaposto piè di pagina 3">
            <a:extLst>
              <a:ext uri="{FF2B5EF4-FFF2-40B4-BE49-F238E27FC236}">
                <a16:creationId xmlns:a16="http://schemas.microsoft.com/office/drawing/2014/main" id="{59BFF926-B50E-4000-AE06-868BA52F489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2C1D99F-1E90-45D9-B362-F62E9D50104D}"/>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111495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A7DBF5E-EF7C-4354-B395-14430FEB7D73}"/>
              </a:ext>
            </a:extLst>
          </p:cNvPr>
          <p:cNvSpPr>
            <a:spLocks noGrp="1"/>
          </p:cNvSpPr>
          <p:nvPr>
            <p:ph type="dt" sz="half" idx="10"/>
          </p:nvPr>
        </p:nvSpPr>
        <p:spPr/>
        <p:txBody>
          <a:bodyPr/>
          <a:lstStyle/>
          <a:p>
            <a:fld id="{8F62426A-18A7-43E9-89F5-FF0B3E693ACE}" type="datetime1">
              <a:rPr lang="it-IT" smtClean="0"/>
              <a:pPr/>
              <a:t>11/05/2025</a:t>
            </a:fld>
            <a:endParaRPr lang="it-IT"/>
          </a:p>
        </p:txBody>
      </p:sp>
      <p:sp>
        <p:nvSpPr>
          <p:cNvPr id="3" name="Segnaposto piè di pagina 2">
            <a:extLst>
              <a:ext uri="{FF2B5EF4-FFF2-40B4-BE49-F238E27FC236}">
                <a16:creationId xmlns:a16="http://schemas.microsoft.com/office/drawing/2014/main" id="{198377FA-6164-4AA7-BDCB-836CD491A0E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9A43D77-4A26-4154-9FAB-BB2FAA7BBBD4}"/>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904615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F56F16-57B3-4C34-9E92-BA9AF445E17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D7637617-7DBD-46C4-96D3-5A5243FA2E48}"/>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77F207-545E-47B3-88D2-EEA77B6F9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8291D8D4-726B-4087-A0AD-6F3C61110E39}"/>
              </a:ext>
            </a:extLst>
          </p:cNvPr>
          <p:cNvSpPr>
            <a:spLocks noGrp="1"/>
          </p:cNvSpPr>
          <p:nvPr>
            <p:ph type="dt" sz="half" idx="10"/>
          </p:nvPr>
        </p:nvSpPr>
        <p:spPr/>
        <p:txBody>
          <a:bodyPr/>
          <a:lstStyle/>
          <a:p>
            <a:fld id="{38A7BF61-6C40-4988-893E-90CB0C50849C}" type="datetime1">
              <a:rPr lang="it-IT" smtClean="0"/>
              <a:pPr/>
              <a:t>11/05/2025</a:t>
            </a:fld>
            <a:endParaRPr lang="it-IT"/>
          </a:p>
        </p:txBody>
      </p:sp>
      <p:sp>
        <p:nvSpPr>
          <p:cNvPr id="6" name="Segnaposto piè di pagina 5">
            <a:extLst>
              <a:ext uri="{FF2B5EF4-FFF2-40B4-BE49-F238E27FC236}">
                <a16:creationId xmlns:a16="http://schemas.microsoft.com/office/drawing/2014/main" id="{2BCA9A9B-1901-4FFD-BECB-868192C18B5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D842697-6436-4E0B-8A5B-D90D767F844A}"/>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2724852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BFA837-44DA-4B67-9DCD-76ABCF7CEB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7D9D285F-59CF-49E4-8928-9B46A12F93F4}"/>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CC852A5-6CE5-4484-A77D-23B57E76C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F9C3E2FB-6872-4913-A82F-C681022ED869}"/>
              </a:ext>
            </a:extLst>
          </p:cNvPr>
          <p:cNvSpPr>
            <a:spLocks noGrp="1"/>
          </p:cNvSpPr>
          <p:nvPr>
            <p:ph type="dt" sz="half" idx="10"/>
          </p:nvPr>
        </p:nvSpPr>
        <p:spPr/>
        <p:txBody>
          <a:bodyPr/>
          <a:lstStyle/>
          <a:p>
            <a:fld id="{0650CC2C-17C0-418E-989E-A2532D835EBD}" type="datetime1">
              <a:rPr lang="it-IT" smtClean="0"/>
              <a:pPr/>
              <a:t>11/05/2025</a:t>
            </a:fld>
            <a:endParaRPr lang="it-IT"/>
          </a:p>
        </p:txBody>
      </p:sp>
      <p:sp>
        <p:nvSpPr>
          <p:cNvPr id="6" name="Segnaposto piè di pagina 5">
            <a:extLst>
              <a:ext uri="{FF2B5EF4-FFF2-40B4-BE49-F238E27FC236}">
                <a16:creationId xmlns:a16="http://schemas.microsoft.com/office/drawing/2014/main" id="{066F2CF0-CBE8-4EDD-AC0D-6EC4DB57861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6C45BA7-F158-4FEE-857E-B1D17D4EC5F0}"/>
              </a:ext>
            </a:extLst>
          </p:cNvPr>
          <p:cNvSpPr>
            <a:spLocks noGrp="1"/>
          </p:cNvSpPr>
          <p:nvPr>
            <p:ph type="sldNum" sz="quarter" idx="12"/>
          </p:nvPr>
        </p:nvSpPr>
        <p:spPr/>
        <p:txBody>
          <a:bodyPr/>
          <a:lstStyle/>
          <a:p>
            <a:fld id="{B6A361C1-AAA5-4DAE-B819-169794DDF087}" type="slidenum">
              <a:rPr lang="it-IT" smtClean="0"/>
              <a:pPr/>
              <a:t>‹N›</a:t>
            </a:fld>
            <a:endParaRPr lang="it-IT"/>
          </a:p>
        </p:txBody>
      </p:sp>
    </p:spTree>
    <p:extLst>
      <p:ext uri="{BB962C8B-B14F-4D97-AF65-F5344CB8AC3E}">
        <p14:creationId xmlns:p14="http://schemas.microsoft.com/office/powerpoint/2010/main" val="3908880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1F62D9B-F98E-4457-B597-97374105616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a:extLst>
              <a:ext uri="{FF2B5EF4-FFF2-40B4-BE49-F238E27FC236}">
                <a16:creationId xmlns:a16="http://schemas.microsoft.com/office/drawing/2014/main" id="{778928EA-DCC0-475C-9616-5A4F3E2457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C131539-2AAC-4034-88F3-01A3917B7393}"/>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1CF4E-64B2-4547-8526-C8DE10C5F1B1}" type="datetime1">
              <a:rPr lang="it-IT" smtClean="0"/>
              <a:pPr/>
              <a:t>11/05/2025</a:t>
            </a:fld>
            <a:endParaRPr lang="it-IT"/>
          </a:p>
        </p:txBody>
      </p:sp>
      <p:sp>
        <p:nvSpPr>
          <p:cNvPr id="5" name="Segnaposto piè di pagina 4">
            <a:extLst>
              <a:ext uri="{FF2B5EF4-FFF2-40B4-BE49-F238E27FC236}">
                <a16:creationId xmlns:a16="http://schemas.microsoft.com/office/drawing/2014/main" id="{2C2EB43A-D6F8-45EB-B485-5F5AC622CB0A}"/>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8623DED-140E-450F-9B87-D3A2896A84E5}"/>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A361C1-AAA5-4DAE-B819-169794DDF087}" type="slidenum">
              <a:rPr lang="it-IT" smtClean="0"/>
              <a:pPr/>
              <a:t>‹N›</a:t>
            </a:fld>
            <a:endParaRPr lang="it-IT"/>
          </a:p>
        </p:txBody>
      </p:sp>
    </p:spTree>
    <p:extLst>
      <p:ext uri="{BB962C8B-B14F-4D97-AF65-F5344CB8AC3E}">
        <p14:creationId xmlns:p14="http://schemas.microsoft.com/office/powerpoint/2010/main" val="66828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ext Placeholder 2"/>
          <p:cNvSpPr>
            <a:spLocks noGrp="1"/>
          </p:cNvSpPr>
          <p:nvPr>
            <p:ph type="body" idx="1"/>
          </p:nvPr>
        </p:nvSpPr>
        <p:spPr bwMode="auto">
          <a:xfrm>
            <a:off x="486836" y="1189038"/>
            <a:ext cx="11218333" cy="4665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5" name="Footer Placeholder 4"/>
          <p:cNvSpPr>
            <a:spLocks noGrp="1"/>
          </p:cNvSpPr>
          <p:nvPr>
            <p:ph type="ftr" sz="quarter" idx="3"/>
          </p:nvPr>
        </p:nvSpPr>
        <p:spPr>
          <a:xfrm>
            <a:off x="499542" y="6437326"/>
            <a:ext cx="3399367" cy="365125"/>
          </a:xfrm>
          <a:prstGeom prst="rect">
            <a:avLst/>
          </a:prstGeom>
        </p:spPr>
        <p:txBody>
          <a:bodyPr vert="horz" lIns="0" tIns="0" rIns="0" bIns="0" rtlCol="0" anchor="t" anchorCtr="0"/>
          <a:lstStyle>
            <a:lvl1pPr algn="l" eaLnBrk="1" fontAlgn="auto" hangingPunct="1">
              <a:spcBef>
                <a:spcPts val="0"/>
              </a:spcBef>
              <a:spcAft>
                <a:spcPts val="0"/>
              </a:spcAft>
              <a:defRPr sz="800">
                <a:solidFill>
                  <a:srgbClr val="544F40"/>
                </a:solidFill>
                <a:latin typeface="+mn-lt"/>
                <a:ea typeface="+mn-ea"/>
                <a:cs typeface="+mn-cs"/>
              </a:defRPr>
            </a:lvl1pPr>
          </a:lstStyle>
          <a:p>
            <a:pPr>
              <a:defRPr/>
            </a:pPr>
            <a:endParaRPr lang="en-GB"/>
          </a:p>
        </p:txBody>
      </p:sp>
      <p:sp>
        <p:nvSpPr>
          <p:cNvPr id="6" name="Slide Number Placeholder 5"/>
          <p:cNvSpPr>
            <a:spLocks noGrp="1"/>
          </p:cNvSpPr>
          <p:nvPr>
            <p:ph type="sldNum" sz="quarter" idx="4"/>
          </p:nvPr>
        </p:nvSpPr>
        <p:spPr>
          <a:xfrm>
            <a:off x="10606617" y="6437326"/>
            <a:ext cx="1107016" cy="365125"/>
          </a:xfrm>
          <a:prstGeom prst="rect">
            <a:avLst/>
          </a:prstGeom>
        </p:spPr>
        <p:txBody>
          <a:bodyPr vert="horz" wrap="square" lIns="0" tIns="0" rIns="0" bIns="0" numCol="1" anchor="t" anchorCtr="0" compatLnSpc="1">
            <a:prstTxWarp prst="textNoShape">
              <a:avLst/>
            </a:prstTxWarp>
          </a:bodyPr>
          <a:lstStyle>
            <a:lvl1pPr algn="r" eaLnBrk="1" hangingPunct="1">
              <a:defRPr sz="800">
                <a:solidFill>
                  <a:srgbClr val="544F40"/>
                </a:solidFill>
                <a:latin typeface="+mn-lt"/>
                <a:cs typeface="Arial" charset="0"/>
              </a:defRPr>
            </a:lvl1pPr>
          </a:lstStyle>
          <a:p>
            <a:pPr>
              <a:defRPr/>
            </a:pPr>
            <a:fld id="{551C3B2F-4014-41E1-8E78-FE14F3D9ADC4}" type="slidenum">
              <a:rPr lang="en-GB" altLang="en-US"/>
              <a:pPr>
                <a:defRPr/>
              </a:pPr>
              <a:t>‹N›</a:t>
            </a:fld>
            <a:endParaRPr lang="en-GB" altLang="en-US"/>
          </a:p>
        </p:txBody>
      </p:sp>
      <p:sp>
        <p:nvSpPr>
          <p:cNvPr id="5125" name="Title Placeholder 3"/>
          <p:cNvSpPr>
            <a:spLocks noGrp="1"/>
          </p:cNvSpPr>
          <p:nvPr>
            <p:ph type="title"/>
          </p:nvPr>
        </p:nvSpPr>
        <p:spPr bwMode="auto">
          <a:xfrm>
            <a:off x="486833" y="295275"/>
            <a:ext cx="10102851" cy="3381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ltLang="en-US"/>
              <a:t>Click to edit Master title style</a:t>
            </a:r>
            <a:endParaRPr lang="en-GB" altLang="en-US"/>
          </a:p>
        </p:txBody>
      </p:sp>
      <p:pic>
        <p:nvPicPr>
          <p:cNvPr id="5126" name="Picture 12"/>
          <p:cNvPicPr>
            <a:picLocks noChangeAspect="1"/>
          </p:cNvPicPr>
          <p:nvPr/>
        </p:nvPicPr>
        <p:blipFill>
          <a:blip r:embed="rId18" cstate="print"/>
          <a:srcRect/>
          <a:stretch>
            <a:fillRect/>
          </a:stretch>
        </p:blipFill>
        <p:spPr bwMode="auto">
          <a:xfrm>
            <a:off x="10977036" y="360363"/>
            <a:ext cx="738717" cy="476250"/>
          </a:xfrm>
          <a:prstGeom prst="rect">
            <a:avLst/>
          </a:prstGeom>
          <a:noFill/>
          <a:ln w="9525">
            <a:noFill/>
            <a:miter lim="800000"/>
            <a:headEnd/>
            <a:tailEnd/>
          </a:ln>
        </p:spPr>
      </p:pic>
      <p:sp>
        <p:nvSpPr>
          <p:cNvPr id="7" name="Date Placeholder 6"/>
          <p:cNvSpPr>
            <a:spLocks noGrp="1"/>
          </p:cNvSpPr>
          <p:nvPr>
            <p:ph type="dt" sz="half" idx="2"/>
          </p:nvPr>
        </p:nvSpPr>
        <p:spPr>
          <a:xfrm>
            <a:off x="3979342" y="6437326"/>
            <a:ext cx="4220633" cy="365125"/>
          </a:xfrm>
          <a:prstGeom prst="rect">
            <a:avLst/>
          </a:prstGeom>
        </p:spPr>
        <p:txBody>
          <a:bodyPr vert="horz" wrap="square" lIns="72000" tIns="0" rIns="72000" bIns="0" numCol="1" anchor="t" anchorCtr="0" compatLnSpc="1">
            <a:prstTxWarp prst="textNoShape">
              <a:avLst/>
            </a:prstTxWarp>
          </a:bodyPr>
          <a:lstStyle>
            <a:lvl1pPr algn="ctr" eaLnBrk="1" hangingPunct="1">
              <a:defRPr sz="800">
                <a:solidFill>
                  <a:srgbClr val="544F40"/>
                </a:solidFill>
                <a:latin typeface="+mn-lt"/>
                <a:cs typeface="Arial" charset="0"/>
              </a:defRPr>
            </a:lvl1pPr>
          </a:lstStyle>
          <a:p>
            <a:pPr>
              <a:defRPr/>
            </a:pPr>
            <a:fld id="{D8DAC39C-1820-49AB-9917-A789574FBC7F}" type="datetime1">
              <a:rPr lang="it-IT" altLang="en-US" smtClean="0"/>
              <a:pPr>
                <a:defRPr/>
              </a:pPr>
              <a:t>11/05/2025</a:t>
            </a:fld>
            <a:endParaRPr lang="en-GB" altLang="en-US"/>
          </a:p>
        </p:txBody>
      </p:sp>
      <p:cxnSp>
        <p:nvCxnSpPr>
          <p:cNvPr id="10" name="Straight Connector 9"/>
          <p:cNvCxnSpPr/>
          <p:nvPr/>
        </p:nvCxnSpPr>
        <p:spPr>
          <a:xfrm>
            <a:off x="499542" y="6323013"/>
            <a:ext cx="1122256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9542" y="1076325"/>
            <a:ext cx="112225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299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rtl="0" eaLnBrk="0" fontAlgn="base" hangingPunct="0">
        <a:spcBef>
          <a:spcPct val="0"/>
        </a:spcBef>
        <a:spcAft>
          <a:spcPct val="0"/>
        </a:spcAft>
        <a:defRPr sz="2200" b="1" kern="1200">
          <a:solidFill>
            <a:schemeClr val="accent1"/>
          </a:solidFill>
          <a:latin typeface="+mj-lt"/>
          <a:ea typeface="+mj-ea"/>
          <a:cs typeface="+mj-cs"/>
        </a:defRPr>
      </a:lvl1pPr>
      <a:lvl2pPr algn="l" rtl="0" eaLnBrk="0" fontAlgn="base" hangingPunct="0">
        <a:spcBef>
          <a:spcPct val="0"/>
        </a:spcBef>
        <a:spcAft>
          <a:spcPct val="0"/>
        </a:spcAft>
        <a:defRPr sz="2200" b="1">
          <a:solidFill>
            <a:schemeClr val="accent1"/>
          </a:solidFill>
          <a:latin typeface="Arial" pitchFamily="34" charset="0"/>
        </a:defRPr>
      </a:lvl2pPr>
      <a:lvl3pPr algn="l" rtl="0" eaLnBrk="0" fontAlgn="base" hangingPunct="0">
        <a:spcBef>
          <a:spcPct val="0"/>
        </a:spcBef>
        <a:spcAft>
          <a:spcPct val="0"/>
        </a:spcAft>
        <a:defRPr sz="2200" b="1">
          <a:solidFill>
            <a:schemeClr val="accent1"/>
          </a:solidFill>
          <a:latin typeface="Arial" pitchFamily="34" charset="0"/>
        </a:defRPr>
      </a:lvl3pPr>
      <a:lvl4pPr algn="l" rtl="0" eaLnBrk="0" fontAlgn="base" hangingPunct="0">
        <a:spcBef>
          <a:spcPct val="0"/>
        </a:spcBef>
        <a:spcAft>
          <a:spcPct val="0"/>
        </a:spcAft>
        <a:defRPr sz="2200" b="1">
          <a:solidFill>
            <a:schemeClr val="accent1"/>
          </a:solidFill>
          <a:latin typeface="Arial" pitchFamily="34" charset="0"/>
        </a:defRPr>
      </a:lvl4pPr>
      <a:lvl5pPr algn="l" rtl="0" eaLnBrk="0" fontAlgn="base" hangingPunct="0">
        <a:spcBef>
          <a:spcPct val="0"/>
        </a:spcBef>
        <a:spcAft>
          <a:spcPct val="0"/>
        </a:spcAft>
        <a:defRPr sz="2200" b="1">
          <a:solidFill>
            <a:schemeClr val="accent1"/>
          </a:solidFill>
          <a:latin typeface="Arial" pitchFamily="34" charset="0"/>
        </a:defRPr>
      </a:lvl5pPr>
      <a:lvl6pPr marL="457200" algn="l" rtl="0" fontAlgn="base">
        <a:spcBef>
          <a:spcPct val="0"/>
        </a:spcBef>
        <a:spcAft>
          <a:spcPct val="0"/>
        </a:spcAft>
        <a:defRPr sz="2200" b="1">
          <a:solidFill>
            <a:schemeClr val="accent1"/>
          </a:solidFill>
          <a:latin typeface="Arial" pitchFamily="34" charset="0"/>
        </a:defRPr>
      </a:lvl6pPr>
      <a:lvl7pPr marL="914400" algn="l" rtl="0" fontAlgn="base">
        <a:spcBef>
          <a:spcPct val="0"/>
        </a:spcBef>
        <a:spcAft>
          <a:spcPct val="0"/>
        </a:spcAft>
        <a:defRPr sz="2200" b="1">
          <a:solidFill>
            <a:schemeClr val="accent1"/>
          </a:solidFill>
          <a:latin typeface="Arial" pitchFamily="34" charset="0"/>
        </a:defRPr>
      </a:lvl7pPr>
      <a:lvl8pPr marL="1371600" algn="l" rtl="0" fontAlgn="base">
        <a:spcBef>
          <a:spcPct val="0"/>
        </a:spcBef>
        <a:spcAft>
          <a:spcPct val="0"/>
        </a:spcAft>
        <a:defRPr sz="2200" b="1">
          <a:solidFill>
            <a:schemeClr val="accent1"/>
          </a:solidFill>
          <a:latin typeface="Arial" pitchFamily="34" charset="0"/>
        </a:defRPr>
      </a:lvl8pPr>
      <a:lvl9pPr marL="1828800" algn="l" rtl="0" fontAlgn="base">
        <a:spcBef>
          <a:spcPct val="0"/>
        </a:spcBef>
        <a:spcAft>
          <a:spcPct val="0"/>
        </a:spcAft>
        <a:defRPr sz="2200" b="1">
          <a:solidFill>
            <a:schemeClr val="accent1"/>
          </a:solidFill>
          <a:latin typeface="Arial" pitchFamily="34" charset="0"/>
        </a:defRPr>
      </a:lvl9pPr>
    </p:titleStyle>
    <p:bodyStyle>
      <a:lvl1pPr marL="269875" indent="-269875" algn="l" rtl="0" eaLnBrk="0" fontAlgn="base" hangingPunct="0">
        <a:spcBef>
          <a:spcPct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69875" algn="l" rtl="0" eaLnBrk="0" fontAlgn="base" hangingPunct="0">
        <a:spcBef>
          <a:spcPct val="0"/>
        </a:spcBef>
        <a:spcAft>
          <a:spcPts val="600"/>
        </a:spcAft>
        <a:buFont typeface="Arial" pitchFamily="34" charset="0"/>
        <a:buChar char="–"/>
        <a:defRPr sz="1400" kern="1200">
          <a:solidFill>
            <a:schemeClr val="accent2"/>
          </a:solidFill>
          <a:latin typeface="+mn-lt"/>
          <a:ea typeface="+mn-ea"/>
          <a:cs typeface="+mn-cs"/>
        </a:defRPr>
      </a:lvl2pPr>
      <a:lvl3pPr marL="809625" indent="-269875" algn="l" rtl="0" eaLnBrk="0" fontAlgn="base" hangingPunct="0">
        <a:spcBef>
          <a:spcPct val="0"/>
        </a:spcBef>
        <a:spcAft>
          <a:spcPts val="600"/>
        </a:spcAft>
        <a:buFont typeface="Arial" pitchFamily="34" charset="0"/>
        <a:buChar char="–"/>
        <a:defRPr sz="1200" kern="1200">
          <a:solidFill>
            <a:schemeClr val="accent2"/>
          </a:solidFill>
          <a:latin typeface="+mn-lt"/>
          <a:ea typeface="+mn-ea"/>
          <a:cs typeface="+mn-cs"/>
        </a:defRPr>
      </a:lvl3pPr>
      <a:lvl4pPr marL="1081088" indent="-269875" algn="l" rtl="0" eaLnBrk="0" fontAlgn="base" hangingPunct="0">
        <a:spcBef>
          <a:spcPct val="0"/>
        </a:spcBef>
        <a:spcAft>
          <a:spcPts val="600"/>
        </a:spcAft>
        <a:buFont typeface="Arial" pitchFamily="34" charset="0"/>
        <a:buChar char="–"/>
        <a:defRPr sz="1200" kern="1200">
          <a:solidFill>
            <a:schemeClr val="accent2"/>
          </a:solidFill>
          <a:latin typeface="+mn-lt"/>
          <a:ea typeface="+mn-ea"/>
          <a:cs typeface="+mn-cs"/>
        </a:defRPr>
      </a:lvl4pPr>
      <a:lvl5pPr marL="1349375" indent="-269875" algn="l" rtl="0" eaLnBrk="0" fontAlgn="base" hangingPunct="0">
        <a:spcBef>
          <a:spcPct val="0"/>
        </a:spcBef>
        <a:spcAft>
          <a:spcPts val="600"/>
        </a:spcAft>
        <a:buFont typeface="Arial" pitchFamily="34" charset="0"/>
        <a:buChar char="–"/>
        <a:defRPr sz="120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5"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CE05BF70-C890-4FD0-9460-A7267E2C33F1}"/>
              </a:ext>
            </a:extLst>
          </p:cNvPr>
          <p:cNvSpPr>
            <a:spLocks noGrp="1"/>
          </p:cNvSpPr>
          <p:nvPr>
            <p:ph type="ctrTitle"/>
          </p:nvPr>
        </p:nvSpPr>
        <p:spPr>
          <a:xfrm>
            <a:off x="321735" y="1122374"/>
            <a:ext cx="11548530" cy="2840037"/>
          </a:xfrm>
        </p:spPr>
        <p:txBody>
          <a:bodyPr>
            <a:normAutofit/>
          </a:bodyPr>
          <a:lstStyle/>
          <a:p>
            <a:r>
              <a:rPr lang="it-IT" b="1" dirty="0"/>
              <a:t>Tosse cronica</a:t>
            </a:r>
            <a:br>
              <a:rPr lang="it-IT" b="1" dirty="0"/>
            </a:br>
            <a:r>
              <a:rPr lang="it-IT" b="1" dirty="0"/>
              <a:t>…oltre BPCO e Asma</a:t>
            </a:r>
            <a:endParaRPr lang="it-IT" sz="12500" b="1" dirty="0"/>
          </a:p>
        </p:txBody>
      </p:sp>
      <p:sp>
        <p:nvSpPr>
          <p:cNvPr id="3" name="Sottotitolo 2">
            <a:extLst>
              <a:ext uri="{FF2B5EF4-FFF2-40B4-BE49-F238E27FC236}">
                <a16:creationId xmlns:a16="http://schemas.microsoft.com/office/drawing/2014/main" id="{2F8C9C3E-2431-4BB5-87D8-2EDA684F7752}"/>
              </a:ext>
            </a:extLst>
          </p:cNvPr>
          <p:cNvSpPr>
            <a:spLocks noGrp="1"/>
          </p:cNvSpPr>
          <p:nvPr>
            <p:ph type="subTitle" idx="1"/>
          </p:nvPr>
        </p:nvSpPr>
        <p:spPr>
          <a:xfrm>
            <a:off x="1524000" y="4256436"/>
            <a:ext cx="9144000" cy="1600818"/>
          </a:xfrm>
        </p:spPr>
        <p:txBody>
          <a:bodyPr>
            <a:normAutofit/>
          </a:bodyPr>
          <a:lstStyle/>
          <a:p>
            <a:r>
              <a:rPr lang="it-IT" dirty="0">
                <a:solidFill>
                  <a:schemeClr val="accent1"/>
                </a:solidFill>
              </a:rPr>
              <a:t>Carlo Barbetta</a:t>
            </a:r>
          </a:p>
          <a:p>
            <a:r>
              <a:rPr lang="it-IT" dirty="0">
                <a:solidFill>
                  <a:schemeClr val="accent1"/>
                </a:solidFill>
              </a:rPr>
              <a:t>UOSD Pneumologia Territoriale</a:t>
            </a:r>
          </a:p>
          <a:p>
            <a:r>
              <a:rPr lang="it-IT" dirty="0">
                <a:solidFill>
                  <a:schemeClr val="accent1"/>
                </a:solidFill>
              </a:rPr>
              <a:t>ULSS7 Pedemontana</a:t>
            </a:r>
          </a:p>
        </p:txBody>
      </p:sp>
    </p:spTree>
    <p:extLst>
      <p:ext uri="{BB962C8B-B14F-4D97-AF65-F5344CB8AC3E}">
        <p14:creationId xmlns:p14="http://schemas.microsoft.com/office/powerpoint/2010/main" val="1571004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ACA3AC74-D6AE-4622-9D04-6D92287B1F32}"/>
              </a:ext>
            </a:extLst>
          </p:cNvPr>
          <p:cNvPicPr>
            <a:picLocks noChangeAspect="1"/>
          </p:cNvPicPr>
          <p:nvPr/>
        </p:nvPicPr>
        <p:blipFill rotWithShape="1">
          <a:blip r:embed="rId2"/>
          <a:srcRect l="32934" t="29362" r="9239" b="24819"/>
          <a:stretch/>
        </p:blipFill>
        <p:spPr>
          <a:xfrm>
            <a:off x="265044" y="622852"/>
            <a:ext cx="11661014" cy="5194852"/>
          </a:xfrm>
          <a:prstGeom prst="rect">
            <a:avLst/>
          </a:prstGeom>
        </p:spPr>
      </p:pic>
      <p:sp>
        <p:nvSpPr>
          <p:cNvPr id="5" name="CasellaDiTesto 4">
            <a:extLst>
              <a:ext uri="{FF2B5EF4-FFF2-40B4-BE49-F238E27FC236}">
                <a16:creationId xmlns:a16="http://schemas.microsoft.com/office/drawing/2014/main" id="{40B8FCFF-2AC4-4F77-883C-CE8CE7566F18}"/>
              </a:ext>
            </a:extLst>
          </p:cNvPr>
          <p:cNvSpPr txBox="1"/>
          <p:nvPr/>
        </p:nvSpPr>
        <p:spPr>
          <a:xfrm>
            <a:off x="6506817" y="6188765"/>
            <a:ext cx="3313044" cy="369332"/>
          </a:xfrm>
          <a:prstGeom prst="rect">
            <a:avLst/>
          </a:prstGeom>
          <a:noFill/>
        </p:spPr>
        <p:txBody>
          <a:bodyPr wrap="square" rtlCol="0">
            <a:spAutoFit/>
          </a:bodyPr>
          <a:lstStyle/>
          <a:p>
            <a:r>
              <a:rPr lang="pt-BR" b="1" i="1" dirty="0">
                <a:solidFill>
                  <a:srgbClr val="FF0000"/>
                </a:solidFill>
              </a:rPr>
              <a:t>BMJ. 2015 Dec 14;351:h5590</a:t>
            </a:r>
            <a:endParaRPr lang="it-IT" b="1" i="1" dirty="0">
              <a:solidFill>
                <a:srgbClr val="FF0000"/>
              </a:solidFill>
            </a:endParaRPr>
          </a:p>
        </p:txBody>
      </p:sp>
    </p:spTree>
    <p:extLst>
      <p:ext uri="{BB962C8B-B14F-4D97-AF65-F5344CB8AC3E}">
        <p14:creationId xmlns:p14="http://schemas.microsoft.com/office/powerpoint/2010/main" val="3005040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92E3DAF9-67E0-4A4B-92D2-4C2584C318A8}"/>
              </a:ext>
            </a:extLst>
          </p:cNvPr>
          <p:cNvPicPr>
            <a:picLocks noChangeAspect="1"/>
          </p:cNvPicPr>
          <p:nvPr/>
        </p:nvPicPr>
        <p:blipFill rotWithShape="1">
          <a:blip r:embed="rId2"/>
          <a:srcRect l="30218" t="25688" r="6956" b="16119"/>
          <a:stretch/>
        </p:blipFill>
        <p:spPr>
          <a:xfrm>
            <a:off x="268257" y="516835"/>
            <a:ext cx="11764717" cy="6126607"/>
          </a:xfrm>
          <a:prstGeom prst="rect">
            <a:avLst/>
          </a:prstGeom>
        </p:spPr>
      </p:pic>
    </p:spTree>
    <p:extLst>
      <p:ext uri="{BB962C8B-B14F-4D97-AF65-F5344CB8AC3E}">
        <p14:creationId xmlns:p14="http://schemas.microsoft.com/office/powerpoint/2010/main" val="2153032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BE921-ACD1-1465-513A-F156C16D9E1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A4F5DFB-741E-66AE-20C3-C4EF262DD7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9DAB9540-93A9-A21A-542D-FBDDAC2FAF3B}"/>
              </a:ext>
            </a:extLst>
          </p:cNvPr>
          <p:cNvPicPr>
            <a:picLocks noChangeAspect="1"/>
          </p:cNvPicPr>
          <p:nvPr/>
        </p:nvPicPr>
        <p:blipFill>
          <a:blip r:embed="rId3"/>
          <a:srcRect l="33152" t="39608" r="20761" b="31393"/>
          <a:stretch/>
        </p:blipFill>
        <p:spPr>
          <a:xfrm>
            <a:off x="-9895" y="4939"/>
            <a:ext cx="12201895" cy="3424062"/>
          </a:xfrm>
          <a:prstGeom prst="rect">
            <a:avLst/>
          </a:prstGeom>
        </p:spPr>
      </p:pic>
      <p:sp>
        <p:nvSpPr>
          <p:cNvPr id="5" name="CasellaDiTesto 4">
            <a:extLst>
              <a:ext uri="{FF2B5EF4-FFF2-40B4-BE49-F238E27FC236}">
                <a16:creationId xmlns:a16="http://schemas.microsoft.com/office/drawing/2014/main" id="{5F60825A-6C2D-6BF0-C978-CCE2CC8C1740}"/>
              </a:ext>
            </a:extLst>
          </p:cNvPr>
          <p:cNvSpPr txBox="1"/>
          <p:nvPr/>
        </p:nvSpPr>
        <p:spPr>
          <a:xfrm>
            <a:off x="8388626" y="3034744"/>
            <a:ext cx="3897078" cy="369332"/>
          </a:xfrm>
          <a:prstGeom prst="rect">
            <a:avLst/>
          </a:prstGeom>
          <a:noFill/>
        </p:spPr>
        <p:txBody>
          <a:bodyPr wrap="square" rtlCol="0">
            <a:spAutoFit/>
          </a:bodyPr>
          <a:lstStyle/>
          <a:p>
            <a:r>
              <a:rPr lang="fr-FR" b="1" i="1" dirty="0">
                <a:solidFill>
                  <a:schemeClr val="accent4"/>
                </a:solidFill>
              </a:rPr>
              <a:t> </a:t>
            </a:r>
            <a:r>
              <a:rPr lang="fr-FR" sz="1200" b="1" i="1" dirty="0" err="1">
                <a:solidFill>
                  <a:srgbClr val="FF0000"/>
                </a:solidFill>
              </a:rPr>
              <a:t>Mazzone</a:t>
            </a:r>
            <a:r>
              <a:rPr lang="fr-FR" sz="1200" b="1" i="1" dirty="0">
                <a:solidFill>
                  <a:srgbClr val="FF0000"/>
                </a:solidFill>
              </a:rPr>
              <a:t> SB, et al. </a:t>
            </a:r>
            <a:r>
              <a:rPr lang="fr-FR" sz="1200" b="1" i="1" dirty="0" err="1">
                <a:solidFill>
                  <a:srgbClr val="FF0000"/>
                </a:solidFill>
              </a:rPr>
              <a:t>Physiol</a:t>
            </a:r>
            <a:r>
              <a:rPr lang="fr-FR" sz="1200" b="1" i="1" dirty="0">
                <a:solidFill>
                  <a:srgbClr val="FF0000"/>
                </a:solidFill>
              </a:rPr>
              <a:t> </a:t>
            </a:r>
            <a:r>
              <a:rPr lang="fr-FR" sz="1200" b="1" i="1" dirty="0" err="1">
                <a:solidFill>
                  <a:srgbClr val="FF0000"/>
                </a:solidFill>
              </a:rPr>
              <a:t>Rev</a:t>
            </a:r>
            <a:r>
              <a:rPr lang="fr-FR" sz="1200" b="1" i="1" dirty="0">
                <a:solidFill>
                  <a:srgbClr val="FF0000"/>
                </a:solidFill>
              </a:rPr>
              <a:t>. 2016;96(3):975-1024</a:t>
            </a:r>
            <a:endParaRPr lang="it-IT" sz="1200" b="1" i="1" dirty="0">
              <a:solidFill>
                <a:srgbClr val="FF0000"/>
              </a:solidFill>
            </a:endParaRPr>
          </a:p>
        </p:txBody>
      </p:sp>
      <p:pic>
        <p:nvPicPr>
          <p:cNvPr id="12" name="Immagine 11">
            <a:extLst>
              <a:ext uri="{FF2B5EF4-FFF2-40B4-BE49-F238E27FC236}">
                <a16:creationId xmlns:a16="http://schemas.microsoft.com/office/drawing/2014/main" id="{DF8C572E-0FF8-910F-CB4C-712E4BBC9346}"/>
              </a:ext>
            </a:extLst>
          </p:cNvPr>
          <p:cNvPicPr>
            <a:picLocks noChangeAspect="1"/>
          </p:cNvPicPr>
          <p:nvPr/>
        </p:nvPicPr>
        <p:blipFill>
          <a:blip r:embed="rId4"/>
          <a:srcRect l="35287" t="24031" r="22664" b="38355"/>
          <a:stretch/>
        </p:blipFill>
        <p:spPr>
          <a:xfrm>
            <a:off x="65055" y="3732550"/>
            <a:ext cx="5126636" cy="2578308"/>
          </a:xfrm>
          <a:prstGeom prst="rect">
            <a:avLst/>
          </a:prstGeom>
        </p:spPr>
      </p:pic>
      <p:pic>
        <p:nvPicPr>
          <p:cNvPr id="14" name="Immagine 13">
            <a:extLst>
              <a:ext uri="{FF2B5EF4-FFF2-40B4-BE49-F238E27FC236}">
                <a16:creationId xmlns:a16="http://schemas.microsoft.com/office/drawing/2014/main" id="{7B909990-449C-A7A5-A6E6-3D7DC3300BEA}"/>
              </a:ext>
            </a:extLst>
          </p:cNvPr>
          <p:cNvPicPr>
            <a:picLocks noChangeAspect="1"/>
          </p:cNvPicPr>
          <p:nvPr/>
        </p:nvPicPr>
        <p:blipFill>
          <a:blip r:embed="rId5"/>
          <a:stretch>
            <a:fillRect/>
          </a:stretch>
        </p:blipFill>
        <p:spPr>
          <a:xfrm>
            <a:off x="5315349" y="3438879"/>
            <a:ext cx="2788467" cy="3424062"/>
          </a:xfrm>
          <a:prstGeom prst="rect">
            <a:avLst/>
          </a:prstGeom>
        </p:spPr>
      </p:pic>
      <p:sp>
        <p:nvSpPr>
          <p:cNvPr id="15" name="CasellaDiTesto 14">
            <a:extLst>
              <a:ext uri="{FF2B5EF4-FFF2-40B4-BE49-F238E27FC236}">
                <a16:creationId xmlns:a16="http://schemas.microsoft.com/office/drawing/2014/main" id="{045B5BCA-7E19-9992-5BE6-587B338C7E20}"/>
              </a:ext>
            </a:extLst>
          </p:cNvPr>
          <p:cNvSpPr txBox="1"/>
          <p:nvPr/>
        </p:nvSpPr>
        <p:spPr>
          <a:xfrm>
            <a:off x="8154647" y="6433881"/>
            <a:ext cx="4385573" cy="369332"/>
          </a:xfrm>
          <a:prstGeom prst="rect">
            <a:avLst/>
          </a:prstGeom>
          <a:noFill/>
        </p:spPr>
        <p:txBody>
          <a:bodyPr wrap="square" rtlCol="0">
            <a:spAutoFit/>
          </a:bodyPr>
          <a:lstStyle/>
          <a:p>
            <a:r>
              <a:rPr lang="fr-FR" b="1" i="1" dirty="0">
                <a:solidFill>
                  <a:srgbClr val="FFC000"/>
                </a:solidFill>
              </a:rPr>
              <a:t> </a:t>
            </a:r>
            <a:r>
              <a:rPr lang="fr-FR" b="1" i="1" dirty="0" err="1">
                <a:solidFill>
                  <a:srgbClr val="FFC000"/>
                </a:solidFill>
              </a:rPr>
              <a:t>Wanzhen</a:t>
            </a:r>
            <a:r>
              <a:rPr lang="fr-FR" b="1" i="1" dirty="0">
                <a:solidFill>
                  <a:srgbClr val="FFC000"/>
                </a:solidFill>
              </a:rPr>
              <a:t> Li   </a:t>
            </a:r>
            <a:r>
              <a:rPr lang="fr-FR" b="1" i="1" dirty="0" err="1">
                <a:solidFill>
                  <a:srgbClr val="FFC000"/>
                </a:solidFill>
              </a:rPr>
              <a:t>Biomolecules</a:t>
            </a:r>
            <a:r>
              <a:rPr lang="fr-FR" b="1" i="1" dirty="0">
                <a:solidFill>
                  <a:srgbClr val="FFC000"/>
                </a:solidFill>
              </a:rPr>
              <a:t> 2025, 15, 285</a:t>
            </a:r>
            <a:endParaRPr lang="it-IT" b="1" i="1" dirty="0">
              <a:solidFill>
                <a:srgbClr val="FFC000"/>
              </a:solidFill>
            </a:endParaRPr>
          </a:p>
        </p:txBody>
      </p:sp>
      <p:sp>
        <p:nvSpPr>
          <p:cNvPr id="16" name="CasellaDiTesto 15">
            <a:extLst>
              <a:ext uri="{FF2B5EF4-FFF2-40B4-BE49-F238E27FC236}">
                <a16:creationId xmlns:a16="http://schemas.microsoft.com/office/drawing/2014/main" id="{09F3D2D0-1BA9-C6E5-AAC1-5FBA6B126D30}"/>
              </a:ext>
            </a:extLst>
          </p:cNvPr>
          <p:cNvSpPr txBox="1"/>
          <p:nvPr/>
        </p:nvSpPr>
        <p:spPr>
          <a:xfrm>
            <a:off x="8388626" y="3732550"/>
            <a:ext cx="3618495" cy="2308324"/>
          </a:xfrm>
          <a:prstGeom prst="rect">
            <a:avLst/>
          </a:prstGeom>
          <a:noFill/>
        </p:spPr>
        <p:txBody>
          <a:bodyPr wrap="square" rtlCol="0">
            <a:spAutoFit/>
          </a:bodyPr>
          <a:lstStyle/>
          <a:p>
            <a:pPr marL="285750" indent="-285750">
              <a:buFont typeface="Arial" panose="020B0604020202020204" pitchFamily="34" charset="0"/>
              <a:buChar char="•"/>
            </a:pPr>
            <a:r>
              <a:rPr lang="it-IT" sz="2400" dirty="0">
                <a:solidFill>
                  <a:schemeClr val="bg1"/>
                </a:solidFill>
              </a:rPr>
              <a:t>Flogosi neuro-mediata</a:t>
            </a:r>
          </a:p>
          <a:p>
            <a:pPr marL="285750" indent="-285750">
              <a:buFont typeface="Arial" panose="020B0604020202020204" pitchFamily="34" charset="0"/>
              <a:buChar char="•"/>
            </a:pPr>
            <a:r>
              <a:rPr lang="it-IT" sz="2400" dirty="0">
                <a:solidFill>
                  <a:schemeClr val="bg1"/>
                </a:solidFill>
              </a:rPr>
              <a:t>Alterazioni strutturali in cronico</a:t>
            </a:r>
          </a:p>
          <a:p>
            <a:pPr marL="285750" indent="-285750">
              <a:buFont typeface="Arial" panose="020B0604020202020204" pitchFamily="34" charset="0"/>
              <a:buChar char="•"/>
            </a:pPr>
            <a:r>
              <a:rPr lang="it-IT" sz="2400" dirty="0">
                <a:solidFill>
                  <a:schemeClr val="bg1"/>
                </a:solidFill>
              </a:rPr>
              <a:t>Effetto sinergico tra flogosi «esogena» e flogosi </a:t>
            </a:r>
            <a:r>
              <a:rPr lang="it-IT" sz="2400" dirty="0" err="1">
                <a:solidFill>
                  <a:schemeClr val="bg1"/>
                </a:solidFill>
              </a:rPr>
              <a:t>neuromediata</a:t>
            </a:r>
            <a:endParaRPr lang="it-IT" sz="2400" dirty="0">
              <a:solidFill>
                <a:schemeClr val="bg1"/>
              </a:solidFill>
            </a:endParaRPr>
          </a:p>
        </p:txBody>
      </p:sp>
    </p:spTree>
    <p:extLst>
      <p:ext uri="{BB962C8B-B14F-4D97-AF65-F5344CB8AC3E}">
        <p14:creationId xmlns:p14="http://schemas.microsoft.com/office/powerpoint/2010/main" val="408030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A166C-094A-3E5E-1718-C429E2E9395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87F0525-9976-D1AC-91BB-A7F27D7DF3C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1">
            <a:extLst>
              <a:ext uri="{FF2B5EF4-FFF2-40B4-BE49-F238E27FC236}">
                <a16:creationId xmlns:a16="http://schemas.microsoft.com/office/drawing/2014/main" id="{8BC3BB11-85CF-34CE-5A27-7A1DD2389F6C}"/>
              </a:ext>
            </a:extLst>
          </p:cNvPr>
          <p:cNvSpPr txBox="1">
            <a:spLocks/>
          </p:cNvSpPr>
          <p:nvPr/>
        </p:nvSpPr>
        <p:spPr>
          <a:xfrm>
            <a:off x="0" y="1514904"/>
            <a:ext cx="5315061" cy="3575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b="1" dirty="0">
                <a:latin typeface="Calibri Light"/>
              </a:rPr>
              <a:t>Tosse cronica</a:t>
            </a:r>
            <a:br>
              <a:rPr lang="it-IT" b="1" dirty="0">
                <a:latin typeface="Calibri Light"/>
              </a:rPr>
            </a:br>
            <a:r>
              <a:rPr lang="it-IT" b="1" dirty="0">
                <a:latin typeface="Calibri Light"/>
              </a:rPr>
              <a:t>…oltre BPCO e Asma</a:t>
            </a:r>
          </a:p>
        </p:txBody>
      </p:sp>
      <p:sp>
        <p:nvSpPr>
          <p:cNvPr id="3" name="Titolo 1">
            <a:extLst>
              <a:ext uri="{FF2B5EF4-FFF2-40B4-BE49-F238E27FC236}">
                <a16:creationId xmlns:a16="http://schemas.microsoft.com/office/drawing/2014/main" id="{CAA783AE-2C56-55A6-BDBA-856FC84A5C8E}"/>
              </a:ext>
            </a:extLst>
          </p:cNvPr>
          <p:cNvSpPr txBox="1">
            <a:spLocks/>
          </p:cNvSpPr>
          <p:nvPr/>
        </p:nvSpPr>
        <p:spPr>
          <a:xfrm>
            <a:off x="5315061" y="0"/>
            <a:ext cx="6876939" cy="6858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err="1">
                <a:solidFill>
                  <a:schemeClr val="accent1"/>
                </a:solidFill>
                <a:latin typeface="Calibri Light"/>
              </a:rPr>
              <a:t>Overview</a:t>
            </a:r>
            <a:r>
              <a:rPr lang="it-IT" sz="4400" b="1" dirty="0">
                <a:solidFill>
                  <a:schemeClr val="accent1"/>
                </a:solidFill>
                <a:latin typeface="Calibri Light"/>
              </a:rPr>
              <a:t> e meccanismo neuropatico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rgbClr val="FFFF00"/>
                </a:solidFill>
                <a:latin typeface="Calibri Light"/>
              </a:rPr>
              <a:t>Workout diagnostico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chemeClr val="accent1"/>
                </a:solidFill>
                <a:latin typeface="Calibri Light"/>
              </a:rPr>
              <a:t>Opzioni terapeutiche</a:t>
            </a:r>
          </a:p>
          <a:p>
            <a:pPr marL="857250" marR="0" lvl="0" indent="-857250" algn="ctr"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it-IT" b="1" dirty="0">
              <a:solidFill>
                <a:schemeClr val="accent4"/>
              </a:solidFill>
              <a:latin typeface="Calibri Light"/>
            </a:endParaRPr>
          </a:p>
        </p:txBody>
      </p:sp>
    </p:spTree>
    <p:extLst>
      <p:ext uri="{BB962C8B-B14F-4D97-AF65-F5344CB8AC3E}">
        <p14:creationId xmlns:p14="http://schemas.microsoft.com/office/powerpoint/2010/main" val="2335997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A4993C60-216D-45F7-BFC2-8119F5A39265}"/>
              </a:ext>
            </a:extLst>
          </p:cNvPr>
          <p:cNvPicPr>
            <a:picLocks noChangeAspect="1"/>
          </p:cNvPicPr>
          <p:nvPr/>
        </p:nvPicPr>
        <p:blipFill rotWithShape="1">
          <a:blip r:embed="rId2"/>
          <a:srcRect l="26195" t="27815" r="5110" b="20952"/>
          <a:stretch/>
        </p:blipFill>
        <p:spPr>
          <a:xfrm>
            <a:off x="198385" y="490331"/>
            <a:ext cx="11662311" cy="5685182"/>
          </a:xfrm>
          <a:prstGeom prst="rect">
            <a:avLst/>
          </a:prstGeom>
        </p:spPr>
      </p:pic>
      <p:sp>
        <p:nvSpPr>
          <p:cNvPr id="6" name="CasellaDiTesto 5">
            <a:extLst>
              <a:ext uri="{FF2B5EF4-FFF2-40B4-BE49-F238E27FC236}">
                <a16:creationId xmlns:a16="http://schemas.microsoft.com/office/drawing/2014/main" id="{61EE7843-E14D-4E84-8564-0D15E71EA21F}"/>
              </a:ext>
            </a:extLst>
          </p:cNvPr>
          <p:cNvSpPr txBox="1"/>
          <p:nvPr/>
        </p:nvSpPr>
        <p:spPr>
          <a:xfrm>
            <a:off x="5315061" y="6268278"/>
            <a:ext cx="6545635" cy="369332"/>
          </a:xfrm>
          <a:prstGeom prst="rect">
            <a:avLst/>
          </a:prstGeom>
          <a:noFill/>
        </p:spPr>
        <p:txBody>
          <a:bodyPr wrap="square" rtlCol="0">
            <a:spAutoFit/>
          </a:bodyPr>
          <a:lstStyle/>
          <a:p>
            <a:r>
              <a:rPr lang="en-US" b="1" i="1" dirty="0">
                <a:solidFill>
                  <a:srgbClr val="FF0000"/>
                </a:solidFill>
              </a:rPr>
              <a:t>CHEST Guideline Expert Panel Report CHEST. 2018;153(1):196–209</a:t>
            </a:r>
            <a:endParaRPr lang="it-IT" b="1" i="1" dirty="0">
              <a:solidFill>
                <a:srgbClr val="FF0000"/>
              </a:solidFill>
            </a:endParaRPr>
          </a:p>
        </p:txBody>
      </p:sp>
    </p:spTree>
    <p:extLst>
      <p:ext uri="{BB962C8B-B14F-4D97-AF65-F5344CB8AC3E}">
        <p14:creationId xmlns:p14="http://schemas.microsoft.com/office/powerpoint/2010/main" val="405052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E186-46F7-B122-A02E-4D970427A11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54AE28-B012-D95A-98A0-AFE1B76EF19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B3A0DB66-E735-0411-6FDD-4D02BEF08B26}"/>
              </a:ext>
            </a:extLst>
          </p:cNvPr>
          <p:cNvSpPr txBox="1"/>
          <p:nvPr/>
        </p:nvSpPr>
        <p:spPr>
          <a:xfrm>
            <a:off x="5315061" y="6268278"/>
            <a:ext cx="6545635" cy="369332"/>
          </a:xfrm>
          <a:prstGeom prst="rect">
            <a:avLst/>
          </a:prstGeom>
          <a:noFill/>
        </p:spPr>
        <p:txBody>
          <a:bodyPr wrap="square" rtlCol="0">
            <a:spAutoFit/>
          </a:bodyPr>
          <a:lstStyle/>
          <a:p>
            <a:r>
              <a:rPr lang="en-US" b="1" i="1" dirty="0" err="1">
                <a:solidFill>
                  <a:srgbClr val="FF0000"/>
                </a:solidFill>
              </a:rPr>
              <a:t>Rybka-Fraczek</a:t>
            </a:r>
            <a:r>
              <a:rPr lang="en-US" b="1" i="1" dirty="0">
                <a:solidFill>
                  <a:srgbClr val="FF0000"/>
                </a:solidFill>
              </a:rPr>
              <a:t> A et al ERJ Open Res 2021</a:t>
            </a:r>
            <a:endParaRPr lang="it-IT" b="1" i="1" dirty="0">
              <a:solidFill>
                <a:srgbClr val="FF0000"/>
              </a:solidFill>
            </a:endParaRPr>
          </a:p>
        </p:txBody>
      </p:sp>
      <p:sp>
        <p:nvSpPr>
          <p:cNvPr id="7" name="Titolo 1">
            <a:extLst>
              <a:ext uri="{FF2B5EF4-FFF2-40B4-BE49-F238E27FC236}">
                <a16:creationId xmlns:a16="http://schemas.microsoft.com/office/drawing/2014/main" id="{88D85E3B-D722-4750-3B9F-C8A875E6F9FF}"/>
              </a:ext>
            </a:extLst>
          </p:cNvPr>
          <p:cNvSpPr>
            <a:spLocks noGrp="1"/>
          </p:cNvSpPr>
          <p:nvPr>
            <p:ph type="title"/>
          </p:nvPr>
        </p:nvSpPr>
        <p:spPr>
          <a:xfrm>
            <a:off x="50153" y="0"/>
            <a:ext cx="5237465" cy="1046921"/>
          </a:xfrm>
          <a:solidFill>
            <a:schemeClr val="bg1">
              <a:alpha val="50000"/>
            </a:schemeClr>
          </a:solidFill>
          <a:ln w="25400" cap="sq">
            <a:solidFill>
              <a:schemeClr val="tx1"/>
            </a:solidFill>
            <a:miter lim="800000"/>
          </a:ln>
        </p:spPr>
        <p:txBody>
          <a:bodyPr>
            <a:normAutofit/>
          </a:bodyPr>
          <a:lstStyle/>
          <a:p>
            <a:pPr algn="ctr"/>
            <a:r>
              <a:rPr lang="it-IT" sz="6000" b="1" dirty="0"/>
              <a:t>Feno ed EBC</a:t>
            </a:r>
          </a:p>
        </p:txBody>
      </p:sp>
      <p:pic>
        <p:nvPicPr>
          <p:cNvPr id="4" name="Immagine 3">
            <a:extLst>
              <a:ext uri="{FF2B5EF4-FFF2-40B4-BE49-F238E27FC236}">
                <a16:creationId xmlns:a16="http://schemas.microsoft.com/office/drawing/2014/main" id="{04F1C330-FF4A-6D98-1B41-F9262A3EB462}"/>
              </a:ext>
            </a:extLst>
          </p:cNvPr>
          <p:cNvPicPr>
            <a:picLocks noChangeAspect="1"/>
          </p:cNvPicPr>
          <p:nvPr/>
        </p:nvPicPr>
        <p:blipFill rotWithShape="1">
          <a:blip r:embed="rId2"/>
          <a:srcRect l="46961" t="25629" r="14154" b="8579"/>
          <a:stretch/>
        </p:blipFill>
        <p:spPr>
          <a:xfrm>
            <a:off x="5514534" y="393896"/>
            <a:ext cx="5992837" cy="5700836"/>
          </a:xfrm>
          <a:prstGeom prst="rect">
            <a:avLst/>
          </a:prstGeom>
        </p:spPr>
      </p:pic>
      <p:sp>
        <p:nvSpPr>
          <p:cNvPr id="9" name="CasellaDiTesto 8">
            <a:extLst>
              <a:ext uri="{FF2B5EF4-FFF2-40B4-BE49-F238E27FC236}">
                <a16:creationId xmlns:a16="http://schemas.microsoft.com/office/drawing/2014/main" id="{162242B8-2377-5728-815A-B3D7D8E5B0C4}"/>
              </a:ext>
            </a:extLst>
          </p:cNvPr>
          <p:cNvSpPr txBox="1"/>
          <p:nvPr/>
        </p:nvSpPr>
        <p:spPr>
          <a:xfrm>
            <a:off x="309489" y="1519311"/>
            <a:ext cx="4674268" cy="2031325"/>
          </a:xfrm>
          <a:prstGeom prst="rect">
            <a:avLst/>
          </a:prstGeom>
          <a:noFill/>
        </p:spPr>
        <p:txBody>
          <a:bodyPr wrap="square" rtlCol="0">
            <a:spAutoFit/>
          </a:bodyPr>
          <a:lstStyle/>
          <a:p>
            <a:r>
              <a:rPr lang="it-IT" b="1" dirty="0"/>
              <a:t>Metanalisi sul ruolo del </a:t>
            </a:r>
            <a:r>
              <a:rPr lang="it-IT" b="1" dirty="0" err="1"/>
              <a:t>FeNO</a:t>
            </a:r>
            <a:endParaRPr lang="it-IT" b="1" dirty="0"/>
          </a:p>
          <a:p>
            <a:endParaRPr lang="it-IT" b="1" dirty="0"/>
          </a:p>
          <a:p>
            <a:pPr algn="l">
              <a:buFont typeface="Arial" panose="020B0604020202020204" pitchFamily="34" charset="0"/>
              <a:buChar char="•"/>
            </a:pPr>
            <a:r>
              <a:rPr lang="en-US" b="1" i="0" dirty="0">
                <a:solidFill>
                  <a:srgbClr val="333333"/>
                </a:solidFill>
                <a:effectLst/>
              </a:rPr>
              <a:t> biomarker per </a:t>
            </a:r>
            <a:r>
              <a:rPr lang="en-US" b="1" i="0" dirty="0" err="1">
                <a:solidFill>
                  <a:srgbClr val="333333"/>
                </a:solidFill>
                <a:effectLst/>
              </a:rPr>
              <a:t>identificare</a:t>
            </a:r>
            <a:r>
              <a:rPr lang="en-US" b="1" i="0" dirty="0">
                <a:solidFill>
                  <a:srgbClr val="333333"/>
                </a:solidFill>
                <a:effectLst/>
              </a:rPr>
              <a:t> </a:t>
            </a:r>
            <a:r>
              <a:rPr lang="en-US" b="1" i="0" dirty="0" err="1">
                <a:solidFill>
                  <a:srgbClr val="333333"/>
                </a:solidFill>
                <a:effectLst/>
              </a:rPr>
              <a:t>pazienti</a:t>
            </a:r>
            <a:r>
              <a:rPr lang="en-US" b="1" i="0" dirty="0">
                <a:solidFill>
                  <a:srgbClr val="333333"/>
                </a:solidFill>
                <a:effectLst/>
              </a:rPr>
              <a:t> con CC in </a:t>
            </a:r>
            <a:r>
              <a:rPr lang="en-US" b="1" i="0" dirty="0" err="1">
                <a:solidFill>
                  <a:srgbClr val="333333"/>
                </a:solidFill>
                <a:effectLst/>
              </a:rPr>
              <a:t>grado</a:t>
            </a:r>
            <a:r>
              <a:rPr lang="en-US" b="1" i="0" dirty="0">
                <a:solidFill>
                  <a:srgbClr val="333333"/>
                </a:solidFill>
                <a:effectLst/>
              </a:rPr>
              <a:t> di </a:t>
            </a:r>
            <a:r>
              <a:rPr lang="en-US" b="1" i="0" dirty="0" err="1">
                <a:solidFill>
                  <a:srgbClr val="333333"/>
                </a:solidFill>
                <a:effectLst/>
              </a:rPr>
              <a:t>rispondere</a:t>
            </a:r>
            <a:r>
              <a:rPr lang="en-US" b="1" i="0" dirty="0">
                <a:solidFill>
                  <a:srgbClr val="333333"/>
                </a:solidFill>
                <a:effectLst/>
              </a:rPr>
              <a:t> al </a:t>
            </a:r>
            <a:r>
              <a:rPr lang="en-US" b="1" i="0" dirty="0" err="1">
                <a:solidFill>
                  <a:srgbClr val="333333"/>
                </a:solidFill>
                <a:effectLst/>
              </a:rPr>
              <a:t>trattamento</a:t>
            </a:r>
            <a:r>
              <a:rPr lang="en-US" b="1" i="0" dirty="0">
                <a:solidFill>
                  <a:srgbClr val="333333"/>
                </a:solidFill>
                <a:effectLst/>
              </a:rPr>
              <a:t> </a:t>
            </a:r>
            <a:r>
              <a:rPr lang="en-US" b="1" i="0" dirty="0" err="1">
                <a:solidFill>
                  <a:srgbClr val="333333"/>
                </a:solidFill>
                <a:effectLst/>
              </a:rPr>
              <a:t>steroideo</a:t>
            </a:r>
            <a:endParaRPr lang="en-US" b="1" i="0" dirty="0">
              <a:solidFill>
                <a:srgbClr val="333333"/>
              </a:solidFill>
              <a:effectLst/>
            </a:endParaRPr>
          </a:p>
          <a:p>
            <a:pPr algn="l">
              <a:buFont typeface="Arial" panose="020B0604020202020204" pitchFamily="34" charset="0"/>
              <a:buChar char="•"/>
            </a:pPr>
            <a:endParaRPr lang="en-US" b="1" i="0" dirty="0">
              <a:solidFill>
                <a:srgbClr val="333333"/>
              </a:solidFill>
              <a:effectLst/>
            </a:endParaRPr>
          </a:p>
          <a:p>
            <a:pPr algn="l">
              <a:buFont typeface="Arial" panose="020B0604020202020204" pitchFamily="34" charset="0"/>
              <a:buChar char="•"/>
            </a:pPr>
            <a:r>
              <a:rPr lang="en-US" b="1" i="0" dirty="0" err="1">
                <a:solidFill>
                  <a:srgbClr val="333333"/>
                </a:solidFill>
                <a:effectLst/>
              </a:rPr>
              <a:t>FeNO</a:t>
            </a:r>
            <a:r>
              <a:rPr lang="en-US" b="1" i="0" dirty="0">
                <a:solidFill>
                  <a:srgbClr val="333333"/>
                </a:solidFill>
                <a:effectLst/>
              </a:rPr>
              <a:t> cut-off &lt; 25 ppb </a:t>
            </a:r>
            <a:r>
              <a:rPr lang="en-US" b="1" i="0" dirty="0" err="1">
                <a:solidFill>
                  <a:srgbClr val="333333"/>
                </a:solidFill>
                <a:effectLst/>
              </a:rPr>
              <a:t>andrebbe</a:t>
            </a:r>
            <a:r>
              <a:rPr lang="en-US" b="1" i="0" dirty="0">
                <a:solidFill>
                  <a:srgbClr val="333333"/>
                </a:solidFill>
                <a:effectLst/>
              </a:rPr>
              <a:t> </a:t>
            </a:r>
            <a:r>
              <a:rPr lang="en-US" b="1" i="0" dirty="0" err="1">
                <a:solidFill>
                  <a:srgbClr val="333333"/>
                </a:solidFill>
                <a:effectLst/>
              </a:rPr>
              <a:t>considerato</a:t>
            </a:r>
            <a:r>
              <a:rPr lang="en-US" b="1" i="0" dirty="0">
                <a:solidFill>
                  <a:srgbClr val="333333"/>
                </a:solidFill>
                <a:effectLst/>
              </a:rPr>
              <a:t> non indicative di </a:t>
            </a:r>
            <a:r>
              <a:rPr lang="en-US" b="1" i="0" dirty="0" err="1">
                <a:solidFill>
                  <a:srgbClr val="333333"/>
                </a:solidFill>
                <a:effectLst/>
              </a:rPr>
              <a:t>risposta</a:t>
            </a:r>
            <a:r>
              <a:rPr lang="en-US" b="1" i="0" dirty="0">
                <a:solidFill>
                  <a:srgbClr val="333333"/>
                </a:solidFill>
                <a:effectLst/>
              </a:rPr>
              <a:t> </a:t>
            </a:r>
            <a:r>
              <a:rPr lang="en-US" b="1" i="0" dirty="0" err="1">
                <a:solidFill>
                  <a:srgbClr val="333333"/>
                </a:solidFill>
                <a:effectLst/>
              </a:rPr>
              <a:t>agli</a:t>
            </a:r>
            <a:r>
              <a:rPr lang="en-US" b="1" i="0" dirty="0">
                <a:solidFill>
                  <a:srgbClr val="333333"/>
                </a:solidFill>
                <a:effectLst/>
              </a:rPr>
              <a:t> </a:t>
            </a:r>
            <a:r>
              <a:rPr lang="en-US" b="1" i="0" dirty="0" err="1">
                <a:solidFill>
                  <a:srgbClr val="333333"/>
                </a:solidFill>
                <a:effectLst/>
              </a:rPr>
              <a:t>steroidi</a:t>
            </a:r>
            <a:r>
              <a:rPr lang="en-US" b="1" i="0" dirty="0">
                <a:solidFill>
                  <a:srgbClr val="333333"/>
                </a:solidFill>
                <a:effectLst/>
              </a:rPr>
              <a:t> </a:t>
            </a:r>
            <a:r>
              <a:rPr lang="en-US" b="1" i="0" dirty="0" err="1">
                <a:solidFill>
                  <a:srgbClr val="333333"/>
                </a:solidFill>
                <a:effectLst/>
              </a:rPr>
              <a:t>inalatori</a:t>
            </a:r>
            <a:endParaRPr lang="it-IT" b="1" dirty="0"/>
          </a:p>
        </p:txBody>
      </p:sp>
      <p:sp>
        <p:nvSpPr>
          <p:cNvPr id="10" name="CasellaDiTesto 9">
            <a:extLst>
              <a:ext uri="{FF2B5EF4-FFF2-40B4-BE49-F238E27FC236}">
                <a16:creationId xmlns:a16="http://schemas.microsoft.com/office/drawing/2014/main" id="{EC6C39B5-B77F-3564-05E0-53E3076697D7}"/>
              </a:ext>
            </a:extLst>
          </p:cNvPr>
          <p:cNvSpPr txBox="1"/>
          <p:nvPr/>
        </p:nvSpPr>
        <p:spPr>
          <a:xfrm>
            <a:off x="149873" y="3607138"/>
            <a:ext cx="6545635" cy="369332"/>
          </a:xfrm>
          <a:prstGeom prst="rect">
            <a:avLst/>
          </a:prstGeom>
          <a:noFill/>
        </p:spPr>
        <p:txBody>
          <a:bodyPr wrap="square" rtlCol="0">
            <a:spAutoFit/>
          </a:bodyPr>
          <a:lstStyle/>
          <a:p>
            <a:r>
              <a:rPr lang="en-US" b="1" i="1" dirty="0">
                <a:solidFill>
                  <a:srgbClr val="FF0000"/>
                </a:solidFill>
              </a:rPr>
              <a:t>Ambrosino P et al Annals of Medicine 2021</a:t>
            </a:r>
            <a:endParaRPr lang="it-IT" b="1" i="1" dirty="0">
              <a:solidFill>
                <a:srgbClr val="FF0000"/>
              </a:solidFill>
            </a:endParaRPr>
          </a:p>
        </p:txBody>
      </p:sp>
      <p:pic>
        <p:nvPicPr>
          <p:cNvPr id="11" name="Immagine 10">
            <a:extLst>
              <a:ext uri="{FF2B5EF4-FFF2-40B4-BE49-F238E27FC236}">
                <a16:creationId xmlns:a16="http://schemas.microsoft.com/office/drawing/2014/main" id="{94A08CA4-48F7-A6BD-35AD-441F8A4AF982}"/>
              </a:ext>
            </a:extLst>
          </p:cNvPr>
          <p:cNvPicPr>
            <a:picLocks noChangeAspect="1"/>
          </p:cNvPicPr>
          <p:nvPr/>
        </p:nvPicPr>
        <p:blipFill rotWithShape="1">
          <a:blip r:embed="rId3"/>
          <a:srcRect l="22153" t="29330" r="52012" b="20363"/>
          <a:stretch/>
        </p:blipFill>
        <p:spPr>
          <a:xfrm>
            <a:off x="2745703" y="3925925"/>
            <a:ext cx="2309200" cy="2528053"/>
          </a:xfrm>
          <a:prstGeom prst="rect">
            <a:avLst/>
          </a:prstGeom>
        </p:spPr>
      </p:pic>
      <p:pic>
        <p:nvPicPr>
          <p:cNvPr id="12" name="Immagine 11">
            <a:extLst>
              <a:ext uri="{FF2B5EF4-FFF2-40B4-BE49-F238E27FC236}">
                <a16:creationId xmlns:a16="http://schemas.microsoft.com/office/drawing/2014/main" id="{4CA22038-8EC4-723F-1D04-C619FF7A9870}"/>
              </a:ext>
            </a:extLst>
          </p:cNvPr>
          <p:cNvPicPr>
            <a:picLocks noChangeAspect="1"/>
          </p:cNvPicPr>
          <p:nvPr/>
        </p:nvPicPr>
        <p:blipFill rotWithShape="1">
          <a:blip r:embed="rId3"/>
          <a:srcRect l="51887" t="29330" r="21359" b="20363"/>
          <a:stretch/>
        </p:blipFill>
        <p:spPr>
          <a:xfrm>
            <a:off x="292300" y="3915649"/>
            <a:ext cx="2400974" cy="2538330"/>
          </a:xfrm>
          <a:prstGeom prst="rect">
            <a:avLst/>
          </a:prstGeom>
        </p:spPr>
      </p:pic>
      <p:sp>
        <p:nvSpPr>
          <p:cNvPr id="13" name="CasellaDiTesto 5">
            <a:extLst>
              <a:ext uri="{FF2B5EF4-FFF2-40B4-BE49-F238E27FC236}">
                <a16:creationId xmlns:a16="http://schemas.microsoft.com/office/drawing/2014/main" id="{2ED006B6-E7D3-125D-AF7B-B74624AC56B8}"/>
              </a:ext>
            </a:extLst>
          </p:cNvPr>
          <p:cNvSpPr txBox="1">
            <a:spLocks noChangeArrowheads="1"/>
          </p:cNvSpPr>
          <p:nvPr/>
        </p:nvSpPr>
        <p:spPr bwMode="auto">
          <a:xfrm>
            <a:off x="3024578" y="6537544"/>
            <a:ext cx="2263040" cy="307777"/>
          </a:xfrm>
          <a:prstGeom prst="rect">
            <a:avLst/>
          </a:prstGeom>
          <a:noFill/>
          <a:ln w="9525">
            <a:noFill/>
            <a:miter lim="800000"/>
            <a:headEnd/>
            <a:tailEnd/>
          </a:ln>
        </p:spPr>
        <p:txBody>
          <a:bodyPr wrap="square">
            <a:spAutoFit/>
          </a:bodyPr>
          <a:lstStyle/>
          <a:p>
            <a:r>
              <a:rPr lang="it-IT" sz="1400" b="1" i="1" dirty="0">
                <a:solidFill>
                  <a:srgbClr val="FF0000"/>
                </a:solidFill>
                <a:latin typeface="Calibri" pitchFamily="34" charset="0"/>
              </a:rPr>
              <a:t>Costello RW 2000</a:t>
            </a:r>
          </a:p>
        </p:txBody>
      </p:sp>
    </p:spTree>
    <p:extLst>
      <p:ext uri="{BB962C8B-B14F-4D97-AF65-F5344CB8AC3E}">
        <p14:creationId xmlns:p14="http://schemas.microsoft.com/office/powerpoint/2010/main" val="234141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a:solidFill>
                  <a:srgbClr val="FF0000"/>
                </a:solidFill>
              </a:rPr>
              <a:t>Barbetta C, Del Colle A, Caminati M et al ERS 2023</a:t>
            </a:r>
          </a:p>
        </p:txBody>
      </p:sp>
      <p:pic>
        <p:nvPicPr>
          <p:cNvPr id="3" name="Immagine 2">
            <a:extLst>
              <a:ext uri="{FF2B5EF4-FFF2-40B4-BE49-F238E27FC236}">
                <a16:creationId xmlns:a16="http://schemas.microsoft.com/office/drawing/2014/main" id="{519B90F7-2C05-4816-E473-8C1276BBB4FD}"/>
              </a:ext>
            </a:extLst>
          </p:cNvPr>
          <p:cNvPicPr>
            <a:picLocks noChangeAspect="1"/>
          </p:cNvPicPr>
          <p:nvPr/>
        </p:nvPicPr>
        <p:blipFill>
          <a:blip r:embed="rId2" cstate="print"/>
          <a:srcRect/>
          <a:stretch>
            <a:fillRect/>
          </a:stretch>
        </p:blipFill>
        <p:spPr bwMode="auto">
          <a:xfrm>
            <a:off x="5472333" y="989689"/>
            <a:ext cx="6577215" cy="3586536"/>
          </a:xfrm>
          <a:prstGeom prst="rect">
            <a:avLst/>
          </a:prstGeom>
          <a:noFill/>
          <a:ln w="9525">
            <a:noFill/>
            <a:miter lim="800000"/>
            <a:headEnd/>
            <a:tailEnd/>
          </a:ln>
        </p:spPr>
      </p:pic>
      <p:pic>
        <p:nvPicPr>
          <p:cNvPr id="5" name="Immagine 4">
            <a:extLst>
              <a:ext uri="{FF2B5EF4-FFF2-40B4-BE49-F238E27FC236}">
                <a16:creationId xmlns:a16="http://schemas.microsoft.com/office/drawing/2014/main" id="{3951EC1A-DD68-01DA-2E05-6DBFD700233D}"/>
              </a:ext>
            </a:extLst>
          </p:cNvPr>
          <p:cNvPicPr>
            <a:picLocks noChangeAspect="1"/>
          </p:cNvPicPr>
          <p:nvPr/>
        </p:nvPicPr>
        <p:blipFill>
          <a:blip r:embed="rId3" cstate="print"/>
          <a:srcRect/>
          <a:stretch>
            <a:fillRect/>
          </a:stretch>
        </p:blipFill>
        <p:spPr bwMode="auto">
          <a:xfrm>
            <a:off x="142452" y="2782957"/>
            <a:ext cx="4897065" cy="2915477"/>
          </a:xfrm>
          <a:prstGeom prst="rect">
            <a:avLst/>
          </a:prstGeom>
          <a:noFill/>
          <a:ln w="9525">
            <a:noFill/>
            <a:miter lim="800000"/>
            <a:headEnd/>
            <a:tailEnd/>
          </a:ln>
        </p:spPr>
      </p:pic>
    </p:spTree>
    <p:extLst>
      <p:ext uri="{BB962C8B-B14F-4D97-AF65-F5344CB8AC3E}">
        <p14:creationId xmlns:p14="http://schemas.microsoft.com/office/powerpoint/2010/main" val="274892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a:solidFill>
                  <a:srgbClr val="FF0000"/>
                </a:solidFill>
              </a:rPr>
              <a:t>Barbetta C, Del Colle A, Caminati M et al ERS 2023</a:t>
            </a:r>
          </a:p>
        </p:txBody>
      </p:sp>
      <p:graphicFrame>
        <p:nvGraphicFramePr>
          <p:cNvPr id="4" name="Tabella 3">
            <a:extLst>
              <a:ext uri="{FF2B5EF4-FFF2-40B4-BE49-F238E27FC236}">
                <a16:creationId xmlns:a16="http://schemas.microsoft.com/office/drawing/2014/main" id="{12E2DF5E-6041-13FD-A21B-456BDFF2E389}"/>
              </a:ext>
            </a:extLst>
          </p:cNvPr>
          <p:cNvGraphicFramePr>
            <a:graphicFrameLocks noGrp="1"/>
          </p:cNvGraphicFramePr>
          <p:nvPr>
            <p:extLst>
              <p:ext uri="{D42A27DB-BD31-4B8C-83A1-F6EECF244321}">
                <p14:modId xmlns:p14="http://schemas.microsoft.com/office/powerpoint/2010/main" val="3129524763"/>
              </p:ext>
            </p:extLst>
          </p:nvPr>
        </p:nvGraphicFramePr>
        <p:xfrm>
          <a:off x="5699947" y="127625"/>
          <a:ext cx="5882454" cy="6003800"/>
        </p:xfrm>
        <a:graphic>
          <a:graphicData uri="http://schemas.openxmlformats.org/drawingml/2006/table">
            <a:tbl>
              <a:tblPr firstRow="1" firstCol="1" bandRow="1">
                <a:tableStyleId>{5C22544A-7EE6-4342-B048-85BDC9FD1C3A}</a:tableStyleId>
              </a:tblPr>
              <a:tblGrid>
                <a:gridCol w="2746336">
                  <a:extLst>
                    <a:ext uri="{9D8B030D-6E8A-4147-A177-3AD203B41FA5}">
                      <a16:colId xmlns:a16="http://schemas.microsoft.com/office/drawing/2014/main" val="2614755774"/>
                    </a:ext>
                  </a:extLst>
                </a:gridCol>
                <a:gridCol w="3136118">
                  <a:extLst>
                    <a:ext uri="{9D8B030D-6E8A-4147-A177-3AD203B41FA5}">
                      <a16:colId xmlns:a16="http://schemas.microsoft.com/office/drawing/2014/main" val="3179953955"/>
                    </a:ext>
                  </a:extLst>
                </a:gridCol>
              </a:tblGrid>
              <a:tr h="667505">
                <a:tc>
                  <a:txBody>
                    <a:bodyPr/>
                    <a:lstStyle/>
                    <a:p>
                      <a:pPr algn="ctr">
                        <a:lnSpc>
                          <a:spcPct val="115000"/>
                        </a:lnSpc>
                        <a:spcAft>
                          <a:spcPts val="1000"/>
                        </a:spcAft>
                      </a:pPr>
                      <a:r>
                        <a:rPr lang="it-IT" sz="1400" dirty="0" err="1">
                          <a:effectLst/>
                        </a:rPr>
                        <a:t>Variable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15000"/>
                        </a:lnSpc>
                        <a:spcAft>
                          <a:spcPts val="1000"/>
                        </a:spcAft>
                      </a:pPr>
                      <a:r>
                        <a:rPr lang="it-IT" sz="1400">
                          <a:effectLst/>
                        </a:rPr>
                        <a:t>Patients included</a:t>
                      </a:r>
                    </a:p>
                    <a:p>
                      <a:pPr algn="ctr">
                        <a:lnSpc>
                          <a:spcPct val="115000"/>
                        </a:lnSpc>
                        <a:spcAft>
                          <a:spcPts val="1000"/>
                        </a:spcAft>
                      </a:pPr>
                      <a:r>
                        <a:rPr lang="it-IT" sz="1400">
                          <a:effectLst/>
                        </a:rPr>
                        <a:t>(n=458)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155737891"/>
                  </a:ext>
                </a:extLst>
              </a:tr>
              <a:tr h="355753">
                <a:tc>
                  <a:txBody>
                    <a:bodyPr/>
                    <a:lstStyle/>
                    <a:p>
                      <a:pPr>
                        <a:lnSpc>
                          <a:spcPct val="115000"/>
                        </a:lnSpc>
                        <a:spcAft>
                          <a:spcPts val="1000"/>
                        </a:spcAft>
                      </a:pPr>
                      <a:r>
                        <a:rPr lang="it-IT" sz="1400" dirty="0">
                          <a:effectLst/>
                        </a:rPr>
                        <a:t>Age, y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61±13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589313998"/>
                  </a:ext>
                </a:extLst>
              </a:tr>
              <a:tr h="355753">
                <a:tc>
                  <a:txBody>
                    <a:bodyPr/>
                    <a:lstStyle/>
                    <a:p>
                      <a:pPr>
                        <a:lnSpc>
                          <a:spcPct val="115000"/>
                        </a:lnSpc>
                        <a:spcAft>
                          <a:spcPts val="1000"/>
                        </a:spcAft>
                      </a:pPr>
                      <a:r>
                        <a:rPr lang="it-IT" sz="1400" dirty="0">
                          <a:effectLst/>
                        </a:rPr>
                        <a:t>Sex, M (n,%)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189 (41%)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313365434"/>
                  </a:ext>
                </a:extLst>
              </a:tr>
              <a:tr h="355753">
                <a:tc>
                  <a:txBody>
                    <a:bodyPr/>
                    <a:lstStyle/>
                    <a:p>
                      <a:pPr>
                        <a:lnSpc>
                          <a:spcPct val="115000"/>
                        </a:lnSpc>
                        <a:spcAft>
                          <a:spcPts val="1000"/>
                        </a:spcAft>
                      </a:pPr>
                      <a:r>
                        <a:rPr lang="it-IT" sz="1400" dirty="0">
                          <a:effectLst/>
                        </a:rPr>
                        <a:t>Sex, F</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269 (59%)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993309378"/>
                  </a:ext>
                </a:extLst>
              </a:tr>
              <a:tr h="355753">
                <a:tc>
                  <a:txBody>
                    <a:bodyPr/>
                    <a:lstStyle/>
                    <a:p>
                      <a:pPr>
                        <a:lnSpc>
                          <a:spcPct val="115000"/>
                        </a:lnSpc>
                        <a:spcAft>
                          <a:spcPts val="1000"/>
                        </a:spcAft>
                      </a:pPr>
                      <a:r>
                        <a:rPr lang="it-IT" sz="1400" dirty="0">
                          <a:effectLst/>
                        </a:rPr>
                        <a:t>Ex </a:t>
                      </a:r>
                      <a:r>
                        <a:rPr lang="it-IT" sz="1400" dirty="0" err="1">
                          <a:effectLst/>
                        </a:rPr>
                        <a:t>smokers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118 (26%)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4065175823"/>
                  </a:ext>
                </a:extLst>
              </a:tr>
              <a:tr h="355753">
                <a:tc>
                  <a:txBody>
                    <a:bodyPr/>
                    <a:lstStyle/>
                    <a:p>
                      <a:pPr>
                        <a:lnSpc>
                          <a:spcPct val="115000"/>
                        </a:lnSpc>
                        <a:spcAft>
                          <a:spcPts val="1000"/>
                        </a:spcAft>
                      </a:pPr>
                      <a:r>
                        <a:rPr lang="it-IT" sz="1400" dirty="0" err="1">
                          <a:effectLst/>
                        </a:rPr>
                        <a:t>Occupational</a:t>
                      </a:r>
                      <a:r>
                        <a:rPr lang="it-IT" sz="1400" dirty="0">
                          <a:effectLst/>
                        </a:rPr>
                        <a:t> </a:t>
                      </a:r>
                      <a:r>
                        <a:rPr lang="it-IT" sz="1400" dirty="0" err="1">
                          <a:effectLst/>
                        </a:rPr>
                        <a:t>exposure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121 (26%)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369773881"/>
                  </a:ext>
                </a:extLst>
              </a:tr>
              <a:tr h="355753">
                <a:tc>
                  <a:txBody>
                    <a:bodyPr/>
                    <a:lstStyle/>
                    <a:p>
                      <a:pPr>
                        <a:lnSpc>
                          <a:spcPct val="115000"/>
                        </a:lnSpc>
                        <a:spcAft>
                          <a:spcPts val="1000"/>
                        </a:spcAft>
                      </a:pPr>
                      <a:r>
                        <a:rPr lang="it-IT" sz="1400" dirty="0" err="1">
                          <a:effectLst/>
                        </a:rPr>
                        <a:t>Allergy</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129 (28%)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92181"/>
                  </a:ext>
                </a:extLst>
              </a:tr>
              <a:tr h="355753">
                <a:tc>
                  <a:txBody>
                    <a:bodyPr/>
                    <a:lstStyle/>
                    <a:p>
                      <a:pPr>
                        <a:lnSpc>
                          <a:spcPct val="115000"/>
                        </a:lnSpc>
                        <a:spcAft>
                          <a:spcPts val="1000"/>
                        </a:spcAft>
                      </a:pPr>
                      <a:r>
                        <a:rPr lang="it-IT" sz="1400" dirty="0" err="1">
                          <a:effectLst/>
                        </a:rPr>
                        <a:t>Asthma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237 (52%)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494776751"/>
                  </a:ext>
                </a:extLst>
              </a:tr>
              <a:tr h="355753">
                <a:tc>
                  <a:txBody>
                    <a:bodyPr/>
                    <a:lstStyle/>
                    <a:p>
                      <a:pPr>
                        <a:lnSpc>
                          <a:spcPct val="115000"/>
                        </a:lnSpc>
                        <a:spcAft>
                          <a:spcPts val="1000"/>
                        </a:spcAft>
                      </a:pPr>
                      <a:r>
                        <a:rPr lang="it-IT" sz="1400" dirty="0" err="1">
                          <a:effectLst/>
                        </a:rPr>
                        <a:t>Rhinosinusitis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117 (25%)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324614784"/>
                  </a:ext>
                </a:extLst>
              </a:tr>
              <a:tr h="355753">
                <a:tc>
                  <a:txBody>
                    <a:bodyPr/>
                    <a:lstStyle/>
                    <a:p>
                      <a:pPr>
                        <a:lnSpc>
                          <a:spcPct val="115000"/>
                        </a:lnSpc>
                        <a:spcAft>
                          <a:spcPts val="1000"/>
                        </a:spcAft>
                      </a:pPr>
                      <a:r>
                        <a:rPr lang="it-IT" sz="1400" dirty="0" err="1">
                          <a:effectLst/>
                        </a:rPr>
                        <a:t>Gastroesophageal</a:t>
                      </a:r>
                      <a:r>
                        <a:rPr lang="it-IT" sz="1400" dirty="0">
                          <a:effectLst/>
                        </a:rPr>
                        <a:t> </a:t>
                      </a:r>
                      <a:r>
                        <a:rPr lang="it-IT" sz="1400" dirty="0" err="1">
                          <a:effectLst/>
                        </a:rPr>
                        <a:t>Reflux</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166 (36%)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447375540"/>
                  </a:ext>
                </a:extLst>
              </a:tr>
              <a:tr h="355753">
                <a:tc>
                  <a:txBody>
                    <a:bodyPr/>
                    <a:lstStyle/>
                    <a:p>
                      <a:pPr>
                        <a:lnSpc>
                          <a:spcPct val="115000"/>
                        </a:lnSpc>
                        <a:spcAft>
                          <a:spcPts val="1000"/>
                        </a:spcAft>
                      </a:pPr>
                      <a:r>
                        <a:rPr lang="it-IT" sz="1400" dirty="0">
                          <a:effectLst/>
                        </a:rPr>
                        <a:t>COPD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67 (15%)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242733267"/>
                  </a:ext>
                </a:extLst>
              </a:tr>
              <a:tr h="355753">
                <a:tc>
                  <a:txBody>
                    <a:bodyPr/>
                    <a:lstStyle/>
                    <a:p>
                      <a:pPr>
                        <a:lnSpc>
                          <a:spcPct val="115000"/>
                        </a:lnSpc>
                        <a:spcAft>
                          <a:spcPts val="1000"/>
                        </a:spcAft>
                      </a:pPr>
                      <a:r>
                        <a:rPr lang="it-IT" sz="1400" dirty="0" err="1">
                          <a:effectLst/>
                        </a:rPr>
                        <a:t>Bronchiectasis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44 (10%)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495985537"/>
                  </a:ext>
                </a:extLst>
              </a:tr>
              <a:tr h="355753">
                <a:tc>
                  <a:txBody>
                    <a:bodyPr/>
                    <a:lstStyle/>
                    <a:p>
                      <a:pPr>
                        <a:lnSpc>
                          <a:spcPct val="115000"/>
                        </a:lnSpc>
                        <a:spcAft>
                          <a:spcPts val="1000"/>
                        </a:spcAft>
                      </a:pPr>
                      <a:r>
                        <a:rPr lang="it-IT" sz="1400" dirty="0">
                          <a:effectLst/>
                        </a:rPr>
                        <a:t>Diabete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30 (7%)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338157888"/>
                  </a:ext>
                </a:extLst>
              </a:tr>
              <a:tr h="355753">
                <a:tc>
                  <a:txBody>
                    <a:bodyPr/>
                    <a:lstStyle/>
                    <a:p>
                      <a:pPr>
                        <a:lnSpc>
                          <a:spcPct val="115000"/>
                        </a:lnSpc>
                        <a:spcAft>
                          <a:spcPts val="1000"/>
                        </a:spcAft>
                      </a:pPr>
                      <a:r>
                        <a:rPr lang="it-IT" sz="1400" dirty="0">
                          <a:effectLst/>
                        </a:rPr>
                        <a:t>ICS use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86 (19%)</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655131335"/>
                  </a:ext>
                </a:extLst>
              </a:tr>
              <a:tr h="355753">
                <a:tc>
                  <a:txBody>
                    <a:bodyPr/>
                    <a:lstStyle/>
                    <a:p>
                      <a:pPr>
                        <a:lnSpc>
                          <a:spcPct val="115000"/>
                        </a:lnSpc>
                        <a:spcAft>
                          <a:spcPts val="1000"/>
                        </a:spcAft>
                      </a:pPr>
                      <a:r>
                        <a:rPr lang="it-IT" sz="1400" dirty="0">
                          <a:effectLst/>
                        </a:rPr>
                        <a:t>Eos, </a:t>
                      </a:r>
                      <a:r>
                        <a:rPr lang="it-IT" sz="1400" dirty="0" err="1">
                          <a:effectLst/>
                        </a:rPr>
                        <a:t>mcL</a:t>
                      </a:r>
                      <a:r>
                        <a:rPr lang="it-IT" sz="1400" dirty="0">
                          <a:effectLst/>
                        </a:rPr>
                        <a:t>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196±120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81046012"/>
                  </a:ext>
                </a:extLst>
              </a:tr>
              <a:tr h="355753">
                <a:tc>
                  <a:txBody>
                    <a:bodyPr/>
                    <a:lstStyle/>
                    <a:p>
                      <a:pPr>
                        <a:lnSpc>
                          <a:spcPct val="115000"/>
                        </a:lnSpc>
                        <a:spcAft>
                          <a:spcPts val="1000"/>
                        </a:spcAft>
                      </a:pPr>
                      <a:r>
                        <a:rPr lang="it-IT" sz="1400" dirty="0">
                          <a:effectLst/>
                        </a:rPr>
                        <a:t>IgE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en-GB" sz="1400" dirty="0">
                          <a:effectLst/>
                        </a:rPr>
                        <a:t>286±197</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958934326"/>
                  </a:ext>
                </a:extLst>
              </a:tr>
            </a:tbl>
          </a:graphicData>
        </a:graphic>
      </p:graphicFrame>
      <p:pic>
        <p:nvPicPr>
          <p:cNvPr id="5" name="Google Shape;62;p14">
            <a:extLst>
              <a:ext uri="{FF2B5EF4-FFF2-40B4-BE49-F238E27FC236}">
                <a16:creationId xmlns:a16="http://schemas.microsoft.com/office/drawing/2014/main" id="{C136F065-F9DA-FE4D-30F5-E32B0BF63A41}"/>
              </a:ext>
            </a:extLst>
          </p:cNvPr>
          <p:cNvPicPr preferRelativeResize="0"/>
          <p:nvPr/>
        </p:nvPicPr>
        <p:blipFill rotWithShape="1">
          <a:blip r:embed="rId2">
            <a:alphaModFix/>
          </a:blip>
          <a:srcRect l="24649" t="23648" r="24189" b="19803"/>
          <a:stretch/>
        </p:blipFill>
        <p:spPr>
          <a:xfrm>
            <a:off x="327146" y="1941514"/>
            <a:ext cx="4763202" cy="4189911"/>
          </a:xfrm>
          <a:prstGeom prst="rect">
            <a:avLst/>
          </a:prstGeom>
          <a:noFill/>
          <a:ln>
            <a:noFill/>
          </a:ln>
        </p:spPr>
      </p:pic>
    </p:spTree>
    <p:extLst>
      <p:ext uri="{BB962C8B-B14F-4D97-AF65-F5344CB8AC3E}">
        <p14:creationId xmlns:p14="http://schemas.microsoft.com/office/powerpoint/2010/main" val="253287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a:solidFill>
                  <a:srgbClr val="FF0000"/>
                </a:solidFill>
              </a:rPr>
              <a:t>Barbetta C, Del Colle A, Caminati M et al ERS 2023</a:t>
            </a:r>
          </a:p>
        </p:txBody>
      </p:sp>
      <p:graphicFrame>
        <p:nvGraphicFramePr>
          <p:cNvPr id="4" name="Tabella 3">
            <a:extLst>
              <a:ext uri="{FF2B5EF4-FFF2-40B4-BE49-F238E27FC236}">
                <a16:creationId xmlns:a16="http://schemas.microsoft.com/office/drawing/2014/main" id="{12E2DF5E-6041-13FD-A21B-456BDFF2E389}"/>
              </a:ext>
            </a:extLst>
          </p:cNvPr>
          <p:cNvGraphicFramePr>
            <a:graphicFrameLocks noGrp="1"/>
          </p:cNvGraphicFramePr>
          <p:nvPr/>
        </p:nvGraphicFramePr>
        <p:xfrm>
          <a:off x="5699947" y="127625"/>
          <a:ext cx="5882454" cy="6003800"/>
        </p:xfrm>
        <a:graphic>
          <a:graphicData uri="http://schemas.openxmlformats.org/drawingml/2006/table">
            <a:tbl>
              <a:tblPr firstRow="1" firstCol="1" bandRow="1">
                <a:tableStyleId>{5C22544A-7EE6-4342-B048-85BDC9FD1C3A}</a:tableStyleId>
              </a:tblPr>
              <a:tblGrid>
                <a:gridCol w="2746336">
                  <a:extLst>
                    <a:ext uri="{9D8B030D-6E8A-4147-A177-3AD203B41FA5}">
                      <a16:colId xmlns:a16="http://schemas.microsoft.com/office/drawing/2014/main" val="2614755774"/>
                    </a:ext>
                  </a:extLst>
                </a:gridCol>
                <a:gridCol w="3136118">
                  <a:extLst>
                    <a:ext uri="{9D8B030D-6E8A-4147-A177-3AD203B41FA5}">
                      <a16:colId xmlns:a16="http://schemas.microsoft.com/office/drawing/2014/main" val="3179953955"/>
                    </a:ext>
                  </a:extLst>
                </a:gridCol>
              </a:tblGrid>
              <a:tr h="667505">
                <a:tc>
                  <a:txBody>
                    <a:bodyPr/>
                    <a:lstStyle/>
                    <a:p>
                      <a:pPr algn="ctr">
                        <a:lnSpc>
                          <a:spcPct val="115000"/>
                        </a:lnSpc>
                        <a:spcAft>
                          <a:spcPts val="1000"/>
                        </a:spcAft>
                      </a:pPr>
                      <a:r>
                        <a:rPr lang="it-IT" sz="1400" dirty="0" err="1">
                          <a:effectLst/>
                        </a:rPr>
                        <a:t>Variable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15000"/>
                        </a:lnSpc>
                        <a:spcAft>
                          <a:spcPts val="1000"/>
                        </a:spcAft>
                      </a:pPr>
                      <a:r>
                        <a:rPr lang="it-IT" sz="1400">
                          <a:effectLst/>
                        </a:rPr>
                        <a:t>Patients included</a:t>
                      </a:r>
                    </a:p>
                    <a:p>
                      <a:pPr algn="ctr">
                        <a:lnSpc>
                          <a:spcPct val="115000"/>
                        </a:lnSpc>
                        <a:spcAft>
                          <a:spcPts val="1000"/>
                        </a:spcAft>
                      </a:pPr>
                      <a:r>
                        <a:rPr lang="it-IT" sz="1400">
                          <a:effectLst/>
                        </a:rPr>
                        <a:t>(n=458)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155737891"/>
                  </a:ext>
                </a:extLst>
              </a:tr>
              <a:tr h="355753">
                <a:tc>
                  <a:txBody>
                    <a:bodyPr/>
                    <a:lstStyle/>
                    <a:p>
                      <a:pPr>
                        <a:lnSpc>
                          <a:spcPct val="115000"/>
                        </a:lnSpc>
                        <a:spcAft>
                          <a:spcPts val="1000"/>
                        </a:spcAft>
                      </a:pPr>
                      <a:r>
                        <a:rPr lang="it-IT" sz="1400" dirty="0">
                          <a:effectLst/>
                        </a:rPr>
                        <a:t>Age, y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61±13</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589313998"/>
                  </a:ext>
                </a:extLst>
              </a:tr>
              <a:tr h="355753">
                <a:tc>
                  <a:txBody>
                    <a:bodyPr/>
                    <a:lstStyle/>
                    <a:p>
                      <a:pPr>
                        <a:lnSpc>
                          <a:spcPct val="115000"/>
                        </a:lnSpc>
                        <a:spcAft>
                          <a:spcPts val="1000"/>
                        </a:spcAft>
                      </a:pPr>
                      <a:r>
                        <a:rPr lang="it-IT" sz="1400" dirty="0">
                          <a:effectLst/>
                        </a:rPr>
                        <a:t>Sex, M (n,%)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189 (41%)</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313365434"/>
                  </a:ext>
                </a:extLst>
              </a:tr>
              <a:tr h="355753">
                <a:tc>
                  <a:txBody>
                    <a:bodyPr/>
                    <a:lstStyle/>
                    <a:p>
                      <a:pPr>
                        <a:lnSpc>
                          <a:spcPct val="115000"/>
                        </a:lnSpc>
                        <a:spcAft>
                          <a:spcPts val="1000"/>
                        </a:spcAft>
                      </a:pPr>
                      <a:r>
                        <a:rPr lang="it-IT" sz="1400" dirty="0">
                          <a:effectLst/>
                        </a:rPr>
                        <a:t>Sex, F</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269 (59%)</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993309378"/>
                  </a:ext>
                </a:extLst>
              </a:tr>
              <a:tr h="355753">
                <a:tc>
                  <a:txBody>
                    <a:bodyPr/>
                    <a:lstStyle/>
                    <a:p>
                      <a:pPr>
                        <a:lnSpc>
                          <a:spcPct val="115000"/>
                        </a:lnSpc>
                        <a:spcAft>
                          <a:spcPts val="1000"/>
                        </a:spcAft>
                      </a:pPr>
                      <a:r>
                        <a:rPr lang="it-IT" sz="1400" dirty="0">
                          <a:effectLst/>
                        </a:rPr>
                        <a:t>Ex </a:t>
                      </a:r>
                      <a:r>
                        <a:rPr lang="it-IT" sz="1400" dirty="0" err="1">
                          <a:effectLst/>
                        </a:rPr>
                        <a:t>smokers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118 (26%)</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4065175823"/>
                  </a:ext>
                </a:extLst>
              </a:tr>
              <a:tr h="355753">
                <a:tc>
                  <a:txBody>
                    <a:bodyPr/>
                    <a:lstStyle/>
                    <a:p>
                      <a:pPr>
                        <a:lnSpc>
                          <a:spcPct val="115000"/>
                        </a:lnSpc>
                        <a:spcAft>
                          <a:spcPts val="1000"/>
                        </a:spcAft>
                      </a:pPr>
                      <a:r>
                        <a:rPr lang="it-IT" sz="1400" dirty="0" err="1">
                          <a:effectLst/>
                        </a:rPr>
                        <a:t>Occupational</a:t>
                      </a:r>
                      <a:r>
                        <a:rPr lang="it-IT" sz="1400" dirty="0">
                          <a:effectLst/>
                        </a:rPr>
                        <a:t> </a:t>
                      </a:r>
                      <a:r>
                        <a:rPr lang="it-IT" sz="1400" dirty="0" err="1">
                          <a:effectLst/>
                        </a:rPr>
                        <a:t>exposure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121 (26%)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369773881"/>
                  </a:ext>
                </a:extLst>
              </a:tr>
              <a:tr h="355753">
                <a:tc>
                  <a:txBody>
                    <a:bodyPr/>
                    <a:lstStyle/>
                    <a:p>
                      <a:pPr>
                        <a:lnSpc>
                          <a:spcPct val="115000"/>
                        </a:lnSpc>
                        <a:spcAft>
                          <a:spcPts val="1000"/>
                        </a:spcAft>
                      </a:pPr>
                      <a:r>
                        <a:rPr lang="it-IT" sz="1400" dirty="0" err="1">
                          <a:effectLst/>
                        </a:rPr>
                        <a:t>Allergy</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129 (28%)</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92181"/>
                  </a:ext>
                </a:extLst>
              </a:tr>
              <a:tr h="355753">
                <a:tc>
                  <a:txBody>
                    <a:bodyPr/>
                    <a:lstStyle/>
                    <a:p>
                      <a:pPr>
                        <a:lnSpc>
                          <a:spcPct val="115000"/>
                        </a:lnSpc>
                        <a:spcAft>
                          <a:spcPts val="1000"/>
                        </a:spcAft>
                      </a:pPr>
                      <a:r>
                        <a:rPr lang="it-IT" sz="1400" dirty="0" err="1">
                          <a:effectLst/>
                        </a:rPr>
                        <a:t>Asthma</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237 (52%)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494776751"/>
                  </a:ext>
                </a:extLst>
              </a:tr>
              <a:tr h="355753">
                <a:tc>
                  <a:txBody>
                    <a:bodyPr/>
                    <a:lstStyle/>
                    <a:p>
                      <a:pPr>
                        <a:lnSpc>
                          <a:spcPct val="115000"/>
                        </a:lnSpc>
                        <a:spcAft>
                          <a:spcPts val="1000"/>
                        </a:spcAft>
                      </a:pPr>
                      <a:r>
                        <a:rPr lang="it-IT" sz="1400" dirty="0" err="1">
                          <a:effectLst/>
                        </a:rPr>
                        <a:t>Rhinosinusitis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117 (25%)</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1324614784"/>
                  </a:ext>
                </a:extLst>
              </a:tr>
              <a:tr h="355753">
                <a:tc>
                  <a:txBody>
                    <a:bodyPr/>
                    <a:lstStyle/>
                    <a:p>
                      <a:pPr>
                        <a:lnSpc>
                          <a:spcPct val="115000"/>
                        </a:lnSpc>
                        <a:spcAft>
                          <a:spcPts val="1000"/>
                        </a:spcAft>
                      </a:pPr>
                      <a:r>
                        <a:rPr lang="it-IT" sz="1400" dirty="0" err="1">
                          <a:effectLst/>
                        </a:rPr>
                        <a:t>Gastroesophageal</a:t>
                      </a:r>
                      <a:r>
                        <a:rPr lang="it-IT" sz="1400" dirty="0">
                          <a:effectLst/>
                        </a:rPr>
                        <a:t> </a:t>
                      </a:r>
                      <a:r>
                        <a:rPr lang="it-IT" sz="1400" dirty="0" err="1">
                          <a:effectLst/>
                        </a:rPr>
                        <a:t>Reflux</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166 (36%)</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447375540"/>
                  </a:ext>
                </a:extLst>
              </a:tr>
              <a:tr h="355753">
                <a:tc>
                  <a:txBody>
                    <a:bodyPr/>
                    <a:lstStyle/>
                    <a:p>
                      <a:pPr>
                        <a:lnSpc>
                          <a:spcPct val="115000"/>
                        </a:lnSpc>
                        <a:spcAft>
                          <a:spcPts val="1000"/>
                        </a:spcAft>
                      </a:pPr>
                      <a:r>
                        <a:rPr lang="it-IT" sz="1400" dirty="0">
                          <a:effectLst/>
                        </a:rPr>
                        <a:t>COPD</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67 (15%)</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242733267"/>
                  </a:ext>
                </a:extLst>
              </a:tr>
              <a:tr h="355753">
                <a:tc>
                  <a:txBody>
                    <a:bodyPr/>
                    <a:lstStyle/>
                    <a:p>
                      <a:pPr>
                        <a:lnSpc>
                          <a:spcPct val="115000"/>
                        </a:lnSpc>
                        <a:spcAft>
                          <a:spcPts val="1000"/>
                        </a:spcAft>
                      </a:pPr>
                      <a:r>
                        <a:rPr lang="it-IT" sz="1400" dirty="0" err="1">
                          <a:effectLst/>
                        </a:rPr>
                        <a:t>Bronchiectasis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44 (10%)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495985537"/>
                  </a:ext>
                </a:extLst>
              </a:tr>
              <a:tr h="355753">
                <a:tc>
                  <a:txBody>
                    <a:bodyPr/>
                    <a:lstStyle/>
                    <a:p>
                      <a:pPr>
                        <a:lnSpc>
                          <a:spcPct val="115000"/>
                        </a:lnSpc>
                        <a:spcAft>
                          <a:spcPts val="1000"/>
                        </a:spcAft>
                      </a:pPr>
                      <a:r>
                        <a:rPr lang="it-IT" sz="1400" dirty="0">
                          <a:effectLst/>
                        </a:rPr>
                        <a:t>Diabete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a:effectLst/>
                        </a:rPr>
                        <a:t>30 (7%)</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2338157888"/>
                  </a:ext>
                </a:extLst>
              </a:tr>
              <a:tr h="355753">
                <a:tc>
                  <a:txBody>
                    <a:bodyPr/>
                    <a:lstStyle/>
                    <a:p>
                      <a:pPr>
                        <a:lnSpc>
                          <a:spcPct val="115000"/>
                        </a:lnSpc>
                        <a:spcAft>
                          <a:spcPts val="1000"/>
                        </a:spcAft>
                      </a:pPr>
                      <a:r>
                        <a:rPr lang="it-IT" sz="1400" dirty="0">
                          <a:effectLst/>
                        </a:rPr>
                        <a:t>ICS use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86 (19%)</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655131335"/>
                  </a:ext>
                </a:extLst>
              </a:tr>
              <a:tr h="355753">
                <a:tc>
                  <a:txBody>
                    <a:bodyPr/>
                    <a:lstStyle/>
                    <a:p>
                      <a:pPr>
                        <a:lnSpc>
                          <a:spcPct val="115000"/>
                        </a:lnSpc>
                        <a:spcAft>
                          <a:spcPts val="1000"/>
                        </a:spcAft>
                      </a:pPr>
                      <a:r>
                        <a:rPr lang="it-IT" sz="1400" dirty="0">
                          <a:effectLst/>
                        </a:rPr>
                        <a:t>Eos, </a:t>
                      </a:r>
                      <a:r>
                        <a:rPr lang="it-IT" sz="1400" dirty="0" err="1">
                          <a:effectLst/>
                        </a:rPr>
                        <a:t>mcL</a:t>
                      </a:r>
                      <a:r>
                        <a:rPr lang="it-IT" sz="1400" dirty="0">
                          <a:effectLst/>
                        </a:rPr>
                        <a:t>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it-IT" sz="1400" dirty="0">
                          <a:effectLst/>
                        </a:rPr>
                        <a:t>196±120</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381046012"/>
                  </a:ext>
                </a:extLst>
              </a:tr>
              <a:tr h="355753">
                <a:tc>
                  <a:txBody>
                    <a:bodyPr/>
                    <a:lstStyle/>
                    <a:p>
                      <a:pPr>
                        <a:lnSpc>
                          <a:spcPct val="115000"/>
                        </a:lnSpc>
                        <a:spcAft>
                          <a:spcPts val="1000"/>
                        </a:spcAft>
                      </a:pPr>
                      <a:r>
                        <a:rPr lang="it-IT" sz="1400" dirty="0">
                          <a:effectLst/>
                        </a:rPr>
                        <a:t>IgE (</a:t>
                      </a:r>
                      <a:r>
                        <a:rPr lang="it-IT" sz="1400" dirty="0" err="1">
                          <a:effectLst/>
                        </a:rPr>
                        <a:t>mean±SD</a:t>
                      </a:r>
                      <a:r>
                        <a:rPr lang="it-IT" sz="1400" dirty="0">
                          <a:effectLst/>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r">
                        <a:lnSpc>
                          <a:spcPct val="115000"/>
                        </a:lnSpc>
                        <a:spcAft>
                          <a:spcPts val="1000"/>
                        </a:spcAft>
                      </a:pPr>
                      <a:r>
                        <a:rPr lang="en-GB" sz="1400" dirty="0">
                          <a:effectLst/>
                        </a:rPr>
                        <a:t>286±197</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extLst>
                  <a:ext uri="{0D108BD9-81ED-4DB2-BD59-A6C34878D82A}">
                    <a16:rowId xmlns:a16="http://schemas.microsoft.com/office/drawing/2014/main" val="3958934326"/>
                  </a:ext>
                </a:extLst>
              </a:tr>
            </a:tbl>
          </a:graphicData>
        </a:graphic>
      </p:graphicFrame>
      <p:pic>
        <p:nvPicPr>
          <p:cNvPr id="3" name="Google Shape;63;p14">
            <a:extLst>
              <a:ext uri="{FF2B5EF4-FFF2-40B4-BE49-F238E27FC236}">
                <a16:creationId xmlns:a16="http://schemas.microsoft.com/office/drawing/2014/main" id="{95F2C9F4-D2C1-D90A-F660-200C0395C54E}"/>
              </a:ext>
            </a:extLst>
          </p:cNvPr>
          <p:cNvPicPr preferRelativeResize="0"/>
          <p:nvPr/>
        </p:nvPicPr>
        <p:blipFill rotWithShape="1">
          <a:blip r:embed="rId2">
            <a:alphaModFix/>
          </a:blip>
          <a:srcRect l="34595" t="34387" r="34915" b="29430"/>
          <a:stretch/>
        </p:blipFill>
        <p:spPr>
          <a:xfrm>
            <a:off x="296109" y="1736036"/>
            <a:ext cx="5018952" cy="4125702"/>
          </a:xfrm>
          <a:prstGeom prst="rect">
            <a:avLst/>
          </a:prstGeom>
          <a:noFill/>
          <a:ln>
            <a:noFill/>
          </a:ln>
        </p:spPr>
      </p:pic>
    </p:spTree>
    <p:extLst>
      <p:ext uri="{BB962C8B-B14F-4D97-AF65-F5344CB8AC3E}">
        <p14:creationId xmlns:p14="http://schemas.microsoft.com/office/powerpoint/2010/main" val="291222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1EE7843-E14D-4E84-8564-0D15E71EA21F}"/>
              </a:ext>
            </a:extLst>
          </p:cNvPr>
          <p:cNvSpPr txBox="1"/>
          <p:nvPr/>
        </p:nvSpPr>
        <p:spPr>
          <a:xfrm>
            <a:off x="5638618" y="6324550"/>
            <a:ext cx="6545635" cy="369332"/>
          </a:xfrm>
          <a:prstGeom prst="rect">
            <a:avLst/>
          </a:prstGeom>
          <a:noFill/>
        </p:spPr>
        <p:txBody>
          <a:bodyPr wrap="square" rtlCol="0">
            <a:spAutoFit/>
          </a:bodyPr>
          <a:lstStyle/>
          <a:p>
            <a:r>
              <a:rPr lang="en-US" b="1" i="1" dirty="0" err="1">
                <a:solidFill>
                  <a:srgbClr val="FF0000"/>
                </a:solidFill>
              </a:rPr>
              <a:t>Koskela</a:t>
            </a:r>
            <a:r>
              <a:rPr lang="en-US" b="1" i="1" dirty="0">
                <a:solidFill>
                  <a:srgbClr val="FF0000"/>
                </a:solidFill>
              </a:rPr>
              <a:t> HO Allergy Asthma Immunol Res. 2021 Nov</a:t>
            </a:r>
            <a:endParaRPr lang="it-IT" b="1" i="1" dirty="0">
              <a:solidFill>
                <a:srgbClr val="FF0000"/>
              </a:solidFill>
            </a:endParaRPr>
          </a:p>
        </p:txBody>
      </p:sp>
      <p:sp>
        <p:nvSpPr>
          <p:cNvPr id="7" name="Titolo 1">
            <a:extLst>
              <a:ext uri="{FF2B5EF4-FFF2-40B4-BE49-F238E27FC236}">
                <a16:creationId xmlns:a16="http://schemas.microsoft.com/office/drawing/2014/main" id="{7E905AF6-64ED-4493-BBCC-010BA0B767F5}"/>
              </a:ext>
            </a:extLst>
          </p:cNvPr>
          <p:cNvSpPr>
            <a:spLocks noGrp="1"/>
          </p:cNvSpPr>
          <p:nvPr>
            <p:ph type="title"/>
          </p:nvPr>
        </p:nvSpPr>
        <p:spPr>
          <a:xfrm>
            <a:off x="50153" y="168816"/>
            <a:ext cx="5237465" cy="1603713"/>
          </a:xfrm>
          <a:solidFill>
            <a:schemeClr val="bg1">
              <a:alpha val="50000"/>
            </a:schemeClr>
          </a:solidFill>
          <a:ln w="25400" cap="sq">
            <a:solidFill>
              <a:schemeClr val="tx1"/>
            </a:solidFill>
            <a:miter lim="800000"/>
          </a:ln>
        </p:spPr>
        <p:txBody>
          <a:bodyPr>
            <a:normAutofit fontScale="90000"/>
          </a:bodyPr>
          <a:lstStyle/>
          <a:p>
            <a:pPr algn="ctr"/>
            <a:r>
              <a:rPr lang="it-IT" sz="6000" b="1" dirty="0"/>
              <a:t>Test con capsaicina</a:t>
            </a:r>
          </a:p>
        </p:txBody>
      </p:sp>
      <p:sp>
        <p:nvSpPr>
          <p:cNvPr id="9" name="CasellaDiTesto 8">
            <a:extLst>
              <a:ext uri="{FF2B5EF4-FFF2-40B4-BE49-F238E27FC236}">
                <a16:creationId xmlns:a16="http://schemas.microsoft.com/office/drawing/2014/main" id="{FF144562-5B89-4B6C-A4D8-0465DA706712}"/>
              </a:ext>
            </a:extLst>
          </p:cNvPr>
          <p:cNvSpPr txBox="1"/>
          <p:nvPr/>
        </p:nvSpPr>
        <p:spPr>
          <a:xfrm>
            <a:off x="309489" y="2011682"/>
            <a:ext cx="4674268" cy="3693319"/>
          </a:xfrm>
          <a:prstGeom prst="rect">
            <a:avLst/>
          </a:prstGeom>
          <a:noFill/>
        </p:spPr>
        <p:txBody>
          <a:bodyPr wrap="square" rtlCol="0">
            <a:spAutoFit/>
          </a:bodyPr>
          <a:lstStyle/>
          <a:p>
            <a:endParaRPr lang="it-IT" b="1" dirty="0"/>
          </a:p>
          <a:p>
            <a:pPr algn="l">
              <a:buFont typeface="Arial" panose="020B0604020202020204" pitchFamily="34" charset="0"/>
              <a:buChar char="•"/>
            </a:pPr>
            <a:r>
              <a:rPr lang="en-US" sz="2400" b="1" i="0" dirty="0">
                <a:solidFill>
                  <a:srgbClr val="333333"/>
                </a:solidFill>
                <a:effectLst/>
              </a:rPr>
              <a:t> </a:t>
            </a:r>
            <a:r>
              <a:rPr lang="en-US" sz="2400" b="1" dirty="0">
                <a:solidFill>
                  <a:srgbClr val="333333"/>
                </a:solidFill>
              </a:rPr>
              <a:t>verso la </a:t>
            </a:r>
            <a:r>
              <a:rPr lang="en-US" sz="2400" b="1" dirty="0" err="1">
                <a:solidFill>
                  <a:srgbClr val="333333"/>
                </a:solidFill>
              </a:rPr>
              <a:t>creazione</a:t>
            </a:r>
            <a:r>
              <a:rPr lang="en-US" sz="2400" b="1" dirty="0">
                <a:solidFill>
                  <a:srgbClr val="333333"/>
                </a:solidFill>
              </a:rPr>
              <a:t> di </a:t>
            </a:r>
            <a:r>
              <a:rPr lang="en-US" sz="2400" b="1" dirty="0" err="1">
                <a:solidFill>
                  <a:srgbClr val="333333"/>
                </a:solidFill>
              </a:rPr>
              <a:t>valori</a:t>
            </a:r>
            <a:r>
              <a:rPr lang="en-US" sz="2400" b="1" dirty="0">
                <a:solidFill>
                  <a:srgbClr val="333333"/>
                </a:solidFill>
              </a:rPr>
              <a:t> </a:t>
            </a:r>
            <a:r>
              <a:rPr lang="en-US" sz="2400" b="1" dirty="0" err="1">
                <a:solidFill>
                  <a:srgbClr val="333333"/>
                </a:solidFill>
              </a:rPr>
              <a:t>teorici</a:t>
            </a:r>
            <a:r>
              <a:rPr lang="en-US" sz="2400" b="1" dirty="0">
                <a:solidFill>
                  <a:srgbClr val="333333"/>
                </a:solidFill>
              </a:rPr>
              <a:t> di </a:t>
            </a:r>
            <a:r>
              <a:rPr lang="en-US" sz="2400" b="1" dirty="0" err="1">
                <a:solidFill>
                  <a:srgbClr val="333333"/>
                </a:solidFill>
              </a:rPr>
              <a:t>riferimento</a:t>
            </a:r>
            <a:r>
              <a:rPr lang="en-US" sz="2400" b="1" dirty="0">
                <a:solidFill>
                  <a:srgbClr val="333333"/>
                </a:solidFill>
              </a:rPr>
              <a:t> </a:t>
            </a:r>
            <a:r>
              <a:rPr lang="en-US" sz="2400" b="1" dirty="0" err="1">
                <a:solidFill>
                  <a:srgbClr val="333333"/>
                </a:solidFill>
              </a:rPr>
              <a:t>nella</a:t>
            </a:r>
            <a:r>
              <a:rPr lang="en-US" sz="2400" b="1" dirty="0">
                <a:solidFill>
                  <a:srgbClr val="333333"/>
                </a:solidFill>
              </a:rPr>
              <a:t> </a:t>
            </a:r>
            <a:r>
              <a:rPr lang="en-US" sz="2400" b="1" dirty="0" err="1">
                <a:solidFill>
                  <a:srgbClr val="333333"/>
                </a:solidFill>
              </a:rPr>
              <a:t>popolazione</a:t>
            </a:r>
            <a:endParaRPr lang="en-US" sz="2400" b="1" dirty="0">
              <a:solidFill>
                <a:srgbClr val="333333"/>
              </a:solidFill>
            </a:endParaRPr>
          </a:p>
          <a:p>
            <a:pPr algn="l"/>
            <a:endParaRPr lang="en-US" sz="2400" b="1" dirty="0">
              <a:solidFill>
                <a:srgbClr val="333333"/>
              </a:solidFill>
            </a:endParaRPr>
          </a:p>
          <a:p>
            <a:pPr marL="285750" indent="-285750" algn="l">
              <a:buFont typeface="Arial" panose="020B0604020202020204" pitchFamily="34" charset="0"/>
              <a:buChar char="•"/>
            </a:pPr>
            <a:r>
              <a:rPr lang="en-US" sz="2400" b="1" i="0" dirty="0" err="1">
                <a:solidFill>
                  <a:srgbClr val="333333"/>
                </a:solidFill>
                <a:effectLst/>
              </a:rPr>
              <a:t>Discriminare</a:t>
            </a:r>
            <a:r>
              <a:rPr lang="en-US" sz="2400" b="1" i="0" dirty="0">
                <a:solidFill>
                  <a:srgbClr val="333333"/>
                </a:solidFill>
                <a:effectLst/>
              </a:rPr>
              <a:t> </a:t>
            </a:r>
            <a:r>
              <a:rPr lang="en-US" sz="2400" b="1" i="0" dirty="0" err="1">
                <a:solidFill>
                  <a:srgbClr val="333333"/>
                </a:solidFill>
                <a:effectLst/>
              </a:rPr>
              <a:t>differenti</a:t>
            </a:r>
            <a:r>
              <a:rPr lang="en-US" sz="2400" b="1" i="0" dirty="0">
                <a:solidFill>
                  <a:srgbClr val="333333"/>
                </a:solidFill>
                <a:effectLst/>
              </a:rPr>
              <a:t> </a:t>
            </a:r>
            <a:r>
              <a:rPr lang="en-US" sz="2400" b="1" i="0" dirty="0" err="1">
                <a:solidFill>
                  <a:srgbClr val="333333"/>
                </a:solidFill>
                <a:effectLst/>
              </a:rPr>
              <a:t>eziologie</a:t>
            </a:r>
            <a:r>
              <a:rPr lang="en-US" sz="2400" b="1" i="0" dirty="0">
                <a:solidFill>
                  <a:srgbClr val="333333"/>
                </a:solidFill>
                <a:effectLst/>
              </a:rPr>
              <a:t> di CC</a:t>
            </a:r>
          </a:p>
          <a:p>
            <a:pPr algn="l"/>
            <a:endParaRPr lang="en-US" sz="2400" b="1" i="0" dirty="0">
              <a:solidFill>
                <a:srgbClr val="333333"/>
              </a:solidFill>
              <a:effectLst/>
            </a:endParaRPr>
          </a:p>
          <a:p>
            <a:pPr marL="285750" indent="-285750" algn="l">
              <a:buFont typeface="Arial" panose="020B0604020202020204" pitchFamily="34" charset="0"/>
              <a:buChar char="•"/>
            </a:pPr>
            <a:r>
              <a:rPr lang="en-US" sz="2400" b="1" dirty="0" err="1">
                <a:solidFill>
                  <a:srgbClr val="333333"/>
                </a:solidFill>
              </a:rPr>
              <a:t>Capsaicina</a:t>
            </a:r>
            <a:r>
              <a:rPr lang="en-US" sz="2400" b="1" dirty="0">
                <a:solidFill>
                  <a:srgbClr val="333333"/>
                </a:solidFill>
              </a:rPr>
              <a:t> </a:t>
            </a:r>
            <a:r>
              <a:rPr lang="en-US" sz="2400" b="1" i="1" dirty="0">
                <a:solidFill>
                  <a:srgbClr val="333333"/>
                </a:solidFill>
              </a:rPr>
              <a:t>al </a:t>
            </a:r>
            <a:r>
              <a:rPr lang="en-US" sz="2400" b="1" i="1" dirty="0" err="1">
                <a:solidFill>
                  <a:srgbClr val="333333"/>
                </a:solidFill>
              </a:rPr>
              <a:t>momento</a:t>
            </a:r>
            <a:r>
              <a:rPr lang="en-US" sz="2400" b="1" dirty="0">
                <a:solidFill>
                  <a:srgbClr val="333333"/>
                </a:solidFill>
              </a:rPr>
              <a:t> </a:t>
            </a:r>
            <a:r>
              <a:rPr lang="en-US" sz="2400" b="1" dirty="0" err="1">
                <a:solidFill>
                  <a:srgbClr val="333333"/>
                </a:solidFill>
              </a:rPr>
              <a:t>più</a:t>
            </a:r>
            <a:r>
              <a:rPr lang="en-US" sz="2400" b="1" dirty="0">
                <a:solidFill>
                  <a:srgbClr val="333333"/>
                </a:solidFill>
              </a:rPr>
              <a:t> indicative rispetto ad </a:t>
            </a:r>
            <a:r>
              <a:rPr lang="en-US" sz="2400" b="1" dirty="0" err="1">
                <a:solidFill>
                  <a:srgbClr val="333333"/>
                </a:solidFill>
              </a:rPr>
              <a:t>altri</a:t>
            </a:r>
            <a:r>
              <a:rPr lang="en-US" sz="2400" b="1" dirty="0">
                <a:solidFill>
                  <a:srgbClr val="333333"/>
                </a:solidFill>
              </a:rPr>
              <a:t> test es. </a:t>
            </a:r>
            <a:r>
              <a:rPr lang="en-US" sz="2400" b="1" dirty="0" err="1">
                <a:solidFill>
                  <a:srgbClr val="333333"/>
                </a:solidFill>
              </a:rPr>
              <a:t>Acido</a:t>
            </a:r>
            <a:r>
              <a:rPr lang="en-US" sz="2400" b="1" dirty="0">
                <a:solidFill>
                  <a:srgbClr val="333333"/>
                </a:solidFill>
              </a:rPr>
              <a:t> </a:t>
            </a:r>
            <a:r>
              <a:rPr lang="en-US" sz="2400" b="1" dirty="0" err="1">
                <a:solidFill>
                  <a:srgbClr val="333333"/>
                </a:solidFill>
              </a:rPr>
              <a:t>citrico</a:t>
            </a:r>
            <a:r>
              <a:rPr lang="en-US" sz="2400" b="1" dirty="0">
                <a:solidFill>
                  <a:srgbClr val="333333"/>
                </a:solidFill>
              </a:rPr>
              <a:t>, </a:t>
            </a:r>
            <a:r>
              <a:rPr lang="en-US" sz="2400" b="1" dirty="0" err="1">
                <a:solidFill>
                  <a:srgbClr val="333333"/>
                </a:solidFill>
              </a:rPr>
              <a:t>mannitolo</a:t>
            </a:r>
            <a:r>
              <a:rPr lang="en-US" sz="2400" b="1" dirty="0">
                <a:solidFill>
                  <a:srgbClr val="333333"/>
                </a:solidFill>
              </a:rPr>
              <a:t> etc.</a:t>
            </a:r>
            <a:endParaRPr lang="en-US" sz="2400" b="1" i="0" dirty="0">
              <a:solidFill>
                <a:srgbClr val="333333"/>
              </a:solidFill>
              <a:effectLst/>
            </a:endParaRPr>
          </a:p>
        </p:txBody>
      </p:sp>
      <p:pic>
        <p:nvPicPr>
          <p:cNvPr id="2050" name="Picture 2">
            <a:extLst>
              <a:ext uri="{FF2B5EF4-FFF2-40B4-BE49-F238E27FC236}">
                <a16:creationId xmlns:a16="http://schemas.microsoft.com/office/drawing/2014/main" id="{3323C1B8-D2BD-4BD3-83CF-82EE1FCE1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294" y="1574889"/>
            <a:ext cx="6647077" cy="382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978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2347-AC04-B529-DF91-3CEE7B4B013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6730DF9-F4BF-B70A-095E-0331972AB0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ottotitolo 2">
            <a:extLst>
              <a:ext uri="{FF2B5EF4-FFF2-40B4-BE49-F238E27FC236}">
                <a16:creationId xmlns:a16="http://schemas.microsoft.com/office/drawing/2014/main" id="{5D266C13-6E0A-8976-C9CB-C8839CB7D451}"/>
              </a:ext>
            </a:extLst>
          </p:cNvPr>
          <p:cNvSpPr txBox="1">
            <a:spLocks/>
          </p:cNvSpPr>
          <p:nvPr/>
        </p:nvSpPr>
        <p:spPr>
          <a:xfrm>
            <a:off x="410818" y="5257182"/>
            <a:ext cx="9144000" cy="1600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a:solidFill>
                  <a:schemeClr val="accent1"/>
                </a:solidFill>
              </a:rPr>
              <a:t>Carlo Barbetta</a:t>
            </a:r>
          </a:p>
          <a:p>
            <a:pPr marL="0" indent="0">
              <a:buNone/>
            </a:pPr>
            <a:r>
              <a:rPr lang="it-IT" dirty="0">
                <a:solidFill>
                  <a:schemeClr val="accent1"/>
                </a:solidFill>
              </a:rPr>
              <a:t>UOSD Pneumologia Territoriale</a:t>
            </a:r>
          </a:p>
          <a:p>
            <a:pPr marL="0" indent="0">
              <a:buNone/>
            </a:pPr>
            <a:r>
              <a:rPr lang="it-IT" dirty="0">
                <a:solidFill>
                  <a:schemeClr val="accent1"/>
                </a:solidFill>
              </a:rPr>
              <a:t>ULSS7 Pedemontana</a:t>
            </a:r>
          </a:p>
        </p:txBody>
      </p:sp>
      <p:sp>
        <p:nvSpPr>
          <p:cNvPr id="5" name="Titolo 1">
            <a:extLst>
              <a:ext uri="{FF2B5EF4-FFF2-40B4-BE49-F238E27FC236}">
                <a16:creationId xmlns:a16="http://schemas.microsoft.com/office/drawing/2014/main" id="{7C7A5560-F94D-F2E1-CE5C-AC1F27C4E57C}"/>
              </a:ext>
            </a:extLst>
          </p:cNvPr>
          <p:cNvSpPr txBox="1">
            <a:spLocks/>
          </p:cNvSpPr>
          <p:nvPr/>
        </p:nvSpPr>
        <p:spPr>
          <a:xfrm>
            <a:off x="5315061" y="0"/>
            <a:ext cx="6876938" cy="82163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b="1" dirty="0">
                <a:solidFill>
                  <a:sysClr val="window" lastClr="FFFFFF"/>
                </a:solidFill>
                <a:latin typeface="Calibri Light"/>
              </a:rPr>
              <a:t>Conflitto di interessi</a:t>
            </a:r>
          </a:p>
        </p:txBody>
      </p:sp>
      <p:sp>
        <p:nvSpPr>
          <p:cNvPr id="7" name="CasellaDiTesto 6">
            <a:extLst>
              <a:ext uri="{FF2B5EF4-FFF2-40B4-BE49-F238E27FC236}">
                <a16:creationId xmlns:a16="http://schemas.microsoft.com/office/drawing/2014/main" id="{910933E9-E7C5-BCCA-D8FF-3A9893DB4659}"/>
              </a:ext>
            </a:extLst>
          </p:cNvPr>
          <p:cNvSpPr txBox="1"/>
          <p:nvPr/>
        </p:nvSpPr>
        <p:spPr>
          <a:xfrm>
            <a:off x="5420139" y="706133"/>
            <a:ext cx="6771859" cy="5227072"/>
          </a:xfrm>
          <a:prstGeom prst="rect">
            <a:avLst/>
          </a:prstGeom>
          <a:noFill/>
        </p:spPr>
        <p:txBody>
          <a:bodyPr wrap="square">
            <a:spAutoFit/>
          </a:bodyPr>
          <a:lstStyle/>
          <a:p>
            <a:pPr rtl="0">
              <a:buNone/>
            </a:pPr>
            <a:r>
              <a:rPr lang="it-IT" sz="3200" b="0" i="0" u="none" strike="noStrike" dirty="0">
                <a:solidFill>
                  <a:schemeClr val="bg1"/>
                </a:solidFill>
                <a:effectLst/>
                <a:latin typeface="Arial" panose="020B0604020202020204" pitchFamily="34" charset="0"/>
              </a:rPr>
              <a:t>Negli ultimi due anni ho avuto i seguenti rapporti economici e/o supporti Finanziari con soggetti portatori di interessi commerciali in campo sanitario</a:t>
            </a:r>
            <a:endParaRPr lang="it-IT" b="0" dirty="0">
              <a:solidFill>
                <a:schemeClr val="bg1"/>
              </a:solidFill>
              <a:effectLst/>
            </a:endParaRPr>
          </a:p>
          <a:p>
            <a:pPr rtl="0">
              <a:spcBef>
                <a:spcPts val="200"/>
              </a:spcBef>
              <a:buNone/>
            </a:pPr>
            <a:br>
              <a:rPr lang="it-IT" b="0" dirty="0">
                <a:solidFill>
                  <a:schemeClr val="bg1"/>
                </a:solidFill>
                <a:effectLst/>
              </a:rPr>
            </a:br>
            <a:r>
              <a:rPr lang="it-IT" b="1" i="0" u="none" strike="noStrike" dirty="0">
                <a:solidFill>
                  <a:schemeClr val="bg1"/>
                </a:solidFill>
                <a:effectLst/>
                <a:latin typeface="Arial" panose="020B0604020202020204" pitchFamily="34" charset="0"/>
              </a:rPr>
              <a:t>Tipo di Rapporto Economico (Indicare il tipo di Rapporto) Azienda (Indicare il nome dell’Azienda)</a:t>
            </a:r>
            <a:endParaRPr lang="it-IT" b="0" dirty="0">
              <a:solidFill>
                <a:schemeClr val="bg1"/>
              </a:solidFill>
              <a:effectLst/>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Attività di Relatore</a:t>
            </a:r>
            <a:endParaRPr lang="it-IT" b="0" i="0" u="none" strike="noStrike" dirty="0">
              <a:solidFill>
                <a:schemeClr val="bg1"/>
              </a:solidFill>
              <a:effectLst/>
              <a:latin typeface="Calibri" panose="020F0502020204030204" pitchFamily="34" charset="0"/>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Contributo Attività di Ricerca</a:t>
            </a:r>
            <a:endParaRPr lang="it-IT" b="0" i="0" u="none" strike="noStrike" dirty="0">
              <a:solidFill>
                <a:schemeClr val="bg1"/>
              </a:solidFill>
              <a:effectLst/>
              <a:latin typeface="Calibri" panose="020F0502020204030204" pitchFamily="34" charset="0"/>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Attività di Consulenza 			GlaxoSmithKline</a:t>
            </a:r>
            <a:endParaRPr lang="it-IT" b="0" i="0" u="none" strike="noStrike" dirty="0">
              <a:solidFill>
                <a:schemeClr val="bg1"/>
              </a:solidFill>
              <a:effectLst/>
              <a:latin typeface="Calibri" panose="020F0502020204030204" pitchFamily="34" charset="0"/>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Possesso di azioni o quote partecipative </a:t>
            </a:r>
            <a:endParaRPr lang="it-IT" b="0" i="0" u="none" strike="noStrike" dirty="0">
              <a:solidFill>
                <a:schemeClr val="bg1"/>
              </a:solidFill>
              <a:effectLst/>
              <a:latin typeface="Calibri" panose="020F0502020204030204" pitchFamily="34" charset="0"/>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Componente di Organi Direttivi</a:t>
            </a:r>
            <a:endParaRPr lang="it-IT" b="0" i="0" u="none" strike="noStrike" dirty="0">
              <a:solidFill>
                <a:schemeClr val="bg1"/>
              </a:solidFill>
              <a:effectLst/>
              <a:latin typeface="Calibri" panose="020F0502020204030204" pitchFamily="34" charset="0"/>
            </a:endParaRPr>
          </a:p>
          <a:p>
            <a:pPr rtl="0" fontAlgn="base">
              <a:spcBef>
                <a:spcPts val="200"/>
              </a:spcBef>
              <a:buFont typeface="+mj-lt"/>
              <a:buAutoNum type="arabicPeriod"/>
            </a:pPr>
            <a:r>
              <a:rPr lang="it-IT" b="0" i="0" u="none" strike="noStrike" dirty="0">
                <a:solidFill>
                  <a:schemeClr val="bg1"/>
                </a:solidFill>
                <a:effectLst/>
                <a:latin typeface="Arial" panose="020B0604020202020204" pitchFamily="34" charset="0"/>
              </a:rPr>
              <a:t>Rapporto di lavoro subordinato</a:t>
            </a:r>
            <a:endParaRPr lang="it-IT" b="0" i="0" u="none" strike="noStrike"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979195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FE952-E93B-2CFB-9635-4F39CDCC85E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FE7FEA8-766E-9733-E7D8-A8DDD8F849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56289624-D863-F766-A0B3-E4D3DDC747D1}"/>
              </a:ext>
            </a:extLst>
          </p:cNvPr>
          <p:cNvSpPr txBox="1"/>
          <p:nvPr/>
        </p:nvSpPr>
        <p:spPr>
          <a:xfrm>
            <a:off x="5638618" y="6324550"/>
            <a:ext cx="6545635" cy="369332"/>
          </a:xfrm>
          <a:prstGeom prst="rect">
            <a:avLst/>
          </a:prstGeom>
          <a:noFill/>
        </p:spPr>
        <p:txBody>
          <a:bodyPr wrap="square" rtlCol="0">
            <a:spAutoFit/>
          </a:bodyPr>
          <a:lstStyle/>
          <a:p>
            <a:r>
              <a:rPr lang="da-DK" b="1" i="1" dirty="0">
                <a:solidFill>
                  <a:srgbClr val="FF0000"/>
                </a:solidFill>
              </a:rPr>
              <a:t>Kian Fan Chung et al   </a:t>
            </a:r>
            <a:r>
              <a:rPr lang="en-US" b="1" i="1" dirty="0">
                <a:solidFill>
                  <a:srgbClr val="FF0000"/>
                </a:solidFill>
              </a:rPr>
              <a:t>Lung 2024</a:t>
            </a:r>
            <a:endParaRPr lang="it-IT" b="1" i="1" dirty="0">
              <a:solidFill>
                <a:srgbClr val="FF0000"/>
              </a:solidFill>
            </a:endParaRPr>
          </a:p>
        </p:txBody>
      </p:sp>
      <p:sp>
        <p:nvSpPr>
          <p:cNvPr id="7" name="Titolo 1">
            <a:extLst>
              <a:ext uri="{FF2B5EF4-FFF2-40B4-BE49-F238E27FC236}">
                <a16:creationId xmlns:a16="http://schemas.microsoft.com/office/drawing/2014/main" id="{E965EBFC-135D-330E-4D8D-28B25D5EE855}"/>
              </a:ext>
            </a:extLst>
          </p:cNvPr>
          <p:cNvSpPr>
            <a:spLocks noGrp="1"/>
          </p:cNvSpPr>
          <p:nvPr>
            <p:ph type="title"/>
          </p:nvPr>
        </p:nvSpPr>
        <p:spPr>
          <a:xfrm>
            <a:off x="50153" y="168816"/>
            <a:ext cx="5237465" cy="1603713"/>
          </a:xfrm>
          <a:solidFill>
            <a:schemeClr val="bg1">
              <a:alpha val="50000"/>
            </a:schemeClr>
          </a:solidFill>
          <a:ln w="25400" cap="sq">
            <a:solidFill>
              <a:schemeClr val="tx1"/>
            </a:solidFill>
            <a:miter lim="800000"/>
          </a:ln>
        </p:spPr>
        <p:txBody>
          <a:bodyPr>
            <a:normAutofit/>
          </a:bodyPr>
          <a:lstStyle/>
          <a:p>
            <a:pPr algn="ctr"/>
            <a:r>
              <a:rPr lang="it-IT" sz="6000" b="1" dirty="0" err="1"/>
              <a:t>Cough</a:t>
            </a:r>
            <a:r>
              <a:rPr lang="it-IT" sz="6000" b="1" dirty="0"/>
              <a:t> Counter</a:t>
            </a:r>
          </a:p>
        </p:txBody>
      </p:sp>
      <p:pic>
        <p:nvPicPr>
          <p:cNvPr id="3" name="Immagine 2">
            <a:extLst>
              <a:ext uri="{FF2B5EF4-FFF2-40B4-BE49-F238E27FC236}">
                <a16:creationId xmlns:a16="http://schemas.microsoft.com/office/drawing/2014/main" id="{486B1644-E800-F468-3E87-4AF682EC74F7}"/>
              </a:ext>
            </a:extLst>
          </p:cNvPr>
          <p:cNvPicPr>
            <a:picLocks noChangeAspect="1"/>
          </p:cNvPicPr>
          <p:nvPr/>
        </p:nvPicPr>
        <p:blipFill>
          <a:blip r:embed="rId2"/>
          <a:srcRect l="35041" t="19463" r="13855" b="5334"/>
          <a:stretch/>
        </p:blipFill>
        <p:spPr>
          <a:xfrm>
            <a:off x="5426438" y="164118"/>
            <a:ext cx="6614177" cy="5472184"/>
          </a:xfrm>
          <a:prstGeom prst="rect">
            <a:avLst/>
          </a:prstGeom>
        </p:spPr>
      </p:pic>
      <p:sp>
        <p:nvSpPr>
          <p:cNvPr id="4" name="CasellaDiTesto 3">
            <a:extLst>
              <a:ext uri="{FF2B5EF4-FFF2-40B4-BE49-F238E27FC236}">
                <a16:creationId xmlns:a16="http://schemas.microsoft.com/office/drawing/2014/main" id="{30F5E457-5589-271B-62B3-56672F4341E9}"/>
              </a:ext>
            </a:extLst>
          </p:cNvPr>
          <p:cNvSpPr txBox="1"/>
          <p:nvPr/>
        </p:nvSpPr>
        <p:spPr>
          <a:xfrm>
            <a:off x="224852" y="2233534"/>
            <a:ext cx="4796853" cy="2246769"/>
          </a:xfrm>
          <a:prstGeom prst="rect">
            <a:avLst/>
          </a:prstGeom>
          <a:noFill/>
        </p:spPr>
        <p:txBody>
          <a:bodyPr wrap="square" rtlCol="0">
            <a:spAutoFit/>
          </a:bodyPr>
          <a:lstStyle/>
          <a:p>
            <a:pPr marL="285750" indent="-285750">
              <a:buFont typeface="Arial" panose="020B0604020202020204" pitchFamily="34" charset="0"/>
              <a:buChar char="•"/>
            </a:pPr>
            <a:r>
              <a:rPr lang="it-IT" sz="2800" dirty="0"/>
              <a:t>L’impatto sulla qualità di vita non correla (sempre) con il numero di colpi di tosse/die</a:t>
            </a:r>
          </a:p>
          <a:p>
            <a:pPr marL="285750" indent="-285750">
              <a:buFont typeface="Arial" panose="020B0604020202020204" pitchFamily="34" charset="0"/>
              <a:buChar char="•"/>
            </a:pPr>
            <a:endParaRPr lang="it-IT" sz="2800" dirty="0"/>
          </a:p>
          <a:p>
            <a:pPr marL="285750" indent="-285750">
              <a:buFont typeface="Arial" panose="020B0604020202020204" pitchFamily="34" charset="0"/>
              <a:buChar char="•"/>
            </a:pPr>
            <a:r>
              <a:rPr lang="it-IT" sz="2800" dirty="0"/>
              <a:t>«Fenotipi» </a:t>
            </a:r>
            <a:endParaRPr lang="it-IT" dirty="0"/>
          </a:p>
        </p:txBody>
      </p:sp>
    </p:spTree>
    <p:extLst>
      <p:ext uri="{BB962C8B-B14F-4D97-AF65-F5344CB8AC3E}">
        <p14:creationId xmlns:p14="http://schemas.microsoft.com/office/powerpoint/2010/main" val="1857375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6F54-0E49-AAFF-7403-B7E957426DE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AE58453-6F96-D9E8-B9F1-A4F79201BD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olo 1">
            <a:extLst>
              <a:ext uri="{FF2B5EF4-FFF2-40B4-BE49-F238E27FC236}">
                <a16:creationId xmlns:a16="http://schemas.microsoft.com/office/drawing/2014/main" id="{16585897-5A85-8C87-7C22-9D52577798A1}"/>
              </a:ext>
            </a:extLst>
          </p:cNvPr>
          <p:cNvSpPr>
            <a:spLocks noGrp="1"/>
          </p:cNvSpPr>
          <p:nvPr>
            <p:ph type="title"/>
          </p:nvPr>
        </p:nvSpPr>
        <p:spPr>
          <a:xfrm>
            <a:off x="50153" y="168816"/>
            <a:ext cx="5237465" cy="1603713"/>
          </a:xfrm>
          <a:solidFill>
            <a:schemeClr val="bg1">
              <a:alpha val="50000"/>
            </a:schemeClr>
          </a:solidFill>
          <a:ln w="25400" cap="sq">
            <a:solidFill>
              <a:schemeClr val="tx1"/>
            </a:solidFill>
            <a:miter lim="800000"/>
          </a:ln>
        </p:spPr>
        <p:txBody>
          <a:bodyPr>
            <a:normAutofit fontScale="90000"/>
          </a:bodyPr>
          <a:lstStyle/>
          <a:p>
            <a:pPr algn="ctr"/>
            <a:r>
              <a:rPr lang="it-IT" sz="6000" b="1" dirty="0"/>
              <a:t>Imaging (CT) e broncoscopia</a:t>
            </a:r>
          </a:p>
        </p:txBody>
      </p:sp>
      <p:sp>
        <p:nvSpPr>
          <p:cNvPr id="9" name="CasellaDiTesto 8">
            <a:extLst>
              <a:ext uri="{FF2B5EF4-FFF2-40B4-BE49-F238E27FC236}">
                <a16:creationId xmlns:a16="http://schemas.microsoft.com/office/drawing/2014/main" id="{235B2754-98EB-D6F8-75E3-E63A08BB6674}"/>
              </a:ext>
            </a:extLst>
          </p:cNvPr>
          <p:cNvSpPr txBox="1"/>
          <p:nvPr/>
        </p:nvSpPr>
        <p:spPr>
          <a:xfrm>
            <a:off x="309489" y="2011682"/>
            <a:ext cx="4674268" cy="3693319"/>
          </a:xfrm>
          <a:prstGeom prst="rect">
            <a:avLst/>
          </a:prstGeom>
          <a:noFill/>
        </p:spPr>
        <p:txBody>
          <a:bodyPr wrap="square" rtlCol="0">
            <a:spAutoFit/>
          </a:bodyPr>
          <a:lstStyle/>
          <a:p>
            <a:endParaRPr lang="it-IT" b="1" dirty="0"/>
          </a:p>
          <a:p>
            <a:pPr algn="l">
              <a:buFont typeface="Arial" panose="020B0604020202020204" pitchFamily="34" charset="0"/>
              <a:buChar char="•"/>
            </a:pPr>
            <a:r>
              <a:rPr lang="en-US" sz="2400" b="1" i="0" dirty="0">
                <a:solidFill>
                  <a:srgbClr val="333333"/>
                </a:solidFill>
                <a:effectLst/>
              </a:rPr>
              <a:t> </a:t>
            </a:r>
            <a:r>
              <a:rPr lang="en-US" sz="2400" b="1" i="0" dirty="0" err="1">
                <a:solidFill>
                  <a:srgbClr val="333333"/>
                </a:solidFill>
                <a:effectLst/>
              </a:rPr>
              <a:t>diagnosi</a:t>
            </a:r>
            <a:r>
              <a:rPr lang="en-US" sz="2400" b="1" i="0" dirty="0">
                <a:solidFill>
                  <a:srgbClr val="333333"/>
                </a:solidFill>
                <a:effectLst/>
              </a:rPr>
              <a:t> di </a:t>
            </a:r>
            <a:r>
              <a:rPr lang="en-US" sz="2400" b="1" i="0" dirty="0" err="1">
                <a:solidFill>
                  <a:srgbClr val="333333"/>
                </a:solidFill>
                <a:effectLst/>
              </a:rPr>
              <a:t>esclusione</a:t>
            </a:r>
            <a:endParaRPr lang="en-US" sz="2400" b="1" i="0" dirty="0">
              <a:solidFill>
                <a:srgbClr val="333333"/>
              </a:solidFill>
              <a:effectLst/>
            </a:endParaRPr>
          </a:p>
          <a:p>
            <a:pPr algn="l">
              <a:buFont typeface="Arial" panose="020B0604020202020204" pitchFamily="34" charset="0"/>
              <a:buChar char="•"/>
            </a:pPr>
            <a:r>
              <a:rPr lang="en-US" sz="2400" b="1" dirty="0">
                <a:solidFill>
                  <a:srgbClr val="333333"/>
                </a:solidFill>
              </a:rPr>
              <a:t> BAL per </a:t>
            </a:r>
            <a:r>
              <a:rPr lang="en-US" sz="2400" b="1" dirty="0" err="1">
                <a:solidFill>
                  <a:srgbClr val="333333"/>
                </a:solidFill>
              </a:rPr>
              <a:t>valutazione</a:t>
            </a:r>
            <a:r>
              <a:rPr lang="en-US" sz="2400" b="1" dirty="0">
                <a:solidFill>
                  <a:srgbClr val="333333"/>
                </a:solidFill>
              </a:rPr>
              <a:t> </a:t>
            </a:r>
            <a:r>
              <a:rPr lang="en-US" sz="2400" b="1" dirty="0" err="1">
                <a:solidFill>
                  <a:srgbClr val="333333"/>
                </a:solidFill>
              </a:rPr>
              <a:t>flogosi</a:t>
            </a:r>
            <a:r>
              <a:rPr lang="en-US" sz="2400" b="1" dirty="0">
                <a:solidFill>
                  <a:srgbClr val="333333"/>
                </a:solidFill>
              </a:rPr>
              <a:t> / microbiota / </a:t>
            </a:r>
            <a:r>
              <a:rPr lang="en-US" sz="2400" b="1" dirty="0" err="1">
                <a:solidFill>
                  <a:srgbClr val="333333"/>
                </a:solidFill>
              </a:rPr>
              <a:t>patogeni</a:t>
            </a:r>
            <a:r>
              <a:rPr lang="en-US" sz="2400" b="1" dirty="0">
                <a:solidFill>
                  <a:srgbClr val="333333"/>
                </a:solidFill>
              </a:rPr>
              <a:t> </a:t>
            </a:r>
            <a:r>
              <a:rPr lang="en-US" sz="2400" b="1" dirty="0" err="1">
                <a:solidFill>
                  <a:srgbClr val="333333"/>
                </a:solidFill>
              </a:rPr>
              <a:t>opportunisti</a:t>
            </a:r>
            <a:r>
              <a:rPr lang="en-US" sz="2400" b="1" dirty="0">
                <a:solidFill>
                  <a:srgbClr val="333333"/>
                </a:solidFill>
              </a:rPr>
              <a:t> / </a:t>
            </a:r>
            <a:r>
              <a:rPr lang="en-US" sz="2400" b="1" dirty="0" err="1">
                <a:solidFill>
                  <a:srgbClr val="333333"/>
                </a:solidFill>
              </a:rPr>
              <a:t>pepsina</a:t>
            </a:r>
            <a:r>
              <a:rPr lang="en-US" sz="2400" b="1" dirty="0">
                <a:solidFill>
                  <a:srgbClr val="333333"/>
                </a:solidFill>
              </a:rPr>
              <a:t> – </a:t>
            </a:r>
            <a:r>
              <a:rPr lang="en-US" sz="2400" b="1" dirty="0" err="1">
                <a:solidFill>
                  <a:srgbClr val="333333"/>
                </a:solidFill>
              </a:rPr>
              <a:t>materiale</a:t>
            </a:r>
            <a:r>
              <a:rPr lang="en-US" sz="2400" b="1" dirty="0">
                <a:solidFill>
                  <a:srgbClr val="333333"/>
                </a:solidFill>
              </a:rPr>
              <a:t> </a:t>
            </a:r>
            <a:r>
              <a:rPr lang="en-US" sz="2400" b="1" dirty="0" err="1">
                <a:solidFill>
                  <a:srgbClr val="333333"/>
                </a:solidFill>
              </a:rPr>
              <a:t>alimentare</a:t>
            </a:r>
            <a:endParaRPr lang="en-US" sz="2400" b="1" dirty="0">
              <a:solidFill>
                <a:srgbClr val="333333"/>
              </a:solidFill>
            </a:endParaRPr>
          </a:p>
          <a:p>
            <a:pPr algn="l">
              <a:buFont typeface="Arial" panose="020B0604020202020204" pitchFamily="34" charset="0"/>
              <a:buChar char="•"/>
            </a:pPr>
            <a:r>
              <a:rPr lang="en-US" sz="2400" b="1" dirty="0">
                <a:solidFill>
                  <a:srgbClr val="333333"/>
                </a:solidFill>
              </a:rPr>
              <a:t> </a:t>
            </a:r>
            <a:r>
              <a:rPr lang="en-US" sz="2400" b="1" dirty="0" err="1">
                <a:solidFill>
                  <a:srgbClr val="333333"/>
                </a:solidFill>
              </a:rPr>
              <a:t>Fisiopatologia</a:t>
            </a:r>
            <a:r>
              <a:rPr lang="en-US" sz="2400" b="1" dirty="0">
                <a:solidFill>
                  <a:srgbClr val="333333"/>
                </a:solidFill>
              </a:rPr>
              <a:t> </a:t>
            </a:r>
            <a:r>
              <a:rPr lang="en-US" sz="2400" b="1" dirty="0" err="1">
                <a:solidFill>
                  <a:srgbClr val="333333"/>
                </a:solidFill>
              </a:rPr>
              <a:t>della</a:t>
            </a:r>
            <a:r>
              <a:rPr lang="en-US" sz="2400" b="1" dirty="0">
                <a:solidFill>
                  <a:srgbClr val="333333"/>
                </a:solidFill>
              </a:rPr>
              <a:t> </a:t>
            </a:r>
            <a:r>
              <a:rPr lang="en-US" sz="2400" b="1" dirty="0" err="1">
                <a:solidFill>
                  <a:srgbClr val="333333"/>
                </a:solidFill>
              </a:rPr>
              <a:t>deglutizione</a:t>
            </a:r>
            <a:r>
              <a:rPr lang="en-US" sz="2400" b="1" dirty="0">
                <a:solidFill>
                  <a:srgbClr val="333333"/>
                </a:solidFill>
              </a:rPr>
              <a:t> e digestive</a:t>
            </a:r>
          </a:p>
          <a:p>
            <a:pPr algn="l">
              <a:buFont typeface="Arial" panose="020B0604020202020204" pitchFamily="34" charset="0"/>
              <a:buChar char="•"/>
            </a:pPr>
            <a:r>
              <a:rPr lang="en-US" sz="2400" b="1" dirty="0" err="1">
                <a:solidFill>
                  <a:srgbClr val="333333"/>
                </a:solidFill>
              </a:rPr>
              <a:t>Approccio</a:t>
            </a:r>
            <a:r>
              <a:rPr lang="en-US" sz="2400" b="1" dirty="0">
                <a:solidFill>
                  <a:srgbClr val="333333"/>
                </a:solidFill>
              </a:rPr>
              <a:t> </a:t>
            </a:r>
            <a:r>
              <a:rPr lang="en-US" sz="2400" b="1" dirty="0" err="1">
                <a:solidFill>
                  <a:srgbClr val="333333"/>
                </a:solidFill>
              </a:rPr>
              <a:t>multidisciplinare</a:t>
            </a:r>
            <a:endParaRPr lang="en-US" sz="2400" b="1" dirty="0">
              <a:solidFill>
                <a:srgbClr val="333333"/>
              </a:solidFill>
            </a:endParaRPr>
          </a:p>
          <a:p>
            <a:pPr algn="l">
              <a:buFont typeface="Arial" panose="020B0604020202020204" pitchFamily="34" charset="0"/>
              <a:buChar char="•"/>
            </a:pPr>
            <a:r>
              <a:rPr lang="en-US" sz="2400" b="1" dirty="0">
                <a:solidFill>
                  <a:srgbClr val="333333"/>
                </a:solidFill>
              </a:rPr>
              <a:t> </a:t>
            </a:r>
            <a:r>
              <a:rPr lang="en-US" sz="2400" b="1" dirty="0" err="1">
                <a:solidFill>
                  <a:srgbClr val="333333"/>
                </a:solidFill>
              </a:rPr>
              <a:t>Gestione</a:t>
            </a:r>
            <a:r>
              <a:rPr lang="en-US" sz="2400" b="1" dirty="0">
                <a:solidFill>
                  <a:srgbClr val="333333"/>
                </a:solidFill>
              </a:rPr>
              <a:t> </a:t>
            </a:r>
            <a:r>
              <a:rPr lang="en-US" sz="2400" b="1" dirty="0" err="1">
                <a:solidFill>
                  <a:srgbClr val="333333"/>
                </a:solidFill>
              </a:rPr>
              <a:t>terapia</a:t>
            </a:r>
            <a:r>
              <a:rPr lang="en-US" sz="2400" b="1" dirty="0">
                <a:solidFill>
                  <a:srgbClr val="333333"/>
                </a:solidFill>
              </a:rPr>
              <a:t> </a:t>
            </a:r>
            <a:r>
              <a:rPr lang="en-US" sz="2400" b="1" dirty="0" err="1">
                <a:solidFill>
                  <a:srgbClr val="333333"/>
                </a:solidFill>
              </a:rPr>
              <a:t>farmacologica</a:t>
            </a:r>
            <a:endParaRPr lang="en-US" sz="2400" b="1" dirty="0">
              <a:solidFill>
                <a:srgbClr val="333333"/>
              </a:solidFill>
            </a:endParaRPr>
          </a:p>
          <a:p>
            <a:pPr algn="l">
              <a:buFont typeface="Arial" panose="020B0604020202020204" pitchFamily="34" charset="0"/>
              <a:buChar char="•"/>
            </a:pPr>
            <a:r>
              <a:rPr lang="en-US" sz="2400" b="1" dirty="0">
                <a:solidFill>
                  <a:srgbClr val="333333"/>
                </a:solidFill>
              </a:rPr>
              <a:t> Targeted Lung Denervation </a:t>
            </a:r>
          </a:p>
        </p:txBody>
      </p:sp>
      <p:pic>
        <p:nvPicPr>
          <p:cNvPr id="4" name="Immagine 3">
            <a:extLst>
              <a:ext uri="{FF2B5EF4-FFF2-40B4-BE49-F238E27FC236}">
                <a16:creationId xmlns:a16="http://schemas.microsoft.com/office/drawing/2014/main" id="{A7CCE0DF-E128-647E-2AB4-9DBD133A1DDC}"/>
              </a:ext>
            </a:extLst>
          </p:cNvPr>
          <p:cNvPicPr>
            <a:picLocks noChangeAspect="1"/>
          </p:cNvPicPr>
          <p:nvPr/>
        </p:nvPicPr>
        <p:blipFill>
          <a:blip r:embed="rId2"/>
          <a:srcRect l="36763" t="39339" r="23893" b="29608"/>
          <a:stretch/>
        </p:blipFill>
        <p:spPr>
          <a:xfrm>
            <a:off x="5471409" y="168816"/>
            <a:ext cx="6612165" cy="2934148"/>
          </a:xfrm>
          <a:prstGeom prst="rect">
            <a:avLst/>
          </a:prstGeom>
        </p:spPr>
      </p:pic>
    </p:spTree>
    <p:extLst>
      <p:ext uri="{BB962C8B-B14F-4D97-AF65-F5344CB8AC3E}">
        <p14:creationId xmlns:p14="http://schemas.microsoft.com/office/powerpoint/2010/main" val="3685561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4496-0D90-6DDB-BFF9-A66D38F8068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F09D679-C7F4-1F74-4FFA-E102A010322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1">
            <a:extLst>
              <a:ext uri="{FF2B5EF4-FFF2-40B4-BE49-F238E27FC236}">
                <a16:creationId xmlns:a16="http://schemas.microsoft.com/office/drawing/2014/main" id="{F0F6B630-8FF0-DB00-1B7C-65C9ECA715C4}"/>
              </a:ext>
            </a:extLst>
          </p:cNvPr>
          <p:cNvSpPr txBox="1">
            <a:spLocks/>
          </p:cNvSpPr>
          <p:nvPr/>
        </p:nvSpPr>
        <p:spPr>
          <a:xfrm>
            <a:off x="0" y="1514904"/>
            <a:ext cx="5315061" cy="3575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b="1" dirty="0">
                <a:latin typeface="Calibri Light"/>
              </a:rPr>
              <a:t>Tosse cronica</a:t>
            </a:r>
            <a:br>
              <a:rPr lang="it-IT" b="1" dirty="0">
                <a:latin typeface="Calibri Light"/>
              </a:rPr>
            </a:br>
            <a:r>
              <a:rPr lang="it-IT" b="1" dirty="0">
                <a:latin typeface="Calibri Light"/>
              </a:rPr>
              <a:t>…oltre BPCO e Asma</a:t>
            </a:r>
          </a:p>
        </p:txBody>
      </p:sp>
      <p:sp>
        <p:nvSpPr>
          <p:cNvPr id="3" name="Titolo 1">
            <a:extLst>
              <a:ext uri="{FF2B5EF4-FFF2-40B4-BE49-F238E27FC236}">
                <a16:creationId xmlns:a16="http://schemas.microsoft.com/office/drawing/2014/main" id="{18A4F39A-6669-5167-0C04-90852AA5AB62}"/>
              </a:ext>
            </a:extLst>
          </p:cNvPr>
          <p:cNvSpPr txBox="1">
            <a:spLocks/>
          </p:cNvSpPr>
          <p:nvPr/>
        </p:nvSpPr>
        <p:spPr>
          <a:xfrm>
            <a:off x="5315061" y="0"/>
            <a:ext cx="6876939" cy="6858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err="1">
                <a:solidFill>
                  <a:schemeClr val="accent1"/>
                </a:solidFill>
                <a:latin typeface="Calibri Light"/>
              </a:rPr>
              <a:t>Overview</a:t>
            </a:r>
            <a:r>
              <a:rPr lang="it-IT" sz="4400" b="1" dirty="0">
                <a:solidFill>
                  <a:schemeClr val="accent1"/>
                </a:solidFill>
                <a:latin typeface="Calibri Light"/>
              </a:rPr>
              <a:t> e meccanismo neuropatico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chemeClr val="accent1"/>
                </a:solidFill>
                <a:latin typeface="Calibri Light"/>
              </a:rPr>
              <a:t>Workout diagnostico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rgbClr val="FFFF00"/>
                </a:solidFill>
                <a:latin typeface="Calibri Light"/>
              </a:rPr>
              <a:t>Opzioni terapeutiche</a:t>
            </a:r>
          </a:p>
          <a:p>
            <a:pPr marL="857250" marR="0" lvl="0" indent="-857250" algn="ctr"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it-IT" b="1" dirty="0">
              <a:solidFill>
                <a:schemeClr val="accent4"/>
              </a:solidFill>
              <a:latin typeface="Calibri Light"/>
            </a:endParaRPr>
          </a:p>
        </p:txBody>
      </p:sp>
    </p:spTree>
    <p:extLst>
      <p:ext uri="{BB962C8B-B14F-4D97-AF65-F5344CB8AC3E}">
        <p14:creationId xmlns:p14="http://schemas.microsoft.com/office/powerpoint/2010/main" val="1245691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1EE7843-E14D-4E84-8564-0D15E71EA21F}"/>
              </a:ext>
            </a:extLst>
          </p:cNvPr>
          <p:cNvSpPr txBox="1"/>
          <p:nvPr/>
        </p:nvSpPr>
        <p:spPr>
          <a:xfrm>
            <a:off x="5569238" y="6400798"/>
            <a:ext cx="6545635" cy="369332"/>
          </a:xfrm>
          <a:prstGeom prst="rect">
            <a:avLst/>
          </a:prstGeom>
          <a:noFill/>
        </p:spPr>
        <p:txBody>
          <a:bodyPr wrap="square" rtlCol="0">
            <a:spAutoFit/>
          </a:bodyPr>
          <a:lstStyle/>
          <a:p>
            <a:r>
              <a:rPr lang="it-IT" b="1" i="1" dirty="0" err="1">
                <a:solidFill>
                  <a:srgbClr val="FF0000"/>
                </a:solidFill>
              </a:rPr>
              <a:t>Kum</a:t>
            </a:r>
            <a:r>
              <a:rPr lang="it-IT" b="1" i="1" dirty="0">
                <a:solidFill>
                  <a:srgbClr val="FF0000"/>
                </a:solidFill>
              </a:rPr>
              <a:t> A Lancet </a:t>
            </a:r>
            <a:r>
              <a:rPr lang="it-IT" b="1" i="1" dirty="0" err="1">
                <a:solidFill>
                  <a:srgbClr val="FF0000"/>
                </a:solidFill>
              </a:rPr>
              <a:t>Respiratory</a:t>
            </a:r>
            <a:r>
              <a:rPr lang="it-IT" b="1" i="1" dirty="0">
                <a:solidFill>
                  <a:srgbClr val="FF0000"/>
                </a:solidFill>
              </a:rPr>
              <a:t> Medicine </a:t>
            </a:r>
            <a:r>
              <a:rPr lang="it-IT" b="1" i="1" dirty="0" err="1">
                <a:solidFill>
                  <a:srgbClr val="FF0000"/>
                </a:solidFill>
              </a:rPr>
              <a:t>Apr</a:t>
            </a:r>
            <a:r>
              <a:rPr lang="it-IT" b="1" i="1" dirty="0">
                <a:solidFill>
                  <a:srgbClr val="FF0000"/>
                </a:solidFill>
              </a:rPr>
              <a:t> 2025</a:t>
            </a:r>
          </a:p>
        </p:txBody>
      </p:sp>
      <p:sp>
        <p:nvSpPr>
          <p:cNvPr id="11" name="CasellaDiTesto 10">
            <a:extLst>
              <a:ext uri="{FF2B5EF4-FFF2-40B4-BE49-F238E27FC236}">
                <a16:creationId xmlns:a16="http://schemas.microsoft.com/office/drawing/2014/main" id="{E6CB331F-0043-F2D9-3363-A60AF68BC9CE}"/>
              </a:ext>
            </a:extLst>
          </p:cNvPr>
          <p:cNvSpPr txBox="1"/>
          <p:nvPr/>
        </p:nvSpPr>
        <p:spPr>
          <a:xfrm>
            <a:off x="212035" y="583096"/>
            <a:ext cx="4863548" cy="400110"/>
          </a:xfrm>
          <a:prstGeom prst="rect">
            <a:avLst/>
          </a:prstGeom>
          <a:noFill/>
        </p:spPr>
        <p:txBody>
          <a:bodyPr wrap="square" rtlCol="0">
            <a:spAutoFit/>
          </a:bodyPr>
          <a:lstStyle/>
          <a:p>
            <a:r>
              <a:rPr lang="it-IT" sz="2000" b="1" dirty="0"/>
              <a:t>Il «Problema» del «Placebo» nei trial </a:t>
            </a:r>
          </a:p>
        </p:txBody>
      </p:sp>
      <p:pic>
        <p:nvPicPr>
          <p:cNvPr id="3" name="Immagine 2">
            <a:extLst>
              <a:ext uri="{FF2B5EF4-FFF2-40B4-BE49-F238E27FC236}">
                <a16:creationId xmlns:a16="http://schemas.microsoft.com/office/drawing/2014/main" id="{7677C57E-26E9-035E-2DD0-FC2560087D37}"/>
              </a:ext>
            </a:extLst>
          </p:cNvPr>
          <p:cNvPicPr>
            <a:picLocks noChangeAspect="1"/>
          </p:cNvPicPr>
          <p:nvPr/>
        </p:nvPicPr>
        <p:blipFill>
          <a:blip r:embed="rId2"/>
          <a:stretch>
            <a:fillRect/>
          </a:stretch>
        </p:blipFill>
        <p:spPr>
          <a:xfrm>
            <a:off x="0" y="1622561"/>
            <a:ext cx="12192000" cy="3612877"/>
          </a:xfrm>
          <a:prstGeom prst="rect">
            <a:avLst/>
          </a:prstGeom>
        </p:spPr>
      </p:pic>
      <p:pic>
        <p:nvPicPr>
          <p:cNvPr id="2052" name="Picture 4" descr="Placebo responses in clinical trials of refractory chronic cough: mechanisms,  challenges, and mitigation strategies - The Lancet Respiratory Medicine">
            <a:extLst>
              <a:ext uri="{FF2B5EF4-FFF2-40B4-BE49-F238E27FC236}">
                <a16:creationId xmlns:a16="http://schemas.microsoft.com/office/drawing/2014/main" id="{1A14562B-0678-336C-D993-6F43E58C8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55" y="4811781"/>
            <a:ext cx="141922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657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622075"/>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pic>
        <p:nvPicPr>
          <p:cNvPr id="2050" name="Picture 2" descr="Gefapixant, a P2X3 receptor antagonist, for the treatment of refractory or  unexplained chronic cough: a randomised, double-blind, controlled,  parallel-group, phase 2b trial - The Lancet Respiratory Medicine">
            <a:extLst>
              <a:ext uri="{FF2B5EF4-FFF2-40B4-BE49-F238E27FC236}">
                <a16:creationId xmlns:a16="http://schemas.microsoft.com/office/drawing/2014/main" id="{22FC59B9-5C38-4FE5-8B65-37F8388D3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287" y="2407883"/>
            <a:ext cx="9448800" cy="369708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8FFB52B1-556C-4209-A1D1-64724797CD3B}"/>
              </a:ext>
            </a:extLst>
          </p:cNvPr>
          <p:cNvSpPr txBox="1"/>
          <p:nvPr/>
        </p:nvSpPr>
        <p:spPr>
          <a:xfrm>
            <a:off x="6811617" y="6361043"/>
            <a:ext cx="4161183" cy="369332"/>
          </a:xfrm>
          <a:prstGeom prst="rect">
            <a:avLst/>
          </a:prstGeom>
          <a:noFill/>
        </p:spPr>
        <p:txBody>
          <a:bodyPr wrap="square" rtlCol="0">
            <a:spAutoFit/>
          </a:bodyPr>
          <a:lstStyle/>
          <a:p>
            <a:r>
              <a:rPr lang="it-IT" b="1" i="1" dirty="0">
                <a:solidFill>
                  <a:srgbClr val="FF0000"/>
                </a:solidFill>
              </a:rPr>
              <a:t>Lancet 2020</a:t>
            </a:r>
          </a:p>
        </p:txBody>
      </p:sp>
      <p:sp>
        <p:nvSpPr>
          <p:cNvPr id="6" name="CasellaDiTesto 5">
            <a:extLst>
              <a:ext uri="{FF2B5EF4-FFF2-40B4-BE49-F238E27FC236}">
                <a16:creationId xmlns:a16="http://schemas.microsoft.com/office/drawing/2014/main" id="{A0915750-B3F9-48BA-A0B5-2010F5ED538D}"/>
              </a:ext>
            </a:extLst>
          </p:cNvPr>
          <p:cNvSpPr txBox="1"/>
          <p:nvPr/>
        </p:nvSpPr>
        <p:spPr>
          <a:xfrm>
            <a:off x="3046751" y="3240586"/>
            <a:ext cx="6093500" cy="369332"/>
          </a:xfrm>
          <a:prstGeom prst="rect">
            <a:avLst/>
          </a:prstGeom>
          <a:noFill/>
        </p:spPr>
        <p:txBody>
          <a:bodyPr wrap="square">
            <a:spAutoFit/>
          </a:bodyPr>
          <a:lstStyle/>
          <a:p>
            <a:r>
              <a:rPr lang="it-IT" b="0" dirty="0">
                <a:effectLst/>
              </a:rPr>
              <a:t> </a:t>
            </a:r>
            <a:endParaRPr lang="it-IT" dirty="0"/>
          </a:p>
        </p:txBody>
      </p:sp>
    </p:spTree>
    <p:extLst>
      <p:ext uri="{BB962C8B-B14F-4D97-AF65-F5344CB8AC3E}">
        <p14:creationId xmlns:p14="http://schemas.microsoft.com/office/powerpoint/2010/main" val="1876517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6EC36-247F-D935-A5D9-CEAACD81A0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C872F50-4A45-A676-A236-8F8A4AD7136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4DB30011-BE38-CC5C-F10C-926ECA481AFA}"/>
              </a:ext>
            </a:extLst>
          </p:cNvPr>
          <p:cNvSpPr txBox="1"/>
          <p:nvPr/>
        </p:nvSpPr>
        <p:spPr>
          <a:xfrm>
            <a:off x="212035" y="13472"/>
            <a:ext cx="4863548" cy="400110"/>
          </a:xfrm>
          <a:prstGeom prst="rect">
            <a:avLst/>
          </a:prstGeom>
          <a:noFill/>
        </p:spPr>
        <p:txBody>
          <a:bodyPr wrap="square" rtlCol="0">
            <a:spAutoFit/>
          </a:bodyPr>
          <a:lstStyle/>
          <a:p>
            <a:r>
              <a:rPr lang="it-IT" sz="2000" b="1" dirty="0"/>
              <a:t>Il «Problema» del «Placebo» nei trial </a:t>
            </a:r>
          </a:p>
        </p:txBody>
      </p:sp>
      <p:sp>
        <p:nvSpPr>
          <p:cNvPr id="4" name="CasellaDiTesto 3">
            <a:extLst>
              <a:ext uri="{FF2B5EF4-FFF2-40B4-BE49-F238E27FC236}">
                <a16:creationId xmlns:a16="http://schemas.microsoft.com/office/drawing/2014/main" id="{54CF8AF6-0E42-CAA3-9973-9D62F4A0CB41}"/>
              </a:ext>
            </a:extLst>
          </p:cNvPr>
          <p:cNvSpPr txBox="1"/>
          <p:nvPr/>
        </p:nvSpPr>
        <p:spPr>
          <a:xfrm>
            <a:off x="3046751" y="3248081"/>
            <a:ext cx="6093500" cy="369332"/>
          </a:xfrm>
          <a:prstGeom prst="rect">
            <a:avLst/>
          </a:prstGeom>
          <a:noFill/>
        </p:spPr>
        <p:txBody>
          <a:bodyPr wrap="square">
            <a:spAutoFit/>
          </a:bodyPr>
          <a:lstStyle/>
          <a:p>
            <a:r>
              <a:rPr lang="it-IT" dirty="0"/>
              <a:t> </a:t>
            </a:r>
          </a:p>
        </p:txBody>
      </p:sp>
      <p:pic>
        <p:nvPicPr>
          <p:cNvPr id="7" name="Immagine 6">
            <a:extLst>
              <a:ext uri="{FF2B5EF4-FFF2-40B4-BE49-F238E27FC236}">
                <a16:creationId xmlns:a16="http://schemas.microsoft.com/office/drawing/2014/main" id="{90AFADE9-F956-6983-8375-0ED1941FAA9A}"/>
              </a:ext>
            </a:extLst>
          </p:cNvPr>
          <p:cNvPicPr>
            <a:picLocks noChangeAspect="1"/>
          </p:cNvPicPr>
          <p:nvPr/>
        </p:nvPicPr>
        <p:blipFill>
          <a:blip r:embed="rId2"/>
          <a:srcRect l="30553" t="31029" r="19468" b="19329"/>
          <a:stretch/>
        </p:blipFill>
        <p:spPr>
          <a:xfrm>
            <a:off x="382249" y="614596"/>
            <a:ext cx="10844821" cy="6056027"/>
          </a:xfrm>
          <a:prstGeom prst="rect">
            <a:avLst/>
          </a:prstGeom>
        </p:spPr>
      </p:pic>
      <p:cxnSp>
        <p:nvCxnSpPr>
          <p:cNvPr id="10" name="Connettore diritto 9">
            <a:extLst>
              <a:ext uri="{FF2B5EF4-FFF2-40B4-BE49-F238E27FC236}">
                <a16:creationId xmlns:a16="http://schemas.microsoft.com/office/drawing/2014/main" id="{1D575E8C-AD35-7F61-CA48-290028E4F07A}"/>
              </a:ext>
            </a:extLst>
          </p:cNvPr>
          <p:cNvCxnSpPr/>
          <p:nvPr/>
        </p:nvCxnSpPr>
        <p:spPr>
          <a:xfrm>
            <a:off x="9968459" y="1119636"/>
            <a:ext cx="974361" cy="0"/>
          </a:xfrm>
          <a:prstGeom prst="line">
            <a:avLst/>
          </a:prstGeom>
          <a:ln w="203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02FBBD02-6F33-4461-E2DE-3BEFA68F6D65}"/>
              </a:ext>
            </a:extLst>
          </p:cNvPr>
          <p:cNvCxnSpPr>
            <a:cxnSpLocks/>
          </p:cNvCxnSpPr>
          <p:nvPr/>
        </p:nvCxnSpPr>
        <p:spPr>
          <a:xfrm>
            <a:off x="7259188" y="2083632"/>
            <a:ext cx="505717"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D36629AD-ABC7-0258-4EE0-E3959E99D715}"/>
              </a:ext>
            </a:extLst>
          </p:cNvPr>
          <p:cNvCxnSpPr>
            <a:cxnSpLocks/>
          </p:cNvCxnSpPr>
          <p:nvPr/>
        </p:nvCxnSpPr>
        <p:spPr>
          <a:xfrm>
            <a:off x="2105068" y="2071142"/>
            <a:ext cx="505717" cy="0"/>
          </a:xfrm>
          <a:prstGeom prst="line">
            <a:avLst/>
          </a:prstGeom>
          <a:ln w="152400"/>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D95A4E85-282A-778F-7DDE-2C0449D80C2F}"/>
              </a:ext>
            </a:extLst>
          </p:cNvPr>
          <p:cNvSpPr txBox="1"/>
          <p:nvPr/>
        </p:nvSpPr>
        <p:spPr>
          <a:xfrm>
            <a:off x="6640643" y="6310859"/>
            <a:ext cx="3882452" cy="369332"/>
          </a:xfrm>
          <a:prstGeom prst="rect">
            <a:avLst/>
          </a:prstGeom>
          <a:noFill/>
        </p:spPr>
        <p:txBody>
          <a:bodyPr wrap="square" rtlCol="0">
            <a:spAutoFit/>
          </a:bodyPr>
          <a:lstStyle/>
          <a:p>
            <a:r>
              <a:rPr lang="it-IT" b="1" i="1" dirty="0" err="1"/>
              <a:t>Courtesy</a:t>
            </a:r>
            <a:r>
              <a:rPr lang="it-IT" b="1" i="1" dirty="0"/>
              <a:t> of MSD</a:t>
            </a:r>
          </a:p>
        </p:txBody>
      </p:sp>
      <p:cxnSp>
        <p:nvCxnSpPr>
          <p:cNvPr id="17" name="Connettore diritto 16">
            <a:extLst>
              <a:ext uri="{FF2B5EF4-FFF2-40B4-BE49-F238E27FC236}">
                <a16:creationId xmlns:a16="http://schemas.microsoft.com/office/drawing/2014/main" id="{60A52178-66A1-3452-21F3-3F8C40A31230}"/>
              </a:ext>
            </a:extLst>
          </p:cNvPr>
          <p:cNvCxnSpPr/>
          <p:nvPr/>
        </p:nvCxnSpPr>
        <p:spPr>
          <a:xfrm>
            <a:off x="826945" y="1032196"/>
            <a:ext cx="974361" cy="0"/>
          </a:xfrm>
          <a:prstGeom prst="line">
            <a:avLst/>
          </a:prstGeom>
          <a:ln w="203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960140A2-7D43-2844-D526-C22C14A84E6F}"/>
              </a:ext>
            </a:extLst>
          </p:cNvPr>
          <p:cNvCxnSpPr>
            <a:cxnSpLocks/>
          </p:cNvCxnSpPr>
          <p:nvPr/>
        </p:nvCxnSpPr>
        <p:spPr>
          <a:xfrm>
            <a:off x="4431038" y="3482711"/>
            <a:ext cx="505717" cy="0"/>
          </a:xfrm>
          <a:prstGeom prst="line">
            <a:avLst/>
          </a:prstGeom>
          <a:ln w="152400"/>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DBE62230-C76C-4BB9-3737-C8AB7CD557B6}"/>
              </a:ext>
            </a:extLst>
          </p:cNvPr>
          <p:cNvCxnSpPr>
            <a:cxnSpLocks/>
          </p:cNvCxnSpPr>
          <p:nvPr/>
        </p:nvCxnSpPr>
        <p:spPr>
          <a:xfrm>
            <a:off x="7773852" y="3482713"/>
            <a:ext cx="505717" cy="0"/>
          </a:xfrm>
          <a:prstGeom prst="line">
            <a:avLst/>
          </a:prstGeom>
          <a:ln w="152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015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4CFB-6A53-BB0D-0E43-478E273FDC0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4367188-03F0-AE4A-2A69-C4C4C97252E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EE606D0A-363F-9C87-7DAA-0E3BD56CCC0F}"/>
              </a:ext>
            </a:extLst>
          </p:cNvPr>
          <p:cNvSpPr txBox="1"/>
          <p:nvPr/>
        </p:nvSpPr>
        <p:spPr>
          <a:xfrm>
            <a:off x="-52073" y="6400798"/>
            <a:ext cx="6545635" cy="369332"/>
          </a:xfrm>
          <a:prstGeom prst="rect">
            <a:avLst/>
          </a:prstGeom>
          <a:noFill/>
        </p:spPr>
        <p:txBody>
          <a:bodyPr wrap="square" rtlCol="0">
            <a:spAutoFit/>
          </a:bodyPr>
          <a:lstStyle/>
          <a:p>
            <a:r>
              <a:rPr lang="en-US" b="1" i="1" dirty="0">
                <a:solidFill>
                  <a:srgbClr val="FF0000"/>
                </a:solidFill>
              </a:rPr>
              <a:t>Sundar KM et al. </a:t>
            </a:r>
            <a:r>
              <a:rPr lang="de-DE" b="1" i="1" dirty="0">
                <a:solidFill>
                  <a:srgbClr val="FF0000"/>
                </a:solidFill>
              </a:rPr>
              <a:t>Lung. 2020 Jun; 198(3): 449–457.</a:t>
            </a:r>
            <a:endParaRPr lang="it-IT" b="1" i="1" dirty="0">
              <a:solidFill>
                <a:srgbClr val="FF0000"/>
              </a:solidFill>
            </a:endParaRPr>
          </a:p>
        </p:txBody>
      </p:sp>
      <p:pic>
        <p:nvPicPr>
          <p:cNvPr id="4" name="Immagine 3">
            <a:extLst>
              <a:ext uri="{FF2B5EF4-FFF2-40B4-BE49-F238E27FC236}">
                <a16:creationId xmlns:a16="http://schemas.microsoft.com/office/drawing/2014/main" id="{07841782-B999-34DA-F88C-E92B1DE9D5CA}"/>
              </a:ext>
            </a:extLst>
          </p:cNvPr>
          <p:cNvPicPr>
            <a:picLocks noChangeAspect="1"/>
          </p:cNvPicPr>
          <p:nvPr/>
        </p:nvPicPr>
        <p:blipFill rotWithShape="1">
          <a:blip r:embed="rId2"/>
          <a:srcRect l="25543" t="21436" r="48261" b="57105"/>
          <a:stretch/>
        </p:blipFill>
        <p:spPr>
          <a:xfrm>
            <a:off x="6096000" y="735495"/>
            <a:ext cx="5251022" cy="2418521"/>
          </a:xfrm>
          <a:prstGeom prst="rect">
            <a:avLst/>
          </a:prstGeom>
        </p:spPr>
      </p:pic>
      <p:pic>
        <p:nvPicPr>
          <p:cNvPr id="9" name="Immagine 8">
            <a:extLst>
              <a:ext uri="{FF2B5EF4-FFF2-40B4-BE49-F238E27FC236}">
                <a16:creationId xmlns:a16="http://schemas.microsoft.com/office/drawing/2014/main" id="{FAD264D8-2DEA-529F-ED88-6E3ED64298A2}"/>
              </a:ext>
            </a:extLst>
          </p:cNvPr>
          <p:cNvPicPr>
            <a:picLocks noChangeAspect="1"/>
          </p:cNvPicPr>
          <p:nvPr/>
        </p:nvPicPr>
        <p:blipFill rotWithShape="1">
          <a:blip r:embed="rId3"/>
          <a:srcRect l="25435" t="24335" r="20388" b="36225"/>
          <a:stretch/>
        </p:blipFill>
        <p:spPr>
          <a:xfrm>
            <a:off x="5586731" y="3419062"/>
            <a:ext cx="6605269" cy="2703443"/>
          </a:xfrm>
          <a:prstGeom prst="rect">
            <a:avLst/>
          </a:prstGeom>
        </p:spPr>
      </p:pic>
      <p:pic>
        <p:nvPicPr>
          <p:cNvPr id="10" name="Immagine 9">
            <a:extLst>
              <a:ext uri="{FF2B5EF4-FFF2-40B4-BE49-F238E27FC236}">
                <a16:creationId xmlns:a16="http://schemas.microsoft.com/office/drawing/2014/main" id="{5BF86A52-27DE-D62C-19FA-C2F6154B049E}"/>
              </a:ext>
            </a:extLst>
          </p:cNvPr>
          <p:cNvPicPr>
            <a:picLocks noChangeAspect="1"/>
          </p:cNvPicPr>
          <p:nvPr/>
        </p:nvPicPr>
        <p:blipFill rotWithShape="1">
          <a:blip r:embed="rId3"/>
          <a:srcRect l="56359" t="24335" r="8261" b="36225"/>
          <a:stretch/>
        </p:blipFill>
        <p:spPr>
          <a:xfrm>
            <a:off x="7878417" y="3419061"/>
            <a:ext cx="4313583" cy="2703443"/>
          </a:xfrm>
          <a:prstGeom prst="rect">
            <a:avLst/>
          </a:prstGeom>
        </p:spPr>
      </p:pic>
      <p:sp>
        <p:nvSpPr>
          <p:cNvPr id="11" name="CasellaDiTesto 10">
            <a:extLst>
              <a:ext uri="{FF2B5EF4-FFF2-40B4-BE49-F238E27FC236}">
                <a16:creationId xmlns:a16="http://schemas.microsoft.com/office/drawing/2014/main" id="{39FF1D87-B8D8-3561-B7DB-0E328C5E0423}"/>
              </a:ext>
            </a:extLst>
          </p:cNvPr>
          <p:cNvSpPr txBox="1"/>
          <p:nvPr/>
        </p:nvSpPr>
        <p:spPr>
          <a:xfrm>
            <a:off x="212035" y="583096"/>
            <a:ext cx="4863548" cy="4093428"/>
          </a:xfrm>
          <a:prstGeom prst="rect">
            <a:avLst/>
          </a:prstGeom>
          <a:noFill/>
        </p:spPr>
        <p:txBody>
          <a:bodyPr wrap="square" rtlCol="0">
            <a:spAutoFit/>
          </a:bodyPr>
          <a:lstStyle/>
          <a:p>
            <a:pPr marL="285750" indent="-285750">
              <a:buFont typeface="Arial" panose="020B0604020202020204" pitchFamily="34" charset="0"/>
              <a:buChar char="•"/>
            </a:pPr>
            <a:r>
              <a:rPr lang="it-IT" sz="2000" b="1" dirty="0"/>
              <a:t>Utilizzo di CPAP in pazienti OSA con RUCC migliora la percezione della tosse</a:t>
            </a:r>
          </a:p>
          <a:p>
            <a:pPr marL="285750" indent="-285750">
              <a:buFont typeface="Arial" panose="020B0604020202020204" pitchFamily="34" charset="0"/>
              <a:buChar char="•"/>
            </a:pPr>
            <a:endParaRPr lang="it-IT" sz="2000" b="1" dirty="0"/>
          </a:p>
          <a:p>
            <a:pPr marL="285750" indent="-285750">
              <a:buFont typeface="Arial" panose="020B0604020202020204" pitchFamily="34" charset="0"/>
              <a:buChar char="•"/>
            </a:pPr>
            <a:r>
              <a:rPr lang="it-IT" sz="2000" b="1" dirty="0"/>
              <a:t>Riduzione (anche se non significativa) di prodotti della flogosi nell’esalato</a:t>
            </a:r>
          </a:p>
          <a:p>
            <a:pPr marL="285750" indent="-285750">
              <a:buFont typeface="Arial" panose="020B0604020202020204" pitchFamily="34" charset="0"/>
              <a:buChar char="•"/>
            </a:pPr>
            <a:endParaRPr lang="it-IT" sz="2000" b="1" dirty="0"/>
          </a:p>
          <a:p>
            <a:pPr marL="285750" indent="-285750">
              <a:buFont typeface="Arial" panose="020B0604020202020204" pitchFamily="34" charset="0"/>
              <a:buChar char="•"/>
            </a:pPr>
            <a:r>
              <a:rPr lang="it-IT" sz="2000" b="1" dirty="0"/>
              <a:t>Ruolo della CPAP nella modulazione dell’ipersensibilità laringea, del GERD, riduzione della flogosi sistemica (cause polmonari/extra-polmonari)</a:t>
            </a:r>
          </a:p>
          <a:p>
            <a:pPr marL="285750" indent="-285750">
              <a:buFont typeface="Arial" panose="020B0604020202020204" pitchFamily="34" charset="0"/>
              <a:buChar char="•"/>
            </a:pPr>
            <a:endParaRPr lang="it-IT" sz="2000" b="1" dirty="0"/>
          </a:p>
          <a:p>
            <a:pPr marL="285750" indent="-285750">
              <a:buFont typeface="Arial" panose="020B0604020202020204" pitchFamily="34" charset="0"/>
              <a:buChar char="•"/>
            </a:pPr>
            <a:r>
              <a:rPr lang="it-IT" sz="2000" b="1" dirty="0" err="1"/>
              <a:t>Stenting</a:t>
            </a:r>
            <a:r>
              <a:rPr lang="it-IT" sz="2000" b="1" dirty="0"/>
              <a:t> alte/basse vie aeree, effetto su recettori J</a:t>
            </a:r>
          </a:p>
        </p:txBody>
      </p:sp>
      <p:pic>
        <p:nvPicPr>
          <p:cNvPr id="3074" name="Picture 2">
            <a:extLst>
              <a:ext uri="{FF2B5EF4-FFF2-40B4-BE49-F238E27FC236}">
                <a16:creationId xmlns:a16="http://schemas.microsoft.com/office/drawing/2014/main" id="{4414AE49-1BED-9F34-3529-B87F28D799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94" t="36908" r="24273" b="36619"/>
          <a:stretch/>
        </p:blipFill>
        <p:spPr bwMode="auto">
          <a:xfrm>
            <a:off x="1637581" y="4459355"/>
            <a:ext cx="3000679" cy="181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95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1EE7843-E14D-4E84-8564-0D15E71EA21F}"/>
              </a:ext>
            </a:extLst>
          </p:cNvPr>
          <p:cNvSpPr txBox="1"/>
          <p:nvPr/>
        </p:nvSpPr>
        <p:spPr>
          <a:xfrm>
            <a:off x="-52073" y="6400798"/>
            <a:ext cx="6545635" cy="369332"/>
          </a:xfrm>
          <a:prstGeom prst="rect">
            <a:avLst/>
          </a:prstGeom>
          <a:noFill/>
        </p:spPr>
        <p:txBody>
          <a:bodyPr wrap="square" rtlCol="0">
            <a:spAutoFit/>
          </a:bodyPr>
          <a:lstStyle/>
          <a:p>
            <a:r>
              <a:rPr lang="en-US" b="1" i="1" dirty="0" err="1">
                <a:solidFill>
                  <a:srgbClr val="FF0000"/>
                </a:solidFill>
              </a:rPr>
              <a:t>Berkhof</a:t>
            </a:r>
            <a:r>
              <a:rPr lang="en-US" b="1" i="1" dirty="0">
                <a:solidFill>
                  <a:srgbClr val="FF0000"/>
                </a:solidFill>
              </a:rPr>
              <a:t>  FF et al. Respiratory Research 2013, 14:125</a:t>
            </a:r>
            <a:endParaRPr lang="it-IT" b="1" i="1" dirty="0">
              <a:solidFill>
                <a:srgbClr val="FF0000"/>
              </a:solidFill>
            </a:endParaRPr>
          </a:p>
        </p:txBody>
      </p:sp>
      <p:pic>
        <p:nvPicPr>
          <p:cNvPr id="3" name="Immagine 2">
            <a:extLst>
              <a:ext uri="{FF2B5EF4-FFF2-40B4-BE49-F238E27FC236}">
                <a16:creationId xmlns:a16="http://schemas.microsoft.com/office/drawing/2014/main" id="{098051BC-A07D-8813-AE93-F2C6C22FE89A}"/>
              </a:ext>
            </a:extLst>
          </p:cNvPr>
          <p:cNvPicPr>
            <a:picLocks noChangeAspect="1"/>
          </p:cNvPicPr>
          <p:nvPr/>
        </p:nvPicPr>
        <p:blipFill rotWithShape="1">
          <a:blip r:embed="rId2"/>
          <a:srcRect l="30217" t="28395" r="34239" b="15152"/>
          <a:stretch/>
        </p:blipFill>
        <p:spPr>
          <a:xfrm>
            <a:off x="132522" y="1579456"/>
            <a:ext cx="5102432" cy="4556299"/>
          </a:xfrm>
          <a:prstGeom prst="rect">
            <a:avLst/>
          </a:prstGeom>
        </p:spPr>
      </p:pic>
      <p:pic>
        <p:nvPicPr>
          <p:cNvPr id="5" name="Immagine 4">
            <a:extLst>
              <a:ext uri="{FF2B5EF4-FFF2-40B4-BE49-F238E27FC236}">
                <a16:creationId xmlns:a16="http://schemas.microsoft.com/office/drawing/2014/main" id="{1DE6B40B-EE43-B521-0C84-6D610468DD4E}"/>
              </a:ext>
            </a:extLst>
          </p:cNvPr>
          <p:cNvPicPr>
            <a:picLocks noChangeAspect="1"/>
          </p:cNvPicPr>
          <p:nvPr/>
        </p:nvPicPr>
        <p:blipFill rotWithShape="1">
          <a:blip r:embed="rId3"/>
          <a:srcRect l="30326" t="28395" r="34348" b="12832"/>
          <a:stretch/>
        </p:blipFill>
        <p:spPr>
          <a:xfrm>
            <a:off x="6255024" y="1711975"/>
            <a:ext cx="4916905" cy="4599197"/>
          </a:xfrm>
          <a:prstGeom prst="rect">
            <a:avLst/>
          </a:prstGeom>
        </p:spPr>
      </p:pic>
      <p:sp>
        <p:nvSpPr>
          <p:cNvPr id="7" name="Titolo 1">
            <a:extLst>
              <a:ext uri="{FF2B5EF4-FFF2-40B4-BE49-F238E27FC236}">
                <a16:creationId xmlns:a16="http://schemas.microsoft.com/office/drawing/2014/main" id="{98D70576-E49C-3A74-DE1B-702AF25EAB53}"/>
              </a:ext>
            </a:extLst>
          </p:cNvPr>
          <p:cNvSpPr>
            <a:spLocks noGrp="1"/>
          </p:cNvSpPr>
          <p:nvPr>
            <p:ph type="title"/>
          </p:nvPr>
        </p:nvSpPr>
        <p:spPr>
          <a:xfrm>
            <a:off x="6358191" y="106595"/>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Macrolidi e COPD</a:t>
            </a:r>
            <a:endParaRPr lang="it-IT" sz="3200" dirty="0"/>
          </a:p>
        </p:txBody>
      </p:sp>
      <p:sp>
        <p:nvSpPr>
          <p:cNvPr id="9" name="Titolo 1">
            <a:extLst>
              <a:ext uri="{FF2B5EF4-FFF2-40B4-BE49-F238E27FC236}">
                <a16:creationId xmlns:a16="http://schemas.microsoft.com/office/drawing/2014/main" id="{7D1C2A43-E7C7-6ED1-28AC-7DC14887A223}"/>
              </a:ext>
            </a:extLst>
          </p:cNvPr>
          <p:cNvSpPr txBox="1">
            <a:spLocks/>
          </p:cNvSpPr>
          <p:nvPr/>
        </p:nvSpPr>
        <p:spPr>
          <a:xfrm>
            <a:off x="308565" y="86719"/>
            <a:ext cx="4609940" cy="1366528"/>
          </a:xfrm>
          <a:prstGeom prst="rect">
            <a:avLst/>
          </a:prstGeom>
          <a:solidFill>
            <a:schemeClr val="bg1">
              <a:alpha val="50000"/>
            </a:schemeClr>
          </a:solidFill>
          <a:ln w="25400" cap="sq">
            <a:solidFill>
              <a:schemeClr val="tx1"/>
            </a:solidFill>
            <a:miter lim="800000"/>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Macrolidi e RUCC</a:t>
            </a:r>
            <a:endParaRPr lang="it-IT" sz="3200" dirty="0"/>
          </a:p>
        </p:txBody>
      </p:sp>
    </p:spTree>
    <p:extLst>
      <p:ext uri="{BB962C8B-B14F-4D97-AF65-F5344CB8AC3E}">
        <p14:creationId xmlns:p14="http://schemas.microsoft.com/office/powerpoint/2010/main" val="778896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61EE7843-E14D-4E84-8564-0D15E71EA21F}"/>
              </a:ext>
            </a:extLst>
          </p:cNvPr>
          <p:cNvSpPr txBox="1"/>
          <p:nvPr/>
        </p:nvSpPr>
        <p:spPr>
          <a:xfrm>
            <a:off x="-52073" y="6400798"/>
            <a:ext cx="6545635" cy="369332"/>
          </a:xfrm>
          <a:prstGeom prst="rect">
            <a:avLst/>
          </a:prstGeom>
          <a:noFill/>
        </p:spPr>
        <p:txBody>
          <a:bodyPr wrap="square" rtlCol="0">
            <a:spAutoFit/>
          </a:bodyPr>
          <a:lstStyle/>
          <a:p>
            <a:r>
              <a:rPr lang="en-US" b="1" i="1" dirty="0">
                <a:solidFill>
                  <a:srgbClr val="FF0000"/>
                </a:solidFill>
              </a:rPr>
              <a:t>Hansel NN et al Am J Respir Crit Care Med Feb 2022 </a:t>
            </a:r>
            <a:endParaRPr lang="it-IT" b="1" i="1" dirty="0">
              <a:solidFill>
                <a:srgbClr val="FF0000"/>
              </a:solidFill>
            </a:endParaRPr>
          </a:p>
        </p:txBody>
      </p:sp>
      <p:pic>
        <p:nvPicPr>
          <p:cNvPr id="7" name="Immagine 6">
            <a:extLst>
              <a:ext uri="{FF2B5EF4-FFF2-40B4-BE49-F238E27FC236}">
                <a16:creationId xmlns:a16="http://schemas.microsoft.com/office/drawing/2014/main" id="{FB9A66EE-BAE3-7232-B779-4F26D4F08FB5}"/>
              </a:ext>
            </a:extLst>
          </p:cNvPr>
          <p:cNvPicPr>
            <a:picLocks noChangeAspect="1"/>
          </p:cNvPicPr>
          <p:nvPr/>
        </p:nvPicPr>
        <p:blipFill rotWithShape="1">
          <a:blip r:embed="rId2"/>
          <a:srcRect l="12174" t="41348" r="33261" b="37772"/>
          <a:stretch/>
        </p:blipFill>
        <p:spPr>
          <a:xfrm>
            <a:off x="5427234" y="291547"/>
            <a:ext cx="6652592" cy="1431235"/>
          </a:xfrm>
          <a:prstGeom prst="rect">
            <a:avLst/>
          </a:prstGeom>
        </p:spPr>
      </p:pic>
      <p:graphicFrame>
        <p:nvGraphicFramePr>
          <p:cNvPr id="9" name="Tabella 9">
            <a:extLst>
              <a:ext uri="{FF2B5EF4-FFF2-40B4-BE49-F238E27FC236}">
                <a16:creationId xmlns:a16="http://schemas.microsoft.com/office/drawing/2014/main" id="{C405FBC5-572A-C83A-841C-7CC1752BB7AB}"/>
              </a:ext>
            </a:extLst>
          </p:cNvPr>
          <p:cNvGraphicFramePr>
            <a:graphicFrameLocks noGrp="1"/>
          </p:cNvGraphicFramePr>
          <p:nvPr/>
        </p:nvGraphicFramePr>
        <p:xfrm>
          <a:off x="503181" y="4165234"/>
          <a:ext cx="10350349" cy="1828800"/>
        </p:xfrm>
        <a:graphic>
          <a:graphicData uri="http://schemas.openxmlformats.org/drawingml/2006/table">
            <a:tbl>
              <a:tblPr firstRow="1" bandRow="1">
                <a:tableStyleId>{5C22544A-7EE6-4342-B048-85BDC9FD1C3A}</a:tableStyleId>
              </a:tblPr>
              <a:tblGrid>
                <a:gridCol w="10350349">
                  <a:extLst>
                    <a:ext uri="{9D8B030D-6E8A-4147-A177-3AD203B41FA5}">
                      <a16:colId xmlns:a16="http://schemas.microsoft.com/office/drawing/2014/main" val="472568546"/>
                    </a:ext>
                  </a:extLst>
                </a:gridCol>
              </a:tblGrid>
              <a:tr h="370840">
                <a:tc>
                  <a:txBody>
                    <a:bodyPr/>
                    <a:lstStyle/>
                    <a:p>
                      <a:r>
                        <a:rPr lang="en-US" sz="2400" b="1" i="0" kern="1200" dirty="0">
                          <a:solidFill>
                            <a:schemeClr val="lt1"/>
                          </a:solidFill>
                          <a:effectLst/>
                          <a:latin typeface="+mn-lt"/>
                          <a:ea typeface="+mn-ea"/>
                          <a:cs typeface="+mn-cs"/>
                        </a:rPr>
                        <a:t>Breathlessness, Cough, and Sputum Scale, β, −0.8 [95% CI, −1.5 to −0.1] *</a:t>
                      </a:r>
                      <a:endParaRPr lang="it-IT" sz="2400" b="1" dirty="0"/>
                    </a:p>
                  </a:txBody>
                  <a:tcPr/>
                </a:tc>
                <a:extLst>
                  <a:ext uri="{0D108BD9-81ED-4DB2-BD59-A6C34878D82A}">
                    <a16:rowId xmlns:a16="http://schemas.microsoft.com/office/drawing/2014/main" val="1910592457"/>
                  </a:ext>
                </a:extLst>
              </a:tr>
              <a:tr h="370840">
                <a:tc>
                  <a:txBody>
                    <a:bodyPr/>
                    <a:lstStyle/>
                    <a:p>
                      <a:r>
                        <a:rPr lang="it-IT" sz="2400" b="1" i="0" kern="1200" dirty="0">
                          <a:solidFill>
                            <a:schemeClr val="dk1"/>
                          </a:solidFill>
                          <a:effectLst/>
                          <a:latin typeface="+mn-lt"/>
                          <a:ea typeface="+mn-ea"/>
                          <a:cs typeface="+mn-cs"/>
                        </a:rPr>
                        <a:t>Moderate </a:t>
                      </a:r>
                      <a:r>
                        <a:rPr lang="it-IT" sz="2400" b="1" i="0" kern="1200" dirty="0" err="1">
                          <a:solidFill>
                            <a:schemeClr val="dk1"/>
                          </a:solidFill>
                          <a:effectLst/>
                          <a:latin typeface="+mn-lt"/>
                          <a:ea typeface="+mn-ea"/>
                          <a:cs typeface="+mn-cs"/>
                        </a:rPr>
                        <a:t>exacerbations</a:t>
                      </a:r>
                      <a:r>
                        <a:rPr lang="it-IT" sz="2400" b="1" i="0" kern="1200" dirty="0">
                          <a:solidFill>
                            <a:schemeClr val="dk1"/>
                          </a:solidFill>
                          <a:effectLst/>
                          <a:latin typeface="+mn-lt"/>
                          <a:ea typeface="+mn-ea"/>
                          <a:cs typeface="+mn-cs"/>
                        </a:rPr>
                        <a:t> (</a:t>
                      </a:r>
                      <a:r>
                        <a:rPr lang="it-IT" sz="2400" b="1" i="0" kern="1200" dirty="0" err="1">
                          <a:solidFill>
                            <a:schemeClr val="dk1"/>
                          </a:solidFill>
                          <a:effectLst/>
                          <a:latin typeface="+mn-lt"/>
                          <a:ea typeface="+mn-ea"/>
                          <a:cs typeface="+mn-cs"/>
                        </a:rPr>
                        <a:t>incidence</a:t>
                      </a:r>
                      <a:r>
                        <a:rPr lang="it-IT" sz="2400" b="1" i="0" kern="1200" dirty="0">
                          <a:solidFill>
                            <a:schemeClr val="dk1"/>
                          </a:solidFill>
                          <a:effectLst/>
                          <a:latin typeface="+mn-lt"/>
                          <a:ea typeface="+mn-ea"/>
                          <a:cs typeface="+mn-cs"/>
                        </a:rPr>
                        <a:t> rate ratio, 0.32 [95% CI, 0.12–0.91]) *</a:t>
                      </a:r>
                      <a:endParaRPr lang="it-IT" sz="2400" b="1" dirty="0"/>
                    </a:p>
                  </a:txBody>
                  <a:tcPr/>
                </a:tc>
                <a:extLst>
                  <a:ext uri="{0D108BD9-81ED-4DB2-BD59-A6C34878D82A}">
                    <a16:rowId xmlns:a16="http://schemas.microsoft.com/office/drawing/2014/main" val="405080058"/>
                  </a:ext>
                </a:extLst>
              </a:tr>
              <a:tr h="370840">
                <a:tc>
                  <a:txBody>
                    <a:bodyPr/>
                    <a:lstStyle/>
                    <a:p>
                      <a:r>
                        <a:rPr lang="en-US" sz="2400" b="1" i="0" kern="1200" dirty="0">
                          <a:solidFill>
                            <a:schemeClr val="dk1"/>
                          </a:solidFill>
                          <a:effectLst/>
                          <a:latin typeface="+mn-lt"/>
                          <a:ea typeface="+mn-ea"/>
                          <a:cs typeface="+mn-cs"/>
                        </a:rPr>
                        <a:t>Rescue medication use (incidence rate ratio, 0.54 [95% CI, 0.33–0.86]) *</a:t>
                      </a:r>
                      <a:endParaRPr lang="it-IT" sz="2400" b="1" dirty="0"/>
                    </a:p>
                  </a:txBody>
                  <a:tcPr/>
                </a:tc>
                <a:extLst>
                  <a:ext uri="{0D108BD9-81ED-4DB2-BD59-A6C34878D82A}">
                    <a16:rowId xmlns:a16="http://schemas.microsoft.com/office/drawing/2014/main" val="1185737814"/>
                  </a:ext>
                </a:extLst>
              </a:tr>
              <a:tr h="370840">
                <a:tc>
                  <a:txBody>
                    <a:bodyPr/>
                    <a:lstStyle/>
                    <a:p>
                      <a:r>
                        <a:rPr lang="it-IT" sz="2400" dirty="0"/>
                        <a:t>* P &lt;0,05</a:t>
                      </a:r>
                    </a:p>
                  </a:txBody>
                  <a:tcPr/>
                </a:tc>
                <a:extLst>
                  <a:ext uri="{0D108BD9-81ED-4DB2-BD59-A6C34878D82A}">
                    <a16:rowId xmlns:a16="http://schemas.microsoft.com/office/drawing/2014/main" val="2359793962"/>
                  </a:ext>
                </a:extLst>
              </a:tr>
            </a:tbl>
          </a:graphicData>
        </a:graphic>
      </p:graphicFrame>
      <p:pic>
        <p:nvPicPr>
          <p:cNvPr id="4100" name="Picture 4" descr="Something's in the Air: A Way to Improve Outcomes in COPD - Focus on COPD">
            <a:extLst>
              <a:ext uri="{FF2B5EF4-FFF2-40B4-BE49-F238E27FC236}">
                <a16:creationId xmlns:a16="http://schemas.microsoft.com/office/drawing/2014/main" id="{E36568E8-0BEF-5F77-824A-2BDD0681A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102"/>
          <a:stretch/>
        </p:blipFill>
        <p:spPr bwMode="auto">
          <a:xfrm>
            <a:off x="217004" y="237249"/>
            <a:ext cx="439475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067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a:extLst>
              <a:ext uri="{FF2B5EF4-FFF2-40B4-BE49-F238E27FC236}">
                <a16:creationId xmlns:a16="http://schemas.microsoft.com/office/drawing/2014/main" id="{1D03930A-B40A-433F-9E54-1EA1EAC8B659}"/>
              </a:ext>
            </a:extLst>
          </p:cNvPr>
          <p:cNvPicPr>
            <a:picLocks noChangeAspect="1"/>
          </p:cNvPicPr>
          <p:nvPr/>
        </p:nvPicPr>
        <p:blipFill rotWithShape="1">
          <a:blip r:embed="rId2"/>
          <a:srcRect l="61305" t="28975" r="6304" b="24625"/>
          <a:stretch/>
        </p:blipFill>
        <p:spPr>
          <a:xfrm>
            <a:off x="5592417" y="248476"/>
            <a:ext cx="6289842" cy="6470376"/>
          </a:xfrm>
          <a:prstGeom prst="rect">
            <a:avLst/>
          </a:prstGeom>
        </p:spPr>
      </p:pic>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07960" y="2745736"/>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spTree>
    <p:extLst>
      <p:ext uri="{BB962C8B-B14F-4D97-AF65-F5344CB8AC3E}">
        <p14:creationId xmlns:p14="http://schemas.microsoft.com/office/powerpoint/2010/main" val="17785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7AB7E-5A85-B464-7A7B-72D847ACB1C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450A81F-878D-978A-4DB4-CC9E301CA57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olo 1">
            <a:extLst>
              <a:ext uri="{FF2B5EF4-FFF2-40B4-BE49-F238E27FC236}">
                <a16:creationId xmlns:a16="http://schemas.microsoft.com/office/drawing/2014/main" id="{E06C52D6-A674-A743-E484-EB43AB7F4665}"/>
              </a:ext>
            </a:extLst>
          </p:cNvPr>
          <p:cNvSpPr txBox="1">
            <a:spLocks/>
          </p:cNvSpPr>
          <p:nvPr/>
        </p:nvSpPr>
        <p:spPr>
          <a:xfrm>
            <a:off x="0" y="1514904"/>
            <a:ext cx="5315061" cy="35757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it-IT" b="1" dirty="0">
                <a:latin typeface="Calibri Light"/>
              </a:rPr>
              <a:t>Tosse cronica</a:t>
            </a:r>
            <a:br>
              <a:rPr lang="it-IT" b="1" dirty="0">
                <a:latin typeface="Calibri Light"/>
              </a:rPr>
            </a:br>
            <a:r>
              <a:rPr lang="it-IT" b="1" dirty="0">
                <a:latin typeface="Calibri Light"/>
              </a:rPr>
              <a:t>…oltre BPCO e Asma</a:t>
            </a:r>
          </a:p>
        </p:txBody>
      </p:sp>
      <p:sp>
        <p:nvSpPr>
          <p:cNvPr id="3" name="Titolo 1">
            <a:extLst>
              <a:ext uri="{FF2B5EF4-FFF2-40B4-BE49-F238E27FC236}">
                <a16:creationId xmlns:a16="http://schemas.microsoft.com/office/drawing/2014/main" id="{0D0310DF-4C5D-D452-BF5B-751D4EC0E2C7}"/>
              </a:ext>
            </a:extLst>
          </p:cNvPr>
          <p:cNvSpPr txBox="1">
            <a:spLocks/>
          </p:cNvSpPr>
          <p:nvPr/>
        </p:nvSpPr>
        <p:spPr>
          <a:xfrm>
            <a:off x="5315061" y="0"/>
            <a:ext cx="6876939" cy="6858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err="1">
                <a:solidFill>
                  <a:srgbClr val="FFFF00"/>
                </a:solidFill>
                <a:latin typeface="Calibri Light"/>
              </a:rPr>
              <a:t>Overview</a:t>
            </a:r>
            <a:r>
              <a:rPr lang="it-IT" sz="4400" b="1" dirty="0">
                <a:solidFill>
                  <a:srgbClr val="FFFF00"/>
                </a:solidFill>
                <a:latin typeface="Calibri Light"/>
              </a:rPr>
              <a:t> e meccanismo neuropatico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chemeClr val="accent1"/>
                </a:solidFill>
                <a:latin typeface="Calibri Light"/>
              </a:rPr>
              <a:t>Workout diagnostico</a:t>
            </a:r>
          </a:p>
          <a:p>
            <a:pPr marR="0" lvl="0" algn="l" defTabSz="914400" rtl="0" eaLnBrk="1" fontAlgn="auto" latinLnBrk="0" hangingPunct="1">
              <a:lnSpc>
                <a:spcPct val="90000"/>
              </a:lnSpc>
              <a:spcBef>
                <a:spcPct val="0"/>
              </a:spcBef>
              <a:spcAft>
                <a:spcPts val="0"/>
              </a:spcAft>
              <a:buClrTx/>
              <a:buSzTx/>
              <a:tabLst/>
              <a:defRPr/>
            </a:pPr>
            <a:endParaRPr lang="it-IT" sz="4400" b="1" dirty="0">
              <a:solidFill>
                <a:schemeClr val="accent1"/>
              </a:solidFill>
              <a:latin typeface="Calibri Light"/>
            </a:endParaRPr>
          </a:p>
          <a:p>
            <a:pPr marL="857250" marR="0" lvl="0" indent="-8572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it-IT" sz="4400" b="1" dirty="0">
                <a:solidFill>
                  <a:schemeClr val="accent1"/>
                </a:solidFill>
                <a:latin typeface="Calibri Light"/>
              </a:rPr>
              <a:t>Opzioni terapeutiche</a:t>
            </a:r>
          </a:p>
          <a:p>
            <a:pPr marL="857250" marR="0" lvl="0" indent="-857250" algn="ctr"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it-IT" b="1" dirty="0">
              <a:solidFill>
                <a:schemeClr val="accent4"/>
              </a:solidFill>
              <a:latin typeface="Calibri Light"/>
            </a:endParaRPr>
          </a:p>
        </p:txBody>
      </p:sp>
    </p:spTree>
    <p:extLst>
      <p:ext uri="{BB962C8B-B14F-4D97-AF65-F5344CB8AC3E}">
        <p14:creationId xmlns:p14="http://schemas.microsoft.com/office/powerpoint/2010/main" val="2125793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622075"/>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endParaRPr lang="it-IT" sz="3200" dirty="0"/>
          </a:p>
        </p:txBody>
      </p:sp>
      <p:pic>
        <p:nvPicPr>
          <p:cNvPr id="3" name="Immagine 2">
            <a:extLst>
              <a:ext uri="{FF2B5EF4-FFF2-40B4-BE49-F238E27FC236}">
                <a16:creationId xmlns:a16="http://schemas.microsoft.com/office/drawing/2014/main" id="{6FC4C2B8-4C66-43C0-A78B-994252A4685B}"/>
              </a:ext>
            </a:extLst>
          </p:cNvPr>
          <p:cNvPicPr>
            <a:picLocks noChangeAspect="1"/>
          </p:cNvPicPr>
          <p:nvPr/>
        </p:nvPicPr>
        <p:blipFill rotWithShape="1">
          <a:blip r:embed="rId2"/>
          <a:srcRect l="27391" t="34195" r="31413" b="19019"/>
          <a:stretch/>
        </p:blipFill>
        <p:spPr>
          <a:xfrm>
            <a:off x="78606" y="2504660"/>
            <a:ext cx="5022573" cy="3869635"/>
          </a:xfrm>
          <a:prstGeom prst="rect">
            <a:avLst/>
          </a:prstGeom>
        </p:spPr>
      </p:pic>
      <p:pic>
        <p:nvPicPr>
          <p:cNvPr id="7" name="Immagine 6">
            <a:extLst>
              <a:ext uri="{FF2B5EF4-FFF2-40B4-BE49-F238E27FC236}">
                <a16:creationId xmlns:a16="http://schemas.microsoft.com/office/drawing/2014/main" id="{509079DC-24CF-4B89-BE8D-EC1EC6F80EEC}"/>
              </a:ext>
            </a:extLst>
          </p:cNvPr>
          <p:cNvPicPr>
            <a:picLocks noChangeAspect="1"/>
          </p:cNvPicPr>
          <p:nvPr/>
        </p:nvPicPr>
        <p:blipFill rotWithShape="1">
          <a:blip r:embed="rId2"/>
          <a:srcRect l="68968" t="20276" r="4456" b="19019"/>
          <a:stretch/>
        </p:blipFill>
        <p:spPr>
          <a:xfrm>
            <a:off x="6282000" y="125895"/>
            <a:ext cx="5128123" cy="6585810"/>
          </a:xfrm>
          <a:prstGeom prst="rect">
            <a:avLst/>
          </a:prstGeom>
        </p:spPr>
      </p:pic>
    </p:spTree>
    <p:extLst>
      <p:ext uri="{BB962C8B-B14F-4D97-AF65-F5344CB8AC3E}">
        <p14:creationId xmlns:p14="http://schemas.microsoft.com/office/powerpoint/2010/main" val="2831162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br>
              <a:rPr lang="it-IT" sz="2000" b="1" dirty="0"/>
            </a:br>
            <a:r>
              <a:rPr lang="it-IT" sz="2000" b="1" dirty="0"/>
              <a:t>Diabete mellito</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a:solidFill>
                  <a:srgbClr val="FF0000"/>
                </a:solidFill>
              </a:rPr>
              <a:t>Woo Jung Son, </a:t>
            </a:r>
            <a:r>
              <a:rPr lang="it-IT" b="1" i="1" dirty="0" err="1">
                <a:solidFill>
                  <a:srgbClr val="FF0000"/>
                </a:solidFill>
              </a:rPr>
              <a:t>Morice</a:t>
            </a:r>
            <a:r>
              <a:rPr lang="it-IT" b="1" i="1" dirty="0">
                <a:solidFill>
                  <a:srgbClr val="FF0000"/>
                </a:solidFill>
              </a:rPr>
              <a:t> AH et al Plos One 2013</a:t>
            </a:r>
          </a:p>
        </p:txBody>
      </p:sp>
      <p:pic>
        <p:nvPicPr>
          <p:cNvPr id="4" name="Immagine 3">
            <a:extLst>
              <a:ext uri="{FF2B5EF4-FFF2-40B4-BE49-F238E27FC236}">
                <a16:creationId xmlns:a16="http://schemas.microsoft.com/office/drawing/2014/main" id="{44AD96B3-0BA6-4C5A-8D12-45E70236C105}"/>
              </a:ext>
            </a:extLst>
          </p:cNvPr>
          <p:cNvPicPr>
            <a:picLocks noChangeAspect="1"/>
          </p:cNvPicPr>
          <p:nvPr/>
        </p:nvPicPr>
        <p:blipFill rotWithShape="1">
          <a:blip r:embed="rId2"/>
          <a:srcRect t="9051" r="40652" b="42412"/>
          <a:stretch/>
        </p:blipFill>
        <p:spPr>
          <a:xfrm>
            <a:off x="914400" y="1516984"/>
            <a:ext cx="10534814" cy="4844059"/>
          </a:xfrm>
          <a:prstGeom prst="rect">
            <a:avLst/>
          </a:prstGeom>
        </p:spPr>
      </p:pic>
      <p:cxnSp>
        <p:nvCxnSpPr>
          <p:cNvPr id="10" name="Connettore diritto 9">
            <a:extLst>
              <a:ext uri="{FF2B5EF4-FFF2-40B4-BE49-F238E27FC236}">
                <a16:creationId xmlns:a16="http://schemas.microsoft.com/office/drawing/2014/main" id="{92B789F7-29FE-47A9-88BF-C49F77AADDF5}"/>
              </a:ext>
            </a:extLst>
          </p:cNvPr>
          <p:cNvCxnSpPr/>
          <p:nvPr/>
        </p:nvCxnSpPr>
        <p:spPr>
          <a:xfrm>
            <a:off x="1099930" y="4187687"/>
            <a:ext cx="3008244"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37AD10B-2817-425E-BD91-49F18E2E215D}"/>
              </a:ext>
            </a:extLst>
          </p:cNvPr>
          <p:cNvCxnSpPr/>
          <p:nvPr/>
        </p:nvCxnSpPr>
        <p:spPr>
          <a:xfrm>
            <a:off x="1027242" y="4565175"/>
            <a:ext cx="3008244"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EB1E1F69-DA06-48C5-8822-A85EA4936432}"/>
              </a:ext>
            </a:extLst>
          </p:cNvPr>
          <p:cNvCxnSpPr/>
          <p:nvPr/>
        </p:nvCxnSpPr>
        <p:spPr>
          <a:xfrm>
            <a:off x="1099930" y="2377440"/>
            <a:ext cx="259987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509935BB-B86B-4EFC-B0A3-849542AF236E}"/>
              </a:ext>
            </a:extLst>
          </p:cNvPr>
          <p:cNvCxnSpPr/>
          <p:nvPr/>
        </p:nvCxnSpPr>
        <p:spPr>
          <a:xfrm>
            <a:off x="1069448" y="2712724"/>
            <a:ext cx="2599873"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878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br>
              <a:rPr lang="it-IT" sz="2000" b="1" dirty="0"/>
            </a:br>
            <a:r>
              <a:rPr lang="it-IT" sz="2000" b="1" dirty="0"/>
              <a:t>Diabete mellito</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err="1">
                <a:solidFill>
                  <a:srgbClr val="FF0000"/>
                </a:solidFill>
              </a:rPr>
              <a:t>Imran</a:t>
            </a:r>
            <a:r>
              <a:rPr lang="it-IT" b="1" i="1" dirty="0">
                <a:solidFill>
                  <a:srgbClr val="FF0000"/>
                </a:solidFill>
              </a:rPr>
              <a:t> </a:t>
            </a:r>
            <a:r>
              <a:rPr lang="it-IT" b="1" i="1" dirty="0" err="1">
                <a:solidFill>
                  <a:srgbClr val="FF0000"/>
                </a:solidFill>
              </a:rPr>
              <a:t>Satia</a:t>
            </a:r>
            <a:r>
              <a:rPr lang="it-IT" b="1" i="1" dirty="0">
                <a:solidFill>
                  <a:srgbClr val="FF0000"/>
                </a:solidFill>
              </a:rPr>
              <a:t> et al ERJ Open Res 2021</a:t>
            </a:r>
          </a:p>
        </p:txBody>
      </p:sp>
      <p:pic>
        <p:nvPicPr>
          <p:cNvPr id="5" name="Immagine 4">
            <a:extLst>
              <a:ext uri="{FF2B5EF4-FFF2-40B4-BE49-F238E27FC236}">
                <a16:creationId xmlns:a16="http://schemas.microsoft.com/office/drawing/2014/main" id="{C7952837-59C5-4122-AB82-D2218AD54019}"/>
              </a:ext>
            </a:extLst>
          </p:cNvPr>
          <p:cNvPicPr>
            <a:picLocks noChangeAspect="1"/>
          </p:cNvPicPr>
          <p:nvPr/>
        </p:nvPicPr>
        <p:blipFill rotWithShape="1">
          <a:blip r:embed="rId2"/>
          <a:srcRect l="12231" t="9622" r="34346" b="7225"/>
          <a:stretch/>
        </p:blipFill>
        <p:spPr>
          <a:xfrm>
            <a:off x="5496859" y="330590"/>
            <a:ext cx="6513342" cy="5699861"/>
          </a:xfrm>
          <a:prstGeom prst="rect">
            <a:avLst/>
          </a:prstGeom>
        </p:spPr>
      </p:pic>
      <p:sp>
        <p:nvSpPr>
          <p:cNvPr id="6" name="Ovale 5">
            <a:extLst>
              <a:ext uri="{FF2B5EF4-FFF2-40B4-BE49-F238E27FC236}">
                <a16:creationId xmlns:a16="http://schemas.microsoft.com/office/drawing/2014/main" id="{CA969441-6952-4667-A745-82F54798A06A}"/>
              </a:ext>
            </a:extLst>
          </p:cNvPr>
          <p:cNvSpPr/>
          <p:nvPr/>
        </p:nvSpPr>
        <p:spPr>
          <a:xfrm>
            <a:off x="7427744" y="5697416"/>
            <a:ext cx="1434905" cy="3752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7712F6F6-B26C-499F-B2DC-AA7B9B40E1E9}"/>
              </a:ext>
            </a:extLst>
          </p:cNvPr>
          <p:cNvSpPr/>
          <p:nvPr/>
        </p:nvSpPr>
        <p:spPr>
          <a:xfrm>
            <a:off x="7523872" y="3247292"/>
            <a:ext cx="1434905" cy="3752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EF14B0E4-4911-40C6-A7D6-F0C3C08C48E6}"/>
              </a:ext>
            </a:extLst>
          </p:cNvPr>
          <p:cNvSpPr/>
          <p:nvPr/>
        </p:nvSpPr>
        <p:spPr>
          <a:xfrm>
            <a:off x="7481668" y="5202697"/>
            <a:ext cx="1434905" cy="37523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D4778BE-4A7E-9384-1242-995C37D13BA8}"/>
              </a:ext>
            </a:extLst>
          </p:cNvPr>
          <p:cNvPicPr>
            <a:picLocks noChangeAspect="1"/>
          </p:cNvPicPr>
          <p:nvPr/>
        </p:nvPicPr>
        <p:blipFill rotWithShape="1">
          <a:blip r:embed="rId3"/>
          <a:srcRect l="1407" t="51789" r="53478" b="12252"/>
          <a:stretch/>
        </p:blipFill>
        <p:spPr>
          <a:xfrm>
            <a:off x="181799" y="3180520"/>
            <a:ext cx="5055205" cy="2265370"/>
          </a:xfrm>
          <a:prstGeom prst="rect">
            <a:avLst/>
          </a:prstGeom>
        </p:spPr>
      </p:pic>
    </p:spTree>
    <p:extLst>
      <p:ext uri="{BB962C8B-B14F-4D97-AF65-F5344CB8AC3E}">
        <p14:creationId xmlns:p14="http://schemas.microsoft.com/office/powerpoint/2010/main" val="302062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277047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br>
              <a:rPr lang="it-IT" sz="2000" b="1" dirty="0"/>
            </a:br>
            <a:br>
              <a:rPr lang="it-IT" sz="2000" b="1" dirty="0"/>
            </a:br>
            <a:r>
              <a:rPr lang="it-IT" sz="2700" b="1" dirty="0"/>
              <a:t>Il microbiota (?)</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472333" y="6361043"/>
            <a:ext cx="5500468" cy="369332"/>
          </a:xfrm>
          <a:prstGeom prst="rect">
            <a:avLst/>
          </a:prstGeom>
          <a:noFill/>
        </p:spPr>
        <p:txBody>
          <a:bodyPr wrap="square" rtlCol="0">
            <a:spAutoFit/>
          </a:bodyPr>
          <a:lstStyle/>
          <a:p>
            <a:r>
              <a:rPr lang="it-IT" b="1" i="1" dirty="0" err="1">
                <a:solidFill>
                  <a:srgbClr val="FF0000"/>
                </a:solidFill>
              </a:rPr>
              <a:t>Pragmann</a:t>
            </a:r>
            <a:r>
              <a:rPr lang="it-IT" b="1" i="1" dirty="0">
                <a:solidFill>
                  <a:srgbClr val="FF0000"/>
                </a:solidFill>
              </a:rPr>
              <a:t> AA et al </a:t>
            </a:r>
            <a:r>
              <a:rPr lang="it-IT" b="1" i="1" dirty="0" err="1">
                <a:solidFill>
                  <a:srgbClr val="FF0000"/>
                </a:solidFill>
              </a:rPr>
              <a:t>BmJ</a:t>
            </a:r>
            <a:r>
              <a:rPr lang="it-IT" b="1" i="1" dirty="0">
                <a:solidFill>
                  <a:srgbClr val="FF0000"/>
                </a:solidFill>
              </a:rPr>
              <a:t> Open 2021</a:t>
            </a:r>
          </a:p>
        </p:txBody>
      </p:sp>
      <p:pic>
        <p:nvPicPr>
          <p:cNvPr id="6" name="Immagine 5">
            <a:extLst>
              <a:ext uri="{FF2B5EF4-FFF2-40B4-BE49-F238E27FC236}">
                <a16:creationId xmlns:a16="http://schemas.microsoft.com/office/drawing/2014/main" id="{67A18164-76C8-3B01-AC02-E4065B3988BE}"/>
              </a:ext>
            </a:extLst>
          </p:cNvPr>
          <p:cNvPicPr>
            <a:picLocks noChangeAspect="1"/>
          </p:cNvPicPr>
          <p:nvPr/>
        </p:nvPicPr>
        <p:blipFill rotWithShape="1">
          <a:blip r:embed="rId2"/>
          <a:srcRect l="24239" t="35935" r="25543" b="30619"/>
          <a:stretch/>
        </p:blipFill>
        <p:spPr>
          <a:xfrm>
            <a:off x="5618014" y="312207"/>
            <a:ext cx="6122504" cy="2292626"/>
          </a:xfrm>
          <a:prstGeom prst="rect">
            <a:avLst/>
          </a:prstGeom>
        </p:spPr>
      </p:pic>
      <p:pic>
        <p:nvPicPr>
          <p:cNvPr id="9" name="Immagine 8">
            <a:extLst>
              <a:ext uri="{FF2B5EF4-FFF2-40B4-BE49-F238E27FC236}">
                <a16:creationId xmlns:a16="http://schemas.microsoft.com/office/drawing/2014/main" id="{A05B0D6B-4E15-7D42-7458-8E4E3A107210}"/>
              </a:ext>
            </a:extLst>
          </p:cNvPr>
          <p:cNvPicPr>
            <a:picLocks noChangeAspect="1"/>
          </p:cNvPicPr>
          <p:nvPr/>
        </p:nvPicPr>
        <p:blipFill rotWithShape="1">
          <a:blip r:embed="rId3"/>
          <a:srcRect l="24131" t="46290" r="25652" b="22305"/>
          <a:stretch/>
        </p:blipFill>
        <p:spPr>
          <a:xfrm>
            <a:off x="1232452" y="3034748"/>
            <a:ext cx="9395791" cy="3303595"/>
          </a:xfrm>
          <a:prstGeom prst="rect">
            <a:avLst/>
          </a:prstGeom>
        </p:spPr>
      </p:pic>
    </p:spTree>
    <p:extLst>
      <p:ext uri="{BB962C8B-B14F-4D97-AF65-F5344CB8AC3E}">
        <p14:creationId xmlns:p14="http://schemas.microsoft.com/office/powerpoint/2010/main" val="411683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277047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br>
              <a:rPr lang="it-IT" sz="2000" b="1" dirty="0"/>
            </a:br>
            <a:br>
              <a:rPr lang="it-IT" sz="2000" b="1" dirty="0"/>
            </a:br>
            <a:r>
              <a:rPr lang="it-IT" sz="2700" b="1" dirty="0"/>
              <a:t>Speech therapy</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565098" y="6096000"/>
            <a:ext cx="5500468" cy="646331"/>
          </a:xfrm>
          <a:prstGeom prst="rect">
            <a:avLst/>
          </a:prstGeom>
          <a:noFill/>
        </p:spPr>
        <p:txBody>
          <a:bodyPr wrap="square" rtlCol="0">
            <a:spAutoFit/>
          </a:bodyPr>
          <a:lstStyle/>
          <a:p>
            <a:r>
              <a:rPr lang="it-IT" b="1" i="1" dirty="0">
                <a:solidFill>
                  <a:srgbClr val="FF0000"/>
                </a:solidFill>
              </a:rPr>
              <a:t>Ribeiro VV et al J Voice 2021</a:t>
            </a:r>
          </a:p>
          <a:p>
            <a:r>
              <a:rPr lang="it-IT" b="1" i="1" dirty="0" err="1">
                <a:solidFill>
                  <a:srgbClr val="FF0000"/>
                </a:solidFill>
              </a:rPr>
              <a:t>Wampkah</a:t>
            </a:r>
            <a:r>
              <a:rPr lang="it-IT" b="1" i="1" dirty="0">
                <a:solidFill>
                  <a:srgbClr val="FF0000"/>
                </a:solidFill>
              </a:rPr>
              <a:t> et al </a:t>
            </a:r>
            <a:r>
              <a:rPr lang="it-IT" b="1" i="1" dirty="0" err="1">
                <a:solidFill>
                  <a:srgbClr val="FF0000"/>
                </a:solidFill>
              </a:rPr>
              <a:t>Laryngoscope</a:t>
            </a:r>
            <a:r>
              <a:rPr lang="it-IT" b="1" i="1" dirty="0">
                <a:solidFill>
                  <a:srgbClr val="FF0000"/>
                </a:solidFill>
              </a:rPr>
              <a:t> 2021</a:t>
            </a:r>
          </a:p>
        </p:txBody>
      </p:sp>
      <p:pic>
        <p:nvPicPr>
          <p:cNvPr id="5" name="Immagine 4">
            <a:extLst>
              <a:ext uri="{FF2B5EF4-FFF2-40B4-BE49-F238E27FC236}">
                <a16:creationId xmlns:a16="http://schemas.microsoft.com/office/drawing/2014/main" id="{286019C2-9796-1FF7-C3B0-2D317AFDD49F}"/>
              </a:ext>
            </a:extLst>
          </p:cNvPr>
          <p:cNvPicPr>
            <a:picLocks noChangeAspect="1"/>
          </p:cNvPicPr>
          <p:nvPr/>
        </p:nvPicPr>
        <p:blipFill rotWithShape="1">
          <a:blip r:embed="rId2"/>
          <a:srcRect l="22826" t="28781" r="23261" b="7613"/>
          <a:stretch/>
        </p:blipFill>
        <p:spPr>
          <a:xfrm>
            <a:off x="5565098" y="375887"/>
            <a:ext cx="6573078" cy="4359965"/>
          </a:xfrm>
          <a:prstGeom prst="rect">
            <a:avLst/>
          </a:prstGeom>
        </p:spPr>
      </p:pic>
    </p:spTree>
    <p:extLst>
      <p:ext uri="{BB962C8B-B14F-4D97-AF65-F5344CB8AC3E}">
        <p14:creationId xmlns:p14="http://schemas.microsoft.com/office/powerpoint/2010/main" val="4108691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7BAF-D0F2-6AC5-9330-CF728859DE8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AB5A46A-41BC-DED6-8B78-83C83E25BC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61A7B4EC-F6E4-E991-91E5-6E998A0C87D7}"/>
              </a:ext>
            </a:extLst>
          </p:cNvPr>
          <p:cNvSpPr>
            <a:spLocks noGrp="1"/>
          </p:cNvSpPr>
          <p:nvPr>
            <p:ph type="title"/>
          </p:nvPr>
        </p:nvSpPr>
        <p:spPr>
          <a:xfrm>
            <a:off x="491239" y="91992"/>
            <a:ext cx="4609940" cy="1901700"/>
          </a:xfrm>
          <a:solidFill>
            <a:schemeClr val="bg1">
              <a:alpha val="50000"/>
            </a:schemeClr>
          </a:solidFill>
          <a:ln w="25400" cap="sq">
            <a:solidFill>
              <a:schemeClr val="tx1"/>
            </a:solidFill>
            <a:miter lim="800000"/>
          </a:ln>
        </p:spPr>
        <p:txBody>
          <a:bodyPr>
            <a:normAutofit fontScale="90000"/>
          </a:bodyPr>
          <a:lstStyle/>
          <a:p>
            <a:pPr algn="ctr"/>
            <a:r>
              <a:rPr lang="it-IT" sz="4800" b="1" dirty="0"/>
              <a:t>Tosse cronica</a:t>
            </a:r>
            <a:br>
              <a:rPr lang="it-IT" sz="3200" b="1" dirty="0"/>
            </a:br>
            <a:br>
              <a:rPr lang="it-IT" sz="2000" b="1" dirty="0"/>
            </a:br>
            <a:br>
              <a:rPr lang="it-IT" sz="4800" b="1" dirty="0"/>
            </a:br>
            <a:r>
              <a:rPr lang="it-IT" sz="4800" b="1" dirty="0"/>
              <a:t>IPF / ILD</a:t>
            </a:r>
            <a:endParaRPr lang="it-IT" sz="3200" dirty="0"/>
          </a:p>
        </p:txBody>
      </p:sp>
      <p:sp>
        <p:nvSpPr>
          <p:cNvPr id="2" name="CasellaDiTesto 1">
            <a:extLst>
              <a:ext uri="{FF2B5EF4-FFF2-40B4-BE49-F238E27FC236}">
                <a16:creationId xmlns:a16="http://schemas.microsoft.com/office/drawing/2014/main" id="{55E6B0C1-5839-AB13-7129-7BBF0BAA5369}"/>
              </a:ext>
            </a:extLst>
          </p:cNvPr>
          <p:cNvSpPr txBox="1"/>
          <p:nvPr/>
        </p:nvSpPr>
        <p:spPr>
          <a:xfrm>
            <a:off x="5565098" y="6096000"/>
            <a:ext cx="5500468" cy="369332"/>
          </a:xfrm>
          <a:prstGeom prst="rect">
            <a:avLst/>
          </a:prstGeom>
          <a:noFill/>
        </p:spPr>
        <p:txBody>
          <a:bodyPr wrap="square" rtlCol="0">
            <a:spAutoFit/>
          </a:bodyPr>
          <a:lstStyle/>
          <a:p>
            <a:r>
              <a:rPr lang="it-IT" b="1" i="1" dirty="0" err="1">
                <a:solidFill>
                  <a:srgbClr val="FF0000"/>
                </a:solidFill>
              </a:rPr>
              <a:t>Lym</a:t>
            </a:r>
            <a:r>
              <a:rPr lang="it-IT" b="1" i="1" dirty="0">
                <a:solidFill>
                  <a:srgbClr val="FF0000"/>
                </a:solidFill>
              </a:rPr>
              <a:t> IC J. </a:t>
            </a:r>
            <a:r>
              <a:rPr lang="it-IT" b="1" i="1" dirty="0" err="1">
                <a:solidFill>
                  <a:srgbClr val="FF0000"/>
                </a:solidFill>
              </a:rPr>
              <a:t>Clin</a:t>
            </a:r>
            <a:r>
              <a:rPr lang="it-IT" b="1" i="1" dirty="0">
                <a:solidFill>
                  <a:srgbClr val="FF0000"/>
                </a:solidFill>
              </a:rPr>
              <a:t>. </a:t>
            </a:r>
            <a:r>
              <a:rPr lang="it-IT" b="1" i="1" dirty="0" err="1">
                <a:solidFill>
                  <a:srgbClr val="FF0000"/>
                </a:solidFill>
              </a:rPr>
              <a:t>Med</a:t>
            </a:r>
            <a:r>
              <a:rPr lang="it-IT" b="1" i="1" dirty="0">
                <a:solidFill>
                  <a:srgbClr val="FF0000"/>
                </a:solidFill>
              </a:rPr>
              <a:t>. 2025</a:t>
            </a:r>
          </a:p>
        </p:txBody>
      </p:sp>
      <p:pic>
        <p:nvPicPr>
          <p:cNvPr id="4" name="Immagine 3">
            <a:extLst>
              <a:ext uri="{FF2B5EF4-FFF2-40B4-BE49-F238E27FC236}">
                <a16:creationId xmlns:a16="http://schemas.microsoft.com/office/drawing/2014/main" id="{4441D3EF-2F9C-F5AA-21A1-C75010554BCC}"/>
              </a:ext>
            </a:extLst>
          </p:cNvPr>
          <p:cNvPicPr>
            <a:picLocks noChangeAspect="1"/>
          </p:cNvPicPr>
          <p:nvPr/>
        </p:nvPicPr>
        <p:blipFill>
          <a:blip r:embed="rId2"/>
          <a:srcRect l="29631" t="32123" r="29795" b="6208"/>
          <a:stretch/>
        </p:blipFill>
        <p:spPr>
          <a:xfrm>
            <a:off x="5565097" y="115668"/>
            <a:ext cx="6548023" cy="5595583"/>
          </a:xfrm>
          <a:prstGeom prst="rect">
            <a:avLst/>
          </a:prstGeom>
        </p:spPr>
      </p:pic>
      <p:sp>
        <p:nvSpPr>
          <p:cNvPr id="6" name="Freccia a destra 5">
            <a:extLst>
              <a:ext uri="{FF2B5EF4-FFF2-40B4-BE49-F238E27FC236}">
                <a16:creationId xmlns:a16="http://schemas.microsoft.com/office/drawing/2014/main" id="{74C91C9A-115D-C93B-CB37-C27DEC65EE07}"/>
              </a:ext>
            </a:extLst>
          </p:cNvPr>
          <p:cNvSpPr/>
          <p:nvPr/>
        </p:nvSpPr>
        <p:spPr>
          <a:xfrm flipV="1">
            <a:off x="5315061" y="2458387"/>
            <a:ext cx="426172" cy="115670"/>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C86E1F76-A11C-C921-2E4F-F6E0AB1C87BF}"/>
              </a:ext>
            </a:extLst>
          </p:cNvPr>
          <p:cNvPicPr>
            <a:picLocks noChangeAspect="1"/>
          </p:cNvPicPr>
          <p:nvPr/>
        </p:nvPicPr>
        <p:blipFill>
          <a:blip r:embed="rId3"/>
          <a:srcRect l="31287" t="31903" r="30902" b="9270"/>
          <a:stretch/>
        </p:blipFill>
        <p:spPr>
          <a:xfrm>
            <a:off x="478260" y="2089079"/>
            <a:ext cx="4609940" cy="4032354"/>
          </a:xfrm>
          <a:prstGeom prst="rect">
            <a:avLst/>
          </a:prstGeom>
        </p:spPr>
      </p:pic>
      <p:sp>
        <p:nvSpPr>
          <p:cNvPr id="10" name="CasellaDiTesto 9">
            <a:extLst>
              <a:ext uri="{FF2B5EF4-FFF2-40B4-BE49-F238E27FC236}">
                <a16:creationId xmlns:a16="http://schemas.microsoft.com/office/drawing/2014/main" id="{0AC5D5CE-D12D-A74E-FB10-FF51ABB9843F}"/>
              </a:ext>
            </a:extLst>
          </p:cNvPr>
          <p:cNvSpPr txBox="1"/>
          <p:nvPr/>
        </p:nvSpPr>
        <p:spPr>
          <a:xfrm>
            <a:off x="500918" y="6248400"/>
            <a:ext cx="5500468" cy="369332"/>
          </a:xfrm>
          <a:prstGeom prst="rect">
            <a:avLst/>
          </a:prstGeom>
          <a:noFill/>
        </p:spPr>
        <p:txBody>
          <a:bodyPr wrap="square" rtlCol="0">
            <a:spAutoFit/>
          </a:bodyPr>
          <a:lstStyle/>
          <a:p>
            <a:r>
              <a:rPr lang="it-IT" b="1" i="1" dirty="0">
                <a:solidFill>
                  <a:srgbClr val="FF0000"/>
                </a:solidFill>
              </a:rPr>
              <a:t>Simioli F et al </a:t>
            </a:r>
            <a:r>
              <a:rPr lang="it-IT" b="1" i="1" dirty="0" err="1">
                <a:solidFill>
                  <a:srgbClr val="FF0000"/>
                </a:solidFill>
              </a:rPr>
              <a:t>Respiration</a:t>
            </a:r>
            <a:r>
              <a:rPr lang="it-IT" b="1" i="1" dirty="0">
                <a:solidFill>
                  <a:srgbClr val="FF0000"/>
                </a:solidFill>
              </a:rPr>
              <a:t> 2025</a:t>
            </a:r>
          </a:p>
        </p:txBody>
      </p:sp>
      <p:cxnSp>
        <p:nvCxnSpPr>
          <p:cNvPr id="12" name="Connettore diritto 11">
            <a:extLst>
              <a:ext uri="{FF2B5EF4-FFF2-40B4-BE49-F238E27FC236}">
                <a16:creationId xmlns:a16="http://schemas.microsoft.com/office/drawing/2014/main" id="{AC4EDD19-C455-86C6-CF40-2C0E2B04438D}"/>
              </a:ext>
            </a:extLst>
          </p:cNvPr>
          <p:cNvCxnSpPr/>
          <p:nvPr/>
        </p:nvCxnSpPr>
        <p:spPr>
          <a:xfrm>
            <a:off x="9578715" y="2923082"/>
            <a:ext cx="55463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3D3747D2-3D30-4468-EC2C-F900F73F5529}"/>
              </a:ext>
            </a:extLst>
          </p:cNvPr>
          <p:cNvCxnSpPr>
            <a:cxnSpLocks/>
          </p:cNvCxnSpPr>
          <p:nvPr/>
        </p:nvCxnSpPr>
        <p:spPr>
          <a:xfrm>
            <a:off x="9596205" y="2310985"/>
            <a:ext cx="101683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Freccia a destra 15">
            <a:extLst>
              <a:ext uri="{FF2B5EF4-FFF2-40B4-BE49-F238E27FC236}">
                <a16:creationId xmlns:a16="http://schemas.microsoft.com/office/drawing/2014/main" id="{F410387E-CB0A-4136-2492-326E9567ED79}"/>
              </a:ext>
            </a:extLst>
          </p:cNvPr>
          <p:cNvSpPr/>
          <p:nvPr/>
        </p:nvSpPr>
        <p:spPr>
          <a:xfrm flipV="1">
            <a:off x="5302571" y="5249048"/>
            <a:ext cx="426172" cy="11567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reccia a destra 16">
            <a:extLst>
              <a:ext uri="{FF2B5EF4-FFF2-40B4-BE49-F238E27FC236}">
                <a16:creationId xmlns:a16="http://schemas.microsoft.com/office/drawing/2014/main" id="{3E12287E-4433-8645-0A1B-E8BF8B3B52FA}"/>
              </a:ext>
            </a:extLst>
          </p:cNvPr>
          <p:cNvSpPr/>
          <p:nvPr/>
        </p:nvSpPr>
        <p:spPr>
          <a:xfrm flipV="1">
            <a:off x="5275091" y="3467723"/>
            <a:ext cx="426172" cy="115670"/>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34281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olo 1">
            <a:extLst>
              <a:ext uri="{FF2B5EF4-FFF2-40B4-BE49-F238E27FC236}">
                <a16:creationId xmlns:a16="http://schemas.microsoft.com/office/drawing/2014/main" id="{E0CA3AA4-507A-42BA-B470-3A0BC46FF622}"/>
              </a:ext>
            </a:extLst>
          </p:cNvPr>
          <p:cNvSpPr>
            <a:spLocks noGrp="1"/>
          </p:cNvSpPr>
          <p:nvPr>
            <p:ph type="title"/>
          </p:nvPr>
        </p:nvSpPr>
        <p:spPr>
          <a:xfrm>
            <a:off x="491239" y="91992"/>
            <a:ext cx="4609940" cy="4648820"/>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Target terapeutici</a:t>
            </a:r>
            <a:br>
              <a:rPr lang="it-IT" sz="2000" b="1" dirty="0"/>
            </a:br>
            <a:br>
              <a:rPr lang="it-IT" sz="2000" b="1" dirty="0"/>
            </a:br>
            <a:r>
              <a:rPr lang="it-IT" sz="2700" b="1" dirty="0"/>
              <a:t>Speech therapy e terapia ORL</a:t>
            </a:r>
            <a:br>
              <a:rPr lang="it-IT" sz="2700" b="1" dirty="0"/>
            </a:br>
            <a:br>
              <a:rPr lang="it-IT" sz="2700" b="1" dirty="0"/>
            </a:br>
            <a:r>
              <a:rPr lang="it-IT" sz="2700" b="1" dirty="0"/>
              <a:t>Blocco endoscopico del nervo laringeo superiore con </a:t>
            </a:r>
            <a:r>
              <a:rPr lang="it-IT" sz="2700" b="1" dirty="0" err="1"/>
              <a:t>triamcinolone</a:t>
            </a:r>
            <a:endParaRPr lang="it-IT" sz="3200" dirty="0"/>
          </a:p>
        </p:txBody>
      </p:sp>
      <p:sp>
        <p:nvSpPr>
          <p:cNvPr id="2" name="CasellaDiTesto 1">
            <a:extLst>
              <a:ext uri="{FF2B5EF4-FFF2-40B4-BE49-F238E27FC236}">
                <a16:creationId xmlns:a16="http://schemas.microsoft.com/office/drawing/2014/main" id="{8FFB52B1-556C-4209-A1D1-64724797CD3B}"/>
              </a:ext>
            </a:extLst>
          </p:cNvPr>
          <p:cNvSpPr txBox="1"/>
          <p:nvPr/>
        </p:nvSpPr>
        <p:spPr>
          <a:xfrm>
            <a:off x="5565098" y="6461762"/>
            <a:ext cx="5500468" cy="369332"/>
          </a:xfrm>
          <a:prstGeom prst="rect">
            <a:avLst/>
          </a:prstGeom>
          <a:noFill/>
        </p:spPr>
        <p:txBody>
          <a:bodyPr wrap="square" rtlCol="0">
            <a:spAutoFit/>
          </a:bodyPr>
          <a:lstStyle/>
          <a:p>
            <a:r>
              <a:rPr lang="it-IT" b="1" i="1" dirty="0">
                <a:solidFill>
                  <a:srgbClr val="FF0000"/>
                </a:solidFill>
              </a:rPr>
              <a:t>Carlo Iacolucci 2023</a:t>
            </a:r>
          </a:p>
        </p:txBody>
      </p:sp>
      <p:pic>
        <p:nvPicPr>
          <p:cNvPr id="6" name="Immagine 5">
            <a:extLst>
              <a:ext uri="{FF2B5EF4-FFF2-40B4-BE49-F238E27FC236}">
                <a16:creationId xmlns:a16="http://schemas.microsoft.com/office/drawing/2014/main" id="{0DA582C0-8C48-FC74-1FE9-32D5FE3BB003}"/>
              </a:ext>
            </a:extLst>
          </p:cNvPr>
          <p:cNvPicPr>
            <a:picLocks noChangeAspect="1"/>
          </p:cNvPicPr>
          <p:nvPr/>
        </p:nvPicPr>
        <p:blipFill rotWithShape="1">
          <a:blip r:embed="rId2">
            <a:extLst>
              <a:ext uri="{28A0092B-C50C-407E-A947-70E740481C1C}">
                <a14:useLocalDpi xmlns:a14="http://schemas.microsoft.com/office/drawing/2010/main" val="0"/>
              </a:ext>
            </a:extLst>
          </a:blip>
          <a:srcRect l="3534" t="17777" r="8738" b="5726"/>
          <a:stretch/>
        </p:blipFill>
        <p:spPr>
          <a:xfrm>
            <a:off x="5408335" y="485432"/>
            <a:ext cx="6668766" cy="3728758"/>
          </a:xfrm>
          <a:prstGeom prst="rect">
            <a:avLst/>
          </a:prstGeom>
        </p:spPr>
      </p:pic>
      <p:cxnSp>
        <p:nvCxnSpPr>
          <p:cNvPr id="10" name="Connettore diritto 9">
            <a:extLst>
              <a:ext uri="{FF2B5EF4-FFF2-40B4-BE49-F238E27FC236}">
                <a16:creationId xmlns:a16="http://schemas.microsoft.com/office/drawing/2014/main" id="{3BA4EE30-875A-7DCB-F461-BA5233509978}"/>
              </a:ext>
            </a:extLst>
          </p:cNvPr>
          <p:cNvCxnSpPr/>
          <p:nvPr/>
        </p:nvCxnSpPr>
        <p:spPr>
          <a:xfrm>
            <a:off x="7726017" y="1113998"/>
            <a:ext cx="1537253" cy="0"/>
          </a:xfrm>
          <a:prstGeom prst="line">
            <a:avLst/>
          </a:prstGeom>
          <a:ln w="53975"/>
        </p:spPr>
        <p:style>
          <a:lnRef idx="3">
            <a:schemeClr val="accent2"/>
          </a:lnRef>
          <a:fillRef idx="0">
            <a:schemeClr val="accent2"/>
          </a:fillRef>
          <a:effectRef idx="2">
            <a:schemeClr val="accent2"/>
          </a:effectRef>
          <a:fontRef idx="minor">
            <a:schemeClr val="tx1"/>
          </a:fontRef>
        </p:style>
      </p:cxnSp>
      <p:pic>
        <p:nvPicPr>
          <p:cNvPr id="12" name="Immagine 11">
            <a:extLst>
              <a:ext uri="{FF2B5EF4-FFF2-40B4-BE49-F238E27FC236}">
                <a16:creationId xmlns:a16="http://schemas.microsoft.com/office/drawing/2014/main" id="{E6733428-FDC9-E44C-6DAE-007B37F81D31}"/>
              </a:ext>
            </a:extLst>
          </p:cNvPr>
          <p:cNvPicPr>
            <a:picLocks noChangeAspect="1"/>
          </p:cNvPicPr>
          <p:nvPr/>
        </p:nvPicPr>
        <p:blipFill rotWithShape="1">
          <a:blip r:embed="rId3"/>
          <a:srcRect l="15692" t="67085" r="17731" b="16227"/>
          <a:stretch/>
        </p:blipFill>
        <p:spPr>
          <a:xfrm>
            <a:off x="1491176" y="4964161"/>
            <a:ext cx="10480432" cy="1476917"/>
          </a:xfrm>
          <a:prstGeom prst="rect">
            <a:avLst/>
          </a:prstGeom>
        </p:spPr>
      </p:pic>
    </p:spTree>
    <p:extLst>
      <p:ext uri="{BB962C8B-B14F-4D97-AF65-F5344CB8AC3E}">
        <p14:creationId xmlns:p14="http://schemas.microsoft.com/office/powerpoint/2010/main" val="408543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reeform 15">
            <a:extLst>
              <a:ext uri="{FF2B5EF4-FFF2-40B4-BE49-F238E27FC236}">
                <a16:creationId xmlns:a16="http://schemas.microsoft.com/office/drawing/2014/main" id="{9E706731-3860-4E73-9335-A870F6741F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0" name="Freeform 11">
            <a:extLst>
              <a:ext uri="{FF2B5EF4-FFF2-40B4-BE49-F238E27FC236}">
                <a16:creationId xmlns:a16="http://schemas.microsoft.com/office/drawing/2014/main" id="{CD2ED21F-DC95-4AD1-8327-D561F5FCA3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Sottotitolo 2">
            <a:extLst>
              <a:ext uri="{FF2B5EF4-FFF2-40B4-BE49-F238E27FC236}">
                <a16:creationId xmlns:a16="http://schemas.microsoft.com/office/drawing/2014/main" id="{CAA96A5A-6E86-4151-9DC4-52EB9BA18EB8}"/>
              </a:ext>
            </a:extLst>
          </p:cNvPr>
          <p:cNvSpPr txBox="1">
            <a:spLocks/>
          </p:cNvSpPr>
          <p:nvPr/>
        </p:nvSpPr>
        <p:spPr>
          <a:xfrm>
            <a:off x="7357416" y="8116"/>
            <a:ext cx="5097195" cy="373388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5900" b="1" dirty="0">
                <a:solidFill>
                  <a:schemeClr val="accent1"/>
                </a:solidFill>
              </a:rPr>
              <a:t>Tosse cronica</a:t>
            </a:r>
          </a:p>
          <a:p>
            <a:pPr marL="0" indent="0" algn="ctr">
              <a:buNone/>
            </a:pPr>
            <a:r>
              <a:rPr lang="it-IT" sz="5100" b="1" dirty="0" err="1">
                <a:solidFill>
                  <a:schemeClr val="accent1"/>
                </a:solidFill>
              </a:rPr>
              <a:t>Refractory</a:t>
            </a:r>
            <a:r>
              <a:rPr lang="it-IT" sz="5100" b="1" dirty="0">
                <a:solidFill>
                  <a:schemeClr val="accent1"/>
                </a:solidFill>
              </a:rPr>
              <a:t> </a:t>
            </a:r>
            <a:r>
              <a:rPr lang="it-IT" sz="5100" b="1" dirty="0" err="1">
                <a:solidFill>
                  <a:schemeClr val="accent1"/>
                </a:solidFill>
              </a:rPr>
              <a:t>Unexplained</a:t>
            </a:r>
            <a:r>
              <a:rPr lang="it-IT" sz="5100" b="1" dirty="0">
                <a:solidFill>
                  <a:schemeClr val="accent1"/>
                </a:solidFill>
              </a:rPr>
              <a:t> </a:t>
            </a:r>
            <a:r>
              <a:rPr lang="it-IT" sz="5100" b="1" dirty="0" err="1">
                <a:solidFill>
                  <a:schemeClr val="accent1"/>
                </a:solidFill>
              </a:rPr>
              <a:t>Chronic</a:t>
            </a:r>
            <a:r>
              <a:rPr lang="it-IT" sz="5100" b="1" dirty="0">
                <a:solidFill>
                  <a:schemeClr val="accent1"/>
                </a:solidFill>
              </a:rPr>
              <a:t> </a:t>
            </a:r>
            <a:r>
              <a:rPr lang="it-IT" sz="5100" b="1" dirty="0" err="1">
                <a:solidFill>
                  <a:schemeClr val="accent1"/>
                </a:solidFill>
              </a:rPr>
              <a:t>Cough</a:t>
            </a:r>
            <a:endParaRPr lang="it-IT" sz="5100" b="1" dirty="0">
              <a:solidFill>
                <a:schemeClr val="accent1"/>
              </a:solidFill>
            </a:endParaRPr>
          </a:p>
          <a:p>
            <a:pPr marL="0" indent="0" algn="ctr">
              <a:buNone/>
            </a:pPr>
            <a:endParaRPr lang="it-IT" sz="5900" b="1" dirty="0">
              <a:solidFill>
                <a:schemeClr val="accent1"/>
              </a:solidFill>
            </a:endParaRPr>
          </a:p>
          <a:p>
            <a:pPr marL="0" indent="0" algn="ctr">
              <a:buNone/>
            </a:pPr>
            <a:r>
              <a:rPr lang="it-IT" sz="5900" b="1" dirty="0" err="1">
                <a:solidFill>
                  <a:schemeClr val="accent1"/>
                </a:solidFill>
              </a:rPr>
              <a:t>Nerves</a:t>
            </a:r>
            <a:r>
              <a:rPr lang="it-IT" sz="5900" b="1" dirty="0">
                <a:solidFill>
                  <a:schemeClr val="accent1"/>
                </a:solidFill>
              </a:rPr>
              <a:t> of the </a:t>
            </a:r>
            <a:r>
              <a:rPr lang="it-IT" sz="5900" b="1" dirty="0" err="1">
                <a:solidFill>
                  <a:schemeClr val="accent1"/>
                </a:solidFill>
              </a:rPr>
              <a:t>airways</a:t>
            </a:r>
            <a:endParaRPr lang="it-IT" sz="5900" b="1" dirty="0">
              <a:solidFill>
                <a:schemeClr val="accent1"/>
              </a:solidFill>
            </a:endParaRPr>
          </a:p>
          <a:p>
            <a:endParaRPr lang="it-IT" dirty="0">
              <a:solidFill>
                <a:schemeClr val="accent1"/>
              </a:solidFill>
            </a:endParaRPr>
          </a:p>
        </p:txBody>
      </p:sp>
      <p:sp>
        <p:nvSpPr>
          <p:cNvPr id="7" name="CasellaDiTesto 6">
            <a:extLst>
              <a:ext uri="{FF2B5EF4-FFF2-40B4-BE49-F238E27FC236}">
                <a16:creationId xmlns:a16="http://schemas.microsoft.com/office/drawing/2014/main" id="{C229E67C-C6FC-4E57-AB4A-3D7491E1D554}"/>
              </a:ext>
            </a:extLst>
          </p:cNvPr>
          <p:cNvSpPr txBox="1"/>
          <p:nvPr/>
        </p:nvSpPr>
        <p:spPr>
          <a:xfrm>
            <a:off x="0" y="739267"/>
            <a:ext cx="7368209" cy="4031873"/>
          </a:xfrm>
          <a:prstGeom prst="rect">
            <a:avLst/>
          </a:prstGeom>
          <a:noFill/>
        </p:spPr>
        <p:txBody>
          <a:bodyPr wrap="square" rtlCol="0">
            <a:spAutoFit/>
          </a:bodyPr>
          <a:lstStyle/>
          <a:p>
            <a:pPr marL="285750" indent="-285750">
              <a:buFont typeface="Arial" panose="020B0604020202020204" pitchFamily="34" charset="0"/>
              <a:buChar char="•"/>
            </a:pPr>
            <a:r>
              <a:rPr lang="it-IT" sz="3200" dirty="0">
                <a:solidFill>
                  <a:schemeClr val="bg1"/>
                </a:solidFill>
              </a:rPr>
              <a:t>Percorso diagnostico per la RUCC</a:t>
            </a:r>
          </a:p>
          <a:p>
            <a:pPr marL="285750" indent="-285750">
              <a:buFont typeface="Arial" panose="020B0604020202020204" pitchFamily="34" charset="0"/>
              <a:buChar char="•"/>
            </a:pPr>
            <a:r>
              <a:rPr lang="it-IT" sz="3200" dirty="0">
                <a:solidFill>
                  <a:schemeClr val="bg1"/>
                </a:solidFill>
              </a:rPr>
              <a:t>Comorbidità e flogosi</a:t>
            </a:r>
          </a:p>
          <a:p>
            <a:pPr marL="285750" indent="-285750">
              <a:buFont typeface="Arial" panose="020B0604020202020204" pitchFamily="34" charset="0"/>
              <a:buChar char="•"/>
            </a:pPr>
            <a:r>
              <a:rPr lang="it-IT" sz="3200" dirty="0">
                <a:solidFill>
                  <a:schemeClr val="bg1"/>
                </a:solidFill>
              </a:rPr>
              <a:t>Disfunzione neuropatica</a:t>
            </a:r>
          </a:p>
          <a:p>
            <a:pPr marL="285750" indent="-285750">
              <a:buFont typeface="Arial" panose="020B0604020202020204" pitchFamily="34" charset="0"/>
              <a:buChar char="•"/>
            </a:pPr>
            <a:r>
              <a:rPr lang="it-IT" sz="3200" dirty="0">
                <a:solidFill>
                  <a:schemeClr val="bg1"/>
                </a:solidFill>
              </a:rPr>
              <a:t>Farmaco-accesso, terapie innovative</a:t>
            </a:r>
          </a:p>
          <a:p>
            <a:pPr marL="285750" indent="-285750">
              <a:buFont typeface="Arial" panose="020B0604020202020204" pitchFamily="34" charset="0"/>
              <a:buChar char="•"/>
            </a:pPr>
            <a:r>
              <a:rPr lang="it-IT" sz="3200" dirty="0">
                <a:solidFill>
                  <a:schemeClr val="bg1"/>
                </a:solidFill>
              </a:rPr>
              <a:t>Multidisciplinarietà</a:t>
            </a:r>
          </a:p>
          <a:p>
            <a:pPr marL="285750" indent="-285750">
              <a:buFont typeface="Arial" panose="020B0604020202020204" pitchFamily="34" charset="0"/>
              <a:buChar char="•"/>
            </a:pPr>
            <a:endParaRPr lang="it-IT" sz="3200" dirty="0">
              <a:solidFill>
                <a:schemeClr val="bg1"/>
              </a:solidFill>
            </a:endParaRPr>
          </a:p>
          <a:p>
            <a:pPr marL="285750" indent="-285750">
              <a:buFont typeface="Arial" panose="020B0604020202020204" pitchFamily="34" charset="0"/>
              <a:buChar char="•"/>
            </a:pPr>
            <a:endParaRPr lang="it-IT" sz="3200" dirty="0">
              <a:solidFill>
                <a:schemeClr val="bg1"/>
              </a:solidFill>
            </a:endParaRPr>
          </a:p>
          <a:p>
            <a:pPr marL="285750" indent="-285750">
              <a:buFont typeface="Arial" panose="020B0604020202020204" pitchFamily="34" charset="0"/>
              <a:buChar char="•"/>
            </a:pPr>
            <a:endParaRPr lang="it-IT" sz="3200" dirty="0">
              <a:solidFill>
                <a:schemeClr val="bg1"/>
              </a:solidFill>
            </a:endParaRPr>
          </a:p>
        </p:txBody>
      </p:sp>
    </p:spTree>
    <p:extLst>
      <p:ext uri="{BB962C8B-B14F-4D97-AF65-F5344CB8AC3E}">
        <p14:creationId xmlns:p14="http://schemas.microsoft.com/office/powerpoint/2010/main" val="37123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A8AA5BC-4F7A-4226-8F99-6D824B226A9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5445C6-DD42-4979-86FF-03730E8C6DB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5"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000665-DFC7-417E-8FD7-516A0F15C97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CE05BF70-C890-4FD0-9460-A7267E2C33F1}"/>
              </a:ext>
            </a:extLst>
          </p:cNvPr>
          <p:cNvSpPr>
            <a:spLocks noGrp="1"/>
          </p:cNvSpPr>
          <p:nvPr>
            <p:ph type="ctrTitle"/>
          </p:nvPr>
        </p:nvSpPr>
        <p:spPr>
          <a:xfrm>
            <a:off x="296777" y="321734"/>
            <a:ext cx="11548530" cy="1600818"/>
          </a:xfrm>
        </p:spPr>
        <p:txBody>
          <a:bodyPr>
            <a:normAutofit fontScale="90000"/>
          </a:bodyPr>
          <a:lstStyle/>
          <a:p>
            <a:r>
              <a:rPr lang="it-IT" b="1" dirty="0"/>
              <a:t>Tosse cronica …oltre BPCO e Asma</a:t>
            </a:r>
            <a:br>
              <a:rPr lang="it-IT" b="1" dirty="0"/>
            </a:br>
            <a:r>
              <a:rPr lang="it-IT" b="1" dirty="0"/>
              <a:t>Grazie per l’attenzione</a:t>
            </a:r>
            <a:endParaRPr lang="it-IT" sz="12500" b="1" dirty="0"/>
          </a:p>
        </p:txBody>
      </p:sp>
      <p:sp>
        <p:nvSpPr>
          <p:cNvPr id="3" name="Sottotitolo 2">
            <a:extLst>
              <a:ext uri="{FF2B5EF4-FFF2-40B4-BE49-F238E27FC236}">
                <a16:creationId xmlns:a16="http://schemas.microsoft.com/office/drawing/2014/main" id="{2F8C9C3E-2431-4BB5-87D8-2EDA684F7752}"/>
              </a:ext>
            </a:extLst>
          </p:cNvPr>
          <p:cNvSpPr>
            <a:spLocks noGrp="1"/>
          </p:cNvSpPr>
          <p:nvPr>
            <p:ph type="subTitle" idx="1"/>
          </p:nvPr>
        </p:nvSpPr>
        <p:spPr>
          <a:xfrm>
            <a:off x="7838660" y="4895689"/>
            <a:ext cx="4006648" cy="1600818"/>
          </a:xfrm>
        </p:spPr>
        <p:txBody>
          <a:bodyPr>
            <a:normAutofit/>
          </a:bodyPr>
          <a:lstStyle/>
          <a:p>
            <a:r>
              <a:rPr lang="it-IT" sz="1600" b="1" dirty="0">
                <a:solidFill>
                  <a:schemeClr val="accent1"/>
                </a:solidFill>
              </a:rPr>
              <a:t>Carlo Barbetta</a:t>
            </a:r>
          </a:p>
          <a:p>
            <a:r>
              <a:rPr lang="it-IT" sz="1600" b="1" dirty="0">
                <a:solidFill>
                  <a:schemeClr val="accent1"/>
                </a:solidFill>
              </a:rPr>
              <a:t>UOSD Pneumologia Territoriale</a:t>
            </a:r>
          </a:p>
          <a:p>
            <a:r>
              <a:rPr lang="it-IT" sz="1600" b="1" dirty="0">
                <a:solidFill>
                  <a:schemeClr val="accent1"/>
                </a:solidFill>
              </a:rPr>
              <a:t>ULSS7 Pedemontana</a:t>
            </a:r>
          </a:p>
          <a:p>
            <a:r>
              <a:rPr lang="it-IT" sz="1600" b="1" dirty="0">
                <a:solidFill>
                  <a:schemeClr val="accent1"/>
                </a:solidFill>
              </a:rPr>
              <a:t>carlo.barbetta@aulss7.veneto.it</a:t>
            </a:r>
          </a:p>
          <a:p>
            <a:endParaRPr lang="it-IT" dirty="0">
              <a:solidFill>
                <a:schemeClr val="accent1"/>
              </a:solidFill>
            </a:endParaRPr>
          </a:p>
        </p:txBody>
      </p:sp>
      <p:pic>
        <p:nvPicPr>
          <p:cNvPr id="7" name="Immagine 6">
            <a:extLst>
              <a:ext uri="{FF2B5EF4-FFF2-40B4-BE49-F238E27FC236}">
                <a16:creationId xmlns:a16="http://schemas.microsoft.com/office/drawing/2014/main" id="{E5DFC0BD-4B7D-C9ED-BC1D-75B175493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341" y="2184424"/>
            <a:ext cx="3165753" cy="3165753"/>
          </a:xfrm>
          <a:prstGeom prst="rect">
            <a:avLst/>
          </a:prstGeom>
        </p:spPr>
      </p:pic>
    </p:spTree>
    <p:extLst>
      <p:ext uri="{BB962C8B-B14F-4D97-AF65-F5344CB8AC3E}">
        <p14:creationId xmlns:p14="http://schemas.microsoft.com/office/powerpoint/2010/main" val="172914412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37" name="Rectangle 10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tx1">
              <a:lumMod val="75000"/>
              <a:lumOff val="25000"/>
            </a:schemeClr>
          </a:solidFill>
          <a:effectLst/>
        </p:spPr>
      </p:sp>
      <p:sp>
        <p:nvSpPr>
          <p:cNvPr id="79" name="Rectangle 78">
            <a:extLst>
              <a:ext uri="{FF2B5EF4-FFF2-40B4-BE49-F238E27FC236}">
                <a16:creationId xmlns:a16="http://schemas.microsoft.com/office/drawing/2014/main" id="{2BE2D1B8-0887-4D2B-8C42-999040132B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321745"/>
            <a:ext cx="4129237" cy="606001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A085277-BAF7-40CC-A608-B030CA969F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77"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4009F90-86BF-44AE-B0EB-D68140E0E0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9"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a:extLst>
              <a:ext uri="{FF2B5EF4-FFF2-40B4-BE49-F238E27FC236}">
                <a16:creationId xmlns:a16="http://schemas.microsoft.com/office/drawing/2014/main" id="{14254369-4B26-4D6A-A4CD-BE3438297C3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AE0F2B0-F9EA-4DD5-9228-66F1621C038A}"/>
              </a:ext>
            </a:extLst>
          </p:cNvPr>
          <p:cNvSpPr>
            <a:spLocks noGrp="1"/>
          </p:cNvSpPr>
          <p:nvPr>
            <p:ph type="title"/>
          </p:nvPr>
        </p:nvSpPr>
        <p:spPr>
          <a:xfrm>
            <a:off x="4937768" y="3315414"/>
            <a:ext cx="6886973" cy="1324235"/>
          </a:xfrm>
        </p:spPr>
        <p:txBody>
          <a:bodyPr vert="horz" lIns="91440" tIns="45720" rIns="91440" bIns="45720" rtlCol="0" anchor="b">
            <a:normAutofit/>
          </a:bodyPr>
          <a:lstStyle/>
          <a:p>
            <a:pPr algn="ctr"/>
            <a:r>
              <a:rPr lang="en-US" sz="6600" b="1" dirty="0" err="1">
                <a:solidFill>
                  <a:schemeClr val="bg1"/>
                </a:solidFill>
              </a:rPr>
              <a:t>Tosse</a:t>
            </a:r>
            <a:r>
              <a:rPr lang="en-US" sz="6600" b="1" dirty="0">
                <a:solidFill>
                  <a:schemeClr val="bg1"/>
                </a:solidFill>
              </a:rPr>
              <a:t> </a:t>
            </a:r>
            <a:r>
              <a:rPr lang="en-US" sz="6600" b="1" dirty="0" err="1">
                <a:solidFill>
                  <a:schemeClr val="bg1"/>
                </a:solidFill>
              </a:rPr>
              <a:t>cronica</a:t>
            </a:r>
            <a:endParaRPr lang="en-US" sz="6600" dirty="0">
              <a:solidFill>
                <a:schemeClr val="bg1"/>
              </a:solidFill>
            </a:endParaRPr>
          </a:p>
        </p:txBody>
      </p:sp>
      <p:sp>
        <p:nvSpPr>
          <p:cNvPr id="3" name="CasellaDiTesto 2">
            <a:extLst>
              <a:ext uri="{FF2B5EF4-FFF2-40B4-BE49-F238E27FC236}">
                <a16:creationId xmlns:a16="http://schemas.microsoft.com/office/drawing/2014/main" id="{1B631E7A-1FD6-4F32-8730-89C4BAB94AE5}"/>
              </a:ext>
            </a:extLst>
          </p:cNvPr>
          <p:cNvSpPr txBox="1"/>
          <p:nvPr/>
        </p:nvSpPr>
        <p:spPr>
          <a:xfrm>
            <a:off x="4811469" y="4814624"/>
            <a:ext cx="7072691" cy="1200329"/>
          </a:xfrm>
          <a:prstGeom prst="rect">
            <a:avLst/>
          </a:prstGeom>
          <a:noFill/>
        </p:spPr>
        <p:txBody>
          <a:bodyPr wrap="square" rtlCol="0">
            <a:spAutoFit/>
          </a:bodyPr>
          <a:lstStyle/>
          <a:p>
            <a:pPr algn="ctr"/>
            <a:r>
              <a:rPr lang="en-US" sz="3600" b="1" dirty="0">
                <a:solidFill>
                  <a:schemeClr val="bg1"/>
                </a:solidFill>
              </a:rPr>
              <a:t> Un biomarker </a:t>
            </a:r>
            <a:r>
              <a:rPr lang="en-US" sz="3600" b="1" dirty="0" err="1">
                <a:solidFill>
                  <a:schemeClr val="bg1"/>
                </a:solidFill>
              </a:rPr>
              <a:t>delle</a:t>
            </a:r>
            <a:r>
              <a:rPr lang="en-US" sz="3600" b="1" dirty="0">
                <a:solidFill>
                  <a:schemeClr val="bg1"/>
                </a:solidFill>
              </a:rPr>
              <a:t> </a:t>
            </a:r>
            <a:r>
              <a:rPr lang="en-US" sz="3600" b="1" dirty="0" err="1">
                <a:solidFill>
                  <a:schemeClr val="bg1"/>
                </a:solidFill>
              </a:rPr>
              <a:t>patologie</a:t>
            </a:r>
            <a:r>
              <a:rPr lang="en-US" sz="3600" b="1" dirty="0">
                <a:solidFill>
                  <a:schemeClr val="bg1"/>
                </a:solidFill>
              </a:rPr>
              <a:t> </a:t>
            </a:r>
            <a:r>
              <a:rPr lang="en-US" sz="3600" b="1" dirty="0" err="1">
                <a:solidFill>
                  <a:schemeClr val="bg1"/>
                </a:solidFill>
              </a:rPr>
              <a:t>delle</a:t>
            </a:r>
            <a:r>
              <a:rPr lang="en-US" sz="3600" b="1" dirty="0">
                <a:solidFill>
                  <a:schemeClr val="bg1"/>
                </a:solidFill>
              </a:rPr>
              <a:t> vie </a:t>
            </a:r>
            <a:r>
              <a:rPr lang="en-US" sz="3600" b="1" dirty="0" err="1">
                <a:solidFill>
                  <a:schemeClr val="bg1"/>
                </a:solidFill>
              </a:rPr>
              <a:t>aeree</a:t>
            </a:r>
            <a:r>
              <a:rPr lang="en-US" sz="3600" b="1" dirty="0">
                <a:solidFill>
                  <a:schemeClr val="bg1"/>
                </a:solidFill>
              </a:rPr>
              <a:t> non </a:t>
            </a:r>
            <a:r>
              <a:rPr lang="en-US" sz="3600" b="1" dirty="0" err="1">
                <a:solidFill>
                  <a:schemeClr val="bg1"/>
                </a:solidFill>
              </a:rPr>
              <a:t>controllate</a:t>
            </a:r>
            <a:endParaRPr lang="it-IT" sz="3600" dirty="0"/>
          </a:p>
        </p:txBody>
      </p:sp>
      <p:pic>
        <p:nvPicPr>
          <p:cNvPr id="26" name="Picture 7">
            <a:extLst>
              <a:ext uri="{FF2B5EF4-FFF2-40B4-BE49-F238E27FC236}">
                <a16:creationId xmlns:a16="http://schemas.microsoft.com/office/drawing/2014/main" id="{34E024ED-01E1-409F-9E14-2529C8115AB0}"/>
              </a:ext>
            </a:extLst>
          </p:cNvPr>
          <p:cNvPicPr>
            <a:picLocks noChangeAspect="1" noChangeArrowheads="1"/>
          </p:cNvPicPr>
          <p:nvPr/>
        </p:nvPicPr>
        <p:blipFill>
          <a:blip r:embed="rId2" cstate="print"/>
          <a:srcRect l="20668" t="43715" r="54092" b="21454"/>
          <a:stretch>
            <a:fillRect/>
          </a:stretch>
        </p:blipFill>
        <p:spPr bwMode="auto">
          <a:xfrm>
            <a:off x="383896" y="361490"/>
            <a:ext cx="4006792" cy="3107266"/>
          </a:xfrm>
          <a:prstGeom prst="rect">
            <a:avLst/>
          </a:prstGeom>
          <a:noFill/>
          <a:ln w="9525">
            <a:noFill/>
            <a:miter lim="800000"/>
            <a:headEnd/>
            <a:tailEnd/>
          </a:ln>
        </p:spPr>
      </p:pic>
      <p:pic>
        <p:nvPicPr>
          <p:cNvPr id="27" name="Picture 6">
            <a:extLst>
              <a:ext uri="{FF2B5EF4-FFF2-40B4-BE49-F238E27FC236}">
                <a16:creationId xmlns:a16="http://schemas.microsoft.com/office/drawing/2014/main" id="{CABB09F8-BC4C-4754-A7A2-6EE098BAA5AA}"/>
              </a:ext>
            </a:extLst>
          </p:cNvPr>
          <p:cNvPicPr>
            <a:picLocks noChangeAspect="1" noChangeArrowheads="1"/>
          </p:cNvPicPr>
          <p:nvPr/>
        </p:nvPicPr>
        <p:blipFill>
          <a:blip r:embed="rId3" cstate="print"/>
          <a:srcRect l="19560" t="21454" r="53320" b="49014"/>
          <a:stretch>
            <a:fillRect/>
          </a:stretch>
        </p:blipFill>
        <p:spPr bwMode="auto">
          <a:xfrm>
            <a:off x="383896" y="3615227"/>
            <a:ext cx="4006792" cy="2454206"/>
          </a:xfrm>
          <a:prstGeom prst="rect">
            <a:avLst/>
          </a:prstGeom>
          <a:noFill/>
          <a:ln w="9525">
            <a:noFill/>
            <a:miter lim="800000"/>
            <a:headEnd/>
            <a:tailEnd/>
          </a:ln>
        </p:spPr>
      </p:pic>
      <p:pic>
        <p:nvPicPr>
          <p:cNvPr id="29" name="Picture 4" descr="Risultati immagini per cruscotto dacia duster avaria motore">
            <a:extLst>
              <a:ext uri="{FF2B5EF4-FFF2-40B4-BE49-F238E27FC236}">
                <a16:creationId xmlns:a16="http://schemas.microsoft.com/office/drawing/2014/main" id="{BF330F80-C40D-44E3-ABA4-2D0D6D95AAA8}"/>
              </a:ext>
            </a:extLst>
          </p:cNvPr>
          <p:cNvPicPr>
            <a:picLocks noChangeAspect="1" noChangeArrowheads="1"/>
          </p:cNvPicPr>
          <p:nvPr/>
        </p:nvPicPr>
        <p:blipFill>
          <a:blip r:embed="rId4" cstate="print"/>
          <a:srcRect/>
          <a:stretch>
            <a:fillRect/>
          </a:stretch>
        </p:blipFill>
        <p:spPr bwMode="auto">
          <a:xfrm>
            <a:off x="4839408" y="298106"/>
            <a:ext cx="3298397" cy="1861998"/>
          </a:xfrm>
          <a:prstGeom prst="rect">
            <a:avLst/>
          </a:prstGeom>
          <a:noFill/>
        </p:spPr>
      </p:pic>
      <p:pic>
        <p:nvPicPr>
          <p:cNvPr id="28" name="Picture 2" descr="Risultati immagini per cruscotto dacia duster">
            <a:extLst>
              <a:ext uri="{FF2B5EF4-FFF2-40B4-BE49-F238E27FC236}">
                <a16:creationId xmlns:a16="http://schemas.microsoft.com/office/drawing/2014/main" id="{C27AD734-014F-4F70-A2A4-CC4F8F9519D7}"/>
              </a:ext>
            </a:extLst>
          </p:cNvPr>
          <p:cNvPicPr>
            <a:picLocks noChangeAspect="1" noChangeArrowheads="1"/>
          </p:cNvPicPr>
          <p:nvPr/>
        </p:nvPicPr>
        <p:blipFill>
          <a:blip r:embed="rId5" cstate="print"/>
          <a:srcRect l="9375" t="44970" r="65338" b="10076"/>
          <a:stretch>
            <a:fillRect/>
          </a:stretch>
        </p:blipFill>
        <p:spPr bwMode="auto">
          <a:xfrm>
            <a:off x="5234609" y="1182143"/>
            <a:ext cx="2385391" cy="2385391"/>
          </a:xfrm>
          <a:prstGeom prst="rect">
            <a:avLst/>
          </a:prstGeom>
          <a:noFill/>
        </p:spPr>
      </p:pic>
      <p:pic>
        <p:nvPicPr>
          <p:cNvPr id="30" name="Picture 4" descr="Risultati immagini per cough vagus nerve">
            <a:extLst>
              <a:ext uri="{FF2B5EF4-FFF2-40B4-BE49-F238E27FC236}">
                <a16:creationId xmlns:a16="http://schemas.microsoft.com/office/drawing/2014/main" id="{2428CAAF-136A-4627-8254-B5536FC1C958}"/>
              </a:ext>
            </a:extLst>
          </p:cNvPr>
          <p:cNvPicPr>
            <a:picLocks noChangeAspect="1" noChangeArrowheads="1"/>
          </p:cNvPicPr>
          <p:nvPr/>
        </p:nvPicPr>
        <p:blipFill rotWithShape="1">
          <a:blip r:embed="rId6" cstate="print"/>
          <a:srcRect l="49972" t="19014" r="4290" b="7051"/>
          <a:stretch/>
        </p:blipFill>
        <p:spPr bwMode="auto">
          <a:xfrm>
            <a:off x="8965718" y="300468"/>
            <a:ext cx="2590177" cy="3259562"/>
          </a:xfrm>
          <a:prstGeom prst="rect">
            <a:avLst/>
          </a:prstGeom>
          <a:noFill/>
        </p:spPr>
      </p:pic>
    </p:spTree>
    <p:extLst>
      <p:ext uri="{BB962C8B-B14F-4D97-AF65-F5344CB8AC3E}">
        <p14:creationId xmlns:p14="http://schemas.microsoft.com/office/powerpoint/2010/main" val="312188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37" name="Rectangle 10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tx1">
              <a:lumMod val="75000"/>
              <a:lumOff val="25000"/>
            </a:schemeClr>
          </a:solidFill>
          <a:effectLst/>
        </p:spPr>
      </p:sp>
      <p:sp>
        <p:nvSpPr>
          <p:cNvPr id="79" name="Rectangle 78">
            <a:extLst>
              <a:ext uri="{FF2B5EF4-FFF2-40B4-BE49-F238E27FC236}">
                <a16:creationId xmlns:a16="http://schemas.microsoft.com/office/drawing/2014/main" id="{2BE2D1B8-0887-4D2B-8C42-999040132B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321745"/>
            <a:ext cx="4129237" cy="606001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A085277-BAF7-40CC-A608-B030CA969F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77"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4009F90-86BF-44AE-B0EB-D68140E0E0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9"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a:extLst>
              <a:ext uri="{FF2B5EF4-FFF2-40B4-BE49-F238E27FC236}">
                <a16:creationId xmlns:a16="http://schemas.microsoft.com/office/drawing/2014/main" id="{14254369-4B26-4D6A-A4CD-BE3438297C3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AE0F2B0-F9EA-4DD5-9228-66F1621C038A}"/>
              </a:ext>
            </a:extLst>
          </p:cNvPr>
          <p:cNvSpPr>
            <a:spLocks noGrp="1"/>
          </p:cNvSpPr>
          <p:nvPr>
            <p:ph type="title"/>
          </p:nvPr>
        </p:nvSpPr>
        <p:spPr>
          <a:xfrm>
            <a:off x="4937768" y="3315414"/>
            <a:ext cx="6886973" cy="1324235"/>
          </a:xfrm>
        </p:spPr>
        <p:txBody>
          <a:bodyPr vert="horz" lIns="91440" tIns="45720" rIns="91440" bIns="45720" rtlCol="0" anchor="b">
            <a:normAutofit/>
          </a:bodyPr>
          <a:lstStyle/>
          <a:p>
            <a:pPr algn="ctr"/>
            <a:r>
              <a:rPr lang="en-US" sz="6600" b="1" dirty="0" err="1">
                <a:solidFill>
                  <a:schemeClr val="bg1"/>
                </a:solidFill>
              </a:rPr>
              <a:t>Tosse</a:t>
            </a:r>
            <a:r>
              <a:rPr lang="en-US" sz="6600" b="1" dirty="0">
                <a:solidFill>
                  <a:schemeClr val="bg1"/>
                </a:solidFill>
              </a:rPr>
              <a:t> </a:t>
            </a:r>
            <a:r>
              <a:rPr lang="en-US" sz="6600" b="1" dirty="0" err="1">
                <a:solidFill>
                  <a:schemeClr val="bg1"/>
                </a:solidFill>
              </a:rPr>
              <a:t>cronica</a:t>
            </a:r>
            <a:endParaRPr lang="en-US" sz="6600" dirty="0">
              <a:solidFill>
                <a:schemeClr val="bg1"/>
              </a:solidFill>
            </a:endParaRPr>
          </a:p>
        </p:txBody>
      </p:sp>
      <p:sp>
        <p:nvSpPr>
          <p:cNvPr id="3" name="CasellaDiTesto 2">
            <a:extLst>
              <a:ext uri="{FF2B5EF4-FFF2-40B4-BE49-F238E27FC236}">
                <a16:creationId xmlns:a16="http://schemas.microsoft.com/office/drawing/2014/main" id="{1B631E7A-1FD6-4F32-8730-89C4BAB94AE5}"/>
              </a:ext>
            </a:extLst>
          </p:cNvPr>
          <p:cNvSpPr txBox="1"/>
          <p:nvPr/>
        </p:nvSpPr>
        <p:spPr>
          <a:xfrm>
            <a:off x="4811469" y="4814624"/>
            <a:ext cx="7072691" cy="1200329"/>
          </a:xfrm>
          <a:prstGeom prst="rect">
            <a:avLst/>
          </a:prstGeom>
          <a:noFill/>
        </p:spPr>
        <p:txBody>
          <a:bodyPr wrap="square" rtlCol="0">
            <a:spAutoFit/>
          </a:bodyPr>
          <a:lstStyle/>
          <a:p>
            <a:pPr algn="ctr"/>
            <a:r>
              <a:rPr lang="en-US" sz="3600" b="1" dirty="0">
                <a:solidFill>
                  <a:schemeClr val="bg1"/>
                </a:solidFill>
              </a:rPr>
              <a:t> Un biomarker </a:t>
            </a:r>
            <a:r>
              <a:rPr lang="en-US" sz="3600" b="1" dirty="0" err="1">
                <a:solidFill>
                  <a:schemeClr val="bg1"/>
                </a:solidFill>
              </a:rPr>
              <a:t>delle</a:t>
            </a:r>
            <a:r>
              <a:rPr lang="en-US" sz="3600" b="1" dirty="0">
                <a:solidFill>
                  <a:schemeClr val="bg1"/>
                </a:solidFill>
              </a:rPr>
              <a:t> </a:t>
            </a:r>
            <a:r>
              <a:rPr lang="en-US" sz="3600" b="1" dirty="0" err="1">
                <a:solidFill>
                  <a:schemeClr val="bg1"/>
                </a:solidFill>
              </a:rPr>
              <a:t>patologie</a:t>
            </a:r>
            <a:r>
              <a:rPr lang="en-US" sz="3600" b="1" dirty="0">
                <a:solidFill>
                  <a:schemeClr val="bg1"/>
                </a:solidFill>
              </a:rPr>
              <a:t> </a:t>
            </a:r>
            <a:r>
              <a:rPr lang="en-US" sz="3600" b="1" dirty="0" err="1">
                <a:solidFill>
                  <a:schemeClr val="bg1"/>
                </a:solidFill>
              </a:rPr>
              <a:t>delle</a:t>
            </a:r>
            <a:r>
              <a:rPr lang="en-US" sz="3600" b="1" dirty="0">
                <a:solidFill>
                  <a:schemeClr val="bg1"/>
                </a:solidFill>
              </a:rPr>
              <a:t> vie </a:t>
            </a:r>
            <a:r>
              <a:rPr lang="en-US" sz="3600" b="1" dirty="0" err="1">
                <a:solidFill>
                  <a:schemeClr val="bg1"/>
                </a:solidFill>
              </a:rPr>
              <a:t>aeree</a:t>
            </a:r>
            <a:r>
              <a:rPr lang="en-US" sz="3600" b="1" dirty="0">
                <a:solidFill>
                  <a:schemeClr val="bg1"/>
                </a:solidFill>
              </a:rPr>
              <a:t> non </a:t>
            </a:r>
            <a:r>
              <a:rPr lang="en-US" sz="3600" b="1" dirty="0" err="1">
                <a:solidFill>
                  <a:schemeClr val="bg1"/>
                </a:solidFill>
              </a:rPr>
              <a:t>controllate</a:t>
            </a:r>
            <a:endParaRPr lang="it-IT" sz="3600" dirty="0"/>
          </a:p>
        </p:txBody>
      </p:sp>
      <p:pic>
        <p:nvPicPr>
          <p:cNvPr id="5" name="Immagine 4">
            <a:extLst>
              <a:ext uri="{FF2B5EF4-FFF2-40B4-BE49-F238E27FC236}">
                <a16:creationId xmlns:a16="http://schemas.microsoft.com/office/drawing/2014/main" id="{30261E17-32CD-40C7-8E13-188A242C61A7}"/>
              </a:ext>
            </a:extLst>
          </p:cNvPr>
          <p:cNvPicPr>
            <a:picLocks noChangeAspect="1"/>
          </p:cNvPicPr>
          <p:nvPr/>
        </p:nvPicPr>
        <p:blipFill rotWithShape="1">
          <a:blip r:embed="rId2"/>
          <a:srcRect l="29348" t="29786" r="44674" b="24431"/>
          <a:stretch/>
        </p:blipFill>
        <p:spPr>
          <a:xfrm>
            <a:off x="811415" y="321734"/>
            <a:ext cx="3375479" cy="3344524"/>
          </a:xfrm>
          <a:prstGeom prst="rect">
            <a:avLst/>
          </a:prstGeom>
        </p:spPr>
      </p:pic>
      <p:pic>
        <p:nvPicPr>
          <p:cNvPr id="8" name="Immagine 7">
            <a:extLst>
              <a:ext uri="{FF2B5EF4-FFF2-40B4-BE49-F238E27FC236}">
                <a16:creationId xmlns:a16="http://schemas.microsoft.com/office/drawing/2014/main" id="{47EA3115-2DC9-486E-9058-D2F76E43839E}"/>
              </a:ext>
            </a:extLst>
          </p:cNvPr>
          <p:cNvPicPr>
            <a:picLocks noChangeAspect="1"/>
          </p:cNvPicPr>
          <p:nvPr/>
        </p:nvPicPr>
        <p:blipFill rotWithShape="1">
          <a:blip r:embed="rId3"/>
          <a:srcRect l="28044" t="36322" r="51087" b="24046"/>
          <a:stretch/>
        </p:blipFill>
        <p:spPr>
          <a:xfrm>
            <a:off x="957734" y="3581401"/>
            <a:ext cx="2544417" cy="2716694"/>
          </a:xfrm>
          <a:prstGeom prst="rect">
            <a:avLst/>
          </a:prstGeom>
        </p:spPr>
      </p:pic>
      <p:pic>
        <p:nvPicPr>
          <p:cNvPr id="10" name="Immagine 9">
            <a:extLst>
              <a:ext uri="{FF2B5EF4-FFF2-40B4-BE49-F238E27FC236}">
                <a16:creationId xmlns:a16="http://schemas.microsoft.com/office/drawing/2014/main" id="{6D9F9BDE-1D42-4B4F-8E9B-790A4DB4A4CA}"/>
              </a:ext>
            </a:extLst>
          </p:cNvPr>
          <p:cNvPicPr>
            <a:picLocks noChangeAspect="1"/>
          </p:cNvPicPr>
          <p:nvPr/>
        </p:nvPicPr>
        <p:blipFill rotWithShape="1">
          <a:blip r:embed="rId4"/>
          <a:srcRect l="49022" t="34969" r="25761" b="25205"/>
          <a:stretch/>
        </p:blipFill>
        <p:spPr>
          <a:xfrm>
            <a:off x="4811469" y="405470"/>
            <a:ext cx="3405140" cy="3023529"/>
          </a:xfrm>
          <a:prstGeom prst="rect">
            <a:avLst/>
          </a:prstGeom>
        </p:spPr>
      </p:pic>
      <p:pic>
        <p:nvPicPr>
          <p:cNvPr id="12" name="Immagine 11">
            <a:extLst>
              <a:ext uri="{FF2B5EF4-FFF2-40B4-BE49-F238E27FC236}">
                <a16:creationId xmlns:a16="http://schemas.microsoft.com/office/drawing/2014/main" id="{26C5C7FB-E209-4255-ACEC-FE14B3BFD7B2}"/>
              </a:ext>
            </a:extLst>
          </p:cNvPr>
          <p:cNvPicPr>
            <a:picLocks noChangeAspect="1"/>
          </p:cNvPicPr>
          <p:nvPr/>
        </p:nvPicPr>
        <p:blipFill rotWithShape="1">
          <a:blip r:embed="rId5"/>
          <a:srcRect l="74674" t="34194" r="6655" b="24626"/>
          <a:stretch/>
        </p:blipFill>
        <p:spPr>
          <a:xfrm>
            <a:off x="8862107" y="331839"/>
            <a:ext cx="2610695" cy="3237312"/>
          </a:xfrm>
          <a:prstGeom prst="rect">
            <a:avLst/>
          </a:prstGeom>
        </p:spPr>
      </p:pic>
      <p:sp>
        <p:nvSpPr>
          <p:cNvPr id="13" name="CasellaDiTesto 12">
            <a:extLst>
              <a:ext uri="{FF2B5EF4-FFF2-40B4-BE49-F238E27FC236}">
                <a16:creationId xmlns:a16="http://schemas.microsoft.com/office/drawing/2014/main" id="{62DFD75F-303F-49BF-9CB6-F89E596FD998}"/>
              </a:ext>
            </a:extLst>
          </p:cNvPr>
          <p:cNvSpPr txBox="1"/>
          <p:nvPr/>
        </p:nvSpPr>
        <p:spPr>
          <a:xfrm>
            <a:off x="5261113" y="6381762"/>
            <a:ext cx="6563628" cy="369332"/>
          </a:xfrm>
          <a:prstGeom prst="rect">
            <a:avLst/>
          </a:prstGeom>
          <a:noFill/>
        </p:spPr>
        <p:txBody>
          <a:bodyPr wrap="square" rtlCol="0">
            <a:spAutoFit/>
          </a:bodyPr>
          <a:lstStyle/>
          <a:p>
            <a:r>
              <a:rPr lang="en-US" b="1" i="1" dirty="0">
                <a:solidFill>
                  <a:srgbClr val="FF0000"/>
                </a:solidFill>
              </a:rPr>
              <a:t>CHEST Guideline Expert Panel Report CHEST. 2018;153(1):196–209</a:t>
            </a:r>
            <a:endParaRPr lang="it-IT" b="1" i="1" dirty="0">
              <a:solidFill>
                <a:srgbClr val="FF0000"/>
              </a:solidFill>
            </a:endParaRPr>
          </a:p>
        </p:txBody>
      </p:sp>
    </p:spTree>
    <p:extLst>
      <p:ext uri="{BB962C8B-B14F-4D97-AF65-F5344CB8AC3E}">
        <p14:creationId xmlns:p14="http://schemas.microsoft.com/office/powerpoint/2010/main" val="3247876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37" name="Rectangle 10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tx1">
              <a:lumMod val="75000"/>
              <a:lumOff val="25000"/>
            </a:schemeClr>
          </a:solidFill>
          <a:effectLst/>
        </p:spPr>
      </p:sp>
      <p:sp>
        <p:nvSpPr>
          <p:cNvPr id="79" name="Rectangle 78">
            <a:extLst>
              <a:ext uri="{FF2B5EF4-FFF2-40B4-BE49-F238E27FC236}">
                <a16:creationId xmlns:a16="http://schemas.microsoft.com/office/drawing/2014/main" id="{2BE2D1B8-0887-4D2B-8C42-999040132B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321745"/>
            <a:ext cx="4129237" cy="606001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A085277-BAF7-40CC-A608-B030CA969F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77"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4009F90-86BF-44AE-B0EB-D68140E0E0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9"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a:extLst>
              <a:ext uri="{FF2B5EF4-FFF2-40B4-BE49-F238E27FC236}">
                <a16:creationId xmlns:a16="http://schemas.microsoft.com/office/drawing/2014/main" id="{14254369-4B26-4D6A-A4CD-BE3438297C3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AE0F2B0-F9EA-4DD5-9228-66F1621C038A}"/>
              </a:ext>
            </a:extLst>
          </p:cNvPr>
          <p:cNvSpPr>
            <a:spLocks noGrp="1"/>
          </p:cNvSpPr>
          <p:nvPr>
            <p:ph type="title"/>
          </p:nvPr>
        </p:nvSpPr>
        <p:spPr>
          <a:xfrm>
            <a:off x="4937768" y="3315414"/>
            <a:ext cx="6886973" cy="1324235"/>
          </a:xfrm>
        </p:spPr>
        <p:txBody>
          <a:bodyPr vert="horz" lIns="91440" tIns="45720" rIns="91440" bIns="45720" rtlCol="0" anchor="b">
            <a:normAutofit/>
          </a:bodyPr>
          <a:lstStyle/>
          <a:p>
            <a:pPr algn="ctr"/>
            <a:r>
              <a:rPr lang="en-US" sz="6600" b="1" dirty="0" err="1">
                <a:solidFill>
                  <a:schemeClr val="bg1"/>
                </a:solidFill>
              </a:rPr>
              <a:t>Tosse</a:t>
            </a:r>
            <a:r>
              <a:rPr lang="en-US" sz="6600" b="1" dirty="0">
                <a:solidFill>
                  <a:schemeClr val="bg1"/>
                </a:solidFill>
              </a:rPr>
              <a:t> </a:t>
            </a:r>
            <a:r>
              <a:rPr lang="en-US" sz="6600" b="1" dirty="0" err="1">
                <a:solidFill>
                  <a:schemeClr val="bg1"/>
                </a:solidFill>
              </a:rPr>
              <a:t>cronica</a:t>
            </a:r>
            <a:endParaRPr lang="en-US" sz="6600" dirty="0">
              <a:solidFill>
                <a:schemeClr val="bg1"/>
              </a:solidFill>
            </a:endParaRPr>
          </a:p>
        </p:txBody>
      </p:sp>
      <p:sp>
        <p:nvSpPr>
          <p:cNvPr id="3" name="CasellaDiTesto 2">
            <a:extLst>
              <a:ext uri="{FF2B5EF4-FFF2-40B4-BE49-F238E27FC236}">
                <a16:creationId xmlns:a16="http://schemas.microsoft.com/office/drawing/2014/main" id="{1B631E7A-1FD6-4F32-8730-89C4BAB94AE5}"/>
              </a:ext>
            </a:extLst>
          </p:cNvPr>
          <p:cNvSpPr txBox="1"/>
          <p:nvPr/>
        </p:nvSpPr>
        <p:spPr>
          <a:xfrm>
            <a:off x="4811469" y="4814624"/>
            <a:ext cx="7072691" cy="1200329"/>
          </a:xfrm>
          <a:prstGeom prst="rect">
            <a:avLst/>
          </a:prstGeom>
          <a:noFill/>
        </p:spPr>
        <p:txBody>
          <a:bodyPr wrap="square" rtlCol="0">
            <a:spAutoFit/>
          </a:bodyPr>
          <a:lstStyle/>
          <a:p>
            <a:pPr algn="ctr"/>
            <a:r>
              <a:rPr lang="en-US" sz="3600" b="1" dirty="0">
                <a:solidFill>
                  <a:schemeClr val="bg1"/>
                </a:solidFill>
              </a:rPr>
              <a:t> Un biomarker </a:t>
            </a:r>
            <a:r>
              <a:rPr lang="en-US" sz="3600" b="1" dirty="0" err="1">
                <a:solidFill>
                  <a:schemeClr val="bg1"/>
                </a:solidFill>
              </a:rPr>
              <a:t>delle</a:t>
            </a:r>
            <a:r>
              <a:rPr lang="en-US" sz="3600" b="1" dirty="0">
                <a:solidFill>
                  <a:schemeClr val="bg1"/>
                </a:solidFill>
              </a:rPr>
              <a:t> </a:t>
            </a:r>
            <a:r>
              <a:rPr lang="en-US" sz="3600" b="1" dirty="0" err="1">
                <a:solidFill>
                  <a:schemeClr val="bg1"/>
                </a:solidFill>
              </a:rPr>
              <a:t>patologie</a:t>
            </a:r>
            <a:r>
              <a:rPr lang="en-US" sz="3600" b="1" dirty="0">
                <a:solidFill>
                  <a:schemeClr val="bg1"/>
                </a:solidFill>
              </a:rPr>
              <a:t> </a:t>
            </a:r>
            <a:r>
              <a:rPr lang="en-US" sz="3600" b="1" dirty="0" err="1">
                <a:solidFill>
                  <a:schemeClr val="bg1"/>
                </a:solidFill>
              </a:rPr>
              <a:t>delle</a:t>
            </a:r>
            <a:r>
              <a:rPr lang="en-US" sz="3600" b="1" dirty="0">
                <a:solidFill>
                  <a:schemeClr val="bg1"/>
                </a:solidFill>
              </a:rPr>
              <a:t> vie </a:t>
            </a:r>
            <a:r>
              <a:rPr lang="en-US" sz="3600" b="1" dirty="0" err="1">
                <a:solidFill>
                  <a:schemeClr val="bg1"/>
                </a:solidFill>
              </a:rPr>
              <a:t>aeree</a:t>
            </a:r>
            <a:r>
              <a:rPr lang="en-US" sz="3600" b="1" dirty="0">
                <a:solidFill>
                  <a:schemeClr val="bg1"/>
                </a:solidFill>
              </a:rPr>
              <a:t> non </a:t>
            </a:r>
            <a:r>
              <a:rPr lang="en-US" sz="3600" b="1" dirty="0" err="1">
                <a:solidFill>
                  <a:schemeClr val="bg1"/>
                </a:solidFill>
              </a:rPr>
              <a:t>controllate</a:t>
            </a:r>
            <a:endParaRPr lang="it-IT" sz="3600" dirty="0"/>
          </a:p>
        </p:txBody>
      </p:sp>
      <p:sp>
        <p:nvSpPr>
          <p:cNvPr id="13" name="CasellaDiTesto 12">
            <a:extLst>
              <a:ext uri="{FF2B5EF4-FFF2-40B4-BE49-F238E27FC236}">
                <a16:creationId xmlns:a16="http://schemas.microsoft.com/office/drawing/2014/main" id="{62DFD75F-303F-49BF-9CB6-F89E596FD998}"/>
              </a:ext>
            </a:extLst>
          </p:cNvPr>
          <p:cNvSpPr txBox="1"/>
          <p:nvPr/>
        </p:nvSpPr>
        <p:spPr>
          <a:xfrm>
            <a:off x="5261113" y="6381762"/>
            <a:ext cx="6563628" cy="369332"/>
          </a:xfrm>
          <a:prstGeom prst="rect">
            <a:avLst/>
          </a:prstGeom>
          <a:noFill/>
        </p:spPr>
        <p:txBody>
          <a:bodyPr wrap="square" rtlCol="0">
            <a:spAutoFit/>
          </a:bodyPr>
          <a:lstStyle/>
          <a:p>
            <a:r>
              <a:rPr lang="fr-FR" b="1" i="1" dirty="0" err="1">
                <a:solidFill>
                  <a:srgbClr val="FF0000"/>
                </a:solidFill>
              </a:rPr>
              <a:t>Eur</a:t>
            </a:r>
            <a:r>
              <a:rPr lang="fr-FR" b="1" i="1" dirty="0">
                <a:solidFill>
                  <a:srgbClr val="FF0000"/>
                </a:solidFill>
              </a:rPr>
              <a:t> </a:t>
            </a:r>
            <a:r>
              <a:rPr lang="fr-FR" b="1" i="1" dirty="0" err="1">
                <a:solidFill>
                  <a:srgbClr val="FF0000"/>
                </a:solidFill>
              </a:rPr>
              <a:t>Respir</a:t>
            </a:r>
            <a:r>
              <a:rPr lang="fr-FR" b="1" i="1" dirty="0">
                <a:solidFill>
                  <a:srgbClr val="FF0000"/>
                </a:solidFill>
              </a:rPr>
              <a:t> J. 2015;45(5):1479-1481</a:t>
            </a:r>
            <a:endParaRPr lang="it-IT" b="1" i="1" dirty="0">
              <a:solidFill>
                <a:srgbClr val="FF0000"/>
              </a:solidFill>
            </a:endParaRPr>
          </a:p>
        </p:txBody>
      </p:sp>
      <p:pic>
        <p:nvPicPr>
          <p:cNvPr id="6" name="Immagine 5">
            <a:extLst>
              <a:ext uri="{FF2B5EF4-FFF2-40B4-BE49-F238E27FC236}">
                <a16:creationId xmlns:a16="http://schemas.microsoft.com/office/drawing/2014/main" id="{09A6D663-AAE2-48BD-901C-F17CC8D60065}"/>
              </a:ext>
            </a:extLst>
          </p:cNvPr>
          <p:cNvPicPr>
            <a:picLocks noChangeAspect="1"/>
          </p:cNvPicPr>
          <p:nvPr/>
        </p:nvPicPr>
        <p:blipFill rotWithShape="1">
          <a:blip r:embed="rId2"/>
          <a:srcRect l="28152" t="31489" r="46164" b="20617"/>
          <a:stretch/>
        </p:blipFill>
        <p:spPr>
          <a:xfrm>
            <a:off x="8819717" y="295237"/>
            <a:ext cx="3131315" cy="3282976"/>
          </a:xfrm>
          <a:prstGeom prst="rect">
            <a:avLst/>
          </a:prstGeom>
        </p:spPr>
      </p:pic>
      <p:pic>
        <p:nvPicPr>
          <p:cNvPr id="9" name="Immagine 8">
            <a:extLst>
              <a:ext uri="{FF2B5EF4-FFF2-40B4-BE49-F238E27FC236}">
                <a16:creationId xmlns:a16="http://schemas.microsoft.com/office/drawing/2014/main" id="{0189ED98-8BD1-46AF-8FC2-FC778FBDAE5D}"/>
              </a:ext>
            </a:extLst>
          </p:cNvPr>
          <p:cNvPicPr>
            <a:picLocks noChangeAspect="1"/>
          </p:cNvPicPr>
          <p:nvPr/>
        </p:nvPicPr>
        <p:blipFill rotWithShape="1">
          <a:blip r:embed="rId3"/>
          <a:srcRect l="57174" t="22402" r="6697" b="20617"/>
          <a:stretch/>
        </p:blipFill>
        <p:spPr>
          <a:xfrm>
            <a:off x="4811469" y="423680"/>
            <a:ext cx="3389226" cy="3005320"/>
          </a:xfrm>
          <a:prstGeom prst="rect">
            <a:avLst/>
          </a:prstGeom>
        </p:spPr>
      </p:pic>
      <p:sp>
        <p:nvSpPr>
          <p:cNvPr id="11" name="CasellaDiTesto 10">
            <a:extLst>
              <a:ext uri="{FF2B5EF4-FFF2-40B4-BE49-F238E27FC236}">
                <a16:creationId xmlns:a16="http://schemas.microsoft.com/office/drawing/2014/main" id="{B12EF6D9-697A-4304-B0B8-AE55216FDA79}"/>
              </a:ext>
            </a:extLst>
          </p:cNvPr>
          <p:cNvSpPr txBox="1"/>
          <p:nvPr/>
        </p:nvSpPr>
        <p:spPr>
          <a:xfrm>
            <a:off x="367259" y="423680"/>
            <a:ext cx="4076951" cy="5909310"/>
          </a:xfrm>
          <a:prstGeom prst="rect">
            <a:avLst/>
          </a:prstGeom>
          <a:noFill/>
        </p:spPr>
        <p:txBody>
          <a:bodyPr wrap="square" rtlCol="0">
            <a:spAutoFit/>
          </a:bodyPr>
          <a:lstStyle/>
          <a:p>
            <a:r>
              <a:rPr lang="en-US" b="1" i="0" dirty="0">
                <a:solidFill>
                  <a:srgbClr val="246A9F"/>
                </a:solidFill>
                <a:effectLst/>
                <a:latin typeface="Roboto" panose="020B0604020202020204" pitchFamily="2" charset="0"/>
              </a:rPr>
              <a:t>Chronic Refractory Cough - Market Insight, Epidemiology and Market Forecast - 2030</a:t>
            </a:r>
          </a:p>
          <a:p>
            <a:endParaRPr lang="it-IT" dirty="0"/>
          </a:p>
          <a:p>
            <a:pPr algn="l" fontAlgn="base">
              <a:buFont typeface="Arial" panose="020B0604020202020204" pitchFamily="34" charset="0"/>
              <a:buChar char="•"/>
            </a:pPr>
            <a:r>
              <a:rPr lang="en-US" b="0" i="0" dirty="0">
                <a:solidFill>
                  <a:srgbClr val="303233"/>
                </a:solidFill>
                <a:effectLst/>
                <a:latin typeface="Roboto" panose="02000000000000000000" pitchFamily="2" charset="0"/>
              </a:rPr>
              <a:t>The total prevalent population of Chronic Cough in the 7 major markets was estimated to be 84,854,266 in 2020.</a:t>
            </a:r>
          </a:p>
          <a:p>
            <a:pPr algn="l" fontAlgn="base">
              <a:buFont typeface="Arial" panose="020B0604020202020204" pitchFamily="34" charset="0"/>
              <a:buChar char="•"/>
            </a:pPr>
            <a:endParaRPr lang="en-US" b="0" i="0" dirty="0">
              <a:solidFill>
                <a:srgbClr val="303233"/>
              </a:solidFill>
              <a:effectLst/>
              <a:latin typeface="Roboto" panose="02000000000000000000" pitchFamily="2" charset="0"/>
            </a:endParaRPr>
          </a:p>
          <a:p>
            <a:pPr algn="l" fontAlgn="base">
              <a:buFont typeface="Arial" panose="020B0604020202020204" pitchFamily="34" charset="0"/>
              <a:buChar char="•"/>
            </a:pPr>
            <a:r>
              <a:rPr lang="en-US" b="0" i="0" dirty="0">
                <a:solidFill>
                  <a:srgbClr val="303233"/>
                </a:solidFill>
                <a:effectLst/>
                <a:latin typeface="Roboto" panose="02000000000000000000" pitchFamily="2" charset="0"/>
              </a:rPr>
              <a:t>The prevalent population of CRC in the 7 major markets was estimated to be 17,600,264 in 2020.</a:t>
            </a:r>
          </a:p>
          <a:p>
            <a:pPr algn="l" fontAlgn="base">
              <a:buFont typeface="Arial" panose="020B0604020202020204" pitchFamily="34" charset="0"/>
              <a:buChar char="•"/>
            </a:pPr>
            <a:endParaRPr lang="en-US" b="0" i="0" dirty="0">
              <a:solidFill>
                <a:srgbClr val="303233"/>
              </a:solidFill>
              <a:effectLst/>
              <a:latin typeface="Roboto" panose="02000000000000000000" pitchFamily="2" charset="0"/>
            </a:endParaRPr>
          </a:p>
          <a:p>
            <a:pPr algn="l" fontAlgn="base">
              <a:buFont typeface="Arial" panose="020B0604020202020204" pitchFamily="34" charset="0"/>
              <a:buChar char="•"/>
            </a:pPr>
            <a:r>
              <a:rPr lang="en-US" b="0" i="0" dirty="0">
                <a:solidFill>
                  <a:srgbClr val="303233"/>
                </a:solidFill>
                <a:effectLst/>
                <a:latin typeface="Roboto" panose="02000000000000000000" pitchFamily="2" charset="0"/>
              </a:rPr>
              <a:t>The total diagnosed prevalent population of CRC in the 7 major markets was estimated to be 10,560,159 in 2020. In case of CRC patients in the United States, the diagnosed prevalent cases were 4,802,273 in 2020.</a:t>
            </a:r>
            <a:endParaRPr lang="it-IT" dirty="0"/>
          </a:p>
          <a:p>
            <a:r>
              <a:rPr lang="it-IT" b="1" i="1" dirty="0" err="1">
                <a:solidFill>
                  <a:srgbClr val="FF0000"/>
                </a:solidFill>
              </a:rPr>
              <a:t>Research</a:t>
            </a:r>
            <a:r>
              <a:rPr lang="it-IT" b="1" i="1" dirty="0">
                <a:solidFill>
                  <a:srgbClr val="FF0000"/>
                </a:solidFill>
              </a:rPr>
              <a:t> and Market </a:t>
            </a:r>
            <a:r>
              <a:rPr lang="it-IT" b="1" i="1" dirty="0" err="1">
                <a:solidFill>
                  <a:srgbClr val="FF0000"/>
                </a:solidFill>
              </a:rPr>
              <a:t>Feb</a:t>
            </a:r>
            <a:r>
              <a:rPr lang="it-IT" b="1" i="1" dirty="0">
                <a:solidFill>
                  <a:srgbClr val="FF0000"/>
                </a:solidFill>
              </a:rPr>
              <a:t> 2021</a:t>
            </a:r>
          </a:p>
        </p:txBody>
      </p:sp>
    </p:spTree>
    <p:extLst>
      <p:ext uri="{BB962C8B-B14F-4D97-AF65-F5344CB8AC3E}">
        <p14:creationId xmlns:p14="http://schemas.microsoft.com/office/powerpoint/2010/main" val="87590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37" name="Rectangle 10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tx1">
              <a:lumMod val="75000"/>
              <a:lumOff val="25000"/>
            </a:schemeClr>
          </a:solidFill>
          <a:effectLst/>
        </p:spPr>
      </p:sp>
      <p:sp>
        <p:nvSpPr>
          <p:cNvPr id="79" name="Rectangle 78">
            <a:extLst>
              <a:ext uri="{FF2B5EF4-FFF2-40B4-BE49-F238E27FC236}">
                <a16:creationId xmlns:a16="http://schemas.microsoft.com/office/drawing/2014/main" id="{2BE2D1B8-0887-4D2B-8C42-999040132B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6" y="321745"/>
            <a:ext cx="4129237" cy="606001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FA085277-BAF7-40CC-A608-B030CA969F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77"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64009F90-86BF-44AE-B0EB-D68140E0E0D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9" y="321734"/>
            <a:ext cx="3375479" cy="3259667"/>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a:extLst>
              <a:ext uri="{FF2B5EF4-FFF2-40B4-BE49-F238E27FC236}">
                <a16:creationId xmlns:a16="http://schemas.microsoft.com/office/drawing/2014/main" id="{14254369-4B26-4D6A-A4CD-BE3438297C3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AAE0F2B0-F9EA-4DD5-9228-66F1621C038A}"/>
              </a:ext>
            </a:extLst>
          </p:cNvPr>
          <p:cNvSpPr>
            <a:spLocks noGrp="1"/>
          </p:cNvSpPr>
          <p:nvPr>
            <p:ph type="title"/>
          </p:nvPr>
        </p:nvSpPr>
        <p:spPr>
          <a:xfrm>
            <a:off x="4937768" y="3315414"/>
            <a:ext cx="6886973" cy="1324235"/>
          </a:xfrm>
        </p:spPr>
        <p:txBody>
          <a:bodyPr vert="horz" lIns="91440" tIns="45720" rIns="91440" bIns="45720" rtlCol="0" anchor="b">
            <a:normAutofit/>
          </a:bodyPr>
          <a:lstStyle/>
          <a:p>
            <a:pPr algn="ctr"/>
            <a:r>
              <a:rPr lang="en-US" sz="6600" b="1" dirty="0" err="1">
                <a:solidFill>
                  <a:schemeClr val="bg1"/>
                </a:solidFill>
              </a:rPr>
              <a:t>Tosse</a:t>
            </a:r>
            <a:r>
              <a:rPr lang="en-US" sz="6600" b="1" dirty="0">
                <a:solidFill>
                  <a:schemeClr val="bg1"/>
                </a:solidFill>
              </a:rPr>
              <a:t> </a:t>
            </a:r>
            <a:r>
              <a:rPr lang="en-US" sz="6600" b="1" dirty="0" err="1">
                <a:solidFill>
                  <a:schemeClr val="bg1"/>
                </a:solidFill>
              </a:rPr>
              <a:t>cronica</a:t>
            </a:r>
            <a:endParaRPr lang="en-US" sz="6600" dirty="0">
              <a:solidFill>
                <a:schemeClr val="bg1"/>
              </a:solidFill>
            </a:endParaRPr>
          </a:p>
        </p:txBody>
      </p:sp>
      <p:sp>
        <p:nvSpPr>
          <p:cNvPr id="3" name="CasellaDiTesto 2">
            <a:extLst>
              <a:ext uri="{FF2B5EF4-FFF2-40B4-BE49-F238E27FC236}">
                <a16:creationId xmlns:a16="http://schemas.microsoft.com/office/drawing/2014/main" id="{1B631E7A-1FD6-4F32-8730-89C4BAB94AE5}"/>
              </a:ext>
            </a:extLst>
          </p:cNvPr>
          <p:cNvSpPr txBox="1"/>
          <p:nvPr/>
        </p:nvSpPr>
        <p:spPr>
          <a:xfrm>
            <a:off x="4811469" y="4814624"/>
            <a:ext cx="7072691" cy="1200329"/>
          </a:xfrm>
          <a:prstGeom prst="rect">
            <a:avLst/>
          </a:prstGeom>
          <a:noFill/>
        </p:spPr>
        <p:txBody>
          <a:bodyPr wrap="square" rtlCol="0">
            <a:spAutoFit/>
          </a:bodyPr>
          <a:lstStyle/>
          <a:p>
            <a:pPr algn="ctr"/>
            <a:r>
              <a:rPr lang="en-US" sz="3600" b="1" dirty="0">
                <a:solidFill>
                  <a:schemeClr val="bg1"/>
                </a:solidFill>
              </a:rPr>
              <a:t> Un biomarker </a:t>
            </a:r>
            <a:r>
              <a:rPr lang="en-US" sz="3600" b="1" dirty="0" err="1">
                <a:solidFill>
                  <a:schemeClr val="bg1"/>
                </a:solidFill>
              </a:rPr>
              <a:t>delle</a:t>
            </a:r>
            <a:r>
              <a:rPr lang="en-US" sz="3600" b="1" dirty="0">
                <a:solidFill>
                  <a:schemeClr val="bg1"/>
                </a:solidFill>
              </a:rPr>
              <a:t> </a:t>
            </a:r>
            <a:r>
              <a:rPr lang="en-US" sz="3600" b="1" dirty="0" err="1">
                <a:solidFill>
                  <a:schemeClr val="bg1"/>
                </a:solidFill>
              </a:rPr>
              <a:t>patologie</a:t>
            </a:r>
            <a:r>
              <a:rPr lang="en-US" sz="3600" b="1" dirty="0">
                <a:solidFill>
                  <a:schemeClr val="bg1"/>
                </a:solidFill>
              </a:rPr>
              <a:t> </a:t>
            </a:r>
            <a:r>
              <a:rPr lang="en-US" sz="3600" b="1" dirty="0" err="1">
                <a:solidFill>
                  <a:schemeClr val="bg1"/>
                </a:solidFill>
              </a:rPr>
              <a:t>delle</a:t>
            </a:r>
            <a:r>
              <a:rPr lang="en-US" sz="3600" b="1" dirty="0">
                <a:solidFill>
                  <a:schemeClr val="bg1"/>
                </a:solidFill>
              </a:rPr>
              <a:t> vie </a:t>
            </a:r>
            <a:r>
              <a:rPr lang="en-US" sz="3600" b="1" dirty="0" err="1">
                <a:solidFill>
                  <a:schemeClr val="bg1"/>
                </a:solidFill>
              </a:rPr>
              <a:t>aeree</a:t>
            </a:r>
            <a:r>
              <a:rPr lang="en-US" sz="3600" b="1" dirty="0">
                <a:solidFill>
                  <a:schemeClr val="bg1"/>
                </a:solidFill>
              </a:rPr>
              <a:t> non </a:t>
            </a:r>
            <a:r>
              <a:rPr lang="en-US" sz="3600" b="1" dirty="0" err="1">
                <a:solidFill>
                  <a:schemeClr val="bg1"/>
                </a:solidFill>
              </a:rPr>
              <a:t>controllate</a:t>
            </a:r>
            <a:endParaRPr lang="it-IT" sz="3600" dirty="0"/>
          </a:p>
        </p:txBody>
      </p:sp>
      <p:sp>
        <p:nvSpPr>
          <p:cNvPr id="13" name="CasellaDiTesto 12">
            <a:extLst>
              <a:ext uri="{FF2B5EF4-FFF2-40B4-BE49-F238E27FC236}">
                <a16:creationId xmlns:a16="http://schemas.microsoft.com/office/drawing/2014/main" id="{62DFD75F-303F-49BF-9CB6-F89E596FD998}"/>
              </a:ext>
            </a:extLst>
          </p:cNvPr>
          <p:cNvSpPr txBox="1"/>
          <p:nvPr/>
        </p:nvSpPr>
        <p:spPr>
          <a:xfrm>
            <a:off x="4764509" y="3140439"/>
            <a:ext cx="3744180" cy="353943"/>
          </a:xfrm>
          <a:prstGeom prst="rect">
            <a:avLst/>
          </a:prstGeom>
          <a:noFill/>
        </p:spPr>
        <p:txBody>
          <a:bodyPr wrap="square" rtlCol="0">
            <a:spAutoFit/>
          </a:bodyPr>
          <a:lstStyle/>
          <a:p>
            <a:r>
              <a:rPr lang="fr-FR" sz="1700" b="1" i="1" dirty="0">
                <a:solidFill>
                  <a:srgbClr val="FF0000"/>
                </a:solidFill>
              </a:rPr>
              <a:t>Virchow JC et al . ERJ Open </a:t>
            </a:r>
            <a:r>
              <a:rPr lang="fr-FR" sz="1700" b="1" i="1" dirty="0" err="1">
                <a:solidFill>
                  <a:srgbClr val="FF0000"/>
                </a:solidFill>
              </a:rPr>
              <a:t>Res</a:t>
            </a:r>
            <a:r>
              <a:rPr lang="fr-FR" sz="1700" b="1" i="1" dirty="0">
                <a:solidFill>
                  <a:srgbClr val="FF0000"/>
                </a:solidFill>
              </a:rPr>
              <a:t> 2021</a:t>
            </a:r>
            <a:endParaRPr lang="it-IT" sz="1700" b="1" i="1" dirty="0">
              <a:solidFill>
                <a:srgbClr val="FF0000"/>
              </a:solidFill>
            </a:endParaRPr>
          </a:p>
        </p:txBody>
      </p:sp>
      <p:pic>
        <p:nvPicPr>
          <p:cNvPr id="9" name="Immagine 8">
            <a:extLst>
              <a:ext uri="{FF2B5EF4-FFF2-40B4-BE49-F238E27FC236}">
                <a16:creationId xmlns:a16="http://schemas.microsoft.com/office/drawing/2014/main" id="{0189ED98-8BD1-46AF-8FC2-FC778FBDAE5D}"/>
              </a:ext>
            </a:extLst>
          </p:cNvPr>
          <p:cNvPicPr>
            <a:picLocks noChangeAspect="1"/>
          </p:cNvPicPr>
          <p:nvPr/>
        </p:nvPicPr>
        <p:blipFill rotWithShape="1">
          <a:blip r:embed="rId2"/>
          <a:srcRect l="61347" t="43476" r="32087" b="48848"/>
          <a:stretch/>
        </p:blipFill>
        <p:spPr>
          <a:xfrm>
            <a:off x="1239102" y="4437337"/>
            <a:ext cx="2958576" cy="1944425"/>
          </a:xfrm>
          <a:prstGeom prst="rect">
            <a:avLst/>
          </a:prstGeom>
        </p:spPr>
      </p:pic>
      <p:sp>
        <p:nvSpPr>
          <p:cNvPr id="11" name="CasellaDiTesto 10">
            <a:extLst>
              <a:ext uri="{FF2B5EF4-FFF2-40B4-BE49-F238E27FC236}">
                <a16:creationId xmlns:a16="http://schemas.microsoft.com/office/drawing/2014/main" id="{B12EF6D9-697A-4304-B0B8-AE55216FDA79}"/>
              </a:ext>
            </a:extLst>
          </p:cNvPr>
          <p:cNvSpPr txBox="1"/>
          <p:nvPr/>
        </p:nvSpPr>
        <p:spPr>
          <a:xfrm>
            <a:off x="367259" y="410428"/>
            <a:ext cx="4076951" cy="4401205"/>
          </a:xfrm>
          <a:prstGeom prst="rect">
            <a:avLst/>
          </a:prstGeom>
          <a:noFill/>
        </p:spPr>
        <p:txBody>
          <a:bodyPr wrap="square" rtlCol="0">
            <a:spAutoFit/>
          </a:bodyPr>
          <a:lstStyle/>
          <a:p>
            <a:r>
              <a:rPr lang="en-US" b="1" i="0" dirty="0">
                <a:solidFill>
                  <a:srgbClr val="246A9F"/>
                </a:solidFill>
                <a:effectLst/>
                <a:latin typeface="Roboto" panose="020B0604020202020204" pitchFamily="2" charset="0"/>
              </a:rPr>
              <a:t>Prevalence and Burden of Chronic Cough in the United States</a:t>
            </a:r>
          </a:p>
          <a:p>
            <a:pPr algn="l" fontAlgn="base">
              <a:buFont typeface="Arial" panose="020B0604020202020204" pitchFamily="34" charset="0"/>
              <a:buChar char="•"/>
            </a:pPr>
            <a:endParaRPr lang="en-US" sz="1600" b="1" i="0" dirty="0">
              <a:solidFill>
                <a:srgbClr val="303233"/>
              </a:solidFill>
              <a:effectLst/>
            </a:endParaRPr>
          </a:p>
          <a:p>
            <a:pPr algn="l" fontAlgn="base">
              <a:buFont typeface="Arial" panose="020B0604020202020204" pitchFamily="34" charset="0"/>
              <a:buChar char="•"/>
            </a:pPr>
            <a:r>
              <a:rPr lang="en-US" sz="1600" b="1" i="0" dirty="0">
                <a:solidFill>
                  <a:srgbClr val="303233"/>
                </a:solidFill>
                <a:effectLst/>
              </a:rPr>
              <a:t> 5% </a:t>
            </a:r>
            <a:r>
              <a:rPr lang="en-US" sz="1600" b="1" i="0" dirty="0" err="1">
                <a:solidFill>
                  <a:srgbClr val="303233"/>
                </a:solidFill>
                <a:effectLst/>
              </a:rPr>
              <a:t>della</a:t>
            </a:r>
            <a:r>
              <a:rPr lang="en-US" sz="1600" b="1" i="0" dirty="0">
                <a:solidFill>
                  <a:srgbClr val="303233"/>
                </a:solidFill>
                <a:effectLst/>
              </a:rPr>
              <a:t> </a:t>
            </a:r>
            <a:r>
              <a:rPr lang="en-US" sz="1600" b="1" i="0" dirty="0" err="1">
                <a:solidFill>
                  <a:srgbClr val="303233"/>
                </a:solidFill>
                <a:effectLst/>
              </a:rPr>
              <a:t>popolazione</a:t>
            </a:r>
            <a:r>
              <a:rPr lang="en-US" sz="1600" b="1" i="0" dirty="0">
                <a:solidFill>
                  <a:srgbClr val="303233"/>
                </a:solidFill>
                <a:effectLst/>
              </a:rPr>
              <a:t>, </a:t>
            </a:r>
            <a:r>
              <a:rPr lang="en-US" sz="1600" b="1" i="0" dirty="0" err="1">
                <a:solidFill>
                  <a:srgbClr val="303233"/>
                </a:solidFill>
                <a:effectLst/>
              </a:rPr>
              <a:t>donne</a:t>
            </a:r>
            <a:r>
              <a:rPr lang="en-US" sz="1600" b="1" i="0" dirty="0">
                <a:solidFill>
                  <a:srgbClr val="303233"/>
                </a:solidFill>
                <a:effectLst/>
              </a:rPr>
              <a:t> &gt; 50 anni</a:t>
            </a:r>
          </a:p>
          <a:p>
            <a:pPr algn="l" fontAlgn="base"/>
            <a:endParaRPr lang="en-US" sz="1600" b="1" i="0" dirty="0">
              <a:solidFill>
                <a:srgbClr val="303233"/>
              </a:solidFill>
              <a:effectLst/>
            </a:endParaRPr>
          </a:p>
          <a:p>
            <a:pPr algn="l" fontAlgn="base">
              <a:buFont typeface="Arial" panose="020B0604020202020204" pitchFamily="34" charset="0"/>
              <a:buChar char="•"/>
            </a:pPr>
            <a:r>
              <a:rPr lang="en-US" sz="1600" b="1" i="0" dirty="0">
                <a:solidFill>
                  <a:srgbClr val="2E2E2E"/>
                </a:solidFill>
                <a:effectLst/>
              </a:rPr>
              <a:t>Medical Outcomes Study 36-item Short Form Survey v2 physical (</a:t>
            </a:r>
            <a:r>
              <a:rPr lang="en-US" sz="1600" b="1" i="1" dirty="0">
                <a:solidFill>
                  <a:srgbClr val="2E2E2E"/>
                </a:solidFill>
                <a:effectLst/>
              </a:rPr>
              <a:t>P</a:t>
            </a:r>
            <a:r>
              <a:rPr lang="en-US" sz="1600" b="1" i="0" dirty="0">
                <a:solidFill>
                  <a:srgbClr val="2E2E2E"/>
                </a:solidFill>
                <a:effectLst/>
              </a:rPr>
              <a:t> &lt; .001) and mental (</a:t>
            </a:r>
            <a:r>
              <a:rPr lang="en-US" sz="1600" b="1" i="1" dirty="0">
                <a:solidFill>
                  <a:srgbClr val="2E2E2E"/>
                </a:solidFill>
                <a:effectLst/>
              </a:rPr>
              <a:t>P</a:t>
            </a:r>
            <a:r>
              <a:rPr lang="en-US" sz="1600" b="1" i="0" dirty="0">
                <a:solidFill>
                  <a:srgbClr val="2E2E2E"/>
                </a:solidFill>
                <a:effectLst/>
              </a:rPr>
              <a:t> &lt; .001)</a:t>
            </a:r>
          </a:p>
          <a:p>
            <a:pPr algn="l" fontAlgn="base"/>
            <a:endParaRPr lang="en-US" sz="1600" b="1" i="0" dirty="0">
              <a:solidFill>
                <a:srgbClr val="303233"/>
              </a:solidFill>
              <a:effectLst/>
            </a:endParaRPr>
          </a:p>
          <a:p>
            <a:pPr algn="l" fontAlgn="base">
              <a:buFont typeface="Arial" panose="020B0604020202020204" pitchFamily="34" charset="0"/>
              <a:buChar char="•"/>
            </a:pPr>
            <a:r>
              <a:rPr lang="en-US" sz="1600" b="1" i="0" dirty="0">
                <a:solidFill>
                  <a:srgbClr val="303233"/>
                </a:solidFill>
                <a:effectLst/>
              </a:rPr>
              <a:t> </a:t>
            </a:r>
            <a:r>
              <a:rPr lang="en-US" sz="1600" b="1" i="0" dirty="0" err="1">
                <a:solidFill>
                  <a:srgbClr val="303233"/>
                </a:solidFill>
                <a:effectLst/>
              </a:rPr>
              <a:t>incremento</a:t>
            </a:r>
            <a:r>
              <a:rPr lang="en-US" sz="1600" b="1" i="0" dirty="0">
                <a:solidFill>
                  <a:srgbClr val="303233"/>
                </a:solidFill>
                <a:effectLst/>
              </a:rPr>
              <a:t> distress legato ad </a:t>
            </a:r>
            <a:r>
              <a:rPr lang="en-US" sz="1600" b="1" i="0" dirty="0" err="1">
                <a:solidFill>
                  <a:srgbClr val="303233"/>
                </a:solidFill>
                <a:effectLst/>
              </a:rPr>
              <a:t>ansia</a:t>
            </a:r>
            <a:r>
              <a:rPr lang="en-US" sz="1600" b="1" i="0" dirty="0">
                <a:solidFill>
                  <a:srgbClr val="303233"/>
                </a:solidFill>
                <a:effectLst/>
              </a:rPr>
              <a:t>, depression, Perdita di </a:t>
            </a:r>
            <a:r>
              <a:rPr lang="en-US" sz="1600" b="1" i="0" dirty="0" err="1">
                <a:solidFill>
                  <a:srgbClr val="303233"/>
                </a:solidFill>
                <a:effectLst/>
              </a:rPr>
              <a:t>giornate</a:t>
            </a:r>
            <a:r>
              <a:rPr lang="en-US" sz="1600" b="1" i="0" dirty="0">
                <a:solidFill>
                  <a:srgbClr val="303233"/>
                </a:solidFill>
                <a:effectLst/>
              </a:rPr>
              <a:t> </a:t>
            </a:r>
            <a:r>
              <a:rPr lang="en-US" sz="1600" b="1" i="0" dirty="0" err="1">
                <a:solidFill>
                  <a:srgbClr val="303233"/>
                </a:solidFill>
                <a:effectLst/>
              </a:rPr>
              <a:t>lavorative</a:t>
            </a:r>
            <a:r>
              <a:rPr lang="en-US" sz="1600" b="1" i="0" dirty="0">
                <a:solidFill>
                  <a:srgbClr val="303233"/>
                </a:solidFill>
                <a:effectLst/>
              </a:rPr>
              <a:t>, insomnia/ </a:t>
            </a:r>
            <a:r>
              <a:rPr lang="en-US" sz="1600" b="1" i="0" dirty="0" err="1">
                <a:solidFill>
                  <a:srgbClr val="303233"/>
                </a:solidFill>
                <a:effectLst/>
              </a:rPr>
              <a:t>sonnolenza</a:t>
            </a:r>
            <a:r>
              <a:rPr lang="en-US" sz="1600" b="1" i="0" dirty="0">
                <a:solidFill>
                  <a:srgbClr val="303233"/>
                </a:solidFill>
                <a:effectLst/>
              </a:rPr>
              <a:t> </a:t>
            </a:r>
            <a:r>
              <a:rPr lang="en-US" sz="1600" b="1" i="0" dirty="0" err="1">
                <a:solidFill>
                  <a:srgbClr val="303233"/>
                </a:solidFill>
                <a:effectLst/>
              </a:rPr>
              <a:t>diurna</a:t>
            </a:r>
            <a:endParaRPr lang="en-US" sz="1600" b="1" i="0" dirty="0">
              <a:solidFill>
                <a:srgbClr val="303233"/>
              </a:solidFill>
              <a:effectLst/>
            </a:endParaRPr>
          </a:p>
          <a:p>
            <a:pPr algn="l" fontAlgn="base"/>
            <a:endParaRPr lang="en-US" sz="1600" b="1" i="0" dirty="0">
              <a:solidFill>
                <a:srgbClr val="303233"/>
              </a:solidFill>
              <a:effectLst/>
            </a:endParaRPr>
          </a:p>
          <a:p>
            <a:pPr algn="l" fontAlgn="base">
              <a:buFont typeface="Arial" panose="020B0604020202020204" pitchFamily="34" charset="0"/>
              <a:buChar char="•"/>
            </a:pPr>
            <a:r>
              <a:rPr lang="en-US" sz="1600" b="1" dirty="0">
                <a:solidFill>
                  <a:srgbClr val="303233"/>
                </a:solidFill>
              </a:rPr>
              <a:t> Accesso al PS </a:t>
            </a:r>
            <a:r>
              <a:rPr lang="en-US" sz="1600" b="1" dirty="0" err="1">
                <a:solidFill>
                  <a:srgbClr val="303233"/>
                </a:solidFill>
              </a:rPr>
              <a:t>nei</a:t>
            </a:r>
            <a:r>
              <a:rPr lang="en-US" sz="1600" b="1" dirty="0">
                <a:solidFill>
                  <a:srgbClr val="303233"/>
                </a:solidFill>
              </a:rPr>
              <a:t> 6 </a:t>
            </a:r>
            <a:r>
              <a:rPr lang="en-US" sz="1600" b="1" dirty="0" err="1">
                <a:solidFill>
                  <a:srgbClr val="303233"/>
                </a:solidFill>
              </a:rPr>
              <a:t>mesi</a:t>
            </a:r>
            <a:r>
              <a:rPr lang="en-US" sz="1600" b="1" dirty="0">
                <a:solidFill>
                  <a:srgbClr val="303233"/>
                </a:solidFill>
              </a:rPr>
              <a:t> </a:t>
            </a:r>
            <a:r>
              <a:rPr lang="en-US" sz="1600" b="1" dirty="0" err="1">
                <a:solidFill>
                  <a:srgbClr val="303233"/>
                </a:solidFill>
              </a:rPr>
              <a:t>precedente</a:t>
            </a:r>
            <a:r>
              <a:rPr lang="en-US" sz="1600" b="1" dirty="0">
                <a:solidFill>
                  <a:srgbClr val="303233"/>
                </a:solidFill>
              </a:rPr>
              <a:t> p&lt;0,0001</a:t>
            </a:r>
          </a:p>
          <a:p>
            <a:r>
              <a:rPr lang="it-IT" b="1" i="1" dirty="0" err="1">
                <a:solidFill>
                  <a:srgbClr val="FF0000"/>
                </a:solidFill>
              </a:rPr>
              <a:t>Meltzer</a:t>
            </a:r>
            <a:r>
              <a:rPr lang="it-IT" b="1" i="1" dirty="0">
                <a:solidFill>
                  <a:srgbClr val="FF0000"/>
                </a:solidFill>
              </a:rPr>
              <a:t> EO et al JACI in </a:t>
            </a:r>
            <a:r>
              <a:rPr lang="it-IT" b="1" i="1" dirty="0" err="1">
                <a:solidFill>
                  <a:srgbClr val="FF0000"/>
                </a:solidFill>
              </a:rPr>
              <a:t>practice</a:t>
            </a:r>
            <a:r>
              <a:rPr lang="it-IT" b="1" i="1" dirty="0">
                <a:solidFill>
                  <a:srgbClr val="FF0000"/>
                </a:solidFill>
              </a:rPr>
              <a:t> </a:t>
            </a:r>
            <a:r>
              <a:rPr lang="it-IT" b="1" i="1" dirty="0" err="1">
                <a:solidFill>
                  <a:srgbClr val="FF0000"/>
                </a:solidFill>
              </a:rPr>
              <a:t>Nov</a:t>
            </a:r>
            <a:r>
              <a:rPr lang="it-IT" b="1" i="1" dirty="0">
                <a:solidFill>
                  <a:srgbClr val="FF0000"/>
                </a:solidFill>
              </a:rPr>
              <a:t> 2021</a:t>
            </a:r>
          </a:p>
        </p:txBody>
      </p:sp>
      <p:sp>
        <p:nvSpPr>
          <p:cNvPr id="4" name="CasellaDiTesto 3">
            <a:extLst>
              <a:ext uri="{FF2B5EF4-FFF2-40B4-BE49-F238E27FC236}">
                <a16:creationId xmlns:a16="http://schemas.microsoft.com/office/drawing/2014/main" id="{C7ABF9F9-860D-4184-B66F-75AB190DE4F1}"/>
              </a:ext>
            </a:extLst>
          </p:cNvPr>
          <p:cNvSpPr txBox="1"/>
          <p:nvPr/>
        </p:nvSpPr>
        <p:spPr>
          <a:xfrm>
            <a:off x="8508689" y="410428"/>
            <a:ext cx="3375471" cy="2862322"/>
          </a:xfrm>
          <a:prstGeom prst="rect">
            <a:avLst/>
          </a:prstGeom>
          <a:noFill/>
        </p:spPr>
        <p:txBody>
          <a:bodyPr wrap="square" rtlCol="0">
            <a:spAutoFit/>
          </a:bodyPr>
          <a:lstStyle/>
          <a:p>
            <a:pPr marL="285750" indent="-285750">
              <a:buFont typeface="Arial" panose="020B0604020202020204" pitchFamily="34" charset="0"/>
              <a:buChar char="•"/>
            </a:pPr>
            <a:r>
              <a:rPr lang="en-US" dirty="0"/>
              <a:t>lifetime CC prevalence 6.5% (range across age groups, 5.1% - 8.3%) </a:t>
            </a:r>
          </a:p>
          <a:p>
            <a:pPr marL="285750" indent="-285750">
              <a:buFont typeface="Arial" panose="020B0604020202020204" pitchFamily="34" charset="0"/>
              <a:buChar char="•"/>
            </a:pPr>
            <a:r>
              <a:rPr lang="en-US" dirty="0"/>
              <a:t>12-month prevalence 4.9% (range 3.7 - 5.7%). </a:t>
            </a:r>
          </a:p>
          <a:p>
            <a:pPr marL="285750" indent="-285750">
              <a:buFont typeface="Arial" panose="020B0604020202020204" pitchFamily="34" charset="0"/>
              <a:buChar char="•"/>
            </a:pPr>
            <a:r>
              <a:rPr lang="en-US" dirty="0"/>
              <a:t>diagnosed CC was 2.8% (range, 0.9 - 4.1%) </a:t>
            </a:r>
          </a:p>
          <a:p>
            <a:pPr marL="285750" indent="-285750">
              <a:buFont typeface="Arial" panose="020B0604020202020204" pitchFamily="34" charset="0"/>
              <a:buChar char="•"/>
            </a:pPr>
            <a:r>
              <a:rPr lang="en-US" dirty="0"/>
              <a:t>persons currently on any prescription for CC 0.6% (range 0.2 -1.4%)</a:t>
            </a:r>
            <a:endParaRPr lang="it-IT" dirty="0"/>
          </a:p>
        </p:txBody>
      </p:sp>
      <p:pic>
        <p:nvPicPr>
          <p:cNvPr id="1026" name="Picture 2" descr="La Mappa Dettagliata Della Germania Con Le Regioni O Stati E Città,  Capitali Illustrazione Vettoriale - Illustrazione di berlino, leipzide:  105414696">
            <a:extLst>
              <a:ext uri="{FF2B5EF4-FFF2-40B4-BE49-F238E27FC236}">
                <a16:creationId xmlns:a16="http://schemas.microsoft.com/office/drawing/2014/main" id="{AB426266-A815-4871-90AC-3CD5EA1382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8" t="8309" r="16123" b="3327"/>
          <a:stretch/>
        </p:blipFill>
        <p:spPr bwMode="auto">
          <a:xfrm>
            <a:off x="5422543" y="330361"/>
            <a:ext cx="2127221" cy="274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54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FA311F48-EEF0-4763-9838-1B6ABEC2C91C}"/>
              </a:ext>
            </a:extLst>
          </p:cNvPr>
          <p:cNvSpPr>
            <a:spLocks noGrp="1"/>
          </p:cNvSpPr>
          <p:nvPr>
            <p:ph type="title"/>
          </p:nvPr>
        </p:nvSpPr>
        <p:spPr>
          <a:xfrm>
            <a:off x="394708" y="118857"/>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Paziente tipo</a:t>
            </a:r>
            <a:endParaRPr lang="it-IT" sz="3200" dirty="0"/>
          </a:p>
        </p:txBody>
      </p:sp>
      <p:sp>
        <p:nvSpPr>
          <p:cNvPr id="12" name="CasellaDiTesto 4">
            <a:extLst>
              <a:ext uri="{FF2B5EF4-FFF2-40B4-BE49-F238E27FC236}">
                <a16:creationId xmlns:a16="http://schemas.microsoft.com/office/drawing/2014/main" id="{37BF5A9E-5A50-4063-94F8-CA4871AEE8E9}"/>
              </a:ext>
            </a:extLst>
          </p:cNvPr>
          <p:cNvSpPr txBox="1">
            <a:spLocks noChangeArrowheads="1"/>
          </p:cNvSpPr>
          <p:nvPr/>
        </p:nvSpPr>
        <p:spPr bwMode="auto">
          <a:xfrm>
            <a:off x="8761864" y="6527332"/>
            <a:ext cx="4123372" cy="369332"/>
          </a:xfrm>
          <a:prstGeom prst="rect">
            <a:avLst/>
          </a:prstGeom>
          <a:noFill/>
          <a:ln w="9525">
            <a:noFill/>
            <a:miter lim="800000"/>
            <a:headEnd/>
            <a:tailEnd/>
          </a:ln>
        </p:spPr>
        <p:txBody>
          <a:bodyPr wrap="square">
            <a:spAutoFit/>
          </a:bodyPr>
          <a:lstStyle/>
          <a:p>
            <a:r>
              <a:rPr lang="it-IT" b="1" i="1" dirty="0" err="1">
                <a:solidFill>
                  <a:srgbClr val="FFFF00"/>
                </a:solidFill>
                <a:latin typeface="Calibri" pitchFamily="34" charset="0"/>
              </a:rPr>
              <a:t>Morice</a:t>
            </a:r>
            <a:r>
              <a:rPr lang="it-IT" b="1" i="1" dirty="0">
                <a:solidFill>
                  <a:srgbClr val="FFFF00"/>
                </a:solidFill>
                <a:latin typeface="Calibri" pitchFamily="34" charset="0"/>
              </a:rPr>
              <a:t> AH  BTS Guidelines 2013</a:t>
            </a:r>
          </a:p>
        </p:txBody>
      </p:sp>
      <p:pic>
        <p:nvPicPr>
          <p:cNvPr id="1030" name="Picture 6">
            <a:extLst>
              <a:ext uri="{FF2B5EF4-FFF2-40B4-BE49-F238E27FC236}">
                <a16:creationId xmlns:a16="http://schemas.microsoft.com/office/drawing/2014/main" id="{86A717EB-EF46-733A-9200-3F6BEB0D4D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224" t="37606" r="27910" b="15009"/>
          <a:stretch/>
        </p:blipFill>
        <p:spPr bwMode="auto">
          <a:xfrm>
            <a:off x="95534" y="1569490"/>
            <a:ext cx="4909113" cy="486820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E475707-3FA5-EF43-EFC7-6F0E463B749E}"/>
              </a:ext>
            </a:extLst>
          </p:cNvPr>
          <p:cNvSpPr txBox="1"/>
          <p:nvPr/>
        </p:nvSpPr>
        <p:spPr>
          <a:xfrm>
            <a:off x="1569488" y="6341750"/>
            <a:ext cx="3745572" cy="369332"/>
          </a:xfrm>
          <a:prstGeom prst="rect">
            <a:avLst/>
          </a:prstGeom>
          <a:noFill/>
        </p:spPr>
        <p:txBody>
          <a:bodyPr wrap="square">
            <a:spAutoFit/>
          </a:bodyPr>
          <a:lstStyle/>
          <a:p>
            <a:pPr rtl="0">
              <a:buNone/>
            </a:pPr>
            <a:r>
              <a:rPr lang="it-IT" sz="1800" b="1" i="1" u="none" strike="noStrike" dirty="0">
                <a:solidFill>
                  <a:srgbClr val="FF0000"/>
                </a:solidFill>
                <a:effectLst/>
                <a:latin typeface="Calibri" panose="020F0502020204030204" pitchFamily="34" charset="0"/>
              </a:rPr>
              <a:t>Kang J et al </a:t>
            </a:r>
            <a:r>
              <a:rPr lang="it-IT" sz="1800" b="1" i="1" u="none" strike="noStrike" dirty="0" err="1">
                <a:solidFill>
                  <a:srgbClr val="FF0000"/>
                </a:solidFill>
                <a:effectLst/>
                <a:latin typeface="Calibri" panose="020F0502020204030204" pitchFamily="34" charset="0"/>
              </a:rPr>
              <a:t>Ther</a:t>
            </a:r>
            <a:r>
              <a:rPr lang="it-IT" sz="1800" b="1" i="1" u="none" strike="noStrike" dirty="0">
                <a:solidFill>
                  <a:srgbClr val="FF0000"/>
                </a:solidFill>
                <a:effectLst/>
                <a:latin typeface="Calibri" panose="020F0502020204030204" pitchFamily="34" charset="0"/>
              </a:rPr>
              <a:t> </a:t>
            </a:r>
            <a:r>
              <a:rPr lang="it-IT" sz="1800" b="1" i="1" u="none" strike="noStrike" dirty="0" err="1">
                <a:solidFill>
                  <a:srgbClr val="FF0000"/>
                </a:solidFill>
                <a:effectLst/>
                <a:latin typeface="Calibri" panose="020F0502020204030204" pitchFamily="34" charset="0"/>
              </a:rPr>
              <a:t>Adv</a:t>
            </a:r>
            <a:r>
              <a:rPr lang="it-IT" sz="1800" b="1" i="1" u="none" strike="noStrike" dirty="0">
                <a:solidFill>
                  <a:srgbClr val="FF0000"/>
                </a:solidFill>
                <a:effectLst/>
                <a:latin typeface="Calibri" panose="020F0502020204030204" pitchFamily="34" charset="0"/>
              </a:rPr>
              <a:t> </a:t>
            </a:r>
            <a:r>
              <a:rPr lang="it-IT" sz="1800" b="1" i="1" u="none" strike="noStrike" dirty="0" err="1">
                <a:solidFill>
                  <a:srgbClr val="FF0000"/>
                </a:solidFill>
                <a:effectLst/>
                <a:latin typeface="Calibri" panose="020F0502020204030204" pitchFamily="34" charset="0"/>
              </a:rPr>
              <a:t>Respir</a:t>
            </a:r>
            <a:r>
              <a:rPr lang="it-IT" sz="1800" b="1" i="1" u="none" strike="noStrike" dirty="0">
                <a:solidFill>
                  <a:srgbClr val="FF0000"/>
                </a:solidFill>
                <a:effectLst/>
                <a:latin typeface="Calibri" panose="020F0502020204030204" pitchFamily="34" charset="0"/>
              </a:rPr>
              <a:t> </a:t>
            </a:r>
            <a:r>
              <a:rPr lang="it-IT" sz="1800" b="1" i="1" u="none" strike="noStrike" dirty="0" err="1">
                <a:solidFill>
                  <a:srgbClr val="FF0000"/>
                </a:solidFill>
                <a:effectLst/>
                <a:latin typeface="Calibri" panose="020F0502020204030204" pitchFamily="34" charset="0"/>
              </a:rPr>
              <a:t>Dis</a:t>
            </a:r>
            <a:r>
              <a:rPr lang="it-IT" sz="1800" b="1" i="1" u="none" strike="noStrike" dirty="0">
                <a:solidFill>
                  <a:srgbClr val="FF0000"/>
                </a:solidFill>
                <a:effectLst/>
                <a:latin typeface="Calibri" panose="020F0502020204030204" pitchFamily="34" charset="0"/>
              </a:rPr>
              <a:t> 2024</a:t>
            </a:r>
            <a:endParaRPr lang="it-IT" b="0" dirty="0">
              <a:effectLst/>
            </a:endParaRPr>
          </a:p>
        </p:txBody>
      </p:sp>
      <p:sp>
        <p:nvSpPr>
          <p:cNvPr id="10" name="CasellaDiTesto 9">
            <a:extLst>
              <a:ext uri="{FF2B5EF4-FFF2-40B4-BE49-F238E27FC236}">
                <a16:creationId xmlns:a16="http://schemas.microsoft.com/office/drawing/2014/main" id="{380D83B4-E199-4A6D-801B-97DCCD7CE053}"/>
              </a:ext>
            </a:extLst>
          </p:cNvPr>
          <p:cNvSpPr txBox="1"/>
          <p:nvPr/>
        </p:nvSpPr>
        <p:spPr>
          <a:xfrm>
            <a:off x="5554642" y="99603"/>
            <a:ext cx="6441742" cy="3908762"/>
          </a:xfrm>
          <a:prstGeom prst="rect">
            <a:avLst/>
          </a:prstGeom>
          <a:noFill/>
        </p:spPr>
        <p:txBody>
          <a:bodyPr wrap="square">
            <a:spAutoFit/>
          </a:bodyPr>
          <a:lstStyle/>
          <a:p>
            <a:pPr algn="ctr" rtl="0">
              <a:buNone/>
            </a:pPr>
            <a:r>
              <a:rPr lang="it-IT" sz="4800" b="1" i="0" u="none" strike="noStrike" dirty="0">
                <a:solidFill>
                  <a:schemeClr val="bg1"/>
                </a:solidFill>
                <a:effectLst/>
                <a:latin typeface="Calibri" panose="020F0502020204030204" pitchFamily="34" charset="0"/>
              </a:rPr>
              <a:t>Key features</a:t>
            </a:r>
            <a:endParaRPr lang="it-IT" sz="4800" b="0" dirty="0">
              <a:solidFill>
                <a:schemeClr val="bg1"/>
              </a:solidFill>
              <a:effectLst/>
            </a:endParaRPr>
          </a:p>
          <a:p>
            <a:pPr rtl="0" fontAlgn="base">
              <a:buFont typeface="Arial" panose="020B0604020202020204" pitchFamily="34" charset="0"/>
              <a:buChar char="•"/>
            </a:pPr>
            <a:r>
              <a:rPr lang="it-IT" sz="2000" b="0" i="0" u="none" strike="noStrike" dirty="0">
                <a:solidFill>
                  <a:schemeClr val="bg1"/>
                </a:solidFill>
                <a:effectLst/>
                <a:latin typeface="Calibri" panose="020F0502020204030204" pitchFamily="34" charset="0"/>
              </a:rPr>
              <a:t>Problema isolato che persiste da anni</a:t>
            </a:r>
            <a:endParaRPr lang="it-IT" sz="2000" b="0" i="0" u="none" strike="noStrike" dirty="0">
              <a:solidFill>
                <a:schemeClr val="bg1"/>
              </a:solidFill>
              <a:effectLst/>
              <a:latin typeface="Arial" panose="020B0604020202020204" pitchFamily="34" charset="0"/>
            </a:endParaRPr>
          </a:p>
          <a:p>
            <a:pPr rtl="0" fontAlgn="base">
              <a:buFont typeface="Arial" panose="020B0604020202020204" pitchFamily="34" charset="0"/>
              <a:buChar char="•"/>
            </a:pPr>
            <a:r>
              <a:rPr lang="it-IT" sz="2000" b="0" i="0" u="none" strike="noStrike" dirty="0">
                <a:solidFill>
                  <a:schemeClr val="bg1"/>
                </a:solidFill>
                <a:effectLst/>
                <a:latin typeface="Calibri" panose="020F0502020204030204" pitchFamily="34" charset="0"/>
              </a:rPr>
              <a:t>Non fumatrice/fumatore</a:t>
            </a:r>
            <a:endParaRPr lang="it-IT" sz="2000" b="0" i="0" u="none" strike="noStrike" dirty="0">
              <a:solidFill>
                <a:schemeClr val="bg1"/>
              </a:solidFill>
              <a:effectLst/>
              <a:latin typeface="Arial" panose="020B0604020202020204" pitchFamily="34" charset="0"/>
            </a:endParaRPr>
          </a:p>
          <a:p>
            <a:pPr rtl="0">
              <a:buNone/>
            </a:pPr>
            <a:r>
              <a:rPr lang="it-IT" sz="2000" b="0" i="0" u="none" strike="noStrike" dirty="0">
                <a:solidFill>
                  <a:schemeClr val="bg1"/>
                </a:solidFill>
                <a:effectLst/>
                <a:latin typeface="Calibri" panose="020F0502020204030204" pitchFamily="34" charset="0"/>
              </a:rPr>
              <a:t>• Imaging nei limiti</a:t>
            </a:r>
            <a:endParaRPr lang="it-IT" sz="2000" b="0"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F(x) respiratoria nella norma</a:t>
            </a:r>
            <a:endParaRPr lang="it-IT" sz="2000" b="0"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Donna &gt; 60 anni</a:t>
            </a:r>
            <a:endParaRPr lang="it-IT" sz="2000" b="0"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scatenata da infezioni virali</a:t>
            </a:r>
            <a:endParaRPr lang="it-IT" sz="2000" b="0"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Tosse secca con variabilità quotidiana</a:t>
            </a:r>
            <a:endParaRPr lang="it-IT" sz="2000" b="0"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a:t>
            </a:r>
            <a:r>
              <a:rPr lang="it-IT" sz="2000" b="1" i="0" u="none" strike="noStrike" dirty="0">
                <a:solidFill>
                  <a:schemeClr val="bg1"/>
                </a:solidFill>
                <a:effectLst/>
                <a:latin typeface="Calibri" panose="020F0502020204030204" pitchFamily="34" charset="0"/>
              </a:rPr>
              <a:t>• Percepita ad origine laringea </a:t>
            </a:r>
            <a:endParaRPr lang="it-IT" sz="2000" b="1" dirty="0">
              <a:solidFill>
                <a:schemeClr val="bg1"/>
              </a:solidFill>
              <a:effectLst/>
            </a:endParaRPr>
          </a:p>
          <a:p>
            <a:pPr rtl="0">
              <a:buNone/>
            </a:pPr>
            <a:r>
              <a:rPr lang="it-IT" sz="2000" b="0" i="0" u="none" strike="noStrike" dirty="0">
                <a:solidFill>
                  <a:schemeClr val="bg1"/>
                </a:solidFill>
                <a:effectLst/>
                <a:latin typeface="Calibri" panose="020F0502020204030204" pitchFamily="34" charset="0"/>
              </a:rPr>
              <a:t>• Associazione con IBD, obesità, disturbi neuropatici</a:t>
            </a:r>
            <a:endParaRPr lang="it-IT" sz="2000" b="0" dirty="0">
              <a:solidFill>
                <a:schemeClr val="bg1"/>
              </a:solidFill>
              <a:effectLst/>
            </a:endParaRPr>
          </a:p>
          <a:p>
            <a:pPr rtl="0">
              <a:buNone/>
            </a:pPr>
            <a:r>
              <a:rPr lang="it-IT" sz="2000" b="1" i="0" u="none" strike="noStrike" dirty="0">
                <a:solidFill>
                  <a:schemeClr val="bg1"/>
                </a:solidFill>
                <a:effectLst/>
                <a:latin typeface="Calibri" panose="020F0502020204030204" pitchFamily="34" charset="0"/>
              </a:rPr>
              <a:t>Risposte adattative diverse</a:t>
            </a:r>
            <a:endParaRPr lang="it-IT" sz="2000" dirty="0"/>
          </a:p>
        </p:txBody>
      </p:sp>
      <p:pic>
        <p:nvPicPr>
          <p:cNvPr id="1032" name="Picture 8">
            <a:extLst>
              <a:ext uri="{FF2B5EF4-FFF2-40B4-BE49-F238E27FC236}">
                <a16:creationId xmlns:a16="http://schemas.microsoft.com/office/drawing/2014/main" id="{53B6612E-3E33-851A-6043-876398203B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000" t="22873" r="9888" b="24167"/>
          <a:stretch/>
        </p:blipFill>
        <p:spPr bwMode="auto">
          <a:xfrm>
            <a:off x="5625473" y="4150976"/>
            <a:ext cx="2215481" cy="219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ronic cough: what is it, and how is it treated?">
            <a:extLst>
              <a:ext uri="{FF2B5EF4-FFF2-40B4-BE49-F238E27FC236}">
                <a16:creationId xmlns:a16="http://schemas.microsoft.com/office/drawing/2014/main" id="{BFCE2D8E-1FC7-328A-08AC-76E051BBB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1366" y="4150976"/>
            <a:ext cx="2735743" cy="219077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ttore diritto 12">
            <a:extLst>
              <a:ext uri="{FF2B5EF4-FFF2-40B4-BE49-F238E27FC236}">
                <a16:creationId xmlns:a16="http://schemas.microsoft.com/office/drawing/2014/main" id="{3B33C89F-54CC-5952-2545-B0F6102626D2}"/>
              </a:ext>
            </a:extLst>
          </p:cNvPr>
          <p:cNvCxnSpPr/>
          <p:nvPr/>
        </p:nvCxnSpPr>
        <p:spPr>
          <a:xfrm>
            <a:off x="5625473" y="3329250"/>
            <a:ext cx="345028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077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BDA6A-99CF-BC85-FDBA-621897C035D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6EAA65-24C3-07E2-3149-F9250DF3DED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27BC85A-037E-9C42-9B9C-DF83CD49BBA7}"/>
              </a:ext>
            </a:extLst>
          </p:cNvPr>
          <p:cNvSpPr>
            <a:spLocks noGrp="1"/>
          </p:cNvSpPr>
          <p:nvPr>
            <p:ph type="title"/>
          </p:nvPr>
        </p:nvSpPr>
        <p:spPr>
          <a:xfrm>
            <a:off x="394708" y="118857"/>
            <a:ext cx="4609940" cy="1366528"/>
          </a:xfrm>
          <a:solidFill>
            <a:schemeClr val="bg1">
              <a:alpha val="50000"/>
            </a:schemeClr>
          </a:solidFill>
          <a:ln w="25400" cap="sq">
            <a:solidFill>
              <a:schemeClr val="tx1"/>
            </a:solidFill>
            <a:miter lim="800000"/>
          </a:ln>
        </p:spPr>
        <p:txBody>
          <a:bodyPr>
            <a:normAutofit/>
          </a:bodyPr>
          <a:lstStyle/>
          <a:p>
            <a:pPr algn="ctr"/>
            <a:r>
              <a:rPr lang="it-IT" sz="4800" b="1" dirty="0"/>
              <a:t>Tosse cronica</a:t>
            </a:r>
            <a:br>
              <a:rPr lang="it-IT" sz="3200" b="1" dirty="0"/>
            </a:br>
            <a:r>
              <a:rPr lang="it-IT" sz="2000" b="1" dirty="0"/>
              <a:t>Costo della patologia</a:t>
            </a:r>
            <a:endParaRPr lang="it-IT" sz="3200" dirty="0"/>
          </a:p>
        </p:txBody>
      </p:sp>
      <p:sp>
        <p:nvSpPr>
          <p:cNvPr id="12" name="CasellaDiTesto 4">
            <a:extLst>
              <a:ext uri="{FF2B5EF4-FFF2-40B4-BE49-F238E27FC236}">
                <a16:creationId xmlns:a16="http://schemas.microsoft.com/office/drawing/2014/main" id="{226BAB49-E7BD-EA94-5643-CDA24A1A6E0A}"/>
              </a:ext>
            </a:extLst>
          </p:cNvPr>
          <p:cNvSpPr txBox="1">
            <a:spLocks noChangeArrowheads="1"/>
          </p:cNvSpPr>
          <p:nvPr/>
        </p:nvSpPr>
        <p:spPr bwMode="auto">
          <a:xfrm>
            <a:off x="3927425" y="6527332"/>
            <a:ext cx="8807911" cy="369332"/>
          </a:xfrm>
          <a:prstGeom prst="rect">
            <a:avLst/>
          </a:prstGeom>
          <a:noFill/>
          <a:ln w="9525">
            <a:noFill/>
            <a:miter lim="800000"/>
            <a:headEnd/>
            <a:tailEnd/>
          </a:ln>
        </p:spPr>
        <p:txBody>
          <a:bodyPr wrap="square">
            <a:spAutoFit/>
          </a:bodyPr>
          <a:lstStyle/>
          <a:p>
            <a:r>
              <a:rPr lang="it-IT" b="1" i="1" dirty="0">
                <a:solidFill>
                  <a:srgbClr val="FF0000"/>
                </a:solidFill>
                <a:latin typeface="Calibri" pitchFamily="34" charset="0"/>
              </a:rPr>
              <a:t>A. Montagna (</a:t>
            </a:r>
            <a:r>
              <a:rPr lang="it-IT" b="1" i="1" dirty="0" err="1">
                <a:solidFill>
                  <a:srgbClr val="FF0000"/>
                </a:solidFill>
                <a:latin typeface="Calibri" pitchFamily="34" charset="0"/>
              </a:rPr>
              <a:t>Kantar</a:t>
            </a:r>
            <a:r>
              <a:rPr lang="it-IT" b="1" i="1" dirty="0">
                <a:solidFill>
                  <a:srgbClr val="FF0000"/>
                </a:solidFill>
                <a:latin typeface="Calibri" pitchFamily="34" charset="0"/>
              </a:rPr>
              <a:t> health Italia) Rassegna Malattie Apparato respiratorio  2022</a:t>
            </a:r>
          </a:p>
        </p:txBody>
      </p:sp>
      <p:pic>
        <p:nvPicPr>
          <p:cNvPr id="4" name="Immagine 3">
            <a:extLst>
              <a:ext uri="{FF2B5EF4-FFF2-40B4-BE49-F238E27FC236}">
                <a16:creationId xmlns:a16="http://schemas.microsoft.com/office/drawing/2014/main" id="{C74E6806-AEFA-BA15-14B6-485BF86A9ED3}"/>
              </a:ext>
            </a:extLst>
          </p:cNvPr>
          <p:cNvPicPr>
            <a:picLocks noChangeAspect="1"/>
          </p:cNvPicPr>
          <p:nvPr/>
        </p:nvPicPr>
        <p:blipFill>
          <a:blip r:embed="rId2"/>
          <a:srcRect l="21914" t="10910" r="21680" b="5364"/>
          <a:stretch/>
        </p:blipFill>
        <p:spPr>
          <a:xfrm>
            <a:off x="5474948" y="149908"/>
            <a:ext cx="6609994" cy="6145961"/>
          </a:xfrm>
          <a:prstGeom prst="rect">
            <a:avLst/>
          </a:prstGeom>
        </p:spPr>
      </p:pic>
      <p:sp>
        <p:nvSpPr>
          <p:cNvPr id="6" name="CasellaDiTesto 5">
            <a:extLst>
              <a:ext uri="{FF2B5EF4-FFF2-40B4-BE49-F238E27FC236}">
                <a16:creationId xmlns:a16="http://schemas.microsoft.com/office/drawing/2014/main" id="{DE78A1E4-6287-BF10-3C42-9CA8BDCA1246}"/>
              </a:ext>
            </a:extLst>
          </p:cNvPr>
          <p:cNvSpPr txBox="1"/>
          <p:nvPr/>
        </p:nvSpPr>
        <p:spPr>
          <a:xfrm>
            <a:off x="394708" y="1858780"/>
            <a:ext cx="4609940" cy="3816429"/>
          </a:xfrm>
          <a:prstGeom prst="rect">
            <a:avLst/>
          </a:prstGeom>
          <a:noFill/>
        </p:spPr>
        <p:txBody>
          <a:bodyPr wrap="square" rtlCol="0">
            <a:spAutoFit/>
          </a:bodyPr>
          <a:lstStyle/>
          <a:p>
            <a:pPr marL="285750" indent="-285750">
              <a:buFont typeface="Arial" panose="020B0604020202020204" pitchFamily="34" charset="0"/>
              <a:buChar char="•"/>
            </a:pPr>
            <a:r>
              <a:rPr lang="it-IT" sz="3200" dirty="0"/>
              <a:t>Costi diretti (visite specialistiche / accertamenti / terapie)</a:t>
            </a:r>
          </a:p>
          <a:p>
            <a:pPr marL="285750" indent="-285750">
              <a:buFont typeface="Arial" panose="020B0604020202020204" pitchFamily="34" charset="0"/>
              <a:buChar char="•"/>
            </a:pPr>
            <a:r>
              <a:rPr lang="it-IT" sz="3200" dirty="0"/>
              <a:t>Costi associati</a:t>
            </a:r>
          </a:p>
          <a:p>
            <a:pPr marL="285750" indent="-285750">
              <a:buFont typeface="Arial" panose="020B0604020202020204" pitchFamily="34" charset="0"/>
              <a:buChar char="•"/>
            </a:pPr>
            <a:r>
              <a:rPr lang="it-IT" sz="3200" dirty="0"/>
              <a:t>Riduzione qualità di vita</a:t>
            </a:r>
          </a:p>
          <a:p>
            <a:pPr marL="285750" indent="-285750">
              <a:buFont typeface="Arial" panose="020B0604020202020204" pitchFamily="34" charset="0"/>
              <a:buChar char="•"/>
            </a:pPr>
            <a:r>
              <a:rPr lang="it-IT" sz="3200" dirty="0"/>
              <a:t>Impatto su attività lavorative</a:t>
            </a:r>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136586173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GSK PowerPoint Template 4x3 v4 2015">
  <a:themeElements>
    <a:clrScheme name="GSK 2015 v2">
      <a:dk1>
        <a:srgbClr val="544F40"/>
      </a:dk1>
      <a:lt1>
        <a:srgbClr val="FFFFFF"/>
      </a:lt1>
      <a:dk2>
        <a:srgbClr val="15717D"/>
      </a:dk2>
      <a:lt2>
        <a:srgbClr val="3A7013"/>
      </a:lt2>
      <a:accent1>
        <a:srgbClr val="F36633"/>
      </a:accent1>
      <a:accent2>
        <a:srgbClr val="544F40"/>
      </a:accent2>
      <a:accent3>
        <a:srgbClr val="D5D1CE"/>
      </a:accent3>
      <a:accent4>
        <a:srgbClr val="BC1077"/>
      </a:accent4>
      <a:accent5>
        <a:srgbClr val="40488D"/>
      </a:accent5>
      <a:accent6>
        <a:srgbClr val="ED003C"/>
      </a:accent6>
      <a:hlink>
        <a:srgbClr val="002060"/>
      </a:hlink>
      <a:folHlink>
        <a:srgbClr val="7030A0"/>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18689</TotalTime>
  <Words>1714</Words>
  <Application>Microsoft Office PowerPoint</Application>
  <PresentationFormat>Widescreen</PresentationFormat>
  <Paragraphs>255</Paragraphs>
  <Slides>38</Slides>
  <Notes>3</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38</vt:i4>
      </vt:variant>
    </vt:vector>
  </HeadingPairs>
  <TitlesOfParts>
    <vt:vector size="46" baseType="lpstr">
      <vt:lpstr>Arial</vt:lpstr>
      <vt:lpstr>Calibri</vt:lpstr>
      <vt:lpstr>Calibri Light</vt:lpstr>
      <vt:lpstr>Georgia</vt:lpstr>
      <vt:lpstr>Lucida Grande</vt:lpstr>
      <vt:lpstr>Roboto</vt:lpstr>
      <vt:lpstr>Tema di Office</vt:lpstr>
      <vt:lpstr>1_GSK PowerPoint Template 4x3 v4 2015</vt:lpstr>
      <vt:lpstr>Tosse cronica …oltre BPCO e Asma</vt:lpstr>
      <vt:lpstr>Presentazione standard di PowerPoint</vt:lpstr>
      <vt:lpstr>Presentazione standard di PowerPoint</vt:lpstr>
      <vt:lpstr>Tosse cronica</vt:lpstr>
      <vt:lpstr>Tosse cronica</vt:lpstr>
      <vt:lpstr>Tosse cronica</vt:lpstr>
      <vt:lpstr>Tosse cronica</vt:lpstr>
      <vt:lpstr>Tosse cronica Paziente tipo</vt:lpstr>
      <vt:lpstr>Tosse cronica Costo della patologia</vt:lpstr>
      <vt:lpstr>Presentazione standard di PowerPoint</vt:lpstr>
      <vt:lpstr>Presentazione standard di PowerPoint</vt:lpstr>
      <vt:lpstr>Presentazione standard di PowerPoint</vt:lpstr>
      <vt:lpstr>Presentazione standard di PowerPoint</vt:lpstr>
      <vt:lpstr>Presentazione standard di PowerPoint</vt:lpstr>
      <vt:lpstr>Feno ed EBC</vt:lpstr>
      <vt:lpstr>Tosse cronica Target terapeutici</vt:lpstr>
      <vt:lpstr>Tosse cronica Target terapeutici</vt:lpstr>
      <vt:lpstr>Tosse cronica Target terapeutici</vt:lpstr>
      <vt:lpstr>Test con capsaicina</vt:lpstr>
      <vt:lpstr>Cough Counter</vt:lpstr>
      <vt:lpstr>Imaging (CT) e broncoscopia</vt:lpstr>
      <vt:lpstr>Presentazione standard di PowerPoint</vt:lpstr>
      <vt:lpstr>Presentazione standard di PowerPoint</vt:lpstr>
      <vt:lpstr>Tosse cronica Target terapeutici</vt:lpstr>
      <vt:lpstr>Presentazione standard di PowerPoint</vt:lpstr>
      <vt:lpstr>Presentazione standard di PowerPoint</vt:lpstr>
      <vt:lpstr>Macrolidi e COPD</vt:lpstr>
      <vt:lpstr>Presentazione standard di PowerPoint</vt:lpstr>
      <vt:lpstr>Tosse cronica Target terapeutici</vt:lpstr>
      <vt:lpstr>Tosse cronica Target terapeutici</vt:lpstr>
      <vt:lpstr>Tosse cronica Target terapeutici Diabete mellito</vt:lpstr>
      <vt:lpstr>Tosse cronica Target terapeutici Diabete mellito</vt:lpstr>
      <vt:lpstr>Tosse cronica Target terapeutici  Il microbiota (?)</vt:lpstr>
      <vt:lpstr>Tosse cronica Target terapeutici  Speech therapy</vt:lpstr>
      <vt:lpstr>Tosse cronica   IPF / ILD</vt:lpstr>
      <vt:lpstr>Tosse cronica Target terapeutici  Speech therapy e terapia ORL  Blocco endoscopico del nervo laringeo superiore con triamcinolone</vt:lpstr>
      <vt:lpstr>Presentazione standard di PowerPoint</vt:lpstr>
      <vt:lpstr>Tosse cronica …oltre BPCO e Asma 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dc:creator>
  <cp:lastModifiedBy>CARLO BARBETTA</cp:lastModifiedBy>
  <cp:revision>144</cp:revision>
  <cp:lastPrinted>2025-05-12T11:15:18Z</cp:lastPrinted>
  <dcterms:created xsi:type="dcterms:W3CDTF">2017-09-21T22:10:02Z</dcterms:created>
  <dcterms:modified xsi:type="dcterms:W3CDTF">2025-05-12T21:02:41Z</dcterms:modified>
</cp:coreProperties>
</file>