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82" r:id="rId3"/>
    <p:sldId id="2146847533" r:id="rId4"/>
    <p:sldId id="301" r:id="rId5"/>
    <p:sldId id="283" r:id="rId6"/>
    <p:sldId id="284" r:id="rId7"/>
    <p:sldId id="295" r:id="rId8"/>
    <p:sldId id="287" r:id="rId9"/>
    <p:sldId id="292" r:id="rId10"/>
    <p:sldId id="296" r:id="rId11"/>
    <p:sldId id="290" r:id="rId12"/>
    <p:sldId id="1280" r:id="rId13"/>
    <p:sldId id="297" r:id="rId14"/>
    <p:sldId id="291" r:id="rId15"/>
    <p:sldId id="286" r:id="rId16"/>
    <p:sldId id="289" r:id="rId17"/>
    <p:sldId id="294" r:id="rId18"/>
    <p:sldId id="298" r:id="rId19"/>
    <p:sldId id="1277" r:id="rId20"/>
    <p:sldId id="1279" r:id="rId21"/>
    <p:sldId id="299" r:id="rId22"/>
    <p:sldId id="1281" r:id="rId23"/>
    <p:sldId id="2146847532" r:id="rId24"/>
    <p:sldId id="318" r:id="rId25"/>
    <p:sldId id="300" r:id="rId26"/>
    <p:sldId id="1278" r:id="rId27"/>
    <p:sldId id="2146847535" r:id="rId28"/>
    <p:sldId id="2146847531" r:id="rId29"/>
    <p:sldId id="1276" r:id="rId30"/>
    <p:sldId id="2146847534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2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776" y="168"/>
      </p:cViewPr>
      <p:guideLst>
        <p:guide orient="horz" pos="709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4A6FE-471C-804B-BB30-E7E599C4ACB4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BBA75-B60F-EB44-A6DD-1CBDDEDEA7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17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BBA75-B60F-EB44-A6DD-1CBDDEDEA71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14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BC0829-D763-57B0-651B-BC8DA6877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B92661-2E80-7FAD-7396-9A957E488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B3B76B-D19F-3996-9729-BC359F99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11A882-3F44-B37B-3981-75E8826B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BF3202-860A-7983-32D1-BFA22F80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86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028122-DB12-4896-ED2E-AB9F224D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AD09E3-217A-12AF-BE2F-4B0FD9A4A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DC4BC0-E208-B09D-EDE1-DA2CD4AC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F436B0-8760-07E7-17AC-FC6C19F6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CF45B1-B93F-317A-F48C-B96FD0CB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52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60011B5-FD09-4A78-E3A8-1352080AB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E50712-D7D7-4C48-2F9A-E36984350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7C3941-4BE9-A8C2-57BC-6A3AEE66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D66FEA-C747-F082-6F1A-446F70A3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7B07A7-B3C4-1589-DBF3-7845F86B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95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25A279-AD5A-9FCB-64FF-8A1C67AA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8D6B6-F5FE-BF22-74B4-285BDE4A0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8C9A10-13A8-DAC9-02F0-26F3CAAF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BDBD2D-F95A-62F7-92A6-22B4586C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E5B42C-73D2-5241-14D1-873BFDBD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78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9C4D6-53E1-6B89-066D-4AB6F831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A65707-727B-3784-C122-4EE2F5A89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672A9E-B632-3D7A-423D-B4B82F85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8650F5-430C-0A2C-5262-799369E1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2666A5-48F0-1529-303F-464CB29C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16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7155D1-0A82-6535-AEB8-5533ED9A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9D5BCD-D5B9-F04D-58FF-891E2F7F8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7E1C537-BD5A-4B2C-1548-4D9C5CB7A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6B3EBE-6DD5-13C9-F0AA-C019409D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F20689-2740-9E3B-406B-06E85F11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B71AC7-C7A2-0544-B3D9-C48B1F49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20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16A93A-26BE-F13E-A486-1320D487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E20073-5E3E-D215-8C75-D5D97CFC1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AE643C-3DDC-F54B-C7D4-0F183AD79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C64DE06-DF8D-31F5-16D0-1641FA141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AA2336-B90E-78A8-E19C-B79127B3A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E6CAF8-AE64-E57B-99B5-0475287A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C66D35-3DFE-8C41-465B-858C0038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150440-8BF8-D142-C568-A5885D22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24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0BDC2F-FE1A-8EE3-6685-CB9955A2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C1D4812-684D-6EF5-91F3-6478045CB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8BE545-5943-F390-BB41-D1C57590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EA2B9D-13C7-45DE-3870-3703C169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98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8F4BB5-4B4E-A4F5-77C8-1E0409E5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C23DA5-1E48-C829-6529-052D1FBF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2F6715-8FAD-3FDD-7788-A084E43B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30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5AAE0A-FC67-3CF0-FF88-17C6CEB52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BF1861-935C-6AF0-0471-E5A9300D7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D885ED-C7F3-6E96-F147-176E481D9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BD8C73-ED34-E98E-6DA2-BE9225DB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942DAF-74E3-1A9B-CA2A-3D23C079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C424CE-5536-227C-0949-90C15478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34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2CFF82-80F5-343C-C36B-EAB2AEDD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84FB7E0-642E-80E3-8C27-A15DD072D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ABFDA1-6E85-8608-7DD8-9CDEF34C1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623455-1EFE-B2F8-09D6-60FB36CB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0D1C8D-C657-0C60-50C5-2D5D4132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6FE764-8BFD-B9A2-FFDC-B918AD3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3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EB6EA5F-4570-5281-531D-BA5A30E67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449DDE-792D-5FEC-5387-958AB1E0A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E2881C-93E5-CD8E-8C00-21EA466D9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289A75-8773-DA4A-87D7-458F4FBE15C6}" type="datetimeFigureOut">
              <a:rPr lang="it-IT" smtClean="0"/>
              <a:t>11/05/25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E577FE-2034-B353-F3F8-CB32A49B5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70092A-5399-7919-3100-576E11F54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CDDF4-C6CC-1E40-AA12-3F33321650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75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tandfonline.com/dcop2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s://www.tandfonline.com/dcop20" TargetMode="Externa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D409B-BB48-DA73-EB30-D93E4577D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249" y="562144"/>
            <a:ext cx="8077501" cy="1397339"/>
          </a:xfrm>
        </p:spPr>
        <p:txBody>
          <a:bodyPr>
            <a:noAutofit/>
          </a:bodyPr>
          <a:lstStyle/>
          <a:p>
            <a:r>
              <a:rPr lang="it-IT" sz="4800" b="1" dirty="0">
                <a:latin typeface="Calibri" panose="020F0502020204030204" pitchFamily="34" charset="0"/>
                <a:cs typeface="Calibri" panose="020F0502020204030204" pitchFamily="34" charset="0"/>
              </a:rPr>
              <a:t>Conviene oggi far diagnosi precoce di BPCO?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2FD97E3-F777-67BE-761D-46962C96DA2D}"/>
              </a:ext>
            </a:extLst>
          </p:cNvPr>
          <p:cNvGrpSpPr/>
          <p:nvPr/>
        </p:nvGrpSpPr>
        <p:grpSpPr>
          <a:xfrm>
            <a:off x="1189743" y="4769849"/>
            <a:ext cx="9812514" cy="2088151"/>
            <a:chOff x="733530" y="4666902"/>
            <a:chExt cx="9812514" cy="2088151"/>
          </a:xfrm>
        </p:grpSpPr>
        <p:pic>
          <p:nvPicPr>
            <p:cNvPr id="5" name="Immagine 1">
              <a:extLst>
                <a:ext uri="{FF2B5EF4-FFF2-40B4-BE49-F238E27FC236}">
                  <a16:creationId xmlns:a16="http://schemas.microsoft.com/office/drawing/2014/main" id="{53E8F8AB-28C8-A389-FDBD-9102FD14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639" y="4666902"/>
              <a:ext cx="6829405" cy="208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magine 5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CDBC8924-09E4-286E-DB9A-F63BC8D75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0" y="5375379"/>
              <a:ext cx="2814955" cy="671195"/>
            </a:xfrm>
            <a:prstGeom prst="rect">
              <a:avLst/>
            </a:prstGeom>
          </p:spPr>
        </p:pic>
      </p:grpSp>
      <p:sp>
        <p:nvSpPr>
          <p:cNvPr id="7" name="Sottotitolo 2">
            <a:extLst>
              <a:ext uri="{FF2B5EF4-FFF2-40B4-BE49-F238E27FC236}">
                <a16:creationId xmlns:a16="http://schemas.microsoft.com/office/drawing/2014/main" id="{52B80E7C-CE8C-2B8B-DEC0-F961EF0AB320}"/>
              </a:ext>
            </a:extLst>
          </p:cNvPr>
          <p:cNvSpPr txBox="1">
            <a:spLocks/>
          </p:cNvSpPr>
          <p:nvPr/>
        </p:nvSpPr>
        <p:spPr>
          <a:xfrm>
            <a:off x="2901042" y="2722902"/>
            <a:ext cx="6389915" cy="850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Mario Cazzola, FERS</a:t>
            </a:r>
          </a:p>
          <a:p>
            <a:r>
              <a:rPr lang="it-I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Docens</a:t>
            </a:r>
            <a:r>
              <a:rPr lang="it-IT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Turris </a:t>
            </a:r>
            <a:r>
              <a:rPr lang="it-IT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Virgatae</a:t>
            </a:r>
            <a:endParaRPr lang="it-IT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22A5162-DA95-C467-CB1B-9CEEEAC6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4" y="3795124"/>
            <a:ext cx="90614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b="1" dirty="0">
                <a:solidFill>
                  <a:srgbClr val="000000"/>
                </a:solidFill>
                <a:cs typeface="Arial" charset="0"/>
              </a:rPr>
              <a:t>Cattedra di Malattie Respiratorie</a:t>
            </a:r>
            <a:br>
              <a:rPr lang="it-IT" b="1" dirty="0">
                <a:solidFill>
                  <a:srgbClr val="000000"/>
                </a:solidFill>
                <a:cs typeface="Arial" charset="0"/>
              </a:rPr>
            </a:br>
            <a:r>
              <a:rPr lang="it-IT" b="1" dirty="0"/>
              <a:t>Dipartimento di Medicina Sperimentale</a:t>
            </a:r>
          </a:p>
        </p:txBody>
      </p:sp>
    </p:spTree>
    <p:extLst>
      <p:ext uri="{BB962C8B-B14F-4D97-AF65-F5344CB8AC3E}">
        <p14:creationId xmlns:p14="http://schemas.microsoft.com/office/powerpoint/2010/main" val="63498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A6ED9-6FA6-62D8-CFA5-AF51B1857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ver Image">
            <a:extLst>
              <a:ext uri="{FF2B5EF4-FFF2-40B4-BE49-F238E27FC236}">
                <a16:creationId xmlns:a16="http://schemas.microsoft.com/office/drawing/2014/main" id="{DDAB4D2B-C025-535C-2DE8-90576ED1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" y="70266"/>
            <a:ext cx="788086" cy="10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10AE5DA-3D28-613A-6B7B-76EEF71E3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42" y="78423"/>
            <a:ext cx="4074795" cy="42101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E42049E-AC96-8AB8-BB84-2CD7A0518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20" y="492852"/>
            <a:ext cx="7240724" cy="36379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EFB9EDD-46D6-9795-BC13-44A28FD52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444" y="1217986"/>
            <a:ext cx="3492500" cy="127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CEC128B-31EC-319E-32FC-8BEF5859A638}"/>
              </a:ext>
            </a:extLst>
          </p:cNvPr>
          <p:cNvSpPr txBox="1"/>
          <p:nvPr/>
        </p:nvSpPr>
        <p:spPr>
          <a:xfrm>
            <a:off x="480670" y="2833638"/>
            <a:ext cx="52329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Il termine ‘pre-BPCO’ è usato per descrivere individui con spirometria normale, ma che probabilmente presenteranno una progressione della malattia e una evidente limitazione del flusso aereo in assenza di intervento terapeutico.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0463344-9F1D-DD3A-4E22-9573FAB82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676" y="2351948"/>
            <a:ext cx="5130800" cy="40132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5205893-08BA-C758-A5A9-8FC09B294791}"/>
              </a:ext>
            </a:extLst>
          </p:cNvPr>
          <p:cNvSpPr txBox="1"/>
          <p:nvPr/>
        </p:nvSpPr>
        <p:spPr>
          <a:xfrm>
            <a:off x="6625390" y="1618705"/>
            <a:ext cx="4485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Le relazioni tra sintomi, struttura e funzione in relazione alla pre-BPCO</a:t>
            </a:r>
          </a:p>
        </p:txBody>
      </p:sp>
    </p:spTree>
    <p:extLst>
      <p:ext uri="{BB962C8B-B14F-4D97-AF65-F5344CB8AC3E}">
        <p14:creationId xmlns:p14="http://schemas.microsoft.com/office/powerpoint/2010/main" val="415087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uropean Respiratory Journal: 61 (5)">
            <a:extLst>
              <a:ext uri="{FF2B5EF4-FFF2-40B4-BE49-F238E27FC236}">
                <a16:creationId xmlns:a16="http://schemas.microsoft.com/office/drawing/2014/main" id="{E09E09F2-E50F-831E-AE70-C2116E59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" y="52251"/>
            <a:ext cx="820979" cy="10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93590A-2E2A-6304-3AA5-E9FFBAA7DFD3}"/>
              </a:ext>
            </a:extLst>
          </p:cNvPr>
          <p:cNvSpPr txBox="1"/>
          <p:nvPr/>
        </p:nvSpPr>
        <p:spPr>
          <a:xfrm>
            <a:off x="1059976" y="1931558"/>
            <a:ext cx="1007204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numero considerevole di pazienti con pre-BPCO non necessariamente evolve verso una BPCO conclamata, rendendo l’espressione ‘BPCO latente’ più consona per coloro che presentano alterazioni strutturali e/o funzionali, accompagnate da sintomi minimi o assenti.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termine ‘latente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riflette in modo più preciso la natura dinamica e continua del processo rispetto a ‘pre-BPCO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che potrebbe non offrire ai pazienti e ai medici una chiara indicazione sulla presenza o sull'assenza della malattia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it-IT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lecito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chiedersi se la pre-BPCO o la BPCO latente </a:t>
            </a:r>
            <a:r>
              <a:rPr lang="it-IT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possano essere considerate come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it-IT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possibile BPCO’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51E5CF-72C0-A7C2-C73D-F367C04D3A84}"/>
              </a:ext>
            </a:extLst>
          </p:cNvPr>
          <p:cNvSpPr txBox="1"/>
          <p:nvPr/>
        </p:nvSpPr>
        <p:spPr>
          <a:xfrm>
            <a:off x="874713" y="52251"/>
            <a:ext cx="8611737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300"/>
              </a:spcAft>
            </a:pPr>
            <a:r>
              <a:rPr lang="it-IT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Latent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COPD: a </a:t>
            </a:r>
            <a:r>
              <a:rPr lang="it-IT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proposed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new </a:t>
            </a:r>
            <a:r>
              <a:rPr lang="it-IT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term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in the </a:t>
            </a:r>
            <a:r>
              <a:rPr lang="it-IT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disease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nomenclature</a:t>
            </a:r>
          </a:p>
          <a:p>
            <a:pPr algn="l"/>
            <a:r>
              <a:rPr lang="it-IT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Athena </a:t>
            </a:r>
            <a:r>
              <a:rPr lang="it-IT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Gogali</a:t>
            </a:r>
            <a:r>
              <a:rPr lang="it-IT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, Konstantinos </a:t>
            </a:r>
            <a:r>
              <a:rPr lang="it-IT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Kostikas</a:t>
            </a:r>
            <a:endParaRPr lang="it-IT" sz="1600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algn="r"/>
            <a:r>
              <a:rPr lang="it-IT" sz="1400" b="0" i="1" dirty="0">
                <a:solidFill>
                  <a:srgbClr val="000000"/>
                </a:solidFill>
                <a:effectLst/>
                <a:latin typeface="Times" pitchFamily="2" charset="0"/>
              </a:rPr>
              <a:t>Eur </a:t>
            </a:r>
            <a:r>
              <a:rPr lang="it-IT" sz="1400" b="0" i="1" dirty="0" err="1">
                <a:solidFill>
                  <a:srgbClr val="000000"/>
                </a:solidFill>
                <a:effectLst/>
                <a:latin typeface="Times" pitchFamily="2" charset="0"/>
              </a:rPr>
              <a:t>Respir</a:t>
            </a:r>
            <a:r>
              <a:rPr lang="it-IT" sz="1400" b="0" i="1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it-IT" sz="1400" b="0" i="1" dirty="0" err="1">
                <a:solidFill>
                  <a:srgbClr val="000000"/>
                </a:solidFill>
                <a:effectLst/>
                <a:latin typeface="Times" pitchFamily="2" charset="0"/>
              </a:rPr>
              <a:t>J</a:t>
            </a:r>
            <a:r>
              <a:rPr lang="it-IT" sz="1400" b="0" i="1" dirty="0">
                <a:solidFill>
                  <a:srgbClr val="000000"/>
                </a:solidFill>
                <a:effectLst/>
                <a:latin typeface="Times" pitchFamily="2" charset="0"/>
              </a:rPr>
              <a:t>. </a:t>
            </a:r>
            <a:r>
              <a:rPr lang="it-IT" sz="1400" b="0" dirty="0">
                <a:solidFill>
                  <a:srgbClr val="000000"/>
                </a:solidFill>
                <a:effectLst/>
                <a:latin typeface="Times" pitchFamily="2" charset="0"/>
              </a:rPr>
              <a:t>2023 61: 2300535</a:t>
            </a:r>
          </a:p>
        </p:txBody>
      </p:sp>
    </p:spTree>
    <p:extLst>
      <p:ext uri="{BB962C8B-B14F-4D97-AF65-F5344CB8AC3E}">
        <p14:creationId xmlns:p14="http://schemas.microsoft.com/office/powerpoint/2010/main" val="3943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ver image for International Journal of Chronic Obstructive Pulmonary Disease, Volume 17, 2022">
            <a:hlinkClick r:id="rId2"/>
            <a:extLst>
              <a:ext uri="{FF2B5EF4-FFF2-40B4-BE49-F238E27FC236}">
                <a16:creationId xmlns:a16="http://schemas.microsoft.com/office/drawing/2014/main" id="{8567F496-36E5-BB99-8CD3-0B62ECA52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" y="40731"/>
            <a:ext cx="826180" cy="10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DC60BB7-3B18-6A3B-532B-FF403CC61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1" y="40731"/>
            <a:ext cx="4762500" cy="16129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7E60F2D-7F56-814D-BA13-5998C99A0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121" y="1777253"/>
            <a:ext cx="2667000" cy="762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EEE31E-C215-6FC0-A1E3-46C14FB747C9}"/>
              </a:ext>
            </a:extLst>
          </p:cNvPr>
          <p:cNvSpPr txBox="1"/>
          <p:nvPr/>
        </p:nvSpPr>
        <p:spPr>
          <a:xfrm>
            <a:off x="1057835" y="2413338"/>
            <a:ext cx="1008529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PRISm (spirometria compromessa, con rapporto preservato) è un termine che descrive i risultati di una spirometria caratterizzata da</a:t>
            </a:r>
            <a:r>
              <a:rPr lang="it-IT" sz="26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un rapporto FEV</a:t>
            </a:r>
            <a:r>
              <a:rPr lang="it-IT" sz="2600" b="1" i="0" kern="12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lang="it-IT" sz="26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/FVC nella norma (</a:t>
            </a: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⩾</a:t>
            </a:r>
            <a:r>
              <a:rPr lang="it-IT" sz="26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0,70) ma con un valore di FEV</a:t>
            </a:r>
            <a:r>
              <a:rPr lang="it-IT" sz="2600" b="1" i="0" kern="12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lang="it-IT" sz="26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(ostruttivo) o del FVC (restrittivo) al di sotto dell'80% previsto.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6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Tale condizione in presenza di </a:t>
            </a: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 FEV</a:t>
            </a:r>
            <a:r>
              <a:rPr lang="it-IT" sz="2600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ridotto </a:t>
            </a:r>
            <a:r>
              <a:rPr lang="it-IT" sz="26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potrebbe essere indicativa di una BPCO nelle fasi iniziali, caratterizzata da sintomi, riduzione della funzionalità polmonare e un incremento del rischio di progressione verso un'ostruzione del flusso aereo evidente.</a:t>
            </a:r>
            <a:endParaRPr lang="it-IT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an Respiratory Journal: 55 (1)">
            <a:extLst>
              <a:ext uri="{FF2B5EF4-FFF2-40B4-BE49-F238E27FC236}">
                <a16:creationId xmlns:a16="http://schemas.microsoft.com/office/drawing/2014/main" id="{0503AE05-9C1C-3ABF-04B2-7C8756D1E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" y="51466"/>
            <a:ext cx="800672" cy="10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5288A63-8F86-E93D-FC40-E1B50AE8A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56" y="7938"/>
            <a:ext cx="6353556" cy="94126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0EEFA7A-4B83-8CBB-3F37-E2C01F740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44" y="853440"/>
            <a:ext cx="5786628" cy="62671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DE6CC8E-EBA0-E367-3CFA-DADAB14B2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812" y="1378551"/>
            <a:ext cx="2197100" cy="2032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F9E144-1AB2-A060-11C6-7D3FCF835CEB}"/>
              </a:ext>
            </a:extLst>
          </p:cNvPr>
          <p:cNvSpPr txBox="1"/>
          <p:nvPr/>
        </p:nvSpPr>
        <p:spPr>
          <a:xfrm>
            <a:off x="867662" y="1909496"/>
            <a:ext cx="1045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PRISm è presente in una popolazione eterogenea che si suddivide in almeno tre sottogruppi: </a:t>
            </a:r>
          </a:p>
          <a:p>
            <a:pPr marL="452438" lvl="1" indent="-177800">
              <a:buFont typeface="Font di sistema regolare"/>
              <a:buChar char="-"/>
            </a:pP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primo è formato da individui che sviluppano BPCO nel corso del follow-up, </a:t>
            </a:r>
          </a:p>
          <a:p>
            <a:pPr marL="452438" lvl="1" indent="-177800">
              <a:buFont typeface="Font di sistema regolare"/>
              <a:buChar char="-"/>
            </a:pP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secondo è caratterizzato da una mortalità anticipata, soprattutto a causa di un elevato carico cardiovascolare, </a:t>
            </a:r>
          </a:p>
          <a:p>
            <a:pPr marL="452438" lvl="1" indent="-177800">
              <a:buFont typeface="Font di sistema regolare"/>
              <a:buChar char="-"/>
            </a:pP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terzo mostra PRISm persistente con tassi normali di declino della funzione polmonare.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835FD4C-75D6-8A8D-CE3C-410435668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712" y="3954503"/>
            <a:ext cx="3064240" cy="268371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EF9409B-54AA-9444-B659-055078A90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00" y="3765578"/>
            <a:ext cx="4362958" cy="270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15253-0C6A-7F2A-CB8B-21DFEB16B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58258-5F87-D82D-BADE-15A4600911F0}"/>
              </a:ext>
            </a:extLst>
          </p:cNvPr>
          <p:cNvSpPr txBox="1"/>
          <p:nvPr/>
        </p:nvSpPr>
        <p:spPr>
          <a:xfrm>
            <a:off x="3516087" y="1163805"/>
            <a:ext cx="40580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00" i="1" dirty="0" err="1">
                <a:effectLst/>
                <a:latin typeface="Poppins" panose="020B0604020202020204" pitchFamily="34" charset="0"/>
              </a:rPr>
              <a:t>touchREVIEWS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 in </a:t>
            </a:r>
            <a:r>
              <a:rPr lang="it-IT" sz="900" i="1" dirty="0" err="1">
                <a:effectLst/>
                <a:latin typeface="Poppins" panose="020B0604020202020204" pitchFamily="34" charset="0"/>
              </a:rPr>
              <a:t>Respiratory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 &amp; </a:t>
            </a:r>
            <a:r>
              <a:rPr lang="it-IT" sz="900" i="1" dirty="0" err="1">
                <a:effectLst/>
                <a:latin typeface="Poppins" panose="020B0604020202020204" pitchFamily="34" charset="0"/>
              </a:rPr>
              <a:t>Pulmonary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 </a:t>
            </a:r>
            <a:r>
              <a:rPr lang="it-IT" sz="900" i="1" dirty="0" err="1">
                <a:effectLst/>
                <a:latin typeface="Poppins" panose="020B0604020202020204" pitchFamily="34" charset="0"/>
              </a:rPr>
              <a:t>Diseases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.</a:t>
            </a:r>
            <a:r>
              <a:rPr lang="it-IT" sz="900" i="0" dirty="0">
                <a:effectLst/>
                <a:latin typeface="Poppins" pitchFamily="2" charset="77"/>
              </a:rPr>
              <a:t> 2024;9(1):6-12</a:t>
            </a:r>
            <a:endParaRPr lang="it-IT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02911-19FD-269D-0AD8-F3A57ABB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0" y="46529"/>
            <a:ext cx="760651" cy="10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41A85D-6656-D65F-D3CE-849A784CEE6A}"/>
              </a:ext>
            </a:extLst>
          </p:cNvPr>
          <p:cNvSpPr txBox="1"/>
          <p:nvPr/>
        </p:nvSpPr>
        <p:spPr>
          <a:xfrm>
            <a:off x="966824" y="1698081"/>
            <a:ext cx="10258352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classificazione dei pazienti come affetti da ‘BPCO lieve’ avviene quando si riscontra un'ostruzione </a:t>
            </a: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24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rapporto FEV</a:t>
            </a:r>
            <a:r>
              <a:rPr lang="it-IT" sz="2400" b="1" i="0" kern="1200" baseline="-2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lang="it-IT" sz="24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/FVC &lt;0,70) 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un FEV</a:t>
            </a:r>
            <a:r>
              <a:rPr lang="it-IT" sz="2400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≥80% del valore atteso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69875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Anche se l'ostruzione è lieve, essi possono comunque manifestare sintomi gravi, un deterioramento dello stato di salute, enfisema e ricorrenti riacutizzazioni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69875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maggior parte dei pazienti che presentano una lieve limitazione del flusso aereo è classificata nella categoria A del sistema di stadiazione GOLD; tuttavia, è possibile che alcuni pazienti affetti da BPCO lieve possano essere collocati nelle categorie GOLD B o E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importante notare che alcuni di questi pazienti possono permanere per anni in una condizione di ‘BPCO lieve’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347FB7-0B8F-6D9F-60D0-EBB4C3211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3" y="46529"/>
            <a:ext cx="6518253" cy="66584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690577-CF8D-8929-A1AA-5A5D175AD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12" y="723258"/>
            <a:ext cx="5606145" cy="3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F0614C5-3275-6575-648F-ABF5E304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116114"/>
            <a:ext cx="6248400" cy="8128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91945EE-42EC-15AB-88C2-4BD128DAC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9" y="962025"/>
            <a:ext cx="4775200" cy="254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BF0121C-82CA-49CB-6DBD-2BED40A77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529" y="1373415"/>
            <a:ext cx="4076700" cy="127000"/>
          </a:xfrm>
          <a:prstGeom prst="rect">
            <a:avLst/>
          </a:prstGeom>
        </p:spPr>
      </p:pic>
      <p:pic>
        <p:nvPicPr>
          <p:cNvPr id="1026" name="Picture 2" descr="Cover image for International Journal of Chronic Obstructive Pulmonary Disease, Volume 17, 2022">
            <a:hlinkClick r:id="rId5"/>
            <a:extLst>
              <a:ext uri="{FF2B5EF4-FFF2-40B4-BE49-F238E27FC236}">
                <a16:creationId xmlns:a16="http://schemas.microsoft.com/office/drawing/2014/main" id="{49C3D7D0-5968-26FD-6D5B-621398138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" y="40731"/>
            <a:ext cx="826180" cy="10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057687-5F05-6C99-7896-0DC37E3AB121}"/>
              </a:ext>
            </a:extLst>
          </p:cNvPr>
          <p:cNvSpPr txBox="1"/>
          <p:nvPr/>
        </p:nvSpPr>
        <p:spPr>
          <a:xfrm>
            <a:off x="874713" y="1944916"/>
            <a:ext cx="10465904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638" indent="-2746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fondamentale non assimilare il termine ‘BPCO lieve’ a quello di ‘BPCO precoce’.</a:t>
            </a:r>
          </a:p>
          <a:p>
            <a:pPr marL="274638" indent="-2746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Nel contesto della BPCO, il termine ‘precoce</a:t>
            </a:r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 riferisce a una fase della malattia che si presenta prima della comparsa dei sintomi clinici o della piena manifestazione delle sue conseguenze, piuttosto che a uno stadio clinico definito.</a:t>
            </a:r>
          </a:p>
          <a:p>
            <a:pPr marL="274638" indent="-2746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‘BPCO precoce’ rappresenta l'inizio biologico della malattia, il che rende complessa la sua identificazione nei singoli pazienti.</a:t>
            </a:r>
          </a:p>
          <a:p>
            <a:pPr marL="274638" indent="-2746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presenza di una ‘BPCO precoce’ non implica necessariamente la presenza di una ‘BPCO lieve’.</a:t>
            </a:r>
          </a:p>
        </p:txBody>
      </p:sp>
    </p:spTree>
    <p:extLst>
      <p:ext uri="{BB962C8B-B14F-4D97-AF65-F5344CB8AC3E}">
        <p14:creationId xmlns:p14="http://schemas.microsoft.com/office/powerpoint/2010/main" val="39071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C22B5E5-7271-458A-81E8-EE511DB96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97318"/>
              </p:ext>
            </p:extLst>
          </p:nvPr>
        </p:nvGraphicFramePr>
        <p:xfrm>
          <a:off x="2572657" y="2526694"/>
          <a:ext cx="7590971" cy="367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71">
                  <a:extLst>
                    <a:ext uri="{9D8B030D-6E8A-4147-A177-3AD203B41FA5}">
                      <a16:colId xmlns:a16="http://schemas.microsoft.com/office/drawing/2014/main" val="31837333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9726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Richiesto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Uno o più dei seguenti elementi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10753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184150" indent="-1841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Età inferiore ai 50 anni</a:t>
                      </a:r>
                    </a:p>
                    <a:p>
                      <a:pPr marL="184150" indent="-1841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Anamnesi di fumo ≥ 10 pacchetti anno</a:t>
                      </a:r>
                      <a:endParaRPr lang="it-IT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4150" indent="-1841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Rapporto FEV</a:t>
                      </a:r>
                      <a:r>
                        <a:rPr lang="it-IT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/FVC inferiore al limite inferiore di normalità dopo l'uso di broncodilatatori </a:t>
                      </a:r>
                    </a:p>
                    <a:p>
                      <a:pPr marL="184150" indent="-1841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Anomalie osservabili alla TC (come enfisema visibile, intrappolamento aereo o ispessimento bronchiale da moderato a grave) </a:t>
                      </a:r>
                    </a:p>
                    <a:p>
                      <a:pPr marL="184150" indent="-18415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Evidenza di un rapido declino del FEV</a:t>
                      </a:r>
                      <a:r>
                        <a:rPr lang="it-IT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(≥60 ml</a:t>
                      </a:r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/anno)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275358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r>
                        <a:rPr lang="it-IT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criteri di esclusione includono altre malattie polmonari croniche note, comprese le malattie polmonari interstiziali, ma non l'asma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454189"/>
                  </a:ext>
                </a:extLst>
              </a:tr>
            </a:tbl>
          </a:graphicData>
        </a:graphic>
      </p:graphicFrame>
      <p:pic>
        <p:nvPicPr>
          <p:cNvPr id="1026" name="Picture 2" descr="Publication Cover">
            <a:extLst>
              <a:ext uri="{FF2B5EF4-FFF2-40B4-BE49-F238E27FC236}">
                <a16:creationId xmlns:a16="http://schemas.microsoft.com/office/drawing/2014/main" id="{0CBEE75E-AB63-D66F-D9B1-B456FF5C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97290"/>
            <a:ext cx="787627" cy="105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FA3316C-2B3C-C18B-1E79-7D201828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86" y="97290"/>
            <a:ext cx="7645400" cy="635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741FB59-B995-EB32-D5E6-FC8EFE261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86" y="732290"/>
            <a:ext cx="7772400" cy="11487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A2448AC-6F3F-D625-022D-CE6E6EEEB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886" y="1881040"/>
            <a:ext cx="36703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1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7631BDA-7B9D-3A44-6D61-8786047A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13" y="24276"/>
            <a:ext cx="7302500" cy="952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8450E48-FA21-2918-9F28-DE2E944FE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73" y="986715"/>
            <a:ext cx="7366000" cy="190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F9A2DBB-CF8F-4F66-F940-2A90453A3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373" y="1297214"/>
            <a:ext cx="3479800" cy="114300"/>
          </a:xfrm>
          <a:prstGeom prst="rect">
            <a:avLst/>
          </a:prstGeom>
        </p:spPr>
      </p:pic>
      <p:pic>
        <p:nvPicPr>
          <p:cNvPr id="4098" name="Picture 2" descr="Publication Cover">
            <a:extLst>
              <a:ext uri="{FF2B5EF4-FFF2-40B4-BE49-F238E27FC236}">
                <a16:creationId xmlns:a16="http://schemas.microsoft.com/office/drawing/2014/main" id="{D9230D11-46DF-BBAC-6A53-AD2A51A77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" y="78878"/>
            <a:ext cx="781655" cy="10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72E0C3-60F0-2D1F-24A8-AD1A9BC5519F}"/>
              </a:ext>
            </a:extLst>
          </p:cNvPr>
          <p:cNvSpPr txBox="1"/>
          <p:nvPr/>
        </p:nvSpPr>
        <p:spPr>
          <a:xfrm>
            <a:off x="475793" y="1708295"/>
            <a:ext cx="8227308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Tra i soggetti di età inferiore a 50 anni e con un consumo di tabacco pari o superiore a 10 pacchetti/anno nella popolazione generale, il 15% soddisfa i criteri di BPCO precoce. 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 soggetti affetti da BPCO precoce presentano nel tempo sintomi respiratori cronici e una grave compromissione della funzionalità polmonare, oltre a un maggior rischio di ricoveri per patologie respiratorie acute e di morte precoce rispetto ai soggetti senza BPCO.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964976-8600-C662-A292-DAC49A0F5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45" y="4070646"/>
            <a:ext cx="3480904" cy="22299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5F2C494-3C95-03CA-0707-79BE8B44E5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845" y="4070646"/>
            <a:ext cx="4088797" cy="213636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8BA21F5-5E61-DA79-0CFE-8962B81B5A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2072" y="278546"/>
            <a:ext cx="3045942" cy="609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E7CB21-9CDC-35DB-1A37-F7B23DB2F3DC}"/>
              </a:ext>
            </a:extLst>
          </p:cNvPr>
          <p:cNvSpPr txBox="1"/>
          <p:nvPr/>
        </p:nvSpPr>
        <p:spPr>
          <a:xfrm>
            <a:off x="347240" y="1921664"/>
            <a:ext cx="6180881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L'impiego dei valori di riferimento post-broncodilatatore è solo uno dei diversi strumenti di valutazione della funzione polmonare che possono essere utili per l'individuazione della pre-BPCO.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 le altre tecniche si annoverano </a:t>
            </a:r>
          </a:p>
          <a:p>
            <a:pPr marL="674688" lvl="1" indent="-217488">
              <a:buFont typeface="Font di sistema regolare"/>
              <a:buChar char="-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l'oscillazione forzata/oscillometria a impulso, </a:t>
            </a:r>
          </a:p>
          <a:p>
            <a:pPr marL="674688" lvl="1" indent="-217488">
              <a:buFont typeface="Font di sistema regolare"/>
              <a:buChar char="-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lavaggio con gas inerti, </a:t>
            </a:r>
          </a:p>
          <a:p>
            <a:pPr marL="674688" lvl="1" indent="-217488">
              <a:buFont typeface="Font di sistema regolare"/>
              <a:buChar char="-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misurazioni della disfunzione delle piccole vie aeree attraverso la pletismografia, </a:t>
            </a:r>
          </a:p>
          <a:p>
            <a:pPr marL="674688" lvl="1" indent="-217488">
              <a:buFont typeface="Font di sistema regolare"/>
              <a:buChar char="-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diminuzione del DL</a:t>
            </a:r>
            <a:r>
              <a:rPr lang="it-IT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674688" lvl="1" indent="-217488">
              <a:buFont typeface="Font di sistema regolare"/>
              <a:buChar char="-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valutazioni dell'iperinsufflazione, </a:t>
            </a:r>
            <a:endParaRPr lang="it-IT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4688" lvl="1" indent="-217488">
              <a:buFont typeface="Font di sistema regolare"/>
              <a:buChar char="-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PRISm, </a:t>
            </a:r>
          </a:p>
          <a:p>
            <a:pPr marL="674688" lvl="1" indent="-217488">
              <a:buFont typeface="Font di sistema regolare"/>
              <a:buChar char="-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un'accelerazione nel declino della funzione polmonare.</a:t>
            </a:r>
          </a:p>
        </p:txBody>
      </p:sp>
      <p:pic>
        <p:nvPicPr>
          <p:cNvPr id="1026" name="Picture 2" descr="Cover Image">
            <a:extLst>
              <a:ext uri="{FF2B5EF4-FFF2-40B4-BE49-F238E27FC236}">
                <a16:creationId xmlns:a16="http://schemas.microsoft.com/office/drawing/2014/main" id="{536D03E7-A37A-3E72-1F41-32393E66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9" y="125741"/>
            <a:ext cx="753094" cy="9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68EAE1C-F067-99FB-1BA6-AF2EAEBD6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515" y="1685325"/>
            <a:ext cx="4997245" cy="40066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6C29E1-BD03-82C6-8927-BF484E3C4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49" y="125740"/>
            <a:ext cx="7091502" cy="5511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C84E6DA-861C-CE87-21DD-A4F24B2FF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651" y="947738"/>
            <a:ext cx="4229100" cy="177800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51FA259D-CB3A-5F11-C2D2-2B8A2E8C6926}"/>
              </a:ext>
            </a:extLst>
          </p:cNvPr>
          <p:cNvGrpSpPr/>
          <p:nvPr/>
        </p:nvGrpSpPr>
        <p:grpSpPr>
          <a:xfrm>
            <a:off x="1008249" y="676893"/>
            <a:ext cx="1867141" cy="177800"/>
            <a:chOff x="5772150" y="3384550"/>
            <a:chExt cx="1259176" cy="98425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BA307BC-3B3B-9C19-4083-F4CCA7DE2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2150" y="3384550"/>
              <a:ext cx="647700" cy="8890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CED8759-59C8-6FA1-350B-8AFF14245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47126" y="3394075"/>
              <a:ext cx="584200" cy="8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5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0F07D8-E5A0-5894-D8CA-BE300EA2D1BB}"/>
              </a:ext>
            </a:extLst>
          </p:cNvPr>
          <p:cNvSpPr txBox="1"/>
          <p:nvPr/>
        </p:nvSpPr>
        <p:spPr>
          <a:xfrm>
            <a:off x="297709" y="2124912"/>
            <a:ext cx="11596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Nei giovani fumatori con una funzione polmonare normale, si evidenziano anomalie radiologiche riscontrate alla TC (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allargamento degli spazi aerei, ispessimento delle vie aeree e riduzione del numero delle piccole vie aeree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che si correlano con la perdita di FEV</a:t>
            </a:r>
            <a:r>
              <a:rPr lang="it-IT" sz="2000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nel tempo, indipendentemente dall'influenza dei sintomi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EEDE85-A5AF-7619-99E8-E0BD8100A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53" y="3559805"/>
            <a:ext cx="7080493" cy="310979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FDECBB-353D-F5C4-0479-E334802E9D6C}"/>
              </a:ext>
            </a:extLst>
          </p:cNvPr>
          <p:cNvSpPr txBox="1"/>
          <p:nvPr/>
        </p:nvSpPr>
        <p:spPr>
          <a:xfrm>
            <a:off x="2354423" y="3298195"/>
            <a:ext cx="74831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L’impatto del</a:t>
            </a:r>
            <a:r>
              <a:rPr lang="it-IT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anomalie riscontrate alla TC e il carico dei sintomi sul FEV</a:t>
            </a:r>
            <a:r>
              <a:rPr lang="it-IT" sz="1100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di base e sui cambiamenti longitudinali del FEV</a:t>
            </a:r>
            <a:r>
              <a:rPr lang="it-IT" sz="1100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it-IT" sz="11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2E4A414-6517-C2B7-D1DF-4C78786A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91" y="48077"/>
            <a:ext cx="7251700" cy="6223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20CA98-5B11-C53E-18CF-A301CF2B6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92" y="698370"/>
            <a:ext cx="7493000" cy="10668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BD89FE8-8CDF-5738-3F02-2A587741C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192" y="1740368"/>
            <a:ext cx="3441700" cy="127000"/>
          </a:xfrm>
          <a:prstGeom prst="rect">
            <a:avLst/>
          </a:prstGeom>
        </p:spPr>
      </p:pic>
      <p:pic>
        <p:nvPicPr>
          <p:cNvPr id="2050" name="Picture 2" descr="Publication Cover">
            <a:extLst>
              <a:ext uri="{FF2B5EF4-FFF2-40B4-BE49-F238E27FC236}">
                <a16:creationId xmlns:a16="http://schemas.microsoft.com/office/drawing/2014/main" id="{1EA3459B-09B5-3DB2-44A4-F81CD921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" y="76071"/>
            <a:ext cx="840760" cy="112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0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3">
            <a:extLst>
              <a:ext uri="{FF2B5EF4-FFF2-40B4-BE49-F238E27FC236}">
                <a16:creationId xmlns:a16="http://schemas.microsoft.com/office/drawing/2014/main" id="{3F7BF2C8-94D2-C48A-82A6-52BC2E5C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722" y="861923"/>
            <a:ext cx="8522082" cy="1143000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Mario Cazzola</a:t>
            </a:r>
            <a:br>
              <a:rPr lang="it-IT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in qualità di relatore</a:t>
            </a:r>
            <a:b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ai sensi dell’art. 76, comma 4 dell'Accordo Stato-Regioni del 2 febbraio 2017 e del paragrafo 4.5. del Manuale nazionale di accreditamento per l'erogazione di eventi ECM</a:t>
            </a:r>
            <a:b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dichiara che</a:t>
            </a:r>
            <a:br>
              <a:rPr lang="it-IT" sz="18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1800" b="1" i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8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negli ultimi due anni ha avuto rapporti economici con i seguenti soggetti con interessi commerciali nel settore sanitario: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4">
            <a:extLst>
              <a:ext uri="{FF2B5EF4-FFF2-40B4-BE49-F238E27FC236}">
                <a16:creationId xmlns:a16="http://schemas.microsoft.com/office/drawing/2014/main" id="{EE15E5BF-B9AB-CFCB-D87A-BB327EB22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2012" y="2985239"/>
            <a:ext cx="3275566" cy="2484548"/>
          </a:xfrm>
        </p:spPr>
        <p:txBody>
          <a:bodyPr>
            <a:normAutofit/>
          </a:bodyPr>
          <a:lstStyle/>
          <a:p>
            <a:pPr algn="just"/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Abdi Ibrahim </a:t>
            </a:r>
            <a:endParaRPr lang="it-IT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AstraZeneca</a:t>
            </a:r>
          </a:p>
          <a:p>
            <a:pPr algn="just"/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Chiesi</a:t>
            </a:r>
          </a:p>
          <a:p>
            <a:pPr algn="just"/>
            <a:r>
              <a:rPr lang="it-IT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Cipla</a:t>
            </a:r>
            <a:endParaRPr lang="it-IT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GSK</a:t>
            </a:r>
          </a:p>
          <a:p>
            <a:pPr algn="just"/>
            <a:r>
              <a:rPr lang="it-IT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Glenmark</a:t>
            </a:r>
            <a:endParaRPr lang="it-IT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5">
            <a:extLst>
              <a:ext uri="{FF2B5EF4-FFF2-40B4-BE49-F238E27FC236}">
                <a16:creationId xmlns:a16="http://schemas.microsoft.com/office/drawing/2014/main" id="{DFE9AD43-2704-A08E-ABA2-28AF02BE6605}"/>
              </a:ext>
            </a:extLst>
          </p:cNvPr>
          <p:cNvSpPr txBox="1">
            <a:spLocks/>
          </p:cNvSpPr>
          <p:nvPr/>
        </p:nvSpPr>
        <p:spPr>
          <a:xfrm>
            <a:off x="6928159" y="2985239"/>
            <a:ext cx="3178399" cy="24845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Guidotti</a:t>
            </a:r>
          </a:p>
          <a:p>
            <a:pPr algn="just"/>
            <a:r>
              <a:rPr lang="it-IT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Lallemand</a:t>
            </a:r>
            <a:endParaRPr lang="it-IT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Malesci</a:t>
            </a:r>
          </a:p>
          <a:p>
            <a:pPr algn="just"/>
            <a:r>
              <a:rPr lang="it-IT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Mankind</a:t>
            </a:r>
            <a:r>
              <a:rPr lang="it-IT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Pharma</a:t>
            </a:r>
          </a:p>
          <a:p>
            <a:pPr algn="just"/>
            <a:r>
              <a:rPr lang="it-IT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Mundipharma</a:t>
            </a:r>
            <a:endParaRPr lang="it-IT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Recipharm</a:t>
            </a:r>
            <a:endParaRPr lang="it-IT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2C63BC-3CED-7A2C-F1EC-A5A7010005F8}"/>
              </a:ext>
            </a:extLst>
          </p:cNvPr>
          <p:cNvSpPr txBox="1"/>
          <p:nvPr/>
        </p:nvSpPr>
        <p:spPr>
          <a:xfrm>
            <a:off x="1839722" y="5634548"/>
            <a:ext cx="8522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Egli agisce come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Deputy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Editor per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 Medicine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, Associate Editor per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 Research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Speciality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Chief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Editor per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Frontiers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 in Drug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Regulation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e Editor per </a:t>
            </a: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British Journal of </a:t>
            </a:r>
            <a:r>
              <a:rPr lang="it-IT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Pharmacology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75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693F3A4-87A7-A644-F7C8-AD89C6FF1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60" y="38837"/>
            <a:ext cx="4177926" cy="108670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4418E67-AF11-37B1-479B-2DE863679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59" y="1125537"/>
            <a:ext cx="866905" cy="22813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306B1D5-CC35-53A6-0201-B90E8DCB1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986" y="1353670"/>
            <a:ext cx="1765300" cy="203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75AF7A-8BE9-4F70-E765-609DACB0F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82" y="2269096"/>
            <a:ext cx="5780618" cy="36117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CC4FF2-34B0-357E-43DD-DA81F4DD4FF4}"/>
              </a:ext>
            </a:extLst>
          </p:cNvPr>
          <p:cNvSpPr txBox="1"/>
          <p:nvPr/>
        </p:nvSpPr>
        <p:spPr>
          <a:xfrm>
            <a:off x="6490447" y="1723698"/>
            <a:ext cx="5100918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persone con un fattore di rischio significativo per la BPCO dovrebbero essere sottoposte inizialmente a spirometria.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i risultati della spirometria sono normali, esse dovrebbero essere classificate in base a un punteggio CAT superiore o inferiore a 10, distinguendo tra gruppi ‘sintomatici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 ‘non sintomatici’.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le persone sintomatiche, si dovrebbe considerare l'esecuzione di ulteriori esami, tra cui la pletismografia corporea, la TC o la risonanza magnetica, la IOS e/o l'indice di clearance polmonare.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Un'anomalia significativa in uno di questi test è indicativa di una BPCO ‘precoce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FFC893-C311-5C7F-4329-C8D9E587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" y="95861"/>
            <a:ext cx="794030" cy="10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C8E60CE-EB76-7022-A843-A30B45A56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0" y="1301750"/>
            <a:ext cx="4317839" cy="512934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57DEA5-E8F7-366C-C05D-4D2F5DC54016}"/>
              </a:ext>
            </a:extLst>
          </p:cNvPr>
          <p:cNvSpPr txBox="1"/>
          <p:nvPr/>
        </p:nvSpPr>
        <p:spPr>
          <a:xfrm>
            <a:off x="5367973" y="2527596"/>
            <a:ext cx="60998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Se, all'età di 35 anni, la spirometria non evidenzia </a:t>
            </a:r>
            <a:r>
              <a:rPr lang="it-IT" sz="24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un'ostruzione e 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paziente è realmente asintomatico, si consiglia di effettuare la spirometria ogni 5 anni per identificare gli individui con un rapido declino del FEV</a:t>
            </a:r>
            <a:r>
              <a:rPr lang="it-IT" sz="2400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che rientrerebbero nella definizione di BPCO precoce.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AD3CE1-C4C0-6435-68F0-ECA97329B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38" y="24611"/>
            <a:ext cx="5748459" cy="7821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CC0F54D-ED1E-DB7D-C31F-E3319E493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40" y="806799"/>
            <a:ext cx="3842657" cy="1703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7AE24C9-C3F6-358C-3EEE-442821FDB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397" y="1286789"/>
            <a:ext cx="1841500" cy="139700"/>
          </a:xfrm>
          <a:prstGeom prst="rect">
            <a:avLst/>
          </a:prstGeom>
        </p:spPr>
      </p:pic>
      <p:pic>
        <p:nvPicPr>
          <p:cNvPr id="8" name="Picture 2" descr="European Respiratory Review: 33 (174)">
            <a:extLst>
              <a:ext uri="{FF2B5EF4-FFF2-40B4-BE49-F238E27FC236}">
                <a16:creationId xmlns:a16="http://schemas.microsoft.com/office/drawing/2014/main" id="{0528EBB6-F87D-2B23-A845-56D23AD6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" y="60955"/>
            <a:ext cx="798437" cy="10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4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17FB94-13DF-050F-3857-98694871CCB9}"/>
              </a:ext>
            </a:extLst>
          </p:cNvPr>
          <p:cNvSpPr txBox="1"/>
          <p:nvPr/>
        </p:nvSpPr>
        <p:spPr>
          <a:xfrm>
            <a:off x="491144" y="1852918"/>
            <a:ext cx="553212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9088" indent="-319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Esistono diverse traiettorie del FEV</a:t>
            </a:r>
            <a:r>
              <a:rPr lang="it-IT" sz="2800" b="1" kern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nel tempo che sono clinicamente importanti e legate a fattori modificabili, tra cui il fumo e l'obesità. </a:t>
            </a:r>
          </a:p>
          <a:p>
            <a:pPr marL="319088" indent="-319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Nello stesso individuo si possono osservare periodi di rapido declino del FEV</a:t>
            </a:r>
            <a:r>
              <a:rPr lang="it-IT" sz="28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seguiti da periodi in cui il declino è normale o vicino alla norma.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6F7DA3-7E39-5BD9-8CD5-8C10F41D0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852" y="1701795"/>
            <a:ext cx="5047821" cy="4941417"/>
          </a:xfrm>
          <a:prstGeom prst="rect">
            <a:avLst/>
          </a:prstGeom>
        </p:spPr>
      </p:pic>
      <p:pic>
        <p:nvPicPr>
          <p:cNvPr id="1026" name="Picture 2" descr="Publication Cover">
            <a:extLst>
              <a:ext uri="{FF2B5EF4-FFF2-40B4-BE49-F238E27FC236}">
                <a16:creationId xmlns:a16="http://schemas.microsoft.com/office/drawing/2014/main" id="{354D1AE9-8B99-2FFC-2FD6-EEAA8851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31162"/>
            <a:ext cx="767137" cy="10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C82F0DD-3F7F-4F7B-F5A9-37C8CCA02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11" y="68189"/>
            <a:ext cx="7772400" cy="6986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6C62212-B8CC-620C-81CA-8297A9D5B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459" y="766831"/>
            <a:ext cx="7772400" cy="3874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F40F72E-1A94-4E77-901D-30B9082E7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1111" y="1218485"/>
            <a:ext cx="4013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4725B-9235-1B25-7ADD-DCF86C3F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393D3D3-F35B-2141-46DD-E3E555C0E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0" y="1301750"/>
            <a:ext cx="4317839" cy="512934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94E2F8-D521-7BC5-3F4C-2ACFC779B273}"/>
              </a:ext>
            </a:extLst>
          </p:cNvPr>
          <p:cNvSpPr txBox="1"/>
          <p:nvPr/>
        </p:nvSpPr>
        <p:spPr>
          <a:xfrm>
            <a:off x="5393373" y="2542738"/>
            <a:ext cx="60998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presenza di sintomi, si suggerisce di effettuare ulteriori esami con HRCT e/o pletismografia con DL</a:t>
            </a:r>
            <a:r>
              <a:rPr lang="it-IT" sz="2400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IOS per rilevare precocemente l’intrappolamento aereo, l'enfisema o anomalie di diffusione prima che si verifichino modifiche spirometriche.</a:t>
            </a:r>
            <a:endParaRPr 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E87E4D-0F29-53C8-5392-E86DC33D0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38" y="24611"/>
            <a:ext cx="5748459" cy="7821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8878B6-C3AA-F56A-7CB8-A1E94ADB5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40" y="806799"/>
            <a:ext cx="3842657" cy="1703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68353B9-D999-CAEF-410C-AB518885F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397" y="1286789"/>
            <a:ext cx="1841500" cy="139700"/>
          </a:xfrm>
          <a:prstGeom prst="rect">
            <a:avLst/>
          </a:prstGeom>
        </p:spPr>
      </p:pic>
      <p:pic>
        <p:nvPicPr>
          <p:cNvPr id="8" name="Picture 2" descr="European Respiratory Review: 33 (174)">
            <a:extLst>
              <a:ext uri="{FF2B5EF4-FFF2-40B4-BE49-F238E27FC236}">
                <a16:creationId xmlns:a16="http://schemas.microsoft.com/office/drawing/2014/main" id="{D30AEDE0-5E55-25D8-AB94-C0E1CDEBA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" y="60955"/>
            <a:ext cx="798437" cy="10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47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75315" y="3296113"/>
            <a:ext cx="4977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riduzione dell'iperinsufflazione</a:t>
            </a:r>
          </a:p>
          <a:p>
            <a:pPr marL="180975" indent="-180975">
              <a:buFont typeface="Font di sistema regolare"/>
              <a:buChar char="-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migliora la meccanica respiratoria e aumenta la soglia oltre la quale si sviluppano i sintomi, </a:t>
            </a:r>
          </a:p>
          <a:p>
            <a:pPr marL="180975" indent="-180975">
              <a:buFont typeface="Font di sistema regolare"/>
              <a:buChar char="-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sembra svolgere un ruolo fondamentale nella riduzione del rischio di riacutizzazioni.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799" y="3009801"/>
            <a:ext cx="5346188" cy="28809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19" y="0"/>
            <a:ext cx="6814843" cy="26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A157C-2312-7F41-F3AD-DE8A405A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31DDA7B-6127-533A-95AE-BD2C4A973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0" y="1301750"/>
            <a:ext cx="4317839" cy="51293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D1D27EF-9154-E530-D39B-A0C92DF4A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38" y="24611"/>
            <a:ext cx="5748459" cy="7821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52ADD1D-CD07-D9BF-3525-D461DE091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40" y="806799"/>
            <a:ext cx="3842657" cy="1703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6948D2C-B844-97BE-C93E-A9454CC84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397" y="1286789"/>
            <a:ext cx="1841500" cy="139700"/>
          </a:xfrm>
          <a:prstGeom prst="rect">
            <a:avLst/>
          </a:prstGeom>
        </p:spPr>
      </p:pic>
      <p:pic>
        <p:nvPicPr>
          <p:cNvPr id="8" name="Picture 2" descr="European Respiratory Review: 33 (174)">
            <a:extLst>
              <a:ext uri="{FF2B5EF4-FFF2-40B4-BE49-F238E27FC236}">
                <a16:creationId xmlns:a16="http://schemas.microsoft.com/office/drawing/2014/main" id="{D7EC203F-DB07-BD7A-0A75-C517D6182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" y="60955"/>
            <a:ext cx="798437" cy="10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6507EB-2861-2119-3D01-375A1FAE17A2}"/>
              </a:ext>
            </a:extLst>
          </p:cNvPr>
          <p:cNvSpPr txBox="1"/>
          <p:nvPr/>
        </p:nvSpPr>
        <p:spPr>
          <a:xfrm>
            <a:off x="5341717" y="2184272"/>
            <a:ext cx="6099858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soggetti con un rapporto FEV</a:t>
            </a:r>
            <a:r>
              <a:rPr lang="it-IT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/FVC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0,70, di età uguale o superiore a 35 anni e con un FEV</a:t>
            </a:r>
            <a:r>
              <a:rPr lang="it-IT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&gt; 80% del valore predetto, ma asintomatici, dovrebbero essere sottoposti a spirometria ogni due anni per monitorare eventuali rapidi declini. </a:t>
            </a:r>
          </a:p>
          <a:p>
            <a:pPr marL="22860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i pazienti con FEV</a:t>
            </a:r>
            <a:r>
              <a:rPr lang="it-IT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/FVC 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it-IT" dirty="0">
                <a:effectLst/>
              </a:rPr>
              <a:t> 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0,70, FEV</a:t>
            </a:r>
            <a:r>
              <a:rPr lang="it-IT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⩾</a:t>
            </a:r>
            <a:r>
              <a:rPr lang="it-IT" dirty="0">
                <a:effectLst/>
              </a:rPr>
              <a:t> 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80% del valore predetto e sintomi evidenti, è consigliabile effettuare ulteriori indagini tramite HRCT 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e/o pletismografia con DL</a:t>
            </a:r>
            <a:r>
              <a:rPr lang="it-IT" sz="1800" b="1" i="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 IOS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al fine di identificare precocemente </a:t>
            </a:r>
            <a:r>
              <a:rPr lang="it-IT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l’intrappolamento aereo</a:t>
            </a:r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l'enfisema o anomalie nella diffusione, oltre a una spirometria biennale per monitorare il rapido declino e avviare tempestivamente le strategie terapeutiche.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32767A8-EE88-B9F3-B486-73A0A540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162" y="1296955"/>
            <a:ext cx="4537087" cy="536888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C5EAC14-B741-EB66-93F1-97B382ACA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47" y="0"/>
            <a:ext cx="5016500" cy="17907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37210C1-02D2-AB1F-121C-1BF56A3D9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492" y="1916273"/>
            <a:ext cx="1371600" cy="1143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6543A00-D5FE-6274-052B-91D0C556F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6" y="135672"/>
            <a:ext cx="1081641" cy="17191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2BF2377-C381-5F5E-CF9F-CD13A30D4D52}"/>
              </a:ext>
            </a:extLst>
          </p:cNvPr>
          <p:cNvSpPr txBox="1"/>
          <p:nvPr/>
        </p:nvSpPr>
        <p:spPr>
          <a:xfrm>
            <a:off x="1050931" y="2883359"/>
            <a:ext cx="52071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 terapia con doppio broncodilatatore per via inalatoria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 ha mostrato effetti positivi sulla riduzione dei sintomi respiratori in soggetti sintomatici esposti al tabacco ma con funzione polmonare conservata secondo la valutazione spirometrica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8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66ADF3-6DFB-BF25-4F41-54757F78C353}"/>
              </a:ext>
            </a:extLst>
          </p:cNvPr>
          <p:cNvSpPr txBox="1"/>
          <p:nvPr/>
        </p:nvSpPr>
        <p:spPr>
          <a:xfrm>
            <a:off x="6773720" y="2187451"/>
            <a:ext cx="4664593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Il trattamento a lungo termine con doppia BD per i fumatori a rischio di BPCO può migliorare la capacità di diffusione dei gas e le misure delle piccole vie aeree.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Questi parametri fisiologici sono più sensibili della spirometria nel rilevare la malattia precoce e possono diventare utili bersagli per interventi terapeutici nella valutazione della progressione precoce della BPCO.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Sono necessari ulteriori studi per stabilire l'utilità di queste strategie nel migliorare i sintomi e attenuare il declino della funzione polmonare a lungo termine.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2B2C66-6CF3-5969-A73A-6563C93BD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" y="63855"/>
            <a:ext cx="804372" cy="106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6976F89-9453-BCF9-D406-C3DCF6C30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69" y="63855"/>
            <a:ext cx="6273800" cy="6858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61D0881-F95B-6A36-0F69-70EBF1871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77" y="1930721"/>
            <a:ext cx="5910349" cy="44857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1E8B78-FC47-33B2-ADF6-938BC27F1E5C}"/>
              </a:ext>
            </a:extLst>
          </p:cNvPr>
          <p:cNvSpPr txBox="1"/>
          <p:nvPr/>
        </p:nvSpPr>
        <p:spPr>
          <a:xfrm>
            <a:off x="966817" y="735678"/>
            <a:ext cx="6097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 err="1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Thamrin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 C, Martin A, </a:t>
            </a:r>
            <a:r>
              <a:rPr lang="it-IT" sz="1400" b="0" i="0" dirty="0" err="1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Badal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 T, </a:t>
            </a:r>
            <a:r>
              <a:rPr lang="it-IT" sz="1400" b="0" i="0" dirty="0" err="1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Jeagal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 E, Cochrane B, Farah CS, King GG, </a:t>
            </a:r>
            <a:r>
              <a:rPr lang="it-IT" sz="1400" b="0" i="0" dirty="0" err="1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Nagarajah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 M, Li </a:t>
            </a:r>
            <a:r>
              <a:rPr lang="it-IT" sz="1400" b="0" i="0" dirty="0" err="1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Q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, </a:t>
            </a:r>
            <a:r>
              <a:rPr lang="it-IT" sz="1400" b="0" i="0" dirty="0" err="1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Liu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 X, </a:t>
            </a:r>
            <a:r>
              <a:rPr lang="it-IT" sz="1400" b="0" i="0" dirty="0" err="1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Berend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 </a:t>
            </a:r>
            <a:r>
              <a:rPr lang="it-IT" sz="1400" b="0" i="0" dirty="0" err="1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N</a:t>
            </a:r>
            <a:r>
              <a:rPr lang="it-IT" sz="1400" b="0" i="0" dirty="0">
                <a:solidFill>
                  <a:srgbClr val="212121"/>
                </a:solidFill>
                <a:effectLst/>
                <a:latin typeface="Abadi" panose="020F0502020204030204" pitchFamily="34" charset="0"/>
              </a:rPr>
              <a:t>, Jenkins CR.</a:t>
            </a:r>
            <a:endParaRPr lang="it-IT" sz="1400" dirty="0">
              <a:latin typeface="Abad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00F94EB-38FE-E28F-6311-ED3A2585D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869" y="1316153"/>
            <a:ext cx="1905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2169BB1-D433-F81F-755C-7064CADC2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38" y="93354"/>
            <a:ext cx="5058622" cy="18731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E9068C-FEE0-E7CE-DE45-191C5B413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760" y="2054313"/>
            <a:ext cx="1714500" cy="1651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5F8630E-37B8-3B03-1C88-25A8581A5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968" y="3687406"/>
            <a:ext cx="4041352" cy="29411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2708B3E-211F-6399-719F-2E6CAB832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060" y="2712720"/>
            <a:ext cx="4123892" cy="360426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69FB3C-1C34-A44F-D0F5-9FB9B4761276}"/>
              </a:ext>
            </a:extLst>
          </p:cNvPr>
          <p:cNvSpPr txBox="1"/>
          <p:nvPr/>
        </p:nvSpPr>
        <p:spPr>
          <a:xfrm>
            <a:off x="516888" y="2505670"/>
            <a:ext cx="66628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4D4D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Tiotropio è risultato efficace nel migliorare la funzione polmonare e ha determinato una minore frequenza di riacutizzazioni della BPCO rispetto al placebo tra i pazienti con malattia allo stadio GOLD 1 o 2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66E70BE-5A3E-6C39-7942-4DA2BEBF5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" y="137451"/>
            <a:ext cx="1330018" cy="2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34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AA6004-C432-56F3-60B0-F9CAE6B6E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" y="37888"/>
            <a:ext cx="818069" cy="10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86918DE-0A13-5FC0-2460-D795F4FB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35" y="37888"/>
            <a:ext cx="7772400" cy="7065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78D4014-5086-6D69-E035-42A72ED7A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11" y="771525"/>
            <a:ext cx="6146800" cy="317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0962A00-A413-F782-9CE6-9B0B504D6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735" y="1208411"/>
            <a:ext cx="1346200" cy="152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A8A49C0-332B-89B5-4298-AE4709861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383" y="1662025"/>
            <a:ext cx="4098592" cy="503603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7DF88E-438A-3A19-4B8A-0CBDABFEA8EC}"/>
              </a:ext>
            </a:extLst>
          </p:cNvPr>
          <p:cNvSpPr txBox="1"/>
          <p:nvPr/>
        </p:nvSpPr>
        <p:spPr>
          <a:xfrm>
            <a:off x="6352391" y="1824753"/>
            <a:ext cx="492162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 definizione, i soggetti con pre-BPCO presentano già una o più anomalie cliniche.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Strategie basate sul miglioramento dello stato di salute del “paziente” e sulla prevenzione della progressione della malattia sembrano appropriate in questo contesto.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Alcuni fattori di rischio ambientali e comportamentali/di stile di vita possono influenzare la progressione della malattia nella pre-BPCO, quindi dovrebbero essere considerati tratti trattabili anche nella pre-BPCO.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711312-B3A2-C46D-0D50-49A3ADE40226}"/>
              </a:ext>
            </a:extLst>
          </p:cNvPr>
          <p:cNvSpPr txBox="1"/>
          <p:nvPr/>
        </p:nvSpPr>
        <p:spPr>
          <a:xfrm>
            <a:off x="1306230" y="1317469"/>
            <a:ext cx="4274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Potenziali tratti trattabili per la pre-BPCO</a:t>
            </a:r>
          </a:p>
        </p:txBody>
      </p:sp>
    </p:spTree>
    <p:extLst>
      <p:ext uri="{BB962C8B-B14F-4D97-AF65-F5344CB8AC3E}">
        <p14:creationId xmlns:p14="http://schemas.microsoft.com/office/powerpoint/2010/main" val="36151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blication Cover">
            <a:extLst>
              <a:ext uri="{FF2B5EF4-FFF2-40B4-BE49-F238E27FC236}">
                <a16:creationId xmlns:a16="http://schemas.microsoft.com/office/drawing/2014/main" id="{EF2904D0-2BDB-AAC1-7E7A-BE61F7B0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3" y="66503"/>
            <a:ext cx="732905" cy="10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F5E7DED-BEF8-739C-9EF3-BF6521E7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14" y="102106"/>
            <a:ext cx="4988542" cy="49391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0DDFE4-94EC-BB5E-7D9F-6B50F1090162}"/>
              </a:ext>
            </a:extLst>
          </p:cNvPr>
          <p:cNvSpPr txBox="1"/>
          <p:nvPr/>
        </p:nvSpPr>
        <p:spPr>
          <a:xfrm>
            <a:off x="945573" y="596021"/>
            <a:ext cx="6097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Breyer-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Kohansal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R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Faner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R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, Breyer MK, 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Ofenheimer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A, 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Schrott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A, 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Studnicka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M, 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Wouters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EFM, 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Burghuber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OC, 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Hartl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it-IT" sz="1400" b="0" i="0" u="none" strike="noStrike" dirty="0" err="1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S</a:t>
            </a:r>
            <a:r>
              <a:rPr lang="it-IT" sz="1400" b="0" i="0" u="none" strike="noStrike" dirty="0">
                <a:solidFill>
                  <a:srgbClr val="212121"/>
                </a:solidFill>
                <a:effectLst/>
                <a:latin typeface="Abadi" panose="020B0604020104020204" pitchFamily="34" charset="0"/>
              </a:rPr>
              <a:t>, Agusti A.</a:t>
            </a:r>
            <a:endParaRPr lang="it-IT" sz="1400" dirty="0">
              <a:latin typeface="Abadi" panose="020B0604020104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88E85A-B990-E5AD-6B62-F2329D6BF450}"/>
              </a:ext>
            </a:extLst>
          </p:cNvPr>
          <p:cNvSpPr txBox="1"/>
          <p:nvPr/>
        </p:nvSpPr>
        <p:spPr>
          <a:xfrm>
            <a:off x="3699164" y="1177240"/>
            <a:ext cx="3343793" cy="3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b="1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Am </a:t>
            </a:r>
            <a:r>
              <a:rPr lang="it-IT" sz="1200" b="1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J</a:t>
            </a:r>
            <a:r>
              <a:rPr lang="it-IT" sz="1200" b="1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it-IT" sz="1200" b="1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Respir</a:t>
            </a:r>
            <a:r>
              <a:rPr lang="it-IT" sz="1200" b="1" i="1" u="none" strike="noStrike" dirty="0">
                <a:solidFill>
                  <a:srgbClr val="212121"/>
                </a:solidFill>
                <a:effectLst/>
                <a:latin typeface="BlinkMacSystemFont"/>
              </a:rPr>
              <a:t> Crit Care </a:t>
            </a:r>
            <a:r>
              <a:rPr lang="it-IT" sz="1200" b="1" i="1" u="none" strike="noStrike" dirty="0" err="1">
                <a:solidFill>
                  <a:srgbClr val="212121"/>
                </a:solidFill>
                <a:effectLst/>
                <a:latin typeface="BlinkMacSystemFont"/>
              </a:rPr>
              <a:t>Med</a:t>
            </a:r>
            <a:r>
              <a:rPr lang="it-IT" sz="1200" b="1" i="0" u="none" strike="noStrike" dirty="0">
                <a:solidFill>
                  <a:srgbClr val="212121"/>
                </a:solidFill>
                <a:effectLst/>
                <a:latin typeface="BlinkMacSystemFont"/>
              </a:rPr>
              <a:t>. 2020;202(2):292-296. </a:t>
            </a:r>
            <a:endParaRPr lang="it-IT" sz="12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EF64094-DF1C-576D-A98B-B3B7194B3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57" y="1929905"/>
            <a:ext cx="5868917" cy="424645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34A06D-4CCE-130E-5D12-4487B8605180}"/>
              </a:ext>
            </a:extLst>
          </p:cNvPr>
          <p:cNvSpPr txBox="1"/>
          <p:nvPr/>
        </p:nvSpPr>
        <p:spPr>
          <a:xfrm>
            <a:off x="7042957" y="2654267"/>
            <a:ext cx="47439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Una percentuale considerevole della popolazione generale ha una bassa funzionalità polmonare che è legata a molteplici fattori potenzialmente prevenibili o modificabili che variano e si accumulano con l'età.</a:t>
            </a:r>
          </a:p>
        </p:txBody>
      </p:sp>
    </p:spTree>
    <p:extLst>
      <p:ext uri="{BB962C8B-B14F-4D97-AF65-F5344CB8AC3E}">
        <p14:creationId xmlns:p14="http://schemas.microsoft.com/office/powerpoint/2010/main" val="708204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4F7CE-4400-F4E4-6301-34D1163F9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FA20914-C7D9-3D29-3CAB-62DB5D81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" y="37888"/>
            <a:ext cx="818069" cy="10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D330F8B-E846-456B-22C0-A9E29AEDA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35" y="37888"/>
            <a:ext cx="7772400" cy="70658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00EAB7A-186D-3120-1017-3A9F1EFDE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11" y="771525"/>
            <a:ext cx="6146800" cy="3175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CEEE130-E481-FAF7-06C3-4FC78AC3F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735" y="1208411"/>
            <a:ext cx="1346200" cy="152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8901B2-5C17-8A17-1C1A-3624316B1A5C}"/>
              </a:ext>
            </a:extLst>
          </p:cNvPr>
          <p:cNvSpPr txBox="1"/>
          <p:nvPr/>
        </p:nvSpPr>
        <p:spPr>
          <a:xfrm>
            <a:off x="7097821" y="1839158"/>
            <a:ext cx="48210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325" indent="-3143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importante considerare alcuni potenziali TT per la gestione clinica degli individui con pre-BPCO.</a:t>
            </a:r>
          </a:p>
          <a:p>
            <a:pPr marL="314325" indent="-3143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Poiché la pre-BPCO è una condizione caratterizzata da eterogeneità, è cruciale che i futuri RCT effettuino una selezione accurata dei partecipanti, considerando i potenziali </a:t>
            </a:r>
            <a:r>
              <a:rPr lang="it-IT" sz="2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endo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-fenotipi della pre-BPCO.</a:t>
            </a:r>
          </a:p>
          <a:p>
            <a:pPr marL="314325" indent="-3143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 possibile che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alcuni pazienti con pre-BPCO presentino segni di infiammazione T2. In questi casi, studiare l’impiego di steroidi inalatori e/o terapie biologiche potrebbe rivelarsi vantaggioso.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2DB0493-DDB7-3C59-4452-2FC40A693B84}"/>
              </a:ext>
            </a:extLst>
          </p:cNvPr>
          <p:cNvGrpSpPr/>
          <p:nvPr/>
        </p:nvGrpSpPr>
        <p:grpSpPr>
          <a:xfrm>
            <a:off x="345260" y="1645920"/>
            <a:ext cx="6146801" cy="4378032"/>
            <a:chOff x="345260" y="1401152"/>
            <a:chExt cx="7036475" cy="46228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EF5BCEE-0A14-0421-54F5-CF36CE751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5260" y="1401152"/>
              <a:ext cx="3378200" cy="459740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FBF5DCC-4B44-9077-7C71-C711B44CA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8735" y="1401152"/>
              <a:ext cx="3683000" cy="462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62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4BFCAD5-F756-BB22-8F50-BAF18E48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19" y="63415"/>
            <a:ext cx="5524768" cy="74471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52CB1A7-E33C-F0D7-9DF1-C112B3965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19" y="808133"/>
            <a:ext cx="1427184" cy="61402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034E1A9-55F7-F770-EE1F-8AFA20857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739" y="1485217"/>
            <a:ext cx="2949748" cy="842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24EFF2-C0CB-6405-9765-3DBE3D132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80" y="2359409"/>
            <a:ext cx="4808242" cy="34625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1DA45F-1224-C460-D76A-2E6B2252DC87}"/>
              </a:ext>
            </a:extLst>
          </p:cNvPr>
          <p:cNvSpPr txBox="1"/>
          <p:nvPr/>
        </p:nvSpPr>
        <p:spPr>
          <a:xfrm>
            <a:off x="5120522" y="2105545"/>
            <a:ext cx="66499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b="1" i="0" dirty="0">
                <a:solidFill>
                  <a:srgbClr val="000000"/>
                </a:solidFill>
                <a:effectLst/>
                <a:latin typeface="Inter"/>
              </a:rPr>
              <a:t>Quelli che sono esposti a fattori di rischio tendono a sviluppare un'infiammazione di basso grado nelle vie aeree.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b="1" i="0" dirty="0">
                <a:solidFill>
                  <a:srgbClr val="000000"/>
                </a:solidFill>
                <a:effectLst/>
                <a:latin typeface="Inter"/>
              </a:rPr>
              <a:t>Alcune persone hanno una predisposizione genetica alla BPCO, che può causare una disfunzione delle piccole vie aeree e un rapido declino della funzione polmonare fino alla diagnosi di BPCO.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b="1" i="0" dirty="0">
                <a:solidFill>
                  <a:srgbClr val="000000"/>
                </a:solidFill>
                <a:effectLst/>
                <a:latin typeface="Inter"/>
              </a:rPr>
              <a:t>La BPCO viene spesso diagnosticata quando i sintomi sono evidenti e la complessità della malattia è definita, rendendo difficile lo sviluppo di terapie in grado di modificare il decorso della malattia. </a:t>
            </a:r>
          </a:p>
        </p:txBody>
      </p:sp>
      <p:pic>
        <p:nvPicPr>
          <p:cNvPr id="8" name="Picture 2" descr="International Journal of Chronic Obstructive Pulmonary Disease | Taylor &amp;  Francis Online">
            <a:extLst>
              <a:ext uri="{FF2B5EF4-FFF2-40B4-BE49-F238E27FC236}">
                <a16:creationId xmlns:a16="http://schemas.microsoft.com/office/drawing/2014/main" id="{9279DEEC-704C-C935-A5C2-6DA02E3F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63415"/>
            <a:ext cx="814201" cy="105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an Respiratory Journal: 52 (6)">
            <a:extLst>
              <a:ext uri="{FF2B5EF4-FFF2-40B4-BE49-F238E27FC236}">
                <a16:creationId xmlns:a16="http://schemas.microsoft.com/office/drawing/2014/main" id="{F50D6D37-4AD2-0A0F-D299-C4C26759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6" y="94343"/>
            <a:ext cx="744008" cy="9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2556A0F-D56E-CC5E-D5BF-92B13E1BA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3" y="0"/>
            <a:ext cx="6045200" cy="10287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E8913EE-904D-8424-7399-1C61DB618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39" y="976976"/>
            <a:ext cx="6451600" cy="317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432CA9B-B5EA-2336-4B24-83E958392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039" y="1431687"/>
            <a:ext cx="2171700" cy="2286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1B5EA9-D9D0-601F-BA76-88E36A70A995}"/>
              </a:ext>
            </a:extLst>
          </p:cNvPr>
          <p:cNvSpPr txBox="1"/>
          <p:nvPr/>
        </p:nvSpPr>
        <p:spPr>
          <a:xfrm>
            <a:off x="1025707" y="2340181"/>
            <a:ext cx="10140585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00000"/>
                </a:solidFill>
                <a:effectLst/>
                <a:latin typeface="Inter"/>
              </a:rPr>
              <a:t>Risulta fondamentale identificare la malattia in una fase precoce, quando l'infiammazione patologica è influenzata principalmente dai fattori di rischio e dalla predisposizione genetica o ambientale.</a:t>
            </a:r>
            <a:endParaRPr lang="it-IT" sz="2800" b="1" i="0" dirty="0">
              <a:solidFill>
                <a:srgbClr val="000000"/>
              </a:solidFill>
              <a:effectLst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Una diagnosi precoce e tempestiva può aiutare a ottenere un migliore controllo dei sintomi, influenzare la progressione della malattia e favorire esiti migliori.</a:t>
            </a:r>
          </a:p>
        </p:txBody>
      </p:sp>
    </p:spTree>
    <p:extLst>
      <p:ext uri="{BB962C8B-B14F-4D97-AF65-F5344CB8AC3E}">
        <p14:creationId xmlns:p14="http://schemas.microsoft.com/office/powerpoint/2010/main" val="16057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EA86DE-BA30-35ED-5F37-EEF57CBDFDA6}"/>
              </a:ext>
            </a:extLst>
          </p:cNvPr>
          <p:cNvSpPr txBox="1"/>
          <p:nvPr/>
        </p:nvSpPr>
        <p:spPr>
          <a:xfrm>
            <a:off x="851014" y="2242261"/>
            <a:ext cx="10489972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 spirometria di routine non è generalmente raccomandata </a:t>
            </a:r>
            <a:r>
              <a:rPr lang="it-IT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coloro che non presentano sintomi associati alla BPCO, come la dispnea progressiva, la tosse persistente o la produzione di espettorato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individui senza sintomi o con sintomi lievi e una limitazione del flusso aereo di modesta entità sono generalmente considerati poco suscettibili a trarre vantaggio da un intervento terapeutico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42A00B8-FE1A-8816-3E60-F76B63E5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0" y="46529"/>
            <a:ext cx="760651" cy="10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7AF9AE-9BD9-76EC-8507-AAE7F0E659FE}"/>
              </a:ext>
            </a:extLst>
          </p:cNvPr>
          <p:cNvSpPr txBox="1"/>
          <p:nvPr/>
        </p:nvSpPr>
        <p:spPr>
          <a:xfrm>
            <a:off x="3516087" y="1163805"/>
            <a:ext cx="40580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00" i="1" dirty="0" err="1">
                <a:effectLst/>
                <a:latin typeface="Poppins" panose="020B0604020202020204" pitchFamily="34" charset="0"/>
              </a:rPr>
              <a:t>touchREVIEWS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 in </a:t>
            </a:r>
            <a:r>
              <a:rPr lang="it-IT" sz="900" i="1" dirty="0" err="1">
                <a:effectLst/>
                <a:latin typeface="Poppins" panose="020B0604020202020204" pitchFamily="34" charset="0"/>
              </a:rPr>
              <a:t>Respiratory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 &amp; </a:t>
            </a:r>
            <a:r>
              <a:rPr lang="it-IT" sz="900" i="1" dirty="0" err="1">
                <a:effectLst/>
                <a:latin typeface="Poppins" panose="020B0604020202020204" pitchFamily="34" charset="0"/>
              </a:rPr>
              <a:t>Pulmonary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 </a:t>
            </a:r>
            <a:r>
              <a:rPr lang="it-IT" sz="900" i="1" dirty="0" err="1">
                <a:effectLst/>
                <a:latin typeface="Poppins" panose="020B0604020202020204" pitchFamily="34" charset="0"/>
              </a:rPr>
              <a:t>Diseases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.</a:t>
            </a:r>
            <a:r>
              <a:rPr lang="it-IT" sz="900" i="0" dirty="0">
                <a:effectLst/>
                <a:latin typeface="Poppins" pitchFamily="2" charset="77"/>
              </a:rPr>
              <a:t> 2024;9(1):6-12</a:t>
            </a:r>
            <a:endParaRPr lang="it-IT" sz="9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137813-1190-1EA0-BB27-256AF6142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3" y="46529"/>
            <a:ext cx="6518253" cy="66584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DAF8303-93DB-7654-BFF3-347377E0B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12" y="723258"/>
            <a:ext cx="5606145" cy="3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D5109E4-73C2-3DC7-78F6-4A3FA3F6440E}"/>
              </a:ext>
            </a:extLst>
          </p:cNvPr>
          <p:cNvSpPr txBox="1"/>
          <p:nvPr/>
        </p:nvSpPr>
        <p:spPr>
          <a:xfrm>
            <a:off x="1039586" y="1897160"/>
            <a:ext cx="1011282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termine ‘precoce</a:t>
            </a:r>
            <a:r>
              <a:rPr lang="it-IT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si riferisce a qualcosa che avviene all'inizio di un determinato processo</a:t>
            </a:r>
            <a:r>
              <a:rPr lang="it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6670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BPCO può iniziare in età relativamente giovane e richiedere un lungo periodo per manifestarsi clinicamente</a:t>
            </a:r>
            <a:r>
              <a:rPr lang="it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rendendo difficile l'individuazione della BPCO ‘precoce</a:t>
            </a:r>
            <a:r>
              <a:rPr lang="it-IT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sz="2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66700" indent="-2667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importante distinguere tra un ‘precoce</a:t>
            </a:r>
            <a:r>
              <a:rPr lang="it-IT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un contesto biologico, che si riferisce ai meccanismi iniziali che possono condurre alla BPCO, e un ‘precoce</a:t>
            </a:r>
            <a:r>
              <a:rPr lang="it-IT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it-IT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un contesto clinico, che riguarda la percezione iniziale dei sintomi, le limitazioni funzionali e/o le anomalie strutturali osservate.</a:t>
            </a:r>
            <a:endParaRPr lang="it-IT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28927D-D5BC-0DF1-FDFC-3E239F451744}"/>
              </a:ext>
            </a:extLst>
          </p:cNvPr>
          <p:cNvSpPr txBox="1"/>
          <p:nvPr/>
        </p:nvSpPr>
        <p:spPr>
          <a:xfrm>
            <a:off x="4312776" y="459770"/>
            <a:ext cx="303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Report 202</a:t>
            </a:r>
            <a:r>
              <a:rPr lang="it-IT" sz="28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0E79072-858A-AE78-087A-926BFF60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4" y="223461"/>
            <a:ext cx="3743750" cy="9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9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CBC3845-49C6-22F4-C0BF-3B92939AA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08486"/>
              </p:ext>
            </p:extLst>
          </p:nvPr>
        </p:nvGraphicFramePr>
        <p:xfrm>
          <a:off x="1027044" y="2378818"/>
          <a:ext cx="10137912" cy="422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747">
                  <a:extLst>
                    <a:ext uri="{9D8B030D-6E8A-4147-A177-3AD203B41FA5}">
                      <a16:colId xmlns:a16="http://schemas.microsoft.com/office/drawing/2014/main" val="1578509785"/>
                    </a:ext>
                  </a:extLst>
                </a:gridCol>
                <a:gridCol w="8627165">
                  <a:extLst>
                    <a:ext uri="{9D8B030D-6E8A-4147-A177-3AD203B41FA5}">
                      <a16:colId xmlns:a16="http://schemas.microsoft.com/office/drawing/2014/main" val="198476686"/>
                    </a:ext>
                  </a:extLst>
                </a:gridCol>
              </a:tblGrid>
              <a:tr h="274248">
                <a:tc>
                  <a:txBody>
                    <a:bodyPr/>
                    <a:lstStyle/>
                    <a:p>
                      <a:r>
                        <a:rPr lang="it-I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Classificazione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Definizione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041097"/>
                  </a:ext>
                </a:extLst>
              </a:tr>
              <a:tr h="400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Early</a:t>
                      </a:r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COPD</a:t>
                      </a:r>
                    </a:p>
                    <a:p>
                      <a:endParaRPr lang="it-IT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Indica le prime fasi della BPCO, generalmente caratterizzate dall'emergere di alterazioni patologiche o funzionali prima che si manifesti una limitazione considerevole del flusso aereo, come evidenziato dalla spirometria</a:t>
                      </a:r>
                      <a:endParaRPr lang="it-IT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760340"/>
                  </a:ext>
                </a:extLst>
              </a:tr>
              <a:tr h="387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Mild COPD</a:t>
                      </a:r>
                    </a:p>
                    <a:p>
                      <a:endParaRPr lang="it-IT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 riferisce a una fase della BPCO in cui la funzione polmonare è solo minimamente compromessa, solitamente caratterizzata da un FEV</a:t>
                      </a:r>
                      <a:r>
                        <a:rPr lang="it-IT" sz="1300" b="1" i="0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pari o superiore all'80% previsto e da un rapporto FEV</a:t>
                      </a:r>
                      <a:r>
                        <a:rPr lang="it-IT" sz="1300" b="1" i="0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/FVC inferiore a 0,70</a:t>
                      </a:r>
                      <a:endParaRPr lang="it-IT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980733"/>
                  </a:ext>
                </a:extLst>
              </a:tr>
              <a:tr h="379012">
                <a:tc>
                  <a:txBody>
                    <a:bodyPr/>
                    <a:lstStyle/>
                    <a:p>
                      <a:r>
                        <a:rPr lang="it-IT" sz="13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Pre-COPD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Indica individui che non hanno ancora manifestato limitazioni del flusso aereo, come evidenziato dalla spirometria, ma presentano sintomi, anomalie strutturali o cambiamenti fisiologici che suggeriscono una predisposizione allo sviluppo della BPCO in futuro.</a:t>
                      </a:r>
                      <a:endParaRPr lang="it-IT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727512"/>
                  </a:ext>
                </a:extLst>
              </a:tr>
              <a:tr h="517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GOLD 0 COPD</a:t>
                      </a:r>
                    </a:p>
                    <a:p>
                      <a:endParaRPr lang="it-IT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 riferisce a individui con sintomi respiratori cronici (ad esempio, tosse, produzione di espettorato e dispnea) e fattori di rischio per la BPCO, ma con spirometria normale. Questi individui potrebbero rappresentare una fase preclinica della BPCO, suggerendo una suscettibilità a future limitazioni del flusso aereo e allo sviluppo di una BPCO conclamata.</a:t>
                      </a:r>
                      <a:endParaRPr lang="it-IT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453654"/>
                  </a:ext>
                </a:extLst>
              </a:tr>
              <a:tr h="388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Latent</a:t>
                      </a:r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COPD</a:t>
                      </a:r>
                    </a:p>
                    <a:p>
                      <a:endParaRPr lang="it-IT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 riferisce a individui che presentano modifiche strutturali e/o funzionali indicative di BPCO, come l'enfisema o una riduzione della funzionalità polmonare, pur non presentando sintomi evidenti o limitazioni del flusso aereo come rilevato dalla spirometria.</a:t>
                      </a:r>
                      <a:endParaRPr lang="it-IT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624499"/>
                  </a:ext>
                </a:extLst>
              </a:tr>
              <a:tr h="517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 riferisce a persone che presentano un rapporto FEV</a:t>
                      </a:r>
                      <a:r>
                        <a:rPr lang="it-IT" sz="1300" b="1" i="0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/FVC nella norma (&gt;0,70) ma una spirometria alterata, con un valore di FEV</a:t>
                      </a:r>
                      <a:r>
                        <a:rPr lang="it-IT" sz="1300" b="1" i="0" kern="1200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it-IT" sz="13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 di sotto dell'80% previsto. Tale condizione potrebbe essere indicativa di una BPCO nelle fasi iniziali, caratterizzata da sintomi, riduzione della funzionalità polmonare e un incremento del rischio di progressione verso un'ostruzione del flusso aereo evidente.</a:t>
                      </a:r>
                      <a:endParaRPr lang="it-IT" sz="13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58236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5D50638-C831-2D11-3C0B-254B40BA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0" y="46529"/>
            <a:ext cx="760651" cy="10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619BCD9-6206-F57B-4ABA-6251BF46C4D8}"/>
              </a:ext>
            </a:extLst>
          </p:cNvPr>
          <p:cNvSpPr txBox="1"/>
          <p:nvPr/>
        </p:nvSpPr>
        <p:spPr>
          <a:xfrm>
            <a:off x="1027044" y="1595930"/>
            <a:ext cx="10137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Sono stati compiuti sforzi per definire e identificare il gruppo ‘a </a:t>
            </a:r>
            <a:r>
              <a:rPr lang="it-IT" sz="2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rischio’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termini operativi per scopi di ricerca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B96A3D-84B8-FC2C-2E8F-141AA19A2E9C}"/>
              </a:ext>
            </a:extLst>
          </p:cNvPr>
          <p:cNvSpPr txBox="1"/>
          <p:nvPr/>
        </p:nvSpPr>
        <p:spPr>
          <a:xfrm>
            <a:off x="3516087" y="1163805"/>
            <a:ext cx="40580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00" i="1" dirty="0" err="1">
                <a:effectLst/>
                <a:latin typeface="Poppins" panose="020B0604020202020204" pitchFamily="34" charset="0"/>
              </a:rPr>
              <a:t>touchREVIEWS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 in </a:t>
            </a:r>
            <a:r>
              <a:rPr lang="it-IT" sz="900" i="1" dirty="0" err="1">
                <a:effectLst/>
                <a:latin typeface="Poppins" panose="020B0604020202020204" pitchFamily="34" charset="0"/>
              </a:rPr>
              <a:t>Respiratory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 &amp; </a:t>
            </a:r>
            <a:r>
              <a:rPr lang="it-IT" sz="900" i="1" dirty="0" err="1">
                <a:effectLst/>
                <a:latin typeface="Poppins" panose="020B0604020202020204" pitchFamily="34" charset="0"/>
              </a:rPr>
              <a:t>Pulmonary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 </a:t>
            </a:r>
            <a:r>
              <a:rPr lang="it-IT" sz="900" i="1" dirty="0" err="1">
                <a:effectLst/>
                <a:latin typeface="Poppins" panose="020B0604020202020204" pitchFamily="34" charset="0"/>
              </a:rPr>
              <a:t>Diseases</a:t>
            </a:r>
            <a:r>
              <a:rPr lang="it-IT" sz="900" i="1" dirty="0">
                <a:effectLst/>
                <a:latin typeface="Poppins" panose="020B0604020202020204" pitchFamily="34" charset="0"/>
              </a:rPr>
              <a:t>.</a:t>
            </a:r>
            <a:r>
              <a:rPr lang="it-IT" sz="900" i="0" dirty="0">
                <a:effectLst/>
                <a:latin typeface="Poppins" pitchFamily="2" charset="77"/>
              </a:rPr>
              <a:t> 2024;9(1):6-12</a:t>
            </a:r>
            <a:endParaRPr lang="it-IT" sz="9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3520042-52A2-F25C-2405-4C150998F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3" y="46529"/>
            <a:ext cx="6518253" cy="66584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1E60224-97FC-9968-E192-A935C7D0E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12" y="723258"/>
            <a:ext cx="5606145" cy="3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2F771-2495-2C8C-2B47-A11B4ED19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C846C0-560B-63F5-2D9D-657EE3CB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38" y="24611"/>
            <a:ext cx="5748459" cy="7821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F6D4214-0780-CBCE-FB2C-470B1E590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40" y="806799"/>
            <a:ext cx="3842657" cy="1703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CAF3CC-3454-89A3-068C-DBFD66603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397" y="1286789"/>
            <a:ext cx="1841500" cy="1397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15CB57F-06C1-22B7-10CB-1441BA748CA2}"/>
              </a:ext>
            </a:extLst>
          </p:cNvPr>
          <p:cNvSpPr txBox="1"/>
          <p:nvPr/>
        </p:nvSpPr>
        <p:spPr>
          <a:xfrm>
            <a:off x="1048782" y="2308779"/>
            <a:ext cx="10094436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638" indent="-2746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Nel passato, gli </a:t>
            </a:r>
            <a:r>
              <a:rPr lang="it-IT" sz="28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individui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esposti a fattori di rischio per la BPCO</a:t>
            </a:r>
            <a:r>
              <a:rPr lang="it-IT" sz="28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che accusavano con sintomi respiratori cronici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come tosse, produzione di espettorato e/o dispnea,</a:t>
            </a:r>
            <a:r>
              <a:rPr lang="it-IT" sz="28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 con spirometria normale, venivano definiti come affetti da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‘BPCO GOLD 0’. </a:t>
            </a:r>
          </a:p>
          <a:p>
            <a:pPr marL="274638" indent="-2746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Tale espressione designava una fase preclinica della BPCO, suscettibile di evolvere verso limitazioni del flusso aereo e alla manifestazione di una BPCO conclamata.</a:t>
            </a: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European Respiratory Review: 33 (174)">
            <a:extLst>
              <a:ext uri="{FF2B5EF4-FFF2-40B4-BE49-F238E27FC236}">
                <a16:creationId xmlns:a16="http://schemas.microsoft.com/office/drawing/2014/main" id="{4B007E7B-CF93-BFA8-753E-27F6B05C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" y="60955"/>
            <a:ext cx="798437" cy="10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2494</Words>
  <Application>Microsoft Macintosh PowerPoint</Application>
  <PresentationFormat>Widescreen</PresentationFormat>
  <Paragraphs>122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4" baseType="lpstr">
      <vt:lpstr>Abadi</vt:lpstr>
      <vt:lpstr>Aptos</vt:lpstr>
      <vt:lpstr>Aptos Display</vt:lpstr>
      <vt:lpstr>Arial</vt:lpstr>
      <vt:lpstr>BlinkMacSystemFont</vt:lpstr>
      <vt:lpstr>Calibri</vt:lpstr>
      <vt:lpstr>Cambria</vt:lpstr>
      <vt:lpstr>Cambria Math</vt:lpstr>
      <vt:lpstr>Font di sistema regolare</vt:lpstr>
      <vt:lpstr>Inter</vt:lpstr>
      <vt:lpstr>Poppins</vt:lpstr>
      <vt:lpstr>Times</vt:lpstr>
      <vt:lpstr>Verdana</vt:lpstr>
      <vt:lpstr>Tema di Office</vt:lpstr>
      <vt:lpstr>Conviene oggi far diagnosi precoce di BPCO?</vt:lpstr>
      <vt:lpstr>Mario Cazzola in qualità di relatore ai sensi dell’art. 76, comma 4 dell'Accordo Stato-Regioni del 2 febbraio 2017 e del paragrafo 4.5. del Manuale nazionale di accreditamento per l'erogazione di eventi ECM  dichiara che  negli ultimi due anni ha avuto rapporti economici con i seguenti soggetti con interessi commerciali nel settore sanitario: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Cazzola</dc:creator>
  <cp:lastModifiedBy>Mario Cazzola</cp:lastModifiedBy>
  <cp:revision>95</cp:revision>
  <dcterms:created xsi:type="dcterms:W3CDTF">2024-10-13T06:07:08Z</dcterms:created>
  <dcterms:modified xsi:type="dcterms:W3CDTF">2025-05-11T09:20:22Z</dcterms:modified>
</cp:coreProperties>
</file>