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notesSlides/notesSlide2.xml" ContentType="application/vnd.openxmlformats-officedocument.presentationml.notesSlide+xml"/>
  <Override PartName="/ppt/notesSlides/notesSlide24.xml" ContentType="application/vnd.openxmlformats-officedocument.presentationml.notesSlide+xml"/>
  <Override PartName="/ppt/notesSlides/_rels/notesSlide24.xml.rels" ContentType="application/vnd.openxmlformats-package.relationships+xml"/>
  <Override PartName="/ppt/notesSlides/_rels/notesSlide2.xml.rels" ContentType="application/vnd.openxmlformats-package.relationships+xml"/>
  <Override PartName="/ppt/notesSlides/_rels/notesSlide22.xml.rels" ContentType="application/vnd.openxmlformats-package.relationships+xml"/>
  <Override PartName="/ppt/notesSlides/_rels/notesSlide8.xml.rels" ContentType="application/vnd.openxmlformats-package.relationships+xml"/>
  <Override PartName="/ppt/notesSlides/_rels/notesSlide23.xml.rels" ContentType="application/vnd.openxmlformats-package.relationships+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50.png" ContentType="image/png"/>
  <Override PartName="/ppt/media/image1.png" ContentType="image/png"/>
  <Override PartName="/ppt/media/image51.png" ContentType="image/png"/>
  <Override PartName="/ppt/media/image2.png" ContentType="image/png"/>
  <Override PartName="/ppt/media/image30.png" ContentType="image/png"/>
  <Override PartName="/ppt/media/image3.png" ContentType="image/png"/>
  <Override PartName="/ppt/media/image53.png" ContentType="image/png"/>
  <Override PartName="/ppt/media/image4.png" ContentType="image/png"/>
  <Override PartName="/ppt/media/image5.png" ContentType="image/png"/>
  <Override PartName="/ppt/media/image54.png" ContentType="image/png"/>
  <Override PartName="/ppt/media/image6.png" ContentType="image/png"/>
  <Override PartName="/ppt/media/image55.png" ContentType="image/png"/>
  <Override PartName="/ppt/media/image7.png" ContentType="image/png"/>
  <Override PartName="/ppt/media/image12.png" ContentType="image/png"/>
  <Override PartName="/ppt/media/image34.png" ContentType="image/png"/>
  <Override PartName="/ppt/media/image56.png" ContentType="image/png"/>
  <Override PartName="/ppt/media/image8.png" ContentType="image/png"/>
  <Override PartName="/ppt/media/image13.png" ContentType="image/png"/>
  <Override PartName="/ppt/media/image57.png" ContentType="image/png"/>
  <Override PartName="/ppt/media/image9.wmf" ContentType="image/x-wmf"/>
  <Override PartName="/ppt/media/image10.wmf" ContentType="image/x-wmf"/>
  <Override PartName="/ppt/media/image28.png" ContentType="image/png"/>
  <Override PartName="/ppt/media/image32.wmf" ContentType="image/x-wmf"/>
  <Override PartName="/ppt/media/image11.wmf" ContentType="image/x-wmf"/>
  <Override PartName="/ppt/media/image29.png" ContentType="image/png"/>
  <Override PartName="/ppt/media/image14.png" ContentType="image/png"/>
  <Override PartName="/ppt/media/image35.jpeg" ContentType="image/jpeg"/>
  <Override PartName="/ppt/media/image36.png" ContentType="image/png"/>
  <Override PartName="/ppt/media/image58.png" ContentType="image/png"/>
  <Override PartName="/ppt/media/image15.png" ContentType="image/png"/>
  <Override PartName="/ppt/media/image37.png" ContentType="image/png"/>
  <Override PartName="/ppt/media/image45.jpeg" ContentType="image/jpeg"/>
  <Override PartName="/ppt/media/image16.png" ContentType="image/png"/>
  <Override PartName="/ppt/media/image33.jpeg" ContentType="image/jpeg"/>
  <Override PartName="/ppt/media/image38.png" ContentType="image/png"/>
  <Override PartName="/ppt/media/image17.png" ContentType="image/png"/>
  <Override PartName="/ppt/media/image21.wmf" ContentType="image/x-wmf"/>
  <Override PartName="/ppt/media/image39.png" ContentType="image/png"/>
  <Override PartName="/ppt/media/image18.png" ContentType="image/png"/>
  <Override PartName="/ppt/media/image19.png" ContentType="image/png"/>
  <Override PartName="/ppt/media/image20.png" ContentType="image/png"/>
  <Override PartName="/ppt/media/image42.png" ContentType="image/png"/>
  <Override PartName="/ppt/media/image22.png" ContentType="image/png"/>
  <Override PartName="/ppt/media/image23.png" ContentType="image/png"/>
  <Override PartName="/ppt/media/image24.png" ContentType="image/png"/>
  <Override PartName="/ppt/media/image25.png" ContentType="image/png"/>
  <Override PartName="/ppt/media/image46.jpeg" ContentType="image/jpeg"/>
  <Override PartName="/ppt/media/image47.png" ContentType="image/png"/>
  <Override PartName="/ppt/media/image26.png" ContentType="image/png"/>
  <Override PartName="/ppt/media/image27.png" ContentType="image/png"/>
  <Override PartName="/ppt/media/image31.wmf" ContentType="image/x-wmf"/>
  <Override PartName="/ppt/media/image44.jpeg" ContentType="image/jpeg"/>
  <Override PartName="/ppt/media/image40.png" ContentType="image/png"/>
  <Override PartName="/ppt/media/image41.png" ContentType="image/png"/>
  <Override PartName="/ppt/media/image43.png" ContentType="image/png"/>
  <Override PartName="/ppt/media/hdphoto1.wdp" ContentType="image/vnd.ms-photo"/>
  <Override PartName="/ppt/media/image48.tif" ContentType="image/tiff"/>
  <Override PartName="/ppt/media/image49.tif" ContentType="image/tiff"/>
  <Override PartName="/ppt/media/image52.jpeg" ContentType="image/jpeg"/>
  <Override PartName="/ppt/charts/chart3.xml" ContentType="application/vnd.openxmlformats-officedocument.drawingml.chart+xml"/>
  <Override PartName="/ppt/charts/_rels/chart3.xml.rels" ContentType="application/vnd.openxmlformats-package.relationships+xml"/>
  <Override PartName="/ppt/drawings/drawing3.xml" ContentType="application/vnd.openxmlformats-officedocument.drawingml.chartshapes+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presProps" Target="presProps.xml"/>
</Relationships>
</file>

<file path=ppt/charts/_rels/chart3.xml.rels><?xml version="1.0" encoding="UTF-8"?>
<Relationships xmlns="http://schemas.openxmlformats.org/package/2006/relationships"><Relationship Id="rId1" Type="http://schemas.openxmlformats.org/officeDocument/2006/relationships/chartUserShapes" Target="../drawings/drawing3.xml"/>
</Relationships>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col"/>
        <c:grouping val="clustered"/>
        <c:varyColors val="0"/>
        <c:ser>
          <c:idx val="0"/>
          <c:order val="0"/>
          <c:tx>
            <c:strRef>
              <c:f>label 0</c:f>
              <c:strCache>
                <c:ptCount val="1"/>
                <c:pt idx="0">
                  <c:v>% of patients2</c:v>
                </c:pt>
              </c:strCache>
            </c:strRef>
          </c:tx>
          <c:spPr>
            <a:solidFill>
              <a:srgbClr val="4f81bd"/>
            </a:solidFill>
            <a:ln w="0">
              <a:noFill/>
            </a:ln>
          </c:spPr>
          <c:invertIfNegative val="0"/>
          <c:dPt>
            <c:idx val="1"/>
            <c:invertIfNegative val="0"/>
            <c:spPr>
              <a:solidFill>
                <a:srgbClr val="999999"/>
              </a:solidFill>
              <a:ln w="0">
                <a:noFill/>
              </a:ln>
            </c:spPr>
          </c:dPt>
          <c:dPt>
            <c:idx val="2"/>
            <c:invertIfNegative val="0"/>
            <c:spPr>
              <a:solidFill>
                <a:srgbClr val="999999"/>
              </a:solidFill>
              <a:ln w="0">
                <a:noFill/>
              </a:ln>
            </c:spPr>
          </c:dPt>
          <c:dPt>
            <c:idx val="3"/>
            <c:invertIfNegative val="0"/>
            <c:spPr>
              <a:solidFill>
                <a:srgbClr val="999999"/>
              </a:solidFill>
              <a:ln w="0">
                <a:noFill/>
              </a:ln>
            </c:spPr>
          </c:dPt>
          <c:dPt>
            <c:idx val="4"/>
            <c:invertIfNegative val="0"/>
            <c:spPr>
              <a:solidFill>
                <a:srgbClr val="999999"/>
              </a:solidFill>
              <a:ln w="0">
                <a:noFill/>
              </a:ln>
            </c:spPr>
          </c:dPt>
          <c:dPt>
            <c:idx val="5"/>
            <c:invertIfNegative val="0"/>
            <c:spPr>
              <a:solidFill>
                <a:srgbClr val="999999"/>
              </a:solidFill>
              <a:ln w="0">
                <a:noFill/>
              </a:ln>
            </c:spPr>
          </c:dPt>
          <c:dPt>
            <c:idx val="6"/>
            <c:invertIfNegative val="0"/>
            <c:spPr>
              <a:solidFill>
                <a:srgbClr val="999999"/>
              </a:solidFill>
              <a:ln w="0">
                <a:noFill/>
              </a:ln>
            </c:spPr>
          </c:dPt>
          <c:dPt>
            <c:idx val="7"/>
            <c:invertIfNegative val="0"/>
            <c:spPr>
              <a:solidFill>
                <a:srgbClr val="376092"/>
              </a:solidFill>
              <a:ln w="0">
                <a:noFill/>
              </a:ln>
            </c:spPr>
          </c:dPt>
          <c:dPt>
            <c:idx val="8"/>
            <c:invertIfNegative val="0"/>
            <c:spPr>
              <a:solidFill>
                <a:srgbClr val="376092"/>
              </a:solidFill>
              <a:ln w="0">
                <a:noFill/>
              </a:ln>
            </c:spPr>
          </c:dPt>
          <c:dPt>
            <c:idx val="9"/>
            <c:invertIfNegative val="0"/>
            <c:spPr>
              <a:solidFill>
                <a:srgbClr val="376092"/>
              </a:solidFill>
              <a:ln w="0">
                <a:noFill/>
              </a:ln>
            </c:spPr>
          </c:dPt>
          <c:dLbls>
            <c:numFmt formatCode="0.0%" sourceLinked="0"/>
            <c:dLbl>
              <c:idx val="1"/>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2"/>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3"/>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4"/>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5"/>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6"/>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7"/>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8"/>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dLbl>
              <c:idx val="9"/>
              <c:numFmt formatCode="0.0%" sourceLinked="0"/>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dLbl>
            <c:txPr>
              <a:bodyPr wrap="square"/>
              <a:lstStyle/>
              <a:p>
                <a:pPr>
                  <a:defRPr b="0" sz="1000" spc="-1" strike="noStrike">
                    <a:solidFill>
                      <a:srgbClr val="000000"/>
                    </a:solidFill>
                    <a:latin typeface="Arial"/>
                    <a:ea typeface="DejaVu Sans"/>
                  </a:defRPr>
                </a:pPr>
              </a:p>
            </c:txPr>
            <c:dLblPos val="outEnd"/>
            <c:showLegendKey val="0"/>
            <c:showVal val="1"/>
            <c:showCatName val="0"/>
            <c:showSerName val="0"/>
            <c:showPercent val="0"/>
            <c:separator>; </c:separator>
            <c:showLeaderLines val="0"/>
            <c:extLst>
              <c:ext xmlns:c15="http://schemas.microsoft.com/office/drawing/2012/chart" uri="{CE6537A1-D6FC-4f65-9D91-7224C49458BB}">
                <c15:showLeaderLines val="0"/>
              </c:ext>
            </c:extLst>
          </c:dLbls>
          <c:cat>
            <c:strRef>
              <c:f>categories</c:f>
              <c:strCache>
                <c:ptCount val="10"/>
                <c:pt idx="0">
                  <c:v/>
                </c:pt>
                <c:pt idx="1">
                  <c:v>1-19</c:v>
                </c:pt>
                <c:pt idx="2">
                  <c:v>20-29</c:v>
                </c:pt>
                <c:pt idx="3">
                  <c:v>30-39</c:v>
                </c:pt>
                <c:pt idx="4">
                  <c:v>40-49</c:v>
                </c:pt>
                <c:pt idx="5">
                  <c:v>50-59</c:v>
                </c:pt>
                <c:pt idx="6">
                  <c:v>60-69</c:v>
                </c:pt>
                <c:pt idx="7">
                  <c:v>70-79</c:v>
                </c:pt>
                <c:pt idx="8">
                  <c:v>80-89</c:v>
                </c:pt>
                <c:pt idx="9">
                  <c:v>&gt;90</c:v>
                </c:pt>
              </c:strCache>
            </c:strRef>
          </c:cat>
          <c:val>
            <c:numRef>
              <c:f>0</c:f>
              <c:numCache>
                <c:formatCode>General</c:formatCode>
                <c:ptCount val="10"/>
                <c:pt idx="1">
                  <c:v>0.00525854513584575</c:v>
                </c:pt>
                <c:pt idx="2">
                  <c:v>0.0446976336546889</c:v>
                </c:pt>
                <c:pt idx="3">
                  <c:v>0.0753724802804557</c:v>
                </c:pt>
                <c:pt idx="4">
                  <c:v>0.134092900964067</c:v>
                </c:pt>
                <c:pt idx="5">
                  <c:v>0.198071866783523</c:v>
                </c:pt>
                <c:pt idx="6">
                  <c:v>0.245690914402571</c:v>
                </c:pt>
                <c:pt idx="7">
                  <c:v>0.174408413672217</c:v>
                </c:pt>
                <c:pt idx="8">
                  <c:v>0.108968740870581</c:v>
                </c:pt>
                <c:pt idx="9">
                  <c:v>0.0134385042360502</c:v>
                </c:pt>
              </c:numCache>
            </c:numRef>
          </c:val>
        </c:ser>
        <c:gapWidth val="50"/>
        <c:overlap val="0"/>
        <c:axId val="43306519"/>
        <c:axId val="6047556"/>
      </c:barChart>
      <c:catAx>
        <c:axId val="43306519"/>
        <c:scaling>
          <c:orientation val="minMax"/>
        </c:scaling>
        <c:delete val="0"/>
        <c:axPos val="b"/>
        <c:numFmt formatCode="General" sourceLinked="0"/>
        <c:majorTickMark val="none"/>
        <c:minorTickMark val="none"/>
        <c:tickLblPos val="nextTo"/>
        <c:spPr>
          <a:ln w="6480">
            <a:solidFill>
              <a:srgbClr val="878787"/>
            </a:solidFill>
            <a:round/>
          </a:ln>
        </c:spPr>
        <c:txPr>
          <a:bodyPr/>
          <a:lstStyle/>
          <a:p>
            <a:pPr>
              <a:defRPr b="0" sz="1000" spc="-1" strike="noStrike">
                <a:solidFill>
                  <a:srgbClr val="000000"/>
                </a:solidFill>
                <a:latin typeface="Arial"/>
                <a:ea typeface="DejaVu Sans"/>
              </a:defRPr>
            </a:pPr>
          </a:p>
        </c:txPr>
        <c:crossAx val="6047556"/>
        <c:crosses val="autoZero"/>
        <c:auto val="1"/>
        <c:lblAlgn val="ctr"/>
        <c:lblOffset val="100"/>
        <c:noMultiLvlLbl val="0"/>
      </c:catAx>
      <c:valAx>
        <c:axId val="6047556"/>
        <c:scaling>
          <c:orientation val="minMax"/>
          <c:max val="0.25"/>
        </c:scaling>
        <c:delete val="0"/>
        <c:axPos val="l"/>
        <c:numFmt formatCode="0%" sourceLinked="0"/>
        <c:majorTickMark val="out"/>
        <c:minorTickMark val="none"/>
        <c:tickLblPos val="nextTo"/>
        <c:spPr>
          <a:ln w="6480">
            <a:solidFill>
              <a:srgbClr val="878787"/>
            </a:solidFill>
            <a:round/>
          </a:ln>
        </c:spPr>
        <c:txPr>
          <a:bodyPr/>
          <a:lstStyle/>
          <a:p>
            <a:pPr>
              <a:defRPr b="0" sz="1000" spc="-1" strike="noStrike">
                <a:solidFill>
                  <a:srgbClr val="000000"/>
                </a:solidFill>
                <a:latin typeface="Arial"/>
                <a:ea typeface="DejaVu Sans"/>
              </a:defRPr>
            </a:pPr>
          </a:p>
        </c:txPr>
        <c:crossAx val="43306519"/>
        <c:crosses val="autoZero"/>
        <c:crossBetween val="between"/>
      </c:valAx>
      <c:spPr>
        <a:noFill/>
        <a:ln w="0">
          <a:noFill/>
        </a:ln>
      </c:spPr>
    </c:plotArea>
    <c:plotVisOnly val="1"/>
    <c:dispBlanksAs val="gap"/>
  </c:chart>
  <c:spPr>
    <a:noFill/>
    <a:ln w="0">
      <a:noFill/>
    </a:ln>
  </c:spPr>
  <c:userShapes r:id="rId1"/>
</c:chartSpace>
</file>

<file path=ppt/drawings/drawing3.xml><?xml version="1.0" encoding="utf-8"?>
<c:userShapes xmlns:cdr="http://schemas.openxmlformats.org/drawingml/2006/chartDrawing" xmlns:a="http://schemas.openxmlformats.org/drawingml/2006/main" xmlns:c="http://schemas.openxmlformats.org/drawingml/2006/chart" xmlns:r="http://schemas.openxmlformats.org/officeDocument/2006/relationships">
  <cdr:relSizeAnchor>
    <cdr:from>
      <cdr:x>0.615950746585521</cdr:x>
      <cdr:y>0</cdr:y>
    </cdr:from>
    <cdr:to>
      <cdr:x>0.999009270398415</cdr:x>
      <cdr:y>0.998385981092921</cdr:y>
    </cdr:to>
    <cdr:sp>
      <cdr:nvSpPr>
        <cdr:cNvPr id="204" name="Rectangle 7"/>
        <cdr:cNvSpPr/>
      </cdr:nvSpPr>
      <cdr:spPr>
        <a:xfrm>
          <a:off x="3133440" y="0"/>
          <a:ext cx="1948680" cy="3117600"/>
        </a:xfrm>
        <a:prstGeom prst="rect">
          <a:avLst/>
        </a:prstGeom>
        <a:noFill/>
        <a:ln w="38100">
          <a:solidFill>
            <a:srgbClr val="009193"/>
          </a:solidFill>
        </a:ln>
      </cdr:spPr>
      <cdr:style>
        <a:lnRef idx="2">
          <a:schemeClr val="accent1">
            <a:shade val="15000"/>
          </a:schemeClr>
        </a:lnRef>
        <a:fillRef idx="1">
          <a:schemeClr val="accent1"/>
        </a:fillRef>
        <a:effectRef idx="0">
          <a:schemeClr val="accent1"/>
        </a:effectRef>
        <a:fontRef idx="minor"/>
      </cdr:style>
      <cdr: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cdr:txBody>
    </cdr:sp>
  </cdr:relSizeAnchor>
</c:userShape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it-IT" sz="4400" spc="-1" strike="noStrike">
                <a:solidFill>
                  <a:srgbClr val="000000"/>
                </a:solidFill>
                <a:latin typeface="Arial"/>
              </a:rPr>
              <a:t>Fai clic per spostare la diapositiva</a:t>
            </a:r>
            <a:endParaRPr b="0" lang="it-IT" sz="4400" spc="-1" strike="noStrike">
              <a:solidFill>
                <a:srgbClr val="000000"/>
              </a:solidFill>
              <a:latin typeface="Arial"/>
            </a:endParaRPr>
          </a:p>
        </p:txBody>
      </p:sp>
      <p:sp>
        <p:nvSpPr>
          <p:cNvPr id="12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it-IT" sz="2000" spc="-1" strike="noStrike">
                <a:solidFill>
                  <a:srgbClr val="000000"/>
                </a:solidFill>
                <a:latin typeface="Arial"/>
              </a:rPr>
              <a:t>Fai clic per modificare il formato delle note</a:t>
            </a:r>
            <a:endParaRPr b="0" lang="it-IT" sz="2000" spc="-1" strike="noStrike">
              <a:solidFill>
                <a:srgbClr val="000000"/>
              </a:solidFill>
              <a:latin typeface="Arial"/>
            </a:endParaRPr>
          </a:p>
        </p:txBody>
      </p:sp>
      <p:sp>
        <p:nvSpPr>
          <p:cNvPr id="123"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it-IT" sz="1400" spc="-1" strike="noStrike">
                <a:solidFill>
                  <a:srgbClr val="000000"/>
                </a:solidFill>
                <a:latin typeface="Times New Roman"/>
              </a:rPr>
              <a:t>&lt;intestazione&gt;</a:t>
            </a:r>
            <a:endParaRPr b="0" lang="it-IT" sz="1400" spc="-1" strike="noStrike">
              <a:solidFill>
                <a:srgbClr val="000000"/>
              </a:solidFill>
              <a:latin typeface="Times New Roman"/>
            </a:endParaRPr>
          </a:p>
        </p:txBody>
      </p:sp>
      <p:sp>
        <p:nvSpPr>
          <p:cNvPr id="124" name="PlaceHolder 4"/>
          <p:cNvSpPr>
            <a:spLocks noGrp="1"/>
          </p:cNvSpPr>
          <p:nvPr>
            <p:ph type="dt" idx="7"/>
          </p:nvPr>
        </p:nvSpPr>
        <p:spPr>
          <a:xfrm>
            <a:off x="4278960" y="0"/>
            <a:ext cx="3280680" cy="534240"/>
          </a:xfrm>
          <a:prstGeom prst="rect">
            <a:avLst/>
          </a:prstGeom>
          <a:noFill/>
          <a:ln w="0">
            <a:noFill/>
          </a:ln>
        </p:spPr>
        <p:txBody>
          <a:bodyPr lIns="0" rIns="0" tIns="0" bIns="0" anchor="t">
            <a:noAutofit/>
          </a:bodyPr>
          <a:lstStyle>
            <a:lvl1pPr indent="0" algn="r">
              <a:buNone/>
              <a:defRPr b="0" lang="it-IT" sz="1400" spc="-1" strike="noStrike">
                <a:solidFill>
                  <a:srgbClr val="000000"/>
                </a:solidFill>
                <a:latin typeface="Times New Roman"/>
              </a:defRPr>
            </a:lvl1pPr>
          </a:lstStyle>
          <a:p>
            <a:pPr indent="0" algn="r">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125" name="PlaceHolder 5"/>
          <p:cNvSpPr>
            <a:spLocks noGrp="1"/>
          </p:cNvSpPr>
          <p:nvPr>
            <p:ph type="ftr" idx="8"/>
          </p:nvPr>
        </p:nvSpPr>
        <p:spPr>
          <a:xfrm>
            <a:off x="0" y="10157400"/>
            <a:ext cx="3280680" cy="534240"/>
          </a:xfrm>
          <a:prstGeom prst="rect">
            <a:avLst/>
          </a:prstGeom>
          <a:noFill/>
          <a:ln w="0">
            <a:noFill/>
          </a:ln>
        </p:spPr>
        <p:txBody>
          <a:bodyPr lIns="0" rIns="0" tIns="0" bIns="0" anchor="b">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126" name="PlaceHolder 6"/>
          <p:cNvSpPr>
            <a:spLocks noGrp="1"/>
          </p:cNvSpPr>
          <p:nvPr>
            <p:ph type="sldNum" idx="9"/>
          </p:nvPr>
        </p:nvSpPr>
        <p:spPr>
          <a:xfrm>
            <a:off x="4278960" y="10157400"/>
            <a:ext cx="3280680" cy="534240"/>
          </a:xfrm>
          <a:prstGeom prst="rect">
            <a:avLst/>
          </a:prstGeom>
          <a:noFill/>
          <a:ln w="0">
            <a:noFill/>
          </a:ln>
        </p:spPr>
        <p:txBody>
          <a:bodyPr lIns="0" rIns="0" tIns="0" bIns="0" anchor="b">
            <a:noAutofit/>
          </a:bodyPr>
          <a:lstStyle>
            <a:lvl1pPr indent="0" algn="r">
              <a:buNone/>
              <a:defRPr b="0" lang="it-IT" sz="1400" spc="-1" strike="noStrike">
                <a:solidFill>
                  <a:srgbClr val="000000"/>
                </a:solidFill>
                <a:latin typeface="Times New Roman"/>
              </a:defRPr>
            </a:lvl1pPr>
          </a:lstStyle>
          <a:p>
            <a:pPr indent="0" algn="r">
              <a:buNone/>
            </a:pPr>
            <a:fld id="{AE2E9823-BB02-4BCD-966F-D60C2992EDA9}" type="slidenum">
              <a:rPr b="0" lang="it-IT" sz="1400" spc="-1" strike="noStrike">
                <a:solidFill>
                  <a:srgbClr val="000000"/>
                </a:solidFill>
                <a:latin typeface="Times New Roman"/>
              </a:rPr>
              <a:t>&lt;numero&gt;</a:t>
            </a:fld>
            <a:endParaRPr b="0" lang="it-IT"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sldImg"/>
          </p:nvPr>
        </p:nvSpPr>
        <p:spPr>
          <a:xfrm>
            <a:off x="573120" y="1336680"/>
            <a:ext cx="6410880" cy="3605760"/>
          </a:xfrm>
          <a:prstGeom prst="rect">
            <a:avLst/>
          </a:prstGeom>
          <a:ln w="0">
            <a:noFill/>
          </a:ln>
        </p:spPr>
      </p:sp>
      <p:sp>
        <p:nvSpPr>
          <p:cNvPr id="334" name="PlaceHolder 2"/>
          <p:cNvSpPr>
            <a:spLocks noGrp="1"/>
          </p:cNvSpPr>
          <p:nvPr>
            <p:ph type="body"/>
          </p:nvPr>
        </p:nvSpPr>
        <p:spPr>
          <a:xfrm>
            <a:off x="755640" y="5145120"/>
            <a:ext cx="6045840" cy="4207680"/>
          </a:xfrm>
          <a:prstGeom prst="rect">
            <a:avLst/>
          </a:prstGeom>
          <a:noFill/>
          <a:ln w="0">
            <a:noFill/>
          </a:ln>
        </p:spPr>
        <p:txBody>
          <a:bodyPr lIns="0" rIns="0" tIns="0" bIns="0" anchor="t">
            <a:noAutofit/>
          </a:bodyPr>
          <a:p>
            <a:pPr marL="216000" indent="0">
              <a:buNone/>
            </a:pPr>
            <a:endParaRPr b="0" lang="it-IT" sz="1800" spc="-1" strike="noStrike">
              <a:solidFill>
                <a:srgbClr val="000000"/>
              </a:solidFill>
              <a:latin typeface="Arial"/>
            </a:endParaRPr>
          </a:p>
        </p:txBody>
      </p:sp>
      <p:sp>
        <p:nvSpPr>
          <p:cNvPr id="335" name="PlaceHolder 3"/>
          <p:cNvSpPr>
            <a:spLocks noGrp="1"/>
          </p:cNvSpPr>
          <p:nvPr>
            <p:ph type="sldNum" idx="10"/>
          </p:nvPr>
        </p:nvSpPr>
        <p:spPr>
          <a:xfrm>
            <a:off x="4281480" y="10155240"/>
            <a:ext cx="3274200" cy="533880"/>
          </a:xfrm>
          <a:prstGeom prst="rect">
            <a:avLst/>
          </a:prstGeom>
          <a:noFill/>
          <a:ln w="0">
            <a:noFill/>
          </a:ln>
        </p:spPr>
        <p:txBody>
          <a:bodyPr lIns="0" rIns="0" tIns="0" bIns="0" anchor="b">
            <a:noAutofit/>
          </a:bodyPr>
          <a:lstStyle>
            <a:lvl1pPr indent="0" algn="r">
              <a:lnSpc>
                <a:spcPct val="100000"/>
              </a:lnSpc>
              <a:buNone/>
              <a:tabLst>
                <a:tab algn="l" pos="0"/>
              </a:tabLst>
              <a:defRPr b="0" lang="it-IT" sz="1200" spc="-1" strike="noStrike">
                <a:solidFill>
                  <a:srgbClr val="000000"/>
                </a:solidFill>
                <a:latin typeface="+mn-lt"/>
                <a:ea typeface="+mn-ea"/>
              </a:defRPr>
            </a:lvl1pPr>
          </a:lstStyle>
          <a:p>
            <a:pPr indent="0" algn="r">
              <a:lnSpc>
                <a:spcPct val="100000"/>
              </a:lnSpc>
              <a:buNone/>
              <a:tabLst>
                <a:tab algn="l" pos="0"/>
              </a:tabLst>
            </a:pPr>
            <a:fld id="{6DD61E53-3B83-4F2C-8A4F-CF4859193612}" type="slidenum">
              <a:rPr b="0" lang="it-IT" sz="1200" spc="-1" strike="noStrike">
                <a:solidFill>
                  <a:srgbClr val="000000"/>
                </a:solidFill>
                <a:latin typeface="+mn-lt"/>
                <a:ea typeface="+mn-ea"/>
              </a:rPr>
              <a:t>33</a:t>
            </a:fld>
            <a:endParaRPr b="0" lang="it-IT"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laceHolder 1"/>
          <p:cNvSpPr>
            <a:spLocks noGrp="1"/>
          </p:cNvSpPr>
          <p:nvPr>
            <p:ph type="sldImg"/>
          </p:nvPr>
        </p:nvSpPr>
        <p:spPr>
          <a:xfrm>
            <a:off x="573120" y="1336680"/>
            <a:ext cx="6410880" cy="3605760"/>
          </a:xfrm>
          <a:prstGeom prst="rect">
            <a:avLst/>
          </a:prstGeom>
          <a:ln w="0">
            <a:noFill/>
          </a:ln>
        </p:spPr>
      </p:sp>
      <p:sp>
        <p:nvSpPr>
          <p:cNvPr id="340" name="PlaceHolder 2"/>
          <p:cNvSpPr>
            <a:spLocks noGrp="1"/>
          </p:cNvSpPr>
          <p:nvPr>
            <p:ph type="body"/>
          </p:nvPr>
        </p:nvSpPr>
        <p:spPr>
          <a:xfrm>
            <a:off x="755640" y="5145120"/>
            <a:ext cx="6045840" cy="4207680"/>
          </a:xfrm>
          <a:prstGeom prst="rect">
            <a:avLst/>
          </a:prstGeom>
          <a:noFill/>
          <a:ln w="0">
            <a:noFill/>
          </a:ln>
        </p:spPr>
        <p:txBody>
          <a:bodyPr lIns="0" rIns="0" tIns="0" bIns="0" anchor="t">
            <a:noAutofit/>
          </a:bodyPr>
          <a:p>
            <a:pPr marL="216000" indent="0">
              <a:lnSpc>
                <a:spcPct val="100000"/>
              </a:lnSpc>
              <a:buNone/>
              <a:tabLst>
                <a:tab algn="l" pos="0"/>
              </a:tabLst>
            </a:pPr>
            <a:r>
              <a:rPr b="0" lang="en-GB" sz="2000" spc="-1" strike="noStrike">
                <a:solidFill>
                  <a:srgbClr val="000000"/>
                </a:solidFill>
                <a:latin typeface="Arial"/>
              </a:rPr>
              <a:t>Let’s get back to our study</a:t>
            </a:r>
            <a:endParaRPr b="0" lang="it-IT" sz="2000" spc="-1" strike="noStrike">
              <a:solidFill>
                <a:srgbClr val="000000"/>
              </a:solidFill>
              <a:latin typeface="Arial"/>
            </a:endParaRPr>
          </a:p>
        </p:txBody>
      </p:sp>
      <p:sp>
        <p:nvSpPr>
          <p:cNvPr id="341" name="PlaceHolder 3"/>
          <p:cNvSpPr>
            <a:spLocks noGrp="1"/>
          </p:cNvSpPr>
          <p:nvPr>
            <p:ph type="sldNum" idx="12"/>
          </p:nvPr>
        </p:nvSpPr>
        <p:spPr>
          <a:xfrm>
            <a:off x="4281480" y="10155240"/>
            <a:ext cx="3274200" cy="533880"/>
          </a:xfrm>
          <a:prstGeom prst="rect">
            <a:avLst/>
          </a:prstGeom>
          <a:noFill/>
          <a:ln w="0">
            <a:noFill/>
          </a:ln>
        </p:spPr>
        <p:txBody>
          <a:bodyPr lIns="0" rIns="0" tIns="0" bIns="0" anchor="b">
            <a:noAutofit/>
          </a:bodyPr>
          <a:lstStyle>
            <a:lvl1pPr indent="0" algn="r">
              <a:lnSpc>
                <a:spcPct val="100000"/>
              </a:lnSpc>
              <a:buNone/>
              <a:tabLst>
                <a:tab algn="l" pos="0"/>
              </a:tabLst>
              <a:defRPr b="0" lang="fr-FR" sz="1200" spc="-1" strike="noStrike">
                <a:solidFill>
                  <a:srgbClr val="000000"/>
                </a:solidFill>
                <a:latin typeface="Times New Roman"/>
                <a:ea typeface="+mn-ea"/>
              </a:defRPr>
            </a:lvl1pPr>
          </a:lstStyle>
          <a:p>
            <a:pPr indent="0" algn="r">
              <a:lnSpc>
                <a:spcPct val="100000"/>
              </a:lnSpc>
              <a:buNone/>
              <a:tabLst>
                <a:tab algn="l" pos="0"/>
              </a:tabLst>
            </a:pPr>
            <a:fld id="{1A9D82D6-A4C5-4503-A563-9AE20D818100}" type="slidenum">
              <a:rPr b="0" lang="fr-FR" sz="1200" spc="-1" strike="noStrike">
                <a:solidFill>
                  <a:srgbClr val="000000"/>
                </a:solidFill>
                <a:latin typeface="Times New Roman"/>
                <a:ea typeface="+mn-ea"/>
              </a:rPr>
              <a:t>33</a:t>
            </a:fld>
            <a:endParaRPr b="0" lang="it-IT"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PlaceHolder 1"/>
          <p:cNvSpPr>
            <a:spLocks noGrp="1"/>
          </p:cNvSpPr>
          <p:nvPr>
            <p:ph type="sldImg"/>
          </p:nvPr>
        </p:nvSpPr>
        <p:spPr>
          <a:xfrm>
            <a:off x="573120" y="1336680"/>
            <a:ext cx="6410880" cy="3605760"/>
          </a:xfrm>
          <a:prstGeom prst="rect">
            <a:avLst/>
          </a:prstGeom>
          <a:ln w="0">
            <a:noFill/>
          </a:ln>
        </p:spPr>
      </p:sp>
      <p:sp>
        <p:nvSpPr>
          <p:cNvPr id="343" name="PlaceHolder 2"/>
          <p:cNvSpPr>
            <a:spLocks noGrp="1"/>
          </p:cNvSpPr>
          <p:nvPr>
            <p:ph type="body"/>
          </p:nvPr>
        </p:nvSpPr>
        <p:spPr>
          <a:xfrm>
            <a:off x="755640" y="5145120"/>
            <a:ext cx="6045840" cy="4207680"/>
          </a:xfrm>
          <a:prstGeom prst="rect">
            <a:avLst/>
          </a:prstGeom>
          <a:noFill/>
          <a:ln w="0">
            <a:noFill/>
          </a:ln>
        </p:spPr>
        <p:txBody>
          <a:bodyPr lIns="0" rIns="0" tIns="0" bIns="0" anchor="t">
            <a:noAutofit/>
          </a:bodyPr>
          <a:p>
            <a:pPr marL="216000" indent="0">
              <a:lnSpc>
                <a:spcPct val="100000"/>
              </a:lnSpc>
              <a:buNone/>
              <a:tabLst>
                <a:tab algn="l" pos="0"/>
              </a:tabLst>
            </a:pPr>
            <a:r>
              <a:rPr b="0" lang="en-GB" sz="2000" spc="-1" strike="noStrike">
                <a:solidFill>
                  <a:srgbClr val="000000"/>
                </a:solidFill>
                <a:latin typeface="Arial"/>
              </a:rPr>
              <a:t>For whom, </a:t>
            </a:r>
            <a:endParaRPr b="0" lang="it-IT" sz="2000" spc="-1" strike="noStrike">
              <a:solidFill>
                <a:srgbClr val="000000"/>
              </a:solidFill>
              <a:latin typeface="Arial"/>
            </a:endParaRPr>
          </a:p>
        </p:txBody>
      </p:sp>
      <p:sp>
        <p:nvSpPr>
          <p:cNvPr id="344" name="PlaceHolder 3"/>
          <p:cNvSpPr>
            <a:spLocks noGrp="1"/>
          </p:cNvSpPr>
          <p:nvPr>
            <p:ph type="sldNum" idx="13"/>
          </p:nvPr>
        </p:nvSpPr>
        <p:spPr>
          <a:xfrm>
            <a:off x="4281480" y="10155240"/>
            <a:ext cx="3274200" cy="53388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Times New Roman"/>
                <a:ea typeface="+mn-ea"/>
              </a:defRPr>
            </a:lvl1pPr>
          </a:lstStyle>
          <a:p>
            <a:pPr indent="0" algn="r">
              <a:lnSpc>
                <a:spcPct val="100000"/>
              </a:lnSpc>
              <a:buNone/>
              <a:tabLst>
                <a:tab algn="l" pos="0"/>
              </a:tabLst>
            </a:pPr>
            <a:fld id="{C4042DD8-4DC0-4C9A-BE0B-5C48F7C1D497}" type="slidenum">
              <a:rPr b="0" lang="en-GB" sz="1200" spc="-1" strike="noStrike">
                <a:solidFill>
                  <a:srgbClr val="000000"/>
                </a:solidFill>
                <a:latin typeface="Times New Roman"/>
                <a:ea typeface="+mn-ea"/>
              </a:rPr>
              <a:t>&lt;numero&gt;</a:t>
            </a:fld>
            <a:endParaRPr b="0" lang="it-IT" sz="12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PlaceHolder 1"/>
          <p:cNvSpPr>
            <a:spLocks noGrp="1"/>
          </p:cNvSpPr>
          <p:nvPr>
            <p:ph type="sldImg"/>
          </p:nvPr>
        </p:nvSpPr>
        <p:spPr>
          <a:xfrm>
            <a:off x="573120" y="1336680"/>
            <a:ext cx="6410880" cy="3605760"/>
          </a:xfrm>
          <a:prstGeom prst="rect">
            <a:avLst/>
          </a:prstGeom>
          <a:ln w="0">
            <a:noFill/>
          </a:ln>
        </p:spPr>
      </p:sp>
      <p:sp>
        <p:nvSpPr>
          <p:cNvPr id="346" name="PlaceHolder 2"/>
          <p:cNvSpPr>
            <a:spLocks noGrp="1"/>
          </p:cNvSpPr>
          <p:nvPr>
            <p:ph type="body"/>
          </p:nvPr>
        </p:nvSpPr>
        <p:spPr>
          <a:xfrm>
            <a:off x="755640" y="5145120"/>
            <a:ext cx="6045840" cy="4207680"/>
          </a:xfrm>
          <a:prstGeom prst="rect">
            <a:avLst/>
          </a:prstGeom>
          <a:noFill/>
          <a:ln w="0">
            <a:noFill/>
          </a:ln>
        </p:spPr>
        <p:txBody>
          <a:bodyPr lIns="0" rIns="0" tIns="0" bIns="0" anchor="t">
            <a:noAutofit/>
          </a:bodyPr>
          <a:p>
            <a:pPr marL="216000" indent="0">
              <a:lnSpc>
                <a:spcPct val="100000"/>
              </a:lnSpc>
              <a:buNone/>
              <a:tabLst>
                <a:tab algn="l" pos="0"/>
              </a:tabLst>
            </a:pPr>
            <a:r>
              <a:rPr b="0" lang="en-GB" sz="2000" spc="-1" strike="noStrike">
                <a:solidFill>
                  <a:srgbClr val="000000"/>
                </a:solidFill>
                <a:latin typeface="Arial"/>
              </a:rPr>
              <a:t>if we look more closely at the current treatment algorithm</a:t>
            </a:r>
            <a:endParaRPr b="0" lang="it-IT"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focused first on comorbidity status</a:t>
            </a:r>
            <a:endParaRPr b="0" lang="it-IT" sz="2000" spc="-1" strike="noStrike">
              <a:solidFill>
                <a:srgbClr val="000000"/>
              </a:solidFill>
              <a:latin typeface="Arial"/>
            </a:endParaRPr>
          </a:p>
          <a:p>
            <a:pPr marL="216000" indent="0">
              <a:lnSpc>
                <a:spcPct val="100000"/>
              </a:lnSpc>
              <a:buNone/>
              <a:tabLst>
                <a:tab algn="l" pos="0"/>
              </a:tabLst>
            </a:pPr>
            <a:r>
              <a:rPr b="0" lang="en-GB" sz="2000" spc="-1" strike="noStrike">
                <a:solidFill>
                  <a:srgbClr val="000000"/>
                </a:solidFill>
                <a:latin typeface="Arial"/>
              </a:rPr>
              <a:t>risk stratification does not apply to all PAH patients since the treatment strategy will be the same for comorbid patients</a:t>
            </a:r>
            <a:endParaRPr b="0" lang="it-IT" sz="2000" spc="-1" strike="noStrike">
              <a:solidFill>
                <a:srgbClr val="000000"/>
              </a:solidFill>
              <a:latin typeface="Arial"/>
            </a:endParaRPr>
          </a:p>
        </p:txBody>
      </p:sp>
      <p:sp>
        <p:nvSpPr>
          <p:cNvPr id="347" name="PlaceHolder 3"/>
          <p:cNvSpPr>
            <a:spLocks noGrp="1"/>
          </p:cNvSpPr>
          <p:nvPr>
            <p:ph type="sldNum" idx="14"/>
          </p:nvPr>
        </p:nvSpPr>
        <p:spPr>
          <a:xfrm>
            <a:off x="4281480" y="10155240"/>
            <a:ext cx="3274200" cy="53388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Times New Roman"/>
                <a:ea typeface="+mn-ea"/>
              </a:defRPr>
            </a:lvl1pPr>
          </a:lstStyle>
          <a:p>
            <a:pPr indent="0" algn="r">
              <a:lnSpc>
                <a:spcPct val="100000"/>
              </a:lnSpc>
              <a:buNone/>
              <a:tabLst>
                <a:tab algn="l" pos="0"/>
              </a:tabLst>
            </a:pPr>
            <a:fld id="{128BAA89-F81D-43E1-9238-2EB9EC06461E}" type="slidenum">
              <a:rPr b="0" lang="en-GB" sz="1200" spc="-1" strike="noStrike">
                <a:solidFill>
                  <a:srgbClr val="000000"/>
                </a:solidFill>
                <a:latin typeface="Times New Roman"/>
                <a:ea typeface="+mn-ea"/>
              </a:rPr>
              <a:t>&lt;numero&gt;</a:t>
            </a:fld>
            <a:endParaRPr b="0" lang="it-IT"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sldImg"/>
          </p:nvPr>
        </p:nvSpPr>
        <p:spPr>
          <a:xfrm>
            <a:off x="573120" y="1336680"/>
            <a:ext cx="6410880" cy="3605760"/>
          </a:xfrm>
          <a:prstGeom prst="rect">
            <a:avLst/>
          </a:prstGeom>
          <a:ln w="0">
            <a:noFill/>
          </a:ln>
        </p:spPr>
      </p:sp>
      <p:sp>
        <p:nvSpPr>
          <p:cNvPr id="337" name="PlaceHolder 2"/>
          <p:cNvSpPr>
            <a:spLocks noGrp="1"/>
          </p:cNvSpPr>
          <p:nvPr>
            <p:ph type="body"/>
          </p:nvPr>
        </p:nvSpPr>
        <p:spPr>
          <a:xfrm>
            <a:off x="755640" y="5145120"/>
            <a:ext cx="6045840" cy="4207680"/>
          </a:xfrm>
          <a:prstGeom prst="rect">
            <a:avLst/>
          </a:prstGeom>
          <a:noFill/>
          <a:ln w="0">
            <a:noFill/>
          </a:ln>
        </p:spPr>
        <p:txBody>
          <a:bodyPr lIns="0" rIns="0" tIns="0" bIns="0" anchor="t">
            <a:noAutofit/>
          </a:bodyPr>
          <a:p>
            <a:pPr marL="216000" indent="0">
              <a:lnSpc>
                <a:spcPct val="100000"/>
              </a:lnSpc>
              <a:buNone/>
              <a:tabLst>
                <a:tab algn="l" pos="0"/>
              </a:tabLst>
            </a:pPr>
            <a:r>
              <a:rPr b="0" lang="it-IT" sz="1200" spc="-1" strike="noStrike">
                <a:solidFill>
                  <a:srgbClr val="000000"/>
                </a:solidFill>
                <a:latin typeface="+mn-lt"/>
                <a:ea typeface="+mn-ea"/>
              </a:rPr>
              <a:t>Recentemente, invece, sono stati pubblicati dei dati dal registro EVIDENCE-PAH UK che ha raccolto i dati dei pazienti sottoposti a cateterismo cardiaco destro dal 2009 al 2017 nei 7 centri UK che si occupano di ipertensione arteriosa polmonare (IAP). Dei 2929 cateterismi, il 43% aveva una PAPm tra 21 e 24 che dimostra un notevole impatto sulle nuove diagnosi. Inoltre, la presenza di PVR tra 2 e 3 definiva un gruppo conmortalita statisticamente inferiore al gruppo con PVR &gt;3 (</a:t>
            </a:r>
            <a:endParaRPr b="0" lang="it-IT" sz="1200" spc="-1" strike="noStrike">
              <a:solidFill>
                <a:srgbClr val="000000"/>
              </a:solidFill>
              <a:latin typeface="Arial"/>
            </a:endParaRPr>
          </a:p>
        </p:txBody>
      </p:sp>
      <p:sp>
        <p:nvSpPr>
          <p:cNvPr id="338" name="PlaceHolder 3"/>
          <p:cNvSpPr>
            <a:spLocks noGrp="1"/>
          </p:cNvSpPr>
          <p:nvPr>
            <p:ph type="sldNum" idx="11"/>
          </p:nvPr>
        </p:nvSpPr>
        <p:spPr>
          <a:xfrm>
            <a:off x="4281480" y="10155240"/>
            <a:ext cx="3274200" cy="533880"/>
          </a:xfrm>
          <a:prstGeom prst="rect">
            <a:avLst/>
          </a:prstGeom>
          <a:noFill/>
          <a:ln w="0">
            <a:noFill/>
          </a:ln>
        </p:spPr>
        <p:txBody>
          <a:bodyPr lIns="0" rIns="0" tIns="0" bIns="0" anchor="b">
            <a:noAutofit/>
          </a:bodyPr>
          <a:lstStyle>
            <a:lvl1pPr indent="0" algn="r">
              <a:lnSpc>
                <a:spcPct val="100000"/>
              </a:lnSpc>
              <a:buNone/>
              <a:tabLst>
                <a:tab algn="l" pos="0"/>
              </a:tabLst>
              <a:defRPr b="0" lang="it-IT" sz="1200" spc="-1" strike="noStrike">
                <a:solidFill>
                  <a:srgbClr val="000000"/>
                </a:solidFill>
                <a:latin typeface="+mn-lt"/>
                <a:ea typeface="+mn-ea"/>
              </a:defRPr>
            </a:lvl1pPr>
          </a:lstStyle>
          <a:p>
            <a:pPr indent="0" algn="r">
              <a:lnSpc>
                <a:spcPct val="100000"/>
              </a:lnSpc>
              <a:buNone/>
              <a:tabLst>
                <a:tab algn="l" pos="0"/>
              </a:tabLst>
            </a:pPr>
            <a:fld id="{8B12FF3D-4203-4255-A90B-8C81071FC474}" type="slidenum">
              <a:rPr b="0" lang="it-IT" sz="1200" spc="-1" strike="noStrike">
                <a:solidFill>
                  <a:srgbClr val="000000"/>
                </a:solidFill>
                <a:latin typeface="+mn-lt"/>
                <a:ea typeface="+mn-ea"/>
              </a:rPr>
              <a:t>33</a:t>
            </a:fld>
            <a:endParaRPr b="0" lang="it-IT"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E94B409B-3CE8-4481-AA71-8AC1A20DF0C6}" type="slidenum">
              <a:t>&lt;#&gt;</a:t>
            </a:fld>
          </a:p>
        </p:txBody>
      </p:sp>
      <p:sp>
        <p:nvSpPr>
          <p:cNvPr id="4" name="PlaceHolder 3"/>
          <p:cNvSpPr>
            <a:spLocks noGrp="1"/>
          </p:cNvSpPr>
          <p:nvPr>
            <p:ph type="dt" idx="3"/>
          </p:nvPr>
        </p:nvSpPr>
        <p:spPr/>
        <p:txBody>
          <a:bodyPr/>
          <a:p>
            <a:r>
              <a:rPr lang="it-IT"/>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27"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28"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FB7C4D3-5B54-4A4A-AFD7-068196A79700}" type="slidenum">
              <a:t>&lt;#&gt;</a:t>
            </a:fld>
          </a:p>
        </p:txBody>
      </p:sp>
      <p:sp>
        <p:nvSpPr>
          <p:cNvPr id="7" name="PlaceHolder 6"/>
          <p:cNvSpPr>
            <a:spLocks noGrp="1"/>
          </p:cNvSpPr>
          <p:nvPr>
            <p:ph type="dt" idx="3"/>
          </p:nvPr>
        </p:nvSpPr>
        <p:spPr/>
        <p:txBody>
          <a:bodyPr/>
          <a:p>
            <a:r>
              <a:rPr lang="it-IT"/>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3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3"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FB3FA02B-E7FB-4D8C-A0F5-C3FA8DA8167D}" type="slidenum">
              <a:t>&lt;#&gt;</a:t>
            </a:fld>
          </a:p>
        </p:txBody>
      </p:sp>
      <p:sp>
        <p:nvSpPr>
          <p:cNvPr id="9" name="PlaceHolder 8"/>
          <p:cNvSpPr>
            <a:spLocks noGrp="1"/>
          </p:cNvSpPr>
          <p:nvPr>
            <p:ph type="dt" idx="3"/>
          </p:nvPr>
        </p:nvSpPr>
        <p:spPr/>
        <p:txBody>
          <a:bodyPr/>
          <a:p>
            <a:r>
              <a:rPr lang="it-IT"/>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35"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6"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7"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8"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39"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40"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99518D3E-DDF4-4F61-8A4E-72AE20E67E9B}" type="slidenum">
              <a:t>&lt;#&gt;</a:t>
            </a:fld>
          </a:p>
        </p:txBody>
      </p:sp>
      <p:sp>
        <p:nvSpPr>
          <p:cNvPr id="11" name="PlaceHolder 10"/>
          <p:cNvSpPr>
            <a:spLocks noGrp="1"/>
          </p:cNvSpPr>
          <p:nvPr>
            <p:ph type="dt" idx="3"/>
          </p:nvPr>
        </p:nvSpPr>
        <p:spPr/>
        <p:txBody>
          <a:bodyPr/>
          <a:p>
            <a:r>
              <a:rPr lang="it-IT"/>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F41EE676-67EC-4CEF-935F-5B9B99ABD718}" type="slidenum">
              <a:t>&lt;#&gt;</a:t>
            </a:fld>
          </a:p>
        </p:txBody>
      </p:sp>
      <p:sp>
        <p:nvSpPr>
          <p:cNvPr id="4" name="PlaceHolder 3"/>
          <p:cNvSpPr>
            <a:spLocks noGrp="1"/>
          </p:cNvSpPr>
          <p:nvPr>
            <p:ph type="dt" idx="6"/>
          </p:nvPr>
        </p:nvSpPr>
        <p:spPr/>
        <p:txBody>
          <a:bodyPr/>
          <a:p>
            <a:r>
              <a:rPr lang="it-IT"/>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47"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5528871D-175F-46CD-85F1-9CC205E32310}" type="slidenum">
              <a:t>&lt;#&gt;</a:t>
            </a:fld>
          </a:p>
        </p:txBody>
      </p:sp>
      <p:sp>
        <p:nvSpPr>
          <p:cNvPr id="6" name="PlaceHolder 5"/>
          <p:cNvSpPr>
            <a:spLocks noGrp="1"/>
          </p:cNvSpPr>
          <p:nvPr>
            <p:ph type="dt" idx="6"/>
          </p:nvPr>
        </p:nvSpPr>
        <p:spPr/>
        <p:txBody>
          <a:bodyPr/>
          <a:p>
            <a:r>
              <a:rPr lang="it-IT"/>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49"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2B17D02-DE7F-4424-AC1A-948A20958D3A}" type="slidenum">
              <a:t>&lt;#&gt;</a:t>
            </a:fld>
          </a:p>
        </p:txBody>
      </p:sp>
      <p:sp>
        <p:nvSpPr>
          <p:cNvPr id="6" name="PlaceHolder 5"/>
          <p:cNvSpPr>
            <a:spLocks noGrp="1"/>
          </p:cNvSpPr>
          <p:nvPr>
            <p:ph type="dt" idx="6"/>
          </p:nvPr>
        </p:nvSpPr>
        <p:spPr/>
        <p:txBody>
          <a:bodyPr/>
          <a:p>
            <a:r>
              <a:rPr lang="it-IT"/>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51"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2"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20D92FAC-C4DD-4E89-A0E7-C2F05744E733}" type="slidenum">
              <a:t>&lt;#&gt;</a:t>
            </a:fld>
          </a:p>
        </p:txBody>
      </p:sp>
      <p:sp>
        <p:nvSpPr>
          <p:cNvPr id="7" name="PlaceHolder 6"/>
          <p:cNvSpPr>
            <a:spLocks noGrp="1"/>
          </p:cNvSpPr>
          <p:nvPr>
            <p:ph type="dt" idx="6"/>
          </p:nvPr>
        </p:nvSpPr>
        <p:spPr/>
        <p:txBody>
          <a:bodyPr/>
          <a:p>
            <a:r>
              <a:rPr lang="it-IT"/>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0B4CAB50-EC7A-47B4-9893-76583AD57FED}" type="slidenum">
              <a:t>&lt;#&gt;</a:t>
            </a:fld>
          </a:p>
        </p:txBody>
      </p:sp>
      <p:sp>
        <p:nvSpPr>
          <p:cNvPr id="5" name="PlaceHolder 4"/>
          <p:cNvSpPr>
            <a:spLocks noGrp="1"/>
          </p:cNvSpPr>
          <p:nvPr>
            <p:ph type="dt" idx="6"/>
          </p:nvPr>
        </p:nvSpPr>
        <p:spPr/>
        <p:txBody>
          <a:bodyPr/>
          <a:p>
            <a:r>
              <a:rPr lang="it-IT"/>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E0A9BA65-2AAE-4D6D-B4AD-20024CF5EA9C}" type="slidenum">
              <a:t>&lt;#&gt;</a:t>
            </a:fld>
          </a:p>
        </p:txBody>
      </p:sp>
      <p:sp>
        <p:nvSpPr>
          <p:cNvPr id="5" name="PlaceHolder 4"/>
          <p:cNvSpPr>
            <a:spLocks noGrp="1"/>
          </p:cNvSpPr>
          <p:nvPr>
            <p:ph type="dt" idx="6"/>
          </p:nvPr>
        </p:nvSpPr>
        <p:spPr/>
        <p:txBody>
          <a:bodyPr/>
          <a:p>
            <a:r>
              <a:rPr lang="it-IT"/>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5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7"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8"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EF0316F-7C1B-4C38-81F8-B7A115D4DBFF}" type="slidenum">
              <a:t>&lt;#&gt;</a:t>
            </a:fld>
          </a:p>
        </p:txBody>
      </p:sp>
      <p:sp>
        <p:nvSpPr>
          <p:cNvPr id="8" name="PlaceHolder 7"/>
          <p:cNvSpPr>
            <a:spLocks noGrp="1"/>
          </p:cNvSpPr>
          <p:nvPr>
            <p:ph type="dt" idx="6"/>
          </p:nvPr>
        </p:nvSpPr>
        <p:spPr/>
        <p:txBody>
          <a:bodyPr/>
          <a:p>
            <a:r>
              <a:rPr lang="it-IT"/>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6"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CE1DAC4-9D2E-4C92-A369-54D702F2193F}" type="slidenum">
              <a:t>&lt;#&gt;</a:t>
            </a:fld>
          </a:p>
        </p:txBody>
      </p:sp>
      <p:sp>
        <p:nvSpPr>
          <p:cNvPr id="6" name="PlaceHolder 5"/>
          <p:cNvSpPr>
            <a:spLocks noGrp="1"/>
          </p:cNvSpPr>
          <p:nvPr>
            <p:ph type="dt" idx="3"/>
          </p:nvPr>
        </p:nvSpPr>
        <p:spPr/>
        <p:txBody>
          <a:bodyPr/>
          <a:p>
            <a:r>
              <a:rPr lang="it-IT"/>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6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2"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6F4C9AD-D67E-44D8-B11C-21E7ECE48ACE}" type="slidenum">
              <a:t>&lt;#&gt;</a:t>
            </a:fld>
          </a:p>
        </p:txBody>
      </p:sp>
      <p:sp>
        <p:nvSpPr>
          <p:cNvPr id="8" name="PlaceHolder 7"/>
          <p:cNvSpPr>
            <a:spLocks noGrp="1"/>
          </p:cNvSpPr>
          <p:nvPr>
            <p:ph type="dt" idx="6"/>
          </p:nvPr>
        </p:nvSpPr>
        <p:spPr/>
        <p:txBody>
          <a:bodyPr/>
          <a:p>
            <a:r>
              <a:rPr lang="it-IT"/>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6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6"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1C15220-19E9-4185-9D36-AD71E7254295}" type="slidenum">
              <a:t>&lt;#&gt;</a:t>
            </a:fld>
          </a:p>
        </p:txBody>
      </p:sp>
      <p:sp>
        <p:nvSpPr>
          <p:cNvPr id="8" name="PlaceHolder 7"/>
          <p:cNvSpPr>
            <a:spLocks noGrp="1"/>
          </p:cNvSpPr>
          <p:nvPr>
            <p:ph type="dt" idx="6"/>
          </p:nvPr>
        </p:nvSpPr>
        <p:spPr/>
        <p:txBody>
          <a:bodyPr/>
          <a:p>
            <a:r>
              <a:rPr lang="it-IT"/>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68"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9"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36A8E85-F05F-45C2-A526-173EB0E698B9}" type="slidenum">
              <a:t>&lt;#&gt;</a:t>
            </a:fld>
          </a:p>
        </p:txBody>
      </p:sp>
      <p:sp>
        <p:nvSpPr>
          <p:cNvPr id="7" name="PlaceHolder 6"/>
          <p:cNvSpPr>
            <a:spLocks noGrp="1"/>
          </p:cNvSpPr>
          <p:nvPr>
            <p:ph type="dt" idx="6"/>
          </p:nvPr>
        </p:nvSpPr>
        <p:spPr/>
        <p:txBody>
          <a:bodyPr/>
          <a:p>
            <a:r>
              <a:rPr lang="it-IT"/>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7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3"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4"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741C0A5F-81C6-47D2-AC5B-A616B35F782D}" type="slidenum">
              <a:t>&lt;#&gt;</a:t>
            </a:fld>
          </a:p>
        </p:txBody>
      </p:sp>
      <p:sp>
        <p:nvSpPr>
          <p:cNvPr id="9" name="PlaceHolder 8"/>
          <p:cNvSpPr>
            <a:spLocks noGrp="1"/>
          </p:cNvSpPr>
          <p:nvPr>
            <p:ph type="dt" idx="6"/>
          </p:nvPr>
        </p:nvSpPr>
        <p:spPr/>
        <p:txBody>
          <a:bodyPr/>
          <a:p>
            <a:r>
              <a:rPr lang="it-IT"/>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76"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7"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8"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79"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80"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81"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EC06C38B-2E67-4870-A106-F1F79DCEB4AC}" type="slidenum">
              <a:t>&lt;#&gt;</a:t>
            </a:fld>
          </a:p>
        </p:txBody>
      </p:sp>
      <p:sp>
        <p:nvSpPr>
          <p:cNvPr id="11" name="PlaceHolder 10"/>
          <p:cNvSpPr>
            <a:spLocks noGrp="1"/>
          </p:cNvSpPr>
          <p:nvPr>
            <p:ph type="dt" idx="6"/>
          </p:nvPr>
        </p:nvSpPr>
        <p:spPr/>
        <p:txBody>
          <a:bodyPr/>
          <a:p>
            <a:r>
              <a:rPr lang="it-IT"/>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86"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88"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9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9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8"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7446DE22-1B81-48DF-88B5-931985D69E4D}" type="slidenum">
              <a:t>&lt;#&gt;</a:t>
            </a:fld>
          </a:p>
        </p:txBody>
      </p:sp>
      <p:sp>
        <p:nvSpPr>
          <p:cNvPr id="6" name="PlaceHolder 5"/>
          <p:cNvSpPr>
            <a:spLocks noGrp="1"/>
          </p:cNvSpPr>
          <p:nvPr>
            <p:ph type="dt" idx="3"/>
          </p:nvPr>
        </p:nvSpPr>
        <p:spPr/>
        <p:txBody>
          <a:bodyPr/>
          <a:p>
            <a:r>
              <a:rPr lang="it-IT"/>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9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9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9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9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0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01"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0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0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05"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07"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08"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1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3"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15"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6"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7"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8"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9"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20"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D932722-FCAA-4C7C-913D-6F57251EFC84}" type="slidenum">
              <a:t>&lt;#&gt;</a:t>
            </a:fld>
          </a:p>
        </p:txBody>
      </p:sp>
      <p:sp>
        <p:nvSpPr>
          <p:cNvPr id="7" name="PlaceHolder 6"/>
          <p:cNvSpPr>
            <a:spLocks noGrp="1"/>
          </p:cNvSpPr>
          <p:nvPr>
            <p:ph type="dt" idx="3"/>
          </p:nvPr>
        </p:nvSpPr>
        <p:spPr/>
        <p:txBody>
          <a:bodyPr/>
          <a:p>
            <a:r>
              <a:rPr lang="it-IT"/>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5AD6CF51-5E00-4A77-835E-BCCA62E3078B}" type="slidenum">
              <a:t>&lt;#&gt;</a:t>
            </a:fld>
          </a:p>
        </p:txBody>
      </p:sp>
      <p:sp>
        <p:nvSpPr>
          <p:cNvPr id="5" name="PlaceHolder 4"/>
          <p:cNvSpPr>
            <a:spLocks noGrp="1"/>
          </p:cNvSpPr>
          <p:nvPr>
            <p:ph type="dt" idx="3"/>
          </p:nvPr>
        </p:nvSpPr>
        <p:spPr/>
        <p:txBody>
          <a:bodyPr/>
          <a:p>
            <a:r>
              <a:rPr lang="it-IT"/>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708B97E-B69A-4C31-90F8-EA68946BCB2D}" type="slidenum">
              <a:t>&lt;#&gt;</a:t>
            </a:fld>
          </a:p>
        </p:txBody>
      </p:sp>
      <p:sp>
        <p:nvSpPr>
          <p:cNvPr id="5" name="PlaceHolder 4"/>
          <p:cNvSpPr>
            <a:spLocks noGrp="1"/>
          </p:cNvSpPr>
          <p:nvPr>
            <p:ph type="dt" idx="3"/>
          </p:nvPr>
        </p:nvSpPr>
        <p:spPr/>
        <p:txBody>
          <a:bodyPr/>
          <a:p>
            <a:r>
              <a:rPr lang="it-IT"/>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1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ACD920B-712A-4FC3-BBC5-852932BF8932}" type="slidenum">
              <a:t>&lt;#&gt;</a:t>
            </a:fld>
          </a:p>
        </p:txBody>
      </p:sp>
      <p:sp>
        <p:nvSpPr>
          <p:cNvPr id="8" name="PlaceHolder 7"/>
          <p:cNvSpPr>
            <a:spLocks noGrp="1"/>
          </p:cNvSpPr>
          <p:nvPr>
            <p:ph type="dt" idx="3"/>
          </p:nvPr>
        </p:nvSpPr>
        <p:spPr/>
        <p:txBody>
          <a:bodyPr/>
          <a:p>
            <a:r>
              <a:rPr lang="it-IT"/>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1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2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21"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4911449-DE3A-4969-98ED-A155594472E8}" type="slidenum">
              <a:t>&lt;#&gt;</a:t>
            </a:fld>
          </a:p>
        </p:txBody>
      </p:sp>
      <p:sp>
        <p:nvSpPr>
          <p:cNvPr id="8" name="PlaceHolder 7"/>
          <p:cNvSpPr>
            <a:spLocks noGrp="1"/>
          </p:cNvSpPr>
          <p:nvPr>
            <p:ph type="dt" idx="3"/>
          </p:nvPr>
        </p:nvSpPr>
        <p:spPr/>
        <p:txBody>
          <a:bodyPr/>
          <a:p>
            <a:r>
              <a:rPr lang="it-IT"/>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it-IT" sz="4400" spc="-1" strike="noStrike">
              <a:solidFill>
                <a:srgbClr val="000000"/>
              </a:solidFill>
              <a:latin typeface="Arial"/>
            </a:endParaRPr>
          </a:p>
        </p:txBody>
      </p:sp>
      <p:sp>
        <p:nvSpPr>
          <p:cNvPr id="2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2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25"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it-IT"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2BB87ED-A5F3-4FCC-9BAA-4E535696FBB0}" type="slidenum">
              <a:t>&lt;#&gt;</a:t>
            </a:fld>
          </a:p>
        </p:txBody>
      </p:sp>
      <p:sp>
        <p:nvSpPr>
          <p:cNvPr id="8" name="PlaceHolder 7"/>
          <p:cNvSpPr>
            <a:spLocks noGrp="1"/>
          </p:cNvSpPr>
          <p:nvPr>
            <p:ph type="dt" idx="3"/>
          </p:nvPr>
        </p:nvSpPr>
        <p:spPr/>
        <p:txBody>
          <a:bodyPr/>
          <a:p>
            <a:r>
              <a:rPr lang="it-IT"/>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447360" y="5165280"/>
            <a:ext cx="3192120" cy="387720"/>
          </a:xfrm>
          <a:prstGeom prst="rect">
            <a:avLst/>
          </a:prstGeom>
          <a:noFill/>
          <a:ln w="0">
            <a:noFill/>
          </a:ln>
        </p:spPr>
        <p:txBody>
          <a:bodyPr lIns="0" rIns="0" tIns="0" bIns="0" anchor="t">
            <a:noAutofit/>
          </a:bodyPr>
          <a:lstStyle>
            <a:lvl1pPr indent="0" algn="ctr">
              <a:lnSpc>
                <a:spcPct val="100000"/>
              </a:lnSpc>
              <a:buNone/>
              <a:tabLst>
                <a:tab algn="l" pos="0"/>
              </a:tabLst>
              <a:defRPr b="0" lang="it-IT" sz="1400" spc="-1" strike="noStrike">
                <a:solidFill>
                  <a:srgbClr val="000000"/>
                </a:solidFill>
                <a:latin typeface="Times New Roman"/>
                <a:ea typeface="DejaVu Sans"/>
              </a:defRPr>
            </a:lvl1pPr>
          </a:lstStyle>
          <a:p>
            <a:pPr indent="0" algn="ctr">
              <a:lnSpc>
                <a:spcPct val="100000"/>
              </a:lnSpc>
              <a:buNone/>
              <a:tabLst>
                <a:tab algn="l" pos="0"/>
              </a:tabLst>
            </a:pPr>
            <a:r>
              <a:rPr b="0" lang="it-IT" sz="1400" spc="-1" strike="noStrike">
                <a:solidFill>
                  <a:srgbClr val="000000"/>
                </a:solidFill>
                <a:latin typeface="Times New Roman"/>
                <a:ea typeface="DejaVu Sans"/>
              </a:rPr>
              <a:t>&lt;piè di pagina&gt;</a:t>
            </a:r>
            <a:endParaRPr b="0" lang="it-IT" sz="1400" spc="-1" strike="noStrike">
              <a:solidFill>
                <a:srgbClr val="000000"/>
              </a:solidFill>
              <a:latin typeface="Times New Roman"/>
            </a:endParaRPr>
          </a:p>
        </p:txBody>
      </p:sp>
      <p:sp>
        <p:nvSpPr>
          <p:cNvPr id="1" name="PlaceHolder 2"/>
          <p:cNvSpPr>
            <a:spLocks noGrp="1"/>
          </p:cNvSpPr>
          <p:nvPr>
            <p:ph type="sldNum" idx="2"/>
          </p:nvPr>
        </p:nvSpPr>
        <p:spPr>
          <a:xfrm>
            <a:off x="7227360" y="5165280"/>
            <a:ext cx="2345400" cy="387720"/>
          </a:xfrm>
          <a:prstGeom prst="rect">
            <a:avLst/>
          </a:prstGeom>
          <a:noFill/>
          <a:ln w="0">
            <a:noFill/>
          </a:ln>
        </p:spPr>
        <p:txBody>
          <a:bodyPr lIns="0" rIns="0" tIns="0" bIns="0" anchor="t">
            <a:noAutofit/>
          </a:bodyPr>
          <a:lstStyle>
            <a:lvl1pPr indent="0" algn="r">
              <a:lnSpc>
                <a:spcPct val="100000"/>
              </a:lnSpc>
              <a:buNone/>
              <a:tabLst>
                <a:tab algn="l" pos="0"/>
              </a:tabLst>
              <a:defRPr b="0" lang="it-IT" sz="1400" spc="-1" strike="noStrike">
                <a:solidFill>
                  <a:srgbClr val="000000"/>
                </a:solidFill>
                <a:latin typeface="Times New Roman"/>
                <a:ea typeface="DejaVu Sans"/>
              </a:defRPr>
            </a:lvl1pPr>
          </a:lstStyle>
          <a:p>
            <a:pPr indent="0" algn="r">
              <a:lnSpc>
                <a:spcPct val="100000"/>
              </a:lnSpc>
              <a:buNone/>
              <a:tabLst>
                <a:tab algn="l" pos="0"/>
              </a:tabLst>
            </a:pPr>
            <a:fld id="{40E4CF20-3304-47AA-991F-9BC49AAD4532}" type="slidenum">
              <a:rPr b="0" lang="it-IT" sz="1400" spc="-1" strike="noStrike">
                <a:solidFill>
                  <a:srgbClr val="000000"/>
                </a:solidFill>
                <a:latin typeface="Times New Roman"/>
                <a:ea typeface="DejaVu Sans"/>
              </a:rPr>
              <a:t>&lt;numero&gt;</a:t>
            </a:fld>
            <a:endParaRPr b="0" lang="it-IT" sz="1400" spc="-1" strike="noStrike">
              <a:solidFill>
                <a:srgbClr val="000000"/>
              </a:solidFill>
              <a:latin typeface="Times New Roman"/>
            </a:endParaRPr>
          </a:p>
        </p:txBody>
      </p:sp>
      <p:sp>
        <p:nvSpPr>
          <p:cNvPr id="2" name="PlaceHolder 3"/>
          <p:cNvSpPr>
            <a:spLocks noGrp="1"/>
          </p:cNvSpPr>
          <p:nvPr>
            <p:ph type="dt" idx="3"/>
          </p:nvPr>
        </p:nvSpPr>
        <p:spPr>
          <a:xfrm>
            <a:off x="504000" y="5165280"/>
            <a:ext cx="2345400" cy="387720"/>
          </a:xfrm>
          <a:prstGeom prst="rect">
            <a:avLst/>
          </a:prstGeom>
          <a:noFill/>
          <a:ln w="0">
            <a:noFill/>
          </a:ln>
        </p:spPr>
        <p:txBody>
          <a:bodyPr lIns="0" rIns="0" tIns="0" bIns="0" anchor="t">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3"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it-IT" sz="4400" spc="-1" strike="noStrike">
                <a:solidFill>
                  <a:srgbClr val="000000"/>
                </a:solidFill>
                <a:latin typeface="Arial"/>
              </a:rPr>
              <a:t>Fai clic per modificare il formato del testo del titolo</a:t>
            </a:r>
            <a:endParaRPr b="0" lang="it-IT" sz="4400" spc="-1" strike="noStrike">
              <a:solidFill>
                <a:srgbClr val="000000"/>
              </a:solidFill>
              <a:latin typeface="Arial"/>
            </a:endParaRP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Arial"/>
              </a:rPr>
              <a:t>Fai clic per modificare il formato del testo della struttura</a:t>
            </a:r>
            <a:endParaRPr b="0" lang="it-IT"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800" spc="-1" strike="noStrike">
                <a:solidFill>
                  <a:srgbClr val="000000"/>
                </a:solidFill>
                <a:latin typeface="Arial"/>
              </a:rPr>
              <a:t>Secondo livello struttura</a:t>
            </a:r>
            <a:endParaRPr b="0" lang="it-IT"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2400" spc="-1" strike="noStrike">
                <a:solidFill>
                  <a:srgbClr val="000000"/>
                </a:solidFill>
                <a:latin typeface="Arial"/>
              </a:rPr>
              <a:t>Terzo livello struttura</a:t>
            </a:r>
            <a:endParaRPr b="0" lang="it-IT"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Arial"/>
              </a:rPr>
              <a:t>Quarto livello struttura</a:t>
            </a:r>
            <a:endParaRPr b="0" lang="it-IT"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226080"/>
            <a:ext cx="9071640" cy="946080"/>
          </a:xfrm>
          <a:prstGeom prst="rect">
            <a:avLst/>
          </a:prstGeom>
          <a:noFill/>
          <a:ln w="0">
            <a:noFill/>
          </a:ln>
        </p:spPr>
        <p:txBody>
          <a:bodyPr lIns="0" rIns="0" tIns="0" bIns="0" anchor="ctr">
            <a:noAutofit/>
          </a:bodyPr>
          <a:p>
            <a:pPr indent="0">
              <a:buNone/>
            </a:pPr>
            <a:r>
              <a:rPr b="0" lang="it-IT" sz="1800" spc="-1" strike="noStrike">
                <a:solidFill>
                  <a:srgbClr val="000000"/>
                </a:solidFill>
                <a:latin typeface="Arial"/>
              </a:rPr>
              <a:t>Fai clic per modificare il formato del testo del titolo</a:t>
            </a:r>
            <a:endParaRPr b="0" lang="it-IT" sz="1800" spc="-1" strike="noStrike">
              <a:solidFill>
                <a:srgbClr val="000000"/>
              </a:solidFill>
              <a:latin typeface="Arial"/>
            </a:endParaRPr>
          </a:p>
        </p:txBody>
      </p:sp>
      <p:sp>
        <p:nvSpPr>
          <p:cNvPr id="42" name="PlaceHolder 2"/>
          <p:cNvSpPr>
            <a:spLocks noGrp="1"/>
          </p:cNvSpPr>
          <p:nvPr>
            <p:ph type="ftr" idx="4"/>
          </p:nvPr>
        </p:nvSpPr>
        <p:spPr>
          <a:xfrm>
            <a:off x="3447360" y="5165280"/>
            <a:ext cx="3192120" cy="387720"/>
          </a:xfrm>
          <a:prstGeom prst="rect">
            <a:avLst/>
          </a:prstGeom>
          <a:noFill/>
          <a:ln w="0">
            <a:noFill/>
          </a:ln>
        </p:spPr>
        <p:txBody>
          <a:bodyPr lIns="0" rIns="0" tIns="0" bIns="0" anchor="t">
            <a:noAutofit/>
          </a:bodyPr>
          <a:lstStyle>
            <a:lvl1pPr indent="0" algn="ctr">
              <a:lnSpc>
                <a:spcPct val="100000"/>
              </a:lnSpc>
              <a:buNone/>
              <a:tabLst>
                <a:tab algn="l" pos="0"/>
              </a:tabLst>
              <a:defRPr b="0" lang="it-IT" sz="1400" spc="-1" strike="noStrike">
                <a:solidFill>
                  <a:srgbClr val="000000"/>
                </a:solidFill>
                <a:latin typeface="Times New Roman"/>
                <a:ea typeface="DejaVu Sans"/>
              </a:defRPr>
            </a:lvl1pPr>
          </a:lstStyle>
          <a:p>
            <a:pPr indent="0" algn="ctr">
              <a:lnSpc>
                <a:spcPct val="100000"/>
              </a:lnSpc>
              <a:buNone/>
              <a:tabLst>
                <a:tab algn="l" pos="0"/>
              </a:tabLst>
            </a:pPr>
            <a:r>
              <a:rPr b="0" lang="it-IT" sz="1400" spc="-1" strike="noStrike">
                <a:solidFill>
                  <a:srgbClr val="000000"/>
                </a:solidFill>
                <a:latin typeface="Times New Roman"/>
                <a:ea typeface="DejaVu Sans"/>
              </a:rPr>
              <a:t>&lt;piè di pagina&gt;</a:t>
            </a:r>
            <a:endParaRPr b="0" lang="it-IT" sz="1400" spc="-1" strike="noStrike">
              <a:solidFill>
                <a:srgbClr val="000000"/>
              </a:solidFill>
              <a:latin typeface="Times New Roman"/>
            </a:endParaRPr>
          </a:p>
        </p:txBody>
      </p:sp>
      <p:sp>
        <p:nvSpPr>
          <p:cNvPr id="43" name="PlaceHolder 3"/>
          <p:cNvSpPr>
            <a:spLocks noGrp="1"/>
          </p:cNvSpPr>
          <p:nvPr>
            <p:ph type="sldNum" idx="5"/>
          </p:nvPr>
        </p:nvSpPr>
        <p:spPr>
          <a:xfrm>
            <a:off x="7227360" y="5165280"/>
            <a:ext cx="2345400" cy="387720"/>
          </a:xfrm>
          <a:prstGeom prst="rect">
            <a:avLst/>
          </a:prstGeom>
          <a:noFill/>
          <a:ln w="0">
            <a:noFill/>
          </a:ln>
        </p:spPr>
        <p:txBody>
          <a:bodyPr lIns="0" rIns="0" tIns="0" bIns="0" anchor="t">
            <a:noAutofit/>
          </a:bodyPr>
          <a:lstStyle>
            <a:lvl1pPr indent="0" algn="r">
              <a:lnSpc>
                <a:spcPct val="100000"/>
              </a:lnSpc>
              <a:buNone/>
              <a:tabLst>
                <a:tab algn="l" pos="0"/>
              </a:tabLst>
              <a:defRPr b="0" lang="it-IT" sz="1400" spc="-1" strike="noStrike">
                <a:solidFill>
                  <a:srgbClr val="000000"/>
                </a:solidFill>
                <a:latin typeface="Times New Roman"/>
                <a:ea typeface="DejaVu Sans"/>
              </a:defRPr>
            </a:lvl1pPr>
          </a:lstStyle>
          <a:p>
            <a:pPr indent="0" algn="r">
              <a:lnSpc>
                <a:spcPct val="100000"/>
              </a:lnSpc>
              <a:buNone/>
              <a:tabLst>
                <a:tab algn="l" pos="0"/>
              </a:tabLst>
            </a:pPr>
            <a:fld id="{688E7F6E-C69E-4172-A04D-13EF22D1C4F7}" type="slidenum">
              <a:rPr b="0" lang="it-IT" sz="1400" spc="-1" strike="noStrike">
                <a:solidFill>
                  <a:srgbClr val="000000"/>
                </a:solidFill>
                <a:latin typeface="Times New Roman"/>
                <a:ea typeface="DejaVu Sans"/>
              </a:rPr>
              <a:t>&lt;numero&gt;</a:t>
            </a:fld>
            <a:endParaRPr b="0" lang="it-IT" sz="1400" spc="-1" strike="noStrike">
              <a:solidFill>
                <a:srgbClr val="000000"/>
              </a:solidFill>
              <a:latin typeface="Times New Roman"/>
            </a:endParaRPr>
          </a:p>
        </p:txBody>
      </p:sp>
      <p:sp>
        <p:nvSpPr>
          <p:cNvPr id="44" name="PlaceHolder 4"/>
          <p:cNvSpPr>
            <a:spLocks noGrp="1"/>
          </p:cNvSpPr>
          <p:nvPr>
            <p:ph type="dt" idx="6"/>
          </p:nvPr>
        </p:nvSpPr>
        <p:spPr>
          <a:xfrm>
            <a:off x="504000" y="5165280"/>
            <a:ext cx="2345400" cy="387720"/>
          </a:xfrm>
          <a:prstGeom prst="rect">
            <a:avLst/>
          </a:prstGeom>
          <a:noFill/>
          <a:ln w="0">
            <a:noFill/>
          </a:ln>
        </p:spPr>
        <p:txBody>
          <a:bodyPr lIns="0" rIns="0" tIns="0" bIns="0" anchor="t">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45"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Arial"/>
              </a:rPr>
              <a:t>Fai clic per modificare il formato del testo della struttura</a:t>
            </a:r>
            <a:endParaRPr b="0" lang="it-IT"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800" spc="-1" strike="noStrike">
                <a:solidFill>
                  <a:srgbClr val="000000"/>
                </a:solidFill>
                <a:latin typeface="Arial"/>
              </a:rPr>
              <a:t>Secondo livello struttura</a:t>
            </a:r>
            <a:endParaRPr b="0" lang="it-IT"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2400" spc="-1" strike="noStrike">
                <a:solidFill>
                  <a:srgbClr val="000000"/>
                </a:solidFill>
                <a:latin typeface="Arial"/>
              </a:rPr>
              <a:t>Terzo livello struttura</a:t>
            </a:r>
            <a:endParaRPr b="0" lang="it-IT"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Arial"/>
              </a:rPr>
              <a:t>Quarto livello struttura</a:t>
            </a:r>
            <a:endParaRPr b="0" lang="it-IT"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Rectangle 6"/>
          <p:cNvSpPr/>
          <p:nvPr/>
        </p:nvSpPr>
        <p:spPr>
          <a:xfrm>
            <a:off x="0" y="0"/>
            <a:ext cx="10078200" cy="987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de-CH" sz="1490" spc="-1" strike="noStrike">
              <a:solidFill>
                <a:srgbClr val="ffffff"/>
              </a:solidFill>
              <a:latin typeface="Arial"/>
              <a:ea typeface="DejaVu Sans"/>
            </a:endParaRPr>
          </a:p>
        </p:txBody>
      </p:sp>
      <p:sp>
        <p:nvSpPr>
          <p:cNvPr id="8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it-IT" sz="4400" spc="-1" strike="noStrike">
                <a:solidFill>
                  <a:srgbClr val="000000"/>
                </a:solidFill>
                <a:latin typeface="Arial"/>
              </a:rPr>
              <a:t>Fai clic per modificare il formato del testo del titolo</a:t>
            </a:r>
            <a:endParaRPr b="0" lang="it-IT" sz="4400" spc="-1" strike="noStrike">
              <a:solidFill>
                <a:srgbClr val="000000"/>
              </a:solidFill>
              <a:latin typeface="Arial"/>
            </a:endParaRPr>
          </a:p>
        </p:txBody>
      </p:sp>
      <p:sp>
        <p:nvSpPr>
          <p:cNvPr id="84"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3200" spc="-1" strike="noStrike">
                <a:solidFill>
                  <a:srgbClr val="000000"/>
                </a:solidFill>
                <a:latin typeface="Arial"/>
              </a:rPr>
              <a:t>Fai clic per modificare il formato del testo della struttura</a:t>
            </a:r>
            <a:endParaRPr b="0" lang="it-IT"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2800" spc="-1" strike="noStrike">
                <a:solidFill>
                  <a:srgbClr val="000000"/>
                </a:solidFill>
                <a:latin typeface="Arial"/>
              </a:rPr>
              <a:t>Secondo livello struttura</a:t>
            </a:r>
            <a:endParaRPr b="0" lang="it-IT"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2400" spc="-1" strike="noStrike">
                <a:solidFill>
                  <a:srgbClr val="000000"/>
                </a:solidFill>
                <a:latin typeface="Arial"/>
              </a:rPr>
              <a:t>Terzo livello struttura</a:t>
            </a:r>
            <a:endParaRPr b="0" lang="it-IT"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2000" spc="-1" strike="noStrike">
                <a:solidFill>
                  <a:srgbClr val="000000"/>
                </a:solidFill>
                <a:latin typeface="Arial"/>
              </a:rPr>
              <a:t>Quarto livello struttura</a:t>
            </a:r>
            <a:endParaRPr b="0" lang="it-IT"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wm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chart" Target="../charts/chart3.xml"/><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 Id="rId3" Type="http://schemas.openxmlformats.org/officeDocument/2006/relationships/image" Target="../media/image32.wmf"/><Relationship Id="rId4" Type="http://schemas.openxmlformats.org/officeDocument/2006/relationships/image" Target="../media/image32.wmf"/><Relationship Id="rId5" Type="http://schemas.openxmlformats.org/officeDocument/2006/relationships/image" Target="../media/image32.wmf"/><Relationship Id="rId6"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 Id="rId3" Type="http://schemas.openxmlformats.org/officeDocument/2006/relationships/image" Target="../media/image32.wmf"/><Relationship Id="rId4" Type="http://schemas.openxmlformats.org/officeDocument/2006/relationships/image" Target="../media/image32.wmf"/><Relationship Id="rId5" Type="http://schemas.openxmlformats.org/officeDocument/2006/relationships/image" Target="../media/image32.wmf"/><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jpe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31.wmf"/><Relationship Id="rId4" Type="http://schemas.openxmlformats.org/officeDocument/2006/relationships/slideLayout" Target="../slideLayouts/slideLayout17.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31.wmf"/><Relationship Id="rId5" Type="http://schemas.openxmlformats.org/officeDocument/2006/relationships/slideLayout" Target="../slideLayouts/slideLayout17.xml"/><Relationship Id="rId6"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43.png"/><Relationship Id="rId2" Type="http://schemas.microsoft.com/office/2007/relationships/hdphoto" Target="../media/hdphoto1.wdp"/><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tif"/><Relationship Id="rId8" Type="http://schemas.openxmlformats.org/officeDocument/2006/relationships/image" Target="../media/image49.tif"/><Relationship Id="rId9" Type="http://schemas.openxmlformats.org/officeDocument/2006/relationships/slideLayout" Target="../slideLayouts/slideLayout25.xml"/><Relationship Id="rId10"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 Id="rId3" Type="http://schemas.openxmlformats.org/officeDocument/2006/relationships/image" Target="../media/image11.wmf"/><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
          <p:cNvSpPr/>
          <p:nvPr/>
        </p:nvSpPr>
        <p:spPr>
          <a:xfrm>
            <a:off x="1197360" y="3160080"/>
            <a:ext cx="7215840" cy="857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it-IT" sz="2800" spc="-1" strike="noStrike">
                <a:solidFill>
                  <a:srgbClr val="000000"/>
                </a:solidFill>
                <a:latin typeface="Yu Gothic UI Light"/>
                <a:ea typeface="DejaVu Sans"/>
              </a:rPr>
              <a:t>Cinque messaggi molto attuali per la gestione del paziente con ipertensione polmonare</a:t>
            </a:r>
            <a:endParaRPr b="0" lang="it-IT" sz="2800" spc="-1" strike="noStrike">
              <a:solidFill>
                <a:srgbClr val="000000"/>
              </a:solidFill>
              <a:latin typeface="Arial"/>
            </a:endParaRPr>
          </a:p>
          <a:p>
            <a:pPr algn="ctr">
              <a:lnSpc>
                <a:spcPct val="100000"/>
              </a:lnSpc>
            </a:pPr>
            <a:endParaRPr b="0" lang="it-IT" sz="2800" spc="-1" strike="noStrike">
              <a:solidFill>
                <a:srgbClr val="000000"/>
              </a:solidFill>
              <a:latin typeface="Arial"/>
            </a:endParaRPr>
          </a:p>
          <a:p>
            <a:pPr algn="ctr">
              <a:lnSpc>
                <a:spcPct val="100000"/>
              </a:lnSpc>
            </a:pPr>
            <a:r>
              <a:rPr b="0" lang="it-IT" sz="2000" spc="-1" strike="noStrike">
                <a:solidFill>
                  <a:srgbClr val="000000"/>
                </a:solidFill>
                <a:latin typeface="Yu Gothic UI Light"/>
                <a:ea typeface="DejaVu Sans"/>
              </a:rPr>
              <a:t>Francesca Luisi</a:t>
            </a:r>
            <a:endParaRPr b="0" lang="it-IT" sz="2000" spc="-1" strike="noStrike">
              <a:solidFill>
                <a:srgbClr val="000000"/>
              </a:solidFill>
              <a:latin typeface="Arial"/>
            </a:endParaRPr>
          </a:p>
          <a:p>
            <a:pPr algn="ctr">
              <a:lnSpc>
                <a:spcPct val="100000"/>
              </a:lnSpc>
            </a:pPr>
            <a:r>
              <a:rPr b="0" lang="it-IT" sz="2000" spc="-1" strike="noStrike">
                <a:solidFill>
                  <a:srgbClr val="000000"/>
                </a:solidFill>
                <a:latin typeface="Yu Gothic UI Light"/>
                <a:ea typeface="DejaVu Sans"/>
              </a:rPr>
              <a:t>U.O. Pneumologia Ospedale San Giuseppe Multimedica - Milano</a:t>
            </a:r>
            <a:endParaRPr b="0" lang="it-IT" sz="2000" spc="-1" strike="noStrike">
              <a:solidFill>
                <a:srgbClr val="000000"/>
              </a:solidFill>
              <a:latin typeface="Arial"/>
            </a:endParaRPr>
          </a:p>
        </p:txBody>
      </p:sp>
      <p:pic>
        <p:nvPicPr>
          <p:cNvPr id="128" name="" descr=""/>
          <p:cNvPicPr/>
          <p:nvPr/>
        </p:nvPicPr>
        <p:blipFill>
          <a:blip r:embed="rId1"/>
          <a:stretch/>
        </p:blipFill>
        <p:spPr>
          <a:xfrm>
            <a:off x="360" y="0"/>
            <a:ext cx="10079280" cy="28004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Rettangolo 6"/>
          <p:cNvSpPr/>
          <p:nvPr/>
        </p:nvSpPr>
        <p:spPr>
          <a:xfrm>
            <a:off x="266040" y="3195720"/>
            <a:ext cx="9459000" cy="1581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it-IT" sz="1800" spc="-1" strike="noStrike">
              <a:solidFill>
                <a:srgbClr val="000000"/>
              </a:solidFill>
              <a:latin typeface="Arial"/>
              <a:ea typeface="DejaVu Sans"/>
            </a:endParaRPr>
          </a:p>
        </p:txBody>
      </p:sp>
      <p:pic>
        <p:nvPicPr>
          <p:cNvPr id="152" name="" descr=""/>
          <p:cNvPicPr/>
          <p:nvPr/>
        </p:nvPicPr>
        <p:blipFill>
          <a:blip r:embed="rId1"/>
          <a:srcRect l="3540" t="1146" r="708" b="0"/>
          <a:stretch/>
        </p:blipFill>
        <p:spPr>
          <a:xfrm>
            <a:off x="5493600" y="2938680"/>
            <a:ext cx="4498200" cy="2684160"/>
          </a:xfrm>
          <a:prstGeom prst="rect">
            <a:avLst/>
          </a:prstGeom>
          <a:ln w="0">
            <a:noFill/>
          </a:ln>
        </p:spPr>
      </p:pic>
      <p:sp>
        <p:nvSpPr>
          <p:cNvPr id="153" name=""/>
          <p:cNvSpPr/>
          <p:nvPr/>
        </p:nvSpPr>
        <p:spPr>
          <a:xfrm>
            <a:off x="128160" y="1603440"/>
            <a:ext cx="9784080" cy="35992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Numerosi fattori confondenti: età, tipo di esercizio, commorbidità cardiologiche e pneumologiche sottostanti</a:t>
            </a: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 durante il massimo esercizio le PAP tendono ad essere più alte sul treadmill rispetto al cicloergometro</a:t>
            </a: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 La mPAP e l’output cardiaco tendono a ridursi e la FC ad aumentare in piedi rispetto alla posizione supina</a:t>
            </a: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 La posizione supina o semisupina è più sensibile poiché il ritorno venoso è massimizzato</a:t>
            </a: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 In posizione eretta vi sono di più artefatti per movimento del catetere</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Non facilmente riproducibile</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Complicanze</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Standardizzazione della metadica </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p:txBody>
      </p:sp>
      <p:grpSp>
        <p:nvGrpSpPr>
          <p:cNvPr id="154" name=""/>
          <p:cNvGrpSpPr/>
          <p:nvPr/>
        </p:nvGrpSpPr>
        <p:grpSpPr>
          <a:xfrm>
            <a:off x="5232240" y="210960"/>
            <a:ext cx="4747320" cy="1366920"/>
            <a:chOff x="5232240" y="210960"/>
            <a:chExt cx="4747320" cy="1366920"/>
          </a:xfrm>
        </p:grpSpPr>
        <p:pic>
          <p:nvPicPr>
            <p:cNvPr id="155" name="Immagine 164" descr=""/>
            <p:cNvPicPr/>
            <p:nvPr/>
          </p:nvPicPr>
          <p:blipFill>
            <a:blip r:embed="rId2"/>
            <a:stretch/>
          </p:blipFill>
          <p:spPr>
            <a:xfrm>
              <a:off x="5232240" y="210960"/>
              <a:ext cx="4747320" cy="1204200"/>
            </a:xfrm>
            <a:prstGeom prst="rect">
              <a:avLst/>
            </a:prstGeom>
            <a:ln w="0">
              <a:noFill/>
            </a:ln>
          </p:spPr>
        </p:pic>
        <p:pic>
          <p:nvPicPr>
            <p:cNvPr id="156" name="" descr=""/>
            <p:cNvPicPr/>
            <p:nvPr/>
          </p:nvPicPr>
          <p:blipFill>
            <a:blip r:embed="rId3"/>
            <a:stretch/>
          </p:blipFill>
          <p:spPr>
            <a:xfrm>
              <a:off x="8902800" y="1416240"/>
              <a:ext cx="933120" cy="161640"/>
            </a:xfrm>
            <a:prstGeom prst="rect">
              <a:avLst/>
            </a:prstGeom>
            <a:ln w="0">
              <a:noFill/>
            </a:ln>
          </p:spPr>
        </p:pic>
      </p:gr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CasellaDiTesto 6"/>
          <p:cNvSpPr/>
          <p:nvPr/>
        </p:nvSpPr>
        <p:spPr>
          <a:xfrm>
            <a:off x="500760" y="231120"/>
            <a:ext cx="9196920" cy="330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it-IT" sz="2000" spc="-1" strike="noStrike">
                <a:solidFill>
                  <a:srgbClr val="ff1744"/>
                </a:solidFill>
                <a:latin typeface="Yu Gothic UI Light"/>
                <a:ea typeface="DejaVu Sans"/>
              </a:rPr>
              <a:t>QUALE IMPATTO SULLA CLINICA?</a:t>
            </a:r>
            <a:endParaRPr b="0" lang="it-IT" sz="2000" spc="-1" strike="noStrike">
              <a:solidFill>
                <a:srgbClr val="000000"/>
              </a:solidFill>
              <a:latin typeface="Arial"/>
            </a:endParaRPr>
          </a:p>
          <a:p>
            <a:pPr>
              <a:lnSpc>
                <a:spcPct val="100000"/>
              </a:lnSpc>
            </a:pPr>
            <a:endParaRPr b="0" lang="it-IT" sz="1400" spc="-1" strike="noStrike">
              <a:solidFill>
                <a:srgbClr val="000000"/>
              </a:solidFill>
              <a:latin typeface="Arial"/>
            </a:endParaRPr>
          </a:p>
        </p:txBody>
      </p:sp>
      <p:sp>
        <p:nvSpPr>
          <p:cNvPr id="158" name="CasellaDiTesto 7"/>
          <p:cNvSpPr/>
          <p:nvPr/>
        </p:nvSpPr>
        <p:spPr>
          <a:xfrm>
            <a:off x="130320" y="734040"/>
            <a:ext cx="9694440" cy="3301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ff1744"/>
              </a:buClr>
              <a:buFont typeface="Wingdings" charset="2"/>
              <a:buChar char=""/>
            </a:pPr>
            <a:r>
              <a:rPr b="0" lang="it-IT" sz="2000" spc="-1" strike="noStrike">
                <a:solidFill>
                  <a:srgbClr val="000000"/>
                </a:solidFill>
                <a:latin typeface="Yu Gothic UI Light"/>
                <a:ea typeface="DejaVu Sans"/>
              </a:rPr>
              <a:t>I pazienti che soddisfano i nuovi criteri diagnostici ma non quelli per il trattamento dovrebbero essere seguiti regolarmente, dato il rischio di progressione verso un’ipertensione polmonare che possa giustificare la terapia, in particolare nei gruppi ad alto rischio → come monitorare questi pazienti?</a:t>
            </a:r>
            <a:endParaRPr b="0" lang="it-IT" sz="2000" spc="-1" strike="noStrike">
              <a:solidFill>
                <a:srgbClr val="000000"/>
              </a:solidFill>
              <a:latin typeface="Arial"/>
            </a:endParaRPr>
          </a:p>
          <a:p>
            <a:pPr algn="just">
              <a:lnSpc>
                <a:spcPct val="100000"/>
              </a:lnSpc>
            </a:pPr>
            <a:endParaRPr b="0" lang="it-IT" sz="20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2000" spc="-1" strike="noStrike">
                <a:solidFill>
                  <a:srgbClr val="000000"/>
                </a:solidFill>
                <a:latin typeface="Yu Gothic UI Light"/>
                <a:ea typeface="DejaVu Sans"/>
              </a:rPr>
              <a:t>L’utilizzo di una terapia aggressiva nelle fasi iniziale di malattia porrebbe prevenire il rimodellamento vascolare e la progressione della malattia con conseguente impatto su morbidità e mortalità → necessari altri studi</a:t>
            </a:r>
            <a:endParaRPr b="0" lang="it-IT" sz="2000" spc="-1" strike="noStrike">
              <a:solidFill>
                <a:srgbClr val="000000"/>
              </a:solidFill>
              <a:latin typeface="Arial"/>
            </a:endParaRPr>
          </a:p>
          <a:p>
            <a:pPr algn="just">
              <a:lnSpc>
                <a:spcPct val="100000"/>
              </a:lnSpc>
            </a:pPr>
            <a:endParaRPr b="0" lang="it-IT" sz="20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2000" spc="-1" strike="noStrike">
                <a:solidFill>
                  <a:srgbClr val="000000"/>
                </a:solidFill>
                <a:latin typeface="Yu Gothic UI Light"/>
                <a:ea typeface="DejaVu Sans"/>
              </a:rPr>
              <a:t>Impatto su trials futuri → differenti trattamenti per questi pazienti?</a:t>
            </a:r>
            <a:endParaRPr b="0" lang="it-IT" sz="20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p:txBody>
      </p:sp>
      <p:pic>
        <p:nvPicPr>
          <p:cNvPr id="159" name="" descr=""/>
          <p:cNvPicPr/>
          <p:nvPr/>
        </p:nvPicPr>
        <p:blipFill>
          <a:blip r:embed="rId1"/>
          <a:srcRect l="5479" t="0" r="0" b="0"/>
          <a:stretch/>
        </p:blipFill>
        <p:spPr>
          <a:xfrm>
            <a:off x="7786800" y="2974680"/>
            <a:ext cx="2004840" cy="2547000"/>
          </a:xfrm>
          <a:prstGeom prst="rect">
            <a:avLst/>
          </a:prstGeom>
          <a:ln w="0">
            <a:noFill/>
          </a:ln>
        </p:spPr>
      </p:pic>
      <p:pic>
        <p:nvPicPr>
          <p:cNvPr id="160" name="Immagine 165" descr=""/>
          <p:cNvPicPr/>
          <p:nvPr/>
        </p:nvPicPr>
        <p:blipFill>
          <a:blip r:embed="rId2"/>
          <a:stretch/>
        </p:blipFill>
        <p:spPr>
          <a:xfrm>
            <a:off x="435600" y="4114080"/>
            <a:ext cx="3387600" cy="13719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ttangolo 10"/>
          <p:cNvSpPr/>
          <p:nvPr/>
        </p:nvSpPr>
        <p:spPr>
          <a:xfrm>
            <a:off x="657360" y="727200"/>
            <a:ext cx="8274240" cy="18792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Nuovi parametri emodinamici</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1" lang="it-IT" sz="2200" spc="-1" strike="noStrike">
                <a:solidFill>
                  <a:srgbClr val="ff1744"/>
                </a:solidFill>
                <a:latin typeface="Yu Gothic UI Light"/>
                <a:ea typeface="DejaVu Sans"/>
              </a:rPr>
              <a:t>Genetica</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Follow-up</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Gestione paziente pluricomorbido/anziano</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Nuove terapie</a:t>
            </a:r>
            <a:endParaRPr b="0" lang="it-IT"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Immagine 170" descr=""/>
          <p:cNvPicPr/>
          <p:nvPr/>
        </p:nvPicPr>
        <p:blipFill>
          <a:blip r:embed="rId1"/>
          <a:stretch/>
        </p:blipFill>
        <p:spPr>
          <a:xfrm>
            <a:off x="7207200" y="1260720"/>
            <a:ext cx="2645640" cy="340200"/>
          </a:xfrm>
          <a:prstGeom prst="rect">
            <a:avLst/>
          </a:prstGeom>
          <a:ln w="0">
            <a:noFill/>
          </a:ln>
        </p:spPr>
      </p:pic>
      <p:pic>
        <p:nvPicPr>
          <p:cNvPr id="163" name="Immagine 171" descr=""/>
          <p:cNvPicPr/>
          <p:nvPr/>
        </p:nvPicPr>
        <p:blipFill>
          <a:blip r:embed="rId2"/>
          <a:stretch/>
        </p:blipFill>
        <p:spPr>
          <a:xfrm>
            <a:off x="3164040" y="1349640"/>
            <a:ext cx="6821280" cy="4241160"/>
          </a:xfrm>
          <a:prstGeom prst="rect">
            <a:avLst/>
          </a:prstGeom>
          <a:ln w="0">
            <a:noFill/>
          </a:ln>
        </p:spPr>
      </p:pic>
      <p:pic>
        <p:nvPicPr>
          <p:cNvPr id="164" name="Immagine 11" descr=""/>
          <p:cNvPicPr/>
          <p:nvPr/>
        </p:nvPicPr>
        <p:blipFill>
          <a:blip r:embed="rId3"/>
          <a:srcRect l="9484" t="0" r="4007" b="0"/>
          <a:stretch/>
        </p:blipFill>
        <p:spPr>
          <a:xfrm>
            <a:off x="457200" y="2815920"/>
            <a:ext cx="2433960" cy="2128320"/>
          </a:xfrm>
          <a:prstGeom prst="rect">
            <a:avLst/>
          </a:prstGeom>
          <a:ln w="0">
            <a:noFill/>
          </a:ln>
        </p:spPr>
      </p:pic>
      <p:grpSp>
        <p:nvGrpSpPr>
          <p:cNvPr id="165" name=""/>
          <p:cNvGrpSpPr/>
          <p:nvPr/>
        </p:nvGrpSpPr>
        <p:grpSpPr>
          <a:xfrm>
            <a:off x="43560" y="196200"/>
            <a:ext cx="3924360" cy="1359720"/>
            <a:chOff x="43560" y="196200"/>
            <a:chExt cx="3924360" cy="1359720"/>
          </a:xfrm>
        </p:grpSpPr>
        <p:pic>
          <p:nvPicPr>
            <p:cNvPr id="166" name="Immagine 169" descr=""/>
            <p:cNvPicPr/>
            <p:nvPr/>
          </p:nvPicPr>
          <p:blipFill>
            <a:blip r:embed="rId4"/>
            <a:srcRect l="0" t="4936" r="0" b="22060"/>
            <a:stretch/>
          </p:blipFill>
          <p:spPr>
            <a:xfrm>
              <a:off x="43560" y="196200"/>
              <a:ext cx="3924360" cy="1152360"/>
            </a:xfrm>
            <a:prstGeom prst="rect">
              <a:avLst/>
            </a:prstGeom>
            <a:ln w="0">
              <a:noFill/>
            </a:ln>
          </p:spPr>
        </p:pic>
        <p:pic>
          <p:nvPicPr>
            <p:cNvPr id="167" name="" descr=""/>
            <p:cNvPicPr/>
            <p:nvPr/>
          </p:nvPicPr>
          <p:blipFill>
            <a:blip r:embed="rId5"/>
            <a:srcRect l="0" t="0" r="13526" b="0"/>
            <a:stretch/>
          </p:blipFill>
          <p:spPr>
            <a:xfrm>
              <a:off x="87120" y="1296360"/>
              <a:ext cx="1203120" cy="259560"/>
            </a:xfrm>
            <a:prstGeom prst="rect">
              <a:avLst/>
            </a:prstGeom>
            <a:ln w="0">
              <a:noFill/>
            </a:ln>
          </p:spPr>
        </p:pic>
      </p:grpSp>
      <p:sp>
        <p:nvSpPr>
          <p:cNvPr id="168" name=""/>
          <p:cNvSpPr/>
          <p:nvPr/>
        </p:nvSpPr>
        <p:spPr>
          <a:xfrm flipV="1">
            <a:off x="5399280" y="4543200"/>
            <a:ext cx="4448520" cy="29160"/>
          </a:xfrm>
          <a:prstGeom prst="line">
            <a:avLst/>
          </a:prstGeom>
          <a:ln w="36000">
            <a:solidFill>
              <a:srgbClr val="ff1744"/>
            </a:solidFill>
            <a:round/>
          </a:ln>
        </p:spPr>
        <p:style>
          <a:lnRef idx="0"/>
          <a:fillRef idx="0"/>
          <a:effectRef idx="0"/>
          <a:fontRef idx="minor"/>
        </p:style>
        <p:txBody>
          <a:bodyPr lIns="108000" rIns="108000" tIns="-33840" bIns="-33840" anchor="ctr">
            <a:noAutofit/>
          </a:bodyPr>
          <a:p>
            <a:endParaRPr b="0" lang="it-IT" sz="1800" spc="-1" strike="noStrike">
              <a:solidFill>
                <a:srgbClr val="000000"/>
              </a:solidFill>
              <a:latin typeface="Arial"/>
              <a:ea typeface="DejaVu Sans"/>
            </a:endParaRPr>
          </a:p>
        </p:txBody>
      </p:sp>
      <p:sp>
        <p:nvSpPr>
          <p:cNvPr id="169" name=""/>
          <p:cNvSpPr/>
          <p:nvPr/>
        </p:nvSpPr>
        <p:spPr>
          <a:xfrm flipV="1">
            <a:off x="3338280" y="4741200"/>
            <a:ext cx="1190160" cy="7200"/>
          </a:xfrm>
          <a:prstGeom prst="line">
            <a:avLst/>
          </a:prstGeom>
          <a:ln w="36000">
            <a:solidFill>
              <a:srgbClr val="ff1744"/>
            </a:solidFill>
            <a:round/>
          </a:ln>
        </p:spPr>
        <p:style>
          <a:lnRef idx="0"/>
          <a:fillRef idx="0"/>
          <a:effectRef idx="0"/>
          <a:fontRef idx="minor"/>
        </p:style>
        <p:txBody>
          <a:bodyPr lIns="108000" rIns="108000" tIns="-55800" bIns="-55800" anchor="ctr">
            <a:noAutofit/>
          </a:bodyPr>
          <a:p>
            <a:endParaRPr b="0" lang="it-IT" sz="1800" spc="-1" strike="noStrike">
              <a:solidFill>
                <a:srgbClr val="000000"/>
              </a:solidFill>
              <a:latin typeface="Arial"/>
              <a:ea typeface="DejaVu Sans"/>
            </a:endParaRPr>
          </a:p>
        </p:txBody>
      </p:sp>
      <p:sp>
        <p:nvSpPr>
          <p:cNvPr id="170" name=""/>
          <p:cNvSpPr/>
          <p:nvPr/>
        </p:nvSpPr>
        <p:spPr>
          <a:xfrm flipV="1">
            <a:off x="5007960" y="5123520"/>
            <a:ext cx="4839840" cy="29880"/>
          </a:xfrm>
          <a:prstGeom prst="line">
            <a:avLst/>
          </a:prstGeom>
          <a:ln w="36000">
            <a:solidFill>
              <a:srgbClr val="ff1744"/>
            </a:solidFill>
            <a:round/>
          </a:ln>
        </p:spPr>
        <p:style>
          <a:lnRef idx="0"/>
          <a:fillRef idx="0"/>
          <a:effectRef idx="0"/>
          <a:fontRef idx="minor"/>
        </p:style>
        <p:txBody>
          <a:bodyPr lIns="108000" rIns="108000" tIns="-33120" bIns="-33120" anchor="ctr">
            <a:noAutofit/>
          </a:bodyPr>
          <a:p>
            <a:endParaRPr b="0" lang="it-IT" sz="1800" spc="-1" strike="noStrike">
              <a:solidFill>
                <a:srgbClr val="000000"/>
              </a:solidFill>
              <a:latin typeface="Arial"/>
              <a:ea typeface="DejaVu Sans"/>
            </a:endParaRPr>
          </a:p>
        </p:txBody>
      </p:sp>
      <p:sp>
        <p:nvSpPr>
          <p:cNvPr id="171" name=""/>
          <p:cNvSpPr/>
          <p:nvPr/>
        </p:nvSpPr>
        <p:spPr>
          <a:xfrm flipV="1">
            <a:off x="3323880" y="5329080"/>
            <a:ext cx="1190160" cy="7200"/>
          </a:xfrm>
          <a:prstGeom prst="line">
            <a:avLst/>
          </a:prstGeom>
          <a:ln w="36000">
            <a:solidFill>
              <a:srgbClr val="ff1744"/>
            </a:solidFill>
            <a:round/>
          </a:ln>
        </p:spPr>
        <p:style>
          <a:lnRef idx="0"/>
          <a:fillRef idx="0"/>
          <a:effectRef idx="0"/>
          <a:fontRef idx="minor"/>
        </p:style>
        <p:txBody>
          <a:bodyPr lIns="108000" rIns="108000" tIns="-55800" bIns="-55800" anchor="ctr">
            <a:noAutofit/>
          </a:bodyPr>
          <a:p>
            <a:endParaRPr b="0" lang="it-IT"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158040" y="240120"/>
            <a:ext cx="9799200" cy="3443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it-IT" sz="1800" spc="-1" strike="noStrike">
                <a:solidFill>
                  <a:srgbClr val="ff1744"/>
                </a:solidFill>
                <a:latin typeface="Yu Gothic UI Light"/>
                <a:ea typeface="DejaVu Sans"/>
              </a:rPr>
              <a:t>Informazioni su fenotipo clinico e outcomes:</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BMPR2, ACVRL1 e EIF2AK4: età inferiore alla diagnosi</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BMPR2: impegno emodinamico più severo e prognosi peggiore (</a:t>
            </a:r>
            <a:r>
              <a:rPr b="0" lang="it-IT" sz="1200" spc="-1" strike="noStrike">
                <a:solidFill>
                  <a:srgbClr val="000000"/>
                </a:solidFill>
                <a:latin typeface="Yu Gothic UI Light"/>
                <a:ea typeface="DejaVu Sans"/>
              </a:rPr>
              <a:t>Evans JD.Lancet Respir Med 2016</a:t>
            </a:r>
            <a:r>
              <a:rPr b="0" lang="it-IT" sz="1800" spc="-1" strike="noStrike">
                <a:solidFill>
                  <a:srgbClr val="000000"/>
                </a:solidFill>
                <a:latin typeface="Yu Gothic UI Light"/>
                <a:ea typeface="DejaVu Sans"/>
              </a:rPr>
              <a:t>)</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t>
            </a:r>
            <a:r>
              <a:rPr b="0" lang="it-IT" sz="1800" spc="-1" strike="noStrike">
                <a:solidFill>
                  <a:srgbClr val="000000"/>
                </a:solidFill>
                <a:latin typeface="Yu Gothic UI Light"/>
                <a:ea typeface="DejaVu Sans"/>
              </a:rPr>
              <a:t>meno probabilità di rispondere a test di vasodilatazione (</a:t>
            </a:r>
            <a:r>
              <a:rPr b="0" lang="it-IT" sz="1200" spc="-1" strike="noStrike">
                <a:solidFill>
                  <a:srgbClr val="000000"/>
                </a:solidFill>
                <a:latin typeface="Yu Gothic UI Light"/>
                <a:ea typeface="DejaVu Sans"/>
              </a:rPr>
              <a:t>Sztrynf B. Am J Respir Crit Care 2008</a:t>
            </a:r>
            <a:r>
              <a:rPr b="0" lang="it-IT" sz="1800" spc="-1" strike="noStrike">
                <a:solidFill>
                  <a:srgbClr val="000000"/>
                </a:solidFill>
                <a:latin typeface="Yu Gothic UI Light"/>
                <a:ea typeface="DejaVu Sans"/>
              </a:rPr>
              <a:t>)</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t>
            </a:r>
            <a:r>
              <a:rPr b="0" lang="it-IT" sz="1800" spc="-1" strike="noStrike">
                <a:solidFill>
                  <a:srgbClr val="000000"/>
                </a:solidFill>
                <a:latin typeface="Yu Gothic UI Light"/>
                <a:ea typeface="DejaVu Sans"/>
              </a:rPr>
              <a:t>funzione del Vdx più severamente compromessa (</a:t>
            </a:r>
            <a:r>
              <a:rPr b="0" lang="it-IT" sz="1200" spc="-1" strike="noStrike">
                <a:solidFill>
                  <a:srgbClr val="000000"/>
                </a:solidFill>
                <a:latin typeface="Yu Gothic UI Light"/>
                <a:ea typeface="DejaVu Sans"/>
              </a:rPr>
              <a:t>Van der Bruggen CE. Circulation 2016</a:t>
            </a:r>
            <a:r>
              <a:rPr b="0" lang="it-IT" sz="1800" spc="-1" strike="noStrike">
                <a:solidFill>
                  <a:srgbClr val="000000"/>
                </a:solidFill>
                <a:latin typeface="Yu Gothic UI Light"/>
                <a:ea typeface="DejaVu Sans"/>
              </a:rPr>
              <a:t>)                    </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t>
            </a:r>
            <a:r>
              <a:rPr b="0" lang="it-IT" sz="1800" spc="-1" strike="noStrike">
                <a:solidFill>
                  <a:srgbClr val="000000"/>
                </a:solidFill>
                <a:latin typeface="Yu Gothic UI Light"/>
                <a:ea typeface="DejaVu Sans"/>
              </a:rPr>
              <a:t>nei polmoni espiantati maggior danno vascolare (</a:t>
            </a:r>
            <a:r>
              <a:rPr b="0" lang="it-IT" sz="1200" spc="-1" strike="noStrike">
                <a:solidFill>
                  <a:srgbClr val="000000"/>
                </a:solidFill>
                <a:latin typeface="Yu Gothic UI Light"/>
                <a:ea typeface="DejaVu Sans"/>
              </a:rPr>
              <a:t>Ghigna MR. Eur Respir J 2016</a:t>
            </a:r>
            <a:r>
              <a:rPr b="0" lang="it-IT" sz="1800" spc="-1" strike="noStrike">
                <a:solidFill>
                  <a:srgbClr val="000000"/>
                </a:solidFill>
                <a:latin typeface="Yu Gothic UI Light"/>
                <a:ea typeface="DejaVu Sans"/>
              </a:rPr>
              <a:t>) </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ACVRL1: anche se esordio con danno emodinamico meno severo, progressione molto rapida </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t>
            </a:r>
            <a:r>
              <a:rPr b="0" lang="it-IT" sz="1800" spc="-1" strike="noStrike">
                <a:solidFill>
                  <a:srgbClr val="000000"/>
                </a:solidFill>
                <a:latin typeface="Yu Gothic UI Light"/>
                <a:ea typeface="DejaVu Sans"/>
              </a:rPr>
              <a:t>(</a:t>
            </a:r>
            <a:r>
              <a:rPr b="0" lang="it-IT" sz="1200" spc="-1" strike="noStrike">
                <a:solidFill>
                  <a:srgbClr val="000000"/>
                </a:solidFill>
                <a:latin typeface="Yu Gothic UI Light"/>
                <a:ea typeface="DejaVu Sans"/>
              </a:rPr>
              <a:t>Girerd B. Am J Respir Crit Care Med 2010</a:t>
            </a:r>
            <a:r>
              <a:rPr b="0" lang="it-IT" sz="1800" spc="-1" strike="noStrike">
                <a:solidFill>
                  <a:srgbClr val="000000"/>
                </a:solidFill>
                <a:latin typeface="Yu Gothic UI Light"/>
                <a:ea typeface="DejaVu Sans"/>
              </a:rPr>
              <a:t>)</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mutazione biallelica di EIF2AK4: correlazione con PVOD/PCH</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t>
            </a:r>
            <a:r>
              <a:rPr b="0" lang="it-IT" sz="1800" spc="-1" strike="noStrike">
                <a:solidFill>
                  <a:srgbClr val="000000"/>
                </a:solidFill>
                <a:latin typeface="Yu Gothic UI Light"/>
                <a:ea typeface="DejaVu Sans"/>
              </a:rPr>
              <a:t>risposta alla terapia molto rara</a:t>
            </a:r>
            <a:endParaRPr b="0" lang="it-IT" sz="1800" spc="-1" strike="noStrike">
              <a:solidFill>
                <a:srgbClr val="000000"/>
              </a:solidFill>
              <a:latin typeface="Arial"/>
            </a:endParaRPr>
          </a:p>
          <a:p>
            <a:pPr>
              <a:lnSpc>
                <a:spcPct val="100000"/>
              </a:lnSpc>
            </a:pPr>
            <a:r>
              <a:rPr b="0" lang="it-IT" sz="1800" spc="-1" strike="noStrike">
                <a:solidFill>
                  <a:srgbClr val="000000"/>
                </a:solidFill>
                <a:latin typeface="Yu Gothic UI Light"/>
                <a:ea typeface="DejaVu Sans"/>
              </a:rPr>
              <a:t>                                                    </a:t>
            </a:r>
            <a:r>
              <a:rPr b="0" lang="it-IT" sz="1800" spc="-1" strike="noStrike">
                <a:solidFill>
                  <a:srgbClr val="000000"/>
                </a:solidFill>
                <a:latin typeface="Yu Gothic UI Light"/>
                <a:ea typeface="DejaVu Sans"/>
              </a:rPr>
              <a:t>avvio precoce a trapianto (</a:t>
            </a:r>
            <a:r>
              <a:rPr b="0" lang="it-IT" sz="1200" spc="-1" strike="noStrike">
                <a:solidFill>
                  <a:srgbClr val="000000"/>
                </a:solidFill>
                <a:latin typeface="Yu Gothic UI Light"/>
                <a:ea typeface="DejaVu Sans"/>
              </a:rPr>
              <a:t>Montani D. Lancet Respir Med 2017</a:t>
            </a:r>
            <a:r>
              <a:rPr b="0" lang="it-IT" sz="1800" spc="-1" strike="noStrike">
                <a:solidFill>
                  <a:srgbClr val="000000"/>
                </a:solidFill>
                <a:latin typeface="Yu Gothic UI Light"/>
                <a:ea typeface="DejaVu Sans"/>
              </a:rPr>
              <a:t>)</a:t>
            </a:r>
            <a:endParaRPr b="0" lang="it-IT" sz="1800" spc="-1" strike="noStrike">
              <a:solidFill>
                <a:srgbClr val="000000"/>
              </a:solidFill>
              <a:latin typeface="Arial"/>
            </a:endParaRPr>
          </a:p>
        </p:txBody>
      </p:sp>
      <p:sp>
        <p:nvSpPr>
          <p:cNvPr id="173" name=""/>
          <p:cNvSpPr/>
          <p:nvPr/>
        </p:nvSpPr>
        <p:spPr>
          <a:xfrm>
            <a:off x="57240" y="3684600"/>
            <a:ext cx="9799200" cy="1924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it-IT" sz="1800" spc="-1" strike="noStrike">
                <a:solidFill>
                  <a:srgbClr val="ff1744"/>
                </a:solidFill>
                <a:latin typeface="Yu Gothic UI Light"/>
                <a:ea typeface="DejaVu Sans"/>
              </a:rPr>
              <a:t>Identificare predittori per l’outcome in pazienti asintomatici portatori di mutazioni:</a:t>
            </a:r>
            <a:endParaRPr b="0" lang="it-IT" sz="1800" spc="-1" strike="noStrike">
              <a:solidFill>
                <a:srgbClr val="000000"/>
              </a:solidFill>
              <a:latin typeface="Arial"/>
            </a:endParaRPr>
          </a:p>
          <a:p>
            <a:pPr algn="just">
              <a:lnSpc>
                <a:spcPct val="100000"/>
              </a:lnSpc>
            </a:pPr>
            <a:r>
              <a:rPr b="0" lang="it-IT" sz="1800" spc="-1" strike="noStrike">
                <a:solidFill>
                  <a:srgbClr val="000000"/>
                </a:solidFill>
                <a:latin typeface="Yu Gothic UI Light"/>
                <a:ea typeface="DejaVu Sans"/>
              </a:rPr>
              <a:t>- Uno screening sistematico di pz con PAH e mutazione del BMPR2 ha dimostrato che i portatori asintomatici di mutazioni del BMPR2 hanno un rischio significativo di sviluppare PAH dello 0.99% per anno negli uomini e del 3.5% per anno nelle donne (</a:t>
            </a:r>
            <a:r>
              <a:rPr b="0" lang="it-IT" sz="1200" spc="-1" strike="noStrike">
                <a:solidFill>
                  <a:srgbClr val="000000"/>
                </a:solidFill>
                <a:latin typeface="Yu Gothic UI Light"/>
                <a:ea typeface="DejaVu Sans"/>
              </a:rPr>
              <a:t>Montani D. Eur Respir J 2021</a:t>
            </a:r>
            <a:r>
              <a:rPr b="0" lang="it-IT" sz="1800" spc="-1" strike="noStrike">
                <a:solidFill>
                  <a:srgbClr val="000000"/>
                </a:solidFill>
                <a:latin typeface="Yu Gothic UI Light"/>
                <a:ea typeface="DejaVu Sans"/>
              </a:rPr>
              <a:t>)</a:t>
            </a:r>
            <a:endParaRPr b="0" lang="it-IT" sz="1800" spc="-1" strike="noStrike">
              <a:solidFill>
                <a:srgbClr val="000000"/>
              </a:solidFill>
              <a:latin typeface="Arial"/>
            </a:endParaRPr>
          </a:p>
          <a:p>
            <a:pPr algn="just">
              <a:lnSpc>
                <a:spcPct val="100000"/>
              </a:lnSpc>
            </a:pPr>
            <a:r>
              <a:rPr b="0" lang="it-IT" sz="1800" spc="-1" strike="noStrike">
                <a:solidFill>
                  <a:srgbClr val="000000"/>
                </a:solidFill>
                <a:latin typeface="Yu Gothic UI Light"/>
                <a:ea typeface="DejaVu Sans"/>
              </a:rPr>
              <a:t>- causa la severità della patologia e il possibile impatto sull’aborto, lo screening è raccomandato per la possibile diagnosi prenatale o preimpianto</a:t>
            </a:r>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Immagine 172" descr=""/>
          <p:cNvPicPr/>
          <p:nvPr/>
        </p:nvPicPr>
        <p:blipFill>
          <a:blip r:embed="rId1"/>
          <a:stretch/>
        </p:blipFill>
        <p:spPr>
          <a:xfrm>
            <a:off x="4811760" y="194760"/>
            <a:ext cx="5200920" cy="5361840"/>
          </a:xfrm>
          <a:prstGeom prst="rect">
            <a:avLst/>
          </a:prstGeom>
          <a:ln w="0">
            <a:noFill/>
          </a:ln>
        </p:spPr>
      </p:pic>
      <p:grpSp>
        <p:nvGrpSpPr>
          <p:cNvPr id="175" name=""/>
          <p:cNvGrpSpPr/>
          <p:nvPr/>
        </p:nvGrpSpPr>
        <p:grpSpPr>
          <a:xfrm>
            <a:off x="109080" y="195480"/>
            <a:ext cx="3924360" cy="1359720"/>
            <a:chOff x="109080" y="195480"/>
            <a:chExt cx="3924360" cy="1359720"/>
          </a:xfrm>
        </p:grpSpPr>
        <p:pic>
          <p:nvPicPr>
            <p:cNvPr id="176" name="Immagine 169" descr=""/>
            <p:cNvPicPr/>
            <p:nvPr/>
          </p:nvPicPr>
          <p:blipFill>
            <a:blip r:embed="rId2"/>
            <a:srcRect l="0" t="4936" r="0" b="22060"/>
            <a:stretch/>
          </p:blipFill>
          <p:spPr>
            <a:xfrm>
              <a:off x="109080" y="195480"/>
              <a:ext cx="3924360" cy="1152360"/>
            </a:xfrm>
            <a:prstGeom prst="rect">
              <a:avLst/>
            </a:prstGeom>
            <a:ln w="0">
              <a:noFill/>
            </a:ln>
          </p:spPr>
        </p:pic>
        <p:pic>
          <p:nvPicPr>
            <p:cNvPr id="177" name="" descr=""/>
            <p:cNvPicPr/>
            <p:nvPr/>
          </p:nvPicPr>
          <p:blipFill>
            <a:blip r:embed="rId3"/>
            <a:srcRect l="0" t="0" r="13526" b="0"/>
            <a:stretch/>
          </p:blipFill>
          <p:spPr>
            <a:xfrm>
              <a:off x="152640" y="1295640"/>
              <a:ext cx="1203120" cy="259560"/>
            </a:xfrm>
            <a:prstGeom prst="rect">
              <a:avLst/>
            </a:prstGeom>
            <a:ln w="0">
              <a:noFill/>
            </a:ln>
          </p:spPr>
        </p:pic>
      </p:grpSp>
      <p:pic>
        <p:nvPicPr>
          <p:cNvPr id="178" name="Immagine 10" descr=""/>
          <p:cNvPicPr/>
          <p:nvPr/>
        </p:nvPicPr>
        <p:blipFill>
          <a:blip r:embed="rId4"/>
          <a:stretch/>
        </p:blipFill>
        <p:spPr>
          <a:xfrm>
            <a:off x="42840" y="1988640"/>
            <a:ext cx="4842000" cy="30830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Rettangolo 3"/>
          <p:cNvSpPr/>
          <p:nvPr/>
        </p:nvSpPr>
        <p:spPr>
          <a:xfrm>
            <a:off x="657360" y="727200"/>
            <a:ext cx="8274240" cy="18792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Nuovi parametri emodinamici</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Genetica</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1" lang="it-IT" sz="2200" spc="-1" strike="noStrike">
                <a:solidFill>
                  <a:srgbClr val="ff1744"/>
                </a:solidFill>
                <a:latin typeface="Yu Gothic UI Light"/>
                <a:ea typeface="DejaVu Sans"/>
              </a:rPr>
              <a:t>Follow-up</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Gestione paziente pluricomorbido/anziano</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Nuove terapie</a:t>
            </a:r>
            <a:endParaRPr b="0" lang="it-IT"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 descr=""/>
          <p:cNvPicPr/>
          <p:nvPr/>
        </p:nvPicPr>
        <p:blipFill>
          <a:blip r:embed="rId1"/>
          <a:srcRect l="0" t="0" r="0" b="25918"/>
          <a:stretch/>
        </p:blipFill>
        <p:spPr>
          <a:xfrm>
            <a:off x="798480" y="911880"/>
            <a:ext cx="8471880" cy="2953080"/>
          </a:xfrm>
          <a:prstGeom prst="rect">
            <a:avLst/>
          </a:prstGeom>
          <a:ln w="0">
            <a:noFill/>
          </a:ln>
        </p:spPr>
      </p:pic>
      <p:sp>
        <p:nvSpPr>
          <p:cNvPr id="181" name="Content Placeholder 1"/>
          <p:cNvSpPr/>
          <p:nvPr/>
        </p:nvSpPr>
        <p:spPr>
          <a:xfrm>
            <a:off x="5265360" y="6577200"/>
            <a:ext cx="6963120" cy="27576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spcBef>
                <a:spcPts val="210"/>
              </a:spcBef>
              <a:tabLst>
                <a:tab algn="l" pos="0"/>
              </a:tabLst>
            </a:pPr>
            <a:r>
              <a:rPr b="0" lang="en-GB" sz="1050" spc="-1" strike="noStrike">
                <a:solidFill>
                  <a:srgbClr val="3c3c3c"/>
                </a:solidFill>
                <a:latin typeface="Arial"/>
                <a:ea typeface="DejaVu Sans"/>
              </a:rPr>
              <a:t>Humbert M </a:t>
            </a:r>
            <a:r>
              <a:rPr b="0" i="1" lang="en-GB" sz="1050" spc="-1" strike="noStrike">
                <a:solidFill>
                  <a:srgbClr val="3c3c3c"/>
                </a:solidFill>
                <a:latin typeface="Arial"/>
                <a:ea typeface="DejaVu Sans"/>
              </a:rPr>
              <a:t>et al. Eur Respir J</a:t>
            </a:r>
            <a:r>
              <a:rPr b="0" lang="fr-FR" sz="1050" spc="-1" strike="noStrike">
                <a:solidFill>
                  <a:srgbClr val="3c3c3c"/>
                </a:solidFill>
                <a:latin typeface="Arial"/>
                <a:ea typeface="DejaVu Sans"/>
              </a:rPr>
              <a:t> 2022; </a:t>
            </a:r>
            <a:r>
              <a:rPr b="0" i="1" lang="fr-FR" sz="1050" spc="-1" strike="noStrike">
                <a:solidFill>
                  <a:srgbClr val="3c3c3c"/>
                </a:solidFill>
                <a:latin typeface="Arial"/>
                <a:ea typeface="DejaVu Sans"/>
              </a:rPr>
              <a:t>in </a:t>
            </a:r>
            <a:r>
              <a:rPr b="0" i="1" lang="en-GB" sz="1050" spc="-1" strike="noStrike">
                <a:solidFill>
                  <a:srgbClr val="3c3c3c"/>
                </a:solidFill>
                <a:latin typeface="Arial"/>
                <a:ea typeface="DejaVu Sans"/>
              </a:rPr>
              <a:t>press</a:t>
            </a:r>
            <a:r>
              <a:rPr b="0" lang="fr-FR" sz="1050" spc="-1" strike="noStrike">
                <a:solidFill>
                  <a:srgbClr val="3c3c3c"/>
                </a:solidFill>
                <a:latin typeface="Arial"/>
                <a:ea typeface="DejaVu Sans"/>
              </a:rPr>
              <a:t>: 2200879; </a:t>
            </a:r>
            <a:r>
              <a:rPr b="0" lang="en-GB" sz="1050" spc="-1" strike="noStrike">
                <a:solidFill>
                  <a:srgbClr val="3c3c3c"/>
                </a:solidFill>
                <a:latin typeface="Arial"/>
                <a:ea typeface="DejaVu Sans"/>
              </a:rPr>
              <a:t>Humbert M, </a:t>
            </a:r>
            <a:r>
              <a:rPr b="0" i="1" lang="en-GB" sz="1050" spc="-1" strike="noStrike">
                <a:solidFill>
                  <a:srgbClr val="3c3c3c"/>
                </a:solidFill>
                <a:latin typeface="Arial"/>
                <a:ea typeface="DejaVu Sans"/>
              </a:rPr>
              <a:t>et al. Eur Heart J </a:t>
            </a:r>
            <a:r>
              <a:rPr b="0" lang="en-GB" sz="1050" spc="-1" strike="noStrike">
                <a:solidFill>
                  <a:srgbClr val="3c3c3c"/>
                </a:solidFill>
                <a:latin typeface="Arial"/>
                <a:ea typeface="DejaVu Sans"/>
              </a:rPr>
              <a:t>2022; 43: 3618-3731.</a:t>
            </a:r>
            <a:endParaRPr b="0" lang="it-IT" sz="1050" spc="-1" strike="noStrike">
              <a:solidFill>
                <a:srgbClr val="000000"/>
              </a:solidFill>
              <a:latin typeface="Arial"/>
            </a:endParaRPr>
          </a:p>
        </p:txBody>
      </p:sp>
      <p:sp>
        <p:nvSpPr>
          <p:cNvPr id="182" name="Content Placeholder 2"/>
          <p:cNvSpPr/>
          <p:nvPr/>
        </p:nvSpPr>
        <p:spPr>
          <a:xfrm>
            <a:off x="5265360" y="6577200"/>
            <a:ext cx="6963120" cy="27576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spcBef>
                <a:spcPts val="210"/>
              </a:spcBef>
              <a:tabLst>
                <a:tab algn="l" pos="0"/>
              </a:tabLst>
            </a:pPr>
            <a:r>
              <a:rPr b="0" lang="en-GB" sz="1050" spc="-1" strike="noStrike">
                <a:solidFill>
                  <a:srgbClr val="3c3c3c"/>
                </a:solidFill>
                <a:latin typeface="Arial"/>
                <a:ea typeface="DejaVu Sans"/>
              </a:rPr>
              <a:t>Humbert M </a:t>
            </a:r>
            <a:r>
              <a:rPr b="0" i="1" lang="en-GB" sz="1050" spc="-1" strike="noStrike">
                <a:solidFill>
                  <a:srgbClr val="3c3c3c"/>
                </a:solidFill>
                <a:latin typeface="Arial"/>
                <a:ea typeface="DejaVu Sans"/>
              </a:rPr>
              <a:t>et al. Eur Respir J</a:t>
            </a:r>
            <a:r>
              <a:rPr b="0" lang="fr-FR" sz="1050" spc="-1" strike="noStrike">
                <a:solidFill>
                  <a:srgbClr val="3c3c3c"/>
                </a:solidFill>
                <a:latin typeface="Arial"/>
                <a:ea typeface="DejaVu Sans"/>
              </a:rPr>
              <a:t> 2022; </a:t>
            </a:r>
            <a:r>
              <a:rPr b="0" i="1" lang="fr-FR" sz="1050" spc="-1" strike="noStrike">
                <a:solidFill>
                  <a:srgbClr val="3c3c3c"/>
                </a:solidFill>
                <a:latin typeface="Arial"/>
                <a:ea typeface="DejaVu Sans"/>
              </a:rPr>
              <a:t>in </a:t>
            </a:r>
            <a:r>
              <a:rPr b="0" i="1" lang="en-GB" sz="1050" spc="-1" strike="noStrike">
                <a:solidFill>
                  <a:srgbClr val="3c3c3c"/>
                </a:solidFill>
                <a:latin typeface="Arial"/>
                <a:ea typeface="DejaVu Sans"/>
              </a:rPr>
              <a:t>press</a:t>
            </a:r>
            <a:r>
              <a:rPr b="0" lang="fr-FR" sz="1050" spc="-1" strike="noStrike">
                <a:solidFill>
                  <a:srgbClr val="3c3c3c"/>
                </a:solidFill>
                <a:latin typeface="Arial"/>
                <a:ea typeface="DejaVu Sans"/>
              </a:rPr>
              <a:t>: 2200879; </a:t>
            </a:r>
            <a:r>
              <a:rPr b="0" lang="en-GB" sz="1050" spc="-1" strike="noStrike">
                <a:solidFill>
                  <a:srgbClr val="3c3c3c"/>
                </a:solidFill>
                <a:latin typeface="Arial"/>
                <a:ea typeface="DejaVu Sans"/>
              </a:rPr>
              <a:t>Humbert M, </a:t>
            </a:r>
            <a:r>
              <a:rPr b="0" i="1" lang="en-GB" sz="1050" spc="-1" strike="noStrike">
                <a:solidFill>
                  <a:srgbClr val="3c3c3c"/>
                </a:solidFill>
                <a:latin typeface="Arial"/>
                <a:ea typeface="DejaVu Sans"/>
              </a:rPr>
              <a:t>et al. Eur Heart J </a:t>
            </a:r>
            <a:r>
              <a:rPr b="0" lang="en-GB" sz="1050" spc="-1" strike="noStrike">
                <a:solidFill>
                  <a:srgbClr val="3c3c3c"/>
                </a:solidFill>
                <a:latin typeface="Arial"/>
                <a:ea typeface="DejaVu Sans"/>
              </a:rPr>
              <a:t>2022; 43: 3618-3731.</a:t>
            </a:r>
            <a:endParaRPr b="0" lang="it-IT" sz="1050" spc="-1" strike="noStrike">
              <a:solidFill>
                <a:srgbClr val="000000"/>
              </a:solidFill>
              <a:latin typeface="Arial"/>
            </a:endParaRPr>
          </a:p>
        </p:txBody>
      </p:sp>
      <p:sp>
        <p:nvSpPr>
          <p:cNvPr id="183" name="Content Placeholder 3"/>
          <p:cNvSpPr/>
          <p:nvPr/>
        </p:nvSpPr>
        <p:spPr>
          <a:xfrm>
            <a:off x="5265360" y="6577200"/>
            <a:ext cx="6963120" cy="27576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spcBef>
                <a:spcPts val="210"/>
              </a:spcBef>
              <a:tabLst>
                <a:tab algn="l" pos="0"/>
              </a:tabLst>
            </a:pPr>
            <a:r>
              <a:rPr b="0" lang="en-GB" sz="1050" spc="-1" strike="noStrike">
                <a:solidFill>
                  <a:srgbClr val="3c3c3c"/>
                </a:solidFill>
                <a:latin typeface="Arial"/>
                <a:ea typeface="DejaVu Sans"/>
              </a:rPr>
              <a:t>Humbert M </a:t>
            </a:r>
            <a:r>
              <a:rPr b="0" i="1" lang="en-GB" sz="1050" spc="-1" strike="noStrike">
                <a:solidFill>
                  <a:srgbClr val="3c3c3c"/>
                </a:solidFill>
                <a:latin typeface="Arial"/>
                <a:ea typeface="DejaVu Sans"/>
              </a:rPr>
              <a:t>et al. Eur Respir J</a:t>
            </a:r>
            <a:r>
              <a:rPr b="0" lang="fr-FR" sz="1050" spc="-1" strike="noStrike">
                <a:solidFill>
                  <a:srgbClr val="3c3c3c"/>
                </a:solidFill>
                <a:latin typeface="Arial"/>
                <a:ea typeface="DejaVu Sans"/>
              </a:rPr>
              <a:t> 2022; </a:t>
            </a:r>
            <a:r>
              <a:rPr b="0" i="1" lang="fr-FR" sz="1050" spc="-1" strike="noStrike">
                <a:solidFill>
                  <a:srgbClr val="3c3c3c"/>
                </a:solidFill>
                <a:latin typeface="Arial"/>
                <a:ea typeface="DejaVu Sans"/>
              </a:rPr>
              <a:t>in </a:t>
            </a:r>
            <a:r>
              <a:rPr b="0" i="1" lang="en-GB" sz="1050" spc="-1" strike="noStrike">
                <a:solidFill>
                  <a:srgbClr val="3c3c3c"/>
                </a:solidFill>
                <a:latin typeface="Arial"/>
                <a:ea typeface="DejaVu Sans"/>
              </a:rPr>
              <a:t>press</a:t>
            </a:r>
            <a:r>
              <a:rPr b="0" lang="fr-FR" sz="1050" spc="-1" strike="noStrike">
                <a:solidFill>
                  <a:srgbClr val="3c3c3c"/>
                </a:solidFill>
                <a:latin typeface="Arial"/>
                <a:ea typeface="DejaVu Sans"/>
              </a:rPr>
              <a:t>: 2200879; </a:t>
            </a:r>
            <a:r>
              <a:rPr b="0" lang="en-GB" sz="1050" spc="-1" strike="noStrike">
                <a:solidFill>
                  <a:srgbClr val="3c3c3c"/>
                </a:solidFill>
                <a:latin typeface="Arial"/>
                <a:ea typeface="DejaVu Sans"/>
              </a:rPr>
              <a:t>Humbert M, </a:t>
            </a:r>
            <a:r>
              <a:rPr b="0" i="1" lang="en-GB" sz="1050" spc="-1" strike="noStrike">
                <a:solidFill>
                  <a:srgbClr val="3c3c3c"/>
                </a:solidFill>
                <a:latin typeface="Arial"/>
                <a:ea typeface="DejaVu Sans"/>
              </a:rPr>
              <a:t>et al. Eur Heart J </a:t>
            </a:r>
            <a:r>
              <a:rPr b="0" lang="en-GB" sz="1050" spc="-1" strike="noStrike">
                <a:solidFill>
                  <a:srgbClr val="3c3c3c"/>
                </a:solidFill>
                <a:latin typeface="Arial"/>
                <a:ea typeface="DejaVu Sans"/>
              </a:rPr>
              <a:t>2022; 43: 3618-3731.</a:t>
            </a:r>
            <a:endParaRPr b="0" lang="it-IT" sz="1050" spc="-1" strike="noStrike">
              <a:solidFill>
                <a:srgbClr val="000000"/>
              </a:solidFill>
              <a:latin typeface="Arial"/>
            </a:endParaRPr>
          </a:p>
        </p:txBody>
      </p:sp>
      <p:pic>
        <p:nvPicPr>
          <p:cNvPr id="184" name="" descr=""/>
          <p:cNvPicPr/>
          <p:nvPr/>
        </p:nvPicPr>
        <p:blipFill>
          <a:blip r:embed="rId2"/>
          <a:stretch/>
        </p:blipFill>
        <p:spPr>
          <a:xfrm>
            <a:off x="5082480" y="2847240"/>
            <a:ext cx="8280" cy="8280"/>
          </a:xfrm>
          <a:prstGeom prst="rect">
            <a:avLst/>
          </a:prstGeom>
          <a:ln w="0">
            <a:noFill/>
          </a:ln>
        </p:spPr>
      </p:pic>
      <p:pic>
        <p:nvPicPr>
          <p:cNvPr id="185" name="" descr=""/>
          <p:cNvPicPr/>
          <p:nvPr/>
        </p:nvPicPr>
        <p:blipFill>
          <a:blip r:embed="rId3"/>
          <a:stretch/>
        </p:blipFill>
        <p:spPr>
          <a:xfrm>
            <a:off x="2483280" y="3976920"/>
            <a:ext cx="5171400" cy="1559160"/>
          </a:xfrm>
          <a:prstGeom prst="rect">
            <a:avLst/>
          </a:prstGeom>
          <a:ln w="0">
            <a:noFill/>
          </a:ln>
        </p:spPr>
      </p:pic>
      <p:pic>
        <p:nvPicPr>
          <p:cNvPr id="186" name="" descr=""/>
          <p:cNvPicPr/>
          <p:nvPr/>
        </p:nvPicPr>
        <p:blipFill>
          <a:blip r:embed="rId4"/>
          <a:stretch/>
        </p:blipFill>
        <p:spPr>
          <a:xfrm>
            <a:off x="8200440" y="71280"/>
            <a:ext cx="1822680" cy="8398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Rettangolo 2"/>
          <p:cNvSpPr/>
          <p:nvPr/>
        </p:nvSpPr>
        <p:spPr>
          <a:xfrm>
            <a:off x="657360" y="727200"/>
            <a:ext cx="8274240" cy="18792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Nuovi parametri emodinamici</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Genetica</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Follow-up</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1" lang="it-IT" sz="2200" spc="-1" strike="noStrike">
                <a:solidFill>
                  <a:srgbClr val="ff1744"/>
                </a:solidFill>
                <a:latin typeface="Yu Gothic UI Light"/>
                <a:ea typeface="DejaVu Sans"/>
              </a:rPr>
              <a:t>Gestione paziente pluricomorbido/anziano</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Nuove terapie</a:t>
            </a:r>
            <a:endParaRPr b="0" lang="it-IT"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88" name="Gruppo 23"/>
          <p:cNvGrpSpPr/>
          <p:nvPr/>
        </p:nvGrpSpPr>
        <p:grpSpPr>
          <a:xfrm>
            <a:off x="2031840" y="195840"/>
            <a:ext cx="5556240" cy="1972080"/>
            <a:chOff x="2031840" y="195840"/>
            <a:chExt cx="5556240" cy="1972080"/>
          </a:xfrm>
        </p:grpSpPr>
        <p:grpSp>
          <p:nvGrpSpPr>
            <p:cNvPr id="189" name="Groupe 17"/>
            <p:cNvGrpSpPr/>
            <p:nvPr/>
          </p:nvGrpSpPr>
          <p:grpSpPr>
            <a:xfrm>
              <a:off x="2031840" y="329400"/>
              <a:ext cx="5556240" cy="1838520"/>
              <a:chOff x="2031840" y="329400"/>
              <a:chExt cx="5556240" cy="1838520"/>
            </a:xfrm>
          </p:grpSpPr>
          <p:pic>
            <p:nvPicPr>
              <p:cNvPr id="190" name="Image 3" descr="Une image contenant ligne, diagramme, capture d’écran, Parallèle&#10;&#10;Description générée automatiquement"/>
              <p:cNvPicPr/>
              <p:nvPr/>
            </p:nvPicPr>
            <p:blipFill>
              <a:blip r:embed="rId1"/>
              <a:stretch/>
            </p:blipFill>
            <p:spPr>
              <a:xfrm>
                <a:off x="2031840" y="329400"/>
                <a:ext cx="5556240" cy="1556280"/>
              </a:xfrm>
              <a:prstGeom prst="rect">
                <a:avLst/>
              </a:prstGeom>
              <a:ln w="0">
                <a:noFill/>
              </a:ln>
            </p:spPr>
          </p:pic>
          <p:sp>
            <p:nvSpPr>
              <p:cNvPr id="191" name="ZoneTexte 4"/>
              <p:cNvSpPr/>
              <p:nvPr/>
            </p:nvSpPr>
            <p:spPr>
              <a:xfrm>
                <a:off x="2478240" y="1773720"/>
                <a:ext cx="783720" cy="394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GB" sz="1000" spc="-1" strike="noStrike">
                    <a:solidFill>
                      <a:srgbClr val="000000"/>
                    </a:solidFill>
                    <a:latin typeface="Arial"/>
                    <a:ea typeface="DejaVu Sans"/>
                  </a:rPr>
                  <a:t>US NIH</a:t>
                </a:r>
                <a:endParaRPr b="0" lang="it-IT" sz="1000" spc="-1" strike="noStrike">
                  <a:solidFill>
                    <a:srgbClr val="000000"/>
                  </a:solidFill>
                  <a:latin typeface="Arial"/>
                </a:endParaRPr>
              </a:p>
              <a:p>
                <a:pPr algn="ctr">
                  <a:lnSpc>
                    <a:spcPct val="100000"/>
                  </a:lnSpc>
                </a:pPr>
                <a:r>
                  <a:rPr b="0" lang="en-GB" sz="1000" spc="-1" strike="noStrike">
                    <a:solidFill>
                      <a:srgbClr val="000000"/>
                    </a:solidFill>
                    <a:latin typeface="Arial"/>
                    <a:ea typeface="DejaVu Sans"/>
                  </a:rPr>
                  <a:t>1981-1987</a:t>
                </a:r>
                <a:endParaRPr b="0" lang="it-IT" sz="1000" spc="-1" strike="noStrike">
                  <a:solidFill>
                    <a:srgbClr val="000000"/>
                  </a:solidFill>
                  <a:latin typeface="Arial"/>
                </a:endParaRPr>
              </a:p>
            </p:txBody>
          </p:sp>
          <p:sp>
            <p:nvSpPr>
              <p:cNvPr id="192" name="ZoneTexte 5"/>
              <p:cNvSpPr/>
              <p:nvPr/>
            </p:nvSpPr>
            <p:spPr>
              <a:xfrm>
                <a:off x="3269880" y="1773720"/>
                <a:ext cx="783720" cy="394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GB" sz="1000" spc="-1" strike="noStrike">
                    <a:solidFill>
                      <a:srgbClr val="000000"/>
                    </a:solidFill>
                    <a:latin typeface="Arial"/>
                    <a:ea typeface="DejaVu Sans"/>
                  </a:rPr>
                  <a:t>China</a:t>
                </a:r>
                <a:endParaRPr b="0" lang="it-IT" sz="1000" spc="-1" strike="noStrike">
                  <a:solidFill>
                    <a:srgbClr val="000000"/>
                  </a:solidFill>
                  <a:latin typeface="Arial"/>
                </a:endParaRPr>
              </a:p>
              <a:p>
                <a:pPr algn="ctr">
                  <a:lnSpc>
                    <a:spcPct val="100000"/>
                  </a:lnSpc>
                </a:pPr>
                <a:r>
                  <a:rPr b="0" lang="en-GB" sz="1000" spc="-1" strike="noStrike">
                    <a:solidFill>
                      <a:srgbClr val="000000"/>
                    </a:solidFill>
                    <a:latin typeface="Arial"/>
                    <a:ea typeface="DejaVu Sans"/>
                  </a:rPr>
                  <a:t>1999-2007</a:t>
                </a:r>
                <a:endParaRPr b="0" lang="it-IT" sz="1000" spc="-1" strike="noStrike">
                  <a:solidFill>
                    <a:srgbClr val="000000"/>
                  </a:solidFill>
                  <a:latin typeface="Arial"/>
                </a:endParaRPr>
              </a:p>
            </p:txBody>
          </p:sp>
          <p:sp>
            <p:nvSpPr>
              <p:cNvPr id="193" name="ZoneTexte 6"/>
              <p:cNvSpPr/>
              <p:nvPr/>
            </p:nvSpPr>
            <p:spPr>
              <a:xfrm>
                <a:off x="4089240" y="1773720"/>
                <a:ext cx="812880" cy="394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GB" sz="1000" spc="-1" strike="noStrike">
                    <a:solidFill>
                      <a:srgbClr val="000000"/>
                    </a:solidFill>
                    <a:latin typeface="Arial"/>
                    <a:ea typeface="DejaVu Sans"/>
                  </a:rPr>
                  <a:t>UK/Ireland</a:t>
                </a:r>
                <a:endParaRPr b="0" lang="it-IT" sz="1000" spc="-1" strike="noStrike">
                  <a:solidFill>
                    <a:srgbClr val="000000"/>
                  </a:solidFill>
                  <a:latin typeface="Arial"/>
                </a:endParaRPr>
              </a:p>
              <a:p>
                <a:pPr algn="ctr">
                  <a:lnSpc>
                    <a:spcPct val="100000"/>
                  </a:lnSpc>
                </a:pPr>
                <a:r>
                  <a:rPr b="0" lang="en-GB" sz="1000" spc="-1" strike="noStrike">
                    <a:solidFill>
                      <a:srgbClr val="000000"/>
                    </a:solidFill>
                    <a:latin typeface="Arial"/>
                    <a:ea typeface="DejaVu Sans"/>
                  </a:rPr>
                  <a:t>2001-2012</a:t>
                </a:r>
                <a:endParaRPr b="0" lang="it-IT" sz="1000" spc="-1" strike="noStrike">
                  <a:solidFill>
                    <a:srgbClr val="000000"/>
                  </a:solidFill>
                  <a:latin typeface="Arial"/>
                </a:endParaRPr>
              </a:p>
            </p:txBody>
          </p:sp>
          <p:sp>
            <p:nvSpPr>
              <p:cNvPr id="194" name="ZoneTexte 7"/>
              <p:cNvSpPr/>
              <p:nvPr/>
            </p:nvSpPr>
            <p:spPr>
              <a:xfrm>
                <a:off x="4937760" y="1766520"/>
                <a:ext cx="783720" cy="394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GB" sz="1000" spc="-1" strike="noStrike">
                    <a:solidFill>
                      <a:srgbClr val="000000"/>
                    </a:solidFill>
                    <a:latin typeface="Arial"/>
                    <a:ea typeface="DejaVu Sans"/>
                  </a:rPr>
                  <a:t>France</a:t>
                </a:r>
                <a:endParaRPr b="0" lang="it-IT" sz="1000" spc="-1" strike="noStrike">
                  <a:solidFill>
                    <a:srgbClr val="000000"/>
                  </a:solidFill>
                  <a:latin typeface="Arial"/>
                </a:endParaRPr>
              </a:p>
              <a:p>
                <a:pPr algn="ctr">
                  <a:lnSpc>
                    <a:spcPct val="100000"/>
                  </a:lnSpc>
                </a:pPr>
                <a:r>
                  <a:rPr b="0" lang="en-GB" sz="1000" spc="-1" strike="noStrike">
                    <a:solidFill>
                      <a:srgbClr val="000000"/>
                    </a:solidFill>
                    <a:latin typeface="Arial"/>
                    <a:ea typeface="DejaVu Sans"/>
                  </a:rPr>
                  <a:t>2002-2006</a:t>
                </a:r>
                <a:endParaRPr b="0" lang="it-IT" sz="1000" spc="-1" strike="noStrike">
                  <a:solidFill>
                    <a:srgbClr val="000000"/>
                  </a:solidFill>
                  <a:latin typeface="Arial"/>
                </a:endParaRPr>
              </a:p>
            </p:txBody>
          </p:sp>
          <p:sp>
            <p:nvSpPr>
              <p:cNvPr id="195" name="ZoneTexte 8"/>
              <p:cNvSpPr/>
              <p:nvPr/>
            </p:nvSpPr>
            <p:spPr>
              <a:xfrm>
                <a:off x="5730480" y="1773720"/>
                <a:ext cx="902880" cy="394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GB" sz="1000" spc="-1" strike="noStrike">
                    <a:solidFill>
                      <a:srgbClr val="000000"/>
                    </a:solidFill>
                    <a:latin typeface="Arial"/>
                    <a:ea typeface="DejaVu Sans"/>
                  </a:rPr>
                  <a:t>US REVEAL</a:t>
                </a:r>
                <a:endParaRPr b="0" lang="it-IT" sz="1000" spc="-1" strike="noStrike">
                  <a:solidFill>
                    <a:srgbClr val="000000"/>
                  </a:solidFill>
                  <a:latin typeface="Arial"/>
                </a:endParaRPr>
              </a:p>
              <a:p>
                <a:pPr algn="ctr">
                  <a:lnSpc>
                    <a:spcPct val="100000"/>
                  </a:lnSpc>
                </a:pPr>
                <a:r>
                  <a:rPr b="0" lang="en-GB" sz="1000" spc="-1" strike="noStrike">
                    <a:solidFill>
                      <a:srgbClr val="000000"/>
                    </a:solidFill>
                    <a:latin typeface="Arial"/>
                    <a:ea typeface="DejaVu Sans"/>
                  </a:rPr>
                  <a:t>2006-2010</a:t>
                </a:r>
                <a:endParaRPr b="0" lang="it-IT" sz="1000" spc="-1" strike="noStrike">
                  <a:solidFill>
                    <a:srgbClr val="000000"/>
                  </a:solidFill>
                  <a:latin typeface="Arial"/>
                </a:endParaRPr>
              </a:p>
            </p:txBody>
          </p:sp>
          <p:sp>
            <p:nvSpPr>
              <p:cNvPr id="196" name="ZoneTexte 9"/>
              <p:cNvSpPr/>
              <p:nvPr/>
            </p:nvSpPr>
            <p:spPr>
              <a:xfrm>
                <a:off x="6574320" y="1773720"/>
                <a:ext cx="826560" cy="394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GB" sz="1000" spc="-1" strike="noStrike">
                    <a:solidFill>
                      <a:srgbClr val="000000"/>
                    </a:solidFill>
                    <a:latin typeface="Arial"/>
                    <a:ea typeface="DejaVu Sans"/>
                  </a:rPr>
                  <a:t>COMPERA</a:t>
                </a:r>
                <a:endParaRPr b="0" lang="it-IT" sz="1000" spc="-1" strike="noStrike">
                  <a:solidFill>
                    <a:srgbClr val="000000"/>
                  </a:solidFill>
                  <a:latin typeface="Arial"/>
                </a:endParaRPr>
              </a:p>
              <a:p>
                <a:pPr algn="ctr">
                  <a:lnSpc>
                    <a:spcPct val="100000"/>
                  </a:lnSpc>
                </a:pPr>
                <a:r>
                  <a:rPr b="0" lang="en-GB" sz="1000" spc="-1" strike="noStrike">
                    <a:solidFill>
                      <a:srgbClr val="000000"/>
                    </a:solidFill>
                    <a:latin typeface="Arial"/>
                    <a:ea typeface="DejaVu Sans"/>
                  </a:rPr>
                  <a:t>2007-2013</a:t>
                </a:r>
                <a:endParaRPr b="0" lang="it-IT" sz="1000" spc="-1" strike="noStrike">
                  <a:solidFill>
                    <a:srgbClr val="000000"/>
                  </a:solidFill>
                  <a:latin typeface="Arial"/>
                </a:endParaRPr>
              </a:p>
            </p:txBody>
          </p:sp>
        </p:grpSp>
        <p:sp>
          <p:nvSpPr>
            <p:cNvPr id="197" name="ZoneTexte 11"/>
            <p:cNvSpPr/>
            <p:nvPr/>
          </p:nvSpPr>
          <p:spPr>
            <a:xfrm>
              <a:off x="2477880" y="200520"/>
              <a:ext cx="68472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000" spc="-1" strike="noStrike">
                  <a:solidFill>
                    <a:srgbClr val="0070c0"/>
                  </a:solidFill>
                  <a:latin typeface="Arial"/>
                  <a:ea typeface="DejaVu Sans"/>
                </a:rPr>
                <a:t>36 years</a:t>
              </a:r>
              <a:endParaRPr b="0" lang="it-IT" sz="1000" spc="-1" strike="noStrike">
                <a:solidFill>
                  <a:srgbClr val="000000"/>
                </a:solidFill>
                <a:latin typeface="Arial"/>
              </a:endParaRPr>
            </a:p>
          </p:txBody>
        </p:sp>
        <p:sp>
          <p:nvSpPr>
            <p:cNvPr id="198" name="ZoneTexte 12"/>
            <p:cNvSpPr/>
            <p:nvPr/>
          </p:nvSpPr>
          <p:spPr>
            <a:xfrm>
              <a:off x="3309480" y="202680"/>
              <a:ext cx="68472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000" spc="-1" strike="noStrike">
                  <a:solidFill>
                    <a:srgbClr val="0070c0"/>
                  </a:solidFill>
                  <a:latin typeface="Arial"/>
                  <a:ea typeface="DejaVu Sans"/>
                </a:rPr>
                <a:t>36 years</a:t>
              </a:r>
              <a:endParaRPr b="0" lang="it-IT" sz="1000" spc="-1" strike="noStrike">
                <a:solidFill>
                  <a:srgbClr val="000000"/>
                </a:solidFill>
                <a:latin typeface="Arial"/>
              </a:endParaRPr>
            </a:p>
          </p:txBody>
        </p:sp>
        <p:sp>
          <p:nvSpPr>
            <p:cNvPr id="199" name="ZoneTexte 13"/>
            <p:cNvSpPr/>
            <p:nvPr/>
          </p:nvSpPr>
          <p:spPr>
            <a:xfrm>
              <a:off x="4123800" y="203040"/>
              <a:ext cx="68472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000" spc="-1" strike="noStrike">
                  <a:solidFill>
                    <a:srgbClr val="521b93"/>
                  </a:solidFill>
                  <a:latin typeface="Arial"/>
                  <a:ea typeface="DejaVu Sans"/>
                </a:rPr>
                <a:t>50 years</a:t>
              </a:r>
              <a:endParaRPr b="0" lang="it-IT" sz="1000" spc="-1" strike="noStrike">
                <a:solidFill>
                  <a:srgbClr val="000000"/>
                </a:solidFill>
                <a:latin typeface="Arial"/>
              </a:endParaRPr>
            </a:p>
          </p:txBody>
        </p:sp>
        <p:sp>
          <p:nvSpPr>
            <p:cNvPr id="200" name="ZoneTexte 14"/>
            <p:cNvSpPr/>
            <p:nvPr/>
          </p:nvSpPr>
          <p:spPr>
            <a:xfrm>
              <a:off x="4957920" y="203040"/>
              <a:ext cx="68472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000" spc="-1" strike="noStrike">
                  <a:solidFill>
                    <a:srgbClr val="521b93"/>
                  </a:solidFill>
                  <a:latin typeface="Arial"/>
                  <a:ea typeface="DejaVu Sans"/>
                </a:rPr>
                <a:t>50 years</a:t>
              </a:r>
              <a:endParaRPr b="0" lang="it-IT" sz="1000" spc="-1" strike="noStrike">
                <a:solidFill>
                  <a:srgbClr val="000000"/>
                </a:solidFill>
                <a:latin typeface="Arial"/>
              </a:endParaRPr>
            </a:p>
          </p:txBody>
        </p:sp>
        <p:sp>
          <p:nvSpPr>
            <p:cNvPr id="201" name="ZoneTexte 15"/>
            <p:cNvSpPr/>
            <p:nvPr/>
          </p:nvSpPr>
          <p:spPr>
            <a:xfrm>
              <a:off x="5809680" y="203040"/>
              <a:ext cx="68472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000" spc="-1" strike="noStrike">
                  <a:solidFill>
                    <a:srgbClr val="521b93"/>
                  </a:solidFill>
                  <a:latin typeface="Arial"/>
                  <a:ea typeface="DejaVu Sans"/>
                </a:rPr>
                <a:t>53 years</a:t>
              </a:r>
              <a:endParaRPr b="0" lang="it-IT" sz="1000" spc="-1" strike="noStrike">
                <a:solidFill>
                  <a:srgbClr val="000000"/>
                </a:solidFill>
                <a:latin typeface="Arial"/>
              </a:endParaRPr>
            </a:p>
          </p:txBody>
        </p:sp>
        <p:sp>
          <p:nvSpPr>
            <p:cNvPr id="202" name="ZoneTexte 16"/>
            <p:cNvSpPr/>
            <p:nvPr/>
          </p:nvSpPr>
          <p:spPr>
            <a:xfrm>
              <a:off x="6615360" y="195840"/>
              <a:ext cx="68472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000" spc="-1" strike="noStrike">
                  <a:solidFill>
                    <a:srgbClr val="941651"/>
                  </a:solidFill>
                  <a:latin typeface="Arial"/>
                  <a:ea typeface="DejaVu Sans"/>
                </a:rPr>
                <a:t>70 years</a:t>
              </a:r>
              <a:endParaRPr b="0" lang="it-IT" sz="1000" spc="-1" strike="noStrike">
                <a:solidFill>
                  <a:srgbClr val="000000"/>
                </a:solidFill>
                <a:latin typeface="Arial"/>
              </a:endParaRPr>
            </a:p>
          </p:txBody>
        </p:sp>
      </p:grpSp>
      <p:graphicFrame>
        <p:nvGraphicFramePr>
          <p:cNvPr id="203" name="Espace réservé du contenu 4"/>
          <p:cNvGraphicFramePr/>
          <p:nvPr/>
        </p:nvGraphicFramePr>
        <p:xfrm>
          <a:off x="1988280" y="2450520"/>
          <a:ext cx="5086800" cy="3122280"/>
        </p:xfrm>
        <a:graphic>
          <a:graphicData uri="http://schemas.openxmlformats.org/drawingml/2006/chart">
            <c:chart xmlns:c="http://schemas.openxmlformats.org/drawingml/2006/chart" xmlns:r="http://schemas.openxmlformats.org/officeDocument/2006/relationships" r:id="rId2"/>
          </a:graphicData>
        </a:graphic>
      </p:graphicFrame>
      <p:sp>
        <p:nvSpPr>
          <p:cNvPr id="205" name="ZoneTexte 3"/>
          <p:cNvSpPr/>
          <p:nvPr/>
        </p:nvSpPr>
        <p:spPr>
          <a:xfrm>
            <a:off x="7283520" y="3495600"/>
            <a:ext cx="2563920" cy="36396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rIns="90000" tIns="45000" bIns="45000" anchor="t">
            <a:spAutoFit/>
          </a:bodyPr>
          <a:p>
            <a:pPr algn="ctr">
              <a:lnSpc>
                <a:spcPct val="100000"/>
              </a:lnSpc>
            </a:pPr>
            <a:r>
              <a:rPr b="0" lang="en-GB" sz="1800" spc="-1" strike="noStrike">
                <a:solidFill>
                  <a:srgbClr val="ff0000"/>
                </a:solidFill>
                <a:latin typeface="Yu Gothic UI Light"/>
                <a:ea typeface="DejaVu Sans"/>
              </a:rPr>
              <a:t>&gt; 70 anni 30% </a:t>
            </a:r>
            <a:endParaRPr b="0" lang="it-IT" sz="1800" spc="-1" strike="noStrike">
              <a:solidFill>
                <a:srgbClr val="000000"/>
              </a:solidFill>
              <a:latin typeface="Arial"/>
            </a:endParaRPr>
          </a:p>
        </p:txBody>
      </p:sp>
      <p:sp>
        <p:nvSpPr>
          <p:cNvPr id="206" name="Rectangle 14"/>
          <p:cNvSpPr/>
          <p:nvPr/>
        </p:nvSpPr>
        <p:spPr>
          <a:xfrm>
            <a:off x="6459120" y="5342760"/>
            <a:ext cx="3620880" cy="2721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fr-FR" sz="1200" spc="-1" strike="noStrike">
                <a:solidFill>
                  <a:srgbClr val="000000"/>
                </a:solidFill>
                <a:latin typeface="Yu Gothic UI Light"/>
                <a:ea typeface="DejaVu Sans"/>
              </a:rPr>
              <a:t>French registry, data not published</a:t>
            </a:r>
            <a:endParaRPr b="0" lang="it-IT" sz="1200" spc="-1" strike="noStrike">
              <a:solidFill>
                <a:srgbClr val="000000"/>
              </a:solidFill>
              <a:latin typeface="Arial"/>
            </a:endParaRPr>
          </a:p>
        </p:txBody>
      </p:sp>
      <p:sp>
        <p:nvSpPr>
          <p:cNvPr id="207" name="ZoneTexte 8"/>
          <p:cNvSpPr/>
          <p:nvPr/>
        </p:nvSpPr>
        <p:spPr>
          <a:xfrm>
            <a:off x="7293600" y="3034800"/>
            <a:ext cx="2563920" cy="36396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rIns="90000" tIns="45000" bIns="45000" anchor="t">
            <a:spAutoFit/>
          </a:bodyPr>
          <a:p>
            <a:pPr algn="ctr">
              <a:lnSpc>
                <a:spcPct val="100000"/>
              </a:lnSpc>
            </a:pPr>
            <a:r>
              <a:rPr b="0" lang="en-GB" sz="1800" spc="-1" strike="noStrike">
                <a:solidFill>
                  <a:srgbClr val="009193"/>
                </a:solidFill>
                <a:latin typeface="Yu Gothic UI Light"/>
                <a:ea typeface="DejaVu Sans"/>
              </a:rPr>
              <a:t>&gt; 60 anni 54% </a:t>
            </a:r>
            <a:endParaRPr b="0" lang="it-IT" sz="1800" spc="-1" strike="noStrike">
              <a:solidFill>
                <a:srgbClr val="000000"/>
              </a:solidFill>
              <a:latin typeface="Arial"/>
            </a:endParaRPr>
          </a:p>
        </p:txBody>
      </p:sp>
      <p:sp>
        <p:nvSpPr>
          <p:cNvPr id="208" name="Rectangle 6"/>
          <p:cNvSpPr/>
          <p:nvPr/>
        </p:nvSpPr>
        <p:spPr>
          <a:xfrm>
            <a:off x="5583600" y="3048120"/>
            <a:ext cx="1395000" cy="24645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 name="Picture 2" descr="7th WORLD SYMPOSIUM ON PULMONARY HYPERTENSION-EVENTI 2024"/>
          <p:cNvPicPr/>
          <p:nvPr/>
        </p:nvPicPr>
        <p:blipFill>
          <a:blip r:embed="rId1"/>
          <a:stretch/>
        </p:blipFill>
        <p:spPr>
          <a:xfrm>
            <a:off x="5682960" y="212400"/>
            <a:ext cx="3728160" cy="5292000"/>
          </a:xfrm>
          <a:prstGeom prst="rect">
            <a:avLst/>
          </a:prstGeom>
          <a:ln w="0">
            <a:noFill/>
          </a:ln>
        </p:spPr>
      </p:pic>
      <p:pic>
        <p:nvPicPr>
          <p:cNvPr id="130" name="Immagine 3" descr=""/>
          <p:cNvPicPr/>
          <p:nvPr/>
        </p:nvPicPr>
        <p:blipFill>
          <a:blip r:embed="rId2"/>
          <a:srcRect l="31639" t="9781" r="34173" b="32717"/>
          <a:stretch/>
        </p:blipFill>
        <p:spPr>
          <a:xfrm>
            <a:off x="166320" y="426240"/>
            <a:ext cx="5144040" cy="486432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Immagine 15" descr=""/>
          <p:cNvPicPr/>
          <p:nvPr/>
        </p:nvPicPr>
        <p:blipFill>
          <a:blip r:embed="rId1"/>
          <a:stretch/>
        </p:blipFill>
        <p:spPr>
          <a:xfrm>
            <a:off x="6798960" y="163800"/>
            <a:ext cx="3180600" cy="1024200"/>
          </a:xfrm>
          <a:prstGeom prst="rect">
            <a:avLst/>
          </a:prstGeom>
          <a:ln w="0">
            <a:noFill/>
          </a:ln>
        </p:spPr>
      </p:pic>
      <p:sp>
        <p:nvSpPr>
          <p:cNvPr id="210" name="TextBox 2"/>
          <p:cNvSpPr/>
          <p:nvPr/>
        </p:nvSpPr>
        <p:spPr>
          <a:xfrm>
            <a:off x="7135920" y="5362920"/>
            <a:ext cx="2876040" cy="272160"/>
          </a:xfrm>
          <a:prstGeom prst="rect">
            <a:avLst/>
          </a:prstGeom>
          <a:noFill/>
          <a:ln w="9525">
            <a:noFill/>
          </a:ln>
        </p:spPr>
        <p:style>
          <a:lnRef idx="0"/>
          <a:fillRef idx="0"/>
          <a:effectRef idx="0"/>
          <a:fontRef idx="minor"/>
        </p:style>
        <p:txBody>
          <a:bodyPr wrap="none" lIns="90000" rIns="90000" tIns="45000" bIns="45000" anchor="t">
            <a:spAutoFit/>
          </a:bodyPr>
          <a:p>
            <a:pPr>
              <a:lnSpc>
                <a:spcPct val="100000"/>
              </a:lnSpc>
            </a:pPr>
            <a:r>
              <a:rPr b="0" lang="en-GB" sz="1200" spc="-1" strike="noStrike">
                <a:solidFill>
                  <a:srgbClr val="000000"/>
                </a:solidFill>
                <a:latin typeface="Yu Gothic UI Light"/>
                <a:ea typeface="DejaVu Sans"/>
              </a:rPr>
              <a:t>Hoeper MM</a:t>
            </a:r>
            <a:r>
              <a:rPr b="0" i="1" lang="en-GB" sz="1200" spc="-1" strike="noStrike">
                <a:solidFill>
                  <a:srgbClr val="000000"/>
                </a:solidFill>
                <a:latin typeface="Yu Gothic UI Light"/>
                <a:ea typeface="DejaVu Sans"/>
              </a:rPr>
              <a:t>. </a:t>
            </a:r>
            <a:r>
              <a:rPr b="0" lang="en-GB" sz="1200" spc="-1" strike="noStrike">
                <a:solidFill>
                  <a:srgbClr val="000000"/>
                </a:solidFill>
                <a:latin typeface="Yu Gothic UI Light"/>
                <a:ea typeface="DejaVu Sans"/>
              </a:rPr>
              <a:t>J Heart Lung Transplant</a:t>
            </a:r>
            <a:r>
              <a:rPr b="0" i="1" lang="en-GB" sz="1200" spc="-1" strike="noStrike">
                <a:solidFill>
                  <a:srgbClr val="000000"/>
                </a:solidFill>
                <a:latin typeface="Yu Gothic UI Light"/>
                <a:ea typeface="DejaVu Sans"/>
              </a:rPr>
              <a:t> </a:t>
            </a:r>
            <a:r>
              <a:rPr b="0" lang="en-GB" sz="1200" spc="-1" strike="noStrike">
                <a:solidFill>
                  <a:srgbClr val="000000"/>
                </a:solidFill>
                <a:latin typeface="Yu Gothic UI Light"/>
                <a:ea typeface="DejaVu Sans"/>
              </a:rPr>
              <a:t>2020</a:t>
            </a:r>
            <a:endParaRPr b="0" lang="it-IT" sz="1200" spc="-1" strike="noStrike">
              <a:solidFill>
                <a:srgbClr val="000000"/>
              </a:solidFill>
              <a:latin typeface="Arial"/>
            </a:endParaRPr>
          </a:p>
        </p:txBody>
      </p:sp>
      <p:pic>
        <p:nvPicPr>
          <p:cNvPr id="211" name="Immagine 16" descr=""/>
          <p:cNvPicPr/>
          <p:nvPr/>
        </p:nvPicPr>
        <p:blipFill>
          <a:blip r:embed="rId2"/>
          <a:srcRect l="-3634" t="2734" r="71166" b="661"/>
          <a:stretch/>
        </p:blipFill>
        <p:spPr>
          <a:xfrm>
            <a:off x="-158760" y="75600"/>
            <a:ext cx="1886760" cy="5537880"/>
          </a:xfrm>
          <a:prstGeom prst="rect">
            <a:avLst/>
          </a:prstGeom>
          <a:ln w="0">
            <a:noFill/>
          </a:ln>
        </p:spPr>
      </p:pic>
      <p:sp>
        <p:nvSpPr>
          <p:cNvPr id="212" name="Rettangolo 7"/>
          <p:cNvSpPr/>
          <p:nvPr/>
        </p:nvSpPr>
        <p:spPr>
          <a:xfrm>
            <a:off x="6429600" y="1882080"/>
            <a:ext cx="3563280" cy="2529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GB" sz="2000" spc="-1" strike="noStrike">
                <a:solidFill>
                  <a:srgbClr val="000000"/>
                </a:solidFill>
                <a:latin typeface="Yu Gothic UI Light"/>
                <a:ea typeface="DejaVu Sans"/>
              </a:rPr>
              <a:t>Sottoanalisi di 841 pz affetti da PAH idiopatica basata su:</a:t>
            </a:r>
            <a:endParaRPr b="0" lang="it-IT" sz="2000" spc="-1" strike="noStrike">
              <a:solidFill>
                <a:srgbClr val="000000"/>
              </a:solidFill>
              <a:latin typeface="Arial"/>
            </a:endParaRPr>
          </a:p>
          <a:p>
            <a:pPr>
              <a:lnSpc>
                <a:spcPct val="100000"/>
              </a:lnSpc>
            </a:pP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età</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sesso</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DLCO (&lt;45%)</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tabagismo</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commorbidità cardiovascolari </a:t>
            </a:r>
            <a:endParaRPr b="0" lang="it-IT" sz="2000" spc="-1" strike="noStrike">
              <a:solidFill>
                <a:srgbClr val="000000"/>
              </a:solidFill>
              <a:latin typeface="Arial"/>
            </a:endParaRPr>
          </a:p>
        </p:txBody>
      </p:sp>
      <p:pic>
        <p:nvPicPr>
          <p:cNvPr id="213" name="Immagine 17" descr=""/>
          <p:cNvPicPr/>
          <p:nvPr/>
        </p:nvPicPr>
        <p:blipFill>
          <a:blip r:embed="rId3"/>
          <a:srcRect l="27282" t="3390" r="55700" b="0"/>
          <a:stretch/>
        </p:blipFill>
        <p:spPr>
          <a:xfrm>
            <a:off x="2310480" y="75600"/>
            <a:ext cx="987480" cy="5537880"/>
          </a:xfrm>
          <a:prstGeom prst="rect">
            <a:avLst/>
          </a:prstGeom>
          <a:ln w="0">
            <a:noFill/>
          </a:ln>
        </p:spPr>
      </p:pic>
      <p:pic>
        <p:nvPicPr>
          <p:cNvPr id="214" name="Immagine 18" descr=""/>
          <p:cNvPicPr/>
          <p:nvPr/>
        </p:nvPicPr>
        <p:blipFill>
          <a:blip r:embed="rId4"/>
          <a:srcRect l="42990" t="4579" r="39756" b="-1189"/>
          <a:stretch/>
        </p:blipFill>
        <p:spPr>
          <a:xfrm>
            <a:off x="3852720" y="130320"/>
            <a:ext cx="1001160" cy="5537880"/>
          </a:xfrm>
          <a:prstGeom prst="rect">
            <a:avLst/>
          </a:prstGeom>
          <a:ln w="0">
            <a:noFill/>
          </a:ln>
        </p:spPr>
      </p:pic>
      <p:pic>
        <p:nvPicPr>
          <p:cNvPr id="215" name="Immagine 19" descr=""/>
          <p:cNvPicPr/>
          <p:nvPr/>
        </p:nvPicPr>
        <p:blipFill>
          <a:blip r:embed="rId5"/>
          <a:srcRect l="59597" t="3390" r="24537" b="0"/>
          <a:stretch/>
        </p:blipFill>
        <p:spPr>
          <a:xfrm>
            <a:off x="5429520" y="75600"/>
            <a:ext cx="920520" cy="55378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Immagine 12" descr=""/>
          <p:cNvPicPr/>
          <p:nvPr/>
        </p:nvPicPr>
        <p:blipFill>
          <a:blip r:embed="rId1"/>
          <a:stretch/>
        </p:blipFill>
        <p:spPr>
          <a:xfrm>
            <a:off x="6798960" y="163800"/>
            <a:ext cx="3180600" cy="1024200"/>
          </a:xfrm>
          <a:prstGeom prst="rect">
            <a:avLst/>
          </a:prstGeom>
          <a:ln w="0">
            <a:noFill/>
          </a:ln>
        </p:spPr>
      </p:pic>
      <p:sp>
        <p:nvSpPr>
          <p:cNvPr id="217" name="TextBox 3"/>
          <p:cNvSpPr/>
          <p:nvPr/>
        </p:nvSpPr>
        <p:spPr>
          <a:xfrm>
            <a:off x="7135920" y="5362920"/>
            <a:ext cx="2876040" cy="272160"/>
          </a:xfrm>
          <a:prstGeom prst="rect">
            <a:avLst/>
          </a:prstGeom>
          <a:noFill/>
          <a:ln w="9525">
            <a:noFill/>
          </a:ln>
        </p:spPr>
        <p:style>
          <a:lnRef idx="0"/>
          <a:fillRef idx="0"/>
          <a:effectRef idx="0"/>
          <a:fontRef idx="minor"/>
        </p:style>
        <p:txBody>
          <a:bodyPr wrap="none" lIns="90000" rIns="90000" tIns="45000" bIns="45000" anchor="t">
            <a:spAutoFit/>
          </a:bodyPr>
          <a:p>
            <a:pPr>
              <a:lnSpc>
                <a:spcPct val="100000"/>
              </a:lnSpc>
            </a:pPr>
            <a:r>
              <a:rPr b="0" lang="en-GB" sz="1200" spc="-1" strike="noStrike">
                <a:solidFill>
                  <a:srgbClr val="000000"/>
                </a:solidFill>
                <a:latin typeface="Yu Gothic UI Light"/>
                <a:ea typeface="DejaVu Sans"/>
              </a:rPr>
              <a:t>Hoeper MM</a:t>
            </a:r>
            <a:r>
              <a:rPr b="0" i="1" lang="en-GB" sz="1200" spc="-1" strike="noStrike">
                <a:solidFill>
                  <a:srgbClr val="000000"/>
                </a:solidFill>
                <a:latin typeface="Yu Gothic UI Light"/>
                <a:ea typeface="DejaVu Sans"/>
              </a:rPr>
              <a:t>. </a:t>
            </a:r>
            <a:r>
              <a:rPr b="0" lang="en-GB" sz="1200" spc="-1" strike="noStrike">
                <a:solidFill>
                  <a:srgbClr val="000000"/>
                </a:solidFill>
                <a:latin typeface="Yu Gothic UI Light"/>
                <a:ea typeface="DejaVu Sans"/>
              </a:rPr>
              <a:t>J Heart Lung Transplant</a:t>
            </a:r>
            <a:r>
              <a:rPr b="0" i="1" lang="en-GB" sz="1200" spc="-1" strike="noStrike">
                <a:solidFill>
                  <a:srgbClr val="000000"/>
                </a:solidFill>
                <a:latin typeface="Yu Gothic UI Light"/>
                <a:ea typeface="DejaVu Sans"/>
              </a:rPr>
              <a:t> </a:t>
            </a:r>
            <a:r>
              <a:rPr b="0" lang="en-GB" sz="1200" spc="-1" strike="noStrike">
                <a:solidFill>
                  <a:srgbClr val="000000"/>
                </a:solidFill>
                <a:latin typeface="Yu Gothic UI Light"/>
                <a:ea typeface="DejaVu Sans"/>
              </a:rPr>
              <a:t>2020</a:t>
            </a:r>
            <a:endParaRPr b="0" lang="it-IT" sz="1200" spc="-1" strike="noStrike">
              <a:solidFill>
                <a:srgbClr val="000000"/>
              </a:solidFill>
              <a:latin typeface="Arial"/>
            </a:endParaRPr>
          </a:p>
        </p:txBody>
      </p:sp>
      <p:pic>
        <p:nvPicPr>
          <p:cNvPr id="218" name="Immagine 13" descr=""/>
          <p:cNvPicPr/>
          <p:nvPr/>
        </p:nvPicPr>
        <p:blipFill>
          <a:blip r:embed="rId2"/>
          <a:srcRect l="-3634" t="2734" r="71166" b="661"/>
          <a:stretch/>
        </p:blipFill>
        <p:spPr>
          <a:xfrm>
            <a:off x="-158760" y="75600"/>
            <a:ext cx="1886760" cy="5537880"/>
          </a:xfrm>
          <a:prstGeom prst="rect">
            <a:avLst/>
          </a:prstGeom>
          <a:ln w="0">
            <a:noFill/>
          </a:ln>
        </p:spPr>
      </p:pic>
      <p:sp>
        <p:nvSpPr>
          <p:cNvPr id="219" name="Rettangolo 5"/>
          <p:cNvSpPr/>
          <p:nvPr/>
        </p:nvSpPr>
        <p:spPr>
          <a:xfrm>
            <a:off x="6596640" y="1882080"/>
            <a:ext cx="3214440" cy="28339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GB" sz="2000" spc="-1" strike="noStrike">
                <a:solidFill>
                  <a:srgbClr val="000000"/>
                </a:solidFill>
                <a:latin typeface="Yu Gothic UI Light"/>
                <a:ea typeface="DejaVu Sans"/>
              </a:rPr>
              <a:t>Sottoanalisi di 841 pz affetti da PAH idiopatica basata su:</a:t>
            </a:r>
            <a:endParaRPr b="0" lang="it-IT" sz="2000" spc="-1" strike="noStrike">
              <a:solidFill>
                <a:srgbClr val="000000"/>
              </a:solidFill>
              <a:latin typeface="Arial"/>
            </a:endParaRPr>
          </a:p>
          <a:p>
            <a:pPr>
              <a:lnSpc>
                <a:spcPct val="100000"/>
              </a:lnSpc>
            </a:pP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età</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sesso</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DLCO (&lt;45%)</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tabagismo</a:t>
            </a:r>
            <a:endParaRPr b="0" lang="it-IT" sz="2000" spc="-1" strike="noStrike">
              <a:solidFill>
                <a:srgbClr val="000000"/>
              </a:solidFill>
              <a:latin typeface="Arial"/>
            </a:endParaRPr>
          </a:p>
          <a:p>
            <a:pPr>
              <a:lnSpc>
                <a:spcPct val="100000"/>
              </a:lnSpc>
            </a:pPr>
            <a:r>
              <a:rPr b="0" lang="en-GB" sz="2000" spc="-1" strike="noStrike">
                <a:solidFill>
                  <a:srgbClr val="000000"/>
                </a:solidFill>
                <a:latin typeface="Yu Gothic UI Light"/>
                <a:ea typeface="DejaVu Sans"/>
              </a:rPr>
              <a:t>- commorbidità cardiovascolari </a:t>
            </a:r>
            <a:endParaRPr b="0" lang="it-IT" sz="2000" spc="-1" strike="noStrike">
              <a:solidFill>
                <a:srgbClr val="000000"/>
              </a:solidFill>
              <a:latin typeface="Arial"/>
            </a:endParaRPr>
          </a:p>
        </p:txBody>
      </p:sp>
      <p:pic>
        <p:nvPicPr>
          <p:cNvPr id="220" name="Immagine 14" descr=""/>
          <p:cNvPicPr/>
          <p:nvPr/>
        </p:nvPicPr>
        <p:blipFill>
          <a:blip r:embed="rId3"/>
          <a:srcRect l="27282" t="3390" r="55700" b="0"/>
          <a:stretch/>
        </p:blipFill>
        <p:spPr>
          <a:xfrm>
            <a:off x="2310480" y="75600"/>
            <a:ext cx="987480" cy="5537880"/>
          </a:xfrm>
          <a:prstGeom prst="rect">
            <a:avLst/>
          </a:prstGeom>
          <a:ln w="0">
            <a:noFill/>
          </a:ln>
        </p:spPr>
      </p:pic>
      <p:pic>
        <p:nvPicPr>
          <p:cNvPr id="221" name="Immagine 20" descr=""/>
          <p:cNvPicPr/>
          <p:nvPr/>
        </p:nvPicPr>
        <p:blipFill>
          <a:blip r:embed="rId4"/>
          <a:srcRect l="42990" t="4579" r="39756" b="-1189"/>
          <a:stretch/>
        </p:blipFill>
        <p:spPr>
          <a:xfrm>
            <a:off x="3852720" y="130320"/>
            <a:ext cx="1001160" cy="5537880"/>
          </a:xfrm>
          <a:prstGeom prst="rect">
            <a:avLst/>
          </a:prstGeom>
          <a:ln w="0">
            <a:noFill/>
          </a:ln>
        </p:spPr>
      </p:pic>
      <p:pic>
        <p:nvPicPr>
          <p:cNvPr id="222" name="Immagine 21" descr=""/>
          <p:cNvPicPr/>
          <p:nvPr/>
        </p:nvPicPr>
        <p:blipFill>
          <a:blip r:embed="rId5"/>
          <a:srcRect l="59597" t="3390" r="24537" b="0"/>
          <a:stretch/>
        </p:blipFill>
        <p:spPr>
          <a:xfrm>
            <a:off x="5429520" y="75600"/>
            <a:ext cx="920520" cy="5537880"/>
          </a:xfrm>
          <a:prstGeom prst="rect">
            <a:avLst/>
          </a:prstGeom>
          <a:ln w="0">
            <a:noFill/>
          </a:ln>
        </p:spPr>
      </p:pic>
      <p:grpSp>
        <p:nvGrpSpPr>
          <p:cNvPr id="223" name="Groupe 3"/>
          <p:cNvGrpSpPr/>
          <p:nvPr/>
        </p:nvGrpSpPr>
        <p:grpSpPr>
          <a:xfrm>
            <a:off x="1585080" y="587160"/>
            <a:ext cx="1721160" cy="4134240"/>
            <a:chOff x="1585080" y="587160"/>
            <a:chExt cx="1721160" cy="4134240"/>
          </a:xfrm>
        </p:grpSpPr>
        <p:sp>
          <p:nvSpPr>
            <p:cNvPr id="224" name="Rectangle : coins arrondis 6"/>
            <p:cNvSpPr/>
            <p:nvPr/>
          </p:nvSpPr>
          <p:spPr>
            <a:xfrm>
              <a:off x="1585080" y="587160"/>
              <a:ext cx="1721160" cy="4134240"/>
            </a:xfrm>
            <a:prstGeom prst="roundRect">
              <a:avLst>
                <a:gd name="adj" fmla="val 16667"/>
              </a:avLst>
            </a:prstGeom>
            <a:solidFill>
              <a:srgbClr val="ffc000"/>
            </a:solidFill>
            <a:ln w="38100">
              <a:solidFill>
                <a:srgbClr val="ff9300"/>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fr-FR" sz="1400" spc="-1" strike="noStrike">
                <a:solidFill>
                  <a:schemeClr val="lt1"/>
                </a:solidFill>
                <a:latin typeface="Yu Gothic UI Light"/>
                <a:ea typeface="DejaVu Sans"/>
              </a:endParaRPr>
            </a:p>
          </p:txBody>
        </p:sp>
        <p:sp>
          <p:nvSpPr>
            <p:cNvPr id="225" name="ZoneTexte 20"/>
            <p:cNvSpPr/>
            <p:nvPr/>
          </p:nvSpPr>
          <p:spPr>
            <a:xfrm>
              <a:off x="1762560" y="683640"/>
              <a:ext cx="1402200" cy="394560"/>
            </a:xfrm>
            <a:prstGeom prst="rect">
              <a:avLst/>
            </a:prstGeom>
            <a:solidFill>
              <a:srgbClr val="ffc000"/>
            </a:solidFill>
            <a:ln w="0">
              <a:noFill/>
            </a:ln>
          </p:spPr>
          <p:style>
            <a:lnRef idx="0"/>
            <a:fillRef idx="0"/>
            <a:effectRef idx="0"/>
            <a:fontRef idx="minor"/>
          </p:style>
          <p:txBody>
            <a:bodyPr lIns="90000" rIns="90000" tIns="45000" bIns="45000" anchor="t">
              <a:spAutoFit/>
            </a:bodyPr>
            <a:p>
              <a:pPr algn="ctr">
                <a:lnSpc>
                  <a:spcPct val="100000"/>
                </a:lnSpc>
                <a:spcAft>
                  <a:spcPts val="601"/>
                </a:spcAft>
              </a:pPr>
              <a:r>
                <a:rPr b="1" lang="fr-FR" sz="2000" spc="-1" strike="noStrike">
                  <a:solidFill>
                    <a:srgbClr val="ff9300"/>
                  </a:solidFill>
                  <a:latin typeface="Arial"/>
                  <a:ea typeface="DejaVu Sans"/>
                </a:rPr>
                <a:t>Cluster 1</a:t>
              </a:r>
              <a:endParaRPr b="0" lang="it-IT" sz="2000" spc="-1" strike="noStrike">
                <a:solidFill>
                  <a:srgbClr val="000000"/>
                </a:solidFill>
                <a:latin typeface="Arial"/>
              </a:endParaRPr>
            </a:p>
          </p:txBody>
        </p:sp>
        <p:sp>
          <p:nvSpPr>
            <p:cNvPr id="226" name="ZoneTexte 21"/>
            <p:cNvSpPr/>
            <p:nvPr/>
          </p:nvSpPr>
          <p:spPr>
            <a:xfrm>
              <a:off x="1697760" y="3240000"/>
              <a:ext cx="1508760" cy="819720"/>
            </a:xfrm>
            <a:prstGeom prst="rect">
              <a:avLst/>
            </a:prstGeom>
            <a:solidFill>
              <a:srgbClr val="ffc000"/>
            </a:solidFill>
            <a:ln w="0">
              <a:noFill/>
            </a:ln>
          </p:spPr>
          <p:style>
            <a:lnRef idx="0"/>
            <a:fillRef idx="0"/>
            <a:effectRef idx="0"/>
            <a:fontRef idx="minor"/>
          </p:style>
          <p:txBody>
            <a:bodyPr lIns="90000" rIns="90000" tIns="45000" bIns="45000" anchor="t">
              <a:spAutoFit/>
            </a:bodyPr>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Età media 45 aa</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Donne (76%)</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No commorbidità</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DLCO &gt; 45%</a:t>
              </a:r>
              <a:endParaRPr b="0" lang="it-IT" sz="1200" spc="-1" strike="noStrike">
                <a:solidFill>
                  <a:srgbClr val="000000"/>
                </a:solidFill>
                <a:latin typeface="Arial"/>
              </a:endParaRPr>
            </a:p>
          </p:txBody>
        </p:sp>
        <p:pic>
          <p:nvPicPr>
            <p:cNvPr id="227" name="Picture 11" descr="Visage De Femme Emoji Icônes Vectorielles Vecteurs libres de droits et plus  d'images vectorielles de Jeunes filles - Jeunes filles, Émoticon, Colère -  iStock"/>
            <p:cNvPicPr/>
            <p:nvPr/>
          </p:nvPicPr>
          <p:blipFill>
            <a:blip r:embed="rId6"/>
            <a:srcRect l="0" t="0" r="73760" b="68408"/>
            <a:stretch/>
          </p:blipFill>
          <p:spPr>
            <a:xfrm>
              <a:off x="1701720" y="1827360"/>
              <a:ext cx="732960" cy="959040"/>
            </a:xfrm>
            <a:prstGeom prst="rect">
              <a:avLst/>
            </a:prstGeom>
            <a:ln w="0">
              <a:noFill/>
            </a:ln>
          </p:spPr>
        </p:pic>
        <p:pic>
          <p:nvPicPr>
            <p:cNvPr id="228" name="Picture 13" descr="Rien - Icônes formes et symboles gratuites"/>
            <p:cNvPicPr/>
            <p:nvPr/>
          </p:nvPicPr>
          <p:blipFill>
            <a:blip r:embed="rId7"/>
            <a:stretch/>
          </p:blipFill>
          <p:spPr>
            <a:xfrm>
              <a:off x="2539080" y="1973160"/>
              <a:ext cx="667800" cy="667800"/>
            </a:xfrm>
            <a:prstGeom prst="rect">
              <a:avLst/>
            </a:prstGeom>
            <a:ln w="0">
              <a:noFill/>
            </a:ln>
          </p:spPr>
        </p:pic>
      </p:grpSp>
      <p:grpSp>
        <p:nvGrpSpPr>
          <p:cNvPr id="229" name=""/>
          <p:cNvGrpSpPr/>
          <p:nvPr/>
        </p:nvGrpSpPr>
        <p:grpSpPr>
          <a:xfrm>
            <a:off x="3389760" y="594360"/>
            <a:ext cx="1721160" cy="4134240"/>
            <a:chOff x="3389760" y="594360"/>
            <a:chExt cx="1721160" cy="4134240"/>
          </a:xfrm>
        </p:grpSpPr>
        <p:grpSp>
          <p:nvGrpSpPr>
            <p:cNvPr id="230" name=""/>
            <p:cNvGrpSpPr/>
            <p:nvPr/>
          </p:nvGrpSpPr>
          <p:grpSpPr>
            <a:xfrm>
              <a:off x="3389760" y="594360"/>
              <a:ext cx="1721160" cy="4134240"/>
              <a:chOff x="3389760" y="594360"/>
              <a:chExt cx="1721160" cy="4134240"/>
            </a:xfrm>
          </p:grpSpPr>
          <p:sp>
            <p:nvSpPr>
              <p:cNvPr id="231" name="Rectangle : coins arrondis 2"/>
              <p:cNvSpPr/>
              <p:nvPr/>
            </p:nvSpPr>
            <p:spPr>
              <a:xfrm>
                <a:off x="3389760" y="594360"/>
                <a:ext cx="1721160" cy="4134240"/>
              </a:xfrm>
              <a:prstGeom prst="roundRect">
                <a:avLst>
                  <a:gd name="adj" fmla="val 16667"/>
                </a:avLst>
              </a:prstGeom>
              <a:solidFill>
                <a:srgbClr val="b2ff59"/>
              </a:solidFill>
              <a:ln w="38100">
                <a:solidFill>
                  <a:srgbClr val="558b2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fr-FR" sz="1400" spc="-1" strike="noStrike">
                  <a:solidFill>
                    <a:schemeClr val="lt1"/>
                  </a:solidFill>
                  <a:latin typeface="Yu Gothic UI Light"/>
                  <a:ea typeface="DejaVu Sans"/>
                </a:endParaRPr>
              </a:p>
            </p:txBody>
          </p:sp>
          <p:sp>
            <p:nvSpPr>
              <p:cNvPr id="232" name=""/>
              <p:cNvSpPr/>
              <p:nvPr/>
            </p:nvSpPr>
            <p:spPr>
              <a:xfrm>
                <a:off x="3605040" y="807120"/>
                <a:ext cx="1269720" cy="373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2000" spc="-1" strike="noStrike">
                    <a:solidFill>
                      <a:srgbClr val="558b2f"/>
                    </a:solidFill>
                    <a:latin typeface="Arial"/>
                    <a:ea typeface="DejaVu Sans"/>
                  </a:rPr>
                  <a:t>Cluster 2</a:t>
                </a:r>
                <a:endParaRPr b="0" lang="it-IT" sz="2000" spc="-1" strike="noStrike">
                  <a:solidFill>
                    <a:srgbClr val="000000"/>
                  </a:solidFill>
                  <a:latin typeface="Arial"/>
                </a:endParaRPr>
              </a:p>
            </p:txBody>
          </p:sp>
          <p:pic>
            <p:nvPicPr>
              <p:cNvPr id="233" name="Picture 15" descr="The Old Woman: Light Skin Tone Emoji on iEmoji.com | Light medium skin  tone, Light skin tone, Emoji"/>
              <p:cNvPicPr/>
              <p:nvPr/>
            </p:nvPicPr>
            <p:blipFill>
              <a:blip r:embed="rId8"/>
              <a:stretch/>
            </p:blipFill>
            <p:spPr>
              <a:xfrm>
                <a:off x="3432240" y="1977120"/>
                <a:ext cx="819720" cy="819720"/>
              </a:xfrm>
              <a:prstGeom prst="rect">
                <a:avLst/>
              </a:prstGeom>
              <a:ln w="0">
                <a:noFill/>
              </a:ln>
            </p:spPr>
          </p:pic>
          <p:sp>
            <p:nvSpPr>
              <p:cNvPr id="234" name="ZoneTexte 18"/>
              <p:cNvSpPr/>
              <p:nvPr/>
            </p:nvSpPr>
            <p:spPr>
              <a:xfrm>
                <a:off x="3439800" y="3377880"/>
                <a:ext cx="1601280" cy="819720"/>
              </a:xfrm>
              <a:prstGeom prst="rect">
                <a:avLst/>
              </a:prstGeom>
              <a:solidFill>
                <a:srgbClr val="b2ff59"/>
              </a:solidFill>
              <a:ln w="0">
                <a:noFill/>
              </a:ln>
            </p:spPr>
            <p:style>
              <a:lnRef idx="0"/>
              <a:fillRef idx="0"/>
              <a:effectRef idx="0"/>
              <a:fontRef idx="minor"/>
            </p:style>
            <p:txBody>
              <a:bodyPr lIns="90000" rIns="90000" tIns="45000" bIns="45000" anchor="t">
                <a:spAutoFit/>
              </a:bodyPr>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Età media 75 aa</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Donne (98%)</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Commorbidità CV</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DLCO &lt;45% (34%)</a:t>
                </a:r>
                <a:endParaRPr b="0" lang="it-IT" sz="1200" spc="-1" strike="noStrike">
                  <a:solidFill>
                    <a:srgbClr val="000000"/>
                  </a:solidFill>
                  <a:latin typeface="Arial"/>
                </a:endParaRPr>
              </a:p>
            </p:txBody>
          </p:sp>
        </p:grpSp>
        <p:pic>
          <p:nvPicPr>
            <p:cNvPr id="235" name="" descr=""/>
            <p:cNvPicPr/>
            <p:nvPr/>
          </p:nvPicPr>
          <p:blipFill>
            <a:blip r:embed="rId9"/>
            <a:srcRect l="4082" t="34138" r="63159" b="40277"/>
            <a:stretch/>
          </p:blipFill>
          <p:spPr>
            <a:xfrm>
              <a:off x="4307400" y="2075760"/>
              <a:ext cx="731880" cy="625320"/>
            </a:xfrm>
            <a:prstGeom prst="rect">
              <a:avLst/>
            </a:prstGeom>
            <a:ln w="0">
              <a:noFill/>
            </a:ln>
          </p:spPr>
        </p:pic>
      </p:grpSp>
      <p:grpSp>
        <p:nvGrpSpPr>
          <p:cNvPr id="236" name=""/>
          <p:cNvGrpSpPr/>
          <p:nvPr/>
        </p:nvGrpSpPr>
        <p:grpSpPr>
          <a:xfrm>
            <a:off x="5169960" y="567720"/>
            <a:ext cx="1721160" cy="4134240"/>
            <a:chOff x="5169960" y="567720"/>
            <a:chExt cx="1721160" cy="4134240"/>
          </a:xfrm>
        </p:grpSpPr>
        <p:grpSp>
          <p:nvGrpSpPr>
            <p:cNvPr id="237" name=""/>
            <p:cNvGrpSpPr/>
            <p:nvPr/>
          </p:nvGrpSpPr>
          <p:grpSpPr>
            <a:xfrm>
              <a:off x="5169960" y="567720"/>
              <a:ext cx="1721160" cy="4134240"/>
              <a:chOff x="5169960" y="567720"/>
              <a:chExt cx="1721160" cy="4134240"/>
            </a:xfrm>
          </p:grpSpPr>
          <p:sp>
            <p:nvSpPr>
              <p:cNvPr id="238" name=""/>
              <p:cNvSpPr/>
              <p:nvPr/>
            </p:nvSpPr>
            <p:spPr>
              <a:xfrm>
                <a:off x="5226840" y="3324960"/>
                <a:ext cx="1621080" cy="93636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SzPct val="45000"/>
                  <a:buFont typeface="Wingdings" charset="2"/>
                  <a:buChar char=""/>
                </a:pPr>
                <a:r>
                  <a:rPr b="0" lang="fr-FR" sz="1200" spc="-1" strike="noStrike">
                    <a:solidFill>
                      <a:srgbClr val="000000"/>
                    </a:solidFill>
                    <a:latin typeface="Yu Gothic UI Light"/>
                    <a:ea typeface="DejaVu Sans"/>
                  </a:rPr>
                  <a:t>Età media 72 aa</a:t>
                </a:r>
                <a:endParaRPr b="0" lang="it-IT" sz="1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200" spc="-1" strike="noStrike">
                    <a:solidFill>
                      <a:srgbClr val="000000"/>
                    </a:solidFill>
                    <a:latin typeface="Yu Gothic UI Light"/>
                    <a:ea typeface="DejaVu Sans"/>
                  </a:rPr>
                  <a:t>Uomini (78%)</a:t>
                </a:r>
                <a:endParaRPr b="0" lang="it-IT" sz="1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200" spc="-1" strike="noStrike">
                    <a:solidFill>
                      <a:srgbClr val="000000"/>
                    </a:solidFill>
                    <a:latin typeface="Yu Gothic UI Light"/>
                    <a:ea typeface="DejaVu Sans"/>
                  </a:rPr>
                  <a:t>Commorbidità CV</a:t>
                </a:r>
                <a:endParaRPr b="0" lang="it-IT" sz="1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fr-FR" sz="1200" spc="-1" strike="noStrike">
                    <a:solidFill>
                      <a:srgbClr val="000000"/>
                    </a:solidFill>
                    <a:latin typeface="Yu Gothic UI Light"/>
                    <a:ea typeface="DejaVu Sans"/>
                  </a:rPr>
                  <a:t>DLCO &lt;45% (53%)</a:t>
                </a:r>
                <a:endParaRPr b="0" lang="it-IT" sz="1200" spc="-1" strike="noStrike">
                  <a:solidFill>
                    <a:srgbClr val="000000"/>
                  </a:solidFill>
                  <a:latin typeface="Arial"/>
                </a:endParaRPr>
              </a:p>
            </p:txBody>
          </p:sp>
          <p:grpSp>
            <p:nvGrpSpPr>
              <p:cNvPr id="239" name=""/>
              <p:cNvGrpSpPr/>
              <p:nvPr/>
            </p:nvGrpSpPr>
            <p:grpSpPr>
              <a:xfrm>
                <a:off x="5169960" y="567720"/>
                <a:ext cx="1721160" cy="4134240"/>
                <a:chOff x="5169960" y="567720"/>
                <a:chExt cx="1721160" cy="4134240"/>
              </a:xfrm>
            </p:grpSpPr>
            <p:grpSp>
              <p:nvGrpSpPr>
                <p:cNvPr id="240" name=""/>
                <p:cNvGrpSpPr/>
                <p:nvPr/>
              </p:nvGrpSpPr>
              <p:grpSpPr>
                <a:xfrm>
                  <a:off x="5169960" y="567720"/>
                  <a:ext cx="1721160" cy="4134240"/>
                  <a:chOff x="5169960" y="567720"/>
                  <a:chExt cx="1721160" cy="4134240"/>
                </a:xfrm>
              </p:grpSpPr>
              <p:sp>
                <p:nvSpPr>
                  <p:cNvPr id="241" name="Rectangle : coins arrondis 7"/>
                  <p:cNvSpPr/>
                  <p:nvPr/>
                </p:nvSpPr>
                <p:spPr>
                  <a:xfrm>
                    <a:off x="5169960" y="567720"/>
                    <a:ext cx="1721160" cy="4134240"/>
                  </a:xfrm>
                  <a:prstGeom prst="roundRect">
                    <a:avLst>
                      <a:gd name="adj" fmla="val 16667"/>
                    </a:avLst>
                  </a:prstGeom>
                  <a:solidFill>
                    <a:srgbClr val="18ffff"/>
                  </a:solidFill>
                  <a:ln w="38100">
                    <a:solidFill>
                      <a:srgbClr val="651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fr-FR" sz="1400" spc="-1" strike="noStrike">
                      <a:solidFill>
                        <a:schemeClr val="lt1"/>
                      </a:solidFill>
                      <a:latin typeface="Yu Gothic UI Light"/>
                      <a:ea typeface="DejaVu Sans"/>
                    </a:endParaRPr>
                  </a:p>
                </p:txBody>
              </p:sp>
              <p:sp>
                <p:nvSpPr>
                  <p:cNvPr id="242" name=""/>
                  <p:cNvSpPr/>
                  <p:nvPr/>
                </p:nvSpPr>
                <p:spPr>
                  <a:xfrm>
                    <a:off x="5389920" y="758880"/>
                    <a:ext cx="1269720" cy="373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2000" spc="-1" strike="noStrike">
                        <a:solidFill>
                          <a:srgbClr val="651fff"/>
                        </a:solidFill>
                        <a:latin typeface="Arial"/>
                        <a:ea typeface="DejaVu Sans"/>
                      </a:rPr>
                      <a:t>Cluster 3</a:t>
                    </a:r>
                    <a:endParaRPr b="0" lang="it-IT" sz="2000" spc="-1" strike="noStrike">
                      <a:solidFill>
                        <a:srgbClr val="000000"/>
                      </a:solidFill>
                      <a:latin typeface="Arial"/>
                    </a:endParaRPr>
                  </a:p>
                </p:txBody>
              </p:sp>
            </p:grpSp>
            <p:pic>
              <p:nvPicPr>
                <p:cNvPr id="243" name="" descr=""/>
                <p:cNvPicPr/>
                <p:nvPr/>
              </p:nvPicPr>
              <p:blipFill>
                <a:blip r:embed="rId10"/>
                <a:stretch/>
              </p:blipFill>
              <p:spPr>
                <a:xfrm>
                  <a:off x="5230440" y="1932120"/>
                  <a:ext cx="1567080" cy="800640"/>
                </a:xfrm>
                <a:prstGeom prst="rect">
                  <a:avLst/>
                </a:prstGeom>
                <a:ln w="0">
                  <a:noFill/>
                </a:ln>
              </p:spPr>
            </p:pic>
          </p:grpSp>
        </p:grpSp>
        <p:sp>
          <p:nvSpPr>
            <p:cNvPr id="244" name="ZoneTexte 1"/>
            <p:cNvSpPr/>
            <p:nvPr/>
          </p:nvSpPr>
          <p:spPr>
            <a:xfrm>
              <a:off x="5246640" y="3270960"/>
              <a:ext cx="1601280" cy="1002240"/>
            </a:xfrm>
            <a:prstGeom prst="rect">
              <a:avLst/>
            </a:prstGeom>
            <a:solidFill>
              <a:srgbClr val="18ffff"/>
            </a:solidFill>
            <a:ln w="0">
              <a:noFill/>
            </a:ln>
          </p:spPr>
          <p:style>
            <a:lnRef idx="0"/>
            <a:fillRef idx="0"/>
            <a:effectRef idx="0"/>
            <a:fontRef idx="minor"/>
          </p:style>
          <p:txBody>
            <a:bodyPr lIns="90000" rIns="90000" tIns="45000" bIns="45000" anchor="t">
              <a:spAutoFit/>
            </a:bodyPr>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Età media 72 aa</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Uomini (78%) </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Fumatori (79%)</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Commorbidità CV</a:t>
              </a:r>
              <a:endParaRPr b="0" lang="it-IT" sz="1200" spc="-1" strike="noStrike">
                <a:solidFill>
                  <a:srgbClr val="000000"/>
                </a:solidFill>
                <a:latin typeface="Arial"/>
              </a:endParaRPr>
            </a:p>
            <a:p>
              <a:pPr marL="190440" indent="-190440">
                <a:lnSpc>
                  <a:spcPct val="100000"/>
                </a:lnSpc>
                <a:buClr>
                  <a:srgbClr val="000000"/>
                </a:buClr>
                <a:buFont typeface="Arial"/>
                <a:buChar char="•"/>
              </a:pPr>
              <a:r>
                <a:rPr b="0" lang="fr-FR" sz="1200" spc="-1" strike="noStrike">
                  <a:solidFill>
                    <a:srgbClr val="000000"/>
                  </a:solidFill>
                  <a:latin typeface="Yu Gothic UI Light"/>
                  <a:ea typeface="DejaVu Sans"/>
                </a:rPr>
                <a:t>DLCO &lt;45% (53%)</a:t>
              </a:r>
              <a:endParaRPr b="0" lang="it-IT" sz="12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TextBox 28"/>
          <p:cNvSpPr/>
          <p:nvPr/>
        </p:nvSpPr>
        <p:spPr>
          <a:xfrm>
            <a:off x="1107000" y="5390640"/>
            <a:ext cx="3220920" cy="272160"/>
          </a:xfrm>
          <a:prstGeom prst="rect">
            <a:avLst/>
          </a:prstGeom>
          <a:noFill/>
          <a:ln w="9525">
            <a:noFill/>
          </a:ln>
        </p:spPr>
        <p:style>
          <a:lnRef idx="0"/>
          <a:fillRef idx="0"/>
          <a:effectRef idx="0"/>
          <a:fontRef idx="minor"/>
        </p:style>
        <p:txBody>
          <a:bodyPr wrap="none" lIns="90000" rIns="90000" tIns="45000" bIns="45000" anchor="t">
            <a:spAutoFit/>
          </a:bodyPr>
          <a:p>
            <a:pPr algn="r">
              <a:lnSpc>
                <a:spcPct val="100000"/>
              </a:lnSpc>
            </a:pPr>
            <a:r>
              <a:rPr b="0" lang="en-GB" sz="1200" spc="-1" strike="noStrike">
                <a:solidFill>
                  <a:srgbClr val="000000"/>
                </a:solidFill>
                <a:latin typeface="Yu Gothic UI Light"/>
                <a:ea typeface="DejaVu Sans"/>
              </a:rPr>
              <a:t>Hoeper MM, </a:t>
            </a:r>
            <a:r>
              <a:rPr b="0" i="1" lang="en-GB" sz="1200" spc="-1" strike="noStrike">
                <a:solidFill>
                  <a:srgbClr val="000000"/>
                </a:solidFill>
                <a:latin typeface="Yu Gothic UI Light"/>
                <a:ea typeface="DejaVu Sans"/>
              </a:rPr>
              <a:t>et al. J Heart Lung Transplant </a:t>
            </a:r>
            <a:r>
              <a:rPr b="0" lang="en-GB" sz="1200" spc="-1" strike="noStrike">
                <a:solidFill>
                  <a:srgbClr val="000000"/>
                </a:solidFill>
                <a:latin typeface="Yu Gothic UI Light"/>
                <a:ea typeface="DejaVu Sans"/>
              </a:rPr>
              <a:t>2020</a:t>
            </a:r>
            <a:endParaRPr b="0" lang="it-IT" sz="1200" spc="-1" strike="noStrike">
              <a:solidFill>
                <a:srgbClr val="000000"/>
              </a:solidFill>
              <a:latin typeface="Arial"/>
            </a:endParaRPr>
          </a:p>
        </p:txBody>
      </p:sp>
      <p:pic>
        <p:nvPicPr>
          <p:cNvPr id="246" name="Image 13" descr="Une image contenant texte, capture d’écran, Tracé, diagramme&#10;&#10;Description générée automatiquement"/>
          <p:cNvPicPr/>
          <p:nvPr/>
        </p:nvPicPr>
        <p:blipFill>
          <a:blip r:embed="rId1"/>
          <a:stretch/>
        </p:blipFill>
        <p:spPr>
          <a:xfrm>
            <a:off x="264240" y="1465200"/>
            <a:ext cx="4773240" cy="3439800"/>
          </a:xfrm>
          <a:prstGeom prst="rect">
            <a:avLst/>
          </a:prstGeom>
          <a:ln w="0">
            <a:noFill/>
          </a:ln>
        </p:spPr>
      </p:pic>
      <p:sp>
        <p:nvSpPr>
          <p:cNvPr id="247" name="TextBox 28"/>
          <p:cNvSpPr/>
          <p:nvPr/>
        </p:nvSpPr>
        <p:spPr>
          <a:xfrm>
            <a:off x="6098400" y="5369040"/>
            <a:ext cx="3298320" cy="272160"/>
          </a:xfrm>
          <a:prstGeom prst="rect">
            <a:avLst/>
          </a:prstGeom>
          <a:noFill/>
          <a:ln w="9525">
            <a:noFill/>
          </a:ln>
        </p:spPr>
        <p:style>
          <a:lnRef idx="0"/>
          <a:fillRef idx="0"/>
          <a:effectRef idx="0"/>
          <a:fontRef idx="minor"/>
        </p:style>
        <p:txBody>
          <a:bodyPr wrap="none" lIns="90000" rIns="90000" tIns="45000" bIns="45000" anchor="t">
            <a:spAutoFit/>
          </a:bodyPr>
          <a:p>
            <a:pPr algn="r">
              <a:lnSpc>
                <a:spcPct val="100000"/>
              </a:lnSpc>
            </a:pPr>
            <a:r>
              <a:rPr b="0" lang="en-GB" sz="1200" spc="-1" strike="noStrike">
                <a:solidFill>
                  <a:srgbClr val="000000"/>
                </a:solidFill>
                <a:latin typeface="Yu Gothic UI Light"/>
                <a:ea typeface="DejaVu Sans"/>
              </a:rPr>
              <a:t>Rosenkranz S, </a:t>
            </a:r>
            <a:r>
              <a:rPr b="0" i="1" lang="en-GB" sz="1200" spc="-1" strike="noStrike">
                <a:solidFill>
                  <a:srgbClr val="000000"/>
                </a:solidFill>
                <a:latin typeface="Yu Gothic UI Light"/>
                <a:ea typeface="DejaVu Sans"/>
              </a:rPr>
              <a:t>et al. J Heart Lung Transplant </a:t>
            </a:r>
            <a:r>
              <a:rPr b="0" lang="en-GB" sz="1200" spc="-1" strike="noStrike">
                <a:solidFill>
                  <a:srgbClr val="000000"/>
                </a:solidFill>
                <a:latin typeface="Yu Gothic UI Light"/>
                <a:ea typeface="DejaVu Sans"/>
              </a:rPr>
              <a:t>2022</a:t>
            </a:r>
            <a:endParaRPr b="0" lang="it-IT" sz="1200" spc="-1" strike="noStrike">
              <a:solidFill>
                <a:srgbClr val="000000"/>
              </a:solidFill>
              <a:latin typeface="Arial"/>
            </a:endParaRPr>
          </a:p>
        </p:txBody>
      </p:sp>
      <p:grpSp>
        <p:nvGrpSpPr>
          <p:cNvPr id="248" name="Groupe 17"/>
          <p:cNvGrpSpPr/>
          <p:nvPr/>
        </p:nvGrpSpPr>
        <p:grpSpPr>
          <a:xfrm>
            <a:off x="5208120" y="1547280"/>
            <a:ext cx="4903560" cy="3821040"/>
            <a:chOff x="5208120" y="1547280"/>
            <a:chExt cx="4903560" cy="3821040"/>
          </a:xfrm>
        </p:grpSpPr>
        <p:pic>
          <p:nvPicPr>
            <p:cNvPr id="249" name="Image 3" descr=""/>
            <p:cNvPicPr/>
            <p:nvPr/>
          </p:nvPicPr>
          <p:blipFill>
            <a:blip r:embed="rId2"/>
            <a:stretch/>
          </p:blipFill>
          <p:spPr>
            <a:xfrm>
              <a:off x="5208120" y="1547280"/>
              <a:ext cx="4350600" cy="3821040"/>
            </a:xfrm>
            <a:prstGeom prst="rect">
              <a:avLst/>
            </a:prstGeom>
            <a:ln w="0">
              <a:noFill/>
            </a:ln>
          </p:spPr>
        </p:pic>
        <p:sp>
          <p:nvSpPr>
            <p:cNvPr id="250" name="ZoneTexte 14"/>
            <p:cNvSpPr/>
            <p:nvPr/>
          </p:nvSpPr>
          <p:spPr>
            <a:xfrm>
              <a:off x="9141480" y="2323440"/>
              <a:ext cx="838080" cy="266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160" spc="-1" strike="noStrike">
                  <a:solidFill>
                    <a:srgbClr val="e84e00"/>
                  </a:solidFill>
                  <a:latin typeface="Arial"/>
                  <a:ea typeface="DejaVu Sans"/>
                </a:rPr>
                <a:t>0 comorb.</a:t>
              </a:r>
              <a:endParaRPr b="0" lang="it-IT" sz="1160" spc="-1" strike="noStrike">
                <a:solidFill>
                  <a:srgbClr val="000000"/>
                </a:solidFill>
                <a:latin typeface="Arial"/>
              </a:endParaRPr>
            </a:p>
          </p:txBody>
        </p:sp>
        <p:sp>
          <p:nvSpPr>
            <p:cNvPr id="251" name="ZoneTexte 15"/>
            <p:cNvSpPr/>
            <p:nvPr/>
          </p:nvSpPr>
          <p:spPr>
            <a:xfrm>
              <a:off x="9142560" y="2577960"/>
              <a:ext cx="969120" cy="266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160" spc="-1" strike="noStrike">
                  <a:solidFill>
                    <a:srgbClr val="009051"/>
                  </a:solidFill>
                  <a:latin typeface="Arial"/>
                  <a:ea typeface="DejaVu Sans"/>
                </a:rPr>
                <a:t>1-2 comorb.</a:t>
              </a:r>
              <a:endParaRPr b="0" lang="it-IT" sz="1160" spc="-1" strike="noStrike">
                <a:solidFill>
                  <a:srgbClr val="000000"/>
                </a:solidFill>
                <a:latin typeface="Arial"/>
              </a:endParaRPr>
            </a:p>
          </p:txBody>
        </p:sp>
        <p:sp>
          <p:nvSpPr>
            <p:cNvPr id="252" name="ZoneTexte 16"/>
            <p:cNvSpPr/>
            <p:nvPr/>
          </p:nvSpPr>
          <p:spPr>
            <a:xfrm>
              <a:off x="9119880" y="2832480"/>
              <a:ext cx="969120" cy="266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160" spc="-1" strike="noStrike">
                  <a:solidFill>
                    <a:srgbClr val="0070c0"/>
                  </a:solidFill>
                  <a:latin typeface="Arial"/>
                  <a:ea typeface="DejaVu Sans"/>
                </a:rPr>
                <a:t>3-4 comorb.</a:t>
              </a:r>
              <a:endParaRPr b="0" lang="it-IT" sz="1160" spc="-1" strike="noStrike">
                <a:solidFill>
                  <a:srgbClr val="000000"/>
                </a:solidFill>
                <a:latin typeface="Arial"/>
              </a:endParaRPr>
            </a:p>
          </p:txBody>
        </p:sp>
      </p:grpSp>
      <p:sp>
        <p:nvSpPr>
          <p:cNvPr id="253" name="ZoneTexte 2"/>
          <p:cNvSpPr/>
          <p:nvPr/>
        </p:nvSpPr>
        <p:spPr>
          <a:xfrm>
            <a:off x="1785600" y="1058040"/>
            <a:ext cx="1280520" cy="3427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gn="ctr">
              <a:lnSpc>
                <a:spcPct val="100000"/>
              </a:lnSpc>
            </a:pPr>
            <a:r>
              <a:rPr b="0" lang="en-GB" sz="1660" spc="-1" strike="noStrike">
                <a:solidFill>
                  <a:srgbClr val="000000"/>
                </a:solidFill>
                <a:latin typeface="Yu Gothic UI Light"/>
                <a:ea typeface="DejaVu Sans"/>
              </a:rPr>
              <a:t>PAH fenotipi</a:t>
            </a:r>
            <a:endParaRPr b="0" lang="it-IT" sz="1660" spc="-1" strike="noStrike">
              <a:solidFill>
                <a:srgbClr val="000000"/>
              </a:solidFill>
              <a:latin typeface="Arial"/>
            </a:endParaRPr>
          </a:p>
        </p:txBody>
      </p:sp>
      <p:sp>
        <p:nvSpPr>
          <p:cNvPr id="254" name="ZoneTexte 6"/>
          <p:cNvSpPr/>
          <p:nvPr/>
        </p:nvSpPr>
        <p:spPr>
          <a:xfrm>
            <a:off x="6018480" y="1111320"/>
            <a:ext cx="2800080" cy="3427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0" lang="en-GB" sz="1660" spc="-1" strike="noStrike">
                <a:solidFill>
                  <a:srgbClr val="000000"/>
                </a:solidFill>
                <a:latin typeface="Yu Gothic UI Light"/>
                <a:ea typeface="DejaVu Sans"/>
              </a:rPr>
              <a:t>Commorbidità cardiovascolari</a:t>
            </a:r>
            <a:endParaRPr b="0" lang="it-IT" sz="1660" spc="-1" strike="noStrike">
              <a:solidFill>
                <a:srgbClr val="000000"/>
              </a:solidFill>
              <a:latin typeface="Arial"/>
            </a:endParaRPr>
          </a:p>
        </p:txBody>
      </p:sp>
      <p:pic>
        <p:nvPicPr>
          <p:cNvPr id="255" name="Immagine 1" descr=""/>
          <p:cNvPicPr/>
          <p:nvPr/>
        </p:nvPicPr>
        <p:blipFill>
          <a:blip r:embed="rId3"/>
          <a:stretch/>
        </p:blipFill>
        <p:spPr>
          <a:xfrm>
            <a:off x="7184520" y="69840"/>
            <a:ext cx="2795400" cy="90000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1">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6" name="Image 3" descr=""/>
          <p:cNvPicPr/>
          <p:nvPr/>
        </p:nvPicPr>
        <p:blipFill>
          <a:blip r:embed="rId1"/>
          <a:srcRect l="0" t="8339" r="0" b="0"/>
          <a:stretch/>
        </p:blipFill>
        <p:spPr>
          <a:xfrm>
            <a:off x="53640" y="2006280"/>
            <a:ext cx="3241800" cy="2419200"/>
          </a:xfrm>
          <a:prstGeom prst="rect">
            <a:avLst/>
          </a:prstGeom>
          <a:ln w="0">
            <a:noFill/>
          </a:ln>
        </p:spPr>
      </p:pic>
      <p:pic>
        <p:nvPicPr>
          <p:cNvPr id="257" name="Image 4" descr=""/>
          <p:cNvPicPr/>
          <p:nvPr/>
        </p:nvPicPr>
        <p:blipFill>
          <a:blip r:embed="rId2"/>
          <a:srcRect l="0" t="7571" r="0" b="0"/>
          <a:stretch/>
        </p:blipFill>
        <p:spPr>
          <a:xfrm>
            <a:off x="3389760" y="1992600"/>
            <a:ext cx="3230640" cy="2432520"/>
          </a:xfrm>
          <a:prstGeom prst="rect">
            <a:avLst/>
          </a:prstGeom>
          <a:ln w="0">
            <a:noFill/>
          </a:ln>
        </p:spPr>
      </p:pic>
      <p:pic>
        <p:nvPicPr>
          <p:cNvPr id="258" name="Image 5" descr=""/>
          <p:cNvPicPr/>
          <p:nvPr/>
        </p:nvPicPr>
        <p:blipFill>
          <a:blip r:embed="rId3"/>
          <a:srcRect l="0" t="7575" r="0" b="0"/>
          <a:stretch/>
        </p:blipFill>
        <p:spPr>
          <a:xfrm>
            <a:off x="6782400" y="1992600"/>
            <a:ext cx="3241800" cy="2432520"/>
          </a:xfrm>
          <a:prstGeom prst="rect">
            <a:avLst/>
          </a:prstGeom>
          <a:ln w="0">
            <a:noFill/>
          </a:ln>
        </p:spPr>
      </p:pic>
      <p:sp>
        <p:nvSpPr>
          <p:cNvPr id="259" name="ZoneTexte 6"/>
          <p:cNvSpPr/>
          <p:nvPr/>
        </p:nvSpPr>
        <p:spPr>
          <a:xfrm>
            <a:off x="771840" y="1242720"/>
            <a:ext cx="1845360" cy="3427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0" lang="en-GB" sz="1660" spc="-1" strike="noStrike">
                <a:solidFill>
                  <a:srgbClr val="1e487d"/>
                </a:solidFill>
                <a:latin typeface="Yu Gothic UI Light"/>
                <a:ea typeface="DejaVu Sans"/>
              </a:rPr>
              <a:t>Non commorbidità</a:t>
            </a:r>
            <a:endParaRPr b="0" lang="it-IT" sz="1660" spc="-1" strike="noStrike">
              <a:solidFill>
                <a:srgbClr val="000000"/>
              </a:solidFill>
              <a:latin typeface="Arial"/>
            </a:endParaRPr>
          </a:p>
        </p:txBody>
      </p:sp>
      <p:sp>
        <p:nvSpPr>
          <p:cNvPr id="260" name="ZoneTexte 7"/>
          <p:cNvSpPr/>
          <p:nvPr/>
        </p:nvSpPr>
        <p:spPr>
          <a:xfrm>
            <a:off x="4157640" y="1244520"/>
            <a:ext cx="1733400" cy="3427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0" lang="en-GB" sz="1660" spc="-1" strike="noStrike">
                <a:solidFill>
                  <a:srgbClr val="1e487d"/>
                </a:solidFill>
                <a:latin typeface="Yu Gothic UI Light"/>
                <a:ea typeface="DejaVu Sans"/>
              </a:rPr>
              <a:t>1-2 commorbidità</a:t>
            </a:r>
            <a:endParaRPr b="0" lang="it-IT" sz="1660" spc="-1" strike="noStrike">
              <a:solidFill>
                <a:srgbClr val="000000"/>
              </a:solidFill>
              <a:latin typeface="Arial"/>
            </a:endParaRPr>
          </a:p>
        </p:txBody>
      </p:sp>
      <p:sp>
        <p:nvSpPr>
          <p:cNvPr id="261" name="ZoneTexte 8"/>
          <p:cNvSpPr/>
          <p:nvPr/>
        </p:nvSpPr>
        <p:spPr>
          <a:xfrm>
            <a:off x="7538400" y="1242720"/>
            <a:ext cx="1769760" cy="3427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0" lang="en-GB" sz="1660" spc="-1" strike="noStrike">
                <a:solidFill>
                  <a:srgbClr val="1e487d"/>
                </a:solidFill>
                <a:latin typeface="Yu Gothic UI Light"/>
                <a:ea typeface="DejaVu Sans"/>
              </a:rPr>
              <a:t>3-4 commorbidità</a:t>
            </a:r>
            <a:endParaRPr b="0" lang="it-IT" sz="1660" spc="-1" strike="noStrike">
              <a:solidFill>
                <a:srgbClr val="000000"/>
              </a:solidFill>
              <a:latin typeface="Arial"/>
            </a:endParaRPr>
          </a:p>
        </p:txBody>
      </p:sp>
      <p:sp>
        <p:nvSpPr>
          <p:cNvPr id="262" name="TextBox 1"/>
          <p:cNvSpPr/>
          <p:nvPr/>
        </p:nvSpPr>
        <p:spPr>
          <a:xfrm>
            <a:off x="6843960" y="5369040"/>
            <a:ext cx="2953440" cy="272160"/>
          </a:xfrm>
          <a:prstGeom prst="rect">
            <a:avLst/>
          </a:prstGeom>
          <a:noFill/>
          <a:ln w="9525">
            <a:noFill/>
          </a:ln>
        </p:spPr>
        <p:style>
          <a:lnRef idx="0"/>
          <a:fillRef idx="0"/>
          <a:effectRef idx="0"/>
          <a:fontRef idx="minor"/>
        </p:style>
        <p:txBody>
          <a:bodyPr wrap="none" lIns="90000" rIns="90000" tIns="45000" bIns="45000" anchor="t">
            <a:spAutoFit/>
          </a:bodyPr>
          <a:p>
            <a:pPr algn="r">
              <a:lnSpc>
                <a:spcPct val="100000"/>
              </a:lnSpc>
            </a:pPr>
            <a:r>
              <a:rPr b="0" lang="en-GB" sz="1200" spc="-1" strike="noStrike">
                <a:solidFill>
                  <a:srgbClr val="000000"/>
                </a:solidFill>
                <a:latin typeface="Yu Gothic UI Light"/>
                <a:ea typeface="DejaVu Sans"/>
              </a:rPr>
              <a:t>Rosenkranz S.</a:t>
            </a:r>
            <a:r>
              <a:rPr b="0" i="1" lang="en-GB" sz="1200" spc="-1" strike="noStrike">
                <a:solidFill>
                  <a:srgbClr val="000000"/>
                </a:solidFill>
                <a:latin typeface="Yu Gothic UI Light"/>
                <a:ea typeface="DejaVu Sans"/>
              </a:rPr>
              <a:t> J Heart Lung Transplant </a:t>
            </a:r>
            <a:r>
              <a:rPr b="0" lang="en-GB" sz="1200" spc="-1" strike="noStrike">
                <a:solidFill>
                  <a:srgbClr val="000000"/>
                </a:solidFill>
                <a:latin typeface="Yu Gothic UI Light"/>
                <a:ea typeface="DejaVu Sans"/>
              </a:rPr>
              <a:t>2022</a:t>
            </a:r>
            <a:endParaRPr b="0" lang="it-IT" sz="1200" spc="-1" strike="noStrike">
              <a:solidFill>
                <a:srgbClr val="000000"/>
              </a:solidFill>
              <a:latin typeface="Arial"/>
            </a:endParaRPr>
          </a:p>
        </p:txBody>
      </p:sp>
      <p:pic>
        <p:nvPicPr>
          <p:cNvPr id="263" name="Immagine 22" descr=""/>
          <p:cNvPicPr/>
          <p:nvPr/>
        </p:nvPicPr>
        <p:blipFill>
          <a:blip r:embed="rId4"/>
          <a:stretch/>
        </p:blipFill>
        <p:spPr>
          <a:xfrm>
            <a:off x="7184880" y="69840"/>
            <a:ext cx="2795400" cy="9000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ZoneTexte 89"/>
          <p:cNvSpPr/>
          <p:nvPr/>
        </p:nvSpPr>
        <p:spPr>
          <a:xfrm>
            <a:off x="2707920" y="5092560"/>
            <a:ext cx="353520" cy="228240"/>
          </a:xfrm>
          <a:prstGeom prst="rect">
            <a:avLst/>
          </a:prstGeom>
          <a:solidFill>
            <a:schemeClr val="bg2"/>
          </a:solidFill>
          <a:ln w="0">
            <a:noFill/>
          </a:ln>
        </p:spPr>
        <p:style>
          <a:lnRef idx="0"/>
          <a:fillRef idx="0"/>
          <a:effectRef idx="0"/>
          <a:fontRef idx="minor"/>
        </p:style>
        <p:txBody>
          <a:bodyPr wrap="none" lIns="90000" rIns="90000" tIns="45000" bIns="45000" anchor="t">
            <a:spAutoFit/>
          </a:bodyPr>
          <a:p>
            <a:pPr>
              <a:lnSpc>
                <a:spcPct val="100000"/>
              </a:lnSpc>
            </a:pPr>
            <a:r>
              <a:rPr b="0" lang="en-GB" sz="910" spc="-1" strike="noStrike">
                <a:solidFill>
                  <a:srgbClr val="000000"/>
                </a:solidFill>
                <a:latin typeface="Arial"/>
                <a:ea typeface="DejaVu Sans"/>
              </a:rPr>
              <a:t>OR</a:t>
            </a:r>
            <a:endParaRPr b="0" lang="it-IT" sz="910" spc="-1" strike="noStrike">
              <a:solidFill>
                <a:srgbClr val="000000"/>
              </a:solidFill>
              <a:latin typeface="Arial"/>
            </a:endParaRPr>
          </a:p>
        </p:txBody>
      </p:sp>
      <p:cxnSp>
        <p:nvCxnSpPr>
          <p:cNvPr id="265" name="Connecteur droit 73"/>
          <p:cNvCxnSpPr/>
          <p:nvPr/>
        </p:nvCxnSpPr>
        <p:spPr>
          <a:xfrm flipH="1">
            <a:off x="3843360" y="3522960"/>
            <a:ext cx="4680" cy="206640"/>
          </a:xfrm>
          <a:prstGeom prst="straightConnector1">
            <a:avLst/>
          </a:prstGeom>
          <a:ln w="19050">
            <a:solidFill>
              <a:srgbClr val="254061"/>
            </a:solidFill>
            <a:round/>
          </a:ln>
        </p:spPr>
      </p:cxnSp>
      <p:sp>
        <p:nvSpPr>
          <p:cNvPr id="266" name="Rounded Rectangle 62"/>
          <p:cNvSpPr/>
          <p:nvPr/>
        </p:nvSpPr>
        <p:spPr>
          <a:xfrm>
            <a:off x="4443120" y="1108800"/>
            <a:ext cx="2016720" cy="35676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t">
            <a:spAutoFit/>
          </a:bodyPr>
          <a:p>
            <a:pPr algn="ctr">
              <a:lnSpc>
                <a:spcPct val="100000"/>
              </a:lnSpc>
            </a:pPr>
            <a:r>
              <a:rPr b="0" lang="en-GB" sz="910" spc="-1" strike="noStrike">
                <a:solidFill>
                  <a:srgbClr val="1f497d"/>
                </a:solidFill>
                <a:latin typeface="Arial"/>
                <a:ea typeface="DejaVu Sans"/>
              </a:rPr>
              <a:t>Patients with I/H/D-PAH or PAH-CTD</a:t>
            </a:r>
            <a:endParaRPr b="0" lang="it-IT" sz="910" spc="-1" strike="noStrike">
              <a:solidFill>
                <a:srgbClr val="000000"/>
              </a:solidFill>
              <a:latin typeface="Arial"/>
            </a:endParaRPr>
          </a:p>
          <a:p>
            <a:pPr algn="ctr">
              <a:lnSpc>
                <a:spcPct val="100000"/>
              </a:lnSpc>
            </a:pPr>
            <a:r>
              <a:rPr b="0" lang="en-GB" sz="910" spc="-1" strike="noStrike">
                <a:solidFill>
                  <a:srgbClr val="1f497d"/>
                </a:solidFill>
                <a:latin typeface="Arial"/>
                <a:ea typeface="DejaVu Sans"/>
              </a:rPr>
              <a:t>(vasoreactivity testing negative)</a:t>
            </a:r>
            <a:endParaRPr b="0" lang="it-IT" sz="910" spc="-1" strike="noStrike">
              <a:solidFill>
                <a:srgbClr val="000000"/>
              </a:solidFill>
              <a:latin typeface="Arial"/>
            </a:endParaRPr>
          </a:p>
        </p:txBody>
      </p:sp>
      <p:cxnSp>
        <p:nvCxnSpPr>
          <p:cNvPr id="267" name="Straight Arrow Connector 45"/>
          <p:cNvCxnSpPr/>
          <p:nvPr/>
        </p:nvCxnSpPr>
        <p:spPr>
          <a:xfrm flipH="1">
            <a:off x="2795400" y="1527840"/>
            <a:ext cx="7200" cy="204480"/>
          </a:xfrm>
          <a:prstGeom prst="straightConnector1">
            <a:avLst/>
          </a:prstGeom>
          <a:ln w="19050">
            <a:solidFill>
              <a:srgbClr val="1f497d"/>
            </a:solidFill>
            <a:round/>
            <a:tailEnd len="med" type="triangle" w="med"/>
          </a:ln>
        </p:spPr>
      </p:cxnSp>
      <p:sp>
        <p:nvSpPr>
          <p:cNvPr id="268" name="Rounded Rectangle 62"/>
          <p:cNvSpPr/>
          <p:nvPr/>
        </p:nvSpPr>
        <p:spPr>
          <a:xfrm>
            <a:off x="1322640" y="1757520"/>
            <a:ext cx="2942640" cy="203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t">
            <a:spAutoFit/>
          </a:bodyPr>
          <a:p>
            <a:pPr algn="ctr">
              <a:lnSpc>
                <a:spcPct val="100000"/>
              </a:lnSpc>
            </a:pPr>
            <a:r>
              <a:rPr b="1" lang="en-GB" sz="910" spc="-1" strike="noStrike">
                <a:solidFill>
                  <a:srgbClr val="1f497d"/>
                </a:solidFill>
                <a:latin typeface="Arial"/>
                <a:ea typeface="DejaVu Sans"/>
              </a:rPr>
              <a:t>Patients without cardiopulmonary comorbidities</a:t>
            </a:r>
            <a:endParaRPr b="0" lang="it-IT" sz="910" spc="-1" strike="noStrike">
              <a:solidFill>
                <a:srgbClr val="000000"/>
              </a:solidFill>
              <a:latin typeface="Arial"/>
            </a:endParaRPr>
          </a:p>
        </p:txBody>
      </p:sp>
      <p:sp>
        <p:nvSpPr>
          <p:cNvPr id="269" name="Rounded Rectangle 62"/>
          <p:cNvSpPr/>
          <p:nvPr/>
        </p:nvSpPr>
        <p:spPr>
          <a:xfrm>
            <a:off x="7323480" y="1774800"/>
            <a:ext cx="1903680" cy="51048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t">
            <a:spAutoFit/>
          </a:bodyPr>
          <a:p>
            <a:pPr algn="ctr">
              <a:lnSpc>
                <a:spcPct val="100000"/>
              </a:lnSpc>
            </a:pPr>
            <a:r>
              <a:rPr b="1" lang="en-GB" sz="910" spc="-1" strike="noStrike">
                <a:solidFill>
                  <a:srgbClr val="1f497d"/>
                </a:solidFill>
                <a:latin typeface="Arial"/>
                <a:ea typeface="DejaVu Sans"/>
              </a:rPr>
              <a:t>Patients with</a:t>
            </a:r>
            <a:endParaRPr b="0" lang="it-IT" sz="910" spc="-1" strike="noStrike">
              <a:solidFill>
                <a:srgbClr val="000000"/>
              </a:solidFill>
              <a:latin typeface="Arial"/>
            </a:endParaRPr>
          </a:p>
          <a:p>
            <a:pPr algn="ctr">
              <a:lnSpc>
                <a:spcPct val="100000"/>
              </a:lnSpc>
            </a:pPr>
            <a:r>
              <a:rPr b="1" lang="en-GB" sz="910" spc="-1" strike="noStrike">
                <a:solidFill>
                  <a:srgbClr val="1f497d"/>
                </a:solidFill>
                <a:latin typeface="Arial"/>
                <a:ea typeface="DejaVu Sans"/>
              </a:rPr>
              <a:t> </a:t>
            </a:r>
            <a:r>
              <a:rPr b="1" lang="en-GB" sz="910" spc="-1" strike="noStrike">
                <a:solidFill>
                  <a:srgbClr val="1f497d"/>
                </a:solidFill>
                <a:latin typeface="Arial"/>
                <a:ea typeface="DejaVu Sans"/>
              </a:rPr>
              <a:t>cardiopulmonary comorbidities</a:t>
            </a:r>
            <a:endParaRPr b="0" lang="it-IT" sz="910" spc="-1" strike="noStrike">
              <a:solidFill>
                <a:srgbClr val="000000"/>
              </a:solidFill>
              <a:latin typeface="Arial"/>
            </a:endParaRPr>
          </a:p>
          <a:p>
            <a:pPr algn="ctr">
              <a:lnSpc>
                <a:spcPct val="100000"/>
              </a:lnSpc>
            </a:pPr>
            <a:r>
              <a:rPr b="1" lang="en-GB" sz="910" spc="-1" strike="noStrike">
                <a:solidFill>
                  <a:srgbClr val="1f497d"/>
                </a:solidFill>
                <a:latin typeface="Arial"/>
                <a:ea typeface="DejaVu Sans"/>
              </a:rPr>
              <a:t>All risk categories</a:t>
            </a:r>
            <a:endParaRPr b="0" lang="it-IT" sz="910" spc="-1" strike="noStrike">
              <a:solidFill>
                <a:srgbClr val="000000"/>
              </a:solidFill>
              <a:latin typeface="Arial"/>
            </a:endParaRPr>
          </a:p>
        </p:txBody>
      </p:sp>
      <p:cxnSp>
        <p:nvCxnSpPr>
          <p:cNvPr id="270" name="Straight Arrow Connector 45"/>
          <p:cNvCxnSpPr/>
          <p:nvPr/>
        </p:nvCxnSpPr>
        <p:spPr>
          <a:xfrm>
            <a:off x="8291880" y="1527840"/>
            <a:ext cx="2520" cy="225720"/>
          </a:xfrm>
          <a:prstGeom prst="straightConnector1">
            <a:avLst/>
          </a:prstGeom>
          <a:ln w="19050">
            <a:solidFill>
              <a:srgbClr val="1f497d"/>
            </a:solidFill>
            <a:round/>
            <a:tailEnd len="med" type="triangle" w="med"/>
          </a:ln>
        </p:spPr>
      </p:cxnSp>
      <p:cxnSp>
        <p:nvCxnSpPr>
          <p:cNvPr id="271" name="Connecteur droit 55"/>
          <p:cNvCxnSpPr/>
          <p:nvPr/>
        </p:nvCxnSpPr>
        <p:spPr>
          <a:xfrm>
            <a:off x="2795040" y="1521720"/>
            <a:ext cx="5495760" cy="8640"/>
          </a:xfrm>
          <a:prstGeom prst="straightConnector1">
            <a:avLst/>
          </a:prstGeom>
          <a:ln w="19050">
            <a:solidFill>
              <a:srgbClr val="254061"/>
            </a:solidFill>
            <a:round/>
          </a:ln>
        </p:spPr>
      </p:cxnSp>
      <p:cxnSp>
        <p:nvCxnSpPr>
          <p:cNvPr id="272" name="Straight Arrow Connector 29"/>
          <p:cNvCxnSpPr/>
          <p:nvPr/>
        </p:nvCxnSpPr>
        <p:spPr>
          <a:xfrm>
            <a:off x="2795040" y="1925640"/>
            <a:ext cx="2520" cy="249120"/>
          </a:xfrm>
          <a:prstGeom prst="straightConnector1">
            <a:avLst/>
          </a:prstGeom>
          <a:ln w="19050">
            <a:solidFill>
              <a:srgbClr val="1f497d"/>
            </a:solidFill>
            <a:round/>
            <a:tailEnd len="med" type="triangle" w="med"/>
          </a:ln>
        </p:spPr>
      </p:cxnSp>
      <p:sp>
        <p:nvSpPr>
          <p:cNvPr id="273" name="Rounded Rectangle 95"/>
          <p:cNvSpPr/>
          <p:nvPr/>
        </p:nvSpPr>
        <p:spPr>
          <a:xfrm>
            <a:off x="2383200" y="2188080"/>
            <a:ext cx="909360" cy="304560"/>
          </a:xfrm>
          <a:prstGeom prst="roundRect">
            <a:avLst>
              <a:gd name="adj" fmla="val 16667"/>
            </a:avLst>
          </a:prstGeom>
          <a:gradFill rotWithShape="0">
            <a:gsLst>
              <a:gs pos="0">
                <a:srgbClr val="bfd4fe"/>
              </a:gs>
              <a:gs pos="100000">
                <a:srgbClr val="e5efff"/>
              </a:gs>
            </a:gsLst>
            <a:lin ang="16200000"/>
          </a:gradFill>
          <a:ln>
            <a:solidFill>
              <a:srgbClr val="4a7ebb"/>
            </a:solidFill>
          </a:ln>
        </p:spPr>
        <p:style>
          <a:lnRef idx="1">
            <a:schemeClr val="accent1"/>
          </a:lnRef>
          <a:fillRef idx="2">
            <a:schemeClr val="accent1"/>
          </a:fillRef>
          <a:effectRef idx="1">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Risk (3 strata)</a:t>
            </a:r>
            <a:endParaRPr b="0" lang="it-IT" sz="910" spc="-1" strike="noStrike">
              <a:solidFill>
                <a:srgbClr val="000000"/>
              </a:solidFill>
              <a:latin typeface="Arial"/>
            </a:endParaRPr>
          </a:p>
        </p:txBody>
      </p:sp>
      <p:sp>
        <p:nvSpPr>
          <p:cNvPr id="274" name="Rounded Rectangle 63"/>
          <p:cNvSpPr/>
          <p:nvPr/>
        </p:nvSpPr>
        <p:spPr>
          <a:xfrm>
            <a:off x="613080" y="2735280"/>
            <a:ext cx="2678400" cy="2156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ctr">
            <a:spAutoFit/>
          </a:bodyPr>
          <a:p>
            <a:pPr algn="ctr">
              <a:lnSpc>
                <a:spcPct val="100000"/>
              </a:lnSpc>
            </a:pPr>
            <a:r>
              <a:rPr b="1" lang="en-GB" sz="989" spc="-1" strike="noStrike">
                <a:solidFill>
                  <a:srgbClr val="00b050"/>
                </a:solidFill>
                <a:latin typeface="Arial"/>
                <a:ea typeface="DejaVu Sans"/>
              </a:rPr>
              <a:t>Low risk / </a:t>
            </a:r>
            <a:r>
              <a:rPr b="1" lang="en-GB" sz="989" spc="-1" strike="noStrike">
                <a:solidFill>
                  <a:srgbClr val="ffc000"/>
                </a:solidFill>
                <a:latin typeface="Arial"/>
                <a:ea typeface="DejaVu Sans"/>
              </a:rPr>
              <a:t>intermediate risk </a:t>
            </a:r>
            <a:endParaRPr b="0" lang="it-IT" sz="989" spc="-1" strike="noStrike">
              <a:solidFill>
                <a:srgbClr val="000000"/>
              </a:solidFill>
              <a:latin typeface="Arial"/>
            </a:endParaRPr>
          </a:p>
        </p:txBody>
      </p:sp>
      <p:sp>
        <p:nvSpPr>
          <p:cNvPr id="275" name="Rounded Rectangle 64"/>
          <p:cNvSpPr/>
          <p:nvPr/>
        </p:nvSpPr>
        <p:spPr>
          <a:xfrm>
            <a:off x="3351960" y="2723400"/>
            <a:ext cx="1130760" cy="2156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ctr">
            <a:spAutoFit/>
          </a:bodyPr>
          <a:p>
            <a:pPr algn="ctr">
              <a:lnSpc>
                <a:spcPct val="100000"/>
              </a:lnSpc>
            </a:pPr>
            <a:r>
              <a:rPr b="1" lang="en-GB" sz="989" spc="-1" strike="noStrike">
                <a:solidFill>
                  <a:srgbClr val="ff0000"/>
                </a:solidFill>
                <a:latin typeface="Arial"/>
                <a:ea typeface="DejaVu Sans"/>
              </a:rPr>
              <a:t>High risk </a:t>
            </a:r>
            <a:endParaRPr b="0" lang="it-IT" sz="989" spc="-1" strike="noStrike">
              <a:solidFill>
                <a:srgbClr val="000000"/>
              </a:solidFill>
              <a:latin typeface="Arial"/>
            </a:endParaRPr>
          </a:p>
        </p:txBody>
      </p:sp>
      <p:sp>
        <p:nvSpPr>
          <p:cNvPr id="276" name="Rounded Rectangle 88"/>
          <p:cNvSpPr/>
          <p:nvPr/>
        </p:nvSpPr>
        <p:spPr>
          <a:xfrm>
            <a:off x="1235520" y="3143160"/>
            <a:ext cx="979920" cy="38808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Initial</a:t>
            </a:r>
            <a:br>
              <a:rPr sz="100"/>
            </a:br>
            <a:r>
              <a:rPr b="0" lang="en-GB" sz="910" spc="-1" strike="noStrike">
                <a:solidFill>
                  <a:srgbClr val="1f497d"/>
                </a:solidFill>
                <a:latin typeface="Arial"/>
                <a:ea typeface="DejaVu Sans"/>
              </a:rPr>
              <a:t>ERA + PDE5i</a:t>
            </a:r>
            <a:endParaRPr b="0" lang="it-IT" sz="910" spc="-1" strike="noStrike">
              <a:solidFill>
                <a:srgbClr val="000000"/>
              </a:solidFill>
              <a:latin typeface="Arial"/>
            </a:endParaRPr>
          </a:p>
        </p:txBody>
      </p:sp>
      <p:sp>
        <p:nvSpPr>
          <p:cNvPr id="277" name="Rounded Rectangle 88"/>
          <p:cNvSpPr/>
          <p:nvPr/>
        </p:nvSpPr>
        <p:spPr>
          <a:xfrm>
            <a:off x="3186000" y="3152160"/>
            <a:ext cx="1224000" cy="38808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Initial ERA + PDE5i </a:t>
            </a:r>
            <a:endParaRPr b="0" lang="it-IT" sz="910" spc="-1" strike="noStrike">
              <a:solidFill>
                <a:srgbClr val="000000"/>
              </a:solidFill>
              <a:latin typeface="Arial"/>
            </a:endParaRPr>
          </a:p>
          <a:p>
            <a:pPr algn="ctr">
              <a:lnSpc>
                <a:spcPct val="100000"/>
              </a:lnSpc>
            </a:pPr>
            <a:r>
              <a:rPr b="0" lang="en-GB" sz="910" spc="-1" strike="noStrike">
                <a:solidFill>
                  <a:srgbClr val="1f497d"/>
                </a:solidFill>
                <a:latin typeface="Arial"/>
                <a:ea typeface="DejaVu Sans"/>
              </a:rPr>
              <a:t>+ iv/sc PCA</a:t>
            </a:r>
            <a:endParaRPr b="0" lang="it-IT" sz="910" spc="-1" strike="noStrike">
              <a:solidFill>
                <a:srgbClr val="000000"/>
              </a:solidFill>
              <a:latin typeface="Arial"/>
            </a:endParaRPr>
          </a:p>
        </p:txBody>
      </p:sp>
      <p:sp>
        <p:nvSpPr>
          <p:cNvPr id="278" name="Rounded Rectangle 67"/>
          <p:cNvSpPr/>
          <p:nvPr/>
        </p:nvSpPr>
        <p:spPr>
          <a:xfrm>
            <a:off x="1971720" y="3895920"/>
            <a:ext cx="1644840" cy="203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0" rIns="0" tIns="22320" bIns="22320" anchor="ctr">
            <a:spAutoFit/>
          </a:bodyPr>
          <a:p>
            <a:pPr algn="ctr">
              <a:lnSpc>
                <a:spcPct val="100000"/>
              </a:lnSpc>
            </a:pPr>
            <a:r>
              <a:rPr b="0" lang="en-GB" sz="910" spc="-1" strike="noStrike">
                <a:solidFill>
                  <a:srgbClr val="1f497d"/>
                </a:solidFill>
                <a:latin typeface="Arial"/>
                <a:ea typeface="DejaVu Sans"/>
              </a:rPr>
              <a:t>Regular follow-up assessment</a:t>
            </a:r>
            <a:endParaRPr b="0" lang="it-IT" sz="910" spc="-1" strike="noStrike">
              <a:solidFill>
                <a:srgbClr val="000000"/>
              </a:solidFill>
              <a:latin typeface="Arial"/>
            </a:endParaRPr>
          </a:p>
        </p:txBody>
      </p:sp>
      <p:sp>
        <p:nvSpPr>
          <p:cNvPr id="279" name="Rounded Rectangle 67"/>
          <p:cNvSpPr/>
          <p:nvPr/>
        </p:nvSpPr>
        <p:spPr>
          <a:xfrm>
            <a:off x="7513920" y="4428000"/>
            <a:ext cx="1522440" cy="50976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0" rIns="0" tIns="22320" bIns="22320" anchor="ctr">
            <a:spAutoFit/>
          </a:bodyPr>
          <a:p>
            <a:pPr algn="ctr">
              <a:lnSpc>
                <a:spcPct val="100000"/>
              </a:lnSpc>
            </a:pPr>
            <a:r>
              <a:rPr b="0" lang="en-GB" sz="910" spc="-1" strike="noStrike">
                <a:solidFill>
                  <a:srgbClr val="1f497d"/>
                </a:solidFill>
                <a:latin typeface="Arial"/>
                <a:ea typeface="DejaVu Sans"/>
              </a:rPr>
              <a:t>Regular follow-up assessment</a:t>
            </a:r>
            <a:endParaRPr b="0" lang="it-IT" sz="910" spc="-1" strike="noStrike">
              <a:solidFill>
                <a:srgbClr val="000000"/>
              </a:solidFill>
              <a:latin typeface="Arial"/>
            </a:endParaRPr>
          </a:p>
          <a:p>
            <a:pPr algn="ctr">
              <a:lnSpc>
                <a:spcPct val="100000"/>
              </a:lnSpc>
            </a:pPr>
            <a:r>
              <a:rPr b="0" lang="en-GB" sz="910" spc="-1" strike="noStrike">
                <a:solidFill>
                  <a:srgbClr val="1f497d"/>
                </a:solidFill>
                <a:latin typeface="Arial"/>
                <a:ea typeface="DejaVu Sans"/>
              </a:rPr>
              <a:t>and individualized therapy</a:t>
            </a:r>
            <a:endParaRPr b="0" lang="it-IT" sz="910" spc="-1" strike="noStrike">
              <a:solidFill>
                <a:srgbClr val="000000"/>
              </a:solidFill>
              <a:latin typeface="Arial"/>
            </a:endParaRPr>
          </a:p>
        </p:txBody>
      </p:sp>
      <p:sp>
        <p:nvSpPr>
          <p:cNvPr id="280" name="Rounded Rectangle 88"/>
          <p:cNvSpPr/>
          <p:nvPr/>
        </p:nvSpPr>
        <p:spPr>
          <a:xfrm>
            <a:off x="7655400" y="3579840"/>
            <a:ext cx="1261800" cy="52092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Initial oral monotherapy with</a:t>
            </a:r>
            <a:br>
              <a:rPr sz="100"/>
            </a:br>
            <a:r>
              <a:rPr b="0" lang="en-GB" sz="910" spc="-1" strike="noStrike">
                <a:solidFill>
                  <a:srgbClr val="1f497d"/>
                </a:solidFill>
                <a:latin typeface="Arial"/>
                <a:ea typeface="DejaVu Sans"/>
              </a:rPr>
              <a:t>ERA or PDE5i</a:t>
            </a:r>
            <a:endParaRPr b="0" lang="it-IT" sz="910" spc="-1" strike="noStrike">
              <a:solidFill>
                <a:srgbClr val="000000"/>
              </a:solidFill>
              <a:latin typeface="Arial"/>
            </a:endParaRPr>
          </a:p>
        </p:txBody>
      </p:sp>
      <p:cxnSp>
        <p:nvCxnSpPr>
          <p:cNvPr id="281" name="Straight Arrow Connector 45"/>
          <p:cNvCxnSpPr/>
          <p:nvPr/>
        </p:nvCxnSpPr>
        <p:spPr>
          <a:xfrm>
            <a:off x="8291880" y="2291760"/>
            <a:ext cx="2520" cy="212040"/>
          </a:xfrm>
          <a:prstGeom prst="straightConnector1">
            <a:avLst/>
          </a:prstGeom>
          <a:ln w="19050">
            <a:solidFill>
              <a:srgbClr val="1f497d"/>
            </a:solidFill>
            <a:round/>
            <a:tailEnd len="med" type="triangle" w="med"/>
          </a:ln>
        </p:spPr>
      </p:cxnSp>
      <p:cxnSp>
        <p:nvCxnSpPr>
          <p:cNvPr id="282" name="Straight Arrow Connector 45"/>
          <p:cNvCxnSpPr/>
          <p:nvPr/>
        </p:nvCxnSpPr>
        <p:spPr>
          <a:xfrm flipH="1">
            <a:off x="8282880" y="4109040"/>
            <a:ext cx="6840" cy="288360"/>
          </a:xfrm>
          <a:prstGeom prst="straightConnector1">
            <a:avLst/>
          </a:prstGeom>
          <a:ln w="19050">
            <a:solidFill>
              <a:srgbClr val="1f497d"/>
            </a:solidFill>
            <a:round/>
            <a:tailEnd len="med" type="triangle" w="med"/>
          </a:ln>
        </p:spPr>
      </p:cxnSp>
      <p:sp>
        <p:nvSpPr>
          <p:cNvPr id="283" name="Rounded Rectangle 95"/>
          <p:cNvSpPr/>
          <p:nvPr/>
        </p:nvSpPr>
        <p:spPr>
          <a:xfrm>
            <a:off x="2377080" y="4120920"/>
            <a:ext cx="909360" cy="304560"/>
          </a:xfrm>
          <a:prstGeom prst="roundRect">
            <a:avLst>
              <a:gd name="adj" fmla="val 16667"/>
            </a:avLst>
          </a:prstGeom>
          <a:gradFill rotWithShape="0">
            <a:gsLst>
              <a:gs pos="0">
                <a:srgbClr val="bfd4fe"/>
              </a:gs>
              <a:gs pos="100000">
                <a:srgbClr val="e5efff"/>
              </a:gs>
            </a:gsLst>
            <a:lin ang="16200000"/>
          </a:gradFill>
          <a:ln>
            <a:solidFill>
              <a:srgbClr val="4a7ebb"/>
            </a:solidFill>
          </a:ln>
        </p:spPr>
        <p:style>
          <a:lnRef idx="1">
            <a:schemeClr val="accent1"/>
          </a:lnRef>
          <a:fillRef idx="2">
            <a:schemeClr val="accent1"/>
          </a:fillRef>
          <a:effectRef idx="1">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Risk (4 strata)</a:t>
            </a:r>
            <a:endParaRPr b="0" lang="it-IT" sz="910" spc="-1" strike="noStrike">
              <a:solidFill>
                <a:srgbClr val="000000"/>
              </a:solidFill>
              <a:latin typeface="Arial"/>
            </a:endParaRPr>
          </a:p>
        </p:txBody>
      </p:sp>
      <p:cxnSp>
        <p:nvCxnSpPr>
          <p:cNvPr id="284" name="Connecteur droit 68"/>
          <p:cNvCxnSpPr/>
          <p:nvPr/>
        </p:nvCxnSpPr>
        <p:spPr>
          <a:xfrm>
            <a:off x="1726920" y="3709080"/>
            <a:ext cx="2118960" cy="14040"/>
          </a:xfrm>
          <a:prstGeom prst="straightConnector1">
            <a:avLst/>
          </a:prstGeom>
          <a:ln w="19050">
            <a:solidFill>
              <a:srgbClr val="254061"/>
            </a:solidFill>
            <a:round/>
          </a:ln>
        </p:spPr>
      </p:cxnSp>
      <p:cxnSp>
        <p:nvCxnSpPr>
          <p:cNvPr id="285" name="Straight Arrow Connector 45"/>
          <p:cNvCxnSpPr/>
          <p:nvPr/>
        </p:nvCxnSpPr>
        <p:spPr>
          <a:xfrm>
            <a:off x="2811600" y="3715560"/>
            <a:ext cx="2520" cy="138960"/>
          </a:xfrm>
          <a:prstGeom prst="straightConnector1">
            <a:avLst/>
          </a:prstGeom>
          <a:ln w="19050">
            <a:solidFill>
              <a:srgbClr val="1f497d"/>
            </a:solidFill>
            <a:round/>
            <a:tailEnd len="med" type="triangle" w="med"/>
          </a:ln>
        </p:spPr>
      </p:cxnSp>
      <p:cxnSp>
        <p:nvCxnSpPr>
          <p:cNvPr id="286" name="Elbow Connector 27"/>
          <p:cNvCxnSpPr>
            <a:stCxn id="273" idx="3"/>
          </p:cNvCxnSpPr>
          <p:nvPr/>
        </p:nvCxnSpPr>
        <p:spPr>
          <a:xfrm>
            <a:off x="3292560" y="2340360"/>
            <a:ext cx="559800" cy="410400"/>
          </a:xfrm>
          <a:prstGeom prst="bentConnector3">
            <a:avLst>
              <a:gd name="adj1" fmla="val 50321"/>
            </a:avLst>
          </a:prstGeom>
          <a:ln w="19050">
            <a:solidFill>
              <a:srgbClr val="1f497d"/>
            </a:solidFill>
            <a:round/>
            <a:tailEnd len="med" type="triangle" w="med"/>
          </a:ln>
        </p:spPr>
      </p:cxnSp>
      <p:cxnSp>
        <p:nvCxnSpPr>
          <p:cNvPr id="287" name="Elbow Connector 25"/>
          <p:cNvCxnSpPr/>
          <p:nvPr/>
        </p:nvCxnSpPr>
        <p:spPr>
          <a:xfrm flipV="1" rot="10800000">
            <a:off x="1746360" y="2367360"/>
            <a:ext cx="614160" cy="361800"/>
          </a:xfrm>
          <a:prstGeom prst="bentConnector3">
            <a:avLst>
              <a:gd name="adj1" fmla="val 49970"/>
            </a:avLst>
          </a:prstGeom>
          <a:ln w="19050">
            <a:solidFill>
              <a:srgbClr val="1f497d"/>
            </a:solidFill>
            <a:round/>
            <a:tailEnd len="med" type="triangle" w="med"/>
          </a:ln>
        </p:spPr>
      </p:cxnSp>
      <p:cxnSp>
        <p:nvCxnSpPr>
          <p:cNvPr id="288" name="Connecteur droit 72"/>
          <p:cNvCxnSpPr/>
          <p:nvPr/>
        </p:nvCxnSpPr>
        <p:spPr>
          <a:xfrm flipH="1">
            <a:off x="1733040" y="3534480"/>
            <a:ext cx="3600" cy="183600"/>
          </a:xfrm>
          <a:prstGeom prst="straightConnector1">
            <a:avLst/>
          </a:prstGeom>
          <a:ln w="19050">
            <a:solidFill>
              <a:srgbClr val="254061"/>
            </a:solidFill>
            <a:round/>
          </a:ln>
        </p:spPr>
      </p:cxnSp>
      <p:cxnSp>
        <p:nvCxnSpPr>
          <p:cNvPr id="289" name="Straight Arrow Connector 45"/>
          <p:cNvCxnSpPr/>
          <p:nvPr/>
        </p:nvCxnSpPr>
        <p:spPr>
          <a:xfrm>
            <a:off x="3853440" y="2952720"/>
            <a:ext cx="2520" cy="183960"/>
          </a:xfrm>
          <a:prstGeom prst="straightConnector1">
            <a:avLst/>
          </a:prstGeom>
          <a:ln w="19050">
            <a:solidFill>
              <a:srgbClr val="1f497d"/>
            </a:solidFill>
            <a:round/>
            <a:tailEnd len="med" type="triangle" w="med"/>
          </a:ln>
        </p:spPr>
      </p:cxnSp>
      <p:cxnSp>
        <p:nvCxnSpPr>
          <p:cNvPr id="290" name="Straight Arrow Connector 45"/>
          <p:cNvCxnSpPr/>
          <p:nvPr/>
        </p:nvCxnSpPr>
        <p:spPr>
          <a:xfrm>
            <a:off x="1733040" y="2962440"/>
            <a:ext cx="2520" cy="184320"/>
          </a:xfrm>
          <a:prstGeom prst="straightConnector1">
            <a:avLst/>
          </a:prstGeom>
          <a:ln w="19050">
            <a:solidFill>
              <a:srgbClr val="1f497d"/>
            </a:solidFill>
            <a:round/>
            <a:tailEnd len="med" type="triangle" w="med"/>
          </a:ln>
        </p:spPr>
      </p:cxnSp>
      <p:sp>
        <p:nvSpPr>
          <p:cNvPr id="291" name="Rounded Rectangle 63"/>
          <p:cNvSpPr/>
          <p:nvPr/>
        </p:nvSpPr>
        <p:spPr>
          <a:xfrm>
            <a:off x="468360" y="4596840"/>
            <a:ext cx="996480" cy="2156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ctr">
            <a:spAutoFit/>
          </a:bodyPr>
          <a:p>
            <a:pPr algn="ctr">
              <a:lnSpc>
                <a:spcPct val="100000"/>
              </a:lnSpc>
            </a:pPr>
            <a:r>
              <a:rPr b="1" lang="en-GB" sz="989" spc="-1" strike="noStrike">
                <a:solidFill>
                  <a:srgbClr val="00b050"/>
                </a:solidFill>
                <a:latin typeface="Arial"/>
                <a:ea typeface="DejaVu Sans"/>
              </a:rPr>
              <a:t>Low risk</a:t>
            </a:r>
            <a:endParaRPr b="0" lang="it-IT" sz="989" spc="-1" strike="noStrike">
              <a:solidFill>
                <a:srgbClr val="000000"/>
              </a:solidFill>
              <a:latin typeface="Arial"/>
            </a:endParaRPr>
          </a:p>
        </p:txBody>
      </p:sp>
      <p:sp>
        <p:nvSpPr>
          <p:cNvPr id="292" name="Rounded Rectangle 88"/>
          <p:cNvSpPr/>
          <p:nvPr/>
        </p:nvSpPr>
        <p:spPr>
          <a:xfrm>
            <a:off x="504000" y="4993920"/>
            <a:ext cx="979920" cy="38808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Continue initial therapy </a:t>
            </a:r>
            <a:endParaRPr b="0" lang="it-IT" sz="910" spc="-1" strike="noStrike">
              <a:solidFill>
                <a:srgbClr val="000000"/>
              </a:solidFill>
              <a:latin typeface="Arial"/>
            </a:endParaRPr>
          </a:p>
        </p:txBody>
      </p:sp>
      <p:sp>
        <p:nvSpPr>
          <p:cNvPr id="293" name="Rounded Rectangle 88"/>
          <p:cNvSpPr/>
          <p:nvPr/>
        </p:nvSpPr>
        <p:spPr>
          <a:xfrm>
            <a:off x="1708560" y="4993920"/>
            <a:ext cx="979920" cy="38808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Add PRA</a:t>
            </a:r>
            <a:endParaRPr b="0" lang="it-IT" sz="910" spc="-1" strike="noStrike">
              <a:solidFill>
                <a:srgbClr val="000000"/>
              </a:solidFill>
              <a:latin typeface="Arial"/>
            </a:endParaRPr>
          </a:p>
        </p:txBody>
      </p:sp>
      <p:sp>
        <p:nvSpPr>
          <p:cNvPr id="294" name="Rounded Rectangle 88"/>
          <p:cNvSpPr/>
          <p:nvPr/>
        </p:nvSpPr>
        <p:spPr>
          <a:xfrm>
            <a:off x="3032640" y="4993920"/>
            <a:ext cx="1193760" cy="38808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Switch from PDE5i to SGCs </a:t>
            </a:r>
            <a:endParaRPr b="0" lang="it-IT" sz="910" spc="-1" strike="noStrike">
              <a:solidFill>
                <a:srgbClr val="000000"/>
              </a:solidFill>
              <a:latin typeface="Arial"/>
            </a:endParaRPr>
          </a:p>
        </p:txBody>
      </p:sp>
      <p:sp>
        <p:nvSpPr>
          <p:cNvPr id="295" name="Rounded Rectangle 88"/>
          <p:cNvSpPr/>
          <p:nvPr/>
        </p:nvSpPr>
        <p:spPr>
          <a:xfrm>
            <a:off x="4450680" y="4993920"/>
            <a:ext cx="1939680" cy="388080"/>
          </a:xfrm>
          <a:prstGeom prst="roundRect">
            <a:avLst>
              <a:gd name="adj" fmla="val 16667"/>
            </a:avLst>
          </a:prstGeom>
          <a:solidFill>
            <a:schemeClr val="bg2"/>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75600" rIns="75600" tIns="37800" bIns="37800" anchor="ctr">
            <a:noAutofit/>
          </a:bodyPr>
          <a:p>
            <a:pPr algn="ctr">
              <a:lnSpc>
                <a:spcPct val="100000"/>
              </a:lnSpc>
            </a:pPr>
            <a:r>
              <a:rPr b="0" lang="en-GB" sz="910" spc="-1" strike="noStrike">
                <a:solidFill>
                  <a:srgbClr val="1f497d"/>
                </a:solidFill>
                <a:latin typeface="Arial"/>
                <a:ea typeface="DejaVu Sans"/>
              </a:rPr>
              <a:t>Add IV or SC PCA and/or evaluate for lung transplantation</a:t>
            </a:r>
            <a:endParaRPr b="0" lang="it-IT" sz="910" spc="-1" strike="noStrike">
              <a:solidFill>
                <a:srgbClr val="000000"/>
              </a:solidFill>
              <a:latin typeface="Arial"/>
            </a:endParaRPr>
          </a:p>
        </p:txBody>
      </p:sp>
      <p:cxnSp>
        <p:nvCxnSpPr>
          <p:cNvPr id="296" name="Straight Arrow Connector 29"/>
          <p:cNvCxnSpPr>
            <a:stCxn id="283" idx="2"/>
          </p:cNvCxnSpPr>
          <p:nvPr/>
        </p:nvCxnSpPr>
        <p:spPr>
          <a:xfrm>
            <a:off x="2831760" y="4425480"/>
            <a:ext cx="3960" cy="178560"/>
          </a:xfrm>
          <a:prstGeom prst="straightConnector1">
            <a:avLst/>
          </a:prstGeom>
          <a:ln w="19050">
            <a:solidFill>
              <a:srgbClr val="1f497d"/>
            </a:solidFill>
            <a:round/>
            <a:tailEnd len="med" type="triangle" w="med"/>
          </a:ln>
        </p:spPr>
      </p:cxnSp>
      <p:cxnSp>
        <p:nvCxnSpPr>
          <p:cNvPr id="297" name="Elbow Connector 27"/>
          <p:cNvCxnSpPr/>
          <p:nvPr/>
        </p:nvCxnSpPr>
        <p:spPr>
          <a:xfrm>
            <a:off x="3295080" y="4284360"/>
            <a:ext cx="2129040" cy="313200"/>
          </a:xfrm>
          <a:prstGeom prst="bentConnector3">
            <a:avLst>
              <a:gd name="adj1" fmla="val 50008"/>
            </a:avLst>
          </a:prstGeom>
          <a:ln w="19050">
            <a:solidFill>
              <a:srgbClr val="1f497d"/>
            </a:solidFill>
            <a:round/>
            <a:tailEnd len="med" type="triangle" w="med"/>
          </a:ln>
        </p:spPr>
      </p:cxnSp>
      <p:cxnSp>
        <p:nvCxnSpPr>
          <p:cNvPr id="298" name="Elbow Connector 25"/>
          <p:cNvCxnSpPr>
            <a:endCxn id="291" idx="0"/>
          </p:cNvCxnSpPr>
          <p:nvPr/>
        </p:nvCxnSpPr>
        <p:spPr>
          <a:xfrm rot="5400000">
            <a:off x="1514160" y="3733200"/>
            <a:ext cx="316440" cy="1411920"/>
          </a:xfrm>
          <a:prstGeom prst="bentConnector3">
            <a:avLst>
              <a:gd name="adj1" fmla="val 49886"/>
            </a:avLst>
          </a:prstGeom>
          <a:ln w="19050">
            <a:solidFill>
              <a:srgbClr val="1f497d"/>
            </a:solidFill>
            <a:round/>
            <a:tailEnd len="med" type="triangle" w="med"/>
          </a:ln>
        </p:spPr>
      </p:cxnSp>
      <p:cxnSp>
        <p:nvCxnSpPr>
          <p:cNvPr id="299" name="Straight Arrow Connector 45"/>
          <p:cNvCxnSpPr/>
          <p:nvPr/>
        </p:nvCxnSpPr>
        <p:spPr>
          <a:xfrm>
            <a:off x="2838960" y="4803840"/>
            <a:ext cx="2520" cy="138960"/>
          </a:xfrm>
          <a:prstGeom prst="straightConnector1">
            <a:avLst/>
          </a:prstGeom>
          <a:ln w="19050">
            <a:solidFill>
              <a:srgbClr val="1f497d"/>
            </a:solidFill>
            <a:round/>
            <a:tailEnd len="med" type="triangle" w="med"/>
          </a:ln>
        </p:spPr>
      </p:cxnSp>
      <p:cxnSp>
        <p:nvCxnSpPr>
          <p:cNvPr id="300" name="Straight Arrow Connector 45"/>
          <p:cNvCxnSpPr/>
          <p:nvPr/>
        </p:nvCxnSpPr>
        <p:spPr>
          <a:xfrm>
            <a:off x="5421600" y="4803840"/>
            <a:ext cx="2520" cy="138960"/>
          </a:xfrm>
          <a:prstGeom prst="straightConnector1">
            <a:avLst/>
          </a:prstGeom>
          <a:ln w="19050">
            <a:solidFill>
              <a:srgbClr val="1f497d"/>
            </a:solidFill>
            <a:round/>
            <a:tailEnd len="med" type="triangle" w="med"/>
          </a:ln>
        </p:spPr>
      </p:cxnSp>
      <p:cxnSp>
        <p:nvCxnSpPr>
          <p:cNvPr id="301" name="Straight Arrow Connector 45"/>
          <p:cNvCxnSpPr/>
          <p:nvPr/>
        </p:nvCxnSpPr>
        <p:spPr>
          <a:xfrm>
            <a:off x="967680" y="4803840"/>
            <a:ext cx="2520" cy="138960"/>
          </a:xfrm>
          <a:prstGeom prst="straightConnector1">
            <a:avLst/>
          </a:prstGeom>
          <a:ln w="19050">
            <a:solidFill>
              <a:srgbClr val="1f497d"/>
            </a:solidFill>
            <a:round/>
            <a:tailEnd len="med" type="triangle" w="med"/>
          </a:ln>
        </p:spPr>
      </p:cxnSp>
      <p:pic>
        <p:nvPicPr>
          <p:cNvPr id="302" name="Picture 4" descr="Obesity Vector Images – Browse 41,112 Stock Photos, Vectors, and Video |  Adobe Stock"/>
          <p:cNvPicPr/>
          <p:nvPr/>
        </p:nvPicPr>
        <p:blipFill>
          <a:blip r:embed="rId1">
            <a:extLst>
              <a:ext uri="{BEBA8EAE-BF5A-486C-A8C5-ECC9F3942E4B}">
                <a14:imgProps xmlns:a14="http://schemas.microsoft.com/office/drawing/2010/main">
                  <a14:imgLayer r:embed="rId2">
                    <a14:imgEffect>
                      <a14:saturation sat="33000"/>
                    </a14:imgEffect>
                  </a14:imgLayer>
                </a14:imgProps>
              </a:ext>
            </a:extLst>
          </a:blip>
          <a:srcRect l="29990" t="17137" r="29360" b="19002"/>
          <a:stretch/>
        </p:blipFill>
        <p:spPr>
          <a:xfrm>
            <a:off x="6707160" y="2434680"/>
            <a:ext cx="487440" cy="766800"/>
          </a:xfrm>
          <a:prstGeom prst="rect">
            <a:avLst/>
          </a:prstGeom>
          <a:ln w="0">
            <a:noFill/>
          </a:ln>
        </p:spPr>
      </p:pic>
      <p:pic>
        <p:nvPicPr>
          <p:cNvPr id="303" name="Picture 4" descr="World Diabetes Day Icon - Blood Sugar Test Device, Glucose Meter Stock  Illustration - Illustration of glucose, health: 144743528"/>
          <p:cNvPicPr/>
          <p:nvPr/>
        </p:nvPicPr>
        <p:blipFill>
          <a:blip r:embed="rId3"/>
          <a:stretch/>
        </p:blipFill>
        <p:spPr>
          <a:xfrm>
            <a:off x="7180200" y="2517480"/>
            <a:ext cx="731520" cy="731520"/>
          </a:xfrm>
          <a:prstGeom prst="rect">
            <a:avLst/>
          </a:prstGeom>
          <a:ln w="0">
            <a:noFill/>
          </a:ln>
        </p:spPr>
      </p:pic>
      <p:pic>
        <p:nvPicPr>
          <p:cNvPr id="304" name="Picture 6" descr="Blood Pressure Logo Vector Art, Icons, and Graphics for Free Download"/>
          <p:cNvPicPr/>
          <p:nvPr/>
        </p:nvPicPr>
        <p:blipFill>
          <a:blip r:embed="rId4"/>
          <a:srcRect l="13942" t="17206" r="13864" b="22435"/>
          <a:stretch/>
        </p:blipFill>
        <p:spPr>
          <a:xfrm>
            <a:off x="7804440" y="2532240"/>
            <a:ext cx="666000" cy="556560"/>
          </a:xfrm>
          <a:prstGeom prst="rect">
            <a:avLst/>
          </a:prstGeom>
          <a:ln w="0">
            <a:noFill/>
          </a:ln>
        </p:spPr>
      </p:pic>
      <p:pic>
        <p:nvPicPr>
          <p:cNvPr id="305" name="Picture 8" descr="Cardiac Logo Images – Browse 13,508 Stock Photos, Vectors, and Video |  Adobe Stock"/>
          <p:cNvPicPr/>
          <p:nvPr/>
        </p:nvPicPr>
        <p:blipFill>
          <a:blip r:embed="rId5"/>
          <a:srcRect l="0" t="0" r="0" b="25934"/>
          <a:stretch/>
        </p:blipFill>
        <p:spPr>
          <a:xfrm>
            <a:off x="8410680" y="2527560"/>
            <a:ext cx="866520" cy="511920"/>
          </a:xfrm>
          <a:prstGeom prst="rect">
            <a:avLst/>
          </a:prstGeom>
          <a:ln w="0">
            <a:noFill/>
          </a:ln>
        </p:spPr>
      </p:pic>
      <p:pic>
        <p:nvPicPr>
          <p:cNvPr id="306" name="Picture 10" descr="Lungs diseases simple line icon Royalty Free Vector Image"/>
          <p:cNvPicPr/>
          <p:nvPr/>
        </p:nvPicPr>
        <p:blipFill>
          <a:blip r:embed="rId6"/>
          <a:srcRect l="18716" t="9677" r="16725" b="20876"/>
          <a:stretch/>
        </p:blipFill>
        <p:spPr>
          <a:xfrm>
            <a:off x="9315720" y="2540160"/>
            <a:ext cx="465120" cy="540720"/>
          </a:xfrm>
          <a:prstGeom prst="rect">
            <a:avLst/>
          </a:prstGeom>
          <a:ln w="0">
            <a:noFill/>
          </a:ln>
        </p:spPr>
      </p:pic>
      <p:cxnSp>
        <p:nvCxnSpPr>
          <p:cNvPr id="307" name="Straight Arrow Connector 45"/>
          <p:cNvCxnSpPr/>
          <p:nvPr/>
        </p:nvCxnSpPr>
        <p:spPr>
          <a:xfrm flipH="1">
            <a:off x="8283600" y="3238560"/>
            <a:ext cx="7200" cy="288360"/>
          </a:xfrm>
          <a:prstGeom prst="straightConnector1">
            <a:avLst/>
          </a:prstGeom>
          <a:ln w="19050">
            <a:solidFill>
              <a:srgbClr val="1f497d"/>
            </a:solidFill>
            <a:round/>
            <a:tailEnd len="med" type="triangle" w="med"/>
          </a:ln>
        </p:spPr>
      </p:cxnSp>
      <p:sp>
        <p:nvSpPr>
          <p:cNvPr id="308" name="Content Placeholder 4"/>
          <p:cNvSpPr/>
          <p:nvPr/>
        </p:nvSpPr>
        <p:spPr>
          <a:xfrm>
            <a:off x="6773040" y="5128920"/>
            <a:ext cx="3271320" cy="26208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spcBef>
                <a:spcPts val="198"/>
              </a:spcBef>
              <a:tabLst>
                <a:tab algn="l" pos="0"/>
              </a:tabLst>
            </a:pPr>
            <a:r>
              <a:rPr b="0" lang="fr-FR" sz="1200" spc="-1" strike="noStrike">
                <a:solidFill>
                  <a:srgbClr val="4a452a"/>
                </a:solidFill>
                <a:latin typeface="Yu Gothic UI Light"/>
                <a:ea typeface="DejaVu Sans"/>
              </a:rPr>
              <a:t>Humbert M, </a:t>
            </a:r>
            <a:r>
              <a:rPr b="0" i="1" lang="fr-FR" sz="1200" spc="-1" strike="noStrike">
                <a:solidFill>
                  <a:srgbClr val="4a452a"/>
                </a:solidFill>
                <a:latin typeface="Yu Gothic UI Light"/>
                <a:ea typeface="DejaVu Sans"/>
              </a:rPr>
              <a:t>et al. Eur Heart J </a:t>
            </a:r>
            <a:r>
              <a:rPr b="0" lang="fr-FR" sz="1200" spc="-1" strike="noStrike">
                <a:solidFill>
                  <a:srgbClr val="4a452a"/>
                </a:solidFill>
                <a:latin typeface="Yu Gothic UI Light"/>
                <a:ea typeface="DejaVu Sans"/>
              </a:rPr>
              <a:t>2022</a:t>
            </a:r>
            <a:endParaRPr b="0" lang="it-IT" sz="1200" spc="-1" strike="noStrike">
              <a:solidFill>
                <a:srgbClr val="000000"/>
              </a:solidFill>
              <a:latin typeface="Arial"/>
            </a:endParaRPr>
          </a:p>
          <a:p>
            <a:pPr algn="r">
              <a:lnSpc>
                <a:spcPct val="100000"/>
              </a:lnSpc>
              <a:spcBef>
                <a:spcPts val="198"/>
              </a:spcBef>
              <a:tabLst>
                <a:tab algn="l" pos="0"/>
              </a:tabLst>
            </a:pPr>
            <a:r>
              <a:rPr b="0" lang="fr-FR" sz="1200" spc="-1" strike="noStrike">
                <a:solidFill>
                  <a:srgbClr val="4a452a"/>
                </a:solidFill>
                <a:latin typeface="Yu Gothic UI Light"/>
                <a:ea typeface="DejaVu Sans"/>
              </a:rPr>
              <a:t>Humbert M, </a:t>
            </a:r>
            <a:r>
              <a:rPr b="0" i="1" lang="fr-FR" sz="1200" spc="-1" strike="noStrike">
                <a:solidFill>
                  <a:srgbClr val="4a452a"/>
                </a:solidFill>
                <a:latin typeface="Yu Gothic UI Light"/>
                <a:ea typeface="DejaVu Sans"/>
              </a:rPr>
              <a:t>et al. Eur Respir J </a:t>
            </a:r>
            <a:r>
              <a:rPr b="0" lang="fr-FR" sz="1200" spc="-1" strike="noStrike">
                <a:solidFill>
                  <a:srgbClr val="4a452a"/>
                </a:solidFill>
                <a:latin typeface="Yu Gothic UI Light"/>
                <a:ea typeface="DejaVu Sans"/>
              </a:rPr>
              <a:t>2023</a:t>
            </a:r>
            <a:endParaRPr b="0" lang="it-IT" sz="1200" spc="-1" strike="noStrike">
              <a:solidFill>
                <a:srgbClr val="000000"/>
              </a:solidFill>
              <a:latin typeface="Arial"/>
            </a:endParaRPr>
          </a:p>
        </p:txBody>
      </p:sp>
      <p:sp>
        <p:nvSpPr>
          <p:cNvPr id="309" name="Rounded Rectangle 63"/>
          <p:cNvSpPr/>
          <p:nvPr/>
        </p:nvSpPr>
        <p:spPr>
          <a:xfrm>
            <a:off x="4348440" y="4596840"/>
            <a:ext cx="2118960" cy="2156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ctr">
            <a:spAutoFit/>
          </a:bodyPr>
          <a:p>
            <a:pPr algn="ctr">
              <a:lnSpc>
                <a:spcPct val="100000"/>
              </a:lnSpc>
            </a:pPr>
            <a:r>
              <a:rPr b="1" lang="en-GB" sz="989" spc="-1" strike="noStrike">
                <a:solidFill>
                  <a:srgbClr val="ff9300"/>
                </a:solidFill>
                <a:latin typeface="Arial"/>
                <a:ea typeface="DejaVu Sans"/>
              </a:rPr>
              <a:t>Intermediate-high or </a:t>
            </a:r>
            <a:r>
              <a:rPr b="1" lang="en-GB" sz="989" spc="-1" strike="noStrike">
                <a:solidFill>
                  <a:srgbClr val="ff0000"/>
                </a:solidFill>
                <a:latin typeface="Arial"/>
                <a:ea typeface="DejaVu Sans"/>
              </a:rPr>
              <a:t>High risk</a:t>
            </a:r>
            <a:endParaRPr b="0" lang="it-IT" sz="989" spc="-1" strike="noStrike">
              <a:solidFill>
                <a:srgbClr val="000000"/>
              </a:solidFill>
              <a:latin typeface="Arial"/>
            </a:endParaRPr>
          </a:p>
        </p:txBody>
      </p:sp>
      <p:sp>
        <p:nvSpPr>
          <p:cNvPr id="310" name="Rounded Rectangle 63"/>
          <p:cNvSpPr/>
          <p:nvPr/>
        </p:nvSpPr>
        <p:spPr>
          <a:xfrm>
            <a:off x="1726920" y="4620600"/>
            <a:ext cx="2237040" cy="2156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22320" rIns="22320" tIns="22320" bIns="22320" anchor="ctr">
            <a:spAutoFit/>
          </a:bodyPr>
          <a:p>
            <a:pPr algn="ctr">
              <a:lnSpc>
                <a:spcPct val="100000"/>
              </a:lnSpc>
            </a:pPr>
            <a:r>
              <a:rPr b="1" lang="en-GB" sz="989" spc="-1" strike="noStrike">
                <a:solidFill>
                  <a:srgbClr val="ffc000"/>
                </a:solidFill>
                <a:latin typeface="Arial"/>
                <a:ea typeface="DejaVu Sans"/>
              </a:rPr>
              <a:t>Intermediate-low risk</a:t>
            </a:r>
            <a:endParaRPr b="0" lang="it-IT" sz="989" spc="-1" strike="noStrike">
              <a:solidFill>
                <a:srgbClr val="000000"/>
              </a:solidFill>
              <a:latin typeface="Arial"/>
            </a:endParaRPr>
          </a:p>
        </p:txBody>
      </p:sp>
      <p:sp>
        <p:nvSpPr>
          <p:cNvPr id="311" name="Rectangle 17"/>
          <p:cNvSpPr/>
          <p:nvPr/>
        </p:nvSpPr>
        <p:spPr>
          <a:xfrm>
            <a:off x="6691680" y="1763280"/>
            <a:ext cx="3141000" cy="3228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490" spc="-1" strike="noStrike">
              <a:solidFill>
                <a:srgbClr val="ffffff"/>
              </a:solidFill>
              <a:latin typeface="Arial"/>
              <a:ea typeface="DejaVu Sans"/>
            </a:endParaRPr>
          </a:p>
        </p:txBody>
      </p:sp>
      <p:grpSp>
        <p:nvGrpSpPr>
          <p:cNvPr id="312" name="Groupe 14"/>
          <p:cNvGrpSpPr/>
          <p:nvPr/>
        </p:nvGrpSpPr>
        <p:grpSpPr>
          <a:xfrm>
            <a:off x="8154000" y="131400"/>
            <a:ext cx="1792440" cy="751320"/>
            <a:chOff x="8154000" y="131400"/>
            <a:chExt cx="1792440" cy="751320"/>
          </a:xfrm>
        </p:grpSpPr>
        <p:pic>
          <p:nvPicPr>
            <p:cNvPr id="313" name="Image 15" descr=""/>
            <p:cNvPicPr/>
            <p:nvPr/>
          </p:nvPicPr>
          <p:blipFill>
            <a:blip r:embed="rId7"/>
            <a:stretch/>
          </p:blipFill>
          <p:spPr>
            <a:xfrm>
              <a:off x="9036720" y="623520"/>
              <a:ext cx="802080" cy="230400"/>
            </a:xfrm>
            <a:prstGeom prst="rect">
              <a:avLst/>
            </a:prstGeom>
            <a:ln w="0">
              <a:noFill/>
            </a:ln>
          </p:spPr>
        </p:pic>
        <p:pic>
          <p:nvPicPr>
            <p:cNvPr id="314" name="Image 18" descr=""/>
            <p:cNvPicPr/>
            <p:nvPr/>
          </p:nvPicPr>
          <p:blipFill>
            <a:blip r:embed="rId8"/>
            <a:stretch/>
          </p:blipFill>
          <p:spPr>
            <a:xfrm>
              <a:off x="8154000" y="569160"/>
              <a:ext cx="795960" cy="313560"/>
            </a:xfrm>
            <a:prstGeom prst="rect">
              <a:avLst/>
            </a:prstGeom>
            <a:ln w="0">
              <a:noFill/>
            </a:ln>
          </p:spPr>
        </p:pic>
        <p:sp>
          <p:nvSpPr>
            <p:cNvPr id="315" name="ZoneTexte 19"/>
            <p:cNvSpPr/>
            <p:nvPr/>
          </p:nvSpPr>
          <p:spPr>
            <a:xfrm>
              <a:off x="8166600" y="131400"/>
              <a:ext cx="1779840" cy="342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660" spc="-1" strike="noStrike">
                  <a:solidFill>
                    <a:srgbClr val="c00000"/>
                  </a:solidFill>
                  <a:latin typeface="Arial"/>
                  <a:ea typeface="DejaVu Sans"/>
                </a:rPr>
                <a:t>Guidelines 2022</a:t>
              </a:r>
              <a:endParaRPr b="0" lang="it-IT" sz="166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Rettangolo 8"/>
          <p:cNvSpPr/>
          <p:nvPr/>
        </p:nvSpPr>
        <p:spPr>
          <a:xfrm>
            <a:off x="657360" y="727200"/>
            <a:ext cx="8274240" cy="18792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Nuovi parametri emodinamici</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Genetica</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Follow-up</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Gestione paziente pluricomorbido/anziano</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1" lang="it-IT" sz="2200" spc="-1" strike="noStrike">
                <a:solidFill>
                  <a:srgbClr val="f50057"/>
                </a:solidFill>
                <a:latin typeface="Yu Gothic UI Light"/>
                <a:ea typeface="DejaVu Sans"/>
              </a:rPr>
              <a:t>Nuove terapie</a:t>
            </a:r>
            <a:endParaRPr b="0" lang="it-IT"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Picture 3" descr="A screenshot of a computer&#10;&#10;Description automatically generated with low confidence"/>
          <p:cNvPicPr/>
          <p:nvPr/>
        </p:nvPicPr>
        <p:blipFill>
          <a:blip r:embed="rId1"/>
          <a:stretch/>
        </p:blipFill>
        <p:spPr>
          <a:xfrm>
            <a:off x="109440" y="630720"/>
            <a:ext cx="4114080" cy="4480560"/>
          </a:xfrm>
          <a:prstGeom prst="rect">
            <a:avLst/>
          </a:prstGeom>
          <a:ln w="0">
            <a:noFill/>
          </a:ln>
        </p:spPr>
      </p:pic>
      <p:pic>
        <p:nvPicPr>
          <p:cNvPr id="318" name="Image 2" descr=""/>
          <p:cNvPicPr/>
          <p:nvPr/>
        </p:nvPicPr>
        <p:blipFill>
          <a:blip r:embed="rId2"/>
          <a:srcRect l="0" t="0" r="20636" b="0"/>
          <a:stretch/>
        </p:blipFill>
        <p:spPr>
          <a:xfrm>
            <a:off x="4292640" y="1427400"/>
            <a:ext cx="5712120" cy="252576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9" name="Picture 1" descr=""/>
          <p:cNvPicPr/>
          <p:nvPr/>
        </p:nvPicPr>
        <p:blipFill>
          <a:blip r:embed="rId1"/>
          <a:stretch/>
        </p:blipFill>
        <p:spPr>
          <a:xfrm>
            <a:off x="617040" y="268560"/>
            <a:ext cx="8816400" cy="5013720"/>
          </a:xfrm>
          <a:prstGeom prst="rect">
            <a:avLst/>
          </a:prstGeom>
          <a:ln w="0">
            <a:noFill/>
          </a:ln>
        </p:spPr>
      </p:pic>
      <p:sp>
        <p:nvSpPr>
          <p:cNvPr id="320" name="Text Box 3"/>
          <p:cNvSpPr/>
          <p:nvPr/>
        </p:nvSpPr>
        <p:spPr>
          <a:xfrm>
            <a:off x="7798680" y="5391360"/>
            <a:ext cx="2200680" cy="201600"/>
          </a:xfrm>
          <a:prstGeom prst="rect">
            <a:avLst/>
          </a:prstGeom>
          <a:noFill/>
          <a:ln w="0">
            <a:noFill/>
          </a:ln>
        </p:spPr>
        <p:style>
          <a:lnRef idx="0"/>
          <a:fillRef idx="0"/>
          <a:effectRef idx="0"/>
          <a:fontRef idx="minor"/>
        </p:style>
        <p:txBody>
          <a:bodyPr lIns="0" rIns="0" tIns="0" bIns="0" anchor="t">
            <a:noAutofit/>
          </a:bodyPr>
          <a:p>
            <a:pPr>
              <a:lnSpc>
                <a:spcPct val="100000"/>
              </a:lnSpc>
              <a:tabLst>
                <a:tab algn="l" pos="723960"/>
                <a:tab algn="l" pos="1447920"/>
                <a:tab algn="l" pos="2171880"/>
                <a:tab algn="l" pos="2895480"/>
                <a:tab algn="l" pos="3619440"/>
              </a:tabLst>
            </a:pPr>
            <a:r>
              <a:rPr b="0" lang="en-GB" sz="1200" spc="-1" strike="noStrike">
                <a:solidFill>
                  <a:srgbClr val="000000"/>
                </a:solidFill>
                <a:latin typeface="Yu Gothic UI Light"/>
                <a:ea typeface="msgothic"/>
              </a:rPr>
              <a:t>Marc Humbert Eur Respir J 2023</a:t>
            </a:r>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CasellaDiTesto 1"/>
          <p:cNvSpPr/>
          <p:nvPr/>
        </p:nvSpPr>
        <p:spPr>
          <a:xfrm>
            <a:off x="6451920" y="159120"/>
            <a:ext cx="3475080" cy="330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it-IT" sz="1800" spc="-1" strike="noStrike">
                <a:solidFill>
                  <a:srgbClr val="000000"/>
                </a:solidFill>
                <a:latin typeface="Yu Gothic UI Light"/>
                <a:ea typeface="DejaVu Sans"/>
              </a:rPr>
              <a:t>PAH: </a:t>
            </a:r>
            <a:r>
              <a:rPr b="1" lang="it-IT" sz="1800" spc="-1" strike="noStrike">
                <a:solidFill>
                  <a:srgbClr val="000000"/>
                </a:solidFill>
                <a:latin typeface="Yu Gothic UI Light"/>
                <a:ea typeface="DejaVu Sans"/>
              </a:rPr>
              <a:t>vasculopatia proliferativa</a:t>
            </a:r>
            <a:r>
              <a:rPr b="0" lang="it-IT" sz="1800" spc="-1" strike="noStrike">
                <a:solidFill>
                  <a:srgbClr val="000000"/>
                </a:solidFill>
                <a:latin typeface="Yu Gothic UI Light"/>
                <a:ea typeface="DejaVu Sans"/>
              </a:rPr>
              <a:t> caratterizzata da proliferazione cellulare che si verifica a tutti i livelli della parete vascolare, incluse le cellule endoteliali, le celluIe muscolari lisce, i miofibroblasti, i fibroblasti dell’avventizia; vasocostrizione; microtrombosi.</a:t>
            </a:r>
            <a:endParaRPr b="0" lang="it-IT" sz="1800" spc="-1" strike="noStrike">
              <a:solidFill>
                <a:srgbClr val="000000"/>
              </a:solidFill>
              <a:latin typeface="Arial"/>
            </a:endParaRPr>
          </a:p>
          <a:p>
            <a:pPr algn="ctr">
              <a:lnSpc>
                <a:spcPct val="100000"/>
              </a:lnSpc>
            </a:pPr>
            <a:endParaRPr b="0" lang="it-IT" sz="1800" spc="-1" strike="noStrike">
              <a:solidFill>
                <a:srgbClr val="000000"/>
              </a:solidFill>
              <a:latin typeface="Arial"/>
            </a:endParaRPr>
          </a:p>
          <a:p>
            <a:pPr algn="ctr">
              <a:lnSpc>
                <a:spcPct val="100000"/>
              </a:lnSpc>
            </a:pPr>
            <a:r>
              <a:rPr b="0" lang="it-IT" sz="1800" spc="-1" strike="noStrike">
                <a:solidFill>
                  <a:srgbClr val="000000"/>
                </a:solidFill>
                <a:latin typeface="Yu Gothic UI Light"/>
                <a:ea typeface="DejaVu Sans"/>
              </a:rPr>
              <a:t>Uno dei meccanismi a livello molecolare che determina la proliferazione cellulare è la downregolazione dei fattori di crescita, inclusa la </a:t>
            </a:r>
            <a:r>
              <a:rPr b="1" lang="it-IT" sz="1800" spc="-1" strike="noStrike">
                <a:solidFill>
                  <a:srgbClr val="000000"/>
                </a:solidFill>
                <a:latin typeface="Yu Gothic UI Light"/>
                <a:ea typeface="DejaVu Sans"/>
              </a:rPr>
              <a:t>superfamiglia del transforming growth factor-</a:t>
            </a:r>
            <a:r>
              <a:rPr b="1" lang="it-IT" sz="1800" spc="-1" strike="noStrike">
                <a:solidFill>
                  <a:srgbClr val="000000"/>
                </a:solidFill>
                <a:latin typeface="Yu Gothic UI Light"/>
                <a:ea typeface="Yu Gothic UI Light"/>
              </a:rPr>
              <a:t>β</a:t>
            </a:r>
            <a:r>
              <a:rPr b="0" lang="it-IT" sz="1800" spc="-1" strike="noStrike">
                <a:solidFill>
                  <a:srgbClr val="000000"/>
                </a:solidFill>
                <a:latin typeface="Yu Gothic UI Light"/>
                <a:ea typeface="Yu Gothic UI Light"/>
              </a:rPr>
              <a:t> (TGF-β)</a:t>
            </a:r>
            <a:endParaRPr b="0" lang="it-IT" sz="1800" spc="-1" strike="noStrike">
              <a:solidFill>
                <a:srgbClr val="000000"/>
              </a:solidFill>
              <a:latin typeface="Arial"/>
            </a:endParaRPr>
          </a:p>
        </p:txBody>
      </p:sp>
      <p:pic>
        <p:nvPicPr>
          <p:cNvPr id="322" name="" descr=""/>
          <p:cNvPicPr/>
          <p:nvPr/>
        </p:nvPicPr>
        <p:blipFill>
          <a:blip r:embed="rId1"/>
          <a:srcRect l="2679" t="0" r="0" b="0"/>
          <a:stretch/>
        </p:blipFill>
        <p:spPr>
          <a:xfrm>
            <a:off x="43560" y="198360"/>
            <a:ext cx="6581520" cy="532764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asellaDiTesto 2"/>
          <p:cNvSpPr/>
          <p:nvPr/>
        </p:nvSpPr>
        <p:spPr>
          <a:xfrm>
            <a:off x="116280" y="198360"/>
            <a:ext cx="9890640" cy="330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it-IT" sz="1800" spc="-1" strike="noStrike">
                <a:solidFill>
                  <a:srgbClr val="000000"/>
                </a:solidFill>
                <a:latin typeface="Yu Gothic UI Light"/>
                <a:ea typeface="DejaVu Sans"/>
              </a:rPr>
              <a:t>L’alterazione genetica prevalente nelle forme ereditarie di PAH si verifica nel gene che codifica per il recettore della proteina morfogenetica ossea di tipo 2(</a:t>
            </a:r>
            <a:r>
              <a:rPr b="1" lang="it-IT" sz="1800" spc="-1" strike="noStrike">
                <a:solidFill>
                  <a:srgbClr val="000000"/>
                </a:solidFill>
                <a:latin typeface="Yu Gothic UI Light"/>
                <a:ea typeface="DejaVu Sans"/>
              </a:rPr>
              <a:t>BMPR2</a:t>
            </a:r>
            <a:r>
              <a:rPr b="0" lang="it-IT" sz="1800" spc="-1" strike="noStrike">
                <a:solidFill>
                  <a:srgbClr val="000000"/>
                </a:solidFill>
                <a:latin typeface="Yu Gothic UI Light"/>
                <a:ea typeface="DejaVu Sans"/>
              </a:rPr>
              <a:t>),membro della superfamiglia del </a:t>
            </a:r>
            <a:r>
              <a:rPr b="0" lang="it-IT" sz="1800" spc="-1" strike="noStrike">
                <a:solidFill>
                  <a:srgbClr val="000000"/>
                </a:solidFill>
                <a:latin typeface="Yu Gothic UI Light"/>
                <a:ea typeface="Yu Gothic UI Light"/>
              </a:rPr>
              <a:t>TGF-β</a:t>
            </a:r>
            <a:endParaRPr b="0" lang="it-IT" sz="1800" spc="-1" strike="noStrike">
              <a:solidFill>
                <a:srgbClr val="000000"/>
              </a:solidFill>
              <a:latin typeface="Arial"/>
            </a:endParaRPr>
          </a:p>
          <a:p>
            <a:pPr algn="just">
              <a:lnSpc>
                <a:spcPct val="100000"/>
              </a:lnSpc>
            </a:pPr>
            <a:endParaRPr b="0" lang="it-IT" sz="1800" spc="-1" strike="noStrike">
              <a:solidFill>
                <a:srgbClr val="000000"/>
              </a:solidFill>
              <a:latin typeface="Arial"/>
            </a:endParaRPr>
          </a:p>
          <a:p>
            <a:pPr algn="just">
              <a:lnSpc>
                <a:spcPct val="100000"/>
              </a:lnSpc>
            </a:pPr>
            <a:r>
              <a:rPr b="0" lang="it-IT" sz="1800" spc="-1" strike="noStrike">
                <a:solidFill>
                  <a:srgbClr val="000000"/>
                </a:solidFill>
                <a:latin typeface="Yu Gothic UI Light"/>
                <a:ea typeface="Yu Gothic UI Light"/>
              </a:rPr>
              <a:t>In particolare vi è una downregolazione della via del BMPR2</a:t>
            </a:r>
            <a:r>
              <a:rPr b="0" lang="it-IT" sz="1800" spc="-1" strike="noStrike">
                <a:solidFill>
                  <a:srgbClr val="000000"/>
                </a:solidFill>
                <a:latin typeface="Yu Gothic UI Light"/>
                <a:ea typeface="DejaVu Sans"/>
              </a:rPr>
              <a:t> che determina una sovraregolazione della via dell’</a:t>
            </a:r>
            <a:r>
              <a:rPr b="1" lang="it-IT" sz="1800" spc="-1" strike="noStrike">
                <a:solidFill>
                  <a:srgbClr val="000000"/>
                </a:solidFill>
                <a:latin typeface="Yu Gothic UI Light"/>
                <a:ea typeface="DejaVu Sans"/>
              </a:rPr>
              <a:t>activina regolata da ActRIIA</a:t>
            </a:r>
            <a:endParaRPr b="0" lang="it-IT" sz="1800" spc="-1" strike="noStrike">
              <a:solidFill>
                <a:srgbClr val="000000"/>
              </a:solidFill>
              <a:latin typeface="Arial"/>
            </a:endParaRPr>
          </a:p>
          <a:p>
            <a:pPr algn="just">
              <a:lnSpc>
                <a:spcPct val="100000"/>
              </a:lnSpc>
            </a:pPr>
            <a:endParaRPr b="0" lang="it-IT" sz="1800" spc="-1" strike="noStrike">
              <a:solidFill>
                <a:srgbClr val="000000"/>
              </a:solidFill>
              <a:latin typeface="Arial"/>
            </a:endParaRPr>
          </a:p>
          <a:p>
            <a:pPr algn="just">
              <a:lnSpc>
                <a:spcPct val="100000"/>
              </a:lnSpc>
            </a:pPr>
            <a:r>
              <a:rPr b="0" lang="it-IT" sz="1800" spc="-1" strike="noStrike">
                <a:solidFill>
                  <a:srgbClr val="000000"/>
                </a:solidFill>
                <a:latin typeface="Yu Gothic UI Light"/>
                <a:ea typeface="DejaVu Sans"/>
              </a:rPr>
              <a:t>Patogenesi PAH: </a:t>
            </a:r>
            <a:r>
              <a:rPr b="1" lang="it-IT" sz="1800" spc="-1" strike="noStrike">
                <a:solidFill>
                  <a:srgbClr val="000000"/>
                </a:solidFill>
                <a:latin typeface="Yu Gothic UI Light"/>
                <a:ea typeface="DejaVu Sans"/>
              </a:rPr>
              <a:t>sbilanciamento</a:t>
            </a:r>
            <a:r>
              <a:rPr b="0" lang="it-IT" sz="1800" spc="-1" strike="noStrike">
                <a:solidFill>
                  <a:srgbClr val="000000"/>
                </a:solidFill>
                <a:latin typeface="Yu Gothic UI Light"/>
                <a:ea typeface="DejaVu Sans"/>
              </a:rPr>
              <a:t> tra attività anti-proliferativa (mediata da BMPR2) e attività pro-proliferativa (mediata da ActRIIA) → iperproliferazione delle pareti vascolari</a:t>
            </a:r>
            <a:endParaRPr b="0" lang="it-IT" sz="1800" spc="-1" strike="noStrike">
              <a:solidFill>
                <a:srgbClr val="000000"/>
              </a:solidFill>
              <a:latin typeface="Arial"/>
            </a:endParaRPr>
          </a:p>
        </p:txBody>
      </p:sp>
      <p:pic>
        <p:nvPicPr>
          <p:cNvPr id="324" name="" descr=""/>
          <p:cNvPicPr/>
          <p:nvPr/>
        </p:nvPicPr>
        <p:blipFill>
          <a:blip r:embed="rId1"/>
          <a:stretch/>
        </p:blipFill>
        <p:spPr>
          <a:xfrm>
            <a:off x="74160" y="2648880"/>
            <a:ext cx="9831600" cy="287028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Rettangolo 9"/>
          <p:cNvSpPr/>
          <p:nvPr/>
        </p:nvSpPr>
        <p:spPr>
          <a:xfrm>
            <a:off x="657360" y="727200"/>
            <a:ext cx="8274240" cy="18792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Nuovi parametri emodinamici</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Genetica</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Follow-up</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Gestione paziente pluricomorbido/anziano</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Nuove terapie</a:t>
            </a:r>
            <a:endParaRPr b="0" lang="it-IT"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CasellaDiTesto 4"/>
          <p:cNvSpPr/>
          <p:nvPr/>
        </p:nvSpPr>
        <p:spPr>
          <a:xfrm>
            <a:off x="326880" y="107280"/>
            <a:ext cx="9236160" cy="330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it-IT" sz="1800" spc="-1" strike="noStrike">
                <a:solidFill>
                  <a:srgbClr val="ff1744"/>
                </a:solidFill>
                <a:latin typeface="Yu Gothic UI Light"/>
                <a:ea typeface="DejaVu Sans"/>
              </a:rPr>
              <a:t>SOTATERCEPT:</a:t>
            </a:r>
            <a:endParaRPr b="0" lang="it-IT" sz="1800" spc="-1" strike="noStrike">
              <a:solidFill>
                <a:srgbClr val="000000"/>
              </a:solidFill>
              <a:latin typeface="Arial"/>
            </a:endParaRPr>
          </a:p>
          <a:p>
            <a:pPr algn="ctr">
              <a:lnSpc>
                <a:spcPct val="100000"/>
              </a:lnSpc>
            </a:pPr>
            <a:r>
              <a:rPr b="0" lang="it-IT" sz="1800" spc="-1" strike="noStrike">
                <a:solidFill>
                  <a:srgbClr val="000000"/>
                </a:solidFill>
                <a:latin typeface="Yu Gothic UI Light"/>
                <a:ea typeface="DejaVu Sans"/>
              </a:rPr>
              <a:t>- costituito da una proteina di fusione ricombinante</a:t>
            </a:r>
            <a:endParaRPr b="0" lang="it-IT" sz="1800" spc="-1" strike="noStrike">
              <a:solidFill>
                <a:srgbClr val="000000"/>
              </a:solidFill>
              <a:latin typeface="Arial"/>
            </a:endParaRPr>
          </a:p>
          <a:p>
            <a:pPr algn="ctr">
              <a:lnSpc>
                <a:spcPct val="100000"/>
              </a:lnSpc>
            </a:pPr>
            <a:r>
              <a:rPr b="0" lang="it-IT" sz="1800" spc="-1" strike="noStrike">
                <a:solidFill>
                  <a:srgbClr val="000000"/>
                </a:solidFill>
                <a:latin typeface="Yu Gothic UI Light"/>
                <a:ea typeface="DejaVu Sans"/>
              </a:rPr>
              <a:t>- agisce come trappola del ligando per membri della superfamiglia dei </a:t>
            </a:r>
            <a:r>
              <a:rPr b="0" lang="it-IT" sz="1800" spc="-1" strike="noStrike">
                <a:solidFill>
                  <a:srgbClr val="000000"/>
                </a:solidFill>
                <a:latin typeface="Yu Gothic UI Light"/>
                <a:ea typeface="Yu Gothic UI Light"/>
              </a:rPr>
              <a:t>TGF-β </a:t>
            </a:r>
            <a:r>
              <a:rPr b="0" lang="it-IT" sz="1800" spc="-1" strike="noStrike">
                <a:solidFill>
                  <a:srgbClr val="000000"/>
                </a:solidFill>
                <a:latin typeface="Yu Gothic UI Light"/>
                <a:ea typeface="DejaVu Sans"/>
              </a:rPr>
              <a:t>ed elimina l’eccesso di activina A e di altri ligandi, inibendo il segnale di questi</a:t>
            </a:r>
            <a:endParaRPr b="0" lang="it-IT" sz="1800" spc="-1" strike="noStrike">
              <a:solidFill>
                <a:srgbClr val="000000"/>
              </a:solidFill>
              <a:latin typeface="Arial"/>
            </a:endParaRPr>
          </a:p>
          <a:p>
            <a:pPr algn="ctr">
              <a:lnSpc>
                <a:spcPct val="100000"/>
              </a:lnSpc>
            </a:pPr>
            <a:r>
              <a:rPr b="0" lang="it-IT" sz="1800" spc="-1" strike="noStrike">
                <a:solidFill>
                  <a:srgbClr val="000000"/>
                </a:solidFill>
                <a:latin typeface="Yu Gothic UI Light"/>
                <a:ea typeface="DejaVu Sans"/>
              </a:rPr>
              <a:t>- riequilibria pertanto il segnale pro-proliferativo e anti-proliferativo modulando la proliferazione vascolare</a:t>
            </a:r>
            <a:endParaRPr b="0" lang="it-IT" sz="1800" spc="-1" strike="noStrike">
              <a:solidFill>
                <a:srgbClr val="000000"/>
              </a:solidFill>
              <a:latin typeface="Arial"/>
            </a:endParaRPr>
          </a:p>
          <a:p>
            <a:pPr algn="ctr">
              <a:lnSpc>
                <a:spcPct val="100000"/>
              </a:lnSpc>
            </a:pPr>
            <a:r>
              <a:rPr b="0" lang="it-IT" sz="1800" spc="-1" strike="noStrike">
                <a:solidFill>
                  <a:srgbClr val="000000"/>
                </a:solidFill>
                <a:latin typeface="Yu Gothic UI Light"/>
                <a:ea typeface="DejaVu Sans"/>
              </a:rPr>
              <a:t>-somministrazione sottocutanea ogni 3 settimane</a:t>
            </a:r>
            <a:endParaRPr b="0" lang="it-IT" sz="1800" spc="-1" strike="noStrike">
              <a:solidFill>
                <a:srgbClr val="000000"/>
              </a:solidFill>
              <a:latin typeface="Arial"/>
            </a:endParaRPr>
          </a:p>
          <a:p>
            <a:pPr algn="ctr">
              <a:lnSpc>
                <a:spcPct val="100000"/>
              </a:lnSpc>
            </a:pPr>
            <a:r>
              <a:rPr b="0" lang="it-IT" sz="1800" spc="-1" strike="noStrike">
                <a:solidFill>
                  <a:srgbClr val="000000"/>
                </a:solidFill>
                <a:latin typeface="Yu Gothic UI Light"/>
                <a:ea typeface="DejaVu Sans"/>
              </a:rPr>
              <a:t>- dose 0,3 mg/kg basale, incremento fino a 0,7 mg/kg</a:t>
            </a:r>
            <a:endParaRPr b="0" lang="it-IT" sz="1800" spc="-1" strike="noStrike">
              <a:solidFill>
                <a:srgbClr val="000000"/>
              </a:solidFill>
              <a:latin typeface="Arial"/>
            </a:endParaRPr>
          </a:p>
        </p:txBody>
      </p:sp>
      <p:pic>
        <p:nvPicPr>
          <p:cNvPr id="326" name="" descr=""/>
          <p:cNvPicPr/>
          <p:nvPr/>
        </p:nvPicPr>
        <p:blipFill>
          <a:blip r:embed="rId1"/>
          <a:srcRect l="2987" t="28203" r="0" b="0"/>
          <a:stretch/>
        </p:blipFill>
        <p:spPr>
          <a:xfrm>
            <a:off x="1081440" y="2522520"/>
            <a:ext cx="7759440" cy="308556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 name="" descr=""/>
          <p:cNvPicPr/>
          <p:nvPr/>
        </p:nvPicPr>
        <p:blipFill>
          <a:blip r:embed="rId1"/>
          <a:stretch/>
        </p:blipFill>
        <p:spPr>
          <a:xfrm>
            <a:off x="2151000" y="152280"/>
            <a:ext cx="6059520" cy="5217480"/>
          </a:xfrm>
          <a:prstGeom prst="rect">
            <a:avLst/>
          </a:prstGeom>
          <a:ln w="0">
            <a:noFill/>
          </a:ln>
        </p:spPr>
      </p:pic>
      <p:sp>
        <p:nvSpPr>
          <p:cNvPr id="328" name="Content Placeholder 5"/>
          <p:cNvSpPr/>
          <p:nvPr/>
        </p:nvSpPr>
        <p:spPr>
          <a:xfrm>
            <a:off x="6773040" y="5370480"/>
            <a:ext cx="3271320" cy="26208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spcBef>
                <a:spcPts val="198"/>
              </a:spcBef>
              <a:tabLst>
                <a:tab algn="l" pos="0"/>
              </a:tabLst>
            </a:pPr>
            <a:r>
              <a:rPr b="0" lang="fr-FR" sz="1200" spc="-1" strike="noStrike">
                <a:solidFill>
                  <a:srgbClr val="4a452a"/>
                </a:solidFill>
                <a:latin typeface="Yu Gothic UI Light"/>
                <a:ea typeface="DejaVu Sans"/>
              </a:rPr>
              <a:t>Cascino TM.</a:t>
            </a:r>
            <a:r>
              <a:rPr b="0" i="1" lang="en-GB" sz="1200" spc="-1" strike="noStrike">
                <a:solidFill>
                  <a:srgbClr val="000000"/>
                </a:solidFill>
                <a:latin typeface="Yu Gothic UI Light"/>
                <a:ea typeface="DejaVu Sans"/>
              </a:rPr>
              <a:t> J Heart Lung Transplant </a:t>
            </a:r>
            <a:r>
              <a:rPr b="0" lang="en-GB" sz="1200" spc="-1" strike="noStrike">
                <a:solidFill>
                  <a:srgbClr val="000000"/>
                </a:solidFill>
                <a:latin typeface="Yu Gothic UI Light"/>
                <a:ea typeface="DejaVu Sans"/>
              </a:rPr>
              <a:t>2025</a:t>
            </a:r>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9" name="" descr=""/>
          <p:cNvPicPr/>
          <p:nvPr/>
        </p:nvPicPr>
        <p:blipFill>
          <a:blip r:embed="rId1"/>
          <a:stretch/>
        </p:blipFill>
        <p:spPr>
          <a:xfrm>
            <a:off x="1995480" y="165600"/>
            <a:ext cx="6435360" cy="5146200"/>
          </a:xfrm>
          <a:prstGeom prst="rect">
            <a:avLst/>
          </a:prstGeom>
          <a:ln w="0">
            <a:noFill/>
          </a:ln>
        </p:spPr>
      </p:pic>
      <p:sp>
        <p:nvSpPr>
          <p:cNvPr id="330" name="Content Placeholder 6"/>
          <p:cNvSpPr/>
          <p:nvPr/>
        </p:nvSpPr>
        <p:spPr>
          <a:xfrm>
            <a:off x="6773040" y="5370480"/>
            <a:ext cx="3271320" cy="26208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spcBef>
                <a:spcPts val="198"/>
              </a:spcBef>
              <a:tabLst>
                <a:tab algn="l" pos="0"/>
              </a:tabLst>
            </a:pPr>
            <a:r>
              <a:rPr b="0" lang="fr-FR" sz="1200" spc="-1" strike="noStrike">
                <a:solidFill>
                  <a:srgbClr val="4a452a"/>
                </a:solidFill>
                <a:latin typeface="Yu Gothic UI Light"/>
                <a:ea typeface="DejaVu Sans"/>
              </a:rPr>
              <a:t>Cascino TM.</a:t>
            </a:r>
            <a:r>
              <a:rPr b="0" i="1" lang="en-GB" sz="1200" spc="-1" strike="noStrike">
                <a:solidFill>
                  <a:srgbClr val="000000"/>
                </a:solidFill>
                <a:latin typeface="Yu Gothic UI Light"/>
                <a:ea typeface="DejaVu Sans"/>
              </a:rPr>
              <a:t> J Heart Lung Transplant </a:t>
            </a:r>
            <a:r>
              <a:rPr b="0" lang="en-GB" sz="1200" spc="-1" strike="noStrike">
                <a:solidFill>
                  <a:srgbClr val="000000"/>
                </a:solidFill>
                <a:latin typeface="Yu Gothic UI Light"/>
                <a:ea typeface="DejaVu Sans"/>
              </a:rPr>
              <a:t>2025</a:t>
            </a:r>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Espace réservé du texte 8"/>
          <p:cNvSpPr/>
          <p:nvPr/>
        </p:nvSpPr>
        <p:spPr>
          <a:xfrm>
            <a:off x="5603400" y="5399280"/>
            <a:ext cx="4419720" cy="228600"/>
          </a:xfrm>
          <a:prstGeom prst="rect">
            <a:avLst/>
          </a:prstGeom>
          <a:noFill/>
          <a:ln w="12600">
            <a:noFill/>
          </a:ln>
        </p:spPr>
        <p:style>
          <a:lnRef idx="0"/>
          <a:fillRef idx="0"/>
          <a:effectRef idx="0"/>
          <a:fontRef idx="minor"/>
        </p:style>
        <p:txBody>
          <a:bodyPr numCol="1" spcCol="0" lIns="0" rIns="0" tIns="0" bIns="0" anchor="b">
            <a:normAutofit/>
          </a:bodyPr>
          <a:p>
            <a:pPr algn="r">
              <a:lnSpc>
                <a:spcPct val="100000"/>
              </a:lnSpc>
              <a:spcBef>
                <a:spcPts val="1800"/>
              </a:spcBef>
              <a:tabLst>
                <a:tab algn="l" pos="0"/>
              </a:tabLst>
            </a:pPr>
            <a:r>
              <a:rPr b="0" lang="fr-FR" sz="1200" spc="-1" strike="noStrike">
                <a:solidFill>
                  <a:srgbClr val="000000"/>
                </a:solidFill>
                <a:latin typeface="Yu Gothic UI Light"/>
                <a:ea typeface="Verdana"/>
              </a:rPr>
              <a:t>Weatherald. Lancet 2022</a:t>
            </a:r>
            <a:endParaRPr b="0" lang="it-IT" sz="1200" spc="-1" strike="noStrike">
              <a:solidFill>
                <a:srgbClr val="000000"/>
              </a:solidFill>
              <a:latin typeface="Arial"/>
            </a:endParaRPr>
          </a:p>
        </p:txBody>
      </p:sp>
      <p:pic>
        <p:nvPicPr>
          <p:cNvPr id="332" name="Image 1" descr=""/>
          <p:cNvPicPr/>
          <p:nvPr/>
        </p:nvPicPr>
        <p:blipFill>
          <a:blip r:embed="rId1"/>
          <a:stretch/>
        </p:blipFill>
        <p:spPr>
          <a:xfrm>
            <a:off x="1473120" y="281880"/>
            <a:ext cx="7518240" cy="49791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Rettangolo 11"/>
          <p:cNvSpPr/>
          <p:nvPr/>
        </p:nvSpPr>
        <p:spPr>
          <a:xfrm>
            <a:off x="657360" y="727200"/>
            <a:ext cx="8274240" cy="18792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buClr>
                <a:srgbClr val="000000"/>
              </a:buClr>
              <a:buFont typeface="OpenSymbol"/>
              <a:buAutoNum type="arabicPeriod"/>
            </a:pPr>
            <a:r>
              <a:rPr b="1" lang="it-IT" sz="2200" spc="-1" strike="noStrike">
                <a:solidFill>
                  <a:srgbClr val="ff1744"/>
                </a:solidFill>
                <a:latin typeface="Yu Gothic UI Light"/>
                <a:ea typeface="DejaVu Sans"/>
              </a:rPr>
              <a:t>Nuovi parametri emodinamici</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Genetica</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Follow-up</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Gestione paziente pluricomorbido/anziano</a:t>
            </a: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a:lnSpc>
                <a:spcPct val="100000"/>
              </a:lnSpc>
            </a:pPr>
            <a:endParaRPr b="0" lang="it-IT" sz="2200" spc="-1" strike="noStrike">
              <a:solidFill>
                <a:srgbClr val="000000"/>
              </a:solidFill>
              <a:latin typeface="Arial"/>
            </a:endParaRPr>
          </a:p>
          <a:p>
            <a:pPr marL="343080" indent="-343080">
              <a:lnSpc>
                <a:spcPct val="100000"/>
              </a:lnSpc>
              <a:buClr>
                <a:srgbClr val="000000"/>
              </a:buClr>
              <a:buFont typeface="OpenSymbol"/>
              <a:buAutoNum type="arabicPeriod"/>
            </a:pPr>
            <a:r>
              <a:rPr b="0" lang="it-IT" sz="2200" spc="-1" strike="noStrike">
                <a:solidFill>
                  <a:srgbClr val="000000"/>
                </a:solidFill>
                <a:latin typeface="Yu Gothic UI Light"/>
                <a:ea typeface="DejaVu Sans"/>
              </a:rPr>
              <a:t>Nuove terapie</a:t>
            </a:r>
            <a:endParaRPr b="0" lang="it-IT"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Immagine 41" descr=""/>
          <p:cNvPicPr/>
          <p:nvPr/>
        </p:nvPicPr>
        <p:blipFill>
          <a:blip r:embed="rId1"/>
          <a:stretch/>
        </p:blipFill>
        <p:spPr>
          <a:xfrm>
            <a:off x="116280" y="181800"/>
            <a:ext cx="5634000" cy="2712600"/>
          </a:xfrm>
          <a:prstGeom prst="rect">
            <a:avLst/>
          </a:prstGeom>
          <a:ln w="0">
            <a:noFill/>
          </a:ln>
        </p:spPr>
      </p:pic>
      <p:sp>
        <p:nvSpPr>
          <p:cNvPr id="134" name="CasellaDiTesto 42"/>
          <p:cNvSpPr/>
          <p:nvPr/>
        </p:nvSpPr>
        <p:spPr>
          <a:xfrm>
            <a:off x="5263920" y="5362920"/>
            <a:ext cx="4744080" cy="25704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pPr>
            <a:r>
              <a:rPr b="0" lang="it-IT" sz="1200" spc="-1" strike="noStrike">
                <a:solidFill>
                  <a:srgbClr val="000000"/>
                </a:solidFill>
                <a:latin typeface="Yu Gothic UI Light"/>
                <a:ea typeface="DejaVu Sans"/>
              </a:rPr>
              <a:t>Kularatne M et al.  </a:t>
            </a:r>
            <a:r>
              <a:rPr b="0" lang="it-IT" sz="1200" spc="-1" strike="noStrike">
                <a:solidFill>
                  <a:srgbClr val="000000"/>
                </a:solidFill>
                <a:latin typeface="Yu Gothic UI Light"/>
                <a:ea typeface="URWPalladioL-Ital"/>
              </a:rPr>
              <a:t>J. Cardiovasc. Dev. Dis. </a:t>
            </a:r>
            <a:r>
              <a:rPr b="0" lang="it-IT" sz="1200" spc="-1" strike="noStrike">
                <a:solidFill>
                  <a:srgbClr val="000000"/>
                </a:solidFill>
                <a:latin typeface="Yu Gothic UI Light"/>
                <a:ea typeface="URWPalladioL-Bold"/>
              </a:rPr>
              <a:t>2024</a:t>
            </a:r>
            <a:r>
              <a:rPr b="0" lang="it-IT" sz="1200" spc="-1" strike="noStrike">
                <a:solidFill>
                  <a:srgbClr val="000000"/>
                </a:solidFill>
                <a:latin typeface="Yu Gothic UI Light"/>
                <a:ea typeface="URWPalladioL-Roma"/>
              </a:rPr>
              <a:t>, </a:t>
            </a:r>
            <a:r>
              <a:rPr b="0" lang="it-IT" sz="1200" spc="-1" strike="noStrike">
                <a:solidFill>
                  <a:srgbClr val="000000"/>
                </a:solidFill>
                <a:latin typeface="Yu Gothic UI Light"/>
                <a:ea typeface="URWPalladioL-Ital"/>
              </a:rPr>
              <a:t>11</a:t>
            </a:r>
            <a:r>
              <a:rPr b="0" lang="it-IT" sz="1200" spc="-1" strike="noStrike">
                <a:solidFill>
                  <a:srgbClr val="000000"/>
                </a:solidFill>
                <a:latin typeface="Yu Gothic UI Light"/>
                <a:ea typeface="URWPalladioL-Roma"/>
              </a:rPr>
              <a:t>, 78</a:t>
            </a:r>
            <a:endParaRPr b="0" lang="it-IT" sz="1200" spc="-1" strike="noStrike">
              <a:solidFill>
                <a:srgbClr val="000000"/>
              </a:solidFill>
              <a:latin typeface="Arial"/>
            </a:endParaRPr>
          </a:p>
        </p:txBody>
      </p:sp>
      <p:pic>
        <p:nvPicPr>
          <p:cNvPr id="135" name="Immagine 9" descr=""/>
          <p:cNvPicPr/>
          <p:nvPr/>
        </p:nvPicPr>
        <p:blipFill>
          <a:blip r:embed="rId2"/>
          <a:srcRect l="2381" t="0" r="11872" b="0"/>
          <a:stretch/>
        </p:blipFill>
        <p:spPr>
          <a:xfrm>
            <a:off x="4854960" y="2895480"/>
            <a:ext cx="5071680" cy="24591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asellaDiTesto 45"/>
          <p:cNvSpPr/>
          <p:nvPr/>
        </p:nvSpPr>
        <p:spPr>
          <a:xfrm>
            <a:off x="185760" y="904320"/>
            <a:ext cx="9708120" cy="16905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ff1744"/>
              </a:buClr>
              <a:buSzPct val="95000"/>
              <a:buFont typeface="Wingdings" charset="2"/>
              <a:buChar char=""/>
            </a:pPr>
            <a:r>
              <a:rPr b="0" lang="it-IT" sz="1600" spc="-1" strike="noStrike">
                <a:solidFill>
                  <a:srgbClr val="000000"/>
                </a:solidFill>
                <a:latin typeface="Yu Gothic UI Light"/>
                <a:ea typeface="URWPalladioL-Roma"/>
              </a:rPr>
              <a:t>Metanalisi che ha revisionato i dati emodinamici di 1187 individui sani: mPAP 14.0 </a:t>
            </a:r>
            <a:r>
              <a:rPr b="0" lang="it-IT" sz="1600" spc="-1" strike="noStrike">
                <a:solidFill>
                  <a:srgbClr val="000000"/>
                </a:solidFill>
                <a:latin typeface="Yu Gothic UI Light"/>
                <a:ea typeface="CMSY10"/>
              </a:rPr>
              <a:t>± </a:t>
            </a:r>
            <a:r>
              <a:rPr b="0" lang="it-IT" sz="1600" spc="-1" strike="noStrike">
                <a:solidFill>
                  <a:srgbClr val="000000"/>
                </a:solidFill>
                <a:latin typeface="Yu Gothic UI Light"/>
                <a:ea typeface="URWPalladioL-Roma"/>
              </a:rPr>
              <a:t>3.3 mmHg, media del limite superiore di 20.6 mmHg  (</a:t>
            </a:r>
            <a:r>
              <a:rPr b="0" lang="it-IT" sz="1200" spc="-1" strike="noStrike">
                <a:solidFill>
                  <a:srgbClr val="000000"/>
                </a:solidFill>
                <a:latin typeface="Yu Gothic UI Light"/>
                <a:ea typeface="URWPalladioL-Roma"/>
              </a:rPr>
              <a:t>Kovacs, G. et al. </a:t>
            </a:r>
            <a:r>
              <a:rPr b="0" lang="it-IT" sz="1200" spc="-1" strike="noStrike">
                <a:solidFill>
                  <a:srgbClr val="000000"/>
                </a:solidFill>
                <a:latin typeface="Yu Gothic UI Light"/>
                <a:ea typeface="URWPalladioL-Ital"/>
              </a:rPr>
              <a:t>Eur. Respir. J. </a:t>
            </a:r>
            <a:r>
              <a:rPr b="0" lang="it-IT" sz="1200" spc="-1" strike="noStrike">
                <a:solidFill>
                  <a:srgbClr val="000000"/>
                </a:solidFill>
                <a:latin typeface="Yu Gothic UI Light"/>
                <a:ea typeface="URWPalladioL-Bold"/>
              </a:rPr>
              <a:t>2009</a:t>
            </a:r>
            <a:r>
              <a:rPr b="0" lang="it-IT" sz="1600" spc="-1" strike="noStrike">
                <a:solidFill>
                  <a:srgbClr val="000000"/>
                </a:solidFill>
                <a:latin typeface="Yu Gothic UI Light"/>
                <a:ea typeface="URWPalladioL-Roma"/>
              </a:rPr>
              <a:t>)</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SzPct val="95000"/>
              <a:buFont typeface="Wingdings" charset="2"/>
              <a:buChar char=""/>
            </a:pPr>
            <a:r>
              <a:rPr b="0" lang="it-IT" sz="1600" spc="-1" strike="noStrike">
                <a:solidFill>
                  <a:srgbClr val="000000"/>
                </a:solidFill>
                <a:latin typeface="Yu Gothic UI Light"/>
                <a:ea typeface="URWPalladioL-Roma"/>
              </a:rPr>
              <a:t>Dati prognostici negativi in pazienti con mPAP &lt; 25 mmHg affetti da IPF, BPCO, sclerosi sistemica</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SzPct val="95000"/>
              <a:buFont typeface="Wingdings" charset="2"/>
              <a:buChar char=""/>
            </a:pPr>
            <a:r>
              <a:rPr b="0" lang="it-IT" sz="1600" spc="-1" strike="noStrike">
                <a:solidFill>
                  <a:srgbClr val="000000"/>
                </a:solidFill>
                <a:latin typeface="Yu Gothic UI Light"/>
                <a:ea typeface="URWPalladioL-Roma"/>
              </a:rPr>
              <a:t>Due studi retrospettivi con più di 25.000 pazienti affetti da cardiomiopatia: maggior rischio di morte con mPAP 19-24 mmHg (</a:t>
            </a:r>
            <a:r>
              <a:rPr b="0" lang="it-IT" sz="1200" spc="-1" strike="noStrike">
                <a:solidFill>
                  <a:srgbClr val="000000"/>
                </a:solidFill>
                <a:latin typeface="Yu Gothic UI Light"/>
                <a:ea typeface="URWPalladioL-Roma"/>
              </a:rPr>
              <a:t>Maron B.A. et al. </a:t>
            </a:r>
            <a:r>
              <a:rPr b="0" lang="it-IT" sz="1200" spc="-1" strike="noStrike">
                <a:solidFill>
                  <a:srgbClr val="000000"/>
                </a:solidFill>
                <a:latin typeface="Yu Gothic UI Light"/>
                <a:ea typeface="URWPalladioL-Ital"/>
              </a:rPr>
              <a:t>Circulation </a:t>
            </a:r>
            <a:r>
              <a:rPr b="0" lang="it-IT" sz="1200" spc="-1" strike="noStrike">
                <a:solidFill>
                  <a:srgbClr val="000000"/>
                </a:solidFill>
                <a:latin typeface="Yu Gothic UI Light"/>
                <a:ea typeface="URWPalladioL-Bold"/>
              </a:rPr>
              <a:t>2016</a:t>
            </a:r>
            <a:r>
              <a:rPr b="0" lang="it-IT" sz="1200" spc="-1" strike="noStrike">
                <a:solidFill>
                  <a:srgbClr val="000000"/>
                </a:solidFill>
                <a:latin typeface="Yu Gothic UI Light"/>
                <a:ea typeface="URWPalladioL-Roma"/>
              </a:rPr>
              <a:t>, </a:t>
            </a:r>
            <a:r>
              <a:rPr b="0" lang="it-IT" sz="1200" spc="-1" strike="noStrike">
                <a:solidFill>
                  <a:srgbClr val="000000"/>
                </a:solidFill>
                <a:latin typeface="Yu Gothic UI Light"/>
                <a:ea typeface="URWPalladioL-Ital"/>
              </a:rPr>
              <a:t>133</a:t>
            </a:r>
            <a:r>
              <a:rPr b="0" lang="it-IT" sz="1200" spc="-1" strike="noStrike">
                <a:solidFill>
                  <a:srgbClr val="000000"/>
                </a:solidFill>
                <a:latin typeface="Yu Gothic UI Light"/>
                <a:ea typeface="URWPalladioL-Roma"/>
              </a:rPr>
              <a:t>, 1240–1248. Assad T.R. et al. </a:t>
            </a:r>
            <a:r>
              <a:rPr b="0" lang="it-IT" sz="1200" spc="-1" strike="noStrike">
                <a:solidFill>
                  <a:srgbClr val="000000"/>
                </a:solidFill>
                <a:latin typeface="Yu Gothic UI Light"/>
                <a:ea typeface="URWPalladioL-Ital"/>
              </a:rPr>
              <a:t>JAMA Cardiol. </a:t>
            </a:r>
            <a:r>
              <a:rPr b="0" lang="it-IT" sz="1200" spc="-1" strike="noStrike">
                <a:solidFill>
                  <a:srgbClr val="000000"/>
                </a:solidFill>
                <a:latin typeface="Yu Gothic UI Light"/>
                <a:ea typeface="URWPalladioL-Bold"/>
              </a:rPr>
              <a:t>2017</a:t>
            </a:r>
            <a:r>
              <a:rPr b="0" lang="it-IT" sz="1600" spc="-1" strike="noStrike">
                <a:solidFill>
                  <a:srgbClr val="000000"/>
                </a:solidFill>
                <a:latin typeface="Yu Gothic UI Light"/>
                <a:ea typeface="URWPalladioL-Roma"/>
              </a:rPr>
              <a:t>)</a:t>
            </a:r>
            <a:endParaRPr b="0" lang="it-IT" sz="1600" spc="-1" strike="noStrike">
              <a:solidFill>
                <a:srgbClr val="000000"/>
              </a:solidFill>
              <a:latin typeface="Arial"/>
            </a:endParaRPr>
          </a:p>
          <a:p>
            <a:pPr>
              <a:lnSpc>
                <a:spcPct val="100000"/>
              </a:lnSpc>
            </a:pPr>
            <a:endParaRPr b="0" lang="it-IT" sz="1400" spc="-1" strike="noStrike">
              <a:solidFill>
                <a:srgbClr val="000000"/>
              </a:solidFill>
              <a:latin typeface="Arial"/>
            </a:endParaRPr>
          </a:p>
        </p:txBody>
      </p:sp>
      <p:pic>
        <p:nvPicPr>
          <p:cNvPr id="137" name="Immagine 6" descr=""/>
          <p:cNvPicPr/>
          <p:nvPr/>
        </p:nvPicPr>
        <p:blipFill>
          <a:blip r:embed="rId1"/>
          <a:srcRect l="2381" t="0" r="11872" b="77455"/>
          <a:stretch/>
        </p:blipFill>
        <p:spPr>
          <a:xfrm>
            <a:off x="1876680" y="92880"/>
            <a:ext cx="6436080" cy="701280"/>
          </a:xfrm>
          <a:prstGeom prst="rect">
            <a:avLst/>
          </a:prstGeom>
          <a:ln w="0">
            <a:noFill/>
          </a:ln>
        </p:spPr>
      </p:pic>
      <p:pic>
        <p:nvPicPr>
          <p:cNvPr id="138" name="Immagine 136" descr=""/>
          <p:cNvPicPr/>
          <p:nvPr/>
        </p:nvPicPr>
        <p:blipFill>
          <a:blip r:embed="rId2"/>
          <a:stretch/>
        </p:blipFill>
        <p:spPr>
          <a:xfrm>
            <a:off x="5473440" y="2901960"/>
            <a:ext cx="3373920" cy="2568960"/>
          </a:xfrm>
          <a:prstGeom prst="rect">
            <a:avLst/>
          </a:prstGeom>
          <a:ln w="0">
            <a:noFill/>
          </a:ln>
        </p:spPr>
      </p:pic>
      <p:pic>
        <p:nvPicPr>
          <p:cNvPr id="139" name="Immagine 137" descr=""/>
          <p:cNvPicPr/>
          <p:nvPr/>
        </p:nvPicPr>
        <p:blipFill>
          <a:blip r:embed="rId3"/>
          <a:stretch/>
        </p:blipFill>
        <p:spPr>
          <a:xfrm>
            <a:off x="1315440" y="2764080"/>
            <a:ext cx="3252240" cy="27417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Immagine 46" descr=""/>
          <p:cNvPicPr/>
          <p:nvPr/>
        </p:nvPicPr>
        <p:blipFill>
          <a:blip r:embed="rId1"/>
          <a:srcRect l="2381" t="0" r="11872" b="55281"/>
          <a:stretch/>
        </p:blipFill>
        <p:spPr>
          <a:xfrm>
            <a:off x="2694240" y="91800"/>
            <a:ext cx="4870080" cy="1054080"/>
          </a:xfrm>
          <a:prstGeom prst="rect">
            <a:avLst/>
          </a:prstGeom>
          <a:ln w="0">
            <a:noFill/>
          </a:ln>
        </p:spPr>
      </p:pic>
      <p:sp>
        <p:nvSpPr>
          <p:cNvPr id="141" name="CasellaDiTesto 48"/>
          <p:cNvSpPr/>
          <p:nvPr/>
        </p:nvSpPr>
        <p:spPr>
          <a:xfrm>
            <a:off x="137880" y="1147320"/>
            <a:ext cx="4454640" cy="19288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Revisione sistematica della letteratura che ha analizzato dati emodinamici di 1187 soggetti sani: limite superiore di normalità di PVR era di 2 WU in soggetti con molta variabilità di età  (</a:t>
            </a:r>
            <a:r>
              <a:rPr b="0" lang="it-IT" sz="1200" spc="-1" strike="noStrike">
                <a:solidFill>
                  <a:srgbClr val="000000"/>
                </a:solidFill>
                <a:latin typeface="Yu Gothic UI Light"/>
                <a:ea typeface="URWPalladioL-Roma"/>
              </a:rPr>
              <a:t>Kovacs G. et al. </a:t>
            </a:r>
            <a:r>
              <a:rPr b="0" lang="it-IT" sz="1200" spc="-1" strike="noStrike">
                <a:solidFill>
                  <a:srgbClr val="000000"/>
                </a:solidFill>
                <a:latin typeface="Yu Gothic UI Light"/>
                <a:ea typeface="URWPalladioL-Ital"/>
              </a:rPr>
              <a:t>Eur. Respir. J. </a:t>
            </a:r>
            <a:r>
              <a:rPr b="0" lang="it-IT" sz="1200" spc="-1" strike="noStrike">
                <a:solidFill>
                  <a:srgbClr val="000000"/>
                </a:solidFill>
                <a:latin typeface="Yu Gothic UI Light"/>
                <a:ea typeface="URWPalladioL-Bold"/>
              </a:rPr>
              <a:t>2012</a:t>
            </a:r>
            <a:r>
              <a:rPr b="0" lang="it-IT" sz="1600" spc="-1" strike="noStrike">
                <a:solidFill>
                  <a:srgbClr val="000000"/>
                </a:solidFill>
                <a:latin typeface="Yu Gothic UI Light"/>
                <a:ea typeface="URWPalladioL-Roma"/>
              </a:rPr>
              <a:t>)</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Studio retrospettivo su tutte le cause di mortalità in pz affetti da PH pre e postcapillare: mortalità clinicamente significativa da PVR &gt;2.2 WU (</a:t>
            </a:r>
            <a:r>
              <a:rPr b="0" lang="it-IT" sz="1200" spc="-1" strike="noStrike">
                <a:solidFill>
                  <a:srgbClr val="000000"/>
                </a:solidFill>
                <a:latin typeface="Yu Gothic UI Light"/>
                <a:ea typeface="URWPalladioL-Roma"/>
              </a:rPr>
              <a:t>Maron B.A. et al. </a:t>
            </a:r>
            <a:r>
              <a:rPr b="0" lang="it-IT" sz="1200" spc="-1" strike="noStrike">
                <a:solidFill>
                  <a:srgbClr val="000000"/>
                </a:solidFill>
                <a:latin typeface="Yu Gothic UI Light"/>
                <a:ea typeface="URWPalladioL-Ital"/>
              </a:rPr>
              <a:t>Lancet Respir. Med. </a:t>
            </a:r>
            <a:r>
              <a:rPr b="0" lang="it-IT" sz="1200" spc="-1" strike="noStrike">
                <a:solidFill>
                  <a:srgbClr val="000000"/>
                </a:solidFill>
                <a:latin typeface="Yu Gothic UI Light"/>
                <a:ea typeface="URWPalladioL-Bold"/>
              </a:rPr>
              <a:t>2020</a:t>
            </a:r>
            <a:r>
              <a:rPr b="0" lang="it-IT" sz="1600" spc="-1" strike="noStrike">
                <a:solidFill>
                  <a:srgbClr val="000000"/>
                </a:solidFill>
                <a:latin typeface="Yu Gothic UI Light"/>
                <a:ea typeface="URWPalladioL-Roma"/>
              </a:rPr>
              <a:t>) </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Piccolo studio  che ha dimostrato per la prima volta in pz con cardiomiopatia ipertrofica e lieve PH la presenza di rimodellamento vascolare polmonare patologico già con PVR di 1.8-2 WU (</a:t>
            </a:r>
            <a:r>
              <a:rPr b="0" lang="it-IT" sz="1200" spc="-1" strike="noStrike">
                <a:solidFill>
                  <a:srgbClr val="000000"/>
                </a:solidFill>
                <a:latin typeface="Yu Gothic UI Light"/>
                <a:ea typeface="URWPalladioL-Roma"/>
              </a:rPr>
              <a:t>Maron, B.A. et al. </a:t>
            </a:r>
            <a:r>
              <a:rPr b="0" lang="it-IT" sz="1200" spc="-1" strike="noStrike">
                <a:solidFill>
                  <a:srgbClr val="000000"/>
                </a:solidFill>
                <a:latin typeface="Yu Gothic UI Light"/>
                <a:ea typeface="URWPalladioL-Ital"/>
              </a:rPr>
              <a:t>Chest </a:t>
            </a:r>
            <a:r>
              <a:rPr b="0" lang="it-IT" sz="1200" spc="-1" strike="noStrike">
                <a:solidFill>
                  <a:srgbClr val="000000"/>
                </a:solidFill>
                <a:latin typeface="Yu Gothic UI Light"/>
                <a:ea typeface="URWPalladioL-Bold"/>
              </a:rPr>
              <a:t>2023</a:t>
            </a:r>
            <a:r>
              <a:rPr b="0" lang="it-IT" sz="1600" spc="-1" strike="noStrike">
                <a:solidFill>
                  <a:srgbClr val="000000"/>
                </a:solidFill>
                <a:latin typeface="Yu Gothic UI Light"/>
                <a:ea typeface="URWPalladioL-Roma"/>
              </a:rPr>
              <a:t>) </a:t>
            </a:r>
            <a:endParaRPr b="0" lang="it-IT" sz="1600" spc="-1" strike="noStrike">
              <a:solidFill>
                <a:srgbClr val="000000"/>
              </a:solidFill>
              <a:latin typeface="Arial"/>
            </a:endParaRPr>
          </a:p>
          <a:p>
            <a:pPr algn="just">
              <a:lnSpc>
                <a:spcPct val="100000"/>
              </a:lnSpc>
            </a:pPr>
            <a:endParaRPr b="0" lang="it-IT" sz="1400" spc="-1" strike="noStrike">
              <a:solidFill>
                <a:srgbClr val="000000"/>
              </a:solidFill>
              <a:latin typeface="Arial"/>
            </a:endParaRPr>
          </a:p>
        </p:txBody>
      </p:sp>
      <p:pic>
        <p:nvPicPr>
          <p:cNvPr id="142" name="Immagine 141" descr=""/>
          <p:cNvPicPr/>
          <p:nvPr/>
        </p:nvPicPr>
        <p:blipFill>
          <a:blip r:embed="rId2"/>
          <a:srcRect l="0" t="0" r="2218" b="0"/>
          <a:stretch/>
        </p:blipFill>
        <p:spPr>
          <a:xfrm>
            <a:off x="4741560" y="1292040"/>
            <a:ext cx="5265000" cy="39423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Immagine 3" descr=""/>
          <p:cNvPicPr/>
          <p:nvPr/>
        </p:nvPicPr>
        <p:blipFill>
          <a:blip r:embed="rId1"/>
          <a:stretch/>
        </p:blipFill>
        <p:spPr>
          <a:xfrm>
            <a:off x="113040" y="249480"/>
            <a:ext cx="3514320" cy="1556640"/>
          </a:xfrm>
          <a:prstGeom prst="rect">
            <a:avLst/>
          </a:prstGeom>
          <a:ln w="0">
            <a:noFill/>
          </a:ln>
        </p:spPr>
      </p:pic>
      <p:pic>
        <p:nvPicPr>
          <p:cNvPr id="144" name="Immagine 4" descr=""/>
          <p:cNvPicPr/>
          <p:nvPr/>
        </p:nvPicPr>
        <p:blipFill>
          <a:blip r:embed="rId2"/>
          <a:srcRect l="4017" t="4385" r="3843" b="1271"/>
          <a:stretch/>
        </p:blipFill>
        <p:spPr>
          <a:xfrm>
            <a:off x="3715560" y="189000"/>
            <a:ext cx="6268320" cy="4090680"/>
          </a:xfrm>
          <a:prstGeom prst="rect">
            <a:avLst/>
          </a:prstGeom>
          <a:ln w="0">
            <a:noFill/>
          </a:ln>
        </p:spPr>
      </p:pic>
      <p:pic>
        <p:nvPicPr>
          <p:cNvPr id="145" name="Immagine 7" descr=""/>
          <p:cNvPicPr/>
          <p:nvPr/>
        </p:nvPicPr>
        <p:blipFill>
          <a:blip r:embed="rId3"/>
          <a:stretch/>
        </p:blipFill>
        <p:spPr>
          <a:xfrm>
            <a:off x="354960" y="4280760"/>
            <a:ext cx="9398880" cy="12700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6" name="Immagine 49" descr=""/>
          <p:cNvPicPr/>
          <p:nvPr/>
        </p:nvPicPr>
        <p:blipFill>
          <a:blip r:embed="rId1"/>
          <a:srcRect l="2381" t="0" r="11872" b="86711"/>
          <a:stretch/>
        </p:blipFill>
        <p:spPr>
          <a:xfrm>
            <a:off x="2316600" y="78840"/>
            <a:ext cx="4870080" cy="311400"/>
          </a:xfrm>
          <a:prstGeom prst="rect">
            <a:avLst/>
          </a:prstGeom>
          <a:ln w="0">
            <a:noFill/>
          </a:ln>
        </p:spPr>
      </p:pic>
      <p:sp>
        <p:nvSpPr>
          <p:cNvPr id="147" name="CasellaDiTesto 51"/>
          <p:cNvSpPr/>
          <p:nvPr/>
        </p:nvSpPr>
        <p:spPr>
          <a:xfrm>
            <a:off x="80280" y="666000"/>
            <a:ext cx="9904320" cy="9122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Nei soggetti sani studi emodinamici hanno documentato un significativo aumento di mPAP e PAWP, con una lieve riduzione delle PVR, dovuto al reclutamento e alla distensibilità della struttura vascolare polmonare</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Il rapporto mPAP/CO ha un robusto valore predittivo nei pz con valori emodinamici normali o con lieve PH  (</a:t>
            </a:r>
            <a:r>
              <a:rPr b="0" lang="it-IT" sz="1200" spc="-1" strike="noStrike">
                <a:solidFill>
                  <a:srgbClr val="000000"/>
                </a:solidFill>
                <a:latin typeface="Yu Gothic UI Light"/>
                <a:ea typeface="URWPalladioL-Roma"/>
              </a:rPr>
              <a:t>Douschan P et al. AM J Respir Crit Care Med 2022</a:t>
            </a:r>
            <a:r>
              <a:rPr b="0" lang="it-IT" sz="1600" spc="-1" strike="noStrike">
                <a:solidFill>
                  <a:srgbClr val="000000"/>
                </a:solidFill>
                <a:latin typeface="Yu Gothic UI Light"/>
                <a:ea typeface="URWPalladioL-Roma"/>
              </a:rPr>
              <a:t>)</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Il valore del rapporto mPAP/CO dipende fortemente dall’età, ma un rapporto &gt; 3 mmHg/L/min è un valore anormale anche nei pz più anziani ed è associato ad una scarsa sopravvivenza (</a:t>
            </a:r>
            <a:r>
              <a:rPr b="0" lang="it-IT" sz="1200" spc="-1" strike="noStrike">
                <a:solidFill>
                  <a:srgbClr val="000000"/>
                </a:solidFill>
                <a:latin typeface="Yu Gothic UI Light"/>
                <a:ea typeface="URWPalladioL-Roma"/>
              </a:rPr>
              <a:t>Zeder K et al. Eur Respir J 2022</a:t>
            </a:r>
            <a:r>
              <a:rPr b="0" lang="it-IT" sz="1600" spc="-1" strike="noStrike">
                <a:solidFill>
                  <a:srgbClr val="000000"/>
                </a:solidFill>
                <a:latin typeface="Yu Gothic UI Light"/>
                <a:ea typeface="URWPalladioL-Roma"/>
              </a:rPr>
              <a:t>)</a:t>
            </a:r>
            <a:endParaRPr b="0" lang="it-IT" sz="1600" spc="-1" strike="noStrike">
              <a:solidFill>
                <a:srgbClr val="000000"/>
              </a:solidFill>
              <a:latin typeface="Arial"/>
            </a:endParaRPr>
          </a:p>
          <a:p>
            <a:pPr algn="just">
              <a:lnSpc>
                <a:spcPct val="100000"/>
              </a:lnSpc>
            </a:pPr>
            <a:endParaRPr b="0" lang="it-IT" sz="1600" spc="-1" strike="noStrike">
              <a:solidFill>
                <a:srgbClr val="000000"/>
              </a:solidFill>
              <a:latin typeface="Arial"/>
            </a:endParaRPr>
          </a:p>
          <a:p>
            <a:pPr marL="216000" indent="-216000" algn="just">
              <a:lnSpc>
                <a:spcPct val="100000"/>
              </a:lnSpc>
              <a:buClr>
                <a:srgbClr val="ff1744"/>
              </a:buClr>
              <a:buFont typeface="Wingdings" charset="2"/>
              <a:buChar char=""/>
            </a:pPr>
            <a:r>
              <a:rPr b="0" lang="it-IT" sz="1600" spc="-1" strike="noStrike">
                <a:solidFill>
                  <a:srgbClr val="000000"/>
                </a:solidFill>
                <a:latin typeface="Yu Gothic UI Light"/>
                <a:ea typeface="URWPalladioL-Roma"/>
              </a:rPr>
              <a:t>Un recente studio multicentrico ha confermato che il rapporto mPAP/CO ha un elevato valore prognostico indipendentemente dai dati emodinamici a riposo e che valori di mPAP/CO&gt;3 mmHg/L/min hanno una prognosi significativamente inferiore rispetto a valori di mPAP/CO </a:t>
            </a:r>
            <a:r>
              <a:rPr b="0" lang="en-US" sz="1600" spc="-1" strike="noStrike">
                <a:solidFill>
                  <a:srgbClr val="000000"/>
                </a:solidFill>
                <a:latin typeface="Yu Gothic UI Light"/>
                <a:ea typeface="Yu Gothic UI Light"/>
              </a:rPr>
              <a:t>⩽3 mmHg/L/min (</a:t>
            </a:r>
            <a:r>
              <a:rPr b="0" lang="en-US" sz="1200" spc="-1" strike="noStrike">
                <a:solidFill>
                  <a:srgbClr val="000000"/>
                </a:solidFill>
                <a:latin typeface="Yu Gothic UI Light"/>
                <a:ea typeface="Yu Gothic UI Light"/>
              </a:rPr>
              <a:t>Kovacs G. Eur Respir J 2024</a:t>
            </a:r>
            <a:r>
              <a:rPr b="0" lang="en-US" sz="1600" spc="-1" strike="noStrike">
                <a:solidFill>
                  <a:srgbClr val="000000"/>
                </a:solidFill>
                <a:latin typeface="Yu Gothic UI Light"/>
                <a:ea typeface="Yu Gothic UI Light"/>
              </a:rPr>
              <a:t>)</a:t>
            </a:r>
            <a:endParaRPr b="0" lang="it-IT" sz="1600" spc="-1" strike="noStrike">
              <a:solidFill>
                <a:srgbClr val="000000"/>
              </a:solidFill>
              <a:latin typeface="Arial"/>
            </a:endParaRPr>
          </a:p>
          <a:p>
            <a:pPr>
              <a:lnSpc>
                <a:spcPct val="100000"/>
              </a:lnSpc>
            </a:pPr>
            <a:endParaRPr b="0" lang="it-IT" sz="1400" spc="-1" strike="noStrike">
              <a:solidFill>
                <a:srgbClr val="000000"/>
              </a:solidFill>
              <a:latin typeface="Arial"/>
            </a:endParaRPr>
          </a:p>
          <a:p>
            <a:pPr>
              <a:lnSpc>
                <a:spcPct val="100000"/>
              </a:lnSpc>
            </a:pPr>
            <a:endParaRPr b="0" lang="it-IT" sz="1400" spc="-1" strike="noStrike">
              <a:solidFill>
                <a:srgbClr val="000000"/>
              </a:solidFill>
              <a:latin typeface="Arial"/>
            </a:endParaRPr>
          </a:p>
          <a:p>
            <a:pPr>
              <a:lnSpc>
                <a:spcPct val="100000"/>
              </a:lnSpc>
            </a:pPr>
            <a:endParaRPr b="0" lang="it-IT" sz="900" spc="-1" strike="noStrike">
              <a:solidFill>
                <a:srgbClr val="000000"/>
              </a:solidFill>
              <a:latin typeface="Arial"/>
            </a:endParaRPr>
          </a:p>
          <a:p>
            <a:pPr>
              <a:lnSpc>
                <a:spcPct val="100000"/>
              </a:lnSpc>
            </a:pPr>
            <a:endParaRPr b="0" lang="it-IT" sz="900" spc="-1" strike="noStrike">
              <a:solidFill>
                <a:srgbClr val="000000"/>
              </a:solidFill>
              <a:latin typeface="Arial"/>
            </a:endParaRPr>
          </a:p>
          <a:p>
            <a:pPr>
              <a:lnSpc>
                <a:spcPct val="100000"/>
              </a:lnSpc>
            </a:pPr>
            <a:endParaRPr b="0" lang="it-IT" sz="900" spc="-1" strike="noStrike">
              <a:solidFill>
                <a:srgbClr val="000000"/>
              </a:solidFill>
              <a:latin typeface="Arial"/>
            </a:endParaRPr>
          </a:p>
          <a:p>
            <a:pPr>
              <a:lnSpc>
                <a:spcPct val="100000"/>
              </a:lnSpc>
            </a:pPr>
            <a:endParaRPr b="0" lang="it-IT" sz="900" spc="-1" strike="noStrike">
              <a:solidFill>
                <a:srgbClr val="000000"/>
              </a:solidFill>
              <a:latin typeface="Arial"/>
            </a:endParaRPr>
          </a:p>
          <a:p>
            <a:pPr>
              <a:lnSpc>
                <a:spcPct val="100000"/>
              </a:lnSpc>
            </a:pPr>
            <a:endParaRPr b="0" lang="it-IT" sz="1400" spc="-1" strike="noStrike">
              <a:solidFill>
                <a:srgbClr val="000000"/>
              </a:solidFill>
              <a:latin typeface="Arial"/>
            </a:endParaRPr>
          </a:p>
        </p:txBody>
      </p:sp>
      <p:pic>
        <p:nvPicPr>
          <p:cNvPr id="148" name="Immagine 2" descr=""/>
          <p:cNvPicPr/>
          <p:nvPr/>
        </p:nvPicPr>
        <p:blipFill>
          <a:blip r:embed="rId2"/>
          <a:srcRect l="22697" t="34269" r="48371" b="30192"/>
          <a:stretch/>
        </p:blipFill>
        <p:spPr>
          <a:xfrm>
            <a:off x="1081080" y="3731040"/>
            <a:ext cx="2685960" cy="1854360"/>
          </a:xfrm>
          <a:prstGeom prst="rect">
            <a:avLst/>
          </a:prstGeom>
          <a:ln w="0">
            <a:noFill/>
          </a:ln>
        </p:spPr>
      </p:pic>
      <p:pic>
        <p:nvPicPr>
          <p:cNvPr id="149" name="Immagine 8" descr=""/>
          <p:cNvPicPr/>
          <p:nvPr/>
        </p:nvPicPr>
        <p:blipFill>
          <a:blip r:embed="rId3"/>
          <a:srcRect l="2381" t="89438" r="11872" b="1575"/>
          <a:stretch/>
        </p:blipFill>
        <p:spPr>
          <a:xfrm>
            <a:off x="2316600" y="391320"/>
            <a:ext cx="4870080" cy="209520"/>
          </a:xfrm>
          <a:prstGeom prst="rect">
            <a:avLst/>
          </a:prstGeom>
          <a:ln w="0">
            <a:noFill/>
          </a:ln>
        </p:spPr>
      </p:pic>
      <p:pic>
        <p:nvPicPr>
          <p:cNvPr id="150" name="Immagine 5" descr=""/>
          <p:cNvPicPr/>
          <p:nvPr/>
        </p:nvPicPr>
        <p:blipFill>
          <a:blip r:embed="rId4"/>
          <a:srcRect l="35554" t="25962" r="21587" b="22397"/>
          <a:stretch/>
        </p:blipFill>
        <p:spPr>
          <a:xfrm>
            <a:off x="5678640" y="3723120"/>
            <a:ext cx="2745720" cy="18590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2873</TotalTime>
  <Application>LibreOffice/7.5.1.2$Windows_X86_64 LibreOffice_project/fcbaee479e84c6cd81291587d2ee68cba099e129</Application>
  <AppVersion>15.0000</AppVersion>
  <Words>1597</Words>
  <Paragraphs>234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2025-03-23T11:30:11Z</dcterms:created>
  <dc:creator>Luisi, Francesca</dc:creator>
  <dc:description/>
  <dc:language>it-IT</dc:language>
  <cp:lastModifiedBy/>
  <dcterms:modified xsi:type="dcterms:W3CDTF">2025-05-12T16:57:26Z</dcterms:modified>
  <cp:revision>52</cp:revision>
  <dc:subject/>
  <dc:title>Presentazione standard di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6</vt:i4>
  </property>
  <property fmtid="{D5CDD505-2E9C-101B-9397-08002B2CF9AE}" pid="3" name="PresentationFormat">
    <vt:lpwstr>Personalizzato</vt:lpwstr>
  </property>
  <property fmtid="{D5CDD505-2E9C-101B-9397-08002B2CF9AE}" pid="4" name="Slides">
    <vt:i4>35</vt:i4>
  </property>
</Properties>
</file>