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49"/>
  </p:notesMasterIdLst>
  <p:sldIdLst>
    <p:sldId id="2147483163" r:id="rId3"/>
    <p:sldId id="2147483166" r:id="rId4"/>
    <p:sldId id="2147483168" r:id="rId5"/>
    <p:sldId id="2147483174" r:id="rId6"/>
    <p:sldId id="259" r:id="rId7"/>
    <p:sldId id="2147483175" r:id="rId8"/>
    <p:sldId id="2147483176" r:id="rId9"/>
    <p:sldId id="2147483177" r:id="rId10"/>
    <p:sldId id="2147483178" r:id="rId11"/>
    <p:sldId id="2147483179" r:id="rId12"/>
    <p:sldId id="2147483180" r:id="rId13"/>
    <p:sldId id="2147483181" r:id="rId14"/>
    <p:sldId id="2147483167" r:id="rId15"/>
    <p:sldId id="2147483188" r:id="rId16"/>
    <p:sldId id="258" r:id="rId17"/>
    <p:sldId id="2147483169" r:id="rId18"/>
    <p:sldId id="2147483170" r:id="rId19"/>
    <p:sldId id="2147483171" r:id="rId20"/>
    <p:sldId id="2147483186" r:id="rId21"/>
    <p:sldId id="2147483187" r:id="rId22"/>
    <p:sldId id="2147483172" r:id="rId23"/>
    <p:sldId id="2147483173" r:id="rId24"/>
    <p:sldId id="263" r:id="rId25"/>
    <p:sldId id="2147472716" r:id="rId26"/>
    <p:sldId id="2147472719" r:id="rId27"/>
    <p:sldId id="2147483183" r:id="rId28"/>
    <p:sldId id="2147472717" r:id="rId29"/>
    <p:sldId id="2147472718" r:id="rId30"/>
    <p:sldId id="2147472713" r:id="rId31"/>
    <p:sldId id="2147472715" r:id="rId32"/>
    <p:sldId id="2147478282" r:id="rId33"/>
    <p:sldId id="2147478281" r:id="rId34"/>
    <p:sldId id="2147483184" r:id="rId35"/>
    <p:sldId id="2147483185" r:id="rId36"/>
    <p:sldId id="2147483158" r:id="rId37"/>
    <p:sldId id="257" r:id="rId38"/>
    <p:sldId id="661" r:id="rId39"/>
    <p:sldId id="337" r:id="rId40"/>
    <p:sldId id="2147478279" r:id="rId41"/>
    <p:sldId id="2147472714" r:id="rId42"/>
    <p:sldId id="2147471978" r:id="rId43"/>
    <p:sldId id="2147483160" r:id="rId44"/>
    <p:sldId id="2147483164" r:id="rId45"/>
    <p:sldId id="256" r:id="rId46"/>
    <p:sldId id="2140754458" r:id="rId47"/>
    <p:sldId id="2147471970" r:id="rId48"/>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1"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FFCC"/>
    <a:srgbClr val="FFFFFF"/>
    <a:srgbClr val="FF66FF"/>
    <a:srgbClr val="FEED00"/>
    <a:srgbClr val="2882C1"/>
    <a:srgbClr val="3C4041"/>
    <a:srgbClr val="303C47"/>
    <a:srgbClr val="B51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6221" autoAdjust="0"/>
  </p:normalViewPr>
  <p:slideViewPr>
    <p:cSldViewPr snapToGrid="0" snapToObjects="1">
      <p:cViewPr varScale="1">
        <p:scale>
          <a:sx n="71" d="100"/>
          <a:sy n="71" d="100"/>
        </p:scale>
        <p:origin x="992" y="60"/>
      </p:cViewPr>
      <p:guideLst>
        <p:guide orient="horz" pos="1620"/>
        <p:guide pos="2880"/>
      </p:guideLst>
    </p:cSldViewPr>
  </p:slideViewPr>
  <p:notesTextViewPr>
    <p:cViewPr>
      <p:scale>
        <a:sx n="1" d="1"/>
        <a:sy n="1" d="1"/>
      </p:scale>
      <p:origin x="0" y="0"/>
    </p:cViewPr>
  </p:notesTextViewPr>
  <p:sorterViewPr>
    <p:cViewPr>
      <p:scale>
        <a:sx n="100" d="100"/>
        <a:sy n="100" d="100"/>
      </p:scale>
      <p:origin x="0" y="-96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R01980\Desktop\Desktop\TRIMBOW%20in%20asthma\Cartel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R01980\Desktop\Desktop\TRIMBOW%20in%20asthma\Cartel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R01980\Desktop\TRIMBOW%20in%20asthma\Cartel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3200" b="1" dirty="0" err="1">
                <a:solidFill>
                  <a:srgbClr val="0000FF"/>
                </a:solidFill>
                <a:latin typeface="Arial Black" panose="020B0A04020102020204" pitchFamily="34" charset="0"/>
              </a:rPr>
              <a:t>PROs</a:t>
            </a:r>
            <a:endParaRPr lang="it-IT" sz="3200" b="1" dirty="0">
              <a:solidFill>
                <a:srgbClr val="0000FF"/>
              </a:solidFill>
              <a:latin typeface="Arial Black" panose="020B0A040201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Foglio1!$D$49</c:f>
              <c:strCache>
                <c:ptCount val="1"/>
                <c:pt idx="0">
                  <c:v>ACT</c:v>
                </c:pt>
              </c:strCache>
            </c:strRef>
          </c:tx>
          <c:spPr>
            <a:solidFill>
              <a:schemeClr val="accent1"/>
            </a:solidFill>
            <a:ln>
              <a:noFill/>
            </a:ln>
            <a:effectLst/>
          </c:spPr>
          <c:invertIfNegative val="0"/>
          <c:cat>
            <c:strRef>
              <c:f>Foglio1!$E$48:$I$48</c:f>
              <c:strCache>
                <c:ptCount val="5"/>
                <c:pt idx="0">
                  <c:v>2020</c:v>
                </c:pt>
                <c:pt idx="1">
                  <c:v>2021</c:v>
                </c:pt>
                <c:pt idx="2">
                  <c:v>Jul 2024</c:v>
                </c:pt>
                <c:pt idx="3">
                  <c:v>Aug 2024</c:v>
                </c:pt>
                <c:pt idx="4">
                  <c:v>Dec 2024</c:v>
                </c:pt>
              </c:strCache>
            </c:strRef>
          </c:cat>
          <c:val>
            <c:numRef>
              <c:f>Foglio1!$E$49:$I$49</c:f>
              <c:numCache>
                <c:formatCode>General</c:formatCode>
                <c:ptCount val="5"/>
                <c:pt idx="0">
                  <c:v>18</c:v>
                </c:pt>
                <c:pt idx="1">
                  <c:v>17</c:v>
                </c:pt>
                <c:pt idx="2">
                  <c:v>15</c:v>
                </c:pt>
                <c:pt idx="3">
                  <c:v>20</c:v>
                </c:pt>
                <c:pt idx="4">
                  <c:v>22</c:v>
                </c:pt>
              </c:numCache>
            </c:numRef>
          </c:val>
          <c:extLst>
            <c:ext xmlns:c16="http://schemas.microsoft.com/office/drawing/2014/chart" uri="{C3380CC4-5D6E-409C-BE32-E72D297353CC}">
              <c16:uniqueId val="{00000000-9081-491A-A114-C64A5415C76C}"/>
            </c:ext>
          </c:extLst>
        </c:ser>
        <c:ser>
          <c:idx val="1"/>
          <c:order val="1"/>
          <c:tx>
            <c:strRef>
              <c:f>Foglio1!$D$50</c:f>
              <c:strCache>
                <c:ptCount val="1"/>
                <c:pt idx="0">
                  <c:v>mMRC</c:v>
                </c:pt>
              </c:strCache>
            </c:strRef>
          </c:tx>
          <c:spPr>
            <a:solidFill>
              <a:schemeClr val="accent2"/>
            </a:solidFill>
            <a:ln>
              <a:noFill/>
            </a:ln>
            <a:effectLst/>
          </c:spPr>
          <c:invertIfNegative val="0"/>
          <c:cat>
            <c:strRef>
              <c:f>Foglio1!$E$48:$I$48</c:f>
              <c:strCache>
                <c:ptCount val="5"/>
                <c:pt idx="0">
                  <c:v>2020</c:v>
                </c:pt>
                <c:pt idx="1">
                  <c:v>2021</c:v>
                </c:pt>
                <c:pt idx="2">
                  <c:v>Jul 2024</c:v>
                </c:pt>
                <c:pt idx="3">
                  <c:v>Aug 2024</c:v>
                </c:pt>
                <c:pt idx="4">
                  <c:v>Dec 2024</c:v>
                </c:pt>
              </c:strCache>
            </c:strRef>
          </c:cat>
          <c:val>
            <c:numRef>
              <c:f>Foglio1!$E$50:$I$50</c:f>
              <c:numCache>
                <c:formatCode>General</c:formatCode>
                <c:ptCount val="5"/>
                <c:pt idx="2">
                  <c:v>2</c:v>
                </c:pt>
                <c:pt idx="3">
                  <c:v>0</c:v>
                </c:pt>
                <c:pt idx="4">
                  <c:v>0</c:v>
                </c:pt>
              </c:numCache>
            </c:numRef>
          </c:val>
          <c:extLst>
            <c:ext xmlns:c16="http://schemas.microsoft.com/office/drawing/2014/chart" uri="{C3380CC4-5D6E-409C-BE32-E72D297353CC}">
              <c16:uniqueId val="{00000001-9081-491A-A114-C64A5415C76C}"/>
            </c:ext>
          </c:extLst>
        </c:ser>
        <c:ser>
          <c:idx val="2"/>
          <c:order val="2"/>
          <c:tx>
            <c:strRef>
              <c:f>Foglio1!$D$51</c:f>
              <c:strCache>
                <c:ptCount val="1"/>
                <c:pt idx="0">
                  <c:v>Borg CR-10 score</c:v>
                </c:pt>
              </c:strCache>
            </c:strRef>
          </c:tx>
          <c:spPr>
            <a:solidFill>
              <a:schemeClr val="accent3"/>
            </a:solidFill>
            <a:ln>
              <a:noFill/>
            </a:ln>
            <a:effectLst/>
          </c:spPr>
          <c:invertIfNegative val="0"/>
          <c:cat>
            <c:strRef>
              <c:f>Foglio1!$E$48:$I$48</c:f>
              <c:strCache>
                <c:ptCount val="5"/>
                <c:pt idx="0">
                  <c:v>2020</c:v>
                </c:pt>
                <c:pt idx="1">
                  <c:v>2021</c:v>
                </c:pt>
                <c:pt idx="2">
                  <c:v>Jul 2024</c:v>
                </c:pt>
                <c:pt idx="3">
                  <c:v>Aug 2024</c:v>
                </c:pt>
                <c:pt idx="4">
                  <c:v>Dec 2024</c:v>
                </c:pt>
              </c:strCache>
            </c:strRef>
          </c:cat>
          <c:val>
            <c:numRef>
              <c:f>Foglio1!$E$51:$I$51</c:f>
              <c:numCache>
                <c:formatCode>General</c:formatCode>
                <c:ptCount val="5"/>
                <c:pt idx="2">
                  <c:v>7</c:v>
                </c:pt>
                <c:pt idx="3">
                  <c:v>3</c:v>
                </c:pt>
                <c:pt idx="4">
                  <c:v>1</c:v>
                </c:pt>
              </c:numCache>
            </c:numRef>
          </c:val>
          <c:extLst>
            <c:ext xmlns:c16="http://schemas.microsoft.com/office/drawing/2014/chart" uri="{C3380CC4-5D6E-409C-BE32-E72D297353CC}">
              <c16:uniqueId val="{00000002-9081-491A-A114-C64A5415C76C}"/>
            </c:ext>
          </c:extLst>
        </c:ser>
        <c:dLbls>
          <c:showLegendKey val="0"/>
          <c:showVal val="0"/>
          <c:showCatName val="0"/>
          <c:showSerName val="0"/>
          <c:showPercent val="0"/>
          <c:showBubbleSize val="0"/>
        </c:dLbls>
        <c:gapWidth val="219"/>
        <c:overlap val="-27"/>
        <c:axId val="921809520"/>
        <c:axId val="1240196832"/>
      </c:barChart>
      <c:catAx>
        <c:axId val="92180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240196832"/>
        <c:crosses val="autoZero"/>
        <c:auto val="1"/>
        <c:lblAlgn val="ctr"/>
        <c:lblOffset val="100"/>
        <c:noMultiLvlLbl val="0"/>
      </c:catAx>
      <c:valAx>
        <c:axId val="1240196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2180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C748-0D4E-9B82-378132669709}"/>
              </c:ext>
            </c:extLst>
          </c:dPt>
          <c:dPt>
            <c:idx val="1"/>
            <c:invertIfNegative val="0"/>
            <c:bubble3D val="0"/>
            <c:spPr>
              <a:solidFill>
                <a:schemeClr val="tx2"/>
              </a:solidFill>
              <a:ln>
                <a:noFill/>
              </a:ln>
              <a:effectLst/>
            </c:spPr>
            <c:extLst>
              <c:ext xmlns:c16="http://schemas.microsoft.com/office/drawing/2014/chart" uri="{C3380CC4-5D6E-409C-BE32-E72D297353CC}">
                <c16:uniqueId val="{00000001-835E-46F1-AA19-6A6377136CD7}"/>
              </c:ext>
            </c:extLst>
          </c:dPt>
          <c:cat>
            <c:strRef>
              <c:f>Foglio1!$A$92:$A$93</c:f>
              <c:strCache>
                <c:ptCount val="2"/>
                <c:pt idx="0">
                  <c:v>BDP/FF/GB</c:v>
                </c:pt>
                <c:pt idx="1">
                  <c:v>BDP/FF</c:v>
                </c:pt>
              </c:strCache>
            </c:strRef>
          </c:cat>
          <c:val>
            <c:numRef>
              <c:f>Foglio1!$B$92:$B$93</c:f>
              <c:numCache>
                <c:formatCode>General</c:formatCode>
                <c:ptCount val="2"/>
                <c:pt idx="0">
                  <c:v>1.52</c:v>
                </c:pt>
                <c:pt idx="1">
                  <c:v>1.72</c:v>
                </c:pt>
              </c:numCache>
            </c:numRef>
          </c:val>
          <c:extLst>
            <c:ext xmlns:c16="http://schemas.microsoft.com/office/drawing/2014/chart" uri="{C3380CC4-5D6E-409C-BE32-E72D297353CC}">
              <c16:uniqueId val="{00000000-835E-46F1-AA19-6A6377136CD7}"/>
            </c:ext>
          </c:extLst>
        </c:ser>
        <c:dLbls>
          <c:showLegendKey val="0"/>
          <c:showVal val="0"/>
          <c:showCatName val="0"/>
          <c:showSerName val="0"/>
          <c:showPercent val="0"/>
          <c:showBubbleSize val="0"/>
        </c:dLbls>
        <c:gapWidth val="120"/>
        <c:overlap val="-27"/>
        <c:axId val="516391368"/>
        <c:axId val="516393664"/>
      </c:barChart>
      <c:catAx>
        <c:axId val="51639136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it-IT"/>
          </a:p>
        </c:txPr>
        <c:crossAx val="516393664"/>
        <c:crosses val="autoZero"/>
        <c:auto val="1"/>
        <c:lblAlgn val="ctr"/>
        <c:lblOffset val="100"/>
        <c:noMultiLvlLbl val="0"/>
      </c:catAx>
      <c:valAx>
        <c:axId val="516393664"/>
        <c:scaling>
          <c:orientation val="minMax"/>
          <c:max val="2.5"/>
          <c:min val="0"/>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mn-lt"/>
                    <a:ea typeface="+mn-ea"/>
                    <a:cs typeface="+mn-cs"/>
                  </a:defRPr>
                </a:pPr>
                <a:r>
                  <a:rPr lang="it-IT" sz="1200" b="1" i="0" u="none" strike="noStrike" baseline="0" err="1">
                    <a:solidFill>
                      <a:srgbClr val="000000"/>
                    </a:solidFill>
                  </a:rPr>
                  <a:t>Annualised</a:t>
                </a:r>
                <a:r>
                  <a:rPr lang="it-IT" sz="1200" b="1" i="0" u="none" strike="noStrike" baseline="0">
                    <a:solidFill>
                      <a:srgbClr val="000000"/>
                    </a:solidFill>
                  </a:rPr>
                  <a:t> rate of </a:t>
                </a:r>
                <a:r>
                  <a:rPr lang="it-IT" sz="1200" b="1" i="0" u="none" strike="noStrike" baseline="0" err="1">
                    <a:solidFill>
                      <a:srgbClr val="000000"/>
                    </a:solidFill>
                  </a:rPr>
                  <a:t>exacerbations</a:t>
                </a:r>
                <a:r>
                  <a:rPr lang="it-IT" sz="1200" b="1" i="0" u="none" strike="noStrike" baseline="0">
                    <a:solidFill>
                      <a:srgbClr val="000000"/>
                    </a:solidFill>
                  </a:rPr>
                  <a:t>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mn-lt"/>
                  <a:ea typeface="+mn-ea"/>
                  <a:cs typeface="+mn-cs"/>
                </a:defRPr>
              </a:pPr>
              <a:endParaRPr lang="it-IT"/>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it-IT"/>
          </a:p>
        </c:txPr>
        <c:crossAx val="51639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29D8-5540-8926-7282D550BE6A}"/>
              </c:ext>
            </c:extLst>
          </c:dPt>
          <c:dPt>
            <c:idx val="1"/>
            <c:invertIfNegative val="0"/>
            <c:bubble3D val="0"/>
            <c:spPr>
              <a:solidFill>
                <a:schemeClr val="tx2"/>
              </a:solidFill>
              <a:ln>
                <a:noFill/>
              </a:ln>
              <a:effectLst/>
            </c:spPr>
            <c:extLst>
              <c:ext xmlns:c16="http://schemas.microsoft.com/office/drawing/2014/chart" uri="{C3380CC4-5D6E-409C-BE32-E72D297353CC}">
                <c16:uniqueId val="{00000001-B8C3-4437-9E2F-217444C2981D}"/>
              </c:ext>
            </c:extLst>
          </c:dPt>
          <c:cat>
            <c:strRef>
              <c:f>Foglio1!$N$92:$N$93</c:f>
              <c:strCache>
                <c:ptCount val="2"/>
                <c:pt idx="0">
                  <c:v>BDP/FF/GB</c:v>
                </c:pt>
                <c:pt idx="1">
                  <c:v>BDP/FF</c:v>
                </c:pt>
              </c:strCache>
            </c:strRef>
          </c:cat>
          <c:val>
            <c:numRef>
              <c:f>Foglio1!$O$92:$O$93</c:f>
              <c:numCache>
                <c:formatCode>General</c:formatCode>
                <c:ptCount val="2"/>
                <c:pt idx="0">
                  <c:v>1.79</c:v>
                </c:pt>
                <c:pt idx="1">
                  <c:v>2.0699999999999998</c:v>
                </c:pt>
              </c:numCache>
            </c:numRef>
          </c:val>
          <c:extLst>
            <c:ext xmlns:c16="http://schemas.microsoft.com/office/drawing/2014/chart" uri="{C3380CC4-5D6E-409C-BE32-E72D297353CC}">
              <c16:uniqueId val="{00000000-B8C3-4437-9E2F-217444C2981D}"/>
            </c:ext>
          </c:extLst>
        </c:ser>
        <c:dLbls>
          <c:showLegendKey val="0"/>
          <c:showVal val="0"/>
          <c:showCatName val="0"/>
          <c:showSerName val="0"/>
          <c:showPercent val="0"/>
          <c:showBubbleSize val="0"/>
        </c:dLbls>
        <c:gapWidth val="120"/>
        <c:overlap val="-27"/>
        <c:axId val="515657584"/>
        <c:axId val="515659224"/>
      </c:barChart>
      <c:catAx>
        <c:axId val="515657584"/>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it-IT"/>
          </a:p>
        </c:txPr>
        <c:crossAx val="515659224"/>
        <c:crosses val="autoZero"/>
        <c:auto val="1"/>
        <c:lblAlgn val="ctr"/>
        <c:lblOffset val="100"/>
        <c:noMultiLvlLbl val="0"/>
      </c:catAx>
      <c:valAx>
        <c:axId val="515659224"/>
        <c:scaling>
          <c:orientation val="minMax"/>
          <c:min val="0"/>
        </c:scaling>
        <c:delete val="0"/>
        <c:axPos val="l"/>
        <c:title>
          <c:tx>
            <c:rich>
              <a:bodyPr rot="-5400000" spcFirstLastPara="1" vertOverflow="ellipsis" vert="horz" wrap="square" anchor="ctr" anchorCtr="1"/>
              <a:lstStyle/>
              <a:p>
                <a:pPr>
                  <a:defRPr sz="1200" b="0" i="0" u="none" strike="noStrike" kern="1200" baseline="0">
                    <a:solidFill>
                      <a:srgbClr val="000000"/>
                    </a:solidFill>
                    <a:latin typeface="+mn-lt"/>
                    <a:ea typeface="+mn-ea"/>
                    <a:cs typeface="+mn-cs"/>
                  </a:defRPr>
                </a:pPr>
                <a:r>
                  <a:rPr lang="it-IT" sz="1200" b="1" i="0" baseline="0" err="1">
                    <a:solidFill>
                      <a:srgbClr val="000000"/>
                    </a:solidFill>
                    <a:effectLst/>
                  </a:rPr>
                  <a:t>Annualised</a:t>
                </a:r>
                <a:r>
                  <a:rPr lang="it-IT" sz="1200" b="1" i="0" baseline="0">
                    <a:solidFill>
                      <a:srgbClr val="000000"/>
                    </a:solidFill>
                    <a:effectLst/>
                  </a:rPr>
                  <a:t> rate of </a:t>
                </a:r>
                <a:r>
                  <a:rPr lang="it-IT" sz="1200" b="1" i="0" baseline="0" err="1">
                    <a:solidFill>
                      <a:srgbClr val="000000"/>
                    </a:solidFill>
                    <a:effectLst/>
                  </a:rPr>
                  <a:t>exacerbations</a:t>
                </a:r>
                <a:r>
                  <a:rPr lang="it-IT" sz="1200" b="1" i="0" baseline="0">
                    <a:solidFill>
                      <a:srgbClr val="000000"/>
                    </a:solidFill>
                    <a:effectLst/>
                  </a:rPr>
                  <a:t> </a:t>
                </a:r>
                <a:endParaRPr lang="it-IT" sz="1200">
                  <a:solidFill>
                    <a:srgbClr val="000000"/>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it-IT"/>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it-IT"/>
          </a:p>
        </c:txPr>
        <c:crossAx val="51565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646469"/>
              </a:solidFill>
              <a:ln>
                <a:noFill/>
              </a:ln>
              <a:effectLst/>
            </c:spPr>
            <c:extLst>
              <c:ext xmlns:c16="http://schemas.microsoft.com/office/drawing/2014/chart" uri="{C3380CC4-5D6E-409C-BE32-E72D297353CC}">
                <c16:uniqueId val="{00000001-336E-469D-BF24-B0DF655B4C0C}"/>
              </c:ext>
            </c:extLst>
          </c:dPt>
          <c:dPt>
            <c:idx val="1"/>
            <c:invertIfNegative val="0"/>
            <c:bubble3D val="0"/>
            <c:spPr>
              <a:solidFill>
                <a:srgbClr val="C4056F"/>
              </a:solidFill>
              <a:ln>
                <a:noFill/>
              </a:ln>
              <a:effectLst/>
            </c:spPr>
            <c:extLst>
              <c:ext xmlns:c16="http://schemas.microsoft.com/office/drawing/2014/chart" uri="{C3380CC4-5D6E-409C-BE32-E72D297353CC}">
                <c16:uniqueId val="{00000002-336E-469D-BF24-B0DF655B4C0C}"/>
              </c:ext>
            </c:extLst>
          </c:dPt>
          <c:cat>
            <c:strRef>
              <c:f>Foglio1!$A$40:$A$41</c:f>
              <c:strCache>
                <c:ptCount val="2"/>
                <c:pt idx="0">
                  <c:v>BDP/FF/GB</c:v>
                </c:pt>
                <c:pt idx="1">
                  <c:v>BDP/FF</c:v>
                </c:pt>
              </c:strCache>
            </c:strRef>
          </c:cat>
          <c:val>
            <c:numRef>
              <c:f>Foglio1!$B$40:$B$41</c:f>
              <c:numCache>
                <c:formatCode>General</c:formatCode>
                <c:ptCount val="2"/>
                <c:pt idx="0">
                  <c:v>0.23899999999999999</c:v>
                </c:pt>
                <c:pt idx="1">
                  <c:v>0.31</c:v>
                </c:pt>
              </c:numCache>
            </c:numRef>
          </c:val>
          <c:extLst>
            <c:ext xmlns:c16="http://schemas.microsoft.com/office/drawing/2014/chart" uri="{C3380CC4-5D6E-409C-BE32-E72D297353CC}">
              <c16:uniqueId val="{00000000-336E-469D-BF24-B0DF655B4C0C}"/>
            </c:ext>
          </c:extLst>
        </c:ser>
        <c:dLbls>
          <c:showLegendKey val="0"/>
          <c:showVal val="0"/>
          <c:showCatName val="0"/>
          <c:showSerName val="0"/>
          <c:showPercent val="0"/>
          <c:showBubbleSize val="0"/>
        </c:dLbls>
        <c:gapWidth val="80"/>
        <c:overlap val="-27"/>
        <c:axId val="511404848"/>
        <c:axId val="511404192"/>
      </c:barChart>
      <c:catAx>
        <c:axId val="51140484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crossAx val="511404192"/>
        <c:crosses val="autoZero"/>
        <c:auto val="1"/>
        <c:lblAlgn val="ctr"/>
        <c:lblOffset val="100"/>
        <c:noMultiLvlLbl val="0"/>
      </c:catAx>
      <c:valAx>
        <c:axId val="511404192"/>
        <c:scaling>
          <c:orientation val="minMax"/>
        </c:scaling>
        <c:delete val="0"/>
        <c:axPos val="l"/>
        <c:title>
          <c:tx>
            <c:rich>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it-IT" sz="1400" b="1" err="1">
                    <a:solidFill>
                      <a:srgbClr val="000000"/>
                    </a:solidFill>
                  </a:rPr>
                  <a:t>Annualized</a:t>
                </a:r>
                <a:r>
                  <a:rPr lang="it-IT" sz="1400" b="1" baseline="0">
                    <a:solidFill>
                      <a:srgbClr val="000000"/>
                    </a:solidFill>
                  </a:rPr>
                  <a:t> severe </a:t>
                </a:r>
                <a:r>
                  <a:rPr lang="it-IT" sz="1400" b="1" baseline="0" err="1">
                    <a:solidFill>
                      <a:srgbClr val="000000"/>
                    </a:solidFill>
                  </a:rPr>
                  <a:t>exacerbations</a:t>
                </a:r>
                <a:r>
                  <a:rPr lang="it-IT" sz="1400" b="1" baseline="0">
                    <a:solidFill>
                      <a:srgbClr val="000000"/>
                    </a:solidFill>
                  </a:rPr>
                  <a:t> rate</a:t>
                </a:r>
                <a:endParaRPr lang="it-IT" sz="1400" b="1">
                  <a:solidFill>
                    <a:srgbClr val="000000"/>
                  </a:solidFill>
                </a:endParaRPr>
              </a:p>
            </c:rich>
          </c:tx>
          <c:layout>
            <c:manualLayout>
              <c:xMode val="edge"/>
              <c:yMode val="edge"/>
              <c:x val="2.3708060068383754E-3"/>
              <c:y val="0.2095165664419115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it-IT"/>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crossAx val="51140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D5F0B8-9150-4D65-89D8-7422E34D611C}" type="datetimeFigureOut">
              <a:rPr lang="it-IT" smtClean="0"/>
              <a:pPr/>
              <a:t>13/05/2025</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A1F336-702D-48B2-A4DC-52752688F31D}"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it.wikipedia.org/wiki/Muscolo_scheletrico" TargetMode="External"/><Relationship Id="rId3" Type="http://schemas.openxmlformats.org/officeDocument/2006/relationships/hyperlink" Target="https://pompediseasenews.com/lumizyme-alglucosidase-alfa-for-the-treatment-of-pompe-disease/" TargetMode="External"/><Relationship Id="rId7" Type="http://schemas.openxmlformats.org/officeDocument/2006/relationships/hyperlink" Target="https://it.wikipedia.org/wiki/Fegato" TargetMode="External"/><Relationship Id="rId12" Type="http://schemas.openxmlformats.org/officeDocument/2006/relationships/hyperlink" Target="https://it.wikipedia.org/wiki/Polisaccarid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it.wikipedia.org/wiki/Glucosio" TargetMode="External"/><Relationship Id="rId11" Type="http://schemas.openxmlformats.org/officeDocument/2006/relationships/hyperlink" Target="https://it.wikipedia.org/wiki/Tessuto_adiposo" TargetMode="External"/><Relationship Id="rId5" Type="http://schemas.openxmlformats.org/officeDocument/2006/relationships/hyperlink" Target="https://it.wikipedia.org/wiki/Polimero" TargetMode="External"/><Relationship Id="rId10" Type="http://schemas.openxmlformats.org/officeDocument/2006/relationships/hyperlink" Target="https://it.wikipedia.org/wiki/Reni" TargetMode="External"/><Relationship Id="rId4" Type="http://schemas.openxmlformats.org/officeDocument/2006/relationships/hyperlink" Target="https://pompediseasenews.com/avalglucosidase-alfa-pompe-disease-enzyme-replacement-therapy/" TargetMode="External"/><Relationship Id="rId9" Type="http://schemas.openxmlformats.org/officeDocument/2006/relationships/hyperlink" Target="https://it.wikipedia.org/wiki/Cuo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t.wikipedia.org/wiki/Macromolecol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it.wikipedia.org/wiki/Citoplasma" TargetMode="External"/><Relationship Id="rId4" Type="http://schemas.openxmlformats.org/officeDocument/2006/relationships/hyperlink" Target="https://it.wikipedia.org/wiki/Cellul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Receptor_(biochemistry)" TargetMode="External"/><Relationship Id="rId7" Type="http://schemas.openxmlformats.org/officeDocument/2006/relationships/hyperlink" Target="https://en.wikipedia.org/wiki/Golgi_apparatu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Mannose-6-phosphate" TargetMode="External"/><Relationship Id="rId5" Type="http://schemas.openxmlformats.org/officeDocument/2006/relationships/hyperlink" Target="https://en.wikipedia.org/wiki/Plasma_membrane" TargetMode="External"/><Relationship Id="rId4" Type="http://schemas.openxmlformats.org/officeDocument/2006/relationships/hyperlink" Target="https://en.wikipedia.org/wiki/Insulin-like_growth_factor_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it.wikipedia.org/wiki/Cellula" TargetMode="External"/><Relationship Id="rId3" Type="http://schemas.openxmlformats.org/officeDocument/2006/relationships/hyperlink" Target="https://it.wikipedia.org/wiki/Cromosoma_17" TargetMode="External"/><Relationship Id="rId7" Type="http://schemas.openxmlformats.org/officeDocument/2006/relationships/hyperlink" Target="https://it.wikipedia.org/w/index.php?title=Alfa-glucosidasi_acida&amp;action=edit&amp;redlink=1" TargetMode="External"/><Relationship Id="rId12" Type="http://schemas.openxmlformats.org/officeDocument/2006/relationships/hyperlink" Target="https://it.wikipedia.org/wiki/Glicogeno_fosforilasi"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it.wikipedia.org/wiki/Malattia_di_Pompe#cite_note-7" TargetMode="External"/><Relationship Id="rId11" Type="http://schemas.openxmlformats.org/officeDocument/2006/relationships/hyperlink" Target="https://it.wikipedia.org/wiki/Malattia_di_Pompe#cite_note-9" TargetMode="External"/><Relationship Id="rId5" Type="http://schemas.openxmlformats.org/officeDocument/2006/relationships/hyperlink" Target="https://it.wikipedia.org/wiki/Mutazioni_genetiche" TargetMode="External"/><Relationship Id="rId10" Type="http://schemas.openxmlformats.org/officeDocument/2006/relationships/hyperlink" Target="https://it.wikipedia.org/wiki/Trasmissione_autosomica_recessiva" TargetMode="External"/><Relationship Id="rId4" Type="http://schemas.openxmlformats.org/officeDocument/2006/relationships/hyperlink" Target="https://it.wikipedia.org/wiki/Malattia_di_Pompe#cite_note-6" TargetMode="External"/><Relationship Id="rId9" Type="http://schemas.openxmlformats.org/officeDocument/2006/relationships/hyperlink" Target="https://it.wikipedia.org/wiki/Malattia_di_Pompe#cite_note-:0-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livello elevato di CPK (</a:t>
            </a:r>
            <a:r>
              <a:rPr lang="it-IT" dirty="0" err="1"/>
              <a:t>creatin</a:t>
            </a:r>
            <a:r>
              <a:rPr lang="it-IT" dirty="0"/>
              <a:t> </a:t>
            </a:r>
            <a:r>
              <a:rPr lang="it-IT" dirty="0" err="1"/>
              <a:t>fosfochinasi</a:t>
            </a:r>
            <a:r>
              <a:rPr lang="it-IT" dirty="0"/>
              <a:t>) nel sangue può essere associato a diverse condizioni, tra cui le malattie neuromuscolari. La CPK è un enzima che si trova principalmente nei muscoli scheletrici, nel cuore e nel cervello. Un aumento dei suoi livelli può indicare un danno muscolare, come quello che si verifica in alcune malattie neuromuscolari. </a:t>
            </a:r>
          </a:p>
        </p:txBody>
      </p:sp>
      <p:sp>
        <p:nvSpPr>
          <p:cNvPr id="4" name="Segnaposto numero diapositiva 3"/>
          <p:cNvSpPr>
            <a:spLocks noGrp="1"/>
          </p:cNvSpPr>
          <p:nvPr>
            <p:ph type="sldNum" sz="quarter" idx="5"/>
          </p:nvPr>
        </p:nvSpPr>
        <p:spPr/>
        <p:txBody>
          <a:bodyPr/>
          <a:lstStyle/>
          <a:p>
            <a:fld id="{25A1F336-702D-48B2-A4DC-52752688F31D}" type="slidenum">
              <a:rPr lang="it-IT" smtClean="0"/>
              <a:pPr/>
              <a:t>7</a:t>
            </a:fld>
            <a:endParaRPr lang="it-IT"/>
          </a:p>
        </p:txBody>
      </p:sp>
    </p:spTree>
    <p:extLst>
      <p:ext uri="{BB962C8B-B14F-4D97-AF65-F5344CB8AC3E}">
        <p14:creationId xmlns:p14="http://schemas.microsoft.com/office/powerpoint/2010/main" val="366257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None/>
            </a:pPr>
            <a:r>
              <a:rPr lang="en-US" sz="1200" b="0" i="0" u="none" strike="noStrike" kern="1200" dirty="0" err="1">
                <a:solidFill>
                  <a:schemeClr val="tx1"/>
                </a:solidFill>
                <a:effectLst/>
                <a:latin typeface="+mn-lt"/>
                <a:ea typeface="+mn-ea"/>
                <a:cs typeface="+mn-cs"/>
                <a:hlinkClick r:id="rId3"/>
              </a:rPr>
              <a:t>Lumizyme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alglucosidase</a:t>
            </a:r>
            <a:r>
              <a:rPr lang="en-US" sz="1200" b="0" i="0" kern="1200" dirty="0">
                <a:solidFill>
                  <a:schemeClr val="tx1"/>
                </a:solidFill>
                <a:effectLst/>
                <a:latin typeface="+mn-lt"/>
                <a:ea typeface="+mn-ea"/>
                <a:cs typeface="+mn-cs"/>
              </a:rPr>
              <a:t> alfa) was the first ERT for </a:t>
            </a:r>
            <a:r>
              <a:rPr lang="en-US" sz="1200" b="0" i="0" kern="1200" dirty="0" err="1">
                <a:solidFill>
                  <a:schemeClr val="tx1"/>
                </a:solidFill>
                <a:effectLst/>
                <a:latin typeface="+mn-lt"/>
                <a:ea typeface="+mn-ea"/>
                <a:cs typeface="+mn-cs"/>
              </a:rPr>
              <a:t>Pompe</a:t>
            </a:r>
            <a:r>
              <a:rPr lang="en-US" sz="1200" b="0" i="0" kern="1200" dirty="0">
                <a:solidFill>
                  <a:schemeClr val="tx1"/>
                </a:solidFill>
                <a:effectLst/>
                <a:latin typeface="+mn-lt"/>
                <a:ea typeface="+mn-ea"/>
                <a:cs typeface="+mn-cs"/>
              </a:rPr>
              <a:t> disease to be approved in the U.S., in 2010. Outside the U.S., it’s marketed under the name </a:t>
            </a:r>
            <a:r>
              <a:rPr lang="en-US" sz="1200" b="0" i="0" kern="1200" dirty="0" err="1">
                <a:solidFill>
                  <a:schemeClr val="tx1"/>
                </a:solidFill>
                <a:effectLst/>
                <a:latin typeface="+mn-lt"/>
                <a:ea typeface="+mn-ea"/>
                <a:cs typeface="+mn-cs"/>
              </a:rPr>
              <a:t>Myozyme.</a:t>
            </a:r>
            <a:r>
              <a:rPr lang="en-US" sz="1200" b="1" i="0" kern="1200" dirty="0" err="1">
                <a:solidFill>
                  <a:schemeClr val="tx1"/>
                </a:solidFill>
                <a:effectLst/>
                <a:latin typeface="+mn-lt"/>
                <a:ea typeface="+mn-ea"/>
                <a:cs typeface="+mn-cs"/>
              </a:rPr>
              <a:t>Nexviazyme</a:t>
            </a:r>
            <a:r>
              <a:rPr lang="en-US" sz="1200" b="1" i="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hlinkClick r:id="rId4"/>
              </a:rPr>
              <a:t>Nexviazyme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avalglucosidase</a:t>
            </a:r>
            <a:r>
              <a:rPr lang="en-US" sz="1200" b="0" i="0" kern="1200" dirty="0">
                <a:solidFill>
                  <a:schemeClr val="tx1"/>
                </a:solidFill>
                <a:effectLst/>
                <a:latin typeface="+mn-lt"/>
                <a:ea typeface="+mn-ea"/>
                <a:cs typeface="+mn-cs"/>
              </a:rPr>
              <a:t> alfa) is a next-generation treatment developed with the aim of delivering the GAA enzyme to muscle cells more effectively than </a:t>
            </a:r>
            <a:r>
              <a:rPr lang="en-US" sz="1200" b="0" i="0" kern="1200" dirty="0" err="1">
                <a:solidFill>
                  <a:schemeClr val="tx1"/>
                </a:solidFill>
                <a:effectLst/>
                <a:latin typeface="+mn-lt"/>
                <a:ea typeface="+mn-ea"/>
                <a:cs typeface="+mn-cs"/>
              </a:rPr>
              <a:t>Lumizyme</a:t>
            </a:r>
            <a:r>
              <a:rPr lang="en-US" sz="1200" b="0" i="0" kern="1200" dirty="0">
                <a:solidFill>
                  <a:schemeClr val="tx1"/>
                </a:solidFill>
                <a:effectLst/>
                <a:latin typeface="+mn-lt"/>
                <a:ea typeface="+mn-ea"/>
                <a:cs typeface="+mn-cs"/>
              </a:rPr>
              <a:t>. </a:t>
            </a:r>
            <a:r>
              <a:rPr lang="it-IT" b="0" i="0" dirty="0">
                <a:solidFill>
                  <a:srgbClr val="202122"/>
                </a:solidFill>
                <a:effectLst/>
                <a:latin typeface="Arial" panose="020B0604020202020204" pitchFamily="34" charset="0"/>
              </a:rPr>
              <a:t>Il </a:t>
            </a:r>
            <a:r>
              <a:rPr lang="it-IT" b="1" i="0" dirty="0" err="1">
                <a:solidFill>
                  <a:srgbClr val="202122"/>
                </a:solidFill>
                <a:effectLst/>
                <a:latin typeface="Arial" panose="020B0604020202020204" pitchFamily="34" charset="0"/>
              </a:rPr>
              <a:t>glicògeno</a:t>
            </a:r>
            <a:r>
              <a:rPr lang="it-IT" b="0" i="0" dirty="0">
                <a:solidFill>
                  <a:srgbClr val="202122"/>
                </a:solidFill>
                <a:effectLst/>
                <a:latin typeface="Arial" panose="020B0604020202020204" pitchFamily="34" charset="0"/>
              </a:rPr>
              <a:t> è un </a:t>
            </a:r>
            <a:r>
              <a:rPr lang="it-IT" b="0" i="0" u="none" strike="noStrike" dirty="0" err="1">
                <a:solidFill>
                  <a:srgbClr val="3366CC"/>
                </a:solidFill>
                <a:effectLst/>
                <a:latin typeface="Arial" panose="020B0604020202020204" pitchFamily="34" charset="0"/>
                <a:hlinkClick r:id="rId5" tooltip="Polimero"/>
              </a:rPr>
              <a:t>polìmero</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omopolimero</a:t>
            </a:r>
            <a:r>
              <a:rPr lang="it-IT" b="0" i="0" dirty="0">
                <a:solidFill>
                  <a:srgbClr val="202122"/>
                </a:solidFill>
                <a:effectLst/>
                <a:latin typeface="Arial" panose="020B0604020202020204" pitchFamily="34" charset="0"/>
              </a:rPr>
              <a:t>) del </a:t>
            </a:r>
            <a:r>
              <a:rPr lang="it-IT" b="0" i="0" u="none" strike="noStrike" dirty="0">
                <a:solidFill>
                  <a:srgbClr val="3366CC"/>
                </a:solidFill>
                <a:effectLst/>
                <a:latin typeface="Arial" panose="020B0604020202020204" pitchFamily="34" charset="0"/>
                <a:hlinkClick r:id="rId6" tooltip="Glucosio"/>
              </a:rPr>
              <a:t>glucosio</a:t>
            </a:r>
            <a:r>
              <a:rPr lang="it-IT" b="0" i="0" dirty="0">
                <a:solidFill>
                  <a:srgbClr val="202122"/>
                </a:solidFill>
                <a:effectLst/>
                <a:latin typeface="Arial" panose="020B0604020202020204" pitchFamily="34" charset="0"/>
              </a:rPr>
              <a:t>. Nell'essere umano, il glicogeno funge da riserva energetica glucidica. Esso viene depositato prevalentemente nel </a:t>
            </a:r>
            <a:r>
              <a:rPr lang="it-IT" b="0" i="0" u="sng" dirty="0">
                <a:solidFill>
                  <a:srgbClr val="3056A9"/>
                </a:solidFill>
                <a:effectLst/>
                <a:latin typeface="Arial" panose="020B0604020202020204" pitchFamily="34" charset="0"/>
                <a:hlinkClick r:id="rId7"/>
              </a:rPr>
              <a:t>fegato</a:t>
            </a:r>
            <a:r>
              <a:rPr lang="it-IT" b="0" i="0" dirty="0">
                <a:solidFill>
                  <a:srgbClr val="202122"/>
                </a:solidFill>
                <a:effectLst/>
                <a:latin typeface="Arial" panose="020B0604020202020204" pitchFamily="34" charset="0"/>
              </a:rPr>
              <a:t> e nel </a:t>
            </a:r>
            <a:r>
              <a:rPr lang="it-IT" b="0" i="0" u="none" strike="noStrike" dirty="0">
                <a:solidFill>
                  <a:srgbClr val="3366CC"/>
                </a:solidFill>
                <a:effectLst/>
                <a:latin typeface="Arial" panose="020B0604020202020204" pitchFamily="34" charset="0"/>
                <a:hlinkClick r:id="rId8" tooltip="Muscolo scheletrico"/>
              </a:rPr>
              <a:t>muscolo scheletrico</a:t>
            </a:r>
            <a:r>
              <a:rPr lang="it-IT" b="0" i="0" dirty="0">
                <a:solidFill>
                  <a:srgbClr val="202122"/>
                </a:solidFill>
                <a:effectLst/>
                <a:latin typeface="Arial" panose="020B0604020202020204" pitchFamily="34" charset="0"/>
              </a:rPr>
              <a:t>, tuttavia è presente anche in altri tessuti, tra cui </a:t>
            </a:r>
            <a:r>
              <a:rPr lang="it-IT" b="0" i="0" u="none" strike="noStrike" dirty="0">
                <a:solidFill>
                  <a:srgbClr val="3366CC"/>
                </a:solidFill>
                <a:effectLst/>
                <a:latin typeface="Arial" panose="020B0604020202020204" pitchFamily="34" charset="0"/>
                <a:hlinkClick r:id="rId9" tooltip="Cuore"/>
              </a:rPr>
              <a:t>cuore</a:t>
            </a:r>
            <a:r>
              <a:rPr lang="it-IT" b="0" i="0" dirty="0">
                <a:solidFill>
                  <a:srgbClr val="202122"/>
                </a:solidFill>
                <a:effectLst/>
                <a:latin typeface="Arial" panose="020B0604020202020204" pitchFamily="34" charset="0"/>
              </a:rPr>
              <a:t>, </a:t>
            </a:r>
            <a:r>
              <a:rPr lang="it-IT" b="0" i="0" u="none" strike="noStrike" dirty="0">
                <a:solidFill>
                  <a:srgbClr val="3366CC"/>
                </a:solidFill>
                <a:effectLst/>
                <a:latin typeface="Arial" panose="020B0604020202020204" pitchFamily="34" charset="0"/>
                <a:hlinkClick r:id="rId10" tooltip="Reni"/>
              </a:rPr>
              <a:t>reni</a:t>
            </a:r>
            <a:r>
              <a:rPr lang="it-IT" b="0" i="0" dirty="0">
                <a:solidFill>
                  <a:srgbClr val="202122"/>
                </a:solidFill>
                <a:effectLst/>
                <a:latin typeface="Arial" panose="020B0604020202020204" pitchFamily="34" charset="0"/>
              </a:rPr>
              <a:t> e </a:t>
            </a:r>
            <a:r>
              <a:rPr lang="it-IT" b="0" i="0" u="none" strike="noStrike" dirty="0">
                <a:solidFill>
                  <a:srgbClr val="3366CC"/>
                </a:solidFill>
                <a:effectLst/>
                <a:latin typeface="Arial" panose="020B0604020202020204" pitchFamily="34" charset="0"/>
                <a:hlinkClick r:id="rId11" tooltip="Tessuto adiposo"/>
              </a:rPr>
              <a:t>tessuto adiposo</a:t>
            </a:r>
            <a:r>
              <a:rPr lang="it-IT" b="0" i="0" dirty="0">
                <a:solidFill>
                  <a:srgbClr val="202122"/>
                </a:solidFill>
                <a:effectLst/>
                <a:latin typeface="Arial" panose="020B0604020202020204" pitchFamily="34" charset="0"/>
              </a:rPr>
              <a:t>.  Si tratta quindi di un </a:t>
            </a:r>
            <a:r>
              <a:rPr lang="it-IT" b="0" i="0" u="none" strike="noStrike" dirty="0">
                <a:solidFill>
                  <a:srgbClr val="3366CC"/>
                </a:solidFill>
                <a:effectLst/>
                <a:latin typeface="Arial" panose="020B0604020202020204" pitchFamily="34" charset="0"/>
                <a:hlinkClick r:id="rId12" tooltip="Polisaccaride"/>
              </a:rPr>
              <a:t>polisaccaride</a:t>
            </a:r>
            <a:r>
              <a:rPr lang="it-IT" b="0" i="0" dirty="0">
                <a:solidFill>
                  <a:srgbClr val="202122"/>
                </a:solidFill>
                <a:effectLst/>
                <a:latin typeface="Arial" panose="020B0604020202020204" pitchFamily="34" charset="0"/>
              </a:rPr>
              <a:t> ramificato, con un peso molecolare molto elevato. Nei muscoli sono immagazzinati i due terzi del glicogeno dell'organismo (circa 200-300 grammi) sotto forma di catene più corte e più leggere. Il glicogeno muscolare è una fonte di energia prontamente disponibile per il muscolo in attività. </a:t>
            </a:r>
            <a:r>
              <a:rPr lang="it-IT" b="0" i="0" dirty="0" err="1">
                <a:solidFill>
                  <a:srgbClr val="202122"/>
                </a:solidFill>
                <a:effectLst/>
                <a:latin typeface="Arial" panose="020B0604020202020204" pitchFamily="34" charset="0"/>
              </a:rPr>
              <a:t>el</a:t>
            </a:r>
            <a:r>
              <a:rPr lang="it-IT" b="0" i="0" dirty="0">
                <a:solidFill>
                  <a:srgbClr val="202122"/>
                </a:solidFill>
                <a:effectLst/>
                <a:latin typeface="Arial" panose="020B0604020202020204" pitchFamily="34" charset="0"/>
              </a:rPr>
              <a:t> fegato è stoccato un terzo del glicogeno di tutto l'organismo (circa 80-100 g).</a:t>
            </a:r>
          </a:p>
        </p:txBody>
      </p:sp>
      <p:sp>
        <p:nvSpPr>
          <p:cNvPr id="4" name="Segnaposto numero diapositiva 3"/>
          <p:cNvSpPr>
            <a:spLocks noGrp="1"/>
          </p:cNvSpPr>
          <p:nvPr>
            <p:ph type="sldNum" sz="quarter" idx="5"/>
          </p:nvPr>
        </p:nvSpPr>
        <p:spPr/>
        <p:txBody>
          <a:bodyPr/>
          <a:lstStyle/>
          <a:p>
            <a:fld id="{25A1F336-702D-48B2-A4DC-52752688F31D}" type="slidenum">
              <a:rPr lang="it-IT" smtClean="0"/>
              <a:pPr/>
              <a:t>17</a:t>
            </a:fld>
            <a:endParaRPr lang="it-IT"/>
          </a:p>
        </p:txBody>
      </p:sp>
    </p:spTree>
    <p:extLst>
      <p:ext uri="{BB962C8B-B14F-4D97-AF65-F5344CB8AC3E}">
        <p14:creationId xmlns:p14="http://schemas.microsoft.com/office/powerpoint/2010/main" val="223218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AdvOTea1a7398"/>
              </a:rPr>
              <a:t>The effect of pharmacological chaperones on misfolded lysosomal enzymes and on recombinant enzymes used in ERT. Lysosomal enzymes are assisted by molecular chaperones during synthesis. Mutated enzymes fail to fold correctly and are intercepted by the quality control (QC) system of the endoplasmic reticulum (ER). </a:t>
            </a:r>
            <a:r>
              <a:rPr lang="en-US" sz="1800" b="0" i="0" u="none" strike="noStrike" baseline="0" dirty="0">
                <a:latin typeface="AdvOTcb88df00"/>
              </a:rPr>
              <a:t>a </a:t>
            </a:r>
            <a:r>
              <a:rPr lang="en-US" sz="1800" b="0" i="0" u="none" strike="noStrike" baseline="0" dirty="0">
                <a:latin typeface="AdvOTea1a7398"/>
              </a:rPr>
              <a:t>Pharmacological chaperones favor proper folding of mutated enzymes, prevent their recognition by the quality control system and stabilize the enzyme during transport to their destination. </a:t>
            </a:r>
            <a:r>
              <a:rPr lang="en-US" sz="1800" b="0" i="0" u="none" strike="noStrike" baseline="0" dirty="0">
                <a:latin typeface="AdvOTcb88df00"/>
              </a:rPr>
              <a:t>b </a:t>
            </a:r>
            <a:r>
              <a:rPr lang="en-US" sz="1800" b="1" i="0" u="none" strike="noStrike" baseline="0" dirty="0">
                <a:latin typeface="AdvOTea1a7398"/>
              </a:rPr>
              <a:t>Pharmacological chaperones can enhance the effect of recombinant enzymes administered in ERT by favoring traf</a:t>
            </a:r>
            <a:r>
              <a:rPr lang="en-US" sz="1800" b="1" i="0" u="none" strike="noStrike" baseline="0" dirty="0">
                <a:latin typeface="AdvOTea1a7398+fb"/>
              </a:rPr>
              <a:t>fi</a:t>
            </a:r>
            <a:r>
              <a:rPr lang="en-US" sz="1800" b="1" i="0" u="none" strike="noStrike" baseline="0" dirty="0">
                <a:latin typeface="AdvOTea1a7398"/>
              </a:rPr>
              <a:t>cking to lysosomes and increasing enzyme stability.</a:t>
            </a:r>
            <a:endParaRPr lang="it-IT" b="1"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18</a:t>
            </a:fld>
            <a:endParaRPr lang="it-IT"/>
          </a:p>
        </p:txBody>
      </p:sp>
    </p:spTree>
    <p:extLst>
      <p:ext uri="{BB962C8B-B14F-4D97-AF65-F5344CB8AC3E}">
        <p14:creationId xmlns:p14="http://schemas.microsoft.com/office/powerpoint/2010/main" val="252443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Depiction</a:t>
            </a:r>
            <a:r>
              <a:rPr lang="it-IT" dirty="0"/>
              <a:t> of rhGAA ERT </a:t>
            </a:r>
            <a:r>
              <a:rPr lang="it-IT" dirty="0" err="1"/>
              <a:t>distribution</a:t>
            </a:r>
            <a:r>
              <a:rPr lang="it-IT" dirty="0"/>
              <a:t> from the </a:t>
            </a:r>
            <a:r>
              <a:rPr lang="it-IT" dirty="0" err="1"/>
              <a:t>systemic</a:t>
            </a:r>
            <a:r>
              <a:rPr lang="it-IT" dirty="0"/>
              <a:t> </a:t>
            </a:r>
            <a:r>
              <a:rPr lang="it-IT" dirty="0" err="1"/>
              <a:t>circulation</a:t>
            </a:r>
            <a:r>
              <a:rPr lang="it-IT" dirty="0"/>
              <a:t> to the </a:t>
            </a:r>
            <a:r>
              <a:rPr lang="it-IT" dirty="0" err="1"/>
              <a:t>interstitial</a:t>
            </a:r>
            <a:r>
              <a:rPr lang="it-IT" dirty="0"/>
              <a:t> </a:t>
            </a:r>
            <a:r>
              <a:rPr lang="it-IT" dirty="0" err="1"/>
              <a:t>space</a:t>
            </a:r>
            <a:r>
              <a:rPr lang="it-IT" dirty="0"/>
              <a:t> </a:t>
            </a:r>
            <a:r>
              <a:rPr lang="it-IT" dirty="0" err="1"/>
              <a:t>surrounding</a:t>
            </a:r>
            <a:r>
              <a:rPr lang="it-IT" dirty="0"/>
              <a:t> muscle </a:t>
            </a:r>
            <a:r>
              <a:rPr lang="it-IT" dirty="0" err="1"/>
              <a:t>fibers</a:t>
            </a:r>
            <a:r>
              <a:rPr lang="it-IT" dirty="0"/>
              <a:t>. High </a:t>
            </a:r>
            <a:r>
              <a:rPr lang="it-IT" dirty="0" err="1"/>
              <a:t>resultant</a:t>
            </a:r>
            <a:r>
              <a:rPr lang="it-IT" dirty="0"/>
              <a:t> plasma </a:t>
            </a:r>
            <a:r>
              <a:rPr lang="it-IT" dirty="0" err="1"/>
              <a:t>concentrations</a:t>
            </a:r>
            <a:r>
              <a:rPr lang="it-IT" dirty="0"/>
              <a:t> of rhGAA (blue circles) can be </a:t>
            </a:r>
            <a:r>
              <a:rPr lang="it-IT" dirty="0" err="1"/>
              <a:t>attained</a:t>
            </a:r>
            <a:r>
              <a:rPr lang="it-IT" dirty="0"/>
              <a:t> post-</a:t>
            </a:r>
            <a:r>
              <a:rPr lang="it-IT" dirty="0" err="1"/>
              <a:t>intravenous</a:t>
            </a:r>
            <a:r>
              <a:rPr lang="it-IT" dirty="0"/>
              <a:t> </a:t>
            </a:r>
            <a:r>
              <a:rPr lang="it-IT" dirty="0" err="1"/>
              <a:t>administration</a:t>
            </a:r>
            <a:r>
              <a:rPr lang="it-IT" dirty="0"/>
              <a:t>. Receptor-</a:t>
            </a:r>
            <a:r>
              <a:rPr lang="it-IT" dirty="0" err="1"/>
              <a:t>mediated</a:t>
            </a:r>
            <a:r>
              <a:rPr lang="it-IT" dirty="0"/>
              <a:t> </a:t>
            </a:r>
            <a:r>
              <a:rPr lang="it-IT" dirty="0" err="1"/>
              <a:t>endocytosis</a:t>
            </a:r>
            <a:r>
              <a:rPr lang="it-IT" dirty="0"/>
              <a:t> </a:t>
            </a:r>
            <a:r>
              <a:rPr lang="it-IT" dirty="0" err="1"/>
              <a:t>is</a:t>
            </a:r>
            <a:r>
              <a:rPr lang="it-IT" dirty="0"/>
              <a:t> </a:t>
            </a:r>
            <a:r>
              <a:rPr lang="it-IT" dirty="0" err="1"/>
              <a:t>required</a:t>
            </a:r>
            <a:r>
              <a:rPr lang="it-IT" dirty="0"/>
              <a:t> for </a:t>
            </a:r>
            <a:r>
              <a:rPr lang="it-IT" dirty="0" err="1"/>
              <a:t>efficient</a:t>
            </a:r>
            <a:r>
              <a:rPr lang="it-IT" dirty="0"/>
              <a:t> </a:t>
            </a:r>
            <a:r>
              <a:rPr lang="it-IT" dirty="0" err="1"/>
              <a:t>cellular</a:t>
            </a:r>
            <a:r>
              <a:rPr lang="it-IT" dirty="0"/>
              <a:t> </a:t>
            </a:r>
            <a:r>
              <a:rPr lang="it-IT" dirty="0" err="1"/>
              <a:t>uptake</a:t>
            </a:r>
            <a:r>
              <a:rPr lang="it-IT" dirty="0"/>
              <a:t> of </a:t>
            </a:r>
            <a:r>
              <a:rPr lang="it-IT" dirty="0" err="1"/>
              <a:t>exogen</a:t>
            </a:r>
            <a:r>
              <a:rPr lang="it-IT" dirty="0"/>
              <a:t> </a:t>
            </a:r>
            <a:r>
              <a:rPr lang="it-IT" b="1" dirty="0" err="1"/>
              <a:t>but</a:t>
            </a:r>
            <a:r>
              <a:rPr lang="it-IT" b="1" dirty="0"/>
              <a:t> </a:t>
            </a:r>
            <a:r>
              <a:rPr lang="it-IT" b="1" dirty="0" err="1"/>
              <a:t>only</a:t>
            </a:r>
            <a:r>
              <a:rPr lang="it-IT" b="1" dirty="0"/>
              <a:t> a </a:t>
            </a:r>
            <a:r>
              <a:rPr lang="it-IT" b="1" dirty="0" err="1"/>
              <a:t>very</a:t>
            </a:r>
            <a:r>
              <a:rPr lang="it-IT" b="1" dirty="0"/>
              <a:t> small </a:t>
            </a:r>
            <a:r>
              <a:rPr lang="it-IT" b="1" dirty="0" err="1"/>
              <a:t>fraction</a:t>
            </a:r>
            <a:r>
              <a:rPr lang="it-IT" b="1" dirty="0"/>
              <a:t> </a:t>
            </a:r>
            <a:r>
              <a:rPr lang="it-IT" b="1" dirty="0" err="1"/>
              <a:t>reaches</a:t>
            </a:r>
            <a:r>
              <a:rPr lang="it-IT" b="1" dirty="0"/>
              <a:t> </a:t>
            </a:r>
            <a:r>
              <a:rPr lang="it-IT" b="1" dirty="0" err="1"/>
              <a:t>skeletal</a:t>
            </a:r>
            <a:r>
              <a:rPr lang="it-IT" b="1" dirty="0"/>
              <a:t> muscle. </a:t>
            </a:r>
            <a:r>
              <a:rPr lang="it-IT" b="1" dirty="0" err="1"/>
              <a:t>Substantial</a:t>
            </a:r>
            <a:r>
              <a:rPr lang="it-IT" b="1" dirty="0"/>
              <a:t> clearance of rhGAA from the </a:t>
            </a:r>
            <a:r>
              <a:rPr lang="it-IT" b="1" dirty="0" err="1"/>
              <a:t>circulation</a:t>
            </a:r>
            <a:r>
              <a:rPr lang="it-IT" b="1" dirty="0"/>
              <a:t> by non-muscle </a:t>
            </a:r>
            <a:r>
              <a:rPr lang="it-IT" b="1" dirty="0" err="1"/>
              <a:t>tissues</a:t>
            </a:r>
            <a:r>
              <a:rPr lang="it-IT" b="1" dirty="0"/>
              <a:t> and </a:t>
            </a:r>
            <a:r>
              <a:rPr lang="it-IT" b="1" dirty="0" err="1"/>
              <a:t>cells</a:t>
            </a:r>
            <a:r>
              <a:rPr lang="it-IT" b="1" dirty="0"/>
              <a:t> including </a:t>
            </a:r>
            <a:r>
              <a:rPr lang="it-IT" b="1" dirty="0" err="1"/>
              <a:t>liver</a:t>
            </a:r>
            <a:r>
              <a:rPr lang="it-IT" b="1" dirty="0"/>
              <a:t>, spleen, </a:t>
            </a:r>
            <a:r>
              <a:rPr lang="it-IT" b="1" dirty="0" err="1"/>
              <a:t>fibroblasts</a:t>
            </a:r>
            <a:r>
              <a:rPr lang="it-IT" b="1" dirty="0"/>
              <a:t>, etc. and an </a:t>
            </a:r>
            <a:r>
              <a:rPr lang="it-IT" b="1" dirty="0" err="1"/>
              <a:t>inefficient</a:t>
            </a:r>
            <a:r>
              <a:rPr lang="it-IT" b="1" dirty="0"/>
              <a:t> </a:t>
            </a:r>
            <a:r>
              <a:rPr lang="it-IT" b="1" dirty="0" err="1"/>
              <a:t>transcytosis</a:t>
            </a:r>
            <a:r>
              <a:rPr lang="it-IT" b="1" dirty="0"/>
              <a:t> </a:t>
            </a:r>
            <a:r>
              <a:rPr lang="it-IT" b="1" dirty="0" err="1"/>
              <a:t>process</a:t>
            </a:r>
            <a:r>
              <a:rPr lang="it-IT" b="1" dirty="0"/>
              <a:t> are </a:t>
            </a:r>
            <a:r>
              <a:rPr lang="it-IT" b="1" dirty="0" err="1"/>
              <a:t>believed</a:t>
            </a:r>
            <a:r>
              <a:rPr lang="it-IT" b="1" dirty="0"/>
              <a:t> to cause </a:t>
            </a:r>
            <a:r>
              <a:rPr lang="it-IT" b="1" dirty="0" err="1"/>
              <a:t>very</a:t>
            </a:r>
            <a:r>
              <a:rPr lang="it-IT" b="1" dirty="0"/>
              <a:t> </a:t>
            </a:r>
            <a:r>
              <a:rPr lang="it-IT" b="1" dirty="0" err="1"/>
              <a:t>poor</a:t>
            </a:r>
            <a:r>
              <a:rPr lang="it-IT" b="1" dirty="0"/>
              <a:t> </a:t>
            </a:r>
            <a:r>
              <a:rPr lang="it-IT" b="1" dirty="0" err="1"/>
              <a:t>distribution</a:t>
            </a:r>
            <a:r>
              <a:rPr lang="it-IT" b="1" dirty="0"/>
              <a:t> of rhGAA ERT to the </a:t>
            </a:r>
            <a:r>
              <a:rPr lang="it-IT" b="1" dirty="0" err="1"/>
              <a:t>interstitias</a:t>
            </a:r>
            <a:r>
              <a:rPr lang="it-IT" dirty="0"/>
              <a:t> rhGAA in </a:t>
            </a:r>
            <a:r>
              <a:rPr lang="it-IT" dirty="0" err="1"/>
              <a:t>skeletal</a:t>
            </a:r>
            <a:r>
              <a:rPr lang="it-IT" dirty="0"/>
              <a:t> </a:t>
            </a:r>
            <a:r>
              <a:rPr lang="it-IT" dirty="0" err="1"/>
              <a:t>muscles</a:t>
            </a:r>
            <a:r>
              <a:rPr lang="it-IT" dirty="0"/>
              <a:t> (Van </a:t>
            </a:r>
            <a:r>
              <a:rPr lang="it-IT" dirty="0" err="1"/>
              <a:t>der</a:t>
            </a:r>
            <a:r>
              <a:rPr lang="it-IT" dirty="0"/>
              <a:t> </a:t>
            </a:r>
            <a:r>
              <a:rPr lang="it-IT" dirty="0" err="1"/>
              <a:t>Ploeg</a:t>
            </a:r>
            <a:r>
              <a:rPr lang="it-IT" dirty="0"/>
              <a:t> et al. 1988; </a:t>
            </a:r>
            <a:r>
              <a:rPr lang="it-IT" dirty="0" err="1"/>
              <a:t>Zhu</a:t>
            </a:r>
            <a:r>
              <a:rPr lang="it-IT" dirty="0"/>
              <a:t> et al. 2009; </a:t>
            </a:r>
            <a:r>
              <a:rPr lang="it-IT" dirty="0" err="1"/>
              <a:t>Xu</a:t>
            </a:r>
            <a:r>
              <a:rPr lang="it-IT" dirty="0"/>
              <a:t> et al. 2019). rhGAA, </a:t>
            </a:r>
            <a:r>
              <a:rPr lang="it-IT" dirty="0" err="1"/>
              <a:t>recombinant</a:t>
            </a:r>
            <a:r>
              <a:rPr lang="it-IT" dirty="0"/>
              <a:t> human acid </a:t>
            </a:r>
            <a:r>
              <a:rPr lang="it-IT" dirty="0" err="1"/>
              <a:t>alpha-glucosidase</a:t>
            </a:r>
            <a:r>
              <a:rPr lang="it-IT" dirty="0"/>
              <a:t>; ERT, </a:t>
            </a:r>
            <a:r>
              <a:rPr lang="it-IT" dirty="0" err="1"/>
              <a:t>enzyme</a:t>
            </a:r>
            <a:r>
              <a:rPr lang="it-IT" dirty="0"/>
              <a:t> replacement therapy.</a:t>
            </a:r>
            <a:r>
              <a:rPr lang="it-IT" sz="1200" b="0" i="0" kern="1200" dirty="0">
                <a:solidFill>
                  <a:schemeClr val="tx1"/>
                </a:solidFill>
                <a:effectLst/>
                <a:latin typeface="+mn-lt"/>
                <a:ea typeface="+mn-ea"/>
                <a:cs typeface="+mn-cs"/>
              </a:rPr>
              <a:t> La </a:t>
            </a:r>
            <a:r>
              <a:rPr lang="it-IT" sz="1200" b="1" i="0" kern="1200" dirty="0">
                <a:solidFill>
                  <a:schemeClr val="tx1"/>
                </a:solidFill>
                <a:effectLst/>
                <a:latin typeface="+mn-lt"/>
                <a:ea typeface="+mn-ea"/>
                <a:cs typeface="+mn-cs"/>
              </a:rPr>
              <a:t>transcitosi</a:t>
            </a:r>
            <a:r>
              <a:rPr lang="it-IT" sz="1200" b="0" i="0" kern="1200" dirty="0">
                <a:solidFill>
                  <a:schemeClr val="tx1"/>
                </a:solidFill>
                <a:effectLst/>
                <a:latin typeface="+mn-lt"/>
                <a:ea typeface="+mn-ea"/>
                <a:cs typeface="+mn-cs"/>
              </a:rPr>
              <a:t> è un processo cellulare attraverso il quale diverse </a:t>
            </a:r>
            <a:r>
              <a:rPr lang="it-IT" sz="1200" b="0" i="0" u="none" strike="noStrike" kern="1200" dirty="0">
                <a:solidFill>
                  <a:schemeClr val="tx1"/>
                </a:solidFill>
                <a:effectLst/>
                <a:latin typeface="+mn-lt"/>
                <a:ea typeface="+mn-ea"/>
                <a:cs typeface="+mn-cs"/>
                <a:hlinkClick r:id="rId3" tooltip="Macromolecole"/>
              </a:rPr>
              <a:t>macromolecole</a:t>
            </a:r>
            <a:r>
              <a:rPr lang="it-IT" sz="1200" b="0" i="0" kern="1200" dirty="0">
                <a:solidFill>
                  <a:schemeClr val="tx1"/>
                </a:solidFill>
                <a:effectLst/>
                <a:latin typeface="+mn-lt"/>
                <a:ea typeface="+mn-ea"/>
                <a:cs typeface="+mn-cs"/>
              </a:rPr>
              <a:t> vengono trasportate da un lato all'altro della </a:t>
            </a:r>
            <a:r>
              <a:rPr lang="it-IT" sz="1200" b="0" i="0" u="none" strike="noStrike" kern="1200" dirty="0">
                <a:solidFill>
                  <a:schemeClr val="tx1"/>
                </a:solidFill>
                <a:effectLst/>
                <a:latin typeface="+mn-lt"/>
                <a:ea typeface="+mn-ea"/>
                <a:cs typeface="+mn-cs"/>
                <a:hlinkClick r:id="rId4" tooltip="Cellula"/>
              </a:rPr>
              <a:t>cellula</a:t>
            </a:r>
            <a:r>
              <a:rPr lang="it-IT" sz="1200" b="0" i="0" kern="1200" dirty="0">
                <a:solidFill>
                  <a:schemeClr val="tx1"/>
                </a:solidFill>
                <a:effectLst/>
                <a:latin typeface="+mn-lt"/>
                <a:ea typeface="+mn-ea"/>
                <a:cs typeface="+mn-cs"/>
              </a:rPr>
              <a:t> attraverso il </a:t>
            </a:r>
            <a:r>
              <a:rPr lang="it-IT" sz="1200" b="0" i="0" u="none" strike="noStrike" kern="1200" dirty="0">
                <a:solidFill>
                  <a:schemeClr val="tx1"/>
                </a:solidFill>
                <a:effectLst/>
                <a:latin typeface="+mn-lt"/>
                <a:ea typeface="+mn-ea"/>
                <a:cs typeface="+mn-cs"/>
                <a:hlinkClick r:id="rId5" tooltip="Citoplasma"/>
              </a:rPr>
              <a:t>citoplasma</a:t>
            </a:r>
            <a:r>
              <a:rPr lang="it-IT" sz="1200" b="0" i="0" kern="1200" dirty="0">
                <a:solidFill>
                  <a:schemeClr val="tx1"/>
                </a:solidFill>
                <a:effectLst/>
                <a:latin typeface="+mn-lt"/>
                <a:ea typeface="+mn-ea"/>
                <a:cs typeface="+mn-cs"/>
              </a:rPr>
              <a:t> della cellula stessa</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19</a:t>
            </a:fld>
            <a:endParaRPr lang="it-IT"/>
          </a:p>
        </p:txBody>
      </p:sp>
    </p:spTree>
    <p:extLst>
      <p:ext uri="{BB962C8B-B14F-4D97-AF65-F5344CB8AC3E}">
        <p14:creationId xmlns:p14="http://schemas.microsoft.com/office/powerpoint/2010/main" val="1946513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98 </a:t>
            </a:r>
            <a:r>
              <a:rPr lang="en-US" dirty="0" err="1"/>
              <a:t>Kd</a:t>
            </a:r>
            <a:r>
              <a:rPr lang="en-US" dirty="0"/>
              <a:t>. A schematic for the mechanism of action within the cell (liver or skeletal muscle) for the current and upcoming therapies in Pompe Disease. (1) Enzyme replacement treatments with enhancement in the enzyme through modifications that allow better delivery into muscle either through the </a:t>
            </a:r>
            <a:r>
              <a:rPr lang="en-US" b="1" dirty="0"/>
              <a:t>mannose-6-phosphate receptors (MPR), IGF-II receptor or binding through a monoclonal antibody to CD63 conjugated with the enzyme;</a:t>
            </a:r>
            <a:r>
              <a:rPr lang="en-US" dirty="0"/>
              <a:t> (2) </a:t>
            </a:r>
            <a:r>
              <a:rPr lang="en-US" b="1" dirty="0"/>
              <a:t>delivery of full GAA gene through gene delivery using a viral (AAV or Lentiviral) vector</a:t>
            </a:r>
            <a:r>
              <a:rPr lang="en-US" dirty="0"/>
              <a:t>, with either liver or muscle targeting; (3) </a:t>
            </a:r>
            <a:r>
              <a:rPr lang="en-US" b="1" dirty="0"/>
              <a:t>enzyme stabilization to allow more of the enzyme to remain intact</a:t>
            </a:r>
            <a:r>
              <a:rPr lang="en-US" dirty="0"/>
              <a:t>, and the catalytic activity protected from degradation; and (4) </a:t>
            </a:r>
            <a:r>
              <a:rPr lang="en-US" b="1" dirty="0"/>
              <a:t>substrate reduction strategy, primarily targeted to glycogen synthetase using either small molecule or genetic manipulation</a:t>
            </a:r>
            <a:r>
              <a:rPr lang="en-US" dirty="0"/>
              <a:t>. </a:t>
            </a:r>
            <a:r>
              <a:rPr lang="en-US" sz="1200" b="0" i="0" kern="1200" dirty="0">
                <a:solidFill>
                  <a:schemeClr val="tx1"/>
                </a:solidFill>
                <a:effectLst/>
                <a:latin typeface="+mn-lt"/>
                <a:ea typeface="+mn-ea"/>
                <a:cs typeface="+mn-cs"/>
              </a:rPr>
              <a:t>GF2R is a multifunctional protein </a:t>
            </a:r>
            <a:r>
              <a:rPr lang="en-US" sz="1200" b="0" i="0" u="none" strike="noStrike" kern="1200" dirty="0">
                <a:solidFill>
                  <a:schemeClr val="tx1"/>
                </a:solidFill>
                <a:effectLst/>
                <a:latin typeface="+mn-lt"/>
                <a:ea typeface="+mn-ea"/>
                <a:cs typeface="+mn-cs"/>
                <a:hlinkClick r:id="rId3" tooltip="Receptor (biochemistry)"/>
              </a:rPr>
              <a:t>receptor</a:t>
            </a:r>
            <a:r>
              <a:rPr lang="en-US" sz="1200" b="0" i="0" kern="1200" dirty="0">
                <a:solidFill>
                  <a:schemeClr val="tx1"/>
                </a:solidFill>
                <a:effectLst/>
                <a:latin typeface="+mn-lt"/>
                <a:ea typeface="+mn-ea"/>
                <a:cs typeface="+mn-cs"/>
              </a:rPr>
              <a:t> that binds </a:t>
            </a:r>
            <a:r>
              <a:rPr lang="en-US" sz="1200" b="0" i="0" u="none" strike="noStrike" kern="1200" dirty="0">
                <a:solidFill>
                  <a:schemeClr val="tx1"/>
                </a:solidFill>
                <a:effectLst/>
                <a:latin typeface="+mn-lt"/>
                <a:ea typeface="+mn-ea"/>
                <a:cs typeface="+mn-cs"/>
                <a:hlinkClick r:id="rId4" tooltip="Insulin-like growth factor 2"/>
              </a:rPr>
              <a:t>insulin-like growth factor 2</a:t>
            </a:r>
            <a:r>
              <a:rPr lang="en-US" sz="1200" b="0" i="0" kern="1200" dirty="0">
                <a:solidFill>
                  <a:schemeClr val="tx1"/>
                </a:solidFill>
                <a:effectLst/>
                <a:latin typeface="+mn-lt"/>
                <a:ea typeface="+mn-ea"/>
                <a:cs typeface="+mn-cs"/>
              </a:rPr>
              <a:t> (IGF2) at the </a:t>
            </a:r>
            <a:r>
              <a:rPr lang="en-US" sz="1200" b="0" i="0" u="none" strike="noStrike" kern="1200" dirty="0">
                <a:solidFill>
                  <a:schemeClr val="tx1"/>
                </a:solidFill>
                <a:effectLst/>
                <a:latin typeface="+mn-lt"/>
                <a:ea typeface="+mn-ea"/>
                <a:cs typeface="+mn-cs"/>
                <a:hlinkClick r:id="rId5" tooltip="Plasma membrane"/>
              </a:rPr>
              <a:t>cell surface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Mannose-6-phosphate"/>
              </a:rPr>
              <a:t>mannose-6-phosphate</a:t>
            </a:r>
            <a:r>
              <a:rPr lang="en-US" sz="1200" b="0" i="0" kern="1200" dirty="0">
                <a:solidFill>
                  <a:schemeClr val="tx1"/>
                </a:solidFill>
                <a:effectLst/>
                <a:latin typeface="+mn-lt"/>
                <a:ea typeface="+mn-ea"/>
                <a:cs typeface="+mn-cs"/>
              </a:rPr>
              <a:t> (M6P)-tagged proteins in the </a:t>
            </a:r>
            <a:r>
              <a:rPr lang="en-US" sz="1200" b="0" i="1" kern="1200" dirty="0">
                <a:solidFill>
                  <a:schemeClr val="tx1"/>
                </a:solidFill>
                <a:effectLst/>
                <a:latin typeface="+mn-lt"/>
                <a:ea typeface="+mn-ea"/>
                <a:cs typeface="+mn-cs"/>
              </a:rPr>
              <a:t>trans</a:t>
            </a:r>
            <a:r>
              <a:rPr lang="en-US" sz="1200" b="0" i="0" kern="1200" dirty="0">
                <a:solidFill>
                  <a:schemeClr val="tx1"/>
                </a:solidFill>
                <a:effectLst/>
                <a:latin typeface="+mn-lt"/>
                <a:ea typeface="+mn-ea"/>
                <a:cs typeface="+mn-cs"/>
              </a:rPr>
              <a:t>-</a:t>
            </a:r>
            <a:r>
              <a:rPr lang="en-US" sz="1200" b="0" i="0" u="sng" kern="1200" dirty="0">
                <a:solidFill>
                  <a:schemeClr val="tx1"/>
                </a:solidFill>
                <a:effectLst/>
                <a:latin typeface="+mn-lt"/>
                <a:ea typeface="+mn-ea"/>
                <a:cs typeface="+mn-cs"/>
                <a:hlinkClick r:id="rId7"/>
              </a:rPr>
              <a:t>Golgi network</a:t>
            </a:r>
            <a:r>
              <a:rPr lang="en-US" sz="1200" b="0" i="0"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L'apparato di Golgi ha come principale funzione quella di </a:t>
            </a:r>
            <a:r>
              <a:rPr lang="it-IT" dirty="0"/>
              <a:t>rielaborare, selezionare ed esportare i prodotti del reticolo endoplasmatico, in particolare proteine e lipidi</a:t>
            </a:r>
            <a:r>
              <a:rPr lang="it-IT" sz="1200" b="0" i="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20</a:t>
            </a:fld>
            <a:endParaRPr lang="it-IT"/>
          </a:p>
        </p:txBody>
      </p:sp>
    </p:spTree>
    <p:extLst>
      <p:ext uri="{BB962C8B-B14F-4D97-AF65-F5344CB8AC3E}">
        <p14:creationId xmlns:p14="http://schemas.microsoft.com/office/powerpoint/2010/main" val="94172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131413"/>
                </a:solidFill>
                <a:latin typeface="HsrgnnAdvTTb5929f4c"/>
              </a:rPr>
              <a:t>We performed a multicenter DBS survey of patients with suspected LOPD according to </a:t>
            </a:r>
            <a:r>
              <a:rPr lang="it-IT" sz="1800" b="0" i="0" u="none" strike="noStrike" baseline="0" dirty="0">
                <a:solidFill>
                  <a:srgbClr val="131413"/>
                </a:solidFill>
                <a:latin typeface="HsrgnnAdvTTb5929f4c"/>
              </a:rPr>
              <a:t>a </a:t>
            </a:r>
            <a:r>
              <a:rPr lang="it-IT" sz="1800" b="0" i="0" u="none" strike="noStrike" baseline="0" dirty="0" err="1">
                <a:solidFill>
                  <a:srgbClr val="131413"/>
                </a:solidFill>
                <a:latin typeface="HsrgnnAdvTTb5929f4c"/>
              </a:rPr>
              <a:t>predefined</a:t>
            </a:r>
            <a:r>
              <a:rPr lang="it-IT" sz="1800" b="0" i="0" u="none" strike="noStrike" baseline="0" dirty="0">
                <a:solidFill>
                  <a:srgbClr val="131413"/>
                </a:solidFill>
                <a:latin typeface="HsrgnnAdvTTb5929f4c"/>
              </a:rPr>
              <a:t> clinical </a:t>
            </a:r>
            <a:r>
              <a:rPr lang="it-IT" sz="1800" b="0" i="0" u="none" strike="noStrike" baseline="0" dirty="0" err="1">
                <a:solidFill>
                  <a:srgbClr val="131413"/>
                </a:solidFill>
                <a:latin typeface="HsrgnnAdvTTb5929f4c"/>
              </a:rPr>
              <a:t>algorithm</a:t>
            </a:r>
            <a:r>
              <a:rPr lang="it-IT" sz="1800" b="0" i="0" u="none" strike="noStrike" baseline="0" dirty="0">
                <a:solidFill>
                  <a:srgbClr val="131413"/>
                </a:solidFill>
                <a:latin typeface="HsrgnnAdvTTb5929f4c"/>
              </a:rPr>
              <a:t>. We </a:t>
            </a:r>
            <a:r>
              <a:rPr lang="it-IT" sz="1800" b="0" i="0" u="none" strike="noStrike" baseline="0" dirty="0" err="1">
                <a:solidFill>
                  <a:srgbClr val="131413"/>
                </a:solidFill>
                <a:latin typeface="HsrgnnAdvTTb5929f4c"/>
              </a:rPr>
              <a:t>hypothesize</a:t>
            </a:r>
            <a:r>
              <a:rPr lang="it-IT" sz="1800" b="0" i="0" u="none" strike="noStrike" baseline="0" dirty="0">
                <a:solidFill>
                  <a:srgbClr val="131413"/>
                </a:solidFill>
                <a:latin typeface="HsrgnnAdvTTb5929f4c"/>
              </a:rPr>
              <a:t> </a:t>
            </a:r>
            <a:r>
              <a:rPr lang="it-IT" sz="1800" b="0" i="0" u="none" strike="noStrike" baseline="0" dirty="0" err="1">
                <a:solidFill>
                  <a:srgbClr val="131413"/>
                </a:solidFill>
                <a:latin typeface="HsrgnnAdvTTb5929f4c"/>
              </a:rPr>
              <a:t>that</a:t>
            </a:r>
            <a:r>
              <a:rPr lang="it-IT" sz="1800" b="0" i="0" u="none" strike="noStrike" baseline="0" dirty="0">
                <a:solidFill>
                  <a:srgbClr val="131413"/>
                </a:solidFill>
                <a:latin typeface="HsrgnnAdvTTb5929f4c"/>
              </a:rPr>
              <a:t> </a:t>
            </a:r>
            <a:r>
              <a:rPr lang="en-US" sz="1800" b="0" i="0" u="none" strike="noStrike" baseline="0" dirty="0">
                <a:solidFill>
                  <a:srgbClr val="131413"/>
                </a:solidFill>
                <a:latin typeface="HsrgnnAdvTTb5929f4c"/>
              </a:rPr>
              <a:t>assessing the GAA activity in suspected patients by a dried blood spot (DBS) may help the diagnosis of LOPD in the </a:t>
            </a:r>
            <a:r>
              <a:rPr lang="it-IT" sz="1800" b="0" i="0" u="none" strike="noStrike" baseline="0" dirty="0" err="1">
                <a:solidFill>
                  <a:srgbClr val="131413"/>
                </a:solidFill>
                <a:latin typeface="HsrgnnAdvTTb5929f4c"/>
              </a:rPr>
              <a:t>pneumological</a:t>
            </a:r>
            <a:r>
              <a:rPr lang="it-IT" sz="1800" b="0" i="0" u="none" strike="noStrike" baseline="0" dirty="0">
                <a:solidFill>
                  <a:srgbClr val="131413"/>
                </a:solidFill>
                <a:latin typeface="HsrgnnAdvTTb5929f4c"/>
              </a:rPr>
              <a:t> setting. </a:t>
            </a:r>
            <a:r>
              <a:rPr lang="it-IT" b="0" i="0" dirty="0">
                <a:solidFill>
                  <a:srgbClr val="333333"/>
                </a:solidFill>
                <a:effectLst/>
                <a:latin typeface="Helvetica" panose="020B0604020202020204" pitchFamily="34" charset="0"/>
              </a:rPr>
              <a:t>Il Picco di Flusso durante Tosse (PCEF). V</a:t>
            </a:r>
            <a:r>
              <a:rPr lang="it-IT" b="0" i="0" dirty="0">
                <a:solidFill>
                  <a:srgbClr val="040C28"/>
                </a:solidFill>
                <a:effectLst/>
                <a:latin typeface="Google Sans"/>
              </a:rPr>
              <a:t>alori tipici di MIP sono generalmente superiori a 60 cmH2O nelle donne e 75 cmH2O negli uomini.</a:t>
            </a:r>
            <a:r>
              <a:rPr lang="it-IT" b="0" i="0" dirty="0">
                <a:solidFill>
                  <a:srgbClr val="1F1F1F"/>
                </a:solidFill>
                <a:effectLst/>
                <a:latin typeface="Google Sans"/>
              </a:rPr>
              <a:t> </a:t>
            </a:r>
            <a:r>
              <a:rPr lang="it-IT" b="0" i="0" dirty="0">
                <a:solidFill>
                  <a:srgbClr val="040C28"/>
                </a:solidFill>
                <a:effectLst/>
                <a:latin typeface="Google Sans"/>
              </a:rPr>
              <a:t>I valori di MEP sono generalmente superiori a 80 cmH2O nelle donne e 100 cmH2O negli uomini</a:t>
            </a:r>
            <a:r>
              <a:rPr lang="it-IT" b="0" i="0" dirty="0">
                <a:solidFill>
                  <a:srgbClr val="1F1F1F"/>
                </a:solidFill>
                <a:effectLst/>
                <a:latin typeface="Google Sans"/>
              </a:rPr>
              <a:t>. 140 pazienti, 1.4% prevalenza (2).</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21</a:t>
            </a:fld>
            <a:endParaRPr lang="it-IT"/>
          </a:p>
        </p:txBody>
      </p:sp>
    </p:spTree>
    <p:extLst>
      <p:ext uri="{BB962C8B-B14F-4D97-AF65-F5344CB8AC3E}">
        <p14:creationId xmlns:p14="http://schemas.microsoft.com/office/powerpoint/2010/main" val="122843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22</a:t>
            </a:fld>
            <a:endParaRPr lang="it-IT"/>
          </a:p>
        </p:txBody>
      </p:sp>
    </p:spTree>
    <p:extLst>
      <p:ext uri="{BB962C8B-B14F-4D97-AF65-F5344CB8AC3E}">
        <p14:creationId xmlns:p14="http://schemas.microsoft.com/office/powerpoint/2010/main" val="2577814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b="0" i="0" u="none" strike="noStrike" baseline="0" dirty="0">
                <a:solidFill>
                  <a:srgbClr val="211D1E"/>
                </a:solidFill>
                <a:latin typeface="Poppins Light" panose="020B0502040204020203" pitchFamily="2" charset="0"/>
              </a:rPr>
              <a:t>In </a:t>
            </a:r>
            <a:r>
              <a:rPr lang="it-IT" sz="1800" b="0" i="0" u="none" strike="noStrike" baseline="0" dirty="0" err="1">
                <a:solidFill>
                  <a:srgbClr val="211D1E"/>
                </a:solidFill>
                <a:latin typeface="Poppins Light" panose="020B0502040204020203" pitchFamily="2" charset="0"/>
              </a:rPr>
              <a:t>February</a:t>
            </a:r>
            <a:r>
              <a:rPr lang="it-IT" sz="1800" b="0" i="0" u="none" strike="noStrike" baseline="0" dirty="0">
                <a:solidFill>
                  <a:srgbClr val="211D1E"/>
                </a:solidFill>
                <a:latin typeface="Poppins Light" panose="020B0502040204020203" pitchFamily="2" charset="0"/>
              </a:rPr>
              <a:t> 2021, the </a:t>
            </a:r>
            <a:r>
              <a:rPr lang="it-IT" sz="1800" b="0" i="0" u="none" strike="noStrike" baseline="0" dirty="0" err="1">
                <a:solidFill>
                  <a:srgbClr val="211D1E"/>
                </a:solidFill>
                <a:latin typeface="Poppins Light" panose="020B0502040204020203" pitchFamily="2" charset="0"/>
              </a:rPr>
              <a:t>patient</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underwent</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functional</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endoscopic</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sinus</a:t>
            </a:r>
            <a:r>
              <a:rPr lang="it-IT" sz="1800" b="0" i="0" u="none" strike="noStrike" baseline="0" dirty="0">
                <a:solidFill>
                  <a:srgbClr val="211D1E"/>
                </a:solidFill>
                <a:latin typeface="Poppins Light" panose="020B0502040204020203" pitchFamily="2" charset="0"/>
              </a:rPr>
              <a:t> surgery. </a:t>
            </a:r>
            <a:r>
              <a:rPr lang="it-IT" sz="1800" b="0" i="0" u="none" strike="noStrike" baseline="0" dirty="0" err="1">
                <a:solidFill>
                  <a:srgbClr val="211D1E"/>
                </a:solidFill>
                <a:latin typeface="Poppins Light" panose="020B0502040204020203" pitchFamily="2" charset="0"/>
              </a:rPr>
              <a:t>Histological</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findings</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showed</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necrotizing</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vasculitis</a:t>
            </a:r>
            <a:r>
              <a:rPr lang="it-IT" sz="1800" b="0" i="0" u="none" strike="noStrike" baseline="0" dirty="0">
                <a:solidFill>
                  <a:srgbClr val="211D1E"/>
                </a:solidFill>
                <a:latin typeface="Poppins Light" panose="020B0502040204020203" pitchFamily="2" charset="0"/>
              </a:rPr>
              <a:t> and </a:t>
            </a:r>
            <a:r>
              <a:rPr lang="it-IT" sz="1800" b="0" i="0" u="none" strike="noStrike" baseline="0" dirty="0" err="1">
                <a:solidFill>
                  <a:srgbClr val="211D1E"/>
                </a:solidFill>
                <a:latin typeface="Poppins Light" panose="020B0502040204020203" pitchFamily="2" charset="0"/>
              </a:rPr>
              <a:t>extravascular</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eosinophil-rich</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granulomatous</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inflammation</a:t>
            </a:r>
            <a:r>
              <a:rPr lang="it-IT" sz="1800" b="0" i="0" u="none" strike="noStrike" baseline="0" dirty="0">
                <a:solidFill>
                  <a:srgbClr val="211D1E"/>
                </a:solidFill>
                <a:latin typeface="Poppins Light" panose="020B0502040204020203" pitchFamily="2" charset="0"/>
              </a:rPr>
              <a:t>. Given </a:t>
            </a:r>
            <a:r>
              <a:rPr lang="it-IT" sz="1800" b="0" i="0" u="none" strike="noStrike" baseline="0" dirty="0" err="1">
                <a:solidFill>
                  <a:srgbClr val="211D1E"/>
                </a:solidFill>
                <a:latin typeface="Poppins Light" panose="020B0502040204020203" pitchFamily="2" charset="0"/>
              </a:rPr>
              <a:t>this</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finding</a:t>
            </a:r>
            <a:r>
              <a:rPr lang="it-IT" sz="1800" b="0" i="0" u="none" strike="noStrike" baseline="0" dirty="0">
                <a:solidFill>
                  <a:srgbClr val="211D1E"/>
                </a:solidFill>
                <a:latin typeface="Poppins Light" panose="020B0502040204020203" pitchFamily="2" charset="0"/>
              </a:rPr>
              <a:t> and the </a:t>
            </a:r>
            <a:r>
              <a:rPr lang="it-IT" sz="1800" b="0" i="0" u="none" strike="noStrike" baseline="0" dirty="0" err="1">
                <a:solidFill>
                  <a:srgbClr val="211D1E"/>
                </a:solidFill>
                <a:latin typeface="Poppins Light" panose="020B0502040204020203" pitchFamily="2" charset="0"/>
              </a:rPr>
              <a:t>remaining</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criteria</a:t>
            </a:r>
            <a:r>
              <a:rPr lang="it-IT" sz="1800" b="0" i="0" u="none" strike="noStrike" baseline="0" dirty="0">
                <a:solidFill>
                  <a:srgbClr val="211D1E"/>
                </a:solidFill>
                <a:latin typeface="Poppins Light" panose="020B0502040204020203" pitchFamily="2" charset="0"/>
              </a:rPr>
              <a:t>, the </a:t>
            </a:r>
            <a:r>
              <a:rPr lang="it-IT" sz="1800" b="0" i="0" u="none" strike="noStrike" baseline="0" dirty="0" err="1">
                <a:solidFill>
                  <a:srgbClr val="211D1E"/>
                </a:solidFill>
                <a:latin typeface="Poppins Light" panose="020B0502040204020203" pitchFamily="2" charset="0"/>
              </a:rPr>
              <a:t>diagnosis</a:t>
            </a:r>
            <a:r>
              <a:rPr lang="it-IT" sz="1800" b="0" i="0" u="none" strike="noStrike" baseline="0" dirty="0">
                <a:solidFill>
                  <a:srgbClr val="211D1E"/>
                </a:solidFill>
                <a:latin typeface="Poppins Light" panose="020B0502040204020203" pitchFamily="2" charset="0"/>
              </a:rPr>
              <a:t> of EGPA </a:t>
            </a:r>
            <a:r>
              <a:rPr lang="it-IT" sz="1800" b="0" i="0" u="none" strike="noStrike" baseline="0" dirty="0" err="1">
                <a:solidFill>
                  <a:srgbClr val="211D1E"/>
                </a:solidFill>
                <a:latin typeface="Poppins Light" panose="020B0502040204020203" pitchFamily="2" charset="0"/>
              </a:rPr>
              <a:t>was</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confirmed</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according</a:t>
            </a:r>
            <a:r>
              <a:rPr lang="it-IT" sz="1800" b="0" i="0" u="none" strike="noStrike" baseline="0" dirty="0">
                <a:solidFill>
                  <a:srgbClr val="211D1E"/>
                </a:solidFill>
                <a:latin typeface="Poppins Light" panose="020B0502040204020203" pitchFamily="2" charset="0"/>
              </a:rPr>
              <a:t> to the American College of </a:t>
            </a:r>
            <a:r>
              <a:rPr lang="it-IT" sz="1800" b="0" i="0" u="none" strike="noStrike" baseline="0" dirty="0" err="1">
                <a:solidFill>
                  <a:srgbClr val="211D1E"/>
                </a:solidFill>
                <a:latin typeface="Poppins Light" panose="020B0502040204020203" pitchFamily="2" charset="0"/>
              </a:rPr>
              <a:t>Rheumatology</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European</a:t>
            </a:r>
            <a:r>
              <a:rPr lang="it-IT" sz="1800" b="0" i="0" u="none" strike="noStrike" baseline="0" dirty="0">
                <a:solidFill>
                  <a:srgbClr val="211D1E"/>
                </a:solidFill>
                <a:latin typeface="Poppins Light" panose="020B0502040204020203" pitchFamily="2" charset="0"/>
              </a:rPr>
              <a:t> Alliance of </a:t>
            </a:r>
            <a:r>
              <a:rPr lang="it-IT" sz="1800" b="0" i="0" u="none" strike="noStrike" baseline="0" dirty="0" err="1">
                <a:solidFill>
                  <a:srgbClr val="211D1E"/>
                </a:solidFill>
                <a:latin typeface="Poppins Light" panose="020B0502040204020203" pitchFamily="2" charset="0"/>
              </a:rPr>
              <a:t>Associations</a:t>
            </a:r>
            <a:r>
              <a:rPr lang="it-IT" sz="1800" b="0" i="0" u="none" strike="noStrike" baseline="0" dirty="0">
                <a:solidFill>
                  <a:srgbClr val="211D1E"/>
                </a:solidFill>
                <a:latin typeface="Poppins Light" panose="020B0502040204020203" pitchFamily="2" charset="0"/>
              </a:rPr>
              <a:t> for </a:t>
            </a:r>
            <a:r>
              <a:rPr lang="it-IT" sz="1800" b="0" i="0" u="none" strike="noStrike" baseline="0" dirty="0" err="1">
                <a:solidFill>
                  <a:srgbClr val="211D1E"/>
                </a:solidFill>
                <a:latin typeface="Poppins Light" panose="020B0502040204020203" pitchFamily="2" charset="0"/>
              </a:rPr>
              <a:t>Rheumatology</a:t>
            </a:r>
            <a:r>
              <a:rPr lang="it-IT" sz="1800" b="0" i="0" u="none" strike="noStrike" baseline="0" dirty="0">
                <a:solidFill>
                  <a:srgbClr val="211D1E"/>
                </a:solidFill>
                <a:latin typeface="Poppins Light" panose="020B0502040204020203" pitchFamily="2" charset="0"/>
              </a:rPr>
              <a:t> </a:t>
            </a:r>
            <a:r>
              <a:rPr lang="it-IT" sz="1800" b="0" i="0" u="none" strike="noStrike" baseline="0" dirty="0" err="1">
                <a:solidFill>
                  <a:srgbClr val="211D1E"/>
                </a:solidFill>
                <a:latin typeface="Poppins Light" panose="020B0502040204020203" pitchFamily="2" charset="0"/>
              </a:rPr>
              <a:t>classification</a:t>
            </a:r>
            <a:r>
              <a:rPr lang="it-IT" sz="1800" b="0" i="0" u="none" strike="noStrike" baseline="0" dirty="0">
                <a:solidFill>
                  <a:srgbClr val="211D1E"/>
                </a:solidFill>
                <a:latin typeface="Poppins Light" panose="020B0502040204020203" pitchFamily="2" charset="0"/>
              </a:rPr>
              <a:t> criteria.5 </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28</a:t>
            </a:fld>
            <a:endParaRPr lang="it-IT"/>
          </a:p>
        </p:txBody>
      </p:sp>
    </p:spTree>
    <p:extLst>
      <p:ext uri="{BB962C8B-B14F-4D97-AF65-F5344CB8AC3E}">
        <p14:creationId xmlns:p14="http://schemas.microsoft.com/office/powerpoint/2010/main" val="2804326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6057733-0DD7-4A66-9C74-5B9FDF51FA73}" type="slidenum">
              <a:rPr lang="it-IT" smtClean="0"/>
              <a:t>32</a:t>
            </a:fld>
            <a:endParaRPr lang="it-IT"/>
          </a:p>
        </p:txBody>
      </p:sp>
    </p:spTree>
    <p:extLst>
      <p:ext uri="{BB962C8B-B14F-4D97-AF65-F5344CB8AC3E}">
        <p14:creationId xmlns:p14="http://schemas.microsoft.com/office/powerpoint/2010/main" val="412378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Globally, the rate of exacerbations was 23% lower</a:t>
            </a:r>
            <a:endParaRPr lang="it-IT" dirty="0"/>
          </a:p>
        </p:txBody>
      </p:sp>
      <p:sp>
        <p:nvSpPr>
          <p:cNvPr id="4" name="Segnaposto numero diapositiva 3"/>
          <p:cNvSpPr>
            <a:spLocks noGrp="1"/>
          </p:cNvSpPr>
          <p:nvPr>
            <p:ph type="sldNum" sz="quarter" idx="5"/>
          </p:nvPr>
        </p:nvSpPr>
        <p:spPr/>
        <p:txBody>
          <a:bodyPr/>
          <a:lstStyle/>
          <a:p>
            <a:fld id="{5F0372BA-81BD-4FAF-B1FA-B90AC070AF44}" type="slidenum">
              <a:rPr lang="en-US" smtClean="0"/>
              <a:t>38</a:t>
            </a:fld>
            <a:endParaRPr lang="en-US"/>
          </a:p>
        </p:txBody>
      </p:sp>
    </p:spTree>
    <p:extLst>
      <p:ext uri="{BB962C8B-B14F-4D97-AF65-F5344CB8AC3E}">
        <p14:creationId xmlns:p14="http://schemas.microsoft.com/office/powerpoint/2010/main" val="2203844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Thirty-two severe asthma patients with SAD were transitioned from separate inhalers for ICS/LABA and LAMA to </a:t>
            </a:r>
            <a:r>
              <a:rPr lang="en-US" dirty="0" err="1"/>
              <a:t>extrafine</a:t>
            </a:r>
            <a:r>
              <a:rPr lang="en-US" dirty="0"/>
              <a:t> single-inhaler beclomethasone, formoterol, and </a:t>
            </a:r>
            <a:r>
              <a:rPr lang="en-US" dirty="0" err="1"/>
              <a:t>glycopyrronium</a:t>
            </a:r>
            <a:r>
              <a:rPr lang="en-US" dirty="0"/>
              <a:t>. None of these patients underwent biological therapy before the study. Follow-up evaluations were conducted at baseline (T0) and three months after initiation (T3). Assessments included clinical evaluations, spirometry, </a:t>
            </a:r>
            <a:r>
              <a:rPr lang="en-US" dirty="0" err="1"/>
              <a:t>oscillometry</a:t>
            </a:r>
            <a:r>
              <a:rPr lang="en-US" dirty="0"/>
              <a:t>, and inflammation markers. Results: Transitioning to single-inhaler triple therapy from T0 to T3 resulted in significant improvements in Asthma Control Test (ACT) and SAD parameters, including increased Forced Expiratory Volume in the mid-range of lung capacity and improved airway resistance and reactance measurements using impulse </a:t>
            </a:r>
            <a:r>
              <a:rPr lang="en-US" dirty="0" err="1"/>
              <a:t>oscillometry</a:t>
            </a:r>
            <a:r>
              <a:rPr lang="en-US" dirty="0"/>
              <a:t>. A significant reduction in airway inflammation was evidenced by lower levels of Fractional Exhaled Nitric Oxide 350 (</a:t>
            </a:r>
            <a:r>
              <a:rPr lang="en-US" dirty="0" err="1"/>
              <a:t>FeNO</a:t>
            </a:r>
            <a:r>
              <a:rPr lang="en-US" dirty="0"/>
              <a:t> 350) (p &lt; 0.001)</a:t>
            </a:r>
            <a:endParaRPr lang="it-IT" dirty="0"/>
          </a:p>
        </p:txBody>
      </p:sp>
      <p:sp>
        <p:nvSpPr>
          <p:cNvPr id="4" name="Segnaposto numero diapositiva 3"/>
          <p:cNvSpPr>
            <a:spLocks noGrp="1"/>
          </p:cNvSpPr>
          <p:nvPr>
            <p:ph type="sldNum" sz="quarter" idx="5"/>
          </p:nvPr>
        </p:nvSpPr>
        <p:spPr/>
        <p:txBody>
          <a:bodyPr/>
          <a:lstStyle/>
          <a:p>
            <a:fld id="{744B0171-1FCE-4EDB-9C1E-A70AF579811A}" type="slidenum">
              <a:rPr lang="it-IT" smtClean="0"/>
              <a:t>39</a:t>
            </a:fld>
            <a:endParaRPr lang="it-IT"/>
          </a:p>
        </p:txBody>
      </p:sp>
    </p:spTree>
    <p:extLst>
      <p:ext uri="{BB962C8B-B14F-4D97-AF65-F5344CB8AC3E}">
        <p14:creationId xmlns:p14="http://schemas.microsoft.com/office/powerpoint/2010/main" val="421365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 (NCSE) è definito clinicamente come una condizione caratterizzata da un’alterazione qualitativa/quantitativa della coscienza o da sintomi soggettivi in assenza di manifestazioni motorie preminenti o accompagnato da manifestazioni motorie minori («</a:t>
            </a:r>
            <a:r>
              <a:rPr lang="it-IT" dirty="0" err="1"/>
              <a:t>subtle</a:t>
            </a:r>
            <a:r>
              <a:rPr lang="it-IT" dirty="0"/>
              <a:t>», quali </a:t>
            </a:r>
            <a:r>
              <a:rPr lang="it-IT" dirty="0" err="1"/>
              <a:t>clonie</a:t>
            </a:r>
            <a:r>
              <a:rPr lang="it-IT" dirty="0"/>
              <a:t> parcellari </a:t>
            </a:r>
            <a:r>
              <a:rPr lang="it-IT" dirty="0" err="1"/>
              <a:t>periorbicolari</a:t>
            </a:r>
            <a:r>
              <a:rPr lang="it-IT" dirty="0"/>
              <a:t> dell’occhio/della bocca o delle dita) che duri &gt; 10-15 minuti.</a:t>
            </a:r>
          </a:p>
        </p:txBody>
      </p:sp>
      <p:sp>
        <p:nvSpPr>
          <p:cNvPr id="4" name="Segnaposto numero diapositiva 3"/>
          <p:cNvSpPr>
            <a:spLocks noGrp="1"/>
          </p:cNvSpPr>
          <p:nvPr>
            <p:ph type="sldNum" sz="quarter" idx="5"/>
          </p:nvPr>
        </p:nvSpPr>
        <p:spPr/>
        <p:txBody>
          <a:bodyPr/>
          <a:lstStyle/>
          <a:p>
            <a:fld id="{25A1F336-702D-48B2-A4DC-52752688F31D}" type="slidenum">
              <a:rPr lang="it-IT" smtClean="0"/>
              <a:pPr/>
              <a:t>9</a:t>
            </a:fld>
            <a:endParaRPr lang="it-IT"/>
          </a:p>
        </p:txBody>
      </p:sp>
    </p:spTree>
    <p:extLst>
      <p:ext uri="{BB962C8B-B14F-4D97-AF65-F5344CB8AC3E}">
        <p14:creationId xmlns:p14="http://schemas.microsoft.com/office/powerpoint/2010/main" val="4008396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Some answers come from the Cochrane review, whose conclusions are that</a:t>
            </a:r>
          </a:p>
          <a:p>
            <a:r>
              <a:rPr lang="en-US" dirty="0"/>
              <a:t>Triple high dose is more effective Rather than dual therapy</a:t>
            </a:r>
            <a:endParaRPr lang="it-IT" dirty="0"/>
          </a:p>
        </p:txBody>
      </p:sp>
      <p:sp>
        <p:nvSpPr>
          <p:cNvPr id="4" name="Segnaposto numero diapositiva 3"/>
          <p:cNvSpPr>
            <a:spLocks noGrp="1"/>
          </p:cNvSpPr>
          <p:nvPr>
            <p:ph type="sldNum" sz="quarter" idx="5"/>
          </p:nvPr>
        </p:nvSpPr>
        <p:spPr/>
        <p:txBody>
          <a:bodyPr/>
          <a:lstStyle/>
          <a:p>
            <a:fld id="{5F0372BA-81BD-4FAF-B1FA-B90AC070AF44}" type="slidenum">
              <a:rPr lang="en-US" smtClean="0"/>
              <a:t>41</a:t>
            </a:fld>
            <a:endParaRPr lang="en-US"/>
          </a:p>
        </p:txBody>
      </p:sp>
    </p:spTree>
    <p:extLst>
      <p:ext uri="{BB962C8B-B14F-4D97-AF65-F5344CB8AC3E}">
        <p14:creationId xmlns:p14="http://schemas.microsoft.com/office/powerpoint/2010/main" val="415002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SITT on top al biologico.</a:t>
            </a:r>
          </a:p>
        </p:txBody>
      </p:sp>
      <p:sp>
        <p:nvSpPr>
          <p:cNvPr id="4" name="Segnaposto numero diapositiva 3"/>
          <p:cNvSpPr>
            <a:spLocks noGrp="1"/>
          </p:cNvSpPr>
          <p:nvPr>
            <p:ph type="sldNum" sz="quarter" idx="5"/>
          </p:nvPr>
        </p:nvSpPr>
        <p:spPr/>
        <p:txBody>
          <a:bodyPr/>
          <a:lstStyle/>
          <a:p>
            <a:fld id="{25A1F336-702D-48B2-A4DC-52752688F31D}" type="slidenum">
              <a:rPr lang="it-IT" smtClean="0"/>
              <a:pPr/>
              <a:t>43</a:t>
            </a:fld>
            <a:endParaRPr lang="it-IT"/>
          </a:p>
        </p:txBody>
      </p:sp>
    </p:spTree>
    <p:extLst>
      <p:ext uri="{BB962C8B-B14F-4D97-AF65-F5344CB8AC3E}">
        <p14:creationId xmlns:p14="http://schemas.microsoft.com/office/powerpoint/2010/main" val="2939337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SITT on top al biologico. </a:t>
            </a:r>
            <a:r>
              <a:rPr lang="en-US" sz="1200" b="0" i="0" kern="1200" dirty="0" err="1">
                <a:solidFill>
                  <a:schemeClr val="tx1"/>
                </a:solidFill>
                <a:effectLst/>
                <a:latin typeface="+mn-lt"/>
                <a:ea typeface="+mn-ea"/>
                <a:cs typeface="+mn-cs"/>
              </a:rPr>
              <a:t>FeNO</a:t>
            </a:r>
            <a:r>
              <a:rPr lang="en-US" sz="1200" b="0" i="0" kern="1200" dirty="0">
                <a:solidFill>
                  <a:schemeClr val="tx1"/>
                </a:solidFill>
                <a:effectLst/>
                <a:latin typeface="+mn-lt"/>
                <a:ea typeface="+mn-ea"/>
                <a:cs typeface="+mn-cs"/>
              </a:rPr>
              <a:t> is a better predictor in combination with most lung function indices.</a:t>
            </a:r>
            <a:endParaRPr lang="it-IT" dirty="0"/>
          </a:p>
          <a:p>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44</a:t>
            </a:fld>
            <a:endParaRPr lang="it-IT"/>
          </a:p>
        </p:txBody>
      </p:sp>
    </p:spTree>
    <p:extLst>
      <p:ext uri="{BB962C8B-B14F-4D97-AF65-F5344CB8AC3E}">
        <p14:creationId xmlns:p14="http://schemas.microsoft.com/office/powerpoint/2010/main" val="40538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143 </a:t>
            </a:r>
            <a:r>
              <a:rPr lang="it-IT" dirty="0" err="1"/>
              <a:t>patients</a:t>
            </a:r>
            <a:r>
              <a:rPr lang="it-IT" dirty="0"/>
              <a:t> </a:t>
            </a:r>
            <a:r>
              <a:rPr lang="it-IT" dirty="0" err="1"/>
              <a:t>FeNO</a:t>
            </a:r>
            <a:r>
              <a:rPr lang="it-IT" dirty="0"/>
              <a:t> &gt; 35 </a:t>
            </a:r>
            <a:r>
              <a:rPr lang="it-IT" dirty="0" err="1"/>
              <a:t>ppb</a:t>
            </a:r>
            <a:endParaRPr lang="it-IT" dirty="0"/>
          </a:p>
        </p:txBody>
      </p:sp>
      <p:sp>
        <p:nvSpPr>
          <p:cNvPr id="4" name="Segnaposto numero diapositiva 3"/>
          <p:cNvSpPr>
            <a:spLocks noGrp="1"/>
          </p:cNvSpPr>
          <p:nvPr>
            <p:ph type="sldNum" sz="quarter" idx="5"/>
          </p:nvPr>
        </p:nvSpPr>
        <p:spPr/>
        <p:txBody>
          <a:bodyPr/>
          <a:lstStyle/>
          <a:p>
            <a:fld id="{A72D4273-1A9E-499E-A668-86B250184CE3}" type="slidenum">
              <a:rPr lang="it-IT" smtClean="0"/>
              <a:t>45</a:t>
            </a:fld>
            <a:endParaRPr lang="it-IT"/>
          </a:p>
        </p:txBody>
      </p:sp>
    </p:spTree>
    <p:extLst>
      <p:ext uri="{BB962C8B-B14F-4D97-AF65-F5344CB8AC3E}">
        <p14:creationId xmlns:p14="http://schemas.microsoft.com/office/powerpoint/2010/main" val="3846268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all these answers that we already have available, </a:t>
            </a:r>
            <a:r>
              <a:rPr lang="en-US" sz="1200" b="1" dirty="0">
                <a:latin typeface="Calibri" panose="020F0502020204030204" pitchFamily="34" charset="0"/>
                <a:cs typeface="Calibri" panose="020F0502020204030204" pitchFamily="34" charset="0"/>
              </a:rPr>
              <a:t>Questions remain open regarding the positioning of the different dosages, the most correct timing to start this treatment and the benefits in the different </a:t>
            </a:r>
            <a:r>
              <a:rPr lang="en-US" sz="1200" b="1" dirty="0" err="1">
                <a:latin typeface="Calibri" panose="020F0502020204030204" pitchFamily="34" charset="0"/>
                <a:cs typeface="Calibri" panose="020F0502020204030204" pitchFamily="34" charset="0"/>
              </a:rPr>
              <a:t>pheno</a:t>
            </a:r>
            <a:r>
              <a:rPr lang="en-US" sz="1200" b="1" dirty="0">
                <a:latin typeface="Calibri" panose="020F0502020204030204" pitchFamily="34" charset="0"/>
                <a:cs typeface="Calibri" panose="020F0502020204030204" pitchFamily="34" charset="0"/>
              </a:rPr>
              <a:t>/endotypes, namely T2 </a:t>
            </a:r>
            <a:r>
              <a:rPr lang="en-US" sz="1200" b="1">
                <a:latin typeface="Calibri" panose="020F0502020204030204" pitchFamily="34" charset="0"/>
                <a:cs typeface="Calibri" panose="020F0502020204030204" pitchFamily="34" charset="0"/>
              </a:rPr>
              <a:t>high and low.</a:t>
            </a:r>
            <a:endParaRPr lang="en-US" sz="1200" b="1" dirty="0">
              <a:latin typeface="Calibri" panose="020F0502020204030204" pitchFamily="34" charset="0"/>
              <a:cs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fld id="{5F0372BA-81BD-4FAF-B1FA-B90AC070AF44}" type="slidenum">
              <a:rPr lang="en-US" smtClean="0"/>
              <a:t>46</a:t>
            </a:fld>
            <a:endParaRPr lang="en-US"/>
          </a:p>
        </p:txBody>
      </p:sp>
    </p:spTree>
    <p:extLst>
      <p:ext uri="{BB962C8B-B14F-4D97-AF65-F5344CB8AC3E}">
        <p14:creationId xmlns:p14="http://schemas.microsoft.com/office/powerpoint/2010/main" val="295671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ctr"/>
            <a:r>
              <a:rPr lang="it-IT" sz="1200" b="0" i="0" kern="1200" dirty="0">
                <a:solidFill>
                  <a:schemeClr val="tx1"/>
                </a:solidFill>
                <a:effectLst/>
                <a:latin typeface="+mn-lt"/>
                <a:ea typeface="+mn-ea"/>
                <a:cs typeface="+mn-cs"/>
              </a:rPr>
              <a:t>La biopsia muscolare è un esame fondamentale per la diagnosi di diverse malattie muscolari, tra cui le miopatie infiammatorie e le malattie neuromuscolari. Nel caso in esame, i risultati della biopsia, come vacuoli di glicogeno e atrofia delle fibre, suggeriscono una condizione di miopatia, ovvero un'alterazione del tessuto muscolare.  In particolare, la riduzione dell'attività dell'α-glucosidasi acida nel tessuto muscolare è un importante indicatore di una condizione nota come malattia di Pompe, una patologia genetica che causa un deficit di questa enzima, con conseguente accumulo di glicogeno nei lisosomi delle cellule muscolari. L'atrofia delle fibre di tipo 1 e 2, osservata nella biopsia, indica un deterioramento del tessuto muscolare, che può essere causato da diverse patologie, tra cui la malattia di Pompe. In sintesi, i risultati della biopsia e dei test enzimatici suggeriscono una probabile diagnosi di malattia di Pompe, una patologia genetica che richiede un approfondimento diagnostico e una gestione specialistica. </a:t>
            </a:r>
          </a:p>
          <a:p>
            <a:pPr fontAlgn="ctr"/>
            <a:r>
              <a:rPr lang="it-IT" sz="1200" b="0" i="0" kern="1200" dirty="0">
                <a:solidFill>
                  <a:schemeClr val="tx1"/>
                </a:solidFill>
                <a:effectLst/>
                <a:latin typeface="+mn-lt"/>
                <a:ea typeface="+mn-ea"/>
                <a:cs typeface="+mn-cs"/>
              </a:rPr>
              <a:t>L'esame elettromiografico quantitativo (QEMG) è una tecnica diagnostica che valuta la funzionalità dei nervi e dei muscoli, misurando l'attività elettrica dei muscoli durante la contrazione e il riposo. È utile per diagnosticare malattie neuromuscolari e problemi ai nervi periferici. In cosa consiste: </a:t>
            </a:r>
            <a:r>
              <a:rPr lang="it-IT" sz="1200" b="1" i="0" kern="1200" dirty="0">
                <a:solidFill>
                  <a:schemeClr val="tx1"/>
                </a:solidFill>
                <a:effectLst/>
                <a:latin typeface="+mn-lt"/>
                <a:ea typeface="+mn-ea"/>
                <a:cs typeface="+mn-cs"/>
              </a:rPr>
              <a:t>Funzione: </a:t>
            </a:r>
            <a:r>
              <a:rPr lang="it-IT" sz="1200" b="0" i="0" kern="1200" dirty="0">
                <a:solidFill>
                  <a:schemeClr val="tx1"/>
                </a:solidFill>
                <a:effectLst/>
                <a:latin typeface="+mn-lt"/>
                <a:ea typeface="+mn-ea"/>
                <a:cs typeface="+mn-cs"/>
              </a:rPr>
              <a:t>L'EMG valuta la conduzione nervosa (motoria e sensitiva) e l'attività dei muscoli, rilevando eventuali alterazioni elettriche. </a:t>
            </a:r>
          </a:p>
          <a:p>
            <a:pPr fontAlgn="ctr"/>
            <a:endParaRPr lang="it-IT"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10</a:t>
            </a:fld>
            <a:endParaRPr lang="it-IT"/>
          </a:p>
        </p:txBody>
      </p:sp>
    </p:spTree>
    <p:extLst>
      <p:ext uri="{BB962C8B-B14F-4D97-AF65-F5344CB8AC3E}">
        <p14:creationId xmlns:p14="http://schemas.microsoft.com/office/powerpoint/2010/main" val="271911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La malattia di Pompe è causata da una mutazione del gene sul braccio lungo del </a:t>
            </a:r>
            <a:r>
              <a:rPr lang="it-IT" sz="1200" b="0" i="0" u="none" strike="noStrike" kern="1200" dirty="0">
                <a:solidFill>
                  <a:schemeClr val="tx1"/>
                </a:solidFill>
                <a:effectLst/>
                <a:latin typeface="+mn-lt"/>
                <a:ea typeface="+mn-ea"/>
                <a:cs typeface="+mn-cs"/>
                <a:hlinkClick r:id="rId3" tooltip="Cromosoma 17"/>
              </a:rPr>
              <a:t>cromosoma 17</a:t>
            </a:r>
            <a:r>
              <a:rPr lang="it-IT" sz="1200" b="0" i="0" kern="1200" dirty="0">
                <a:solidFill>
                  <a:schemeClr val="tx1"/>
                </a:solidFill>
                <a:effectLst/>
                <a:latin typeface="+mn-lt"/>
                <a:ea typeface="+mn-ea"/>
                <a:cs typeface="+mn-cs"/>
              </a:rPr>
              <a:t> (17q25.2-q25.3).</a:t>
            </a:r>
            <a:r>
              <a:rPr lang="it-IT" sz="1200" b="0" i="0" u="none" strike="noStrike" kern="1200" baseline="30000" dirty="0">
                <a:solidFill>
                  <a:schemeClr val="tx1"/>
                </a:solidFill>
                <a:effectLst/>
                <a:latin typeface="+mn-lt"/>
                <a:ea typeface="+mn-ea"/>
                <a:cs typeface="+mn-cs"/>
                <a:hlinkClick r:id="rId4"/>
              </a:rPr>
              <a:t>[6]</a:t>
            </a:r>
            <a:r>
              <a:rPr lang="it-IT" sz="1200" b="0" i="1"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Il numero di </a:t>
            </a:r>
            <a:r>
              <a:rPr lang="it-IT" sz="1200" b="0" i="0" u="none" strike="noStrike" kern="1200" dirty="0">
                <a:solidFill>
                  <a:schemeClr val="tx1"/>
                </a:solidFill>
                <a:effectLst/>
                <a:latin typeface="+mn-lt"/>
                <a:ea typeface="+mn-ea"/>
                <a:cs typeface="+mn-cs"/>
                <a:hlinkClick r:id="rId5" tooltip="Mutazioni genetiche"/>
              </a:rPr>
              <a:t>mutazioni</a:t>
            </a:r>
            <a:r>
              <a:rPr lang="it-IT" sz="1200" b="0" i="0" kern="1200" dirty="0">
                <a:solidFill>
                  <a:schemeClr val="tx1"/>
                </a:solidFill>
                <a:effectLst/>
                <a:latin typeface="+mn-lt"/>
                <a:ea typeface="+mn-ea"/>
                <a:cs typeface="+mn-cs"/>
              </a:rPr>
              <a:t> conosciute al momento è superiore a 450</a:t>
            </a:r>
            <a:r>
              <a:rPr lang="it-IT" sz="1200" b="0" i="0" u="none" strike="noStrike" kern="1200" baseline="30000" dirty="0">
                <a:solidFill>
                  <a:schemeClr val="tx1"/>
                </a:solidFill>
                <a:effectLst/>
                <a:latin typeface="+mn-lt"/>
                <a:ea typeface="+mn-ea"/>
                <a:cs typeface="+mn-cs"/>
                <a:hlinkClick r:id="rId6"/>
              </a:rPr>
              <a:t>[7]</a:t>
            </a:r>
            <a:r>
              <a:rPr lang="it-IT" sz="1200" b="0" i="0" kern="1200" dirty="0">
                <a:solidFill>
                  <a:schemeClr val="tx1"/>
                </a:solidFill>
                <a:effectLst/>
                <a:latin typeface="+mn-lt"/>
                <a:ea typeface="+mn-ea"/>
                <a:cs typeface="+mn-cs"/>
              </a:rPr>
              <a:t>, pertanto la malattia può avere una elevata varietà di presentazioni cliniche e grande variabilità nel decorso proprio in base al tipo di mutazione. Il gene codifica l'enzima </a:t>
            </a:r>
            <a:r>
              <a:rPr lang="it-IT" sz="1200" b="0" i="0" u="none" strike="noStrike" kern="1200" dirty="0">
                <a:solidFill>
                  <a:schemeClr val="tx1"/>
                </a:solidFill>
                <a:effectLst/>
                <a:latin typeface="+mn-lt"/>
                <a:ea typeface="+mn-ea"/>
                <a:cs typeface="+mn-cs"/>
                <a:hlinkClick r:id="rId7" tooltip="Alfa-glucosidasi acida (la pagina non esiste)"/>
              </a:rPr>
              <a:t>alfa-glucosidasi acida</a:t>
            </a:r>
            <a:r>
              <a:rPr lang="it-IT" sz="1200" b="0" i="0" kern="1200" dirty="0">
                <a:solidFill>
                  <a:schemeClr val="tx1"/>
                </a:solidFill>
                <a:effectLst/>
                <a:latin typeface="+mn-lt"/>
                <a:ea typeface="+mn-ea"/>
                <a:cs typeface="+mn-cs"/>
              </a:rPr>
              <a:t>, che normalmente degrada i legami alfa-1,4 e alfa-1,6 della molecola di glicogeno. La mancanza di questo enzima genera un accumulo di glicogeno nei lisosomi producendo un'interruzione delle normali funzioni degli organuli cellulari e un danneggiamento della </a:t>
            </a:r>
            <a:r>
              <a:rPr lang="it-IT" sz="1200" b="0" i="0" u="none" strike="noStrike" kern="1200" dirty="0">
                <a:solidFill>
                  <a:schemeClr val="tx1"/>
                </a:solidFill>
                <a:effectLst/>
                <a:latin typeface="+mn-lt"/>
                <a:ea typeface="+mn-ea"/>
                <a:cs typeface="+mn-cs"/>
                <a:hlinkClick r:id="rId8" tooltip="Cellula"/>
              </a:rPr>
              <a:t>cellula</a:t>
            </a:r>
            <a:r>
              <a:rPr lang="it-IT" sz="1200" b="0" i="0" kern="1200" dirty="0">
                <a:solidFill>
                  <a:schemeClr val="tx1"/>
                </a:solidFill>
                <a:effectLst/>
                <a:latin typeface="+mn-lt"/>
                <a:ea typeface="+mn-ea"/>
                <a:cs typeface="+mn-cs"/>
              </a:rPr>
              <a:t>.</a:t>
            </a:r>
            <a:r>
              <a:rPr lang="it-IT" sz="1200" b="0" i="0" u="none" strike="noStrike" kern="1200" baseline="30000" dirty="0">
                <a:solidFill>
                  <a:schemeClr val="tx1"/>
                </a:solidFill>
                <a:effectLst/>
                <a:latin typeface="+mn-lt"/>
                <a:ea typeface="+mn-ea"/>
                <a:cs typeface="+mn-cs"/>
                <a:hlinkClick r:id="rId9"/>
              </a:rPr>
              <a:t>[8]</a:t>
            </a:r>
            <a:r>
              <a:rPr lang="it-IT" sz="1200" b="0" i="0" u="none" strike="noStrike" kern="1200" baseline="300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La malattia di Pompe è una patologia ereditaria classificata come </a:t>
            </a:r>
            <a:r>
              <a:rPr lang="it-IT" sz="1200" b="0" i="0" u="sng" kern="1200" dirty="0">
                <a:solidFill>
                  <a:schemeClr val="tx1"/>
                </a:solidFill>
                <a:effectLst/>
                <a:latin typeface="+mn-lt"/>
                <a:ea typeface="+mn-ea"/>
                <a:cs typeface="+mn-cs"/>
                <a:hlinkClick r:id="rId10"/>
              </a:rPr>
              <a:t>autosomica recessiva</a:t>
            </a:r>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I lisosomi intervengono nella degradazione delle macromolecole, dei microrganismi e dei frammenti cellulari fagocitati e inoltre degradano anche organuli invecchiati come i mitocondri e il reticolo endoplasmatico rugoso</a:t>
            </a:r>
            <a:r>
              <a:rPr lang="it-IT" sz="1200" b="0" i="0" kern="1200" dirty="0">
                <a:solidFill>
                  <a:schemeClr val="tx1"/>
                </a:solidFill>
                <a:effectLst/>
                <a:latin typeface="+mn-lt"/>
                <a:ea typeface="+mn-ea"/>
                <a:cs typeface="+mn-cs"/>
              </a:rPr>
              <a:t>. La malattia di Pompe è una patologia rara e difficile da diagnosticare. La prevalenza totale alla nascita della malattia di Pompe è 1:18 698</a:t>
            </a:r>
            <a:r>
              <a:rPr lang="it-IT" sz="1200" b="0" i="0" u="none" strike="noStrike" kern="1200" baseline="30000" dirty="0">
                <a:solidFill>
                  <a:schemeClr val="tx1"/>
                </a:solidFill>
                <a:effectLst/>
                <a:latin typeface="+mn-lt"/>
                <a:ea typeface="+mn-ea"/>
                <a:cs typeface="+mn-cs"/>
                <a:hlinkClick r:id="rId11"/>
              </a:rPr>
              <a:t>[9]</a:t>
            </a:r>
            <a:r>
              <a:rPr lang="it-IT" sz="1200" b="0" i="0" u="none" strike="noStrike" kern="1200" baseline="30000" dirty="0">
                <a:solidFill>
                  <a:schemeClr val="tx1"/>
                </a:solidFill>
                <a:effectLst/>
                <a:latin typeface="+mn-lt"/>
                <a:ea typeface="+mn-ea"/>
                <a:cs typeface="+mn-cs"/>
              </a:rPr>
              <a:t> </a:t>
            </a:r>
            <a:r>
              <a:rPr lang="it-IT" b="0" i="0" dirty="0">
                <a:solidFill>
                  <a:srgbClr val="202122"/>
                </a:solidFill>
                <a:effectLst/>
                <a:latin typeface="Arial" panose="020B0604020202020204" pitchFamily="34" charset="0"/>
              </a:rPr>
              <a:t>La </a:t>
            </a:r>
            <a:r>
              <a:rPr lang="it-IT" b="0" i="0" u="none" strike="noStrike" dirty="0">
                <a:solidFill>
                  <a:srgbClr val="3366CC"/>
                </a:solidFill>
                <a:effectLst/>
                <a:latin typeface="Arial" panose="020B0604020202020204" pitchFamily="34" charset="0"/>
                <a:hlinkClick r:id="rId12" tooltip="Glicogeno fosforilasi"/>
              </a:rPr>
              <a:t>glicogeno fosforilasi</a:t>
            </a:r>
            <a:r>
              <a:rPr lang="it-IT" b="0" i="0" dirty="0">
                <a:solidFill>
                  <a:srgbClr val="202122"/>
                </a:solidFill>
                <a:effectLst/>
                <a:latin typeface="Arial" panose="020B0604020202020204" pitchFamily="34" charset="0"/>
              </a:rPr>
              <a:t> è quindi il primo, e più importante, enzima della via litica. </a:t>
            </a:r>
            <a:r>
              <a:rPr lang="it-IT" b="1" i="0" dirty="0">
                <a:solidFill>
                  <a:srgbClr val="202122"/>
                </a:solidFill>
                <a:effectLst/>
                <a:latin typeface="Arial" panose="020B0604020202020204" pitchFamily="34" charset="0"/>
              </a:rPr>
              <a:t>Glicogenolisi</a:t>
            </a:r>
            <a:r>
              <a:rPr lang="it-IT" b="0" i="0" dirty="0">
                <a:solidFill>
                  <a:srgbClr val="202122"/>
                </a:solidFill>
                <a:effectLst/>
                <a:latin typeface="Arial" panose="020B0604020202020204" pitchFamily="34" charset="0"/>
              </a:rPr>
              <a:t>.</a:t>
            </a:r>
            <a:endParaRPr lang="it-IT"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11</a:t>
            </a:fld>
            <a:endParaRPr lang="it-IT"/>
          </a:p>
        </p:txBody>
      </p:sp>
    </p:spTree>
    <p:extLst>
      <p:ext uri="{BB962C8B-B14F-4D97-AF65-F5344CB8AC3E}">
        <p14:creationId xmlns:p14="http://schemas.microsoft.com/office/powerpoint/2010/main" val="332013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valutazione della funzione diaframmatica non è stata eseguita poiché a quel punto non avrebbe non avrebbe contribuito a modificare la gestione clinica.</a:t>
            </a:r>
          </a:p>
        </p:txBody>
      </p:sp>
      <p:sp>
        <p:nvSpPr>
          <p:cNvPr id="4" name="Segnaposto numero diapositiva 3"/>
          <p:cNvSpPr>
            <a:spLocks noGrp="1"/>
          </p:cNvSpPr>
          <p:nvPr>
            <p:ph type="sldNum" sz="quarter" idx="5"/>
          </p:nvPr>
        </p:nvSpPr>
        <p:spPr/>
        <p:txBody>
          <a:bodyPr/>
          <a:lstStyle/>
          <a:p>
            <a:fld id="{25A1F336-702D-48B2-A4DC-52752688F31D}" type="slidenum">
              <a:rPr lang="it-IT" smtClean="0"/>
              <a:pPr/>
              <a:t>12</a:t>
            </a:fld>
            <a:endParaRPr lang="it-IT"/>
          </a:p>
        </p:txBody>
      </p:sp>
    </p:spTree>
    <p:extLst>
      <p:ext uri="{BB962C8B-B14F-4D97-AF65-F5344CB8AC3E}">
        <p14:creationId xmlns:p14="http://schemas.microsoft.com/office/powerpoint/2010/main" val="138070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Late-onset </a:t>
            </a:r>
            <a:r>
              <a:rPr lang="en-US" dirty="0" err="1"/>
              <a:t>Pompe</a:t>
            </a:r>
            <a:r>
              <a:rPr lang="en-US" dirty="0"/>
              <a:t> disease (LOPD) is a rare, inherited condition characterized by muscle weakness and breathing problems, primarily due to a deficiency in the acid alpha-glucosidase (GAA) enzyme. This enzyme is crucial for breaking down glycogen in lysosomes, and its deficiency leads to a buildup of glycogen, causing damage to muscles and other tissues. LOPD typically manifests after the first year of life, with symptoms like muscle weakness, breathing difficulties, fatigue, and digestive problems. </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13</a:t>
            </a:fld>
            <a:endParaRPr lang="it-IT"/>
          </a:p>
        </p:txBody>
      </p:sp>
    </p:spTree>
    <p:extLst>
      <p:ext uri="{BB962C8B-B14F-4D97-AF65-F5344CB8AC3E}">
        <p14:creationId xmlns:p14="http://schemas.microsoft.com/office/powerpoint/2010/main" val="294300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Le malattie da accumulo lisosomiale o (LSD) acronimo dall'inglese Lysosomial Storage Disease sono un'eterogenea famiglia di patologie, circa 50, dovute a diversi tipi di difetti genetici, accomunate dalla caratteristica di determinare un accumulo di metaboliti o sostanze nei lisosomi con conseguente perdita di funzionalità  cellulare. Le cause di queste patologie sono sempre da ricondurre ad un'anomalia genetica, trasmessa con modalità  autosomica recessiva oppure di tipo X-</a:t>
            </a:r>
            <a:r>
              <a:rPr lang="it-IT" sz="1200" b="0" i="0" kern="1200" dirty="0" err="1">
                <a:solidFill>
                  <a:schemeClr val="tx1"/>
                </a:solidFill>
                <a:effectLst/>
                <a:latin typeface="+mn-lt"/>
                <a:ea typeface="+mn-ea"/>
                <a:cs typeface="+mn-cs"/>
              </a:rPr>
              <a:t>linked</a:t>
            </a:r>
            <a:r>
              <a:rPr lang="it-IT" sz="1200" b="0" i="0" kern="1200" dirty="0">
                <a:solidFill>
                  <a:schemeClr val="tx1"/>
                </a:solidFill>
                <a:effectLst/>
                <a:latin typeface="+mn-lt"/>
                <a:ea typeface="+mn-ea"/>
                <a:cs typeface="+mn-cs"/>
              </a:rPr>
              <a:t> recessivo, come la malattia di </a:t>
            </a:r>
            <a:r>
              <a:rPr lang="it-IT" sz="1200" b="0" i="0" kern="1200" dirty="0" err="1">
                <a:solidFill>
                  <a:schemeClr val="tx1"/>
                </a:solidFill>
                <a:effectLst/>
                <a:latin typeface="+mn-lt"/>
                <a:ea typeface="+mn-ea"/>
                <a:cs typeface="+mn-cs"/>
              </a:rPr>
              <a:t>Fabry</a:t>
            </a:r>
            <a:r>
              <a:rPr lang="it-IT" sz="1200" b="0" i="0" kern="1200" dirty="0">
                <a:solidFill>
                  <a:schemeClr val="tx1"/>
                </a:solidFill>
                <a:effectLst/>
                <a:latin typeface="+mn-lt"/>
                <a:ea typeface="+mn-ea"/>
                <a:cs typeface="+mn-cs"/>
              </a:rPr>
              <a:t> e la sindrome di Hunter (MPS II).</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14</a:t>
            </a:fld>
            <a:endParaRPr lang="it-IT"/>
          </a:p>
        </p:txBody>
      </p:sp>
    </p:spTree>
    <p:extLst>
      <p:ext uri="{BB962C8B-B14F-4D97-AF65-F5344CB8AC3E}">
        <p14:creationId xmlns:p14="http://schemas.microsoft.com/office/powerpoint/2010/main" val="2792802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15</a:t>
            </a:fld>
            <a:endParaRPr lang="it-IT"/>
          </a:p>
        </p:txBody>
      </p:sp>
    </p:spTree>
    <p:extLst>
      <p:ext uri="{BB962C8B-B14F-4D97-AF65-F5344CB8AC3E}">
        <p14:creationId xmlns:p14="http://schemas.microsoft.com/office/powerpoint/2010/main" val="381996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i="0" dirty="0">
                <a:solidFill>
                  <a:srgbClr val="333333"/>
                </a:solidFill>
                <a:effectLst/>
                <a:latin typeface="Verdana" panose="020B0604030504040204" pitchFamily="34" charset="0"/>
              </a:rPr>
              <a:t>La malattia di Pompe è causata da un deficit dell’enzima lisosomiale alfa-glucosidasi acida</a:t>
            </a:r>
            <a:r>
              <a:rPr lang="it-IT" b="0" i="0" dirty="0">
                <a:solidFill>
                  <a:srgbClr val="333333"/>
                </a:solidFill>
                <a:effectLst/>
                <a:latin typeface="Verdana" panose="020B0604030504040204" pitchFamily="34" charset="0"/>
              </a:rPr>
              <a:t> (GAA), responsabile della degradazione del glicogeno, polimero del glucosio che ne rappresenta la fonte di deposito e riserva nei muscoli. I pazienti affetti da malattia di Pompe possono non avere del tutto o in parte l’enzima GAA: ciò determina un accumulo eccessivo di glicogeno nelle cellule del corpo, in particolare nei muscoli, e di conseguenza il loro progressivo indebolimento.</a:t>
            </a:r>
            <a:endParaRPr lang="it-IT" dirty="0"/>
          </a:p>
        </p:txBody>
      </p:sp>
      <p:sp>
        <p:nvSpPr>
          <p:cNvPr id="4" name="Segnaposto numero diapositiva 3"/>
          <p:cNvSpPr>
            <a:spLocks noGrp="1"/>
          </p:cNvSpPr>
          <p:nvPr>
            <p:ph type="sldNum" sz="quarter" idx="5"/>
          </p:nvPr>
        </p:nvSpPr>
        <p:spPr/>
        <p:txBody>
          <a:bodyPr/>
          <a:lstStyle/>
          <a:p>
            <a:fld id="{25A1F336-702D-48B2-A4DC-52752688F31D}" type="slidenum">
              <a:rPr lang="it-IT" smtClean="0"/>
              <a:pPr/>
              <a:t>16</a:t>
            </a:fld>
            <a:endParaRPr lang="it-IT"/>
          </a:p>
        </p:txBody>
      </p:sp>
    </p:spTree>
    <p:extLst>
      <p:ext uri="{BB962C8B-B14F-4D97-AF65-F5344CB8AC3E}">
        <p14:creationId xmlns:p14="http://schemas.microsoft.com/office/powerpoint/2010/main" val="390650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411552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3066237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253770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 Content">
    <p:spTree>
      <p:nvGrpSpPr>
        <p:cNvPr id="1" name=""/>
        <p:cNvGrpSpPr/>
        <p:nvPr/>
      </p:nvGrpSpPr>
      <p:grpSpPr>
        <a:xfrm>
          <a:off x="0" y="0"/>
          <a:ext cx="0" cy="0"/>
          <a:chOff x="0" y="0"/>
          <a:chExt cx="0" cy="0"/>
        </a:xfrm>
      </p:grpSpPr>
      <p:sp>
        <p:nvSpPr>
          <p:cNvPr id="5" name="The Chiesi Pattern">
            <a:extLst>
              <a:ext uri="{FF2B5EF4-FFF2-40B4-BE49-F238E27FC236}">
                <a16:creationId xmlns:a16="http://schemas.microsoft.com/office/drawing/2014/main" id="{184EA5B6-F872-4C58-8211-26833A13BF2D}"/>
              </a:ext>
            </a:extLst>
          </p:cNvPr>
          <p:cNvSpPr txBox="1">
            <a:spLocks noGrp="1"/>
          </p:cNvSpPr>
          <p:nvPr>
            <p:ph type="body" sz="quarter" idx="26" hasCustomPrompt="1"/>
          </p:nvPr>
        </p:nvSpPr>
        <p:spPr>
          <a:xfrm>
            <a:off x="583200" y="620926"/>
            <a:ext cx="7994783" cy="249299"/>
          </a:xfrm>
          <a:prstGeom prst="rect">
            <a:avLst/>
          </a:prstGeom>
        </p:spPr>
        <p:txBody>
          <a:bodyPr lIns="0" tIns="0" rIns="0" bIns="0">
            <a:noAutofit/>
          </a:bodyPr>
          <a:lstStyle>
            <a:lvl1pPr marL="0" indent="0">
              <a:buNone/>
              <a:defRPr sz="1950" b="0" i="0" baseline="0">
                <a:latin typeface="Verdana Pro Light" panose="020B0304030504040204" pitchFamily="34" charset="0"/>
              </a:defRPr>
            </a:lvl1pPr>
          </a:lstStyle>
          <a:p>
            <a:r>
              <a:rPr lang="en-GB"/>
              <a:t>Click To Add Page Title Here</a:t>
            </a:r>
          </a:p>
        </p:txBody>
      </p:sp>
      <p:sp>
        <p:nvSpPr>
          <p:cNvPr id="8" name="Chiesi Brand Development">
            <a:extLst>
              <a:ext uri="{FF2B5EF4-FFF2-40B4-BE49-F238E27FC236}">
                <a16:creationId xmlns:a16="http://schemas.microsoft.com/office/drawing/2014/main" id="{7EF08093-7211-41CE-8799-794C9EF18B17}"/>
              </a:ext>
            </a:extLst>
          </p:cNvPr>
          <p:cNvSpPr txBox="1">
            <a:spLocks noGrp="1"/>
          </p:cNvSpPr>
          <p:nvPr>
            <p:ph type="body" sz="quarter" idx="21" hasCustomPrompt="1"/>
          </p:nvPr>
        </p:nvSpPr>
        <p:spPr>
          <a:xfrm>
            <a:off x="7392847" y="4817763"/>
            <a:ext cx="1652612" cy="225126"/>
          </a:xfrm>
          <a:prstGeom prst="rect">
            <a:avLst/>
          </a:prstGeom>
        </p:spPr>
        <p:txBody>
          <a:bodyPr>
            <a:spAutoFit/>
          </a:bodyPr>
          <a:lstStyle>
            <a:lvl1pPr marL="0" indent="0" algn="r" defTabSz="914377">
              <a:buNone/>
              <a:defRPr sz="863" b="0" spc="43">
                <a:solidFill>
                  <a:srgbClr val="FFFFFF"/>
                </a:solidFill>
                <a:latin typeface="Verdana Pro Light" panose="020B0304030504040204" pitchFamily="34" charset="0"/>
                <a:ea typeface="Verdana Pro Light" panose="020B0304030504040204" pitchFamily="34" charset="0"/>
                <a:cs typeface="Verdana Pro Light" panose="020B0304030504040204" pitchFamily="34" charset="0"/>
                <a:sym typeface="Gotham Narrow Extra Light"/>
              </a:defRPr>
            </a:lvl1pPr>
          </a:lstStyle>
          <a:p>
            <a:r>
              <a:t>Add Presentation Title</a:t>
            </a:r>
          </a:p>
        </p:txBody>
      </p:sp>
      <p:sp>
        <p:nvSpPr>
          <p:cNvPr id="2" name="Segnaposto numero diapositiva 1">
            <a:extLst>
              <a:ext uri="{FF2B5EF4-FFF2-40B4-BE49-F238E27FC236}">
                <a16:creationId xmlns:a16="http://schemas.microsoft.com/office/drawing/2014/main" id="{F85B184F-2899-4785-BE81-7AD8BC0521B0}"/>
              </a:ext>
            </a:extLst>
          </p:cNvPr>
          <p:cNvSpPr>
            <a:spLocks noGrp="1"/>
          </p:cNvSpPr>
          <p:nvPr>
            <p:ph type="sldNum" sz="quarter" idx="36"/>
          </p:nvPr>
        </p:nvSpPr>
        <p:spPr/>
        <p:txBody>
          <a:bodyPr/>
          <a:lstStyle/>
          <a:p>
            <a:fld id="{8B1E0A66-098B-479A-81AF-3C20A52D6F71}" type="slidenum">
              <a:rPr lang="it-IT" smtClean="0"/>
              <a:pPr/>
              <a:t>‹N›</a:t>
            </a:fld>
            <a:endParaRPr lang="it-IT"/>
          </a:p>
        </p:txBody>
      </p:sp>
      <p:sp>
        <p:nvSpPr>
          <p:cNvPr id="11" name="Segnaposto contenuto 2">
            <a:extLst>
              <a:ext uri="{FF2B5EF4-FFF2-40B4-BE49-F238E27FC236}">
                <a16:creationId xmlns:a16="http://schemas.microsoft.com/office/drawing/2014/main" id="{69D23ABC-CC2B-5D45-9422-DC11DA40532F}"/>
              </a:ext>
            </a:extLst>
          </p:cNvPr>
          <p:cNvSpPr>
            <a:spLocks noGrp="1"/>
          </p:cNvSpPr>
          <p:nvPr>
            <p:ph idx="1" hasCustomPrompt="1"/>
          </p:nvPr>
        </p:nvSpPr>
        <p:spPr>
          <a:xfrm>
            <a:off x="583200" y="1134000"/>
            <a:ext cx="7994783" cy="2919840"/>
          </a:xfrm>
          <a:prstGeom prst="rect">
            <a:avLst/>
          </a:prstGeom>
        </p:spPr>
        <p:txBody>
          <a:bodyPr lIns="0" tIns="0" rIns="0" bIns="0">
            <a:noAutofit/>
          </a:bodyPr>
          <a:lstStyle>
            <a:lvl1pPr>
              <a:lnSpc>
                <a:spcPct val="100000"/>
              </a:lnSpc>
              <a:buClr>
                <a:srgbClr val="AA015E"/>
              </a:buClr>
              <a:defRPr/>
            </a:lvl1pPr>
            <a:lvl2pPr>
              <a:lnSpc>
                <a:spcPct val="100000"/>
              </a:lnSpc>
              <a:buClr>
                <a:srgbClr val="AA015E"/>
              </a:buClr>
              <a:defRPr/>
            </a:lvl2pPr>
            <a:lvl3pPr>
              <a:lnSpc>
                <a:spcPct val="100000"/>
              </a:lnSpc>
              <a:buClr>
                <a:srgbClr val="AA015E"/>
              </a:buClr>
              <a:defRPr/>
            </a:lvl3pPr>
          </a:lstStyle>
          <a:p>
            <a:pPr lvl="0"/>
            <a:r>
              <a:rPr lang="it-IT"/>
              <a:t>Click </a:t>
            </a:r>
            <a:r>
              <a:rPr lang="it-IT" err="1"/>
              <a:t>here</a:t>
            </a:r>
            <a:r>
              <a:rPr lang="it-IT"/>
              <a:t> to </a:t>
            </a:r>
            <a:r>
              <a:rPr lang="it-IT" err="1"/>
              <a:t>add</a:t>
            </a:r>
            <a:r>
              <a:rPr lang="it-IT"/>
              <a:t> text</a:t>
            </a:r>
          </a:p>
          <a:p>
            <a:pPr lvl="1"/>
            <a:r>
              <a:rPr lang="it-IT"/>
              <a:t>Secondo livello</a:t>
            </a:r>
          </a:p>
          <a:p>
            <a:pPr lvl="2"/>
            <a:r>
              <a:rPr lang="it-IT"/>
              <a:t>Terzo livello</a:t>
            </a:r>
          </a:p>
        </p:txBody>
      </p:sp>
      <p:pic>
        <p:nvPicPr>
          <p:cNvPr id="7" name="Elemento grafico 7">
            <a:extLst>
              <a:ext uri="{FF2B5EF4-FFF2-40B4-BE49-F238E27FC236}">
                <a16:creationId xmlns:a16="http://schemas.microsoft.com/office/drawing/2014/main" id="{C292380F-F7AC-E142-B35E-492B67BC13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200" y="4434003"/>
            <a:ext cx="832043" cy="379235"/>
          </a:xfrm>
          <a:prstGeom prst="rect">
            <a:avLst/>
          </a:prstGeom>
        </p:spPr>
      </p:pic>
      <p:sp>
        <p:nvSpPr>
          <p:cNvPr id="9" name="Footer Placeholder 4">
            <a:extLst>
              <a:ext uri="{FF2B5EF4-FFF2-40B4-BE49-F238E27FC236}">
                <a16:creationId xmlns:a16="http://schemas.microsoft.com/office/drawing/2014/main" id="{9C9390E4-B858-7F4F-8FED-C4C0F9125FA5}"/>
              </a:ext>
            </a:extLst>
          </p:cNvPr>
          <p:cNvSpPr>
            <a:spLocks noGrp="1"/>
          </p:cNvSpPr>
          <p:nvPr>
            <p:ph type="ftr" sz="quarter" idx="3"/>
          </p:nvPr>
        </p:nvSpPr>
        <p:spPr>
          <a:xfrm>
            <a:off x="1539000" y="4517101"/>
            <a:ext cx="6534000" cy="277022"/>
          </a:xfrm>
          <a:prstGeom prst="rect">
            <a:avLst/>
          </a:prstGeom>
        </p:spPr>
        <p:txBody>
          <a:bodyPr vert="horz" lIns="0" tIns="0" rIns="0" bIns="0" rtlCol="0" anchor="b" anchorCtr="0"/>
          <a:lstStyle>
            <a:lvl1pPr algn="l">
              <a:defRPr sz="675" b="0" i="0">
                <a:solidFill>
                  <a:schemeClr val="tx1"/>
                </a:solidFill>
                <a:latin typeface="+mj-lt"/>
                <a:ea typeface="Roboto Light" panose="02000000000000000000" pitchFamily="2" charset="0"/>
                <a:cs typeface="Roboto Light" panose="02000000000000000000" pitchFamily="2" charset="0"/>
              </a:defRPr>
            </a:lvl1pPr>
          </a:lstStyle>
          <a:p>
            <a:r>
              <a:rPr lang="en-US"/>
              <a:t>References here</a:t>
            </a:r>
            <a:endParaRPr lang="en-GB"/>
          </a:p>
        </p:txBody>
      </p:sp>
    </p:spTree>
    <p:extLst>
      <p:ext uri="{BB962C8B-B14F-4D97-AF65-F5344CB8AC3E}">
        <p14:creationId xmlns:p14="http://schemas.microsoft.com/office/powerpoint/2010/main" val="1193844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7EE9C-7D62-857B-91DF-A2629073784D}"/>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4A841EF-ED8F-38DC-0502-436E137F93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BBDE028-66DF-7D2C-591E-FE74058E48AB}"/>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5" name="Segnaposto piè di pagina 4">
            <a:extLst>
              <a:ext uri="{FF2B5EF4-FFF2-40B4-BE49-F238E27FC236}">
                <a16:creationId xmlns:a16="http://schemas.microsoft.com/office/drawing/2014/main" id="{939F7D0D-52D3-1785-E817-B38508379D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7E952B-7BE6-3C78-EF5E-A75455524924}"/>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351972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E30707-838C-BA72-6500-E67C405ED70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0810394-9A54-097D-ACC9-4B3845721DE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993EE6-9B9E-ABEF-4015-839465BAD850}"/>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5" name="Segnaposto piè di pagina 4">
            <a:extLst>
              <a:ext uri="{FF2B5EF4-FFF2-40B4-BE49-F238E27FC236}">
                <a16:creationId xmlns:a16="http://schemas.microsoft.com/office/drawing/2014/main" id="{E1157D24-9393-F0C8-7696-C5A429A3479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E40017D-C8ED-BDF3-6DAF-F4BA8E7D21BA}"/>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248100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82521E-6AE7-6175-DABE-09EFB0DFCBF9}"/>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4C9E719-0EA1-95F3-4671-09F42E3A03F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52F2309-7737-4984-CCEF-3B3471915BDF}"/>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5" name="Segnaposto piè di pagina 4">
            <a:extLst>
              <a:ext uri="{FF2B5EF4-FFF2-40B4-BE49-F238E27FC236}">
                <a16:creationId xmlns:a16="http://schemas.microsoft.com/office/drawing/2014/main" id="{07C72363-EEC0-29F2-21D3-5C2C87A928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DAC52E-191F-3383-B55D-63C23CF26416}"/>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324863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64CCFC-626E-3458-CC69-95930E4A8ED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EBAC959-BB26-CC58-9CF5-C6D17D86434A}"/>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E2EA2EF-5964-C2D8-0E0E-848F6FB16D26}"/>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F72896F-1FA5-30E4-449A-336F8C999FB3}"/>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6" name="Segnaposto piè di pagina 5">
            <a:extLst>
              <a:ext uri="{FF2B5EF4-FFF2-40B4-BE49-F238E27FC236}">
                <a16:creationId xmlns:a16="http://schemas.microsoft.com/office/drawing/2014/main" id="{DB28BF42-A574-57F2-3623-BEA37DD9FC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9DBBD22-3F54-C990-8BF1-3927FFEEABF3}"/>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425925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266BF-C410-5A68-1561-F80B02F249ED}"/>
              </a:ext>
            </a:extLst>
          </p:cNvPr>
          <p:cNvSpPr>
            <a:spLocks noGrp="1"/>
          </p:cNvSpPr>
          <p:nvPr>
            <p:ph type="title"/>
          </p:nvPr>
        </p:nvSpPr>
        <p:spPr>
          <a:xfrm>
            <a:off x="629841" y="273844"/>
            <a:ext cx="7886700" cy="99417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CFBF8B-0CF9-44A2-4743-E135572CF59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FB9BF96-D761-A02A-206A-B0927DB25A66}"/>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07677D2-F444-0272-1231-1CA14450CC6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A1D24E1-8303-333C-9A25-4CC0CBC9B875}"/>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913183B-548B-4C80-C057-126BAA55294F}"/>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8" name="Segnaposto piè di pagina 7">
            <a:extLst>
              <a:ext uri="{FF2B5EF4-FFF2-40B4-BE49-F238E27FC236}">
                <a16:creationId xmlns:a16="http://schemas.microsoft.com/office/drawing/2014/main" id="{C9FB5287-319D-21B8-FBBD-35824D4A31B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82DE668-9EF7-66FA-AD91-B4D6939B2134}"/>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300099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262184-C008-6EC8-3296-95B2676D6DC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ADC1B24-103A-0FA3-280B-D606A9A9F672}"/>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4" name="Segnaposto piè di pagina 3">
            <a:extLst>
              <a:ext uri="{FF2B5EF4-FFF2-40B4-BE49-F238E27FC236}">
                <a16:creationId xmlns:a16="http://schemas.microsoft.com/office/drawing/2014/main" id="{3BC5CCBC-579C-3FCD-4C9D-9C782F95235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FD3FA6A-4E5A-DEC3-17F5-8308311FA9FD}"/>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144779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EF9C64F-5B94-1A12-48DA-52FF3F04D21C}"/>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3" name="Segnaposto piè di pagina 2">
            <a:extLst>
              <a:ext uri="{FF2B5EF4-FFF2-40B4-BE49-F238E27FC236}">
                <a16:creationId xmlns:a16="http://schemas.microsoft.com/office/drawing/2014/main" id="{598C9754-168B-047A-DB24-3C3238DC585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C728E2B-97DD-7284-FD5F-FCF47CA97063}"/>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2482722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180327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ECE387-2241-506E-ABD1-2BC8A02BC788}"/>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FD4571-2D45-30B1-BB20-7B622E1E7EC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4B150F9-BB96-3220-AA17-B2BE5AE3E2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682A8B2-9722-4D06-1998-EE3BC807B9CF}"/>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6" name="Segnaposto piè di pagina 5">
            <a:extLst>
              <a:ext uri="{FF2B5EF4-FFF2-40B4-BE49-F238E27FC236}">
                <a16:creationId xmlns:a16="http://schemas.microsoft.com/office/drawing/2014/main" id="{6D62ACD0-3DAC-60DB-DEA9-ECD7C44F59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DE46713-7B76-E0B5-76DD-D87109831F7A}"/>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637552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5A655F-24D7-3FE4-156E-5A7A30328A17}"/>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8EC631D-BEB4-77EE-D7F4-76E2197442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3DD32E2F-F691-2610-5163-0D657D34F0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7A714D1-4DC0-1448-4CFD-13DD02053065}"/>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6" name="Segnaposto piè di pagina 5">
            <a:extLst>
              <a:ext uri="{FF2B5EF4-FFF2-40B4-BE49-F238E27FC236}">
                <a16:creationId xmlns:a16="http://schemas.microsoft.com/office/drawing/2014/main" id="{3878351D-BB66-AB6F-0F18-27DFF3F0279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DBA8B7-B485-6995-9A0B-A34A602AC5D5}"/>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174052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9E027-2588-6B25-3B20-894757D5A92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B35665-61A7-4F22-58F8-6C93B63559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597641E-365B-F233-8913-95A04BB925DA}"/>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5" name="Segnaposto piè di pagina 4">
            <a:extLst>
              <a:ext uri="{FF2B5EF4-FFF2-40B4-BE49-F238E27FC236}">
                <a16:creationId xmlns:a16="http://schemas.microsoft.com/office/drawing/2014/main" id="{1418A23B-E07D-3A10-ACD3-73E36187EA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B75DDA-DE79-3683-50F8-9D5B57EC9538}"/>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47042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604F58C-5A18-0B40-B3F2-ABADBA24EFEB}"/>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2F459A5-A77E-6E58-5218-0BE680388828}"/>
              </a:ext>
            </a:extLst>
          </p:cNvPr>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7271B2-C97D-7983-A363-73B58474B074}"/>
              </a:ext>
            </a:extLst>
          </p:cNvPr>
          <p:cNvSpPr>
            <a:spLocks noGrp="1"/>
          </p:cNvSpPr>
          <p:nvPr>
            <p:ph type="dt" sz="half" idx="10"/>
          </p:nvPr>
        </p:nvSpPr>
        <p:spPr/>
        <p:txBody>
          <a:bodyPr/>
          <a:lstStyle/>
          <a:p>
            <a:fld id="{D24AA7ED-6619-4444-8325-9F6BC69D2C36}" type="datetimeFigureOut">
              <a:rPr lang="it-IT" smtClean="0"/>
              <a:t>13/05/2025</a:t>
            </a:fld>
            <a:endParaRPr lang="it-IT"/>
          </a:p>
        </p:txBody>
      </p:sp>
      <p:sp>
        <p:nvSpPr>
          <p:cNvPr id="5" name="Segnaposto piè di pagina 4">
            <a:extLst>
              <a:ext uri="{FF2B5EF4-FFF2-40B4-BE49-F238E27FC236}">
                <a16:creationId xmlns:a16="http://schemas.microsoft.com/office/drawing/2014/main" id="{82C57E2F-24D0-852C-0143-6982D4BECA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AD94842-CC99-5CB1-EF3F-EC647ABAFE39}"/>
              </a:ext>
            </a:extLst>
          </p:cNvPr>
          <p:cNvSpPr>
            <a:spLocks noGrp="1"/>
          </p:cNvSpPr>
          <p:nvPr>
            <p:ph type="sldNum" sz="quarter" idx="12"/>
          </p:nvPr>
        </p:nvSpPr>
        <p:spPr/>
        <p:txBody>
          <a:bodyPr/>
          <a:lstStyle/>
          <a:p>
            <a:fld id="{DD432109-5A0C-451E-B89F-D6FF9CD9472F}" type="slidenum">
              <a:rPr lang="it-IT" smtClean="0"/>
              <a:t>‹N›</a:t>
            </a:fld>
            <a:endParaRPr lang="it-IT"/>
          </a:p>
        </p:txBody>
      </p:sp>
    </p:spTree>
    <p:extLst>
      <p:ext uri="{BB962C8B-B14F-4D97-AF65-F5344CB8AC3E}">
        <p14:creationId xmlns:p14="http://schemas.microsoft.com/office/powerpoint/2010/main" val="298168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 name="Shape 65"/>
          <p:cNvSpPr>
            <a:spLocks noGrp="1"/>
          </p:cNvSpPr>
          <p:nvPr>
            <p:ph type="sldNum" sz="quarter" idx="10"/>
          </p:nvPr>
        </p:nvSpPr>
        <p:spPr/>
        <p:txBody>
          <a:bodyPr/>
          <a:lstStyle>
            <a:lvl1pPr defTabSz="914355" eaLnBrk="0" hangingPunct="0">
              <a:defRPr>
                <a:latin typeface="Arial" pitchFamily="34" charset="0"/>
              </a:defRPr>
            </a:lvl1pPr>
          </a:lstStyle>
          <a:p>
            <a:pPr>
              <a:defRPr/>
            </a:pPr>
            <a:fld id="{3182DF2B-EB61-4DD7-9908-9279F497B34A}" type="slidenum">
              <a:rPr lang="it-IT"/>
              <a:pPr>
                <a:defRPr/>
              </a:pPr>
              <a:t>‹N›</a:t>
            </a:fld>
            <a:endParaRPr lang="it-IT"/>
          </a:p>
        </p:txBody>
      </p:sp>
    </p:spTree>
    <p:extLst>
      <p:ext uri="{BB962C8B-B14F-4D97-AF65-F5344CB8AC3E}">
        <p14:creationId xmlns:p14="http://schemas.microsoft.com/office/powerpoint/2010/main" val="195248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3380136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402915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4629151" y="1878806"/>
            <a:ext cx="3887391" cy="2763441"/>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154162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421661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120406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416867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8CF11FE-1A0F-8E43-9B38-8A95BDB31608}" type="datetimeFigureOut">
              <a:rPr lang="it-IT" smtClean="0"/>
              <a:pPr/>
              <a:t>13/05/2025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098163-BAC5-6D4B-9EC0-031A539CD576}" type="slidenum">
              <a:rPr lang="it-IT" smtClean="0"/>
              <a:pPr/>
              <a:t>‹N›</a:t>
            </a:fld>
            <a:endParaRPr lang="it-IT"/>
          </a:p>
        </p:txBody>
      </p:sp>
    </p:spTree>
    <p:extLst>
      <p:ext uri="{BB962C8B-B14F-4D97-AF65-F5344CB8AC3E}">
        <p14:creationId xmlns:p14="http://schemas.microsoft.com/office/powerpoint/2010/main" val="3583228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F11FE-1A0F-8E43-9B38-8A95BDB31608}" type="datetimeFigureOut">
              <a:rPr lang="it-IT" smtClean="0"/>
              <a:pPr/>
              <a:t>13/05/2025</a:t>
            </a:fld>
            <a:endParaRPr lang="it-IT"/>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5098163-BAC5-6D4B-9EC0-031A539CD576}" type="slidenum">
              <a:rPr lang="it-IT" smtClean="0"/>
              <a:pPr/>
              <a:t>‹N›</a:t>
            </a:fld>
            <a:endParaRPr lang="it-IT"/>
          </a:p>
        </p:txBody>
      </p:sp>
    </p:spTree>
    <p:extLst>
      <p:ext uri="{BB962C8B-B14F-4D97-AF65-F5344CB8AC3E}">
        <p14:creationId xmlns:p14="http://schemas.microsoft.com/office/powerpoint/2010/main" val="227372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3DE3DEB-4E71-69EE-B249-E989A59304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206D201-60F6-F193-FFA1-952819C2E04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B8C95E-B63C-052D-6BEF-1A6181C8C1A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24AA7ED-6619-4444-8325-9F6BC69D2C36}" type="datetimeFigureOut">
              <a:rPr lang="it-IT" smtClean="0"/>
              <a:t>13/05/2025</a:t>
            </a:fld>
            <a:endParaRPr lang="it-IT"/>
          </a:p>
        </p:txBody>
      </p:sp>
      <p:sp>
        <p:nvSpPr>
          <p:cNvPr id="5" name="Segnaposto piè di pagina 4">
            <a:extLst>
              <a:ext uri="{FF2B5EF4-FFF2-40B4-BE49-F238E27FC236}">
                <a16:creationId xmlns:a16="http://schemas.microsoft.com/office/drawing/2014/main" id="{17C687ED-40B5-DF50-C3C2-F0AA9A01D8A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19B7CA5-089C-3DC0-BD70-62C123C1098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432109-5A0C-451E-B89F-D6FF9CD9472F}" type="slidenum">
              <a:rPr lang="it-IT" smtClean="0"/>
              <a:t>‹N›</a:t>
            </a:fld>
            <a:endParaRPr lang="it-IT"/>
          </a:p>
        </p:txBody>
      </p:sp>
    </p:spTree>
    <p:extLst>
      <p:ext uri="{BB962C8B-B14F-4D97-AF65-F5344CB8AC3E}">
        <p14:creationId xmlns:p14="http://schemas.microsoft.com/office/powerpoint/2010/main" val="40148862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hyperlink" Target="https://www.google.it/url?sa=t&amp;rct=j&amp;q=&amp;esrc=s&amp;source=web&amp;cd=&amp;cad=rja&amp;uact=8&amp;ved=2ahUKEwiOqKW5mLCMAxUw_7sIHZ7MKK8QFnoECBsQAQ&amp;url=https%3A%2F%2Fpmc.ncbi.nlm.nih.gov%2Farticles%2FPMC4942340%2F&amp;usg=AOvVaw0JbbNHCieiM1ooQgcn9ktF&amp;opi=89978449"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6795087-C087-4579-A0D1-56E6991C19F8}"/>
              </a:ext>
            </a:extLst>
          </p:cNvPr>
          <p:cNvGrpSpPr>
            <a:grpSpLocks noChangeAspect="1"/>
          </p:cNvGrpSpPr>
          <p:nvPr/>
        </p:nvGrpSpPr>
        <p:grpSpPr bwMode="auto">
          <a:xfrm>
            <a:off x="0" y="-144000"/>
            <a:ext cx="9151356" cy="2800267"/>
            <a:chOff x="394" y="0"/>
            <a:chExt cx="4976" cy="2108"/>
          </a:xfrm>
        </p:grpSpPr>
        <p:sp>
          <p:nvSpPr>
            <p:cNvPr id="4" name="AutoShape 3">
              <a:extLst>
                <a:ext uri="{FF2B5EF4-FFF2-40B4-BE49-F238E27FC236}">
                  <a16:creationId xmlns:a16="http://schemas.microsoft.com/office/drawing/2014/main" id="{029292AD-38A0-4240-AC19-6B8F36C649CD}"/>
                </a:ext>
              </a:extLst>
            </p:cNvPr>
            <p:cNvSpPr>
              <a:spLocks noChangeAspect="1" noChangeArrowheads="1" noTextEdit="1"/>
            </p:cNvSpPr>
            <p:nvPr/>
          </p:nvSpPr>
          <p:spPr bwMode="auto">
            <a:xfrm>
              <a:off x="394" y="0"/>
              <a:ext cx="4972"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55DF3ADB-68B9-43D9-821A-66A45102E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12"/>
            <a:stretch/>
          </p:blipFill>
          <p:spPr bwMode="auto">
            <a:xfrm>
              <a:off x="394" y="108"/>
              <a:ext cx="4976"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Sottotitolo 2">
            <a:extLst>
              <a:ext uri="{FF2B5EF4-FFF2-40B4-BE49-F238E27FC236}">
                <a16:creationId xmlns:a16="http://schemas.microsoft.com/office/drawing/2014/main" id="{7D4B0EF3-47FD-4E59-A4D7-67655380F4BF}"/>
              </a:ext>
            </a:extLst>
          </p:cNvPr>
          <p:cNvSpPr txBox="1">
            <a:spLocks/>
          </p:cNvSpPr>
          <p:nvPr/>
        </p:nvSpPr>
        <p:spPr>
          <a:xfrm>
            <a:off x="174666" y="2957523"/>
            <a:ext cx="8794667"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it-IT" sz="4000" dirty="0">
                <a:solidFill>
                  <a:srgbClr val="0000FF"/>
                </a:solidFill>
                <a:latin typeface="Comic Sans MS" panose="030F0702030302020204" pitchFamily="66" charset="0"/>
                <a:cs typeface="Teko"/>
              </a:rPr>
              <a:t>Casi clinici curiosi per medici curiosi</a:t>
            </a:r>
          </a:p>
        </p:txBody>
      </p:sp>
      <p:sp>
        <p:nvSpPr>
          <p:cNvPr id="7" name="Sottotitolo 2">
            <a:extLst>
              <a:ext uri="{FF2B5EF4-FFF2-40B4-BE49-F238E27FC236}">
                <a16:creationId xmlns:a16="http://schemas.microsoft.com/office/drawing/2014/main" id="{9EAAF060-4EC4-47B1-9CC0-B22D2E592CE3}"/>
              </a:ext>
            </a:extLst>
          </p:cNvPr>
          <p:cNvSpPr txBox="1">
            <a:spLocks/>
          </p:cNvSpPr>
          <p:nvPr/>
        </p:nvSpPr>
        <p:spPr>
          <a:xfrm>
            <a:off x="509484" y="3987269"/>
            <a:ext cx="8285724" cy="371557"/>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2400" b="1" dirty="0">
                <a:solidFill>
                  <a:srgbClr val="FF0000"/>
                </a:solidFill>
                <a:latin typeface="Crosswinds NoWind" pitchFamily="2" charset="0"/>
                <a:cs typeface="Teko"/>
              </a:rPr>
              <a:t>Francesco Menzella</a:t>
            </a:r>
          </a:p>
          <a:p>
            <a:pPr>
              <a:spcBef>
                <a:spcPts val="0"/>
              </a:spcBef>
            </a:pPr>
            <a:r>
              <a:rPr lang="it-IT" sz="1200" dirty="0">
                <a:solidFill>
                  <a:srgbClr val="063C93"/>
                </a:solidFill>
                <a:latin typeface="Crosswinds NoWind" pitchFamily="2" charset="0"/>
                <a:cs typeface="Teko"/>
              </a:rPr>
              <a:t>UOC Pneumologia Distretto di Asolo</a:t>
            </a:r>
          </a:p>
          <a:p>
            <a:pPr>
              <a:spcBef>
                <a:spcPts val="0"/>
              </a:spcBef>
            </a:pPr>
            <a:r>
              <a:rPr lang="it-IT" sz="1200" dirty="0">
                <a:solidFill>
                  <a:srgbClr val="063C93"/>
                </a:solidFill>
                <a:latin typeface="Crosswinds NoWind" pitchFamily="2" charset="0"/>
                <a:cs typeface="Teko"/>
              </a:rPr>
              <a:t>Ospedali S. Valentino Montebelluna e S. Giacomo Castelfranco Veneto </a:t>
            </a:r>
          </a:p>
          <a:p>
            <a:pPr>
              <a:spcBef>
                <a:spcPts val="0"/>
              </a:spcBef>
            </a:pPr>
            <a:r>
              <a:rPr lang="it-IT" sz="1200" dirty="0">
                <a:solidFill>
                  <a:srgbClr val="063C93"/>
                </a:solidFill>
                <a:latin typeface="Crosswinds NoWind" pitchFamily="2" charset="0"/>
                <a:cs typeface="Teko"/>
              </a:rPr>
              <a:t>AULSS2 Marca Trevigiana</a:t>
            </a:r>
          </a:p>
        </p:txBody>
      </p:sp>
    </p:spTree>
    <p:extLst>
      <p:ext uri="{BB962C8B-B14F-4D97-AF65-F5344CB8AC3E}">
        <p14:creationId xmlns:p14="http://schemas.microsoft.com/office/powerpoint/2010/main" val="253123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90B55F7-6C86-B1E1-1D8E-30C0528F22EB}"/>
              </a:ext>
            </a:extLst>
          </p:cNvPr>
          <p:cNvSpPr txBox="1"/>
          <p:nvPr/>
        </p:nvSpPr>
        <p:spPr>
          <a:xfrm>
            <a:off x="198119" y="1292249"/>
            <a:ext cx="8747760" cy="2585323"/>
          </a:xfrm>
          <a:prstGeom prst="rect">
            <a:avLst/>
          </a:prstGeom>
          <a:solidFill>
            <a:srgbClr val="FFFFCC"/>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85750" indent="-285750">
              <a:buClr>
                <a:srgbClr val="FF0000"/>
              </a:buClr>
              <a:buFont typeface="Wingdings" panose="05000000000000000000" pitchFamily="2" charset="2"/>
              <a:buChar char="ü"/>
            </a:pPr>
            <a:r>
              <a:rPr lang="it-IT" dirty="0"/>
              <a:t>Nelle settimane successive la paziente aveva raggiunto un completo recupero della coscienza e della collaborazione, consentendo di eseguire un </a:t>
            </a:r>
            <a:r>
              <a:rPr lang="it-IT" b="1" dirty="0"/>
              <a:t>esame elettromiografico quantitativo (QEMG)</a:t>
            </a:r>
            <a:r>
              <a:rPr lang="it-IT" dirty="0"/>
              <a:t>, che mostrava </a:t>
            </a:r>
            <a:r>
              <a:rPr lang="it-IT" b="1" dirty="0"/>
              <a:t>alterazioni miopatiche in alcuni muscoli prossimali e assiali</a:t>
            </a:r>
            <a:r>
              <a:rPr lang="it-IT" dirty="0"/>
              <a:t> </a:t>
            </a:r>
            <a:r>
              <a:rPr lang="it-IT" dirty="0">
                <a:sym typeface="Wingdings" panose="05000000000000000000" pitchFamily="2" charset="2"/>
              </a:rPr>
              <a:t></a:t>
            </a:r>
            <a:r>
              <a:rPr lang="it-IT" dirty="0"/>
              <a:t> Era stata quindi ipotizzata una miopatia diffusa con prevalente coinvolgimento clinico dei muscoli assiali e respiratori come origine di una condizione che aveva portato all'esaurimento dei muscoli respiratori.</a:t>
            </a:r>
          </a:p>
          <a:p>
            <a:pPr marL="285750" indent="-285750">
              <a:buClr>
                <a:srgbClr val="FF0000"/>
              </a:buClr>
              <a:buFont typeface="Wingdings" panose="05000000000000000000" pitchFamily="2" charset="2"/>
              <a:buChar char="ü"/>
            </a:pPr>
            <a:r>
              <a:rPr lang="it-IT" dirty="0"/>
              <a:t>Era stata eseguita anche la </a:t>
            </a:r>
            <a:r>
              <a:rPr lang="it-IT" b="1" dirty="0"/>
              <a:t>ricerca degli autoanticorpi </a:t>
            </a:r>
            <a:r>
              <a:rPr lang="it-IT" dirty="0"/>
              <a:t>per escludere malattie della giunzione neuromuscolare e neuropatie autoimmuni.</a:t>
            </a:r>
          </a:p>
          <a:p>
            <a:pPr algn="ctr"/>
            <a:endParaRPr lang="it-IT" b="1" dirty="0">
              <a:solidFill>
                <a:srgbClr val="FF0000"/>
              </a:solidFill>
            </a:endParaRPr>
          </a:p>
        </p:txBody>
      </p:sp>
      <p:sp>
        <p:nvSpPr>
          <p:cNvPr id="4" name="CasellaDiTesto 3">
            <a:extLst>
              <a:ext uri="{FF2B5EF4-FFF2-40B4-BE49-F238E27FC236}">
                <a16:creationId xmlns:a16="http://schemas.microsoft.com/office/drawing/2014/main" id="{8340C9F2-C625-F065-FBB9-35318E622661}"/>
              </a:ext>
            </a:extLst>
          </p:cNvPr>
          <p:cNvSpPr txBox="1"/>
          <p:nvPr/>
        </p:nvSpPr>
        <p:spPr>
          <a:xfrm>
            <a:off x="2638425" y="184550"/>
            <a:ext cx="5708469" cy="584775"/>
          </a:xfrm>
          <a:prstGeom prst="rect">
            <a:avLst/>
          </a:prstGeom>
          <a:noFill/>
          <a:effectLst>
            <a:outerShdw blurRad="50800" dist="38100" dir="5400000" algn="t" rotWithShape="0">
              <a:prstClr val="black">
                <a:alpha val="40000"/>
              </a:prstClr>
            </a:outerShdw>
          </a:effectLst>
        </p:spPr>
        <p:txBody>
          <a:bodyPr wrap="square">
            <a:spAutoFit/>
          </a:bodyPr>
          <a:lstStyle/>
          <a:p>
            <a:r>
              <a:rPr lang="it-IT" sz="3200" dirty="0">
                <a:solidFill>
                  <a:srgbClr val="0000FF"/>
                </a:solidFill>
                <a:latin typeface="Arial Black" panose="020B0A04020102020204" pitchFamily="34" charset="0"/>
              </a:rPr>
              <a:t>Evoluzione clinica 4</a:t>
            </a:r>
          </a:p>
        </p:txBody>
      </p:sp>
      <p:sp>
        <p:nvSpPr>
          <p:cNvPr id="6" name="CasellaDiTesto 5">
            <a:extLst>
              <a:ext uri="{FF2B5EF4-FFF2-40B4-BE49-F238E27FC236}">
                <a16:creationId xmlns:a16="http://schemas.microsoft.com/office/drawing/2014/main" id="{B714597D-941C-ADEC-CF94-BA8F1B217D47}"/>
              </a:ext>
            </a:extLst>
          </p:cNvPr>
          <p:cNvSpPr txBox="1"/>
          <p:nvPr/>
        </p:nvSpPr>
        <p:spPr>
          <a:xfrm>
            <a:off x="256902" y="3911156"/>
            <a:ext cx="8630194" cy="1200329"/>
          </a:xfrm>
          <a:prstGeom prst="rect">
            <a:avLst/>
          </a:prstGeom>
          <a:noFill/>
        </p:spPr>
        <p:txBody>
          <a:bodyPr wrap="square">
            <a:spAutoFit/>
          </a:bodyPr>
          <a:lstStyle/>
          <a:p>
            <a:pPr algn="ctr"/>
            <a:r>
              <a:rPr lang="it-IT" b="1" i="1" dirty="0"/>
              <a:t>In seguito, una successiva biopsia muscolare sul bicipite brachiale sinistro aveva evidenziato una </a:t>
            </a:r>
            <a:r>
              <a:rPr lang="it-IT" b="1" i="1" dirty="0">
                <a:solidFill>
                  <a:srgbClr val="FF0000"/>
                </a:solidFill>
              </a:rPr>
              <a:t>condizione miopatica</a:t>
            </a:r>
            <a:r>
              <a:rPr lang="it-IT" b="1" i="1" dirty="0"/>
              <a:t>, con </a:t>
            </a:r>
            <a:r>
              <a:rPr lang="it-IT" b="1" i="1" dirty="0">
                <a:solidFill>
                  <a:srgbClr val="FF0000"/>
                </a:solidFill>
              </a:rPr>
              <a:t>vacuoli di accumulo di glicogeno e atrofia delle fibre muscolari di tipo 1 e 2</a:t>
            </a:r>
            <a:r>
              <a:rPr lang="it-IT" b="1" i="1" dirty="0"/>
              <a:t>. I test enzimatici mostravano una marcata </a:t>
            </a:r>
            <a:r>
              <a:rPr lang="it-IT" b="1" i="1" dirty="0">
                <a:solidFill>
                  <a:srgbClr val="FF0000"/>
                </a:solidFill>
              </a:rPr>
              <a:t>riduzione dell'attività dell'α-glucosidasi acida</a:t>
            </a:r>
            <a:r>
              <a:rPr lang="it-IT" b="1" i="1" dirty="0"/>
              <a:t>.</a:t>
            </a:r>
          </a:p>
        </p:txBody>
      </p:sp>
      <p:pic>
        <p:nvPicPr>
          <p:cNvPr id="2" name="Immagine 1">
            <a:extLst>
              <a:ext uri="{FF2B5EF4-FFF2-40B4-BE49-F238E27FC236}">
                <a16:creationId xmlns:a16="http://schemas.microsoft.com/office/drawing/2014/main" id="{08254BAD-EB12-4C19-821B-671FB7A8D25B}"/>
              </a:ext>
            </a:extLst>
          </p:cNvPr>
          <p:cNvPicPr>
            <a:picLocks noChangeAspect="1"/>
          </p:cNvPicPr>
          <p:nvPr/>
        </p:nvPicPr>
        <p:blipFill>
          <a:blip r:embed="rId3"/>
          <a:stretch>
            <a:fillRect/>
          </a:stretch>
        </p:blipFill>
        <p:spPr>
          <a:xfrm>
            <a:off x="0" y="1"/>
            <a:ext cx="2638425" cy="1211874"/>
          </a:xfrm>
          <a:prstGeom prst="rect">
            <a:avLst/>
          </a:prstGeom>
        </p:spPr>
      </p:pic>
    </p:spTree>
    <p:extLst>
      <p:ext uri="{BB962C8B-B14F-4D97-AF65-F5344CB8AC3E}">
        <p14:creationId xmlns:p14="http://schemas.microsoft.com/office/powerpoint/2010/main" val="217062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F3E076-23D8-53D2-F3EC-17BDF3AE2CE9}"/>
              </a:ext>
            </a:extLst>
          </p:cNvPr>
          <p:cNvSpPr txBox="1"/>
          <p:nvPr/>
        </p:nvSpPr>
        <p:spPr>
          <a:xfrm>
            <a:off x="137158" y="818031"/>
            <a:ext cx="8869681" cy="3877985"/>
          </a:xfrm>
          <a:prstGeom prst="rect">
            <a:avLst/>
          </a:prstGeom>
          <a:solidFill>
            <a:srgbClr val="FFFFCC"/>
          </a:solidFill>
          <a:ln w="38100">
            <a:solidFill>
              <a:schemeClr val="tx1"/>
            </a:solidFill>
          </a:ln>
          <a:effectLst>
            <a:outerShdw blurRad="50800" dist="38100" dir="5400000" algn="t" rotWithShape="0">
              <a:prstClr val="black">
                <a:alpha val="40000"/>
              </a:prstClr>
            </a:outerShdw>
          </a:effectLst>
        </p:spPr>
        <p:txBody>
          <a:bodyPr wrap="square">
            <a:spAutoFit/>
          </a:bodyPr>
          <a:lstStyle/>
          <a:p>
            <a:pPr marL="285750" indent="-285750">
              <a:buClr>
                <a:srgbClr val="FF0000"/>
              </a:buClr>
              <a:buFont typeface="Wingdings" panose="05000000000000000000" pitchFamily="2" charset="2"/>
              <a:buChar char="ü"/>
            </a:pPr>
            <a:r>
              <a:rPr lang="it-IT" dirty="0"/>
              <a:t>Era stata inoltre eseguita un'</a:t>
            </a:r>
            <a:r>
              <a:rPr lang="it-IT" b="1" dirty="0"/>
              <a:t>analisi molecolare del gene della glucosidasi alfa acida (GAA) </a:t>
            </a:r>
            <a:r>
              <a:rPr lang="it-IT" dirty="0"/>
              <a:t>esaminando il DNA dei leucociti del sangue periferico utilizzando sequenziamento di nuova generazione (Illumina </a:t>
            </a:r>
            <a:r>
              <a:rPr lang="it-IT" dirty="0" err="1"/>
              <a:t>MiSeq</a:t>
            </a:r>
            <a:r>
              <a:rPr lang="it-IT" dirty="0"/>
              <a:t> e kit </a:t>
            </a:r>
            <a:r>
              <a:rPr lang="it-IT" dirty="0" err="1"/>
              <a:t>Agilent</a:t>
            </a:r>
            <a:r>
              <a:rPr lang="it-IT" dirty="0"/>
              <a:t> </a:t>
            </a:r>
            <a:r>
              <a:rPr lang="it-IT" dirty="0" err="1"/>
              <a:t>Haloplex</a:t>
            </a:r>
            <a:r>
              <a:rPr lang="it-IT" dirty="0"/>
              <a:t> HS).</a:t>
            </a:r>
          </a:p>
          <a:p>
            <a:pPr marL="285750" indent="-285750">
              <a:buClr>
                <a:srgbClr val="FF0000"/>
              </a:buClr>
              <a:buFont typeface="Wingdings" panose="05000000000000000000" pitchFamily="2" charset="2"/>
              <a:buChar char="ü"/>
            </a:pPr>
            <a:endParaRPr lang="it-IT" dirty="0"/>
          </a:p>
          <a:p>
            <a:pPr marL="285750" indent="-285750">
              <a:buClr>
                <a:srgbClr val="FF0000"/>
              </a:buClr>
              <a:buFont typeface="Wingdings" panose="05000000000000000000" pitchFamily="2" charset="2"/>
              <a:buChar char="ü"/>
            </a:pPr>
            <a:r>
              <a:rPr lang="it-IT" dirty="0"/>
              <a:t>Le regioni analizzate erano la regione codificante e le giunzioni introne-esone. Identificate </a:t>
            </a:r>
            <a:r>
              <a:rPr lang="it-IT" b="1" dirty="0"/>
              <a:t>mutazioni patogenetiche eterozigosi </a:t>
            </a:r>
            <a:r>
              <a:rPr lang="it-IT" dirty="0"/>
              <a:t>c.-32-13 T &gt; G e c.1551 + 1G &gt; C.</a:t>
            </a:r>
          </a:p>
          <a:p>
            <a:pPr marL="285750" indent="-285750">
              <a:buClr>
                <a:srgbClr val="FF0000"/>
              </a:buClr>
              <a:buFont typeface="Wingdings" panose="05000000000000000000" pitchFamily="2" charset="2"/>
              <a:buChar char="ü"/>
            </a:pPr>
            <a:endParaRPr lang="it-IT" dirty="0"/>
          </a:p>
          <a:p>
            <a:pPr marL="285750" indent="-285750" algn="ctr">
              <a:buClr>
                <a:srgbClr val="FF0000"/>
              </a:buClr>
              <a:buFont typeface="Wingdings" panose="05000000000000000000" pitchFamily="2" charset="2"/>
              <a:buChar char="ü"/>
            </a:pPr>
            <a:endParaRPr lang="it-IT" dirty="0"/>
          </a:p>
          <a:p>
            <a:pPr algn="ctr"/>
            <a:endParaRPr lang="it-IT" dirty="0"/>
          </a:p>
          <a:p>
            <a:pPr algn="ctr"/>
            <a:endParaRPr lang="it-IT" dirty="0"/>
          </a:p>
          <a:p>
            <a:pPr algn="ctr"/>
            <a:endParaRPr lang="it-IT" dirty="0"/>
          </a:p>
          <a:p>
            <a:pPr algn="ctr"/>
            <a:r>
              <a:rPr lang="it-IT" sz="2400" b="1" i="1" dirty="0">
                <a:solidFill>
                  <a:srgbClr val="FF0000"/>
                </a:solidFill>
              </a:rPr>
              <a:t>Malattia da accumulo di glicogeno di tipo 2, nota anche come Late </a:t>
            </a:r>
            <a:r>
              <a:rPr lang="it-IT" sz="2400" b="1" i="1" dirty="0" err="1">
                <a:solidFill>
                  <a:srgbClr val="FF0000"/>
                </a:solidFill>
              </a:rPr>
              <a:t>Onset</a:t>
            </a:r>
            <a:r>
              <a:rPr lang="it-IT" sz="2400" b="1" i="1" dirty="0">
                <a:solidFill>
                  <a:srgbClr val="FF0000"/>
                </a:solidFill>
              </a:rPr>
              <a:t> Pompe Disease (LOPD)</a:t>
            </a:r>
          </a:p>
        </p:txBody>
      </p:sp>
      <p:sp>
        <p:nvSpPr>
          <p:cNvPr id="4" name="Freccia in giù 3">
            <a:extLst>
              <a:ext uri="{FF2B5EF4-FFF2-40B4-BE49-F238E27FC236}">
                <a16:creationId xmlns:a16="http://schemas.microsoft.com/office/drawing/2014/main" id="{F93894A4-0EFF-96EB-191E-ABB69891E91D}"/>
              </a:ext>
            </a:extLst>
          </p:cNvPr>
          <p:cNvSpPr/>
          <p:nvPr/>
        </p:nvSpPr>
        <p:spPr>
          <a:xfrm>
            <a:off x="4261539" y="2955785"/>
            <a:ext cx="484632" cy="978408"/>
          </a:xfrm>
          <a:prstGeom prst="downArrow">
            <a:avLst/>
          </a:prstGeom>
          <a:solidFill>
            <a:srgbClr val="FF0000"/>
          </a:solidFill>
          <a:ln w="19050">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1EB4F895-A492-383D-E00F-82C284E64DA4}"/>
              </a:ext>
            </a:extLst>
          </p:cNvPr>
          <p:cNvSpPr txBox="1"/>
          <p:nvPr/>
        </p:nvSpPr>
        <p:spPr>
          <a:xfrm>
            <a:off x="1717765" y="167328"/>
            <a:ext cx="5708469" cy="523220"/>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800" dirty="0">
                <a:solidFill>
                  <a:srgbClr val="0000FF"/>
                </a:solidFill>
                <a:latin typeface="Arial Black" panose="020B0A04020102020204" pitchFamily="34" charset="0"/>
              </a:rPr>
              <a:t>Finalmente la diagnosi…</a:t>
            </a:r>
          </a:p>
        </p:txBody>
      </p:sp>
      <p:pic>
        <p:nvPicPr>
          <p:cNvPr id="2" name="Immagine 1">
            <a:extLst>
              <a:ext uri="{FF2B5EF4-FFF2-40B4-BE49-F238E27FC236}">
                <a16:creationId xmlns:a16="http://schemas.microsoft.com/office/drawing/2014/main" id="{12BA353E-5CC3-4BD7-AFD0-529722A2A456}"/>
              </a:ext>
            </a:extLst>
          </p:cNvPr>
          <p:cNvPicPr>
            <a:picLocks noChangeAspect="1"/>
          </p:cNvPicPr>
          <p:nvPr/>
        </p:nvPicPr>
        <p:blipFill>
          <a:blip r:embed="rId3"/>
          <a:stretch>
            <a:fillRect/>
          </a:stretch>
        </p:blipFill>
        <p:spPr>
          <a:xfrm>
            <a:off x="165559" y="848897"/>
            <a:ext cx="8812878" cy="3816252"/>
          </a:xfrm>
          <a:prstGeom prst="rect">
            <a:avLst/>
          </a:prstGeom>
        </p:spPr>
      </p:pic>
    </p:spTree>
    <p:extLst>
      <p:ext uri="{BB962C8B-B14F-4D97-AF65-F5344CB8AC3E}">
        <p14:creationId xmlns:p14="http://schemas.microsoft.com/office/powerpoint/2010/main" val="300391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035E6A2-71B7-C6CC-FA8B-44D4A92C1E06}"/>
              </a:ext>
            </a:extLst>
          </p:cNvPr>
          <p:cNvSpPr txBox="1"/>
          <p:nvPr/>
        </p:nvSpPr>
        <p:spPr>
          <a:xfrm>
            <a:off x="330926" y="1367476"/>
            <a:ext cx="8473439" cy="2554545"/>
          </a:xfrm>
          <a:prstGeom prst="rect">
            <a:avLst/>
          </a:prstGeom>
          <a:solidFill>
            <a:srgbClr val="FFFFCC"/>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85750" indent="-285750">
              <a:buClr>
                <a:srgbClr val="FF0000"/>
              </a:buClr>
              <a:buFont typeface="Wingdings" panose="05000000000000000000" pitchFamily="2" charset="2"/>
              <a:buChar char="ü"/>
            </a:pPr>
            <a:r>
              <a:rPr lang="it-IT" sz="2000" dirty="0"/>
              <a:t>Si iniziava la </a:t>
            </a:r>
            <a:r>
              <a:rPr lang="it-IT" sz="2000" b="1" dirty="0"/>
              <a:t>terapia enzimatica sostitutiva (ERT) </a:t>
            </a:r>
            <a:r>
              <a:rPr lang="it-IT" sz="2000" dirty="0"/>
              <a:t>con infusione </a:t>
            </a:r>
            <a:r>
              <a:rPr lang="it-IT" sz="2000" dirty="0" err="1"/>
              <a:t>ev</a:t>
            </a:r>
            <a:r>
              <a:rPr lang="it-IT" sz="2000" dirty="0"/>
              <a:t> di </a:t>
            </a:r>
            <a:r>
              <a:rPr lang="it-IT" sz="2000" b="1" dirty="0"/>
              <a:t>alfa-glucosidasi umana ricombinante (</a:t>
            </a:r>
            <a:r>
              <a:rPr lang="it-IT" sz="2000" b="1" dirty="0" err="1"/>
              <a:t>rh</a:t>
            </a:r>
            <a:r>
              <a:rPr lang="it-IT" sz="2000" b="1" dirty="0"/>
              <a:t>-GAA)</a:t>
            </a:r>
            <a:r>
              <a:rPr lang="it-IT" sz="2000" dirty="0"/>
              <a:t>, 20 mg/kg di peso corporeo (900 mg), somministrata ogni 2 settimane. </a:t>
            </a:r>
          </a:p>
          <a:p>
            <a:pPr marL="285750" indent="-285750">
              <a:buClr>
                <a:srgbClr val="FF0000"/>
              </a:buClr>
              <a:buFont typeface="Wingdings" panose="05000000000000000000" pitchFamily="2" charset="2"/>
              <a:buChar char="ü"/>
            </a:pPr>
            <a:r>
              <a:rPr lang="it-IT" sz="2000" dirty="0"/>
              <a:t>Nei mesi successivi si osservava un </a:t>
            </a:r>
            <a:r>
              <a:rPr lang="it-IT" sz="2000" b="1" dirty="0"/>
              <a:t>progressivo miglioramento clinico </a:t>
            </a:r>
            <a:r>
              <a:rPr lang="it-IT" sz="2000" dirty="0"/>
              <a:t>con una graduale riduzione del supporto ventilatorio alle sole ore notturne e il recupero della deambulazione autonoma.</a:t>
            </a:r>
          </a:p>
          <a:p>
            <a:pPr marL="285750" indent="-285750">
              <a:buClr>
                <a:srgbClr val="FF0000"/>
              </a:buClr>
              <a:buFont typeface="Wingdings" panose="05000000000000000000" pitchFamily="2" charset="2"/>
              <a:buChar char="ü"/>
            </a:pPr>
            <a:r>
              <a:rPr lang="it-IT" sz="2000" dirty="0"/>
              <a:t>Un monitoraggio di follow-up non aveva mostrato sviluppo di anticorpi anti-</a:t>
            </a:r>
            <a:r>
              <a:rPr lang="it-IT" sz="2000" dirty="0" err="1"/>
              <a:t>rhGAA</a:t>
            </a:r>
            <a:r>
              <a:rPr lang="it-IT" sz="2000" dirty="0"/>
              <a:t>, senza alcuna variazione della risposta al trattamento sostitutivo.</a:t>
            </a:r>
          </a:p>
        </p:txBody>
      </p:sp>
      <p:sp>
        <p:nvSpPr>
          <p:cNvPr id="4" name="CasellaDiTesto 3">
            <a:extLst>
              <a:ext uri="{FF2B5EF4-FFF2-40B4-BE49-F238E27FC236}">
                <a16:creationId xmlns:a16="http://schemas.microsoft.com/office/drawing/2014/main" id="{BC523905-AAA1-2AB7-5932-323EDC257BF8}"/>
              </a:ext>
            </a:extLst>
          </p:cNvPr>
          <p:cNvSpPr txBox="1"/>
          <p:nvPr/>
        </p:nvSpPr>
        <p:spPr>
          <a:xfrm>
            <a:off x="1480457" y="167328"/>
            <a:ext cx="5708469" cy="58477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3200" dirty="0">
                <a:solidFill>
                  <a:srgbClr val="0000FF"/>
                </a:solidFill>
                <a:latin typeface="Arial Black" panose="020B0A04020102020204" pitchFamily="34" charset="0"/>
              </a:rPr>
              <a:t>…e la terapia eziologica </a:t>
            </a:r>
          </a:p>
        </p:txBody>
      </p:sp>
    </p:spTree>
    <p:extLst>
      <p:ext uri="{BB962C8B-B14F-4D97-AF65-F5344CB8AC3E}">
        <p14:creationId xmlns:p14="http://schemas.microsoft.com/office/powerpoint/2010/main" val="35273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59" y="62261"/>
            <a:ext cx="7886700" cy="994172"/>
          </a:xfrm>
          <a:effectLst>
            <a:outerShdw blurRad="50800" dist="38100" dir="5400000" algn="t" rotWithShape="0">
              <a:prstClr val="black">
                <a:alpha val="40000"/>
              </a:prstClr>
            </a:outerShdw>
          </a:effectLst>
        </p:spPr>
        <p:txBody>
          <a:bodyPr>
            <a:noAutofit/>
          </a:bodyPr>
          <a:lstStyle/>
          <a:p>
            <a:pPr algn="ctr"/>
            <a:r>
              <a:rPr sz="2800" b="1" dirty="0">
                <a:solidFill>
                  <a:srgbClr val="0000FF"/>
                </a:solidFill>
                <a:latin typeface="Arial Black" panose="020B0A04020102020204" pitchFamily="34" charset="0"/>
              </a:rPr>
              <a:t>Background: </a:t>
            </a:r>
            <a:r>
              <a:rPr sz="2800" b="1" dirty="0" err="1">
                <a:solidFill>
                  <a:srgbClr val="0000FF"/>
                </a:solidFill>
                <a:latin typeface="Arial Black" panose="020B0A04020102020204" pitchFamily="34" charset="0"/>
              </a:rPr>
              <a:t>Malattia</a:t>
            </a:r>
            <a:r>
              <a:rPr sz="2800" b="1" dirty="0">
                <a:solidFill>
                  <a:srgbClr val="0000FF"/>
                </a:solidFill>
                <a:latin typeface="Arial Black" panose="020B0A04020102020204" pitchFamily="34" charset="0"/>
              </a:rPr>
              <a:t> di Pompe</a:t>
            </a:r>
          </a:p>
        </p:txBody>
      </p:sp>
      <p:sp>
        <p:nvSpPr>
          <p:cNvPr id="3" name="Content Placeholder 2"/>
          <p:cNvSpPr>
            <a:spLocks noGrp="1"/>
          </p:cNvSpPr>
          <p:nvPr>
            <p:ph idx="1"/>
          </p:nvPr>
        </p:nvSpPr>
        <p:spPr>
          <a:xfrm>
            <a:off x="319520" y="1555067"/>
            <a:ext cx="7886700" cy="3263504"/>
          </a:xfrm>
          <a:solidFill>
            <a:srgbClr val="FFFFCC"/>
          </a:solidFill>
          <a:ln w="38100">
            <a:solidFill>
              <a:srgbClr val="FF0000"/>
            </a:solidFill>
          </a:ln>
          <a:effectLst>
            <a:outerShdw blurRad="50800" dist="38100" dir="5400000" algn="t" rotWithShape="0">
              <a:prstClr val="black">
                <a:alpha val="40000"/>
              </a:prstClr>
            </a:outerShdw>
          </a:effectLst>
        </p:spPr>
        <p:txBody>
          <a:bodyPr>
            <a:normAutofit lnSpcReduction="10000"/>
          </a:bodyPr>
          <a:lstStyle/>
          <a:p>
            <a:endParaRPr dirty="0"/>
          </a:p>
          <a:p>
            <a:pPr>
              <a:buClr>
                <a:srgbClr val="FF0000"/>
              </a:buClr>
              <a:buFont typeface="Wingdings" panose="05000000000000000000" pitchFamily="2" charset="2"/>
              <a:buChar char="Ø"/>
            </a:pPr>
            <a:r>
              <a:rPr dirty="0" err="1"/>
              <a:t>Patologia</a:t>
            </a:r>
            <a:r>
              <a:rPr dirty="0"/>
              <a:t> </a:t>
            </a:r>
            <a:r>
              <a:rPr dirty="0" err="1"/>
              <a:t>genetica</a:t>
            </a:r>
            <a:r>
              <a:rPr dirty="0"/>
              <a:t> </a:t>
            </a:r>
            <a:r>
              <a:rPr dirty="0" err="1"/>
              <a:t>autosomica</a:t>
            </a:r>
            <a:r>
              <a:rPr dirty="0"/>
              <a:t> </a:t>
            </a:r>
            <a:r>
              <a:rPr dirty="0" err="1"/>
              <a:t>recessiva</a:t>
            </a:r>
            <a:r>
              <a:rPr lang="it-IT" dirty="0"/>
              <a:t>.</a:t>
            </a:r>
            <a:endParaRPr dirty="0"/>
          </a:p>
          <a:p>
            <a:pPr>
              <a:buClr>
                <a:srgbClr val="FF0000"/>
              </a:buClr>
              <a:buFont typeface="Wingdings" panose="05000000000000000000" pitchFamily="2" charset="2"/>
              <a:buChar char="Ø"/>
            </a:pPr>
            <a:r>
              <a:rPr dirty="0"/>
              <a:t>Deficit di alfa-</a:t>
            </a:r>
            <a:r>
              <a:rPr dirty="0" err="1"/>
              <a:t>glucosidasi</a:t>
            </a:r>
            <a:r>
              <a:rPr dirty="0"/>
              <a:t> </a:t>
            </a:r>
            <a:r>
              <a:rPr dirty="0" err="1"/>
              <a:t>acida</a:t>
            </a:r>
            <a:r>
              <a:rPr dirty="0"/>
              <a:t> </a:t>
            </a:r>
            <a:r>
              <a:rPr dirty="0" err="1"/>
              <a:t>lisosomiale</a:t>
            </a:r>
            <a:r>
              <a:rPr lang="it-IT" dirty="0"/>
              <a:t>.</a:t>
            </a:r>
            <a:endParaRPr dirty="0"/>
          </a:p>
          <a:p>
            <a:pPr>
              <a:buClr>
                <a:srgbClr val="FF0000"/>
              </a:buClr>
              <a:buFont typeface="Wingdings" panose="05000000000000000000" pitchFamily="2" charset="2"/>
              <a:buChar char="Ø"/>
            </a:pPr>
            <a:r>
              <a:rPr dirty="0" err="1"/>
              <a:t>Coinvolgimento</a:t>
            </a:r>
            <a:r>
              <a:rPr dirty="0"/>
              <a:t> </a:t>
            </a:r>
            <a:r>
              <a:rPr dirty="0" err="1"/>
              <a:t>neuromuscolare</a:t>
            </a:r>
            <a:r>
              <a:rPr dirty="0"/>
              <a:t> </a:t>
            </a:r>
            <a:r>
              <a:rPr dirty="0" err="1"/>
              <a:t>predominante</a:t>
            </a:r>
            <a:r>
              <a:rPr lang="it-IT" dirty="0"/>
              <a:t>.</a:t>
            </a:r>
            <a:endParaRPr dirty="0"/>
          </a:p>
          <a:p>
            <a:pPr>
              <a:buClr>
                <a:srgbClr val="FF0000"/>
              </a:buClr>
              <a:buFont typeface="Wingdings" panose="05000000000000000000" pitchFamily="2" charset="2"/>
              <a:buChar char="Ø"/>
            </a:pPr>
            <a:r>
              <a:rPr dirty="0" err="1"/>
              <a:t>Prevalenza</a:t>
            </a:r>
            <a:r>
              <a:rPr dirty="0"/>
              <a:t>: 1:40.000 - 1:300.000</a:t>
            </a:r>
            <a:r>
              <a:rPr lang="it-IT" dirty="0"/>
              <a:t>.</a:t>
            </a:r>
            <a:endParaRPr dirty="0"/>
          </a:p>
          <a:p>
            <a:pPr>
              <a:buClr>
                <a:srgbClr val="FF0000"/>
              </a:buClr>
              <a:buFont typeface="Wingdings" panose="05000000000000000000" pitchFamily="2" charset="2"/>
              <a:buChar char="Ø"/>
            </a:pPr>
            <a:r>
              <a:rPr dirty="0"/>
              <a:t>Forma </a:t>
            </a:r>
            <a:r>
              <a:rPr dirty="0" err="1"/>
              <a:t>tardiva</a:t>
            </a:r>
            <a:r>
              <a:rPr dirty="0"/>
              <a:t> (LOPD): </a:t>
            </a:r>
            <a:r>
              <a:rPr dirty="0" err="1"/>
              <a:t>esordio</a:t>
            </a:r>
            <a:r>
              <a:rPr dirty="0"/>
              <a:t> </a:t>
            </a:r>
            <a:r>
              <a:rPr dirty="0" err="1"/>
              <a:t>variabile</a:t>
            </a:r>
            <a:r>
              <a:rPr dirty="0"/>
              <a:t>, </a:t>
            </a:r>
            <a:r>
              <a:rPr dirty="0" err="1"/>
              <a:t>spesso</a:t>
            </a:r>
            <a:r>
              <a:rPr dirty="0"/>
              <a:t> </a:t>
            </a:r>
            <a:r>
              <a:rPr dirty="0" err="1"/>
              <a:t>respiratorio</a:t>
            </a:r>
            <a:r>
              <a:rPr lang="it-IT" dirty="0"/>
              <a:t>.</a:t>
            </a:r>
            <a:endParaRPr dirty="0"/>
          </a:p>
        </p:txBody>
      </p:sp>
      <p:pic>
        <p:nvPicPr>
          <p:cNvPr id="4" name="Immagine 3">
            <a:extLst>
              <a:ext uri="{FF2B5EF4-FFF2-40B4-BE49-F238E27FC236}">
                <a16:creationId xmlns:a16="http://schemas.microsoft.com/office/drawing/2014/main" id="{4A49B0D2-C11E-45E3-A805-9EF444A3E418}"/>
              </a:ext>
            </a:extLst>
          </p:cNvPr>
          <p:cNvPicPr>
            <a:picLocks noChangeAspect="1"/>
          </p:cNvPicPr>
          <p:nvPr/>
        </p:nvPicPr>
        <p:blipFill>
          <a:blip r:embed="rId3"/>
          <a:stretch>
            <a:fillRect/>
          </a:stretch>
        </p:blipFill>
        <p:spPr>
          <a:xfrm>
            <a:off x="6698672" y="845560"/>
            <a:ext cx="2445327" cy="1609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5645D2A-ADF0-420B-97ED-77477AFB111A}"/>
              </a:ext>
            </a:extLst>
          </p:cNvPr>
          <p:cNvPicPr>
            <a:picLocks noChangeAspect="1"/>
          </p:cNvPicPr>
          <p:nvPr/>
        </p:nvPicPr>
        <p:blipFill>
          <a:blip r:embed="rId3"/>
          <a:stretch>
            <a:fillRect/>
          </a:stretch>
        </p:blipFill>
        <p:spPr>
          <a:xfrm>
            <a:off x="581890" y="1073725"/>
            <a:ext cx="7841673" cy="3574473"/>
          </a:xfrm>
          <a:prstGeom prst="rect">
            <a:avLst/>
          </a:prstGeom>
        </p:spPr>
      </p:pic>
      <p:sp>
        <p:nvSpPr>
          <p:cNvPr id="4" name="Rettangolo 3">
            <a:extLst>
              <a:ext uri="{FF2B5EF4-FFF2-40B4-BE49-F238E27FC236}">
                <a16:creationId xmlns:a16="http://schemas.microsoft.com/office/drawing/2014/main" id="{F25111B2-91FB-49CB-86C5-67A15621444C}"/>
              </a:ext>
            </a:extLst>
          </p:cNvPr>
          <p:cNvSpPr/>
          <p:nvPr/>
        </p:nvSpPr>
        <p:spPr>
          <a:xfrm>
            <a:off x="-41564" y="198112"/>
            <a:ext cx="9227128" cy="646331"/>
          </a:xfrm>
          <a:prstGeom prst="rect">
            <a:avLst/>
          </a:prstGeom>
          <a:effectLst>
            <a:outerShdw blurRad="50800" dist="38100" dir="5400000" algn="t" rotWithShape="0">
              <a:prstClr val="black">
                <a:alpha val="40000"/>
              </a:prstClr>
            </a:outerShdw>
          </a:effectLst>
        </p:spPr>
        <p:txBody>
          <a:bodyPr wrap="square">
            <a:spAutoFit/>
          </a:bodyPr>
          <a:lstStyle/>
          <a:p>
            <a:pPr algn="ctr"/>
            <a:r>
              <a:rPr lang="it-IT" b="1" dirty="0">
                <a:solidFill>
                  <a:srgbClr val="0000FF"/>
                </a:solidFill>
                <a:latin typeface="Arial Black" panose="020B0A04020102020204" pitchFamily="34" charset="0"/>
              </a:rPr>
              <a:t>Le glicogenosi - malattie congenite causate da difetti del metabolismo</a:t>
            </a:r>
          </a:p>
          <a:p>
            <a:pPr algn="ctr"/>
            <a:r>
              <a:rPr lang="it-IT" b="1" dirty="0" err="1">
                <a:solidFill>
                  <a:srgbClr val="0000FF"/>
                </a:solidFill>
                <a:latin typeface="Arial Black" panose="020B0A04020102020204" pitchFamily="34" charset="0"/>
              </a:rPr>
              <a:t>Lysosomal</a:t>
            </a:r>
            <a:r>
              <a:rPr lang="it-IT" b="1" dirty="0">
                <a:solidFill>
                  <a:srgbClr val="0000FF"/>
                </a:solidFill>
                <a:latin typeface="Arial Black" panose="020B0A04020102020204" pitchFamily="34" charset="0"/>
              </a:rPr>
              <a:t> Storage </a:t>
            </a:r>
            <a:r>
              <a:rPr lang="it-IT" b="1" dirty="0" err="1">
                <a:solidFill>
                  <a:srgbClr val="0000FF"/>
                </a:solidFill>
                <a:latin typeface="Arial Black" panose="020B0A04020102020204" pitchFamily="34" charset="0"/>
              </a:rPr>
              <a:t>Disease</a:t>
            </a:r>
            <a:r>
              <a:rPr lang="it-IT" b="1" dirty="0">
                <a:solidFill>
                  <a:srgbClr val="0000FF"/>
                </a:solidFill>
                <a:latin typeface="Arial Black" panose="020B0A04020102020204" pitchFamily="34" charset="0"/>
              </a:rPr>
              <a:t> (LSD)</a:t>
            </a:r>
          </a:p>
        </p:txBody>
      </p:sp>
      <p:pic>
        <p:nvPicPr>
          <p:cNvPr id="5" name="Immagine 4">
            <a:extLst>
              <a:ext uri="{FF2B5EF4-FFF2-40B4-BE49-F238E27FC236}">
                <a16:creationId xmlns:a16="http://schemas.microsoft.com/office/drawing/2014/main" id="{229764C8-10FF-4E0C-BAB3-0908080B4454}"/>
              </a:ext>
            </a:extLst>
          </p:cNvPr>
          <p:cNvPicPr>
            <a:picLocks noChangeAspect="1"/>
          </p:cNvPicPr>
          <p:nvPr/>
        </p:nvPicPr>
        <p:blipFill>
          <a:blip r:embed="rId4"/>
          <a:stretch>
            <a:fillRect/>
          </a:stretch>
        </p:blipFill>
        <p:spPr>
          <a:xfrm>
            <a:off x="270163" y="860875"/>
            <a:ext cx="8291947" cy="3884307"/>
          </a:xfrm>
          <a:prstGeom prst="rect">
            <a:avLst/>
          </a:prstGeom>
        </p:spPr>
      </p:pic>
      <p:pic>
        <p:nvPicPr>
          <p:cNvPr id="6" name="Immagine 5">
            <a:extLst>
              <a:ext uri="{FF2B5EF4-FFF2-40B4-BE49-F238E27FC236}">
                <a16:creationId xmlns:a16="http://schemas.microsoft.com/office/drawing/2014/main" id="{A0356D9A-B69C-4351-BA0A-2B2DF44E8FF2}"/>
              </a:ext>
            </a:extLst>
          </p:cNvPr>
          <p:cNvPicPr>
            <a:picLocks noChangeAspect="1"/>
          </p:cNvPicPr>
          <p:nvPr/>
        </p:nvPicPr>
        <p:blipFill rotWithShape="1">
          <a:blip r:embed="rId5"/>
          <a:srcRect l="28864" t="12930" r="28409" b="11552"/>
          <a:stretch/>
        </p:blipFill>
        <p:spPr>
          <a:xfrm>
            <a:off x="2673928" y="1008864"/>
            <a:ext cx="5410200" cy="3574473"/>
          </a:xfrm>
          <a:prstGeom prst="rect">
            <a:avLst/>
          </a:prstGeom>
        </p:spPr>
      </p:pic>
    </p:spTree>
    <p:extLst>
      <p:ext uri="{BB962C8B-B14F-4D97-AF65-F5344CB8AC3E}">
        <p14:creationId xmlns:p14="http://schemas.microsoft.com/office/powerpoint/2010/main" val="128115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5400000" algn="t" rotWithShape="0">
              <a:prstClr val="black">
                <a:alpha val="40000"/>
              </a:prstClr>
            </a:outerShdw>
          </a:effectLst>
        </p:spPr>
        <p:txBody>
          <a:bodyPr>
            <a:normAutofit/>
          </a:bodyPr>
          <a:lstStyle/>
          <a:p>
            <a:pPr algn="ctr"/>
            <a:r>
              <a:rPr sz="4000" dirty="0" err="1">
                <a:solidFill>
                  <a:srgbClr val="0000FF"/>
                </a:solidFill>
                <a:latin typeface="Arial Black" panose="020B0A04020102020204" pitchFamily="34" charset="0"/>
              </a:rPr>
              <a:t>Diagnosi</a:t>
            </a:r>
            <a:r>
              <a:rPr sz="4000" dirty="0">
                <a:solidFill>
                  <a:srgbClr val="0000FF"/>
                </a:solidFill>
                <a:latin typeface="Arial Black" panose="020B0A04020102020204" pitchFamily="34" charset="0"/>
              </a:rPr>
              <a:t> di LOPD</a:t>
            </a:r>
          </a:p>
        </p:txBody>
      </p:sp>
      <p:sp>
        <p:nvSpPr>
          <p:cNvPr id="3" name="Content Placeholder 2"/>
          <p:cNvSpPr>
            <a:spLocks noGrp="1"/>
          </p:cNvSpPr>
          <p:nvPr>
            <p:ph idx="1"/>
          </p:nvPr>
        </p:nvSpPr>
        <p:spPr>
          <a:xfrm>
            <a:off x="0" y="1268343"/>
            <a:ext cx="6470073" cy="3263504"/>
          </a:xfrm>
        </p:spPr>
        <p:txBody>
          <a:bodyPr>
            <a:normAutofit fontScale="92500"/>
          </a:bodyPr>
          <a:lstStyle/>
          <a:p>
            <a:endParaRPr dirty="0"/>
          </a:p>
          <a:p>
            <a:pPr>
              <a:buClr>
                <a:srgbClr val="FF0000"/>
              </a:buClr>
              <a:buFont typeface="Wingdings" panose="05000000000000000000" pitchFamily="2" charset="2"/>
              <a:buChar char="Ø"/>
            </a:pPr>
            <a:r>
              <a:rPr sz="2600" dirty="0"/>
              <a:t>Bassa </a:t>
            </a:r>
            <a:r>
              <a:rPr sz="2600" dirty="0" err="1"/>
              <a:t>attività</a:t>
            </a:r>
            <a:r>
              <a:rPr sz="2600" dirty="0"/>
              <a:t> </a:t>
            </a:r>
            <a:r>
              <a:rPr sz="2600" dirty="0" err="1"/>
              <a:t>enzimatica</a:t>
            </a:r>
            <a:r>
              <a:rPr sz="2600" dirty="0"/>
              <a:t> (</a:t>
            </a:r>
            <a:r>
              <a:rPr sz="2600" dirty="0" err="1"/>
              <a:t>fibroblasti</a:t>
            </a:r>
            <a:r>
              <a:rPr sz="2600" dirty="0"/>
              <a:t>/</a:t>
            </a:r>
            <a:r>
              <a:rPr sz="2600" dirty="0" err="1"/>
              <a:t>sangue</a:t>
            </a:r>
            <a:r>
              <a:rPr sz="2600" dirty="0"/>
              <a:t>)</a:t>
            </a:r>
            <a:r>
              <a:rPr lang="it-IT" sz="2600" dirty="0"/>
              <a:t>.</a:t>
            </a:r>
            <a:endParaRPr sz="2600" dirty="0"/>
          </a:p>
          <a:p>
            <a:pPr>
              <a:buClr>
                <a:srgbClr val="FF0000"/>
              </a:buClr>
              <a:buFont typeface="Wingdings" panose="05000000000000000000" pitchFamily="2" charset="2"/>
              <a:buChar char="Ø"/>
            </a:pPr>
            <a:r>
              <a:rPr lang="it-IT" sz="2600" dirty="0"/>
              <a:t>QEMG: segni miopatici (muscoli prossimali e assiali).</a:t>
            </a:r>
          </a:p>
          <a:p>
            <a:pPr>
              <a:buClr>
                <a:srgbClr val="FF0000"/>
              </a:buClr>
              <a:buFont typeface="Wingdings" panose="05000000000000000000" pitchFamily="2" charset="2"/>
              <a:buChar char="Ø"/>
            </a:pPr>
            <a:r>
              <a:rPr lang="it-IT" sz="2600" dirty="0"/>
              <a:t>Biopsia: atrofia, vacuoli di glicogeno.</a:t>
            </a:r>
          </a:p>
          <a:p>
            <a:pPr>
              <a:buClr>
                <a:srgbClr val="FF0000"/>
              </a:buClr>
              <a:buFont typeface="Wingdings" panose="05000000000000000000" pitchFamily="2" charset="2"/>
              <a:buChar char="Ø"/>
            </a:pPr>
            <a:r>
              <a:rPr sz="2600" dirty="0" err="1"/>
              <a:t>Conferma</a:t>
            </a:r>
            <a:r>
              <a:rPr sz="2600" dirty="0"/>
              <a:t> </a:t>
            </a:r>
            <a:r>
              <a:rPr sz="2600" dirty="0" err="1"/>
              <a:t>genetica</a:t>
            </a:r>
            <a:r>
              <a:rPr lang="it-IT" sz="2600" dirty="0"/>
              <a:t>.</a:t>
            </a:r>
            <a:endParaRPr sz="2600" dirty="0"/>
          </a:p>
          <a:p>
            <a:pPr>
              <a:buClr>
                <a:srgbClr val="FF0000"/>
              </a:buClr>
              <a:buFont typeface="Wingdings" panose="05000000000000000000" pitchFamily="2" charset="2"/>
              <a:buChar char="Ø"/>
            </a:pPr>
            <a:r>
              <a:rPr sz="2600" dirty="0"/>
              <a:t>Stadi </a:t>
            </a:r>
            <a:r>
              <a:rPr sz="2600" dirty="0" err="1"/>
              <a:t>clinici</a:t>
            </a:r>
            <a:r>
              <a:rPr sz="2600" dirty="0"/>
              <a:t>: pre-</a:t>
            </a:r>
            <a:r>
              <a:rPr sz="2600" dirty="0" err="1"/>
              <a:t>sintomatico</a:t>
            </a:r>
            <a:r>
              <a:rPr sz="2600" dirty="0"/>
              <a:t>, </a:t>
            </a:r>
            <a:r>
              <a:rPr sz="2600" dirty="0" err="1"/>
              <a:t>sintomatico</a:t>
            </a:r>
            <a:r>
              <a:rPr sz="2600" dirty="0"/>
              <a:t>, grave</a:t>
            </a:r>
            <a:r>
              <a:rPr lang="it-IT" sz="2600" dirty="0"/>
              <a:t>.</a:t>
            </a:r>
            <a:endParaRPr sz="2600" dirty="0"/>
          </a:p>
        </p:txBody>
      </p:sp>
      <p:pic>
        <p:nvPicPr>
          <p:cNvPr id="4" name="Immagine 3">
            <a:extLst>
              <a:ext uri="{FF2B5EF4-FFF2-40B4-BE49-F238E27FC236}">
                <a16:creationId xmlns:a16="http://schemas.microsoft.com/office/drawing/2014/main" id="{432D9677-F72B-4551-A993-BBF632BA4E00}"/>
              </a:ext>
            </a:extLst>
          </p:cNvPr>
          <p:cNvPicPr>
            <a:picLocks noChangeAspect="1"/>
          </p:cNvPicPr>
          <p:nvPr/>
        </p:nvPicPr>
        <p:blipFill>
          <a:blip r:embed="rId3"/>
          <a:stretch>
            <a:fillRect/>
          </a:stretch>
        </p:blipFill>
        <p:spPr>
          <a:xfrm>
            <a:off x="6137565" y="1142299"/>
            <a:ext cx="3006436" cy="35155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36851BC-7CED-61FE-75F8-94B262646D7A}"/>
              </a:ext>
            </a:extLst>
          </p:cNvPr>
          <p:cNvGrpSpPr>
            <a:grpSpLocks noChangeAspect="1"/>
          </p:cNvGrpSpPr>
          <p:nvPr/>
        </p:nvGrpSpPr>
        <p:grpSpPr bwMode="auto">
          <a:xfrm>
            <a:off x="148044" y="217714"/>
            <a:ext cx="8847909" cy="3770812"/>
            <a:chOff x="1456" y="0"/>
            <a:chExt cx="2848" cy="3240"/>
          </a:xfrm>
        </p:grpSpPr>
        <p:sp>
          <p:nvSpPr>
            <p:cNvPr id="5" name="AutoShape 3">
              <a:extLst>
                <a:ext uri="{FF2B5EF4-FFF2-40B4-BE49-F238E27FC236}">
                  <a16:creationId xmlns:a16="http://schemas.microsoft.com/office/drawing/2014/main" id="{54410FEE-15C7-CB49-15F9-E5524CA9F12C}"/>
                </a:ext>
              </a:extLst>
            </p:cNvPr>
            <p:cNvSpPr>
              <a:spLocks noChangeAspect="1" noChangeArrowheads="1" noTextEdit="1"/>
            </p:cNvSpPr>
            <p:nvPr/>
          </p:nvSpPr>
          <p:spPr bwMode="auto">
            <a:xfrm>
              <a:off x="1456" y="0"/>
              <a:ext cx="284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BC3ABCF1-4D5A-2E25-DC43-BDC2A0AC4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 y="0"/>
              <a:ext cx="2850"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6DAABCDD-DED6-05A6-C28A-48AE83E34774}"/>
              </a:ext>
            </a:extLst>
          </p:cNvPr>
          <p:cNvSpPr txBox="1"/>
          <p:nvPr/>
        </p:nvSpPr>
        <p:spPr>
          <a:xfrm>
            <a:off x="-92686" y="4211062"/>
            <a:ext cx="9329367" cy="738664"/>
          </a:xfrm>
          <a:prstGeom prst="rect">
            <a:avLst/>
          </a:prstGeom>
          <a:noFill/>
        </p:spPr>
        <p:txBody>
          <a:bodyPr wrap="square">
            <a:spAutoFit/>
          </a:bodyPr>
          <a:lstStyle/>
          <a:p>
            <a:pPr algn="ctr"/>
            <a:r>
              <a:rPr lang="it-IT" sz="1400" i="1" dirty="0"/>
              <a:t>(A) </a:t>
            </a:r>
            <a:r>
              <a:rPr lang="it-IT" sz="1400" i="1" dirty="0" err="1"/>
              <a:t>Hematoxylin-eosin</a:t>
            </a:r>
            <a:r>
              <a:rPr lang="it-IT" sz="1400" i="1" dirty="0"/>
              <a:t> </a:t>
            </a:r>
            <a:r>
              <a:rPr lang="it-IT" sz="1400" i="1" dirty="0" err="1"/>
              <a:t>staining</a:t>
            </a:r>
            <a:r>
              <a:rPr lang="it-IT" sz="1400" i="1" dirty="0"/>
              <a:t> </a:t>
            </a:r>
            <a:r>
              <a:rPr lang="it-IT" sz="1400" i="1" dirty="0" err="1"/>
              <a:t>showing</a:t>
            </a:r>
            <a:r>
              <a:rPr lang="it-IT" sz="1400" i="1" dirty="0"/>
              <a:t> the </a:t>
            </a:r>
            <a:r>
              <a:rPr lang="it-IT" sz="1400" i="1" dirty="0" err="1"/>
              <a:t>presence</a:t>
            </a:r>
            <a:r>
              <a:rPr lang="it-IT" sz="1400" i="1" dirty="0"/>
              <a:t> of </a:t>
            </a:r>
            <a:r>
              <a:rPr lang="it-IT" sz="1400" b="1" i="1" dirty="0" err="1"/>
              <a:t>intracytoplasmic</a:t>
            </a:r>
            <a:r>
              <a:rPr lang="it-IT" sz="1400" b="1" i="1" dirty="0"/>
              <a:t> </a:t>
            </a:r>
            <a:r>
              <a:rPr lang="it-IT" sz="1400" b="1" i="1" dirty="0" err="1"/>
              <a:t>vacuolization</a:t>
            </a:r>
            <a:r>
              <a:rPr lang="it-IT" sz="1400" i="1" dirty="0"/>
              <a:t> with a “</a:t>
            </a:r>
            <a:r>
              <a:rPr lang="it-IT" sz="1400" i="1" dirty="0" err="1"/>
              <a:t>rimmed</a:t>
            </a:r>
            <a:r>
              <a:rPr lang="it-IT" sz="1400" i="1" dirty="0"/>
              <a:t>” </a:t>
            </a:r>
            <a:r>
              <a:rPr lang="it-IT" sz="1400" i="1" dirty="0" err="1"/>
              <a:t>appearance</a:t>
            </a:r>
            <a:r>
              <a:rPr lang="it-IT" sz="1400" i="1" dirty="0"/>
              <a:t> (</a:t>
            </a:r>
            <a:r>
              <a:rPr lang="it-IT" sz="1400" i="1" dirty="0" err="1"/>
              <a:t>arrow</a:t>
            </a:r>
            <a:r>
              <a:rPr lang="it-IT" sz="1400" i="1" dirty="0"/>
              <a:t>). (B) </a:t>
            </a:r>
            <a:r>
              <a:rPr lang="it-IT" sz="1400" i="1" dirty="0" err="1"/>
              <a:t>Periodic</a:t>
            </a:r>
            <a:r>
              <a:rPr lang="it-IT" sz="1400" i="1" dirty="0"/>
              <a:t> acid-Schiff (PAS) </a:t>
            </a:r>
            <a:r>
              <a:rPr lang="it-IT" sz="1400" i="1" dirty="0" err="1"/>
              <a:t>staining</a:t>
            </a:r>
            <a:r>
              <a:rPr lang="it-IT" sz="1400" i="1" dirty="0"/>
              <a:t> on semi-fine </a:t>
            </a:r>
            <a:r>
              <a:rPr lang="it-IT" sz="1400" i="1" dirty="0" err="1"/>
              <a:t>section</a:t>
            </a:r>
            <a:r>
              <a:rPr lang="it-IT" sz="1400" i="1" dirty="0"/>
              <a:t> </a:t>
            </a:r>
            <a:r>
              <a:rPr lang="it-IT" sz="1400" i="1" dirty="0" err="1"/>
              <a:t>showing</a:t>
            </a:r>
            <a:r>
              <a:rPr lang="it-IT" sz="1400" i="1" dirty="0"/>
              <a:t> the </a:t>
            </a:r>
            <a:r>
              <a:rPr lang="it-IT" sz="1400" i="1" dirty="0" err="1"/>
              <a:t>presence</a:t>
            </a:r>
            <a:r>
              <a:rPr lang="it-IT" sz="1400" i="1" dirty="0"/>
              <a:t> </a:t>
            </a:r>
            <a:r>
              <a:rPr lang="it-IT" sz="1400" b="1" i="1" dirty="0"/>
              <a:t>of </a:t>
            </a:r>
            <a:r>
              <a:rPr lang="it-IT" sz="1400" b="1" i="1" dirty="0" err="1"/>
              <a:t>abnormal</a:t>
            </a:r>
            <a:r>
              <a:rPr lang="it-IT" sz="1400" b="1" i="1" dirty="0"/>
              <a:t> </a:t>
            </a:r>
            <a:r>
              <a:rPr lang="it-IT" sz="1400" b="1" i="1" dirty="0" err="1"/>
              <a:t>accumulation</a:t>
            </a:r>
            <a:r>
              <a:rPr lang="it-IT" sz="1400" b="1" i="1" dirty="0"/>
              <a:t> of </a:t>
            </a:r>
            <a:r>
              <a:rPr lang="it-IT" sz="1400" b="1" i="1" dirty="0" err="1"/>
              <a:t>intrafibral</a:t>
            </a:r>
            <a:r>
              <a:rPr lang="it-IT" sz="1400" b="1" i="1" dirty="0"/>
              <a:t> </a:t>
            </a:r>
            <a:r>
              <a:rPr lang="it-IT" sz="1400" b="1" i="1" dirty="0" err="1"/>
              <a:t>glycogen</a:t>
            </a:r>
            <a:r>
              <a:rPr lang="it-IT" sz="1400" i="1" dirty="0"/>
              <a:t>. (C,D) Acid </a:t>
            </a:r>
            <a:r>
              <a:rPr lang="it-IT" sz="1400" i="1" dirty="0" err="1"/>
              <a:t>phosphatase</a:t>
            </a:r>
            <a:r>
              <a:rPr lang="it-IT" sz="1400" i="1" dirty="0"/>
              <a:t> </a:t>
            </a:r>
            <a:r>
              <a:rPr lang="it-IT" sz="1400" i="1" dirty="0" err="1"/>
              <a:t>staining</a:t>
            </a:r>
            <a:r>
              <a:rPr lang="it-IT" sz="1400" i="1" dirty="0"/>
              <a:t> </a:t>
            </a:r>
            <a:r>
              <a:rPr lang="it-IT" sz="1400" i="1" dirty="0" err="1"/>
              <a:t>showing</a:t>
            </a:r>
            <a:r>
              <a:rPr lang="it-IT" sz="1400" i="1" dirty="0"/>
              <a:t> the </a:t>
            </a:r>
            <a:r>
              <a:rPr lang="it-IT" sz="1400" i="1" dirty="0" err="1"/>
              <a:t>presence</a:t>
            </a:r>
            <a:r>
              <a:rPr lang="it-IT" sz="1400" i="1" dirty="0"/>
              <a:t> of </a:t>
            </a:r>
            <a:r>
              <a:rPr lang="it-IT" sz="1400" b="1" i="1" dirty="0" err="1"/>
              <a:t>lysosomal</a:t>
            </a:r>
            <a:r>
              <a:rPr lang="it-IT" sz="1400" b="1" i="1" dirty="0"/>
              <a:t> </a:t>
            </a:r>
            <a:r>
              <a:rPr lang="it-IT" sz="1400" b="1" i="1" dirty="0" err="1"/>
              <a:t>activation</a:t>
            </a:r>
            <a:r>
              <a:rPr lang="it-IT" sz="1400" b="1" i="1" dirty="0"/>
              <a:t> </a:t>
            </a:r>
            <a:r>
              <a:rPr lang="it-IT" sz="1400" i="1" dirty="0"/>
              <a:t>in scattered </a:t>
            </a:r>
            <a:r>
              <a:rPr lang="it-IT" sz="1400" i="1" dirty="0" err="1"/>
              <a:t>fibers</a:t>
            </a:r>
            <a:endParaRPr lang="it-IT" sz="1400" i="1" dirty="0"/>
          </a:p>
        </p:txBody>
      </p:sp>
    </p:spTree>
    <p:extLst>
      <p:ext uri="{BB962C8B-B14F-4D97-AF65-F5344CB8AC3E}">
        <p14:creationId xmlns:p14="http://schemas.microsoft.com/office/powerpoint/2010/main" val="310584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5B109A-F8D5-24A4-3DD4-3F6709F2CE07}"/>
              </a:ext>
            </a:extLst>
          </p:cNvPr>
          <p:cNvSpPr txBox="1">
            <a:spLocks/>
          </p:cNvSpPr>
          <p:nvPr/>
        </p:nvSpPr>
        <p:spPr>
          <a:xfrm>
            <a:off x="532856" y="97469"/>
            <a:ext cx="7886700" cy="994172"/>
          </a:xfrm>
          <a:prstGeom prst="rect">
            <a:avLst/>
          </a:prstGeom>
          <a:effectLst>
            <a:outerShdw blurRad="50800" dist="38100" dir="5400000" algn="t"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a:solidFill>
                  <a:srgbClr val="0000FF"/>
                </a:solidFill>
                <a:latin typeface="Arial Black" panose="020B0A04020102020204" pitchFamily="34" charset="0"/>
              </a:rPr>
              <a:t>ERT + </a:t>
            </a:r>
            <a:r>
              <a:rPr lang="it-IT" sz="3200" dirty="0" err="1">
                <a:solidFill>
                  <a:srgbClr val="0000FF"/>
                </a:solidFill>
                <a:latin typeface="Arial Black" panose="020B0A04020102020204" pitchFamily="34" charset="0"/>
              </a:rPr>
              <a:t>enzyme</a:t>
            </a:r>
            <a:r>
              <a:rPr lang="it-IT" sz="3200" dirty="0">
                <a:solidFill>
                  <a:srgbClr val="0000FF"/>
                </a:solidFill>
                <a:latin typeface="Arial Black" panose="020B0A04020102020204" pitchFamily="34" charset="0"/>
              </a:rPr>
              <a:t> </a:t>
            </a:r>
            <a:r>
              <a:rPr lang="it-IT" sz="3200" dirty="0" err="1">
                <a:solidFill>
                  <a:srgbClr val="0000FF"/>
                </a:solidFill>
                <a:latin typeface="Arial Black" panose="020B0A04020102020204" pitchFamily="34" charset="0"/>
              </a:rPr>
              <a:t>stabilizer</a:t>
            </a:r>
            <a:endParaRPr lang="it-IT" sz="3200" dirty="0">
              <a:solidFill>
                <a:srgbClr val="0000FF"/>
              </a:solidFill>
              <a:latin typeface="Arial Black" panose="020B0A04020102020204" pitchFamily="34" charset="0"/>
            </a:endParaRPr>
          </a:p>
        </p:txBody>
      </p:sp>
      <p:sp>
        <p:nvSpPr>
          <p:cNvPr id="7" name="CasellaDiTesto 6">
            <a:extLst>
              <a:ext uri="{FF2B5EF4-FFF2-40B4-BE49-F238E27FC236}">
                <a16:creationId xmlns:a16="http://schemas.microsoft.com/office/drawing/2014/main" id="{0C6CF099-015A-B9AD-D146-3920A96FA1D3}"/>
              </a:ext>
            </a:extLst>
          </p:cNvPr>
          <p:cNvSpPr txBox="1"/>
          <p:nvPr/>
        </p:nvSpPr>
        <p:spPr>
          <a:xfrm>
            <a:off x="57645" y="4828795"/>
            <a:ext cx="5347063" cy="307777"/>
          </a:xfrm>
          <a:prstGeom prst="rect">
            <a:avLst/>
          </a:prstGeom>
          <a:noFill/>
        </p:spPr>
        <p:txBody>
          <a:bodyPr wrap="square">
            <a:spAutoFit/>
          </a:bodyPr>
          <a:lstStyle/>
          <a:p>
            <a:r>
              <a:rPr lang="it-IT" sz="1400" b="1" i="1" dirty="0">
                <a:latin typeface="Times New Roman" panose="02020603050405020304" pitchFamily="18" charset="0"/>
                <a:cs typeface="Times New Roman" panose="02020603050405020304" pitchFamily="18" charset="0"/>
              </a:rPr>
              <a:t>https://pompediseasenews.com</a:t>
            </a:r>
          </a:p>
        </p:txBody>
      </p:sp>
      <p:pic>
        <p:nvPicPr>
          <p:cNvPr id="4" name="Immagine 3">
            <a:extLst>
              <a:ext uri="{FF2B5EF4-FFF2-40B4-BE49-F238E27FC236}">
                <a16:creationId xmlns:a16="http://schemas.microsoft.com/office/drawing/2014/main" id="{F97A98AB-1533-4A80-A342-DCE5E3496187}"/>
              </a:ext>
            </a:extLst>
          </p:cNvPr>
          <p:cNvPicPr>
            <a:picLocks noChangeAspect="1"/>
          </p:cNvPicPr>
          <p:nvPr/>
        </p:nvPicPr>
        <p:blipFill>
          <a:blip r:embed="rId3"/>
          <a:stretch>
            <a:fillRect/>
          </a:stretch>
        </p:blipFill>
        <p:spPr>
          <a:xfrm>
            <a:off x="295597" y="748145"/>
            <a:ext cx="8361218" cy="3983182"/>
          </a:xfrm>
          <a:prstGeom prst="rect">
            <a:avLst/>
          </a:prstGeom>
        </p:spPr>
      </p:pic>
      <p:pic>
        <p:nvPicPr>
          <p:cNvPr id="5" name="Immagine 4">
            <a:extLst>
              <a:ext uri="{FF2B5EF4-FFF2-40B4-BE49-F238E27FC236}">
                <a16:creationId xmlns:a16="http://schemas.microsoft.com/office/drawing/2014/main" id="{6328C81A-9E40-49F7-873F-4926E691D709}"/>
              </a:ext>
            </a:extLst>
          </p:cNvPr>
          <p:cNvPicPr>
            <a:picLocks noChangeAspect="1"/>
          </p:cNvPicPr>
          <p:nvPr/>
        </p:nvPicPr>
        <p:blipFill rotWithShape="1">
          <a:blip r:embed="rId4"/>
          <a:srcRect r="6790" b="22559"/>
          <a:stretch/>
        </p:blipFill>
        <p:spPr>
          <a:xfrm>
            <a:off x="4572000" y="1480728"/>
            <a:ext cx="1579375" cy="524283"/>
          </a:xfrm>
          <a:prstGeom prst="rect">
            <a:avLst/>
          </a:prstGeom>
        </p:spPr>
      </p:pic>
    </p:spTree>
    <p:extLst>
      <p:ext uri="{BB962C8B-B14F-4D97-AF65-F5344CB8AC3E}">
        <p14:creationId xmlns:p14="http://schemas.microsoft.com/office/powerpoint/2010/main" val="1741190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C1CF261-9685-867E-A9E9-10A504099A15}"/>
              </a:ext>
            </a:extLst>
          </p:cNvPr>
          <p:cNvGrpSpPr>
            <a:grpSpLocks noChangeAspect="1"/>
          </p:cNvGrpSpPr>
          <p:nvPr/>
        </p:nvGrpSpPr>
        <p:grpSpPr bwMode="auto">
          <a:xfrm>
            <a:off x="1053737" y="786811"/>
            <a:ext cx="7463246" cy="3413125"/>
            <a:chOff x="0" y="545"/>
            <a:chExt cx="5760" cy="2150"/>
          </a:xfrm>
        </p:grpSpPr>
        <p:sp>
          <p:nvSpPr>
            <p:cNvPr id="5" name="AutoShape 3">
              <a:extLst>
                <a:ext uri="{FF2B5EF4-FFF2-40B4-BE49-F238E27FC236}">
                  <a16:creationId xmlns:a16="http://schemas.microsoft.com/office/drawing/2014/main" id="{1875D00F-4952-F078-51A0-95079EF006C9}"/>
                </a:ext>
              </a:extLst>
            </p:cNvPr>
            <p:cNvSpPr>
              <a:spLocks noChangeAspect="1" noChangeArrowheads="1" noTextEdit="1"/>
            </p:cNvSpPr>
            <p:nvPr/>
          </p:nvSpPr>
          <p:spPr bwMode="auto">
            <a:xfrm>
              <a:off x="0" y="545"/>
              <a:ext cx="5760" cy="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053" name="Picture 5">
              <a:extLst>
                <a:ext uri="{FF2B5EF4-FFF2-40B4-BE49-F238E27FC236}">
                  <a16:creationId xmlns:a16="http://schemas.microsoft.com/office/drawing/2014/main" id="{C2545866-EE6C-7318-A824-4DD92EEC0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5"/>
              <a:ext cx="5763" cy="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a:extLst>
              <a:ext uri="{FF2B5EF4-FFF2-40B4-BE49-F238E27FC236}">
                <a16:creationId xmlns:a16="http://schemas.microsoft.com/office/drawing/2014/main" id="{E2865384-5AF2-4BB3-CCA5-B234E8F1AA27}"/>
              </a:ext>
            </a:extLst>
          </p:cNvPr>
          <p:cNvGrpSpPr>
            <a:grpSpLocks noChangeAspect="1"/>
          </p:cNvGrpSpPr>
          <p:nvPr/>
        </p:nvGrpSpPr>
        <p:grpSpPr bwMode="auto">
          <a:xfrm>
            <a:off x="623130" y="660985"/>
            <a:ext cx="8206654" cy="4091660"/>
            <a:chOff x="0" y="3"/>
            <a:chExt cx="5760" cy="3234"/>
          </a:xfrm>
        </p:grpSpPr>
        <p:sp>
          <p:nvSpPr>
            <p:cNvPr id="9" name="AutoShape 7">
              <a:extLst>
                <a:ext uri="{FF2B5EF4-FFF2-40B4-BE49-F238E27FC236}">
                  <a16:creationId xmlns:a16="http://schemas.microsoft.com/office/drawing/2014/main" id="{ADE73FF2-AE3E-45FE-EC62-DE1F2800471A}"/>
                </a:ext>
              </a:extLst>
            </p:cNvPr>
            <p:cNvSpPr>
              <a:spLocks noChangeAspect="1" noChangeArrowheads="1" noTextEdit="1"/>
            </p:cNvSpPr>
            <p:nvPr/>
          </p:nvSpPr>
          <p:spPr bwMode="auto">
            <a:xfrm>
              <a:off x="0" y="3"/>
              <a:ext cx="5760" cy="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057" name="Picture 9">
              <a:extLst>
                <a:ext uri="{FF2B5EF4-FFF2-40B4-BE49-F238E27FC236}">
                  <a16:creationId xmlns:a16="http://schemas.microsoft.com/office/drawing/2014/main" id="{AFAD3473-6996-1E32-3AFC-E5DEAA0B3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
              <a:ext cx="5763"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asellaDiTesto 10">
            <a:extLst>
              <a:ext uri="{FF2B5EF4-FFF2-40B4-BE49-F238E27FC236}">
                <a16:creationId xmlns:a16="http://schemas.microsoft.com/office/drawing/2014/main" id="{A793D2DE-9D14-0BCC-22E8-212C9DC14907}"/>
              </a:ext>
            </a:extLst>
          </p:cNvPr>
          <p:cNvSpPr txBox="1"/>
          <p:nvPr/>
        </p:nvSpPr>
        <p:spPr>
          <a:xfrm>
            <a:off x="229193" y="4821917"/>
            <a:ext cx="3691643" cy="276999"/>
          </a:xfrm>
          <a:prstGeom prst="rect">
            <a:avLst/>
          </a:prstGeom>
          <a:noFill/>
        </p:spPr>
        <p:txBody>
          <a:bodyPr wrap="square">
            <a:spAutoFit/>
          </a:bodyPr>
          <a:lstStyle/>
          <a:p>
            <a:r>
              <a:rPr lang="it-IT" sz="1200" b="1" dirty="0" err="1">
                <a:latin typeface="Times New Roman" panose="02020603050405020304" pitchFamily="18" charset="0"/>
                <a:cs typeface="Times New Roman" panose="02020603050405020304" pitchFamily="18" charset="0"/>
              </a:rPr>
              <a:t>Roig</a:t>
            </a:r>
            <a:r>
              <a:rPr lang="it-IT" sz="1200" b="1" dirty="0">
                <a:latin typeface="Times New Roman" panose="02020603050405020304" pitchFamily="18" charset="0"/>
                <a:cs typeface="Times New Roman" panose="02020603050405020304" pitchFamily="18" charset="0"/>
              </a:rPr>
              <a:t>-Zamboni V, et al. </a:t>
            </a:r>
            <a:r>
              <a:rPr lang="it-IT" sz="1200" b="1" i="1" dirty="0" err="1">
                <a:latin typeface="Times New Roman" panose="02020603050405020304" pitchFamily="18" charset="0"/>
                <a:cs typeface="Times New Roman" panose="02020603050405020304" pitchFamily="18" charset="0"/>
              </a:rPr>
              <a:t>Nat</a:t>
            </a:r>
            <a:r>
              <a:rPr lang="it-IT" sz="1200" b="1" i="1" dirty="0">
                <a:latin typeface="Times New Roman" panose="02020603050405020304" pitchFamily="18" charset="0"/>
                <a:cs typeface="Times New Roman" panose="02020603050405020304" pitchFamily="18" charset="0"/>
              </a:rPr>
              <a:t> </a:t>
            </a:r>
            <a:r>
              <a:rPr lang="it-IT" sz="1200" b="1" i="1" dirty="0" err="1">
                <a:latin typeface="Times New Roman" panose="02020603050405020304" pitchFamily="18" charset="0"/>
                <a:cs typeface="Times New Roman" panose="02020603050405020304" pitchFamily="18" charset="0"/>
              </a:rPr>
              <a:t>Commun</a:t>
            </a:r>
            <a:r>
              <a:rPr lang="it-IT" sz="1200" b="1" dirty="0">
                <a:latin typeface="Times New Roman" panose="02020603050405020304" pitchFamily="18" charset="0"/>
                <a:cs typeface="Times New Roman" panose="02020603050405020304" pitchFamily="18" charset="0"/>
              </a:rPr>
              <a:t>. 2017;8(1):1111.</a:t>
            </a:r>
          </a:p>
        </p:txBody>
      </p:sp>
      <p:sp>
        <p:nvSpPr>
          <p:cNvPr id="2" name="Rettangolo 1">
            <a:extLst>
              <a:ext uri="{FF2B5EF4-FFF2-40B4-BE49-F238E27FC236}">
                <a16:creationId xmlns:a16="http://schemas.microsoft.com/office/drawing/2014/main" id="{8EF7CA5E-3D92-48AA-BFF2-68ECFFF65DFD}"/>
              </a:ext>
            </a:extLst>
          </p:cNvPr>
          <p:cNvSpPr/>
          <p:nvPr/>
        </p:nvSpPr>
        <p:spPr>
          <a:xfrm>
            <a:off x="154784" y="152010"/>
            <a:ext cx="8624455" cy="400110"/>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2000" b="1" dirty="0">
                <a:solidFill>
                  <a:srgbClr val="0000FF"/>
                </a:solidFill>
                <a:latin typeface="Arial Black" panose="020B0A04020102020204" pitchFamily="34" charset="0"/>
              </a:rPr>
              <a:t>Structure of human lysosomal acid αglucosidase</a:t>
            </a:r>
            <a:endParaRPr lang="it-IT" sz="2000" b="1"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222319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D2DF0AB-1444-4EA4-BB50-2E014D485D0F}"/>
              </a:ext>
            </a:extLst>
          </p:cNvPr>
          <p:cNvPicPr>
            <a:picLocks noChangeAspect="1"/>
          </p:cNvPicPr>
          <p:nvPr/>
        </p:nvPicPr>
        <p:blipFill>
          <a:blip r:embed="rId3"/>
          <a:stretch>
            <a:fillRect/>
          </a:stretch>
        </p:blipFill>
        <p:spPr>
          <a:xfrm>
            <a:off x="782783" y="789710"/>
            <a:ext cx="7696200" cy="3856872"/>
          </a:xfrm>
          <a:prstGeom prst="rect">
            <a:avLst/>
          </a:prstGeom>
        </p:spPr>
      </p:pic>
      <p:sp>
        <p:nvSpPr>
          <p:cNvPr id="3" name="Rettangolo 2">
            <a:extLst>
              <a:ext uri="{FF2B5EF4-FFF2-40B4-BE49-F238E27FC236}">
                <a16:creationId xmlns:a16="http://schemas.microsoft.com/office/drawing/2014/main" id="{E319C019-78D1-4E39-BD84-C9B7AC0E5993}"/>
              </a:ext>
            </a:extLst>
          </p:cNvPr>
          <p:cNvSpPr/>
          <p:nvPr/>
        </p:nvSpPr>
        <p:spPr>
          <a:xfrm>
            <a:off x="346364" y="-18318"/>
            <a:ext cx="8264235" cy="646331"/>
          </a:xfrm>
          <a:prstGeom prst="rect">
            <a:avLst/>
          </a:prstGeom>
          <a:effectLst>
            <a:outerShdw blurRad="50800" dist="38100" dir="5400000" algn="t" rotWithShape="0">
              <a:prstClr val="black">
                <a:alpha val="40000"/>
              </a:prstClr>
            </a:outerShdw>
          </a:effectLst>
        </p:spPr>
        <p:txBody>
          <a:bodyPr wrap="square">
            <a:spAutoFit/>
          </a:bodyPr>
          <a:lstStyle/>
          <a:p>
            <a:pPr algn="ctr"/>
            <a:r>
              <a:rPr lang="en-US" b="1" dirty="0" err="1">
                <a:solidFill>
                  <a:srgbClr val="0000FF"/>
                </a:solidFill>
                <a:latin typeface="Arial Black" panose="020B0A04020102020204" pitchFamily="34" charset="0"/>
              </a:rPr>
              <a:t>rhGAA</a:t>
            </a:r>
            <a:r>
              <a:rPr lang="en-US" b="1" dirty="0">
                <a:solidFill>
                  <a:srgbClr val="0000FF"/>
                </a:solidFill>
                <a:latin typeface="Arial Black" panose="020B0A04020102020204" pitchFamily="34" charset="0"/>
              </a:rPr>
              <a:t> ERT distribution from the systemic circulation to the interstitial space surrounding muscle fibers</a:t>
            </a:r>
            <a:endParaRPr lang="it-IT" b="1" dirty="0">
              <a:solidFill>
                <a:srgbClr val="0000FF"/>
              </a:solidFill>
              <a:latin typeface="Arial Black" panose="020B0A04020102020204" pitchFamily="34" charset="0"/>
            </a:endParaRPr>
          </a:p>
        </p:txBody>
      </p:sp>
      <p:sp>
        <p:nvSpPr>
          <p:cNvPr id="4" name="Rettangolo 3">
            <a:extLst>
              <a:ext uri="{FF2B5EF4-FFF2-40B4-BE49-F238E27FC236}">
                <a16:creationId xmlns:a16="http://schemas.microsoft.com/office/drawing/2014/main" id="{3C42A079-B2F3-4DCE-96AC-D81DFA5FF043}"/>
              </a:ext>
            </a:extLst>
          </p:cNvPr>
          <p:cNvSpPr/>
          <p:nvPr/>
        </p:nvSpPr>
        <p:spPr>
          <a:xfrm>
            <a:off x="173181" y="4859490"/>
            <a:ext cx="7516307" cy="261610"/>
          </a:xfrm>
          <a:prstGeom prst="rect">
            <a:avLst/>
          </a:prstGeom>
        </p:spPr>
        <p:txBody>
          <a:bodyPr wrap="square">
            <a:spAutoFit/>
          </a:bodyPr>
          <a:lstStyle/>
          <a:p>
            <a:r>
              <a:rPr lang="it-IT" sz="1100" b="1" dirty="0">
                <a:latin typeface="Times New Roman" panose="02020603050405020304" pitchFamily="18" charset="0"/>
                <a:cs typeface="Times New Roman" panose="02020603050405020304" pitchFamily="18" charset="0"/>
              </a:rPr>
              <a:t>Do UV, et al. </a:t>
            </a:r>
            <a:r>
              <a:rPr lang="it-IT" sz="1100" b="1" i="1" dirty="0" err="1">
                <a:latin typeface="Times New Roman" panose="02020603050405020304" pitchFamily="18" charset="0"/>
                <a:cs typeface="Times New Roman" panose="02020603050405020304" pitchFamily="18" charset="0"/>
              </a:rPr>
              <a:t>Ann</a:t>
            </a:r>
            <a:r>
              <a:rPr lang="it-IT" sz="1100" b="1" i="1" dirty="0">
                <a:latin typeface="Times New Roman" panose="02020603050405020304" pitchFamily="18" charset="0"/>
                <a:cs typeface="Times New Roman" panose="02020603050405020304" pitchFamily="18" charset="0"/>
              </a:rPr>
              <a:t> </a:t>
            </a:r>
            <a:r>
              <a:rPr lang="it-IT" sz="1100" b="1" i="1" dirty="0" err="1">
                <a:latin typeface="Times New Roman" panose="02020603050405020304" pitchFamily="18" charset="0"/>
                <a:cs typeface="Times New Roman" panose="02020603050405020304" pitchFamily="18" charset="0"/>
              </a:rPr>
              <a:t>Transl</a:t>
            </a:r>
            <a:r>
              <a:rPr lang="it-IT" sz="1100" b="1" i="1" dirty="0">
                <a:latin typeface="Times New Roman" panose="02020603050405020304" pitchFamily="18" charset="0"/>
                <a:cs typeface="Times New Roman" panose="02020603050405020304" pitchFamily="18" charset="0"/>
              </a:rPr>
              <a:t> </a:t>
            </a:r>
            <a:r>
              <a:rPr lang="it-IT" sz="1100" b="1" i="1" dirty="0" err="1">
                <a:latin typeface="Times New Roman" panose="02020603050405020304" pitchFamily="18" charset="0"/>
                <a:cs typeface="Times New Roman" panose="02020603050405020304" pitchFamily="18" charset="0"/>
              </a:rPr>
              <a:t>Med</a:t>
            </a:r>
            <a:r>
              <a:rPr lang="it-IT" sz="1100" b="1" dirty="0">
                <a:latin typeface="Times New Roman" panose="02020603050405020304" pitchFamily="18" charset="0"/>
                <a:cs typeface="Times New Roman" panose="02020603050405020304" pitchFamily="18" charset="0"/>
              </a:rPr>
              <a:t>. 2019;7(13):291. </a:t>
            </a:r>
          </a:p>
        </p:txBody>
      </p:sp>
      <p:sp>
        <p:nvSpPr>
          <p:cNvPr id="5" name="Freccia a destra 4">
            <a:extLst>
              <a:ext uri="{FF2B5EF4-FFF2-40B4-BE49-F238E27FC236}">
                <a16:creationId xmlns:a16="http://schemas.microsoft.com/office/drawing/2014/main" id="{7F0EB293-2C8C-416B-9DFE-BC37F27611D3}"/>
              </a:ext>
            </a:extLst>
          </p:cNvPr>
          <p:cNvSpPr/>
          <p:nvPr/>
        </p:nvSpPr>
        <p:spPr>
          <a:xfrm rot="18389542">
            <a:off x="3140795" y="3005140"/>
            <a:ext cx="606224" cy="282160"/>
          </a:xfrm>
          <a:prstGeom prst="rightArrow">
            <a:avLst/>
          </a:prstGeom>
          <a:solidFill>
            <a:srgbClr val="FF00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BBC6292-CD78-4ABE-9FD6-44B6268B2300}"/>
              </a:ext>
            </a:extLst>
          </p:cNvPr>
          <p:cNvSpPr/>
          <p:nvPr/>
        </p:nvSpPr>
        <p:spPr>
          <a:xfrm>
            <a:off x="3275715" y="2387084"/>
            <a:ext cx="816249" cy="369332"/>
          </a:xfrm>
          <a:prstGeom prst="rect">
            <a:avLst/>
          </a:prstGeom>
        </p:spPr>
        <p:txBody>
          <a:bodyPr wrap="none">
            <a:spAutoFit/>
          </a:bodyPr>
          <a:lstStyle/>
          <a:p>
            <a:r>
              <a:rPr lang="it-IT" b="1" dirty="0"/>
              <a:t>rhGAA</a:t>
            </a:r>
          </a:p>
        </p:txBody>
      </p:sp>
    </p:spTree>
    <p:extLst>
      <p:ext uri="{BB962C8B-B14F-4D97-AF65-F5344CB8AC3E}">
        <p14:creationId xmlns:p14="http://schemas.microsoft.com/office/powerpoint/2010/main" val="269670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 y="2118975"/>
            <a:ext cx="4678680" cy="1790700"/>
          </a:xfrm>
          <a:effectLst>
            <a:outerShdw blurRad="50800" dist="38100" dir="5400000" algn="t" rotWithShape="0">
              <a:prstClr val="black">
                <a:alpha val="40000"/>
              </a:prstClr>
            </a:outerShdw>
          </a:effectLst>
        </p:spPr>
        <p:txBody>
          <a:bodyPr>
            <a:noAutofit/>
          </a:bodyPr>
          <a:lstStyle/>
          <a:p>
            <a:r>
              <a:rPr sz="3600" dirty="0">
                <a:solidFill>
                  <a:srgbClr val="0000FF"/>
                </a:solidFill>
                <a:latin typeface="Arial Black" panose="020B0A04020102020204" pitchFamily="34" charset="0"/>
              </a:rPr>
              <a:t>Caso </a:t>
            </a:r>
            <a:r>
              <a:rPr sz="3600" dirty="0" err="1">
                <a:solidFill>
                  <a:srgbClr val="0000FF"/>
                </a:solidFill>
                <a:latin typeface="Arial Black" panose="020B0A04020102020204" pitchFamily="34" charset="0"/>
              </a:rPr>
              <a:t>clinico</a:t>
            </a:r>
            <a:r>
              <a:rPr lang="it-IT" sz="3600" dirty="0">
                <a:solidFill>
                  <a:srgbClr val="0000FF"/>
                </a:solidFill>
                <a:latin typeface="Arial Black" panose="020B0A04020102020204" pitchFamily="34" charset="0"/>
              </a:rPr>
              <a:t> 1</a:t>
            </a:r>
            <a:br>
              <a:rPr lang="it-IT" sz="3600" dirty="0">
                <a:solidFill>
                  <a:srgbClr val="0000FF"/>
                </a:solidFill>
                <a:latin typeface="Arial Black" panose="020B0A04020102020204" pitchFamily="34" charset="0"/>
              </a:rPr>
            </a:br>
            <a:br>
              <a:rPr lang="it-IT" sz="3600" dirty="0">
                <a:solidFill>
                  <a:srgbClr val="0000FF"/>
                </a:solidFill>
                <a:latin typeface="Arial Black" panose="020B0A04020102020204" pitchFamily="34" charset="0"/>
              </a:rPr>
            </a:br>
            <a:r>
              <a:rPr lang="it-IT" sz="3600" b="1" dirty="0">
                <a:solidFill>
                  <a:srgbClr val="FF0000"/>
                </a:solidFill>
                <a:latin typeface="Comic Sans MS" panose="030F0702030302020204" pitchFamily="66" charset="0"/>
              </a:rPr>
              <a:t>I</a:t>
            </a:r>
            <a:r>
              <a:rPr sz="3600" b="1" dirty="0" err="1">
                <a:solidFill>
                  <a:srgbClr val="FF0000"/>
                </a:solidFill>
                <a:latin typeface="Comic Sans MS" panose="030F0702030302020204" pitchFamily="66" charset="0"/>
              </a:rPr>
              <a:t>nsufficienza</a:t>
            </a:r>
            <a:r>
              <a:rPr sz="3600" b="1" dirty="0">
                <a:solidFill>
                  <a:srgbClr val="FF0000"/>
                </a:solidFill>
                <a:latin typeface="Comic Sans MS" panose="030F0702030302020204" pitchFamily="66" charset="0"/>
              </a:rPr>
              <a:t> respiratoria</a:t>
            </a:r>
            <a:r>
              <a:rPr lang="it-IT" sz="3600" b="1" dirty="0">
                <a:solidFill>
                  <a:srgbClr val="FF0000"/>
                </a:solidFill>
                <a:latin typeface="Comic Sans MS" panose="030F0702030302020204" pitchFamily="66" charset="0"/>
              </a:rPr>
              <a:t> </a:t>
            </a:r>
            <a:r>
              <a:rPr sz="3600" b="1" dirty="0">
                <a:solidFill>
                  <a:srgbClr val="FF0000"/>
                </a:solidFill>
                <a:latin typeface="Comic Sans MS" panose="030F0702030302020204" pitchFamily="66" charset="0"/>
              </a:rPr>
              <a:t>acuta</a:t>
            </a:r>
            <a:r>
              <a:rPr lang="it-IT" sz="3600" b="1" dirty="0">
                <a:solidFill>
                  <a:srgbClr val="FF0000"/>
                </a:solidFill>
                <a:latin typeface="Comic Sans MS" panose="030F0702030302020204" pitchFamily="66" charset="0"/>
              </a:rPr>
              <a:t> </a:t>
            </a:r>
            <a:r>
              <a:rPr lang="it-IT" sz="3600" b="1" dirty="0" err="1">
                <a:solidFill>
                  <a:srgbClr val="FF0000"/>
                </a:solidFill>
                <a:latin typeface="Comic Sans MS" panose="030F0702030302020204" pitchFamily="66" charset="0"/>
              </a:rPr>
              <a:t>ipercapnica</a:t>
            </a:r>
            <a:r>
              <a:rPr lang="it-IT" sz="3600" b="1" dirty="0">
                <a:solidFill>
                  <a:srgbClr val="FF0000"/>
                </a:solidFill>
                <a:latin typeface="Comic Sans MS" panose="030F0702030302020204" pitchFamily="66" charset="0"/>
              </a:rPr>
              <a:t> in C(L)OPD </a:t>
            </a:r>
            <a:endParaRPr sz="3600" b="1" dirty="0">
              <a:solidFill>
                <a:srgbClr val="FF0000"/>
              </a:solidFill>
              <a:latin typeface="Comic Sans MS" panose="030F0702030302020204" pitchFamily="66" charset="0"/>
            </a:endParaRPr>
          </a:p>
        </p:txBody>
      </p:sp>
      <p:pic>
        <p:nvPicPr>
          <p:cNvPr id="5" name="Immagine 4">
            <a:extLst>
              <a:ext uri="{FF2B5EF4-FFF2-40B4-BE49-F238E27FC236}">
                <a16:creationId xmlns:a16="http://schemas.microsoft.com/office/drawing/2014/main" id="{DA88F31A-DF71-2D12-066D-ED3E18FAE543}"/>
              </a:ext>
            </a:extLst>
          </p:cNvPr>
          <p:cNvPicPr>
            <a:picLocks noChangeAspect="1"/>
          </p:cNvPicPr>
          <p:nvPr/>
        </p:nvPicPr>
        <p:blipFill>
          <a:blip r:embed="rId2"/>
          <a:srcRect l="48533" t="13545" r="4511" b="12127"/>
          <a:stretch/>
        </p:blipFill>
        <p:spPr>
          <a:xfrm>
            <a:off x="5079275" y="0"/>
            <a:ext cx="4064725" cy="5033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6AFFF6E-B2FC-486E-A744-52B607182429}"/>
              </a:ext>
            </a:extLst>
          </p:cNvPr>
          <p:cNvPicPr>
            <a:picLocks noChangeAspect="1"/>
          </p:cNvPicPr>
          <p:nvPr/>
        </p:nvPicPr>
        <p:blipFill>
          <a:blip r:embed="rId3"/>
          <a:stretch>
            <a:fillRect/>
          </a:stretch>
        </p:blipFill>
        <p:spPr>
          <a:xfrm>
            <a:off x="367145" y="713509"/>
            <a:ext cx="8236528" cy="4003964"/>
          </a:xfrm>
          <a:prstGeom prst="rect">
            <a:avLst/>
          </a:prstGeom>
        </p:spPr>
      </p:pic>
      <p:sp>
        <p:nvSpPr>
          <p:cNvPr id="3" name="Rettangolo 2">
            <a:extLst>
              <a:ext uri="{FF2B5EF4-FFF2-40B4-BE49-F238E27FC236}">
                <a16:creationId xmlns:a16="http://schemas.microsoft.com/office/drawing/2014/main" id="{E16DB9FF-8BED-4AE6-A37B-6D1E6D1164E8}"/>
              </a:ext>
            </a:extLst>
          </p:cNvPr>
          <p:cNvSpPr/>
          <p:nvPr/>
        </p:nvSpPr>
        <p:spPr>
          <a:xfrm>
            <a:off x="180106" y="4842849"/>
            <a:ext cx="7516093" cy="276999"/>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Stevens D, et al. </a:t>
            </a:r>
            <a:r>
              <a:rPr lang="en-US" sz="1200" b="1" i="1" dirty="0" err="1">
                <a:latin typeface="Times New Roman" panose="02020603050405020304" pitchFamily="18" charset="0"/>
                <a:cs typeface="Times New Roman" panose="02020603050405020304" pitchFamily="18" charset="0"/>
              </a:rPr>
              <a:t>Curr</a:t>
            </a:r>
            <a:r>
              <a:rPr lang="en-US" sz="1200" b="1" i="1" dirty="0">
                <a:latin typeface="Times New Roman" panose="02020603050405020304" pitchFamily="18" charset="0"/>
                <a:cs typeface="Times New Roman" panose="02020603050405020304" pitchFamily="18" charset="0"/>
              </a:rPr>
              <a:t> Treat Options Neurol</a:t>
            </a:r>
            <a:r>
              <a:rPr lang="en-US" sz="1200" b="1" dirty="0">
                <a:latin typeface="Times New Roman" panose="02020603050405020304" pitchFamily="18" charset="0"/>
                <a:cs typeface="Times New Roman" panose="02020603050405020304" pitchFamily="18" charset="0"/>
              </a:rPr>
              <a:t>. 2022;24(11):573-588.</a:t>
            </a:r>
            <a:endParaRPr lang="it-IT" sz="1200" b="1" dirty="0">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76EFC8EB-887D-4269-BAAF-5BDC001AF5B7}"/>
              </a:ext>
            </a:extLst>
          </p:cNvPr>
          <p:cNvSpPr/>
          <p:nvPr/>
        </p:nvSpPr>
        <p:spPr>
          <a:xfrm>
            <a:off x="86590" y="142990"/>
            <a:ext cx="8970819" cy="338554"/>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1600" b="1" dirty="0" err="1">
                <a:solidFill>
                  <a:srgbClr val="0000FF"/>
                </a:solidFill>
                <a:latin typeface="Arial Black" panose="020B0A04020102020204" pitchFamily="34" charset="0"/>
              </a:rPr>
              <a:t>MoA</a:t>
            </a:r>
            <a:r>
              <a:rPr lang="en-US" sz="1600" b="1" dirty="0">
                <a:solidFill>
                  <a:srgbClr val="0000FF"/>
                </a:solidFill>
                <a:latin typeface="Arial Black" panose="020B0A04020102020204" pitchFamily="34" charset="0"/>
              </a:rPr>
              <a:t> within the cell for the current and upcoming therapies in </a:t>
            </a:r>
            <a:r>
              <a:rPr lang="en-US" sz="1600" b="1" dirty="0" err="1">
                <a:solidFill>
                  <a:srgbClr val="0000FF"/>
                </a:solidFill>
                <a:latin typeface="Arial Black" panose="020B0A04020102020204" pitchFamily="34" charset="0"/>
              </a:rPr>
              <a:t>Pompe</a:t>
            </a:r>
            <a:r>
              <a:rPr lang="en-US" sz="1600" b="1" dirty="0">
                <a:solidFill>
                  <a:srgbClr val="0000FF"/>
                </a:solidFill>
                <a:latin typeface="Arial Black" panose="020B0A04020102020204" pitchFamily="34" charset="0"/>
              </a:rPr>
              <a:t> Disease</a:t>
            </a:r>
            <a:endParaRPr lang="it-IT" sz="1600" b="1" dirty="0">
              <a:solidFill>
                <a:srgbClr val="0000FF"/>
              </a:solidFill>
              <a:latin typeface="Arial Black" panose="020B0A04020102020204" pitchFamily="34" charset="0"/>
            </a:endParaRPr>
          </a:p>
        </p:txBody>
      </p:sp>
      <p:sp>
        <p:nvSpPr>
          <p:cNvPr id="5" name="Rettangolo 4">
            <a:extLst>
              <a:ext uri="{FF2B5EF4-FFF2-40B4-BE49-F238E27FC236}">
                <a16:creationId xmlns:a16="http://schemas.microsoft.com/office/drawing/2014/main" id="{9142D486-6BB9-4DB0-8CD3-4AE4357F38D4}"/>
              </a:ext>
            </a:extLst>
          </p:cNvPr>
          <p:cNvSpPr/>
          <p:nvPr/>
        </p:nvSpPr>
        <p:spPr>
          <a:xfrm>
            <a:off x="2750126" y="588133"/>
            <a:ext cx="2542309" cy="693412"/>
          </a:xfrm>
          <a:prstGeom prst="rect">
            <a:avLst/>
          </a:prstGeom>
          <a:solidFill>
            <a:srgbClr val="FF3300">
              <a:alpha val="19000"/>
            </a:srgbClr>
          </a:solidFill>
          <a:ln w="5715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D4DD06-EDD8-4924-A0F7-614695A67594}"/>
              </a:ext>
            </a:extLst>
          </p:cNvPr>
          <p:cNvSpPr/>
          <p:nvPr/>
        </p:nvSpPr>
        <p:spPr>
          <a:xfrm>
            <a:off x="7043738" y="718704"/>
            <a:ext cx="1733118" cy="693412"/>
          </a:xfrm>
          <a:prstGeom prst="rect">
            <a:avLst/>
          </a:prstGeom>
          <a:solidFill>
            <a:srgbClr val="FF3300">
              <a:alpha val="19000"/>
            </a:srgbClr>
          </a:solidFill>
          <a:ln w="5715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297C57E4-276B-4A0E-BE75-CA01F8C3E719}"/>
              </a:ext>
            </a:extLst>
          </p:cNvPr>
          <p:cNvSpPr/>
          <p:nvPr/>
        </p:nvSpPr>
        <p:spPr>
          <a:xfrm>
            <a:off x="6460331" y="2964223"/>
            <a:ext cx="1733118" cy="600508"/>
          </a:xfrm>
          <a:prstGeom prst="rect">
            <a:avLst/>
          </a:prstGeom>
          <a:solidFill>
            <a:srgbClr val="FF3300">
              <a:alpha val="19000"/>
            </a:srgbClr>
          </a:solidFill>
          <a:ln w="5715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DFB26490-C262-4729-B441-96BE7FDC95DD}"/>
              </a:ext>
            </a:extLst>
          </p:cNvPr>
          <p:cNvSpPr/>
          <p:nvPr/>
        </p:nvSpPr>
        <p:spPr>
          <a:xfrm>
            <a:off x="1652912" y="3257550"/>
            <a:ext cx="1512636" cy="764416"/>
          </a:xfrm>
          <a:prstGeom prst="rect">
            <a:avLst/>
          </a:prstGeom>
          <a:solidFill>
            <a:srgbClr val="FF3300">
              <a:alpha val="19000"/>
            </a:srgbClr>
          </a:solidFill>
          <a:ln w="5715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84889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A340483C-2B5F-9ECF-38A5-BFD85043E955}"/>
              </a:ext>
            </a:extLst>
          </p:cNvPr>
          <p:cNvGrpSpPr>
            <a:grpSpLocks noChangeAspect="1"/>
          </p:cNvGrpSpPr>
          <p:nvPr/>
        </p:nvGrpSpPr>
        <p:grpSpPr bwMode="auto">
          <a:xfrm>
            <a:off x="566057" y="964820"/>
            <a:ext cx="7985759" cy="3720391"/>
            <a:chOff x="965" y="480"/>
            <a:chExt cx="3830" cy="2280"/>
          </a:xfrm>
        </p:grpSpPr>
        <p:sp>
          <p:nvSpPr>
            <p:cNvPr id="9" name="AutoShape 7">
              <a:extLst>
                <a:ext uri="{FF2B5EF4-FFF2-40B4-BE49-F238E27FC236}">
                  <a16:creationId xmlns:a16="http://schemas.microsoft.com/office/drawing/2014/main" id="{2690FCBD-D731-1A2B-12E4-D14554DA5B7C}"/>
                </a:ext>
              </a:extLst>
            </p:cNvPr>
            <p:cNvSpPr>
              <a:spLocks noChangeAspect="1" noChangeArrowheads="1" noTextEdit="1"/>
            </p:cNvSpPr>
            <p:nvPr/>
          </p:nvSpPr>
          <p:spPr bwMode="auto">
            <a:xfrm>
              <a:off x="965" y="480"/>
              <a:ext cx="3830"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81" name="Picture 9">
              <a:extLst>
                <a:ext uri="{FF2B5EF4-FFF2-40B4-BE49-F238E27FC236}">
                  <a16:creationId xmlns:a16="http://schemas.microsoft.com/office/drawing/2014/main" id="{882203FA-8FB3-6F2A-83C1-888583C7A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 y="480"/>
              <a:ext cx="3834" cy="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
            <a:extLst>
              <a:ext uri="{FF2B5EF4-FFF2-40B4-BE49-F238E27FC236}">
                <a16:creationId xmlns:a16="http://schemas.microsoft.com/office/drawing/2014/main" id="{44EAC37E-5D92-C0E9-C4D5-777532D61FD8}"/>
              </a:ext>
            </a:extLst>
          </p:cNvPr>
          <p:cNvGrpSpPr>
            <a:grpSpLocks noChangeAspect="1"/>
          </p:cNvGrpSpPr>
          <p:nvPr/>
        </p:nvGrpSpPr>
        <p:grpSpPr bwMode="auto">
          <a:xfrm>
            <a:off x="-793250" y="88004"/>
            <a:ext cx="6992938" cy="1340200"/>
            <a:chOff x="965" y="839"/>
            <a:chExt cx="4405" cy="1314"/>
          </a:xfrm>
        </p:grpSpPr>
        <p:sp>
          <p:nvSpPr>
            <p:cNvPr id="5" name="AutoShape 3">
              <a:extLst>
                <a:ext uri="{FF2B5EF4-FFF2-40B4-BE49-F238E27FC236}">
                  <a16:creationId xmlns:a16="http://schemas.microsoft.com/office/drawing/2014/main" id="{A2F6714A-8638-2956-AABB-304C08A8671A}"/>
                </a:ext>
              </a:extLst>
            </p:cNvPr>
            <p:cNvSpPr>
              <a:spLocks noChangeAspect="1" noChangeArrowheads="1" noTextEdit="1"/>
            </p:cNvSpPr>
            <p:nvPr/>
          </p:nvSpPr>
          <p:spPr bwMode="auto">
            <a:xfrm>
              <a:off x="965" y="1087"/>
              <a:ext cx="383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77" name="Picture 5">
              <a:extLst>
                <a:ext uri="{FF2B5EF4-FFF2-40B4-BE49-F238E27FC236}">
                  <a16:creationId xmlns:a16="http://schemas.microsoft.com/office/drawing/2014/main" id="{98E7D564-247D-87F7-9303-85F33102D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839"/>
              <a:ext cx="3834" cy="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asellaDiTesto 10">
            <a:extLst>
              <a:ext uri="{FF2B5EF4-FFF2-40B4-BE49-F238E27FC236}">
                <a16:creationId xmlns:a16="http://schemas.microsoft.com/office/drawing/2014/main" id="{40F528AA-4B2B-A074-163E-93D51EADABF8}"/>
              </a:ext>
            </a:extLst>
          </p:cNvPr>
          <p:cNvSpPr txBox="1"/>
          <p:nvPr/>
        </p:nvSpPr>
        <p:spPr>
          <a:xfrm>
            <a:off x="296091" y="4768765"/>
            <a:ext cx="3387634" cy="307777"/>
          </a:xfrm>
          <a:prstGeom prst="rect">
            <a:avLst/>
          </a:prstGeom>
          <a:noFill/>
        </p:spPr>
        <p:txBody>
          <a:bodyPr wrap="square">
            <a:spAutoFit/>
          </a:bodyPr>
          <a:lstStyle/>
          <a:p>
            <a:r>
              <a:rPr lang="it-IT" sz="1400" b="1" i="1" dirty="0">
                <a:latin typeface="Times New Roman" panose="02020603050405020304" pitchFamily="18" charset="0"/>
                <a:cs typeface="Times New Roman" panose="02020603050405020304" pitchFamily="18" charset="0"/>
              </a:rPr>
              <a:t>Orphanet J Rare </a:t>
            </a:r>
            <a:r>
              <a:rPr lang="it-IT" sz="1400" b="1" i="1" dirty="0" err="1">
                <a:latin typeface="Times New Roman" panose="02020603050405020304" pitchFamily="18" charset="0"/>
                <a:cs typeface="Times New Roman" panose="02020603050405020304" pitchFamily="18" charset="0"/>
              </a:rPr>
              <a:t>Dis</a:t>
            </a:r>
            <a:r>
              <a:rPr lang="it-IT" sz="1400" b="1" dirty="0">
                <a:latin typeface="Times New Roman" panose="02020603050405020304" pitchFamily="18" charset="0"/>
                <a:cs typeface="Times New Roman" panose="02020603050405020304" pitchFamily="18" charset="0"/>
              </a:rPr>
              <a:t>. 2019;14(1):62.</a:t>
            </a:r>
          </a:p>
        </p:txBody>
      </p:sp>
    </p:spTree>
    <p:extLst>
      <p:ext uri="{BB962C8B-B14F-4D97-AF65-F5344CB8AC3E}">
        <p14:creationId xmlns:p14="http://schemas.microsoft.com/office/powerpoint/2010/main" val="366859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9C92B52-9084-CEC5-F28D-62194D64AC90}"/>
              </a:ext>
            </a:extLst>
          </p:cNvPr>
          <p:cNvGrpSpPr>
            <a:grpSpLocks noChangeAspect="1"/>
          </p:cNvGrpSpPr>
          <p:nvPr/>
        </p:nvGrpSpPr>
        <p:grpSpPr bwMode="auto">
          <a:xfrm>
            <a:off x="231932" y="682668"/>
            <a:ext cx="5370903" cy="4024519"/>
            <a:chOff x="2100" y="0"/>
            <a:chExt cx="1520" cy="3240"/>
          </a:xfrm>
        </p:grpSpPr>
        <p:sp>
          <p:nvSpPr>
            <p:cNvPr id="5" name="AutoShape 3">
              <a:extLst>
                <a:ext uri="{FF2B5EF4-FFF2-40B4-BE49-F238E27FC236}">
                  <a16:creationId xmlns:a16="http://schemas.microsoft.com/office/drawing/2014/main" id="{FC39F9BA-431C-6BC2-902D-CD490576E535}"/>
                </a:ext>
              </a:extLst>
            </p:cNvPr>
            <p:cNvSpPr>
              <a:spLocks noChangeAspect="1" noChangeArrowheads="1" noTextEdit="1"/>
            </p:cNvSpPr>
            <p:nvPr/>
          </p:nvSpPr>
          <p:spPr bwMode="auto">
            <a:xfrm>
              <a:off x="2157" y="0"/>
              <a:ext cx="1446"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1" name="Picture 5">
              <a:extLst>
                <a:ext uri="{FF2B5EF4-FFF2-40B4-BE49-F238E27FC236}">
                  <a16:creationId xmlns:a16="http://schemas.microsoft.com/office/drawing/2014/main" id="{F309FAF7-A018-D7F6-3AA5-96C6F1A92B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0"/>
            <a:stretch/>
          </p:blipFill>
          <p:spPr bwMode="auto">
            <a:xfrm>
              <a:off x="2100" y="33"/>
              <a:ext cx="1520" cy="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DE35C936-418B-BB2C-39E0-C9C86EB4B924}"/>
              </a:ext>
            </a:extLst>
          </p:cNvPr>
          <p:cNvSpPr txBox="1"/>
          <p:nvPr/>
        </p:nvSpPr>
        <p:spPr>
          <a:xfrm>
            <a:off x="180110" y="4769032"/>
            <a:ext cx="4343400"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Jastrzębska A, </a:t>
            </a:r>
            <a:r>
              <a:rPr lang="it-IT" sz="1200" b="1" dirty="0">
                <a:latin typeface="Times New Roman" panose="02020603050405020304" pitchFamily="18" charset="0"/>
                <a:cs typeface="Times New Roman" panose="02020603050405020304" pitchFamily="18" charset="0"/>
              </a:rPr>
              <a:t>et al</a:t>
            </a:r>
            <a:r>
              <a:rPr lang="pl-PL" sz="1200" b="1" dirty="0">
                <a:latin typeface="Times New Roman" panose="02020603050405020304" pitchFamily="18" charset="0"/>
                <a:cs typeface="Times New Roman" panose="02020603050405020304" pitchFamily="18" charset="0"/>
              </a:rPr>
              <a:t>.</a:t>
            </a:r>
            <a:r>
              <a:rPr lang="it-IT" sz="1200" b="1" dirty="0">
                <a:latin typeface="Times New Roman" panose="02020603050405020304" pitchFamily="18" charset="0"/>
                <a:cs typeface="Times New Roman" panose="02020603050405020304" pitchFamily="18" charset="0"/>
              </a:rPr>
              <a:t> </a:t>
            </a:r>
            <a:r>
              <a:rPr lang="pl-PL" sz="1200" b="1" i="1" dirty="0">
                <a:latin typeface="Times New Roman" panose="02020603050405020304" pitchFamily="18" charset="0"/>
                <a:cs typeface="Times New Roman" panose="02020603050405020304" pitchFamily="18" charset="0"/>
              </a:rPr>
              <a:t>Neurol Neurochir Pol</a:t>
            </a:r>
            <a:r>
              <a:rPr lang="pl-PL" sz="1200" b="1" dirty="0">
                <a:latin typeface="Times New Roman" panose="02020603050405020304" pitchFamily="18" charset="0"/>
                <a:cs typeface="Times New Roman" panose="02020603050405020304" pitchFamily="18" charset="0"/>
              </a:rPr>
              <a:t>. 2023;57(2):143-150. </a:t>
            </a:r>
            <a:endParaRPr lang="it-IT" sz="120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B81F39D4-7795-8BD2-31CA-3E253FF2A91E}"/>
              </a:ext>
            </a:extLst>
          </p:cNvPr>
          <p:cNvSpPr txBox="1">
            <a:spLocks/>
          </p:cNvSpPr>
          <p:nvPr/>
        </p:nvSpPr>
        <p:spPr>
          <a:xfrm>
            <a:off x="532856" y="97469"/>
            <a:ext cx="7886700" cy="994172"/>
          </a:xfrm>
          <a:prstGeom prst="rect">
            <a:avLst/>
          </a:prstGeom>
          <a:effectLst>
            <a:outerShdw blurRad="50800" dist="38100" dir="5400000" algn="t"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a:solidFill>
                  <a:srgbClr val="0000FF"/>
                </a:solidFill>
                <a:latin typeface="Arial Black" panose="020B0A04020102020204" pitchFamily="34" charset="0"/>
              </a:rPr>
              <a:t>Sintomi più comuni nella LOPD</a:t>
            </a:r>
          </a:p>
        </p:txBody>
      </p:sp>
      <p:sp>
        <p:nvSpPr>
          <p:cNvPr id="3" name="Rettangolo 2">
            <a:extLst>
              <a:ext uri="{FF2B5EF4-FFF2-40B4-BE49-F238E27FC236}">
                <a16:creationId xmlns:a16="http://schemas.microsoft.com/office/drawing/2014/main" id="{68DE5B58-9CBA-4F9F-A450-09C87C1C3FA1}"/>
              </a:ext>
            </a:extLst>
          </p:cNvPr>
          <p:cNvSpPr/>
          <p:nvPr/>
        </p:nvSpPr>
        <p:spPr>
          <a:xfrm>
            <a:off x="358414" y="1943589"/>
            <a:ext cx="4952482" cy="778423"/>
          </a:xfrm>
          <a:prstGeom prst="rect">
            <a:avLst/>
          </a:prstGeom>
          <a:solidFill>
            <a:srgbClr val="FFFFCC">
              <a:alpha val="18000"/>
            </a:srgbClr>
          </a:solid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50A9D323-4486-4AFD-BC5F-02B8384AE7F7}"/>
              </a:ext>
            </a:extLst>
          </p:cNvPr>
          <p:cNvPicPr>
            <a:picLocks noChangeAspect="1"/>
          </p:cNvPicPr>
          <p:nvPr/>
        </p:nvPicPr>
        <p:blipFill>
          <a:blip r:embed="rId4"/>
          <a:stretch>
            <a:fillRect/>
          </a:stretch>
        </p:blipFill>
        <p:spPr>
          <a:xfrm>
            <a:off x="5459167" y="730585"/>
            <a:ext cx="3426857" cy="3926152"/>
          </a:xfrm>
          <a:prstGeom prst="rect">
            <a:avLst/>
          </a:prstGeom>
        </p:spPr>
      </p:pic>
    </p:spTree>
    <p:extLst>
      <p:ext uri="{BB962C8B-B14F-4D97-AF65-F5344CB8AC3E}">
        <p14:creationId xmlns:p14="http://schemas.microsoft.com/office/powerpoint/2010/main" val="429110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154"/>
            <a:ext cx="7886700" cy="994172"/>
          </a:xfrm>
          <a:effectLst>
            <a:outerShdw blurRad="50800" dist="38100" dir="5400000" algn="t" rotWithShape="0">
              <a:prstClr val="black">
                <a:alpha val="40000"/>
              </a:prstClr>
            </a:outerShdw>
          </a:effectLst>
        </p:spPr>
        <p:txBody>
          <a:bodyPr>
            <a:normAutofit/>
          </a:bodyPr>
          <a:lstStyle/>
          <a:p>
            <a:pPr algn="ctr"/>
            <a:r>
              <a:rPr lang="it-IT" sz="3200" dirty="0">
                <a:solidFill>
                  <a:srgbClr val="0000FF"/>
                </a:solidFill>
                <a:latin typeface="Arial Black" panose="020B0A04020102020204" pitchFamily="34" charset="0"/>
              </a:rPr>
              <a:t>Take </a:t>
            </a:r>
            <a:r>
              <a:rPr lang="it-IT" sz="3200" dirty="0" err="1">
                <a:solidFill>
                  <a:srgbClr val="0000FF"/>
                </a:solidFill>
                <a:latin typeface="Arial Black" panose="020B0A04020102020204" pitchFamily="34" charset="0"/>
              </a:rPr>
              <a:t>away</a:t>
            </a:r>
            <a:r>
              <a:rPr lang="it-IT" sz="3200" dirty="0">
                <a:solidFill>
                  <a:srgbClr val="0000FF"/>
                </a:solidFill>
                <a:latin typeface="Arial Black" panose="020B0A04020102020204" pitchFamily="34" charset="0"/>
              </a:rPr>
              <a:t> 1</a:t>
            </a:r>
            <a:endParaRPr sz="3200" dirty="0">
              <a:solidFill>
                <a:srgbClr val="0000FF"/>
              </a:solidFill>
              <a:latin typeface="Arial Black" panose="020B0A04020102020204" pitchFamily="34" charset="0"/>
            </a:endParaRPr>
          </a:p>
        </p:txBody>
      </p:sp>
      <p:sp>
        <p:nvSpPr>
          <p:cNvPr id="4" name="Rettangolo 3">
            <a:extLst>
              <a:ext uri="{FF2B5EF4-FFF2-40B4-BE49-F238E27FC236}">
                <a16:creationId xmlns:a16="http://schemas.microsoft.com/office/drawing/2014/main" id="{5FAB5C10-5F2E-4B53-9BC7-DB8789582CA6}"/>
              </a:ext>
            </a:extLst>
          </p:cNvPr>
          <p:cNvSpPr/>
          <p:nvPr/>
        </p:nvSpPr>
        <p:spPr>
          <a:xfrm>
            <a:off x="1863837" y="1214886"/>
            <a:ext cx="6622683" cy="400110"/>
          </a:xfrm>
          <a:prstGeom prst="rect">
            <a:avLst/>
          </a:prstGeom>
        </p:spPr>
        <p:txBody>
          <a:bodyPr wrap="square">
            <a:spAutoFit/>
          </a:bodyPr>
          <a:lstStyle/>
          <a:p>
            <a:pPr>
              <a:buClr>
                <a:srgbClr val="FF0000"/>
              </a:buClr>
              <a:buFont typeface="Wingdings" panose="05000000000000000000" pitchFamily="2" charset="2"/>
              <a:buChar char="Ø"/>
            </a:pPr>
            <a:r>
              <a:rPr lang="it-IT" b="1" dirty="0"/>
              <a:t> </a:t>
            </a:r>
            <a:r>
              <a:rPr lang="it-IT" sz="2000" b="1" dirty="0"/>
              <a:t>LOPD può esordire con insufficienza respiratoria acuta</a:t>
            </a:r>
            <a:endParaRPr lang="it-IT" b="1" dirty="0"/>
          </a:p>
        </p:txBody>
      </p:sp>
      <p:sp>
        <p:nvSpPr>
          <p:cNvPr id="5" name="Rettangolo 4">
            <a:extLst>
              <a:ext uri="{FF2B5EF4-FFF2-40B4-BE49-F238E27FC236}">
                <a16:creationId xmlns:a16="http://schemas.microsoft.com/office/drawing/2014/main" id="{8EFFC77A-A471-40F5-8D8C-BF056B4D3789}"/>
              </a:ext>
            </a:extLst>
          </p:cNvPr>
          <p:cNvSpPr/>
          <p:nvPr/>
        </p:nvSpPr>
        <p:spPr>
          <a:xfrm>
            <a:off x="1863837" y="2371695"/>
            <a:ext cx="4422173" cy="400110"/>
          </a:xfrm>
          <a:prstGeom prst="rect">
            <a:avLst/>
          </a:prstGeom>
        </p:spPr>
        <p:txBody>
          <a:bodyPr wrap="none">
            <a:spAutoFit/>
          </a:bodyPr>
          <a:lstStyle/>
          <a:p>
            <a:pPr>
              <a:buClr>
                <a:srgbClr val="FF0000"/>
              </a:buClr>
              <a:buFont typeface="Wingdings" panose="05000000000000000000" pitchFamily="2" charset="2"/>
              <a:buChar char="Ø"/>
            </a:pPr>
            <a:r>
              <a:rPr lang="it-IT" b="1" dirty="0"/>
              <a:t> </a:t>
            </a:r>
            <a:r>
              <a:rPr lang="it-IT" sz="2000" b="1" dirty="0"/>
              <a:t>L’iter diagnostico è spesso complesso </a:t>
            </a:r>
            <a:endParaRPr lang="it-IT" b="1" dirty="0"/>
          </a:p>
        </p:txBody>
      </p:sp>
      <p:sp>
        <p:nvSpPr>
          <p:cNvPr id="6" name="Rettangolo 5">
            <a:extLst>
              <a:ext uri="{FF2B5EF4-FFF2-40B4-BE49-F238E27FC236}">
                <a16:creationId xmlns:a16="http://schemas.microsoft.com/office/drawing/2014/main" id="{FDB9E2EE-DC86-46D6-9EFA-0ECBB1697D88}"/>
              </a:ext>
            </a:extLst>
          </p:cNvPr>
          <p:cNvSpPr/>
          <p:nvPr/>
        </p:nvSpPr>
        <p:spPr>
          <a:xfrm>
            <a:off x="1747398" y="3308104"/>
            <a:ext cx="7315922" cy="707886"/>
          </a:xfrm>
          <a:prstGeom prst="rect">
            <a:avLst/>
          </a:prstGeom>
        </p:spPr>
        <p:txBody>
          <a:bodyPr wrap="square">
            <a:spAutoFit/>
          </a:bodyPr>
          <a:lstStyle/>
          <a:p>
            <a:pPr algn="ctr">
              <a:buClr>
                <a:srgbClr val="FF0000"/>
              </a:buClr>
              <a:buFont typeface="Wingdings" panose="05000000000000000000" pitchFamily="2" charset="2"/>
              <a:buChar char="Ø"/>
            </a:pPr>
            <a:r>
              <a:rPr lang="it-IT" sz="2000" b="1" dirty="0"/>
              <a:t> Importante non fermarsi alla prima ipotesi ma sospettare anche eziologie meno comuni, con approccio multidisciplinare</a:t>
            </a:r>
          </a:p>
        </p:txBody>
      </p:sp>
      <p:sp>
        <p:nvSpPr>
          <p:cNvPr id="7" name="Rettangolo 6">
            <a:extLst>
              <a:ext uri="{FF2B5EF4-FFF2-40B4-BE49-F238E27FC236}">
                <a16:creationId xmlns:a16="http://schemas.microsoft.com/office/drawing/2014/main" id="{83B748F5-0996-4118-B922-151809512518}"/>
              </a:ext>
            </a:extLst>
          </p:cNvPr>
          <p:cNvSpPr/>
          <p:nvPr/>
        </p:nvSpPr>
        <p:spPr>
          <a:xfrm>
            <a:off x="1835008" y="4405749"/>
            <a:ext cx="7156594" cy="400110"/>
          </a:xfrm>
          <a:prstGeom prst="rect">
            <a:avLst/>
          </a:prstGeom>
        </p:spPr>
        <p:txBody>
          <a:bodyPr wrap="square">
            <a:spAutoFit/>
          </a:bodyPr>
          <a:lstStyle/>
          <a:p>
            <a:pPr>
              <a:buClr>
                <a:srgbClr val="FF0000"/>
              </a:buClr>
              <a:buFont typeface="Wingdings" panose="05000000000000000000" pitchFamily="2" charset="2"/>
              <a:buChar char="Ø"/>
            </a:pPr>
            <a:r>
              <a:rPr lang="it-IT" b="1" dirty="0"/>
              <a:t> </a:t>
            </a:r>
            <a:r>
              <a:rPr lang="it-IT" sz="2000" b="1" dirty="0"/>
              <a:t>La ERT migliora significativamente la prognosi e la </a:t>
            </a:r>
            <a:r>
              <a:rPr lang="it-IT" sz="2000" b="1" dirty="0" err="1"/>
              <a:t>QoL</a:t>
            </a:r>
            <a:endParaRPr lang="it-IT" b="1" dirty="0"/>
          </a:p>
        </p:txBody>
      </p:sp>
      <p:pic>
        <p:nvPicPr>
          <p:cNvPr id="8" name="Immagine 7">
            <a:extLst>
              <a:ext uri="{FF2B5EF4-FFF2-40B4-BE49-F238E27FC236}">
                <a16:creationId xmlns:a16="http://schemas.microsoft.com/office/drawing/2014/main" id="{C2095571-9E0D-455E-83BD-A66A14A28D27}"/>
              </a:ext>
            </a:extLst>
          </p:cNvPr>
          <p:cNvPicPr>
            <a:picLocks noChangeAspect="1"/>
          </p:cNvPicPr>
          <p:nvPr/>
        </p:nvPicPr>
        <p:blipFill>
          <a:blip r:embed="rId2"/>
          <a:stretch>
            <a:fillRect/>
          </a:stretch>
        </p:blipFill>
        <p:spPr>
          <a:xfrm>
            <a:off x="205755" y="921411"/>
            <a:ext cx="1629252" cy="878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magine 8">
            <a:extLst>
              <a:ext uri="{FF2B5EF4-FFF2-40B4-BE49-F238E27FC236}">
                <a16:creationId xmlns:a16="http://schemas.microsoft.com/office/drawing/2014/main" id="{1FB2CD17-B712-4B4E-B7BC-4EEDF65196E5}"/>
              </a:ext>
            </a:extLst>
          </p:cNvPr>
          <p:cNvPicPr>
            <a:picLocks noChangeAspect="1"/>
          </p:cNvPicPr>
          <p:nvPr/>
        </p:nvPicPr>
        <p:blipFill>
          <a:blip r:embed="rId3"/>
          <a:stretch>
            <a:fillRect/>
          </a:stretch>
        </p:blipFill>
        <p:spPr>
          <a:xfrm>
            <a:off x="205754" y="2138424"/>
            <a:ext cx="1629252" cy="899609"/>
          </a:xfrm>
          <a:prstGeom prst="ellipse">
            <a:avLst/>
          </a:prstGeom>
          <a:ln>
            <a:noFill/>
          </a:ln>
          <a:effectLst>
            <a:softEdge rad="112500"/>
          </a:effectLst>
        </p:spPr>
      </p:pic>
      <p:pic>
        <p:nvPicPr>
          <p:cNvPr id="10" name="Immagine 9">
            <a:extLst>
              <a:ext uri="{FF2B5EF4-FFF2-40B4-BE49-F238E27FC236}">
                <a16:creationId xmlns:a16="http://schemas.microsoft.com/office/drawing/2014/main" id="{57266412-EF8E-4957-A6F5-EF82910050D0}"/>
              </a:ext>
            </a:extLst>
          </p:cNvPr>
          <p:cNvPicPr>
            <a:picLocks noChangeAspect="1"/>
          </p:cNvPicPr>
          <p:nvPr/>
        </p:nvPicPr>
        <p:blipFill>
          <a:blip r:embed="rId4"/>
          <a:stretch>
            <a:fillRect/>
          </a:stretch>
        </p:blipFill>
        <p:spPr>
          <a:xfrm>
            <a:off x="325583" y="3235143"/>
            <a:ext cx="1283860" cy="805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magine 10">
            <a:extLst>
              <a:ext uri="{FF2B5EF4-FFF2-40B4-BE49-F238E27FC236}">
                <a16:creationId xmlns:a16="http://schemas.microsoft.com/office/drawing/2014/main" id="{B2920EC7-0A6A-4E38-8F78-B05890AB783A}"/>
              </a:ext>
            </a:extLst>
          </p:cNvPr>
          <p:cNvPicPr>
            <a:picLocks noChangeAspect="1"/>
          </p:cNvPicPr>
          <p:nvPr/>
        </p:nvPicPr>
        <p:blipFill>
          <a:blip r:embed="rId5"/>
          <a:stretch>
            <a:fillRect/>
          </a:stretch>
        </p:blipFill>
        <p:spPr>
          <a:xfrm>
            <a:off x="304900" y="4194054"/>
            <a:ext cx="1346156" cy="800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F55C0CD-F812-43C0-9D87-DC78083B70EE}"/>
              </a:ext>
            </a:extLst>
          </p:cNvPr>
          <p:cNvPicPr>
            <a:picLocks noChangeAspect="1"/>
          </p:cNvPicPr>
          <p:nvPr/>
        </p:nvPicPr>
        <p:blipFill>
          <a:blip r:embed="rId2"/>
          <a:stretch>
            <a:fillRect/>
          </a:stretch>
        </p:blipFill>
        <p:spPr>
          <a:xfrm>
            <a:off x="36183" y="1262743"/>
            <a:ext cx="9071634" cy="3004457"/>
          </a:xfrm>
          <a:prstGeom prst="rect">
            <a:avLst/>
          </a:prstGeom>
        </p:spPr>
      </p:pic>
      <p:sp>
        <p:nvSpPr>
          <p:cNvPr id="4" name="CasellaDiTesto 3">
            <a:extLst>
              <a:ext uri="{FF2B5EF4-FFF2-40B4-BE49-F238E27FC236}">
                <a16:creationId xmlns:a16="http://schemas.microsoft.com/office/drawing/2014/main" id="{583F8CCE-8286-4B8E-8CAE-7E0E23A5F7DE}"/>
              </a:ext>
            </a:extLst>
          </p:cNvPr>
          <p:cNvSpPr txBox="1"/>
          <p:nvPr/>
        </p:nvSpPr>
        <p:spPr>
          <a:xfrm>
            <a:off x="189573" y="1672922"/>
            <a:ext cx="4982195" cy="1431161"/>
          </a:xfrm>
          <a:prstGeom prst="rect">
            <a:avLst/>
          </a:prstGeom>
          <a:solidFill>
            <a:schemeClr val="accent5">
              <a:lumMod val="60000"/>
              <a:lumOff val="40000"/>
            </a:schemeClr>
          </a:solidFill>
          <a:ln w="28575">
            <a:solidFill>
              <a:srgbClr val="0000FF"/>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sz="2400" b="1" dirty="0">
                <a:solidFill>
                  <a:schemeClr val="tx1"/>
                </a:solidFill>
                <a:effectLst>
                  <a:outerShdw blurRad="38100" dist="38100" dir="2700000" algn="tl">
                    <a:srgbClr val="000000">
                      <a:alpha val="43137"/>
                    </a:srgbClr>
                  </a:outerShdw>
                </a:effectLst>
              </a:rPr>
              <a:t>♂ 69 anni</a:t>
            </a:r>
          </a:p>
          <a:p>
            <a:r>
              <a:rPr lang="it-IT" sz="2100" b="1" dirty="0">
                <a:solidFill>
                  <a:schemeClr val="tx1"/>
                </a:solidFill>
              </a:rPr>
              <a:t>Allenatore di mountain bike</a:t>
            </a:r>
          </a:p>
          <a:p>
            <a:r>
              <a:rPr lang="it-IT" sz="2100" b="1" dirty="0">
                <a:solidFill>
                  <a:schemeClr val="tx1"/>
                </a:solidFill>
              </a:rPr>
              <a:t>Ex informatore medico-scientifico</a:t>
            </a:r>
          </a:p>
          <a:p>
            <a:r>
              <a:rPr lang="it-IT" sz="2100" b="1" dirty="0">
                <a:solidFill>
                  <a:schemeClr val="tx1"/>
                </a:solidFill>
              </a:rPr>
              <a:t>Non storia di tabagismo</a:t>
            </a:r>
            <a:endParaRPr lang="it-IT" sz="2400" b="1" dirty="0">
              <a:solidFill>
                <a:schemeClr val="tx1"/>
              </a:solidFill>
              <a:effectLst>
                <a:outerShdw blurRad="38100" dist="38100" dir="2700000" algn="tl">
                  <a:srgbClr val="000000">
                    <a:alpha val="43137"/>
                  </a:srgbClr>
                </a:outerShdw>
              </a:effectLst>
            </a:endParaRPr>
          </a:p>
        </p:txBody>
      </p:sp>
      <p:sp>
        <p:nvSpPr>
          <p:cNvPr id="2" name="Rettangolo 1">
            <a:extLst>
              <a:ext uri="{FF2B5EF4-FFF2-40B4-BE49-F238E27FC236}">
                <a16:creationId xmlns:a16="http://schemas.microsoft.com/office/drawing/2014/main" id="{AA0C16B1-1C5B-4A1A-9C89-F3181082DBEC}"/>
              </a:ext>
            </a:extLst>
          </p:cNvPr>
          <p:cNvSpPr/>
          <p:nvPr/>
        </p:nvSpPr>
        <p:spPr>
          <a:xfrm>
            <a:off x="3964988" y="3448180"/>
            <a:ext cx="5037589" cy="1338828"/>
          </a:xfrm>
          <a:prstGeom prst="rect">
            <a:avLst/>
          </a:prstGeom>
          <a:solidFill>
            <a:srgbClr val="FFFF00"/>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57175" indent="-257175">
              <a:buFont typeface="Wingdings" panose="05000000000000000000" pitchFamily="2" charset="2"/>
              <a:buChar char="ü"/>
            </a:pPr>
            <a:r>
              <a:rPr lang="it-IT" sz="2100" b="1" dirty="0"/>
              <a:t>Asma </a:t>
            </a:r>
            <a:r>
              <a:rPr lang="it-IT" sz="2100" b="1" dirty="0" err="1"/>
              <a:t>eosinofilica</a:t>
            </a:r>
            <a:r>
              <a:rPr lang="it-IT" sz="2100" b="1" dirty="0"/>
              <a:t> di difficile controllo </a:t>
            </a:r>
            <a:r>
              <a:rPr lang="it-IT" b="1" dirty="0"/>
              <a:t>(diagnosticata nel 2017)</a:t>
            </a:r>
          </a:p>
          <a:p>
            <a:pPr marL="257175" indent="-257175">
              <a:buFont typeface="Wingdings" panose="05000000000000000000" pitchFamily="2" charset="2"/>
              <a:buChar char="ü"/>
            </a:pPr>
            <a:r>
              <a:rPr lang="it-IT" sz="2100" b="1" dirty="0" err="1"/>
              <a:t>CRSwNP</a:t>
            </a:r>
            <a:r>
              <a:rPr lang="it-IT" sz="2100" b="1" dirty="0"/>
              <a:t> sottoposta a FESS nel 2019</a:t>
            </a:r>
          </a:p>
          <a:p>
            <a:pPr marL="257175" indent="-257175">
              <a:buFont typeface="Wingdings" panose="05000000000000000000" pitchFamily="2" charset="2"/>
              <a:buChar char="ü"/>
            </a:pPr>
            <a:r>
              <a:rPr lang="it-IT" sz="2100" b="1" dirty="0"/>
              <a:t>2012 </a:t>
            </a:r>
            <a:r>
              <a:rPr lang="it-IT" sz="2100" b="1" dirty="0" err="1"/>
              <a:t>emicolectomia</a:t>
            </a:r>
            <a:r>
              <a:rPr lang="it-IT" sz="2100" b="1" dirty="0"/>
              <a:t> per </a:t>
            </a:r>
            <a:r>
              <a:rPr lang="it-IT" sz="2100" b="1" dirty="0" err="1"/>
              <a:t>adenoCA</a:t>
            </a:r>
            <a:endParaRPr lang="it-IT" sz="2100" b="1" dirty="0"/>
          </a:p>
        </p:txBody>
      </p:sp>
      <p:grpSp>
        <p:nvGrpSpPr>
          <p:cNvPr id="3" name="Group 4">
            <a:extLst>
              <a:ext uri="{FF2B5EF4-FFF2-40B4-BE49-F238E27FC236}">
                <a16:creationId xmlns:a16="http://schemas.microsoft.com/office/drawing/2014/main" id="{B03F671B-35FD-8821-EC15-EC4C5D1B2EEC}"/>
              </a:ext>
            </a:extLst>
          </p:cNvPr>
          <p:cNvGrpSpPr>
            <a:grpSpLocks noChangeAspect="1"/>
          </p:cNvGrpSpPr>
          <p:nvPr/>
        </p:nvGrpSpPr>
        <p:grpSpPr bwMode="auto">
          <a:xfrm>
            <a:off x="277035" y="178291"/>
            <a:ext cx="4294965" cy="1015696"/>
            <a:chOff x="0" y="1088"/>
            <a:chExt cx="5760" cy="1064"/>
          </a:xfrm>
        </p:grpSpPr>
        <p:sp>
          <p:nvSpPr>
            <p:cNvPr id="7" name="AutoShape 3">
              <a:extLst>
                <a:ext uri="{FF2B5EF4-FFF2-40B4-BE49-F238E27FC236}">
                  <a16:creationId xmlns:a16="http://schemas.microsoft.com/office/drawing/2014/main" id="{2A9C053B-A0A1-7167-208A-95B93CE0652B}"/>
                </a:ext>
              </a:extLst>
            </p:cNvPr>
            <p:cNvSpPr>
              <a:spLocks noChangeAspect="1" noChangeArrowheads="1" noTextEdit="1"/>
            </p:cNvSpPr>
            <p:nvPr/>
          </p:nvSpPr>
          <p:spPr bwMode="auto">
            <a:xfrm>
              <a:off x="0" y="1088"/>
              <a:ext cx="5760" cy="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8" name="Picture 5">
              <a:extLst>
                <a:ext uri="{FF2B5EF4-FFF2-40B4-BE49-F238E27FC236}">
                  <a16:creationId xmlns:a16="http://schemas.microsoft.com/office/drawing/2014/main" id="{3EE93590-17F1-7472-B44B-3EDA00B26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
              <a:ext cx="5766" cy="1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asellaDiTesto 8">
            <a:extLst>
              <a:ext uri="{FF2B5EF4-FFF2-40B4-BE49-F238E27FC236}">
                <a16:creationId xmlns:a16="http://schemas.microsoft.com/office/drawing/2014/main" id="{08291A50-EE30-B577-0731-090785AE3625}"/>
              </a:ext>
            </a:extLst>
          </p:cNvPr>
          <p:cNvSpPr txBox="1"/>
          <p:nvPr/>
        </p:nvSpPr>
        <p:spPr>
          <a:xfrm>
            <a:off x="210318" y="4843804"/>
            <a:ext cx="2210862" cy="261610"/>
          </a:xfrm>
          <a:prstGeom prst="rect">
            <a:avLst/>
          </a:prstGeom>
          <a:noFill/>
        </p:spPr>
        <p:txBody>
          <a:bodyPr wrap="none" rtlCol="0">
            <a:spAutoFit/>
          </a:bodyPr>
          <a:lstStyle/>
          <a:p>
            <a:r>
              <a:rPr lang="it-IT" sz="1100" b="1" i="1" dirty="0" err="1">
                <a:latin typeface="Times New Roman" panose="02020603050405020304" pitchFamily="18" charset="0"/>
                <a:cs typeface="Times New Roman" panose="02020603050405020304" pitchFamily="18" charset="0"/>
              </a:rPr>
              <a:t>Drugs</a:t>
            </a:r>
            <a:r>
              <a:rPr lang="it-IT" sz="1100" b="1" i="1">
                <a:latin typeface="Times New Roman" panose="02020603050405020304" pitchFamily="18" charset="0"/>
                <a:cs typeface="Times New Roman" panose="02020603050405020304" pitchFamily="18" charset="0"/>
              </a:rPr>
              <a:t> Context</a:t>
            </a:r>
            <a:r>
              <a:rPr lang="it-IT" sz="1100" b="1" dirty="0">
                <a:latin typeface="Times New Roman" panose="02020603050405020304" pitchFamily="18" charset="0"/>
                <a:cs typeface="Times New Roman" panose="02020603050405020304" pitchFamily="18" charset="0"/>
              </a:rPr>
              <a:t>. 2025;14:2025-2-3.</a:t>
            </a:r>
          </a:p>
        </p:txBody>
      </p:sp>
      <p:sp>
        <p:nvSpPr>
          <p:cNvPr id="10" name="CasellaDiTesto 9">
            <a:extLst>
              <a:ext uri="{FF2B5EF4-FFF2-40B4-BE49-F238E27FC236}">
                <a16:creationId xmlns:a16="http://schemas.microsoft.com/office/drawing/2014/main" id="{7CCE1A83-6F17-B841-DFCD-28A1EB3DD532}"/>
              </a:ext>
            </a:extLst>
          </p:cNvPr>
          <p:cNvSpPr txBox="1"/>
          <p:nvPr/>
        </p:nvSpPr>
        <p:spPr>
          <a:xfrm>
            <a:off x="5033394" y="310552"/>
            <a:ext cx="3468027" cy="954107"/>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800" dirty="0">
                <a:solidFill>
                  <a:srgbClr val="0000FF"/>
                </a:solidFill>
                <a:latin typeface="Arial Black" panose="020B0A04020102020204" pitchFamily="34" charset="0"/>
              </a:rPr>
              <a:t>Caso clinico 2</a:t>
            </a:r>
            <a:br>
              <a:rPr lang="it-IT" sz="2800" dirty="0">
                <a:solidFill>
                  <a:srgbClr val="0000FF"/>
                </a:solidFill>
                <a:latin typeface="Arial Black" panose="020B0A04020102020204" pitchFamily="34" charset="0"/>
              </a:rPr>
            </a:br>
            <a:endParaRPr lang="it-IT" sz="2800" dirty="0"/>
          </a:p>
        </p:txBody>
      </p:sp>
    </p:spTree>
    <p:extLst>
      <p:ext uri="{BB962C8B-B14F-4D97-AF65-F5344CB8AC3E}">
        <p14:creationId xmlns:p14="http://schemas.microsoft.com/office/powerpoint/2010/main" val="220423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A2A00DF-9624-4C8D-863E-540489DDD848}"/>
              </a:ext>
            </a:extLst>
          </p:cNvPr>
          <p:cNvSpPr/>
          <p:nvPr/>
        </p:nvSpPr>
        <p:spPr>
          <a:xfrm>
            <a:off x="239892" y="1619593"/>
            <a:ext cx="8664216" cy="2446824"/>
          </a:xfrm>
          <a:prstGeom prst="rect">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Visita pneumologica del 24.6.2020</a:t>
            </a:r>
          </a:p>
          <a:p>
            <a:pPr marL="214313" indent="-214313">
              <a:buClr>
                <a:srgbClr val="FF0000"/>
              </a:buClr>
              <a:buFont typeface="Wingdings" panose="05000000000000000000" pitchFamily="2" charset="2"/>
              <a:buChar char="Ø"/>
            </a:pPr>
            <a:r>
              <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la terapia sopra riportata la sintomatologia non è controllata, effettua 3-4 cicli della durata di circa 15 giorni con prednisone 25 mg con beneficio. Se non lo assume accusa dispnea quasi quotidianamente, soprattutto da sforzo.</a:t>
            </a:r>
          </a:p>
          <a:p>
            <a:pPr>
              <a:buClr>
                <a:srgbClr val="FF0000"/>
              </a:buClr>
            </a:pPr>
            <a:endPar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Pratica (se ci riesce) intensa attività fisica.</a:t>
            </a:r>
          </a:p>
          <a:p>
            <a:pPr marL="214313" indent="-214313">
              <a:buClr>
                <a:srgbClr val="FF0000"/>
              </a:buClr>
              <a:buFont typeface="Wingdings" panose="05000000000000000000" pitchFamily="2" charset="2"/>
              <a:buChar char="Ø"/>
            </a:pPr>
            <a:endPar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Dispnea a riposo soprattutto al mattino, nei periodi invernali circa due volte all'anno ha riacutizzazioni da trigger spesso infettivo con espettorato a volte a stampo (</a:t>
            </a:r>
            <a:r>
              <a:rPr lang="it-IT" sz="135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mucus</a:t>
            </a:r>
            <a:r>
              <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plugs).</a:t>
            </a:r>
          </a:p>
          <a:p>
            <a:pPr marL="214313" indent="-214313">
              <a:buClr>
                <a:srgbClr val="FF0000"/>
              </a:buClr>
              <a:buFont typeface="Wingdings" panose="05000000000000000000" pitchFamily="2" charset="2"/>
              <a:buChar char="Ø"/>
            </a:pPr>
            <a:endPar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3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EOT: MV ridotto, gemiti in-espiratori soprattutto alla manovra forzata. SatO2 98% in aria ambiente.</a:t>
            </a:r>
          </a:p>
          <a:p>
            <a:endParaRPr lang="it-IT" sz="1350" dirty="0">
              <a:latin typeface="Times New Roman" panose="02020603050405020304" pitchFamily="18" charset="0"/>
            </a:endParaRPr>
          </a:p>
        </p:txBody>
      </p:sp>
      <p:sp>
        <p:nvSpPr>
          <p:cNvPr id="3" name="CasellaDiTesto 1">
            <a:extLst>
              <a:ext uri="{FF2B5EF4-FFF2-40B4-BE49-F238E27FC236}">
                <a16:creationId xmlns:a16="http://schemas.microsoft.com/office/drawing/2014/main" id="{5111466E-BC95-4F1A-A9FD-7F9B086CA6FD}"/>
              </a:ext>
            </a:extLst>
          </p:cNvPr>
          <p:cNvSpPr txBox="1">
            <a:spLocks noChangeArrowheads="1"/>
          </p:cNvSpPr>
          <p:nvPr/>
        </p:nvSpPr>
        <p:spPr bwMode="auto">
          <a:xfrm>
            <a:off x="918973" y="70112"/>
            <a:ext cx="7187183" cy="1092607"/>
          </a:xfrm>
          <a:prstGeom prst="rect">
            <a:avLst/>
          </a:prstGeom>
          <a:solidFill>
            <a:schemeClr val="accent3">
              <a:alpha val="50000"/>
            </a:schemeClr>
          </a:solidFill>
          <a:ln w="9525">
            <a:solidFill>
              <a:srgbClr val="000000"/>
            </a:solidFill>
            <a:miter lim="800000"/>
            <a:headEnd/>
            <a:tailEnd/>
          </a:ln>
          <a:effectLst/>
        </p:spPr>
        <p:style>
          <a:lnRef idx="0">
            <a:scrgbClr r="0" g="0" b="0"/>
          </a:lnRef>
          <a:fillRef idx="0">
            <a:scrgbClr r="0" g="0" b="0"/>
          </a:fillRef>
          <a:effectRef idx="0">
            <a:scrgbClr r="0" g="0" b="0"/>
          </a:effectRef>
          <a:fontRef idx="minor">
            <a:schemeClr val="lt1"/>
          </a:fontRef>
        </p:style>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it-IT" altLang="it-IT" sz="2000" b="1" dirty="0">
                <a:solidFill>
                  <a:srgbClr val="FF0000"/>
                </a:solidFill>
                <a:effectLst>
                  <a:outerShdw blurRad="38100" dist="38100" dir="2700000" algn="tl">
                    <a:srgbClr val="000000">
                      <a:alpha val="43137"/>
                    </a:srgbClr>
                  </a:outerShdw>
                </a:effectLst>
                <a:latin typeface="+mn-lt"/>
                <a:ea typeface="Arial Unicode MS" panose="020B0604020202020204" pitchFamily="34" charset="-128"/>
                <a:cs typeface="Arial Unicode MS" panose="020B0604020202020204" pitchFamily="34" charset="-128"/>
              </a:rPr>
              <a:t>Terapia in corso nel 2019 </a:t>
            </a:r>
            <a:endParaRPr lang="it-IT" altLang="it-IT" sz="2000" dirty="0">
              <a:solidFill>
                <a:srgbClr val="2F07C3"/>
              </a:solidFill>
              <a:effectLst>
                <a:outerShdw blurRad="38100" dist="38100" dir="2700000" algn="tl">
                  <a:srgbClr val="000000">
                    <a:alpha val="43137"/>
                  </a:srgbClr>
                </a:outerShdw>
              </a:effectLst>
              <a:latin typeface="+mn-lt"/>
              <a:ea typeface="Arial Unicode MS" panose="020B0604020202020204" pitchFamily="34" charset="-128"/>
              <a:cs typeface="Arial Unicode MS" panose="020B0604020202020204" pitchFamily="34" charset="-128"/>
            </a:endParaRPr>
          </a:p>
          <a:p>
            <a:pPr marL="257175" indent="-257175" algn="ctr">
              <a:buClr>
                <a:srgbClr val="FF0000"/>
              </a:buClr>
              <a:buFont typeface="Wingdings" panose="05000000000000000000" pitchFamily="2" charset="2"/>
              <a:buChar char="v"/>
              <a:defRPr/>
            </a:pPr>
            <a:r>
              <a:rPr lang="it-IT" altLang="it-IT" sz="1500" b="1" dirty="0">
                <a:latin typeface="+mn-lt"/>
                <a:ea typeface="Arial Unicode MS" panose="020B0604020202020204" pitchFamily="34" charset="-128"/>
                <a:cs typeface="Arial Unicode MS" panose="020B0604020202020204" pitchFamily="34" charset="-128"/>
              </a:rPr>
              <a:t>Formoterolo/</a:t>
            </a:r>
            <a:r>
              <a:rPr lang="it-IT" altLang="it-IT" sz="1500" b="1" dirty="0" err="1">
                <a:latin typeface="+mn-lt"/>
                <a:ea typeface="Arial Unicode MS" panose="020B0604020202020204" pitchFamily="34" charset="-128"/>
                <a:cs typeface="Arial Unicode MS" panose="020B0604020202020204" pitchFamily="34" charset="-128"/>
              </a:rPr>
              <a:t>budesonide</a:t>
            </a:r>
            <a:r>
              <a:rPr lang="it-IT" altLang="it-IT" sz="1500" b="1" dirty="0">
                <a:latin typeface="+mn-lt"/>
                <a:ea typeface="Arial Unicode MS" panose="020B0604020202020204" pitchFamily="34" charset="-128"/>
                <a:cs typeface="Arial Unicode MS" panose="020B0604020202020204" pitchFamily="34" charset="-128"/>
              </a:rPr>
              <a:t> DPI 160/4,5 </a:t>
            </a:r>
            <a:r>
              <a:rPr lang="it-IT" altLang="it-IT" sz="1500" b="1" dirty="0" err="1">
                <a:latin typeface="+mn-lt"/>
                <a:ea typeface="Arial Unicode MS" panose="020B0604020202020204" pitchFamily="34" charset="-128"/>
                <a:cs typeface="Arial Unicode MS" panose="020B0604020202020204" pitchFamily="34" charset="-128"/>
              </a:rPr>
              <a:t>mcg</a:t>
            </a:r>
            <a:r>
              <a:rPr lang="it-IT" altLang="it-IT" sz="1500" b="1" dirty="0">
                <a:latin typeface="+mn-lt"/>
                <a:ea typeface="Arial Unicode MS" panose="020B0604020202020204" pitchFamily="34" charset="-128"/>
                <a:cs typeface="Arial Unicode MS" panose="020B0604020202020204" pitchFamily="34" charset="-128"/>
              </a:rPr>
              <a:t> - 2 inalazioni  ogni 12 ore +  </a:t>
            </a:r>
            <a:r>
              <a:rPr lang="it-IT" altLang="it-IT" sz="1500" b="1" dirty="0" err="1">
                <a:latin typeface="+mn-lt"/>
                <a:ea typeface="Arial Unicode MS" panose="020B0604020202020204" pitchFamily="34" charset="-128"/>
                <a:cs typeface="Arial Unicode MS" panose="020B0604020202020204" pitchFamily="34" charset="-128"/>
              </a:rPr>
              <a:t>a.b</a:t>
            </a:r>
            <a:endParaRPr lang="it-IT" altLang="it-IT" sz="1500" b="1" dirty="0">
              <a:latin typeface="+mn-lt"/>
              <a:ea typeface="Arial Unicode MS" panose="020B0604020202020204" pitchFamily="34" charset="-128"/>
              <a:cs typeface="Arial Unicode MS" panose="020B0604020202020204" pitchFamily="34" charset="-128"/>
            </a:endParaRPr>
          </a:p>
          <a:p>
            <a:pPr marL="257175" indent="-257175" algn="ctr">
              <a:buClr>
                <a:srgbClr val="FF0000"/>
              </a:buClr>
              <a:buFont typeface="Wingdings" panose="05000000000000000000" pitchFamily="2" charset="2"/>
              <a:buChar char="v"/>
              <a:defRPr/>
            </a:pPr>
            <a:r>
              <a:rPr lang="it-IT" altLang="it-IT" sz="1500" b="1" dirty="0" err="1">
                <a:latin typeface="+mn-lt"/>
                <a:ea typeface="Arial Unicode MS" panose="020B0604020202020204" pitchFamily="34" charset="-128"/>
                <a:cs typeface="Arial Unicode MS" panose="020B0604020202020204" pitchFamily="34" charset="-128"/>
              </a:rPr>
              <a:t>Mometasone</a:t>
            </a:r>
            <a:r>
              <a:rPr lang="it-IT" altLang="it-IT" sz="1500" b="1" dirty="0">
                <a:latin typeface="+mn-lt"/>
                <a:ea typeface="Arial Unicode MS" panose="020B0604020202020204" pitchFamily="34" charset="-128"/>
                <a:cs typeface="Arial Unicode MS" panose="020B0604020202020204" pitchFamily="34" charset="-128"/>
              </a:rPr>
              <a:t> spray nasale a cicli </a:t>
            </a:r>
          </a:p>
          <a:p>
            <a:pPr marL="257175" indent="-257175" algn="ctr">
              <a:buClr>
                <a:srgbClr val="FF0000"/>
              </a:buClr>
              <a:buFont typeface="Wingdings" panose="05000000000000000000" pitchFamily="2" charset="2"/>
              <a:buChar char="v"/>
              <a:defRPr/>
            </a:pPr>
            <a:r>
              <a:rPr lang="it-IT" altLang="it-IT" sz="1500" b="1" dirty="0">
                <a:latin typeface="+mn-lt"/>
                <a:ea typeface="Arial Unicode MS" panose="020B0604020202020204" pitchFamily="34" charset="-128"/>
                <a:cs typeface="Arial Unicode MS" panose="020B0604020202020204" pitchFamily="34" charset="-128"/>
              </a:rPr>
              <a:t>Acido acetilsalicilico 100 mg 1 </a:t>
            </a:r>
            <a:r>
              <a:rPr lang="it-IT" altLang="it-IT" sz="1500" b="1" dirty="0" err="1">
                <a:latin typeface="+mn-lt"/>
                <a:ea typeface="Arial Unicode MS" panose="020B0604020202020204" pitchFamily="34" charset="-128"/>
                <a:cs typeface="Arial Unicode MS" panose="020B0604020202020204" pitchFamily="34" charset="-128"/>
              </a:rPr>
              <a:t>cpr</a:t>
            </a:r>
            <a:r>
              <a:rPr lang="it-IT" altLang="it-IT" sz="1500" b="1" dirty="0">
                <a:latin typeface="+mn-lt"/>
                <a:ea typeface="Arial Unicode MS" panose="020B0604020202020204" pitchFamily="34" charset="-128"/>
                <a:cs typeface="Arial Unicode MS" panose="020B0604020202020204" pitchFamily="34" charset="-128"/>
              </a:rPr>
              <a:t>/die</a:t>
            </a:r>
          </a:p>
        </p:txBody>
      </p:sp>
      <p:sp>
        <p:nvSpPr>
          <p:cNvPr id="4" name="Rettangolo 3">
            <a:extLst>
              <a:ext uri="{FF2B5EF4-FFF2-40B4-BE49-F238E27FC236}">
                <a16:creationId xmlns:a16="http://schemas.microsoft.com/office/drawing/2014/main" id="{A1C201AF-1CCE-40D8-ACE8-A4564E551F51}"/>
              </a:ext>
            </a:extLst>
          </p:cNvPr>
          <p:cNvSpPr/>
          <p:nvPr/>
        </p:nvSpPr>
        <p:spPr>
          <a:xfrm>
            <a:off x="918973" y="4598003"/>
            <a:ext cx="7413497" cy="41549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257175" indent="-257175" algn="ctr">
              <a:buFont typeface="Wingdings" panose="05000000000000000000" pitchFamily="2" charset="2"/>
              <a:buChar char="ü"/>
            </a:pPr>
            <a:r>
              <a:rPr lang="it-IT" sz="2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Spirometria 6/2020: FEV</a:t>
            </a:r>
            <a:r>
              <a:rPr lang="it-IT" sz="2100" b="1" baseline="-25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it-IT" sz="2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1590 ml (49%), + 24% post </a:t>
            </a:r>
            <a:r>
              <a:rPr lang="it-IT" sz="21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bd</a:t>
            </a:r>
            <a:endParaRPr lang="it-IT" sz="2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Freccia in giù 4">
            <a:extLst>
              <a:ext uri="{FF2B5EF4-FFF2-40B4-BE49-F238E27FC236}">
                <a16:creationId xmlns:a16="http://schemas.microsoft.com/office/drawing/2014/main" id="{9B5797B6-1809-641E-69BD-0C512EA1C2BA}"/>
              </a:ext>
            </a:extLst>
          </p:cNvPr>
          <p:cNvSpPr/>
          <p:nvPr/>
        </p:nvSpPr>
        <p:spPr>
          <a:xfrm>
            <a:off x="4192860" y="4142261"/>
            <a:ext cx="432861" cy="437812"/>
          </a:xfrm>
          <a:prstGeom prst="downArrow">
            <a:avLst/>
          </a:prstGeom>
          <a:solidFill>
            <a:srgbClr val="FF0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6" name="Freccia in giù 5">
            <a:extLst>
              <a:ext uri="{FF2B5EF4-FFF2-40B4-BE49-F238E27FC236}">
                <a16:creationId xmlns:a16="http://schemas.microsoft.com/office/drawing/2014/main" id="{3D33F1AF-502D-9F36-3977-2F55BB9CCC31}"/>
              </a:ext>
            </a:extLst>
          </p:cNvPr>
          <p:cNvSpPr/>
          <p:nvPr/>
        </p:nvSpPr>
        <p:spPr>
          <a:xfrm>
            <a:off x="4154625" y="1234759"/>
            <a:ext cx="426339" cy="366903"/>
          </a:xfrm>
          <a:prstGeom prst="downArrow">
            <a:avLst/>
          </a:prstGeom>
          <a:solidFill>
            <a:srgbClr val="FF0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1088066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901A386-EAAF-4ABE-93FD-D5E9A31D283F}"/>
              </a:ext>
            </a:extLst>
          </p:cNvPr>
          <p:cNvSpPr/>
          <p:nvPr/>
        </p:nvSpPr>
        <p:spPr>
          <a:xfrm>
            <a:off x="1639062" y="3669302"/>
            <a:ext cx="6220206" cy="46166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marL="257175" indent="-257175" algn="ctr">
              <a:buFont typeface="Wingdings" panose="05000000000000000000" pitchFamily="2" charset="2"/>
              <a:buChar char="ü"/>
            </a:pPr>
            <a:r>
              <a:rPr lang="it-IT" sz="2400" b="1" dirty="0">
                <a:effectLst>
                  <a:outerShdw blurRad="38100" dist="38100" dir="2700000" algn="tl">
                    <a:srgbClr val="000000">
                      <a:alpha val="43137"/>
                    </a:srgbClr>
                  </a:outerShdw>
                </a:effectLst>
              </a:rPr>
              <a:t>Spirometria 10/2020: FEV</a:t>
            </a:r>
            <a:r>
              <a:rPr lang="it-IT" sz="2400" b="1" baseline="-25000" dirty="0">
                <a:effectLst>
                  <a:outerShdw blurRad="38100" dist="38100" dir="2700000" algn="tl">
                    <a:srgbClr val="000000">
                      <a:alpha val="43137"/>
                    </a:srgbClr>
                  </a:outerShdw>
                </a:effectLst>
              </a:rPr>
              <a:t>1</a:t>
            </a:r>
            <a:r>
              <a:rPr lang="it-IT" sz="2400" b="1" dirty="0">
                <a:effectLst>
                  <a:outerShdw blurRad="38100" dist="38100" dir="2700000" algn="tl">
                    <a:srgbClr val="000000">
                      <a:alpha val="43137"/>
                    </a:srgbClr>
                  </a:outerShdw>
                </a:effectLst>
              </a:rPr>
              <a:t> 2170 ml (73%)</a:t>
            </a:r>
          </a:p>
        </p:txBody>
      </p:sp>
      <p:sp>
        <p:nvSpPr>
          <p:cNvPr id="4" name="Rettangolo 3">
            <a:extLst>
              <a:ext uri="{FF2B5EF4-FFF2-40B4-BE49-F238E27FC236}">
                <a16:creationId xmlns:a16="http://schemas.microsoft.com/office/drawing/2014/main" id="{D6DA093A-53CE-4A5C-8BE0-33A6A4B9ED34}"/>
              </a:ext>
            </a:extLst>
          </p:cNvPr>
          <p:cNvSpPr/>
          <p:nvPr/>
        </p:nvSpPr>
        <p:spPr>
          <a:xfrm>
            <a:off x="47316" y="577230"/>
            <a:ext cx="9027414" cy="198515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it-IT" sz="27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 impostava </a:t>
            </a:r>
            <a:r>
              <a:rPr lang="it-IT" sz="27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step-up</a:t>
            </a:r>
            <a:r>
              <a:rPr lang="it-IT" sz="27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terapeutico come segue:</a:t>
            </a:r>
          </a:p>
          <a:p>
            <a:pPr algn="ctr"/>
            <a:endParaRPr lang="it-IT" sz="2400" b="1" dirty="0">
              <a:latin typeface="Calibri" panose="020F0502020204030204" pitchFamily="34" charset="0"/>
              <a:cs typeface="Calibri" panose="020F0502020204030204" pitchFamily="34" charset="0"/>
            </a:endParaRPr>
          </a:p>
          <a:p>
            <a:pPr marL="214313" indent="-214313" algn="ctr">
              <a:buFont typeface="Wingdings" panose="05000000000000000000" pitchFamily="2" charset="2"/>
              <a:buChar char="v"/>
            </a:pP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Fluticasone</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salmeterolo</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250/10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mcg</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pMDI</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puff 2 volte/die con ausilio di distanziatore </a:t>
            </a:r>
          </a:p>
          <a:p>
            <a:pPr marL="214313" indent="-214313" algn="ctr">
              <a:buFont typeface="Wingdings" panose="05000000000000000000" pitchFamily="2" charset="2"/>
              <a:buChar char="v"/>
            </a:pP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Tiotropio Bromuro 2.5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mcg</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Respimat</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inalazioni consecutive 1 volta/die</a:t>
            </a:r>
          </a:p>
          <a:p>
            <a:pPr marL="214313" indent="-214313" algn="ctr">
              <a:buFont typeface="Wingdings" panose="05000000000000000000" pitchFamily="2" charset="2"/>
              <a:buChar char="v"/>
            </a:pP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Salbutamolo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pMDI</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100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mcg</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bisogno </a:t>
            </a:r>
          </a:p>
          <a:p>
            <a:pPr marL="214313" indent="-214313" algn="ctr">
              <a:buFont typeface="Wingdings" panose="05000000000000000000" pitchFamily="2" charset="2"/>
              <a:buChar char="v"/>
            </a:pP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Montelukast</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 mg 1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cpr</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volta/die</a:t>
            </a:r>
          </a:p>
        </p:txBody>
      </p:sp>
      <p:sp>
        <p:nvSpPr>
          <p:cNvPr id="3" name="Freccia in giù 2">
            <a:extLst>
              <a:ext uri="{FF2B5EF4-FFF2-40B4-BE49-F238E27FC236}">
                <a16:creationId xmlns:a16="http://schemas.microsoft.com/office/drawing/2014/main" id="{742176D3-1FE5-4176-902F-E84F7905ED25}"/>
              </a:ext>
            </a:extLst>
          </p:cNvPr>
          <p:cNvSpPr/>
          <p:nvPr/>
        </p:nvSpPr>
        <p:spPr>
          <a:xfrm>
            <a:off x="4327398" y="2753623"/>
            <a:ext cx="363474" cy="733806"/>
          </a:xfrm>
          <a:prstGeom prst="downArrow">
            <a:avLst/>
          </a:prstGeom>
          <a:solidFill>
            <a:srgbClr val="FF0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341848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6AB6EA5-5208-4912-AD6B-BA19040B5FC0}"/>
              </a:ext>
            </a:extLst>
          </p:cNvPr>
          <p:cNvSpPr/>
          <p:nvPr/>
        </p:nvSpPr>
        <p:spPr>
          <a:xfrm>
            <a:off x="562356" y="840507"/>
            <a:ext cx="7738110" cy="1754326"/>
          </a:xfrm>
          <a:prstGeom prst="rect">
            <a:avLst/>
          </a:prstGeom>
          <a:solidFill>
            <a:srgbClr val="FFC000"/>
          </a:solidFill>
          <a:ln w="38100">
            <a:solidFill>
              <a:srgbClr val="00B0F0"/>
            </a:solidFill>
          </a:ln>
          <a:effectLst>
            <a:outerShdw blurRad="50800" dist="38100" dir="5400000" algn="t" rotWithShape="0">
              <a:prstClr val="black">
                <a:alpha val="40000"/>
              </a:prstClr>
            </a:outerShdw>
          </a:effectLst>
        </p:spPr>
        <p:txBody>
          <a:bodyPr wrap="square">
            <a:spAutoFit/>
          </a:bodyPr>
          <a:lstStyle/>
          <a:p>
            <a:pPr marL="257175" indent="-257175" algn="ctr">
              <a:buFont typeface="Wingdings" panose="05000000000000000000" pitchFamily="2" charset="2"/>
              <a:buChar char="ü"/>
            </a:pPr>
            <a:r>
              <a:rPr lang="it-IT" b="1" dirty="0"/>
              <a:t>6/2019 Eosinofilia ematica: 800 </a:t>
            </a:r>
            <a:r>
              <a:rPr lang="it-IT" b="1" dirty="0" err="1"/>
              <a:t>cell</a:t>
            </a:r>
            <a:r>
              <a:rPr lang="it-IT" b="1" dirty="0"/>
              <a:t>/mm3</a:t>
            </a:r>
          </a:p>
          <a:p>
            <a:pPr marL="257175" indent="-257175" algn="ctr">
              <a:buFont typeface="Wingdings" panose="05000000000000000000" pitchFamily="2" charset="2"/>
              <a:buChar char="ü"/>
            </a:pPr>
            <a:r>
              <a:rPr lang="it-IT" b="1" dirty="0" err="1"/>
              <a:t>IgG</a:t>
            </a:r>
            <a:r>
              <a:rPr lang="it-IT" b="1" dirty="0"/>
              <a:t> anti Aspergillo 41 mg/l (</a:t>
            </a:r>
            <a:r>
              <a:rPr lang="it-IT" b="1" dirty="0" err="1"/>
              <a:t>vn</a:t>
            </a:r>
            <a:r>
              <a:rPr lang="it-IT" b="1" dirty="0"/>
              <a:t> 0 - 50)</a:t>
            </a:r>
          </a:p>
          <a:p>
            <a:pPr marL="257175" indent="-257175" algn="ctr">
              <a:buFont typeface="Wingdings" panose="05000000000000000000" pitchFamily="2" charset="2"/>
              <a:buChar char="ü"/>
            </a:pPr>
            <a:r>
              <a:rPr lang="pl-PL" b="1" dirty="0"/>
              <a:t>IgE totali 84 u/L</a:t>
            </a:r>
            <a:endParaRPr lang="it-IT" b="1" dirty="0"/>
          </a:p>
          <a:p>
            <a:pPr marL="257175" indent="-257175" algn="ctr">
              <a:buFont typeface="Wingdings" panose="05000000000000000000" pitchFamily="2" charset="2"/>
              <a:buChar char="ü"/>
            </a:pPr>
            <a:r>
              <a:rPr lang="it-IT" b="1" dirty="0"/>
              <a:t>7/2020 Eosinofilia ematica: 1370 </a:t>
            </a:r>
            <a:r>
              <a:rPr lang="it-IT" b="1" dirty="0" err="1"/>
              <a:t>cell</a:t>
            </a:r>
            <a:r>
              <a:rPr lang="it-IT" b="1" dirty="0"/>
              <a:t>/mm3</a:t>
            </a:r>
          </a:p>
          <a:p>
            <a:pPr marL="257175" indent="-257175" algn="ctr">
              <a:buFont typeface="Wingdings" panose="05000000000000000000" pitchFamily="2" charset="2"/>
              <a:buChar char="ü"/>
            </a:pPr>
            <a:r>
              <a:rPr lang="it-IT" b="1" dirty="0" err="1"/>
              <a:t>IgE</a:t>
            </a:r>
            <a:r>
              <a:rPr lang="it-IT" b="1" dirty="0"/>
              <a:t> totali 84 u/L</a:t>
            </a:r>
          </a:p>
          <a:p>
            <a:pPr marL="257175" indent="-257175" algn="ctr">
              <a:buFont typeface="Wingdings" panose="05000000000000000000" pitchFamily="2" charset="2"/>
              <a:buChar char="ü"/>
            </a:pPr>
            <a:r>
              <a:rPr lang="it-IT" b="1" dirty="0"/>
              <a:t>Ricerca parassiti fecali negativa</a:t>
            </a:r>
          </a:p>
        </p:txBody>
      </p:sp>
      <p:sp>
        <p:nvSpPr>
          <p:cNvPr id="3" name="Rettangolo 2">
            <a:extLst>
              <a:ext uri="{FF2B5EF4-FFF2-40B4-BE49-F238E27FC236}">
                <a16:creationId xmlns:a16="http://schemas.microsoft.com/office/drawing/2014/main" id="{447A765B-4E8C-4E3F-BF3A-E5207E4B6888}"/>
              </a:ext>
            </a:extLst>
          </p:cNvPr>
          <p:cNvSpPr/>
          <p:nvPr/>
        </p:nvSpPr>
        <p:spPr>
          <a:xfrm>
            <a:off x="446912" y="3813613"/>
            <a:ext cx="8250174" cy="646331"/>
          </a:xfrm>
          <a:prstGeom prst="rect">
            <a:avLst/>
          </a:prstGeom>
          <a:solidFill>
            <a:srgbClr val="FFFFCC"/>
          </a:solidFill>
          <a:ln w="38100">
            <a:solidFill>
              <a:srgbClr val="00B0F0"/>
            </a:solidFill>
          </a:ln>
          <a:effectLst>
            <a:outerShdw blurRad="50800" dist="38100" dir="5400000" algn="t" rotWithShape="0">
              <a:prstClr val="black">
                <a:alpha val="40000"/>
              </a:prstClr>
            </a:outerShdw>
          </a:effectLst>
        </p:spPr>
        <p:txBody>
          <a:bodyPr wrap="square">
            <a:spAutoFit/>
          </a:bodyPr>
          <a:lstStyle/>
          <a:p>
            <a:pPr marL="257175" indent="-257175" algn="ctr">
              <a:buFont typeface="Wingdings" panose="05000000000000000000" pitchFamily="2" charset="2"/>
              <a:buChar char="ü"/>
            </a:pPr>
            <a:r>
              <a:rPr lang="it-IT" b="1" dirty="0"/>
              <a:t>11/2020 Ricerca Ab p-ANCA e C-ANCA:  Ab </a:t>
            </a:r>
            <a:r>
              <a:rPr lang="it-IT" b="1" dirty="0" err="1"/>
              <a:t>antimieloperossidasi</a:t>
            </a:r>
            <a:r>
              <a:rPr lang="it-IT" b="1" dirty="0"/>
              <a:t> (MPO) 24 U/</a:t>
            </a:r>
            <a:r>
              <a:rPr lang="it-IT" b="1" dirty="0" err="1"/>
              <a:t>mL</a:t>
            </a:r>
            <a:endParaRPr lang="it-IT" b="1" dirty="0"/>
          </a:p>
          <a:p>
            <a:pPr marL="257175" indent="-257175" algn="ctr">
              <a:buFont typeface="Wingdings" panose="05000000000000000000" pitchFamily="2" charset="2"/>
              <a:buChar char="ü"/>
            </a:pPr>
            <a:r>
              <a:rPr lang="it-IT" b="1" dirty="0"/>
              <a:t>Riscontro di </a:t>
            </a:r>
            <a:r>
              <a:rPr lang="it-IT" b="1" dirty="0" err="1"/>
              <a:t>mononeurite</a:t>
            </a:r>
            <a:r>
              <a:rPr lang="it-IT" b="1" dirty="0"/>
              <a:t> del nervo mediano di destra</a:t>
            </a:r>
          </a:p>
        </p:txBody>
      </p:sp>
      <p:sp>
        <p:nvSpPr>
          <p:cNvPr id="4" name="Rettangolo 3">
            <a:extLst>
              <a:ext uri="{FF2B5EF4-FFF2-40B4-BE49-F238E27FC236}">
                <a16:creationId xmlns:a16="http://schemas.microsoft.com/office/drawing/2014/main" id="{8540A276-2BAC-4021-ABFF-E2554AF0AB35}"/>
              </a:ext>
            </a:extLst>
          </p:cNvPr>
          <p:cNvSpPr/>
          <p:nvPr/>
        </p:nvSpPr>
        <p:spPr>
          <a:xfrm>
            <a:off x="886042" y="3019557"/>
            <a:ext cx="7090737" cy="369332"/>
          </a:xfrm>
          <a:prstGeom prst="rect">
            <a:avLst/>
          </a:prstGeom>
          <a:solidFill>
            <a:srgbClr val="FEED00"/>
          </a:solidFill>
          <a:ln w="38100">
            <a:solidFill>
              <a:srgbClr val="00B0F0"/>
            </a:solidFill>
          </a:ln>
          <a:effectLst>
            <a:outerShdw blurRad="50800" dist="38100" dir="5400000" algn="t" rotWithShape="0">
              <a:prstClr val="black">
                <a:alpha val="40000"/>
              </a:prstClr>
            </a:outerShdw>
          </a:effectLst>
        </p:spPr>
        <p:txBody>
          <a:bodyPr wrap="square">
            <a:spAutoFit/>
          </a:bodyPr>
          <a:lstStyle/>
          <a:p>
            <a:pPr marL="257175" indent="-257175" algn="ctr">
              <a:buFont typeface="Wingdings" panose="05000000000000000000" pitchFamily="2" charset="2"/>
              <a:buChar char="ü"/>
            </a:pPr>
            <a:r>
              <a:rPr lang="it-IT" b="1" dirty="0"/>
              <a:t>11/2020 HRCT torace: </a:t>
            </a:r>
            <a:r>
              <a:rPr lang="en-US" sz="1800" b="1" i="0" u="none" strike="noStrike" baseline="0" dirty="0" err="1">
                <a:latin typeface="Calibri" panose="020F0502020204030204" pitchFamily="34" charset="0"/>
                <a:cs typeface="Calibri" panose="020F0502020204030204" pitchFamily="34" charset="0"/>
              </a:rPr>
              <a:t>addensamenti</a:t>
            </a:r>
            <a:r>
              <a:rPr lang="en-US" sz="1800" b="1" i="0" u="none" strike="noStrike" baseline="0" dirty="0">
                <a:latin typeface="Calibri" panose="020F0502020204030204" pitchFamily="34" charset="0"/>
                <a:cs typeface="Calibri" panose="020F0502020204030204" pitchFamily="34" charset="0"/>
              </a:rPr>
              <a:t> </a:t>
            </a:r>
            <a:r>
              <a:rPr lang="en-US" sz="1800" b="1" i="0" u="none" strike="noStrike" baseline="0" dirty="0" err="1">
                <a:latin typeface="Calibri" panose="020F0502020204030204" pitchFamily="34" charset="0"/>
                <a:cs typeface="Calibri" panose="020F0502020204030204" pitchFamily="34" charset="0"/>
              </a:rPr>
              <a:t>bilaterali</a:t>
            </a:r>
            <a:r>
              <a:rPr lang="en-US" sz="1800" b="1" i="0" u="none" strike="noStrike" baseline="0" dirty="0">
                <a:latin typeface="Calibri" panose="020F0502020204030204" pitchFamily="34" charset="0"/>
                <a:cs typeface="Calibri" panose="020F0502020204030204" pitchFamily="34" charset="0"/>
              </a:rPr>
              <a:t> patchy ground-glass</a:t>
            </a:r>
            <a:endParaRPr lang="it-IT" b="1"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7080937D-9468-4FC2-9F73-C5171315A6EC}"/>
              </a:ext>
            </a:extLst>
          </p:cNvPr>
          <p:cNvSpPr txBox="1"/>
          <p:nvPr/>
        </p:nvSpPr>
        <p:spPr>
          <a:xfrm>
            <a:off x="843534" y="98866"/>
            <a:ext cx="7456933" cy="46166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400" b="1" dirty="0">
                <a:solidFill>
                  <a:srgbClr val="0000FF"/>
                </a:solidFill>
                <a:latin typeface="Arial Black" panose="020B0A04020102020204" pitchFamily="34" charset="0"/>
              </a:rPr>
              <a:t>Diagnostica di laboratorio e radiologica</a:t>
            </a:r>
            <a:endParaRPr lang="it-IT" sz="24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24332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C7ED350-3A7E-45A2-9E68-A196F256DCBB}"/>
              </a:ext>
            </a:extLst>
          </p:cNvPr>
          <p:cNvSpPr/>
          <p:nvPr/>
        </p:nvSpPr>
        <p:spPr>
          <a:xfrm>
            <a:off x="872545" y="84629"/>
            <a:ext cx="7398911" cy="646331"/>
          </a:xfrm>
          <a:prstGeom prst="rect">
            <a:avLst/>
          </a:prstGeom>
          <a:solidFill>
            <a:srgbClr val="FFFF00"/>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57175" indent="-257175" algn="ctr">
              <a:buFont typeface="Wingdings" panose="05000000000000000000" pitchFamily="2" charset="2"/>
              <a:buChar char="ü"/>
            </a:pPr>
            <a:r>
              <a:rPr lang="it-IT" b="1" dirty="0"/>
              <a:t>2/2021 Diagnosi di EGPA c/o Reumatologia Ospedale "Santa Maria della Misericordia" Udine</a:t>
            </a:r>
          </a:p>
        </p:txBody>
      </p:sp>
      <p:sp>
        <p:nvSpPr>
          <p:cNvPr id="2" name="Rettangolo 1">
            <a:extLst>
              <a:ext uri="{FF2B5EF4-FFF2-40B4-BE49-F238E27FC236}">
                <a16:creationId xmlns:a16="http://schemas.microsoft.com/office/drawing/2014/main" id="{EC2755A5-C9F8-4B75-A670-1E2D6AE8A215}"/>
              </a:ext>
            </a:extLst>
          </p:cNvPr>
          <p:cNvSpPr/>
          <p:nvPr/>
        </p:nvSpPr>
        <p:spPr>
          <a:xfrm>
            <a:off x="116587" y="809539"/>
            <a:ext cx="8734805" cy="4247317"/>
          </a:xfrm>
          <a:prstGeom prst="rect">
            <a:avLst/>
          </a:prstGeom>
          <a:ln w="38100">
            <a:solidFill>
              <a:schemeClr val="tx1"/>
            </a:solidFill>
          </a:ln>
        </p:spPr>
        <p:txBody>
          <a:bodyPr wrap="square">
            <a:spAutoFit/>
          </a:bodyPr>
          <a:lstStyle/>
          <a:p>
            <a:pPr algn="ctr"/>
            <a:endParaRPr lang="it-IT" sz="1350" b="1" dirty="0">
              <a:solidFill>
                <a:srgbClr val="0000FF"/>
              </a:solidFill>
              <a:latin typeface="Arial Black" panose="020B0A04020102020204" pitchFamily="34" charset="0"/>
            </a:endParaRPr>
          </a:p>
          <a:p>
            <a:pPr marL="214313" indent="-214313">
              <a:buClr>
                <a:srgbClr val="FF0000"/>
              </a:buClr>
              <a:buFont typeface="Wingdings" panose="05000000000000000000" pitchFamily="2" charset="2"/>
              <a:buChar char="Ø"/>
            </a:pPr>
            <a:r>
              <a:rPr lang="it-IT" sz="1350" b="1" dirty="0"/>
              <a:t>Paziente con </a:t>
            </a:r>
            <a:r>
              <a:rPr lang="it-IT" sz="1350" b="1" dirty="0">
                <a:solidFill>
                  <a:srgbClr val="FF0000"/>
                </a:solidFill>
              </a:rPr>
              <a:t>EGPA </a:t>
            </a:r>
            <a:r>
              <a:rPr lang="it-IT" sz="1350" b="1" dirty="0" err="1">
                <a:solidFill>
                  <a:srgbClr val="FF0000"/>
                </a:solidFill>
              </a:rPr>
              <a:t>pANCA</a:t>
            </a:r>
            <a:r>
              <a:rPr lang="it-IT" sz="1350" b="1" dirty="0">
                <a:solidFill>
                  <a:srgbClr val="FF0000"/>
                </a:solidFill>
              </a:rPr>
              <a:t> e </a:t>
            </a:r>
            <a:r>
              <a:rPr lang="it-IT" sz="1350" b="1" dirty="0" err="1">
                <a:solidFill>
                  <a:srgbClr val="FF0000"/>
                </a:solidFill>
              </a:rPr>
              <a:t>cANCA</a:t>
            </a:r>
            <a:r>
              <a:rPr lang="it-IT" sz="1350" b="1" dirty="0">
                <a:solidFill>
                  <a:srgbClr val="FF0000"/>
                </a:solidFill>
              </a:rPr>
              <a:t> a basso titolo con interessamento respiratorio (asma e </a:t>
            </a:r>
            <a:r>
              <a:rPr lang="it-IT" sz="1350" b="1" dirty="0" err="1">
                <a:solidFill>
                  <a:srgbClr val="FF0000"/>
                </a:solidFill>
              </a:rPr>
              <a:t>CRSwNP</a:t>
            </a:r>
            <a:r>
              <a:rPr lang="it-IT" sz="1350" b="1" dirty="0">
                <a:solidFill>
                  <a:srgbClr val="FF0000"/>
                </a:solidFill>
              </a:rPr>
              <a:t>), </a:t>
            </a:r>
            <a:r>
              <a:rPr lang="it-IT" sz="1350" b="1" dirty="0"/>
              <a:t>neurologico periferico (</a:t>
            </a:r>
            <a:r>
              <a:rPr lang="it-IT" sz="1350" b="1" dirty="0" err="1"/>
              <a:t>mononeurite</a:t>
            </a:r>
            <a:r>
              <a:rPr lang="it-IT" sz="1350" b="1" dirty="0"/>
              <a:t> del mediano di destra) diagnosticata nel 2021 e trattata con </a:t>
            </a:r>
            <a:r>
              <a:rPr lang="it-IT" sz="1350" b="1" dirty="0" err="1">
                <a:solidFill>
                  <a:srgbClr val="FF0000"/>
                </a:solidFill>
              </a:rPr>
              <a:t>mepolizumab</a:t>
            </a:r>
            <a:r>
              <a:rPr lang="it-IT" sz="1350" b="1" dirty="0">
                <a:solidFill>
                  <a:srgbClr val="FF0000"/>
                </a:solidFill>
              </a:rPr>
              <a:t> 300 mg </a:t>
            </a:r>
            <a:r>
              <a:rPr lang="it-IT" sz="1350" b="1" dirty="0"/>
              <a:t>in monoterapia con beneficio fino a recente </a:t>
            </a:r>
            <a:r>
              <a:rPr lang="it-IT" sz="1350" b="1" dirty="0">
                <a:solidFill>
                  <a:srgbClr val="FF0000"/>
                </a:solidFill>
              </a:rPr>
              <a:t>reintroduzione dello steroide orale </a:t>
            </a:r>
            <a:r>
              <a:rPr lang="it-IT" sz="1350" b="1" dirty="0"/>
              <a:t>per peggioramento dei sintomi respiratori e dispnea da sforzi moderati responsiva allo steroide orale. Nel 2019 alla spirometria FEV1 49% e nel 2020 73%; </a:t>
            </a:r>
            <a:r>
              <a:rPr lang="it-IT" sz="1350" b="1" u="sng" dirty="0"/>
              <a:t>da allora non più ripetute prove di funzionalità respiratoria</a:t>
            </a:r>
            <a:r>
              <a:rPr lang="it-IT" sz="1350" b="1" dirty="0"/>
              <a:t>. EO TORACE: MV lievemente ridotto, sibili in-espiratori TAP. SatO2 98% in aria ambiente.</a:t>
            </a:r>
          </a:p>
          <a:p>
            <a:pPr marL="214313" indent="-214313">
              <a:buClr>
                <a:srgbClr val="FF0000"/>
              </a:buClr>
              <a:buFont typeface="Wingdings" panose="05000000000000000000" pitchFamily="2" charset="2"/>
              <a:buChar char="Ø"/>
            </a:pPr>
            <a:endParaRPr lang="it-IT" sz="1350" b="1" dirty="0"/>
          </a:p>
          <a:p>
            <a:pPr marL="214313" indent="-214313">
              <a:buClr>
                <a:srgbClr val="FF0000"/>
              </a:buClr>
              <a:buFont typeface="Wingdings" panose="05000000000000000000" pitchFamily="2" charset="2"/>
              <a:buChar char="Ø"/>
            </a:pPr>
            <a:r>
              <a:rPr lang="it-IT" sz="1350" b="1" dirty="0"/>
              <a:t>ACT 15/25</a:t>
            </a:r>
          </a:p>
          <a:p>
            <a:pPr marL="214313" indent="-214313">
              <a:buClr>
                <a:srgbClr val="FF0000"/>
              </a:buClr>
              <a:buFont typeface="Wingdings" panose="05000000000000000000" pitchFamily="2" charset="2"/>
              <a:buChar char="Ø"/>
            </a:pPr>
            <a:r>
              <a:rPr lang="it-IT" sz="1350" b="1" dirty="0"/>
              <a:t>Score scala di Borg: 7; </a:t>
            </a:r>
            <a:r>
              <a:rPr lang="it-IT" sz="1350" b="1" dirty="0" err="1"/>
              <a:t>mMRC</a:t>
            </a:r>
            <a:r>
              <a:rPr lang="it-IT" sz="1350" b="1" dirty="0"/>
              <a:t> livello 2.</a:t>
            </a:r>
          </a:p>
          <a:p>
            <a:pPr>
              <a:buClr>
                <a:srgbClr val="FF0000"/>
              </a:buClr>
            </a:pPr>
            <a:r>
              <a:rPr lang="it-IT" sz="1350" b="1" dirty="0"/>
              <a:t>     </a:t>
            </a:r>
            <a:r>
              <a:rPr lang="it-IT" sz="1350" b="1" i="1" dirty="0">
                <a:effectLst>
                  <a:outerShdw blurRad="38100" dist="38100" dir="2700000" algn="tl">
                    <a:srgbClr val="000000">
                      <a:alpha val="43137"/>
                    </a:srgbClr>
                  </a:outerShdw>
                </a:effectLst>
                <a:highlight>
                  <a:srgbClr val="00FFFF"/>
                </a:highlight>
              </a:rPr>
              <a:t>CONCLUSIONI</a:t>
            </a:r>
          </a:p>
          <a:p>
            <a:pPr marL="214313" indent="-214313">
              <a:buClr>
                <a:srgbClr val="FF0000"/>
              </a:buClr>
              <a:buFont typeface="Wingdings" panose="05000000000000000000" pitchFamily="2" charset="2"/>
              <a:buChar char="Ø"/>
            </a:pPr>
            <a:r>
              <a:rPr lang="it-IT" sz="1350" b="1" dirty="0">
                <a:solidFill>
                  <a:srgbClr val="FF0000"/>
                </a:solidFill>
              </a:rPr>
              <a:t>Il quadro clinico è espressione di EGPA a fenotipo misto </a:t>
            </a:r>
            <a:r>
              <a:rPr lang="it-IT" sz="1350" b="1" dirty="0" err="1">
                <a:solidFill>
                  <a:srgbClr val="FF0000"/>
                </a:solidFill>
              </a:rPr>
              <a:t>vasculitico-eosinofilico</a:t>
            </a:r>
            <a:r>
              <a:rPr lang="it-IT" sz="1350" b="1" dirty="0">
                <a:solidFill>
                  <a:srgbClr val="FF0000"/>
                </a:solidFill>
              </a:rPr>
              <a:t> con compromissione funzionale respiratoria ostruttiva e attuale non controllo dei sintomi respiratori nonostante </a:t>
            </a:r>
            <a:r>
              <a:rPr lang="it-IT" sz="1350" b="1" dirty="0" err="1">
                <a:solidFill>
                  <a:srgbClr val="FF0000"/>
                </a:solidFill>
              </a:rPr>
              <a:t>mepolizumab</a:t>
            </a:r>
            <a:r>
              <a:rPr lang="it-IT" sz="1350" b="1" dirty="0">
                <a:solidFill>
                  <a:srgbClr val="FF0000"/>
                </a:solidFill>
              </a:rPr>
              <a:t> ad alto dosaggio</a:t>
            </a:r>
            <a:r>
              <a:rPr lang="it-IT" sz="1350" b="1" dirty="0"/>
              <a:t>. E' quindi opportuno </a:t>
            </a:r>
            <a:r>
              <a:rPr lang="it-IT" sz="1350" b="1" dirty="0" err="1"/>
              <a:t>step-up</a:t>
            </a:r>
            <a:r>
              <a:rPr lang="it-IT" sz="1350" b="1" dirty="0"/>
              <a:t> della terapia inalatoria sospendendo la MITT e iniziando SITT </a:t>
            </a:r>
            <a:r>
              <a:rPr lang="it-IT" sz="1350" b="1" dirty="0" err="1">
                <a:solidFill>
                  <a:srgbClr val="FF0000"/>
                </a:solidFill>
              </a:rPr>
              <a:t>beclometasone</a:t>
            </a:r>
            <a:r>
              <a:rPr lang="it-IT" sz="1350" b="1" dirty="0">
                <a:solidFill>
                  <a:srgbClr val="FF0000"/>
                </a:solidFill>
              </a:rPr>
              <a:t>/</a:t>
            </a:r>
            <a:r>
              <a:rPr lang="it-IT" sz="1350" b="1" dirty="0" err="1">
                <a:solidFill>
                  <a:srgbClr val="FF0000"/>
                </a:solidFill>
              </a:rPr>
              <a:t>formoterolo</a:t>
            </a:r>
            <a:r>
              <a:rPr lang="it-IT" sz="1350" b="1" dirty="0">
                <a:solidFill>
                  <a:srgbClr val="FF0000"/>
                </a:solidFill>
              </a:rPr>
              <a:t>/</a:t>
            </a:r>
            <a:r>
              <a:rPr lang="it-IT" sz="1350" b="1" dirty="0" err="1">
                <a:solidFill>
                  <a:srgbClr val="FF0000"/>
                </a:solidFill>
              </a:rPr>
              <a:t>glicopirronio</a:t>
            </a:r>
            <a:r>
              <a:rPr lang="it-IT" sz="1350" b="1" dirty="0">
                <a:solidFill>
                  <a:srgbClr val="FF0000"/>
                </a:solidFill>
              </a:rPr>
              <a:t> </a:t>
            </a:r>
            <a:r>
              <a:rPr lang="it-IT" sz="1350" b="1" dirty="0" err="1">
                <a:solidFill>
                  <a:srgbClr val="FF0000"/>
                </a:solidFill>
              </a:rPr>
              <a:t>pMDI</a:t>
            </a:r>
            <a:r>
              <a:rPr lang="it-IT" sz="1350" b="1" dirty="0">
                <a:solidFill>
                  <a:srgbClr val="FF0000"/>
                </a:solidFill>
              </a:rPr>
              <a:t> extrafine 172/5/9 </a:t>
            </a:r>
            <a:r>
              <a:rPr lang="it-IT" sz="1350" b="1" dirty="0" err="1">
                <a:solidFill>
                  <a:srgbClr val="FF0000"/>
                </a:solidFill>
              </a:rPr>
              <a:t>mcg</a:t>
            </a:r>
            <a:r>
              <a:rPr lang="it-IT" sz="1350" b="1" dirty="0"/>
              <a:t> 2 puff mattino e sera (consegnato piano terapeutico valido 12 mesi). Contestualmente </a:t>
            </a:r>
            <a:r>
              <a:rPr lang="it-IT" sz="1350" b="1" dirty="0">
                <a:solidFill>
                  <a:srgbClr val="FF0000"/>
                </a:solidFill>
              </a:rPr>
              <a:t>aumentare prednisone a 25 mg </a:t>
            </a:r>
            <a:r>
              <a:rPr lang="it-IT" sz="1350" b="1" dirty="0"/>
              <a:t>1 </a:t>
            </a:r>
            <a:r>
              <a:rPr lang="it-IT" sz="1350" b="1" dirty="0" err="1"/>
              <a:t>cpr</a:t>
            </a:r>
            <a:r>
              <a:rPr lang="it-IT" sz="1350" b="1" dirty="0"/>
              <a:t> al mattino a stomaco pieno per 7 giorni poi a scalare. </a:t>
            </a:r>
          </a:p>
          <a:p>
            <a:pPr marL="214313" indent="-214313">
              <a:buClr>
                <a:srgbClr val="FF0000"/>
              </a:buClr>
              <a:buFont typeface="Wingdings" panose="05000000000000000000" pitchFamily="2" charset="2"/>
              <a:buChar char="Ø"/>
            </a:pPr>
            <a:endParaRPr lang="it-IT" sz="1350" b="1" dirty="0"/>
          </a:p>
          <a:p>
            <a:pPr marL="214313" indent="-214313">
              <a:buClr>
                <a:srgbClr val="FF0000"/>
              </a:buClr>
              <a:buFont typeface="Wingdings" panose="05000000000000000000" pitchFamily="2" charset="2"/>
              <a:buChar char="Ø"/>
            </a:pPr>
            <a:r>
              <a:rPr lang="it-IT" sz="1350" b="1" dirty="0"/>
              <a:t>Il follow-up verrà proseguito presso l’ ambulatorio asma grave eseguendo in occasione della prossima valutazione anche </a:t>
            </a:r>
            <a:r>
              <a:rPr lang="it-IT" sz="1350" b="1" u="sng" dirty="0"/>
              <a:t>spirometria globale, oscillometria FOT e </a:t>
            </a:r>
            <a:r>
              <a:rPr lang="it-IT" sz="1350" b="1" u="sng" dirty="0" err="1"/>
              <a:t>FeNO</a:t>
            </a:r>
            <a:r>
              <a:rPr lang="it-IT" sz="1350" b="1" dirty="0"/>
              <a:t>.</a:t>
            </a:r>
          </a:p>
        </p:txBody>
      </p:sp>
      <p:sp>
        <p:nvSpPr>
          <p:cNvPr id="4" name="Rettangolo 3">
            <a:extLst>
              <a:ext uri="{FF2B5EF4-FFF2-40B4-BE49-F238E27FC236}">
                <a16:creationId xmlns:a16="http://schemas.microsoft.com/office/drawing/2014/main" id="{2B12FC55-ACAE-42A4-9FF0-BF954DAE83AB}"/>
              </a:ext>
            </a:extLst>
          </p:cNvPr>
          <p:cNvSpPr/>
          <p:nvPr/>
        </p:nvSpPr>
        <p:spPr>
          <a:xfrm>
            <a:off x="2921252" y="769020"/>
            <a:ext cx="4031874" cy="369332"/>
          </a:xfrm>
          <a:prstGeom prst="rect">
            <a:avLst/>
          </a:prstGeom>
          <a:effectLst>
            <a:outerShdw blurRad="50800" dist="38100" dir="5400000" algn="t" rotWithShape="0">
              <a:prstClr val="black">
                <a:alpha val="40000"/>
              </a:prstClr>
            </a:outerShdw>
          </a:effectLst>
        </p:spPr>
        <p:txBody>
          <a:bodyPr wrap="none">
            <a:spAutoFit/>
          </a:bodyPr>
          <a:lstStyle/>
          <a:p>
            <a:pPr algn="ctr"/>
            <a:r>
              <a:rPr lang="it-IT" b="1" dirty="0">
                <a:solidFill>
                  <a:srgbClr val="0000FF"/>
                </a:solidFill>
                <a:latin typeface="Arial Black" panose="020B0A04020102020204" pitchFamily="34" charset="0"/>
              </a:rPr>
              <a:t>25.7.2024 visita pneumologica</a:t>
            </a:r>
          </a:p>
        </p:txBody>
      </p:sp>
    </p:spTree>
    <p:extLst>
      <p:ext uri="{BB962C8B-B14F-4D97-AF65-F5344CB8AC3E}">
        <p14:creationId xmlns:p14="http://schemas.microsoft.com/office/powerpoint/2010/main" val="99021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607199C-09FA-4B43-96C7-FA81574B3DD3}"/>
              </a:ext>
            </a:extLst>
          </p:cNvPr>
          <p:cNvGrpSpPr>
            <a:grpSpLocks noChangeAspect="1"/>
          </p:cNvGrpSpPr>
          <p:nvPr/>
        </p:nvGrpSpPr>
        <p:grpSpPr bwMode="auto">
          <a:xfrm>
            <a:off x="43841" y="534798"/>
            <a:ext cx="4630522" cy="4310724"/>
            <a:chOff x="0" y="285"/>
            <a:chExt cx="5760" cy="2670"/>
          </a:xfrm>
        </p:grpSpPr>
        <p:sp>
          <p:nvSpPr>
            <p:cNvPr id="4" name="AutoShape 3">
              <a:extLst>
                <a:ext uri="{FF2B5EF4-FFF2-40B4-BE49-F238E27FC236}">
                  <a16:creationId xmlns:a16="http://schemas.microsoft.com/office/drawing/2014/main" id="{CF67ACFA-B362-4D92-AEE3-05888D19EC88}"/>
                </a:ext>
              </a:extLst>
            </p:cNvPr>
            <p:cNvSpPr>
              <a:spLocks noChangeAspect="1" noChangeArrowheads="1" noTextEdit="1"/>
            </p:cNvSpPr>
            <p:nvPr/>
          </p:nvSpPr>
          <p:spPr bwMode="auto">
            <a:xfrm>
              <a:off x="0" y="285"/>
              <a:ext cx="5760"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77" name="Picture 5">
              <a:extLst>
                <a:ext uri="{FF2B5EF4-FFF2-40B4-BE49-F238E27FC236}">
                  <a16:creationId xmlns:a16="http://schemas.microsoft.com/office/drawing/2014/main" id="{0074139B-DAE2-4F72-9DCF-7698E26BB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
              <a:ext cx="5764" cy="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a:extLst>
              <a:ext uri="{FF2B5EF4-FFF2-40B4-BE49-F238E27FC236}">
                <a16:creationId xmlns:a16="http://schemas.microsoft.com/office/drawing/2014/main" id="{5FD977C0-FE2F-4FD0-96A6-298DF006C459}"/>
              </a:ext>
            </a:extLst>
          </p:cNvPr>
          <p:cNvGrpSpPr>
            <a:grpSpLocks noChangeAspect="1"/>
          </p:cNvGrpSpPr>
          <p:nvPr/>
        </p:nvGrpSpPr>
        <p:grpSpPr bwMode="auto">
          <a:xfrm>
            <a:off x="4674363" y="685801"/>
            <a:ext cx="4330598" cy="4154273"/>
            <a:chOff x="1209" y="0"/>
            <a:chExt cx="3342" cy="3240"/>
          </a:xfrm>
        </p:grpSpPr>
        <p:sp>
          <p:nvSpPr>
            <p:cNvPr id="7" name="AutoShape 7">
              <a:extLst>
                <a:ext uri="{FF2B5EF4-FFF2-40B4-BE49-F238E27FC236}">
                  <a16:creationId xmlns:a16="http://schemas.microsoft.com/office/drawing/2014/main" id="{452789E3-3355-45AD-B23B-EC3B8A6445E5}"/>
                </a:ext>
              </a:extLst>
            </p:cNvPr>
            <p:cNvSpPr>
              <a:spLocks noChangeAspect="1" noChangeArrowheads="1" noTextEdit="1"/>
            </p:cNvSpPr>
            <p:nvPr/>
          </p:nvSpPr>
          <p:spPr bwMode="auto">
            <a:xfrm>
              <a:off x="1209" y="0"/>
              <a:ext cx="334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81" name="Picture 9">
              <a:extLst>
                <a:ext uri="{FF2B5EF4-FFF2-40B4-BE49-F238E27FC236}">
                  <a16:creationId xmlns:a16="http://schemas.microsoft.com/office/drawing/2014/main" id="{C8EFB1DE-BBE2-47BC-A827-5F08EC600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 y="0"/>
              <a:ext cx="3347" cy="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asellaDiTesto 12">
            <a:extLst>
              <a:ext uri="{FF2B5EF4-FFF2-40B4-BE49-F238E27FC236}">
                <a16:creationId xmlns:a16="http://schemas.microsoft.com/office/drawing/2014/main" id="{FACADC4C-BBE6-425D-BAEA-0A9E193585C0}"/>
              </a:ext>
            </a:extLst>
          </p:cNvPr>
          <p:cNvSpPr txBox="1"/>
          <p:nvPr/>
        </p:nvSpPr>
        <p:spPr>
          <a:xfrm>
            <a:off x="88084" y="66882"/>
            <a:ext cx="9055916" cy="415498"/>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100" b="1" dirty="0">
                <a:solidFill>
                  <a:srgbClr val="0000FF"/>
                </a:solidFill>
                <a:latin typeface="Arial Black" panose="020B0A04020102020204" pitchFamily="34" charset="0"/>
              </a:rPr>
              <a:t>Spirometria + </a:t>
            </a:r>
            <a:r>
              <a:rPr lang="it-IT" sz="2100" b="1" dirty="0" err="1">
                <a:solidFill>
                  <a:srgbClr val="0000FF"/>
                </a:solidFill>
                <a:latin typeface="Arial Black" panose="020B0A04020102020204" pitchFamily="34" charset="0"/>
              </a:rPr>
              <a:t>FeNO</a:t>
            </a:r>
            <a:r>
              <a:rPr lang="it-IT" sz="2100" b="1" dirty="0">
                <a:solidFill>
                  <a:srgbClr val="0000FF"/>
                </a:solidFill>
                <a:latin typeface="Arial Black" panose="020B0A04020102020204" pitchFamily="34" charset="0"/>
              </a:rPr>
              <a:t> 8/2024</a:t>
            </a:r>
            <a:endParaRPr lang="it-IT" sz="2100" dirty="0">
              <a:solidFill>
                <a:srgbClr val="0000FF"/>
              </a:solidFill>
              <a:latin typeface="Arial Black" panose="020B0A04020102020204" pitchFamily="34" charset="0"/>
            </a:endParaRPr>
          </a:p>
        </p:txBody>
      </p:sp>
      <p:sp>
        <p:nvSpPr>
          <p:cNvPr id="9" name="Rettangolo 8">
            <a:extLst>
              <a:ext uri="{FF2B5EF4-FFF2-40B4-BE49-F238E27FC236}">
                <a16:creationId xmlns:a16="http://schemas.microsoft.com/office/drawing/2014/main" id="{85D32E55-C60E-4DC7-99F8-540701473B08}"/>
              </a:ext>
            </a:extLst>
          </p:cNvPr>
          <p:cNvSpPr/>
          <p:nvPr/>
        </p:nvSpPr>
        <p:spPr>
          <a:xfrm>
            <a:off x="122375" y="1122147"/>
            <a:ext cx="2751128" cy="674650"/>
          </a:xfrm>
          <a:prstGeom prst="rect">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Rettangolo 9">
            <a:extLst>
              <a:ext uri="{FF2B5EF4-FFF2-40B4-BE49-F238E27FC236}">
                <a16:creationId xmlns:a16="http://schemas.microsoft.com/office/drawing/2014/main" id="{F30779C7-14EC-4579-93AF-CAAF5C9D6129}"/>
              </a:ext>
            </a:extLst>
          </p:cNvPr>
          <p:cNvSpPr/>
          <p:nvPr/>
        </p:nvSpPr>
        <p:spPr>
          <a:xfrm>
            <a:off x="37362" y="4021354"/>
            <a:ext cx="1190221" cy="830627"/>
          </a:xfrm>
          <a:prstGeom prst="rect">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00782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3707114-F58E-C223-8E4D-E19AF1C2E69B}"/>
              </a:ext>
            </a:extLst>
          </p:cNvPr>
          <p:cNvPicPr>
            <a:picLocks noChangeAspect="1"/>
          </p:cNvPicPr>
          <p:nvPr/>
        </p:nvPicPr>
        <p:blipFill>
          <a:blip r:embed="rId2"/>
          <a:srcRect l="13715" t="11513" r="46000" b="6541"/>
          <a:stretch/>
        </p:blipFill>
        <p:spPr>
          <a:xfrm>
            <a:off x="602673" y="464276"/>
            <a:ext cx="7862454" cy="4214948"/>
          </a:xfrm>
          <a:prstGeom prst="rect">
            <a:avLst/>
          </a:prstGeom>
        </p:spPr>
      </p:pic>
    </p:spTree>
    <p:extLst>
      <p:ext uri="{BB962C8B-B14F-4D97-AF65-F5344CB8AC3E}">
        <p14:creationId xmlns:p14="http://schemas.microsoft.com/office/powerpoint/2010/main" val="334642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0D14DCE0-47A5-4793-A72E-1318DB0CAC17}"/>
              </a:ext>
            </a:extLst>
          </p:cNvPr>
          <p:cNvSpPr txBox="1"/>
          <p:nvPr/>
        </p:nvSpPr>
        <p:spPr>
          <a:xfrm>
            <a:off x="0" y="77063"/>
            <a:ext cx="9055916" cy="46166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400" b="1" dirty="0">
                <a:solidFill>
                  <a:srgbClr val="0000FF"/>
                </a:solidFill>
                <a:latin typeface="Arial Black" panose="020B0A04020102020204" pitchFamily="34" charset="0"/>
              </a:rPr>
              <a:t>Oscillometria FOT 8/2024</a:t>
            </a:r>
            <a:endParaRPr lang="it-IT" sz="2400" dirty="0">
              <a:solidFill>
                <a:srgbClr val="0000FF"/>
              </a:solidFill>
              <a:latin typeface="Arial Black" panose="020B0A04020102020204" pitchFamily="34" charset="0"/>
            </a:endParaRPr>
          </a:p>
        </p:txBody>
      </p:sp>
      <p:grpSp>
        <p:nvGrpSpPr>
          <p:cNvPr id="8" name="Group 4">
            <a:extLst>
              <a:ext uri="{FF2B5EF4-FFF2-40B4-BE49-F238E27FC236}">
                <a16:creationId xmlns:a16="http://schemas.microsoft.com/office/drawing/2014/main" id="{739F9160-9BDC-4462-A098-0495B828ABCC}"/>
              </a:ext>
            </a:extLst>
          </p:cNvPr>
          <p:cNvGrpSpPr>
            <a:grpSpLocks noChangeAspect="1"/>
          </p:cNvGrpSpPr>
          <p:nvPr/>
        </p:nvGrpSpPr>
        <p:grpSpPr bwMode="auto">
          <a:xfrm>
            <a:off x="193675" y="935999"/>
            <a:ext cx="8769350" cy="3968509"/>
            <a:chOff x="214" y="96"/>
            <a:chExt cx="5524" cy="3240"/>
          </a:xfrm>
        </p:grpSpPr>
        <p:sp>
          <p:nvSpPr>
            <p:cNvPr id="11" name="AutoShape 3">
              <a:extLst>
                <a:ext uri="{FF2B5EF4-FFF2-40B4-BE49-F238E27FC236}">
                  <a16:creationId xmlns:a16="http://schemas.microsoft.com/office/drawing/2014/main" id="{DA58DCA9-FBC2-4092-A3FC-6359F5B7D9A2}"/>
                </a:ext>
              </a:extLst>
            </p:cNvPr>
            <p:cNvSpPr>
              <a:spLocks noChangeAspect="1" noChangeArrowheads="1" noTextEdit="1"/>
            </p:cNvSpPr>
            <p:nvPr/>
          </p:nvSpPr>
          <p:spPr bwMode="auto">
            <a:xfrm>
              <a:off x="214" y="96"/>
              <a:ext cx="5524"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E9F455A5-9CE1-41EC-BBCA-C8C56074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 y="96"/>
              <a:ext cx="5528" cy="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611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5FF51BB-6F10-48BD-ABA8-18BD95D846B8}"/>
              </a:ext>
            </a:extLst>
          </p:cNvPr>
          <p:cNvSpPr/>
          <p:nvPr/>
        </p:nvSpPr>
        <p:spPr>
          <a:xfrm>
            <a:off x="182879" y="794061"/>
            <a:ext cx="8503920" cy="4016484"/>
          </a:xfrm>
          <a:prstGeom prst="rect">
            <a:avLst/>
          </a:prstGeom>
          <a:solidFill>
            <a:srgbClr val="FFFFCC"/>
          </a:solidFill>
          <a:ln w="38100">
            <a:solidFill>
              <a:schemeClr val="tx1"/>
            </a:solidFill>
          </a:ln>
          <a:effectLst>
            <a:outerShdw blurRad="50800" dist="38100" dir="5400000" algn="t" rotWithShape="0">
              <a:prstClr val="black">
                <a:alpha val="40000"/>
              </a:prstClr>
            </a:outerShdw>
          </a:effectLst>
        </p:spPr>
        <p:txBody>
          <a:bodyPr wrap="square">
            <a:spAutoFit/>
          </a:bodyPr>
          <a:lstStyle/>
          <a:p>
            <a:pPr marL="214313" indent="-214313">
              <a:buClr>
                <a:srgbClr val="FF0000"/>
              </a:buClr>
              <a:buFont typeface="Wingdings" panose="05000000000000000000" pitchFamily="2" charset="2"/>
              <a:buChar char="Ø"/>
            </a:pPr>
            <a:r>
              <a:rPr lang="it-IT" sz="1500" b="1" dirty="0">
                <a:latin typeface="Calibri" panose="020F0502020204030204" pitchFamily="34" charset="0"/>
                <a:cs typeface="Calibri" panose="020F0502020204030204" pitchFamily="34" charset="0"/>
              </a:rPr>
              <a:t>Follow-up di paziente con asma grave in EGPA in SITT </a:t>
            </a:r>
            <a:r>
              <a:rPr lang="it-IT" sz="1500" b="1" dirty="0">
                <a:solidFill>
                  <a:prstClr val="black"/>
                </a:solidFill>
                <a:latin typeface="Calibri" panose="020F0502020204030204" pitchFamily="34" charset="0"/>
                <a:cs typeface="Calibri" panose="020F0502020204030204" pitchFamily="34" charset="0"/>
              </a:rPr>
              <a:t>+ </a:t>
            </a:r>
            <a:r>
              <a:rPr lang="it-IT" sz="1500" b="1" dirty="0" err="1">
                <a:solidFill>
                  <a:prstClr val="black"/>
                </a:solidFill>
                <a:latin typeface="Calibri" panose="020F0502020204030204" pitchFamily="34" charset="0"/>
                <a:cs typeface="Calibri" panose="020F0502020204030204" pitchFamily="34" charset="0"/>
              </a:rPr>
              <a:t>mepolizumab</a:t>
            </a:r>
            <a:r>
              <a:rPr lang="it-IT" sz="1500" b="1" dirty="0">
                <a:solidFill>
                  <a:prstClr val="black"/>
                </a:solidFill>
                <a:latin typeface="Calibri" panose="020F0502020204030204" pitchFamily="34" charset="0"/>
                <a:cs typeface="Calibri" panose="020F0502020204030204" pitchFamily="34" charset="0"/>
              </a:rPr>
              <a:t>. </a:t>
            </a:r>
          </a:p>
          <a:p>
            <a:pPr lvl="0">
              <a:buClr>
                <a:srgbClr val="FF0000"/>
              </a:buClr>
            </a:pPr>
            <a:endParaRPr lang="it-IT" sz="1500" b="1" dirty="0">
              <a:solidFill>
                <a:prstClr val="black"/>
              </a:solidFill>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500" b="1" dirty="0">
                <a:latin typeface="Calibri" panose="020F0502020204030204" pitchFamily="34" charset="0"/>
                <a:cs typeface="Calibri" panose="020F0502020204030204" pitchFamily="34" charset="0"/>
              </a:rPr>
              <a:t>Il paziente riferisce </a:t>
            </a:r>
            <a:r>
              <a:rPr lang="it-IT" sz="1500" b="1" dirty="0">
                <a:solidFill>
                  <a:srgbClr val="FF0000"/>
                </a:solidFill>
                <a:latin typeface="Calibri" panose="020F0502020204030204" pitchFamily="34" charset="0"/>
                <a:cs typeface="Calibri" panose="020F0502020204030204" pitchFamily="34" charset="0"/>
              </a:rPr>
              <a:t>netto miglioramento della sintomatologia respiratoria, ha sospeso lo steroide orale, riesce a svolgere attività sportiva agonistica senza alcun problema (ciclismo, corsa). Riferisce di non espettorare più </a:t>
            </a:r>
            <a:r>
              <a:rPr lang="it-IT" sz="1500" b="1" dirty="0" err="1">
                <a:solidFill>
                  <a:srgbClr val="FF0000"/>
                </a:solidFill>
                <a:latin typeface="Calibri" panose="020F0502020204030204" pitchFamily="34" charset="0"/>
                <a:cs typeface="Calibri" panose="020F0502020204030204" pitchFamily="34" charset="0"/>
              </a:rPr>
              <a:t>mucus</a:t>
            </a:r>
            <a:r>
              <a:rPr lang="it-IT" sz="1500" b="1" dirty="0">
                <a:solidFill>
                  <a:srgbClr val="FF0000"/>
                </a:solidFill>
                <a:latin typeface="Calibri" panose="020F0502020204030204" pitchFamily="34" charset="0"/>
                <a:cs typeface="Calibri" panose="020F0502020204030204" pitchFamily="34" charset="0"/>
              </a:rPr>
              <a:t> plugs a stampo.</a:t>
            </a:r>
            <a:r>
              <a:rPr lang="it-IT" sz="1500" b="1" dirty="0">
                <a:latin typeface="Calibri" panose="020F0502020204030204" pitchFamily="34" charset="0"/>
                <a:cs typeface="Calibri" panose="020F0502020204030204" pitchFamily="34" charset="0"/>
              </a:rPr>
              <a:t> EMOCROMO: BEC 1.2%, 0.05%. - 26.8.2024 SPIROMETRIA: Compromissione ventilatoria di tipo ostruttivo di grado lieve (FEV</a:t>
            </a:r>
            <a:r>
              <a:rPr lang="it-IT" sz="1500" b="1" baseline="-25000" dirty="0">
                <a:latin typeface="Calibri" panose="020F0502020204030204" pitchFamily="34" charset="0"/>
                <a:cs typeface="Calibri" panose="020F0502020204030204" pitchFamily="34" charset="0"/>
              </a:rPr>
              <a:t>1</a:t>
            </a:r>
            <a:r>
              <a:rPr lang="it-IT" sz="1500" b="1" dirty="0">
                <a:latin typeface="Calibri" panose="020F0502020204030204" pitchFamily="34" charset="0"/>
                <a:cs typeface="Calibri" panose="020F0502020204030204" pitchFamily="34" charset="0"/>
              </a:rPr>
              <a:t> 82%, FEV</a:t>
            </a:r>
            <a:r>
              <a:rPr lang="it-IT" sz="1500" b="1" baseline="-25000" dirty="0">
                <a:latin typeface="Calibri" panose="020F0502020204030204" pitchFamily="34" charset="0"/>
                <a:cs typeface="Calibri" panose="020F0502020204030204" pitchFamily="34" charset="0"/>
              </a:rPr>
              <a:t>1</a:t>
            </a:r>
            <a:r>
              <a:rPr lang="it-IT" sz="1500" b="1" dirty="0">
                <a:latin typeface="Calibri" panose="020F0502020204030204" pitchFamily="34" charset="0"/>
                <a:cs typeface="Calibri" panose="020F0502020204030204" pitchFamily="34" charset="0"/>
              </a:rPr>
              <a:t>/FVC 57); </a:t>
            </a:r>
            <a:r>
              <a:rPr lang="it-IT" sz="1500" b="1" u="sng" dirty="0">
                <a:solidFill>
                  <a:srgbClr val="FF0000"/>
                </a:solidFill>
                <a:latin typeface="Calibri" panose="020F0502020204030204" pitchFamily="34" charset="0"/>
                <a:cs typeface="Calibri" panose="020F0502020204030204" pitchFamily="34" charset="0"/>
              </a:rPr>
              <a:t>+17% rispetto al controllo precedente.</a:t>
            </a:r>
          </a:p>
          <a:p>
            <a:pPr lvl="0">
              <a:buClr>
                <a:srgbClr val="FF0000"/>
              </a:buClr>
            </a:pPr>
            <a:endParaRPr lang="it-IT" sz="1500" b="1" dirty="0">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500" b="1" dirty="0">
                <a:latin typeface="Calibri" panose="020F0502020204030204" pitchFamily="34" charset="0"/>
                <a:cs typeface="Calibri" panose="020F0502020204030204" pitchFamily="34" charset="0"/>
              </a:rPr>
              <a:t>EOT: MV lievemente ridotto, gemiti espiratori forzati TAP. SatO2 98% in aria ambiente.</a:t>
            </a:r>
          </a:p>
          <a:p>
            <a:pPr marL="214313" indent="-214313">
              <a:buClr>
                <a:srgbClr val="FF0000"/>
              </a:buClr>
              <a:buFont typeface="Wingdings" panose="05000000000000000000" pitchFamily="2" charset="2"/>
              <a:buChar char="Ø"/>
            </a:pPr>
            <a:endParaRPr lang="it-IT" sz="1500" b="1" dirty="0">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500" b="1" dirty="0">
                <a:latin typeface="Calibri" panose="020F0502020204030204" pitchFamily="34" charset="0"/>
                <a:cs typeface="Calibri" panose="020F0502020204030204" pitchFamily="34" charset="0"/>
              </a:rPr>
              <a:t>ACT 21/25</a:t>
            </a:r>
          </a:p>
          <a:p>
            <a:pPr marL="214313" indent="-214313">
              <a:buClr>
                <a:srgbClr val="FF0000"/>
              </a:buClr>
              <a:buFont typeface="Wingdings" panose="05000000000000000000" pitchFamily="2" charset="2"/>
              <a:buChar char="Ø"/>
            </a:pPr>
            <a:r>
              <a:rPr lang="it-IT" sz="1500" b="1" dirty="0">
                <a:latin typeface="Calibri" panose="020F0502020204030204" pitchFamily="34" charset="0"/>
                <a:cs typeface="Calibri" panose="020F0502020204030204" pitchFamily="34" charset="0"/>
              </a:rPr>
              <a:t>Score scala di Borg: 1; </a:t>
            </a:r>
            <a:r>
              <a:rPr lang="it-IT" sz="1500" b="1" dirty="0" err="1">
                <a:latin typeface="Calibri" panose="020F0502020204030204" pitchFamily="34" charset="0"/>
                <a:cs typeface="Calibri" panose="020F0502020204030204" pitchFamily="34" charset="0"/>
              </a:rPr>
              <a:t>mMRC</a:t>
            </a:r>
            <a:r>
              <a:rPr lang="it-IT" sz="1500" b="1" dirty="0">
                <a:latin typeface="Calibri" panose="020F0502020204030204" pitchFamily="34" charset="0"/>
                <a:cs typeface="Calibri" panose="020F0502020204030204" pitchFamily="34" charset="0"/>
              </a:rPr>
              <a:t> livello 0.</a:t>
            </a:r>
          </a:p>
          <a:p>
            <a:pPr marL="214313" indent="-214313">
              <a:buClr>
                <a:srgbClr val="FF0000"/>
              </a:buClr>
              <a:buFont typeface="Wingdings" panose="05000000000000000000" pitchFamily="2" charset="2"/>
              <a:buChar char="Ø"/>
            </a:pPr>
            <a:endParaRPr lang="it-IT" sz="1500" b="1" dirty="0">
              <a:latin typeface="Calibri" panose="020F0502020204030204" pitchFamily="34" charset="0"/>
              <a:cs typeface="Calibri" panose="020F0502020204030204" pitchFamily="34" charset="0"/>
            </a:endParaRPr>
          </a:p>
          <a:p>
            <a:pPr marL="214313" indent="-214313">
              <a:buClr>
                <a:srgbClr val="FF0000"/>
              </a:buClr>
              <a:buFont typeface="Wingdings" panose="05000000000000000000" pitchFamily="2" charset="2"/>
              <a:buChar char="Ø"/>
            </a:pPr>
            <a:r>
              <a:rPr lang="it-IT" sz="1500" b="1" dirty="0">
                <a:latin typeface="Calibri" panose="020F0502020204030204" pitchFamily="34" charset="0"/>
                <a:cs typeface="Calibri" panose="020F0502020204030204" pitchFamily="34" charset="0"/>
              </a:rPr>
              <a:t>Situazione attuale respiratoria: </a:t>
            </a:r>
            <a:r>
              <a:rPr lang="it-IT" sz="1500" b="1" u="sng" dirty="0">
                <a:solidFill>
                  <a:srgbClr val="FF0000"/>
                </a:solidFill>
                <a:latin typeface="Calibri" panose="020F0502020204030204" pitchFamily="34" charset="0"/>
                <a:cs typeface="Calibri" panose="020F0502020204030204" pitchFamily="34" charset="0"/>
              </a:rPr>
              <a:t>Evidente miglioramento clinico e spirometrico </a:t>
            </a:r>
            <a:r>
              <a:rPr lang="it-IT" sz="1500" b="1" dirty="0">
                <a:latin typeface="Calibri" panose="020F0502020204030204" pitchFamily="34" charset="0"/>
                <a:cs typeface="Calibri" panose="020F0502020204030204" pitchFamily="34" charset="0"/>
              </a:rPr>
              <a:t>dopo aver iniziato </a:t>
            </a:r>
            <a:r>
              <a:rPr lang="it-IT" sz="1500" b="1" dirty="0" err="1">
                <a:solidFill>
                  <a:prstClr val="black"/>
                </a:solidFill>
                <a:latin typeface="Calibri" panose="020F0502020204030204" pitchFamily="34" charset="0"/>
                <a:cs typeface="Calibri" panose="020F0502020204030204" pitchFamily="34" charset="0"/>
              </a:rPr>
              <a:t>beclometasone</a:t>
            </a:r>
            <a:r>
              <a:rPr lang="it-IT" sz="1500" b="1" dirty="0">
                <a:solidFill>
                  <a:prstClr val="black"/>
                </a:solidFill>
                <a:latin typeface="Calibri" panose="020F0502020204030204" pitchFamily="34" charset="0"/>
                <a:cs typeface="Calibri" panose="020F0502020204030204" pitchFamily="34" charset="0"/>
              </a:rPr>
              <a:t>/</a:t>
            </a:r>
            <a:r>
              <a:rPr lang="it-IT" sz="1500" b="1" dirty="0" err="1">
                <a:solidFill>
                  <a:prstClr val="black"/>
                </a:solidFill>
                <a:latin typeface="Calibri" panose="020F0502020204030204" pitchFamily="34" charset="0"/>
                <a:cs typeface="Calibri" panose="020F0502020204030204" pitchFamily="34" charset="0"/>
              </a:rPr>
              <a:t>formoterolo</a:t>
            </a:r>
            <a:r>
              <a:rPr lang="it-IT" sz="1500" b="1" dirty="0">
                <a:solidFill>
                  <a:prstClr val="black"/>
                </a:solidFill>
                <a:latin typeface="Calibri" panose="020F0502020204030204" pitchFamily="34" charset="0"/>
                <a:cs typeface="Calibri" panose="020F0502020204030204" pitchFamily="34" charset="0"/>
              </a:rPr>
              <a:t>/</a:t>
            </a:r>
            <a:r>
              <a:rPr lang="it-IT" sz="1500" b="1" dirty="0" err="1">
                <a:solidFill>
                  <a:prstClr val="black"/>
                </a:solidFill>
                <a:latin typeface="Calibri" panose="020F0502020204030204" pitchFamily="34" charset="0"/>
                <a:cs typeface="Calibri" panose="020F0502020204030204" pitchFamily="34" charset="0"/>
              </a:rPr>
              <a:t>glicopirronio</a:t>
            </a:r>
            <a:r>
              <a:rPr lang="it-IT" sz="1500" b="1" dirty="0">
                <a:latin typeface="Calibri" panose="020F0502020204030204" pitchFamily="34" charset="0"/>
                <a:cs typeface="Calibri" panose="020F0502020204030204" pitchFamily="34" charset="0"/>
              </a:rPr>
              <a:t> spray 172/5/9 </a:t>
            </a:r>
            <a:r>
              <a:rPr lang="it-IT" sz="1500" b="1" dirty="0" err="1">
                <a:latin typeface="Calibri" panose="020F0502020204030204" pitchFamily="34" charset="0"/>
                <a:cs typeface="Calibri" panose="020F0502020204030204" pitchFamily="34" charset="0"/>
              </a:rPr>
              <a:t>mcg</a:t>
            </a:r>
            <a:r>
              <a:rPr lang="it-IT" sz="1500" b="1" dirty="0">
                <a:latin typeface="Calibri" panose="020F0502020204030204" pitchFamily="34" charset="0"/>
                <a:cs typeface="Calibri" panose="020F0502020204030204" pitchFamily="34" charset="0"/>
              </a:rPr>
              <a:t> 2x2 che si conferma contestualmente al </a:t>
            </a:r>
            <a:r>
              <a:rPr lang="it-IT" sz="1500" b="1" dirty="0" err="1">
                <a:latin typeface="Calibri" panose="020F0502020204030204" pitchFamily="34" charset="0"/>
                <a:cs typeface="Calibri" panose="020F0502020204030204" pitchFamily="34" charset="0"/>
              </a:rPr>
              <a:t>mepolizumab</a:t>
            </a:r>
            <a:r>
              <a:rPr lang="it-IT" sz="1500" b="1" dirty="0">
                <a:latin typeface="Calibri" panose="020F0502020204030204" pitchFamily="34" charset="0"/>
                <a:cs typeface="Calibri" panose="020F0502020204030204" pitchFamily="34" charset="0"/>
              </a:rPr>
              <a:t> 300 mg 1 </a:t>
            </a:r>
            <a:r>
              <a:rPr lang="it-IT" sz="1500" b="1" dirty="0" err="1">
                <a:latin typeface="Calibri" panose="020F0502020204030204" pitchFamily="34" charset="0"/>
                <a:cs typeface="Calibri" panose="020F0502020204030204" pitchFamily="34" charset="0"/>
              </a:rPr>
              <a:t>fl</a:t>
            </a:r>
            <a:r>
              <a:rPr lang="it-IT" sz="1500" b="1" dirty="0">
                <a:latin typeface="Calibri" panose="020F0502020204030204" pitchFamily="34" charset="0"/>
                <a:cs typeface="Calibri" panose="020F0502020204030204" pitchFamily="34" charset="0"/>
              </a:rPr>
              <a:t> sc. Proseguirà il follow-up presso il nostro ambulatorio asma grave e la Reumatologia dell'Ospedale di Udine.</a:t>
            </a:r>
          </a:p>
        </p:txBody>
      </p:sp>
      <p:sp>
        <p:nvSpPr>
          <p:cNvPr id="3" name="Rettangolo 2">
            <a:extLst>
              <a:ext uri="{FF2B5EF4-FFF2-40B4-BE49-F238E27FC236}">
                <a16:creationId xmlns:a16="http://schemas.microsoft.com/office/drawing/2014/main" id="{4374CAA4-3C9B-4B7B-9B1B-C2B18DAC9D97}"/>
              </a:ext>
            </a:extLst>
          </p:cNvPr>
          <p:cNvSpPr/>
          <p:nvPr/>
        </p:nvSpPr>
        <p:spPr>
          <a:xfrm>
            <a:off x="2210040" y="155147"/>
            <a:ext cx="4723922" cy="415498"/>
          </a:xfrm>
          <a:prstGeom prst="rect">
            <a:avLst/>
          </a:prstGeom>
          <a:effectLst>
            <a:outerShdw blurRad="50800" dist="38100" dir="5400000" algn="t" rotWithShape="0">
              <a:prstClr val="black">
                <a:alpha val="40000"/>
              </a:prstClr>
            </a:outerShdw>
          </a:effectLst>
        </p:spPr>
        <p:txBody>
          <a:bodyPr wrap="none">
            <a:spAutoFit/>
          </a:bodyPr>
          <a:lstStyle/>
          <a:p>
            <a:pPr algn="ctr"/>
            <a:r>
              <a:rPr lang="it-IT" sz="2100" b="1" dirty="0">
                <a:solidFill>
                  <a:srgbClr val="0000FF"/>
                </a:solidFill>
                <a:latin typeface="Arial Black" panose="020B0A04020102020204" pitchFamily="34" charset="0"/>
              </a:rPr>
              <a:t>17.9.2024 Visita pneumologica</a:t>
            </a:r>
          </a:p>
        </p:txBody>
      </p:sp>
    </p:spTree>
    <p:extLst>
      <p:ext uri="{BB962C8B-B14F-4D97-AF65-F5344CB8AC3E}">
        <p14:creationId xmlns:p14="http://schemas.microsoft.com/office/powerpoint/2010/main" val="345191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C092A73-90A9-4B0D-8891-EE38CD916F14}"/>
              </a:ext>
            </a:extLst>
          </p:cNvPr>
          <p:cNvSpPr/>
          <p:nvPr/>
        </p:nvSpPr>
        <p:spPr>
          <a:xfrm>
            <a:off x="169164" y="984860"/>
            <a:ext cx="8805672" cy="3785652"/>
          </a:xfrm>
          <a:prstGeom prst="rect">
            <a:avLst/>
          </a:prstGeom>
          <a:solidFill>
            <a:srgbClr val="FFFFCC"/>
          </a:solidFill>
          <a:ln w="38100">
            <a:solidFill>
              <a:schemeClr val="tx1"/>
            </a:solidFill>
          </a:ln>
          <a:effectLst>
            <a:outerShdw blurRad="50800" dist="38100" dir="5400000" algn="t" rotWithShape="0">
              <a:prstClr val="black">
                <a:alpha val="40000"/>
              </a:prstClr>
            </a:outerShdw>
          </a:effectLst>
        </p:spPr>
        <p:txBody>
          <a:bodyPr wrap="square">
            <a:spAutoFit/>
          </a:bodyPr>
          <a:lstStyle/>
          <a:p>
            <a:pPr>
              <a:buClr>
                <a:srgbClr val="FF0000"/>
              </a:buClr>
            </a:pPr>
            <a:endParaRPr lang="it-IT" sz="1500" b="1" dirty="0">
              <a:latin typeface="CIDFont+F1"/>
            </a:endParaRPr>
          </a:p>
          <a:p>
            <a:pPr marL="214313" indent="-214313">
              <a:buClr>
                <a:srgbClr val="FF0000"/>
              </a:buClr>
              <a:buFont typeface="Wingdings" panose="05000000000000000000" pitchFamily="2" charset="2"/>
              <a:buChar char="Ø"/>
            </a:pPr>
            <a:r>
              <a:rPr lang="it-IT" sz="1500" b="1" dirty="0">
                <a:latin typeface="CIDFont+F1"/>
              </a:rPr>
              <a:t>Il paziente riferisce </a:t>
            </a:r>
            <a:r>
              <a:rPr lang="it-IT" sz="1500" b="1" dirty="0">
                <a:solidFill>
                  <a:srgbClr val="FF0000"/>
                </a:solidFill>
                <a:latin typeface="CIDFont+F1"/>
              </a:rPr>
              <a:t>benessere respiratorio </a:t>
            </a:r>
            <a:r>
              <a:rPr lang="it-IT" sz="1500" b="1" dirty="0">
                <a:latin typeface="CIDFont+F1"/>
              </a:rPr>
              <a:t>eccetto riacutizzazione di asma circa 2 mesi comparsa dopo perfrigerazione e gestita a domicilio con breve ciclo di prednisone 25 mg a scalare.  </a:t>
            </a:r>
          </a:p>
          <a:p>
            <a:pPr marL="214313" indent="-214313">
              <a:buClr>
                <a:srgbClr val="FF0000"/>
              </a:buClr>
              <a:buFont typeface="Wingdings" panose="05000000000000000000" pitchFamily="2" charset="2"/>
              <a:buChar char="Ø"/>
            </a:pPr>
            <a:r>
              <a:rPr lang="it-IT" sz="1500" b="1" dirty="0">
                <a:latin typeface="CIDFont+F1"/>
              </a:rPr>
              <a:t>SPIROMETRIA: Volume polmonare nella norma. Compromissione ventilatoria di tipo ostruttivo di grado lieve (FEV</a:t>
            </a:r>
            <a:r>
              <a:rPr lang="it-IT" sz="1500" b="1" baseline="-25000" dirty="0">
                <a:latin typeface="CIDFont+F1"/>
              </a:rPr>
              <a:t>1</a:t>
            </a:r>
            <a:r>
              <a:rPr lang="it-IT" sz="1500" b="1" dirty="0">
                <a:latin typeface="CIDFont+F1"/>
              </a:rPr>
              <a:t> 91%, 2.67 lt; FEV</a:t>
            </a:r>
            <a:r>
              <a:rPr lang="it-IT" sz="1500" b="1" baseline="-25000" dirty="0">
                <a:latin typeface="CIDFont+F1"/>
              </a:rPr>
              <a:t>1</a:t>
            </a:r>
            <a:r>
              <a:rPr lang="it-IT" sz="1500" b="1" dirty="0">
                <a:latin typeface="CIDFont+F1"/>
              </a:rPr>
              <a:t>/FVC 57.37); FEV</a:t>
            </a:r>
            <a:r>
              <a:rPr lang="it-IT" sz="1500" b="1" baseline="-25000" dirty="0">
                <a:latin typeface="CIDFont+F1"/>
              </a:rPr>
              <a:t>1</a:t>
            </a:r>
            <a:r>
              <a:rPr lang="it-IT" sz="1500" b="1" dirty="0">
                <a:latin typeface="CIDFont+F1"/>
              </a:rPr>
              <a:t> </a:t>
            </a:r>
            <a:r>
              <a:rPr lang="it-IT" sz="1500" b="1" dirty="0">
                <a:solidFill>
                  <a:srgbClr val="FF0000"/>
                </a:solidFill>
                <a:latin typeface="CIDFont+F1"/>
              </a:rPr>
              <a:t>+ 8% rispetto al controllo precedente e + 25% rispetto al 2020.</a:t>
            </a:r>
          </a:p>
          <a:p>
            <a:pPr marL="214313" indent="-214313">
              <a:buClr>
                <a:srgbClr val="FF0000"/>
              </a:buClr>
              <a:buFont typeface="Wingdings" panose="05000000000000000000" pitchFamily="2" charset="2"/>
              <a:buChar char="Ø"/>
            </a:pPr>
            <a:endParaRPr lang="it-IT" sz="1500" b="1" dirty="0">
              <a:latin typeface="CIDFont+F1"/>
            </a:endParaRPr>
          </a:p>
          <a:p>
            <a:pPr marL="214313" indent="-214313">
              <a:buClr>
                <a:srgbClr val="FF0000"/>
              </a:buClr>
              <a:buFont typeface="Wingdings" panose="05000000000000000000" pitchFamily="2" charset="2"/>
              <a:buChar char="Ø"/>
            </a:pPr>
            <a:r>
              <a:rPr lang="it-IT" sz="1500" b="1" dirty="0">
                <a:latin typeface="CIDFont+F1"/>
              </a:rPr>
              <a:t>EO torace: MV lievemente ridotto, qualche gemito espiratorio alla manovra espiratoria forzato. SatO2 98% in aria ambiente.</a:t>
            </a:r>
          </a:p>
          <a:p>
            <a:pPr marL="214313" indent="-214313">
              <a:buClr>
                <a:srgbClr val="FF0000"/>
              </a:buClr>
              <a:buFont typeface="Wingdings" panose="05000000000000000000" pitchFamily="2" charset="2"/>
              <a:buChar char="Ø"/>
            </a:pPr>
            <a:endParaRPr lang="it-IT" sz="1500" b="1" dirty="0">
              <a:latin typeface="CIDFont+F1"/>
            </a:endParaRPr>
          </a:p>
          <a:p>
            <a:pPr marL="214313" indent="-214313">
              <a:buClr>
                <a:srgbClr val="FF0000"/>
              </a:buClr>
              <a:buFont typeface="Wingdings" panose="05000000000000000000" pitchFamily="2" charset="2"/>
              <a:buChar char="Ø"/>
            </a:pPr>
            <a:r>
              <a:rPr lang="it-IT" sz="1500" b="1" dirty="0">
                <a:latin typeface="CIDFont+F1"/>
              </a:rPr>
              <a:t>ACT 22/25</a:t>
            </a:r>
          </a:p>
          <a:p>
            <a:pPr marL="214313" indent="-214313">
              <a:buClr>
                <a:srgbClr val="FF0000"/>
              </a:buClr>
              <a:buFont typeface="Wingdings" panose="05000000000000000000" pitchFamily="2" charset="2"/>
              <a:buChar char="Ø"/>
            </a:pPr>
            <a:endParaRPr lang="it-IT" sz="1500" b="1" dirty="0">
              <a:latin typeface="CIDFont+F1"/>
            </a:endParaRPr>
          </a:p>
          <a:p>
            <a:pPr marL="214313" indent="-214313">
              <a:buClr>
                <a:srgbClr val="FF0000"/>
              </a:buClr>
              <a:buFont typeface="Wingdings" panose="05000000000000000000" pitchFamily="2" charset="2"/>
              <a:buChar char="Ø"/>
            </a:pPr>
            <a:r>
              <a:rPr lang="it-IT" sz="1500" b="1" dirty="0">
                <a:latin typeface="CIDFont+F2"/>
              </a:rPr>
              <a:t>Situazione attuale respiratoria: </a:t>
            </a:r>
            <a:r>
              <a:rPr lang="it-IT" sz="1500" b="1" dirty="0">
                <a:solidFill>
                  <a:srgbClr val="FF0000"/>
                </a:solidFill>
                <a:latin typeface="CIDFont+F1"/>
              </a:rPr>
              <a:t>Il quadro clinico e funzionale è in progressivo miglioramento</a:t>
            </a:r>
            <a:r>
              <a:rPr lang="it-IT" sz="1500" b="1" dirty="0">
                <a:latin typeface="CIDFont+F1"/>
              </a:rPr>
              <a:t>, ulteriore recupero del FEV</a:t>
            </a:r>
            <a:r>
              <a:rPr lang="it-IT" sz="1500" b="1" baseline="-25000" dirty="0">
                <a:latin typeface="CIDFont+F1"/>
              </a:rPr>
              <a:t>1</a:t>
            </a:r>
            <a:r>
              <a:rPr lang="it-IT" sz="1500" b="1" dirty="0">
                <a:latin typeface="CIDFont+F1"/>
              </a:rPr>
              <a:t>, normalizzazione del </a:t>
            </a:r>
            <a:r>
              <a:rPr lang="it-IT" sz="1500" b="1" dirty="0" err="1">
                <a:latin typeface="CIDFont+F1"/>
              </a:rPr>
              <a:t>FeNO</a:t>
            </a:r>
            <a:r>
              <a:rPr lang="it-IT" sz="1500" b="1" dirty="0">
                <a:latin typeface="CIDFont+F1"/>
              </a:rPr>
              <a:t> e lieve miglioramento parametri FOT. Persiste ostruzione nasale con anosmia per cui valuteremo il paziente presso il nostro ambulatorio </a:t>
            </a:r>
            <a:r>
              <a:rPr lang="it-IT" sz="1500" b="1" dirty="0" err="1">
                <a:latin typeface="CIDFont+F1"/>
              </a:rPr>
              <a:t>mulitidisciplinare</a:t>
            </a:r>
            <a:r>
              <a:rPr lang="it-IT" sz="1500" b="1" dirty="0">
                <a:latin typeface="CIDFont+F1"/>
              </a:rPr>
              <a:t> </a:t>
            </a:r>
            <a:r>
              <a:rPr lang="it-IT" sz="1500" b="1" dirty="0" err="1">
                <a:latin typeface="CIDFont+F1"/>
              </a:rPr>
              <a:t>pneumo</a:t>
            </a:r>
            <a:r>
              <a:rPr lang="it-IT" sz="1500" b="1" dirty="0">
                <a:latin typeface="CIDFont+F1"/>
              </a:rPr>
              <a:t>-ORL. Si conferma la terapia in atto.</a:t>
            </a:r>
            <a:endParaRPr lang="it-IT" sz="1500" b="1" dirty="0"/>
          </a:p>
        </p:txBody>
      </p:sp>
      <p:sp>
        <p:nvSpPr>
          <p:cNvPr id="3" name="Rettangolo 2">
            <a:extLst>
              <a:ext uri="{FF2B5EF4-FFF2-40B4-BE49-F238E27FC236}">
                <a16:creationId xmlns:a16="http://schemas.microsoft.com/office/drawing/2014/main" id="{A4A535CA-A5CE-4C7F-8579-AA30C5A62F29}"/>
              </a:ext>
            </a:extLst>
          </p:cNvPr>
          <p:cNvSpPr/>
          <p:nvPr/>
        </p:nvSpPr>
        <p:spPr>
          <a:xfrm>
            <a:off x="2259718" y="286696"/>
            <a:ext cx="4903458" cy="415498"/>
          </a:xfrm>
          <a:prstGeom prst="rect">
            <a:avLst/>
          </a:prstGeom>
          <a:effectLst>
            <a:outerShdw blurRad="50800" dist="38100" dir="5400000" algn="t" rotWithShape="0">
              <a:prstClr val="black">
                <a:alpha val="40000"/>
              </a:prstClr>
            </a:outerShdw>
          </a:effectLst>
        </p:spPr>
        <p:txBody>
          <a:bodyPr wrap="none">
            <a:spAutoFit/>
          </a:bodyPr>
          <a:lstStyle/>
          <a:p>
            <a:pPr algn="ctr"/>
            <a:r>
              <a:rPr lang="it-IT" sz="2100" b="1" dirty="0">
                <a:solidFill>
                  <a:srgbClr val="0000FF"/>
                </a:solidFill>
                <a:latin typeface="Arial Black" panose="020B0A04020102020204" pitchFamily="34" charset="0"/>
              </a:rPr>
              <a:t>27.12.2024 Visita pneumologica</a:t>
            </a:r>
          </a:p>
        </p:txBody>
      </p:sp>
    </p:spTree>
    <p:extLst>
      <p:ext uri="{BB962C8B-B14F-4D97-AF65-F5344CB8AC3E}">
        <p14:creationId xmlns:p14="http://schemas.microsoft.com/office/powerpoint/2010/main" val="132874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CB4A692-1524-4EC0-883D-D35CCE62E19B}"/>
              </a:ext>
            </a:extLst>
          </p:cNvPr>
          <p:cNvPicPr>
            <a:picLocks noChangeAspect="1"/>
          </p:cNvPicPr>
          <p:nvPr/>
        </p:nvPicPr>
        <p:blipFill rotWithShape="1">
          <a:blip r:embed="rId2"/>
          <a:srcRect l="9875"/>
          <a:stretch/>
        </p:blipFill>
        <p:spPr>
          <a:xfrm>
            <a:off x="0" y="604008"/>
            <a:ext cx="5486400" cy="4539493"/>
          </a:xfrm>
          <a:prstGeom prst="rect">
            <a:avLst/>
          </a:prstGeom>
        </p:spPr>
      </p:pic>
      <p:sp>
        <p:nvSpPr>
          <p:cNvPr id="3" name="CasellaDiTesto 2">
            <a:extLst>
              <a:ext uri="{FF2B5EF4-FFF2-40B4-BE49-F238E27FC236}">
                <a16:creationId xmlns:a16="http://schemas.microsoft.com/office/drawing/2014/main" id="{BEF249D0-A0B0-4609-ADAE-47594F7D44E6}"/>
              </a:ext>
            </a:extLst>
          </p:cNvPr>
          <p:cNvSpPr txBox="1"/>
          <p:nvPr/>
        </p:nvSpPr>
        <p:spPr>
          <a:xfrm>
            <a:off x="0" y="77063"/>
            <a:ext cx="9055916" cy="46166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400" b="1" dirty="0">
                <a:solidFill>
                  <a:srgbClr val="0000FF"/>
                </a:solidFill>
                <a:latin typeface="Arial Black" panose="020B0A04020102020204" pitchFamily="34" charset="0"/>
              </a:rPr>
              <a:t>Spirometria + </a:t>
            </a:r>
            <a:r>
              <a:rPr lang="it-IT" sz="2400" b="1" dirty="0" err="1">
                <a:solidFill>
                  <a:srgbClr val="0000FF"/>
                </a:solidFill>
                <a:latin typeface="Arial Black" panose="020B0A04020102020204" pitchFamily="34" charset="0"/>
              </a:rPr>
              <a:t>FeNO</a:t>
            </a:r>
            <a:r>
              <a:rPr lang="it-IT" sz="2400" b="1" dirty="0">
                <a:solidFill>
                  <a:srgbClr val="0000FF"/>
                </a:solidFill>
                <a:latin typeface="Arial Black" panose="020B0A04020102020204" pitchFamily="34" charset="0"/>
              </a:rPr>
              <a:t> 12/2024</a:t>
            </a:r>
            <a:endParaRPr lang="it-IT" sz="2400" dirty="0">
              <a:solidFill>
                <a:srgbClr val="0000FF"/>
              </a:solidFill>
              <a:latin typeface="Arial Black" panose="020B0A04020102020204" pitchFamily="34" charset="0"/>
            </a:endParaRPr>
          </a:p>
        </p:txBody>
      </p:sp>
      <p:pic>
        <p:nvPicPr>
          <p:cNvPr id="4" name="Immagine 3">
            <a:extLst>
              <a:ext uri="{FF2B5EF4-FFF2-40B4-BE49-F238E27FC236}">
                <a16:creationId xmlns:a16="http://schemas.microsoft.com/office/drawing/2014/main" id="{07B5185D-5DF2-42B1-A0D6-79D9503FFBBA}"/>
              </a:ext>
            </a:extLst>
          </p:cNvPr>
          <p:cNvPicPr>
            <a:picLocks noChangeAspect="1"/>
          </p:cNvPicPr>
          <p:nvPr/>
        </p:nvPicPr>
        <p:blipFill rotWithShape="1">
          <a:blip r:embed="rId3"/>
          <a:srcRect t="15214"/>
          <a:stretch/>
        </p:blipFill>
        <p:spPr>
          <a:xfrm>
            <a:off x="5094514" y="515644"/>
            <a:ext cx="3870428" cy="4627856"/>
          </a:xfrm>
          <a:prstGeom prst="rect">
            <a:avLst/>
          </a:prstGeom>
        </p:spPr>
      </p:pic>
      <p:sp>
        <p:nvSpPr>
          <p:cNvPr id="5" name="Rettangolo 4">
            <a:extLst>
              <a:ext uri="{FF2B5EF4-FFF2-40B4-BE49-F238E27FC236}">
                <a16:creationId xmlns:a16="http://schemas.microsoft.com/office/drawing/2014/main" id="{1A7F9E9B-300A-4C77-94CF-9D4F5B2BF944}"/>
              </a:ext>
            </a:extLst>
          </p:cNvPr>
          <p:cNvSpPr/>
          <p:nvPr/>
        </p:nvSpPr>
        <p:spPr>
          <a:xfrm>
            <a:off x="5185487" y="1014705"/>
            <a:ext cx="3870428" cy="438581"/>
          </a:xfrm>
          <a:prstGeom prst="rect">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6" name="Rettangolo 5">
            <a:extLst>
              <a:ext uri="{FF2B5EF4-FFF2-40B4-BE49-F238E27FC236}">
                <a16:creationId xmlns:a16="http://schemas.microsoft.com/office/drawing/2014/main" id="{530163AE-79C7-4942-A47F-4735149ABF61}"/>
              </a:ext>
            </a:extLst>
          </p:cNvPr>
          <p:cNvSpPr/>
          <p:nvPr/>
        </p:nvSpPr>
        <p:spPr>
          <a:xfrm>
            <a:off x="74370" y="1190727"/>
            <a:ext cx="2984299" cy="438581"/>
          </a:xfrm>
          <a:prstGeom prst="rect">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41173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a:extLst>
              <a:ext uri="{FF2B5EF4-FFF2-40B4-BE49-F238E27FC236}">
                <a16:creationId xmlns:a16="http://schemas.microsoft.com/office/drawing/2014/main" id="{8F2B89A1-8293-4FFC-94C7-3131B942F0AC}"/>
              </a:ext>
            </a:extLst>
          </p:cNvPr>
          <p:cNvSpPr txBox="1"/>
          <p:nvPr/>
        </p:nvSpPr>
        <p:spPr>
          <a:xfrm>
            <a:off x="0" y="77063"/>
            <a:ext cx="9055916" cy="46166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2400" b="1" dirty="0">
                <a:solidFill>
                  <a:srgbClr val="0000FF"/>
                </a:solidFill>
                <a:latin typeface="Arial Black" panose="020B0A04020102020204" pitchFamily="34" charset="0"/>
              </a:rPr>
              <a:t>Oscillometria FOT 12/2024</a:t>
            </a:r>
            <a:endParaRPr lang="it-IT" sz="2400" dirty="0">
              <a:solidFill>
                <a:srgbClr val="0000FF"/>
              </a:solidFill>
              <a:latin typeface="Arial Black" panose="020B0A04020102020204" pitchFamily="34" charset="0"/>
            </a:endParaRPr>
          </a:p>
        </p:txBody>
      </p:sp>
      <p:grpSp>
        <p:nvGrpSpPr>
          <p:cNvPr id="3" name="Group 4">
            <a:extLst>
              <a:ext uri="{FF2B5EF4-FFF2-40B4-BE49-F238E27FC236}">
                <a16:creationId xmlns:a16="http://schemas.microsoft.com/office/drawing/2014/main" id="{0F4A5D20-75DC-4519-A042-39D93BF26FB4}"/>
              </a:ext>
            </a:extLst>
          </p:cNvPr>
          <p:cNvGrpSpPr>
            <a:grpSpLocks noChangeAspect="1"/>
          </p:cNvGrpSpPr>
          <p:nvPr/>
        </p:nvGrpSpPr>
        <p:grpSpPr bwMode="auto">
          <a:xfrm>
            <a:off x="225833" y="653928"/>
            <a:ext cx="8604250" cy="4184472"/>
            <a:chOff x="170" y="0"/>
            <a:chExt cx="5420" cy="3240"/>
          </a:xfrm>
        </p:grpSpPr>
        <p:sp>
          <p:nvSpPr>
            <p:cNvPr id="4" name="AutoShape 3">
              <a:extLst>
                <a:ext uri="{FF2B5EF4-FFF2-40B4-BE49-F238E27FC236}">
                  <a16:creationId xmlns:a16="http://schemas.microsoft.com/office/drawing/2014/main" id="{5F3BAEB3-F90A-4003-B487-C73F58C6CDD8}"/>
                </a:ext>
              </a:extLst>
            </p:cNvPr>
            <p:cNvSpPr>
              <a:spLocks noChangeAspect="1" noChangeArrowheads="1" noTextEdit="1"/>
            </p:cNvSpPr>
            <p:nvPr/>
          </p:nvSpPr>
          <p:spPr bwMode="auto">
            <a:xfrm>
              <a:off x="170" y="0"/>
              <a:ext cx="5420"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053" name="Picture 5">
              <a:extLst>
                <a:ext uri="{FF2B5EF4-FFF2-40B4-BE49-F238E27FC236}">
                  <a16:creationId xmlns:a16="http://schemas.microsoft.com/office/drawing/2014/main" id="{EA2F55E7-0DFF-4D21-AC02-8C35F0660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 y="0"/>
              <a:ext cx="5424" cy="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010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637C85D-BBB9-4393-A9B3-D16FF963A0C0}"/>
              </a:ext>
            </a:extLst>
          </p:cNvPr>
          <p:cNvPicPr>
            <a:picLocks noChangeAspect="1"/>
          </p:cNvPicPr>
          <p:nvPr/>
        </p:nvPicPr>
        <p:blipFill>
          <a:blip r:embed="rId2"/>
          <a:stretch>
            <a:fillRect/>
          </a:stretch>
        </p:blipFill>
        <p:spPr>
          <a:xfrm>
            <a:off x="300519" y="1090719"/>
            <a:ext cx="8422241" cy="3701852"/>
          </a:xfrm>
          <a:prstGeom prst="rect">
            <a:avLst/>
          </a:prstGeom>
        </p:spPr>
      </p:pic>
      <p:pic>
        <p:nvPicPr>
          <p:cNvPr id="7" name="Immagine 6">
            <a:extLst>
              <a:ext uri="{FF2B5EF4-FFF2-40B4-BE49-F238E27FC236}">
                <a16:creationId xmlns:a16="http://schemas.microsoft.com/office/drawing/2014/main" id="{D0FCCE71-733F-4533-BD3C-FF0A65EBB102}"/>
              </a:ext>
            </a:extLst>
          </p:cNvPr>
          <p:cNvPicPr>
            <a:picLocks noChangeAspect="1"/>
          </p:cNvPicPr>
          <p:nvPr/>
        </p:nvPicPr>
        <p:blipFill>
          <a:blip r:embed="rId3"/>
          <a:stretch>
            <a:fillRect/>
          </a:stretch>
        </p:blipFill>
        <p:spPr>
          <a:xfrm>
            <a:off x="-28062" y="0"/>
            <a:ext cx="992648" cy="891779"/>
          </a:xfrm>
          <a:prstGeom prst="rect">
            <a:avLst/>
          </a:prstGeom>
        </p:spPr>
      </p:pic>
      <p:grpSp>
        <p:nvGrpSpPr>
          <p:cNvPr id="9" name="Group 4">
            <a:extLst>
              <a:ext uri="{FF2B5EF4-FFF2-40B4-BE49-F238E27FC236}">
                <a16:creationId xmlns:a16="http://schemas.microsoft.com/office/drawing/2014/main" id="{24F73A85-ABBA-44A1-B780-5172A5304FB1}"/>
              </a:ext>
            </a:extLst>
          </p:cNvPr>
          <p:cNvGrpSpPr>
            <a:grpSpLocks noChangeAspect="1"/>
          </p:cNvGrpSpPr>
          <p:nvPr/>
        </p:nvGrpSpPr>
        <p:grpSpPr bwMode="auto">
          <a:xfrm>
            <a:off x="964586" y="130448"/>
            <a:ext cx="4748237" cy="677600"/>
            <a:chOff x="0" y="1088"/>
            <a:chExt cx="5760" cy="1064"/>
          </a:xfrm>
        </p:grpSpPr>
        <p:sp>
          <p:nvSpPr>
            <p:cNvPr id="12" name="AutoShape 3">
              <a:extLst>
                <a:ext uri="{FF2B5EF4-FFF2-40B4-BE49-F238E27FC236}">
                  <a16:creationId xmlns:a16="http://schemas.microsoft.com/office/drawing/2014/main" id="{279920AB-663D-4EAA-82E4-D16980A7C71F}"/>
                </a:ext>
              </a:extLst>
            </p:cNvPr>
            <p:cNvSpPr>
              <a:spLocks noChangeAspect="1" noChangeArrowheads="1" noTextEdit="1"/>
            </p:cNvSpPr>
            <p:nvPr/>
          </p:nvSpPr>
          <p:spPr bwMode="auto">
            <a:xfrm>
              <a:off x="0" y="1088"/>
              <a:ext cx="5760" cy="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3" name="Picture 5">
              <a:extLst>
                <a:ext uri="{FF2B5EF4-FFF2-40B4-BE49-F238E27FC236}">
                  <a16:creationId xmlns:a16="http://schemas.microsoft.com/office/drawing/2014/main" id="{B21917D9-0257-4C80-97C9-B4A513F95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8"/>
              <a:ext cx="5766" cy="1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asellaDiTesto 1">
            <a:extLst>
              <a:ext uri="{FF2B5EF4-FFF2-40B4-BE49-F238E27FC236}">
                <a16:creationId xmlns:a16="http://schemas.microsoft.com/office/drawing/2014/main" id="{ED6DB2ED-F7B1-F1DA-40ED-F6FF87A891EC}"/>
              </a:ext>
            </a:extLst>
          </p:cNvPr>
          <p:cNvSpPr txBox="1"/>
          <p:nvPr/>
        </p:nvSpPr>
        <p:spPr>
          <a:xfrm>
            <a:off x="210318" y="4843804"/>
            <a:ext cx="2210862" cy="261610"/>
          </a:xfrm>
          <a:prstGeom prst="rect">
            <a:avLst/>
          </a:prstGeom>
          <a:noFill/>
        </p:spPr>
        <p:txBody>
          <a:bodyPr wrap="none" rtlCol="0">
            <a:spAutoFit/>
          </a:bodyPr>
          <a:lstStyle/>
          <a:p>
            <a:r>
              <a:rPr lang="it-IT" sz="1100" b="1" i="1" dirty="0" err="1">
                <a:latin typeface="Times New Roman" panose="02020603050405020304" pitchFamily="18" charset="0"/>
                <a:cs typeface="Times New Roman" panose="02020603050405020304" pitchFamily="18" charset="0"/>
              </a:rPr>
              <a:t>Drugs</a:t>
            </a:r>
            <a:r>
              <a:rPr lang="it-IT" sz="1100" b="1" i="1" dirty="0">
                <a:latin typeface="Times New Roman" panose="02020603050405020304" pitchFamily="18" charset="0"/>
                <a:cs typeface="Times New Roman" panose="02020603050405020304" pitchFamily="18" charset="0"/>
              </a:rPr>
              <a:t> </a:t>
            </a:r>
            <a:r>
              <a:rPr lang="it-IT" sz="1100" b="1" i="1" dirty="0" err="1">
                <a:latin typeface="Times New Roman" panose="02020603050405020304" pitchFamily="18" charset="0"/>
                <a:cs typeface="Times New Roman" panose="02020603050405020304" pitchFamily="18" charset="0"/>
              </a:rPr>
              <a:t>Context</a:t>
            </a:r>
            <a:r>
              <a:rPr lang="it-IT" sz="1100" b="1" dirty="0">
                <a:latin typeface="Times New Roman" panose="02020603050405020304" pitchFamily="18" charset="0"/>
                <a:cs typeface="Times New Roman" panose="02020603050405020304" pitchFamily="18" charset="0"/>
              </a:rPr>
              <a:t>. 2025;14:2025-2-3.</a:t>
            </a:r>
          </a:p>
        </p:txBody>
      </p:sp>
    </p:spTree>
    <p:extLst>
      <p:ext uri="{BB962C8B-B14F-4D97-AF65-F5344CB8AC3E}">
        <p14:creationId xmlns:p14="http://schemas.microsoft.com/office/powerpoint/2010/main" val="1833806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id="{828BC6D7-3F9C-44F3-A6D3-600B4F8E90D7}"/>
              </a:ext>
            </a:extLst>
          </p:cNvPr>
          <p:cNvGraphicFramePr>
            <a:graphicFrameLocks/>
          </p:cNvGraphicFramePr>
          <p:nvPr>
            <p:extLst>
              <p:ext uri="{D42A27DB-BD31-4B8C-83A1-F6EECF244321}">
                <p14:modId xmlns:p14="http://schemas.microsoft.com/office/powerpoint/2010/main" val="1756701130"/>
              </p:ext>
            </p:extLst>
          </p:nvPr>
        </p:nvGraphicFramePr>
        <p:xfrm>
          <a:off x="57600" y="0"/>
          <a:ext cx="9144000" cy="4754700"/>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a:extLst>
              <a:ext uri="{FF2B5EF4-FFF2-40B4-BE49-F238E27FC236}">
                <a16:creationId xmlns:a16="http://schemas.microsoft.com/office/drawing/2014/main" id="{FA7B591F-C7CA-45C1-FC7A-2B224F9D86CC}"/>
              </a:ext>
            </a:extLst>
          </p:cNvPr>
          <p:cNvSpPr txBox="1"/>
          <p:nvPr/>
        </p:nvSpPr>
        <p:spPr>
          <a:xfrm>
            <a:off x="210318" y="4843804"/>
            <a:ext cx="2210862" cy="261610"/>
          </a:xfrm>
          <a:prstGeom prst="rect">
            <a:avLst/>
          </a:prstGeom>
          <a:noFill/>
        </p:spPr>
        <p:txBody>
          <a:bodyPr wrap="none" rtlCol="0">
            <a:spAutoFit/>
          </a:bodyPr>
          <a:lstStyle/>
          <a:p>
            <a:r>
              <a:rPr lang="it-IT" sz="1100" b="1" i="1" dirty="0" err="1">
                <a:latin typeface="Times New Roman" panose="02020603050405020304" pitchFamily="18" charset="0"/>
                <a:cs typeface="Times New Roman" panose="02020603050405020304" pitchFamily="18" charset="0"/>
              </a:rPr>
              <a:t>Drugs</a:t>
            </a:r>
            <a:r>
              <a:rPr lang="it-IT" sz="1100" b="1" i="1" dirty="0">
                <a:latin typeface="Times New Roman" panose="02020603050405020304" pitchFamily="18" charset="0"/>
                <a:cs typeface="Times New Roman" panose="02020603050405020304" pitchFamily="18" charset="0"/>
              </a:rPr>
              <a:t> </a:t>
            </a:r>
            <a:r>
              <a:rPr lang="it-IT" sz="1100" b="1" i="1" dirty="0" err="1">
                <a:latin typeface="Times New Roman" panose="02020603050405020304" pitchFamily="18" charset="0"/>
                <a:cs typeface="Times New Roman" panose="02020603050405020304" pitchFamily="18" charset="0"/>
              </a:rPr>
              <a:t>Context</a:t>
            </a:r>
            <a:r>
              <a:rPr lang="it-IT" sz="1100" b="1" dirty="0">
                <a:latin typeface="Times New Roman" panose="02020603050405020304" pitchFamily="18" charset="0"/>
                <a:cs typeface="Times New Roman" panose="02020603050405020304" pitchFamily="18" charset="0"/>
              </a:rPr>
              <a:t>. 2025;14:2025-2-3.</a:t>
            </a:r>
          </a:p>
        </p:txBody>
      </p:sp>
    </p:spTree>
    <p:extLst>
      <p:ext uri="{BB962C8B-B14F-4D97-AF65-F5344CB8AC3E}">
        <p14:creationId xmlns:p14="http://schemas.microsoft.com/office/powerpoint/2010/main" val="105449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D1DECEC-91E1-EC40-8D93-86C19A1A6CE0}"/>
              </a:ext>
            </a:extLst>
          </p:cNvPr>
          <p:cNvSpPr>
            <a:spLocks noGrp="1"/>
          </p:cNvSpPr>
          <p:nvPr>
            <p:ph type="body" sz="quarter" idx="26"/>
          </p:nvPr>
        </p:nvSpPr>
        <p:spPr>
          <a:xfrm>
            <a:off x="0" y="304851"/>
            <a:ext cx="9144000" cy="539303"/>
          </a:xfrm>
          <a:effectLst>
            <a:outerShdw blurRad="50800" dist="38100" dir="5400000" algn="t" rotWithShape="0">
              <a:prstClr val="black">
                <a:alpha val="40000"/>
              </a:prstClr>
            </a:outerShdw>
          </a:effectLst>
        </p:spPr>
        <p:txBody>
          <a:bodyPr/>
          <a:lstStyle/>
          <a:p>
            <a:pPr algn="ctr"/>
            <a:r>
              <a:rPr lang="it-IT" sz="2400" b="1" dirty="0">
                <a:solidFill>
                  <a:srgbClr val="0000FF"/>
                </a:solidFill>
                <a:latin typeface="Arial Black" panose="020B0A04020102020204" pitchFamily="34" charset="0"/>
              </a:rPr>
              <a:t>TRIMARAN &amp; TRIGGER studies: </a:t>
            </a:r>
            <a:r>
              <a:rPr lang="it-IT" sz="2400" b="1" dirty="0" err="1">
                <a:solidFill>
                  <a:srgbClr val="0000FF"/>
                </a:solidFill>
                <a:latin typeface="Arial Black" panose="020B0A04020102020204" pitchFamily="34" charset="0"/>
              </a:rPr>
              <a:t>overall</a:t>
            </a:r>
            <a:r>
              <a:rPr lang="it-IT" sz="2400" b="1" dirty="0">
                <a:solidFill>
                  <a:srgbClr val="0000FF"/>
                </a:solidFill>
                <a:latin typeface="Arial Black" panose="020B0A04020102020204" pitchFamily="34" charset="0"/>
              </a:rPr>
              <a:t> </a:t>
            </a:r>
            <a:r>
              <a:rPr lang="it-IT" sz="2400" b="1" dirty="0" err="1">
                <a:solidFill>
                  <a:srgbClr val="0000FF"/>
                </a:solidFill>
                <a:latin typeface="Arial Black" panose="020B0A04020102020204" pitchFamily="34" charset="0"/>
              </a:rPr>
              <a:t>exacerbations</a:t>
            </a:r>
            <a:endParaRPr lang="en-GB" sz="2400" b="1" dirty="0">
              <a:solidFill>
                <a:srgbClr val="0000FF"/>
              </a:solidFill>
              <a:latin typeface="Arial Black" panose="020B0A04020102020204" pitchFamily="34" charset="0"/>
            </a:endParaRPr>
          </a:p>
        </p:txBody>
      </p:sp>
      <p:grpSp>
        <p:nvGrpSpPr>
          <p:cNvPr id="19" name="Gruppo 18">
            <a:extLst>
              <a:ext uri="{FF2B5EF4-FFF2-40B4-BE49-F238E27FC236}">
                <a16:creationId xmlns:a16="http://schemas.microsoft.com/office/drawing/2014/main" id="{E6AF08EB-8467-46E5-8F72-75F9FA4D8A87}"/>
              </a:ext>
            </a:extLst>
          </p:cNvPr>
          <p:cNvGrpSpPr/>
          <p:nvPr/>
        </p:nvGrpSpPr>
        <p:grpSpPr>
          <a:xfrm>
            <a:off x="219052" y="1089102"/>
            <a:ext cx="4437355" cy="3220213"/>
            <a:chOff x="219051" y="751647"/>
            <a:chExt cx="4437355" cy="3220213"/>
          </a:xfrm>
        </p:grpSpPr>
        <p:grpSp>
          <p:nvGrpSpPr>
            <p:cNvPr id="7" name="Gruppo 6">
              <a:extLst>
                <a:ext uri="{FF2B5EF4-FFF2-40B4-BE49-F238E27FC236}">
                  <a16:creationId xmlns:a16="http://schemas.microsoft.com/office/drawing/2014/main" id="{2B243D44-A63D-42A6-8C2F-28246BC3AA10}"/>
                </a:ext>
              </a:extLst>
            </p:cNvPr>
            <p:cNvGrpSpPr/>
            <p:nvPr/>
          </p:nvGrpSpPr>
          <p:grpSpPr>
            <a:xfrm>
              <a:off x="219051" y="1282211"/>
              <a:ext cx="4437355" cy="2689649"/>
              <a:chOff x="373799" y="1443992"/>
              <a:chExt cx="4572000" cy="2743200"/>
            </a:xfrm>
          </p:grpSpPr>
          <p:graphicFrame>
            <p:nvGraphicFramePr>
              <p:cNvPr id="9" name="Grafico 8">
                <a:extLst>
                  <a:ext uri="{FF2B5EF4-FFF2-40B4-BE49-F238E27FC236}">
                    <a16:creationId xmlns:a16="http://schemas.microsoft.com/office/drawing/2014/main" id="{4F0349F1-F430-4132-9F49-F4CE4D15F326}"/>
                  </a:ext>
                </a:extLst>
              </p:cNvPr>
              <p:cNvGraphicFramePr>
                <a:graphicFrameLocks/>
              </p:cNvGraphicFramePr>
              <p:nvPr/>
            </p:nvGraphicFramePr>
            <p:xfrm>
              <a:off x="373799" y="1443992"/>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a:extLst>
                  <a:ext uri="{FF2B5EF4-FFF2-40B4-BE49-F238E27FC236}">
                    <a16:creationId xmlns:a16="http://schemas.microsoft.com/office/drawing/2014/main" id="{4BEC42FC-C3BE-4D82-ADE9-10C3A0737873}"/>
                  </a:ext>
                </a:extLst>
              </p:cNvPr>
              <p:cNvSpPr/>
              <p:nvPr/>
            </p:nvSpPr>
            <p:spPr>
              <a:xfrm>
                <a:off x="1446731" y="2571750"/>
                <a:ext cx="1009484" cy="376685"/>
              </a:xfrm>
              <a:prstGeom prst="rect">
                <a:avLst/>
              </a:prstGeom>
            </p:spPr>
            <p:txBody>
              <a:bodyPr wrap="none">
                <a:spAutoFit/>
              </a:bodyPr>
              <a:lstStyle/>
              <a:p>
                <a:pPr algn="ctr" defTabSz="685800">
                  <a:defRPr/>
                </a:pPr>
                <a:r>
                  <a:rPr lang="it-IT" sz="900" b="1">
                    <a:solidFill>
                      <a:prstClr val="white"/>
                    </a:solidFill>
                    <a:latin typeface="Verdana Pro Light"/>
                  </a:rPr>
                  <a:t>1.52 </a:t>
                </a:r>
              </a:p>
              <a:p>
                <a:pPr algn="ctr" defTabSz="685800">
                  <a:defRPr/>
                </a:pPr>
                <a:r>
                  <a:rPr lang="it-IT" sz="900" b="1">
                    <a:solidFill>
                      <a:prstClr val="white"/>
                    </a:solidFill>
                    <a:latin typeface="Verdana Pro Light"/>
                  </a:rPr>
                  <a:t>(1.39 to 1.65) </a:t>
                </a:r>
              </a:p>
            </p:txBody>
          </p:sp>
          <p:sp>
            <p:nvSpPr>
              <p:cNvPr id="4" name="Rettangolo 3">
                <a:extLst>
                  <a:ext uri="{FF2B5EF4-FFF2-40B4-BE49-F238E27FC236}">
                    <a16:creationId xmlns:a16="http://schemas.microsoft.com/office/drawing/2014/main" id="{7375CC5A-92E3-4430-B38E-5756F1BC858B}"/>
                  </a:ext>
                </a:extLst>
              </p:cNvPr>
              <p:cNvSpPr/>
              <p:nvPr/>
            </p:nvSpPr>
            <p:spPr>
              <a:xfrm>
                <a:off x="3393106" y="2369685"/>
                <a:ext cx="1009484" cy="376685"/>
              </a:xfrm>
              <a:prstGeom prst="rect">
                <a:avLst/>
              </a:prstGeom>
            </p:spPr>
            <p:txBody>
              <a:bodyPr wrap="none">
                <a:spAutoFit/>
              </a:bodyPr>
              <a:lstStyle/>
              <a:p>
                <a:pPr algn="ctr" defTabSz="685800">
                  <a:defRPr/>
                </a:pPr>
                <a:r>
                  <a:rPr lang="it-IT" sz="900" b="1">
                    <a:solidFill>
                      <a:prstClr val="white"/>
                    </a:solidFill>
                    <a:latin typeface="Verdana Pro Light"/>
                  </a:rPr>
                  <a:t>1.72 </a:t>
                </a:r>
              </a:p>
              <a:p>
                <a:pPr algn="ctr" defTabSz="685800">
                  <a:defRPr/>
                </a:pPr>
                <a:r>
                  <a:rPr lang="it-IT" sz="900" b="1">
                    <a:solidFill>
                      <a:prstClr val="white"/>
                    </a:solidFill>
                    <a:latin typeface="Verdana Pro Light"/>
                  </a:rPr>
                  <a:t>(1.58 to 1.87) </a:t>
                </a:r>
              </a:p>
            </p:txBody>
          </p:sp>
          <p:sp>
            <p:nvSpPr>
              <p:cNvPr id="6" name="Rettangolo 5">
                <a:extLst>
                  <a:ext uri="{FF2B5EF4-FFF2-40B4-BE49-F238E27FC236}">
                    <a16:creationId xmlns:a16="http://schemas.microsoft.com/office/drawing/2014/main" id="{50AD954A-0AC6-4A93-B9CD-10B286A852AC}"/>
                  </a:ext>
                </a:extLst>
              </p:cNvPr>
              <p:cNvSpPr/>
              <p:nvPr/>
            </p:nvSpPr>
            <p:spPr>
              <a:xfrm>
                <a:off x="1968545" y="1472875"/>
                <a:ext cx="1879901" cy="439466"/>
              </a:xfrm>
              <a:prstGeom prst="rect">
                <a:avLst/>
              </a:prstGeom>
            </p:spPr>
            <p:txBody>
              <a:bodyPr wrap="none">
                <a:spAutoFit/>
              </a:bodyPr>
              <a:lstStyle/>
              <a:p>
                <a:pPr algn="ctr" defTabSz="685800">
                  <a:defRPr/>
                </a:pPr>
                <a:r>
                  <a:rPr lang="en-US" sz="1100">
                    <a:solidFill>
                      <a:srgbClr val="221E1F"/>
                    </a:solidFill>
                    <a:latin typeface="Verdana Pro Light"/>
                  </a:rPr>
                  <a:t>Rate ratio </a:t>
                </a:r>
                <a:r>
                  <a:rPr lang="en-US" sz="1100" b="1">
                    <a:solidFill>
                      <a:srgbClr val="221E1F"/>
                    </a:solidFill>
                    <a:latin typeface="Verdana Pro Light"/>
                  </a:rPr>
                  <a:t>0.88</a:t>
                </a:r>
                <a:r>
                  <a:rPr lang="en-US" sz="1100">
                    <a:solidFill>
                      <a:srgbClr val="221E1F"/>
                    </a:solidFill>
                    <a:latin typeface="Verdana Pro Light"/>
                  </a:rPr>
                  <a:t> </a:t>
                </a:r>
              </a:p>
              <a:p>
                <a:pPr algn="ctr" defTabSz="685800">
                  <a:defRPr/>
                </a:pPr>
                <a:r>
                  <a:rPr lang="en-US" sz="1100">
                    <a:solidFill>
                      <a:srgbClr val="221E1F"/>
                    </a:solidFill>
                    <a:latin typeface="Verdana Pro Light"/>
                  </a:rPr>
                  <a:t>(0.78 to 1.00); p=0.043 </a:t>
                </a:r>
                <a:endParaRPr lang="en-US" sz="1100">
                  <a:solidFill>
                    <a:srgbClr val="000000"/>
                  </a:solidFill>
                  <a:latin typeface="Verdana Pro Light"/>
                </a:endParaRPr>
              </a:p>
            </p:txBody>
          </p:sp>
          <p:sp>
            <p:nvSpPr>
              <p:cNvPr id="13" name="Parentesi graffa chiusa 12">
                <a:extLst>
                  <a:ext uri="{FF2B5EF4-FFF2-40B4-BE49-F238E27FC236}">
                    <a16:creationId xmlns:a16="http://schemas.microsoft.com/office/drawing/2014/main" id="{FC917269-0063-44BA-B8FC-7B7F31A19E14}"/>
                  </a:ext>
                </a:extLst>
              </p:cNvPr>
              <p:cNvSpPr/>
              <p:nvPr/>
            </p:nvSpPr>
            <p:spPr>
              <a:xfrm rot="5400000" flipH="1">
                <a:off x="2791748" y="1166225"/>
                <a:ext cx="233493" cy="1906172"/>
              </a:xfrm>
              <a:prstGeom prst="rightBrace">
                <a:avLst>
                  <a:gd name="adj1" fmla="val 48275"/>
                  <a:gd name="adj2" fmla="val 50000"/>
                </a:avLst>
              </a:prstGeom>
              <a:no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defRPr/>
                </a:pPr>
                <a:endParaRPr lang="it-IT">
                  <a:solidFill>
                    <a:prstClr val="black"/>
                  </a:solidFill>
                  <a:latin typeface="Verdana Pro Light"/>
                </a:endParaRPr>
              </a:p>
            </p:txBody>
          </p:sp>
        </p:grpSp>
        <p:sp>
          <p:nvSpPr>
            <p:cNvPr id="8" name="Rettangolo 7">
              <a:extLst>
                <a:ext uri="{FF2B5EF4-FFF2-40B4-BE49-F238E27FC236}">
                  <a16:creationId xmlns:a16="http://schemas.microsoft.com/office/drawing/2014/main" id="{C3B0BB54-AD75-4514-8CAB-004F43B74560}"/>
                </a:ext>
              </a:extLst>
            </p:cNvPr>
            <p:cNvSpPr/>
            <p:nvPr/>
          </p:nvSpPr>
          <p:spPr>
            <a:xfrm>
              <a:off x="2042546" y="751647"/>
              <a:ext cx="1273105" cy="369332"/>
            </a:xfrm>
            <a:prstGeom prst="rect">
              <a:avLst/>
            </a:prstGeom>
          </p:spPr>
          <p:txBody>
            <a:bodyPr wrap="none">
              <a:spAutoFit/>
            </a:bodyPr>
            <a:lstStyle/>
            <a:p>
              <a:pPr algn="ctr" defTabSz="685800">
                <a:defRPr/>
              </a:pPr>
              <a:r>
                <a:rPr lang="it-IT" b="1" dirty="0">
                  <a:solidFill>
                    <a:srgbClr val="FF0000"/>
                  </a:solidFill>
                  <a:latin typeface="Verdana Pro Light"/>
                </a:rPr>
                <a:t>Moderate </a:t>
              </a:r>
            </a:p>
          </p:txBody>
        </p:sp>
      </p:grpSp>
      <p:grpSp>
        <p:nvGrpSpPr>
          <p:cNvPr id="22" name="Gruppo 21">
            <a:extLst>
              <a:ext uri="{FF2B5EF4-FFF2-40B4-BE49-F238E27FC236}">
                <a16:creationId xmlns:a16="http://schemas.microsoft.com/office/drawing/2014/main" id="{6C164BD5-06CF-428A-A639-6145E1E803F4}"/>
              </a:ext>
            </a:extLst>
          </p:cNvPr>
          <p:cNvGrpSpPr/>
          <p:nvPr/>
        </p:nvGrpSpPr>
        <p:grpSpPr>
          <a:xfrm>
            <a:off x="4647111" y="1094775"/>
            <a:ext cx="4287047" cy="3214540"/>
            <a:chOff x="4723310" y="757320"/>
            <a:chExt cx="4287047" cy="3214540"/>
          </a:xfrm>
        </p:grpSpPr>
        <p:graphicFrame>
          <p:nvGraphicFramePr>
            <p:cNvPr id="15" name="Grafico 14">
              <a:extLst>
                <a:ext uri="{FF2B5EF4-FFF2-40B4-BE49-F238E27FC236}">
                  <a16:creationId xmlns:a16="http://schemas.microsoft.com/office/drawing/2014/main" id="{3F0F86DD-126D-4396-981E-CFA8EA8266A4}"/>
                </a:ext>
              </a:extLst>
            </p:cNvPr>
            <p:cNvGraphicFramePr>
              <a:graphicFrameLocks/>
            </p:cNvGraphicFramePr>
            <p:nvPr/>
          </p:nvGraphicFramePr>
          <p:xfrm>
            <a:off x="4723310" y="1371600"/>
            <a:ext cx="4287047" cy="2600260"/>
          </p:xfrm>
          <a:graphic>
            <a:graphicData uri="http://schemas.openxmlformats.org/drawingml/2006/chart">
              <c:chart xmlns:c="http://schemas.openxmlformats.org/drawingml/2006/chart" xmlns:r="http://schemas.openxmlformats.org/officeDocument/2006/relationships" r:id="rId3"/>
            </a:graphicData>
          </a:graphic>
        </p:graphicFrame>
        <p:sp>
          <p:nvSpPr>
            <p:cNvPr id="16" name="Parentesi graffa chiusa 15">
              <a:extLst>
                <a:ext uri="{FF2B5EF4-FFF2-40B4-BE49-F238E27FC236}">
                  <a16:creationId xmlns:a16="http://schemas.microsoft.com/office/drawing/2014/main" id="{7C6D82F5-D23F-4A34-B541-08AFB806FE03}"/>
                </a:ext>
              </a:extLst>
            </p:cNvPr>
            <p:cNvSpPr/>
            <p:nvPr/>
          </p:nvSpPr>
          <p:spPr>
            <a:xfrm rot="5400000" flipH="1">
              <a:off x="7002555" y="810454"/>
              <a:ext cx="228935" cy="1784139"/>
            </a:xfrm>
            <a:prstGeom prst="rightBrace">
              <a:avLst>
                <a:gd name="adj1" fmla="val 88216"/>
                <a:gd name="adj2" fmla="val 50000"/>
              </a:avLst>
            </a:prstGeom>
            <a:no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defRPr/>
              </a:pPr>
              <a:endParaRPr lang="it-IT">
                <a:solidFill>
                  <a:prstClr val="black"/>
                </a:solidFill>
                <a:latin typeface="Verdana Pro Light"/>
              </a:endParaRPr>
            </a:p>
          </p:txBody>
        </p:sp>
        <p:sp>
          <p:nvSpPr>
            <p:cNvPr id="12" name="Rettangolo 11">
              <a:extLst>
                <a:ext uri="{FF2B5EF4-FFF2-40B4-BE49-F238E27FC236}">
                  <a16:creationId xmlns:a16="http://schemas.microsoft.com/office/drawing/2014/main" id="{6E966433-E6DF-419E-8B21-362E9ABB5230}"/>
                </a:ext>
              </a:extLst>
            </p:cNvPr>
            <p:cNvSpPr/>
            <p:nvPr/>
          </p:nvSpPr>
          <p:spPr>
            <a:xfrm>
              <a:off x="5726283" y="2188027"/>
              <a:ext cx="979755" cy="369332"/>
            </a:xfrm>
            <a:prstGeom prst="rect">
              <a:avLst/>
            </a:prstGeom>
          </p:spPr>
          <p:txBody>
            <a:bodyPr wrap="none">
              <a:spAutoFit/>
            </a:bodyPr>
            <a:lstStyle/>
            <a:p>
              <a:pPr algn="ctr" defTabSz="685800">
                <a:defRPr/>
              </a:pPr>
              <a:r>
                <a:rPr lang="it-IT" sz="900" b="1">
                  <a:solidFill>
                    <a:prstClr val="white"/>
                  </a:solidFill>
                  <a:latin typeface="Verdana Pro Light"/>
                </a:rPr>
                <a:t>1.79 </a:t>
              </a:r>
            </a:p>
            <a:p>
              <a:pPr algn="ctr" defTabSz="685800">
                <a:defRPr/>
              </a:pPr>
              <a:r>
                <a:rPr lang="it-IT" sz="900" b="1">
                  <a:solidFill>
                    <a:prstClr val="white"/>
                  </a:solidFill>
                  <a:latin typeface="Verdana Pro Light"/>
                </a:rPr>
                <a:t>(1.65 to 1.94) </a:t>
              </a:r>
            </a:p>
          </p:txBody>
        </p:sp>
        <p:sp>
          <p:nvSpPr>
            <p:cNvPr id="14" name="Rettangolo 13">
              <a:extLst>
                <a:ext uri="{FF2B5EF4-FFF2-40B4-BE49-F238E27FC236}">
                  <a16:creationId xmlns:a16="http://schemas.microsoft.com/office/drawing/2014/main" id="{A9F7A9C5-5452-4000-B4E1-3EEF47B81C02}"/>
                </a:ext>
              </a:extLst>
            </p:cNvPr>
            <p:cNvSpPr/>
            <p:nvPr/>
          </p:nvSpPr>
          <p:spPr>
            <a:xfrm>
              <a:off x="7535041" y="1951807"/>
              <a:ext cx="979755" cy="369332"/>
            </a:xfrm>
            <a:prstGeom prst="rect">
              <a:avLst/>
            </a:prstGeom>
          </p:spPr>
          <p:txBody>
            <a:bodyPr wrap="none">
              <a:spAutoFit/>
            </a:bodyPr>
            <a:lstStyle/>
            <a:p>
              <a:pPr algn="ctr" defTabSz="685800">
                <a:defRPr/>
              </a:pPr>
              <a:r>
                <a:rPr lang="it-IT" sz="900" b="1">
                  <a:solidFill>
                    <a:prstClr val="white"/>
                  </a:solidFill>
                  <a:latin typeface="Verdana Pro Light"/>
                </a:rPr>
                <a:t>2.07 </a:t>
              </a:r>
            </a:p>
            <a:p>
              <a:pPr algn="ctr" defTabSz="685800">
                <a:defRPr/>
              </a:pPr>
              <a:r>
                <a:rPr lang="it-IT" sz="900" b="1">
                  <a:solidFill>
                    <a:prstClr val="white"/>
                  </a:solidFill>
                  <a:latin typeface="Verdana Pro Light"/>
                </a:rPr>
                <a:t>(1.92 to 2.24) </a:t>
              </a:r>
            </a:p>
          </p:txBody>
        </p:sp>
        <p:sp>
          <p:nvSpPr>
            <p:cNvPr id="17" name="Rettangolo 16">
              <a:extLst>
                <a:ext uri="{FF2B5EF4-FFF2-40B4-BE49-F238E27FC236}">
                  <a16:creationId xmlns:a16="http://schemas.microsoft.com/office/drawing/2014/main" id="{46111DC5-71C3-42F9-9745-4E104AE38E86}"/>
                </a:ext>
              </a:extLst>
            </p:cNvPr>
            <p:cNvSpPr/>
            <p:nvPr/>
          </p:nvSpPr>
          <p:spPr>
            <a:xfrm>
              <a:off x="6200405" y="1108806"/>
              <a:ext cx="1853392" cy="430887"/>
            </a:xfrm>
            <a:prstGeom prst="rect">
              <a:avLst/>
            </a:prstGeom>
          </p:spPr>
          <p:txBody>
            <a:bodyPr wrap="none">
              <a:spAutoFit/>
            </a:bodyPr>
            <a:lstStyle/>
            <a:p>
              <a:pPr algn="ctr" defTabSz="685800">
                <a:defRPr/>
              </a:pPr>
              <a:r>
                <a:rPr lang="en-US" sz="1100">
                  <a:solidFill>
                    <a:srgbClr val="221E1F"/>
                  </a:solidFill>
                  <a:latin typeface="Verdana Pro Light"/>
                </a:rPr>
                <a:t>Rate ratio </a:t>
              </a:r>
              <a:r>
                <a:rPr lang="en-US" sz="1100" b="1">
                  <a:solidFill>
                    <a:srgbClr val="221E1F"/>
                  </a:solidFill>
                  <a:latin typeface="Verdana Pro Light"/>
                </a:rPr>
                <a:t>0.86</a:t>
              </a:r>
              <a:r>
                <a:rPr lang="en-US" sz="1100">
                  <a:solidFill>
                    <a:srgbClr val="221E1F"/>
                  </a:solidFill>
                  <a:latin typeface="Verdana Pro Light"/>
                </a:rPr>
                <a:t> </a:t>
              </a:r>
            </a:p>
            <a:p>
              <a:pPr algn="ctr" defTabSz="685800">
                <a:defRPr/>
              </a:pPr>
              <a:r>
                <a:rPr lang="en-US" sz="1100">
                  <a:solidFill>
                    <a:srgbClr val="221E1F"/>
                  </a:solidFill>
                  <a:latin typeface="Verdana Pro Light"/>
                </a:rPr>
                <a:t>(0.77 to 0.96); p=0.0083</a:t>
              </a:r>
              <a:endParaRPr lang="en-US" sz="1100">
                <a:solidFill>
                  <a:srgbClr val="000000"/>
                </a:solidFill>
                <a:latin typeface="Verdana Pro Light"/>
              </a:endParaRPr>
            </a:p>
          </p:txBody>
        </p:sp>
        <p:sp>
          <p:nvSpPr>
            <p:cNvPr id="10" name="Rettangolo 9">
              <a:extLst>
                <a:ext uri="{FF2B5EF4-FFF2-40B4-BE49-F238E27FC236}">
                  <a16:creationId xmlns:a16="http://schemas.microsoft.com/office/drawing/2014/main" id="{953543AB-F79C-4DD0-A6B6-ECD87B281276}"/>
                </a:ext>
              </a:extLst>
            </p:cNvPr>
            <p:cNvSpPr/>
            <p:nvPr/>
          </p:nvSpPr>
          <p:spPr>
            <a:xfrm>
              <a:off x="5760074" y="757320"/>
              <a:ext cx="2460610" cy="369332"/>
            </a:xfrm>
            <a:prstGeom prst="rect">
              <a:avLst/>
            </a:prstGeom>
          </p:spPr>
          <p:txBody>
            <a:bodyPr wrap="none">
              <a:spAutoFit/>
            </a:bodyPr>
            <a:lstStyle/>
            <a:p>
              <a:pPr algn="ctr" defTabSz="685800">
                <a:defRPr/>
              </a:pPr>
              <a:r>
                <a:rPr lang="it-IT" b="1" dirty="0">
                  <a:solidFill>
                    <a:srgbClr val="FF0000"/>
                  </a:solidFill>
                  <a:latin typeface="Verdana Pro Light"/>
                </a:rPr>
                <a:t>Moderate and severe</a:t>
              </a:r>
            </a:p>
          </p:txBody>
        </p:sp>
      </p:grpSp>
      <p:sp>
        <p:nvSpPr>
          <p:cNvPr id="2" name="Footer Placeholder 14">
            <a:extLst>
              <a:ext uri="{FF2B5EF4-FFF2-40B4-BE49-F238E27FC236}">
                <a16:creationId xmlns:a16="http://schemas.microsoft.com/office/drawing/2014/main" id="{9C2D04BA-15CE-CF0F-8D7F-8070E4E87CF0}"/>
              </a:ext>
            </a:extLst>
          </p:cNvPr>
          <p:cNvSpPr>
            <a:spLocks noGrp="1"/>
          </p:cNvSpPr>
          <p:nvPr>
            <p:ph type="ftr" sz="quarter" idx="3"/>
          </p:nvPr>
        </p:nvSpPr>
        <p:spPr>
          <a:xfrm>
            <a:off x="95839" y="4778091"/>
            <a:ext cx="6534000" cy="277022"/>
          </a:xfrm>
        </p:spPr>
        <p:txBody>
          <a:bodyPr/>
          <a:lstStyle/>
          <a:p>
            <a:pPr defTabSz="685800">
              <a:defRPr/>
            </a:pPr>
            <a:r>
              <a:rPr lang="en-US" sz="1350" b="1" dirty="0">
                <a:solidFill>
                  <a:prstClr val="black"/>
                </a:solidFill>
                <a:latin typeface="Times New Roman" panose="02020603050405020304" pitchFamily="18" charset="0"/>
                <a:cs typeface="Times New Roman" panose="02020603050405020304" pitchFamily="18" charset="0"/>
              </a:rPr>
              <a:t>Virchow et al. </a:t>
            </a:r>
            <a:r>
              <a:rPr lang="en-US" sz="1350" b="1" i="1" dirty="0">
                <a:solidFill>
                  <a:prstClr val="black"/>
                </a:solidFill>
                <a:latin typeface="Times New Roman" panose="02020603050405020304" pitchFamily="18" charset="0"/>
                <a:cs typeface="Times New Roman" panose="02020603050405020304" pitchFamily="18" charset="0"/>
              </a:rPr>
              <a:t>Lancet. </a:t>
            </a:r>
            <a:r>
              <a:rPr lang="en-US" sz="1350" b="1" dirty="0">
                <a:solidFill>
                  <a:prstClr val="black"/>
                </a:solidFill>
                <a:latin typeface="Times New Roman" panose="02020603050405020304" pitchFamily="18" charset="0"/>
                <a:cs typeface="Times New Roman" panose="02020603050405020304" pitchFamily="18" charset="0"/>
              </a:rPr>
              <a:t>2019; 394:1737–49.</a:t>
            </a:r>
            <a:endParaRPr lang="it-IT" sz="135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15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350EF87-D5BF-F949-B055-6364175F6A24}"/>
              </a:ext>
            </a:extLst>
          </p:cNvPr>
          <p:cNvSpPr>
            <a:spLocks noGrp="1"/>
          </p:cNvSpPr>
          <p:nvPr>
            <p:ph type="body" sz="quarter" idx="26"/>
          </p:nvPr>
        </p:nvSpPr>
        <p:spPr>
          <a:xfrm>
            <a:off x="45027" y="238318"/>
            <a:ext cx="9053945" cy="243840"/>
          </a:xfrm>
          <a:effectLst>
            <a:outerShdw blurRad="50800" dist="38100" dir="5400000" algn="t" rotWithShape="0">
              <a:prstClr val="black">
                <a:alpha val="40000"/>
              </a:prstClr>
            </a:outerShdw>
          </a:effectLst>
        </p:spPr>
        <p:txBody>
          <a:bodyPr/>
          <a:lstStyle/>
          <a:p>
            <a:pPr algn="ctr"/>
            <a:r>
              <a:rPr lang="it-IT" sz="2400" dirty="0">
                <a:solidFill>
                  <a:srgbClr val="0000FF"/>
                </a:solidFill>
                <a:latin typeface="Arial Black" panose="020B0A04020102020204" pitchFamily="34" charset="0"/>
              </a:rPr>
              <a:t>TRIMARAN &amp; TRIGGER studies: </a:t>
            </a:r>
            <a:r>
              <a:rPr lang="en-US" sz="2400" dirty="0">
                <a:solidFill>
                  <a:srgbClr val="0000FF"/>
                </a:solidFill>
                <a:latin typeface="Arial Black" panose="020B0A04020102020204" pitchFamily="34" charset="0"/>
              </a:rPr>
              <a:t>annual rates of severe exacerbations</a:t>
            </a:r>
            <a:endParaRPr lang="en-GB" sz="2400" dirty="0">
              <a:solidFill>
                <a:srgbClr val="0000FF"/>
              </a:solidFill>
              <a:latin typeface="Arial Black" panose="020B0A04020102020204" pitchFamily="34" charset="0"/>
            </a:endParaRPr>
          </a:p>
        </p:txBody>
      </p:sp>
      <p:grpSp>
        <p:nvGrpSpPr>
          <p:cNvPr id="4" name="Gruppo 3">
            <a:extLst>
              <a:ext uri="{FF2B5EF4-FFF2-40B4-BE49-F238E27FC236}">
                <a16:creationId xmlns:a16="http://schemas.microsoft.com/office/drawing/2014/main" id="{F1B110F3-88CA-4EEB-9BE3-69841EB3960A}"/>
              </a:ext>
            </a:extLst>
          </p:cNvPr>
          <p:cNvGrpSpPr/>
          <p:nvPr/>
        </p:nvGrpSpPr>
        <p:grpSpPr>
          <a:xfrm>
            <a:off x="2465195" y="1174032"/>
            <a:ext cx="4017621" cy="2899354"/>
            <a:chOff x="270642" y="1578213"/>
            <a:chExt cx="4017621" cy="2899354"/>
          </a:xfrm>
        </p:grpSpPr>
        <p:graphicFrame>
          <p:nvGraphicFramePr>
            <p:cNvPr id="7" name="Grafico 6">
              <a:extLst>
                <a:ext uri="{FF2B5EF4-FFF2-40B4-BE49-F238E27FC236}">
                  <a16:creationId xmlns:a16="http://schemas.microsoft.com/office/drawing/2014/main" id="{BE99179D-E12D-4DD2-9BC1-53A5F333A451}"/>
                </a:ext>
              </a:extLst>
            </p:cNvPr>
            <p:cNvGraphicFramePr>
              <a:graphicFrameLocks/>
            </p:cNvGraphicFramePr>
            <p:nvPr/>
          </p:nvGraphicFramePr>
          <p:xfrm>
            <a:off x="270642" y="2037800"/>
            <a:ext cx="4017621" cy="2439767"/>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a:extLst>
                <a:ext uri="{FF2B5EF4-FFF2-40B4-BE49-F238E27FC236}">
                  <a16:creationId xmlns:a16="http://schemas.microsoft.com/office/drawing/2014/main" id="{B5F0E79C-D93E-44BB-AC86-342062C6FD4B}"/>
                </a:ext>
              </a:extLst>
            </p:cNvPr>
            <p:cNvSpPr txBox="1"/>
            <p:nvPr/>
          </p:nvSpPr>
          <p:spPr>
            <a:xfrm>
              <a:off x="1559733" y="1578213"/>
              <a:ext cx="2097874" cy="461665"/>
            </a:xfrm>
            <a:prstGeom prst="rect">
              <a:avLst/>
            </a:prstGeom>
            <a:noFill/>
          </p:spPr>
          <p:txBody>
            <a:bodyPr wrap="square" rtlCol="0">
              <a:spAutoFit/>
            </a:bodyPr>
            <a:lstStyle/>
            <a:p>
              <a:pPr algn="ctr" defTabSz="685800">
                <a:defRPr/>
              </a:pPr>
              <a:r>
                <a:rPr lang="it-IT" sz="1200">
                  <a:solidFill>
                    <a:srgbClr val="000000"/>
                  </a:solidFill>
                  <a:latin typeface="Verdana Pro Light"/>
                </a:rPr>
                <a:t>Rate ratio </a:t>
              </a:r>
              <a:r>
                <a:rPr lang="it-IT" sz="1200" b="1">
                  <a:solidFill>
                    <a:srgbClr val="000000"/>
                  </a:solidFill>
                  <a:latin typeface="Verdana Pro Light"/>
                </a:rPr>
                <a:t>0.770* </a:t>
              </a:r>
            </a:p>
            <a:p>
              <a:pPr algn="ctr" defTabSz="685800">
                <a:defRPr/>
              </a:pPr>
              <a:r>
                <a:rPr lang="it-IT" sz="1200">
                  <a:solidFill>
                    <a:srgbClr val="000000"/>
                  </a:solidFill>
                  <a:latin typeface="Verdana Pro Light"/>
                </a:rPr>
                <a:t>(0.636, 0.933), </a:t>
              </a:r>
              <a:r>
                <a:rPr lang="it-IT" sz="1200" err="1">
                  <a:solidFill>
                    <a:srgbClr val="000000"/>
                  </a:solidFill>
                  <a:latin typeface="Verdana Pro Light"/>
                </a:rPr>
                <a:t>p</a:t>
              </a:r>
              <a:r>
                <a:rPr lang="it-IT" sz="1200">
                  <a:solidFill>
                    <a:srgbClr val="000000"/>
                  </a:solidFill>
                  <a:latin typeface="Verdana Pro Light"/>
                </a:rPr>
                <a:t> = 0.008</a:t>
              </a:r>
            </a:p>
          </p:txBody>
        </p:sp>
        <p:sp>
          <p:nvSpPr>
            <p:cNvPr id="13" name="Parentesi graffa chiusa 12">
              <a:extLst>
                <a:ext uri="{FF2B5EF4-FFF2-40B4-BE49-F238E27FC236}">
                  <a16:creationId xmlns:a16="http://schemas.microsoft.com/office/drawing/2014/main" id="{5C5CD142-231C-46D8-9028-97FA095372A1}"/>
                </a:ext>
              </a:extLst>
            </p:cNvPr>
            <p:cNvSpPr/>
            <p:nvPr/>
          </p:nvSpPr>
          <p:spPr>
            <a:xfrm rot="5400000" flipH="1">
              <a:off x="2493825" y="1402385"/>
              <a:ext cx="233493" cy="1575163"/>
            </a:xfrm>
            <a:prstGeom prst="rightBrace">
              <a:avLst>
                <a:gd name="adj1" fmla="val 55480"/>
                <a:gd name="adj2" fmla="val 50000"/>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defRPr/>
              </a:pPr>
              <a:endParaRPr lang="it-IT">
                <a:solidFill>
                  <a:prstClr val="black"/>
                </a:solidFill>
                <a:latin typeface="Verdana Pro Light"/>
              </a:endParaRPr>
            </a:p>
          </p:txBody>
        </p:sp>
        <p:sp>
          <p:nvSpPr>
            <p:cNvPr id="6" name="Rettangolo 5">
              <a:extLst>
                <a:ext uri="{FF2B5EF4-FFF2-40B4-BE49-F238E27FC236}">
                  <a16:creationId xmlns:a16="http://schemas.microsoft.com/office/drawing/2014/main" id="{F7FA679B-6A78-44A1-8811-BA3AB3025384}"/>
                </a:ext>
              </a:extLst>
            </p:cNvPr>
            <p:cNvSpPr/>
            <p:nvPr/>
          </p:nvSpPr>
          <p:spPr>
            <a:xfrm>
              <a:off x="2256178" y="2546545"/>
              <a:ext cx="787730" cy="338554"/>
            </a:xfrm>
            <a:prstGeom prst="rect">
              <a:avLst/>
            </a:prstGeom>
            <a:solidFill>
              <a:srgbClr val="FFC000"/>
            </a:solidFill>
            <a:effectLst>
              <a:outerShdw blurRad="50800" dist="38100" dir="5400000" algn="t" rotWithShape="0">
                <a:prstClr val="black">
                  <a:alpha val="40000"/>
                </a:prstClr>
              </a:outerShdw>
            </a:effectLst>
          </p:spPr>
          <p:txBody>
            <a:bodyPr wrap="square">
              <a:spAutoFit/>
            </a:bodyPr>
            <a:lstStyle/>
            <a:p>
              <a:pPr algn="ctr" defTabSz="685800">
                <a:defRPr/>
              </a:pPr>
              <a:r>
                <a:rPr lang="it-IT" sz="1600" b="1" dirty="0">
                  <a:solidFill>
                    <a:srgbClr val="FF0000"/>
                  </a:solidFill>
                  <a:latin typeface="Calibri" panose="020F0502020204030204" pitchFamily="34" charset="0"/>
                </a:rPr>
                <a:t>- 23 %</a:t>
              </a:r>
              <a:endParaRPr lang="it-IT" sz="1600" b="1" dirty="0">
                <a:solidFill>
                  <a:srgbClr val="FF0000"/>
                </a:solidFill>
                <a:latin typeface="Verdana Pro Light"/>
              </a:endParaRPr>
            </a:p>
          </p:txBody>
        </p:sp>
        <p:sp>
          <p:nvSpPr>
            <p:cNvPr id="16" name="CasellaDiTesto 15">
              <a:extLst>
                <a:ext uri="{FF2B5EF4-FFF2-40B4-BE49-F238E27FC236}">
                  <a16:creationId xmlns:a16="http://schemas.microsoft.com/office/drawing/2014/main" id="{76A8802C-786E-4DDA-B665-EEB4C0A618F7}"/>
                </a:ext>
              </a:extLst>
            </p:cNvPr>
            <p:cNvSpPr txBox="1"/>
            <p:nvPr/>
          </p:nvSpPr>
          <p:spPr>
            <a:xfrm>
              <a:off x="1141416" y="2853672"/>
              <a:ext cx="1432264" cy="369332"/>
            </a:xfrm>
            <a:prstGeom prst="rect">
              <a:avLst/>
            </a:prstGeom>
            <a:noFill/>
          </p:spPr>
          <p:txBody>
            <a:bodyPr wrap="square" rtlCol="0">
              <a:spAutoFit/>
            </a:bodyPr>
            <a:lstStyle/>
            <a:p>
              <a:pPr algn="ctr" defTabSz="685800">
                <a:defRPr/>
              </a:pPr>
              <a:r>
                <a:rPr lang="it-IT" sz="900" b="1">
                  <a:solidFill>
                    <a:prstClr val="white"/>
                  </a:solidFill>
                  <a:latin typeface="Verdana Pro Light"/>
                </a:rPr>
                <a:t>0.239</a:t>
              </a:r>
            </a:p>
            <a:p>
              <a:pPr algn="ctr" defTabSz="685800">
                <a:defRPr/>
              </a:pPr>
              <a:r>
                <a:rPr lang="it-IT" sz="900" b="1">
                  <a:solidFill>
                    <a:prstClr val="white"/>
                  </a:solidFill>
                  <a:latin typeface="Verdana Pro Light"/>
                </a:rPr>
                <a:t>(0.206, 0.276)</a:t>
              </a:r>
            </a:p>
          </p:txBody>
        </p:sp>
        <p:sp>
          <p:nvSpPr>
            <p:cNvPr id="17" name="CasellaDiTesto 16">
              <a:extLst>
                <a:ext uri="{FF2B5EF4-FFF2-40B4-BE49-F238E27FC236}">
                  <a16:creationId xmlns:a16="http://schemas.microsoft.com/office/drawing/2014/main" id="{E01C9DE2-9AE3-4B3B-8671-D17A02A04BD3}"/>
                </a:ext>
              </a:extLst>
            </p:cNvPr>
            <p:cNvSpPr txBox="1"/>
            <p:nvPr/>
          </p:nvSpPr>
          <p:spPr>
            <a:xfrm>
              <a:off x="2709856" y="2413377"/>
              <a:ext cx="1425682" cy="369332"/>
            </a:xfrm>
            <a:prstGeom prst="rect">
              <a:avLst/>
            </a:prstGeom>
            <a:noFill/>
          </p:spPr>
          <p:txBody>
            <a:bodyPr wrap="square" rtlCol="0">
              <a:spAutoFit/>
            </a:bodyPr>
            <a:lstStyle/>
            <a:p>
              <a:pPr algn="ctr" defTabSz="685800">
                <a:defRPr/>
              </a:pPr>
              <a:r>
                <a:rPr lang="it-IT" sz="900" b="1">
                  <a:solidFill>
                    <a:prstClr val="white"/>
                  </a:solidFill>
                  <a:latin typeface="Verdana Pro Light"/>
                </a:rPr>
                <a:t>0.31</a:t>
              </a:r>
            </a:p>
            <a:p>
              <a:pPr algn="ctr" defTabSz="685800">
                <a:defRPr/>
              </a:pPr>
              <a:r>
                <a:rPr lang="it-IT" sz="900" b="1">
                  <a:solidFill>
                    <a:prstClr val="white"/>
                  </a:solidFill>
                  <a:latin typeface="Verdana Pro Light"/>
                </a:rPr>
                <a:t>(0.271, 0.354)     </a:t>
              </a:r>
            </a:p>
          </p:txBody>
        </p:sp>
      </p:grpSp>
      <p:sp>
        <p:nvSpPr>
          <p:cNvPr id="3" name="Footer Placeholder 14">
            <a:extLst>
              <a:ext uri="{FF2B5EF4-FFF2-40B4-BE49-F238E27FC236}">
                <a16:creationId xmlns:a16="http://schemas.microsoft.com/office/drawing/2014/main" id="{C92265F6-6128-091F-34DE-0A6E105A77AC}"/>
              </a:ext>
            </a:extLst>
          </p:cNvPr>
          <p:cNvSpPr>
            <a:spLocks noGrp="1"/>
          </p:cNvSpPr>
          <p:nvPr>
            <p:ph type="ftr" sz="quarter" idx="3"/>
          </p:nvPr>
        </p:nvSpPr>
        <p:spPr>
          <a:xfrm>
            <a:off x="180135" y="4747226"/>
            <a:ext cx="3284584" cy="277022"/>
          </a:xfrm>
        </p:spPr>
        <p:txBody>
          <a:bodyPr/>
          <a:lstStyle/>
          <a:p>
            <a:pPr defTabSz="685800">
              <a:defRPr/>
            </a:pPr>
            <a:r>
              <a:rPr lang="en-US" sz="1350" b="1" dirty="0">
                <a:solidFill>
                  <a:prstClr val="black"/>
                </a:solidFill>
                <a:latin typeface="Times New Roman" panose="02020603050405020304" pitchFamily="18" charset="0"/>
                <a:cs typeface="Times New Roman" panose="02020603050405020304" pitchFamily="18" charset="0"/>
              </a:rPr>
              <a:t>Virchow et al. </a:t>
            </a:r>
            <a:r>
              <a:rPr lang="en-US" sz="1350" b="1" i="1" dirty="0">
                <a:solidFill>
                  <a:prstClr val="black"/>
                </a:solidFill>
                <a:latin typeface="Times New Roman" panose="02020603050405020304" pitchFamily="18" charset="0"/>
                <a:cs typeface="Times New Roman" panose="02020603050405020304" pitchFamily="18" charset="0"/>
              </a:rPr>
              <a:t>Lancet. </a:t>
            </a:r>
            <a:r>
              <a:rPr lang="en-US" sz="1350" b="1" dirty="0">
                <a:solidFill>
                  <a:prstClr val="black"/>
                </a:solidFill>
                <a:latin typeface="Times New Roman" panose="02020603050405020304" pitchFamily="18" charset="0"/>
                <a:cs typeface="Times New Roman" panose="02020603050405020304" pitchFamily="18" charset="0"/>
              </a:rPr>
              <a:t>2019; 394:1737–49.</a:t>
            </a:r>
            <a:endParaRPr lang="it-IT" sz="135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69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F6C7D764-99A7-4F47-89E8-56C5DD0156D3}"/>
              </a:ext>
            </a:extLst>
          </p:cNvPr>
          <p:cNvGrpSpPr>
            <a:grpSpLocks noChangeAspect="1"/>
          </p:cNvGrpSpPr>
          <p:nvPr/>
        </p:nvGrpSpPr>
        <p:grpSpPr bwMode="auto">
          <a:xfrm>
            <a:off x="166502" y="973394"/>
            <a:ext cx="6068225" cy="3557785"/>
            <a:chOff x="394" y="0"/>
            <a:chExt cx="4972" cy="3240"/>
          </a:xfrm>
        </p:grpSpPr>
        <p:sp>
          <p:nvSpPr>
            <p:cNvPr id="11" name="AutoShape 3">
              <a:extLst>
                <a:ext uri="{FF2B5EF4-FFF2-40B4-BE49-F238E27FC236}">
                  <a16:creationId xmlns:a16="http://schemas.microsoft.com/office/drawing/2014/main" id="{0C3D8D5B-34C6-4A54-9FD0-5A380549DAFF}"/>
                </a:ext>
              </a:extLst>
            </p:cNvPr>
            <p:cNvSpPr>
              <a:spLocks noChangeAspect="1" noChangeArrowheads="1" noTextEdit="1"/>
            </p:cNvSpPr>
            <p:nvPr/>
          </p:nvSpPr>
          <p:spPr bwMode="auto">
            <a:xfrm>
              <a:off x="394" y="0"/>
              <a:ext cx="497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5" name="Picture 5">
              <a:extLst>
                <a:ext uri="{FF2B5EF4-FFF2-40B4-BE49-F238E27FC236}">
                  <a16:creationId xmlns:a16="http://schemas.microsoft.com/office/drawing/2014/main" id="{D8BAE205-3AF0-427E-A3DB-E094C48C2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 y="0"/>
              <a:ext cx="4977" cy="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
            <a:extLst>
              <a:ext uri="{FF2B5EF4-FFF2-40B4-BE49-F238E27FC236}">
                <a16:creationId xmlns:a16="http://schemas.microsoft.com/office/drawing/2014/main" id="{C354E94A-45BA-9B7C-0DBD-BC82E5B7CDD4}"/>
              </a:ext>
            </a:extLst>
          </p:cNvPr>
          <p:cNvGrpSpPr>
            <a:grpSpLocks noChangeAspect="1"/>
          </p:cNvGrpSpPr>
          <p:nvPr/>
        </p:nvGrpSpPr>
        <p:grpSpPr bwMode="auto">
          <a:xfrm>
            <a:off x="3658347" y="2734235"/>
            <a:ext cx="5319151" cy="1877243"/>
            <a:chOff x="2440" y="793"/>
            <a:chExt cx="2973" cy="1405"/>
          </a:xfrm>
        </p:grpSpPr>
        <p:sp>
          <p:nvSpPr>
            <p:cNvPr id="7" name="AutoShape 3">
              <a:extLst>
                <a:ext uri="{FF2B5EF4-FFF2-40B4-BE49-F238E27FC236}">
                  <a16:creationId xmlns:a16="http://schemas.microsoft.com/office/drawing/2014/main" id="{10CCED6F-E638-B07E-CD4B-D3770DF3C514}"/>
                </a:ext>
              </a:extLst>
            </p:cNvPr>
            <p:cNvSpPr>
              <a:spLocks noChangeAspect="1" noChangeArrowheads="1" noTextEdit="1"/>
            </p:cNvSpPr>
            <p:nvPr/>
          </p:nvSpPr>
          <p:spPr bwMode="auto">
            <a:xfrm>
              <a:off x="2440" y="793"/>
              <a:ext cx="2970"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 name="Picture 5">
              <a:extLst>
                <a:ext uri="{FF2B5EF4-FFF2-40B4-BE49-F238E27FC236}">
                  <a16:creationId xmlns:a16="http://schemas.microsoft.com/office/drawing/2014/main" id="{EC45DE97-9A6D-6D4C-15DD-C6D6A6072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20"/>
            <a:stretch/>
          </p:blipFill>
          <p:spPr bwMode="auto">
            <a:xfrm>
              <a:off x="3880" y="793"/>
              <a:ext cx="1533"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Immagine 13">
            <a:extLst>
              <a:ext uri="{FF2B5EF4-FFF2-40B4-BE49-F238E27FC236}">
                <a16:creationId xmlns:a16="http://schemas.microsoft.com/office/drawing/2014/main" id="{785F4C1E-2203-BDD5-E946-6517B1FD9EEC}"/>
              </a:ext>
            </a:extLst>
          </p:cNvPr>
          <p:cNvPicPr>
            <a:picLocks noChangeAspect="1"/>
          </p:cNvPicPr>
          <p:nvPr/>
        </p:nvPicPr>
        <p:blipFill>
          <a:blip r:embed="rId5"/>
          <a:srcRect r="51331"/>
          <a:stretch/>
        </p:blipFill>
        <p:spPr>
          <a:xfrm>
            <a:off x="6315239" y="1176852"/>
            <a:ext cx="2583049" cy="1447819"/>
          </a:xfrm>
          <a:prstGeom prst="rect">
            <a:avLst/>
          </a:prstGeom>
        </p:spPr>
      </p:pic>
      <p:grpSp>
        <p:nvGrpSpPr>
          <p:cNvPr id="4" name="Group 4">
            <a:extLst>
              <a:ext uri="{FF2B5EF4-FFF2-40B4-BE49-F238E27FC236}">
                <a16:creationId xmlns:a16="http://schemas.microsoft.com/office/drawing/2014/main" id="{3AAE7E35-FDFC-D2AA-38C4-ADDCA153E68E}"/>
              </a:ext>
            </a:extLst>
          </p:cNvPr>
          <p:cNvGrpSpPr>
            <a:grpSpLocks noChangeAspect="1"/>
          </p:cNvGrpSpPr>
          <p:nvPr/>
        </p:nvGrpSpPr>
        <p:grpSpPr bwMode="auto">
          <a:xfrm>
            <a:off x="343482" y="64249"/>
            <a:ext cx="6389687" cy="768863"/>
            <a:chOff x="167" y="61"/>
            <a:chExt cx="4025" cy="746"/>
          </a:xfrm>
        </p:grpSpPr>
        <p:sp>
          <p:nvSpPr>
            <p:cNvPr id="5" name="AutoShape 3">
              <a:extLst>
                <a:ext uri="{FF2B5EF4-FFF2-40B4-BE49-F238E27FC236}">
                  <a16:creationId xmlns:a16="http://schemas.microsoft.com/office/drawing/2014/main" id="{576C23C4-E176-C22E-73BF-A9E6D23692FC}"/>
                </a:ext>
              </a:extLst>
            </p:cNvPr>
            <p:cNvSpPr>
              <a:spLocks noChangeAspect="1" noChangeArrowheads="1" noTextEdit="1"/>
            </p:cNvSpPr>
            <p:nvPr/>
          </p:nvSpPr>
          <p:spPr bwMode="auto">
            <a:xfrm>
              <a:off x="167" y="61"/>
              <a:ext cx="4025"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C7234AA1-AD3F-4672-7E1B-39B0CFB5C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 y="61"/>
              <a:ext cx="4028" cy="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a:extLst>
              <a:ext uri="{FF2B5EF4-FFF2-40B4-BE49-F238E27FC236}">
                <a16:creationId xmlns:a16="http://schemas.microsoft.com/office/drawing/2014/main" id="{9CA46A6B-DFB8-49C1-87DF-19DEEDDDC631}"/>
              </a:ext>
            </a:extLst>
          </p:cNvPr>
          <p:cNvGrpSpPr>
            <a:grpSpLocks noChangeAspect="1"/>
          </p:cNvGrpSpPr>
          <p:nvPr/>
        </p:nvGrpSpPr>
        <p:grpSpPr bwMode="auto">
          <a:xfrm>
            <a:off x="6955772" y="131364"/>
            <a:ext cx="1717675" cy="549275"/>
            <a:chOff x="2339" y="1447"/>
            <a:chExt cx="1082" cy="346"/>
          </a:xfrm>
        </p:grpSpPr>
        <p:sp>
          <p:nvSpPr>
            <p:cNvPr id="9" name="AutoShape 7">
              <a:extLst>
                <a:ext uri="{FF2B5EF4-FFF2-40B4-BE49-F238E27FC236}">
                  <a16:creationId xmlns:a16="http://schemas.microsoft.com/office/drawing/2014/main" id="{0D43DB79-1EF2-42EC-029E-A7C99305CAE9}"/>
                </a:ext>
              </a:extLst>
            </p:cNvPr>
            <p:cNvSpPr>
              <a:spLocks noChangeAspect="1" noChangeArrowheads="1" noTextEdit="1"/>
            </p:cNvSpPr>
            <p:nvPr/>
          </p:nvSpPr>
          <p:spPr bwMode="auto">
            <a:xfrm>
              <a:off x="2339" y="1447"/>
              <a:ext cx="108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33" name="Picture 9">
              <a:extLst>
                <a:ext uri="{FF2B5EF4-FFF2-40B4-BE49-F238E27FC236}">
                  <a16:creationId xmlns:a16="http://schemas.microsoft.com/office/drawing/2014/main" id="{3C03758D-FB98-6332-567D-EA27959F5B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 y="1447"/>
              <a:ext cx="1086" cy="3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CasellaDiTesto 20">
            <a:extLst>
              <a:ext uri="{FF2B5EF4-FFF2-40B4-BE49-F238E27FC236}">
                <a16:creationId xmlns:a16="http://schemas.microsoft.com/office/drawing/2014/main" id="{DCBD7041-25AD-AB6A-754F-21B0D3F44736}"/>
              </a:ext>
            </a:extLst>
          </p:cNvPr>
          <p:cNvSpPr txBox="1"/>
          <p:nvPr/>
        </p:nvSpPr>
        <p:spPr>
          <a:xfrm>
            <a:off x="171869" y="4812306"/>
            <a:ext cx="4585446" cy="307777"/>
          </a:xfrm>
          <a:prstGeom prst="rect">
            <a:avLst/>
          </a:prstGeom>
          <a:noFill/>
        </p:spPr>
        <p:txBody>
          <a:bodyPr wrap="square">
            <a:spAutoFit/>
          </a:bodyPr>
          <a:lstStyle/>
          <a:p>
            <a:r>
              <a:rPr lang="sv-SE" sz="1400" b="1" i="1" dirty="0">
                <a:latin typeface="Times New Roman" panose="02020603050405020304" pitchFamily="18" charset="0"/>
                <a:cs typeface="Times New Roman" panose="02020603050405020304" pitchFamily="18" charset="0"/>
              </a:rPr>
              <a:t>J Clin Med</a:t>
            </a:r>
            <a:r>
              <a:rPr lang="sv-SE" sz="1400" b="1" dirty="0">
                <a:latin typeface="Times New Roman" panose="02020603050405020304" pitchFamily="18" charset="0"/>
                <a:cs typeface="Times New Roman" panose="02020603050405020304" pitchFamily="18" charset="0"/>
              </a:rPr>
              <a:t>. 2024;13(8):2320. </a:t>
            </a:r>
            <a:endParaRPr lang="it-IT"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02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E9B8B9C-DE44-5683-01E1-AE17D1606C24}"/>
              </a:ext>
            </a:extLst>
          </p:cNvPr>
          <p:cNvSpPr txBox="1"/>
          <p:nvPr/>
        </p:nvSpPr>
        <p:spPr>
          <a:xfrm>
            <a:off x="185329" y="1304693"/>
            <a:ext cx="8773341" cy="3379387"/>
          </a:xfrm>
          <a:prstGeom prst="rect">
            <a:avLst/>
          </a:prstGeom>
          <a:solidFill>
            <a:srgbClr val="FFFFCC"/>
          </a:solidFill>
          <a:ln w="28575">
            <a:solidFill>
              <a:srgbClr val="FF0000"/>
            </a:solidFill>
          </a:ln>
          <a:effectLst>
            <a:outerShdw blurRad="50800" dist="38100" dir="5400000" algn="t" rotWithShape="0">
              <a:prstClr val="black">
                <a:alpha val="40000"/>
              </a:prstClr>
            </a:outerShdw>
          </a:effectLst>
        </p:spPr>
        <p:txBody>
          <a:bodyPr wrap="square">
            <a:spAutoFit/>
          </a:bodyPr>
          <a:lstStyle/>
          <a:p>
            <a:pPr marR="0" lvl="0" algn="ctr" defTabSz="914400" rtl="0" eaLnBrk="1" fontAlgn="auto" latinLnBrk="0" hangingPunct="1">
              <a:lnSpc>
                <a:spcPct val="90000"/>
              </a:lnSpc>
              <a:spcBef>
                <a:spcPts val="1000"/>
              </a:spcBef>
              <a:spcAft>
                <a:spcPts val="0"/>
              </a:spcAft>
              <a:buClr>
                <a:srgbClr val="FF0000"/>
              </a:buClr>
              <a:buSzTx/>
              <a:tabLst/>
              <a:defRPr/>
            </a:pPr>
            <a:endParaRPr lang="it-IT" sz="2400" i="1" dirty="0"/>
          </a:p>
          <a:p>
            <a:pPr marL="285750" indent="-285750">
              <a:buClr>
                <a:srgbClr val="FF0000"/>
              </a:buClr>
              <a:buFont typeface="Wingdings" panose="05000000000000000000" pitchFamily="2" charset="2"/>
              <a:buChar char="ü"/>
            </a:pPr>
            <a:r>
              <a:rPr lang="it-IT" sz="2400" dirty="0"/>
              <a:t>Quadrantectomia per carcinoma mammario nel 2012.</a:t>
            </a:r>
          </a:p>
          <a:p>
            <a:pPr marL="285750" indent="-285750">
              <a:buClr>
                <a:srgbClr val="FF0000"/>
              </a:buClr>
              <a:buFont typeface="Wingdings" panose="05000000000000000000" pitchFamily="2" charset="2"/>
              <a:buChar char="ü"/>
            </a:pPr>
            <a:r>
              <a:rPr lang="it-IT" sz="2400" dirty="0"/>
              <a:t>Negli ultimi due anni seguita da un nutrizionista per perdita involontaria di peso.</a:t>
            </a:r>
          </a:p>
          <a:p>
            <a:pPr marL="285750" indent="-285750">
              <a:buClr>
                <a:srgbClr val="FF0000"/>
              </a:buClr>
              <a:buFont typeface="Wingdings" panose="05000000000000000000" pitchFamily="2" charset="2"/>
              <a:buChar char="ü"/>
            </a:pPr>
            <a:r>
              <a:rPr lang="it-IT" sz="2400" dirty="0"/>
              <a:t>Per una storia di cefalea di lunga durata era stata recentemente (3 mesi prima) sottoposta a una RMN, risultata nei limiti di norma.</a:t>
            </a:r>
          </a:p>
          <a:p>
            <a:pPr marL="285750" indent="-285750">
              <a:buClr>
                <a:srgbClr val="FF0000"/>
              </a:buClr>
              <a:buFont typeface="Wingdings" panose="05000000000000000000" pitchFamily="2" charset="2"/>
              <a:buChar char="ü"/>
            </a:pPr>
            <a:r>
              <a:rPr lang="it-IT" sz="2400" dirty="0"/>
              <a:t> A causa di sintomi depressivi insorti negli ultimi 12 mesi le era stato prescritto da uno psichiatra prima </a:t>
            </a:r>
            <a:r>
              <a:rPr lang="it-IT" sz="2400" dirty="0" err="1"/>
              <a:t>citalopram</a:t>
            </a:r>
            <a:r>
              <a:rPr lang="it-IT" sz="2400" dirty="0"/>
              <a:t> e poi </a:t>
            </a:r>
            <a:r>
              <a:rPr lang="it-IT" sz="2400" dirty="0" err="1"/>
              <a:t>duloxetina</a:t>
            </a:r>
            <a:r>
              <a:rPr lang="it-IT" sz="2400" dirty="0"/>
              <a:t> ma senza benefici.</a:t>
            </a:r>
          </a:p>
        </p:txBody>
      </p:sp>
      <p:sp>
        <p:nvSpPr>
          <p:cNvPr id="4" name="Title 1">
            <a:extLst>
              <a:ext uri="{FF2B5EF4-FFF2-40B4-BE49-F238E27FC236}">
                <a16:creationId xmlns:a16="http://schemas.microsoft.com/office/drawing/2014/main" id="{28E28B74-4A52-ADAC-5505-595456E94C71}"/>
              </a:ext>
            </a:extLst>
          </p:cNvPr>
          <p:cNvSpPr txBox="1">
            <a:spLocks/>
          </p:cNvSpPr>
          <p:nvPr/>
        </p:nvSpPr>
        <p:spPr>
          <a:xfrm>
            <a:off x="490105" y="8985"/>
            <a:ext cx="7886700" cy="529719"/>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a:solidFill>
                  <a:srgbClr val="0000FF"/>
                </a:solidFill>
                <a:latin typeface="Arial Black" panose="020B0A04020102020204" pitchFamily="34" charset="0"/>
              </a:rPr>
              <a:t>Anamnesi</a:t>
            </a:r>
          </a:p>
        </p:txBody>
      </p:sp>
      <p:sp>
        <p:nvSpPr>
          <p:cNvPr id="2" name="Rettangolo 1">
            <a:extLst>
              <a:ext uri="{FF2B5EF4-FFF2-40B4-BE49-F238E27FC236}">
                <a16:creationId xmlns:a16="http://schemas.microsoft.com/office/drawing/2014/main" id="{B0DEDAFC-353E-4CA2-87C3-56E21F09B7FE}"/>
              </a:ext>
            </a:extLst>
          </p:cNvPr>
          <p:cNvSpPr/>
          <p:nvPr/>
        </p:nvSpPr>
        <p:spPr>
          <a:xfrm>
            <a:off x="2382181" y="651327"/>
            <a:ext cx="4241097" cy="400110"/>
          </a:xfrm>
          <a:prstGeom prst="rect">
            <a:avLst/>
          </a:prstGeom>
        </p:spPr>
        <p:txBody>
          <a:bodyPr wrap="none">
            <a:spAutoFit/>
          </a:bodyPr>
          <a:lstStyle/>
          <a:p>
            <a:pPr algn="ctr"/>
            <a:r>
              <a:rPr lang="it-IT" sz="2000" b="1" i="1" dirty="0">
                <a:solidFill>
                  <a:prstClr val="black"/>
                </a:solidFill>
              </a:rPr>
              <a:t>Donna, 52 anni, OSS</a:t>
            </a:r>
            <a:r>
              <a:rPr lang="it-IT" sz="2000" b="1" i="1">
                <a:solidFill>
                  <a:prstClr val="black"/>
                </a:solidFill>
              </a:rPr>
              <a:t>, tabagista </a:t>
            </a:r>
            <a:r>
              <a:rPr lang="it-IT" sz="2000" b="1" i="1" dirty="0">
                <a:solidFill>
                  <a:prstClr val="black"/>
                </a:solidFill>
              </a:rPr>
              <a:t>(20 </a:t>
            </a:r>
            <a:r>
              <a:rPr lang="it-IT" sz="2000" b="1" i="1" dirty="0" err="1">
                <a:solidFill>
                  <a:prstClr val="black"/>
                </a:solidFill>
              </a:rPr>
              <a:t>py</a:t>
            </a:r>
            <a:r>
              <a:rPr lang="it-IT" sz="2000" b="1" i="1" dirty="0">
                <a:solidFill>
                  <a:prstClr val="black"/>
                </a:solidFill>
              </a:rPr>
              <a:t>)</a:t>
            </a:r>
          </a:p>
        </p:txBody>
      </p:sp>
    </p:spTree>
    <p:extLst>
      <p:ext uri="{BB962C8B-B14F-4D97-AF65-F5344CB8AC3E}">
        <p14:creationId xmlns:p14="http://schemas.microsoft.com/office/powerpoint/2010/main" val="10503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4108EF6C-E2DD-3B38-8F80-54C54FFB8392}"/>
              </a:ext>
            </a:extLst>
          </p:cNvPr>
          <p:cNvGrpSpPr>
            <a:grpSpLocks noChangeAspect="1"/>
          </p:cNvGrpSpPr>
          <p:nvPr/>
        </p:nvGrpSpPr>
        <p:grpSpPr bwMode="auto">
          <a:xfrm>
            <a:off x="0" y="645459"/>
            <a:ext cx="9143999" cy="4177553"/>
            <a:chOff x="951" y="624"/>
            <a:chExt cx="3858" cy="1992"/>
          </a:xfrm>
        </p:grpSpPr>
        <p:sp>
          <p:nvSpPr>
            <p:cNvPr id="5" name="AutoShape 3">
              <a:extLst>
                <a:ext uri="{FF2B5EF4-FFF2-40B4-BE49-F238E27FC236}">
                  <a16:creationId xmlns:a16="http://schemas.microsoft.com/office/drawing/2014/main" id="{9868B8C7-EBD3-0874-48BF-AC803B8D3EE4}"/>
                </a:ext>
              </a:extLst>
            </p:cNvPr>
            <p:cNvSpPr>
              <a:spLocks noChangeAspect="1" noChangeArrowheads="1" noTextEdit="1"/>
            </p:cNvSpPr>
            <p:nvPr/>
          </p:nvSpPr>
          <p:spPr bwMode="auto">
            <a:xfrm>
              <a:off x="951" y="624"/>
              <a:ext cx="3858" cy="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42992D39-A866-ABB0-02BD-C80D6109E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 y="624"/>
              <a:ext cx="3862"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6F3E8815-C7AE-540E-3AA7-DD9AE54A6E1D}"/>
              </a:ext>
            </a:extLst>
          </p:cNvPr>
          <p:cNvSpPr txBox="1"/>
          <p:nvPr/>
        </p:nvSpPr>
        <p:spPr>
          <a:xfrm>
            <a:off x="197224" y="0"/>
            <a:ext cx="8597152" cy="646331"/>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1800" b="1" i="0" u="none" strike="noStrike" baseline="0" dirty="0">
                <a:solidFill>
                  <a:srgbClr val="0000FF"/>
                </a:solidFill>
                <a:latin typeface="Arial Black" panose="020B0A04020102020204" pitchFamily="34" charset="0"/>
              </a:rPr>
              <a:t>Schematic to assist decisions regarding whether to initiate triple inhaled therapy in patients with poor asthma control</a:t>
            </a:r>
            <a:endParaRPr lang="it-IT" b="1" dirty="0">
              <a:solidFill>
                <a:srgbClr val="0000FF"/>
              </a:solidFill>
              <a:latin typeface="Arial Black" panose="020B0A04020102020204" pitchFamily="34" charset="0"/>
            </a:endParaRPr>
          </a:p>
        </p:txBody>
      </p:sp>
      <p:sp>
        <p:nvSpPr>
          <p:cNvPr id="9" name="CasellaDiTesto 8">
            <a:extLst>
              <a:ext uri="{FF2B5EF4-FFF2-40B4-BE49-F238E27FC236}">
                <a16:creationId xmlns:a16="http://schemas.microsoft.com/office/drawing/2014/main" id="{EA93A8C2-2F47-2925-7270-63A12809D64E}"/>
              </a:ext>
            </a:extLst>
          </p:cNvPr>
          <p:cNvSpPr txBox="1"/>
          <p:nvPr/>
        </p:nvSpPr>
        <p:spPr>
          <a:xfrm>
            <a:off x="0" y="4823012"/>
            <a:ext cx="7707406" cy="276999"/>
          </a:xfrm>
          <a:prstGeom prst="rect">
            <a:avLst/>
          </a:prstGeom>
          <a:noFill/>
        </p:spPr>
        <p:txBody>
          <a:bodyPr wrap="square">
            <a:spAutoFit/>
          </a:bodyPr>
          <a:lstStyle/>
          <a:p>
            <a:pPr algn="l"/>
            <a:r>
              <a:rPr lang="en-US" sz="1200" b="1" i="0" dirty="0">
                <a:effectLst/>
                <a:latin typeface="Times New Roman" panose="02020603050405020304" pitchFamily="18" charset="0"/>
                <a:cs typeface="Times New Roman" panose="02020603050405020304" pitchFamily="18" charset="0"/>
              </a:rPr>
              <a:t>Chapman KR, et al</a:t>
            </a:r>
            <a:r>
              <a:rPr lang="en-US" sz="1200" b="1" i="1" dirty="0">
                <a:effectLst/>
                <a:latin typeface="Times New Roman" panose="02020603050405020304" pitchFamily="18" charset="0"/>
                <a:cs typeface="Times New Roman" panose="02020603050405020304" pitchFamily="18" charset="0"/>
              </a:rPr>
              <a:t>. Can J Respir Crit Care Sleep Med</a:t>
            </a:r>
            <a:r>
              <a:rPr lang="en-US" sz="1200" b="1" i="0" dirty="0">
                <a:effectLst/>
                <a:latin typeface="Times New Roman" panose="02020603050405020304" pitchFamily="18" charset="0"/>
                <a:cs typeface="Times New Roman" panose="02020603050405020304" pitchFamily="18" charset="0"/>
              </a:rPr>
              <a:t>. 2023;7(5):250-257.</a:t>
            </a:r>
          </a:p>
        </p:txBody>
      </p:sp>
    </p:spTree>
    <p:extLst>
      <p:ext uri="{BB962C8B-B14F-4D97-AF65-F5344CB8AC3E}">
        <p14:creationId xmlns:p14="http://schemas.microsoft.com/office/powerpoint/2010/main" val="114705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1167419-148F-4F12-B119-5F5EDEADB4B9}"/>
              </a:ext>
            </a:extLst>
          </p:cNvPr>
          <p:cNvPicPr>
            <a:picLocks noChangeAspect="1"/>
          </p:cNvPicPr>
          <p:nvPr/>
        </p:nvPicPr>
        <p:blipFill>
          <a:blip r:embed="rId3"/>
          <a:stretch>
            <a:fillRect/>
          </a:stretch>
        </p:blipFill>
        <p:spPr>
          <a:xfrm>
            <a:off x="1" y="1"/>
            <a:ext cx="1548581" cy="877529"/>
          </a:xfrm>
          <a:prstGeom prst="rect">
            <a:avLst/>
          </a:prstGeom>
        </p:spPr>
      </p:pic>
      <p:pic>
        <p:nvPicPr>
          <p:cNvPr id="4" name="Immagine 3">
            <a:extLst>
              <a:ext uri="{FF2B5EF4-FFF2-40B4-BE49-F238E27FC236}">
                <a16:creationId xmlns:a16="http://schemas.microsoft.com/office/drawing/2014/main" id="{2099D7E1-7A09-415F-8870-AD2855D24AC5}"/>
              </a:ext>
            </a:extLst>
          </p:cNvPr>
          <p:cNvPicPr>
            <a:picLocks noChangeAspect="1"/>
          </p:cNvPicPr>
          <p:nvPr/>
        </p:nvPicPr>
        <p:blipFill>
          <a:blip r:embed="rId4"/>
          <a:stretch>
            <a:fillRect/>
          </a:stretch>
        </p:blipFill>
        <p:spPr>
          <a:xfrm>
            <a:off x="1738919" y="141589"/>
            <a:ext cx="6787510" cy="824431"/>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9D8D9DEF-C41B-475C-BA2D-8C9ABBD77A78}"/>
              </a:ext>
            </a:extLst>
          </p:cNvPr>
          <p:cNvSpPr/>
          <p:nvPr/>
        </p:nvSpPr>
        <p:spPr>
          <a:xfrm>
            <a:off x="132736" y="1354456"/>
            <a:ext cx="8635181" cy="2839239"/>
          </a:xfrm>
          <a:prstGeom prst="rect">
            <a:avLst/>
          </a:prstGeom>
        </p:spPr>
        <p:txBody>
          <a:bodyPr wrap="square">
            <a:spAutoFit/>
          </a:bodyPr>
          <a:lstStyle/>
          <a:p>
            <a:pPr algn="ctr"/>
            <a:endParaRPr lang="en-US" sz="1350" dirty="0"/>
          </a:p>
          <a:p>
            <a:pPr marL="257175" indent="-257175" algn="ctr">
              <a:buClr>
                <a:srgbClr val="FF0000"/>
              </a:buClr>
              <a:buFont typeface="Wingdings" panose="05000000000000000000" pitchFamily="2" charset="2"/>
              <a:buChar char="ü"/>
            </a:pPr>
            <a:r>
              <a:rPr lang="en-US" sz="1500" b="1" dirty="0">
                <a:solidFill>
                  <a:srgbClr val="FF0000"/>
                </a:solidFill>
                <a:latin typeface="Calibri" panose="020F0502020204030204" pitchFamily="34" charset="0"/>
                <a:cs typeface="Calibri" panose="020F0502020204030204" pitchFamily="34" charset="0"/>
              </a:rPr>
              <a:t>Triple inhaled therapy, especially high-dose formulations, reduces asthma flare-ups </a:t>
            </a:r>
            <a:r>
              <a:rPr lang="en-US" sz="1500" b="1" dirty="0">
                <a:solidFill>
                  <a:srgbClr val="0000FF"/>
                </a:solidFill>
                <a:latin typeface="Calibri" panose="020F0502020204030204" pitchFamily="34" charset="0"/>
                <a:cs typeface="Calibri" panose="020F0502020204030204" pitchFamily="34" charset="0"/>
              </a:rPr>
              <a:t>and is likely to be better tolerated due to less side effects compared to dual therapy</a:t>
            </a:r>
          </a:p>
          <a:p>
            <a:pPr marL="257175" indent="-257175" algn="ctr">
              <a:buClr>
                <a:srgbClr val="FF0000"/>
              </a:buClr>
              <a:buFont typeface="Wingdings" panose="05000000000000000000" pitchFamily="2" charset="2"/>
              <a:buChar char="ü"/>
            </a:pPr>
            <a:endParaRPr lang="en-US" sz="1500" b="1" dirty="0">
              <a:solidFill>
                <a:srgbClr val="0000FF"/>
              </a:solidFill>
              <a:latin typeface="Calibri" panose="020F0502020204030204" pitchFamily="34" charset="0"/>
              <a:cs typeface="Calibri" panose="020F0502020204030204" pitchFamily="34" charset="0"/>
            </a:endParaRPr>
          </a:p>
          <a:p>
            <a:pPr marL="257175" indent="-257175" algn="ctr">
              <a:buClr>
                <a:srgbClr val="FF0000"/>
              </a:buClr>
              <a:buFont typeface="Wingdings" panose="05000000000000000000" pitchFamily="2" charset="2"/>
              <a:buChar char="ü"/>
            </a:pPr>
            <a:r>
              <a:rPr lang="en-US" sz="1500" b="1" dirty="0">
                <a:solidFill>
                  <a:srgbClr val="0000FF"/>
                </a:solidFill>
                <a:latin typeface="Calibri" panose="020F0502020204030204" pitchFamily="34" charset="0"/>
                <a:cs typeface="Calibri" panose="020F0502020204030204" pitchFamily="34" charset="0"/>
              </a:rPr>
              <a:t>Triple inhaled therapy may or may not to improve symptoms or quality of life compared to dual therapy</a:t>
            </a:r>
          </a:p>
          <a:p>
            <a:pPr marL="257175" indent="-257175" algn="ctr">
              <a:buClr>
                <a:srgbClr val="FF0000"/>
              </a:buClr>
              <a:buFont typeface="Wingdings" panose="05000000000000000000" pitchFamily="2" charset="2"/>
              <a:buChar char="ü"/>
            </a:pPr>
            <a:endParaRPr lang="en-US" sz="1500" b="1" dirty="0">
              <a:solidFill>
                <a:srgbClr val="0000FF"/>
              </a:solidFill>
              <a:latin typeface="Calibri" panose="020F0502020204030204" pitchFamily="34" charset="0"/>
              <a:cs typeface="Calibri" panose="020F0502020204030204" pitchFamily="34" charset="0"/>
            </a:endParaRPr>
          </a:p>
          <a:p>
            <a:pPr marL="257175" indent="-257175" algn="ctr">
              <a:buClr>
                <a:srgbClr val="FF0000"/>
              </a:buClr>
              <a:buFont typeface="Wingdings" panose="05000000000000000000" pitchFamily="2" charset="2"/>
              <a:buChar char="ü"/>
            </a:pPr>
            <a:r>
              <a:rPr lang="en-US" sz="1500" b="1" dirty="0">
                <a:solidFill>
                  <a:srgbClr val="FF0000"/>
                </a:solidFill>
                <a:latin typeface="Calibri" panose="020F0502020204030204" pitchFamily="34" charset="0"/>
                <a:cs typeface="Calibri" panose="020F0502020204030204" pitchFamily="34" charset="0"/>
              </a:rPr>
              <a:t>Increasing the strength of inhaled steroids from medium to high dose is likely beneficial in triple inhaled therapy</a:t>
            </a:r>
            <a:r>
              <a:rPr lang="en-US" sz="1500" b="1" dirty="0">
                <a:solidFill>
                  <a:srgbClr val="0000FF"/>
                </a:solidFill>
                <a:latin typeface="Calibri" panose="020F0502020204030204" pitchFamily="34" charset="0"/>
                <a:cs typeface="Calibri" panose="020F0502020204030204" pitchFamily="34" charset="0"/>
              </a:rPr>
              <a:t> but probably not in dual therapy</a:t>
            </a:r>
          </a:p>
          <a:p>
            <a:pPr marL="257175" indent="-257175" algn="ctr">
              <a:buClr>
                <a:srgbClr val="FF0000"/>
              </a:buClr>
              <a:buFont typeface="Wingdings" panose="05000000000000000000" pitchFamily="2" charset="2"/>
              <a:buChar char="ü"/>
            </a:pPr>
            <a:endParaRPr lang="en-US" sz="1500" b="1" dirty="0">
              <a:solidFill>
                <a:srgbClr val="0000FF"/>
              </a:solidFill>
              <a:latin typeface="Calibri" panose="020F0502020204030204" pitchFamily="34" charset="0"/>
              <a:cs typeface="Calibri" panose="020F0502020204030204" pitchFamily="34" charset="0"/>
            </a:endParaRPr>
          </a:p>
          <a:p>
            <a:pPr marL="257175" indent="-257175" algn="ctr">
              <a:buClr>
                <a:srgbClr val="FF0000"/>
              </a:buClr>
              <a:buFont typeface="Wingdings" panose="05000000000000000000" pitchFamily="2" charset="2"/>
              <a:buChar char="ü"/>
            </a:pPr>
            <a:r>
              <a:rPr lang="en-US" sz="1500" b="1" dirty="0">
                <a:solidFill>
                  <a:srgbClr val="0000FF"/>
                </a:solidFill>
                <a:latin typeface="Calibri" panose="020F0502020204030204" pitchFamily="34" charset="0"/>
                <a:cs typeface="Calibri" panose="020F0502020204030204" pitchFamily="34" charset="0"/>
              </a:rPr>
              <a:t>Immunomodulators, which are injectable medications, or other options may be considered if asthma symptoms are not well controlled or for those requiring asthma-related </a:t>
            </a:r>
            <a:r>
              <a:rPr lang="en-US" sz="1500" b="1" dirty="0" err="1">
                <a:solidFill>
                  <a:srgbClr val="0000FF"/>
                </a:solidFill>
                <a:latin typeface="Calibri" panose="020F0502020204030204" pitchFamily="34" charset="0"/>
                <a:cs typeface="Calibri" panose="020F0502020204030204" pitchFamily="34" charset="0"/>
              </a:rPr>
              <a:t>hospitalisations</a:t>
            </a:r>
            <a:r>
              <a:rPr lang="en-US" sz="1500" b="1" dirty="0">
                <a:solidFill>
                  <a:srgbClr val="0000FF"/>
                </a:solidFill>
                <a:latin typeface="Calibri" panose="020F0502020204030204" pitchFamily="34" charset="0"/>
                <a:cs typeface="Calibri" panose="020F0502020204030204" pitchFamily="34" charset="0"/>
              </a:rPr>
              <a:t> despite being on medium-dose dual inhaled therapy</a:t>
            </a:r>
            <a:endParaRPr lang="it-IT" sz="1500" b="1" dirty="0">
              <a:solidFill>
                <a:srgbClr val="0000FF"/>
              </a:solidFill>
              <a:latin typeface="Calibri" panose="020F0502020204030204" pitchFamily="34" charset="0"/>
              <a:cs typeface="Calibri" panose="020F0502020204030204" pitchFamily="34" charset="0"/>
            </a:endParaRPr>
          </a:p>
        </p:txBody>
      </p:sp>
      <p:sp>
        <p:nvSpPr>
          <p:cNvPr id="6" name="Rettangolo 5">
            <a:extLst>
              <a:ext uri="{FF2B5EF4-FFF2-40B4-BE49-F238E27FC236}">
                <a16:creationId xmlns:a16="http://schemas.microsoft.com/office/drawing/2014/main" id="{8D000567-0E0D-4918-A183-0E5A12CF3A31}"/>
              </a:ext>
            </a:extLst>
          </p:cNvPr>
          <p:cNvSpPr/>
          <p:nvPr/>
        </p:nvSpPr>
        <p:spPr>
          <a:xfrm>
            <a:off x="186846" y="4751138"/>
            <a:ext cx="5560142" cy="300082"/>
          </a:xfrm>
          <a:prstGeom prst="rect">
            <a:avLst/>
          </a:prstGeom>
        </p:spPr>
        <p:txBody>
          <a:bodyPr wrap="square">
            <a:spAutoFit/>
          </a:bodyPr>
          <a:lstStyle/>
          <a:p>
            <a:r>
              <a:rPr lang="nn-NO" sz="1350" b="1" dirty="0">
                <a:latin typeface="Times New Roman" panose="02020603050405020304" pitchFamily="18" charset="0"/>
                <a:cs typeface="Times New Roman" panose="02020603050405020304" pitchFamily="18" charset="0"/>
              </a:rPr>
              <a:t>Oba Y, et al. </a:t>
            </a:r>
            <a:r>
              <a:rPr lang="nn-NO" sz="1350" b="1" i="1" dirty="0">
                <a:latin typeface="Times New Roman" panose="02020603050405020304" pitchFamily="18" charset="0"/>
                <a:cs typeface="Times New Roman" panose="02020603050405020304" pitchFamily="18" charset="0"/>
              </a:rPr>
              <a:t>Cochrane Database Syst Rev</a:t>
            </a:r>
            <a:r>
              <a:rPr lang="nn-NO" sz="1350" b="1" dirty="0">
                <a:latin typeface="Times New Roman" panose="02020603050405020304" pitchFamily="18" charset="0"/>
                <a:cs typeface="Times New Roman" panose="02020603050405020304" pitchFamily="18" charset="0"/>
              </a:rPr>
              <a:t>. 2022;12(12):CD013799.</a:t>
            </a:r>
            <a:endParaRPr lang="it-IT" sz="135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040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471A5CF-86C9-39C8-34A4-D1C1B9C1CA5B}"/>
              </a:ext>
            </a:extLst>
          </p:cNvPr>
          <p:cNvGrpSpPr>
            <a:grpSpLocks noChangeAspect="1"/>
          </p:cNvGrpSpPr>
          <p:nvPr/>
        </p:nvGrpSpPr>
        <p:grpSpPr bwMode="auto">
          <a:xfrm>
            <a:off x="1757363" y="103237"/>
            <a:ext cx="5648325" cy="955675"/>
            <a:chOff x="1103" y="1261"/>
            <a:chExt cx="3558" cy="602"/>
          </a:xfrm>
        </p:grpSpPr>
        <p:sp>
          <p:nvSpPr>
            <p:cNvPr id="5" name="AutoShape 3">
              <a:extLst>
                <a:ext uri="{FF2B5EF4-FFF2-40B4-BE49-F238E27FC236}">
                  <a16:creationId xmlns:a16="http://schemas.microsoft.com/office/drawing/2014/main" id="{3F4139B5-0A19-F7FB-9FA4-43220F6A6ABD}"/>
                </a:ext>
              </a:extLst>
            </p:cNvPr>
            <p:cNvSpPr>
              <a:spLocks noChangeAspect="1" noChangeArrowheads="1" noTextEdit="1"/>
            </p:cNvSpPr>
            <p:nvPr/>
          </p:nvSpPr>
          <p:spPr bwMode="auto">
            <a:xfrm>
              <a:off x="1103" y="1377"/>
              <a:ext cx="3554"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56EDE452-E2CD-85F8-B36F-C2A0ACE58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 y="1261"/>
              <a:ext cx="3558" cy="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a:extLst>
              <a:ext uri="{FF2B5EF4-FFF2-40B4-BE49-F238E27FC236}">
                <a16:creationId xmlns:a16="http://schemas.microsoft.com/office/drawing/2014/main" id="{567EAB19-5C50-25BA-5DCF-ACCD82BB10C9}"/>
              </a:ext>
            </a:extLst>
          </p:cNvPr>
          <p:cNvGrpSpPr>
            <a:grpSpLocks noChangeAspect="1"/>
          </p:cNvGrpSpPr>
          <p:nvPr/>
        </p:nvGrpSpPr>
        <p:grpSpPr bwMode="auto">
          <a:xfrm>
            <a:off x="503340" y="-25303"/>
            <a:ext cx="780176" cy="1068562"/>
            <a:chOff x="2672" y="1351"/>
            <a:chExt cx="416" cy="538"/>
          </a:xfrm>
        </p:grpSpPr>
        <p:sp>
          <p:nvSpPr>
            <p:cNvPr id="9" name="AutoShape 7">
              <a:extLst>
                <a:ext uri="{FF2B5EF4-FFF2-40B4-BE49-F238E27FC236}">
                  <a16:creationId xmlns:a16="http://schemas.microsoft.com/office/drawing/2014/main" id="{05BEF0C5-F639-E366-840D-4AE006EDA211}"/>
                </a:ext>
              </a:extLst>
            </p:cNvPr>
            <p:cNvSpPr>
              <a:spLocks noChangeAspect="1" noChangeArrowheads="1" noTextEdit="1"/>
            </p:cNvSpPr>
            <p:nvPr/>
          </p:nvSpPr>
          <p:spPr bwMode="auto">
            <a:xfrm>
              <a:off x="2672" y="1351"/>
              <a:ext cx="416"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33" name="Picture 9">
              <a:extLst>
                <a:ext uri="{FF2B5EF4-FFF2-40B4-BE49-F238E27FC236}">
                  <a16:creationId xmlns:a16="http://schemas.microsoft.com/office/drawing/2014/main" id="{421C9842-C650-B6D2-CBBE-E50E54819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 y="1351"/>
              <a:ext cx="420" cy="5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
            <a:extLst>
              <a:ext uri="{FF2B5EF4-FFF2-40B4-BE49-F238E27FC236}">
                <a16:creationId xmlns:a16="http://schemas.microsoft.com/office/drawing/2014/main" id="{BD3AA3FC-85FC-F3DE-2DBB-273999AF0DEE}"/>
              </a:ext>
            </a:extLst>
          </p:cNvPr>
          <p:cNvGrpSpPr>
            <a:grpSpLocks noChangeAspect="1"/>
          </p:cNvGrpSpPr>
          <p:nvPr/>
        </p:nvGrpSpPr>
        <p:grpSpPr bwMode="auto">
          <a:xfrm>
            <a:off x="318782" y="1331695"/>
            <a:ext cx="8565159" cy="3106082"/>
            <a:chOff x="1256" y="860"/>
            <a:chExt cx="3248" cy="1520"/>
          </a:xfrm>
        </p:grpSpPr>
        <p:sp>
          <p:nvSpPr>
            <p:cNvPr id="13" name="AutoShape 11">
              <a:extLst>
                <a:ext uri="{FF2B5EF4-FFF2-40B4-BE49-F238E27FC236}">
                  <a16:creationId xmlns:a16="http://schemas.microsoft.com/office/drawing/2014/main" id="{CA6DE7D9-B75D-1F82-F900-DE74F65BE395}"/>
                </a:ext>
              </a:extLst>
            </p:cNvPr>
            <p:cNvSpPr>
              <a:spLocks noChangeAspect="1" noChangeArrowheads="1" noTextEdit="1"/>
            </p:cNvSpPr>
            <p:nvPr/>
          </p:nvSpPr>
          <p:spPr bwMode="auto">
            <a:xfrm>
              <a:off x="1256" y="860"/>
              <a:ext cx="3248"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37" name="Picture 13">
              <a:extLst>
                <a:ext uri="{FF2B5EF4-FFF2-40B4-BE49-F238E27FC236}">
                  <a16:creationId xmlns:a16="http://schemas.microsoft.com/office/drawing/2014/main" id="{8BA294F8-9E79-592A-EF0F-625C99D97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 y="860"/>
              <a:ext cx="3252"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6">
            <a:extLst>
              <a:ext uri="{FF2B5EF4-FFF2-40B4-BE49-F238E27FC236}">
                <a16:creationId xmlns:a16="http://schemas.microsoft.com/office/drawing/2014/main" id="{4E6E96A5-40C5-1534-8C82-5B877406ADDE}"/>
              </a:ext>
            </a:extLst>
          </p:cNvPr>
          <p:cNvGrpSpPr>
            <a:grpSpLocks noChangeAspect="1"/>
          </p:cNvGrpSpPr>
          <p:nvPr/>
        </p:nvGrpSpPr>
        <p:grpSpPr bwMode="auto">
          <a:xfrm>
            <a:off x="567421" y="1331695"/>
            <a:ext cx="8022905" cy="3295449"/>
            <a:chOff x="1090" y="950"/>
            <a:chExt cx="3580" cy="1340"/>
          </a:xfrm>
        </p:grpSpPr>
        <p:sp>
          <p:nvSpPr>
            <p:cNvPr id="17" name="AutoShape 15">
              <a:extLst>
                <a:ext uri="{FF2B5EF4-FFF2-40B4-BE49-F238E27FC236}">
                  <a16:creationId xmlns:a16="http://schemas.microsoft.com/office/drawing/2014/main" id="{720694B1-93F9-5584-2419-A21062CC42FB}"/>
                </a:ext>
              </a:extLst>
            </p:cNvPr>
            <p:cNvSpPr>
              <a:spLocks noChangeAspect="1" noChangeArrowheads="1" noTextEdit="1"/>
            </p:cNvSpPr>
            <p:nvPr/>
          </p:nvSpPr>
          <p:spPr bwMode="auto">
            <a:xfrm>
              <a:off x="1090" y="950"/>
              <a:ext cx="358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41" name="Picture 17">
              <a:extLst>
                <a:ext uri="{FF2B5EF4-FFF2-40B4-BE49-F238E27FC236}">
                  <a16:creationId xmlns:a16="http://schemas.microsoft.com/office/drawing/2014/main" id="{0CEF8954-231C-EC1F-6C4F-5F88D8904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 y="950"/>
              <a:ext cx="3584" cy="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CasellaDiTesto 18">
            <a:extLst>
              <a:ext uri="{FF2B5EF4-FFF2-40B4-BE49-F238E27FC236}">
                <a16:creationId xmlns:a16="http://schemas.microsoft.com/office/drawing/2014/main" id="{CE22112B-CA83-40AB-D76A-E87F4B49E251}"/>
              </a:ext>
            </a:extLst>
          </p:cNvPr>
          <p:cNvSpPr txBox="1"/>
          <p:nvPr/>
        </p:nvSpPr>
        <p:spPr>
          <a:xfrm>
            <a:off x="318782" y="4771537"/>
            <a:ext cx="7013196" cy="307777"/>
          </a:xfrm>
          <a:prstGeom prst="rect">
            <a:avLst/>
          </a:prstGeom>
          <a:noFill/>
        </p:spPr>
        <p:txBody>
          <a:bodyPr wrap="square">
            <a:spAutoFit/>
          </a:bodyPr>
          <a:lstStyle/>
          <a:p>
            <a:r>
              <a:rPr lang="nb-NO" sz="1400" b="1" i="1" dirty="0">
                <a:latin typeface="Times New Roman" panose="02020603050405020304" pitchFamily="18" charset="0"/>
                <a:cs typeface="Times New Roman" panose="02020603050405020304" pitchFamily="18" charset="0"/>
              </a:rPr>
              <a:t>Respir Med</a:t>
            </a:r>
            <a:r>
              <a:rPr lang="nb-NO" sz="1400" b="1" dirty="0">
                <a:latin typeface="Times New Roman" panose="02020603050405020304" pitchFamily="18" charset="0"/>
                <a:cs typeface="Times New Roman" panose="02020603050405020304" pitchFamily="18" charset="0"/>
              </a:rPr>
              <a:t>. 2022:200:106915. </a:t>
            </a:r>
            <a:endParaRPr lang="it-IT"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01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8">
            <a:extLst>
              <a:ext uri="{FF2B5EF4-FFF2-40B4-BE49-F238E27FC236}">
                <a16:creationId xmlns:a16="http://schemas.microsoft.com/office/drawing/2014/main" id="{1AF6221B-D2A4-42AC-8143-6D25924529D0}"/>
              </a:ext>
            </a:extLst>
          </p:cNvPr>
          <p:cNvGrpSpPr>
            <a:grpSpLocks noChangeAspect="1"/>
          </p:cNvGrpSpPr>
          <p:nvPr/>
        </p:nvGrpSpPr>
        <p:grpSpPr bwMode="auto">
          <a:xfrm>
            <a:off x="270164" y="658090"/>
            <a:ext cx="8548253" cy="4094019"/>
            <a:chOff x="763" y="0"/>
            <a:chExt cx="4234" cy="3240"/>
          </a:xfrm>
        </p:grpSpPr>
        <p:sp>
          <p:nvSpPr>
            <p:cNvPr id="11" name="AutoShape 7">
              <a:extLst>
                <a:ext uri="{FF2B5EF4-FFF2-40B4-BE49-F238E27FC236}">
                  <a16:creationId xmlns:a16="http://schemas.microsoft.com/office/drawing/2014/main" id="{BDAB1C28-B5BB-4C1F-B60A-93DC2059FC1B}"/>
                </a:ext>
              </a:extLst>
            </p:cNvPr>
            <p:cNvSpPr>
              <a:spLocks noChangeAspect="1" noChangeArrowheads="1" noTextEdit="1"/>
            </p:cNvSpPr>
            <p:nvPr/>
          </p:nvSpPr>
          <p:spPr bwMode="auto">
            <a:xfrm>
              <a:off x="763" y="0"/>
              <a:ext cx="4234"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33" name="Picture 9">
              <a:extLst>
                <a:ext uri="{FF2B5EF4-FFF2-40B4-BE49-F238E27FC236}">
                  <a16:creationId xmlns:a16="http://schemas.microsoft.com/office/drawing/2014/main" id="{55AB981F-3A29-406A-BA6D-DDE73FF4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 y="0"/>
              <a:ext cx="4239" cy="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asellaDiTesto 4">
            <a:extLst>
              <a:ext uri="{FF2B5EF4-FFF2-40B4-BE49-F238E27FC236}">
                <a16:creationId xmlns:a16="http://schemas.microsoft.com/office/drawing/2014/main" id="{63FD43A8-2A19-3327-0B7C-4540A62E9C3A}"/>
              </a:ext>
            </a:extLst>
          </p:cNvPr>
          <p:cNvSpPr txBox="1"/>
          <p:nvPr/>
        </p:nvSpPr>
        <p:spPr>
          <a:xfrm>
            <a:off x="210318" y="4843804"/>
            <a:ext cx="2210862" cy="261610"/>
          </a:xfrm>
          <a:prstGeom prst="rect">
            <a:avLst/>
          </a:prstGeom>
          <a:noFill/>
        </p:spPr>
        <p:txBody>
          <a:bodyPr wrap="none" rtlCol="0">
            <a:spAutoFit/>
          </a:bodyPr>
          <a:lstStyle/>
          <a:p>
            <a:r>
              <a:rPr lang="it-IT" sz="1100" b="1" i="1" dirty="0" err="1">
                <a:latin typeface="Times New Roman" panose="02020603050405020304" pitchFamily="18" charset="0"/>
                <a:cs typeface="Times New Roman" panose="02020603050405020304" pitchFamily="18" charset="0"/>
              </a:rPr>
              <a:t>Drugs</a:t>
            </a:r>
            <a:r>
              <a:rPr lang="it-IT" sz="1100" b="1" i="1" dirty="0">
                <a:latin typeface="Times New Roman" panose="02020603050405020304" pitchFamily="18" charset="0"/>
                <a:cs typeface="Times New Roman" panose="02020603050405020304" pitchFamily="18" charset="0"/>
              </a:rPr>
              <a:t> </a:t>
            </a:r>
            <a:r>
              <a:rPr lang="it-IT" sz="1100" b="1" i="1" dirty="0" err="1">
                <a:latin typeface="Times New Roman" panose="02020603050405020304" pitchFamily="18" charset="0"/>
                <a:cs typeface="Times New Roman" panose="02020603050405020304" pitchFamily="18" charset="0"/>
              </a:rPr>
              <a:t>Context</a:t>
            </a:r>
            <a:r>
              <a:rPr lang="it-IT" sz="1100" b="1" dirty="0">
                <a:latin typeface="Times New Roman" panose="02020603050405020304" pitchFamily="18" charset="0"/>
                <a:cs typeface="Times New Roman" panose="02020603050405020304" pitchFamily="18" charset="0"/>
              </a:rPr>
              <a:t>. 2025;14:2025-2-3.</a:t>
            </a:r>
          </a:p>
        </p:txBody>
      </p:sp>
      <p:pic>
        <p:nvPicPr>
          <p:cNvPr id="2" name="Immagine 1">
            <a:extLst>
              <a:ext uri="{FF2B5EF4-FFF2-40B4-BE49-F238E27FC236}">
                <a16:creationId xmlns:a16="http://schemas.microsoft.com/office/drawing/2014/main" id="{5AB217B7-5FF8-498B-943E-A60493FC6DA0}"/>
              </a:ext>
            </a:extLst>
          </p:cNvPr>
          <p:cNvPicPr>
            <a:picLocks noChangeAspect="1"/>
          </p:cNvPicPr>
          <p:nvPr/>
        </p:nvPicPr>
        <p:blipFill>
          <a:blip r:embed="rId4"/>
          <a:stretch>
            <a:fillRect/>
          </a:stretch>
        </p:blipFill>
        <p:spPr>
          <a:xfrm>
            <a:off x="-69062" y="-82281"/>
            <a:ext cx="5346655" cy="923072"/>
          </a:xfrm>
          <a:prstGeom prst="rect">
            <a:avLst/>
          </a:prstGeom>
        </p:spPr>
      </p:pic>
    </p:spTree>
    <p:extLst>
      <p:ext uri="{BB962C8B-B14F-4D97-AF65-F5344CB8AC3E}">
        <p14:creationId xmlns:p14="http://schemas.microsoft.com/office/powerpoint/2010/main" val="420670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ccia destra rientrata 7">
            <a:extLst>
              <a:ext uri="{FF2B5EF4-FFF2-40B4-BE49-F238E27FC236}">
                <a16:creationId xmlns:a16="http://schemas.microsoft.com/office/drawing/2014/main" id="{EFC2010F-C0FC-BCA9-0A60-1D9713C793EA}"/>
              </a:ext>
            </a:extLst>
          </p:cNvPr>
          <p:cNvSpPr/>
          <p:nvPr/>
        </p:nvSpPr>
        <p:spPr>
          <a:xfrm>
            <a:off x="1240972" y="620485"/>
            <a:ext cx="7086600" cy="53884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Calibri" panose="020F0502020204030204"/>
            </a:endParaRPr>
          </a:p>
        </p:txBody>
      </p:sp>
      <p:pic>
        <p:nvPicPr>
          <p:cNvPr id="10" name="Immagine 9">
            <a:extLst>
              <a:ext uri="{FF2B5EF4-FFF2-40B4-BE49-F238E27FC236}">
                <a16:creationId xmlns:a16="http://schemas.microsoft.com/office/drawing/2014/main" id="{74BA5C08-8683-3B70-9A4E-FE8D0A9D7DA0}"/>
              </a:ext>
            </a:extLst>
          </p:cNvPr>
          <p:cNvPicPr>
            <a:picLocks noChangeAspect="1"/>
          </p:cNvPicPr>
          <p:nvPr/>
        </p:nvPicPr>
        <p:blipFill>
          <a:blip r:embed="rId3"/>
          <a:srcRect l="7589" t="48254" r="82679" b="30952"/>
          <a:stretch/>
        </p:blipFill>
        <p:spPr>
          <a:xfrm>
            <a:off x="128158" y="196550"/>
            <a:ext cx="514351" cy="661307"/>
          </a:xfrm>
          <a:prstGeom prst="rect">
            <a:avLst/>
          </a:prstGeom>
        </p:spPr>
      </p:pic>
      <p:pic>
        <p:nvPicPr>
          <p:cNvPr id="11" name="Immagine 10">
            <a:extLst>
              <a:ext uri="{FF2B5EF4-FFF2-40B4-BE49-F238E27FC236}">
                <a16:creationId xmlns:a16="http://schemas.microsoft.com/office/drawing/2014/main" id="{D84CA056-697B-A84A-F092-AEA1923E0935}"/>
              </a:ext>
            </a:extLst>
          </p:cNvPr>
          <p:cNvPicPr>
            <a:picLocks noChangeAspect="1"/>
          </p:cNvPicPr>
          <p:nvPr/>
        </p:nvPicPr>
        <p:blipFill>
          <a:blip r:embed="rId4"/>
          <a:stretch>
            <a:fillRect/>
          </a:stretch>
        </p:blipFill>
        <p:spPr>
          <a:xfrm>
            <a:off x="609451" y="558176"/>
            <a:ext cx="516681" cy="662998"/>
          </a:xfrm>
          <a:prstGeom prst="rect">
            <a:avLst/>
          </a:prstGeom>
        </p:spPr>
      </p:pic>
      <p:pic>
        <p:nvPicPr>
          <p:cNvPr id="13" name="Immagine 12">
            <a:extLst>
              <a:ext uri="{FF2B5EF4-FFF2-40B4-BE49-F238E27FC236}">
                <a16:creationId xmlns:a16="http://schemas.microsoft.com/office/drawing/2014/main" id="{2A23D022-D6E0-27B8-09E0-BA8124D2C0DD}"/>
              </a:ext>
            </a:extLst>
          </p:cNvPr>
          <p:cNvPicPr>
            <a:picLocks noChangeAspect="1"/>
          </p:cNvPicPr>
          <p:nvPr/>
        </p:nvPicPr>
        <p:blipFill>
          <a:blip r:embed="rId4"/>
          <a:stretch>
            <a:fillRect/>
          </a:stretch>
        </p:blipFill>
        <p:spPr>
          <a:xfrm>
            <a:off x="8493775" y="486620"/>
            <a:ext cx="516681" cy="662998"/>
          </a:xfrm>
          <a:prstGeom prst="rect">
            <a:avLst/>
          </a:prstGeom>
        </p:spPr>
      </p:pic>
      <p:sp>
        <p:nvSpPr>
          <p:cNvPr id="14" name="CasellaDiTesto 13">
            <a:extLst>
              <a:ext uri="{FF2B5EF4-FFF2-40B4-BE49-F238E27FC236}">
                <a16:creationId xmlns:a16="http://schemas.microsoft.com/office/drawing/2014/main" id="{937891EE-438D-2B34-22A6-A960975CD7B3}"/>
              </a:ext>
            </a:extLst>
          </p:cNvPr>
          <p:cNvSpPr txBox="1"/>
          <p:nvPr/>
        </p:nvSpPr>
        <p:spPr>
          <a:xfrm>
            <a:off x="1240972" y="1028993"/>
            <a:ext cx="923651" cy="323165"/>
          </a:xfrm>
          <a:prstGeom prst="rect">
            <a:avLst/>
          </a:prstGeom>
          <a:noFill/>
        </p:spPr>
        <p:txBody>
          <a:bodyPr wrap="none" rtlCol="0">
            <a:spAutoFit/>
          </a:bodyPr>
          <a:lstStyle/>
          <a:p>
            <a:pPr defTabSz="685800"/>
            <a:r>
              <a:rPr lang="it-IT" sz="1500" b="1" dirty="0">
                <a:solidFill>
                  <a:prstClr val="black"/>
                </a:solidFill>
                <a:latin typeface="Calibri" panose="020F0502020204030204"/>
              </a:rPr>
              <a:t>July 2024</a:t>
            </a:r>
          </a:p>
        </p:txBody>
      </p:sp>
      <p:sp>
        <p:nvSpPr>
          <p:cNvPr id="16" name="CasellaDiTesto 15">
            <a:extLst>
              <a:ext uri="{FF2B5EF4-FFF2-40B4-BE49-F238E27FC236}">
                <a16:creationId xmlns:a16="http://schemas.microsoft.com/office/drawing/2014/main" id="{1BADA40D-7D0A-2CB3-D83A-F480658FAD06}"/>
              </a:ext>
            </a:extLst>
          </p:cNvPr>
          <p:cNvSpPr txBox="1"/>
          <p:nvPr/>
        </p:nvSpPr>
        <p:spPr>
          <a:xfrm>
            <a:off x="7017022" y="1108640"/>
            <a:ext cx="1438214" cy="323165"/>
          </a:xfrm>
          <a:prstGeom prst="rect">
            <a:avLst/>
          </a:prstGeom>
          <a:noFill/>
        </p:spPr>
        <p:txBody>
          <a:bodyPr wrap="none" rtlCol="0">
            <a:spAutoFit/>
          </a:bodyPr>
          <a:lstStyle/>
          <a:p>
            <a:pPr defTabSz="685800"/>
            <a:r>
              <a:rPr lang="it-IT" sz="1500" b="1" dirty="0" err="1">
                <a:solidFill>
                  <a:prstClr val="black"/>
                </a:solidFill>
                <a:latin typeface="Calibri" panose="020F0502020204030204"/>
              </a:rPr>
              <a:t>December</a:t>
            </a:r>
            <a:r>
              <a:rPr lang="it-IT" sz="1500" b="1" dirty="0">
                <a:solidFill>
                  <a:prstClr val="black"/>
                </a:solidFill>
                <a:latin typeface="Calibri" panose="020F0502020204030204"/>
              </a:rPr>
              <a:t> 2024</a:t>
            </a:r>
          </a:p>
        </p:txBody>
      </p:sp>
      <p:sp>
        <p:nvSpPr>
          <p:cNvPr id="17" name="CasellaDiTesto 16">
            <a:extLst>
              <a:ext uri="{FF2B5EF4-FFF2-40B4-BE49-F238E27FC236}">
                <a16:creationId xmlns:a16="http://schemas.microsoft.com/office/drawing/2014/main" id="{C02288AA-B397-F84E-D177-F1C4397E6FD7}"/>
              </a:ext>
            </a:extLst>
          </p:cNvPr>
          <p:cNvSpPr txBox="1"/>
          <p:nvPr/>
        </p:nvSpPr>
        <p:spPr>
          <a:xfrm>
            <a:off x="2085056" y="80549"/>
            <a:ext cx="5056384" cy="461665"/>
          </a:xfrm>
          <a:prstGeom prst="rect">
            <a:avLst/>
          </a:prstGeom>
          <a:noFill/>
          <a:effectLst>
            <a:outerShdw blurRad="50800" dist="38100" dir="5400000" algn="t" rotWithShape="0">
              <a:prstClr val="black">
                <a:alpha val="40000"/>
              </a:prstClr>
            </a:outerShdw>
          </a:effectLst>
        </p:spPr>
        <p:txBody>
          <a:bodyPr wrap="none" rtlCol="0">
            <a:spAutoFit/>
          </a:bodyPr>
          <a:lstStyle/>
          <a:p>
            <a:pPr defTabSz="685800"/>
            <a:r>
              <a:rPr lang="it-IT" sz="2400" b="1" dirty="0" err="1">
                <a:solidFill>
                  <a:srgbClr val="0000FF"/>
                </a:solidFill>
                <a:latin typeface="Arial Black" panose="020B0A04020102020204" pitchFamily="34" charset="0"/>
              </a:rPr>
              <a:t>Transition</a:t>
            </a:r>
            <a:r>
              <a:rPr lang="it-IT" sz="2400" b="1" dirty="0">
                <a:solidFill>
                  <a:srgbClr val="0000FF"/>
                </a:solidFill>
                <a:latin typeface="Arial Black" panose="020B0A04020102020204" pitchFamily="34" charset="0"/>
              </a:rPr>
              <a:t> from MITT to SITT</a:t>
            </a:r>
          </a:p>
        </p:txBody>
      </p:sp>
      <p:sp>
        <p:nvSpPr>
          <p:cNvPr id="18" name="Ovale 17">
            <a:extLst>
              <a:ext uri="{FF2B5EF4-FFF2-40B4-BE49-F238E27FC236}">
                <a16:creationId xmlns:a16="http://schemas.microsoft.com/office/drawing/2014/main" id="{DD642296-160B-6E72-3A4B-CC4FF821CE3D}"/>
              </a:ext>
            </a:extLst>
          </p:cNvPr>
          <p:cNvSpPr/>
          <p:nvPr/>
        </p:nvSpPr>
        <p:spPr>
          <a:xfrm>
            <a:off x="1318826" y="685201"/>
            <a:ext cx="467694" cy="400343"/>
          </a:xfrm>
          <a:prstGeom prst="ellipse">
            <a:avLst/>
          </a:prstGeom>
          <a:solidFill>
            <a:srgbClr val="FF000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Calibri" panose="020F0502020204030204"/>
            </a:endParaRPr>
          </a:p>
        </p:txBody>
      </p:sp>
      <p:sp>
        <p:nvSpPr>
          <p:cNvPr id="19" name="Ovale 18">
            <a:extLst>
              <a:ext uri="{FF2B5EF4-FFF2-40B4-BE49-F238E27FC236}">
                <a16:creationId xmlns:a16="http://schemas.microsoft.com/office/drawing/2014/main" id="{16B6D7A4-3E6D-01E3-7CB6-73EA315DF0A0}"/>
              </a:ext>
            </a:extLst>
          </p:cNvPr>
          <p:cNvSpPr/>
          <p:nvPr/>
        </p:nvSpPr>
        <p:spPr>
          <a:xfrm>
            <a:off x="7591327" y="685201"/>
            <a:ext cx="467694" cy="400343"/>
          </a:xfrm>
          <a:prstGeom prst="ellipse">
            <a:avLst/>
          </a:prstGeom>
          <a:solidFill>
            <a:srgbClr val="00B05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Calibri" panose="020F0502020204030204"/>
            </a:endParaRPr>
          </a:p>
        </p:txBody>
      </p:sp>
      <p:pic>
        <p:nvPicPr>
          <p:cNvPr id="21" name="Immagine 20">
            <a:extLst>
              <a:ext uri="{FF2B5EF4-FFF2-40B4-BE49-F238E27FC236}">
                <a16:creationId xmlns:a16="http://schemas.microsoft.com/office/drawing/2014/main" id="{44C7B14C-0B93-88F2-613F-D81D0762EB1B}"/>
              </a:ext>
            </a:extLst>
          </p:cNvPr>
          <p:cNvPicPr>
            <a:picLocks noChangeAspect="1"/>
          </p:cNvPicPr>
          <p:nvPr/>
        </p:nvPicPr>
        <p:blipFill>
          <a:blip r:embed="rId5"/>
          <a:srcRect t="6982" r="44346"/>
          <a:stretch/>
        </p:blipFill>
        <p:spPr>
          <a:xfrm>
            <a:off x="4915008" y="1667722"/>
            <a:ext cx="1727441" cy="1311688"/>
          </a:xfrm>
          <a:prstGeom prst="rect">
            <a:avLst/>
          </a:prstGeom>
        </p:spPr>
      </p:pic>
      <p:sp>
        <p:nvSpPr>
          <p:cNvPr id="22" name="CasellaDiTesto 21">
            <a:extLst>
              <a:ext uri="{FF2B5EF4-FFF2-40B4-BE49-F238E27FC236}">
                <a16:creationId xmlns:a16="http://schemas.microsoft.com/office/drawing/2014/main" id="{8AA6E0BB-58F8-18F1-AC4A-39A86713DE60}"/>
              </a:ext>
            </a:extLst>
          </p:cNvPr>
          <p:cNvSpPr txBox="1"/>
          <p:nvPr/>
        </p:nvSpPr>
        <p:spPr>
          <a:xfrm>
            <a:off x="5198909" y="2873779"/>
            <a:ext cx="1064715"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defTabSz="685800"/>
            <a:r>
              <a:rPr lang="it-IT" sz="1500" b="1" dirty="0">
                <a:solidFill>
                  <a:prstClr val="white"/>
                </a:solidFill>
                <a:latin typeface="Calibri" panose="020F0502020204030204"/>
              </a:rPr>
              <a:t>FEV</a:t>
            </a:r>
            <a:r>
              <a:rPr lang="it-IT" sz="1500" b="1" baseline="-25000" dirty="0">
                <a:solidFill>
                  <a:prstClr val="white"/>
                </a:solidFill>
                <a:latin typeface="Calibri" panose="020F0502020204030204"/>
              </a:rPr>
              <a:t>1</a:t>
            </a:r>
            <a:r>
              <a:rPr lang="it-IT" sz="1500" b="1" dirty="0">
                <a:solidFill>
                  <a:prstClr val="white"/>
                </a:solidFill>
                <a:latin typeface="Calibri" panose="020F0502020204030204"/>
              </a:rPr>
              <a:t> + 40%</a:t>
            </a:r>
          </a:p>
        </p:txBody>
      </p:sp>
      <p:sp>
        <p:nvSpPr>
          <p:cNvPr id="23" name="Freccia in su 22">
            <a:extLst>
              <a:ext uri="{FF2B5EF4-FFF2-40B4-BE49-F238E27FC236}">
                <a16:creationId xmlns:a16="http://schemas.microsoft.com/office/drawing/2014/main" id="{BDEC96A7-6F0D-DB25-E1F3-B6FEFD5A255A}"/>
              </a:ext>
            </a:extLst>
          </p:cNvPr>
          <p:cNvSpPr/>
          <p:nvPr/>
        </p:nvSpPr>
        <p:spPr>
          <a:xfrm>
            <a:off x="4632189" y="2125723"/>
            <a:ext cx="282820" cy="709760"/>
          </a:xfrm>
          <a:prstGeom prst="upArrow">
            <a:avLst>
              <a:gd name="adj1" fmla="val 50000"/>
              <a:gd name="adj2" fmla="val 6347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srgbClr val="FF0000"/>
              </a:solidFill>
              <a:latin typeface="Calibri" panose="020F0502020204030204"/>
            </a:endParaRPr>
          </a:p>
        </p:txBody>
      </p:sp>
      <p:pic>
        <p:nvPicPr>
          <p:cNvPr id="24" name="Immagine 23">
            <a:extLst>
              <a:ext uri="{FF2B5EF4-FFF2-40B4-BE49-F238E27FC236}">
                <a16:creationId xmlns:a16="http://schemas.microsoft.com/office/drawing/2014/main" id="{63E6D07B-28CF-9B6A-B800-D0E2D7549259}"/>
              </a:ext>
            </a:extLst>
          </p:cNvPr>
          <p:cNvPicPr>
            <a:picLocks noChangeAspect="1"/>
          </p:cNvPicPr>
          <p:nvPr/>
        </p:nvPicPr>
        <p:blipFill>
          <a:blip r:embed="rId6"/>
          <a:stretch>
            <a:fillRect/>
          </a:stretch>
        </p:blipFill>
        <p:spPr>
          <a:xfrm>
            <a:off x="7277946" y="1680141"/>
            <a:ext cx="1562150" cy="1235869"/>
          </a:xfrm>
          <a:prstGeom prst="rect">
            <a:avLst/>
          </a:prstGeom>
        </p:spPr>
      </p:pic>
      <p:sp>
        <p:nvSpPr>
          <p:cNvPr id="25" name="CasellaDiTesto 24">
            <a:extLst>
              <a:ext uri="{FF2B5EF4-FFF2-40B4-BE49-F238E27FC236}">
                <a16:creationId xmlns:a16="http://schemas.microsoft.com/office/drawing/2014/main" id="{3DF33312-644E-172B-180B-EF9B5400A5EF}"/>
              </a:ext>
            </a:extLst>
          </p:cNvPr>
          <p:cNvSpPr txBox="1"/>
          <p:nvPr/>
        </p:nvSpPr>
        <p:spPr>
          <a:xfrm>
            <a:off x="7487249" y="2873779"/>
            <a:ext cx="1103572"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defTabSz="685800"/>
            <a:r>
              <a:rPr lang="it-IT" sz="1500" b="1" dirty="0" err="1">
                <a:solidFill>
                  <a:prstClr val="white"/>
                </a:solidFill>
                <a:latin typeface="Calibri" panose="020F0502020204030204"/>
              </a:rPr>
              <a:t>FeNO</a:t>
            </a:r>
            <a:r>
              <a:rPr lang="it-IT" sz="1500" b="1" dirty="0">
                <a:solidFill>
                  <a:prstClr val="white"/>
                </a:solidFill>
                <a:latin typeface="Calibri" panose="020F0502020204030204"/>
              </a:rPr>
              <a:t> - 92%</a:t>
            </a:r>
          </a:p>
        </p:txBody>
      </p:sp>
      <p:sp>
        <p:nvSpPr>
          <p:cNvPr id="27" name="Freccia in su 26">
            <a:extLst>
              <a:ext uri="{FF2B5EF4-FFF2-40B4-BE49-F238E27FC236}">
                <a16:creationId xmlns:a16="http://schemas.microsoft.com/office/drawing/2014/main" id="{58A6BC10-4CE8-F43B-A601-657ADE65D37A}"/>
              </a:ext>
            </a:extLst>
          </p:cNvPr>
          <p:cNvSpPr/>
          <p:nvPr/>
        </p:nvSpPr>
        <p:spPr>
          <a:xfrm rot="10800000">
            <a:off x="7017022" y="2459653"/>
            <a:ext cx="304166" cy="713654"/>
          </a:xfrm>
          <a:prstGeom prst="upArrow">
            <a:avLst>
              <a:gd name="adj1" fmla="val 50000"/>
              <a:gd name="adj2" fmla="val 6347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srgbClr val="FF0000"/>
              </a:solidFill>
              <a:latin typeface="Calibri" panose="020F0502020204030204"/>
            </a:endParaRPr>
          </a:p>
        </p:txBody>
      </p:sp>
      <p:pic>
        <p:nvPicPr>
          <p:cNvPr id="1026" name="Picture 2" descr="Sistema PFT con oscillazione forzata (FOT) - Resmon™ PRO - MGC Diagnostics  - pediatrico">
            <a:extLst>
              <a:ext uri="{FF2B5EF4-FFF2-40B4-BE49-F238E27FC236}">
                <a16:creationId xmlns:a16="http://schemas.microsoft.com/office/drawing/2014/main" id="{E6D20E1B-5EFC-42D7-FA70-548B0EFC84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2488" y="3607606"/>
            <a:ext cx="1437281" cy="1004084"/>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A9DD8624-158A-3776-0091-3AC54140DF67}"/>
              </a:ext>
            </a:extLst>
          </p:cNvPr>
          <p:cNvSpPr txBox="1"/>
          <p:nvPr/>
        </p:nvSpPr>
        <p:spPr>
          <a:xfrm>
            <a:off x="6613693" y="4683986"/>
            <a:ext cx="2519408" cy="30008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defTabSz="685800"/>
            <a:r>
              <a:rPr lang="it-IT" sz="1350" b="1" dirty="0">
                <a:solidFill>
                  <a:prstClr val="white"/>
                </a:solidFill>
                <a:latin typeface="Calibri" panose="020F0502020204030204"/>
              </a:rPr>
              <a:t>Improvement of FOT </a:t>
            </a:r>
            <a:r>
              <a:rPr lang="it-IT" sz="1350" b="1" dirty="0" err="1">
                <a:solidFill>
                  <a:prstClr val="white"/>
                </a:solidFill>
                <a:latin typeface="Calibri" panose="020F0502020204030204"/>
              </a:rPr>
              <a:t>parameters</a:t>
            </a:r>
            <a:endParaRPr lang="it-IT" sz="1350" b="1" dirty="0">
              <a:solidFill>
                <a:prstClr val="white"/>
              </a:solidFill>
              <a:latin typeface="Calibri" panose="020F0502020204030204"/>
            </a:endParaRPr>
          </a:p>
        </p:txBody>
      </p:sp>
      <p:sp>
        <p:nvSpPr>
          <p:cNvPr id="29" name="Freccia in su 28">
            <a:extLst>
              <a:ext uri="{FF2B5EF4-FFF2-40B4-BE49-F238E27FC236}">
                <a16:creationId xmlns:a16="http://schemas.microsoft.com/office/drawing/2014/main" id="{DCFB9D48-B7C6-4E35-45B2-CD92F3C810A0}"/>
              </a:ext>
            </a:extLst>
          </p:cNvPr>
          <p:cNvSpPr/>
          <p:nvPr/>
        </p:nvSpPr>
        <p:spPr>
          <a:xfrm>
            <a:off x="7017219" y="3734779"/>
            <a:ext cx="304166" cy="688068"/>
          </a:xfrm>
          <a:prstGeom prst="upArrow">
            <a:avLst>
              <a:gd name="adj1" fmla="val 50000"/>
              <a:gd name="adj2" fmla="val 6347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srgbClr val="FF0000"/>
              </a:solidFill>
              <a:latin typeface="Calibri" panose="020F0502020204030204"/>
            </a:endParaRPr>
          </a:p>
        </p:txBody>
      </p:sp>
      <p:pic>
        <p:nvPicPr>
          <p:cNvPr id="1030" name="Picture 6" descr="Using Corticosteroids for Pain Control">
            <a:extLst>
              <a:ext uri="{FF2B5EF4-FFF2-40B4-BE49-F238E27FC236}">
                <a16:creationId xmlns:a16="http://schemas.microsoft.com/office/drawing/2014/main" id="{641C8479-887B-FB92-EFF3-2E03C8AE93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07" t="-3533" r="2407" b="15198"/>
          <a:stretch/>
        </p:blipFill>
        <p:spPr bwMode="auto">
          <a:xfrm>
            <a:off x="4887516" y="3408578"/>
            <a:ext cx="1825631" cy="1053515"/>
          </a:xfrm>
          <a:prstGeom prst="rect">
            <a:avLst/>
          </a:prstGeom>
          <a:noFill/>
          <a:extLst>
            <a:ext uri="{909E8E84-426E-40DD-AFC4-6F175D3DCCD1}">
              <a14:hiddenFill xmlns:a14="http://schemas.microsoft.com/office/drawing/2010/main">
                <a:solidFill>
                  <a:srgbClr val="FFFFFF"/>
                </a:solidFill>
              </a14:hiddenFill>
            </a:ext>
          </a:extLst>
        </p:spPr>
      </p:pic>
      <p:sp>
        <p:nvSpPr>
          <p:cNvPr id="31" name="CasellaDiTesto 30">
            <a:extLst>
              <a:ext uri="{FF2B5EF4-FFF2-40B4-BE49-F238E27FC236}">
                <a16:creationId xmlns:a16="http://schemas.microsoft.com/office/drawing/2014/main" id="{53678EE9-6634-C29F-C5A7-4AB5FAC08538}"/>
              </a:ext>
            </a:extLst>
          </p:cNvPr>
          <p:cNvSpPr txBox="1"/>
          <p:nvPr/>
        </p:nvSpPr>
        <p:spPr>
          <a:xfrm>
            <a:off x="5211561" y="4527928"/>
            <a:ext cx="1226746"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defTabSz="685800"/>
            <a:r>
              <a:rPr lang="it-IT" sz="1500" b="1" dirty="0">
                <a:solidFill>
                  <a:prstClr val="white"/>
                </a:solidFill>
                <a:latin typeface="Calibri" panose="020F0502020204030204"/>
              </a:rPr>
              <a:t>OCS </a:t>
            </a:r>
            <a:r>
              <a:rPr lang="it-IT" sz="1500" b="1" dirty="0" err="1">
                <a:solidFill>
                  <a:prstClr val="white"/>
                </a:solidFill>
                <a:latin typeface="Calibri" panose="020F0502020204030204"/>
              </a:rPr>
              <a:t>weaning</a:t>
            </a:r>
            <a:endParaRPr lang="it-IT" sz="1500" b="1" dirty="0">
              <a:solidFill>
                <a:prstClr val="white"/>
              </a:solidFill>
              <a:latin typeface="Calibri" panose="020F0502020204030204"/>
            </a:endParaRPr>
          </a:p>
        </p:txBody>
      </p:sp>
      <p:pic>
        <p:nvPicPr>
          <p:cNvPr id="2" name="Immagine 1">
            <a:extLst>
              <a:ext uri="{FF2B5EF4-FFF2-40B4-BE49-F238E27FC236}">
                <a16:creationId xmlns:a16="http://schemas.microsoft.com/office/drawing/2014/main" id="{BC39E88F-8030-5B74-8B8F-0CD12E1F6013}"/>
              </a:ext>
            </a:extLst>
          </p:cNvPr>
          <p:cNvPicPr>
            <a:picLocks noChangeAspect="1"/>
          </p:cNvPicPr>
          <p:nvPr/>
        </p:nvPicPr>
        <p:blipFill>
          <a:blip r:embed="rId9"/>
          <a:stretch>
            <a:fillRect/>
          </a:stretch>
        </p:blipFill>
        <p:spPr>
          <a:xfrm>
            <a:off x="4180114" y="3621971"/>
            <a:ext cx="734894" cy="716276"/>
          </a:xfrm>
          <a:prstGeom prst="rect">
            <a:avLst/>
          </a:prstGeom>
        </p:spPr>
      </p:pic>
      <p:pic>
        <p:nvPicPr>
          <p:cNvPr id="3" name="Immagine 2">
            <a:extLst>
              <a:ext uri="{FF2B5EF4-FFF2-40B4-BE49-F238E27FC236}">
                <a16:creationId xmlns:a16="http://schemas.microsoft.com/office/drawing/2014/main" id="{F931C5AC-30A3-F8D1-BA87-89E3E0790DB3}"/>
              </a:ext>
            </a:extLst>
          </p:cNvPr>
          <p:cNvPicPr>
            <a:picLocks noChangeAspect="1"/>
          </p:cNvPicPr>
          <p:nvPr/>
        </p:nvPicPr>
        <p:blipFill>
          <a:blip r:embed="rId10"/>
          <a:stretch>
            <a:fillRect/>
          </a:stretch>
        </p:blipFill>
        <p:spPr>
          <a:xfrm>
            <a:off x="819973" y="3734779"/>
            <a:ext cx="1955176" cy="996078"/>
          </a:xfrm>
          <a:prstGeom prst="rect">
            <a:avLst/>
          </a:prstGeom>
        </p:spPr>
      </p:pic>
      <p:pic>
        <p:nvPicPr>
          <p:cNvPr id="7" name="Immagine 6">
            <a:extLst>
              <a:ext uri="{FF2B5EF4-FFF2-40B4-BE49-F238E27FC236}">
                <a16:creationId xmlns:a16="http://schemas.microsoft.com/office/drawing/2014/main" id="{61334D84-A9D0-DA46-12F1-0E4942B9EB0E}"/>
              </a:ext>
            </a:extLst>
          </p:cNvPr>
          <p:cNvPicPr>
            <a:picLocks noChangeAspect="1"/>
          </p:cNvPicPr>
          <p:nvPr/>
        </p:nvPicPr>
        <p:blipFill>
          <a:blip r:embed="rId11"/>
          <a:srcRect l="33393" t="32854" r="18119" b="25840"/>
          <a:stretch/>
        </p:blipFill>
        <p:spPr>
          <a:xfrm>
            <a:off x="456622" y="2012949"/>
            <a:ext cx="2359658" cy="1114129"/>
          </a:xfrm>
          <a:prstGeom prst="rect">
            <a:avLst/>
          </a:prstGeom>
        </p:spPr>
      </p:pic>
      <p:sp>
        <p:nvSpPr>
          <p:cNvPr id="9" name="CasellaDiTesto 8">
            <a:extLst>
              <a:ext uri="{FF2B5EF4-FFF2-40B4-BE49-F238E27FC236}">
                <a16:creationId xmlns:a16="http://schemas.microsoft.com/office/drawing/2014/main" id="{ABF5A577-CACB-09F8-022B-1305B5CDD262}"/>
              </a:ext>
            </a:extLst>
          </p:cNvPr>
          <p:cNvSpPr txBox="1"/>
          <p:nvPr/>
        </p:nvSpPr>
        <p:spPr>
          <a:xfrm>
            <a:off x="3653049" y="1171562"/>
            <a:ext cx="1920398" cy="415498"/>
          </a:xfrm>
          <a:prstGeom prst="rect">
            <a:avLst/>
          </a:prstGeom>
          <a:noFill/>
        </p:spPr>
        <p:txBody>
          <a:bodyPr wrap="none" rtlCol="0">
            <a:spAutoFit/>
          </a:bodyPr>
          <a:lstStyle/>
          <a:p>
            <a:pPr defTabSz="685800"/>
            <a:r>
              <a:rPr lang="it-IT" sz="2100" b="1" dirty="0">
                <a:solidFill>
                  <a:srgbClr val="FF0000"/>
                </a:solidFill>
                <a:latin typeface="Calibri" panose="020F0502020204030204"/>
              </a:rPr>
              <a:t>Benefits of SITT</a:t>
            </a:r>
          </a:p>
        </p:txBody>
      </p:sp>
      <p:cxnSp>
        <p:nvCxnSpPr>
          <p:cNvPr id="26" name="Connettore 2 25">
            <a:extLst>
              <a:ext uri="{FF2B5EF4-FFF2-40B4-BE49-F238E27FC236}">
                <a16:creationId xmlns:a16="http://schemas.microsoft.com/office/drawing/2014/main" id="{FF8B9B77-F516-E4E9-74C8-638F64BC4843}"/>
              </a:ext>
            </a:extLst>
          </p:cNvPr>
          <p:cNvCxnSpPr>
            <a:cxnSpLocks/>
          </p:cNvCxnSpPr>
          <p:nvPr/>
        </p:nvCxnSpPr>
        <p:spPr>
          <a:xfrm flipH="1">
            <a:off x="2330780" y="1466742"/>
            <a:ext cx="1303068" cy="5262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nettore 2 33">
            <a:extLst>
              <a:ext uri="{FF2B5EF4-FFF2-40B4-BE49-F238E27FC236}">
                <a16:creationId xmlns:a16="http://schemas.microsoft.com/office/drawing/2014/main" id="{8817DEA7-29FE-0DC4-4B78-5A6FB0CFB68B}"/>
              </a:ext>
            </a:extLst>
          </p:cNvPr>
          <p:cNvCxnSpPr>
            <a:cxnSpLocks/>
          </p:cNvCxnSpPr>
          <p:nvPr/>
        </p:nvCxnSpPr>
        <p:spPr>
          <a:xfrm>
            <a:off x="5550505" y="1426617"/>
            <a:ext cx="1506869" cy="7884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CasellaDiTesto 37">
            <a:extLst>
              <a:ext uri="{FF2B5EF4-FFF2-40B4-BE49-F238E27FC236}">
                <a16:creationId xmlns:a16="http://schemas.microsoft.com/office/drawing/2014/main" id="{4206D711-2733-B9AE-8274-723F911883E4}"/>
              </a:ext>
            </a:extLst>
          </p:cNvPr>
          <p:cNvSpPr txBox="1"/>
          <p:nvPr/>
        </p:nvSpPr>
        <p:spPr>
          <a:xfrm>
            <a:off x="1090192" y="3178140"/>
            <a:ext cx="1159933" cy="30008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defTabSz="685800"/>
            <a:r>
              <a:rPr lang="it-IT" sz="1350" b="1" dirty="0" err="1">
                <a:solidFill>
                  <a:prstClr val="white"/>
                </a:solidFill>
                <a:latin typeface="Calibri" panose="020F0502020204030204"/>
              </a:rPr>
              <a:t>Inflammation</a:t>
            </a:r>
            <a:endParaRPr lang="it-IT" sz="1350" b="1" dirty="0">
              <a:solidFill>
                <a:prstClr val="white"/>
              </a:solidFill>
              <a:latin typeface="Calibri" panose="020F0502020204030204"/>
            </a:endParaRPr>
          </a:p>
        </p:txBody>
      </p:sp>
      <p:sp>
        <p:nvSpPr>
          <p:cNvPr id="43" name="CasellaDiTesto 42">
            <a:extLst>
              <a:ext uri="{FF2B5EF4-FFF2-40B4-BE49-F238E27FC236}">
                <a16:creationId xmlns:a16="http://schemas.microsoft.com/office/drawing/2014/main" id="{A5B93AF2-0E15-FEF0-92E8-45B8832F7E5A}"/>
              </a:ext>
            </a:extLst>
          </p:cNvPr>
          <p:cNvSpPr txBox="1"/>
          <p:nvPr/>
        </p:nvSpPr>
        <p:spPr>
          <a:xfrm>
            <a:off x="125067" y="4770783"/>
            <a:ext cx="3393040" cy="30008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defTabSz="685800">
              <a:spcAft>
                <a:spcPts val="169"/>
              </a:spcAft>
            </a:pPr>
            <a:r>
              <a:rPr lang="it-IT" sz="1350" b="1" dirty="0">
                <a:solidFill>
                  <a:prstClr val="white"/>
                </a:solidFill>
                <a:latin typeface="Calibri" panose="020F0502020204030204"/>
              </a:rPr>
              <a:t>Bronchoprotection and </a:t>
            </a:r>
            <a:r>
              <a:rPr lang="it-IT" sz="1350" b="1" dirty="0" err="1">
                <a:solidFill>
                  <a:prstClr val="white"/>
                </a:solidFill>
                <a:latin typeface="Calibri" panose="020F0502020204030204"/>
              </a:rPr>
              <a:t>bronchorelaxation</a:t>
            </a:r>
            <a:endParaRPr lang="it-IT" sz="1350" b="1" dirty="0">
              <a:solidFill>
                <a:prstClr val="white"/>
              </a:solidFill>
              <a:latin typeface="Calibri" panose="020F0502020204030204"/>
              <a:hlinkClick r:id="rId12"/>
            </a:endParaRPr>
          </a:p>
        </p:txBody>
      </p:sp>
      <p:sp>
        <p:nvSpPr>
          <p:cNvPr id="44" name="Freccia in su 43">
            <a:extLst>
              <a:ext uri="{FF2B5EF4-FFF2-40B4-BE49-F238E27FC236}">
                <a16:creationId xmlns:a16="http://schemas.microsoft.com/office/drawing/2014/main" id="{FD3B4071-B1C9-F4A7-1F75-25E049E0BB5B}"/>
              </a:ext>
            </a:extLst>
          </p:cNvPr>
          <p:cNvSpPr/>
          <p:nvPr/>
        </p:nvSpPr>
        <p:spPr>
          <a:xfrm>
            <a:off x="2775468" y="3901930"/>
            <a:ext cx="303754" cy="709760"/>
          </a:xfrm>
          <a:prstGeom prst="upArrow">
            <a:avLst>
              <a:gd name="adj1" fmla="val 50000"/>
              <a:gd name="adj2" fmla="val 63477"/>
            </a:avLst>
          </a:prstGeom>
          <a:solidFill>
            <a:srgbClr val="FF000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srgbClr val="FF0000"/>
              </a:solidFill>
              <a:latin typeface="Calibri" panose="020F0502020204030204"/>
            </a:endParaRPr>
          </a:p>
        </p:txBody>
      </p:sp>
      <p:sp>
        <p:nvSpPr>
          <p:cNvPr id="45" name="Rettangolo 44">
            <a:extLst>
              <a:ext uri="{FF2B5EF4-FFF2-40B4-BE49-F238E27FC236}">
                <a16:creationId xmlns:a16="http://schemas.microsoft.com/office/drawing/2014/main" id="{E8F6B52C-4A09-0931-D670-A27524A4BA31}"/>
              </a:ext>
            </a:extLst>
          </p:cNvPr>
          <p:cNvSpPr/>
          <p:nvPr/>
        </p:nvSpPr>
        <p:spPr>
          <a:xfrm>
            <a:off x="125067" y="1636489"/>
            <a:ext cx="3393040" cy="345568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46" name="Rettangolo 45">
            <a:extLst>
              <a:ext uri="{FF2B5EF4-FFF2-40B4-BE49-F238E27FC236}">
                <a16:creationId xmlns:a16="http://schemas.microsoft.com/office/drawing/2014/main" id="{28483020-1A56-9D4E-E151-FC0EEA6CDD7F}"/>
              </a:ext>
            </a:extLst>
          </p:cNvPr>
          <p:cNvSpPr/>
          <p:nvPr/>
        </p:nvSpPr>
        <p:spPr>
          <a:xfrm>
            <a:off x="4149533" y="1639015"/>
            <a:ext cx="4972909" cy="346365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48" name="Freccia in su 47">
            <a:extLst>
              <a:ext uri="{FF2B5EF4-FFF2-40B4-BE49-F238E27FC236}">
                <a16:creationId xmlns:a16="http://schemas.microsoft.com/office/drawing/2014/main" id="{793E2EE1-A607-BE12-EC4A-3792A8EE0573}"/>
              </a:ext>
            </a:extLst>
          </p:cNvPr>
          <p:cNvSpPr/>
          <p:nvPr/>
        </p:nvSpPr>
        <p:spPr>
          <a:xfrm rot="10800000">
            <a:off x="2233578" y="3127077"/>
            <a:ext cx="304166" cy="713654"/>
          </a:xfrm>
          <a:prstGeom prst="upArrow">
            <a:avLst>
              <a:gd name="adj1" fmla="val 50000"/>
              <a:gd name="adj2" fmla="val 6347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srgbClr val="FF0000"/>
              </a:solidFill>
              <a:latin typeface="Calibri" panose="020F0502020204030204"/>
            </a:endParaRPr>
          </a:p>
        </p:txBody>
      </p:sp>
      <p:sp>
        <p:nvSpPr>
          <p:cNvPr id="37" name="Freccia a pentagono 36">
            <a:extLst>
              <a:ext uri="{FF2B5EF4-FFF2-40B4-BE49-F238E27FC236}">
                <a16:creationId xmlns:a16="http://schemas.microsoft.com/office/drawing/2014/main" id="{DE1E0486-64BF-915D-EF52-6CD5540C19F7}"/>
              </a:ext>
            </a:extLst>
          </p:cNvPr>
          <p:cNvSpPr/>
          <p:nvPr/>
        </p:nvSpPr>
        <p:spPr>
          <a:xfrm>
            <a:off x="3190853" y="2990976"/>
            <a:ext cx="1333740" cy="392415"/>
          </a:xfrm>
          <a:prstGeom prst="homePlate">
            <a:avLst/>
          </a:prstGeom>
          <a:solidFill>
            <a:srgbClr val="0066F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Calibri" panose="020F0502020204030204"/>
            </a:endParaRPr>
          </a:p>
        </p:txBody>
      </p:sp>
    </p:spTree>
    <p:extLst>
      <p:ext uri="{BB962C8B-B14F-4D97-AF65-F5344CB8AC3E}">
        <p14:creationId xmlns:p14="http://schemas.microsoft.com/office/powerpoint/2010/main" val="365416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E4E990-430D-4475-8226-9A56725FE93E}"/>
              </a:ext>
            </a:extLst>
          </p:cNvPr>
          <p:cNvPicPr>
            <a:picLocks noChangeAspect="1"/>
          </p:cNvPicPr>
          <p:nvPr/>
        </p:nvPicPr>
        <p:blipFill rotWithShape="1">
          <a:blip r:embed="rId3"/>
          <a:srcRect l="41338" t="26200" r="15350" b="5201"/>
          <a:stretch/>
        </p:blipFill>
        <p:spPr>
          <a:xfrm>
            <a:off x="4538346" y="1460779"/>
            <a:ext cx="3960440" cy="3185516"/>
          </a:xfrm>
          <a:prstGeom prst="rect">
            <a:avLst/>
          </a:prstGeom>
        </p:spPr>
      </p:pic>
      <p:pic>
        <p:nvPicPr>
          <p:cNvPr id="5" name="Immagine 4">
            <a:extLst>
              <a:ext uri="{FF2B5EF4-FFF2-40B4-BE49-F238E27FC236}">
                <a16:creationId xmlns:a16="http://schemas.microsoft.com/office/drawing/2014/main" id="{1D9F5243-218B-4047-A8F8-84CCE6A30A39}"/>
              </a:ext>
            </a:extLst>
          </p:cNvPr>
          <p:cNvPicPr>
            <a:picLocks noChangeAspect="1"/>
          </p:cNvPicPr>
          <p:nvPr/>
        </p:nvPicPr>
        <p:blipFill rotWithShape="1">
          <a:blip r:embed="rId4"/>
          <a:srcRect l="41338" t="22000" r="14562" b="10801"/>
          <a:stretch/>
        </p:blipFill>
        <p:spPr>
          <a:xfrm>
            <a:off x="395537" y="1563639"/>
            <a:ext cx="4032448" cy="2787926"/>
          </a:xfrm>
          <a:prstGeom prst="rect">
            <a:avLst/>
          </a:prstGeom>
        </p:spPr>
      </p:pic>
      <p:pic>
        <p:nvPicPr>
          <p:cNvPr id="7" name="Immagine 6">
            <a:extLst>
              <a:ext uri="{FF2B5EF4-FFF2-40B4-BE49-F238E27FC236}">
                <a16:creationId xmlns:a16="http://schemas.microsoft.com/office/drawing/2014/main" id="{115F730A-C22C-4223-BA2D-5112BFE7777D}"/>
              </a:ext>
            </a:extLst>
          </p:cNvPr>
          <p:cNvPicPr>
            <a:picLocks noChangeAspect="1"/>
          </p:cNvPicPr>
          <p:nvPr/>
        </p:nvPicPr>
        <p:blipFill rotWithShape="1">
          <a:blip r:embed="rId5"/>
          <a:srcRect l="27951" t="16401" r="44487" b="65400"/>
          <a:stretch/>
        </p:blipFill>
        <p:spPr>
          <a:xfrm>
            <a:off x="539552" y="123483"/>
            <a:ext cx="3632760" cy="1349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asellaDiTesto 8">
            <a:extLst>
              <a:ext uri="{FF2B5EF4-FFF2-40B4-BE49-F238E27FC236}">
                <a16:creationId xmlns:a16="http://schemas.microsoft.com/office/drawing/2014/main" id="{822CE9A7-BC7E-4218-9837-833AFCDDC0BC}"/>
              </a:ext>
            </a:extLst>
          </p:cNvPr>
          <p:cNvSpPr txBox="1"/>
          <p:nvPr/>
        </p:nvSpPr>
        <p:spPr>
          <a:xfrm>
            <a:off x="4572001" y="86380"/>
            <a:ext cx="4176464" cy="1323439"/>
          </a:xfrm>
          <a:prstGeom prst="rect">
            <a:avLst/>
          </a:prstGeom>
          <a:noFill/>
        </p:spPr>
        <p:txBody>
          <a:bodyPr wrap="square">
            <a:spAutoFit/>
          </a:bodyPr>
          <a:lstStyle/>
          <a:p>
            <a:pPr algn="ctr"/>
            <a:r>
              <a:rPr lang="en-US" sz="1600" b="1" dirty="0"/>
              <a:t>This study found that </a:t>
            </a:r>
            <a:r>
              <a:rPr lang="en-US" sz="1600" b="1" dirty="0">
                <a:highlight>
                  <a:srgbClr val="FFFF00"/>
                </a:highlight>
              </a:rPr>
              <a:t>oscillometric parameters, including R5, R5-R20, X5, Fres, and AX, but not FEV</a:t>
            </a:r>
            <a:r>
              <a:rPr lang="en-US" sz="1600" b="1" baseline="-25000" dirty="0">
                <a:highlight>
                  <a:srgbClr val="FFFF00"/>
                </a:highlight>
              </a:rPr>
              <a:t>1</a:t>
            </a:r>
            <a:r>
              <a:rPr lang="en-US" sz="1600" b="1" dirty="0">
                <a:highlight>
                  <a:srgbClr val="FFFF00"/>
                </a:highlight>
              </a:rPr>
              <a:t>, significantly worsened after a 3-month period of observation in the high FeNO group but not in the low FeNO group</a:t>
            </a:r>
            <a:endParaRPr lang="it-IT" sz="1600" b="1" dirty="0">
              <a:highlight>
                <a:srgbClr val="FFFF00"/>
              </a:highlight>
            </a:endParaRPr>
          </a:p>
        </p:txBody>
      </p:sp>
      <p:sp>
        <p:nvSpPr>
          <p:cNvPr id="4" name="CasellaDiTesto 3">
            <a:extLst>
              <a:ext uri="{FF2B5EF4-FFF2-40B4-BE49-F238E27FC236}">
                <a16:creationId xmlns:a16="http://schemas.microsoft.com/office/drawing/2014/main" id="{F12A9893-5452-0047-812F-96C0729F26F9}"/>
              </a:ext>
            </a:extLst>
          </p:cNvPr>
          <p:cNvSpPr txBox="1"/>
          <p:nvPr/>
        </p:nvSpPr>
        <p:spPr>
          <a:xfrm>
            <a:off x="395537" y="4704579"/>
            <a:ext cx="4573428" cy="307777"/>
          </a:xfrm>
          <a:prstGeom prst="rect">
            <a:avLst/>
          </a:prstGeom>
          <a:noFill/>
        </p:spPr>
        <p:txBody>
          <a:bodyPr wrap="square">
            <a:spAutoFit/>
          </a:bodyPr>
          <a:lstStyle/>
          <a:p>
            <a:r>
              <a:rPr lang="it-IT" sz="1400" b="1" dirty="0">
                <a:latin typeface="Times New Roman" panose="02020603050405020304" pitchFamily="18" charset="0"/>
                <a:cs typeface="Times New Roman" panose="02020603050405020304" pitchFamily="18" charset="0"/>
              </a:rPr>
              <a:t>Allergy. 2021;76(1):363-366. </a:t>
            </a:r>
          </a:p>
        </p:txBody>
      </p:sp>
    </p:spTree>
    <p:extLst>
      <p:ext uri="{BB962C8B-B14F-4D97-AF65-F5344CB8AC3E}">
        <p14:creationId xmlns:p14="http://schemas.microsoft.com/office/powerpoint/2010/main" val="226049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37A622-3F8F-4E2E-8BBD-74D851D32B29}"/>
              </a:ext>
            </a:extLst>
          </p:cNvPr>
          <p:cNvSpPr txBox="1"/>
          <p:nvPr/>
        </p:nvSpPr>
        <p:spPr>
          <a:xfrm>
            <a:off x="1044824" y="159766"/>
            <a:ext cx="6637283" cy="58477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3200" b="1" dirty="0">
                <a:solidFill>
                  <a:srgbClr val="0000FF"/>
                </a:solidFill>
                <a:latin typeface="Arial Black" panose="020B0A04020102020204" pitchFamily="34" charset="0"/>
              </a:rPr>
              <a:t>Take </a:t>
            </a:r>
            <a:r>
              <a:rPr lang="it-IT" sz="3200" b="1" dirty="0" err="1">
                <a:solidFill>
                  <a:srgbClr val="0000FF"/>
                </a:solidFill>
                <a:latin typeface="Arial Black" panose="020B0A04020102020204" pitchFamily="34" charset="0"/>
              </a:rPr>
              <a:t>away</a:t>
            </a:r>
            <a:r>
              <a:rPr lang="it-IT" sz="3200" b="1" dirty="0">
                <a:solidFill>
                  <a:srgbClr val="0000FF"/>
                </a:solidFill>
                <a:latin typeface="Arial Black" panose="020B0A04020102020204" pitchFamily="34" charset="0"/>
              </a:rPr>
              <a:t> 2</a:t>
            </a:r>
            <a:endParaRPr lang="it-IT" sz="3200" dirty="0">
              <a:solidFill>
                <a:srgbClr val="0000FF"/>
              </a:solidFill>
              <a:latin typeface="Arial Black" panose="020B0A04020102020204" pitchFamily="34" charset="0"/>
            </a:endParaRPr>
          </a:p>
        </p:txBody>
      </p:sp>
      <p:sp>
        <p:nvSpPr>
          <p:cNvPr id="4" name="Rettangolo 3">
            <a:extLst>
              <a:ext uri="{FF2B5EF4-FFF2-40B4-BE49-F238E27FC236}">
                <a16:creationId xmlns:a16="http://schemas.microsoft.com/office/drawing/2014/main" id="{1D245DDE-A59B-4893-ABB1-7B8E8E2100F5}"/>
              </a:ext>
            </a:extLst>
          </p:cNvPr>
          <p:cNvSpPr/>
          <p:nvPr/>
        </p:nvSpPr>
        <p:spPr>
          <a:xfrm>
            <a:off x="129901" y="3575369"/>
            <a:ext cx="8866147" cy="692497"/>
          </a:xfrm>
          <a:prstGeom prst="rect">
            <a:avLst/>
          </a:prstGeom>
          <a:ln w="57150">
            <a:solidFill>
              <a:srgbClr val="00B050"/>
            </a:solidFill>
          </a:ln>
          <a:effectLst>
            <a:outerShdw blurRad="50800" dist="38100" algn="l" rotWithShape="0">
              <a:prstClr val="black">
                <a:alpha val="40000"/>
              </a:prstClr>
            </a:outerShdw>
          </a:effectLst>
        </p:spPr>
        <p:txBody>
          <a:bodyPr wrap="square">
            <a:spAutoFit/>
          </a:bodyPr>
          <a:lstStyle/>
          <a:p>
            <a:pPr marL="214313" indent="-214313" algn="ctr">
              <a:buClr>
                <a:srgbClr val="FF0000"/>
              </a:buClr>
              <a:buFont typeface="Wingdings" panose="05000000000000000000" pitchFamily="2" charset="2"/>
              <a:buChar char="ü"/>
            </a:pPr>
            <a:r>
              <a:rPr lang="it-IT" sz="1950" b="1" dirty="0">
                <a:latin typeface="Calibri" panose="020F0502020204030204" pitchFamily="34" charset="0"/>
                <a:cs typeface="Calibri" panose="020F0502020204030204" pitchFamily="34" charset="0"/>
              </a:rPr>
              <a:t>Rimangono aperte le domande riguardanti il posizionamento delle diverse dosi, il timing per intraprendere questo trattamento e i benefici in base ai </a:t>
            </a:r>
            <a:r>
              <a:rPr lang="it-IT" sz="1950" b="1" dirty="0" err="1">
                <a:latin typeface="Calibri" panose="020F0502020204030204" pitchFamily="34" charset="0"/>
                <a:cs typeface="Calibri" panose="020F0502020204030204" pitchFamily="34" charset="0"/>
              </a:rPr>
              <a:t>fenoendotipi</a:t>
            </a:r>
            <a:endParaRPr lang="en-US" sz="1950" b="1" dirty="0">
              <a:latin typeface="Calibri" panose="020F050202020403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E1E0EE79-9543-F816-1944-A6298E62B675}"/>
              </a:ext>
            </a:extLst>
          </p:cNvPr>
          <p:cNvSpPr txBox="1"/>
          <p:nvPr/>
        </p:nvSpPr>
        <p:spPr>
          <a:xfrm>
            <a:off x="172013" y="1123267"/>
            <a:ext cx="8781925" cy="923330"/>
          </a:xfrm>
          <a:prstGeom prst="rect">
            <a:avLst/>
          </a:prstGeom>
          <a:noFill/>
          <a:ln w="57150">
            <a:solidFill>
              <a:srgbClr val="FF0000"/>
            </a:solidFill>
          </a:ln>
          <a:effectLst>
            <a:outerShdw blurRad="50800" dist="38100" dir="5400000" algn="t" rotWithShape="0">
              <a:prstClr val="black">
                <a:alpha val="40000"/>
              </a:prstClr>
            </a:outerShdw>
          </a:effectLst>
        </p:spPr>
        <p:txBody>
          <a:bodyPr wrap="square">
            <a:spAutoFit/>
          </a:bodyPr>
          <a:lstStyle/>
          <a:p>
            <a:pPr marL="214313" indent="-214313" algn="ctr">
              <a:buClr>
                <a:srgbClr val="FF0000"/>
              </a:buClr>
              <a:buFont typeface="Wingdings" panose="05000000000000000000" pitchFamily="2" charset="2"/>
              <a:buChar char="ü"/>
            </a:pPr>
            <a:r>
              <a:rPr lang="it-IT" b="1" dirty="0">
                <a:latin typeface="Calibri" panose="020F0502020204030204" pitchFamily="34" charset="0"/>
                <a:cs typeface="Calibri" panose="020F0502020204030204" pitchFamily="34" charset="0"/>
              </a:rPr>
              <a:t>L'integrazione di diverse tecniche diagnostiche per definire il deficit funzionale (CAD, SAD, </a:t>
            </a:r>
            <a:r>
              <a:rPr lang="it-IT" b="1" dirty="0" err="1">
                <a:latin typeface="Calibri" panose="020F0502020204030204" pitchFamily="34" charset="0"/>
                <a:cs typeface="Calibri" panose="020F0502020204030204" pitchFamily="34" charset="0"/>
              </a:rPr>
              <a:t>remodeling</a:t>
            </a:r>
            <a:r>
              <a:rPr lang="it-IT" b="1" dirty="0">
                <a:latin typeface="Calibri" panose="020F0502020204030204" pitchFamily="34" charset="0"/>
                <a:cs typeface="Calibri" panose="020F0502020204030204" pitchFamily="34" charset="0"/>
              </a:rPr>
              <a:t>) e i fenotipi è sempre più importante per garantire la migliore appropriatezza</a:t>
            </a:r>
            <a:endParaRPr lang="en-US" b="1" dirty="0">
              <a:latin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311DAECB-C951-288D-6824-BA0FA4C7C31F}"/>
              </a:ext>
            </a:extLst>
          </p:cNvPr>
          <p:cNvSpPr txBox="1"/>
          <p:nvPr/>
        </p:nvSpPr>
        <p:spPr>
          <a:xfrm>
            <a:off x="384069" y="2380786"/>
            <a:ext cx="8357812" cy="646331"/>
          </a:xfrm>
          <a:prstGeom prst="rect">
            <a:avLst/>
          </a:prstGeom>
          <a:noFill/>
          <a:ln w="57150">
            <a:solidFill>
              <a:schemeClr val="tx1"/>
            </a:solidFill>
          </a:ln>
          <a:effectLst>
            <a:outerShdw blurRad="50800" dist="38100" dir="13500000" algn="br" rotWithShape="0">
              <a:prstClr val="black">
                <a:alpha val="40000"/>
              </a:prstClr>
            </a:outerShdw>
          </a:effectLst>
        </p:spPr>
        <p:txBody>
          <a:bodyPr wrap="square">
            <a:spAutoFit/>
          </a:bodyPr>
          <a:lstStyle/>
          <a:p>
            <a:pPr marL="214313" indent="-214313" algn="ctr">
              <a:buClr>
                <a:srgbClr val="FF0000"/>
              </a:buClr>
              <a:buFont typeface="Wingdings" panose="05000000000000000000" pitchFamily="2" charset="2"/>
              <a:buChar char="ü"/>
            </a:pPr>
            <a:r>
              <a:rPr lang="it-IT" b="1" dirty="0">
                <a:latin typeface="Calibri" panose="020F0502020204030204" pitchFamily="34" charset="0"/>
                <a:cs typeface="Calibri" panose="020F0502020204030204" pitchFamily="34" charset="0"/>
              </a:rPr>
              <a:t>La tripla terapia extrafine è una efficace opzione terapeutica per l’asma di  difficile controllo che può garantire buoni risultati clinici in pazienti molto eterogenei</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742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154"/>
            <a:ext cx="7886700" cy="994172"/>
          </a:xfrm>
          <a:effectLst>
            <a:outerShdw blurRad="50800" dist="38100" dir="5400000" algn="t" rotWithShape="0">
              <a:prstClr val="black">
                <a:alpha val="40000"/>
              </a:prstClr>
            </a:outerShdw>
          </a:effectLst>
        </p:spPr>
        <p:txBody>
          <a:bodyPr>
            <a:noAutofit/>
          </a:bodyPr>
          <a:lstStyle/>
          <a:p>
            <a:pPr algn="ctr"/>
            <a:r>
              <a:rPr sz="3600" dirty="0" err="1">
                <a:solidFill>
                  <a:srgbClr val="0000FF"/>
                </a:solidFill>
                <a:latin typeface="Arial Black" panose="020B0A04020102020204" pitchFamily="34" charset="0"/>
              </a:rPr>
              <a:t>Presentazione</a:t>
            </a:r>
            <a:r>
              <a:rPr sz="3600" dirty="0">
                <a:solidFill>
                  <a:srgbClr val="0000FF"/>
                </a:solidFill>
                <a:latin typeface="Arial Black" panose="020B0A04020102020204" pitchFamily="34" charset="0"/>
              </a:rPr>
              <a:t> </a:t>
            </a:r>
            <a:r>
              <a:rPr sz="3600" dirty="0" err="1">
                <a:solidFill>
                  <a:srgbClr val="0000FF"/>
                </a:solidFill>
                <a:latin typeface="Arial Black" panose="020B0A04020102020204" pitchFamily="34" charset="0"/>
              </a:rPr>
              <a:t>clinica</a:t>
            </a:r>
            <a:endParaRPr sz="3600" dirty="0">
              <a:solidFill>
                <a:srgbClr val="0000FF"/>
              </a:solidFill>
              <a:latin typeface="Arial Black" panose="020B0A04020102020204" pitchFamily="34" charset="0"/>
            </a:endParaRPr>
          </a:p>
        </p:txBody>
      </p:sp>
      <p:sp>
        <p:nvSpPr>
          <p:cNvPr id="3" name="Content Placeholder 2"/>
          <p:cNvSpPr>
            <a:spLocks noGrp="1"/>
          </p:cNvSpPr>
          <p:nvPr>
            <p:ph idx="1"/>
          </p:nvPr>
        </p:nvSpPr>
        <p:spPr>
          <a:xfrm>
            <a:off x="397056" y="1468571"/>
            <a:ext cx="8349888" cy="3263504"/>
          </a:xfrm>
          <a:solidFill>
            <a:srgbClr val="FFFFCC"/>
          </a:solidFill>
          <a:ln w="28575">
            <a:solidFill>
              <a:srgbClr val="FF0000"/>
            </a:solidFill>
          </a:ln>
          <a:effectLst>
            <a:outerShdw blurRad="50800" dist="38100" dir="5400000" algn="t" rotWithShape="0">
              <a:prstClr val="black">
                <a:alpha val="40000"/>
              </a:prstClr>
            </a:outerShdw>
          </a:effectLst>
        </p:spPr>
        <p:txBody>
          <a:bodyPr>
            <a:normAutofit/>
          </a:bodyPr>
          <a:lstStyle/>
          <a:p>
            <a:pPr>
              <a:buClr>
                <a:srgbClr val="FF0000"/>
              </a:buClr>
              <a:buFont typeface="Wingdings" panose="05000000000000000000" pitchFamily="2" charset="2"/>
              <a:buChar char="ü"/>
            </a:pPr>
            <a:r>
              <a:rPr dirty="0"/>
              <a:t>Accesso in PS per </a:t>
            </a:r>
            <a:r>
              <a:rPr dirty="0" err="1"/>
              <a:t>insufficienza</a:t>
            </a:r>
            <a:r>
              <a:rPr dirty="0"/>
              <a:t> respiratoria </a:t>
            </a:r>
            <a:r>
              <a:rPr dirty="0" err="1"/>
              <a:t>acuta</a:t>
            </a:r>
            <a:r>
              <a:rPr lang="it-IT" dirty="0"/>
              <a:t> </a:t>
            </a:r>
            <a:r>
              <a:rPr lang="it-IT" dirty="0" err="1"/>
              <a:t>ipercapnica</a:t>
            </a:r>
            <a:r>
              <a:rPr lang="it-IT" dirty="0"/>
              <a:t>.</a:t>
            </a:r>
            <a:endParaRPr dirty="0"/>
          </a:p>
          <a:p>
            <a:pPr>
              <a:buClr>
                <a:srgbClr val="FF0000"/>
              </a:buClr>
              <a:buFont typeface="Wingdings" panose="05000000000000000000" pitchFamily="2" charset="2"/>
              <a:buChar char="ü"/>
            </a:pPr>
            <a:r>
              <a:rPr dirty="0" err="1"/>
              <a:t>Sintomi</a:t>
            </a:r>
            <a:r>
              <a:rPr dirty="0"/>
              <a:t>: </a:t>
            </a:r>
            <a:r>
              <a:rPr dirty="0" err="1"/>
              <a:t>sonnolenza</a:t>
            </a:r>
            <a:r>
              <a:rPr dirty="0"/>
              <a:t>, </a:t>
            </a:r>
            <a:r>
              <a:rPr dirty="0" err="1"/>
              <a:t>apatia</a:t>
            </a:r>
            <a:r>
              <a:rPr dirty="0"/>
              <a:t>, </a:t>
            </a:r>
            <a:r>
              <a:rPr dirty="0" err="1"/>
              <a:t>cefalea</a:t>
            </a:r>
            <a:r>
              <a:rPr lang="it-IT" dirty="0"/>
              <a:t>.</a:t>
            </a:r>
            <a:endParaRPr dirty="0"/>
          </a:p>
          <a:p>
            <a:pPr>
              <a:buClr>
                <a:srgbClr val="FF0000"/>
              </a:buClr>
              <a:buFont typeface="Wingdings" panose="05000000000000000000" pitchFamily="2" charset="2"/>
              <a:buChar char="ü"/>
            </a:pPr>
            <a:r>
              <a:rPr dirty="0"/>
              <a:t>ABG: </a:t>
            </a:r>
            <a:r>
              <a:rPr lang="it-IT" dirty="0">
                <a:solidFill>
                  <a:srgbClr val="131413"/>
                </a:solidFill>
                <a:latin typeface="Calibri" panose="020F0502020204030204" pitchFamily="34" charset="0"/>
                <a:cs typeface="Calibri" panose="020F0502020204030204" pitchFamily="34" charset="0"/>
              </a:rPr>
              <a:t>pO2</a:t>
            </a:r>
            <a:r>
              <a:rPr lang="it-IT" sz="800" dirty="0">
                <a:solidFill>
                  <a:srgbClr val="131413"/>
                </a:solidFill>
                <a:latin typeface="FbxscyAdvTT86d47313"/>
              </a:rPr>
              <a:t>  </a:t>
            </a:r>
            <a:r>
              <a:rPr lang="it-IT" dirty="0">
                <a:solidFill>
                  <a:srgbClr val="131413"/>
                </a:solidFill>
                <a:latin typeface="FbxscyAdvTT86d47313"/>
              </a:rPr>
              <a:t>58.5 mmHg, </a:t>
            </a:r>
            <a:r>
              <a:rPr dirty="0" err="1"/>
              <a:t>pCO</a:t>
            </a:r>
            <a:r>
              <a:rPr dirty="0"/>
              <a:t>₂ 92 mmHg, HCO₃⁻ 42.6 mmol/L, </a:t>
            </a:r>
            <a:r>
              <a:rPr lang="it-IT" sz="2800" b="0" i="0" u="none" strike="noStrike" baseline="0" dirty="0">
                <a:solidFill>
                  <a:srgbClr val="131413"/>
                </a:solidFill>
                <a:latin typeface="FbxscyAdvTT86d47313"/>
              </a:rPr>
              <a:t>B.E. (B) 16 </a:t>
            </a:r>
            <a:r>
              <a:rPr lang="it-IT" sz="2800" b="0" i="0" u="none" strike="noStrike" baseline="0" dirty="0" err="1">
                <a:solidFill>
                  <a:srgbClr val="131413"/>
                </a:solidFill>
                <a:latin typeface="FbxscyAdvTT86d47313"/>
              </a:rPr>
              <a:t>mmol</a:t>
            </a:r>
            <a:r>
              <a:rPr lang="it-IT" sz="2800" b="0" i="0" u="none" strike="noStrike" baseline="0" dirty="0">
                <a:solidFill>
                  <a:srgbClr val="131413"/>
                </a:solidFill>
                <a:latin typeface="FbxscyAdvTT86d47313"/>
              </a:rPr>
              <a:t> /L, </a:t>
            </a:r>
            <a:r>
              <a:rPr dirty="0"/>
              <a:t>pH 7.48</a:t>
            </a:r>
            <a:r>
              <a:rPr lang="it-IT" dirty="0"/>
              <a:t>.</a:t>
            </a:r>
            <a:endParaRPr dirty="0"/>
          </a:p>
          <a:p>
            <a:pPr>
              <a:buClr>
                <a:srgbClr val="FF0000"/>
              </a:buClr>
              <a:buFont typeface="Wingdings" panose="05000000000000000000" pitchFamily="2" charset="2"/>
              <a:buChar char="ü"/>
            </a:pPr>
            <a:r>
              <a:rPr dirty="0" err="1"/>
              <a:t>Diagnosi</a:t>
            </a:r>
            <a:r>
              <a:rPr dirty="0"/>
              <a:t> </a:t>
            </a:r>
            <a:r>
              <a:rPr dirty="0" err="1"/>
              <a:t>iniziale</a:t>
            </a:r>
            <a:r>
              <a:rPr dirty="0"/>
              <a:t>: </a:t>
            </a:r>
            <a:r>
              <a:rPr lang="it-IT" dirty="0"/>
              <a:t>verosimile </a:t>
            </a:r>
            <a:r>
              <a:rPr dirty="0" err="1"/>
              <a:t>patologia</a:t>
            </a:r>
            <a:r>
              <a:rPr dirty="0"/>
              <a:t> bronco-</a:t>
            </a:r>
            <a:r>
              <a:rPr dirty="0" err="1"/>
              <a:t>polmonar</a:t>
            </a:r>
            <a:r>
              <a:rPr lang="it-IT" dirty="0"/>
              <a:t>e.</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3B0A36-D006-ED0B-1870-7FBD7A85F905}"/>
              </a:ext>
            </a:extLst>
          </p:cNvPr>
          <p:cNvSpPr>
            <a:spLocks noChangeArrowheads="1"/>
          </p:cNvSpPr>
          <p:nvPr/>
        </p:nvSpPr>
        <p:spPr bwMode="auto">
          <a:xfrm>
            <a:off x="74021" y="1153892"/>
            <a:ext cx="8995955" cy="2031325"/>
          </a:xfrm>
          <a:prstGeom prst="rect">
            <a:avLst/>
          </a:prstGeom>
          <a:solidFill>
            <a:srgbClr val="FFFFCC"/>
          </a:solidFill>
          <a:ln w="28575">
            <a:solidFill>
              <a:srgbClr val="FF0000"/>
            </a:solid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ü"/>
              <a:tabLst/>
            </a:pPr>
            <a:r>
              <a:rPr kumimoji="0" lang="it-IT" altLang="it-IT" sz="1800" b="0" i="0" u="none" strike="noStrike" cap="none" normalizeH="0" baseline="0" dirty="0">
                <a:ln>
                  <a:noFill/>
                </a:ln>
                <a:solidFill>
                  <a:schemeClr val="tx1"/>
                </a:solidFill>
                <a:effectLst/>
                <a:latin typeface="Arial" panose="020B0604020202020204" pitchFamily="34" charset="0"/>
              </a:rPr>
              <a:t>Al momento del ricovero, un </a:t>
            </a:r>
            <a:r>
              <a:rPr kumimoji="0" lang="it-IT" altLang="it-IT" sz="1800" b="1" i="0" u="none" strike="noStrike" cap="none" normalizeH="0" baseline="0" dirty="0">
                <a:ln>
                  <a:noFill/>
                </a:ln>
                <a:solidFill>
                  <a:schemeClr val="tx1"/>
                </a:solidFill>
                <a:effectLst/>
                <a:latin typeface="Arial" panose="020B0604020202020204" pitchFamily="34" charset="0"/>
              </a:rPr>
              <a:t>Rx del torace </a:t>
            </a:r>
            <a:r>
              <a:rPr kumimoji="0" lang="it-IT" altLang="it-IT" sz="1800" b="0" i="0" u="none" strike="noStrike" cap="none" normalizeH="0" baseline="0" dirty="0">
                <a:ln>
                  <a:noFill/>
                </a:ln>
                <a:solidFill>
                  <a:schemeClr val="tx1"/>
                </a:solidFill>
                <a:effectLst/>
                <a:latin typeface="Arial" panose="020B0604020202020204" pitchFamily="34" charset="0"/>
              </a:rPr>
              <a:t>non mostrava alterazioni significative.</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ü"/>
              <a:tabLst/>
            </a:pPr>
            <a:r>
              <a:rPr lang="it-IT" altLang="it-IT" dirty="0">
                <a:latin typeface="Arial" panose="020B0604020202020204" pitchFamily="34" charset="0"/>
              </a:rPr>
              <a:t>Dopo consulto neurologico, era </a:t>
            </a:r>
            <a:r>
              <a:rPr kumimoji="0" lang="it-IT" altLang="it-IT" sz="1800" b="0" i="0" u="none" strike="noStrike" cap="none" normalizeH="0" baseline="0" dirty="0">
                <a:ln>
                  <a:noFill/>
                </a:ln>
                <a:solidFill>
                  <a:schemeClr val="tx1"/>
                </a:solidFill>
                <a:effectLst/>
                <a:latin typeface="Arial" panose="020B0604020202020204" pitchFamily="34" charset="0"/>
              </a:rPr>
              <a:t>stato eseguito uno </a:t>
            </a:r>
            <a:r>
              <a:rPr kumimoji="0" lang="it-IT" altLang="it-IT" sz="1800" b="1" i="0" u="none" strike="noStrike" cap="none" normalizeH="0" baseline="0" dirty="0">
                <a:ln>
                  <a:noFill/>
                </a:ln>
                <a:solidFill>
                  <a:schemeClr val="tx1"/>
                </a:solidFill>
                <a:effectLst/>
                <a:latin typeface="Arial" panose="020B0604020202020204" pitchFamily="34" charset="0"/>
              </a:rPr>
              <a:t>studio elettromiografico</a:t>
            </a:r>
            <a:r>
              <a:rPr kumimoji="0" lang="it-IT" altLang="it-IT" sz="1800" b="0" i="0" u="none" strike="noStrike" cap="none" normalizeH="0" baseline="0" dirty="0">
                <a:ln>
                  <a:noFill/>
                </a:ln>
                <a:solidFill>
                  <a:schemeClr val="tx1"/>
                </a:solidFill>
                <a:effectLst/>
                <a:latin typeface="Arial" panose="020B0604020202020204" pitchFamily="34" charset="0"/>
              </a:rPr>
              <a:t>, comprendente la valutazione della conduzione nervosa, la stimolazione ripetitiva del nervo e l'esame con ago concentrico (quest'ultimo di limitata affidabilità per l'effetto della sedazione sulla cooperazione del paziente): i nervi e i muscoli comunemente testati erano stati esplorati con </a:t>
            </a:r>
            <a:r>
              <a:rPr kumimoji="0" lang="it-IT" altLang="it-IT" sz="1800" b="1" i="0" u="none" strike="noStrike" cap="none" normalizeH="0" baseline="0" dirty="0">
                <a:ln>
                  <a:noFill/>
                </a:ln>
                <a:solidFill>
                  <a:schemeClr val="tx1"/>
                </a:solidFill>
                <a:effectLst/>
                <a:latin typeface="Arial" panose="020B0604020202020204" pitchFamily="34" charset="0"/>
              </a:rPr>
              <a:t>risultati normali</a:t>
            </a:r>
            <a:r>
              <a:rPr kumimoji="0" lang="it-IT" altLang="it-IT" sz="1800" b="0" i="0" u="none" strike="noStrike" cap="none" normalizeH="0" baseline="0" dirty="0">
                <a:ln>
                  <a:noFill/>
                </a:ln>
                <a:solidFill>
                  <a:schemeClr val="tx1"/>
                </a:solidFill>
                <a:effectLst/>
                <a:latin typeface="Arial" panose="020B0604020202020204" pitchFamily="34" charset="0"/>
              </a:rPr>
              <a:t>.</a:t>
            </a:r>
            <a:br>
              <a:rPr kumimoji="0" lang="it-IT" altLang="it-IT" sz="1800" b="0" i="0" u="none" strike="noStrike" cap="none" normalizeH="0" baseline="0" dirty="0">
                <a:ln>
                  <a:noFill/>
                </a:ln>
                <a:solidFill>
                  <a:schemeClr val="tx1"/>
                </a:solidFill>
                <a:effectLst/>
                <a:latin typeface="Arial" panose="020B0604020202020204" pitchFamily="34" charset="0"/>
              </a:rPr>
            </a:b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E7AE7E36-C4C9-585C-BFF9-4332F7F0D124}"/>
              </a:ext>
            </a:extLst>
          </p:cNvPr>
          <p:cNvSpPr txBox="1">
            <a:spLocks/>
          </p:cNvSpPr>
          <p:nvPr/>
        </p:nvSpPr>
        <p:spPr>
          <a:xfrm>
            <a:off x="628650" y="273845"/>
            <a:ext cx="7886700" cy="994172"/>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a:solidFill>
                  <a:srgbClr val="0000FF"/>
                </a:solidFill>
                <a:latin typeface="Arial Black" panose="020B0A04020102020204" pitchFamily="34" charset="0"/>
              </a:rPr>
              <a:t>Esami strumentali ed ipotesi</a:t>
            </a:r>
          </a:p>
        </p:txBody>
      </p:sp>
      <p:sp>
        <p:nvSpPr>
          <p:cNvPr id="5" name="CasellaDiTesto 4">
            <a:extLst>
              <a:ext uri="{FF2B5EF4-FFF2-40B4-BE49-F238E27FC236}">
                <a16:creationId xmlns:a16="http://schemas.microsoft.com/office/drawing/2014/main" id="{57E5D711-8BB5-2B37-B5C7-B73CF6755346}"/>
              </a:ext>
            </a:extLst>
          </p:cNvPr>
          <p:cNvSpPr txBox="1"/>
          <p:nvPr/>
        </p:nvSpPr>
        <p:spPr>
          <a:xfrm>
            <a:off x="182880" y="3357010"/>
            <a:ext cx="8778239" cy="1323439"/>
          </a:xfrm>
          <a:prstGeom prst="rect">
            <a:avLst/>
          </a:prstGeom>
          <a:noFill/>
        </p:spPr>
        <p:txBody>
          <a:bodyPr wrap="square">
            <a:spAutoFit/>
          </a:bodyPr>
          <a:lstStyle/>
          <a:p>
            <a:pPr algn="ctr"/>
            <a:r>
              <a:rPr kumimoji="0" lang="it-IT" altLang="it-IT" sz="1600" b="1" i="0" u="none" strike="noStrike" cap="none" normalizeH="0" baseline="0" dirty="0">
                <a:ln>
                  <a:noFill/>
                </a:ln>
                <a:solidFill>
                  <a:srgbClr val="0000FF"/>
                </a:solidFill>
                <a:effectLst/>
                <a:latin typeface="Arial" panose="020B0604020202020204" pitchFamily="34" charset="0"/>
              </a:rPr>
              <a:t>L'intero scenario clinico era stato interpretato come un'esacerbazione dell'insufficienza ventilatoria cronica non correlata a una causa neurologica. La presenza di sintomi di lunga data come cefalea, tremore, sonnolenza, alterazioni psichiche erano stati attribuiti all'ipercapnia verosimilmente acuta su cronica causata da un </a:t>
            </a:r>
            <a:r>
              <a:rPr kumimoji="0" lang="it-IT" altLang="it-IT" sz="1600" b="1" i="0" u="none" strike="noStrike" cap="none" normalizeH="0" baseline="0" dirty="0">
                <a:ln>
                  <a:noFill/>
                </a:ln>
                <a:solidFill>
                  <a:srgbClr val="FF0000"/>
                </a:solidFill>
                <a:effectLst/>
                <a:latin typeface="Arial" panose="020B0604020202020204" pitchFamily="34" charset="0"/>
              </a:rPr>
              <a:t>disturbo broncopolmonare da definire (</a:t>
            </a:r>
            <a:r>
              <a:rPr kumimoji="0" lang="it-IT" altLang="it-IT" sz="1600" b="1" i="0" u="sng" strike="noStrike" cap="none" normalizeH="0" baseline="0" dirty="0">
                <a:ln>
                  <a:noFill/>
                </a:ln>
                <a:solidFill>
                  <a:srgbClr val="FF0000"/>
                </a:solidFill>
                <a:effectLst/>
                <a:latin typeface="Arial" panose="020B0604020202020204" pitchFamily="34" charset="0"/>
              </a:rPr>
              <a:t>BPCO misconosciuta in ex tabagista?</a:t>
            </a:r>
            <a:r>
              <a:rPr kumimoji="0" lang="it-IT" altLang="it-IT" sz="1600" b="1" i="0" u="none" strike="noStrike" cap="none" normalizeH="0" baseline="0" dirty="0">
                <a:ln>
                  <a:noFill/>
                </a:ln>
                <a:solidFill>
                  <a:srgbClr val="FF0000"/>
                </a:solidFill>
                <a:effectLst/>
                <a:latin typeface="Arial" panose="020B0604020202020204" pitchFamily="34" charset="0"/>
              </a:rPr>
              <a:t>)</a:t>
            </a:r>
            <a:r>
              <a:rPr kumimoji="0" lang="it-IT" altLang="it-IT" sz="1600" b="1" i="0" u="none" strike="noStrike" cap="none" normalizeH="0" baseline="0" dirty="0">
                <a:ln>
                  <a:noFill/>
                </a:ln>
                <a:solidFill>
                  <a:srgbClr val="0000FF"/>
                </a:solidFill>
                <a:effectLst/>
                <a:latin typeface="Arial" panose="020B0604020202020204" pitchFamily="34" charset="0"/>
              </a:rPr>
              <a:t>.</a:t>
            </a:r>
            <a:endParaRPr lang="it-IT" sz="1600" dirty="0"/>
          </a:p>
        </p:txBody>
      </p:sp>
    </p:spTree>
    <p:extLst>
      <p:ext uri="{BB962C8B-B14F-4D97-AF65-F5344CB8AC3E}">
        <p14:creationId xmlns:p14="http://schemas.microsoft.com/office/powerpoint/2010/main" val="294646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61B6E46-5DED-32FC-F69B-BD9EF779F95C}"/>
              </a:ext>
            </a:extLst>
          </p:cNvPr>
          <p:cNvSpPr txBox="1"/>
          <p:nvPr/>
        </p:nvSpPr>
        <p:spPr>
          <a:xfrm>
            <a:off x="205740" y="1118018"/>
            <a:ext cx="8732520" cy="3416320"/>
          </a:xfrm>
          <a:prstGeom prst="rect">
            <a:avLst/>
          </a:prstGeom>
          <a:solidFill>
            <a:srgbClr val="FFFFCC"/>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85750" indent="-285750">
              <a:buClr>
                <a:srgbClr val="FF0000"/>
              </a:buClr>
              <a:buFont typeface="Wingdings" panose="05000000000000000000" pitchFamily="2" charset="2"/>
              <a:buChar char="ü"/>
            </a:pPr>
            <a:r>
              <a:rPr lang="it-IT" dirty="0"/>
              <a:t>Nei giorni successivi all’inizio della </a:t>
            </a:r>
            <a:r>
              <a:rPr lang="it-IT" b="1" dirty="0"/>
              <a:t>NIV</a:t>
            </a:r>
            <a:r>
              <a:rPr lang="it-IT" dirty="0"/>
              <a:t> la paziente era stata sottoposta ad </a:t>
            </a:r>
            <a:r>
              <a:rPr lang="it-IT" b="1" dirty="0"/>
              <a:t>IOT</a:t>
            </a:r>
            <a:r>
              <a:rPr lang="it-IT" dirty="0"/>
              <a:t>, quindi estubata per miglioramento. La sofferenza dei muscoli accessori con repentino nuovo peggioramento dell'insufficienza respiratoria aveva richiesto una nuova IOT. </a:t>
            </a:r>
          </a:p>
          <a:p>
            <a:pPr marL="285750" indent="-285750">
              <a:buClr>
                <a:srgbClr val="FF0000"/>
              </a:buClr>
              <a:buFont typeface="Wingdings" panose="05000000000000000000" pitchFamily="2" charset="2"/>
              <a:buChar char="ü"/>
            </a:pPr>
            <a:r>
              <a:rPr lang="it-IT" dirty="0"/>
              <a:t>Nei giorni successivi per mancato miglioramento era stata eseguita una </a:t>
            </a:r>
            <a:r>
              <a:rPr lang="it-IT" b="1" dirty="0"/>
              <a:t>tracheotomia percutanea </a:t>
            </a:r>
            <a:r>
              <a:rPr lang="it-IT" dirty="0"/>
              <a:t>con posizionamento di una cannula non fenestrata con cuffia (</a:t>
            </a:r>
            <a:r>
              <a:rPr lang="it-IT" dirty="0" err="1"/>
              <a:t>Tracoe</a:t>
            </a:r>
            <a:r>
              <a:rPr lang="it-IT" dirty="0"/>
              <a:t> 301–06, diametro interno 6,0 mm) - </a:t>
            </a:r>
            <a:r>
              <a:rPr lang="it-IT" b="1" dirty="0"/>
              <a:t>ventilazione in modalità PSV</a:t>
            </a:r>
            <a:r>
              <a:rPr lang="it-IT" dirty="0"/>
              <a:t>.</a:t>
            </a:r>
          </a:p>
          <a:p>
            <a:pPr marL="285750" indent="-285750">
              <a:buClr>
                <a:srgbClr val="FF0000"/>
              </a:buClr>
              <a:buFont typeface="Wingdings" panose="05000000000000000000" pitchFamily="2" charset="2"/>
              <a:buChar char="ü"/>
            </a:pPr>
            <a:r>
              <a:rPr lang="it-IT" dirty="0"/>
              <a:t>Una </a:t>
            </a:r>
            <a:r>
              <a:rPr lang="it-IT" b="1" dirty="0"/>
              <a:t>TC toracica mostrava aree di consolidamento parenchimale </a:t>
            </a:r>
            <a:r>
              <a:rPr lang="it-IT" dirty="0"/>
              <a:t>nel lobo superiore destro e versamento pleurico bilaterale, senza evidenza di elevazione del diaframma.</a:t>
            </a:r>
          </a:p>
          <a:p>
            <a:pPr marL="285750" indent="-285750">
              <a:buClr>
                <a:srgbClr val="FF0000"/>
              </a:buClr>
              <a:buFont typeface="Wingdings" panose="05000000000000000000" pitchFamily="2" charset="2"/>
              <a:buChar char="ü"/>
            </a:pPr>
            <a:r>
              <a:rPr lang="it-IT" dirty="0"/>
              <a:t>Una </a:t>
            </a:r>
            <a:r>
              <a:rPr lang="it-IT" b="1" dirty="0"/>
              <a:t>broncoscopia con BAL </a:t>
            </a:r>
            <a:r>
              <a:rPr lang="it-IT" dirty="0"/>
              <a:t>aveva escluso macroscopicamente alterazioni significative dell'albero tracheobronchiale, dopo la rimozione di un denso essudato mucoso</a:t>
            </a:r>
          </a:p>
          <a:p>
            <a:pPr marL="285750" indent="-285750">
              <a:buClr>
                <a:srgbClr val="FF0000"/>
              </a:buClr>
              <a:buFont typeface="Wingdings" panose="05000000000000000000" pitchFamily="2" charset="2"/>
              <a:buChar char="ü"/>
            </a:pPr>
            <a:r>
              <a:rPr lang="it-IT" dirty="0"/>
              <a:t>Gli esami del sangue avevano evidenziato anemia (emoglobina 8,2 g/dl), assenza di leucocitosi e valori normali della CPK (43 U/L).</a:t>
            </a:r>
          </a:p>
        </p:txBody>
      </p:sp>
      <p:sp>
        <p:nvSpPr>
          <p:cNvPr id="5" name="Title 1">
            <a:extLst>
              <a:ext uri="{FF2B5EF4-FFF2-40B4-BE49-F238E27FC236}">
                <a16:creationId xmlns:a16="http://schemas.microsoft.com/office/drawing/2014/main" id="{95D16AF2-43E4-0EDF-F888-C6C5FB384C36}"/>
              </a:ext>
            </a:extLst>
          </p:cNvPr>
          <p:cNvSpPr txBox="1">
            <a:spLocks/>
          </p:cNvSpPr>
          <p:nvPr/>
        </p:nvSpPr>
        <p:spPr>
          <a:xfrm>
            <a:off x="628650" y="196655"/>
            <a:ext cx="7886700" cy="994172"/>
          </a:xfrm>
          <a:prstGeom prst="rect">
            <a:avLst/>
          </a:prstGeom>
          <a:effectLst>
            <a:outerShdw blurRad="50800" dist="38100" dir="5400000" algn="t"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dirty="0">
                <a:solidFill>
                  <a:srgbClr val="0000FF"/>
                </a:solidFill>
                <a:latin typeface="Arial Black" panose="020B0A04020102020204" pitchFamily="34" charset="0"/>
              </a:rPr>
              <a:t>Evoluzione clinica 1</a:t>
            </a:r>
          </a:p>
        </p:txBody>
      </p:sp>
    </p:spTree>
    <p:extLst>
      <p:ext uri="{BB962C8B-B14F-4D97-AF65-F5344CB8AC3E}">
        <p14:creationId xmlns:p14="http://schemas.microsoft.com/office/powerpoint/2010/main" val="25100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73E1CFF-AB4A-2933-1EF7-549929E3DC72}"/>
              </a:ext>
            </a:extLst>
          </p:cNvPr>
          <p:cNvSpPr txBox="1"/>
          <p:nvPr/>
        </p:nvSpPr>
        <p:spPr>
          <a:xfrm>
            <a:off x="335279" y="1139748"/>
            <a:ext cx="8473440" cy="2308324"/>
          </a:xfrm>
          <a:prstGeom prst="rect">
            <a:avLst/>
          </a:prstGeom>
          <a:solidFill>
            <a:srgbClr val="FFFFCC"/>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85750" indent="-285750">
              <a:buClr>
                <a:srgbClr val="FF0000"/>
              </a:buClr>
              <a:buFont typeface="Wingdings" panose="05000000000000000000" pitchFamily="2" charset="2"/>
              <a:buChar char="ü"/>
            </a:pPr>
            <a:r>
              <a:rPr lang="it-IT" dirty="0"/>
              <a:t>La settimana successiva, un secondo studio elettromiografico aveva confermato dati normali all'esame dei 4 arti. Uno studio della </a:t>
            </a:r>
            <a:r>
              <a:rPr lang="it-IT" b="1" dirty="0"/>
              <a:t>conduzione nervosa del diaframma </a:t>
            </a:r>
            <a:r>
              <a:rPr lang="it-IT" dirty="0"/>
              <a:t>aveva rivelato </a:t>
            </a:r>
            <a:r>
              <a:rPr lang="it-IT" b="1" dirty="0"/>
              <a:t>un'ampiezza patologicamente bassa delle risposte sia destra che sinistra</a:t>
            </a:r>
            <a:r>
              <a:rPr lang="it-IT" dirty="0"/>
              <a:t> come espressione di unica alterazione neurofisiologica isolata.</a:t>
            </a:r>
          </a:p>
          <a:p>
            <a:pPr marL="285750" indent="-285750">
              <a:buClr>
                <a:srgbClr val="FF0000"/>
              </a:buClr>
              <a:buFont typeface="Wingdings" panose="05000000000000000000" pitchFamily="2" charset="2"/>
              <a:buChar char="ü"/>
            </a:pPr>
            <a:r>
              <a:rPr lang="it-IT" dirty="0"/>
              <a:t>L'interpretazione di questi ultimi dati era incerta, ma era stato programmato un work-up diagnostico per individuare le eventuali cause neurologiche primarie.</a:t>
            </a:r>
          </a:p>
          <a:p>
            <a:pPr marL="285750" indent="-285750">
              <a:buClr>
                <a:srgbClr val="FF0000"/>
              </a:buClr>
              <a:buFont typeface="Wingdings" panose="05000000000000000000" pitchFamily="2" charset="2"/>
              <a:buChar char="ü"/>
            </a:pPr>
            <a:r>
              <a:rPr lang="it-IT" dirty="0"/>
              <a:t>La RM encefalo e del midollo spinale cervicale, la TC del plesso brachiale con </a:t>
            </a:r>
            <a:r>
              <a:rPr lang="it-IT" dirty="0" err="1"/>
              <a:t>MdC</a:t>
            </a:r>
            <a:r>
              <a:rPr lang="it-IT" dirty="0"/>
              <a:t> e l'esame del liquor cerebrospinale erano tutti normali.</a:t>
            </a:r>
          </a:p>
        </p:txBody>
      </p:sp>
      <p:sp>
        <p:nvSpPr>
          <p:cNvPr id="7" name="CasellaDiTesto 6">
            <a:extLst>
              <a:ext uri="{FF2B5EF4-FFF2-40B4-BE49-F238E27FC236}">
                <a16:creationId xmlns:a16="http://schemas.microsoft.com/office/drawing/2014/main" id="{F0021B7F-EB3F-58EE-CFB2-87FCAEB40A86}"/>
              </a:ext>
            </a:extLst>
          </p:cNvPr>
          <p:cNvSpPr txBox="1"/>
          <p:nvPr/>
        </p:nvSpPr>
        <p:spPr>
          <a:xfrm>
            <a:off x="1717765" y="167328"/>
            <a:ext cx="5708469" cy="58477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3200" dirty="0">
                <a:solidFill>
                  <a:srgbClr val="0000FF"/>
                </a:solidFill>
                <a:latin typeface="Arial Black" panose="020B0A04020102020204" pitchFamily="34" charset="0"/>
              </a:rPr>
              <a:t>Evoluzione clinica 2</a:t>
            </a:r>
          </a:p>
        </p:txBody>
      </p:sp>
      <p:sp>
        <p:nvSpPr>
          <p:cNvPr id="9" name="CasellaDiTesto 8">
            <a:extLst>
              <a:ext uri="{FF2B5EF4-FFF2-40B4-BE49-F238E27FC236}">
                <a16:creationId xmlns:a16="http://schemas.microsoft.com/office/drawing/2014/main" id="{D4CED389-1B72-3FA0-7E6A-239028F7B2CB}"/>
              </a:ext>
            </a:extLst>
          </p:cNvPr>
          <p:cNvSpPr txBox="1"/>
          <p:nvPr/>
        </p:nvSpPr>
        <p:spPr>
          <a:xfrm>
            <a:off x="988422" y="4112716"/>
            <a:ext cx="7167154" cy="400110"/>
          </a:xfrm>
          <a:prstGeom prst="rect">
            <a:avLst/>
          </a:prstGeom>
          <a:solidFill>
            <a:srgbClr val="FFC000"/>
          </a:solidFill>
          <a:effectLst>
            <a:outerShdw blurRad="50800" dist="38100" dir="5400000" algn="t" rotWithShape="0">
              <a:prstClr val="black">
                <a:alpha val="40000"/>
              </a:prstClr>
            </a:outerShdw>
          </a:effectLst>
        </p:spPr>
        <p:txBody>
          <a:bodyPr wrap="square">
            <a:spAutoFit/>
          </a:bodyPr>
          <a:lstStyle/>
          <a:p>
            <a:r>
              <a:rPr lang="it-IT" sz="2000" b="1" dirty="0">
                <a:solidFill>
                  <a:srgbClr val="0000FF"/>
                </a:solidFill>
              </a:rPr>
              <a:t>Dopo 10 giorni in TI, la paziente era stata quindi trasferita in UTSIR</a:t>
            </a:r>
            <a:endParaRPr lang="it-IT" sz="2000" dirty="0"/>
          </a:p>
        </p:txBody>
      </p:sp>
    </p:spTree>
    <p:extLst>
      <p:ext uri="{BB962C8B-B14F-4D97-AF65-F5344CB8AC3E}">
        <p14:creationId xmlns:p14="http://schemas.microsoft.com/office/powerpoint/2010/main" val="21650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CEBA7C7-5C2F-AC06-FA61-392B770EF0DF}"/>
              </a:ext>
            </a:extLst>
          </p:cNvPr>
          <p:cNvSpPr txBox="1"/>
          <p:nvPr/>
        </p:nvSpPr>
        <p:spPr>
          <a:xfrm>
            <a:off x="242431" y="1010423"/>
            <a:ext cx="8712925" cy="3970318"/>
          </a:xfrm>
          <a:prstGeom prst="rect">
            <a:avLst/>
          </a:prstGeom>
          <a:solidFill>
            <a:srgbClr val="FFFFCC"/>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285750" indent="-285750">
              <a:buClr>
                <a:srgbClr val="FF0000"/>
              </a:buClr>
              <a:buFont typeface="Wingdings" panose="05000000000000000000" pitchFamily="2" charset="2"/>
              <a:buChar char="ü"/>
            </a:pPr>
            <a:r>
              <a:rPr lang="it-IT" dirty="0"/>
              <a:t>Dopo un lungo periodo di ventilazione meccanica continua, la paziente aveva mostrato un progressivo miglioramento che aveva consentito una graduale sospensione della ventilazione.</a:t>
            </a:r>
          </a:p>
          <a:p>
            <a:pPr marL="285750" indent="-285750">
              <a:buClr>
                <a:srgbClr val="FF0000"/>
              </a:buClr>
              <a:buFont typeface="Wingdings" panose="05000000000000000000" pitchFamily="2" charset="2"/>
              <a:buChar char="ü"/>
            </a:pPr>
            <a:r>
              <a:rPr lang="it-IT" dirty="0"/>
              <a:t>Purtroppo, un </a:t>
            </a:r>
            <a:r>
              <a:rPr lang="it-IT" b="1" dirty="0"/>
              <a:t>nuovo forte aumento dei valori di CO2 </a:t>
            </a:r>
            <a:r>
              <a:rPr lang="it-IT" dirty="0"/>
              <a:t>(&gt; 100 mmHg) si era accompagnato alla comparsa di uno </a:t>
            </a:r>
            <a:r>
              <a:rPr lang="it-IT" b="1" dirty="0"/>
              <a:t>stato epilettico non convulsivo (NCSE) </a:t>
            </a:r>
            <a:r>
              <a:rPr lang="it-IT" dirty="0">
                <a:sym typeface="Wingdings" panose="05000000000000000000" pitchFamily="2" charset="2"/>
              </a:rPr>
              <a:t> la</a:t>
            </a:r>
            <a:r>
              <a:rPr lang="it-IT" dirty="0"/>
              <a:t> paziente era stata trattata con fenitoina </a:t>
            </a:r>
            <a:r>
              <a:rPr lang="it-IT" dirty="0" err="1"/>
              <a:t>ev</a:t>
            </a:r>
            <a:r>
              <a:rPr lang="it-IT" dirty="0"/>
              <a:t>, con miglioramento dei sintomi e regressione delle anomalie EEG.</a:t>
            </a:r>
          </a:p>
          <a:p>
            <a:pPr marL="285750" indent="-285750">
              <a:buClr>
                <a:srgbClr val="FF0000"/>
              </a:buClr>
              <a:buFont typeface="Wingdings" panose="05000000000000000000" pitchFamily="2" charset="2"/>
              <a:buChar char="ü"/>
            </a:pPr>
            <a:r>
              <a:rPr lang="it-IT" dirty="0"/>
              <a:t>Il passaggio alla </a:t>
            </a:r>
            <a:r>
              <a:rPr lang="it-IT" b="1" dirty="0"/>
              <a:t>ventilazione volumetrica AC </a:t>
            </a:r>
            <a:r>
              <a:rPr lang="it-IT" dirty="0"/>
              <a:t>aveva accelerato una buona compensazione degli scambi respiratori, con una progressiva diminuzione dei valori di CO2 e regressione delle anomalie epilettiformi all’EEG.</a:t>
            </a:r>
          </a:p>
          <a:p>
            <a:pPr marL="285750" indent="-285750">
              <a:buClr>
                <a:srgbClr val="FF0000"/>
              </a:buClr>
              <a:buFont typeface="Wingdings" panose="05000000000000000000" pitchFamily="2" charset="2"/>
              <a:buChar char="ü"/>
            </a:pPr>
            <a:r>
              <a:rPr lang="it-IT" b="1" dirty="0"/>
              <a:t>Infezioni respiratorie ricorrenti </a:t>
            </a:r>
            <a:r>
              <a:rPr lang="it-IT" dirty="0"/>
              <a:t>causate da vari batteri (</a:t>
            </a:r>
            <a:r>
              <a:rPr lang="it-IT" dirty="0" err="1"/>
              <a:t>Stenotrophomonas</a:t>
            </a:r>
            <a:r>
              <a:rPr lang="it-IT" dirty="0"/>
              <a:t> </a:t>
            </a:r>
            <a:r>
              <a:rPr lang="it-IT" dirty="0" err="1"/>
              <a:t>Maltophilia</a:t>
            </a:r>
            <a:r>
              <a:rPr lang="it-IT" dirty="0"/>
              <a:t>, Morganella </a:t>
            </a:r>
            <a:r>
              <a:rPr lang="it-IT" dirty="0" err="1"/>
              <a:t>Morganii</a:t>
            </a:r>
            <a:r>
              <a:rPr lang="it-IT" dirty="0"/>
              <a:t>, </a:t>
            </a:r>
            <a:r>
              <a:rPr lang="it-IT" dirty="0" err="1"/>
              <a:t>Enterobacter</a:t>
            </a:r>
            <a:r>
              <a:rPr lang="it-IT" dirty="0"/>
              <a:t> </a:t>
            </a:r>
            <a:r>
              <a:rPr lang="it-IT" dirty="0" err="1"/>
              <a:t>cloacae</a:t>
            </a:r>
            <a:r>
              <a:rPr lang="it-IT" dirty="0"/>
              <a:t>) avevano poi richiesto ripetuti cicli di terapia antibiotica mirata con </a:t>
            </a:r>
            <a:r>
              <a:rPr lang="it-IT" dirty="0" err="1"/>
              <a:t>piperacillina</a:t>
            </a:r>
            <a:r>
              <a:rPr lang="it-IT" dirty="0"/>
              <a:t>/</a:t>
            </a:r>
            <a:r>
              <a:rPr lang="it-IT" dirty="0" err="1"/>
              <a:t>tazobactam</a:t>
            </a:r>
            <a:r>
              <a:rPr lang="it-IT" dirty="0"/>
              <a:t>, </a:t>
            </a:r>
            <a:r>
              <a:rPr lang="it-IT" dirty="0" err="1"/>
              <a:t>cotrimoxazolo</a:t>
            </a:r>
            <a:r>
              <a:rPr lang="it-IT" dirty="0"/>
              <a:t>, ceftriaxone, </a:t>
            </a:r>
            <a:r>
              <a:rPr lang="it-IT" dirty="0" err="1"/>
              <a:t>levofloxacina</a:t>
            </a:r>
            <a:r>
              <a:rPr lang="it-IT" dirty="0"/>
              <a:t>.</a:t>
            </a:r>
          </a:p>
        </p:txBody>
      </p:sp>
      <p:sp>
        <p:nvSpPr>
          <p:cNvPr id="4" name="CasellaDiTesto 3">
            <a:extLst>
              <a:ext uri="{FF2B5EF4-FFF2-40B4-BE49-F238E27FC236}">
                <a16:creationId xmlns:a16="http://schemas.microsoft.com/office/drawing/2014/main" id="{C2A22E7E-8200-3FB4-96FB-C345CF78616F}"/>
              </a:ext>
            </a:extLst>
          </p:cNvPr>
          <p:cNvSpPr txBox="1"/>
          <p:nvPr/>
        </p:nvSpPr>
        <p:spPr>
          <a:xfrm>
            <a:off x="1717765" y="167328"/>
            <a:ext cx="5708469" cy="58477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3200" dirty="0">
                <a:solidFill>
                  <a:srgbClr val="0000FF"/>
                </a:solidFill>
                <a:latin typeface="Arial Black" panose="020B0A04020102020204" pitchFamily="34" charset="0"/>
              </a:rPr>
              <a:t>Evoluzione clinica 3</a:t>
            </a:r>
          </a:p>
        </p:txBody>
      </p:sp>
    </p:spTree>
    <p:extLst>
      <p:ext uri="{BB962C8B-B14F-4D97-AF65-F5344CB8AC3E}">
        <p14:creationId xmlns:p14="http://schemas.microsoft.com/office/powerpoint/2010/main" val="190561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4631</Words>
  <Application>Microsoft Office PowerPoint</Application>
  <PresentationFormat>Presentazione su schermo (16:9)</PresentationFormat>
  <Paragraphs>273</Paragraphs>
  <Slides>46</Slides>
  <Notes>24</Notes>
  <HiddenSlides>0</HiddenSlides>
  <MMClips>0</MMClips>
  <ScaleCrop>false</ScaleCrop>
  <HeadingPairs>
    <vt:vector size="6" baseType="variant">
      <vt:variant>
        <vt:lpstr>Caratteri utilizzati</vt:lpstr>
      </vt:variant>
      <vt:variant>
        <vt:i4>20</vt:i4>
      </vt:variant>
      <vt:variant>
        <vt:lpstr>Tema</vt:lpstr>
      </vt:variant>
      <vt:variant>
        <vt:i4>2</vt:i4>
      </vt:variant>
      <vt:variant>
        <vt:lpstr>Titoli diapositive</vt:lpstr>
      </vt:variant>
      <vt:variant>
        <vt:i4>46</vt:i4>
      </vt:variant>
    </vt:vector>
  </HeadingPairs>
  <TitlesOfParts>
    <vt:vector size="68" baseType="lpstr">
      <vt:lpstr>AdvOTcb88df00</vt:lpstr>
      <vt:lpstr>AdvOTea1a7398</vt:lpstr>
      <vt:lpstr>AdvOTea1a7398+fb</vt:lpstr>
      <vt:lpstr>Arial</vt:lpstr>
      <vt:lpstr>Arial Black</vt:lpstr>
      <vt:lpstr>Calibri</vt:lpstr>
      <vt:lpstr>Calibri Light</vt:lpstr>
      <vt:lpstr>CIDFont+F1</vt:lpstr>
      <vt:lpstr>CIDFont+F2</vt:lpstr>
      <vt:lpstr>Comic Sans MS</vt:lpstr>
      <vt:lpstr>Crosswinds NoWind</vt:lpstr>
      <vt:lpstr>FbxscyAdvTT86d47313</vt:lpstr>
      <vt:lpstr>Google Sans</vt:lpstr>
      <vt:lpstr>Helvetica</vt:lpstr>
      <vt:lpstr>HsrgnnAdvTTb5929f4c</vt:lpstr>
      <vt:lpstr>Poppins Light</vt:lpstr>
      <vt:lpstr>Times New Roman</vt:lpstr>
      <vt:lpstr>Verdana</vt:lpstr>
      <vt:lpstr>Verdana Pro Light</vt:lpstr>
      <vt:lpstr>Wingdings</vt:lpstr>
      <vt:lpstr>Tema di Office</vt:lpstr>
      <vt:lpstr>1_Tema di Office</vt:lpstr>
      <vt:lpstr>Presentazione standard di PowerPoint</vt:lpstr>
      <vt:lpstr>Caso clinico 1  Insufficienza respiratoria acuta ipercapnica in C(L)OPD </vt:lpstr>
      <vt:lpstr>Presentazione standard di PowerPoint</vt:lpstr>
      <vt:lpstr>Presentazione standard di PowerPoint</vt:lpstr>
      <vt:lpstr>Presentazione clinica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Background: Malattia di Pompe</vt:lpstr>
      <vt:lpstr>Presentazione standard di PowerPoint</vt:lpstr>
      <vt:lpstr>Diagnosi di LOPD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Take away 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Francesco Menzella</cp:lastModifiedBy>
  <cp:revision>135</cp:revision>
  <dcterms:created xsi:type="dcterms:W3CDTF">2018-10-10T08:12:40Z</dcterms:created>
  <dcterms:modified xsi:type="dcterms:W3CDTF">2025-05-13T06:46:42Z</dcterms:modified>
</cp:coreProperties>
</file>