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80" r:id="rId2"/>
    <p:sldId id="2147472936" r:id="rId3"/>
    <p:sldId id="2147472934" r:id="rId4"/>
    <p:sldId id="1013" r:id="rId5"/>
    <p:sldId id="416" r:id="rId6"/>
    <p:sldId id="417" r:id="rId7"/>
    <p:sldId id="2147472937" r:id="rId8"/>
    <p:sldId id="2147472945" r:id="rId9"/>
    <p:sldId id="2147472938" r:id="rId10"/>
    <p:sldId id="2147472935" r:id="rId11"/>
    <p:sldId id="409" r:id="rId12"/>
    <p:sldId id="311" r:id="rId13"/>
    <p:sldId id="2147472948" r:id="rId14"/>
    <p:sldId id="2147472951" r:id="rId15"/>
    <p:sldId id="396" r:id="rId16"/>
    <p:sldId id="2147472946" r:id="rId17"/>
    <p:sldId id="385" r:id="rId18"/>
    <p:sldId id="387" r:id="rId19"/>
    <p:sldId id="401" r:id="rId20"/>
    <p:sldId id="2147472939" r:id="rId21"/>
    <p:sldId id="2147472944" r:id="rId22"/>
    <p:sldId id="281" r:id="rId23"/>
    <p:sldId id="282" r:id="rId24"/>
    <p:sldId id="298" r:id="rId25"/>
    <p:sldId id="2147472947" r:id="rId26"/>
    <p:sldId id="2147472949" r:id="rId27"/>
    <p:sldId id="413" r:id="rId28"/>
    <p:sldId id="2147472950" r:id="rId29"/>
    <p:sldId id="2147472942" r:id="rId30"/>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2"/>
    <p:restoredTop sz="94693"/>
  </p:normalViewPr>
  <p:slideViewPr>
    <p:cSldViewPr snapToGrid="0">
      <p:cViewPr varScale="1">
        <p:scale>
          <a:sx n="98" d="100"/>
          <a:sy n="98" d="100"/>
        </p:scale>
        <p:origin x="200" y="61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A6E05-6CC7-ED49-B25A-416C9233C726}"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8D71C3DE-A3E0-7B4E-85CB-80BBB09A76D3}">
      <dgm:prSet phldrT="[Text]" custT="1"/>
      <dgm:spPr>
        <a:solidFill>
          <a:srgbClr val="D42EE7"/>
        </a:solidFill>
      </dgm:spPr>
      <dgm:t>
        <a:bodyPr/>
        <a:lstStyle/>
        <a:p>
          <a:r>
            <a:rPr lang="en-GB" sz="1600"/>
            <a:t>discovery</a:t>
          </a:r>
          <a:r>
            <a:rPr lang="en-GB" sz="1400"/>
            <a:t> </a:t>
          </a:r>
        </a:p>
      </dgm:t>
    </dgm:pt>
    <dgm:pt modelId="{6801CA27-0E7F-FB40-BFA7-F30F7E96A37D}" type="parTrans" cxnId="{C9AF50C3-DABB-8545-95C3-AA7950FBB849}">
      <dgm:prSet/>
      <dgm:spPr/>
      <dgm:t>
        <a:bodyPr/>
        <a:lstStyle/>
        <a:p>
          <a:endParaRPr lang="en-GB"/>
        </a:p>
      </dgm:t>
    </dgm:pt>
    <dgm:pt modelId="{7C8FE488-5082-C34A-98DC-439861704099}" type="sibTrans" cxnId="{C9AF50C3-DABB-8545-95C3-AA7950FBB849}">
      <dgm:prSet/>
      <dgm:spPr/>
      <dgm:t>
        <a:bodyPr/>
        <a:lstStyle/>
        <a:p>
          <a:endParaRPr lang="en-GB"/>
        </a:p>
      </dgm:t>
    </dgm:pt>
    <dgm:pt modelId="{8BFF5A38-5E27-704D-A9C8-A931606B0724}">
      <dgm:prSet phldrT="[Text]" custT="1"/>
      <dgm:spPr>
        <a:solidFill>
          <a:srgbClr val="002060"/>
        </a:solidFill>
      </dgm:spPr>
      <dgm:t>
        <a:bodyPr/>
        <a:lstStyle/>
        <a:p>
          <a:r>
            <a:rPr lang="en-GB" sz="1600"/>
            <a:t>PoC</a:t>
          </a:r>
        </a:p>
      </dgm:t>
    </dgm:pt>
    <dgm:pt modelId="{040EC63C-71C2-B34A-8329-66FE5D13AD7D}" type="parTrans" cxnId="{23C52731-3D37-4644-8088-6D03E826FD1F}">
      <dgm:prSet/>
      <dgm:spPr/>
      <dgm:t>
        <a:bodyPr/>
        <a:lstStyle/>
        <a:p>
          <a:endParaRPr lang="en-GB"/>
        </a:p>
      </dgm:t>
    </dgm:pt>
    <dgm:pt modelId="{C7A12F45-3D71-C949-919B-F658236DCE24}" type="sibTrans" cxnId="{23C52731-3D37-4644-8088-6D03E826FD1F}">
      <dgm:prSet/>
      <dgm:spPr/>
      <dgm:t>
        <a:bodyPr/>
        <a:lstStyle/>
        <a:p>
          <a:endParaRPr lang="en-GB"/>
        </a:p>
      </dgm:t>
    </dgm:pt>
    <dgm:pt modelId="{EC8697D9-D4C2-6740-B61A-AD2BE71D2182}">
      <dgm:prSet custT="1"/>
      <dgm:spPr>
        <a:solidFill>
          <a:srgbClr val="0067F3"/>
        </a:solidFill>
      </dgm:spPr>
      <dgm:t>
        <a:bodyPr/>
        <a:lstStyle/>
        <a:p>
          <a:r>
            <a:rPr lang="en-GB" sz="1600"/>
            <a:t>evidence base</a:t>
          </a:r>
        </a:p>
      </dgm:t>
    </dgm:pt>
    <dgm:pt modelId="{E01D2090-FB6A-2047-A517-BCC265959ADC}" type="parTrans" cxnId="{5CD56326-EB1A-824D-94B0-97118A005941}">
      <dgm:prSet/>
      <dgm:spPr/>
      <dgm:t>
        <a:bodyPr/>
        <a:lstStyle/>
        <a:p>
          <a:endParaRPr lang="en-GB"/>
        </a:p>
      </dgm:t>
    </dgm:pt>
    <dgm:pt modelId="{E7045009-9001-CF4A-AC41-E0873741F4BC}" type="sibTrans" cxnId="{5CD56326-EB1A-824D-94B0-97118A005941}">
      <dgm:prSet/>
      <dgm:spPr/>
      <dgm:t>
        <a:bodyPr/>
        <a:lstStyle/>
        <a:p>
          <a:endParaRPr lang="en-GB"/>
        </a:p>
      </dgm:t>
    </dgm:pt>
    <dgm:pt modelId="{74C5A4D4-7436-1F4D-B10C-8A02F35DE4F5}">
      <dgm:prSet custT="1"/>
      <dgm:spPr>
        <a:solidFill>
          <a:srgbClr val="00B0F0"/>
        </a:solidFill>
        <a:ln>
          <a:noFill/>
        </a:ln>
      </dgm:spPr>
      <dgm:t>
        <a:bodyPr/>
        <a:lstStyle/>
        <a:p>
          <a:r>
            <a:rPr lang="en-GB" sz="1400"/>
            <a:t>KT/TT</a:t>
          </a:r>
        </a:p>
      </dgm:t>
    </dgm:pt>
    <dgm:pt modelId="{A9D0AF4F-B229-8D43-AD74-B5A9C1346E54}" type="sibTrans" cxnId="{F92065A0-033D-E84A-885A-5D7C48625EAB}">
      <dgm:prSet/>
      <dgm:spPr/>
      <dgm:t>
        <a:bodyPr/>
        <a:lstStyle/>
        <a:p>
          <a:endParaRPr lang="en-GB"/>
        </a:p>
      </dgm:t>
    </dgm:pt>
    <dgm:pt modelId="{4462FEF2-C965-3742-BE70-3D3B89641CE1}" type="parTrans" cxnId="{F92065A0-033D-E84A-885A-5D7C48625EAB}">
      <dgm:prSet/>
      <dgm:spPr/>
      <dgm:t>
        <a:bodyPr/>
        <a:lstStyle/>
        <a:p>
          <a:endParaRPr lang="en-GB"/>
        </a:p>
      </dgm:t>
    </dgm:pt>
    <dgm:pt modelId="{8023D5B4-AABD-4744-853D-626E3EF0F645}">
      <dgm:prSet phldrT="[Text]" custT="1"/>
      <dgm:spPr>
        <a:solidFill>
          <a:srgbClr val="FF56FF"/>
        </a:solidFill>
      </dgm:spPr>
      <dgm:t>
        <a:bodyPr/>
        <a:lstStyle/>
        <a:p>
          <a:r>
            <a:rPr lang="en-GB" sz="1600"/>
            <a:t>validation</a:t>
          </a:r>
        </a:p>
      </dgm:t>
    </dgm:pt>
    <dgm:pt modelId="{7801F18D-320B-A948-BADC-CC932FD814EA}" type="sibTrans" cxnId="{64955B0A-A1BE-9A46-A507-BD23DDEB5AEA}">
      <dgm:prSet/>
      <dgm:spPr/>
      <dgm:t>
        <a:bodyPr/>
        <a:lstStyle/>
        <a:p>
          <a:endParaRPr lang="en-GB"/>
        </a:p>
      </dgm:t>
    </dgm:pt>
    <dgm:pt modelId="{17B4FF2E-D7FE-764F-8FB8-0284C193158B}" type="parTrans" cxnId="{64955B0A-A1BE-9A46-A507-BD23DDEB5AEA}">
      <dgm:prSet/>
      <dgm:spPr/>
      <dgm:t>
        <a:bodyPr/>
        <a:lstStyle/>
        <a:p>
          <a:endParaRPr lang="en-GB"/>
        </a:p>
      </dgm:t>
    </dgm:pt>
    <dgm:pt modelId="{F63621AC-691B-E844-A88F-A6E74E5BCBBF}" type="pres">
      <dgm:prSet presAssocID="{993A6E05-6CC7-ED49-B25A-416C9233C726}" presName="linearFlow" presStyleCnt="0">
        <dgm:presLayoutVars>
          <dgm:dir/>
          <dgm:animLvl val="lvl"/>
          <dgm:resizeHandles val="exact"/>
        </dgm:presLayoutVars>
      </dgm:prSet>
      <dgm:spPr/>
    </dgm:pt>
    <dgm:pt modelId="{7BFCC7D4-DA72-E541-9260-11858881068D}" type="pres">
      <dgm:prSet presAssocID="{8D71C3DE-A3E0-7B4E-85CB-80BBB09A76D3}" presName="composite" presStyleCnt="0"/>
      <dgm:spPr/>
    </dgm:pt>
    <dgm:pt modelId="{31E19A69-3A9A-EE4B-9442-5B13EC2D06BE}" type="pres">
      <dgm:prSet presAssocID="{8D71C3DE-A3E0-7B4E-85CB-80BBB09A76D3}" presName="parentText" presStyleLbl="alignNode1" presStyleIdx="0" presStyleCnt="5">
        <dgm:presLayoutVars>
          <dgm:chMax val="1"/>
          <dgm:bulletEnabled val="1"/>
        </dgm:presLayoutVars>
      </dgm:prSet>
      <dgm:spPr/>
    </dgm:pt>
    <dgm:pt modelId="{DFBF8421-0163-A045-85FB-7351AFCFB091}" type="pres">
      <dgm:prSet presAssocID="{8D71C3DE-A3E0-7B4E-85CB-80BBB09A76D3}" presName="descendantText" presStyleLbl="alignAcc1" presStyleIdx="0" presStyleCnt="5" custLinFactNeighborY="3312">
        <dgm:presLayoutVars>
          <dgm:bulletEnabled val="1"/>
        </dgm:presLayoutVars>
      </dgm:prSet>
      <dgm:spPr/>
    </dgm:pt>
    <dgm:pt modelId="{286C6484-5178-C34B-9A67-C4B7A490B555}" type="pres">
      <dgm:prSet presAssocID="{7C8FE488-5082-C34A-98DC-439861704099}" presName="sp" presStyleCnt="0"/>
      <dgm:spPr/>
    </dgm:pt>
    <dgm:pt modelId="{CD8F2ED7-4F51-134D-9203-7335AFCDFCB7}" type="pres">
      <dgm:prSet presAssocID="{8023D5B4-AABD-4744-853D-626E3EF0F645}" presName="composite" presStyleCnt="0"/>
      <dgm:spPr/>
    </dgm:pt>
    <dgm:pt modelId="{B5FA48DD-BC1E-6D40-A710-C9703050654A}" type="pres">
      <dgm:prSet presAssocID="{8023D5B4-AABD-4744-853D-626E3EF0F645}" presName="parentText" presStyleLbl="alignNode1" presStyleIdx="1" presStyleCnt="5">
        <dgm:presLayoutVars>
          <dgm:chMax val="1"/>
          <dgm:bulletEnabled val="1"/>
        </dgm:presLayoutVars>
      </dgm:prSet>
      <dgm:spPr/>
    </dgm:pt>
    <dgm:pt modelId="{5455F13F-3126-6444-8400-838737693B3D}" type="pres">
      <dgm:prSet presAssocID="{8023D5B4-AABD-4744-853D-626E3EF0F645}" presName="descendantText" presStyleLbl="alignAcc1" presStyleIdx="1" presStyleCnt="5">
        <dgm:presLayoutVars>
          <dgm:bulletEnabled val="1"/>
        </dgm:presLayoutVars>
      </dgm:prSet>
      <dgm:spPr/>
    </dgm:pt>
    <dgm:pt modelId="{6ECA3BE1-F32B-C94C-B9AE-E313E4B8A40D}" type="pres">
      <dgm:prSet presAssocID="{7801F18D-320B-A948-BADC-CC932FD814EA}" presName="sp" presStyleCnt="0"/>
      <dgm:spPr/>
    </dgm:pt>
    <dgm:pt modelId="{ADBDD1AE-E1AF-8248-A8A5-B16632D0E482}" type="pres">
      <dgm:prSet presAssocID="{8BFF5A38-5E27-704D-A9C8-A931606B0724}" presName="composite" presStyleCnt="0"/>
      <dgm:spPr/>
    </dgm:pt>
    <dgm:pt modelId="{C9EB7468-FDDD-5E43-8F4D-804618291A78}" type="pres">
      <dgm:prSet presAssocID="{8BFF5A38-5E27-704D-A9C8-A931606B0724}" presName="parentText" presStyleLbl="alignNode1" presStyleIdx="2" presStyleCnt="5">
        <dgm:presLayoutVars>
          <dgm:chMax val="1"/>
          <dgm:bulletEnabled val="1"/>
        </dgm:presLayoutVars>
      </dgm:prSet>
      <dgm:spPr/>
    </dgm:pt>
    <dgm:pt modelId="{71DE4AA0-124A-EA4C-8990-DD0924907B4F}" type="pres">
      <dgm:prSet presAssocID="{8BFF5A38-5E27-704D-A9C8-A931606B0724}" presName="descendantText" presStyleLbl="alignAcc1" presStyleIdx="2" presStyleCnt="5">
        <dgm:presLayoutVars>
          <dgm:bulletEnabled val="1"/>
        </dgm:presLayoutVars>
      </dgm:prSet>
      <dgm:spPr/>
    </dgm:pt>
    <dgm:pt modelId="{19292172-A0D3-B546-8848-456A7D80FD19}" type="pres">
      <dgm:prSet presAssocID="{C7A12F45-3D71-C949-919B-F658236DCE24}" presName="sp" presStyleCnt="0"/>
      <dgm:spPr/>
    </dgm:pt>
    <dgm:pt modelId="{EACEC072-839B-F04A-93B9-32AA441D6131}" type="pres">
      <dgm:prSet presAssocID="{EC8697D9-D4C2-6740-B61A-AD2BE71D2182}" presName="composite" presStyleCnt="0"/>
      <dgm:spPr/>
    </dgm:pt>
    <dgm:pt modelId="{71511D11-C6FC-0346-AC6D-328C17A2E682}" type="pres">
      <dgm:prSet presAssocID="{EC8697D9-D4C2-6740-B61A-AD2BE71D2182}" presName="parentText" presStyleLbl="alignNode1" presStyleIdx="3" presStyleCnt="5">
        <dgm:presLayoutVars>
          <dgm:chMax val="1"/>
          <dgm:bulletEnabled val="1"/>
        </dgm:presLayoutVars>
      </dgm:prSet>
      <dgm:spPr/>
    </dgm:pt>
    <dgm:pt modelId="{0F53A484-0DCF-4146-A1E0-D5A8FE61ED32}" type="pres">
      <dgm:prSet presAssocID="{EC8697D9-D4C2-6740-B61A-AD2BE71D2182}" presName="descendantText" presStyleLbl="alignAcc1" presStyleIdx="3" presStyleCnt="5">
        <dgm:presLayoutVars>
          <dgm:bulletEnabled val="1"/>
        </dgm:presLayoutVars>
      </dgm:prSet>
      <dgm:spPr/>
    </dgm:pt>
    <dgm:pt modelId="{B7D256FE-CF21-6747-8DF5-06F4FEA34BA9}" type="pres">
      <dgm:prSet presAssocID="{E7045009-9001-CF4A-AC41-E0873741F4BC}" presName="sp" presStyleCnt="0"/>
      <dgm:spPr/>
    </dgm:pt>
    <dgm:pt modelId="{3D18405C-E57C-A041-A8F7-66B31EAE05A6}" type="pres">
      <dgm:prSet presAssocID="{74C5A4D4-7436-1F4D-B10C-8A02F35DE4F5}" presName="composite" presStyleCnt="0"/>
      <dgm:spPr/>
    </dgm:pt>
    <dgm:pt modelId="{09227413-1300-364B-9C84-1E0826D93DDE}" type="pres">
      <dgm:prSet presAssocID="{74C5A4D4-7436-1F4D-B10C-8A02F35DE4F5}" presName="parentText" presStyleLbl="alignNode1" presStyleIdx="4" presStyleCnt="5">
        <dgm:presLayoutVars>
          <dgm:chMax val="1"/>
          <dgm:bulletEnabled val="1"/>
        </dgm:presLayoutVars>
      </dgm:prSet>
      <dgm:spPr/>
    </dgm:pt>
    <dgm:pt modelId="{2C572A9F-AC4F-564E-B9A5-B0FB04BD1D70}" type="pres">
      <dgm:prSet presAssocID="{74C5A4D4-7436-1F4D-B10C-8A02F35DE4F5}" presName="descendantText" presStyleLbl="alignAcc1" presStyleIdx="4" presStyleCnt="5">
        <dgm:presLayoutVars>
          <dgm:bulletEnabled val="1"/>
        </dgm:presLayoutVars>
      </dgm:prSet>
      <dgm:spPr/>
    </dgm:pt>
  </dgm:ptLst>
  <dgm:cxnLst>
    <dgm:cxn modelId="{8B4B4E07-0739-D14D-9780-7EE20EFE34B6}" type="presOf" srcId="{993A6E05-6CC7-ED49-B25A-416C9233C726}" destId="{F63621AC-691B-E844-A88F-A6E74E5BCBBF}" srcOrd="0" destOrd="0" presId="urn:microsoft.com/office/officeart/2005/8/layout/chevron2"/>
    <dgm:cxn modelId="{64955B0A-A1BE-9A46-A507-BD23DDEB5AEA}" srcId="{993A6E05-6CC7-ED49-B25A-416C9233C726}" destId="{8023D5B4-AABD-4744-853D-626E3EF0F645}" srcOrd="1" destOrd="0" parTransId="{17B4FF2E-D7FE-764F-8FB8-0284C193158B}" sibTransId="{7801F18D-320B-A948-BADC-CC932FD814EA}"/>
    <dgm:cxn modelId="{15313921-561C-684D-9277-29A0691C7C8E}" type="presOf" srcId="{8023D5B4-AABD-4744-853D-626E3EF0F645}" destId="{B5FA48DD-BC1E-6D40-A710-C9703050654A}" srcOrd="0" destOrd="0" presId="urn:microsoft.com/office/officeart/2005/8/layout/chevron2"/>
    <dgm:cxn modelId="{5CD56326-EB1A-824D-94B0-97118A005941}" srcId="{993A6E05-6CC7-ED49-B25A-416C9233C726}" destId="{EC8697D9-D4C2-6740-B61A-AD2BE71D2182}" srcOrd="3" destOrd="0" parTransId="{E01D2090-FB6A-2047-A517-BCC265959ADC}" sibTransId="{E7045009-9001-CF4A-AC41-E0873741F4BC}"/>
    <dgm:cxn modelId="{23C52731-3D37-4644-8088-6D03E826FD1F}" srcId="{993A6E05-6CC7-ED49-B25A-416C9233C726}" destId="{8BFF5A38-5E27-704D-A9C8-A931606B0724}" srcOrd="2" destOrd="0" parTransId="{040EC63C-71C2-B34A-8329-66FE5D13AD7D}" sibTransId="{C7A12F45-3D71-C949-919B-F658236DCE24}"/>
    <dgm:cxn modelId="{8BACDF36-B0D7-6A4E-952A-C8AEDEA62FF8}" type="presOf" srcId="{8BFF5A38-5E27-704D-A9C8-A931606B0724}" destId="{C9EB7468-FDDD-5E43-8F4D-804618291A78}" srcOrd="0" destOrd="0" presId="urn:microsoft.com/office/officeart/2005/8/layout/chevron2"/>
    <dgm:cxn modelId="{3849263A-8A8D-DA48-B48D-8409A5CA617E}" type="presOf" srcId="{8D71C3DE-A3E0-7B4E-85CB-80BBB09A76D3}" destId="{31E19A69-3A9A-EE4B-9442-5B13EC2D06BE}" srcOrd="0" destOrd="0" presId="urn:microsoft.com/office/officeart/2005/8/layout/chevron2"/>
    <dgm:cxn modelId="{C2C9B774-C9D1-8E4D-822C-CDF01F3768D7}" type="presOf" srcId="{EC8697D9-D4C2-6740-B61A-AD2BE71D2182}" destId="{71511D11-C6FC-0346-AC6D-328C17A2E682}" srcOrd="0" destOrd="0" presId="urn:microsoft.com/office/officeart/2005/8/layout/chevron2"/>
    <dgm:cxn modelId="{F92065A0-033D-E84A-885A-5D7C48625EAB}" srcId="{993A6E05-6CC7-ED49-B25A-416C9233C726}" destId="{74C5A4D4-7436-1F4D-B10C-8A02F35DE4F5}" srcOrd="4" destOrd="0" parTransId="{4462FEF2-C965-3742-BE70-3D3B89641CE1}" sibTransId="{A9D0AF4F-B229-8D43-AD74-B5A9C1346E54}"/>
    <dgm:cxn modelId="{C9AF50C3-DABB-8545-95C3-AA7950FBB849}" srcId="{993A6E05-6CC7-ED49-B25A-416C9233C726}" destId="{8D71C3DE-A3E0-7B4E-85CB-80BBB09A76D3}" srcOrd="0" destOrd="0" parTransId="{6801CA27-0E7F-FB40-BFA7-F30F7E96A37D}" sibTransId="{7C8FE488-5082-C34A-98DC-439861704099}"/>
    <dgm:cxn modelId="{4F325BE3-72CD-8649-8430-39D3D84F288F}" type="presOf" srcId="{74C5A4D4-7436-1F4D-B10C-8A02F35DE4F5}" destId="{09227413-1300-364B-9C84-1E0826D93DDE}" srcOrd="0" destOrd="0" presId="urn:microsoft.com/office/officeart/2005/8/layout/chevron2"/>
    <dgm:cxn modelId="{4FF1EE45-5261-CE44-BEDB-3EC49F8BD2CE}" type="presParOf" srcId="{F63621AC-691B-E844-A88F-A6E74E5BCBBF}" destId="{7BFCC7D4-DA72-E541-9260-11858881068D}" srcOrd="0" destOrd="0" presId="urn:microsoft.com/office/officeart/2005/8/layout/chevron2"/>
    <dgm:cxn modelId="{CD814544-7765-3740-823D-FC710F64D1C9}" type="presParOf" srcId="{7BFCC7D4-DA72-E541-9260-11858881068D}" destId="{31E19A69-3A9A-EE4B-9442-5B13EC2D06BE}" srcOrd="0" destOrd="0" presId="urn:microsoft.com/office/officeart/2005/8/layout/chevron2"/>
    <dgm:cxn modelId="{B57053EB-6798-0A43-A6E6-97D4F65C98BD}" type="presParOf" srcId="{7BFCC7D4-DA72-E541-9260-11858881068D}" destId="{DFBF8421-0163-A045-85FB-7351AFCFB091}" srcOrd="1" destOrd="0" presId="urn:microsoft.com/office/officeart/2005/8/layout/chevron2"/>
    <dgm:cxn modelId="{A8F4EE2C-A81E-D443-9B62-E6A4C3BEF50E}" type="presParOf" srcId="{F63621AC-691B-E844-A88F-A6E74E5BCBBF}" destId="{286C6484-5178-C34B-9A67-C4B7A490B555}" srcOrd="1" destOrd="0" presId="urn:microsoft.com/office/officeart/2005/8/layout/chevron2"/>
    <dgm:cxn modelId="{00C93EF6-1B6F-4C43-BCE5-AAC8485BE39A}" type="presParOf" srcId="{F63621AC-691B-E844-A88F-A6E74E5BCBBF}" destId="{CD8F2ED7-4F51-134D-9203-7335AFCDFCB7}" srcOrd="2" destOrd="0" presId="urn:microsoft.com/office/officeart/2005/8/layout/chevron2"/>
    <dgm:cxn modelId="{868E2B41-A037-1F4A-A123-4754B82752A7}" type="presParOf" srcId="{CD8F2ED7-4F51-134D-9203-7335AFCDFCB7}" destId="{B5FA48DD-BC1E-6D40-A710-C9703050654A}" srcOrd="0" destOrd="0" presId="urn:microsoft.com/office/officeart/2005/8/layout/chevron2"/>
    <dgm:cxn modelId="{D601B4E7-F3B1-8442-875B-E9FB689EEDFB}" type="presParOf" srcId="{CD8F2ED7-4F51-134D-9203-7335AFCDFCB7}" destId="{5455F13F-3126-6444-8400-838737693B3D}" srcOrd="1" destOrd="0" presId="urn:microsoft.com/office/officeart/2005/8/layout/chevron2"/>
    <dgm:cxn modelId="{243B197F-C8B5-1341-B850-1F9ABA4B8664}" type="presParOf" srcId="{F63621AC-691B-E844-A88F-A6E74E5BCBBF}" destId="{6ECA3BE1-F32B-C94C-B9AE-E313E4B8A40D}" srcOrd="3" destOrd="0" presId="urn:microsoft.com/office/officeart/2005/8/layout/chevron2"/>
    <dgm:cxn modelId="{55C90165-2668-5C41-969A-CE500961A0BC}" type="presParOf" srcId="{F63621AC-691B-E844-A88F-A6E74E5BCBBF}" destId="{ADBDD1AE-E1AF-8248-A8A5-B16632D0E482}" srcOrd="4" destOrd="0" presId="urn:microsoft.com/office/officeart/2005/8/layout/chevron2"/>
    <dgm:cxn modelId="{CEAE37A3-3726-964C-B86D-4227B185395D}" type="presParOf" srcId="{ADBDD1AE-E1AF-8248-A8A5-B16632D0E482}" destId="{C9EB7468-FDDD-5E43-8F4D-804618291A78}" srcOrd="0" destOrd="0" presId="urn:microsoft.com/office/officeart/2005/8/layout/chevron2"/>
    <dgm:cxn modelId="{8B4C2D66-CCFC-F344-A696-0A7F67EC359F}" type="presParOf" srcId="{ADBDD1AE-E1AF-8248-A8A5-B16632D0E482}" destId="{71DE4AA0-124A-EA4C-8990-DD0924907B4F}" srcOrd="1" destOrd="0" presId="urn:microsoft.com/office/officeart/2005/8/layout/chevron2"/>
    <dgm:cxn modelId="{A44C94D6-9131-D142-9F2C-C866FFCD4D53}" type="presParOf" srcId="{F63621AC-691B-E844-A88F-A6E74E5BCBBF}" destId="{19292172-A0D3-B546-8848-456A7D80FD19}" srcOrd="5" destOrd="0" presId="urn:microsoft.com/office/officeart/2005/8/layout/chevron2"/>
    <dgm:cxn modelId="{589889DB-C06A-954A-A9AA-29E17125E808}" type="presParOf" srcId="{F63621AC-691B-E844-A88F-A6E74E5BCBBF}" destId="{EACEC072-839B-F04A-93B9-32AA441D6131}" srcOrd="6" destOrd="0" presId="urn:microsoft.com/office/officeart/2005/8/layout/chevron2"/>
    <dgm:cxn modelId="{42BD5FC1-E7C0-4B47-8E58-BEB775D10EDD}" type="presParOf" srcId="{EACEC072-839B-F04A-93B9-32AA441D6131}" destId="{71511D11-C6FC-0346-AC6D-328C17A2E682}" srcOrd="0" destOrd="0" presId="urn:microsoft.com/office/officeart/2005/8/layout/chevron2"/>
    <dgm:cxn modelId="{C2532B44-85DE-A043-BFD1-DBC5345C6EA8}" type="presParOf" srcId="{EACEC072-839B-F04A-93B9-32AA441D6131}" destId="{0F53A484-0DCF-4146-A1E0-D5A8FE61ED32}" srcOrd="1" destOrd="0" presId="urn:microsoft.com/office/officeart/2005/8/layout/chevron2"/>
    <dgm:cxn modelId="{25A7011B-20C1-7E43-A17B-697325C37394}" type="presParOf" srcId="{F63621AC-691B-E844-A88F-A6E74E5BCBBF}" destId="{B7D256FE-CF21-6747-8DF5-06F4FEA34BA9}" srcOrd="7" destOrd="0" presId="urn:microsoft.com/office/officeart/2005/8/layout/chevron2"/>
    <dgm:cxn modelId="{708A0638-811D-434E-8DE0-E6738CA0B3F3}" type="presParOf" srcId="{F63621AC-691B-E844-A88F-A6E74E5BCBBF}" destId="{3D18405C-E57C-A041-A8F7-66B31EAE05A6}" srcOrd="8" destOrd="0" presId="urn:microsoft.com/office/officeart/2005/8/layout/chevron2"/>
    <dgm:cxn modelId="{F3AC130C-ED2F-D64E-8C38-48CA75E87917}" type="presParOf" srcId="{3D18405C-E57C-A041-A8F7-66B31EAE05A6}" destId="{09227413-1300-364B-9C84-1E0826D93DDE}" srcOrd="0" destOrd="0" presId="urn:microsoft.com/office/officeart/2005/8/layout/chevron2"/>
    <dgm:cxn modelId="{3BA4C66D-50C4-B448-9764-B3CDD857C9F2}" type="presParOf" srcId="{3D18405C-E57C-A041-A8F7-66B31EAE05A6}" destId="{2C572A9F-AC4F-564E-B9A5-B0FB04BD1D7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19A69-3A9A-EE4B-9442-5B13EC2D06BE}">
      <dsp:nvSpPr>
        <dsp:cNvPr id="0" name=""/>
        <dsp:cNvSpPr/>
      </dsp:nvSpPr>
      <dsp:spPr>
        <a:xfrm rot="5400000">
          <a:off x="-193127" y="197338"/>
          <a:ext cx="1287514" cy="901260"/>
        </a:xfrm>
        <a:prstGeom prst="chevron">
          <a:avLst/>
        </a:prstGeom>
        <a:solidFill>
          <a:srgbClr val="D42EE7"/>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discovery</a:t>
          </a:r>
          <a:r>
            <a:rPr lang="en-GB" sz="1400" kern="1200"/>
            <a:t> </a:t>
          </a:r>
        </a:p>
      </dsp:txBody>
      <dsp:txXfrm rot="-5400000">
        <a:off x="0" y="454841"/>
        <a:ext cx="901260" cy="386254"/>
      </dsp:txXfrm>
    </dsp:sp>
    <dsp:sp modelId="{DFBF8421-0163-A045-85FB-7351AFCFB091}">
      <dsp:nvSpPr>
        <dsp:cNvPr id="0" name=""/>
        <dsp:cNvSpPr/>
      </dsp:nvSpPr>
      <dsp:spPr>
        <a:xfrm rot="5400000">
          <a:off x="4217543" y="-3284353"/>
          <a:ext cx="836884" cy="746945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FA48DD-BC1E-6D40-A710-C9703050654A}">
      <dsp:nvSpPr>
        <dsp:cNvPr id="0" name=""/>
        <dsp:cNvSpPr/>
      </dsp:nvSpPr>
      <dsp:spPr>
        <a:xfrm rot="5400000">
          <a:off x="-193127" y="1369616"/>
          <a:ext cx="1287514" cy="901260"/>
        </a:xfrm>
        <a:prstGeom prst="chevron">
          <a:avLst/>
        </a:prstGeom>
        <a:solidFill>
          <a:srgbClr val="FF56FF"/>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validation</a:t>
          </a:r>
        </a:p>
      </dsp:txBody>
      <dsp:txXfrm rot="-5400000">
        <a:off x="0" y="1627119"/>
        <a:ext cx="901260" cy="386254"/>
      </dsp:txXfrm>
    </dsp:sp>
    <dsp:sp modelId="{5455F13F-3126-6444-8400-838737693B3D}">
      <dsp:nvSpPr>
        <dsp:cNvPr id="0" name=""/>
        <dsp:cNvSpPr/>
      </dsp:nvSpPr>
      <dsp:spPr>
        <a:xfrm rot="5400000">
          <a:off x="4217543" y="-2139793"/>
          <a:ext cx="836884" cy="746945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EB7468-FDDD-5E43-8F4D-804618291A78}">
      <dsp:nvSpPr>
        <dsp:cNvPr id="0" name=""/>
        <dsp:cNvSpPr/>
      </dsp:nvSpPr>
      <dsp:spPr>
        <a:xfrm rot="5400000">
          <a:off x="-193127" y="2541894"/>
          <a:ext cx="1287514" cy="901260"/>
        </a:xfrm>
        <a:prstGeom prst="chevron">
          <a:avLst/>
        </a:prstGeom>
        <a:solidFill>
          <a:srgbClr val="002060"/>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PoC</a:t>
          </a:r>
        </a:p>
      </dsp:txBody>
      <dsp:txXfrm rot="-5400000">
        <a:off x="0" y="2799397"/>
        <a:ext cx="901260" cy="386254"/>
      </dsp:txXfrm>
    </dsp:sp>
    <dsp:sp modelId="{71DE4AA0-124A-EA4C-8990-DD0924907B4F}">
      <dsp:nvSpPr>
        <dsp:cNvPr id="0" name=""/>
        <dsp:cNvSpPr/>
      </dsp:nvSpPr>
      <dsp:spPr>
        <a:xfrm rot="5400000">
          <a:off x="4217543" y="-967515"/>
          <a:ext cx="836884" cy="746945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511D11-C6FC-0346-AC6D-328C17A2E682}">
      <dsp:nvSpPr>
        <dsp:cNvPr id="0" name=""/>
        <dsp:cNvSpPr/>
      </dsp:nvSpPr>
      <dsp:spPr>
        <a:xfrm rot="5400000">
          <a:off x="-193127" y="3714172"/>
          <a:ext cx="1287514" cy="901260"/>
        </a:xfrm>
        <a:prstGeom prst="chevron">
          <a:avLst/>
        </a:prstGeom>
        <a:solidFill>
          <a:srgbClr val="0067F3"/>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evidence base</a:t>
          </a:r>
        </a:p>
      </dsp:txBody>
      <dsp:txXfrm rot="-5400000">
        <a:off x="0" y="3971675"/>
        <a:ext cx="901260" cy="386254"/>
      </dsp:txXfrm>
    </dsp:sp>
    <dsp:sp modelId="{0F53A484-0DCF-4146-A1E0-D5A8FE61ED32}">
      <dsp:nvSpPr>
        <dsp:cNvPr id="0" name=""/>
        <dsp:cNvSpPr/>
      </dsp:nvSpPr>
      <dsp:spPr>
        <a:xfrm rot="5400000">
          <a:off x="4217323" y="204982"/>
          <a:ext cx="837324" cy="746945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227413-1300-364B-9C84-1E0826D93DDE}">
      <dsp:nvSpPr>
        <dsp:cNvPr id="0" name=""/>
        <dsp:cNvSpPr/>
      </dsp:nvSpPr>
      <dsp:spPr>
        <a:xfrm rot="5400000">
          <a:off x="-193127" y="4886450"/>
          <a:ext cx="1287514" cy="901260"/>
        </a:xfrm>
        <a:prstGeom prst="chevron">
          <a:avLst/>
        </a:prstGeom>
        <a:solidFill>
          <a:srgbClr val="00B0F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KT/TT</a:t>
          </a:r>
        </a:p>
      </dsp:txBody>
      <dsp:txXfrm rot="-5400000">
        <a:off x="0" y="5143953"/>
        <a:ext cx="901260" cy="386254"/>
      </dsp:txXfrm>
    </dsp:sp>
    <dsp:sp modelId="{2C572A9F-AC4F-564E-B9A5-B0FB04BD1D70}">
      <dsp:nvSpPr>
        <dsp:cNvPr id="0" name=""/>
        <dsp:cNvSpPr/>
      </dsp:nvSpPr>
      <dsp:spPr>
        <a:xfrm rot="5400000">
          <a:off x="4217543" y="1377040"/>
          <a:ext cx="836884" cy="746945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95E73-9253-F348-8E7E-5C8F6217E33C}" type="datetimeFigureOut">
              <a:rPr lang="en-GB" smtClean="0"/>
              <a:t>12/05/2025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84310-DC05-6445-81B5-EB0879DFF472}" type="slidenum">
              <a:rPr lang="en-GB" smtClean="0"/>
              <a:t>‹#›</a:t>
            </a:fld>
            <a:endParaRPr lang="en-GB"/>
          </a:p>
        </p:txBody>
      </p:sp>
    </p:spTree>
    <p:extLst>
      <p:ext uri="{BB962C8B-B14F-4D97-AF65-F5344CB8AC3E}">
        <p14:creationId xmlns:p14="http://schemas.microsoft.com/office/powerpoint/2010/main" val="399175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88411-F491-DA43-A72C-C8CEE136D1A7}" type="slidenum">
              <a:rPr lang="it-IT"/>
              <a:pPr/>
              <a:t>1</a:t>
            </a:fld>
            <a:endParaRPr lang="it-IT"/>
          </a:p>
        </p:txBody>
      </p:sp>
      <p:sp>
        <p:nvSpPr>
          <p:cNvPr id="202754" name="Rectangle 1026"/>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0275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421D3-3D60-4DBE-82C5-F19362804E0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69199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33FB-75C0-5BBF-1814-F007349CB7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B4117A5-A406-70ED-257D-F68BB56947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6E26384-DD1B-DD30-9230-E72C96A1B63F}"/>
              </a:ext>
            </a:extLst>
          </p:cNvPr>
          <p:cNvSpPr>
            <a:spLocks noGrp="1"/>
          </p:cNvSpPr>
          <p:nvPr>
            <p:ph type="dt" sz="half" idx="10"/>
          </p:nvPr>
        </p:nvSpPr>
        <p:spPr/>
        <p:txBody>
          <a:bodyPr/>
          <a:lstStyle/>
          <a:p>
            <a:fld id="{330615A0-1ED7-314D-A2DC-E678D8511274}" type="datetimeFigureOut">
              <a:rPr lang="en-GB" smtClean="0"/>
              <a:t>12/05/2025</a:t>
            </a:fld>
            <a:endParaRPr lang="en-GB"/>
          </a:p>
        </p:txBody>
      </p:sp>
      <p:sp>
        <p:nvSpPr>
          <p:cNvPr id="5" name="Footer Placeholder 4">
            <a:extLst>
              <a:ext uri="{FF2B5EF4-FFF2-40B4-BE49-F238E27FC236}">
                <a16:creationId xmlns:a16="http://schemas.microsoft.com/office/drawing/2014/main" id="{54BF1BA9-3510-C151-D37B-67903554F8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9EEE61-D488-9759-6988-1B0A67E89BF0}"/>
              </a:ext>
            </a:extLst>
          </p:cNvPr>
          <p:cNvSpPr>
            <a:spLocks noGrp="1"/>
          </p:cNvSpPr>
          <p:nvPr>
            <p:ph type="sldNum" sz="quarter" idx="12"/>
          </p:nvPr>
        </p:nvSpPr>
        <p:spPr/>
        <p:txBody>
          <a:bodyPr/>
          <a:lstStyle/>
          <a:p>
            <a:fld id="{6D0A3C64-2270-C747-BAA5-2090DD7279EF}" type="slidenum">
              <a:rPr lang="en-GB" smtClean="0"/>
              <a:t>‹#›</a:t>
            </a:fld>
            <a:endParaRPr lang="en-GB"/>
          </a:p>
        </p:txBody>
      </p:sp>
    </p:spTree>
    <p:extLst>
      <p:ext uri="{BB962C8B-B14F-4D97-AF65-F5344CB8AC3E}">
        <p14:creationId xmlns:p14="http://schemas.microsoft.com/office/powerpoint/2010/main" val="30790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FF05-8187-5CF1-A467-0FC54911DEE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F975DEE-E22F-2444-E0AF-7722C2EEAD7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C68D91-CBF0-A348-C48F-92AD9B7FE35A}"/>
              </a:ext>
            </a:extLst>
          </p:cNvPr>
          <p:cNvSpPr>
            <a:spLocks noGrp="1"/>
          </p:cNvSpPr>
          <p:nvPr>
            <p:ph type="dt" sz="half" idx="10"/>
          </p:nvPr>
        </p:nvSpPr>
        <p:spPr/>
        <p:txBody>
          <a:bodyPr/>
          <a:lstStyle/>
          <a:p>
            <a:fld id="{330615A0-1ED7-314D-A2DC-E678D8511274}" type="datetimeFigureOut">
              <a:rPr lang="en-GB" smtClean="0"/>
              <a:t>12/05/2025</a:t>
            </a:fld>
            <a:endParaRPr lang="en-GB"/>
          </a:p>
        </p:txBody>
      </p:sp>
      <p:sp>
        <p:nvSpPr>
          <p:cNvPr id="5" name="Footer Placeholder 4">
            <a:extLst>
              <a:ext uri="{FF2B5EF4-FFF2-40B4-BE49-F238E27FC236}">
                <a16:creationId xmlns:a16="http://schemas.microsoft.com/office/drawing/2014/main" id="{063F60C6-D621-31FE-F867-331DB53770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71B8C0-3D64-02E6-C4E2-975F174A8A62}"/>
              </a:ext>
            </a:extLst>
          </p:cNvPr>
          <p:cNvSpPr>
            <a:spLocks noGrp="1"/>
          </p:cNvSpPr>
          <p:nvPr>
            <p:ph type="sldNum" sz="quarter" idx="12"/>
          </p:nvPr>
        </p:nvSpPr>
        <p:spPr/>
        <p:txBody>
          <a:bodyPr/>
          <a:lstStyle/>
          <a:p>
            <a:fld id="{6D0A3C64-2270-C747-BAA5-2090DD7279EF}" type="slidenum">
              <a:rPr lang="en-GB" smtClean="0"/>
              <a:t>‹#›</a:t>
            </a:fld>
            <a:endParaRPr lang="en-GB"/>
          </a:p>
        </p:txBody>
      </p:sp>
    </p:spTree>
    <p:extLst>
      <p:ext uri="{BB962C8B-B14F-4D97-AF65-F5344CB8AC3E}">
        <p14:creationId xmlns:p14="http://schemas.microsoft.com/office/powerpoint/2010/main" val="382317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2AEE1E-186E-8F5C-EEDD-963FEA29B70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73796A1-A1F8-A79B-D327-8F593D22545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3143AC5-0CF1-7713-E042-D788C9535470}"/>
              </a:ext>
            </a:extLst>
          </p:cNvPr>
          <p:cNvSpPr>
            <a:spLocks noGrp="1"/>
          </p:cNvSpPr>
          <p:nvPr>
            <p:ph type="dt" sz="half" idx="10"/>
          </p:nvPr>
        </p:nvSpPr>
        <p:spPr/>
        <p:txBody>
          <a:bodyPr/>
          <a:lstStyle/>
          <a:p>
            <a:fld id="{330615A0-1ED7-314D-A2DC-E678D8511274}" type="datetimeFigureOut">
              <a:rPr lang="en-GB" smtClean="0"/>
              <a:t>12/05/2025</a:t>
            </a:fld>
            <a:endParaRPr lang="en-GB"/>
          </a:p>
        </p:txBody>
      </p:sp>
      <p:sp>
        <p:nvSpPr>
          <p:cNvPr id="5" name="Footer Placeholder 4">
            <a:extLst>
              <a:ext uri="{FF2B5EF4-FFF2-40B4-BE49-F238E27FC236}">
                <a16:creationId xmlns:a16="http://schemas.microsoft.com/office/drawing/2014/main" id="{FCA0CEFD-AAF9-AD1A-54FD-4449629F19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600FEE-955F-554B-D4F6-23023E92729D}"/>
              </a:ext>
            </a:extLst>
          </p:cNvPr>
          <p:cNvSpPr>
            <a:spLocks noGrp="1"/>
          </p:cNvSpPr>
          <p:nvPr>
            <p:ph type="sldNum" sz="quarter" idx="12"/>
          </p:nvPr>
        </p:nvSpPr>
        <p:spPr/>
        <p:txBody>
          <a:bodyPr/>
          <a:lstStyle/>
          <a:p>
            <a:fld id="{6D0A3C64-2270-C747-BAA5-2090DD7279EF}" type="slidenum">
              <a:rPr lang="en-GB" smtClean="0"/>
              <a:t>‹#›</a:t>
            </a:fld>
            <a:endParaRPr lang="en-GB"/>
          </a:p>
        </p:txBody>
      </p:sp>
    </p:spTree>
    <p:extLst>
      <p:ext uri="{BB962C8B-B14F-4D97-AF65-F5344CB8AC3E}">
        <p14:creationId xmlns:p14="http://schemas.microsoft.com/office/powerpoint/2010/main" val="39291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7DBC-E594-3206-E3D0-5E29232A731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34B9BA5-647B-5A39-7A2F-3CD9F69F8A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44B0E85-5E76-B682-6FBE-0CEC729193B1}"/>
              </a:ext>
            </a:extLst>
          </p:cNvPr>
          <p:cNvSpPr>
            <a:spLocks noGrp="1"/>
          </p:cNvSpPr>
          <p:nvPr>
            <p:ph type="dt" sz="half" idx="10"/>
          </p:nvPr>
        </p:nvSpPr>
        <p:spPr/>
        <p:txBody>
          <a:bodyPr/>
          <a:lstStyle/>
          <a:p>
            <a:fld id="{330615A0-1ED7-314D-A2DC-E678D8511274}" type="datetimeFigureOut">
              <a:rPr lang="en-GB" smtClean="0"/>
              <a:t>12/05/2025</a:t>
            </a:fld>
            <a:endParaRPr lang="en-GB"/>
          </a:p>
        </p:txBody>
      </p:sp>
      <p:sp>
        <p:nvSpPr>
          <p:cNvPr id="5" name="Footer Placeholder 4">
            <a:extLst>
              <a:ext uri="{FF2B5EF4-FFF2-40B4-BE49-F238E27FC236}">
                <a16:creationId xmlns:a16="http://schemas.microsoft.com/office/drawing/2014/main" id="{4F845F1E-E9BC-86EA-7FD6-481A24BC17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1182C1-9BBD-DD81-EA72-DF9293368A8E}"/>
              </a:ext>
            </a:extLst>
          </p:cNvPr>
          <p:cNvSpPr>
            <a:spLocks noGrp="1"/>
          </p:cNvSpPr>
          <p:nvPr>
            <p:ph type="sldNum" sz="quarter" idx="12"/>
          </p:nvPr>
        </p:nvSpPr>
        <p:spPr/>
        <p:txBody>
          <a:bodyPr/>
          <a:lstStyle/>
          <a:p>
            <a:fld id="{6D0A3C64-2270-C747-BAA5-2090DD7279EF}" type="slidenum">
              <a:rPr lang="en-GB" smtClean="0"/>
              <a:t>‹#›</a:t>
            </a:fld>
            <a:endParaRPr lang="en-GB"/>
          </a:p>
        </p:txBody>
      </p:sp>
    </p:spTree>
    <p:extLst>
      <p:ext uri="{BB962C8B-B14F-4D97-AF65-F5344CB8AC3E}">
        <p14:creationId xmlns:p14="http://schemas.microsoft.com/office/powerpoint/2010/main" val="311772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1267-9128-0853-DF4F-161521DC0F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5B73145-45F4-DBFA-FC3F-37A29A4E0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9BF03BD-8886-017A-BB05-06DDBA714BAC}"/>
              </a:ext>
            </a:extLst>
          </p:cNvPr>
          <p:cNvSpPr>
            <a:spLocks noGrp="1"/>
          </p:cNvSpPr>
          <p:nvPr>
            <p:ph type="dt" sz="half" idx="10"/>
          </p:nvPr>
        </p:nvSpPr>
        <p:spPr/>
        <p:txBody>
          <a:bodyPr/>
          <a:lstStyle/>
          <a:p>
            <a:fld id="{330615A0-1ED7-314D-A2DC-E678D8511274}" type="datetimeFigureOut">
              <a:rPr lang="en-GB" smtClean="0"/>
              <a:t>12/05/2025</a:t>
            </a:fld>
            <a:endParaRPr lang="en-GB"/>
          </a:p>
        </p:txBody>
      </p:sp>
      <p:sp>
        <p:nvSpPr>
          <p:cNvPr id="5" name="Footer Placeholder 4">
            <a:extLst>
              <a:ext uri="{FF2B5EF4-FFF2-40B4-BE49-F238E27FC236}">
                <a16:creationId xmlns:a16="http://schemas.microsoft.com/office/drawing/2014/main" id="{912DB957-2D4D-9081-AE29-48708BB583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45AA7C-28C4-979A-CBBF-49A41FC718CE}"/>
              </a:ext>
            </a:extLst>
          </p:cNvPr>
          <p:cNvSpPr>
            <a:spLocks noGrp="1"/>
          </p:cNvSpPr>
          <p:nvPr>
            <p:ph type="sldNum" sz="quarter" idx="12"/>
          </p:nvPr>
        </p:nvSpPr>
        <p:spPr/>
        <p:txBody>
          <a:bodyPr/>
          <a:lstStyle/>
          <a:p>
            <a:fld id="{6D0A3C64-2270-C747-BAA5-2090DD7279EF}" type="slidenum">
              <a:rPr lang="en-GB" smtClean="0"/>
              <a:t>‹#›</a:t>
            </a:fld>
            <a:endParaRPr lang="en-GB"/>
          </a:p>
        </p:txBody>
      </p:sp>
    </p:spTree>
    <p:extLst>
      <p:ext uri="{BB962C8B-B14F-4D97-AF65-F5344CB8AC3E}">
        <p14:creationId xmlns:p14="http://schemas.microsoft.com/office/powerpoint/2010/main" val="1232587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2256-0CF1-A181-A560-93D7D78CEA0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51A92F5-2200-5D46-3650-9E3B6A256EE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E559EBD-3692-3735-653E-2B392BE5B0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6A38450-BEAE-1708-C119-EB8E40FC2789}"/>
              </a:ext>
            </a:extLst>
          </p:cNvPr>
          <p:cNvSpPr>
            <a:spLocks noGrp="1"/>
          </p:cNvSpPr>
          <p:nvPr>
            <p:ph type="dt" sz="half" idx="10"/>
          </p:nvPr>
        </p:nvSpPr>
        <p:spPr/>
        <p:txBody>
          <a:bodyPr/>
          <a:lstStyle/>
          <a:p>
            <a:fld id="{330615A0-1ED7-314D-A2DC-E678D8511274}" type="datetimeFigureOut">
              <a:rPr lang="en-GB" smtClean="0"/>
              <a:t>12/05/2025</a:t>
            </a:fld>
            <a:endParaRPr lang="en-GB"/>
          </a:p>
        </p:txBody>
      </p:sp>
      <p:sp>
        <p:nvSpPr>
          <p:cNvPr id="6" name="Footer Placeholder 5">
            <a:extLst>
              <a:ext uri="{FF2B5EF4-FFF2-40B4-BE49-F238E27FC236}">
                <a16:creationId xmlns:a16="http://schemas.microsoft.com/office/drawing/2014/main" id="{EDC5A108-98E6-68DD-7B4C-B31A6FD443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51ACCC-2270-0A44-AE5D-6672E7A19377}"/>
              </a:ext>
            </a:extLst>
          </p:cNvPr>
          <p:cNvSpPr>
            <a:spLocks noGrp="1"/>
          </p:cNvSpPr>
          <p:nvPr>
            <p:ph type="sldNum" sz="quarter" idx="12"/>
          </p:nvPr>
        </p:nvSpPr>
        <p:spPr/>
        <p:txBody>
          <a:bodyPr/>
          <a:lstStyle/>
          <a:p>
            <a:fld id="{6D0A3C64-2270-C747-BAA5-2090DD7279EF}" type="slidenum">
              <a:rPr lang="en-GB" smtClean="0"/>
              <a:t>‹#›</a:t>
            </a:fld>
            <a:endParaRPr lang="en-GB"/>
          </a:p>
        </p:txBody>
      </p:sp>
    </p:spTree>
    <p:extLst>
      <p:ext uri="{BB962C8B-B14F-4D97-AF65-F5344CB8AC3E}">
        <p14:creationId xmlns:p14="http://schemas.microsoft.com/office/powerpoint/2010/main" val="361647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195D-08A1-2E2C-277A-621761DB779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25C280A-A339-17D3-3A9A-B059B88DE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3D1F4C4-2444-0BCA-22F5-0CD332A3B41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4D8CF48-BCFA-54A2-255D-D517B227CA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C4AFE9-54B8-29D2-8E91-058FFB9024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4218A2A-C0B5-AE3F-8B6D-F78AAD5DB1BC}"/>
              </a:ext>
            </a:extLst>
          </p:cNvPr>
          <p:cNvSpPr>
            <a:spLocks noGrp="1"/>
          </p:cNvSpPr>
          <p:nvPr>
            <p:ph type="dt" sz="half" idx="10"/>
          </p:nvPr>
        </p:nvSpPr>
        <p:spPr/>
        <p:txBody>
          <a:bodyPr/>
          <a:lstStyle/>
          <a:p>
            <a:fld id="{330615A0-1ED7-314D-A2DC-E678D8511274}" type="datetimeFigureOut">
              <a:rPr lang="en-GB" smtClean="0"/>
              <a:t>12/05/2025</a:t>
            </a:fld>
            <a:endParaRPr lang="en-GB"/>
          </a:p>
        </p:txBody>
      </p:sp>
      <p:sp>
        <p:nvSpPr>
          <p:cNvPr id="8" name="Footer Placeholder 7">
            <a:extLst>
              <a:ext uri="{FF2B5EF4-FFF2-40B4-BE49-F238E27FC236}">
                <a16:creationId xmlns:a16="http://schemas.microsoft.com/office/drawing/2014/main" id="{DA4BB0F1-7BE8-5C97-E3E5-F75930B107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003564-BEC8-FB5C-26D0-81D8E60C108B}"/>
              </a:ext>
            </a:extLst>
          </p:cNvPr>
          <p:cNvSpPr>
            <a:spLocks noGrp="1"/>
          </p:cNvSpPr>
          <p:nvPr>
            <p:ph type="sldNum" sz="quarter" idx="12"/>
          </p:nvPr>
        </p:nvSpPr>
        <p:spPr/>
        <p:txBody>
          <a:bodyPr/>
          <a:lstStyle/>
          <a:p>
            <a:fld id="{6D0A3C64-2270-C747-BAA5-2090DD7279EF}" type="slidenum">
              <a:rPr lang="en-GB" smtClean="0"/>
              <a:t>‹#›</a:t>
            </a:fld>
            <a:endParaRPr lang="en-GB"/>
          </a:p>
        </p:txBody>
      </p:sp>
    </p:spTree>
    <p:extLst>
      <p:ext uri="{BB962C8B-B14F-4D97-AF65-F5344CB8AC3E}">
        <p14:creationId xmlns:p14="http://schemas.microsoft.com/office/powerpoint/2010/main" val="279659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994F-381C-9777-5410-2784009D799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356E86A-5B4A-AC7D-EDA9-1DD5EAA0BC89}"/>
              </a:ext>
            </a:extLst>
          </p:cNvPr>
          <p:cNvSpPr>
            <a:spLocks noGrp="1"/>
          </p:cNvSpPr>
          <p:nvPr>
            <p:ph type="dt" sz="half" idx="10"/>
          </p:nvPr>
        </p:nvSpPr>
        <p:spPr/>
        <p:txBody>
          <a:bodyPr/>
          <a:lstStyle/>
          <a:p>
            <a:fld id="{330615A0-1ED7-314D-A2DC-E678D8511274}" type="datetimeFigureOut">
              <a:rPr lang="en-GB" smtClean="0"/>
              <a:t>12/05/2025</a:t>
            </a:fld>
            <a:endParaRPr lang="en-GB"/>
          </a:p>
        </p:txBody>
      </p:sp>
      <p:sp>
        <p:nvSpPr>
          <p:cNvPr id="4" name="Footer Placeholder 3">
            <a:extLst>
              <a:ext uri="{FF2B5EF4-FFF2-40B4-BE49-F238E27FC236}">
                <a16:creationId xmlns:a16="http://schemas.microsoft.com/office/drawing/2014/main" id="{6400FF62-F7F0-1426-DE3A-A262598F2B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46C490-C9CB-6532-7E47-53DA39AE9B8F}"/>
              </a:ext>
            </a:extLst>
          </p:cNvPr>
          <p:cNvSpPr>
            <a:spLocks noGrp="1"/>
          </p:cNvSpPr>
          <p:nvPr>
            <p:ph type="sldNum" sz="quarter" idx="12"/>
          </p:nvPr>
        </p:nvSpPr>
        <p:spPr/>
        <p:txBody>
          <a:bodyPr/>
          <a:lstStyle/>
          <a:p>
            <a:fld id="{6D0A3C64-2270-C747-BAA5-2090DD7279EF}" type="slidenum">
              <a:rPr lang="en-GB" smtClean="0"/>
              <a:t>‹#›</a:t>
            </a:fld>
            <a:endParaRPr lang="en-GB"/>
          </a:p>
        </p:txBody>
      </p:sp>
    </p:spTree>
    <p:extLst>
      <p:ext uri="{BB962C8B-B14F-4D97-AF65-F5344CB8AC3E}">
        <p14:creationId xmlns:p14="http://schemas.microsoft.com/office/powerpoint/2010/main" val="312195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82DBAC-776F-8E6F-443F-CF8F1D598E0A}"/>
              </a:ext>
            </a:extLst>
          </p:cNvPr>
          <p:cNvSpPr>
            <a:spLocks noGrp="1"/>
          </p:cNvSpPr>
          <p:nvPr>
            <p:ph type="dt" sz="half" idx="10"/>
          </p:nvPr>
        </p:nvSpPr>
        <p:spPr/>
        <p:txBody>
          <a:bodyPr/>
          <a:lstStyle/>
          <a:p>
            <a:fld id="{330615A0-1ED7-314D-A2DC-E678D8511274}" type="datetimeFigureOut">
              <a:rPr lang="en-GB" smtClean="0"/>
              <a:t>12/05/2025</a:t>
            </a:fld>
            <a:endParaRPr lang="en-GB"/>
          </a:p>
        </p:txBody>
      </p:sp>
      <p:sp>
        <p:nvSpPr>
          <p:cNvPr id="3" name="Footer Placeholder 2">
            <a:extLst>
              <a:ext uri="{FF2B5EF4-FFF2-40B4-BE49-F238E27FC236}">
                <a16:creationId xmlns:a16="http://schemas.microsoft.com/office/drawing/2014/main" id="{6A4D17C4-D91B-F175-DD29-E42DC409A6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97DE42-C1DC-59B0-9A5C-C0A18E96CCBB}"/>
              </a:ext>
            </a:extLst>
          </p:cNvPr>
          <p:cNvSpPr>
            <a:spLocks noGrp="1"/>
          </p:cNvSpPr>
          <p:nvPr>
            <p:ph type="sldNum" sz="quarter" idx="12"/>
          </p:nvPr>
        </p:nvSpPr>
        <p:spPr/>
        <p:txBody>
          <a:bodyPr/>
          <a:lstStyle/>
          <a:p>
            <a:fld id="{6D0A3C64-2270-C747-BAA5-2090DD7279EF}" type="slidenum">
              <a:rPr lang="en-GB" smtClean="0"/>
              <a:t>‹#›</a:t>
            </a:fld>
            <a:endParaRPr lang="en-GB"/>
          </a:p>
        </p:txBody>
      </p:sp>
    </p:spTree>
    <p:extLst>
      <p:ext uri="{BB962C8B-B14F-4D97-AF65-F5344CB8AC3E}">
        <p14:creationId xmlns:p14="http://schemas.microsoft.com/office/powerpoint/2010/main" val="2370619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2767-D928-CFAD-69E2-7CA0221B56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4D346E7-428A-184D-EF25-608F9AD539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CC80F93-A94A-A19B-69CF-B59E5286D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BB31C54-D916-75A3-8580-AC305C7C5DDA}"/>
              </a:ext>
            </a:extLst>
          </p:cNvPr>
          <p:cNvSpPr>
            <a:spLocks noGrp="1"/>
          </p:cNvSpPr>
          <p:nvPr>
            <p:ph type="dt" sz="half" idx="10"/>
          </p:nvPr>
        </p:nvSpPr>
        <p:spPr/>
        <p:txBody>
          <a:bodyPr/>
          <a:lstStyle/>
          <a:p>
            <a:fld id="{330615A0-1ED7-314D-A2DC-E678D8511274}" type="datetimeFigureOut">
              <a:rPr lang="en-GB" smtClean="0"/>
              <a:t>12/05/2025</a:t>
            </a:fld>
            <a:endParaRPr lang="en-GB"/>
          </a:p>
        </p:txBody>
      </p:sp>
      <p:sp>
        <p:nvSpPr>
          <p:cNvPr id="6" name="Footer Placeholder 5">
            <a:extLst>
              <a:ext uri="{FF2B5EF4-FFF2-40B4-BE49-F238E27FC236}">
                <a16:creationId xmlns:a16="http://schemas.microsoft.com/office/drawing/2014/main" id="{C3D52B01-0A38-DBBD-D738-BF458486EE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75CAAB-1FA8-E4E0-D9D7-91FD40563A1E}"/>
              </a:ext>
            </a:extLst>
          </p:cNvPr>
          <p:cNvSpPr>
            <a:spLocks noGrp="1"/>
          </p:cNvSpPr>
          <p:nvPr>
            <p:ph type="sldNum" sz="quarter" idx="12"/>
          </p:nvPr>
        </p:nvSpPr>
        <p:spPr/>
        <p:txBody>
          <a:bodyPr/>
          <a:lstStyle/>
          <a:p>
            <a:fld id="{6D0A3C64-2270-C747-BAA5-2090DD7279EF}" type="slidenum">
              <a:rPr lang="en-GB" smtClean="0"/>
              <a:t>‹#›</a:t>
            </a:fld>
            <a:endParaRPr lang="en-GB"/>
          </a:p>
        </p:txBody>
      </p:sp>
    </p:spTree>
    <p:extLst>
      <p:ext uri="{BB962C8B-B14F-4D97-AF65-F5344CB8AC3E}">
        <p14:creationId xmlns:p14="http://schemas.microsoft.com/office/powerpoint/2010/main" val="178063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CB53-FD95-D29F-664D-9834267297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486D6EC-CF17-5F69-DC9A-4BDD850416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B517E7-F618-CB71-D82C-1B49A6114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D25BA0-6AF0-529D-D9D4-CFBF8AA792A3}"/>
              </a:ext>
            </a:extLst>
          </p:cNvPr>
          <p:cNvSpPr>
            <a:spLocks noGrp="1"/>
          </p:cNvSpPr>
          <p:nvPr>
            <p:ph type="dt" sz="half" idx="10"/>
          </p:nvPr>
        </p:nvSpPr>
        <p:spPr/>
        <p:txBody>
          <a:bodyPr/>
          <a:lstStyle/>
          <a:p>
            <a:fld id="{330615A0-1ED7-314D-A2DC-E678D8511274}" type="datetimeFigureOut">
              <a:rPr lang="en-GB" smtClean="0"/>
              <a:t>12/05/2025</a:t>
            </a:fld>
            <a:endParaRPr lang="en-GB"/>
          </a:p>
        </p:txBody>
      </p:sp>
      <p:sp>
        <p:nvSpPr>
          <p:cNvPr id="6" name="Footer Placeholder 5">
            <a:extLst>
              <a:ext uri="{FF2B5EF4-FFF2-40B4-BE49-F238E27FC236}">
                <a16:creationId xmlns:a16="http://schemas.microsoft.com/office/drawing/2014/main" id="{CF8B2E5F-9511-8D5C-7EA6-2629318634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6A15EA-B2CD-4AAD-7179-A2F53D8C1C8F}"/>
              </a:ext>
            </a:extLst>
          </p:cNvPr>
          <p:cNvSpPr>
            <a:spLocks noGrp="1"/>
          </p:cNvSpPr>
          <p:nvPr>
            <p:ph type="sldNum" sz="quarter" idx="12"/>
          </p:nvPr>
        </p:nvSpPr>
        <p:spPr/>
        <p:txBody>
          <a:bodyPr/>
          <a:lstStyle/>
          <a:p>
            <a:fld id="{6D0A3C64-2270-C747-BAA5-2090DD7279EF}" type="slidenum">
              <a:rPr lang="en-GB" smtClean="0"/>
              <a:t>‹#›</a:t>
            </a:fld>
            <a:endParaRPr lang="en-GB"/>
          </a:p>
        </p:txBody>
      </p:sp>
    </p:spTree>
    <p:extLst>
      <p:ext uri="{BB962C8B-B14F-4D97-AF65-F5344CB8AC3E}">
        <p14:creationId xmlns:p14="http://schemas.microsoft.com/office/powerpoint/2010/main" val="425737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A65481-6B2B-2D45-C0AB-471EEECE2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FD59175-499A-6488-A583-8BEBF28D5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EA3D3F5-05F9-F599-E777-EFAAC919E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0615A0-1ED7-314D-A2DC-E678D8511274}" type="datetimeFigureOut">
              <a:rPr lang="en-GB" smtClean="0"/>
              <a:t>12/05/2025</a:t>
            </a:fld>
            <a:endParaRPr lang="en-GB"/>
          </a:p>
        </p:txBody>
      </p:sp>
      <p:sp>
        <p:nvSpPr>
          <p:cNvPr id="5" name="Footer Placeholder 4">
            <a:extLst>
              <a:ext uri="{FF2B5EF4-FFF2-40B4-BE49-F238E27FC236}">
                <a16:creationId xmlns:a16="http://schemas.microsoft.com/office/drawing/2014/main" id="{BBBC6CBA-8AE2-F125-C2F2-3D8EEFE73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3946549-C38D-E161-E8BD-0C9201B1F6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0A3C64-2270-C747-BAA5-2090DD7279EF}" type="slidenum">
              <a:rPr lang="en-GB" smtClean="0"/>
              <a:t>‹#›</a:t>
            </a:fld>
            <a:endParaRPr lang="en-GB"/>
          </a:p>
        </p:txBody>
      </p:sp>
    </p:spTree>
    <p:extLst>
      <p:ext uri="{BB962C8B-B14F-4D97-AF65-F5344CB8AC3E}">
        <p14:creationId xmlns:p14="http://schemas.microsoft.com/office/powerpoint/2010/main" val="3657099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1.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svg"/><Relationship Id="rId10" Type="http://schemas.openxmlformats.org/officeDocument/2006/relationships/image" Target="../media/image49.svg"/><Relationship Id="rId4" Type="http://schemas.openxmlformats.org/officeDocument/2006/relationships/image" Target="../media/image43.png"/><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Text Box 1027"/>
          <p:cNvSpPr txBox="1">
            <a:spLocks noChangeArrowheads="1"/>
          </p:cNvSpPr>
          <p:nvPr/>
        </p:nvSpPr>
        <p:spPr bwMode="auto">
          <a:xfrm>
            <a:off x="1890714" y="422275"/>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it-IT"/>
          </a:p>
        </p:txBody>
      </p:sp>
      <p:sp>
        <p:nvSpPr>
          <p:cNvPr id="201732" name="Text Box 1028"/>
          <p:cNvSpPr txBox="1">
            <a:spLocks noChangeArrowheads="1"/>
          </p:cNvSpPr>
          <p:nvPr/>
        </p:nvSpPr>
        <p:spPr bwMode="auto">
          <a:xfrm>
            <a:off x="391886" y="1635520"/>
            <a:ext cx="11443063" cy="1200329"/>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a:tabLst>
                <a:tab pos="6572250" algn="l"/>
              </a:tabLst>
              <a:defRPr sz="2400">
                <a:solidFill>
                  <a:schemeClr val="tx1"/>
                </a:solidFill>
                <a:latin typeface="Arial" charset="0"/>
                <a:ea typeface="ＭＳ Ｐゴシック" charset="0"/>
                <a:cs typeface="ＭＳ Ｐゴシック" charset="0"/>
              </a:defRPr>
            </a:lvl1pPr>
            <a:lvl2pPr>
              <a:tabLst>
                <a:tab pos="6572250" algn="l"/>
              </a:tabLst>
              <a:defRPr sz="2400">
                <a:solidFill>
                  <a:schemeClr val="tx1"/>
                </a:solidFill>
                <a:latin typeface="Arial" charset="0"/>
                <a:ea typeface="ＭＳ Ｐゴシック" charset="0"/>
              </a:defRPr>
            </a:lvl2pPr>
            <a:lvl3pPr>
              <a:tabLst>
                <a:tab pos="6572250" algn="l"/>
              </a:tabLst>
              <a:defRPr sz="2400">
                <a:solidFill>
                  <a:schemeClr val="tx1"/>
                </a:solidFill>
                <a:latin typeface="Arial" charset="0"/>
                <a:ea typeface="ＭＳ Ｐゴシック" charset="0"/>
              </a:defRPr>
            </a:lvl3pPr>
            <a:lvl4pPr>
              <a:tabLst>
                <a:tab pos="6572250" algn="l"/>
              </a:tabLst>
              <a:defRPr sz="2400">
                <a:solidFill>
                  <a:schemeClr val="tx1"/>
                </a:solidFill>
                <a:latin typeface="Arial" charset="0"/>
                <a:ea typeface="ＭＳ Ｐゴシック" charset="0"/>
              </a:defRPr>
            </a:lvl4pPr>
            <a:lvl5pPr>
              <a:tabLst>
                <a:tab pos="6572250" algn="l"/>
              </a:tabLst>
              <a:defRPr sz="2400">
                <a:solidFill>
                  <a:schemeClr val="tx1"/>
                </a:solidFill>
                <a:latin typeface="Arial" charset="0"/>
                <a:ea typeface="ＭＳ Ｐゴシック" charset="0"/>
              </a:defRPr>
            </a:lvl5pPr>
            <a:lvl6pPr eaLnBrk="0" fontAlgn="base" hangingPunct="0">
              <a:spcBef>
                <a:spcPct val="0"/>
              </a:spcBef>
              <a:spcAft>
                <a:spcPct val="0"/>
              </a:spcAft>
              <a:tabLst>
                <a:tab pos="6572250" algn="l"/>
              </a:tabLst>
              <a:defRPr sz="2400">
                <a:solidFill>
                  <a:schemeClr val="tx1"/>
                </a:solidFill>
                <a:latin typeface="Arial" charset="0"/>
                <a:ea typeface="ＭＳ Ｐゴシック" charset="0"/>
              </a:defRPr>
            </a:lvl6pPr>
            <a:lvl7pPr eaLnBrk="0" fontAlgn="base" hangingPunct="0">
              <a:spcBef>
                <a:spcPct val="0"/>
              </a:spcBef>
              <a:spcAft>
                <a:spcPct val="0"/>
              </a:spcAft>
              <a:tabLst>
                <a:tab pos="6572250" algn="l"/>
              </a:tabLst>
              <a:defRPr sz="2400">
                <a:solidFill>
                  <a:schemeClr val="tx1"/>
                </a:solidFill>
                <a:latin typeface="Arial" charset="0"/>
                <a:ea typeface="ＭＳ Ｐゴシック" charset="0"/>
              </a:defRPr>
            </a:lvl7pPr>
            <a:lvl8pPr eaLnBrk="0" fontAlgn="base" hangingPunct="0">
              <a:spcBef>
                <a:spcPct val="0"/>
              </a:spcBef>
              <a:spcAft>
                <a:spcPct val="0"/>
              </a:spcAft>
              <a:tabLst>
                <a:tab pos="6572250" algn="l"/>
              </a:tabLst>
              <a:defRPr sz="2400">
                <a:solidFill>
                  <a:schemeClr val="tx1"/>
                </a:solidFill>
                <a:latin typeface="Arial" charset="0"/>
                <a:ea typeface="ＭＳ Ｐゴシック" charset="0"/>
              </a:defRPr>
            </a:lvl8pPr>
            <a:lvl9pPr eaLnBrk="0" fontAlgn="base" hangingPunct="0">
              <a:spcBef>
                <a:spcPct val="0"/>
              </a:spcBef>
              <a:spcAft>
                <a:spcPct val="0"/>
              </a:spcAft>
              <a:tabLst>
                <a:tab pos="6572250" algn="l"/>
              </a:tabLst>
              <a:defRPr sz="2400">
                <a:solidFill>
                  <a:schemeClr val="tx1"/>
                </a:solidFill>
                <a:latin typeface="Arial" charset="0"/>
                <a:ea typeface="ＭＳ Ｐゴシック" charset="0"/>
              </a:defRPr>
            </a:lvl9pPr>
          </a:lstStyle>
          <a:p>
            <a:pPr algn="ctr"/>
            <a:r>
              <a:rPr lang="en-GB" sz="3600" dirty="0">
                <a:latin typeface="Times New Roman" panose="02020603050405020304" pitchFamily="18" charset="0"/>
                <a:cs typeface="Times New Roman" panose="02020603050405020304" pitchFamily="18" charset="0"/>
              </a:rPr>
              <a:t>Pharmacotherapy of asthma and COPD: </a:t>
            </a:r>
          </a:p>
          <a:p>
            <a:pPr algn="ctr"/>
            <a:r>
              <a:rPr lang="en-GB" sz="3600" dirty="0">
                <a:latin typeface="Times New Roman" panose="02020603050405020304" pitchFamily="18" charset="0"/>
                <a:cs typeface="Times New Roman" panose="02020603050405020304" pitchFamily="18" charset="0"/>
              </a:rPr>
              <a:t>clinical and pharmacological considerations</a:t>
            </a:r>
          </a:p>
        </p:txBody>
      </p:sp>
      <p:sp>
        <p:nvSpPr>
          <p:cNvPr id="201735" name="Line 1031"/>
          <p:cNvSpPr>
            <a:spLocks noChangeShapeType="1"/>
          </p:cNvSpPr>
          <p:nvPr/>
        </p:nvSpPr>
        <p:spPr bwMode="auto">
          <a:xfrm>
            <a:off x="1752600" y="3052641"/>
            <a:ext cx="8610600" cy="0"/>
          </a:xfrm>
          <a:prstGeom prst="line">
            <a:avLst/>
          </a:prstGeom>
          <a:noFill/>
          <a:ln w="2222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pPr algn="ctr"/>
            <a:endParaRPr lang="it-IT"/>
          </a:p>
        </p:txBody>
      </p:sp>
      <p:sp>
        <p:nvSpPr>
          <p:cNvPr id="3" name="Rettangolo 2"/>
          <p:cNvSpPr/>
          <p:nvPr/>
        </p:nvSpPr>
        <p:spPr>
          <a:xfrm>
            <a:off x="1821548" y="3418493"/>
            <a:ext cx="8495466" cy="2923877"/>
          </a:xfrm>
          <a:prstGeom prst="rect">
            <a:avLst/>
          </a:prstGeom>
        </p:spPr>
        <p:txBody>
          <a:bodyPr wrap="none" lIns="91440" tIns="45720" rIns="91440" bIns="45720" anchor="t">
            <a:spAutoFit/>
          </a:bodyPr>
          <a:lstStyle/>
          <a:p>
            <a:pPr algn="ctr"/>
            <a:r>
              <a:rPr lang="en-US" sz="2800">
                <a:latin typeface="Times New Roman"/>
                <a:cs typeface="Times New Roman"/>
              </a:rPr>
              <a:t>Paolo </a:t>
            </a:r>
            <a:r>
              <a:rPr lang="en-US" sz="2800" err="1">
                <a:latin typeface="Times New Roman"/>
                <a:cs typeface="Times New Roman"/>
              </a:rPr>
              <a:t>Montuschi</a:t>
            </a:r>
            <a:r>
              <a:rPr lang="en-US" sz="2800">
                <a:latin typeface="Times New Roman"/>
                <a:cs typeface="Times New Roman"/>
              </a:rPr>
              <a:t>, MD</a:t>
            </a:r>
          </a:p>
          <a:p>
            <a:pPr algn="ctr"/>
            <a:r>
              <a:rPr lang="en-US" sz="2600">
                <a:latin typeface="Times New Roman"/>
                <a:cs typeface="Times New Roman"/>
              </a:rPr>
              <a:t>Visiting Professor of</a:t>
            </a:r>
            <a:r>
              <a:rPr lang="en-US" sz="2600">
                <a:latin typeface="Times New Roman" charset="0"/>
                <a:cs typeface="Times New Roman"/>
              </a:rPr>
              <a:t> </a:t>
            </a:r>
            <a:r>
              <a:rPr lang="en-US" sz="2600">
                <a:latin typeface="Times New Roman"/>
                <a:cs typeface="Times New Roman"/>
              </a:rPr>
              <a:t>Respiratory Medicine and Pharmacology</a:t>
            </a:r>
          </a:p>
          <a:p>
            <a:pPr algn="ctr"/>
            <a:r>
              <a:rPr lang="en-US" sz="2600">
                <a:latin typeface="Times New Roman"/>
                <a:cs typeface="Times New Roman"/>
              </a:rPr>
              <a:t>Imperial College of Science Technology and Medicine</a:t>
            </a:r>
          </a:p>
          <a:p>
            <a:pPr algn="ctr"/>
            <a:r>
              <a:rPr lang="en-US" sz="2600">
                <a:latin typeface="Times New Roman"/>
                <a:cs typeface="Times New Roman"/>
              </a:rPr>
              <a:t>Faculty of Medicine, National Heart and Lung Institute</a:t>
            </a:r>
          </a:p>
          <a:p>
            <a:pPr algn="ctr"/>
            <a:r>
              <a:rPr lang="en-US" sz="2600">
                <a:latin typeface="Times New Roman"/>
                <a:cs typeface="Times New Roman"/>
              </a:rPr>
              <a:t>London, United Kingdom</a:t>
            </a:r>
          </a:p>
          <a:p>
            <a:pPr algn="ctr"/>
            <a:r>
              <a:rPr lang="en-US" sz="2600">
                <a:latin typeface="Times New Roman"/>
                <a:cs typeface="Times New Roman"/>
              </a:rPr>
              <a:t>Catholic University of the Sacred Heart</a:t>
            </a:r>
          </a:p>
          <a:p>
            <a:pPr algn="ctr"/>
            <a:r>
              <a:rPr lang="en-US" sz="2600">
                <a:latin typeface="Times New Roman"/>
                <a:cs typeface="Times New Roman"/>
              </a:rPr>
              <a:t>Faculty of Medicine, Roma, Italy</a:t>
            </a:r>
          </a:p>
        </p:txBody>
      </p:sp>
      <p:pic>
        <p:nvPicPr>
          <p:cNvPr id="2" name="Immagine 1" descr="Immagine che contiene Carattere, schermata, Elementi grafici, design&#10;&#10;Descrizione generata automaticamente">
            <a:extLst>
              <a:ext uri="{FF2B5EF4-FFF2-40B4-BE49-F238E27FC236}">
                <a16:creationId xmlns:a16="http://schemas.microsoft.com/office/drawing/2014/main" id="{793CC199-38A1-0BCE-577A-B84D4DE9132A}"/>
              </a:ext>
            </a:extLst>
          </p:cNvPr>
          <p:cNvPicPr>
            <a:picLocks noChangeAspect="1"/>
          </p:cNvPicPr>
          <p:nvPr/>
        </p:nvPicPr>
        <p:blipFill>
          <a:blip r:embed="rId3"/>
          <a:stretch>
            <a:fillRect/>
          </a:stretch>
        </p:blipFill>
        <p:spPr>
          <a:xfrm>
            <a:off x="3097717" y="387485"/>
            <a:ext cx="2755900" cy="1143000"/>
          </a:xfrm>
          <a:prstGeom prst="rect">
            <a:avLst/>
          </a:prstGeom>
        </p:spPr>
      </p:pic>
      <p:pic>
        <p:nvPicPr>
          <p:cNvPr id="5" name="Immagine 4" descr="imperial college log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116" y="-970459"/>
            <a:ext cx="2418080" cy="3421888"/>
          </a:xfrm>
          <a:prstGeom prst="rect">
            <a:avLst/>
          </a:prstGeom>
        </p:spPr>
      </p:pic>
      <p:pic>
        <p:nvPicPr>
          <p:cNvPr id="4" name="Picture 3">
            <a:extLst>
              <a:ext uri="{FF2B5EF4-FFF2-40B4-BE49-F238E27FC236}">
                <a16:creationId xmlns:a16="http://schemas.microsoft.com/office/drawing/2014/main" id="{513F8CD0-3C26-8B2A-7207-71DBF86114A2}"/>
              </a:ext>
            </a:extLst>
          </p:cNvPr>
          <p:cNvPicPr>
            <a:picLocks noChangeAspect="1"/>
          </p:cNvPicPr>
          <p:nvPr/>
        </p:nvPicPr>
        <p:blipFill>
          <a:blip r:embed="rId5"/>
          <a:stretch>
            <a:fillRect/>
          </a:stretch>
        </p:blipFill>
        <p:spPr>
          <a:xfrm>
            <a:off x="7670800" y="194385"/>
            <a:ext cx="2540000" cy="1092200"/>
          </a:xfrm>
          <a:prstGeom prst="rect">
            <a:avLst/>
          </a:prstGeom>
        </p:spPr>
      </p:pic>
    </p:spTree>
    <p:extLst>
      <p:ext uri="{BB962C8B-B14F-4D97-AF65-F5344CB8AC3E}">
        <p14:creationId xmlns:p14="http://schemas.microsoft.com/office/powerpoint/2010/main" val="9868342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7EBF3B4-D345-AAE0-36FA-C3E165F85CD1}"/>
              </a:ext>
            </a:extLst>
          </p:cNvPr>
          <p:cNvPicPr>
            <a:picLocks noChangeAspect="1"/>
          </p:cNvPicPr>
          <p:nvPr/>
        </p:nvPicPr>
        <p:blipFill>
          <a:blip r:embed="rId2"/>
          <a:stretch>
            <a:fillRect/>
          </a:stretch>
        </p:blipFill>
        <p:spPr>
          <a:xfrm>
            <a:off x="2558815" y="643467"/>
            <a:ext cx="7074370" cy="5571066"/>
          </a:xfrm>
          <a:prstGeom prst="rect">
            <a:avLst/>
          </a:prstGeom>
        </p:spPr>
      </p:pic>
      <p:pic>
        <p:nvPicPr>
          <p:cNvPr id="3" name="Immagine 2" descr="Risultati immagini per eosinophil">
            <a:extLst>
              <a:ext uri="{FF2B5EF4-FFF2-40B4-BE49-F238E27FC236}">
                <a16:creationId xmlns:a16="http://schemas.microsoft.com/office/drawing/2014/main" id="{78BE319D-8013-B580-E808-ECEEE5961AAD}"/>
              </a:ext>
            </a:extLst>
          </p:cNvPr>
          <p:cNvPicPr>
            <a:picLocks noChangeAspect="1"/>
          </p:cNvPicPr>
          <p:nvPr/>
        </p:nvPicPr>
        <p:blipFill>
          <a:blip r:embed="rId3"/>
          <a:stretch>
            <a:fillRect/>
          </a:stretch>
        </p:blipFill>
        <p:spPr>
          <a:xfrm>
            <a:off x="5628249" y="1973752"/>
            <a:ext cx="2542552" cy="1901418"/>
          </a:xfrm>
          <a:prstGeom prst="rect">
            <a:avLst/>
          </a:prstGeom>
        </p:spPr>
      </p:pic>
      <p:pic>
        <p:nvPicPr>
          <p:cNvPr id="4" name="Picture 3">
            <a:extLst>
              <a:ext uri="{FF2B5EF4-FFF2-40B4-BE49-F238E27FC236}">
                <a16:creationId xmlns:a16="http://schemas.microsoft.com/office/drawing/2014/main" id="{77BA1E1F-4BC8-1121-F61D-D4D009D62615}"/>
              </a:ext>
            </a:extLst>
          </p:cNvPr>
          <p:cNvPicPr>
            <a:picLocks noChangeAspect="1"/>
          </p:cNvPicPr>
          <p:nvPr/>
        </p:nvPicPr>
        <p:blipFill>
          <a:blip r:embed="rId4"/>
          <a:stretch>
            <a:fillRect/>
          </a:stretch>
        </p:blipFill>
        <p:spPr>
          <a:xfrm>
            <a:off x="3882011" y="6421120"/>
            <a:ext cx="4254500" cy="393700"/>
          </a:xfrm>
          <a:prstGeom prst="rect">
            <a:avLst/>
          </a:prstGeom>
        </p:spPr>
      </p:pic>
    </p:spTree>
    <p:extLst>
      <p:ext uri="{BB962C8B-B14F-4D97-AF65-F5344CB8AC3E}">
        <p14:creationId xmlns:p14="http://schemas.microsoft.com/office/powerpoint/2010/main" val="386575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asellaDiTesto 62">
            <a:extLst>
              <a:ext uri="{FF2B5EF4-FFF2-40B4-BE49-F238E27FC236}">
                <a16:creationId xmlns:a16="http://schemas.microsoft.com/office/drawing/2014/main" id="{DBAAE594-B36C-4322-2158-44A161D69294}"/>
              </a:ext>
            </a:extLst>
          </p:cNvPr>
          <p:cNvSpPr txBox="1"/>
          <p:nvPr/>
        </p:nvSpPr>
        <p:spPr>
          <a:xfrm>
            <a:off x="2293064" y="1583860"/>
            <a:ext cx="773610" cy="369332"/>
          </a:xfrm>
          <a:prstGeom prst="rect">
            <a:avLst/>
          </a:prstGeom>
          <a:noFill/>
        </p:spPr>
        <p:txBody>
          <a:bodyPr wrap="none" rtlCol="0">
            <a:spAutoFit/>
          </a:bodyPr>
          <a:lstStyle/>
          <a:p>
            <a:r>
              <a:rPr lang="en-GB" dirty="0"/>
              <a:t>ACOS</a:t>
            </a:r>
          </a:p>
        </p:txBody>
      </p:sp>
      <p:cxnSp>
        <p:nvCxnSpPr>
          <p:cNvPr id="64" name="Connettore 2 63">
            <a:extLst>
              <a:ext uri="{FF2B5EF4-FFF2-40B4-BE49-F238E27FC236}">
                <a16:creationId xmlns:a16="http://schemas.microsoft.com/office/drawing/2014/main" id="{1C766A6F-904E-9E9D-0EFA-41F9FAE19EF7}"/>
              </a:ext>
            </a:extLst>
          </p:cNvPr>
          <p:cNvCxnSpPr/>
          <p:nvPr/>
        </p:nvCxnSpPr>
        <p:spPr>
          <a:xfrm rot="16200000" flipH="1">
            <a:off x="2225602" y="2363823"/>
            <a:ext cx="829729" cy="84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5" name="CasellaDiTesto 64">
            <a:extLst>
              <a:ext uri="{FF2B5EF4-FFF2-40B4-BE49-F238E27FC236}">
                <a16:creationId xmlns:a16="http://schemas.microsoft.com/office/drawing/2014/main" id="{B9E9CE7A-6FB0-F2A6-A9EC-B00FB0A130E4}"/>
              </a:ext>
            </a:extLst>
          </p:cNvPr>
          <p:cNvSpPr txBox="1"/>
          <p:nvPr/>
        </p:nvSpPr>
        <p:spPr>
          <a:xfrm>
            <a:off x="1862004" y="2144892"/>
            <a:ext cx="595228" cy="307777"/>
          </a:xfrm>
          <a:prstGeom prst="rect">
            <a:avLst/>
          </a:prstGeom>
          <a:noFill/>
          <a:ln>
            <a:solidFill>
              <a:srgbClr val="0070C0"/>
            </a:solidFill>
          </a:ln>
        </p:spPr>
        <p:txBody>
          <a:bodyPr wrap="none" rtlCol="0">
            <a:spAutoFit/>
          </a:bodyPr>
          <a:lstStyle/>
          <a:p>
            <a:r>
              <a:rPr lang="en-GB" sz="1400" dirty="0"/>
              <a:t>LABA</a:t>
            </a:r>
          </a:p>
        </p:txBody>
      </p:sp>
      <p:sp>
        <p:nvSpPr>
          <p:cNvPr id="66" name="CasellaDiTesto 65">
            <a:extLst>
              <a:ext uri="{FF2B5EF4-FFF2-40B4-BE49-F238E27FC236}">
                <a16:creationId xmlns:a16="http://schemas.microsoft.com/office/drawing/2014/main" id="{E1C152B1-0920-C643-8E65-D8AF8B93CEE5}"/>
              </a:ext>
            </a:extLst>
          </p:cNvPr>
          <p:cNvSpPr txBox="1"/>
          <p:nvPr/>
        </p:nvSpPr>
        <p:spPr>
          <a:xfrm>
            <a:off x="2305401" y="2782921"/>
            <a:ext cx="749629" cy="276999"/>
          </a:xfrm>
          <a:prstGeom prst="rect">
            <a:avLst/>
          </a:prstGeom>
          <a:noFill/>
        </p:spPr>
        <p:txBody>
          <a:bodyPr wrap="none" rtlCol="0">
            <a:spAutoFit/>
          </a:bodyPr>
          <a:lstStyle/>
          <a:p>
            <a:r>
              <a:rPr lang="en-GB" sz="1200" dirty="0" err="1"/>
              <a:t>dyspnea</a:t>
            </a:r>
            <a:endParaRPr lang="en-GB" sz="1200" dirty="0"/>
          </a:p>
        </p:txBody>
      </p:sp>
      <p:cxnSp>
        <p:nvCxnSpPr>
          <p:cNvPr id="67" name="Connettore 2 66">
            <a:extLst>
              <a:ext uri="{FF2B5EF4-FFF2-40B4-BE49-F238E27FC236}">
                <a16:creationId xmlns:a16="http://schemas.microsoft.com/office/drawing/2014/main" id="{07344BA6-85F5-FA8C-7D3F-962F889A3E8D}"/>
              </a:ext>
            </a:extLst>
          </p:cNvPr>
          <p:cNvCxnSpPr/>
          <p:nvPr/>
        </p:nvCxnSpPr>
        <p:spPr>
          <a:xfrm rot="16200000" flipH="1">
            <a:off x="2217135" y="3519922"/>
            <a:ext cx="829729" cy="84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8" name="CasellaDiTesto 67">
            <a:extLst>
              <a:ext uri="{FF2B5EF4-FFF2-40B4-BE49-F238E27FC236}">
                <a16:creationId xmlns:a16="http://schemas.microsoft.com/office/drawing/2014/main" id="{3D20255B-F28C-B43F-94BC-43BABC5A6724}"/>
              </a:ext>
            </a:extLst>
          </p:cNvPr>
          <p:cNvSpPr txBox="1"/>
          <p:nvPr/>
        </p:nvSpPr>
        <p:spPr>
          <a:xfrm>
            <a:off x="1822520" y="3093632"/>
            <a:ext cx="662173" cy="307777"/>
          </a:xfrm>
          <a:prstGeom prst="rect">
            <a:avLst/>
          </a:prstGeom>
          <a:noFill/>
          <a:ln>
            <a:solidFill>
              <a:srgbClr val="0070C0"/>
            </a:solidFill>
          </a:ln>
        </p:spPr>
        <p:txBody>
          <a:bodyPr wrap="square" rtlCol="0">
            <a:spAutoFit/>
          </a:bodyPr>
          <a:lstStyle/>
          <a:p>
            <a:r>
              <a:rPr lang="en-GB" sz="1400" dirty="0"/>
              <a:t>LABA</a:t>
            </a:r>
          </a:p>
        </p:txBody>
      </p:sp>
      <p:sp>
        <p:nvSpPr>
          <p:cNvPr id="69" name="CasellaDiTesto 68">
            <a:extLst>
              <a:ext uri="{FF2B5EF4-FFF2-40B4-BE49-F238E27FC236}">
                <a16:creationId xmlns:a16="http://schemas.microsoft.com/office/drawing/2014/main" id="{705AB58D-8C05-FEC1-9A28-ACAFFE5DF0DA}"/>
              </a:ext>
            </a:extLst>
          </p:cNvPr>
          <p:cNvSpPr txBox="1"/>
          <p:nvPr/>
        </p:nvSpPr>
        <p:spPr>
          <a:xfrm>
            <a:off x="1822520" y="3527139"/>
            <a:ext cx="701597" cy="307777"/>
          </a:xfrm>
          <a:prstGeom prst="rect">
            <a:avLst/>
          </a:prstGeom>
          <a:noFill/>
          <a:ln>
            <a:solidFill>
              <a:srgbClr val="0070C0"/>
            </a:solidFill>
          </a:ln>
        </p:spPr>
        <p:txBody>
          <a:bodyPr wrap="square" rtlCol="0">
            <a:spAutoFit/>
          </a:bodyPr>
          <a:lstStyle/>
          <a:p>
            <a:r>
              <a:rPr lang="en-GB" sz="1400" dirty="0"/>
              <a:t>LAMA</a:t>
            </a:r>
          </a:p>
        </p:txBody>
      </p:sp>
      <p:sp>
        <p:nvSpPr>
          <p:cNvPr id="70" name="CasellaDiTesto 69">
            <a:extLst>
              <a:ext uri="{FF2B5EF4-FFF2-40B4-BE49-F238E27FC236}">
                <a16:creationId xmlns:a16="http://schemas.microsoft.com/office/drawing/2014/main" id="{9837F80C-2AE4-90EA-F443-F1F7FCDC543C}"/>
              </a:ext>
            </a:extLst>
          </p:cNvPr>
          <p:cNvSpPr txBox="1"/>
          <p:nvPr/>
        </p:nvSpPr>
        <p:spPr>
          <a:xfrm>
            <a:off x="2293064" y="4029128"/>
            <a:ext cx="749629" cy="276999"/>
          </a:xfrm>
          <a:prstGeom prst="rect">
            <a:avLst/>
          </a:prstGeom>
          <a:noFill/>
        </p:spPr>
        <p:txBody>
          <a:bodyPr wrap="none" rtlCol="0">
            <a:spAutoFit/>
          </a:bodyPr>
          <a:lstStyle/>
          <a:p>
            <a:r>
              <a:rPr lang="en-GB" sz="1200" dirty="0" err="1"/>
              <a:t>dyspnea</a:t>
            </a:r>
            <a:endParaRPr lang="en-GB" sz="1200" dirty="0"/>
          </a:p>
        </p:txBody>
      </p:sp>
      <p:sp>
        <p:nvSpPr>
          <p:cNvPr id="71" name="CasellaDiTesto 70">
            <a:extLst>
              <a:ext uri="{FF2B5EF4-FFF2-40B4-BE49-F238E27FC236}">
                <a16:creationId xmlns:a16="http://schemas.microsoft.com/office/drawing/2014/main" id="{789EF83B-34B8-01DF-43B0-061F78D83C68}"/>
              </a:ext>
            </a:extLst>
          </p:cNvPr>
          <p:cNvSpPr txBox="1"/>
          <p:nvPr/>
        </p:nvSpPr>
        <p:spPr>
          <a:xfrm>
            <a:off x="1868705" y="4386845"/>
            <a:ext cx="564450" cy="307777"/>
          </a:xfrm>
          <a:prstGeom prst="rect">
            <a:avLst/>
          </a:prstGeom>
          <a:noFill/>
          <a:ln>
            <a:solidFill>
              <a:srgbClr val="0070C0"/>
            </a:solidFill>
          </a:ln>
        </p:spPr>
        <p:txBody>
          <a:bodyPr wrap="square" rtlCol="0">
            <a:spAutoFit/>
          </a:bodyPr>
          <a:lstStyle/>
          <a:p>
            <a:pPr algn="ctr"/>
            <a:r>
              <a:rPr lang="en-GB" sz="1400" dirty="0"/>
              <a:t>ICS</a:t>
            </a:r>
          </a:p>
        </p:txBody>
      </p:sp>
      <p:sp>
        <p:nvSpPr>
          <p:cNvPr id="72" name="CasellaDiTesto 71">
            <a:extLst>
              <a:ext uri="{FF2B5EF4-FFF2-40B4-BE49-F238E27FC236}">
                <a16:creationId xmlns:a16="http://schemas.microsoft.com/office/drawing/2014/main" id="{2D2D2F68-E8AE-DE9C-9A40-D031E6B259FA}"/>
              </a:ext>
            </a:extLst>
          </p:cNvPr>
          <p:cNvSpPr txBox="1"/>
          <p:nvPr/>
        </p:nvSpPr>
        <p:spPr>
          <a:xfrm>
            <a:off x="1817384" y="4740648"/>
            <a:ext cx="656960" cy="307777"/>
          </a:xfrm>
          <a:prstGeom prst="rect">
            <a:avLst/>
          </a:prstGeom>
          <a:noFill/>
          <a:ln>
            <a:solidFill>
              <a:srgbClr val="0070C0"/>
            </a:solidFill>
          </a:ln>
        </p:spPr>
        <p:txBody>
          <a:bodyPr wrap="square" rtlCol="0">
            <a:spAutoFit/>
          </a:bodyPr>
          <a:lstStyle/>
          <a:p>
            <a:r>
              <a:rPr lang="en-GB" sz="1400"/>
              <a:t>LABA</a:t>
            </a:r>
          </a:p>
        </p:txBody>
      </p:sp>
      <p:sp>
        <p:nvSpPr>
          <p:cNvPr id="73" name="CasellaDiTesto 72">
            <a:extLst>
              <a:ext uri="{FF2B5EF4-FFF2-40B4-BE49-F238E27FC236}">
                <a16:creationId xmlns:a16="http://schemas.microsoft.com/office/drawing/2014/main" id="{784F2672-1A51-631C-069B-2480E8F5AFFC}"/>
              </a:ext>
            </a:extLst>
          </p:cNvPr>
          <p:cNvSpPr txBox="1"/>
          <p:nvPr/>
        </p:nvSpPr>
        <p:spPr>
          <a:xfrm>
            <a:off x="1827714" y="5137706"/>
            <a:ext cx="629275" cy="307777"/>
          </a:xfrm>
          <a:prstGeom prst="rect">
            <a:avLst/>
          </a:prstGeom>
          <a:noFill/>
          <a:ln>
            <a:solidFill>
              <a:srgbClr val="0070C0"/>
            </a:solidFill>
          </a:ln>
        </p:spPr>
        <p:txBody>
          <a:bodyPr wrap="none" rtlCol="0">
            <a:spAutoFit/>
          </a:bodyPr>
          <a:lstStyle/>
          <a:p>
            <a:r>
              <a:rPr lang="en-GB" sz="1400" dirty="0"/>
              <a:t>LAMA</a:t>
            </a:r>
          </a:p>
        </p:txBody>
      </p:sp>
      <p:cxnSp>
        <p:nvCxnSpPr>
          <p:cNvPr id="74" name="Connettore 2 73">
            <a:extLst>
              <a:ext uri="{FF2B5EF4-FFF2-40B4-BE49-F238E27FC236}">
                <a16:creationId xmlns:a16="http://schemas.microsoft.com/office/drawing/2014/main" id="{9A83190E-5094-A262-4A84-4D00C22D2540}"/>
              </a:ext>
            </a:extLst>
          </p:cNvPr>
          <p:cNvCxnSpPr/>
          <p:nvPr/>
        </p:nvCxnSpPr>
        <p:spPr>
          <a:xfrm rot="5400000">
            <a:off x="2042136" y="4908695"/>
            <a:ext cx="1188196" cy="16933"/>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75" name="CasellaDiTesto 74">
            <a:extLst>
              <a:ext uri="{FF2B5EF4-FFF2-40B4-BE49-F238E27FC236}">
                <a16:creationId xmlns:a16="http://schemas.microsoft.com/office/drawing/2014/main" id="{1E9B3C6A-1925-EC02-8FA8-20E52F4BA3EE}"/>
              </a:ext>
            </a:extLst>
          </p:cNvPr>
          <p:cNvSpPr txBox="1"/>
          <p:nvPr/>
        </p:nvSpPr>
        <p:spPr>
          <a:xfrm>
            <a:off x="2043470" y="5612858"/>
            <a:ext cx="1069267" cy="276999"/>
          </a:xfrm>
          <a:prstGeom prst="rect">
            <a:avLst/>
          </a:prstGeom>
          <a:noFill/>
        </p:spPr>
        <p:txBody>
          <a:bodyPr wrap="none" rtlCol="0">
            <a:spAutoFit/>
          </a:bodyPr>
          <a:lstStyle/>
          <a:p>
            <a:r>
              <a:rPr lang="en-GB" sz="1200" dirty="0"/>
              <a:t>improvement</a:t>
            </a:r>
          </a:p>
        </p:txBody>
      </p:sp>
      <p:pic>
        <p:nvPicPr>
          <p:cNvPr id="2" name="Picture 1">
            <a:extLst>
              <a:ext uri="{FF2B5EF4-FFF2-40B4-BE49-F238E27FC236}">
                <a16:creationId xmlns:a16="http://schemas.microsoft.com/office/drawing/2014/main" id="{D28761CF-1F47-88A7-B445-0F5B13891C77}"/>
              </a:ext>
            </a:extLst>
          </p:cNvPr>
          <p:cNvPicPr>
            <a:picLocks noChangeAspect="1"/>
          </p:cNvPicPr>
          <p:nvPr/>
        </p:nvPicPr>
        <p:blipFill>
          <a:blip r:embed="rId2"/>
          <a:stretch>
            <a:fillRect/>
          </a:stretch>
        </p:blipFill>
        <p:spPr>
          <a:xfrm>
            <a:off x="3558540" y="600222"/>
            <a:ext cx="7772400" cy="5709138"/>
          </a:xfrm>
          <a:prstGeom prst="rect">
            <a:avLst/>
          </a:prstGeom>
        </p:spPr>
      </p:pic>
      <p:pic>
        <p:nvPicPr>
          <p:cNvPr id="3" name="Picture 2">
            <a:extLst>
              <a:ext uri="{FF2B5EF4-FFF2-40B4-BE49-F238E27FC236}">
                <a16:creationId xmlns:a16="http://schemas.microsoft.com/office/drawing/2014/main" id="{77A778DB-B8FE-3E8E-5E20-EFE029D6C6E7}"/>
              </a:ext>
            </a:extLst>
          </p:cNvPr>
          <p:cNvPicPr>
            <a:picLocks noChangeAspect="1"/>
          </p:cNvPicPr>
          <p:nvPr/>
        </p:nvPicPr>
        <p:blipFill>
          <a:blip r:embed="rId3"/>
          <a:stretch>
            <a:fillRect/>
          </a:stretch>
        </p:blipFill>
        <p:spPr>
          <a:xfrm>
            <a:off x="4917440" y="6437542"/>
            <a:ext cx="4254500" cy="393700"/>
          </a:xfrm>
          <a:prstGeom prst="rect">
            <a:avLst/>
          </a:prstGeom>
        </p:spPr>
      </p:pic>
      <p:sp>
        <p:nvSpPr>
          <p:cNvPr id="17" name="Rounded Rectangle 16">
            <a:extLst>
              <a:ext uri="{FF2B5EF4-FFF2-40B4-BE49-F238E27FC236}">
                <a16:creationId xmlns:a16="http://schemas.microsoft.com/office/drawing/2014/main" id="{083CFE1F-BF6F-428F-49B1-052D02F0786A}"/>
              </a:ext>
            </a:extLst>
          </p:cNvPr>
          <p:cNvSpPr>
            <a:spLocks noChangeAspect="1"/>
          </p:cNvSpPr>
          <p:nvPr/>
        </p:nvSpPr>
        <p:spPr>
          <a:xfrm>
            <a:off x="11017250" y="4694623"/>
            <a:ext cx="1116000" cy="47773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FDFCBA2C-2BDE-D29F-FD5D-81B7E1AB7473}"/>
              </a:ext>
            </a:extLst>
          </p:cNvPr>
          <p:cNvGrpSpPr/>
          <p:nvPr/>
        </p:nvGrpSpPr>
        <p:grpSpPr>
          <a:xfrm>
            <a:off x="10528300" y="3719127"/>
            <a:ext cx="1588613" cy="1699454"/>
            <a:chOff x="10528300" y="3719127"/>
            <a:chExt cx="1588613" cy="1699454"/>
          </a:xfrm>
        </p:grpSpPr>
        <p:grpSp>
          <p:nvGrpSpPr>
            <p:cNvPr id="12" name="Group 11">
              <a:extLst>
                <a:ext uri="{FF2B5EF4-FFF2-40B4-BE49-F238E27FC236}">
                  <a16:creationId xmlns:a16="http://schemas.microsoft.com/office/drawing/2014/main" id="{3E6EC9A7-B545-F7F9-12C2-7C09B71C73A2}"/>
                </a:ext>
              </a:extLst>
            </p:cNvPr>
            <p:cNvGrpSpPr/>
            <p:nvPr/>
          </p:nvGrpSpPr>
          <p:grpSpPr>
            <a:xfrm>
              <a:off x="10528300" y="3719127"/>
              <a:ext cx="1092200" cy="936000"/>
              <a:chOff x="10528300" y="3681027"/>
              <a:chExt cx="1092200" cy="936000"/>
            </a:xfrm>
          </p:grpSpPr>
          <p:cxnSp>
            <p:nvCxnSpPr>
              <p:cNvPr id="9" name="Straight Connector 8">
                <a:extLst>
                  <a:ext uri="{FF2B5EF4-FFF2-40B4-BE49-F238E27FC236}">
                    <a16:creationId xmlns:a16="http://schemas.microsoft.com/office/drawing/2014/main" id="{6A03D31B-314C-359A-A830-B7283916BF56}"/>
                  </a:ext>
                </a:extLst>
              </p:cNvPr>
              <p:cNvCxnSpPr/>
              <p:nvPr/>
            </p:nvCxnSpPr>
            <p:spPr>
              <a:xfrm>
                <a:off x="10528300" y="3693727"/>
                <a:ext cx="10795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82C0C51-92F5-406F-EE31-AB161D25D6BC}"/>
                  </a:ext>
                </a:extLst>
              </p:cNvPr>
              <p:cNvCxnSpPr>
                <a:cxnSpLocks/>
              </p:cNvCxnSpPr>
              <p:nvPr/>
            </p:nvCxnSpPr>
            <p:spPr>
              <a:xfrm>
                <a:off x="11620500" y="3681027"/>
                <a:ext cx="0" cy="9360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9" name="TextBox 18">
              <a:extLst>
                <a:ext uri="{FF2B5EF4-FFF2-40B4-BE49-F238E27FC236}">
                  <a16:creationId xmlns:a16="http://schemas.microsoft.com/office/drawing/2014/main" id="{0AF17372-8666-C346-695D-2CD45B4CC919}"/>
                </a:ext>
              </a:extLst>
            </p:cNvPr>
            <p:cNvSpPr txBox="1"/>
            <p:nvPr/>
          </p:nvSpPr>
          <p:spPr>
            <a:xfrm>
              <a:off x="11113361" y="4659895"/>
              <a:ext cx="938077" cy="553998"/>
            </a:xfrm>
            <a:prstGeom prst="rect">
              <a:avLst/>
            </a:prstGeom>
            <a:noFill/>
            <a:ln>
              <a:noFill/>
            </a:ln>
          </p:spPr>
          <p:txBody>
            <a:bodyPr wrap="none" rtlCol="0">
              <a:spAutoFit/>
            </a:bodyPr>
            <a:lstStyle/>
            <a:p>
              <a:pPr algn="ctr"/>
              <a:r>
                <a:rPr lang="en-GB" sz="1000" dirty="0"/>
                <a:t>Mepolizumab</a:t>
              </a:r>
            </a:p>
            <a:p>
              <a:pPr algn="ctr"/>
              <a:r>
                <a:rPr lang="en-GB" sz="1000" dirty="0"/>
                <a:t>chronic </a:t>
              </a:r>
            </a:p>
            <a:p>
              <a:pPr algn="ctr"/>
              <a:r>
                <a:rPr lang="en-GB" sz="1000" dirty="0"/>
                <a:t>bronchitis</a:t>
              </a:r>
            </a:p>
          </p:txBody>
        </p:sp>
        <p:sp>
          <p:nvSpPr>
            <p:cNvPr id="20" name="TextBox 19">
              <a:extLst>
                <a:ext uri="{FF2B5EF4-FFF2-40B4-BE49-F238E27FC236}">
                  <a16:creationId xmlns:a16="http://schemas.microsoft.com/office/drawing/2014/main" id="{0B1B15FD-C3E7-4DDC-F0B0-D13060DE87F8}"/>
                </a:ext>
              </a:extLst>
            </p:cNvPr>
            <p:cNvSpPr txBox="1"/>
            <p:nvPr/>
          </p:nvSpPr>
          <p:spPr>
            <a:xfrm>
              <a:off x="11098686" y="5172360"/>
              <a:ext cx="1018227" cy="246221"/>
            </a:xfrm>
            <a:prstGeom prst="rect">
              <a:avLst/>
            </a:prstGeom>
            <a:noFill/>
          </p:spPr>
          <p:txBody>
            <a:bodyPr wrap="none" rtlCol="0">
              <a:spAutoFit/>
            </a:bodyPr>
            <a:lstStyle/>
            <a:p>
              <a:r>
                <a:rPr lang="en-GB" sz="1000" dirty="0"/>
                <a:t>MATINEE study</a:t>
              </a:r>
            </a:p>
          </p:txBody>
        </p:sp>
      </p:grpSp>
    </p:spTree>
    <p:extLst>
      <p:ext uri="{BB962C8B-B14F-4D97-AF65-F5344CB8AC3E}">
        <p14:creationId xmlns:p14="http://schemas.microsoft.com/office/powerpoint/2010/main" val="212781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animBg="1"/>
      <p:bldP spid="66" grpId="0"/>
      <p:bldP spid="68" grpId="0" animBg="1"/>
      <p:bldP spid="69" grpId="0" animBg="1"/>
      <p:bldP spid="70" grpId="0"/>
      <p:bldP spid="71" grpId="0" animBg="1"/>
      <p:bldP spid="71" grpId="1" animBg="1"/>
      <p:bldP spid="72" grpId="0" animBg="1"/>
      <p:bldP spid="73" grpId="0" animBg="1"/>
      <p:bldP spid="75"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sz="3600" dirty="0">
                <a:latin typeface="Times New Roman"/>
                <a:cs typeface="Times New Roman"/>
              </a:rPr>
              <a:t>A pragmatic, unvalidated, algorithm combining ACOS and/or eosinophilic phenotype</a:t>
            </a:r>
          </a:p>
        </p:txBody>
      </p:sp>
      <p:sp>
        <p:nvSpPr>
          <p:cNvPr id="7" name="Segnaposto contenuto 6"/>
          <p:cNvSpPr>
            <a:spLocks noGrp="1"/>
          </p:cNvSpPr>
          <p:nvPr>
            <p:ph idx="1"/>
          </p:nvPr>
        </p:nvSpPr>
        <p:spPr>
          <a:xfrm>
            <a:off x="3352802" y="1659716"/>
            <a:ext cx="4910667" cy="1816630"/>
          </a:xfrm>
        </p:spPr>
        <p:txBody>
          <a:bodyPr>
            <a:normAutofit fontScale="92500" lnSpcReduction="10000"/>
          </a:bodyPr>
          <a:lstStyle/>
          <a:p>
            <a:r>
              <a:rPr lang="en-GB">
                <a:latin typeface="Times New Roman"/>
                <a:cs typeface="Times New Roman"/>
              </a:rPr>
              <a:t>AECOPD history</a:t>
            </a:r>
          </a:p>
          <a:p>
            <a:r>
              <a:rPr lang="en-GB">
                <a:latin typeface="Times New Roman"/>
                <a:cs typeface="Times New Roman"/>
              </a:rPr>
              <a:t>Asthma history</a:t>
            </a:r>
          </a:p>
          <a:p>
            <a:r>
              <a:rPr lang="en-GB">
                <a:latin typeface="Times New Roman"/>
                <a:cs typeface="Times New Roman"/>
              </a:rPr>
              <a:t>Blood eosinophil count</a:t>
            </a:r>
          </a:p>
          <a:p>
            <a:r>
              <a:rPr lang="en-GB">
                <a:latin typeface="Times New Roman"/>
                <a:cs typeface="Times New Roman"/>
              </a:rPr>
              <a:t>AHR assessment</a:t>
            </a:r>
          </a:p>
        </p:txBody>
      </p:sp>
      <p:sp>
        <p:nvSpPr>
          <p:cNvPr id="4" name="Line 4"/>
          <p:cNvSpPr>
            <a:spLocks noChangeShapeType="1"/>
          </p:cNvSpPr>
          <p:nvPr/>
        </p:nvSpPr>
        <p:spPr bwMode="auto">
          <a:xfrm flipV="1">
            <a:off x="274320" y="1570815"/>
            <a:ext cx="11281409" cy="10467"/>
          </a:xfrm>
          <a:prstGeom prst="line">
            <a:avLst/>
          </a:prstGeom>
          <a:noFill/>
          <a:ln w="317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Times New Roman"/>
              <a:cs typeface="Times New Roman"/>
            </a:endParaRPr>
          </a:p>
        </p:txBody>
      </p:sp>
      <p:sp>
        <p:nvSpPr>
          <p:cNvPr id="8" name="CasellaDiTesto 7"/>
          <p:cNvSpPr txBox="1"/>
          <p:nvPr/>
        </p:nvSpPr>
        <p:spPr>
          <a:xfrm>
            <a:off x="2437679" y="4258270"/>
            <a:ext cx="3044423" cy="461665"/>
          </a:xfrm>
          <a:prstGeom prst="rect">
            <a:avLst/>
          </a:prstGeom>
          <a:noFill/>
        </p:spPr>
        <p:txBody>
          <a:bodyPr wrap="none" rtlCol="0">
            <a:spAutoFit/>
          </a:bodyPr>
          <a:lstStyle/>
          <a:p>
            <a:r>
              <a:rPr lang="en-GB" sz="2400">
                <a:latin typeface="Times New Roman"/>
                <a:cs typeface="Times New Roman"/>
              </a:rPr>
              <a:t>ICS-containing FDC if</a:t>
            </a:r>
          </a:p>
        </p:txBody>
      </p:sp>
      <p:cxnSp>
        <p:nvCxnSpPr>
          <p:cNvPr id="10" name="Connettore 2 9"/>
          <p:cNvCxnSpPr/>
          <p:nvPr/>
        </p:nvCxnSpPr>
        <p:spPr>
          <a:xfrm flipV="1">
            <a:off x="5468745" y="3780599"/>
            <a:ext cx="1778000" cy="4776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a:off x="5468745" y="4567537"/>
            <a:ext cx="1778000" cy="4277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nettore 2 14"/>
          <p:cNvCxnSpPr/>
          <p:nvPr/>
        </p:nvCxnSpPr>
        <p:spPr>
          <a:xfrm>
            <a:off x="5468745" y="4847398"/>
            <a:ext cx="1778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7394588" y="3993573"/>
            <a:ext cx="2569934" cy="461665"/>
          </a:xfrm>
          <a:prstGeom prst="rect">
            <a:avLst/>
          </a:prstGeom>
          <a:noFill/>
        </p:spPr>
        <p:txBody>
          <a:bodyPr wrap="none" rtlCol="0">
            <a:spAutoFit/>
          </a:bodyPr>
          <a:lstStyle/>
          <a:p>
            <a:r>
              <a:rPr lang="en-GB" sz="2400">
                <a:latin typeface="Times New Roman"/>
                <a:cs typeface="Times New Roman"/>
              </a:rPr>
              <a:t>Frequent AECOPD</a:t>
            </a:r>
          </a:p>
        </p:txBody>
      </p:sp>
      <p:sp>
        <p:nvSpPr>
          <p:cNvPr id="21" name="CasellaDiTesto 20"/>
          <p:cNvSpPr txBox="1"/>
          <p:nvPr/>
        </p:nvSpPr>
        <p:spPr>
          <a:xfrm>
            <a:off x="7394588" y="4719935"/>
            <a:ext cx="2681744" cy="461665"/>
          </a:xfrm>
          <a:prstGeom prst="rect">
            <a:avLst/>
          </a:prstGeom>
          <a:noFill/>
        </p:spPr>
        <p:txBody>
          <a:bodyPr wrap="none" rtlCol="0">
            <a:spAutoFit/>
          </a:bodyPr>
          <a:lstStyle/>
          <a:p>
            <a:r>
              <a:rPr lang="en-GB" sz="2400" err="1">
                <a:latin typeface="Times New Roman"/>
                <a:cs typeface="Times New Roman"/>
              </a:rPr>
              <a:t>Eosinophils</a:t>
            </a:r>
            <a:r>
              <a:rPr lang="en-GB" sz="2400">
                <a:latin typeface="Times New Roman"/>
                <a:cs typeface="Times New Roman"/>
              </a:rPr>
              <a:t> ≥300/</a:t>
            </a:r>
            <a:r>
              <a:rPr lang="en-GB" sz="2400" err="1">
                <a:latin typeface="Times New Roman"/>
                <a:cs typeface="Times New Roman"/>
              </a:rPr>
              <a:t>μl</a:t>
            </a:r>
            <a:endParaRPr lang="en-GB" sz="2400">
              <a:latin typeface="Times New Roman"/>
              <a:cs typeface="Times New Roman"/>
            </a:endParaRPr>
          </a:p>
        </p:txBody>
      </p:sp>
      <p:sp>
        <p:nvSpPr>
          <p:cNvPr id="22" name="CasellaDiTesto 21"/>
          <p:cNvSpPr txBox="1"/>
          <p:nvPr/>
        </p:nvSpPr>
        <p:spPr>
          <a:xfrm>
            <a:off x="7444286" y="5226166"/>
            <a:ext cx="2351926" cy="830997"/>
          </a:xfrm>
          <a:prstGeom prst="rect">
            <a:avLst/>
          </a:prstGeom>
          <a:noFill/>
        </p:spPr>
        <p:txBody>
          <a:bodyPr wrap="none" rtlCol="0">
            <a:spAutoFit/>
          </a:bodyPr>
          <a:lstStyle/>
          <a:p>
            <a:r>
              <a:rPr lang="en-GB" sz="2400">
                <a:latin typeface="Times New Roman"/>
                <a:cs typeface="Times New Roman"/>
              </a:rPr>
              <a:t>Reversibility test </a:t>
            </a:r>
          </a:p>
          <a:p>
            <a:r>
              <a:rPr lang="en-GB" sz="2400">
                <a:latin typeface="Times New Roman"/>
                <a:cs typeface="Times New Roman"/>
              </a:rPr>
              <a:t>&gt; 15% or 400 ml</a:t>
            </a:r>
          </a:p>
        </p:txBody>
      </p:sp>
      <p:sp>
        <p:nvSpPr>
          <p:cNvPr id="25" name="CasellaDiTesto 24"/>
          <p:cNvSpPr txBox="1"/>
          <p:nvPr/>
        </p:nvSpPr>
        <p:spPr>
          <a:xfrm>
            <a:off x="1739591" y="6170723"/>
            <a:ext cx="8828058" cy="461665"/>
          </a:xfrm>
          <a:prstGeom prst="rect">
            <a:avLst/>
          </a:prstGeom>
          <a:noFill/>
        </p:spPr>
        <p:txBody>
          <a:bodyPr wrap="none" rtlCol="0">
            <a:spAutoFit/>
          </a:bodyPr>
          <a:lstStyle/>
          <a:p>
            <a:r>
              <a:rPr lang="en-GB" sz="2400" dirty="0">
                <a:latin typeface="Times New Roman"/>
                <a:cs typeface="Times New Roman"/>
              </a:rPr>
              <a:t>Single or dual bronchodilator therapy based on COPD symptom level</a:t>
            </a:r>
          </a:p>
        </p:txBody>
      </p:sp>
      <p:cxnSp>
        <p:nvCxnSpPr>
          <p:cNvPr id="31" name="Connettore 2 30"/>
          <p:cNvCxnSpPr>
            <a:stCxn id="8" idx="3"/>
          </p:cNvCxnSpPr>
          <p:nvPr/>
        </p:nvCxnSpPr>
        <p:spPr>
          <a:xfrm flipV="1">
            <a:off x="5482101" y="4258270"/>
            <a:ext cx="1764644" cy="230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CasellaDiTesto 31"/>
          <p:cNvSpPr txBox="1"/>
          <p:nvPr/>
        </p:nvSpPr>
        <p:spPr>
          <a:xfrm>
            <a:off x="7401837" y="3464176"/>
            <a:ext cx="2086829" cy="461665"/>
          </a:xfrm>
          <a:prstGeom prst="rect">
            <a:avLst/>
          </a:prstGeom>
          <a:noFill/>
        </p:spPr>
        <p:txBody>
          <a:bodyPr wrap="none" rtlCol="0">
            <a:spAutoFit/>
          </a:bodyPr>
          <a:lstStyle/>
          <a:p>
            <a:r>
              <a:rPr lang="en-GB" sz="2400">
                <a:latin typeface="Times New Roman"/>
                <a:cs typeface="Times New Roman"/>
              </a:rPr>
              <a:t>Asthma history</a:t>
            </a:r>
          </a:p>
        </p:txBody>
      </p:sp>
      <p:sp>
        <p:nvSpPr>
          <p:cNvPr id="3" name="CasellaDiTesto 2"/>
          <p:cNvSpPr txBox="1"/>
          <p:nvPr/>
        </p:nvSpPr>
        <p:spPr>
          <a:xfrm>
            <a:off x="6662545" y="1748616"/>
            <a:ext cx="1404150" cy="338554"/>
          </a:xfrm>
          <a:prstGeom prst="rect">
            <a:avLst/>
          </a:prstGeom>
          <a:noFill/>
        </p:spPr>
        <p:txBody>
          <a:bodyPr wrap="none" rtlCol="0">
            <a:spAutoFit/>
          </a:bodyPr>
          <a:lstStyle/>
          <a:p>
            <a:r>
              <a:rPr lang="it-IT" sz="1600">
                <a:solidFill>
                  <a:srgbClr val="FF0000"/>
                </a:solidFill>
                <a:latin typeface="Times New Roman"/>
                <a:cs typeface="Times New Roman"/>
              </a:rPr>
              <a:t>(GOLD, 2018)</a:t>
            </a:r>
          </a:p>
        </p:txBody>
      </p:sp>
      <p:sp>
        <p:nvSpPr>
          <p:cNvPr id="16" name="CasellaDiTesto 15"/>
          <p:cNvSpPr txBox="1"/>
          <p:nvPr/>
        </p:nvSpPr>
        <p:spPr>
          <a:xfrm>
            <a:off x="6678711" y="2176070"/>
            <a:ext cx="3045726" cy="338554"/>
          </a:xfrm>
          <a:prstGeom prst="rect">
            <a:avLst/>
          </a:prstGeom>
          <a:noFill/>
        </p:spPr>
        <p:txBody>
          <a:bodyPr wrap="none" rtlCol="0">
            <a:spAutoFit/>
          </a:bodyPr>
          <a:lstStyle/>
          <a:p>
            <a:r>
              <a:rPr lang="it-IT" sz="1600">
                <a:solidFill>
                  <a:srgbClr val="FF0000"/>
                </a:solidFill>
                <a:latin typeface="Times New Roman"/>
                <a:cs typeface="Times New Roman"/>
              </a:rPr>
              <a:t>(COPD Spanish </a:t>
            </a:r>
            <a:r>
              <a:rPr lang="it-IT" sz="1600" err="1">
                <a:solidFill>
                  <a:srgbClr val="FF0000"/>
                </a:solidFill>
                <a:latin typeface="Times New Roman"/>
                <a:cs typeface="Times New Roman"/>
              </a:rPr>
              <a:t>guidelines</a:t>
            </a:r>
            <a:r>
              <a:rPr lang="it-IT" sz="1600">
                <a:solidFill>
                  <a:srgbClr val="FF0000"/>
                </a:solidFill>
                <a:latin typeface="Times New Roman"/>
                <a:cs typeface="Times New Roman"/>
              </a:rPr>
              <a:t>, 2012)</a:t>
            </a:r>
          </a:p>
        </p:txBody>
      </p:sp>
      <p:sp>
        <p:nvSpPr>
          <p:cNvPr id="17" name="CasellaDiTesto 16"/>
          <p:cNvSpPr txBox="1"/>
          <p:nvPr/>
        </p:nvSpPr>
        <p:spPr>
          <a:xfrm>
            <a:off x="6907420" y="2574116"/>
            <a:ext cx="3689632" cy="338554"/>
          </a:xfrm>
          <a:prstGeom prst="rect">
            <a:avLst/>
          </a:prstGeom>
          <a:noFill/>
        </p:spPr>
        <p:txBody>
          <a:bodyPr wrap="none" rtlCol="0">
            <a:spAutoFit/>
          </a:bodyPr>
          <a:lstStyle/>
          <a:p>
            <a:r>
              <a:rPr lang="it-IT" sz="1600">
                <a:solidFill>
                  <a:srgbClr val="FF0000"/>
                </a:solidFill>
                <a:latin typeface="Times New Roman"/>
                <a:cs typeface="Times New Roman"/>
              </a:rPr>
              <a:t>(WISDOM </a:t>
            </a:r>
            <a:r>
              <a:rPr lang="it-IT" sz="1600" err="1">
                <a:solidFill>
                  <a:srgbClr val="FF0000"/>
                </a:solidFill>
                <a:latin typeface="Times New Roman"/>
                <a:cs typeface="Times New Roman"/>
              </a:rPr>
              <a:t>Study</a:t>
            </a:r>
            <a:r>
              <a:rPr lang="it-IT" sz="1600">
                <a:solidFill>
                  <a:srgbClr val="FF0000"/>
                </a:solidFill>
                <a:latin typeface="Times New Roman"/>
                <a:cs typeface="Times New Roman"/>
              </a:rPr>
              <a:t> post-hoc </a:t>
            </a:r>
            <a:r>
              <a:rPr lang="it-IT" sz="1600" err="1">
                <a:solidFill>
                  <a:srgbClr val="FF0000"/>
                </a:solidFill>
                <a:latin typeface="Times New Roman"/>
                <a:cs typeface="Times New Roman"/>
              </a:rPr>
              <a:t>analysis</a:t>
            </a:r>
            <a:r>
              <a:rPr lang="it-IT" sz="1600">
                <a:solidFill>
                  <a:srgbClr val="FF0000"/>
                </a:solidFill>
                <a:latin typeface="Times New Roman"/>
                <a:cs typeface="Times New Roman"/>
              </a:rPr>
              <a:t>, 2016)</a:t>
            </a:r>
          </a:p>
        </p:txBody>
      </p:sp>
      <p:sp>
        <p:nvSpPr>
          <p:cNvPr id="18" name="CasellaDiTesto 17"/>
          <p:cNvSpPr txBox="1"/>
          <p:nvPr/>
        </p:nvSpPr>
        <p:spPr>
          <a:xfrm>
            <a:off x="6706930" y="2990291"/>
            <a:ext cx="3045726" cy="338554"/>
          </a:xfrm>
          <a:prstGeom prst="rect">
            <a:avLst/>
          </a:prstGeom>
          <a:noFill/>
        </p:spPr>
        <p:txBody>
          <a:bodyPr wrap="none" rtlCol="0">
            <a:spAutoFit/>
          </a:bodyPr>
          <a:lstStyle/>
          <a:p>
            <a:r>
              <a:rPr lang="it-IT" sz="1600">
                <a:solidFill>
                  <a:srgbClr val="FF0000"/>
                </a:solidFill>
                <a:latin typeface="Times New Roman"/>
                <a:cs typeface="Times New Roman"/>
              </a:rPr>
              <a:t>(COPD Spanish </a:t>
            </a:r>
            <a:r>
              <a:rPr lang="it-IT" sz="1600" err="1">
                <a:solidFill>
                  <a:srgbClr val="FF0000"/>
                </a:solidFill>
                <a:latin typeface="Times New Roman"/>
                <a:cs typeface="Times New Roman"/>
              </a:rPr>
              <a:t>guidelines</a:t>
            </a:r>
            <a:r>
              <a:rPr lang="it-IT" sz="1600">
                <a:solidFill>
                  <a:srgbClr val="FF0000"/>
                </a:solidFill>
                <a:latin typeface="Times New Roman"/>
                <a:cs typeface="Times New Roman"/>
              </a:rPr>
              <a:t>, 2012)</a:t>
            </a:r>
          </a:p>
        </p:txBody>
      </p:sp>
    </p:spTree>
    <p:extLst>
      <p:ext uri="{BB962C8B-B14F-4D97-AF65-F5344CB8AC3E}">
        <p14:creationId xmlns:p14="http://schemas.microsoft.com/office/powerpoint/2010/main" val="3483015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586A07-D472-C427-35C0-3D01DC81F8CD}"/>
              </a:ext>
            </a:extLst>
          </p:cNvPr>
          <p:cNvSpPr txBox="1"/>
          <p:nvPr/>
        </p:nvSpPr>
        <p:spPr>
          <a:xfrm>
            <a:off x="1161570" y="-29406"/>
            <a:ext cx="2373679" cy="300130"/>
          </a:xfrm>
          <a:prstGeom prst="rect">
            <a:avLst/>
          </a:prstGeom>
          <a:noFill/>
        </p:spPr>
        <p:txBody>
          <a:bodyPr wrap="none" rtlCol="0">
            <a:spAutoFit/>
          </a:bodyPr>
          <a:lstStyle/>
          <a:p>
            <a:r>
              <a:rPr lang="en-GB" dirty="0"/>
              <a:t>Mepolizumab MENSA study</a:t>
            </a:r>
          </a:p>
        </p:txBody>
      </p:sp>
      <p:pic>
        <p:nvPicPr>
          <p:cNvPr id="12" name="Picture 11">
            <a:extLst>
              <a:ext uri="{FF2B5EF4-FFF2-40B4-BE49-F238E27FC236}">
                <a16:creationId xmlns:a16="http://schemas.microsoft.com/office/drawing/2014/main" id="{364272F9-D815-8873-175B-3C6A7610D610}"/>
              </a:ext>
            </a:extLst>
          </p:cNvPr>
          <p:cNvPicPr>
            <a:picLocks noChangeAspect="1"/>
          </p:cNvPicPr>
          <p:nvPr/>
        </p:nvPicPr>
        <p:blipFill>
          <a:blip r:embed="rId2"/>
          <a:stretch>
            <a:fillRect/>
          </a:stretch>
        </p:blipFill>
        <p:spPr>
          <a:xfrm>
            <a:off x="6810029" y="556328"/>
            <a:ext cx="4463796" cy="2773299"/>
          </a:xfrm>
          <a:prstGeom prst="rect">
            <a:avLst/>
          </a:prstGeom>
        </p:spPr>
      </p:pic>
      <p:sp>
        <p:nvSpPr>
          <p:cNvPr id="13" name="TextBox 12">
            <a:extLst>
              <a:ext uri="{FF2B5EF4-FFF2-40B4-BE49-F238E27FC236}">
                <a16:creationId xmlns:a16="http://schemas.microsoft.com/office/drawing/2014/main" id="{2D5E1FA4-057E-D4F4-04A2-1F5DBB53D377}"/>
              </a:ext>
            </a:extLst>
          </p:cNvPr>
          <p:cNvSpPr txBox="1"/>
          <p:nvPr/>
        </p:nvSpPr>
        <p:spPr>
          <a:xfrm>
            <a:off x="7298871" y="9115"/>
            <a:ext cx="3078984" cy="369332"/>
          </a:xfrm>
          <a:prstGeom prst="rect">
            <a:avLst/>
          </a:prstGeom>
          <a:noFill/>
        </p:spPr>
        <p:txBody>
          <a:bodyPr wrap="none" rtlCol="0">
            <a:spAutoFit/>
          </a:bodyPr>
          <a:lstStyle/>
          <a:p>
            <a:r>
              <a:rPr lang="en-GB" dirty="0"/>
              <a:t>Mepolizumab MATINEE study</a:t>
            </a:r>
          </a:p>
        </p:txBody>
      </p:sp>
      <p:pic>
        <p:nvPicPr>
          <p:cNvPr id="14" name="Picture 13">
            <a:extLst>
              <a:ext uri="{FF2B5EF4-FFF2-40B4-BE49-F238E27FC236}">
                <a16:creationId xmlns:a16="http://schemas.microsoft.com/office/drawing/2014/main" id="{64D28939-7435-F920-4441-B2A84684D46A}"/>
              </a:ext>
            </a:extLst>
          </p:cNvPr>
          <p:cNvPicPr>
            <a:picLocks noChangeAspect="1"/>
          </p:cNvPicPr>
          <p:nvPr/>
        </p:nvPicPr>
        <p:blipFill>
          <a:blip r:embed="rId3"/>
          <a:stretch>
            <a:fillRect/>
          </a:stretch>
        </p:blipFill>
        <p:spPr>
          <a:xfrm>
            <a:off x="7978392" y="1000995"/>
            <a:ext cx="1244600" cy="546100"/>
          </a:xfrm>
          <a:prstGeom prst="rect">
            <a:avLst/>
          </a:prstGeom>
        </p:spPr>
      </p:pic>
      <p:pic>
        <p:nvPicPr>
          <p:cNvPr id="15" name="Picture 14">
            <a:extLst>
              <a:ext uri="{FF2B5EF4-FFF2-40B4-BE49-F238E27FC236}">
                <a16:creationId xmlns:a16="http://schemas.microsoft.com/office/drawing/2014/main" id="{61D3954E-F0D2-A67A-C0AB-32C2210A40A0}"/>
              </a:ext>
            </a:extLst>
          </p:cNvPr>
          <p:cNvPicPr>
            <a:picLocks noChangeAspect="1"/>
          </p:cNvPicPr>
          <p:nvPr/>
        </p:nvPicPr>
        <p:blipFill>
          <a:blip r:embed="rId4"/>
          <a:stretch>
            <a:fillRect/>
          </a:stretch>
        </p:blipFill>
        <p:spPr>
          <a:xfrm>
            <a:off x="7305292" y="365788"/>
            <a:ext cx="1917700" cy="203200"/>
          </a:xfrm>
          <a:prstGeom prst="rect">
            <a:avLst/>
          </a:prstGeom>
        </p:spPr>
      </p:pic>
      <p:pic>
        <p:nvPicPr>
          <p:cNvPr id="16" name="Picture 15">
            <a:extLst>
              <a:ext uri="{FF2B5EF4-FFF2-40B4-BE49-F238E27FC236}">
                <a16:creationId xmlns:a16="http://schemas.microsoft.com/office/drawing/2014/main" id="{493238AF-1D69-D2A5-DDF5-B134CAECF38A}"/>
              </a:ext>
            </a:extLst>
          </p:cNvPr>
          <p:cNvPicPr>
            <a:picLocks noChangeAspect="1"/>
          </p:cNvPicPr>
          <p:nvPr/>
        </p:nvPicPr>
        <p:blipFill>
          <a:blip r:embed="rId5"/>
          <a:stretch>
            <a:fillRect/>
          </a:stretch>
        </p:blipFill>
        <p:spPr>
          <a:xfrm>
            <a:off x="1042352" y="436461"/>
            <a:ext cx="3952240" cy="2936240"/>
          </a:xfrm>
          <a:prstGeom prst="rect">
            <a:avLst/>
          </a:prstGeom>
        </p:spPr>
      </p:pic>
      <p:pic>
        <p:nvPicPr>
          <p:cNvPr id="18" name="Picture 17">
            <a:extLst>
              <a:ext uri="{FF2B5EF4-FFF2-40B4-BE49-F238E27FC236}">
                <a16:creationId xmlns:a16="http://schemas.microsoft.com/office/drawing/2014/main" id="{DEFDFA65-FAE2-A75C-2434-F1D9C23456FA}"/>
              </a:ext>
            </a:extLst>
          </p:cNvPr>
          <p:cNvPicPr>
            <a:picLocks noChangeAspect="1"/>
          </p:cNvPicPr>
          <p:nvPr/>
        </p:nvPicPr>
        <p:blipFill>
          <a:blip r:embed="rId6"/>
          <a:stretch>
            <a:fillRect/>
          </a:stretch>
        </p:blipFill>
        <p:spPr>
          <a:xfrm>
            <a:off x="1837234" y="1020045"/>
            <a:ext cx="1816100" cy="254000"/>
          </a:xfrm>
          <a:prstGeom prst="rect">
            <a:avLst/>
          </a:prstGeom>
        </p:spPr>
      </p:pic>
      <p:pic>
        <p:nvPicPr>
          <p:cNvPr id="20" name="Picture 19">
            <a:extLst>
              <a:ext uri="{FF2B5EF4-FFF2-40B4-BE49-F238E27FC236}">
                <a16:creationId xmlns:a16="http://schemas.microsoft.com/office/drawing/2014/main" id="{4F0DEED3-B3ED-1D68-EB52-F281FCC26ACB}"/>
              </a:ext>
            </a:extLst>
          </p:cNvPr>
          <p:cNvPicPr>
            <a:picLocks noChangeAspect="1"/>
          </p:cNvPicPr>
          <p:nvPr/>
        </p:nvPicPr>
        <p:blipFill>
          <a:blip r:embed="rId7"/>
          <a:stretch>
            <a:fillRect/>
          </a:stretch>
        </p:blipFill>
        <p:spPr>
          <a:xfrm>
            <a:off x="350724" y="4075434"/>
            <a:ext cx="6369050" cy="2687955"/>
          </a:xfrm>
          <a:prstGeom prst="rect">
            <a:avLst/>
          </a:prstGeom>
        </p:spPr>
      </p:pic>
      <p:pic>
        <p:nvPicPr>
          <p:cNvPr id="9" name="Picture 8">
            <a:extLst>
              <a:ext uri="{FF2B5EF4-FFF2-40B4-BE49-F238E27FC236}">
                <a16:creationId xmlns:a16="http://schemas.microsoft.com/office/drawing/2014/main" id="{5070B65A-7FB5-8750-EC25-EEFECF861F55}"/>
              </a:ext>
            </a:extLst>
          </p:cNvPr>
          <p:cNvPicPr>
            <a:picLocks noChangeAspect="1"/>
          </p:cNvPicPr>
          <p:nvPr/>
        </p:nvPicPr>
        <p:blipFill>
          <a:blip r:embed="rId8"/>
          <a:stretch>
            <a:fillRect/>
          </a:stretch>
        </p:blipFill>
        <p:spPr>
          <a:xfrm>
            <a:off x="2237764" y="259343"/>
            <a:ext cx="1775968" cy="221996"/>
          </a:xfrm>
          <a:prstGeom prst="rect">
            <a:avLst/>
          </a:prstGeom>
        </p:spPr>
      </p:pic>
      <p:sp>
        <p:nvSpPr>
          <p:cNvPr id="21" name="TextBox 20">
            <a:extLst>
              <a:ext uri="{FF2B5EF4-FFF2-40B4-BE49-F238E27FC236}">
                <a16:creationId xmlns:a16="http://schemas.microsoft.com/office/drawing/2014/main" id="{280D335E-E983-72C3-ECDE-6250C740F1C1}"/>
              </a:ext>
            </a:extLst>
          </p:cNvPr>
          <p:cNvSpPr txBox="1"/>
          <p:nvPr/>
        </p:nvSpPr>
        <p:spPr>
          <a:xfrm>
            <a:off x="1161570" y="3429000"/>
            <a:ext cx="2671565" cy="369332"/>
          </a:xfrm>
          <a:prstGeom prst="rect">
            <a:avLst/>
          </a:prstGeom>
          <a:noFill/>
        </p:spPr>
        <p:txBody>
          <a:bodyPr wrap="none" rtlCol="0">
            <a:spAutoFit/>
          </a:bodyPr>
          <a:lstStyle/>
          <a:p>
            <a:r>
              <a:rPr lang="en-GB" dirty="0"/>
              <a:t>Dupilumab QUEST study</a:t>
            </a:r>
          </a:p>
        </p:txBody>
      </p:sp>
      <p:pic>
        <p:nvPicPr>
          <p:cNvPr id="23" name="Picture 22">
            <a:extLst>
              <a:ext uri="{FF2B5EF4-FFF2-40B4-BE49-F238E27FC236}">
                <a16:creationId xmlns:a16="http://schemas.microsoft.com/office/drawing/2014/main" id="{EC8319BA-FFC2-5200-62B4-8561021CBD98}"/>
              </a:ext>
            </a:extLst>
          </p:cNvPr>
          <p:cNvPicPr>
            <a:picLocks noChangeAspect="1"/>
          </p:cNvPicPr>
          <p:nvPr/>
        </p:nvPicPr>
        <p:blipFill>
          <a:blip r:embed="rId9"/>
          <a:stretch>
            <a:fillRect/>
          </a:stretch>
        </p:blipFill>
        <p:spPr>
          <a:xfrm>
            <a:off x="1263187" y="3774323"/>
            <a:ext cx="1898396" cy="187960"/>
          </a:xfrm>
          <a:prstGeom prst="rect">
            <a:avLst/>
          </a:prstGeom>
        </p:spPr>
      </p:pic>
      <p:pic>
        <p:nvPicPr>
          <p:cNvPr id="25" name="Picture 24">
            <a:extLst>
              <a:ext uri="{FF2B5EF4-FFF2-40B4-BE49-F238E27FC236}">
                <a16:creationId xmlns:a16="http://schemas.microsoft.com/office/drawing/2014/main" id="{188BF706-FF62-A610-8A46-1E5DF6F53D31}"/>
              </a:ext>
            </a:extLst>
          </p:cNvPr>
          <p:cNvPicPr>
            <a:picLocks noChangeAspect="1"/>
          </p:cNvPicPr>
          <p:nvPr/>
        </p:nvPicPr>
        <p:blipFill>
          <a:blip r:embed="rId10"/>
          <a:stretch>
            <a:fillRect/>
          </a:stretch>
        </p:blipFill>
        <p:spPr>
          <a:xfrm>
            <a:off x="7533671" y="3853022"/>
            <a:ext cx="4079240" cy="3003550"/>
          </a:xfrm>
          <a:prstGeom prst="rect">
            <a:avLst/>
          </a:prstGeom>
        </p:spPr>
      </p:pic>
      <p:sp>
        <p:nvSpPr>
          <p:cNvPr id="26" name="TextBox 25">
            <a:extLst>
              <a:ext uri="{FF2B5EF4-FFF2-40B4-BE49-F238E27FC236}">
                <a16:creationId xmlns:a16="http://schemas.microsoft.com/office/drawing/2014/main" id="{8A2DA5A9-E73B-6764-0DD1-8998238CE655}"/>
              </a:ext>
            </a:extLst>
          </p:cNvPr>
          <p:cNvSpPr txBox="1"/>
          <p:nvPr/>
        </p:nvSpPr>
        <p:spPr>
          <a:xfrm>
            <a:off x="7509121" y="3244334"/>
            <a:ext cx="2658485" cy="369332"/>
          </a:xfrm>
          <a:prstGeom prst="rect">
            <a:avLst/>
          </a:prstGeom>
          <a:noFill/>
        </p:spPr>
        <p:txBody>
          <a:bodyPr wrap="none" rtlCol="0">
            <a:spAutoFit/>
          </a:bodyPr>
          <a:lstStyle/>
          <a:p>
            <a:r>
              <a:rPr lang="en-GB" dirty="0"/>
              <a:t>Dupilumab NOTUS study</a:t>
            </a:r>
          </a:p>
        </p:txBody>
      </p:sp>
      <p:pic>
        <p:nvPicPr>
          <p:cNvPr id="28" name="Picture 27">
            <a:extLst>
              <a:ext uri="{FF2B5EF4-FFF2-40B4-BE49-F238E27FC236}">
                <a16:creationId xmlns:a16="http://schemas.microsoft.com/office/drawing/2014/main" id="{B73520B9-0E61-08A9-447E-4F6024B5AED1}"/>
              </a:ext>
            </a:extLst>
          </p:cNvPr>
          <p:cNvPicPr>
            <a:picLocks noChangeAspect="1"/>
          </p:cNvPicPr>
          <p:nvPr/>
        </p:nvPicPr>
        <p:blipFill>
          <a:blip r:embed="rId11"/>
          <a:stretch>
            <a:fillRect/>
          </a:stretch>
        </p:blipFill>
        <p:spPr>
          <a:xfrm>
            <a:off x="7533671" y="3613666"/>
            <a:ext cx="1917700" cy="203200"/>
          </a:xfrm>
          <a:prstGeom prst="rect">
            <a:avLst/>
          </a:prstGeom>
        </p:spPr>
      </p:pic>
      <p:sp>
        <p:nvSpPr>
          <p:cNvPr id="29" name="TextBox 28">
            <a:extLst>
              <a:ext uri="{FF2B5EF4-FFF2-40B4-BE49-F238E27FC236}">
                <a16:creationId xmlns:a16="http://schemas.microsoft.com/office/drawing/2014/main" id="{98F9C055-C8C5-1686-7195-156E0904BF1E}"/>
              </a:ext>
            </a:extLst>
          </p:cNvPr>
          <p:cNvSpPr txBox="1"/>
          <p:nvPr/>
        </p:nvSpPr>
        <p:spPr>
          <a:xfrm>
            <a:off x="4196412" y="8059"/>
            <a:ext cx="1880836" cy="369332"/>
          </a:xfrm>
          <a:prstGeom prst="rect">
            <a:avLst/>
          </a:prstGeom>
          <a:noFill/>
        </p:spPr>
        <p:txBody>
          <a:bodyPr wrap="none" rtlCol="0">
            <a:spAutoFit/>
          </a:bodyPr>
          <a:lstStyle/>
          <a:p>
            <a:r>
              <a:rPr lang="en-GB" dirty="0" err="1">
                <a:highlight>
                  <a:srgbClr val="00FF00"/>
                </a:highlight>
              </a:rPr>
              <a:t>eosAsthma</a:t>
            </a:r>
            <a:r>
              <a:rPr lang="en-GB" dirty="0">
                <a:highlight>
                  <a:srgbClr val="00FF00"/>
                </a:highlight>
              </a:rPr>
              <a:t> -53%</a:t>
            </a:r>
          </a:p>
        </p:txBody>
      </p:sp>
      <p:sp>
        <p:nvSpPr>
          <p:cNvPr id="30" name="TextBox 29">
            <a:extLst>
              <a:ext uri="{FF2B5EF4-FFF2-40B4-BE49-F238E27FC236}">
                <a16:creationId xmlns:a16="http://schemas.microsoft.com/office/drawing/2014/main" id="{8053B294-B831-563F-E043-C1170D36B771}"/>
              </a:ext>
            </a:extLst>
          </p:cNvPr>
          <p:cNvSpPr txBox="1"/>
          <p:nvPr/>
        </p:nvSpPr>
        <p:spPr>
          <a:xfrm>
            <a:off x="4134654" y="3429000"/>
            <a:ext cx="1880836" cy="369332"/>
          </a:xfrm>
          <a:prstGeom prst="rect">
            <a:avLst/>
          </a:prstGeom>
          <a:noFill/>
        </p:spPr>
        <p:txBody>
          <a:bodyPr wrap="none" rtlCol="0">
            <a:spAutoFit/>
          </a:bodyPr>
          <a:lstStyle/>
          <a:p>
            <a:r>
              <a:rPr lang="en-GB" dirty="0" err="1">
                <a:highlight>
                  <a:srgbClr val="00FF00"/>
                </a:highlight>
              </a:rPr>
              <a:t>eosAsthma</a:t>
            </a:r>
            <a:r>
              <a:rPr lang="en-GB" dirty="0">
                <a:highlight>
                  <a:srgbClr val="00FF00"/>
                </a:highlight>
              </a:rPr>
              <a:t> -48%</a:t>
            </a:r>
          </a:p>
        </p:txBody>
      </p:sp>
      <p:sp>
        <p:nvSpPr>
          <p:cNvPr id="31" name="TextBox 30">
            <a:extLst>
              <a:ext uri="{FF2B5EF4-FFF2-40B4-BE49-F238E27FC236}">
                <a16:creationId xmlns:a16="http://schemas.microsoft.com/office/drawing/2014/main" id="{DB510973-B4EC-B208-7BC1-977D84CBA935}"/>
              </a:ext>
            </a:extLst>
          </p:cNvPr>
          <p:cNvSpPr txBox="1"/>
          <p:nvPr/>
        </p:nvSpPr>
        <p:spPr>
          <a:xfrm>
            <a:off x="10449729" y="-3544"/>
            <a:ext cx="1727204" cy="369332"/>
          </a:xfrm>
          <a:prstGeom prst="rect">
            <a:avLst/>
          </a:prstGeom>
          <a:noFill/>
        </p:spPr>
        <p:txBody>
          <a:bodyPr wrap="none" rtlCol="0">
            <a:spAutoFit/>
          </a:bodyPr>
          <a:lstStyle/>
          <a:p>
            <a:r>
              <a:rPr lang="en-GB" dirty="0" err="1">
                <a:highlight>
                  <a:srgbClr val="00FFFF"/>
                </a:highlight>
              </a:rPr>
              <a:t>eosCOPD</a:t>
            </a:r>
            <a:r>
              <a:rPr lang="en-GB" dirty="0">
                <a:highlight>
                  <a:srgbClr val="00FFFF"/>
                </a:highlight>
              </a:rPr>
              <a:t> -21%</a:t>
            </a:r>
          </a:p>
        </p:txBody>
      </p:sp>
      <p:sp>
        <p:nvSpPr>
          <p:cNvPr id="32" name="TextBox 31">
            <a:extLst>
              <a:ext uri="{FF2B5EF4-FFF2-40B4-BE49-F238E27FC236}">
                <a16:creationId xmlns:a16="http://schemas.microsoft.com/office/drawing/2014/main" id="{FEE3956E-1D57-F7FD-DD9B-0F985F47ED9D}"/>
              </a:ext>
            </a:extLst>
          </p:cNvPr>
          <p:cNvSpPr txBox="1"/>
          <p:nvPr/>
        </p:nvSpPr>
        <p:spPr>
          <a:xfrm>
            <a:off x="10449729" y="3310062"/>
            <a:ext cx="1727204" cy="369332"/>
          </a:xfrm>
          <a:prstGeom prst="rect">
            <a:avLst/>
          </a:prstGeom>
          <a:noFill/>
        </p:spPr>
        <p:txBody>
          <a:bodyPr wrap="none" rtlCol="0">
            <a:spAutoFit/>
          </a:bodyPr>
          <a:lstStyle/>
          <a:p>
            <a:r>
              <a:rPr lang="en-GB" dirty="0" err="1">
                <a:highlight>
                  <a:srgbClr val="00FFFF"/>
                </a:highlight>
              </a:rPr>
              <a:t>eosCOPD</a:t>
            </a:r>
            <a:r>
              <a:rPr lang="en-GB" dirty="0">
                <a:highlight>
                  <a:srgbClr val="00FFFF"/>
                </a:highlight>
              </a:rPr>
              <a:t> -34%</a:t>
            </a:r>
          </a:p>
        </p:txBody>
      </p:sp>
      <p:pic>
        <p:nvPicPr>
          <p:cNvPr id="34" name="Picture 33">
            <a:extLst>
              <a:ext uri="{FF2B5EF4-FFF2-40B4-BE49-F238E27FC236}">
                <a16:creationId xmlns:a16="http://schemas.microsoft.com/office/drawing/2014/main" id="{921C5662-2F94-79AD-B6C7-C26E1AB33D8F}"/>
              </a:ext>
            </a:extLst>
          </p:cNvPr>
          <p:cNvPicPr>
            <a:picLocks noChangeAspect="1"/>
          </p:cNvPicPr>
          <p:nvPr/>
        </p:nvPicPr>
        <p:blipFill>
          <a:blip r:embed="rId12"/>
          <a:stretch>
            <a:fillRect/>
          </a:stretch>
        </p:blipFill>
        <p:spPr>
          <a:xfrm>
            <a:off x="8600692" y="4146241"/>
            <a:ext cx="2362200" cy="279400"/>
          </a:xfrm>
          <a:prstGeom prst="rect">
            <a:avLst/>
          </a:prstGeom>
        </p:spPr>
      </p:pic>
    </p:spTree>
    <p:extLst>
      <p:ext uri="{BB962C8B-B14F-4D97-AF65-F5344CB8AC3E}">
        <p14:creationId xmlns:p14="http://schemas.microsoft.com/office/powerpoint/2010/main" val="19989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F48405-274B-B84D-CF9D-5C4B596FAA8B}"/>
              </a:ext>
            </a:extLst>
          </p:cNvPr>
          <p:cNvSpPr txBox="1"/>
          <p:nvPr/>
        </p:nvSpPr>
        <p:spPr>
          <a:xfrm>
            <a:off x="1409700" y="5829280"/>
            <a:ext cx="9829800" cy="923330"/>
          </a:xfrm>
          <a:prstGeom prst="rect">
            <a:avLst/>
          </a:prstGeom>
          <a:noFill/>
        </p:spPr>
        <p:txBody>
          <a:bodyPr wrap="square">
            <a:spAutoFit/>
          </a:bodyPr>
          <a:lstStyle/>
          <a:p>
            <a:r>
              <a:rPr lang="en-GB" b="0" i="0" dirty="0">
                <a:solidFill>
                  <a:srgbClr val="2E2E2E"/>
                </a:solidFill>
                <a:effectLst/>
                <a:latin typeface="Source Sans Pro" panose="020F0502020204030204" pitchFamily="34" charset="0"/>
              </a:rPr>
              <a:t>The annualised rate of moderate or severe COPD exacerbations over 52 weeks was 1·75 for </a:t>
            </a:r>
            <a:r>
              <a:rPr lang="en-GB" b="0" i="0" dirty="0" err="1">
                <a:solidFill>
                  <a:srgbClr val="2E2E2E"/>
                </a:solidFill>
                <a:effectLst/>
                <a:latin typeface="Source Sans Pro" panose="020F0502020204030204" pitchFamily="34" charset="0"/>
              </a:rPr>
              <a:t>tezepelumab</a:t>
            </a:r>
            <a:r>
              <a:rPr lang="en-GB" b="0" i="0" dirty="0">
                <a:solidFill>
                  <a:srgbClr val="2E2E2E"/>
                </a:solidFill>
                <a:effectLst/>
                <a:latin typeface="Source Sans Pro" panose="020F0502020204030204" pitchFamily="34" charset="0"/>
              </a:rPr>
              <a:t> versus 2·11 for placebo (rate ratio 0·83 [90% CI 0·64–1·06]; p=0·10 [one-sided]; the primary endpoint was not met).</a:t>
            </a:r>
            <a:endParaRPr lang="en-GB" dirty="0"/>
          </a:p>
        </p:txBody>
      </p:sp>
      <p:pic>
        <p:nvPicPr>
          <p:cNvPr id="6" name="Picture 5">
            <a:extLst>
              <a:ext uri="{FF2B5EF4-FFF2-40B4-BE49-F238E27FC236}">
                <a16:creationId xmlns:a16="http://schemas.microsoft.com/office/drawing/2014/main" id="{F3F9A541-1D3E-1344-E7FB-EF469B6DE1A7}"/>
              </a:ext>
            </a:extLst>
          </p:cNvPr>
          <p:cNvPicPr>
            <a:picLocks noChangeAspect="1"/>
          </p:cNvPicPr>
          <p:nvPr/>
        </p:nvPicPr>
        <p:blipFill>
          <a:blip r:embed="rId2"/>
          <a:stretch>
            <a:fillRect/>
          </a:stretch>
        </p:blipFill>
        <p:spPr>
          <a:xfrm>
            <a:off x="2351087" y="3702060"/>
            <a:ext cx="6987540" cy="2080260"/>
          </a:xfrm>
          <a:prstGeom prst="rect">
            <a:avLst/>
          </a:prstGeom>
        </p:spPr>
      </p:pic>
      <p:pic>
        <p:nvPicPr>
          <p:cNvPr id="7" name="Picture 6">
            <a:extLst>
              <a:ext uri="{FF2B5EF4-FFF2-40B4-BE49-F238E27FC236}">
                <a16:creationId xmlns:a16="http://schemas.microsoft.com/office/drawing/2014/main" id="{6A23A654-6C9F-1D0E-DBC4-15CD6CF6C48A}"/>
              </a:ext>
            </a:extLst>
          </p:cNvPr>
          <p:cNvPicPr>
            <a:picLocks noChangeAspect="1"/>
          </p:cNvPicPr>
          <p:nvPr/>
        </p:nvPicPr>
        <p:blipFill>
          <a:blip r:embed="rId3"/>
          <a:stretch>
            <a:fillRect/>
          </a:stretch>
        </p:blipFill>
        <p:spPr>
          <a:xfrm>
            <a:off x="1958657" y="443600"/>
            <a:ext cx="7772400" cy="2583439"/>
          </a:xfrm>
          <a:prstGeom prst="rect">
            <a:avLst/>
          </a:prstGeom>
        </p:spPr>
      </p:pic>
      <p:pic>
        <p:nvPicPr>
          <p:cNvPr id="8" name="Picture 7">
            <a:extLst>
              <a:ext uri="{FF2B5EF4-FFF2-40B4-BE49-F238E27FC236}">
                <a16:creationId xmlns:a16="http://schemas.microsoft.com/office/drawing/2014/main" id="{115D6F2F-BB9A-25D9-18F9-344DDD7ABFB8}"/>
              </a:ext>
            </a:extLst>
          </p:cNvPr>
          <p:cNvPicPr>
            <a:picLocks noChangeAspect="1"/>
          </p:cNvPicPr>
          <p:nvPr/>
        </p:nvPicPr>
        <p:blipFill>
          <a:blip r:embed="rId4"/>
          <a:stretch>
            <a:fillRect/>
          </a:stretch>
        </p:blipFill>
        <p:spPr>
          <a:xfrm>
            <a:off x="5029200" y="3054341"/>
            <a:ext cx="1828800" cy="215900"/>
          </a:xfrm>
          <a:prstGeom prst="rect">
            <a:avLst/>
          </a:prstGeom>
        </p:spPr>
      </p:pic>
      <p:sp>
        <p:nvSpPr>
          <p:cNvPr id="9" name="TextBox 8">
            <a:extLst>
              <a:ext uri="{FF2B5EF4-FFF2-40B4-BE49-F238E27FC236}">
                <a16:creationId xmlns:a16="http://schemas.microsoft.com/office/drawing/2014/main" id="{CD373B91-B851-4548-F6E2-4348DABA63E9}"/>
              </a:ext>
            </a:extLst>
          </p:cNvPr>
          <p:cNvSpPr txBox="1"/>
          <p:nvPr/>
        </p:nvSpPr>
        <p:spPr>
          <a:xfrm>
            <a:off x="2351087" y="30725"/>
            <a:ext cx="3495572" cy="369332"/>
          </a:xfrm>
          <a:prstGeom prst="rect">
            <a:avLst/>
          </a:prstGeom>
          <a:noFill/>
        </p:spPr>
        <p:txBody>
          <a:bodyPr wrap="none" rtlCol="0">
            <a:spAutoFit/>
          </a:bodyPr>
          <a:lstStyle/>
          <a:p>
            <a:r>
              <a:rPr lang="en-GB" dirty="0"/>
              <a:t>Tezepelumab: NAVIGATOR study</a:t>
            </a:r>
          </a:p>
        </p:txBody>
      </p:sp>
      <p:sp>
        <p:nvSpPr>
          <p:cNvPr id="10" name="TextBox 9">
            <a:extLst>
              <a:ext uri="{FF2B5EF4-FFF2-40B4-BE49-F238E27FC236}">
                <a16:creationId xmlns:a16="http://schemas.microsoft.com/office/drawing/2014/main" id="{4BA9F4B4-5786-FA0C-051D-A842FE85B752}"/>
              </a:ext>
            </a:extLst>
          </p:cNvPr>
          <p:cNvSpPr txBox="1"/>
          <p:nvPr/>
        </p:nvSpPr>
        <p:spPr>
          <a:xfrm>
            <a:off x="2351087" y="3332728"/>
            <a:ext cx="3987117" cy="369332"/>
          </a:xfrm>
          <a:prstGeom prst="rect">
            <a:avLst/>
          </a:prstGeom>
          <a:noFill/>
        </p:spPr>
        <p:txBody>
          <a:bodyPr wrap="none" rtlCol="0">
            <a:spAutoFit/>
          </a:bodyPr>
          <a:lstStyle/>
          <a:p>
            <a:r>
              <a:rPr lang="en-GB" dirty="0"/>
              <a:t>Tezepelumab: COURSE study in COPD</a:t>
            </a:r>
          </a:p>
        </p:txBody>
      </p:sp>
      <p:cxnSp>
        <p:nvCxnSpPr>
          <p:cNvPr id="3" name="Straight Arrow Connector 2">
            <a:extLst>
              <a:ext uri="{FF2B5EF4-FFF2-40B4-BE49-F238E27FC236}">
                <a16:creationId xmlns:a16="http://schemas.microsoft.com/office/drawing/2014/main" id="{07C5C8B3-F312-1D48-25C3-0F890902B3AE}"/>
              </a:ext>
            </a:extLst>
          </p:cNvPr>
          <p:cNvCxnSpPr>
            <a:cxnSpLocks/>
          </p:cNvCxnSpPr>
          <p:nvPr/>
        </p:nvCxnSpPr>
        <p:spPr>
          <a:xfrm>
            <a:off x="5737800" y="248049"/>
            <a:ext cx="1152855"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1AA03E4-A819-21B8-98D5-ABB21E282A2B}"/>
              </a:ext>
            </a:extLst>
          </p:cNvPr>
          <p:cNvSpPr txBox="1"/>
          <p:nvPr/>
        </p:nvSpPr>
        <p:spPr>
          <a:xfrm>
            <a:off x="7014754" y="46966"/>
            <a:ext cx="4057329" cy="369332"/>
          </a:xfrm>
          <a:prstGeom prst="rect">
            <a:avLst/>
          </a:prstGeom>
          <a:noFill/>
        </p:spPr>
        <p:txBody>
          <a:bodyPr wrap="none" rtlCol="0">
            <a:spAutoFit/>
          </a:bodyPr>
          <a:lstStyle/>
          <a:p>
            <a:r>
              <a:rPr lang="en-GB" dirty="0"/>
              <a:t>-56% acute asthma exacerbations rate </a:t>
            </a:r>
          </a:p>
        </p:txBody>
      </p:sp>
      <p:cxnSp>
        <p:nvCxnSpPr>
          <p:cNvPr id="11" name="Straight Arrow Connector 10">
            <a:extLst>
              <a:ext uri="{FF2B5EF4-FFF2-40B4-BE49-F238E27FC236}">
                <a16:creationId xmlns:a16="http://schemas.microsoft.com/office/drawing/2014/main" id="{ABCF797D-A1B1-4183-D98A-7A613D9AAB9D}"/>
              </a:ext>
            </a:extLst>
          </p:cNvPr>
          <p:cNvCxnSpPr>
            <a:cxnSpLocks/>
          </p:cNvCxnSpPr>
          <p:nvPr/>
        </p:nvCxnSpPr>
        <p:spPr>
          <a:xfrm>
            <a:off x="6366992" y="3517394"/>
            <a:ext cx="1152855"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B9B397A-79FA-9678-0814-35F353B6423A}"/>
              </a:ext>
            </a:extLst>
          </p:cNvPr>
          <p:cNvSpPr txBox="1"/>
          <p:nvPr/>
        </p:nvSpPr>
        <p:spPr>
          <a:xfrm>
            <a:off x="7548635" y="3314576"/>
            <a:ext cx="3941720" cy="369332"/>
          </a:xfrm>
          <a:prstGeom prst="rect">
            <a:avLst/>
          </a:prstGeom>
          <a:noFill/>
        </p:spPr>
        <p:txBody>
          <a:bodyPr wrap="none" rtlCol="0">
            <a:spAutoFit/>
          </a:bodyPr>
          <a:lstStyle/>
          <a:p>
            <a:r>
              <a:rPr lang="en-GB" dirty="0"/>
              <a:t>no effect on asthma exacerbation rate</a:t>
            </a:r>
          </a:p>
        </p:txBody>
      </p:sp>
    </p:spTree>
    <p:extLst>
      <p:ext uri="{BB962C8B-B14F-4D97-AF65-F5344CB8AC3E}">
        <p14:creationId xmlns:p14="http://schemas.microsoft.com/office/powerpoint/2010/main" val="1879175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dirty="0" err="1">
                <a:latin typeface="Times New Roman"/>
                <a:cs typeface="Times New Roman"/>
              </a:rPr>
              <a:t>Personalised</a:t>
            </a:r>
            <a:r>
              <a:rPr lang="it-IT" sz="3600" dirty="0">
                <a:latin typeface="Times New Roman"/>
                <a:cs typeface="Times New Roman"/>
              </a:rPr>
              <a:t> medicine</a:t>
            </a:r>
          </a:p>
        </p:txBody>
      </p:sp>
      <p:sp>
        <p:nvSpPr>
          <p:cNvPr id="3" name="Segnaposto contenuto 2"/>
          <p:cNvSpPr>
            <a:spLocks noGrp="1"/>
          </p:cNvSpPr>
          <p:nvPr>
            <p:ph idx="1"/>
          </p:nvPr>
        </p:nvSpPr>
        <p:spPr>
          <a:xfrm>
            <a:off x="1943100" y="1557847"/>
            <a:ext cx="8229600" cy="3396552"/>
          </a:xfrm>
        </p:spPr>
        <p:txBody>
          <a:bodyPr>
            <a:normAutofit/>
          </a:bodyPr>
          <a:lstStyle/>
          <a:p>
            <a:r>
              <a:rPr lang="en-GB">
                <a:latin typeface="Times New Roman"/>
                <a:cs typeface="Times New Roman"/>
              </a:rPr>
              <a:t>A medical model using characterization of individuals’ phenotypes and genotypes (e.g. molecular profiling, medical imaging, lifestyle data) for tailoring the right therapeutic strategy for the right person at the right time, and/or to determine the predisposition to disease and/or to deliver timely and targeted prevention</a:t>
            </a:r>
          </a:p>
          <a:p>
            <a:endParaRPr lang="en-GB"/>
          </a:p>
          <a:p>
            <a:pPr marL="0" indent="0">
              <a:buNone/>
            </a:pPr>
            <a:endParaRPr lang="en-GB"/>
          </a:p>
        </p:txBody>
      </p:sp>
      <p:sp>
        <p:nvSpPr>
          <p:cNvPr id="4" name="CasellaDiTesto 3"/>
          <p:cNvSpPr txBox="1"/>
          <p:nvPr/>
        </p:nvSpPr>
        <p:spPr>
          <a:xfrm>
            <a:off x="2279650" y="6277134"/>
            <a:ext cx="7697748" cy="369332"/>
          </a:xfrm>
          <a:prstGeom prst="rect">
            <a:avLst/>
          </a:prstGeom>
          <a:noFill/>
        </p:spPr>
        <p:txBody>
          <a:bodyPr wrap="none" rtlCol="0">
            <a:spAutoFit/>
          </a:bodyPr>
          <a:lstStyle/>
          <a:p>
            <a:r>
              <a:rPr lang="it-IT" dirty="0"/>
              <a:t>https://</a:t>
            </a:r>
            <a:r>
              <a:rPr lang="it-IT" dirty="0" err="1"/>
              <a:t>health.ec.europa.eu</a:t>
            </a:r>
            <a:r>
              <a:rPr lang="it-IT" dirty="0"/>
              <a:t>/</a:t>
            </a:r>
            <a:r>
              <a:rPr lang="it-IT" dirty="0" err="1"/>
              <a:t>medicinal</a:t>
            </a:r>
            <a:r>
              <a:rPr lang="it-IT" dirty="0"/>
              <a:t>-products/</a:t>
            </a:r>
            <a:r>
              <a:rPr lang="it-IT" dirty="0" err="1"/>
              <a:t>personalised-medicine_en</a:t>
            </a:r>
            <a:endParaRPr lang="it-IT" dirty="0"/>
          </a:p>
        </p:txBody>
      </p:sp>
      <p:sp>
        <p:nvSpPr>
          <p:cNvPr id="5" name="Line 1031"/>
          <p:cNvSpPr>
            <a:spLocks noChangeShapeType="1"/>
          </p:cNvSpPr>
          <p:nvPr/>
        </p:nvSpPr>
        <p:spPr bwMode="auto">
          <a:xfrm>
            <a:off x="1752600" y="1417638"/>
            <a:ext cx="8610600" cy="0"/>
          </a:xfrm>
          <a:prstGeom prst="line">
            <a:avLst/>
          </a:prstGeom>
          <a:noFill/>
          <a:ln w="2222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pPr algn="ctr"/>
            <a:endParaRPr lang="it-IT"/>
          </a:p>
        </p:txBody>
      </p:sp>
      <p:sp>
        <p:nvSpPr>
          <p:cNvPr id="7" name="Freeform 6">
            <a:extLst>
              <a:ext uri="{FF2B5EF4-FFF2-40B4-BE49-F238E27FC236}">
                <a16:creationId xmlns:a16="http://schemas.microsoft.com/office/drawing/2014/main" id="{60F1AF7F-092A-89B9-12C7-A86599AD9FB4}"/>
              </a:ext>
            </a:extLst>
          </p:cNvPr>
          <p:cNvSpPr/>
          <p:nvPr/>
        </p:nvSpPr>
        <p:spPr>
          <a:xfrm>
            <a:off x="2167890" y="5403182"/>
            <a:ext cx="7886700" cy="609835"/>
          </a:xfrm>
          <a:custGeom>
            <a:avLst/>
            <a:gdLst>
              <a:gd name="connsiteX0" fmla="*/ 0 w 7886700"/>
              <a:gd name="connsiteY0" fmla="*/ 202804 h 1216800"/>
              <a:gd name="connsiteX1" fmla="*/ 202804 w 7886700"/>
              <a:gd name="connsiteY1" fmla="*/ 0 h 1216800"/>
              <a:gd name="connsiteX2" fmla="*/ 7683896 w 7886700"/>
              <a:gd name="connsiteY2" fmla="*/ 0 h 1216800"/>
              <a:gd name="connsiteX3" fmla="*/ 7886700 w 7886700"/>
              <a:gd name="connsiteY3" fmla="*/ 202804 h 1216800"/>
              <a:gd name="connsiteX4" fmla="*/ 7886700 w 7886700"/>
              <a:gd name="connsiteY4" fmla="*/ 1013996 h 1216800"/>
              <a:gd name="connsiteX5" fmla="*/ 7683896 w 7886700"/>
              <a:gd name="connsiteY5" fmla="*/ 1216800 h 1216800"/>
              <a:gd name="connsiteX6" fmla="*/ 202804 w 7886700"/>
              <a:gd name="connsiteY6" fmla="*/ 1216800 h 1216800"/>
              <a:gd name="connsiteX7" fmla="*/ 0 w 7886700"/>
              <a:gd name="connsiteY7" fmla="*/ 1013996 h 1216800"/>
              <a:gd name="connsiteX8" fmla="*/ 0 w 7886700"/>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1216800">
                <a:moveTo>
                  <a:pt x="0" y="202804"/>
                </a:moveTo>
                <a:cubicBezTo>
                  <a:pt x="0" y="90798"/>
                  <a:pt x="90798" y="0"/>
                  <a:pt x="202804" y="0"/>
                </a:cubicBezTo>
                <a:lnTo>
                  <a:pt x="7683896" y="0"/>
                </a:lnTo>
                <a:cubicBezTo>
                  <a:pt x="7795902" y="0"/>
                  <a:pt x="7886700" y="90798"/>
                  <a:pt x="7886700" y="202804"/>
                </a:cubicBezTo>
                <a:lnTo>
                  <a:pt x="7886700" y="1013996"/>
                </a:lnTo>
                <a:cubicBezTo>
                  <a:pt x="7886700" y="1126002"/>
                  <a:pt x="7795902" y="1216800"/>
                  <a:pt x="7683896" y="1216800"/>
                </a:cubicBezTo>
                <a:lnTo>
                  <a:pt x="202804" y="1216800"/>
                </a:lnTo>
                <a:cubicBezTo>
                  <a:pt x="90798" y="1216800"/>
                  <a:pt x="0" y="1126002"/>
                  <a:pt x="0" y="1013996"/>
                </a:cubicBezTo>
                <a:lnTo>
                  <a:pt x="0" y="202804"/>
                </a:lnTo>
                <a:close/>
              </a:path>
            </a:pathLst>
          </a:custGeom>
          <a:solidFill>
            <a:srgbClr val="00B0F0"/>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6079" tIns="166079" rIns="166079" bIns="166079" numCol="1" spcCol="1270" anchor="ctr" anchorCtr="0">
            <a:noAutofit/>
          </a:bodyPr>
          <a:lstStyle/>
          <a:p>
            <a:pPr defTabSz="1244600">
              <a:lnSpc>
                <a:spcPct val="90000"/>
              </a:lnSpc>
              <a:spcBef>
                <a:spcPct val="0"/>
              </a:spcBef>
              <a:spcAft>
                <a:spcPct val="35000"/>
              </a:spcAft>
            </a:pPr>
            <a:r>
              <a:rPr lang="en-US" sz="2800"/>
              <a:t>Individual preventive interventions</a:t>
            </a:r>
          </a:p>
        </p:txBody>
      </p:sp>
      <p:sp>
        <p:nvSpPr>
          <p:cNvPr id="8" name="Freeform 7">
            <a:extLst>
              <a:ext uri="{FF2B5EF4-FFF2-40B4-BE49-F238E27FC236}">
                <a16:creationId xmlns:a16="http://schemas.microsoft.com/office/drawing/2014/main" id="{146330CE-5F29-95BA-1393-A1C151F88365}"/>
              </a:ext>
            </a:extLst>
          </p:cNvPr>
          <p:cNvSpPr/>
          <p:nvPr/>
        </p:nvSpPr>
        <p:spPr>
          <a:xfrm>
            <a:off x="2152650" y="4789037"/>
            <a:ext cx="7886700" cy="609835"/>
          </a:xfrm>
          <a:custGeom>
            <a:avLst/>
            <a:gdLst>
              <a:gd name="connsiteX0" fmla="*/ 0 w 7886700"/>
              <a:gd name="connsiteY0" fmla="*/ 202804 h 1216800"/>
              <a:gd name="connsiteX1" fmla="*/ 202804 w 7886700"/>
              <a:gd name="connsiteY1" fmla="*/ 0 h 1216800"/>
              <a:gd name="connsiteX2" fmla="*/ 7683896 w 7886700"/>
              <a:gd name="connsiteY2" fmla="*/ 0 h 1216800"/>
              <a:gd name="connsiteX3" fmla="*/ 7886700 w 7886700"/>
              <a:gd name="connsiteY3" fmla="*/ 202804 h 1216800"/>
              <a:gd name="connsiteX4" fmla="*/ 7886700 w 7886700"/>
              <a:gd name="connsiteY4" fmla="*/ 1013996 h 1216800"/>
              <a:gd name="connsiteX5" fmla="*/ 7683896 w 7886700"/>
              <a:gd name="connsiteY5" fmla="*/ 1216800 h 1216800"/>
              <a:gd name="connsiteX6" fmla="*/ 202804 w 7886700"/>
              <a:gd name="connsiteY6" fmla="*/ 1216800 h 1216800"/>
              <a:gd name="connsiteX7" fmla="*/ 0 w 7886700"/>
              <a:gd name="connsiteY7" fmla="*/ 1013996 h 1216800"/>
              <a:gd name="connsiteX8" fmla="*/ 0 w 7886700"/>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1216800">
                <a:moveTo>
                  <a:pt x="0" y="202804"/>
                </a:moveTo>
                <a:cubicBezTo>
                  <a:pt x="0" y="90798"/>
                  <a:pt x="90798" y="0"/>
                  <a:pt x="202804" y="0"/>
                </a:cubicBezTo>
                <a:lnTo>
                  <a:pt x="7683896" y="0"/>
                </a:lnTo>
                <a:cubicBezTo>
                  <a:pt x="7795902" y="0"/>
                  <a:pt x="7886700" y="90798"/>
                  <a:pt x="7886700" y="202804"/>
                </a:cubicBezTo>
                <a:lnTo>
                  <a:pt x="7886700" y="1013996"/>
                </a:lnTo>
                <a:cubicBezTo>
                  <a:pt x="7886700" y="1126002"/>
                  <a:pt x="7795902" y="1216800"/>
                  <a:pt x="7683896" y="1216800"/>
                </a:cubicBezTo>
                <a:lnTo>
                  <a:pt x="202804" y="1216800"/>
                </a:lnTo>
                <a:cubicBezTo>
                  <a:pt x="90798" y="1216800"/>
                  <a:pt x="0" y="1126002"/>
                  <a:pt x="0" y="1013996"/>
                </a:cubicBezTo>
                <a:lnTo>
                  <a:pt x="0" y="202804"/>
                </a:lnTo>
                <a:close/>
              </a:path>
            </a:pathLst>
          </a:custGeom>
          <a:solidFill>
            <a:srgbClr val="7030A0"/>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6079" tIns="166079" rIns="166079" bIns="166079" numCol="1" spcCol="1270" anchor="ctr" anchorCtr="0">
            <a:noAutofit/>
          </a:bodyPr>
          <a:lstStyle/>
          <a:p>
            <a:pPr defTabSz="1244600">
              <a:lnSpc>
                <a:spcPct val="90000"/>
              </a:lnSpc>
              <a:spcBef>
                <a:spcPct val="0"/>
              </a:spcBef>
              <a:spcAft>
                <a:spcPct val="35000"/>
              </a:spcAft>
            </a:pPr>
            <a:r>
              <a:rPr lang="en-US" sz="2800"/>
              <a:t>Prediction of individual risk</a:t>
            </a:r>
          </a:p>
        </p:txBody>
      </p:sp>
      <p:sp>
        <p:nvSpPr>
          <p:cNvPr id="9" name="Freeform 8">
            <a:extLst>
              <a:ext uri="{FF2B5EF4-FFF2-40B4-BE49-F238E27FC236}">
                <a16:creationId xmlns:a16="http://schemas.microsoft.com/office/drawing/2014/main" id="{16696981-1348-A5B6-AC9F-ABF23A72274B}"/>
              </a:ext>
            </a:extLst>
          </p:cNvPr>
          <p:cNvSpPr/>
          <p:nvPr/>
        </p:nvSpPr>
        <p:spPr>
          <a:xfrm>
            <a:off x="2152650" y="4176080"/>
            <a:ext cx="7886700" cy="609835"/>
          </a:xfrm>
          <a:custGeom>
            <a:avLst/>
            <a:gdLst>
              <a:gd name="connsiteX0" fmla="*/ 0 w 7886700"/>
              <a:gd name="connsiteY0" fmla="*/ 202804 h 1216800"/>
              <a:gd name="connsiteX1" fmla="*/ 202804 w 7886700"/>
              <a:gd name="connsiteY1" fmla="*/ 0 h 1216800"/>
              <a:gd name="connsiteX2" fmla="*/ 7683896 w 7886700"/>
              <a:gd name="connsiteY2" fmla="*/ 0 h 1216800"/>
              <a:gd name="connsiteX3" fmla="*/ 7886700 w 7886700"/>
              <a:gd name="connsiteY3" fmla="*/ 202804 h 1216800"/>
              <a:gd name="connsiteX4" fmla="*/ 7886700 w 7886700"/>
              <a:gd name="connsiteY4" fmla="*/ 1013996 h 1216800"/>
              <a:gd name="connsiteX5" fmla="*/ 7683896 w 7886700"/>
              <a:gd name="connsiteY5" fmla="*/ 1216800 h 1216800"/>
              <a:gd name="connsiteX6" fmla="*/ 202804 w 7886700"/>
              <a:gd name="connsiteY6" fmla="*/ 1216800 h 1216800"/>
              <a:gd name="connsiteX7" fmla="*/ 0 w 7886700"/>
              <a:gd name="connsiteY7" fmla="*/ 1013996 h 1216800"/>
              <a:gd name="connsiteX8" fmla="*/ 0 w 7886700"/>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1216800">
                <a:moveTo>
                  <a:pt x="0" y="202804"/>
                </a:moveTo>
                <a:cubicBezTo>
                  <a:pt x="0" y="90798"/>
                  <a:pt x="90798" y="0"/>
                  <a:pt x="202804" y="0"/>
                </a:cubicBezTo>
                <a:lnTo>
                  <a:pt x="7683896" y="0"/>
                </a:lnTo>
                <a:cubicBezTo>
                  <a:pt x="7795902" y="0"/>
                  <a:pt x="7886700" y="90798"/>
                  <a:pt x="7886700" y="202804"/>
                </a:cubicBezTo>
                <a:lnTo>
                  <a:pt x="7886700" y="1013996"/>
                </a:lnTo>
                <a:cubicBezTo>
                  <a:pt x="7886700" y="1126002"/>
                  <a:pt x="7795902" y="1216800"/>
                  <a:pt x="7683896" y="1216800"/>
                </a:cubicBezTo>
                <a:lnTo>
                  <a:pt x="202804" y="1216800"/>
                </a:lnTo>
                <a:cubicBezTo>
                  <a:pt x="90798" y="1216800"/>
                  <a:pt x="0" y="1126002"/>
                  <a:pt x="0" y="1013996"/>
                </a:cubicBezTo>
                <a:lnTo>
                  <a:pt x="0" y="20280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6079" tIns="166079" rIns="166079" bIns="166079" numCol="1" spcCol="1270" anchor="ctr" anchorCtr="0">
            <a:noAutofit/>
          </a:bodyPr>
          <a:lstStyle/>
          <a:p>
            <a:pPr defTabSz="1244600">
              <a:lnSpc>
                <a:spcPct val="90000"/>
              </a:lnSpc>
              <a:spcBef>
                <a:spcPct val="0"/>
              </a:spcBef>
              <a:spcAft>
                <a:spcPct val="35000"/>
              </a:spcAft>
            </a:pPr>
            <a:r>
              <a:rPr lang="en-GB" sz="2800"/>
              <a:t>Personalised therapies</a:t>
            </a:r>
          </a:p>
        </p:txBody>
      </p:sp>
    </p:spTree>
    <p:extLst>
      <p:ext uri="{BB962C8B-B14F-4D97-AF65-F5344CB8AC3E}">
        <p14:creationId xmlns:p14="http://schemas.microsoft.com/office/powerpoint/2010/main" val="163171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2E67-ABF0-C206-A1B5-F21CE19CDE4F}"/>
              </a:ext>
            </a:extLst>
          </p:cNvPr>
          <p:cNvSpPr>
            <a:spLocks noGrp="1"/>
          </p:cNvSpPr>
          <p:nvPr>
            <p:ph type="title"/>
          </p:nvPr>
        </p:nvSpPr>
        <p:spPr/>
        <p:txBody>
          <a:bodyPr>
            <a:normAutofit/>
          </a:bodyPr>
          <a:lstStyle/>
          <a:p>
            <a:r>
              <a:rPr lang="en-GB" sz="3600" dirty="0">
                <a:latin typeface="Times New Roman" panose="02020603050405020304" pitchFamily="18" charset="0"/>
                <a:cs typeface="Times New Roman" panose="02020603050405020304" pitchFamily="18" charset="0"/>
              </a:rPr>
              <a:t>Personalised pharmacotherapy of asthma and COPD</a:t>
            </a:r>
          </a:p>
        </p:txBody>
      </p:sp>
      <p:sp>
        <p:nvSpPr>
          <p:cNvPr id="3" name="Content Placeholder 2">
            <a:extLst>
              <a:ext uri="{FF2B5EF4-FFF2-40B4-BE49-F238E27FC236}">
                <a16:creationId xmlns:a16="http://schemas.microsoft.com/office/drawing/2014/main" id="{BD02F6F9-AC28-93F8-A0A8-847358DFB822}"/>
              </a:ext>
            </a:extLst>
          </p:cNvPr>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Asthma and COPD are heterogeneous diseases in trajectories, risk for exacerbations and therapeutic response</a:t>
            </a:r>
          </a:p>
          <a:p>
            <a:r>
              <a:rPr lang="en-GB" dirty="0">
                <a:latin typeface="Times New Roman" panose="02020603050405020304" pitchFamily="18" charset="0"/>
                <a:cs typeface="Times New Roman" panose="02020603050405020304" pitchFamily="18" charset="0"/>
              </a:rPr>
              <a:t>This is likely due to various underlying molecular mechanisms (endotypes)</a:t>
            </a:r>
          </a:p>
          <a:p>
            <a:r>
              <a:rPr lang="en-GB" dirty="0">
                <a:latin typeface="Times New Roman" panose="02020603050405020304" pitchFamily="18" charset="0"/>
                <a:cs typeface="Times New Roman" panose="02020603050405020304" pitchFamily="18" charset="0"/>
              </a:rPr>
              <a:t>Identifying endotypes at the individual level is pivotal for developing targeted personalised therapies</a:t>
            </a:r>
          </a:p>
        </p:txBody>
      </p:sp>
      <p:sp>
        <p:nvSpPr>
          <p:cNvPr id="4" name="Line 4">
            <a:extLst>
              <a:ext uri="{FF2B5EF4-FFF2-40B4-BE49-F238E27FC236}">
                <a16:creationId xmlns:a16="http://schemas.microsoft.com/office/drawing/2014/main" id="{DCCC4A4C-271A-4B0E-F937-C48E7F1571FF}"/>
              </a:ext>
            </a:extLst>
          </p:cNvPr>
          <p:cNvSpPr>
            <a:spLocks noChangeShapeType="1"/>
          </p:cNvSpPr>
          <p:nvPr/>
        </p:nvSpPr>
        <p:spPr bwMode="auto">
          <a:xfrm flipV="1">
            <a:off x="274320" y="1570815"/>
            <a:ext cx="11281409" cy="10467"/>
          </a:xfrm>
          <a:prstGeom prst="line">
            <a:avLst/>
          </a:prstGeom>
          <a:noFill/>
          <a:ln w="317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Times New Roman"/>
              <a:cs typeface="Times New Roman"/>
            </a:endParaRPr>
          </a:p>
        </p:txBody>
      </p:sp>
    </p:spTree>
    <p:extLst>
      <p:ext uri="{BB962C8B-B14F-4D97-AF65-F5344CB8AC3E}">
        <p14:creationId xmlns:p14="http://schemas.microsoft.com/office/powerpoint/2010/main" val="2960995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sz="3600" dirty="0">
                <a:latin typeface="Times New Roman"/>
                <a:cs typeface="Times New Roman"/>
              </a:rPr>
              <a:t>Pharmacological implications for asthma and COPD </a:t>
            </a:r>
            <a:r>
              <a:rPr lang="en-GB" sz="3600" dirty="0" err="1">
                <a:latin typeface="Times New Roman"/>
                <a:cs typeface="Times New Roman"/>
              </a:rPr>
              <a:t>endotyping</a:t>
            </a:r>
            <a:endParaRPr lang="en-GB" sz="3600" dirty="0">
              <a:latin typeface="Times New Roman"/>
              <a:cs typeface="Times New Roman"/>
            </a:endParaRPr>
          </a:p>
        </p:txBody>
      </p:sp>
      <p:sp>
        <p:nvSpPr>
          <p:cNvPr id="4" name="Line 4"/>
          <p:cNvSpPr>
            <a:spLocks noChangeShapeType="1"/>
          </p:cNvSpPr>
          <p:nvPr/>
        </p:nvSpPr>
        <p:spPr bwMode="auto">
          <a:xfrm>
            <a:off x="1779962" y="1724641"/>
            <a:ext cx="8610600" cy="0"/>
          </a:xfrm>
          <a:prstGeom prst="line">
            <a:avLst/>
          </a:prstGeom>
          <a:noFill/>
          <a:ln w="317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Times New Roman"/>
              <a:cs typeface="Times New Roman"/>
            </a:endParaRPr>
          </a:p>
        </p:txBody>
      </p:sp>
      <p:sp>
        <p:nvSpPr>
          <p:cNvPr id="5" name="CasellaDiTesto 4"/>
          <p:cNvSpPr txBox="1"/>
          <p:nvPr/>
        </p:nvSpPr>
        <p:spPr>
          <a:xfrm>
            <a:off x="5246990" y="2347503"/>
            <a:ext cx="1620906" cy="461665"/>
          </a:xfrm>
          <a:prstGeom prst="rect">
            <a:avLst/>
          </a:prstGeom>
          <a:noFill/>
        </p:spPr>
        <p:txBody>
          <a:bodyPr wrap="none" rtlCol="0">
            <a:spAutoFit/>
          </a:bodyPr>
          <a:lstStyle/>
          <a:p>
            <a:r>
              <a:rPr lang="en-GB" sz="2400">
                <a:latin typeface="Times New Roman"/>
                <a:cs typeface="Times New Roman"/>
              </a:rPr>
              <a:t>Endotyping</a:t>
            </a:r>
          </a:p>
        </p:txBody>
      </p:sp>
      <p:sp>
        <p:nvSpPr>
          <p:cNvPr id="6" name="CasellaDiTesto 5"/>
          <p:cNvSpPr txBox="1"/>
          <p:nvPr/>
        </p:nvSpPr>
        <p:spPr>
          <a:xfrm>
            <a:off x="4457206" y="2116671"/>
            <a:ext cx="184666" cy="461665"/>
          </a:xfrm>
          <a:prstGeom prst="rect">
            <a:avLst/>
          </a:prstGeom>
          <a:noFill/>
        </p:spPr>
        <p:txBody>
          <a:bodyPr wrap="none" rtlCol="0">
            <a:spAutoFit/>
          </a:bodyPr>
          <a:lstStyle/>
          <a:p>
            <a:endParaRPr lang="en-GB" sz="2400">
              <a:latin typeface="Times New Roman"/>
              <a:cs typeface="Times New Roman"/>
            </a:endParaRPr>
          </a:p>
        </p:txBody>
      </p:sp>
      <p:cxnSp>
        <p:nvCxnSpPr>
          <p:cNvPr id="7" name="Connettore 2 6"/>
          <p:cNvCxnSpPr/>
          <p:nvPr/>
        </p:nvCxnSpPr>
        <p:spPr>
          <a:xfrm flipH="1">
            <a:off x="3793068" y="3031067"/>
            <a:ext cx="1453923" cy="1303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flipH="1">
            <a:off x="6011334" y="3031067"/>
            <a:ext cx="33867" cy="1473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a:off x="6867897" y="3031067"/>
            <a:ext cx="1192371" cy="1303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2721756" y="4522802"/>
            <a:ext cx="1920117" cy="830997"/>
          </a:xfrm>
          <a:prstGeom prst="rect">
            <a:avLst/>
          </a:prstGeom>
          <a:noFill/>
        </p:spPr>
        <p:txBody>
          <a:bodyPr wrap="none" rtlCol="0">
            <a:spAutoFit/>
          </a:bodyPr>
          <a:lstStyle/>
          <a:p>
            <a:r>
              <a:rPr lang="en-GB" sz="2400">
                <a:latin typeface="Times New Roman"/>
                <a:cs typeface="Times New Roman"/>
              </a:rPr>
              <a:t>repositioning </a:t>
            </a:r>
          </a:p>
          <a:p>
            <a:r>
              <a:rPr lang="en-GB" sz="2400">
                <a:latin typeface="Times New Roman"/>
                <a:cs typeface="Times New Roman"/>
              </a:rPr>
              <a:t>existing drugs</a:t>
            </a:r>
          </a:p>
        </p:txBody>
      </p:sp>
      <p:sp>
        <p:nvSpPr>
          <p:cNvPr id="15" name="CasellaDiTesto 14"/>
          <p:cNvSpPr txBox="1"/>
          <p:nvPr/>
        </p:nvSpPr>
        <p:spPr>
          <a:xfrm>
            <a:off x="5047167" y="4675202"/>
            <a:ext cx="1859805" cy="830997"/>
          </a:xfrm>
          <a:prstGeom prst="rect">
            <a:avLst/>
          </a:prstGeom>
          <a:noFill/>
        </p:spPr>
        <p:txBody>
          <a:bodyPr wrap="none" rtlCol="0">
            <a:spAutoFit/>
          </a:bodyPr>
          <a:lstStyle/>
          <a:p>
            <a:pPr algn="ctr"/>
            <a:r>
              <a:rPr lang="en-GB" sz="2400">
                <a:latin typeface="Times New Roman"/>
                <a:cs typeface="Times New Roman"/>
              </a:rPr>
              <a:t>cross disease </a:t>
            </a:r>
          </a:p>
          <a:p>
            <a:pPr algn="ctr"/>
            <a:r>
              <a:rPr lang="en-GB" sz="2400">
                <a:latin typeface="Times New Roman"/>
                <a:cs typeface="Times New Roman"/>
              </a:rPr>
              <a:t>treatments</a:t>
            </a:r>
          </a:p>
        </p:txBody>
      </p:sp>
      <p:sp>
        <p:nvSpPr>
          <p:cNvPr id="17" name="CasellaDiTesto 16"/>
          <p:cNvSpPr txBox="1"/>
          <p:nvPr/>
        </p:nvSpPr>
        <p:spPr>
          <a:xfrm>
            <a:off x="7234994" y="4387341"/>
            <a:ext cx="2022308" cy="461665"/>
          </a:xfrm>
          <a:prstGeom prst="rect">
            <a:avLst/>
          </a:prstGeom>
          <a:noFill/>
        </p:spPr>
        <p:txBody>
          <a:bodyPr wrap="none" rtlCol="0">
            <a:spAutoFit/>
          </a:bodyPr>
          <a:lstStyle/>
          <a:p>
            <a:pPr algn="ctr"/>
            <a:r>
              <a:rPr lang="en-GB" sz="2400">
                <a:latin typeface="Times New Roman"/>
                <a:cs typeface="Times New Roman"/>
              </a:rPr>
              <a:t>drug discovery</a:t>
            </a:r>
          </a:p>
        </p:txBody>
      </p:sp>
      <p:cxnSp>
        <p:nvCxnSpPr>
          <p:cNvPr id="19" name="Connettore 2 18"/>
          <p:cNvCxnSpPr/>
          <p:nvPr/>
        </p:nvCxnSpPr>
        <p:spPr>
          <a:xfrm flipV="1">
            <a:off x="6993467" y="2347503"/>
            <a:ext cx="1219200" cy="230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8071332" y="1845743"/>
            <a:ext cx="2507418" cy="830997"/>
          </a:xfrm>
          <a:prstGeom prst="rect">
            <a:avLst/>
          </a:prstGeom>
          <a:noFill/>
        </p:spPr>
        <p:txBody>
          <a:bodyPr wrap="none" rtlCol="0">
            <a:spAutoFit/>
          </a:bodyPr>
          <a:lstStyle/>
          <a:p>
            <a:pPr algn="ctr"/>
            <a:r>
              <a:rPr lang="en-GB" sz="2400">
                <a:latin typeface="Times New Roman"/>
                <a:cs typeface="Times New Roman"/>
              </a:rPr>
              <a:t>more personalised </a:t>
            </a:r>
          </a:p>
          <a:p>
            <a:pPr algn="ctr"/>
            <a:r>
              <a:rPr lang="en-GB" sz="2400">
                <a:latin typeface="Times New Roman"/>
                <a:cs typeface="Times New Roman"/>
              </a:rPr>
              <a:t>pharmacotherapy</a:t>
            </a:r>
          </a:p>
        </p:txBody>
      </p:sp>
      <p:sp>
        <p:nvSpPr>
          <p:cNvPr id="21" name="CasellaDiTesto 20"/>
          <p:cNvSpPr txBox="1"/>
          <p:nvPr/>
        </p:nvSpPr>
        <p:spPr>
          <a:xfrm>
            <a:off x="2240956" y="1808851"/>
            <a:ext cx="1659429" cy="830997"/>
          </a:xfrm>
          <a:prstGeom prst="rect">
            <a:avLst/>
          </a:prstGeom>
          <a:noFill/>
        </p:spPr>
        <p:txBody>
          <a:bodyPr wrap="none" rtlCol="0">
            <a:spAutoFit/>
          </a:bodyPr>
          <a:lstStyle/>
          <a:p>
            <a:pPr algn="ctr"/>
            <a:r>
              <a:rPr lang="en-GB" sz="2400">
                <a:latin typeface="Times New Roman"/>
                <a:cs typeface="Times New Roman"/>
              </a:rPr>
              <a:t>change in </a:t>
            </a:r>
          </a:p>
          <a:p>
            <a:pPr algn="ctr"/>
            <a:r>
              <a:rPr lang="en-GB" sz="2400">
                <a:latin typeface="Times New Roman"/>
                <a:cs typeface="Times New Roman"/>
              </a:rPr>
              <a:t>RCT design</a:t>
            </a:r>
          </a:p>
        </p:txBody>
      </p:sp>
      <p:cxnSp>
        <p:nvCxnSpPr>
          <p:cNvPr id="23" name="Connettore 2 22"/>
          <p:cNvCxnSpPr/>
          <p:nvPr/>
        </p:nvCxnSpPr>
        <p:spPr>
          <a:xfrm flipH="1" flipV="1">
            <a:off x="3917318" y="2224349"/>
            <a:ext cx="1185229" cy="3539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nettore 2 26"/>
          <p:cNvCxnSpPr/>
          <p:nvPr/>
        </p:nvCxnSpPr>
        <p:spPr>
          <a:xfrm flipH="1">
            <a:off x="5246991" y="5506198"/>
            <a:ext cx="476477" cy="539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onnettore 2 28"/>
          <p:cNvCxnSpPr/>
          <p:nvPr/>
        </p:nvCxnSpPr>
        <p:spPr>
          <a:xfrm>
            <a:off x="6163734" y="5506198"/>
            <a:ext cx="491067" cy="539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4381024" y="5945212"/>
            <a:ext cx="1172116" cy="461665"/>
          </a:xfrm>
          <a:prstGeom prst="rect">
            <a:avLst/>
          </a:prstGeom>
          <a:noFill/>
        </p:spPr>
        <p:txBody>
          <a:bodyPr wrap="none" rtlCol="0">
            <a:spAutoFit/>
          </a:bodyPr>
          <a:lstStyle/>
          <a:p>
            <a:pPr algn="ctr"/>
            <a:r>
              <a:rPr lang="en-GB" sz="2400">
                <a:latin typeface="Times New Roman"/>
                <a:cs typeface="Times New Roman"/>
              </a:rPr>
              <a:t>efficacy</a:t>
            </a:r>
          </a:p>
        </p:txBody>
      </p:sp>
      <p:sp>
        <p:nvSpPr>
          <p:cNvPr id="31" name="CasellaDiTesto 30"/>
          <p:cNvSpPr txBox="1"/>
          <p:nvPr/>
        </p:nvSpPr>
        <p:spPr>
          <a:xfrm>
            <a:off x="5998749" y="6014556"/>
            <a:ext cx="1535096" cy="461665"/>
          </a:xfrm>
          <a:prstGeom prst="rect">
            <a:avLst/>
          </a:prstGeom>
          <a:noFill/>
        </p:spPr>
        <p:txBody>
          <a:bodyPr wrap="none" rtlCol="0">
            <a:spAutoFit/>
          </a:bodyPr>
          <a:lstStyle/>
          <a:p>
            <a:pPr algn="ctr"/>
            <a:r>
              <a:rPr lang="en-GB" sz="2400">
                <a:latin typeface="Times New Roman"/>
                <a:cs typeface="Times New Roman"/>
              </a:rPr>
              <a:t>tolerability</a:t>
            </a:r>
          </a:p>
        </p:txBody>
      </p:sp>
      <p:cxnSp>
        <p:nvCxnSpPr>
          <p:cNvPr id="35" name="Connettore 2 34"/>
          <p:cNvCxnSpPr/>
          <p:nvPr/>
        </p:nvCxnSpPr>
        <p:spPr>
          <a:xfrm flipV="1">
            <a:off x="4330225" y="6122020"/>
            <a:ext cx="0" cy="2386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Connettore 2 36"/>
          <p:cNvCxnSpPr/>
          <p:nvPr/>
        </p:nvCxnSpPr>
        <p:spPr>
          <a:xfrm flipV="1">
            <a:off x="5994400" y="6112933"/>
            <a:ext cx="0" cy="2386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Connettore 2 38"/>
          <p:cNvCxnSpPr/>
          <p:nvPr/>
        </p:nvCxnSpPr>
        <p:spPr>
          <a:xfrm>
            <a:off x="6867897" y="5353799"/>
            <a:ext cx="836771" cy="352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Connettore 2 40"/>
          <p:cNvCxnSpPr/>
          <p:nvPr/>
        </p:nvCxnSpPr>
        <p:spPr>
          <a:xfrm>
            <a:off x="8669868" y="5001403"/>
            <a:ext cx="587435" cy="7051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CasellaDiTesto 42"/>
          <p:cNvSpPr txBox="1"/>
          <p:nvPr/>
        </p:nvSpPr>
        <p:spPr>
          <a:xfrm>
            <a:off x="8325807" y="5729704"/>
            <a:ext cx="2133918" cy="461665"/>
          </a:xfrm>
          <a:prstGeom prst="rect">
            <a:avLst/>
          </a:prstGeom>
          <a:noFill/>
        </p:spPr>
        <p:txBody>
          <a:bodyPr wrap="none" rtlCol="0">
            <a:spAutoFit/>
          </a:bodyPr>
          <a:lstStyle/>
          <a:p>
            <a:pPr algn="ctr"/>
            <a:r>
              <a:rPr lang="en-GB" sz="2400">
                <a:latin typeface="Times New Roman"/>
                <a:cs typeface="Times New Roman"/>
              </a:rPr>
              <a:t>better treatment</a:t>
            </a:r>
          </a:p>
        </p:txBody>
      </p:sp>
      <p:cxnSp>
        <p:nvCxnSpPr>
          <p:cNvPr id="46" name="Connettore 2 45"/>
          <p:cNvCxnSpPr/>
          <p:nvPr/>
        </p:nvCxnSpPr>
        <p:spPr>
          <a:xfrm flipH="1">
            <a:off x="2573868" y="5506199"/>
            <a:ext cx="677333" cy="508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CasellaDiTesto 46"/>
          <p:cNvSpPr txBox="1"/>
          <p:nvPr/>
        </p:nvSpPr>
        <p:spPr>
          <a:xfrm>
            <a:off x="1545259" y="5994403"/>
            <a:ext cx="2124951" cy="461665"/>
          </a:xfrm>
          <a:prstGeom prst="rect">
            <a:avLst/>
          </a:prstGeom>
          <a:noFill/>
        </p:spPr>
        <p:txBody>
          <a:bodyPr wrap="none" rtlCol="0">
            <a:spAutoFit/>
          </a:bodyPr>
          <a:lstStyle/>
          <a:p>
            <a:pPr algn="ctr"/>
            <a:r>
              <a:rPr lang="en-GB" sz="2400">
                <a:latin typeface="Times New Roman"/>
                <a:cs typeface="Times New Roman"/>
              </a:rPr>
              <a:t>new indications</a:t>
            </a:r>
          </a:p>
        </p:txBody>
      </p:sp>
      <p:sp>
        <p:nvSpPr>
          <p:cNvPr id="48" name="CasellaDiTesto 47"/>
          <p:cNvSpPr txBox="1"/>
          <p:nvPr/>
        </p:nvSpPr>
        <p:spPr>
          <a:xfrm>
            <a:off x="7515179" y="3015586"/>
            <a:ext cx="1172116" cy="461665"/>
          </a:xfrm>
          <a:prstGeom prst="rect">
            <a:avLst/>
          </a:prstGeom>
          <a:noFill/>
        </p:spPr>
        <p:txBody>
          <a:bodyPr wrap="none" rtlCol="0">
            <a:spAutoFit/>
          </a:bodyPr>
          <a:lstStyle/>
          <a:p>
            <a:pPr algn="ctr"/>
            <a:r>
              <a:rPr lang="en-GB" sz="2400">
                <a:latin typeface="Times New Roman"/>
                <a:cs typeface="Times New Roman"/>
              </a:rPr>
              <a:t>efficacy</a:t>
            </a:r>
          </a:p>
        </p:txBody>
      </p:sp>
      <p:sp>
        <p:nvSpPr>
          <p:cNvPr id="49" name="CasellaDiTesto 48"/>
          <p:cNvSpPr txBox="1"/>
          <p:nvPr/>
        </p:nvSpPr>
        <p:spPr>
          <a:xfrm>
            <a:off x="9132904" y="3084930"/>
            <a:ext cx="1535096" cy="461665"/>
          </a:xfrm>
          <a:prstGeom prst="rect">
            <a:avLst/>
          </a:prstGeom>
          <a:noFill/>
        </p:spPr>
        <p:txBody>
          <a:bodyPr wrap="none" rtlCol="0">
            <a:spAutoFit/>
          </a:bodyPr>
          <a:lstStyle/>
          <a:p>
            <a:pPr algn="ctr"/>
            <a:r>
              <a:rPr lang="en-GB" sz="2400">
                <a:latin typeface="Times New Roman"/>
                <a:cs typeface="Times New Roman"/>
              </a:rPr>
              <a:t>tolerability</a:t>
            </a:r>
          </a:p>
        </p:txBody>
      </p:sp>
      <p:cxnSp>
        <p:nvCxnSpPr>
          <p:cNvPr id="50" name="Connettore 2 49"/>
          <p:cNvCxnSpPr/>
          <p:nvPr/>
        </p:nvCxnSpPr>
        <p:spPr>
          <a:xfrm flipV="1">
            <a:off x="7464380" y="3192394"/>
            <a:ext cx="0" cy="2386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Connettore 2 50"/>
          <p:cNvCxnSpPr/>
          <p:nvPr/>
        </p:nvCxnSpPr>
        <p:spPr>
          <a:xfrm flipV="1">
            <a:off x="9128555" y="3183307"/>
            <a:ext cx="0" cy="2386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Connettore 2 52"/>
          <p:cNvCxnSpPr/>
          <p:nvPr/>
        </p:nvCxnSpPr>
        <p:spPr>
          <a:xfrm flipH="1">
            <a:off x="8325807" y="2676739"/>
            <a:ext cx="344060" cy="354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Connettore 2 55"/>
          <p:cNvCxnSpPr/>
          <p:nvPr/>
        </p:nvCxnSpPr>
        <p:spPr>
          <a:xfrm>
            <a:off x="9516533" y="2676739"/>
            <a:ext cx="220134" cy="408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Connettore 2 57"/>
          <p:cNvCxnSpPr/>
          <p:nvPr/>
        </p:nvCxnSpPr>
        <p:spPr>
          <a:xfrm flipH="1">
            <a:off x="2240955" y="2656781"/>
            <a:ext cx="480800" cy="552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Connettore 2 63"/>
          <p:cNvCxnSpPr/>
          <p:nvPr/>
        </p:nvCxnSpPr>
        <p:spPr>
          <a:xfrm>
            <a:off x="8923867" y="2809168"/>
            <a:ext cx="33866" cy="12040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CasellaDiTesto 64"/>
          <p:cNvSpPr txBox="1"/>
          <p:nvPr/>
        </p:nvSpPr>
        <p:spPr>
          <a:xfrm>
            <a:off x="3115737" y="2982995"/>
            <a:ext cx="1680719" cy="461665"/>
          </a:xfrm>
          <a:prstGeom prst="rect">
            <a:avLst/>
          </a:prstGeom>
          <a:noFill/>
        </p:spPr>
        <p:txBody>
          <a:bodyPr wrap="none" rtlCol="0">
            <a:spAutoFit/>
          </a:bodyPr>
          <a:lstStyle/>
          <a:p>
            <a:pPr algn="ctr"/>
            <a:r>
              <a:rPr lang="en-GB" sz="2400">
                <a:latin typeface="Times New Roman"/>
                <a:cs typeface="Times New Roman"/>
              </a:rPr>
              <a:t>cost savings</a:t>
            </a:r>
          </a:p>
        </p:txBody>
      </p:sp>
      <p:cxnSp>
        <p:nvCxnSpPr>
          <p:cNvPr id="67" name="Connettore 2 66"/>
          <p:cNvCxnSpPr/>
          <p:nvPr/>
        </p:nvCxnSpPr>
        <p:spPr>
          <a:xfrm flipH="1">
            <a:off x="3031068" y="2775312"/>
            <a:ext cx="39603" cy="9067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Connettore 2 68"/>
          <p:cNvCxnSpPr/>
          <p:nvPr/>
        </p:nvCxnSpPr>
        <p:spPr>
          <a:xfrm>
            <a:off x="3454401" y="2758378"/>
            <a:ext cx="338667" cy="3912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Connettore 2 70"/>
          <p:cNvCxnSpPr/>
          <p:nvPr/>
        </p:nvCxnSpPr>
        <p:spPr>
          <a:xfrm>
            <a:off x="1729163" y="3235723"/>
            <a:ext cx="0" cy="2418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3" name="CasellaDiTesto 72"/>
          <p:cNvSpPr txBox="1"/>
          <p:nvPr/>
        </p:nvSpPr>
        <p:spPr>
          <a:xfrm>
            <a:off x="1760727" y="3066388"/>
            <a:ext cx="1210588" cy="461665"/>
          </a:xfrm>
          <a:prstGeom prst="rect">
            <a:avLst/>
          </a:prstGeom>
          <a:noFill/>
        </p:spPr>
        <p:txBody>
          <a:bodyPr wrap="none" rtlCol="0">
            <a:spAutoFit/>
          </a:bodyPr>
          <a:lstStyle/>
          <a:p>
            <a:pPr algn="ctr"/>
            <a:r>
              <a:rPr lang="en-GB" sz="2400">
                <a:latin typeface="Times New Roman"/>
                <a:cs typeface="Times New Roman"/>
              </a:rPr>
              <a:t>duration</a:t>
            </a:r>
          </a:p>
        </p:txBody>
      </p:sp>
      <p:cxnSp>
        <p:nvCxnSpPr>
          <p:cNvPr id="74" name="Connettore 2 73"/>
          <p:cNvCxnSpPr/>
          <p:nvPr/>
        </p:nvCxnSpPr>
        <p:spPr>
          <a:xfrm flipV="1">
            <a:off x="1868429" y="3774522"/>
            <a:ext cx="0" cy="2386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5" name="CasellaDiTesto 74"/>
          <p:cNvSpPr txBox="1"/>
          <p:nvPr/>
        </p:nvSpPr>
        <p:spPr>
          <a:xfrm>
            <a:off x="1971788" y="3614327"/>
            <a:ext cx="1851589" cy="830997"/>
          </a:xfrm>
          <a:prstGeom prst="rect">
            <a:avLst/>
          </a:prstGeom>
          <a:noFill/>
        </p:spPr>
        <p:txBody>
          <a:bodyPr wrap="none" rtlCol="0">
            <a:spAutoFit/>
          </a:bodyPr>
          <a:lstStyle/>
          <a:p>
            <a:pPr algn="ctr"/>
            <a:r>
              <a:rPr lang="en-GB" sz="2400">
                <a:latin typeface="Times New Roman"/>
                <a:cs typeface="Times New Roman"/>
              </a:rPr>
              <a:t>probability to</a:t>
            </a:r>
          </a:p>
          <a:p>
            <a:pPr algn="ctr"/>
            <a:r>
              <a:rPr lang="en-GB" sz="2400">
                <a:latin typeface="Times New Roman"/>
                <a:cs typeface="Times New Roman"/>
              </a:rPr>
              <a:t>succeed</a:t>
            </a:r>
          </a:p>
        </p:txBody>
      </p:sp>
    </p:spTree>
    <p:extLst>
      <p:ext uri="{BB962C8B-B14F-4D97-AF65-F5344CB8AC3E}">
        <p14:creationId xmlns:p14="http://schemas.microsoft.com/office/powerpoint/2010/main" val="3569467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98700" y="114300"/>
            <a:ext cx="7594600" cy="6616700"/>
          </a:xfrm>
          <a:prstGeom prst="rect">
            <a:avLst/>
          </a:prstGeom>
        </p:spPr>
      </p:pic>
    </p:spTree>
    <p:extLst>
      <p:ext uri="{BB962C8B-B14F-4D97-AF65-F5344CB8AC3E}">
        <p14:creationId xmlns:p14="http://schemas.microsoft.com/office/powerpoint/2010/main" val="395915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24000" y="342900"/>
            <a:ext cx="9144000" cy="6157350"/>
          </a:xfrm>
          <a:prstGeom prst="rect">
            <a:avLst/>
          </a:prstGeom>
        </p:spPr>
      </p:pic>
      <p:sp>
        <p:nvSpPr>
          <p:cNvPr id="4" name="CasellaDiTesto 3"/>
          <p:cNvSpPr txBox="1"/>
          <p:nvPr/>
        </p:nvSpPr>
        <p:spPr>
          <a:xfrm>
            <a:off x="1536051" y="6382432"/>
            <a:ext cx="9484712" cy="369332"/>
          </a:xfrm>
          <a:prstGeom prst="rect">
            <a:avLst/>
          </a:prstGeom>
          <a:noFill/>
        </p:spPr>
        <p:txBody>
          <a:bodyPr wrap="none" rtlCol="0">
            <a:spAutoFit/>
          </a:bodyPr>
          <a:lstStyle/>
          <a:p>
            <a:r>
              <a:rPr lang="it-IT" err="1"/>
              <a:t>Available</a:t>
            </a:r>
            <a:r>
              <a:rPr lang="it-IT"/>
              <a:t> </a:t>
            </a:r>
            <a:r>
              <a:rPr lang="it-IT" err="1"/>
              <a:t>at</a:t>
            </a:r>
            <a:r>
              <a:rPr lang="it-IT"/>
              <a:t>: </a:t>
            </a:r>
            <a:r>
              <a:rPr lang="it-IT" err="1"/>
              <a:t>https</a:t>
            </a:r>
            <a:r>
              <a:rPr lang="it-IT"/>
              <a:t>://</a:t>
            </a:r>
            <a:r>
              <a:rPr lang="it-IT" err="1"/>
              <a:t>www.casym.eu</a:t>
            </a:r>
            <a:r>
              <a:rPr lang="it-IT"/>
              <a:t>/</a:t>
            </a:r>
            <a:r>
              <a:rPr lang="it-IT" err="1"/>
              <a:t>lw_resource</a:t>
            </a:r>
            <a:r>
              <a:rPr lang="it-IT"/>
              <a:t>/</a:t>
            </a:r>
            <a:r>
              <a:rPr lang="it-IT" err="1"/>
              <a:t>datapool</a:t>
            </a:r>
            <a:r>
              <a:rPr lang="it-IT"/>
              <a:t>/_</a:t>
            </a:r>
            <a:r>
              <a:rPr lang="it-IT" err="1"/>
              <a:t>items</a:t>
            </a:r>
            <a:r>
              <a:rPr lang="it-IT"/>
              <a:t>/item_328/roadmap_1.0.pdf</a:t>
            </a:r>
          </a:p>
        </p:txBody>
      </p:sp>
      <p:sp>
        <p:nvSpPr>
          <p:cNvPr id="3" name="CasellaDiTesto 2"/>
          <p:cNvSpPr txBox="1"/>
          <p:nvPr/>
        </p:nvSpPr>
        <p:spPr>
          <a:xfrm>
            <a:off x="3898901" y="342900"/>
            <a:ext cx="4130683" cy="523220"/>
          </a:xfrm>
          <a:prstGeom prst="rect">
            <a:avLst/>
          </a:prstGeom>
          <a:noFill/>
        </p:spPr>
        <p:txBody>
          <a:bodyPr wrap="none" rtlCol="0">
            <a:spAutoFit/>
          </a:bodyPr>
          <a:lstStyle/>
          <a:p>
            <a:r>
              <a:rPr lang="it-IT" sz="2800"/>
              <a:t>Systems Medicine: </a:t>
            </a:r>
            <a:r>
              <a:rPr lang="it-IT" sz="2800" err="1"/>
              <a:t>pillars</a:t>
            </a:r>
            <a:endParaRPr lang="it-IT" sz="2800"/>
          </a:p>
        </p:txBody>
      </p:sp>
      <p:cxnSp>
        <p:nvCxnSpPr>
          <p:cNvPr id="9" name="Connettore 2 8"/>
          <p:cNvCxnSpPr/>
          <p:nvPr/>
        </p:nvCxnSpPr>
        <p:spPr>
          <a:xfrm flipH="1">
            <a:off x="2959100" y="1158676"/>
            <a:ext cx="1879600" cy="2094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1727200" y="3415269"/>
            <a:ext cx="3445302" cy="461665"/>
          </a:xfrm>
          <a:prstGeom prst="rect">
            <a:avLst/>
          </a:prstGeom>
          <a:noFill/>
        </p:spPr>
        <p:txBody>
          <a:bodyPr wrap="none" rtlCol="0">
            <a:spAutoFit/>
          </a:bodyPr>
          <a:lstStyle/>
          <a:p>
            <a:r>
              <a:rPr lang="it-IT" sz="2400" err="1"/>
              <a:t>hypothesis</a:t>
            </a:r>
            <a:r>
              <a:rPr lang="it-IT" sz="2400"/>
              <a:t> free </a:t>
            </a:r>
            <a:r>
              <a:rPr lang="it-IT" sz="2400" err="1"/>
              <a:t>research</a:t>
            </a:r>
            <a:endParaRPr lang="it-IT" sz="2400"/>
          </a:p>
        </p:txBody>
      </p:sp>
      <p:cxnSp>
        <p:nvCxnSpPr>
          <p:cNvPr id="13" name="Connettore 2 12"/>
          <p:cNvCxnSpPr/>
          <p:nvPr/>
        </p:nvCxnSpPr>
        <p:spPr>
          <a:xfrm>
            <a:off x="5765800" y="1158676"/>
            <a:ext cx="12700" cy="1394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4145406" y="2589769"/>
            <a:ext cx="3178371" cy="461665"/>
          </a:xfrm>
          <a:prstGeom prst="rect">
            <a:avLst/>
          </a:prstGeom>
          <a:noFill/>
        </p:spPr>
        <p:txBody>
          <a:bodyPr wrap="none" rtlCol="0">
            <a:spAutoFit/>
          </a:bodyPr>
          <a:lstStyle/>
          <a:p>
            <a:r>
              <a:rPr lang="it-IT" sz="2400" err="1"/>
              <a:t>multidimensional</a:t>
            </a:r>
            <a:r>
              <a:rPr lang="it-IT" sz="2400"/>
              <a:t> data</a:t>
            </a:r>
          </a:p>
        </p:txBody>
      </p:sp>
      <p:cxnSp>
        <p:nvCxnSpPr>
          <p:cNvPr id="25" name="Connettore 2 24"/>
          <p:cNvCxnSpPr/>
          <p:nvPr/>
        </p:nvCxnSpPr>
        <p:spPr>
          <a:xfrm>
            <a:off x="7107352" y="1158676"/>
            <a:ext cx="1579448" cy="24862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CasellaDiTesto 26"/>
          <p:cNvSpPr txBox="1"/>
          <p:nvPr/>
        </p:nvSpPr>
        <p:spPr>
          <a:xfrm>
            <a:off x="7051702" y="3798501"/>
            <a:ext cx="2872389" cy="830997"/>
          </a:xfrm>
          <a:prstGeom prst="rect">
            <a:avLst/>
          </a:prstGeom>
          <a:noFill/>
        </p:spPr>
        <p:txBody>
          <a:bodyPr wrap="none" rtlCol="0">
            <a:spAutoFit/>
          </a:bodyPr>
          <a:lstStyle/>
          <a:p>
            <a:pPr algn="ctr"/>
            <a:r>
              <a:rPr lang="it-IT" sz="2400"/>
              <a:t>machine </a:t>
            </a:r>
            <a:r>
              <a:rPr lang="it-IT" sz="2400" err="1"/>
              <a:t>learning</a:t>
            </a:r>
            <a:endParaRPr lang="it-IT" sz="2400"/>
          </a:p>
          <a:p>
            <a:pPr algn="ctr"/>
            <a:r>
              <a:rPr lang="it-IT" sz="2400" err="1"/>
              <a:t>artificial</a:t>
            </a:r>
            <a:r>
              <a:rPr lang="it-IT" sz="2400"/>
              <a:t> intelligence</a:t>
            </a:r>
          </a:p>
        </p:txBody>
      </p:sp>
      <p:sp>
        <p:nvSpPr>
          <p:cNvPr id="12" name="Line 1031"/>
          <p:cNvSpPr>
            <a:spLocks noChangeShapeType="1"/>
          </p:cNvSpPr>
          <p:nvPr/>
        </p:nvSpPr>
        <p:spPr bwMode="auto">
          <a:xfrm>
            <a:off x="1752600" y="2384581"/>
            <a:ext cx="8610600" cy="0"/>
          </a:xfrm>
          <a:prstGeom prst="line">
            <a:avLst/>
          </a:prstGeom>
          <a:noFill/>
          <a:ln w="2222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pPr algn="ctr"/>
            <a:endParaRPr lang="it-IT"/>
          </a:p>
        </p:txBody>
      </p:sp>
    </p:spTree>
    <p:extLst>
      <p:ext uri="{BB962C8B-B14F-4D97-AF65-F5344CB8AC3E}">
        <p14:creationId xmlns:p14="http://schemas.microsoft.com/office/powerpoint/2010/main" val="314917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71">
            <a:extLst>
              <a:ext uri="{FF2B5EF4-FFF2-40B4-BE49-F238E27FC236}">
                <a16:creationId xmlns:a16="http://schemas.microsoft.com/office/drawing/2014/main" id="{BBF60F3F-AF06-C6D0-4D9D-3648D82676F1}"/>
              </a:ext>
            </a:extLst>
          </p:cNvPr>
          <p:cNvSpPr/>
          <p:nvPr/>
        </p:nvSpPr>
        <p:spPr>
          <a:xfrm>
            <a:off x="2225147" y="4622546"/>
            <a:ext cx="7004055" cy="1556457"/>
          </a:xfrm>
          <a:custGeom>
            <a:avLst/>
            <a:gdLst>
              <a:gd name="connsiteX0" fmla="*/ 0 w 7004055"/>
              <a:gd name="connsiteY0" fmla="*/ 1556457 h 1556457"/>
              <a:gd name="connsiteX1" fmla="*/ 1167343 w 7004055"/>
              <a:gd name="connsiteY1" fmla="*/ 0 h 1556457"/>
              <a:gd name="connsiteX2" fmla="*/ 5836712 w 7004055"/>
              <a:gd name="connsiteY2" fmla="*/ 0 h 1556457"/>
              <a:gd name="connsiteX3" fmla="*/ 7004055 w 7004055"/>
              <a:gd name="connsiteY3" fmla="*/ 1556457 h 1556457"/>
              <a:gd name="connsiteX4" fmla="*/ 0 w 7004055"/>
              <a:gd name="connsiteY4" fmla="*/ 1556457 h 1556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055" h="1556457">
                <a:moveTo>
                  <a:pt x="0" y="1556457"/>
                </a:moveTo>
                <a:lnTo>
                  <a:pt x="1167343" y="0"/>
                </a:lnTo>
                <a:lnTo>
                  <a:pt x="5836712" y="0"/>
                </a:lnTo>
                <a:lnTo>
                  <a:pt x="7004055" y="1556457"/>
                </a:lnTo>
                <a:lnTo>
                  <a:pt x="0" y="1556457"/>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1269" tIns="35560" rIns="1261271" bIns="3556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population</a:t>
            </a:r>
          </a:p>
        </p:txBody>
      </p:sp>
      <p:sp>
        <p:nvSpPr>
          <p:cNvPr id="71" name="Freeform 70">
            <a:extLst>
              <a:ext uri="{FF2B5EF4-FFF2-40B4-BE49-F238E27FC236}">
                <a16:creationId xmlns:a16="http://schemas.microsoft.com/office/drawing/2014/main" id="{D1B41D1C-45D8-FFE7-7EB9-4789DD4041F4}"/>
              </a:ext>
            </a:extLst>
          </p:cNvPr>
          <p:cNvSpPr/>
          <p:nvPr/>
        </p:nvSpPr>
        <p:spPr>
          <a:xfrm>
            <a:off x="3392489" y="3066089"/>
            <a:ext cx="4669370" cy="1556457"/>
          </a:xfrm>
          <a:custGeom>
            <a:avLst/>
            <a:gdLst>
              <a:gd name="connsiteX0" fmla="*/ 0 w 4669370"/>
              <a:gd name="connsiteY0" fmla="*/ 1556457 h 1556457"/>
              <a:gd name="connsiteX1" fmla="*/ 1167343 w 4669370"/>
              <a:gd name="connsiteY1" fmla="*/ 0 h 1556457"/>
              <a:gd name="connsiteX2" fmla="*/ 3502027 w 4669370"/>
              <a:gd name="connsiteY2" fmla="*/ 0 h 1556457"/>
              <a:gd name="connsiteX3" fmla="*/ 4669370 w 4669370"/>
              <a:gd name="connsiteY3" fmla="*/ 1556457 h 1556457"/>
              <a:gd name="connsiteX4" fmla="*/ 0 w 4669370"/>
              <a:gd name="connsiteY4" fmla="*/ 1556457 h 1556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9370" h="1556457">
                <a:moveTo>
                  <a:pt x="0" y="1556457"/>
                </a:moveTo>
                <a:lnTo>
                  <a:pt x="1167343" y="0"/>
                </a:lnTo>
                <a:lnTo>
                  <a:pt x="3502027" y="0"/>
                </a:lnTo>
                <a:lnTo>
                  <a:pt x="4669370" y="1556457"/>
                </a:lnTo>
                <a:lnTo>
                  <a:pt x="0" y="1556457"/>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00" tIns="35560" rIns="852700" bIns="3556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phenotype</a:t>
            </a:r>
          </a:p>
        </p:txBody>
      </p:sp>
      <p:sp>
        <p:nvSpPr>
          <p:cNvPr id="70" name="Freeform 69">
            <a:extLst>
              <a:ext uri="{FF2B5EF4-FFF2-40B4-BE49-F238E27FC236}">
                <a16:creationId xmlns:a16="http://schemas.microsoft.com/office/drawing/2014/main" id="{90571C9C-9972-705D-A67F-23C52F4791B6}"/>
              </a:ext>
            </a:extLst>
          </p:cNvPr>
          <p:cNvSpPr/>
          <p:nvPr/>
        </p:nvSpPr>
        <p:spPr>
          <a:xfrm>
            <a:off x="4559832" y="1509632"/>
            <a:ext cx="2334685" cy="1556457"/>
          </a:xfrm>
          <a:custGeom>
            <a:avLst/>
            <a:gdLst>
              <a:gd name="connsiteX0" fmla="*/ 0 w 2334685"/>
              <a:gd name="connsiteY0" fmla="*/ 1556457 h 1556457"/>
              <a:gd name="connsiteX1" fmla="*/ 1167343 w 2334685"/>
              <a:gd name="connsiteY1" fmla="*/ 0 h 1556457"/>
              <a:gd name="connsiteX2" fmla="*/ 1167343 w 2334685"/>
              <a:gd name="connsiteY2" fmla="*/ 0 h 1556457"/>
              <a:gd name="connsiteX3" fmla="*/ 2334685 w 2334685"/>
              <a:gd name="connsiteY3" fmla="*/ 1556457 h 1556457"/>
              <a:gd name="connsiteX4" fmla="*/ 0 w 2334685"/>
              <a:gd name="connsiteY4" fmla="*/ 1556457 h 1556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685" h="1556457">
                <a:moveTo>
                  <a:pt x="0" y="1556457"/>
                </a:moveTo>
                <a:lnTo>
                  <a:pt x="1167343" y="0"/>
                </a:lnTo>
                <a:lnTo>
                  <a:pt x="1167343" y="0"/>
                </a:lnTo>
                <a:lnTo>
                  <a:pt x="2334685" y="1556457"/>
                </a:lnTo>
                <a:lnTo>
                  <a:pt x="0" y="1556457"/>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dirty="0">
              <a:latin typeface="Times New Roman" panose="02020603050405020304" pitchFamily="18" charset="0"/>
              <a:cs typeface="Times New Roman" panose="02020603050405020304" pitchFamily="18" charset="0"/>
            </a:endParaRPr>
          </a:p>
          <a:p>
            <a:pPr marL="0" lvl="0" indent="0" algn="ctr" defTabSz="1244600">
              <a:lnSpc>
                <a:spcPct val="90000"/>
              </a:lnSpc>
              <a:spcBef>
                <a:spcPct val="0"/>
              </a:spcBef>
              <a:spcAft>
                <a:spcPct val="35000"/>
              </a:spcAft>
              <a:buNone/>
            </a:pPr>
            <a:endParaRPr lang="en-GB" sz="2800" kern="1200" dirty="0">
              <a:latin typeface="Times New Roman" panose="02020603050405020304" pitchFamily="18" charset="0"/>
              <a:cs typeface="Times New Roman" panose="02020603050405020304" pitchFamily="18" charset="0"/>
            </a:endParaRPr>
          </a:p>
          <a:p>
            <a:pPr marL="0" lvl="0" indent="0" algn="ctr" defTabSz="124460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individual</a:t>
            </a:r>
          </a:p>
        </p:txBody>
      </p:sp>
      <p:sp>
        <p:nvSpPr>
          <p:cNvPr id="57" name="TextBox 56">
            <a:extLst>
              <a:ext uri="{FF2B5EF4-FFF2-40B4-BE49-F238E27FC236}">
                <a16:creationId xmlns:a16="http://schemas.microsoft.com/office/drawing/2014/main" id="{95117AFA-7A0E-86B3-4FF8-FFC885B31BCF}"/>
              </a:ext>
            </a:extLst>
          </p:cNvPr>
          <p:cNvSpPr txBox="1">
            <a:spLocks noChangeAspect="1"/>
          </p:cNvSpPr>
          <p:nvPr/>
        </p:nvSpPr>
        <p:spPr>
          <a:xfrm>
            <a:off x="4857291" y="969476"/>
            <a:ext cx="1999125" cy="461665"/>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Evidence base</a:t>
            </a:r>
          </a:p>
        </p:txBody>
      </p:sp>
      <p:sp>
        <p:nvSpPr>
          <p:cNvPr id="59" name="TextBox 58">
            <a:extLst>
              <a:ext uri="{FF2B5EF4-FFF2-40B4-BE49-F238E27FC236}">
                <a16:creationId xmlns:a16="http://schemas.microsoft.com/office/drawing/2014/main" id="{468AF199-A869-F72C-528E-F002255817BE}"/>
              </a:ext>
            </a:extLst>
          </p:cNvPr>
          <p:cNvSpPr txBox="1">
            <a:spLocks noChangeAspect="1"/>
          </p:cNvSpPr>
          <p:nvPr/>
        </p:nvSpPr>
        <p:spPr>
          <a:xfrm>
            <a:off x="8696113" y="941741"/>
            <a:ext cx="1130215" cy="397824"/>
          </a:xfrm>
          <a:prstGeom prst="rect">
            <a:avLst/>
          </a:prstGeom>
          <a:noFill/>
        </p:spPr>
        <p:txBody>
          <a:bodyPr wrap="none" rtlCol="0">
            <a:spAutoFit/>
          </a:bodyPr>
          <a:lstStyle/>
          <a:p>
            <a:r>
              <a:rPr lang="en-GB" sz="2400" dirty="0">
                <a:latin typeface="Times New Roman" panose="02020603050405020304" pitchFamily="18" charset="0"/>
                <a:cs typeface="Times New Roman" panose="02020603050405020304" pitchFamily="18" charset="0"/>
              </a:rPr>
              <a:t>Outcome</a:t>
            </a:r>
          </a:p>
        </p:txBody>
      </p:sp>
      <p:sp>
        <p:nvSpPr>
          <p:cNvPr id="2" name="Title 1">
            <a:extLst>
              <a:ext uri="{FF2B5EF4-FFF2-40B4-BE49-F238E27FC236}">
                <a16:creationId xmlns:a16="http://schemas.microsoft.com/office/drawing/2014/main" id="{8C2BEC43-86E1-D9E6-BE38-73712ED2C8D4}"/>
              </a:ext>
            </a:extLst>
          </p:cNvPr>
          <p:cNvSpPr>
            <a:spLocks noGrp="1"/>
          </p:cNvSpPr>
          <p:nvPr>
            <p:ph type="title"/>
          </p:nvPr>
        </p:nvSpPr>
        <p:spPr>
          <a:xfrm>
            <a:off x="838200" y="79518"/>
            <a:ext cx="10515600" cy="923330"/>
          </a:xfrm>
        </p:spPr>
        <p:txBody>
          <a:bodyPr>
            <a:normAutofit/>
          </a:bodyPr>
          <a:lstStyle/>
          <a:p>
            <a:pPr algn="ctr"/>
            <a:r>
              <a:rPr lang="en-IT" sz="3600" dirty="0">
                <a:latin typeface="Times New Roman" panose="02020603050405020304" pitchFamily="18" charset="0"/>
                <a:cs typeface="Times New Roman" panose="02020603050405020304" pitchFamily="18" charset="0"/>
              </a:rPr>
              <a:t>Pharmacotherapy of asthma and COPD</a:t>
            </a:r>
          </a:p>
        </p:txBody>
      </p:sp>
      <p:sp>
        <p:nvSpPr>
          <p:cNvPr id="24" name="TextBox 23">
            <a:extLst>
              <a:ext uri="{FF2B5EF4-FFF2-40B4-BE49-F238E27FC236}">
                <a16:creationId xmlns:a16="http://schemas.microsoft.com/office/drawing/2014/main" id="{C6F8B21C-1E05-DF47-24F5-6BF5B61A2E12}"/>
              </a:ext>
            </a:extLst>
          </p:cNvPr>
          <p:cNvSpPr txBox="1"/>
          <p:nvPr/>
        </p:nvSpPr>
        <p:spPr>
          <a:xfrm>
            <a:off x="125734" y="4686887"/>
            <a:ext cx="2606804" cy="707886"/>
          </a:xfrm>
          <a:prstGeom prst="rect">
            <a:avLst/>
          </a:prstGeom>
          <a:noFill/>
        </p:spPr>
        <p:txBody>
          <a:bodyPr wrap="none" rtlCol="0">
            <a:spAutoFit/>
          </a:bodyPr>
          <a:lstStyle/>
          <a:p>
            <a:pPr algn="ctr"/>
            <a:r>
              <a:rPr lang="en-GB" sz="2000" dirty="0">
                <a:latin typeface="Times New Roman" panose="02020603050405020304" pitchFamily="18" charset="0"/>
                <a:cs typeface="Times New Roman" panose="02020603050405020304" pitchFamily="18" charset="0"/>
              </a:rPr>
              <a:t>RCTs</a:t>
            </a:r>
          </a:p>
          <a:p>
            <a:pPr algn="ctr"/>
            <a:r>
              <a:rPr lang="en-GB" sz="2000" dirty="0">
                <a:latin typeface="Times New Roman" panose="02020603050405020304" pitchFamily="18" charset="0"/>
                <a:cs typeface="Times New Roman" panose="02020603050405020304" pitchFamily="18" charset="0"/>
              </a:rPr>
              <a:t>epidemiological studies</a:t>
            </a:r>
          </a:p>
        </p:txBody>
      </p:sp>
      <p:sp>
        <p:nvSpPr>
          <p:cNvPr id="25" name="TextBox 24">
            <a:extLst>
              <a:ext uri="{FF2B5EF4-FFF2-40B4-BE49-F238E27FC236}">
                <a16:creationId xmlns:a16="http://schemas.microsoft.com/office/drawing/2014/main" id="{DE4D53DF-D192-1A6C-F22A-D915F93CE059}"/>
              </a:ext>
            </a:extLst>
          </p:cNvPr>
          <p:cNvSpPr txBox="1"/>
          <p:nvPr/>
        </p:nvSpPr>
        <p:spPr>
          <a:xfrm>
            <a:off x="362121" y="3311507"/>
            <a:ext cx="2792752" cy="707886"/>
          </a:xfrm>
          <a:prstGeom prst="rect">
            <a:avLst/>
          </a:prstGeom>
          <a:noFill/>
        </p:spPr>
        <p:txBody>
          <a:bodyPr wrap="none" rtlCol="0">
            <a:spAutoFit/>
          </a:bodyPr>
          <a:lstStyle/>
          <a:p>
            <a:pPr algn="ctr"/>
            <a:r>
              <a:rPr lang="en-GB" sz="2000" dirty="0">
                <a:latin typeface="Times New Roman" panose="02020603050405020304" pitchFamily="18" charset="0"/>
                <a:cs typeface="Times New Roman" panose="02020603050405020304" pitchFamily="18" charset="0"/>
              </a:rPr>
              <a:t>targeted research</a:t>
            </a:r>
          </a:p>
          <a:p>
            <a:pPr algn="ctr"/>
            <a:r>
              <a:rPr lang="en-GB" sz="2000" dirty="0">
                <a:latin typeface="Times New Roman" panose="02020603050405020304" pitchFamily="18" charset="0"/>
                <a:cs typeface="Times New Roman" panose="02020603050405020304" pitchFamily="18" charset="0"/>
              </a:rPr>
              <a:t>hypothesis-driven studies</a:t>
            </a:r>
          </a:p>
        </p:txBody>
      </p:sp>
      <p:sp>
        <p:nvSpPr>
          <p:cNvPr id="55" name="TextBox 54">
            <a:extLst>
              <a:ext uri="{FF2B5EF4-FFF2-40B4-BE49-F238E27FC236}">
                <a16:creationId xmlns:a16="http://schemas.microsoft.com/office/drawing/2014/main" id="{7894BE4E-A31A-7AAD-7F07-503A6AE0FBAF}"/>
              </a:ext>
            </a:extLst>
          </p:cNvPr>
          <p:cNvSpPr txBox="1"/>
          <p:nvPr/>
        </p:nvSpPr>
        <p:spPr>
          <a:xfrm>
            <a:off x="689134" y="994802"/>
            <a:ext cx="2138727" cy="461665"/>
          </a:xfrm>
          <a:prstGeom prst="rect">
            <a:avLst/>
          </a:prstGeom>
          <a:noFill/>
        </p:spPr>
        <p:txBody>
          <a:bodyPr wrap="none" rtlCol="0">
            <a:spAutoFit/>
          </a:bodyPr>
          <a:lstStyle/>
          <a:p>
            <a:r>
              <a:rPr lang="en-GB" sz="2400" dirty="0">
                <a:latin typeface="Times New Roman" panose="02020603050405020304" pitchFamily="18" charset="0"/>
                <a:cs typeface="Times New Roman" panose="02020603050405020304" pitchFamily="18" charset="0"/>
              </a:rPr>
              <a:t>Data generation</a:t>
            </a:r>
          </a:p>
        </p:txBody>
      </p:sp>
      <p:sp>
        <p:nvSpPr>
          <p:cNvPr id="61" name="TextBox 60">
            <a:extLst>
              <a:ext uri="{FF2B5EF4-FFF2-40B4-BE49-F238E27FC236}">
                <a16:creationId xmlns:a16="http://schemas.microsoft.com/office/drawing/2014/main" id="{5B7BA30A-0A9A-0D21-8C70-3F1B91FFE748}"/>
              </a:ext>
            </a:extLst>
          </p:cNvPr>
          <p:cNvSpPr txBox="1"/>
          <p:nvPr/>
        </p:nvSpPr>
        <p:spPr>
          <a:xfrm>
            <a:off x="565438" y="1922322"/>
            <a:ext cx="2428870" cy="923330"/>
          </a:xfrm>
          <a:prstGeom prst="rect">
            <a:avLst/>
          </a:prstGeom>
          <a:noFill/>
        </p:spPr>
        <p:txBody>
          <a:bodyPr wrap="none" rtlCol="0">
            <a:spAutoFit/>
          </a:bodyPr>
          <a:lstStyle/>
          <a:p>
            <a:pPr algn="ctr"/>
            <a:r>
              <a:rPr lang="en-GB" sz="1800" dirty="0">
                <a:latin typeface="Times New Roman" panose="02020603050405020304" pitchFamily="18" charset="0"/>
                <a:cs typeface="Times New Roman" panose="02020603050405020304" pitchFamily="18" charset="0"/>
              </a:rPr>
              <a:t>untargeted research</a:t>
            </a:r>
          </a:p>
          <a:p>
            <a:pPr algn="ctr"/>
            <a:r>
              <a:rPr lang="en-GB" sz="1800" dirty="0">
                <a:latin typeface="Times New Roman" panose="02020603050405020304" pitchFamily="18" charset="0"/>
                <a:cs typeface="Times New Roman" panose="02020603050405020304" pitchFamily="18" charset="0"/>
              </a:rPr>
              <a:t>system medicine studies</a:t>
            </a:r>
          </a:p>
          <a:p>
            <a:pPr algn="ctr"/>
            <a:r>
              <a:rPr lang="en-GB" sz="1800" dirty="0">
                <a:latin typeface="Times New Roman" panose="02020603050405020304" pitchFamily="18" charset="0"/>
                <a:cs typeface="Times New Roman" panose="02020603050405020304" pitchFamily="18" charset="0"/>
              </a:rPr>
              <a:t>generating hypotheses</a:t>
            </a:r>
          </a:p>
        </p:txBody>
      </p:sp>
      <p:grpSp>
        <p:nvGrpSpPr>
          <p:cNvPr id="76" name="Group 75">
            <a:extLst>
              <a:ext uri="{FF2B5EF4-FFF2-40B4-BE49-F238E27FC236}">
                <a16:creationId xmlns:a16="http://schemas.microsoft.com/office/drawing/2014/main" id="{EF8B9D09-21D0-B41B-A9EF-7841ABA1FB1E}"/>
              </a:ext>
            </a:extLst>
          </p:cNvPr>
          <p:cNvGrpSpPr/>
          <p:nvPr/>
        </p:nvGrpSpPr>
        <p:grpSpPr>
          <a:xfrm>
            <a:off x="8994046" y="4686887"/>
            <a:ext cx="2882455" cy="1268688"/>
            <a:chOff x="8827971" y="5121176"/>
            <a:chExt cx="2882455" cy="1268688"/>
          </a:xfrm>
        </p:grpSpPr>
        <p:sp>
          <p:nvSpPr>
            <p:cNvPr id="27" name="TextBox 26">
              <a:extLst>
                <a:ext uri="{FF2B5EF4-FFF2-40B4-BE49-F238E27FC236}">
                  <a16:creationId xmlns:a16="http://schemas.microsoft.com/office/drawing/2014/main" id="{E4B39579-DA43-57E5-46DC-604010397FDF}"/>
                </a:ext>
              </a:extLst>
            </p:cNvPr>
            <p:cNvSpPr txBox="1"/>
            <p:nvPr/>
          </p:nvSpPr>
          <p:spPr>
            <a:xfrm>
              <a:off x="8827971" y="5121176"/>
              <a:ext cx="2480166" cy="923330"/>
            </a:xfrm>
            <a:prstGeom prst="rect">
              <a:avLst/>
            </a:prstGeom>
            <a:noFill/>
          </p:spPr>
          <p:txBody>
            <a:bodyPr wrap="none" rtlCol="0">
              <a:spAutoFit/>
            </a:bodyPr>
            <a:lstStyle/>
            <a:p>
              <a:pPr algn="ctr"/>
              <a:r>
                <a:rPr lang="en-GB" dirty="0">
                  <a:latin typeface="Times New Roman" panose="02020603050405020304" pitchFamily="18" charset="0"/>
                  <a:cs typeface="Times New Roman" panose="02020603050405020304" pitchFamily="18" charset="0"/>
                </a:rPr>
                <a:t>regulatory drug approval</a:t>
              </a:r>
            </a:p>
            <a:p>
              <a:pPr algn="ctr"/>
              <a:r>
                <a:rPr lang="en-GB" dirty="0">
                  <a:latin typeface="Times New Roman" panose="02020603050405020304" pitchFamily="18" charset="0"/>
                  <a:cs typeface="Times New Roman" panose="02020603050405020304" pitchFamily="18" charset="0"/>
                </a:rPr>
                <a:t>therapeutic options</a:t>
              </a:r>
            </a:p>
            <a:p>
              <a:pPr algn="ctr"/>
              <a:r>
                <a:rPr lang="en-GB" dirty="0">
                  <a:latin typeface="Times New Roman" panose="02020603050405020304" pitchFamily="18" charset="0"/>
                  <a:cs typeface="Times New Roman" panose="02020603050405020304" pitchFamily="18" charset="0"/>
                </a:rPr>
                <a:t>guidelines</a:t>
              </a:r>
            </a:p>
          </p:txBody>
        </p:sp>
        <p:sp>
          <p:nvSpPr>
            <p:cNvPr id="62" name="TextBox 61">
              <a:extLst>
                <a:ext uri="{FF2B5EF4-FFF2-40B4-BE49-F238E27FC236}">
                  <a16:creationId xmlns:a16="http://schemas.microsoft.com/office/drawing/2014/main" id="{3AAB97B7-E43B-6AB4-1270-EE4DCAD235B6}"/>
                </a:ext>
              </a:extLst>
            </p:cNvPr>
            <p:cNvSpPr txBox="1"/>
            <p:nvPr/>
          </p:nvSpPr>
          <p:spPr>
            <a:xfrm>
              <a:off x="9044312" y="6020532"/>
              <a:ext cx="2666114" cy="369332"/>
            </a:xfrm>
            <a:prstGeom prst="rect">
              <a:avLst/>
            </a:prstGeom>
            <a:noFill/>
          </p:spPr>
          <p:txBody>
            <a:bodyPr wrap="none" rtlCol="0">
              <a:spAutoFit/>
            </a:bodyPr>
            <a:lstStyle/>
            <a:p>
              <a:r>
                <a:rPr lang="en-GB" dirty="0">
                  <a:solidFill>
                    <a:srgbClr val="FF0000"/>
                  </a:solidFill>
                  <a:latin typeface="Times New Roman" panose="02020603050405020304" pitchFamily="18" charset="0"/>
                  <a:cs typeface="Times New Roman" panose="02020603050405020304" pitchFamily="18" charset="0"/>
                </a:rPr>
                <a:t>e.g., inhaled triple therapy </a:t>
              </a:r>
            </a:p>
          </p:txBody>
        </p:sp>
      </p:grpSp>
      <p:grpSp>
        <p:nvGrpSpPr>
          <p:cNvPr id="75" name="Group 74">
            <a:extLst>
              <a:ext uri="{FF2B5EF4-FFF2-40B4-BE49-F238E27FC236}">
                <a16:creationId xmlns:a16="http://schemas.microsoft.com/office/drawing/2014/main" id="{839A7005-7D5F-5865-9E14-840D14A5A09D}"/>
              </a:ext>
            </a:extLst>
          </p:cNvPr>
          <p:cNvGrpSpPr/>
          <p:nvPr/>
        </p:nvGrpSpPr>
        <p:grpSpPr>
          <a:xfrm>
            <a:off x="7698760" y="3293350"/>
            <a:ext cx="4738589" cy="942178"/>
            <a:chOff x="7698760" y="4014913"/>
            <a:chExt cx="4738589" cy="942178"/>
          </a:xfrm>
        </p:grpSpPr>
        <p:sp>
          <p:nvSpPr>
            <p:cNvPr id="29" name="TextBox 28">
              <a:extLst>
                <a:ext uri="{FF2B5EF4-FFF2-40B4-BE49-F238E27FC236}">
                  <a16:creationId xmlns:a16="http://schemas.microsoft.com/office/drawing/2014/main" id="{539ACCA3-D59A-9CBF-55CA-122F5FF0E6D2}"/>
                </a:ext>
              </a:extLst>
            </p:cNvPr>
            <p:cNvSpPr txBox="1"/>
            <p:nvPr/>
          </p:nvSpPr>
          <p:spPr>
            <a:xfrm>
              <a:off x="7698760" y="4014913"/>
              <a:ext cx="4738589" cy="400110"/>
            </a:xfrm>
            <a:prstGeom prst="rect">
              <a:avLst/>
            </a:prstGeom>
            <a:noFill/>
          </p:spPr>
          <p:txBody>
            <a:bodyPr wrap="square">
              <a:spAutoFit/>
            </a:bodyPr>
            <a:lstStyle/>
            <a:p>
              <a:r>
                <a:rPr lang="en-GB" sz="2000" dirty="0">
                  <a:latin typeface="Times New Roman" panose="02020603050405020304" pitchFamily="18" charset="0"/>
                  <a:cs typeface="Times New Roman" panose="02020603050405020304" pitchFamily="18" charset="0"/>
                </a:rPr>
                <a:t>p</a:t>
              </a:r>
              <a:r>
                <a:rPr lang="en-IT" sz="2000" dirty="0">
                  <a:latin typeface="Times New Roman" panose="02020603050405020304" pitchFamily="18" charset="0"/>
                  <a:cs typeface="Times New Roman" panose="02020603050405020304" pitchFamily="18" charset="0"/>
                </a:rPr>
                <a:t>harmacotherapy of clinical phenotypes </a:t>
              </a:r>
              <a:endParaRPr lang="en-GB" sz="2000" dirty="0"/>
            </a:p>
          </p:txBody>
        </p:sp>
        <p:sp>
          <p:nvSpPr>
            <p:cNvPr id="64" name="TextBox 63">
              <a:extLst>
                <a:ext uri="{FF2B5EF4-FFF2-40B4-BE49-F238E27FC236}">
                  <a16:creationId xmlns:a16="http://schemas.microsoft.com/office/drawing/2014/main" id="{909459E8-C621-B6DE-13D4-6ACA9472A83D}"/>
                </a:ext>
              </a:extLst>
            </p:cNvPr>
            <p:cNvSpPr txBox="1"/>
            <p:nvPr/>
          </p:nvSpPr>
          <p:spPr>
            <a:xfrm>
              <a:off x="8247779" y="4310760"/>
              <a:ext cx="3204723" cy="646331"/>
            </a:xfrm>
            <a:prstGeom prst="rect">
              <a:avLst/>
            </a:prstGeom>
            <a:noFill/>
          </p:spPr>
          <p:txBody>
            <a:bodyPr wrap="none" rtlCol="0">
              <a:spAutoFit/>
            </a:bodyPr>
            <a:lstStyle/>
            <a:p>
              <a:r>
                <a:rPr lang="en-GB" dirty="0">
                  <a:solidFill>
                    <a:srgbClr val="FF0000"/>
                  </a:solidFill>
                  <a:latin typeface="Times New Roman" panose="02020603050405020304" pitchFamily="18" charset="0"/>
                  <a:cs typeface="Times New Roman" panose="02020603050405020304" pitchFamily="18" charset="0"/>
                </a:rPr>
                <a:t>e.g., biologic drugs for severe </a:t>
              </a:r>
            </a:p>
            <a:p>
              <a:r>
                <a:rPr lang="en-GB" dirty="0">
                  <a:solidFill>
                    <a:srgbClr val="FF0000"/>
                  </a:solidFill>
                  <a:latin typeface="Times New Roman" panose="02020603050405020304" pitchFamily="18" charset="0"/>
                  <a:cs typeface="Times New Roman" panose="02020603050405020304" pitchFamily="18" charset="0"/>
                </a:rPr>
                <a:t>eosinophilic asthma and COPD  </a:t>
              </a:r>
            </a:p>
          </p:txBody>
        </p:sp>
      </p:grpSp>
      <p:grpSp>
        <p:nvGrpSpPr>
          <p:cNvPr id="73" name="Group 72">
            <a:extLst>
              <a:ext uri="{FF2B5EF4-FFF2-40B4-BE49-F238E27FC236}">
                <a16:creationId xmlns:a16="http://schemas.microsoft.com/office/drawing/2014/main" id="{42A20A7F-3BDE-FD1E-2661-298B3FA98369}"/>
              </a:ext>
            </a:extLst>
          </p:cNvPr>
          <p:cNvGrpSpPr/>
          <p:nvPr/>
        </p:nvGrpSpPr>
        <p:grpSpPr>
          <a:xfrm>
            <a:off x="7698760" y="1925208"/>
            <a:ext cx="3579123" cy="981125"/>
            <a:chOff x="7873379" y="2739021"/>
            <a:chExt cx="3579123" cy="981125"/>
          </a:xfrm>
        </p:grpSpPr>
        <p:sp>
          <p:nvSpPr>
            <p:cNvPr id="31" name="TextBox 30">
              <a:extLst>
                <a:ext uri="{FF2B5EF4-FFF2-40B4-BE49-F238E27FC236}">
                  <a16:creationId xmlns:a16="http://schemas.microsoft.com/office/drawing/2014/main" id="{D0F25966-E094-B121-F03A-6BAD5A275BE8}"/>
                </a:ext>
              </a:extLst>
            </p:cNvPr>
            <p:cNvSpPr txBox="1"/>
            <p:nvPr/>
          </p:nvSpPr>
          <p:spPr>
            <a:xfrm>
              <a:off x="7873379" y="2739021"/>
              <a:ext cx="3579123" cy="400110"/>
            </a:xfrm>
            <a:prstGeom prst="rect">
              <a:avLst/>
            </a:prstGeom>
            <a:noFill/>
          </p:spPr>
          <p:txBody>
            <a:bodyPr wrap="square">
              <a:spAutoFit/>
            </a:bodyPr>
            <a:lstStyle/>
            <a:p>
              <a:r>
                <a:rPr lang="en-IT" sz="2000" dirty="0">
                  <a:latin typeface="Times New Roman" panose="02020603050405020304" pitchFamily="18" charset="0"/>
                  <a:cs typeface="Times New Roman" panose="02020603050405020304" pitchFamily="18" charset="0"/>
                </a:rPr>
                <a:t>personalised pharmacotherapy</a:t>
              </a:r>
            </a:p>
          </p:txBody>
        </p:sp>
        <p:sp>
          <p:nvSpPr>
            <p:cNvPr id="65" name="TextBox 64">
              <a:extLst>
                <a:ext uri="{FF2B5EF4-FFF2-40B4-BE49-F238E27FC236}">
                  <a16:creationId xmlns:a16="http://schemas.microsoft.com/office/drawing/2014/main" id="{F8217ADA-B83B-66CD-F0C5-D907C2FFD20C}"/>
                </a:ext>
              </a:extLst>
            </p:cNvPr>
            <p:cNvSpPr txBox="1"/>
            <p:nvPr/>
          </p:nvSpPr>
          <p:spPr>
            <a:xfrm>
              <a:off x="7873379" y="3073815"/>
              <a:ext cx="3313728" cy="646331"/>
            </a:xfrm>
            <a:prstGeom prst="rect">
              <a:avLst/>
            </a:prstGeom>
            <a:noFill/>
          </p:spPr>
          <p:txBody>
            <a:bodyPr wrap="none" rtlCol="0">
              <a:spAutoFit/>
            </a:bodyPr>
            <a:lstStyle/>
            <a:p>
              <a:pPr algn="ctr"/>
              <a:r>
                <a:rPr lang="en-GB" dirty="0">
                  <a:solidFill>
                    <a:srgbClr val="FF0000"/>
                  </a:solidFill>
                  <a:latin typeface="Times New Roman" panose="02020603050405020304" pitchFamily="18" charset="0"/>
                  <a:cs typeface="Times New Roman" panose="02020603050405020304" pitchFamily="18" charset="0"/>
                </a:rPr>
                <a:t>unmet need requiring</a:t>
              </a:r>
            </a:p>
            <a:p>
              <a:pPr algn="ctr"/>
              <a:r>
                <a:rPr lang="en-GB" dirty="0">
                  <a:solidFill>
                    <a:srgbClr val="FF0000"/>
                  </a:solidFill>
                  <a:latin typeface="Times New Roman" panose="02020603050405020304" pitchFamily="18" charset="0"/>
                  <a:cs typeface="Times New Roman" panose="02020603050405020304" pitchFamily="18" charset="0"/>
                </a:rPr>
                <a:t>diagnostic molecular biology test </a:t>
              </a:r>
            </a:p>
          </p:txBody>
        </p:sp>
      </p:grpSp>
    </p:spTree>
    <p:extLst>
      <p:ext uri="{BB962C8B-B14F-4D97-AF65-F5344CB8AC3E}">
        <p14:creationId xmlns:p14="http://schemas.microsoft.com/office/powerpoint/2010/main" val="857945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5F92A-5124-F9EC-6EDA-FD37FAB52BA3}"/>
              </a:ext>
            </a:extLst>
          </p:cNvPr>
          <p:cNvSpPr>
            <a:spLocks noGrp="1"/>
          </p:cNvSpPr>
          <p:nvPr>
            <p:ph type="title"/>
          </p:nvPr>
        </p:nvSpPr>
        <p:spPr/>
        <p:txBody>
          <a:bodyPr>
            <a:normAutofit/>
          </a:bodyPr>
          <a:lstStyle/>
          <a:p>
            <a:pPr algn="ctr"/>
            <a:r>
              <a:rPr lang="en-GB" sz="3600" dirty="0">
                <a:latin typeface="Times New Roman" panose="02020603050405020304" pitchFamily="18" charset="0"/>
                <a:cs typeface="Times New Roman" panose="02020603050405020304" pitchFamily="18" charset="0"/>
              </a:rPr>
              <a:t>Key questions in severe asthma pharmacotherapy</a:t>
            </a:r>
          </a:p>
        </p:txBody>
      </p:sp>
      <p:sp>
        <p:nvSpPr>
          <p:cNvPr id="3" name="Content Placeholder 2">
            <a:extLst>
              <a:ext uri="{FF2B5EF4-FFF2-40B4-BE49-F238E27FC236}">
                <a16:creationId xmlns:a16="http://schemas.microsoft.com/office/drawing/2014/main" id="{2DE39DA9-8C9F-5099-2E3D-211AD929F239}"/>
              </a:ext>
            </a:extLst>
          </p:cNvPr>
          <p:cNvSpPr>
            <a:spLocks noGrp="1"/>
          </p:cNvSpPr>
          <p:nvPr>
            <p:ph idx="1"/>
          </p:nvPr>
        </p:nvSpPr>
        <p:spPr>
          <a:xfrm>
            <a:off x="660400" y="1431924"/>
            <a:ext cx="10807700" cy="4803775"/>
          </a:xfrm>
        </p:spPr>
        <p:txBody>
          <a:bodyPr>
            <a:normAutofit fontScale="92500" lnSpcReduction="10000"/>
          </a:bodyPr>
          <a:lstStyle/>
          <a:p>
            <a:r>
              <a:rPr lang="en-GB" dirty="0">
                <a:latin typeface="Times New Roman" panose="02020603050405020304" pitchFamily="18" charset="0"/>
                <a:cs typeface="Times New Roman" panose="02020603050405020304" pitchFamily="18" charset="0"/>
              </a:rPr>
              <a:t>How safe are biologic drugs in the long-term? </a:t>
            </a:r>
          </a:p>
          <a:p>
            <a:pPr marL="0" indent="0">
              <a:buNone/>
            </a:pPr>
            <a:r>
              <a:rPr lang="en-GB" sz="1800" dirty="0">
                <a:latin typeface="Times New Roman" panose="02020603050405020304" pitchFamily="18" charset="0"/>
                <a:cs typeface="Times New Roman" panose="02020603050405020304" pitchFamily="18" charset="0"/>
              </a:rPr>
              <a:t>     </a:t>
            </a:r>
            <a:r>
              <a:rPr lang="en-GB" sz="1800" dirty="0">
                <a:solidFill>
                  <a:srgbClr val="FF0000"/>
                </a:solidFill>
                <a:latin typeface="Times New Roman" panose="02020603050405020304" pitchFamily="18" charset="0"/>
                <a:cs typeface="Times New Roman" panose="02020603050405020304" pitchFamily="18" charset="0"/>
              </a:rPr>
              <a:t>PALUMBA and MELTEMI studies addressed safety of </a:t>
            </a:r>
            <a:r>
              <a:rPr lang="en-GB" sz="1800" dirty="0" err="1">
                <a:solidFill>
                  <a:srgbClr val="FF0000"/>
                </a:solidFill>
                <a:latin typeface="Times New Roman" panose="02020603050405020304" pitchFamily="18" charset="0"/>
                <a:cs typeface="Times New Roman" panose="02020603050405020304" pitchFamily="18" charset="0"/>
              </a:rPr>
              <a:t>Mepo</a:t>
            </a:r>
            <a:r>
              <a:rPr lang="en-GB" sz="1800" dirty="0">
                <a:solidFill>
                  <a:srgbClr val="FF0000"/>
                </a:solidFill>
                <a:latin typeface="Times New Roman" panose="02020603050405020304" pitchFamily="18" charset="0"/>
                <a:cs typeface="Times New Roman" panose="02020603050405020304" pitchFamily="18" charset="0"/>
              </a:rPr>
              <a:t> and </a:t>
            </a:r>
            <a:r>
              <a:rPr lang="en-GB" sz="1800" dirty="0" err="1">
                <a:solidFill>
                  <a:srgbClr val="FF0000"/>
                </a:solidFill>
                <a:latin typeface="Times New Roman" panose="02020603050405020304" pitchFamily="18" charset="0"/>
                <a:cs typeface="Times New Roman" panose="02020603050405020304" pitchFamily="18" charset="0"/>
              </a:rPr>
              <a:t>Benra</a:t>
            </a:r>
            <a:r>
              <a:rPr lang="en-GB" sz="1800" dirty="0">
                <a:solidFill>
                  <a:srgbClr val="FF0000"/>
                </a:solidFill>
                <a:latin typeface="Times New Roman" panose="02020603050405020304" pitchFamily="18" charset="0"/>
                <a:cs typeface="Times New Roman" panose="02020603050405020304" pitchFamily="18" charset="0"/>
              </a:rPr>
              <a:t> at 5 years</a:t>
            </a:r>
          </a:p>
          <a:p>
            <a:r>
              <a:rPr lang="en-GB" dirty="0">
                <a:latin typeface="Times New Roman" panose="02020603050405020304" pitchFamily="18" charset="0"/>
                <a:cs typeface="Times New Roman" panose="02020603050405020304" pitchFamily="18" charset="0"/>
              </a:rPr>
              <a:t>When to consider shifting of a biologic therapy? </a:t>
            </a:r>
          </a:p>
          <a:p>
            <a:pPr marL="0" indent="0">
              <a:buNone/>
            </a:pPr>
            <a:r>
              <a:rPr lang="en-GB" dirty="0">
                <a:latin typeface="Times New Roman" panose="02020603050405020304" pitchFamily="18" charset="0"/>
                <a:cs typeface="Times New Roman" panose="02020603050405020304" pitchFamily="18" charset="0"/>
              </a:rPr>
              <a:t>   </a:t>
            </a:r>
            <a:r>
              <a:rPr lang="en-GB" sz="1800" dirty="0">
                <a:solidFill>
                  <a:srgbClr val="FF0000"/>
                </a:solidFill>
                <a:latin typeface="Times New Roman" panose="02020603050405020304" pitchFamily="18" charset="0"/>
                <a:cs typeface="Times New Roman" panose="02020603050405020304" pitchFamily="18" charset="0"/>
              </a:rPr>
              <a:t>12 months as suggested by NICE recommendations</a:t>
            </a:r>
          </a:p>
          <a:p>
            <a:r>
              <a:rPr lang="en-GB" dirty="0">
                <a:latin typeface="Times New Roman" panose="02020603050405020304" pitchFamily="18" charset="0"/>
                <a:cs typeface="Times New Roman" panose="02020603050405020304" pitchFamily="18" charset="0"/>
              </a:rPr>
              <a:t>Do biologics induce a sustainable clinical remission?</a:t>
            </a:r>
          </a:p>
          <a:p>
            <a:pPr marL="0" indent="0">
              <a:buNone/>
            </a:pPr>
            <a:r>
              <a:rPr lang="en-GB" dirty="0">
                <a:solidFill>
                  <a:srgbClr val="FF0000"/>
                </a:solidFill>
                <a:latin typeface="Times New Roman" panose="02020603050405020304" pitchFamily="18" charset="0"/>
                <a:cs typeface="Times New Roman" panose="02020603050405020304" pitchFamily="18" charset="0"/>
              </a:rPr>
              <a:t>   </a:t>
            </a:r>
            <a:r>
              <a:rPr lang="en-GB" sz="1900" dirty="0">
                <a:solidFill>
                  <a:srgbClr val="FF0000"/>
                </a:solidFill>
                <a:latin typeface="Times New Roman" panose="02020603050405020304" pitchFamily="18" charset="0"/>
                <a:cs typeface="Times New Roman" panose="02020603050405020304" pitchFamily="18" charset="0"/>
              </a:rPr>
              <a:t>only in approximately 30% of persons at 2 years with </a:t>
            </a:r>
            <a:r>
              <a:rPr lang="en-GB" sz="1900" dirty="0" err="1">
                <a:solidFill>
                  <a:srgbClr val="FF0000"/>
                </a:solidFill>
                <a:latin typeface="Times New Roman" panose="02020603050405020304" pitchFamily="18" charset="0"/>
                <a:cs typeface="Times New Roman" panose="02020603050405020304" pitchFamily="18" charset="0"/>
              </a:rPr>
              <a:t>Benra</a:t>
            </a:r>
            <a:r>
              <a:rPr lang="en-GB" sz="1900" dirty="0">
                <a:solidFill>
                  <a:srgbClr val="FF0000"/>
                </a:solidFill>
                <a:latin typeface="Times New Roman" panose="02020603050405020304" pitchFamily="18" charset="0"/>
                <a:cs typeface="Times New Roman" panose="02020603050405020304" pitchFamily="18" charset="0"/>
              </a:rPr>
              <a:t> (XALOC-1 study)</a:t>
            </a:r>
          </a:p>
          <a:p>
            <a:r>
              <a:rPr lang="en-GB" dirty="0">
                <a:latin typeface="Times New Roman" panose="02020603050405020304" pitchFamily="18" charset="0"/>
                <a:cs typeface="Times New Roman" panose="02020603050405020304" pitchFamily="18" charset="0"/>
              </a:rPr>
              <a:t>Are biologics for severe asthma DMDs? </a:t>
            </a:r>
            <a:r>
              <a:rPr lang="en-GB" sz="1800" dirty="0">
                <a:solidFill>
                  <a:srgbClr val="FF0000"/>
                </a:solidFill>
                <a:latin typeface="Times New Roman" panose="02020603050405020304" pitchFamily="18" charset="0"/>
                <a:cs typeface="Times New Roman" panose="02020603050405020304" pitchFamily="18" charset="0"/>
              </a:rPr>
              <a:t>no answer</a:t>
            </a:r>
            <a:endParaRPr lang="en-GB" dirty="0">
              <a:solidFill>
                <a:srgbClr val="FF0000"/>
              </a:solidFill>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How long should the biologic therapy be maintained? </a:t>
            </a:r>
            <a:r>
              <a:rPr lang="en-GB" sz="1800" dirty="0">
                <a:solidFill>
                  <a:srgbClr val="FF0000"/>
                </a:solidFill>
                <a:latin typeface="Times New Roman" panose="02020603050405020304" pitchFamily="18" charset="0"/>
                <a:cs typeface="Times New Roman" panose="02020603050405020304" pitchFamily="18" charset="0"/>
              </a:rPr>
              <a:t>no answer</a:t>
            </a:r>
            <a:endParaRPr lang="en-GB" dirty="0">
              <a:solidFill>
                <a:srgbClr val="FF0000"/>
              </a:solidFill>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Is it possible to step down or suspend biological therapies? How? </a:t>
            </a:r>
            <a:r>
              <a:rPr lang="en-GB" sz="1700" dirty="0">
                <a:solidFill>
                  <a:srgbClr val="FF0000"/>
                </a:solidFill>
                <a:latin typeface="Times New Roman" panose="02020603050405020304" pitchFamily="18" charset="0"/>
                <a:cs typeface="Times New Roman" panose="02020603050405020304" pitchFamily="18" charset="0"/>
              </a:rPr>
              <a:t>no answer</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Which biologic drug should be used at the individual level?</a:t>
            </a:r>
          </a:p>
          <a:p>
            <a:pPr marL="0" indent="0">
              <a:buNone/>
            </a:pPr>
            <a:r>
              <a:rPr lang="en-GB" sz="1800" dirty="0">
                <a:solidFill>
                  <a:srgbClr val="FF0000"/>
                </a:solidFill>
                <a:latin typeface="Times New Roman" panose="02020603050405020304" pitchFamily="18" charset="0"/>
                <a:cs typeface="Times New Roman" panose="02020603050405020304" pitchFamily="18" charset="0"/>
              </a:rPr>
              <a:t>    predictive tests of therapeutic response to targeted therapies at the individual level are not currently available</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28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C7F9DE-FF4F-E373-F1C2-0ECAD9CB1EB0}"/>
              </a:ext>
            </a:extLst>
          </p:cNvPr>
          <p:cNvPicPr>
            <a:picLocks noChangeAspect="1"/>
          </p:cNvPicPr>
          <p:nvPr/>
        </p:nvPicPr>
        <p:blipFill>
          <a:blip r:embed="rId2"/>
          <a:stretch>
            <a:fillRect/>
          </a:stretch>
        </p:blipFill>
        <p:spPr>
          <a:xfrm>
            <a:off x="1943100" y="543932"/>
            <a:ext cx="7772400" cy="1706136"/>
          </a:xfrm>
          <a:prstGeom prst="rect">
            <a:avLst/>
          </a:prstGeom>
        </p:spPr>
      </p:pic>
      <p:pic>
        <p:nvPicPr>
          <p:cNvPr id="6" name="Picture 5">
            <a:extLst>
              <a:ext uri="{FF2B5EF4-FFF2-40B4-BE49-F238E27FC236}">
                <a16:creationId xmlns:a16="http://schemas.microsoft.com/office/drawing/2014/main" id="{031CEED5-77AD-E3E9-D7EB-7E1D1C7A4BCC}"/>
              </a:ext>
            </a:extLst>
          </p:cNvPr>
          <p:cNvPicPr>
            <a:picLocks noChangeAspect="1"/>
          </p:cNvPicPr>
          <p:nvPr/>
        </p:nvPicPr>
        <p:blipFill>
          <a:blip r:embed="rId3"/>
          <a:stretch>
            <a:fillRect/>
          </a:stretch>
        </p:blipFill>
        <p:spPr>
          <a:xfrm>
            <a:off x="2209800" y="3308218"/>
            <a:ext cx="7772400" cy="3549782"/>
          </a:xfrm>
          <a:prstGeom prst="rect">
            <a:avLst/>
          </a:prstGeom>
        </p:spPr>
      </p:pic>
      <p:sp>
        <p:nvSpPr>
          <p:cNvPr id="7" name="TextBox 6">
            <a:extLst>
              <a:ext uri="{FF2B5EF4-FFF2-40B4-BE49-F238E27FC236}">
                <a16:creationId xmlns:a16="http://schemas.microsoft.com/office/drawing/2014/main" id="{4BDAB719-417C-731E-65CC-0830FA1B5F6C}"/>
              </a:ext>
            </a:extLst>
          </p:cNvPr>
          <p:cNvSpPr txBox="1"/>
          <p:nvPr/>
        </p:nvSpPr>
        <p:spPr>
          <a:xfrm>
            <a:off x="4890576" y="2455977"/>
            <a:ext cx="2813591" cy="646331"/>
          </a:xfrm>
          <a:prstGeom prst="rect">
            <a:avLst/>
          </a:prstGeom>
          <a:noFill/>
        </p:spPr>
        <p:txBody>
          <a:bodyPr wrap="none" rtlCol="0">
            <a:spAutoFit/>
          </a:bodyPr>
          <a:lstStyle/>
          <a:p>
            <a:pPr algn="ctr"/>
            <a:r>
              <a:rPr lang="en-GB" dirty="0">
                <a:latin typeface="Times New Roman" panose="02020603050405020304" pitchFamily="18" charset="0"/>
                <a:cs typeface="Times New Roman" panose="02020603050405020304" pitchFamily="18" charset="0"/>
              </a:rPr>
              <a:t>3 component severe asthma</a:t>
            </a:r>
          </a:p>
          <a:p>
            <a:pPr algn="ctr"/>
            <a:r>
              <a:rPr lang="en-GB" dirty="0">
                <a:latin typeface="Times New Roman" panose="02020603050405020304" pitchFamily="18" charset="0"/>
                <a:cs typeface="Times New Roman" panose="02020603050405020304" pitchFamily="18" charset="0"/>
              </a:rPr>
              <a:t>clinical remission achieved  </a:t>
            </a:r>
          </a:p>
        </p:txBody>
      </p:sp>
    </p:spTree>
    <p:extLst>
      <p:ext uri="{BB962C8B-B14F-4D97-AF65-F5344CB8AC3E}">
        <p14:creationId xmlns:p14="http://schemas.microsoft.com/office/powerpoint/2010/main" val="148765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D5DEC30-AE54-074E-BDF3-898A3C9F97B2}"/>
              </a:ext>
            </a:extLst>
          </p:cNvPr>
          <p:cNvGrpSpPr/>
          <p:nvPr/>
        </p:nvGrpSpPr>
        <p:grpSpPr>
          <a:xfrm>
            <a:off x="1866613" y="809267"/>
            <a:ext cx="8458200" cy="5461202"/>
            <a:chOff x="342900" y="1198150"/>
            <a:chExt cx="8458200" cy="5461202"/>
          </a:xfrm>
        </p:grpSpPr>
        <p:pic>
          <p:nvPicPr>
            <p:cNvPr id="4" name="Picture 3">
              <a:extLst>
                <a:ext uri="{FF2B5EF4-FFF2-40B4-BE49-F238E27FC236}">
                  <a16:creationId xmlns:a16="http://schemas.microsoft.com/office/drawing/2014/main" id="{3BD95140-1E9B-09BF-37D5-4A99D3769B57}"/>
                </a:ext>
              </a:extLst>
            </p:cNvPr>
            <p:cNvPicPr>
              <a:picLocks noChangeAspect="1"/>
            </p:cNvPicPr>
            <p:nvPr/>
          </p:nvPicPr>
          <p:blipFill>
            <a:blip r:embed="rId2"/>
            <a:stretch>
              <a:fillRect/>
            </a:stretch>
          </p:blipFill>
          <p:spPr>
            <a:xfrm>
              <a:off x="342900" y="1198150"/>
              <a:ext cx="8458200" cy="4461700"/>
            </a:xfrm>
            <a:prstGeom prst="rect">
              <a:avLst/>
            </a:prstGeom>
          </p:spPr>
        </p:pic>
        <p:pic>
          <p:nvPicPr>
            <p:cNvPr id="6" name="Picture 5">
              <a:extLst>
                <a:ext uri="{FF2B5EF4-FFF2-40B4-BE49-F238E27FC236}">
                  <a16:creationId xmlns:a16="http://schemas.microsoft.com/office/drawing/2014/main" id="{E27DFE3C-8E1E-9CDB-76B1-48B4256CB4A3}"/>
                </a:ext>
              </a:extLst>
            </p:cNvPr>
            <p:cNvPicPr>
              <a:picLocks noChangeAspect="1"/>
            </p:cNvPicPr>
            <p:nvPr/>
          </p:nvPicPr>
          <p:blipFill>
            <a:blip r:embed="rId3"/>
            <a:stretch>
              <a:fillRect/>
            </a:stretch>
          </p:blipFill>
          <p:spPr>
            <a:xfrm>
              <a:off x="356740" y="5680398"/>
              <a:ext cx="8444360" cy="361506"/>
            </a:xfrm>
            <a:prstGeom prst="rect">
              <a:avLst/>
            </a:prstGeom>
          </p:spPr>
        </p:pic>
        <p:pic>
          <p:nvPicPr>
            <p:cNvPr id="7" name="Picture 6">
              <a:extLst>
                <a:ext uri="{FF2B5EF4-FFF2-40B4-BE49-F238E27FC236}">
                  <a16:creationId xmlns:a16="http://schemas.microsoft.com/office/drawing/2014/main" id="{7D4AF5DC-59BF-8A43-E74F-E9A84917F4D1}"/>
                </a:ext>
              </a:extLst>
            </p:cNvPr>
            <p:cNvPicPr>
              <a:picLocks noChangeAspect="1"/>
            </p:cNvPicPr>
            <p:nvPr/>
          </p:nvPicPr>
          <p:blipFill>
            <a:blip r:embed="rId4"/>
            <a:stretch>
              <a:fillRect/>
            </a:stretch>
          </p:blipFill>
          <p:spPr>
            <a:xfrm>
              <a:off x="356740" y="6062452"/>
              <a:ext cx="8444360" cy="596900"/>
            </a:xfrm>
            <a:prstGeom prst="rect">
              <a:avLst/>
            </a:prstGeom>
          </p:spPr>
        </p:pic>
      </p:grpSp>
    </p:spTree>
    <p:extLst>
      <p:ext uri="{BB962C8B-B14F-4D97-AF65-F5344CB8AC3E}">
        <p14:creationId xmlns:p14="http://schemas.microsoft.com/office/powerpoint/2010/main" val="1023978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9EE701-84A9-A764-D096-2D311CB589CB}"/>
              </a:ext>
            </a:extLst>
          </p:cNvPr>
          <p:cNvPicPr>
            <a:picLocks noChangeAspect="1"/>
          </p:cNvPicPr>
          <p:nvPr/>
        </p:nvPicPr>
        <p:blipFill>
          <a:blip r:embed="rId2"/>
          <a:stretch>
            <a:fillRect/>
          </a:stretch>
        </p:blipFill>
        <p:spPr>
          <a:xfrm>
            <a:off x="1943064" y="1178786"/>
            <a:ext cx="8305298" cy="4500000"/>
          </a:xfrm>
          <a:prstGeom prst="rect">
            <a:avLst/>
          </a:prstGeom>
        </p:spPr>
      </p:pic>
    </p:spTree>
    <p:extLst>
      <p:ext uri="{BB962C8B-B14F-4D97-AF65-F5344CB8AC3E}">
        <p14:creationId xmlns:p14="http://schemas.microsoft.com/office/powerpoint/2010/main" val="3932962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8956" y="90364"/>
            <a:ext cx="7886700" cy="1133499"/>
          </a:xfrm>
        </p:spPr>
        <p:txBody>
          <a:bodyPr>
            <a:normAutofit/>
          </a:bodyPr>
          <a:lstStyle/>
          <a:p>
            <a:pPr algn="ctr"/>
            <a:r>
              <a:rPr lang="it-IT" sz="3600" dirty="0" err="1">
                <a:latin typeface="+mn-lt"/>
                <a:cs typeface="Times New Roman"/>
              </a:rPr>
              <a:t>Pharmacological</a:t>
            </a:r>
            <a:r>
              <a:rPr lang="it-IT" sz="3600" dirty="0">
                <a:latin typeface="+mn-lt"/>
                <a:cs typeface="Times New Roman"/>
              </a:rPr>
              <a:t> </a:t>
            </a:r>
            <a:r>
              <a:rPr lang="it-IT" sz="3600" dirty="0" err="1">
                <a:latin typeface="+mn-lt"/>
                <a:cs typeface="Times New Roman"/>
              </a:rPr>
              <a:t>implications</a:t>
            </a:r>
            <a:endParaRPr lang="it-IT" sz="3600" dirty="0">
              <a:latin typeface="+mn-lt"/>
              <a:cs typeface="Times New Roman"/>
            </a:endParaRPr>
          </a:p>
        </p:txBody>
      </p:sp>
      <p:sp>
        <p:nvSpPr>
          <p:cNvPr id="8" name="Freeform 7">
            <a:extLst>
              <a:ext uri="{FF2B5EF4-FFF2-40B4-BE49-F238E27FC236}">
                <a16:creationId xmlns:a16="http://schemas.microsoft.com/office/drawing/2014/main" id="{2C220B69-57B3-8DA1-7C95-0616044F0ACF}"/>
              </a:ext>
            </a:extLst>
          </p:cNvPr>
          <p:cNvSpPr/>
          <p:nvPr/>
        </p:nvSpPr>
        <p:spPr>
          <a:xfrm>
            <a:off x="2151506" y="1313794"/>
            <a:ext cx="7886700" cy="1503120"/>
          </a:xfrm>
          <a:custGeom>
            <a:avLst/>
            <a:gdLst>
              <a:gd name="connsiteX0" fmla="*/ 0 w 7886700"/>
              <a:gd name="connsiteY0" fmla="*/ 234858 h 1409118"/>
              <a:gd name="connsiteX1" fmla="*/ 234858 w 7886700"/>
              <a:gd name="connsiteY1" fmla="*/ 0 h 1409118"/>
              <a:gd name="connsiteX2" fmla="*/ 7651842 w 7886700"/>
              <a:gd name="connsiteY2" fmla="*/ 0 h 1409118"/>
              <a:gd name="connsiteX3" fmla="*/ 7886700 w 7886700"/>
              <a:gd name="connsiteY3" fmla="*/ 234858 h 1409118"/>
              <a:gd name="connsiteX4" fmla="*/ 7886700 w 7886700"/>
              <a:gd name="connsiteY4" fmla="*/ 1174260 h 1409118"/>
              <a:gd name="connsiteX5" fmla="*/ 7651842 w 7886700"/>
              <a:gd name="connsiteY5" fmla="*/ 1409118 h 1409118"/>
              <a:gd name="connsiteX6" fmla="*/ 234858 w 7886700"/>
              <a:gd name="connsiteY6" fmla="*/ 1409118 h 1409118"/>
              <a:gd name="connsiteX7" fmla="*/ 0 w 7886700"/>
              <a:gd name="connsiteY7" fmla="*/ 1174260 h 1409118"/>
              <a:gd name="connsiteX8" fmla="*/ 0 w 7886700"/>
              <a:gd name="connsiteY8" fmla="*/ 234858 h 140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1409118">
                <a:moveTo>
                  <a:pt x="0" y="234858"/>
                </a:moveTo>
                <a:cubicBezTo>
                  <a:pt x="0" y="105150"/>
                  <a:pt x="105150" y="0"/>
                  <a:pt x="234858" y="0"/>
                </a:cubicBezTo>
                <a:lnTo>
                  <a:pt x="7651842" y="0"/>
                </a:lnTo>
                <a:cubicBezTo>
                  <a:pt x="7781550" y="0"/>
                  <a:pt x="7886700" y="105150"/>
                  <a:pt x="7886700" y="234858"/>
                </a:cubicBezTo>
                <a:lnTo>
                  <a:pt x="7886700" y="1174260"/>
                </a:lnTo>
                <a:cubicBezTo>
                  <a:pt x="7886700" y="1303968"/>
                  <a:pt x="7781550" y="1409118"/>
                  <a:pt x="7651842" y="1409118"/>
                </a:cubicBezTo>
                <a:lnTo>
                  <a:pt x="234858" y="1409118"/>
                </a:lnTo>
                <a:cubicBezTo>
                  <a:pt x="105150" y="1409118"/>
                  <a:pt x="0" y="1303968"/>
                  <a:pt x="0" y="1174260"/>
                </a:cubicBezTo>
                <a:lnTo>
                  <a:pt x="0" y="23485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4987" tIns="144987" rIns="144987" bIns="144987" numCol="1" spcCol="1270" anchor="ctr" anchorCtr="0">
            <a:noAutofit/>
          </a:bodyPr>
          <a:lstStyle/>
          <a:p>
            <a:pPr defTabSz="889000">
              <a:lnSpc>
                <a:spcPct val="90000"/>
              </a:lnSpc>
              <a:spcBef>
                <a:spcPct val="0"/>
              </a:spcBef>
              <a:spcAft>
                <a:spcPct val="35000"/>
              </a:spcAft>
            </a:pPr>
            <a:r>
              <a:rPr lang="it-IT" sz="2300"/>
              <a:t>To </a:t>
            </a:r>
            <a:r>
              <a:rPr lang="it-IT" sz="2300" err="1"/>
              <a:t>provide</a:t>
            </a:r>
            <a:r>
              <a:rPr lang="it-IT" sz="2300"/>
              <a:t> an </a:t>
            </a:r>
            <a:r>
              <a:rPr lang="it-IT" sz="2300" err="1"/>
              <a:t>asthma</a:t>
            </a:r>
            <a:r>
              <a:rPr lang="it-IT" sz="2300"/>
              <a:t> clinical model to </a:t>
            </a:r>
            <a:r>
              <a:rPr lang="it-IT" sz="2300" err="1"/>
              <a:t>assess</a:t>
            </a:r>
            <a:r>
              <a:rPr lang="it-IT" sz="2300"/>
              <a:t> the </a:t>
            </a:r>
            <a:r>
              <a:rPr lang="it-IT" sz="2300" err="1"/>
              <a:t>effects</a:t>
            </a:r>
            <a:r>
              <a:rPr lang="it-IT" sz="2300"/>
              <a:t> of </a:t>
            </a:r>
            <a:r>
              <a:rPr lang="it-IT" sz="2300" err="1"/>
              <a:t>targeted</a:t>
            </a:r>
            <a:r>
              <a:rPr lang="it-IT" sz="2300"/>
              <a:t> </a:t>
            </a:r>
            <a:r>
              <a:rPr lang="it-IT" sz="2300" err="1"/>
              <a:t>pharmacotherapies</a:t>
            </a:r>
            <a:r>
              <a:rPr lang="it-IT" sz="2300"/>
              <a:t> on </a:t>
            </a:r>
            <a:r>
              <a:rPr lang="it-IT" sz="2300" err="1"/>
              <a:t>airway</a:t>
            </a:r>
            <a:r>
              <a:rPr lang="it-IT" sz="2300"/>
              <a:t> </a:t>
            </a:r>
            <a:r>
              <a:rPr lang="it-IT" sz="2300" err="1"/>
              <a:t>remodelling</a:t>
            </a:r>
            <a:r>
              <a:rPr lang="it-IT" sz="2300"/>
              <a:t> and </a:t>
            </a:r>
            <a:r>
              <a:rPr lang="it-IT" sz="2300" err="1"/>
              <a:t>associated</a:t>
            </a:r>
            <a:r>
              <a:rPr lang="it-IT" sz="2300"/>
              <a:t> </a:t>
            </a:r>
            <a:r>
              <a:rPr lang="it-IT" sz="2300" err="1"/>
              <a:t>endotypes</a:t>
            </a:r>
            <a:r>
              <a:rPr lang="it-IT" sz="2300"/>
              <a:t> in </a:t>
            </a:r>
            <a:r>
              <a:rPr lang="it-IT" sz="2300" err="1"/>
              <a:t>persons</a:t>
            </a:r>
            <a:r>
              <a:rPr lang="it-IT" sz="2300"/>
              <a:t> with severe </a:t>
            </a:r>
            <a:r>
              <a:rPr lang="it-IT" sz="2300" err="1"/>
              <a:t>asthma</a:t>
            </a:r>
            <a:endParaRPr lang="en-US" sz="2300"/>
          </a:p>
        </p:txBody>
      </p:sp>
      <p:sp>
        <p:nvSpPr>
          <p:cNvPr id="11" name="Freeform 10">
            <a:extLst>
              <a:ext uri="{FF2B5EF4-FFF2-40B4-BE49-F238E27FC236}">
                <a16:creationId xmlns:a16="http://schemas.microsoft.com/office/drawing/2014/main" id="{A9FDB719-7E39-D5B4-6999-36DCD1189624}"/>
              </a:ext>
            </a:extLst>
          </p:cNvPr>
          <p:cNvSpPr/>
          <p:nvPr/>
        </p:nvSpPr>
        <p:spPr>
          <a:xfrm>
            <a:off x="2151506" y="2862734"/>
            <a:ext cx="7886700" cy="1726508"/>
          </a:xfrm>
          <a:custGeom>
            <a:avLst/>
            <a:gdLst>
              <a:gd name="connsiteX0" fmla="*/ 0 w 7886700"/>
              <a:gd name="connsiteY0" fmla="*/ 234858 h 1409118"/>
              <a:gd name="connsiteX1" fmla="*/ 234858 w 7886700"/>
              <a:gd name="connsiteY1" fmla="*/ 0 h 1409118"/>
              <a:gd name="connsiteX2" fmla="*/ 7651842 w 7886700"/>
              <a:gd name="connsiteY2" fmla="*/ 0 h 1409118"/>
              <a:gd name="connsiteX3" fmla="*/ 7886700 w 7886700"/>
              <a:gd name="connsiteY3" fmla="*/ 234858 h 1409118"/>
              <a:gd name="connsiteX4" fmla="*/ 7886700 w 7886700"/>
              <a:gd name="connsiteY4" fmla="*/ 1174260 h 1409118"/>
              <a:gd name="connsiteX5" fmla="*/ 7651842 w 7886700"/>
              <a:gd name="connsiteY5" fmla="*/ 1409118 h 1409118"/>
              <a:gd name="connsiteX6" fmla="*/ 234858 w 7886700"/>
              <a:gd name="connsiteY6" fmla="*/ 1409118 h 1409118"/>
              <a:gd name="connsiteX7" fmla="*/ 0 w 7886700"/>
              <a:gd name="connsiteY7" fmla="*/ 1174260 h 1409118"/>
              <a:gd name="connsiteX8" fmla="*/ 0 w 7886700"/>
              <a:gd name="connsiteY8" fmla="*/ 234858 h 140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1409118">
                <a:moveTo>
                  <a:pt x="0" y="234858"/>
                </a:moveTo>
                <a:cubicBezTo>
                  <a:pt x="0" y="105150"/>
                  <a:pt x="105150" y="0"/>
                  <a:pt x="234858" y="0"/>
                </a:cubicBezTo>
                <a:lnTo>
                  <a:pt x="7651842" y="0"/>
                </a:lnTo>
                <a:cubicBezTo>
                  <a:pt x="7781550" y="0"/>
                  <a:pt x="7886700" y="105150"/>
                  <a:pt x="7886700" y="234858"/>
                </a:cubicBezTo>
                <a:lnTo>
                  <a:pt x="7886700" y="1174260"/>
                </a:lnTo>
                <a:cubicBezTo>
                  <a:pt x="7886700" y="1303968"/>
                  <a:pt x="7781550" y="1409118"/>
                  <a:pt x="7651842" y="1409118"/>
                </a:cubicBezTo>
                <a:lnTo>
                  <a:pt x="234858" y="1409118"/>
                </a:lnTo>
                <a:cubicBezTo>
                  <a:pt x="105150" y="1409118"/>
                  <a:pt x="0" y="1303968"/>
                  <a:pt x="0" y="1174260"/>
                </a:cubicBezTo>
                <a:lnTo>
                  <a:pt x="0" y="234858"/>
                </a:lnTo>
                <a:close/>
              </a:path>
            </a:pathLst>
          </a:custGeom>
          <a:solidFill>
            <a:schemeClr val="accent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44987" tIns="144987" rIns="144987" bIns="144987" numCol="1" spcCol="1270" anchor="ctr" anchorCtr="0">
            <a:noAutofit/>
          </a:bodyPr>
          <a:lstStyle/>
          <a:p>
            <a:pPr defTabSz="889000">
              <a:lnSpc>
                <a:spcPct val="90000"/>
              </a:lnSpc>
              <a:spcBef>
                <a:spcPct val="0"/>
              </a:spcBef>
              <a:spcAft>
                <a:spcPct val="35000"/>
              </a:spcAft>
            </a:pPr>
            <a:r>
              <a:rPr lang="it-IT" sz="2300"/>
              <a:t>To </a:t>
            </a:r>
            <a:r>
              <a:rPr lang="it-IT" sz="2300" err="1"/>
              <a:t>improve</a:t>
            </a:r>
            <a:r>
              <a:rPr lang="it-IT" sz="2300"/>
              <a:t> the design and </a:t>
            </a:r>
            <a:r>
              <a:rPr lang="it-IT" sz="2300" err="1"/>
              <a:t>probability</a:t>
            </a:r>
            <a:r>
              <a:rPr lang="it-IT" sz="2300"/>
              <a:t> of success of clinical studies by </a:t>
            </a:r>
            <a:r>
              <a:rPr lang="it-IT" sz="2300" err="1"/>
              <a:t>selecting</a:t>
            </a:r>
            <a:r>
              <a:rPr lang="it-IT" sz="2300"/>
              <a:t> groups of severe </a:t>
            </a:r>
            <a:r>
              <a:rPr lang="it-IT" sz="2300" err="1"/>
              <a:t>asthma</a:t>
            </a:r>
            <a:r>
              <a:rPr lang="it-IT" sz="2300"/>
              <a:t> </a:t>
            </a:r>
            <a:r>
              <a:rPr lang="it-IT" sz="2300" err="1"/>
              <a:t>participants</a:t>
            </a:r>
            <a:r>
              <a:rPr lang="it-IT" sz="2300"/>
              <a:t> sharing </a:t>
            </a:r>
            <a:r>
              <a:rPr lang="it-IT" sz="2300" err="1"/>
              <a:t>similar</a:t>
            </a:r>
            <a:r>
              <a:rPr lang="it-IT" sz="2300"/>
              <a:t> </a:t>
            </a:r>
            <a:r>
              <a:rPr lang="it-IT" sz="2300" err="1"/>
              <a:t>airway</a:t>
            </a:r>
            <a:r>
              <a:rPr lang="it-IT" sz="2300"/>
              <a:t> </a:t>
            </a:r>
            <a:r>
              <a:rPr lang="it-IT" sz="2300" err="1"/>
              <a:t>structure</a:t>
            </a:r>
            <a:r>
              <a:rPr lang="it-IT" sz="2300"/>
              <a:t> and pathway </a:t>
            </a:r>
            <a:r>
              <a:rPr lang="it-IT" sz="2300" err="1"/>
              <a:t>expression</a:t>
            </a:r>
            <a:r>
              <a:rPr lang="it-IT" sz="2300"/>
              <a:t> </a:t>
            </a:r>
            <a:r>
              <a:rPr lang="it-IT" sz="2300" err="1"/>
              <a:t>characteristics</a:t>
            </a:r>
            <a:endParaRPr lang="en-US" sz="2300"/>
          </a:p>
        </p:txBody>
      </p:sp>
      <p:sp>
        <p:nvSpPr>
          <p:cNvPr id="15" name="Freeform 14">
            <a:extLst>
              <a:ext uri="{FF2B5EF4-FFF2-40B4-BE49-F238E27FC236}">
                <a16:creationId xmlns:a16="http://schemas.microsoft.com/office/drawing/2014/main" id="{7C633F01-AD72-A0D6-6BAC-EAF69137419A}"/>
              </a:ext>
            </a:extLst>
          </p:cNvPr>
          <p:cNvSpPr/>
          <p:nvPr/>
        </p:nvSpPr>
        <p:spPr>
          <a:xfrm>
            <a:off x="2151506" y="5281813"/>
            <a:ext cx="7886700" cy="1409118"/>
          </a:xfrm>
          <a:custGeom>
            <a:avLst/>
            <a:gdLst>
              <a:gd name="connsiteX0" fmla="*/ 0 w 7886700"/>
              <a:gd name="connsiteY0" fmla="*/ 234858 h 1409118"/>
              <a:gd name="connsiteX1" fmla="*/ 234858 w 7886700"/>
              <a:gd name="connsiteY1" fmla="*/ 0 h 1409118"/>
              <a:gd name="connsiteX2" fmla="*/ 7651842 w 7886700"/>
              <a:gd name="connsiteY2" fmla="*/ 0 h 1409118"/>
              <a:gd name="connsiteX3" fmla="*/ 7886700 w 7886700"/>
              <a:gd name="connsiteY3" fmla="*/ 234858 h 1409118"/>
              <a:gd name="connsiteX4" fmla="*/ 7886700 w 7886700"/>
              <a:gd name="connsiteY4" fmla="*/ 1174260 h 1409118"/>
              <a:gd name="connsiteX5" fmla="*/ 7651842 w 7886700"/>
              <a:gd name="connsiteY5" fmla="*/ 1409118 h 1409118"/>
              <a:gd name="connsiteX6" fmla="*/ 234858 w 7886700"/>
              <a:gd name="connsiteY6" fmla="*/ 1409118 h 1409118"/>
              <a:gd name="connsiteX7" fmla="*/ 0 w 7886700"/>
              <a:gd name="connsiteY7" fmla="*/ 1174260 h 1409118"/>
              <a:gd name="connsiteX8" fmla="*/ 0 w 7886700"/>
              <a:gd name="connsiteY8" fmla="*/ 234858 h 140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1409118">
                <a:moveTo>
                  <a:pt x="0" y="234858"/>
                </a:moveTo>
                <a:cubicBezTo>
                  <a:pt x="0" y="105150"/>
                  <a:pt x="105150" y="0"/>
                  <a:pt x="234858" y="0"/>
                </a:cubicBezTo>
                <a:lnTo>
                  <a:pt x="7651842" y="0"/>
                </a:lnTo>
                <a:cubicBezTo>
                  <a:pt x="7781550" y="0"/>
                  <a:pt x="7886700" y="105150"/>
                  <a:pt x="7886700" y="234858"/>
                </a:cubicBezTo>
                <a:lnTo>
                  <a:pt x="7886700" y="1174260"/>
                </a:lnTo>
                <a:cubicBezTo>
                  <a:pt x="7886700" y="1303968"/>
                  <a:pt x="7781550" y="1409118"/>
                  <a:pt x="7651842" y="1409118"/>
                </a:cubicBezTo>
                <a:lnTo>
                  <a:pt x="234858" y="1409118"/>
                </a:lnTo>
                <a:cubicBezTo>
                  <a:pt x="105150" y="1409118"/>
                  <a:pt x="0" y="1303968"/>
                  <a:pt x="0" y="1174260"/>
                </a:cubicBezTo>
                <a:lnTo>
                  <a:pt x="0" y="234858"/>
                </a:lnTo>
                <a:close/>
              </a:path>
            </a:pathLst>
          </a:cu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4987" tIns="144987" rIns="144987" bIns="144987" numCol="1" spcCol="1270" anchor="ctr" anchorCtr="0">
            <a:noAutofit/>
          </a:bodyPr>
          <a:lstStyle/>
          <a:p>
            <a:pPr algn="ctr" defTabSz="889000">
              <a:lnSpc>
                <a:spcPct val="90000"/>
              </a:lnSpc>
              <a:spcBef>
                <a:spcPct val="0"/>
              </a:spcBef>
              <a:spcAft>
                <a:spcPct val="35000"/>
              </a:spcAft>
            </a:pPr>
            <a:r>
              <a:rPr lang="it-IT" sz="2300" err="1"/>
              <a:t>This</a:t>
            </a:r>
            <a:r>
              <a:rPr lang="it-IT" sz="2300"/>
              <a:t> </a:t>
            </a:r>
            <a:r>
              <a:rPr lang="it-IT" sz="2300" err="1"/>
              <a:t>might</a:t>
            </a:r>
            <a:r>
              <a:rPr lang="it-IT" sz="2300"/>
              <a:t> </a:t>
            </a:r>
            <a:r>
              <a:rPr lang="it-IT" sz="2300" err="1"/>
              <a:t>foster</a:t>
            </a:r>
            <a:r>
              <a:rPr lang="it-IT" sz="2300"/>
              <a:t> more </a:t>
            </a:r>
            <a:r>
              <a:rPr lang="it-IT" sz="2300" err="1"/>
              <a:t>personalised</a:t>
            </a:r>
            <a:r>
              <a:rPr lang="it-IT" sz="2300"/>
              <a:t> </a:t>
            </a:r>
            <a:r>
              <a:rPr lang="it-IT" sz="2300" err="1"/>
              <a:t>pharmacotherapeutic</a:t>
            </a:r>
            <a:r>
              <a:rPr lang="it-IT" sz="2300"/>
              <a:t> strategies</a:t>
            </a:r>
            <a:endParaRPr lang="en-GB" sz="2300"/>
          </a:p>
        </p:txBody>
      </p:sp>
      <p:sp>
        <p:nvSpPr>
          <p:cNvPr id="17" name="Down Arrow 16">
            <a:extLst>
              <a:ext uri="{FF2B5EF4-FFF2-40B4-BE49-F238E27FC236}">
                <a16:creationId xmlns:a16="http://schemas.microsoft.com/office/drawing/2014/main" id="{52CF1299-6026-5CFE-5ECC-7411DE6876F9}"/>
              </a:ext>
            </a:extLst>
          </p:cNvPr>
          <p:cNvSpPr/>
          <p:nvPr/>
        </p:nvSpPr>
        <p:spPr>
          <a:xfrm>
            <a:off x="5822731" y="4614042"/>
            <a:ext cx="484632" cy="648000"/>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4092865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Man outline">
            <a:extLst>
              <a:ext uri="{FF2B5EF4-FFF2-40B4-BE49-F238E27FC236}">
                <a16:creationId xmlns:a16="http://schemas.microsoft.com/office/drawing/2014/main" id="{0D3592F1-3975-C92D-7B19-5D4C076D3F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378" y="3446243"/>
            <a:ext cx="3060700" cy="3060700"/>
          </a:xfrm>
          <a:prstGeom prst="rect">
            <a:avLst/>
          </a:prstGeom>
        </p:spPr>
      </p:pic>
      <p:pic>
        <p:nvPicPr>
          <p:cNvPr id="11" name="Graphic 10" descr="Stethoscope outline">
            <a:extLst>
              <a:ext uri="{FF2B5EF4-FFF2-40B4-BE49-F238E27FC236}">
                <a16:creationId xmlns:a16="http://schemas.microsoft.com/office/drawing/2014/main" id="{B9190C17-7E11-7D28-062E-2A7E1E8FAF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66221" y="3710622"/>
            <a:ext cx="914400" cy="914400"/>
          </a:xfrm>
          <a:prstGeom prst="rect">
            <a:avLst/>
          </a:prstGeom>
        </p:spPr>
      </p:pic>
      <p:pic>
        <p:nvPicPr>
          <p:cNvPr id="12" name="Graphic 11" descr="Man outline">
            <a:extLst>
              <a:ext uri="{FF2B5EF4-FFF2-40B4-BE49-F238E27FC236}">
                <a16:creationId xmlns:a16="http://schemas.microsoft.com/office/drawing/2014/main" id="{E28467D8-699A-8CF9-C7A7-DEAE81D89B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18834" y="3429000"/>
            <a:ext cx="3060700" cy="3060700"/>
          </a:xfrm>
          <a:prstGeom prst="rect">
            <a:avLst/>
          </a:prstGeom>
        </p:spPr>
      </p:pic>
      <p:pic>
        <p:nvPicPr>
          <p:cNvPr id="14" name="Graphic 13" descr="Tablet with solid fill">
            <a:extLst>
              <a:ext uri="{FF2B5EF4-FFF2-40B4-BE49-F238E27FC236}">
                <a16:creationId xmlns:a16="http://schemas.microsoft.com/office/drawing/2014/main" id="{A752D7B3-3596-0DA1-A2BD-A26CD44DB8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39462" y="3765550"/>
            <a:ext cx="1377950" cy="1377950"/>
          </a:xfrm>
          <a:prstGeom prst="rect">
            <a:avLst/>
          </a:prstGeom>
        </p:spPr>
      </p:pic>
      <p:pic>
        <p:nvPicPr>
          <p:cNvPr id="16" name="Picture 15">
            <a:extLst>
              <a:ext uri="{FF2B5EF4-FFF2-40B4-BE49-F238E27FC236}">
                <a16:creationId xmlns:a16="http://schemas.microsoft.com/office/drawing/2014/main" id="{4B48A8B8-EECD-43EA-9902-11BFA2906340}"/>
              </a:ext>
            </a:extLst>
          </p:cNvPr>
          <p:cNvPicPr>
            <a:picLocks noChangeAspect="1"/>
          </p:cNvPicPr>
          <p:nvPr/>
        </p:nvPicPr>
        <p:blipFill>
          <a:blip r:embed="rId8"/>
          <a:stretch>
            <a:fillRect/>
          </a:stretch>
        </p:blipFill>
        <p:spPr>
          <a:xfrm>
            <a:off x="7115216" y="1190088"/>
            <a:ext cx="4890135" cy="2256155"/>
          </a:xfrm>
          <a:prstGeom prst="rect">
            <a:avLst/>
          </a:prstGeom>
        </p:spPr>
      </p:pic>
      <p:sp>
        <p:nvSpPr>
          <p:cNvPr id="17" name="TextBox 16">
            <a:extLst>
              <a:ext uri="{FF2B5EF4-FFF2-40B4-BE49-F238E27FC236}">
                <a16:creationId xmlns:a16="http://schemas.microsoft.com/office/drawing/2014/main" id="{914B40E3-7086-A553-0EC1-E863314CE63D}"/>
              </a:ext>
            </a:extLst>
          </p:cNvPr>
          <p:cNvSpPr txBox="1"/>
          <p:nvPr/>
        </p:nvSpPr>
        <p:spPr>
          <a:xfrm>
            <a:off x="3866839" y="4976593"/>
            <a:ext cx="2335126" cy="923330"/>
          </a:xfrm>
          <a:prstGeom prst="rect">
            <a:avLst/>
          </a:prstGeom>
          <a:noFill/>
        </p:spPr>
        <p:txBody>
          <a:bodyPr wrap="none" rtlCol="0">
            <a:spAutoFit/>
          </a:bodyPr>
          <a:lstStyle/>
          <a:p>
            <a:pPr algn="ctr"/>
            <a:r>
              <a:rPr lang="en-GB"/>
              <a:t>in-built clinical/omics</a:t>
            </a:r>
          </a:p>
          <a:p>
            <a:pPr algn="ctr"/>
            <a:r>
              <a:rPr lang="en-GB"/>
              <a:t>datasets</a:t>
            </a:r>
          </a:p>
          <a:p>
            <a:pPr algn="ctr"/>
            <a:r>
              <a:rPr lang="en-GB"/>
              <a:t>AI tools</a:t>
            </a:r>
            <a:endParaRPr lang="en-GB" dirty="0"/>
          </a:p>
        </p:txBody>
      </p:sp>
      <p:sp>
        <p:nvSpPr>
          <p:cNvPr id="19" name="TextBox 18">
            <a:extLst>
              <a:ext uri="{FF2B5EF4-FFF2-40B4-BE49-F238E27FC236}">
                <a16:creationId xmlns:a16="http://schemas.microsoft.com/office/drawing/2014/main" id="{5AAB3000-DC9A-7A0D-A7F8-F19C93C564D3}"/>
              </a:ext>
            </a:extLst>
          </p:cNvPr>
          <p:cNvSpPr txBox="1"/>
          <p:nvPr/>
        </p:nvSpPr>
        <p:spPr>
          <a:xfrm>
            <a:off x="2786921" y="291147"/>
            <a:ext cx="6862263" cy="492443"/>
          </a:xfrm>
          <a:prstGeom prst="rect">
            <a:avLst/>
          </a:prstGeom>
          <a:noFill/>
        </p:spPr>
        <p:txBody>
          <a:bodyPr wrap="none" rtlCol="0">
            <a:spAutoFit/>
          </a:bodyPr>
          <a:lstStyle/>
          <a:p>
            <a:r>
              <a:rPr lang="en-GB" sz="2600"/>
              <a:t>A platform for clinical decision-making support</a:t>
            </a:r>
            <a:endParaRPr lang="en-GB" sz="2600" dirty="0"/>
          </a:p>
        </p:txBody>
      </p:sp>
      <p:cxnSp>
        <p:nvCxnSpPr>
          <p:cNvPr id="21" name="Straight Arrow Connector 20">
            <a:extLst>
              <a:ext uri="{FF2B5EF4-FFF2-40B4-BE49-F238E27FC236}">
                <a16:creationId xmlns:a16="http://schemas.microsoft.com/office/drawing/2014/main" id="{1A1CF649-2125-0DD3-1F3F-874ADF1C2F95}"/>
              </a:ext>
            </a:extLst>
          </p:cNvPr>
          <p:cNvCxnSpPr/>
          <p:nvPr/>
        </p:nvCxnSpPr>
        <p:spPr>
          <a:xfrm flipH="1">
            <a:off x="5918200" y="4454525"/>
            <a:ext cx="2997200" cy="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4390F0C-AC89-9AA6-43E0-18FDFE3CCC78}"/>
              </a:ext>
            </a:extLst>
          </p:cNvPr>
          <p:cNvCxnSpPr/>
          <p:nvPr/>
        </p:nvCxnSpPr>
        <p:spPr>
          <a:xfrm flipH="1">
            <a:off x="5930900" y="4752022"/>
            <a:ext cx="2997200" cy="0"/>
          </a:xfrm>
          <a:prstGeom prst="straightConnector1">
            <a:avLst/>
          </a:prstGeom>
          <a:ln w="38100">
            <a:solidFill>
              <a:schemeClr val="tx2"/>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9371DDF-23D5-5438-5222-924444598DE9}"/>
              </a:ext>
            </a:extLst>
          </p:cNvPr>
          <p:cNvCxnSpPr/>
          <p:nvPr/>
        </p:nvCxnSpPr>
        <p:spPr>
          <a:xfrm flipV="1">
            <a:off x="4928437" y="2483265"/>
            <a:ext cx="0" cy="14473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0B13E53B-D709-0D27-EEAA-22CEAA33D1CF}"/>
              </a:ext>
            </a:extLst>
          </p:cNvPr>
          <p:cNvSpPr txBox="1"/>
          <p:nvPr/>
        </p:nvSpPr>
        <p:spPr>
          <a:xfrm>
            <a:off x="6653976" y="3914466"/>
            <a:ext cx="1489960" cy="369332"/>
          </a:xfrm>
          <a:prstGeom prst="rect">
            <a:avLst/>
          </a:prstGeom>
          <a:noFill/>
        </p:spPr>
        <p:txBody>
          <a:bodyPr wrap="none" rtlCol="0">
            <a:spAutoFit/>
          </a:bodyPr>
          <a:lstStyle/>
          <a:p>
            <a:r>
              <a:rPr lang="en-GB" dirty="0"/>
              <a:t>telemedicine</a:t>
            </a:r>
          </a:p>
        </p:txBody>
      </p:sp>
      <p:sp>
        <p:nvSpPr>
          <p:cNvPr id="27" name="TextBox 26">
            <a:extLst>
              <a:ext uri="{FF2B5EF4-FFF2-40B4-BE49-F238E27FC236}">
                <a16:creationId xmlns:a16="http://schemas.microsoft.com/office/drawing/2014/main" id="{F55F07CC-CF7A-AAF2-37B9-6C86B7B32F4B}"/>
              </a:ext>
            </a:extLst>
          </p:cNvPr>
          <p:cNvSpPr txBox="1"/>
          <p:nvPr/>
        </p:nvSpPr>
        <p:spPr>
          <a:xfrm>
            <a:off x="5148836" y="3024852"/>
            <a:ext cx="1374800" cy="369332"/>
          </a:xfrm>
          <a:prstGeom prst="rect">
            <a:avLst/>
          </a:prstGeom>
          <a:noFill/>
        </p:spPr>
        <p:txBody>
          <a:bodyPr wrap="none" rtlCol="0">
            <a:spAutoFit/>
          </a:bodyPr>
          <a:lstStyle/>
          <a:p>
            <a:r>
              <a:rPr lang="en-GB" dirty="0"/>
              <a:t>digital twins</a:t>
            </a:r>
          </a:p>
        </p:txBody>
      </p:sp>
      <p:pic>
        <p:nvPicPr>
          <p:cNvPr id="29" name="Graphic 28" descr="Man with solid fill">
            <a:extLst>
              <a:ext uri="{FF2B5EF4-FFF2-40B4-BE49-F238E27FC236}">
                <a16:creationId xmlns:a16="http://schemas.microsoft.com/office/drawing/2014/main" id="{BC5C2909-9DD7-A9E2-5C0E-F7D41722D0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34536" y="1446871"/>
            <a:ext cx="914400" cy="914400"/>
          </a:xfrm>
          <a:prstGeom prst="rect">
            <a:avLst/>
          </a:prstGeom>
        </p:spPr>
      </p:pic>
      <p:pic>
        <p:nvPicPr>
          <p:cNvPr id="30" name="Graphic 29" descr="Man with solid fill">
            <a:extLst>
              <a:ext uri="{FF2B5EF4-FFF2-40B4-BE49-F238E27FC236}">
                <a16:creationId xmlns:a16="http://schemas.microsoft.com/office/drawing/2014/main" id="{0876E366-BD72-838A-25A8-C5189C3C48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20002" y="1408771"/>
            <a:ext cx="914400" cy="914400"/>
          </a:xfrm>
          <a:prstGeom prst="rect">
            <a:avLst/>
          </a:prstGeom>
        </p:spPr>
      </p:pic>
    </p:spTree>
    <p:extLst>
      <p:ext uri="{BB962C8B-B14F-4D97-AF65-F5344CB8AC3E}">
        <p14:creationId xmlns:p14="http://schemas.microsoft.com/office/powerpoint/2010/main" val="61528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6FF4C8-9FF2-E670-B318-EC0D1C62DC57}"/>
              </a:ext>
            </a:extLst>
          </p:cNvPr>
          <p:cNvPicPr>
            <a:picLocks noChangeAspect="1"/>
          </p:cNvPicPr>
          <p:nvPr/>
        </p:nvPicPr>
        <p:blipFill>
          <a:blip r:embed="rId2"/>
          <a:stretch>
            <a:fillRect/>
          </a:stretch>
        </p:blipFill>
        <p:spPr>
          <a:xfrm>
            <a:off x="2209800" y="1268625"/>
            <a:ext cx="7772400" cy="5311349"/>
          </a:xfrm>
          <a:prstGeom prst="rect">
            <a:avLst/>
          </a:prstGeom>
        </p:spPr>
      </p:pic>
      <p:sp>
        <p:nvSpPr>
          <p:cNvPr id="4" name="TextBox 3">
            <a:extLst>
              <a:ext uri="{FF2B5EF4-FFF2-40B4-BE49-F238E27FC236}">
                <a16:creationId xmlns:a16="http://schemas.microsoft.com/office/drawing/2014/main" id="{5A5BFFF2-DEA8-1DF3-D876-F87448190CCB}"/>
              </a:ext>
            </a:extLst>
          </p:cNvPr>
          <p:cNvSpPr txBox="1"/>
          <p:nvPr/>
        </p:nvSpPr>
        <p:spPr>
          <a:xfrm>
            <a:off x="1346200" y="532026"/>
            <a:ext cx="9873409" cy="492443"/>
          </a:xfrm>
          <a:prstGeom prst="rect">
            <a:avLst/>
          </a:prstGeom>
          <a:noFill/>
        </p:spPr>
        <p:txBody>
          <a:bodyPr wrap="none" rtlCol="0">
            <a:spAutoFit/>
          </a:bodyPr>
          <a:lstStyle/>
          <a:p>
            <a:r>
              <a:rPr lang="en-GB" sz="2600" dirty="0"/>
              <a:t>Chemometrics to predict individual pharmacotherapeutic response</a:t>
            </a:r>
          </a:p>
        </p:txBody>
      </p:sp>
      <p:pic>
        <p:nvPicPr>
          <p:cNvPr id="5" name="Picture 4">
            <a:extLst>
              <a:ext uri="{FF2B5EF4-FFF2-40B4-BE49-F238E27FC236}">
                <a16:creationId xmlns:a16="http://schemas.microsoft.com/office/drawing/2014/main" id="{4F67F8A8-4497-7B66-5224-23A5CF6E1995}"/>
              </a:ext>
            </a:extLst>
          </p:cNvPr>
          <p:cNvPicPr>
            <a:picLocks noChangeAspect="1"/>
          </p:cNvPicPr>
          <p:nvPr/>
        </p:nvPicPr>
        <p:blipFill>
          <a:blip r:embed="rId3"/>
          <a:stretch>
            <a:fillRect/>
          </a:stretch>
        </p:blipFill>
        <p:spPr>
          <a:xfrm>
            <a:off x="4540250" y="6229350"/>
            <a:ext cx="3670300" cy="444500"/>
          </a:xfrm>
          <a:prstGeom prst="rect">
            <a:avLst/>
          </a:prstGeom>
        </p:spPr>
      </p:pic>
    </p:spTree>
    <p:extLst>
      <p:ext uri="{BB962C8B-B14F-4D97-AF65-F5344CB8AC3E}">
        <p14:creationId xmlns:p14="http://schemas.microsoft.com/office/powerpoint/2010/main" val="2887157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B3547-E2B9-86D2-09E8-B8339A224C15}"/>
              </a:ext>
            </a:extLst>
          </p:cNvPr>
          <p:cNvSpPr>
            <a:spLocks noGrp="1"/>
          </p:cNvSpPr>
          <p:nvPr>
            <p:ph type="title"/>
          </p:nvPr>
        </p:nvSpPr>
        <p:spPr>
          <a:xfrm>
            <a:off x="1981200" y="139172"/>
            <a:ext cx="8229600" cy="594606"/>
          </a:xfrm>
        </p:spPr>
        <p:txBody>
          <a:bodyPr>
            <a:noAutofit/>
          </a:bodyPr>
          <a:lstStyle/>
          <a:p>
            <a:r>
              <a:rPr lang="en-GB" sz="3600"/>
              <a:t>R &amp; I flowchart</a:t>
            </a:r>
            <a:endParaRPr lang="en-IT" sz="3600"/>
          </a:p>
        </p:txBody>
      </p:sp>
      <p:graphicFrame>
        <p:nvGraphicFramePr>
          <p:cNvPr id="7" name="Content Placeholder 6">
            <a:extLst>
              <a:ext uri="{FF2B5EF4-FFF2-40B4-BE49-F238E27FC236}">
                <a16:creationId xmlns:a16="http://schemas.microsoft.com/office/drawing/2014/main" id="{F6E78C3F-7400-97A0-4BA7-9B979ADF7682}"/>
              </a:ext>
            </a:extLst>
          </p:cNvPr>
          <p:cNvGraphicFramePr>
            <a:graphicFrameLocks noGrp="1"/>
          </p:cNvGraphicFramePr>
          <p:nvPr>
            <p:ph idx="1"/>
          </p:nvPr>
        </p:nvGraphicFramePr>
        <p:xfrm>
          <a:off x="1981200" y="733779"/>
          <a:ext cx="8370711" cy="598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27EBCB-D2E2-FE96-5BCA-3C3598EBEE8C}"/>
              </a:ext>
            </a:extLst>
          </p:cNvPr>
          <p:cNvSpPr txBox="1">
            <a:spLocks noChangeAspect="1"/>
          </p:cNvSpPr>
          <p:nvPr/>
        </p:nvSpPr>
        <p:spPr>
          <a:xfrm>
            <a:off x="3014134" y="867010"/>
            <a:ext cx="7084674" cy="646331"/>
          </a:xfrm>
          <a:prstGeom prst="rect">
            <a:avLst/>
          </a:prstGeom>
          <a:noFill/>
        </p:spPr>
        <p:txBody>
          <a:bodyPr wrap="square" rtlCol="0">
            <a:spAutoFit/>
          </a:bodyPr>
          <a:lstStyle/>
          <a:p>
            <a:r>
              <a:rPr lang="en-GB" dirty="0">
                <a:cs typeface="Times New Roman"/>
              </a:rPr>
              <a:t>identifying molecular phenotypes and endotypes by untargeted research</a:t>
            </a:r>
            <a:endParaRPr lang="en-IT" dirty="0"/>
          </a:p>
        </p:txBody>
      </p:sp>
      <p:sp>
        <p:nvSpPr>
          <p:cNvPr id="9" name="TextBox 8">
            <a:extLst>
              <a:ext uri="{FF2B5EF4-FFF2-40B4-BE49-F238E27FC236}">
                <a16:creationId xmlns:a16="http://schemas.microsoft.com/office/drawing/2014/main" id="{F41576E7-D4EB-3481-372A-C3486E22E416}"/>
              </a:ext>
            </a:extLst>
          </p:cNvPr>
          <p:cNvSpPr txBox="1">
            <a:spLocks noChangeAspect="1"/>
          </p:cNvSpPr>
          <p:nvPr/>
        </p:nvSpPr>
        <p:spPr>
          <a:xfrm>
            <a:off x="3014133" y="2211934"/>
            <a:ext cx="7084674" cy="375665"/>
          </a:xfrm>
          <a:prstGeom prst="rect">
            <a:avLst/>
          </a:prstGeom>
          <a:noFill/>
        </p:spPr>
        <p:txBody>
          <a:bodyPr wrap="square" rtlCol="0">
            <a:spAutoFit/>
          </a:bodyPr>
          <a:lstStyle/>
          <a:p>
            <a:r>
              <a:rPr lang="en-GB"/>
              <a:t>r</a:t>
            </a:r>
            <a:r>
              <a:rPr lang="en-IT"/>
              <a:t>eplication/validation of phenotypes/endotypes in external datasets </a:t>
            </a:r>
          </a:p>
        </p:txBody>
      </p:sp>
      <p:sp>
        <p:nvSpPr>
          <p:cNvPr id="12" name="TextBox 11">
            <a:extLst>
              <a:ext uri="{FF2B5EF4-FFF2-40B4-BE49-F238E27FC236}">
                <a16:creationId xmlns:a16="http://schemas.microsoft.com/office/drawing/2014/main" id="{5B698191-4215-606D-F950-914A85C495CA}"/>
              </a:ext>
            </a:extLst>
          </p:cNvPr>
          <p:cNvSpPr txBox="1">
            <a:spLocks noChangeAspect="1"/>
          </p:cNvSpPr>
          <p:nvPr/>
        </p:nvSpPr>
        <p:spPr>
          <a:xfrm>
            <a:off x="3014132" y="3195722"/>
            <a:ext cx="7084674" cy="657413"/>
          </a:xfrm>
          <a:prstGeom prst="rect">
            <a:avLst/>
          </a:prstGeom>
          <a:noFill/>
        </p:spPr>
        <p:txBody>
          <a:bodyPr wrap="square" rtlCol="0">
            <a:spAutoFit/>
          </a:bodyPr>
          <a:lstStyle/>
          <a:p>
            <a:r>
              <a:rPr lang="en-GB"/>
              <a:t>t</a:t>
            </a:r>
            <a:r>
              <a:rPr lang="en-IT"/>
              <a:t>esting the effects of new or existing drugs on endotypes enriched in phenotypes of individuals with clinically similar disease </a:t>
            </a:r>
          </a:p>
        </p:txBody>
      </p:sp>
      <p:sp>
        <p:nvSpPr>
          <p:cNvPr id="13" name="TextBox 12">
            <a:extLst>
              <a:ext uri="{FF2B5EF4-FFF2-40B4-BE49-F238E27FC236}">
                <a16:creationId xmlns:a16="http://schemas.microsoft.com/office/drawing/2014/main" id="{D6D70FF2-DF8C-C86D-255A-5E3A6CDC91B2}"/>
              </a:ext>
            </a:extLst>
          </p:cNvPr>
          <p:cNvSpPr txBox="1">
            <a:spLocks noChangeAspect="1"/>
          </p:cNvSpPr>
          <p:nvPr/>
        </p:nvSpPr>
        <p:spPr>
          <a:xfrm>
            <a:off x="3014131" y="4505769"/>
            <a:ext cx="7084674" cy="375665"/>
          </a:xfrm>
          <a:prstGeom prst="rect">
            <a:avLst/>
          </a:prstGeom>
          <a:noFill/>
        </p:spPr>
        <p:txBody>
          <a:bodyPr wrap="square" lIns="91440" tIns="45720" rIns="91440" bIns="45720" rtlCol="0" anchor="t">
            <a:spAutoFit/>
          </a:bodyPr>
          <a:lstStyle/>
          <a:p>
            <a:r>
              <a:rPr lang="en-GB" dirty="0"/>
              <a:t>l</a:t>
            </a:r>
            <a:r>
              <a:rPr lang="en-IT" dirty="0" err="1"/>
              <a:t>arge</a:t>
            </a:r>
            <a:r>
              <a:rPr lang="en-IT" dirty="0"/>
              <a:t> prospective controlled </a:t>
            </a:r>
            <a:r>
              <a:rPr lang="en-IT" dirty="0" err="1"/>
              <a:t>randomised</a:t>
            </a:r>
            <a:r>
              <a:rPr lang="en-IT" dirty="0"/>
              <a:t> clinical trials </a:t>
            </a:r>
          </a:p>
        </p:txBody>
      </p:sp>
      <p:sp>
        <p:nvSpPr>
          <p:cNvPr id="14" name="TextBox 13">
            <a:extLst>
              <a:ext uri="{FF2B5EF4-FFF2-40B4-BE49-F238E27FC236}">
                <a16:creationId xmlns:a16="http://schemas.microsoft.com/office/drawing/2014/main" id="{6E843D16-8A81-01FD-526B-C13FB743D025}"/>
              </a:ext>
            </a:extLst>
          </p:cNvPr>
          <p:cNvSpPr txBox="1">
            <a:spLocks noChangeAspect="1"/>
          </p:cNvSpPr>
          <p:nvPr/>
        </p:nvSpPr>
        <p:spPr>
          <a:xfrm>
            <a:off x="3014130" y="5541536"/>
            <a:ext cx="7084674" cy="657413"/>
          </a:xfrm>
          <a:prstGeom prst="rect">
            <a:avLst/>
          </a:prstGeom>
          <a:noFill/>
        </p:spPr>
        <p:txBody>
          <a:bodyPr wrap="square" rtlCol="0">
            <a:spAutoFit/>
          </a:bodyPr>
          <a:lstStyle/>
          <a:p>
            <a:r>
              <a:rPr lang="en-GB"/>
              <a:t>d</a:t>
            </a:r>
            <a:r>
              <a:rPr lang="en-IT"/>
              <a:t>evelopment of standardised easy-to-use analysers and predictive AI-based models </a:t>
            </a:r>
          </a:p>
        </p:txBody>
      </p:sp>
    </p:spTree>
    <p:extLst>
      <p:ext uri="{BB962C8B-B14F-4D97-AF65-F5344CB8AC3E}">
        <p14:creationId xmlns:p14="http://schemas.microsoft.com/office/powerpoint/2010/main" val="199807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924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197848-DA5B-899E-F1E8-7EC914B35B35}"/>
              </a:ext>
            </a:extLst>
          </p:cNvPr>
          <p:cNvPicPr>
            <a:picLocks noChangeAspect="1"/>
          </p:cNvPicPr>
          <p:nvPr/>
        </p:nvPicPr>
        <p:blipFill>
          <a:blip r:embed="rId2"/>
          <a:stretch>
            <a:fillRect/>
          </a:stretch>
        </p:blipFill>
        <p:spPr>
          <a:xfrm>
            <a:off x="2448971" y="5762330"/>
            <a:ext cx="7772400" cy="627650"/>
          </a:xfrm>
          <a:prstGeom prst="rect">
            <a:avLst/>
          </a:prstGeom>
        </p:spPr>
      </p:pic>
      <p:pic>
        <p:nvPicPr>
          <p:cNvPr id="7" name="Picture 6">
            <a:extLst>
              <a:ext uri="{FF2B5EF4-FFF2-40B4-BE49-F238E27FC236}">
                <a16:creationId xmlns:a16="http://schemas.microsoft.com/office/drawing/2014/main" id="{B7DC6C91-A8F2-807D-8E2B-43DC8E0E9EAD}"/>
              </a:ext>
            </a:extLst>
          </p:cNvPr>
          <p:cNvPicPr>
            <a:picLocks noChangeAspect="1"/>
          </p:cNvPicPr>
          <p:nvPr/>
        </p:nvPicPr>
        <p:blipFill>
          <a:blip r:embed="rId3"/>
          <a:stretch>
            <a:fillRect/>
          </a:stretch>
        </p:blipFill>
        <p:spPr>
          <a:xfrm>
            <a:off x="2413000" y="1746304"/>
            <a:ext cx="7772400" cy="1568741"/>
          </a:xfrm>
          <a:prstGeom prst="rect">
            <a:avLst/>
          </a:prstGeom>
        </p:spPr>
      </p:pic>
      <p:sp>
        <p:nvSpPr>
          <p:cNvPr id="8" name="TextBox 7">
            <a:extLst>
              <a:ext uri="{FF2B5EF4-FFF2-40B4-BE49-F238E27FC236}">
                <a16:creationId xmlns:a16="http://schemas.microsoft.com/office/drawing/2014/main" id="{A0BD97BB-92FA-C918-0B0C-9B4CAAD88956}"/>
              </a:ext>
            </a:extLst>
          </p:cNvPr>
          <p:cNvSpPr txBox="1"/>
          <p:nvPr/>
        </p:nvSpPr>
        <p:spPr>
          <a:xfrm>
            <a:off x="4134565" y="1278186"/>
            <a:ext cx="3922869" cy="461665"/>
          </a:xfrm>
          <a:prstGeom prst="rect">
            <a:avLst/>
          </a:prstGeom>
          <a:noFill/>
        </p:spPr>
        <p:txBody>
          <a:bodyPr wrap="none" rtlCol="0">
            <a:spAutoFit/>
          </a:bodyPr>
          <a:lstStyle/>
          <a:p>
            <a:r>
              <a:rPr lang="en-GB" sz="2400" dirty="0" err="1">
                <a:latin typeface="Times New Roman" panose="02020603050405020304" pitchFamily="18" charset="0"/>
                <a:cs typeface="Times New Roman" panose="02020603050405020304" pitchFamily="18" charset="0"/>
              </a:rPr>
              <a:t>Benralizumab</a:t>
            </a:r>
            <a:r>
              <a:rPr lang="en-GB" sz="2400" dirty="0">
                <a:latin typeface="Times New Roman" panose="02020603050405020304" pitchFamily="18" charset="0"/>
                <a:cs typeface="Times New Roman" panose="02020603050405020304" pitchFamily="18" charset="0"/>
              </a:rPr>
              <a:t>, Mepolizumab </a:t>
            </a:r>
          </a:p>
        </p:txBody>
      </p:sp>
      <p:sp>
        <p:nvSpPr>
          <p:cNvPr id="10" name="TextBox 9">
            <a:extLst>
              <a:ext uri="{FF2B5EF4-FFF2-40B4-BE49-F238E27FC236}">
                <a16:creationId xmlns:a16="http://schemas.microsoft.com/office/drawing/2014/main" id="{D5741713-8735-E5A8-78DB-3D4B6B81F580}"/>
              </a:ext>
            </a:extLst>
          </p:cNvPr>
          <p:cNvSpPr txBox="1"/>
          <p:nvPr/>
        </p:nvSpPr>
        <p:spPr>
          <a:xfrm>
            <a:off x="5273499" y="5260494"/>
            <a:ext cx="1894429" cy="461665"/>
          </a:xfrm>
          <a:prstGeom prst="rect">
            <a:avLst/>
          </a:prstGeom>
          <a:noFill/>
        </p:spPr>
        <p:txBody>
          <a:bodyPr wrap="none" rtlCol="0">
            <a:spAutoFit/>
          </a:bodyPr>
          <a:lstStyle/>
          <a:p>
            <a:r>
              <a:rPr lang="en-GB" sz="2400" dirty="0">
                <a:latin typeface="Times New Roman" panose="02020603050405020304" pitchFamily="18" charset="0"/>
                <a:cs typeface="Times New Roman" panose="02020603050405020304" pitchFamily="18" charset="0"/>
              </a:rPr>
              <a:t>Tezepelumab </a:t>
            </a:r>
          </a:p>
        </p:txBody>
      </p:sp>
      <p:grpSp>
        <p:nvGrpSpPr>
          <p:cNvPr id="14" name="Group 13">
            <a:extLst>
              <a:ext uri="{FF2B5EF4-FFF2-40B4-BE49-F238E27FC236}">
                <a16:creationId xmlns:a16="http://schemas.microsoft.com/office/drawing/2014/main" id="{C6CEEBDE-08D3-96CB-BF32-DCCC6EA48818}"/>
              </a:ext>
            </a:extLst>
          </p:cNvPr>
          <p:cNvGrpSpPr/>
          <p:nvPr/>
        </p:nvGrpSpPr>
        <p:grpSpPr>
          <a:xfrm>
            <a:off x="2400300" y="3341848"/>
            <a:ext cx="7785100" cy="1662575"/>
            <a:chOff x="4254500" y="605167"/>
            <a:chExt cx="7785100" cy="1662575"/>
          </a:xfrm>
        </p:grpSpPr>
        <p:sp>
          <p:nvSpPr>
            <p:cNvPr id="11" name="TextBox 10">
              <a:extLst>
                <a:ext uri="{FF2B5EF4-FFF2-40B4-BE49-F238E27FC236}">
                  <a16:creationId xmlns:a16="http://schemas.microsoft.com/office/drawing/2014/main" id="{58BDE294-F15F-E6E8-8305-B8C41F8DA7B0}"/>
                </a:ext>
              </a:extLst>
            </p:cNvPr>
            <p:cNvSpPr txBox="1"/>
            <p:nvPr/>
          </p:nvSpPr>
          <p:spPr>
            <a:xfrm>
              <a:off x="7127699" y="605167"/>
              <a:ext cx="1645002" cy="461665"/>
            </a:xfrm>
            <a:prstGeom prst="rect">
              <a:avLst/>
            </a:prstGeom>
            <a:noFill/>
          </p:spPr>
          <p:txBody>
            <a:bodyPr wrap="none" rtlCol="0">
              <a:spAutoFit/>
            </a:bodyPr>
            <a:lstStyle/>
            <a:p>
              <a:r>
                <a:rPr lang="en-GB" sz="2400" dirty="0">
                  <a:latin typeface="Times New Roman" panose="02020603050405020304" pitchFamily="18" charset="0"/>
                  <a:cs typeface="Times New Roman" panose="02020603050405020304" pitchFamily="18" charset="0"/>
                </a:rPr>
                <a:t>Dupilumab </a:t>
              </a:r>
            </a:p>
          </p:txBody>
        </p:sp>
        <p:pic>
          <p:nvPicPr>
            <p:cNvPr id="12" name="Picture 11">
              <a:extLst>
                <a:ext uri="{FF2B5EF4-FFF2-40B4-BE49-F238E27FC236}">
                  <a16:creationId xmlns:a16="http://schemas.microsoft.com/office/drawing/2014/main" id="{819D9C72-7197-EE8A-1DFC-2099461A385F}"/>
                </a:ext>
              </a:extLst>
            </p:cNvPr>
            <p:cNvPicPr>
              <a:picLocks noChangeAspect="1"/>
            </p:cNvPicPr>
            <p:nvPr/>
          </p:nvPicPr>
          <p:blipFill>
            <a:blip r:embed="rId4"/>
            <a:stretch>
              <a:fillRect/>
            </a:stretch>
          </p:blipFill>
          <p:spPr>
            <a:xfrm>
              <a:off x="4254500" y="1083524"/>
              <a:ext cx="7772400" cy="601800"/>
            </a:xfrm>
            <a:prstGeom prst="rect">
              <a:avLst/>
            </a:prstGeom>
          </p:spPr>
        </p:pic>
        <p:pic>
          <p:nvPicPr>
            <p:cNvPr id="13" name="Picture 12">
              <a:extLst>
                <a:ext uri="{FF2B5EF4-FFF2-40B4-BE49-F238E27FC236}">
                  <a16:creationId xmlns:a16="http://schemas.microsoft.com/office/drawing/2014/main" id="{46AE4705-28BF-6307-9E1A-FDC9D436B72A}"/>
                </a:ext>
              </a:extLst>
            </p:cNvPr>
            <p:cNvPicPr>
              <a:picLocks noChangeAspect="1"/>
            </p:cNvPicPr>
            <p:nvPr/>
          </p:nvPicPr>
          <p:blipFill>
            <a:blip r:embed="rId5"/>
            <a:stretch>
              <a:fillRect/>
            </a:stretch>
          </p:blipFill>
          <p:spPr>
            <a:xfrm>
              <a:off x="4267200" y="1680174"/>
              <a:ext cx="7772400" cy="587568"/>
            </a:xfrm>
            <a:prstGeom prst="rect">
              <a:avLst/>
            </a:prstGeom>
          </p:spPr>
        </p:pic>
      </p:grpSp>
      <p:sp>
        <p:nvSpPr>
          <p:cNvPr id="16" name="TextBox 15">
            <a:extLst>
              <a:ext uri="{FF2B5EF4-FFF2-40B4-BE49-F238E27FC236}">
                <a16:creationId xmlns:a16="http://schemas.microsoft.com/office/drawing/2014/main" id="{10FA7099-5CA9-E92C-CDF1-85F9A2C13F8A}"/>
              </a:ext>
            </a:extLst>
          </p:cNvPr>
          <p:cNvSpPr txBox="1"/>
          <p:nvPr/>
        </p:nvSpPr>
        <p:spPr>
          <a:xfrm>
            <a:off x="9321800" y="6389980"/>
            <a:ext cx="2641600" cy="369332"/>
          </a:xfrm>
          <a:prstGeom prst="rect">
            <a:avLst/>
          </a:prstGeom>
          <a:noFill/>
        </p:spPr>
        <p:txBody>
          <a:bodyPr wrap="square">
            <a:spAutoFit/>
          </a:bodyPr>
          <a:lstStyle/>
          <a:p>
            <a:r>
              <a:rPr lang="en-GB" dirty="0"/>
              <a:t>https://</a:t>
            </a:r>
            <a:r>
              <a:rPr lang="en-GB" dirty="0" err="1"/>
              <a:t>www.nice.org.uk</a:t>
            </a:r>
            <a:r>
              <a:rPr lang="en-GB" dirty="0"/>
              <a:t>/</a:t>
            </a:r>
          </a:p>
        </p:txBody>
      </p:sp>
      <p:pic>
        <p:nvPicPr>
          <p:cNvPr id="19" name="Picture 18">
            <a:extLst>
              <a:ext uri="{FF2B5EF4-FFF2-40B4-BE49-F238E27FC236}">
                <a16:creationId xmlns:a16="http://schemas.microsoft.com/office/drawing/2014/main" id="{141A3614-C1C1-529A-FC97-804EC4A2E553}"/>
              </a:ext>
            </a:extLst>
          </p:cNvPr>
          <p:cNvPicPr>
            <a:picLocks noChangeAspect="1"/>
          </p:cNvPicPr>
          <p:nvPr/>
        </p:nvPicPr>
        <p:blipFill>
          <a:blip r:embed="rId6"/>
          <a:stretch>
            <a:fillRect/>
          </a:stretch>
        </p:blipFill>
        <p:spPr>
          <a:xfrm>
            <a:off x="3795171" y="350724"/>
            <a:ext cx="5080000" cy="762000"/>
          </a:xfrm>
          <a:prstGeom prst="rect">
            <a:avLst/>
          </a:prstGeom>
        </p:spPr>
      </p:pic>
      <p:cxnSp>
        <p:nvCxnSpPr>
          <p:cNvPr id="21" name="Straight Connector 20">
            <a:extLst>
              <a:ext uri="{FF2B5EF4-FFF2-40B4-BE49-F238E27FC236}">
                <a16:creationId xmlns:a16="http://schemas.microsoft.com/office/drawing/2014/main" id="{E6FC1E6B-4DDE-6141-5D1C-D13852AECA49}"/>
              </a:ext>
            </a:extLst>
          </p:cNvPr>
          <p:cNvCxnSpPr/>
          <p:nvPr/>
        </p:nvCxnSpPr>
        <p:spPr>
          <a:xfrm>
            <a:off x="2311400" y="1981200"/>
            <a:ext cx="13948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17CBD2B-1B86-E0B3-9148-D8C47F39D858}"/>
              </a:ext>
            </a:extLst>
          </p:cNvPr>
          <p:cNvCxnSpPr/>
          <p:nvPr/>
        </p:nvCxnSpPr>
        <p:spPr>
          <a:xfrm>
            <a:off x="3568700" y="5004423"/>
            <a:ext cx="13948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F6A19E0-8FD3-4B2A-9A2E-C1DEE70F194C}"/>
              </a:ext>
            </a:extLst>
          </p:cNvPr>
          <p:cNvCxnSpPr/>
          <p:nvPr/>
        </p:nvCxnSpPr>
        <p:spPr>
          <a:xfrm>
            <a:off x="7759700" y="6376023"/>
            <a:ext cx="13948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67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diagram of steps and steps&#10;&#10;Description automatically generated">
            <a:extLst>
              <a:ext uri="{FF2B5EF4-FFF2-40B4-BE49-F238E27FC236}">
                <a16:creationId xmlns:a16="http://schemas.microsoft.com/office/drawing/2014/main" id="{BA74742B-8D45-A806-FADD-99AEB5D5319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E4EEACB-33BD-F0C3-D087-34281729AD0A}"/>
              </a:ext>
            </a:extLst>
          </p:cNvPr>
          <p:cNvSpPr/>
          <p:nvPr/>
        </p:nvSpPr>
        <p:spPr>
          <a:xfrm>
            <a:off x="9498329" y="2298469"/>
            <a:ext cx="1557597" cy="13501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0000"/>
              </a:highlight>
            </a:endParaRPr>
          </a:p>
        </p:txBody>
      </p:sp>
      <p:sp>
        <p:nvSpPr>
          <p:cNvPr id="3" name="Rectangle 2">
            <a:extLst>
              <a:ext uri="{FF2B5EF4-FFF2-40B4-BE49-F238E27FC236}">
                <a16:creationId xmlns:a16="http://schemas.microsoft.com/office/drawing/2014/main" id="{8BB22CED-9140-57A1-9467-707E4CC22161}"/>
              </a:ext>
            </a:extLst>
          </p:cNvPr>
          <p:cNvSpPr/>
          <p:nvPr/>
        </p:nvSpPr>
        <p:spPr>
          <a:xfrm>
            <a:off x="3188970" y="2960370"/>
            <a:ext cx="3120390" cy="6743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812B02E-4639-BE02-C9FD-CA26F55CDBDE}"/>
              </a:ext>
            </a:extLst>
          </p:cNvPr>
          <p:cNvSpPr/>
          <p:nvPr/>
        </p:nvSpPr>
        <p:spPr>
          <a:xfrm>
            <a:off x="4743450" y="4709160"/>
            <a:ext cx="1543050" cy="70866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medical information&#10;&#10;Description automatically generated">
            <a:extLst>
              <a:ext uri="{FF2B5EF4-FFF2-40B4-BE49-F238E27FC236}">
                <a16:creationId xmlns:a16="http://schemas.microsoft.com/office/drawing/2014/main" id="{565237D8-BE50-4324-62BB-8DFE7EEB4C1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a:extLst>
              <a:ext uri="{FF2B5EF4-FFF2-40B4-BE49-F238E27FC236}">
                <a16:creationId xmlns:a16="http://schemas.microsoft.com/office/drawing/2014/main" id="{E974F48C-9DF3-E5B4-86F7-A27C4AFA7851}"/>
              </a:ext>
            </a:extLst>
          </p:cNvPr>
          <p:cNvCxnSpPr/>
          <p:nvPr/>
        </p:nvCxnSpPr>
        <p:spPr>
          <a:xfrm>
            <a:off x="1054100" y="3848100"/>
            <a:ext cx="1587500" cy="0"/>
          </a:xfrm>
          <a:prstGeom prst="line">
            <a:avLst/>
          </a:prstGeom>
          <a:ln w="34925">
            <a:solidFill>
              <a:srgbClr val="FF000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516644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2209800" y="457200"/>
            <a:ext cx="7772400" cy="1143000"/>
          </a:xfrm>
        </p:spPr>
        <p:txBody>
          <a:bodyPr/>
          <a:lstStyle/>
          <a:p>
            <a:pPr algn="ctr" eaLnBrk="1" hangingPunct="1"/>
            <a:r>
              <a:rPr lang="it-IT" sz="3600" dirty="0" err="1">
                <a:latin typeface="Times New Roman" panose="02020603050405020304" pitchFamily="18" charset="0"/>
                <a:cs typeface="Times New Roman" panose="02020603050405020304" pitchFamily="18" charset="0"/>
              </a:rPr>
              <a:t>Improving</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Asthma</a:t>
            </a:r>
            <a:r>
              <a:rPr lang="it-IT" sz="3600" dirty="0">
                <a:latin typeface="Times New Roman" panose="02020603050405020304" pitchFamily="18" charset="0"/>
                <a:cs typeface="Times New Roman" panose="02020603050405020304" pitchFamily="18" charset="0"/>
              </a:rPr>
              <a:t> Control Trial (IMPACT) PFT</a:t>
            </a:r>
            <a:endParaRPr lang="it-IT" sz="3200" dirty="0">
              <a:latin typeface="Times New Roman" panose="02020603050405020304" pitchFamily="18" charset="0"/>
              <a:cs typeface="Times New Roman" panose="02020603050405020304" pitchFamily="18" charset="0"/>
            </a:endParaRPr>
          </a:p>
        </p:txBody>
      </p:sp>
      <p:sp>
        <p:nvSpPr>
          <p:cNvPr id="45058" name="Text Box 6"/>
          <p:cNvSpPr txBox="1">
            <a:spLocks noChangeArrowheads="1"/>
          </p:cNvSpPr>
          <p:nvPr/>
        </p:nvSpPr>
        <p:spPr bwMode="auto">
          <a:xfrm>
            <a:off x="1999706" y="5620852"/>
            <a:ext cx="8229600" cy="584775"/>
          </a:xfrm>
          <a:prstGeom prst="rect">
            <a:avLst/>
          </a:prstGeom>
          <a:noFill/>
          <a:ln w="9525">
            <a:noFill/>
            <a:miter lim="800000"/>
            <a:headEnd/>
            <a:tailEnd/>
          </a:ln>
        </p:spPr>
        <p:txBody>
          <a:bodyPr>
            <a:prstTxWarp prst="textNoShape">
              <a:avLst/>
            </a:prstTxWarp>
            <a:spAutoFit/>
          </a:bodyPr>
          <a:lstStyle/>
          <a:p>
            <a:r>
              <a:rPr lang="it-IT" sz="1600" dirty="0" err="1"/>
              <a:t>Unless</a:t>
            </a:r>
            <a:r>
              <a:rPr lang="it-IT" sz="1600" dirty="0"/>
              <a:t> </a:t>
            </a:r>
            <a:r>
              <a:rPr lang="it-IT" sz="1600" dirty="0" err="1"/>
              <a:t>otherwise</a:t>
            </a:r>
            <a:r>
              <a:rPr lang="it-IT" sz="1600" dirty="0"/>
              <a:t> </a:t>
            </a:r>
            <a:r>
              <a:rPr lang="it-IT" sz="1600" dirty="0" err="1"/>
              <a:t>stated</a:t>
            </a:r>
            <a:r>
              <a:rPr lang="it-IT" sz="1600" dirty="0"/>
              <a:t>, </a:t>
            </a:r>
            <a:r>
              <a:rPr lang="it-IT" sz="1600" dirty="0" err="1"/>
              <a:t>values</a:t>
            </a:r>
            <a:r>
              <a:rPr lang="it-IT" sz="1600" dirty="0"/>
              <a:t> </a:t>
            </a:r>
            <a:r>
              <a:rPr lang="it-IT" sz="1600" dirty="0" err="1"/>
              <a:t>reflect</a:t>
            </a:r>
            <a:r>
              <a:rPr lang="it-IT" sz="1600" dirty="0"/>
              <a:t> </a:t>
            </a:r>
            <a:r>
              <a:rPr lang="it-IT" sz="1600" dirty="0" err="1"/>
              <a:t>mean</a:t>
            </a:r>
            <a:r>
              <a:rPr lang="it-IT" sz="1600" dirty="0"/>
              <a:t> (</a:t>
            </a:r>
            <a:r>
              <a:rPr lang="it-IT" sz="1600" dirty="0" err="1"/>
              <a:t>±SE</a:t>
            </a:r>
            <a:r>
              <a:rPr lang="it-IT" sz="1600" dirty="0"/>
              <a:t>) </a:t>
            </a:r>
            <a:r>
              <a:rPr lang="it-IT" sz="1600" dirty="0" err="1"/>
              <a:t>changes</a:t>
            </a:r>
            <a:r>
              <a:rPr lang="it-IT" sz="1600" dirty="0"/>
              <a:t> </a:t>
            </a:r>
            <a:r>
              <a:rPr lang="it-IT" sz="1600" dirty="0" err="1"/>
              <a:t>from</a:t>
            </a:r>
            <a:r>
              <a:rPr lang="it-IT" sz="1600" dirty="0"/>
              <a:t> </a:t>
            </a:r>
            <a:r>
              <a:rPr lang="it-IT" sz="1600" dirty="0" err="1"/>
              <a:t>baseline</a:t>
            </a:r>
            <a:r>
              <a:rPr lang="it-IT" sz="1600" dirty="0"/>
              <a:t> </a:t>
            </a:r>
            <a:r>
              <a:rPr lang="it-IT" sz="1600" dirty="0" err="1"/>
              <a:t>to</a:t>
            </a:r>
            <a:r>
              <a:rPr lang="it-IT" sz="1600" dirty="0"/>
              <a:t> the end </a:t>
            </a:r>
            <a:r>
              <a:rPr lang="it-IT" sz="1600" dirty="0" err="1"/>
              <a:t>of</a:t>
            </a:r>
            <a:r>
              <a:rPr lang="it-IT" sz="1600" dirty="0"/>
              <a:t> treatment </a:t>
            </a:r>
            <a:r>
              <a:rPr lang="it-IT" sz="1600" dirty="0" err="1"/>
              <a:t>period</a:t>
            </a:r>
            <a:r>
              <a:rPr lang="it-IT" sz="1600" dirty="0"/>
              <a:t> (</a:t>
            </a:r>
            <a:r>
              <a:rPr lang="it-IT" sz="1600" dirty="0" err="1"/>
              <a:t>before</a:t>
            </a:r>
            <a:r>
              <a:rPr lang="it-IT" sz="1600" dirty="0"/>
              <a:t> the </a:t>
            </a:r>
            <a:r>
              <a:rPr lang="it-IT" sz="1600" dirty="0" err="1"/>
              <a:t>period</a:t>
            </a:r>
            <a:r>
              <a:rPr lang="it-IT" sz="1600" dirty="0"/>
              <a:t> </a:t>
            </a:r>
            <a:r>
              <a:rPr lang="it-IT" sz="1600" dirty="0" err="1"/>
              <a:t>of</a:t>
            </a:r>
            <a:r>
              <a:rPr lang="it-IT" sz="1600" dirty="0"/>
              <a:t> intense </a:t>
            </a:r>
            <a:r>
              <a:rPr lang="it-IT" sz="1600" dirty="0" err="1">
                <a:latin typeface="Times New Roman" panose="02020603050405020304" pitchFamily="18" charset="0"/>
                <a:cs typeface="Times New Roman" panose="02020603050405020304" pitchFamily="18" charset="0"/>
              </a:rPr>
              <a:t>combined</a:t>
            </a:r>
            <a:r>
              <a:rPr lang="it-IT" sz="1600" dirty="0"/>
              <a:t> treatment [PICT]).</a:t>
            </a:r>
          </a:p>
        </p:txBody>
      </p:sp>
      <p:grpSp>
        <p:nvGrpSpPr>
          <p:cNvPr id="45059" name="Gruppo 19"/>
          <p:cNvGrpSpPr>
            <a:grpSpLocks/>
          </p:cNvGrpSpPr>
          <p:nvPr/>
        </p:nvGrpSpPr>
        <p:grpSpPr bwMode="auto">
          <a:xfrm>
            <a:off x="1624013" y="1643063"/>
            <a:ext cx="8972550" cy="3086100"/>
            <a:chOff x="0" y="2057400"/>
            <a:chExt cx="8972550" cy="3086112"/>
          </a:xfrm>
        </p:grpSpPr>
        <p:pic>
          <p:nvPicPr>
            <p:cNvPr id="45063" name="Picture 7"/>
            <p:cNvPicPr>
              <a:picLocks noChangeAspect="1" noChangeArrowheads="1"/>
            </p:cNvPicPr>
            <p:nvPr/>
          </p:nvPicPr>
          <p:blipFill>
            <a:blip r:embed="rId2"/>
            <a:srcRect/>
            <a:stretch>
              <a:fillRect/>
            </a:stretch>
          </p:blipFill>
          <p:spPr bwMode="auto">
            <a:xfrm>
              <a:off x="0" y="2057400"/>
              <a:ext cx="8972550" cy="3046413"/>
            </a:xfrm>
            <a:prstGeom prst="rect">
              <a:avLst/>
            </a:prstGeom>
            <a:noFill/>
            <a:ln w="9525">
              <a:noFill/>
              <a:miter lim="800000"/>
              <a:headEnd/>
              <a:tailEnd/>
            </a:ln>
          </p:spPr>
        </p:pic>
        <p:sp>
          <p:nvSpPr>
            <p:cNvPr id="45064" name="Ovale 4"/>
            <p:cNvSpPr>
              <a:spLocks noChangeArrowheads="1"/>
            </p:cNvSpPr>
            <p:nvPr/>
          </p:nvSpPr>
          <p:spPr bwMode="auto">
            <a:xfrm>
              <a:off x="8286776" y="4214818"/>
              <a:ext cx="642942" cy="357190"/>
            </a:xfrm>
            <a:prstGeom prst="ellipse">
              <a:avLst/>
            </a:prstGeom>
            <a:noFill/>
            <a:ln w="9525">
              <a:solidFill>
                <a:srgbClr val="FF0000"/>
              </a:solidFill>
              <a:round/>
              <a:headEnd/>
              <a:tailEnd/>
            </a:ln>
          </p:spPr>
          <p:txBody>
            <a:bodyPr>
              <a:prstTxWarp prst="textNoShape">
                <a:avLst/>
              </a:prstTxWarp>
            </a:bodyPr>
            <a:lstStyle/>
            <a:p>
              <a:pPr eaLnBrk="0" hangingPunct="0"/>
              <a:endParaRPr lang="en-US"/>
            </a:p>
          </p:txBody>
        </p:sp>
        <p:sp>
          <p:nvSpPr>
            <p:cNvPr id="45065" name="Ovale 6"/>
            <p:cNvSpPr>
              <a:spLocks noChangeArrowheads="1"/>
            </p:cNvSpPr>
            <p:nvPr/>
          </p:nvSpPr>
          <p:spPr bwMode="auto">
            <a:xfrm>
              <a:off x="3143240" y="3214686"/>
              <a:ext cx="642942" cy="285752"/>
            </a:xfrm>
            <a:prstGeom prst="ellipse">
              <a:avLst/>
            </a:prstGeom>
            <a:noFill/>
            <a:ln w="9525">
              <a:solidFill>
                <a:srgbClr val="FF0000"/>
              </a:solidFill>
              <a:round/>
              <a:headEnd/>
              <a:tailEnd/>
            </a:ln>
          </p:spPr>
          <p:txBody>
            <a:bodyPr>
              <a:prstTxWarp prst="textNoShape">
                <a:avLst/>
              </a:prstTxWarp>
            </a:bodyPr>
            <a:lstStyle/>
            <a:p>
              <a:pPr eaLnBrk="0" hangingPunct="0"/>
              <a:endParaRPr lang="en-US"/>
            </a:p>
          </p:txBody>
        </p:sp>
        <p:sp>
          <p:nvSpPr>
            <p:cNvPr id="45066" name="Ovale 7"/>
            <p:cNvSpPr>
              <a:spLocks noChangeArrowheads="1"/>
            </p:cNvSpPr>
            <p:nvPr/>
          </p:nvSpPr>
          <p:spPr bwMode="auto">
            <a:xfrm>
              <a:off x="3143240" y="3500438"/>
              <a:ext cx="642942" cy="285752"/>
            </a:xfrm>
            <a:prstGeom prst="ellipse">
              <a:avLst/>
            </a:prstGeom>
            <a:noFill/>
            <a:ln w="9525">
              <a:solidFill>
                <a:srgbClr val="FF0000"/>
              </a:solidFill>
              <a:round/>
              <a:headEnd/>
              <a:tailEnd/>
            </a:ln>
          </p:spPr>
          <p:txBody>
            <a:bodyPr>
              <a:prstTxWarp prst="textNoShape">
                <a:avLst/>
              </a:prstTxWarp>
            </a:bodyPr>
            <a:lstStyle/>
            <a:p>
              <a:pPr eaLnBrk="0" hangingPunct="0"/>
              <a:endParaRPr lang="en-US"/>
            </a:p>
          </p:txBody>
        </p:sp>
        <p:sp>
          <p:nvSpPr>
            <p:cNvPr id="45067" name="Ovale 8"/>
            <p:cNvSpPr>
              <a:spLocks noChangeArrowheads="1"/>
            </p:cNvSpPr>
            <p:nvPr/>
          </p:nvSpPr>
          <p:spPr bwMode="auto">
            <a:xfrm>
              <a:off x="3143240" y="4286256"/>
              <a:ext cx="642942" cy="285752"/>
            </a:xfrm>
            <a:prstGeom prst="ellipse">
              <a:avLst/>
            </a:prstGeom>
            <a:noFill/>
            <a:ln w="9525">
              <a:solidFill>
                <a:srgbClr val="FF0000"/>
              </a:solidFill>
              <a:round/>
              <a:headEnd/>
              <a:tailEnd/>
            </a:ln>
          </p:spPr>
          <p:txBody>
            <a:bodyPr>
              <a:prstTxWarp prst="textNoShape">
                <a:avLst/>
              </a:prstTxWarp>
            </a:bodyPr>
            <a:lstStyle/>
            <a:p>
              <a:pPr eaLnBrk="0" hangingPunct="0"/>
              <a:endParaRPr lang="en-US"/>
            </a:p>
          </p:txBody>
        </p:sp>
        <p:sp>
          <p:nvSpPr>
            <p:cNvPr id="45068" name="Ovale 9"/>
            <p:cNvSpPr>
              <a:spLocks noChangeArrowheads="1"/>
            </p:cNvSpPr>
            <p:nvPr/>
          </p:nvSpPr>
          <p:spPr bwMode="auto">
            <a:xfrm>
              <a:off x="3143240" y="4500570"/>
              <a:ext cx="642942" cy="285752"/>
            </a:xfrm>
            <a:prstGeom prst="ellipse">
              <a:avLst/>
            </a:prstGeom>
            <a:noFill/>
            <a:ln w="9525">
              <a:solidFill>
                <a:srgbClr val="00B0F0"/>
              </a:solidFill>
              <a:round/>
              <a:headEnd/>
              <a:tailEnd/>
            </a:ln>
          </p:spPr>
          <p:txBody>
            <a:bodyPr>
              <a:prstTxWarp prst="textNoShape">
                <a:avLst/>
              </a:prstTxWarp>
            </a:bodyPr>
            <a:lstStyle/>
            <a:p>
              <a:pPr eaLnBrk="0" hangingPunct="0"/>
              <a:endParaRPr lang="en-US"/>
            </a:p>
          </p:txBody>
        </p:sp>
        <p:sp>
          <p:nvSpPr>
            <p:cNvPr id="45069" name="Ovale 10"/>
            <p:cNvSpPr>
              <a:spLocks noChangeArrowheads="1"/>
            </p:cNvSpPr>
            <p:nvPr/>
          </p:nvSpPr>
          <p:spPr bwMode="auto">
            <a:xfrm>
              <a:off x="3143240" y="4857760"/>
              <a:ext cx="642942" cy="285752"/>
            </a:xfrm>
            <a:prstGeom prst="ellipse">
              <a:avLst/>
            </a:prstGeom>
            <a:noFill/>
            <a:ln w="9525">
              <a:solidFill>
                <a:srgbClr val="00B0F0"/>
              </a:solidFill>
              <a:round/>
              <a:headEnd/>
              <a:tailEnd/>
            </a:ln>
          </p:spPr>
          <p:txBody>
            <a:bodyPr>
              <a:prstTxWarp prst="textNoShape">
                <a:avLst/>
              </a:prstTxWarp>
            </a:bodyPr>
            <a:lstStyle/>
            <a:p>
              <a:pPr eaLnBrk="0" hangingPunct="0"/>
              <a:endParaRPr lang="en-US"/>
            </a:p>
          </p:txBody>
        </p:sp>
        <p:sp>
          <p:nvSpPr>
            <p:cNvPr id="45070" name="Ovale 11"/>
            <p:cNvSpPr>
              <a:spLocks noChangeArrowheads="1"/>
            </p:cNvSpPr>
            <p:nvPr/>
          </p:nvSpPr>
          <p:spPr bwMode="auto">
            <a:xfrm>
              <a:off x="5286380" y="3214686"/>
              <a:ext cx="642942" cy="285752"/>
            </a:xfrm>
            <a:prstGeom prst="ellipse">
              <a:avLst/>
            </a:prstGeom>
            <a:noFill/>
            <a:ln w="9525">
              <a:solidFill>
                <a:srgbClr val="FF0000"/>
              </a:solidFill>
              <a:round/>
              <a:headEnd/>
              <a:tailEnd/>
            </a:ln>
          </p:spPr>
          <p:txBody>
            <a:bodyPr>
              <a:prstTxWarp prst="textNoShape">
                <a:avLst/>
              </a:prstTxWarp>
            </a:bodyPr>
            <a:lstStyle/>
            <a:p>
              <a:pPr eaLnBrk="0" hangingPunct="0"/>
              <a:endParaRPr lang="en-US"/>
            </a:p>
          </p:txBody>
        </p:sp>
        <p:sp>
          <p:nvSpPr>
            <p:cNvPr id="45071" name="Ovale 12"/>
            <p:cNvSpPr>
              <a:spLocks noChangeArrowheads="1"/>
            </p:cNvSpPr>
            <p:nvPr/>
          </p:nvSpPr>
          <p:spPr bwMode="auto">
            <a:xfrm>
              <a:off x="5357818" y="3500438"/>
              <a:ext cx="642942" cy="285752"/>
            </a:xfrm>
            <a:prstGeom prst="ellipse">
              <a:avLst/>
            </a:prstGeom>
            <a:noFill/>
            <a:ln w="9525">
              <a:solidFill>
                <a:srgbClr val="FF0000"/>
              </a:solidFill>
              <a:round/>
              <a:headEnd/>
              <a:tailEnd/>
            </a:ln>
          </p:spPr>
          <p:txBody>
            <a:bodyPr>
              <a:prstTxWarp prst="textNoShape">
                <a:avLst/>
              </a:prstTxWarp>
            </a:bodyPr>
            <a:lstStyle/>
            <a:p>
              <a:pPr eaLnBrk="0" hangingPunct="0"/>
              <a:endParaRPr lang="en-US"/>
            </a:p>
          </p:txBody>
        </p:sp>
        <p:sp>
          <p:nvSpPr>
            <p:cNvPr id="45072" name="Ovale 13"/>
            <p:cNvSpPr>
              <a:spLocks noChangeArrowheads="1"/>
            </p:cNvSpPr>
            <p:nvPr/>
          </p:nvSpPr>
          <p:spPr bwMode="auto">
            <a:xfrm>
              <a:off x="5357818" y="4857760"/>
              <a:ext cx="642942" cy="285752"/>
            </a:xfrm>
            <a:prstGeom prst="ellipse">
              <a:avLst/>
            </a:prstGeom>
            <a:noFill/>
            <a:ln w="9525">
              <a:solidFill>
                <a:srgbClr val="00B0F0"/>
              </a:solidFill>
              <a:round/>
              <a:headEnd/>
              <a:tailEnd/>
            </a:ln>
          </p:spPr>
          <p:txBody>
            <a:bodyPr>
              <a:prstTxWarp prst="textNoShape">
                <a:avLst/>
              </a:prstTxWarp>
            </a:bodyPr>
            <a:lstStyle/>
            <a:p>
              <a:pPr eaLnBrk="0" hangingPunct="0"/>
              <a:endParaRPr lang="en-US"/>
            </a:p>
          </p:txBody>
        </p:sp>
        <p:sp>
          <p:nvSpPr>
            <p:cNvPr id="45073" name="Ovale 14"/>
            <p:cNvSpPr>
              <a:spLocks noChangeArrowheads="1"/>
            </p:cNvSpPr>
            <p:nvPr/>
          </p:nvSpPr>
          <p:spPr bwMode="auto">
            <a:xfrm>
              <a:off x="7500958" y="3214686"/>
              <a:ext cx="642942" cy="285752"/>
            </a:xfrm>
            <a:prstGeom prst="ellipse">
              <a:avLst/>
            </a:prstGeom>
            <a:noFill/>
            <a:ln w="9525">
              <a:solidFill>
                <a:srgbClr val="FF0000"/>
              </a:solidFill>
              <a:round/>
              <a:headEnd/>
              <a:tailEnd/>
            </a:ln>
          </p:spPr>
          <p:txBody>
            <a:bodyPr>
              <a:prstTxWarp prst="textNoShape">
                <a:avLst/>
              </a:prstTxWarp>
            </a:bodyPr>
            <a:lstStyle/>
            <a:p>
              <a:pPr eaLnBrk="0" hangingPunct="0"/>
              <a:endParaRPr lang="en-US"/>
            </a:p>
          </p:txBody>
        </p:sp>
        <p:cxnSp>
          <p:nvCxnSpPr>
            <p:cNvPr id="45074" name="Connettore 1 15"/>
            <p:cNvCxnSpPr>
              <a:cxnSpLocks noChangeShapeType="1"/>
            </p:cNvCxnSpPr>
            <p:nvPr/>
          </p:nvCxnSpPr>
          <p:spPr bwMode="auto">
            <a:xfrm>
              <a:off x="71406" y="4500570"/>
              <a:ext cx="1571636" cy="0"/>
            </a:xfrm>
            <a:prstGeom prst="line">
              <a:avLst/>
            </a:prstGeom>
            <a:noFill/>
            <a:ln w="9525">
              <a:solidFill>
                <a:srgbClr val="FF0000"/>
              </a:solidFill>
              <a:round/>
              <a:headEnd/>
              <a:tailEnd/>
            </a:ln>
          </p:spPr>
        </p:cxnSp>
        <p:cxnSp>
          <p:nvCxnSpPr>
            <p:cNvPr id="45075" name="Connettore 1 17"/>
            <p:cNvCxnSpPr>
              <a:cxnSpLocks noChangeShapeType="1"/>
            </p:cNvCxnSpPr>
            <p:nvPr/>
          </p:nvCxnSpPr>
          <p:spPr bwMode="auto">
            <a:xfrm>
              <a:off x="2643174" y="4143380"/>
              <a:ext cx="4572032" cy="0"/>
            </a:xfrm>
            <a:prstGeom prst="line">
              <a:avLst/>
            </a:prstGeom>
            <a:noFill/>
            <a:ln w="9525">
              <a:solidFill>
                <a:srgbClr val="FF0000"/>
              </a:solidFill>
              <a:round/>
              <a:headEnd/>
              <a:tailEnd/>
            </a:ln>
          </p:spPr>
        </p:cxnSp>
        <p:sp>
          <p:nvSpPr>
            <p:cNvPr id="45076" name="CasellaDiTesto 18"/>
            <p:cNvSpPr txBox="1">
              <a:spLocks noChangeArrowheads="1"/>
            </p:cNvSpPr>
            <p:nvPr/>
          </p:nvSpPr>
          <p:spPr bwMode="auto">
            <a:xfrm>
              <a:off x="2900363" y="3805244"/>
              <a:ext cx="3988015" cy="307778"/>
            </a:xfrm>
            <a:prstGeom prst="rect">
              <a:avLst/>
            </a:prstGeom>
            <a:noFill/>
            <a:ln w="9525">
              <a:noFill/>
              <a:miter lim="800000"/>
              <a:headEnd/>
              <a:tailEnd/>
            </a:ln>
          </p:spPr>
          <p:txBody>
            <a:bodyPr wrap="none">
              <a:prstTxWarp prst="textNoShape">
                <a:avLst/>
              </a:prstTxWarp>
              <a:spAutoFit/>
            </a:bodyPr>
            <a:lstStyle/>
            <a:p>
              <a:r>
                <a:rPr lang="it-IT" sz="1400">
                  <a:solidFill>
                    <a:srgbClr val="FF0000"/>
                  </a:solidFill>
                </a:rPr>
                <a:t>+ 3.3% (105 mL in 1 year for baseline FEV</a:t>
              </a:r>
              <a:r>
                <a:rPr lang="it-IT" sz="1400" baseline="-25000">
                  <a:solidFill>
                    <a:srgbClr val="FF0000"/>
                  </a:solidFill>
                </a:rPr>
                <a:t>1</a:t>
              </a:r>
              <a:r>
                <a:rPr lang="it-IT" sz="1400">
                  <a:solidFill>
                    <a:srgbClr val="FF0000"/>
                  </a:solidFill>
                </a:rPr>
                <a:t> = 3.2 L)</a:t>
              </a:r>
            </a:p>
          </p:txBody>
        </p:sp>
      </p:grpSp>
      <p:sp>
        <p:nvSpPr>
          <p:cNvPr id="45060" name="CasellaDiTesto 20"/>
          <p:cNvSpPr txBox="1">
            <a:spLocks noChangeArrowheads="1"/>
          </p:cNvSpPr>
          <p:nvPr/>
        </p:nvSpPr>
        <p:spPr bwMode="auto">
          <a:xfrm>
            <a:off x="1991602" y="4860353"/>
            <a:ext cx="8142998" cy="738664"/>
          </a:xfrm>
          <a:prstGeom prst="rect">
            <a:avLst/>
          </a:prstGeom>
          <a:noFill/>
          <a:ln w="9525">
            <a:noFill/>
            <a:miter lim="800000"/>
            <a:headEnd/>
            <a:tailEnd/>
          </a:ln>
        </p:spPr>
        <p:txBody>
          <a:bodyPr wrap="none">
            <a:prstTxWarp prst="textNoShape">
              <a:avLst/>
            </a:prstTxWarp>
            <a:spAutoFit/>
          </a:bodyPr>
          <a:lstStyle/>
          <a:p>
            <a:r>
              <a:rPr lang="it-IT" sz="1400" dirty="0">
                <a:solidFill>
                  <a:srgbClr val="002060"/>
                </a:solidFill>
              </a:rPr>
              <a:t>The </a:t>
            </a:r>
            <a:r>
              <a:rPr lang="it-IT" sz="1400" dirty="0" err="1">
                <a:solidFill>
                  <a:srgbClr val="002060"/>
                </a:solidFill>
              </a:rPr>
              <a:t>change</a:t>
            </a:r>
            <a:r>
              <a:rPr lang="it-IT" sz="1400" dirty="0">
                <a:solidFill>
                  <a:srgbClr val="002060"/>
                </a:solidFill>
              </a:rPr>
              <a:t> in the </a:t>
            </a:r>
            <a:r>
              <a:rPr lang="it-IT" sz="1400" dirty="0" err="1">
                <a:solidFill>
                  <a:srgbClr val="002060"/>
                </a:solidFill>
              </a:rPr>
              <a:t>post-bronchodilator</a:t>
            </a:r>
            <a:r>
              <a:rPr lang="it-IT" sz="1400" dirty="0">
                <a:solidFill>
                  <a:srgbClr val="002060"/>
                </a:solidFill>
              </a:rPr>
              <a:t> FEV</a:t>
            </a:r>
            <a:r>
              <a:rPr lang="it-IT" sz="1400" baseline="-25000" dirty="0">
                <a:solidFill>
                  <a:srgbClr val="002060"/>
                </a:solidFill>
              </a:rPr>
              <a:t>1</a:t>
            </a:r>
            <a:r>
              <a:rPr lang="it-IT" sz="1400" dirty="0">
                <a:solidFill>
                  <a:srgbClr val="002060"/>
                </a:solidFill>
              </a:rPr>
              <a:t> in the 46 </a:t>
            </a:r>
            <a:r>
              <a:rPr lang="it-IT" sz="1400" dirty="0" err="1">
                <a:solidFill>
                  <a:srgbClr val="002060"/>
                </a:solidFill>
              </a:rPr>
              <a:t>patients</a:t>
            </a:r>
            <a:r>
              <a:rPr lang="it-IT" sz="1400" dirty="0">
                <a:solidFill>
                  <a:srgbClr val="002060"/>
                </a:solidFill>
              </a:rPr>
              <a:t> </a:t>
            </a:r>
            <a:r>
              <a:rPr lang="it-IT" sz="1400" dirty="0" err="1">
                <a:solidFill>
                  <a:srgbClr val="002060"/>
                </a:solidFill>
              </a:rPr>
              <a:t>with</a:t>
            </a:r>
            <a:r>
              <a:rPr lang="it-IT" sz="1400" dirty="0">
                <a:solidFill>
                  <a:srgbClr val="002060"/>
                </a:solidFill>
              </a:rPr>
              <a:t> </a:t>
            </a:r>
            <a:r>
              <a:rPr lang="it-IT" sz="1400" dirty="0" err="1">
                <a:solidFill>
                  <a:srgbClr val="002060"/>
                </a:solidFill>
              </a:rPr>
              <a:t>an</a:t>
            </a:r>
            <a:r>
              <a:rPr lang="it-IT" sz="1400" dirty="0">
                <a:solidFill>
                  <a:srgbClr val="002060"/>
                </a:solidFill>
              </a:rPr>
              <a:t> FEV</a:t>
            </a:r>
            <a:r>
              <a:rPr lang="it-IT" sz="1400" baseline="-25000" dirty="0">
                <a:solidFill>
                  <a:srgbClr val="002060"/>
                </a:solidFill>
              </a:rPr>
              <a:t>1</a:t>
            </a:r>
            <a:r>
              <a:rPr lang="it-IT" sz="1400" dirty="0">
                <a:solidFill>
                  <a:srgbClr val="002060"/>
                </a:solidFill>
              </a:rPr>
              <a:t> at entry </a:t>
            </a:r>
            <a:r>
              <a:rPr lang="it-IT" sz="1400" dirty="0" err="1">
                <a:solidFill>
                  <a:srgbClr val="002060"/>
                </a:solidFill>
              </a:rPr>
              <a:t>that</a:t>
            </a:r>
            <a:r>
              <a:rPr lang="it-IT" sz="1400" dirty="0">
                <a:solidFill>
                  <a:srgbClr val="002060"/>
                </a:solidFill>
              </a:rPr>
              <a:t> </a:t>
            </a:r>
            <a:r>
              <a:rPr lang="it-IT" sz="1400" dirty="0" err="1">
                <a:solidFill>
                  <a:srgbClr val="002060"/>
                </a:solidFill>
              </a:rPr>
              <a:t>was</a:t>
            </a:r>
            <a:r>
              <a:rPr lang="it-IT" sz="1400" dirty="0">
                <a:solidFill>
                  <a:srgbClr val="002060"/>
                </a:solidFill>
              </a:rPr>
              <a:t> 70-79% </a:t>
            </a:r>
            <a:r>
              <a:rPr lang="it-IT" sz="1400" dirty="0" err="1">
                <a:solidFill>
                  <a:srgbClr val="002060"/>
                </a:solidFill>
              </a:rPr>
              <a:t>of</a:t>
            </a:r>
            <a:r>
              <a:rPr lang="it-IT" sz="1400" dirty="0">
                <a:solidFill>
                  <a:srgbClr val="002060"/>
                </a:solidFill>
              </a:rPr>
              <a:t> </a:t>
            </a:r>
          </a:p>
          <a:p>
            <a:r>
              <a:rPr lang="it-IT" sz="1400" dirty="0">
                <a:solidFill>
                  <a:srgbClr val="002060"/>
                </a:solidFill>
              </a:rPr>
              <a:t>the </a:t>
            </a:r>
            <a:r>
              <a:rPr lang="it-IT" sz="1400" dirty="0" err="1">
                <a:solidFill>
                  <a:srgbClr val="002060"/>
                </a:solidFill>
              </a:rPr>
              <a:t>predicted</a:t>
            </a:r>
            <a:r>
              <a:rPr lang="it-IT" sz="1400" dirty="0">
                <a:solidFill>
                  <a:srgbClr val="002060"/>
                </a:solidFill>
              </a:rPr>
              <a:t> </a:t>
            </a:r>
            <a:r>
              <a:rPr lang="it-IT" sz="1400" dirty="0" err="1">
                <a:solidFill>
                  <a:srgbClr val="002060"/>
                </a:solidFill>
              </a:rPr>
              <a:t>value</a:t>
            </a:r>
            <a:r>
              <a:rPr lang="it-IT" sz="1400" dirty="0">
                <a:solidFill>
                  <a:srgbClr val="002060"/>
                </a:solidFill>
              </a:rPr>
              <a:t> </a:t>
            </a:r>
            <a:r>
              <a:rPr lang="it-IT" sz="1400" dirty="0" err="1">
                <a:solidFill>
                  <a:srgbClr val="002060"/>
                </a:solidFill>
              </a:rPr>
              <a:t>was</a:t>
            </a:r>
            <a:r>
              <a:rPr lang="it-IT" sz="1400" dirty="0">
                <a:solidFill>
                  <a:srgbClr val="002060"/>
                </a:solidFill>
              </a:rPr>
              <a:t> </a:t>
            </a:r>
            <a:r>
              <a:rPr lang="it-IT" sz="1400" dirty="0" err="1">
                <a:solidFill>
                  <a:srgbClr val="002060"/>
                </a:solidFill>
              </a:rPr>
              <a:t>not</a:t>
            </a:r>
            <a:r>
              <a:rPr lang="it-IT" sz="1400" dirty="0">
                <a:solidFill>
                  <a:srgbClr val="002060"/>
                </a:solidFill>
              </a:rPr>
              <a:t> </a:t>
            </a:r>
            <a:r>
              <a:rPr lang="it-IT" sz="1400" dirty="0" err="1">
                <a:solidFill>
                  <a:srgbClr val="002060"/>
                </a:solidFill>
              </a:rPr>
              <a:t>different</a:t>
            </a:r>
            <a:r>
              <a:rPr lang="it-IT" sz="1400" dirty="0">
                <a:solidFill>
                  <a:srgbClr val="002060"/>
                </a:solidFill>
              </a:rPr>
              <a:t> </a:t>
            </a:r>
            <a:r>
              <a:rPr lang="it-IT" sz="1400" dirty="0" err="1">
                <a:solidFill>
                  <a:srgbClr val="002060"/>
                </a:solidFill>
                <a:latin typeface="Times New Roman" panose="02020603050405020304" pitchFamily="18" charset="0"/>
                <a:cs typeface="Times New Roman" panose="02020603050405020304" pitchFamily="18" charset="0"/>
              </a:rPr>
              <a:t>from</a:t>
            </a:r>
            <a:r>
              <a:rPr lang="it-IT" sz="1400" dirty="0">
                <a:solidFill>
                  <a:srgbClr val="002060"/>
                </a:solidFill>
              </a:rPr>
              <a:t> </a:t>
            </a:r>
            <a:r>
              <a:rPr lang="it-IT" sz="1400" dirty="0" err="1">
                <a:solidFill>
                  <a:srgbClr val="002060"/>
                </a:solidFill>
              </a:rPr>
              <a:t>that</a:t>
            </a:r>
            <a:r>
              <a:rPr lang="it-IT" sz="1400" dirty="0">
                <a:solidFill>
                  <a:srgbClr val="002060"/>
                </a:solidFill>
              </a:rPr>
              <a:t> in the 144 </a:t>
            </a:r>
            <a:r>
              <a:rPr lang="it-IT" sz="1400" dirty="0" err="1">
                <a:solidFill>
                  <a:srgbClr val="002060"/>
                </a:solidFill>
              </a:rPr>
              <a:t>patients</a:t>
            </a:r>
            <a:r>
              <a:rPr lang="it-IT" sz="1400" dirty="0">
                <a:solidFill>
                  <a:srgbClr val="002060"/>
                </a:solidFill>
              </a:rPr>
              <a:t> </a:t>
            </a:r>
            <a:r>
              <a:rPr lang="it-IT" sz="1400" dirty="0" err="1">
                <a:solidFill>
                  <a:srgbClr val="002060"/>
                </a:solidFill>
              </a:rPr>
              <a:t>with</a:t>
            </a:r>
            <a:r>
              <a:rPr lang="it-IT" sz="1400" dirty="0">
                <a:solidFill>
                  <a:srgbClr val="002060"/>
                </a:solidFill>
              </a:rPr>
              <a:t> </a:t>
            </a:r>
            <a:r>
              <a:rPr lang="it-IT" sz="1400" dirty="0" err="1">
                <a:solidFill>
                  <a:srgbClr val="002060"/>
                </a:solidFill>
              </a:rPr>
              <a:t>an</a:t>
            </a:r>
            <a:r>
              <a:rPr lang="it-IT" sz="1400" dirty="0">
                <a:solidFill>
                  <a:srgbClr val="002060"/>
                </a:solidFill>
              </a:rPr>
              <a:t> FEV</a:t>
            </a:r>
            <a:r>
              <a:rPr lang="it-IT" sz="1400" baseline="-25000" dirty="0">
                <a:solidFill>
                  <a:srgbClr val="002060"/>
                </a:solidFill>
              </a:rPr>
              <a:t>1</a:t>
            </a:r>
            <a:r>
              <a:rPr lang="it-IT" sz="1400" dirty="0">
                <a:solidFill>
                  <a:srgbClr val="002060"/>
                </a:solidFill>
              </a:rPr>
              <a:t> at entry </a:t>
            </a:r>
            <a:r>
              <a:rPr lang="it-IT" sz="1400" dirty="0" err="1">
                <a:solidFill>
                  <a:srgbClr val="002060"/>
                </a:solidFill>
              </a:rPr>
              <a:t>tha</a:t>
            </a:r>
            <a:r>
              <a:rPr lang="it-IT" sz="1400" dirty="0">
                <a:solidFill>
                  <a:srgbClr val="002060"/>
                </a:solidFill>
              </a:rPr>
              <a:t> </a:t>
            </a:r>
            <a:r>
              <a:rPr lang="it-IT" sz="1400" dirty="0" err="1">
                <a:solidFill>
                  <a:srgbClr val="002060"/>
                </a:solidFill>
              </a:rPr>
              <a:t>was</a:t>
            </a:r>
            <a:r>
              <a:rPr lang="it-IT" sz="1400" dirty="0">
                <a:solidFill>
                  <a:srgbClr val="002060"/>
                </a:solidFill>
              </a:rPr>
              <a:t> ≥80% </a:t>
            </a:r>
            <a:r>
              <a:rPr lang="it-IT" sz="1400" dirty="0" err="1">
                <a:solidFill>
                  <a:srgbClr val="002060"/>
                </a:solidFill>
              </a:rPr>
              <a:t>of</a:t>
            </a:r>
            <a:endParaRPr lang="it-IT" sz="1400" dirty="0">
              <a:solidFill>
                <a:srgbClr val="002060"/>
              </a:solidFill>
            </a:endParaRPr>
          </a:p>
          <a:p>
            <a:r>
              <a:rPr lang="it-IT" sz="1400" dirty="0">
                <a:solidFill>
                  <a:srgbClr val="002060"/>
                </a:solidFill>
              </a:rPr>
              <a:t>the </a:t>
            </a:r>
            <a:r>
              <a:rPr lang="it-IT" sz="1400" dirty="0" err="1">
                <a:solidFill>
                  <a:srgbClr val="002060"/>
                </a:solidFill>
              </a:rPr>
              <a:t>predicted</a:t>
            </a:r>
            <a:r>
              <a:rPr lang="it-IT" sz="1400" dirty="0">
                <a:solidFill>
                  <a:srgbClr val="002060"/>
                </a:solidFill>
              </a:rPr>
              <a:t> </a:t>
            </a:r>
            <a:r>
              <a:rPr lang="it-IT" sz="1400" dirty="0" err="1">
                <a:solidFill>
                  <a:srgbClr val="002060"/>
                </a:solidFill>
              </a:rPr>
              <a:t>value</a:t>
            </a:r>
            <a:r>
              <a:rPr lang="it-IT" sz="1400" dirty="0">
                <a:solidFill>
                  <a:srgbClr val="002060"/>
                </a:solidFill>
              </a:rPr>
              <a:t> (P = 0.59)</a:t>
            </a:r>
          </a:p>
        </p:txBody>
      </p:sp>
      <p:cxnSp>
        <p:nvCxnSpPr>
          <p:cNvPr id="45061" name="Connettore 2 22"/>
          <p:cNvCxnSpPr>
            <a:cxnSpLocks noChangeShapeType="1"/>
          </p:cNvCxnSpPr>
          <p:nvPr/>
        </p:nvCxnSpPr>
        <p:spPr bwMode="auto">
          <a:xfrm rot="5400000" flipH="1" flipV="1">
            <a:off x="3203576" y="3963989"/>
            <a:ext cx="214313" cy="1587"/>
          </a:xfrm>
          <a:prstGeom prst="straightConnector1">
            <a:avLst/>
          </a:prstGeom>
          <a:noFill/>
          <a:ln w="12700">
            <a:solidFill>
              <a:srgbClr val="FF0000"/>
            </a:solidFill>
            <a:round/>
            <a:headEnd/>
            <a:tailEnd type="triangle" w="med" len="med"/>
          </a:ln>
        </p:spPr>
      </p:cxnSp>
      <p:sp>
        <p:nvSpPr>
          <p:cNvPr id="45062" name="Line 21"/>
          <p:cNvSpPr>
            <a:spLocks noChangeShapeType="1"/>
          </p:cNvSpPr>
          <p:nvPr/>
        </p:nvSpPr>
        <p:spPr bwMode="auto">
          <a:xfrm>
            <a:off x="2133600" y="1581150"/>
            <a:ext cx="8001000" cy="0"/>
          </a:xfrm>
          <a:prstGeom prst="line">
            <a:avLst/>
          </a:prstGeom>
          <a:noFill/>
          <a:ln w="22225">
            <a:solidFill>
              <a:srgbClr val="FF0000"/>
            </a:solidFill>
            <a:round/>
            <a:headEnd/>
            <a:tailEnd/>
          </a:ln>
        </p:spPr>
        <p:txBody>
          <a:bodyPr wrap="none" anchor="ctr">
            <a:prstTxWarp prst="textNoShape">
              <a:avLst/>
            </a:prstTxWarp>
          </a:bodyPr>
          <a:lstStyle/>
          <a:p>
            <a:endParaRPr lang="en-US"/>
          </a:p>
        </p:txBody>
      </p:sp>
      <p:sp>
        <p:nvSpPr>
          <p:cNvPr id="2" name="TextBox 1">
            <a:extLst>
              <a:ext uri="{FF2B5EF4-FFF2-40B4-BE49-F238E27FC236}">
                <a16:creationId xmlns:a16="http://schemas.microsoft.com/office/drawing/2014/main" id="{4109F9F9-8958-C03A-B167-EC0727723992}"/>
              </a:ext>
            </a:extLst>
          </p:cNvPr>
          <p:cNvSpPr txBox="1"/>
          <p:nvPr/>
        </p:nvSpPr>
        <p:spPr>
          <a:xfrm>
            <a:off x="8144741" y="6345739"/>
            <a:ext cx="3743397" cy="369332"/>
          </a:xfrm>
          <a:prstGeom prst="rect">
            <a:avLst/>
          </a:prstGeom>
          <a:noFill/>
        </p:spPr>
        <p:txBody>
          <a:bodyPr wrap="none" rtlCol="0">
            <a:spAutoFit/>
          </a:bodyPr>
          <a:lstStyle/>
          <a:p>
            <a:r>
              <a:rPr lang="en-GB" b="0" i="0" dirty="0">
                <a:solidFill>
                  <a:srgbClr val="212121"/>
                </a:solidFill>
                <a:effectLst/>
                <a:latin typeface="Times New Roman" panose="02020603050405020304" pitchFamily="18" charset="0"/>
                <a:cs typeface="Times New Roman" panose="02020603050405020304" pitchFamily="18" charset="0"/>
              </a:rPr>
              <a:t>Boushey HA et al, N </a:t>
            </a:r>
            <a:r>
              <a:rPr lang="en-GB" b="0" i="0" dirty="0" err="1">
                <a:solidFill>
                  <a:srgbClr val="212121"/>
                </a:solidFill>
                <a:effectLst/>
                <a:latin typeface="Times New Roman" panose="02020603050405020304" pitchFamily="18" charset="0"/>
                <a:cs typeface="Times New Roman" panose="02020603050405020304" pitchFamily="18" charset="0"/>
              </a:rPr>
              <a:t>Engl</a:t>
            </a:r>
            <a:r>
              <a:rPr lang="en-GB" b="0" i="0" dirty="0">
                <a:solidFill>
                  <a:srgbClr val="212121"/>
                </a:solidFill>
                <a:effectLst/>
                <a:latin typeface="Times New Roman" panose="02020603050405020304" pitchFamily="18" charset="0"/>
                <a:cs typeface="Times New Roman" panose="02020603050405020304" pitchFamily="18" charset="0"/>
              </a:rPr>
              <a:t> J Med 2005</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14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2209800" y="457200"/>
            <a:ext cx="7772400" cy="1143000"/>
          </a:xfrm>
        </p:spPr>
        <p:txBody>
          <a:bodyPr>
            <a:normAutofit fontScale="90000"/>
          </a:bodyPr>
          <a:lstStyle/>
          <a:p>
            <a:pPr algn="ctr" eaLnBrk="1" hangingPunct="1"/>
            <a:r>
              <a:rPr lang="it-IT" sz="3600" dirty="0" err="1">
                <a:latin typeface="Times New Roman" panose="02020603050405020304" pitchFamily="18" charset="0"/>
                <a:cs typeface="Times New Roman" panose="02020603050405020304" pitchFamily="18" charset="0"/>
              </a:rPr>
              <a:t>Improving</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Asthma</a:t>
            </a:r>
            <a:r>
              <a:rPr lang="it-IT" sz="3600" dirty="0">
                <a:latin typeface="Times New Roman" panose="02020603050405020304" pitchFamily="18" charset="0"/>
                <a:cs typeface="Times New Roman" panose="02020603050405020304" pitchFamily="18" charset="0"/>
              </a:rPr>
              <a:t> Control Trial (IMPACT) </a:t>
            </a:r>
            <a:br>
              <a:rPr lang="it-IT" sz="3600" dirty="0">
                <a:latin typeface="Times New Roman" panose="02020603050405020304" pitchFamily="18" charset="0"/>
                <a:cs typeface="Times New Roman" panose="02020603050405020304" pitchFamily="18" charset="0"/>
              </a:rPr>
            </a:br>
            <a:r>
              <a:rPr lang="it-IT" sz="3600" dirty="0" err="1">
                <a:latin typeface="Times New Roman" panose="02020603050405020304" pitchFamily="18" charset="0"/>
                <a:cs typeface="Times New Roman" panose="02020603050405020304" pitchFamily="18" charset="0"/>
              </a:rPr>
              <a:t>inflammatory</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outcome</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measures</a:t>
            </a:r>
            <a:endParaRPr lang="it-IT" sz="3600" dirty="0">
              <a:latin typeface="Times New Roman" panose="02020603050405020304" pitchFamily="18" charset="0"/>
              <a:cs typeface="Times New Roman" panose="02020603050405020304" pitchFamily="18" charset="0"/>
            </a:endParaRPr>
          </a:p>
        </p:txBody>
      </p:sp>
      <p:pic>
        <p:nvPicPr>
          <p:cNvPr id="46083" name="Picture 6"/>
          <p:cNvPicPr>
            <a:picLocks noChangeAspect="1" noChangeArrowheads="1"/>
          </p:cNvPicPr>
          <p:nvPr/>
        </p:nvPicPr>
        <p:blipFill>
          <a:blip r:embed="rId2"/>
          <a:srcRect/>
          <a:stretch>
            <a:fillRect/>
          </a:stretch>
        </p:blipFill>
        <p:spPr bwMode="auto">
          <a:xfrm>
            <a:off x="1536700" y="2971800"/>
            <a:ext cx="8978900" cy="2166938"/>
          </a:xfrm>
          <a:prstGeom prst="rect">
            <a:avLst/>
          </a:prstGeom>
          <a:noFill/>
          <a:ln w="9525">
            <a:noFill/>
            <a:miter lim="800000"/>
            <a:headEnd/>
            <a:tailEnd/>
          </a:ln>
        </p:spPr>
      </p:pic>
      <p:sp>
        <p:nvSpPr>
          <p:cNvPr id="46084" name="Text Box 7"/>
          <p:cNvSpPr txBox="1">
            <a:spLocks noChangeArrowheads="1"/>
          </p:cNvSpPr>
          <p:nvPr/>
        </p:nvSpPr>
        <p:spPr bwMode="auto">
          <a:xfrm>
            <a:off x="2095500" y="5819775"/>
            <a:ext cx="8229600" cy="581025"/>
          </a:xfrm>
          <a:prstGeom prst="rect">
            <a:avLst/>
          </a:prstGeom>
          <a:noFill/>
          <a:ln w="9525">
            <a:noFill/>
            <a:miter lim="800000"/>
            <a:headEnd/>
            <a:tailEnd/>
          </a:ln>
        </p:spPr>
        <p:txBody>
          <a:bodyPr>
            <a:prstTxWarp prst="textNoShape">
              <a:avLst/>
            </a:prstTxWarp>
            <a:spAutoFit/>
          </a:bodyPr>
          <a:lstStyle/>
          <a:p>
            <a:r>
              <a:rPr lang="it-IT" sz="1600" dirty="0" err="1"/>
              <a:t>Unless</a:t>
            </a:r>
            <a:r>
              <a:rPr lang="it-IT" sz="1600" dirty="0"/>
              <a:t> </a:t>
            </a:r>
            <a:r>
              <a:rPr lang="it-IT" sz="1600" dirty="0" err="1"/>
              <a:t>otherwise</a:t>
            </a:r>
            <a:r>
              <a:rPr lang="it-IT" sz="1600" dirty="0"/>
              <a:t> </a:t>
            </a:r>
            <a:r>
              <a:rPr lang="it-IT" sz="1600" dirty="0" err="1"/>
              <a:t>stated</a:t>
            </a:r>
            <a:r>
              <a:rPr lang="it-IT" sz="1600" dirty="0"/>
              <a:t>, </a:t>
            </a:r>
            <a:r>
              <a:rPr lang="it-IT" sz="1600" dirty="0" err="1"/>
              <a:t>values</a:t>
            </a:r>
            <a:r>
              <a:rPr lang="it-IT" sz="1600" dirty="0"/>
              <a:t> </a:t>
            </a:r>
            <a:r>
              <a:rPr lang="it-IT" sz="1600" dirty="0" err="1"/>
              <a:t>reflect</a:t>
            </a:r>
            <a:r>
              <a:rPr lang="it-IT" sz="1600" dirty="0"/>
              <a:t> </a:t>
            </a:r>
            <a:r>
              <a:rPr lang="it-IT" sz="1600" dirty="0" err="1"/>
              <a:t>mean</a:t>
            </a:r>
            <a:r>
              <a:rPr lang="it-IT" sz="1600" dirty="0"/>
              <a:t> (</a:t>
            </a:r>
            <a:r>
              <a:rPr lang="it-IT" sz="1600" dirty="0" err="1"/>
              <a:t>±SE</a:t>
            </a:r>
            <a:r>
              <a:rPr lang="it-IT" sz="1600" dirty="0"/>
              <a:t>) </a:t>
            </a:r>
            <a:r>
              <a:rPr lang="it-IT" sz="1600" dirty="0" err="1"/>
              <a:t>changes</a:t>
            </a:r>
            <a:r>
              <a:rPr lang="it-IT" sz="1600" dirty="0"/>
              <a:t> </a:t>
            </a:r>
            <a:r>
              <a:rPr lang="it-IT" sz="1600" dirty="0" err="1"/>
              <a:t>from</a:t>
            </a:r>
            <a:r>
              <a:rPr lang="it-IT" sz="1600" dirty="0"/>
              <a:t> </a:t>
            </a:r>
            <a:r>
              <a:rPr lang="it-IT" sz="1600" dirty="0" err="1"/>
              <a:t>baseline</a:t>
            </a:r>
            <a:r>
              <a:rPr lang="it-IT" sz="1600" dirty="0"/>
              <a:t> </a:t>
            </a:r>
            <a:r>
              <a:rPr lang="it-IT" sz="1600" dirty="0" err="1"/>
              <a:t>to</a:t>
            </a:r>
            <a:r>
              <a:rPr lang="it-IT" sz="1600" dirty="0"/>
              <a:t> the end </a:t>
            </a:r>
            <a:r>
              <a:rPr lang="it-IT" sz="1600" dirty="0" err="1"/>
              <a:t>of</a:t>
            </a:r>
            <a:r>
              <a:rPr lang="it-IT" sz="1600" dirty="0"/>
              <a:t> treatment </a:t>
            </a:r>
            <a:r>
              <a:rPr lang="it-IT" sz="1600" dirty="0" err="1"/>
              <a:t>period</a:t>
            </a:r>
            <a:r>
              <a:rPr lang="it-IT" sz="1600" dirty="0"/>
              <a:t> (</a:t>
            </a:r>
            <a:r>
              <a:rPr lang="it-IT" sz="1600" dirty="0" err="1"/>
              <a:t>before</a:t>
            </a:r>
            <a:r>
              <a:rPr lang="it-IT" sz="1600" dirty="0"/>
              <a:t> the </a:t>
            </a:r>
            <a:r>
              <a:rPr lang="it-IT" sz="1600" dirty="0" err="1"/>
              <a:t>period</a:t>
            </a:r>
            <a:r>
              <a:rPr lang="it-IT" sz="1600" dirty="0"/>
              <a:t> </a:t>
            </a:r>
            <a:r>
              <a:rPr lang="it-IT" sz="1600" dirty="0" err="1"/>
              <a:t>of</a:t>
            </a:r>
            <a:r>
              <a:rPr lang="it-IT" sz="1600" dirty="0"/>
              <a:t> intense </a:t>
            </a:r>
            <a:r>
              <a:rPr lang="it-IT" sz="1600" dirty="0" err="1"/>
              <a:t>combined</a:t>
            </a:r>
            <a:r>
              <a:rPr lang="it-IT" sz="1600" dirty="0"/>
              <a:t> treatment [PICT]).</a:t>
            </a:r>
          </a:p>
        </p:txBody>
      </p:sp>
      <p:sp>
        <p:nvSpPr>
          <p:cNvPr id="46085" name="Ovale 6"/>
          <p:cNvSpPr>
            <a:spLocks noChangeArrowheads="1"/>
          </p:cNvSpPr>
          <p:nvPr/>
        </p:nvSpPr>
        <p:spPr bwMode="auto">
          <a:xfrm>
            <a:off x="4738688" y="3786189"/>
            <a:ext cx="500062" cy="357187"/>
          </a:xfrm>
          <a:prstGeom prst="ellipse">
            <a:avLst/>
          </a:prstGeom>
          <a:noFill/>
          <a:ln w="9525">
            <a:solidFill>
              <a:srgbClr val="FF0000"/>
            </a:solidFill>
            <a:round/>
            <a:headEnd/>
            <a:tailEnd/>
          </a:ln>
        </p:spPr>
        <p:txBody>
          <a:bodyPr>
            <a:prstTxWarp prst="textNoShape">
              <a:avLst/>
            </a:prstTxWarp>
          </a:bodyPr>
          <a:lstStyle/>
          <a:p>
            <a:pPr eaLnBrk="0" hangingPunct="0"/>
            <a:endParaRPr lang="en-US"/>
          </a:p>
        </p:txBody>
      </p:sp>
      <p:sp>
        <p:nvSpPr>
          <p:cNvPr id="46086" name="Ovale 7"/>
          <p:cNvSpPr>
            <a:spLocks noChangeArrowheads="1"/>
          </p:cNvSpPr>
          <p:nvPr/>
        </p:nvSpPr>
        <p:spPr bwMode="auto">
          <a:xfrm>
            <a:off x="9882188" y="2928939"/>
            <a:ext cx="571500" cy="357187"/>
          </a:xfrm>
          <a:prstGeom prst="ellipse">
            <a:avLst/>
          </a:prstGeom>
          <a:noFill/>
          <a:ln w="9525">
            <a:solidFill>
              <a:srgbClr val="FF0000"/>
            </a:solidFill>
            <a:round/>
            <a:headEnd/>
            <a:tailEnd/>
          </a:ln>
        </p:spPr>
        <p:txBody>
          <a:bodyPr>
            <a:prstTxWarp prst="textNoShape">
              <a:avLst/>
            </a:prstTxWarp>
          </a:bodyPr>
          <a:lstStyle/>
          <a:p>
            <a:pPr eaLnBrk="0" hangingPunct="0"/>
            <a:endParaRPr lang="en-US"/>
          </a:p>
        </p:txBody>
      </p:sp>
      <p:sp>
        <p:nvSpPr>
          <p:cNvPr id="46087" name="Ovale 10"/>
          <p:cNvSpPr>
            <a:spLocks noChangeArrowheads="1"/>
          </p:cNvSpPr>
          <p:nvPr/>
        </p:nvSpPr>
        <p:spPr bwMode="auto">
          <a:xfrm>
            <a:off x="9882188" y="3786189"/>
            <a:ext cx="571500" cy="357187"/>
          </a:xfrm>
          <a:prstGeom prst="ellipse">
            <a:avLst/>
          </a:prstGeom>
          <a:noFill/>
          <a:ln w="9525">
            <a:solidFill>
              <a:srgbClr val="FF0000"/>
            </a:solidFill>
            <a:round/>
            <a:headEnd/>
            <a:tailEnd/>
          </a:ln>
        </p:spPr>
        <p:txBody>
          <a:bodyPr>
            <a:prstTxWarp prst="textNoShape">
              <a:avLst/>
            </a:prstTxWarp>
          </a:bodyPr>
          <a:lstStyle/>
          <a:p>
            <a:pPr eaLnBrk="0" hangingPunct="0"/>
            <a:endParaRPr lang="en-US"/>
          </a:p>
        </p:txBody>
      </p:sp>
      <p:sp>
        <p:nvSpPr>
          <p:cNvPr id="46088" name="Ovale 11"/>
          <p:cNvSpPr>
            <a:spLocks noChangeArrowheads="1"/>
          </p:cNvSpPr>
          <p:nvPr/>
        </p:nvSpPr>
        <p:spPr bwMode="auto">
          <a:xfrm>
            <a:off x="9810750" y="4786314"/>
            <a:ext cx="571500" cy="357187"/>
          </a:xfrm>
          <a:prstGeom prst="ellipse">
            <a:avLst/>
          </a:prstGeom>
          <a:noFill/>
          <a:ln w="9525">
            <a:solidFill>
              <a:srgbClr val="FF0000"/>
            </a:solidFill>
            <a:round/>
            <a:headEnd/>
            <a:tailEnd/>
          </a:ln>
        </p:spPr>
        <p:txBody>
          <a:bodyPr>
            <a:prstTxWarp prst="textNoShape">
              <a:avLst/>
            </a:prstTxWarp>
          </a:bodyPr>
          <a:lstStyle/>
          <a:p>
            <a:pPr eaLnBrk="0" hangingPunct="0"/>
            <a:endParaRPr lang="en-US"/>
          </a:p>
        </p:txBody>
      </p:sp>
      <p:sp>
        <p:nvSpPr>
          <p:cNvPr id="46089" name="Ovale 13"/>
          <p:cNvSpPr>
            <a:spLocks noChangeArrowheads="1"/>
          </p:cNvSpPr>
          <p:nvPr/>
        </p:nvSpPr>
        <p:spPr bwMode="auto">
          <a:xfrm>
            <a:off x="6881813" y="2928939"/>
            <a:ext cx="571500" cy="357187"/>
          </a:xfrm>
          <a:prstGeom prst="ellipse">
            <a:avLst/>
          </a:prstGeom>
          <a:noFill/>
          <a:ln w="9525">
            <a:solidFill>
              <a:srgbClr val="00B0F0"/>
            </a:solidFill>
            <a:round/>
            <a:headEnd/>
            <a:tailEnd/>
          </a:ln>
        </p:spPr>
        <p:txBody>
          <a:bodyPr>
            <a:prstTxWarp prst="textNoShape">
              <a:avLst/>
            </a:prstTxWarp>
          </a:bodyPr>
          <a:lstStyle/>
          <a:p>
            <a:pPr eaLnBrk="0" hangingPunct="0"/>
            <a:endParaRPr lang="en-US"/>
          </a:p>
        </p:txBody>
      </p:sp>
      <p:sp>
        <p:nvSpPr>
          <p:cNvPr id="46090" name="Ovale 14"/>
          <p:cNvSpPr>
            <a:spLocks noChangeArrowheads="1"/>
          </p:cNvSpPr>
          <p:nvPr/>
        </p:nvSpPr>
        <p:spPr bwMode="auto">
          <a:xfrm>
            <a:off x="9096375" y="2928939"/>
            <a:ext cx="571500" cy="357187"/>
          </a:xfrm>
          <a:prstGeom prst="ellipse">
            <a:avLst/>
          </a:prstGeom>
          <a:noFill/>
          <a:ln w="9525">
            <a:solidFill>
              <a:srgbClr val="00B0F0"/>
            </a:solidFill>
            <a:round/>
            <a:headEnd/>
            <a:tailEnd/>
          </a:ln>
        </p:spPr>
        <p:txBody>
          <a:bodyPr>
            <a:prstTxWarp prst="textNoShape">
              <a:avLst/>
            </a:prstTxWarp>
          </a:bodyPr>
          <a:lstStyle/>
          <a:p>
            <a:pPr eaLnBrk="0" hangingPunct="0"/>
            <a:endParaRPr lang="en-US"/>
          </a:p>
        </p:txBody>
      </p:sp>
      <p:sp>
        <p:nvSpPr>
          <p:cNvPr id="46091" name="Ovale 15"/>
          <p:cNvSpPr>
            <a:spLocks noChangeArrowheads="1"/>
          </p:cNvSpPr>
          <p:nvPr/>
        </p:nvSpPr>
        <p:spPr bwMode="auto">
          <a:xfrm>
            <a:off x="9096375" y="3786189"/>
            <a:ext cx="571500" cy="357187"/>
          </a:xfrm>
          <a:prstGeom prst="ellipse">
            <a:avLst/>
          </a:prstGeom>
          <a:noFill/>
          <a:ln w="9525">
            <a:solidFill>
              <a:srgbClr val="00B0F0"/>
            </a:solidFill>
            <a:round/>
            <a:headEnd/>
            <a:tailEnd/>
          </a:ln>
        </p:spPr>
        <p:txBody>
          <a:bodyPr>
            <a:prstTxWarp prst="textNoShape">
              <a:avLst/>
            </a:prstTxWarp>
          </a:bodyPr>
          <a:lstStyle/>
          <a:p>
            <a:pPr eaLnBrk="0" hangingPunct="0"/>
            <a:endParaRPr lang="en-US"/>
          </a:p>
        </p:txBody>
      </p:sp>
      <p:sp>
        <p:nvSpPr>
          <p:cNvPr id="46092" name="Ovale 16"/>
          <p:cNvSpPr>
            <a:spLocks noChangeArrowheads="1"/>
          </p:cNvSpPr>
          <p:nvPr/>
        </p:nvSpPr>
        <p:spPr bwMode="auto">
          <a:xfrm>
            <a:off x="4667250" y="4786314"/>
            <a:ext cx="571500" cy="357187"/>
          </a:xfrm>
          <a:prstGeom prst="ellipse">
            <a:avLst/>
          </a:prstGeom>
          <a:noFill/>
          <a:ln w="9525">
            <a:solidFill>
              <a:srgbClr val="FF0000"/>
            </a:solidFill>
            <a:round/>
            <a:headEnd/>
            <a:tailEnd/>
          </a:ln>
        </p:spPr>
        <p:txBody>
          <a:bodyPr>
            <a:prstTxWarp prst="textNoShape">
              <a:avLst/>
            </a:prstTxWarp>
          </a:bodyPr>
          <a:lstStyle/>
          <a:p>
            <a:pPr eaLnBrk="0" hangingPunct="0"/>
            <a:endParaRPr lang="en-US"/>
          </a:p>
        </p:txBody>
      </p:sp>
      <p:cxnSp>
        <p:nvCxnSpPr>
          <p:cNvPr id="46093" name="Connettore 2 17"/>
          <p:cNvCxnSpPr>
            <a:cxnSpLocks noChangeShapeType="1"/>
          </p:cNvCxnSpPr>
          <p:nvPr/>
        </p:nvCxnSpPr>
        <p:spPr bwMode="auto">
          <a:xfrm rot="5400000" flipH="1" flipV="1">
            <a:off x="3060701" y="3106739"/>
            <a:ext cx="214313" cy="1587"/>
          </a:xfrm>
          <a:prstGeom prst="straightConnector1">
            <a:avLst/>
          </a:prstGeom>
          <a:noFill/>
          <a:ln w="12700">
            <a:solidFill>
              <a:srgbClr val="FF0000"/>
            </a:solidFill>
            <a:round/>
            <a:headEnd type="triangle" w="med" len="med"/>
            <a:tailEnd/>
          </a:ln>
        </p:spPr>
      </p:cxnSp>
      <p:cxnSp>
        <p:nvCxnSpPr>
          <p:cNvPr id="46094" name="Connettore 2 19"/>
          <p:cNvCxnSpPr>
            <a:cxnSpLocks noChangeShapeType="1"/>
          </p:cNvCxnSpPr>
          <p:nvPr/>
        </p:nvCxnSpPr>
        <p:spPr bwMode="auto">
          <a:xfrm rot="5400000" flipH="1" flipV="1">
            <a:off x="3060701" y="3963989"/>
            <a:ext cx="214313" cy="1587"/>
          </a:xfrm>
          <a:prstGeom prst="straightConnector1">
            <a:avLst/>
          </a:prstGeom>
          <a:noFill/>
          <a:ln w="12700">
            <a:solidFill>
              <a:srgbClr val="FF0000"/>
            </a:solidFill>
            <a:round/>
            <a:headEnd type="triangle" w="med" len="med"/>
            <a:tailEnd/>
          </a:ln>
        </p:spPr>
      </p:cxnSp>
      <p:cxnSp>
        <p:nvCxnSpPr>
          <p:cNvPr id="21" name="Connettore 2 20"/>
          <p:cNvCxnSpPr/>
          <p:nvPr/>
        </p:nvCxnSpPr>
        <p:spPr bwMode="auto">
          <a:xfrm rot="5400000" flipH="1" flipV="1">
            <a:off x="3060701" y="4964114"/>
            <a:ext cx="214313" cy="1587"/>
          </a:xfrm>
          <a:prstGeom prst="straightConnector1">
            <a:avLst/>
          </a:prstGeom>
          <a:ln w="12700">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6096" name="CasellaDiTesto 21"/>
          <p:cNvSpPr txBox="1">
            <a:spLocks noChangeArrowheads="1"/>
          </p:cNvSpPr>
          <p:nvPr/>
        </p:nvSpPr>
        <p:spPr bwMode="auto">
          <a:xfrm>
            <a:off x="2095500" y="5273676"/>
            <a:ext cx="7945438" cy="581025"/>
          </a:xfrm>
          <a:prstGeom prst="rect">
            <a:avLst/>
          </a:prstGeom>
          <a:noFill/>
          <a:ln w="9525">
            <a:noFill/>
            <a:miter lim="800000"/>
            <a:headEnd/>
            <a:tailEnd/>
          </a:ln>
        </p:spPr>
        <p:txBody>
          <a:bodyPr wrap="none">
            <a:prstTxWarp prst="textNoShape">
              <a:avLst/>
            </a:prstTxWarp>
            <a:spAutoFit/>
          </a:bodyPr>
          <a:lstStyle/>
          <a:p>
            <a:r>
              <a:rPr lang="it-IT" sz="1600">
                <a:solidFill>
                  <a:srgbClr val="002060"/>
                </a:solidFill>
              </a:rPr>
              <a:t>If not treated, airway inflammation increases over time as reflected by increased F</a:t>
            </a:r>
            <a:r>
              <a:rPr lang="it-IT" sz="1600" baseline="-25000">
                <a:solidFill>
                  <a:srgbClr val="002060"/>
                </a:solidFill>
              </a:rPr>
              <a:t>E</a:t>
            </a:r>
            <a:r>
              <a:rPr lang="it-IT" sz="1600">
                <a:solidFill>
                  <a:srgbClr val="002060"/>
                </a:solidFill>
              </a:rPr>
              <a:t>NO</a:t>
            </a:r>
          </a:p>
          <a:p>
            <a:r>
              <a:rPr lang="it-IT" sz="1600">
                <a:solidFill>
                  <a:srgbClr val="002060"/>
                </a:solidFill>
              </a:rPr>
              <a:t>and sputum eosinophil cell counts in the intermittent treatment group </a:t>
            </a:r>
          </a:p>
        </p:txBody>
      </p:sp>
      <p:sp>
        <p:nvSpPr>
          <p:cNvPr id="46097" name="Line 17"/>
          <p:cNvSpPr>
            <a:spLocks noChangeShapeType="1"/>
          </p:cNvSpPr>
          <p:nvPr/>
        </p:nvSpPr>
        <p:spPr bwMode="auto">
          <a:xfrm>
            <a:off x="2133600" y="1600200"/>
            <a:ext cx="8001000" cy="0"/>
          </a:xfrm>
          <a:prstGeom prst="line">
            <a:avLst/>
          </a:prstGeom>
          <a:noFill/>
          <a:ln w="22225">
            <a:solidFill>
              <a:srgbClr val="FF0000"/>
            </a:solidFill>
            <a:round/>
            <a:headEnd/>
            <a:tailEnd/>
          </a:ln>
        </p:spPr>
        <p:txBody>
          <a:bodyPr wrap="none" anchor="ctr">
            <a:prstTxWarp prst="textNoShape">
              <a:avLst/>
            </a:prstTxWarp>
          </a:bodyPr>
          <a:lstStyle/>
          <a:p>
            <a:endParaRPr lang="en-US"/>
          </a:p>
        </p:txBody>
      </p:sp>
      <p:pic>
        <p:nvPicPr>
          <p:cNvPr id="19" name="Picture 7"/>
          <p:cNvPicPr>
            <a:picLocks noChangeAspect="1" noChangeArrowheads="1"/>
          </p:cNvPicPr>
          <p:nvPr/>
        </p:nvPicPr>
        <p:blipFill>
          <a:blip r:embed="rId3"/>
          <a:srcRect r="477" b="62011"/>
          <a:stretch>
            <a:fillRect/>
          </a:stretch>
        </p:blipFill>
        <p:spPr bwMode="auto">
          <a:xfrm>
            <a:off x="1553677" y="1643063"/>
            <a:ext cx="8929718" cy="1157282"/>
          </a:xfrm>
          <a:prstGeom prst="rect">
            <a:avLst/>
          </a:prstGeom>
          <a:noFill/>
          <a:ln w="9525">
            <a:noFill/>
            <a:miter lim="800000"/>
            <a:headEnd/>
            <a:tailEnd/>
          </a:ln>
        </p:spPr>
      </p:pic>
    </p:spTree>
    <p:extLst>
      <p:ext uri="{BB962C8B-B14F-4D97-AF65-F5344CB8AC3E}">
        <p14:creationId xmlns:p14="http://schemas.microsoft.com/office/powerpoint/2010/main" val="186491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D077E2-B442-6E0F-CF38-4AEFD2C4EC95}"/>
              </a:ext>
            </a:extLst>
          </p:cNvPr>
          <p:cNvPicPr>
            <a:picLocks noChangeAspect="1"/>
          </p:cNvPicPr>
          <p:nvPr/>
        </p:nvPicPr>
        <p:blipFill>
          <a:blip r:embed="rId2"/>
          <a:stretch>
            <a:fillRect/>
          </a:stretch>
        </p:blipFill>
        <p:spPr>
          <a:xfrm>
            <a:off x="16002" y="1497604"/>
            <a:ext cx="12159996" cy="4956302"/>
          </a:xfrm>
          <a:prstGeom prst="rect">
            <a:avLst/>
          </a:prstGeom>
        </p:spPr>
      </p:pic>
      <p:pic>
        <p:nvPicPr>
          <p:cNvPr id="4" name="Picture 3">
            <a:extLst>
              <a:ext uri="{FF2B5EF4-FFF2-40B4-BE49-F238E27FC236}">
                <a16:creationId xmlns:a16="http://schemas.microsoft.com/office/drawing/2014/main" id="{96023A66-46F4-50D6-162A-96867EADF534}"/>
              </a:ext>
            </a:extLst>
          </p:cNvPr>
          <p:cNvPicPr>
            <a:picLocks noChangeAspect="1"/>
          </p:cNvPicPr>
          <p:nvPr/>
        </p:nvPicPr>
        <p:blipFill>
          <a:blip r:embed="rId3"/>
          <a:stretch>
            <a:fillRect/>
          </a:stretch>
        </p:blipFill>
        <p:spPr>
          <a:xfrm>
            <a:off x="1395548" y="507274"/>
            <a:ext cx="9091422" cy="1093470"/>
          </a:xfrm>
          <a:prstGeom prst="rect">
            <a:avLst/>
          </a:prstGeom>
        </p:spPr>
      </p:pic>
      <p:pic>
        <p:nvPicPr>
          <p:cNvPr id="6" name="Picture 5">
            <a:extLst>
              <a:ext uri="{FF2B5EF4-FFF2-40B4-BE49-F238E27FC236}">
                <a16:creationId xmlns:a16="http://schemas.microsoft.com/office/drawing/2014/main" id="{12611A5E-8707-4C90-BC4B-98A017AFE711}"/>
              </a:ext>
            </a:extLst>
          </p:cNvPr>
          <p:cNvPicPr>
            <a:picLocks noChangeAspect="1"/>
          </p:cNvPicPr>
          <p:nvPr/>
        </p:nvPicPr>
        <p:blipFill>
          <a:blip r:embed="rId4"/>
          <a:stretch>
            <a:fillRect/>
          </a:stretch>
        </p:blipFill>
        <p:spPr>
          <a:xfrm>
            <a:off x="8157297" y="6480032"/>
            <a:ext cx="3822573" cy="258064"/>
          </a:xfrm>
          <a:prstGeom prst="rect">
            <a:avLst/>
          </a:prstGeom>
        </p:spPr>
      </p:pic>
    </p:spTree>
    <p:extLst>
      <p:ext uri="{BB962C8B-B14F-4D97-AF65-F5344CB8AC3E}">
        <p14:creationId xmlns:p14="http://schemas.microsoft.com/office/powerpoint/2010/main" val="105344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C7F9DE-FF4F-E373-F1C2-0ECAD9CB1EB0}"/>
              </a:ext>
            </a:extLst>
          </p:cNvPr>
          <p:cNvPicPr>
            <a:picLocks noChangeAspect="1"/>
          </p:cNvPicPr>
          <p:nvPr/>
        </p:nvPicPr>
        <p:blipFill>
          <a:blip r:embed="rId2"/>
          <a:stretch>
            <a:fillRect/>
          </a:stretch>
        </p:blipFill>
        <p:spPr>
          <a:xfrm>
            <a:off x="1854200" y="35932"/>
            <a:ext cx="7772400" cy="1706136"/>
          </a:xfrm>
          <a:prstGeom prst="rect">
            <a:avLst/>
          </a:prstGeom>
        </p:spPr>
      </p:pic>
      <p:pic>
        <p:nvPicPr>
          <p:cNvPr id="3" name="Picture 2">
            <a:extLst>
              <a:ext uri="{FF2B5EF4-FFF2-40B4-BE49-F238E27FC236}">
                <a16:creationId xmlns:a16="http://schemas.microsoft.com/office/drawing/2014/main" id="{2873FAAE-462A-ED0E-FE3F-42C00A42AF04}"/>
              </a:ext>
            </a:extLst>
          </p:cNvPr>
          <p:cNvPicPr>
            <a:picLocks noChangeAspect="1"/>
          </p:cNvPicPr>
          <p:nvPr/>
        </p:nvPicPr>
        <p:blipFill>
          <a:blip r:embed="rId3"/>
          <a:stretch>
            <a:fillRect/>
          </a:stretch>
        </p:blipFill>
        <p:spPr>
          <a:xfrm>
            <a:off x="2425700" y="1467934"/>
            <a:ext cx="6299200" cy="1917700"/>
          </a:xfrm>
          <a:prstGeom prst="rect">
            <a:avLst/>
          </a:prstGeom>
        </p:spPr>
      </p:pic>
      <p:sp>
        <p:nvSpPr>
          <p:cNvPr id="7" name="TextBox 6">
            <a:extLst>
              <a:ext uri="{FF2B5EF4-FFF2-40B4-BE49-F238E27FC236}">
                <a16:creationId xmlns:a16="http://schemas.microsoft.com/office/drawing/2014/main" id="{4BDAB719-417C-731E-65CC-0830FA1B5F6C}"/>
              </a:ext>
            </a:extLst>
          </p:cNvPr>
          <p:cNvSpPr txBox="1"/>
          <p:nvPr/>
        </p:nvSpPr>
        <p:spPr>
          <a:xfrm>
            <a:off x="348919" y="2883339"/>
            <a:ext cx="2448107" cy="646331"/>
          </a:xfrm>
          <a:prstGeom prst="rect">
            <a:avLst/>
          </a:prstGeom>
          <a:noFill/>
        </p:spPr>
        <p:txBody>
          <a:bodyPr wrap="none" rtlCol="0">
            <a:spAutoFit/>
          </a:bodyPr>
          <a:lstStyle/>
          <a:p>
            <a:pPr algn="ctr"/>
            <a:r>
              <a:rPr lang="en-GB" dirty="0">
                <a:latin typeface="Times New Roman" panose="02020603050405020304" pitchFamily="18" charset="0"/>
                <a:cs typeface="Times New Roman" panose="02020603050405020304" pitchFamily="18" charset="0"/>
              </a:rPr>
              <a:t>no asthma</a:t>
            </a:r>
          </a:p>
          <a:p>
            <a:pPr algn="ctr"/>
            <a:r>
              <a:rPr lang="en-GB" dirty="0">
                <a:latin typeface="Times New Roman" panose="02020603050405020304" pitchFamily="18" charset="0"/>
                <a:cs typeface="Times New Roman" panose="02020603050405020304" pitchFamily="18" charset="0"/>
              </a:rPr>
              <a:t>exacerbations achieved  </a:t>
            </a:r>
          </a:p>
        </p:txBody>
      </p:sp>
      <p:pic>
        <p:nvPicPr>
          <p:cNvPr id="8" name="Picture 7">
            <a:extLst>
              <a:ext uri="{FF2B5EF4-FFF2-40B4-BE49-F238E27FC236}">
                <a16:creationId xmlns:a16="http://schemas.microsoft.com/office/drawing/2014/main" id="{772EB6E3-C55D-ED4A-9CCE-DA5A914C1E5B}"/>
              </a:ext>
            </a:extLst>
          </p:cNvPr>
          <p:cNvPicPr>
            <a:picLocks noChangeAspect="1"/>
          </p:cNvPicPr>
          <p:nvPr/>
        </p:nvPicPr>
        <p:blipFill>
          <a:blip r:embed="rId4"/>
          <a:stretch>
            <a:fillRect/>
          </a:stretch>
        </p:blipFill>
        <p:spPr>
          <a:xfrm>
            <a:off x="8724900" y="3735968"/>
            <a:ext cx="2501900" cy="3086100"/>
          </a:xfrm>
          <a:prstGeom prst="rect">
            <a:avLst/>
          </a:prstGeom>
        </p:spPr>
      </p:pic>
      <p:sp>
        <p:nvSpPr>
          <p:cNvPr id="9" name="TextBox 8">
            <a:extLst>
              <a:ext uri="{FF2B5EF4-FFF2-40B4-BE49-F238E27FC236}">
                <a16:creationId xmlns:a16="http://schemas.microsoft.com/office/drawing/2014/main" id="{C116C2DD-F196-F777-728A-B1DAEB627CF8}"/>
              </a:ext>
            </a:extLst>
          </p:cNvPr>
          <p:cNvSpPr txBox="1"/>
          <p:nvPr/>
        </p:nvSpPr>
        <p:spPr>
          <a:xfrm>
            <a:off x="8969915" y="3142166"/>
            <a:ext cx="2755883" cy="646331"/>
          </a:xfrm>
          <a:prstGeom prst="rect">
            <a:avLst/>
          </a:prstGeom>
          <a:noFill/>
        </p:spPr>
        <p:txBody>
          <a:bodyPr wrap="none" rtlCol="0">
            <a:spAutoFit/>
          </a:bodyPr>
          <a:lstStyle/>
          <a:p>
            <a:pPr algn="ctr"/>
            <a:r>
              <a:rPr lang="en-GB" dirty="0">
                <a:latin typeface="Times New Roman" panose="02020603050405020304" pitchFamily="18" charset="0"/>
                <a:cs typeface="Times New Roman" panose="02020603050405020304" pitchFamily="18" charset="0"/>
              </a:rPr>
              <a:t>well controlled asthma with</a:t>
            </a:r>
          </a:p>
          <a:p>
            <a:pPr algn="ctr"/>
            <a:r>
              <a:rPr lang="en-GB" dirty="0">
                <a:latin typeface="Times New Roman" panose="02020603050405020304" pitchFamily="18" charset="0"/>
                <a:cs typeface="Times New Roman" panose="02020603050405020304" pitchFamily="18" charset="0"/>
              </a:rPr>
              <a:t>mean ACQ6 ≤0.75</a:t>
            </a:r>
          </a:p>
        </p:txBody>
      </p:sp>
      <p:pic>
        <p:nvPicPr>
          <p:cNvPr id="4" name="Picture 3">
            <a:extLst>
              <a:ext uri="{FF2B5EF4-FFF2-40B4-BE49-F238E27FC236}">
                <a16:creationId xmlns:a16="http://schemas.microsoft.com/office/drawing/2014/main" id="{52D9490C-7FE4-47C4-C318-7A4C6F559C78}"/>
              </a:ext>
            </a:extLst>
          </p:cNvPr>
          <p:cNvPicPr>
            <a:picLocks noChangeAspect="1"/>
          </p:cNvPicPr>
          <p:nvPr/>
        </p:nvPicPr>
        <p:blipFill>
          <a:blip r:embed="rId5"/>
          <a:stretch>
            <a:fillRect/>
          </a:stretch>
        </p:blipFill>
        <p:spPr>
          <a:xfrm>
            <a:off x="590550" y="3465331"/>
            <a:ext cx="6616700" cy="3327400"/>
          </a:xfrm>
          <a:prstGeom prst="rect">
            <a:avLst/>
          </a:prstGeom>
        </p:spPr>
      </p:pic>
    </p:spTree>
    <p:extLst>
      <p:ext uri="{BB962C8B-B14F-4D97-AF65-F5344CB8AC3E}">
        <p14:creationId xmlns:p14="http://schemas.microsoft.com/office/powerpoint/2010/main" val="422183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diagram of different colored dots&#10;&#10;Description automatically generated">
            <a:extLst>
              <a:ext uri="{FF2B5EF4-FFF2-40B4-BE49-F238E27FC236}">
                <a16:creationId xmlns:a16="http://schemas.microsoft.com/office/drawing/2014/main" id="{56A5B054-4EA2-B0BF-575E-76962BD0A16E}"/>
              </a:ext>
            </a:extLst>
          </p:cNvPr>
          <p:cNvPicPr>
            <a:picLocks noChangeAspect="1"/>
          </p:cNvPicPr>
          <p:nvPr/>
        </p:nvPicPr>
        <p:blipFill>
          <a:blip r:embed="rId2"/>
          <a:stretch>
            <a:fillRect/>
          </a:stretch>
        </p:blipFill>
        <p:spPr>
          <a:xfrm>
            <a:off x="2718308" y="1217216"/>
            <a:ext cx="6934708" cy="5108321"/>
          </a:xfrm>
          <a:prstGeom prst="rect">
            <a:avLst/>
          </a:prstGeom>
        </p:spPr>
      </p:pic>
      <p:sp>
        <p:nvSpPr>
          <p:cNvPr id="3" name="TextBox 2">
            <a:extLst>
              <a:ext uri="{FF2B5EF4-FFF2-40B4-BE49-F238E27FC236}">
                <a16:creationId xmlns:a16="http://schemas.microsoft.com/office/drawing/2014/main" id="{D596D67D-FB4B-93B7-B0EB-C996BF5115B0}"/>
              </a:ext>
            </a:extLst>
          </p:cNvPr>
          <p:cNvSpPr txBox="1"/>
          <p:nvPr/>
        </p:nvSpPr>
        <p:spPr>
          <a:xfrm>
            <a:off x="5524754" y="6462514"/>
            <a:ext cx="6441250" cy="369332"/>
          </a:xfrm>
          <a:prstGeom prst="rect">
            <a:avLst/>
          </a:prstGeom>
          <a:noFill/>
        </p:spPr>
        <p:txBody>
          <a:bodyPr wrap="none" rtlCol="0">
            <a:spAutoFit/>
          </a:bodyPr>
          <a:lstStyle/>
          <a:p>
            <a:r>
              <a:rPr lang="en-GB" dirty="0"/>
              <a:t>Schofield JPR et al, </a:t>
            </a:r>
            <a:r>
              <a:rPr lang="en-GB" b="0" i="0" dirty="0">
                <a:solidFill>
                  <a:srgbClr val="212121"/>
                </a:solidFill>
                <a:effectLst/>
                <a:latin typeface="system-ui"/>
              </a:rPr>
              <a:t>J Allergy Clin Immunol. 2019 Jul;144(1):70-82 </a:t>
            </a:r>
            <a:endParaRPr lang="en-GB" dirty="0"/>
          </a:p>
        </p:txBody>
      </p:sp>
      <p:sp>
        <p:nvSpPr>
          <p:cNvPr id="4" name="Title 3">
            <a:extLst>
              <a:ext uri="{FF2B5EF4-FFF2-40B4-BE49-F238E27FC236}">
                <a16:creationId xmlns:a16="http://schemas.microsoft.com/office/drawing/2014/main" id="{664A6014-AE67-686A-E011-625F21BF2171}"/>
              </a:ext>
            </a:extLst>
          </p:cNvPr>
          <p:cNvSpPr>
            <a:spLocks noGrp="1"/>
          </p:cNvSpPr>
          <p:nvPr>
            <p:ph type="title"/>
          </p:nvPr>
        </p:nvSpPr>
        <p:spPr>
          <a:xfrm>
            <a:off x="1117600" y="210820"/>
            <a:ext cx="10515600" cy="841296"/>
          </a:xfrm>
        </p:spPr>
        <p:txBody>
          <a:bodyPr>
            <a:noAutofit/>
          </a:bodyPr>
          <a:lstStyle/>
          <a:p>
            <a:pPr algn="ctr"/>
            <a:r>
              <a:rPr lang="en-GB" sz="3600" dirty="0">
                <a:latin typeface="Times New Roman" panose="02020603050405020304" pitchFamily="18" charset="0"/>
                <a:cs typeface="Times New Roman" panose="02020603050405020304" pitchFamily="18" charset="0"/>
              </a:rPr>
              <a:t>Phenotyping of asthma based on sputum proteomics</a:t>
            </a:r>
          </a:p>
        </p:txBody>
      </p:sp>
    </p:spTree>
    <p:extLst>
      <p:ext uri="{BB962C8B-B14F-4D97-AF65-F5344CB8AC3E}">
        <p14:creationId xmlns:p14="http://schemas.microsoft.com/office/powerpoint/2010/main" val="3429196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15068</TotalTime>
  <Words>1038</Words>
  <Application>Microsoft Macintosh PowerPoint</Application>
  <PresentationFormat>Widescreen</PresentationFormat>
  <Paragraphs>175</Paragraphs>
  <Slides>29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Aptos Display</vt:lpstr>
      <vt:lpstr>Arial</vt:lpstr>
      <vt:lpstr>Calibri</vt:lpstr>
      <vt:lpstr>Source Sans Pro</vt:lpstr>
      <vt:lpstr>system-ui</vt:lpstr>
      <vt:lpstr>Times New Roman</vt:lpstr>
      <vt:lpstr>Office Theme</vt:lpstr>
      <vt:lpstr>PowerPoint Presentation</vt:lpstr>
      <vt:lpstr>Pharmacotherapy of asthma and COPD</vt:lpstr>
      <vt:lpstr>PowerPoint Presentation</vt:lpstr>
      <vt:lpstr>PowerPoint Presentation</vt:lpstr>
      <vt:lpstr>Improving Asthma Control Trial (IMPACT) PFT</vt:lpstr>
      <vt:lpstr>Improving Asthma Control Trial (IMPACT)  inflammatory outcome measures</vt:lpstr>
      <vt:lpstr>PowerPoint Presentation</vt:lpstr>
      <vt:lpstr>PowerPoint Presentation</vt:lpstr>
      <vt:lpstr>Phenotyping of asthma based on sputum proteomics</vt:lpstr>
      <vt:lpstr>PowerPoint Presentation</vt:lpstr>
      <vt:lpstr>PowerPoint Presentation</vt:lpstr>
      <vt:lpstr>A pragmatic, unvalidated, algorithm combining ACOS and/or eosinophilic phenotype</vt:lpstr>
      <vt:lpstr>PowerPoint Presentation</vt:lpstr>
      <vt:lpstr>PowerPoint Presentation</vt:lpstr>
      <vt:lpstr>Personalised medicine</vt:lpstr>
      <vt:lpstr>Personalised pharmacotherapy of asthma and COPD</vt:lpstr>
      <vt:lpstr>Pharmacological implications for asthma and COPD endotyping</vt:lpstr>
      <vt:lpstr>PowerPoint Presentation</vt:lpstr>
      <vt:lpstr>PowerPoint Presentation</vt:lpstr>
      <vt:lpstr>Key questions in severe asthma pharmacotherapy</vt:lpstr>
      <vt:lpstr>PowerPoint Presentation</vt:lpstr>
      <vt:lpstr>PowerPoint Presentation</vt:lpstr>
      <vt:lpstr>PowerPoint Presentation</vt:lpstr>
      <vt:lpstr>Pharmacological implications</vt:lpstr>
      <vt:lpstr>PowerPoint Presentation</vt:lpstr>
      <vt:lpstr>PowerPoint Presentation</vt:lpstr>
      <vt:lpstr>R &amp; I flowchart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Montuschi Paolo</dc:creator>
  <cp:lastModifiedBy>Montuschi Paolo</cp:lastModifiedBy>
  <cp:revision>22</cp:revision>
  <dcterms:created xsi:type="dcterms:W3CDTF">2025-05-02T10:38:03Z</dcterms:created>
  <dcterms:modified xsi:type="dcterms:W3CDTF">2025-05-12T21:50:39Z</dcterms:modified>
</cp:coreProperties>
</file>