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7" r:id="rId3"/>
    <p:sldId id="3886" r:id="rId4"/>
    <p:sldId id="2147470392" r:id="rId5"/>
    <p:sldId id="3895" r:id="rId6"/>
    <p:sldId id="3897" r:id="rId7"/>
    <p:sldId id="324" r:id="rId8"/>
    <p:sldId id="2147470403" r:id="rId9"/>
    <p:sldId id="2147470404" r:id="rId10"/>
    <p:sldId id="2147470405" r:id="rId11"/>
    <p:sldId id="2147470408" r:id="rId12"/>
    <p:sldId id="2147470406" r:id="rId13"/>
    <p:sldId id="11864" r:id="rId14"/>
    <p:sldId id="2147470410" r:id="rId15"/>
    <p:sldId id="2914" r:id="rId16"/>
    <p:sldId id="2147470411" r:id="rId17"/>
    <p:sldId id="2958" r:id="rId18"/>
    <p:sldId id="2134959601" r:id="rId19"/>
    <p:sldId id="2134959599" r:id="rId20"/>
    <p:sldId id="2134959607" r:id="rId21"/>
    <p:sldId id="2969" r:id="rId22"/>
    <p:sldId id="2147470413" r:id="rId23"/>
    <p:sldId id="2147470414" r:id="rId24"/>
    <p:sldId id="11869" r:id="rId25"/>
    <p:sldId id="2147470415" r:id="rId26"/>
    <p:sldId id="2134959574" r:id="rId27"/>
    <p:sldId id="2134959562" r:id="rId28"/>
    <p:sldId id="2134959561" r:id="rId29"/>
    <p:sldId id="292" r:id="rId30"/>
    <p:sldId id="2147470389" r:id="rId31"/>
    <p:sldId id="2134959575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0"/>
    <p:restoredTop sz="92704"/>
  </p:normalViewPr>
  <p:slideViewPr>
    <p:cSldViewPr snapToGrid="0">
      <p:cViewPr varScale="1">
        <p:scale>
          <a:sx n="56" d="100"/>
          <a:sy n="56" d="100"/>
        </p:scale>
        <p:origin x="95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Tabelle1!$A$4:$A$36</c:f>
              <c:numCache>
                <c:formatCode>General</c:formatCode>
                <c:ptCount val="3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</c:numCache>
            </c:numRef>
          </c:xVal>
          <c:yVal>
            <c:numRef>
              <c:f>Tabelle1!$B$4:$B$36</c:f>
              <c:numCache>
                <c:formatCode>General</c:formatCode>
                <c:ptCount val="33"/>
                <c:pt idx="0">
                  <c:v>33</c:v>
                </c:pt>
                <c:pt idx="1">
                  <c:v>30</c:v>
                </c:pt>
                <c:pt idx="2">
                  <c:v>37</c:v>
                </c:pt>
                <c:pt idx="3">
                  <c:v>48</c:v>
                </c:pt>
                <c:pt idx="4">
                  <c:v>41</c:v>
                </c:pt>
                <c:pt idx="5">
                  <c:v>44</c:v>
                </c:pt>
                <c:pt idx="6">
                  <c:v>63</c:v>
                </c:pt>
                <c:pt idx="7">
                  <c:v>54</c:v>
                </c:pt>
                <c:pt idx="8">
                  <c:v>53</c:v>
                </c:pt>
                <c:pt idx="9">
                  <c:v>49</c:v>
                </c:pt>
                <c:pt idx="10">
                  <c:v>58</c:v>
                </c:pt>
                <c:pt idx="11">
                  <c:v>44</c:v>
                </c:pt>
                <c:pt idx="12">
                  <c:v>81</c:v>
                </c:pt>
                <c:pt idx="13">
                  <c:v>72</c:v>
                </c:pt>
                <c:pt idx="14">
                  <c:v>75</c:v>
                </c:pt>
                <c:pt idx="15">
                  <c:v>74</c:v>
                </c:pt>
                <c:pt idx="16">
                  <c:v>81</c:v>
                </c:pt>
                <c:pt idx="17">
                  <c:v>77</c:v>
                </c:pt>
                <c:pt idx="18">
                  <c:v>92</c:v>
                </c:pt>
                <c:pt idx="19">
                  <c:v>92</c:v>
                </c:pt>
                <c:pt idx="20">
                  <c:v>97</c:v>
                </c:pt>
                <c:pt idx="21">
                  <c:v>101</c:v>
                </c:pt>
                <c:pt idx="22">
                  <c:v>134</c:v>
                </c:pt>
                <c:pt idx="23">
                  <c:v>167</c:v>
                </c:pt>
                <c:pt idx="24">
                  <c:v>178</c:v>
                </c:pt>
                <c:pt idx="25">
                  <c:v>188</c:v>
                </c:pt>
                <c:pt idx="26">
                  <c:v>217</c:v>
                </c:pt>
                <c:pt idx="27">
                  <c:v>210</c:v>
                </c:pt>
                <c:pt idx="28">
                  <c:v>243</c:v>
                </c:pt>
                <c:pt idx="29">
                  <c:v>291</c:v>
                </c:pt>
                <c:pt idx="30">
                  <c:v>268</c:v>
                </c:pt>
                <c:pt idx="31">
                  <c:v>311</c:v>
                </c:pt>
                <c:pt idx="32">
                  <c:v>327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7F-4E4B-8772-7DF44260B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7940303"/>
        <c:axId val="1057942031"/>
      </c:scatterChart>
      <c:valAx>
        <c:axId val="1057940303"/>
        <c:scaling>
          <c:orientation val="minMax"/>
          <c:max val="2023"/>
          <c:min val="19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057942031"/>
        <c:crosses val="autoZero"/>
        <c:crossBetween val="midCat"/>
      </c:valAx>
      <c:valAx>
        <c:axId val="1057942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0579403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62242982247833"/>
          <c:y val="1.9690290173254483E-2"/>
          <c:w val="0.831461029202471"/>
          <c:h val="0.745805675419768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ALIS + GBT  (N = 224)</c:v>
                </c:pt>
              </c:strCache>
            </c:strRef>
          </c:tx>
          <c:spPr>
            <a:solidFill>
              <a:schemeClr val="tx1"/>
            </a:solidFill>
            <a:effectLst/>
          </c:spPr>
          <c:invertIfNegative val="0"/>
          <c:dLbls>
            <c:dLbl>
              <c:idx val="0"/>
              <c:numFmt formatCode="#,##0.0" sourceLinked="0"/>
              <c:spPr/>
              <c:txPr>
                <a:bodyPr rot="0" vert="horz"/>
                <a:lstStyle/>
                <a:p>
                  <a:pPr>
                    <a:defRPr sz="1200" b="0">
                      <a:solidFill>
                        <a:schemeClr val="tx2"/>
                      </a:solidFill>
                      <a:latin typeface="+mn-l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A64-FF49-8A83-7226A655B309}"/>
                </c:ext>
              </c:extLst>
            </c:dLbl>
            <c:dLbl>
              <c:idx val="2"/>
              <c:layout>
                <c:manualLayout>
                  <c:x val="3.1599019882998999E-3"/>
                  <c:y val="9.5465429675240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64-FF49-8A83-7226A655B309}"/>
                </c:ext>
              </c:extLst>
            </c:dLbl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200" b="0">
                      <a:solidFill>
                        <a:schemeClr val="tx1"/>
                      </a:solidFill>
                      <a:latin typeface="+mn-l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A64-FF49-8A83-7226A655B3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0">
                    <a:solidFill>
                      <a:schemeClr val="tx2"/>
                    </a:solidFill>
                    <a:latin typeface="+mn-lt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Baseline</c:v>
                </c:pt>
                <c:pt idx="1">
                  <c:v>Month 1</c:v>
                </c:pt>
                <c:pt idx="2">
                  <c:v>Month 2</c:v>
                </c:pt>
                <c:pt idx="3">
                  <c:v>Month 3</c:v>
                </c:pt>
                <c:pt idx="4">
                  <c:v>Month 4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4.9000000000000004</c:v>
                </c:pt>
                <c:pt idx="1">
                  <c:v>15.2</c:v>
                </c:pt>
                <c:pt idx="2">
                  <c:v>23.7</c:v>
                </c:pt>
                <c:pt idx="3">
                  <c:v>27.2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64-FF49-8A83-7226A655B3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GBT Alone  (N = 112)</c:v>
                </c:pt>
              </c:strCache>
            </c:strRef>
          </c:tx>
          <c:spPr>
            <a:solidFill>
              <a:srgbClr val="77787B"/>
            </a:solidFill>
            <a:effectLst/>
          </c:spPr>
          <c:invertIfNegative val="0"/>
          <c:dLbls>
            <c:dLbl>
              <c:idx val="4"/>
              <c:layout>
                <c:manualLayout>
                  <c:x val="1.579926113031929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200" b="0">
                      <a:solidFill>
                        <a:schemeClr val="tx1"/>
                      </a:solidFill>
                      <a:latin typeface="+mn-l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64-FF49-8A83-7226A655B3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0">
                    <a:solidFill>
                      <a:schemeClr val="tx2"/>
                    </a:solidFill>
                    <a:latin typeface="+mn-lt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Baseline</c:v>
                </c:pt>
                <c:pt idx="1">
                  <c:v>Month 1</c:v>
                </c:pt>
                <c:pt idx="2">
                  <c:v>Month 2</c:v>
                </c:pt>
                <c:pt idx="3">
                  <c:v>Month 3</c:v>
                </c:pt>
                <c:pt idx="4">
                  <c:v>Month 4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5.4</c:v>
                </c:pt>
                <c:pt idx="1">
                  <c:v>8</c:v>
                </c:pt>
                <c:pt idx="2">
                  <c:v>8.9</c:v>
                </c:pt>
                <c:pt idx="3">
                  <c:v>8.9</c:v>
                </c:pt>
                <c:pt idx="4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A64-FF49-8A83-7226A655B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5"/>
        <c:axId val="223899328"/>
        <c:axId val="358503360"/>
      </c:barChart>
      <c:catAx>
        <c:axId val="22389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9050">
            <a:solidFill>
              <a:schemeClr val="tx2"/>
            </a:solidFill>
          </a:ln>
        </c:spPr>
        <c:txPr>
          <a:bodyPr rot="-60000000" vert="horz"/>
          <a:lstStyle/>
          <a:p>
            <a:pPr>
              <a:defRPr sz="1200" b="0">
                <a:solidFill>
                  <a:schemeClr val="tx1"/>
                </a:solidFill>
                <a:latin typeface="+mn-lt"/>
              </a:defRPr>
            </a:pPr>
            <a:endParaRPr lang="it-IT"/>
          </a:p>
        </c:txPr>
        <c:crossAx val="358503360"/>
        <c:crossesAt val="0"/>
        <c:auto val="1"/>
        <c:lblAlgn val="ctr"/>
        <c:lblOffset val="100"/>
        <c:noMultiLvlLbl val="0"/>
      </c:catAx>
      <c:valAx>
        <c:axId val="358503360"/>
        <c:scaling>
          <c:orientation val="minMax"/>
          <c:max val="3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1">
                    <a:solidFill>
                      <a:schemeClr val="tx1"/>
                    </a:solidFill>
                    <a:latin typeface="+mn-lt"/>
                  </a:defRPr>
                </a:pPr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Patients culture converting</a:t>
                </a:r>
                <a:r>
                  <a:rPr lang="en-US" sz="1200" b="1" baseline="0" dirty="0">
                    <a:solidFill>
                      <a:schemeClr val="tx1"/>
                    </a:solidFill>
                    <a:latin typeface="+mn-lt"/>
                  </a:rPr>
                  <a:t> (%)</a:t>
                </a:r>
                <a:endParaRPr lang="en-US" sz="1200" b="1" dirty="0">
                  <a:solidFill>
                    <a:schemeClr val="tx1"/>
                  </a:solidFill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4.4256802567424217E-2"/>
              <c:y val="8.6143008047746564E-2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 w="19050">
            <a:solidFill>
              <a:schemeClr val="tx2"/>
            </a:solidFill>
          </a:ln>
        </c:spPr>
        <c:txPr>
          <a:bodyPr rot="-60000000" vert="horz"/>
          <a:lstStyle/>
          <a:p>
            <a:pPr>
              <a:defRPr sz="1200">
                <a:solidFill>
                  <a:schemeClr val="tx1"/>
                </a:solidFill>
                <a:latin typeface="+mn-lt"/>
              </a:defRPr>
            </a:pPr>
            <a:endParaRPr lang="it-IT"/>
          </a:p>
        </c:txPr>
        <c:crossAx val="223899328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572957567088E-2"/>
          <c:y val="4.6234473803071399E-2"/>
          <c:w val="0.50688546179059302"/>
          <c:h val="0.79844315606341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030431400279098E-7"/>
                  <c:y val="3.22662601626015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91444598157499"/>
                      <c:h val="0.1159792795844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5D8-F24A-AB15-317E6C81FC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Month 12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D8-F24A-AB15-317E6C81FC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77787B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5D8-F24A-AB15-317E6C81FC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Month 12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D8-F24A-AB15-317E6C81F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5"/>
        <c:axId val="-61568768"/>
        <c:axId val="826686112"/>
      </c:barChart>
      <c:catAx>
        <c:axId val="-6156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26686112"/>
        <c:crosses val="autoZero"/>
        <c:auto val="1"/>
        <c:lblAlgn val="ctr"/>
        <c:lblOffset val="100"/>
        <c:noMultiLvlLbl val="0"/>
      </c:catAx>
      <c:valAx>
        <c:axId val="826686112"/>
        <c:scaling>
          <c:orientation val="minMax"/>
          <c:max val="3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-61568768"/>
        <c:crosses val="autoZero"/>
        <c:crossBetween val="between"/>
        <c:majorUnit val="1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572957567088E-2"/>
          <c:y val="4.6234473803071399E-2"/>
          <c:w val="0.75823951536822398"/>
          <c:h val="0.79844315606341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4571790311653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36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91425263393997"/>
                      <c:h val="0.10880899954832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1495-EB41-83C5-474F7BD7B1AF}"/>
                </c:ext>
              </c:extLst>
            </c:dLbl>
            <c:dLbl>
              <c:idx val="1"/>
              <c:layout>
                <c:manualLayout>
                  <c:x val="5.2365433206446798E-3"/>
                  <c:y val="0.363808152664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30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495-EB41-83C5-474F7BD7B1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Month 3</c:v>
                </c:pt>
                <c:pt idx="1">
                  <c:v>Month 12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16.100000000000001</c:v>
                </c:pt>
                <c:pt idx="1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95-EB41-83C5-474F7BD7B1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495-EB41-83C5-474F7BD7B1A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495-EB41-83C5-474F7BD7B1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Month 3</c:v>
                </c:pt>
                <c:pt idx="1">
                  <c:v>Month 12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495-EB41-83C5-474F7BD7B1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5"/>
        <c:axId val="415505760"/>
        <c:axId val="415564176"/>
      </c:barChart>
      <c:catAx>
        <c:axId val="41550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15564176"/>
        <c:crosses val="autoZero"/>
        <c:auto val="1"/>
        <c:lblAlgn val="ctr"/>
        <c:lblOffset val="100"/>
        <c:noMultiLvlLbl val="0"/>
      </c:catAx>
      <c:valAx>
        <c:axId val="415564176"/>
        <c:scaling>
          <c:orientation val="minMax"/>
          <c:max val="3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15505760"/>
        <c:crosses val="autoZero"/>
        <c:crossBetween val="between"/>
        <c:majorUnit val="1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6520A-5AD3-2846-BC58-EB3213B522BE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42DCC-8BBC-9249-B273-F22FA5031E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44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Patient</a:t>
            </a:r>
            <a:r>
              <a:rPr lang="it-IT" dirty="0"/>
              <a:t> </a:t>
            </a:r>
            <a:r>
              <a:rPr lang="it-IT" dirty="0" err="1"/>
              <a:t>grading</a:t>
            </a:r>
            <a:r>
              <a:rPr lang="it-IT" dirty="0"/>
              <a:t> of </a:t>
            </a:r>
            <a:r>
              <a:rPr lang="it-IT" dirty="0" err="1"/>
              <a:t>nontuberculous</a:t>
            </a:r>
            <a:r>
              <a:rPr lang="it-IT" dirty="0"/>
              <a:t> </a:t>
            </a:r>
            <a:r>
              <a:rPr lang="it-IT" dirty="0" err="1"/>
              <a:t>mycobacteria</a:t>
            </a:r>
            <a:r>
              <a:rPr lang="it-IT" dirty="0"/>
              <a:t> (NTM)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(NTM-PD) and management impact and </a:t>
            </a:r>
            <a:r>
              <a:rPr lang="it-IT" dirty="0" err="1"/>
              <a:t>needs</a:t>
            </a:r>
            <a:r>
              <a:rPr lang="it-IT" dirty="0"/>
              <a:t>. a) “</a:t>
            </a:r>
            <a:r>
              <a:rPr lang="it-IT" dirty="0" err="1"/>
              <a:t>Which</a:t>
            </a:r>
            <a:r>
              <a:rPr lang="it-IT" dirty="0"/>
              <a:t> of</a:t>
            </a:r>
          </a:p>
          <a:p>
            <a:r>
              <a:rPr lang="it-IT" dirty="0"/>
              <a:t>the </a:t>
            </a:r>
            <a:r>
              <a:rPr lang="it-IT" dirty="0" err="1"/>
              <a:t>following</a:t>
            </a:r>
            <a:r>
              <a:rPr lang="it-IT" dirty="0"/>
              <a:t> </a:t>
            </a:r>
            <a:r>
              <a:rPr lang="it-IT" dirty="0" err="1"/>
              <a:t>issues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challenging</a:t>
            </a:r>
            <a:r>
              <a:rPr lang="it-IT" dirty="0"/>
              <a:t>?” (</a:t>
            </a:r>
            <a:r>
              <a:rPr lang="it-IT" dirty="0" err="1"/>
              <a:t>n</a:t>
            </a:r>
            <a:r>
              <a:rPr lang="it-IT" dirty="0"/>
              <a:t>=135). </a:t>
            </a:r>
            <a:r>
              <a:rPr lang="it-IT" dirty="0" err="1"/>
              <a:t>Weighted</a:t>
            </a:r>
            <a:r>
              <a:rPr lang="it-IT" dirty="0"/>
              <a:t> </a:t>
            </a:r>
            <a:r>
              <a:rPr lang="it-IT" dirty="0" err="1"/>
              <a:t>average</a:t>
            </a:r>
            <a:r>
              <a:rPr lang="it-IT" dirty="0"/>
              <a:t> rating scale (1–4) </a:t>
            </a:r>
            <a:r>
              <a:rPr lang="it-IT" dirty="0" err="1"/>
              <a:t>where</a:t>
            </a:r>
            <a:r>
              <a:rPr lang="it-IT" dirty="0"/>
              <a:t> 1 </a:t>
            </a:r>
            <a:r>
              <a:rPr lang="it-IT" dirty="0" err="1"/>
              <a:t>is</a:t>
            </a:r>
            <a:r>
              <a:rPr lang="it-IT" dirty="0"/>
              <a:t> “</a:t>
            </a:r>
            <a:r>
              <a:rPr lang="it-IT" dirty="0" err="1"/>
              <a:t>not</a:t>
            </a:r>
            <a:r>
              <a:rPr lang="it-IT" dirty="0"/>
              <a:t> an </a:t>
            </a:r>
            <a:r>
              <a:rPr lang="it-IT" dirty="0" err="1"/>
              <a:t>issue</a:t>
            </a:r>
            <a:r>
              <a:rPr lang="it-IT" dirty="0"/>
              <a:t>” and 4 </a:t>
            </a:r>
            <a:r>
              <a:rPr lang="it-IT" dirty="0" err="1"/>
              <a:t>is</a:t>
            </a:r>
            <a:r>
              <a:rPr lang="it-IT" dirty="0"/>
              <a:t> “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difficult</a:t>
            </a:r>
            <a:r>
              <a:rPr lang="it-IT" dirty="0"/>
              <a:t>”.</a:t>
            </a:r>
          </a:p>
          <a:p>
            <a:r>
              <a:rPr lang="it-IT" dirty="0"/>
              <a:t>b) “Rate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daily</a:t>
            </a:r>
            <a:r>
              <a:rPr lang="it-IT" dirty="0"/>
              <a:t> </a:t>
            </a:r>
            <a:r>
              <a:rPr lang="it-IT" dirty="0" err="1"/>
              <a:t>activities</a:t>
            </a:r>
            <a:r>
              <a:rPr lang="it-IT" dirty="0"/>
              <a:t> are </a:t>
            </a:r>
            <a:r>
              <a:rPr lang="it-IT" dirty="0" err="1"/>
              <a:t>limited</a:t>
            </a:r>
            <a:r>
              <a:rPr lang="it-IT" dirty="0"/>
              <a:t> by NTM-PD” (</a:t>
            </a:r>
            <a:r>
              <a:rPr lang="it-IT" dirty="0" err="1"/>
              <a:t>n</a:t>
            </a:r>
            <a:r>
              <a:rPr lang="it-IT" dirty="0"/>
              <a:t>=134). </a:t>
            </a:r>
            <a:r>
              <a:rPr lang="it-IT" dirty="0" err="1"/>
              <a:t>Weighted</a:t>
            </a:r>
            <a:r>
              <a:rPr lang="it-IT" dirty="0"/>
              <a:t> </a:t>
            </a:r>
            <a:r>
              <a:rPr lang="it-IT" dirty="0" err="1"/>
              <a:t>average</a:t>
            </a:r>
            <a:r>
              <a:rPr lang="it-IT" dirty="0"/>
              <a:t> rating scale (1–4) </a:t>
            </a:r>
            <a:r>
              <a:rPr lang="it-IT" dirty="0" err="1"/>
              <a:t>where</a:t>
            </a:r>
            <a:r>
              <a:rPr lang="it-IT" dirty="0"/>
              <a:t> 1 </a:t>
            </a:r>
            <a:r>
              <a:rPr lang="it-IT" dirty="0" err="1"/>
              <a:t>is</a:t>
            </a:r>
            <a:r>
              <a:rPr lang="it-IT" dirty="0"/>
              <a:t> “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limited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” and 4 </a:t>
            </a:r>
            <a:r>
              <a:rPr lang="it-IT" dirty="0" err="1"/>
              <a:t>is</a:t>
            </a:r>
            <a:r>
              <a:rPr lang="it-IT" dirty="0"/>
              <a:t> “</a:t>
            </a:r>
            <a:r>
              <a:rPr lang="it-IT" dirty="0" err="1"/>
              <a:t>very</a:t>
            </a:r>
            <a:endParaRPr lang="it-IT" dirty="0"/>
          </a:p>
          <a:p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limited</a:t>
            </a:r>
            <a:r>
              <a:rPr lang="it-IT" dirty="0"/>
              <a:t>”. c) “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aspects</a:t>
            </a:r>
            <a:r>
              <a:rPr lang="it-IT" dirty="0"/>
              <a:t> </a:t>
            </a:r>
            <a:r>
              <a:rPr lang="it-IT" dirty="0" err="1"/>
              <a:t>concerning</a:t>
            </a:r>
            <a:r>
              <a:rPr lang="it-IT" dirty="0"/>
              <a:t> management of NTM-PD </a:t>
            </a:r>
            <a:r>
              <a:rPr lang="it-IT" dirty="0" err="1"/>
              <a:t>posed</a:t>
            </a:r>
            <a:r>
              <a:rPr lang="it-IT" dirty="0"/>
              <a:t> a </a:t>
            </a:r>
            <a:r>
              <a:rPr lang="it-IT" dirty="0" err="1"/>
              <a:t>challenge</a:t>
            </a:r>
            <a:r>
              <a:rPr lang="it-IT" dirty="0"/>
              <a:t> for </a:t>
            </a:r>
            <a:r>
              <a:rPr lang="it-IT" dirty="0" err="1"/>
              <a:t>you</a:t>
            </a:r>
            <a:r>
              <a:rPr lang="it-IT" dirty="0"/>
              <a:t>?” (</a:t>
            </a:r>
            <a:r>
              <a:rPr lang="it-IT" dirty="0" err="1"/>
              <a:t>n</a:t>
            </a:r>
            <a:r>
              <a:rPr lang="it-IT" dirty="0"/>
              <a:t>=132). </a:t>
            </a:r>
            <a:r>
              <a:rPr lang="it-IT" dirty="0" err="1"/>
              <a:t>Weighted</a:t>
            </a:r>
            <a:r>
              <a:rPr lang="it-IT" dirty="0"/>
              <a:t> rating scale (1–4) </a:t>
            </a:r>
            <a:r>
              <a:rPr lang="it-IT" dirty="0" err="1"/>
              <a:t>where</a:t>
            </a:r>
            <a:r>
              <a:rPr lang="it-IT" dirty="0"/>
              <a:t> 1 </a:t>
            </a:r>
            <a:r>
              <a:rPr lang="it-IT" dirty="0" err="1"/>
              <a:t>is</a:t>
            </a:r>
            <a:endParaRPr lang="it-IT" dirty="0"/>
          </a:p>
          <a:p>
            <a:r>
              <a:rPr lang="it-IT" dirty="0"/>
              <a:t>“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difficult</a:t>
            </a:r>
            <a:r>
              <a:rPr lang="it-IT" dirty="0"/>
              <a:t>” and 4 </a:t>
            </a:r>
            <a:r>
              <a:rPr lang="it-IT" dirty="0" err="1"/>
              <a:t>is</a:t>
            </a:r>
            <a:r>
              <a:rPr lang="it-IT" dirty="0"/>
              <a:t> “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difficult</a:t>
            </a:r>
            <a:r>
              <a:rPr lang="it-IT" dirty="0"/>
              <a:t>”. d) “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issues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more </a:t>
            </a:r>
            <a:r>
              <a:rPr lang="it-IT" dirty="0" err="1"/>
              <a:t>attention</a:t>
            </a:r>
            <a:r>
              <a:rPr lang="it-IT" dirty="0"/>
              <a:t> to </a:t>
            </a:r>
            <a:r>
              <a:rPr lang="it-IT" dirty="0" err="1"/>
              <a:t>improve</a:t>
            </a:r>
            <a:r>
              <a:rPr lang="it-IT" dirty="0"/>
              <a:t> the management of NTM-PD?” (</a:t>
            </a:r>
            <a:r>
              <a:rPr lang="it-IT" dirty="0" err="1"/>
              <a:t>n</a:t>
            </a:r>
            <a:r>
              <a:rPr lang="it-IT" dirty="0"/>
              <a:t>=135). </a:t>
            </a:r>
            <a:r>
              <a:rPr lang="it-IT" dirty="0" err="1"/>
              <a:t>Weighted</a:t>
            </a:r>
            <a:r>
              <a:rPr lang="it-IT" dirty="0"/>
              <a:t> </a:t>
            </a:r>
            <a:r>
              <a:rPr lang="it-IT" dirty="0" err="1"/>
              <a:t>average</a:t>
            </a:r>
            <a:endParaRPr lang="it-IT" dirty="0"/>
          </a:p>
          <a:p>
            <a:r>
              <a:rPr lang="it-IT" dirty="0"/>
              <a:t>rating scale (1–4) </a:t>
            </a:r>
            <a:r>
              <a:rPr lang="it-IT" dirty="0" err="1"/>
              <a:t>where</a:t>
            </a:r>
            <a:r>
              <a:rPr lang="it-IT" dirty="0"/>
              <a:t> 1 </a:t>
            </a:r>
            <a:r>
              <a:rPr lang="it-IT" dirty="0" err="1"/>
              <a:t>is</a:t>
            </a:r>
            <a:r>
              <a:rPr lang="it-IT" dirty="0"/>
              <a:t> “</a:t>
            </a:r>
            <a:r>
              <a:rPr lang="it-IT" dirty="0" err="1"/>
              <a:t>unimportant</a:t>
            </a:r>
            <a:r>
              <a:rPr lang="it-IT" dirty="0"/>
              <a:t>” and 4 </a:t>
            </a:r>
            <a:r>
              <a:rPr lang="it-IT" dirty="0" err="1"/>
              <a:t>is</a:t>
            </a:r>
            <a:r>
              <a:rPr lang="it-IT" dirty="0"/>
              <a:t> “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”.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67D86-4B56-1147-AFBB-B92E4994FB7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398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A5D8F-2248-42AE-ABBD-965C0DADDE8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70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F98EB-552A-25EB-C7E8-AE9F6574A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720F3D-61CE-EDFD-4281-427DEA550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DE363-E809-A3B3-CB72-1CDC4F196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F4D5E-1899-45B1-DDC7-079CC97F4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A5D8F-2248-42AE-ABBD-965C0DADDE8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146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51A1F-77B2-7E9A-A593-F5BEEB45F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42525-63D6-19D7-C149-7F1C3D5EF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2AAAA-1B1F-C64A-3FF9-4F79EF3E8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B5AFD-9049-3C47-E655-E918ABCBF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67D86-4B56-1147-AFBB-B92E4994FB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567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Increased lines size and enlarged figures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A5D8F-2248-42AE-ABBD-965C0DADDE8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07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67D86-4B56-1147-AFBB-B92E4994FB7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8210" y="9494929"/>
            <a:ext cx="2974552" cy="4998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63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A5D8F-2248-42AE-ABBD-965C0DADDE8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3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19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3AA913-2C8A-E63A-7802-510B625B9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6EBC8B0-E768-22E1-04FE-15CAFC6E2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38385D-1775-4D09-1C26-D8F4CC10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EBB866-0203-B95C-8871-8C36B5D3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65666E-06AE-4721-7587-1943765C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35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92D594-E0D5-6AFB-73F1-A1A2F0ADE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6E8A34-3DB2-7DB2-FA47-FF6E71505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9EBF69-C759-471D-9B08-DDFAA8C3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ABE772-481D-7737-F1D3-961A795F7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DA9C73-4CD9-8A90-03CE-43EFE132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22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0B91E8D-F1CB-F644-B2D4-74A3F7A29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A185ACD-2AA3-CA9C-3F93-369DDDF5E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D0B2F3-2BCA-2836-7827-58B975816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E0EC3E-69CC-1685-E29E-891E47C15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B7DEF4-C6AE-8728-9D25-1E0D6FA0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185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75901" y="459674"/>
            <a:ext cx="1138472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</a:t>
            </a:r>
            <a:br>
              <a:rPr lang="en-US" altLang="en-US" dirty="0"/>
            </a:br>
            <a:r>
              <a:rPr lang="en-US" altLang="en-US" dirty="0"/>
              <a:t>Master title style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>
          <a:xfrm>
            <a:off x="527381" y="6489886"/>
            <a:ext cx="11233248" cy="26178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800" b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050"/>
            </a:lvl2pPr>
            <a:lvl3pPr>
              <a:buNone/>
              <a:defRPr sz="1050"/>
            </a:lvl3pPr>
            <a:lvl4pPr>
              <a:buNone/>
              <a:defRPr sz="900"/>
            </a:lvl4pPr>
            <a:lvl5pPr>
              <a:buNone/>
              <a:defRPr sz="825"/>
            </a:lvl5pPr>
          </a:lstStyle>
          <a:p>
            <a:pPr lvl="0"/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222569" y="6632578"/>
            <a:ext cx="969433" cy="225425"/>
          </a:xfrm>
          <a:prstGeom prst="rect">
            <a:avLst/>
          </a:prstGeom>
        </p:spPr>
        <p:txBody>
          <a:bodyPr/>
          <a:lstStyle>
            <a:lvl1pPr algn="r" defTabSz="685783">
              <a:defRPr sz="750"/>
            </a:lvl1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1AB86-6800-43C7-8491-4C56C3F03F5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304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 and Proprietary Information. Do Not Copy or Disseminate.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298C847-DD4C-5741-80B2-FCDD6ADAA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21"/>
          </p:nvPr>
        </p:nvSpPr>
        <p:spPr>
          <a:xfrm>
            <a:off x="457200" y="2377440"/>
            <a:ext cx="838200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457200" y="1947672"/>
            <a:ext cx="8381996" cy="360363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0581915-10CA-47C6-AB43-D5C6E6390D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6302512"/>
            <a:ext cx="9829800" cy="138499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references and footnotes</a:t>
            </a:r>
          </a:p>
        </p:txBody>
      </p:sp>
    </p:spTree>
    <p:extLst>
      <p:ext uri="{BB962C8B-B14F-4D97-AF65-F5344CB8AC3E}">
        <p14:creationId xmlns:p14="http://schemas.microsoft.com/office/powerpoint/2010/main" val="4119438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 and Proprietary Information. Do Not Copy or Disseminate.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98C847-DD4C-5741-80B2-FCDD6ADAA5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F3991-F24A-4279-BD4C-68651FD243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6302512"/>
            <a:ext cx="9829800" cy="138499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900"/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references and footnotes</a:t>
            </a:r>
          </a:p>
        </p:txBody>
      </p:sp>
    </p:spTree>
    <p:extLst>
      <p:ext uri="{BB962C8B-B14F-4D97-AF65-F5344CB8AC3E}">
        <p14:creationId xmlns:p14="http://schemas.microsoft.com/office/powerpoint/2010/main" val="347334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F54C5-B548-9857-FB26-2967EAA12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DC7080-F4E0-D8A0-1DA6-4B1F7500C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781F9E-35EF-AA12-3C46-1BCE22480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016062-3C2F-2F52-3F62-6703B9AC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49A6EE-A3BD-62FD-0BF3-04EA1966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18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F627D7-5311-9FCD-70A9-5E052030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DA58AB-3A77-694A-8692-47D1B6883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90A29E-B3CD-D668-CDF7-D83B4F11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B817AC-7F04-B675-7B6E-182CCAF1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50821D-4D21-F3CC-F2F4-0DB8057F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28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76415-BDBE-CD5F-701A-760F050A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30AAD-F428-6C24-A32E-CB2C02BDC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985D9A-8ED9-E963-5D04-6B53D668C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7AE37BA-3699-CDC7-1E5A-A588B280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A1DE26-38BC-DAEB-079E-FA755713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3BA463-CD58-6656-3D03-370E24B6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56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B7BB31-2B25-B7E6-FBCE-881DDED00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90F8F3-6B6E-9E1D-6085-96C124973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69773B-88B0-ACFA-E5BC-D9C16EC89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5950C6F-8A8B-4DC2-63C0-6B6F1CDC1D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F7FCF67-6A9B-DCCC-2C3D-1EF00EEC3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E360D35-88FA-1AB8-5DE8-B736D048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EDE222-168B-E096-2FC0-4D3D78FE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36D0C95-AB15-C57C-21D0-0327F19E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273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F28F49-F656-EA8E-5E44-35AC919B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93FE4F7-86E8-6FD4-98D1-5685A608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131855-7E44-C9E1-A768-FB10AAE6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3B1280-FDC2-3296-04AC-863FAB25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31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B2D3521-C85A-892F-57EB-27203F9AA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7C54297-E705-872E-82A7-9E93AE7C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89821E-A2B4-9A17-5079-42879A3F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35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63F293-C7A4-586A-3057-8E56EC15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BB75DF-9D08-0C44-0E9C-955C7F0F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380762-40F6-E301-F56A-34762520D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08273C-BA51-F044-D5AF-B14BA1511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A91678-3D4F-D3AF-248A-A987C8DA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EF7BF7-0F24-B1F6-3F07-289253ED4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3991AA-B4F1-2873-2003-0E89156B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45E5186-B4D3-E15A-331A-D55A6C42D3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3227F0-63AE-6735-ED84-12DB8D31A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095A7F-9BBB-3BB1-CCED-47F5D414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D0DA28-1891-8BF2-A302-C0E3DCC2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64297E-0459-A7CB-86BD-3977F6C8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08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65D9412-1543-1073-357A-543AAED6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1C7206-49DE-A2AC-CDA5-D5DE2A405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438B8C-77D0-11D6-6A32-8E49085B3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810847-C16E-2E40-96CC-ECF7F8BC25EC}" type="datetimeFigureOut">
              <a:rPr lang="it-IT" smtClean="0"/>
              <a:t>13/05/2025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086570-DECC-D227-C7A5-A88EE1946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713285-2334-D0E9-B850-58F787E1D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6ADB6A-C1AA-6A4E-9BFF-AF16EBD60F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23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hyperlink" Target="mailto:mattia.nigro@humanitas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0.tif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6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JPG"/><Relationship Id="rId7" Type="http://schemas.openxmlformats.org/officeDocument/2006/relationships/image" Target="../media/image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E25D59-D831-8479-D1C9-A67AFC1FD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89" y="1275045"/>
            <a:ext cx="10738022" cy="2215412"/>
          </a:xfrm>
        </p:spPr>
        <p:txBody>
          <a:bodyPr>
            <a:noAutofit/>
          </a:bodyPr>
          <a:lstStyle/>
          <a:p>
            <a:r>
              <a:rPr lang="it-IT" sz="5000" b="1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Malattia polmonare da Mycobacterium </a:t>
            </a:r>
            <a:r>
              <a:rPr lang="it-IT" sz="5000" b="1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avium</a:t>
            </a:r>
            <a:r>
              <a:rPr lang="it-IT" sz="5000" b="1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refrattaria e con limitate opzioni terapeutiche</a:t>
            </a:r>
            <a:endParaRPr lang="it-IT" sz="5000" b="1" dirty="0">
              <a:latin typeface="Garamond" panose="02020404030301010803" pitchFamily="18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1A1656-F01A-144C-12E5-D746B8D1A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4389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it-IT" sz="1800" dirty="0">
                <a:latin typeface="Garamond" panose="02020404030301010803" pitchFamily="18" charset="0"/>
              </a:rPr>
              <a:t>Mattia Nigro, MD</a:t>
            </a:r>
          </a:p>
          <a:p>
            <a:r>
              <a:rPr lang="en-GB" sz="1800" dirty="0">
                <a:latin typeface="Garamond" panose="02020404030301010803" pitchFamily="18" charset="0"/>
              </a:rPr>
              <a:t>PhD Student - Humanitas University, Milan</a:t>
            </a:r>
          </a:p>
          <a:p>
            <a:r>
              <a:rPr lang="en-GB" sz="1800" dirty="0">
                <a:latin typeface="Garamond" panose="02020404030301010803" pitchFamily="18" charset="0"/>
              </a:rPr>
              <a:t>Respiratory Unit - IRCCS Humanitas Research Hospital, Milan</a:t>
            </a:r>
          </a:p>
          <a:p>
            <a:r>
              <a:rPr lang="it-IT" sz="1800" dirty="0">
                <a:latin typeface="Garamond" panose="02020404030301010803" pitchFamily="18" charset="0"/>
                <a:hlinkClick r:id="rId2"/>
              </a:rPr>
              <a:t>mattia.nigro@humanitas.it</a:t>
            </a:r>
            <a:endParaRPr lang="it-IT" sz="1800" dirty="0">
              <a:latin typeface="Garamond" panose="02020404030301010803" pitchFamily="18" charset="0"/>
            </a:endParaRPr>
          </a:p>
          <a:p>
            <a:r>
              <a:rPr lang="it-IT" sz="1800" dirty="0">
                <a:latin typeface="Garamond" panose="02020404030301010803" pitchFamily="18" charset="0"/>
              </a:rPr>
              <a:t>@MattiaNigro23</a:t>
            </a:r>
            <a:endParaRPr lang="it-IT" sz="1800" dirty="0"/>
          </a:p>
        </p:txBody>
      </p:sp>
      <p:pic>
        <p:nvPicPr>
          <p:cNvPr id="4" name="Picture 2" descr="Mail Icon arte vettoriale, icone e grafica per il download gratuito">
            <a:extLst>
              <a:ext uri="{FF2B5EF4-FFF2-40B4-BE49-F238E27FC236}">
                <a16:creationId xmlns:a16="http://schemas.microsoft.com/office/drawing/2014/main" id="{04168815-BAD8-8EED-3C10-0A3621776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t="29980" r="22124" b="29377"/>
          <a:stretch/>
        </p:blipFill>
        <p:spPr bwMode="auto">
          <a:xfrm>
            <a:off x="4603506" y="4708636"/>
            <a:ext cx="29706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uovo logo twitter x 2023 download ufficiale del vettore del logo twitter x  | Vettore Premium">
            <a:extLst>
              <a:ext uri="{FF2B5EF4-FFF2-40B4-BE49-F238E27FC236}">
                <a16:creationId xmlns:a16="http://schemas.microsoft.com/office/drawing/2014/main" id="{10549409-4963-E923-7090-318E11BEE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7084" r="6811" b="7412"/>
          <a:stretch/>
        </p:blipFill>
        <p:spPr bwMode="auto">
          <a:xfrm>
            <a:off x="5097569" y="5042747"/>
            <a:ext cx="233740" cy="2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4B78CF57-835D-35E4-766A-86D32BE5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11188" r="53471" b="76370"/>
          <a:stretch>
            <a:fillRect/>
          </a:stretch>
        </p:blipFill>
        <p:spPr bwMode="auto">
          <a:xfrm>
            <a:off x="4722465" y="5891894"/>
            <a:ext cx="2911933" cy="63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unimed University | Official Website">
            <a:extLst>
              <a:ext uri="{FF2B5EF4-FFF2-40B4-BE49-F238E27FC236}">
                <a16:creationId xmlns:a16="http://schemas.microsoft.com/office/drawing/2014/main" id="{AA74E244-D3EB-8A14-827A-8C3318A7D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32" y="5908404"/>
            <a:ext cx="2609481" cy="5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umanitas Research Hospital">
            <a:extLst>
              <a:ext uri="{FF2B5EF4-FFF2-40B4-BE49-F238E27FC236}">
                <a16:creationId xmlns:a16="http://schemas.microsoft.com/office/drawing/2014/main" id="{A4D79954-81D1-54D4-6E14-BB44149A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38" y="5978255"/>
            <a:ext cx="270966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4">
            <a:extLst>
              <a:ext uri="{FF2B5EF4-FFF2-40B4-BE49-F238E27FC236}">
                <a16:creationId xmlns:a16="http://schemas.microsoft.com/office/drawing/2014/main" id="{DFE1D096-43E3-D0C8-9E41-B6A861EFFA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940" y="5891894"/>
            <a:ext cx="1095023" cy="78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4">
            <a:extLst>
              <a:ext uri="{FF2B5EF4-FFF2-40B4-BE49-F238E27FC236}">
                <a16:creationId xmlns:a16="http://schemas.microsoft.com/office/drawing/2014/main" id="{BD2B319F-97B6-20DE-AED5-23D44B116B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9" y="5891893"/>
            <a:ext cx="1095023" cy="78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50DD6AE2-23F0-7440-02EE-1EE67FEB4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11188" r="53471" b="76370"/>
          <a:stretch>
            <a:fillRect/>
          </a:stretch>
        </p:blipFill>
        <p:spPr bwMode="auto">
          <a:xfrm>
            <a:off x="4722465" y="184871"/>
            <a:ext cx="2911933" cy="63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unimed University | Official Website">
            <a:extLst>
              <a:ext uri="{FF2B5EF4-FFF2-40B4-BE49-F238E27FC236}">
                <a16:creationId xmlns:a16="http://schemas.microsoft.com/office/drawing/2014/main" id="{54329544-EB1C-7C0F-83FC-0AF89D54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32" y="201381"/>
            <a:ext cx="2609481" cy="5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umanitas Research Hospital">
            <a:extLst>
              <a:ext uri="{FF2B5EF4-FFF2-40B4-BE49-F238E27FC236}">
                <a16:creationId xmlns:a16="http://schemas.microsoft.com/office/drawing/2014/main" id="{7EB61661-192B-DDBC-4F64-591CDD73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38" y="271232"/>
            <a:ext cx="270966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4">
            <a:extLst>
              <a:ext uri="{FF2B5EF4-FFF2-40B4-BE49-F238E27FC236}">
                <a16:creationId xmlns:a16="http://schemas.microsoft.com/office/drawing/2014/main" id="{D5984A18-966F-BF74-A7E2-25E123715F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940" y="184871"/>
            <a:ext cx="1095023" cy="78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4">
            <a:extLst>
              <a:ext uri="{FF2B5EF4-FFF2-40B4-BE49-F238E27FC236}">
                <a16:creationId xmlns:a16="http://schemas.microsoft.com/office/drawing/2014/main" id="{24AE9F71-F315-D65C-C1E1-141B20041E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9" y="184870"/>
            <a:ext cx="1095023" cy="78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434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EB7AB-4877-D99D-52BB-8ED8F5EA5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B9954D08-64E4-A96D-9877-2311D44A62E9}"/>
              </a:ext>
            </a:extLst>
          </p:cNvPr>
          <p:cNvSpPr txBox="1"/>
          <p:nvPr/>
        </p:nvSpPr>
        <p:spPr>
          <a:xfrm>
            <a:off x="0" y="11771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Watchful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waiting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 vs Treatment</a:t>
            </a:r>
            <a:endParaRPr lang="en-IT" sz="3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EBAC5BA6-16DF-DAF1-C689-ABA0FC05EF10}"/>
              </a:ext>
            </a:extLst>
          </p:cNvPr>
          <p:cNvSpPr txBox="1"/>
          <p:nvPr/>
        </p:nvSpPr>
        <p:spPr>
          <a:xfrm>
            <a:off x="6750572" y="6514396"/>
            <a:ext cx="593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Daley CL. Clinical Infectious Diseases 2020; 71(4):e1-e36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502C48-45EE-F92C-54DB-7DB30DEE4073}"/>
              </a:ext>
            </a:extLst>
          </p:cNvPr>
          <p:cNvSpPr txBox="1"/>
          <p:nvPr/>
        </p:nvSpPr>
        <p:spPr>
          <a:xfrm>
            <a:off x="7443205" y="1560201"/>
            <a:ext cx="43820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Watchful waiting &gt; Treatment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D821B716-F70B-131E-658D-E0DD95212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34" y="1041627"/>
            <a:ext cx="6060126" cy="2358057"/>
          </a:xfrm>
          <a:prstGeom prst="rect">
            <a:avLst/>
          </a:prstGeom>
        </p:spPr>
      </p:pic>
      <p:sp>
        <p:nvSpPr>
          <p:cNvPr id="4" name="Rettangolo 4">
            <a:extLst>
              <a:ext uri="{FF2B5EF4-FFF2-40B4-BE49-F238E27FC236}">
                <a16:creationId xmlns:a16="http://schemas.microsoft.com/office/drawing/2014/main" id="{A85A0C43-ED1F-608C-6E0F-89B0AB2A4EF0}"/>
              </a:ext>
            </a:extLst>
          </p:cNvPr>
          <p:cNvSpPr/>
          <p:nvPr/>
        </p:nvSpPr>
        <p:spPr>
          <a:xfrm>
            <a:off x="2554796" y="3625057"/>
            <a:ext cx="7155432" cy="26161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Pathogenicity of the organism – pro treatment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Patient’s symptoms (severe fatigue – pro treatment)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Factors associated with poor prognosis (cavitation, low BMI, low albumin, Elevated inflammatory biomarkers) – pro treatment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Underlying immunosuppression – pro treatment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Risks and benefits of therapy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Potentials for recurrence / reinfection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Patient’s priorities, wish and ability to receive treatment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Goals of therapy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                         (Take time to discuss this with the patient)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78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E414BE-BA5B-2A2D-2AA5-270130721AFF}"/>
              </a:ext>
            </a:extLst>
          </p:cNvPr>
          <p:cNvSpPr txBox="1">
            <a:spLocks/>
          </p:cNvSpPr>
          <p:nvPr/>
        </p:nvSpPr>
        <p:spPr>
          <a:xfrm>
            <a:off x="0" y="188965"/>
            <a:ext cx="12138409" cy="110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800"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  <a:t>“Watchful Waiting” is not a Passive Process, </a:t>
            </a:r>
            <a:br>
              <a:rPr lang="en-US" sz="3800"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</a:br>
            <a:r>
              <a:rPr lang="en-US" sz="3800"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  <a:t>It is doing SOMETHING!</a:t>
            </a:r>
            <a:endParaRPr lang="en-US" sz="3800" dirty="0">
              <a:latin typeface="Garamond" panose="02020404030301010803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C1CF79-209A-F376-0A85-E5611387645A}"/>
              </a:ext>
            </a:extLst>
          </p:cNvPr>
          <p:cNvSpPr txBox="1">
            <a:spLocks/>
          </p:cNvSpPr>
          <p:nvPr/>
        </p:nvSpPr>
        <p:spPr>
          <a:xfrm>
            <a:off x="596164" y="1563578"/>
            <a:ext cx="10999672" cy="5105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GB" sz="2400" dirty="0"/>
              <a:t>Patients with bronchiectasis should be started on airway clearance which can be transformative symptomatically.</a:t>
            </a:r>
          </a:p>
          <a:p>
            <a:pPr marL="341313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GB" sz="2200" dirty="0"/>
              <a:t>10-15% cases have sputum AFB culture conversion (Moon et al. </a:t>
            </a:r>
            <a:r>
              <a:rPr lang="en-GB" sz="2200" dirty="0" err="1"/>
              <a:t>Resp</a:t>
            </a:r>
            <a:r>
              <a:rPr lang="en-GB" sz="2200" dirty="0"/>
              <a:t> Med, 2019; Hwang et al. ERJ, 2017) </a:t>
            </a:r>
          </a:p>
          <a:p>
            <a:pPr marL="341313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GB" sz="2400" dirty="0"/>
              <a:t>Airway clearance is likely a necessary element for any successful antibiotic therapy of nodular/</a:t>
            </a:r>
            <a:r>
              <a:rPr lang="en-GB" sz="2400" dirty="0" err="1"/>
              <a:t>bronchiectatic</a:t>
            </a:r>
            <a:r>
              <a:rPr lang="en-GB" sz="2400" dirty="0"/>
              <a:t> NTM/MAC lung disease</a:t>
            </a:r>
          </a:p>
          <a:p>
            <a:pPr marL="341313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GB" sz="2400" dirty="0"/>
              <a:t>Management of other detected </a:t>
            </a:r>
            <a:r>
              <a:rPr lang="en-GB" sz="2400" dirty="0" err="1"/>
              <a:t>microrganisms</a:t>
            </a:r>
            <a:r>
              <a:rPr lang="en-GB" sz="2400" dirty="0"/>
              <a:t> might be appropriate to explore the quote of disease activity related to NTM.</a:t>
            </a:r>
          </a:p>
          <a:p>
            <a:pPr marL="341313" indent="-341313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GB" sz="2400" dirty="0"/>
              <a:t>If not started on antimycobacterial therapy, patients are engaged with a physician who will manage bronchiectasis and evaluate status of NTM/MAC INDEFINITELY.  </a:t>
            </a:r>
          </a:p>
        </p:txBody>
      </p:sp>
    </p:spTree>
    <p:extLst>
      <p:ext uri="{BB962C8B-B14F-4D97-AF65-F5344CB8AC3E}">
        <p14:creationId xmlns:p14="http://schemas.microsoft.com/office/powerpoint/2010/main" val="2353507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92897-3A3A-CE16-770E-4AD4DA3E9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4A56-4245-9FC3-7845-D75AA4CC1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7428"/>
            <a:ext cx="12135172" cy="77697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800" dirty="0"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  <a:t>Patients with NTM-PD have high mortality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65721-F381-1E8C-2A51-8EF3A4B1A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337" y="1201195"/>
            <a:ext cx="11223326" cy="52990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None/>
            </a:pPr>
            <a:r>
              <a:rPr lang="en-US" sz="2500" kern="0" dirty="0"/>
              <a:t>Large cohort study (n = 1,445). Overall mortality rates were:</a:t>
            </a: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kern="0" dirty="0">
                <a:effectLst/>
                <a:ea typeface="Times New Roman" panose="02020603050405020304" pitchFamily="18" charset="0"/>
                <a:cs typeface="Lucida Sans" panose="020B0602030504020204" pitchFamily="34" charset="77"/>
              </a:rPr>
              <a:t>12.4% at 5 </a:t>
            </a:r>
            <a:r>
              <a:rPr lang="en-US" sz="2000" kern="0" dirty="0">
                <a:ea typeface="Times New Roman" panose="02020603050405020304" pitchFamily="18" charset="0"/>
                <a:cs typeface="Lucida Sans" panose="020B0602030504020204" pitchFamily="34" charset="77"/>
              </a:rPr>
              <a:t>years</a:t>
            </a: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kern="0" dirty="0">
                <a:effectLst/>
                <a:ea typeface="Times New Roman" panose="02020603050405020304" pitchFamily="18" charset="0"/>
                <a:cs typeface="Lucida Sans" panose="020B0602030504020204" pitchFamily="34" charset="77"/>
              </a:rPr>
              <a:t>24.0% at 10 years</a:t>
            </a: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kern="0" dirty="0">
                <a:effectLst/>
                <a:ea typeface="Times New Roman" panose="02020603050405020304" pitchFamily="18" charset="0"/>
                <a:cs typeface="Lucida Sans" panose="020B0602030504020204" pitchFamily="34" charset="77"/>
              </a:rPr>
              <a:t>36.4% at 15 years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None/>
            </a:pPr>
            <a:r>
              <a:rPr lang="en-US" sz="2500" kern="0" dirty="0">
                <a:ea typeface="Times New Roman" panose="02020603050405020304" pitchFamily="18" charset="0"/>
                <a:cs typeface="Lucida Sans" panose="020B0602030504020204" pitchFamily="34" charset="77"/>
              </a:rPr>
              <a:t>The following factors were associated with mortality:</a:t>
            </a:r>
            <a:endParaRPr lang="en-US" sz="2500" kern="0" dirty="0">
              <a:effectLst/>
              <a:ea typeface="Times New Roman" panose="02020603050405020304" pitchFamily="18" charset="0"/>
              <a:cs typeface="Lucida Sans" panose="020B0602030504020204" pitchFamily="34" charset="77"/>
            </a:endParaRP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kern="0" dirty="0"/>
              <a:t>Old age</a:t>
            </a: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kern="0" dirty="0"/>
              <a:t>Male sex</a:t>
            </a: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kern="0" dirty="0"/>
              <a:t>Low BMI</a:t>
            </a: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kern="0" dirty="0"/>
              <a:t>Chronic pulmonary aspergillosis</a:t>
            </a: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kern="0" dirty="0"/>
              <a:t>Malignancy</a:t>
            </a: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kern="0" dirty="0"/>
              <a:t>Chronic heart or liver disease</a:t>
            </a: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kern="0" dirty="0"/>
              <a:t>Elevated ESR</a:t>
            </a:r>
          </a:p>
          <a:p>
            <a:pPr marL="401638" indent="-401638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endParaRPr lang="en-US" sz="2500" kern="0" dirty="0"/>
          </a:p>
          <a:p>
            <a:pPr marL="401638" indent="-401638"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</a:pPr>
            <a:endParaRPr lang="en-US" sz="2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5D4D1F-9290-2E6F-13B5-ADE9C418AC92}"/>
              </a:ext>
            </a:extLst>
          </p:cNvPr>
          <p:cNvSpPr txBox="1"/>
          <p:nvPr/>
        </p:nvSpPr>
        <p:spPr>
          <a:xfrm>
            <a:off x="7880809" y="6500201"/>
            <a:ext cx="431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Juhn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BW et al.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Resp J 2020, 55; 1900798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CAF1199-603F-C243-E3C4-22BD8566F8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188" b="12196"/>
          <a:stretch/>
        </p:blipFill>
        <p:spPr>
          <a:xfrm>
            <a:off x="8777590" y="930047"/>
            <a:ext cx="2930073" cy="25200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A99B76B-7316-9FB1-A59F-E185407D2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304" b="12196"/>
          <a:stretch/>
        </p:blipFill>
        <p:spPr>
          <a:xfrm>
            <a:off x="8751042" y="3530951"/>
            <a:ext cx="298316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2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AE96A-3B65-D61F-2C13-9106BD9C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7844"/>
            <a:ext cx="12032900" cy="726363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rgbClr val="0077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Time to Positive Culture Detection Predicts </a:t>
            </a:r>
            <a:r>
              <a:rPr lang="en-US" sz="3000" i="1" dirty="0">
                <a:solidFill>
                  <a:srgbClr val="0077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Mycobacterium avium </a:t>
            </a:r>
            <a:r>
              <a:rPr lang="en-US" sz="3000" dirty="0">
                <a:solidFill>
                  <a:srgbClr val="0077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Pulmonary Disease Severity and Treatment Initiation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A3B5C-68A6-346F-11B0-799C1C37F85D}"/>
              </a:ext>
            </a:extLst>
          </p:cNvPr>
          <p:cNvSpPr txBox="1"/>
          <p:nvPr/>
        </p:nvSpPr>
        <p:spPr>
          <a:xfrm>
            <a:off x="7171090" y="6488668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Edwards BD et al. Ann Am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Thorac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Soc 2022, 19;925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3F261-54E3-D033-ACC7-9736EA0E4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11" y="1442478"/>
            <a:ext cx="5136230" cy="1743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10197-13CA-CFB2-331A-A4CBE6661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90" y="1065018"/>
            <a:ext cx="4652387" cy="291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FF9726-4F8B-DD77-72FB-BA1769422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065" y="4015462"/>
            <a:ext cx="7599903" cy="236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34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-1810566" y="561277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1400" dirty="0">
                <a:solidFill>
                  <a:srgbClr val="2F2A2B"/>
                </a:solidFill>
              </a:rPr>
              <a:t>Shteinberg M, etal. ERJ Open Res 2021;7:00807-2020.</a:t>
            </a:r>
            <a:endParaRPr lang="it-IT" sz="1400" dirty="0">
              <a:solidFill>
                <a:srgbClr val="2F2A2B"/>
              </a:solidFill>
              <a:effectLst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06" y="1518481"/>
            <a:ext cx="6665728" cy="467626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98647" y="2587167"/>
            <a:ext cx="45101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rgbClr val="2F2A2B"/>
                </a:solidFill>
              </a:rPr>
              <a:t>‘Which aspects concerning management of NTM-PD posed a challenge for you?’</a:t>
            </a:r>
            <a:endParaRPr lang="en-GB" sz="3200" i="1" dirty="0">
              <a:solidFill>
                <a:srgbClr val="2F2A2B"/>
              </a:solidFill>
              <a:effectLst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730407" y="1682496"/>
            <a:ext cx="6818128" cy="1061485"/>
          </a:xfrm>
          <a:prstGeom prst="rect">
            <a:avLst/>
          </a:prstGeom>
          <a:solidFill>
            <a:srgbClr val="FFFF00">
              <a:alpha val="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11188" r="53471" b="76370"/>
          <a:stretch>
            <a:fillRect/>
          </a:stretch>
        </p:blipFill>
        <p:spPr bwMode="auto">
          <a:xfrm>
            <a:off x="79274" y="133243"/>
            <a:ext cx="2001328" cy="43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7168" y="112556"/>
            <a:ext cx="1291796" cy="43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FEC37D-5E4C-4D4D-83FA-AC82D139A75E}"/>
              </a:ext>
            </a:extLst>
          </p:cNvPr>
          <p:cNvSpPr txBox="1"/>
          <p:nvPr/>
        </p:nvSpPr>
        <p:spPr>
          <a:xfrm>
            <a:off x="9003738" y="6093550"/>
            <a:ext cx="1758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Weighted average rating scale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9C0351A-E8FE-312A-B721-83B6BF9B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3" t="35622" r="43427" b="40625"/>
          <a:stretch>
            <a:fillRect/>
          </a:stretch>
        </p:blipFill>
        <p:spPr bwMode="auto">
          <a:xfrm>
            <a:off x="11655029" y="6396180"/>
            <a:ext cx="488203" cy="42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umanitas-Res">
            <a:extLst>
              <a:ext uri="{FF2B5EF4-FFF2-40B4-BE49-F238E27FC236}">
                <a16:creationId xmlns:a16="http://schemas.microsoft.com/office/drawing/2014/main" id="{D16E2242-A685-CB4A-23ED-BE1E5879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" y="6466532"/>
            <a:ext cx="1843103" cy="33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7F4741-E73D-A583-7A0B-940ED44A311D}"/>
              </a:ext>
            </a:extLst>
          </p:cNvPr>
          <p:cNvSpPr txBox="1">
            <a:spLocks/>
          </p:cNvSpPr>
          <p:nvPr/>
        </p:nvSpPr>
        <p:spPr>
          <a:xfrm>
            <a:off x="118532" y="287622"/>
            <a:ext cx="12192000" cy="845876"/>
          </a:xfrm>
          <a:prstGeom prst="rect">
            <a:avLst/>
          </a:prstGeom>
        </p:spPr>
        <p:txBody>
          <a:bodyPr vert="horz" lIns="91022" tIns="45511" rIns="91022" bIns="45511" rtlCol="0" anchor="ctr">
            <a:noAutofit/>
          </a:bodyPr>
          <a:lstStyle>
            <a:lvl1pPr algn="ctr" defTabSz="1299992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2034"/>
            <a:r>
              <a:rPr lang="en-US" sz="3600" b="1" dirty="0">
                <a:solidFill>
                  <a:srgbClr val="00772D"/>
                </a:solidFill>
              </a:rPr>
              <a:t>Treatment is a real issue for NTM-PD patients</a:t>
            </a:r>
          </a:p>
          <a:p>
            <a:pPr defTabSz="452034"/>
            <a:r>
              <a:rPr lang="en-US" sz="3600" b="1" dirty="0">
                <a:solidFill>
                  <a:srgbClr val="00772D"/>
                </a:solidFill>
              </a:rPr>
              <a:t>- The EMBARC-ELF patient survey -</a:t>
            </a:r>
          </a:p>
        </p:txBody>
      </p:sp>
    </p:spTree>
    <p:extLst>
      <p:ext uri="{BB962C8B-B14F-4D97-AF65-F5344CB8AC3E}">
        <p14:creationId xmlns:p14="http://schemas.microsoft.com/office/powerpoint/2010/main" val="41180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372282" y="1325306"/>
            <a:ext cx="103993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time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discuss treatment burden with the patient (over at least 2 visits)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data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possible adverse events with the patient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 the patient about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multidisciplinary team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will take care of her/him during this long journey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 her/him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 program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(of visits, imaging, blood tests, etc.) and discuss possible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exit strategies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her/him contacts of local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patients’ association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her/him time to discuss with her/his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 and caregiver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583AB-F9E9-85D2-8DD5-9B73FC8F8B0D}"/>
              </a:ext>
            </a:extLst>
          </p:cNvPr>
          <p:cNvSpPr txBox="1">
            <a:spLocks/>
          </p:cNvSpPr>
          <p:nvPr/>
        </p:nvSpPr>
        <p:spPr>
          <a:xfrm>
            <a:off x="865632" y="104742"/>
            <a:ext cx="10554884" cy="845876"/>
          </a:xfrm>
          <a:prstGeom prst="rect">
            <a:avLst/>
          </a:prstGeom>
        </p:spPr>
        <p:txBody>
          <a:bodyPr vert="horz" lIns="91022" tIns="45511" rIns="91022" bIns="45511" rtlCol="0" anchor="ctr">
            <a:noAutofit/>
          </a:bodyPr>
          <a:lstStyle>
            <a:lvl1pPr algn="ctr" defTabSz="1299992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2034"/>
            <a:r>
              <a:rPr lang="en-US" sz="3600" b="1" dirty="0">
                <a:solidFill>
                  <a:srgbClr val="00772D"/>
                </a:solidFill>
              </a:rPr>
              <a:t>How do we counsel a patient at the beginning of the treatment journey? </a:t>
            </a:r>
          </a:p>
        </p:txBody>
      </p:sp>
    </p:spTree>
    <p:extLst>
      <p:ext uri="{BB962C8B-B14F-4D97-AF65-F5344CB8AC3E}">
        <p14:creationId xmlns:p14="http://schemas.microsoft.com/office/powerpoint/2010/main" val="37487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28592-A263-D341-DC28-09A764805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77156E2-19CA-7D0C-D7B4-4B43D80EE132}"/>
              </a:ext>
            </a:extLst>
          </p:cNvPr>
          <p:cNvSpPr txBox="1">
            <a:spLocks/>
          </p:cNvSpPr>
          <p:nvPr/>
        </p:nvSpPr>
        <p:spPr>
          <a:xfrm>
            <a:off x="0" y="158091"/>
            <a:ext cx="12192000" cy="854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800" dirty="0">
                <a:latin typeface="Garamond" panose="02020404030301010803" pitchFamily="18" charset="0"/>
                <a:ea typeface="+mn-ea"/>
                <a:cs typeface="Calibri" panose="020F0502020204030204" pitchFamily="34" charset="0"/>
              </a:rPr>
              <a:t>Treatment of MAC-PD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B7A5483-38C5-5BCE-50AF-5B9BE603741C}"/>
              </a:ext>
            </a:extLst>
          </p:cNvPr>
          <p:cNvSpPr txBox="1"/>
          <p:nvPr/>
        </p:nvSpPr>
        <p:spPr>
          <a:xfrm>
            <a:off x="551793" y="4885305"/>
            <a:ext cx="1111469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latin typeface="Cabin" panose="020B0803050202020004" pitchFamily="34" charset="0"/>
              </a:rPr>
              <a:t>Treatment should be performed for at least 12 months after culture conversion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6EB346A-A3BB-E756-8E4D-E60D6EA71C68}"/>
              </a:ext>
            </a:extLst>
          </p:cNvPr>
          <p:cNvGrpSpPr/>
          <p:nvPr/>
        </p:nvGrpSpPr>
        <p:grpSpPr>
          <a:xfrm>
            <a:off x="417702" y="1707891"/>
            <a:ext cx="11406189" cy="2335385"/>
            <a:chOff x="196983" y="1306451"/>
            <a:chExt cx="11406189" cy="2335385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000DB627-9D2E-17EC-A8E0-1F4A88EF8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5834"/>
            <a:stretch/>
          </p:blipFill>
          <p:spPr>
            <a:xfrm>
              <a:off x="196983" y="1306451"/>
              <a:ext cx="11406189" cy="2335385"/>
            </a:xfrm>
            <a:prstGeom prst="rect">
              <a:avLst/>
            </a:prstGeom>
          </p:spPr>
        </p:pic>
        <p:pic>
          <p:nvPicPr>
            <p:cNvPr id="11" name="Picture 6" descr="An example of cavitary non-tuberculous mycobacterial disease. The... |  Download Scientific Diagram">
              <a:extLst>
                <a:ext uri="{FF2B5EF4-FFF2-40B4-BE49-F238E27FC236}">
                  <a16:creationId xmlns:a16="http://schemas.microsoft.com/office/drawing/2014/main" id="{DFE247EC-493A-BA37-6DB9-454B903113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531" b="15626"/>
            <a:stretch/>
          </p:blipFill>
          <p:spPr bwMode="auto">
            <a:xfrm>
              <a:off x="1946167" y="2861131"/>
              <a:ext cx="970456" cy="624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Bronchiectasis and NTM Lung Disease">
              <a:extLst>
                <a:ext uri="{FF2B5EF4-FFF2-40B4-BE49-F238E27FC236}">
                  <a16:creationId xmlns:a16="http://schemas.microsoft.com/office/drawing/2014/main" id="{A00304E1-7FEC-9CD2-D10C-21A239CC6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167" y="1974100"/>
              <a:ext cx="970456" cy="630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2E79AE15-4FBA-5626-2143-6B32B5929974}"/>
              </a:ext>
            </a:extLst>
          </p:cNvPr>
          <p:cNvSpPr/>
          <p:nvPr/>
        </p:nvSpPr>
        <p:spPr>
          <a:xfrm>
            <a:off x="417702" y="3114581"/>
            <a:ext cx="11406189" cy="185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3CC49499-3054-25FD-8EDC-46177E09D94E}"/>
              </a:ext>
            </a:extLst>
          </p:cNvPr>
          <p:cNvSpPr txBox="1"/>
          <p:nvPr/>
        </p:nvSpPr>
        <p:spPr>
          <a:xfrm>
            <a:off x="6750573" y="6514396"/>
            <a:ext cx="5441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Daley CL. Clinical Infectious Diseases 2020; 71(4):e1-e36</a:t>
            </a:r>
          </a:p>
        </p:txBody>
      </p:sp>
    </p:spTree>
    <p:extLst>
      <p:ext uri="{BB962C8B-B14F-4D97-AF65-F5344CB8AC3E}">
        <p14:creationId xmlns:p14="http://schemas.microsoft.com/office/powerpoint/2010/main" val="42657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E279D811-E20D-4405-1D69-7ADD5CE2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12192000" cy="504056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772D"/>
                </a:solidFill>
                <a:latin typeface="Calibri" charset="0"/>
                <a:ea typeface="Calibri" charset="0"/>
                <a:cs typeface="Calibri" charset="0"/>
              </a:rPr>
              <a:t>What happens once treatment is started</a:t>
            </a:r>
            <a:endParaRPr lang="en-GB" sz="3600" baseline="30000" dirty="0">
              <a:solidFill>
                <a:srgbClr val="00772D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DA7BDB-3E24-021E-C895-2F38D17323FB}"/>
              </a:ext>
            </a:extLst>
          </p:cNvPr>
          <p:cNvSpPr txBox="1"/>
          <p:nvPr/>
        </p:nvSpPr>
        <p:spPr>
          <a:xfrm>
            <a:off x="5423337" y="3966604"/>
            <a:ext cx="145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AC13A3-E7A5-345A-859A-8650D0A332C0}"/>
              </a:ext>
            </a:extLst>
          </p:cNvPr>
          <p:cNvGrpSpPr/>
          <p:nvPr/>
        </p:nvGrpSpPr>
        <p:grpSpPr>
          <a:xfrm>
            <a:off x="2837024" y="1316736"/>
            <a:ext cx="6517951" cy="4711584"/>
            <a:chOff x="2099121" y="1122492"/>
            <a:chExt cx="7881358" cy="538131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62458E-71DF-DC39-D4C0-E15A34C19C89}"/>
                </a:ext>
              </a:extLst>
            </p:cNvPr>
            <p:cNvSpPr txBox="1"/>
            <p:nvPr/>
          </p:nvSpPr>
          <p:spPr>
            <a:xfrm rot="18640703" flipH="1">
              <a:off x="3284381" y="3201736"/>
              <a:ext cx="183903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Pharmacokinetics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825FC70-506F-4DCB-3D00-CE3D1DCCF981}"/>
                </a:ext>
              </a:extLst>
            </p:cNvPr>
            <p:cNvSpPr txBox="1"/>
            <p:nvPr/>
          </p:nvSpPr>
          <p:spPr>
            <a:xfrm rot="18672288">
              <a:off x="4361127" y="3861327"/>
              <a:ext cx="87780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Toxicity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7F0D83-04B9-D249-76DB-231550795D46}"/>
                </a:ext>
              </a:extLst>
            </p:cNvPr>
            <p:cNvSpPr txBox="1"/>
            <p:nvPr/>
          </p:nvSpPr>
          <p:spPr>
            <a:xfrm rot="2909693">
              <a:off x="7072268" y="3235051"/>
              <a:ext cx="187602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Immune Defenses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498697-20F6-E97D-3C43-BDA2FED5C8B3}"/>
                </a:ext>
              </a:extLst>
            </p:cNvPr>
            <p:cNvSpPr txBox="1"/>
            <p:nvPr/>
          </p:nvSpPr>
          <p:spPr>
            <a:xfrm rot="2932507">
              <a:off x="6812140" y="3787099"/>
              <a:ext cx="107433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Virulence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9B8810-75C5-5CC5-9B34-8001FF857F27}"/>
                </a:ext>
              </a:extLst>
            </p:cNvPr>
            <p:cNvSpPr txBox="1"/>
            <p:nvPr/>
          </p:nvSpPr>
          <p:spPr>
            <a:xfrm>
              <a:off x="5026903" y="5008373"/>
              <a:ext cx="201176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Pharmacodynamics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AC6911-6A3F-F657-E614-B92356DBA86D}"/>
                </a:ext>
              </a:extLst>
            </p:cNvPr>
            <p:cNvSpPr txBox="1"/>
            <p:nvPr/>
          </p:nvSpPr>
          <p:spPr>
            <a:xfrm>
              <a:off x="5447434" y="5791929"/>
              <a:ext cx="117070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Resistance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033AC1-4965-381F-941D-8094B68CF1FA}"/>
                </a:ext>
              </a:extLst>
            </p:cNvPr>
            <p:cNvSpPr/>
            <p:nvPr/>
          </p:nvSpPr>
          <p:spPr>
            <a:xfrm>
              <a:off x="5142666" y="1122492"/>
              <a:ext cx="2011769" cy="17945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77DD758-FE08-3FBE-A413-1961DCB9667B}"/>
                </a:ext>
              </a:extLst>
            </p:cNvPr>
            <p:cNvSpPr/>
            <p:nvPr/>
          </p:nvSpPr>
          <p:spPr>
            <a:xfrm>
              <a:off x="7968710" y="4709265"/>
              <a:ext cx="2011769" cy="17945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D8838EB-ACE8-6D08-0854-D621FE7B8E3B}"/>
                </a:ext>
              </a:extLst>
            </p:cNvPr>
            <p:cNvSpPr/>
            <p:nvPr/>
          </p:nvSpPr>
          <p:spPr>
            <a:xfrm>
              <a:off x="2099121" y="4674400"/>
              <a:ext cx="2011769" cy="17945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Drugs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D01C01-9715-7B63-DD27-C8721BA40DBB}"/>
                </a:ext>
              </a:extLst>
            </p:cNvPr>
            <p:cNvGrpSpPr/>
            <p:nvPr/>
          </p:nvGrpSpPr>
          <p:grpSpPr>
            <a:xfrm>
              <a:off x="4237892" y="5443036"/>
              <a:ext cx="3603816" cy="275490"/>
              <a:chOff x="2411865" y="5443036"/>
              <a:chExt cx="7520670" cy="275490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9CA63BF-A190-2E91-E2B1-7BFF0EE634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865" y="5443036"/>
                <a:ext cx="752067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086EC4B-086A-6D3A-A741-CA9C4E64C7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1865" y="5718525"/>
                <a:ext cx="752067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C96FA5-FDED-3C24-3EC6-9412C204C920}"/>
                </a:ext>
              </a:extLst>
            </p:cNvPr>
            <p:cNvGrpSpPr/>
            <p:nvPr/>
          </p:nvGrpSpPr>
          <p:grpSpPr>
            <a:xfrm rot="2849138">
              <a:off x="6577471" y="3554026"/>
              <a:ext cx="2224801" cy="275490"/>
              <a:chOff x="2411865" y="5443036"/>
              <a:chExt cx="7520670" cy="27549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776123DE-0862-C628-07FA-1DF6C0072F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865" y="5443036"/>
                <a:ext cx="752067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AF735471-1187-A913-E05A-3983424A65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1865" y="5718525"/>
                <a:ext cx="752067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7805816-57D3-FB26-7557-B4509FA8A7F1}"/>
                </a:ext>
              </a:extLst>
            </p:cNvPr>
            <p:cNvGrpSpPr/>
            <p:nvPr/>
          </p:nvGrpSpPr>
          <p:grpSpPr>
            <a:xfrm>
              <a:off x="4433499" y="2486809"/>
              <a:ext cx="257906" cy="2442760"/>
              <a:chOff x="4433499" y="2486809"/>
              <a:chExt cx="257906" cy="244276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F2E65FF-B5E7-EA0B-52CB-1D2071CE3BA4}"/>
                  </a:ext>
                </a:extLst>
              </p:cNvPr>
              <p:cNvCxnSpPr>
                <a:cxnSpLocks/>
              </p:cNvCxnSpPr>
              <p:nvPr/>
            </p:nvCxnSpPr>
            <p:spPr>
              <a:xfrm rot="18678921">
                <a:off x="3288320" y="3631988"/>
                <a:ext cx="229036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56CC9CB-D67B-862F-82EF-1212B57D6142}"/>
                  </a:ext>
                </a:extLst>
              </p:cNvPr>
              <p:cNvCxnSpPr>
                <a:cxnSpLocks/>
              </p:cNvCxnSpPr>
              <p:nvPr/>
            </p:nvCxnSpPr>
            <p:spPr>
              <a:xfrm rot="18678921">
                <a:off x="3546225" y="3784388"/>
                <a:ext cx="229036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7031AB-968A-D111-0B99-D18FC6C3F248}"/>
                </a:ext>
              </a:extLst>
            </p:cNvPr>
            <p:cNvSpPr txBox="1"/>
            <p:nvPr/>
          </p:nvSpPr>
          <p:spPr>
            <a:xfrm>
              <a:off x="8155139" y="5377705"/>
              <a:ext cx="163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Mycobacteria</a:t>
              </a:r>
            </a:p>
          </p:txBody>
        </p:sp>
      </p:grpSp>
      <p:pic>
        <p:nvPicPr>
          <p:cNvPr id="12" name="Picture 8">
            <a:extLst>
              <a:ext uri="{FF2B5EF4-FFF2-40B4-BE49-F238E27FC236}">
                <a16:creationId xmlns:a16="http://schemas.microsoft.com/office/drawing/2014/main" id="{48CC9567-01F3-881E-D28E-5520858E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3" t="35622" r="43427" b="40625"/>
          <a:stretch>
            <a:fillRect/>
          </a:stretch>
        </p:blipFill>
        <p:spPr bwMode="auto">
          <a:xfrm>
            <a:off x="11655029" y="6396180"/>
            <a:ext cx="488203" cy="42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Humanitas-Res">
            <a:extLst>
              <a:ext uri="{FF2B5EF4-FFF2-40B4-BE49-F238E27FC236}">
                <a16:creationId xmlns:a16="http://schemas.microsoft.com/office/drawing/2014/main" id="{7CC0A18C-69CF-AB39-9995-480A32076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" y="6466532"/>
            <a:ext cx="1843103" cy="33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11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55F12-7451-6D88-2BC5-333865F73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F1434509-572E-6DBF-72AE-52355BAB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12192000" cy="504056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772D"/>
                </a:solidFill>
                <a:latin typeface="Calibri" charset="0"/>
                <a:ea typeface="Calibri" charset="0"/>
                <a:cs typeface="Calibri" charset="0"/>
              </a:rPr>
              <a:t>What happens once treatment is started</a:t>
            </a:r>
            <a:endParaRPr lang="en-GB" sz="3600" baseline="30000" dirty="0">
              <a:solidFill>
                <a:srgbClr val="00772D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0919BF-7F99-7BC4-C401-C5FD2B84C62B}"/>
              </a:ext>
            </a:extLst>
          </p:cNvPr>
          <p:cNvSpPr txBox="1"/>
          <p:nvPr/>
        </p:nvSpPr>
        <p:spPr>
          <a:xfrm>
            <a:off x="5423337" y="3966604"/>
            <a:ext cx="145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B89F22-6B89-F9E1-CC5D-1BEB073C3831}"/>
              </a:ext>
            </a:extLst>
          </p:cNvPr>
          <p:cNvGrpSpPr/>
          <p:nvPr/>
        </p:nvGrpSpPr>
        <p:grpSpPr>
          <a:xfrm>
            <a:off x="2837024" y="1316736"/>
            <a:ext cx="6517951" cy="4711584"/>
            <a:chOff x="2099121" y="1122492"/>
            <a:chExt cx="7881358" cy="538131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8F11B7-5B4B-B06D-B9CB-E67D964EAE7F}"/>
                </a:ext>
              </a:extLst>
            </p:cNvPr>
            <p:cNvSpPr txBox="1"/>
            <p:nvPr/>
          </p:nvSpPr>
          <p:spPr>
            <a:xfrm rot="18640703" flipH="1">
              <a:off x="3284381" y="3201736"/>
              <a:ext cx="183903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Pharmacokinetics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236CFE-309C-D55B-AEB4-1717CBF6459C}"/>
                </a:ext>
              </a:extLst>
            </p:cNvPr>
            <p:cNvSpPr txBox="1"/>
            <p:nvPr/>
          </p:nvSpPr>
          <p:spPr>
            <a:xfrm rot="18672288">
              <a:off x="4285667" y="3822700"/>
              <a:ext cx="1028726" cy="44658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Toxicity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E87B11-AA48-E05F-51CC-C4EE80612CD3}"/>
                </a:ext>
              </a:extLst>
            </p:cNvPr>
            <p:cNvSpPr txBox="1"/>
            <p:nvPr/>
          </p:nvSpPr>
          <p:spPr>
            <a:xfrm rot="2909693">
              <a:off x="7072268" y="3235051"/>
              <a:ext cx="187602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Immune Defenses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65C6B8-61AD-73C4-D246-1157AEAD333F}"/>
                </a:ext>
              </a:extLst>
            </p:cNvPr>
            <p:cNvSpPr txBox="1"/>
            <p:nvPr/>
          </p:nvSpPr>
          <p:spPr>
            <a:xfrm rot="2932507">
              <a:off x="6812140" y="3787099"/>
              <a:ext cx="107433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Virulence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5C1433-77D2-003F-3247-64D6D79DE3DD}"/>
                </a:ext>
              </a:extLst>
            </p:cNvPr>
            <p:cNvSpPr txBox="1"/>
            <p:nvPr/>
          </p:nvSpPr>
          <p:spPr>
            <a:xfrm>
              <a:off x="5026903" y="5008373"/>
              <a:ext cx="201176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Pharmacodynamics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C85EDF-919D-6216-E122-B9E413DFA8A1}"/>
                </a:ext>
              </a:extLst>
            </p:cNvPr>
            <p:cNvSpPr txBox="1"/>
            <p:nvPr/>
          </p:nvSpPr>
          <p:spPr>
            <a:xfrm>
              <a:off x="5447434" y="5791929"/>
              <a:ext cx="117070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Resistance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9820543-2002-18A4-4F35-BCF7C5A954ED}"/>
                </a:ext>
              </a:extLst>
            </p:cNvPr>
            <p:cNvSpPr/>
            <p:nvPr/>
          </p:nvSpPr>
          <p:spPr>
            <a:xfrm>
              <a:off x="5142666" y="1122492"/>
              <a:ext cx="2011769" cy="17945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Host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21D61C-4309-5458-AE08-8591694A1097}"/>
                </a:ext>
              </a:extLst>
            </p:cNvPr>
            <p:cNvSpPr/>
            <p:nvPr/>
          </p:nvSpPr>
          <p:spPr>
            <a:xfrm>
              <a:off x="7968710" y="4709265"/>
              <a:ext cx="2011769" cy="17945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5E3B0A5-C145-AB2E-0D3A-4CB47EE5A186}"/>
                </a:ext>
              </a:extLst>
            </p:cNvPr>
            <p:cNvSpPr/>
            <p:nvPr/>
          </p:nvSpPr>
          <p:spPr>
            <a:xfrm>
              <a:off x="2099121" y="4674400"/>
              <a:ext cx="2011769" cy="17945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Drugs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1137FC-B3E8-A45B-D364-CAB6F864F70E}"/>
                </a:ext>
              </a:extLst>
            </p:cNvPr>
            <p:cNvGrpSpPr/>
            <p:nvPr/>
          </p:nvGrpSpPr>
          <p:grpSpPr>
            <a:xfrm>
              <a:off x="4237892" y="5443036"/>
              <a:ext cx="3603816" cy="275490"/>
              <a:chOff x="2411865" y="5443036"/>
              <a:chExt cx="7520670" cy="275490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23EC7FAD-2E58-B605-A7E8-FCC8A3E05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865" y="5443036"/>
                <a:ext cx="752067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CF217B1-F47E-7C46-62A7-93A7F60B21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1865" y="5718525"/>
                <a:ext cx="752067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26FEF6D-055D-557C-3B80-C0AADB38F68B}"/>
                </a:ext>
              </a:extLst>
            </p:cNvPr>
            <p:cNvGrpSpPr/>
            <p:nvPr/>
          </p:nvGrpSpPr>
          <p:grpSpPr>
            <a:xfrm rot="2849138">
              <a:off x="6577471" y="3554026"/>
              <a:ext cx="2224801" cy="275490"/>
              <a:chOff x="2411865" y="5443036"/>
              <a:chExt cx="7520670" cy="27549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C768E74-F329-DD1F-5AFE-9A3A007F66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865" y="5443036"/>
                <a:ext cx="752067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01E0C61-5DF4-F8DE-1B5B-38EE40976E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1865" y="5718525"/>
                <a:ext cx="752067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4AE6073-1E2E-8EB9-0DB4-83322A999D17}"/>
                </a:ext>
              </a:extLst>
            </p:cNvPr>
            <p:cNvGrpSpPr/>
            <p:nvPr/>
          </p:nvGrpSpPr>
          <p:grpSpPr>
            <a:xfrm>
              <a:off x="4433499" y="2486809"/>
              <a:ext cx="257906" cy="2442760"/>
              <a:chOff x="4433499" y="2486809"/>
              <a:chExt cx="257906" cy="244276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87275B2-F24F-410F-BC57-C91851B387C9}"/>
                  </a:ext>
                </a:extLst>
              </p:cNvPr>
              <p:cNvCxnSpPr>
                <a:cxnSpLocks/>
              </p:cNvCxnSpPr>
              <p:nvPr/>
            </p:nvCxnSpPr>
            <p:spPr>
              <a:xfrm rot="18678921">
                <a:off x="3288320" y="3631988"/>
                <a:ext cx="229036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5F75230-619E-D8C6-B3A8-5F53F1FFEC88}"/>
                  </a:ext>
                </a:extLst>
              </p:cNvPr>
              <p:cNvCxnSpPr>
                <a:cxnSpLocks/>
              </p:cNvCxnSpPr>
              <p:nvPr/>
            </p:nvCxnSpPr>
            <p:spPr>
              <a:xfrm rot="18678921">
                <a:off x="3546225" y="3784388"/>
                <a:ext cx="2290360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E3DA49-2EFA-FB51-025E-A59C7ED48341}"/>
                </a:ext>
              </a:extLst>
            </p:cNvPr>
            <p:cNvSpPr txBox="1"/>
            <p:nvPr/>
          </p:nvSpPr>
          <p:spPr>
            <a:xfrm>
              <a:off x="8155139" y="5377705"/>
              <a:ext cx="163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Mycobacteria</a:t>
              </a:r>
            </a:p>
          </p:txBody>
        </p:sp>
      </p:grpSp>
      <p:pic>
        <p:nvPicPr>
          <p:cNvPr id="12" name="Picture 8">
            <a:extLst>
              <a:ext uri="{FF2B5EF4-FFF2-40B4-BE49-F238E27FC236}">
                <a16:creationId xmlns:a16="http://schemas.microsoft.com/office/drawing/2014/main" id="{A3A14AC9-B1CE-9F16-D35A-8797C42F9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3" t="35622" r="43427" b="40625"/>
          <a:stretch>
            <a:fillRect/>
          </a:stretch>
        </p:blipFill>
        <p:spPr bwMode="auto">
          <a:xfrm>
            <a:off x="11655029" y="6396180"/>
            <a:ext cx="488203" cy="42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Humanitas-Res">
            <a:extLst>
              <a:ext uri="{FF2B5EF4-FFF2-40B4-BE49-F238E27FC236}">
                <a16:creationId xmlns:a16="http://schemas.microsoft.com/office/drawing/2014/main" id="{79843671-CA30-EEB7-C915-04165724D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" y="6466532"/>
            <a:ext cx="1843103" cy="33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532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3201B-14AD-E5C8-36B7-72B5913D7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Table 8">
            <a:extLst>
              <a:ext uri="{FF2B5EF4-FFF2-40B4-BE49-F238E27FC236}">
                <a16:creationId xmlns:a16="http://schemas.microsoft.com/office/drawing/2014/main" id="{BF8AD370-4A19-D919-7541-032D8509E643}"/>
              </a:ext>
            </a:extLst>
          </p:cNvPr>
          <p:cNvGraphicFramePr>
            <a:graphicFrameLocks noGrp="1"/>
          </p:cNvGraphicFramePr>
          <p:nvPr/>
        </p:nvGraphicFramePr>
        <p:xfrm>
          <a:off x="203383" y="950255"/>
          <a:ext cx="5633250" cy="22642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16625">
                  <a:extLst>
                    <a:ext uri="{9D8B030D-6E8A-4147-A177-3AD203B41FA5}">
                      <a16:colId xmlns:a16="http://schemas.microsoft.com/office/drawing/2014/main" val="271581048"/>
                    </a:ext>
                  </a:extLst>
                </a:gridCol>
                <a:gridCol w="2816625">
                  <a:extLst>
                    <a:ext uri="{9D8B030D-6E8A-4147-A177-3AD203B41FA5}">
                      <a16:colId xmlns:a16="http://schemas.microsoft.com/office/drawing/2014/main" val="405807246"/>
                    </a:ext>
                  </a:extLst>
                </a:gridCol>
              </a:tblGrid>
              <a:tr h="29269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Azithromycin </a:t>
                      </a:r>
                      <a:endParaRPr lang="en-GB" sz="1400" b="1" kern="1200" baseline="30000" noProof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6819" marR="66819" marT="33410" marB="334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400" dirty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Clarithromycin </a:t>
                      </a:r>
                      <a:endParaRPr lang="en-GB" sz="1400" b="1" kern="1200" baseline="30000" noProof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6819" marR="66819" marT="33410" marB="334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877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i="0" kern="1200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Gastrointestinal symptoms (primarily diarrhoea)</a:t>
                      </a:r>
                      <a:r>
                        <a:rPr lang="en-GB" sz="1400" b="0" i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endParaRPr lang="en-GB" sz="1400" b="0" i="0" kern="1200" baseline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i="0" kern="1200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Reversible hearing impairment</a:t>
                      </a:r>
                      <a:r>
                        <a:rPr lang="en-GB" sz="1400" b="0" i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endParaRPr lang="en-GB" sz="1400" b="0" i="0" kern="1200" baseline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6819" marR="66819" marT="33410" marB="334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GI symptoms </a:t>
                      </a:r>
                      <a:r>
                        <a:rPr lang="en-GB" sz="1400" b="0" i="0" kern="1200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(metallic taste, nausea, and vomiting)</a:t>
                      </a:r>
                      <a:r>
                        <a:rPr lang="en-GB" sz="1400" b="0" i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en-GB" sz="1400" b="0" i="0" kern="1200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171450" marR="0" indent="-17145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="0" i="0" kern="1200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Inhibition of hepatic metabolism of rifabutin and enhancement of rifabutin toxicity</a:t>
                      </a:r>
                      <a:r>
                        <a:rPr lang="en-GB" sz="1400" b="0" i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endParaRPr lang="en-GB" sz="1400" b="0" i="0" kern="1200" baseline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6819" marR="66819" marT="33410" marB="334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7901">
                <a:tc gridSpan="2">
                  <a:txBody>
                    <a:bodyPr/>
                    <a:lstStyle/>
                    <a:p>
                      <a:pPr marL="0" indent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400" i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Hepatitis</a:t>
                      </a:r>
                      <a:r>
                        <a:rPr lang="en-GB" sz="1400" i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  <a:p>
                      <a:pPr marL="0" lvl="2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40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Risk of QT prolongation and infrequent arrhythmias</a:t>
                      </a:r>
                      <a:r>
                        <a:rPr lang="en-GB" sz="1400" i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3,4</a:t>
                      </a:r>
                      <a:endParaRPr lang="en-GB" sz="140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457200" lvl="3" indent="0" algn="ctr"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GB" sz="140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→ Fatalities reported</a:t>
                      </a:r>
                      <a:r>
                        <a:rPr lang="en-GB" sz="1400" i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lang="en-GB" sz="1400" i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endParaRPr lang="en-GB" sz="1400" i="0" baseline="3000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819" marR="66819" marT="33410" marB="334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1" kern="1200" baseline="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7" name="Table 8">
            <a:extLst>
              <a:ext uri="{FF2B5EF4-FFF2-40B4-BE49-F238E27FC236}">
                <a16:creationId xmlns:a16="http://schemas.microsoft.com/office/drawing/2014/main" id="{5DB68D34-1CFF-27EA-6E0F-462B22956E00}"/>
              </a:ext>
            </a:extLst>
          </p:cNvPr>
          <p:cNvGraphicFramePr>
            <a:graphicFrameLocks noGrp="1"/>
          </p:cNvGraphicFramePr>
          <p:nvPr/>
        </p:nvGraphicFramePr>
        <p:xfrm>
          <a:off x="6162597" y="950255"/>
          <a:ext cx="5633250" cy="29514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16625">
                  <a:extLst>
                    <a:ext uri="{9D8B030D-6E8A-4147-A177-3AD203B41FA5}">
                      <a16:colId xmlns:a16="http://schemas.microsoft.com/office/drawing/2014/main" val="271581048"/>
                    </a:ext>
                  </a:extLst>
                </a:gridCol>
                <a:gridCol w="2816625">
                  <a:extLst>
                    <a:ext uri="{9D8B030D-6E8A-4147-A177-3AD203B41FA5}">
                      <a16:colId xmlns:a16="http://schemas.microsoft.com/office/drawing/2014/main" val="405807246"/>
                    </a:ext>
                  </a:extLst>
                </a:gridCol>
              </a:tblGrid>
              <a:tr h="26185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Rifampin</a:t>
                      </a:r>
                      <a:endParaRPr lang="en-GB" sz="1400" b="1" kern="1200" baseline="30000" noProof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6819" marR="66819" marT="33410" marB="334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400" dirty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Rifabutin</a:t>
                      </a:r>
                      <a:endParaRPr lang="en-GB" sz="1400" b="1" kern="1200" baseline="30000" noProof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6819" marR="66819" marT="33410" marB="334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213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200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Hepatotoxicity</a:t>
                      </a:r>
                      <a:r>
                        <a:rPr lang="en-GB" sz="1400" b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endParaRPr lang="en-GB" sz="1400" b="0" kern="1200" baseline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200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Rarely, severe immunologic reactions (acute renal failure, thrombocytopenia)</a:t>
                      </a:r>
                      <a:r>
                        <a:rPr lang="en-GB" sz="1400" b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endParaRPr lang="en-GB" sz="1400" b="0" kern="1200" baseline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6819" marR="66819" marT="33410" marB="334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="0" kern="1200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Uveitis</a:t>
                      </a:r>
                      <a:r>
                        <a:rPr lang="en-GB" sz="1400" b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  <a:p>
                      <a:pPr marL="171450" marR="0" indent="-171450" algn="l" defTabSz="34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="0" kern="1200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Polyarthralgia syndrome</a:t>
                      </a:r>
                      <a:r>
                        <a:rPr lang="en-GB" sz="1400" b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endParaRPr lang="en-GB" sz="1400" b="0" i="1" kern="1200" baseline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="0" kern="1200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Fever, chills</a:t>
                      </a:r>
                      <a:r>
                        <a:rPr lang="en-GB" sz="1400" b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endParaRPr lang="en-GB" sz="1400" b="0" kern="1200" baseline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Leukopenia, granulocytopenia</a:t>
                      </a:r>
                      <a:r>
                        <a:rPr lang="en-GB" sz="1400" b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endParaRPr lang="en-GB" sz="1400" b="0" kern="1200" baseline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Polymyalgia</a:t>
                      </a:r>
                      <a:r>
                        <a:rPr lang="en-GB" sz="1400" b="0" kern="1200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endParaRPr lang="en-GB" sz="1400" b="0" i="1" kern="1200" baseline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66819" marR="66819" marT="33410" marB="334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2354">
                <a:tc gridSpan="2">
                  <a:txBody>
                    <a:bodyPr/>
                    <a:lstStyle/>
                    <a:p>
                      <a:pPr marL="0" indent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Orange discoloration of secretions and urine</a:t>
                      </a:r>
                      <a:r>
                        <a:rPr lang="en-GB" sz="140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  <a:p>
                      <a:pPr marL="0" indent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GI disturbances (nausea, vomiting)</a:t>
                      </a:r>
                      <a:r>
                        <a:rPr lang="en-GB" sz="140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  <a:p>
                      <a:pPr marL="0" indent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Hypersensitivity (fever, rash)</a:t>
                      </a:r>
                      <a:r>
                        <a:rPr lang="en-GB" sz="140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  <a:p>
                      <a:pPr marL="0" indent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Hepatitis</a:t>
                      </a:r>
                      <a:r>
                        <a:rPr lang="en-GB" sz="140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  <a:p>
                      <a:pPr marL="0" indent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High drug interaction potential due to CYP450 induction</a:t>
                      </a:r>
                      <a:r>
                        <a:rPr lang="en-GB" sz="140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  <a:p>
                      <a:pPr marL="0" indent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Tx/>
                        <a:buNone/>
                      </a:pPr>
                      <a:r>
                        <a:rPr lang="en-GB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‘Flu-like’ symptoms, thrombocytopenia, renal failure</a:t>
                      </a:r>
                      <a:r>
                        <a:rPr lang="en-GB" sz="140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 marL="66819" marR="66819" marT="33410" marB="334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1" kern="1200" baseline="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1" name="Rettangolo 80">
            <a:extLst>
              <a:ext uri="{FF2B5EF4-FFF2-40B4-BE49-F238E27FC236}">
                <a16:creationId xmlns:a16="http://schemas.microsoft.com/office/drawing/2014/main" id="{07DA2DFB-E230-0748-A699-BDE31549E001}"/>
              </a:ext>
            </a:extLst>
          </p:cNvPr>
          <p:cNvSpPr/>
          <p:nvPr/>
        </p:nvSpPr>
        <p:spPr>
          <a:xfrm>
            <a:off x="1865312" y="20914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Side-effects of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oral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and IV GBT for MAC-PD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855BFF4-28A9-C9B0-45AC-97A34C8EDDB4}"/>
              </a:ext>
            </a:extLst>
          </p:cNvPr>
          <p:cNvGraphicFramePr>
            <a:graphicFrameLocks noGrp="1"/>
          </p:cNvGraphicFramePr>
          <p:nvPr/>
        </p:nvGraphicFramePr>
        <p:xfrm>
          <a:off x="200393" y="3733195"/>
          <a:ext cx="5633250" cy="175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3250">
                  <a:extLst>
                    <a:ext uri="{9D8B030D-6E8A-4147-A177-3AD203B41FA5}">
                      <a16:colId xmlns:a16="http://schemas.microsoft.com/office/drawing/2014/main" val="936894964"/>
                    </a:ext>
                  </a:extLst>
                </a:gridCol>
              </a:tblGrid>
              <a:tr h="37034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Ethambutol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01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Optic neuritis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1,4</a:t>
                      </a:r>
                      <a:endParaRPr lang="en-GB" sz="140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Loss of red-green colour discrimination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Loss of visual acuity</a:t>
                      </a:r>
                    </a:p>
                    <a:p>
                      <a:pPr marL="1200150" lvl="2" indent="-285750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Usually reversible but irreversible blindness has been reported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</a:t>
                      </a:r>
                    </a:p>
                    <a:p>
                      <a:pPr lvl="2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→ regular ophthalmological examinations necessary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1,4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80417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787F5D2-DD3F-F5ED-A469-DAE207A5F106}"/>
              </a:ext>
            </a:extLst>
          </p:cNvPr>
          <p:cNvGraphicFramePr>
            <a:graphicFrameLocks noGrp="1"/>
          </p:cNvGraphicFramePr>
          <p:nvPr/>
        </p:nvGraphicFramePr>
        <p:xfrm>
          <a:off x="6296928" y="4309505"/>
          <a:ext cx="5895072" cy="2340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5072">
                  <a:extLst>
                    <a:ext uri="{9D8B030D-6E8A-4147-A177-3AD203B41FA5}">
                      <a16:colId xmlns:a16="http://schemas.microsoft.com/office/drawing/2014/main" val="936894964"/>
                    </a:ext>
                  </a:extLst>
                </a:gridCol>
              </a:tblGrid>
              <a:tr h="37034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IV Aminoglycosides</a:t>
                      </a:r>
                      <a:r>
                        <a:rPr lang="en-GB" sz="1400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01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Exposure-dependent vestibular or auditory toxicity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  <a:p>
                      <a:pPr marL="742950" lvl="1" indent="-285750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Dizziness, vertigo, ataxia, tinnitus, hearing loss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  <a:p>
                      <a:pPr marL="742950" lvl="1" indent="-285750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May be irreversible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  <a:p>
                      <a:pPr marL="285750" indent="-285750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Nephrotoxicity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</a:p>
                    <a:p>
                      <a:pPr marL="285750" indent="-285750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Patients taking amikacin should be monitored for nephrotoxicity and should be referred for regular vestibular and auditory test regularly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endParaRPr lang="en-GB" sz="16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9804172"/>
                  </a:ext>
                </a:extLst>
              </a:tr>
            </a:tbl>
          </a:graphicData>
        </a:graphic>
      </p:graphicFrame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926192E-44B5-9F32-4324-C0E0103B1584}"/>
              </a:ext>
            </a:extLst>
          </p:cNvPr>
          <p:cNvSpPr txBox="1">
            <a:spLocks/>
          </p:cNvSpPr>
          <p:nvPr/>
        </p:nvSpPr>
        <p:spPr>
          <a:xfrm>
            <a:off x="12872" y="6366882"/>
            <a:ext cx="5895072" cy="473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8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8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1. Griffith ED,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et al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Am J Respir Crit Care Med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2007; 175:367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416; 2. Smith CR,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et al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Johns Hopkins Med J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1978;142:85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90; 3.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Albert RK,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Am J Respir Crit Care Med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2014;189:1173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80;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4. Haworth CS,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et al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Thorax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2017;72:ii1-ii64; Kumar A,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et al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J Clin </a:t>
            </a:r>
            <a:r>
              <a:rPr kumimoji="0" lang="en-GB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Neuroophthalmol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1993;13:15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17.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58350A-E2F8-23A6-20B7-2894B9690534}"/>
              </a:ext>
            </a:extLst>
          </p:cNvPr>
          <p:cNvSpPr txBox="1"/>
          <p:nvPr/>
        </p:nvSpPr>
        <p:spPr>
          <a:xfrm>
            <a:off x="12872" y="5960786"/>
            <a:ext cx="5730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GBT, guideline-based therapy; GI, gastrointestinal; IV, intravenous; MAC-PD, </a:t>
            </a:r>
            <a:r>
              <a:rPr lang="en-US" sz="1000" i="1" dirty="0"/>
              <a:t>Mycobacterium avium</a:t>
            </a:r>
            <a:r>
              <a:rPr lang="en-US" sz="1000" dirty="0"/>
              <a:t> complex pulmonary disease.</a:t>
            </a:r>
          </a:p>
        </p:txBody>
      </p:sp>
    </p:spTree>
    <p:extLst>
      <p:ext uri="{BB962C8B-B14F-4D97-AF65-F5344CB8AC3E}">
        <p14:creationId xmlns:p14="http://schemas.microsoft.com/office/powerpoint/2010/main" val="176152646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8043C4-7A59-8BC6-876A-D98536C6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Garamond" panose="02020404030301010803" pitchFamily="18" charset="0"/>
              </a:rPr>
              <a:t>Disclosures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90A057-F15C-1430-EB26-4DEDE22C0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latin typeface="Garamond" panose="02020404030301010803" pitchFamily="18" charset="0"/>
              </a:rPr>
              <a:t>I have no personal or financial conflicts of interest to declare</a:t>
            </a:r>
          </a:p>
        </p:txBody>
      </p:sp>
    </p:spTree>
    <p:extLst>
      <p:ext uri="{BB962C8B-B14F-4D97-AF65-F5344CB8AC3E}">
        <p14:creationId xmlns:p14="http://schemas.microsoft.com/office/powerpoint/2010/main" val="4230581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5B2ABF02-E322-ED9A-5D08-2EF9FDA13E0B}"/>
              </a:ext>
            </a:extLst>
          </p:cNvPr>
          <p:cNvGrpSpPr>
            <a:grpSpLocks noChangeAspect="1"/>
          </p:cNvGrpSpPr>
          <p:nvPr/>
        </p:nvGrpSpPr>
        <p:grpSpPr>
          <a:xfrm>
            <a:off x="279811" y="1332311"/>
            <a:ext cx="5816190" cy="4844652"/>
            <a:chOff x="1915746" y="749945"/>
            <a:chExt cx="4615683" cy="3844678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8FCA0723-7D20-D69E-8B83-DB788F8D7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116"/>
            <a:stretch/>
          </p:blipFill>
          <p:spPr>
            <a:xfrm>
              <a:off x="1915746" y="749945"/>
              <a:ext cx="4615683" cy="3643610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780379B-0AF8-18AF-9D0A-9A890B9CB50A}"/>
                </a:ext>
              </a:extLst>
            </p:cNvPr>
            <p:cNvSpPr/>
            <p:nvPr/>
          </p:nvSpPr>
          <p:spPr>
            <a:xfrm>
              <a:off x="2166257" y="4114800"/>
              <a:ext cx="3624943" cy="479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3CC9EDA1-40F8-C8C6-E136-A4C65BA7F0A2}"/>
              </a:ext>
            </a:extLst>
          </p:cNvPr>
          <p:cNvSpPr/>
          <p:nvPr/>
        </p:nvSpPr>
        <p:spPr>
          <a:xfrm>
            <a:off x="893325" y="4121899"/>
            <a:ext cx="1076151" cy="1197078"/>
          </a:xfrm>
          <a:prstGeom prst="rect">
            <a:avLst/>
          </a:prstGeom>
          <a:noFill/>
          <a:ln w="38100" cap="flat" cmpd="sng" algn="ctr">
            <a:solidFill>
              <a:srgbClr val="E509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884DE205-27E9-4364-1404-DDBD88B5868E}"/>
              </a:ext>
            </a:extLst>
          </p:cNvPr>
          <p:cNvSpPr txBox="1"/>
          <p:nvPr/>
        </p:nvSpPr>
        <p:spPr>
          <a:xfrm>
            <a:off x="6692595" y="3306291"/>
            <a:ext cx="4606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T" sz="2000" dirty="0">
                <a:latin typeface="Garamond" panose="02020404030301010803" pitchFamily="18" charset="0"/>
              </a:rPr>
              <a:t>Sputum culture every 1-2 months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T" sz="2000" dirty="0">
                <a:latin typeface="Garamond" panose="02020404030301010803" pitchFamily="18" charset="0"/>
              </a:rPr>
              <a:t>If unable to have spontaneous sputum, induced sputum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T" sz="2000" dirty="0">
                <a:latin typeface="Garamond" panose="02020404030301010803" pitchFamily="18" charset="0"/>
              </a:rPr>
              <a:t>Bronchoscopy in exceptional circumstances</a:t>
            </a:r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2F087798-89C5-7355-3E5B-7B2BA5238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787" y="1391497"/>
            <a:ext cx="5418560" cy="1169550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id="{B944F6BE-E14E-662D-8D58-92B2F9B89B79}"/>
              </a:ext>
            </a:extLst>
          </p:cNvPr>
          <p:cNvSpPr txBox="1"/>
          <p:nvPr/>
        </p:nvSpPr>
        <p:spPr>
          <a:xfrm>
            <a:off x="0" y="79006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What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happens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 after treatment </a:t>
            </a: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initiation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?</a:t>
            </a:r>
            <a:endParaRPr lang="en-IT" sz="3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2C969ECE-542A-464D-31B4-7D9DA45F1048}"/>
              </a:ext>
            </a:extLst>
          </p:cNvPr>
          <p:cNvSpPr txBox="1"/>
          <p:nvPr/>
        </p:nvSpPr>
        <p:spPr>
          <a:xfrm>
            <a:off x="6750573" y="6514396"/>
            <a:ext cx="5441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Daley CL. Clinical Infectious Diseases 2020; 71(4):e1-e36</a:t>
            </a:r>
          </a:p>
        </p:txBody>
      </p:sp>
    </p:spTree>
    <p:extLst>
      <p:ext uri="{BB962C8B-B14F-4D97-AF65-F5344CB8AC3E}">
        <p14:creationId xmlns:p14="http://schemas.microsoft.com/office/powerpoint/2010/main" val="165167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4AED922-3379-E8C5-8AE4-3EEB25671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872"/>
            <a:ext cx="12192000" cy="504056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772D"/>
                </a:solidFill>
                <a:latin typeface="Calibri" charset="0"/>
                <a:ea typeface="Calibri" charset="0"/>
                <a:cs typeface="Calibri" charset="0"/>
              </a:rPr>
              <a:t>How we currently follow up a NTM-PD patient under treatment</a:t>
            </a:r>
            <a:endParaRPr lang="en-GB" sz="3600" baseline="30000" dirty="0">
              <a:solidFill>
                <a:srgbClr val="00772D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B14C31A-B1A6-CACE-0E5C-B640B83DB1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0" r="14747"/>
          <a:stretch/>
        </p:blipFill>
        <p:spPr bwMode="auto">
          <a:xfrm>
            <a:off x="954124" y="1207166"/>
            <a:ext cx="6462403" cy="530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6EE686-5DF2-333F-04B8-3009ED14576F}"/>
              </a:ext>
            </a:extLst>
          </p:cNvPr>
          <p:cNvSpPr txBox="1"/>
          <p:nvPr/>
        </p:nvSpPr>
        <p:spPr>
          <a:xfrm>
            <a:off x="1161374" y="3402737"/>
            <a:ext cx="11162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T" b="1" dirty="0">
                <a:solidFill>
                  <a:prstClr val="black"/>
                </a:solidFill>
                <a:latin typeface="Calibri" panose="020F0502020204030204"/>
              </a:rPr>
              <a:t>NTM</a:t>
            </a:r>
            <a:r>
              <a:rPr kumimoji="0" lang="en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834D3-2528-4852-7F84-80047F1B782C}"/>
              </a:ext>
            </a:extLst>
          </p:cNvPr>
          <p:cNvSpPr txBox="1"/>
          <p:nvPr/>
        </p:nvSpPr>
        <p:spPr>
          <a:xfrm rot="16200000">
            <a:off x="-1462512" y="3500145"/>
            <a:ext cx="4256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                  Severity of the disease              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743DAA-184E-1DBF-5D99-EBD524FD8080}"/>
              </a:ext>
            </a:extLst>
          </p:cNvPr>
          <p:cNvSpPr txBox="1"/>
          <p:nvPr/>
        </p:nvSpPr>
        <p:spPr>
          <a:xfrm>
            <a:off x="1017185" y="6141532"/>
            <a:ext cx="109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12A340A-A406-ADC2-48D9-650C4FB4BC7A}"/>
              </a:ext>
            </a:extLst>
          </p:cNvPr>
          <p:cNvSpPr/>
          <p:nvPr/>
        </p:nvSpPr>
        <p:spPr>
          <a:xfrm>
            <a:off x="2308909" y="2973587"/>
            <a:ext cx="4824249" cy="914745"/>
          </a:xfrm>
          <a:custGeom>
            <a:avLst/>
            <a:gdLst>
              <a:gd name="connsiteX0" fmla="*/ 0 w 4824249"/>
              <a:gd name="connsiteY0" fmla="*/ 620110 h 914745"/>
              <a:gd name="connsiteX1" fmla="*/ 84083 w 4824249"/>
              <a:gd name="connsiteY1" fmla="*/ 546538 h 914745"/>
              <a:gd name="connsiteX2" fmla="*/ 199697 w 4824249"/>
              <a:gd name="connsiteY2" fmla="*/ 441434 h 914745"/>
              <a:gd name="connsiteX3" fmla="*/ 273269 w 4824249"/>
              <a:gd name="connsiteY3" fmla="*/ 399393 h 914745"/>
              <a:gd name="connsiteX4" fmla="*/ 304800 w 4824249"/>
              <a:gd name="connsiteY4" fmla="*/ 378372 h 914745"/>
              <a:gd name="connsiteX5" fmla="*/ 378373 w 4824249"/>
              <a:gd name="connsiteY5" fmla="*/ 357351 h 914745"/>
              <a:gd name="connsiteX6" fmla="*/ 472966 w 4824249"/>
              <a:gd name="connsiteY6" fmla="*/ 325820 h 914745"/>
              <a:gd name="connsiteX7" fmla="*/ 525518 w 4824249"/>
              <a:gd name="connsiteY7" fmla="*/ 336331 h 914745"/>
              <a:gd name="connsiteX8" fmla="*/ 557049 w 4824249"/>
              <a:gd name="connsiteY8" fmla="*/ 367862 h 914745"/>
              <a:gd name="connsiteX9" fmla="*/ 588580 w 4824249"/>
              <a:gd name="connsiteY9" fmla="*/ 493986 h 914745"/>
              <a:gd name="connsiteX10" fmla="*/ 609600 w 4824249"/>
              <a:gd name="connsiteY10" fmla="*/ 557048 h 914745"/>
              <a:gd name="connsiteX11" fmla="*/ 672662 w 4824249"/>
              <a:gd name="connsiteY11" fmla="*/ 609600 h 914745"/>
              <a:gd name="connsiteX12" fmla="*/ 714704 w 4824249"/>
              <a:gd name="connsiteY12" fmla="*/ 620110 h 914745"/>
              <a:gd name="connsiteX13" fmla="*/ 746235 w 4824249"/>
              <a:gd name="connsiteY13" fmla="*/ 630620 h 914745"/>
              <a:gd name="connsiteX14" fmla="*/ 777766 w 4824249"/>
              <a:gd name="connsiteY14" fmla="*/ 651641 h 914745"/>
              <a:gd name="connsiteX15" fmla="*/ 809297 w 4824249"/>
              <a:gd name="connsiteY15" fmla="*/ 662151 h 914745"/>
              <a:gd name="connsiteX16" fmla="*/ 882869 w 4824249"/>
              <a:gd name="connsiteY16" fmla="*/ 746234 h 914745"/>
              <a:gd name="connsiteX17" fmla="*/ 914400 w 4824249"/>
              <a:gd name="connsiteY17" fmla="*/ 788276 h 914745"/>
              <a:gd name="connsiteX18" fmla="*/ 977462 w 4824249"/>
              <a:gd name="connsiteY18" fmla="*/ 809296 h 914745"/>
              <a:gd name="connsiteX19" fmla="*/ 1072055 w 4824249"/>
              <a:gd name="connsiteY19" fmla="*/ 798786 h 914745"/>
              <a:gd name="connsiteX20" fmla="*/ 1114097 w 4824249"/>
              <a:gd name="connsiteY20" fmla="*/ 788276 h 914745"/>
              <a:gd name="connsiteX21" fmla="*/ 1198180 w 4824249"/>
              <a:gd name="connsiteY21" fmla="*/ 725214 h 914745"/>
              <a:gd name="connsiteX22" fmla="*/ 1282262 w 4824249"/>
              <a:gd name="connsiteY22" fmla="*/ 599089 h 914745"/>
              <a:gd name="connsiteX23" fmla="*/ 1345324 w 4824249"/>
              <a:gd name="connsiteY23" fmla="*/ 536027 h 914745"/>
              <a:gd name="connsiteX24" fmla="*/ 1376855 w 4824249"/>
              <a:gd name="connsiteY24" fmla="*/ 504496 h 914745"/>
              <a:gd name="connsiteX25" fmla="*/ 1450428 w 4824249"/>
              <a:gd name="connsiteY25" fmla="*/ 536027 h 914745"/>
              <a:gd name="connsiteX26" fmla="*/ 1481959 w 4824249"/>
              <a:gd name="connsiteY26" fmla="*/ 567558 h 914745"/>
              <a:gd name="connsiteX27" fmla="*/ 1545021 w 4824249"/>
              <a:gd name="connsiteY27" fmla="*/ 588579 h 914745"/>
              <a:gd name="connsiteX28" fmla="*/ 1618593 w 4824249"/>
              <a:gd name="connsiteY28" fmla="*/ 620110 h 914745"/>
              <a:gd name="connsiteX29" fmla="*/ 1639614 w 4824249"/>
              <a:gd name="connsiteY29" fmla="*/ 683172 h 914745"/>
              <a:gd name="connsiteX30" fmla="*/ 1671145 w 4824249"/>
              <a:gd name="connsiteY30" fmla="*/ 746234 h 914745"/>
              <a:gd name="connsiteX31" fmla="*/ 1755228 w 4824249"/>
              <a:gd name="connsiteY31" fmla="*/ 851338 h 914745"/>
              <a:gd name="connsiteX32" fmla="*/ 1828800 w 4824249"/>
              <a:gd name="connsiteY32" fmla="*/ 893379 h 914745"/>
              <a:gd name="connsiteX33" fmla="*/ 1870842 w 4824249"/>
              <a:gd name="connsiteY33" fmla="*/ 903889 h 914745"/>
              <a:gd name="connsiteX34" fmla="*/ 2060028 w 4824249"/>
              <a:gd name="connsiteY34" fmla="*/ 882869 h 914745"/>
              <a:gd name="connsiteX35" fmla="*/ 2133600 w 4824249"/>
              <a:gd name="connsiteY35" fmla="*/ 830317 h 914745"/>
              <a:gd name="connsiteX36" fmla="*/ 2238704 w 4824249"/>
              <a:gd name="connsiteY36" fmla="*/ 714703 h 914745"/>
              <a:gd name="connsiteX37" fmla="*/ 2291255 w 4824249"/>
              <a:gd name="connsiteY37" fmla="*/ 630620 h 914745"/>
              <a:gd name="connsiteX38" fmla="*/ 2301766 w 4824249"/>
              <a:gd name="connsiteY38" fmla="*/ 599089 h 914745"/>
              <a:gd name="connsiteX39" fmla="*/ 2375338 w 4824249"/>
              <a:gd name="connsiteY39" fmla="*/ 493986 h 914745"/>
              <a:gd name="connsiteX40" fmla="*/ 2406869 w 4824249"/>
              <a:gd name="connsiteY40" fmla="*/ 430924 h 914745"/>
              <a:gd name="connsiteX41" fmla="*/ 2448911 w 4824249"/>
              <a:gd name="connsiteY41" fmla="*/ 388883 h 914745"/>
              <a:gd name="connsiteX42" fmla="*/ 2511973 w 4824249"/>
              <a:gd name="connsiteY42" fmla="*/ 304800 h 914745"/>
              <a:gd name="connsiteX43" fmla="*/ 2522483 w 4824249"/>
              <a:gd name="connsiteY43" fmla="*/ 262758 h 914745"/>
              <a:gd name="connsiteX44" fmla="*/ 2575035 w 4824249"/>
              <a:gd name="connsiteY44" fmla="*/ 178676 h 914745"/>
              <a:gd name="connsiteX45" fmla="*/ 2606566 w 4824249"/>
              <a:gd name="connsiteY45" fmla="*/ 168165 h 914745"/>
              <a:gd name="connsiteX46" fmla="*/ 2648607 w 4824249"/>
              <a:gd name="connsiteY46" fmla="*/ 136634 h 914745"/>
              <a:gd name="connsiteX47" fmla="*/ 2669628 w 4824249"/>
              <a:gd name="connsiteY47" fmla="*/ 94593 h 914745"/>
              <a:gd name="connsiteX48" fmla="*/ 2701159 w 4824249"/>
              <a:gd name="connsiteY48" fmla="*/ 52551 h 914745"/>
              <a:gd name="connsiteX49" fmla="*/ 2711669 w 4824249"/>
              <a:gd name="connsiteY49" fmla="*/ 21020 h 914745"/>
              <a:gd name="connsiteX50" fmla="*/ 2753711 w 4824249"/>
              <a:gd name="connsiteY50" fmla="*/ 10510 h 914745"/>
              <a:gd name="connsiteX51" fmla="*/ 2785242 w 4824249"/>
              <a:gd name="connsiteY51" fmla="*/ 0 h 914745"/>
              <a:gd name="connsiteX52" fmla="*/ 2827283 w 4824249"/>
              <a:gd name="connsiteY52" fmla="*/ 10510 h 914745"/>
              <a:gd name="connsiteX53" fmla="*/ 2890345 w 4824249"/>
              <a:gd name="connsiteY53" fmla="*/ 94593 h 914745"/>
              <a:gd name="connsiteX54" fmla="*/ 2921876 w 4824249"/>
              <a:gd name="connsiteY54" fmla="*/ 168165 h 914745"/>
              <a:gd name="connsiteX55" fmla="*/ 2932387 w 4824249"/>
              <a:gd name="connsiteY55" fmla="*/ 199696 h 914745"/>
              <a:gd name="connsiteX56" fmla="*/ 2953407 w 4824249"/>
              <a:gd name="connsiteY56" fmla="*/ 241738 h 914745"/>
              <a:gd name="connsiteX57" fmla="*/ 2963918 w 4824249"/>
              <a:gd name="connsiteY57" fmla="*/ 294289 h 914745"/>
              <a:gd name="connsiteX58" fmla="*/ 2995449 w 4824249"/>
              <a:gd name="connsiteY58" fmla="*/ 599089 h 914745"/>
              <a:gd name="connsiteX59" fmla="*/ 3026980 w 4824249"/>
              <a:gd name="connsiteY59" fmla="*/ 620110 h 914745"/>
              <a:gd name="connsiteX60" fmla="*/ 3058511 w 4824249"/>
              <a:gd name="connsiteY60" fmla="*/ 630620 h 914745"/>
              <a:gd name="connsiteX61" fmla="*/ 3111062 w 4824249"/>
              <a:gd name="connsiteY61" fmla="*/ 641131 h 914745"/>
              <a:gd name="connsiteX62" fmla="*/ 3142593 w 4824249"/>
              <a:gd name="connsiteY62" fmla="*/ 672662 h 914745"/>
              <a:gd name="connsiteX63" fmla="*/ 3216166 w 4824249"/>
              <a:gd name="connsiteY63" fmla="*/ 756745 h 914745"/>
              <a:gd name="connsiteX64" fmla="*/ 3258207 w 4824249"/>
              <a:gd name="connsiteY64" fmla="*/ 767255 h 914745"/>
              <a:gd name="connsiteX65" fmla="*/ 3405352 w 4824249"/>
              <a:gd name="connsiteY65" fmla="*/ 788276 h 914745"/>
              <a:gd name="connsiteX66" fmla="*/ 3457904 w 4824249"/>
              <a:gd name="connsiteY66" fmla="*/ 861848 h 914745"/>
              <a:gd name="connsiteX67" fmla="*/ 3531476 w 4824249"/>
              <a:gd name="connsiteY67" fmla="*/ 851338 h 914745"/>
              <a:gd name="connsiteX68" fmla="*/ 3563007 w 4824249"/>
              <a:gd name="connsiteY68" fmla="*/ 840827 h 914745"/>
              <a:gd name="connsiteX69" fmla="*/ 3647090 w 4824249"/>
              <a:gd name="connsiteY69" fmla="*/ 872358 h 914745"/>
              <a:gd name="connsiteX70" fmla="*/ 3668111 w 4824249"/>
              <a:gd name="connsiteY70" fmla="*/ 903889 h 914745"/>
              <a:gd name="connsiteX71" fmla="*/ 3783724 w 4824249"/>
              <a:gd name="connsiteY71" fmla="*/ 903889 h 914745"/>
              <a:gd name="connsiteX72" fmla="*/ 3825766 w 4824249"/>
              <a:gd name="connsiteY72" fmla="*/ 851338 h 914745"/>
              <a:gd name="connsiteX73" fmla="*/ 3867807 w 4824249"/>
              <a:gd name="connsiteY73" fmla="*/ 777765 h 914745"/>
              <a:gd name="connsiteX74" fmla="*/ 3888828 w 4824249"/>
              <a:gd name="connsiteY74" fmla="*/ 714703 h 914745"/>
              <a:gd name="connsiteX75" fmla="*/ 3899338 w 4824249"/>
              <a:gd name="connsiteY75" fmla="*/ 683172 h 914745"/>
              <a:gd name="connsiteX76" fmla="*/ 3909849 w 4824249"/>
              <a:gd name="connsiteY76" fmla="*/ 630620 h 914745"/>
              <a:gd name="connsiteX77" fmla="*/ 3930869 w 4824249"/>
              <a:gd name="connsiteY77" fmla="*/ 557048 h 914745"/>
              <a:gd name="connsiteX78" fmla="*/ 3993931 w 4824249"/>
              <a:gd name="connsiteY78" fmla="*/ 504496 h 914745"/>
              <a:gd name="connsiteX79" fmla="*/ 4235669 w 4824249"/>
              <a:gd name="connsiteY79" fmla="*/ 536027 h 914745"/>
              <a:gd name="connsiteX80" fmla="*/ 4267200 w 4824249"/>
              <a:gd name="connsiteY80" fmla="*/ 546538 h 914745"/>
              <a:gd name="connsiteX81" fmla="*/ 4298731 w 4824249"/>
              <a:gd name="connsiteY81" fmla="*/ 567558 h 914745"/>
              <a:gd name="connsiteX82" fmla="*/ 4351283 w 4824249"/>
              <a:gd name="connsiteY82" fmla="*/ 630620 h 914745"/>
              <a:gd name="connsiteX83" fmla="*/ 4372304 w 4824249"/>
              <a:gd name="connsiteY83" fmla="*/ 662151 h 914745"/>
              <a:gd name="connsiteX84" fmla="*/ 4403835 w 4824249"/>
              <a:gd name="connsiteY84" fmla="*/ 693683 h 914745"/>
              <a:gd name="connsiteX85" fmla="*/ 4456387 w 4824249"/>
              <a:gd name="connsiteY85" fmla="*/ 756745 h 914745"/>
              <a:gd name="connsiteX86" fmla="*/ 4529959 w 4824249"/>
              <a:gd name="connsiteY86" fmla="*/ 788276 h 914745"/>
              <a:gd name="connsiteX87" fmla="*/ 4750676 w 4824249"/>
              <a:gd name="connsiteY87" fmla="*/ 777765 h 914745"/>
              <a:gd name="connsiteX88" fmla="*/ 4792718 w 4824249"/>
              <a:gd name="connsiteY88" fmla="*/ 767255 h 914745"/>
              <a:gd name="connsiteX89" fmla="*/ 4824249 w 4824249"/>
              <a:gd name="connsiteY89" fmla="*/ 756745 h 91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824249" h="914745">
                <a:moveTo>
                  <a:pt x="0" y="620110"/>
                </a:moveTo>
                <a:cubicBezTo>
                  <a:pt x="28028" y="595586"/>
                  <a:pt x="56792" y="571879"/>
                  <a:pt x="84083" y="546538"/>
                </a:cubicBezTo>
                <a:cubicBezTo>
                  <a:pt x="166461" y="470044"/>
                  <a:pt x="121326" y="500212"/>
                  <a:pt x="199697" y="441434"/>
                </a:cubicBezTo>
                <a:cubicBezTo>
                  <a:pt x="240663" y="410710"/>
                  <a:pt x="224397" y="427320"/>
                  <a:pt x="273269" y="399393"/>
                </a:cubicBezTo>
                <a:cubicBezTo>
                  <a:pt x="284237" y="393126"/>
                  <a:pt x="293502" y="384021"/>
                  <a:pt x="304800" y="378372"/>
                </a:cubicBezTo>
                <a:cubicBezTo>
                  <a:pt x="325038" y="368253"/>
                  <a:pt x="358176" y="364083"/>
                  <a:pt x="378373" y="357351"/>
                </a:cubicBezTo>
                <a:cubicBezTo>
                  <a:pt x="497108" y="317773"/>
                  <a:pt x="372215" y="351009"/>
                  <a:pt x="472966" y="325820"/>
                </a:cubicBezTo>
                <a:cubicBezTo>
                  <a:pt x="490483" y="329324"/>
                  <a:pt x="509540" y="328342"/>
                  <a:pt x="525518" y="336331"/>
                </a:cubicBezTo>
                <a:cubicBezTo>
                  <a:pt x="538813" y="342978"/>
                  <a:pt x="550898" y="354330"/>
                  <a:pt x="557049" y="367862"/>
                </a:cubicBezTo>
                <a:cubicBezTo>
                  <a:pt x="570172" y="396733"/>
                  <a:pt x="576762" y="458530"/>
                  <a:pt x="588580" y="493986"/>
                </a:cubicBezTo>
                <a:cubicBezTo>
                  <a:pt x="595587" y="515007"/>
                  <a:pt x="593932" y="541380"/>
                  <a:pt x="609600" y="557048"/>
                </a:cubicBezTo>
                <a:cubicBezTo>
                  <a:pt x="628539" y="575987"/>
                  <a:pt x="647056" y="598626"/>
                  <a:pt x="672662" y="609600"/>
                </a:cubicBezTo>
                <a:cubicBezTo>
                  <a:pt x="685939" y="615290"/>
                  <a:pt x="700814" y="616142"/>
                  <a:pt x="714704" y="620110"/>
                </a:cubicBezTo>
                <a:cubicBezTo>
                  <a:pt x="725357" y="623153"/>
                  <a:pt x="735725" y="627117"/>
                  <a:pt x="746235" y="630620"/>
                </a:cubicBezTo>
                <a:cubicBezTo>
                  <a:pt x="756745" y="637627"/>
                  <a:pt x="766468" y="645992"/>
                  <a:pt x="777766" y="651641"/>
                </a:cubicBezTo>
                <a:cubicBezTo>
                  <a:pt x="787675" y="656596"/>
                  <a:pt x="801463" y="654317"/>
                  <a:pt x="809297" y="662151"/>
                </a:cubicBezTo>
                <a:cubicBezTo>
                  <a:pt x="931912" y="784768"/>
                  <a:pt x="793534" y="686679"/>
                  <a:pt x="882869" y="746234"/>
                </a:cubicBezTo>
                <a:cubicBezTo>
                  <a:pt x="893379" y="760248"/>
                  <a:pt x="899825" y="778559"/>
                  <a:pt x="914400" y="788276"/>
                </a:cubicBezTo>
                <a:cubicBezTo>
                  <a:pt x="932836" y="800567"/>
                  <a:pt x="977462" y="809296"/>
                  <a:pt x="977462" y="809296"/>
                </a:cubicBezTo>
                <a:cubicBezTo>
                  <a:pt x="1008993" y="805793"/>
                  <a:pt x="1040699" y="803610"/>
                  <a:pt x="1072055" y="798786"/>
                </a:cubicBezTo>
                <a:cubicBezTo>
                  <a:pt x="1086332" y="796590"/>
                  <a:pt x="1101619" y="795554"/>
                  <a:pt x="1114097" y="788276"/>
                </a:cubicBezTo>
                <a:cubicBezTo>
                  <a:pt x="1144359" y="770623"/>
                  <a:pt x="1198180" y="725214"/>
                  <a:pt x="1198180" y="725214"/>
                </a:cubicBezTo>
                <a:cubicBezTo>
                  <a:pt x="1224066" y="673439"/>
                  <a:pt x="1233952" y="647399"/>
                  <a:pt x="1282262" y="599089"/>
                </a:cubicBezTo>
                <a:lnTo>
                  <a:pt x="1345324" y="536027"/>
                </a:lnTo>
                <a:lnTo>
                  <a:pt x="1376855" y="504496"/>
                </a:lnTo>
                <a:cubicBezTo>
                  <a:pt x="1416921" y="514513"/>
                  <a:pt x="1419322" y="510106"/>
                  <a:pt x="1450428" y="536027"/>
                </a:cubicBezTo>
                <a:cubicBezTo>
                  <a:pt x="1461847" y="545543"/>
                  <a:pt x="1468966" y="560339"/>
                  <a:pt x="1481959" y="567558"/>
                </a:cubicBezTo>
                <a:cubicBezTo>
                  <a:pt x="1501328" y="578319"/>
                  <a:pt x="1524000" y="581572"/>
                  <a:pt x="1545021" y="588579"/>
                </a:cubicBezTo>
                <a:cubicBezTo>
                  <a:pt x="1591419" y="604045"/>
                  <a:pt x="1566639" y="594132"/>
                  <a:pt x="1618593" y="620110"/>
                </a:cubicBezTo>
                <a:cubicBezTo>
                  <a:pt x="1625600" y="641131"/>
                  <a:pt x="1631092" y="662719"/>
                  <a:pt x="1639614" y="683172"/>
                </a:cubicBezTo>
                <a:cubicBezTo>
                  <a:pt x="1648653" y="704866"/>
                  <a:pt x="1659303" y="725934"/>
                  <a:pt x="1671145" y="746234"/>
                </a:cubicBezTo>
                <a:cubicBezTo>
                  <a:pt x="1698191" y="792599"/>
                  <a:pt x="1715711" y="817466"/>
                  <a:pt x="1755228" y="851338"/>
                </a:cubicBezTo>
                <a:cubicBezTo>
                  <a:pt x="1771036" y="864888"/>
                  <a:pt x="1811132" y="886754"/>
                  <a:pt x="1828800" y="893379"/>
                </a:cubicBezTo>
                <a:cubicBezTo>
                  <a:pt x="1842326" y="898451"/>
                  <a:pt x="1856828" y="900386"/>
                  <a:pt x="1870842" y="903889"/>
                </a:cubicBezTo>
                <a:cubicBezTo>
                  <a:pt x="1879634" y="903261"/>
                  <a:pt x="2015156" y="902100"/>
                  <a:pt x="2060028" y="882869"/>
                </a:cubicBezTo>
                <a:cubicBezTo>
                  <a:pt x="2070883" y="878217"/>
                  <a:pt x="2130338" y="833253"/>
                  <a:pt x="2133600" y="830317"/>
                </a:cubicBezTo>
                <a:cubicBezTo>
                  <a:pt x="2165902" y="801245"/>
                  <a:pt x="2213274" y="752848"/>
                  <a:pt x="2238704" y="714703"/>
                </a:cubicBezTo>
                <a:cubicBezTo>
                  <a:pt x="2354139" y="541551"/>
                  <a:pt x="2153521" y="814268"/>
                  <a:pt x="2291255" y="630620"/>
                </a:cubicBezTo>
                <a:cubicBezTo>
                  <a:pt x="2294759" y="620110"/>
                  <a:pt x="2296269" y="608708"/>
                  <a:pt x="2301766" y="599089"/>
                </a:cubicBezTo>
                <a:cubicBezTo>
                  <a:pt x="2320955" y="565509"/>
                  <a:pt x="2363242" y="530272"/>
                  <a:pt x="2375338" y="493986"/>
                </a:cubicBezTo>
                <a:cubicBezTo>
                  <a:pt x="2385511" y="463470"/>
                  <a:pt x="2384644" y="456853"/>
                  <a:pt x="2406869" y="430924"/>
                </a:cubicBezTo>
                <a:cubicBezTo>
                  <a:pt x="2419767" y="415877"/>
                  <a:pt x="2436223" y="404108"/>
                  <a:pt x="2448911" y="388883"/>
                </a:cubicBezTo>
                <a:cubicBezTo>
                  <a:pt x="2471340" y="361969"/>
                  <a:pt x="2511973" y="304800"/>
                  <a:pt x="2511973" y="304800"/>
                </a:cubicBezTo>
                <a:cubicBezTo>
                  <a:pt x="2515476" y="290786"/>
                  <a:pt x="2518332" y="276594"/>
                  <a:pt x="2522483" y="262758"/>
                </a:cubicBezTo>
                <a:cubicBezTo>
                  <a:pt x="2539400" y="206368"/>
                  <a:pt x="2529684" y="201351"/>
                  <a:pt x="2575035" y="178676"/>
                </a:cubicBezTo>
                <a:cubicBezTo>
                  <a:pt x="2584944" y="173721"/>
                  <a:pt x="2596056" y="171669"/>
                  <a:pt x="2606566" y="168165"/>
                </a:cubicBezTo>
                <a:cubicBezTo>
                  <a:pt x="2620580" y="157655"/>
                  <a:pt x="2637207" y="149934"/>
                  <a:pt x="2648607" y="136634"/>
                </a:cubicBezTo>
                <a:cubicBezTo>
                  <a:pt x="2658804" y="124738"/>
                  <a:pt x="2661324" y="107879"/>
                  <a:pt x="2669628" y="94593"/>
                </a:cubicBezTo>
                <a:cubicBezTo>
                  <a:pt x="2678912" y="79738"/>
                  <a:pt x="2690649" y="66565"/>
                  <a:pt x="2701159" y="52551"/>
                </a:cubicBezTo>
                <a:cubicBezTo>
                  <a:pt x="2704662" y="42041"/>
                  <a:pt x="2703018" y="27941"/>
                  <a:pt x="2711669" y="21020"/>
                </a:cubicBezTo>
                <a:cubicBezTo>
                  <a:pt x="2722949" y="11996"/>
                  <a:pt x="2739821" y="14478"/>
                  <a:pt x="2753711" y="10510"/>
                </a:cubicBezTo>
                <a:cubicBezTo>
                  <a:pt x="2764364" y="7467"/>
                  <a:pt x="2774732" y="3503"/>
                  <a:pt x="2785242" y="0"/>
                </a:cubicBezTo>
                <a:cubicBezTo>
                  <a:pt x="2799256" y="3503"/>
                  <a:pt x="2816546" y="847"/>
                  <a:pt x="2827283" y="10510"/>
                </a:cubicBezTo>
                <a:cubicBezTo>
                  <a:pt x="2853324" y="33947"/>
                  <a:pt x="2890345" y="94593"/>
                  <a:pt x="2890345" y="94593"/>
                </a:cubicBezTo>
                <a:cubicBezTo>
                  <a:pt x="2912218" y="182085"/>
                  <a:pt x="2885585" y="95585"/>
                  <a:pt x="2921876" y="168165"/>
                </a:cubicBezTo>
                <a:cubicBezTo>
                  <a:pt x="2926831" y="178074"/>
                  <a:pt x="2928023" y="189513"/>
                  <a:pt x="2932387" y="199696"/>
                </a:cubicBezTo>
                <a:cubicBezTo>
                  <a:pt x="2938559" y="214097"/>
                  <a:pt x="2946400" y="227724"/>
                  <a:pt x="2953407" y="241738"/>
                </a:cubicBezTo>
                <a:cubicBezTo>
                  <a:pt x="2956911" y="259255"/>
                  <a:pt x="2962768" y="276462"/>
                  <a:pt x="2963918" y="294289"/>
                </a:cubicBezTo>
                <a:cubicBezTo>
                  <a:pt x="2965064" y="312045"/>
                  <a:pt x="2925228" y="528868"/>
                  <a:pt x="2995449" y="599089"/>
                </a:cubicBezTo>
                <a:cubicBezTo>
                  <a:pt x="3004381" y="608021"/>
                  <a:pt x="3015682" y="614461"/>
                  <a:pt x="3026980" y="620110"/>
                </a:cubicBezTo>
                <a:cubicBezTo>
                  <a:pt x="3036889" y="625065"/>
                  <a:pt x="3047763" y="627933"/>
                  <a:pt x="3058511" y="630620"/>
                </a:cubicBezTo>
                <a:cubicBezTo>
                  <a:pt x="3075842" y="634953"/>
                  <a:pt x="3093545" y="637627"/>
                  <a:pt x="3111062" y="641131"/>
                </a:cubicBezTo>
                <a:cubicBezTo>
                  <a:pt x="3121572" y="651641"/>
                  <a:pt x="3133467" y="660929"/>
                  <a:pt x="3142593" y="672662"/>
                </a:cubicBezTo>
                <a:cubicBezTo>
                  <a:pt x="3174707" y="713951"/>
                  <a:pt x="3172082" y="737852"/>
                  <a:pt x="3216166" y="756745"/>
                </a:cubicBezTo>
                <a:cubicBezTo>
                  <a:pt x="3229443" y="762435"/>
                  <a:pt x="3243959" y="764880"/>
                  <a:pt x="3258207" y="767255"/>
                </a:cubicBezTo>
                <a:cubicBezTo>
                  <a:pt x="3307079" y="775400"/>
                  <a:pt x="3356304" y="781269"/>
                  <a:pt x="3405352" y="788276"/>
                </a:cubicBezTo>
                <a:cubicBezTo>
                  <a:pt x="3429876" y="861848"/>
                  <a:pt x="3405352" y="844331"/>
                  <a:pt x="3457904" y="861848"/>
                </a:cubicBezTo>
                <a:cubicBezTo>
                  <a:pt x="3482428" y="858345"/>
                  <a:pt x="3507184" y="856196"/>
                  <a:pt x="3531476" y="851338"/>
                </a:cubicBezTo>
                <a:cubicBezTo>
                  <a:pt x="3542340" y="849165"/>
                  <a:pt x="3551928" y="840827"/>
                  <a:pt x="3563007" y="840827"/>
                </a:cubicBezTo>
                <a:cubicBezTo>
                  <a:pt x="3591626" y="840827"/>
                  <a:pt x="3623174" y="860400"/>
                  <a:pt x="3647090" y="872358"/>
                </a:cubicBezTo>
                <a:cubicBezTo>
                  <a:pt x="3654097" y="882868"/>
                  <a:pt x="3658247" y="895998"/>
                  <a:pt x="3668111" y="903889"/>
                </a:cubicBezTo>
                <a:cubicBezTo>
                  <a:pt x="3697013" y="927011"/>
                  <a:pt x="3763666" y="906396"/>
                  <a:pt x="3783724" y="903889"/>
                </a:cubicBezTo>
                <a:cubicBezTo>
                  <a:pt x="3797738" y="886372"/>
                  <a:pt x="3812306" y="869284"/>
                  <a:pt x="3825766" y="851338"/>
                </a:cubicBezTo>
                <a:cubicBezTo>
                  <a:pt x="3842020" y="829666"/>
                  <a:pt x="3857830" y="802707"/>
                  <a:pt x="3867807" y="777765"/>
                </a:cubicBezTo>
                <a:cubicBezTo>
                  <a:pt x="3876036" y="757192"/>
                  <a:pt x="3881821" y="735724"/>
                  <a:pt x="3888828" y="714703"/>
                </a:cubicBezTo>
                <a:cubicBezTo>
                  <a:pt x="3892331" y="704193"/>
                  <a:pt x="3897165" y="694036"/>
                  <a:pt x="3899338" y="683172"/>
                </a:cubicBezTo>
                <a:cubicBezTo>
                  <a:pt x="3902842" y="665655"/>
                  <a:pt x="3905974" y="648059"/>
                  <a:pt x="3909849" y="630620"/>
                </a:cubicBezTo>
                <a:cubicBezTo>
                  <a:pt x="3911017" y="625365"/>
                  <a:pt x="3925017" y="565826"/>
                  <a:pt x="3930869" y="557048"/>
                </a:cubicBezTo>
                <a:cubicBezTo>
                  <a:pt x="3947054" y="532771"/>
                  <a:pt x="3970665" y="520007"/>
                  <a:pt x="3993931" y="504496"/>
                </a:cubicBezTo>
                <a:cubicBezTo>
                  <a:pt x="4066519" y="510080"/>
                  <a:pt x="4163730" y="512046"/>
                  <a:pt x="4235669" y="536027"/>
                </a:cubicBezTo>
                <a:cubicBezTo>
                  <a:pt x="4246179" y="539531"/>
                  <a:pt x="4257291" y="541583"/>
                  <a:pt x="4267200" y="546538"/>
                </a:cubicBezTo>
                <a:cubicBezTo>
                  <a:pt x="4278498" y="552187"/>
                  <a:pt x="4288221" y="560551"/>
                  <a:pt x="4298731" y="567558"/>
                </a:cubicBezTo>
                <a:cubicBezTo>
                  <a:pt x="4350922" y="645844"/>
                  <a:pt x="4283844" y="549694"/>
                  <a:pt x="4351283" y="630620"/>
                </a:cubicBezTo>
                <a:cubicBezTo>
                  <a:pt x="4359370" y="640324"/>
                  <a:pt x="4364217" y="652447"/>
                  <a:pt x="4372304" y="662151"/>
                </a:cubicBezTo>
                <a:cubicBezTo>
                  <a:pt x="4381820" y="673570"/>
                  <a:pt x="4394319" y="682264"/>
                  <a:pt x="4403835" y="693683"/>
                </a:cubicBezTo>
                <a:cubicBezTo>
                  <a:pt x="4430950" y="726222"/>
                  <a:pt x="4418453" y="729650"/>
                  <a:pt x="4456387" y="756745"/>
                </a:cubicBezTo>
                <a:cubicBezTo>
                  <a:pt x="4479113" y="772977"/>
                  <a:pt x="4504230" y="779699"/>
                  <a:pt x="4529959" y="788276"/>
                </a:cubicBezTo>
                <a:cubicBezTo>
                  <a:pt x="4603531" y="784772"/>
                  <a:pt x="4677255" y="783639"/>
                  <a:pt x="4750676" y="777765"/>
                </a:cubicBezTo>
                <a:cubicBezTo>
                  <a:pt x="4765075" y="776613"/>
                  <a:pt x="4778828" y="771223"/>
                  <a:pt x="4792718" y="767255"/>
                </a:cubicBezTo>
                <a:cubicBezTo>
                  <a:pt x="4803371" y="764212"/>
                  <a:pt x="4824249" y="756745"/>
                  <a:pt x="4824249" y="756745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9B3AAB9D-273E-0717-C341-A2742FF757E8}"/>
              </a:ext>
            </a:extLst>
          </p:cNvPr>
          <p:cNvSpPr/>
          <p:nvPr/>
        </p:nvSpPr>
        <p:spPr>
          <a:xfrm>
            <a:off x="2329930" y="1470607"/>
            <a:ext cx="4624552" cy="2112580"/>
          </a:xfrm>
          <a:custGeom>
            <a:avLst/>
            <a:gdLst>
              <a:gd name="connsiteX0" fmla="*/ 0 w 4624552"/>
              <a:gd name="connsiteY0" fmla="*/ 2112580 h 2112580"/>
              <a:gd name="connsiteX1" fmla="*/ 210207 w 4624552"/>
              <a:gd name="connsiteY1" fmla="*/ 2102069 h 2112580"/>
              <a:gd name="connsiteX2" fmla="*/ 283779 w 4624552"/>
              <a:gd name="connsiteY2" fmla="*/ 2081049 h 2112580"/>
              <a:gd name="connsiteX3" fmla="*/ 472966 w 4624552"/>
              <a:gd name="connsiteY3" fmla="*/ 2049518 h 2112580"/>
              <a:gd name="connsiteX4" fmla="*/ 536028 w 4624552"/>
              <a:gd name="connsiteY4" fmla="*/ 2039007 h 2112580"/>
              <a:gd name="connsiteX5" fmla="*/ 651641 w 4624552"/>
              <a:gd name="connsiteY5" fmla="*/ 2007476 h 2112580"/>
              <a:gd name="connsiteX6" fmla="*/ 746234 w 4624552"/>
              <a:gd name="connsiteY6" fmla="*/ 1975945 h 2112580"/>
              <a:gd name="connsiteX7" fmla="*/ 861848 w 4624552"/>
              <a:gd name="connsiteY7" fmla="*/ 1933904 h 2112580"/>
              <a:gd name="connsiteX8" fmla="*/ 914400 w 4624552"/>
              <a:gd name="connsiteY8" fmla="*/ 1923394 h 2112580"/>
              <a:gd name="connsiteX9" fmla="*/ 977462 w 4624552"/>
              <a:gd name="connsiteY9" fmla="*/ 1902373 h 2112580"/>
              <a:gd name="connsiteX10" fmla="*/ 1124607 w 4624552"/>
              <a:gd name="connsiteY10" fmla="*/ 1881352 h 2112580"/>
              <a:gd name="connsiteX11" fmla="*/ 1261241 w 4624552"/>
              <a:gd name="connsiteY11" fmla="*/ 1849821 h 2112580"/>
              <a:gd name="connsiteX12" fmla="*/ 1334814 w 4624552"/>
              <a:gd name="connsiteY12" fmla="*/ 1828800 h 2112580"/>
              <a:gd name="connsiteX13" fmla="*/ 1397876 w 4624552"/>
              <a:gd name="connsiteY13" fmla="*/ 1807780 h 2112580"/>
              <a:gd name="connsiteX14" fmla="*/ 1471448 w 4624552"/>
              <a:gd name="connsiteY14" fmla="*/ 1797269 h 2112580"/>
              <a:gd name="connsiteX15" fmla="*/ 1555531 w 4624552"/>
              <a:gd name="connsiteY15" fmla="*/ 1776249 h 2112580"/>
              <a:gd name="connsiteX16" fmla="*/ 1629103 w 4624552"/>
              <a:gd name="connsiteY16" fmla="*/ 1755228 h 2112580"/>
              <a:gd name="connsiteX17" fmla="*/ 1713186 w 4624552"/>
              <a:gd name="connsiteY17" fmla="*/ 1734207 h 2112580"/>
              <a:gd name="connsiteX18" fmla="*/ 1797269 w 4624552"/>
              <a:gd name="connsiteY18" fmla="*/ 1702676 h 2112580"/>
              <a:gd name="connsiteX19" fmla="*/ 2039007 w 4624552"/>
              <a:gd name="connsiteY19" fmla="*/ 1639614 h 2112580"/>
              <a:gd name="connsiteX20" fmla="*/ 2123090 w 4624552"/>
              <a:gd name="connsiteY20" fmla="*/ 1618594 h 2112580"/>
              <a:gd name="connsiteX21" fmla="*/ 2207172 w 4624552"/>
              <a:gd name="connsiteY21" fmla="*/ 1587063 h 2112580"/>
              <a:gd name="connsiteX22" fmla="*/ 2354317 w 4624552"/>
              <a:gd name="connsiteY22" fmla="*/ 1545021 h 2112580"/>
              <a:gd name="connsiteX23" fmla="*/ 2490952 w 4624552"/>
              <a:gd name="connsiteY23" fmla="*/ 1492469 h 2112580"/>
              <a:gd name="connsiteX24" fmla="*/ 2554014 w 4624552"/>
              <a:gd name="connsiteY24" fmla="*/ 1460938 h 2112580"/>
              <a:gd name="connsiteX25" fmla="*/ 2680138 w 4624552"/>
              <a:gd name="connsiteY25" fmla="*/ 1408387 h 2112580"/>
              <a:gd name="connsiteX26" fmla="*/ 2795752 w 4624552"/>
              <a:gd name="connsiteY26" fmla="*/ 1345325 h 2112580"/>
              <a:gd name="connsiteX27" fmla="*/ 2848303 w 4624552"/>
              <a:gd name="connsiteY27" fmla="*/ 1324304 h 2112580"/>
              <a:gd name="connsiteX28" fmla="*/ 2953407 w 4624552"/>
              <a:gd name="connsiteY28" fmla="*/ 1261242 h 2112580"/>
              <a:gd name="connsiteX29" fmla="*/ 2995448 w 4624552"/>
              <a:gd name="connsiteY29" fmla="*/ 1240221 h 2112580"/>
              <a:gd name="connsiteX30" fmla="*/ 3079531 w 4624552"/>
              <a:gd name="connsiteY30" fmla="*/ 1187669 h 2112580"/>
              <a:gd name="connsiteX31" fmla="*/ 3132083 w 4624552"/>
              <a:gd name="connsiteY31" fmla="*/ 1156138 h 2112580"/>
              <a:gd name="connsiteX32" fmla="*/ 3258207 w 4624552"/>
              <a:gd name="connsiteY32" fmla="*/ 1061545 h 2112580"/>
              <a:gd name="connsiteX33" fmla="*/ 3300248 w 4624552"/>
              <a:gd name="connsiteY33" fmla="*/ 1030014 h 2112580"/>
              <a:gd name="connsiteX34" fmla="*/ 3373821 w 4624552"/>
              <a:gd name="connsiteY34" fmla="*/ 966952 h 2112580"/>
              <a:gd name="connsiteX35" fmla="*/ 3405352 w 4624552"/>
              <a:gd name="connsiteY35" fmla="*/ 935421 h 2112580"/>
              <a:gd name="connsiteX36" fmla="*/ 3447393 w 4624552"/>
              <a:gd name="connsiteY36" fmla="*/ 903890 h 2112580"/>
              <a:gd name="connsiteX37" fmla="*/ 3510455 w 4624552"/>
              <a:gd name="connsiteY37" fmla="*/ 840828 h 2112580"/>
              <a:gd name="connsiteX38" fmla="*/ 3541986 w 4624552"/>
              <a:gd name="connsiteY38" fmla="*/ 819807 h 2112580"/>
              <a:gd name="connsiteX39" fmla="*/ 3594538 w 4624552"/>
              <a:gd name="connsiteY39" fmla="*/ 767256 h 2112580"/>
              <a:gd name="connsiteX40" fmla="*/ 3678621 w 4624552"/>
              <a:gd name="connsiteY40" fmla="*/ 714704 h 2112580"/>
              <a:gd name="connsiteX41" fmla="*/ 3699641 w 4624552"/>
              <a:gd name="connsiteY41" fmla="*/ 683173 h 2112580"/>
              <a:gd name="connsiteX42" fmla="*/ 3731172 w 4624552"/>
              <a:gd name="connsiteY42" fmla="*/ 662152 h 2112580"/>
              <a:gd name="connsiteX43" fmla="*/ 3762703 w 4624552"/>
              <a:gd name="connsiteY43" fmla="*/ 630621 h 2112580"/>
              <a:gd name="connsiteX44" fmla="*/ 3794234 w 4624552"/>
              <a:gd name="connsiteY44" fmla="*/ 609600 h 2112580"/>
              <a:gd name="connsiteX45" fmla="*/ 3825766 w 4624552"/>
              <a:gd name="connsiteY45" fmla="*/ 578069 h 2112580"/>
              <a:gd name="connsiteX46" fmla="*/ 3920359 w 4624552"/>
              <a:gd name="connsiteY46" fmla="*/ 515007 h 2112580"/>
              <a:gd name="connsiteX47" fmla="*/ 3993931 w 4624552"/>
              <a:gd name="connsiteY47" fmla="*/ 462456 h 2112580"/>
              <a:gd name="connsiteX48" fmla="*/ 4025462 w 4624552"/>
              <a:gd name="connsiteY48" fmla="*/ 451945 h 2112580"/>
              <a:gd name="connsiteX49" fmla="*/ 4109545 w 4624552"/>
              <a:gd name="connsiteY49" fmla="*/ 388883 h 2112580"/>
              <a:gd name="connsiteX50" fmla="*/ 4141076 w 4624552"/>
              <a:gd name="connsiteY50" fmla="*/ 367863 h 2112580"/>
              <a:gd name="connsiteX51" fmla="*/ 4204138 w 4624552"/>
              <a:gd name="connsiteY51" fmla="*/ 325821 h 2112580"/>
              <a:gd name="connsiteX52" fmla="*/ 4267200 w 4624552"/>
              <a:gd name="connsiteY52" fmla="*/ 262759 h 2112580"/>
              <a:gd name="connsiteX53" fmla="*/ 4309241 w 4624552"/>
              <a:gd name="connsiteY53" fmla="*/ 231228 h 2112580"/>
              <a:gd name="connsiteX54" fmla="*/ 4340772 w 4624552"/>
              <a:gd name="connsiteY54" fmla="*/ 210207 h 2112580"/>
              <a:gd name="connsiteX55" fmla="*/ 4372303 w 4624552"/>
              <a:gd name="connsiteY55" fmla="*/ 178676 h 2112580"/>
              <a:gd name="connsiteX56" fmla="*/ 4403834 w 4624552"/>
              <a:gd name="connsiteY56" fmla="*/ 157656 h 2112580"/>
              <a:gd name="connsiteX57" fmla="*/ 4487917 w 4624552"/>
              <a:gd name="connsiteY57" fmla="*/ 94594 h 2112580"/>
              <a:gd name="connsiteX58" fmla="*/ 4561490 w 4624552"/>
              <a:gd name="connsiteY58" fmla="*/ 42042 h 2112580"/>
              <a:gd name="connsiteX59" fmla="*/ 4624552 w 4624552"/>
              <a:gd name="connsiteY59" fmla="*/ 0 h 211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624552" h="2112580">
                <a:moveTo>
                  <a:pt x="0" y="2112580"/>
                </a:moveTo>
                <a:cubicBezTo>
                  <a:pt x="70069" y="2109076"/>
                  <a:pt x="140480" y="2109816"/>
                  <a:pt x="210207" y="2102069"/>
                </a:cubicBezTo>
                <a:cubicBezTo>
                  <a:pt x="235556" y="2099252"/>
                  <a:pt x="258821" y="2086303"/>
                  <a:pt x="283779" y="2081049"/>
                </a:cubicBezTo>
                <a:cubicBezTo>
                  <a:pt x="283828" y="2081039"/>
                  <a:pt x="441411" y="2054777"/>
                  <a:pt x="472966" y="2049518"/>
                </a:cubicBezTo>
                <a:cubicBezTo>
                  <a:pt x="493987" y="2046015"/>
                  <a:pt x="515811" y="2045746"/>
                  <a:pt x="536028" y="2039007"/>
                </a:cubicBezTo>
                <a:cubicBezTo>
                  <a:pt x="616037" y="2012338"/>
                  <a:pt x="577363" y="2022333"/>
                  <a:pt x="651641" y="2007476"/>
                </a:cubicBezTo>
                <a:cubicBezTo>
                  <a:pt x="739444" y="1963577"/>
                  <a:pt x="644363" y="2006507"/>
                  <a:pt x="746234" y="1975945"/>
                </a:cubicBezTo>
                <a:cubicBezTo>
                  <a:pt x="934229" y="1919546"/>
                  <a:pt x="645980" y="1992777"/>
                  <a:pt x="861848" y="1933904"/>
                </a:cubicBezTo>
                <a:cubicBezTo>
                  <a:pt x="879083" y="1929204"/>
                  <a:pt x="897165" y="1928094"/>
                  <a:pt x="914400" y="1923394"/>
                </a:cubicBezTo>
                <a:cubicBezTo>
                  <a:pt x="935777" y="1917564"/>
                  <a:pt x="955735" y="1906719"/>
                  <a:pt x="977462" y="1902373"/>
                </a:cubicBezTo>
                <a:cubicBezTo>
                  <a:pt x="1026046" y="1892656"/>
                  <a:pt x="1124607" y="1881352"/>
                  <a:pt x="1124607" y="1881352"/>
                </a:cubicBezTo>
                <a:cubicBezTo>
                  <a:pt x="1262425" y="1835412"/>
                  <a:pt x="1108430" y="1882566"/>
                  <a:pt x="1261241" y="1849821"/>
                </a:cubicBezTo>
                <a:cubicBezTo>
                  <a:pt x="1286181" y="1844477"/>
                  <a:pt x="1310436" y="1836301"/>
                  <a:pt x="1334814" y="1828800"/>
                </a:cubicBezTo>
                <a:cubicBezTo>
                  <a:pt x="1355992" y="1822284"/>
                  <a:pt x="1376286" y="1812762"/>
                  <a:pt x="1397876" y="1807780"/>
                </a:cubicBezTo>
                <a:cubicBezTo>
                  <a:pt x="1422015" y="1802210"/>
                  <a:pt x="1447156" y="1802127"/>
                  <a:pt x="1471448" y="1797269"/>
                </a:cubicBezTo>
                <a:cubicBezTo>
                  <a:pt x="1499777" y="1791603"/>
                  <a:pt x="1527616" y="1783693"/>
                  <a:pt x="1555531" y="1776249"/>
                </a:cubicBezTo>
                <a:cubicBezTo>
                  <a:pt x="1580175" y="1769677"/>
                  <a:pt x="1604459" y="1761800"/>
                  <a:pt x="1629103" y="1755228"/>
                </a:cubicBezTo>
                <a:cubicBezTo>
                  <a:pt x="1657018" y="1747784"/>
                  <a:pt x="1685611" y="1742824"/>
                  <a:pt x="1713186" y="1734207"/>
                </a:cubicBezTo>
                <a:cubicBezTo>
                  <a:pt x="1741757" y="1725279"/>
                  <a:pt x="1768872" y="1712142"/>
                  <a:pt x="1797269" y="1702676"/>
                </a:cubicBezTo>
                <a:cubicBezTo>
                  <a:pt x="1852598" y="1684233"/>
                  <a:pt x="2013288" y="1646044"/>
                  <a:pt x="2039007" y="1639614"/>
                </a:cubicBezTo>
                <a:cubicBezTo>
                  <a:pt x="2067035" y="1632607"/>
                  <a:pt x="2096039" y="1628738"/>
                  <a:pt x="2123090" y="1618594"/>
                </a:cubicBezTo>
                <a:cubicBezTo>
                  <a:pt x="2151117" y="1608084"/>
                  <a:pt x="2178648" y="1596139"/>
                  <a:pt x="2207172" y="1587063"/>
                </a:cubicBezTo>
                <a:cubicBezTo>
                  <a:pt x="2255782" y="1571596"/>
                  <a:pt x="2308691" y="1567834"/>
                  <a:pt x="2354317" y="1545021"/>
                </a:cubicBezTo>
                <a:cubicBezTo>
                  <a:pt x="2516147" y="1464106"/>
                  <a:pt x="2312350" y="1561162"/>
                  <a:pt x="2490952" y="1492469"/>
                </a:cubicBezTo>
                <a:cubicBezTo>
                  <a:pt x="2512887" y="1484032"/>
                  <a:pt x="2532538" y="1470483"/>
                  <a:pt x="2554014" y="1460938"/>
                </a:cubicBezTo>
                <a:cubicBezTo>
                  <a:pt x="2595633" y="1442441"/>
                  <a:pt x="2641084" y="1431819"/>
                  <a:pt x="2680138" y="1408387"/>
                </a:cubicBezTo>
                <a:cubicBezTo>
                  <a:pt x="2730751" y="1378019"/>
                  <a:pt x="2739834" y="1370743"/>
                  <a:pt x="2795752" y="1345325"/>
                </a:cubicBezTo>
                <a:cubicBezTo>
                  <a:pt x="2812927" y="1337518"/>
                  <a:pt x="2831656" y="1333182"/>
                  <a:pt x="2848303" y="1324304"/>
                </a:cubicBezTo>
                <a:cubicBezTo>
                  <a:pt x="2884353" y="1305077"/>
                  <a:pt x="2916864" y="1279514"/>
                  <a:pt x="2953407" y="1261242"/>
                </a:cubicBezTo>
                <a:cubicBezTo>
                  <a:pt x="2967421" y="1254235"/>
                  <a:pt x="2981752" y="1247830"/>
                  <a:pt x="2995448" y="1240221"/>
                </a:cubicBezTo>
                <a:cubicBezTo>
                  <a:pt x="3065372" y="1201374"/>
                  <a:pt x="3026958" y="1220527"/>
                  <a:pt x="3079531" y="1187669"/>
                </a:cubicBezTo>
                <a:cubicBezTo>
                  <a:pt x="3096854" y="1176842"/>
                  <a:pt x="3115287" y="1167766"/>
                  <a:pt x="3132083" y="1156138"/>
                </a:cubicBezTo>
                <a:cubicBezTo>
                  <a:pt x="3132098" y="1156128"/>
                  <a:pt x="3237179" y="1077316"/>
                  <a:pt x="3258207" y="1061545"/>
                </a:cubicBezTo>
                <a:cubicBezTo>
                  <a:pt x="3272221" y="1051035"/>
                  <a:pt x="3287862" y="1042400"/>
                  <a:pt x="3300248" y="1030014"/>
                </a:cubicBezTo>
                <a:cubicBezTo>
                  <a:pt x="3378488" y="951774"/>
                  <a:pt x="3279439" y="1047850"/>
                  <a:pt x="3373821" y="966952"/>
                </a:cubicBezTo>
                <a:cubicBezTo>
                  <a:pt x="3385107" y="957279"/>
                  <a:pt x="3394067" y="945094"/>
                  <a:pt x="3405352" y="935421"/>
                </a:cubicBezTo>
                <a:cubicBezTo>
                  <a:pt x="3418652" y="924021"/>
                  <a:pt x="3434373" y="915608"/>
                  <a:pt x="3447393" y="903890"/>
                </a:cubicBezTo>
                <a:cubicBezTo>
                  <a:pt x="3469489" y="884003"/>
                  <a:pt x="3485720" y="857318"/>
                  <a:pt x="3510455" y="840828"/>
                </a:cubicBezTo>
                <a:cubicBezTo>
                  <a:pt x="3520965" y="833821"/>
                  <a:pt x="3532479" y="828125"/>
                  <a:pt x="3541986" y="819807"/>
                </a:cubicBezTo>
                <a:cubicBezTo>
                  <a:pt x="3560630" y="803494"/>
                  <a:pt x="3575894" y="783569"/>
                  <a:pt x="3594538" y="767256"/>
                </a:cubicBezTo>
                <a:cubicBezTo>
                  <a:pt x="3606305" y="756960"/>
                  <a:pt x="3674688" y="717064"/>
                  <a:pt x="3678621" y="714704"/>
                </a:cubicBezTo>
                <a:cubicBezTo>
                  <a:pt x="3685628" y="704194"/>
                  <a:pt x="3690709" y="692105"/>
                  <a:pt x="3699641" y="683173"/>
                </a:cubicBezTo>
                <a:cubicBezTo>
                  <a:pt x="3708573" y="674241"/>
                  <a:pt x="3721468" y="670239"/>
                  <a:pt x="3731172" y="662152"/>
                </a:cubicBezTo>
                <a:cubicBezTo>
                  <a:pt x="3742591" y="652636"/>
                  <a:pt x="3751284" y="640137"/>
                  <a:pt x="3762703" y="630621"/>
                </a:cubicBezTo>
                <a:cubicBezTo>
                  <a:pt x="3772407" y="622534"/>
                  <a:pt x="3784530" y="617687"/>
                  <a:pt x="3794234" y="609600"/>
                </a:cubicBezTo>
                <a:cubicBezTo>
                  <a:pt x="3805653" y="600084"/>
                  <a:pt x="3814033" y="587195"/>
                  <a:pt x="3825766" y="578069"/>
                </a:cubicBezTo>
                <a:cubicBezTo>
                  <a:pt x="3920369" y="504490"/>
                  <a:pt x="3857292" y="562307"/>
                  <a:pt x="3920359" y="515007"/>
                </a:cubicBezTo>
                <a:cubicBezTo>
                  <a:pt x="3929886" y="507861"/>
                  <a:pt x="3978558" y="470143"/>
                  <a:pt x="3993931" y="462456"/>
                </a:cubicBezTo>
                <a:cubicBezTo>
                  <a:pt x="4003840" y="457501"/>
                  <a:pt x="4014952" y="455449"/>
                  <a:pt x="4025462" y="451945"/>
                </a:cubicBezTo>
                <a:cubicBezTo>
                  <a:pt x="4053490" y="430924"/>
                  <a:pt x="4080394" y="408316"/>
                  <a:pt x="4109545" y="388883"/>
                </a:cubicBezTo>
                <a:cubicBezTo>
                  <a:pt x="4120055" y="381876"/>
                  <a:pt x="4131372" y="375950"/>
                  <a:pt x="4141076" y="367863"/>
                </a:cubicBezTo>
                <a:cubicBezTo>
                  <a:pt x="4193564" y="324123"/>
                  <a:pt x="4148724" y="344292"/>
                  <a:pt x="4204138" y="325821"/>
                </a:cubicBezTo>
                <a:cubicBezTo>
                  <a:pt x="4225159" y="304800"/>
                  <a:pt x="4243418" y="280596"/>
                  <a:pt x="4267200" y="262759"/>
                </a:cubicBezTo>
                <a:cubicBezTo>
                  <a:pt x="4281214" y="252249"/>
                  <a:pt x="4294987" y="241410"/>
                  <a:pt x="4309241" y="231228"/>
                </a:cubicBezTo>
                <a:cubicBezTo>
                  <a:pt x="4319520" y="223886"/>
                  <a:pt x="4331068" y="218294"/>
                  <a:pt x="4340772" y="210207"/>
                </a:cubicBezTo>
                <a:cubicBezTo>
                  <a:pt x="4352191" y="200691"/>
                  <a:pt x="4360884" y="188192"/>
                  <a:pt x="4372303" y="178676"/>
                </a:cubicBezTo>
                <a:cubicBezTo>
                  <a:pt x="4382007" y="170589"/>
                  <a:pt x="4393618" y="165086"/>
                  <a:pt x="4403834" y="157656"/>
                </a:cubicBezTo>
                <a:cubicBezTo>
                  <a:pt x="4432168" y="137050"/>
                  <a:pt x="4458767" y="114028"/>
                  <a:pt x="4487917" y="94594"/>
                </a:cubicBezTo>
                <a:cubicBezTo>
                  <a:pt x="4590428" y="26252"/>
                  <a:pt x="4431122" y="133300"/>
                  <a:pt x="4561490" y="42042"/>
                </a:cubicBezTo>
                <a:cubicBezTo>
                  <a:pt x="4582187" y="27554"/>
                  <a:pt x="4624552" y="0"/>
                  <a:pt x="4624552" y="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A9EBD68-6229-28B5-E158-529A3A010A51}"/>
              </a:ext>
            </a:extLst>
          </p:cNvPr>
          <p:cNvSpPr/>
          <p:nvPr/>
        </p:nvSpPr>
        <p:spPr>
          <a:xfrm>
            <a:off x="2392992" y="3604207"/>
            <a:ext cx="4687654" cy="1975945"/>
          </a:xfrm>
          <a:custGeom>
            <a:avLst/>
            <a:gdLst>
              <a:gd name="connsiteX0" fmla="*/ 0 w 4687654"/>
              <a:gd name="connsiteY0" fmla="*/ 0 h 1975945"/>
              <a:gd name="connsiteX1" fmla="*/ 294290 w 4687654"/>
              <a:gd name="connsiteY1" fmla="*/ 0 h 1975945"/>
              <a:gd name="connsiteX2" fmla="*/ 851338 w 4687654"/>
              <a:gd name="connsiteY2" fmla="*/ 10511 h 1975945"/>
              <a:gd name="connsiteX3" fmla="*/ 977462 w 4687654"/>
              <a:gd name="connsiteY3" fmla="*/ 21021 h 1975945"/>
              <a:gd name="connsiteX4" fmla="*/ 1051035 w 4687654"/>
              <a:gd name="connsiteY4" fmla="*/ 31531 h 1975945"/>
              <a:gd name="connsiteX5" fmla="*/ 1471448 w 4687654"/>
              <a:gd name="connsiteY5" fmla="*/ 42042 h 1975945"/>
              <a:gd name="connsiteX6" fmla="*/ 1629104 w 4687654"/>
              <a:gd name="connsiteY6" fmla="*/ 63063 h 1975945"/>
              <a:gd name="connsiteX7" fmla="*/ 1744717 w 4687654"/>
              <a:gd name="connsiteY7" fmla="*/ 84083 h 1975945"/>
              <a:gd name="connsiteX8" fmla="*/ 1807779 w 4687654"/>
              <a:gd name="connsiteY8" fmla="*/ 105104 h 1975945"/>
              <a:gd name="connsiteX9" fmla="*/ 1849821 w 4687654"/>
              <a:gd name="connsiteY9" fmla="*/ 115614 h 1975945"/>
              <a:gd name="connsiteX10" fmla="*/ 1902372 w 4687654"/>
              <a:gd name="connsiteY10" fmla="*/ 136635 h 1975945"/>
              <a:gd name="connsiteX11" fmla="*/ 1944414 w 4687654"/>
              <a:gd name="connsiteY11" fmla="*/ 157656 h 1975945"/>
              <a:gd name="connsiteX12" fmla="*/ 1996966 w 4687654"/>
              <a:gd name="connsiteY12" fmla="*/ 168166 h 1975945"/>
              <a:gd name="connsiteX13" fmla="*/ 2091559 w 4687654"/>
              <a:gd name="connsiteY13" fmla="*/ 199697 h 1975945"/>
              <a:gd name="connsiteX14" fmla="*/ 2133600 w 4687654"/>
              <a:gd name="connsiteY14" fmla="*/ 220718 h 1975945"/>
              <a:gd name="connsiteX15" fmla="*/ 2175641 w 4687654"/>
              <a:gd name="connsiteY15" fmla="*/ 231228 h 1975945"/>
              <a:gd name="connsiteX16" fmla="*/ 2270235 w 4687654"/>
              <a:gd name="connsiteY16" fmla="*/ 262759 h 1975945"/>
              <a:gd name="connsiteX17" fmla="*/ 2396359 w 4687654"/>
              <a:gd name="connsiteY17" fmla="*/ 304800 h 1975945"/>
              <a:gd name="connsiteX18" fmla="*/ 2438400 w 4687654"/>
              <a:gd name="connsiteY18" fmla="*/ 315311 h 1975945"/>
              <a:gd name="connsiteX19" fmla="*/ 2480441 w 4687654"/>
              <a:gd name="connsiteY19" fmla="*/ 336331 h 1975945"/>
              <a:gd name="connsiteX20" fmla="*/ 2564524 w 4687654"/>
              <a:gd name="connsiteY20" fmla="*/ 357352 h 1975945"/>
              <a:gd name="connsiteX21" fmla="*/ 2606566 w 4687654"/>
              <a:gd name="connsiteY21" fmla="*/ 378373 h 1975945"/>
              <a:gd name="connsiteX22" fmla="*/ 2638097 w 4687654"/>
              <a:gd name="connsiteY22" fmla="*/ 388883 h 1975945"/>
              <a:gd name="connsiteX23" fmla="*/ 2701159 w 4687654"/>
              <a:gd name="connsiteY23" fmla="*/ 420414 h 1975945"/>
              <a:gd name="connsiteX24" fmla="*/ 2816772 w 4687654"/>
              <a:gd name="connsiteY24" fmla="*/ 504497 h 1975945"/>
              <a:gd name="connsiteX25" fmla="*/ 2953407 w 4687654"/>
              <a:gd name="connsiteY25" fmla="*/ 578069 h 1975945"/>
              <a:gd name="connsiteX26" fmla="*/ 3037490 w 4687654"/>
              <a:gd name="connsiteY26" fmla="*/ 630621 h 1975945"/>
              <a:gd name="connsiteX27" fmla="*/ 3069021 w 4687654"/>
              <a:gd name="connsiteY27" fmla="*/ 651642 h 1975945"/>
              <a:gd name="connsiteX28" fmla="*/ 3184635 w 4687654"/>
              <a:gd name="connsiteY28" fmla="*/ 704194 h 1975945"/>
              <a:gd name="connsiteX29" fmla="*/ 3258207 w 4687654"/>
              <a:gd name="connsiteY29" fmla="*/ 756745 h 1975945"/>
              <a:gd name="connsiteX30" fmla="*/ 3331779 w 4687654"/>
              <a:gd name="connsiteY30" fmla="*/ 809297 h 1975945"/>
              <a:gd name="connsiteX31" fmla="*/ 3394841 w 4687654"/>
              <a:gd name="connsiteY31" fmla="*/ 872359 h 1975945"/>
              <a:gd name="connsiteX32" fmla="*/ 3415862 w 4687654"/>
              <a:gd name="connsiteY32" fmla="*/ 903890 h 1975945"/>
              <a:gd name="connsiteX33" fmla="*/ 3447393 w 4687654"/>
              <a:gd name="connsiteY33" fmla="*/ 924911 h 1975945"/>
              <a:gd name="connsiteX34" fmla="*/ 3510455 w 4687654"/>
              <a:gd name="connsiteY34" fmla="*/ 998483 h 1975945"/>
              <a:gd name="connsiteX35" fmla="*/ 3552497 w 4687654"/>
              <a:gd name="connsiteY35" fmla="*/ 1019504 h 1975945"/>
              <a:gd name="connsiteX36" fmla="*/ 3584028 w 4687654"/>
              <a:gd name="connsiteY36" fmla="*/ 1040525 h 1975945"/>
              <a:gd name="connsiteX37" fmla="*/ 3699641 w 4687654"/>
              <a:gd name="connsiteY37" fmla="*/ 1093076 h 1975945"/>
              <a:gd name="connsiteX38" fmla="*/ 3731172 w 4687654"/>
              <a:gd name="connsiteY38" fmla="*/ 1114097 h 1975945"/>
              <a:gd name="connsiteX39" fmla="*/ 3804745 w 4687654"/>
              <a:gd name="connsiteY39" fmla="*/ 1187669 h 1975945"/>
              <a:gd name="connsiteX40" fmla="*/ 3857297 w 4687654"/>
              <a:gd name="connsiteY40" fmla="*/ 1229711 h 1975945"/>
              <a:gd name="connsiteX41" fmla="*/ 3941379 w 4687654"/>
              <a:gd name="connsiteY41" fmla="*/ 1282263 h 1975945"/>
              <a:gd name="connsiteX42" fmla="*/ 4025462 w 4687654"/>
              <a:gd name="connsiteY42" fmla="*/ 1334814 h 1975945"/>
              <a:gd name="connsiteX43" fmla="*/ 4099035 w 4687654"/>
              <a:gd name="connsiteY43" fmla="*/ 1408387 h 1975945"/>
              <a:gd name="connsiteX44" fmla="*/ 4130566 w 4687654"/>
              <a:gd name="connsiteY44" fmla="*/ 1439918 h 1975945"/>
              <a:gd name="connsiteX45" fmla="*/ 4162097 w 4687654"/>
              <a:gd name="connsiteY45" fmla="*/ 1460938 h 1975945"/>
              <a:gd name="connsiteX46" fmla="*/ 4256690 w 4687654"/>
              <a:gd name="connsiteY46" fmla="*/ 1534511 h 1975945"/>
              <a:gd name="connsiteX47" fmla="*/ 4288221 w 4687654"/>
              <a:gd name="connsiteY47" fmla="*/ 1555531 h 1975945"/>
              <a:gd name="connsiteX48" fmla="*/ 4361793 w 4687654"/>
              <a:gd name="connsiteY48" fmla="*/ 1608083 h 1975945"/>
              <a:gd name="connsiteX49" fmla="*/ 4424855 w 4687654"/>
              <a:gd name="connsiteY49" fmla="*/ 1671145 h 1975945"/>
              <a:gd name="connsiteX50" fmla="*/ 4456386 w 4687654"/>
              <a:gd name="connsiteY50" fmla="*/ 1702676 h 1975945"/>
              <a:gd name="connsiteX51" fmla="*/ 4508938 w 4687654"/>
              <a:gd name="connsiteY51" fmla="*/ 1776249 h 1975945"/>
              <a:gd name="connsiteX52" fmla="*/ 4603531 w 4687654"/>
              <a:gd name="connsiteY52" fmla="*/ 1870842 h 1975945"/>
              <a:gd name="connsiteX53" fmla="*/ 4656083 w 4687654"/>
              <a:gd name="connsiteY53" fmla="*/ 1933904 h 1975945"/>
              <a:gd name="connsiteX54" fmla="*/ 4687614 w 4687654"/>
              <a:gd name="connsiteY54" fmla="*/ 1975945 h 197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687654" h="1975945">
                <a:moveTo>
                  <a:pt x="0" y="0"/>
                </a:moveTo>
                <a:cubicBezTo>
                  <a:pt x="174007" y="24860"/>
                  <a:pt x="-32993" y="0"/>
                  <a:pt x="294290" y="0"/>
                </a:cubicBezTo>
                <a:cubicBezTo>
                  <a:pt x="480006" y="0"/>
                  <a:pt x="665655" y="7007"/>
                  <a:pt x="851338" y="10511"/>
                </a:cubicBezTo>
                <a:cubicBezTo>
                  <a:pt x="893379" y="14014"/>
                  <a:pt x="935507" y="16605"/>
                  <a:pt x="977462" y="21021"/>
                </a:cubicBezTo>
                <a:cubicBezTo>
                  <a:pt x="1002099" y="23614"/>
                  <a:pt x="1026284" y="30478"/>
                  <a:pt x="1051035" y="31531"/>
                </a:cubicBezTo>
                <a:cubicBezTo>
                  <a:pt x="1191090" y="37491"/>
                  <a:pt x="1331310" y="38538"/>
                  <a:pt x="1471448" y="42042"/>
                </a:cubicBezTo>
                <a:cubicBezTo>
                  <a:pt x="1632483" y="58145"/>
                  <a:pt x="1522668" y="43711"/>
                  <a:pt x="1629104" y="63063"/>
                </a:cubicBezTo>
                <a:cubicBezTo>
                  <a:pt x="1653140" y="67433"/>
                  <a:pt x="1718754" y="77002"/>
                  <a:pt x="1744717" y="84083"/>
                </a:cubicBezTo>
                <a:cubicBezTo>
                  <a:pt x="1766094" y="89913"/>
                  <a:pt x="1786556" y="98737"/>
                  <a:pt x="1807779" y="105104"/>
                </a:cubicBezTo>
                <a:cubicBezTo>
                  <a:pt x="1821615" y="109255"/>
                  <a:pt x="1836117" y="111046"/>
                  <a:pt x="1849821" y="115614"/>
                </a:cubicBezTo>
                <a:cubicBezTo>
                  <a:pt x="1867719" y="121580"/>
                  <a:pt x="1885132" y="128973"/>
                  <a:pt x="1902372" y="136635"/>
                </a:cubicBezTo>
                <a:cubicBezTo>
                  <a:pt x="1916690" y="142999"/>
                  <a:pt x="1929550" y="152701"/>
                  <a:pt x="1944414" y="157656"/>
                </a:cubicBezTo>
                <a:cubicBezTo>
                  <a:pt x="1961362" y="163305"/>
                  <a:pt x="1979449" y="164663"/>
                  <a:pt x="1996966" y="168166"/>
                </a:cubicBezTo>
                <a:cubicBezTo>
                  <a:pt x="2102637" y="221003"/>
                  <a:pt x="1969312" y="158948"/>
                  <a:pt x="2091559" y="199697"/>
                </a:cubicBezTo>
                <a:cubicBezTo>
                  <a:pt x="2106423" y="204652"/>
                  <a:pt x="2118930" y="215217"/>
                  <a:pt x="2133600" y="220718"/>
                </a:cubicBezTo>
                <a:cubicBezTo>
                  <a:pt x="2147125" y="225790"/>
                  <a:pt x="2161937" y="226660"/>
                  <a:pt x="2175641" y="231228"/>
                </a:cubicBezTo>
                <a:cubicBezTo>
                  <a:pt x="2294372" y="270805"/>
                  <a:pt x="2169489" y="237574"/>
                  <a:pt x="2270235" y="262759"/>
                </a:cubicBezTo>
                <a:cubicBezTo>
                  <a:pt x="2338118" y="296701"/>
                  <a:pt x="2297072" y="279978"/>
                  <a:pt x="2396359" y="304800"/>
                </a:cubicBezTo>
                <a:cubicBezTo>
                  <a:pt x="2410373" y="308303"/>
                  <a:pt x="2425480" y="308851"/>
                  <a:pt x="2438400" y="315311"/>
                </a:cubicBezTo>
                <a:cubicBezTo>
                  <a:pt x="2452414" y="322318"/>
                  <a:pt x="2465577" y="331376"/>
                  <a:pt x="2480441" y="336331"/>
                </a:cubicBezTo>
                <a:cubicBezTo>
                  <a:pt x="2507849" y="345467"/>
                  <a:pt x="2564524" y="357352"/>
                  <a:pt x="2564524" y="357352"/>
                </a:cubicBezTo>
                <a:cubicBezTo>
                  <a:pt x="2578538" y="364359"/>
                  <a:pt x="2592165" y="372201"/>
                  <a:pt x="2606566" y="378373"/>
                </a:cubicBezTo>
                <a:cubicBezTo>
                  <a:pt x="2616749" y="382737"/>
                  <a:pt x="2628188" y="383928"/>
                  <a:pt x="2638097" y="388883"/>
                </a:cubicBezTo>
                <a:cubicBezTo>
                  <a:pt x="2719595" y="429632"/>
                  <a:pt x="2621905" y="393997"/>
                  <a:pt x="2701159" y="420414"/>
                </a:cubicBezTo>
                <a:cubicBezTo>
                  <a:pt x="2721604" y="436770"/>
                  <a:pt x="2793419" y="496713"/>
                  <a:pt x="2816772" y="504497"/>
                </a:cubicBezTo>
                <a:cubicBezTo>
                  <a:pt x="2873746" y="523487"/>
                  <a:pt x="2887918" y="525677"/>
                  <a:pt x="2953407" y="578069"/>
                </a:cubicBezTo>
                <a:cubicBezTo>
                  <a:pt x="3014610" y="627032"/>
                  <a:pt x="2984677" y="613017"/>
                  <a:pt x="3037490" y="630621"/>
                </a:cubicBezTo>
                <a:cubicBezTo>
                  <a:pt x="3048000" y="637628"/>
                  <a:pt x="3057723" y="645993"/>
                  <a:pt x="3069021" y="651642"/>
                </a:cubicBezTo>
                <a:cubicBezTo>
                  <a:pt x="3117470" y="675867"/>
                  <a:pt x="3126874" y="646433"/>
                  <a:pt x="3184635" y="704194"/>
                </a:cubicBezTo>
                <a:cubicBezTo>
                  <a:pt x="3227245" y="746804"/>
                  <a:pt x="3202871" y="729078"/>
                  <a:pt x="3258207" y="756745"/>
                </a:cubicBezTo>
                <a:cubicBezTo>
                  <a:pt x="3379562" y="878100"/>
                  <a:pt x="3193439" y="698625"/>
                  <a:pt x="3331779" y="809297"/>
                </a:cubicBezTo>
                <a:cubicBezTo>
                  <a:pt x="3354992" y="827868"/>
                  <a:pt x="3373820" y="851338"/>
                  <a:pt x="3394841" y="872359"/>
                </a:cubicBezTo>
                <a:cubicBezTo>
                  <a:pt x="3403773" y="881291"/>
                  <a:pt x="3406930" y="894958"/>
                  <a:pt x="3415862" y="903890"/>
                </a:cubicBezTo>
                <a:cubicBezTo>
                  <a:pt x="3424794" y="912822"/>
                  <a:pt x="3436883" y="917904"/>
                  <a:pt x="3447393" y="924911"/>
                </a:cubicBezTo>
                <a:cubicBezTo>
                  <a:pt x="3468577" y="956687"/>
                  <a:pt x="3476474" y="972997"/>
                  <a:pt x="3510455" y="998483"/>
                </a:cubicBezTo>
                <a:cubicBezTo>
                  <a:pt x="3522990" y="1007884"/>
                  <a:pt x="3538893" y="1011730"/>
                  <a:pt x="3552497" y="1019504"/>
                </a:cubicBezTo>
                <a:cubicBezTo>
                  <a:pt x="3563465" y="1025771"/>
                  <a:pt x="3572939" y="1034476"/>
                  <a:pt x="3584028" y="1040525"/>
                </a:cubicBezTo>
                <a:cubicBezTo>
                  <a:pt x="3657878" y="1080807"/>
                  <a:pt x="3645503" y="1075031"/>
                  <a:pt x="3699641" y="1093076"/>
                </a:cubicBezTo>
                <a:cubicBezTo>
                  <a:pt x="3710151" y="1100083"/>
                  <a:pt x="3721783" y="1105647"/>
                  <a:pt x="3731172" y="1114097"/>
                </a:cubicBezTo>
                <a:cubicBezTo>
                  <a:pt x="3756951" y="1137298"/>
                  <a:pt x="3777663" y="1166003"/>
                  <a:pt x="3804745" y="1187669"/>
                </a:cubicBezTo>
                <a:cubicBezTo>
                  <a:pt x="3822262" y="1201683"/>
                  <a:pt x="3838853" y="1216942"/>
                  <a:pt x="3857297" y="1229711"/>
                </a:cubicBezTo>
                <a:cubicBezTo>
                  <a:pt x="3884471" y="1248524"/>
                  <a:pt x="3915570" y="1261616"/>
                  <a:pt x="3941379" y="1282263"/>
                </a:cubicBezTo>
                <a:cubicBezTo>
                  <a:pt x="4002582" y="1331225"/>
                  <a:pt x="3972649" y="1317210"/>
                  <a:pt x="4025462" y="1334814"/>
                </a:cubicBezTo>
                <a:lnTo>
                  <a:pt x="4099035" y="1408387"/>
                </a:lnTo>
                <a:cubicBezTo>
                  <a:pt x="4109545" y="1418897"/>
                  <a:pt x="4118198" y="1431673"/>
                  <a:pt x="4130566" y="1439918"/>
                </a:cubicBezTo>
                <a:cubicBezTo>
                  <a:pt x="4141076" y="1446925"/>
                  <a:pt x="4151992" y="1453359"/>
                  <a:pt x="4162097" y="1460938"/>
                </a:cubicBezTo>
                <a:cubicBezTo>
                  <a:pt x="4194053" y="1484905"/>
                  <a:pt x="4223453" y="1512354"/>
                  <a:pt x="4256690" y="1534511"/>
                </a:cubicBezTo>
                <a:cubicBezTo>
                  <a:pt x="4267200" y="1541518"/>
                  <a:pt x="4278517" y="1547444"/>
                  <a:pt x="4288221" y="1555531"/>
                </a:cubicBezTo>
                <a:cubicBezTo>
                  <a:pt x="4352138" y="1608795"/>
                  <a:pt x="4283998" y="1569186"/>
                  <a:pt x="4361793" y="1608083"/>
                </a:cubicBezTo>
                <a:lnTo>
                  <a:pt x="4424855" y="1671145"/>
                </a:lnTo>
                <a:cubicBezTo>
                  <a:pt x="4435365" y="1681655"/>
                  <a:pt x="4448141" y="1690309"/>
                  <a:pt x="4456386" y="1702676"/>
                </a:cubicBezTo>
                <a:cubicBezTo>
                  <a:pt x="4471006" y="1724606"/>
                  <a:pt x="4492180" y="1757629"/>
                  <a:pt x="4508938" y="1776249"/>
                </a:cubicBezTo>
                <a:lnTo>
                  <a:pt x="4603531" y="1870842"/>
                </a:lnTo>
                <a:cubicBezTo>
                  <a:pt x="4695649" y="1962960"/>
                  <a:pt x="4582919" y="1846107"/>
                  <a:pt x="4656083" y="1933904"/>
                </a:cubicBezTo>
                <a:cubicBezTo>
                  <a:pt x="4690091" y="1974714"/>
                  <a:pt x="4687614" y="1948968"/>
                  <a:pt x="4687614" y="1975945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A01B24-CC15-EB5F-1A79-89F9DDF98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430" y="840851"/>
            <a:ext cx="3958970" cy="1393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A5EEB4-6286-BEE4-A180-651037CE5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862" y="3008993"/>
            <a:ext cx="3914538" cy="12614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BCB66A-EFB0-8EBC-EC0E-0CE6C4BF4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514" y="4866733"/>
            <a:ext cx="3914534" cy="1261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F1D0E4-CD62-4F93-6393-95686C4DE7E7}"/>
              </a:ext>
            </a:extLst>
          </p:cNvPr>
          <p:cNvSpPr/>
          <p:nvPr/>
        </p:nvSpPr>
        <p:spPr>
          <a:xfrm>
            <a:off x="7457645" y="2870648"/>
            <a:ext cx="1440833" cy="339280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4C724-BA1D-7EDC-E068-D5FBA629F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731" y="3901063"/>
            <a:ext cx="1146156" cy="3693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13A695-9BC3-6BB2-198A-C43E075ADB07}"/>
              </a:ext>
            </a:extLst>
          </p:cNvPr>
          <p:cNvSpPr/>
          <p:nvPr/>
        </p:nvSpPr>
        <p:spPr>
          <a:xfrm>
            <a:off x="6954482" y="6165916"/>
            <a:ext cx="336334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AD94351-CE61-8E2B-CEA8-79732CAC4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3" t="35622" r="43427" b="40625"/>
          <a:stretch>
            <a:fillRect/>
          </a:stretch>
        </p:blipFill>
        <p:spPr bwMode="auto">
          <a:xfrm>
            <a:off x="11655029" y="6420564"/>
            <a:ext cx="488203" cy="42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umanitas-Res">
            <a:extLst>
              <a:ext uri="{FF2B5EF4-FFF2-40B4-BE49-F238E27FC236}">
                <a16:creationId xmlns:a16="http://schemas.microsoft.com/office/drawing/2014/main" id="{3C74A696-CD9E-4A40-48F1-A300EF72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" y="6490916"/>
            <a:ext cx="1843103" cy="33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0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0E947967-DD2B-3921-4E6D-76F94FC5F13B}"/>
              </a:ext>
            </a:extLst>
          </p:cNvPr>
          <p:cNvSpPr/>
          <p:nvPr/>
        </p:nvSpPr>
        <p:spPr>
          <a:xfrm>
            <a:off x="1373202" y="890433"/>
            <a:ext cx="9115864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charset="0"/>
                <a:cs typeface="Calibri" charset="0"/>
              </a:rPr>
              <a:t>Defined</a:t>
            </a:r>
            <a:r>
              <a:rPr kumimoji="0" lang="it-IT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charset="0"/>
                <a:cs typeface="Calibri" charset="0"/>
              </a:rPr>
              <a:t> as remaining sputum culture positive after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libri" charset="0"/>
                <a:cs typeface="Calibri" charset="0"/>
              </a:rPr>
              <a:t>6 months of guideline-based therapy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6DC99B-F2F6-66F6-D86D-032ED475E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834"/>
          <a:stretch/>
        </p:blipFill>
        <p:spPr>
          <a:xfrm>
            <a:off x="878368" y="2648925"/>
            <a:ext cx="10105533" cy="2069079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7B72BEB5-C6BE-A8A2-C627-5EEEEFD874D3}"/>
              </a:ext>
            </a:extLst>
          </p:cNvPr>
          <p:cNvSpPr txBox="1"/>
          <p:nvPr/>
        </p:nvSpPr>
        <p:spPr>
          <a:xfrm>
            <a:off x="0" y="79006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Refractory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 MAC-PD</a:t>
            </a:r>
            <a:endParaRPr lang="en-IT" sz="3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ECF1A305-63CA-B354-86E6-4D6124858AFA}"/>
              </a:ext>
            </a:extLst>
          </p:cNvPr>
          <p:cNvSpPr txBox="1"/>
          <p:nvPr/>
        </p:nvSpPr>
        <p:spPr>
          <a:xfrm>
            <a:off x="6750573" y="6514396"/>
            <a:ext cx="5441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Daley CL. Clinical Infectious Diseases 2020; 71(4):e1-e36</a:t>
            </a:r>
          </a:p>
        </p:txBody>
      </p:sp>
      <p:pic>
        <p:nvPicPr>
          <p:cNvPr id="9" name="Immagine 3">
            <a:extLst>
              <a:ext uri="{FF2B5EF4-FFF2-40B4-BE49-F238E27FC236}">
                <a16:creationId xmlns:a16="http://schemas.microsoft.com/office/drawing/2014/main" id="{E6E1B16D-96E8-A23B-1E59-B5B35F647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166"/>
          <a:stretch/>
        </p:blipFill>
        <p:spPr>
          <a:xfrm>
            <a:off x="878701" y="4718004"/>
            <a:ext cx="10105200" cy="115546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99BB3DF-B51E-9131-E0DD-0549E794E083}"/>
              </a:ext>
            </a:extLst>
          </p:cNvPr>
          <p:cNvSpPr/>
          <p:nvPr/>
        </p:nvSpPr>
        <p:spPr>
          <a:xfrm>
            <a:off x="878368" y="4718004"/>
            <a:ext cx="10649984" cy="1354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23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C58A06-FAC4-0102-DCC2-B89EA02A0BBC}"/>
              </a:ext>
            </a:extLst>
          </p:cNvPr>
          <p:cNvSpPr txBox="1"/>
          <p:nvPr/>
        </p:nvSpPr>
        <p:spPr>
          <a:xfrm>
            <a:off x="3807040" y="0"/>
            <a:ext cx="450892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3800" dirty="0">
                <a:latin typeface="Garamond" panose="02020404030301010803" pitchFamily="18" charset="0"/>
                <a:cs typeface="Calibri" panose="020F0502020204030204" pitchFamily="34" charset="0"/>
              </a:rPr>
              <a:t>The CONVERT study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E36608B-6D4F-F801-978A-7F325CB321A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694947" y="662566"/>
            <a:ext cx="6802106" cy="2160000"/>
          </a:xfrm>
          <a:prstGeom prst="rect">
            <a:avLst/>
          </a:prstGeom>
        </p:spPr>
      </p:pic>
      <p:grpSp>
        <p:nvGrpSpPr>
          <p:cNvPr id="31" name="Group 59">
            <a:extLst>
              <a:ext uri="{FF2B5EF4-FFF2-40B4-BE49-F238E27FC236}">
                <a16:creationId xmlns:a16="http://schemas.microsoft.com/office/drawing/2014/main" id="{94573807-12B7-6117-D186-69613E947C05}"/>
              </a:ext>
            </a:extLst>
          </p:cNvPr>
          <p:cNvGrpSpPr/>
          <p:nvPr/>
        </p:nvGrpSpPr>
        <p:grpSpPr>
          <a:xfrm>
            <a:off x="8210701" y="6290219"/>
            <a:ext cx="911597" cy="338554"/>
            <a:chOff x="6158027" y="5148995"/>
            <a:chExt cx="683698" cy="253916"/>
          </a:xfrm>
        </p:grpSpPr>
        <p:sp>
          <p:nvSpPr>
            <p:cNvPr id="32" name="TextBox 35">
              <a:extLst>
                <a:ext uri="{FF2B5EF4-FFF2-40B4-BE49-F238E27FC236}">
                  <a16:creationId xmlns:a16="http://schemas.microsoft.com/office/drawing/2014/main" id="{8F623E63-ACB0-2E8F-8DD5-4447147A629D}"/>
                </a:ext>
              </a:extLst>
            </p:cNvPr>
            <p:cNvSpPr txBox="1"/>
            <p:nvPr/>
          </p:nvSpPr>
          <p:spPr>
            <a:xfrm>
              <a:off x="6158027" y="5148995"/>
              <a:ext cx="2947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41</a:t>
              </a:r>
            </a:p>
          </p:txBody>
        </p:sp>
        <p:sp>
          <p:nvSpPr>
            <p:cNvPr id="33" name="TextBox 36">
              <a:extLst>
                <a:ext uri="{FF2B5EF4-FFF2-40B4-BE49-F238E27FC236}">
                  <a16:creationId xmlns:a16="http://schemas.microsoft.com/office/drawing/2014/main" id="{91B980E0-8763-5177-DA26-14974DC0EBC9}"/>
                </a:ext>
              </a:extLst>
            </p:cNvPr>
            <p:cNvSpPr txBox="1"/>
            <p:nvPr/>
          </p:nvSpPr>
          <p:spPr>
            <a:xfrm>
              <a:off x="6625079" y="5148995"/>
              <a:ext cx="2166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8" name="Group 76">
            <a:extLst>
              <a:ext uri="{FF2B5EF4-FFF2-40B4-BE49-F238E27FC236}">
                <a16:creationId xmlns:a16="http://schemas.microsoft.com/office/drawing/2014/main" id="{CB95A6E5-F785-80A8-01E2-17EE7F7E345C}"/>
              </a:ext>
            </a:extLst>
          </p:cNvPr>
          <p:cNvGrpSpPr/>
          <p:nvPr/>
        </p:nvGrpSpPr>
        <p:grpSpPr>
          <a:xfrm>
            <a:off x="1781356" y="6290219"/>
            <a:ext cx="5848838" cy="338554"/>
            <a:chOff x="1336017" y="5148995"/>
            <a:chExt cx="4386628" cy="253916"/>
          </a:xfrm>
        </p:grpSpPr>
        <p:sp>
          <p:nvSpPr>
            <p:cNvPr id="39" name="TextBox 77">
              <a:extLst>
                <a:ext uri="{FF2B5EF4-FFF2-40B4-BE49-F238E27FC236}">
                  <a16:creationId xmlns:a16="http://schemas.microsoft.com/office/drawing/2014/main" id="{CA050A93-FDFB-FD42-D30D-B3E60AE0A407}"/>
                </a:ext>
              </a:extLst>
            </p:cNvPr>
            <p:cNvSpPr txBox="1"/>
            <p:nvPr/>
          </p:nvSpPr>
          <p:spPr>
            <a:xfrm>
              <a:off x="5017234" y="5148995"/>
              <a:ext cx="2947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65</a:t>
              </a:r>
            </a:p>
          </p:txBody>
        </p:sp>
        <p:sp>
          <p:nvSpPr>
            <p:cNvPr id="40" name="TextBox 78">
              <a:extLst>
                <a:ext uri="{FF2B5EF4-FFF2-40B4-BE49-F238E27FC236}">
                  <a16:creationId xmlns:a16="http://schemas.microsoft.com/office/drawing/2014/main" id="{184E9488-02A4-2A0D-6C28-8C2E3EE67BEF}"/>
                </a:ext>
              </a:extLst>
            </p:cNvPr>
            <p:cNvSpPr txBox="1"/>
            <p:nvPr/>
          </p:nvSpPr>
          <p:spPr>
            <a:xfrm>
              <a:off x="5427853" y="5148995"/>
              <a:ext cx="2947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10</a:t>
              </a:r>
            </a:p>
          </p:txBody>
        </p:sp>
        <p:sp>
          <p:nvSpPr>
            <p:cNvPr id="41" name="TextBox 79">
              <a:extLst>
                <a:ext uri="{FF2B5EF4-FFF2-40B4-BE49-F238E27FC236}">
                  <a16:creationId xmlns:a16="http://schemas.microsoft.com/office/drawing/2014/main" id="{403E79C9-331E-9023-E01A-9442F24FE3FD}"/>
                </a:ext>
              </a:extLst>
            </p:cNvPr>
            <p:cNvSpPr txBox="1"/>
            <p:nvPr/>
          </p:nvSpPr>
          <p:spPr>
            <a:xfrm>
              <a:off x="1336017" y="5148995"/>
              <a:ext cx="2947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11</a:t>
              </a:r>
            </a:p>
          </p:txBody>
        </p:sp>
        <p:sp>
          <p:nvSpPr>
            <p:cNvPr id="42" name="TextBox 80">
              <a:extLst>
                <a:ext uri="{FF2B5EF4-FFF2-40B4-BE49-F238E27FC236}">
                  <a16:creationId xmlns:a16="http://schemas.microsoft.com/office/drawing/2014/main" id="{F134A3F7-FCCC-9486-C27C-B2222AB33538}"/>
                </a:ext>
              </a:extLst>
            </p:cNvPr>
            <p:cNvSpPr txBox="1"/>
            <p:nvPr/>
          </p:nvSpPr>
          <p:spPr>
            <a:xfrm>
              <a:off x="1782038" y="5148995"/>
              <a:ext cx="2166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6</a:t>
              </a:r>
            </a:p>
          </p:txBody>
        </p:sp>
        <p:sp>
          <p:nvSpPr>
            <p:cNvPr id="43" name="TextBox 81">
              <a:extLst>
                <a:ext uri="{FF2B5EF4-FFF2-40B4-BE49-F238E27FC236}">
                  <a16:creationId xmlns:a16="http://schemas.microsoft.com/office/drawing/2014/main" id="{83007119-3CE7-21D5-49B7-387B4458F2F0}"/>
                </a:ext>
              </a:extLst>
            </p:cNvPr>
            <p:cNvSpPr txBox="1"/>
            <p:nvPr/>
          </p:nvSpPr>
          <p:spPr>
            <a:xfrm>
              <a:off x="2254888" y="5148995"/>
              <a:ext cx="2947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34</a:t>
              </a:r>
            </a:p>
          </p:txBody>
        </p:sp>
        <p:sp>
          <p:nvSpPr>
            <p:cNvPr id="44" name="TextBox 82">
              <a:extLst>
                <a:ext uri="{FF2B5EF4-FFF2-40B4-BE49-F238E27FC236}">
                  <a16:creationId xmlns:a16="http://schemas.microsoft.com/office/drawing/2014/main" id="{F93CB356-0ACF-6FE8-D9E1-79C297272A76}"/>
                </a:ext>
              </a:extLst>
            </p:cNvPr>
            <p:cNvSpPr txBox="1"/>
            <p:nvPr/>
          </p:nvSpPr>
          <p:spPr>
            <a:xfrm>
              <a:off x="2703575" y="5148995"/>
              <a:ext cx="2166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9</a:t>
              </a:r>
            </a:p>
          </p:txBody>
        </p:sp>
        <p:sp>
          <p:nvSpPr>
            <p:cNvPr id="45" name="TextBox 83">
              <a:extLst>
                <a:ext uri="{FF2B5EF4-FFF2-40B4-BE49-F238E27FC236}">
                  <a16:creationId xmlns:a16="http://schemas.microsoft.com/office/drawing/2014/main" id="{F16F38BC-1337-336C-4F72-BB0C4240045B}"/>
                </a:ext>
              </a:extLst>
            </p:cNvPr>
            <p:cNvSpPr txBox="1"/>
            <p:nvPr/>
          </p:nvSpPr>
          <p:spPr>
            <a:xfrm>
              <a:off x="3176425" y="5148995"/>
              <a:ext cx="2947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53</a:t>
              </a:r>
            </a:p>
          </p:txBody>
        </p:sp>
        <p:sp>
          <p:nvSpPr>
            <p:cNvPr id="46" name="TextBox 84">
              <a:extLst>
                <a:ext uri="{FF2B5EF4-FFF2-40B4-BE49-F238E27FC236}">
                  <a16:creationId xmlns:a16="http://schemas.microsoft.com/office/drawing/2014/main" id="{3F85F5B7-7223-ABC8-0624-253904CCEEA2}"/>
                </a:ext>
              </a:extLst>
            </p:cNvPr>
            <p:cNvSpPr txBox="1"/>
            <p:nvPr/>
          </p:nvSpPr>
          <p:spPr>
            <a:xfrm>
              <a:off x="3587044" y="5148995"/>
              <a:ext cx="2947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10</a:t>
              </a:r>
            </a:p>
          </p:txBody>
        </p:sp>
        <p:sp>
          <p:nvSpPr>
            <p:cNvPr id="47" name="TextBox 85">
              <a:extLst>
                <a:ext uri="{FF2B5EF4-FFF2-40B4-BE49-F238E27FC236}">
                  <a16:creationId xmlns:a16="http://schemas.microsoft.com/office/drawing/2014/main" id="{827B84D7-B5A0-22B4-BAE0-0F28C3891ADE}"/>
                </a:ext>
              </a:extLst>
            </p:cNvPr>
            <p:cNvSpPr txBox="1"/>
            <p:nvPr/>
          </p:nvSpPr>
          <p:spPr>
            <a:xfrm>
              <a:off x="4095816" y="5148995"/>
              <a:ext cx="2947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61</a:t>
              </a:r>
            </a:p>
          </p:txBody>
        </p:sp>
        <p:sp>
          <p:nvSpPr>
            <p:cNvPr id="48" name="TextBox 86">
              <a:extLst>
                <a:ext uri="{FF2B5EF4-FFF2-40B4-BE49-F238E27FC236}">
                  <a16:creationId xmlns:a16="http://schemas.microsoft.com/office/drawing/2014/main" id="{A785E4B6-C62C-E7AC-B255-99C8F28259B6}"/>
                </a:ext>
              </a:extLst>
            </p:cNvPr>
            <p:cNvSpPr txBox="1"/>
            <p:nvPr/>
          </p:nvSpPr>
          <p:spPr>
            <a:xfrm>
              <a:off x="4506435" y="5148995"/>
              <a:ext cx="2947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10</a:t>
              </a:r>
            </a:p>
          </p:txBody>
        </p:sp>
      </p:grp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1A474C78-4C20-27F8-67B6-ED48D381AE08}"/>
              </a:ext>
            </a:extLst>
          </p:cNvPr>
          <p:cNvSpPr txBox="1"/>
          <p:nvPr/>
        </p:nvSpPr>
        <p:spPr>
          <a:xfrm>
            <a:off x="6749592" y="6560546"/>
            <a:ext cx="544240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333" b="1" dirty="0">
                <a:latin typeface="Cabin" panose="020B0803050202020004" pitchFamily="34" charset="0"/>
              </a:rPr>
              <a:t>Griffith D.E. Am J Respir Crit Care Med 2018</a:t>
            </a:r>
            <a:endParaRPr lang="x-none" sz="1333" b="1" dirty="0">
              <a:latin typeface="Cabin" panose="020B0803050202020004" pitchFamily="34" charset="0"/>
            </a:endParaRPr>
          </a:p>
        </p:txBody>
      </p:sp>
      <p:graphicFrame>
        <p:nvGraphicFramePr>
          <p:cNvPr id="4" name="Chart 67">
            <a:extLst>
              <a:ext uri="{FF2B5EF4-FFF2-40B4-BE49-F238E27FC236}">
                <a16:creationId xmlns:a16="http://schemas.microsoft.com/office/drawing/2014/main" id="{E970C061-BA17-EDB6-C72D-70E919BA4779}"/>
              </a:ext>
            </a:extLst>
          </p:cNvPr>
          <p:cNvGraphicFramePr/>
          <p:nvPr/>
        </p:nvGraphicFramePr>
        <p:xfrm>
          <a:off x="95295" y="2646609"/>
          <a:ext cx="7382029" cy="4722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68">
            <a:extLst>
              <a:ext uri="{FF2B5EF4-FFF2-40B4-BE49-F238E27FC236}">
                <a16:creationId xmlns:a16="http://schemas.microsoft.com/office/drawing/2014/main" id="{F166B0F3-140D-EEB7-C12C-1B82CB6A25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49593" y="2272806"/>
          <a:ext cx="2466356" cy="472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114">
            <a:extLst>
              <a:ext uri="{FF2B5EF4-FFF2-40B4-BE49-F238E27FC236}">
                <a16:creationId xmlns:a16="http://schemas.microsoft.com/office/drawing/2014/main" id="{EEF49D10-1B0A-84DF-012D-651F0C5CBB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72773" y="2272806"/>
          <a:ext cx="3233685" cy="472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DF85E39F-37F0-085A-1E1B-A3AE2D261706}"/>
              </a:ext>
            </a:extLst>
          </p:cNvPr>
          <p:cNvSpPr/>
          <p:nvPr/>
        </p:nvSpPr>
        <p:spPr>
          <a:xfrm>
            <a:off x="9084975" y="2052494"/>
            <a:ext cx="2835344" cy="4525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18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B30CC8-316B-42EE-B216-865CEBB636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52003" y="1763258"/>
            <a:ext cx="9139562" cy="360363"/>
          </a:xfrm>
        </p:spPr>
        <p:txBody>
          <a:bodyPr>
            <a:normAutofit fontScale="92500"/>
          </a:bodyPr>
          <a:lstStyle/>
          <a:p>
            <a:r>
              <a:rPr lang="en-US" sz="1600" dirty="0"/>
              <a:t>Treatment-emergent adverse events (TEAEs) occurred at a comparable rate in both treatment arms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3A750CC-0E38-4575-B055-D85D312DDFD7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360471"/>
          <a:ext cx="11277600" cy="2000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99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1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78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1299">
                <a:tc>
                  <a:txBody>
                    <a:bodyPr/>
                    <a:lstStyle/>
                    <a:p>
                      <a:r>
                        <a:rPr lang="en-US" sz="1400" dirty="0"/>
                        <a:t>Adverse reaction, n (%)</a:t>
                      </a:r>
                      <a:br>
                        <a:rPr lang="en-US" sz="1400" dirty="0"/>
                      </a:b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ALIS + oral GBT</a:t>
                      </a:r>
                      <a:br>
                        <a:rPr lang="en-US" sz="1400" baseline="0" dirty="0"/>
                      </a:br>
                      <a:r>
                        <a:rPr lang="en-US" sz="1400" baseline="0" dirty="0"/>
                        <a:t>(n=223)</a:t>
                      </a:r>
                      <a:endParaRPr lang="en-US" sz="1400" b="0" baseline="0" dirty="0">
                        <a:latin typeface="+mn-lt"/>
                      </a:endParaRPr>
                    </a:p>
                  </a:txBody>
                  <a:tcPr marL="108000" marR="108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+mn-lt"/>
                      </a:endParaRPr>
                    </a:p>
                  </a:txBody>
                  <a:tcPr marL="36000" marR="36000" marT="72000" marB="72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Oral GBT alone</a:t>
                      </a:r>
                      <a:br>
                        <a:rPr lang="en-US" sz="1400" baseline="0" dirty="0"/>
                      </a:br>
                      <a:r>
                        <a:rPr lang="en-US" sz="1400" baseline="0" dirty="0"/>
                        <a:t>(n=112)</a:t>
                      </a:r>
                      <a:endParaRPr lang="en-US" sz="1400" b="0" baseline="0" dirty="0"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7778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Any TEAE</a:t>
                      </a:r>
                      <a:endParaRPr lang="en-US" sz="1400" b="1" baseline="300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D5D6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219 (98)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D5D6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36000" marR="36000" marT="72000" marB="72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102 (91)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D5D6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Any serious TEAE</a:t>
                      </a:r>
                      <a:endParaRPr lang="en-US" sz="1400" b="1" baseline="300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EA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45 (20)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EA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36000" marR="36000" marT="72000" marB="72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20 (18)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EA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99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tx2"/>
                          </a:solidFill>
                        </a:rPr>
                        <a:t>TEAE leading to discontinuation of ALIS</a:t>
                      </a:r>
                      <a:endParaRPr lang="en-US" sz="1400" b="1" baseline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D5D6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39 (18)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D5D6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36000" marR="36000" marT="72000" marB="72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–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D5D6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tx2"/>
                          </a:solidFill>
                        </a:rPr>
                        <a:t>TEAE leading to discontinuation of oral GBT</a:t>
                      </a:r>
                      <a:endParaRPr lang="en-US" sz="1400" b="1" baseline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EA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9 (4)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EA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36000" marR="36000" marT="72000" marB="72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3 (3)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8000" marR="108000" marT="72000" marB="72000" anchor="ctr">
                    <a:solidFill>
                      <a:srgbClr val="EA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70159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88A6FE5-C547-6985-83E5-874165318958}"/>
              </a:ext>
            </a:extLst>
          </p:cNvPr>
          <p:cNvSpPr/>
          <p:nvPr/>
        </p:nvSpPr>
        <p:spPr>
          <a:xfrm>
            <a:off x="468312" y="4559607"/>
            <a:ext cx="11255375" cy="729574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Rate of adverse events was consistent up the end of the study at Month 28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82F73-AB86-5786-C097-0D858BE93C9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8C847-DD4C-5741-80B2-FCDD6ADAA5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01D4D5A6-B2E3-BD96-9F90-6A3E6097C9F3}"/>
              </a:ext>
            </a:extLst>
          </p:cNvPr>
          <p:cNvSpPr txBox="1">
            <a:spLocks/>
          </p:cNvSpPr>
          <p:nvPr/>
        </p:nvSpPr>
        <p:spPr>
          <a:xfrm>
            <a:off x="72437" y="6454891"/>
            <a:ext cx="9829800" cy="4001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ALIS, amikacin liposomal inhalation solution; GBT, guideline-based therapy.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Griffith DE,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 J Respir Crit Care Med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2018;198:1559–69; 2. Griffith DE,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Chest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2021;160:831–42.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92D388-F5A9-EDED-CE1F-9A68FFA76863}"/>
              </a:ext>
            </a:extLst>
          </p:cNvPr>
          <p:cNvSpPr txBox="1"/>
          <p:nvPr/>
        </p:nvSpPr>
        <p:spPr>
          <a:xfrm>
            <a:off x="3807040" y="159025"/>
            <a:ext cx="450892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GB" sz="3800" dirty="0">
                <a:latin typeface="Garamond" panose="02020404030301010803" pitchFamily="18" charset="0"/>
                <a:cs typeface="Calibri" panose="020F0502020204030204" pitchFamily="34" charset="0"/>
              </a:rPr>
              <a:t>The CONVERT study</a:t>
            </a:r>
          </a:p>
        </p:txBody>
      </p:sp>
    </p:spTree>
    <p:extLst>
      <p:ext uri="{BB962C8B-B14F-4D97-AF65-F5344CB8AC3E}">
        <p14:creationId xmlns:p14="http://schemas.microsoft.com/office/powerpoint/2010/main" val="3687447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Carattere, algebra&#10;&#10;Il contenuto generato dall'IA potrebbe non essere corretto.">
            <a:extLst>
              <a:ext uri="{FF2B5EF4-FFF2-40B4-BE49-F238E27FC236}">
                <a16:creationId xmlns:a16="http://schemas.microsoft.com/office/drawing/2014/main" id="{6D9BCD79-B749-C70D-6683-543A435D8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304" y="1092046"/>
            <a:ext cx="10099137" cy="190381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F8CFEFB-59EE-32C6-8CD9-B3590E47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464"/>
          <a:stretch/>
        </p:blipFill>
        <p:spPr>
          <a:xfrm>
            <a:off x="1220304" y="4671736"/>
            <a:ext cx="10099137" cy="1073911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63C4F816-08C8-987E-9527-36EAE66F47D8}"/>
              </a:ext>
            </a:extLst>
          </p:cNvPr>
          <p:cNvGrpSpPr/>
          <p:nvPr/>
        </p:nvGrpSpPr>
        <p:grpSpPr>
          <a:xfrm>
            <a:off x="4047956" y="259869"/>
            <a:ext cx="4443831" cy="720000"/>
            <a:chOff x="4296861" y="225641"/>
            <a:chExt cx="4443831" cy="720000"/>
          </a:xfrm>
        </p:grpSpPr>
        <p:pic>
          <p:nvPicPr>
            <p:cNvPr id="4" name="Immagine 3" descr="Immagine che contiene testo, Carattere, schermata, Blu elettrico&#10;&#10;Il contenuto generato dall'IA potrebbe non essere corretto.">
              <a:extLst>
                <a:ext uri="{FF2B5EF4-FFF2-40B4-BE49-F238E27FC236}">
                  <a16:creationId xmlns:a16="http://schemas.microsoft.com/office/drawing/2014/main" id="{3E8AA6D6-2FD1-F6AC-F181-027EA0A04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0692" y="225641"/>
              <a:ext cx="2880000" cy="72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48047FF-99F1-2BD4-D2E9-E8190A923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861" y="225641"/>
              <a:ext cx="1367359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4900565-4F9F-8642-3799-7F71CCA8BBD3}"/>
              </a:ext>
            </a:extLst>
          </p:cNvPr>
          <p:cNvGrpSpPr/>
          <p:nvPr/>
        </p:nvGrpSpPr>
        <p:grpSpPr>
          <a:xfrm>
            <a:off x="4047956" y="3725257"/>
            <a:ext cx="4945702" cy="720000"/>
            <a:chOff x="4218091" y="3220212"/>
            <a:chExt cx="4945702" cy="720000"/>
          </a:xfrm>
        </p:grpSpPr>
        <p:pic>
          <p:nvPicPr>
            <p:cNvPr id="7" name="Picture 2" descr="European Medicines Agency |">
              <a:extLst>
                <a:ext uri="{FF2B5EF4-FFF2-40B4-BE49-F238E27FC236}">
                  <a16:creationId xmlns:a16="http://schemas.microsoft.com/office/drawing/2014/main" id="{E616E969-F2CE-842B-0915-ADEBE768D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079" y="3220212"/>
              <a:ext cx="3805714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E7B57EA-F9AD-FA3F-E9B1-F1F359AA1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091" y="3220212"/>
              <a:ext cx="108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id="{DE2C12C0-116B-234A-B899-A063AD921938}"/>
              </a:ext>
            </a:extLst>
          </p:cNvPr>
          <p:cNvSpPr/>
          <p:nvPr/>
        </p:nvSpPr>
        <p:spPr>
          <a:xfrm>
            <a:off x="7354957" y="2524539"/>
            <a:ext cx="2166730" cy="404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83A5B56-102E-AD97-747D-6C4AFAF804C0}"/>
              </a:ext>
            </a:extLst>
          </p:cNvPr>
          <p:cNvSpPr/>
          <p:nvPr/>
        </p:nvSpPr>
        <p:spPr>
          <a:xfrm>
            <a:off x="8281767" y="5146358"/>
            <a:ext cx="3037673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42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F9302-E283-A534-16A3-8D2E9350AA8F}"/>
              </a:ext>
            </a:extLst>
          </p:cNvPr>
          <p:cNvSpPr txBox="1"/>
          <p:nvPr/>
        </p:nvSpPr>
        <p:spPr>
          <a:xfrm>
            <a:off x="1840993" y="3504655"/>
            <a:ext cx="9076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board of independent European experts and thought leaders in pneumology convened in Milan to discuss the issue and elucidate the lack of a clear indication of what “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treatment options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actually means.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C4F3F-9CC1-86B5-CBFA-9AF8854C1478}"/>
              </a:ext>
            </a:extLst>
          </p:cNvPr>
          <p:cNvSpPr txBox="1"/>
          <p:nvPr/>
        </p:nvSpPr>
        <p:spPr>
          <a:xfrm>
            <a:off x="511671" y="1720715"/>
            <a:ext cx="8887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E775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MAC-PaLTO Consensus Conference 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E775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EE775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Methodology – Delphi Consensus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8FB30-6456-EF1E-E2F1-94E5447D3A62}"/>
              </a:ext>
            </a:extLst>
          </p:cNvPr>
          <p:cNvSpPr txBox="1"/>
          <p:nvPr/>
        </p:nvSpPr>
        <p:spPr>
          <a:xfrm>
            <a:off x="8997445" y="6427368"/>
            <a:ext cx="307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Aliberti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S. ERJ Open Research 2024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48ACD9F-60C6-F5D4-B7CD-F0584C0704AA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12192000" cy="504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772D"/>
                </a:solidFill>
              </a:rPr>
              <a:t>A MAC-PD Patient with Limited Treatment Options</a:t>
            </a:r>
            <a:endParaRPr lang="en-GB" sz="3600" baseline="30000" dirty="0">
              <a:solidFill>
                <a:srgbClr val="00772D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49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FFC2B3-9832-7765-A38C-DB18AED02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819" y="1154513"/>
            <a:ext cx="6131626" cy="5054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9F199-71AD-2E59-837E-01FC6C4C7BBD}"/>
              </a:ext>
            </a:extLst>
          </p:cNvPr>
          <p:cNvSpPr txBox="1"/>
          <p:nvPr/>
        </p:nvSpPr>
        <p:spPr>
          <a:xfrm>
            <a:off x="8997445" y="6427368"/>
            <a:ext cx="307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Aliberti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S. ERJ Open Research 2024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BB36909-424A-1398-CAC9-EDEF8DC19701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12192000" cy="504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772D"/>
                </a:solidFill>
              </a:rPr>
              <a:t>A MAC-PD Patient with Limited Treatment Options</a:t>
            </a:r>
            <a:endParaRPr lang="en-GB" sz="3600" baseline="30000" dirty="0">
              <a:solidFill>
                <a:srgbClr val="00772D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48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05D1AE-6EF9-1569-39D6-F53E4DF90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89" y="1050538"/>
            <a:ext cx="6585781" cy="5281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D930C-113C-C5AA-2E35-F678EFAD4A36}"/>
              </a:ext>
            </a:extLst>
          </p:cNvPr>
          <p:cNvSpPr txBox="1"/>
          <p:nvPr/>
        </p:nvSpPr>
        <p:spPr>
          <a:xfrm>
            <a:off x="8997445" y="6427368"/>
            <a:ext cx="307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Aliberti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S. ERJ Open Research 2024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DAA1FC-5455-7A48-58EE-B48CDDE28DEF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12192000" cy="504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772D"/>
                </a:solidFill>
              </a:rPr>
              <a:t>A MAC-PD Patient with Limited Treatment Options</a:t>
            </a:r>
            <a:endParaRPr lang="en-GB" sz="3600" baseline="30000" dirty="0">
              <a:solidFill>
                <a:srgbClr val="00772D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99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03237"/>
            <a:ext cx="12191999" cy="803672"/>
          </a:xfrm>
          <a:prstGeom prst="rect">
            <a:avLst/>
          </a:prstGeom>
        </p:spPr>
        <p:txBody>
          <a:bodyPr vert="horz" lIns="91022" tIns="45511" rIns="91022" bIns="45511" rtlCol="0" anchor="ctr">
            <a:noAutofit/>
          </a:bodyPr>
          <a:lstStyle>
            <a:lvl1pPr algn="ctr" defTabSz="1299992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20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72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Conclusions</a:t>
            </a:r>
          </a:p>
        </p:txBody>
      </p:sp>
      <p:sp>
        <p:nvSpPr>
          <p:cNvPr id="2" name="Rettangolo 1"/>
          <p:cNvSpPr/>
          <p:nvPr/>
        </p:nvSpPr>
        <p:spPr>
          <a:xfrm>
            <a:off x="1215980" y="1516122"/>
            <a:ext cx="98842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Treatment of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NTM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-PD is long and tough for patients (possibly harder than the disease in some cases)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A microbiological evaluation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 at 6 months is necessary to understand the trajectory of MAC-PD and to define refractory disease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To be able to copes with AEs and complete treatment patients need strong support family members or caregivers, physicians, and patients’ associations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 Black" panose="020B0A04020102020204" pitchFamily="34" charset="0"/>
              <a:buChar char="►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</a:rPr>
              <a:t>The availability of referral centers and support from a multidisciplinary team following clear/shared programs are important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0B0CD32B-5198-5406-BC0A-01947BF4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3" t="35622" r="43427" b="40625"/>
          <a:stretch>
            <a:fillRect/>
          </a:stretch>
        </p:blipFill>
        <p:spPr bwMode="auto">
          <a:xfrm>
            <a:off x="11655029" y="6396180"/>
            <a:ext cx="488203" cy="42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umanitas-Res">
            <a:extLst>
              <a:ext uri="{FF2B5EF4-FFF2-40B4-BE49-F238E27FC236}">
                <a16:creationId xmlns:a16="http://schemas.microsoft.com/office/drawing/2014/main" id="{59E9EF02-6D43-465C-E2A9-C68833E49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" y="6466532"/>
            <a:ext cx="1843103" cy="33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80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25728-810A-9F4E-8710-5A81B561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592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de-DE" sz="3800" dirty="0">
                <a:solidFill>
                  <a:srgbClr val="00772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Growing Interest in NTM-Pulmonary Diseases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2D5F7E61-1959-6FE1-BBFA-B864B4DEC30F}"/>
              </a:ext>
            </a:extLst>
          </p:cNvPr>
          <p:cNvGraphicFramePr>
            <a:graphicFrameLocks/>
          </p:cNvGraphicFramePr>
          <p:nvPr/>
        </p:nvGraphicFramePr>
        <p:xfrm>
          <a:off x="2254139" y="1183246"/>
          <a:ext cx="7928387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41199C-368D-861D-7D01-83204D920222}"/>
              </a:ext>
            </a:extLst>
          </p:cNvPr>
          <p:cNvSpPr txBox="1"/>
          <p:nvPr/>
        </p:nvSpPr>
        <p:spPr>
          <a:xfrm>
            <a:off x="104252" y="6436863"/>
            <a:ext cx="10526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PUBMED (1990-2022): NON-TUBERCULOUS MYCOBACTERIA &amp; PULMONARY DISEASE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24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F7194A-BD3D-7414-51B1-BE713AEE3B9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85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776" tIns="64889" rIns="129776" bIns="64889" anchor="ctr"/>
          <a:lstStyle>
            <a:lvl1pPr defTabSz="1296988">
              <a:spcBef>
                <a:spcPct val="20000"/>
              </a:spcBef>
              <a:buFont typeface="Arial" charset="0"/>
              <a:buChar char="•"/>
              <a:defRPr sz="46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1296988">
              <a:spcBef>
                <a:spcPct val="20000"/>
              </a:spcBef>
              <a:buFont typeface="Arial" charset="0"/>
              <a:buChar char="–"/>
              <a:defRPr sz="40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1296988">
              <a:spcBef>
                <a:spcPct val="20000"/>
              </a:spcBef>
              <a:buFont typeface="Arial" charset="0"/>
              <a:buChar char="•"/>
              <a:defRPr sz="34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129698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1296988">
              <a:spcBef>
                <a:spcPct val="20000"/>
              </a:spcBef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296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296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296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296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1729274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x-none" sz="4000" dirty="0">
                <a:solidFill>
                  <a:srgbClr val="002060"/>
                </a:solidFill>
                <a:ea typeface="Helvetica" charset="0"/>
                <a:cs typeface="Helvetica" charset="0"/>
                <a:sym typeface="Helvetica" charset="0"/>
              </a:rPr>
              <a:t>Acknowledgements</a:t>
            </a:r>
          </a:p>
        </p:txBody>
      </p:sp>
      <p:sp>
        <p:nvSpPr>
          <p:cNvPr id="2" name="CasellaDiTesto 69">
            <a:extLst>
              <a:ext uri="{FF2B5EF4-FFF2-40B4-BE49-F238E27FC236}">
                <a16:creationId xmlns:a16="http://schemas.microsoft.com/office/drawing/2014/main" id="{912E2774-932D-862D-303C-DD18D81B1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511" y="858933"/>
            <a:ext cx="32229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algn="ctr" defTabSz="455602" fontAlgn="base">
              <a:spcBef>
                <a:spcPct val="0"/>
              </a:spcBef>
              <a:spcAft>
                <a:spcPct val="0"/>
              </a:spcAft>
            </a:pPr>
            <a:r>
              <a:rPr lang="it-IT" altLang="x-none" sz="2000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Respiratory</a:t>
            </a:r>
            <a:r>
              <a:rPr lang="it-IT" altLang="x-none" sz="2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Unit - Humanitas Humanitas University</a:t>
            </a:r>
          </a:p>
        </p:txBody>
      </p:sp>
      <p:pic>
        <p:nvPicPr>
          <p:cNvPr id="3085" name="Picture 3084">
            <a:extLst>
              <a:ext uri="{FF2B5EF4-FFF2-40B4-BE49-F238E27FC236}">
                <a16:creationId xmlns:a16="http://schemas.microsoft.com/office/drawing/2014/main" id="{99F80875-DB40-94F8-A8CA-7C79E2D51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0" t="29359" r="14554" b="-1599"/>
          <a:stretch/>
        </p:blipFill>
        <p:spPr>
          <a:xfrm>
            <a:off x="3841830" y="1760342"/>
            <a:ext cx="4403755" cy="3420000"/>
          </a:xfrm>
          <a:prstGeom prst="rect">
            <a:avLst/>
          </a:prstGeom>
        </p:spPr>
      </p:pic>
      <p:pic>
        <p:nvPicPr>
          <p:cNvPr id="8" name="Immagine 7" descr="Immagine che contiene vestiti, persona, uomo, interno&#10;&#10;Descrizione generata automaticamente">
            <a:extLst>
              <a:ext uri="{FF2B5EF4-FFF2-40B4-BE49-F238E27FC236}">
                <a16:creationId xmlns:a16="http://schemas.microsoft.com/office/drawing/2014/main" id="{2FE36E64-AC7C-89D9-414E-798AB4CAB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641" r="12276" b="2956"/>
          <a:stretch/>
        </p:blipFill>
        <p:spPr>
          <a:xfrm>
            <a:off x="144553" y="1760342"/>
            <a:ext cx="3440403" cy="3420000"/>
          </a:xfrm>
          <a:prstGeom prst="rect">
            <a:avLst/>
          </a:prstGeom>
        </p:spPr>
      </p:pic>
      <p:pic>
        <p:nvPicPr>
          <p:cNvPr id="12" name="Segnaposto contenuto 7" descr="Immagine che contiene vestiti, persona, interno, sorriso&#10;&#10;Descrizione generata automaticamente">
            <a:extLst>
              <a:ext uri="{FF2B5EF4-FFF2-40B4-BE49-F238E27FC236}">
                <a16:creationId xmlns:a16="http://schemas.microsoft.com/office/drawing/2014/main" id="{1AAB976C-0A0C-EAD3-F362-CF9FB01837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03" r="13625"/>
          <a:stretch/>
        </p:blipFill>
        <p:spPr>
          <a:xfrm>
            <a:off x="8451756" y="1760342"/>
            <a:ext cx="3582864" cy="3420000"/>
          </a:xfrm>
          <a:prstGeom prst="rect">
            <a:avLst/>
          </a:prstGeom>
        </p:spPr>
      </p:pic>
      <p:pic>
        <p:nvPicPr>
          <p:cNvPr id="13" name="Immagine 11">
            <a:extLst>
              <a:ext uri="{FF2B5EF4-FFF2-40B4-BE49-F238E27FC236}">
                <a16:creationId xmlns:a16="http://schemas.microsoft.com/office/drawing/2014/main" id="{FE34CB70-B13E-6482-93EE-3CE852B6D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7" y="5727385"/>
            <a:ext cx="1078340" cy="67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986DD162-E7CA-6B3F-A21C-A6E0D19FD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11188" r="53471" b="76370"/>
          <a:stretch>
            <a:fillRect/>
          </a:stretch>
        </p:blipFill>
        <p:spPr bwMode="auto">
          <a:xfrm>
            <a:off x="4728095" y="5727808"/>
            <a:ext cx="2911933" cy="63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4">
            <a:extLst>
              <a:ext uri="{FF2B5EF4-FFF2-40B4-BE49-F238E27FC236}">
                <a16:creationId xmlns:a16="http://schemas.microsoft.com/office/drawing/2014/main" id="{BBF59418-52A4-A759-8DB5-9669A8AF8F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463" y="5625676"/>
            <a:ext cx="1095023" cy="78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Hunimed University | Official Website">
            <a:extLst>
              <a:ext uri="{FF2B5EF4-FFF2-40B4-BE49-F238E27FC236}">
                <a16:creationId xmlns:a16="http://schemas.microsoft.com/office/drawing/2014/main" id="{3F49AAFD-4EAC-3AAB-FE2A-60E76DF2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62" y="5744318"/>
            <a:ext cx="2609481" cy="5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umanitas Research Hospital">
            <a:extLst>
              <a:ext uri="{FF2B5EF4-FFF2-40B4-BE49-F238E27FC236}">
                <a16:creationId xmlns:a16="http://schemas.microsoft.com/office/drawing/2014/main" id="{5B01AE46-1EB1-CF37-894D-952BA90BE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68" y="5744319"/>
            <a:ext cx="2709662" cy="5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788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142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6FEC42F-2DBC-4898-8DCC-F608CF0FC1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94"/>
          <a:stretch/>
        </p:blipFill>
        <p:spPr>
          <a:xfrm>
            <a:off x="6620928" y="3710920"/>
            <a:ext cx="4580593" cy="231265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CC49BC-DE67-FB7D-8A8E-E900B4A834B4}"/>
              </a:ext>
            </a:extLst>
          </p:cNvPr>
          <p:cNvSpPr txBox="1"/>
          <p:nvPr/>
        </p:nvSpPr>
        <p:spPr>
          <a:xfrm>
            <a:off x="5465379" y="6010662"/>
            <a:ext cx="7053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MARSHALL JE BMC INFECT DIS 2023; DOI: 10.1186/s12879-023-08468-6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8D2277-BCE6-E930-B735-FDC82A4A8EEA}"/>
              </a:ext>
            </a:extLst>
          </p:cNvPr>
          <p:cNvSpPr txBox="1"/>
          <p:nvPr/>
        </p:nvSpPr>
        <p:spPr>
          <a:xfrm>
            <a:off x="6308628" y="3429050"/>
            <a:ext cx="5805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CYSTIC FIBROSIS; USA  2010-2019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A33B18F-19B3-192A-6401-A06B67CBC6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64"/>
          <a:stretch/>
        </p:blipFill>
        <p:spPr>
          <a:xfrm>
            <a:off x="6736360" y="1401026"/>
            <a:ext cx="5233218" cy="187140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2AFB154-1A62-2991-CB6E-754E796FA87A}"/>
              </a:ext>
            </a:extLst>
          </p:cNvPr>
          <p:cNvSpPr txBox="1"/>
          <p:nvPr/>
        </p:nvSpPr>
        <p:spPr>
          <a:xfrm>
            <a:off x="6749260" y="975228"/>
            <a:ext cx="5294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CYSTIC FIBROSIS; GERMANY 2016-2020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ABE6A5-4CBD-D6B7-0E85-3521C7360A80}"/>
              </a:ext>
            </a:extLst>
          </p:cNvPr>
          <p:cNvSpPr txBox="1"/>
          <p:nvPr/>
        </p:nvSpPr>
        <p:spPr>
          <a:xfrm>
            <a:off x="4782207" y="3213607"/>
            <a:ext cx="7975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STEINDOR M INT J INFECT DIS 2023; DOI: 10.1016/j.ijid.2023.01.032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4C5B898-31C6-C8DE-52E8-60891EA01C7C}"/>
              </a:ext>
            </a:extLst>
          </p:cNvPr>
          <p:cNvSpPr/>
          <p:nvPr/>
        </p:nvSpPr>
        <p:spPr>
          <a:xfrm>
            <a:off x="6095999" y="3460683"/>
            <a:ext cx="6095995" cy="27511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CF02B9D-247C-1789-CDDA-8ABC6D92196E}"/>
              </a:ext>
            </a:extLst>
          </p:cNvPr>
          <p:cNvSpPr/>
          <p:nvPr/>
        </p:nvSpPr>
        <p:spPr>
          <a:xfrm>
            <a:off x="0" y="982306"/>
            <a:ext cx="6095997" cy="247837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977412D-6C87-9B42-A42D-5AFEBBC031E4}"/>
              </a:ext>
            </a:extLst>
          </p:cNvPr>
          <p:cNvSpPr/>
          <p:nvPr/>
        </p:nvSpPr>
        <p:spPr>
          <a:xfrm>
            <a:off x="6095997" y="982306"/>
            <a:ext cx="6096003" cy="24895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69D6BDE-8637-9A5D-9316-E41F1D183E51}"/>
              </a:ext>
            </a:extLst>
          </p:cNvPr>
          <p:cNvSpPr/>
          <p:nvPr/>
        </p:nvSpPr>
        <p:spPr>
          <a:xfrm>
            <a:off x="0" y="3471837"/>
            <a:ext cx="6096000" cy="27450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B8B5FEC-B371-9910-49F0-71570890C8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17" y="3794927"/>
            <a:ext cx="4756249" cy="217677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1221EC39-9885-65F0-EE22-FCE0412FAFC5}"/>
              </a:ext>
            </a:extLst>
          </p:cNvPr>
          <p:cNvSpPr txBox="1"/>
          <p:nvPr/>
        </p:nvSpPr>
        <p:spPr>
          <a:xfrm>
            <a:off x="-6" y="3459176"/>
            <a:ext cx="6095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ISOLATES (81% PULM.); SCOTLAND 2011-2019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3F9773F-F8B3-DC88-5DC4-6CB1E46DC320}"/>
              </a:ext>
            </a:extLst>
          </p:cNvPr>
          <p:cNvSpPr txBox="1"/>
          <p:nvPr/>
        </p:nvSpPr>
        <p:spPr>
          <a:xfrm>
            <a:off x="-6" y="5986474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JARCHOW-MAC DONALD A OPEN FORUM INFECT DIS . 2022  DOI: 10.1093/OFID/OFAC665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1A4E493-D1F2-2130-431B-11A44A337CC7}"/>
              </a:ext>
            </a:extLst>
          </p:cNvPr>
          <p:cNvSpPr txBox="1"/>
          <p:nvPr/>
        </p:nvSpPr>
        <p:spPr>
          <a:xfrm>
            <a:off x="77883" y="3194019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DAHL VN INFECT DIS (LOND). 2023 JUN;55(6):439-443. DOI: 10.1080/23744235.2023.2194411.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1F69951-463D-4DA8-169C-73A68AC89E0F}"/>
              </a:ext>
            </a:extLst>
          </p:cNvPr>
          <p:cNvSpPr txBox="1"/>
          <p:nvPr/>
        </p:nvSpPr>
        <p:spPr>
          <a:xfrm>
            <a:off x="316960" y="986088"/>
            <a:ext cx="5452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ISOLATES (51% PULM.); DENMARK 2011-2021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29DB9C-123D-B065-F8AC-0977115AB7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01" y="1254849"/>
            <a:ext cx="3956679" cy="195875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C013204-71BA-6B19-E211-A007DAF12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3" t="35622" r="43427" b="40625"/>
          <a:stretch>
            <a:fillRect/>
          </a:stretch>
        </p:blipFill>
        <p:spPr bwMode="auto">
          <a:xfrm>
            <a:off x="11655029" y="6396180"/>
            <a:ext cx="488203" cy="42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umanitas-Res">
            <a:extLst>
              <a:ext uri="{FF2B5EF4-FFF2-40B4-BE49-F238E27FC236}">
                <a16:creationId xmlns:a16="http://schemas.microsoft.com/office/drawing/2014/main" id="{681FF406-18B9-1AD7-E33D-CA877CF19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" y="6466532"/>
            <a:ext cx="1843103" cy="33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6">
            <a:extLst>
              <a:ext uri="{FF2B5EF4-FFF2-40B4-BE49-F238E27FC236}">
                <a16:creationId xmlns:a16="http://schemas.microsoft.com/office/drawing/2014/main" id="{1C6D5247-ED26-B9AE-49EB-5CBE38BD4FF6}"/>
              </a:ext>
            </a:extLst>
          </p:cNvPr>
          <p:cNvSpPr/>
          <p:nvPr/>
        </p:nvSpPr>
        <p:spPr>
          <a:xfrm>
            <a:off x="0" y="96325"/>
            <a:ext cx="12192000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800" dirty="0">
                <a:solidFill>
                  <a:srgbClr val="0077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Trends in NTM-Pulmonary Disease</a:t>
            </a:r>
          </a:p>
        </p:txBody>
      </p:sp>
    </p:spTree>
    <p:extLst>
      <p:ext uri="{BB962C8B-B14F-4D97-AF65-F5344CB8AC3E}">
        <p14:creationId xmlns:p14="http://schemas.microsoft.com/office/powerpoint/2010/main" val="3902471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25728-810A-9F4E-8710-5A81B561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6885"/>
            <a:ext cx="12242617" cy="1325563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ATS/ERS/ESCMID/IDSA </a:t>
            </a:r>
            <a:r>
              <a:rPr lang="de-DE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Guideline</a:t>
            </a:r>
            <a:r>
              <a:rPr lang="de-D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6D6996F-7DE2-BB5C-544E-AFC77EF9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208" y="1065721"/>
            <a:ext cx="3875315" cy="513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CBB3B5C-E096-633D-5392-C1DCDF3E17D7}"/>
              </a:ext>
            </a:extLst>
          </p:cNvPr>
          <p:cNvSpPr txBox="1"/>
          <p:nvPr/>
        </p:nvSpPr>
        <p:spPr>
          <a:xfrm>
            <a:off x="9400025" y="2300704"/>
            <a:ext cx="2176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vium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kansasii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xenopi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abscessus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773712-E5B2-1A26-6FF1-9442D1350BDE}"/>
              </a:ext>
            </a:extLst>
          </p:cNvPr>
          <p:cNvSpPr txBox="1"/>
          <p:nvPr/>
        </p:nvSpPr>
        <p:spPr>
          <a:xfrm>
            <a:off x="45218" y="6155554"/>
            <a:ext cx="2305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DALEY C ET AL. ERJ 2020;56:2000535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EC1F22-87E2-9CB6-2EDA-7C507945E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98" y="2820445"/>
            <a:ext cx="3680413" cy="6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3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6081F9-E483-4490-C479-4B0CD732F9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735" y="1050174"/>
            <a:ext cx="4029242" cy="536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525728-810A-9F4E-8710-5A81B561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9210"/>
            <a:ext cx="12262713" cy="1325563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Guidelines on Less Common NTM-PD</a:t>
            </a:r>
            <a:br>
              <a:rPr lang="de-D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9EA5861-9D69-4AA0-31F8-E1E8F1B6AE0A}"/>
              </a:ext>
            </a:extLst>
          </p:cNvPr>
          <p:cNvSpPr txBox="1"/>
          <p:nvPr/>
        </p:nvSpPr>
        <p:spPr>
          <a:xfrm>
            <a:off x="9351900" y="2210764"/>
            <a:ext cx="1918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chelonae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fortuitum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genavense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gordonae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malmoaense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simiae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szulgai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616F1-AD0D-ED8A-F108-398441555663}"/>
              </a:ext>
            </a:extLst>
          </p:cNvPr>
          <p:cNvSpPr txBox="1"/>
          <p:nvPr/>
        </p:nvSpPr>
        <p:spPr>
          <a:xfrm>
            <a:off x="95982" y="5715569"/>
            <a:ext cx="23909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LANGE C ET AL. LANCET INFECT DIS 2022; S1473-3099(21)00586-7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14D941-9035-2CC5-C277-3BD7F045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04" y="2748945"/>
            <a:ext cx="3286870" cy="98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5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56754952-92A3-0427-D09D-001457044CB4}"/>
              </a:ext>
            </a:extLst>
          </p:cNvPr>
          <p:cNvGrpSpPr/>
          <p:nvPr/>
        </p:nvGrpSpPr>
        <p:grpSpPr>
          <a:xfrm>
            <a:off x="6876937" y="1859596"/>
            <a:ext cx="7071406" cy="4547783"/>
            <a:chOff x="7267365" y="1374274"/>
            <a:chExt cx="7071406" cy="45477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9A99E4-AFFC-35CC-428E-6974D3ACC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41" t="6334" r="33456"/>
            <a:stretch/>
          </p:blipFill>
          <p:spPr>
            <a:xfrm>
              <a:off x="7267365" y="1374274"/>
              <a:ext cx="4673241" cy="45477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DD6309-EE44-520D-583B-909DF396FF3B}"/>
                </a:ext>
              </a:extLst>
            </p:cNvPr>
            <p:cNvSpPr txBox="1"/>
            <p:nvPr/>
          </p:nvSpPr>
          <p:spPr>
            <a:xfrm>
              <a:off x="8725030" y="4054033"/>
              <a:ext cx="2064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b="1" dirty="0">
                  <a:solidFill>
                    <a:schemeClr val="bg1"/>
                  </a:solidFill>
                </a:rPr>
                <a:t>MAC = 72.9%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747E27-2D4A-6322-E0FD-A4B64A0DB0D9}"/>
                </a:ext>
              </a:extLst>
            </p:cNvPr>
            <p:cNvSpPr txBox="1"/>
            <p:nvPr/>
          </p:nvSpPr>
          <p:spPr>
            <a:xfrm>
              <a:off x="9596877" y="2619301"/>
              <a:ext cx="2284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b="1" dirty="0"/>
                <a:t>Other NTM = 25.8%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278CF6-60B5-C25F-65AE-6566F9E09B46}"/>
                </a:ext>
              </a:extLst>
            </p:cNvPr>
            <p:cNvSpPr txBox="1"/>
            <p:nvPr/>
          </p:nvSpPr>
          <p:spPr>
            <a:xfrm>
              <a:off x="10739044" y="5560670"/>
              <a:ext cx="359972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800" dirty="0"/>
                <a:t>*MAC+Other NTM= 17 (1.3%)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08B611-6C43-E7C0-B430-CE91876E16C2}"/>
                </a:ext>
              </a:extLst>
            </p:cNvPr>
            <p:cNvSpPr txBox="1"/>
            <p:nvPr/>
          </p:nvSpPr>
          <p:spPr>
            <a:xfrm>
              <a:off x="9392590" y="1419640"/>
              <a:ext cx="613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/>
                <a:t>*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DC6EFD1-F848-2CB7-F660-DBD0B61CFC05}"/>
              </a:ext>
            </a:extLst>
          </p:cNvPr>
          <p:cNvSpPr txBox="1"/>
          <p:nvPr/>
        </p:nvSpPr>
        <p:spPr>
          <a:xfrm>
            <a:off x="0" y="49425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The </a:t>
            </a: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Italian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landscape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 – The IRENE </a:t>
            </a: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registry</a:t>
            </a:r>
            <a:endParaRPr lang="en-IT" sz="3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2" name="CasellaDiTesto 5">
            <a:extLst>
              <a:ext uri="{FF2B5EF4-FFF2-40B4-BE49-F238E27FC236}">
                <a16:creationId xmlns:a16="http://schemas.microsoft.com/office/drawing/2014/main" id="{5BE823A9-A8EF-2DE8-B3B3-B3A637AD7C7B}"/>
              </a:ext>
            </a:extLst>
          </p:cNvPr>
          <p:cNvSpPr txBox="1"/>
          <p:nvPr/>
        </p:nvSpPr>
        <p:spPr>
          <a:xfrm>
            <a:off x="1546730" y="6554389"/>
            <a:ext cx="3316973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87" dirty="0" err="1">
                <a:solidFill>
                  <a:srgbClr val="002060"/>
                </a:solidFill>
                <a:latin typeface="Calibri"/>
              </a:rPr>
              <a:t>irene@policlinico.mi.it</a:t>
            </a:r>
            <a:endParaRPr lang="it-IT" sz="1687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5699FA4F-DE31-8AF6-9FCC-4224EF9E6275}"/>
              </a:ext>
            </a:extLst>
          </p:cNvPr>
          <p:cNvSpPr/>
          <p:nvPr/>
        </p:nvSpPr>
        <p:spPr>
          <a:xfrm>
            <a:off x="8490304" y="6559497"/>
            <a:ext cx="3082184" cy="35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687" dirty="0">
                <a:solidFill>
                  <a:srgbClr val="002060"/>
                </a:solidFill>
                <a:latin typeface="Calibri"/>
              </a:rPr>
              <a:t>      @</a:t>
            </a:r>
            <a:r>
              <a:rPr lang="it-IT" sz="1687" dirty="0" err="1">
                <a:solidFill>
                  <a:srgbClr val="002060"/>
                </a:solidFill>
                <a:latin typeface="Calibri"/>
              </a:rPr>
              <a:t>registro_irene</a:t>
            </a:r>
            <a:endParaRPr lang="it-IT" sz="1687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023E2674-5DFD-3FA8-289A-60DF61E13E39}"/>
              </a:ext>
            </a:extLst>
          </p:cNvPr>
          <p:cNvSpPr/>
          <p:nvPr/>
        </p:nvSpPr>
        <p:spPr>
          <a:xfrm>
            <a:off x="1715409" y="6571917"/>
            <a:ext cx="9034313" cy="35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87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NCT03339063                      www.registroirene.it</a:t>
            </a:r>
            <a:endParaRPr lang="it-IT" sz="1687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2" descr="Twitter rebrands as X with &quot;art deco&quot; logo">
            <a:extLst>
              <a:ext uri="{FF2B5EF4-FFF2-40B4-BE49-F238E27FC236}">
                <a16:creationId xmlns:a16="http://schemas.microsoft.com/office/drawing/2014/main" id="{D633B8AA-F0A7-93BF-F5C0-1396FC24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0981" y="6646726"/>
            <a:ext cx="183319" cy="18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56895C4A-6454-67B9-67DA-9ADC31738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563"/>
          <a:stretch/>
        </p:blipFill>
        <p:spPr>
          <a:xfrm>
            <a:off x="230132" y="730734"/>
            <a:ext cx="6071181" cy="1395974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81FDA95A-DC11-1F92-84D4-EB97FC8D1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81" y="2121579"/>
            <a:ext cx="5231651" cy="2787355"/>
          </a:xfrm>
          <a:prstGeom prst="rect">
            <a:avLst/>
          </a:prstGeom>
        </p:spPr>
      </p:pic>
      <p:pic>
        <p:nvPicPr>
          <p:cNvPr id="18" name="Immagine 14">
            <a:extLst>
              <a:ext uri="{FF2B5EF4-FFF2-40B4-BE49-F238E27FC236}">
                <a16:creationId xmlns:a16="http://schemas.microsoft.com/office/drawing/2014/main" id="{DB81885F-A802-86C8-DBEA-1C0A95AA3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89" y="5225627"/>
            <a:ext cx="1418572" cy="101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8BC9093-D7F9-6E48-6C47-8CACBED7D155}"/>
              </a:ext>
            </a:extLst>
          </p:cNvPr>
          <p:cNvSpPr txBox="1"/>
          <p:nvPr/>
        </p:nvSpPr>
        <p:spPr>
          <a:xfrm>
            <a:off x="1910261" y="5059039"/>
            <a:ext cx="2693307" cy="46166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Periodo: 2017-2023</a:t>
            </a:r>
          </a:p>
        </p:txBody>
      </p:sp>
      <p:sp>
        <p:nvSpPr>
          <p:cNvPr id="20" name="CasellaDiTesto 60">
            <a:extLst>
              <a:ext uri="{FF2B5EF4-FFF2-40B4-BE49-F238E27FC236}">
                <a16:creationId xmlns:a16="http://schemas.microsoft.com/office/drawing/2014/main" id="{5C37AADA-C7BD-B9A5-514D-5BD58DA5C4B4}"/>
              </a:ext>
            </a:extLst>
          </p:cNvPr>
          <p:cNvSpPr txBox="1"/>
          <p:nvPr/>
        </p:nvSpPr>
        <p:spPr>
          <a:xfrm>
            <a:off x="7859795" y="1037098"/>
            <a:ext cx="2693307" cy="461665"/>
          </a:xfrm>
          <a:prstGeom prst="rect">
            <a:avLst/>
          </a:prstGeom>
          <a:solidFill>
            <a:srgbClr val="FFC000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C00000"/>
                </a:solidFill>
                <a:latin typeface="Calibri" panose="020F0502020204030204"/>
              </a:rPr>
              <a:t>1,288 pazienti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D6DA30F-5196-7CB0-F404-7D65976964BC}"/>
              </a:ext>
            </a:extLst>
          </p:cNvPr>
          <p:cNvSpPr txBox="1"/>
          <p:nvPr/>
        </p:nvSpPr>
        <p:spPr>
          <a:xfrm>
            <a:off x="1910261" y="5670809"/>
            <a:ext cx="2693307" cy="46166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Centri: 79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9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A83B807-95C1-B57B-AFFB-81BCDBD3F36B}"/>
              </a:ext>
            </a:extLst>
          </p:cNvPr>
          <p:cNvSpPr/>
          <p:nvPr/>
        </p:nvSpPr>
        <p:spPr>
          <a:xfrm>
            <a:off x="8561046" y="1339661"/>
            <a:ext cx="2958919" cy="2925133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DF02047-91F6-79CD-46C4-19DC426FC14E}"/>
              </a:ext>
            </a:extLst>
          </p:cNvPr>
          <p:cNvSpPr/>
          <p:nvPr/>
        </p:nvSpPr>
        <p:spPr>
          <a:xfrm>
            <a:off x="707079" y="1339661"/>
            <a:ext cx="2632800" cy="2925133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942E044-A4BD-2FD7-51BF-2835EAC4904B}"/>
              </a:ext>
            </a:extLst>
          </p:cNvPr>
          <p:cNvSpPr/>
          <p:nvPr/>
        </p:nvSpPr>
        <p:spPr>
          <a:xfrm>
            <a:off x="4561722" y="1339661"/>
            <a:ext cx="2697149" cy="2925133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97175441-F62A-132B-61D9-2A953A162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63" t="65944" r="41355" b="2741"/>
          <a:stretch/>
        </p:blipFill>
        <p:spPr>
          <a:xfrm>
            <a:off x="5084817" y="1912323"/>
            <a:ext cx="1684386" cy="1131099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DAF07635-492F-2EBE-E1DE-BF9BE3EFD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544" t="69529" r="6243" b="-987"/>
          <a:stretch/>
        </p:blipFill>
        <p:spPr>
          <a:xfrm>
            <a:off x="9040271" y="1912323"/>
            <a:ext cx="1684386" cy="1176286"/>
          </a:xfrm>
          <a:prstGeom prst="rect">
            <a:avLst/>
          </a:prstGeom>
        </p:spPr>
      </p:pic>
      <p:pic>
        <p:nvPicPr>
          <p:cNvPr id="9" name="Picture 2" descr="Quali sono i segni e i sintomi del cancro del polmone? - Quora">
            <a:extLst>
              <a:ext uri="{FF2B5EF4-FFF2-40B4-BE49-F238E27FC236}">
                <a16:creationId xmlns:a16="http://schemas.microsoft.com/office/drawing/2014/main" id="{909EFBCE-40E3-C183-AD19-4EE24E0AA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86" y="1920994"/>
            <a:ext cx="1684386" cy="11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ED1C1A8-BB36-5FB8-F94E-EE39C3F1B87D}"/>
              </a:ext>
            </a:extLst>
          </p:cNvPr>
          <p:cNvSpPr txBox="1"/>
          <p:nvPr/>
        </p:nvSpPr>
        <p:spPr>
          <a:xfrm>
            <a:off x="993336" y="1512212"/>
            <a:ext cx="2060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>
                <a:latin typeface="Cabin" panose="020B0803050202020004" pitchFamily="34" charset="0"/>
              </a:rPr>
              <a:t>Clinical domain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1F2314E-3D3B-216E-E8F9-78F8A32055FB}"/>
              </a:ext>
            </a:extLst>
          </p:cNvPr>
          <p:cNvSpPr txBox="1"/>
          <p:nvPr/>
        </p:nvSpPr>
        <p:spPr>
          <a:xfrm>
            <a:off x="4010803" y="1512213"/>
            <a:ext cx="3832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 err="1">
                <a:latin typeface="Cabin" panose="020B0803050202020004" pitchFamily="34" charset="0"/>
              </a:rPr>
              <a:t>Radiological</a:t>
            </a:r>
            <a:r>
              <a:rPr lang="it-IT" sz="2000" b="1" u="sng" dirty="0">
                <a:latin typeface="Cabin" panose="020B0803050202020004" pitchFamily="34" charset="0"/>
              </a:rPr>
              <a:t> domain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0F52666-34DC-7DCF-18D3-00147890FE5E}"/>
              </a:ext>
            </a:extLst>
          </p:cNvPr>
          <p:cNvSpPr txBox="1"/>
          <p:nvPr/>
        </p:nvSpPr>
        <p:spPr>
          <a:xfrm>
            <a:off x="4561722" y="3145491"/>
            <a:ext cx="2730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bin" panose="020B0803050202020004" pitchFamily="34" charset="0"/>
              </a:rPr>
              <a:t>Nodular or cavitary opacities on CXR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bin" panose="020B0803050202020004" pitchFamily="34" charset="0"/>
              </a:rPr>
              <a:t>Bronchiectasis and tree-in-bud at Chest CT scan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B707FA-AC2A-3549-D76F-4F78EC713C09}"/>
              </a:ext>
            </a:extLst>
          </p:cNvPr>
          <p:cNvSpPr txBox="1"/>
          <p:nvPr/>
        </p:nvSpPr>
        <p:spPr>
          <a:xfrm>
            <a:off x="707079" y="3145490"/>
            <a:ext cx="263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bin" panose="020B0803050202020004" pitchFamily="34" charset="0"/>
              </a:rPr>
              <a:t>Pulmonary or systemic symptoms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DAB4A9-C71B-6D4D-A760-4488FEF9865F}"/>
              </a:ext>
            </a:extLst>
          </p:cNvPr>
          <p:cNvSpPr txBox="1"/>
          <p:nvPr/>
        </p:nvSpPr>
        <p:spPr>
          <a:xfrm>
            <a:off x="8561046" y="1512213"/>
            <a:ext cx="2730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 err="1">
                <a:latin typeface="Cabin" panose="020B0803050202020004" pitchFamily="34" charset="0"/>
              </a:rPr>
              <a:t>Microbiological</a:t>
            </a:r>
            <a:r>
              <a:rPr lang="it-IT" sz="2000" b="1" u="sng" dirty="0">
                <a:latin typeface="Cabin" panose="020B0803050202020004" pitchFamily="34" charset="0"/>
              </a:rPr>
              <a:t> domain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9C6BA64-3B7F-1469-09E0-52BF3275A325}"/>
              </a:ext>
            </a:extLst>
          </p:cNvPr>
          <p:cNvSpPr txBox="1"/>
          <p:nvPr/>
        </p:nvSpPr>
        <p:spPr>
          <a:xfrm>
            <a:off x="8517174" y="3150231"/>
            <a:ext cx="3135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bin" panose="020B0803050202020004" pitchFamily="34" charset="0"/>
              </a:rPr>
              <a:t>Sputum positive (at least 2 samples)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bin" panose="020B0803050202020004" pitchFamily="34" charset="0"/>
              </a:rPr>
              <a:t>BAL/BAS positive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bin" panose="020B0803050202020004" pitchFamily="34" charset="0"/>
              </a:rPr>
              <a:t>Biopsy/culture positive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DD69F3F-E696-2E78-5A33-B570EBE14C08}"/>
              </a:ext>
            </a:extLst>
          </p:cNvPr>
          <p:cNvSpPr txBox="1"/>
          <p:nvPr/>
        </p:nvSpPr>
        <p:spPr>
          <a:xfrm>
            <a:off x="2149472" y="5226239"/>
            <a:ext cx="7704856" cy="492443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R="0" lvl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b="1" dirty="0">
                <a:latin typeface="Cabin" panose="020B0803050202020004" pitchFamily="34" charset="0"/>
              </a:rPr>
              <a:t>Treatment decision should be individualized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A6C30C46-7E4F-0263-9A5C-49AD84FE3BEE}"/>
              </a:ext>
            </a:extLst>
          </p:cNvPr>
          <p:cNvSpPr txBox="1"/>
          <p:nvPr/>
        </p:nvSpPr>
        <p:spPr>
          <a:xfrm>
            <a:off x="0" y="11771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Diagnosis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 of NTM-PD</a:t>
            </a:r>
            <a:endParaRPr lang="en-IT" sz="3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6298BBCB-70A8-73CA-203C-EE32184AFE50}"/>
              </a:ext>
            </a:extLst>
          </p:cNvPr>
          <p:cNvSpPr txBox="1"/>
          <p:nvPr/>
        </p:nvSpPr>
        <p:spPr>
          <a:xfrm>
            <a:off x="6750572" y="6514396"/>
            <a:ext cx="593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Daley CL. Clinical Infectious Diseases 2020; 71(4):e1-e36</a:t>
            </a:r>
          </a:p>
        </p:txBody>
      </p:sp>
      <p:sp>
        <p:nvSpPr>
          <p:cNvPr id="19" name="Più 18">
            <a:extLst>
              <a:ext uri="{FF2B5EF4-FFF2-40B4-BE49-F238E27FC236}">
                <a16:creationId xmlns:a16="http://schemas.microsoft.com/office/drawing/2014/main" id="{41BD471E-94E5-2F41-0DA6-96D93A2C427B}"/>
              </a:ext>
            </a:extLst>
          </p:cNvPr>
          <p:cNvSpPr/>
          <p:nvPr/>
        </p:nvSpPr>
        <p:spPr>
          <a:xfrm>
            <a:off x="3530798" y="2318964"/>
            <a:ext cx="720000" cy="72000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Più 19">
            <a:extLst>
              <a:ext uri="{FF2B5EF4-FFF2-40B4-BE49-F238E27FC236}">
                <a16:creationId xmlns:a16="http://schemas.microsoft.com/office/drawing/2014/main" id="{2C21C539-2923-7ECC-B723-D7E8DE24F162}"/>
              </a:ext>
            </a:extLst>
          </p:cNvPr>
          <p:cNvSpPr/>
          <p:nvPr/>
        </p:nvSpPr>
        <p:spPr>
          <a:xfrm>
            <a:off x="7549958" y="2325784"/>
            <a:ext cx="720000" cy="72000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5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B302F3CB-E3EF-5812-7C90-AFFD3566E2FF}"/>
              </a:ext>
            </a:extLst>
          </p:cNvPr>
          <p:cNvSpPr txBox="1"/>
          <p:nvPr/>
        </p:nvSpPr>
        <p:spPr>
          <a:xfrm>
            <a:off x="0" y="11771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Watchful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 </a:t>
            </a:r>
            <a:r>
              <a:rPr lang="it-IT" sz="3800" dirty="0" err="1">
                <a:latin typeface="Garamond" panose="02020404030301010803" pitchFamily="18" charset="0"/>
                <a:cs typeface="Calibri" panose="020F0502020204030204" pitchFamily="34" charset="0"/>
              </a:rPr>
              <a:t>waiting</a:t>
            </a:r>
            <a:r>
              <a:rPr lang="it-IT" sz="3800" dirty="0">
                <a:latin typeface="Garamond" panose="02020404030301010803" pitchFamily="18" charset="0"/>
                <a:cs typeface="Calibri" panose="020F0502020204030204" pitchFamily="34" charset="0"/>
              </a:rPr>
              <a:t> vs Treatment</a:t>
            </a:r>
            <a:endParaRPr lang="en-IT" sz="38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28E61751-9ACA-4A70-4A9E-006D9F660A23}"/>
              </a:ext>
            </a:extLst>
          </p:cNvPr>
          <p:cNvSpPr txBox="1"/>
          <p:nvPr/>
        </p:nvSpPr>
        <p:spPr>
          <a:xfrm>
            <a:off x="6750572" y="6514396"/>
            <a:ext cx="593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Daley CL. Clinical Infectious Diseases 2020; 71(4):e1-e36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511F359-AC0E-683B-6789-6F1A532C592F}"/>
              </a:ext>
            </a:extLst>
          </p:cNvPr>
          <p:cNvSpPr txBox="1"/>
          <p:nvPr/>
        </p:nvSpPr>
        <p:spPr>
          <a:xfrm>
            <a:off x="7221063" y="1715586"/>
            <a:ext cx="422650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Treatment &gt; Watchful waiting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036032C-7905-30DB-54A8-5D1C2E5F014E}"/>
              </a:ext>
            </a:extLst>
          </p:cNvPr>
          <p:cNvSpPr txBox="1"/>
          <p:nvPr/>
        </p:nvSpPr>
        <p:spPr>
          <a:xfrm>
            <a:off x="7221063" y="4003734"/>
            <a:ext cx="433550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Treatment &gt;&gt;&gt; Watchful waiting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01C0AF52-64C3-9235-0214-74A77191A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34" y="1040912"/>
            <a:ext cx="6060127" cy="2181002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48DF87D-A2FD-E1B8-B0CD-586504C99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35" y="3397047"/>
            <a:ext cx="5906524" cy="28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1790</Words>
  <Application>Microsoft Office PowerPoint</Application>
  <PresentationFormat>Widescreen</PresentationFormat>
  <Paragraphs>261</Paragraphs>
  <Slides>31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4" baseType="lpstr">
      <vt:lpstr>Aptos</vt:lpstr>
      <vt:lpstr>Aptos Display</vt:lpstr>
      <vt:lpstr>Arial</vt:lpstr>
      <vt:lpstr>Arial Black</vt:lpstr>
      <vt:lpstr>Cabin</vt:lpstr>
      <vt:lpstr>Calibri</vt:lpstr>
      <vt:lpstr>Garamond</vt:lpstr>
      <vt:lpstr>Helvetica</vt:lpstr>
      <vt:lpstr>Impact</vt:lpstr>
      <vt:lpstr>Symbol</vt:lpstr>
      <vt:lpstr>Times New Roman</vt:lpstr>
      <vt:lpstr>Wingdings</vt:lpstr>
      <vt:lpstr>Tema di Office</vt:lpstr>
      <vt:lpstr>Malattia polmonare da Mycobacterium avium refrattaria e con limitate opzioni terapeutiche</vt:lpstr>
      <vt:lpstr>Disclosures</vt:lpstr>
      <vt:lpstr>Growing Interest in NTM-Pulmonary Diseases</vt:lpstr>
      <vt:lpstr>Presentazione standard di PowerPoint</vt:lpstr>
      <vt:lpstr>ATS/ERS/ESCMID/IDSA Guideline  </vt:lpstr>
      <vt:lpstr>Guidelines on Less Common NTM-PD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Patients with NTM-PD have high mortality rates</vt:lpstr>
      <vt:lpstr>Time to Positive Culture Detection Predicts Mycobacterium avium Pulmonary Disease Severity and Treatment Initiation</vt:lpstr>
      <vt:lpstr>Presentazione standard di PowerPoint</vt:lpstr>
      <vt:lpstr>Presentazione standard di PowerPoint</vt:lpstr>
      <vt:lpstr>Presentazione standard di PowerPoint</vt:lpstr>
      <vt:lpstr>What happens once treatment is started</vt:lpstr>
      <vt:lpstr>What happens once treatment is started</vt:lpstr>
      <vt:lpstr>Presentazione standard di PowerPoint</vt:lpstr>
      <vt:lpstr>Presentazione standard di PowerPoint</vt:lpstr>
      <vt:lpstr>How we currently follow up a NTM-PD patient under treatment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Mattia 1 Nigro</dc:creator>
  <cp:lastModifiedBy>MDB</cp:lastModifiedBy>
  <cp:revision>6</cp:revision>
  <dcterms:created xsi:type="dcterms:W3CDTF">2024-10-28T20:11:39Z</dcterms:created>
  <dcterms:modified xsi:type="dcterms:W3CDTF">2025-05-13T12:30:53Z</dcterms:modified>
</cp:coreProperties>
</file>