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  <p:sldMasterId id="2147483660" r:id="rId2"/>
  </p:sldMasterIdLst>
  <p:notesMasterIdLst>
    <p:notesMasterId r:id="rId27"/>
  </p:notesMasterIdLst>
  <p:sldIdLst>
    <p:sldId id="257" r:id="rId3"/>
    <p:sldId id="324" r:id="rId4"/>
    <p:sldId id="258" r:id="rId5"/>
    <p:sldId id="277" r:id="rId6"/>
    <p:sldId id="318" r:id="rId7"/>
    <p:sldId id="278" r:id="rId8"/>
    <p:sldId id="270" r:id="rId9"/>
    <p:sldId id="320" r:id="rId10"/>
    <p:sldId id="260" r:id="rId11"/>
    <p:sldId id="306" r:id="rId12"/>
    <p:sldId id="335" r:id="rId13"/>
    <p:sldId id="332" r:id="rId14"/>
    <p:sldId id="262" r:id="rId15"/>
    <p:sldId id="286" r:id="rId16"/>
    <p:sldId id="327" r:id="rId17"/>
    <p:sldId id="263" r:id="rId18"/>
    <p:sldId id="264" r:id="rId19"/>
    <p:sldId id="322" r:id="rId20"/>
    <p:sldId id="299" r:id="rId21"/>
    <p:sldId id="313" r:id="rId22"/>
    <p:sldId id="325" r:id="rId23"/>
    <p:sldId id="326" r:id="rId24"/>
    <p:sldId id="328" r:id="rId25"/>
    <p:sldId id="29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9D3"/>
    <a:srgbClr val="FF7017"/>
    <a:srgbClr val="FF909F"/>
    <a:srgbClr val="FF8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81"/>
    <p:restoredTop sz="69920"/>
  </p:normalViewPr>
  <p:slideViewPr>
    <p:cSldViewPr snapToGrid="0">
      <p:cViewPr>
        <p:scale>
          <a:sx n="72" d="100"/>
          <a:sy n="72" d="100"/>
        </p:scale>
        <p:origin x="144" y="21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7701A-1749-45BE-96A8-8DB48C69BDB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BEBD2A-1E71-4DDD-BCC3-869C92F7F14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Inizia IMATINIB </a:t>
          </a:r>
          <a:r>
            <a:rPr lang="it-IT" i="1" dirty="0"/>
            <a:t>off label </a:t>
          </a:r>
          <a:endParaRPr lang="en-US" i="1" dirty="0"/>
        </a:p>
      </dgm:t>
    </dgm:pt>
    <dgm:pt modelId="{824B81E6-0FE7-4037-9308-AB7107F0517F}" type="parTrans" cxnId="{8D17110A-8689-4014-8FF0-541E127AC129}">
      <dgm:prSet/>
      <dgm:spPr/>
      <dgm:t>
        <a:bodyPr/>
        <a:lstStyle/>
        <a:p>
          <a:endParaRPr lang="en-US"/>
        </a:p>
      </dgm:t>
    </dgm:pt>
    <dgm:pt modelId="{ED0F9EA4-8386-4056-871E-0EBB378E5BF7}" type="sibTrans" cxnId="{8D17110A-8689-4014-8FF0-541E127AC12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D926EF-A3EC-412D-BE69-09DD3537B16A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Posologia: 100 mg/day </a:t>
          </a:r>
          <a:endParaRPr lang="en-US" dirty="0"/>
        </a:p>
      </dgm:t>
    </dgm:pt>
    <dgm:pt modelId="{FEEC03BF-0899-4602-9E52-1C5A2D53276A}" type="parTrans" cxnId="{56BDB1B3-DEF6-452E-AC0E-4430882DF64E}">
      <dgm:prSet/>
      <dgm:spPr/>
      <dgm:t>
        <a:bodyPr/>
        <a:lstStyle/>
        <a:p>
          <a:endParaRPr lang="en-US"/>
        </a:p>
      </dgm:t>
    </dgm:pt>
    <dgm:pt modelId="{BD94D4C4-EBB0-4179-8045-5F76D247F210}" type="sibTrans" cxnId="{56BDB1B3-DEF6-452E-AC0E-4430882DF64E}">
      <dgm:prSet/>
      <dgm:spPr/>
      <dgm:t>
        <a:bodyPr/>
        <a:lstStyle/>
        <a:p>
          <a:endParaRPr lang="en-US"/>
        </a:p>
      </dgm:t>
    </dgm:pt>
    <dgm:pt modelId="{BB5818EE-EE5D-40E8-9843-5C4B897E1B4F}" type="pres">
      <dgm:prSet presAssocID="{0437701A-1749-45BE-96A8-8DB48C69BDBC}" presName="root" presStyleCnt="0">
        <dgm:presLayoutVars>
          <dgm:dir/>
          <dgm:resizeHandles val="exact"/>
        </dgm:presLayoutVars>
      </dgm:prSet>
      <dgm:spPr/>
    </dgm:pt>
    <dgm:pt modelId="{7DC46B9A-8E32-45DF-B7B5-0FF65EADEFA9}" type="pres">
      <dgm:prSet presAssocID="{0437701A-1749-45BE-96A8-8DB48C69BDBC}" presName="container" presStyleCnt="0">
        <dgm:presLayoutVars>
          <dgm:dir/>
          <dgm:resizeHandles val="exact"/>
        </dgm:presLayoutVars>
      </dgm:prSet>
      <dgm:spPr/>
    </dgm:pt>
    <dgm:pt modelId="{1487A606-A2F2-46CD-A7FD-4FAF8E1AF640}" type="pres">
      <dgm:prSet presAssocID="{91BEBD2A-1E71-4DDD-BCC3-869C92F7F140}" presName="compNode" presStyleCnt="0"/>
      <dgm:spPr/>
    </dgm:pt>
    <dgm:pt modelId="{EEB78FFF-7816-49CD-8926-8D0AD1C9D8C8}" type="pres">
      <dgm:prSet presAssocID="{91BEBD2A-1E71-4DDD-BCC3-869C92F7F140}" presName="iconBgRect" presStyleLbl="bgShp" presStyleIdx="0" presStyleCnt="2"/>
      <dgm:spPr/>
    </dgm:pt>
    <dgm:pt modelId="{FE7C6D9D-0217-4491-B029-FA3F5EF3CFE3}" type="pres">
      <dgm:prSet presAssocID="{91BEBD2A-1E71-4DDD-BCC3-869C92F7F14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A6CA4BE4-D9BA-4F67-85C8-1924D4E500D8}" type="pres">
      <dgm:prSet presAssocID="{91BEBD2A-1E71-4DDD-BCC3-869C92F7F140}" presName="spaceRect" presStyleCnt="0"/>
      <dgm:spPr/>
    </dgm:pt>
    <dgm:pt modelId="{C34CB395-BB31-40AC-94EF-86EA4109C074}" type="pres">
      <dgm:prSet presAssocID="{91BEBD2A-1E71-4DDD-BCC3-869C92F7F140}" presName="textRect" presStyleLbl="revTx" presStyleIdx="0" presStyleCnt="2">
        <dgm:presLayoutVars>
          <dgm:chMax val="1"/>
          <dgm:chPref val="1"/>
        </dgm:presLayoutVars>
      </dgm:prSet>
      <dgm:spPr/>
    </dgm:pt>
    <dgm:pt modelId="{072E0040-FE8C-46A2-B589-99C2F8719FD8}" type="pres">
      <dgm:prSet presAssocID="{ED0F9EA4-8386-4056-871E-0EBB378E5BF7}" presName="sibTrans" presStyleLbl="sibTrans2D1" presStyleIdx="0" presStyleCnt="0"/>
      <dgm:spPr/>
    </dgm:pt>
    <dgm:pt modelId="{866AB814-62D2-41B5-93DE-EC8104C5BE80}" type="pres">
      <dgm:prSet presAssocID="{D4D926EF-A3EC-412D-BE69-09DD3537B16A}" presName="compNode" presStyleCnt="0"/>
      <dgm:spPr/>
    </dgm:pt>
    <dgm:pt modelId="{8EBE108F-C56E-4681-A362-E4733850865D}" type="pres">
      <dgm:prSet presAssocID="{D4D926EF-A3EC-412D-BE69-09DD3537B16A}" presName="iconBgRect" presStyleLbl="bgShp" presStyleIdx="1" presStyleCnt="2"/>
      <dgm:spPr/>
    </dgm:pt>
    <dgm:pt modelId="{047A8056-1D5F-48EE-82BF-71651104D1B5}" type="pres">
      <dgm:prSet presAssocID="{D4D926EF-A3EC-412D-BE69-09DD3537B16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09BB56F4-C95A-4970-8199-314EDB4E9600}" type="pres">
      <dgm:prSet presAssocID="{D4D926EF-A3EC-412D-BE69-09DD3537B16A}" presName="spaceRect" presStyleCnt="0"/>
      <dgm:spPr/>
    </dgm:pt>
    <dgm:pt modelId="{251CD390-F54D-4D90-90C8-49646C22974C}" type="pres">
      <dgm:prSet presAssocID="{D4D926EF-A3EC-412D-BE69-09DD3537B16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D17110A-8689-4014-8FF0-541E127AC129}" srcId="{0437701A-1749-45BE-96A8-8DB48C69BDBC}" destId="{91BEBD2A-1E71-4DDD-BCC3-869C92F7F140}" srcOrd="0" destOrd="0" parTransId="{824B81E6-0FE7-4037-9308-AB7107F0517F}" sibTransId="{ED0F9EA4-8386-4056-871E-0EBB378E5BF7}"/>
    <dgm:cxn modelId="{78B0DB82-9E7E-B34F-8CA0-B6549B7ABA51}" type="presOf" srcId="{D4D926EF-A3EC-412D-BE69-09DD3537B16A}" destId="{251CD390-F54D-4D90-90C8-49646C22974C}" srcOrd="0" destOrd="0" presId="urn:microsoft.com/office/officeart/2018/2/layout/IconCircleList"/>
    <dgm:cxn modelId="{9424699A-23DF-BB4C-85BE-150377504B11}" type="presOf" srcId="{91BEBD2A-1E71-4DDD-BCC3-869C92F7F140}" destId="{C34CB395-BB31-40AC-94EF-86EA4109C074}" srcOrd="0" destOrd="0" presId="urn:microsoft.com/office/officeart/2018/2/layout/IconCircleList"/>
    <dgm:cxn modelId="{56BDB1B3-DEF6-452E-AC0E-4430882DF64E}" srcId="{0437701A-1749-45BE-96A8-8DB48C69BDBC}" destId="{D4D926EF-A3EC-412D-BE69-09DD3537B16A}" srcOrd="1" destOrd="0" parTransId="{FEEC03BF-0899-4602-9E52-1C5A2D53276A}" sibTransId="{BD94D4C4-EBB0-4179-8045-5F76D247F210}"/>
    <dgm:cxn modelId="{E8B068D7-CDF7-394E-827B-14EFF845FA55}" type="presOf" srcId="{ED0F9EA4-8386-4056-871E-0EBB378E5BF7}" destId="{072E0040-FE8C-46A2-B589-99C2F8719FD8}" srcOrd="0" destOrd="0" presId="urn:microsoft.com/office/officeart/2018/2/layout/IconCircleList"/>
    <dgm:cxn modelId="{440114FA-FDB0-014A-8C75-5B8BA3B4CB92}" type="presOf" srcId="{0437701A-1749-45BE-96A8-8DB48C69BDBC}" destId="{BB5818EE-EE5D-40E8-9843-5C4B897E1B4F}" srcOrd="0" destOrd="0" presId="urn:microsoft.com/office/officeart/2018/2/layout/IconCircleList"/>
    <dgm:cxn modelId="{D34FC4CE-0AB3-0448-8F46-C77D89A83233}" type="presParOf" srcId="{BB5818EE-EE5D-40E8-9843-5C4B897E1B4F}" destId="{7DC46B9A-8E32-45DF-B7B5-0FF65EADEFA9}" srcOrd="0" destOrd="0" presId="urn:microsoft.com/office/officeart/2018/2/layout/IconCircleList"/>
    <dgm:cxn modelId="{2D805F36-9865-8040-BEAA-4D6AAC3B43B5}" type="presParOf" srcId="{7DC46B9A-8E32-45DF-B7B5-0FF65EADEFA9}" destId="{1487A606-A2F2-46CD-A7FD-4FAF8E1AF640}" srcOrd="0" destOrd="0" presId="urn:microsoft.com/office/officeart/2018/2/layout/IconCircleList"/>
    <dgm:cxn modelId="{F4ACB4F2-AA4F-0249-B879-6424D9FE107E}" type="presParOf" srcId="{1487A606-A2F2-46CD-A7FD-4FAF8E1AF640}" destId="{EEB78FFF-7816-49CD-8926-8D0AD1C9D8C8}" srcOrd="0" destOrd="0" presId="urn:microsoft.com/office/officeart/2018/2/layout/IconCircleList"/>
    <dgm:cxn modelId="{8045512D-4527-D945-B284-2C1FA43D8859}" type="presParOf" srcId="{1487A606-A2F2-46CD-A7FD-4FAF8E1AF640}" destId="{FE7C6D9D-0217-4491-B029-FA3F5EF3CFE3}" srcOrd="1" destOrd="0" presId="urn:microsoft.com/office/officeart/2018/2/layout/IconCircleList"/>
    <dgm:cxn modelId="{B578D7C2-8220-7542-8833-1C55DCCC8B31}" type="presParOf" srcId="{1487A606-A2F2-46CD-A7FD-4FAF8E1AF640}" destId="{A6CA4BE4-D9BA-4F67-85C8-1924D4E500D8}" srcOrd="2" destOrd="0" presId="urn:microsoft.com/office/officeart/2018/2/layout/IconCircleList"/>
    <dgm:cxn modelId="{B0CABF9A-E5A7-414C-83C5-01DEE7D360C3}" type="presParOf" srcId="{1487A606-A2F2-46CD-A7FD-4FAF8E1AF640}" destId="{C34CB395-BB31-40AC-94EF-86EA4109C074}" srcOrd="3" destOrd="0" presId="urn:microsoft.com/office/officeart/2018/2/layout/IconCircleList"/>
    <dgm:cxn modelId="{66645BA3-9320-4B41-9C1A-86618B1532AB}" type="presParOf" srcId="{7DC46B9A-8E32-45DF-B7B5-0FF65EADEFA9}" destId="{072E0040-FE8C-46A2-B589-99C2F8719FD8}" srcOrd="1" destOrd="0" presId="urn:microsoft.com/office/officeart/2018/2/layout/IconCircleList"/>
    <dgm:cxn modelId="{C3234B1E-6685-3C42-AC35-41435357323E}" type="presParOf" srcId="{7DC46B9A-8E32-45DF-B7B5-0FF65EADEFA9}" destId="{866AB814-62D2-41B5-93DE-EC8104C5BE80}" srcOrd="2" destOrd="0" presId="urn:microsoft.com/office/officeart/2018/2/layout/IconCircleList"/>
    <dgm:cxn modelId="{4D06EF1E-2DFA-B245-87C2-5410DBE32D7E}" type="presParOf" srcId="{866AB814-62D2-41B5-93DE-EC8104C5BE80}" destId="{8EBE108F-C56E-4681-A362-E4733850865D}" srcOrd="0" destOrd="0" presId="urn:microsoft.com/office/officeart/2018/2/layout/IconCircleList"/>
    <dgm:cxn modelId="{83CD5C09-26E0-774C-B1C0-5B74527C3955}" type="presParOf" srcId="{866AB814-62D2-41B5-93DE-EC8104C5BE80}" destId="{047A8056-1D5F-48EE-82BF-71651104D1B5}" srcOrd="1" destOrd="0" presId="urn:microsoft.com/office/officeart/2018/2/layout/IconCircleList"/>
    <dgm:cxn modelId="{33A2159B-2C47-DE4E-A1DA-F73C18232241}" type="presParOf" srcId="{866AB814-62D2-41B5-93DE-EC8104C5BE80}" destId="{09BB56F4-C95A-4970-8199-314EDB4E9600}" srcOrd="2" destOrd="0" presId="urn:microsoft.com/office/officeart/2018/2/layout/IconCircleList"/>
    <dgm:cxn modelId="{3F3AA913-4C67-8B41-9EB1-22FB90AA9F89}" type="presParOf" srcId="{866AB814-62D2-41B5-93DE-EC8104C5BE80}" destId="{251CD390-F54D-4D90-90C8-49646C22974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78FFF-7816-49CD-8926-8D0AD1C9D8C8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C6D9D-0217-4491-B029-FA3F5EF3CFE3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CB395-BB31-40AC-94EF-86EA4109C074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Inizia IMATINIB </a:t>
          </a:r>
          <a:r>
            <a:rPr lang="it-IT" sz="2400" i="1" kern="1200" dirty="0"/>
            <a:t>off label </a:t>
          </a:r>
          <a:endParaRPr lang="en-US" sz="2400" i="1" kern="1200" dirty="0"/>
        </a:p>
      </dsp:txBody>
      <dsp:txXfrm>
        <a:off x="1834517" y="1507711"/>
        <a:ext cx="3148942" cy="1335915"/>
      </dsp:txXfrm>
    </dsp:sp>
    <dsp:sp modelId="{8EBE108F-C56E-4681-A362-E4733850865D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A8056-1D5F-48EE-82BF-71651104D1B5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CD390-F54D-4D90-90C8-49646C22974C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Posologia: 100 mg/day </a:t>
          </a:r>
          <a:endParaRPr lang="en-US" sz="2400" kern="1200" dirty="0"/>
        </a:p>
      </dsp:txBody>
      <dsp:txXfrm>
        <a:off x="7154322" y="1507711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F432B-4D30-7D4A-BEC4-D10A0EE9E53E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A33E5-DFCA-8347-A713-90731BDAD2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80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02263-71B0-4B35-A2EB-F8BCBED89EF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3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F893-D483-403D-E045-D9B4DBA03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DE481A8-0C3F-A052-2D44-E8150C7D4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785192-CF35-2869-B0F2-F8E3DBBD0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/>
              <a:t>Patchy</a:t>
            </a:r>
            <a:r>
              <a:rPr lang="it-IT" sz="1200" dirty="0"/>
              <a:t> area of </a:t>
            </a:r>
            <a:r>
              <a:rPr lang="it-IT" sz="1200" dirty="0" err="1"/>
              <a:t>chronic</a:t>
            </a:r>
            <a:r>
              <a:rPr lang="it-IT" sz="1200" dirty="0"/>
              <a:t> </a:t>
            </a:r>
            <a:r>
              <a:rPr lang="it-IT" sz="1200" dirty="0" err="1"/>
              <a:t>alveolar</a:t>
            </a:r>
            <a:r>
              <a:rPr lang="it-IT" sz="1200" dirty="0"/>
              <a:t> </a:t>
            </a:r>
            <a:r>
              <a:rPr lang="it-IT" sz="1200" dirty="0" err="1"/>
              <a:t>hemorrage</a:t>
            </a:r>
            <a:r>
              <a:rPr lang="it-IT" sz="1200" dirty="0"/>
              <a:t> (</a:t>
            </a:r>
            <a:r>
              <a:rPr lang="it-IT" sz="1200" dirty="0" err="1"/>
              <a:t>hemosiderin-laden</a:t>
            </a:r>
            <a:r>
              <a:rPr lang="it-IT" sz="1200" dirty="0"/>
              <a:t>  </a:t>
            </a:r>
            <a:r>
              <a:rPr lang="it-IT" sz="1200" dirty="0" err="1"/>
              <a:t>macrophages</a:t>
            </a:r>
            <a:r>
              <a:rPr lang="it-IT" sz="1200" dirty="0"/>
              <a:t>), </a:t>
            </a:r>
          </a:p>
          <a:p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well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recent</a:t>
            </a:r>
            <a:r>
              <a:rPr lang="it-IT" sz="1200" dirty="0"/>
              <a:t> </a:t>
            </a:r>
            <a:r>
              <a:rPr lang="it-IT" sz="1200" dirty="0" err="1"/>
              <a:t>hemorrage</a:t>
            </a:r>
            <a:r>
              <a:rPr lang="it-IT" sz="1200" dirty="0"/>
              <a:t> (</a:t>
            </a: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seen</a:t>
            </a:r>
            <a:r>
              <a:rPr lang="it-IT" sz="1200" dirty="0"/>
              <a:t> by </a:t>
            </a:r>
            <a:r>
              <a:rPr lang="it-IT" sz="1200" dirty="0" err="1"/>
              <a:t>fresh</a:t>
            </a:r>
            <a:r>
              <a:rPr lang="it-IT" sz="1200" dirty="0"/>
              <a:t> </a:t>
            </a:r>
            <a:r>
              <a:rPr lang="it-IT" sz="1200" dirty="0" err="1"/>
              <a:t>blood</a:t>
            </a:r>
            <a:r>
              <a:rPr lang="it-IT" sz="1200" dirty="0"/>
              <a:t> and </a:t>
            </a:r>
            <a:r>
              <a:rPr lang="it-IT" sz="1200" dirty="0" err="1"/>
              <a:t>fibrin</a:t>
            </a:r>
            <a:r>
              <a:rPr lang="it-IT" sz="1200" dirty="0"/>
              <a:t>)</a:t>
            </a:r>
          </a:p>
          <a:p>
            <a:endParaRPr lang="it-IT" dirty="0"/>
          </a:p>
          <a:p>
            <a:r>
              <a:rPr lang="it-IT" dirty="0"/>
              <a:t>On the background </a:t>
            </a:r>
            <a:r>
              <a:rPr lang="it-IT" dirty="0" err="1"/>
              <a:t>multifocal</a:t>
            </a:r>
            <a:r>
              <a:rPr lang="it-IT" dirty="0"/>
              <a:t> </a:t>
            </a:r>
            <a:r>
              <a:rPr lang="it-IT" dirty="0" err="1"/>
              <a:t>proliferation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sized</a:t>
            </a:r>
            <a:r>
              <a:rPr lang="it-IT" dirty="0"/>
              <a:t> vessels, some of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encroach</a:t>
            </a:r>
            <a:r>
              <a:rPr lang="it-IT" dirty="0"/>
              <a:t>(sconfinare/invadere) </a:t>
            </a:r>
            <a:r>
              <a:rPr lang="it-IT" dirty="0" err="1"/>
              <a:t>tha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 of </a:t>
            </a:r>
            <a:r>
              <a:rPr lang="it-IT" dirty="0" err="1"/>
              <a:t>pulmonary</a:t>
            </a:r>
            <a:r>
              <a:rPr lang="it-IT" dirty="0"/>
              <a:t> vessels or involve the </a:t>
            </a:r>
            <a:r>
              <a:rPr lang="it-IT" dirty="0" err="1"/>
              <a:t>interlobular</a:t>
            </a:r>
            <a:r>
              <a:rPr lang="it-IT" dirty="0"/>
              <a:t> </a:t>
            </a:r>
            <a:r>
              <a:rPr lang="it-IT" dirty="0" err="1"/>
              <a:t>septa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alveolar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.</a:t>
            </a:r>
          </a:p>
          <a:p>
            <a:r>
              <a:rPr lang="it-IT" dirty="0"/>
              <a:t>Some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arteries</a:t>
            </a:r>
            <a:r>
              <a:rPr lang="it-IT" dirty="0"/>
              <a:t> </a:t>
            </a:r>
            <a:r>
              <a:rPr lang="it-IT" dirty="0" err="1"/>
              <a:t>reveal</a:t>
            </a:r>
            <a:r>
              <a:rPr lang="it-IT" dirty="0"/>
              <a:t> mild </a:t>
            </a:r>
            <a:r>
              <a:rPr lang="it-IT" dirty="0" err="1"/>
              <a:t>myointimal</a:t>
            </a:r>
            <a:r>
              <a:rPr lang="it-IT" dirty="0"/>
              <a:t> </a:t>
            </a:r>
            <a:r>
              <a:rPr lang="it-IT" dirty="0" err="1"/>
              <a:t>thickening</a:t>
            </a:r>
            <a:r>
              <a:rPr lang="it-IT" dirty="0"/>
              <a:t>,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remodelling</a:t>
            </a:r>
            <a:r>
              <a:rPr lang="it-IT" dirty="0"/>
              <a:t> (no </a:t>
            </a:r>
            <a:r>
              <a:rPr lang="it-IT" dirty="0" err="1"/>
              <a:t>plexiform</a:t>
            </a:r>
            <a:r>
              <a:rPr lang="it-IT" dirty="0"/>
              <a:t> or </a:t>
            </a:r>
            <a:r>
              <a:rPr lang="it-IT" dirty="0" err="1"/>
              <a:t>thrombotic</a:t>
            </a:r>
            <a:r>
              <a:rPr lang="it-IT" dirty="0"/>
              <a:t> </a:t>
            </a:r>
            <a:r>
              <a:rPr lang="it-IT" dirty="0" err="1"/>
              <a:t>lesion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 conclusione anche </a:t>
            </a:r>
            <a:r>
              <a:rPr lang="it-IT" dirty="0" err="1"/>
              <a:t>iin</a:t>
            </a:r>
            <a:r>
              <a:rPr lang="it-IT" dirty="0"/>
              <a:t> considerazione dei dati radiologici e </a:t>
            </a:r>
            <a:r>
              <a:rPr lang="it-IT" dirty="0" err="1"/>
              <a:t>clinicii</a:t>
            </a:r>
            <a:r>
              <a:rPr lang="it-IT" dirty="0"/>
              <a:t> la </a:t>
            </a:r>
            <a:r>
              <a:rPr lang="it-IT" dirty="0" err="1"/>
              <a:t>ddiagnosi</a:t>
            </a:r>
            <a:r>
              <a:rPr lang="it-IT" dirty="0"/>
              <a:t> posta con l ‘aiuto della Mayo Clinic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0A9EDD-181C-6F95-C0CE-DBAA670D5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0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08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37875-9A01-0440-D308-11A23180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6174DA-F1CB-83CC-36C4-E69BFA3D6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72986F-B033-F2B6-69AD-BE9567A72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993CB5-F39B-744D-DF00-6B2337CFD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79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839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FD1D4-7E83-CA14-0C0B-0021A34AD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6FB54A-1B10-932D-3A24-10DBB3726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C2B222-AD74-D4CA-20DB-6D561F1A9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727A44-734C-5CE8-2891-8FAC762F2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521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329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021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F7C5-F913-E912-32EA-9B7B14354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FDA07F-945B-0092-9947-2221967A1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05A0A3-52F5-8DA4-28A3-21146610F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B19925-CBE7-9588-54C6-60E608039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01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13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C1C6A-2D69-8AED-3C60-F9445C909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28A49F-3F54-3D84-A7F8-71BCF0767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2AAF075-45E3-3510-9C40-C10EB867B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srgbClr val="211E1E"/>
              </a:solidFill>
              <a:effectLst/>
              <a:latin typeface="AdvOT1ef757c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mutations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in the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eukaryotic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translation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initiation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factor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2 </a:t>
            </a:r>
            <a:r>
              <a:rPr lang="el-GR" sz="1200" dirty="0">
                <a:solidFill>
                  <a:srgbClr val="211E1E"/>
                </a:solidFill>
                <a:effectLst/>
                <a:latin typeface="AdvTT05cc2067+03"/>
              </a:rPr>
              <a:t>α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kinase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4 (</a:t>
            </a:r>
            <a:r>
              <a:rPr lang="it-IT" sz="1200" dirty="0">
                <a:solidFill>
                  <a:srgbClr val="211E1E"/>
                </a:solidFill>
                <a:effectLst/>
                <a:latin typeface="AdvOT7d6df7ab.I"/>
              </a:rPr>
              <a:t>EIF2AK4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) gene in </a:t>
            </a:r>
            <a:r>
              <a:rPr lang="it-IT" sz="1200" dirty="0" err="1">
                <a:solidFill>
                  <a:srgbClr val="211E1E"/>
                </a:solidFill>
                <a:effectLst/>
                <a:latin typeface="AdvOT1ef757c0"/>
              </a:rPr>
              <a:t>heritable</a:t>
            </a:r>
            <a:r>
              <a:rPr lang="it-IT" sz="1200" dirty="0">
                <a:solidFill>
                  <a:srgbClr val="211E1E"/>
                </a:solidFill>
                <a:effectLst/>
                <a:latin typeface="AdvOT1ef757c0"/>
              </a:rPr>
              <a:t> PCH and PVOD </a:t>
            </a:r>
            <a:endParaRPr lang="it-IT" dirty="0">
              <a:effectLst/>
            </a:endParaRPr>
          </a:p>
          <a:p>
            <a:endParaRPr lang="it-IT" dirty="0"/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encodes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a serine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+20"/>
              </a:rPr>
              <a:t>–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threonine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kinase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known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as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(GCN2 )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Reduced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GCN2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expression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results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in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dysfunctional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angiogenesis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FBB549-35A6-1FCC-72CA-53C5E32DC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1DDD-A35A-C725-4D7E-88303064D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BC2C2CF-EE71-3018-B4FB-E0A91688D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43EDF9-2AA6-04A9-6733-3DA4AC0B5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596DC0-CF98-3569-5522-0CC67039A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02263-71B0-4B35-A2EB-F8BCBED89EF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21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66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22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FFD60-E997-39E3-90D7-ACB150160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B784B1-8727-5970-6CD0-EF43CB091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B8CBD6E-4FBF-6194-FE0D-46743D7D4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57D7FA-23A7-97B5-5005-C325431D0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07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immunodeficit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793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26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51F5A-2774-86A2-6B24-EAA3B5830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E3694E-96A0-8AAF-A15B-EABF31888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DB92A5F-B966-3236-A558-0E6C364D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dirty="0" err="1">
                <a:solidFill>
                  <a:srgbClr val="474747"/>
                </a:solidFill>
                <a:effectLst/>
                <a:latin typeface="Google Sans"/>
              </a:rPr>
              <a:t>Vascular</a:t>
            </a:r>
            <a:r>
              <a:rPr lang="it-IT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it-IT" b="0" i="0" dirty="0" err="1">
                <a:solidFill>
                  <a:srgbClr val="474747"/>
                </a:solidFill>
                <a:effectLst/>
                <a:latin typeface="Google Sans"/>
              </a:rPr>
              <a:t>Endothelial</a:t>
            </a:r>
            <a:r>
              <a:rPr lang="it-IT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it-IT" b="0" i="0" dirty="0" err="1">
                <a:solidFill>
                  <a:srgbClr val="474747"/>
                </a:solidFill>
                <a:effectLst/>
                <a:latin typeface="Google Sans"/>
              </a:rPr>
              <a:t>Growth</a:t>
            </a:r>
            <a:r>
              <a:rPr lang="it-IT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it-IT" b="0" i="0" dirty="0" err="1">
                <a:solidFill>
                  <a:srgbClr val="474747"/>
                </a:solidFill>
                <a:effectLst/>
                <a:latin typeface="Google Sans"/>
              </a:rPr>
              <a:t>Factor</a:t>
            </a:r>
            <a:r>
              <a:rPr lang="it-IT" b="0" i="0" dirty="0">
                <a:solidFill>
                  <a:srgbClr val="474747"/>
                </a:solidFill>
                <a:effectLst/>
                <a:latin typeface="Google Sans"/>
              </a:rPr>
              <a:t>),  </a:t>
            </a:r>
            <a:r>
              <a:rPr lang="it-IT" b="0" i="0" dirty="0">
                <a:solidFill>
                  <a:srgbClr val="040C28"/>
                </a:solidFill>
                <a:effectLst/>
                <a:latin typeface="Google Sans"/>
              </a:rPr>
              <a:t>fattore di crescita vascolare endoteliale</a:t>
            </a:r>
            <a:r>
              <a:rPr lang="it-IT" b="0" i="0" dirty="0">
                <a:solidFill>
                  <a:srgbClr val="474747"/>
                </a:solidFill>
                <a:effectLst/>
                <a:latin typeface="Google Sans"/>
              </a:rPr>
              <a:t>,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1BD5CD-E243-671D-BF5F-67F88A6D2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13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Lenalidomide</a:t>
            </a:r>
            <a:r>
              <a:rPr lang="it-IT" dirty="0"/>
              <a:t> (immunomodulante chemioterapico utilizzato per curare mieloma multiplo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A33E5-DFCA-8347-A713-90731BDAD2D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25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9AA078-4A99-9825-110C-5DD6AF176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2A656B-5643-8BD9-D656-ACAF77464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803177-9880-55DB-55B6-46739C39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5B68C3-7B34-76C5-FE7B-7F6A11AF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FB9547-49DC-FB06-089A-C8565D7F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06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92DF0-32D9-B042-13F3-DBF87080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B11F20-C907-2177-0994-B71F6E1CB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494F88-7487-BB2E-C1F0-4FB70A14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2DB14F-FE05-AA97-5986-B4C3DDC3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65416B-0E3D-57DF-1D70-8C2F5EBF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92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102F575-C6C9-7B1E-1389-27ED34415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1D7ADA-A2A9-DD15-9770-9EA2458C7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DDE3E7-CACE-B3E0-1A4F-6F7D936D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C0B83D-F2B2-0CDF-8B3B-7A7A3218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3B6B51-8A41-66FD-4316-6793EC8D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74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ext Boxes T2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F6E62-3413-1570-07FF-4E66972B963F}"/>
              </a:ext>
            </a:extLst>
          </p:cNvPr>
          <p:cNvSpPr/>
          <p:nvPr userDrawn="1"/>
        </p:nvSpPr>
        <p:spPr>
          <a:xfrm>
            <a:off x="0" y="0"/>
            <a:ext cx="12191999" cy="2862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584200"/>
            <a:ext cx="10873180" cy="183366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4200"/>
            <a:ext cx="0" cy="183366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4200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4200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A80A793C-55DC-602B-758B-1FA03A8181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8037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F448C94B-AA7A-7262-4B9F-836462086A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8037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8E844AFC-B10F-3963-60E2-0CBF5925798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571874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290D6F4A-B1FF-50CB-37C9-67C24FF49AE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571874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31465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51DF6-5AD2-ACA8-5899-43F743C66417}"/>
              </a:ext>
            </a:extLst>
          </p:cNvPr>
          <p:cNvSpPr/>
          <p:nvPr userDrawn="1"/>
        </p:nvSpPr>
        <p:spPr>
          <a:xfrm>
            <a:off x="0" y="-1"/>
            <a:ext cx="12192000" cy="3086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3C0C18-3CFA-482C-8E5E-2A541D4A1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68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535915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3429001"/>
            <a:ext cx="10873179" cy="1753090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692765-6536-09AA-A0BF-2358E9E5BE5F}"/>
              </a:ext>
            </a:extLst>
          </p:cNvPr>
          <p:cNvCxnSpPr/>
          <p:nvPr userDrawn="1"/>
        </p:nvCxnSpPr>
        <p:spPr>
          <a:xfrm>
            <a:off x="587375" y="3429000"/>
            <a:ext cx="0" cy="1753091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535915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CAE9F-16AE-335B-D01B-39C3752803F0}"/>
              </a:ext>
            </a:extLst>
          </p:cNvPr>
          <p:cNvSpPr/>
          <p:nvPr userDrawn="1"/>
        </p:nvSpPr>
        <p:spPr>
          <a:xfrm rot="5400000">
            <a:off x="6037262" y="2074784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473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51DF6-5AD2-ACA8-5899-43F743C66417}"/>
              </a:ext>
            </a:extLst>
          </p:cNvPr>
          <p:cNvSpPr/>
          <p:nvPr userDrawn="1"/>
        </p:nvSpPr>
        <p:spPr>
          <a:xfrm>
            <a:off x="0" y="0"/>
            <a:ext cx="12192000" cy="6235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461494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1628775"/>
            <a:ext cx="10873179" cy="2468025"/>
          </a:xfrm>
        </p:spPr>
        <p:txBody>
          <a:bodyPr anchor="ctr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461494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46FEE9-501A-3130-038F-1856FF3A6460}"/>
              </a:ext>
            </a:extLst>
          </p:cNvPr>
          <p:cNvCxnSpPr>
            <a:cxnSpLocks/>
          </p:cNvCxnSpPr>
          <p:nvPr userDrawn="1"/>
        </p:nvCxnSpPr>
        <p:spPr>
          <a:xfrm>
            <a:off x="587375" y="2194987"/>
            <a:ext cx="0" cy="133560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1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01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251DF6-5AD2-ACA8-5899-43F743C66417}"/>
              </a:ext>
            </a:extLst>
          </p:cNvPr>
          <p:cNvSpPr/>
          <p:nvPr userDrawn="1"/>
        </p:nvSpPr>
        <p:spPr>
          <a:xfrm>
            <a:off x="0" y="0"/>
            <a:ext cx="12192000" cy="41905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446" y="4614945"/>
            <a:ext cx="5074268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6" y="584204"/>
            <a:ext cx="10873179" cy="306446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3E0654F-4709-9928-E09F-2A00AF817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0" y="4614945"/>
            <a:ext cx="5375274" cy="707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027D9-E8BA-AB34-D226-FB323E404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D6385D-654E-DC48-400B-090D33BE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CAE9F-16AE-335B-D01B-39C3752803F0}"/>
              </a:ext>
            </a:extLst>
          </p:cNvPr>
          <p:cNvSpPr/>
          <p:nvPr userDrawn="1"/>
        </p:nvSpPr>
        <p:spPr>
          <a:xfrm rot="5400000">
            <a:off x="6037262" y="3296781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70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4079875" y="-1"/>
            <a:ext cx="8112125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id="{A8355845-DE26-7198-B2CF-7868C1CEAA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676" y="1117600"/>
            <a:ext cx="5271689" cy="462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60742" y="3821174"/>
            <a:ext cx="5043883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743" y="1485900"/>
            <a:ext cx="5043882" cy="1943100"/>
          </a:xfrm>
        </p:spPr>
        <p:txBody>
          <a:bodyPr anchor="b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41C7500-A827-04B9-B0EF-2DBB9A14BDDD}"/>
              </a:ext>
            </a:extLst>
          </p:cNvPr>
          <p:cNvCxnSpPr>
            <a:cxnSpLocks/>
          </p:cNvCxnSpPr>
          <p:nvPr userDrawn="1"/>
        </p:nvCxnSpPr>
        <p:spPr>
          <a:xfrm>
            <a:off x="6416675" y="1485900"/>
            <a:ext cx="0" cy="1941036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86A68FF5-D245-3670-D1FD-1CBCD14BC34E}"/>
              </a:ext>
            </a:extLst>
          </p:cNvPr>
          <p:cNvSpPr/>
          <p:nvPr userDrawn="1"/>
        </p:nvSpPr>
        <p:spPr>
          <a:xfrm rot="10800000">
            <a:off x="584200" y="2476501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80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587375" y="1622423"/>
            <a:ext cx="11604625" cy="3613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17613" y="4640352"/>
            <a:ext cx="10387012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2456418"/>
            <a:ext cx="10387012" cy="19431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41C7500-A827-04B9-B0EF-2DBB9A14BDDD}"/>
              </a:ext>
            </a:extLst>
          </p:cNvPr>
          <p:cNvCxnSpPr>
            <a:cxnSpLocks/>
          </p:cNvCxnSpPr>
          <p:nvPr userDrawn="1"/>
        </p:nvCxnSpPr>
        <p:spPr>
          <a:xfrm>
            <a:off x="1063625" y="2457450"/>
            <a:ext cx="0" cy="1941036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26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02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587376" y="1622423"/>
            <a:ext cx="11017250" cy="3613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0" name="Text Placeholder 29">
            <a:extLst>
              <a:ext uri="{FF2B5EF4-FFF2-40B4-BE49-F238E27FC236}">
                <a16:creationId xmlns:a16="http://schemas.microsoft.com/office/drawing/2014/main" id="{F86EE282-1EF4-62A2-779C-EB878597B92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3288" y="4478427"/>
            <a:ext cx="10387012" cy="32352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C3A2759-D421-466C-0049-BF744494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288" y="2294493"/>
            <a:ext cx="10387012" cy="19431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6A6EF3-CA9F-A84F-60F9-29E0269F7913}"/>
              </a:ext>
            </a:extLst>
          </p:cNvPr>
          <p:cNvSpPr/>
          <p:nvPr userDrawn="1"/>
        </p:nvSpPr>
        <p:spPr>
          <a:xfrm rot="5400000">
            <a:off x="6037262" y="4344757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13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0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13C14A-F91E-E368-53F3-9FC8BF33B4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86350" y="10337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0" y="-1"/>
            <a:ext cx="5086349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33585" y="1033780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2343150"/>
            <a:ext cx="3564332" cy="21717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761200"/>
            <a:ext cx="0" cy="133560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11B2AFA-044A-C36C-021E-F07CB653D8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86350" y="164846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E78C0ED6-4AAA-EFB9-FCD1-E8A57F469F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33585" y="1648461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77561A31-0F6B-EC29-74AA-F136A20142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86350" y="2263142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C8C3894D-D32B-CD32-7B1E-F2C516B79D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33585" y="2263142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95A56C3A-206F-EAD8-B5FC-BF3EA749704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86350" y="287782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E7964B58-8A41-D8B1-8EDB-58FCBE0AFBA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233585" y="2877823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F3D4D0D-CC8E-E97F-3260-BD47F04F4B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86350" y="3492504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8" name="Text Placeholder 29">
            <a:extLst>
              <a:ext uri="{FF2B5EF4-FFF2-40B4-BE49-F238E27FC236}">
                <a16:creationId xmlns:a16="http://schemas.microsoft.com/office/drawing/2014/main" id="{57EA9763-E16A-0112-AE6E-C8032ACF532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33585" y="3492504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50030960-DEAA-31E8-F93C-19C0F3B111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86350" y="410718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35EAFCE-8F0D-D52C-3CCA-E88FAB2D578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233585" y="4107185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6B6646DC-ED17-C9B8-7BAC-C865F485315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86350" y="4721866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4D3773C6-9E41-7F11-9C11-83020A87CE2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233585" y="4721866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6FEBD0ED-9E29-AAE1-53AD-36C907E671F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86350" y="533654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69CBBE2-6FC6-E558-760E-5D918AD813E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3585" y="5336547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3245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A1E7C-3197-8BAA-CC06-E2E89A7B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C4510-A22D-98DB-AAA6-36826A23D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9ADA07-CCAC-DFEA-B900-6AAB9996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BC54A7-3FC5-AB96-B1DB-D5668D63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BCD806-5D46-1871-EFA5-9CBDE008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87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03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60035A9-FF24-F5AF-5182-A3914CCC1030}"/>
              </a:ext>
            </a:extLst>
          </p:cNvPr>
          <p:cNvGrpSpPr/>
          <p:nvPr userDrawn="1"/>
        </p:nvGrpSpPr>
        <p:grpSpPr>
          <a:xfrm flipV="1">
            <a:off x="587375" y="3782853"/>
            <a:ext cx="11017250" cy="2452846"/>
            <a:chOff x="587375" y="3782853"/>
            <a:chExt cx="11017250" cy="24528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41AC7B-FDFF-B7EA-80AB-81299E4C8A1B}"/>
                </a:ext>
              </a:extLst>
            </p:cNvPr>
            <p:cNvSpPr/>
            <p:nvPr userDrawn="1"/>
          </p:nvSpPr>
          <p:spPr>
            <a:xfrm>
              <a:off x="587375" y="3782853"/>
              <a:ext cx="11017250" cy="2452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278148-A0BB-C425-A419-556F60508034}"/>
                </a:ext>
              </a:extLst>
            </p:cNvPr>
            <p:cNvSpPr/>
            <p:nvPr userDrawn="1"/>
          </p:nvSpPr>
          <p:spPr>
            <a:xfrm rot="5400000">
              <a:off x="6037262" y="5224463"/>
              <a:ext cx="117475" cy="190499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13C14A-F91E-E368-53F3-9FC8BF33B4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86350" y="86382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6FF304-8F5A-AE9D-9F8A-073146069168}"/>
              </a:ext>
            </a:extLst>
          </p:cNvPr>
          <p:cNvSpPr/>
          <p:nvPr userDrawn="1"/>
        </p:nvSpPr>
        <p:spPr>
          <a:xfrm>
            <a:off x="0" y="584200"/>
            <a:ext cx="5086349" cy="28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33585" y="863820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920750"/>
            <a:ext cx="3680533" cy="217170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1338800"/>
            <a:ext cx="0" cy="133560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11B2AFA-044A-C36C-021E-F07CB653D8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86350" y="147850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E78C0ED6-4AAA-EFB9-FCD1-E8A57F469F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33585" y="1478501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77561A31-0F6B-EC29-74AA-F136A20142E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86350" y="2093182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C8C3894D-D32B-CD32-7B1E-F2C516B79D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33585" y="2093182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95A56C3A-206F-EAD8-B5FC-BF3EA749704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86350" y="270786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E7964B58-8A41-D8B1-8EDB-58FCBE0AFBA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233585" y="2707863"/>
            <a:ext cx="6371039" cy="47498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FEAEC78-CBED-438F-1CFE-067AC96B97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" y="3900328"/>
            <a:ext cx="10782300" cy="233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104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50544" y="216493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397779" y="2098895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4079876" y="593363"/>
            <a:ext cx="8112124" cy="1302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779" y="696887"/>
            <a:ext cx="7206841" cy="1095064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4253711" y="696887"/>
            <a:ext cx="0" cy="109506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50544" y="299550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97779" y="2929463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50544" y="382607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97779" y="3760031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50544" y="4656639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97779" y="4590599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50544" y="548720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97779" y="5421167"/>
            <a:ext cx="7206846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F29C0E-E389-C3AB-7738-A08CB4F74F41}"/>
              </a:ext>
            </a:extLst>
          </p:cNvPr>
          <p:cNvSpPr/>
          <p:nvPr userDrawn="1"/>
        </p:nvSpPr>
        <p:spPr>
          <a:xfrm>
            <a:off x="-1" y="584199"/>
            <a:ext cx="3663165" cy="5444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9B208A22-0813-6CAE-ECAB-29C5A41BE1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701649"/>
            <a:ext cx="3545689" cy="5209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1DA9EEE-E688-859F-C090-FAA63706DA41}"/>
              </a:ext>
            </a:extLst>
          </p:cNvPr>
          <p:cNvSpPr/>
          <p:nvPr userDrawn="1"/>
        </p:nvSpPr>
        <p:spPr>
          <a:xfrm>
            <a:off x="3545689" y="2476501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58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5278" y="209085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2513" y="2024817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593363"/>
            <a:ext cx="11604625" cy="1066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78" y="678193"/>
            <a:ext cx="10699347" cy="897319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761210" y="678193"/>
            <a:ext cx="0" cy="897319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5278" y="2921425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52513" y="2855385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5278" y="3751993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52513" y="3685953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5278" y="4582561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52513" y="4516521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5278" y="5413129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052513" y="5347089"/>
            <a:ext cx="10552112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08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04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87375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2527CCD0-482E-202A-43B0-D766A243E6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840434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81B86203-E913-D3E3-6642-EF37EB50794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9349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D66A7128-1B7C-EA25-B14F-427F785C99E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34655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599613" y="2046407"/>
            <a:ext cx="2005012" cy="306216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lIns="90000" tIns="288000" rIns="9144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55773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39F1C6C-BB59-58E7-1E81-91812893CE7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5400000">
            <a:off x="381079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4587298-4FAA-6464-EA9C-B59BE403C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5400000">
            <a:off x="606385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E15B20AD-6668-A82D-9445-5A496E722FC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 rot="5400000">
            <a:off x="8316914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2DC4498E-5031-CDF7-F1A6-A4EF750AEA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5400000">
            <a:off x="10569972" y="1755180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A916C-63A0-466A-BC69-A6BB9AE2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C06518-9E58-A831-AE4A-4EECA507A2D8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74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05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B1B8D-7AAD-0B62-F76D-6964122D46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0" y="145208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0" y="2567262"/>
            <a:ext cx="5330824" cy="1718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2703930"/>
            <a:ext cx="4425950" cy="1445652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5196888" y="2879224"/>
            <a:ext cx="0" cy="109506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7F8224B-2972-D6CA-7891-5E3A39916B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50977" y="132651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Website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150F3D9-C5BA-2CF3-577A-20D417C84D5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50977" y="172203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CDB50DB-14FB-8EC2-BBF8-9D39B761BAD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0" y="260927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A3C8A60E-A492-680C-9A67-071F63EDE3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0977" y="248370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Email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4189725-F503-3346-0B77-4175202475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50977" y="287922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A7119A9-F6C1-3E78-A7B8-7A4695A37D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0" y="376646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ECAA7E2-DF4B-A5D2-BE65-C795750AE4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50977" y="364089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Phone Number</a:t>
            </a:r>
            <a:endParaRPr lang="en-ID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FFF608BC-B1D4-AD27-2B53-0F088AECCDB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50977" y="403641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1A8469B-66C0-388B-FF13-7E8091A3F5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96000" y="4923657"/>
            <a:ext cx="64295" cy="474980"/>
          </a:xfrm>
          <a:custGeom>
            <a:avLst/>
            <a:gdLst>
              <a:gd name="connsiteX0" fmla="*/ 0 w 64295"/>
              <a:gd name="connsiteY0" fmla="*/ 0 h 474980"/>
              <a:gd name="connsiteX1" fmla="*/ 64295 w 64295"/>
              <a:gd name="connsiteY1" fmla="*/ 0 h 474980"/>
              <a:gd name="connsiteX2" fmla="*/ 64295 w 64295"/>
              <a:gd name="connsiteY2" fmla="*/ 474980 h 474980"/>
              <a:gd name="connsiteX3" fmla="*/ 0 w 64295"/>
              <a:gd name="connsiteY3" fmla="*/ 474980 h 47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95" h="474980">
                <a:moveTo>
                  <a:pt x="0" y="0"/>
                </a:moveTo>
                <a:lnTo>
                  <a:pt x="64295" y="0"/>
                </a:lnTo>
                <a:lnTo>
                  <a:pt x="64295" y="474980"/>
                </a:lnTo>
                <a:lnTo>
                  <a:pt x="0" y="4749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accent4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D2474B70-73D5-F138-81CA-B06F430971D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50977" y="4798085"/>
            <a:ext cx="5361390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Location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4A35D17-0A9F-3774-435D-AEBADBA7499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50977" y="5193604"/>
            <a:ext cx="5361390" cy="32352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5720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05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8B15BD3-2A3F-B505-D2C1-0332B340314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76999" y="1326515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0" y="2567262"/>
            <a:ext cx="5330824" cy="1718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1" y="2703930"/>
            <a:ext cx="4425950" cy="1445652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5196888" y="2879224"/>
            <a:ext cx="0" cy="109506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667C09D-F5FE-C8BE-C254-35A6F3EC9B4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76999" y="2520907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313C270-1389-4400-B626-0F91E48EF9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76999" y="3715299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68D81B6-7EAF-9410-F2E1-FEE807D73D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476999" y="4909691"/>
            <a:ext cx="5127625" cy="60706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B374301-5977-9039-ACCF-24F94B55243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39091" y="1373136"/>
            <a:ext cx="513817" cy="513817"/>
          </a:xfrm>
          <a:custGeom>
            <a:avLst/>
            <a:gdLst>
              <a:gd name="connsiteX0" fmla="*/ 391447 w 513817"/>
              <a:gd name="connsiteY0" fmla="*/ 270430 h 513817"/>
              <a:gd name="connsiteX1" fmla="*/ 294093 w 513817"/>
              <a:gd name="connsiteY1" fmla="*/ 469872 h 513817"/>
              <a:gd name="connsiteX2" fmla="*/ 472576 w 513817"/>
              <a:gd name="connsiteY2" fmla="*/ 270430 h 513817"/>
              <a:gd name="connsiteX3" fmla="*/ 270430 w 513817"/>
              <a:gd name="connsiteY3" fmla="*/ 270430 h 513817"/>
              <a:gd name="connsiteX4" fmla="*/ 270430 w 513817"/>
              <a:gd name="connsiteY4" fmla="*/ 456351 h 513817"/>
              <a:gd name="connsiteX5" fmla="*/ 364404 w 513817"/>
              <a:gd name="connsiteY5" fmla="*/ 270430 h 513817"/>
              <a:gd name="connsiteX6" fmla="*/ 149413 w 513817"/>
              <a:gd name="connsiteY6" fmla="*/ 270430 h 513817"/>
              <a:gd name="connsiteX7" fmla="*/ 243387 w 513817"/>
              <a:gd name="connsiteY7" fmla="*/ 456351 h 513817"/>
              <a:gd name="connsiteX8" fmla="*/ 243387 w 513817"/>
              <a:gd name="connsiteY8" fmla="*/ 270430 h 513817"/>
              <a:gd name="connsiteX9" fmla="*/ 41241 w 513817"/>
              <a:gd name="connsiteY9" fmla="*/ 270430 h 513817"/>
              <a:gd name="connsiteX10" fmla="*/ 219724 w 513817"/>
              <a:gd name="connsiteY10" fmla="*/ 469872 h 513817"/>
              <a:gd name="connsiteX11" fmla="*/ 122370 w 513817"/>
              <a:gd name="connsiteY11" fmla="*/ 270430 h 513817"/>
              <a:gd name="connsiteX12" fmla="*/ 270430 w 513817"/>
              <a:gd name="connsiteY12" fmla="*/ 57466 h 513817"/>
              <a:gd name="connsiteX13" fmla="*/ 270430 w 513817"/>
              <a:gd name="connsiteY13" fmla="*/ 243387 h 513817"/>
              <a:gd name="connsiteX14" fmla="*/ 364404 w 513817"/>
              <a:gd name="connsiteY14" fmla="*/ 243387 h 513817"/>
              <a:gd name="connsiteX15" fmla="*/ 270430 w 513817"/>
              <a:gd name="connsiteY15" fmla="*/ 57466 h 513817"/>
              <a:gd name="connsiteX16" fmla="*/ 243387 w 513817"/>
              <a:gd name="connsiteY16" fmla="*/ 57466 h 513817"/>
              <a:gd name="connsiteX17" fmla="*/ 149413 w 513817"/>
              <a:gd name="connsiteY17" fmla="*/ 243387 h 513817"/>
              <a:gd name="connsiteX18" fmla="*/ 243387 w 513817"/>
              <a:gd name="connsiteY18" fmla="*/ 243387 h 513817"/>
              <a:gd name="connsiteX19" fmla="*/ 294093 w 513817"/>
              <a:gd name="connsiteY19" fmla="*/ 43945 h 513817"/>
              <a:gd name="connsiteX20" fmla="*/ 391447 w 513817"/>
              <a:gd name="connsiteY20" fmla="*/ 243387 h 513817"/>
              <a:gd name="connsiteX21" fmla="*/ 472576 w 513817"/>
              <a:gd name="connsiteY21" fmla="*/ 243387 h 513817"/>
              <a:gd name="connsiteX22" fmla="*/ 294093 w 513817"/>
              <a:gd name="connsiteY22" fmla="*/ 43945 h 513817"/>
              <a:gd name="connsiteX23" fmla="*/ 219724 w 513817"/>
              <a:gd name="connsiteY23" fmla="*/ 43945 h 513817"/>
              <a:gd name="connsiteX24" fmla="*/ 41241 w 513817"/>
              <a:gd name="connsiteY24" fmla="*/ 243387 h 513817"/>
              <a:gd name="connsiteX25" fmla="*/ 122370 w 513817"/>
              <a:gd name="connsiteY25" fmla="*/ 243387 h 513817"/>
              <a:gd name="connsiteX26" fmla="*/ 219724 w 513817"/>
              <a:gd name="connsiteY26" fmla="*/ 43945 h 513817"/>
              <a:gd name="connsiteX27" fmla="*/ 256909 w 513817"/>
              <a:gd name="connsiteY27" fmla="*/ 0 h 513817"/>
              <a:gd name="connsiteX28" fmla="*/ 513817 w 513817"/>
              <a:gd name="connsiteY28" fmla="*/ 256909 h 513817"/>
              <a:gd name="connsiteX29" fmla="*/ 256909 w 513817"/>
              <a:gd name="connsiteY29" fmla="*/ 513817 h 513817"/>
              <a:gd name="connsiteX30" fmla="*/ 0 w 513817"/>
              <a:gd name="connsiteY30" fmla="*/ 256909 h 513817"/>
              <a:gd name="connsiteX31" fmla="*/ 256909 w 513817"/>
              <a:gd name="connsiteY31" fmla="*/ 0 h 51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3817" h="513817">
                <a:moveTo>
                  <a:pt x="391447" y="270430"/>
                </a:moveTo>
                <a:cubicBezTo>
                  <a:pt x="386715" y="347503"/>
                  <a:pt x="338038" y="415786"/>
                  <a:pt x="294093" y="469872"/>
                </a:cubicBezTo>
                <a:cubicBezTo>
                  <a:pt x="391447" y="452970"/>
                  <a:pt x="466492" y="371165"/>
                  <a:pt x="472576" y="270430"/>
                </a:cubicBezTo>
                <a:close/>
                <a:moveTo>
                  <a:pt x="270430" y="270430"/>
                </a:moveTo>
                <a:lnTo>
                  <a:pt x="270430" y="456351"/>
                </a:lnTo>
                <a:cubicBezTo>
                  <a:pt x="313699" y="402941"/>
                  <a:pt x="358996" y="340066"/>
                  <a:pt x="364404" y="270430"/>
                </a:cubicBezTo>
                <a:close/>
                <a:moveTo>
                  <a:pt x="149413" y="270430"/>
                </a:moveTo>
                <a:cubicBezTo>
                  <a:pt x="154821" y="340066"/>
                  <a:pt x="200118" y="402941"/>
                  <a:pt x="243387" y="456351"/>
                </a:cubicBezTo>
                <a:lnTo>
                  <a:pt x="243387" y="270430"/>
                </a:lnTo>
                <a:close/>
                <a:moveTo>
                  <a:pt x="41241" y="270430"/>
                </a:moveTo>
                <a:cubicBezTo>
                  <a:pt x="47325" y="371165"/>
                  <a:pt x="122370" y="452970"/>
                  <a:pt x="219724" y="469872"/>
                </a:cubicBezTo>
                <a:cubicBezTo>
                  <a:pt x="175780" y="415786"/>
                  <a:pt x="127778" y="347503"/>
                  <a:pt x="122370" y="270430"/>
                </a:cubicBezTo>
                <a:close/>
                <a:moveTo>
                  <a:pt x="270430" y="57466"/>
                </a:moveTo>
                <a:lnTo>
                  <a:pt x="270430" y="243387"/>
                </a:lnTo>
                <a:lnTo>
                  <a:pt x="364404" y="243387"/>
                </a:lnTo>
                <a:cubicBezTo>
                  <a:pt x="358996" y="173075"/>
                  <a:pt x="313699" y="110876"/>
                  <a:pt x="270430" y="57466"/>
                </a:cubicBezTo>
                <a:close/>
                <a:moveTo>
                  <a:pt x="243387" y="57466"/>
                </a:moveTo>
                <a:cubicBezTo>
                  <a:pt x="200118" y="110876"/>
                  <a:pt x="154821" y="173751"/>
                  <a:pt x="149413" y="243387"/>
                </a:cubicBezTo>
                <a:lnTo>
                  <a:pt x="243387" y="243387"/>
                </a:lnTo>
                <a:close/>
                <a:moveTo>
                  <a:pt x="294093" y="43945"/>
                </a:moveTo>
                <a:cubicBezTo>
                  <a:pt x="338038" y="98031"/>
                  <a:pt x="386715" y="166314"/>
                  <a:pt x="391447" y="243387"/>
                </a:cubicBezTo>
                <a:lnTo>
                  <a:pt x="472576" y="243387"/>
                </a:lnTo>
                <a:cubicBezTo>
                  <a:pt x="466492" y="142652"/>
                  <a:pt x="391447" y="60847"/>
                  <a:pt x="294093" y="43945"/>
                </a:cubicBezTo>
                <a:close/>
                <a:moveTo>
                  <a:pt x="219724" y="43945"/>
                </a:moveTo>
                <a:cubicBezTo>
                  <a:pt x="122370" y="60847"/>
                  <a:pt x="47325" y="142652"/>
                  <a:pt x="41241" y="243387"/>
                </a:cubicBezTo>
                <a:lnTo>
                  <a:pt x="122370" y="243387"/>
                </a:lnTo>
                <a:cubicBezTo>
                  <a:pt x="127102" y="166314"/>
                  <a:pt x="175780" y="98031"/>
                  <a:pt x="219724" y="43945"/>
                </a:cubicBezTo>
                <a:close/>
                <a:moveTo>
                  <a:pt x="256909" y="0"/>
                </a:moveTo>
                <a:cubicBezTo>
                  <a:pt x="398884" y="0"/>
                  <a:pt x="513817" y="114933"/>
                  <a:pt x="513817" y="256909"/>
                </a:cubicBezTo>
                <a:cubicBezTo>
                  <a:pt x="513817" y="398884"/>
                  <a:pt x="398884" y="513817"/>
                  <a:pt x="256909" y="513817"/>
                </a:cubicBezTo>
                <a:cubicBezTo>
                  <a:pt x="114933" y="513817"/>
                  <a:pt x="0" y="398884"/>
                  <a:pt x="0" y="256909"/>
                </a:cubicBezTo>
                <a:cubicBezTo>
                  <a:pt x="0" y="114933"/>
                  <a:pt x="114933" y="0"/>
                  <a:pt x="25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89560EE-D986-44EE-9C19-CCA4ED43D78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25570" y="2540400"/>
            <a:ext cx="540860" cy="594946"/>
          </a:xfrm>
          <a:custGeom>
            <a:avLst/>
            <a:gdLst>
              <a:gd name="connsiteX0" fmla="*/ 270768 w 540860"/>
              <a:gd name="connsiteY0" fmla="*/ 393307 h 594946"/>
              <a:gd name="connsiteX1" fmla="*/ 205527 w 540860"/>
              <a:gd name="connsiteY1" fmla="*/ 419167 h 594946"/>
              <a:gd name="connsiteX2" fmla="*/ 196062 w 540860"/>
              <a:gd name="connsiteY2" fmla="*/ 427956 h 594946"/>
              <a:gd name="connsiteX3" fmla="*/ 62199 w 540860"/>
              <a:gd name="connsiteY3" fmla="*/ 554382 h 594946"/>
              <a:gd name="connsiteX4" fmla="*/ 478661 w 540860"/>
              <a:gd name="connsiteY4" fmla="*/ 554382 h 594946"/>
              <a:gd name="connsiteX5" fmla="*/ 345474 w 540860"/>
              <a:gd name="connsiteY5" fmla="*/ 427956 h 594946"/>
              <a:gd name="connsiteX6" fmla="*/ 336009 w 540860"/>
              <a:gd name="connsiteY6" fmla="*/ 419167 h 594946"/>
              <a:gd name="connsiteX7" fmla="*/ 270768 w 540860"/>
              <a:gd name="connsiteY7" fmla="*/ 393307 h 594946"/>
              <a:gd name="connsiteX8" fmla="*/ 500296 w 540860"/>
              <a:gd name="connsiteY8" fmla="*/ 281247 h 594946"/>
              <a:gd name="connsiteX9" fmla="*/ 365081 w 540860"/>
              <a:gd name="connsiteY9" fmla="*/ 409701 h 594946"/>
              <a:gd name="connsiteX10" fmla="*/ 500296 w 540860"/>
              <a:gd name="connsiteY10" fmla="*/ 538156 h 594946"/>
              <a:gd name="connsiteX11" fmla="*/ 40565 w 540860"/>
              <a:gd name="connsiteY11" fmla="*/ 280571 h 594946"/>
              <a:gd name="connsiteX12" fmla="*/ 40565 w 540860"/>
              <a:gd name="connsiteY12" fmla="*/ 537480 h 594946"/>
              <a:gd name="connsiteX13" fmla="*/ 175780 w 540860"/>
              <a:gd name="connsiteY13" fmla="*/ 409025 h 594946"/>
              <a:gd name="connsiteX14" fmla="*/ 270429 w 540860"/>
              <a:gd name="connsiteY14" fmla="*/ 215668 h 594946"/>
              <a:gd name="connsiteX15" fmla="*/ 248795 w 540860"/>
              <a:gd name="connsiteY15" fmla="*/ 237302 h 594946"/>
              <a:gd name="connsiteX16" fmla="*/ 270429 w 540860"/>
              <a:gd name="connsiteY16" fmla="*/ 258936 h 594946"/>
              <a:gd name="connsiteX17" fmla="*/ 292064 w 540860"/>
              <a:gd name="connsiteY17" fmla="*/ 237302 h 594946"/>
              <a:gd name="connsiteX18" fmla="*/ 270429 w 540860"/>
              <a:gd name="connsiteY18" fmla="*/ 215668 h 594946"/>
              <a:gd name="connsiteX19" fmla="*/ 271105 w 540860"/>
              <a:gd name="connsiteY19" fmla="*/ 147384 h 594946"/>
              <a:gd name="connsiteX20" fmla="*/ 358995 w 540860"/>
              <a:gd name="connsiteY20" fmla="*/ 235274 h 594946"/>
              <a:gd name="connsiteX21" fmla="*/ 358995 w 540860"/>
              <a:gd name="connsiteY21" fmla="*/ 256908 h 594946"/>
              <a:gd name="connsiteX22" fmla="*/ 337361 w 540860"/>
              <a:gd name="connsiteY22" fmla="*/ 278543 h 594946"/>
              <a:gd name="connsiteX23" fmla="*/ 304233 w 540860"/>
              <a:gd name="connsiteY23" fmla="*/ 263669 h 594946"/>
              <a:gd name="connsiteX24" fmla="*/ 248119 w 540860"/>
              <a:gd name="connsiteY24" fmla="*/ 272458 h 594946"/>
              <a:gd name="connsiteX25" fmla="*/ 229865 w 540860"/>
              <a:gd name="connsiteY25" fmla="*/ 219048 h 594946"/>
              <a:gd name="connsiteX26" fmla="*/ 279218 w 540860"/>
              <a:gd name="connsiteY26" fmla="*/ 192005 h 594946"/>
              <a:gd name="connsiteX27" fmla="*/ 315050 w 540860"/>
              <a:gd name="connsiteY27" fmla="*/ 235950 h 594946"/>
              <a:gd name="connsiteX28" fmla="*/ 336685 w 540860"/>
              <a:gd name="connsiteY28" fmla="*/ 257584 h 594946"/>
              <a:gd name="connsiteX29" fmla="*/ 336685 w 540860"/>
              <a:gd name="connsiteY29" fmla="*/ 235950 h 594946"/>
              <a:gd name="connsiteX30" fmla="*/ 271105 w 540860"/>
              <a:gd name="connsiteY30" fmla="*/ 170371 h 594946"/>
              <a:gd name="connsiteX31" fmla="*/ 205526 w 540860"/>
              <a:gd name="connsiteY31" fmla="*/ 235950 h 594946"/>
              <a:gd name="connsiteX32" fmla="*/ 270429 w 540860"/>
              <a:gd name="connsiteY32" fmla="*/ 301529 h 594946"/>
              <a:gd name="connsiteX33" fmla="*/ 303557 w 540860"/>
              <a:gd name="connsiteY33" fmla="*/ 293416 h 594946"/>
              <a:gd name="connsiteX34" fmla="*/ 319107 w 540860"/>
              <a:gd name="connsiteY34" fmla="*/ 298149 h 594946"/>
              <a:gd name="connsiteX35" fmla="*/ 314374 w 540860"/>
              <a:gd name="connsiteY35" fmla="*/ 313698 h 594946"/>
              <a:gd name="connsiteX36" fmla="*/ 270429 w 540860"/>
              <a:gd name="connsiteY36" fmla="*/ 324516 h 594946"/>
              <a:gd name="connsiteX37" fmla="*/ 183216 w 540860"/>
              <a:gd name="connsiteY37" fmla="*/ 235274 h 594946"/>
              <a:gd name="connsiteX38" fmla="*/ 271105 w 540860"/>
              <a:gd name="connsiteY38" fmla="*/ 147384 h 594946"/>
              <a:gd name="connsiteX39" fmla="*/ 135215 w 540860"/>
              <a:gd name="connsiteY39" fmla="*/ 108172 h 594946"/>
              <a:gd name="connsiteX40" fmla="*/ 135215 w 540860"/>
              <a:gd name="connsiteY40" fmla="*/ 333305 h 594946"/>
              <a:gd name="connsiteX41" fmla="*/ 196062 w 540860"/>
              <a:gd name="connsiteY41" fmla="*/ 391447 h 594946"/>
              <a:gd name="connsiteX42" fmla="*/ 344798 w 540860"/>
              <a:gd name="connsiteY42" fmla="*/ 391447 h 594946"/>
              <a:gd name="connsiteX43" fmla="*/ 405645 w 540860"/>
              <a:gd name="connsiteY43" fmla="*/ 333305 h 594946"/>
              <a:gd name="connsiteX44" fmla="*/ 405645 w 540860"/>
              <a:gd name="connsiteY44" fmla="*/ 108172 h 594946"/>
              <a:gd name="connsiteX45" fmla="*/ 270430 w 540860"/>
              <a:gd name="connsiteY45" fmla="*/ 0 h 594946"/>
              <a:gd name="connsiteX46" fmla="*/ 351559 w 540860"/>
              <a:gd name="connsiteY46" fmla="*/ 67608 h 594946"/>
              <a:gd name="connsiteX47" fmla="*/ 446210 w 540860"/>
              <a:gd name="connsiteY47" fmla="*/ 67608 h 594946"/>
              <a:gd name="connsiteX48" fmla="*/ 446210 w 540860"/>
              <a:gd name="connsiteY48" fmla="*/ 126426 h 594946"/>
              <a:gd name="connsiteX49" fmla="*/ 540860 w 540860"/>
              <a:gd name="connsiteY49" fmla="*/ 217020 h 594946"/>
              <a:gd name="connsiteX50" fmla="*/ 540860 w 540860"/>
              <a:gd name="connsiteY50" fmla="*/ 594946 h 594946"/>
              <a:gd name="connsiteX51" fmla="*/ 0 w 540860"/>
              <a:gd name="connsiteY51" fmla="*/ 594946 h 594946"/>
              <a:gd name="connsiteX52" fmla="*/ 0 w 540860"/>
              <a:gd name="connsiteY52" fmla="*/ 217020 h 594946"/>
              <a:gd name="connsiteX53" fmla="*/ 94651 w 540860"/>
              <a:gd name="connsiteY53" fmla="*/ 127102 h 594946"/>
              <a:gd name="connsiteX54" fmla="*/ 94651 w 540860"/>
              <a:gd name="connsiteY54" fmla="*/ 67608 h 594946"/>
              <a:gd name="connsiteX55" fmla="*/ 189301 w 540860"/>
              <a:gd name="connsiteY55" fmla="*/ 67608 h 59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40860" h="594946">
                <a:moveTo>
                  <a:pt x="270768" y="393307"/>
                </a:moveTo>
                <a:cubicBezTo>
                  <a:pt x="247275" y="393307"/>
                  <a:pt x="223781" y="401927"/>
                  <a:pt x="205527" y="419167"/>
                </a:cubicBezTo>
                <a:lnTo>
                  <a:pt x="196062" y="427956"/>
                </a:lnTo>
                <a:lnTo>
                  <a:pt x="62199" y="554382"/>
                </a:lnTo>
                <a:lnTo>
                  <a:pt x="478661" y="554382"/>
                </a:lnTo>
                <a:lnTo>
                  <a:pt x="345474" y="427956"/>
                </a:lnTo>
                <a:lnTo>
                  <a:pt x="336009" y="419167"/>
                </a:lnTo>
                <a:cubicBezTo>
                  <a:pt x="317755" y="401927"/>
                  <a:pt x="294262" y="393307"/>
                  <a:pt x="270768" y="393307"/>
                </a:cubicBezTo>
                <a:close/>
                <a:moveTo>
                  <a:pt x="500296" y="281247"/>
                </a:moveTo>
                <a:lnTo>
                  <a:pt x="365081" y="409701"/>
                </a:lnTo>
                <a:lnTo>
                  <a:pt x="500296" y="538156"/>
                </a:lnTo>
                <a:close/>
                <a:moveTo>
                  <a:pt x="40565" y="280571"/>
                </a:moveTo>
                <a:lnTo>
                  <a:pt x="40565" y="537480"/>
                </a:lnTo>
                <a:lnTo>
                  <a:pt x="175780" y="409025"/>
                </a:lnTo>
                <a:close/>
                <a:moveTo>
                  <a:pt x="270429" y="215668"/>
                </a:moveTo>
                <a:cubicBezTo>
                  <a:pt x="258936" y="215668"/>
                  <a:pt x="248795" y="225133"/>
                  <a:pt x="248795" y="237302"/>
                </a:cubicBezTo>
                <a:cubicBezTo>
                  <a:pt x="248795" y="248795"/>
                  <a:pt x="258260" y="258936"/>
                  <a:pt x="270429" y="258936"/>
                </a:cubicBezTo>
                <a:cubicBezTo>
                  <a:pt x="282599" y="258936"/>
                  <a:pt x="292064" y="249471"/>
                  <a:pt x="292064" y="237302"/>
                </a:cubicBezTo>
                <a:cubicBezTo>
                  <a:pt x="292064" y="225133"/>
                  <a:pt x="282599" y="215668"/>
                  <a:pt x="270429" y="215668"/>
                </a:cubicBezTo>
                <a:close/>
                <a:moveTo>
                  <a:pt x="271105" y="147384"/>
                </a:moveTo>
                <a:cubicBezTo>
                  <a:pt x="319783" y="147384"/>
                  <a:pt x="358995" y="186596"/>
                  <a:pt x="358995" y="235274"/>
                </a:cubicBezTo>
                <a:lnTo>
                  <a:pt x="358995" y="256908"/>
                </a:lnTo>
                <a:cubicBezTo>
                  <a:pt x="358995" y="269078"/>
                  <a:pt x="349530" y="278543"/>
                  <a:pt x="337361" y="278543"/>
                </a:cubicBezTo>
                <a:cubicBezTo>
                  <a:pt x="324515" y="278543"/>
                  <a:pt x="312346" y="273134"/>
                  <a:pt x="304233" y="263669"/>
                </a:cubicBezTo>
                <a:cubicBezTo>
                  <a:pt x="290035" y="279895"/>
                  <a:pt x="266373" y="283275"/>
                  <a:pt x="248119" y="272458"/>
                </a:cubicBezTo>
                <a:cubicBezTo>
                  <a:pt x="229865" y="261641"/>
                  <a:pt x="222428" y="238654"/>
                  <a:pt x="229865" y="219048"/>
                </a:cubicBezTo>
                <a:cubicBezTo>
                  <a:pt x="237302" y="199442"/>
                  <a:pt x="258260" y="187949"/>
                  <a:pt x="279218" y="192005"/>
                </a:cubicBezTo>
                <a:cubicBezTo>
                  <a:pt x="300177" y="196061"/>
                  <a:pt x="315050" y="214315"/>
                  <a:pt x="315050" y="235950"/>
                </a:cubicBezTo>
                <a:cubicBezTo>
                  <a:pt x="315050" y="248119"/>
                  <a:pt x="324515" y="257584"/>
                  <a:pt x="336685" y="257584"/>
                </a:cubicBezTo>
                <a:lnTo>
                  <a:pt x="336685" y="235950"/>
                </a:lnTo>
                <a:cubicBezTo>
                  <a:pt x="336685" y="199442"/>
                  <a:pt x="306937" y="170371"/>
                  <a:pt x="271105" y="170371"/>
                </a:cubicBezTo>
                <a:cubicBezTo>
                  <a:pt x="235273" y="170371"/>
                  <a:pt x="205526" y="200118"/>
                  <a:pt x="205526" y="235950"/>
                </a:cubicBezTo>
                <a:cubicBezTo>
                  <a:pt x="204850" y="271782"/>
                  <a:pt x="234597" y="301529"/>
                  <a:pt x="270429" y="301529"/>
                </a:cubicBezTo>
                <a:cubicBezTo>
                  <a:pt x="281923" y="301529"/>
                  <a:pt x="293416" y="298825"/>
                  <a:pt x="303557" y="293416"/>
                </a:cubicBezTo>
                <a:cubicBezTo>
                  <a:pt x="308966" y="290712"/>
                  <a:pt x="315726" y="292740"/>
                  <a:pt x="319107" y="298149"/>
                </a:cubicBezTo>
                <a:cubicBezTo>
                  <a:pt x="321811" y="303557"/>
                  <a:pt x="319783" y="310318"/>
                  <a:pt x="314374" y="313698"/>
                </a:cubicBezTo>
                <a:cubicBezTo>
                  <a:pt x="300853" y="320459"/>
                  <a:pt x="285979" y="324516"/>
                  <a:pt x="270429" y="324516"/>
                </a:cubicBezTo>
                <a:cubicBezTo>
                  <a:pt x="221752" y="323840"/>
                  <a:pt x="182540" y="284627"/>
                  <a:pt x="183216" y="235274"/>
                </a:cubicBezTo>
                <a:cubicBezTo>
                  <a:pt x="183216" y="186596"/>
                  <a:pt x="222428" y="147384"/>
                  <a:pt x="271105" y="147384"/>
                </a:cubicBezTo>
                <a:close/>
                <a:moveTo>
                  <a:pt x="135215" y="108172"/>
                </a:moveTo>
                <a:lnTo>
                  <a:pt x="135215" y="333305"/>
                </a:lnTo>
                <a:lnTo>
                  <a:pt x="196062" y="391447"/>
                </a:lnTo>
                <a:cubicBezTo>
                  <a:pt x="240007" y="357644"/>
                  <a:pt x="300853" y="357644"/>
                  <a:pt x="344798" y="391447"/>
                </a:cubicBezTo>
                <a:lnTo>
                  <a:pt x="405645" y="333305"/>
                </a:lnTo>
                <a:lnTo>
                  <a:pt x="405645" y="108172"/>
                </a:lnTo>
                <a:close/>
                <a:moveTo>
                  <a:pt x="270430" y="0"/>
                </a:moveTo>
                <a:lnTo>
                  <a:pt x="351559" y="67608"/>
                </a:lnTo>
                <a:lnTo>
                  <a:pt x="446210" y="67608"/>
                </a:lnTo>
                <a:lnTo>
                  <a:pt x="446210" y="126426"/>
                </a:lnTo>
                <a:lnTo>
                  <a:pt x="540860" y="217020"/>
                </a:lnTo>
                <a:lnTo>
                  <a:pt x="540860" y="594946"/>
                </a:lnTo>
                <a:lnTo>
                  <a:pt x="0" y="594946"/>
                </a:lnTo>
                <a:lnTo>
                  <a:pt x="0" y="217020"/>
                </a:lnTo>
                <a:lnTo>
                  <a:pt x="94651" y="127102"/>
                </a:lnTo>
                <a:lnTo>
                  <a:pt x="94651" y="67608"/>
                </a:lnTo>
                <a:lnTo>
                  <a:pt x="189301" y="676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6B62B-08A6-31D4-74E0-38DBCD97515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825911" y="3788793"/>
            <a:ext cx="539842" cy="541115"/>
          </a:xfrm>
          <a:custGeom>
            <a:avLst/>
            <a:gdLst>
              <a:gd name="connsiteX0" fmla="*/ 417472 w 539842"/>
              <a:gd name="connsiteY0" fmla="*/ 321135 h 541115"/>
              <a:gd name="connsiteX1" fmla="*/ 438431 w 539842"/>
              <a:gd name="connsiteY1" fmla="*/ 329924 h 541115"/>
              <a:gd name="connsiteX2" fmla="*/ 531729 w 539842"/>
              <a:gd name="connsiteY2" fmla="*/ 423222 h 541115"/>
              <a:gd name="connsiteX3" fmla="*/ 539842 w 539842"/>
              <a:gd name="connsiteY3" fmla="*/ 444181 h 541115"/>
              <a:gd name="connsiteX4" fmla="*/ 531053 w 539842"/>
              <a:gd name="connsiteY4" fmla="*/ 465139 h 541115"/>
              <a:gd name="connsiteX5" fmla="*/ 520912 w 539842"/>
              <a:gd name="connsiteY5" fmla="*/ 475280 h 541115"/>
              <a:gd name="connsiteX6" fmla="*/ 386373 w 539842"/>
              <a:gd name="connsiteY6" fmla="*/ 340741 h 541115"/>
              <a:gd name="connsiteX7" fmla="*/ 396514 w 539842"/>
              <a:gd name="connsiteY7" fmla="*/ 329924 h 541115"/>
              <a:gd name="connsiteX8" fmla="*/ 417472 w 539842"/>
              <a:gd name="connsiteY8" fmla="*/ 321135 h 541115"/>
              <a:gd name="connsiteX9" fmla="*/ 44956 w 539842"/>
              <a:gd name="connsiteY9" fmla="*/ 39888 h 541115"/>
              <a:gd name="connsiteX10" fmla="*/ 179495 w 539842"/>
              <a:gd name="connsiteY10" fmla="*/ 174427 h 541115"/>
              <a:gd name="connsiteX11" fmla="*/ 158536 w 539842"/>
              <a:gd name="connsiteY11" fmla="*/ 194709 h 541115"/>
              <a:gd name="connsiteX12" fmla="*/ 154480 w 539842"/>
              <a:gd name="connsiteY12" fmla="*/ 204850 h 541115"/>
              <a:gd name="connsiteX13" fmla="*/ 158536 w 539842"/>
              <a:gd name="connsiteY13" fmla="*/ 214991 h 541115"/>
              <a:gd name="connsiteX14" fmla="*/ 326203 w 539842"/>
              <a:gd name="connsiteY14" fmla="*/ 381982 h 541115"/>
              <a:gd name="connsiteX15" fmla="*/ 336344 w 539842"/>
              <a:gd name="connsiteY15" fmla="*/ 386038 h 541115"/>
              <a:gd name="connsiteX16" fmla="*/ 346485 w 539842"/>
              <a:gd name="connsiteY16" fmla="*/ 381982 h 541115"/>
              <a:gd name="connsiteX17" fmla="*/ 366767 w 539842"/>
              <a:gd name="connsiteY17" fmla="*/ 361024 h 541115"/>
              <a:gd name="connsiteX18" fmla="*/ 500630 w 539842"/>
              <a:gd name="connsiteY18" fmla="*/ 495563 h 541115"/>
              <a:gd name="connsiteX19" fmla="*/ 482376 w 539842"/>
              <a:gd name="connsiteY19" fmla="*/ 513817 h 541115"/>
              <a:gd name="connsiteX20" fmla="*/ 413417 w 539842"/>
              <a:gd name="connsiteY20" fmla="*/ 540860 h 541115"/>
              <a:gd name="connsiteX21" fmla="*/ 305245 w 539842"/>
              <a:gd name="connsiteY21" fmla="*/ 509084 h 541115"/>
              <a:gd name="connsiteX22" fmla="*/ 262652 w 539842"/>
              <a:gd name="connsiteY22" fmla="*/ 482041 h 541115"/>
              <a:gd name="connsiteX23" fmla="*/ 56449 w 539842"/>
              <a:gd name="connsiteY23" fmla="*/ 269077 h 541115"/>
              <a:gd name="connsiteX24" fmla="*/ 15885 w 539842"/>
              <a:gd name="connsiteY24" fmla="*/ 198090 h 541115"/>
              <a:gd name="connsiteX25" fmla="*/ 335 w 539842"/>
              <a:gd name="connsiteY25" fmla="*/ 110200 h 541115"/>
              <a:gd name="connsiteX26" fmla="*/ 22645 w 539842"/>
              <a:gd name="connsiteY26" fmla="*/ 62198 h 541115"/>
              <a:gd name="connsiteX27" fmla="*/ 44956 w 539842"/>
              <a:gd name="connsiteY27" fmla="*/ 39888 h 541115"/>
              <a:gd name="connsiteX28" fmla="*/ 97013 w 539842"/>
              <a:gd name="connsiteY28" fmla="*/ 0 h 541115"/>
              <a:gd name="connsiteX29" fmla="*/ 117296 w 539842"/>
              <a:gd name="connsiteY29" fmla="*/ 8789 h 541115"/>
              <a:gd name="connsiteX30" fmla="*/ 210594 w 539842"/>
              <a:gd name="connsiteY30" fmla="*/ 101411 h 541115"/>
              <a:gd name="connsiteX31" fmla="*/ 219383 w 539842"/>
              <a:gd name="connsiteY31" fmla="*/ 122370 h 541115"/>
              <a:gd name="connsiteX32" fmla="*/ 210594 w 539842"/>
              <a:gd name="connsiteY32" fmla="*/ 143328 h 541115"/>
              <a:gd name="connsiteX33" fmla="*/ 200453 w 539842"/>
              <a:gd name="connsiteY33" fmla="*/ 153469 h 541115"/>
              <a:gd name="connsiteX34" fmla="*/ 65914 w 539842"/>
              <a:gd name="connsiteY34" fmla="*/ 18930 h 541115"/>
              <a:gd name="connsiteX35" fmla="*/ 76055 w 539842"/>
              <a:gd name="connsiteY35" fmla="*/ 8789 h 541115"/>
              <a:gd name="connsiteX36" fmla="*/ 97013 w 539842"/>
              <a:gd name="connsiteY36" fmla="*/ 0 h 54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9842" h="541115">
                <a:moveTo>
                  <a:pt x="417472" y="321135"/>
                </a:moveTo>
                <a:cubicBezTo>
                  <a:pt x="425585" y="321135"/>
                  <a:pt x="433022" y="324515"/>
                  <a:pt x="438431" y="329924"/>
                </a:cubicBezTo>
                <a:lnTo>
                  <a:pt x="531729" y="423222"/>
                </a:lnTo>
                <a:cubicBezTo>
                  <a:pt x="537138" y="428631"/>
                  <a:pt x="539842" y="436068"/>
                  <a:pt x="539842" y="444181"/>
                </a:cubicBezTo>
                <a:cubicBezTo>
                  <a:pt x="539842" y="452294"/>
                  <a:pt x="536462" y="459730"/>
                  <a:pt x="531053" y="465139"/>
                </a:cubicBezTo>
                <a:lnTo>
                  <a:pt x="520912" y="475280"/>
                </a:lnTo>
                <a:lnTo>
                  <a:pt x="386373" y="340741"/>
                </a:lnTo>
                <a:lnTo>
                  <a:pt x="396514" y="329924"/>
                </a:lnTo>
                <a:cubicBezTo>
                  <a:pt x="401923" y="324515"/>
                  <a:pt x="409360" y="321135"/>
                  <a:pt x="417472" y="321135"/>
                </a:cubicBezTo>
                <a:close/>
                <a:moveTo>
                  <a:pt x="44956" y="39888"/>
                </a:moveTo>
                <a:lnTo>
                  <a:pt x="179495" y="174427"/>
                </a:lnTo>
                <a:lnTo>
                  <a:pt x="158536" y="194709"/>
                </a:lnTo>
                <a:cubicBezTo>
                  <a:pt x="155832" y="197413"/>
                  <a:pt x="154480" y="201470"/>
                  <a:pt x="154480" y="204850"/>
                </a:cubicBezTo>
                <a:cubicBezTo>
                  <a:pt x="154480" y="208231"/>
                  <a:pt x="155832" y="212287"/>
                  <a:pt x="158536" y="214991"/>
                </a:cubicBezTo>
                <a:lnTo>
                  <a:pt x="326203" y="381982"/>
                </a:lnTo>
                <a:cubicBezTo>
                  <a:pt x="328907" y="384686"/>
                  <a:pt x="332964" y="386038"/>
                  <a:pt x="336344" y="386038"/>
                </a:cubicBezTo>
                <a:cubicBezTo>
                  <a:pt x="339724" y="386038"/>
                  <a:pt x="343781" y="384686"/>
                  <a:pt x="346485" y="381982"/>
                </a:cubicBezTo>
                <a:lnTo>
                  <a:pt x="366767" y="361024"/>
                </a:lnTo>
                <a:lnTo>
                  <a:pt x="500630" y="495563"/>
                </a:lnTo>
                <a:lnTo>
                  <a:pt x="482376" y="513817"/>
                </a:lnTo>
                <a:cubicBezTo>
                  <a:pt x="464798" y="532747"/>
                  <a:pt x="439107" y="542888"/>
                  <a:pt x="413417" y="540860"/>
                </a:cubicBezTo>
                <a:cubicBezTo>
                  <a:pt x="374880" y="538155"/>
                  <a:pt x="339048" y="525986"/>
                  <a:pt x="305245" y="509084"/>
                </a:cubicBezTo>
                <a:cubicBezTo>
                  <a:pt x="290371" y="500971"/>
                  <a:pt x="276173" y="492182"/>
                  <a:pt x="262652" y="482041"/>
                </a:cubicBezTo>
                <a:cubicBezTo>
                  <a:pt x="181523" y="424575"/>
                  <a:pt x="111887" y="352235"/>
                  <a:pt x="56449" y="269077"/>
                </a:cubicBezTo>
                <a:cubicBezTo>
                  <a:pt x="40899" y="246767"/>
                  <a:pt x="26702" y="223104"/>
                  <a:pt x="15885" y="198090"/>
                </a:cubicBezTo>
                <a:cubicBezTo>
                  <a:pt x="5743" y="169694"/>
                  <a:pt x="-1693" y="140623"/>
                  <a:pt x="335" y="110200"/>
                </a:cubicBezTo>
                <a:cubicBezTo>
                  <a:pt x="1011" y="91946"/>
                  <a:pt x="9124" y="75044"/>
                  <a:pt x="22645" y="62198"/>
                </a:cubicBezTo>
                <a:cubicBezTo>
                  <a:pt x="28054" y="56790"/>
                  <a:pt x="36167" y="48677"/>
                  <a:pt x="44956" y="39888"/>
                </a:cubicBezTo>
                <a:close/>
                <a:moveTo>
                  <a:pt x="97013" y="0"/>
                </a:moveTo>
                <a:cubicBezTo>
                  <a:pt x="104450" y="0"/>
                  <a:pt x="111887" y="3380"/>
                  <a:pt x="117296" y="8789"/>
                </a:cubicBezTo>
                <a:lnTo>
                  <a:pt x="210594" y="101411"/>
                </a:lnTo>
                <a:cubicBezTo>
                  <a:pt x="216003" y="106820"/>
                  <a:pt x="219383" y="114257"/>
                  <a:pt x="219383" y="122370"/>
                </a:cubicBezTo>
                <a:cubicBezTo>
                  <a:pt x="219383" y="130482"/>
                  <a:pt x="216003" y="137919"/>
                  <a:pt x="210594" y="143328"/>
                </a:cubicBezTo>
                <a:lnTo>
                  <a:pt x="200453" y="153469"/>
                </a:lnTo>
                <a:lnTo>
                  <a:pt x="65914" y="18930"/>
                </a:lnTo>
                <a:lnTo>
                  <a:pt x="76055" y="8789"/>
                </a:lnTo>
                <a:cubicBezTo>
                  <a:pt x="81464" y="3380"/>
                  <a:pt x="89577" y="0"/>
                  <a:pt x="970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58D81A-543B-F585-166D-59207A4463A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54486" y="4983355"/>
            <a:ext cx="283026" cy="459731"/>
          </a:xfrm>
          <a:custGeom>
            <a:avLst/>
            <a:gdLst>
              <a:gd name="connsiteX0" fmla="*/ 141514 w 283026"/>
              <a:gd name="connsiteY0" fmla="*/ 81129 h 459731"/>
              <a:gd name="connsiteX1" fmla="*/ 80667 w 283026"/>
              <a:gd name="connsiteY1" fmla="*/ 141976 h 459731"/>
              <a:gd name="connsiteX2" fmla="*/ 141514 w 283026"/>
              <a:gd name="connsiteY2" fmla="*/ 202823 h 459731"/>
              <a:gd name="connsiteX3" fmla="*/ 202361 w 283026"/>
              <a:gd name="connsiteY3" fmla="*/ 141976 h 459731"/>
              <a:gd name="connsiteX4" fmla="*/ 141514 w 283026"/>
              <a:gd name="connsiteY4" fmla="*/ 81129 h 459731"/>
              <a:gd name="connsiteX5" fmla="*/ 141514 w 283026"/>
              <a:gd name="connsiteY5" fmla="*/ 0 h 459731"/>
              <a:gd name="connsiteX6" fmla="*/ 258475 w 283026"/>
              <a:gd name="connsiteY6" fmla="*/ 62199 h 459731"/>
              <a:gd name="connsiteX7" fmla="*/ 273348 w 283026"/>
              <a:gd name="connsiteY7" fmla="*/ 194034 h 459731"/>
              <a:gd name="connsiteX8" fmla="*/ 209121 w 283026"/>
              <a:gd name="connsiteY8" fmla="*/ 336009 h 459731"/>
              <a:gd name="connsiteX9" fmla="*/ 153683 w 283026"/>
              <a:gd name="connsiteY9" fmla="*/ 452294 h 459731"/>
              <a:gd name="connsiteX10" fmla="*/ 141514 w 283026"/>
              <a:gd name="connsiteY10" fmla="*/ 459731 h 459731"/>
              <a:gd name="connsiteX11" fmla="*/ 129344 w 283026"/>
              <a:gd name="connsiteY11" fmla="*/ 452294 h 459731"/>
              <a:gd name="connsiteX12" fmla="*/ 73906 w 283026"/>
              <a:gd name="connsiteY12" fmla="*/ 336009 h 459731"/>
              <a:gd name="connsiteX13" fmla="*/ 9679 w 283026"/>
              <a:gd name="connsiteY13" fmla="*/ 194034 h 459731"/>
              <a:gd name="connsiteX14" fmla="*/ 24553 w 283026"/>
              <a:gd name="connsiteY14" fmla="*/ 62199 h 459731"/>
              <a:gd name="connsiteX15" fmla="*/ 141514 w 283026"/>
              <a:gd name="connsiteY15" fmla="*/ 0 h 45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3026" h="459731">
                <a:moveTo>
                  <a:pt x="141514" y="81129"/>
                </a:moveTo>
                <a:cubicBezTo>
                  <a:pt x="107710" y="81129"/>
                  <a:pt x="80667" y="108172"/>
                  <a:pt x="80667" y="141976"/>
                </a:cubicBezTo>
                <a:cubicBezTo>
                  <a:pt x="80667" y="175780"/>
                  <a:pt x="107710" y="202823"/>
                  <a:pt x="141514" y="202823"/>
                </a:cubicBezTo>
                <a:cubicBezTo>
                  <a:pt x="175318" y="202823"/>
                  <a:pt x="202361" y="175780"/>
                  <a:pt x="202361" y="141976"/>
                </a:cubicBezTo>
                <a:cubicBezTo>
                  <a:pt x="202361" y="108172"/>
                  <a:pt x="175318" y="81129"/>
                  <a:pt x="141514" y="81129"/>
                </a:cubicBezTo>
                <a:close/>
                <a:moveTo>
                  <a:pt x="141514" y="0"/>
                </a:moveTo>
                <a:cubicBezTo>
                  <a:pt x="188163" y="0"/>
                  <a:pt x="232108" y="22987"/>
                  <a:pt x="258475" y="62199"/>
                </a:cubicBezTo>
                <a:cubicBezTo>
                  <a:pt x="284842" y="100735"/>
                  <a:pt x="290250" y="150089"/>
                  <a:pt x="273348" y="194034"/>
                </a:cubicBezTo>
                <a:lnTo>
                  <a:pt x="209121" y="336009"/>
                </a:lnTo>
                <a:lnTo>
                  <a:pt x="153683" y="452294"/>
                </a:lnTo>
                <a:cubicBezTo>
                  <a:pt x="151655" y="457027"/>
                  <a:pt x="146922" y="459731"/>
                  <a:pt x="141514" y="459731"/>
                </a:cubicBezTo>
                <a:cubicBezTo>
                  <a:pt x="136105" y="459731"/>
                  <a:pt x="131373" y="457027"/>
                  <a:pt x="129344" y="452294"/>
                </a:cubicBezTo>
                <a:lnTo>
                  <a:pt x="73906" y="336009"/>
                </a:lnTo>
                <a:lnTo>
                  <a:pt x="9679" y="194034"/>
                </a:lnTo>
                <a:cubicBezTo>
                  <a:pt x="-7223" y="150089"/>
                  <a:pt x="-1814" y="100735"/>
                  <a:pt x="24553" y="62199"/>
                </a:cubicBezTo>
                <a:cubicBezTo>
                  <a:pt x="50920" y="22987"/>
                  <a:pt x="94865" y="0"/>
                  <a:pt x="1415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algn="ctr">
              <a:defRPr lang="en-GB" sz="1000" b="1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78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777944"/>
            <a:ext cx="11604625" cy="1302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78" y="2881468"/>
            <a:ext cx="10699347" cy="1095064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761210" y="2881468"/>
            <a:ext cx="0" cy="109506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05279" y="4334413"/>
            <a:ext cx="10699346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80772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589122"/>
            <a:ext cx="11604625" cy="1679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6351" y="2881468"/>
            <a:ext cx="6290310" cy="1095064"/>
          </a:xfrm>
        </p:spPr>
        <p:txBody>
          <a:bodyPr anchor="ctr">
            <a:no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0EA30-774B-C58A-0F2E-BA47E1EB0D86}"/>
              </a:ext>
            </a:extLst>
          </p:cNvPr>
          <p:cNvCxnSpPr>
            <a:cxnSpLocks/>
          </p:cNvCxnSpPr>
          <p:nvPr userDrawn="1"/>
        </p:nvCxnSpPr>
        <p:spPr>
          <a:xfrm>
            <a:off x="11604625" y="2881468"/>
            <a:ext cx="0" cy="109506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086351" y="4523235"/>
            <a:ext cx="6290310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87B1F-C374-0AA4-8837-F11E40D41CD1}"/>
              </a:ext>
            </a:extLst>
          </p:cNvPr>
          <p:cNvGrpSpPr/>
          <p:nvPr userDrawn="1"/>
        </p:nvGrpSpPr>
        <p:grpSpPr>
          <a:xfrm flipH="1">
            <a:off x="0" y="844550"/>
            <a:ext cx="4079875" cy="5168484"/>
            <a:chOff x="6400798" y="844550"/>
            <a:chExt cx="4079875" cy="51684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087849-DB30-8735-4D8D-E3C4C2B69C6B}"/>
                </a:ext>
              </a:extLst>
            </p:cNvPr>
            <p:cNvSpPr/>
            <p:nvPr userDrawn="1"/>
          </p:nvSpPr>
          <p:spPr>
            <a:xfrm flipH="1">
              <a:off x="6400798" y="844550"/>
              <a:ext cx="4079875" cy="51684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74C08B-82F0-D164-74FB-1E8FD06685E0}"/>
                </a:ext>
              </a:extLst>
            </p:cNvPr>
            <p:cNvSpPr/>
            <p:nvPr userDrawn="1"/>
          </p:nvSpPr>
          <p:spPr>
            <a:xfrm flipH="1">
              <a:off x="6400798" y="2476501"/>
              <a:ext cx="117475" cy="190499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D6DFE2-5D18-6526-6D2C-830832BEF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6"/>
            <a:ext cx="3962400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0280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06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6055E9-E6F7-641B-80FB-0B939D173EF4}"/>
              </a:ext>
            </a:extLst>
          </p:cNvPr>
          <p:cNvSpPr/>
          <p:nvPr userDrawn="1"/>
        </p:nvSpPr>
        <p:spPr>
          <a:xfrm>
            <a:off x="587374" y="2589122"/>
            <a:ext cx="11017251" cy="1679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830DC25-802B-19A0-E4B3-1D633449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860" y="2881468"/>
            <a:ext cx="10591801" cy="1095064"/>
          </a:xfrm>
        </p:spPr>
        <p:txBody>
          <a:bodyPr anchor="ctr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A641483-D5A7-E85B-23E4-88F7A9E459A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339" y="4334413"/>
            <a:ext cx="10561322" cy="60706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61394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A9602D4-D75A-D7F4-FFCF-22F1F764C7A2}"/>
              </a:ext>
            </a:extLst>
          </p:cNvPr>
          <p:cNvSpPr/>
          <p:nvPr userDrawn="1"/>
        </p:nvSpPr>
        <p:spPr>
          <a:xfrm>
            <a:off x="587375" y="0"/>
            <a:ext cx="11017250" cy="2452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1442" y="3821174"/>
            <a:ext cx="10873177" cy="323521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2" y="4216693"/>
            <a:ext cx="10873177" cy="173452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2659380"/>
            <a:ext cx="10873182" cy="769620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" y="0"/>
            <a:ext cx="10782300" cy="233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659380"/>
            <a:ext cx="0" cy="76755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AC1303-0EC3-5E1E-D38D-9DAA61834E0B}"/>
              </a:ext>
            </a:extLst>
          </p:cNvPr>
          <p:cNvSpPr/>
          <p:nvPr userDrawn="1"/>
        </p:nvSpPr>
        <p:spPr>
          <a:xfrm rot="5400000">
            <a:off x="6037262" y="1441610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62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110714-3EDD-8BD4-6AAB-3AD75354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467D4B-DD0F-FDFC-D2BF-2109E6DF0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BA0705-E128-4CEF-40C9-0BCC245B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4F0F2E-7041-6549-BAB0-3BE7EE91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B5C19-3792-C1C5-5C05-584D367B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413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6400798" y="844550"/>
            <a:ext cx="5791201" cy="5168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31443" y="2573973"/>
            <a:ext cx="5364558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3" y="3256377"/>
            <a:ext cx="5364558" cy="275665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8274" y="962026"/>
            <a:ext cx="5673726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28576-5150-CD3D-CA2F-222FFB2D228B}"/>
              </a:ext>
            </a:extLst>
          </p:cNvPr>
          <p:cNvSpPr/>
          <p:nvPr userDrawn="1"/>
        </p:nvSpPr>
        <p:spPr>
          <a:xfrm>
            <a:off x="6400798" y="2476501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85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48E2C7-E138-739F-9BB2-FE2FD28A155A}"/>
              </a:ext>
            </a:extLst>
          </p:cNvPr>
          <p:cNvGrpSpPr/>
          <p:nvPr userDrawn="1"/>
        </p:nvGrpSpPr>
        <p:grpSpPr>
          <a:xfrm flipH="1">
            <a:off x="0" y="844550"/>
            <a:ext cx="4079875" cy="5168484"/>
            <a:chOff x="6400798" y="844550"/>
            <a:chExt cx="4079875" cy="51684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D442C6-EECF-FD33-A672-5BDA5C831C7A}"/>
                </a:ext>
              </a:extLst>
            </p:cNvPr>
            <p:cNvSpPr/>
            <p:nvPr userDrawn="1"/>
          </p:nvSpPr>
          <p:spPr>
            <a:xfrm flipH="1">
              <a:off x="6400798" y="844550"/>
              <a:ext cx="4079875" cy="51684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328576-5150-CD3D-CA2F-222FFB2D228B}"/>
                </a:ext>
              </a:extLst>
            </p:cNvPr>
            <p:cNvSpPr/>
            <p:nvPr userDrawn="1"/>
          </p:nvSpPr>
          <p:spPr>
            <a:xfrm flipH="1">
              <a:off x="6400798" y="2476501"/>
              <a:ext cx="117475" cy="190499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1816" y="2573973"/>
            <a:ext cx="6602807" cy="610408"/>
          </a:xfrm>
          <a:prstGeom prst="rect">
            <a:avLst/>
          </a:prstGeo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001816" y="3256377"/>
            <a:ext cx="6602807" cy="2756657"/>
          </a:xfrm>
          <a:prstGeom prst="rect">
            <a:avLst/>
          </a:prstGeom>
          <a:solidFill>
            <a:schemeClr val="accent1"/>
          </a:solidFill>
        </p:spPr>
        <p:txBody>
          <a:bodyPr lIns="91440" tIns="126000" rIns="9144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817" y="844965"/>
            <a:ext cx="6602808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6"/>
            <a:ext cx="3962400" cy="49339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4857749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93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587376" y="1394875"/>
            <a:ext cx="4558024" cy="4067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49" y="1515531"/>
            <a:ext cx="4323075" cy="3826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28576-5150-CD3D-CA2F-222FFB2D228B}"/>
              </a:ext>
            </a:extLst>
          </p:cNvPr>
          <p:cNvSpPr/>
          <p:nvPr userDrawn="1"/>
        </p:nvSpPr>
        <p:spPr>
          <a:xfrm>
            <a:off x="587375" y="2476293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033A8B-FF98-1E02-BE1A-38B8A2DBADF2}"/>
              </a:ext>
            </a:extLst>
          </p:cNvPr>
          <p:cNvSpPr/>
          <p:nvPr userDrawn="1"/>
        </p:nvSpPr>
        <p:spPr>
          <a:xfrm>
            <a:off x="5027925" y="2476293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40067" y="2573973"/>
            <a:ext cx="5364558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40067" y="3256378"/>
            <a:ext cx="5364558" cy="220633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7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5999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261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C0811-B538-6793-87C0-3D6ED1AC6059}"/>
              </a:ext>
            </a:extLst>
          </p:cNvPr>
          <p:cNvGrpSpPr/>
          <p:nvPr userDrawn="1"/>
        </p:nvGrpSpPr>
        <p:grpSpPr>
          <a:xfrm rot="16200000">
            <a:off x="1643620" y="1669495"/>
            <a:ext cx="2922586" cy="6209826"/>
            <a:chOff x="2224091" y="-1834672"/>
            <a:chExt cx="2922586" cy="62098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86371-865F-C37D-9350-2A89CD104834}"/>
                </a:ext>
              </a:extLst>
            </p:cNvPr>
            <p:cNvSpPr/>
            <p:nvPr userDrawn="1"/>
          </p:nvSpPr>
          <p:spPr>
            <a:xfrm>
              <a:off x="2224091" y="-1834672"/>
              <a:ext cx="2922582" cy="62098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2FC66A-70C2-DBA2-3626-C933F4A5FF1E}"/>
                </a:ext>
              </a:extLst>
            </p:cNvPr>
            <p:cNvSpPr/>
            <p:nvPr userDrawn="1"/>
          </p:nvSpPr>
          <p:spPr>
            <a:xfrm rot="5400000">
              <a:off x="4191507" y="3419982"/>
              <a:ext cx="954001" cy="956339"/>
            </a:xfrm>
            <a:custGeom>
              <a:avLst/>
              <a:gdLst>
                <a:gd name="connsiteX0" fmla="*/ 0 w 954001"/>
                <a:gd name="connsiteY0" fmla="*/ 117476 h 956339"/>
                <a:gd name="connsiteX1" fmla="*/ 0 w 954001"/>
                <a:gd name="connsiteY1" fmla="*/ 0 h 956339"/>
                <a:gd name="connsiteX2" fmla="*/ 954001 w 954001"/>
                <a:gd name="connsiteY2" fmla="*/ 0 h 956339"/>
                <a:gd name="connsiteX3" fmla="*/ 954001 w 954001"/>
                <a:gd name="connsiteY3" fmla="*/ 117476 h 956339"/>
                <a:gd name="connsiteX4" fmla="*/ 954000 w 954001"/>
                <a:gd name="connsiteY4" fmla="*/ 117476 h 956339"/>
                <a:gd name="connsiteX5" fmla="*/ 954000 w 954001"/>
                <a:gd name="connsiteY5" fmla="*/ 956339 h 956339"/>
                <a:gd name="connsiteX6" fmla="*/ 836525 w 954001"/>
                <a:gd name="connsiteY6" fmla="*/ 956339 h 956339"/>
                <a:gd name="connsiteX7" fmla="*/ 836525 w 954001"/>
                <a:gd name="connsiteY7" fmla="*/ 117476 h 95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001" h="956339">
                  <a:moveTo>
                    <a:pt x="0" y="117476"/>
                  </a:moveTo>
                  <a:lnTo>
                    <a:pt x="0" y="0"/>
                  </a:lnTo>
                  <a:lnTo>
                    <a:pt x="954001" y="0"/>
                  </a:lnTo>
                  <a:lnTo>
                    <a:pt x="954001" y="117476"/>
                  </a:lnTo>
                  <a:lnTo>
                    <a:pt x="954000" y="117476"/>
                  </a:lnTo>
                  <a:lnTo>
                    <a:pt x="954000" y="956339"/>
                  </a:lnTo>
                  <a:lnTo>
                    <a:pt x="836525" y="956339"/>
                  </a:lnTo>
                  <a:lnTo>
                    <a:pt x="836525" y="1174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2806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7105650" y="-1"/>
            <a:ext cx="5086349" cy="6235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414818" y="1558925"/>
            <a:ext cx="4189807" cy="8756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414818" y="2506539"/>
            <a:ext cx="4189807" cy="279253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844965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844550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53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 T20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C0811-B538-6793-87C0-3D6ED1AC6059}"/>
              </a:ext>
            </a:extLst>
          </p:cNvPr>
          <p:cNvGrpSpPr/>
          <p:nvPr userDrawn="1"/>
        </p:nvGrpSpPr>
        <p:grpSpPr>
          <a:xfrm rot="5400000">
            <a:off x="7629704" y="-1647525"/>
            <a:ext cx="2922586" cy="6217636"/>
            <a:chOff x="2224091" y="-1842482"/>
            <a:chExt cx="2922586" cy="62176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286371-865F-C37D-9350-2A89CD104834}"/>
                </a:ext>
              </a:extLst>
            </p:cNvPr>
            <p:cNvSpPr/>
            <p:nvPr userDrawn="1"/>
          </p:nvSpPr>
          <p:spPr>
            <a:xfrm>
              <a:off x="2224091" y="-1842482"/>
              <a:ext cx="2922582" cy="62176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2FC66A-70C2-DBA2-3626-C933F4A5FF1E}"/>
                </a:ext>
              </a:extLst>
            </p:cNvPr>
            <p:cNvSpPr/>
            <p:nvPr userDrawn="1"/>
          </p:nvSpPr>
          <p:spPr>
            <a:xfrm rot="5400000">
              <a:off x="4191507" y="3419982"/>
              <a:ext cx="954001" cy="956339"/>
            </a:xfrm>
            <a:custGeom>
              <a:avLst/>
              <a:gdLst>
                <a:gd name="connsiteX0" fmla="*/ 0 w 954001"/>
                <a:gd name="connsiteY0" fmla="*/ 117476 h 956339"/>
                <a:gd name="connsiteX1" fmla="*/ 0 w 954001"/>
                <a:gd name="connsiteY1" fmla="*/ 0 h 956339"/>
                <a:gd name="connsiteX2" fmla="*/ 954001 w 954001"/>
                <a:gd name="connsiteY2" fmla="*/ 0 h 956339"/>
                <a:gd name="connsiteX3" fmla="*/ 954001 w 954001"/>
                <a:gd name="connsiteY3" fmla="*/ 117476 h 956339"/>
                <a:gd name="connsiteX4" fmla="*/ 954000 w 954001"/>
                <a:gd name="connsiteY4" fmla="*/ 117476 h 956339"/>
                <a:gd name="connsiteX5" fmla="*/ 954000 w 954001"/>
                <a:gd name="connsiteY5" fmla="*/ 956339 h 956339"/>
                <a:gd name="connsiteX6" fmla="*/ 836525 w 954001"/>
                <a:gd name="connsiteY6" fmla="*/ 956339 h 956339"/>
                <a:gd name="connsiteX7" fmla="*/ 836525 w 954001"/>
                <a:gd name="connsiteY7" fmla="*/ 117476 h 95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001" h="956339">
                  <a:moveTo>
                    <a:pt x="0" y="117476"/>
                  </a:moveTo>
                  <a:lnTo>
                    <a:pt x="0" y="0"/>
                  </a:lnTo>
                  <a:lnTo>
                    <a:pt x="954001" y="0"/>
                  </a:lnTo>
                  <a:lnTo>
                    <a:pt x="954001" y="117476"/>
                  </a:lnTo>
                  <a:lnTo>
                    <a:pt x="954000" y="117476"/>
                  </a:lnTo>
                  <a:lnTo>
                    <a:pt x="954000" y="956339"/>
                  </a:lnTo>
                  <a:lnTo>
                    <a:pt x="836525" y="956339"/>
                  </a:lnTo>
                  <a:lnTo>
                    <a:pt x="836525" y="1174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D442C6-EECF-FD33-A672-5BDA5C831C7A}"/>
              </a:ext>
            </a:extLst>
          </p:cNvPr>
          <p:cNvSpPr/>
          <p:nvPr userDrawn="1"/>
        </p:nvSpPr>
        <p:spPr>
          <a:xfrm>
            <a:off x="0" y="-1"/>
            <a:ext cx="5086349" cy="5655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09168" y="584200"/>
            <a:ext cx="4189807" cy="8756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09168" y="1531814"/>
            <a:ext cx="4189807" cy="278844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rgbClr val="FFFFFF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8" y="4320670"/>
            <a:ext cx="5364557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20255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2806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5404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T2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E13754-AAF2-AD15-CFAE-7AA7F2563720}"/>
              </a:ext>
            </a:extLst>
          </p:cNvPr>
          <p:cNvSpPr/>
          <p:nvPr userDrawn="1"/>
        </p:nvSpPr>
        <p:spPr>
          <a:xfrm>
            <a:off x="-2378" y="-4761"/>
            <a:ext cx="5146674" cy="4375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44640-A9EB-C412-36D2-BCAA7BA09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21579" cy="42515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F28F550A-A637-E065-107C-7C7A9E6C01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40067" y="2812098"/>
            <a:ext cx="5364558" cy="3245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1BDAC654-D9AC-B935-534C-0FF7A6BB04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40067" y="3208595"/>
            <a:ext cx="5364558" cy="104292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67" y="584200"/>
            <a:ext cx="5364557" cy="183366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4200"/>
            <a:ext cx="0" cy="18336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D270A3-A429-F424-E73F-8C35CF7A6C40}"/>
              </a:ext>
            </a:extLst>
          </p:cNvPr>
          <p:cNvSpPr/>
          <p:nvPr userDrawn="1"/>
        </p:nvSpPr>
        <p:spPr>
          <a:xfrm rot="5400000">
            <a:off x="4189126" y="3415220"/>
            <a:ext cx="954001" cy="956339"/>
          </a:xfrm>
          <a:custGeom>
            <a:avLst/>
            <a:gdLst>
              <a:gd name="connsiteX0" fmla="*/ 0 w 954001"/>
              <a:gd name="connsiteY0" fmla="*/ 117476 h 956339"/>
              <a:gd name="connsiteX1" fmla="*/ 0 w 954001"/>
              <a:gd name="connsiteY1" fmla="*/ 0 h 956339"/>
              <a:gd name="connsiteX2" fmla="*/ 954001 w 954001"/>
              <a:gd name="connsiteY2" fmla="*/ 0 h 956339"/>
              <a:gd name="connsiteX3" fmla="*/ 954001 w 954001"/>
              <a:gd name="connsiteY3" fmla="*/ 117476 h 956339"/>
              <a:gd name="connsiteX4" fmla="*/ 954000 w 954001"/>
              <a:gd name="connsiteY4" fmla="*/ 117476 h 956339"/>
              <a:gd name="connsiteX5" fmla="*/ 954000 w 954001"/>
              <a:gd name="connsiteY5" fmla="*/ 956339 h 956339"/>
              <a:gd name="connsiteX6" fmla="*/ 836525 w 954001"/>
              <a:gd name="connsiteY6" fmla="*/ 956339 h 956339"/>
              <a:gd name="connsiteX7" fmla="*/ 836525 w 954001"/>
              <a:gd name="connsiteY7" fmla="*/ 117476 h 95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001" h="956339">
                <a:moveTo>
                  <a:pt x="0" y="117476"/>
                </a:moveTo>
                <a:lnTo>
                  <a:pt x="0" y="0"/>
                </a:lnTo>
                <a:lnTo>
                  <a:pt x="954001" y="0"/>
                </a:lnTo>
                <a:lnTo>
                  <a:pt x="954001" y="117476"/>
                </a:lnTo>
                <a:lnTo>
                  <a:pt x="954000" y="117476"/>
                </a:lnTo>
                <a:lnTo>
                  <a:pt x="954000" y="956339"/>
                </a:lnTo>
                <a:lnTo>
                  <a:pt x="836525" y="956339"/>
                </a:lnTo>
                <a:lnTo>
                  <a:pt x="836525" y="1174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420A28C-E135-C56E-F79F-F283CD6B60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4188" y="4528281"/>
            <a:ext cx="11010435" cy="324500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2AC36E79-BCA0-C596-D321-2B6E38193C5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4188" y="4924777"/>
            <a:ext cx="11010435" cy="116655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74813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T21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1485900"/>
            <a:ext cx="4354906" cy="3886200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2512170"/>
            <a:ext cx="0" cy="183366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095999" y="818485"/>
            <a:ext cx="55086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5999" y="1500890"/>
            <a:ext cx="55086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10E6AACB-9199-C0B7-282D-52AE821B16C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095999" y="3663285"/>
            <a:ext cx="55086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103CFF70-7DC7-B43D-57C7-3C6435517D6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999" y="4345690"/>
            <a:ext cx="55086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542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T2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F6E62-3413-1570-07FF-4E66972B963F}"/>
              </a:ext>
            </a:extLst>
          </p:cNvPr>
          <p:cNvSpPr/>
          <p:nvPr userDrawn="1"/>
        </p:nvSpPr>
        <p:spPr>
          <a:xfrm>
            <a:off x="0" y="0"/>
            <a:ext cx="12191999" cy="2862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584200"/>
            <a:ext cx="10873180" cy="183366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4200"/>
            <a:ext cx="0" cy="183366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4200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4200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A80A793C-55DC-602B-758B-1FA03A8181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8037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F448C94B-AA7A-7262-4B9F-836462086A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8037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8E844AFC-B10F-3963-60E2-0CBF5925798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571874" y="3432175"/>
            <a:ext cx="3035925" cy="61040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290D6F4A-B1FF-50CB-37C9-67C24FF49AE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571874" y="4114580"/>
            <a:ext cx="3035925" cy="16797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99656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oxes T2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F6E62-3413-1570-07FF-4E66972B963F}"/>
              </a:ext>
            </a:extLst>
          </p:cNvPr>
          <p:cNvSpPr/>
          <p:nvPr userDrawn="1"/>
        </p:nvSpPr>
        <p:spPr>
          <a:xfrm>
            <a:off x="0" y="1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4" y="584200"/>
            <a:ext cx="10873180" cy="1301750"/>
          </a:xfrm>
        </p:spPr>
        <p:txBody>
          <a:bodyPr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4200"/>
            <a:ext cx="0" cy="130175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127DC28-28A8-3A98-B7FB-41B0888536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4200" y="2432049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8C38966B-9C0F-01D5-79F5-8D32825F662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4200" y="3044604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BF29A8C4-E01C-8823-3D21-FBEB0A37FD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4200" y="4392614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36007328-114D-AECE-99A6-016A4CFBB61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84200" y="5005169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142D811-C93D-9F9B-677A-5ADF7CD3A81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105654" y="2432049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B048665-3CE8-1449-AE80-5C39685B7BA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105654" y="3044604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37177BD-61D7-4610-6C2F-89A1FACFC2A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105654" y="4392614"/>
            <a:ext cx="4502148" cy="54055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AACD5B2-3311-26B6-AFCF-4FD5DEBF749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105654" y="5005169"/>
            <a:ext cx="4502148" cy="10606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5337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s C4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DD2B053-49CB-EC30-CB40-BD5B5A83362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87375" y="2793172"/>
            <a:ext cx="11017250" cy="3196466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C88A6C4B-DACE-AD62-1602-DB64BFC7F7D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1443" y="1689638"/>
            <a:ext cx="10873182" cy="709296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17585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7B547-BF22-AE67-1AAF-A42F1CBC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963697-998C-175B-1C35-BFEF712DB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BF014A-3930-437F-6447-5CAA0E2B8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C48045-1AE2-E05B-785E-7934F80F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562D94-50C2-C8C0-F68B-E77534A0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475505-4F23-D680-B985-7564FF26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145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adial Bars C41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BD3D9D-E2D7-5928-9ACE-BC305ADE7015}"/>
              </a:ext>
            </a:extLst>
          </p:cNvPr>
          <p:cNvSpPr/>
          <p:nvPr userDrawn="1"/>
        </p:nvSpPr>
        <p:spPr>
          <a:xfrm>
            <a:off x="5305353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B6F7D80-7AE5-EF7E-CA93-91FFC8961E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353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FC2368-512D-2676-8BCC-4005ACA137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6419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55119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55119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5E8CF0-45DA-C681-8618-12E9EAF903D4}"/>
              </a:ext>
            </a:extLst>
          </p:cNvPr>
          <p:cNvSpPr/>
          <p:nvPr userDrawn="1"/>
        </p:nvSpPr>
        <p:spPr>
          <a:xfrm>
            <a:off x="9273097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DF54D5-341A-BDB8-70D5-1D271A330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3097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2ED014-DC96-68EC-18BA-293A553763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34163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94D2F51-651E-57C6-669A-9421CC54865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522863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189AE72-78C6-B559-D0A6-2C7C78AB19A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522863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B19D0-9F0D-EC21-F087-8B275D7C6526}"/>
              </a:ext>
            </a:extLst>
          </p:cNvPr>
          <p:cNvSpPr/>
          <p:nvPr userDrawn="1"/>
        </p:nvSpPr>
        <p:spPr>
          <a:xfrm>
            <a:off x="-1" y="1636148"/>
            <a:ext cx="4114905" cy="4067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53EE9AC-019F-1A80-298A-9207C2D451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756804"/>
            <a:ext cx="3997431" cy="3826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D268C-F2F5-0F07-54EC-3F1273607340}"/>
              </a:ext>
            </a:extLst>
          </p:cNvPr>
          <p:cNvSpPr/>
          <p:nvPr userDrawn="1"/>
        </p:nvSpPr>
        <p:spPr>
          <a:xfrm>
            <a:off x="3997430" y="2717566"/>
            <a:ext cx="117475" cy="1904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6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adial Bars C42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BD3D9D-E2D7-5928-9ACE-BC305ADE7015}"/>
              </a:ext>
            </a:extLst>
          </p:cNvPr>
          <p:cNvSpPr/>
          <p:nvPr userDrawn="1"/>
        </p:nvSpPr>
        <p:spPr>
          <a:xfrm>
            <a:off x="5305353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B6F7D80-7AE5-EF7E-CA93-91FFC8961E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353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FC2368-512D-2676-8BCC-4005ACA137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66419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2DDCCD52-4493-F59D-7027-7C212038D4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55119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C7EF7556-5224-47F1-49F3-0572DF21F2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55119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5E8CF0-45DA-C681-8618-12E9EAF903D4}"/>
              </a:ext>
            </a:extLst>
          </p:cNvPr>
          <p:cNvSpPr/>
          <p:nvPr userDrawn="1"/>
        </p:nvSpPr>
        <p:spPr>
          <a:xfrm>
            <a:off x="9273097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DF54D5-341A-BDB8-70D5-1D271A330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3097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2ED014-DC96-68EC-18BA-293A553763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34163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94D2F51-651E-57C6-669A-9421CC54865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522863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189AE72-78C6-B559-D0A6-2C7C78AB19A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522863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38544B-21D2-262C-C981-1D7DCCEB5D14}"/>
              </a:ext>
            </a:extLst>
          </p:cNvPr>
          <p:cNvSpPr/>
          <p:nvPr userDrawn="1"/>
        </p:nvSpPr>
        <p:spPr>
          <a:xfrm>
            <a:off x="1337611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8D65A88-3D58-17DC-77F6-8AE7BB2AEC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7611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9FB8B4-3C26-2BE2-C003-404C8606A6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98677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242A120D-BDA9-915C-DCD1-0AFC1BFF099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7377" y="3566635"/>
            <a:ext cx="3081762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EB823991-32C7-EBE3-826D-F3860C4B1F2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7377" y="4191734"/>
            <a:ext cx="3081762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0560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dial Bars C43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38544B-21D2-262C-C981-1D7DCCEB5D14}"/>
              </a:ext>
            </a:extLst>
          </p:cNvPr>
          <p:cNvSpPr/>
          <p:nvPr userDrawn="1"/>
        </p:nvSpPr>
        <p:spPr>
          <a:xfrm>
            <a:off x="1088954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8D65A88-3D58-17DC-77F6-8AE7BB2AEC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954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9FB8B4-3C26-2BE2-C003-404C8606A6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50020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242A120D-BDA9-915C-DCD1-0AFC1BFF099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7377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EB823991-32C7-EBE3-826D-F3860C4B1F2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7377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E1E9FA-AC4E-30FC-8A99-858797B97B66}"/>
              </a:ext>
            </a:extLst>
          </p:cNvPr>
          <p:cNvSpPr/>
          <p:nvPr userDrawn="1"/>
        </p:nvSpPr>
        <p:spPr>
          <a:xfrm>
            <a:off x="3899888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65B468-859F-1E06-22D4-D26275A00E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99888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14370B5-E372-E43E-4B15-6602BD67418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60954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3FD83ED0-13B6-25F1-C4A1-9418CE81206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98311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34FB468-D9D9-CE74-160F-CAE980F40A0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98311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BC5B901-E405-F8D7-B468-EF12534F70A7}"/>
              </a:ext>
            </a:extLst>
          </p:cNvPr>
          <p:cNvSpPr/>
          <p:nvPr userDrawn="1"/>
        </p:nvSpPr>
        <p:spPr>
          <a:xfrm>
            <a:off x="6710822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AE31375-8DF6-7D38-FF8B-0AFF50776C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10822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9F3FB69-FD5E-FB1B-71E8-12608992129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71888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F87C084B-36BB-9476-B80C-744F7BE4FED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09245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F959F4C-7A2A-06AD-17DD-4B2E59F4DF0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209245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01475-5550-5308-AF7E-15B3DFA38059}"/>
              </a:ext>
            </a:extLst>
          </p:cNvPr>
          <p:cNvSpPr/>
          <p:nvPr userDrawn="1"/>
        </p:nvSpPr>
        <p:spPr>
          <a:xfrm>
            <a:off x="9521755" y="1735993"/>
            <a:ext cx="1581292" cy="158129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A6DDA42-B49F-7CE3-D280-F6C3AC46970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21755" y="1735993"/>
            <a:ext cx="1581292" cy="1581292"/>
          </a:xfrm>
          <a:prstGeom prst="arc">
            <a:avLst>
              <a:gd name="adj1" fmla="val 16200000"/>
              <a:gd name="adj2" fmla="val 13391445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GB" sz="1000" dirty="0">
                <a:solidFill>
                  <a:schemeClr val="tx1"/>
                </a:solidFill>
              </a:defRPr>
            </a:lvl1pPr>
          </a:lstStyle>
          <a:p>
            <a:pPr lvl="0" algn="ctr" defTabSz="914400"/>
            <a:r>
              <a:rPr lang="en-US" dirty="0"/>
              <a:t> </a:t>
            </a:r>
            <a:endParaRPr lang="en-GB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A097F08-88D7-A010-3509-A554FC81FF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82821" y="2156298"/>
            <a:ext cx="1259160" cy="7601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BD7CF50-58D1-87B1-841E-E21B253549DB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20178" y="3566635"/>
            <a:ext cx="2584447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8B6C0F0-5AF6-CF29-4B27-DF99ABC8C33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020178" y="4191734"/>
            <a:ext cx="2584447" cy="15122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2165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C44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Chart Placeholder 6">
            <a:extLst>
              <a:ext uri="{FF2B5EF4-FFF2-40B4-BE49-F238E27FC236}">
                <a16:creationId xmlns:a16="http://schemas.microsoft.com/office/drawing/2014/main" id="{FF1F41E4-7D9B-768A-6C4F-63DD59094511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587374" y="1636713"/>
            <a:ext cx="4632325" cy="406717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1333">
                <a:solidFill>
                  <a:schemeClr val="tx1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D425B81B-0AA8-71EA-DCA8-A9F3FF3E7B6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72300" y="1636713"/>
            <a:ext cx="4632325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8765DFA-C25A-9B6D-BBB1-2893362F9C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972300" y="2261812"/>
            <a:ext cx="4632325" cy="344207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35561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C44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Chart Placeholder 6">
            <a:extLst>
              <a:ext uri="{FF2B5EF4-FFF2-40B4-BE49-F238E27FC236}">
                <a16:creationId xmlns:a16="http://schemas.microsoft.com/office/drawing/2014/main" id="{FF1F41E4-7D9B-768A-6C4F-63DD59094511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975475" y="1636713"/>
            <a:ext cx="4632325" cy="406717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1333">
                <a:solidFill>
                  <a:schemeClr val="tx1"/>
                </a:solidFill>
              </a:defRPr>
            </a:lvl1pPr>
          </a:lstStyle>
          <a:p>
            <a:pPr lvl="0" algn="ctr"/>
            <a:endParaRPr lang="en-GB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425B81B-0AA8-71EA-DCA8-A9F3FF3E7B6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87374" y="1636713"/>
            <a:ext cx="4632325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8765DFA-C25A-9B6D-BBB1-2893362F9C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7374" y="2261812"/>
            <a:ext cx="4632325" cy="344207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75689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4C65B-B478-432C-11F3-1CCAEEB3A9A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E0537-39B8-01F9-6D88-D34A820CED5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47849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52672" y="404382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F67207-8633-F157-D417-A811F5C912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1022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615047" y="404382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615047" y="466892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15047" y="3163716"/>
            <a:ext cx="2989578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852672" y="1718246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852672" y="2343346"/>
            <a:ext cx="2989578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03369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29AF9-F63D-7CB3-576A-53A1C6A26A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A8A75-1625-4876-566C-AA3BA0A1B53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5800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50623" y="404382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FAFC-46E5-14BD-8600-6EB21244965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06126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10949" y="404382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10949" y="466892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610949" y="316371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FD2401-AE96-0584-838A-AD350CFC2E6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66451" y="1692565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6913 h 2664000"/>
              <a:gd name="connsiteX3" fmla="*/ 1009831 w 1141764"/>
              <a:gd name="connsiteY3" fmla="*/ 1936913 h 2664000"/>
              <a:gd name="connsiteX4" fmla="*/ 1141764 w 1141764"/>
              <a:gd name="connsiteY4" fmla="*/ 2068846 h 2664000"/>
              <a:gd name="connsiteX5" fmla="*/ 1009831 w 1141764"/>
              <a:gd name="connsiteY5" fmla="*/ 2200779 h 2664000"/>
              <a:gd name="connsiteX6" fmla="*/ 18000 w 1141764"/>
              <a:gd name="connsiteY6" fmla="*/ 2200779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6913"/>
                </a:lnTo>
                <a:lnTo>
                  <a:pt x="1009831" y="1936913"/>
                </a:lnTo>
                <a:lnTo>
                  <a:pt x="1141764" y="2068846"/>
                </a:lnTo>
                <a:lnTo>
                  <a:pt x="1009831" y="2200779"/>
                </a:lnTo>
                <a:lnTo>
                  <a:pt x="18000" y="2200779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2E39F6E-5616-1EC7-DA06-FA903B0B9CC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71274" y="4043826"/>
            <a:ext cx="222032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850623" y="171824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850623" y="234334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9F88D094-280F-4883-8661-9A0BF47D066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371274" y="1718246"/>
            <a:ext cx="222032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A9F31ADB-E84D-0E5A-C855-7382535346A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71274" y="2343346"/>
            <a:ext cx="222032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77122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75C31-219D-A02E-F222-1A57035DB6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7A0D47-05C2-9BC0-F59C-51D49B0F64E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074081" y="1699192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0286 h 2664000"/>
              <a:gd name="connsiteX3" fmla="*/ 1009831 w 1141764"/>
              <a:gd name="connsiteY3" fmla="*/ 1930286 h 2664000"/>
              <a:gd name="connsiteX4" fmla="*/ 1141764 w 1141764"/>
              <a:gd name="connsiteY4" fmla="*/ 2062219 h 2664000"/>
              <a:gd name="connsiteX5" fmla="*/ 1009831 w 1141764"/>
              <a:gd name="connsiteY5" fmla="*/ 2194152 h 2664000"/>
              <a:gd name="connsiteX6" fmla="*/ 18000 w 1141764"/>
              <a:gd name="connsiteY6" fmla="*/ 2194152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0286"/>
                </a:lnTo>
                <a:lnTo>
                  <a:pt x="1009831" y="1930286"/>
                </a:lnTo>
                <a:lnTo>
                  <a:pt x="1141764" y="2062219"/>
                </a:lnTo>
                <a:lnTo>
                  <a:pt x="1009831" y="2194152"/>
                </a:lnTo>
                <a:lnTo>
                  <a:pt x="18000" y="2194152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63" name="Text Placeholder 29">
            <a:extLst>
              <a:ext uri="{FF2B5EF4-FFF2-40B4-BE49-F238E27FC236}">
                <a16:creationId xmlns:a16="http://schemas.microsoft.com/office/drawing/2014/main" id="{C5DD8546-7846-83DD-C69C-139A5A7F21F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8904" y="1718665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4" name="Text Placeholder 29">
            <a:extLst>
              <a:ext uri="{FF2B5EF4-FFF2-40B4-BE49-F238E27FC236}">
                <a16:creationId xmlns:a16="http://schemas.microsoft.com/office/drawing/2014/main" id="{F16E4A49-2C01-191F-8326-F61D104B88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278904" y="2343765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5" name="Text Placeholder 29">
            <a:extLst>
              <a:ext uri="{FF2B5EF4-FFF2-40B4-BE49-F238E27FC236}">
                <a16:creationId xmlns:a16="http://schemas.microsoft.com/office/drawing/2014/main" id="{B5F67B93-A329-BE6A-41F1-59E419F2B5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8904" y="4042675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6093C-560C-352B-BFD7-C3CC93BC36D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2688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68" name="Text Placeholder 29">
            <a:extLst>
              <a:ext uri="{FF2B5EF4-FFF2-40B4-BE49-F238E27FC236}">
                <a16:creationId xmlns:a16="http://schemas.microsoft.com/office/drawing/2014/main" id="{48A5C6E0-43E1-EBAC-3627-302E662E86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467511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9" name="Text Placeholder 29">
            <a:extLst>
              <a:ext uri="{FF2B5EF4-FFF2-40B4-BE49-F238E27FC236}">
                <a16:creationId xmlns:a16="http://schemas.microsoft.com/office/drawing/2014/main" id="{92ADEB34-3562-FF59-B5E4-127C5221B69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67511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0" name="Text Placeholder 29">
            <a:extLst>
              <a:ext uri="{FF2B5EF4-FFF2-40B4-BE49-F238E27FC236}">
                <a16:creationId xmlns:a16="http://schemas.microsoft.com/office/drawing/2014/main" id="{AEB128F4-BE54-8A4E-8B71-C822615400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67511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9A5CA-6490-C09D-8035-8669A15694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51295" y="1699192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30286 h 2664000"/>
              <a:gd name="connsiteX3" fmla="*/ 1009831 w 1141764"/>
              <a:gd name="connsiteY3" fmla="*/ 1930286 h 2664000"/>
              <a:gd name="connsiteX4" fmla="*/ 1141764 w 1141764"/>
              <a:gd name="connsiteY4" fmla="*/ 2062219 h 2664000"/>
              <a:gd name="connsiteX5" fmla="*/ 1009831 w 1141764"/>
              <a:gd name="connsiteY5" fmla="*/ 2194152 h 2664000"/>
              <a:gd name="connsiteX6" fmla="*/ 18000 w 1141764"/>
              <a:gd name="connsiteY6" fmla="*/ 2194152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30286"/>
                </a:lnTo>
                <a:lnTo>
                  <a:pt x="1009831" y="1930286"/>
                </a:lnTo>
                <a:lnTo>
                  <a:pt x="1141764" y="2062219"/>
                </a:lnTo>
                <a:lnTo>
                  <a:pt x="1009831" y="2194152"/>
                </a:lnTo>
                <a:lnTo>
                  <a:pt x="18000" y="2194152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73" name="Text Placeholder 29">
            <a:extLst>
              <a:ext uri="{FF2B5EF4-FFF2-40B4-BE49-F238E27FC236}">
                <a16:creationId xmlns:a16="http://schemas.microsoft.com/office/drawing/2014/main" id="{F761310B-EE7F-0F87-C86E-E6D63D440E4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7656118" y="1718665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4" name="Text Placeholder 29">
            <a:extLst>
              <a:ext uri="{FF2B5EF4-FFF2-40B4-BE49-F238E27FC236}">
                <a16:creationId xmlns:a16="http://schemas.microsoft.com/office/drawing/2014/main" id="{22D679C5-9724-078D-4FB9-33695B27C36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56118" y="2343765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5" name="Text Placeholder 29">
            <a:extLst>
              <a:ext uri="{FF2B5EF4-FFF2-40B4-BE49-F238E27FC236}">
                <a16:creationId xmlns:a16="http://schemas.microsoft.com/office/drawing/2014/main" id="{6B7B7D1C-51CE-D9FF-4225-896F49CA32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56118" y="4042675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41E683-1A91-BE24-5ADB-99D8017A12D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39902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78" name="Text Placeholder 29">
            <a:extLst>
              <a:ext uri="{FF2B5EF4-FFF2-40B4-BE49-F238E27FC236}">
                <a16:creationId xmlns:a16="http://schemas.microsoft.com/office/drawing/2014/main" id="{C9739B77-26F8-B08C-60D1-B8A8F10A41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844725" y="4043826"/>
            <a:ext cx="1759583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9" name="Text Placeholder 29">
            <a:extLst>
              <a:ext uri="{FF2B5EF4-FFF2-40B4-BE49-F238E27FC236}">
                <a16:creationId xmlns:a16="http://schemas.microsoft.com/office/drawing/2014/main" id="{58402617-6AC8-711D-F79A-1D2968B5E9F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844725" y="4668926"/>
            <a:ext cx="1759583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0" name="Text Placeholder 29">
            <a:extLst>
              <a:ext uri="{FF2B5EF4-FFF2-40B4-BE49-F238E27FC236}">
                <a16:creationId xmlns:a16="http://schemas.microsoft.com/office/drawing/2014/main" id="{EEF0B2A5-748A-C294-5F9B-7654A8F550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844725" y="3163716"/>
            <a:ext cx="1759583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4547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E35AF-2434-732B-7077-725C8432F6CD}"/>
              </a:ext>
            </a:extLst>
          </p:cNvPr>
          <p:cNvSpPr/>
          <p:nvPr userDrawn="1"/>
        </p:nvSpPr>
        <p:spPr>
          <a:xfrm rot="5400000">
            <a:off x="6337263" y="-2030450"/>
            <a:ext cx="117475" cy="115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C45824E-FA98-3F48-43A4-48FA0DA290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5474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0297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2042ABC-7363-45D1-6C7E-996659DD27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78597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38C63DFC-2B10-361A-FCA7-CF7597B183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83420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B083110B-0B44-1AE1-53ED-162013C095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883420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255DCBF-68F9-FF27-692F-BEEBCCC1EA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883420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B48274-CC80-A14B-889A-6A18E60C2E7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71720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94F075A8-69C1-48E5-5F7F-3498229CA9E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676543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1EBDC6D4-7B18-8ABB-464C-5594F2C77E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676543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7B1BFF0-812C-FDEC-F620-A11909471D2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76543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789DB73-A7E4-0B6C-FAC9-BBEEAC7205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4843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FB0D309-AB17-47AE-C87C-CB3AE74D48F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469666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D0C3C28-B9D9-204C-3BAC-8C8324471AB7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469666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DAE8AB0-2EDB-576D-0B84-B8E5131877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69666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AE0F66E6-C9FC-6A68-DE85-AF17E4FB36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57966" y="3163716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465762 h 2664000"/>
              <a:gd name="connsiteX3" fmla="*/ 1009831 w 1141764"/>
              <a:gd name="connsiteY3" fmla="*/ 465762 h 2664000"/>
              <a:gd name="connsiteX4" fmla="*/ 1141764 w 1141764"/>
              <a:gd name="connsiteY4" fmla="*/ 597695 h 2664000"/>
              <a:gd name="connsiteX5" fmla="*/ 1009831 w 1141764"/>
              <a:gd name="connsiteY5" fmla="*/ 729628 h 2664000"/>
              <a:gd name="connsiteX6" fmla="*/ 18000 w 1141764"/>
              <a:gd name="connsiteY6" fmla="*/ 729628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465762"/>
                </a:lnTo>
                <a:lnTo>
                  <a:pt x="1009831" y="465762"/>
                </a:lnTo>
                <a:lnTo>
                  <a:pt x="1141764" y="597695"/>
                </a:lnTo>
                <a:lnTo>
                  <a:pt x="1009831" y="729628"/>
                </a:lnTo>
                <a:lnTo>
                  <a:pt x="18000" y="729628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AD762095-069D-4BD6-640E-EA976F90EBE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262789" y="4043826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B4A0DAC-82E4-6662-A9B3-71544EC46FB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262789" y="4668926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80354A45-56CA-A32F-60C5-C779D9B604C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62789" y="3163716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7B36B24-800C-2D6E-5DD0-17E657548EC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851089" y="1716813"/>
            <a:ext cx="1141764" cy="2664000"/>
          </a:xfrm>
          <a:custGeom>
            <a:avLst/>
            <a:gdLst>
              <a:gd name="connsiteX0" fmla="*/ 0 w 1141764"/>
              <a:gd name="connsiteY0" fmla="*/ 0 h 2664000"/>
              <a:gd name="connsiteX1" fmla="*/ 18000 w 1141764"/>
              <a:gd name="connsiteY1" fmla="*/ 0 h 2664000"/>
              <a:gd name="connsiteX2" fmla="*/ 18000 w 1141764"/>
              <a:gd name="connsiteY2" fmla="*/ 1912665 h 2664000"/>
              <a:gd name="connsiteX3" fmla="*/ 1009831 w 1141764"/>
              <a:gd name="connsiteY3" fmla="*/ 1912665 h 2664000"/>
              <a:gd name="connsiteX4" fmla="*/ 1141764 w 1141764"/>
              <a:gd name="connsiteY4" fmla="*/ 2044598 h 2664000"/>
              <a:gd name="connsiteX5" fmla="*/ 1009831 w 1141764"/>
              <a:gd name="connsiteY5" fmla="*/ 2176531 h 2664000"/>
              <a:gd name="connsiteX6" fmla="*/ 18000 w 1141764"/>
              <a:gd name="connsiteY6" fmla="*/ 2176531 h 2664000"/>
              <a:gd name="connsiteX7" fmla="*/ 18000 w 1141764"/>
              <a:gd name="connsiteY7" fmla="*/ 2664000 h 2664000"/>
              <a:gd name="connsiteX8" fmla="*/ 0 w 1141764"/>
              <a:gd name="connsiteY8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764" h="2664000">
                <a:moveTo>
                  <a:pt x="0" y="0"/>
                </a:moveTo>
                <a:lnTo>
                  <a:pt x="18000" y="0"/>
                </a:lnTo>
                <a:lnTo>
                  <a:pt x="18000" y="1912665"/>
                </a:lnTo>
                <a:lnTo>
                  <a:pt x="1009831" y="1912665"/>
                </a:lnTo>
                <a:lnTo>
                  <a:pt x="1141764" y="2044598"/>
                </a:lnTo>
                <a:lnTo>
                  <a:pt x="1009831" y="2176531"/>
                </a:lnTo>
                <a:lnTo>
                  <a:pt x="18000" y="2176531"/>
                </a:lnTo>
                <a:lnTo>
                  <a:pt x="18000" y="2664000"/>
                </a:lnTo>
                <a:lnTo>
                  <a:pt x="0" y="2664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0" anchor="ctr">
            <a:noAutofit/>
          </a:bodyPr>
          <a:lstStyle>
            <a:lvl1pPr marL="0" indent="0">
              <a:buNone/>
              <a:defRPr sz="1000" b="1">
                <a:solidFill>
                  <a:schemeClr val="tx1">
                    <a:alpha val="0"/>
                  </a:schemeClr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.</a:t>
            </a:r>
            <a:endParaRPr lang="en-ID" dirty="0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F91528B-4016-9A18-C984-2859E73B2C4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055912" y="1720518"/>
            <a:ext cx="152431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49AA65F4-5D9F-C19E-6142-74B8F0A68D4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0055912" y="2345618"/>
            <a:ext cx="1524316" cy="114160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4989308E-DDCB-3B4E-8245-6F016843BB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055912" y="4040481"/>
            <a:ext cx="1524316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59230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783CBED-341E-9027-5136-D2E9011380BC}"/>
              </a:ext>
            </a:extLst>
          </p:cNvPr>
          <p:cNvGrpSpPr/>
          <p:nvPr userDrawn="1"/>
        </p:nvGrpSpPr>
        <p:grpSpPr>
          <a:xfrm>
            <a:off x="4137023" y="3111644"/>
            <a:ext cx="3923434" cy="1307812"/>
            <a:chOff x="4134283" y="2771991"/>
            <a:chExt cx="3923434" cy="13078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96EBF9-8AB2-F4FA-7FAE-3BCD3D884CED}"/>
                </a:ext>
              </a:extLst>
            </p:cNvPr>
            <p:cNvGrpSpPr/>
            <p:nvPr userDrawn="1"/>
          </p:nvGrpSpPr>
          <p:grpSpPr>
            <a:xfrm>
              <a:off x="4134283" y="2771991"/>
              <a:ext cx="3923434" cy="1307812"/>
              <a:chOff x="4134283" y="2768888"/>
              <a:chExt cx="3923434" cy="1307812"/>
            </a:xfrm>
          </p:grpSpPr>
          <p:sp>
            <p:nvSpPr>
              <p:cNvPr id="14" name="Arc 47">
                <a:extLst>
                  <a:ext uri="{FF2B5EF4-FFF2-40B4-BE49-F238E27FC236}">
                    <a16:creationId xmlns:a16="http://schemas.microsoft.com/office/drawing/2014/main" id="{4D12145B-7BD1-58A9-8595-5786D4C8288E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Arc 48">
                <a:extLst>
                  <a:ext uri="{FF2B5EF4-FFF2-40B4-BE49-F238E27FC236}">
                    <a16:creationId xmlns:a16="http://schemas.microsoft.com/office/drawing/2014/main" id="{35F410C9-0806-C24E-88F1-F0B46FF46EE8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Arc 49">
                <a:extLst>
                  <a:ext uri="{FF2B5EF4-FFF2-40B4-BE49-F238E27FC236}">
                    <a16:creationId xmlns:a16="http://schemas.microsoft.com/office/drawing/2014/main" id="{5C217920-EEE8-FF60-C8AB-64E1405FB7D1}"/>
                  </a:ext>
                </a:extLst>
              </p:cNvPr>
              <p:cNvSpPr/>
              <p:nvPr userDrawn="1"/>
            </p:nvSpPr>
            <p:spPr>
              <a:xfrm>
                <a:off x="6749906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07D22F-9B24-068A-0853-66329223CF03}"/>
                </a:ext>
              </a:extLst>
            </p:cNvPr>
            <p:cNvGrpSpPr/>
            <p:nvPr userDrawn="1"/>
          </p:nvGrpSpPr>
          <p:grpSpPr>
            <a:xfrm>
              <a:off x="4134283" y="2771991"/>
              <a:ext cx="3923434" cy="1307812"/>
              <a:chOff x="4134283" y="2775094"/>
              <a:chExt cx="3923434" cy="1307812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F67735F8-5205-EA06-C7D5-B6D58607C979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3F9BD18F-83E3-0B59-1C8B-CCB9AB85D5A9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D1F84C90-514B-343E-5F5B-7AB8ACE9B5CD}"/>
                  </a:ext>
                </a:extLst>
              </p:cNvPr>
              <p:cNvSpPr/>
              <p:nvPr userDrawn="1"/>
            </p:nvSpPr>
            <p:spPr>
              <a:xfrm>
                <a:off x="6749906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90297" y="2077954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90297" y="2703054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6092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6873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12127" y="2077954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12127" y="2703054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7655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601211" y="4640443"/>
            <a:ext cx="2989578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01211" y="5265543"/>
            <a:ext cx="2989578" cy="71941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53735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2A566F-5060-458C-460B-9D44EA8F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0205B4-62DB-F794-9358-B06DF0606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5972BD-28D7-213A-4087-FA6020637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80E2F73-2785-987D-8A90-9ADC20880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FB569E7-10A0-6DCA-D66E-96EDD65A4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8B1AF80-E45C-F4E1-F81B-477FE29A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ABF615-4950-3AF3-BBB2-0312A40C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5D97B3-D263-EE1A-50B9-666B039F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298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5833C4-DC12-C256-8147-AB2E873090F7}"/>
              </a:ext>
            </a:extLst>
          </p:cNvPr>
          <p:cNvGrpSpPr/>
          <p:nvPr userDrawn="1"/>
        </p:nvGrpSpPr>
        <p:grpSpPr>
          <a:xfrm>
            <a:off x="3423758" y="3111644"/>
            <a:ext cx="5231244" cy="1307812"/>
            <a:chOff x="4134283" y="3357980"/>
            <a:chExt cx="5231244" cy="13078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1BCF58-0363-AD55-7706-7577015208AD}"/>
                </a:ext>
              </a:extLst>
            </p:cNvPr>
            <p:cNvGrpSpPr/>
            <p:nvPr userDrawn="1"/>
          </p:nvGrpSpPr>
          <p:grpSpPr>
            <a:xfrm>
              <a:off x="6749905" y="3357980"/>
              <a:ext cx="2615622" cy="1307812"/>
              <a:chOff x="4134283" y="2768888"/>
              <a:chExt cx="2615622" cy="1307812"/>
            </a:xfrm>
          </p:grpSpPr>
          <p:sp>
            <p:nvSpPr>
              <p:cNvPr id="27" name="Arc 47">
                <a:extLst>
                  <a:ext uri="{FF2B5EF4-FFF2-40B4-BE49-F238E27FC236}">
                    <a16:creationId xmlns:a16="http://schemas.microsoft.com/office/drawing/2014/main" id="{1BF9A4E5-A19D-055D-8E75-99214E96ED1B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Arc 48">
                <a:extLst>
                  <a:ext uri="{FF2B5EF4-FFF2-40B4-BE49-F238E27FC236}">
                    <a16:creationId xmlns:a16="http://schemas.microsoft.com/office/drawing/2014/main" id="{5CC87E2F-50E6-39DD-CDFC-305C19C07B98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84A738-0246-4B22-A768-845597DB34B1}"/>
                </a:ext>
              </a:extLst>
            </p:cNvPr>
            <p:cNvGrpSpPr/>
            <p:nvPr userDrawn="1"/>
          </p:nvGrpSpPr>
          <p:grpSpPr>
            <a:xfrm>
              <a:off x="4134283" y="3357980"/>
              <a:ext cx="2615622" cy="1307812"/>
              <a:chOff x="4134283" y="2768888"/>
              <a:chExt cx="2615622" cy="1307812"/>
            </a:xfrm>
          </p:grpSpPr>
          <p:sp>
            <p:nvSpPr>
              <p:cNvPr id="25" name="Arc 47">
                <a:extLst>
                  <a:ext uri="{FF2B5EF4-FFF2-40B4-BE49-F238E27FC236}">
                    <a16:creationId xmlns:a16="http://schemas.microsoft.com/office/drawing/2014/main" id="{05BC3C8F-7B44-2BED-6193-E93BB9B72472}"/>
                  </a:ext>
                </a:extLst>
              </p:cNvPr>
              <p:cNvSpPr/>
              <p:nvPr userDrawn="1"/>
            </p:nvSpPr>
            <p:spPr>
              <a:xfrm>
                <a:off x="4134283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Arc 48">
                <a:extLst>
                  <a:ext uri="{FF2B5EF4-FFF2-40B4-BE49-F238E27FC236}">
                    <a16:creationId xmlns:a16="http://schemas.microsoft.com/office/drawing/2014/main" id="{8F3EF4B7-90AB-C7DA-B8CB-018463EB1B1D}"/>
                  </a:ext>
                </a:extLst>
              </p:cNvPr>
              <p:cNvSpPr/>
              <p:nvPr userDrawn="1"/>
            </p:nvSpPr>
            <p:spPr>
              <a:xfrm flipV="1">
                <a:off x="5442094" y="2768888"/>
                <a:ext cx="1307811" cy="1307812"/>
              </a:xfrm>
              <a:prstGeom prst="ellipse">
                <a:avLst/>
              </a:prstGeom>
              <a:ln w="571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FB1F07-E1F7-E735-3584-493086F95515}"/>
                </a:ext>
              </a:extLst>
            </p:cNvPr>
            <p:cNvGrpSpPr/>
            <p:nvPr userDrawn="1"/>
          </p:nvGrpSpPr>
          <p:grpSpPr>
            <a:xfrm>
              <a:off x="4134283" y="3357980"/>
              <a:ext cx="2615622" cy="1307812"/>
              <a:chOff x="4134283" y="2775094"/>
              <a:chExt cx="2615622" cy="1307812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D0384BA1-F92B-41F3-C1AE-23727B73848C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5EBDB500-C547-2D2E-C1E5-DA481BCDCED5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36FD13-85D3-B050-415C-DA5E49AA432F}"/>
                </a:ext>
              </a:extLst>
            </p:cNvPr>
            <p:cNvGrpSpPr/>
            <p:nvPr userDrawn="1"/>
          </p:nvGrpSpPr>
          <p:grpSpPr>
            <a:xfrm>
              <a:off x="6749905" y="3357980"/>
              <a:ext cx="2615622" cy="1307812"/>
              <a:chOff x="4134283" y="2775094"/>
              <a:chExt cx="2615622" cy="1307812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17EDC98A-FAF8-1636-961C-0E3CB7409E03}"/>
                  </a:ext>
                </a:extLst>
              </p:cNvPr>
              <p:cNvSpPr/>
              <p:nvPr userDrawn="1"/>
            </p:nvSpPr>
            <p:spPr>
              <a:xfrm>
                <a:off x="4134283" y="2775094"/>
                <a:ext cx="1307811" cy="1307812"/>
              </a:xfrm>
              <a:prstGeom prst="arc">
                <a:avLst>
                  <a:gd name="adj1" fmla="val 10792152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2C6782D-6669-5C6D-6338-0D1D8E749EFB}"/>
                  </a:ext>
                </a:extLst>
              </p:cNvPr>
              <p:cNvSpPr/>
              <p:nvPr userDrawn="1"/>
            </p:nvSpPr>
            <p:spPr>
              <a:xfrm flipV="1">
                <a:off x="5442094" y="2775094"/>
                <a:ext cx="1307811" cy="1307812"/>
              </a:xfrm>
              <a:prstGeom prst="arc">
                <a:avLst>
                  <a:gd name="adj1" fmla="val 10790197"/>
                  <a:gd name="adj2" fmla="val 0"/>
                </a:avLst>
              </a:prstGeom>
              <a:ln w="5715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0807" y="2946490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0807" y="3571590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3" name="Text Placeholder 29">
            <a:extLst>
              <a:ext uri="{FF2B5EF4-FFF2-40B4-BE49-F238E27FC236}">
                <a16:creationId xmlns:a16="http://schemas.microsoft.com/office/drawing/2014/main" id="{261031B1-B982-A042-4CFA-1D2651953B2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429903" y="1441696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4" name="Text Placeholder 29">
            <a:extLst>
              <a:ext uri="{FF2B5EF4-FFF2-40B4-BE49-F238E27FC236}">
                <a16:creationId xmlns:a16="http://schemas.microsoft.com/office/drawing/2014/main" id="{9A88BB22-41E4-5ACD-09E4-4157B024B0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29903" y="2066796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9A4B37EF-352C-7F66-A0C7-B1AAC332DF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124015" y="4596925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8AD0A0A8-C4B1-7D11-7CF8-B6C55DDAF4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124015" y="5222025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9F88D094-280F-4883-8661-9A0BF47D066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1380" y="2946490"/>
            <a:ext cx="2526766" cy="553099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A9F31ADB-E84D-0E5A-C855-7382535346A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901380" y="3571590"/>
            <a:ext cx="2526766" cy="97243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47663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0" name="Text Placeholder 29">
            <a:extLst>
              <a:ext uri="{FF2B5EF4-FFF2-40B4-BE49-F238E27FC236}">
                <a16:creationId xmlns:a16="http://schemas.microsoft.com/office/drawing/2014/main" id="{E10C62AC-5F15-FEF7-14F7-69E74FF548B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5694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071D6C45-DAA5-4D1C-9957-40129325EB6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066235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32E39F6E-5616-1EC7-DA06-FA903B0B9CC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7552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7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2925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E2AD4A-FFA7-E356-533B-3682CE748F60}"/>
              </a:ext>
            </a:extLst>
          </p:cNvPr>
          <p:cNvGrpSpPr/>
          <p:nvPr userDrawn="1"/>
        </p:nvGrpSpPr>
        <p:grpSpPr>
          <a:xfrm>
            <a:off x="2750272" y="3111644"/>
            <a:ext cx="6539055" cy="1307812"/>
            <a:chOff x="3480378" y="3357980"/>
            <a:chExt cx="6539055" cy="1307812"/>
          </a:xfrm>
        </p:grpSpPr>
        <p:sp>
          <p:nvSpPr>
            <p:cNvPr id="12" name="Arc 47">
              <a:extLst>
                <a:ext uri="{FF2B5EF4-FFF2-40B4-BE49-F238E27FC236}">
                  <a16:creationId xmlns:a16="http://schemas.microsoft.com/office/drawing/2014/main" id="{5ADE87A4-1E17-504F-FC08-4E5317FA8905}"/>
                </a:ext>
              </a:extLst>
            </p:cNvPr>
            <p:cNvSpPr/>
            <p:nvPr userDrawn="1"/>
          </p:nvSpPr>
          <p:spPr>
            <a:xfrm>
              <a:off x="8711622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47">
              <a:extLst>
                <a:ext uri="{FF2B5EF4-FFF2-40B4-BE49-F238E27FC236}">
                  <a16:creationId xmlns:a16="http://schemas.microsoft.com/office/drawing/2014/main" id="{58CDE690-F1D3-A2E1-1A15-211FF078FDDB}"/>
                </a:ext>
              </a:extLst>
            </p:cNvPr>
            <p:cNvSpPr/>
            <p:nvPr userDrawn="1"/>
          </p:nvSpPr>
          <p:spPr>
            <a:xfrm>
              <a:off x="6096000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48">
              <a:extLst>
                <a:ext uri="{FF2B5EF4-FFF2-40B4-BE49-F238E27FC236}">
                  <a16:creationId xmlns:a16="http://schemas.microsoft.com/office/drawing/2014/main" id="{98761B8C-B84E-693F-B36F-FB9CE49972F3}"/>
                </a:ext>
              </a:extLst>
            </p:cNvPr>
            <p:cNvSpPr/>
            <p:nvPr userDrawn="1"/>
          </p:nvSpPr>
          <p:spPr>
            <a:xfrm flipV="1">
              <a:off x="7403811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47">
              <a:extLst>
                <a:ext uri="{FF2B5EF4-FFF2-40B4-BE49-F238E27FC236}">
                  <a16:creationId xmlns:a16="http://schemas.microsoft.com/office/drawing/2014/main" id="{1D5F6001-25C6-ED50-DAA0-C9A450EADBDD}"/>
                </a:ext>
              </a:extLst>
            </p:cNvPr>
            <p:cNvSpPr/>
            <p:nvPr userDrawn="1"/>
          </p:nvSpPr>
          <p:spPr>
            <a:xfrm>
              <a:off x="3480378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48">
              <a:extLst>
                <a:ext uri="{FF2B5EF4-FFF2-40B4-BE49-F238E27FC236}">
                  <a16:creationId xmlns:a16="http://schemas.microsoft.com/office/drawing/2014/main" id="{0DB28EB5-007D-E1A3-1B43-13A6960317E9}"/>
                </a:ext>
              </a:extLst>
            </p:cNvPr>
            <p:cNvSpPr/>
            <p:nvPr userDrawn="1"/>
          </p:nvSpPr>
          <p:spPr>
            <a:xfrm flipV="1">
              <a:off x="4788189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B5A7E809-373A-B623-3766-CF30FDAA10EB}"/>
                </a:ext>
              </a:extLst>
            </p:cNvPr>
            <p:cNvSpPr/>
            <p:nvPr userDrawn="1"/>
          </p:nvSpPr>
          <p:spPr>
            <a:xfrm>
              <a:off x="3480378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93CEF93B-B80E-035A-FF60-EEF1EF615D77}"/>
                </a:ext>
              </a:extLst>
            </p:cNvPr>
            <p:cNvSpPr/>
            <p:nvPr userDrawn="1"/>
          </p:nvSpPr>
          <p:spPr>
            <a:xfrm flipV="1">
              <a:off x="4788189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AFB1B3D-BB79-C97B-8395-4A58A130AAD1}"/>
                </a:ext>
              </a:extLst>
            </p:cNvPr>
            <p:cNvSpPr/>
            <p:nvPr userDrawn="1"/>
          </p:nvSpPr>
          <p:spPr>
            <a:xfrm>
              <a:off x="6096000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5058C121-2A3B-AC59-790A-F454E0E4910D}"/>
                </a:ext>
              </a:extLst>
            </p:cNvPr>
            <p:cNvSpPr/>
            <p:nvPr userDrawn="1"/>
          </p:nvSpPr>
          <p:spPr>
            <a:xfrm flipV="1">
              <a:off x="7403811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64F625EA-4806-1F64-7CEA-1D02E08887B3}"/>
                </a:ext>
              </a:extLst>
            </p:cNvPr>
            <p:cNvSpPr/>
            <p:nvPr userDrawn="1"/>
          </p:nvSpPr>
          <p:spPr>
            <a:xfrm>
              <a:off x="8711622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401423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401423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7417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63" name="Text Placeholder 29">
            <a:extLst>
              <a:ext uri="{FF2B5EF4-FFF2-40B4-BE49-F238E27FC236}">
                <a16:creationId xmlns:a16="http://schemas.microsoft.com/office/drawing/2014/main" id="{C5DD8546-7846-83DD-C69C-139A5A7F21F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706574" y="4552265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4" name="Text Placeholder 29">
            <a:extLst>
              <a:ext uri="{FF2B5EF4-FFF2-40B4-BE49-F238E27FC236}">
                <a16:creationId xmlns:a16="http://schemas.microsoft.com/office/drawing/2014/main" id="{F16E4A49-2C01-191F-8326-F61D104B88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706574" y="5102984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5" name="Text Placeholder 29">
            <a:extLst>
              <a:ext uri="{FF2B5EF4-FFF2-40B4-BE49-F238E27FC236}">
                <a16:creationId xmlns:a16="http://schemas.microsoft.com/office/drawing/2014/main" id="{B5F67B93-A329-BE6A-41F1-59E419F2B5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81989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68" name="Text Placeholder 29">
            <a:extLst>
              <a:ext uri="{FF2B5EF4-FFF2-40B4-BE49-F238E27FC236}">
                <a16:creationId xmlns:a16="http://schemas.microsoft.com/office/drawing/2014/main" id="{48A5C6E0-43E1-EBAC-3627-302E662E86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11725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69" name="Text Placeholder 29">
            <a:extLst>
              <a:ext uri="{FF2B5EF4-FFF2-40B4-BE49-F238E27FC236}">
                <a16:creationId xmlns:a16="http://schemas.microsoft.com/office/drawing/2014/main" id="{92ADEB34-3562-FF59-B5E4-127C5221B69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011725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0" name="Text Placeholder 29">
            <a:extLst>
              <a:ext uri="{FF2B5EF4-FFF2-40B4-BE49-F238E27FC236}">
                <a16:creationId xmlns:a16="http://schemas.microsoft.com/office/drawing/2014/main" id="{AEB128F4-BE54-8A4E-8B71-C822615400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389800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73" name="Text Placeholder 29">
            <a:extLst>
              <a:ext uri="{FF2B5EF4-FFF2-40B4-BE49-F238E27FC236}">
                <a16:creationId xmlns:a16="http://schemas.microsoft.com/office/drawing/2014/main" id="{F761310B-EE7F-0F87-C86E-E6D63D440E4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316876" y="4552265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4" name="Text Placeholder 29">
            <a:extLst>
              <a:ext uri="{FF2B5EF4-FFF2-40B4-BE49-F238E27FC236}">
                <a16:creationId xmlns:a16="http://schemas.microsoft.com/office/drawing/2014/main" id="{22D679C5-9724-078D-4FB9-33695B27C36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316876" y="5102984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5" name="Text Placeholder 29">
            <a:extLst>
              <a:ext uri="{FF2B5EF4-FFF2-40B4-BE49-F238E27FC236}">
                <a16:creationId xmlns:a16="http://schemas.microsoft.com/office/drawing/2014/main" id="{6B7B7D1C-51CE-D9FF-4225-896F49CA32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9761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78" name="Text Placeholder 29">
            <a:extLst>
              <a:ext uri="{FF2B5EF4-FFF2-40B4-BE49-F238E27FC236}">
                <a16:creationId xmlns:a16="http://schemas.microsoft.com/office/drawing/2014/main" id="{C9739B77-26F8-B08C-60D1-B8A8F10A41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622026" y="1507452"/>
            <a:ext cx="2034264" cy="478718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79" name="Text Placeholder 29">
            <a:extLst>
              <a:ext uri="{FF2B5EF4-FFF2-40B4-BE49-F238E27FC236}">
                <a16:creationId xmlns:a16="http://schemas.microsoft.com/office/drawing/2014/main" id="{58402617-6AC8-711D-F79A-1D2968B5E9F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7622026" y="2058171"/>
            <a:ext cx="2034264" cy="89003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80" name="Text Placeholder 29">
            <a:extLst>
              <a:ext uri="{FF2B5EF4-FFF2-40B4-BE49-F238E27FC236}">
                <a16:creationId xmlns:a16="http://schemas.microsoft.com/office/drawing/2014/main" id="{EEF0B2A5-748A-C294-5F9B-7654A8F550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005421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8473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60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C0172F-B0C5-5179-7441-64802A951866}"/>
              </a:ext>
            </a:extLst>
          </p:cNvPr>
          <p:cNvGrpSpPr/>
          <p:nvPr userDrawn="1"/>
        </p:nvGrpSpPr>
        <p:grpSpPr>
          <a:xfrm>
            <a:off x="2105892" y="3111644"/>
            <a:ext cx="7846866" cy="1307812"/>
            <a:chOff x="2105892" y="3357980"/>
            <a:chExt cx="7846866" cy="1307812"/>
          </a:xfrm>
        </p:grpSpPr>
        <p:sp>
          <p:nvSpPr>
            <p:cNvPr id="8" name="Arc 48">
              <a:extLst>
                <a:ext uri="{FF2B5EF4-FFF2-40B4-BE49-F238E27FC236}">
                  <a16:creationId xmlns:a16="http://schemas.microsoft.com/office/drawing/2014/main" id="{9A253063-EE6B-D083-6F61-BBE64C38960B}"/>
                </a:ext>
              </a:extLst>
            </p:cNvPr>
            <p:cNvSpPr/>
            <p:nvPr userDrawn="1"/>
          </p:nvSpPr>
          <p:spPr>
            <a:xfrm flipV="1">
              <a:off x="8644947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47">
              <a:extLst>
                <a:ext uri="{FF2B5EF4-FFF2-40B4-BE49-F238E27FC236}">
                  <a16:creationId xmlns:a16="http://schemas.microsoft.com/office/drawing/2014/main" id="{4EDBEE68-316F-FC47-07A7-0FAC8903F7DA}"/>
                </a:ext>
              </a:extLst>
            </p:cNvPr>
            <p:cNvSpPr/>
            <p:nvPr userDrawn="1"/>
          </p:nvSpPr>
          <p:spPr>
            <a:xfrm>
              <a:off x="7337136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47">
              <a:extLst>
                <a:ext uri="{FF2B5EF4-FFF2-40B4-BE49-F238E27FC236}">
                  <a16:creationId xmlns:a16="http://schemas.microsoft.com/office/drawing/2014/main" id="{1EFE890F-CEFD-D528-19D9-E4CBFABB117D}"/>
                </a:ext>
              </a:extLst>
            </p:cNvPr>
            <p:cNvSpPr/>
            <p:nvPr userDrawn="1"/>
          </p:nvSpPr>
          <p:spPr>
            <a:xfrm>
              <a:off x="4721514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48">
              <a:extLst>
                <a:ext uri="{FF2B5EF4-FFF2-40B4-BE49-F238E27FC236}">
                  <a16:creationId xmlns:a16="http://schemas.microsoft.com/office/drawing/2014/main" id="{A57667EE-D2C4-239A-030B-7C8B4BBAF00B}"/>
                </a:ext>
              </a:extLst>
            </p:cNvPr>
            <p:cNvSpPr/>
            <p:nvPr userDrawn="1"/>
          </p:nvSpPr>
          <p:spPr>
            <a:xfrm flipV="1">
              <a:off x="6029325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47">
              <a:extLst>
                <a:ext uri="{FF2B5EF4-FFF2-40B4-BE49-F238E27FC236}">
                  <a16:creationId xmlns:a16="http://schemas.microsoft.com/office/drawing/2014/main" id="{00C81707-9191-4714-D517-44546ED45566}"/>
                </a:ext>
              </a:extLst>
            </p:cNvPr>
            <p:cNvSpPr/>
            <p:nvPr userDrawn="1"/>
          </p:nvSpPr>
          <p:spPr>
            <a:xfrm>
              <a:off x="2105892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c 48">
              <a:extLst>
                <a:ext uri="{FF2B5EF4-FFF2-40B4-BE49-F238E27FC236}">
                  <a16:creationId xmlns:a16="http://schemas.microsoft.com/office/drawing/2014/main" id="{7FBC14EA-9CCC-BEEB-B54C-53700C77D219}"/>
                </a:ext>
              </a:extLst>
            </p:cNvPr>
            <p:cNvSpPr/>
            <p:nvPr userDrawn="1"/>
          </p:nvSpPr>
          <p:spPr>
            <a:xfrm flipV="1">
              <a:off x="3413703" y="3357980"/>
              <a:ext cx="1307811" cy="1307812"/>
            </a:xfrm>
            <a:prstGeom prst="ellipse">
              <a:avLst/>
            </a:prstGeom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35155D2-A2D3-10AB-5EF6-072F8751001D}"/>
                </a:ext>
              </a:extLst>
            </p:cNvPr>
            <p:cNvSpPr/>
            <p:nvPr userDrawn="1"/>
          </p:nvSpPr>
          <p:spPr>
            <a:xfrm>
              <a:off x="2105892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AB8117C9-E8C5-9596-F171-65CE5050C18D}"/>
                </a:ext>
              </a:extLst>
            </p:cNvPr>
            <p:cNvSpPr/>
            <p:nvPr userDrawn="1"/>
          </p:nvSpPr>
          <p:spPr>
            <a:xfrm flipV="1">
              <a:off x="3413703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0E889D3-429D-A6B3-DEB6-A47E3EFB5D17}"/>
                </a:ext>
              </a:extLst>
            </p:cNvPr>
            <p:cNvSpPr/>
            <p:nvPr userDrawn="1"/>
          </p:nvSpPr>
          <p:spPr>
            <a:xfrm>
              <a:off x="4721514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39BBFBC-57F0-2F45-4572-94B259910D99}"/>
                </a:ext>
              </a:extLst>
            </p:cNvPr>
            <p:cNvSpPr/>
            <p:nvPr userDrawn="1"/>
          </p:nvSpPr>
          <p:spPr>
            <a:xfrm flipV="1">
              <a:off x="6029325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40E2498-6077-B609-5EFB-A6A94E3FCD7D}"/>
                </a:ext>
              </a:extLst>
            </p:cNvPr>
            <p:cNvSpPr/>
            <p:nvPr userDrawn="1"/>
          </p:nvSpPr>
          <p:spPr>
            <a:xfrm>
              <a:off x="7337136" y="3357980"/>
              <a:ext cx="1307811" cy="1307812"/>
            </a:xfrm>
            <a:prstGeom prst="arc">
              <a:avLst>
                <a:gd name="adj1" fmla="val 10792152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59492140-7C6C-86CC-854C-D950D30A7216}"/>
                </a:ext>
              </a:extLst>
            </p:cNvPr>
            <p:cNvSpPr/>
            <p:nvPr userDrawn="1"/>
          </p:nvSpPr>
          <p:spPr>
            <a:xfrm flipV="1">
              <a:off x="8644947" y="3357980"/>
              <a:ext cx="1307811" cy="1307812"/>
            </a:xfrm>
            <a:prstGeom prst="arc">
              <a:avLst>
                <a:gd name="adj1" fmla="val 10790197"/>
                <a:gd name="adj2" fmla="val 0"/>
              </a:avLst>
            </a:prstGeom>
            <a:ln w="571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86105"/>
            <a:ext cx="10873182" cy="70929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85690"/>
            <a:ext cx="0" cy="70971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7014ED8C-D9A2-3233-BF99-B959865B48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17226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27A02D2A-8972-F536-0B27-7D64284705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17226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5C686B82-2E00-D61D-3AA1-3461944BF4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31218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38C63DFC-2B10-361A-FCA7-CF7597B183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26024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B083110B-0B44-1AE1-53ED-162013C095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26024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255DCBF-68F9-FF27-692F-BEEBCCC1EA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37616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94F075A8-69C1-48E5-5F7F-3498229CA9E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34822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1EBDC6D4-7B18-8ABB-464C-5594F2C77E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434822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7B1BFF0-812C-FDEC-F620-A11909471D2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44014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FB0D309-AB17-47AE-C87C-CB3AE74D48F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743620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D0C3C28-B9D9-204C-3BAC-8C8324471AB7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743620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DAE8AB0-2EDB-576D-0B84-B8E5131877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050412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AD762095-069D-4BD6-640E-EA976F90EBE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52418" y="1540905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B4A0DAC-82E4-6662-A9B3-71544EC46FB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7052418" y="2091856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80354A45-56CA-A32F-60C5-C779D9B604C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356810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F91528B-4016-9A18-C984-2859E73B2C4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8361218" y="4553507"/>
            <a:ext cx="1876714" cy="47895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</a:t>
            </a:r>
            <a:endParaRPr lang="en-ID"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49AA65F4-5D9F-C19E-6142-74B8F0A68D4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361218" y="5104458"/>
            <a:ext cx="1876714" cy="88573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4989308E-DDCB-3B4E-8245-6F016843BB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663206" y="3609181"/>
            <a:ext cx="1260000" cy="312739"/>
          </a:xfrm>
          <a:prstGeom prst="rect">
            <a:avLst/>
          </a:prstGeom>
        </p:spPr>
        <p:txBody>
          <a:bodyPr tIns="0" bIns="0" anchor="ctr">
            <a:noAutofit/>
          </a:bodyPr>
          <a:lstStyle>
            <a:lvl1pPr marL="0" indent="0" algn="ctr">
              <a:buNone/>
              <a:defRPr sz="1300" b="1">
                <a:solidFill>
                  <a:schemeClr val="accent1"/>
                </a:solidFill>
              </a:defRPr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Milestone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6644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 userDrawn="1">
          <p15:clr>
            <a:srgbClr val="FBAE40"/>
          </p15:clr>
        </p15:guide>
        <p15:guide id="2" pos="5858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43" y="590778"/>
            <a:ext cx="10873181" cy="133477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7BBCF-CA9E-FB2C-CA76-82D2795FF965}"/>
              </a:ext>
            </a:extLst>
          </p:cNvPr>
          <p:cNvCxnSpPr>
            <a:cxnSpLocks/>
          </p:cNvCxnSpPr>
          <p:nvPr userDrawn="1"/>
        </p:nvCxnSpPr>
        <p:spPr>
          <a:xfrm>
            <a:off x="587375" y="590363"/>
            <a:ext cx="0" cy="13356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92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2E3F75-A181-1CEF-4892-A00A828F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465D62-3382-034B-3BC4-9FA6DDBC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51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59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20284E-A97F-7FED-9EDE-195BBB63A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06F125-EC2B-9716-1C71-9E6B9E4E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37D278-4DB5-99FF-D957-30FF4963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7E98E6-8C19-662A-4EB3-A0CD8FD5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00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3D7D97F-BA3F-65E6-DE09-917E94B3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5E3F4B-DD97-C7D4-DA1F-9AD903032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E839E9-CE5B-8FAD-99D6-474501CE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10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0A9F1-FD08-2593-9382-7FB22B1F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067E8B-A37C-2A44-2C19-2B71C5F75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3929A1-2A13-4F36-79D4-FAB928500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57152F-39EA-E747-DCDD-7C5DA78A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545937-FFAC-23E4-6527-14CA17DC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C9D668-BB4F-7566-77AD-33426D84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3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BB4E0-1DE4-0583-FD33-BAB8B907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BF8142-6BB9-D0A7-32B0-8612AF2DE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B34097-EFDC-FCE5-E739-7C820DF4F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914456-6C8A-A834-70B0-916C9155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A1A849-FCCF-4480-6135-6693BBE8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A27D7E-7421-1C35-370A-2633A9E4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12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5D60195-FEF2-7A6F-072A-FB6D9518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78EC9E-E43E-CEA2-396B-48A85B6B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19E619-725E-769A-281F-F2B4354CE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E8671C-9529-4B4A-A2DE-5F173F1369B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67F4C6-1AC3-3754-9816-E22469746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A2A03-DCDD-59F3-8EB4-6A2543D12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B3A7A9-9F56-4A43-AEF3-2B72A6825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6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40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31CA77-4526-60BD-4614-F242B74D161D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A151A-46CB-1090-446C-0EDAEF296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8525" y="6409951"/>
            <a:ext cx="546100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5E0C3BBE-9543-48E5-A6E1-C646F9A01966}" type="slidenum">
              <a:rPr lang="en-ID" smtClean="0"/>
              <a:pPr/>
              <a:t>‹N›</a:t>
            </a:fld>
            <a:endParaRPr lang="en-ID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E8FF3198-2DCB-4FEF-C479-8E76289E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84200"/>
            <a:ext cx="10398125" cy="1107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489BE9-192C-49E8-B1F1-91EF667E3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825625"/>
            <a:ext cx="10398125" cy="3559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9CBE7AA2-3D9C-E4A5-8EC5-AE78D1FAF1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7" name="Group 16" hidden="1">
              <a:extLst>
                <a:ext uri="{FF2B5EF4-FFF2-40B4-BE49-F238E27FC236}">
                  <a16:creationId xmlns:a16="http://schemas.microsoft.com/office/drawing/2014/main" id="{DC1AF556-CC80-A678-A2D5-5C8C86BAAE45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5166360" cy="6858000"/>
            </a:xfrm>
            <a:noFill/>
          </p:grpSpPr>
          <p:sp>
            <p:nvSpPr>
              <p:cNvPr id="19" name="Rectangle 18" hidden="1">
                <a:extLst>
                  <a:ext uri="{FF2B5EF4-FFF2-40B4-BE49-F238E27FC236}">
                    <a16:creationId xmlns:a16="http://schemas.microsoft.com/office/drawing/2014/main" id="{F152FD21-286B-1EF4-488B-A51A1DBD545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 hidden="1">
                <a:extLst>
                  <a:ext uri="{FF2B5EF4-FFF2-40B4-BE49-F238E27FC236}">
                    <a16:creationId xmlns:a16="http://schemas.microsoft.com/office/drawing/2014/main" id="{8BF54D69-F9E7-0DE6-C3A7-60EE2CD7A944}"/>
                  </a:ext>
                </a:extLst>
              </p:cNvPr>
              <p:cNvSpPr/>
              <p:nvPr userDrawn="1"/>
            </p:nvSpPr>
            <p:spPr>
              <a:xfrm>
                <a:off x="86106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 hidden="1">
                <a:extLst>
                  <a:ext uri="{FF2B5EF4-FFF2-40B4-BE49-F238E27FC236}">
                    <a16:creationId xmlns:a16="http://schemas.microsoft.com/office/drawing/2014/main" id="{6B753A8C-3034-646A-9496-4E86765F30FA}"/>
                  </a:ext>
                </a:extLst>
              </p:cNvPr>
              <p:cNvSpPr/>
              <p:nvPr userDrawn="1"/>
            </p:nvSpPr>
            <p:spPr>
              <a:xfrm>
                <a:off x="172212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 hidden="1">
                <a:extLst>
                  <a:ext uri="{FF2B5EF4-FFF2-40B4-BE49-F238E27FC236}">
                    <a16:creationId xmlns:a16="http://schemas.microsoft.com/office/drawing/2014/main" id="{F5A778D6-81DE-8B52-4635-AF9B44897873}"/>
                  </a:ext>
                </a:extLst>
              </p:cNvPr>
              <p:cNvSpPr/>
              <p:nvPr userDrawn="1"/>
            </p:nvSpPr>
            <p:spPr>
              <a:xfrm>
                <a:off x="258318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 hidden="1">
                <a:extLst>
                  <a:ext uri="{FF2B5EF4-FFF2-40B4-BE49-F238E27FC236}">
                    <a16:creationId xmlns:a16="http://schemas.microsoft.com/office/drawing/2014/main" id="{6FD8563E-664B-9D68-5E75-8203C4796A0B}"/>
                  </a:ext>
                </a:extLst>
              </p:cNvPr>
              <p:cNvSpPr/>
              <p:nvPr userDrawn="1"/>
            </p:nvSpPr>
            <p:spPr>
              <a:xfrm>
                <a:off x="344424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 hidden="1">
                <a:extLst>
                  <a:ext uri="{FF2B5EF4-FFF2-40B4-BE49-F238E27FC236}">
                    <a16:creationId xmlns:a16="http://schemas.microsoft.com/office/drawing/2014/main" id="{42D21107-5BDC-FC32-29DD-C1E608644F37}"/>
                  </a:ext>
                </a:extLst>
              </p:cNvPr>
              <p:cNvSpPr/>
              <p:nvPr userDrawn="1"/>
            </p:nvSpPr>
            <p:spPr>
              <a:xfrm>
                <a:off x="4305300" y="0"/>
                <a:ext cx="861060" cy="6858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Frame 17" hidden="1">
              <a:extLst>
                <a:ext uri="{FF2B5EF4-FFF2-40B4-BE49-F238E27FC236}">
                  <a16:creationId xmlns:a16="http://schemas.microsoft.com/office/drawing/2014/main" id="{82A4C640-D8FF-346F-1885-79B3B285F1F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frame">
              <a:avLst>
                <a:gd name="adj1" fmla="val 861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6C1C88-2ECB-FD04-A6A6-62C080CC9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364288"/>
            <a:ext cx="543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0200D-1894-E78A-4396-9F667379D94F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6364288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4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0" r:id="rId2"/>
    <p:sldLayoutId id="2147483709" r:id="rId3"/>
    <p:sldLayoutId id="2147483677" r:id="rId4"/>
    <p:sldLayoutId id="2147483711" r:id="rId5"/>
    <p:sldLayoutId id="2147483712" r:id="rId6"/>
    <p:sldLayoutId id="2147483687" r:id="rId7"/>
    <p:sldLayoutId id="2147483704" r:id="rId8"/>
    <p:sldLayoutId id="2147483697" r:id="rId9"/>
    <p:sldLayoutId id="2147483713" r:id="rId10"/>
    <p:sldLayoutId id="2147483714" r:id="rId11"/>
    <p:sldLayoutId id="2147483702" r:id="rId12"/>
    <p:sldLayoutId id="2147483703" r:id="rId13"/>
    <p:sldLayoutId id="2147483701" r:id="rId14"/>
    <p:sldLayoutId id="2147483715" r:id="rId15"/>
    <p:sldLayoutId id="2147483716" r:id="rId16"/>
    <p:sldLayoutId id="2147483662" r:id="rId17"/>
    <p:sldLayoutId id="2147483686" r:id="rId18"/>
    <p:sldLayoutId id="2147483679" r:id="rId19"/>
    <p:sldLayoutId id="2147483683" r:id="rId20"/>
    <p:sldLayoutId id="2147483680" r:id="rId21"/>
    <p:sldLayoutId id="2147483684" r:id="rId22"/>
    <p:sldLayoutId id="2147483678" r:id="rId23"/>
    <p:sldLayoutId id="2147483681" r:id="rId24"/>
    <p:sldLayoutId id="2147483682" r:id="rId25"/>
    <p:sldLayoutId id="2147483698" r:id="rId26"/>
    <p:sldLayoutId id="2147483685" r:id="rId27"/>
    <p:sldLayoutId id="2147483688" r:id="rId28"/>
    <p:sldLayoutId id="2147483689" r:id="rId29"/>
    <p:sldLayoutId id="2147483690" r:id="rId30"/>
    <p:sldLayoutId id="2147483699" r:id="rId31"/>
    <p:sldLayoutId id="2147483700" r:id="rId32"/>
    <p:sldLayoutId id="2147483696" r:id="rId33"/>
    <p:sldLayoutId id="2147483691" r:id="rId34"/>
    <p:sldLayoutId id="2147483692" r:id="rId35"/>
    <p:sldLayoutId id="2147483693" r:id="rId36"/>
    <p:sldLayoutId id="2147483705" r:id="rId37"/>
    <p:sldLayoutId id="2147483706" r:id="rId38"/>
    <p:sldLayoutId id="2147483707" r:id="rId39"/>
    <p:sldLayoutId id="2147483708" r:id="rId40"/>
    <p:sldLayoutId id="2147483694" r:id="rId41"/>
    <p:sldLayoutId id="2147483695" r:id="rId42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457223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accent4"/>
          </a:solidFill>
          <a:latin typeface="+mn-lt"/>
          <a:ea typeface="+mn-ea"/>
          <a:cs typeface="+mn-cs"/>
        </a:defRPr>
      </a:lvl2pPr>
      <a:lvl3pPr marL="914446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69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accent4"/>
          </a:solidFill>
          <a:latin typeface="+mn-lt"/>
          <a:ea typeface="+mn-ea"/>
          <a:cs typeface="+mn-cs"/>
        </a:defRPr>
      </a:lvl4pPr>
      <a:lvl5pPr marL="1828891" indent="0" algn="l" defTabSz="914446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10" userDrawn="1">
          <p15:clr>
            <a:srgbClr val="F26B43"/>
          </p15:clr>
        </p15:guide>
        <p15:guide id="3" orient="horz" pos="368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1277" userDrawn="1">
          <p15:clr>
            <a:srgbClr val="F26B43"/>
          </p15:clr>
        </p15:guide>
        <p15:guide id="8" pos="257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5110" userDrawn="1">
          <p15:clr>
            <a:srgbClr val="F26B43"/>
          </p15:clr>
        </p15:guide>
        <p15:guide id="11" pos="64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hyperlink" Target="https://pixabay.com/en/microscope-research-laboratory-310140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.emf"/><Relationship Id="rId5" Type="http://schemas.openxmlformats.org/officeDocument/2006/relationships/hyperlink" Target="https://svgsilh.com/pt/e91e63/image/1639328.html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hyperlink" Target="https://radiopaedia.org/articles/pulmonary-langerhans-cell-histiocytosis" TargetMode="Externa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pulmonary-langerhans-cell-histiocytosi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4109C-C81F-4A3E-0EE4-31B555FA3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45" y="3041586"/>
            <a:ext cx="10706693" cy="1436543"/>
          </a:xfrm>
          <a:noFill/>
          <a:ln w="47625">
            <a:solidFill>
              <a:schemeClr val="accent1"/>
            </a:solidFill>
          </a:ln>
        </p:spPr>
        <p:txBody>
          <a:bodyPr anchor="t">
            <a:normAutofit fontScale="90000"/>
          </a:bodyPr>
          <a:lstStyle/>
          <a:p>
            <a:r>
              <a:rPr lang="it-IT" sz="4900" dirty="0">
                <a:cs typeface="Arial" panose="020B0604020202020204" pitchFamily="34" charset="0"/>
              </a:rPr>
              <a:t>Per iniziare: un caso controverso, una diagnosi complessa, e una terapia che... funziona</a:t>
            </a:r>
            <a:br>
              <a:rPr lang="it-IT" dirty="0">
                <a:cs typeface="Arial" panose="020B0604020202020204" pitchFamily="34" charset="0"/>
              </a:rPr>
            </a:br>
            <a:br>
              <a:rPr lang="it-IT" dirty="0">
                <a:cs typeface="Arial" panose="020B0604020202020204" pitchFamily="34" charset="0"/>
              </a:rPr>
            </a:br>
            <a:endParaRPr lang="it-IT" dirty="0"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A72276-4F05-9D71-918A-01DFC33B29B5}"/>
              </a:ext>
            </a:extLst>
          </p:cNvPr>
          <p:cNvSpPr txBox="1"/>
          <p:nvPr/>
        </p:nvSpPr>
        <p:spPr>
          <a:xfrm>
            <a:off x="1032746" y="4791540"/>
            <a:ext cx="4975529" cy="1569660"/>
          </a:xfrm>
          <a:prstGeom prst="rect">
            <a:avLst/>
          </a:prstGeom>
          <a:solidFill>
            <a:schemeClr val="accent1">
              <a:alpha val="13343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12 Maggio 2025</a:t>
            </a:r>
          </a:p>
          <a:p>
            <a:endParaRPr lang="it-IT" dirty="0"/>
          </a:p>
          <a:p>
            <a:r>
              <a:rPr lang="it-IT" sz="2400" dirty="0"/>
              <a:t>Dott.ssa Paola Confalonieri</a:t>
            </a:r>
          </a:p>
          <a:p>
            <a:r>
              <a:rPr lang="it-IT" dirty="0"/>
              <a:t>SC Pneumologia, Ospedale di Cattinara, ASUGI</a:t>
            </a:r>
          </a:p>
          <a:p>
            <a:r>
              <a:rPr lang="it-IT" dirty="0" err="1"/>
              <a:t>paola.confalonieri@asugi.sanita.fvg.it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A0836D-9DD9-D8C5-EB19-6E7A824B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65493" cy="10220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90F334-8035-BEB1-1E25-D8842E30C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2" y="1022006"/>
            <a:ext cx="1022007" cy="102200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AB0026CD-8F71-CA61-9D45-CC21A4A3325F}"/>
              </a:ext>
            </a:extLst>
          </p:cNvPr>
          <p:cNvGrpSpPr>
            <a:grpSpLocks noChangeAspect="1"/>
          </p:cNvGrpSpPr>
          <p:nvPr/>
        </p:nvGrpSpPr>
        <p:grpSpPr>
          <a:xfrm>
            <a:off x="2179813" y="0"/>
            <a:ext cx="2065493" cy="711296"/>
            <a:chOff x="2228954" y="4772235"/>
            <a:chExt cx="3661228" cy="126082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CA3CDCB-6BBB-D381-DEEF-C0ED1EBAA3B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954" y="4772235"/>
              <a:ext cx="2179200" cy="1260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B724A00-1EF3-2300-0494-366CC93F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6" y="4772235"/>
              <a:ext cx="1501726" cy="1256032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474C8008-AE2C-C24B-F643-F6808DFF7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0"/>
            <a:ext cx="7772400" cy="25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60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51EB4-6783-21AF-6E80-7E1A04E9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F19A169-9587-4808-2781-4F5250907F50}"/>
              </a:ext>
            </a:extLst>
          </p:cNvPr>
          <p:cNvSpPr txBox="1">
            <a:spLocks/>
          </p:cNvSpPr>
          <p:nvPr/>
        </p:nvSpPr>
        <p:spPr>
          <a:xfrm>
            <a:off x="201883" y="2063974"/>
            <a:ext cx="4565787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/>
              <a:t>chronic</a:t>
            </a:r>
            <a:r>
              <a:rPr lang="it-IT" sz="2000" dirty="0"/>
              <a:t> </a:t>
            </a:r>
            <a:r>
              <a:rPr lang="it-IT" sz="2000" dirty="0" err="1"/>
              <a:t>alveolar</a:t>
            </a:r>
            <a:r>
              <a:rPr lang="it-IT" sz="2000" dirty="0"/>
              <a:t> </a:t>
            </a:r>
            <a:r>
              <a:rPr lang="it-IT" sz="2000" dirty="0" err="1"/>
              <a:t>hemorrage</a:t>
            </a:r>
            <a:r>
              <a:rPr lang="it-IT" sz="2000" dirty="0"/>
              <a:t> (</a:t>
            </a:r>
            <a:r>
              <a:rPr lang="it-IT" sz="2000" dirty="0" err="1"/>
              <a:t>hemosiderin-laden</a:t>
            </a:r>
            <a:r>
              <a:rPr lang="it-IT" sz="2000" dirty="0"/>
              <a:t>  </a:t>
            </a:r>
            <a:r>
              <a:rPr lang="it-IT" sz="2000" dirty="0" err="1"/>
              <a:t>macrophages</a:t>
            </a:r>
            <a:r>
              <a:rPr lang="it-IT" sz="2000" dirty="0"/>
              <a:t>), </a:t>
            </a:r>
          </a:p>
          <a:p>
            <a:r>
              <a:rPr lang="it-IT" sz="2000" dirty="0" err="1"/>
              <a:t>recent</a:t>
            </a:r>
            <a:r>
              <a:rPr lang="it-IT" sz="2000" dirty="0"/>
              <a:t> </a:t>
            </a:r>
            <a:r>
              <a:rPr lang="it-IT" sz="2000" dirty="0" err="1"/>
              <a:t>hemorrage</a:t>
            </a:r>
            <a:r>
              <a:rPr lang="it-IT" sz="2000" dirty="0"/>
              <a:t> (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by </a:t>
            </a:r>
            <a:r>
              <a:rPr lang="it-IT" sz="2000" dirty="0" err="1"/>
              <a:t>fresh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and </a:t>
            </a:r>
            <a:r>
              <a:rPr lang="it-IT" sz="2000" dirty="0" err="1"/>
              <a:t>fibrin</a:t>
            </a:r>
            <a:r>
              <a:rPr lang="it-IT" sz="2000" dirty="0"/>
              <a:t>)</a:t>
            </a:r>
          </a:p>
          <a:p>
            <a:r>
              <a:rPr lang="it-IT" sz="2000" dirty="0" err="1"/>
              <a:t>multifocal</a:t>
            </a:r>
            <a:r>
              <a:rPr lang="it-IT" sz="2000" dirty="0"/>
              <a:t> </a:t>
            </a:r>
            <a:r>
              <a:rPr lang="it-IT" sz="2000" dirty="0" err="1"/>
              <a:t>proliferation</a:t>
            </a:r>
            <a:r>
              <a:rPr lang="it-IT" sz="2000" dirty="0"/>
              <a:t> of </a:t>
            </a:r>
            <a:r>
              <a:rPr lang="it-IT" sz="2000" dirty="0" err="1"/>
              <a:t>capillary</a:t>
            </a:r>
            <a:r>
              <a:rPr lang="it-IT" sz="2000" dirty="0"/>
              <a:t> </a:t>
            </a:r>
          </a:p>
          <a:p>
            <a:r>
              <a:rPr lang="it-IT" sz="2000" dirty="0"/>
              <a:t>Some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arteries</a:t>
            </a:r>
            <a:r>
              <a:rPr lang="it-IT" sz="2000" dirty="0"/>
              <a:t> </a:t>
            </a:r>
            <a:r>
              <a:rPr lang="it-IT" sz="2000" dirty="0" err="1"/>
              <a:t>reveal</a:t>
            </a:r>
            <a:r>
              <a:rPr lang="it-IT" sz="2000" dirty="0"/>
              <a:t> mild </a:t>
            </a:r>
            <a:r>
              <a:rPr lang="it-IT" sz="2000" dirty="0" err="1"/>
              <a:t>myointimal</a:t>
            </a:r>
            <a:r>
              <a:rPr lang="it-IT" sz="2000" dirty="0"/>
              <a:t> </a:t>
            </a:r>
            <a:r>
              <a:rPr lang="it-IT" sz="2000" dirty="0" err="1"/>
              <a:t>thickening</a:t>
            </a:r>
            <a:r>
              <a:rPr lang="it-IT" sz="2000" dirty="0"/>
              <a:t>, </a:t>
            </a:r>
            <a:r>
              <a:rPr lang="it-IT" sz="2000" dirty="0" err="1"/>
              <a:t>without</a:t>
            </a:r>
            <a:r>
              <a:rPr lang="it-IT" sz="2000" dirty="0"/>
              <a:t> </a:t>
            </a:r>
            <a:r>
              <a:rPr lang="it-IT" sz="2000" dirty="0" err="1"/>
              <a:t>evidence</a:t>
            </a:r>
            <a:r>
              <a:rPr lang="it-IT" sz="2000" dirty="0"/>
              <a:t> of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remodelling</a:t>
            </a:r>
            <a:r>
              <a:rPr lang="it-IT" sz="2000" dirty="0"/>
              <a:t> (no </a:t>
            </a:r>
            <a:r>
              <a:rPr lang="it-IT" sz="2000" dirty="0" err="1"/>
              <a:t>plexiform</a:t>
            </a:r>
            <a:r>
              <a:rPr lang="it-IT" sz="2000" dirty="0"/>
              <a:t> or </a:t>
            </a:r>
            <a:r>
              <a:rPr lang="it-IT" sz="2000" dirty="0" err="1"/>
              <a:t>thrombotic</a:t>
            </a:r>
            <a:r>
              <a:rPr lang="it-IT" sz="2000" dirty="0"/>
              <a:t> </a:t>
            </a:r>
            <a:r>
              <a:rPr lang="it-IT" sz="2000" dirty="0" err="1"/>
              <a:t>lesion</a:t>
            </a:r>
            <a:r>
              <a:rPr lang="it-IT" sz="2000" dirty="0"/>
              <a:t>)</a:t>
            </a:r>
          </a:p>
          <a:p>
            <a:pPr marL="0" indent="0">
              <a:buNone/>
            </a:pPr>
            <a:endParaRPr lang="it-IT" sz="2000" dirty="0"/>
          </a:p>
          <a:p>
            <a:endParaRPr 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248025-D39D-5097-E37E-E2A5AC60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841" b="12613"/>
          <a:stretch/>
        </p:blipFill>
        <p:spPr>
          <a:xfrm>
            <a:off x="4844269" y="624840"/>
            <a:ext cx="7338228" cy="62331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84D9B8-BDB1-9E97-5F4C-873ABAF13CB1}"/>
              </a:ext>
            </a:extLst>
          </p:cNvPr>
          <p:cNvSpPr txBox="1"/>
          <p:nvPr/>
        </p:nvSpPr>
        <p:spPr>
          <a:xfrm>
            <a:off x="6534471" y="5394880"/>
            <a:ext cx="5138880" cy="1200329"/>
          </a:xfrm>
          <a:prstGeom prst="rect">
            <a:avLst/>
          </a:prstGeom>
          <a:solidFill>
            <a:srgbClr val="F8C9D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Diagnosi :</a:t>
            </a:r>
          </a:p>
          <a:p>
            <a:pPr algn="ctr"/>
            <a:r>
              <a:rPr lang="it-IT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emangiomatosi</a:t>
            </a:r>
            <a:r>
              <a:rPr lang="it-IT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capillare polmonare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B23212A-2534-3490-E8E1-770065DDE859}"/>
              </a:ext>
            </a:extLst>
          </p:cNvPr>
          <p:cNvSpPr txBox="1"/>
          <p:nvPr/>
        </p:nvSpPr>
        <p:spPr>
          <a:xfrm>
            <a:off x="0" y="521372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Agosto 2016</a:t>
            </a:r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720BE660-55F3-4BDA-79C7-B464D09F3CDD}"/>
              </a:ext>
            </a:extLst>
          </p:cNvPr>
          <p:cNvSpPr txBox="1">
            <a:spLocks/>
          </p:cNvSpPr>
          <p:nvPr/>
        </p:nvSpPr>
        <p:spPr>
          <a:xfrm>
            <a:off x="89497" y="947088"/>
            <a:ext cx="4758167" cy="1054266"/>
          </a:xfrm>
          <a:prstGeom prst="rect">
            <a:avLst/>
          </a:prstGeom>
          <a:ln w="3492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2°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biopsy</a:t>
            </a:r>
            <a:r>
              <a:rPr lang="it-IT" dirty="0"/>
              <a:t> (VATS)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8B2092-5D89-BC22-D812-22541FC0A3C2}"/>
              </a:ext>
            </a:extLst>
          </p:cNvPr>
          <p:cNvSpPr txBox="1"/>
          <p:nvPr/>
        </p:nvSpPr>
        <p:spPr>
          <a:xfrm>
            <a:off x="-24063" y="12525"/>
            <a:ext cx="6268063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controverso, una diagnosi complessa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2122248-F96C-C930-85CE-9BAF48AAB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63" y="5346875"/>
            <a:ext cx="13589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44F60-A0B8-A18A-CBEE-E670DB8E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ECE64-2A19-1B2E-9952-CE55471CC7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/>
              <a:t>PCH: Clinical </a:t>
            </a:r>
            <a:r>
              <a:rPr lang="it-IT" dirty="0" err="1"/>
              <a:t>aspects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5323DD-99C3-CD35-2A48-86D53B60E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9888415" cy="418913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PULMONARY HYPERTENSION (group I)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dyspnoea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,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oedema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and fatigue.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haemoptysis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in one-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third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of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patients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solidFill>
                <a:srgbClr val="211E1E"/>
              </a:solidFill>
              <a:effectLst/>
              <a:latin typeface="AdvOT1ef757c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.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Morer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marked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Hypoxaemia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and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OT1ef757c0"/>
              </a:rPr>
              <a:t>reduction</a:t>
            </a:r>
            <a:r>
              <a:rPr lang="it-IT" sz="1800" dirty="0">
                <a:solidFill>
                  <a:srgbClr val="211E1E"/>
                </a:solidFill>
                <a:effectLst/>
                <a:latin typeface="AdvOT1ef757c0"/>
              </a:rPr>
              <a:t> in DLCO</a:t>
            </a:r>
          </a:p>
          <a:p>
            <a:endParaRPr lang="it-IT" sz="1800" dirty="0">
              <a:latin typeface="AdvPSA183"/>
            </a:endParaRPr>
          </a:p>
          <a:p>
            <a:endParaRPr lang="it-IT" sz="1800" dirty="0">
              <a:effectLst/>
              <a:latin typeface="AdvPSA183"/>
            </a:endParaRPr>
          </a:p>
          <a:p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5D2A6F-0870-98F6-1304-40AF09C2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315F78-F80F-EDD2-A680-6887EB065A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754"/>
          <a:stretch/>
        </p:blipFill>
        <p:spPr>
          <a:xfrm>
            <a:off x="7183547" y="2089529"/>
            <a:ext cx="4279648" cy="24608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F0BCDE-9565-36A1-06DA-A838B89E8872}"/>
              </a:ext>
            </a:extLst>
          </p:cNvPr>
          <p:cNvSpPr txBox="1"/>
          <p:nvPr/>
        </p:nvSpPr>
        <p:spPr>
          <a:xfrm>
            <a:off x="8251072" y="5368428"/>
            <a:ext cx="321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hilar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mediastinal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lymphadenopathy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C45F80-E617-29F2-116B-066EF891E8B8}"/>
              </a:ext>
            </a:extLst>
          </p:cNvPr>
          <p:cNvSpPr txBox="1"/>
          <p:nvPr/>
        </p:nvSpPr>
        <p:spPr>
          <a:xfrm>
            <a:off x="8251072" y="4615621"/>
            <a:ext cx="4279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poorly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circumscribed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centrilobular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ground glass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nodular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opacities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and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5914A3-51A6-010C-B2C4-BCB6700A9E45}"/>
              </a:ext>
            </a:extLst>
          </p:cNvPr>
          <p:cNvSpPr txBox="1"/>
          <p:nvPr/>
        </p:nvSpPr>
        <p:spPr>
          <a:xfrm>
            <a:off x="8346831" y="6124776"/>
            <a:ext cx="3563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thickening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interlobular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septae</a:t>
            </a:r>
            <a:r>
              <a:rPr lang="it-IT" sz="1800" dirty="0">
                <a:solidFill>
                  <a:srgbClr val="21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73298D-58F7-172F-CC63-2391A4FA68FB}"/>
              </a:ext>
            </a:extLst>
          </p:cNvPr>
          <p:cNvSpPr txBox="1"/>
          <p:nvPr/>
        </p:nvSpPr>
        <p:spPr>
          <a:xfrm>
            <a:off x="8859716" y="1640958"/>
            <a:ext cx="6101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 err="1">
                <a:effectLst/>
                <a:latin typeface="AdvPSA334"/>
              </a:rPr>
              <a:t>Clin</a:t>
            </a:r>
            <a:r>
              <a:rPr lang="it-IT" sz="1600" i="1" dirty="0">
                <a:effectLst/>
                <a:latin typeface="AdvPSA334"/>
              </a:rPr>
              <a:t> </a:t>
            </a:r>
            <a:r>
              <a:rPr lang="it-IT" sz="1600" i="1" dirty="0" err="1">
                <a:effectLst/>
                <a:latin typeface="AdvPSA334"/>
              </a:rPr>
              <a:t>Chest</a:t>
            </a:r>
            <a:r>
              <a:rPr lang="it-IT" sz="1600" i="1" dirty="0">
                <a:effectLst/>
                <a:latin typeface="AdvPSA334"/>
              </a:rPr>
              <a:t> </a:t>
            </a:r>
            <a:r>
              <a:rPr lang="it-IT" sz="1600" i="1" dirty="0" err="1">
                <a:effectLst/>
                <a:latin typeface="AdvPSA334"/>
              </a:rPr>
              <a:t>Med</a:t>
            </a:r>
            <a:r>
              <a:rPr lang="it-IT" sz="1600" i="1" dirty="0">
                <a:effectLst/>
                <a:latin typeface="AdvPSA334"/>
              </a:rPr>
              <a:t> 37 (2016) 523–534 </a:t>
            </a:r>
            <a:endParaRPr lang="it-IT" sz="1600" i="1" dirty="0">
              <a:effectLst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5E76906-DA28-24BC-C366-582F81A52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06" y="3429000"/>
            <a:ext cx="4927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7E1E2-ECCB-82D4-5F44-982D6991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CBE61-5A3E-8890-6458-86559E1E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03" y="159342"/>
            <a:ext cx="10515600" cy="1004635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Histological</a:t>
            </a:r>
            <a:r>
              <a:rPr lang="it-IT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features in PCH and PVOD 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2EE281-F2EC-0CD3-0FAE-387442D5F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1052761"/>
            <a:ext cx="5731042" cy="27403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PCH</a:t>
            </a:r>
          </a:p>
          <a:p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abnormal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alveolar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proliferation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( ⩾2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rows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capillaries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interstitium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alveolar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DD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Atelectasis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congested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capillaries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reticulin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CD34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staining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helps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distinguish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proliferative nature )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01777DE-A23D-DB56-D954-C3A402CEFFEA}"/>
              </a:ext>
            </a:extLst>
          </p:cNvPr>
          <p:cNvSpPr txBox="1">
            <a:spLocks/>
          </p:cNvSpPr>
          <p:nvPr/>
        </p:nvSpPr>
        <p:spPr>
          <a:xfrm>
            <a:off x="6210135" y="971215"/>
            <a:ext cx="5731041" cy="2926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PVOD</a:t>
            </a:r>
          </a:p>
          <a:p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intimal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fibrosis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luminal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narrowing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and/or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obliteration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septal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veins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venules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Patchy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foci with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multiplication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alveolar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muscularised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microvessels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rather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resembling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arterioles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&gt;70 </a:t>
            </a:r>
            <a:r>
              <a:rPr lang="el-GR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in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0E52F4-C401-30BA-E89F-09219200303B}"/>
              </a:ext>
            </a:extLst>
          </p:cNvPr>
          <p:cNvSpPr txBox="1"/>
          <p:nvPr/>
        </p:nvSpPr>
        <p:spPr>
          <a:xfrm>
            <a:off x="78619" y="3905325"/>
            <a:ext cx="12113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Fresh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haemorrhage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and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haemosiderin-laden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macrophages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in the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alveolar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spaces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are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usually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OT1ef757c0"/>
              </a:rPr>
              <a:t>present</a:t>
            </a:r>
            <a:r>
              <a:rPr lang="it-IT" sz="2000" dirty="0">
                <a:solidFill>
                  <a:srgbClr val="211E1E"/>
                </a:solidFill>
                <a:effectLst/>
                <a:latin typeface="AdvOT1ef757c0"/>
              </a:rPr>
              <a:t> in PCH/PVOD </a:t>
            </a: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939BE9-C9AE-100C-26E6-542E98E18121}"/>
              </a:ext>
            </a:extLst>
          </p:cNvPr>
          <p:cNvSpPr txBox="1"/>
          <p:nvPr/>
        </p:nvSpPr>
        <p:spPr>
          <a:xfrm>
            <a:off x="4888523" y="6384875"/>
            <a:ext cx="7641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Weatherald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J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,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Dorfmüller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P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,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Perros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F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, 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7d6df7ab.I"/>
              </a:rPr>
              <a:t>et al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.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Pulmonary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capillary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haemangiomatosis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: a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distinct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1ef757c0"/>
              </a:rPr>
              <a:t>entity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? 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7d6df7ab.I"/>
              </a:rPr>
              <a:t>Eur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7d6df7ab.I"/>
              </a:rPr>
              <a:t>Respir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7d6df7ab.I"/>
              </a:rPr>
              <a:t> </a:t>
            </a:r>
            <a:r>
              <a:rPr lang="it-IT" sz="1400" i="1" dirty="0" err="1">
                <a:solidFill>
                  <a:srgbClr val="211E1E"/>
                </a:solidFill>
                <a:effectLst/>
                <a:latin typeface="AdvOT7d6df7ab.I"/>
              </a:rPr>
              <a:t>Rev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7d6df7ab.I"/>
              </a:rPr>
              <a:t> </a:t>
            </a:r>
            <a:r>
              <a:rPr lang="it-IT" sz="1400" i="1" dirty="0">
                <a:solidFill>
                  <a:srgbClr val="211E1E"/>
                </a:solidFill>
                <a:effectLst/>
                <a:latin typeface="AdvOT1ef757c0"/>
              </a:rPr>
              <a:t>2020; 29: 190168</a:t>
            </a:r>
            <a:endParaRPr lang="it-IT" sz="1400" i="1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37FB67-4613-9FC8-0F7D-CC0D135B5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849" y="4418817"/>
            <a:ext cx="2631611" cy="19660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DB2569-E521-DBE3-BD49-D8CD35E7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510"/>
          <a:stretch/>
        </p:blipFill>
        <p:spPr>
          <a:xfrm>
            <a:off x="2918389" y="4418817"/>
            <a:ext cx="2517685" cy="18526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CBAD0F-D5DC-C3E4-F129-E7162CE636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458"/>
          <a:stretch/>
        </p:blipFill>
        <p:spPr>
          <a:xfrm>
            <a:off x="400704" y="4416854"/>
            <a:ext cx="2517685" cy="18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2A009-840D-3301-7AE4-712A9A13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2239D2-A05D-4A1C-9F06-FBA7FC730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B29BB2-474B-D04E-AC79-E221A39D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71" y="1015041"/>
            <a:ext cx="8985250" cy="1118394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it-IT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mangiomatosi</a:t>
            </a:r>
            <a:r>
              <a:rPr lang="it-IT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Capillare </a:t>
            </a:r>
            <a:r>
              <a:rPr lang="it-IT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olmonare</a:t>
            </a:r>
            <a:r>
              <a:rPr lang="it-IT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3100" dirty="0"/>
              <a:t>Valutazione 2017</a:t>
            </a:r>
            <a:endParaRPr lang="it-IT" sz="4000" dirty="0"/>
          </a:p>
        </p:txBody>
      </p:sp>
      <p:pic>
        <p:nvPicPr>
          <p:cNvPr id="7" name="Graphic 6" descr="Polmoni">
            <a:extLst>
              <a:ext uri="{FF2B5EF4-FFF2-40B4-BE49-F238E27FC236}">
                <a16:creationId xmlns:a16="http://schemas.microsoft.com/office/drawing/2014/main" id="{FAB42426-197B-E4EB-1A14-018AE7AD4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47" y="1208629"/>
            <a:ext cx="749300" cy="7493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6B4DB1-79E4-42AB-CF8E-03B9C159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397" y="2282564"/>
            <a:ext cx="9994900" cy="4254501"/>
          </a:xfrm>
        </p:spPr>
        <p:txBody>
          <a:bodyPr>
            <a:normAutofit/>
          </a:bodyPr>
          <a:lstStyle/>
          <a:p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tosse secca e affaticabilità (non dispnea tipica), </a:t>
            </a:r>
          </a:p>
          <a:p>
            <a:pPr>
              <a:spcAft>
                <a:spcPts val="800"/>
              </a:spcAft>
              <a:tabLst>
                <a:tab pos="611505" algn="l"/>
                <a:tab pos="1223010" algn="l"/>
                <a:tab pos="1834515" algn="l"/>
                <a:tab pos="2446020" algn="l"/>
                <a:tab pos="3057525" algn="l"/>
                <a:tab pos="3669030" algn="l"/>
                <a:tab pos="4280535" algn="l"/>
                <a:tab pos="4892040" algn="l"/>
                <a:tab pos="5503545" algn="l"/>
                <a:tab pos="6115050" algn="l"/>
                <a:tab pos="6726555" algn="l"/>
                <a:tab pos="7338060" algn="l"/>
                <a:tab pos="7949565" algn="l"/>
                <a:tab pos="8561070" algn="l"/>
              </a:tabLst>
            </a:pPr>
            <a:r>
              <a:rPr lang="it-IT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PFR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spirometria globale nei limiti di normalità, DLCO 79% </a:t>
            </a:r>
          </a:p>
          <a:p>
            <a:pPr>
              <a:spcAft>
                <a:spcPts val="800"/>
              </a:spcAft>
              <a:tabLst>
                <a:tab pos="611505" algn="l"/>
                <a:tab pos="1223010" algn="l"/>
                <a:tab pos="1834515" algn="l"/>
                <a:tab pos="2446020" algn="l"/>
                <a:tab pos="3057525" algn="l"/>
                <a:tab pos="3669030" algn="l"/>
                <a:tab pos="4280535" algn="l"/>
                <a:tab pos="4892040" algn="l"/>
                <a:tab pos="5503545" algn="l"/>
                <a:tab pos="6115050" algn="l"/>
                <a:tab pos="6726555" algn="l"/>
                <a:tab pos="7338060" algn="l"/>
                <a:tab pos="7949565" algn="l"/>
                <a:tab pos="8561070" algn="l"/>
              </a:tabLst>
            </a:pPr>
            <a:r>
              <a:rPr lang="it-IT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 </a:t>
            </a:r>
            <a:r>
              <a:rPr lang="it-IT" sz="20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a.a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PaO2 71.4, PaCO2 37.8, pH 7.39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611505" algn="l"/>
                <a:tab pos="1223010" algn="l"/>
                <a:tab pos="1834515" algn="l"/>
                <a:tab pos="2446020" algn="l"/>
                <a:tab pos="3057525" algn="l"/>
                <a:tab pos="3669030" algn="l"/>
                <a:tab pos="4280535" algn="l"/>
                <a:tab pos="4892040" algn="l"/>
                <a:tab pos="5503545" algn="l"/>
                <a:tab pos="6115050" algn="l"/>
                <a:tab pos="6726555" algn="l"/>
                <a:tab pos="7338060" algn="l"/>
                <a:tab pos="7949565" algn="l"/>
                <a:tab pos="8561070" algn="l"/>
              </a:tabLst>
            </a:pPr>
            <a:r>
              <a:rPr lang="it-IT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6minWT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percorsi 453 mt senza desaturazione HbO2% </a:t>
            </a:r>
          </a:p>
          <a:p>
            <a:pPr>
              <a:spcAft>
                <a:spcPts val="800"/>
              </a:spcAft>
              <a:tabLst>
                <a:tab pos="611505" algn="l"/>
                <a:tab pos="1223010" algn="l"/>
                <a:tab pos="1834515" algn="l"/>
                <a:tab pos="2446020" algn="l"/>
                <a:tab pos="3057525" algn="l"/>
                <a:tab pos="3669030" algn="l"/>
                <a:tab pos="4280535" algn="l"/>
                <a:tab pos="4892040" algn="l"/>
                <a:tab pos="5503545" algn="l"/>
                <a:tab pos="6115050" algn="l"/>
                <a:tab pos="6726555" algn="l"/>
                <a:tab pos="7338060" algn="l"/>
                <a:tab pos="7949565" algn="l"/>
                <a:tab pos="8561070" algn="l"/>
              </a:tabLst>
            </a:pPr>
            <a:r>
              <a:rPr lang="it-IT" sz="20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Ecocardio</a:t>
            </a:r>
            <a:r>
              <a:rPr lang="it-IT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transtoracico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TAPSE 23 mm, Curva Doppler polmonare con normale tempo di accelerazione (121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Vena cava inf. di calibro normale (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esp. 14 mm,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 mm),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normocollassabile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inspirio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(indice di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collassabilità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0,66), </a:t>
            </a:r>
          </a:p>
          <a:p>
            <a:pPr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</a:pPr>
            <a:r>
              <a:rPr lang="it-IT" sz="20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Cateterismo cardiaco destro</a:t>
            </a:r>
            <a:r>
              <a:rPr lang="it-IT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emodinamico nella norma. Pressioni medie (mmHg): CVP ,Atrio destro 7,Ventr.dx 12,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PAPm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16, PAW 11, aorta 75.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PAPmax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20,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PAPmin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12. Resistenze: PVR 0.9 UW, CO 5.63 l/min, CI 3.33 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l/min/m2BSA 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SV 80.4 ml/battito.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7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BD036E-2E56-0D2A-6E9F-F6CC0CC2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1FDA7D-7C81-7B45-1111-B8E785477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65493" cy="10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8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BDFB2-3AA1-763A-82A2-D6D895D7E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F97AE-5F6F-34F9-205A-972F0604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6" y="235875"/>
            <a:ext cx="8421995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3600" dirty="0">
                <a:effectLst/>
                <a:latin typeface="Aptos" panose="020B0004020202020204" pitchFamily="34" charset="0"/>
              </a:rPr>
              <a:t>The </a:t>
            </a:r>
            <a:r>
              <a:rPr lang="it-IT" sz="3600" dirty="0" err="1">
                <a:effectLst/>
                <a:latin typeface="Aptos" panose="020B0004020202020204" pitchFamily="34" charset="0"/>
              </a:rPr>
              <a:t>absence</a:t>
            </a:r>
            <a:r>
              <a:rPr lang="it-IT" sz="3600" dirty="0">
                <a:effectLst/>
                <a:latin typeface="Aptos" panose="020B0004020202020204" pitchFamily="34" charset="0"/>
              </a:rPr>
              <a:t> of PAH </a:t>
            </a:r>
            <a:r>
              <a:rPr lang="it-IT" sz="3600" dirty="0" err="1">
                <a:effectLst/>
                <a:latin typeface="Aptos" panose="020B0004020202020204" pitchFamily="34" charset="0"/>
              </a:rPr>
              <a:t>does</a:t>
            </a:r>
            <a:r>
              <a:rPr lang="it-IT" sz="3600" dirty="0">
                <a:effectLst/>
                <a:latin typeface="Aptos" panose="020B0004020202020204" pitchFamily="34" charset="0"/>
              </a:rPr>
              <a:t> </a:t>
            </a:r>
            <a:r>
              <a:rPr lang="it-IT" sz="3600" dirty="0" err="1">
                <a:effectLst/>
                <a:latin typeface="Aptos" panose="020B0004020202020204" pitchFamily="34" charset="0"/>
              </a:rPr>
              <a:t>not</a:t>
            </a:r>
            <a:r>
              <a:rPr lang="it-IT" sz="3600" dirty="0">
                <a:effectLst/>
                <a:latin typeface="Aptos" panose="020B0004020202020204" pitchFamily="34" charset="0"/>
              </a:rPr>
              <a:t> </a:t>
            </a:r>
            <a:r>
              <a:rPr lang="it-IT" sz="3600" dirty="0" err="1">
                <a:effectLst/>
                <a:latin typeface="Aptos" panose="020B0004020202020204" pitchFamily="34" charset="0"/>
              </a:rPr>
              <a:t>necessarily</a:t>
            </a:r>
            <a:r>
              <a:rPr lang="it-IT" sz="3600" dirty="0">
                <a:effectLst/>
                <a:latin typeface="Aptos" panose="020B0004020202020204" pitchFamily="34" charset="0"/>
              </a:rPr>
              <a:t> rule out PCH</a:t>
            </a:r>
            <a:endParaRPr lang="it-IT" sz="3600" dirty="0">
              <a:latin typeface="Aptos" panose="020B00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9B5D3C1-D9F7-1B60-A62F-7F840735B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65" y="1781310"/>
            <a:ext cx="6833826" cy="17971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56752C8-8D77-E40A-563D-C4AB4AF2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591" y="3251184"/>
            <a:ext cx="3959785" cy="33013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9098B0-7E5B-1464-F139-30DCF57BA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827" y="3669114"/>
            <a:ext cx="3570453" cy="30660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66A8020-22D5-73D7-B917-4AB308A64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69114"/>
            <a:ext cx="3451564" cy="27659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A93A165-B64B-67E5-316A-7F60E1349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9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DD49-89D2-42F7-24F1-4E91F6A1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1436633-7DB2-6C07-DAB3-84F39B08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160A54-36B7-64BE-5F6E-31687DE82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3" y="0"/>
            <a:ext cx="7772400" cy="35144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640CD44-51BB-DACA-E69E-F7E1995AC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76" y="3429000"/>
            <a:ext cx="7772400" cy="33702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73E961-C8B6-EEC3-FC86-9CF06A0F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120" y="1252818"/>
            <a:ext cx="3808879" cy="278901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D3AFC51-5DDA-C36A-E650-00804EABC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120" y="4222070"/>
            <a:ext cx="3808880" cy="138311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292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69E9A0-6F53-86DD-1598-876D4C21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35" b="1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6D9843-A604-F14C-0304-36AFB5E52E84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Marzo 2017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21E973C6-1216-874C-EB80-46EAC6C07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291109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E4085109-DBA9-51D3-4BC9-E2B2209C7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13469D-33B4-EE4E-E2E6-A030FAD62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7" y="5708938"/>
            <a:ext cx="2065493" cy="102200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6CA69D-C129-5815-2C6C-B0D6A6FB0102}"/>
              </a:ext>
            </a:extLst>
          </p:cNvPr>
          <p:cNvSpPr txBox="1"/>
          <p:nvPr/>
        </p:nvSpPr>
        <p:spPr>
          <a:xfrm>
            <a:off x="-24063" y="12525"/>
            <a:ext cx="8733738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controverso, una diagnosi complessa, una terapia che…</a:t>
            </a:r>
          </a:p>
        </p:txBody>
      </p:sp>
    </p:spTree>
    <p:extLst>
      <p:ext uri="{BB962C8B-B14F-4D97-AF65-F5344CB8AC3E}">
        <p14:creationId xmlns:p14="http://schemas.microsoft.com/office/powerpoint/2010/main" val="183554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20C9FD-F17D-BDC4-D50B-9BA31BAD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44" y="1633675"/>
            <a:ext cx="7930015" cy="1561744"/>
          </a:xfrm>
        </p:spPr>
        <p:txBody>
          <a:bodyPr>
            <a:normAutofit/>
          </a:bodyPr>
          <a:lstStyle/>
          <a:p>
            <a:r>
              <a:rPr lang="it-IT" sz="2800" dirty="0"/>
              <a:t>04/2018 rivalutazione a 1 anno in </a:t>
            </a:r>
            <a:r>
              <a:rPr lang="it-IT" sz="2800" dirty="0" err="1"/>
              <a:t>tp</a:t>
            </a:r>
            <a:r>
              <a:rPr lang="it-IT" sz="2800" dirty="0"/>
              <a:t> con IMATINIB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E9C343-D7D3-4F78-2EF3-3FB481039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31" y="2682717"/>
            <a:ext cx="10977269" cy="3388063"/>
          </a:xfrm>
          <a:ln w="22225"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Marcato miglioramento clinico (scomparsa tosse)</a:t>
            </a:r>
          </a:p>
          <a:p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Stabilità funzionale PFR: FEV1 FVC, TLC DLCO nella norma</a:t>
            </a:r>
          </a:p>
          <a:p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EGA </a:t>
            </a:r>
            <a:r>
              <a:rPr lang="it-I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a.a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.: PaO2 71.6, PaCO2 37.0, pH 7.38</a:t>
            </a:r>
          </a:p>
          <a:p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6minWT: 460 mt senza desaturazione HbO2% </a:t>
            </a:r>
            <a:r>
              <a:rPr lang="it-I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nè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incremento Borg index</a:t>
            </a:r>
          </a:p>
          <a:p>
            <a:r>
              <a:rPr lang="it-IT" sz="2400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Ecocardiografia : non segni indiretti di ipertensione polmonare, PAPs19 mmHg</a:t>
            </a:r>
          </a:p>
          <a:p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Miglioramento radiologico</a:t>
            </a:r>
            <a:endParaRPr lang="it-IT" sz="2400" strike="noStrik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22DDEE-E35E-C8C6-85D3-934624B3E4F0}"/>
              </a:ext>
            </a:extLst>
          </p:cNvPr>
          <p:cNvSpPr txBox="1"/>
          <p:nvPr/>
        </p:nvSpPr>
        <p:spPr>
          <a:xfrm>
            <a:off x="85198" y="926323"/>
            <a:ext cx="188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04/2017:Imatinib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0593A2A2-D0B2-0A93-4207-AAB072C31C82}"/>
              </a:ext>
            </a:extLst>
          </p:cNvPr>
          <p:cNvGrpSpPr/>
          <p:nvPr/>
        </p:nvGrpSpPr>
        <p:grpSpPr>
          <a:xfrm>
            <a:off x="838200" y="1298411"/>
            <a:ext cx="6294120" cy="1390241"/>
            <a:chOff x="838200" y="408079"/>
            <a:chExt cx="6294120" cy="1390241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2D9DD36D-B2B0-1BB8-9D65-28A52E55D79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511703"/>
              <a:ext cx="6294120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51AF9574-7EA4-3437-E0B1-20AEE58C2DA5}"/>
                </a:ext>
              </a:extLst>
            </p:cNvPr>
            <p:cNvSpPr/>
            <p:nvPr/>
          </p:nvSpPr>
          <p:spPr>
            <a:xfrm flipH="1">
              <a:off x="1082039" y="435503"/>
              <a:ext cx="103294" cy="1693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D6CACE7F-8CA8-C48A-128C-51AD250938A4}"/>
                </a:ext>
              </a:extLst>
            </p:cNvPr>
            <p:cNvCxnSpPr/>
            <p:nvPr/>
          </p:nvCxnSpPr>
          <p:spPr>
            <a:xfrm>
              <a:off x="2014431" y="43855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0F521420-BF68-E5E9-84E3-57A18CCF0960}"/>
                </a:ext>
              </a:extLst>
            </p:cNvPr>
            <p:cNvCxnSpPr>
              <a:cxnSpLocks/>
            </p:cNvCxnSpPr>
            <p:nvPr/>
          </p:nvCxnSpPr>
          <p:spPr>
            <a:xfrm>
              <a:off x="3096471" y="43855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560B0C65-F4AD-FA0E-C43F-4241A8C6BBAC}"/>
                </a:ext>
              </a:extLst>
            </p:cNvPr>
            <p:cNvCxnSpPr>
              <a:cxnSpLocks/>
            </p:cNvCxnSpPr>
            <p:nvPr/>
          </p:nvCxnSpPr>
          <p:spPr>
            <a:xfrm>
              <a:off x="4254711" y="40807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26793428-FEBE-56E6-27DC-FF3B7E91FB26}"/>
                </a:ext>
              </a:extLst>
            </p:cNvPr>
            <p:cNvCxnSpPr>
              <a:cxnSpLocks/>
            </p:cNvCxnSpPr>
            <p:nvPr/>
          </p:nvCxnSpPr>
          <p:spPr>
            <a:xfrm>
              <a:off x="2007749" y="408079"/>
              <a:ext cx="0" cy="1390241"/>
            </a:xfrm>
            <a:prstGeom prst="line">
              <a:avLst/>
            </a:prstGeom>
            <a:ln w="3492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D36B8FB5-986A-680E-72A9-8156A207C03E}"/>
                </a:ext>
              </a:extLst>
            </p:cNvPr>
            <p:cNvSpPr txBox="1"/>
            <p:nvPr/>
          </p:nvSpPr>
          <p:spPr>
            <a:xfrm>
              <a:off x="2014430" y="669514"/>
              <a:ext cx="200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Follow up annuale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CD495DB-98F4-9173-DA4D-E1E1A514545D}"/>
              </a:ext>
            </a:extLst>
          </p:cNvPr>
          <p:cNvSpPr txBox="1"/>
          <p:nvPr/>
        </p:nvSpPr>
        <p:spPr>
          <a:xfrm>
            <a:off x="-24063" y="12525"/>
            <a:ext cx="8733738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controverso, una diagnosi complessa, una terapia che…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2C907B80-5C53-14EF-7AB0-55C4074C0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9A609B8-4DC5-25BE-48A3-D6CB84F03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6588"/>
            <a:ext cx="1784363" cy="8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74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03E68-CA40-D94A-352E-EA447324A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A49A255-777E-97FC-DABE-53361DC9F35A}"/>
              </a:ext>
            </a:extLst>
          </p:cNvPr>
          <p:cNvSpPr txBox="1"/>
          <p:nvPr/>
        </p:nvSpPr>
        <p:spPr>
          <a:xfrm>
            <a:off x="-24063" y="12525"/>
            <a:ext cx="8733738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controverso, una diagnosi complessa, una terapia che…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90DBD1-7177-A947-42F1-50CE204A636E}"/>
              </a:ext>
            </a:extLst>
          </p:cNvPr>
          <p:cNvSpPr txBox="1"/>
          <p:nvPr/>
        </p:nvSpPr>
        <p:spPr>
          <a:xfrm>
            <a:off x="9240253" y="550635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DFE3BE-A474-A900-099A-A5DAE5FD8E93}"/>
              </a:ext>
            </a:extLst>
          </p:cNvPr>
          <p:cNvSpPr txBox="1"/>
          <p:nvPr/>
        </p:nvSpPr>
        <p:spPr>
          <a:xfrm>
            <a:off x="5438273" y="5495791"/>
            <a:ext cx="6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2018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8CCAEC5-4BD5-1955-6C79-73C002A3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8" y="2212528"/>
            <a:ext cx="3251200" cy="3251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250592-467D-D85B-16B1-EA9C4D992302}"/>
              </a:ext>
            </a:extLst>
          </p:cNvPr>
          <p:cNvSpPr txBox="1"/>
          <p:nvPr/>
        </p:nvSpPr>
        <p:spPr>
          <a:xfrm>
            <a:off x="1347537" y="551691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2017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9306770-02A4-B17A-B682-32F418408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706" y="2206424"/>
            <a:ext cx="3251200" cy="3251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E3DFFE7-EFE2-7ECE-FD0C-E8924DCBD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084" y="2206424"/>
            <a:ext cx="3251200" cy="32512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CAE32E-B1BC-DEC6-85B6-0129303B731D}"/>
              </a:ext>
            </a:extLst>
          </p:cNvPr>
          <p:cNvSpPr txBox="1"/>
          <p:nvPr/>
        </p:nvSpPr>
        <p:spPr>
          <a:xfrm>
            <a:off x="3096471" y="7430607"/>
            <a:ext cx="4465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Una terapia che…funziona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CD84FC2-CDEE-45E5-7D6E-882D6EF64C90}"/>
              </a:ext>
            </a:extLst>
          </p:cNvPr>
          <p:cNvGrpSpPr/>
          <p:nvPr/>
        </p:nvGrpSpPr>
        <p:grpSpPr>
          <a:xfrm>
            <a:off x="86574" y="1071320"/>
            <a:ext cx="8386866" cy="1002235"/>
            <a:chOff x="86574" y="36611"/>
            <a:chExt cx="8386866" cy="1002235"/>
          </a:xfrm>
        </p:grpSpPr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954E7DB5-D3E6-48F5-8CB3-71CCAEF6122D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511703"/>
              <a:ext cx="7635240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DB5B5904-F6ED-FE46-BF37-2AF5D44F7A8D}"/>
                </a:ext>
              </a:extLst>
            </p:cNvPr>
            <p:cNvSpPr/>
            <p:nvPr/>
          </p:nvSpPr>
          <p:spPr>
            <a:xfrm flipH="1">
              <a:off x="1082039" y="435503"/>
              <a:ext cx="103294" cy="1693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E5C4111-1AC4-5C0D-2ED1-E5308A58D865}"/>
                </a:ext>
              </a:extLst>
            </p:cNvPr>
            <p:cNvSpPr txBox="1"/>
            <p:nvPr/>
          </p:nvSpPr>
          <p:spPr>
            <a:xfrm>
              <a:off x="86574" y="83005"/>
              <a:ext cx="1889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04/2017:Imatinib</a:t>
              </a:r>
            </a:p>
          </p:txBody>
        </p: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740BCA2B-684A-77C2-6DB6-065DA314DC4D}"/>
                </a:ext>
              </a:extLst>
            </p:cNvPr>
            <p:cNvCxnSpPr/>
            <p:nvPr/>
          </p:nvCxnSpPr>
          <p:spPr>
            <a:xfrm>
              <a:off x="2014431" y="43855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1027239E-E643-4BE2-07A2-D09223A6A363}"/>
                </a:ext>
              </a:extLst>
            </p:cNvPr>
            <p:cNvCxnSpPr>
              <a:cxnSpLocks/>
            </p:cNvCxnSpPr>
            <p:nvPr/>
          </p:nvCxnSpPr>
          <p:spPr>
            <a:xfrm>
              <a:off x="3096471" y="43855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E784806D-38DF-11DB-E694-DBFE0A4B679A}"/>
                </a:ext>
              </a:extLst>
            </p:cNvPr>
            <p:cNvCxnSpPr>
              <a:cxnSpLocks/>
            </p:cNvCxnSpPr>
            <p:nvPr/>
          </p:nvCxnSpPr>
          <p:spPr>
            <a:xfrm>
              <a:off x="4254711" y="408079"/>
              <a:ext cx="0" cy="157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DF425AD0-9C7C-BA13-21B9-F0F246F61555}"/>
                </a:ext>
              </a:extLst>
            </p:cNvPr>
            <p:cNvSpPr txBox="1"/>
            <p:nvPr/>
          </p:nvSpPr>
          <p:spPr>
            <a:xfrm>
              <a:off x="2014430" y="669514"/>
              <a:ext cx="200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Follow up annuale</a:t>
              </a:r>
            </a:p>
          </p:txBody>
        </p: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7D9966AF-4FFC-AF13-3C02-DEBE3826B484}"/>
                </a:ext>
              </a:extLst>
            </p:cNvPr>
            <p:cNvCxnSpPr>
              <a:cxnSpLocks/>
            </p:cNvCxnSpPr>
            <p:nvPr/>
          </p:nvCxnSpPr>
          <p:spPr>
            <a:xfrm>
              <a:off x="5199591" y="397919"/>
              <a:ext cx="0" cy="181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B6FB1597-B881-E46D-FDCF-0B9F14CE96BD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91" y="418239"/>
              <a:ext cx="0" cy="181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4DBFE448-EC14-E339-7405-0B204A8331A4}"/>
                </a:ext>
              </a:extLst>
            </p:cNvPr>
            <p:cNvCxnSpPr>
              <a:cxnSpLocks/>
            </p:cNvCxnSpPr>
            <p:nvPr/>
          </p:nvCxnSpPr>
          <p:spPr>
            <a:xfrm>
              <a:off x="7048711" y="408079"/>
              <a:ext cx="0" cy="1812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3F9E86B-0E86-A5A6-8494-5D5C2199E3FC}"/>
                </a:ext>
              </a:extLst>
            </p:cNvPr>
            <p:cNvSpPr txBox="1"/>
            <p:nvPr/>
          </p:nvSpPr>
          <p:spPr>
            <a:xfrm>
              <a:off x="6709515" y="36611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2023</a:t>
              </a: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A041043C-933B-9DB4-2F37-FEDE151A0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42F230F-A3A5-097E-FFA7-32141E34CAD2}"/>
              </a:ext>
            </a:extLst>
          </p:cNvPr>
          <p:cNvSpPr txBox="1"/>
          <p:nvPr/>
        </p:nvSpPr>
        <p:spPr>
          <a:xfrm>
            <a:off x="4150387" y="5865123"/>
            <a:ext cx="3254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PFR nella norma</a:t>
            </a:r>
          </a:p>
          <a:p>
            <a:r>
              <a:rPr lang="it-IT" dirty="0"/>
              <a:t>6MWT: 450mt senza calo SaO2</a:t>
            </a:r>
          </a:p>
          <a:p>
            <a:r>
              <a:rPr lang="it-IT" dirty="0" err="1"/>
              <a:t>Ecocardio</a:t>
            </a:r>
            <a:r>
              <a:rPr lang="it-IT" dirty="0"/>
              <a:t>: </a:t>
            </a:r>
            <a:r>
              <a:rPr lang="it-IT" dirty="0" err="1"/>
              <a:t>PAPs</a:t>
            </a:r>
            <a:r>
              <a:rPr lang="it-IT" dirty="0"/>
              <a:t> 19mmHg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1E9F15A-72A8-1DD8-7126-5B74E3F87066}"/>
              </a:ext>
            </a:extLst>
          </p:cNvPr>
          <p:cNvSpPr txBox="1"/>
          <p:nvPr/>
        </p:nvSpPr>
        <p:spPr>
          <a:xfrm>
            <a:off x="8055262" y="5893174"/>
            <a:ext cx="2987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Stabilità clinica e funzionale</a:t>
            </a:r>
          </a:p>
          <a:p>
            <a:r>
              <a:rPr lang="it-IT" dirty="0"/>
              <a:t>6MWT, 500mt </a:t>
            </a:r>
          </a:p>
          <a:p>
            <a:r>
              <a:rPr lang="it-IT" dirty="0" err="1"/>
              <a:t>Ecocardio</a:t>
            </a:r>
            <a:r>
              <a:rPr lang="it-IT" dirty="0"/>
              <a:t>: </a:t>
            </a:r>
            <a:r>
              <a:rPr lang="it-IT" dirty="0" err="1"/>
              <a:t>PAPs</a:t>
            </a:r>
            <a:r>
              <a:rPr lang="it-IT" dirty="0"/>
              <a:t> 23mmHg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3FF149C7-0249-1471-55A5-0147BB3F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063" y="6102009"/>
            <a:ext cx="2065493" cy="10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DF012B-A40E-E775-1BA2-DAD1BADA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93568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/>
              <a:t>PCH: risk </a:t>
            </a:r>
            <a:r>
              <a:rPr lang="it-IT" dirty="0" err="1"/>
              <a:t>factors</a:t>
            </a:r>
            <a:r>
              <a:rPr lang="it-IT" dirty="0"/>
              <a:t>/</a:t>
            </a:r>
            <a:r>
              <a:rPr lang="it-IT" dirty="0" err="1"/>
              <a:t>aetiology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E05F51-9CC9-273C-F74A-0075F0A8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955"/>
            <a:ext cx="10511018" cy="4852059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GENETIC: Recessive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EIF2AK4 </a:t>
            </a: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toxin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exposures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fenfluramine,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benzyl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sulfonate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agents,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solvents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trichloroethylene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Chemotherapeutic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alkylating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agents  (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cyclophosphamide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mitomycin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C),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cisplatin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bleomycin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carmustine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haematopoietic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stem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(HSCT)</a:t>
            </a: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disorders :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sclerosis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 be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scleroderma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myositis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Takayasu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arteritis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780AC7-0226-7B37-F34B-304E5B559A45}"/>
              </a:ext>
            </a:extLst>
          </p:cNvPr>
          <p:cNvSpPr txBox="1"/>
          <p:nvPr/>
        </p:nvSpPr>
        <p:spPr>
          <a:xfrm>
            <a:off x="6005626" y="6542747"/>
            <a:ext cx="618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>
                <a:solidFill>
                  <a:srgbClr val="211E1E"/>
                </a:solidFill>
                <a:effectLst/>
                <a:latin typeface="AdvTT7e2c4963"/>
              </a:rPr>
              <a:t>Deshwal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7e2c4963"/>
              </a:rPr>
              <a:t> H, 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cabc3928.I"/>
              </a:rPr>
              <a:t>et al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7e2c4963"/>
              </a:rPr>
              <a:t>. </a:t>
            </a:r>
            <a:r>
              <a:rPr lang="it-IT" sz="1200" i="1" dirty="0" err="1">
                <a:solidFill>
                  <a:srgbClr val="211E1E"/>
                </a:solidFill>
                <a:effectLst/>
                <a:latin typeface="AdvTT7e2c4963"/>
              </a:rPr>
              <a:t>Pulmonary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7e2c4963"/>
              </a:rPr>
              <a:t> veno-occlusive </a:t>
            </a:r>
            <a:r>
              <a:rPr lang="it-IT" sz="1200" i="1" dirty="0" err="1">
                <a:solidFill>
                  <a:srgbClr val="211E1E"/>
                </a:solidFill>
                <a:effectLst/>
                <a:latin typeface="AdvTT7e2c4963"/>
              </a:rPr>
              <a:t>disease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7e2c4963"/>
              </a:rPr>
              <a:t>: a clinical review. </a:t>
            </a:r>
            <a:r>
              <a:rPr lang="it-IT" sz="1200" i="1" dirty="0" err="1">
                <a:solidFill>
                  <a:srgbClr val="211E1E"/>
                </a:solidFill>
                <a:effectLst/>
                <a:latin typeface="AdvTTcabc3928.I"/>
              </a:rPr>
              <a:t>Breathe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cabc3928.I"/>
              </a:rPr>
              <a:t> </a:t>
            </a:r>
            <a:r>
              <a:rPr lang="it-IT" sz="1200" i="1" dirty="0">
                <a:solidFill>
                  <a:srgbClr val="211E1E"/>
                </a:solidFill>
                <a:effectLst/>
                <a:latin typeface="AdvTT7e2c4963"/>
              </a:rPr>
              <a:t>2025; 21: 240098 </a:t>
            </a:r>
            <a:endParaRPr lang="it-IT" sz="1200" i="1" dirty="0">
              <a:effectLst/>
            </a:endParaRPr>
          </a:p>
          <a:p>
            <a:endParaRPr lang="it-IT" sz="1200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09089F-1427-5E0D-A068-430FB332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0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AB48A-F2C1-7DB3-5894-5BCCD8F60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256C616-C0F2-2E56-475B-B40AD979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4E11733D-EA15-B0BA-4CBD-15A6F31A16E6}"/>
              </a:ext>
            </a:extLst>
          </p:cNvPr>
          <p:cNvSpPr txBox="1">
            <a:spLocks/>
          </p:cNvSpPr>
          <p:nvPr/>
        </p:nvSpPr>
        <p:spPr>
          <a:xfrm>
            <a:off x="183565" y="577939"/>
            <a:ext cx="8472068" cy="6273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Dichiarazione Conflitto Di Interessi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35784A31-2A36-5EDE-7087-EF6E6A675A12}"/>
              </a:ext>
            </a:extLst>
          </p:cNvPr>
          <p:cNvSpPr txBox="1">
            <a:spLocks/>
          </p:cNvSpPr>
          <p:nvPr/>
        </p:nvSpPr>
        <p:spPr>
          <a:xfrm>
            <a:off x="183565" y="1724134"/>
            <a:ext cx="8134895" cy="34097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 Negli ultimi due anni non ho avuto rapporti di finanziamento con soggetti portatori di interessi commerciali in campo sanitari</a:t>
            </a:r>
          </a:p>
          <a:p>
            <a:pPr algn="l"/>
            <a:endParaRPr lang="it-IT" sz="1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5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9E9BE-A7C3-8EE8-3016-6EFAC38C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9E6ED4-C713-10AE-C35C-25642BCA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840" y="308096"/>
            <a:ext cx="5257800" cy="921728"/>
          </a:xfrm>
          <a:solidFill>
            <a:schemeClr val="tx2">
              <a:lumMod val="20000"/>
              <a:lumOff val="80000"/>
            </a:schemeClr>
          </a:solidFill>
          <a:ln w="34925">
            <a:noFill/>
          </a:ln>
        </p:spPr>
        <p:txBody>
          <a:bodyPr/>
          <a:lstStyle/>
          <a:p>
            <a:r>
              <a:rPr lang="it-IT" dirty="0"/>
              <a:t> PCH: </a:t>
            </a:r>
            <a:r>
              <a:rPr lang="it-IT" dirty="0" err="1"/>
              <a:t>genetic</a:t>
            </a:r>
            <a:r>
              <a:rPr lang="it-IT" dirty="0"/>
              <a:t> features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F2DE70-2903-E882-D045-F2E935958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" y="1690688"/>
            <a:ext cx="10515600" cy="4351338"/>
          </a:xfrm>
        </p:spPr>
        <p:txBody>
          <a:bodyPr/>
          <a:lstStyle/>
          <a:p>
            <a:r>
              <a:rPr lang="it-IT" sz="1800" dirty="0" err="1">
                <a:effectLst/>
                <a:latin typeface="OTNEJMQuadraat"/>
              </a:rPr>
              <a:t>Biallelic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mutations</a:t>
            </a:r>
            <a:r>
              <a:rPr lang="it-IT" sz="1800" dirty="0">
                <a:effectLst/>
                <a:latin typeface="OTNEJMQuadraat"/>
              </a:rPr>
              <a:t> in </a:t>
            </a:r>
            <a:r>
              <a:rPr lang="it-IT" sz="1800" i="1" dirty="0">
                <a:effectLst/>
                <a:latin typeface="OTNEJMQuadraat"/>
              </a:rPr>
              <a:t>EIF2AK4, </a:t>
            </a:r>
            <a:r>
              <a:rPr lang="it-IT" sz="1800" dirty="0" err="1">
                <a:effectLst/>
                <a:latin typeface="OTNEJMQuadraat"/>
              </a:rPr>
              <a:t>which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encodes</a:t>
            </a:r>
            <a:r>
              <a:rPr lang="it-IT" sz="1800" dirty="0">
                <a:effectLst/>
                <a:latin typeface="OTNEJMQuadraat"/>
              </a:rPr>
              <a:t> the </a:t>
            </a:r>
            <a:r>
              <a:rPr lang="it-IT" sz="1800" dirty="0" err="1">
                <a:effectLst/>
                <a:latin typeface="OTNEJMQuadraat"/>
              </a:rPr>
              <a:t>eukaryotic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translation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initiation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factor</a:t>
            </a:r>
            <a:r>
              <a:rPr lang="it-IT" sz="1800" dirty="0">
                <a:effectLst/>
                <a:latin typeface="OTNEJMQuadraat"/>
              </a:rPr>
              <a:t> 2 alpha </a:t>
            </a:r>
            <a:r>
              <a:rPr lang="it-IT" sz="1800" dirty="0" err="1">
                <a:effectLst/>
                <a:latin typeface="OTNEJMQuadraat"/>
              </a:rPr>
              <a:t>kinase</a:t>
            </a:r>
            <a:r>
              <a:rPr lang="it-IT" sz="1800" dirty="0">
                <a:effectLst/>
                <a:latin typeface="OTNEJMQuadraat"/>
              </a:rPr>
              <a:t> 4, </a:t>
            </a:r>
            <a:r>
              <a:rPr lang="it-IT" sz="1800" dirty="0" err="1">
                <a:effectLst/>
                <a:latin typeface="OTNEJMQuadraat"/>
              </a:rPr>
              <a:t>have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been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reported</a:t>
            </a:r>
            <a:r>
              <a:rPr lang="it-IT" sz="1800" dirty="0">
                <a:effectLst/>
                <a:latin typeface="OTNEJMQuadraat"/>
              </a:rPr>
              <a:t> in </a:t>
            </a:r>
            <a:r>
              <a:rPr lang="it-IT" sz="1800" dirty="0" err="1">
                <a:effectLst/>
                <a:latin typeface="OTNEJMQuadraat"/>
              </a:rPr>
              <a:t>heritable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pulmonary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capillary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hemangiomatosis</a:t>
            </a:r>
            <a:r>
              <a:rPr lang="it-IT" sz="1800" dirty="0">
                <a:effectLst/>
                <a:latin typeface="OTNEJMQuadraat"/>
              </a:rPr>
              <a:t> and </a:t>
            </a:r>
            <a:r>
              <a:rPr lang="it-IT" sz="1800" dirty="0" err="1">
                <a:effectLst/>
                <a:latin typeface="OTNEJMQuadraat"/>
              </a:rPr>
              <a:t>pulmonary</a:t>
            </a:r>
            <a:r>
              <a:rPr lang="it-IT" sz="1800" dirty="0">
                <a:effectLst/>
                <a:latin typeface="OTNEJMQuadraat"/>
              </a:rPr>
              <a:t> veno-occlusive </a:t>
            </a:r>
            <a:r>
              <a:rPr lang="it-IT" sz="1800" dirty="0" err="1">
                <a:effectLst/>
                <a:latin typeface="OTNEJMQuadraat"/>
              </a:rPr>
              <a:t>disease</a:t>
            </a:r>
            <a:r>
              <a:rPr lang="it-IT" sz="1800" dirty="0">
                <a:effectLst/>
                <a:latin typeface="OTNEJMQuadraat"/>
              </a:rPr>
              <a:t>  and in up to 25% of </a:t>
            </a:r>
            <a:r>
              <a:rPr lang="it-IT" sz="1800" dirty="0" err="1">
                <a:effectLst/>
                <a:latin typeface="OTNEJMQuadraat"/>
              </a:rPr>
              <a:t>sporadic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cases</a:t>
            </a:r>
            <a:r>
              <a:rPr lang="it-IT" sz="1800" dirty="0">
                <a:effectLst/>
                <a:latin typeface="OTNEJMQuadraat"/>
              </a:rPr>
              <a:t> of </a:t>
            </a:r>
            <a:r>
              <a:rPr lang="it-IT" sz="1800" dirty="0" err="1">
                <a:effectLst/>
                <a:latin typeface="OTNEJMQuadraat"/>
              </a:rPr>
              <a:t>these</a:t>
            </a:r>
            <a:r>
              <a:rPr lang="it-IT" sz="1800" dirty="0">
                <a:effectLst/>
                <a:latin typeface="OTNEJMQuadraat"/>
              </a:rPr>
              <a:t> </a:t>
            </a:r>
            <a:r>
              <a:rPr lang="it-IT" sz="1800" dirty="0" err="1">
                <a:effectLst/>
                <a:latin typeface="OTNEJMQuadraat"/>
              </a:rPr>
              <a:t>diseases</a:t>
            </a:r>
            <a:r>
              <a:rPr lang="it-IT" sz="1800" dirty="0">
                <a:effectLst/>
                <a:latin typeface="OTNEJMQuadraat"/>
              </a:rPr>
              <a:t> 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0F4B27A-F496-FC5C-FEA5-573175332738}"/>
              </a:ext>
            </a:extLst>
          </p:cNvPr>
          <p:cNvGrpSpPr/>
          <p:nvPr/>
        </p:nvGrpSpPr>
        <p:grpSpPr>
          <a:xfrm>
            <a:off x="90268" y="2853010"/>
            <a:ext cx="6005732" cy="3236030"/>
            <a:chOff x="226255" y="2777547"/>
            <a:chExt cx="6005732" cy="323603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68D6F4A-CAF2-7E21-3815-A56E9D53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147"/>
            <a:stretch/>
          </p:blipFill>
          <p:spPr>
            <a:xfrm>
              <a:off x="4799426" y="2777547"/>
              <a:ext cx="1432561" cy="323603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81CFC6E-7255-D0A1-26C1-61850215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7000"/>
            </a:blip>
            <a:srcRect r="23853"/>
            <a:stretch/>
          </p:blipFill>
          <p:spPr>
            <a:xfrm>
              <a:off x="226255" y="2777547"/>
              <a:ext cx="4573171" cy="323603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FDF3DE-BE1B-B878-78C1-0933B7FBC877}"/>
              </a:ext>
            </a:extLst>
          </p:cNvPr>
          <p:cNvSpPr txBox="1"/>
          <p:nvPr/>
        </p:nvSpPr>
        <p:spPr>
          <a:xfrm>
            <a:off x="10854774" y="6500544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385;25 </a:t>
            </a:r>
            <a:endParaRPr lang="it-IT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8370BF-496C-424D-F0CA-05EA5A61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89" y="2934630"/>
            <a:ext cx="4527785" cy="30727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F75E78-6BAE-D52B-9495-9D0393DE64C1}"/>
              </a:ext>
            </a:extLst>
          </p:cNvPr>
          <p:cNvSpPr txBox="1"/>
          <p:nvPr/>
        </p:nvSpPr>
        <p:spPr>
          <a:xfrm>
            <a:off x="230989" y="5777269"/>
            <a:ext cx="6096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MUTAZIONI GENETICHE del gene  </a:t>
            </a: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EIF2AK4: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c.594, c.860, c.1153, c.1392, c.3438, c.3766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evidenziate.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E08E20F-09E9-30A3-346A-E464658C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A99CB9D-2577-BBC6-C477-731C7C7DC437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1999" cy="252663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	Un </a:t>
            </a:r>
            <a:r>
              <a:rPr lang="en-US" dirty="0" err="1">
                <a:solidFill>
                  <a:schemeClr val="bg1"/>
                </a:solidFill>
              </a:rPr>
              <a:t>caso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controverso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DC22C5-89A6-453F-F6F6-2FC6C231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CB563E-4E9A-E0CF-98C5-1D414E0993BC}"/>
              </a:ext>
            </a:extLst>
          </p:cNvPr>
          <p:cNvSpPr txBox="1">
            <a:spLocks/>
          </p:cNvSpPr>
          <p:nvPr/>
        </p:nvSpPr>
        <p:spPr>
          <a:xfrm>
            <a:off x="731444" y="3145423"/>
            <a:ext cx="3035925" cy="18336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err="1"/>
              <a:t>Patologia</a:t>
            </a:r>
            <a:r>
              <a:rPr lang="en-US" sz="2400" dirty="0"/>
              <a:t> </a:t>
            </a:r>
            <a:r>
              <a:rPr lang="en-US" sz="2400" dirty="0" err="1"/>
              <a:t>evolutiva</a:t>
            </a:r>
            <a:r>
              <a:rPr lang="en-US" sz="2400" dirty="0"/>
              <a:t> senza </a:t>
            </a:r>
            <a:r>
              <a:rPr lang="en-US" sz="2400" dirty="0" err="1"/>
              <a:t>sviluppo</a:t>
            </a:r>
            <a:r>
              <a:rPr lang="en-US" sz="2400" dirty="0"/>
              <a:t> di </a:t>
            </a:r>
            <a:r>
              <a:rPr lang="en-US" sz="2400" dirty="0" err="1"/>
              <a:t>ipertensione</a:t>
            </a:r>
            <a:r>
              <a:rPr lang="en-US" sz="2400" dirty="0"/>
              <a:t> </a:t>
            </a:r>
            <a:r>
              <a:rPr lang="en-US" sz="2400" dirty="0" err="1"/>
              <a:t>polmonare</a:t>
            </a: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716E41-0C83-18E6-592E-BC391E7018E6}"/>
              </a:ext>
            </a:extLst>
          </p:cNvPr>
          <p:cNvSpPr txBox="1">
            <a:spLocks/>
          </p:cNvSpPr>
          <p:nvPr/>
        </p:nvSpPr>
        <p:spPr>
          <a:xfrm>
            <a:off x="4416301" y="2820549"/>
            <a:ext cx="3035925" cy="18336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Sopravvivenza a 8 anni dalla diagnosi</a:t>
            </a:r>
            <a:endParaRPr lang="en-US" sz="24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624F88-6E2C-D8D7-F49E-C84A40A453A3}"/>
              </a:ext>
            </a:extLst>
          </p:cNvPr>
          <p:cNvSpPr txBox="1">
            <a:spLocks/>
          </p:cNvSpPr>
          <p:nvPr/>
        </p:nvSpPr>
        <p:spPr>
          <a:xfrm>
            <a:off x="8308285" y="3720954"/>
            <a:ext cx="3120188" cy="15469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Non  progressione clinica-radiologica da quando introdotto imatininb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435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BB601-4789-012E-6923-8937FEA2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253C082-ED0D-BF8E-1665-9C0FE3F8D5E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1999" cy="25266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	Una </a:t>
            </a:r>
            <a:r>
              <a:rPr lang="en-US" dirty="0" err="1">
                <a:solidFill>
                  <a:schemeClr val="bg1"/>
                </a:solidFill>
              </a:rPr>
              <a:t>diagnosi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complessa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0DBCFE-C671-3EE9-63DB-8E04B948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F4A7CE0-E983-5EC6-7499-706A4CC6E22D}"/>
              </a:ext>
            </a:extLst>
          </p:cNvPr>
          <p:cNvSpPr txBox="1">
            <a:spLocks/>
          </p:cNvSpPr>
          <p:nvPr/>
        </p:nvSpPr>
        <p:spPr>
          <a:xfrm>
            <a:off x="584200" y="3432175"/>
            <a:ext cx="3035925" cy="18336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Ruolo dell’istologia (seppur sconsigliata in caso di PAH)</a:t>
            </a:r>
            <a:endParaRPr lang="en-US" sz="2400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21FE9C-672B-EFE5-9944-2BE9D2EB3639}"/>
              </a:ext>
            </a:extLst>
          </p:cNvPr>
          <p:cNvSpPr txBox="1">
            <a:spLocks/>
          </p:cNvSpPr>
          <p:nvPr/>
        </p:nvSpPr>
        <p:spPr>
          <a:xfrm>
            <a:off x="4578037" y="3489158"/>
            <a:ext cx="3218426" cy="1316345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Possibile cause di emorragia alveolare</a:t>
            </a:r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A34804-4482-2B27-06C3-D0CE550E29C8}"/>
              </a:ext>
            </a:extLst>
          </p:cNvPr>
          <p:cNvSpPr txBox="1">
            <a:spLocks/>
          </p:cNvSpPr>
          <p:nvPr/>
        </p:nvSpPr>
        <p:spPr>
          <a:xfrm>
            <a:off x="8754375" y="3085264"/>
            <a:ext cx="3035925" cy="16210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Nei casi con familiarità: EIF24K4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4389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EA4D-C2DB-41EB-4D7D-B712BE7D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58CEABF4-3AD6-CCA9-A7E2-04604E138B4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1999" cy="2526632"/>
          </a:xfrm>
          <a:prstGeom prst="rect">
            <a:avLst/>
          </a:prstGeom>
          <a:solidFill>
            <a:srgbClr val="FF701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	Una </a:t>
            </a:r>
            <a:r>
              <a:rPr lang="en-US" dirty="0" err="1">
                <a:solidFill>
                  <a:schemeClr val="bg1"/>
                </a:solidFill>
              </a:rPr>
              <a:t>terapia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… </a:t>
            </a:r>
            <a:r>
              <a:rPr lang="en-US" dirty="0" err="1">
                <a:solidFill>
                  <a:schemeClr val="bg1"/>
                </a:solidFill>
              </a:rPr>
              <a:t>funziona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3DF6C9-0EE2-CC24-8C60-29DBB353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2A3A2D2-AB1A-A4D8-85A4-3CA07AF05E6E}"/>
              </a:ext>
            </a:extLst>
          </p:cNvPr>
          <p:cNvSpPr txBox="1">
            <a:spLocks/>
          </p:cNvSpPr>
          <p:nvPr/>
        </p:nvSpPr>
        <p:spPr>
          <a:xfrm>
            <a:off x="584200" y="3432175"/>
            <a:ext cx="3035925" cy="1236078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err="1"/>
              <a:t>Ruolo</a:t>
            </a:r>
            <a:r>
              <a:rPr lang="en-US" sz="2400" dirty="0"/>
              <a:t> </a:t>
            </a:r>
            <a:r>
              <a:rPr lang="en-US" sz="2400" dirty="0" err="1"/>
              <a:t>dell’imatinib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neoangiogenesi</a:t>
            </a:r>
            <a:endParaRPr lang="en-US" sz="24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E8FF484-CFAE-1CEE-2B46-FA2FDEBE51E6}"/>
              </a:ext>
            </a:extLst>
          </p:cNvPr>
          <p:cNvSpPr txBox="1">
            <a:spLocks/>
          </p:cNvSpPr>
          <p:nvPr/>
        </p:nvSpPr>
        <p:spPr>
          <a:xfrm>
            <a:off x="584199" y="4646906"/>
            <a:ext cx="3035925" cy="167979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Unico </a:t>
            </a:r>
            <a:r>
              <a:rPr lang="en-US" dirty="0" err="1"/>
              <a:t>caso</a:t>
            </a:r>
            <a:r>
              <a:rPr lang="en-US" dirty="0"/>
              <a:t> di PCH senza PH </a:t>
            </a:r>
            <a:r>
              <a:rPr lang="en-US" dirty="0" err="1"/>
              <a:t>trattato</a:t>
            </a:r>
            <a:r>
              <a:rPr lang="en-US" dirty="0"/>
              <a:t> con </a:t>
            </a:r>
            <a:r>
              <a:rPr lang="en-US" dirty="0" err="1"/>
              <a:t>Imatinb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ED83302-733E-4A0B-82D6-DF1FF24CF665}"/>
              </a:ext>
            </a:extLst>
          </p:cNvPr>
          <p:cNvSpPr txBox="1">
            <a:spLocks/>
          </p:cNvSpPr>
          <p:nvPr/>
        </p:nvSpPr>
        <p:spPr>
          <a:xfrm>
            <a:off x="4578037" y="4440141"/>
            <a:ext cx="3035925" cy="610408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err="1"/>
              <a:t>Mancanza</a:t>
            </a:r>
            <a:r>
              <a:rPr lang="en-US" sz="2400" dirty="0"/>
              <a:t> di trial imatinib in PCH/PVOD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61A0704-F3B0-15BB-A48E-D51B1C227A88}"/>
              </a:ext>
            </a:extLst>
          </p:cNvPr>
          <p:cNvSpPr txBox="1">
            <a:spLocks/>
          </p:cNvSpPr>
          <p:nvPr/>
        </p:nvSpPr>
        <p:spPr>
          <a:xfrm>
            <a:off x="8487612" y="3432175"/>
            <a:ext cx="3120188" cy="1452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/>
              <a:t>Attenzione potenziali effetti collaterali (rari ma riportati)</a:t>
            </a:r>
            <a:endParaRPr lang="en-US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6B4066-4EF1-352F-6624-45968D10F506}"/>
              </a:ext>
            </a:extLst>
          </p:cNvPr>
          <p:cNvSpPr txBox="1"/>
          <p:nvPr/>
        </p:nvSpPr>
        <p:spPr>
          <a:xfrm>
            <a:off x="8702943" y="5301375"/>
            <a:ext cx="267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basse dosi (100mg/die)</a:t>
            </a:r>
          </a:p>
        </p:txBody>
      </p:sp>
    </p:spTree>
    <p:extLst>
      <p:ext uri="{BB962C8B-B14F-4D97-AF65-F5344CB8AC3E}">
        <p14:creationId xmlns:p14="http://schemas.microsoft.com/office/powerpoint/2010/main" val="139918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FB6CC-E6D6-99F6-EBF1-F7CAC7EE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D9650-5FD3-C371-14AE-F386E7071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E0C3BBE-9543-48E5-A6E1-C646F9A01966}" type="slidenum">
              <a:rPr lang="en-ID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ID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24507D-4BF3-A277-6D96-43C6FB6EC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8363F94-C928-AFE3-5A34-22481D15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err="1"/>
              <a:t>Grazie</a:t>
            </a:r>
            <a:r>
              <a:rPr lang="en-US" dirty="0"/>
              <a:t> per </a:t>
            </a:r>
            <a:r>
              <a:rPr lang="en-US" dirty="0" err="1"/>
              <a:t>l’attenzione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A036326-6C87-CD05-7FF0-2AA66ECDA4E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50071" y="3123796"/>
            <a:ext cx="3035925" cy="610408"/>
          </a:xfrm>
        </p:spPr>
        <p:txBody>
          <a:bodyPr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DOMANDE</a:t>
            </a:r>
            <a:r>
              <a:rPr lang="en-US" sz="2000" dirty="0"/>
              <a:t> ???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21F24422-E451-660B-2892-3B299BE3AC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203679" y="4095390"/>
            <a:ext cx="3035925" cy="1679796"/>
          </a:xfrm>
        </p:spPr>
        <p:txBody>
          <a:bodyPr/>
          <a:lstStyle/>
          <a:p>
            <a:r>
              <a:rPr lang="en-US" sz="2000" dirty="0"/>
              <a:t>NOI ANCORA TANTE…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3FD6958-AAA2-4C00-8922-5F8BD7025D23}"/>
              </a:ext>
            </a:extLst>
          </p:cNvPr>
          <p:cNvSpPr/>
          <p:nvPr/>
        </p:nvSpPr>
        <p:spPr>
          <a:xfrm>
            <a:off x="-360947" y="5993397"/>
            <a:ext cx="12639841" cy="1106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E45919-74AE-FD5F-5AFD-17E47BF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154" y="4490241"/>
            <a:ext cx="7613962" cy="24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6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B7F327-2D68-41A5-DAE9-CD815AF9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071" y="570438"/>
            <a:ext cx="4139289" cy="7314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Donna, 54 anni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6D6F08-B9AF-32BF-1F72-08CB5E14A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24" y="1739088"/>
            <a:ext cx="4139289" cy="458186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 dirty="0" err="1"/>
              <a:t>Blanda</a:t>
            </a:r>
            <a:r>
              <a:rPr lang="en-US" sz="2200" dirty="0"/>
              <a:t> </a:t>
            </a:r>
            <a:r>
              <a:rPr lang="en-US" sz="2200" dirty="0" err="1"/>
              <a:t>fumatrice</a:t>
            </a:r>
            <a:endParaRPr lang="en-US" sz="2200" dirty="0"/>
          </a:p>
          <a:p>
            <a:pPr marL="0"/>
            <a:r>
              <a:rPr lang="en-US" sz="2200" dirty="0"/>
              <a:t>Non </a:t>
            </a:r>
            <a:r>
              <a:rPr lang="en-US" sz="2200" dirty="0" err="1"/>
              <a:t>esposizione</a:t>
            </a:r>
            <a:r>
              <a:rPr lang="en-US" sz="2200" dirty="0"/>
              <a:t> </a:t>
            </a:r>
            <a:r>
              <a:rPr lang="en-US" sz="2200" dirty="0" err="1"/>
              <a:t>lavorativa</a:t>
            </a:r>
            <a:r>
              <a:rPr lang="en-US" sz="2200" dirty="0"/>
              <a:t> né </a:t>
            </a:r>
            <a:r>
              <a:rPr lang="en-US" sz="2200" dirty="0" err="1"/>
              <a:t>ricreativa</a:t>
            </a:r>
            <a:endParaRPr lang="en-US" sz="2200" dirty="0"/>
          </a:p>
          <a:p>
            <a:pPr marL="0"/>
            <a:r>
              <a:rPr lang="en-US" sz="2200" dirty="0"/>
              <a:t>Non </a:t>
            </a:r>
            <a:r>
              <a:rPr lang="en-US" sz="2200" dirty="0" err="1"/>
              <a:t>familiarità</a:t>
            </a:r>
            <a:r>
              <a:rPr lang="en-US" sz="2200" dirty="0"/>
              <a:t> </a:t>
            </a:r>
          </a:p>
          <a:p>
            <a:pPr marL="0"/>
            <a:r>
              <a:rPr lang="en-US" sz="2200" dirty="0" err="1">
                <a:effectLst/>
              </a:rPr>
              <a:t>Asportazione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leiomiomi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uterini</a:t>
            </a:r>
            <a:r>
              <a:rPr lang="en-US" sz="2200" dirty="0">
                <a:effectLst/>
              </a:rPr>
              <a:t> (2001)</a:t>
            </a:r>
          </a:p>
          <a:p>
            <a:pPr marL="0"/>
            <a:r>
              <a:rPr lang="en-US" sz="2200" dirty="0" err="1">
                <a:effectLst/>
              </a:rPr>
              <a:t>Tiroidite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cronica</a:t>
            </a:r>
            <a:r>
              <a:rPr lang="en-US" sz="2200" dirty="0">
                <a:effectLst/>
              </a:rPr>
              <a:t> autoimmune in </a:t>
            </a:r>
            <a:r>
              <a:rPr lang="en-US" sz="2200" dirty="0" err="1"/>
              <a:t>levotiroxina</a:t>
            </a:r>
            <a:r>
              <a:rPr lang="en-US" sz="2200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588AAD-A704-7A37-CAEB-D2C13FFA0123}"/>
              </a:ext>
            </a:extLst>
          </p:cNvPr>
          <p:cNvSpPr txBox="1"/>
          <p:nvPr/>
        </p:nvSpPr>
        <p:spPr>
          <a:xfrm>
            <a:off x="7545888" y="2388278"/>
            <a:ext cx="4575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2800" dirty="0"/>
              <a:t>Tosse secca persistente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>
                <a:effectLst/>
              </a:rPr>
              <a:t>tracce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ematiche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all’espettorato</a:t>
            </a:r>
            <a:r>
              <a:rPr lang="en-US" sz="2800" dirty="0">
                <a:effectLst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</a:rPr>
              <a:t>calo </a:t>
            </a:r>
            <a:r>
              <a:rPr lang="en-US" sz="2800" dirty="0" err="1">
                <a:effectLst/>
              </a:rPr>
              <a:t>ponderale</a:t>
            </a:r>
            <a:r>
              <a:rPr lang="en-US" sz="2800" dirty="0">
                <a:effectLst/>
              </a:rPr>
              <a:t> </a:t>
            </a:r>
          </a:p>
          <a:p>
            <a:endParaRPr lang="it-IT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AA8A03-186B-F73E-D26C-6D88EFE2982B}"/>
              </a:ext>
            </a:extLst>
          </p:cNvPr>
          <p:cNvSpPr txBox="1"/>
          <p:nvPr/>
        </p:nvSpPr>
        <p:spPr>
          <a:xfrm>
            <a:off x="-32792" y="570438"/>
            <a:ext cx="29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Gennaio 2015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7742E4-1134-9098-1CE8-5097B39B96EE}"/>
              </a:ext>
            </a:extLst>
          </p:cNvPr>
          <p:cNvSpPr txBox="1"/>
          <p:nvPr/>
        </p:nvSpPr>
        <p:spPr>
          <a:xfrm>
            <a:off x="0" y="84714"/>
            <a:ext cx="3374642" cy="52322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Un caso controverso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BA4FF5-7F70-D8B7-ED8F-E071A3E3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30" r="22791"/>
          <a:stretch/>
        </p:blipFill>
        <p:spPr>
          <a:xfrm>
            <a:off x="4911242" y="1133256"/>
            <a:ext cx="2566847" cy="51877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507EE66-D3B2-505B-1FFB-DAF168EDD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3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8D28-CCEE-473E-47D1-44B96B6C0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781465-9672-6CB3-C140-5B32E927B6F5}"/>
              </a:ext>
            </a:extLst>
          </p:cNvPr>
          <p:cNvSpPr txBox="1"/>
          <p:nvPr/>
        </p:nvSpPr>
        <p:spPr>
          <a:xfrm>
            <a:off x="6992402" y="1777271"/>
            <a:ext cx="3119581" cy="207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FVC FEV1 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volumi statici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DLCO </a:t>
            </a:r>
          </a:p>
          <a:p>
            <a:pPr>
              <a:lnSpc>
                <a:spcPct val="150000"/>
              </a:lnSpc>
            </a:pPr>
            <a:r>
              <a:rPr lang="it-IT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norma</a:t>
            </a:r>
            <a:r>
              <a:rPr lang="it-IT" sz="2200" dirty="0">
                <a:effectLst/>
              </a:rPr>
              <a:t> </a:t>
            </a:r>
            <a:endParaRPr lang="it-IT" sz="220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307D77E-3A37-6252-7EAB-406248CCBF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5041" y="1650646"/>
            <a:ext cx="4138613" cy="2203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MV conservato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bilateralemente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senza rumori aggiunti, 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SpO2 97% con normali valori di FC e PA, 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BMI 22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segni di scompenso cardiaco.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9EB33D67-8CE9-0546-9836-9078B810F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1839" y="1897064"/>
            <a:ext cx="758915" cy="85511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789D74D-ED6E-C7F4-3F59-D346025E3713}"/>
              </a:ext>
            </a:extLst>
          </p:cNvPr>
          <p:cNvSpPr txBox="1">
            <a:spLocks/>
          </p:cNvSpPr>
          <p:nvPr/>
        </p:nvSpPr>
        <p:spPr>
          <a:xfrm>
            <a:off x="4678071" y="570438"/>
            <a:ext cx="4139289" cy="731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Donna, 54 anni</a:t>
            </a:r>
            <a:endParaRPr lang="en-US" sz="3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CFD865-B33A-C6B9-2E7C-2359FA67444F}"/>
              </a:ext>
            </a:extLst>
          </p:cNvPr>
          <p:cNvSpPr txBox="1"/>
          <p:nvPr/>
        </p:nvSpPr>
        <p:spPr>
          <a:xfrm>
            <a:off x="-32792" y="570438"/>
            <a:ext cx="29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Gennaio 2015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6E1BDC-CF46-9B16-1529-C40DC5EBAA4D}"/>
              </a:ext>
            </a:extLst>
          </p:cNvPr>
          <p:cNvSpPr txBox="1"/>
          <p:nvPr/>
        </p:nvSpPr>
        <p:spPr>
          <a:xfrm>
            <a:off x="0" y="84714"/>
            <a:ext cx="2915542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</a:t>
            </a:r>
          </a:p>
        </p:txBody>
      </p:sp>
      <p:pic>
        <p:nvPicPr>
          <p:cNvPr id="13" name="Immagine 12" descr="Immagine che contiene Elementi grafici, cerchio, logo, Carattere&#10;&#10;Descrizione generata automaticamente">
            <a:extLst>
              <a:ext uri="{FF2B5EF4-FFF2-40B4-BE49-F238E27FC236}">
                <a16:creationId xmlns:a16="http://schemas.microsoft.com/office/drawing/2014/main" id="{F1FAEEAD-5D91-0DCA-EABE-029572C9C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839" y="4896423"/>
            <a:ext cx="649922" cy="64633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7C0695-3C1B-8CE8-281E-4F7F411DA8FC}"/>
              </a:ext>
            </a:extLst>
          </p:cNvPr>
          <p:cNvSpPr txBox="1"/>
          <p:nvPr/>
        </p:nvSpPr>
        <p:spPr>
          <a:xfrm>
            <a:off x="1055041" y="4424739"/>
            <a:ext cx="61645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/>
              <a:t>Emocromo: </a:t>
            </a:r>
            <a:r>
              <a:rPr lang="it-IT" sz="2200" dirty="0" err="1"/>
              <a:t>Hb</a:t>
            </a:r>
            <a:r>
              <a:rPr lang="it-IT" sz="2200" dirty="0"/>
              <a:t> 12,2 g/dl, normale formula leucocitaria</a:t>
            </a:r>
          </a:p>
          <a:p>
            <a:r>
              <a:rPr lang="it-IT" sz="2200" dirty="0"/>
              <a:t>Non indici di flogosi</a:t>
            </a:r>
          </a:p>
          <a:p>
            <a:r>
              <a:rPr lang="it-IT" sz="2200" dirty="0" err="1"/>
              <a:t>Funz</a:t>
            </a:r>
            <a:r>
              <a:rPr lang="it-IT" sz="2200" dirty="0"/>
              <a:t> </a:t>
            </a:r>
            <a:r>
              <a:rPr lang="it-IT" sz="2200" dirty="0" err="1"/>
              <a:t>epato</a:t>
            </a:r>
            <a:r>
              <a:rPr lang="it-IT" sz="2200" dirty="0"/>
              <a:t>-renale nella norma</a:t>
            </a:r>
          </a:p>
          <a:p>
            <a:r>
              <a:rPr lang="it-IT" sz="2200" dirty="0"/>
              <a:t>INR, </a:t>
            </a:r>
            <a:r>
              <a:rPr lang="it-IT" sz="2200" dirty="0" err="1"/>
              <a:t>aPTT</a:t>
            </a:r>
            <a:r>
              <a:rPr lang="it-IT" sz="2200" dirty="0"/>
              <a:t> in range</a:t>
            </a:r>
          </a:p>
          <a:p>
            <a:r>
              <a:rPr lang="it-IT" sz="2200" dirty="0"/>
              <a:t>D-dimero in range</a:t>
            </a:r>
          </a:p>
        </p:txBody>
      </p:sp>
      <p:pic>
        <p:nvPicPr>
          <p:cNvPr id="16" name="Graphic 6" descr="Polmoni">
            <a:extLst>
              <a:ext uri="{FF2B5EF4-FFF2-40B4-BE49-F238E27FC236}">
                <a16:creationId xmlns:a16="http://schemas.microsoft.com/office/drawing/2014/main" id="{31332F36-F896-5FE6-45D3-182296F13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2296832"/>
            <a:ext cx="749300" cy="7493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1E002F5-C15F-41A3-FDE4-E5919F5D9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7730" r="22791"/>
          <a:stretch/>
        </p:blipFill>
        <p:spPr>
          <a:xfrm>
            <a:off x="9625153" y="1301877"/>
            <a:ext cx="2566847" cy="51877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E095FD-2C62-6C2D-EB69-E26EE86EBF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1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F9AC0-4AD1-F724-AA0A-DBEAE66C4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5C4032EB-860A-16FD-77A2-A24936CB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4F24A3-3234-B592-EA07-708B7EEC9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22D63BC-B409-E477-A206-FF83DC51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35" b="7325"/>
          <a:stretch/>
        </p:blipFill>
        <p:spPr>
          <a:xfrm>
            <a:off x="-32792" y="1206867"/>
            <a:ext cx="6280144" cy="47628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CA3D352-274E-42D6-040E-FAAA0F06CD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17" t="15823" b="6209"/>
          <a:stretch/>
        </p:blipFill>
        <p:spPr>
          <a:xfrm>
            <a:off x="6472989" y="1197853"/>
            <a:ext cx="5751800" cy="472143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DC3BDA-C9ED-1180-1267-240E4CEA1DBF}"/>
              </a:ext>
            </a:extLst>
          </p:cNvPr>
          <p:cNvSpPr txBox="1"/>
          <p:nvPr/>
        </p:nvSpPr>
        <p:spPr>
          <a:xfrm>
            <a:off x="-32792" y="570438"/>
            <a:ext cx="296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Gennaio 2015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CF3528-4D79-0D19-F5E5-1727D7FDB73C}"/>
              </a:ext>
            </a:extLst>
          </p:cNvPr>
          <p:cNvSpPr txBox="1"/>
          <p:nvPr/>
        </p:nvSpPr>
        <p:spPr>
          <a:xfrm>
            <a:off x="0" y="84714"/>
            <a:ext cx="2915542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4FC11C-23A4-B0F3-7471-10866B2E9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198" y="50288"/>
            <a:ext cx="3407600" cy="1115067"/>
          </a:xfrm>
          <a:solidFill>
            <a:schemeClr val="bg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Patchy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lobular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ground glass </a:t>
            </a:r>
            <a:r>
              <a:rPr lang="it-IT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nodules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opacity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bilateral</a:t>
            </a:r>
            <a:endParaRPr lang="it-IT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87FB8E-E010-EC33-68B8-17A5852F0896}"/>
              </a:ext>
            </a:extLst>
          </p:cNvPr>
          <p:cNvSpPr txBox="1"/>
          <p:nvPr/>
        </p:nvSpPr>
        <p:spPr>
          <a:xfrm>
            <a:off x="1986129" y="5180621"/>
            <a:ext cx="8522446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u="sng" dirty="0" err="1">
                <a:solidFill>
                  <a:schemeClr val="bg1"/>
                </a:solidFill>
              </a:rPr>
              <a:t>Istiocitosi</a:t>
            </a:r>
            <a:r>
              <a:rPr lang="it-IT" u="sng" dirty="0">
                <a:solidFill>
                  <a:schemeClr val="bg1"/>
                </a:solidFill>
              </a:rPr>
              <a:t> a cellule d Langerhans </a:t>
            </a:r>
          </a:p>
          <a:p>
            <a:r>
              <a:rPr lang="it-IT" u="sng" dirty="0">
                <a:solidFill>
                  <a:schemeClr val="bg1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Infezioni opportunisitiche (Aspergillosi polmonare/pneumocisti jiroveci)</a:t>
            </a:r>
          </a:p>
          <a:p>
            <a:r>
              <a:rPr lang="it-IT" u="sng" dirty="0">
                <a:solidFill>
                  <a:schemeClr val="bg1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Vasculiti</a:t>
            </a: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Neoplasia (linfoproliferativa, vascolare, adenok polmonare a crescita  lepidica)</a:t>
            </a:r>
            <a:endParaRPr lang="it-IT" b="0" i="0" strike="noStrike" dirty="0">
              <a:solidFill>
                <a:schemeClr val="bg1"/>
              </a:solidFill>
              <a:effectLst/>
              <a:latin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/>
              <a:t>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CCE99C7-5588-8B06-4430-0D852F92C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2D7B7E-E651-7251-328E-CC3A081FB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771491"/>
            <a:ext cx="4556760" cy="4537869"/>
          </a:xfrm>
        </p:spPr>
        <p:txBody>
          <a:bodyPr>
            <a:normAutofit/>
          </a:bodyPr>
          <a:lstStyle/>
          <a:p>
            <a:r>
              <a:rPr lang="it-IT" dirty="0"/>
              <a:t>IgG, IgM, </a:t>
            </a:r>
            <a:r>
              <a:rPr lang="it-IT" dirty="0" err="1"/>
              <a:t>IgA</a:t>
            </a:r>
            <a:r>
              <a:rPr lang="it-IT" dirty="0"/>
              <a:t>, IgE in range</a:t>
            </a:r>
          </a:p>
          <a:p>
            <a:r>
              <a:rPr lang="it-IT" dirty="0"/>
              <a:t>Autoimmunità : ANA, ENA,  ANCA, anti MB, anti </a:t>
            </a:r>
            <a:r>
              <a:rPr lang="it-IT" dirty="0" err="1"/>
              <a:t>foosfolipidi</a:t>
            </a:r>
            <a:r>
              <a:rPr lang="it-IT" dirty="0"/>
              <a:t> </a:t>
            </a:r>
            <a:r>
              <a:rPr lang="it-IT" dirty="0" err="1"/>
              <a:t>neg</a:t>
            </a:r>
            <a:endParaRPr lang="it-IT" dirty="0"/>
          </a:p>
          <a:p>
            <a:r>
              <a:rPr lang="it-IT" dirty="0"/>
              <a:t>NT-</a:t>
            </a:r>
            <a:r>
              <a:rPr lang="it-IT" dirty="0" err="1"/>
              <a:t>proBNP</a:t>
            </a:r>
            <a:r>
              <a:rPr lang="it-IT" dirty="0"/>
              <a:t> in range</a:t>
            </a:r>
          </a:p>
          <a:p>
            <a:r>
              <a:rPr lang="it-IT" dirty="0"/>
              <a:t>Es urine: no ematuria, no proteinuria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351CD4-FF64-A454-6535-A8FEB8844381}"/>
              </a:ext>
            </a:extLst>
          </p:cNvPr>
          <p:cNvSpPr txBox="1"/>
          <p:nvPr/>
        </p:nvSpPr>
        <p:spPr>
          <a:xfrm>
            <a:off x="6446521" y="1771491"/>
            <a:ext cx="5471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400" dirty="0"/>
              <a:t>BAL: </a:t>
            </a:r>
            <a:r>
              <a:rPr lang="it-IT" sz="2400" dirty="0" err="1"/>
              <a:t>ag</a:t>
            </a:r>
            <a:r>
              <a:rPr lang="it-IT" sz="2400" dirty="0"/>
              <a:t> </a:t>
            </a:r>
            <a:r>
              <a:rPr lang="it-IT" sz="2400" dirty="0" err="1"/>
              <a:t>galattomannano</a:t>
            </a:r>
            <a:r>
              <a:rPr lang="it-IT" sz="2400" dirty="0"/>
              <a:t> , </a:t>
            </a:r>
          </a:p>
          <a:p>
            <a:pPr marL="0" indent="0">
              <a:buNone/>
            </a:pPr>
            <a:r>
              <a:rPr lang="it-IT" sz="2400" dirty="0"/>
              <a:t>ricerca Aspergillo negativo</a:t>
            </a:r>
          </a:p>
          <a:p>
            <a:pPr marL="0" indent="0">
              <a:buNone/>
            </a:pPr>
            <a:r>
              <a:rPr lang="it-IT" sz="2400" dirty="0"/>
              <a:t>Es colturale negativo</a:t>
            </a:r>
          </a:p>
          <a:p>
            <a:pPr marL="0" indent="0">
              <a:buNone/>
            </a:pPr>
            <a:r>
              <a:rPr lang="it-IT" sz="2400" dirty="0" err="1"/>
              <a:t>Rcerca</a:t>
            </a:r>
            <a:r>
              <a:rPr lang="it-IT" sz="2400" dirty="0"/>
              <a:t> micobatteri: diretto e colturale negativo</a:t>
            </a:r>
          </a:p>
          <a:p>
            <a:pPr marL="0" indent="0">
              <a:buNone/>
            </a:pPr>
            <a:r>
              <a:rPr lang="it-IT" sz="2400" dirty="0"/>
              <a:t>Conta cellulare: aspecifica</a:t>
            </a:r>
          </a:p>
          <a:p>
            <a:pPr marL="0" indent="0">
              <a:buNone/>
            </a:pPr>
            <a:r>
              <a:rPr lang="it-IT" sz="2400" dirty="0"/>
              <a:t>Citologia: presenza macrofagi con pigmento </a:t>
            </a:r>
            <a:r>
              <a:rPr lang="it-IT" sz="2400" dirty="0" err="1"/>
              <a:t>emosiderinico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0B3ACE7-FA07-4AEE-F3AC-7942A628D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0"/>
          <a:stretch/>
        </p:blipFill>
        <p:spPr>
          <a:xfrm>
            <a:off x="9875519" y="4617976"/>
            <a:ext cx="2316480" cy="2240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F998CDF-3C75-8A5C-52D8-C83315A5CE5B}"/>
              </a:ext>
            </a:extLst>
          </p:cNvPr>
          <p:cNvSpPr txBox="1">
            <a:spLocks/>
          </p:cNvSpPr>
          <p:nvPr/>
        </p:nvSpPr>
        <p:spPr>
          <a:xfrm>
            <a:off x="6446521" y="548426"/>
            <a:ext cx="1275042" cy="969818"/>
          </a:xfrm>
          <a:prstGeom prst="rect">
            <a:avLst/>
          </a:prstGeom>
          <a:ln w="1016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BAL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CA71D6-1202-1078-BC8D-930C94BA01E5}"/>
              </a:ext>
            </a:extLst>
          </p:cNvPr>
          <p:cNvSpPr txBox="1">
            <a:spLocks/>
          </p:cNvSpPr>
          <p:nvPr/>
        </p:nvSpPr>
        <p:spPr>
          <a:xfrm>
            <a:off x="757287" y="674026"/>
            <a:ext cx="2611100" cy="969818"/>
          </a:xfrm>
          <a:prstGeom prst="rect">
            <a:avLst/>
          </a:prstGeom>
          <a:ln w="1016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Ematochimici</a:t>
            </a:r>
            <a:endParaRPr lang="en-US" sz="32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0B377C4-6B0D-DCF2-5AB8-060A4A7E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B1A4E9-31EC-B702-AFCE-994DDE25CCD7}"/>
              </a:ext>
            </a:extLst>
          </p:cNvPr>
          <p:cNvSpPr txBox="1"/>
          <p:nvPr/>
        </p:nvSpPr>
        <p:spPr>
          <a:xfrm>
            <a:off x="0" y="84714"/>
            <a:ext cx="2915542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</a:t>
            </a:r>
          </a:p>
        </p:txBody>
      </p:sp>
    </p:spTree>
    <p:extLst>
      <p:ext uri="{BB962C8B-B14F-4D97-AF65-F5344CB8AC3E}">
        <p14:creationId xmlns:p14="http://schemas.microsoft.com/office/powerpoint/2010/main" val="37114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116A67-1BC0-4093-92A8-EBCC77DFB957}"/>
              </a:ext>
            </a:extLst>
          </p:cNvPr>
          <p:cNvSpPr txBox="1"/>
          <p:nvPr/>
        </p:nvSpPr>
        <p:spPr>
          <a:xfrm>
            <a:off x="4506945" y="5738649"/>
            <a:ext cx="5334197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Pet TC: tenue </a:t>
            </a:r>
            <a:r>
              <a:rPr lang="en-US" sz="3200" dirty="0" err="1"/>
              <a:t>captazione</a:t>
            </a:r>
            <a:endParaRPr lang="en-US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B2C926-82CC-C730-5401-E1C50A2256B8}"/>
              </a:ext>
            </a:extLst>
          </p:cNvPr>
          <p:cNvSpPr txBox="1"/>
          <p:nvPr/>
        </p:nvSpPr>
        <p:spPr>
          <a:xfrm>
            <a:off x="172903" y="1047622"/>
            <a:ext cx="7190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Trattamento antibiotico empirico</a:t>
            </a:r>
          </a:p>
          <a:p>
            <a:endParaRPr lang="it-IT" sz="4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F1150EF-F66F-4BEB-AC2C-D2F9B410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30" r="22791"/>
          <a:stretch/>
        </p:blipFill>
        <p:spPr>
          <a:xfrm>
            <a:off x="9625153" y="1119351"/>
            <a:ext cx="2566847" cy="51877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1C4FAAC-0D35-9368-D0EA-6C17177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265" y="1655801"/>
            <a:ext cx="5080000" cy="4114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4D088C-6B74-4D72-4437-6E21CFFD6C29}"/>
              </a:ext>
            </a:extLst>
          </p:cNvPr>
          <p:cNvSpPr txBox="1"/>
          <p:nvPr/>
        </p:nvSpPr>
        <p:spPr>
          <a:xfrm>
            <a:off x="0" y="84714"/>
            <a:ext cx="3109184" cy="52322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Un caso </a:t>
            </a:r>
            <a:r>
              <a:rPr lang="it-IT" sz="2400" dirty="0">
                <a:solidFill>
                  <a:schemeClr val="bg1"/>
                </a:solidFill>
              </a:rPr>
              <a:t>controverso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8C9F7D-C851-9912-A61C-311CED785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3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2969-D9A3-D29C-C81A-FC718F5BF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064F3-B388-E1AD-7B74-4FCAE6FA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0" y="867032"/>
            <a:ext cx="7615119" cy="60347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Biopsia polmonare </a:t>
            </a:r>
            <a:r>
              <a:rPr lang="it-IT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percutanea TC-guidata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A9317F-A115-AF1E-B8B5-7E4D8761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33" y="4320062"/>
            <a:ext cx="5334197" cy="14773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it-IT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proliferazione vascolar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atipica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Immunoistochimica: VEGF-R +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303F73-6996-E079-5AB9-2D7C6DA8D1FA}"/>
              </a:ext>
            </a:extLst>
          </p:cNvPr>
          <p:cNvSpPr txBox="1"/>
          <p:nvPr/>
        </p:nvSpPr>
        <p:spPr>
          <a:xfrm>
            <a:off x="378039" y="3134941"/>
            <a:ext cx="49803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it-IT" sz="2400" b="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LCH staining:  CD1a </a:t>
            </a:r>
            <a:r>
              <a:rPr lang="it-IT" sz="2400" b="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it-IT" sz="2400" b="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S-100 neg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3FD34D-4EA3-AC30-5946-3ABE060A99A1}"/>
              </a:ext>
            </a:extLst>
          </p:cNvPr>
          <p:cNvSpPr txBox="1"/>
          <p:nvPr/>
        </p:nvSpPr>
        <p:spPr>
          <a:xfrm>
            <a:off x="356318" y="1470502"/>
            <a:ext cx="681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Foci di proliferazione vascolare a livello di avventizia (CD34 and CD31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pos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mappa, Lilac&#10;&#10;Descrizione generata automaticamente">
            <a:extLst>
              <a:ext uri="{FF2B5EF4-FFF2-40B4-BE49-F238E27FC236}">
                <a16:creationId xmlns:a16="http://schemas.microsoft.com/office/drawing/2014/main" id="{2C2FE29B-AD74-6172-1EDE-FF1756907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945" y="16908"/>
            <a:ext cx="5091075" cy="3818307"/>
          </a:xfrm>
          <a:prstGeom prst="rect">
            <a:avLst/>
          </a:prstGeom>
        </p:spPr>
      </p:pic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72A92DDA-3C5C-1FCA-69DE-B89F69839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07" y="3295697"/>
            <a:ext cx="4749738" cy="35623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4C9ACB3-4F84-A118-AC6F-55152096DFE3}"/>
              </a:ext>
            </a:extLst>
          </p:cNvPr>
          <p:cNvSpPr txBox="1"/>
          <p:nvPr/>
        </p:nvSpPr>
        <p:spPr>
          <a:xfrm>
            <a:off x="0" y="84714"/>
            <a:ext cx="2915542" cy="46166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caso controverso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526D30-1F89-17F2-3F7A-9F0560ACBB47}"/>
              </a:ext>
            </a:extLst>
          </p:cNvPr>
          <p:cNvSpPr txBox="1"/>
          <p:nvPr/>
        </p:nvSpPr>
        <p:spPr>
          <a:xfrm>
            <a:off x="14980" y="625938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Marzo 2015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C2D2E0-54DC-53D8-14C5-5D773418C150}"/>
              </a:ext>
            </a:extLst>
          </p:cNvPr>
          <p:cNvSpPr txBox="1"/>
          <p:nvPr/>
        </p:nvSpPr>
        <p:spPr>
          <a:xfrm>
            <a:off x="6233045" y="2843269"/>
            <a:ext cx="4980387" cy="1938992"/>
          </a:xfrm>
          <a:prstGeom prst="rect">
            <a:avLst/>
          </a:prstGeom>
          <a:solidFill>
            <a:srgbClr val="F8C9D3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Ipotesi: </a:t>
            </a:r>
          </a:p>
          <a:p>
            <a:pPr marL="0" indent="0">
              <a:buNone/>
            </a:pPr>
            <a:r>
              <a:rPr lang="it-IT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emangioendotelioma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epitelioide ?</a:t>
            </a:r>
          </a:p>
          <a:p>
            <a:pPr marL="0" indent="0">
              <a:buNone/>
            </a:pP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Neoplasia vascolare metastatica?</a:t>
            </a:r>
          </a:p>
          <a:p>
            <a:pPr marL="0" indent="0">
              <a:buNone/>
            </a:pP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reattivo/benigno?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553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AD78E-0AD8-7CF5-6894-432008A5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90" y="620186"/>
            <a:ext cx="1219206" cy="1325563"/>
          </a:xfrm>
        </p:spPr>
        <p:txBody>
          <a:bodyPr>
            <a:normAutofit/>
          </a:bodyPr>
          <a:lstStyle/>
          <a:p>
            <a:r>
              <a:rPr lang="it-IT" sz="1800" dirty="0"/>
              <a:t>03/2015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8D1B7-C7E2-53AF-D9A5-A44854041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14" y="2641859"/>
            <a:ext cx="2397765" cy="298445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None/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biopsia polmonare:</a:t>
            </a:r>
          </a:p>
          <a:p>
            <a:pPr marL="0" indent="0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None/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proliferazione vascolare atipica compatibile con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emangioendotelioma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epitelioide. </a:t>
            </a:r>
          </a:p>
          <a:p>
            <a:pPr marL="0" indent="0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None/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VEGF-R +.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42EBFF7-CA97-96F5-1B17-B83D77940CEC}"/>
              </a:ext>
            </a:extLst>
          </p:cNvPr>
          <p:cNvCxnSpPr>
            <a:cxnSpLocks/>
          </p:cNvCxnSpPr>
          <p:nvPr/>
        </p:nvCxnSpPr>
        <p:spPr>
          <a:xfrm flipV="1">
            <a:off x="0" y="1718150"/>
            <a:ext cx="12076849" cy="2465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A7D37DEE-EC82-6E07-932B-97F2B8D92B8F}"/>
              </a:ext>
            </a:extLst>
          </p:cNvPr>
          <p:cNvSpPr/>
          <p:nvPr/>
        </p:nvSpPr>
        <p:spPr>
          <a:xfrm flipH="1">
            <a:off x="2128521" y="1690688"/>
            <a:ext cx="169333" cy="1693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62BAA7B-5BA4-65DD-0CA1-83DACA684F1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2213187" y="1860022"/>
            <a:ext cx="0" cy="815444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C99C60-1C98-C8C3-389F-FAB65011A3AF}"/>
              </a:ext>
            </a:extLst>
          </p:cNvPr>
          <p:cNvSpPr txBox="1"/>
          <p:nvPr/>
        </p:nvSpPr>
        <p:spPr>
          <a:xfrm>
            <a:off x="2484120" y="5829256"/>
            <a:ext cx="2017190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deltacortene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(50mg a scalare per un anno)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BE80CC0-B009-1C45-0219-57EC156E1DD9}"/>
              </a:ext>
            </a:extLst>
          </p:cNvPr>
          <p:cNvCxnSpPr>
            <a:cxnSpLocks/>
          </p:cNvCxnSpPr>
          <p:nvPr/>
        </p:nvCxnSpPr>
        <p:spPr>
          <a:xfrm>
            <a:off x="3307074" y="1758423"/>
            <a:ext cx="0" cy="4086446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33A82DAE-6F6A-F51E-8139-2FC482143A92}"/>
              </a:ext>
            </a:extLst>
          </p:cNvPr>
          <p:cNvSpPr/>
          <p:nvPr/>
        </p:nvSpPr>
        <p:spPr>
          <a:xfrm flipV="1">
            <a:off x="3242120" y="1589089"/>
            <a:ext cx="169321" cy="1693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8946E111-4487-D606-95CC-A8E87EEC680B}"/>
              </a:ext>
            </a:extLst>
          </p:cNvPr>
          <p:cNvSpPr txBox="1">
            <a:spLocks/>
          </p:cNvSpPr>
          <p:nvPr/>
        </p:nvSpPr>
        <p:spPr>
          <a:xfrm>
            <a:off x="2977082" y="633170"/>
            <a:ext cx="1219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/>
              <a:t>04/2015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216D3082-64D9-E1F9-09C9-C600FDB80EE4}"/>
              </a:ext>
            </a:extLst>
          </p:cNvPr>
          <p:cNvCxnSpPr>
            <a:cxnSpLocks/>
          </p:cNvCxnSpPr>
          <p:nvPr/>
        </p:nvCxnSpPr>
        <p:spPr>
          <a:xfrm>
            <a:off x="5980852" y="1759743"/>
            <a:ext cx="0" cy="202629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e 24">
            <a:extLst>
              <a:ext uri="{FF2B5EF4-FFF2-40B4-BE49-F238E27FC236}">
                <a16:creationId xmlns:a16="http://schemas.microsoft.com/office/drawing/2014/main" id="{77DD29DE-9394-4B5D-E56A-20D1754B43D2}"/>
              </a:ext>
            </a:extLst>
          </p:cNvPr>
          <p:cNvSpPr/>
          <p:nvPr/>
        </p:nvSpPr>
        <p:spPr>
          <a:xfrm flipV="1">
            <a:off x="5896191" y="1590408"/>
            <a:ext cx="169321" cy="1693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82887D2-45E0-E3FE-E677-73E6B69BFC89}"/>
              </a:ext>
            </a:extLst>
          </p:cNvPr>
          <p:cNvSpPr txBox="1"/>
          <p:nvPr/>
        </p:nvSpPr>
        <p:spPr>
          <a:xfrm>
            <a:off x="4990255" y="3804702"/>
            <a:ext cx="3158213" cy="113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sospeso prednisone </a:t>
            </a:r>
          </a:p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iniziata terapia con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lenalidomide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Revlimid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916BD65-2454-5E9A-1339-2457D351E8A4}"/>
              </a:ext>
            </a:extLst>
          </p:cNvPr>
          <p:cNvSpPr txBox="1"/>
          <p:nvPr/>
        </p:nvSpPr>
        <p:spPr>
          <a:xfrm>
            <a:off x="5562810" y="848723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05/2016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5F2353D-1C67-8B23-9233-402DA40B2641}"/>
              </a:ext>
            </a:extLst>
          </p:cNvPr>
          <p:cNvSpPr txBox="1"/>
          <p:nvPr/>
        </p:nvSpPr>
        <p:spPr>
          <a:xfrm>
            <a:off x="8757917" y="2591302"/>
            <a:ext cx="3318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Sintomatologia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migliorata dopo 4 mesi con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lenalidomide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inbitore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VEGF), ma lieve progressione delle alterazioni alla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tc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8005188-74DD-31DC-5D67-D1DFECB194A8}"/>
              </a:ext>
            </a:extLst>
          </p:cNvPr>
          <p:cNvSpPr txBox="1"/>
          <p:nvPr/>
        </p:nvSpPr>
        <p:spPr>
          <a:xfrm>
            <a:off x="9413582" y="109962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09/2016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0211A6E-49E4-F008-1CDD-C9113C6610B9}"/>
              </a:ext>
            </a:extLst>
          </p:cNvPr>
          <p:cNvSpPr/>
          <p:nvPr/>
        </p:nvSpPr>
        <p:spPr>
          <a:xfrm flipH="1">
            <a:off x="10002510" y="1589089"/>
            <a:ext cx="169333" cy="1693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5EB7FA0C-EC6F-E4CD-FE64-21D8504B0746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10087176" y="1758423"/>
            <a:ext cx="0" cy="815444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29591390-9D76-8281-5D41-D48FDB1DA622}"/>
              </a:ext>
            </a:extLst>
          </p:cNvPr>
          <p:cNvSpPr txBox="1">
            <a:spLocks/>
          </p:cNvSpPr>
          <p:nvPr/>
        </p:nvSpPr>
        <p:spPr>
          <a:xfrm>
            <a:off x="-11254" y="634036"/>
            <a:ext cx="4512564" cy="62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Donna, 54 anni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FFEB42B-2B0A-CA56-BAAA-ACADC9D2AC57}"/>
              </a:ext>
            </a:extLst>
          </p:cNvPr>
          <p:cNvSpPr/>
          <p:nvPr/>
        </p:nvSpPr>
        <p:spPr>
          <a:xfrm flipH="1">
            <a:off x="330201" y="1690688"/>
            <a:ext cx="169333" cy="16933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73D289A4-55B0-F6C2-FB7C-12B870580301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414867" y="1860022"/>
            <a:ext cx="0" cy="306123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670972-FA95-1206-AFF5-8FC75E6EF2E7}"/>
              </a:ext>
            </a:extLst>
          </p:cNvPr>
          <p:cNvSpPr txBox="1"/>
          <p:nvPr/>
        </p:nvSpPr>
        <p:spPr>
          <a:xfrm>
            <a:off x="-19396" y="114587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01/2015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9590ACC6-ED0B-C16F-05AB-A82EC986F3E0}"/>
              </a:ext>
            </a:extLst>
          </p:cNvPr>
          <p:cNvSpPr txBox="1">
            <a:spLocks/>
          </p:cNvSpPr>
          <p:nvPr/>
        </p:nvSpPr>
        <p:spPr>
          <a:xfrm>
            <a:off x="22854" y="2193900"/>
            <a:ext cx="1030387" cy="87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3907155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</a:tabLs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Esordio clinico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9A3CD92-A818-9FFE-1BAA-1DC9F3E5E06B}"/>
              </a:ext>
            </a:extLst>
          </p:cNvPr>
          <p:cNvSpPr txBox="1"/>
          <p:nvPr/>
        </p:nvSpPr>
        <p:spPr>
          <a:xfrm>
            <a:off x="0" y="84714"/>
            <a:ext cx="7302320" cy="52322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Un caso </a:t>
            </a:r>
            <a:r>
              <a:rPr lang="it-IT" sz="2400" dirty="0">
                <a:solidFill>
                  <a:schemeClr val="bg1"/>
                </a:solidFill>
              </a:rPr>
              <a:t>controverso</a:t>
            </a:r>
            <a:r>
              <a:rPr lang="it-IT" sz="2800" dirty="0">
                <a:solidFill>
                  <a:schemeClr val="bg1"/>
                </a:solidFill>
              </a:rPr>
              <a:t>, una diagnosi complessa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B49C421-52CD-4380-7920-AA39FAC9B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1" y="1"/>
            <a:ext cx="3120188" cy="10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1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ral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26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68BB202-FDE4-B848-A39A-B69CA9A488FB}">
  <we:reference id="wa200005566" version="3.0.0.3" store="it-IT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41280</TotalTime>
  <Words>1476</Words>
  <Application>Microsoft Macintosh PowerPoint</Application>
  <PresentationFormat>Widescreen</PresentationFormat>
  <Paragraphs>235</Paragraphs>
  <Slides>24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42" baseType="lpstr">
      <vt:lpstr>AdvOT1ef757c0</vt:lpstr>
      <vt:lpstr>AdvOT1ef757c0+20</vt:lpstr>
      <vt:lpstr>AdvOT7d6df7ab.I</vt:lpstr>
      <vt:lpstr>AdvPSA183</vt:lpstr>
      <vt:lpstr>AdvPSA334</vt:lpstr>
      <vt:lpstr>AdvTT05cc2067+03</vt:lpstr>
      <vt:lpstr>AdvTT7e2c4963</vt:lpstr>
      <vt:lpstr>AdvTTcabc3928.I</vt:lpstr>
      <vt:lpstr>Aptos</vt:lpstr>
      <vt:lpstr>Aptos Display</vt:lpstr>
      <vt:lpstr>Arial</vt:lpstr>
      <vt:lpstr>Arial Black</vt:lpstr>
      <vt:lpstr>Calibri</vt:lpstr>
      <vt:lpstr>Courier New</vt:lpstr>
      <vt:lpstr>Google Sans</vt:lpstr>
      <vt:lpstr>OTNEJMQuadraat</vt:lpstr>
      <vt:lpstr>Tema di Office</vt:lpstr>
      <vt:lpstr>Coral</vt:lpstr>
      <vt:lpstr>Per iniziare: un caso controverso, una diagnosi complessa, e una terapia che... funziona  </vt:lpstr>
      <vt:lpstr>Presentazione standard di PowerPoint</vt:lpstr>
      <vt:lpstr>Donna, 54 anni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Biopsia polmonare percutanea TC-guidata</vt:lpstr>
      <vt:lpstr>03/2015</vt:lpstr>
      <vt:lpstr>Presentazione standard di PowerPoint</vt:lpstr>
      <vt:lpstr>PCH: Clinical aspects</vt:lpstr>
      <vt:lpstr>Histological features in PCH and PVOD </vt:lpstr>
      <vt:lpstr> Emangiomatosi Capillare Polmonare   Valutazione 2017</vt:lpstr>
      <vt:lpstr>The absence of PAH does not necessarily rule out PCH</vt:lpstr>
      <vt:lpstr>Presentazione standard di PowerPoint</vt:lpstr>
      <vt:lpstr>Presentazione standard di PowerPoint</vt:lpstr>
      <vt:lpstr>04/2018 rivalutazione a 1 anno in tp con IMATINIB</vt:lpstr>
      <vt:lpstr>Presentazione standard di PowerPoint</vt:lpstr>
      <vt:lpstr>PCH: risk factors/aetiology</vt:lpstr>
      <vt:lpstr> PCH: genetic features 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CONFALONIERI PAOLA [SSM2300005]</dc:creator>
  <cp:lastModifiedBy>CONFALONIERI PAOLA [DR1600034]</cp:lastModifiedBy>
  <cp:revision>145</cp:revision>
  <dcterms:created xsi:type="dcterms:W3CDTF">2025-04-13T18:43:08Z</dcterms:created>
  <dcterms:modified xsi:type="dcterms:W3CDTF">2025-05-13T11:24:35Z</dcterms:modified>
</cp:coreProperties>
</file>