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147480066" r:id="rId2"/>
    <p:sldId id="325" r:id="rId3"/>
    <p:sldId id="2147480058" r:id="rId4"/>
    <p:sldId id="284" r:id="rId5"/>
    <p:sldId id="291" r:id="rId6"/>
    <p:sldId id="293" r:id="rId7"/>
    <p:sldId id="2147480064" r:id="rId8"/>
    <p:sldId id="2147480065" r:id="rId9"/>
    <p:sldId id="2147480041" r:id="rId10"/>
    <p:sldId id="2147480048" r:id="rId11"/>
    <p:sldId id="2147478064" r:id="rId12"/>
    <p:sldId id="2147480033" r:id="rId13"/>
    <p:sldId id="471" r:id="rId14"/>
    <p:sldId id="2147478086" r:id="rId15"/>
    <p:sldId id="2147478087" r:id="rId16"/>
    <p:sldId id="261" r:id="rId17"/>
    <p:sldId id="299" r:id="rId18"/>
    <p:sldId id="300" r:id="rId19"/>
    <p:sldId id="302" r:id="rId20"/>
    <p:sldId id="2147480082" r:id="rId21"/>
    <p:sldId id="2147478095" r:id="rId22"/>
    <p:sldId id="2146847364" r:id="rId23"/>
    <p:sldId id="2147478079" r:id="rId24"/>
    <p:sldId id="2147480056" r:id="rId25"/>
    <p:sldId id="2147480057" r:id="rId26"/>
    <p:sldId id="429" r:id="rId27"/>
    <p:sldId id="342" r:id="rId28"/>
    <p:sldId id="2147480067" r:id="rId29"/>
    <p:sldId id="2147480068" r:id="rId30"/>
    <p:sldId id="2147480069" r:id="rId31"/>
    <p:sldId id="2147480070" r:id="rId32"/>
    <p:sldId id="2147480075" r:id="rId33"/>
    <p:sldId id="2147480071" r:id="rId34"/>
    <p:sldId id="2147480072" r:id="rId35"/>
    <p:sldId id="2147480073" r:id="rId36"/>
    <p:sldId id="2147480074" r:id="rId37"/>
    <p:sldId id="2147480076" r:id="rId38"/>
    <p:sldId id="2147480077" r:id="rId39"/>
    <p:sldId id="347" r:id="rId40"/>
    <p:sldId id="339" r:id="rId41"/>
    <p:sldId id="348" r:id="rId42"/>
    <p:sldId id="2147480063" r:id="rId43"/>
    <p:sldId id="2147480060" r:id="rId44"/>
    <p:sldId id="2147480061" r:id="rId45"/>
    <p:sldId id="2147480062" r:id="rId46"/>
    <p:sldId id="317" r:id="rId47"/>
    <p:sldId id="2147480078" r:id="rId48"/>
    <p:sldId id="2147480059" r:id="rId49"/>
    <p:sldId id="2147480040" r:id="rId50"/>
    <p:sldId id="2147480030" r:id="rId5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E72"/>
    <a:srgbClr val="335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033" autoAdjust="0"/>
  </p:normalViewPr>
  <p:slideViewPr>
    <p:cSldViewPr snapToGrid="0">
      <p:cViewPr>
        <p:scale>
          <a:sx n="66" d="100"/>
          <a:sy n="66" d="100"/>
        </p:scale>
        <p:origin x="744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6337b8170394c8c/Documents/2_CONGRESSI%20e%20RELAZIONI/XXII%20Forum%20Pneumologia_Mar%202024/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6337b8170394c8c/Documents/2_CONGRESSI%20e%20RELAZIONI/XXII%20Forum%20Pneumologia_Mar%202024/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6337b8170394c8c/Documents/2_CONGRESSI%20e%20RELAZIONI/XXII%20Forum%20Pneumologia_Mar%202024/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64216972878389E-2"/>
          <c:y val="0.1111111111111111"/>
          <c:w val="0.88818022747156611"/>
          <c:h val="0.68414588801399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[Figures.xlsx]Foglio1!$B$5</c:f>
              <c:strCache>
                <c:ptCount val="1"/>
                <c:pt idx="0">
                  <c:v>≥1 AECOPD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381-43C1-82D1-A75B1FF038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[Figures.xlsx]Foglio1!$C$4:$F$4</c:f>
              <c:strCache>
                <c:ptCount val="4"/>
                <c:pt idx="0">
                  <c:v>No AECOPD </c:v>
                </c:pt>
                <c:pt idx="1">
                  <c:v>1 moderate</c:v>
                </c:pt>
                <c:pt idx="2">
                  <c:v>1 severe</c:v>
                </c:pt>
                <c:pt idx="3">
                  <c:v>≥ 2 mod/sev</c:v>
                </c:pt>
              </c:strCache>
            </c:strRef>
          </c:cat>
          <c:val>
            <c:numRef>
              <c:f>[Figures.xlsx]Foglio1!$C$5:$F$5</c:f>
              <c:numCache>
                <c:formatCode>General</c:formatCode>
                <c:ptCount val="4"/>
                <c:pt idx="0">
                  <c:v>45.5</c:v>
                </c:pt>
                <c:pt idx="1">
                  <c:v>79.3</c:v>
                </c:pt>
                <c:pt idx="2">
                  <c:v>83.7</c:v>
                </c:pt>
                <c:pt idx="3">
                  <c:v>97.4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1-43C1-82D1-A75B1FF0380C}"/>
            </c:ext>
          </c:extLst>
        </c:ser>
        <c:ser>
          <c:idx val="1"/>
          <c:order val="1"/>
          <c:tx>
            <c:strRef>
              <c:f>[Figures.xlsx]Foglio1!$B$6</c:f>
              <c:strCache>
                <c:ptCount val="1"/>
                <c:pt idx="0">
                  <c:v>≥1 moderate AECOPD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381-43C1-82D1-A75B1FF038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[Figures.xlsx]Foglio1!$C$4:$F$4</c:f>
              <c:strCache>
                <c:ptCount val="4"/>
                <c:pt idx="0">
                  <c:v>No AECOPD </c:v>
                </c:pt>
                <c:pt idx="1">
                  <c:v>1 moderate</c:v>
                </c:pt>
                <c:pt idx="2">
                  <c:v>1 severe</c:v>
                </c:pt>
                <c:pt idx="3">
                  <c:v>≥ 2 mod/sev</c:v>
                </c:pt>
              </c:strCache>
            </c:strRef>
          </c:cat>
          <c:val>
            <c:numRef>
              <c:f>[Figures.xlsx]Foglio1!$C$6:$F$6</c:f>
              <c:numCache>
                <c:formatCode>General</c:formatCode>
                <c:ptCount val="4"/>
                <c:pt idx="0">
                  <c:v>28.4</c:v>
                </c:pt>
                <c:pt idx="1">
                  <c:v>60.7</c:v>
                </c:pt>
                <c:pt idx="2">
                  <c:v>58.2</c:v>
                </c:pt>
                <c:pt idx="3">
                  <c:v>90.6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81-43C1-82D1-A75B1FF0380C}"/>
            </c:ext>
          </c:extLst>
        </c:ser>
        <c:ser>
          <c:idx val="2"/>
          <c:order val="2"/>
          <c:tx>
            <c:strRef>
              <c:f>[Figures.xlsx]Foglio1!$B$7</c:f>
              <c:strCache>
                <c:ptCount val="1"/>
                <c:pt idx="0">
                  <c:v>≥1 severe AECOPD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381-43C1-82D1-A75B1FF038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[Figures.xlsx]Foglio1!$C$4:$F$4</c:f>
              <c:strCache>
                <c:ptCount val="4"/>
                <c:pt idx="0">
                  <c:v>No AECOPD </c:v>
                </c:pt>
                <c:pt idx="1">
                  <c:v>1 moderate</c:v>
                </c:pt>
                <c:pt idx="2">
                  <c:v>1 severe</c:v>
                </c:pt>
                <c:pt idx="3">
                  <c:v>≥ 2 mod/sev</c:v>
                </c:pt>
              </c:strCache>
            </c:strRef>
          </c:cat>
          <c:val>
            <c:numRef>
              <c:f>[Figures.xlsx]Foglio1!$C$7:$F$7</c:f>
              <c:numCache>
                <c:formatCode>General</c:formatCode>
                <c:ptCount val="4"/>
                <c:pt idx="0">
                  <c:v>14</c:v>
                </c:pt>
                <c:pt idx="1">
                  <c:v>18.5</c:v>
                </c:pt>
                <c:pt idx="2">
                  <c:v>51</c:v>
                </c:pt>
                <c:pt idx="3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81-43C1-82D1-A75B1FF03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14"/>
        <c:axId val="269210208"/>
        <c:axId val="128048912"/>
      </c:barChart>
      <c:catAx>
        <c:axId val="2692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28048912"/>
        <c:crosses val="autoZero"/>
        <c:auto val="1"/>
        <c:lblAlgn val="ctr"/>
        <c:lblOffset val="100"/>
        <c:noMultiLvlLbl val="0"/>
      </c:catAx>
      <c:valAx>
        <c:axId val="12804891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6921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64216972878389E-2"/>
          <c:y val="0.1111111111111111"/>
          <c:w val="0.88818022747156611"/>
          <c:h val="0.68414588801399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[Figures.xlsx]Foglio1!$B$5</c:f>
              <c:strCache>
                <c:ptCount val="1"/>
                <c:pt idx="0">
                  <c:v>≥1 AECOPD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C01-479A-822B-DE04199F961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C01-479A-822B-DE04199F9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[Figures.xlsx]Foglio1!$C$4:$F$4</c:f>
              <c:strCache>
                <c:ptCount val="4"/>
                <c:pt idx="0">
                  <c:v>No AECOPD </c:v>
                </c:pt>
                <c:pt idx="1">
                  <c:v>1 moderate</c:v>
                </c:pt>
                <c:pt idx="2">
                  <c:v>1 severe</c:v>
                </c:pt>
                <c:pt idx="3">
                  <c:v>≥ 2 mod/sev</c:v>
                </c:pt>
              </c:strCache>
            </c:strRef>
          </c:cat>
          <c:val>
            <c:numRef>
              <c:f>[Figures.xlsx]Foglio1!$C$5:$F$5</c:f>
              <c:numCache>
                <c:formatCode>General</c:formatCode>
                <c:ptCount val="4"/>
                <c:pt idx="0">
                  <c:v>45.5</c:v>
                </c:pt>
                <c:pt idx="1">
                  <c:v>79.3</c:v>
                </c:pt>
                <c:pt idx="2">
                  <c:v>83.7</c:v>
                </c:pt>
                <c:pt idx="3">
                  <c:v>97.4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1-43C1-82D1-A75B1FF0380C}"/>
            </c:ext>
          </c:extLst>
        </c:ser>
        <c:ser>
          <c:idx val="1"/>
          <c:order val="1"/>
          <c:tx>
            <c:strRef>
              <c:f>[Figures.xlsx]Foglio1!$B$6</c:f>
              <c:strCache>
                <c:ptCount val="1"/>
                <c:pt idx="0">
                  <c:v>≥1 moderate AECOPD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C01-479A-822B-DE04199F961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C01-479A-822B-DE04199F9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[Figures.xlsx]Foglio1!$C$4:$F$4</c:f>
              <c:strCache>
                <c:ptCount val="4"/>
                <c:pt idx="0">
                  <c:v>No AECOPD </c:v>
                </c:pt>
                <c:pt idx="1">
                  <c:v>1 moderate</c:v>
                </c:pt>
                <c:pt idx="2">
                  <c:v>1 severe</c:v>
                </c:pt>
                <c:pt idx="3">
                  <c:v>≥ 2 mod/sev</c:v>
                </c:pt>
              </c:strCache>
            </c:strRef>
          </c:cat>
          <c:val>
            <c:numRef>
              <c:f>[Figures.xlsx]Foglio1!$C$6:$F$6</c:f>
              <c:numCache>
                <c:formatCode>General</c:formatCode>
                <c:ptCount val="4"/>
                <c:pt idx="0">
                  <c:v>28.4</c:v>
                </c:pt>
                <c:pt idx="1">
                  <c:v>60.7</c:v>
                </c:pt>
                <c:pt idx="2">
                  <c:v>58.2</c:v>
                </c:pt>
                <c:pt idx="3">
                  <c:v>90.6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81-43C1-82D1-A75B1FF0380C}"/>
            </c:ext>
          </c:extLst>
        </c:ser>
        <c:ser>
          <c:idx val="2"/>
          <c:order val="2"/>
          <c:tx>
            <c:strRef>
              <c:f>[Figures.xlsx]Foglio1!$B$7</c:f>
              <c:strCache>
                <c:ptCount val="1"/>
                <c:pt idx="0">
                  <c:v>≥1 severe AECOPD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C01-479A-822B-DE04199F961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C01-479A-822B-DE04199F9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[Figures.xlsx]Foglio1!$C$4:$F$4</c:f>
              <c:strCache>
                <c:ptCount val="4"/>
                <c:pt idx="0">
                  <c:v>No AECOPD </c:v>
                </c:pt>
                <c:pt idx="1">
                  <c:v>1 moderate</c:v>
                </c:pt>
                <c:pt idx="2">
                  <c:v>1 severe</c:v>
                </c:pt>
                <c:pt idx="3">
                  <c:v>≥ 2 mod/sev</c:v>
                </c:pt>
              </c:strCache>
            </c:strRef>
          </c:cat>
          <c:val>
            <c:numRef>
              <c:f>[Figures.xlsx]Foglio1!$C$7:$F$7</c:f>
              <c:numCache>
                <c:formatCode>General</c:formatCode>
                <c:ptCount val="4"/>
                <c:pt idx="0">
                  <c:v>14</c:v>
                </c:pt>
                <c:pt idx="1">
                  <c:v>18.5</c:v>
                </c:pt>
                <c:pt idx="2">
                  <c:v>51</c:v>
                </c:pt>
                <c:pt idx="3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81-43C1-82D1-A75B1FF03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14"/>
        <c:axId val="269210208"/>
        <c:axId val="128048912"/>
      </c:barChart>
      <c:catAx>
        <c:axId val="2692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28048912"/>
        <c:crosses val="autoZero"/>
        <c:auto val="1"/>
        <c:lblAlgn val="ctr"/>
        <c:lblOffset val="100"/>
        <c:noMultiLvlLbl val="0"/>
      </c:catAx>
      <c:valAx>
        <c:axId val="12804891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6921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64216972878389E-2"/>
          <c:y val="0.1111111111111111"/>
          <c:w val="0.88818022747156611"/>
          <c:h val="0.68414588801399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[Figures.xlsx]Foglio1!$B$5</c:f>
              <c:strCache>
                <c:ptCount val="1"/>
                <c:pt idx="0">
                  <c:v>≥1 AECOPD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C01-479A-822B-DE04199F961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C01-479A-822B-DE04199F961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0B3-4C70-9564-99E25A1C7E0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0B3-4C70-9564-99E25A1C7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[Figures.xlsx]Foglio1!$C$4:$F$4</c:f>
              <c:strCache>
                <c:ptCount val="4"/>
                <c:pt idx="0">
                  <c:v>No AECOPD </c:v>
                </c:pt>
                <c:pt idx="1">
                  <c:v>1 moderate</c:v>
                </c:pt>
                <c:pt idx="2">
                  <c:v>1 severe</c:v>
                </c:pt>
                <c:pt idx="3">
                  <c:v>≥ 2 mod/sev</c:v>
                </c:pt>
              </c:strCache>
            </c:strRef>
          </c:cat>
          <c:val>
            <c:numRef>
              <c:f>[Figures.xlsx]Foglio1!$C$5:$F$5</c:f>
              <c:numCache>
                <c:formatCode>General</c:formatCode>
                <c:ptCount val="4"/>
                <c:pt idx="0">
                  <c:v>45.5</c:v>
                </c:pt>
                <c:pt idx="1">
                  <c:v>79.3</c:v>
                </c:pt>
                <c:pt idx="2">
                  <c:v>83.7</c:v>
                </c:pt>
                <c:pt idx="3">
                  <c:v>97.4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1-43C1-82D1-A75B1FF0380C}"/>
            </c:ext>
          </c:extLst>
        </c:ser>
        <c:ser>
          <c:idx val="1"/>
          <c:order val="1"/>
          <c:tx>
            <c:strRef>
              <c:f>[Figures.xlsx]Foglio1!$B$6</c:f>
              <c:strCache>
                <c:ptCount val="1"/>
                <c:pt idx="0">
                  <c:v>≥1 moderate AECOPD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C01-479A-822B-DE04199F961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C01-479A-822B-DE04199F961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0B3-4C70-9564-99E25A1C7E0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0B3-4C70-9564-99E25A1C7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[Figures.xlsx]Foglio1!$C$4:$F$4</c:f>
              <c:strCache>
                <c:ptCount val="4"/>
                <c:pt idx="0">
                  <c:v>No AECOPD </c:v>
                </c:pt>
                <c:pt idx="1">
                  <c:v>1 moderate</c:v>
                </c:pt>
                <c:pt idx="2">
                  <c:v>1 severe</c:v>
                </c:pt>
                <c:pt idx="3">
                  <c:v>≥ 2 mod/sev</c:v>
                </c:pt>
              </c:strCache>
            </c:strRef>
          </c:cat>
          <c:val>
            <c:numRef>
              <c:f>[Figures.xlsx]Foglio1!$C$6:$F$6</c:f>
              <c:numCache>
                <c:formatCode>General</c:formatCode>
                <c:ptCount val="4"/>
                <c:pt idx="0">
                  <c:v>28.4</c:v>
                </c:pt>
                <c:pt idx="1">
                  <c:v>60.7</c:v>
                </c:pt>
                <c:pt idx="2">
                  <c:v>58.2</c:v>
                </c:pt>
                <c:pt idx="3">
                  <c:v>90.6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81-43C1-82D1-A75B1FF0380C}"/>
            </c:ext>
          </c:extLst>
        </c:ser>
        <c:ser>
          <c:idx val="2"/>
          <c:order val="2"/>
          <c:tx>
            <c:strRef>
              <c:f>[Figures.xlsx]Foglio1!$B$7</c:f>
              <c:strCache>
                <c:ptCount val="1"/>
                <c:pt idx="0">
                  <c:v>≥1 severe AECOPD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C01-479A-822B-DE04199F961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C01-479A-822B-DE04199F961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0B3-4C70-9564-99E25A1C7E0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0B3-4C70-9564-99E25A1C7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[Figures.xlsx]Foglio1!$C$4:$F$4</c:f>
              <c:strCache>
                <c:ptCount val="4"/>
                <c:pt idx="0">
                  <c:v>No AECOPD </c:v>
                </c:pt>
                <c:pt idx="1">
                  <c:v>1 moderate</c:v>
                </c:pt>
                <c:pt idx="2">
                  <c:v>1 severe</c:v>
                </c:pt>
                <c:pt idx="3">
                  <c:v>≥ 2 mod/sev</c:v>
                </c:pt>
              </c:strCache>
            </c:strRef>
          </c:cat>
          <c:val>
            <c:numRef>
              <c:f>[Figures.xlsx]Foglio1!$C$7:$F$7</c:f>
              <c:numCache>
                <c:formatCode>General</c:formatCode>
                <c:ptCount val="4"/>
                <c:pt idx="0">
                  <c:v>14</c:v>
                </c:pt>
                <c:pt idx="1">
                  <c:v>18.5</c:v>
                </c:pt>
                <c:pt idx="2">
                  <c:v>51</c:v>
                </c:pt>
                <c:pt idx="3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81-43C1-82D1-A75B1FF03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14"/>
        <c:axId val="269210208"/>
        <c:axId val="128048912"/>
      </c:barChart>
      <c:catAx>
        <c:axId val="2692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28048912"/>
        <c:crosses val="autoZero"/>
        <c:auto val="1"/>
        <c:lblAlgn val="ctr"/>
        <c:lblOffset val="100"/>
        <c:noMultiLvlLbl val="0"/>
      </c:catAx>
      <c:valAx>
        <c:axId val="12804891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6921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058418355653407E-2"/>
          <c:y val="3.0942143748418457E-2"/>
          <c:w val="0.91394158164434658"/>
          <c:h val="0.794150911382913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E00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30-4C92-AB01-6E505317016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30-4C92-AB01-6E5053170165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30-4C92-AB01-6E5053170165}"/>
              </c:ext>
            </c:extLst>
          </c:dPt>
          <c:cat>
            <c:numRef>
              <c:f>Sheet1!$A$3:$A$5</c:f>
              <c:numCache>
                <c:formatCode>General</c:formatCode>
                <c:ptCount val="3"/>
              </c:numCache>
            </c:numRef>
          </c:cat>
          <c:val>
            <c:numRef>
              <c:f>Sheet1!$B$3:$B$5</c:f>
              <c:numCache>
                <c:formatCode>General</c:formatCode>
                <c:ptCount val="3"/>
                <c:pt idx="0">
                  <c:v>125</c:v>
                </c:pt>
                <c:pt idx="1">
                  <c:v>46</c:v>
                </c:pt>
                <c:pt idx="2">
                  <c:v>-64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30-4C92-AB01-6E5053170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6"/>
        <c:axId val="317391144"/>
        <c:axId val="317391528"/>
      </c:barChart>
      <c:catAx>
        <c:axId val="31739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44F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7391528"/>
        <c:crosses val="autoZero"/>
        <c:auto val="1"/>
        <c:lblAlgn val="ctr"/>
        <c:lblOffset val="100"/>
        <c:noMultiLvlLbl val="0"/>
      </c:catAx>
      <c:valAx>
        <c:axId val="317391528"/>
        <c:scaling>
          <c:orientation val="minMax"/>
          <c:max val="160"/>
          <c:min val="-6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rgbClr val="544F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73911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 baseline="0"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058418355653407E-2"/>
          <c:y val="3.0942143748418457E-2"/>
          <c:w val="0.91394158164434658"/>
          <c:h val="0.794150911382913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E00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D5-47C6-B570-784BEC2FF81C}"/>
              </c:ext>
            </c:extLst>
          </c:dPt>
          <c:dPt>
            <c:idx val="1"/>
            <c:invertIfNegative val="0"/>
            <c:bubble3D val="0"/>
            <c:spPr>
              <a:solidFill>
                <a:srgbClr val="74C09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D5-47C6-B570-784BEC2FF81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D5-47C6-B570-784BEC2FF81C}"/>
              </c:ext>
            </c:extLst>
          </c:dPt>
          <c:cat>
            <c:numRef>
              <c:f>Sheet1!$A$3:$A$5</c:f>
              <c:numCache>
                <c:formatCode>General</c:formatCode>
                <c:ptCount val="3"/>
              </c:numCache>
            </c:numRef>
          </c:cat>
          <c:val>
            <c:numRef>
              <c:f>Sheet1!$B$3:$B$5</c:f>
              <c:numCache>
                <c:formatCode>General</c:formatCode>
                <c:ptCount val="3"/>
                <c:pt idx="0">
                  <c:v>107</c:v>
                </c:pt>
                <c:pt idx="1">
                  <c:v>67</c:v>
                </c:pt>
                <c:pt idx="2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D5-47C6-B570-784BEC2FF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6"/>
        <c:axId val="318270192"/>
        <c:axId val="318927216"/>
      </c:barChart>
      <c:catAx>
        <c:axId val="31827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44F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8927216"/>
        <c:crosses val="autoZero"/>
        <c:auto val="1"/>
        <c:lblAlgn val="ctr"/>
        <c:lblOffset val="100"/>
        <c:noMultiLvlLbl val="0"/>
      </c:catAx>
      <c:valAx>
        <c:axId val="318927216"/>
        <c:scaling>
          <c:orientation val="minMax"/>
          <c:max val="160"/>
          <c:min val="-6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rgbClr val="544F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82701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 baseline="0"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C5CE5-9692-4407-A6DB-ED3AD3B3557A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73B7D-ABDE-4EB5-BE68-312F8A8C7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09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kern="12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Tutti e tre i trattamenti hanno indotto miglioramenti vs il basale del punteggio TDI (dispnea) e della scala per la valutazione dei sintomi respiratori (E-RS): tutti i trattamenti sono quindi risultati efficaci, Anoro più delle monoterapie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B10C6-7A38-4E6B-9B2C-2DDC69248F8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3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9013" y="1163638"/>
            <a:ext cx="4881562" cy="2746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4132" y="3924527"/>
            <a:ext cx="5869736" cy="503094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50" b="1" i="0" dirty="0">
              <a:latin typeface="Calibri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1AE-7ABC-314D-AFAD-47B860ED6FFE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1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00C11-5C63-4B3B-AE7C-30E1FCFF20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93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5549D-A7C8-81B0-9DCD-ECB190308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6DC3AA5-83B7-A7B2-44AC-0E872CBC0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7411BA-0539-101E-26E9-7201C0AE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5731-EDD2-5D4C-8A7E-9D305081341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57F672-374C-7A76-D4F0-21C658CEE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582924-173C-0849-EDBD-AB1E0233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261B-CB9B-A04C-9B6A-9D2F57B97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68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F64AF-7A97-D925-E0FE-1DAEB49C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715446-075C-489A-04A7-0DC05F847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3BB43A-B28E-0CC8-1B8E-3F638461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5731-EDD2-5D4C-8A7E-9D305081341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4596FB-677D-9BB2-015F-71D0C900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C61B66-2AC7-0638-EAB1-79BEFC0D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261B-CB9B-A04C-9B6A-9D2F57B97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15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1FF8F2F-E498-B995-5CF1-33FE47AB8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03115C-0470-4CD7-0C2D-5CCB8C81F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B9027E-9EB8-39E8-6CDE-40BE5AA8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5731-EDD2-5D4C-8A7E-9D305081341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4D3947-19B5-29D6-C9AF-86C6A588E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30A7F1-D18B-6CBE-EE3A-907FF7C8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261B-CB9B-A04C-9B6A-9D2F57B97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037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3877" y="666187"/>
            <a:ext cx="9892607" cy="417287"/>
          </a:xfrm>
        </p:spPr>
        <p:txBody>
          <a:bodyPr/>
          <a:lstStyle>
            <a:lvl1pPr marL="0" indent="0">
              <a:buNone/>
              <a:defRPr sz="1799">
                <a:latin typeface="+mj-lt"/>
              </a:defRPr>
            </a:lvl1pPr>
            <a:lvl2pPr marL="358650" indent="0">
              <a:buNone/>
              <a:defRPr>
                <a:latin typeface="Cambria" pitchFamily="18" charset="0"/>
              </a:defRPr>
            </a:lvl2pPr>
            <a:lvl3pPr marL="717299" indent="0">
              <a:buNone/>
              <a:defRPr>
                <a:latin typeface="Cambria" pitchFamily="18" charset="0"/>
              </a:defRPr>
            </a:lvl3pPr>
            <a:lvl4pPr marL="1075949" indent="0">
              <a:buNone/>
              <a:defRPr>
                <a:latin typeface="Cambria" pitchFamily="18" charset="0"/>
              </a:defRPr>
            </a:lvl4pPr>
            <a:lvl5pPr marL="1434597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0573" y="6476212"/>
            <a:ext cx="122381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00 Month 0000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053" y="6476212"/>
            <a:ext cx="175351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 in footer</a:t>
            </a:r>
          </a:p>
        </p:txBody>
      </p:sp>
    </p:spTree>
    <p:extLst>
      <p:ext uri="{BB962C8B-B14F-4D97-AF65-F5344CB8AC3E}">
        <p14:creationId xmlns:p14="http://schemas.microsoft.com/office/powerpoint/2010/main" val="3927123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6000" y="771649"/>
            <a:ext cx="9984000" cy="504000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544F40"/>
                </a:solidFill>
              </a:defRPr>
            </a:lvl1pPr>
            <a:lvl2pPr marL="457178" indent="0">
              <a:buNone/>
              <a:defRPr/>
            </a:lvl2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70400" y="5962571"/>
            <a:ext cx="11251200" cy="194733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11249027" y="6321427"/>
            <a:ext cx="511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AD7F09-FC0B-42A8-AF33-1BD52CC94DB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007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7F9EF-3474-8C8B-4B74-7B7A34D0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C1208D-DEC4-7F0E-11E4-E2E86330D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0596B3-586F-66C8-1869-C0FFE023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5731-EDD2-5D4C-8A7E-9D305081341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BDDAED-CC8B-BB88-E0A2-843F38B3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307F29-0C3C-5D8C-7A67-A4D1DF80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261B-CB9B-A04C-9B6A-9D2F57B97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64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6B65F3-625C-88D5-6A65-77D75EDA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4B4BCD-2AB6-173B-A22E-0AD5F4C14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FB404A-6A62-0BC6-239F-E6C05043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5731-EDD2-5D4C-8A7E-9D305081341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316A11-9A42-2858-6111-862A318E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3694E7-5E10-1B5C-34AB-62BA1CC2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261B-CB9B-A04C-9B6A-9D2F57B97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41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68093A-ADA9-8E67-81C2-AD4964D4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26FCD6-1344-C6F5-0D45-26856A08C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002CC8-A138-4940-9117-861AFC9DC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912DD5-DE00-9AA3-730B-B3F39CE7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5731-EDD2-5D4C-8A7E-9D305081341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94C4D4-3434-19F5-486B-49039894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F53463-AE8D-8DF6-DC3F-AFFD3782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261B-CB9B-A04C-9B6A-9D2F57B97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34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34DD1-F4F8-4B32-AC85-B5B58BA6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C64CC0-F9EE-CC7B-69D4-9C14EE47E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CB4F82-58C5-2DBD-B5DF-41414811A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DC589E-7BC5-29A0-D276-F035611DF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5B9D2E-9D89-1917-6AD9-0BA8FD3B6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FD8BA3D-5352-709A-FC42-2B671248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5731-EDD2-5D4C-8A7E-9D305081341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B815FA9-92F3-2993-286A-87EA760B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DCD265A-AE6B-DFD7-6A68-1D95A655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261B-CB9B-A04C-9B6A-9D2F57B97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91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954178-8894-5D8A-570A-2630E338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554F151-336C-3CFD-36A9-C6E238A2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5731-EDD2-5D4C-8A7E-9D305081341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2D427C-67EC-DCBC-7D19-9B5D1929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FE6425-D9A7-661C-7B26-67C0DA46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261B-CB9B-A04C-9B6A-9D2F57B97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07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357C259-AFD4-9C74-8015-E3587E53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5731-EDD2-5D4C-8A7E-9D305081341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3531CED-1E96-79ED-CC85-B3EC5108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08D1FE-5859-8B31-FC4A-EB7E12AB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261B-CB9B-A04C-9B6A-9D2F57B97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4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D4483-D796-DB85-9D74-E1065FC4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31B9BF-5204-6620-2377-D742306A8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5A5216-EE02-D137-F710-4A3E19D4B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882E47-A47E-D548-3AED-8377ADA3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5731-EDD2-5D4C-8A7E-9D305081341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565618-4361-24D8-263B-2ADA0B80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4DA1CF-AFD9-8A6A-94FC-251B8963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261B-CB9B-A04C-9B6A-9D2F57B97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6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B8B535-B303-989F-36AA-8EED4FEA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0AB2AEF-7C03-8ED5-B2B9-CD1DD9F37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AE62E0-E442-9232-E74B-6B3BE648A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302CFF-F45E-957C-FA25-6CB4580BD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5731-EDD2-5D4C-8A7E-9D305081341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EFEF6B-E03B-B3AC-E758-A4CF62DAA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1FC7A2-1675-DAD5-B7F7-DABC7303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261B-CB9B-A04C-9B6A-9D2F57B97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11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4FB057C-8AD3-36E2-589D-3313B8B7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64E8B7-C648-3031-2BA7-02B99A83B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8D0628-8794-4338-3D3D-549C61AA1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D5731-EDD2-5D4C-8A7E-9D305081341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65F9B9-B649-70A5-C292-A1FBFEF02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829692-0D88-7C7F-F19F-9C44531AF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6261B-CB9B-A04C-9B6A-9D2F57B97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66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A55184-9677-20EF-D097-D4A62D57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80" y="5695375"/>
            <a:ext cx="10515600" cy="1325563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267288-EF53-CAA2-1112-B9D416075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1E80531-0D7F-519E-FF35-63F9975E2B46}"/>
              </a:ext>
            </a:extLst>
          </p:cNvPr>
          <p:cNvSpPr/>
          <p:nvPr/>
        </p:nvSpPr>
        <p:spPr>
          <a:xfrm>
            <a:off x="-23446" y="-6740"/>
            <a:ext cx="12215445" cy="6864739"/>
          </a:xfrm>
          <a:prstGeom prst="rect">
            <a:avLst/>
          </a:prstGeom>
          <a:solidFill>
            <a:srgbClr val="193E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F5F25A6-2DBF-F4FD-FD83-0FDF5FE21E58}"/>
              </a:ext>
            </a:extLst>
          </p:cNvPr>
          <p:cNvSpPr txBox="1">
            <a:spLocks/>
          </p:cNvSpPr>
          <p:nvPr/>
        </p:nvSpPr>
        <p:spPr>
          <a:xfrm>
            <a:off x="1719776" y="3557718"/>
            <a:ext cx="875244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>
                <a:solidFill>
                  <a:srgbClr val="FF9900"/>
                </a:solidFill>
                <a:latin typeface="Bahnschrift" panose="020B0502040204020203" pitchFamily="34" charset="0"/>
              </a:rPr>
              <a:t>Cambio di programma nel trattamento dei pazienti con BPCO: </a:t>
            </a:r>
          </a:p>
          <a:p>
            <a:pPr algn="ctr"/>
            <a:r>
              <a:rPr lang="it-IT" sz="2400" dirty="0">
                <a:solidFill>
                  <a:srgbClr val="FF9900"/>
                </a:solidFill>
                <a:latin typeface="Bahnschrift" panose="020B0502040204020203" pitchFamily="34" charset="0"/>
              </a:rPr>
              <a:t>la linearità della triplice terapia inalatoria</a:t>
            </a:r>
            <a:br>
              <a:rPr lang="en-US" sz="3200" b="1" dirty="0">
                <a:solidFill>
                  <a:srgbClr val="FF9900"/>
                </a:solidFill>
                <a:latin typeface="Bahnschrift" panose="020B0502040204020203" pitchFamily="34" charset="0"/>
              </a:rPr>
            </a:br>
            <a:endParaRPr lang="it-IT" sz="3200" b="1" dirty="0">
              <a:solidFill>
                <a:srgbClr val="FF9900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F312848E-00A7-D633-47B5-007FEDD54157}"/>
              </a:ext>
            </a:extLst>
          </p:cNvPr>
          <p:cNvSpPr txBox="1">
            <a:spLocks/>
          </p:cNvSpPr>
          <p:nvPr/>
        </p:nvSpPr>
        <p:spPr>
          <a:xfrm>
            <a:off x="2895600" y="4570587"/>
            <a:ext cx="6400800" cy="1752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700"/>
              </a:spcBef>
              <a:buNone/>
            </a:pPr>
            <a:r>
              <a:rPr lang="it-IT" sz="1600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Dejan Radovanovic, MD, PhD</a:t>
            </a:r>
          </a:p>
          <a:p>
            <a:pPr marL="0" indent="0" algn="ctr">
              <a:spcBef>
                <a:spcPts val="700"/>
              </a:spcBef>
              <a:buNone/>
            </a:pPr>
            <a:r>
              <a:rPr lang="it-IT" sz="1600" dirty="0" err="1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Section</a:t>
            </a:r>
            <a:r>
              <a:rPr lang="it-IT" sz="1600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 of </a:t>
            </a:r>
            <a:r>
              <a:rPr lang="it-IT" sz="1600" dirty="0" err="1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Respiratory</a:t>
            </a:r>
            <a:r>
              <a:rPr lang="it-IT" sz="1600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Diseases</a:t>
            </a:r>
            <a:r>
              <a:rPr lang="it-IT" sz="1600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, L. Sacco University Hospital</a:t>
            </a:r>
          </a:p>
          <a:p>
            <a:pPr marL="0" indent="0" algn="ctr">
              <a:spcBef>
                <a:spcPts val="700"/>
              </a:spcBef>
              <a:buNone/>
            </a:pPr>
            <a:r>
              <a:rPr lang="it-IT" sz="1600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Department of </a:t>
            </a:r>
            <a:r>
              <a:rPr lang="it-IT" sz="1600" dirty="0" err="1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Biomedical</a:t>
            </a:r>
            <a:r>
              <a:rPr lang="it-IT" sz="1600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 and Clinical Sciences</a:t>
            </a:r>
          </a:p>
          <a:p>
            <a:pPr marL="0" indent="0" algn="ctr">
              <a:spcBef>
                <a:spcPts val="700"/>
              </a:spcBef>
              <a:buNone/>
            </a:pPr>
            <a:r>
              <a:rPr lang="it-IT" sz="1600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Università degli Studi di Milano</a:t>
            </a:r>
          </a:p>
          <a:p>
            <a:pPr marL="0" indent="0" algn="ctr">
              <a:buNone/>
            </a:pPr>
            <a:br>
              <a:rPr lang="it-IT" sz="1600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</a:br>
            <a:r>
              <a:rPr lang="it-IT" sz="1600" dirty="0">
                <a:solidFill>
                  <a:srgbClr val="FFC000"/>
                </a:solidFill>
                <a:latin typeface="Bahnschrift" panose="020B0502040204020203" pitchFamily="34" charset="0"/>
                <a:cs typeface="Arial" pitchFamily="34" charset="0"/>
              </a:rPr>
              <a:t>dejan.radovanovic@unimi.it</a:t>
            </a:r>
          </a:p>
          <a:p>
            <a:endParaRPr lang="it-IT" sz="1600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71147A5-0E3F-83CA-69F7-AEE6857A3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367589"/>
            <a:ext cx="2843808" cy="14219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4BC35DA-4165-3948-403A-37B75DD27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8" r="39099" b="26955"/>
          <a:stretch/>
        </p:blipFill>
        <p:spPr>
          <a:xfrm>
            <a:off x="111109" y="5384232"/>
            <a:ext cx="1309261" cy="138861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DEC540-3D51-24E2-6FE1-C1EA38C38B7C}"/>
              </a:ext>
            </a:extLst>
          </p:cNvPr>
          <p:cNvSpPr txBox="1"/>
          <p:nvPr/>
        </p:nvSpPr>
        <p:spPr>
          <a:xfrm>
            <a:off x="1683894" y="5466011"/>
            <a:ext cx="2593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UNIVERSITÀ</a:t>
            </a:r>
          </a:p>
          <a:p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DEGLI STUDI </a:t>
            </a:r>
          </a:p>
          <a:p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MILANO</a:t>
            </a:r>
          </a:p>
        </p:txBody>
      </p:sp>
      <p:cxnSp>
        <p:nvCxnSpPr>
          <p:cNvPr id="10" name="Connettore 1 18">
            <a:extLst>
              <a:ext uri="{FF2B5EF4-FFF2-40B4-BE49-F238E27FC236}">
                <a16:creationId xmlns:a16="http://schemas.microsoft.com/office/drawing/2014/main" id="{56CE1471-D51C-C872-2BBE-B9ABE03A1AD9}"/>
              </a:ext>
            </a:extLst>
          </p:cNvPr>
          <p:cNvCxnSpPr/>
          <p:nvPr/>
        </p:nvCxnSpPr>
        <p:spPr>
          <a:xfrm>
            <a:off x="1612644" y="5466011"/>
            <a:ext cx="0" cy="1200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5997ADC4-C9DC-0D02-2C87-B55F265BF1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7" t="3511" r="690" b="2187"/>
          <a:stretch/>
        </p:blipFill>
        <p:spPr>
          <a:xfrm>
            <a:off x="1892856" y="228079"/>
            <a:ext cx="8382840" cy="309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2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54" y="72213"/>
            <a:ext cx="6732144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83752"/>
            <a:ext cx="7193909" cy="420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3941835" y="3787370"/>
            <a:ext cx="4545280" cy="108473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104508" y="6311900"/>
            <a:ext cx="512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Garcia Rio F et al.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267662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3CA48-2B32-2452-4CAC-6A45B9F9A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362673" y="6316768"/>
            <a:ext cx="5231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Casanova C et al.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2005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296985" y="1429520"/>
            <a:ext cx="8916105" cy="4459725"/>
            <a:chOff x="251520" y="1556792"/>
            <a:chExt cx="8623301" cy="434486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2" t="6832" r="9177" b="19275"/>
            <a:stretch/>
          </p:blipFill>
          <p:spPr bwMode="auto">
            <a:xfrm>
              <a:off x="251520" y="1556792"/>
              <a:ext cx="8623301" cy="4138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tangolo 11"/>
            <p:cNvSpPr/>
            <p:nvPr/>
          </p:nvSpPr>
          <p:spPr>
            <a:xfrm>
              <a:off x="4563170" y="5647635"/>
              <a:ext cx="944934" cy="254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1"/>
            </a:p>
          </p:txBody>
        </p:sp>
      </p:grpSp>
      <p:sp>
        <p:nvSpPr>
          <p:cNvPr id="4" name="Ovale 3">
            <a:extLst>
              <a:ext uri="{FF2B5EF4-FFF2-40B4-BE49-F238E27FC236}">
                <a16:creationId xmlns:a16="http://schemas.microsoft.com/office/drawing/2014/main" id="{14E20CCE-6F3B-DD5A-5519-5855613EF42C}"/>
              </a:ext>
            </a:extLst>
          </p:cNvPr>
          <p:cNvSpPr/>
          <p:nvPr/>
        </p:nvSpPr>
        <p:spPr>
          <a:xfrm>
            <a:off x="4120588" y="3703899"/>
            <a:ext cx="1496992" cy="4784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E659584-2653-F757-1CCA-D8E9CFAB2BD4}"/>
              </a:ext>
            </a:extLst>
          </p:cNvPr>
          <p:cNvSpPr/>
          <p:nvPr/>
        </p:nvSpPr>
        <p:spPr>
          <a:xfrm>
            <a:off x="8830199" y="3428679"/>
            <a:ext cx="1496992" cy="4784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A57CAF-B46B-A976-048D-257BE4CB45BD}"/>
              </a:ext>
            </a:extLst>
          </p:cNvPr>
          <p:cNvSpPr txBox="1"/>
          <p:nvPr/>
        </p:nvSpPr>
        <p:spPr>
          <a:xfrm>
            <a:off x="1191667" y="550538"/>
            <a:ext cx="9764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Bahnschrift" panose="020B0502040204020203" pitchFamily="34" charset="0"/>
              </a:rPr>
              <a:t>HYPERINFLATED PATIENTS DIE MORE AND SOONER</a:t>
            </a:r>
          </a:p>
        </p:txBody>
      </p:sp>
    </p:spTree>
    <p:extLst>
      <p:ext uri="{BB962C8B-B14F-4D97-AF65-F5344CB8AC3E}">
        <p14:creationId xmlns:p14="http://schemas.microsoft.com/office/powerpoint/2010/main" val="182846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019032-6BE8-1FAF-FB2A-36822D6C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21E56-F7EC-4FE4-4F13-54058F186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4D38AC-9D8E-9F39-26BD-BF39B97C3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09" y="1027906"/>
            <a:ext cx="5024304" cy="435133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F59711-FF77-52CC-8836-26EBB25B1198}"/>
              </a:ext>
            </a:extLst>
          </p:cNvPr>
          <p:cNvSpPr txBox="1"/>
          <p:nvPr/>
        </p:nvSpPr>
        <p:spPr>
          <a:xfrm>
            <a:off x="-912139" y="6492875"/>
            <a:ext cx="389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Lorenzana et al. Respir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2AF53F5-D77D-F58E-5AA2-3C594DA9A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882" y="964026"/>
            <a:ext cx="5024304" cy="432215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44BB25D-CE6D-1AB2-5D52-69A73C79CD0F}"/>
              </a:ext>
            </a:extLst>
          </p:cNvPr>
          <p:cNvSpPr/>
          <p:nvPr/>
        </p:nvSpPr>
        <p:spPr>
          <a:xfrm>
            <a:off x="474609" y="1027906"/>
            <a:ext cx="363591" cy="450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4147DB2-D7F9-BAA4-AF3A-801CF95DD5CD}"/>
              </a:ext>
            </a:extLst>
          </p:cNvPr>
          <p:cNvSpPr/>
          <p:nvPr/>
        </p:nvSpPr>
        <p:spPr>
          <a:xfrm>
            <a:off x="6012882" y="1027906"/>
            <a:ext cx="363591" cy="450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69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E30E9C-249B-2C22-743C-5027D399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005"/>
            <a:ext cx="109728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0BBE77-0CEB-93AE-B2DA-A1F55A8CE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9568"/>
            <a:ext cx="10972800" cy="45259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B32A1E7-3410-FDE7-FA00-505D9A945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140"/>
          <a:stretch/>
        </p:blipFill>
        <p:spPr>
          <a:xfrm>
            <a:off x="1199687" y="292566"/>
            <a:ext cx="4230731" cy="568376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BD8ED46-694F-9831-705A-E056FAE137CA}"/>
              </a:ext>
            </a:extLst>
          </p:cNvPr>
          <p:cNvSpPr txBox="1"/>
          <p:nvPr/>
        </p:nvSpPr>
        <p:spPr>
          <a:xfrm>
            <a:off x="2220686" y="16449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Moderate COPD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055CC74-2575-FC1A-0E30-A3C54D394300}"/>
              </a:ext>
            </a:extLst>
          </p:cNvPr>
          <p:cNvSpPr txBox="1"/>
          <p:nvPr/>
        </p:nvSpPr>
        <p:spPr>
          <a:xfrm>
            <a:off x="2220688" y="294978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Severe COPD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935CAE3-1A56-C0B9-A405-612540F7A300}"/>
              </a:ext>
            </a:extLst>
          </p:cNvPr>
          <p:cNvSpPr/>
          <p:nvPr/>
        </p:nvSpPr>
        <p:spPr>
          <a:xfrm>
            <a:off x="3032451" y="3447189"/>
            <a:ext cx="1758572" cy="22397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CA00A57-2CE9-FC7E-6EF8-363C07E1CCC1}"/>
              </a:ext>
            </a:extLst>
          </p:cNvPr>
          <p:cNvSpPr/>
          <p:nvPr/>
        </p:nvSpPr>
        <p:spPr>
          <a:xfrm>
            <a:off x="3043989" y="642521"/>
            <a:ext cx="1758572" cy="22397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EC95EEF9-3E21-EFC7-4B5F-630EE52267F8}"/>
              </a:ext>
            </a:extLst>
          </p:cNvPr>
          <p:cNvGrpSpPr/>
          <p:nvPr/>
        </p:nvGrpSpPr>
        <p:grpSpPr>
          <a:xfrm>
            <a:off x="5648043" y="682730"/>
            <a:ext cx="5344271" cy="4844012"/>
            <a:chOff x="5648042" y="883363"/>
            <a:chExt cx="5344271" cy="4844012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B6AC4999-22C6-BA02-54C9-39A394DD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8042" y="883363"/>
              <a:ext cx="5344271" cy="3696216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CE454DBE-C1A5-85A4-4F9E-016B8DCB06E1}"/>
                </a:ext>
              </a:extLst>
            </p:cNvPr>
            <p:cNvSpPr txBox="1"/>
            <p:nvPr/>
          </p:nvSpPr>
          <p:spPr>
            <a:xfrm>
              <a:off x="6899441" y="5150279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Severe COPD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31D7DADD-F263-8912-3D36-583565529B96}"/>
                </a:ext>
              </a:extLst>
            </p:cNvPr>
            <p:cNvSpPr txBox="1"/>
            <p:nvPr/>
          </p:nvSpPr>
          <p:spPr>
            <a:xfrm>
              <a:off x="9008746" y="5150279"/>
              <a:ext cx="189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Moderate COPD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AB984B66-3317-6E13-1A44-63CAFB71381C}"/>
                </a:ext>
              </a:extLst>
            </p:cNvPr>
            <p:cNvSpPr/>
            <p:nvPr/>
          </p:nvSpPr>
          <p:spPr>
            <a:xfrm>
              <a:off x="7464490" y="2202024"/>
              <a:ext cx="235370" cy="201541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044A1CF2-C9F7-E2A5-6FFD-A34505B2763C}"/>
                </a:ext>
              </a:extLst>
            </p:cNvPr>
            <p:cNvSpPr/>
            <p:nvPr/>
          </p:nvSpPr>
          <p:spPr>
            <a:xfrm>
              <a:off x="8231536" y="2481943"/>
              <a:ext cx="177281" cy="173549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55EBBA53-94BF-9BBB-D081-24C6A2C2C1D5}"/>
                </a:ext>
              </a:extLst>
            </p:cNvPr>
            <p:cNvSpPr/>
            <p:nvPr/>
          </p:nvSpPr>
          <p:spPr>
            <a:xfrm>
              <a:off x="8970731" y="2780522"/>
              <a:ext cx="188819" cy="14223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1F96F047-3AA0-79F5-7598-1121C37F41CA}"/>
                </a:ext>
              </a:extLst>
            </p:cNvPr>
            <p:cNvSpPr/>
            <p:nvPr/>
          </p:nvSpPr>
          <p:spPr>
            <a:xfrm>
              <a:off x="9726339" y="2187207"/>
              <a:ext cx="240101" cy="201541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64603E51-9271-FF60-EFF3-C60478285F62}"/>
                </a:ext>
              </a:extLst>
            </p:cNvPr>
            <p:cNvSpPr/>
            <p:nvPr/>
          </p:nvSpPr>
          <p:spPr>
            <a:xfrm>
              <a:off x="10497826" y="1690688"/>
              <a:ext cx="235370" cy="252674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2D2EBEC8-0C3F-B1DB-0BD3-7542C2A79A83}"/>
                </a:ext>
              </a:extLst>
            </p:cNvPr>
            <p:cNvSpPr/>
            <p:nvPr/>
          </p:nvSpPr>
          <p:spPr>
            <a:xfrm>
              <a:off x="6484065" y="4942510"/>
              <a:ext cx="279440" cy="78486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A501114-1B03-EA47-E37E-B34455AA3356}"/>
                </a:ext>
              </a:extLst>
            </p:cNvPr>
            <p:cNvSpPr/>
            <p:nvPr/>
          </p:nvSpPr>
          <p:spPr>
            <a:xfrm>
              <a:off x="8720022" y="4957053"/>
              <a:ext cx="283279" cy="75578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6529ED-AE63-B705-C72F-16DA3C0C2A1C}"/>
              </a:ext>
            </a:extLst>
          </p:cNvPr>
          <p:cNvSpPr txBox="1"/>
          <p:nvPr/>
        </p:nvSpPr>
        <p:spPr>
          <a:xfrm>
            <a:off x="-429364" y="6382155"/>
            <a:ext cx="374441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67" dirty="0" err="1">
                <a:latin typeface="Arial" panose="020B0604020202020204" pitchFamily="34" charset="0"/>
                <a:cs typeface="Arial" panose="020B0604020202020204" pitchFamily="34" charset="0"/>
              </a:rPr>
              <a:t>Tashkin</a:t>
            </a:r>
            <a:r>
              <a:rPr lang="it-IT" sz="1467" dirty="0">
                <a:latin typeface="Arial" panose="020B0604020202020204" pitchFamily="34" charset="0"/>
                <a:cs typeface="Arial" panose="020B0604020202020204" pitchFamily="34" charset="0"/>
              </a:rPr>
              <a:t> DP et al. Eur Respir J 2008</a:t>
            </a:r>
          </a:p>
        </p:txBody>
      </p:sp>
    </p:spTree>
    <p:extLst>
      <p:ext uri="{BB962C8B-B14F-4D97-AF65-F5344CB8AC3E}">
        <p14:creationId xmlns:p14="http://schemas.microsoft.com/office/powerpoint/2010/main" val="16276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A3504F-5838-42B9-BBCE-860BEADA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2">
              <a:defRPr/>
            </a:pPr>
            <a:fld id="{2FE18977-94FB-415F-B497-03350E8854FC}" type="slidenum">
              <a:rPr lang="en-GB" sz="800">
                <a:solidFill>
                  <a:srgbClr val="9A8B7D"/>
                </a:solidFill>
                <a:latin typeface="Arial"/>
              </a:rPr>
              <a:pPr defTabSz="914332">
                <a:defRPr/>
              </a:pPr>
              <a:t>14</a:t>
            </a:fld>
            <a:endParaRPr lang="en-GB" sz="800" dirty="0">
              <a:solidFill>
                <a:srgbClr val="9A8B7D"/>
              </a:solidFill>
              <a:latin typeface="Arial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A5BC17D-F3A7-4D20-8B2C-9086BCC8E419}"/>
              </a:ext>
            </a:extLst>
          </p:cNvPr>
          <p:cNvSpPr txBox="1">
            <a:spLocks/>
          </p:cNvSpPr>
          <p:nvPr/>
        </p:nvSpPr>
        <p:spPr>
          <a:xfrm>
            <a:off x="462437" y="6148459"/>
            <a:ext cx="11297567" cy="497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40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40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40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40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86">
              <a:defRPr/>
            </a:pPr>
            <a:r>
              <a:rPr lang="it-IT"/>
              <a:t>     </a:t>
            </a:r>
            <a:endParaRPr lang="it-IT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125346-3E70-4B4A-B421-5573857EC574}"/>
              </a:ext>
            </a:extLst>
          </p:cNvPr>
          <p:cNvSpPr txBox="1">
            <a:spLocks/>
          </p:cNvSpPr>
          <p:nvPr/>
        </p:nvSpPr>
        <p:spPr>
          <a:xfrm>
            <a:off x="990687" y="6325848"/>
            <a:ext cx="10752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37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86">
              <a:defRPr/>
            </a:pPr>
            <a:endParaRPr lang="en-US" sz="800" dirty="0">
              <a:highlight>
                <a:srgbClr val="FFFF00"/>
              </a:highligh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40AD41-F5BC-4FC1-91E4-9FB7DD45BEA4}"/>
              </a:ext>
            </a:extLst>
          </p:cNvPr>
          <p:cNvGrpSpPr/>
          <p:nvPr/>
        </p:nvGrpSpPr>
        <p:grpSpPr>
          <a:xfrm>
            <a:off x="1489023" y="2702553"/>
            <a:ext cx="4275871" cy="2962604"/>
            <a:chOff x="550786" y="1539342"/>
            <a:chExt cx="3832836" cy="235400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5E22A168-59E9-4DB7-8203-987E616F06F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50786" y="1539342"/>
            <a:ext cx="3832836" cy="235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C4A0951-100E-413A-843E-12BC02990826}"/>
                </a:ext>
              </a:extLst>
            </p:cNvPr>
            <p:cNvGrpSpPr/>
            <p:nvPr/>
          </p:nvGrpSpPr>
          <p:grpSpPr>
            <a:xfrm>
              <a:off x="3309869" y="1796892"/>
              <a:ext cx="152400" cy="152400"/>
              <a:chOff x="6865620" y="2072395"/>
              <a:chExt cx="152400" cy="15240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0CAFAD6-2317-447F-ABBF-C818F78CCBDB}"/>
                  </a:ext>
                </a:extLst>
              </p:cNvPr>
              <p:cNvCxnSpPr/>
              <p:nvPr/>
            </p:nvCxnSpPr>
            <p:spPr>
              <a:xfrm>
                <a:off x="6865620" y="2072395"/>
                <a:ext cx="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36633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3E6B9E4-B212-4E2A-845D-05471975BE93}"/>
                  </a:ext>
                </a:extLst>
              </p:cNvPr>
              <p:cNvCxnSpPr/>
              <p:nvPr/>
            </p:nvCxnSpPr>
            <p:spPr>
              <a:xfrm>
                <a:off x="7018020" y="2224795"/>
                <a:ext cx="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544F40">
                    <a:lumMod val="50000"/>
                  </a:srgbClr>
                </a:solidFill>
                <a:prstDash val="solid"/>
              </a:ln>
              <a:effectLst/>
            </p:spPr>
          </p:cxn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3DF2E7D-7186-4018-931E-1A122C728746}"/>
              </a:ext>
            </a:extLst>
          </p:cNvPr>
          <p:cNvSpPr/>
          <p:nvPr/>
        </p:nvSpPr>
        <p:spPr>
          <a:xfrm>
            <a:off x="591755" y="1781414"/>
            <a:ext cx="5431668" cy="4060185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050">
              <a:defRPr/>
            </a:pPr>
            <a:r>
              <a:rPr lang="it-IT" sz="2400" b="1" kern="0">
                <a:solidFill>
                  <a:prstClr val="white"/>
                </a:solidFill>
                <a:latin typeface="Arial" panose="020B0604020202020204"/>
              </a:rPr>
              <a:t>46</a:t>
            </a:r>
            <a:endParaRPr lang="it-IT" sz="2400" b="1" kern="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C61055A-57E1-472C-907F-D85F6513CB35}"/>
              </a:ext>
            </a:extLst>
          </p:cNvPr>
          <p:cNvSpPr txBox="1">
            <a:spLocks/>
          </p:cNvSpPr>
          <p:nvPr/>
        </p:nvSpPr>
        <p:spPr>
          <a:xfrm>
            <a:off x="722291" y="1810854"/>
            <a:ext cx="1457119" cy="457847"/>
          </a:xfrm>
          <a:prstGeom prst="rect">
            <a:avLst/>
          </a:prstGeom>
          <a:solidFill>
            <a:srgbClr val="74C091">
              <a:lumMod val="40000"/>
              <a:lumOff val="60000"/>
            </a:srgbClr>
          </a:solidFill>
          <a:ln w="12700" cap="flat" cmpd="sng" algn="ctr">
            <a:noFill/>
            <a:prstDash val="solid"/>
            <a:headEnd/>
            <a:tailEnd/>
          </a:ln>
          <a:effectLst/>
        </p:spPr>
        <p:txBody>
          <a:bodyPr rot="0" spcFirstLastPara="0" vertOverflow="overflow" horzOverflow="overflow" vert="horz" wrap="square" lIns="128000" tIns="128000" rIns="128000" bIns="12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12191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4F40"/>
              </a:buClr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  <a:lvl2pPr marL="0" indent="0" algn="l" defTabSz="130019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1300199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8000" indent="-288000" algn="l" defTabSz="1300199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130019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575549" indent="-325050" algn="l" defTabSz="130019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649" indent="-325050" algn="l" defTabSz="130019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749" indent="-325050" algn="l" defTabSz="130019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848" indent="-325050" algn="l" defTabSz="130019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456070">
              <a:defRPr/>
            </a:pPr>
            <a:r>
              <a:rPr lang="it-IT" sz="1600" dirty="0">
                <a:solidFill>
                  <a:srgbClr val="544F40"/>
                </a:solidFill>
              </a:rPr>
              <a:t>Trough FVC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80310B-FF77-40E9-8870-60AE58430EC3}"/>
              </a:ext>
            </a:extLst>
          </p:cNvPr>
          <p:cNvCxnSpPr>
            <a:cxnSpLocks/>
          </p:cNvCxnSpPr>
          <p:nvPr/>
        </p:nvCxnSpPr>
        <p:spPr>
          <a:xfrm>
            <a:off x="954305" y="5665155"/>
            <a:ext cx="3086691" cy="0"/>
          </a:xfrm>
          <a:prstGeom prst="line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E2C050-EF7B-417F-9C31-EC5903C52939}"/>
              </a:ext>
            </a:extLst>
          </p:cNvPr>
          <p:cNvSpPr txBox="1"/>
          <p:nvPr/>
        </p:nvSpPr>
        <p:spPr>
          <a:xfrm>
            <a:off x="2110711" y="3224969"/>
            <a:ext cx="1196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buClr>
                <a:srgbClr val="F36633"/>
              </a:buClr>
              <a:defRPr/>
            </a:pPr>
            <a:endParaRPr lang="en-US" sz="1200" kern="0" dirty="0">
              <a:solidFill>
                <a:srgbClr val="544F40"/>
              </a:solidFill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5291D9-9C29-48F0-9CAA-4B9C1EE848FA}"/>
              </a:ext>
            </a:extLst>
          </p:cNvPr>
          <p:cNvSpPr txBox="1"/>
          <p:nvPr/>
        </p:nvSpPr>
        <p:spPr>
          <a:xfrm>
            <a:off x="1886006" y="5257527"/>
            <a:ext cx="106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buClr>
                <a:srgbClr val="F36633"/>
              </a:buClr>
              <a:defRPr/>
            </a:pPr>
            <a:r>
              <a:rPr lang="it-IT" sz="1400" b="1" kern="0" dirty="0">
                <a:solidFill>
                  <a:srgbClr val="8E0059"/>
                </a:solidFill>
                <a:latin typeface="Arial"/>
              </a:rPr>
              <a:t>UMEC/VI</a:t>
            </a:r>
            <a:br>
              <a:rPr sz="2400" kern="0">
                <a:solidFill>
                  <a:srgbClr val="F36633"/>
                </a:solidFill>
                <a:latin typeface="Arial"/>
              </a:rPr>
            </a:br>
            <a:r>
              <a:rPr lang="it-IT" sz="1400" kern="0" dirty="0">
                <a:solidFill>
                  <a:srgbClr val="8E0059"/>
                </a:solidFill>
                <a:latin typeface="Arial"/>
              </a:rPr>
              <a:t>n = 812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9FAB91-20B6-4B22-BF87-9ABAB04BAE72}"/>
              </a:ext>
            </a:extLst>
          </p:cNvPr>
          <p:cNvSpPr txBox="1"/>
          <p:nvPr/>
        </p:nvSpPr>
        <p:spPr>
          <a:xfrm>
            <a:off x="3267115" y="5257527"/>
            <a:ext cx="96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buClr>
                <a:srgbClr val="F36633"/>
              </a:buClr>
              <a:defRPr/>
            </a:pPr>
            <a:r>
              <a:rPr lang="it-IT" sz="1400" b="1" kern="0" dirty="0">
                <a:solidFill>
                  <a:srgbClr val="74C091">
                    <a:lumMod val="50000"/>
                  </a:srgbClr>
                </a:solidFill>
                <a:latin typeface="Arial"/>
              </a:rPr>
              <a:t>UMEC</a:t>
            </a:r>
            <a:br>
              <a:rPr sz="2400" kern="0" dirty="0">
                <a:solidFill>
                  <a:srgbClr val="74C091">
                    <a:lumMod val="50000"/>
                  </a:srgbClr>
                </a:solidFill>
                <a:latin typeface="Arial"/>
              </a:rPr>
            </a:br>
            <a:r>
              <a:rPr lang="it-IT" sz="1400" kern="0" dirty="0">
                <a:solidFill>
                  <a:srgbClr val="74C091">
                    <a:lumMod val="50000"/>
                  </a:srgbClr>
                </a:solidFill>
                <a:latin typeface="Arial"/>
              </a:rPr>
              <a:t>n = 804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846CC4-783C-4278-BB6D-D3CBB2836F3A}"/>
              </a:ext>
            </a:extLst>
          </p:cNvPr>
          <p:cNvSpPr txBox="1"/>
          <p:nvPr/>
        </p:nvSpPr>
        <p:spPr>
          <a:xfrm rot="16200000">
            <a:off x="-417923" y="3928401"/>
            <a:ext cx="301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buClr>
                <a:srgbClr val="F36633"/>
              </a:buClr>
              <a:defRPr/>
            </a:pPr>
            <a:r>
              <a:rPr lang="it-IT" sz="1200" b="1" kern="0" dirty="0">
                <a:solidFill>
                  <a:srgbClr val="544F40"/>
                </a:solidFill>
                <a:latin typeface="Arial"/>
              </a:rPr>
              <a:t>Variazione media LS</a:t>
            </a:r>
            <a:br>
              <a:rPr sz="2400" kern="0">
                <a:solidFill>
                  <a:srgbClr val="F36633"/>
                </a:solidFill>
                <a:latin typeface="Arial"/>
              </a:rPr>
            </a:br>
            <a:r>
              <a:rPr lang="it-IT" sz="1200" b="1" kern="0" dirty="0">
                <a:solidFill>
                  <a:srgbClr val="544F40"/>
                </a:solidFill>
                <a:latin typeface="Arial"/>
              </a:rPr>
              <a:t>dal basale (ml)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BBA484-4200-4D34-897A-E625AB943E12}"/>
              </a:ext>
            </a:extLst>
          </p:cNvPr>
          <p:cNvSpPr txBox="1"/>
          <p:nvPr/>
        </p:nvSpPr>
        <p:spPr>
          <a:xfrm>
            <a:off x="4577262" y="5257527"/>
            <a:ext cx="96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buClr>
                <a:srgbClr val="F36633"/>
              </a:buClr>
              <a:defRPr/>
            </a:pPr>
            <a:r>
              <a:rPr lang="it-IT" sz="1400" b="1" kern="0" dirty="0">
                <a:solidFill>
                  <a:srgbClr val="151311"/>
                </a:solidFill>
                <a:latin typeface="Arial"/>
              </a:rPr>
              <a:t>SAL</a:t>
            </a:r>
            <a:br>
              <a:rPr sz="2400" kern="0" dirty="0">
                <a:solidFill>
                  <a:srgbClr val="151311"/>
                </a:solidFill>
                <a:latin typeface="Arial"/>
              </a:rPr>
            </a:br>
            <a:r>
              <a:rPr lang="it-IT" sz="1400" kern="0" dirty="0">
                <a:solidFill>
                  <a:srgbClr val="151311"/>
                </a:solidFill>
                <a:latin typeface="Arial"/>
              </a:rPr>
              <a:t>n = 809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ABD3A2-E95A-4D33-B73D-EA39610AAC9B}"/>
              </a:ext>
            </a:extLst>
          </p:cNvPr>
          <p:cNvSpPr txBox="1"/>
          <p:nvPr/>
        </p:nvSpPr>
        <p:spPr>
          <a:xfrm>
            <a:off x="2085591" y="3221489"/>
            <a:ext cx="86307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defRPr/>
            </a:pPr>
            <a:r>
              <a:rPr lang="it-IT" sz="2133" b="1" kern="0" dirty="0">
                <a:solidFill>
                  <a:prstClr val="white"/>
                </a:solidFill>
                <a:latin typeface="Arial"/>
              </a:rPr>
              <a:t>125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A94397-237E-4756-92C6-22CD1ADE9DD5}"/>
              </a:ext>
            </a:extLst>
          </p:cNvPr>
          <p:cNvSpPr txBox="1"/>
          <p:nvPr/>
        </p:nvSpPr>
        <p:spPr>
          <a:xfrm>
            <a:off x="2253721" y="2584551"/>
            <a:ext cx="220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defRPr/>
            </a:pPr>
            <a:r>
              <a:rPr lang="it-IT" sz="1600" b="1" kern="0" dirty="0">
                <a:solidFill>
                  <a:srgbClr val="544F40"/>
                </a:solidFill>
                <a:latin typeface="Arial"/>
              </a:rPr>
              <a:t>79 ml </a:t>
            </a:r>
            <a:r>
              <a:rPr lang="it-IT" sz="1400" b="1" kern="0" dirty="0">
                <a:solidFill>
                  <a:srgbClr val="544F40"/>
                </a:solidFill>
                <a:latin typeface="Arial"/>
              </a:rPr>
              <a:t>(IC 95% 42,116)**</a:t>
            </a:r>
            <a:endParaRPr lang="it-IT" sz="1600" b="1" kern="0" dirty="0">
              <a:solidFill>
                <a:srgbClr val="544F40"/>
              </a:solidFill>
              <a:latin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BA6FF6-F0E7-4399-BEB0-1A69794662A1}"/>
              </a:ext>
            </a:extLst>
          </p:cNvPr>
          <p:cNvGrpSpPr/>
          <p:nvPr/>
        </p:nvGrpSpPr>
        <p:grpSpPr>
          <a:xfrm>
            <a:off x="2389962" y="2854116"/>
            <a:ext cx="1412503" cy="1029336"/>
            <a:chOff x="1748351" y="1926337"/>
            <a:chExt cx="1052459" cy="7799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CC3C1A0-2E62-4B51-8125-AB5E1874FD54}"/>
                </a:ext>
              </a:extLst>
            </p:cNvPr>
            <p:cNvCxnSpPr>
              <a:cxnSpLocks/>
            </p:cNvCxnSpPr>
            <p:nvPr/>
          </p:nvCxnSpPr>
          <p:spPr>
            <a:xfrm>
              <a:off x="1748351" y="1928117"/>
              <a:ext cx="1051088" cy="0"/>
            </a:xfrm>
            <a:prstGeom prst="line">
              <a:avLst/>
            </a:prstGeom>
            <a:noFill/>
            <a:ln w="1270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821E422-9659-4340-B321-C5632F942DE5}"/>
                </a:ext>
              </a:extLst>
            </p:cNvPr>
            <p:cNvCxnSpPr>
              <a:cxnSpLocks/>
            </p:cNvCxnSpPr>
            <p:nvPr/>
          </p:nvCxnSpPr>
          <p:spPr>
            <a:xfrm>
              <a:off x="1752299" y="1926337"/>
              <a:ext cx="1371" cy="73237"/>
            </a:xfrm>
            <a:prstGeom prst="line">
              <a:avLst/>
            </a:prstGeom>
            <a:noFill/>
            <a:ln w="1270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84C67A1-5D53-4829-AAC3-A766CB587374}"/>
                </a:ext>
              </a:extLst>
            </p:cNvPr>
            <p:cNvCxnSpPr>
              <a:cxnSpLocks/>
            </p:cNvCxnSpPr>
            <p:nvPr/>
          </p:nvCxnSpPr>
          <p:spPr>
            <a:xfrm>
              <a:off x="2799439" y="1931099"/>
              <a:ext cx="1371" cy="73237"/>
            </a:xfrm>
            <a:prstGeom prst="line">
              <a:avLst/>
            </a:prstGeom>
            <a:noFill/>
            <a:ln w="1270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A33E820-A6F5-43C5-A8AF-63841DEDFDC5}"/>
              </a:ext>
            </a:extLst>
          </p:cNvPr>
          <p:cNvSpPr txBox="1"/>
          <p:nvPr/>
        </p:nvSpPr>
        <p:spPr>
          <a:xfrm>
            <a:off x="4622302" y="4591177"/>
            <a:ext cx="920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defRPr/>
            </a:pPr>
            <a:r>
              <a:rPr lang="it-IT" sz="2000" b="1" kern="0" dirty="0">
                <a:solidFill>
                  <a:srgbClr val="544F40"/>
                </a:solidFill>
                <a:latin typeface="Arial"/>
              </a:rPr>
              <a:t>-64</a:t>
            </a:r>
            <a:endParaRPr lang="it-IT" sz="2133" b="1" kern="0" dirty="0">
              <a:solidFill>
                <a:srgbClr val="544F40"/>
              </a:solidFill>
              <a:latin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A136B4-97B7-474B-827C-98C8DD9C8226}"/>
              </a:ext>
            </a:extLst>
          </p:cNvPr>
          <p:cNvSpPr txBox="1"/>
          <p:nvPr/>
        </p:nvSpPr>
        <p:spPr>
          <a:xfrm>
            <a:off x="2828170" y="1848996"/>
            <a:ext cx="2072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defRPr/>
            </a:pPr>
            <a:r>
              <a:rPr lang="it-IT" sz="1600" b="1" kern="0" dirty="0">
                <a:solidFill>
                  <a:srgbClr val="544F40"/>
                </a:solidFill>
                <a:latin typeface="Arial"/>
              </a:rPr>
              <a:t>189 ml</a:t>
            </a:r>
            <a:br>
              <a:rPr sz="2400" kern="0" dirty="0">
                <a:solidFill>
                  <a:srgbClr val="F36633"/>
                </a:solidFill>
                <a:latin typeface="Arial"/>
              </a:rPr>
            </a:br>
            <a:r>
              <a:rPr lang="it-IT" sz="1400" b="1" kern="0" dirty="0">
                <a:solidFill>
                  <a:srgbClr val="544F40"/>
                </a:solidFill>
                <a:latin typeface="Arial"/>
              </a:rPr>
              <a:t>(IC 95% 152,225)**</a:t>
            </a:r>
            <a:endParaRPr lang="it-IT" sz="1600" b="1" kern="0" dirty="0">
              <a:solidFill>
                <a:srgbClr val="544F40"/>
              </a:solidFill>
              <a:latin typeface="Arial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E8F47C-8472-4C94-8708-6DBAB3FBFFB0}"/>
              </a:ext>
            </a:extLst>
          </p:cNvPr>
          <p:cNvGrpSpPr/>
          <p:nvPr/>
        </p:nvGrpSpPr>
        <p:grpSpPr>
          <a:xfrm>
            <a:off x="2709299" y="2337277"/>
            <a:ext cx="2406784" cy="2023243"/>
            <a:chOff x="1752299" y="1926337"/>
            <a:chExt cx="1051088" cy="58286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F39109D-7002-4C2A-ADC3-353E196625D2}"/>
                </a:ext>
              </a:extLst>
            </p:cNvPr>
            <p:cNvCxnSpPr>
              <a:cxnSpLocks/>
            </p:cNvCxnSpPr>
            <p:nvPr/>
          </p:nvCxnSpPr>
          <p:spPr>
            <a:xfrm>
              <a:off x="1752299" y="1931099"/>
              <a:ext cx="1051088" cy="0"/>
            </a:xfrm>
            <a:prstGeom prst="line">
              <a:avLst/>
            </a:prstGeom>
            <a:noFill/>
            <a:ln w="1270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BF04DEE-25B3-41C6-B8CD-181466CC3AA0}"/>
                </a:ext>
              </a:extLst>
            </p:cNvPr>
            <p:cNvCxnSpPr>
              <a:cxnSpLocks/>
            </p:cNvCxnSpPr>
            <p:nvPr/>
          </p:nvCxnSpPr>
          <p:spPr>
            <a:xfrm>
              <a:off x="1752299" y="1926337"/>
              <a:ext cx="1371" cy="73237"/>
            </a:xfrm>
            <a:prstGeom prst="line">
              <a:avLst/>
            </a:prstGeom>
            <a:noFill/>
            <a:ln w="1270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8ECFB25-0111-4006-ACD8-7ED5EB68A48D}"/>
                </a:ext>
              </a:extLst>
            </p:cNvPr>
            <p:cNvCxnSpPr>
              <a:cxnSpLocks/>
            </p:cNvCxnSpPr>
            <p:nvPr/>
          </p:nvCxnSpPr>
          <p:spPr>
            <a:xfrm>
              <a:off x="2799439" y="1931099"/>
              <a:ext cx="0" cy="578104"/>
            </a:xfrm>
            <a:prstGeom prst="line">
              <a:avLst/>
            </a:prstGeom>
            <a:noFill/>
            <a:ln w="1270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084647-6E84-4917-9CDB-C12A5A10004A}"/>
              </a:ext>
            </a:extLst>
          </p:cNvPr>
          <p:cNvGrpSpPr/>
          <p:nvPr/>
        </p:nvGrpSpPr>
        <p:grpSpPr>
          <a:xfrm>
            <a:off x="7126823" y="2702553"/>
            <a:ext cx="4275871" cy="2962604"/>
            <a:chOff x="550786" y="1539342"/>
            <a:chExt cx="3832836" cy="2354000"/>
          </a:xfrm>
        </p:grpSpPr>
        <p:graphicFrame>
          <p:nvGraphicFramePr>
            <p:cNvPr id="39" name="Chart 38">
              <a:extLst>
                <a:ext uri="{FF2B5EF4-FFF2-40B4-BE49-F238E27FC236}">
                  <a16:creationId xmlns:a16="http://schemas.microsoft.com/office/drawing/2014/main" id="{6E8C5148-A4FA-4226-9E13-3FCBFEDE9EA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50786" y="1539342"/>
            <a:ext cx="3832836" cy="235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2EAA370-84FC-418C-B4F9-07719B981C54}"/>
                </a:ext>
              </a:extLst>
            </p:cNvPr>
            <p:cNvGrpSpPr/>
            <p:nvPr/>
          </p:nvGrpSpPr>
          <p:grpSpPr>
            <a:xfrm>
              <a:off x="3309869" y="1796892"/>
              <a:ext cx="152400" cy="152400"/>
              <a:chOff x="6865620" y="2072395"/>
              <a:chExt cx="152400" cy="1524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3FF67F1-414D-4A60-B4B8-FFA0E332077E}"/>
                  </a:ext>
                </a:extLst>
              </p:cNvPr>
              <p:cNvCxnSpPr/>
              <p:nvPr/>
            </p:nvCxnSpPr>
            <p:spPr>
              <a:xfrm>
                <a:off x="6865620" y="2072395"/>
                <a:ext cx="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36633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6F31E44-9755-4B98-A11E-AAE139B48746}"/>
                  </a:ext>
                </a:extLst>
              </p:cNvPr>
              <p:cNvCxnSpPr/>
              <p:nvPr/>
            </p:nvCxnSpPr>
            <p:spPr>
              <a:xfrm>
                <a:off x="7018020" y="2224795"/>
                <a:ext cx="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544F40">
                    <a:lumMod val="50000"/>
                  </a:srgbClr>
                </a:solidFill>
                <a:prstDash val="solid"/>
              </a:ln>
              <a:effectLst/>
            </p:spPr>
          </p:cxn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B582DB0-2E70-497E-B050-B787A9248027}"/>
              </a:ext>
            </a:extLst>
          </p:cNvPr>
          <p:cNvSpPr/>
          <p:nvPr/>
        </p:nvSpPr>
        <p:spPr>
          <a:xfrm>
            <a:off x="6406752" y="1781414"/>
            <a:ext cx="5353251" cy="4060185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050">
              <a:defRPr/>
            </a:pPr>
            <a:endParaRPr lang="en-US" sz="2400" kern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BA876BFB-A3AE-4997-B5C6-C230E2D51EB7}"/>
              </a:ext>
            </a:extLst>
          </p:cNvPr>
          <p:cNvSpPr txBox="1">
            <a:spLocks/>
          </p:cNvSpPr>
          <p:nvPr/>
        </p:nvSpPr>
        <p:spPr>
          <a:xfrm>
            <a:off x="6429622" y="1787126"/>
            <a:ext cx="1420177" cy="383823"/>
          </a:xfrm>
          <a:prstGeom prst="rect">
            <a:avLst/>
          </a:prstGeom>
          <a:solidFill>
            <a:srgbClr val="74C091">
              <a:lumMod val="40000"/>
              <a:lumOff val="60000"/>
            </a:srgb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headEnd/>
            <a:tailEnd/>
          </a:ln>
          <a:effectLst/>
        </p:spPr>
        <p:txBody>
          <a:bodyPr rot="0" spcFirstLastPara="0" vertOverflow="overflow" horzOverflow="overflow" vert="horz" wrap="square" lIns="128000" tIns="128000" rIns="128000" bIns="12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12191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4F40"/>
              </a:buClr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  <a:lvl2pPr marL="0" indent="0" algn="l" defTabSz="130019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1300199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8000" indent="-288000" algn="l" defTabSz="1300199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130019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575549" indent="-325050" algn="l" defTabSz="130019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649" indent="-325050" algn="l" defTabSz="130019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749" indent="-325050" algn="l" defTabSz="130019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848" indent="-325050" algn="l" defTabSz="130019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6070">
              <a:defRPr/>
            </a:pPr>
            <a:r>
              <a:rPr lang="it-IT" sz="1600" dirty="0">
                <a:solidFill>
                  <a:srgbClr val="544F40"/>
                </a:solidFill>
              </a:rPr>
              <a:t>Trough IC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EDD6162-52E8-444A-B0F6-6037FDECFE6E}"/>
              </a:ext>
            </a:extLst>
          </p:cNvPr>
          <p:cNvCxnSpPr>
            <a:cxnSpLocks/>
          </p:cNvCxnSpPr>
          <p:nvPr/>
        </p:nvCxnSpPr>
        <p:spPr>
          <a:xfrm>
            <a:off x="6592105" y="5665155"/>
            <a:ext cx="3086691" cy="0"/>
          </a:xfrm>
          <a:prstGeom prst="line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249ED38-6A60-445A-99A3-7E67D03EE145}"/>
              </a:ext>
            </a:extLst>
          </p:cNvPr>
          <p:cNvSpPr txBox="1"/>
          <p:nvPr/>
        </p:nvSpPr>
        <p:spPr>
          <a:xfrm>
            <a:off x="7748511" y="3224969"/>
            <a:ext cx="1196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buClr>
                <a:srgbClr val="F36633"/>
              </a:buClr>
              <a:defRPr/>
            </a:pPr>
            <a:endParaRPr lang="en-US" sz="1200" kern="0" dirty="0">
              <a:solidFill>
                <a:srgbClr val="544F40"/>
              </a:solidFill>
              <a:latin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6F7AB7-8C88-4AAD-AA70-D213EA12427F}"/>
              </a:ext>
            </a:extLst>
          </p:cNvPr>
          <p:cNvSpPr txBox="1"/>
          <p:nvPr/>
        </p:nvSpPr>
        <p:spPr>
          <a:xfrm>
            <a:off x="7523805" y="5257527"/>
            <a:ext cx="1065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buClr>
                <a:srgbClr val="F36633"/>
              </a:buClr>
              <a:defRPr/>
            </a:pPr>
            <a:r>
              <a:rPr lang="it-IT" sz="1400" b="1" kern="0" dirty="0">
                <a:solidFill>
                  <a:srgbClr val="8E0059"/>
                </a:solidFill>
                <a:latin typeface="Arial"/>
              </a:rPr>
              <a:t>UMEC/VI</a:t>
            </a:r>
            <a:br>
              <a:rPr sz="2400" kern="0">
                <a:solidFill>
                  <a:srgbClr val="F36633"/>
                </a:solidFill>
                <a:latin typeface="Arial"/>
              </a:rPr>
            </a:br>
            <a:r>
              <a:rPr lang="it-IT" sz="1400" kern="0" dirty="0">
                <a:solidFill>
                  <a:srgbClr val="8E0059"/>
                </a:solidFill>
                <a:latin typeface="Arial"/>
              </a:rPr>
              <a:t>n = 812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A006F7-2819-46BA-B5A7-BC486AEAABA9}"/>
              </a:ext>
            </a:extLst>
          </p:cNvPr>
          <p:cNvSpPr txBox="1"/>
          <p:nvPr/>
        </p:nvSpPr>
        <p:spPr>
          <a:xfrm>
            <a:off x="8904915" y="5257527"/>
            <a:ext cx="96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buClr>
                <a:srgbClr val="F36633"/>
              </a:buClr>
              <a:defRPr/>
            </a:pPr>
            <a:r>
              <a:rPr lang="it-IT" sz="1400" b="1" kern="0" dirty="0">
                <a:solidFill>
                  <a:srgbClr val="74C091">
                    <a:lumMod val="50000"/>
                  </a:srgbClr>
                </a:solidFill>
                <a:latin typeface="Arial"/>
              </a:rPr>
              <a:t>UMEC</a:t>
            </a:r>
            <a:br>
              <a:rPr sz="2400" kern="0" dirty="0">
                <a:solidFill>
                  <a:srgbClr val="74C091">
                    <a:lumMod val="50000"/>
                  </a:srgbClr>
                </a:solidFill>
                <a:latin typeface="Arial"/>
              </a:rPr>
            </a:br>
            <a:r>
              <a:rPr lang="it-IT" sz="1400" kern="0" dirty="0">
                <a:solidFill>
                  <a:srgbClr val="74C091">
                    <a:lumMod val="50000"/>
                  </a:srgbClr>
                </a:solidFill>
                <a:latin typeface="Arial"/>
              </a:rPr>
              <a:t>n = 804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8A52164-D1F4-4C10-83AE-B3B8011C4407}"/>
              </a:ext>
            </a:extLst>
          </p:cNvPr>
          <p:cNvSpPr txBox="1"/>
          <p:nvPr/>
        </p:nvSpPr>
        <p:spPr>
          <a:xfrm rot="16200000">
            <a:off x="5219879" y="3928401"/>
            <a:ext cx="301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buClr>
                <a:srgbClr val="F36633"/>
              </a:buClr>
              <a:defRPr/>
            </a:pPr>
            <a:r>
              <a:rPr lang="it-IT" sz="1200" b="1" kern="0" dirty="0">
                <a:solidFill>
                  <a:srgbClr val="544F40"/>
                </a:solidFill>
                <a:latin typeface="Arial"/>
              </a:rPr>
              <a:t>Variazione media LS</a:t>
            </a:r>
            <a:br>
              <a:rPr sz="2400" kern="0">
                <a:solidFill>
                  <a:srgbClr val="F36633"/>
                </a:solidFill>
                <a:latin typeface="Arial"/>
              </a:rPr>
            </a:br>
            <a:r>
              <a:rPr lang="it-IT" sz="1200" b="1" kern="0" dirty="0">
                <a:solidFill>
                  <a:srgbClr val="544F40"/>
                </a:solidFill>
                <a:latin typeface="Arial"/>
              </a:rPr>
              <a:t>dal basale (ml)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1FA6C2-1492-43B5-BC81-063622A0DFDC}"/>
              </a:ext>
            </a:extLst>
          </p:cNvPr>
          <p:cNvSpPr txBox="1"/>
          <p:nvPr/>
        </p:nvSpPr>
        <p:spPr>
          <a:xfrm>
            <a:off x="10215059" y="5257527"/>
            <a:ext cx="96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buClr>
                <a:srgbClr val="F36633"/>
              </a:buClr>
              <a:defRPr/>
            </a:pPr>
            <a:r>
              <a:rPr lang="it-IT" sz="1400" b="1" kern="0" dirty="0">
                <a:solidFill>
                  <a:srgbClr val="151311"/>
                </a:solidFill>
                <a:latin typeface="Arial"/>
              </a:rPr>
              <a:t>SAL</a:t>
            </a:r>
            <a:br>
              <a:rPr sz="2400" kern="0" dirty="0">
                <a:solidFill>
                  <a:srgbClr val="151311"/>
                </a:solidFill>
                <a:latin typeface="Arial"/>
              </a:rPr>
            </a:br>
            <a:r>
              <a:rPr lang="it-IT" sz="1400" kern="0" dirty="0">
                <a:solidFill>
                  <a:srgbClr val="151311"/>
                </a:solidFill>
                <a:latin typeface="Arial"/>
              </a:rPr>
              <a:t>n = 809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A69A78-D53A-491C-98B7-C9125B36E1FF}"/>
              </a:ext>
            </a:extLst>
          </p:cNvPr>
          <p:cNvSpPr txBox="1"/>
          <p:nvPr/>
        </p:nvSpPr>
        <p:spPr>
          <a:xfrm>
            <a:off x="7710691" y="3401449"/>
            <a:ext cx="86307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defRPr/>
            </a:pPr>
            <a:r>
              <a:rPr lang="it-IT" sz="2133" b="1" kern="0" dirty="0">
                <a:solidFill>
                  <a:prstClr val="white"/>
                </a:solidFill>
                <a:latin typeface="Arial"/>
              </a:rPr>
              <a:t>107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1379B2C-5027-479A-8065-0C41130F768E}"/>
              </a:ext>
            </a:extLst>
          </p:cNvPr>
          <p:cNvSpPr txBox="1"/>
          <p:nvPr/>
        </p:nvSpPr>
        <p:spPr>
          <a:xfrm>
            <a:off x="7849799" y="2567013"/>
            <a:ext cx="19286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defRPr/>
            </a:pPr>
            <a:r>
              <a:rPr lang="it-IT" sz="1600" b="1" kern="0" dirty="0">
                <a:solidFill>
                  <a:srgbClr val="544F40"/>
                </a:solidFill>
                <a:latin typeface="Arial"/>
              </a:rPr>
              <a:t>41 ml</a:t>
            </a:r>
            <a:br>
              <a:rPr sz="2400" kern="0" dirty="0">
                <a:solidFill>
                  <a:srgbClr val="F36633"/>
                </a:solidFill>
                <a:latin typeface="Arial"/>
              </a:rPr>
            </a:br>
            <a:r>
              <a:rPr lang="it-IT" sz="1400" b="1" kern="0" dirty="0">
                <a:solidFill>
                  <a:srgbClr val="544F40"/>
                </a:solidFill>
                <a:latin typeface="Arial"/>
              </a:rPr>
              <a:t>(IC 95% 4,77)*</a:t>
            </a:r>
            <a:endParaRPr lang="it-IT" sz="1600" b="1" kern="0" dirty="0">
              <a:solidFill>
                <a:srgbClr val="544F40"/>
              </a:solidFill>
              <a:latin typeface="Arial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E9F0307-6B3F-4A53-AFBB-A4AF9CD02ACB}"/>
              </a:ext>
            </a:extLst>
          </p:cNvPr>
          <p:cNvGrpSpPr/>
          <p:nvPr/>
        </p:nvGrpSpPr>
        <p:grpSpPr>
          <a:xfrm>
            <a:off x="8142227" y="3131227"/>
            <a:ext cx="1240688" cy="410212"/>
            <a:chOff x="1752299" y="1926337"/>
            <a:chExt cx="1051088" cy="77999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3BAFD8C-265F-481B-90C4-97A60C260097}"/>
                </a:ext>
              </a:extLst>
            </p:cNvPr>
            <p:cNvCxnSpPr>
              <a:cxnSpLocks/>
            </p:cNvCxnSpPr>
            <p:nvPr/>
          </p:nvCxnSpPr>
          <p:spPr>
            <a:xfrm>
              <a:off x="1752299" y="1931099"/>
              <a:ext cx="1051088" cy="0"/>
            </a:xfrm>
            <a:prstGeom prst="line">
              <a:avLst/>
            </a:prstGeom>
            <a:noFill/>
            <a:ln w="1270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AA777BB-59AE-4CF9-A07A-E9C08C123121}"/>
                </a:ext>
              </a:extLst>
            </p:cNvPr>
            <p:cNvCxnSpPr>
              <a:cxnSpLocks/>
            </p:cNvCxnSpPr>
            <p:nvPr/>
          </p:nvCxnSpPr>
          <p:spPr>
            <a:xfrm>
              <a:off x="1752299" y="1926337"/>
              <a:ext cx="0" cy="70614"/>
            </a:xfrm>
            <a:prstGeom prst="line">
              <a:avLst/>
            </a:prstGeom>
            <a:noFill/>
            <a:ln w="1270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71CDBB9-BC03-40A7-97E5-7C21D5D059D4}"/>
                </a:ext>
              </a:extLst>
            </p:cNvPr>
            <p:cNvCxnSpPr>
              <a:cxnSpLocks/>
            </p:cNvCxnSpPr>
            <p:nvPr/>
          </p:nvCxnSpPr>
          <p:spPr>
            <a:xfrm>
              <a:off x="2799439" y="1931099"/>
              <a:ext cx="1371" cy="73237"/>
            </a:xfrm>
            <a:prstGeom prst="line">
              <a:avLst/>
            </a:prstGeom>
            <a:noFill/>
            <a:ln w="1270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47B98B3-7E7B-454A-A626-D1F5BD124730}"/>
              </a:ext>
            </a:extLst>
          </p:cNvPr>
          <p:cNvSpPr txBox="1"/>
          <p:nvPr/>
        </p:nvSpPr>
        <p:spPr>
          <a:xfrm>
            <a:off x="8969357" y="3803233"/>
            <a:ext cx="95324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defRPr/>
            </a:pPr>
            <a:r>
              <a:rPr lang="it-IT" sz="2133" b="1" kern="0" dirty="0">
                <a:solidFill>
                  <a:prstClr val="white"/>
                </a:solidFill>
                <a:latin typeface="Arial"/>
              </a:rPr>
              <a:t>67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A298F6-DA62-4AC9-8360-1E063F2D88E7}"/>
              </a:ext>
            </a:extLst>
          </p:cNvPr>
          <p:cNvSpPr txBox="1"/>
          <p:nvPr/>
        </p:nvSpPr>
        <p:spPr>
          <a:xfrm>
            <a:off x="10262471" y="4565613"/>
            <a:ext cx="92001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defRPr/>
            </a:pPr>
            <a:r>
              <a:rPr lang="it-IT" sz="2133" b="1" kern="0" dirty="0">
                <a:solidFill>
                  <a:srgbClr val="544F40"/>
                </a:solidFill>
                <a:latin typeface="Arial"/>
              </a:rPr>
              <a:t>-9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14C877-E9B4-4334-B580-175B3DE971CB}"/>
              </a:ext>
            </a:extLst>
          </p:cNvPr>
          <p:cNvSpPr txBox="1"/>
          <p:nvPr/>
        </p:nvSpPr>
        <p:spPr>
          <a:xfrm>
            <a:off x="8516809" y="1942616"/>
            <a:ext cx="2072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50">
              <a:defRPr/>
            </a:pPr>
            <a:r>
              <a:rPr lang="it-IT" sz="1600" b="1" kern="0" dirty="0">
                <a:solidFill>
                  <a:srgbClr val="544F40"/>
                </a:solidFill>
                <a:latin typeface="Arial"/>
              </a:rPr>
              <a:t>116 ml</a:t>
            </a:r>
            <a:br>
              <a:rPr sz="2400" kern="0" dirty="0">
                <a:solidFill>
                  <a:srgbClr val="F36633"/>
                </a:solidFill>
                <a:latin typeface="Arial"/>
              </a:rPr>
            </a:br>
            <a:r>
              <a:rPr lang="it-IT" sz="1400" b="1" kern="0" dirty="0">
                <a:solidFill>
                  <a:srgbClr val="544F40"/>
                </a:solidFill>
                <a:latin typeface="Arial"/>
              </a:rPr>
              <a:t>(IC 95% 80,152)**</a:t>
            </a:r>
            <a:endParaRPr lang="it-IT" sz="1600" b="1" kern="0" dirty="0">
              <a:solidFill>
                <a:srgbClr val="544F40"/>
              </a:solidFill>
              <a:latin typeface="Arial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9E9B817-C14A-4EE0-9212-9EC6EAFCEBA7}"/>
              </a:ext>
            </a:extLst>
          </p:cNvPr>
          <p:cNvGrpSpPr/>
          <p:nvPr/>
        </p:nvGrpSpPr>
        <p:grpSpPr>
          <a:xfrm>
            <a:off x="8140968" y="2490539"/>
            <a:ext cx="2706672" cy="1884731"/>
            <a:chOff x="1752299" y="1926337"/>
            <a:chExt cx="1051088" cy="556899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69E8214-5687-438A-B01C-5273D45C2CC3}"/>
                </a:ext>
              </a:extLst>
            </p:cNvPr>
            <p:cNvCxnSpPr>
              <a:cxnSpLocks/>
            </p:cNvCxnSpPr>
            <p:nvPr/>
          </p:nvCxnSpPr>
          <p:spPr>
            <a:xfrm>
              <a:off x="1752299" y="1931099"/>
              <a:ext cx="1051088" cy="0"/>
            </a:xfrm>
            <a:prstGeom prst="line">
              <a:avLst/>
            </a:prstGeom>
            <a:noFill/>
            <a:ln w="1270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2D4408-62DB-4B39-867B-761BCF2DD886}"/>
                </a:ext>
              </a:extLst>
            </p:cNvPr>
            <p:cNvCxnSpPr>
              <a:cxnSpLocks/>
            </p:cNvCxnSpPr>
            <p:nvPr/>
          </p:nvCxnSpPr>
          <p:spPr>
            <a:xfrm>
              <a:off x="1752299" y="1926337"/>
              <a:ext cx="1371" cy="73237"/>
            </a:xfrm>
            <a:prstGeom prst="line">
              <a:avLst/>
            </a:prstGeom>
            <a:noFill/>
            <a:ln w="1270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F4EA269-6F54-417C-B16D-475EBAC3D3DD}"/>
                </a:ext>
              </a:extLst>
            </p:cNvPr>
            <p:cNvCxnSpPr>
              <a:cxnSpLocks/>
            </p:cNvCxnSpPr>
            <p:nvPr/>
          </p:nvCxnSpPr>
          <p:spPr>
            <a:xfrm>
              <a:off x="2799439" y="1931099"/>
              <a:ext cx="0" cy="552137"/>
            </a:xfrm>
            <a:prstGeom prst="line">
              <a:avLst/>
            </a:prstGeom>
            <a:noFill/>
            <a:ln w="1270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</p:grp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E398EF7C-F2F8-4DF4-91D8-4EDF7AEB25DC}"/>
              </a:ext>
            </a:extLst>
          </p:cNvPr>
          <p:cNvSpPr txBox="1">
            <a:spLocks/>
          </p:cNvSpPr>
          <p:nvPr/>
        </p:nvSpPr>
        <p:spPr>
          <a:xfrm>
            <a:off x="184821" y="6450835"/>
            <a:ext cx="11297567" cy="2959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37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86">
              <a:defRPr/>
            </a:pPr>
            <a:r>
              <a:rPr lang="it-IT" sz="1600" dirty="0">
                <a:solidFill>
                  <a:srgbClr val="000000"/>
                </a:solidFill>
              </a:rPr>
              <a:t>Maltais F et al. </a:t>
            </a:r>
            <a:r>
              <a:rPr lang="it-IT" sz="1600" dirty="0" err="1">
                <a:solidFill>
                  <a:srgbClr val="000000"/>
                </a:solidFill>
              </a:rPr>
              <a:t>Respir</a:t>
            </a:r>
            <a:r>
              <a:rPr lang="it-IT" sz="1600" dirty="0">
                <a:solidFill>
                  <a:srgbClr val="000000"/>
                </a:solidFill>
              </a:rPr>
              <a:t> Res 2019</a:t>
            </a:r>
            <a:br>
              <a:rPr sz="1600" dirty="0"/>
            </a:b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4176B0-CC95-4199-B40A-C28821F15941}"/>
              </a:ext>
            </a:extLst>
          </p:cNvPr>
          <p:cNvSpPr/>
          <p:nvPr/>
        </p:nvSpPr>
        <p:spPr>
          <a:xfrm>
            <a:off x="3556248" y="4055265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050">
              <a:defRPr/>
            </a:pPr>
            <a:r>
              <a:rPr lang="it-IT" sz="2000" b="1" kern="0" dirty="0">
                <a:solidFill>
                  <a:prstClr val="white"/>
                </a:solidFill>
                <a:latin typeface="Arial" panose="020B0604020202020204"/>
              </a:rPr>
              <a:t>46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4581703" y="1942618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p&lt;0.001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3773057" y="2799100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p&lt;0.001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10248847" y="2043792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p&lt;0.001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9374491" y="2692716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p&lt;0.001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236591" y="6423441"/>
            <a:ext cx="330724" cy="243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C2D75FD2-1D05-D65B-4014-C971CE7E2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4820" y="114681"/>
            <a:ext cx="109728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dirty="0">
                <a:latin typeface="Bahnschrift" panose="020B0502040204020203" pitchFamily="34" charset="0"/>
                <a:cs typeface="Arial" charset="0"/>
              </a:rPr>
              <a:t>EMAX -</a:t>
            </a:r>
            <a:r>
              <a:rPr lang="en-US" sz="2400" dirty="0">
                <a:latin typeface="Bahnschrift" panose="020B0502040204020203" pitchFamily="34" charset="0"/>
                <a:cs typeface="Arial" charset="0"/>
              </a:rPr>
              <a:t>Early </a:t>
            </a:r>
            <a:r>
              <a:rPr lang="en-US" sz="2400" dirty="0" err="1">
                <a:latin typeface="Bahnschrift" panose="020B0502040204020203" pitchFamily="34" charset="0"/>
                <a:cs typeface="Arial" charset="0"/>
              </a:rPr>
              <a:t>MAXimisation</a:t>
            </a:r>
            <a:r>
              <a:rPr lang="en-US" sz="2400" dirty="0">
                <a:latin typeface="Bahnschrift" panose="020B0502040204020203" pitchFamily="34" charset="0"/>
                <a:cs typeface="Arial" charset="0"/>
              </a:rPr>
              <a:t> of bronchodilation </a:t>
            </a:r>
            <a:br>
              <a:rPr lang="en-US" sz="2400" dirty="0">
                <a:latin typeface="Bahnschrift" panose="020B0502040204020203" pitchFamily="34" charset="0"/>
                <a:cs typeface="Arial" charset="0"/>
              </a:rPr>
            </a:br>
            <a:r>
              <a:rPr lang="en-US" sz="2400" dirty="0">
                <a:latin typeface="Bahnschrift" panose="020B0502040204020203" pitchFamily="34" charset="0"/>
                <a:cs typeface="Arial" charset="0"/>
              </a:rPr>
              <a:t>for improving COPD stability</a:t>
            </a:r>
          </a:p>
        </p:txBody>
      </p:sp>
    </p:spTree>
    <p:extLst>
      <p:ext uri="{BB962C8B-B14F-4D97-AF65-F5344CB8AC3E}">
        <p14:creationId xmlns:p14="http://schemas.microsoft.com/office/powerpoint/2010/main" val="2758458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itle 1"/>
          <p:cNvSpPr>
            <a:spLocks noGrp="1"/>
          </p:cNvSpPr>
          <p:nvPr>
            <p:ph type="title"/>
          </p:nvPr>
        </p:nvSpPr>
        <p:spPr bwMode="auto">
          <a:xfrm>
            <a:off x="881857" y="306865"/>
            <a:ext cx="10185083" cy="763587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 err="1">
                <a:latin typeface="Bahnschrift" panose="020B0502040204020203" pitchFamily="34" charset="0"/>
                <a:cs typeface="Arial" charset="0"/>
              </a:rPr>
              <a:t>Early</a:t>
            </a:r>
            <a:r>
              <a:rPr lang="fr-FR" sz="2400" dirty="0">
                <a:latin typeface="Bahnschrift" panose="020B0502040204020203" pitchFamily="34" charset="0"/>
                <a:cs typeface="Arial" charset="0"/>
              </a:rPr>
              <a:t> </a:t>
            </a:r>
            <a:r>
              <a:rPr lang="fr-FR" sz="2400" dirty="0" err="1">
                <a:latin typeface="Bahnschrift" panose="020B0502040204020203" pitchFamily="34" charset="0"/>
                <a:cs typeface="Arial" charset="0"/>
              </a:rPr>
              <a:t>improvement</a:t>
            </a:r>
            <a:r>
              <a:rPr lang="fr-FR" sz="2400" dirty="0">
                <a:latin typeface="Bahnschrift" panose="020B0502040204020203" pitchFamily="34" charset="0"/>
                <a:cs typeface="Arial" charset="0"/>
              </a:rPr>
              <a:t> in </a:t>
            </a:r>
            <a:r>
              <a:rPr lang="fr-FR" sz="2400" dirty="0" err="1">
                <a:latin typeface="Bahnschrift" panose="020B0502040204020203" pitchFamily="34" charset="0"/>
                <a:cs typeface="Arial" charset="0"/>
              </a:rPr>
              <a:t>symptoms</a:t>
            </a:r>
            <a:r>
              <a:rPr lang="fr-FR" sz="2400" dirty="0">
                <a:latin typeface="Bahnschrift" panose="020B0502040204020203" pitchFamily="34" charset="0"/>
                <a:cs typeface="Arial" charset="0"/>
              </a:rPr>
              <a:t> WITH UMEC/VI vs. </a:t>
            </a:r>
            <a:r>
              <a:rPr lang="fr-FR" sz="2400" dirty="0" err="1">
                <a:latin typeface="Bahnschrift" panose="020B0502040204020203" pitchFamily="34" charset="0"/>
                <a:cs typeface="Arial" charset="0"/>
              </a:rPr>
              <a:t>monotherapy</a:t>
            </a:r>
            <a:r>
              <a:rPr lang="fr-FR" sz="2400" dirty="0">
                <a:latin typeface="Bahnschrift" panose="020B0502040204020203" pitchFamily="34" charset="0"/>
                <a:cs typeface="Arial" charset="0"/>
              </a:rPr>
              <a:t> </a:t>
            </a:r>
            <a:br>
              <a:rPr lang="fr-FR" sz="2400" dirty="0">
                <a:latin typeface="Bahnschrift" panose="020B0502040204020203" pitchFamily="34" charset="0"/>
                <a:cs typeface="Arial" charset="0"/>
              </a:rPr>
            </a:br>
            <a:r>
              <a:rPr lang="fr-FR" sz="2400" dirty="0">
                <a:latin typeface="Bahnschrift" panose="020B0502040204020203" pitchFamily="34" charset="0"/>
                <a:cs typeface="Arial" charset="0"/>
              </a:rPr>
              <a:t>in the EMAX trial</a:t>
            </a:r>
            <a:endParaRPr lang="en-GB" sz="2400" dirty="0">
              <a:latin typeface="Bahnschrift" panose="020B0502040204020203" pitchFamily="34" charset="0"/>
              <a:cs typeface="Arial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ACFFC8B-6118-01CB-3F06-C291DEA0E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59" y="1283726"/>
            <a:ext cx="10393680" cy="4819649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CB83F64-8624-2CE8-4890-9C4FFDCDDF7C}"/>
              </a:ext>
            </a:extLst>
          </p:cNvPr>
          <p:cNvSpPr txBox="1">
            <a:spLocks/>
          </p:cNvSpPr>
          <p:nvPr/>
        </p:nvSpPr>
        <p:spPr>
          <a:xfrm>
            <a:off x="8965275" y="6402050"/>
            <a:ext cx="3059605" cy="29816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>
            <a:lvl1pPr marL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1A1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Maltais F et al. Respir </a:t>
            </a:r>
            <a:r>
              <a:rPr lang="it-IT" sz="1600" dirty="0" err="1">
                <a:solidFill>
                  <a:srgbClr val="1A1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600" dirty="0">
                <a:solidFill>
                  <a:srgbClr val="1A1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EEA03A8-DE04-212F-BD34-BE402EAF8C1B}"/>
              </a:ext>
            </a:extLst>
          </p:cNvPr>
          <p:cNvSpPr/>
          <p:nvPr/>
        </p:nvSpPr>
        <p:spPr>
          <a:xfrm>
            <a:off x="1971040" y="2275840"/>
            <a:ext cx="375920" cy="3616960"/>
          </a:xfrm>
          <a:prstGeom prst="rect">
            <a:avLst/>
          </a:prstGeom>
          <a:solidFill>
            <a:srgbClr val="E73511">
              <a:alpha val="2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2123448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392" y="1343891"/>
            <a:ext cx="2810887" cy="3867049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362411" y="6394832"/>
            <a:ext cx="49913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FFFF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it-IT" sz="1400" i="1" dirty="0">
                <a:solidFill>
                  <a:schemeClr val="tx1"/>
                </a:solidFill>
                <a:cs typeface="Arial" panose="020B0604020202020204" pitchFamily="34" charset="0"/>
              </a:rPr>
              <a:t>Courtesy of Prof. Franco </a:t>
            </a:r>
            <a:r>
              <a:rPr lang="en-US" altLang="it-IT" sz="1400" i="1" dirty="0" err="1">
                <a:solidFill>
                  <a:schemeClr val="tx1"/>
                </a:solidFill>
                <a:cs typeface="Arial" panose="020B0604020202020204" pitchFamily="34" charset="0"/>
              </a:rPr>
              <a:t>Laghi</a:t>
            </a:r>
            <a:r>
              <a:rPr lang="en-US" altLang="it-IT" sz="1400" i="1" dirty="0">
                <a:solidFill>
                  <a:schemeClr val="tx1"/>
                </a:solidFill>
                <a:cs typeface="Arial" panose="020B0604020202020204" pitchFamily="34" charset="0"/>
              </a:rPr>
              <a:t>, Loyola University, Chicago</a:t>
            </a:r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01" y="768928"/>
            <a:ext cx="559435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FE7863C1-5119-610C-59CB-4D5BCD02D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8504" y="6351587"/>
            <a:ext cx="44637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FFFF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it-IT" sz="1600">
                <a:solidFill>
                  <a:schemeClr val="tx1"/>
                </a:solidFill>
                <a:cs typeface="Arial" panose="020B0604020202020204" pitchFamily="34" charset="0"/>
              </a:rPr>
              <a:t>Radovanovic D et al. ERJ 2017 (Suppl 61)</a:t>
            </a:r>
          </a:p>
        </p:txBody>
      </p:sp>
    </p:spTree>
    <p:extLst>
      <p:ext uri="{BB962C8B-B14F-4D97-AF65-F5344CB8AC3E}">
        <p14:creationId xmlns:p14="http://schemas.microsoft.com/office/powerpoint/2010/main" val="1408326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 descr="C:\Users\b\Documents\BACKUP\RESEARCH\PEEPi and RAW\Abstract ERS 2017\POSTER\Figure Poster ERS 2017\Figure 1.tif"/>
          <p:cNvPicPr>
            <a:picLocks noChangeAspect="1" noChangeArrowheads="1"/>
          </p:cNvPicPr>
          <p:nvPr/>
        </p:nvPicPr>
        <p:blipFill rotWithShape="1">
          <a:blip r:embed="rId2"/>
          <a:srcRect t="5445" b="38165"/>
          <a:stretch/>
        </p:blipFill>
        <p:spPr bwMode="auto">
          <a:xfrm>
            <a:off x="1681164" y="1341439"/>
            <a:ext cx="8829675" cy="417512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7092950" y="6550026"/>
            <a:ext cx="357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rgbClr val="FFFF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it-IT" sz="1200">
                <a:cs typeface="Arial" panose="020B0604020202020204" pitchFamily="34" charset="0"/>
              </a:rPr>
              <a:t>Radovanovic D et al. ERJ 2017 (Suppl 61)</a:t>
            </a:r>
          </a:p>
        </p:txBody>
      </p:sp>
      <p:pic>
        <p:nvPicPr>
          <p:cNvPr id="5" name="Picture 100" descr="C:\Users\b\Documents\BACKUP\RESEARCH\PEEPi and RAW\Abstract ERS 2017\POSTER\Figure Poster ERS 2017\Figure 1.tif"/>
          <p:cNvPicPr>
            <a:picLocks noChangeAspect="1" noChangeArrowheads="1"/>
          </p:cNvPicPr>
          <p:nvPr/>
        </p:nvPicPr>
        <p:blipFill rotWithShape="1">
          <a:blip r:embed="rId2"/>
          <a:srcRect l="71431" t="33640" b="38165"/>
          <a:stretch/>
        </p:blipFill>
        <p:spPr bwMode="auto">
          <a:xfrm>
            <a:off x="6299200" y="2030413"/>
            <a:ext cx="4211638" cy="34861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-263525" y="6349584"/>
            <a:ext cx="3575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rgbClr val="FFFF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it-IT" sz="1600" dirty="0" err="1">
                <a:solidFill>
                  <a:schemeClr val="tx1"/>
                </a:solidFill>
                <a:cs typeface="Arial" panose="020B0604020202020204" pitchFamily="34" charset="0"/>
              </a:rPr>
              <a:t>Zilianti</a:t>
            </a:r>
            <a:r>
              <a:rPr lang="en-US" alt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 C et al. Diagnostics 2021</a:t>
            </a:r>
          </a:p>
        </p:txBody>
      </p:sp>
    </p:spTree>
    <p:extLst>
      <p:ext uri="{BB962C8B-B14F-4D97-AF65-F5344CB8AC3E}">
        <p14:creationId xmlns:p14="http://schemas.microsoft.com/office/powerpoint/2010/main" val="173841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po 5"/>
          <p:cNvGrpSpPr>
            <a:grpSpLocks/>
          </p:cNvGrpSpPr>
          <p:nvPr/>
        </p:nvGrpSpPr>
        <p:grpSpPr bwMode="auto">
          <a:xfrm>
            <a:off x="2741614" y="1444626"/>
            <a:ext cx="6708775" cy="4583113"/>
            <a:chOff x="15230475" y="21458238"/>
            <a:chExt cx="6708775" cy="4583112"/>
          </a:xfrm>
        </p:grpSpPr>
        <p:pic>
          <p:nvPicPr>
            <p:cNvPr id="24582" name="Picture 102" descr="C:\Users\b\Documents\BACKUP\RESEARCH\PEEPi and RAW\Abstract ERS 2017\POSTER\Figure Poster ERS 2017\Figure 3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0" r="50577" b="46201"/>
            <a:stretch>
              <a:fillRect/>
            </a:stretch>
          </p:blipFill>
          <p:spPr bwMode="auto">
            <a:xfrm>
              <a:off x="15230475" y="21458238"/>
              <a:ext cx="6708775" cy="458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Rettangolo 63"/>
            <p:cNvSpPr>
              <a:spLocks noChangeArrowheads="1"/>
            </p:cNvSpPr>
            <p:nvPr/>
          </p:nvSpPr>
          <p:spPr bwMode="auto">
            <a:xfrm>
              <a:off x="16515157" y="21975676"/>
              <a:ext cx="466688" cy="6065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defTabSz="4211638">
                <a:spcBef>
                  <a:spcPct val="30000"/>
                </a:spcBef>
                <a:buClr>
                  <a:srgbClr val="FFFF00"/>
                </a:buClr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211638">
                <a:spcBef>
                  <a:spcPct val="3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211638">
                <a:spcBef>
                  <a:spcPct val="3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211638">
                <a:spcBef>
                  <a:spcPct val="3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211638">
                <a:spcBef>
                  <a:spcPct val="3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211638" eaLnBrk="0" fontAlgn="base" hangingPunct="0">
                <a:spcBef>
                  <a:spcPct val="3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211638" eaLnBrk="0" fontAlgn="base" hangingPunct="0">
                <a:spcBef>
                  <a:spcPct val="3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211638" eaLnBrk="0" fontAlgn="base" hangingPunct="0">
                <a:spcBef>
                  <a:spcPct val="3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211638" eaLnBrk="0" fontAlgn="base" hangingPunct="0">
                <a:spcBef>
                  <a:spcPct val="3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t-IT" altLang="it-IT" sz="3200">
                <a:solidFill>
                  <a:schemeClr val="tx1"/>
                </a:solidFill>
              </a:endParaRPr>
            </a:p>
          </p:txBody>
        </p:sp>
      </p:grp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6756400" y="3248025"/>
            <a:ext cx="2351088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rgbClr val="FFFF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it-IT" sz="1800">
                <a:solidFill>
                  <a:schemeClr val="tx1"/>
                </a:solidFill>
              </a:rPr>
              <a:t>3.8 (1.9-5.7) cmH2O </a:t>
            </a: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5815013" y="3987800"/>
            <a:ext cx="1954212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rgbClr val="FFFF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it-IT" sz="1800">
                <a:solidFill>
                  <a:schemeClr val="tx1"/>
                </a:solidFill>
              </a:rPr>
              <a:t>0.0 (6.7) cmH2O </a:t>
            </a: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7092950" y="6550026"/>
            <a:ext cx="357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rgbClr val="FFFF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it-IT" sz="1200">
                <a:cs typeface="Arial" panose="020B0604020202020204" pitchFamily="34" charset="0"/>
              </a:rPr>
              <a:t>Radovanovic D et al. ERJ 2017 (Suppl 61)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391494" y="6349584"/>
            <a:ext cx="3575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rgbClr val="FFFF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it-IT" sz="1600" dirty="0" err="1">
                <a:solidFill>
                  <a:schemeClr val="tx1"/>
                </a:solidFill>
                <a:cs typeface="Arial" panose="020B0604020202020204" pitchFamily="34" charset="0"/>
              </a:rPr>
              <a:t>Zilianti</a:t>
            </a:r>
            <a:r>
              <a:rPr lang="en-US" alt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 C et al. Diagnostics 2021</a:t>
            </a:r>
          </a:p>
        </p:txBody>
      </p:sp>
    </p:spTree>
    <p:extLst>
      <p:ext uri="{BB962C8B-B14F-4D97-AF65-F5344CB8AC3E}">
        <p14:creationId xmlns:p14="http://schemas.microsoft.com/office/powerpoint/2010/main" val="190618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4" descr="C:\Users\b\Documents\BACKUP\RESEARCH\PEEPi and RAW\Abstract ERS 2017\POSTER\Figure Poster ERS 2017\Figure 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8" t="7629" r="2811" b="45778"/>
          <a:stretch>
            <a:fillRect/>
          </a:stretch>
        </p:blipFill>
        <p:spPr bwMode="auto">
          <a:xfrm>
            <a:off x="2519364" y="1073151"/>
            <a:ext cx="7153275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ttangolo 2"/>
          <p:cNvSpPr>
            <a:spLocks noChangeArrowheads="1"/>
          </p:cNvSpPr>
          <p:nvPr/>
        </p:nvSpPr>
        <p:spPr bwMode="auto">
          <a:xfrm>
            <a:off x="3735389" y="1528763"/>
            <a:ext cx="573087" cy="546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buClr>
                <a:srgbClr val="FFFF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2400">
              <a:solidFill>
                <a:schemeClr val="tx1"/>
              </a:solidFill>
            </a:endParaRP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7092950" y="6550026"/>
            <a:ext cx="357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rgbClr val="FFFF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it-IT" sz="1200">
                <a:cs typeface="Arial" panose="020B0604020202020204" pitchFamily="34" charset="0"/>
              </a:rPr>
              <a:t>Radovanovic D et al. ERJ 2017 (Suppl 61)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-263525" y="6380749"/>
            <a:ext cx="3575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rgbClr val="FFFF0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it-IT" sz="1600" dirty="0" err="1">
                <a:solidFill>
                  <a:schemeClr val="tx1"/>
                </a:solidFill>
                <a:cs typeface="Arial" panose="020B0604020202020204" pitchFamily="34" charset="0"/>
              </a:rPr>
              <a:t>Zilianti</a:t>
            </a:r>
            <a:r>
              <a:rPr lang="en-US" alt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 C et al. Diagnostics 2021</a:t>
            </a:r>
          </a:p>
        </p:txBody>
      </p:sp>
    </p:spTree>
    <p:extLst>
      <p:ext uri="{BB962C8B-B14F-4D97-AF65-F5344CB8AC3E}">
        <p14:creationId xmlns:p14="http://schemas.microsoft.com/office/powerpoint/2010/main" val="342409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DFEB3E5-B5F2-43C6-A010-5325D1021E3F}"/>
              </a:ext>
            </a:extLst>
          </p:cNvPr>
          <p:cNvSpPr/>
          <p:nvPr/>
        </p:nvSpPr>
        <p:spPr>
          <a:xfrm>
            <a:off x="673800" y="1426544"/>
            <a:ext cx="108443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eaLnBrk="1" fontAlgn="auto" hangingPunct="1">
              <a:spcBef>
                <a:spcPts val="0"/>
              </a:spcBef>
              <a:spcAft>
                <a:spcPts val="0"/>
              </a:spcAft>
              <a:tabLst>
                <a:tab pos="8877300" algn="l"/>
              </a:tabLst>
              <a:defRPr/>
            </a:pPr>
            <a:endParaRPr lang="it-IT" b="1" i="1" dirty="0">
              <a:latin typeface="+mn-lt"/>
              <a:cs typeface="+mn-cs"/>
            </a:endParaRPr>
          </a:p>
          <a:p>
            <a:pPr marL="361950" eaLnBrk="1" fontAlgn="auto" hangingPunct="1">
              <a:spcBef>
                <a:spcPts val="0"/>
              </a:spcBef>
              <a:spcAft>
                <a:spcPts val="0"/>
              </a:spcAft>
              <a:tabLst>
                <a:tab pos="8877300" algn="l"/>
              </a:tabLst>
              <a:defRPr/>
            </a:pPr>
            <a:r>
              <a:rPr lang="it-IT" b="1" i="1" dirty="0">
                <a:latin typeface="+mn-lt"/>
                <a:cs typeface="+mn-cs"/>
              </a:rPr>
              <a:t>Il sottoscritto  Dejan Radovanovic</a:t>
            </a:r>
          </a:p>
          <a:p>
            <a:pPr marL="361950" eaLnBrk="1" fontAlgn="auto" hangingPunct="1">
              <a:spcBef>
                <a:spcPts val="0"/>
              </a:spcBef>
              <a:spcAft>
                <a:spcPts val="0"/>
              </a:spcAft>
              <a:tabLst>
                <a:tab pos="8877300" algn="l"/>
              </a:tabLst>
              <a:defRPr/>
            </a:pPr>
            <a:r>
              <a:rPr lang="it-IT" i="1" dirty="0">
                <a:latin typeface="+mn-lt"/>
                <a:cs typeface="+mn-cs"/>
              </a:rPr>
              <a:t>ai sensi dell’art. 3.3 sul Conflitto di Interessi, pag. 17 del Reg. Applicativo dell’Accordo Stato-Regione del 5 novembre 2009, </a:t>
            </a:r>
          </a:p>
          <a:p>
            <a:pPr marL="361950" eaLnBrk="1" fontAlgn="auto" hangingPunct="1">
              <a:spcBef>
                <a:spcPts val="0"/>
              </a:spcBef>
              <a:spcAft>
                <a:spcPts val="0"/>
              </a:spcAft>
              <a:tabLst>
                <a:tab pos="8877300" algn="l"/>
              </a:tabLst>
              <a:defRPr/>
            </a:pPr>
            <a:r>
              <a:rPr lang="it-IT" dirty="0">
                <a:latin typeface="+mn-lt"/>
                <a:cs typeface="+mn-cs"/>
              </a:rPr>
              <a:t> </a:t>
            </a:r>
          </a:p>
          <a:p>
            <a:pPr marL="361950" eaLnBrk="1" fontAlgn="auto" hangingPunct="1">
              <a:spcBef>
                <a:spcPts val="0"/>
              </a:spcBef>
              <a:spcAft>
                <a:spcPts val="0"/>
              </a:spcAft>
              <a:tabLst>
                <a:tab pos="8877300" algn="l"/>
              </a:tabLst>
              <a:defRPr/>
            </a:pPr>
            <a:r>
              <a:rPr lang="it-IT" dirty="0">
                <a:latin typeface="+mn-lt"/>
                <a:cs typeface="+mn-cs"/>
              </a:rPr>
              <a:t>                                                               dichiara</a:t>
            </a:r>
          </a:p>
          <a:p>
            <a:pPr marL="361950" eaLnBrk="1" fontAlgn="auto" hangingPunct="1">
              <a:spcBef>
                <a:spcPts val="0"/>
              </a:spcBef>
              <a:spcAft>
                <a:spcPts val="0"/>
              </a:spcAft>
              <a:tabLst>
                <a:tab pos="8877300" algn="l"/>
              </a:tabLst>
              <a:defRPr/>
            </a:pPr>
            <a:endParaRPr lang="it-IT" dirty="0">
              <a:latin typeface="+mn-lt"/>
              <a:cs typeface="+mn-cs"/>
            </a:endParaRPr>
          </a:p>
          <a:p>
            <a:pPr marL="361950" eaLnBrk="1" fontAlgn="auto" hangingPunct="1">
              <a:spcBef>
                <a:spcPts val="0"/>
              </a:spcBef>
              <a:spcAft>
                <a:spcPts val="0"/>
              </a:spcAft>
              <a:tabLst>
                <a:tab pos="8877300" algn="l"/>
              </a:tabLst>
              <a:defRPr/>
            </a:pPr>
            <a:r>
              <a:rPr lang="it-IT" dirty="0">
                <a:latin typeface="+mn-lt"/>
                <a:cs typeface="+mn-cs"/>
              </a:rPr>
              <a:t> </a:t>
            </a:r>
            <a:r>
              <a:rPr lang="it-IT" i="1" dirty="0">
                <a:latin typeface="+mn-lt"/>
                <a:cs typeface="+mn-cs"/>
              </a:rPr>
              <a:t>        che negli ultimi due anni ha avuto rapporti diretti di finanziamento con i seguenti soggetti portatori di interessi commerciali in campo sanitario: </a:t>
            </a:r>
          </a:p>
          <a:p>
            <a:pPr marL="361950" eaLnBrk="1" fontAlgn="auto" hangingPunct="1">
              <a:spcBef>
                <a:spcPts val="0"/>
              </a:spcBef>
              <a:spcAft>
                <a:spcPts val="0"/>
              </a:spcAft>
              <a:tabLst>
                <a:tab pos="8877300" algn="l"/>
              </a:tabLst>
              <a:defRPr/>
            </a:pPr>
            <a:endParaRPr lang="it-IT" dirty="0">
              <a:latin typeface="+mn-lt"/>
              <a:cs typeface="+mn-cs"/>
            </a:endParaRPr>
          </a:p>
          <a:p>
            <a:pPr marL="64770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877300" algn="l"/>
              </a:tabLst>
              <a:defRPr/>
            </a:pPr>
            <a:r>
              <a:rPr lang="it-IT" i="1" dirty="0">
                <a:latin typeface="+mn-lt"/>
                <a:cs typeface="+mn-cs"/>
              </a:rPr>
              <a:t>Astra </a:t>
            </a:r>
            <a:r>
              <a:rPr lang="it-IT" i="1" dirty="0" err="1">
                <a:latin typeface="+mn-lt"/>
                <a:cs typeface="+mn-cs"/>
              </a:rPr>
              <a:t>Zeneca</a:t>
            </a:r>
            <a:endParaRPr lang="it-IT" i="1" dirty="0">
              <a:latin typeface="+mn-lt"/>
              <a:cs typeface="+mn-cs"/>
            </a:endParaRPr>
          </a:p>
          <a:p>
            <a:pPr marL="64770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877300" algn="l"/>
              </a:tabLst>
              <a:defRPr/>
            </a:pPr>
            <a:r>
              <a:rPr lang="it-IT" i="1" dirty="0" err="1">
                <a:latin typeface="+mn-lt"/>
                <a:cs typeface="+mn-cs"/>
              </a:rPr>
              <a:t>Berlin</a:t>
            </a:r>
            <a:r>
              <a:rPr lang="it-IT" i="1" dirty="0">
                <a:latin typeface="+mn-lt"/>
                <a:cs typeface="+mn-cs"/>
              </a:rPr>
              <a:t> </a:t>
            </a:r>
            <a:r>
              <a:rPr lang="it-IT" i="1" dirty="0" err="1">
                <a:latin typeface="+mn-lt"/>
                <a:cs typeface="+mn-cs"/>
              </a:rPr>
              <a:t>Chemie</a:t>
            </a:r>
            <a:endParaRPr lang="it-IT" dirty="0"/>
          </a:p>
          <a:p>
            <a:pPr marL="64770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877300" algn="l"/>
              </a:tabLst>
              <a:defRPr/>
            </a:pPr>
            <a:r>
              <a:rPr lang="it-IT" i="1" dirty="0">
                <a:latin typeface="+mn-lt"/>
                <a:cs typeface="+mn-cs"/>
              </a:rPr>
              <a:t>Glaxo Smith Kline</a:t>
            </a:r>
          </a:p>
          <a:p>
            <a:pPr marL="64770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877300" algn="l"/>
              </a:tabLst>
              <a:defRPr/>
            </a:pPr>
            <a:r>
              <a:rPr lang="it-IT" i="1" dirty="0"/>
              <a:t>Menarini</a:t>
            </a:r>
          </a:p>
          <a:p>
            <a:pPr marL="64770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877300" algn="l"/>
              </a:tabLst>
              <a:defRPr/>
            </a:pPr>
            <a:r>
              <a:rPr lang="it-IT" i="1" dirty="0">
                <a:latin typeface="+mn-lt"/>
                <a:cs typeface="+mn-cs"/>
              </a:rPr>
              <a:t>Roche</a:t>
            </a:r>
          </a:p>
          <a:p>
            <a:pPr marL="64770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877300" algn="l"/>
              </a:tabLst>
              <a:defRPr/>
            </a:pPr>
            <a:r>
              <a:rPr lang="it-IT" i="1" dirty="0">
                <a:latin typeface="+mn-lt"/>
                <a:cs typeface="+mn-cs"/>
              </a:rPr>
              <a:t>Sanofi</a:t>
            </a:r>
          </a:p>
          <a:p>
            <a:pPr marL="64770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8877300" algn="l"/>
              </a:tabLst>
              <a:defRPr/>
            </a:pPr>
            <a:endParaRPr lang="it-IT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946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04020"/>
              </p:ext>
            </p:extLst>
          </p:nvPr>
        </p:nvGraphicFramePr>
        <p:xfrm>
          <a:off x="1008648" y="-8564"/>
          <a:ext cx="8666261" cy="662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216652" imgH="3994099" progId="SigmaPlotGraphicObject.7">
                  <p:embed/>
                </p:oleObj>
              </mc:Choice>
              <mc:Fallback>
                <p:oleObj r:id="rId2" imgW="5216652" imgH="3994099" progId="SigmaPlotGraphicObject.7">
                  <p:embed/>
                  <p:pic>
                    <p:nvPicPr>
                      <p:cNvPr id="3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648" y="-8564"/>
                        <a:ext cx="8666261" cy="6625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23422" r="56279" b="58944"/>
          <a:stretch/>
        </p:blipFill>
        <p:spPr bwMode="auto">
          <a:xfrm>
            <a:off x="8405129" y="241092"/>
            <a:ext cx="3429460" cy="92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3"/>
          <p:cNvSpPr txBox="1">
            <a:spLocks noChangeArrowheads="1"/>
          </p:cNvSpPr>
          <p:nvPr/>
        </p:nvSpPr>
        <p:spPr bwMode="auto">
          <a:xfrm>
            <a:off x="8405129" y="6060115"/>
            <a:ext cx="42976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Pecchiari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M et al. J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Physiol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F14FF2D-8B61-D961-5932-5298C42EB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59" y="1617569"/>
            <a:ext cx="4231593" cy="39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1C80FD-781A-5B12-B7E9-C63DC4AEC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0594" y="6387474"/>
            <a:ext cx="39490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Vogel-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Claussen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J et al. AJRCCM 2019</a:t>
            </a:r>
          </a:p>
        </p:txBody>
      </p:sp>
    </p:spTree>
    <p:extLst>
      <p:ext uri="{BB962C8B-B14F-4D97-AF65-F5344CB8AC3E}">
        <p14:creationId xmlns:p14="http://schemas.microsoft.com/office/powerpoint/2010/main" val="15294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AF5C0B-6864-41BA-8BAB-9AA34444CE42}"/>
              </a:ext>
            </a:extLst>
          </p:cNvPr>
          <p:cNvSpPr txBox="1"/>
          <p:nvPr/>
        </p:nvSpPr>
        <p:spPr>
          <a:xfrm>
            <a:off x="2321460" y="362354"/>
            <a:ext cx="74270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>
                <a:latin typeface="Bahnschrift" panose="020B0502040204020203" pitchFamily="34" charset="0"/>
              </a:rPr>
              <a:t> </a:t>
            </a:r>
            <a:r>
              <a:rPr lang="it-IT" sz="2800" dirty="0" err="1">
                <a:latin typeface="Bahnschrift" panose="020B0502040204020203" pitchFamily="34" charset="0"/>
              </a:rPr>
              <a:t>Effect</a:t>
            </a:r>
            <a:r>
              <a:rPr lang="it-IT" sz="2800" dirty="0">
                <a:latin typeface="Bahnschrift" panose="020B0502040204020203" pitchFamily="34" charset="0"/>
              </a:rPr>
              <a:t> of </a:t>
            </a:r>
            <a:r>
              <a:rPr lang="it-IT" sz="2800" dirty="0" err="1">
                <a:latin typeface="Bahnschrift" panose="020B0502040204020203" pitchFamily="34" charset="0"/>
              </a:rPr>
              <a:t>fluticasone</a:t>
            </a:r>
            <a:r>
              <a:rPr lang="it-IT" sz="2800" dirty="0">
                <a:latin typeface="Bahnschrift" panose="020B0502040204020203" pitchFamily="34" charset="0"/>
              </a:rPr>
              <a:t>/</a:t>
            </a:r>
            <a:r>
              <a:rPr lang="it-IT" sz="2800" dirty="0" err="1">
                <a:latin typeface="Bahnschrift" panose="020B0502040204020203" pitchFamily="34" charset="0"/>
              </a:rPr>
              <a:t>umeclidinium</a:t>
            </a:r>
            <a:r>
              <a:rPr lang="it-IT" sz="2800" dirty="0">
                <a:latin typeface="Bahnschrift" panose="020B0502040204020203" pitchFamily="34" charset="0"/>
              </a:rPr>
              <a:t>/</a:t>
            </a:r>
            <a:r>
              <a:rPr lang="it-IT" sz="2800" dirty="0" err="1">
                <a:latin typeface="Bahnschrift" panose="020B0502040204020203" pitchFamily="34" charset="0"/>
              </a:rPr>
              <a:t>vilanterol</a:t>
            </a:r>
            <a:endParaRPr lang="it-IT" sz="2800" dirty="0">
              <a:latin typeface="Bahnschrift" panose="020B0502040204020203" pitchFamily="34" charset="0"/>
            </a:endParaRPr>
          </a:p>
          <a:p>
            <a:pPr algn="ctr"/>
            <a:r>
              <a:rPr lang="it-IT" sz="2800" dirty="0">
                <a:latin typeface="Bahnschrift" panose="020B0502040204020203" pitchFamily="34" charset="0"/>
              </a:rPr>
              <a:t>Real life data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392089-EFB5-9D05-12B6-95B2870B9546}"/>
              </a:ext>
            </a:extLst>
          </p:cNvPr>
          <p:cNvSpPr txBox="1"/>
          <p:nvPr/>
        </p:nvSpPr>
        <p:spPr>
          <a:xfrm>
            <a:off x="262530" y="6373540"/>
            <a:ext cx="5389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Pelaia C et al. Respiration 2021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C5F0457-6C5A-B706-2FB3-A95391F911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3"/>
          <a:stretch/>
        </p:blipFill>
        <p:spPr>
          <a:xfrm>
            <a:off x="918962" y="1364983"/>
            <a:ext cx="10158010" cy="49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64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02" y="1620982"/>
            <a:ext cx="4603756" cy="252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60" y="4052010"/>
            <a:ext cx="4530323" cy="260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83" y="2605513"/>
            <a:ext cx="4362912" cy="274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5" y="70982"/>
            <a:ext cx="5631875" cy="15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15815" r="78431" b="73390"/>
          <a:stretch/>
        </p:blipFill>
        <p:spPr bwMode="auto">
          <a:xfrm>
            <a:off x="9181135" y="70982"/>
            <a:ext cx="27051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3"/>
          <p:cNvSpPr txBox="1">
            <a:spLocks noChangeArrowheads="1"/>
          </p:cNvSpPr>
          <p:nvPr/>
        </p:nvSpPr>
        <p:spPr bwMode="auto">
          <a:xfrm>
            <a:off x="7962900" y="6465693"/>
            <a:ext cx="416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Hohfeld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JM et al. Lancet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3617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2188267" y="192835"/>
            <a:ext cx="7815471" cy="1216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Bronchodilator act reducing the critical threshold for experiencing an exacerbation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73" y="1409769"/>
            <a:ext cx="4755063" cy="489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3"/>
          <p:cNvSpPr txBox="1">
            <a:spLocks noChangeArrowheads="1"/>
          </p:cNvSpPr>
          <p:nvPr/>
        </p:nvSpPr>
        <p:spPr bwMode="auto">
          <a:xfrm>
            <a:off x="150472" y="6405037"/>
            <a:ext cx="3880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Beeh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K. AJRCCM 2017</a:t>
            </a:r>
          </a:p>
        </p:txBody>
      </p:sp>
    </p:spTree>
    <p:extLst>
      <p:ext uri="{BB962C8B-B14F-4D97-AF65-F5344CB8AC3E}">
        <p14:creationId xmlns:p14="http://schemas.microsoft.com/office/powerpoint/2010/main" val="4220398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ooter Placeholder 1">
            <a:extLst>
              <a:ext uri="{FF2B5EF4-FFF2-40B4-BE49-F238E27FC236}">
                <a16:creationId xmlns:a16="http://schemas.microsoft.com/office/drawing/2014/main" id="{76210CFC-CD70-483A-BE7B-7DA25C04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065" y="1845497"/>
            <a:ext cx="2591367" cy="309003"/>
          </a:xfrm>
          <a:ln>
            <a:noFill/>
          </a:ln>
        </p:spPr>
        <p:txBody>
          <a:bodyPr/>
          <a:lstStyle/>
          <a:p>
            <a:pPr defTabSz="914377">
              <a:defRPr/>
            </a:pPr>
            <a:r>
              <a:rPr lang="en-GB" sz="1400" dirty="0" err="1">
                <a:solidFill>
                  <a:schemeClr val="tx1"/>
                </a:solidFill>
                <a:latin typeface="Arial" panose="020B0604020202020204"/>
              </a:rPr>
              <a:t>Suissa</a:t>
            </a:r>
            <a:r>
              <a:rPr lang="en-GB" sz="1400" dirty="0">
                <a:solidFill>
                  <a:schemeClr val="tx1"/>
                </a:solidFill>
                <a:latin typeface="Arial" panose="020B0604020202020204"/>
              </a:rPr>
              <a:t> S et al. Thorax 2012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7B9683A6-C1AE-42F4-93A0-41048757F3C5}"/>
              </a:ext>
            </a:extLst>
          </p:cNvPr>
          <p:cNvSpPr/>
          <p:nvPr/>
        </p:nvSpPr>
        <p:spPr>
          <a:xfrm>
            <a:off x="1730618" y="2893139"/>
            <a:ext cx="3656269" cy="107827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Only</a:t>
            </a:r>
            <a:r>
              <a:rPr lang="en-US" dirty="0">
                <a:solidFill>
                  <a:srgbClr val="3F4444"/>
                </a:solidFill>
                <a:latin typeface="Arial" panose="020B0604020202020204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anose="020B0604020202020204"/>
              </a:rPr>
              <a:t>50%</a:t>
            </a: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of patients were </a:t>
            </a:r>
            <a:r>
              <a:rPr lang="en-US" b="1" dirty="0">
                <a:solidFill>
                  <a:srgbClr val="C00000"/>
                </a:solidFill>
                <a:latin typeface="Arial" panose="020B0604020202020204"/>
              </a:rPr>
              <a:t>alive</a:t>
            </a:r>
          </a:p>
          <a:p>
            <a:pPr algn="ctr" defTabSz="914377"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/>
              </a:rPr>
              <a:t>within</a:t>
            </a:r>
            <a:r>
              <a:rPr lang="en-US" dirty="0">
                <a:solidFill>
                  <a:srgbClr val="C00000"/>
                </a:solidFill>
                <a:latin typeface="Arial" panose="020B0604020202020204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anose="020B0604020202020204"/>
              </a:rPr>
              <a:t>3.6 years</a:t>
            </a:r>
            <a:r>
              <a:rPr lang="en-US" b="1" dirty="0">
                <a:solidFill>
                  <a:srgbClr val="2CD5C4"/>
                </a:solidFill>
                <a:latin typeface="Arial" panose="020B0604020202020204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of their first</a:t>
            </a:r>
          </a:p>
          <a:p>
            <a:pPr algn="ctr" defTabSz="914377"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severe exacerbation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64ED75A2-2918-4CF7-B789-CDA7EE07724B}"/>
              </a:ext>
            </a:extLst>
          </p:cNvPr>
          <p:cNvCxnSpPr/>
          <p:nvPr/>
        </p:nvCxnSpPr>
        <p:spPr>
          <a:xfrm rot="16200000">
            <a:off x="9000953" y="5450571"/>
            <a:ext cx="61385" cy="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EAF5F96D-61B0-9D53-2F8C-F4C2DB0CA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985" y="1836052"/>
            <a:ext cx="5507745" cy="4273645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893D52D-29EB-F078-7740-6019295046EF}"/>
              </a:ext>
            </a:extLst>
          </p:cNvPr>
          <p:cNvSpPr txBox="1"/>
          <p:nvPr/>
        </p:nvSpPr>
        <p:spPr>
          <a:xfrm>
            <a:off x="969617" y="5289190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N = 73106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5ECBA9B-FB09-47CB-6220-7EAB3591E1B8}"/>
              </a:ext>
            </a:extLst>
          </p:cNvPr>
          <p:cNvSpPr/>
          <p:nvPr/>
        </p:nvSpPr>
        <p:spPr>
          <a:xfrm>
            <a:off x="8264578" y="3037584"/>
            <a:ext cx="619593" cy="21268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8BD97C0-9FA8-71C7-4B5D-4EE6B4154D1D}"/>
              </a:ext>
            </a:extLst>
          </p:cNvPr>
          <p:cNvSpPr txBox="1"/>
          <p:nvPr/>
        </p:nvSpPr>
        <p:spPr>
          <a:xfrm>
            <a:off x="8119792" y="5839271"/>
            <a:ext cx="2387192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dirty="0" err="1"/>
              <a:t>Median</a:t>
            </a:r>
            <a:r>
              <a:rPr lang="it-IT" sz="1467" dirty="0"/>
              <a:t> follow up 18 </a:t>
            </a:r>
            <a:r>
              <a:rPr lang="it-IT" sz="1467" dirty="0" err="1"/>
              <a:t>months</a:t>
            </a:r>
            <a:endParaRPr lang="it-IT" sz="1467" dirty="0"/>
          </a:p>
        </p:txBody>
      </p:sp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2CF4D373-DC78-EB5A-4A22-AC87AAEF19A8}"/>
              </a:ext>
            </a:extLst>
          </p:cNvPr>
          <p:cNvSpPr txBox="1">
            <a:spLocks/>
          </p:cNvSpPr>
          <p:nvPr/>
        </p:nvSpPr>
        <p:spPr>
          <a:xfrm>
            <a:off x="9190284" y="1890604"/>
            <a:ext cx="3087973" cy="30900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358639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477838" indent="-20638" algn="l" defTabSz="477838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defRPr>
            </a:lvl2pPr>
            <a:lvl3pPr marL="955675" indent="-41275" algn="l" defTabSz="477838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defRPr>
            </a:lvl3pPr>
            <a:lvl4pPr marL="1433513" indent="-61913" algn="l" defTabSz="477838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defRPr>
            </a:lvl4pPr>
            <a:lvl5pPr marL="1911350" indent="-82550" algn="l" defTabSz="477838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i="1" dirty="0">
                <a:latin typeface="Arial" panose="020B0604020202020204"/>
                <a:ea typeface="+mn-ea"/>
                <a:cs typeface="+mn-cs"/>
              </a:rPr>
              <a:t>Piquet J et al. Eur Respir J 2013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CFB367-21AE-9553-3C5B-75F101B05D98}"/>
              </a:ext>
            </a:extLst>
          </p:cNvPr>
          <p:cNvGrpSpPr/>
          <p:nvPr/>
        </p:nvGrpSpPr>
        <p:grpSpPr>
          <a:xfrm>
            <a:off x="293323" y="2353601"/>
            <a:ext cx="6160806" cy="3799720"/>
            <a:chOff x="2683835" y="2173993"/>
            <a:chExt cx="5032195" cy="349583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35600E-1681-1FA3-A9C0-CFCEE8ECBF66}"/>
                </a:ext>
              </a:extLst>
            </p:cNvPr>
            <p:cNvSpPr txBox="1"/>
            <p:nvPr/>
          </p:nvSpPr>
          <p:spPr>
            <a:xfrm>
              <a:off x="3002464" y="2467413"/>
              <a:ext cx="174143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0.9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4E1F454-FD14-7252-098A-C85BE319357E}"/>
                </a:ext>
              </a:extLst>
            </p:cNvPr>
            <p:cNvSpPr txBox="1"/>
            <p:nvPr/>
          </p:nvSpPr>
          <p:spPr>
            <a:xfrm>
              <a:off x="3002464" y="2765227"/>
              <a:ext cx="174143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0.8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7151079-4243-5F65-1DBD-E10C6F002981}"/>
                </a:ext>
              </a:extLst>
            </p:cNvPr>
            <p:cNvSpPr txBox="1"/>
            <p:nvPr/>
          </p:nvSpPr>
          <p:spPr>
            <a:xfrm>
              <a:off x="3002464" y="3063045"/>
              <a:ext cx="174143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0.7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91AA96FF-2952-53D8-864B-EDC8A7E412A7}"/>
                </a:ext>
              </a:extLst>
            </p:cNvPr>
            <p:cNvSpPr txBox="1"/>
            <p:nvPr/>
          </p:nvSpPr>
          <p:spPr>
            <a:xfrm>
              <a:off x="3002464" y="3360861"/>
              <a:ext cx="174143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0.6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2E1735B8-DA39-B374-1F49-DD327CAA4D94}"/>
                </a:ext>
              </a:extLst>
            </p:cNvPr>
            <p:cNvSpPr txBox="1"/>
            <p:nvPr/>
          </p:nvSpPr>
          <p:spPr>
            <a:xfrm>
              <a:off x="3002464" y="3658677"/>
              <a:ext cx="174143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0.5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5D0120DD-34FD-AA37-CB4F-CAC28DC45C63}"/>
                </a:ext>
              </a:extLst>
            </p:cNvPr>
            <p:cNvSpPr txBox="1"/>
            <p:nvPr/>
          </p:nvSpPr>
          <p:spPr>
            <a:xfrm>
              <a:off x="3002464" y="3956495"/>
              <a:ext cx="174143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0.4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0FC12051-98FF-60CA-961F-097E34E161EC}"/>
                </a:ext>
              </a:extLst>
            </p:cNvPr>
            <p:cNvSpPr txBox="1"/>
            <p:nvPr/>
          </p:nvSpPr>
          <p:spPr>
            <a:xfrm>
              <a:off x="3002464" y="4254311"/>
              <a:ext cx="174143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0.3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162F8520-DB48-8A32-2552-3FCDD755FD01}"/>
                </a:ext>
              </a:extLst>
            </p:cNvPr>
            <p:cNvSpPr txBox="1"/>
            <p:nvPr/>
          </p:nvSpPr>
          <p:spPr>
            <a:xfrm>
              <a:off x="3002464" y="4552127"/>
              <a:ext cx="174143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0.2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2B6B5C58-D9D9-7894-B075-5CB3A8E1DAD2}"/>
                </a:ext>
              </a:extLst>
            </p:cNvPr>
            <p:cNvSpPr txBox="1"/>
            <p:nvPr/>
          </p:nvSpPr>
          <p:spPr>
            <a:xfrm>
              <a:off x="3002464" y="4849943"/>
              <a:ext cx="174143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0.1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F804369D-3269-1056-A007-CBFEDDC11417}"/>
                </a:ext>
              </a:extLst>
            </p:cNvPr>
            <p:cNvSpPr txBox="1"/>
            <p:nvPr/>
          </p:nvSpPr>
          <p:spPr>
            <a:xfrm>
              <a:off x="3107211" y="5147756"/>
              <a:ext cx="69396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C9B8E813-7586-53E8-4D65-57C0764E69B6}"/>
                </a:ext>
              </a:extLst>
            </p:cNvPr>
            <p:cNvSpPr txBox="1"/>
            <p:nvPr/>
          </p:nvSpPr>
          <p:spPr>
            <a:xfrm rot="16200000">
              <a:off x="1265788" y="3676984"/>
              <a:ext cx="3012069" cy="17597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914377"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Proportion surviving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EA05012B-6F3F-ED83-F4C4-66A63FA008D1}"/>
                </a:ext>
              </a:extLst>
            </p:cNvPr>
            <p:cNvSpPr txBox="1"/>
            <p:nvPr/>
          </p:nvSpPr>
          <p:spPr>
            <a:xfrm>
              <a:off x="3285910" y="5471617"/>
              <a:ext cx="4360552" cy="19821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914377"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Time after first severe exacerbation (years)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822A560D-BEAB-FF55-F05B-E7B9A52BD9C5}"/>
                </a:ext>
              </a:extLst>
            </p:cNvPr>
            <p:cNvSpPr txBox="1"/>
            <p:nvPr/>
          </p:nvSpPr>
          <p:spPr>
            <a:xfrm>
              <a:off x="3256701" y="5312985"/>
              <a:ext cx="69395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4A4B1C9-9560-9BB4-3EDB-ED5A2AB9104D}"/>
                </a:ext>
              </a:extLst>
            </p:cNvPr>
            <p:cNvSpPr txBox="1"/>
            <p:nvPr/>
          </p:nvSpPr>
          <p:spPr>
            <a:xfrm>
              <a:off x="3725172" y="5312985"/>
              <a:ext cx="69395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22FDD95-0B8F-F467-6379-03A941ADC6AB}"/>
                </a:ext>
              </a:extLst>
            </p:cNvPr>
            <p:cNvSpPr txBox="1"/>
            <p:nvPr/>
          </p:nvSpPr>
          <p:spPr>
            <a:xfrm>
              <a:off x="4204534" y="5312985"/>
              <a:ext cx="69395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2C4263C8-D5F4-F3E9-BE9A-5E99B20EEAD0}"/>
                </a:ext>
              </a:extLst>
            </p:cNvPr>
            <p:cNvSpPr txBox="1"/>
            <p:nvPr/>
          </p:nvSpPr>
          <p:spPr>
            <a:xfrm>
              <a:off x="4683895" y="5312985"/>
              <a:ext cx="69395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84AC9CB0-24CA-78E4-1C4C-F4C0E387ED05}"/>
                </a:ext>
              </a:extLst>
            </p:cNvPr>
            <p:cNvSpPr txBox="1"/>
            <p:nvPr/>
          </p:nvSpPr>
          <p:spPr>
            <a:xfrm>
              <a:off x="5163258" y="5312985"/>
              <a:ext cx="69395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DA138570-3B7B-56C7-4416-454F0AD041DB}"/>
                </a:ext>
              </a:extLst>
            </p:cNvPr>
            <p:cNvSpPr txBox="1"/>
            <p:nvPr/>
          </p:nvSpPr>
          <p:spPr>
            <a:xfrm>
              <a:off x="5607922" y="5312985"/>
              <a:ext cx="138790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38AB73B-CC2B-0E7B-468B-3C96BC29B90D}"/>
                </a:ext>
              </a:extLst>
            </p:cNvPr>
            <p:cNvSpPr txBox="1"/>
            <p:nvPr/>
          </p:nvSpPr>
          <p:spPr>
            <a:xfrm>
              <a:off x="6087283" y="5312985"/>
              <a:ext cx="138790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8FC7A24A-5B61-030F-ECD2-1871056387DE}"/>
                </a:ext>
              </a:extLst>
            </p:cNvPr>
            <p:cNvSpPr txBox="1"/>
            <p:nvPr/>
          </p:nvSpPr>
          <p:spPr>
            <a:xfrm>
              <a:off x="6566646" y="5312985"/>
              <a:ext cx="138790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D6AF92F2-927E-DFDB-D6F6-F3CF985BDC4A}"/>
                </a:ext>
              </a:extLst>
            </p:cNvPr>
            <p:cNvSpPr txBox="1"/>
            <p:nvPr/>
          </p:nvSpPr>
          <p:spPr>
            <a:xfrm>
              <a:off x="7046008" y="5312985"/>
              <a:ext cx="138790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95F2D6A-C448-FFEC-A67C-C0291AEA781D}"/>
                </a:ext>
              </a:extLst>
            </p:cNvPr>
            <p:cNvSpPr txBox="1"/>
            <p:nvPr/>
          </p:nvSpPr>
          <p:spPr>
            <a:xfrm>
              <a:off x="7577240" y="5312985"/>
              <a:ext cx="138790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2A2E4F2-2769-B43A-1B75-36036C64230B}"/>
                </a:ext>
              </a:extLst>
            </p:cNvPr>
            <p:cNvCxnSpPr/>
            <p:nvPr/>
          </p:nvCxnSpPr>
          <p:spPr>
            <a:xfrm>
              <a:off x="3297548" y="2265352"/>
              <a:ext cx="0" cy="2964298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FF1FB8D4-DA74-ACA1-3EBF-AAC190F125D9}"/>
                </a:ext>
              </a:extLst>
            </p:cNvPr>
            <p:cNvCxnSpPr/>
            <p:nvPr/>
          </p:nvCxnSpPr>
          <p:spPr>
            <a:xfrm>
              <a:off x="3232283" y="2552359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15F6F60-1BD6-43C3-C0AD-56D05DF678E7}"/>
                </a:ext>
              </a:extLst>
            </p:cNvPr>
            <p:cNvCxnSpPr/>
            <p:nvPr/>
          </p:nvCxnSpPr>
          <p:spPr>
            <a:xfrm>
              <a:off x="3232283" y="2850175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1DB04242-7C03-A8A8-5F79-F97127D136AE}"/>
                </a:ext>
              </a:extLst>
            </p:cNvPr>
            <p:cNvCxnSpPr/>
            <p:nvPr/>
          </p:nvCxnSpPr>
          <p:spPr>
            <a:xfrm>
              <a:off x="3232283" y="3147992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CB3F08A3-08F4-61A3-1A9C-7A41681E5ED1}"/>
                </a:ext>
              </a:extLst>
            </p:cNvPr>
            <p:cNvCxnSpPr/>
            <p:nvPr/>
          </p:nvCxnSpPr>
          <p:spPr>
            <a:xfrm>
              <a:off x="3232283" y="3445809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5C5BC7F-CADF-9E4E-66CA-77C111F59E34}"/>
                </a:ext>
              </a:extLst>
            </p:cNvPr>
            <p:cNvCxnSpPr/>
            <p:nvPr/>
          </p:nvCxnSpPr>
          <p:spPr>
            <a:xfrm>
              <a:off x="3232283" y="3743625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9FA7990-655C-5C14-82EB-02B427CE944E}"/>
                </a:ext>
              </a:extLst>
            </p:cNvPr>
            <p:cNvCxnSpPr/>
            <p:nvPr/>
          </p:nvCxnSpPr>
          <p:spPr>
            <a:xfrm>
              <a:off x="3232283" y="4041442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43A3486-08BC-2A88-6386-3837849B61FA}"/>
                </a:ext>
              </a:extLst>
            </p:cNvPr>
            <p:cNvCxnSpPr/>
            <p:nvPr/>
          </p:nvCxnSpPr>
          <p:spPr>
            <a:xfrm>
              <a:off x="3232283" y="4339258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C3C383DF-A77D-A792-4563-E88B16AB1D16}"/>
                </a:ext>
              </a:extLst>
            </p:cNvPr>
            <p:cNvCxnSpPr/>
            <p:nvPr/>
          </p:nvCxnSpPr>
          <p:spPr>
            <a:xfrm>
              <a:off x="3232283" y="4637075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FB540D8-03E9-3BFC-8B1F-074B7D692025}"/>
                </a:ext>
              </a:extLst>
            </p:cNvPr>
            <p:cNvCxnSpPr/>
            <p:nvPr/>
          </p:nvCxnSpPr>
          <p:spPr>
            <a:xfrm>
              <a:off x="3232283" y="4934892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DA3163E-DD29-1D13-D031-71BBC9CE895E}"/>
                </a:ext>
              </a:extLst>
            </p:cNvPr>
            <p:cNvCxnSpPr/>
            <p:nvPr/>
          </p:nvCxnSpPr>
          <p:spPr>
            <a:xfrm>
              <a:off x="3285910" y="5226801"/>
              <a:ext cx="4360551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57325CD-698D-FA6C-95DA-A1216ABB3578}"/>
                </a:ext>
              </a:extLst>
            </p:cNvPr>
            <p:cNvCxnSpPr/>
            <p:nvPr/>
          </p:nvCxnSpPr>
          <p:spPr>
            <a:xfrm>
              <a:off x="3232283" y="5226801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0B77CD2-0483-B726-1F4A-49FDAF73D108}"/>
                </a:ext>
              </a:extLst>
            </p:cNvPr>
            <p:cNvCxnSpPr/>
            <p:nvPr/>
          </p:nvCxnSpPr>
          <p:spPr>
            <a:xfrm rot="16200000">
              <a:off x="3271412" y="5255039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29D9F3A9-A679-CF9A-5266-0098C012B425}"/>
                </a:ext>
              </a:extLst>
            </p:cNvPr>
            <p:cNvCxnSpPr/>
            <p:nvPr/>
          </p:nvCxnSpPr>
          <p:spPr>
            <a:xfrm rot="16200000">
              <a:off x="3744806" y="5255039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1EDD3637-F0CA-B258-5746-70A71777302A}"/>
                </a:ext>
              </a:extLst>
            </p:cNvPr>
            <p:cNvCxnSpPr/>
            <p:nvPr/>
          </p:nvCxnSpPr>
          <p:spPr>
            <a:xfrm rot="16200000">
              <a:off x="4222106" y="5255039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A96A8FC2-AAA1-F7EC-46DE-6C36D4F0FFCB}"/>
                </a:ext>
              </a:extLst>
            </p:cNvPr>
            <p:cNvCxnSpPr/>
            <p:nvPr/>
          </p:nvCxnSpPr>
          <p:spPr>
            <a:xfrm rot="16200000">
              <a:off x="4699406" y="5255039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9B5AF9A2-621F-520D-0DCA-6739169DDAB1}"/>
                </a:ext>
              </a:extLst>
            </p:cNvPr>
            <p:cNvCxnSpPr/>
            <p:nvPr/>
          </p:nvCxnSpPr>
          <p:spPr>
            <a:xfrm rot="16200000">
              <a:off x="5176706" y="5255039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EA4C4B53-E11E-4FC5-0D25-46C22632AE8B}"/>
                </a:ext>
              </a:extLst>
            </p:cNvPr>
            <p:cNvCxnSpPr/>
            <p:nvPr/>
          </p:nvCxnSpPr>
          <p:spPr>
            <a:xfrm rot="16200000">
              <a:off x="5654007" y="5255039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E95BD1F1-FD2F-2552-B8B8-163A7AB2D55B}"/>
                </a:ext>
              </a:extLst>
            </p:cNvPr>
            <p:cNvCxnSpPr/>
            <p:nvPr/>
          </p:nvCxnSpPr>
          <p:spPr>
            <a:xfrm rot="16200000">
              <a:off x="6131307" y="5255039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3A16941C-6DF2-7C14-0737-25516AB8D883}"/>
                </a:ext>
              </a:extLst>
            </p:cNvPr>
            <p:cNvCxnSpPr/>
            <p:nvPr/>
          </p:nvCxnSpPr>
          <p:spPr>
            <a:xfrm rot="16200000">
              <a:off x="6608607" y="5255039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09993315-5D7D-3556-E327-10385DBCBD68}"/>
                </a:ext>
              </a:extLst>
            </p:cNvPr>
            <p:cNvCxnSpPr/>
            <p:nvPr/>
          </p:nvCxnSpPr>
          <p:spPr>
            <a:xfrm rot="16200000">
              <a:off x="7085907" y="5255039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74890388-D2C6-D0D7-528D-185D8CD83B4D}"/>
                </a:ext>
              </a:extLst>
            </p:cNvPr>
            <p:cNvSpPr txBox="1"/>
            <p:nvPr/>
          </p:nvSpPr>
          <p:spPr>
            <a:xfrm>
              <a:off x="3002462" y="2173993"/>
              <a:ext cx="174143" cy="169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 defTabSz="914377">
                <a:defRPr/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1.0</a:t>
              </a:r>
            </a:p>
          </p:txBody>
        </p: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7FFA2F3-7EED-7BAA-B69C-0BD0D16DF38C}"/>
                </a:ext>
              </a:extLst>
            </p:cNvPr>
            <p:cNvCxnSpPr/>
            <p:nvPr/>
          </p:nvCxnSpPr>
          <p:spPr>
            <a:xfrm>
              <a:off x="3232283" y="2258940"/>
              <a:ext cx="56476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Freeform 69">
              <a:extLst>
                <a:ext uri="{FF2B5EF4-FFF2-40B4-BE49-F238E27FC236}">
                  <a16:creationId xmlns:a16="http://schemas.microsoft.com/office/drawing/2014/main" id="{BCA629FE-0CEB-BE07-0312-9D8A3EB6EA04}"/>
                </a:ext>
              </a:extLst>
            </p:cNvPr>
            <p:cNvSpPr/>
            <p:nvPr/>
          </p:nvSpPr>
          <p:spPr>
            <a:xfrm>
              <a:off x="3306630" y="2266846"/>
              <a:ext cx="4070692" cy="2833526"/>
            </a:xfrm>
            <a:custGeom>
              <a:avLst/>
              <a:gdLst>
                <a:gd name="connsiteX0" fmla="*/ 10154 w 7565986"/>
                <a:gd name="connsiteY0" fmla="*/ 0 h 5173579"/>
                <a:gd name="connsiteX1" fmla="*/ 262817 w 7565986"/>
                <a:gd name="connsiteY1" fmla="*/ 830179 h 5173579"/>
                <a:gd name="connsiteX2" fmla="*/ 1766765 w 7565986"/>
                <a:gd name="connsiteY2" fmla="*/ 2731168 h 5173579"/>
                <a:gd name="connsiteX3" fmla="*/ 3330870 w 7565986"/>
                <a:gd name="connsiteY3" fmla="*/ 3934326 h 5173579"/>
                <a:gd name="connsiteX4" fmla="*/ 5195765 w 7565986"/>
                <a:gd name="connsiteY4" fmla="*/ 4692316 h 5173579"/>
                <a:gd name="connsiteX5" fmla="*/ 7565986 w 7565986"/>
                <a:gd name="connsiteY5" fmla="*/ 5173579 h 5173579"/>
                <a:gd name="connsiteX0" fmla="*/ 1405 w 7557237"/>
                <a:gd name="connsiteY0" fmla="*/ 0 h 5173579"/>
                <a:gd name="connsiteX1" fmla="*/ 470636 w 7557237"/>
                <a:gd name="connsiteY1" fmla="*/ 1118937 h 5173579"/>
                <a:gd name="connsiteX2" fmla="*/ 1758016 w 7557237"/>
                <a:gd name="connsiteY2" fmla="*/ 2731168 h 5173579"/>
                <a:gd name="connsiteX3" fmla="*/ 3322121 w 7557237"/>
                <a:gd name="connsiteY3" fmla="*/ 3934326 h 5173579"/>
                <a:gd name="connsiteX4" fmla="*/ 5187016 w 7557237"/>
                <a:gd name="connsiteY4" fmla="*/ 4692316 h 5173579"/>
                <a:gd name="connsiteX5" fmla="*/ 7557237 w 7557237"/>
                <a:gd name="connsiteY5" fmla="*/ 5173579 h 5173579"/>
                <a:gd name="connsiteX0" fmla="*/ 3196 w 7559028"/>
                <a:gd name="connsiteY0" fmla="*/ 0 h 5173579"/>
                <a:gd name="connsiteX1" fmla="*/ 345551 w 7559028"/>
                <a:gd name="connsiteY1" fmla="*/ 1030771 h 5173579"/>
                <a:gd name="connsiteX2" fmla="*/ 1759807 w 7559028"/>
                <a:gd name="connsiteY2" fmla="*/ 2731168 h 5173579"/>
                <a:gd name="connsiteX3" fmla="*/ 3323912 w 7559028"/>
                <a:gd name="connsiteY3" fmla="*/ 3934326 h 5173579"/>
                <a:gd name="connsiteX4" fmla="*/ 5188807 w 7559028"/>
                <a:gd name="connsiteY4" fmla="*/ 4692316 h 5173579"/>
                <a:gd name="connsiteX5" fmla="*/ 7559028 w 7559028"/>
                <a:gd name="connsiteY5" fmla="*/ 5173579 h 5173579"/>
                <a:gd name="connsiteX0" fmla="*/ 3196 w 7559028"/>
                <a:gd name="connsiteY0" fmla="*/ 0 h 5173579"/>
                <a:gd name="connsiteX1" fmla="*/ 345551 w 7559028"/>
                <a:gd name="connsiteY1" fmla="*/ 1030771 h 5173579"/>
                <a:gd name="connsiteX2" fmla="*/ 1759806 w 7559028"/>
                <a:gd name="connsiteY2" fmla="*/ 2781549 h 5173579"/>
                <a:gd name="connsiteX3" fmla="*/ 3323912 w 7559028"/>
                <a:gd name="connsiteY3" fmla="*/ 3934326 h 5173579"/>
                <a:gd name="connsiteX4" fmla="*/ 5188807 w 7559028"/>
                <a:gd name="connsiteY4" fmla="*/ 4692316 h 5173579"/>
                <a:gd name="connsiteX5" fmla="*/ 7559028 w 7559028"/>
                <a:gd name="connsiteY5" fmla="*/ 5173579 h 5173579"/>
                <a:gd name="connsiteX0" fmla="*/ 3196 w 7559028"/>
                <a:gd name="connsiteY0" fmla="*/ 0 h 5173579"/>
                <a:gd name="connsiteX1" fmla="*/ 345551 w 7559028"/>
                <a:gd name="connsiteY1" fmla="*/ 1030771 h 5173579"/>
                <a:gd name="connsiteX2" fmla="*/ 1759806 w 7559028"/>
                <a:gd name="connsiteY2" fmla="*/ 2781549 h 5173579"/>
                <a:gd name="connsiteX3" fmla="*/ 3336599 w 7559028"/>
                <a:gd name="connsiteY3" fmla="*/ 3972111 h 5173579"/>
                <a:gd name="connsiteX4" fmla="*/ 5188807 w 7559028"/>
                <a:gd name="connsiteY4" fmla="*/ 4692316 h 5173579"/>
                <a:gd name="connsiteX5" fmla="*/ 7559028 w 7559028"/>
                <a:gd name="connsiteY5" fmla="*/ 5173579 h 5173579"/>
                <a:gd name="connsiteX0" fmla="*/ 3196 w 7559028"/>
                <a:gd name="connsiteY0" fmla="*/ 0 h 5173579"/>
                <a:gd name="connsiteX1" fmla="*/ 345551 w 7559028"/>
                <a:gd name="connsiteY1" fmla="*/ 1030771 h 5173579"/>
                <a:gd name="connsiteX2" fmla="*/ 1759806 w 7559028"/>
                <a:gd name="connsiteY2" fmla="*/ 2781549 h 5173579"/>
                <a:gd name="connsiteX3" fmla="*/ 3336599 w 7559028"/>
                <a:gd name="connsiteY3" fmla="*/ 3972111 h 5173579"/>
                <a:gd name="connsiteX4" fmla="*/ 5188807 w 7559028"/>
                <a:gd name="connsiteY4" fmla="*/ 4717506 h 5173579"/>
                <a:gd name="connsiteX5" fmla="*/ 7559028 w 7559028"/>
                <a:gd name="connsiteY5" fmla="*/ 5173579 h 5173579"/>
                <a:gd name="connsiteX0" fmla="*/ 3196 w 7546340"/>
                <a:gd name="connsiteY0" fmla="*/ 0 h 5198769"/>
                <a:gd name="connsiteX1" fmla="*/ 345551 w 7546340"/>
                <a:gd name="connsiteY1" fmla="*/ 1030771 h 5198769"/>
                <a:gd name="connsiteX2" fmla="*/ 1759806 w 7546340"/>
                <a:gd name="connsiteY2" fmla="*/ 2781549 h 5198769"/>
                <a:gd name="connsiteX3" fmla="*/ 3336599 w 7546340"/>
                <a:gd name="connsiteY3" fmla="*/ 3972111 h 5198769"/>
                <a:gd name="connsiteX4" fmla="*/ 5188807 w 7546340"/>
                <a:gd name="connsiteY4" fmla="*/ 4717506 h 5198769"/>
                <a:gd name="connsiteX5" fmla="*/ 7546340 w 7546340"/>
                <a:gd name="connsiteY5" fmla="*/ 5198769 h 5198769"/>
                <a:gd name="connsiteX0" fmla="*/ 6149 w 7549293"/>
                <a:gd name="connsiteY0" fmla="*/ 0 h 5198769"/>
                <a:gd name="connsiteX1" fmla="*/ 348504 w 7549293"/>
                <a:gd name="connsiteY1" fmla="*/ 1030771 h 5198769"/>
                <a:gd name="connsiteX2" fmla="*/ 1762759 w 7549293"/>
                <a:gd name="connsiteY2" fmla="*/ 2781549 h 5198769"/>
                <a:gd name="connsiteX3" fmla="*/ 3339552 w 7549293"/>
                <a:gd name="connsiteY3" fmla="*/ 3972111 h 5198769"/>
                <a:gd name="connsiteX4" fmla="*/ 5191760 w 7549293"/>
                <a:gd name="connsiteY4" fmla="*/ 4717506 h 5198769"/>
                <a:gd name="connsiteX5" fmla="*/ 7549293 w 7549293"/>
                <a:gd name="connsiteY5" fmla="*/ 5198769 h 5198769"/>
                <a:gd name="connsiteX0" fmla="*/ 907 w 7544051"/>
                <a:gd name="connsiteY0" fmla="*/ 0 h 5198769"/>
                <a:gd name="connsiteX1" fmla="*/ 343262 w 7544051"/>
                <a:gd name="connsiteY1" fmla="*/ 1030771 h 5198769"/>
                <a:gd name="connsiteX2" fmla="*/ 1757517 w 7544051"/>
                <a:gd name="connsiteY2" fmla="*/ 2781549 h 5198769"/>
                <a:gd name="connsiteX3" fmla="*/ 3334310 w 7544051"/>
                <a:gd name="connsiteY3" fmla="*/ 3972111 h 5198769"/>
                <a:gd name="connsiteX4" fmla="*/ 5186518 w 7544051"/>
                <a:gd name="connsiteY4" fmla="*/ 4717506 h 5198769"/>
                <a:gd name="connsiteX5" fmla="*/ 7544051 w 7544051"/>
                <a:gd name="connsiteY5" fmla="*/ 5198769 h 5198769"/>
                <a:gd name="connsiteX0" fmla="*/ 0 w 7543144"/>
                <a:gd name="connsiteY0" fmla="*/ 0 h 5198769"/>
                <a:gd name="connsiteX1" fmla="*/ 342355 w 7543144"/>
                <a:gd name="connsiteY1" fmla="*/ 1030771 h 5198769"/>
                <a:gd name="connsiteX2" fmla="*/ 1756610 w 7543144"/>
                <a:gd name="connsiteY2" fmla="*/ 2781549 h 5198769"/>
                <a:gd name="connsiteX3" fmla="*/ 3333403 w 7543144"/>
                <a:gd name="connsiteY3" fmla="*/ 3972111 h 5198769"/>
                <a:gd name="connsiteX4" fmla="*/ 5185611 w 7543144"/>
                <a:gd name="connsiteY4" fmla="*/ 4717506 h 5198769"/>
                <a:gd name="connsiteX5" fmla="*/ 7543144 w 7543144"/>
                <a:gd name="connsiteY5" fmla="*/ 5198769 h 5198769"/>
                <a:gd name="connsiteX0" fmla="*/ 0 w 7543144"/>
                <a:gd name="connsiteY0" fmla="*/ 0 h 5198769"/>
                <a:gd name="connsiteX1" fmla="*/ 342355 w 7543144"/>
                <a:gd name="connsiteY1" fmla="*/ 1030771 h 5198769"/>
                <a:gd name="connsiteX2" fmla="*/ 1756610 w 7543144"/>
                <a:gd name="connsiteY2" fmla="*/ 2781549 h 5198769"/>
                <a:gd name="connsiteX3" fmla="*/ 3333403 w 7543144"/>
                <a:gd name="connsiteY3" fmla="*/ 3972111 h 5198769"/>
                <a:gd name="connsiteX4" fmla="*/ 5185611 w 7543144"/>
                <a:gd name="connsiteY4" fmla="*/ 4717506 h 5198769"/>
                <a:gd name="connsiteX5" fmla="*/ 7543144 w 7543144"/>
                <a:gd name="connsiteY5" fmla="*/ 5198769 h 5198769"/>
                <a:gd name="connsiteX0" fmla="*/ 0 w 7543144"/>
                <a:gd name="connsiteY0" fmla="*/ 0 h 5198769"/>
                <a:gd name="connsiteX1" fmla="*/ 342355 w 7543144"/>
                <a:gd name="connsiteY1" fmla="*/ 1030771 h 5198769"/>
                <a:gd name="connsiteX2" fmla="*/ 1756610 w 7543144"/>
                <a:gd name="connsiteY2" fmla="*/ 2781549 h 5198769"/>
                <a:gd name="connsiteX3" fmla="*/ 3333403 w 7543144"/>
                <a:gd name="connsiteY3" fmla="*/ 3972111 h 5198769"/>
                <a:gd name="connsiteX4" fmla="*/ 5185611 w 7543144"/>
                <a:gd name="connsiteY4" fmla="*/ 4717506 h 5198769"/>
                <a:gd name="connsiteX5" fmla="*/ 7543144 w 7543144"/>
                <a:gd name="connsiteY5" fmla="*/ 5198769 h 5198769"/>
                <a:gd name="connsiteX0" fmla="*/ 0 w 7521672"/>
                <a:gd name="connsiteY0" fmla="*/ 0 h 5204097"/>
                <a:gd name="connsiteX1" fmla="*/ 342355 w 7521672"/>
                <a:gd name="connsiteY1" fmla="*/ 1030771 h 5204097"/>
                <a:gd name="connsiteX2" fmla="*/ 1756610 w 7521672"/>
                <a:gd name="connsiteY2" fmla="*/ 2781549 h 5204097"/>
                <a:gd name="connsiteX3" fmla="*/ 3333403 w 7521672"/>
                <a:gd name="connsiteY3" fmla="*/ 3972111 h 5204097"/>
                <a:gd name="connsiteX4" fmla="*/ 5185611 w 7521672"/>
                <a:gd name="connsiteY4" fmla="*/ 4717506 h 5204097"/>
                <a:gd name="connsiteX5" fmla="*/ 7521672 w 7521672"/>
                <a:gd name="connsiteY5" fmla="*/ 5204097 h 5204097"/>
                <a:gd name="connsiteX0" fmla="*/ 0 w 7553881"/>
                <a:gd name="connsiteY0" fmla="*/ 0 h 5220084"/>
                <a:gd name="connsiteX1" fmla="*/ 342355 w 7553881"/>
                <a:gd name="connsiteY1" fmla="*/ 1030771 h 5220084"/>
                <a:gd name="connsiteX2" fmla="*/ 1756610 w 7553881"/>
                <a:gd name="connsiteY2" fmla="*/ 2781549 h 5220084"/>
                <a:gd name="connsiteX3" fmla="*/ 3333403 w 7553881"/>
                <a:gd name="connsiteY3" fmla="*/ 3972111 h 5220084"/>
                <a:gd name="connsiteX4" fmla="*/ 5185611 w 7553881"/>
                <a:gd name="connsiteY4" fmla="*/ 4717506 h 5220084"/>
                <a:gd name="connsiteX5" fmla="*/ 7553881 w 7553881"/>
                <a:gd name="connsiteY5" fmla="*/ 5220084 h 5220084"/>
                <a:gd name="connsiteX0" fmla="*/ 0 w 7564616"/>
                <a:gd name="connsiteY0" fmla="*/ 0 h 5204099"/>
                <a:gd name="connsiteX1" fmla="*/ 342355 w 7564616"/>
                <a:gd name="connsiteY1" fmla="*/ 1030771 h 5204099"/>
                <a:gd name="connsiteX2" fmla="*/ 1756610 w 7564616"/>
                <a:gd name="connsiteY2" fmla="*/ 2781549 h 5204099"/>
                <a:gd name="connsiteX3" fmla="*/ 3333403 w 7564616"/>
                <a:gd name="connsiteY3" fmla="*/ 3972111 h 5204099"/>
                <a:gd name="connsiteX4" fmla="*/ 5185611 w 7564616"/>
                <a:gd name="connsiteY4" fmla="*/ 4717506 h 5204099"/>
                <a:gd name="connsiteX5" fmla="*/ 7564616 w 7564616"/>
                <a:gd name="connsiteY5" fmla="*/ 5204099 h 5204099"/>
                <a:gd name="connsiteX0" fmla="*/ 0 w 7564616"/>
                <a:gd name="connsiteY0" fmla="*/ 0 h 5204099"/>
                <a:gd name="connsiteX1" fmla="*/ 342355 w 7564616"/>
                <a:gd name="connsiteY1" fmla="*/ 1030771 h 5204099"/>
                <a:gd name="connsiteX2" fmla="*/ 1729832 w 7564616"/>
                <a:gd name="connsiteY2" fmla="*/ 2799271 h 5204099"/>
                <a:gd name="connsiteX3" fmla="*/ 3333403 w 7564616"/>
                <a:gd name="connsiteY3" fmla="*/ 3972111 h 5204099"/>
                <a:gd name="connsiteX4" fmla="*/ 5185611 w 7564616"/>
                <a:gd name="connsiteY4" fmla="*/ 4717506 h 5204099"/>
                <a:gd name="connsiteX5" fmla="*/ 7564616 w 7564616"/>
                <a:gd name="connsiteY5" fmla="*/ 5204099 h 5204099"/>
                <a:gd name="connsiteX0" fmla="*/ 0 w 7564616"/>
                <a:gd name="connsiteY0" fmla="*/ 0 h 5204099"/>
                <a:gd name="connsiteX1" fmla="*/ 342355 w 7564616"/>
                <a:gd name="connsiteY1" fmla="*/ 1030771 h 5204099"/>
                <a:gd name="connsiteX2" fmla="*/ 1729832 w 7564616"/>
                <a:gd name="connsiteY2" fmla="*/ 2799271 h 5204099"/>
                <a:gd name="connsiteX3" fmla="*/ 3315553 w 7564616"/>
                <a:gd name="connsiteY3" fmla="*/ 3998691 h 5204099"/>
                <a:gd name="connsiteX4" fmla="*/ 5185611 w 7564616"/>
                <a:gd name="connsiteY4" fmla="*/ 4717506 h 5204099"/>
                <a:gd name="connsiteX5" fmla="*/ 7564616 w 7564616"/>
                <a:gd name="connsiteY5" fmla="*/ 5204099 h 5204099"/>
                <a:gd name="connsiteX0" fmla="*/ 0 w 7564616"/>
                <a:gd name="connsiteY0" fmla="*/ 0 h 5204099"/>
                <a:gd name="connsiteX1" fmla="*/ 342355 w 7564616"/>
                <a:gd name="connsiteY1" fmla="*/ 1030771 h 5204099"/>
                <a:gd name="connsiteX2" fmla="*/ 1729832 w 7564616"/>
                <a:gd name="connsiteY2" fmla="*/ 2799271 h 5204099"/>
                <a:gd name="connsiteX3" fmla="*/ 3315553 w 7564616"/>
                <a:gd name="connsiteY3" fmla="*/ 3998691 h 5204099"/>
                <a:gd name="connsiteX4" fmla="*/ 5185611 w 7564616"/>
                <a:gd name="connsiteY4" fmla="*/ 4744086 h 5204099"/>
                <a:gd name="connsiteX5" fmla="*/ 7564616 w 7564616"/>
                <a:gd name="connsiteY5" fmla="*/ 5204099 h 5204099"/>
                <a:gd name="connsiteX0" fmla="*/ 0 w 7573543"/>
                <a:gd name="connsiteY0" fmla="*/ 0 h 5230681"/>
                <a:gd name="connsiteX1" fmla="*/ 342355 w 7573543"/>
                <a:gd name="connsiteY1" fmla="*/ 1030771 h 5230681"/>
                <a:gd name="connsiteX2" fmla="*/ 1729832 w 7573543"/>
                <a:gd name="connsiteY2" fmla="*/ 2799271 h 5230681"/>
                <a:gd name="connsiteX3" fmla="*/ 3315553 w 7573543"/>
                <a:gd name="connsiteY3" fmla="*/ 3998691 h 5230681"/>
                <a:gd name="connsiteX4" fmla="*/ 5185611 w 7573543"/>
                <a:gd name="connsiteY4" fmla="*/ 4744086 h 5230681"/>
                <a:gd name="connsiteX5" fmla="*/ 7573543 w 7573543"/>
                <a:gd name="connsiteY5" fmla="*/ 5230681 h 5230681"/>
                <a:gd name="connsiteX0" fmla="*/ 0 w 7555691"/>
                <a:gd name="connsiteY0" fmla="*/ 0 h 5221819"/>
                <a:gd name="connsiteX1" fmla="*/ 324503 w 7555691"/>
                <a:gd name="connsiteY1" fmla="*/ 1021909 h 5221819"/>
                <a:gd name="connsiteX2" fmla="*/ 1711980 w 7555691"/>
                <a:gd name="connsiteY2" fmla="*/ 2790409 h 5221819"/>
                <a:gd name="connsiteX3" fmla="*/ 3297701 w 7555691"/>
                <a:gd name="connsiteY3" fmla="*/ 3989829 h 5221819"/>
                <a:gd name="connsiteX4" fmla="*/ 5167759 w 7555691"/>
                <a:gd name="connsiteY4" fmla="*/ 4735224 h 5221819"/>
                <a:gd name="connsiteX5" fmla="*/ 7555691 w 7555691"/>
                <a:gd name="connsiteY5" fmla="*/ 5221819 h 5221819"/>
                <a:gd name="connsiteX0" fmla="*/ 0 w 7582468"/>
                <a:gd name="connsiteY0" fmla="*/ 0 h 5212957"/>
                <a:gd name="connsiteX1" fmla="*/ 351280 w 7582468"/>
                <a:gd name="connsiteY1" fmla="*/ 1013047 h 5212957"/>
                <a:gd name="connsiteX2" fmla="*/ 1738757 w 7582468"/>
                <a:gd name="connsiteY2" fmla="*/ 2781547 h 5212957"/>
                <a:gd name="connsiteX3" fmla="*/ 3324478 w 7582468"/>
                <a:gd name="connsiteY3" fmla="*/ 3980967 h 5212957"/>
                <a:gd name="connsiteX4" fmla="*/ 5194536 w 7582468"/>
                <a:gd name="connsiteY4" fmla="*/ 4726362 h 5212957"/>
                <a:gd name="connsiteX5" fmla="*/ 7582468 w 7582468"/>
                <a:gd name="connsiteY5" fmla="*/ 5212957 h 5212957"/>
                <a:gd name="connsiteX0" fmla="*/ 0 w 7582468"/>
                <a:gd name="connsiteY0" fmla="*/ 0 h 5212957"/>
                <a:gd name="connsiteX1" fmla="*/ 351280 w 7582468"/>
                <a:gd name="connsiteY1" fmla="*/ 1013047 h 5212957"/>
                <a:gd name="connsiteX2" fmla="*/ 1738757 w 7582468"/>
                <a:gd name="connsiteY2" fmla="*/ 2781547 h 5212957"/>
                <a:gd name="connsiteX3" fmla="*/ 3324478 w 7582468"/>
                <a:gd name="connsiteY3" fmla="*/ 3980967 h 5212957"/>
                <a:gd name="connsiteX4" fmla="*/ 5194536 w 7582468"/>
                <a:gd name="connsiteY4" fmla="*/ 4726362 h 5212957"/>
                <a:gd name="connsiteX5" fmla="*/ 7582468 w 7582468"/>
                <a:gd name="connsiteY5" fmla="*/ 5212957 h 5212957"/>
                <a:gd name="connsiteX0" fmla="*/ 0 w 7582468"/>
                <a:gd name="connsiteY0" fmla="*/ 0 h 5212957"/>
                <a:gd name="connsiteX1" fmla="*/ 351280 w 7582468"/>
                <a:gd name="connsiteY1" fmla="*/ 1013047 h 5212957"/>
                <a:gd name="connsiteX2" fmla="*/ 1738757 w 7582468"/>
                <a:gd name="connsiteY2" fmla="*/ 2781547 h 5212957"/>
                <a:gd name="connsiteX3" fmla="*/ 3324478 w 7582468"/>
                <a:gd name="connsiteY3" fmla="*/ 3980967 h 5212957"/>
                <a:gd name="connsiteX4" fmla="*/ 5194536 w 7582468"/>
                <a:gd name="connsiteY4" fmla="*/ 4726362 h 5212957"/>
                <a:gd name="connsiteX5" fmla="*/ 6965039 w 7582468"/>
                <a:gd name="connsiteY5" fmla="*/ 5108579 h 5212957"/>
                <a:gd name="connsiteX6" fmla="*/ 7582468 w 7582468"/>
                <a:gd name="connsiteY6" fmla="*/ 5212957 h 5212957"/>
                <a:gd name="connsiteX0" fmla="*/ 0 w 7582468"/>
                <a:gd name="connsiteY0" fmla="*/ 0 h 5212957"/>
                <a:gd name="connsiteX1" fmla="*/ 351280 w 7582468"/>
                <a:gd name="connsiteY1" fmla="*/ 1013047 h 5212957"/>
                <a:gd name="connsiteX2" fmla="*/ 1738757 w 7582468"/>
                <a:gd name="connsiteY2" fmla="*/ 2781547 h 5212957"/>
                <a:gd name="connsiteX3" fmla="*/ 3324478 w 7582468"/>
                <a:gd name="connsiteY3" fmla="*/ 3980967 h 5212957"/>
                <a:gd name="connsiteX4" fmla="*/ 5194536 w 7582468"/>
                <a:gd name="connsiteY4" fmla="*/ 4726362 h 5212957"/>
                <a:gd name="connsiteX5" fmla="*/ 7027517 w 7582468"/>
                <a:gd name="connsiteY5" fmla="*/ 5135160 h 5212957"/>
                <a:gd name="connsiteX6" fmla="*/ 7582468 w 7582468"/>
                <a:gd name="connsiteY6" fmla="*/ 5212957 h 5212957"/>
                <a:gd name="connsiteX0" fmla="*/ 0 w 7582468"/>
                <a:gd name="connsiteY0" fmla="*/ 0 h 5212957"/>
                <a:gd name="connsiteX1" fmla="*/ 351280 w 7582468"/>
                <a:gd name="connsiteY1" fmla="*/ 1013047 h 5212957"/>
                <a:gd name="connsiteX2" fmla="*/ 1738757 w 7582468"/>
                <a:gd name="connsiteY2" fmla="*/ 2781547 h 5212957"/>
                <a:gd name="connsiteX3" fmla="*/ 3324478 w 7582468"/>
                <a:gd name="connsiteY3" fmla="*/ 3980967 h 5212957"/>
                <a:gd name="connsiteX4" fmla="*/ 5194536 w 7582468"/>
                <a:gd name="connsiteY4" fmla="*/ 4726362 h 5212957"/>
                <a:gd name="connsiteX5" fmla="*/ 7188179 w 7582468"/>
                <a:gd name="connsiteY5" fmla="*/ 5126300 h 5212957"/>
                <a:gd name="connsiteX6" fmla="*/ 7582468 w 7582468"/>
                <a:gd name="connsiteY6" fmla="*/ 5212957 h 5212957"/>
                <a:gd name="connsiteX0" fmla="*/ 0 w 7582468"/>
                <a:gd name="connsiteY0" fmla="*/ 0 h 5212957"/>
                <a:gd name="connsiteX1" fmla="*/ 351280 w 7582468"/>
                <a:gd name="connsiteY1" fmla="*/ 1013047 h 5212957"/>
                <a:gd name="connsiteX2" fmla="*/ 1738757 w 7582468"/>
                <a:gd name="connsiteY2" fmla="*/ 2781547 h 5212957"/>
                <a:gd name="connsiteX3" fmla="*/ 3324478 w 7582468"/>
                <a:gd name="connsiteY3" fmla="*/ 3980967 h 5212957"/>
                <a:gd name="connsiteX4" fmla="*/ 5194536 w 7582468"/>
                <a:gd name="connsiteY4" fmla="*/ 4726362 h 5212957"/>
                <a:gd name="connsiteX5" fmla="*/ 7188179 w 7582468"/>
                <a:gd name="connsiteY5" fmla="*/ 5126300 h 5212957"/>
                <a:gd name="connsiteX6" fmla="*/ 7582468 w 7582468"/>
                <a:gd name="connsiteY6" fmla="*/ 5212957 h 5212957"/>
                <a:gd name="connsiteX0" fmla="*/ 0 w 7582468"/>
                <a:gd name="connsiteY0" fmla="*/ 0 h 5212957"/>
                <a:gd name="connsiteX1" fmla="*/ 351280 w 7582468"/>
                <a:gd name="connsiteY1" fmla="*/ 1013047 h 5212957"/>
                <a:gd name="connsiteX2" fmla="*/ 1738757 w 7582468"/>
                <a:gd name="connsiteY2" fmla="*/ 2781547 h 5212957"/>
                <a:gd name="connsiteX3" fmla="*/ 3324478 w 7582468"/>
                <a:gd name="connsiteY3" fmla="*/ 3980967 h 5212957"/>
                <a:gd name="connsiteX4" fmla="*/ 5194536 w 7582468"/>
                <a:gd name="connsiteY4" fmla="*/ 4726362 h 5212957"/>
                <a:gd name="connsiteX5" fmla="*/ 7223882 w 7582468"/>
                <a:gd name="connsiteY5" fmla="*/ 5135160 h 5212957"/>
                <a:gd name="connsiteX6" fmla="*/ 7582468 w 7582468"/>
                <a:gd name="connsiteY6" fmla="*/ 5212957 h 5212957"/>
                <a:gd name="connsiteX0" fmla="*/ 0 w 7511063"/>
                <a:gd name="connsiteY0" fmla="*/ 0 h 5212957"/>
                <a:gd name="connsiteX1" fmla="*/ 351280 w 7511063"/>
                <a:gd name="connsiteY1" fmla="*/ 1013047 h 5212957"/>
                <a:gd name="connsiteX2" fmla="*/ 1738757 w 7511063"/>
                <a:gd name="connsiteY2" fmla="*/ 2781547 h 5212957"/>
                <a:gd name="connsiteX3" fmla="*/ 3324478 w 7511063"/>
                <a:gd name="connsiteY3" fmla="*/ 3980967 h 5212957"/>
                <a:gd name="connsiteX4" fmla="*/ 5194536 w 7511063"/>
                <a:gd name="connsiteY4" fmla="*/ 4726362 h 5212957"/>
                <a:gd name="connsiteX5" fmla="*/ 7223882 w 7511063"/>
                <a:gd name="connsiteY5" fmla="*/ 5135160 h 5212957"/>
                <a:gd name="connsiteX6" fmla="*/ 7511063 w 7511063"/>
                <a:gd name="connsiteY6" fmla="*/ 5212957 h 5212957"/>
                <a:gd name="connsiteX0" fmla="*/ 0 w 7511063"/>
                <a:gd name="connsiteY0" fmla="*/ 0 h 5212957"/>
                <a:gd name="connsiteX1" fmla="*/ 351280 w 7511063"/>
                <a:gd name="connsiteY1" fmla="*/ 1013047 h 5212957"/>
                <a:gd name="connsiteX2" fmla="*/ 1738757 w 7511063"/>
                <a:gd name="connsiteY2" fmla="*/ 2781547 h 5212957"/>
                <a:gd name="connsiteX3" fmla="*/ 3324478 w 7511063"/>
                <a:gd name="connsiteY3" fmla="*/ 3980967 h 5212957"/>
                <a:gd name="connsiteX4" fmla="*/ 5194536 w 7511063"/>
                <a:gd name="connsiteY4" fmla="*/ 4726362 h 5212957"/>
                <a:gd name="connsiteX5" fmla="*/ 7223882 w 7511063"/>
                <a:gd name="connsiteY5" fmla="*/ 5135160 h 5212957"/>
                <a:gd name="connsiteX6" fmla="*/ 7511063 w 7511063"/>
                <a:gd name="connsiteY6" fmla="*/ 5212957 h 5212957"/>
                <a:gd name="connsiteX0" fmla="*/ 0 w 7511063"/>
                <a:gd name="connsiteY0" fmla="*/ 0 h 5212957"/>
                <a:gd name="connsiteX1" fmla="*/ 351280 w 7511063"/>
                <a:gd name="connsiteY1" fmla="*/ 1013047 h 5212957"/>
                <a:gd name="connsiteX2" fmla="*/ 1738757 w 7511063"/>
                <a:gd name="connsiteY2" fmla="*/ 2781547 h 5212957"/>
                <a:gd name="connsiteX3" fmla="*/ 3324478 w 7511063"/>
                <a:gd name="connsiteY3" fmla="*/ 3980967 h 5212957"/>
                <a:gd name="connsiteX4" fmla="*/ 5194536 w 7511063"/>
                <a:gd name="connsiteY4" fmla="*/ 4726362 h 5212957"/>
                <a:gd name="connsiteX5" fmla="*/ 7223882 w 7511063"/>
                <a:gd name="connsiteY5" fmla="*/ 5135160 h 5212957"/>
                <a:gd name="connsiteX6" fmla="*/ 7511063 w 7511063"/>
                <a:gd name="connsiteY6" fmla="*/ 5212957 h 5212957"/>
                <a:gd name="connsiteX0" fmla="*/ 0 w 7564618"/>
                <a:gd name="connsiteY0" fmla="*/ 0 h 5221817"/>
                <a:gd name="connsiteX1" fmla="*/ 351280 w 7564618"/>
                <a:gd name="connsiteY1" fmla="*/ 1013047 h 5221817"/>
                <a:gd name="connsiteX2" fmla="*/ 1738757 w 7564618"/>
                <a:gd name="connsiteY2" fmla="*/ 2781547 h 5221817"/>
                <a:gd name="connsiteX3" fmla="*/ 3324478 w 7564618"/>
                <a:gd name="connsiteY3" fmla="*/ 3980967 h 5221817"/>
                <a:gd name="connsiteX4" fmla="*/ 5194536 w 7564618"/>
                <a:gd name="connsiteY4" fmla="*/ 4726362 h 5221817"/>
                <a:gd name="connsiteX5" fmla="*/ 7223882 w 7564618"/>
                <a:gd name="connsiteY5" fmla="*/ 5135160 h 5221817"/>
                <a:gd name="connsiteX6" fmla="*/ 7564618 w 7564618"/>
                <a:gd name="connsiteY6" fmla="*/ 5221817 h 5221817"/>
                <a:gd name="connsiteX0" fmla="*/ 0 w 7564618"/>
                <a:gd name="connsiteY0" fmla="*/ 0 h 5237692"/>
                <a:gd name="connsiteX1" fmla="*/ 351280 w 7564618"/>
                <a:gd name="connsiteY1" fmla="*/ 1028922 h 5237692"/>
                <a:gd name="connsiteX2" fmla="*/ 1738757 w 7564618"/>
                <a:gd name="connsiteY2" fmla="*/ 2797422 h 5237692"/>
                <a:gd name="connsiteX3" fmla="*/ 3324478 w 7564618"/>
                <a:gd name="connsiteY3" fmla="*/ 3996842 h 5237692"/>
                <a:gd name="connsiteX4" fmla="*/ 5194536 w 7564618"/>
                <a:gd name="connsiteY4" fmla="*/ 4742237 h 5237692"/>
                <a:gd name="connsiteX5" fmla="*/ 7223882 w 7564618"/>
                <a:gd name="connsiteY5" fmla="*/ 5151035 h 5237692"/>
                <a:gd name="connsiteX6" fmla="*/ 7564618 w 7564618"/>
                <a:gd name="connsiteY6" fmla="*/ 5237692 h 5237692"/>
                <a:gd name="connsiteX0" fmla="*/ 0 w 7564618"/>
                <a:gd name="connsiteY0" fmla="*/ 0 h 5237692"/>
                <a:gd name="connsiteX1" fmla="*/ 351280 w 7564618"/>
                <a:gd name="connsiteY1" fmla="*/ 1028922 h 5237692"/>
                <a:gd name="connsiteX2" fmla="*/ 1738757 w 7564618"/>
                <a:gd name="connsiteY2" fmla="*/ 2797422 h 5237692"/>
                <a:gd name="connsiteX3" fmla="*/ 3324478 w 7564618"/>
                <a:gd name="connsiteY3" fmla="*/ 3996842 h 5237692"/>
                <a:gd name="connsiteX4" fmla="*/ 5194536 w 7564618"/>
                <a:gd name="connsiteY4" fmla="*/ 4742237 h 5237692"/>
                <a:gd name="connsiteX5" fmla="*/ 7223882 w 7564618"/>
                <a:gd name="connsiteY5" fmla="*/ 5151035 h 5237692"/>
                <a:gd name="connsiteX6" fmla="*/ 7564618 w 7564618"/>
                <a:gd name="connsiteY6" fmla="*/ 5237692 h 5237692"/>
                <a:gd name="connsiteX0" fmla="*/ 0 w 7564618"/>
                <a:gd name="connsiteY0" fmla="*/ 0 h 5237692"/>
                <a:gd name="connsiteX1" fmla="*/ 351280 w 7564618"/>
                <a:gd name="connsiteY1" fmla="*/ 1028922 h 5237692"/>
                <a:gd name="connsiteX2" fmla="*/ 1738757 w 7564618"/>
                <a:gd name="connsiteY2" fmla="*/ 2797422 h 5237692"/>
                <a:gd name="connsiteX3" fmla="*/ 3324478 w 7564618"/>
                <a:gd name="connsiteY3" fmla="*/ 3996842 h 5237692"/>
                <a:gd name="connsiteX4" fmla="*/ 5194536 w 7564618"/>
                <a:gd name="connsiteY4" fmla="*/ 4742237 h 5237692"/>
                <a:gd name="connsiteX5" fmla="*/ 7223882 w 7564618"/>
                <a:gd name="connsiteY5" fmla="*/ 5151035 h 5237692"/>
                <a:gd name="connsiteX6" fmla="*/ 7564618 w 7564618"/>
                <a:gd name="connsiteY6" fmla="*/ 5237692 h 5237692"/>
                <a:gd name="connsiteX0" fmla="*/ 0 w 7564618"/>
                <a:gd name="connsiteY0" fmla="*/ 0 h 5237692"/>
                <a:gd name="connsiteX1" fmla="*/ 351280 w 7564618"/>
                <a:gd name="connsiteY1" fmla="*/ 1028922 h 5237692"/>
                <a:gd name="connsiteX2" fmla="*/ 1738757 w 7564618"/>
                <a:gd name="connsiteY2" fmla="*/ 2797422 h 5237692"/>
                <a:gd name="connsiteX3" fmla="*/ 3324478 w 7564618"/>
                <a:gd name="connsiteY3" fmla="*/ 3996842 h 5237692"/>
                <a:gd name="connsiteX4" fmla="*/ 5194536 w 7564618"/>
                <a:gd name="connsiteY4" fmla="*/ 4742237 h 5237692"/>
                <a:gd name="connsiteX5" fmla="*/ 6081522 w 7564618"/>
                <a:gd name="connsiteY5" fmla="*/ 4965212 h 5237692"/>
                <a:gd name="connsiteX6" fmla="*/ 7223882 w 7564618"/>
                <a:gd name="connsiteY6" fmla="*/ 5151035 h 5237692"/>
                <a:gd name="connsiteX7" fmla="*/ 7564618 w 7564618"/>
                <a:gd name="connsiteY7" fmla="*/ 5237692 h 5237692"/>
                <a:gd name="connsiteX0" fmla="*/ 0 w 7564618"/>
                <a:gd name="connsiteY0" fmla="*/ 0 h 5237692"/>
                <a:gd name="connsiteX1" fmla="*/ 351280 w 7564618"/>
                <a:gd name="connsiteY1" fmla="*/ 1028922 h 5237692"/>
                <a:gd name="connsiteX2" fmla="*/ 1738757 w 7564618"/>
                <a:gd name="connsiteY2" fmla="*/ 2797422 h 5237692"/>
                <a:gd name="connsiteX3" fmla="*/ 3324478 w 7564618"/>
                <a:gd name="connsiteY3" fmla="*/ 3996842 h 5237692"/>
                <a:gd name="connsiteX4" fmla="*/ 5194536 w 7564618"/>
                <a:gd name="connsiteY4" fmla="*/ 4742237 h 5237692"/>
                <a:gd name="connsiteX5" fmla="*/ 6102844 w 7564618"/>
                <a:gd name="connsiteY5" fmla="*/ 4986379 h 5237692"/>
                <a:gd name="connsiteX6" fmla="*/ 7223882 w 7564618"/>
                <a:gd name="connsiteY6" fmla="*/ 5151035 h 5237692"/>
                <a:gd name="connsiteX7" fmla="*/ 7564618 w 7564618"/>
                <a:gd name="connsiteY7" fmla="*/ 5237692 h 5237692"/>
                <a:gd name="connsiteX0" fmla="*/ 0 w 7564618"/>
                <a:gd name="connsiteY0" fmla="*/ 0 h 5237692"/>
                <a:gd name="connsiteX1" fmla="*/ 351280 w 7564618"/>
                <a:gd name="connsiteY1" fmla="*/ 1028922 h 5237692"/>
                <a:gd name="connsiteX2" fmla="*/ 1738757 w 7564618"/>
                <a:gd name="connsiteY2" fmla="*/ 2797422 h 5237692"/>
                <a:gd name="connsiteX3" fmla="*/ 3324478 w 7564618"/>
                <a:gd name="connsiteY3" fmla="*/ 3996842 h 5237692"/>
                <a:gd name="connsiteX4" fmla="*/ 5194536 w 7564618"/>
                <a:gd name="connsiteY4" fmla="*/ 4742237 h 5237692"/>
                <a:gd name="connsiteX5" fmla="*/ 6102844 w 7564618"/>
                <a:gd name="connsiteY5" fmla="*/ 4986379 h 5237692"/>
                <a:gd name="connsiteX6" fmla="*/ 7223882 w 7564618"/>
                <a:gd name="connsiteY6" fmla="*/ 5151035 h 5237692"/>
                <a:gd name="connsiteX7" fmla="*/ 7564618 w 7564618"/>
                <a:gd name="connsiteY7" fmla="*/ 5237692 h 5237692"/>
                <a:gd name="connsiteX0" fmla="*/ 0 w 7564618"/>
                <a:gd name="connsiteY0" fmla="*/ 0 h 5237692"/>
                <a:gd name="connsiteX1" fmla="*/ 351280 w 7564618"/>
                <a:gd name="connsiteY1" fmla="*/ 1028922 h 5237692"/>
                <a:gd name="connsiteX2" fmla="*/ 1738757 w 7564618"/>
                <a:gd name="connsiteY2" fmla="*/ 2797422 h 5237692"/>
                <a:gd name="connsiteX3" fmla="*/ 3324478 w 7564618"/>
                <a:gd name="connsiteY3" fmla="*/ 3996842 h 5237692"/>
                <a:gd name="connsiteX4" fmla="*/ 5194536 w 7564618"/>
                <a:gd name="connsiteY4" fmla="*/ 4742237 h 5237692"/>
                <a:gd name="connsiteX5" fmla="*/ 6102844 w 7564618"/>
                <a:gd name="connsiteY5" fmla="*/ 4986379 h 5237692"/>
                <a:gd name="connsiteX6" fmla="*/ 7223882 w 7564618"/>
                <a:gd name="connsiteY6" fmla="*/ 5151035 h 5237692"/>
                <a:gd name="connsiteX7" fmla="*/ 7564618 w 7564618"/>
                <a:gd name="connsiteY7" fmla="*/ 5237692 h 5237692"/>
                <a:gd name="connsiteX0" fmla="*/ 0 w 7564618"/>
                <a:gd name="connsiteY0" fmla="*/ 0 h 5237692"/>
                <a:gd name="connsiteX1" fmla="*/ 351280 w 7564618"/>
                <a:gd name="connsiteY1" fmla="*/ 1028922 h 5237692"/>
                <a:gd name="connsiteX2" fmla="*/ 1738757 w 7564618"/>
                <a:gd name="connsiteY2" fmla="*/ 2797422 h 5237692"/>
                <a:gd name="connsiteX3" fmla="*/ 3324478 w 7564618"/>
                <a:gd name="connsiteY3" fmla="*/ 3996842 h 5237692"/>
                <a:gd name="connsiteX4" fmla="*/ 5194536 w 7564618"/>
                <a:gd name="connsiteY4" fmla="*/ 4742237 h 5237692"/>
                <a:gd name="connsiteX5" fmla="*/ 6102844 w 7564618"/>
                <a:gd name="connsiteY5" fmla="*/ 4986379 h 5237692"/>
                <a:gd name="connsiteX6" fmla="*/ 7223882 w 7564618"/>
                <a:gd name="connsiteY6" fmla="*/ 5151035 h 5237692"/>
                <a:gd name="connsiteX7" fmla="*/ 7564618 w 7564618"/>
                <a:gd name="connsiteY7" fmla="*/ 5237692 h 5237692"/>
                <a:gd name="connsiteX0" fmla="*/ 0 w 7564618"/>
                <a:gd name="connsiteY0" fmla="*/ 0 h 5237692"/>
                <a:gd name="connsiteX1" fmla="*/ 351280 w 7564618"/>
                <a:gd name="connsiteY1" fmla="*/ 1028922 h 5237692"/>
                <a:gd name="connsiteX2" fmla="*/ 1738757 w 7564618"/>
                <a:gd name="connsiteY2" fmla="*/ 2797422 h 5237692"/>
                <a:gd name="connsiteX3" fmla="*/ 3324478 w 7564618"/>
                <a:gd name="connsiteY3" fmla="*/ 3996842 h 5237692"/>
                <a:gd name="connsiteX4" fmla="*/ 5189206 w 7564618"/>
                <a:gd name="connsiteY4" fmla="*/ 4758112 h 5237692"/>
                <a:gd name="connsiteX5" fmla="*/ 6102844 w 7564618"/>
                <a:gd name="connsiteY5" fmla="*/ 4986379 h 5237692"/>
                <a:gd name="connsiteX6" fmla="*/ 7223882 w 7564618"/>
                <a:gd name="connsiteY6" fmla="*/ 5151035 h 5237692"/>
                <a:gd name="connsiteX7" fmla="*/ 7564618 w 7564618"/>
                <a:gd name="connsiteY7" fmla="*/ 5237692 h 5237692"/>
                <a:gd name="connsiteX0" fmla="*/ 0 w 7564618"/>
                <a:gd name="connsiteY0" fmla="*/ 0 h 5237692"/>
                <a:gd name="connsiteX1" fmla="*/ 351280 w 7564618"/>
                <a:gd name="connsiteY1" fmla="*/ 1028922 h 5237692"/>
                <a:gd name="connsiteX2" fmla="*/ 1738757 w 7564618"/>
                <a:gd name="connsiteY2" fmla="*/ 2797422 h 5237692"/>
                <a:gd name="connsiteX3" fmla="*/ 3324478 w 7564618"/>
                <a:gd name="connsiteY3" fmla="*/ 3996842 h 5237692"/>
                <a:gd name="connsiteX4" fmla="*/ 5189206 w 7564618"/>
                <a:gd name="connsiteY4" fmla="*/ 4758112 h 5237692"/>
                <a:gd name="connsiteX5" fmla="*/ 6102844 w 7564618"/>
                <a:gd name="connsiteY5" fmla="*/ 4986379 h 5237692"/>
                <a:gd name="connsiteX6" fmla="*/ 7223882 w 7564618"/>
                <a:gd name="connsiteY6" fmla="*/ 5151035 h 5237692"/>
                <a:gd name="connsiteX7" fmla="*/ 7564618 w 7564618"/>
                <a:gd name="connsiteY7" fmla="*/ 5237692 h 5237692"/>
                <a:gd name="connsiteX0" fmla="*/ 0 w 7564618"/>
                <a:gd name="connsiteY0" fmla="*/ 0 h 5237692"/>
                <a:gd name="connsiteX1" fmla="*/ 351280 w 7564618"/>
                <a:gd name="connsiteY1" fmla="*/ 1028922 h 5237692"/>
                <a:gd name="connsiteX2" fmla="*/ 1738757 w 7564618"/>
                <a:gd name="connsiteY2" fmla="*/ 2797422 h 5237692"/>
                <a:gd name="connsiteX3" fmla="*/ 3324478 w 7564618"/>
                <a:gd name="connsiteY3" fmla="*/ 3996842 h 5237692"/>
                <a:gd name="connsiteX4" fmla="*/ 5189206 w 7564618"/>
                <a:gd name="connsiteY4" fmla="*/ 4758112 h 5237692"/>
                <a:gd name="connsiteX5" fmla="*/ 6102844 w 7564618"/>
                <a:gd name="connsiteY5" fmla="*/ 4986379 h 5237692"/>
                <a:gd name="connsiteX6" fmla="*/ 7223882 w 7564618"/>
                <a:gd name="connsiteY6" fmla="*/ 5151035 h 5237692"/>
                <a:gd name="connsiteX7" fmla="*/ 7564618 w 7564618"/>
                <a:gd name="connsiteY7" fmla="*/ 5237692 h 5237692"/>
                <a:gd name="connsiteX0" fmla="*/ 0 w 7564618"/>
                <a:gd name="connsiteY0" fmla="*/ 0 h 5237692"/>
                <a:gd name="connsiteX1" fmla="*/ 351280 w 7564618"/>
                <a:gd name="connsiteY1" fmla="*/ 1028922 h 5237692"/>
                <a:gd name="connsiteX2" fmla="*/ 1738757 w 7564618"/>
                <a:gd name="connsiteY2" fmla="*/ 2797422 h 5237692"/>
                <a:gd name="connsiteX3" fmla="*/ 3324478 w 7564618"/>
                <a:gd name="connsiteY3" fmla="*/ 3996842 h 5237692"/>
                <a:gd name="connsiteX4" fmla="*/ 5189206 w 7564618"/>
                <a:gd name="connsiteY4" fmla="*/ 4758112 h 5237692"/>
                <a:gd name="connsiteX5" fmla="*/ 6102844 w 7564618"/>
                <a:gd name="connsiteY5" fmla="*/ 4986379 h 5237692"/>
                <a:gd name="connsiteX6" fmla="*/ 7223882 w 7564618"/>
                <a:gd name="connsiteY6" fmla="*/ 5151035 h 5237692"/>
                <a:gd name="connsiteX7" fmla="*/ 7564618 w 7564618"/>
                <a:gd name="connsiteY7" fmla="*/ 5237692 h 5237692"/>
                <a:gd name="connsiteX0" fmla="*/ 0 w 7564618"/>
                <a:gd name="connsiteY0" fmla="*/ 0 h 5237692"/>
                <a:gd name="connsiteX1" fmla="*/ 351280 w 7564618"/>
                <a:gd name="connsiteY1" fmla="*/ 1028922 h 5237692"/>
                <a:gd name="connsiteX2" fmla="*/ 1738757 w 7564618"/>
                <a:gd name="connsiteY2" fmla="*/ 2797422 h 5237692"/>
                <a:gd name="connsiteX3" fmla="*/ 3324478 w 7564618"/>
                <a:gd name="connsiteY3" fmla="*/ 3996842 h 5237692"/>
                <a:gd name="connsiteX4" fmla="*/ 5189206 w 7564618"/>
                <a:gd name="connsiteY4" fmla="*/ 4758112 h 5237692"/>
                <a:gd name="connsiteX5" fmla="*/ 6102844 w 7564618"/>
                <a:gd name="connsiteY5" fmla="*/ 4986379 h 5237692"/>
                <a:gd name="connsiteX6" fmla="*/ 7223882 w 7564618"/>
                <a:gd name="connsiteY6" fmla="*/ 5151035 h 5237692"/>
                <a:gd name="connsiteX7" fmla="*/ 7564618 w 7564618"/>
                <a:gd name="connsiteY7" fmla="*/ 5237692 h 5237692"/>
                <a:gd name="connsiteX0" fmla="*/ 0 w 7575279"/>
                <a:gd name="connsiteY0" fmla="*/ 0 h 5232400"/>
                <a:gd name="connsiteX1" fmla="*/ 361941 w 7575279"/>
                <a:gd name="connsiteY1" fmla="*/ 1023630 h 5232400"/>
                <a:gd name="connsiteX2" fmla="*/ 1749418 w 7575279"/>
                <a:gd name="connsiteY2" fmla="*/ 2792130 h 5232400"/>
                <a:gd name="connsiteX3" fmla="*/ 3335139 w 7575279"/>
                <a:gd name="connsiteY3" fmla="*/ 3991550 h 5232400"/>
                <a:gd name="connsiteX4" fmla="*/ 5199867 w 7575279"/>
                <a:gd name="connsiteY4" fmla="*/ 4752820 h 5232400"/>
                <a:gd name="connsiteX5" fmla="*/ 6113505 w 7575279"/>
                <a:gd name="connsiteY5" fmla="*/ 4981087 h 5232400"/>
                <a:gd name="connsiteX6" fmla="*/ 7234543 w 7575279"/>
                <a:gd name="connsiteY6" fmla="*/ 5145743 h 5232400"/>
                <a:gd name="connsiteX7" fmla="*/ 7575279 w 7575279"/>
                <a:gd name="connsiteY7" fmla="*/ 5232400 h 5232400"/>
                <a:gd name="connsiteX0" fmla="*/ 0 w 7564618"/>
                <a:gd name="connsiteY0" fmla="*/ 0 h 5227108"/>
                <a:gd name="connsiteX1" fmla="*/ 351280 w 7564618"/>
                <a:gd name="connsiteY1" fmla="*/ 1018338 h 5227108"/>
                <a:gd name="connsiteX2" fmla="*/ 1738757 w 7564618"/>
                <a:gd name="connsiteY2" fmla="*/ 2786838 h 5227108"/>
                <a:gd name="connsiteX3" fmla="*/ 3324478 w 7564618"/>
                <a:gd name="connsiteY3" fmla="*/ 3986258 h 5227108"/>
                <a:gd name="connsiteX4" fmla="*/ 5189206 w 7564618"/>
                <a:gd name="connsiteY4" fmla="*/ 4747528 h 5227108"/>
                <a:gd name="connsiteX5" fmla="*/ 6102844 w 7564618"/>
                <a:gd name="connsiteY5" fmla="*/ 4975795 h 5227108"/>
                <a:gd name="connsiteX6" fmla="*/ 7223882 w 7564618"/>
                <a:gd name="connsiteY6" fmla="*/ 5140451 h 5227108"/>
                <a:gd name="connsiteX7" fmla="*/ 7564618 w 7564618"/>
                <a:gd name="connsiteY7" fmla="*/ 5227108 h 5227108"/>
                <a:gd name="connsiteX0" fmla="*/ 0 w 7564618"/>
                <a:gd name="connsiteY0" fmla="*/ 0 h 5227108"/>
                <a:gd name="connsiteX1" fmla="*/ 52603 w 7564618"/>
                <a:gd name="connsiteY1" fmla="*/ 499045 h 5227108"/>
                <a:gd name="connsiteX2" fmla="*/ 351280 w 7564618"/>
                <a:gd name="connsiteY2" fmla="*/ 1018338 h 5227108"/>
                <a:gd name="connsiteX3" fmla="*/ 1738757 w 7564618"/>
                <a:gd name="connsiteY3" fmla="*/ 2786838 h 5227108"/>
                <a:gd name="connsiteX4" fmla="*/ 3324478 w 7564618"/>
                <a:gd name="connsiteY4" fmla="*/ 3986258 h 5227108"/>
                <a:gd name="connsiteX5" fmla="*/ 5189206 w 7564618"/>
                <a:gd name="connsiteY5" fmla="*/ 4747528 h 5227108"/>
                <a:gd name="connsiteX6" fmla="*/ 6102844 w 7564618"/>
                <a:gd name="connsiteY6" fmla="*/ 4975795 h 5227108"/>
                <a:gd name="connsiteX7" fmla="*/ 7223882 w 7564618"/>
                <a:gd name="connsiteY7" fmla="*/ 5140451 h 5227108"/>
                <a:gd name="connsiteX8" fmla="*/ 7564618 w 7564618"/>
                <a:gd name="connsiteY8" fmla="*/ 5227108 h 5227108"/>
                <a:gd name="connsiteX0" fmla="*/ 0 w 7564618"/>
                <a:gd name="connsiteY0" fmla="*/ 0 h 5227108"/>
                <a:gd name="connsiteX1" fmla="*/ 68594 w 7564618"/>
                <a:gd name="connsiteY1" fmla="*/ 499045 h 5227108"/>
                <a:gd name="connsiteX2" fmla="*/ 351280 w 7564618"/>
                <a:gd name="connsiteY2" fmla="*/ 1018338 h 5227108"/>
                <a:gd name="connsiteX3" fmla="*/ 1738757 w 7564618"/>
                <a:gd name="connsiteY3" fmla="*/ 2786838 h 5227108"/>
                <a:gd name="connsiteX4" fmla="*/ 3324478 w 7564618"/>
                <a:gd name="connsiteY4" fmla="*/ 3986258 h 5227108"/>
                <a:gd name="connsiteX5" fmla="*/ 5189206 w 7564618"/>
                <a:gd name="connsiteY5" fmla="*/ 4747528 h 5227108"/>
                <a:gd name="connsiteX6" fmla="*/ 6102844 w 7564618"/>
                <a:gd name="connsiteY6" fmla="*/ 4975795 h 5227108"/>
                <a:gd name="connsiteX7" fmla="*/ 7223882 w 7564618"/>
                <a:gd name="connsiteY7" fmla="*/ 5140451 h 5227108"/>
                <a:gd name="connsiteX8" fmla="*/ 7564618 w 7564618"/>
                <a:gd name="connsiteY8" fmla="*/ 5227108 h 5227108"/>
                <a:gd name="connsiteX0" fmla="*/ 0 w 7564618"/>
                <a:gd name="connsiteY0" fmla="*/ 0 h 5227108"/>
                <a:gd name="connsiteX1" fmla="*/ 68594 w 7564618"/>
                <a:gd name="connsiteY1" fmla="*/ 499045 h 5227108"/>
                <a:gd name="connsiteX2" fmla="*/ 351280 w 7564618"/>
                <a:gd name="connsiteY2" fmla="*/ 1018338 h 5227108"/>
                <a:gd name="connsiteX3" fmla="*/ 1738757 w 7564618"/>
                <a:gd name="connsiteY3" fmla="*/ 2786838 h 5227108"/>
                <a:gd name="connsiteX4" fmla="*/ 3324478 w 7564618"/>
                <a:gd name="connsiteY4" fmla="*/ 3986258 h 5227108"/>
                <a:gd name="connsiteX5" fmla="*/ 5189206 w 7564618"/>
                <a:gd name="connsiteY5" fmla="*/ 4747528 h 5227108"/>
                <a:gd name="connsiteX6" fmla="*/ 6102844 w 7564618"/>
                <a:gd name="connsiteY6" fmla="*/ 4975795 h 5227108"/>
                <a:gd name="connsiteX7" fmla="*/ 7223882 w 7564618"/>
                <a:gd name="connsiteY7" fmla="*/ 5140451 h 5227108"/>
                <a:gd name="connsiteX8" fmla="*/ 7564618 w 7564618"/>
                <a:gd name="connsiteY8" fmla="*/ 5227108 h 5227108"/>
                <a:gd name="connsiteX0" fmla="*/ 0 w 7564618"/>
                <a:gd name="connsiteY0" fmla="*/ 0 h 5227108"/>
                <a:gd name="connsiteX1" fmla="*/ 68594 w 7564618"/>
                <a:gd name="connsiteY1" fmla="*/ 499045 h 5227108"/>
                <a:gd name="connsiteX2" fmla="*/ 351280 w 7564618"/>
                <a:gd name="connsiteY2" fmla="*/ 1018338 h 5227108"/>
                <a:gd name="connsiteX3" fmla="*/ 1738757 w 7564618"/>
                <a:gd name="connsiteY3" fmla="*/ 2786838 h 5227108"/>
                <a:gd name="connsiteX4" fmla="*/ 3324478 w 7564618"/>
                <a:gd name="connsiteY4" fmla="*/ 3986258 h 5227108"/>
                <a:gd name="connsiteX5" fmla="*/ 5189206 w 7564618"/>
                <a:gd name="connsiteY5" fmla="*/ 4747528 h 5227108"/>
                <a:gd name="connsiteX6" fmla="*/ 6102844 w 7564618"/>
                <a:gd name="connsiteY6" fmla="*/ 4975795 h 5227108"/>
                <a:gd name="connsiteX7" fmla="*/ 7223882 w 7564618"/>
                <a:gd name="connsiteY7" fmla="*/ 5140451 h 5227108"/>
                <a:gd name="connsiteX8" fmla="*/ 7564618 w 7564618"/>
                <a:gd name="connsiteY8" fmla="*/ 5227108 h 5227108"/>
                <a:gd name="connsiteX0" fmla="*/ 0 w 7564618"/>
                <a:gd name="connsiteY0" fmla="*/ 0 h 5227108"/>
                <a:gd name="connsiteX1" fmla="*/ 68594 w 7564618"/>
                <a:gd name="connsiteY1" fmla="*/ 499045 h 5227108"/>
                <a:gd name="connsiteX2" fmla="*/ 351280 w 7564618"/>
                <a:gd name="connsiteY2" fmla="*/ 1018338 h 5227108"/>
                <a:gd name="connsiteX3" fmla="*/ 1738757 w 7564618"/>
                <a:gd name="connsiteY3" fmla="*/ 2786838 h 5227108"/>
                <a:gd name="connsiteX4" fmla="*/ 3324478 w 7564618"/>
                <a:gd name="connsiteY4" fmla="*/ 3986258 h 5227108"/>
                <a:gd name="connsiteX5" fmla="*/ 5189206 w 7564618"/>
                <a:gd name="connsiteY5" fmla="*/ 4747528 h 5227108"/>
                <a:gd name="connsiteX6" fmla="*/ 6102844 w 7564618"/>
                <a:gd name="connsiteY6" fmla="*/ 4975795 h 5227108"/>
                <a:gd name="connsiteX7" fmla="*/ 7223882 w 7564618"/>
                <a:gd name="connsiteY7" fmla="*/ 5140451 h 5227108"/>
                <a:gd name="connsiteX8" fmla="*/ 7564618 w 7564618"/>
                <a:gd name="connsiteY8" fmla="*/ 5227108 h 5227108"/>
                <a:gd name="connsiteX0" fmla="*/ 0 w 7564618"/>
                <a:gd name="connsiteY0" fmla="*/ 0 h 5227108"/>
                <a:gd name="connsiteX1" fmla="*/ 68594 w 7564618"/>
                <a:gd name="connsiteY1" fmla="*/ 499045 h 5227108"/>
                <a:gd name="connsiteX2" fmla="*/ 351280 w 7564618"/>
                <a:gd name="connsiteY2" fmla="*/ 1018338 h 5227108"/>
                <a:gd name="connsiteX3" fmla="*/ 1738757 w 7564618"/>
                <a:gd name="connsiteY3" fmla="*/ 2786838 h 5227108"/>
                <a:gd name="connsiteX4" fmla="*/ 3324478 w 7564618"/>
                <a:gd name="connsiteY4" fmla="*/ 3986258 h 5227108"/>
                <a:gd name="connsiteX5" fmla="*/ 5189206 w 7564618"/>
                <a:gd name="connsiteY5" fmla="*/ 4747528 h 5227108"/>
                <a:gd name="connsiteX6" fmla="*/ 6102844 w 7564618"/>
                <a:gd name="connsiteY6" fmla="*/ 4975795 h 5227108"/>
                <a:gd name="connsiteX7" fmla="*/ 7223882 w 7564618"/>
                <a:gd name="connsiteY7" fmla="*/ 5140451 h 5227108"/>
                <a:gd name="connsiteX8" fmla="*/ 7564618 w 7564618"/>
                <a:gd name="connsiteY8" fmla="*/ 5227108 h 5227108"/>
                <a:gd name="connsiteX0" fmla="*/ 0 w 7564618"/>
                <a:gd name="connsiteY0" fmla="*/ 0 h 5227108"/>
                <a:gd name="connsiteX1" fmla="*/ 68594 w 7564618"/>
                <a:gd name="connsiteY1" fmla="*/ 499045 h 5227108"/>
                <a:gd name="connsiteX2" fmla="*/ 351280 w 7564618"/>
                <a:gd name="connsiteY2" fmla="*/ 1018338 h 5227108"/>
                <a:gd name="connsiteX3" fmla="*/ 1738757 w 7564618"/>
                <a:gd name="connsiteY3" fmla="*/ 2786838 h 5227108"/>
                <a:gd name="connsiteX4" fmla="*/ 3324478 w 7564618"/>
                <a:gd name="connsiteY4" fmla="*/ 3986258 h 5227108"/>
                <a:gd name="connsiteX5" fmla="*/ 5189206 w 7564618"/>
                <a:gd name="connsiteY5" fmla="*/ 4747528 h 5227108"/>
                <a:gd name="connsiteX6" fmla="*/ 6102844 w 7564618"/>
                <a:gd name="connsiteY6" fmla="*/ 4975795 h 5227108"/>
                <a:gd name="connsiteX7" fmla="*/ 7223882 w 7564618"/>
                <a:gd name="connsiteY7" fmla="*/ 5140451 h 5227108"/>
                <a:gd name="connsiteX8" fmla="*/ 7564618 w 7564618"/>
                <a:gd name="connsiteY8" fmla="*/ 5227108 h 5227108"/>
                <a:gd name="connsiteX0" fmla="*/ 0 w 7564618"/>
                <a:gd name="connsiteY0" fmla="*/ 0 h 5227108"/>
                <a:gd name="connsiteX1" fmla="*/ 68594 w 7564618"/>
                <a:gd name="connsiteY1" fmla="*/ 499045 h 5227108"/>
                <a:gd name="connsiteX2" fmla="*/ 351280 w 7564618"/>
                <a:gd name="connsiteY2" fmla="*/ 1018338 h 5227108"/>
                <a:gd name="connsiteX3" fmla="*/ 1738757 w 7564618"/>
                <a:gd name="connsiteY3" fmla="*/ 2786838 h 5227108"/>
                <a:gd name="connsiteX4" fmla="*/ 3324478 w 7564618"/>
                <a:gd name="connsiteY4" fmla="*/ 3986258 h 5227108"/>
                <a:gd name="connsiteX5" fmla="*/ 5189206 w 7564618"/>
                <a:gd name="connsiteY5" fmla="*/ 4747528 h 5227108"/>
                <a:gd name="connsiteX6" fmla="*/ 6102844 w 7564618"/>
                <a:gd name="connsiteY6" fmla="*/ 4975795 h 5227108"/>
                <a:gd name="connsiteX7" fmla="*/ 7223882 w 7564618"/>
                <a:gd name="connsiteY7" fmla="*/ 5140451 h 5227108"/>
                <a:gd name="connsiteX8" fmla="*/ 7564618 w 7564618"/>
                <a:gd name="connsiteY8" fmla="*/ 5227108 h 5227108"/>
                <a:gd name="connsiteX0" fmla="*/ 0 w 7564618"/>
                <a:gd name="connsiteY0" fmla="*/ 0 h 5227108"/>
                <a:gd name="connsiteX1" fmla="*/ 68594 w 7564618"/>
                <a:gd name="connsiteY1" fmla="*/ 499045 h 5227108"/>
                <a:gd name="connsiteX2" fmla="*/ 351280 w 7564618"/>
                <a:gd name="connsiteY2" fmla="*/ 1018338 h 5227108"/>
                <a:gd name="connsiteX3" fmla="*/ 1738757 w 7564618"/>
                <a:gd name="connsiteY3" fmla="*/ 2786838 h 5227108"/>
                <a:gd name="connsiteX4" fmla="*/ 3324478 w 7564618"/>
                <a:gd name="connsiteY4" fmla="*/ 3986258 h 5227108"/>
                <a:gd name="connsiteX5" fmla="*/ 5189206 w 7564618"/>
                <a:gd name="connsiteY5" fmla="*/ 4747528 h 5227108"/>
                <a:gd name="connsiteX6" fmla="*/ 6102844 w 7564618"/>
                <a:gd name="connsiteY6" fmla="*/ 4975795 h 5227108"/>
                <a:gd name="connsiteX7" fmla="*/ 7223882 w 7564618"/>
                <a:gd name="connsiteY7" fmla="*/ 5140451 h 5227108"/>
                <a:gd name="connsiteX8" fmla="*/ 7564618 w 7564618"/>
                <a:gd name="connsiteY8" fmla="*/ 5227108 h 5227108"/>
                <a:gd name="connsiteX0" fmla="*/ 0 w 7564618"/>
                <a:gd name="connsiteY0" fmla="*/ 0 h 5227108"/>
                <a:gd name="connsiteX1" fmla="*/ 68594 w 7564618"/>
                <a:gd name="connsiteY1" fmla="*/ 499045 h 5227108"/>
                <a:gd name="connsiteX2" fmla="*/ 351280 w 7564618"/>
                <a:gd name="connsiteY2" fmla="*/ 1018338 h 5227108"/>
                <a:gd name="connsiteX3" fmla="*/ 1738757 w 7564618"/>
                <a:gd name="connsiteY3" fmla="*/ 2786838 h 5227108"/>
                <a:gd name="connsiteX4" fmla="*/ 3324478 w 7564618"/>
                <a:gd name="connsiteY4" fmla="*/ 3986258 h 5227108"/>
                <a:gd name="connsiteX5" fmla="*/ 5189206 w 7564618"/>
                <a:gd name="connsiteY5" fmla="*/ 4747528 h 5227108"/>
                <a:gd name="connsiteX6" fmla="*/ 6102844 w 7564618"/>
                <a:gd name="connsiteY6" fmla="*/ 4975795 h 5227108"/>
                <a:gd name="connsiteX7" fmla="*/ 7223882 w 7564618"/>
                <a:gd name="connsiteY7" fmla="*/ 5140451 h 5227108"/>
                <a:gd name="connsiteX8" fmla="*/ 7564618 w 7564618"/>
                <a:gd name="connsiteY8" fmla="*/ 5227108 h 5227108"/>
                <a:gd name="connsiteX0" fmla="*/ 0 w 7564618"/>
                <a:gd name="connsiteY0" fmla="*/ 0 h 5227108"/>
                <a:gd name="connsiteX1" fmla="*/ 68594 w 7564618"/>
                <a:gd name="connsiteY1" fmla="*/ 499045 h 5227108"/>
                <a:gd name="connsiteX2" fmla="*/ 351280 w 7564618"/>
                <a:gd name="connsiteY2" fmla="*/ 1018338 h 5227108"/>
                <a:gd name="connsiteX3" fmla="*/ 1738757 w 7564618"/>
                <a:gd name="connsiteY3" fmla="*/ 2786838 h 5227108"/>
                <a:gd name="connsiteX4" fmla="*/ 3324478 w 7564618"/>
                <a:gd name="connsiteY4" fmla="*/ 3986258 h 5227108"/>
                <a:gd name="connsiteX5" fmla="*/ 5189206 w 7564618"/>
                <a:gd name="connsiteY5" fmla="*/ 4747528 h 5227108"/>
                <a:gd name="connsiteX6" fmla="*/ 6102844 w 7564618"/>
                <a:gd name="connsiteY6" fmla="*/ 4975795 h 5227108"/>
                <a:gd name="connsiteX7" fmla="*/ 7223882 w 7564618"/>
                <a:gd name="connsiteY7" fmla="*/ 5140451 h 5227108"/>
                <a:gd name="connsiteX8" fmla="*/ 7564618 w 7564618"/>
                <a:gd name="connsiteY8" fmla="*/ 5227108 h 5227108"/>
                <a:gd name="connsiteX0" fmla="*/ 0 w 7564618"/>
                <a:gd name="connsiteY0" fmla="*/ 0 h 5227108"/>
                <a:gd name="connsiteX1" fmla="*/ 68594 w 7564618"/>
                <a:gd name="connsiteY1" fmla="*/ 499045 h 5227108"/>
                <a:gd name="connsiteX2" fmla="*/ 351280 w 7564618"/>
                <a:gd name="connsiteY2" fmla="*/ 1018338 h 5227108"/>
                <a:gd name="connsiteX3" fmla="*/ 1738757 w 7564618"/>
                <a:gd name="connsiteY3" fmla="*/ 2786838 h 5227108"/>
                <a:gd name="connsiteX4" fmla="*/ 3324478 w 7564618"/>
                <a:gd name="connsiteY4" fmla="*/ 3986258 h 5227108"/>
                <a:gd name="connsiteX5" fmla="*/ 5189206 w 7564618"/>
                <a:gd name="connsiteY5" fmla="*/ 4747528 h 5227108"/>
                <a:gd name="connsiteX6" fmla="*/ 6102844 w 7564618"/>
                <a:gd name="connsiteY6" fmla="*/ 4975795 h 5227108"/>
                <a:gd name="connsiteX7" fmla="*/ 7191898 w 7564618"/>
                <a:gd name="connsiteY7" fmla="*/ 5145743 h 5227108"/>
                <a:gd name="connsiteX8" fmla="*/ 7564618 w 7564618"/>
                <a:gd name="connsiteY8" fmla="*/ 5227108 h 5227108"/>
                <a:gd name="connsiteX0" fmla="*/ 0 w 7564618"/>
                <a:gd name="connsiteY0" fmla="*/ 0 h 5227108"/>
                <a:gd name="connsiteX1" fmla="*/ 68594 w 7564618"/>
                <a:gd name="connsiteY1" fmla="*/ 499045 h 5227108"/>
                <a:gd name="connsiteX2" fmla="*/ 351280 w 7564618"/>
                <a:gd name="connsiteY2" fmla="*/ 1018338 h 5227108"/>
                <a:gd name="connsiteX3" fmla="*/ 1738757 w 7564618"/>
                <a:gd name="connsiteY3" fmla="*/ 2786838 h 5227108"/>
                <a:gd name="connsiteX4" fmla="*/ 3324478 w 7564618"/>
                <a:gd name="connsiteY4" fmla="*/ 3986258 h 5227108"/>
                <a:gd name="connsiteX5" fmla="*/ 5189206 w 7564618"/>
                <a:gd name="connsiteY5" fmla="*/ 4747528 h 5227108"/>
                <a:gd name="connsiteX6" fmla="*/ 6102844 w 7564618"/>
                <a:gd name="connsiteY6" fmla="*/ 4975795 h 5227108"/>
                <a:gd name="connsiteX7" fmla="*/ 7191898 w 7564618"/>
                <a:gd name="connsiteY7" fmla="*/ 5145743 h 5227108"/>
                <a:gd name="connsiteX8" fmla="*/ 7564618 w 7564618"/>
                <a:gd name="connsiteY8" fmla="*/ 5227108 h 522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4618" h="5227108">
                  <a:moveTo>
                    <a:pt x="0" y="0"/>
                  </a:moveTo>
                  <a:cubicBezTo>
                    <a:pt x="8767" y="83174"/>
                    <a:pt x="10047" y="329322"/>
                    <a:pt x="68594" y="499045"/>
                  </a:cubicBezTo>
                  <a:cubicBezTo>
                    <a:pt x="185777" y="753435"/>
                    <a:pt x="115564" y="663498"/>
                    <a:pt x="351280" y="1018338"/>
                  </a:cubicBezTo>
                  <a:cubicBezTo>
                    <a:pt x="586996" y="1373178"/>
                    <a:pt x="1243224" y="2292185"/>
                    <a:pt x="1738757" y="2786838"/>
                  </a:cubicBezTo>
                  <a:cubicBezTo>
                    <a:pt x="2234290" y="3281491"/>
                    <a:pt x="2749403" y="3659476"/>
                    <a:pt x="3324478" y="3986258"/>
                  </a:cubicBezTo>
                  <a:cubicBezTo>
                    <a:pt x="3899553" y="4313040"/>
                    <a:pt x="4692385" y="4612591"/>
                    <a:pt x="5189206" y="4747528"/>
                  </a:cubicBezTo>
                  <a:cubicBezTo>
                    <a:pt x="5616729" y="4877173"/>
                    <a:pt x="5647346" y="4844161"/>
                    <a:pt x="6102844" y="4975795"/>
                  </a:cubicBezTo>
                  <a:cubicBezTo>
                    <a:pt x="6462391" y="5043928"/>
                    <a:pt x="6944715" y="5100330"/>
                    <a:pt x="7191898" y="5145743"/>
                  </a:cubicBezTo>
                  <a:cubicBezTo>
                    <a:pt x="7270051" y="5179218"/>
                    <a:pt x="7461713" y="5209712"/>
                    <a:pt x="7564618" y="5227108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485CCAD0-D774-C634-815D-D89F81A3298F}"/>
                </a:ext>
              </a:extLst>
            </p:cNvPr>
            <p:cNvCxnSpPr>
              <a:cxnSpLocks/>
            </p:cNvCxnSpPr>
            <p:nvPr/>
          </p:nvCxnSpPr>
          <p:spPr>
            <a:xfrm>
              <a:off x="3306829" y="3750699"/>
              <a:ext cx="910699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>
              <a:extLst>
                <a:ext uri="{FF2B5EF4-FFF2-40B4-BE49-F238E27FC236}">
                  <a16:creationId xmlns:a16="http://schemas.microsoft.com/office/drawing/2014/main" id="{4C1C8562-B181-50D0-0BC4-5C513E1AD013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51" y="3739422"/>
              <a:ext cx="0" cy="1479886"/>
            </a:xfrm>
            <a:prstGeom prst="straightConnector1">
              <a:avLst/>
            </a:prstGeom>
            <a:ln w="12700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9BE54295-8D15-A5F1-645C-76D5B796685F}"/>
                </a:ext>
              </a:extLst>
            </p:cNvPr>
            <p:cNvSpPr/>
            <p:nvPr/>
          </p:nvSpPr>
          <p:spPr>
            <a:xfrm>
              <a:off x="3473993" y="3688297"/>
              <a:ext cx="568518" cy="3397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defRPr/>
              </a:pPr>
              <a:r>
                <a:rPr lang="en-US" b="1">
                  <a:solidFill>
                    <a:srgbClr val="C00000"/>
                  </a:solidFill>
                  <a:latin typeface="Arial" panose="020B0604020202020204"/>
                </a:rPr>
                <a:t>50%</a:t>
              </a:r>
              <a:r>
                <a:rPr lang="en-US" sz="1400">
                  <a:solidFill>
                    <a:srgbClr val="C00000"/>
                  </a:solidFill>
                  <a:latin typeface="Arial" panose="020B0604020202020204"/>
                </a:rPr>
                <a:t> </a:t>
              </a:r>
              <a:endParaRPr lang="en-GB">
                <a:solidFill>
                  <a:srgbClr val="C00000"/>
                </a:solidFill>
                <a:latin typeface="Arial" panose="020B0604020202020204"/>
              </a:endParaRPr>
            </a:p>
          </p:txBody>
        </p: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1768228-2D16-4F6A-8A0B-26DB930096A8}"/>
              </a:ext>
            </a:extLst>
          </p:cNvPr>
          <p:cNvSpPr txBox="1"/>
          <p:nvPr/>
        </p:nvSpPr>
        <p:spPr>
          <a:xfrm>
            <a:off x="2771596" y="232061"/>
            <a:ext cx="66488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COPD </a:t>
            </a:r>
            <a:r>
              <a:rPr lang="it-IT" sz="3200" dirty="0" err="1"/>
              <a:t>exacerbations</a:t>
            </a:r>
            <a:r>
              <a:rPr lang="it-IT" sz="3200" dirty="0"/>
              <a:t> and risk of </a:t>
            </a:r>
            <a:r>
              <a:rPr lang="it-IT" sz="3200" dirty="0" err="1"/>
              <a:t>death</a:t>
            </a:r>
            <a:r>
              <a:rPr lang="it-IT" sz="3200" dirty="0"/>
              <a:t>: </a:t>
            </a:r>
          </a:p>
          <a:p>
            <a:r>
              <a:rPr lang="it-IT" sz="3200" dirty="0"/>
              <a:t>high </a:t>
            </a:r>
            <a:r>
              <a:rPr lang="it-IT" sz="3200" dirty="0" err="1"/>
              <a:t>regardless</a:t>
            </a:r>
            <a:r>
              <a:rPr lang="it-IT" sz="3200" dirty="0"/>
              <a:t> of </a:t>
            </a:r>
            <a:r>
              <a:rPr lang="it-IT" sz="3200" dirty="0" err="1"/>
              <a:t>number</a:t>
            </a:r>
            <a:r>
              <a:rPr lang="it-IT" sz="3200" dirty="0"/>
              <a:t> of events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1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4003" y="195208"/>
            <a:ext cx="10515600" cy="1325563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4003" y="1655707"/>
            <a:ext cx="10515600" cy="4351339"/>
          </a:xfrm>
        </p:spPr>
        <p:txBody>
          <a:bodyPr/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13410" t="25148" r="15308" b="18105"/>
          <a:stretch/>
        </p:blipFill>
        <p:spPr>
          <a:xfrm>
            <a:off x="115805" y="653883"/>
            <a:ext cx="11960391" cy="535316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6983" y="6418784"/>
            <a:ext cx="6511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Solidoro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P et al. Front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2022; Almagro P et al. Eur Respir J 2015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1727;p90"/>
          <p:cNvSpPr/>
          <p:nvPr/>
        </p:nvSpPr>
        <p:spPr>
          <a:xfrm>
            <a:off x="1576304" y="1444685"/>
            <a:ext cx="8458200" cy="35862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11731;p90"/>
          <p:cNvGrpSpPr/>
          <p:nvPr/>
        </p:nvGrpSpPr>
        <p:grpSpPr>
          <a:xfrm>
            <a:off x="9059135" y="3481908"/>
            <a:ext cx="725963" cy="1236600"/>
            <a:chOff x="9819898" y="4399205"/>
            <a:chExt cx="967950" cy="1648800"/>
          </a:xfrm>
        </p:grpSpPr>
        <p:sp>
          <p:nvSpPr>
            <p:cNvPr id="10" name="Google Shape;11732;p90"/>
            <p:cNvSpPr/>
            <p:nvPr/>
          </p:nvSpPr>
          <p:spPr>
            <a:xfrm>
              <a:off x="9819898" y="4399205"/>
              <a:ext cx="967800" cy="16488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endParaRPr sz="135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11733;p90"/>
            <p:cNvGrpSpPr/>
            <p:nvPr/>
          </p:nvGrpSpPr>
          <p:grpSpPr>
            <a:xfrm>
              <a:off x="9958147" y="4633154"/>
              <a:ext cx="699900" cy="706800"/>
              <a:chOff x="9953874" y="4588829"/>
              <a:chExt cx="699900" cy="706800"/>
            </a:xfrm>
          </p:grpSpPr>
          <p:sp>
            <p:nvSpPr>
              <p:cNvPr id="21" name="Google Shape;11734;p90"/>
              <p:cNvSpPr/>
              <p:nvPr/>
            </p:nvSpPr>
            <p:spPr>
              <a:xfrm>
                <a:off x="9953874" y="4588829"/>
                <a:ext cx="699900" cy="7068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1735;p90"/>
              <p:cNvSpPr txBox="1"/>
              <p:nvPr/>
            </p:nvSpPr>
            <p:spPr>
              <a:xfrm>
                <a:off x="10104529" y="4826833"/>
                <a:ext cx="448800" cy="23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>
                  <a:buClr>
                    <a:srgbClr val="7F134C"/>
                  </a:buClr>
                  <a:buSzPts val="900"/>
                </a:pPr>
                <a:r>
                  <a:rPr lang="en-US" sz="675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50%</a:t>
                </a:r>
                <a:endParaRPr sz="1351"/>
              </a:p>
            </p:txBody>
          </p:sp>
        </p:grpSp>
        <p:grpSp>
          <p:nvGrpSpPr>
            <p:cNvPr id="12" name="Google Shape;11736;p90"/>
            <p:cNvGrpSpPr/>
            <p:nvPr/>
          </p:nvGrpSpPr>
          <p:grpSpPr>
            <a:xfrm>
              <a:off x="10239621" y="5328940"/>
              <a:ext cx="483247" cy="232601"/>
              <a:chOff x="10239287" y="5360062"/>
              <a:chExt cx="483247" cy="232601"/>
            </a:xfrm>
          </p:grpSpPr>
          <p:sp>
            <p:nvSpPr>
              <p:cNvPr id="19" name="Google Shape;11737;p90"/>
              <p:cNvSpPr/>
              <p:nvPr/>
            </p:nvSpPr>
            <p:spPr>
              <a:xfrm>
                <a:off x="10239287" y="5474763"/>
                <a:ext cx="129000" cy="117900"/>
              </a:xfrm>
              <a:prstGeom prst="ellipse">
                <a:avLst/>
              </a:prstGeom>
              <a:solidFill>
                <a:srgbClr val="D8D8D8"/>
              </a:solidFill>
              <a:ln w="12700" cap="flat" cmpd="sng">
                <a:solidFill>
                  <a:srgbClr val="D7DED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1738;p90"/>
              <p:cNvSpPr txBox="1"/>
              <p:nvPr/>
            </p:nvSpPr>
            <p:spPr>
              <a:xfrm>
                <a:off x="10273732" y="5360062"/>
                <a:ext cx="448802" cy="23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>
                  <a:buClr>
                    <a:srgbClr val="7F134C"/>
                  </a:buClr>
                  <a:buSzPts val="900"/>
                </a:pPr>
                <a:r>
                  <a:rPr lang="en-US" sz="675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10%</a:t>
                </a:r>
                <a:endParaRPr sz="1351"/>
              </a:p>
            </p:txBody>
          </p:sp>
        </p:grpSp>
        <p:sp>
          <p:nvSpPr>
            <p:cNvPr id="13" name="Google Shape;11739;p90"/>
            <p:cNvSpPr txBox="1"/>
            <p:nvPr/>
          </p:nvSpPr>
          <p:spPr>
            <a:xfrm>
              <a:off x="9922350" y="4418865"/>
              <a:ext cx="865498" cy="230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900"/>
              </a:pPr>
              <a:r>
                <a:rPr lang="en-US" sz="67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Prevalence</a:t>
              </a:r>
              <a:endParaRPr sz="1351"/>
            </a:p>
          </p:txBody>
        </p:sp>
        <p:grpSp>
          <p:nvGrpSpPr>
            <p:cNvPr id="14" name="Google Shape;11740;p90"/>
            <p:cNvGrpSpPr/>
            <p:nvPr/>
          </p:nvGrpSpPr>
          <p:grpSpPr>
            <a:xfrm>
              <a:off x="9973603" y="5867177"/>
              <a:ext cx="684300" cy="105772"/>
              <a:chOff x="9953874" y="5795878"/>
              <a:chExt cx="684300" cy="105772"/>
            </a:xfrm>
          </p:grpSpPr>
          <p:cxnSp>
            <p:nvCxnSpPr>
              <p:cNvPr id="16" name="Google Shape;11741;p90"/>
              <p:cNvCxnSpPr/>
              <p:nvPr/>
            </p:nvCxnSpPr>
            <p:spPr>
              <a:xfrm>
                <a:off x="9953874" y="5853282"/>
                <a:ext cx="6843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7" name="Google Shape;11742;p90"/>
              <p:cNvCxnSpPr/>
              <p:nvPr/>
            </p:nvCxnSpPr>
            <p:spPr>
              <a:xfrm>
                <a:off x="9953874" y="5800550"/>
                <a:ext cx="0" cy="101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8" name="Google Shape;11743;p90"/>
              <p:cNvCxnSpPr/>
              <p:nvPr/>
            </p:nvCxnSpPr>
            <p:spPr>
              <a:xfrm>
                <a:off x="10633598" y="5795878"/>
                <a:ext cx="0" cy="101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</p:cxnSp>
        </p:grpSp>
        <p:sp>
          <p:nvSpPr>
            <p:cNvPr id="15" name="Google Shape;11744;p90"/>
            <p:cNvSpPr txBox="1"/>
            <p:nvPr/>
          </p:nvSpPr>
          <p:spPr>
            <a:xfrm>
              <a:off x="9883123" y="5576196"/>
              <a:ext cx="865498" cy="35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>
                <a:buClr>
                  <a:srgbClr val="7F134C"/>
                </a:buClr>
                <a:buSzPts val="900"/>
              </a:pPr>
              <a:r>
                <a:rPr lang="en-US" sz="67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Risk</a:t>
              </a:r>
              <a:endParaRPr sz="1351"/>
            </a:p>
            <a:p>
              <a:pPr algn="ctr">
                <a:buClr>
                  <a:srgbClr val="7F134C"/>
                </a:buClr>
                <a:buSzPts val="800"/>
              </a:pPr>
              <a:r>
                <a:rPr lang="en-US"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1/HR=0.5</a:t>
              </a:r>
              <a:endParaRPr sz="1351"/>
            </a:p>
          </p:txBody>
        </p:sp>
      </p:grpSp>
      <p:grpSp>
        <p:nvGrpSpPr>
          <p:cNvPr id="23" name="Google Shape;11745;p90"/>
          <p:cNvGrpSpPr/>
          <p:nvPr/>
        </p:nvGrpSpPr>
        <p:grpSpPr>
          <a:xfrm>
            <a:off x="4184448" y="1472903"/>
            <a:ext cx="4689515" cy="3403207"/>
            <a:chOff x="2347285" y="1335521"/>
            <a:chExt cx="6252686" cy="4537609"/>
          </a:xfrm>
        </p:grpSpPr>
        <p:sp>
          <p:nvSpPr>
            <p:cNvPr id="24" name="Google Shape;11746;p90"/>
            <p:cNvSpPr txBox="1"/>
            <p:nvPr/>
          </p:nvSpPr>
          <p:spPr>
            <a:xfrm>
              <a:off x="4960533" y="3696992"/>
              <a:ext cx="758100" cy="261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000"/>
              </a:pPr>
              <a:r>
                <a:rPr lang="en-US" sz="75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Anxiety</a:t>
              </a:r>
              <a:r>
                <a:rPr lang="en-US" sz="825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351"/>
            </a:p>
          </p:txBody>
        </p:sp>
        <p:sp>
          <p:nvSpPr>
            <p:cNvPr id="25" name="Google Shape;11747;p90"/>
            <p:cNvSpPr txBox="1"/>
            <p:nvPr/>
          </p:nvSpPr>
          <p:spPr>
            <a:xfrm>
              <a:off x="5067079" y="3958086"/>
              <a:ext cx="700201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900"/>
              </a:pPr>
              <a:r>
                <a:rPr lang="en-US" sz="67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Breast Cancer</a:t>
              </a:r>
              <a:r>
                <a:rPr lang="en-US" sz="825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351"/>
            </a:p>
          </p:txBody>
        </p:sp>
        <p:sp>
          <p:nvSpPr>
            <p:cNvPr id="26" name="Google Shape;11748;p90"/>
            <p:cNvSpPr txBox="1"/>
            <p:nvPr/>
          </p:nvSpPr>
          <p:spPr>
            <a:xfrm>
              <a:off x="2347285" y="4707357"/>
              <a:ext cx="1132800" cy="43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100"/>
              </a:pPr>
              <a:r>
                <a:rPr lang="en-US" sz="82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Erectile Dysfunction</a:t>
              </a:r>
              <a:endParaRPr sz="1351"/>
            </a:p>
          </p:txBody>
        </p:sp>
        <p:sp>
          <p:nvSpPr>
            <p:cNvPr id="27" name="Google Shape;11749;p90"/>
            <p:cNvSpPr txBox="1"/>
            <p:nvPr/>
          </p:nvSpPr>
          <p:spPr>
            <a:xfrm>
              <a:off x="5982585" y="4430165"/>
              <a:ext cx="682201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900"/>
              </a:pPr>
              <a:r>
                <a:rPr lang="en-US" sz="67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Liver Cirrhosis</a:t>
              </a:r>
              <a:endParaRPr sz="1351"/>
            </a:p>
          </p:txBody>
        </p:sp>
        <p:sp>
          <p:nvSpPr>
            <p:cNvPr id="28" name="Google Shape;11750;p90"/>
            <p:cNvSpPr txBox="1"/>
            <p:nvPr/>
          </p:nvSpPr>
          <p:spPr>
            <a:xfrm>
              <a:off x="3595292" y="4332273"/>
              <a:ext cx="918300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900"/>
              </a:pPr>
              <a:r>
                <a:rPr lang="en-US" sz="67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Diabetes w/Neuropathy</a:t>
              </a:r>
              <a:endParaRPr sz="1351"/>
            </a:p>
          </p:txBody>
        </p:sp>
        <p:sp>
          <p:nvSpPr>
            <p:cNvPr id="29" name="Google Shape;11751;p90"/>
            <p:cNvSpPr txBox="1"/>
            <p:nvPr/>
          </p:nvSpPr>
          <p:spPr>
            <a:xfrm>
              <a:off x="5916513" y="4043835"/>
              <a:ext cx="1132800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900"/>
              </a:pPr>
              <a:r>
                <a:rPr lang="en-US" sz="67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Esophageal Cancer</a:t>
              </a:r>
              <a:endParaRPr sz="1351"/>
            </a:p>
          </p:txBody>
        </p:sp>
        <p:sp>
          <p:nvSpPr>
            <p:cNvPr id="30" name="Google Shape;11752;p90"/>
            <p:cNvSpPr txBox="1"/>
            <p:nvPr/>
          </p:nvSpPr>
          <p:spPr>
            <a:xfrm>
              <a:off x="5357381" y="4311399"/>
              <a:ext cx="1036201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900"/>
              </a:pPr>
              <a:r>
                <a:rPr lang="en-US" sz="67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Pancreatic Cancer</a:t>
              </a:r>
              <a:endParaRPr sz="1351"/>
            </a:p>
          </p:txBody>
        </p:sp>
        <p:sp>
          <p:nvSpPr>
            <p:cNvPr id="31" name="Google Shape;11753;p90"/>
            <p:cNvSpPr txBox="1"/>
            <p:nvPr/>
          </p:nvSpPr>
          <p:spPr>
            <a:xfrm>
              <a:off x="4038035" y="2449734"/>
              <a:ext cx="1132800" cy="415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050"/>
              </a:pPr>
              <a:r>
                <a:rPr lang="en-US" sz="788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Pulmonary HTN/RHF</a:t>
              </a:r>
              <a:endParaRPr sz="1351"/>
            </a:p>
          </p:txBody>
        </p:sp>
        <p:sp>
          <p:nvSpPr>
            <p:cNvPr id="32" name="Google Shape;11754;p90"/>
            <p:cNvSpPr txBox="1"/>
            <p:nvPr/>
          </p:nvSpPr>
          <p:spPr>
            <a:xfrm>
              <a:off x="4640311" y="3377496"/>
              <a:ext cx="882900" cy="4004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000"/>
              </a:pPr>
              <a:r>
                <a:rPr lang="en-US" sz="75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Lung Cancer</a:t>
              </a:r>
              <a:endParaRPr sz="1351"/>
            </a:p>
          </p:txBody>
        </p:sp>
        <p:sp>
          <p:nvSpPr>
            <p:cNvPr id="33" name="Google Shape;11755;p90"/>
            <p:cNvSpPr txBox="1"/>
            <p:nvPr/>
          </p:nvSpPr>
          <p:spPr>
            <a:xfrm>
              <a:off x="5816417" y="3579050"/>
              <a:ext cx="885001" cy="230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900"/>
              </a:pPr>
              <a:r>
                <a:rPr lang="en-US" sz="67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A. Fibrillation</a:t>
              </a:r>
              <a:endParaRPr sz="1351"/>
            </a:p>
          </p:txBody>
        </p:sp>
        <p:grpSp>
          <p:nvGrpSpPr>
            <p:cNvPr id="34" name="Google Shape;11756;p90"/>
            <p:cNvGrpSpPr/>
            <p:nvPr/>
          </p:nvGrpSpPr>
          <p:grpSpPr>
            <a:xfrm>
              <a:off x="3077930" y="1335521"/>
              <a:ext cx="4862794" cy="4516651"/>
              <a:chOff x="3225923" y="1401143"/>
              <a:chExt cx="4862794" cy="4516651"/>
            </a:xfrm>
          </p:grpSpPr>
          <p:sp>
            <p:nvSpPr>
              <p:cNvPr id="52" name="Google Shape;11757;p90"/>
              <p:cNvSpPr/>
              <p:nvPr/>
            </p:nvSpPr>
            <p:spPr>
              <a:xfrm>
                <a:off x="7415517" y="1401143"/>
                <a:ext cx="673200" cy="6795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1758;p90"/>
              <p:cNvSpPr/>
              <p:nvPr/>
            </p:nvSpPr>
            <p:spPr>
              <a:xfrm>
                <a:off x="6333886" y="3114076"/>
                <a:ext cx="504000" cy="503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1759;p90"/>
              <p:cNvSpPr/>
              <p:nvPr/>
            </p:nvSpPr>
            <p:spPr>
              <a:xfrm>
                <a:off x="6652884" y="2754861"/>
                <a:ext cx="210000" cy="1995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1760;p90"/>
              <p:cNvSpPr/>
              <p:nvPr/>
            </p:nvSpPr>
            <p:spPr>
              <a:xfrm>
                <a:off x="5611694" y="2807261"/>
                <a:ext cx="210000" cy="1995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1761;p90"/>
              <p:cNvSpPr/>
              <p:nvPr/>
            </p:nvSpPr>
            <p:spPr>
              <a:xfrm>
                <a:off x="6164663" y="2326608"/>
                <a:ext cx="134100" cy="1356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1762;p90"/>
              <p:cNvSpPr/>
              <p:nvPr/>
            </p:nvSpPr>
            <p:spPr>
              <a:xfrm>
                <a:off x="6750081" y="3671445"/>
                <a:ext cx="128100" cy="1419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1763;p90"/>
              <p:cNvSpPr/>
              <p:nvPr/>
            </p:nvSpPr>
            <p:spPr>
              <a:xfrm>
                <a:off x="4592926" y="2690751"/>
                <a:ext cx="2451300" cy="2520900"/>
              </a:xfrm>
              <a:prstGeom prst="ellipse">
                <a:avLst/>
              </a:prstGeom>
              <a:noFill/>
              <a:ln w="28575" cap="flat" cmpd="sng">
                <a:solidFill>
                  <a:srgbClr val="9BA4A4"/>
                </a:solidFill>
                <a:prstDash val="dash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1764;p90"/>
              <p:cNvSpPr/>
              <p:nvPr/>
            </p:nvSpPr>
            <p:spPr>
              <a:xfrm>
                <a:off x="6878097" y="3557077"/>
                <a:ext cx="793800" cy="8088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1765;p90"/>
              <p:cNvSpPr/>
              <p:nvPr/>
            </p:nvSpPr>
            <p:spPr>
              <a:xfrm>
                <a:off x="5858567" y="3930024"/>
                <a:ext cx="125100" cy="114300"/>
              </a:xfrm>
              <a:prstGeom prst="star7">
                <a:avLst>
                  <a:gd name="adj" fmla="val 34601"/>
                  <a:gd name="hf" fmla="val 102572"/>
                  <a:gd name="vf" fmla="val 105210"/>
                </a:avLst>
              </a:prstGeom>
              <a:solidFill>
                <a:schemeClr val="dk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1766;p90"/>
              <p:cNvSpPr/>
              <p:nvPr/>
            </p:nvSpPr>
            <p:spPr>
              <a:xfrm>
                <a:off x="5664909" y="3861917"/>
                <a:ext cx="164700" cy="164700"/>
              </a:xfrm>
              <a:prstGeom prst="ellipse">
                <a:avLst/>
              </a:prstGeom>
              <a:solidFill>
                <a:srgbClr val="BFBFBF"/>
              </a:solidFill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1767;p90"/>
              <p:cNvSpPr/>
              <p:nvPr/>
            </p:nvSpPr>
            <p:spPr>
              <a:xfrm>
                <a:off x="5731837" y="4138161"/>
                <a:ext cx="125100" cy="128100"/>
              </a:xfrm>
              <a:prstGeom prst="ellipse">
                <a:avLst/>
              </a:prstGeom>
              <a:solidFill>
                <a:srgbClr val="BFBFBF"/>
              </a:solidFill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1768;p90"/>
              <p:cNvSpPr/>
              <p:nvPr/>
            </p:nvSpPr>
            <p:spPr>
              <a:xfrm>
                <a:off x="4959330" y="2752925"/>
                <a:ext cx="129300" cy="128700"/>
              </a:xfrm>
              <a:prstGeom prst="ellipse">
                <a:avLst/>
              </a:prstGeom>
              <a:solidFill>
                <a:srgbClr val="1C7B86"/>
              </a:solidFill>
              <a:ln w="12700" cap="flat" cmpd="sng">
                <a:solidFill>
                  <a:srgbClr val="1C7B86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11769;p90"/>
              <p:cNvSpPr/>
              <p:nvPr/>
            </p:nvSpPr>
            <p:spPr>
              <a:xfrm>
                <a:off x="5152593" y="3257070"/>
                <a:ext cx="97800" cy="104100"/>
              </a:xfrm>
              <a:prstGeom prst="ellipse">
                <a:avLst/>
              </a:prstGeom>
              <a:solidFill>
                <a:srgbClr val="1C7B86"/>
              </a:solidFill>
              <a:ln w="12700" cap="flat" cmpd="sng">
                <a:solidFill>
                  <a:srgbClr val="1C7B86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11770;p90"/>
              <p:cNvSpPr/>
              <p:nvPr/>
            </p:nvSpPr>
            <p:spPr>
              <a:xfrm>
                <a:off x="5271227" y="3542678"/>
                <a:ext cx="128100" cy="128700"/>
              </a:xfrm>
              <a:prstGeom prst="ellipse">
                <a:avLst/>
              </a:prstGeom>
              <a:solidFill>
                <a:srgbClr val="1C7B86"/>
              </a:solidFill>
              <a:ln w="12700" cap="flat" cmpd="sng">
                <a:solidFill>
                  <a:srgbClr val="1C7B86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1771;p90"/>
              <p:cNvSpPr/>
              <p:nvPr/>
            </p:nvSpPr>
            <p:spPr>
              <a:xfrm>
                <a:off x="4709796" y="1697343"/>
                <a:ext cx="129300" cy="128700"/>
              </a:xfrm>
              <a:prstGeom prst="ellipse">
                <a:avLst/>
              </a:prstGeom>
              <a:solidFill>
                <a:srgbClr val="1C7B86"/>
              </a:solidFill>
              <a:ln w="12700" cap="flat" cmpd="sng">
                <a:solidFill>
                  <a:srgbClr val="1C7B86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1772;p90"/>
              <p:cNvSpPr/>
              <p:nvPr/>
            </p:nvSpPr>
            <p:spPr>
              <a:xfrm>
                <a:off x="6998677" y="4702629"/>
                <a:ext cx="187500" cy="173700"/>
              </a:xfrm>
              <a:prstGeom prst="ellipse">
                <a:avLst/>
              </a:prstGeom>
              <a:solidFill>
                <a:srgbClr val="FFCF5D"/>
              </a:solidFill>
              <a:ln w="12700" cap="flat" cmpd="sng">
                <a:solidFill>
                  <a:srgbClr val="FFCF5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11773;p90"/>
              <p:cNvSpPr/>
              <p:nvPr/>
            </p:nvSpPr>
            <p:spPr>
              <a:xfrm>
                <a:off x="6566244" y="5156714"/>
                <a:ext cx="236400" cy="224100"/>
              </a:xfrm>
              <a:prstGeom prst="ellipse">
                <a:avLst/>
              </a:prstGeom>
              <a:solidFill>
                <a:srgbClr val="FFCF5D"/>
              </a:solidFill>
              <a:ln w="12700" cap="flat" cmpd="sng">
                <a:solidFill>
                  <a:srgbClr val="FFCF5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11774;p90"/>
              <p:cNvSpPr/>
              <p:nvPr/>
            </p:nvSpPr>
            <p:spPr>
              <a:xfrm>
                <a:off x="5579834" y="5670894"/>
                <a:ext cx="246900" cy="246900"/>
              </a:xfrm>
              <a:prstGeom prst="ellipse">
                <a:avLst/>
              </a:prstGeom>
              <a:solidFill>
                <a:srgbClr val="2AB8CA"/>
              </a:solidFill>
              <a:ln w="12700" cap="flat" cmpd="sng">
                <a:solidFill>
                  <a:srgbClr val="2AB8CA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11775;p90"/>
              <p:cNvSpPr/>
              <p:nvPr/>
            </p:nvSpPr>
            <p:spPr>
              <a:xfrm>
                <a:off x="5587637" y="4956826"/>
                <a:ext cx="159900" cy="162900"/>
              </a:xfrm>
              <a:prstGeom prst="ellipse">
                <a:avLst/>
              </a:prstGeom>
              <a:solidFill>
                <a:schemeClr val="accent6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11776;p90"/>
              <p:cNvSpPr/>
              <p:nvPr/>
            </p:nvSpPr>
            <p:spPr>
              <a:xfrm>
                <a:off x="6491524" y="4608422"/>
                <a:ext cx="64800" cy="69000"/>
              </a:xfrm>
              <a:prstGeom prst="ellipse">
                <a:avLst/>
              </a:prstGeom>
              <a:solidFill>
                <a:schemeClr val="accent6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11777;p90"/>
              <p:cNvSpPr/>
              <p:nvPr/>
            </p:nvSpPr>
            <p:spPr>
              <a:xfrm>
                <a:off x="4656046" y="4784398"/>
                <a:ext cx="257700" cy="249900"/>
              </a:xfrm>
              <a:prstGeom prst="ellipse">
                <a:avLst/>
              </a:prstGeom>
              <a:solidFill>
                <a:srgbClr val="FE49A9"/>
              </a:solidFill>
              <a:ln w="12700" cap="flat" cmpd="sng">
                <a:solidFill>
                  <a:srgbClr val="FE49A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11778;p90"/>
              <p:cNvSpPr/>
              <p:nvPr/>
            </p:nvSpPr>
            <p:spPr>
              <a:xfrm>
                <a:off x="4205047" y="3919976"/>
                <a:ext cx="438900" cy="435900"/>
              </a:xfrm>
              <a:prstGeom prst="ellipse">
                <a:avLst/>
              </a:prstGeom>
              <a:solidFill>
                <a:srgbClr val="FE49A9"/>
              </a:solidFill>
              <a:ln w="12700" cap="flat" cmpd="sng">
                <a:solidFill>
                  <a:srgbClr val="FE49A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11779;p90"/>
              <p:cNvSpPr/>
              <p:nvPr/>
            </p:nvSpPr>
            <p:spPr>
              <a:xfrm>
                <a:off x="4743456" y="5310528"/>
                <a:ext cx="409200" cy="442200"/>
              </a:xfrm>
              <a:prstGeom prst="ellipse">
                <a:avLst/>
              </a:prstGeom>
              <a:solidFill>
                <a:srgbClr val="FE49A9"/>
              </a:solidFill>
              <a:ln w="12700" cap="flat" cmpd="sng">
                <a:solidFill>
                  <a:srgbClr val="FE49A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11780;p90"/>
              <p:cNvSpPr/>
              <p:nvPr/>
            </p:nvSpPr>
            <p:spPr>
              <a:xfrm>
                <a:off x="3225923" y="4811229"/>
                <a:ext cx="180000" cy="191700"/>
              </a:xfrm>
              <a:prstGeom prst="ellipse">
                <a:avLst/>
              </a:prstGeom>
              <a:solidFill>
                <a:srgbClr val="FE49A9"/>
              </a:solidFill>
              <a:ln w="12700" cap="flat" cmpd="sng">
                <a:solidFill>
                  <a:srgbClr val="FE49A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11781;p90"/>
              <p:cNvSpPr/>
              <p:nvPr/>
            </p:nvSpPr>
            <p:spPr>
              <a:xfrm>
                <a:off x="3700199" y="3326005"/>
                <a:ext cx="312000" cy="310800"/>
              </a:xfrm>
              <a:prstGeom prst="ellipse">
                <a:avLst/>
              </a:prstGeom>
              <a:solidFill>
                <a:srgbClr val="FE49A9"/>
              </a:solidFill>
              <a:ln w="12700" cap="flat" cmpd="sng">
                <a:solidFill>
                  <a:srgbClr val="FE49A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11782;p90"/>
              <p:cNvSpPr/>
              <p:nvPr/>
            </p:nvSpPr>
            <p:spPr>
              <a:xfrm>
                <a:off x="5111581" y="4440665"/>
                <a:ext cx="54900" cy="54900"/>
              </a:xfrm>
              <a:prstGeom prst="ellipse">
                <a:avLst/>
              </a:prstGeom>
              <a:solidFill>
                <a:srgbClr val="FE49A9"/>
              </a:solidFill>
              <a:ln w="12700" cap="flat" cmpd="sng">
                <a:solidFill>
                  <a:srgbClr val="FE49A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11783;p90"/>
              <p:cNvSpPr/>
              <p:nvPr/>
            </p:nvSpPr>
            <p:spPr>
              <a:xfrm>
                <a:off x="6392054" y="4137968"/>
                <a:ext cx="36600" cy="36600"/>
              </a:xfrm>
              <a:prstGeom prst="ellipse">
                <a:avLst/>
              </a:prstGeom>
              <a:solidFill>
                <a:srgbClr val="1C7B86"/>
              </a:solidFill>
              <a:ln w="12700" cap="flat" cmpd="sng">
                <a:solidFill>
                  <a:srgbClr val="1C7B86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11784;p90"/>
              <p:cNvSpPr/>
              <p:nvPr/>
            </p:nvSpPr>
            <p:spPr>
              <a:xfrm>
                <a:off x="6168422" y="4482029"/>
                <a:ext cx="36600" cy="36600"/>
              </a:xfrm>
              <a:prstGeom prst="ellipse">
                <a:avLst/>
              </a:prstGeom>
              <a:solidFill>
                <a:srgbClr val="1C7B86"/>
              </a:solidFill>
              <a:ln w="12700" cap="flat" cmpd="sng">
                <a:solidFill>
                  <a:srgbClr val="1C7B86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11785;p90"/>
            <p:cNvSpPr txBox="1"/>
            <p:nvPr/>
          </p:nvSpPr>
          <p:spPr>
            <a:xfrm>
              <a:off x="7037722" y="2003949"/>
              <a:ext cx="1132800" cy="261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100"/>
              </a:pPr>
              <a:r>
                <a:rPr lang="en-US" sz="82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Hyperlipidemia</a:t>
              </a:r>
              <a:endParaRPr sz="1351"/>
            </a:p>
          </p:txBody>
        </p:sp>
        <p:sp>
          <p:nvSpPr>
            <p:cNvPr id="36" name="Google Shape;11786;p90"/>
            <p:cNvSpPr txBox="1"/>
            <p:nvPr/>
          </p:nvSpPr>
          <p:spPr>
            <a:xfrm>
              <a:off x="7467171" y="3632372"/>
              <a:ext cx="1132800" cy="261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100"/>
              </a:pPr>
              <a:r>
                <a:rPr lang="en-US" sz="82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Hypertension</a:t>
              </a: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1787;p90"/>
            <p:cNvSpPr txBox="1"/>
            <p:nvPr/>
          </p:nvSpPr>
          <p:spPr>
            <a:xfrm>
              <a:off x="6636343" y="2541725"/>
              <a:ext cx="504000" cy="261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100"/>
              </a:pPr>
              <a:r>
                <a:rPr lang="en-US" sz="82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PAD</a:t>
              </a:r>
              <a:endParaRPr sz="1351"/>
            </a:p>
          </p:txBody>
        </p:sp>
        <p:sp>
          <p:nvSpPr>
            <p:cNvPr id="38" name="Google Shape;11788;p90"/>
            <p:cNvSpPr txBox="1"/>
            <p:nvPr/>
          </p:nvSpPr>
          <p:spPr>
            <a:xfrm>
              <a:off x="5875438" y="2045094"/>
              <a:ext cx="525001" cy="261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100"/>
              </a:pPr>
              <a:r>
                <a:rPr lang="en-US" sz="82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CVA</a:t>
              </a:r>
              <a:endParaRPr sz="1351"/>
            </a:p>
          </p:txBody>
        </p:sp>
        <p:sp>
          <p:nvSpPr>
            <p:cNvPr id="39" name="Google Shape;11789;p90"/>
            <p:cNvSpPr txBox="1"/>
            <p:nvPr/>
          </p:nvSpPr>
          <p:spPr>
            <a:xfrm>
              <a:off x="4416951" y="1732733"/>
              <a:ext cx="546601" cy="2539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050"/>
              </a:pPr>
              <a:r>
                <a:rPr lang="en-US" sz="788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OSA</a:t>
              </a:r>
              <a:endParaRPr sz="1351"/>
            </a:p>
          </p:txBody>
        </p:sp>
        <p:sp>
          <p:nvSpPr>
            <p:cNvPr id="40" name="Google Shape;11790;p90"/>
            <p:cNvSpPr txBox="1"/>
            <p:nvPr/>
          </p:nvSpPr>
          <p:spPr>
            <a:xfrm>
              <a:off x="5071361" y="2672532"/>
              <a:ext cx="504000" cy="261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100"/>
              </a:pPr>
              <a:r>
                <a:rPr lang="en-US" sz="82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CHF</a:t>
              </a:r>
              <a:endParaRPr sz="1351"/>
            </a:p>
          </p:txBody>
        </p:sp>
        <p:sp>
          <p:nvSpPr>
            <p:cNvPr id="41" name="Google Shape;11791;p90"/>
            <p:cNvSpPr txBox="1"/>
            <p:nvPr/>
          </p:nvSpPr>
          <p:spPr>
            <a:xfrm>
              <a:off x="3963831" y="2940065"/>
              <a:ext cx="1587900" cy="2539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050"/>
              </a:pPr>
              <a:r>
                <a:rPr lang="en-US" sz="788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Pulmonary  Fibrosis</a:t>
              </a:r>
              <a:endParaRPr sz="1351"/>
            </a:p>
          </p:txBody>
        </p:sp>
        <p:sp>
          <p:nvSpPr>
            <p:cNvPr id="42" name="Google Shape;11792;p90"/>
            <p:cNvSpPr txBox="1"/>
            <p:nvPr/>
          </p:nvSpPr>
          <p:spPr>
            <a:xfrm>
              <a:off x="5768286" y="3811869"/>
              <a:ext cx="685801" cy="246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000"/>
              </a:pPr>
              <a:r>
                <a:rPr lang="en-US" sz="75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Death</a:t>
              </a:r>
              <a:endParaRPr sz="1351"/>
            </a:p>
          </p:txBody>
        </p:sp>
        <p:sp>
          <p:nvSpPr>
            <p:cNvPr id="43" name="Google Shape;11793;p90"/>
            <p:cNvSpPr txBox="1"/>
            <p:nvPr/>
          </p:nvSpPr>
          <p:spPr>
            <a:xfrm>
              <a:off x="7025962" y="4587409"/>
              <a:ext cx="1132800" cy="4004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000"/>
              </a:pPr>
              <a:r>
                <a:rPr lang="en-US" sz="75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Substance Abuse</a:t>
              </a:r>
              <a:endParaRPr sz="1351"/>
            </a:p>
          </p:txBody>
        </p:sp>
        <p:sp>
          <p:nvSpPr>
            <p:cNvPr id="44" name="Google Shape;11794;p90"/>
            <p:cNvSpPr txBox="1"/>
            <p:nvPr/>
          </p:nvSpPr>
          <p:spPr>
            <a:xfrm>
              <a:off x="6624601" y="5110963"/>
              <a:ext cx="1132800" cy="246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000"/>
              </a:pPr>
              <a:r>
                <a:rPr lang="en-US" sz="75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Depression</a:t>
              </a:r>
              <a:endParaRPr sz="1351"/>
            </a:p>
          </p:txBody>
        </p:sp>
        <p:sp>
          <p:nvSpPr>
            <p:cNvPr id="45" name="Google Shape;11795;p90"/>
            <p:cNvSpPr txBox="1"/>
            <p:nvPr/>
          </p:nvSpPr>
          <p:spPr>
            <a:xfrm>
              <a:off x="5646457" y="5626778"/>
              <a:ext cx="597600" cy="246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000"/>
              </a:pPr>
              <a:r>
                <a:rPr lang="en-US" sz="75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GERD</a:t>
              </a:r>
              <a:endParaRPr sz="1351"/>
            </a:p>
          </p:txBody>
        </p:sp>
        <p:sp>
          <p:nvSpPr>
            <p:cNvPr id="46" name="Google Shape;11796;p90"/>
            <p:cNvSpPr txBox="1"/>
            <p:nvPr/>
          </p:nvSpPr>
          <p:spPr>
            <a:xfrm>
              <a:off x="5545625" y="4668886"/>
              <a:ext cx="932700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900"/>
              </a:pPr>
              <a:r>
                <a:rPr lang="en-US" sz="67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Gastric Duodenal Ulcer</a:t>
              </a:r>
              <a:endParaRPr sz="1351"/>
            </a:p>
          </p:txBody>
        </p:sp>
        <p:sp>
          <p:nvSpPr>
            <p:cNvPr id="47" name="Google Shape;11797;p90"/>
            <p:cNvSpPr txBox="1"/>
            <p:nvPr/>
          </p:nvSpPr>
          <p:spPr>
            <a:xfrm>
              <a:off x="4064327" y="5377007"/>
              <a:ext cx="620100" cy="261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100"/>
              </a:pPr>
              <a:r>
                <a:rPr lang="en-US" sz="82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DJD</a:t>
              </a:r>
              <a:endParaRPr sz="1351"/>
            </a:p>
          </p:txBody>
        </p:sp>
        <p:sp>
          <p:nvSpPr>
            <p:cNvPr id="48" name="Google Shape;11798;p90"/>
            <p:cNvSpPr txBox="1"/>
            <p:nvPr/>
          </p:nvSpPr>
          <p:spPr>
            <a:xfrm>
              <a:off x="4064327" y="4802602"/>
              <a:ext cx="682201" cy="261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100"/>
              </a:pPr>
              <a:r>
                <a:rPr lang="en-US" sz="82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CRF</a:t>
              </a:r>
              <a:endParaRPr sz="1351"/>
            </a:p>
          </p:txBody>
        </p:sp>
        <p:sp>
          <p:nvSpPr>
            <p:cNvPr id="49" name="Google Shape;11799;p90"/>
            <p:cNvSpPr txBox="1"/>
            <p:nvPr/>
          </p:nvSpPr>
          <p:spPr>
            <a:xfrm>
              <a:off x="3546196" y="3948195"/>
              <a:ext cx="682201" cy="261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100"/>
              </a:pPr>
              <a:r>
                <a:rPr lang="en-US" sz="82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BPH</a:t>
              </a:r>
              <a:endParaRPr sz="1351"/>
            </a:p>
          </p:txBody>
        </p:sp>
        <p:sp>
          <p:nvSpPr>
            <p:cNvPr id="50" name="Google Shape;11800;p90"/>
            <p:cNvSpPr txBox="1"/>
            <p:nvPr/>
          </p:nvSpPr>
          <p:spPr>
            <a:xfrm>
              <a:off x="2802936" y="3205796"/>
              <a:ext cx="850500" cy="261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100"/>
              </a:pPr>
              <a:r>
                <a:rPr lang="en-US" sz="82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Diabetes</a:t>
              </a:r>
              <a:endParaRPr sz="1351"/>
            </a:p>
          </p:txBody>
        </p:sp>
        <p:sp>
          <p:nvSpPr>
            <p:cNvPr id="51" name="Google Shape;11801;p90"/>
            <p:cNvSpPr txBox="1"/>
            <p:nvPr/>
          </p:nvSpPr>
          <p:spPr>
            <a:xfrm>
              <a:off x="5734601" y="3125978"/>
              <a:ext cx="682201" cy="261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7F134C"/>
                </a:buClr>
                <a:buSzPts val="1100"/>
              </a:pPr>
              <a:r>
                <a:rPr lang="en-US" sz="82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CAD</a:t>
              </a:r>
              <a:endParaRPr sz="1351"/>
            </a:p>
          </p:txBody>
        </p:sp>
      </p:grpSp>
      <p:cxnSp>
        <p:nvCxnSpPr>
          <p:cNvPr id="80" name="Google Shape;11802;p90"/>
          <p:cNvCxnSpPr>
            <a:endCxn id="77" idx="7"/>
          </p:cNvCxnSpPr>
          <p:nvPr/>
        </p:nvCxnSpPr>
        <p:spPr>
          <a:xfrm rot="10800000" flipH="1">
            <a:off x="5721696" y="3758576"/>
            <a:ext cx="460125" cy="1334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11803;p90"/>
          <p:cNvSpPr/>
          <p:nvPr/>
        </p:nvSpPr>
        <p:spPr>
          <a:xfrm>
            <a:off x="1540574" y="1444685"/>
            <a:ext cx="3142351" cy="3586275"/>
          </a:xfrm>
          <a:prstGeom prst="rect">
            <a:avLst/>
          </a:prstGeom>
          <a:noFill/>
          <a:ln>
            <a:noFill/>
          </a:ln>
          <a:effectLst>
            <a:innerShdw dist="88900" dir="10800000">
              <a:srgbClr val="830051">
                <a:alpha val="100000"/>
              </a:srgbClr>
            </a:inn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85723">
              <a:buClr>
                <a:srgbClr val="000000"/>
              </a:buClr>
              <a:buSzPts val="2000"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COPD “Comorbidome”</a:t>
            </a:r>
            <a:endParaRPr sz="1351"/>
          </a:p>
          <a:p>
            <a:pPr marL="85723">
              <a:buClr>
                <a:schemeClr val="dk1"/>
              </a:buClr>
              <a:buSzPts val="1800"/>
            </a:pPr>
            <a:endParaRPr sz="1351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3">
              <a:buClr>
                <a:srgbClr val="000000"/>
              </a:buClr>
              <a:buSzPts val="1800"/>
            </a:pPr>
            <a:r>
              <a:rPr lang="en-US" sz="135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Cardiovascular diseases </a:t>
            </a:r>
            <a:br>
              <a:rPr lang="en-US" sz="135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among the </a:t>
            </a:r>
            <a:br>
              <a:rPr lang="en-US"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prevalent </a:t>
            </a:r>
            <a:br>
              <a:rPr lang="en-US" sz="135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comorbidities </a:t>
            </a:r>
            <a:br>
              <a:rPr lang="en-US" sz="135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have one of the strongest associations with </a:t>
            </a:r>
            <a:br>
              <a:rPr lang="en-US"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risk for death </a:t>
            </a:r>
            <a:endParaRPr sz="1351"/>
          </a:p>
        </p:txBody>
      </p:sp>
      <p:sp>
        <p:nvSpPr>
          <p:cNvPr id="82" name="Ovale 81"/>
          <p:cNvSpPr/>
          <p:nvPr/>
        </p:nvSpPr>
        <p:spPr>
          <a:xfrm rot="1506977">
            <a:off x="6110586" y="2664695"/>
            <a:ext cx="2691620" cy="92157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1"/>
          </a:p>
        </p:txBody>
      </p:sp>
    </p:spTree>
    <p:extLst>
      <p:ext uri="{BB962C8B-B14F-4D97-AF65-F5344CB8AC3E}">
        <p14:creationId xmlns:p14="http://schemas.microsoft.com/office/powerpoint/2010/main" val="89509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1" grpId="0"/>
      <p:bldP spid="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682171" y="766756"/>
            <a:ext cx="7053942" cy="5076378"/>
            <a:chOff x="2467429" y="874479"/>
            <a:chExt cx="7053942" cy="5076378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/>
            <a:srcRect l="41186" t="22371" r="13634" b="20883"/>
            <a:stretch/>
          </p:blipFill>
          <p:spPr>
            <a:xfrm>
              <a:off x="2598057" y="1061802"/>
              <a:ext cx="6923314" cy="4889055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4570949" y="874479"/>
              <a:ext cx="3911091" cy="725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CARDIOVASCULAR DEATH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2467429" y="1027906"/>
              <a:ext cx="551542" cy="3364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333508" y="6380850"/>
            <a:ext cx="348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Reilev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M et al.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Respirology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96782" y="1989943"/>
            <a:ext cx="4554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latin typeface="Bahnschrift" panose="020B0502040204020203" pitchFamily="34" charset="0"/>
              </a:rPr>
              <a:t>OR 4.33 (95%CI 4.15-4.52) </a:t>
            </a:r>
          </a:p>
          <a:p>
            <a:pPr algn="ctr"/>
            <a:r>
              <a:rPr lang="it-IT" sz="2000" dirty="0">
                <a:latin typeface="Bahnschrift" panose="020B0502040204020203" pitchFamily="34" charset="0"/>
              </a:rPr>
              <a:t>in the first 4 weeks </a:t>
            </a:r>
            <a:r>
              <a:rPr lang="it-IT" sz="2000" dirty="0" err="1">
                <a:latin typeface="Bahnschrift" panose="020B0502040204020203" pitchFamily="34" charset="0"/>
              </a:rPr>
              <a:t>following</a:t>
            </a:r>
            <a:r>
              <a:rPr lang="it-IT" sz="2000" dirty="0">
                <a:latin typeface="Bahnschrift" panose="020B0502040204020203" pitchFamily="34" charset="0"/>
              </a:rPr>
              <a:t> AECOPD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3185" y="3190411"/>
            <a:ext cx="12099787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Patients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with severe AECOPD </a:t>
            </a:r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had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almost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6 </a:t>
            </a:r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times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the </a:t>
            </a:r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risk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of </a:t>
            </a:r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having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MACE </a:t>
            </a:r>
          </a:p>
          <a:p>
            <a:pPr algn="ctr"/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compared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with </a:t>
            </a:r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patients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with moderate AECOPD</a:t>
            </a:r>
          </a:p>
        </p:txBody>
      </p:sp>
    </p:spTree>
    <p:extLst>
      <p:ext uri="{BB962C8B-B14F-4D97-AF65-F5344CB8AC3E}">
        <p14:creationId xmlns:p14="http://schemas.microsoft.com/office/powerpoint/2010/main" val="40141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869E-386B-7B39-C95D-2DA86FD1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550" y="38755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latin typeface="Bahnschrift" panose="020B0502040204020203" pitchFamily="34" charset="0"/>
              </a:rPr>
              <a:t>GOLD 2023 has strengthened the emphasis on the importance </a:t>
            </a:r>
            <a:br>
              <a:rPr lang="en-GB" sz="2400" dirty="0">
                <a:latin typeface="Bahnschrift" panose="020B0502040204020203" pitchFamily="34" charset="0"/>
              </a:rPr>
            </a:br>
            <a:r>
              <a:rPr lang="en-GB" sz="2400" dirty="0">
                <a:latin typeface="Bahnschrift" panose="020B0502040204020203" pitchFamily="34" charset="0"/>
              </a:rPr>
              <a:t>of preventing premature mortality with pharmacotherapy</a:t>
            </a:r>
            <a:endParaRPr lang="en-GB" sz="2400" baseline="30000" dirty="0">
              <a:latin typeface="Bahnschrift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BD7B07-501F-5227-F3C3-BAC68B8BD5CD}"/>
              </a:ext>
            </a:extLst>
          </p:cNvPr>
          <p:cNvSpPr/>
          <p:nvPr/>
        </p:nvSpPr>
        <p:spPr>
          <a:xfrm>
            <a:off x="414848" y="2650339"/>
            <a:ext cx="11362302" cy="323721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360000" bIns="72000" rtlCol="0" anchor="t" anchorCtr="0">
            <a:spAutoFit/>
          </a:bodyPr>
          <a:lstStyle/>
          <a:p>
            <a:pPr marL="182563" marR="0" lvl="1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F4444"/>
              </a:buClr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1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F4444"/>
              </a:buClr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1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F4444"/>
              </a:buClr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1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F4444"/>
              </a:buClr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1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F4444"/>
              </a:buClr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1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F4444"/>
              </a:buClr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1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F4444"/>
              </a:buClr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F4444"/>
              </a:buClr>
              <a:buSzTx/>
              <a:buFontTx/>
              <a:buNone/>
              <a:tabLst>
                <a:tab pos="447675" algn="l"/>
              </a:tabLst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F4444"/>
              </a:buClr>
              <a:buSzTx/>
              <a:buFontTx/>
              <a:buNone/>
              <a:tabLst>
                <a:tab pos="447675" algn="l"/>
              </a:tabLst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Non-pharmacological options that reduce mortality include smoking cessation, pulmonary rehabilitation, long-term oxygen therapy,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non-invasive positive pressure ventilation and lung volume reduction surgery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1D0E37-CB10-0D7F-F15A-9F1645BE2A9A}"/>
              </a:ext>
            </a:extLst>
          </p:cNvPr>
          <p:cNvGrpSpPr/>
          <p:nvPr/>
        </p:nvGrpSpPr>
        <p:grpSpPr>
          <a:xfrm rot="10800000">
            <a:off x="3477832" y="2788385"/>
            <a:ext cx="1544918" cy="540220"/>
            <a:chOff x="2806960" y="4317179"/>
            <a:chExt cx="1440000" cy="292274"/>
          </a:xfrm>
          <a:solidFill>
            <a:schemeClr val="accent2"/>
          </a:solidFill>
        </p:grpSpPr>
        <p:sp>
          <p:nvSpPr>
            <p:cNvPr id="12" name="Rectangle: Single Corner Rounded 11">
              <a:extLst>
                <a:ext uri="{FF2B5EF4-FFF2-40B4-BE49-F238E27FC236}">
                  <a16:creationId xmlns:a16="http://schemas.microsoft.com/office/drawing/2014/main" id="{5BB687DA-A26B-7CC6-B010-068E80EA068B}"/>
                </a:ext>
              </a:extLst>
            </p:cNvPr>
            <p:cNvSpPr/>
            <p:nvPr/>
          </p:nvSpPr>
          <p:spPr>
            <a:xfrm flipH="1" flipV="1">
              <a:off x="2806960" y="4318713"/>
              <a:ext cx="1440000" cy="290740"/>
            </a:xfrm>
            <a:prstGeom prst="round1Rect">
              <a:avLst>
                <a:gd name="adj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2EAD61-D263-9201-C224-1807B6E54732}"/>
                </a:ext>
              </a:extLst>
            </p:cNvPr>
            <p:cNvSpPr/>
            <p:nvPr/>
          </p:nvSpPr>
          <p:spPr>
            <a:xfrm rot="10800000">
              <a:off x="2806960" y="4317179"/>
              <a:ext cx="1440000" cy="29074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RCT*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414EAF-D9BE-7B4B-C9BE-05C7978C7A56}"/>
              </a:ext>
            </a:extLst>
          </p:cNvPr>
          <p:cNvGrpSpPr/>
          <p:nvPr/>
        </p:nvGrpSpPr>
        <p:grpSpPr>
          <a:xfrm rot="10800000">
            <a:off x="1356494" y="2788385"/>
            <a:ext cx="2016176" cy="540220"/>
            <a:chOff x="4321704" y="4317179"/>
            <a:chExt cx="1440000" cy="293072"/>
          </a:xfrm>
        </p:grpSpPr>
        <p:sp>
          <p:nvSpPr>
            <p:cNvPr id="15" name="Rectangle: Single Corner Rounded 14">
              <a:extLst>
                <a:ext uri="{FF2B5EF4-FFF2-40B4-BE49-F238E27FC236}">
                  <a16:creationId xmlns:a16="http://schemas.microsoft.com/office/drawing/2014/main" id="{CDDF94AB-3874-80A9-1DEE-10347FC4CB31}"/>
                </a:ext>
              </a:extLst>
            </p:cNvPr>
            <p:cNvSpPr/>
            <p:nvPr/>
          </p:nvSpPr>
          <p:spPr>
            <a:xfrm flipV="1">
              <a:off x="4321704" y="4318618"/>
              <a:ext cx="1440000" cy="291633"/>
            </a:xfrm>
            <a:prstGeom prst="round1Rect">
              <a:avLst>
                <a:gd name="adj" fmla="val 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7594B9-1896-1D7D-0BC4-148C310C9835}"/>
                </a:ext>
              </a:extLst>
            </p:cNvPr>
            <p:cNvSpPr/>
            <p:nvPr/>
          </p:nvSpPr>
          <p:spPr>
            <a:xfrm rot="10800000">
              <a:off x="4321704" y="4317179"/>
              <a:ext cx="1440000" cy="2907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Therapy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F11D763-6BFA-6171-F13A-EB5D79B0C71D}"/>
              </a:ext>
            </a:extLst>
          </p:cNvPr>
          <p:cNvSpPr/>
          <p:nvPr/>
        </p:nvSpPr>
        <p:spPr>
          <a:xfrm>
            <a:off x="3477831" y="3395090"/>
            <a:ext cx="1544918" cy="278076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0" rIns="7200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166945-B8C7-D9B9-A74F-CD0A6040B043}"/>
              </a:ext>
            </a:extLst>
          </p:cNvPr>
          <p:cNvSpPr/>
          <p:nvPr/>
        </p:nvSpPr>
        <p:spPr>
          <a:xfrm>
            <a:off x="1356494" y="3395090"/>
            <a:ext cx="2016176" cy="278076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0" rIns="7200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Pharmacotherapy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328626-34F8-7DFC-071A-727C9525874C}"/>
              </a:ext>
            </a:extLst>
          </p:cNvPr>
          <p:cNvGrpSpPr/>
          <p:nvPr/>
        </p:nvGrpSpPr>
        <p:grpSpPr>
          <a:xfrm rot="10800000">
            <a:off x="5150880" y="2788396"/>
            <a:ext cx="3266927" cy="534548"/>
            <a:chOff x="2806959" y="4318713"/>
            <a:chExt cx="1623031" cy="290740"/>
          </a:xfrm>
          <a:solidFill>
            <a:schemeClr val="accent2"/>
          </a:solidFill>
        </p:grpSpPr>
        <p:sp>
          <p:nvSpPr>
            <p:cNvPr id="20" name="Rectangle: Single Corner Rounded 19">
              <a:extLst>
                <a:ext uri="{FF2B5EF4-FFF2-40B4-BE49-F238E27FC236}">
                  <a16:creationId xmlns:a16="http://schemas.microsoft.com/office/drawing/2014/main" id="{073BA187-A1D2-F7B1-4800-25C046718DB9}"/>
                </a:ext>
              </a:extLst>
            </p:cNvPr>
            <p:cNvSpPr/>
            <p:nvPr/>
          </p:nvSpPr>
          <p:spPr>
            <a:xfrm flipH="1" flipV="1">
              <a:off x="2806959" y="4318713"/>
              <a:ext cx="1623031" cy="290740"/>
            </a:xfrm>
            <a:prstGeom prst="round1Rect">
              <a:avLst>
                <a:gd name="adj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83E13E-0C57-A3D8-1900-C16A7117721D}"/>
                </a:ext>
              </a:extLst>
            </p:cNvPr>
            <p:cNvSpPr/>
            <p:nvPr/>
          </p:nvSpPr>
          <p:spPr>
            <a:xfrm rot="10800000">
              <a:off x="2892470" y="4320634"/>
              <a:ext cx="1440000" cy="28496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Treatment effect on mortality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8B1016F-1F43-BCE1-C99D-6DBFE568BE42}"/>
              </a:ext>
            </a:extLst>
          </p:cNvPr>
          <p:cNvSpPr/>
          <p:nvPr/>
        </p:nvSpPr>
        <p:spPr>
          <a:xfrm>
            <a:off x="5127910" y="3395090"/>
            <a:ext cx="3289899" cy="278076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0" rIns="7200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309345-B9B3-A4D4-A06B-28D7F2943A1E}"/>
              </a:ext>
            </a:extLst>
          </p:cNvPr>
          <p:cNvGrpSpPr/>
          <p:nvPr/>
        </p:nvGrpSpPr>
        <p:grpSpPr>
          <a:xfrm rot="10800000">
            <a:off x="8522972" y="2788384"/>
            <a:ext cx="2272442" cy="540221"/>
            <a:chOff x="2806958" y="4317179"/>
            <a:chExt cx="1623031" cy="292274"/>
          </a:xfrm>
        </p:grpSpPr>
        <p:sp>
          <p:nvSpPr>
            <p:cNvPr id="24" name="Rectangle: Single Corner Rounded 23">
              <a:extLst>
                <a:ext uri="{FF2B5EF4-FFF2-40B4-BE49-F238E27FC236}">
                  <a16:creationId xmlns:a16="http://schemas.microsoft.com/office/drawing/2014/main" id="{FA3FABF4-BDF7-591E-1B90-CB50C50F81E9}"/>
                </a:ext>
              </a:extLst>
            </p:cNvPr>
            <p:cNvSpPr/>
            <p:nvPr/>
          </p:nvSpPr>
          <p:spPr>
            <a:xfrm flipH="1" flipV="1">
              <a:off x="2806958" y="4318713"/>
              <a:ext cx="1623031" cy="290740"/>
            </a:xfrm>
            <a:prstGeom prst="round1Rect">
              <a:avLst>
                <a:gd name="adj" fmla="val 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C76591-76CF-2C2E-F5EC-3D4A86B342F1}"/>
                </a:ext>
              </a:extLst>
            </p:cNvPr>
            <p:cNvSpPr/>
            <p:nvPr/>
          </p:nvSpPr>
          <p:spPr>
            <a:xfrm rot="10800000">
              <a:off x="2898474" y="4317179"/>
              <a:ext cx="1440000" cy="29074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Patient characteristics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A93879AA-8636-7D00-C730-67D99D644A43}"/>
              </a:ext>
            </a:extLst>
          </p:cNvPr>
          <p:cNvSpPr/>
          <p:nvPr/>
        </p:nvSpPr>
        <p:spPr>
          <a:xfrm>
            <a:off x="8522970" y="3395090"/>
            <a:ext cx="2272442" cy="278076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0" rIns="7200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A5CCEC-CC15-5A66-2638-328AA1380A85}"/>
              </a:ext>
            </a:extLst>
          </p:cNvPr>
          <p:cNvSpPr/>
          <p:nvPr/>
        </p:nvSpPr>
        <p:spPr>
          <a:xfrm>
            <a:off x="3477831" y="3739651"/>
            <a:ext cx="1544918" cy="1334534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0" rIns="7200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6C316B-19BA-B472-8367-5AC5725EE8D5}"/>
              </a:ext>
            </a:extLst>
          </p:cNvPr>
          <p:cNvSpPr/>
          <p:nvPr/>
        </p:nvSpPr>
        <p:spPr>
          <a:xfrm>
            <a:off x="1356494" y="3739650"/>
            <a:ext cx="2016176" cy="1334535"/>
          </a:xfrm>
          <a:prstGeom prst="rect">
            <a:avLst/>
          </a:pr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0" rIns="7200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LABA + LAMA + ICS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3F57AC-3ABF-A1DB-A327-1D813625B682}"/>
              </a:ext>
            </a:extLst>
          </p:cNvPr>
          <p:cNvSpPr/>
          <p:nvPr/>
        </p:nvSpPr>
        <p:spPr>
          <a:xfrm>
            <a:off x="5127910" y="3739651"/>
            <a:ext cx="3289899" cy="1334534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0" rIns="7200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Triple compared with dual LABD relative risk reduction: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IMPACT: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HR 0.72 (95% CI 0.53, 0.99)</a:t>
            </a:r>
            <a:r>
              <a:rPr kumimoji="0" lang="en-GB" sz="1400" b="0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ETHOS: 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 0.51 (95% CI 0.33, 0.80)</a:t>
            </a:r>
            <a:r>
              <a:rPr kumimoji="0" lang="en-GB" sz="1400" b="0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CBF21C-295E-3268-9D91-77F3409210DA}"/>
              </a:ext>
            </a:extLst>
          </p:cNvPr>
          <p:cNvSpPr/>
          <p:nvPr/>
        </p:nvSpPr>
        <p:spPr>
          <a:xfrm>
            <a:off x="8522970" y="3739650"/>
            <a:ext cx="2272442" cy="1334535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0" rIns="7200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Symptomatic people with a history of frequent and/or severe exacerbations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6F9672B-CC6E-C75D-601A-C40E1C2C7762}"/>
              </a:ext>
            </a:extLst>
          </p:cNvPr>
          <p:cNvSpPr/>
          <p:nvPr/>
        </p:nvSpPr>
        <p:spPr>
          <a:xfrm>
            <a:off x="-1" y="2029502"/>
            <a:ext cx="12192000" cy="5980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2CD5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Triple therapy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 the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2CD5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only pharmacotherapy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evidence supporting 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2CD5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reduction in mortality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patients with COPD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8E2592-1B70-4A52-4A3D-6F66EAF05444}"/>
              </a:ext>
            </a:extLst>
          </p:cNvPr>
          <p:cNvSpPr txBox="1"/>
          <p:nvPr/>
        </p:nvSpPr>
        <p:spPr>
          <a:xfrm>
            <a:off x="414848" y="5637593"/>
            <a:ext cx="124416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Page 68, Table 3.6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262528" y="6373539"/>
            <a:ext cx="538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GOLD 2023 report</a:t>
            </a:r>
            <a:endParaRPr lang="it-IT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4678716" y="3560837"/>
            <a:ext cx="4188286" cy="169215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8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09B3100-C121-F485-6B37-408DA6704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73" y="1507347"/>
            <a:ext cx="8449854" cy="464884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89AD5E-15E8-5C47-005D-1420F7B1AA83}"/>
              </a:ext>
            </a:extLst>
          </p:cNvPr>
          <p:cNvSpPr txBox="1"/>
          <p:nvPr/>
        </p:nvSpPr>
        <p:spPr>
          <a:xfrm>
            <a:off x="262530" y="6373539"/>
            <a:ext cx="5920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Hammadi A et al. Arch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Bronconeumol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BE533F-379E-BC23-D912-32CF84AC49B3}"/>
              </a:ext>
            </a:extLst>
          </p:cNvPr>
          <p:cNvSpPr txBox="1">
            <a:spLocks/>
          </p:cNvSpPr>
          <p:nvPr/>
        </p:nvSpPr>
        <p:spPr>
          <a:xfrm>
            <a:off x="838200" y="1817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ahnschrift" panose="020B0502040204020203" pitchFamily="34" charset="0"/>
              </a:rPr>
              <a:t>All-Cause and Cardiovascular mortality with SITT </a:t>
            </a:r>
          </a:p>
          <a:p>
            <a:pPr algn="ctr"/>
            <a:r>
              <a:rPr lang="en-US" sz="2400" dirty="0">
                <a:latin typeface="Bahnschrift" panose="020B0502040204020203" pitchFamily="34" charset="0"/>
              </a:rPr>
              <a:t>vs ICS/LABA or LABA/LAMA: </a:t>
            </a:r>
          </a:p>
          <a:p>
            <a:pPr algn="ctr"/>
            <a:r>
              <a:rPr lang="en-US" sz="2400" dirty="0">
                <a:latin typeface="Bahnschrift" panose="020B0502040204020203" pitchFamily="34" charset="0"/>
              </a:rPr>
              <a:t>a systematic review and metanalysis</a:t>
            </a:r>
            <a:endParaRPr lang="en-GB" sz="2400" baseline="30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18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70511F4-4B5D-7DF5-E36A-7EBE957CF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94" y="1883574"/>
            <a:ext cx="5567227" cy="338245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A018B0-E0A6-8848-E8AF-AC37F2CD2993}"/>
              </a:ext>
            </a:extLst>
          </p:cNvPr>
          <p:cNvSpPr txBox="1"/>
          <p:nvPr/>
        </p:nvSpPr>
        <p:spPr>
          <a:xfrm>
            <a:off x="262530" y="6373539"/>
            <a:ext cx="5920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Hammadi A et al. Arch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Bronconeumol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AD5879-80CA-FF6C-655F-6EC8FD21F793}"/>
              </a:ext>
            </a:extLst>
          </p:cNvPr>
          <p:cNvSpPr txBox="1">
            <a:spLocks/>
          </p:cNvSpPr>
          <p:nvPr/>
        </p:nvSpPr>
        <p:spPr>
          <a:xfrm>
            <a:off x="1056549" y="558011"/>
            <a:ext cx="43325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ahnschrift" panose="020B0502040204020203" pitchFamily="34" charset="0"/>
              </a:rPr>
              <a:t>All-Cause mortality with SITT </a:t>
            </a:r>
          </a:p>
          <a:p>
            <a:pPr algn="ctr"/>
            <a:r>
              <a:rPr lang="en-US" sz="2400" dirty="0">
                <a:latin typeface="Bahnschrift" panose="020B0502040204020203" pitchFamily="34" charset="0"/>
              </a:rPr>
              <a:t>vs LABA/LAMA</a:t>
            </a:r>
            <a:endParaRPr lang="en-GB" sz="2400" baseline="30000" dirty="0">
              <a:latin typeface="Bahnschrift" panose="020B0502040204020203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EC793B1-E61A-C1F0-F522-A0B12725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564" y="1752061"/>
            <a:ext cx="5919919" cy="364547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31B74A-E4AD-6FDD-0336-7BA229F1DF96}"/>
              </a:ext>
            </a:extLst>
          </p:cNvPr>
          <p:cNvSpPr txBox="1">
            <a:spLocks/>
          </p:cNvSpPr>
          <p:nvPr/>
        </p:nvSpPr>
        <p:spPr>
          <a:xfrm>
            <a:off x="6568252" y="558011"/>
            <a:ext cx="49005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ahnschrift" panose="020B0502040204020203" pitchFamily="34" charset="0"/>
              </a:rPr>
              <a:t>Cardiovascular mortality with SITT </a:t>
            </a:r>
          </a:p>
          <a:p>
            <a:pPr algn="ctr"/>
            <a:r>
              <a:rPr lang="en-US" sz="2400" dirty="0">
                <a:latin typeface="Bahnschrift" panose="020B0502040204020203" pitchFamily="34" charset="0"/>
              </a:rPr>
              <a:t>vs LABA/LAMA</a:t>
            </a:r>
            <a:endParaRPr lang="en-GB" sz="2400" baseline="30000" dirty="0">
              <a:latin typeface="Bahnschrift" panose="020B05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30260B-ACF6-6701-0520-6BF792605D7C}"/>
              </a:ext>
            </a:extLst>
          </p:cNvPr>
          <p:cNvSpPr txBox="1">
            <a:spLocks/>
          </p:cNvSpPr>
          <p:nvPr/>
        </p:nvSpPr>
        <p:spPr>
          <a:xfrm>
            <a:off x="1056549" y="5266026"/>
            <a:ext cx="43325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ahnschrift" panose="020B0502040204020203" pitchFamily="34" charset="0"/>
              </a:rPr>
              <a:t>-27.3% reduction vs LABA/LAMA</a:t>
            </a:r>
            <a:endParaRPr lang="en-GB" sz="2400" baseline="30000" dirty="0">
              <a:latin typeface="Bahnschrift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C9F7F7-4224-C29D-CC39-4323C8025F59}"/>
              </a:ext>
            </a:extLst>
          </p:cNvPr>
          <p:cNvSpPr txBox="1">
            <a:spLocks/>
          </p:cNvSpPr>
          <p:nvPr/>
        </p:nvSpPr>
        <p:spPr>
          <a:xfrm>
            <a:off x="6800440" y="5266026"/>
            <a:ext cx="43325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ahnschrift" panose="020B0502040204020203" pitchFamily="34" charset="0"/>
              </a:rPr>
              <a:t>-54.4% reduction vs LABA/LAMA</a:t>
            </a:r>
            <a:endParaRPr lang="en-GB" sz="2400" baseline="30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5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09" y="633280"/>
            <a:ext cx="9051969" cy="559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7718607" y="991777"/>
            <a:ext cx="2394416" cy="101532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67% </a:t>
            </a:r>
            <a:r>
              <a:rPr lang="it-IT" sz="2000" dirty="0" err="1"/>
              <a:t>already</a:t>
            </a:r>
            <a:r>
              <a:rPr lang="it-IT" sz="2000" dirty="0"/>
              <a:t> on LABA/ICS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-883883" y="6349418"/>
            <a:ext cx="4305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Rennard S et al. Eur Respir J 2002</a:t>
            </a:r>
          </a:p>
        </p:txBody>
      </p:sp>
    </p:spTree>
    <p:extLst>
      <p:ext uri="{BB962C8B-B14F-4D97-AF65-F5344CB8AC3E}">
        <p14:creationId xmlns:p14="http://schemas.microsoft.com/office/powerpoint/2010/main" val="333198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2A58778-0D4C-FABB-935C-4FDDF5F9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5"/>
          <a:stretch/>
        </p:blipFill>
        <p:spPr>
          <a:xfrm>
            <a:off x="337346" y="1839687"/>
            <a:ext cx="5758654" cy="345090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3D0DE0-2C81-9926-E879-F34BEB92B9FF}"/>
              </a:ext>
            </a:extLst>
          </p:cNvPr>
          <p:cNvSpPr txBox="1"/>
          <p:nvPr/>
        </p:nvSpPr>
        <p:spPr>
          <a:xfrm>
            <a:off x="262530" y="6373539"/>
            <a:ext cx="5920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Hammadi A et al. Arch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Bronconeumol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CF24B31-7651-494C-CB10-E7BED28DC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982" y="1614286"/>
            <a:ext cx="6039693" cy="38581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3D275F-9DC2-1175-6116-53C0F9624E31}"/>
              </a:ext>
            </a:extLst>
          </p:cNvPr>
          <p:cNvSpPr txBox="1">
            <a:spLocks/>
          </p:cNvSpPr>
          <p:nvPr/>
        </p:nvSpPr>
        <p:spPr>
          <a:xfrm>
            <a:off x="1056549" y="449151"/>
            <a:ext cx="43325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ahnschrift" panose="020B0502040204020203" pitchFamily="34" charset="0"/>
              </a:rPr>
              <a:t>All-Cause mortality with SITT </a:t>
            </a:r>
          </a:p>
          <a:p>
            <a:pPr algn="ctr"/>
            <a:r>
              <a:rPr lang="en-US" sz="2400" dirty="0">
                <a:latin typeface="Bahnschrift" panose="020B0502040204020203" pitchFamily="34" charset="0"/>
              </a:rPr>
              <a:t>vs LABA/LAMA</a:t>
            </a:r>
            <a:endParaRPr lang="en-GB" sz="2400" baseline="30000" dirty="0">
              <a:latin typeface="Bahnschrift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BD8210-4AF8-6F3F-B2B4-620988E66EF1}"/>
              </a:ext>
            </a:extLst>
          </p:cNvPr>
          <p:cNvSpPr txBox="1">
            <a:spLocks/>
          </p:cNvSpPr>
          <p:nvPr/>
        </p:nvSpPr>
        <p:spPr>
          <a:xfrm>
            <a:off x="6568252" y="449151"/>
            <a:ext cx="49005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ahnschrift" panose="020B0502040204020203" pitchFamily="34" charset="0"/>
              </a:rPr>
              <a:t>Cardiovascular mortality with SITT </a:t>
            </a:r>
          </a:p>
          <a:p>
            <a:pPr algn="ctr"/>
            <a:r>
              <a:rPr lang="en-US" sz="2400" dirty="0">
                <a:latin typeface="Bahnschrift" panose="020B0502040204020203" pitchFamily="34" charset="0"/>
              </a:rPr>
              <a:t>vs LABA/LAMA</a:t>
            </a:r>
            <a:endParaRPr lang="en-GB" sz="2400" baseline="30000" dirty="0">
              <a:latin typeface="Bahnschrift" panose="020B05020402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00F154C-10F3-E94E-EF1D-40F29F811B0C}"/>
              </a:ext>
            </a:extLst>
          </p:cNvPr>
          <p:cNvSpPr txBox="1">
            <a:spLocks/>
          </p:cNvSpPr>
          <p:nvPr/>
        </p:nvSpPr>
        <p:spPr>
          <a:xfrm>
            <a:off x="1056549" y="5266026"/>
            <a:ext cx="43325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ahnschrift" panose="020B0502040204020203" pitchFamily="34" charset="0"/>
              </a:rPr>
              <a:t>No difference vs ICS/LABA</a:t>
            </a:r>
            <a:endParaRPr lang="en-GB" sz="2400" baseline="30000" dirty="0">
              <a:latin typeface="Bahnschrift" panose="020B0502040204020203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468FC9-4D5A-3204-AC02-58BF8EE58CCC}"/>
              </a:ext>
            </a:extLst>
          </p:cNvPr>
          <p:cNvSpPr txBox="1">
            <a:spLocks/>
          </p:cNvSpPr>
          <p:nvPr/>
        </p:nvSpPr>
        <p:spPr>
          <a:xfrm>
            <a:off x="6802936" y="5266026"/>
            <a:ext cx="43325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ahnschrift" panose="020B0502040204020203" pitchFamily="34" charset="0"/>
              </a:rPr>
              <a:t>No difference vs ICS/LABA</a:t>
            </a:r>
            <a:endParaRPr lang="en-GB" sz="2400" baseline="30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02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EAEA63-ED73-5DA9-7EB3-96E43074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6DEB168-E203-BDDC-7006-71663F0CA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059"/>
            <a:ext cx="12192000" cy="454788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407D00-53DE-107E-A08D-BE1C20E250AD}"/>
              </a:ext>
            </a:extLst>
          </p:cNvPr>
          <p:cNvSpPr txBox="1"/>
          <p:nvPr/>
        </p:nvSpPr>
        <p:spPr>
          <a:xfrm>
            <a:off x="262530" y="6373539"/>
            <a:ext cx="5920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Hammadi A et al. Arch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Bronconeumol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89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5AA92A-DC1A-C04B-A709-5607C5FC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F9CDFF-9F32-52CD-A822-C751AA5D0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0D6D7DB-1F7B-3531-D55B-8B5CC79E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50" y="432969"/>
            <a:ext cx="10383699" cy="599206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CB448EE-37EC-6F54-A98A-568EB289E63C}"/>
              </a:ext>
            </a:extLst>
          </p:cNvPr>
          <p:cNvSpPr/>
          <p:nvPr/>
        </p:nvSpPr>
        <p:spPr>
          <a:xfrm>
            <a:off x="968829" y="4942114"/>
            <a:ext cx="10221685" cy="5878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34225D9-52F6-924E-C332-85FB04881580}"/>
              </a:ext>
            </a:extLst>
          </p:cNvPr>
          <p:cNvSpPr/>
          <p:nvPr/>
        </p:nvSpPr>
        <p:spPr>
          <a:xfrm>
            <a:off x="904150" y="1577559"/>
            <a:ext cx="10221685" cy="83589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F56B83BB-BC36-7830-AED3-868C587ADA21}"/>
              </a:ext>
            </a:extLst>
          </p:cNvPr>
          <p:cNvSpPr txBox="1">
            <a:spLocks/>
          </p:cNvSpPr>
          <p:nvPr/>
        </p:nvSpPr>
        <p:spPr>
          <a:xfrm>
            <a:off x="217713" y="6514749"/>
            <a:ext cx="4780306" cy="27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L et al. J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Glob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Health 2024</a:t>
            </a:r>
          </a:p>
        </p:txBody>
      </p:sp>
    </p:spTree>
    <p:extLst>
      <p:ext uri="{BB962C8B-B14F-4D97-AF65-F5344CB8AC3E}">
        <p14:creationId xmlns:p14="http://schemas.microsoft.com/office/powerpoint/2010/main" val="940283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AA1FF8-6127-CA40-7FCD-C1F42990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CB561F-1EFF-171D-46F4-6ECE3E3F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8E9C0B-0A19-3228-EA8D-8DFAE310B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1676155"/>
            <a:ext cx="12184175" cy="3505689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465BBA15-1792-C77C-9B80-ECE796D99BFB}"/>
              </a:ext>
            </a:extLst>
          </p:cNvPr>
          <p:cNvSpPr txBox="1">
            <a:spLocks/>
          </p:cNvSpPr>
          <p:nvPr/>
        </p:nvSpPr>
        <p:spPr>
          <a:xfrm>
            <a:off x="217713" y="6492874"/>
            <a:ext cx="4780306" cy="27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L et al. J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Glob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Health 2024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78417E0-B2A2-B453-F851-39594318AE73}"/>
              </a:ext>
            </a:extLst>
          </p:cNvPr>
          <p:cNvSpPr/>
          <p:nvPr/>
        </p:nvSpPr>
        <p:spPr>
          <a:xfrm>
            <a:off x="3113314" y="1825625"/>
            <a:ext cx="8893629" cy="3491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377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2FED5-2937-BED3-CE42-754F0DD1F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53D090-8E67-07F7-F94D-F49FFF59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5D6E2F-398F-BAC8-2602-D17135FE3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C0BBB4-14E6-1AD4-7DEF-8F30814D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1676155"/>
            <a:ext cx="12184175" cy="3505689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83FC7F5-BBA8-B919-D455-873F874EB273}"/>
              </a:ext>
            </a:extLst>
          </p:cNvPr>
          <p:cNvSpPr txBox="1">
            <a:spLocks/>
          </p:cNvSpPr>
          <p:nvPr/>
        </p:nvSpPr>
        <p:spPr>
          <a:xfrm>
            <a:off x="217713" y="6492874"/>
            <a:ext cx="4780306" cy="27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L et al. J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Glob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Health 2024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C3A59E0-C809-9736-332F-62A70F68ECD1}"/>
              </a:ext>
            </a:extLst>
          </p:cNvPr>
          <p:cNvSpPr/>
          <p:nvPr/>
        </p:nvSpPr>
        <p:spPr>
          <a:xfrm>
            <a:off x="6096000" y="1825625"/>
            <a:ext cx="5910943" cy="3491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200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0808C-CF50-F412-C95E-F477A6063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041F3C-96EF-7F66-38BF-16963683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F4C432-A62C-7FB8-F5BE-EFBCE6A26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F4C5E7C-010C-28DF-DC00-01FF312F8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1676155"/>
            <a:ext cx="12184175" cy="3505689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53BAD0CF-42D9-4DD0-33C5-16C8346B562D}"/>
              </a:ext>
            </a:extLst>
          </p:cNvPr>
          <p:cNvSpPr txBox="1">
            <a:spLocks/>
          </p:cNvSpPr>
          <p:nvPr/>
        </p:nvSpPr>
        <p:spPr>
          <a:xfrm>
            <a:off x="217713" y="6492874"/>
            <a:ext cx="4780306" cy="27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L et al. J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Glob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Health 2024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BBE1B50-2D7A-C374-98EF-FD656625B514}"/>
              </a:ext>
            </a:extLst>
          </p:cNvPr>
          <p:cNvSpPr/>
          <p:nvPr/>
        </p:nvSpPr>
        <p:spPr>
          <a:xfrm>
            <a:off x="9263743" y="1825625"/>
            <a:ext cx="2743200" cy="3491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636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9F2A4-91B0-5389-A52E-E96FFFCA9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01C4B9-E7A7-3DAB-A50A-2139207E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D2AEC7-DD71-B2E0-7954-EFB573688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3073A6A-49A0-74B3-A727-E040A39A0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1676155"/>
            <a:ext cx="12184175" cy="3505689"/>
          </a:xfrm>
          <a:prstGeom prst="rect">
            <a:avLst/>
          </a:prstGeom>
        </p:spPr>
      </p:pic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46DB223E-A79A-586B-4C7E-D4FE571802CB}"/>
              </a:ext>
            </a:extLst>
          </p:cNvPr>
          <p:cNvSpPr txBox="1">
            <a:spLocks/>
          </p:cNvSpPr>
          <p:nvPr/>
        </p:nvSpPr>
        <p:spPr>
          <a:xfrm>
            <a:off x="217713" y="6492874"/>
            <a:ext cx="4780306" cy="27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L et al. J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Glob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Health 2024</a:t>
            </a:r>
          </a:p>
        </p:txBody>
      </p:sp>
    </p:spTree>
    <p:extLst>
      <p:ext uri="{BB962C8B-B14F-4D97-AF65-F5344CB8AC3E}">
        <p14:creationId xmlns:p14="http://schemas.microsoft.com/office/powerpoint/2010/main" val="765968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256C30-4607-AC0C-EC52-63FFDBCE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E2B27B-289F-C21B-3B68-09843793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1F61C6B-627D-3C0E-5C68-687257C9E7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6551"/>
          <a:stretch/>
        </p:blipFill>
        <p:spPr>
          <a:xfrm>
            <a:off x="1717222" y="843643"/>
            <a:ext cx="8757555" cy="5170714"/>
          </a:xfrm>
          <a:prstGeom prst="rect">
            <a:avLst/>
          </a:prstGeom>
        </p:spPr>
      </p:pic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E9707006-1C78-A023-7415-3AB482052425}"/>
              </a:ext>
            </a:extLst>
          </p:cNvPr>
          <p:cNvSpPr txBox="1">
            <a:spLocks/>
          </p:cNvSpPr>
          <p:nvPr/>
        </p:nvSpPr>
        <p:spPr>
          <a:xfrm>
            <a:off x="217713" y="6492874"/>
            <a:ext cx="4780306" cy="27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L et al. J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Glob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Health 2024</a:t>
            </a:r>
          </a:p>
        </p:txBody>
      </p:sp>
    </p:spTree>
    <p:extLst>
      <p:ext uri="{BB962C8B-B14F-4D97-AF65-F5344CB8AC3E}">
        <p14:creationId xmlns:p14="http://schemas.microsoft.com/office/powerpoint/2010/main" val="4268661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FF6EF3-0A10-1014-A2F2-E64CFF697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4919220-6DBE-5A0C-16EC-46D158B70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31"/>
          <a:stretch/>
        </p:blipFill>
        <p:spPr>
          <a:xfrm>
            <a:off x="536989" y="121920"/>
            <a:ext cx="6071556" cy="406535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602E5D8-AEE1-D736-22CE-3DF7997C64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989"/>
          <a:stretch/>
        </p:blipFill>
        <p:spPr>
          <a:xfrm>
            <a:off x="497278" y="2970289"/>
            <a:ext cx="5759092" cy="367752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F091E60-0C7C-E868-F2CA-0BB1F188E8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745"/>
          <a:stretch/>
        </p:blipFill>
        <p:spPr>
          <a:xfrm>
            <a:off x="6296081" y="38755"/>
            <a:ext cx="5759092" cy="401178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5B143D6-618D-BD59-9EB6-35B142BD80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434"/>
          <a:stretch/>
        </p:blipFill>
        <p:spPr>
          <a:xfrm>
            <a:off x="6362435" y="2846213"/>
            <a:ext cx="5351816" cy="38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5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0805" t="29431" r="33812" b="15158"/>
          <a:stretch/>
        </p:blipFill>
        <p:spPr>
          <a:xfrm>
            <a:off x="1296538" y="1415824"/>
            <a:ext cx="8789158" cy="494390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691117" y="48780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HR = 0.58 (95% CI, 0.38–0.88; P = 0.011) VS UMEC/VI</a:t>
            </a:r>
          </a:p>
          <a:p>
            <a:r>
              <a:rPr lang="it-IT" dirty="0">
                <a:latin typeface="Bahnschrift" panose="020B0502040204020203" pitchFamily="34" charset="0"/>
              </a:rPr>
              <a:t>HR = 0.61 (95% CI, 0.40–0.93; P = 0.022) VS FF/VI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340947" y="1396873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Bahnschrift" panose="020B0502040204020203" pitchFamily="34" charset="0"/>
              </a:rPr>
              <a:t>-42% vs LABA/LAMA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869743" y="444328"/>
            <a:ext cx="8739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Mortality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reduction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with triple </a:t>
            </a:r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therapy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in IMPACT trial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62528" y="6373539"/>
            <a:ext cx="538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Lipson DA et al. Am J Respir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Care Med 2020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arentesi graffa chiusa 1"/>
          <p:cNvSpPr/>
          <p:nvPr/>
        </p:nvSpPr>
        <p:spPr>
          <a:xfrm>
            <a:off x="9725890" y="1884218"/>
            <a:ext cx="207819" cy="1427018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64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76A8B-F880-CCDC-BA99-55F0033B8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31721D12-9AE9-0187-5CC3-F0AD7D9CDEB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1182690"/>
              </p:ext>
            </p:extLst>
          </p:nvPr>
        </p:nvGraphicFramePr>
        <p:xfrm>
          <a:off x="2401230" y="1747606"/>
          <a:ext cx="7389541" cy="411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2F938E5-A7F9-B6DD-146E-9188D9C3EA14}"/>
              </a:ext>
            </a:extLst>
          </p:cNvPr>
          <p:cNvSpPr txBox="1"/>
          <p:nvPr/>
        </p:nvSpPr>
        <p:spPr>
          <a:xfrm>
            <a:off x="121197" y="6059434"/>
            <a:ext cx="2882328" cy="76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dirty="0">
                <a:latin typeface="Arial" panose="020B0604020202020204" pitchFamily="34" charset="0"/>
                <a:cs typeface="Arial" panose="020B0604020202020204" pitchFamily="34" charset="0"/>
              </a:rPr>
              <a:t>Data from </a:t>
            </a:r>
            <a:r>
              <a:rPr lang="it-IT" sz="1467" dirty="0" err="1"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1467" dirty="0">
                <a:latin typeface="Arial" panose="020B0604020202020204" pitchFamily="34" charset="0"/>
                <a:cs typeface="Arial" panose="020B0604020202020204" pitchFamily="34" charset="0"/>
              </a:rPr>
              <a:t> COPD </a:t>
            </a:r>
            <a:r>
              <a:rPr lang="it-IT" sz="1467" dirty="0" err="1"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endParaRPr lang="it-IT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67" dirty="0">
                <a:latin typeface="Arial" panose="020B0604020202020204" pitchFamily="34" charset="0"/>
                <a:cs typeface="Arial" panose="020B0604020202020204" pitchFamily="34" charset="0"/>
              </a:rPr>
              <a:t>GULP Study</a:t>
            </a:r>
          </a:p>
          <a:p>
            <a:r>
              <a:rPr lang="it-IT" sz="1467" dirty="0">
                <a:latin typeface="Arial" panose="020B0604020202020204" pitchFamily="34" charset="0"/>
                <a:cs typeface="Arial" panose="020B0604020202020204" pitchFamily="34" charset="0"/>
              </a:rPr>
              <a:t>Santus P et al. Int J COPD 2024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2E568A-5C01-2D9E-C88D-3B00AD8F1B22}"/>
              </a:ext>
            </a:extLst>
          </p:cNvPr>
          <p:cNvSpPr txBox="1"/>
          <p:nvPr/>
        </p:nvSpPr>
        <p:spPr>
          <a:xfrm>
            <a:off x="2007509" y="530832"/>
            <a:ext cx="8176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Real world </a:t>
            </a:r>
            <a:r>
              <a:rPr lang="it-IT" sz="2400" dirty="0" err="1"/>
              <a:t>exacerbation</a:t>
            </a:r>
            <a:r>
              <a:rPr lang="it-IT" sz="2400" dirty="0"/>
              <a:t> risk in </a:t>
            </a:r>
            <a:r>
              <a:rPr lang="it-IT" sz="2400" dirty="0" err="1"/>
              <a:t>patients</a:t>
            </a:r>
            <a:r>
              <a:rPr lang="it-IT" sz="2400" dirty="0"/>
              <a:t> with COPD – </a:t>
            </a:r>
            <a:r>
              <a:rPr lang="it-IT" sz="2400" dirty="0" err="1"/>
              <a:t>Italian</a:t>
            </a:r>
            <a:r>
              <a:rPr lang="it-IT" sz="2400" dirty="0"/>
              <a:t> data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832EF16-7031-7D75-6F8D-F95D63FF6F57}"/>
              </a:ext>
            </a:extLst>
          </p:cNvPr>
          <p:cNvSpPr/>
          <p:nvPr/>
        </p:nvSpPr>
        <p:spPr>
          <a:xfrm>
            <a:off x="4658733" y="1913054"/>
            <a:ext cx="5213815" cy="3508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55405C67-B4D8-1F27-4C6A-F352C238307A}"/>
              </a:ext>
            </a:extLst>
          </p:cNvPr>
          <p:cNvSpPr/>
          <p:nvPr/>
        </p:nvSpPr>
        <p:spPr>
          <a:xfrm>
            <a:off x="3211551" y="2191137"/>
            <a:ext cx="337015" cy="112944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C00000"/>
              </a:solidFill>
            </a:endParaRP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A80E4596-EC84-936D-32B3-686FC2A8BF4B}"/>
              </a:ext>
            </a:extLst>
          </p:cNvPr>
          <p:cNvSpPr/>
          <p:nvPr/>
        </p:nvSpPr>
        <p:spPr>
          <a:xfrm>
            <a:off x="3647687" y="2677105"/>
            <a:ext cx="337015" cy="112944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C0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965818-9784-12F5-9BBE-60A3666D93B1}"/>
              </a:ext>
            </a:extLst>
          </p:cNvPr>
          <p:cNvSpPr txBox="1"/>
          <p:nvPr/>
        </p:nvSpPr>
        <p:spPr>
          <a:xfrm rot="16200000">
            <a:off x="1585621" y="324433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6032" t="18490" r="28917" b="13542"/>
          <a:stretch/>
        </p:blipFill>
        <p:spPr>
          <a:xfrm>
            <a:off x="1676400" y="1123950"/>
            <a:ext cx="7162800" cy="49720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972219" y="46494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HR = 0.62 (95% CI, 0.38–1.00; P = 0.051) VS UMEC/VI</a:t>
            </a:r>
          </a:p>
          <a:p>
            <a:r>
              <a:rPr lang="it-IT" dirty="0">
                <a:latin typeface="Bahnschrift" panose="020B0502040204020203" pitchFamily="34" charset="0"/>
              </a:rPr>
              <a:t>HR = 0.71 (95% CI, 0.46–1.10; P = 0.124) VS FF/VI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01735" y="444328"/>
            <a:ext cx="10788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Mortality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in </a:t>
            </a:r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patients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on triple </a:t>
            </a:r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therapy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at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screening in IMPACT trial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AD08FA-8453-AC7C-4D6A-A82E3D2D27EA}"/>
              </a:ext>
            </a:extLst>
          </p:cNvPr>
          <p:cNvSpPr txBox="1"/>
          <p:nvPr/>
        </p:nvSpPr>
        <p:spPr>
          <a:xfrm>
            <a:off x="262528" y="6373539"/>
            <a:ext cx="538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Lipson DA et al. Am J Respir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Care Med 2020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516060" y="444328"/>
            <a:ext cx="9159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Mortality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in </a:t>
            </a:r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patients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on ICS </a:t>
            </a:r>
            <a:r>
              <a:rPr lang="it-IT" sz="2800" dirty="0" err="1">
                <a:solidFill>
                  <a:srgbClr val="C00000"/>
                </a:solidFill>
                <a:latin typeface="Bahnschrift" panose="020B0502040204020203" pitchFamily="34" charset="0"/>
              </a:rPr>
              <a:t>at</a:t>
            </a:r>
            <a:r>
              <a:rPr lang="it-IT" sz="2800" dirty="0">
                <a:solidFill>
                  <a:srgbClr val="C00000"/>
                </a:solidFill>
                <a:latin typeface="Bahnschrift" panose="020B0502040204020203" pitchFamily="34" charset="0"/>
              </a:rPr>
              <a:t> screening in IMPACT trial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5593" t="20573" r="28624" b="16927"/>
          <a:stretch/>
        </p:blipFill>
        <p:spPr>
          <a:xfrm>
            <a:off x="1619250" y="1276350"/>
            <a:ext cx="7258050" cy="4572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829300" y="43446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HR = 0.63 (95% CI, 0.44–0.89; P = 0.009) VS UMEC/VI</a:t>
            </a:r>
          </a:p>
          <a:p>
            <a:r>
              <a:rPr lang="it-IT" dirty="0">
                <a:latin typeface="Bahnschrift" panose="020B0502040204020203" pitchFamily="34" charset="0"/>
              </a:rPr>
              <a:t>HR = 0.82 (95% CI, 0.60–1.13; P = 0.229) VS FF/VI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A901FE-02FF-ED65-CA5B-0CC5D8A15096}"/>
              </a:ext>
            </a:extLst>
          </p:cNvPr>
          <p:cNvSpPr txBox="1"/>
          <p:nvPr/>
        </p:nvSpPr>
        <p:spPr>
          <a:xfrm>
            <a:off x="262528" y="6373539"/>
            <a:ext cx="538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Lipson DA et al. Am J Respir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Care Med 2020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B3A20-47E0-0C03-D553-8C6E1A5F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19E696-8CC6-0679-000A-7EED5854C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9F6CB0A-F0A9-0760-E60B-1F74371F2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50" y="932856"/>
            <a:ext cx="11107700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73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4F8D45-9869-B735-EA90-9C3433E5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D80BA6-DCBA-F254-35CB-6FA3BFCFE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B51AD7-CD95-9F14-E85E-48C0EF72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81" y="751658"/>
            <a:ext cx="9592436" cy="5354683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id="{F18223E5-639C-294D-3A1A-4D39B57BF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20" y="6316579"/>
            <a:ext cx="4989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Singh D et al. ERJ Open Res 2024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018036D7-BDCC-C15A-263E-6438035B7C34}"/>
              </a:ext>
            </a:extLst>
          </p:cNvPr>
          <p:cNvGrpSpPr/>
          <p:nvPr/>
        </p:nvGrpSpPr>
        <p:grpSpPr>
          <a:xfrm>
            <a:off x="838200" y="1342664"/>
            <a:ext cx="10637161" cy="3891056"/>
            <a:chOff x="838200" y="1342664"/>
            <a:chExt cx="10637161" cy="3891056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C53B55F-3307-6192-FDF8-01BFC35FC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342664"/>
              <a:ext cx="10637161" cy="3891056"/>
            </a:xfrm>
            <a:prstGeom prst="rect">
              <a:avLst/>
            </a:prstGeom>
          </p:spPr>
        </p:pic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2FCEFAC6-B088-A913-8BCF-1EE2C1AECFAC}"/>
                </a:ext>
              </a:extLst>
            </p:cNvPr>
            <p:cNvSpPr/>
            <p:nvPr/>
          </p:nvSpPr>
          <p:spPr>
            <a:xfrm>
              <a:off x="8356922" y="3252486"/>
              <a:ext cx="833377" cy="1215342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C0F0D4CD-DC82-78E0-7D79-74B014B41808}"/>
                </a:ext>
              </a:extLst>
            </p:cNvPr>
            <p:cNvSpPr/>
            <p:nvPr/>
          </p:nvSpPr>
          <p:spPr>
            <a:xfrm>
              <a:off x="9989390" y="3838921"/>
              <a:ext cx="833377" cy="62890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5691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A7407E-B9E8-853A-24C5-CA0A2C70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7DA4A3-A94C-3387-7793-116D7AD74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1FC73F-D0F4-0CCD-D0D7-E617C4170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20" y="6316579"/>
            <a:ext cx="4989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Singh D et al. ERJ Open Res 2024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B22BBDD-4ADE-5880-B5E7-EFA6F077F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81" y="243477"/>
            <a:ext cx="11192719" cy="60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66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0AB0C0-A788-9494-F0FA-C3ACE75D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D4A8EC-464B-EA47-3223-63281424C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975FDDF-C71E-CEBF-0C95-BABD571C9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11" y="774656"/>
            <a:ext cx="9876378" cy="530868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4C6362-32E8-89B7-C5B2-6ADD9AFCC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20" y="6316579"/>
            <a:ext cx="4989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Singh D et al. ERJ Open Res 2024</a:t>
            </a:r>
          </a:p>
        </p:txBody>
      </p:sp>
    </p:spTree>
    <p:extLst>
      <p:ext uri="{BB962C8B-B14F-4D97-AF65-F5344CB8AC3E}">
        <p14:creationId xmlns:p14="http://schemas.microsoft.com/office/powerpoint/2010/main" val="3096153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4E141752-B89F-4B8D-A33D-B0DFF044CE43}"/>
              </a:ext>
            </a:extLst>
          </p:cNvPr>
          <p:cNvSpPr txBox="1">
            <a:spLocks/>
          </p:cNvSpPr>
          <p:nvPr/>
        </p:nvSpPr>
        <p:spPr>
          <a:xfrm>
            <a:off x="187040" y="187043"/>
            <a:ext cx="11817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Bahnschrift" panose="020B0502040204020203" pitchFamily="34" charset="0"/>
              </a:rPr>
              <a:t>Promptly Initiating Triple Therapy Is Associated with Decreased Morbidity </a:t>
            </a:r>
          </a:p>
          <a:p>
            <a:pPr algn="ctr"/>
            <a:r>
              <a:rPr lang="en-GB" sz="2400" dirty="0">
                <a:latin typeface="Bahnschrift" panose="020B0502040204020203" pitchFamily="34" charset="0"/>
              </a:rPr>
              <a:t>and Economic Burden in COPD - PRIMUS Study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F1B2442B-B47B-4B02-A9E3-9C6E41C5822F}"/>
              </a:ext>
            </a:extLst>
          </p:cNvPr>
          <p:cNvSpPr txBox="1">
            <a:spLocks/>
          </p:cNvSpPr>
          <p:nvPr/>
        </p:nvSpPr>
        <p:spPr>
          <a:xfrm>
            <a:off x="7072132" y="6456133"/>
            <a:ext cx="5426145" cy="401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Tkacz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J et al. Int J Chron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Obstruct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Pulmon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Dis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DDE95016-48F7-40CD-A72B-EADF2BBF4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869" y="2749072"/>
            <a:ext cx="6288596" cy="2470595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3"/>
          <a:srcRect l="25842" t="22917" r="29023" b="9896"/>
          <a:stretch/>
        </p:blipFill>
        <p:spPr>
          <a:xfrm>
            <a:off x="189630" y="1757375"/>
            <a:ext cx="5321871" cy="44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4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ADB-5DD4-1825-D8CB-7EFA7C20A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D658E236-B262-FBAD-10E3-C5F43862243E}"/>
              </a:ext>
            </a:extLst>
          </p:cNvPr>
          <p:cNvSpPr/>
          <p:nvPr/>
        </p:nvSpPr>
        <p:spPr>
          <a:xfrm>
            <a:off x="1046906" y="963713"/>
            <a:ext cx="2777924" cy="10995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LAMA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8056A065-14F5-A034-FBFD-A9F225C14003}"/>
              </a:ext>
            </a:extLst>
          </p:cNvPr>
          <p:cNvSpPr/>
          <p:nvPr/>
        </p:nvSpPr>
        <p:spPr>
          <a:xfrm>
            <a:off x="8352460" y="963711"/>
            <a:ext cx="2777924" cy="10995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LAMA/LABA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7A8DEEE8-C616-B734-EA5C-BAA2F1D5B6A0}"/>
              </a:ext>
            </a:extLst>
          </p:cNvPr>
          <p:cNvSpPr/>
          <p:nvPr/>
        </p:nvSpPr>
        <p:spPr>
          <a:xfrm>
            <a:off x="4746946" y="963711"/>
            <a:ext cx="2777924" cy="10995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ICS/LABA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D7CD95A0-F12D-77F1-3296-4FA298923058}"/>
              </a:ext>
            </a:extLst>
          </p:cNvPr>
          <p:cNvSpPr/>
          <p:nvPr/>
        </p:nvSpPr>
        <p:spPr>
          <a:xfrm rot="18639400">
            <a:off x="3101884" y="1969717"/>
            <a:ext cx="370390" cy="10995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97620C90-4C84-1EBA-BC89-C3E3F3FAD7EA}"/>
              </a:ext>
            </a:extLst>
          </p:cNvPr>
          <p:cNvSpPr/>
          <p:nvPr/>
        </p:nvSpPr>
        <p:spPr>
          <a:xfrm rot="3311709">
            <a:off x="5118897" y="2002539"/>
            <a:ext cx="370390" cy="10995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o di addizione 12">
            <a:extLst>
              <a:ext uri="{FF2B5EF4-FFF2-40B4-BE49-F238E27FC236}">
                <a16:creationId xmlns:a16="http://schemas.microsoft.com/office/drawing/2014/main" id="{30086CBF-FBD1-D979-70C1-41993BF7EAA5}"/>
              </a:ext>
            </a:extLst>
          </p:cNvPr>
          <p:cNvSpPr/>
          <p:nvPr/>
        </p:nvSpPr>
        <p:spPr>
          <a:xfrm>
            <a:off x="3941240" y="1108695"/>
            <a:ext cx="689296" cy="80962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0EA69404-AA2A-58F4-7107-F702B8A3E4B7}"/>
              </a:ext>
            </a:extLst>
          </p:cNvPr>
          <p:cNvSpPr/>
          <p:nvPr/>
        </p:nvSpPr>
        <p:spPr>
          <a:xfrm>
            <a:off x="2346525" y="2975420"/>
            <a:ext cx="3849300" cy="10995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ICS/LABA/LAMA</a:t>
            </a:r>
          </a:p>
        </p:txBody>
      </p:sp>
    </p:spTree>
    <p:extLst>
      <p:ext uri="{BB962C8B-B14F-4D97-AF65-F5344CB8AC3E}">
        <p14:creationId xmlns:p14="http://schemas.microsoft.com/office/powerpoint/2010/main" val="9968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. 4">
            <a:extLst>
              <a:ext uri="{FF2B5EF4-FFF2-40B4-BE49-F238E27FC236}">
                <a16:creationId xmlns:a16="http://schemas.microsoft.com/office/drawing/2014/main" id="{7743B1DE-3204-C66B-BA4B-80810A10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13" y="1613744"/>
            <a:ext cx="8406975" cy="479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8AB525-13ED-EAA4-2127-B762BE54B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06242" y="6407052"/>
            <a:ext cx="4963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Lee C-H et al. Respir Res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AB76C4-EA89-2385-8930-B525DED48EC8}"/>
              </a:ext>
            </a:extLst>
          </p:cNvPr>
          <p:cNvSpPr txBox="1"/>
          <p:nvPr/>
        </p:nvSpPr>
        <p:spPr>
          <a:xfrm rot="16200000">
            <a:off x="55074" y="3207768"/>
            <a:ext cx="40314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dirty="0" err="1"/>
              <a:t>Proportion</a:t>
            </a:r>
            <a:r>
              <a:rPr lang="it-IT" sz="2400" dirty="0"/>
              <a:t> of days </a:t>
            </a:r>
            <a:r>
              <a:rPr lang="it-IT" sz="2400" dirty="0" err="1"/>
              <a:t>covered</a:t>
            </a:r>
            <a:r>
              <a:rPr lang="it-IT" sz="2400" dirty="0"/>
              <a:t> (%)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5FBEFAD-AA2C-C993-61D9-7347FD88DEA4}"/>
              </a:ext>
            </a:extLst>
          </p:cNvPr>
          <p:cNvSpPr txBox="1">
            <a:spLocks/>
          </p:cNvSpPr>
          <p:nvPr/>
        </p:nvSpPr>
        <p:spPr>
          <a:xfrm>
            <a:off x="187040" y="187043"/>
            <a:ext cx="11817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dirty="0">
                <a:latin typeface="Bahnschrift" panose="020B0502040204020203" pitchFamily="34" charset="0"/>
              </a:rPr>
              <a:t>Adherence to MITT is scarce, and is reduced with time</a:t>
            </a:r>
          </a:p>
        </p:txBody>
      </p:sp>
    </p:spTree>
    <p:extLst>
      <p:ext uri="{BB962C8B-B14F-4D97-AF65-F5344CB8AC3E}">
        <p14:creationId xmlns:p14="http://schemas.microsoft.com/office/powerpoint/2010/main" val="26046392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29901F-32F5-27C1-FB93-8F894725C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36" y="1161415"/>
            <a:ext cx="9528327" cy="453517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1B4F02-2FDA-B49F-3EC6-9BFB7EE0E1A9}"/>
              </a:ext>
            </a:extLst>
          </p:cNvPr>
          <p:cNvSpPr txBox="1"/>
          <p:nvPr/>
        </p:nvSpPr>
        <p:spPr>
          <a:xfrm>
            <a:off x="-613730" y="6392124"/>
            <a:ext cx="493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Rothnie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KJ et al. BMJ Open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Repir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Res 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2DA40E-9AF9-0162-2ED6-BDA9BA94611A}"/>
              </a:ext>
            </a:extLst>
          </p:cNvPr>
          <p:cNvSpPr txBox="1"/>
          <p:nvPr/>
        </p:nvSpPr>
        <p:spPr>
          <a:xfrm>
            <a:off x="7974957" y="6088284"/>
            <a:ext cx="183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 = 2533 </a:t>
            </a:r>
            <a:r>
              <a:rPr lang="it-IT" dirty="0" err="1"/>
              <a:t>patients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4C087BF-7330-635A-91D7-A82DA0430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17" y="414294"/>
            <a:ext cx="10659963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29466-C55B-5FF7-A4CC-A7E8670C2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A987DE5F-86F6-435A-61A0-8B6888FD263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0906020"/>
              </p:ext>
            </p:extLst>
          </p:nvPr>
        </p:nvGraphicFramePr>
        <p:xfrm>
          <a:off x="2401230" y="1747606"/>
          <a:ext cx="7389541" cy="411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629AF3-2C7C-9FE6-1707-7A216DA0C3D6}"/>
              </a:ext>
            </a:extLst>
          </p:cNvPr>
          <p:cNvSpPr txBox="1"/>
          <p:nvPr/>
        </p:nvSpPr>
        <p:spPr>
          <a:xfrm>
            <a:off x="168989" y="5888159"/>
            <a:ext cx="2882328" cy="76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dirty="0">
                <a:latin typeface="Arial" panose="020B0604020202020204" pitchFamily="34" charset="0"/>
                <a:cs typeface="Arial" panose="020B0604020202020204" pitchFamily="34" charset="0"/>
              </a:rPr>
              <a:t>Data from </a:t>
            </a:r>
            <a:r>
              <a:rPr lang="it-IT" sz="1467" dirty="0" err="1"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1467" dirty="0">
                <a:latin typeface="Arial" panose="020B0604020202020204" pitchFamily="34" charset="0"/>
                <a:cs typeface="Arial" panose="020B0604020202020204" pitchFamily="34" charset="0"/>
              </a:rPr>
              <a:t> COPD </a:t>
            </a:r>
            <a:r>
              <a:rPr lang="it-IT" sz="1467" dirty="0" err="1"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endParaRPr lang="it-IT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67" dirty="0">
                <a:latin typeface="Arial" panose="020B0604020202020204" pitchFamily="34" charset="0"/>
                <a:cs typeface="Arial" panose="020B0604020202020204" pitchFamily="34" charset="0"/>
              </a:rPr>
              <a:t>GULP Study</a:t>
            </a:r>
          </a:p>
          <a:p>
            <a:r>
              <a:rPr lang="it-IT" sz="1467" dirty="0">
                <a:latin typeface="Arial" panose="020B0604020202020204" pitchFamily="34" charset="0"/>
                <a:cs typeface="Arial" panose="020B0604020202020204" pitchFamily="34" charset="0"/>
              </a:rPr>
              <a:t>Santus P et al. Int J COPD 2024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0904B4A-178D-B7EF-1D5B-09A2FF1E10EC}"/>
              </a:ext>
            </a:extLst>
          </p:cNvPr>
          <p:cNvSpPr/>
          <p:nvPr/>
        </p:nvSpPr>
        <p:spPr>
          <a:xfrm>
            <a:off x="6333894" y="1913054"/>
            <a:ext cx="3538653" cy="3508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69955C91-FFA8-67E9-39B7-1921E2DCD804}"/>
              </a:ext>
            </a:extLst>
          </p:cNvPr>
          <p:cNvSpPr/>
          <p:nvPr/>
        </p:nvSpPr>
        <p:spPr>
          <a:xfrm rot="16200000">
            <a:off x="3810970" y="2200816"/>
            <a:ext cx="912193" cy="80261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C00000"/>
              </a:solidFill>
            </a:endParaRP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1B034BFF-94A2-93EB-728E-8927B289465E}"/>
              </a:ext>
            </a:extLst>
          </p:cNvPr>
          <p:cNvSpPr/>
          <p:nvPr/>
        </p:nvSpPr>
        <p:spPr>
          <a:xfrm rot="5400000">
            <a:off x="5458891" y="2711410"/>
            <a:ext cx="1387675" cy="80261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C0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E8E7A5-880E-01C1-497F-6A737E734023}"/>
              </a:ext>
            </a:extLst>
          </p:cNvPr>
          <p:cNvSpPr txBox="1"/>
          <p:nvPr/>
        </p:nvSpPr>
        <p:spPr>
          <a:xfrm>
            <a:off x="2007509" y="530832"/>
            <a:ext cx="8176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Real world </a:t>
            </a:r>
            <a:r>
              <a:rPr lang="it-IT" sz="2400" dirty="0" err="1"/>
              <a:t>exacerbation</a:t>
            </a:r>
            <a:r>
              <a:rPr lang="it-IT" sz="2400" dirty="0"/>
              <a:t> risk in </a:t>
            </a:r>
            <a:r>
              <a:rPr lang="it-IT" sz="2400" dirty="0" err="1"/>
              <a:t>patients</a:t>
            </a:r>
            <a:r>
              <a:rPr lang="it-IT" sz="2400" dirty="0"/>
              <a:t> with COPD – </a:t>
            </a:r>
            <a:r>
              <a:rPr lang="it-IT" sz="2400" dirty="0" err="1"/>
              <a:t>Italian</a:t>
            </a:r>
            <a:r>
              <a:rPr lang="it-IT" sz="2400" dirty="0"/>
              <a:t> data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EA3385-370A-23FA-2340-F4F9D2A56B97}"/>
              </a:ext>
            </a:extLst>
          </p:cNvPr>
          <p:cNvSpPr txBox="1"/>
          <p:nvPr/>
        </p:nvSpPr>
        <p:spPr>
          <a:xfrm rot="16200000">
            <a:off x="1585621" y="324433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0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57D7CAB-CB43-3BE6-126B-71AFBBD1F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172" y="463371"/>
            <a:ext cx="7687748" cy="569674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51184A-6DC2-3210-BC75-62F712442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3923"/>
            <a:ext cx="4963919" cy="3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467" dirty="0">
                <a:latin typeface="Arial" panose="020B0604020202020204" pitchFamily="34" charset="0"/>
                <a:cs typeface="Arial" panose="020B0604020202020204" pitchFamily="34" charset="0"/>
              </a:rPr>
              <a:t>ESC Guidelines on management of Heart </a:t>
            </a:r>
            <a:r>
              <a:rPr lang="it-IT" sz="1467" dirty="0" err="1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it-IT" sz="1467" dirty="0"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502CD1D-E98F-415F-814A-BCE4FBFB8C7E}"/>
              </a:ext>
            </a:extLst>
          </p:cNvPr>
          <p:cNvSpPr/>
          <p:nvPr/>
        </p:nvSpPr>
        <p:spPr>
          <a:xfrm>
            <a:off x="4461902" y="1319624"/>
            <a:ext cx="3592287" cy="14742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02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DBD28-E893-8D40-0E94-BAF260E68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DB87025A-EBA3-C1B4-AD65-3813B6718B8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9407947"/>
              </p:ext>
            </p:extLst>
          </p:nvPr>
        </p:nvGraphicFramePr>
        <p:xfrm>
          <a:off x="2401230" y="1747606"/>
          <a:ext cx="7389541" cy="411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84C7966-7D83-C6E4-A23F-8D01EC9EB97A}"/>
              </a:ext>
            </a:extLst>
          </p:cNvPr>
          <p:cNvSpPr txBox="1"/>
          <p:nvPr/>
        </p:nvSpPr>
        <p:spPr>
          <a:xfrm>
            <a:off x="117932" y="5950167"/>
            <a:ext cx="2882328" cy="76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dirty="0">
                <a:latin typeface="Arial" panose="020B0604020202020204" pitchFamily="34" charset="0"/>
                <a:cs typeface="Arial" panose="020B0604020202020204" pitchFamily="34" charset="0"/>
              </a:rPr>
              <a:t>Data from </a:t>
            </a:r>
            <a:r>
              <a:rPr lang="it-IT" sz="1467" dirty="0" err="1"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1467" dirty="0">
                <a:latin typeface="Arial" panose="020B0604020202020204" pitchFamily="34" charset="0"/>
                <a:cs typeface="Arial" panose="020B0604020202020204" pitchFamily="34" charset="0"/>
              </a:rPr>
              <a:t> COPD </a:t>
            </a:r>
            <a:r>
              <a:rPr lang="it-IT" sz="1467" dirty="0" err="1"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endParaRPr lang="it-IT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67" dirty="0">
                <a:latin typeface="Arial" panose="020B0604020202020204" pitchFamily="34" charset="0"/>
                <a:cs typeface="Arial" panose="020B0604020202020204" pitchFamily="34" charset="0"/>
              </a:rPr>
              <a:t>GULP Study</a:t>
            </a:r>
          </a:p>
          <a:p>
            <a:r>
              <a:rPr lang="it-IT" sz="1467" dirty="0">
                <a:latin typeface="Arial" panose="020B0604020202020204" pitchFamily="34" charset="0"/>
                <a:cs typeface="Arial" panose="020B0604020202020204" pitchFamily="34" charset="0"/>
              </a:rPr>
              <a:t>Santus P et al. Int J COPD 2024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2233FF1A-EFCA-EFC7-5E42-A1C16BD0AAF0}"/>
              </a:ext>
            </a:extLst>
          </p:cNvPr>
          <p:cNvSpPr/>
          <p:nvPr/>
        </p:nvSpPr>
        <p:spPr>
          <a:xfrm>
            <a:off x="7386889" y="2135747"/>
            <a:ext cx="356295" cy="105690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C00000"/>
              </a:solidFill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2768AA23-88E0-DD53-5701-92F8B5212E8F}"/>
              </a:ext>
            </a:extLst>
          </p:cNvPr>
          <p:cNvSpPr/>
          <p:nvPr/>
        </p:nvSpPr>
        <p:spPr>
          <a:xfrm>
            <a:off x="7786626" y="1747605"/>
            <a:ext cx="1509009" cy="9806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9F668E-96FA-F3EF-CFC6-CEED76F77642}"/>
              </a:ext>
            </a:extLst>
          </p:cNvPr>
          <p:cNvSpPr txBox="1"/>
          <p:nvPr/>
        </p:nvSpPr>
        <p:spPr>
          <a:xfrm>
            <a:off x="2007509" y="530832"/>
            <a:ext cx="8176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Real world </a:t>
            </a:r>
            <a:r>
              <a:rPr lang="it-IT" sz="2400" dirty="0" err="1"/>
              <a:t>exacerbation</a:t>
            </a:r>
            <a:r>
              <a:rPr lang="it-IT" sz="2400" dirty="0"/>
              <a:t> risk in </a:t>
            </a:r>
            <a:r>
              <a:rPr lang="it-IT" sz="2400" dirty="0" err="1"/>
              <a:t>patients</a:t>
            </a:r>
            <a:r>
              <a:rPr lang="it-IT" sz="2400" dirty="0"/>
              <a:t> with COPD – </a:t>
            </a:r>
            <a:r>
              <a:rPr lang="it-IT" sz="2400" dirty="0" err="1"/>
              <a:t>Italian</a:t>
            </a:r>
            <a:r>
              <a:rPr lang="it-IT" sz="2400" dirty="0"/>
              <a:t> data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C42980-DCCA-3C0F-3369-ADC7AED0E723}"/>
              </a:ext>
            </a:extLst>
          </p:cNvPr>
          <p:cNvSpPr txBox="1"/>
          <p:nvPr/>
        </p:nvSpPr>
        <p:spPr>
          <a:xfrm rot="16200000">
            <a:off x="1585621" y="324433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16EE454-C7B5-52AC-A2F3-85535C5E7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51" y="1877909"/>
            <a:ext cx="2535000" cy="325122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F8DD4DA-BFE1-1595-EAB3-41025BC374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52" b="48657"/>
          <a:stretch/>
        </p:blipFill>
        <p:spPr>
          <a:xfrm>
            <a:off x="4523305" y="4859395"/>
            <a:ext cx="1699129" cy="1420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9179D1F-54E5-CEC5-209B-F6E30323A601}"/>
              </a:ext>
            </a:extLst>
          </p:cNvPr>
          <p:cNvSpPr/>
          <p:nvPr/>
        </p:nvSpPr>
        <p:spPr>
          <a:xfrm>
            <a:off x="0" y="6684253"/>
            <a:ext cx="12192000" cy="173748"/>
          </a:xfrm>
          <a:prstGeom prst="rect">
            <a:avLst/>
          </a:prstGeom>
          <a:solidFill>
            <a:srgbClr val="5B87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62138E-BCC7-3556-65D7-FEBFE4A0A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03967" y="6279395"/>
            <a:ext cx="4095389" cy="3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467" dirty="0">
                <a:latin typeface="Arial" panose="020B0604020202020204" pitchFamily="34" charset="0"/>
                <a:cs typeface="Arial" panose="020B0604020202020204" pitchFamily="34" charset="0"/>
              </a:rPr>
              <a:t>Garcia-Aymerich J et al. </a:t>
            </a:r>
            <a:r>
              <a:rPr lang="it-IT" sz="1467" dirty="0" err="1">
                <a:latin typeface="Arial" panose="020B0604020202020204" pitchFamily="34" charset="0"/>
                <a:cs typeface="Arial" panose="020B0604020202020204" pitchFamily="34" charset="0"/>
              </a:rPr>
              <a:t>Thorax</a:t>
            </a:r>
            <a:r>
              <a:rPr lang="it-IT" sz="1467" dirty="0"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6CD1E46-F4C3-9B62-C331-3F88EF7F0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343" y="1932103"/>
            <a:ext cx="8498423" cy="3075955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12E9CCEA-3CFE-F3D5-B27C-9608ED798809}"/>
              </a:ext>
            </a:extLst>
          </p:cNvPr>
          <p:cNvCxnSpPr>
            <a:cxnSpLocks/>
          </p:cNvCxnSpPr>
          <p:nvPr/>
        </p:nvCxnSpPr>
        <p:spPr>
          <a:xfrm flipV="1">
            <a:off x="4649293" y="2463016"/>
            <a:ext cx="0" cy="2161555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E6DB1F5-B4F7-694E-DE07-20ADC4FD388F}"/>
              </a:ext>
            </a:extLst>
          </p:cNvPr>
          <p:cNvCxnSpPr>
            <a:cxnSpLocks/>
          </p:cNvCxnSpPr>
          <p:nvPr/>
        </p:nvCxnSpPr>
        <p:spPr>
          <a:xfrm flipV="1">
            <a:off x="5081612" y="2463016"/>
            <a:ext cx="0" cy="2161555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305302C-0EB5-F514-FA0F-B6CA9A36B51B}"/>
              </a:ext>
            </a:extLst>
          </p:cNvPr>
          <p:cNvCxnSpPr>
            <a:cxnSpLocks/>
          </p:cNvCxnSpPr>
          <p:nvPr/>
        </p:nvCxnSpPr>
        <p:spPr>
          <a:xfrm>
            <a:off x="3731786" y="3088129"/>
            <a:ext cx="2196761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ADCD40C-6DF5-C317-B1C7-D8BE415D8AB0}"/>
              </a:ext>
            </a:extLst>
          </p:cNvPr>
          <p:cNvCxnSpPr>
            <a:cxnSpLocks/>
          </p:cNvCxnSpPr>
          <p:nvPr/>
        </p:nvCxnSpPr>
        <p:spPr>
          <a:xfrm>
            <a:off x="3731786" y="3501787"/>
            <a:ext cx="2196761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A0F170-F872-748E-2925-44B9ED10AAEA}"/>
              </a:ext>
            </a:extLst>
          </p:cNvPr>
          <p:cNvSpPr txBox="1"/>
          <p:nvPr/>
        </p:nvSpPr>
        <p:spPr>
          <a:xfrm>
            <a:off x="2696886" y="2820129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≈ 20%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E211AB-F66F-CA70-10BA-BC4F7E513A03}"/>
              </a:ext>
            </a:extLst>
          </p:cNvPr>
          <p:cNvSpPr txBox="1"/>
          <p:nvPr/>
        </p:nvSpPr>
        <p:spPr>
          <a:xfrm>
            <a:off x="2735360" y="321599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≈38%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ECF9B46-5EB2-62F0-A36F-5FE1B4E7ADC0}"/>
              </a:ext>
            </a:extLst>
          </p:cNvPr>
          <p:cNvSpPr txBox="1"/>
          <p:nvPr/>
        </p:nvSpPr>
        <p:spPr>
          <a:xfrm>
            <a:off x="5812641" y="5255256"/>
            <a:ext cx="3239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Bahnschrift SemiBold" panose="020B0502040204020203" pitchFamily="34" charset="0"/>
              </a:rPr>
              <a:t>Severe </a:t>
            </a:r>
            <a:r>
              <a:rPr lang="it-IT" sz="1400" dirty="0" err="1">
                <a:latin typeface="Bahnschrift SemiBold" panose="020B0502040204020203" pitchFamily="34" charset="0"/>
              </a:rPr>
              <a:t>obstruction</a:t>
            </a:r>
            <a:r>
              <a:rPr lang="it-IT" sz="1400" dirty="0">
                <a:latin typeface="Bahnschrift SemiBold" panose="020B0502040204020203" pitchFamily="34" charset="0"/>
              </a:rPr>
              <a:t>, more </a:t>
            </a:r>
            <a:r>
              <a:rPr lang="it-IT" sz="1400" dirty="0" err="1">
                <a:latin typeface="Bahnschrift SemiBold" panose="020B0502040204020203" pitchFamily="34" charset="0"/>
              </a:rPr>
              <a:t>emphysema</a:t>
            </a:r>
            <a:endParaRPr lang="it-IT" sz="1400" dirty="0">
              <a:latin typeface="Bahnschrift SemiBold" panose="020B0502040204020203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03E26BF-9F67-3361-100C-26B34F6047C1}"/>
              </a:ext>
            </a:extLst>
          </p:cNvPr>
          <p:cNvSpPr txBox="1"/>
          <p:nvPr/>
        </p:nvSpPr>
        <p:spPr>
          <a:xfrm>
            <a:off x="5812641" y="5478200"/>
            <a:ext cx="1907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Bahnschrift SemiBold" panose="020B0502040204020203" pitchFamily="34" charset="0"/>
              </a:rPr>
              <a:t>Moderate </a:t>
            </a:r>
            <a:r>
              <a:rPr lang="it-IT" sz="1400" dirty="0" err="1">
                <a:latin typeface="Bahnschrift SemiBold" panose="020B0502040204020203" pitchFamily="34" charset="0"/>
              </a:rPr>
              <a:t>obstruction</a:t>
            </a:r>
            <a:endParaRPr lang="it-IT" sz="1400" dirty="0">
              <a:latin typeface="Bahnschrift SemiBold" panose="020B0502040204020203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9EC31D3-E014-C98F-A081-D539FAA623E8}"/>
              </a:ext>
            </a:extLst>
          </p:cNvPr>
          <p:cNvSpPr txBox="1"/>
          <p:nvPr/>
        </p:nvSpPr>
        <p:spPr>
          <a:xfrm>
            <a:off x="5812641" y="5725396"/>
            <a:ext cx="4095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Bahnschrift SemiBold" panose="020B0502040204020203" pitchFamily="34" charset="0"/>
              </a:rPr>
              <a:t>Moderate </a:t>
            </a:r>
            <a:r>
              <a:rPr lang="it-IT" sz="1400" dirty="0" err="1">
                <a:latin typeface="Bahnschrift SemiBold" panose="020B0502040204020203" pitchFamily="34" charset="0"/>
              </a:rPr>
              <a:t>obstruction</a:t>
            </a:r>
            <a:r>
              <a:rPr lang="it-IT" sz="1400" dirty="0">
                <a:latin typeface="Bahnschrift SemiBold" panose="020B0502040204020203" pitchFamily="34" charset="0"/>
              </a:rPr>
              <a:t>, more obese, more HF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2F1AE24-BAA9-7C6E-5D9A-86643AE50C85}"/>
              </a:ext>
            </a:extLst>
          </p:cNvPr>
          <p:cNvSpPr txBox="1"/>
          <p:nvPr/>
        </p:nvSpPr>
        <p:spPr>
          <a:xfrm>
            <a:off x="2982604" y="290353"/>
            <a:ext cx="6479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342 </a:t>
            </a:r>
            <a:r>
              <a:rPr lang="it-IT" sz="24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patients</a:t>
            </a:r>
            <a:r>
              <a:rPr lang="it-IT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at</a:t>
            </a:r>
            <a:r>
              <a:rPr lang="it-IT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their</a:t>
            </a:r>
            <a:r>
              <a:rPr lang="it-IT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first severe </a:t>
            </a:r>
            <a:r>
              <a:rPr lang="it-IT" sz="24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exacerbation</a:t>
            </a:r>
            <a:endParaRPr lang="it-IT" sz="2400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it-IT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and </a:t>
            </a:r>
            <a:r>
              <a:rPr lang="it-IT" sz="24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at</a:t>
            </a:r>
            <a:r>
              <a:rPr lang="it-IT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their</a:t>
            </a:r>
            <a:r>
              <a:rPr lang="it-IT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first COPD </a:t>
            </a:r>
            <a:r>
              <a:rPr lang="it-IT" sz="24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diagnosis</a:t>
            </a:r>
            <a:endParaRPr lang="it-IT" sz="2400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9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2521FD16-9B73-4F45-E29D-3CF799C7E019}"/>
              </a:ext>
            </a:extLst>
          </p:cNvPr>
          <p:cNvSpPr/>
          <p:nvPr/>
        </p:nvSpPr>
        <p:spPr>
          <a:xfrm>
            <a:off x="1046906" y="963713"/>
            <a:ext cx="2777924" cy="10995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LAMA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A3B14784-239E-68A6-1062-C0BFF62DAA36}"/>
              </a:ext>
            </a:extLst>
          </p:cNvPr>
          <p:cNvSpPr/>
          <p:nvPr/>
        </p:nvSpPr>
        <p:spPr>
          <a:xfrm>
            <a:off x="8352460" y="963711"/>
            <a:ext cx="2777924" cy="10995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LAMA/LABA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4148074-D366-5155-91E4-4B6085CA3AA2}"/>
              </a:ext>
            </a:extLst>
          </p:cNvPr>
          <p:cNvSpPr/>
          <p:nvPr/>
        </p:nvSpPr>
        <p:spPr>
          <a:xfrm>
            <a:off x="4746946" y="963711"/>
            <a:ext cx="2777924" cy="10995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ICS/LABA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BB52D9D1-C7F7-DFE0-A36A-A0EBB611A5B6}"/>
              </a:ext>
            </a:extLst>
          </p:cNvPr>
          <p:cNvSpPr/>
          <p:nvPr/>
        </p:nvSpPr>
        <p:spPr>
          <a:xfrm>
            <a:off x="2250673" y="2468421"/>
            <a:ext cx="370390" cy="10995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1B0BEDB7-A21D-94B2-6026-10DEC31D3312}"/>
              </a:ext>
            </a:extLst>
          </p:cNvPr>
          <p:cNvSpPr/>
          <p:nvPr/>
        </p:nvSpPr>
        <p:spPr>
          <a:xfrm>
            <a:off x="9556227" y="2468418"/>
            <a:ext cx="370390" cy="10995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003580EC-F392-C1F5-6440-41CF0A12D4AA}"/>
              </a:ext>
            </a:extLst>
          </p:cNvPr>
          <p:cNvSpPr/>
          <p:nvPr/>
        </p:nvSpPr>
        <p:spPr>
          <a:xfrm>
            <a:off x="5950713" y="2377751"/>
            <a:ext cx="370390" cy="10995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2BB2E17-2A62-2F2B-6D59-55F89518AEAE}"/>
              </a:ext>
            </a:extLst>
          </p:cNvPr>
          <p:cNvSpPr/>
          <p:nvPr/>
        </p:nvSpPr>
        <p:spPr>
          <a:xfrm>
            <a:off x="647579" y="3836164"/>
            <a:ext cx="3576577" cy="109959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 err="1">
                <a:latin typeface="Arial" panose="020B0604020202020204" pitchFamily="34" charset="0"/>
                <a:cs typeface="Arial" panose="020B0604020202020204" pitchFamily="34" charset="0"/>
              </a:rPr>
              <a:t>Bronchodilation</a:t>
            </a:r>
            <a:endParaRPr lang="it-IT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ACBC7A13-BE86-BE55-E706-0C977BE80972}"/>
              </a:ext>
            </a:extLst>
          </p:cNvPr>
          <p:cNvSpPr/>
          <p:nvPr/>
        </p:nvSpPr>
        <p:spPr>
          <a:xfrm>
            <a:off x="647579" y="5203907"/>
            <a:ext cx="3576577" cy="10995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it-IT" sz="2500" dirty="0" err="1"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endParaRPr lang="it-IT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D1A0F93A-78E3-9AE9-597E-606A028C65EF}"/>
              </a:ext>
            </a:extLst>
          </p:cNvPr>
          <p:cNvSpPr/>
          <p:nvPr/>
        </p:nvSpPr>
        <p:spPr>
          <a:xfrm>
            <a:off x="8043319" y="3836162"/>
            <a:ext cx="3576577" cy="10995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it-IT" sz="2500" dirty="0" err="1"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endParaRPr lang="it-IT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5FB16C6E-F2E5-974B-3AD8-DB1F7AE83093}"/>
              </a:ext>
            </a:extLst>
          </p:cNvPr>
          <p:cNvSpPr/>
          <p:nvPr/>
        </p:nvSpPr>
        <p:spPr>
          <a:xfrm>
            <a:off x="4339903" y="3836163"/>
            <a:ext cx="3576577" cy="109959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 err="1">
                <a:latin typeface="Arial" panose="020B0604020202020204" pitchFamily="34" charset="0"/>
                <a:cs typeface="Arial" panose="020B0604020202020204" pitchFamily="34" charset="0"/>
              </a:rPr>
              <a:t>Bronchodilation</a:t>
            </a:r>
            <a:endParaRPr lang="it-IT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1" y="1566161"/>
            <a:ext cx="9656619" cy="37476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-138896" y="6436427"/>
            <a:ext cx="446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Danzo F et al. Expert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Respir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66114" y="559269"/>
            <a:ext cx="5266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Bahnschrift" panose="020B0502040204020203" pitchFamily="34" charset="0"/>
              </a:rPr>
              <a:t>DYNAMIC HYPERINFLATION</a:t>
            </a:r>
          </a:p>
        </p:txBody>
      </p:sp>
    </p:spTree>
    <p:extLst>
      <p:ext uri="{BB962C8B-B14F-4D97-AF65-F5344CB8AC3E}">
        <p14:creationId xmlns:p14="http://schemas.microsoft.com/office/powerpoint/2010/main" val="11372653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68C47F02_37C4_4F76_AA51_93D88DE8E1F6&quot;,&quot;SourceFullName&quot;:&quot;https://d.docs.live.net/86337b8170394c8c/Documents/2_CONGRESSI e RELAZIONI/XXII Forum Pneumologia_Mar 2024/Figures.xlsx&quot;,&quot;LastUpdate&quot;:&quot;2025-05-13 1:04 AM&quot;,&quot;UpdatedBy&quot;:&quot;danko&quot;,&quot;IsLinked&quot;:false,&quot;IsBrokenLink&quot;:false,&quot;Type&quot;:1,&quot;ShapeId&quot;:0,&quot;WorksheetName&quot;:null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3695687A_78A0_4737_97DD_70ECD0DC8676&quot;,&quot;SourceFullName&quot;:&quot;https://d.docs.live.net/86337b8170394c8c/Documents/2_CONGRESSI e RELAZIONI/XXII Forum Pneumologia_Mar 2024/Figures.xlsx&quot;,&quot;LastUpdate&quot;:&quot;2025-05-13 1:06 AM&quot;,&quot;UpdatedBy&quot;:&quot;danko&quot;,&quot;IsLinked&quot;:false,&quot;IsBrokenLink&quot;:false,&quot;Type&quot;:1,&quot;ShapeId&quot;:0,&quot;WorksheetName&quot;:null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805233E7_100C_4C18_B7BB_684B5732FBD7&quot;,&quot;SourceFullName&quot;:&quot;https://d.docs.live.net/86337b8170394c8c/Documents/2_CONGRESSI e RELAZIONI/XXII Forum Pneumologia_Mar 2024/Figures.xlsx&quot;,&quot;LastUpdate&quot;:&quot;2025-05-13 1:06 AM&quot;,&quot;UpdatedBy&quot;:&quot;danko&quot;,&quot;IsLinked&quot;:false,&quot;IsBrokenLink&quot;:false,&quot;Type&quot;:1,&quot;ShapeId&quot;:0,&quot;WorksheetName&quot;:null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GSK respiratory">
    <a:dk1>
      <a:srgbClr val="F36633"/>
    </a:dk1>
    <a:lt1>
      <a:sysClr val="window" lastClr="FFFFFF"/>
    </a:lt1>
    <a:dk2>
      <a:srgbClr val="544F40"/>
    </a:dk2>
    <a:lt2>
      <a:srgbClr val="E7E6E6"/>
    </a:lt2>
    <a:accent1>
      <a:srgbClr val="004B8D"/>
    </a:accent1>
    <a:accent2>
      <a:srgbClr val="CD5A1B"/>
    </a:accent2>
    <a:accent3>
      <a:srgbClr val="8E0059"/>
    </a:accent3>
    <a:accent4>
      <a:srgbClr val="FFD400"/>
    </a:accent4>
    <a:accent5>
      <a:srgbClr val="CB333B"/>
    </a:accent5>
    <a:accent6>
      <a:srgbClr val="74C091"/>
    </a:accent6>
    <a:hlink>
      <a:srgbClr val="004B8D"/>
    </a:hlink>
    <a:folHlink>
      <a:srgbClr val="8E0059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GSK respiratory">
    <a:dk1>
      <a:srgbClr val="F36633"/>
    </a:dk1>
    <a:lt1>
      <a:sysClr val="window" lastClr="FFFFFF"/>
    </a:lt1>
    <a:dk2>
      <a:srgbClr val="544F40"/>
    </a:dk2>
    <a:lt2>
      <a:srgbClr val="E7E6E6"/>
    </a:lt2>
    <a:accent1>
      <a:srgbClr val="004B8D"/>
    </a:accent1>
    <a:accent2>
      <a:srgbClr val="CD5A1B"/>
    </a:accent2>
    <a:accent3>
      <a:srgbClr val="8E0059"/>
    </a:accent3>
    <a:accent4>
      <a:srgbClr val="FFD400"/>
    </a:accent4>
    <a:accent5>
      <a:srgbClr val="CB333B"/>
    </a:accent5>
    <a:accent6>
      <a:srgbClr val="74C091"/>
    </a:accent6>
    <a:hlink>
      <a:srgbClr val="004B8D"/>
    </a:hlink>
    <a:folHlink>
      <a:srgbClr val="8E0059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1556</Words>
  <Application>Microsoft Office PowerPoint</Application>
  <PresentationFormat>Widescreen</PresentationFormat>
  <Paragraphs>294</Paragraphs>
  <Slides>50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61" baseType="lpstr">
      <vt:lpstr>Aptos</vt:lpstr>
      <vt:lpstr>Arial</vt:lpstr>
      <vt:lpstr>Bahnschrift</vt:lpstr>
      <vt:lpstr>Bahnschrift SemiBold</vt:lpstr>
      <vt:lpstr>Calibri</vt:lpstr>
      <vt:lpstr>Calibri </vt:lpstr>
      <vt:lpstr>Calibri Light</vt:lpstr>
      <vt:lpstr>Cambria</vt:lpstr>
      <vt:lpstr>Times New Roman</vt:lpstr>
      <vt:lpstr>Tema di Office</vt:lpstr>
      <vt:lpstr>SigmaPlotGraphicObject.7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EMAX -Early MAXimisation of bronchodilation  for improving COPD stability</vt:lpstr>
      <vt:lpstr>Early improvement in symptoms WITH UMEC/VI vs. monotherapy  in the EMAX trial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GOLD 2023 has strengthened the emphasis on the importance  of preventing premature mortality with pharmacotherapy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 Fabrizio</dc:creator>
  <cp:lastModifiedBy>Dejan Radovanovic</cp:lastModifiedBy>
  <cp:revision>4</cp:revision>
  <dcterms:created xsi:type="dcterms:W3CDTF">2024-07-23T12:07:10Z</dcterms:created>
  <dcterms:modified xsi:type="dcterms:W3CDTF">2025-05-13T09:04:22Z</dcterms:modified>
</cp:coreProperties>
</file>