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5004" r:id="rId2"/>
    <p:sldId id="2032093076" r:id="rId3"/>
    <p:sldId id="2147478132" r:id="rId4"/>
    <p:sldId id="2147478109" r:id="rId5"/>
    <p:sldId id="2147478110" r:id="rId6"/>
    <p:sldId id="2147478115" r:id="rId7"/>
    <p:sldId id="2147478128" r:id="rId8"/>
    <p:sldId id="2147478134" r:id="rId9"/>
    <p:sldId id="2147478124" r:id="rId10"/>
    <p:sldId id="2147478119" r:id="rId11"/>
    <p:sldId id="2147478106" r:id="rId12"/>
    <p:sldId id="2147478085" r:id="rId13"/>
    <p:sldId id="2147478116" r:id="rId14"/>
    <p:sldId id="2147478121" r:id="rId15"/>
    <p:sldId id="2147478117" r:id="rId16"/>
    <p:sldId id="2147478118" r:id="rId17"/>
    <p:sldId id="2147478122" r:id="rId18"/>
    <p:sldId id="2147478133" r:id="rId19"/>
    <p:sldId id="2147478101" r:id="rId20"/>
    <p:sldId id="2032093024" r:id="rId21"/>
    <p:sldId id="2032093025" r:id="rId22"/>
    <p:sldId id="2032092998" r:id="rId23"/>
    <p:sldId id="2032093054" r:id="rId24"/>
    <p:sldId id="2147478123" r:id="rId25"/>
    <p:sldId id="2032092979" r:id="rId26"/>
    <p:sldId id="2147478130"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200"/>
    <a:srgbClr val="FFFFFF"/>
    <a:srgbClr val="273893"/>
    <a:srgbClr val="898AC2"/>
    <a:srgbClr val="C2BFEA"/>
    <a:srgbClr val="005695"/>
    <a:srgbClr val="73FDD6"/>
    <a:srgbClr val="1F3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6"/>
    <p:restoredTop sz="91127"/>
  </p:normalViewPr>
  <p:slideViewPr>
    <p:cSldViewPr snapToGrid="0" snapToObjects="1">
      <p:cViewPr varScale="1">
        <p:scale>
          <a:sx n="80" d="100"/>
          <a:sy n="80" d="100"/>
        </p:scale>
        <p:origin x="200" y="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079A-3588-8A40-8912-4301CD57E2D8}" type="datetimeFigureOut">
              <a:rPr lang="it-IT" smtClean="0"/>
              <a:t>12/05/25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35D2D-DFA4-4147-9202-B5AEE6A8B8AE}" type="slidenum">
              <a:rPr lang="it-IT" smtClean="0"/>
              <a:t>‹N›</a:t>
            </a:fld>
            <a:endParaRPr lang="it-IT"/>
          </a:p>
        </p:txBody>
      </p:sp>
    </p:spTree>
    <p:extLst>
      <p:ext uri="{BB962C8B-B14F-4D97-AF65-F5344CB8AC3E}">
        <p14:creationId xmlns:p14="http://schemas.microsoft.com/office/powerpoint/2010/main" val="2278783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lications.ersnet.org/content/erj/61/4/2200735#C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ublications.ersnet.org/content/erj/61/4/2200735#C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ublications.ersnet.org/content/erj/61/4/2200735#C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1</a:t>
            </a:fld>
            <a:endParaRPr lang="it-IT"/>
          </a:p>
        </p:txBody>
      </p:sp>
    </p:spTree>
    <p:extLst>
      <p:ext uri="{BB962C8B-B14F-4D97-AF65-F5344CB8AC3E}">
        <p14:creationId xmlns:p14="http://schemas.microsoft.com/office/powerpoint/2010/main" val="405911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3B3F-0BF9-D695-4420-0593C8C3081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B6822DC-58FD-DE6F-40EC-BF930FD3DA8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A5040CA-BAF5-9D99-F9BD-D0AF6D8669F7}"/>
              </a:ext>
            </a:extLst>
          </p:cNvPr>
          <p:cNvSpPr>
            <a:spLocks noGrp="1"/>
          </p:cNvSpPr>
          <p:nvPr>
            <p:ph type="body" idx="1"/>
          </p:nvPr>
        </p:nvSpPr>
        <p:spPr/>
        <p:txBody>
          <a:bodyPr/>
          <a:lstStyle/>
          <a:p>
            <a:r>
              <a:rPr lang="it-IT" b="0" i="0" dirty="0">
                <a:solidFill>
                  <a:srgbClr val="333333"/>
                </a:solidFill>
                <a:effectLst/>
                <a:latin typeface="Guardian TextSans Web"/>
              </a:rPr>
              <a:t>Of 29144 </a:t>
            </a:r>
            <a:r>
              <a:rPr lang="it-IT" b="0" i="0" dirty="0" err="1">
                <a:solidFill>
                  <a:srgbClr val="333333"/>
                </a:solidFill>
                <a:effectLst/>
                <a:latin typeface="Guardian TextSans Web"/>
              </a:rPr>
              <a:t>patients</a:t>
            </a:r>
            <a:r>
              <a:rPr lang="it-IT" b="0" i="0" dirty="0">
                <a:solidFill>
                  <a:srgbClr val="333333"/>
                </a:solidFill>
                <a:effectLst/>
                <a:latin typeface="Guardian TextSans Web"/>
              </a:rPr>
              <a:t> </a:t>
            </a:r>
            <a:r>
              <a:rPr lang="it-IT" b="0" i="0" dirty="0" err="1">
                <a:solidFill>
                  <a:srgbClr val="333333"/>
                </a:solidFill>
                <a:effectLst/>
                <a:latin typeface="Guardian TextSans Web"/>
              </a:rPr>
              <a:t>admitted</a:t>
            </a:r>
            <a:r>
              <a:rPr lang="it-IT" b="0" i="0" dirty="0">
                <a:solidFill>
                  <a:srgbClr val="333333"/>
                </a:solidFill>
                <a:effectLst/>
                <a:latin typeface="Guardian TextSans Web"/>
              </a:rPr>
              <a:t> to </a:t>
            </a:r>
            <a:r>
              <a:rPr lang="it-IT" b="0" i="0" dirty="0" err="1">
                <a:solidFill>
                  <a:srgbClr val="333333"/>
                </a:solidFill>
                <a:effectLst/>
                <a:latin typeface="Guardian TextSans Web"/>
              </a:rPr>
              <a:t>participating</a:t>
            </a:r>
            <a:r>
              <a:rPr lang="it-IT" b="0" i="0" dirty="0">
                <a:solidFill>
                  <a:srgbClr val="333333"/>
                </a:solidFill>
                <a:effectLst/>
                <a:latin typeface="Guardian TextSans Web"/>
              </a:rPr>
              <a:t> </a:t>
            </a:r>
            <a:r>
              <a:rPr lang="it-IT" b="0" i="0" dirty="0" err="1">
                <a:solidFill>
                  <a:srgbClr val="333333"/>
                </a:solidFill>
                <a:effectLst/>
                <a:latin typeface="Guardian TextSans Web"/>
              </a:rPr>
              <a:t>ICUs</a:t>
            </a:r>
            <a:r>
              <a:rPr lang="it-IT" b="0" i="0" dirty="0">
                <a:solidFill>
                  <a:srgbClr val="333333"/>
                </a:solidFill>
                <a:effectLst/>
                <a:latin typeface="Guardian TextSans Web"/>
              </a:rPr>
              <a:t>, 3022 (10.4%) </a:t>
            </a:r>
            <a:r>
              <a:rPr lang="it-IT" b="0" i="0" dirty="0" err="1">
                <a:solidFill>
                  <a:srgbClr val="333333"/>
                </a:solidFill>
                <a:effectLst/>
                <a:latin typeface="Guardian TextSans Web"/>
              </a:rPr>
              <a:t>fulfilled</a:t>
            </a:r>
            <a:r>
              <a:rPr lang="it-IT" b="0" i="0" dirty="0">
                <a:solidFill>
                  <a:srgbClr val="333333"/>
                </a:solidFill>
                <a:effectLst/>
                <a:latin typeface="Guardian TextSans Web"/>
              </a:rPr>
              <a:t> ARDS </a:t>
            </a:r>
            <a:r>
              <a:rPr lang="it-IT" b="0" i="0" dirty="0" err="1">
                <a:solidFill>
                  <a:srgbClr val="333333"/>
                </a:solidFill>
                <a:effectLst/>
                <a:latin typeface="Guardian TextSans Web"/>
              </a:rPr>
              <a:t>criteria</a:t>
            </a:r>
            <a:r>
              <a:rPr lang="it-IT" b="0" i="0" dirty="0">
                <a:solidFill>
                  <a:srgbClr val="333333"/>
                </a:solidFill>
                <a:effectLst/>
                <a:latin typeface="Guardian TextSans Web"/>
              </a:rPr>
              <a:t>. Of </a:t>
            </a:r>
            <a:r>
              <a:rPr lang="it-IT" b="0" i="0" dirty="0" err="1">
                <a:solidFill>
                  <a:srgbClr val="333333"/>
                </a:solidFill>
                <a:effectLst/>
                <a:latin typeface="Guardian TextSans Web"/>
              </a:rPr>
              <a:t>these</a:t>
            </a:r>
            <a:r>
              <a:rPr lang="it-IT" b="0" i="0" dirty="0">
                <a:solidFill>
                  <a:srgbClr val="333333"/>
                </a:solidFill>
                <a:effectLst/>
                <a:latin typeface="Guardian TextSans Web"/>
              </a:rPr>
              <a:t>, 2377 </a:t>
            </a:r>
            <a:r>
              <a:rPr lang="it-IT" b="0" i="0" dirty="0" err="1">
                <a:solidFill>
                  <a:srgbClr val="333333"/>
                </a:solidFill>
                <a:effectLst/>
                <a:latin typeface="Guardian TextSans Web"/>
              </a:rPr>
              <a:t>patients</a:t>
            </a:r>
            <a:r>
              <a:rPr lang="it-IT" b="0" i="0" dirty="0">
                <a:solidFill>
                  <a:srgbClr val="333333"/>
                </a:solidFill>
                <a:effectLst/>
                <a:latin typeface="Guardian TextSans Web"/>
              </a:rPr>
              <a:t> </a:t>
            </a:r>
            <a:r>
              <a:rPr lang="it-IT" b="0" i="0" dirty="0" err="1">
                <a:solidFill>
                  <a:srgbClr val="333333"/>
                </a:solidFill>
                <a:effectLst/>
                <a:latin typeface="Guardian TextSans Web"/>
              </a:rPr>
              <a:t>developed</a:t>
            </a:r>
            <a:r>
              <a:rPr lang="it-IT" b="0" i="0" dirty="0">
                <a:solidFill>
                  <a:srgbClr val="333333"/>
                </a:solidFill>
                <a:effectLst/>
                <a:latin typeface="Guardian TextSans Web"/>
              </a:rPr>
              <a:t> ARDS in the first 48 hours and </a:t>
            </a:r>
            <a:r>
              <a:rPr lang="it-IT" b="0" i="0" dirty="0" err="1">
                <a:solidFill>
                  <a:srgbClr val="333333"/>
                </a:solidFill>
                <a:effectLst/>
                <a:latin typeface="Guardian TextSans Web"/>
              </a:rPr>
              <a:t>whose</a:t>
            </a:r>
            <a:r>
              <a:rPr lang="it-IT" b="0" i="0" dirty="0">
                <a:solidFill>
                  <a:srgbClr val="333333"/>
                </a:solidFill>
                <a:effectLst/>
                <a:latin typeface="Guardian TextSans Web"/>
              </a:rPr>
              <a:t> </a:t>
            </a:r>
            <a:r>
              <a:rPr lang="it-IT" b="0" i="0" dirty="0" err="1">
                <a:solidFill>
                  <a:srgbClr val="333333"/>
                </a:solidFill>
                <a:effectLst/>
                <a:latin typeface="Guardian TextSans Web"/>
              </a:rPr>
              <a:t>respiratory</a:t>
            </a:r>
            <a:r>
              <a:rPr lang="it-IT" b="0" i="0" dirty="0">
                <a:solidFill>
                  <a:srgbClr val="333333"/>
                </a:solidFill>
                <a:effectLst/>
                <a:latin typeface="Guardian TextSans Web"/>
              </a:rPr>
              <a:t> </a:t>
            </a:r>
            <a:r>
              <a:rPr lang="it-IT" b="0" i="0" dirty="0" err="1">
                <a:solidFill>
                  <a:srgbClr val="333333"/>
                </a:solidFill>
                <a:effectLst/>
                <a:latin typeface="Guardian TextSans Web"/>
              </a:rPr>
              <a:t>failure</a:t>
            </a:r>
            <a:r>
              <a:rPr lang="it-IT" b="0" i="0" dirty="0">
                <a:solidFill>
                  <a:srgbClr val="333333"/>
                </a:solidFill>
                <a:effectLst/>
                <a:latin typeface="Guardian TextSans Web"/>
              </a:rPr>
              <a:t> </a:t>
            </a:r>
            <a:r>
              <a:rPr lang="it-IT" b="0" i="0" dirty="0" err="1">
                <a:solidFill>
                  <a:srgbClr val="333333"/>
                </a:solidFill>
                <a:effectLst/>
                <a:latin typeface="Guardian TextSans Web"/>
              </a:rPr>
              <a:t>was</a:t>
            </a:r>
            <a:r>
              <a:rPr lang="it-IT" b="0" i="0" dirty="0">
                <a:solidFill>
                  <a:srgbClr val="333333"/>
                </a:solidFill>
                <a:effectLst/>
                <a:latin typeface="Guardian TextSans Web"/>
              </a:rPr>
              <a:t> </a:t>
            </a:r>
            <a:r>
              <a:rPr lang="it-IT" b="0" i="0" dirty="0" err="1">
                <a:solidFill>
                  <a:srgbClr val="333333"/>
                </a:solidFill>
                <a:effectLst/>
                <a:latin typeface="Guardian TextSans Web"/>
              </a:rPr>
              <a:t>managed</a:t>
            </a:r>
            <a:r>
              <a:rPr lang="it-IT" b="0" i="0" dirty="0">
                <a:solidFill>
                  <a:srgbClr val="333333"/>
                </a:solidFill>
                <a:effectLst/>
                <a:latin typeface="Guardian TextSans Web"/>
              </a:rPr>
              <a:t> with invasive </a:t>
            </a:r>
            <a:r>
              <a:rPr lang="it-IT" b="0" i="0" dirty="0" err="1">
                <a:solidFill>
                  <a:srgbClr val="333333"/>
                </a:solidFill>
                <a:effectLst/>
                <a:latin typeface="Guardian TextSans Web"/>
              </a:rPr>
              <a:t>mechanical</a:t>
            </a:r>
            <a:r>
              <a:rPr lang="it-IT" b="0" i="0" dirty="0">
                <a:solidFill>
                  <a:srgbClr val="333333"/>
                </a:solidFill>
                <a:effectLst/>
                <a:latin typeface="Guardian TextSans Web"/>
              </a:rPr>
              <a:t> </a:t>
            </a:r>
            <a:r>
              <a:rPr lang="it-IT" b="0" i="0" dirty="0" err="1">
                <a:solidFill>
                  <a:srgbClr val="333333"/>
                </a:solidFill>
                <a:effectLst/>
                <a:latin typeface="Guardian TextSans Web"/>
              </a:rPr>
              <a:t>ventilation</a:t>
            </a:r>
            <a:r>
              <a:rPr lang="it-IT" b="0" i="0" dirty="0">
                <a:solidFill>
                  <a:srgbClr val="333333"/>
                </a:solidFill>
                <a:effectLst/>
                <a:latin typeface="Guardian TextSans Web"/>
              </a:rPr>
              <a:t>. The </a:t>
            </a:r>
            <a:r>
              <a:rPr lang="it-IT" b="0" i="0" dirty="0" err="1">
                <a:solidFill>
                  <a:srgbClr val="333333"/>
                </a:solidFill>
                <a:effectLst/>
                <a:latin typeface="Guardian TextSans Web"/>
              </a:rPr>
              <a:t>period</a:t>
            </a:r>
            <a:r>
              <a:rPr lang="it-IT" b="0" i="0" dirty="0">
                <a:solidFill>
                  <a:srgbClr val="333333"/>
                </a:solidFill>
                <a:effectLst/>
                <a:latin typeface="Guardian TextSans Web"/>
              </a:rPr>
              <a:t> </a:t>
            </a:r>
            <a:r>
              <a:rPr lang="it-IT" b="0" i="0" dirty="0" err="1">
                <a:solidFill>
                  <a:srgbClr val="333333"/>
                </a:solidFill>
                <a:effectLst/>
                <a:latin typeface="Guardian TextSans Web"/>
              </a:rPr>
              <a:t>prevalence</a:t>
            </a:r>
            <a:r>
              <a:rPr lang="it-IT" b="0" i="0" dirty="0">
                <a:solidFill>
                  <a:srgbClr val="333333"/>
                </a:solidFill>
                <a:effectLst/>
                <a:latin typeface="Guardian TextSans Web"/>
              </a:rPr>
              <a:t> of mild ARDS </a:t>
            </a:r>
            <a:r>
              <a:rPr lang="it-IT" b="0" i="0" dirty="0" err="1">
                <a:solidFill>
                  <a:srgbClr val="333333"/>
                </a:solidFill>
                <a:effectLst/>
                <a:latin typeface="Guardian TextSans Web"/>
              </a:rPr>
              <a:t>was</a:t>
            </a:r>
            <a:r>
              <a:rPr lang="it-IT" b="0" i="0" dirty="0">
                <a:solidFill>
                  <a:srgbClr val="333333"/>
                </a:solidFill>
                <a:effectLst/>
                <a:latin typeface="Guardian TextSans Web"/>
              </a:rPr>
              <a:t> 30.0% (95% CI, 28.2%-31.9%); of moderate ARDS, 46.6% (95% CI, 44.5%-48.6%); and of severe ARDS, 23.4% (95% CI, 21.7%-25.2%). </a:t>
            </a:r>
            <a:endParaRPr lang="it-IT" dirty="0"/>
          </a:p>
        </p:txBody>
      </p:sp>
      <p:sp>
        <p:nvSpPr>
          <p:cNvPr id="4" name="Segnaposto numero diapositiva 3">
            <a:extLst>
              <a:ext uri="{FF2B5EF4-FFF2-40B4-BE49-F238E27FC236}">
                <a16:creationId xmlns:a16="http://schemas.microsoft.com/office/drawing/2014/main" id="{7C1D6F07-2FA8-F553-6A12-5D53EB48588A}"/>
              </a:ext>
            </a:extLst>
          </p:cNvPr>
          <p:cNvSpPr>
            <a:spLocks noGrp="1"/>
          </p:cNvSpPr>
          <p:nvPr>
            <p:ph type="sldNum" sz="quarter" idx="5"/>
          </p:nvPr>
        </p:nvSpPr>
        <p:spPr/>
        <p:txBody>
          <a:bodyPr/>
          <a:lstStyle/>
          <a:p>
            <a:fld id="{5C3947EF-25BD-D44C-B0B2-7A0329810737}" type="slidenum">
              <a:rPr lang="it-IT" smtClean="0"/>
              <a:t>12</a:t>
            </a:fld>
            <a:endParaRPr lang="it-IT"/>
          </a:p>
        </p:txBody>
      </p:sp>
    </p:spTree>
    <p:extLst>
      <p:ext uri="{BB962C8B-B14F-4D97-AF65-F5344CB8AC3E}">
        <p14:creationId xmlns:p14="http://schemas.microsoft.com/office/powerpoint/2010/main" val="260888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4654E-B6ED-D90A-87F7-C86A776885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D28192-2A14-19C0-F9BF-34E88FF4809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059F9D-16CF-508A-27E2-60A9E116E0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(A) The </a:t>
            </a:r>
            <a:r>
              <a:rPr lang="it-IT" sz="1200" dirty="0" err="1"/>
              <a:t>normal</a:t>
            </a:r>
            <a:r>
              <a:rPr lang="it-IT" sz="1200" dirty="0"/>
              <a:t> </a:t>
            </a:r>
            <a:r>
              <a:rPr lang="it-IT" sz="1200" dirty="0" err="1"/>
              <a:t>alveolus</a:t>
            </a:r>
            <a:r>
              <a:rPr lang="it-IT" sz="1200" dirty="0"/>
              <a:t>, </a:t>
            </a:r>
            <a:r>
              <a:rPr lang="it-IT" sz="1200" dirty="0" err="1"/>
              <a:t>without</a:t>
            </a:r>
            <a:r>
              <a:rPr lang="it-IT" sz="1200" dirty="0"/>
              <a:t> </a:t>
            </a:r>
            <a:r>
              <a:rPr lang="it-IT" sz="1200" dirty="0" err="1"/>
              <a:t>inflammation</a:t>
            </a:r>
            <a:r>
              <a:rPr lang="it-IT" sz="1200" dirty="0"/>
              <a:t> or </a:t>
            </a:r>
            <a:r>
              <a:rPr lang="it-IT" sz="1200" dirty="0" err="1"/>
              <a:t>injury</a:t>
            </a:r>
            <a:r>
              <a:rPr lang="it-IT" sz="1200" dirty="0"/>
              <a:t>. (B) The </a:t>
            </a:r>
            <a:r>
              <a:rPr lang="it-IT" sz="1200" dirty="0" err="1"/>
              <a:t>changes</a:t>
            </a:r>
            <a:r>
              <a:rPr lang="it-IT" sz="1200" dirty="0"/>
              <a:t> </a:t>
            </a:r>
            <a:r>
              <a:rPr lang="it-IT" sz="1200" dirty="0" err="1"/>
              <a:t>observed</a:t>
            </a:r>
            <a:r>
              <a:rPr lang="it-IT" sz="1200" dirty="0"/>
              <a:t> in the </a:t>
            </a:r>
            <a:r>
              <a:rPr lang="it-IT" sz="1200" dirty="0" err="1"/>
              <a:t>hyperinflammatory</a:t>
            </a:r>
            <a:r>
              <a:rPr lang="it-IT" sz="1200" dirty="0"/>
              <a:t> </a:t>
            </a:r>
            <a:r>
              <a:rPr lang="it-IT" sz="1200" dirty="0" err="1"/>
              <a:t>subphenotype</a:t>
            </a:r>
            <a:r>
              <a:rPr lang="it-IT" sz="1200" dirty="0"/>
              <a:t>, </a:t>
            </a:r>
            <a:r>
              <a:rPr lang="it-IT" sz="1200" dirty="0" err="1"/>
              <a:t>which</a:t>
            </a:r>
            <a:r>
              <a:rPr lang="it-IT" sz="1200" dirty="0"/>
              <a:t> </a:t>
            </a:r>
            <a:r>
              <a:rPr lang="it-IT" sz="1200" dirty="0" err="1"/>
              <a:t>is</a:t>
            </a:r>
            <a:r>
              <a:rPr lang="it-IT" sz="1200" dirty="0"/>
              <a:t> </a:t>
            </a:r>
            <a:r>
              <a:rPr lang="it-IT" sz="1200" dirty="0" err="1"/>
              <a:t>characterised</a:t>
            </a:r>
            <a:r>
              <a:rPr lang="it-IT" sz="1200" dirty="0"/>
              <a:t> by </a:t>
            </a:r>
            <a:r>
              <a:rPr lang="it-IT" sz="1200" dirty="0" err="1"/>
              <a:t>systemic</a:t>
            </a:r>
            <a:r>
              <a:rPr lang="it-IT" sz="1200" dirty="0"/>
              <a:t> </a:t>
            </a:r>
            <a:r>
              <a:rPr lang="it-IT" sz="1200" dirty="0" err="1"/>
              <a:t>inflammation</a:t>
            </a:r>
            <a:r>
              <a:rPr lang="it-IT" sz="1200" dirty="0"/>
              <a:t>, </a:t>
            </a:r>
            <a:r>
              <a:rPr lang="it-IT" sz="1200" dirty="0" err="1"/>
              <a:t>endothelial</a:t>
            </a:r>
            <a:r>
              <a:rPr lang="it-IT" sz="1200" dirty="0"/>
              <a:t> </a:t>
            </a:r>
            <a:r>
              <a:rPr lang="it-IT" sz="1200" dirty="0" err="1"/>
              <a:t>dysfunction</a:t>
            </a:r>
            <a:r>
              <a:rPr lang="it-IT" sz="1200" dirty="0"/>
              <a:t>, and </a:t>
            </a:r>
            <a:r>
              <a:rPr lang="it-IT" sz="1200" dirty="0" err="1"/>
              <a:t>coagulation</a:t>
            </a:r>
            <a:r>
              <a:rPr lang="it-IT" sz="1200" dirty="0"/>
              <a:t>. </a:t>
            </a:r>
            <a:r>
              <a:rPr lang="it-IT" sz="1200" dirty="0" err="1"/>
              <a:t>Without</a:t>
            </a:r>
            <a:r>
              <a:rPr lang="it-IT" sz="1200" dirty="0"/>
              <a:t> </a:t>
            </a:r>
            <a:r>
              <a:rPr lang="it-IT" sz="1200" dirty="0" err="1"/>
              <a:t>alveolar</a:t>
            </a:r>
            <a:r>
              <a:rPr lang="it-IT" sz="1200" dirty="0"/>
              <a:t> </a:t>
            </a:r>
            <a:r>
              <a:rPr lang="it-IT" sz="1200" dirty="0" err="1"/>
              <a:t>inflammation</a:t>
            </a:r>
            <a:r>
              <a:rPr lang="it-IT" sz="1200" dirty="0"/>
              <a:t>, the </a:t>
            </a:r>
            <a:r>
              <a:rPr lang="it-IT" sz="1200" dirty="0" err="1"/>
              <a:t>injury</a:t>
            </a:r>
            <a:r>
              <a:rPr lang="it-IT" sz="1200" dirty="0"/>
              <a:t> </a:t>
            </a:r>
            <a:r>
              <a:rPr lang="it-IT" sz="1200" dirty="0" err="1"/>
              <a:t>caused</a:t>
            </a:r>
            <a:r>
              <a:rPr lang="it-IT" sz="1200" dirty="0"/>
              <a:t> by </a:t>
            </a:r>
            <a:r>
              <a:rPr lang="it-IT" sz="1200" dirty="0" err="1"/>
              <a:t>inflammation</a:t>
            </a:r>
            <a:r>
              <a:rPr lang="it-IT" sz="1200" dirty="0"/>
              <a:t> </a:t>
            </a:r>
            <a:r>
              <a:rPr lang="it-IT" sz="1200" dirty="0" err="1"/>
              <a:t>is</a:t>
            </a:r>
            <a:r>
              <a:rPr lang="it-IT" sz="1200" dirty="0"/>
              <a:t> </a:t>
            </a:r>
            <a:r>
              <a:rPr lang="it-IT" sz="1200" dirty="0" err="1"/>
              <a:t>driven</a:t>
            </a:r>
            <a:r>
              <a:rPr lang="it-IT" sz="1200" dirty="0"/>
              <a:t> from the </a:t>
            </a:r>
            <a:r>
              <a:rPr lang="it-IT" sz="1200" dirty="0" err="1"/>
              <a:t>systemic</a:t>
            </a:r>
            <a:r>
              <a:rPr lang="it-IT" sz="1200" dirty="0"/>
              <a:t> </a:t>
            </a:r>
            <a:r>
              <a:rPr lang="it-IT" sz="1200" dirty="0" err="1"/>
              <a:t>compartment</a:t>
            </a:r>
            <a:r>
              <a:rPr lang="it-IT" sz="1200" dirty="0"/>
              <a:t> </a:t>
            </a:r>
            <a:r>
              <a:rPr lang="it-IT" sz="1200" dirty="0" err="1"/>
              <a:t>towards</a:t>
            </a:r>
            <a:r>
              <a:rPr lang="it-IT" sz="1200" dirty="0"/>
              <a:t> the </a:t>
            </a:r>
            <a:r>
              <a:rPr lang="it-IT" sz="1200" dirty="0" err="1"/>
              <a:t>alveolar</a:t>
            </a:r>
            <a:r>
              <a:rPr lang="it-IT" sz="1200" dirty="0"/>
              <a:t> </a:t>
            </a:r>
            <a:r>
              <a:rPr lang="it-IT" sz="1200" dirty="0" err="1"/>
              <a:t>compartment</a:t>
            </a:r>
            <a:r>
              <a:rPr lang="it-IT" sz="1200" dirty="0"/>
              <a:t> (</a:t>
            </a:r>
            <a:r>
              <a:rPr lang="it-IT" sz="1200" dirty="0" err="1"/>
              <a:t>yellow</a:t>
            </a:r>
            <a:r>
              <a:rPr lang="it-IT" sz="1200" dirty="0"/>
              <a:t> </a:t>
            </a:r>
            <a:r>
              <a:rPr lang="it-IT" sz="1200" dirty="0" err="1"/>
              <a:t>arrow</a:t>
            </a:r>
            <a:r>
              <a:rPr lang="it-IT" sz="1200" dirty="0"/>
              <a:t>), </a:t>
            </a:r>
            <a:r>
              <a:rPr lang="it-IT" sz="1200" dirty="0" err="1"/>
              <a:t>resulting</a:t>
            </a:r>
            <a:r>
              <a:rPr lang="it-IT" sz="1200" dirty="0"/>
              <a:t> in </a:t>
            </a:r>
            <a:r>
              <a:rPr lang="it-IT" sz="1200" dirty="0" err="1"/>
              <a:t>increased</a:t>
            </a:r>
            <a:r>
              <a:rPr lang="it-IT" sz="1200" dirty="0"/>
              <a:t> </a:t>
            </a:r>
            <a:r>
              <a:rPr lang="it-IT" sz="1200" dirty="0" err="1"/>
              <a:t>permeability</a:t>
            </a:r>
            <a:r>
              <a:rPr lang="it-IT" sz="1200" dirty="0"/>
              <a:t> and </a:t>
            </a:r>
            <a:r>
              <a:rPr lang="it-IT" sz="1200" dirty="0" err="1"/>
              <a:t>alveolar</a:t>
            </a:r>
            <a:r>
              <a:rPr lang="it-IT" sz="1200" dirty="0"/>
              <a:t> </a:t>
            </a:r>
            <a:r>
              <a:rPr lang="it-IT" sz="1200" dirty="0" err="1"/>
              <a:t>oedema</a:t>
            </a:r>
            <a:r>
              <a:rPr lang="it-IT" sz="1200" dirty="0"/>
              <a:t>. (C) The </a:t>
            </a:r>
            <a:r>
              <a:rPr lang="it-IT" sz="1200" dirty="0" err="1"/>
              <a:t>changes</a:t>
            </a:r>
            <a:r>
              <a:rPr lang="it-IT" sz="1200" dirty="0"/>
              <a:t> in </a:t>
            </a:r>
            <a:r>
              <a:rPr lang="it-IT" sz="1200" dirty="0" err="1"/>
              <a:t>patients</a:t>
            </a:r>
            <a:r>
              <a:rPr lang="it-IT" sz="1200" dirty="0"/>
              <a:t> with </a:t>
            </a:r>
            <a:r>
              <a:rPr lang="it-IT" sz="1200" dirty="0" err="1"/>
              <a:t>alveolar</a:t>
            </a:r>
            <a:r>
              <a:rPr lang="it-IT" sz="1200" dirty="0"/>
              <a:t> </a:t>
            </a:r>
            <a:r>
              <a:rPr lang="it-IT" sz="1200" dirty="0" err="1"/>
              <a:t>hyperinflammation</a:t>
            </a:r>
            <a:r>
              <a:rPr lang="it-IT" sz="1200" dirty="0"/>
              <a:t> </a:t>
            </a:r>
            <a:r>
              <a:rPr lang="it-IT" sz="1200" dirty="0" err="1"/>
              <a:t>without</a:t>
            </a:r>
            <a:r>
              <a:rPr lang="it-IT" sz="1200" dirty="0"/>
              <a:t> a </a:t>
            </a:r>
            <a:r>
              <a:rPr lang="it-IT" sz="1200" dirty="0" err="1"/>
              <a:t>systemic</a:t>
            </a:r>
            <a:r>
              <a:rPr lang="it-IT" sz="1200" dirty="0"/>
              <a:t> </a:t>
            </a:r>
            <a:r>
              <a:rPr lang="it-IT" sz="1200" dirty="0" err="1"/>
              <a:t>hyperinflammatory</a:t>
            </a:r>
            <a:r>
              <a:rPr lang="it-IT" sz="1200" dirty="0"/>
              <a:t> </a:t>
            </a:r>
            <a:r>
              <a:rPr lang="it-IT" sz="1200" dirty="0" err="1"/>
              <a:t>subphenotype</a:t>
            </a:r>
            <a:r>
              <a:rPr lang="it-IT" sz="1200" dirty="0"/>
              <a:t>. </a:t>
            </a:r>
            <a:r>
              <a:rPr lang="it-IT" sz="1200" dirty="0" err="1"/>
              <a:t>Alveolar</a:t>
            </a:r>
            <a:r>
              <a:rPr lang="it-IT" sz="1200" dirty="0"/>
              <a:t> </a:t>
            </a:r>
            <a:r>
              <a:rPr lang="it-IT" sz="1200" dirty="0" err="1"/>
              <a:t>epithelial</a:t>
            </a:r>
            <a:r>
              <a:rPr lang="it-IT" sz="1200" dirty="0"/>
              <a:t> </a:t>
            </a:r>
            <a:r>
              <a:rPr lang="it-IT" sz="1200" dirty="0" err="1"/>
              <a:t>cells</a:t>
            </a:r>
            <a:r>
              <a:rPr lang="it-IT" sz="1200" dirty="0"/>
              <a:t>, </a:t>
            </a:r>
            <a:r>
              <a:rPr lang="it-IT" sz="1200" dirty="0" err="1"/>
              <a:t>alveolar</a:t>
            </a:r>
            <a:r>
              <a:rPr lang="it-IT" sz="1200" dirty="0"/>
              <a:t> </a:t>
            </a:r>
            <a:r>
              <a:rPr lang="it-IT" sz="1200" dirty="0" err="1"/>
              <a:t>macrophages</a:t>
            </a:r>
            <a:r>
              <a:rPr lang="it-IT" sz="1200" dirty="0"/>
              <a:t>, and </a:t>
            </a:r>
            <a:r>
              <a:rPr lang="it-IT" sz="1200" dirty="0" err="1"/>
              <a:t>neutrophils</a:t>
            </a:r>
            <a:r>
              <a:rPr lang="it-IT" sz="1200" dirty="0"/>
              <a:t> </a:t>
            </a:r>
            <a:r>
              <a:rPr lang="it-IT" sz="1200" dirty="0" err="1"/>
              <a:t>have</a:t>
            </a:r>
            <a:r>
              <a:rPr lang="it-IT" sz="1200" dirty="0"/>
              <a:t> a </a:t>
            </a:r>
            <a:r>
              <a:rPr lang="it-IT" sz="1200" dirty="0" err="1"/>
              <a:t>central</a:t>
            </a:r>
            <a:r>
              <a:rPr lang="it-IT" sz="1200" dirty="0"/>
              <a:t> </a:t>
            </a:r>
            <a:r>
              <a:rPr lang="it-IT" sz="1200" dirty="0" err="1"/>
              <a:t>role</a:t>
            </a:r>
            <a:r>
              <a:rPr lang="it-IT" sz="1200" dirty="0"/>
              <a:t> in </a:t>
            </a:r>
            <a:r>
              <a:rPr lang="it-IT" sz="1200" dirty="0" err="1"/>
              <a:t>proinflammatory</a:t>
            </a:r>
            <a:r>
              <a:rPr lang="it-IT" sz="1200" dirty="0"/>
              <a:t> </a:t>
            </a:r>
            <a:r>
              <a:rPr lang="it-IT" sz="1200" dirty="0" err="1"/>
              <a:t>cytokine</a:t>
            </a:r>
            <a:r>
              <a:rPr lang="it-IT" sz="1200" dirty="0"/>
              <a:t> production. </a:t>
            </a:r>
            <a:r>
              <a:rPr lang="it-IT" sz="1200" dirty="0" err="1"/>
              <a:t>Epithelial</a:t>
            </a:r>
            <a:r>
              <a:rPr lang="it-IT" sz="1200" dirty="0"/>
              <a:t> </a:t>
            </a:r>
            <a:r>
              <a:rPr lang="it-IT" sz="1200" dirty="0" err="1"/>
              <a:t>cells</a:t>
            </a:r>
            <a:r>
              <a:rPr lang="it-IT" sz="1200" dirty="0"/>
              <a:t> and </a:t>
            </a:r>
            <a:r>
              <a:rPr lang="it-IT" sz="1200" dirty="0" err="1"/>
              <a:t>macrophages</a:t>
            </a:r>
            <a:r>
              <a:rPr lang="it-IT" sz="1200" dirty="0"/>
              <a:t> are </a:t>
            </a:r>
            <a:r>
              <a:rPr lang="it-IT" sz="1200" dirty="0" err="1"/>
              <a:t>essential</a:t>
            </a:r>
            <a:r>
              <a:rPr lang="it-IT" sz="1200" dirty="0"/>
              <a:t> in production of </a:t>
            </a:r>
            <a:r>
              <a:rPr lang="it-IT" sz="1200" dirty="0" err="1"/>
              <a:t>proinflammatory</a:t>
            </a:r>
            <a:r>
              <a:rPr lang="it-IT" sz="1200" dirty="0"/>
              <a:t> </a:t>
            </a:r>
            <a:r>
              <a:rPr lang="it-IT" sz="1200" dirty="0" err="1"/>
              <a:t>molecules</a:t>
            </a:r>
            <a:r>
              <a:rPr lang="it-IT" sz="1200" dirty="0"/>
              <a:t>. </a:t>
            </a:r>
            <a:r>
              <a:rPr lang="it-IT" sz="1200" dirty="0" err="1"/>
              <a:t>Neutrophils</a:t>
            </a:r>
            <a:r>
              <a:rPr lang="it-IT" sz="1200" dirty="0"/>
              <a:t> produce </a:t>
            </a:r>
            <a:r>
              <a:rPr lang="it-IT" sz="1200" dirty="0" err="1"/>
              <a:t>various</a:t>
            </a:r>
            <a:r>
              <a:rPr lang="it-IT" sz="1200" dirty="0"/>
              <a:t> </a:t>
            </a:r>
            <a:r>
              <a:rPr lang="it-IT" sz="1200" dirty="0" err="1"/>
              <a:t>injurious</a:t>
            </a:r>
            <a:r>
              <a:rPr lang="it-IT" sz="1200" dirty="0"/>
              <a:t> </a:t>
            </a:r>
            <a:r>
              <a:rPr lang="it-IT" sz="1200" dirty="0" err="1"/>
              <a:t>molecules</a:t>
            </a:r>
            <a:r>
              <a:rPr lang="it-IT" sz="1200" dirty="0"/>
              <a:t> </a:t>
            </a:r>
            <a:r>
              <a:rPr lang="it-IT" sz="1200" dirty="0" err="1"/>
              <a:t>that</a:t>
            </a:r>
            <a:r>
              <a:rPr lang="it-IT" sz="1200" dirty="0"/>
              <a:t> </a:t>
            </a:r>
            <a:r>
              <a:rPr lang="it-IT" sz="1200" dirty="0" err="1"/>
              <a:t>damage</a:t>
            </a:r>
            <a:r>
              <a:rPr lang="it-IT" sz="1200" dirty="0"/>
              <a:t> </a:t>
            </a:r>
            <a:r>
              <a:rPr lang="it-IT" sz="1200" dirty="0" err="1"/>
              <a:t>type</a:t>
            </a:r>
            <a:r>
              <a:rPr lang="it-IT" sz="1200" dirty="0"/>
              <a:t> 1 and </a:t>
            </a:r>
            <a:r>
              <a:rPr lang="it-IT" sz="1200" dirty="0" err="1"/>
              <a:t>type</a:t>
            </a:r>
            <a:r>
              <a:rPr lang="it-IT" sz="1200" dirty="0"/>
              <a:t> 2 </a:t>
            </a:r>
            <a:r>
              <a:rPr lang="it-IT" sz="1200" dirty="0" err="1"/>
              <a:t>pneumocytes</a:t>
            </a:r>
            <a:r>
              <a:rPr lang="it-IT" sz="1200" dirty="0"/>
              <a:t> </a:t>
            </a:r>
            <a:r>
              <a:rPr lang="it-IT" sz="1200" dirty="0" err="1"/>
              <a:t>resulting</a:t>
            </a:r>
            <a:r>
              <a:rPr lang="it-IT" sz="1200" dirty="0"/>
              <a:t> in </a:t>
            </a:r>
            <a:r>
              <a:rPr lang="it-IT" sz="1200" dirty="0" err="1"/>
              <a:t>increased</a:t>
            </a:r>
            <a:r>
              <a:rPr lang="it-IT" sz="1200" dirty="0"/>
              <a:t> </a:t>
            </a:r>
            <a:r>
              <a:rPr lang="it-IT" sz="1200" dirty="0" err="1"/>
              <a:t>levels</a:t>
            </a:r>
            <a:r>
              <a:rPr lang="it-IT" sz="1200" dirty="0"/>
              <a:t> of </a:t>
            </a:r>
            <a:r>
              <a:rPr lang="it-IT" sz="1200" dirty="0" err="1"/>
              <a:t>pneumocyte</a:t>
            </a:r>
            <a:r>
              <a:rPr lang="it-IT" sz="1200" dirty="0"/>
              <a:t> </a:t>
            </a:r>
            <a:r>
              <a:rPr lang="it-IT" sz="1200" dirty="0" err="1"/>
              <a:t>injury</a:t>
            </a:r>
            <a:r>
              <a:rPr lang="it-IT" sz="1200" dirty="0"/>
              <a:t> markers. </a:t>
            </a:r>
            <a:r>
              <a:rPr lang="it-IT" sz="1200" dirty="0" err="1"/>
              <a:t>Without</a:t>
            </a:r>
            <a:r>
              <a:rPr lang="it-IT" sz="1200" dirty="0"/>
              <a:t> </a:t>
            </a:r>
            <a:r>
              <a:rPr lang="it-IT" sz="1200" dirty="0" err="1"/>
              <a:t>systemic</a:t>
            </a:r>
            <a:r>
              <a:rPr lang="it-IT" sz="1200" dirty="0"/>
              <a:t> </a:t>
            </a:r>
            <a:r>
              <a:rPr lang="it-IT" sz="1200" dirty="0" err="1"/>
              <a:t>inflammation</a:t>
            </a:r>
            <a:r>
              <a:rPr lang="it-IT" sz="1200" dirty="0"/>
              <a:t>, the </a:t>
            </a:r>
            <a:r>
              <a:rPr lang="it-IT" sz="1200" dirty="0" err="1"/>
              <a:t>injury</a:t>
            </a:r>
            <a:r>
              <a:rPr lang="it-IT" sz="1200" dirty="0"/>
              <a:t> </a:t>
            </a:r>
            <a:r>
              <a:rPr lang="it-IT" sz="1200" dirty="0" err="1"/>
              <a:t>caused</a:t>
            </a:r>
            <a:r>
              <a:rPr lang="it-IT" sz="1200" dirty="0"/>
              <a:t> by </a:t>
            </a:r>
            <a:r>
              <a:rPr lang="it-IT" sz="1200" dirty="0" err="1"/>
              <a:t>inflammation</a:t>
            </a:r>
            <a:r>
              <a:rPr lang="it-IT" sz="1200" dirty="0"/>
              <a:t> in </a:t>
            </a:r>
            <a:r>
              <a:rPr lang="it-IT" sz="1200" dirty="0" err="1"/>
              <a:t>this</a:t>
            </a:r>
            <a:r>
              <a:rPr lang="it-IT" sz="1200" dirty="0"/>
              <a:t> scenario </a:t>
            </a:r>
            <a:r>
              <a:rPr lang="it-IT" sz="1200" dirty="0" err="1"/>
              <a:t>is</a:t>
            </a:r>
            <a:r>
              <a:rPr lang="it-IT" sz="1200" dirty="0"/>
              <a:t> </a:t>
            </a:r>
            <a:r>
              <a:rPr lang="it-IT" sz="1200" dirty="0" err="1"/>
              <a:t>driven</a:t>
            </a:r>
            <a:r>
              <a:rPr lang="it-IT" sz="1200" dirty="0"/>
              <a:t> from the </a:t>
            </a:r>
            <a:r>
              <a:rPr lang="it-IT" sz="1200" dirty="0" err="1"/>
              <a:t>alveolar</a:t>
            </a:r>
            <a:r>
              <a:rPr lang="it-IT" sz="1200" dirty="0"/>
              <a:t> </a:t>
            </a:r>
            <a:r>
              <a:rPr lang="it-IT" sz="1200" dirty="0" err="1"/>
              <a:t>towards</a:t>
            </a:r>
            <a:r>
              <a:rPr lang="it-IT" sz="1200" dirty="0"/>
              <a:t> the </a:t>
            </a:r>
            <a:r>
              <a:rPr lang="it-IT" sz="1200" dirty="0" err="1"/>
              <a:t>systemic</a:t>
            </a:r>
            <a:r>
              <a:rPr lang="it-IT" sz="1200" dirty="0"/>
              <a:t> </a:t>
            </a:r>
            <a:r>
              <a:rPr lang="it-IT" sz="1200" dirty="0" err="1"/>
              <a:t>compartment</a:t>
            </a:r>
            <a:r>
              <a:rPr lang="it-IT" sz="1200" dirty="0"/>
              <a:t> (</a:t>
            </a:r>
            <a:r>
              <a:rPr lang="it-IT" sz="1200" dirty="0" err="1"/>
              <a:t>yellow</a:t>
            </a:r>
            <a:r>
              <a:rPr lang="it-IT" sz="1200" dirty="0"/>
              <a:t> </a:t>
            </a:r>
            <a:r>
              <a:rPr lang="it-IT" sz="1200" dirty="0" err="1"/>
              <a:t>arrow</a:t>
            </a:r>
            <a:r>
              <a:rPr lang="it-IT" sz="1200" dirty="0"/>
              <a:t>), </a:t>
            </a:r>
            <a:r>
              <a:rPr lang="it-IT" sz="1200" dirty="0" err="1"/>
              <a:t>also</a:t>
            </a:r>
            <a:r>
              <a:rPr lang="it-IT" sz="1200" dirty="0"/>
              <a:t> </a:t>
            </a:r>
            <a:r>
              <a:rPr lang="it-IT" sz="1200" dirty="0" err="1"/>
              <a:t>resulting</a:t>
            </a:r>
            <a:r>
              <a:rPr lang="it-IT" sz="1200" dirty="0"/>
              <a:t> in </a:t>
            </a:r>
            <a:r>
              <a:rPr lang="it-IT" sz="1200" dirty="0" err="1"/>
              <a:t>increased</a:t>
            </a:r>
            <a:r>
              <a:rPr lang="it-IT" sz="1200" dirty="0"/>
              <a:t> </a:t>
            </a:r>
            <a:r>
              <a:rPr lang="it-IT" sz="1200" dirty="0" err="1"/>
              <a:t>permeability</a:t>
            </a:r>
            <a:r>
              <a:rPr lang="it-IT" sz="1200" dirty="0"/>
              <a:t> and </a:t>
            </a:r>
            <a:r>
              <a:rPr lang="it-IT" sz="1200" dirty="0" err="1"/>
              <a:t>alveolar</a:t>
            </a:r>
            <a:r>
              <a:rPr lang="it-IT" sz="1200" dirty="0"/>
              <a:t> </a:t>
            </a:r>
            <a:r>
              <a:rPr lang="it-IT" sz="1200" dirty="0" err="1"/>
              <a:t>oedema</a:t>
            </a:r>
            <a:r>
              <a:rPr lang="it-IT" sz="1200" dirty="0"/>
              <a:t>. (D) The </a:t>
            </a:r>
            <a:r>
              <a:rPr lang="it-IT" sz="1200" dirty="0" err="1"/>
              <a:t>combined</a:t>
            </a:r>
            <a:r>
              <a:rPr lang="it-IT" sz="1200" dirty="0"/>
              <a:t> </a:t>
            </a:r>
            <a:r>
              <a:rPr lang="it-IT" sz="1200" dirty="0" err="1"/>
              <a:t>presence</a:t>
            </a:r>
            <a:r>
              <a:rPr lang="it-IT" sz="1200" dirty="0"/>
              <a:t> of </a:t>
            </a:r>
            <a:r>
              <a:rPr lang="it-IT" sz="1200" dirty="0" err="1"/>
              <a:t>systemic</a:t>
            </a:r>
            <a:r>
              <a:rPr lang="it-IT" sz="1200" dirty="0"/>
              <a:t> and </a:t>
            </a:r>
            <a:r>
              <a:rPr lang="it-IT" sz="1200" dirty="0" err="1"/>
              <a:t>alveolar</a:t>
            </a:r>
            <a:r>
              <a:rPr lang="it-IT" sz="1200" dirty="0"/>
              <a:t> </a:t>
            </a:r>
            <a:r>
              <a:rPr lang="it-IT" sz="1200" dirty="0" err="1"/>
              <a:t>hyperinflammation</a:t>
            </a:r>
            <a:r>
              <a:rPr lang="it-IT" sz="1200" dirty="0"/>
              <a:t>. Under </a:t>
            </a:r>
            <a:r>
              <a:rPr lang="it-IT" sz="1200" dirty="0" err="1"/>
              <a:t>these</a:t>
            </a:r>
            <a:r>
              <a:rPr lang="it-IT" sz="1200" dirty="0"/>
              <a:t> </a:t>
            </a:r>
            <a:r>
              <a:rPr lang="it-IT" sz="1200" dirty="0" err="1"/>
              <a:t>circumstances</a:t>
            </a:r>
            <a:r>
              <a:rPr lang="it-IT" sz="2000" b="1" dirty="0"/>
              <a:t>, </a:t>
            </a:r>
            <a:r>
              <a:rPr lang="it-IT" sz="2000" b="1" dirty="0" err="1"/>
              <a:t>inflammation</a:t>
            </a:r>
            <a:r>
              <a:rPr lang="it-IT" sz="2000" b="1" dirty="0"/>
              <a:t> </a:t>
            </a:r>
            <a:r>
              <a:rPr lang="it-IT" sz="2000" b="1" dirty="0" err="1"/>
              <a:t>induces</a:t>
            </a:r>
            <a:r>
              <a:rPr lang="it-IT" sz="2000" b="1" dirty="0"/>
              <a:t> </a:t>
            </a:r>
            <a:r>
              <a:rPr lang="it-IT" sz="2000" b="1" dirty="0" err="1"/>
              <a:t>lung</a:t>
            </a:r>
            <a:r>
              <a:rPr lang="it-IT" sz="2000" b="1" dirty="0"/>
              <a:t> </a:t>
            </a:r>
            <a:r>
              <a:rPr lang="it-IT" sz="2000" b="1" dirty="0" err="1"/>
              <a:t>injury</a:t>
            </a:r>
            <a:r>
              <a:rPr lang="it-IT" sz="2000" b="1" dirty="0"/>
              <a:t>, </a:t>
            </a:r>
            <a:r>
              <a:rPr lang="it-IT" sz="2000" b="1" dirty="0" err="1"/>
              <a:t>increased</a:t>
            </a:r>
            <a:r>
              <a:rPr lang="it-IT" sz="2000" b="1" dirty="0"/>
              <a:t> </a:t>
            </a:r>
            <a:r>
              <a:rPr lang="it-IT" sz="2000" b="1" dirty="0" err="1"/>
              <a:t>permeability</a:t>
            </a:r>
            <a:r>
              <a:rPr lang="it-IT" sz="2000" b="1" dirty="0"/>
              <a:t>, and </a:t>
            </a:r>
            <a:r>
              <a:rPr lang="it-IT" sz="2000" b="1" dirty="0" err="1"/>
              <a:t>alveolar</a:t>
            </a:r>
            <a:r>
              <a:rPr lang="it-IT" sz="2000" b="1" dirty="0"/>
              <a:t> </a:t>
            </a:r>
            <a:r>
              <a:rPr lang="it-IT" sz="2000" b="1" dirty="0" err="1"/>
              <a:t>oedema</a:t>
            </a:r>
            <a:r>
              <a:rPr lang="it-IT" sz="2000" b="1" dirty="0"/>
              <a:t> from </a:t>
            </a:r>
            <a:r>
              <a:rPr lang="it-IT" sz="2000" b="1" dirty="0" err="1"/>
              <a:t>both</a:t>
            </a:r>
            <a:r>
              <a:rPr lang="it-IT" sz="2000" b="1" dirty="0"/>
              <a:t> </a:t>
            </a:r>
            <a:r>
              <a:rPr lang="it-IT" sz="2000" b="1" dirty="0" err="1"/>
              <a:t>directions</a:t>
            </a:r>
            <a:r>
              <a:rPr lang="it-IT" sz="1200"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i="1" dirty="0" err="1">
                <a:latin typeface="Arial" panose="020B0604020202020204" pitchFamily="34" charset="0"/>
                <a:cs typeface="Arial" panose="020B0604020202020204" pitchFamily="34" charset="0"/>
              </a:rPr>
              <a:t>Although</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these</a:t>
            </a:r>
            <a:r>
              <a:rPr lang="it-IT" i="1" dirty="0">
                <a:latin typeface="Arial" panose="020B0604020202020204" pitchFamily="34" charset="0"/>
                <a:cs typeface="Arial" panose="020B0604020202020204" pitchFamily="34" charset="0"/>
              </a:rPr>
              <a:t> panels illustrate the </a:t>
            </a:r>
            <a:r>
              <a:rPr lang="it-IT" i="1" dirty="0" err="1">
                <a:latin typeface="Arial" panose="020B0604020202020204" pitchFamily="34" charset="0"/>
                <a:cs typeface="Arial" panose="020B0604020202020204" pitchFamily="34" charset="0"/>
              </a:rPr>
              <a:t>extreme</a:t>
            </a:r>
            <a:r>
              <a:rPr lang="it-IT" i="1" dirty="0">
                <a:latin typeface="Arial" panose="020B0604020202020204" pitchFamily="34" charset="0"/>
                <a:cs typeface="Arial" panose="020B0604020202020204" pitchFamily="34" charset="0"/>
              </a:rPr>
              <a:t> situations, the </a:t>
            </a:r>
            <a:r>
              <a:rPr lang="it-IT" i="1" dirty="0" err="1">
                <a:latin typeface="Arial" panose="020B0604020202020204" pitchFamily="34" charset="0"/>
                <a:cs typeface="Arial" panose="020B0604020202020204" pitchFamily="34" charset="0"/>
              </a:rPr>
              <a:t>severity</a:t>
            </a:r>
            <a:r>
              <a:rPr lang="it-IT" i="1" dirty="0">
                <a:latin typeface="Arial" panose="020B0604020202020204" pitchFamily="34" charset="0"/>
                <a:cs typeface="Arial" panose="020B0604020202020204" pitchFamily="34" charset="0"/>
              </a:rPr>
              <a:t> of </a:t>
            </a:r>
            <a:r>
              <a:rPr lang="it-IT" i="1" dirty="0" err="1">
                <a:latin typeface="Arial" panose="020B0604020202020204" pitchFamily="34" charset="0"/>
                <a:cs typeface="Arial" panose="020B0604020202020204" pitchFamily="34" charset="0"/>
              </a:rPr>
              <a:t>systemic</a:t>
            </a:r>
            <a:r>
              <a:rPr lang="it-IT" i="1" dirty="0">
                <a:latin typeface="Arial" panose="020B0604020202020204" pitchFamily="34" charset="0"/>
                <a:cs typeface="Arial" panose="020B0604020202020204" pitchFamily="34" charset="0"/>
              </a:rPr>
              <a:t> and </a:t>
            </a:r>
            <a:r>
              <a:rPr lang="it-IT" i="1" dirty="0" err="1">
                <a:latin typeface="Arial" panose="020B0604020202020204" pitchFamily="34" charset="0"/>
                <a:cs typeface="Arial" panose="020B0604020202020204" pitchFamily="34" charset="0"/>
              </a:rPr>
              <a:t>alveolar</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inflammation</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exists</a:t>
            </a:r>
            <a:r>
              <a:rPr lang="it-IT" i="1" dirty="0">
                <a:latin typeface="Arial" panose="020B0604020202020204" pitchFamily="34" charset="0"/>
                <a:cs typeface="Arial" panose="020B0604020202020204" pitchFamily="34" charset="0"/>
              </a:rPr>
              <a:t> on a </a:t>
            </a:r>
            <a:r>
              <a:rPr lang="it-IT" i="1" dirty="0" err="1">
                <a:latin typeface="Arial" panose="020B0604020202020204" pitchFamily="34" charset="0"/>
                <a:cs typeface="Arial" panose="020B0604020202020204" pitchFamily="34" charset="0"/>
              </a:rPr>
              <a:t>spectrum</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that</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probably</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varies</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considerably</a:t>
            </a:r>
            <a:r>
              <a:rPr lang="it-IT" i="1" dirty="0">
                <a:latin typeface="Arial" panose="020B0604020202020204" pitchFamily="34" charset="0"/>
                <a:cs typeface="Arial" panose="020B0604020202020204" pitchFamily="34" charset="0"/>
              </a:rPr>
              <a:t> from </a:t>
            </a:r>
            <a:r>
              <a:rPr lang="it-IT" i="1" dirty="0" err="1">
                <a:latin typeface="Arial" panose="020B0604020202020204" pitchFamily="34" charset="0"/>
                <a:cs typeface="Arial" panose="020B0604020202020204" pitchFamily="34" charset="0"/>
              </a:rPr>
              <a:t>patient</a:t>
            </a:r>
            <a:r>
              <a:rPr lang="it-IT" i="1" dirty="0">
                <a:latin typeface="Arial" panose="020B0604020202020204" pitchFamily="34" charset="0"/>
                <a:cs typeface="Arial" panose="020B0604020202020204" pitchFamily="34" charset="0"/>
              </a:rPr>
              <a:t> to </a:t>
            </a:r>
            <a:r>
              <a:rPr lang="it-IT" i="1" dirty="0" err="1">
                <a:latin typeface="Arial" panose="020B0604020202020204" pitchFamily="34" charset="0"/>
                <a:cs typeface="Arial" panose="020B0604020202020204" pitchFamily="34" charset="0"/>
              </a:rPr>
              <a:t>patient</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contributing</a:t>
            </a:r>
            <a:r>
              <a:rPr lang="it-IT" i="1" dirty="0">
                <a:latin typeface="Arial" panose="020B0604020202020204" pitchFamily="34" charset="0"/>
                <a:cs typeface="Arial" panose="020B0604020202020204" pitchFamily="34" charset="0"/>
              </a:rPr>
              <a:t> to </a:t>
            </a:r>
            <a:r>
              <a:rPr lang="it-IT" i="1" dirty="0" err="1">
                <a:latin typeface="Arial" panose="020B0604020202020204" pitchFamily="34" charset="0"/>
                <a:cs typeface="Arial" panose="020B0604020202020204" pitchFamily="34" charset="0"/>
              </a:rPr>
              <a:t>heterogeneity</a:t>
            </a:r>
            <a:r>
              <a:rPr lang="it-IT" i="1" dirty="0">
                <a:latin typeface="Arial" panose="020B0604020202020204" pitchFamily="34" charset="0"/>
                <a:cs typeface="Arial" panose="020B0604020202020204" pitchFamily="34" charset="0"/>
              </a:rPr>
              <a:t>. </a:t>
            </a:r>
          </a:p>
          <a:p>
            <a:endParaRPr lang="it-IT" dirty="0"/>
          </a:p>
        </p:txBody>
      </p:sp>
      <p:sp>
        <p:nvSpPr>
          <p:cNvPr id="4" name="Segnaposto numero diapositiva 3">
            <a:extLst>
              <a:ext uri="{FF2B5EF4-FFF2-40B4-BE49-F238E27FC236}">
                <a16:creationId xmlns:a16="http://schemas.microsoft.com/office/drawing/2014/main" id="{D931B5F0-E8EE-C5DB-29F2-B5A2D881565F}"/>
              </a:ext>
            </a:extLst>
          </p:cNvPr>
          <p:cNvSpPr>
            <a:spLocks noGrp="1"/>
          </p:cNvSpPr>
          <p:nvPr>
            <p:ph type="sldNum" sz="quarter" idx="5"/>
          </p:nvPr>
        </p:nvSpPr>
        <p:spPr/>
        <p:txBody>
          <a:bodyPr/>
          <a:lstStyle/>
          <a:p>
            <a:fld id="{5C3947EF-25BD-D44C-B0B2-7A0329810737}" type="slidenum">
              <a:rPr lang="it-IT" smtClean="0"/>
              <a:t>13</a:t>
            </a:fld>
            <a:endParaRPr lang="it-IT"/>
          </a:p>
        </p:txBody>
      </p:sp>
    </p:spTree>
    <p:extLst>
      <p:ext uri="{BB962C8B-B14F-4D97-AF65-F5344CB8AC3E}">
        <p14:creationId xmlns:p14="http://schemas.microsoft.com/office/powerpoint/2010/main" val="347798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69D19-F3AE-BF70-9EA0-E7AD7F803C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9ACD56A-C9A8-EF6B-B4AF-EF7ECB24245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A75BC72-E03F-9F08-299D-BC2F5D4EF11E}"/>
              </a:ext>
            </a:extLst>
          </p:cNvPr>
          <p:cNvSpPr>
            <a:spLocks noGrp="1"/>
          </p:cNvSpPr>
          <p:nvPr>
            <p:ph type="body" idx="1"/>
          </p:nvPr>
        </p:nvSpPr>
        <p:spPr/>
        <p:txBody>
          <a:bodyPr/>
          <a:lstStyle/>
          <a:p>
            <a:r>
              <a:rPr lang="it-IT" b="0" i="0" dirty="0" err="1">
                <a:solidFill>
                  <a:srgbClr val="333333"/>
                </a:solidFill>
                <a:effectLst/>
                <a:latin typeface="Guardian TextSans Web"/>
              </a:rPr>
              <a:t>Sepsis</a:t>
            </a:r>
            <a:r>
              <a:rPr lang="it-IT" b="0" i="0" dirty="0">
                <a:solidFill>
                  <a:srgbClr val="333333"/>
                </a:solidFill>
                <a:effectLst/>
                <a:latin typeface="Guardian TextSans Web"/>
              </a:rPr>
              <a:t> </a:t>
            </a:r>
            <a:r>
              <a:rPr lang="it-IT" b="0" i="0" dirty="0" err="1">
                <a:solidFill>
                  <a:srgbClr val="333333"/>
                </a:solidFill>
                <a:effectLst/>
                <a:latin typeface="Guardian TextSans Web"/>
              </a:rPr>
              <a:t>should</a:t>
            </a:r>
            <a:r>
              <a:rPr lang="it-IT" b="0" i="0" dirty="0">
                <a:solidFill>
                  <a:srgbClr val="333333"/>
                </a:solidFill>
                <a:effectLst/>
                <a:latin typeface="Guardian TextSans Web"/>
              </a:rPr>
              <a:t> be </a:t>
            </a:r>
            <a:r>
              <a:rPr lang="it-IT" b="0" i="0" dirty="0" err="1">
                <a:solidFill>
                  <a:srgbClr val="333333"/>
                </a:solidFill>
                <a:effectLst/>
                <a:latin typeface="Guardian TextSans Web"/>
              </a:rPr>
              <a:t>defined</a:t>
            </a:r>
            <a:r>
              <a:rPr lang="it-IT" b="0" i="0" dirty="0">
                <a:solidFill>
                  <a:srgbClr val="333333"/>
                </a:solidFill>
                <a:effectLst/>
                <a:latin typeface="Guardian TextSans Web"/>
              </a:rPr>
              <a:t> </a:t>
            </a:r>
            <a:r>
              <a:rPr lang="it-IT" b="0" i="0" dirty="0" err="1">
                <a:solidFill>
                  <a:srgbClr val="333333"/>
                </a:solidFill>
                <a:effectLst/>
                <a:latin typeface="Guardian TextSans Web"/>
              </a:rPr>
              <a:t>as</a:t>
            </a:r>
            <a:r>
              <a:rPr lang="it-IT" b="0" i="0" dirty="0">
                <a:solidFill>
                  <a:srgbClr val="333333"/>
                </a:solidFill>
                <a:effectLst/>
                <a:latin typeface="Guardian TextSans Web"/>
              </a:rPr>
              <a:t> life-</a:t>
            </a:r>
            <a:r>
              <a:rPr lang="it-IT" b="0" i="0" dirty="0" err="1">
                <a:solidFill>
                  <a:srgbClr val="333333"/>
                </a:solidFill>
                <a:effectLst/>
                <a:latin typeface="Guardian TextSans Web"/>
              </a:rPr>
              <a:t>threatening</a:t>
            </a:r>
            <a:r>
              <a:rPr lang="it-IT" b="0" i="0" dirty="0">
                <a:solidFill>
                  <a:srgbClr val="333333"/>
                </a:solidFill>
                <a:effectLst/>
                <a:latin typeface="Guardian TextSans Web"/>
              </a:rPr>
              <a:t> </a:t>
            </a:r>
            <a:r>
              <a:rPr lang="it-IT" b="0" i="0" dirty="0" err="1">
                <a:solidFill>
                  <a:srgbClr val="333333"/>
                </a:solidFill>
                <a:effectLst/>
                <a:latin typeface="Guardian TextSans Web"/>
              </a:rPr>
              <a:t>organ</a:t>
            </a:r>
            <a:r>
              <a:rPr lang="it-IT" b="0" i="0" dirty="0">
                <a:solidFill>
                  <a:srgbClr val="333333"/>
                </a:solidFill>
                <a:effectLst/>
                <a:latin typeface="Guardian TextSans Web"/>
              </a:rPr>
              <a:t> </a:t>
            </a:r>
            <a:r>
              <a:rPr lang="it-IT" b="0" i="0" dirty="0" err="1">
                <a:solidFill>
                  <a:srgbClr val="333333"/>
                </a:solidFill>
                <a:effectLst/>
                <a:latin typeface="Guardian TextSans Web"/>
              </a:rPr>
              <a:t>dysfunction</a:t>
            </a:r>
            <a:r>
              <a:rPr lang="it-IT" b="0" i="0" dirty="0">
                <a:solidFill>
                  <a:srgbClr val="333333"/>
                </a:solidFill>
                <a:effectLst/>
                <a:latin typeface="Guardian TextSans Web"/>
              </a:rPr>
              <a:t> </a:t>
            </a:r>
            <a:r>
              <a:rPr lang="it-IT" b="0" i="0" dirty="0" err="1">
                <a:solidFill>
                  <a:srgbClr val="333333"/>
                </a:solidFill>
                <a:effectLst/>
                <a:latin typeface="Guardian TextSans Web"/>
              </a:rPr>
              <a:t>caused</a:t>
            </a:r>
            <a:r>
              <a:rPr lang="it-IT" b="0" i="0" dirty="0">
                <a:solidFill>
                  <a:srgbClr val="333333"/>
                </a:solidFill>
                <a:effectLst/>
                <a:latin typeface="Guardian TextSans Web"/>
              </a:rPr>
              <a:t> by a </a:t>
            </a:r>
            <a:r>
              <a:rPr lang="it-IT" b="0" i="0" dirty="0" err="1">
                <a:solidFill>
                  <a:srgbClr val="333333"/>
                </a:solidFill>
                <a:effectLst/>
                <a:latin typeface="Guardian TextSans Web"/>
              </a:rPr>
              <a:t>dysregulated</a:t>
            </a:r>
            <a:r>
              <a:rPr lang="it-IT" b="0" i="0" dirty="0">
                <a:solidFill>
                  <a:srgbClr val="333333"/>
                </a:solidFill>
                <a:effectLst/>
                <a:latin typeface="Guardian TextSans Web"/>
              </a:rPr>
              <a:t> </a:t>
            </a:r>
            <a:r>
              <a:rPr lang="it-IT" b="0" i="0" dirty="0" err="1">
                <a:solidFill>
                  <a:srgbClr val="333333"/>
                </a:solidFill>
                <a:effectLst/>
                <a:latin typeface="Guardian TextSans Web"/>
              </a:rPr>
              <a:t>host</a:t>
            </a:r>
            <a:r>
              <a:rPr lang="it-IT" b="0" i="0" dirty="0">
                <a:solidFill>
                  <a:srgbClr val="333333"/>
                </a:solidFill>
                <a:effectLst/>
                <a:latin typeface="Guardian TextSans Web"/>
              </a:rPr>
              <a:t> </a:t>
            </a:r>
            <a:r>
              <a:rPr lang="it-IT" b="0" i="0" dirty="0" err="1">
                <a:solidFill>
                  <a:srgbClr val="333333"/>
                </a:solidFill>
                <a:effectLst/>
                <a:latin typeface="Guardian TextSans Web"/>
              </a:rPr>
              <a:t>response</a:t>
            </a:r>
            <a:r>
              <a:rPr lang="it-IT" b="0" i="0" dirty="0">
                <a:solidFill>
                  <a:srgbClr val="333333"/>
                </a:solidFill>
                <a:effectLst/>
                <a:latin typeface="Guardian TextSans Web"/>
              </a:rPr>
              <a:t> to </a:t>
            </a:r>
            <a:r>
              <a:rPr lang="it-IT" b="0" i="0" dirty="0" err="1">
                <a:solidFill>
                  <a:srgbClr val="333333"/>
                </a:solidFill>
                <a:effectLst/>
                <a:latin typeface="Guardian TextSans Web"/>
              </a:rPr>
              <a:t>infection</a:t>
            </a:r>
            <a:r>
              <a:rPr lang="it-IT" b="0" i="0" dirty="0">
                <a:solidFill>
                  <a:srgbClr val="333333"/>
                </a:solidFill>
                <a:effectLst/>
                <a:latin typeface="Guardian TextSans Web"/>
              </a:rPr>
              <a:t>. For clinical </a:t>
            </a:r>
            <a:r>
              <a:rPr lang="it-IT" b="0" i="0" dirty="0" err="1">
                <a:solidFill>
                  <a:srgbClr val="333333"/>
                </a:solidFill>
                <a:effectLst/>
                <a:latin typeface="Guardian TextSans Web"/>
              </a:rPr>
              <a:t>operationalization</a:t>
            </a:r>
            <a:r>
              <a:rPr lang="it-IT" b="0" i="0" dirty="0">
                <a:solidFill>
                  <a:srgbClr val="333333"/>
                </a:solidFill>
                <a:effectLst/>
                <a:latin typeface="Guardian TextSans Web"/>
              </a:rPr>
              <a:t>, </a:t>
            </a:r>
            <a:r>
              <a:rPr lang="it-IT" b="0" i="0" dirty="0" err="1">
                <a:solidFill>
                  <a:srgbClr val="333333"/>
                </a:solidFill>
                <a:effectLst/>
                <a:latin typeface="Guardian TextSans Web"/>
              </a:rPr>
              <a:t>organ</a:t>
            </a:r>
            <a:r>
              <a:rPr lang="it-IT" b="0" i="0" dirty="0">
                <a:solidFill>
                  <a:srgbClr val="333333"/>
                </a:solidFill>
                <a:effectLst/>
                <a:latin typeface="Guardian TextSans Web"/>
              </a:rPr>
              <a:t> </a:t>
            </a:r>
            <a:r>
              <a:rPr lang="it-IT" b="0" i="0" dirty="0" err="1">
                <a:solidFill>
                  <a:srgbClr val="333333"/>
                </a:solidFill>
                <a:effectLst/>
                <a:latin typeface="Guardian TextSans Web"/>
              </a:rPr>
              <a:t>dysfunction</a:t>
            </a:r>
            <a:r>
              <a:rPr lang="it-IT" b="0" i="0" dirty="0">
                <a:solidFill>
                  <a:srgbClr val="333333"/>
                </a:solidFill>
                <a:effectLst/>
                <a:latin typeface="Guardian TextSans Web"/>
              </a:rPr>
              <a:t> can be </a:t>
            </a:r>
            <a:r>
              <a:rPr lang="it-IT" b="0" i="0" dirty="0" err="1">
                <a:solidFill>
                  <a:srgbClr val="333333"/>
                </a:solidFill>
                <a:effectLst/>
                <a:latin typeface="Guardian TextSans Web"/>
              </a:rPr>
              <a:t>represented</a:t>
            </a:r>
            <a:r>
              <a:rPr lang="it-IT" b="0" i="0" dirty="0">
                <a:solidFill>
                  <a:srgbClr val="333333"/>
                </a:solidFill>
                <a:effectLst/>
                <a:latin typeface="Guardian TextSans Web"/>
              </a:rPr>
              <a:t> by an </a:t>
            </a:r>
            <a:r>
              <a:rPr lang="it-IT" b="0" i="0" dirty="0" err="1">
                <a:solidFill>
                  <a:srgbClr val="333333"/>
                </a:solidFill>
                <a:effectLst/>
                <a:latin typeface="Guardian TextSans Web"/>
              </a:rPr>
              <a:t>increase</a:t>
            </a:r>
            <a:r>
              <a:rPr lang="it-IT" b="0" i="0" dirty="0">
                <a:solidFill>
                  <a:srgbClr val="333333"/>
                </a:solidFill>
                <a:effectLst/>
                <a:latin typeface="Guardian TextSans Web"/>
              </a:rPr>
              <a:t> in the </a:t>
            </a:r>
            <a:r>
              <a:rPr lang="it-IT" b="0" i="0" dirty="0" err="1">
                <a:solidFill>
                  <a:srgbClr val="333333"/>
                </a:solidFill>
                <a:effectLst/>
                <a:latin typeface="Guardian TextSans Web"/>
              </a:rPr>
              <a:t>Sequential</a:t>
            </a:r>
            <a:r>
              <a:rPr lang="it-IT" b="0" i="0" dirty="0">
                <a:solidFill>
                  <a:srgbClr val="333333"/>
                </a:solidFill>
                <a:effectLst/>
                <a:latin typeface="Guardian TextSans Web"/>
              </a:rPr>
              <a:t> [</a:t>
            </a:r>
            <a:r>
              <a:rPr lang="it-IT" b="0" i="0" dirty="0" err="1">
                <a:solidFill>
                  <a:srgbClr val="333333"/>
                </a:solidFill>
                <a:effectLst/>
                <a:latin typeface="Guardian TextSans Web"/>
              </a:rPr>
              <a:t>Sepsis-related</a:t>
            </a:r>
            <a:r>
              <a:rPr lang="it-IT" b="0" i="0" dirty="0">
                <a:solidFill>
                  <a:srgbClr val="333333"/>
                </a:solidFill>
                <a:effectLst/>
                <a:latin typeface="Guardian TextSans Web"/>
              </a:rPr>
              <a:t>] </a:t>
            </a:r>
            <a:r>
              <a:rPr lang="it-IT" b="0" i="0" dirty="0" err="1">
                <a:solidFill>
                  <a:srgbClr val="333333"/>
                </a:solidFill>
                <a:effectLst/>
                <a:latin typeface="Guardian TextSans Web"/>
              </a:rPr>
              <a:t>Organ</a:t>
            </a:r>
            <a:r>
              <a:rPr lang="it-IT" b="0" i="0" dirty="0">
                <a:solidFill>
                  <a:srgbClr val="333333"/>
                </a:solidFill>
                <a:effectLst/>
                <a:latin typeface="Guardian TextSans Web"/>
              </a:rPr>
              <a:t> </a:t>
            </a:r>
            <a:r>
              <a:rPr lang="it-IT" b="0" i="0" dirty="0" err="1">
                <a:solidFill>
                  <a:srgbClr val="333333"/>
                </a:solidFill>
                <a:effectLst/>
                <a:latin typeface="Guardian TextSans Web"/>
              </a:rPr>
              <a:t>Failure</a:t>
            </a:r>
            <a:r>
              <a:rPr lang="it-IT" b="0" i="0" dirty="0">
                <a:solidFill>
                  <a:srgbClr val="333333"/>
                </a:solidFill>
                <a:effectLst/>
                <a:latin typeface="Guardian TextSans Web"/>
              </a:rPr>
              <a:t> </a:t>
            </a:r>
            <a:r>
              <a:rPr lang="it-IT" b="0" i="0" dirty="0" err="1">
                <a:solidFill>
                  <a:srgbClr val="333333"/>
                </a:solidFill>
                <a:effectLst/>
                <a:latin typeface="Guardian TextSans Web"/>
              </a:rPr>
              <a:t>Assessment</a:t>
            </a:r>
            <a:r>
              <a:rPr lang="it-IT" b="0" i="0" dirty="0">
                <a:solidFill>
                  <a:srgbClr val="333333"/>
                </a:solidFill>
                <a:effectLst/>
                <a:latin typeface="Guardian TextSans Web"/>
              </a:rPr>
              <a:t> (SOFA) score of 2 points or more, </a:t>
            </a:r>
            <a:r>
              <a:rPr lang="it-IT" b="0" i="0" dirty="0" err="1">
                <a:solidFill>
                  <a:srgbClr val="333333"/>
                </a:solidFill>
                <a:effectLst/>
                <a:latin typeface="Guardian TextSans Web"/>
              </a:rPr>
              <a:t>which</a:t>
            </a:r>
            <a:r>
              <a:rPr lang="it-IT" b="0" i="0" dirty="0">
                <a:solidFill>
                  <a:srgbClr val="333333"/>
                </a:solidFill>
                <a:effectLst/>
                <a:latin typeface="Guardian TextSans Web"/>
              </a:rPr>
              <a:t> </a:t>
            </a:r>
            <a:r>
              <a:rPr lang="it-IT" b="0" i="0" dirty="0" err="1">
                <a:solidFill>
                  <a:srgbClr val="333333"/>
                </a:solidFill>
                <a:effectLst/>
                <a:latin typeface="Guardian TextSans Web"/>
              </a:rPr>
              <a:t>is</a:t>
            </a:r>
            <a:r>
              <a:rPr lang="it-IT" b="0" i="0" dirty="0">
                <a:solidFill>
                  <a:srgbClr val="333333"/>
                </a:solidFill>
                <a:effectLst/>
                <a:latin typeface="Guardian TextSans Web"/>
              </a:rPr>
              <a:t> </a:t>
            </a:r>
            <a:r>
              <a:rPr lang="it-IT" b="0" i="0" dirty="0" err="1">
                <a:solidFill>
                  <a:srgbClr val="333333"/>
                </a:solidFill>
                <a:effectLst/>
                <a:latin typeface="Guardian TextSans Web"/>
              </a:rPr>
              <a:t>associated</a:t>
            </a:r>
            <a:r>
              <a:rPr lang="it-IT" b="0" i="0" dirty="0">
                <a:solidFill>
                  <a:srgbClr val="333333"/>
                </a:solidFill>
                <a:effectLst/>
                <a:latin typeface="Guardian TextSans Web"/>
              </a:rPr>
              <a:t> with an in-hospital </a:t>
            </a:r>
            <a:r>
              <a:rPr lang="it-IT" b="0" i="0" dirty="0" err="1">
                <a:solidFill>
                  <a:srgbClr val="333333"/>
                </a:solidFill>
                <a:effectLst/>
                <a:latin typeface="Guardian TextSans Web"/>
              </a:rPr>
              <a:t>mortality</a:t>
            </a:r>
            <a:r>
              <a:rPr lang="it-IT" b="0" i="0" dirty="0">
                <a:solidFill>
                  <a:srgbClr val="333333"/>
                </a:solidFill>
                <a:effectLst/>
                <a:latin typeface="Guardian TextSans Web"/>
              </a:rPr>
              <a:t> </a:t>
            </a:r>
            <a:r>
              <a:rPr lang="it-IT" b="0" i="0" dirty="0" err="1">
                <a:solidFill>
                  <a:srgbClr val="333333"/>
                </a:solidFill>
                <a:effectLst/>
                <a:latin typeface="Guardian TextSans Web"/>
              </a:rPr>
              <a:t>greater</a:t>
            </a:r>
            <a:r>
              <a:rPr lang="it-IT" b="0" i="0" dirty="0">
                <a:solidFill>
                  <a:srgbClr val="333333"/>
                </a:solidFill>
                <a:effectLst/>
                <a:latin typeface="Guardian TextSans Web"/>
              </a:rPr>
              <a:t> </a:t>
            </a:r>
            <a:r>
              <a:rPr lang="it-IT" b="0" i="0" dirty="0" err="1">
                <a:solidFill>
                  <a:srgbClr val="333333"/>
                </a:solidFill>
                <a:effectLst/>
                <a:latin typeface="Guardian TextSans Web"/>
              </a:rPr>
              <a:t>than</a:t>
            </a:r>
            <a:r>
              <a:rPr lang="it-IT" b="0" i="0" dirty="0">
                <a:solidFill>
                  <a:srgbClr val="333333"/>
                </a:solidFill>
                <a:effectLst/>
                <a:latin typeface="Guardian TextSans Web"/>
              </a:rPr>
              <a:t> 10%. </a:t>
            </a:r>
            <a:r>
              <a:rPr lang="it-IT" b="0" i="0" dirty="0" err="1">
                <a:solidFill>
                  <a:srgbClr val="333333"/>
                </a:solidFill>
                <a:effectLst/>
                <a:latin typeface="Guardian TextSans Web"/>
              </a:rPr>
              <a:t>Septic</a:t>
            </a:r>
            <a:r>
              <a:rPr lang="it-IT" b="0" i="0" dirty="0">
                <a:solidFill>
                  <a:srgbClr val="333333"/>
                </a:solidFill>
                <a:effectLst/>
                <a:latin typeface="Guardian TextSans Web"/>
              </a:rPr>
              <a:t> shock </a:t>
            </a:r>
            <a:r>
              <a:rPr lang="it-IT" b="0" i="0" dirty="0" err="1">
                <a:solidFill>
                  <a:srgbClr val="333333"/>
                </a:solidFill>
                <a:effectLst/>
                <a:latin typeface="Guardian TextSans Web"/>
              </a:rPr>
              <a:t>should</a:t>
            </a:r>
            <a:r>
              <a:rPr lang="it-IT" b="0" i="0" dirty="0">
                <a:solidFill>
                  <a:srgbClr val="333333"/>
                </a:solidFill>
                <a:effectLst/>
                <a:latin typeface="Guardian TextSans Web"/>
              </a:rPr>
              <a:t> be </a:t>
            </a:r>
            <a:r>
              <a:rPr lang="it-IT" b="0" i="0" dirty="0" err="1">
                <a:solidFill>
                  <a:srgbClr val="333333"/>
                </a:solidFill>
                <a:effectLst/>
                <a:latin typeface="Guardian TextSans Web"/>
              </a:rPr>
              <a:t>defined</a:t>
            </a:r>
            <a:r>
              <a:rPr lang="it-IT" b="0" i="0" dirty="0">
                <a:solidFill>
                  <a:srgbClr val="333333"/>
                </a:solidFill>
                <a:effectLst/>
                <a:latin typeface="Guardian TextSans Web"/>
              </a:rPr>
              <a:t> </a:t>
            </a:r>
            <a:r>
              <a:rPr lang="it-IT" b="0" i="0" dirty="0" err="1">
                <a:solidFill>
                  <a:srgbClr val="333333"/>
                </a:solidFill>
                <a:effectLst/>
                <a:latin typeface="Guardian TextSans Web"/>
              </a:rPr>
              <a:t>as</a:t>
            </a:r>
            <a:r>
              <a:rPr lang="it-IT" b="0" i="0" dirty="0">
                <a:solidFill>
                  <a:srgbClr val="333333"/>
                </a:solidFill>
                <a:effectLst/>
                <a:latin typeface="Guardian TextSans Web"/>
              </a:rPr>
              <a:t> a subset of </a:t>
            </a:r>
            <a:r>
              <a:rPr lang="it-IT" b="0" i="0" dirty="0" err="1">
                <a:solidFill>
                  <a:srgbClr val="333333"/>
                </a:solidFill>
                <a:effectLst/>
                <a:latin typeface="Guardian TextSans Web"/>
              </a:rPr>
              <a:t>sepsis</a:t>
            </a:r>
            <a:r>
              <a:rPr lang="it-IT" b="0" i="0" dirty="0">
                <a:solidFill>
                  <a:srgbClr val="333333"/>
                </a:solidFill>
                <a:effectLst/>
                <a:latin typeface="Guardian TextSans Web"/>
              </a:rPr>
              <a:t> in </a:t>
            </a:r>
            <a:r>
              <a:rPr lang="it-IT" b="0" i="0" dirty="0" err="1">
                <a:solidFill>
                  <a:srgbClr val="333333"/>
                </a:solidFill>
                <a:effectLst/>
                <a:latin typeface="Guardian TextSans Web"/>
              </a:rPr>
              <a:t>which</a:t>
            </a:r>
            <a:r>
              <a:rPr lang="it-IT" b="0" i="0" dirty="0">
                <a:solidFill>
                  <a:srgbClr val="333333"/>
                </a:solidFill>
                <a:effectLst/>
                <a:latin typeface="Guardian TextSans Web"/>
              </a:rPr>
              <a:t> </a:t>
            </a:r>
            <a:r>
              <a:rPr lang="it-IT" b="0" i="0" dirty="0" err="1">
                <a:solidFill>
                  <a:srgbClr val="333333"/>
                </a:solidFill>
                <a:effectLst/>
                <a:latin typeface="Guardian TextSans Web"/>
              </a:rPr>
              <a:t>particularly</a:t>
            </a:r>
            <a:r>
              <a:rPr lang="it-IT" b="0" i="0" dirty="0">
                <a:solidFill>
                  <a:srgbClr val="333333"/>
                </a:solidFill>
                <a:effectLst/>
                <a:latin typeface="Guardian TextSans Web"/>
              </a:rPr>
              <a:t> </a:t>
            </a:r>
            <a:r>
              <a:rPr lang="it-IT" b="0" i="0" dirty="0" err="1">
                <a:solidFill>
                  <a:srgbClr val="333333"/>
                </a:solidFill>
                <a:effectLst/>
                <a:latin typeface="Guardian TextSans Web"/>
              </a:rPr>
              <a:t>profound</a:t>
            </a:r>
            <a:r>
              <a:rPr lang="it-IT" b="0" i="0" dirty="0">
                <a:solidFill>
                  <a:srgbClr val="333333"/>
                </a:solidFill>
                <a:effectLst/>
                <a:latin typeface="Guardian TextSans Web"/>
              </a:rPr>
              <a:t> </a:t>
            </a:r>
            <a:r>
              <a:rPr lang="it-IT" b="0" i="0" dirty="0" err="1">
                <a:solidFill>
                  <a:srgbClr val="333333"/>
                </a:solidFill>
                <a:effectLst/>
                <a:latin typeface="Guardian TextSans Web"/>
              </a:rPr>
              <a:t>circulatory</a:t>
            </a:r>
            <a:r>
              <a:rPr lang="it-IT" b="0" i="0" dirty="0">
                <a:solidFill>
                  <a:srgbClr val="333333"/>
                </a:solidFill>
                <a:effectLst/>
                <a:latin typeface="Guardian TextSans Web"/>
              </a:rPr>
              <a:t>, </a:t>
            </a:r>
            <a:r>
              <a:rPr lang="it-IT" b="0" i="0" dirty="0" err="1">
                <a:solidFill>
                  <a:srgbClr val="333333"/>
                </a:solidFill>
                <a:effectLst/>
                <a:latin typeface="Guardian TextSans Web"/>
              </a:rPr>
              <a:t>cellular</a:t>
            </a:r>
            <a:r>
              <a:rPr lang="it-IT" b="0" i="0" dirty="0">
                <a:solidFill>
                  <a:srgbClr val="333333"/>
                </a:solidFill>
                <a:effectLst/>
                <a:latin typeface="Guardian TextSans Web"/>
              </a:rPr>
              <a:t>, and </a:t>
            </a:r>
            <a:r>
              <a:rPr lang="it-IT" b="0" i="0" dirty="0" err="1">
                <a:solidFill>
                  <a:srgbClr val="333333"/>
                </a:solidFill>
                <a:effectLst/>
                <a:latin typeface="Guardian TextSans Web"/>
              </a:rPr>
              <a:t>metabolic</a:t>
            </a:r>
            <a:r>
              <a:rPr lang="it-IT" b="0" i="0" dirty="0">
                <a:solidFill>
                  <a:srgbClr val="333333"/>
                </a:solidFill>
                <a:effectLst/>
                <a:latin typeface="Guardian TextSans Web"/>
              </a:rPr>
              <a:t> </a:t>
            </a:r>
            <a:r>
              <a:rPr lang="it-IT" b="0" i="0" dirty="0" err="1">
                <a:solidFill>
                  <a:srgbClr val="333333"/>
                </a:solidFill>
                <a:effectLst/>
                <a:latin typeface="Guardian TextSans Web"/>
              </a:rPr>
              <a:t>abnormalities</a:t>
            </a:r>
            <a:r>
              <a:rPr lang="it-IT" b="0" i="0" dirty="0">
                <a:solidFill>
                  <a:srgbClr val="333333"/>
                </a:solidFill>
                <a:effectLst/>
                <a:latin typeface="Guardian TextSans Web"/>
              </a:rPr>
              <a:t> are </a:t>
            </a:r>
            <a:r>
              <a:rPr lang="it-IT" b="0" i="0" dirty="0" err="1">
                <a:solidFill>
                  <a:srgbClr val="333333"/>
                </a:solidFill>
                <a:effectLst/>
                <a:latin typeface="Guardian TextSans Web"/>
              </a:rPr>
              <a:t>associated</a:t>
            </a:r>
            <a:r>
              <a:rPr lang="it-IT" b="0" i="0" dirty="0">
                <a:solidFill>
                  <a:srgbClr val="333333"/>
                </a:solidFill>
                <a:effectLst/>
                <a:latin typeface="Guardian TextSans Web"/>
              </a:rPr>
              <a:t> with a </a:t>
            </a:r>
            <a:r>
              <a:rPr lang="it-IT" b="0" i="0" dirty="0" err="1">
                <a:solidFill>
                  <a:srgbClr val="333333"/>
                </a:solidFill>
                <a:effectLst/>
                <a:latin typeface="Guardian TextSans Web"/>
              </a:rPr>
              <a:t>greater</a:t>
            </a:r>
            <a:r>
              <a:rPr lang="it-IT" b="0" i="0" dirty="0">
                <a:solidFill>
                  <a:srgbClr val="333333"/>
                </a:solidFill>
                <a:effectLst/>
                <a:latin typeface="Guardian TextSans Web"/>
              </a:rPr>
              <a:t> risk of </a:t>
            </a:r>
            <a:r>
              <a:rPr lang="it-IT" b="0" i="0" dirty="0" err="1">
                <a:solidFill>
                  <a:srgbClr val="333333"/>
                </a:solidFill>
                <a:effectLst/>
                <a:latin typeface="Guardian TextSans Web"/>
              </a:rPr>
              <a:t>mortality</a:t>
            </a:r>
            <a:r>
              <a:rPr lang="it-IT" b="0" i="0" dirty="0">
                <a:solidFill>
                  <a:srgbClr val="333333"/>
                </a:solidFill>
                <a:effectLst/>
                <a:latin typeface="Guardian TextSans Web"/>
              </a:rPr>
              <a:t> </a:t>
            </a:r>
            <a:r>
              <a:rPr lang="it-IT" b="0" i="0" dirty="0" err="1">
                <a:solidFill>
                  <a:srgbClr val="333333"/>
                </a:solidFill>
                <a:effectLst/>
                <a:latin typeface="Guardian TextSans Web"/>
              </a:rPr>
              <a:t>than</a:t>
            </a:r>
            <a:r>
              <a:rPr lang="it-IT" b="0" i="0" dirty="0">
                <a:solidFill>
                  <a:srgbClr val="333333"/>
                </a:solidFill>
                <a:effectLst/>
                <a:latin typeface="Guardian TextSans Web"/>
              </a:rPr>
              <a:t> with </a:t>
            </a:r>
            <a:r>
              <a:rPr lang="it-IT" b="0" i="0" dirty="0" err="1">
                <a:solidFill>
                  <a:srgbClr val="333333"/>
                </a:solidFill>
                <a:effectLst/>
                <a:latin typeface="Guardian TextSans Web"/>
              </a:rPr>
              <a:t>sepsis</a:t>
            </a:r>
            <a:r>
              <a:rPr lang="it-IT" b="0" i="0" dirty="0">
                <a:solidFill>
                  <a:srgbClr val="333333"/>
                </a:solidFill>
                <a:effectLst/>
                <a:latin typeface="Guardian TextSans Web"/>
              </a:rPr>
              <a:t> alone. </a:t>
            </a:r>
            <a:r>
              <a:rPr lang="it-IT" b="0" i="0" dirty="0" err="1">
                <a:solidFill>
                  <a:srgbClr val="333333"/>
                </a:solidFill>
                <a:effectLst/>
                <a:latin typeface="Guardian TextSans Web"/>
              </a:rPr>
              <a:t>Patients</a:t>
            </a:r>
            <a:r>
              <a:rPr lang="it-IT" b="0" i="0" dirty="0">
                <a:solidFill>
                  <a:srgbClr val="333333"/>
                </a:solidFill>
                <a:effectLst/>
                <a:latin typeface="Guardian TextSans Web"/>
              </a:rPr>
              <a:t> with </a:t>
            </a:r>
            <a:r>
              <a:rPr lang="it-IT" b="0" i="0" dirty="0" err="1">
                <a:solidFill>
                  <a:srgbClr val="333333"/>
                </a:solidFill>
                <a:effectLst/>
                <a:latin typeface="Guardian TextSans Web"/>
              </a:rPr>
              <a:t>septic</a:t>
            </a:r>
            <a:r>
              <a:rPr lang="it-IT" b="0" i="0" dirty="0">
                <a:solidFill>
                  <a:srgbClr val="333333"/>
                </a:solidFill>
                <a:effectLst/>
                <a:latin typeface="Guardian TextSans Web"/>
              </a:rPr>
              <a:t> shock can be </a:t>
            </a:r>
            <a:r>
              <a:rPr lang="it-IT" b="0" i="0" dirty="0" err="1">
                <a:solidFill>
                  <a:srgbClr val="333333"/>
                </a:solidFill>
                <a:effectLst/>
                <a:latin typeface="Guardian TextSans Web"/>
              </a:rPr>
              <a:t>clinically</a:t>
            </a:r>
            <a:r>
              <a:rPr lang="it-IT" b="0" i="0" dirty="0">
                <a:solidFill>
                  <a:srgbClr val="333333"/>
                </a:solidFill>
                <a:effectLst/>
                <a:latin typeface="Guardian TextSans Web"/>
              </a:rPr>
              <a:t> </a:t>
            </a:r>
            <a:r>
              <a:rPr lang="it-IT" b="0" i="0" dirty="0" err="1">
                <a:solidFill>
                  <a:srgbClr val="333333"/>
                </a:solidFill>
                <a:effectLst/>
                <a:latin typeface="Guardian TextSans Web"/>
              </a:rPr>
              <a:t>identified</a:t>
            </a:r>
            <a:r>
              <a:rPr lang="it-IT" b="0" i="0" dirty="0">
                <a:solidFill>
                  <a:srgbClr val="333333"/>
                </a:solidFill>
                <a:effectLst/>
                <a:latin typeface="Guardian TextSans Web"/>
              </a:rPr>
              <a:t> by a </a:t>
            </a:r>
            <a:r>
              <a:rPr lang="it-IT" b="0" i="0" dirty="0" err="1">
                <a:solidFill>
                  <a:srgbClr val="333333"/>
                </a:solidFill>
                <a:effectLst/>
                <a:latin typeface="Guardian TextSans Web"/>
              </a:rPr>
              <a:t>vasopressor</a:t>
            </a:r>
            <a:r>
              <a:rPr lang="it-IT" b="0" i="0" dirty="0">
                <a:solidFill>
                  <a:srgbClr val="333333"/>
                </a:solidFill>
                <a:effectLst/>
                <a:latin typeface="Guardian TextSans Web"/>
              </a:rPr>
              <a:t> </a:t>
            </a:r>
            <a:r>
              <a:rPr lang="it-IT" b="0" i="0" dirty="0" err="1">
                <a:solidFill>
                  <a:srgbClr val="333333"/>
                </a:solidFill>
                <a:effectLst/>
                <a:latin typeface="Guardian TextSans Web"/>
              </a:rPr>
              <a:t>requirement</a:t>
            </a:r>
            <a:r>
              <a:rPr lang="it-IT" b="0" i="0" dirty="0">
                <a:solidFill>
                  <a:srgbClr val="333333"/>
                </a:solidFill>
                <a:effectLst/>
                <a:latin typeface="Guardian TextSans Web"/>
              </a:rPr>
              <a:t> to </a:t>
            </a:r>
            <a:r>
              <a:rPr lang="it-IT" b="0" i="0" dirty="0" err="1">
                <a:solidFill>
                  <a:srgbClr val="333333"/>
                </a:solidFill>
                <a:effectLst/>
                <a:latin typeface="Guardian TextSans Web"/>
              </a:rPr>
              <a:t>maintain</a:t>
            </a:r>
            <a:r>
              <a:rPr lang="it-IT" b="0" i="0" dirty="0">
                <a:solidFill>
                  <a:srgbClr val="333333"/>
                </a:solidFill>
                <a:effectLst/>
                <a:latin typeface="Guardian TextSans Web"/>
              </a:rPr>
              <a:t> a </a:t>
            </a:r>
            <a:r>
              <a:rPr lang="it-IT" b="0" i="0" dirty="0" err="1">
                <a:solidFill>
                  <a:srgbClr val="333333"/>
                </a:solidFill>
                <a:effectLst/>
                <a:latin typeface="Guardian TextSans Web"/>
              </a:rPr>
              <a:t>mean</a:t>
            </a:r>
            <a:r>
              <a:rPr lang="it-IT" b="0" i="0" dirty="0">
                <a:solidFill>
                  <a:srgbClr val="333333"/>
                </a:solidFill>
                <a:effectLst/>
                <a:latin typeface="Guardian TextSans Web"/>
              </a:rPr>
              <a:t> </a:t>
            </a:r>
            <a:r>
              <a:rPr lang="it-IT" b="0" i="0" dirty="0" err="1">
                <a:solidFill>
                  <a:srgbClr val="333333"/>
                </a:solidFill>
                <a:effectLst/>
                <a:latin typeface="Guardian TextSans Web"/>
              </a:rPr>
              <a:t>arterial</a:t>
            </a:r>
            <a:r>
              <a:rPr lang="it-IT" b="0" i="0" dirty="0">
                <a:solidFill>
                  <a:srgbClr val="333333"/>
                </a:solidFill>
                <a:effectLst/>
                <a:latin typeface="Guardian TextSans Web"/>
              </a:rPr>
              <a:t> pressure of 65 mm Hg or </a:t>
            </a:r>
            <a:r>
              <a:rPr lang="it-IT" b="0" i="0" dirty="0" err="1">
                <a:solidFill>
                  <a:srgbClr val="333333"/>
                </a:solidFill>
                <a:effectLst/>
                <a:latin typeface="Guardian TextSans Web"/>
              </a:rPr>
              <a:t>greater</a:t>
            </a:r>
            <a:r>
              <a:rPr lang="it-IT" b="0" i="0" dirty="0">
                <a:solidFill>
                  <a:srgbClr val="333333"/>
                </a:solidFill>
                <a:effectLst/>
                <a:latin typeface="Guardian TextSans Web"/>
              </a:rPr>
              <a:t> and </a:t>
            </a:r>
            <a:r>
              <a:rPr lang="it-IT" b="0" i="0" dirty="0" err="1">
                <a:solidFill>
                  <a:srgbClr val="333333"/>
                </a:solidFill>
                <a:effectLst/>
                <a:latin typeface="Guardian TextSans Web"/>
              </a:rPr>
              <a:t>serum</a:t>
            </a:r>
            <a:r>
              <a:rPr lang="it-IT" b="0" i="0" dirty="0">
                <a:solidFill>
                  <a:srgbClr val="333333"/>
                </a:solidFill>
                <a:effectLst/>
                <a:latin typeface="Guardian TextSans Web"/>
              </a:rPr>
              <a:t> </a:t>
            </a:r>
            <a:r>
              <a:rPr lang="it-IT" b="0" i="0" dirty="0" err="1">
                <a:solidFill>
                  <a:srgbClr val="333333"/>
                </a:solidFill>
                <a:effectLst/>
                <a:latin typeface="Guardian TextSans Web"/>
              </a:rPr>
              <a:t>lactate</a:t>
            </a:r>
            <a:r>
              <a:rPr lang="it-IT" b="0" i="0" dirty="0">
                <a:solidFill>
                  <a:srgbClr val="333333"/>
                </a:solidFill>
                <a:effectLst/>
                <a:latin typeface="Guardian TextSans Web"/>
              </a:rPr>
              <a:t> </a:t>
            </a:r>
            <a:r>
              <a:rPr lang="it-IT" b="0" i="0" dirty="0" err="1">
                <a:solidFill>
                  <a:srgbClr val="333333"/>
                </a:solidFill>
                <a:effectLst/>
                <a:latin typeface="Guardian TextSans Web"/>
              </a:rPr>
              <a:t>level</a:t>
            </a:r>
            <a:r>
              <a:rPr lang="it-IT" b="0" i="0" dirty="0">
                <a:solidFill>
                  <a:srgbClr val="333333"/>
                </a:solidFill>
                <a:effectLst/>
                <a:latin typeface="Guardian TextSans Web"/>
              </a:rPr>
              <a:t> </a:t>
            </a:r>
            <a:r>
              <a:rPr lang="it-IT" b="0" i="0" dirty="0" err="1">
                <a:solidFill>
                  <a:srgbClr val="333333"/>
                </a:solidFill>
                <a:effectLst/>
                <a:latin typeface="Guardian TextSans Web"/>
              </a:rPr>
              <a:t>greater</a:t>
            </a:r>
            <a:r>
              <a:rPr lang="it-IT" b="0" i="0" dirty="0">
                <a:solidFill>
                  <a:srgbClr val="333333"/>
                </a:solidFill>
                <a:effectLst/>
                <a:latin typeface="Guardian TextSans Web"/>
              </a:rPr>
              <a:t> </a:t>
            </a:r>
            <a:r>
              <a:rPr lang="it-IT" b="0" i="0" dirty="0" err="1">
                <a:solidFill>
                  <a:srgbClr val="333333"/>
                </a:solidFill>
                <a:effectLst/>
                <a:latin typeface="Guardian TextSans Web"/>
              </a:rPr>
              <a:t>than</a:t>
            </a:r>
            <a:r>
              <a:rPr lang="it-IT" b="0" i="0" dirty="0">
                <a:solidFill>
                  <a:srgbClr val="333333"/>
                </a:solidFill>
                <a:effectLst/>
                <a:latin typeface="Guardian TextSans Web"/>
              </a:rPr>
              <a:t> 2 </a:t>
            </a:r>
            <a:r>
              <a:rPr lang="it-IT" b="0" i="0" dirty="0" err="1">
                <a:solidFill>
                  <a:srgbClr val="333333"/>
                </a:solidFill>
                <a:effectLst/>
                <a:latin typeface="Guardian TextSans Web"/>
              </a:rPr>
              <a:t>mmol</a:t>
            </a:r>
            <a:r>
              <a:rPr lang="it-IT" b="0" i="0" dirty="0">
                <a:solidFill>
                  <a:srgbClr val="333333"/>
                </a:solidFill>
                <a:effectLst/>
                <a:latin typeface="Guardian TextSans Web"/>
              </a:rPr>
              <a:t>/L (&gt;18 mg/</a:t>
            </a:r>
            <a:r>
              <a:rPr lang="it-IT" b="0" i="0" dirty="0" err="1">
                <a:solidFill>
                  <a:srgbClr val="333333"/>
                </a:solidFill>
                <a:effectLst/>
                <a:latin typeface="Guardian TextSans Web"/>
              </a:rPr>
              <a:t>dL</a:t>
            </a:r>
            <a:r>
              <a:rPr lang="it-IT" b="0" i="0" dirty="0">
                <a:solidFill>
                  <a:srgbClr val="333333"/>
                </a:solidFill>
                <a:effectLst/>
                <a:latin typeface="Guardian TextSans Web"/>
              </a:rPr>
              <a:t>) in the </a:t>
            </a:r>
            <a:r>
              <a:rPr lang="it-IT" b="0" i="0" dirty="0" err="1">
                <a:solidFill>
                  <a:srgbClr val="333333"/>
                </a:solidFill>
                <a:effectLst/>
                <a:latin typeface="Guardian TextSans Web"/>
              </a:rPr>
              <a:t>absence</a:t>
            </a:r>
            <a:r>
              <a:rPr lang="it-IT" b="0" i="0" dirty="0">
                <a:solidFill>
                  <a:srgbClr val="333333"/>
                </a:solidFill>
                <a:effectLst/>
                <a:latin typeface="Guardian TextSans Web"/>
              </a:rPr>
              <a:t> of </a:t>
            </a:r>
            <a:r>
              <a:rPr lang="it-IT" b="0" i="0" dirty="0" err="1">
                <a:solidFill>
                  <a:srgbClr val="333333"/>
                </a:solidFill>
                <a:effectLst/>
                <a:latin typeface="Guardian TextSans Web"/>
              </a:rPr>
              <a:t>hypovolemia</a:t>
            </a:r>
            <a:r>
              <a:rPr lang="it-IT" b="0" i="0" dirty="0">
                <a:solidFill>
                  <a:srgbClr val="333333"/>
                </a:solidFill>
                <a:effectLst/>
                <a:latin typeface="Guardian TextSans Web"/>
              </a:rPr>
              <a:t>. </a:t>
            </a:r>
            <a:r>
              <a:rPr lang="it-IT" b="0" i="0" dirty="0" err="1">
                <a:solidFill>
                  <a:srgbClr val="333333"/>
                </a:solidFill>
                <a:effectLst/>
                <a:latin typeface="Guardian TextSans Web"/>
              </a:rPr>
              <a:t>This</a:t>
            </a:r>
            <a:r>
              <a:rPr lang="it-IT" b="0" i="0" dirty="0">
                <a:solidFill>
                  <a:srgbClr val="333333"/>
                </a:solidFill>
                <a:effectLst/>
                <a:latin typeface="Guardian TextSans Web"/>
              </a:rPr>
              <a:t> </a:t>
            </a:r>
            <a:r>
              <a:rPr lang="it-IT" b="0" i="0" dirty="0" err="1">
                <a:solidFill>
                  <a:srgbClr val="333333"/>
                </a:solidFill>
                <a:effectLst/>
                <a:latin typeface="Guardian TextSans Web"/>
              </a:rPr>
              <a:t>combination</a:t>
            </a:r>
            <a:r>
              <a:rPr lang="it-IT" b="0" i="0" dirty="0">
                <a:solidFill>
                  <a:srgbClr val="333333"/>
                </a:solidFill>
                <a:effectLst/>
                <a:latin typeface="Guardian TextSans Web"/>
              </a:rPr>
              <a:t> </a:t>
            </a:r>
            <a:r>
              <a:rPr lang="it-IT" b="0" i="0" dirty="0" err="1">
                <a:solidFill>
                  <a:srgbClr val="333333"/>
                </a:solidFill>
                <a:effectLst/>
                <a:latin typeface="Guardian TextSans Web"/>
              </a:rPr>
              <a:t>is</a:t>
            </a:r>
            <a:r>
              <a:rPr lang="it-IT" b="0" i="0" dirty="0">
                <a:solidFill>
                  <a:srgbClr val="333333"/>
                </a:solidFill>
                <a:effectLst/>
                <a:latin typeface="Guardian TextSans Web"/>
              </a:rPr>
              <a:t> </a:t>
            </a:r>
            <a:r>
              <a:rPr lang="it-IT" b="0" i="0" dirty="0" err="1">
                <a:solidFill>
                  <a:srgbClr val="333333"/>
                </a:solidFill>
                <a:effectLst/>
                <a:latin typeface="Guardian TextSans Web"/>
              </a:rPr>
              <a:t>associated</a:t>
            </a:r>
            <a:r>
              <a:rPr lang="it-IT" b="0" i="0" dirty="0">
                <a:solidFill>
                  <a:srgbClr val="333333"/>
                </a:solidFill>
                <a:effectLst/>
                <a:latin typeface="Guardian TextSans Web"/>
              </a:rPr>
              <a:t> with hospital </a:t>
            </a:r>
            <a:r>
              <a:rPr lang="it-IT" b="0" i="0" dirty="0" err="1">
                <a:solidFill>
                  <a:srgbClr val="333333"/>
                </a:solidFill>
                <a:effectLst/>
                <a:latin typeface="Guardian TextSans Web"/>
              </a:rPr>
              <a:t>mortality</a:t>
            </a:r>
            <a:r>
              <a:rPr lang="it-IT" b="0" i="0" dirty="0">
                <a:solidFill>
                  <a:srgbClr val="333333"/>
                </a:solidFill>
                <a:effectLst/>
                <a:latin typeface="Guardian TextSans Web"/>
              </a:rPr>
              <a:t> rates </a:t>
            </a:r>
            <a:r>
              <a:rPr lang="it-IT" b="0" i="0" dirty="0" err="1">
                <a:solidFill>
                  <a:srgbClr val="333333"/>
                </a:solidFill>
                <a:effectLst/>
                <a:latin typeface="Guardian TextSans Web"/>
              </a:rPr>
              <a:t>greater</a:t>
            </a:r>
            <a:r>
              <a:rPr lang="it-IT" b="0" i="0" dirty="0">
                <a:solidFill>
                  <a:srgbClr val="333333"/>
                </a:solidFill>
                <a:effectLst/>
                <a:latin typeface="Guardian TextSans Web"/>
              </a:rPr>
              <a:t> </a:t>
            </a:r>
            <a:r>
              <a:rPr lang="it-IT" b="0" i="0" dirty="0" err="1">
                <a:solidFill>
                  <a:srgbClr val="333333"/>
                </a:solidFill>
                <a:effectLst/>
                <a:latin typeface="Guardian TextSans Web"/>
              </a:rPr>
              <a:t>than</a:t>
            </a:r>
            <a:r>
              <a:rPr lang="it-IT" b="0" i="0" dirty="0">
                <a:solidFill>
                  <a:srgbClr val="333333"/>
                </a:solidFill>
                <a:effectLst/>
                <a:latin typeface="Guardian TextSans Web"/>
              </a:rPr>
              <a:t> 40%.</a:t>
            </a:r>
            <a:endParaRPr lang="it-IT" dirty="0"/>
          </a:p>
          <a:p>
            <a:endParaRPr lang="it-IT" dirty="0"/>
          </a:p>
        </p:txBody>
      </p:sp>
      <p:sp>
        <p:nvSpPr>
          <p:cNvPr id="4" name="Segnaposto numero diapositiva 3">
            <a:extLst>
              <a:ext uri="{FF2B5EF4-FFF2-40B4-BE49-F238E27FC236}">
                <a16:creationId xmlns:a16="http://schemas.microsoft.com/office/drawing/2014/main" id="{B31F8D80-C8F3-275F-9158-4398602B7133}"/>
              </a:ext>
            </a:extLst>
          </p:cNvPr>
          <p:cNvSpPr>
            <a:spLocks noGrp="1"/>
          </p:cNvSpPr>
          <p:nvPr>
            <p:ph type="sldNum" sz="quarter" idx="5"/>
          </p:nvPr>
        </p:nvSpPr>
        <p:spPr/>
        <p:txBody>
          <a:bodyPr/>
          <a:lstStyle/>
          <a:p>
            <a:fld id="{5C3947EF-25BD-D44C-B0B2-7A0329810737}" type="slidenum">
              <a:rPr lang="it-IT" smtClean="0"/>
              <a:t>15</a:t>
            </a:fld>
            <a:endParaRPr lang="it-IT"/>
          </a:p>
        </p:txBody>
      </p:sp>
    </p:spTree>
    <p:extLst>
      <p:ext uri="{BB962C8B-B14F-4D97-AF65-F5344CB8AC3E}">
        <p14:creationId xmlns:p14="http://schemas.microsoft.com/office/powerpoint/2010/main" val="220217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E7469-5173-EA7B-A260-E94DB17D9A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9F2606B-AD11-8C3F-ADDB-62260B341F9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A6E72FA-6820-94CB-7019-2D3FA4EBCFD2}"/>
              </a:ext>
            </a:extLst>
          </p:cNvPr>
          <p:cNvSpPr>
            <a:spLocks noGrp="1"/>
          </p:cNvSpPr>
          <p:nvPr>
            <p:ph type="body" idx="1"/>
          </p:nvPr>
        </p:nvSpPr>
        <p:spPr/>
        <p:txBody>
          <a:bodyPr/>
          <a:lstStyle/>
          <a:p>
            <a:r>
              <a:rPr lang="it-IT" dirty="0"/>
              <a:t>In a study of 49,331 </a:t>
            </a:r>
            <a:r>
              <a:rPr lang="it-IT" dirty="0" err="1"/>
              <a:t>patients</a:t>
            </a:r>
            <a:r>
              <a:rPr lang="it-IT" dirty="0"/>
              <a:t> </a:t>
            </a:r>
            <a:r>
              <a:rPr lang="it-IT" dirty="0" err="1"/>
              <a:t>treated</a:t>
            </a:r>
            <a:r>
              <a:rPr lang="it-IT" dirty="0"/>
              <a:t> </a:t>
            </a:r>
            <a:r>
              <a:rPr lang="it-IT" dirty="0" err="1"/>
              <a:t>at</a:t>
            </a:r>
            <a:r>
              <a:rPr lang="it-IT" dirty="0"/>
              <a:t> 149 New York hospitals, </a:t>
            </a:r>
            <a:r>
              <a:rPr lang="it-IT" dirty="0" err="1"/>
              <a:t>each</a:t>
            </a:r>
            <a:r>
              <a:rPr lang="it-IT" dirty="0"/>
              <a:t> </a:t>
            </a:r>
            <a:r>
              <a:rPr lang="it-IT" dirty="0" err="1"/>
              <a:t>additional</a:t>
            </a:r>
            <a:r>
              <a:rPr lang="it-IT" dirty="0"/>
              <a:t> hour of time from ED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1.04 </a:t>
            </a:r>
            <a:r>
              <a:rPr lang="it-IT" dirty="0" err="1"/>
              <a:t>increased</a:t>
            </a:r>
            <a:r>
              <a:rPr lang="it-IT" dirty="0"/>
              <a:t> </a:t>
            </a:r>
            <a:r>
              <a:rPr lang="it-IT" dirty="0" err="1"/>
              <a:t>odds</a:t>
            </a:r>
            <a:r>
              <a:rPr lang="it-IT" dirty="0"/>
              <a:t> of in-hospital </a:t>
            </a:r>
            <a:r>
              <a:rPr lang="it-IT" dirty="0" err="1"/>
              <a:t>mortality</a:t>
            </a:r>
            <a:r>
              <a:rPr lang="it-IT" dirty="0"/>
              <a:t>, </a:t>
            </a:r>
            <a:r>
              <a:rPr lang="it-IT" dirty="0" err="1"/>
              <a:t>p</a:t>
            </a:r>
            <a:r>
              <a:rPr lang="it-IT" dirty="0"/>
              <a:t> &lt; 0.001 (1.07 (95% CI, 1.05−1.09) for </a:t>
            </a:r>
            <a:r>
              <a:rPr lang="it-IT" dirty="0" err="1"/>
              <a:t>patients</a:t>
            </a:r>
            <a:r>
              <a:rPr lang="it-IT" dirty="0"/>
              <a:t> </a:t>
            </a:r>
            <a:r>
              <a:rPr lang="it-IT" dirty="0" err="1"/>
              <a:t>receiving</a:t>
            </a:r>
            <a:r>
              <a:rPr lang="it-IT" dirty="0"/>
              <a:t> </a:t>
            </a:r>
            <a:r>
              <a:rPr lang="it-IT" dirty="0" err="1"/>
              <a:t>vasopressors</a:t>
            </a:r>
            <a:r>
              <a:rPr lang="it-IT" dirty="0"/>
              <a:t> vs. 1.01 (95% CI, 0.99−1.04) for </a:t>
            </a:r>
            <a:r>
              <a:rPr lang="it-IT" dirty="0" err="1"/>
              <a:t>patients</a:t>
            </a:r>
            <a:r>
              <a:rPr lang="it-IT" dirty="0"/>
              <a:t> </a:t>
            </a:r>
            <a:r>
              <a:rPr lang="it-IT" dirty="0" err="1"/>
              <a:t>not</a:t>
            </a:r>
            <a:r>
              <a:rPr lang="it-IT" dirty="0"/>
              <a:t> on </a:t>
            </a:r>
            <a:r>
              <a:rPr lang="it-IT" dirty="0" err="1"/>
              <a:t>vasopressors</a:t>
            </a:r>
            <a:r>
              <a:rPr lang="it-IT" dirty="0"/>
              <a:t>) (98). In a study of 35,000 </a:t>
            </a:r>
            <a:r>
              <a:rPr lang="it-IT" dirty="0" err="1"/>
              <a:t>patients</a:t>
            </a:r>
            <a:r>
              <a:rPr lang="it-IT" dirty="0"/>
              <a:t> </a:t>
            </a:r>
            <a:r>
              <a:rPr lang="it-IT" dirty="0" err="1"/>
              <a:t>treated</a:t>
            </a:r>
            <a:r>
              <a:rPr lang="it-IT" dirty="0"/>
              <a:t> </a:t>
            </a:r>
            <a:r>
              <a:rPr lang="it-IT" dirty="0" err="1"/>
              <a:t>at</a:t>
            </a:r>
            <a:r>
              <a:rPr lang="it-IT" dirty="0"/>
              <a:t> Kaiser Permanente Northern California, </a:t>
            </a:r>
            <a:r>
              <a:rPr lang="it-IT" dirty="0" err="1"/>
              <a:t>each</a:t>
            </a:r>
            <a:r>
              <a:rPr lang="it-IT" dirty="0"/>
              <a:t> </a:t>
            </a:r>
            <a:r>
              <a:rPr lang="it-IT" dirty="0" err="1"/>
              <a:t>additional</a:t>
            </a:r>
            <a:r>
              <a:rPr lang="it-IT" dirty="0"/>
              <a:t> hour of time from ER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1.09 </a:t>
            </a:r>
            <a:r>
              <a:rPr lang="it-IT" dirty="0" err="1"/>
              <a:t>increased</a:t>
            </a:r>
            <a:r>
              <a:rPr lang="it-IT" dirty="0"/>
              <a:t> </a:t>
            </a:r>
            <a:r>
              <a:rPr lang="it-IT" dirty="0" err="1"/>
              <a:t>odds</a:t>
            </a:r>
            <a:r>
              <a:rPr lang="it-IT" dirty="0"/>
              <a:t> of in-hospital </a:t>
            </a:r>
            <a:r>
              <a:rPr lang="it-IT" dirty="0" err="1"/>
              <a:t>mortality</a:t>
            </a:r>
            <a:r>
              <a:rPr lang="it-IT" dirty="0"/>
              <a:t> (1.07 for </a:t>
            </a:r>
            <a:r>
              <a:rPr lang="it-IT" dirty="0" err="1"/>
              <a:t>patients</a:t>
            </a:r>
            <a:r>
              <a:rPr lang="it-IT" dirty="0"/>
              <a:t> with “severe” </a:t>
            </a:r>
            <a:r>
              <a:rPr lang="it-IT" dirty="0" err="1"/>
              <a:t>sepsis</a:t>
            </a:r>
            <a:r>
              <a:rPr lang="it-IT" dirty="0"/>
              <a:t> [</a:t>
            </a:r>
            <a:r>
              <a:rPr lang="it-IT" dirty="0" err="1"/>
              <a:t>lactate</a:t>
            </a:r>
            <a:r>
              <a:rPr lang="it-IT" dirty="0"/>
              <a:t> ≥ 2, </a:t>
            </a:r>
            <a:r>
              <a:rPr lang="it-IT" dirty="0" err="1"/>
              <a:t>at</a:t>
            </a:r>
            <a:r>
              <a:rPr lang="it-IT" dirty="0"/>
              <a:t> </a:t>
            </a:r>
            <a:r>
              <a:rPr lang="it-IT" dirty="0" err="1"/>
              <a:t>least</a:t>
            </a:r>
            <a:r>
              <a:rPr lang="it-IT" dirty="0"/>
              <a:t> one </a:t>
            </a:r>
            <a:r>
              <a:rPr lang="it-IT" dirty="0" err="1"/>
              <a:t>episode</a:t>
            </a:r>
            <a:r>
              <a:rPr lang="it-IT" dirty="0"/>
              <a:t> of </a:t>
            </a:r>
            <a:r>
              <a:rPr lang="it-IT" dirty="0" err="1"/>
              <a:t>hypotension</a:t>
            </a:r>
            <a:r>
              <a:rPr lang="it-IT" dirty="0"/>
              <a:t>, </a:t>
            </a:r>
            <a:r>
              <a:rPr lang="it-IT" dirty="0" err="1"/>
              <a:t>required</a:t>
            </a:r>
            <a:r>
              <a:rPr lang="it-IT" dirty="0"/>
              <a:t> </a:t>
            </a:r>
            <a:r>
              <a:rPr lang="it-IT" dirty="0" err="1"/>
              <a:t>noninvasive</a:t>
            </a:r>
            <a:r>
              <a:rPr lang="it-IT" dirty="0"/>
              <a:t> or invasive </a:t>
            </a:r>
            <a:r>
              <a:rPr lang="it-IT" dirty="0" err="1"/>
              <a:t>mechanical</a:t>
            </a:r>
            <a:r>
              <a:rPr lang="it-IT" dirty="0"/>
              <a:t> </a:t>
            </a:r>
            <a:r>
              <a:rPr lang="it-IT" dirty="0" err="1"/>
              <a:t>ventilation</a:t>
            </a:r>
            <a:r>
              <a:rPr lang="it-IT" dirty="0"/>
              <a:t> or </a:t>
            </a:r>
            <a:r>
              <a:rPr lang="it-IT" dirty="0" err="1"/>
              <a:t>has</a:t>
            </a:r>
            <a:r>
              <a:rPr lang="it-IT" dirty="0"/>
              <a:t> </a:t>
            </a:r>
            <a:r>
              <a:rPr lang="it-IT" dirty="0" err="1"/>
              <a:t>organ</a:t>
            </a:r>
            <a:r>
              <a:rPr lang="it-IT" dirty="0"/>
              <a:t> </a:t>
            </a:r>
            <a:r>
              <a:rPr lang="it-IT" dirty="0" err="1"/>
              <a:t>dysfunction</a:t>
            </a:r>
            <a:r>
              <a:rPr lang="it-IT" dirty="0"/>
              <a:t>] and 1.14 for </a:t>
            </a:r>
            <a:r>
              <a:rPr lang="it-IT" dirty="0" err="1"/>
              <a:t>patients</a:t>
            </a:r>
            <a:r>
              <a:rPr lang="it-IT" dirty="0"/>
              <a:t> with </a:t>
            </a:r>
            <a:r>
              <a:rPr lang="it-IT" dirty="0" err="1"/>
              <a:t>septic</a:t>
            </a:r>
            <a:r>
              <a:rPr lang="it-IT" dirty="0"/>
              <a:t> shock); </a:t>
            </a:r>
            <a:r>
              <a:rPr lang="it-IT" dirty="0" err="1"/>
              <a:t>which</a:t>
            </a:r>
            <a:r>
              <a:rPr lang="it-IT" dirty="0"/>
              <a:t> </a:t>
            </a:r>
            <a:r>
              <a:rPr lang="it-IT" dirty="0" err="1"/>
              <a:t>equated</a:t>
            </a:r>
            <a:r>
              <a:rPr lang="it-IT" dirty="0"/>
              <a:t> to a 0.4% </a:t>
            </a:r>
            <a:r>
              <a:rPr lang="it-IT" dirty="0" err="1"/>
              <a:t>absolute</a:t>
            </a:r>
            <a:r>
              <a:rPr lang="it-IT" dirty="0"/>
              <a:t> </a:t>
            </a:r>
            <a:r>
              <a:rPr lang="it-IT" dirty="0" err="1"/>
              <a:t>mortality</a:t>
            </a:r>
            <a:r>
              <a:rPr lang="it-IT" dirty="0"/>
              <a:t> </a:t>
            </a:r>
            <a:r>
              <a:rPr lang="it-IT" dirty="0" err="1"/>
              <a:t>increase</a:t>
            </a:r>
            <a:r>
              <a:rPr lang="it-IT" dirty="0"/>
              <a:t> for “severe” </a:t>
            </a:r>
            <a:r>
              <a:rPr lang="it-IT" dirty="0" err="1"/>
              <a:t>sepsis</a:t>
            </a:r>
            <a:r>
              <a:rPr lang="it-IT" dirty="0"/>
              <a:t> and a 1.8% </a:t>
            </a:r>
            <a:r>
              <a:rPr lang="it-IT" dirty="0" err="1"/>
              <a:t>absolute</a:t>
            </a:r>
            <a:r>
              <a:rPr lang="it-IT" dirty="0"/>
              <a:t> </a:t>
            </a:r>
            <a:r>
              <a:rPr lang="it-IT" dirty="0" err="1"/>
              <a:t>increase</a:t>
            </a:r>
            <a:r>
              <a:rPr lang="it-IT" dirty="0"/>
              <a:t> for </a:t>
            </a:r>
            <a:r>
              <a:rPr lang="it-IT" dirty="0" err="1"/>
              <a:t>septic</a:t>
            </a:r>
            <a:r>
              <a:rPr lang="it-IT" dirty="0"/>
              <a:t> shock (110). </a:t>
            </a:r>
            <a:r>
              <a:rPr lang="it-IT" dirty="0" err="1"/>
              <a:t>Finally</a:t>
            </a:r>
            <a:r>
              <a:rPr lang="it-IT" dirty="0"/>
              <a:t>, in a study of 10,811 </a:t>
            </a:r>
            <a:r>
              <a:rPr lang="it-IT" dirty="0" err="1"/>
              <a:t>patients</a:t>
            </a:r>
            <a:r>
              <a:rPr lang="it-IT" dirty="0"/>
              <a:t> </a:t>
            </a:r>
            <a:r>
              <a:rPr lang="it-IT" dirty="0" err="1"/>
              <a:t>treated</a:t>
            </a:r>
            <a:r>
              <a:rPr lang="it-IT" dirty="0"/>
              <a:t> in </a:t>
            </a:r>
            <a:r>
              <a:rPr lang="it-IT" dirty="0" err="1"/>
              <a:t>four</a:t>
            </a:r>
            <a:r>
              <a:rPr lang="it-IT" dirty="0"/>
              <a:t> Utah hospitals, </a:t>
            </a:r>
            <a:r>
              <a:rPr lang="it-IT" dirty="0" err="1"/>
              <a:t>each</a:t>
            </a:r>
            <a:r>
              <a:rPr lang="it-IT" dirty="0"/>
              <a:t> hour delay in time from ED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1.16 </a:t>
            </a:r>
            <a:r>
              <a:rPr lang="it-IT" dirty="0" err="1"/>
              <a:t>increased</a:t>
            </a:r>
            <a:r>
              <a:rPr lang="it-IT" dirty="0"/>
              <a:t> </a:t>
            </a:r>
            <a:r>
              <a:rPr lang="it-IT" dirty="0" err="1"/>
              <a:t>odds</a:t>
            </a:r>
            <a:r>
              <a:rPr lang="it-IT" dirty="0"/>
              <a:t> of in-hospital and 1.10 </a:t>
            </a:r>
            <a:r>
              <a:rPr lang="it-IT" dirty="0" err="1"/>
              <a:t>increased</a:t>
            </a:r>
            <a:r>
              <a:rPr lang="it-IT" dirty="0"/>
              <a:t> </a:t>
            </a:r>
            <a:r>
              <a:rPr lang="it-IT" dirty="0" err="1"/>
              <a:t>odds</a:t>
            </a:r>
            <a:r>
              <a:rPr lang="it-IT" dirty="0"/>
              <a:t> of 1-year </a:t>
            </a:r>
            <a:r>
              <a:rPr lang="it-IT" dirty="0" err="1"/>
              <a:t>mortality</a:t>
            </a:r>
            <a:r>
              <a:rPr lang="it-IT" dirty="0"/>
              <a:t> (1.13 in </a:t>
            </a:r>
            <a:r>
              <a:rPr lang="it-IT" dirty="0" err="1"/>
              <a:t>patients</a:t>
            </a:r>
            <a:r>
              <a:rPr lang="it-IT" dirty="0"/>
              <a:t> with </a:t>
            </a:r>
            <a:r>
              <a:rPr lang="it-IT" dirty="0" err="1"/>
              <a:t>hypotension</a:t>
            </a:r>
            <a:r>
              <a:rPr lang="it-IT" dirty="0"/>
              <a:t> vs 1.09 in </a:t>
            </a:r>
            <a:r>
              <a:rPr lang="it-IT" dirty="0" err="1"/>
              <a:t>patients</a:t>
            </a:r>
            <a:r>
              <a:rPr lang="it-IT" dirty="0"/>
              <a:t> </a:t>
            </a:r>
            <a:r>
              <a:rPr lang="it-IT" dirty="0" err="1"/>
              <a:t>without</a:t>
            </a:r>
            <a:r>
              <a:rPr lang="it-IT" dirty="0"/>
              <a:t> </a:t>
            </a:r>
            <a:r>
              <a:rPr lang="it-IT" dirty="0" err="1"/>
              <a:t>hypotension</a:t>
            </a:r>
            <a:r>
              <a:rPr lang="it-IT" dirty="0"/>
              <a:t>) (111).</a:t>
            </a:r>
          </a:p>
        </p:txBody>
      </p:sp>
      <p:sp>
        <p:nvSpPr>
          <p:cNvPr id="4" name="Segnaposto numero diapositiva 3">
            <a:extLst>
              <a:ext uri="{FF2B5EF4-FFF2-40B4-BE49-F238E27FC236}">
                <a16:creationId xmlns:a16="http://schemas.microsoft.com/office/drawing/2014/main" id="{AE85550A-F97B-7229-0794-BA310B9EC518}"/>
              </a:ext>
            </a:extLst>
          </p:cNvPr>
          <p:cNvSpPr>
            <a:spLocks noGrp="1"/>
          </p:cNvSpPr>
          <p:nvPr>
            <p:ph type="sldNum" sz="quarter" idx="5"/>
          </p:nvPr>
        </p:nvSpPr>
        <p:spPr/>
        <p:txBody>
          <a:bodyPr/>
          <a:lstStyle/>
          <a:p>
            <a:fld id="{3D835D2D-DFA4-4147-9202-B5AEE6A8B8AE}" type="slidenum">
              <a:rPr lang="it-IT" smtClean="0"/>
              <a:t>16</a:t>
            </a:fld>
            <a:endParaRPr lang="it-IT"/>
          </a:p>
        </p:txBody>
      </p:sp>
    </p:spTree>
    <p:extLst>
      <p:ext uri="{BB962C8B-B14F-4D97-AF65-F5344CB8AC3E}">
        <p14:creationId xmlns:p14="http://schemas.microsoft.com/office/powerpoint/2010/main" val="130129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Anti </a:t>
            </a:r>
            <a:r>
              <a:rPr lang="it-IT" dirty="0" err="1"/>
              <a:t>cytokine-storm</a:t>
            </a:r>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17</a:t>
            </a:fld>
            <a:endParaRPr lang="it-IT"/>
          </a:p>
        </p:txBody>
      </p:sp>
    </p:spTree>
    <p:extLst>
      <p:ext uri="{BB962C8B-B14F-4D97-AF65-F5344CB8AC3E}">
        <p14:creationId xmlns:p14="http://schemas.microsoft.com/office/powerpoint/2010/main" val="39932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0533F-62FC-8766-7217-03113D08007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BC6CB06-C5D2-D91F-4E43-B280AC787B2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A9E522-6518-BBF4-E2AD-1DC7D0C8EC9E}"/>
              </a:ext>
            </a:extLst>
          </p:cNvPr>
          <p:cNvSpPr>
            <a:spLocks noGrp="1"/>
          </p:cNvSpPr>
          <p:nvPr>
            <p:ph type="body" idx="1"/>
          </p:nvPr>
        </p:nvSpPr>
        <p:spPr/>
        <p:txBody>
          <a:bodyPr/>
          <a:lstStyle/>
          <a:p>
            <a:r>
              <a:rPr lang="it-IT" dirty="0"/>
              <a:t>In a study of 49,331 </a:t>
            </a:r>
            <a:r>
              <a:rPr lang="it-IT" dirty="0" err="1"/>
              <a:t>patients</a:t>
            </a:r>
            <a:r>
              <a:rPr lang="it-IT" dirty="0"/>
              <a:t> </a:t>
            </a:r>
            <a:r>
              <a:rPr lang="it-IT" dirty="0" err="1"/>
              <a:t>treated</a:t>
            </a:r>
            <a:r>
              <a:rPr lang="it-IT" dirty="0"/>
              <a:t> </a:t>
            </a:r>
            <a:r>
              <a:rPr lang="it-IT" dirty="0" err="1"/>
              <a:t>at</a:t>
            </a:r>
            <a:r>
              <a:rPr lang="it-IT" dirty="0"/>
              <a:t> 149 New York hospitals, </a:t>
            </a:r>
            <a:r>
              <a:rPr lang="it-IT" dirty="0" err="1"/>
              <a:t>each</a:t>
            </a:r>
            <a:r>
              <a:rPr lang="it-IT" dirty="0"/>
              <a:t> </a:t>
            </a:r>
            <a:r>
              <a:rPr lang="it-IT" dirty="0" err="1"/>
              <a:t>additional</a:t>
            </a:r>
            <a:r>
              <a:rPr lang="it-IT" dirty="0"/>
              <a:t> hour of time from ED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1.04 </a:t>
            </a:r>
            <a:r>
              <a:rPr lang="it-IT" dirty="0" err="1"/>
              <a:t>increased</a:t>
            </a:r>
            <a:r>
              <a:rPr lang="it-IT" dirty="0"/>
              <a:t> </a:t>
            </a:r>
            <a:r>
              <a:rPr lang="it-IT" dirty="0" err="1"/>
              <a:t>odds</a:t>
            </a:r>
            <a:r>
              <a:rPr lang="it-IT" dirty="0"/>
              <a:t> of in-hospital </a:t>
            </a:r>
            <a:r>
              <a:rPr lang="it-IT" dirty="0" err="1"/>
              <a:t>mortality</a:t>
            </a:r>
            <a:r>
              <a:rPr lang="it-IT" dirty="0"/>
              <a:t>, </a:t>
            </a:r>
            <a:r>
              <a:rPr lang="it-IT" dirty="0" err="1"/>
              <a:t>p</a:t>
            </a:r>
            <a:r>
              <a:rPr lang="it-IT" dirty="0"/>
              <a:t> &lt; 0.001 (1.07 (95% CI, 1.05−1.09) for </a:t>
            </a:r>
            <a:r>
              <a:rPr lang="it-IT" dirty="0" err="1"/>
              <a:t>patients</a:t>
            </a:r>
            <a:r>
              <a:rPr lang="it-IT" dirty="0"/>
              <a:t> </a:t>
            </a:r>
            <a:r>
              <a:rPr lang="it-IT" dirty="0" err="1"/>
              <a:t>receiving</a:t>
            </a:r>
            <a:r>
              <a:rPr lang="it-IT" dirty="0"/>
              <a:t> </a:t>
            </a:r>
            <a:r>
              <a:rPr lang="it-IT" dirty="0" err="1"/>
              <a:t>vasopressors</a:t>
            </a:r>
            <a:r>
              <a:rPr lang="it-IT" dirty="0"/>
              <a:t> vs. 1.01 (95% CI, 0.99−1.04) for </a:t>
            </a:r>
            <a:r>
              <a:rPr lang="it-IT" dirty="0" err="1"/>
              <a:t>patients</a:t>
            </a:r>
            <a:r>
              <a:rPr lang="it-IT" dirty="0"/>
              <a:t> </a:t>
            </a:r>
            <a:r>
              <a:rPr lang="it-IT" dirty="0" err="1"/>
              <a:t>not</a:t>
            </a:r>
            <a:r>
              <a:rPr lang="it-IT" dirty="0"/>
              <a:t> on </a:t>
            </a:r>
            <a:r>
              <a:rPr lang="it-IT" dirty="0" err="1"/>
              <a:t>vasopressors</a:t>
            </a:r>
            <a:r>
              <a:rPr lang="it-IT" dirty="0"/>
              <a:t>) (98). In a study of 35,000 </a:t>
            </a:r>
            <a:r>
              <a:rPr lang="it-IT" dirty="0" err="1"/>
              <a:t>patients</a:t>
            </a:r>
            <a:r>
              <a:rPr lang="it-IT" dirty="0"/>
              <a:t> </a:t>
            </a:r>
            <a:r>
              <a:rPr lang="it-IT" dirty="0" err="1"/>
              <a:t>treated</a:t>
            </a:r>
            <a:r>
              <a:rPr lang="it-IT" dirty="0"/>
              <a:t> </a:t>
            </a:r>
            <a:r>
              <a:rPr lang="it-IT" dirty="0" err="1"/>
              <a:t>at</a:t>
            </a:r>
            <a:r>
              <a:rPr lang="it-IT" dirty="0"/>
              <a:t> Kaiser Permanente Northern California, </a:t>
            </a:r>
            <a:r>
              <a:rPr lang="it-IT" dirty="0" err="1"/>
              <a:t>each</a:t>
            </a:r>
            <a:r>
              <a:rPr lang="it-IT" dirty="0"/>
              <a:t> </a:t>
            </a:r>
            <a:r>
              <a:rPr lang="it-IT" dirty="0" err="1"/>
              <a:t>additional</a:t>
            </a:r>
            <a:r>
              <a:rPr lang="it-IT" dirty="0"/>
              <a:t> hour of time from ER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1.09 </a:t>
            </a:r>
            <a:r>
              <a:rPr lang="it-IT" dirty="0" err="1"/>
              <a:t>increased</a:t>
            </a:r>
            <a:r>
              <a:rPr lang="it-IT" dirty="0"/>
              <a:t> </a:t>
            </a:r>
            <a:r>
              <a:rPr lang="it-IT" dirty="0" err="1"/>
              <a:t>odds</a:t>
            </a:r>
            <a:r>
              <a:rPr lang="it-IT" dirty="0"/>
              <a:t> of in-hospital </a:t>
            </a:r>
            <a:r>
              <a:rPr lang="it-IT" dirty="0" err="1"/>
              <a:t>mortality</a:t>
            </a:r>
            <a:r>
              <a:rPr lang="it-IT" dirty="0"/>
              <a:t> (1.07 for </a:t>
            </a:r>
            <a:r>
              <a:rPr lang="it-IT" dirty="0" err="1"/>
              <a:t>patients</a:t>
            </a:r>
            <a:r>
              <a:rPr lang="it-IT" dirty="0"/>
              <a:t> with “severe” </a:t>
            </a:r>
            <a:r>
              <a:rPr lang="it-IT" dirty="0" err="1"/>
              <a:t>sepsis</a:t>
            </a:r>
            <a:r>
              <a:rPr lang="it-IT" dirty="0"/>
              <a:t> [</a:t>
            </a:r>
            <a:r>
              <a:rPr lang="it-IT" dirty="0" err="1"/>
              <a:t>lactate</a:t>
            </a:r>
            <a:r>
              <a:rPr lang="it-IT" dirty="0"/>
              <a:t> ≥ 2, </a:t>
            </a:r>
            <a:r>
              <a:rPr lang="it-IT" dirty="0" err="1"/>
              <a:t>at</a:t>
            </a:r>
            <a:r>
              <a:rPr lang="it-IT" dirty="0"/>
              <a:t> </a:t>
            </a:r>
            <a:r>
              <a:rPr lang="it-IT" dirty="0" err="1"/>
              <a:t>least</a:t>
            </a:r>
            <a:r>
              <a:rPr lang="it-IT" dirty="0"/>
              <a:t> one </a:t>
            </a:r>
            <a:r>
              <a:rPr lang="it-IT" dirty="0" err="1"/>
              <a:t>episode</a:t>
            </a:r>
            <a:r>
              <a:rPr lang="it-IT" dirty="0"/>
              <a:t> of </a:t>
            </a:r>
            <a:r>
              <a:rPr lang="it-IT" dirty="0" err="1"/>
              <a:t>hypotension</a:t>
            </a:r>
            <a:r>
              <a:rPr lang="it-IT" dirty="0"/>
              <a:t>, </a:t>
            </a:r>
            <a:r>
              <a:rPr lang="it-IT" dirty="0" err="1"/>
              <a:t>required</a:t>
            </a:r>
            <a:r>
              <a:rPr lang="it-IT" dirty="0"/>
              <a:t> </a:t>
            </a:r>
            <a:r>
              <a:rPr lang="it-IT" dirty="0" err="1"/>
              <a:t>noninvasive</a:t>
            </a:r>
            <a:r>
              <a:rPr lang="it-IT" dirty="0"/>
              <a:t> or invasive </a:t>
            </a:r>
            <a:r>
              <a:rPr lang="it-IT" dirty="0" err="1"/>
              <a:t>mechanical</a:t>
            </a:r>
            <a:r>
              <a:rPr lang="it-IT" dirty="0"/>
              <a:t> </a:t>
            </a:r>
            <a:r>
              <a:rPr lang="it-IT" dirty="0" err="1"/>
              <a:t>ventilation</a:t>
            </a:r>
            <a:r>
              <a:rPr lang="it-IT" dirty="0"/>
              <a:t> or </a:t>
            </a:r>
            <a:r>
              <a:rPr lang="it-IT" dirty="0" err="1"/>
              <a:t>has</a:t>
            </a:r>
            <a:r>
              <a:rPr lang="it-IT" dirty="0"/>
              <a:t> </a:t>
            </a:r>
            <a:r>
              <a:rPr lang="it-IT" dirty="0" err="1"/>
              <a:t>organ</a:t>
            </a:r>
            <a:r>
              <a:rPr lang="it-IT" dirty="0"/>
              <a:t> </a:t>
            </a:r>
            <a:r>
              <a:rPr lang="it-IT" dirty="0" err="1"/>
              <a:t>dysfunction</a:t>
            </a:r>
            <a:r>
              <a:rPr lang="it-IT" dirty="0"/>
              <a:t>] and 1.14 for </a:t>
            </a:r>
            <a:r>
              <a:rPr lang="it-IT" dirty="0" err="1"/>
              <a:t>patients</a:t>
            </a:r>
            <a:r>
              <a:rPr lang="it-IT" dirty="0"/>
              <a:t> with </a:t>
            </a:r>
            <a:r>
              <a:rPr lang="it-IT" dirty="0" err="1"/>
              <a:t>septic</a:t>
            </a:r>
            <a:r>
              <a:rPr lang="it-IT" dirty="0"/>
              <a:t> shock); </a:t>
            </a:r>
            <a:r>
              <a:rPr lang="it-IT" dirty="0" err="1"/>
              <a:t>which</a:t>
            </a:r>
            <a:r>
              <a:rPr lang="it-IT" dirty="0"/>
              <a:t> </a:t>
            </a:r>
            <a:r>
              <a:rPr lang="it-IT" dirty="0" err="1"/>
              <a:t>equated</a:t>
            </a:r>
            <a:r>
              <a:rPr lang="it-IT" dirty="0"/>
              <a:t> to a 0.4% </a:t>
            </a:r>
            <a:r>
              <a:rPr lang="it-IT" dirty="0" err="1"/>
              <a:t>absolute</a:t>
            </a:r>
            <a:r>
              <a:rPr lang="it-IT" dirty="0"/>
              <a:t> </a:t>
            </a:r>
            <a:r>
              <a:rPr lang="it-IT" dirty="0" err="1"/>
              <a:t>mortality</a:t>
            </a:r>
            <a:r>
              <a:rPr lang="it-IT" dirty="0"/>
              <a:t> </a:t>
            </a:r>
            <a:r>
              <a:rPr lang="it-IT" dirty="0" err="1"/>
              <a:t>increase</a:t>
            </a:r>
            <a:r>
              <a:rPr lang="it-IT" dirty="0"/>
              <a:t> for “severe” </a:t>
            </a:r>
            <a:r>
              <a:rPr lang="it-IT" dirty="0" err="1"/>
              <a:t>sepsis</a:t>
            </a:r>
            <a:r>
              <a:rPr lang="it-IT" dirty="0"/>
              <a:t> and a 1.8% </a:t>
            </a:r>
            <a:r>
              <a:rPr lang="it-IT" dirty="0" err="1"/>
              <a:t>absolute</a:t>
            </a:r>
            <a:r>
              <a:rPr lang="it-IT" dirty="0"/>
              <a:t> </a:t>
            </a:r>
            <a:r>
              <a:rPr lang="it-IT" dirty="0" err="1"/>
              <a:t>increase</a:t>
            </a:r>
            <a:r>
              <a:rPr lang="it-IT" dirty="0"/>
              <a:t> for </a:t>
            </a:r>
            <a:r>
              <a:rPr lang="it-IT" dirty="0" err="1"/>
              <a:t>septic</a:t>
            </a:r>
            <a:r>
              <a:rPr lang="it-IT" dirty="0"/>
              <a:t> shock (110). </a:t>
            </a:r>
            <a:r>
              <a:rPr lang="it-IT" dirty="0" err="1"/>
              <a:t>Finally</a:t>
            </a:r>
            <a:r>
              <a:rPr lang="it-IT" dirty="0"/>
              <a:t>, in a study of 10,811 </a:t>
            </a:r>
            <a:r>
              <a:rPr lang="it-IT" dirty="0" err="1"/>
              <a:t>patients</a:t>
            </a:r>
            <a:r>
              <a:rPr lang="it-IT" dirty="0"/>
              <a:t> </a:t>
            </a:r>
            <a:r>
              <a:rPr lang="it-IT" dirty="0" err="1"/>
              <a:t>treated</a:t>
            </a:r>
            <a:r>
              <a:rPr lang="it-IT" dirty="0"/>
              <a:t> in </a:t>
            </a:r>
            <a:r>
              <a:rPr lang="it-IT" dirty="0" err="1"/>
              <a:t>four</a:t>
            </a:r>
            <a:r>
              <a:rPr lang="it-IT" dirty="0"/>
              <a:t> Utah hospitals, </a:t>
            </a:r>
            <a:r>
              <a:rPr lang="it-IT" dirty="0" err="1"/>
              <a:t>each</a:t>
            </a:r>
            <a:r>
              <a:rPr lang="it-IT" dirty="0"/>
              <a:t> hour delay in time from ED </a:t>
            </a:r>
            <a:r>
              <a:rPr lang="it-IT" dirty="0" err="1"/>
              <a:t>arrival</a:t>
            </a:r>
            <a:r>
              <a:rPr lang="it-IT" dirty="0"/>
              <a:t> to </a:t>
            </a:r>
            <a:r>
              <a:rPr lang="it-IT" dirty="0" err="1"/>
              <a:t>administration</a:t>
            </a:r>
            <a:r>
              <a:rPr lang="it-IT" dirty="0"/>
              <a:t> of </a:t>
            </a:r>
            <a:r>
              <a:rPr lang="it-IT" dirty="0" err="1"/>
              <a:t>antimicrobials</a:t>
            </a:r>
            <a:r>
              <a:rPr lang="it-IT" dirty="0"/>
              <a:t> </a:t>
            </a:r>
            <a:r>
              <a:rPr lang="it-IT" dirty="0" err="1"/>
              <a:t>was</a:t>
            </a:r>
            <a:r>
              <a:rPr lang="it-IT" dirty="0"/>
              <a:t> </a:t>
            </a:r>
            <a:r>
              <a:rPr lang="it-IT" dirty="0" err="1"/>
              <a:t>associated</a:t>
            </a:r>
            <a:r>
              <a:rPr lang="it-IT" dirty="0"/>
              <a:t> with 1.16 </a:t>
            </a:r>
            <a:r>
              <a:rPr lang="it-IT" dirty="0" err="1"/>
              <a:t>increased</a:t>
            </a:r>
            <a:r>
              <a:rPr lang="it-IT" dirty="0"/>
              <a:t> </a:t>
            </a:r>
            <a:r>
              <a:rPr lang="it-IT" dirty="0" err="1"/>
              <a:t>odds</a:t>
            </a:r>
            <a:r>
              <a:rPr lang="it-IT" dirty="0"/>
              <a:t> of in-hospital and 1.10 </a:t>
            </a:r>
            <a:r>
              <a:rPr lang="it-IT" dirty="0" err="1"/>
              <a:t>increased</a:t>
            </a:r>
            <a:r>
              <a:rPr lang="it-IT" dirty="0"/>
              <a:t> </a:t>
            </a:r>
            <a:r>
              <a:rPr lang="it-IT" dirty="0" err="1"/>
              <a:t>odds</a:t>
            </a:r>
            <a:r>
              <a:rPr lang="it-IT" dirty="0"/>
              <a:t> of 1-year </a:t>
            </a:r>
            <a:r>
              <a:rPr lang="it-IT" dirty="0" err="1"/>
              <a:t>mortality</a:t>
            </a:r>
            <a:r>
              <a:rPr lang="it-IT" dirty="0"/>
              <a:t> (1.13 in </a:t>
            </a:r>
            <a:r>
              <a:rPr lang="it-IT" dirty="0" err="1"/>
              <a:t>patients</a:t>
            </a:r>
            <a:r>
              <a:rPr lang="it-IT" dirty="0"/>
              <a:t> with </a:t>
            </a:r>
            <a:r>
              <a:rPr lang="it-IT" dirty="0" err="1"/>
              <a:t>hypotension</a:t>
            </a:r>
            <a:r>
              <a:rPr lang="it-IT" dirty="0"/>
              <a:t> vs 1.09 in </a:t>
            </a:r>
            <a:r>
              <a:rPr lang="it-IT" dirty="0" err="1"/>
              <a:t>patients</a:t>
            </a:r>
            <a:r>
              <a:rPr lang="it-IT" dirty="0"/>
              <a:t> </a:t>
            </a:r>
            <a:r>
              <a:rPr lang="it-IT" dirty="0" err="1"/>
              <a:t>without</a:t>
            </a:r>
            <a:r>
              <a:rPr lang="it-IT" dirty="0"/>
              <a:t> </a:t>
            </a:r>
            <a:r>
              <a:rPr lang="it-IT" dirty="0" err="1"/>
              <a:t>hypotension</a:t>
            </a:r>
            <a:r>
              <a:rPr lang="it-IT" dirty="0"/>
              <a:t>) (111).</a:t>
            </a:r>
          </a:p>
        </p:txBody>
      </p:sp>
      <p:sp>
        <p:nvSpPr>
          <p:cNvPr id="4" name="Segnaposto numero diapositiva 3">
            <a:extLst>
              <a:ext uri="{FF2B5EF4-FFF2-40B4-BE49-F238E27FC236}">
                <a16:creationId xmlns:a16="http://schemas.microsoft.com/office/drawing/2014/main" id="{85CD9A7F-9F09-E8A9-0F0D-B798C5F330B8}"/>
              </a:ext>
            </a:extLst>
          </p:cNvPr>
          <p:cNvSpPr>
            <a:spLocks noGrp="1"/>
          </p:cNvSpPr>
          <p:nvPr>
            <p:ph type="sldNum" sz="quarter" idx="5"/>
          </p:nvPr>
        </p:nvSpPr>
        <p:spPr/>
        <p:txBody>
          <a:bodyPr/>
          <a:lstStyle/>
          <a:p>
            <a:fld id="{3D835D2D-DFA4-4147-9202-B5AEE6A8B8AE}" type="slidenum">
              <a:rPr lang="it-IT" smtClean="0"/>
              <a:t>18</a:t>
            </a:fld>
            <a:endParaRPr lang="it-IT"/>
          </a:p>
        </p:txBody>
      </p:sp>
    </p:spTree>
    <p:extLst>
      <p:ext uri="{BB962C8B-B14F-4D97-AF65-F5344CB8AC3E}">
        <p14:creationId xmlns:p14="http://schemas.microsoft.com/office/powerpoint/2010/main" val="1165709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C896-F926-C1D1-AE8A-6DEA2E0ABAB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75F8ED-0D1C-A5CF-9D6F-212D769056F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2DAE86-D67E-D84F-56CD-2E0F1D20CCD0}"/>
              </a:ext>
            </a:extLst>
          </p:cNvPr>
          <p:cNvSpPr>
            <a:spLocks noGrp="1"/>
          </p:cNvSpPr>
          <p:nvPr>
            <p:ph type="body" idx="1"/>
          </p:nvPr>
        </p:nvSpPr>
        <p:spPr/>
        <p:txBody>
          <a:bodyPr/>
          <a:lstStyle/>
          <a:p>
            <a:r>
              <a:rPr lang="it-IT" b="0" i="0" dirty="0" err="1">
                <a:solidFill>
                  <a:srgbClr val="000000"/>
                </a:solidFill>
                <a:effectLst/>
                <a:latin typeface="Avenir" panose="02000503020000020003" pitchFamily="2" charset="0"/>
              </a:rPr>
              <a:t>Approximately</a:t>
            </a:r>
            <a:r>
              <a:rPr lang="it-IT" b="0" i="0" dirty="0">
                <a:solidFill>
                  <a:srgbClr val="000000"/>
                </a:solidFill>
                <a:effectLst/>
                <a:latin typeface="Avenir" panose="02000503020000020003" pitchFamily="2" charset="0"/>
              </a:rPr>
              <a:t> 40% of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hospitalisation</a:t>
            </a:r>
            <a:r>
              <a:rPr lang="it-IT" b="0" i="0" dirty="0">
                <a:solidFill>
                  <a:srgbClr val="000000"/>
                </a:solidFill>
                <a:effectLst/>
                <a:latin typeface="Avenir" panose="02000503020000020003" pitchFamily="2" charset="0"/>
              </a:rPr>
              <a:t>, and 5% of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be </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to the intensive care </a:t>
            </a:r>
            <a:r>
              <a:rPr lang="it-IT" b="0" i="0" dirty="0" err="1">
                <a:solidFill>
                  <a:srgbClr val="000000"/>
                </a:solidFill>
                <a:effectLst/>
                <a:latin typeface="Avenir" panose="02000503020000020003" pitchFamily="2" charset="0"/>
              </a:rPr>
              <a:t>unit</a:t>
            </a:r>
            <a:r>
              <a:rPr lang="it-IT" b="0" i="0" dirty="0">
                <a:solidFill>
                  <a:srgbClr val="000000"/>
                </a:solidFill>
                <a:effectLst/>
                <a:latin typeface="Avenir" panose="02000503020000020003" pitchFamily="2" charset="0"/>
              </a:rPr>
              <a:t> (ICU), </a:t>
            </a:r>
            <a:r>
              <a:rPr lang="it-IT" b="0" i="0" dirty="0" err="1">
                <a:solidFill>
                  <a:srgbClr val="000000"/>
                </a:solidFill>
                <a:effectLst/>
                <a:latin typeface="Avenir" panose="02000503020000020003" pitchFamily="2" charset="0"/>
              </a:rPr>
              <a:t>primarily</a:t>
            </a:r>
            <a:r>
              <a:rPr lang="it-IT" b="0" i="0" dirty="0">
                <a:solidFill>
                  <a:srgbClr val="000000"/>
                </a:solidFill>
                <a:effectLst/>
                <a:latin typeface="Avenir" panose="02000503020000020003" pitchFamily="2" charset="0"/>
              </a:rPr>
              <a:t> due to shock or the </a:t>
            </a:r>
            <a:r>
              <a:rPr lang="it-IT" b="0" i="0" dirty="0" err="1">
                <a:solidFill>
                  <a:srgbClr val="000000"/>
                </a:solidFill>
                <a:effectLst/>
                <a:latin typeface="Avenir" panose="02000503020000020003" pitchFamily="2" charset="0"/>
              </a:rPr>
              <a:t>need</a:t>
            </a:r>
            <a:r>
              <a:rPr lang="it-IT" b="0" i="0" dirty="0">
                <a:solidFill>
                  <a:srgbClr val="000000"/>
                </a:solidFill>
                <a:effectLst/>
                <a:latin typeface="Avenir" panose="02000503020000020003" pitchFamily="2" charset="0"/>
              </a:rPr>
              <a:t> for invasive or non-invasive </a:t>
            </a:r>
            <a:r>
              <a:rPr lang="it-IT" b="0" i="0" dirty="0" err="1">
                <a:solidFill>
                  <a:srgbClr val="000000"/>
                </a:solidFill>
                <a:effectLst/>
                <a:latin typeface="Avenir" panose="02000503020000020003" pitchFamily="2" charset="0"/>
              </a:rPr>
              <a:t>mechanical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ventilation</a:t>
            </a:r>
            <a:r>
              <a:rPr lang="it-IT" b="0" i="0" dirty="0">
                <a:solidFill>
                  <a:srgbClr val="000000"/>
                </a:solidFill>
                <a:effectLst/>
                <a:latin typeface="Avenir" panose="02000503020000020003" pitchFamily="2" charset="0"/>
              </a:rPr>
              <a:t> [</a:t>
            </a:r>
            <a:r>
              <a:rPr lang="it-IT" b="0" i="0" u="none" strike="noStrike" dirty="0">
                <a:solidFill>
                  <a:srgbClr val="0563C1"/>
                </a:solidFill>
                <a:effectLst/>
                <a:latin typeface="Avenir" panose="02000503020000020003" pitchFamily="2" charset="0"/>
                <a:hlinkClick r:id="rId3"/>
              </a:rPr>
              <a:t>2</a:t>
            </a:r>
            <a:r>
              <a:rPr lang="it-IT" b="0" i="0" dirty="0">
                <a:solidFill>
                  <a:srgbClr val="000000"/>
                </a:solidFill>
                <a:effectLst/>
                <a:latin typeface="Avenir" panose="02000503020000020003" pitchFamily="2" charset="0"/>
              </a:rPr>
              <a:t>]. Severe CAP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accepted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terminology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used</a:t>
            </a:r>
            <a:r>
              <a:rPr lang="it-IT" b="0" i="0" dirty="0">
                <a:solidFill>
                  <a:srgbClr val="000000"/>
                </a:solidFill>
                <a:effectLst/>
                <a:latin typeface="Avenir" panose="02000503020000020003" pitchFamily="2" charset="0"/>
              </a:rPr>
              <a:t> to </a:t>
            </a:r>
            <a:r>
              <a:rPr lang="it-IT" b="0" i="0" dirty="0" err="1">
                <a:solidFill>
                  <a:srgbClr val="000000"/>
                </a:solidFill>
                <a:effectLst/>
                <a:latin typeface="Avenir" panose="02000503020000020003" pitchFamily="2" charset="0"/>
              </a:rPr>
              <a:t>describe</a:t>
            </a:r>
            <a:r>
              <a:rPr lang="it-IT" b="0" i="0" dirty="0">
                <a:solidFill>
                  <a:srgbClr val="000000"/>
                </a:solidFill>
                <a:effectLst/>
                <a:latin typeface="Avenir" panose="02000503020000020003" pitchFamily="2" charset="0"/>
              </a:rPr>
              <a:t> ICU-</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as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might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organ</a:t>
            </a:r>
            <a:r>
              <a:rPr lang="it-IT" b="0" i="0" dirty="0">
                <a:solidFill>
                  <a:srgbClr val="000000"/>
                </a:solidFill>
                <a:effectLst/>
                <a:latin typeface="Avenir" panose="02000503020000020003" pitchFamily="2" charset="0"/>
              </a:rPr>
              <a:t> support. Data from a large </a:t>
            </a:r>
            <a:r>
              <a:rPr lang="it-IT" b="0" i="0" dirty="0" err="1">
                <a:solidFill>
                  <a:srgbClr val="000000"/>
                </a:solidFill>
                <a:effectLst/>
                <a:latin typeface="Avenir" panose="02000503020000020003" pitchFamily="2" charset="0"/>
              </a:rPr>
              <a:t>cohort</a:t>
            </a:r>
            <a:r>
              <a:rPr lang="it-IT" b="0" i="0" dirty="0">
                <a:solidFill>
                  <a:srgbClr val="000000"/>
                </a:solidFill>
                <a:effectLst/>
                <a:latin typeface="Avenir" panose="02000503020000020003" pitchFamily="2" charset="0"/>
              </a:rPr>
              <a:t> (CAPNETZ) </a:t>
            </a:r>
            <a:r>
              <a:rPr lang="it-IT" b="0" i="0" dirty="0" err="1">
                <a:solidFill>
                  <a:srgbClr val="000000"/>
                </a:solidFill>
                <a:effectLst/>
                <a:latin typeface="Avenir" panose="02000503020000020003" pitchFamily="2" charset="0"/>
              </a:rPr>
              <a:t>have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shown</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that</a:t>
            </a:r>
            <a:r>
              <a:rPr lang="it-IT" b="0" i="0" dirty="0">
                <a:solidFill>
                  <a:srgbClr val="000000"/>
                </a:solidFill>
                <a:effectLst/>
                <a:latin typeface="Avenir" panose="02000503020000020003" pitchFamily="2" charset="0"/>
              </a:rPr>
              <a:t> the </a:t>
            </a:r>
            <a:r>
              <a:rPr lang="it-IT" b="0" i="0" dirty="0" err="1">
                <a:solidFill>
                  <a:srgbClr val="000000"/>
                </a:solidFill>
                <a:effectLst/>
                <a:latin typeface="Avenir" panose="02000503020000020003" pitchFamily="2" charset="0"/>
              </a:rPr>
              <a:t>highest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mortality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observed</a:t>
            </a:r>
            <a:r>
              <a:rPr lang="it-IT" b="0" i="0" dirty="0">
                <a:solidFill>
                  <a:srgbClr val="000000"/>
                </a:solidFill>
                <a:effectLst/>
                <a:latin typeface="Avenir" panose="02000503020000020003" pitchFamily="2" charset="0"/>
              </a:rPr>
              <a:t> in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who</a:t>
            </a:r>
            <a:r>
              <a:rPr lang="it-IT" b="0" i="0" dirty="0">
                <a:solidFill>
                  <a:srgbClr val="000000"/>
                </a:solidFill>
                <a:effectLst/>
                <a:latin typeface="Avenir" panose="02000503020000020003" pitchFamily="2" charset="0"/>
              </a:rPr>
              <a:t> do </a:t>
            </a:r>
            <a:r>
              <a:rPr lang="it-IT" b="0" i="0" dirty="0" err="1">
                <a:solidFill>
                  <a:srgbClr val="000000"/>
                </a:solidFill>
                <a:effectLst/>
                <a:latin typeface="Avenir" panose="02000503020000020003" pitchFamily="2" charset="0"/>
              </a:rPr>
              <a:t>not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meet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criteria</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initially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but</a:t>
            </a:r>
            <a:r>
              <a:rPr lang="it-IT" b="0" i="0" dirty="0">
                <a:solidFill>
                  <a:srgbClr val="000000"/>
                </a:solidFill>
                <a:effectLst/>
                <a:latin typeface="Avenir" panose="02000503020000020003" pitchFamily="2" charset="0"/>
              </a:rPr>
              <a:t> deteriorate over the </a:t>
            </a:r>
            <a:r>
              <a:rPr lang="it-IT" b="0" i="0" dirty="0" err="1">
                <a:solidFill>
                  <a:srgbClr val="000000"/>
                </a:solidFill>
                <a:effectLst/>
                <a:latin typeface="Avenir" panose="02000503020000020003" pitchFamily="2" charset="0"/>
              </a:rPr>
              <a:t>course</a:t>
            </a:r>
            <a:r>
              <a:rPr lang="it-IT" b="0" i="0" dirty="0">
                <a:solidFill>
                  <a:srgbClr val="000000"/>
                </a:solidFill>
                <a:effectLst/>
                <a:latin typeface="Avenir" panose="02000503020000020003" pitchFamily="2" charset="0"/>
              </a:rPr>
              <a:t> of time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a:t>
            </a:r>
            <a:r>
              <a:rPr lang="it-IT" b="0" i="0" dirty="0" err="1">
                <a:solidFill>
                  <a:srgbClr val="000000"/>
                </a:solidFill>
                <a:effectLst/>
                <a:latin typeface="Avenir" panose="02000503020000020003" pitchFamily="2" charset="0"/>
              </a:rPr>
              <a:t>admission</a:t>
            </a:r>
            <a:r>
              <a:rPr lang="it-IT" b="0" i="0" dirty="0">
                <a:solidFill>
                  <a:srgbClr val="000000"/>
                </a:solidFill>
                <a:effectLst/>
                <a:latin typeface="Avenir" panose="02000503020000020003" pitchFamily="2" charset="0"/>
              </a:rPr>
              <a:t>: 17%;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day 4 to 7: 48%)</a:t>
            </a:r>
            <a:endParaRPr lang="it-IT" dirty="0"/>
          </a:p>
        </p:txBody>
      </p:sp>
      <p:sp>
        <p:nvSpPr>
          <p:cNvPr id="4" name="Segnaposto numero diapositiva 3">
            <a:extLst>
              <a:ext uri="{FF2B5EF4-FFF2-40B4-BE49-F238E27FC236}">
                <a16:creationId xmlns:a16="http://schemas.microsoft.com/office/drawing/2014/main" id="{779BCB87-DB82-70F0-2236-5AC8AA9A48E9}"/>
              </a:ext>
            </a:extLst>
          </p:cNvPr>
          <p:cNvSpPr>
            <a:spLocks noGrp="1"/>
          </p:cNvSpPr>
          <p:nvPr>
            <p:ph type="sldNum" sz="quarter" idx="5"/>
          </p:nvPr>
        </p:nvSpPr>
        <p:spPr/>
        <p:txBody>
          <a:bodyPr/>
          <a:lstStyle/>
          <a:p>
            <a:fld id="{3D835D2D-DFA4-4147-9202-B5AEE6A8B8AE}" type="slidenum">
              <a:rPr lang="it-IT" smtClean="0"/>
              <a:t>19</a:t>
            </a:fld>
            <a:endParaRPr lang="it-IT"/>
          </a:p>
        </p:txBody>
      </p:sp>
    </p:spTree>
    <p:extLst>
      <p:ext uri="{BB962C8B-B14F-4D97-AF65-F5344CB8AC3E}">
        <p14:creationId xmlns:p14="http://schemas.microsoft.com/office/powerpoint/2010/main" val="770323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effectLst/>
                <a:latin typeface="Times New Roman" panose="02020603050405020304" pitchFamily="18" charset="0"/>
              </a:rPr>
              <a:t>Risk </a:t>
            </a:r>
            <a:r>
              <a:rPr lang="it-IT" b="0" i="0" dirty="0" err="1">
                <a:effectLst/>
                <a:latin typeface="Times New Roman" panose="02020603050405020304" pitchFamily="18" charset="0"/>
              </a:rPr>
              <a:t>strati</a:t>
            </a:r>
            <a:r>
              <a:rPr lang="it-IT" b="0" i="0" dirty="0" err="1">
                <a:effectLst/>
                <a:latin typeface="Arial" panose="020B0604020202020204" pitchFamily="34" charset="0"/>
              </a:rPr>
              <a:t>fi</a:t>
            </a:r>
            <a:r>
              <a:rPr lang="it-IT" b="0" i="0" dirty="0" err="1">
                <a:effectLst/>
                <a:latin typeface="Times New Roman" panose="02020603050405020304" pitchFamily="18" charset="0"/>
              </a:rPr>
              <a:t>cation</a:t>
            </a:r>
            <a:r>
              <a:rPr lang="it-IT" b="0" i="0" dirty="0">
                <a:effectLst/>
                <a:latin typeface="Times New Roman" panose="02020603050405020304" pitchFamily="18" charset="0"/>
              </a:rPr>
              <a:t> tools </a:t>
            </a:r>
            <a:r>
              <a:rPr lang="it-IT" b="0" i="0" dirty="0" err="1">
                <a:effectLst/>
                <a:latin typeface="Times New Roman" panose="02020603050405020304" pitchFamily="18" charset="0"/>
              </a:rPr>
              <a:t>that</a:t>
            </a:r>
            <a:r>
              <a:rPr lang="it-IT" b="0" i="0" dirty="0">
                <a:effectLst/>
                <a:latin typeface="Times New Roman" panose="02020603050405020304" pitchFamily="18" charset="0"/>
              </a:rPr>
              <a:t> are </a:t>
            </a:r>
            <a:r>
              <a:rPr lang="it-IT" b="0" i="0" dirty="0" err="1">
                <a:effectLst/>
                <a:latin typeface="Times New Roman" panose="02020603050405020304" pitchFamily="18" charset="0"/>
              </a:rPr>
              <a:t>used</a:t>
            </a:r>
            <a:r>
              <a:rPr lang="it-IT" b="0" i="0" dirty="0">
                <a:effectLst/>
                <a:latin typeface="Times New Roman" panose="02020603050405020304" pitchFamily="18" charset="0"/>
              </a:rPr>
              <a:t> </a:t>
            </a:r>
            <a:r>
              <a:rPr lang="it-IT" b="0" i="0" dirty="0" err="1">
                <a:effectLst/>
                <a:latin typeface="Times New Roman" panose="02020603050405020304" pitchFamily="18" charset="0"/>
              </a:rPr>
              <a:t>regularly</a:t>
            </a:r>
            <a:r>
              <a:rPr lang="it-IT" b="0" i="0" dirty="0">
                <a:effectLst/>
                <a:latin typeface="Times New Roman" panose="02020603050405020304" pitchFamily="18" charset="0"/>
              </a:rPr>
              <a:t> include the Pneumonia </a:t>
            </a:r>
            <a:r>
              <a:rPr lang="it-IT" b="0" i="0" dirty="0" err="1">
                <a:effectLst/>
                <a:latin typeface="Times New Roman" panose="02020603050405020304" pitchFamily="18" charset="0"/>
              </a:rPr>
              <a:t>Severity</a:t>
            </a:r>
            <a:r>
              <a:rPr lang="it-IT" b="0" i="0" dirty="0">
                <a:effectLst/>
                <a:latin typeface="Times New Roman" panose="02020603050405020304" pitchFamily="18" charset="0"/>
              </a:rPr>
              <a:t> Index (PSI), British </a:t>
            </a:r>
            <a:r>
              <a:rPr lang="it-IT" b="0" i="0" dirty="0" err="1">
                <a:effectLst/>
                <a:latin typeface="Times New Roman" panose="02020603050405020304" pitchFamily="18" charset="0"/>
              </a:rPr>
              <a:t>Thoracic</a:t>
            </a:r>
            <a:r>
              <a:rPr lang="it-IT" b="0" i="0" dirty="0">
                <a:effectLst/>
                <a:latin typeface="Times New Roman" panose="02020603050405020304" pitchFamily="18" charset="0"/>
              </a:rPr>
              <a:t> Society (BTS) CURB-65 score (</a:t>
            </a:r>
            <a:r>
              <a:rPr lang="it-IT" b="0" i="0" dirty="0" err="1">
                <a:effectLst/>
                <a:latin typeface="Times New Roman" panose="02020603050405020304" pitchFamily="18" charset="0"/>
              </a:rPr>
              <a:t>Table</a:t>
            </a:r>
            <a:r>
              <a:rPr lang="it-IT" b="0" i="0" dirty="0">
                <a:effectLst/>
                <a:latin typeface="Times New Roman" panose="02020603050405020304" pitchFamily="18" charset="0"/>
              </a:rPr>
              <a:t> 4), and Severe Community- </a:t>
            </a:r>
            <a:r>
              <a:rPr lang="it-IT" b="0" i="0" dirty="0" err="1">
                <a:effectLst/>
                <a:latin typeface="Times New Roman" panose="02020603050405020304" pitchFamily="18" charset="0"/>
              </a:rPr>
              <a:t>Acquired</a:t>
            </a:r>
            <a:r>
              <a:rPr lang="it-IT" b="0" i="0" dirty="0">
                <a:effectLst/>
                <a:latin typeface="Times New Roman" panose="02020603050405020304" pitchFamily="18" charset="0"/>
              </a:rPr>
              <a:t> Pneumonia Score (</a:t>
            </a:r>
            <a:r>
              <a:rPr lang="it-IT" b="0" i="0" dirty="0" err="1">
                <a:effectLst/>
                <a:latin typeface="Times New Roman" panose="02020603050405020304" pitchFamily="18" charset="0"/>
              </a:rPr>
              <a:t>Table</a:t>
            </a:r>
            <a:r>
              <a:rPr lang="it-IT" b="0" i="0" dirty="0">
                <a:effectLst/>
                <a:latin typeface="Times New Roman" panose="02020603050405020304" pitchFamily="18" charset="0"/>
              </a:rPr>
              <a:t> 5) </a:t>
            </a:r>
            <a:r>
              <a:rPr lang="it-IT" b="0" i="0" dirty="0" err="1">
                <a:effectLst/>
                <a:latin typeface="Times New Roman" panose="02020603050405020304" pitchFamily="18" charset="0"/>
              </a:rPr>
              <a:t>jointly</a:t>
            </a:r>
            <a:r>
              <a:rPr lang="it-IT" b="0" i="0" dirty="0">
                <a:effectLst/>
                <a:latin typeface="Times New Roman" panose="02020603050405020304" pitchFamily="18" charset="0"/>
              </a:rPr>
              <a:t> </a:t>
            </a:r>
            <a:r>
              <a:rPr lang="it-IT" b="0" i="0" dirty="0" err="1">
                <a:effectLst/>
                <a:latin typeface="Times New Roman" panose="02020603050405020304" pitchFamily="18" charset="0"/>
              </a:rPr>
              <a:t>produced</a:t>
            </a:r>
            <a:r>
              <a:rPr lang="it-IT" b="0" i="0" dirty="0">
                <a:effectLst/>
                <a:latin typeface="Times New Roman" panose="02020603050405020304" pitchFamily="18" charset="0"/>
              </a:rPr>
              <a:t> by the American </a:t>
            </a:r>
            <a:r>
              <a:rPr lang="it-IT" b="0" i="0" dirty="0" err="1">
                <a:effectLst/>
                <a:latin typeface="Times New Roman" panose="02020603050405020304" pitchFamily="18" charset="0"/>
              </a:rPr>
              <a:t>Thoracic</a:t>
            </a:r>
            <a:r>
              <a:rPr lang="it-IT" b="0" i="0" dirty="0">
                <a:effectLst/>
                <a:latin typeface="Times New Roman" panose="02020603050405020304" pitchFamily="18" charset="0"/>
              </a:rPr>
              <a:t> Society and </a:t>
            </a:r>
            <a:r>
              <a:rPr lang="it-IT" b="0" i="0" dirty="0" err="1">
                <a:effectLst/>
                <a:latin typeface="Times New Roman" panose="02020603050405020304" pitchFamily="18" charset="0"/>
              </a:rPr>
              <a:t>Infectious</a:t>
            </a:r>
            <a:r>
              <a:rPr lang="it-IT" b="0" i="0" dirty="0">
                <a:effectLst/>
                <a:latin typeface="Times New Roman" panose="02020603050405020304" pitchFamily="18" charset="0"/>
              </a:rPr>
              <a:t> </a:t>
            </a:r>
            <a:r>
              <a:rPr lang="it-IT" b="0" i="0" dirty="0" err="1">
                <a:effectLst/>
                <a:latin typeface="Times New Roman" panose="02020603050405020304" pitchFamily="18" charset="0"/>
              </a:rPr>
              <a:t>Disease</a:t>
            </a:r>
            <a:r>
              <a:rPr lang="it-IT" b="0" i="0" dirty="0">
                <a:effectLst/>
                <a:latin typeface="Times New Roman" panose="02020603050405020304" pitchFamily="18" charset="0"/>
              </a:rPr>
              <a:t> Society of America (ATS/IDSA). 2 </a:t>
            </a:r>
            <a:r>
              <a:rPr lang="it-IT" b="0" i="0" dirty="0" err="1">
                <a:effectLst/>
                <a:latin typeface="Times New Roman" panose="02020603050405020304" pitchFamily="18" charset="0"/>
              </a:rPr>
              <a:t>Both</a:t>
            </a:r>
            <a:r>
              <a:rPr lang="it-IT" b="0" i="0" dirty="0">
                <a:effectLst/>
                <a:latin typeface="Times New Roman" panose="02020603050405020304" pitchFamily="18" charset="0"/>
              </a:rPr>
              <a:t> PSI and CURB-65 </a:t>
            </a:r>
            <a:r>
              <a:rPr lang="it-IT" b="0" i="0" dirty="0" err="1">
                <a:effectLst/>
                <a:latin typeface="Times New Roman" panose="02020603050405020304" pitchFamily="18" charset="0"/>
              </a:rPr>
              <a:t>have</a:t>
            </a:r>
            <a:r>
              <a:rPr lang="it-IT" b="0" i="0" dirty="0">
                <a:effectLst/>
                <a:latin typeface="Times New Roman" panose="02020603050405020304" pitchFamily="18" charset="0"/>
              </a:rPr>
              <a:t> </a:t>
            </a:r>
            <a:r>
              <a:rPr lang="it-IT" b="0" i="0" dirty="0" err="1">
                <a:effectLst/>
                <a:latin typeface="Times New Roman" panose="02020603050405020304" pitchFamily="18" charset="0"/>
              </a:rPr>
              <a:t>been</a:t>
            </a:r>
            <a:r>
              <a:rPr lang="it-IT" b="0" i="0" dirty="0">
                <a:effectLst/>
                <a:latin typeface="Times New Roman" panose="02020603050405020304" pitchFamily="18" charset="0"/>
              </a:rPr>
              <a:t> more </a:t>
            </a:r>
            <a:r>
              <a:rPr lang="it-IT" b="0" i="0" dirty="0" err="1">
                <a:effectLst/>
                <a:latin typeface="Times New Roman" panose="02020603050405020304" pitchFamily="18" charset="0"/>
              </a:rPr>
              <a:t>extensively</a:t>
            </a:r>
            <a:r>
              <a:rPr lang="it-IT" b="0" i="0" dirty="0">
                <a:effectLst/>
                <a:latin typeface="Times New Roman" panose="02020603050405020304" pitchFamily="18" charset="0"/>
              </a:rPr>
              <a:t> </a:t>
            </a:r>
            <a:r>
              <a:rPr lang="it-IT" b="0" i="0" dirty="0" err="1">
                <a:effectLst/>
                <a:latin typeface="Times New Roman" panose="02020603050405020304" pitchFamily="18" charset="0"/>
              </a:rPr>
              <a:t>validated</a:t>
            </a:r>
            <a:r>
              <a:rPr lang="it-IT" b="0" i="0" dirty="0">
                <a:effectLst/>
                <a:latin typeface="Times New Roman" panose="02020603050405020304" pitchFamily="18" charset="0"/>
              </a:rPr>
              <a:t> to </a:t>
            </a:r>
            <a:r>
              <a:rPr lang="it-IT" b="0" i="0" dirty="0" err="1">
                <a:effectLst/>
                <a:latin typeface="Times New Roman" panose="02020603050405020304" pitchFamily="18" charset="0"/>
              </a:rPr>
              <a:t>recognize</a:t>
            </a:r>
            <a:r>
              <a:rPr lang="it-IT" b="0" i="0" dirty="0">
                <a:effectLst/>
                <a:latin typeface="Times New Roman" panose="02020603050405020304" pitchFamily="18" charset="0"/>
              </a:rPr>
              <a:t> low-risk </a:t>
            </a:r>
            <a:r>
              <a:rPr lang="it-IT" b="0" i="0" dirty="0" err="1">
                <a:effectLst/>
                <a:latin typeface="Times New Roman" panose="02020603050405020304" pitchFamily="18" charset="0"/>
              </a:rPr>
              <a:t>patients</a:t>
            </a:r>
            <a:r>
              <a:rPr lang="it-IT" b="0" i="0" dirty="0">
                <a:effectLst/>
                <a:latin typeface="Times New Roman" panose="02020603050405020304" pitchFamily="18" charset="0"/>
              </a:rPr>
              <a:t> and are </a:t>
            </a:r>
            <a:r>
              <a:rPr lang="it-IT" b="0" i="0" dirty="0" err="1">
                <a:effectLst/>
                <a:latin typeface="Times New Roman" panose="02020603050405020304" pitchFamily="18" charset="0"/>
              </a:rPr>
              <a:t>not</a:t>
            </a:r>
            <a:r>
              <a:rPr lang="it-IT" b="0" i="0" dirty="0">
                <a:effectLst/>
                <a:latin typeface="Times New Roman" panose="02020603050405020304" pitchFamily="18" charset="0"/>
              </a:rPr>
              <a:t> </a:t>
            </a:r>
            <a:r>
              <a:rPr lang="it-IT" b="0" i="0" dirty="0" err="1">
                <a:effectLst/>
                <a:latin typeface="Times New Roman" panose="02020603050405020304" pitchFamily="18" charset="0"/>
              </a:rPr>
              <a:t>as</a:t>
            </a:r>
            <a:r>
              <a:rPr lang="it-IT" b="0" i="0" dirty="0">
                <a:effectLst/>
                <a:latin typeface="Times New Roman" panose="02020603050405020304" pitchFamily="18" charset="0"/>
              </a:rPr>
              <a:t> good </a:t>
            </a:r>
            <a:r>
              <a:rPr lang="it-IT" b="0" i="0" dirty="0" err="1">
                <a:effectLst/>
                <a:latin typeface="Times New Roman" panose="02020603050405020304" pitchFamily="18" charset="0"/>
              </a:rPr>
              <a:t>at</a:t>
            </a:r>
            <a:r>
              <a:rPr lang="it-IT" b="0" i="0" dirty="0">
                <a:effectLst/>
                <a:latin typeface="Times New Roman" panose="02020603050405020304" pitchFamily="18" charset="0"/>
              </a:rPr>
              <a:t> </a:t>
            </a:r>
            <a:r>
              <a:rPr lang="it-IT" b="0" i="0" dirty="0" err="1">
                <a:effectLst/>
                <a:latin typeface="Times New Roman" panose="02020603050405020304" pitchFamily="18" charset="0"/>
              </a:rPr>
              <a:t>predicting</a:t>
            </a:r>
            <a:r>
              <a:rPr lang="it-IT" b="0" i="0" dirty="0">
                <a:effectLst/>
                <a:latin typeface="Times New Roman" panose="02020603050405020304" pitchFamily="18" charset="0"/>
              </a:rPr>
              <a:t> </a:t>
            </a:r>
            <a:r>
              <a:rPr lang="it-IT" b="0" i="0" dirty="0" err="1">
                <a:effectLst/>
                <a:latin typeface="Times New Roman" panose="02020603050405020304" pitchFamily="18" charset="0"/>
              </a:rPr>
              <a:t>need</a:t>
            </a:r>
            <a:r>
              <a:rPr lang="it-IT" b="0" i="0" dirty="0">
                <a:effectLst/>
                <a:latin typeface="Times New Roman" panose="02020603050405020304" pitchFamily="18" charset="0"/>
              </a:rPr>
              <a:t> for </a:t>
            </a:r>
            <a:r>
              <a:rPr lang="it-IT" b="0" i="0" dirty="0" err="1">
                <a:effectLst/>
                <a:latin typeface="Times New Roman" panose="02020603050405020304" pitchFamily="18" charset="0"/>
              </a:rPr>
              <a:t>critical</a:t>
            </a:r>
            <a:r>
              <a:rPr lang="it-IT" b="0" i="0" dirty="0">
                <a:effectLst/>
                <a:latin typeface="Times New Roman" panose="02020603050405020304" pitchFamily="18" charset="0"/>
              </a:rPr>
              <a:t> care support. </a:t>
            </a:r>
            <a:r>
              <a:rPr lang="it-IT" b="0" i="0" dirty="0" err="1">
                <a:effectLst/>
                <a:latin typeface="Times New Roman" panose="02020603050405020304" pitchFamily="18" charset="0"/>
              </a:rPr>
              <a:t>Other</a:t>
            </a:r>
            <a:r>
              <a:rPr lang="it-IT" b="0" i="0" dirty="0">
                <a:effectLst/>
                <a:latin typeface="Times New Roman" panose="02020603050405020304" pitchFamily="18" charset="0"/>
              </a:rPr>
              <a:t> risk </a:t>
            </a:r>
            <a:r>
              <a:rPr lang="it-IT" b="0" i="0" dirty="0" err="1">
                <a:effectLst/>
                <a:latin typeface="Times New Roman" panose="02020603050405020304" pitchFamily="18" charset="0"/>
              </a:rPr>
              <a:t>strati</a:t>
            </a:r>
            <a:r>
              <a:rPr lang="it-IT" b="0" i="0" dirty="0" err="1">
                <a:effectLst/>
                <a:latin typeface="Arial" panose="020B0604020202020204" pitchFamily="34" charset="0"/>
              </a:rPr>
              <a:t>fi</a:t>
            </a:r>
            <a:r>
              <a:rPr lang="it-IT" b="0" i="0" dirty="0" err="1">
                <a:effectLst/>
                <a:latin typeface="Times New Roman" panose="02020603050405020304" pitchFamily="18" charset="0"/>
              </a:rPr>
              <a:t>cation</a:t>
            </a:r>
            <a:r>
              <a:rPr lang="it-IT" b="0" i="0" dirty="0">
                <a:effectLst/>
                <a:latin typeface="Times New Roman" panose="02020603050405020304" pitchFamily="18" charset="0"/>
              </a:rPr>
              <a:t> scores </a:t>
            </a:r>
            <a:r>
              <a:rPr lang="it-IT" b="0" i="0" dirty="0" err="1">
                <a:effectLst/>
                <a:latin typeface="Times New Roman" panose="02020603050405020304" pitchFamily="18" charset="0"/>
              </a:rPr>
              <a:t>have</a:t>
            </a:r>
            <a:r>
              <a:rPr lang="it-IT" b="0" i="0" dirty="0">
                <a:effectLst/>
                <a:latin typeface="Times New Roman" panose="02020603050405020304" pitchFamily="18" charset="0"/>
              </a:rPr>
              <a:t> </a:t>
            </a:r>
            <a:r>
              <a:rPr lang="it-IT" b="0" i="0" dirty="0" err="1">
                <a:effectLst/>
                <a:latin typeface="Times New Roman" panose="02020603050405020304" pitchFamily="18" charset="0"/>
              </a:rPr>
              <a:t>been</a:t>
            </a:r>
            <a:r>
              <a:rPr lang="it-IT" b="0" i="0" dirty="0">
                <a:effectLst/>
                <a:latin typeface="Times New Roman" panose="02020603050405020304" pitchFamily="18" charset="0"/>
              </a:rPr>
              <a:t> </a:t>
            </a:r>
            <a:r>
              <a:rPr lang="it-IT" b="0" i="0" dirty="0" err="1">
                <a:effectLst/>
                <a:latin typeface="Times New Roman" panose="02020603050405020304" pitchFamily="18" charset="0"/>
              </a:rPr>
              <a:t>developed</a:t>
            </a:r>
            <a:r>
              <a:rPr lang="it-IT" b="0" i="0" dirty="0">
                <a:effectLst/>
                <a:latin typeface="Times New Roman" panose="02020603050405020304" pitchFamily="18" charset="0"/>
              </a:rPr>
              <a:t>, </a:t>
            </a:r>
            <a:r>
              <a:rPr lang="it-IT" b="0" i="0" dirty="0" err="1">
                <a:effectLst/>
                <a:latin typeface="Times New Roman" panose="02020603050405020304" pitchFamily="18" charset="0"/>
              </a:rPr>
              <a:t>including</a:t>
            </a:r>
            <a:r>
              <a:rPr lang="it-IT" b="0" i="0" dirty="0">
                <a:effectLst/>
                <a:latin typeface="Times New Roman" panose="02020603050405020304" pitchFamily="18" charset="0"/>
              </a:rPr>
              <a:t> SMART- COP (</a:t>
            </a:r>
            <a:r>
              <a:rPr lang="it-IT" b="0" i="0" dirty="0" err="1">
                <a:effectLst/>
                <a:latin typeface="Times New Roman" panose="02020603050405020304" pitchFamily="18" charset="0"/>
              </a:rPr>
              <a:t>Table</a:t>
            </a:r>
            <a:r>
              <a:rPr lang="it-IT" b="0" i="0" dirty="0">
                <a:effectLst/>
                <a:latin typeface="Times New Roman" panose="02020603050405020304" pitchFamily="18" charset="0"/>
              </a:rPr>
              <a:t> 6), </a:t>
            </a:r>
            <a:r>
              <a:rPr lang="it-IT" b="0" i="0" dirty="0" err="1">
                <a:effectLst/>
                <a:latin typeface="Times New Roman" panose="02020603050405020304" pitchFamily="18" charset="0"/>
              </a:rPr>
              <a:t>which</a:t>
            </a:r>
            <a:r>
              <a:rPr lang="it-IT" b="0" i="0" dirty="0">
                <a:effectLst/>
                <a:latin typeface="Times New Roman" panose="02020603050405020304" pitchFamily="18" charset="0"/>
              </a:rPr>
              <a:t> </a:t>
            </a:r>
            <a:r>
              <a:rPr lang="it-IT" b="0" i="0" dirty="0" err="1">
                <a:effectLst/>
                <a:latin typeface="Times New Roman" panose="02020603050405020304" pitchFamily="18" charset="0"/>
              </a:rPr>
              <a:t>was</a:t>
            </a:r>
            <a:r>
              <a:rPr lang="it-IT" b="0" i="0" dirty="0">
                <a:effectLst/>
                <a:latin typeface="Times New Roman" panose="02020603050405020304" pitchFamily="18" charset="0"/>
              </a:rPr>
              <a:t> </a:t>
            </a:r>
            <a:r>
              <a:rPr lang="it-IT" b="0" i="0" dirty="0" err="1">
                <a:effectLst/>
                <a:latin typeface="Times New Roman" panose="02020603050405020304" pitchFamily="18" charset="0"/>
              </a:rPr>
              <a:t>created</a:t>
            </a:r>
            <a:r>
              <a:rPr lang="it-IT" b="0" i="0" dirty="0">
                <a:effectLst/>
                <a:latin typeface="Times New Roman" panose="02020603050405020304" pitchFamily="18" charset="0"/>
              </a:rPr>
              <a:t> to help </a:t>
            </a:r>
            <a:r>
              <a:rPr lang="it-IT" b="0" i="0" dirty="0" err="1">
                <a:effectLst/>
                <a:latin typeface="Times New Roman" panose="02020603050405020304" pitchFamily="18" charset="0"/>
              </a:rPr>
              <a:t>identify</a:t>
            </a:r>
            <a:r>
              <a:rPr lang="it-IT" b="0" i="0" dirty="0">
                <a:effectLst/>
                <a:latin typeface="Times New Roman" panose="02020603050405020304" pitchFamily="18" charset="0"/>
              </a:rPr>
              <a:t> </a:t>
            </a:r>
            <a:r>
              <a:rPr lang="it-IT" b="0" i="0" dirty="0" err="1">
                <a:effectLst/>
                <a:latin typeface="Times New Roman" panose="02020603050405020304" pitchFamily="18" charset="0"/>
              </a:rPr>
              <a:t>patients</a:t>
            </a:r>
            <a:r>
              <a:rPr lang="it-IT" b="0" i="0" dirty="0">
                <a:effectLst/>
                <a:latin typeface="Times New Roman" panose="02020603050405020304" pitchFamily="18" charset="0"/>
              </a:rPr>
              <a:t> </a:t>
            </a:r>
            <a:r>
              <a:rPr lang="it-IT" b="0" i="0" dirty="0" err="1">
                <a:effectLst/>
                <a:latin typeface="Times New Roman" panose="02020603050405020304" pitchFamily="18" charset="0"/>
              </a:rPr>
              <a:t>who</a:t>
            </a:r>
            <a:r>
              <a:rPr lang="it-IT" b="0" i="0" dirty="0">
                <a:effectLst/>
                <a:latin typeface="Times New Roman" panose="02020603050405020304" pitchFamily="18" charset="0"/>
              </a:rPr>
              <a:t> </a:t>
            </a:r>
            <a:r>
              <a:rPr lang="it-IT" b="0" i="0" dirty="0" err="1">
                <a:effectLst/>
                <a:latin typeface="Times New Roman" panose="02020603050405020304" pitchFamily="18" charset="0"/>
              </a:rPr>
              <a:t>may</a:t>
            </a:r>
            <a:r>
              <a:rPr lang="it-IT" b="0" i="0" dirty="0">
                <a:effectLst/>
                <a:latin typeface="Times New Roman" panose="02020603050405020304" pitchFamily="18" charset="0"/>
              </a:rPr>
              <a:t> </a:t>
            </a:r>
            <a:r>
              <a:rPr lang="it-IT" b="0" i="0" dirty="0" err="1">
                <a:effectLst/>
                <a:latin typeface="Times New Roman" panose="02020603050405020304" pitchFamily="18" charset="0"/>
              </a:rPr>
              <a:t>require</a:t>
            </a:r>
            <a:r>
              <a:rPr lang="it-IT" b="0" i="0" dirty="0">
                <a:effectLst/>
                <a:latin typeface="Times New Roman" panose="02020603050405020304" pitchFamily="18" charset="0"/>
              </a:rPr>
              <a:t> invasive </a:t>
            </a:r>
            <a:r>
              <a:rPr lang="it-IT" b="0" i="0" dirty="0" err="1">
                <a:effectLst/>
                <a:latin typeface="Times New Roman" panose="02020603050405020304" pitchFamily="18" charset="0"/>
              </a:rPr>
              <a:t>respiratory</a:t>
            </a:r>
            <a:r>
              <a:rPr lang="it-IT" b="0" i="0" dirty="0">
                <a:effectLst/>
                <a:latin typeface="Times New Roman" panose="02020603050405020304" pitchFamily="18" charset="0"/>
              </a:rPr>
              <a:t> or </a:t>
            </a:r>
            <a:r>
              <a:rPr lang="it-IT" b="0" i="0" dirty="0" err="1">
                <a:effectLst/>
                <a:latin typeface="Times New Roman" panose="02020603050405020304" pitchFamily="18" charset="0"/>
              </a:rPr>
              <a:t>vasopressor</a:t>
            </a:r>
            <a:r>
              <a:rPr lang="it-IT" b="0" i="0" dirty="0">
                <a:effectLst/>
                <a:latin typeface="Times New Roman" panose="02020603050405020304" pitchFamily="18" charset="0"/>
              </a:rPr>
              <a:t> support. 4 </a:t>
            </a:r>
            <a:r>
              <a:rPr lang="it-IT" b="0" i="0" dirty="0" err="1">
                <a:effectLst/>
                <a:latin typeface="Times New Roman" panose="02020603050405020304" pitchFamily="18" charset="0"/>
              </a:rPr>
              <a:t>Both</a:t>
            </a:r>
            <a:r>
              <a:rPr lang="it-IT" b="0" i="0" dirty="0">
                <a:effectLst/>
                <a:latin typeface="Times New Roman" panose="02020603050405020304" pitchFamily="18" charset="0"/>
              </a:rPr>
              <a:t> ATS/IDSA and SMART-COP </a:t>
            </a:r>
            <a:r>
              <a:rPr lang="it-IT" b="0" i="0" dirty="0" err="1">
                <a:effectLst/>
                <a:latin typeface="Times New Roman" panose="02020603050405020304" pitchFamily="18" charset="0"/>
              </a:rPr>
              <a:t>perform</a:t>
            </a:r>
            <a:r>
              <a:rPr lang="it-IT" b="0" i="0" dirty="0">
                <a:effectLst/>
                <a:latin typeface="Times New Roman" panose="02020603050405020304" pitchFamily="18" charset="0"/>
              </a:rPr>
              <a:t> </a:t>
            </a:r>
            <a:r>
              <a:rPr lang="it-IT" b="0" i="0" dirty="0" err="1">
                <a:effectLst/>
                <a:latin typeface="Times New Roman" panose="02020603050405020304" pitchFamily="18" charset="0"/>
              </a:rPr>
              <a:t>well</a:t>
            </a:r>
            <a:r>
              <a:rPr lang="it-IT" b="0" i="0" dirty="0">
                <a:effectLst/>
                <a:latin typeface="Times New Roman" panose="02020603050405020304" pitchFamily="18" charset="0"/>
              </a:rPr>
              <a:t> </a:t>
            </a:r>
            <a:r>
              <a:rPr lang="it-IT" b="0" i="0" dirty="0" err="1">
                <a:effectLst/>
                <a:latin typeface="Times New Roman" panose="02020603050405020304" pitchFamily="18" charset="0"/>
              </a:rPr>
              <a:t>as</a:t>
            </a:r>
            <a:r>
              <a:rPr lang="it-IT" b="0" i="0" dirty="0">
                <a:effectLst/>
                <a:latin typeface="Times New Roman" panose="02020603050405020304" pitchFamily="18" charset="0"/>
              </a:rPr>
              <a:t> risk </a:t>
            </a:r>
            <a:r>
              <a:rPr lang="it-IT" b="0" i="0" dirty="0" err="1">
                <a:effectLst/>
                <a:latin typeface="Times New Roman" panose="02020603050405020304" pitchFamily="18" charset="0"/>
              </a:rPr>
              <a:t>strati</a:t>
            </a:r>
            <a:r>
              <a:rPr lang="it-IT" b="0" i="0" dirty="0" err="1">
                <a:effectLst/>
                <a:latin typeface="Arial" panose="020B0604020202020204" pitchFamily="34" charset="0"/>
              </a:rPr>
              <a:t>fi</a:t>
            </a:r>
            <a:r>
              <a:rPr lang="it-IT" b="0" i="0" dirty="0" err="1">
                <a:effectLst/>
                <a:latin typeface="Times New Roman" panose="02020603050405020304" pitchFamily="18" charset="0"/>
              </a:rPr>
              <a:t>cation</a:t>
            </a:r>
            <a:r>
              <a:rPr lang="it-IT" b="0" i="0" dirty="0">
                <a:effectLst/>
                <a:latin typeface="Times New Roman" panose="02020603050405020304" pitchFamily="18" charset="0"/>
              </a:rPr>
              <a:t> tools in </a:t>
            </a:r>
            <a:r>
              <a:rPr lang="it-IT" b="0" i="0" dirty="0" err="1">
                <a:effectLst/>
                <a:latin typeface="Times New Roman" panose="02020603050405020304" pitchFamily="18" charset="0"/>
              </a:rPr>
              <a:t>identifying</a:t>
            </a:r>
            <a:r>
              <a:rPr lang="it-IT" b="0" i="0" dirty="0">
                <a:effectLst/>
                <a:latin typeface="Times New Roman" panose="02020603050405020304" pitchFamily="18" charset="0"/>
              </a:rPr>
              <a:t> </a:t>
            </a:r>
            <a:r>
              <a:rPr lang="it-IT" b="0" i="0" dirty="0" err="1">
                <a:effectLst/>
                <a:latin typeface="Times New Roman" panose="02020603050405020304" pitchFamily="18" charset="0"/>
              </a:rPr>
              <a:t>patients</a:t>
            </a:r>
            <a:r>
              <a:rPr lang="it-IT" b="0" i="0" dirty="0">
                <a:effectLst/>
                <a:latin typeface="Times New Roman" panose="02020603050405020304" pitchFamily="18" charset="0"/>
              </a:rPr>
              <a:t> </a:t>
            </a:r>
            <a:r>
              <a:rPr lang="it-IT" b="0" i="0" dirty="0" err="1">
                <a:effectLst/>
                <a:latin typeface="Times New Roman" panose="02020603050405020304" pitchFamily="18" charset="0"/>
              </a:rPr>
              <a:t>who</a:t>
            </a:r>
            <a:r>
              <a:rPr lang="it-IT" b="0" i="0" dirty="0">
                <a:effectLst/>
                <a:latin typeface="Times New Roman" panose="02020603050405020304" pitchFamily="18" charset="0"/>
              </a:rPr>
              <a:t> </a:t>
            </a:r>
            <a:r>
              <a:rPr lang="it-IT" b="0" i="0" dirty="0" err="1">
                <a:effectLst/>
                <a:latin typeface="Times New Roman" panose="02020603050405020304" pitchFamily="18" charset="0"/>
              </a:rPr>
              <a:t>require</a:t>
            </a:r>
            <a:r>
              <a:rPr lang="it-IT" b="0" i="0" dirty="0">
                <a:effectLst/>
                <a:latin typeface="Times New Roman" panose="02020603050405020304" pitchFamily="18" charset="0"/>
              </a:rPr>
              <a:t> ICU </a:t>
            </a:r>
            <a:r>
              <a:rPr lang="it-IT" b="0" i="0" dirty="0" err="1">
                <a:effectLst/>
                <a:latin typeface="Times New Roman" panose="02020603050405020304" pitchFamily="18" charset="0"/>
              </a:rPr>
              <a:t>admission</a:t>
            </a:r>
            <a:r>
              <a:rPr lang="it-IT" b="0" i="0" dirty="0">
                <a:effectLst/>
                <a:latin typeface="Times New Roman" panose="02020603050405020304" pitchFamily="18" charset="0"/>
              </a:rPr>
              <a:t>, </a:t>
            </a:r>
            <a:r>
              <a:rPr lang="it-IT" b="0" i="0" dirty="0" err="1">
                <a:effectLst/>
                <a:latin typeface="Times New Roman" panose="02020603050405020304" pitchFamily="18" charset="0"/>
              </a:rPr>
              <a:t>but</a:t>
            </a:r>
            <a:r>
              <a:rPr lang="it-IT" b="0" i="0" dirty="0">
                <a:effectLst/>
                <a:latin typeface="Times New Roman" panose="02020603050405020304" pitchFamily="18" charset="0"/>
              </a:rPr>
              <a:t> </a:t>
            </a:r>
            <a:r>
              <a:rPr lang="it-IT" b="0" i="0" dirty="0" err="1">
                <a:effectLst/>
                <a:latin typeface="Times New Roman" panose="02020603050405020304" pitchFamily="18" charset="0"/>
              </a:rPr>
              <a:t>further</a:t>
            </a:r>
            <a:r>
              <a:rPr lang="it-IT" b="0" i="0" dirty="0">
                <a:effectLst/>
                <a:latin typeface="Times New Roman" panose="02020603050405020304" pitchFamily="18" charset="0"/>
              </a:rPr>
              <a:t> </a:t>
            </a:r>
            <a:r>
              <a:rPr lang="it-IT" b="0" i="0" dirty="0" err="1">
                <a:effectLst/>
                <a:latin typeface="Times New Roman" panose="02020603050405020304" pitchFamily="18" charset="0"/>
              </a:rPr>
              <a:t>validation</a:t>
            </a:r>
            <a:r>
              <a:rPr lang="it-IT" b="0" i="0" dirty="0">
                <a:effectLst/>
                <a:latin typeface="Times New Roman" panose="02020603050405020304" pitchFamily="18" charset="0"/>
              </a:rPr>
              <a:t> </a:t>
            </a:r>
            <a:r>
              <a:rPr lang="it-IT" b="0" i="0" dirty="0" err="1">
                <a:effectLst/>
                <a:latin typeface="Times New Roman" panose="02020603050405020304" pitchFamily="18" charset="0"/>
              </a:rPr>
              <a:t>is</a:t>
            </a:r>
            <a:r>
              <a:rPr lang="it-IT" b="0" i="0" dirty="0">
                <a:effectLst/>
                <a:latin typeface="Times New Roman" panose="02020603050405020304" pitchFamily="18" charset="0"/>
              </a:rPr>
              <a:t> </a:t>
            </a:r>
            <a:r>
              <a:rPr lang="it-IT" b="0" i="0" dirty="0" err="1">
                <a:effectLst/>
                <a:latin typeface="Times New Roman" panose="02020603050405020304" pitchFamily="18" charset="0"/>
              </a:rPr>
              <a:t>required</a:t>
            </a:r>
            <a:r>
              <a:rPr lang="it-IT" b="0" i="0" dirty="0">
                <a:effectLst/>
                <a:latin typeface="Times New Roman" panose="02020603050405020304" pitchFamily="18" charset="0"/>
              </a:rPr>
              <a:t> for </a:t>
            </a:r>
            <a:r>
              <a:rPr lang="it-IT" b="0" i="0" dirty="0" err="1">
                <a:effectLst/>
                <a:latin typeface="Times New Roman" panose="02020603050405020304" pitchFamily="18" charset="0"/>
              </a:rPr>
              <a:t>both</a:t>
            </a:r>
            <a:r>
              <a:rPr lang="it-IT" b="0" i="0" dirty="0">
                <a:effectLst/>
                <a:latin typeface="Times New Roman" panose="02020603050405020304" pitchFamily="18" charset="0"/>
              </a:rPr>
              <a:t>.</a:t>
            </a:r>
            <a:endParaRPr lang="it-IT" dirty="0"/>
          </a:p>
          <a:p>
            <a:endParaRPr lang="it-IT" dirty="0"/>
          </a:p>
          <a:p>
            <a:r>
              <a:rPr lang="it-IT" dirty="0" err="1"/>
              <a:t>Llgg</a:t>
            </a:r>
            <a:r>
              <a:rPr lang="it-IT" dirty="0"/>
              <a:t> </a:t>
            </a:r>
            <a:r>
              <a:rPr lang="it-IT" dirty="0" err="1"/>
              <a:t>consilgliano</a:t>
            </a:r>
            <a:r>
              <a:rPr lang="it-IT" dirty="0"/>
              <a:t> di usare score es psi ma può avere valore nella gestione extraospedaliera mentre non riesce a prevedere efficacemente l’</a:t>
            </a:r>
            <a:r>
              <a:rPr lang="it-IT" dirty="0" err="1"/>
              <a:t>outcome</a:t>
            </a:r>
            <a:r>
              <a:rPr lang="it-IT" dirty="0"/>
              <a:t> di </a:t>
            </a:r>
            <a:r>
              <a:rPr lang="it-IT" dirty="0" err="1"/>
              <a:t>scap</a:t>
            </a:r>
            <a:r>
              <a:rPr lang="it-IT" dirty="0"/>
              <a:t> e non può guidare il trattamento. Inoltre gli score possono sottostimare la gravità in pazienti giovani e non </a:t>
            </a:r>
            <a:r>
              <a:rPr lang="it-IT" dirty="0" err="1"/>
              <a:t>comorbidi</a:t>
            </a:r>
            <a:endParaRPr lang="it-IT" dirty="0"/>
          </a:p>
          <a:p>
            <a:endParaRPr lang="it-IT" dirty="0"/>
          </a:p>
          <a:p>
            <a:r>
              <a:rPr lang="it-IT" dirty="0" err="1"/>
              <a:t>Question</a:t>
            </a:r>
            <a:r>
              <a:rPr lang="it-IT" dirty="0"/>
              <a:t> 6: </a:t>
            </a:r>
            <a:r>
              <a:rPr lang="it-IT" dirty="0" err="1"/>
              <a:t>Should</a:t>
            </a:r>
            <a:r>
              <a:rPr lang="it-IT" dirty="0"/>
              <a:t> a Clinical </a:t>
            </a:r>
            <a:r>
              <a:rPr lang="it-IT" dirty="0" err="1"/>
              <a:t>Prediction</a:t>
            </a:r>
            <a:r>
              <a:rPr lang="it-IT" dirty="0"/>
              <a:t> Rule for </a:t>
            </a:r>
            <a:r>
              <a:rPr lang="it-IT" dirty="0" err="1"/>
              <a:t>Prognosis</a:t>
            </a:r>
            <a:r>
              <a:rPr lang="it-IT" dirty="0"/>
              <a:t> plus Clinical </a:t>
            </a:r>
            <a:r>
              <a:rPr lang="it-IT" dirty="0" err="1"/>
              <a:t>Judgment</a:t>
            </a:r>
            <a:r>
              <a:rPr lang="it-IT" dirty="0"/>
              <a:t> versus Clinical </a:t>
            </a:r>
            <a:r>
              <a:rPr lang="it-IT" dirty="0" err="1"/>
              <a:t>Judgment</a:t>
            </a:r>
            <a:r>
              <a:rPr lang="it-IT" dirty="0"/>
              <a:t> Alone Be </a:t>
            </a:r>
            <a:r>
              <a:rPr lang="it-IT" dirty="0" err="1"/>
              <a:t>Used</a:t>
            </a:r>
            <a:r>
              <a:rPr lang="it-IT" dirty="0"/>
              <a:t> to Determine </a:t>
            </a:r>
            <a:r>
              <a:rPr lang="it-IT" dirty="0" err="1"/>
              <a:t>Inpatient</a:t>
            </a:r>
            <a:r>
              <a:rPr lang="it-IT" dirty="0"/>
              <a:t> versus </a:t>
            </a:r>
            <a:r>
              <a:rPr lang="it-IT" dirty="0" err="1"/>
              <a:t>Outpatient</a:t>
            </a:r>
            <a:r>
              <a:rPr lang="it-IT" dirty="0"/>
              <a:t> Treatment Location for </a:t>
            </a:r>
            <a:r>
              <a:rPr lang="it-IT" dirty="0" err="1"/>
              <a:t>Adults</a:t>
            </a:r>
            <a:r>
              <a:rPr lang="it-IT" dirty="0"/>
              <a:t> with CAP? </a:t>
            </a:r>
            <a:r>
              <a:rPr lang="it-IT" dirty="0" err="1"/>
              <a:t>Recommendation</a:t>
            </a:r>
            <a:r>
              <a:rPr lang="it-IT" dirty="0"/>
              <a:t>. In </a:t>
            </a:r>
            <a:r>
              <a:rPr lang="it-IT" dirty="0" err="1"/>
              <a:t>addition</a:t>
            </a:r>
            <a:r>
              <a:rPr lang="it-IT" dirty="0"/>
              <a:t> to clinical </a:t>
            </a:r>
            <a:r>
              <a:rPr lang="it-IT" dirty="0" err="1"/>
              <a:t>judgement</a:t>
            </a:r>
            <a:r>
              <a:rPr lang="it-IT" dirty="0"/>
              <a:t>, </a:t>
            </a:r>
            <a:r>
              <a:rPr lang="it-IT" dirty="0" err="1"/>
              <a:t>we</a:t>
            </a:r>
            <a:r>
              <a:rPr lang="it-IT" dirty="0"/>
              <a:t> </a:t>
            </a:r>
            <a:r>
              <a:rPr lang="it-IT" dirty="0" err="1"/>
              <a:t>recommend</a:t>
            </a:r>
            <a:r>
              <a:rPr lang="it-IT" dirty="0"/>
              <a:t> </a:t>
            </a:r>
            <a:r>
              <a:rPr lang="it-IT" dirty="0" err="1"/>
              <a:t>that</a:t>
            </a:r>
            <a:r>
              <a:rPr lang="it-IT" dirty="0"/>
              <a:t> </a:t>
            </a:r>
            <a:r>
              <a:rPr lang="it-IT" dirty="0" err="1"/>
              <a:t>clinicians</a:t>
            </a:r>
            <a:r>
              <a:rPr lang="it-IT" dirty="0"/>
              <a:t> use a </a:t>
            </a:r>
            <a:r>
              <a:rPr lang="it-IT" dirty="0" err="1"/>
              <a:t>validated</a:t>
            </a:r>
            <a:r>
              <a:rPr lang="it-IT" dirty="0"/>
              <a:t> clinical </a:t>
            </a:r>
            <a:r>
              <a:rPr lang="it-IT" dirty="0" err="1"/>
              <a:t>prediction</a:t>
            </a:r>
            <a:r>
              <a:rPr lang="it-IT" dirty="0"/>
              <a:t> rule for </a:t>
            </a:r>
            <a:r>
              <a:rPr lang="it-IT" dirty="0" err="1"/>
              <a:t>prognosis</a:t>
            </a:r>
            <a:r>
              <a:rPr lang="it-IT" dirty="0"/>
              <a:t>, </a:t>
            </a:r>
            <a:r>
              <a:rPr lang="it-IT" dirty="0" err="1"/>
              <a:t>preferentially</a:t>
            </a:r>
            <a:r>
              <a:rPr lang="it-IT" dirty="0"/>
              <a:t> the Pneumonia </a:t>
            </a:r>
            <a:r>
              <a:rPr lang="it-IT" dirty="0" err="1"/>
              <a:t>Severity</a:t>
            </a:r>
            <a:r>
              <a:rPr lang="it-IT" dirty="0"/>
              <a:t> Index (PSI) (strong </a:t>
            </a:r>
            <a:r>
              <a:rPr lang="it-IT" dirty="0" err="1"/>
              <a:t>recommendation</a:t>
            </a:r>
            <a:r>
              <a:rPr lang="it-IT" dirty="0"/>
              <a:t>, moderate </a:t>
            </a:r>
            <a:r>
              <a:rPr lang="it-IT" dirty="0" err="1"/>
              <a:t>quality</a:t>
            </a:r>
            <a:r>
              <a:rPr lang="it-IT" dirty="0"/>
              <a:t> of </a:t>
            </a:r>
            <a:r>
              <a:rPr lang="it-IT" dirty="0" err="1"/>
              <a:t>evidence</a:t>
            </a:r>
            <a:r>
              <a:rPr lang="it-IT" dirty="0"/>
              <a:t>) over the CURB-65 (tool </a:t>
            </a:r>
            <a:r>
              <a:rPr lang="it-IT" dirty="0" err="1"/>
              <a:t>based</a:t>
            </a:r>
            <a:r>
              <a:rPr lang="it-IT" dirty="0"/>
              <a:t> on </a:t>
            </a:r>
            <a:r>
              <a:rPr lang="it-IT" dirty="0" err="1"/>
              <a:t>confusion</a:t>
            </a:r>
            <a:r>
              <a:rPr lang="it-IT" dirty="0"/>
              <a:t>, urea </a:t>
            </a:r>
            <a:r>
              <a:rPr lang="it-IT" dirty="0" err="1"/>
              <a:t>level</a:t>
            </a:r>
            <a:r>
              <a:rPr lang="it-IT" dirty="0"/>
              <a:t>, </a:t>
            </a:r>
            <a:r>
              <a:rPr lang="it-IT" dirty="0" err="1"/>
              <a:t>respiratory</a:t>
            </a:r>
            <a:r>
              <a:rPr lang="it-IT" dirty="0"/>
              <a:t> rate, </a:t>
            </a:r>
            <a:r>
              <a:rPr lang="it-IT" dirty="0" err="1"/>
              <a:t>blood</a:t>
            </a:r>
            <a:r>
              <a:rPr lang="it-IT" dirty="0"/>
              <a:t> pressure, and age &gt;65) (</a:t>
            </a:r>
            <a:r>
              <a:rPr lang="it-IT" dirty="0" err="1"/>
              <a:t>conditional</a:t>
            </a:r>
            <a:r>
              <a:rPr lang="it-IT" dirty="0"/>
              <a:t> </a:t>
            </a:r>
            <a:r>
              <a:rPr lang="it-IT" dirty="0" err="1"/>
              <a:t>recommendation</a:t>
            </a:r>
            <a:r>
              <a:rPr lang="it-IT" dirty="0"/>
              <a:t>, low </a:t>
            </a:r>
            <a:r>
              <a:rPr lang="it-IT" dirty="0" err="1"/>
              <a:t>quality</a:t>
            </a:r>
            <a:r>
              <a:rPr lang="it-IT" dirty="0"/>
              <a:t> of </a:t>
            </a:r>
            <a:r>
              <a:rPr lang="it-IT" dirty="0" err="1"/>
              <a:t>evidence</a:t>
            </a:r>
            <a:r>
              <a:rPr lang="it-IT" dirty="0"/>
              <a:t>), to determine the </a:t>
            </a:r>
            <a:r>
              <a:rPr lang="it-IT" dirty="0" err="1"/>
              <a:t>need</a:t>
            </a:r>
            <a:r>
              <a:rPr lang="it-IT" dirty="0"/>
              <a:t> for </a:t>
            </a:r>
            <a:r>
              <a:rPr lang="it-IT" dirty="0" err="1"/>
              <a:t>hospitalization</a:t>
            </a:r>
            <a:r>
              <a:rPr lang="it-IT" dirty="0"/>
              <a:t> in </a:t>
            </a:r>
            <a:r>
              <a:rPr lang="it-IT" dirty="0" err="1"/>
              <a:t>adults</a:t>
            </a:r>
            <a:r>
              <a:rPr lang="it-IT" dirty="0"/>
              <a:t> </a:t>
            </a:r>
            <a:r>
              <a:rPr lang="it-IT" dirty="0" err="1"/>
              <a:t>diagnosed</a:t>
            </a:r>
            <a:r>
              <a:rPr lang="it-IT" dirty="0"/>
              <a:t> with CAP.</a:t>
            </a:r>
          </a:p>
          <a:p>
            <a:endParaRPr lang="it-IT" dirty="0"/>
          </a:p>
          <a:p>
            <a:r>
              <a:rPr lang="it-IT" dirty="0"/>
              <a:t>The PSI and CURB-65 </a:t>
            </a:r>
            <a:r>
              <a:rPr lang="it-IT" dirty="0" err="1"/>
              <a:t>were</a:t>
            </a:r>
            <a:r>
              <a:rPr lang="it-IT" dirty="0"/>
              <a:t> </a:t>
            </a:r>
            <a:r>
              <a:rPr lang="it-IT" dirty="0" err="1"/>
              <a:t>not</a:t>
            </a:r>
            <a:r>
              <a:rPr lang="it-IT" dirty="0"/>
              <a:t> </a:t>
            </a:r>
            <a:r>
              <a:rPr lang="it-IT" dirty="0" err="1"/>
              <a:t>designed</a:t>
            </a:r>
            <a:r>
              <a:rPr lang="it-IT" dirty="0"/>
              <a:t> to help </a:t>
            </a:r>
            <a:r>
              <a:rPr lang="it-IT" dirty="0" err="1"/>
              <a:t>select</a:t>
            </a:r>
            <a:r>
              <a:rPr lang="it-IT" dirty="0"/>
              <a:t> the </a:t>
            </a:r>
            <a:r>
              <a:rPr lang="it-IT" dirty="0" err="1"/>
              <a:t>level</a:t>
            </a:r>
            <a:r>
              <a:rPr lang="it-IT" dirty="0"/>
              <a:t> of care </a:t>
            </a:r>
            <a:r>
              <a:rPr lang="it-IT" dirty="0" err="1"/>
              <a:t>needed</a:t>
            </a:r>
            <a:r>
              <a:rPr lang="it-IT" dirty="0"/>
              <a:t> by a </a:t>
            </a:r>
            <a:r>
              <a:rPr lang="it-IT" dirty="0" err="1"/>
              <a:t>patient</a:t>
            </a:r>
            <a:r>
              <a:rPr lang="it-IT" dirty="0"/>
              <a:t> </a:t>
            </a:r>
            <a:r>
              <a:rPr lang="it-IT" dirty="0" err="1"/>
              <a:t>who</a:t>
            </a:r>
            <a:r>
              <a:rPr lang="it-IT" dirty="0"/>
              <a:t> </a:t>
            </a:r>
            <a:r>
              <a:rPr lang="it-IT" dirty="0" err="1"/>
              <a:t>is</a:t>
            </a:r>
            <a:r>
              <a:rPr lang="it-IT" dirty="0"/>
              <a:t> </a:t>
            </a:r>
            <a:r>
              <a:rPr lang="it-IT" dirty="0" err="1"/>
              <a:t>hospitalized</a:t>
            </a:r>
            <a:r>
              <a:rPr lang="it-IT" dirty="0"/>
              <a:t> for CAP. </a:t>
            </a:r>
            <a:r>
              <a:rPr lang="it-IT" dirty="0" err="1"/>
              <a:t>Several</a:t>
            </a:r>
            <a:r>
              <a:rPr lang="it-IT" dirty="0"/>
              <a:t> </a:t>
            </a:r>
            <a:r>
              <a:rPr lang="it-IT" dirty="0" err="1"/>
              <a:t>prognostic</a:t>
            </a:r>
            <a:r>
              <a:rPr lang="it-IT" dirty="0"/>
              <a:t> models </a:t>
            </a:r>
            <a:r>
              <a:rPr lang="it-IT" dirty="0" err="1"/>
              <a:t>have</a:t>
            </a:r>
            <a:r>
              <a:rPr lang="it-IT" dirty="0"/>
              <a:t> </a:t>
            </a:r>
            <a:r>
              <a:rPr lang="it-IT" dirty="0" err="1"/>
              <a:t>been</a:t>
            </a:r>
            <a:r>
              <a:rPr lang="it-IT" dirty="0"/>
              <a:t> </a:t>
            </a:r>
            <a:r>
              <a:rPr lang="it-IT" dirty="0" err="1"/>
              <a:t>designed</a:t>
            </a:r>
            <a:r>
              <a:rPr lang="it-IT" dirty="0"/>
              <a:t> to </a:t>
            </a:r>
            <a:r>
              <a:rPr lang="it-IT" dirty="0" err="1"/>
              <a:t>predict</a:t>
            </a:r>
            <a:r>
              <a:rPr lang="it-IT" dirty="0"/>
              <a:t> the </a:t>
            </a:r>
            <a:r>
              <a:rPr lang="it-IT" dirty="0" err="1"/>
              <a:t>need</a:t>
            </a:r>
            <a:r>
              <a:rPr lang="it-IT" dirty="0"/>
              <a:t> for </a:t>
            </a:r>
            <a:r>
              <a:rPr lang="it-IT" dirty="0" err="1"/>
              <a:t>higher</a:t>
            </a:r>
            <a:r>
              <a:rPr lang="it-IT" dirty="0"/>
              <a:t> </a:t>
            </a:r>
            <a:r>
              <a:rPr lang="it-IT" dirty="0" err="1"/>
              <a:t>levels</a:t>
            </a:r>
            <a:r>
              <a:rPr lang="it-IT" dirty="0"/>
              <a:t> of </a:t>
            </a:r>
            <a:r>
              <a:rPr lang="it-IT" dirty="0" err="1"/>
              <a:t>inpatient</a:t>
            </a:r>
            <a:r>
              <a:rPr lang="it-IT" dirty="0"/>
              <a:t> treatment </a:t>
            </a:r>
            <a:r>
              <a:rPr lang="it-IT" dirty="0" err="1"/>
              <a:t>intensity</a:t>
            </a:r>
            <a:r>
              <a:rPr lang="it-IT" dirty="0"/>
              <a:t> </a:t>
            </a:r>
            <a:r>
              <a:rPr lang="it-IT" dirty="0" err="1"/>
              <a:t>using</a:t>
            </a:r>
            <a:r>
              <a:rPr lang="it-IT" dirty="0"/>
              <a:t> </a:t>
            </a:r>
            <a:r>
              <a:rPr lang="it-IT" dirty="0" err="1"/>
              <a:t>severity</a:t>
            </a:r>
            <a:r>
              <a:rPr lang="it-IT" dirty="0"/>
              <a:t>-of-</a:t>
            </a:r>
            <a:r>
              <a:rPr lang="it-IT" dirty="0" err="1"/>
              <a:t>illness</a:t>
            </a:r>
            <a:r>
              <a:rPr lang="it-IT" dirty="0"/>
              <a:t> </a:t>
            </a:r>
            <a:r>
              <a:rPr lang="it-IT" dirty="0" err="1"/>
              <a:t>parameters</a:t>
            </a:r>
            <a:r>
              <a:rPr lang="it-IT" dirty="0"/>
              <a:t> </a:t>
            </a:r>
            <a:r>
              <a:rPr lang="it-IT" dirty="0" err="1"/>
              <a:t>based</a:t>
            </a:r>
            <a:r>
              <a:rPr lang="it-IT" dirty="0"/>
              <a:t> on </a:t>
            </a:r>
            <a:r>
              <a:rPr lang="it-IT" dirty="0" err="1"/>
              <a:t>patient</a:t>
            </a:r>
            <a:r>
              <a:rPr lang="it-IT" dirty="0"/>
              <a:t> </a:t>
            </a:r>
            <a:r>
              <a:rPr lang="it-IT" dirty="0" err="1"/>
              <a:t>outcomes</a:t>
            </a:r>
            <a:r>
              <a:rPr lang="it-IT" dirty="0"/>
              <a:t> (ATS 2001, IDSA/ATS 2007, SMART-COP, and SCAP score). Studies of </a:t>
            </a:r>
            <a:r>
              <a:rPr lang="it-IT" dirty="0" err="1"/>
              <a:t>prognostic</a:t>
            </a:r>
            <a:r>
              <a:rPr lang="it-IT" dirty="0"/>
              <a:t> models </a:t>
            </a:r>
            <a:r>
              <a:rPr lang="it-IT" dirty="0" err="1"/>
              <a:t>have</a:t>
            </a:r>
            <a:r>
              <a:rPr lang="it-IT" dirty="0"/>
              <a:t> </a:t>
            </a:r>
            <a:r>
              <a:rPr lang="it-IT" dirty="0" err="1"/>
              <a:t>used</a:t>
            </a:r>
            <a:r>
              <a:rPr lang="it-IT" dirty="0"/>
              <a:t> </a:t>
            </a:r>
            <a:r>
              <a:rPr lang="it-IT" dirty="0" err="1"/>
              <a:t>different</a:t>
            </a:r>
            <a:r>
              <a:rPr lang="it-IT" dirty="0"/>
              <a:t> end points, </a:t>
            </a:r>
            <a:r>
              <a:rPr lang="it-IT" dirty="0" err="1"/>
              <a:t>including</a:t>
            </a:r>
            <a:r>
              <a:rPr lang="it-IT" dirty="0"/>
              <a:t> </a:t>
            </a:r>
            <a:r>
              <a:rPr lang="it-IT" dirty="0" err="1"/>
              <a:t>inpatient</a:t>
            </a:r>
            <a:r>
              <a:rPr lang="it-IT" dirty="0"/>
              <a:t> </a:t>
            </a:r>
            <a:r>
              <a:rPr lang="it-IT" dirty="0" err="1"/>
              <a:t>mortality</a:t>
            </a:r>
            <a:r>
              <a:rPr lang="it-IT" dirty="0"/>
              <a:t> (57, 58), ICU </a:t>
            </a:r>
            <a:r>
              <a:rPr lang="it-IT" dirty="0" err="1"/>
              <a:t>admission</a:t>
            </a:r>
            <a:r>
              <a:rPr lang="it-IT" dirty="0"/>
              <a:t> (57–59), </a:t>
            </a:r>
            <a:r>
              <a:rPr lang="it-IT" dirty="0" err="1"/>
              <a:t>receipt</a:t>
            </a:r>
            <a:r>
              <a:rPr lang="it-IT" dirty="0"/>
              <a:t> of intensive </a:t>
            </a:r>
            <a:r>
              <a:rPr lang="it-IT" dirty="0" err="1"/>
              <a:t>respiratory</a:t>
            </a:r>
            <a:r>
              <a:rPr lang="it-IT" dirty="0"/>
              <a:t> or </a:t>
            </a:r>
            <a:r>
              <a:rPr lang="it-IT" dirty="0" err="1"/>
              <a:t>vasopressor</a:t>
            </a:r>
            <a:r>
              <a:rPr lang="it-IT" dirty="0"/>
              <a:t> support (59, 60), or ICU </a:t>
            </a:r>
            <a:r>
              <a:rPr lang="it-IT" dirty="0" err="1"/>
              <a:t>admission</a:t>
            </a:r>
            <a:r>
              <a:rPr lang="it-IT" dirty="0"/>
              <a:t> plus </a:t>
            </a:r>
            <a:r>
              <a:rPr lang="it-IT" dirty="0" err="1"/>
              <a:t>receipt</a:t>
            </a:r>
            <a:r>
              <a:rPr lang="it-IT" dirty="0"/>
              <a:t> of a </a:t>
            </a:r>
            <a:r>
              <a:rPr lang="it-IT" dirty="0" err="1"/>
              <a:t>critical</a:t>
            </a:r>
            <a:r>
              <a:rPr lang="it-IT" dirty="0"/>
              <a:t> therapy (61). In comparative studies, </a:t>
            </a:r>
            <a:r>
              <a:rPr lang="it-IT" dirty="0" err="1"/>
              <a:t>these</a:t>
            </a:r>
            <a:r>
              <a:rPr lang="it-IT" dirty="0"/>
              <a:t> </a:t>
            </a:r>
            <a:r>
              <a:rPr lang="it-IT" dirty="0" err="1"/>
              <a:t>prognostic</a:t>
            </a:r>
            <a:r>
              <a:rPr lang="it-IT" dirty="0"/>
              <a:t> models yield </a:t>
            </a:r>
            <a:r>
              <a:rPr lang="it-IT" dirty="0" err="1"/>
              <a:t>higher</a:t>
            </a:r>
            <a:r>
              <a:rPr lang="it-IT" dirty="0"/>
              <a:t> overall </a:t>
            </a:r>
            <a:r>
              <a:rPr lang="it-IT" dirty="0" err="1"/>
              <a:t>accuracy</a:t>
            </a:r>
            <a:r>
              <a:rPr lang="it-IT" dirty="0"/>
              <a:t> </a:t>
            </a:r>
            <a:r>
              <a:rPr lang="it-IT" dirty="0" err="1"/>
              <a:t>than</a:t>
            </a:r>
            <a:r>
              <a:rPr lang="it-IT" dirty="0"/>
              <a:t> the PSI or CURB-65 </a:t>
            </a:r>
            <a:r>
              <a:rPr lang="it-IT" dirty="0" err="1"/>
              <a:t>when</a:t>
            </a:r>
            <a:r>
              <a:rPr lang="it-IT" dirty="0"/>
              <a:t> </a:t>
            </a:r>
            <a:r>
              <a:rPr lang="it-IT" dirty="0" err="1"/>
              <a:t>using</a:t>
            </a:r>
            <a:r>
              <a:rPr lang="it-IT" dirty="0"/>
              <a:t> </a:t>
            </a:r>
            <a:r>
              <a:rPr lang="it-IT" dirty="0" err="1"/>
              <a:t>illness</a:t>
            </a:r>
            <a:r>
              <a:rPr lang="it-IT" dirty="0"/>
              <a:t> </a:t>
            </a:r>
            <a:r>
              <a:rPr lang="it-IT" dirty="0" err="1"/>
              <a:t>outcomes</a:t>
            </a:r>
            <a:r>
              <a:rPr lang="it-IT" dirty="0"/>
              <a:t> </a:t>
            </a:r>
            <a:r>
              <a:rPr lang="it-IT" dirty="0" err="1"/>
              <a:t>other</a:t>
            </a:r>
            <a:r>
              <a:rPr lang="it-IT" dirty="0"/>
              <a:t> </a:t>
            </a:r>
            <a:r>
              <a:rPr lang="it-IT" dirty="0" err="1"/>
              <a:t>than</a:t>
            </a:r>
            <a:r>
              <a:rPr lang="it-IT" dirty="0"/>
              <a:t> </a:t>
            </a:r>
            <a:r>
              <a:rPr lang="it-IT" dirty="0" err="1"/>
              <a:t>mortality</a:t>
            </a:r>
            <a:r>
              <a:rPr lang="it-IT" dirty="0"/>
              <a:t> (58, 59, 61). The 2007 IDSA/ATS CAP guidelines </a:t>
            </a:r>
            <a:r>
              <a:rPr lang="it-IT" dirty="0" err="1"/>
              <a:t>recommended</a:t>
            </a:r>
            <a:r>
              <a:rPr lang="it-IT" dirty="0"/>
              <a:t> a set of </a:t>
            </a:r>
            <a:r>
              <a:rPr lang="it-IT" dirty="0" err="1"/>
              <a:t>two</a:t>
            </a:r>
            <a:r>
              <a:rPr lang="it-IT" dirty="0"/>
              <a:t> major and </a:t>
            </a:r>
            <a:r>
              <a:rPr lang="it-IT" dirty="0" err="1"/>
              <a:t>nine</a:t>
            </a:r>
            <a:r>
              <a:rPr lang="it-IT" dirty="0"/>
              <a:t> minor </a:t>
            </a:r>
            <a:r>
              <a:rPr lang="it-IT" dirty="0" err="1"/>
              <a:t>criteria</a:t>
            </a:r>
            <a:r>
              <a:rPr lang="it-IT" dirty="0"/>
              <a:t> to </a:t>
            </a:r>
            <a:r>
              <a:rPr lang="it-IT" dirty="0" err="1"/>
              <a:t>define</a:t>
            </a:r>
            <a:r>
              <a:rPr lang="it-IT" dirty="0"/>
              <a:t> severe pneumonia </a:t>
            </a:r>
            <a:r>
              <a:rPr lang="it-IT" dirty="0" err="1"/>
              <a:t>requiring</a:t>
            </a:r>
            <a:r>
              <a:rPr lang="it-IT" dirty="0"/>
              <a:t> ICU </a:t>
            </a:r>
            <a:r>
              <a:rPr lang="it-IT" dirty="0" err="1"/>
              <a:t>admission</a:t>
            </a:r>
            <a:r>
              <a:rPr lang="it-IT" dirty="0"/>
              <a:t> (</a:t>
            </a:r>
            <a:r>
              <a:rPr lang="it-IT" dirty="0" err="1"/>
              <a:t>Table</a:t>
            </a:r>
            <a:r>
              <a:rPr lang="it-IT" dirty="0"/>
              <a:t> 1). </a:t>
            </a:r>
            <a:r>
              <a:rPr lang="it-IT" dirty="0" err="1"/>
              <a:t>These</a:t>
            </a:r>
            <a:r>
              <a:rPr lang="it-IT" dirty="0"/>
              <a:t> </a:t>
            </a:r>
            <a:r>
              <a:rPr lang="it-IT" dirty="0" err="1"/>
              <a:t>criteria</a:t>
            </a:r>
            <a:r>
              <a:rPr lang="it-IT" dirty="0"/>
              <a:t> </a:t>
            </a:r>
            <a:r>
              <a:rPr lang="it-IT" dirty="0" err="1"/>
              <a:t>were</a:t>
            </a:r>
            <a:r>
              <a:rPr lang="it-IT" dirty="0"/>
              <a:t> </a:t>
            </a:r>
            <a:r>
              <a:rPr lang="it-IT" dirty="0" err="1"/>
              <a:t>based</a:t>
            </a:r>
            <a:r>
              <a:rPr lang="it-IT" dirty="0"/>
              <a:t> on </a:t>
            </a:r>
            <a:r>
              <a:rPr lang="it-IT" dirty="0" err="1"/>
              <a:t>empirical</a:t>
            </a:r>
            <a:r>
              <a:rPr lang="it-IT" dirty="0"/>
              <a:t> </a:t>
            </a:r>
            <a:r>
              <a:rPr lang="it-IT" dirty="0" err="1"/>
              <a:t>evidence</a:t>
            </a:r>
            <a:r>
              <a:rPr lang="it-IT" dirty="0"/>
              <a:t> from </a:t>
            </a:r>
            <a:r>
              <a:rPr lang="it-IT" dirty="0" err="1"/>
              <a:t>published</a:t>
            </a:r>
            <a:r>
              <a:rPr lang="it-IT" dirty="0"/>
              <a:t> studies and </a:t>
            </a:r>
            <a:r>
              <a:rPr lang="it-IT" dirty="0" err="1"/>
              <a:t>expert</a:t>
            </a:r>
            <a:r>
              <a:rPr lang="it-IT" dirty="0"/>
              <a:t> consensus. </a:t>
            </a:r>
            <a:r>
              <a:rPr lang="it-IT" dirty="0" err="1"/>
              <a:t>All</a:t>
            </a:r>
            <a:r>
              <a:rPr lang="it-IT" dirty="0"/>
              <a:t> </a:t>
            </a:r>
            <a:r>
              <a:rPr lang="it-IT" dirty="0" err="1"/>
              <a:t>elements</a:t>
            </a:r>
            <a:r>
              <a:rPr lang="it-IT" dirty="0"/>
              <a:t> are </a:t>
            </a:r>
            <a:r>
              <a:rPr lang="it-IT" dirty="0" err="1"/>
              <a:t>routinely</a:t>
            </a:r>
            <a:r>
              <a:rPr lang="it-IT" dirty="0"/>
              <a:t> </a:t>
            </a:r>
            <a:r>
              <a:rPr lang="it-IT" dirty="0" err="1"/>
              <a:t>available</a:t>
            </a:r>
            <a:r>
              <a:rPr lang="it-IT" dirty="0"/>
              <a:t> in </a:t>
            </a:r>
            <a:r>
              <a:rPr lang="it-IT" dirty="0" err="1"/>
              <a:t>emergency</a:t>
            </a:r>
            <a:r>
              <a:rPr lang="it-IT" dirty="0"/>
              <a:t> </a:t>
            </a:r>
            <a:r>
              <a:rPr lang="it-IT" dirty="0" err="1"/>
              <a:t>department</a:t>
            </a:r>
            <a:r>
              <a:rPr lang="it-IT" dirty="0"/>
              <a:t> settings and are </a:t>
            </a:r>
            <a:r>
              <a:rPr lang="it-IT" dirty="0" err="1"/>
              <a:t>electronically</a:t>
            </a:r>
            <a:r>
              <a:rPr lang="it-IT" dirty="0"/>
              <a:t> </a:t>
            </a:r>
            <a:r>
              <a:rPr lang="it-IT" dirty="0" err="1"/>
              <a:t>calculable</a:t>
            </a:r>
            <a:r>
              <a:rPr lang="it-IT" dirty="0"/>
              <a:t> (51, 61). </a:t>
            </a:r>
            <a:r>
              <a:rPr lang="it-IT" dirty="0" err="1"/>
              <a:t>Several</a:t>
            </a:r>
            <a:r>
              <a:rPr lang="it-IT" dirty="0"/>
              <a:t> groups </a:t>
            </a:r>
            <a:r>
              <a:rPr lang="it-IT" dirty="0" err="1"/>
              <a:t>have</a:t>
            </a:r>
            <a:r>
              <a:rPr lang="it-IT" dirty="0"/>
              <a:t> </a:t>
            </a:r>
            <a:r>
              <a:rPr lang="it-IT" dirty="0" err="1"/>
              <a:t>validated</a:t>
            </a:r>
            <a:r>
              <a:rPr lang="it-IT" dirty="0"/>
              <a:t> </a:t>
            </a:r>
            <a:r>
              <a:rPr lang="it-IT" dirty="0" err="1"/>
              <a:t>these</a:t>
            </a:r>
            <a:r>
              <a:rPr lang="it-IT" dirty="0"/>
              <a:t> </a:t>
            </a:r>
            <a:r>
              <a:rPr lang="it-IT" dirty="0" err="1"/>
              <a:t>criteria</a:t>
            </a:r>
            <a:r>
              <a:rPr lang="it-IT" dirty="0"/>
              <a:t> in pneumonia </a:t>
            </a:r>
            <a:r>
              <a:rPr lang="it-IT" dirty="0" err="1"/>
              <a:t>cohorts</a:t>
            </a:r>
            <a:r>
              <a:rPr lang="it-IT" dirty="0"/>
              <a:t> from </a:t>
            </a:r>
            <a:r>
              <a:rPr lang="it-IT" dirty="0" err="1"/>
              <a:t>different</a:t>
            </a:r>
            <a:r>
              <a:rPr lang="it-IT" dirty="0"/>
              <a:t> countries (57–59, 61), with a meta-</a:t>
            </a:r>
            <a:r>
              <a:rPr lang="it-IT" dirty="0" err="1"/>
              <a:t>analysis</a:t>
            </a:r>
            <a:r>
              <a:rPr lang="it-IT" dirty="0"/>
              <a:t> reporting one major or </a:t>
            </a:r>
            <a:r>
              <a:rPr lang="it-IT" dirty="0" err="1"/>
              <a:t>three</a:t>
            </a:r>
            <a:r>
              <a:rPr lang="it-IT" dirty="0"/>
              <a:t> minor </a:t>
            </a:r>
            <a:r>
              <a:rPr lang="it-IT" dirty="0" err="1"/>
              <a:t>criteria</a:t>
            </a:r>
            <a:r>
              <a:rPr lang="it-IT" dirty="0"/>
              <a:t> </a:t>
            </a:r>
            <a:r>
              <a:rPr lang="it-IT" dirty="0" err="1"/>
              <a:t>had</a:t>
            </a:r>
            <a:r>
              <a:rPr lang="it-IT" dirty="0"/>
              <a:t> a </a:t>
            </a:r>
            <a:r>
              <a:rPr lang="it-IT" dirty="0" err="1"/>
              <a:t>pooled</a:t>
            </a:r>
            <a:r>
              <a:rPr lang="it-IT" dirty="0"/>
              <a:t> </a:t>
            </a:r>
            <a:r>
              <a:rPr lang="it-IT" dirty="0" err="1"/>
              <a:t>sensitivity</a:t>
            </a:r>
            <a:r>
              <a:rPr lang="it-IT" dirty="0"/>
              <a:t> of 84% and a </a:t>
            </a:r>
            <a:r>
              <a:rPr lang="it-IT" dirty="0" err="1"/>
              <a:t>specificity</a:t>
            </a:r>
            <a:r>
              <a:rPr lang="it-IT" dirty="0"/>
              <a:t> of 78% for </a:t>
            </a:r>
            <a:r>
              <a:rPr lang="it-IT" dirty="0" err="1"/>
              <a:t>predicting</a:t>
            </a:r>
            <a:r>
              <a:rPr lang="it-IT" dirty="0"/>
              <a:t> ICU </a:t>
            </a:r>
            <a:r>
              <a:rPr lang="it-IT" dirty="0" err="1"/>
              <a:t>admission</a:t>
            </a:r>
            <a:r>
              <a:rPr lang="it-IT" dirty="0"/>
              <a:t> (62). </a:t>
            </a:r>
            <a:r>
              <a:rPr lang="it-IT" dirty="0" err="1"/>
              <a:t>Without</a:t>
            </a:r>
            <a:r>
              <a:rPr lang="it-IT" dirty="0"/>
              <a:t> the major </a:t>
            </a:r>
            <a:r>
              <a:rPr lang="it-IT" dirty="0" err="1"/>
              <a:t>criteria</a:t>
            </a:r>
            <a:r>
              <a:rPr lang="it-IT" dirty="0"/>
              <a:t>, a </a:t>
            </a:r>
            <a:r>
              <a:rPr lang="it-IT" dirty="0" err="1"/>
              <a:t>threshold</a:t>
            </a:r>
            <a:r>
              <a:rPr lang="it-IT" dirty="0"/>
              <a:t> of </a:t>
            </a:r>
            <a:r>
              <a:rPr lang="it-IT" dirty="0" err="1"/>
              <a:t>three</a:t>
            </a:r>
            <a:r>
              <a:rPr lang="it-IT" dirty="0"/>
              <a:t> or more minor </a:t>
            </a:r>
            <a:r>
              <a:rPr lang="it-IT" dirty="0" err="1"/>
              <a:t>criteria</a:t>
            </a:r>
            <a:r>
              <a:rPr lang="it-IT" dirty="0"/>
              <a:t> (</a:t>
            </a:r>
            <a:r>
              <a:rPr lang="it-IT" dirty="0" err="1"/>
              <a:t>recommended</a:t>
            </a:r>
            <a:r>
              <a:rPr lang="it-IT" dirty="0"/>
              <a:t> in the 2007 IDSA/ATS guideline) </a:t>
            </a:r>
            <a:r>
              <a:rPr lang="it-IT" dirty="0" err="1"/>
              <a:t>had</a:t>
            </a:r>
            <a:r>
              <a:rPr lang="it-IT" dirty="0"/>
              <a:t> a </a:t>
            </a:r>
            <a:r>
              <a:rPr lang="it-IT" dirty="0" err="1"/>
              <a:t>pooled</a:t>
            </a:r>
            <a:r>
              <a:rPr lang="it-IT" dirty="0"/>
              <a:t> </a:t>
            </a:r>
            <a:r>
              <a:rPr lang="it-IT" dirty="0" err="1"/>
              <a:t>sensitivity</a:t>
            </a:r>
            <a:r>
              <a:rPr lang="it-IT" dirty="0"/>
              <a:t> of 56% and </a:t>
            </a:r>
            <a:r>
              <a:rPr lang="it-IT" dirty="0" err="1"/>
              <a:t>specificity</a:t>
            </a:r>
            <a:r>
              <a:rPr lang="it-IT" dirty="0"/>
              <a:t> of 91% for </a:t>
            </a:r>
            <a:r>
              <a:rPr lang="it-IT" dirty="0" err="1"/>
              <a:t>predicting</a:t>
            </a:r>
            <a:r>
              <a:rPr lang="it-IT" dirty="0"/>
              <a:t> ICU </a:t>
            </a:r>
            <a:r>
              <a:rPr lang="it-IT" dirty="0" err="1"/>
              <a:t>admission</a:t>
            </a:r>
            <a:r>
              <a:rPr lang="it-IT" dirty="0"/>
              <a:t> (63).</a:t>
            </a:r>
          </a:p>
          <a:p>
            <a:endParaRPr lang="it-IT" dirty="0"/>
          </a:p>
          <a:p>
            <a:r>
              <a:rPr lang="it-IT" dirty="0"/>
              <a:t>SMART-COP </a:t>
            </a:r>
            <a:r>
              <a:rPr lang="it-IT" dirty="0" err="1"/>
              <a:t>is</a:t>
            </a:r>
            <a:r>
              <a:rPr lang="it-IT" dirty="0"/>
              <a:t> an alternative, </a:t>
            </a:r>
            <a:r>
              <a:rPr lang="it-IT" dirty="0" err="1"/>
              <a:t>validated</a:t>
            </a:r>
            <a:r>
              <a:rPr lang="it-IT" dirty="0"/>
              <a:t> </a:t>
            </a:r>
            <a:r>
              <a:rPr lang="it-IT" dirty="0" err="1"/>
              <a:t>prediction</a:t>
            </a:r>
            <a:r>
              <a:rPr lang="it-IT" dirty="0"/>
              <a:t> rule for </a:t>
            </a:r>
            <a:r>
              <a:rPr lang="it-IT" dirty="0" err="1"/>
              <a:t>identifying</a:t>
            </a:r>
            <a:r>
              <a:rPr lang="it-IT" dirty="0"/>
              <a:t> </a:t>
            </a:r>
            <a:r>
              <a:rPr lang="it-IT" dirty="0" err="1"/>
              <a:t>patients</a:t>
            </a:r>
            <a:r>
              <a:rPr lang="it-IT" dirty="0"/>
              <a:t> with pneumonia </a:t>
            </a:r>
            <a:r>
              <a:rPr lang="it-IT" dirty="0" err="1"/>
              <a:t>who</a:t>
            </a:r>
            <a:r>
              <a:rPr lang="it-IT" dirty="0"/>
              <a:t> </a:t>
            </a:r>
            <a:r>
              <a:rPr lang="it-IT" dirty="0" err="1"/>
              <a:t>need</a:t>
            </a:r>
            <a:r>
              <a:rPr lang="it-IT" dirty="0"/>
              <a:t> </a:t>
            </a:r>
            <a:r>
              <a:rPr lang="it-IT" dirty="0" err="1"/>
              <a:t>vasopressor</a:t>
            </a:r>
            <a:r>
              <a:rPr lang="it-IT" dirty="0"/>
              <a:t> support and/or </a:t>
            </a:r>
            <a:r>
              <a:rPr lang="it-IT" dirty="0" err="1"/>
              <a:t>mechanical</a:t>
            </a:r>
            <a:r>
              <a:rPr lang="it-IT" dirty="0"/>
              <a:t> </a:t>
            </a:r>
            <a:r>
              <a:rPr lang="it-IT" dirty="0" err="1"/>
              <a:t>ventilation</a:t>
            </a:r>
            <a:r>
              <a:rPr lang="it-IT" dirty="0"/>
              <a:t>. The </a:t>
            </a:r>
            <a:r>
              <a:rPr lang="it-IT" dirty="0" err="1"/>
              <a:t>eight</a:t>
            </a:r>
            <a:r>
              <a:rPr lang="it-IT" dirty="0"/>
              <a:t> SMART-COP </a:t>
            </a:r>
            <a:r>
              <a:rPr lang="it-IT" dirty="0" err="1"/>
              <a:t>criteria</a:t>
            </a:r>
            <a:r>
              <a:rPr lang="it-IT" dirty="0"/>
              <a:t> and the </a:t>
            </a:r>
            <a:r>
              <a:rPr lang="it-IT" dirty="0" err="1"/>
              <a:t>nine</a:t>
            </a:r>
            <a:r>
              <a:rPr lang="it-IT" dirty="0"/>
              <a:t> 2007 IDSA/ATS minor </a:t>
            </a:r>
            <a:r>
              <a:rPr lang="it-IT" dirty="0" err="1"/>
              <a:t>criteria</a:t>
            </a:r>
            <a:r>
              <a:rPr lang="it-IT" dirty="0"/>
              <a:t> </a:t>
            </a:r>
            <a:r>
              <a:rPr lang="it-IT" dirty="0" err="1"/>
              <a:t>have</a:t>
            </a:r>
            <a:r>
              <a:rPr lang="it-IT" dirty="0"/>
              <a:t> </a:t>
            </a:r>
            <a:r>
              <a:rPr lang="it-IT" dirty="0" err="1"/>
              <a:t>five</a:t>
            </a:r>
            <a:r>
              <a:rPr lang="it-IT" dirty="0"/>
              <a:t> </a:t>
            </a:r>
            <a:r>
              <a:rPr lang="it-IT" dirty="0" err="1"/>
              <a:t>overlapping</a:t>
            </a:r>
            <a:r>
              <a:rPr lang="it-IT" dirty="0"/>
              <a:t> </a:t>
            </a:r>
            <a:r>
              <a:rPr lang="it-IT" dirty="0" err="1"/>
              <a:t>elements</a:t>
            </a:r>
            <a:r>
              <a:rPr lang="it-IT" dirty="0"/>
              <a:t>: </a:t>
            </a:r>
            <a:r>
              <a:rPr lang="it-IT" dirty="0" err="1"/>
              <a:t>hypoxia</a:t>
            </a:r>
            <a:r>
              <a:rPr lang="it-IT" dirty="0"/>
              <a:t>, </a:t>
            </a:r>
            <a:r>
              <a:rPr lang="it-IT" dirty="0" err="1"/>
              <a:t>confusion</a:t>
            </a:r>
            <a:r>
              <a:rPr lang="it-IT" dirty="0"/>
              <a:t>, </a:t>
            </a:r>
            <a:r>
              <a:rPr lang="it-IT" dirty="0" err="1"/>
              <a:t>respiratory</a:t>
            </a:r>
            <a:r>
              <a:rPr lang="it-IT" dirty="0"/>
              <a:t> rate, </a:t>
            </a:r>
            <a:r>
              <a:rPr lang="it-IT" dirty="0" err="1"/>
              <a:t>multilobar</a:t>
            </a:r>
            <a:r>
              <a:rPr lang="it-IT" dirty="0"/>
              <a:t> </a:t>
            </a:r>
            <a:r>
              <a:rPr lang="it-IT" dirty="0" err="1"/>
              <a:t>radiographic</a:t>
            </a:r>
            <a:r>
              <a:rPr lang="it-IT" dirty="0"/>
              <a:t> </a:t>
            </a:r>
            <a:r>
              <a:rPr lang="it-IT" dirty="0" err="1"/>
              <a:t>opacities</a:t>
            </a:r>
            <a:r>
              <a:rPr lang="it-IT" dirty="0"/>
              <a:t>, and low </a:t>
            </a:r>
            <a:r>
              <a:rPr lang="it-IT" dirty="0" err="1"/>
              <a:t>systolic</a:t>
            </a:r>
            <a:r>
              <a:rPr lang="it-IT" dirty="0"/>
              <a:t> </a:t>
            </a:r>
            <a:r>
              <a:rPr lang="it-IT" dirty="0" err="1"/>
              <a:t>blood</a:t>
            </a:r>
            <a:r>
              <a:rPr lang="it-IT" dirty="0"/>
              <a:t> pressure. SMART-COP </a:t>
            </a:r>
            <a:r>
              <a:rPr lang="it-IT" dirty="0" err="1"/>
              <a:t>had</a:t>
            </a:r>
            <a:r>
              <a:rPr lang="it-IT" dirty="0"/>
              <a:t> a </a:t>
            </a:r>
            <a:r>
              <a:rPr lang="it-IT" dirty="0" err="1"/>
              <a:t>pooled</a:t>
            </a:r>
            <a:r>
              <a:rPr lang="it-IT" dirty="0"/>
              <a:t> </a:t>
            </a:r>
            <a:r>
              <a:rPr lang="it-IT" dirty="0" err="1"/>
              <a:t>sensitivity</a:t>
            </a:r>
            <a:r>
              <a:rPr lang="it-IT" dirty="0"/>
              <a:t> of 79% and </a:t>
            </a:r>
            <a:r>
              <a:rPr lang="it-IT" dirty="0" err="1"/>
              <a:t>specificity</a:t>
            </a:r>
            <a:r>
              <a:rPr lang="it-IT" dirty="0"/>
              <a:t> of 64% in </a:t>
            </a:r>
            <a:r>
              <a:rPr lang="it-IT" dirty="0" err="1"/>
              <a:t>predicting</a:t>
            </a:r>
            <a:r>
              <a:rPr lang="it-IT" dirty="0"/>
              <a:t> ICU </a:t>
            </a:r>
            <a:r>
              <a:rPr lang="it-IT" dirty="0" err="1"/>
              <a:t>admission</a:t>
            </a:r>
            <a:endParaRPr lang="it-IT" dirty="0"/>
          </a:p>
          <a:p>
            <a:endParaRPr lang="it-IT" dirty="0"/>
          </a:p>
          <a:p>
            <a:r>
              <a:rPr lang="it-IT" dirty="0" err="1"/>
              <a:t>Liapikou</a:t>
            </a:r>
            <a:r>
              <a:rPr lang="it-IT" dirty="0"/>
              <a:t> A, Ferrer M, Polverino E, Balasso V, </a:t>
            </a:r>
            <a:r>
              <a:rPr lang="it-IT" dirty="0" err="1"/>
              <a:t>Esperatti</a:t>
            </a:r>
            <a:r>
              <a:rPr lang="it-IT" dirty="0"/>
              <a:t> M, </a:t>
            </a:r>
            <a:r>
              <a:rPr lang="it-IT" dirty="0" err="1"/>
              <a:t>Piñer</a:t>
            </a:r>
            <a:r>
              <a:rPr lang="it-IT" dirty="0"/>
              <a:t> </a:t>
            </a:r>
            <a:r>
              <a:rPr lang="it-IT" dirty="0" err="1"/>
              <a:t>R</a:t>
            </a:r>
            <a:r>
              <a:rPr lang="it-IT" dirty="0"/>
              <a:t>, et al. Severe community-</a:t>
            </a:r>
            <a:r>
              <a:rPr lang="it-IT" dirty="0" err="1"/>
              <a:t>acquired</a:t>
            </a:r>
            <a:r>
              <a:rPr lang="it-IT" dirty="0"/>
              <a:t> pneumonia: </a:t>
            </a:r>
            <a:r>
              <a:rPr lang="it-IT" dirty="0" err="1"/>
              <a:t>validation</a:t>
            </a:r>
            <a:r>
              <a:rPr lang="it-IT" dirty="0"/>
              <a:t> of the </a:t>
            </a:r>
            <a:r>
              <a:rPr lang="it-IT" dirty="0" err="1"/>
              <a:t>Infectious</a:t>
            </a:r>
            <a:r>
              <a:rPr lang="it-IT" dirty="0"/>
              <a:t> </a:t>
            </a:r>
            <a:r>
              <a:rPr lang="it-IT" dirty="0" err="1"/>
              <a:t>Diseases</a:t>
            </a:r>
            <a:r>
              <a:rPr lang="it-IT" dirty="0"/>
              <a:t> Society of America/American </a:t>
            </a:r>
            <a:r>
              <a:rPr lang="it-IT" dirty="0" err="1"/>
              <a:t>Thoracic</a:t>
            </a:r>
            <a:r>
              <a:rPr lang="it-IT" dirty="0"/>
              <a:t> Society guidelines to </a:t>
            </a:r>
            <a:r>
              <a:rPr lang="it-IT" dirty="0" err="1"/>
              <a:t>predict</a:t>
            </a:r>
            <a:r>
              <a:rPr lang="it-IT" dirty="0"/>
              <a:t> an intensive care </a:t>
            </a:r>
            <a:r>
              <a:rPr lang="it-IT" dirty="0" err="1"/>
              <a:t>unit</a:t>
            </a:r>
            <a:r>
              <a:rPr lang="it-IT" dirty="0"/>
              <a:t> </a:t>
            </a:r>
            <a:r>
              <a:rPr lang="it-IT" dirty="0" err="1"/>
              <a:t>admission</a:t>
            </a:r>
            <a:r>
              <a:rPr lang="it-IT" dirty="0"/>
              <a:t>. </a:t>
            </a:r>
            <a:r>
              <a:rPr lang="it-IT" dirty="0" err="1"/>
              <a:t>Clin</a:t>
            </a:r>
            <a:r>
              <a:rPr lang="it-IT" dirty="0"/>
              <a:t> </a:t>
            </a:r>
            <a:r>
              <a:rPr lang="it-IT" dirty="0" err="1"/>
              <a:t>Infect</a:t>
            </a:r>
            <a:r>
              <a:rPr lang="it-IT" dirty="0"/>
              <a:t> </a:t>
            </a:r>
            <a:r>
              <a:rPr lang="it-IT" dirty="0" err="1"/>
              <a:t>Dis</a:t>
            </a:r>
            <a:r>
              <a:rPr lang="it-IT" dirty="0"/>
              <a:t> 2009;48: 377–385. 58. </a:t>
            </a:r>
          </a:p>
          <a:p>
            <a:r>
              <a:rPr lang="it-IT" dirty="0" err="1"/>
              <a:t>Phua</a:t>
            </a:r>
            <a:r>
              <a:rPr lang="it-IT" dirty="0"/>
              <a:t> </a:t>
            </a:r>
            <a:r>
              <a:rPr lang="it-IT" dirty="0" err="1"/>
              <a:t>J</a:t>
            </a:r>
            <a:r>
              <a:rPr lang="it-IT" dirty="0"/>
              <a:t>, See KC, Chan YH, </a:t>
            </a:r>
            <a:r>
              <a:rPr lang="it-IT" dirty="0" err="1"/>
              <a:t>Widjaja</a:t>
            </a:r>
            <a:r>
              <a:rPr lang="it-IT" dirty="0"/>
              <a:t> LS, </a:t>
            </a:r>
            <a:r>
              <a:rPr lang="it-IT" dirty="0" err="1"/>
              <a:t>Aung</a:t>
            </a:r>
            <a:r>
              <a:rPr lang="it-IT" dirty="0"/>
              <a:t> NW, </a:t>
            </a:r>
            <a:r>
              <a:rPr lang="it-IT" dirty="0" err="1"/>
              <a:t>Ngerng</a:t>
            </a:r>
            <a:r>
              <a:rPr lang="it-IT" dirty="0"/>
              <a:t> WJ, et al. </a:t>
            </a:r>
            <a:r>
              <a:rPr lang="it-IT" dirty="0" err="1"/>
              <a:t>Validation</a:t>
            </a:r>
            <a:r>
              <a:rPr lang="it-IT" dirty="0"/>
              <a:t> and clinical </a:t>
            </a:r>
            <a:r>
              <a:rPr lang="it-IT" dirty="0" err="1"/>
              <a:t>implications</a:t>
            </a:r>
            <a:r>
              <a:rPr lang="it-IT" dirty="0"/>
              <a:t> of the IDSA/ATS minor </a:t>
            </a:r>
            <a:r>
              <a:rPr lang="it-IT" dirty="0" err="1"/>
              <a:t>criteria</a:t>
            </a:r>
            <a:r>
              <a:rPr lang="it-IT" dirty="0"/>
              <a:t> for severe community-</a:t>
            </a:r>
            <a:r>
              <a:rPr lang="it-IT" dirty="0" err="1"/>
              <a:t>acquired</a:t>
            </a:r>
            <a:r>
              <a:rPr lang="it-IT" dirty="0"/>
              <a:t> pneumonia. </a:t>
            </a:r>
            <a:r>
              <a:rPr lang="it-IT" dirty="0" err="1"/>
              <a:t>Thorax</a:t>
            </a:r>
            <a:r>
              <a:rPr lang="it-IT" dirty="0"/>
              <a:t> 2009;64:598–603. 59. </a:t>
            </a:r>
          </a:p>
          <a:p>
            <a:r>
              <a:rPr lang="it-IT" dirty="0"/>
              <a:t>Chalmers JD, Taylor JK, </a:t>
            </a:r>
            <a:r>
              <a:rPr lang="it-IT" dirty="0" err="1"/>
              <a:t>Mandal</a:t>
            </a:r>
            <a:r>
              <a:rPr lang="it-IT" dirty="0"/>
              <a:t> </a:t>
            </a:r>
            <a:r>
              <a:rPr lang="it-IT" dirty="0" err="1"/>
              <a:t>P</a:t>
            </a:r>
            <a:r>
              <a:rPr lang="it-IT" dirty="0"/>
              <a:t>, </a:t>
            </a:r>
            <a:r>
              <a:rPr lang="it-IT" dirty="0" err="1"/>
              <a:t>Choudhury</a:t>
            </a:r>
            <a:r>
              <a:rPr lang="it-IT" dirty="0"/>
              <a:t> G, </a:t>
            </a:r>
            <a:r>
              <a:rPr lang="it-IT" dirty="0" err="1"/>
              <a:t>Singanayagam</a:t>
            </a:r>
            <a:r>
              <a:rPr lang="it-IT" dirty="0"/>
              <a:t> A, </a:t>
            </a:r>
            <a:r>
              <a:rPr lang="it-IT" dirty="0" err="1"/>
              <a:t>Akram</a:t>
            </a:r>
            <a:r>
              <a:rPr lang="it-IT" dirty="0"/>
              <a:t> AR, et al. </a:t>
            </a:r>
            <a:r>
              <a:rPr lang="it-IT" dirty="0" err="1"/>
              <a:t>Validation</a:t>
            </a:r>
            <a:r>
              <a:rPr lang="it-IT" dirty="0"/>
              <a:t> of the </a:t>
            </a:r>
            <a:r>
              <a:rPr lang="it-IT" dirty="0" err="1"/>
              <a:t>Infectious</a:t>
            </a:r>
            <a:r>
              <a:rPr lang="it-IT" dirty="0"/>
              <a:t> </a:t>
            </a:r>
            <a:r>
              <a:rPr lang="it-IT" dirty="0" err="1"/>
              <a:t>Diseases</a:t>
            </a:r>
            <a:r>
              <a:rPr lang="it-IT" dirty="0"/>
              <a:t> Society of America/American </a:t>
            </a:r>
            <a:r>
              <a:rPr lang="it-IT" dirty="0" err="1"/>
              <a:t>Thoracic</a:t>
            </a:r>
            <a:r>
              <a:rPr lang="it-IT" dirty="0"/>
              <a:t> Society minor </a:t>
            </a:r>
            <a:r>
              <a:rPr lang="it-IT" dirty="0" err="1"/>
              <a:t>criteria</a:t>
            </a:r>
            <a:r>
              <a:rPr lang="it-IT" dirty="0"/>
              <a:t> for intensive care </a:t>
            </a:r>
            <a:r>
              <a:rPr lang="it-IT" dirty="0" err="1"/>
              <a:t>unit</a:t>
            </a:r>
            <a:r>
              <a:rPr lang="it-IT" dirty="0"/>
              <a:t> </a:t>
            </a:r>
            <a:r>
              <a:rPr lang="it-IT" dirty="0" err="1"/>
              <a:t>admission</a:t>
            </a:r>
            <a:r>
              <a:rPr lang="it-IT" dirty="0"/>
              <a:t> in community-</a:t>
            </a:r>
            <a:r>
              <a:rPr lang="it-IT" dirty="0" err="1"/>
              <a:t>acquired</a:t>
            </a:r>
            <a:r>
              <a:rPr lang="it-IT" dirty="0"/>
              <a:t> pneumonia </a:t>
            </a:r>
            <a:r>
              <a:rPr lang="it-IT" dirty="0" err="1"/>
              <a:t>patients</a:t>
            </a:r>
            <a:r>
              <a:rPr lang="it-IT" dirty="0"/>
              <a:t> </a:t>
            </a:r>
            <a:r>
              <a:rPr lang="it-IT" dirty="0" err="1"/>
              <a:t>without</a:t>
            </a:r>
            <a:r>
              <a:rPr lang="it-IT" dirty="0"/>
              <a:t> major </a:t>
            </a:r>
            <a:r>
              <a:rPr lang="it-IT" dirty="0" err="1"/>
              <a:t>criteria</a:t>
            </a:r>
            <a:r>
              <a:rPr lang="it-IT" dirty="0"/>
              <a:t> or </a:t>
            </a:r>
            <a:r>
              <a:rPr lang="it-IT" dirty="0" err="1"/>
              <a:t>contraindications</a:t>
            </a:r>
            <a:r>
              <a:rPr lang="it-IT" dirty="0"/>
              <a:t> to intensive care </a:t>
            </a:r>
            <a:r>
              <a:rPr lang="it-IT" dirty="0" err="1"/>
              <a:t>unit</a:t>
            </a:r>
            <a:r>
              <a:rPr lang="it-IT" dirty="0"/>
              <a:t> care. </a:t>
            </a:r>
            <a:r>
              <a:rPr lang="it-IT" dirty="0" err="1"/>
              <a:t>Clin</a:t>
            </a:r>
            <a:r>
              <a:rPr lang="it-IT" dirty="0"/>
              <a:t> </a:t>
            </a:r>
            <a:r>
              <a:rPr lang="it-IT" dirty="0" err="1"/>
              <a:t>Infect</a:t>
            </a:r>
            <a:r>
              <a:rPr lang="it-IT" dirty="0"/>
              <a:t> </a:t>
            </a:r>
            <a:r>
              <a:rPr lang="it-IT" dirty="0" err="1"/>
              <a:t>Dis</a:t>
            </a:r>
            <a:r>
              <a:rPr lang="it-IT" dirty="0"/>
              <a:t> 2011;53:503–511.</a:t>
            </a:r>
          </a:p>
          <a:p>
            <a:endParaRPr lang="it-IT" dirty="0"/>
          </a:p>
        </p:txBody>
      </p:sp>
      <p:sp>
        <p:nvSpPr>
          <p:cNvPr id="4" name="Segnaposto numero diapositiva 3"/>
          <p:cNvSpPr>
            <a:spLocks noGrp="1"/>
          </p:cNvSpPr>
          <p:nvPr>
            <p:ph type="sldNum" sz="quarter" idx="5"/>
          </p:nvPr>
        </p:nvSpPr>
        <p:spPr/>
        <p:txBody>
          <a:bodyPr/>
          <a:lstStyle/>
          <a:p>
            <a:fld id="{5C3947EF-25BD-D44C-B0B2-7A0329810737}" type="slidenum">
              <a:rPr lang="it-IT" smtClean="0"/>
              <a:t>20</a:t>
            </a:fld>
            <a:endParaRPr lang="it-IT"/>
          </a:p>
        </p:txBody>
      </p:sp>
    </p:spTree>
    <p:extLst>
      <p:ext uri="{BB962C8B-B14F-4D97-AF65-F5344CB8AC3E}">
        <p14:creationId xmlns:p14="http://schemas.microsoft.com/office/powerpoint/2010/main" val="2085888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3947EF-25BD-D44C-B0B2-7A0329810737}" type="slidenum">
              <a:rPr lang="it-IT" smtClean="0"/>
              <a:t>21</a:t>
            </a:fld>
            <a:endParaRPr lang="it-IT"/>
          </a:p>
        </p:txBody>
      </p:sp>
    </p:spTree>
    <p:extLst>
      <p:ext uri="{BB962C8B-B14F-4D97-AF65-F5344CB8AC3E}">
        <p14:creationId xmlns:p14="http://schemas.microsoft.com/office/powerpoint/2010/main" val="312909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rPr>
              <a:t>Waterfall plots showing the SHAP values for all the features of two sample patients offer a local explanation of the model’s output, estimating the impact of each feature on the outcome predicted by the algorithm (RF). The color represents the sign of the SHAP contribution. Left Panel: Prediction for a survived patient; Right Panel: Prediction for a dead patient. The SHAP values attributed to the single features of the patients are sorted by the most influential factors for the individual prediction.</a:t>
            </a:r>
            <a:r>
              <a:rPr lang="it-IT" dirty="0">
                <a:effectLst/>
              </a:rPr>
              <a:t> </a:t>
            </a:r>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22</a:t>
            </a:fld>
            <a:endParaRPr lang="it-IT"/>
          </a:p>
        </p:txBody>
      </p:sp>
    </p:spTree>
    <p:extLst>
      <p:ext uri="{BB962C8B-B14F-4D97-AF65-F5344CB8AC3E}">
        <p14:creationId xmlns:p14="http://schemas.microsoft.com/office/powerpoint/2010/main" val="14970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296F-B41D-5927-A0B2-4C60D4A1211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5DF8614-FD4D-6DC6-7694-F3CAFBDB785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C6AE8AB-EEE3-55AF-CB0F-9434612639A2}"/>
              </a:ext>
            </a:extLst>
          </p:cNvPr>
          <p:cNvSpPr>
            <a:spLocks noGrp="1"/>
          </p:cNvSpPr>
          <p:nvPr>
            <p:ph type="body" idx="1"/>
          </p:nvPr>
        </p:nvSpPr>
        <p:spPr/>
        <p:txBody>
          <a:bodyPr/>
          <a:lstStyle/>
          <a:p>
            <a:r>
              <a:rPr lang="it-IT" b="0" i="0" dirty="0" err="1">
                <a:solidFill>
                  <a:srgbClr val="000000"/>
                </a:solidFill>
                <a:effectLst/>
                <a:latin typeface="Avenir" panose="02000503020000020003" pitchFamily="2" charset="0"/>
              </a:rPr>
              <a:t>Approximately</a:t>
            </a:r>
            <a:r>
              <a:rPr lang="it-IT" b="0" i="0" dirty="0">
                <a:solidFill>
                  <a:srgbClr val="000000"/>
                </a:solidFill>
                <a:effectLst/>
                <a:latin typeface="Avenir" panose="02000503020000020003" pitchFamily="2" charset="0"/>
              </a:rPr>
              <a:t> 40% of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hospitalisation</a:t>
            </a:r>
            <a:r>
              <a:rPr lang="it-IT" b="0" i="0" dirty="0">
                <a:solidFill>
                  <a:srgbClr val="000000"/>
                </a:solidFill>
                <a:effectLst/>
                <a:latin typeface="Avenir" panose="02000503020000020003" pitchFamily="2" charset="0"/>
              </a:rPr>
              <a:t>, and 5% of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be </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to the intensive care </a:t>
            </a:r>
            <a:r>
              <a:rPr lang="it-IT" b="0" i="0" dirty="0" err="1">
                <a:solidFill>
                  <a:srgbClr val="000000"/>
                </a:solidFill>
                <a:effectLst/>
                <a:latin typeface="Avenir" panose="02000503020000020003" pitchFamily="2" charset="0"/>
              </a:rPr>
              <a:t>unit</a:t>
            </a:r>
            <a:r>
              <a:rPr lang="it-IT" b="0" i="0" dirty="0">
                <a:solidFill>
                  <a:srgbClr val="000000"/>
                </a:solidFill>
                <a:effectLst/>
                <a:latin typeface="Avenir" panose="02000503020000020003" pitchFamily="2" charset="0"/>
              </a:rPr>
              <a:t> (ICU), </a:t>
            </a:r>
            <a:r>
              <a:rPr lang="it-IT" b="0" i="0" dirty="0" err="1">
                <a:solidFill>
                  <a:srgbClr val="000000"/>
                </a:solidFill>
                <a:effectLst/>
                <a:latin typeface="Avenir" panose="02000503020000020003" pitchFamily="2" charset="0"/>
              </a:rPr>
              <a:t>primarily</a:t>
            </a:r>
            <a:r>
              <a:rPr lang="it-IT" b="0" i="0" dirty="0">
                <a:solidFill>
                  <a:srgbClr val="000000"/>
                </a:solidFill>
                <a:effectLst/>
                <a:latin typeface="Avenir" panose="02000503020000020003" pitchFamily="2" charset="0"/>
              </a:rPr>
              <a:t> due to shock or the </a:t>
            </a:r>
            <a:r>
              <a:rPr lang="it-IT" b="0" i="0" dirty="0" err="1">
                <a:solidFill>
                  <a:srgbClr val="000000"/>
                </a:solidFill>
                <a:effectLst/>
                <a:latin typeface="Avenir" panose="02000503020000020003" pitchFamily="2" charset="0"/>
              </a:rPr>
              <a:t>need</a:t>
            </a:r>
            <a:r>
              <a:rPr lang="it-IT" b="0" i="0" dirty="0">
                <a:solidFill>
                  <a:srgbClr val="000000"/>
                </a:solidFill>
                <a:effectLst/>
                <a:latin typeface="Avenir" panose="02000503020000020003" pitchFamily="2" charset="0"/>
              </a:rPr>
              <a:t> for invasive or non-invasive </a:t>
            </a:r>
            <a:r>
              <a:rPr lang="it-IT" b="0" i="0" dirty="0" err="1">
                <a:solidFill>
                  <a:srgbClr val="000000"/>
                </a:solidFill>
                <a:effectLst/>
                <a:latin typeface="Avenir" panose="02000503020000020003" pitchFamily="2" charset="0"/>
              </a:rPr>
              <a:t>mechanical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ventilation</a:t>
            </a:r>
            <a:r>
              <a:rPr lang="it-IT" b="0" i="0" dirty="0">
                <a:solidFill>
                  <a:srgbClr val="000000"/>
                </a:solidFill>
                <a:effectLst/>
                <a:latin typeface="Avenir" panose="02000503020000020003" pitchFamily="2" charset="0"/>
              </a:rPr>
              <a:t> [</a:t>
            </a:r>
            <a:r>
              <a:rPr lang="it-IT" b="0" i="0" u="none" strike="noStrike" dirty="0">
                <a:solidFill>
                  <a:srgbClr val="0563C1"/>
                </a:solidFill>
                <a:effectLst/>
                <a:latin typeface="Avenir" panose="02000503020000020003" pitchFamily="2" charset="0"/>
                <a:hlinkClick r:id="rId3"/>
              </a:rPr>
              <a:t>2</a:t>
            </a:r>
            <a:r>
              <a:rPr lang="it-IT" b="0" i="0" dirty="0">
                <a:solidFill>
                  <a:srgbClr val="000000"/>
                </a:solidFill>
                <a:effectLst/>
                <a:latin typeface="Avenir" panose="02000503020000020003" pitchFamily="2" charset="0"/>
              </a:rPr>
              <a:t>]. Severe CAP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accepted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terminology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used</a:t>
            </a:r>
            <a:r>
              <a:rPr lang="it-IT" b="0" i="0" dirty="0">
                <a:solidFill>
                  <a:srgbClr val="000000"/>
                </a:solidFill>
                <a:effectLst/>
                <a:latin typeface="Avenir" panose="02000503020000020003" pitchFamily="2" charset="0"/>
              </a:rPr>
              <a:t> to </a:t>
            </a:r>
            <a:r>
              <a:rPr lang="it-IT" b="0" i="0" dirty="0" err="1">
                <a:solidFill>
                  <a:srgbClr val="000000"/>
                </a:solidFill>
                <a:effectLst/>
                <a:latin typeface="Avenir" panose="02000503020000020003" pitchFamily="2" charset="0"/>
              </a:rPr>
              <a:t>describe</a:t>
            </a:r>
            <a:r>
              <a:rPr lang="it-IT" b="0" i="0" dirty="0">
                <a:solidFill>
                  <a:srgbClr val="000000"/>
                </a:solidFill>
                <a:effectLst/>
                <a:latin typeface="Avenir" panose="02000503020000020003" pitchFamily="2" charset="0"/>
              </a:rPr>
              <a:t> ICU-</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as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might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organ</a:t>
            </a:r>
            <a:r>
              <a:rPr lang="it-IT" b="0" i="0" dirty="0">
                <a:solidFill>
                  <a:srgbClr val="000000"/>
                </a:solidFill>
                <a:effectLst/>
                <a:latin typeface="Avenir" panose="02000503020000020003" pitchFamily="2" charset="0"/>
              </a:rPr>
              <a:t> support. Data from a large </a:t>
            </a:r>
            <a:r>
              <a:rPr lang="it-IT" b="0" i="0" dirty="0" err="1">
                <a:solidFill>
                  <a:srgbClr val="000000"/>
                </a:solidFill>
                <a:effectLst/>
                <a:latin typeface="Avenir" panose="02000503020000020003" pitchFamily="2" charset="0"/>
              </a:rPr>
              <a:t>cohort</a:t>
            </a:r>
            <a:r>
              <a:rPr lang="it-IT" b="0" i="0" dirty="0">
                <a:solidFill>
                  <a:srgbClr val="000000"/>
                </a:solidFill>
                <a:effectLst/>
                <a:latin typeface="Avenir" panose="02000503020000020003" pitchFamily="2" charset="0"/>
              </a:rPr>
              <a:t> (CAPNETZ) </a:t>
            </a:r>
            <a:r>
              <a:rPr lang="it-IT" b="0" i="0" dirty="0" err="1">
                <a:solidFill>
                  <a:srgbClr val="000000"/>
                </a:solidFill>
                <a:effectLst/>
                <a:latin typeface="Avenir" panose="02000503020000020003" pitchFamily="2" charset="0"/>
              </a:rPr>
              <a:t>have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shown</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that</a:t>
            </a:r>
            <a:r>
              <a:rPr lang="it-IT" b="0" i="0" dirty="0">
                <a:solidFill>
                  <a:srgbClr val="000000"/>
                </a:solidFill>
                <a:effectLst/>
                <a:latin typeface="Avenir" panose="02000503020000020003" pitchFamily="2" charset="0"/>
              </a:rPr>
              <a:t> the </a:t>
            </a:r>
            <a:r>
              <a:rPr lang="it-IT" b="0" i="0" dirty="0" err="1">
                <a:solidFill>
                  <a:srgbClr val="000000"/>
                </a:solidFill>
                <a:effectLst/>
                <a:latin typeface="Avenir" panose="02000503020000020003" pitchFamily="2" charset="0"/>
              </a:rPr>
              <a:t>highest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mortality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observed</a:t>
            </a:r>
            <a:r>
              <a:rPr lang="it-IT" b="0" i="0" dirty="0">
                <a:solidFill>
                  <a:srgbClr val="000000"/>
                </a:solidFill>
                <a:effectLst/>
                <a:latin typeface="Avenir" panose="02000503020000020003" pitchFamily="2" charset="0"/>
              </a:rPr>
              <a:t> in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who</a:t>
            </a:r>
            <a:r>
              <a:rPr lang="it-IT" b="0" i="0" dirty="0">
                <a:solidFill>
                  <a:srgbClr val="000000"/>
                </a:solidFill>
                <a:effectLst/>
                <a:latin typeface="Avenir" panose="02000503020000020003" pitchFamily="2" charset="0"/>
              </a:rPr>
              <a:t> do </a:t>
            </a:r>
            <a:r>
              <a:rPr lang="it-IT" b="0" i="0" dirty="0" err="1">
                <a:solidFill>
                  <a:srgbClr val="000000"/>
                </a:solidFill>
                <a:effectLst/>
                <a:latin typeface="Avenir" panose="02000503020000020003" pitchFamily="2" charset="0"/>
              </a:rPr>
              <a:t>not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meet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criteria</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initially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but</a:t>
            </a:r>
            <a:r>
              <a:rPr lang="it-IT" b="0" i="0" dirty="0">
                <a:solidFill>
                  <a:srgbClr val="000000"/>
                </a:solidFill>
                <a:effectLst/>
                <a:latin typeface="Avenir" panose="02000503020000020003" pitchFamily="2" charset="0"/>
              </a:rPr>
              <a:t> deteriorate over the </a:t>
            </a:r>
            <a:r>
              <a:rPr lang="it-IT" b="0" i="0" dirty="0" err="1">
                <a:solidFill>
                  <a:srgbClr val="000000"/>
                </a:solidFill>
                <a:effectLst/>
                <a:latin typeface="Avenir" panose="02000503020000020003" pitchFamily="2" charset="0"/>
              </a:rPr>
              <a:t>course</a:t>
            </a:r>
            <a:r>
              <a:rPr lang="it-IT" b="0" i="0" dirty="0">
                <a:solidFill>
                  <a:srgbClr val="000000"/>
                </a:solidFill>
                <a:effectLst/>
                <a:latin typeface="Avenir" panose="02000503020000020003" pitchFamily="2" charset="0"/>
              </a:rPr>
              <a:t> of time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a:t>
            </a:r>
            <a:r>
              <a:rPr lang="it-IT" b="0" i="0" dirty="0" err="1">
                <a:solidFill>
                  <a:srgbClr val="000000"/>
                </a:solidFill>
                <a:effectLst/>
                <a:latin typeface="Avenir" panose="02000503020000020003" pitchFamily="2" charset="0"/>
              </a:rPr>
              <a:t>admission</a:t>
            </a:r>
            <a:r>
              <a:rPr lang="it-IT" b="0" i="0" dirty="0">
                <a:solidFill>
                  <a:srgbClr val="000000"/>
                </a:solidFill>
                <a:effectLst/>
                <a:latin typeface="Avenir" panose="02000503020000020003" pitchFamily="2" charset="0"/>
              </a:rPr>
              <a:t>: 17%;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day 4 to 7: 48%)</a:t>
            </a:r>
            <a:endParaRPr lang="it-IT" dirty="0"/>
          </a:p>
        </p:txBody>
      </p:sp>
      <p:sp>
        <p:nvSpPr>
          <p:cNvPr id="4" name="Segnaposto numero diapositiva 3">
            <a:extLst>
              <a:ext uri="{FF2B5EF4-FFF2-40B4-BE49-F238E27FC236}">
                <a16:creationId xmlns:a16="http://schemas.microsoft.com/office/drawing/2014/main" id="{B01B0CD5-9FC9-DDF4-3F7B-221C2B022152}"/>
              </a:ext>
            </a:extLst>
          </p:cNvPr>
          <p:cNvSpPr>
            <a:spLocks noGrp="1"/>
          </p:cNvSpPr>
          <p:nvPr>
            <p:ph type="sldNum" sz="quarter" idx="5"/>
          </p:nvPr>
        </p:nvSpPr>
        <p:spPr/>
        <p:txBody>
          <a:bodyPr/>
          <a:lstStyle/>
          <a:p>
            <a:fld id="{3D835D2D-DFA4-4147-9202-B5AEE6A8B8AE}" type="slidenum">
              <a:rPr lang="it-IT" smtClean="0"/>
              <a:t>2</a:t>
            </a:fld>
            <a:endParaRPr lang="it-IT"/>
          </a:p>
        </p:txBody>
      </p:sp>
    </p:spTree>
    <p:extLst>
      <p:ext uri="{BB962C8B-B14F-4D97-AF65-F5344CB8AC3E}">
        <p14:creationId xmlns:p14="http://schemas.microsoft.com/office/powerpoint/2010/main" val="2656406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rPr>
              <a:t> </a:t>
            </a:r>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23</a:t>
            </a:fld>
            <a:endParaRPr lang="it-IT"/>
          </a:p>
        </p:txBody>
      </p:sp>
    </p:spTree>
    <p:extLst>
      <p:ext uri="{BB962C8B-B14F-4D97-AF65-F5344CB8AC3E}">
        <p14:creationId xmlns:p14="http://schemas.microsoft.com/office/powerpoint/2010/main" val="2452892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C5C99-14C4-4F11-BC75-1CA5F4A4F6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3E0548-4E80-9003-0DC0-8D060BCB8DC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0A117CA-BEA3-A71C-4054-BF10FF3C113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474B860-728D-C008-966F-6C54B965E473}"/>
              </a:ext>
            </a:extLst>
          </p:cNvPr>
          <p:cNvSpPr>
            <a:spLocks noGrp="1"/>
          </p:cNvSpPr>
          <p:nvPr>
            <p:ph type="sldNum" sz="quarter" idx="5"/>
          </p:nvPr>
        </p:nvSpPr>
        <p:spPr/>
        <p:txBody>
          <a:bodyPr/>
          <a:lstStyle/>
          <a:p>
            <a:fld id="{5C3947EF-25BD-D44C-B0B2-7A0329810737}" type="slidenum">
              <a:rPr lang="it-IT" smtClean="0"/>
              <a:t>24</a:t>
            </a:fld>
            <a:endParaRPr lang="it-IT"/>
          </a:p>
        </p:txBody>
      </p:sp>
    </p:spTree>
    <p:extLst>
      <p:ext uri="{BB962C8B-B14F-4D97-AF65-F5344CB8AC3E}">
        <p14:creationId xmlns:p14="http://schemas.microsoft.com/office/powerpoint/2010/main" val="379088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Arial" panose="020B0604020202020204" pitchFamily="34" charset="0"/>
                <a:cs typeface="Arial" panose="020B0604020202020204" pitchFamily="34" charset="0"/>
              </a:rPr>
              <a:t>I percorsi (a partire da PS) dovrebbero prevedere l’intervento precoce dello pneumologo (se presente UTIR)</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Arial" panose="020B0604020202020204" pitchFamily="34" charset="0"/>
                <a:cs typeface="Arial" panose="020B0604020202020204" pitchFamily="34" charset="0"/>
              </a:rPr>
              <a:t>Direzione: medicina di precisione anche in </a:t>
            </a:r>
            <a:r>
              <a:rPr lang="it-IT" dirty="0" err="1">
                <a:latin typeface="Arial" panose="020B0604020202020204" pitchFamily="34" charset="0"/>
                <a:cs typeface="Arial" panose="020B0604020202020204" pitchFamily="34" charset="0"/>
              </a:rPr>
              <a:t>critical</a:t>
            </a:r>
            <a:r>
              <a:rPr lang="it-IT" dirty="0">
                <a:latin typeface="Arial" panose="020B0604020202020204" pitchFamily="34" charset="0"/>
                <a:cs typeface="Arial" panose="020B0604020202020204" pitchFamily="34" charset="0"/>
              </a:rPr>
              <a:t> care</a:t>
            </a:r>
          </a:p>
          <a:p>
            <a:endParaRPr lang="it-IT" dirty="0"/>
          </a:p>
        </p:txBody>
      </p:sp>
      <p:sp>
        <p:nvSpPr>
          <p:cNvPr id="4" name="Segnaposto numero diapositiva 3"/>
          <p:cNvSpPr>
            <a:spLocks noGrp="1"/>
          </p:cNvSpPr>
          <p:nvPr>
            <p:ph type="sldNum" sz="quarter" idx="5"/>
          </p:nvPr>
        </p:nvSpPr>
        <p:spPr/>
        <p:txBody>
          <a:bodyPr/>
          <a:lstStyle/>
          <a:p>
            <a:fld id="{5C3947EF-25BD-D44C-B0B2-7A0329810737}" type="slidenum">
              <a:rPr lang="it-IT" smtClean="0"/>
              <a:t>25</a:t>
            </a:fld>
            <a:endParaRPr lang="it-IT"/>
          </a:p>
        </p:txBody>
      </p:sp>
    </p:spTree>
    <p:extLst>
      <p:ext uri="{BB962C8B-B14F-4D97-AF65-F5344CB8AC3E}">
        <p14:creationId xmlns:p14="http://schemas.microsoft.com/office/powerpoint/2010/main" val="236792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3E2D2-5FC2-6107-93AC-29534CDEE80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64E9382-9006-77D9-156A-AA973BE69CF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502D859-4AEA-A7C4-6DFA-4E3FC9E0006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054764F-A5D3-AE34-6508-5DCDD4C90B0B}"/>
              </a:ext>
            </a:extLst>
          </p:cNvPr>
          <p:cNvSpPr>
            <a:spLocks noGrp="1"/>
          </p:cNvSpPr>
          <p:nvPr>
            <p:ph type="sldNum" sz="quarter" idx="5"/>
          </p:nvPr>
        </p:nvSpPr>
        <p:spPr/>
        <p:txBody>
          <a:bodyPr/>
          <a:lstStyle/>
          <a:p>
            <a:fld id="{3D835D2D-DFA4-4147-9202-B5AEE6A8B8AE}" type="slidenum">
              <a:rPr lang="it-IT" smtClean="0"/>
              <a:t>3</a:t>
            </a:fld>
            <a:endParaRPr lang="it-IT"/>
          </a:p>
        </p:txBody>
      </p:sp>
    </p:spTree>
    <p:extLst>
      <p:ext uri="{BB962C8B-B14F-4D97-AF65-F5344CB8AC3E}">
        <p14:creationId xmlns:p14="http://schemas.microsoft.com/office/powerpoint/2010/main" val="412511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D835D2D-DFA4-4147-9202-B5AEE6A8B8AE}" type="slidenum">
              <a:rPr lang="it-IT" smtClean="0"/>
              <a:t>4</a:t>
            </a:fld>
            <a:endParaRPr lang="it-IT"/>
          </a:p>
        </p:txBody>
      </p:sp>
    </p:spTree>
    <p:extLst>
      <p:ext uri="{BB962C8B-B14F-4D97-AF65-F5344CB8AC3E}">
        <p14:creationId xmlns:p14="http://schemas.microsoft.com/office/powerpoint/2010/main" val="1960813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C2018-5D25-597B-4C1F-7D2E66EED09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FF73622-E579-C7A5-59FD-DF7D050A1FE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22C4832-E75B-2109-8045-98D00C4BA4B9}"/>
              </a:ext>
            </a:extLst>
          </p:cNvPr>
          <p:cNvSpPr>
            <a:spLocks noGrp="1"/>
          </p:cNvSpPr>
          <p:nvPr>
            <p:ph type="body" idx="1"/>
          </p:nvPr>
        </p:nvSpPr>
        <p:spPr/>
        <p:txBody>
          <a:bodyPr/>
          <a:lstStyle/>
          <a:p>
            <a:r>
              <a:rPr lang="it-IT" b="0" i="0" dirty="0">
                <a:solidFill>
                  <a:srgbClr val="000000"/>
                </a:solidFill>
                <a:effectLst/>
                <a:latin typeface="Avenir" panose="02000503020000020003" pitchFamily="2" charset="0"/>
              </a:rPr>
              <a:t>Data from a large </a:t>
            </a:r>
            <a:r>
              <a:rPr lang="it-IT" b="0" i="0" dirty="0" err="1">
                <a:solidFill>
                  <a:srgbClr val="000000"/>
                </a:solidFill>
                <a:effectLst/>
                <a:latin typeface="Avenir" panose="02000503020000020003" pitchFamily="2" charset="0"/>
              </a:rPr>
              <a:t>cohort</a:t>
            </a:r>
            <a:r>
              <a:rPr lang="it-IT" b="0" i="0" dirty="0">
                <a:solidFill>
                  <a:srgbClr val="000000"/>
                </a:solidFill>
                <a:effectLst/>
                <a:latin typeface="Avenir" panose="02000503020000020003" pitchFamily="2" charset="0"/>
              </a:rPr>
              <a:t> (CAPNETZ) </a:t>
            </a:r>
            <a:r>
              <a:rPr lang="it-IT" b="0" i="0" dirty="0" err="1">
                <a:solidFill>
                  <a:srgbClr val="000000"/>
                </a:solidFill>
                <a:effectLst/>
                <a:latin typeface="Avenir" panose="02000503020000020003" pitchFamily="2" charset="0"/>
              </a:rPr>
              <a:t>have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shown</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that</a:t>
            </a:r>
            <a:r>
              <a:rPr lang="it-IT" b="0" i="0" dirty="0">
                <a:solidFill>
                  <a:srgbClr val="000000"/>
                </a:solidFill>
                <a:effectLst/>
                <a:latin typeface="Avenir" panose="02000503020000020003" pitchFamily="2" charset="0"/>
              </a:rPr>
              <a:t> the </a:t>
            </a:r>
            <a:r>
              <a:rPr lang="it-IT" b="0" i="0" dirty="0" err="1">
                <a:solidFill>
                  <a:srgbClr val="000000"/>
                </a:solidFill>
                <a:effectLst/>
                <a:latin typeface="Avenir" panose="02000503020000020003" pitchFamily="2" charset="0"/>
              </a:rPr>
              <a:t>highest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mortality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observed</a:t>
            </a:r>
            <a:r>
              <a:rPr lang="it-IT" b="0" i="0" dirty="0">
                <a:solidFill>
                  <a:srgbClr val="000000"/>
                </a:solidFill>
                <a:effectLst/>
                <a:latin typeface="Avenir" panose="02000503020000020003" pitchFamily="2" charset="0"/>
              </a:rPr>
              <a:t> in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who</a:t>
            </a:r>
            <a:r>
              <a:rPr lang="it-IT" b="0" i="0" dirty="0">
                <a:solidFill>
                  <a:srgbClr val="000000"/>
                </a:solidFill>
                <a:effectLst/>
                <a:latin typeface="Avenir" panose="02000503020000020003" pitchFamily="2" charset="0"/>
              </a:rPr>
              <a:t> do </a:t>
            </a:r>
            <a:r>
              <a:rPr lang="it-IT" b="0" i="0" dirty="0" err="1">
                <a:solidFill>
                  <a:srgbClr val="000000"/>
                </a:solidFill>
                <a:effectLst/>
                <a:latin typeface="Avenir" panose="02000503020000020003" pitchFamily="2" charset="0"/>
              </a:rPr>
              <a:t>not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meet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criteria</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initially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but</a:t>
            </a:r>
            <a:r>
              <a:rPr lang="it-IT" b="0" i="0" dirty="0">
                <a:solidFill>
                  <a:srgbClr val="000000"/>
                </a:solidFill>
                <a:effectLst/>
                <a:latin typeface="Avenir" panose="02000503020000020003" pitchFamily="2" charset="0"/>
              </a:rPr>
              <a:t> deteriorate over the </a:t>
            </a:r>
            <a:r>
              <a:rPr lang="it-IT" b="0" i="0" dirty="0" err="1">
                <a:solidFill>
                  <a:srgbClr val="000000"/>
                </a:solidFill>
                <a:effectLst/>
                <a:latin typeface="Avenir" panose="02000503020000020003" pitchFamily="2" charset="0"/>
              </a:rPr>
              <a:t>course</a:t>
            </a:r>
            <a:r>
              <a:rPr lang="it-IT" b="0" i="0" dirty="0">
                <a:solidFill>
                  <a:srgbClr val="000000"/>
                </a:solidFill>
                <a:effectLst/>
                <a:latin typeface="Avenir" panose="02000503020000020003" pitchFamily="2" charset="0"/>
              </a:rPr>
              <a:t> of time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a:t>
            </a:r>
            <a:r>
              <a:rPr lang="it-IT" b="0" i="0" dirty="0" err="1">
                <a:solidFill>
                  <a:srgbClr val="000000"/>
                </a:solidFill>
                <a:effectLst/>
                <a:latin typeface="Avenir" panose="02000503020000020003" pitchFamily="2" charset="0"/>
              </a:rPr>
              <a:t>admission</a:t>
            </a:r>
            <a:r>
              <a:rPr lang="it-IT" b="0" i="0" dirty="0">
                <a:solidFill>
                  <a:srgbClr val="000000"/>
                </a:solidFill>
                <a:effectLst/>
                <a:latin typeface="Avenir" panose="02000503020000020003" pitchFamily="2" charset="0"/>
              </a:rPr>
              <a:t>: 17%;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day 4 to 7: 48%).</a:t>
            </a:r>
          </a:p>
          <a:p>
            <a:r>
              <a:rPr lang="it-IT" i="1" dirty="0" err="1">
                <a:latin typeface="Arial" panose="020B0604020202020204" pitchFamily="34" charset="0"/>
                <a:cs typeface="Arial" panose="020B0604020202020204" pitchFamily="34" charset="0"/>
              </a:rPr>
              <a:t>This</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may</a:t>
            </a:r>
            <a:r>
              <a:rPr lang="it-IT" i="1" dirty="0">
                <a:latin typeface="Arial" panose="020B0604020202020204" pitchFamily="34" charset="0"/>
                <a:cs typeface="Arial" panose="020B0604020202020204" pitchFamily="34" charset="0"/>
              </a:rPr>
              <a:t> in part be </a:t>
            </a:r>
            <a:r>
              <a:rPr lang="it-IT" i="1" dirty="0" err="1">
                <a:latin typeface="Arial" panose="020B0604020202020204" pitchFamily="34" charset="0"/>
                <a:cs typeface="Arial" panose="020B0604020202020204" pitchFamily="34" charset="0"/>
              </a:rPr>
              <a:t>attributable</a:t>
            </a:r>
            <a:r>
              <a:rPr lang="it-IT" i="1" dirty="0">
                <a:latin typeface="Arial" panose="020B0604020202020204" pitchFamily="34" charset="0"/>
                <a:cs typeface="Arial" panose="020B0604020202020204" pitchFamily="34" charset="0"/>
              </a:rPr>
              <a:t> to progressive pneumonia, </a:t>
            </a:r>
            <a:r>
              <a:rPr lang="it-IT" i="1" dirty="0" err="1">
                <a:latin typeface="Arial" panose="020B0604020202020204" pitchFamily="34" charset="0"/>
                <a:cs typeface="Arial" panose="020B0604020202020204" pitchFamily="34" charset="0"/>
              </a:rPr>
              <a:t>but</a:t>
            </a:r>
            <a:r>
              <a:rPr lang="it-IT" i="1" dirty="0">
                <a:latin typeface="Arial" panose="020B0604020202020204" pitchFamily="34" charset="0"/>
                <a:cs typeface="Arial" panose="020B0604020202020204" pitchFamily="34" charset="0"/>
              </a:rPr>
              <a:t> </a:t>
            </a:r>
            <a:r>
              <a:rPr lang="it-IT" b="1" i="1" dirty="0">
                <a:latin typeface="Arial" panose="020B0604020202020204" pitchFamily="34" charset="0"/>
                <a:cs typeface="Arial" panose="020B0604020202020204" pitchFamily="34" charset="0"/>
              </a:rPr>
              <a:t>“mis-triage” of </a:t>
            </a:r>
            <a:r>
              <a:rPr lang="it-IT" b="1" i="1" dirty="0" err="1">
                <a:latin typeface="Arial" panose="020B0604020202020204" pitchFamily="34" charset="0"/>
                <a:cs typeface="Arial" panose="020B0604020202020204" pitchFamily="34" charset="0"/>
              </a:rPr>
              <a:t>patients</a:t>
            </a:r>
            <a:r>
              <a:rPr lang="it-IT" b="1" i="1" dirty="0">
                <a:latin typeface="Arial" panose="020B0604020202020204" pitchFamily="34" charset="0"/>
                <a:cs typeface="Arial" panose="020B0604020202020204" pitchFamily="34" charset="0"/>
              </a:rPr>
              <a:t> with </a:t>
            </a:r>
            <a:r>
              <a:rPr lang="it-IT" b="1" i="1" dirty="0" err="1">
                <a:latin typeface="Arial" panose="020B0604020202020204" pitchFamily="34" charset="0"/>
                <a:cs typeface="Arial" panose="020B0604020202020204" pitchFamily="34" charset="0"/>
              </a:rPr>
              <a:t>unrecognized</a:t>
            </a:r>
            <a:r>
              <a:rPr lang="it-IT" b="1" i="1" dirty="0">
                <a:latin typeface="Arial" panose="020B0604020202020204" pitchFamily="34" charset="0"/>
                <a:cs typeface="Arial" panose="020B0604020202020204" pitchFamily="34" charset="0"/>
              </a:rPr>
              <a:t> severe pneumonia </a:t>
            </a:r>
            <a:r>
              <a:rPr lang="it-IT" b="1" i="1" dirty="0" err="1">
                <a:latin typeface="Arial" panose="020B0604020202020204" pitchFamily="34" charset="0"/>
                <a:cs typeface="Arial" panose="020B0604020202020204" pitchFamily="34" charset="0"/>
              </a:rPr>
              <a:t>may</a:t>
            </a:r>
            <a:r>
              <a:rPr lang="it-IT" b="1" i="1" dirty="0">
                <a:latin typeface="Arial" panose="020B0604020202020204" pitchFamily="34" charset="0"/>
                <a:cs typeface="Arial" panose="020B0604020202020204" pitchFamily="34" charset="0"/>
              </a:rPr>
              <a:t> be a </a:t>
            </a:r>
            <a:r>
              <a:rPr lang="it-IT" b="1" i="1" dirty="0" err="1">
                <a:latin typeface="Arial" panose="020B0604020202020204" pitchFamily="34" charset="0"/>
                <a:cs typeface="Arial" panose="020B0604020202020204" pitchFamily="34" charset="0"/>
              </a:rPr>
              <a:t>contributing</a:t>
            </a:r>
            <a:r>
              <a:rPr lang="it-IT" b="1" i="1" dirty="0">
                <a:latin typeface="Arial" panose="020B0604020202020204" pitchFamily="34" charset="0"/>
                <a:cs typeface="Arial" panose="020B0604020202020204" pitchFamily="34" charset="0"/>
              </a:rPr>
              <a:t> </a:t>
            </a:r>
            <a:r>
              <a:rPr lang="it-IT" b="1" i="1" dirty="0" err="1">
                <a:latin typeface="Arial" panose="020B0604020202020204" pitchFamily="34" charset="0"/>
                <a:cs typeface="Arial" panose="020B0604020202020204" pitchFamily="34" charset="0"/>
              </a:rPr>
              <a:t>factor</a:t>
            </a:r>
            <a:r>
              <a:rPr lang="it-IT" b="1" i="1" dirty="0">
                <a:latin typeface="Arial" panose="020B0604020202020204" pitchFamily="34" charset="0"/>
                <a:cs typeface="Arial" panose="020B0604020202020204" pitchFamily="34" charset="0"/>
              </a:rPr>
              <a:t>.</a:t>
            </a:r>
          </a:p>
          <a:p>
            <a:r>
              <a:rPr lang="it-IT" b="0" i="0" dirty="0">
                <a:latin typeface="Arial" panose="020B0604020202020204" pitchFamily="34" charset="0"/>
                <a:cs typeface="Arial" panose="020B0604020202020204" pitchFamily="34" charset="0"/>
              </a:rPr>
              <a:t>Rispetto a dati </a:t>
            </a:r>
            <a:r>
              <a:rPr lang="it-IT" b="0" i="0" dirty="0" err="1">
                <a:latin typeface="Arial" panose="020B0604020202020204" pitchFamily="34" charset="0"/>
                <a:cs typeface="Arial" panose="020B0604020202020204" pitchFamily="34" charset="0"/>
              </a:rPr>
              <a:t>FulmisCAP</a:t>
            </a:r>
            <a:r>
              <a:rPr lang="it-IT" b="0" i="0" dirty="0">
                <a:latin typeface="Arial" panose="020B0604020202020204" pitchFamily="34" charset="0"/>
                <a:cs typeface="Arial" panose="020B0604020202020204" pitchFamily="34" charset="0"/>
              </a:rPr>
              <a:t>: non criteri di gravità, non pandemia COVID-19.</a:t>
            </a:r>
            <a:endParaRPr lang="it-IT" b="0" i="0" dirty="0"/>
          </a:p>
        </p:txBody>
      </p:sp>
      <p:sp>
        <p:nvSpPr>
          <p:cNvPr id="4" name="Segnaposto numero diapositiva 3">
            <a:extLst>
              <a:ext uri="{FF2B5EF4-FFF2-40B4-BE49-F238E27FC236}">
                <a16:creationId xmlns:a16="http://schemas.microsoft.com/office/drawing/2014/main" id="{505E4BC7-8144-5CEA-7A40-366685AF474E}"/>
              </a:ext>
            </a:extLst>
          </p:cNvPr>
          <p:cNvSpPr>
            <a:spLocks noGrp="1"/>
          </p:cNvSpPr>
          <p:nvPr>
            <p:ph type="sldNum" sz="quarter" idx="5"/>
          </p:nvPr>
        </p:nvSpPr>
        <p:spPr/>
        <p:txBody>
          <a:bodyPr/>
          <a:lstStyle/>
          <a:p>
            <a:fld id="{3D835D2D-DFA4-4147-9202-B5AEE6A8B8AE}" type="slidenum">
              <a:rPr lang="it-IT" smtClean="0"/>
              <a:t>6</a:t>
            </a:fld>
            <a:endParaRPr lang="it-IT"/>
          </a:p>
        </p:txBody>
      </p:sp>
    </p:spTree>
    <p:extLst>
      <p:ext uri="{BB962C8B-B14F-4D97-AF65-F5344CB8AC3E}">
        <p14:creationId xmlns:p14="http://schemas.microsoft.com/office/powerpoint/2010/main" val="217497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082B3-383F-F8FE-0685-6616DE90A2E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2564F7-D0DD-3C8B-856B-565C395B4B7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3DCAB9-EFE1-2588-C766-273457E11058}"/>
              </a:ext>
            </a:extLst>
          </p:cNvPr>
          <p:cNvSpPr>
            <a:spLocks noGrp="1"/>
          </p:cNvSpPr>
          <p:nvPr>
            <p:ph type="body" idx="1"/>
          </p:nvPr>
        </p:nvSpPr>
        <p:spPr/>
        <p:txBody>
          <a:bodyPr/>
          <a:lstStyle/>
          <a:p>
            <a:r>
              <a:rPr lang="it-IT" b="0" i="0" dirty="0" err="1">
                <a:solidFill>
                  <a:srgbClr val="000000"/>
                </a:solidFill>
                <a:effectLst/>
                <a:latin typeface="Avenir" panose="02000503020000020003" pitchFamily="2" charset="0"/>
              </a:rPr>
              <a:t>Approximately</a:t>
            </a:r>
            <a:r>
              <a:rPr lang="it-IT" b="0" i="0" dirty="0">
                <a:solidFill>
                  <a:srgbClr val="000000"/>
                </a:solidFill>
                <a:effectLst/>
                <a:latin typeface="Avenir" panose="02000503020000020003" pitchFamily="2" charset="0"/>
              </a:rPr>
              <a:t> 40% of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hospitalisation</a:t>
            </a:r>
            <a:r>
              <a:rPr lang="it-IT" b="0" i="0" dirty="0">
                <a:solidFill>
                  <a:srgbClr val="000000"/>
                </a:solidFill>
                <a:effectLst/>
                <a:latin typeface="Avenir" panose="02000503020000020003" pitchFamily="2" charset="0"/>
              </a:rPr>
              <a:t>, and 5% of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will</a:t>
            </a:r>
            <a:r>
              <a:rPr lang="it-IT" b="0" i="0" dirty="0">
                <a:solidFill>
                  <a:srgbClr val="000000"/>
                </a:solidFill>
                <a:effectLst/>
                <a:latin typeface="Avenir" panose="02000503020000020003" pitchFamily="2" charset="0"/>
              </a:rPr>
              <a:t> be </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to the intensive care </a:t>
            </a:r>
            <a:r>
              <a:rPr lang="it-IT" b="0" i="0" dirty="0" err="1">
                <a:solidFill>
                  <a:srgbClr val="000000"/>
                </a:solidFill>
                <a:effectLst/>
                <a:latin typeface="Avenir" panose="02000503020000020003" pitchFamily="2" charset="0"/>
              </a:rPr>
              <a:t>unit</a:t>
            </a:r>
            <a:r>
              <a:rPr lang="it-IT" b="0" i="0" dirty="0">
                <a:solidFill>
                  <a:srgbClr val="000000"/>
                </a:solidFill>
                <a:effectLst/>
                <a:latin typeface="Avenir" panose="02000503020000020003" pitchFamily="2" charset="0"/>
              </a:rPr>
              <a:t> (ICU), </a:t>
            </a:r>
            <a:r>
              <a:rPr lang="it-IT" b="0" i="0" dirty="0" err="1">
                <a:solidFill>
                  <a:srgbClr val="000000"/>
                </a:solidFill>
                <a:effectLst/>
                <a:latin typeface="Avenir" panose="02000503020000020003" pitchFamily="2" charset="0"/>
              </a:rPr>
              <a:t>primarily</a:t>
            </a:r>
            <a:r>
              <a:rPr lang="it-IT" b="0" i="0" dirty="0">
                <a:solidFill>
                  <a:srgbClr val="000000"/>
                </a:solidFill>
                <a:effectLst/>
                <a:latin typeface="Avenir" panose="02000503020000020003" pitchFamily="2" charset="0"/>
              </a:rPr>
              <a:t> due to shock or the </a:t>
            </a:r>
            <a:r>
              <a:rPr lang="it-IT" b="0" i="0" dirty="0" err="1">
                <a:solidFill>
                  <a:srgbClr val="000000"/>
                </a:solidFill>
                <a:effectLst/>
                <a:latin typeface="Avenir" panose="02000503020000020003" pitchFamily="2" charset="0"/>
              </a:rPr>
              <a:t>need</a:t>
            </a:r>
            <a:r>
              <a:rPr lang="it-IT" b="0" i="0" dirty="0">
                <a:solidFill>
                  <a:srgbClr val="000000"/>
                </a:solidFill>
                <a:effectLst/>
                <a:latin typeface="Avenir" panose="02000503020000020003" pitchFamily="2" charset="0"/>
              </a:rPr>
              <a:t> for invasive or non-invasive </a:t>
            </a:r>
            <a:r>
              <a:rPr lang="it-IT" b="0" i="0" dirty="0" err="1">
                <a:solidFill>
                  <a:srgbClr val="000000"/>
                </a:solidFill>
                <a:effectLst/>
                <a:latin typeface="Avenir" panose="02000503020000020003" pitchFamily="2" charset="0"/>
              </a:rPr>
              <a:t>mechanical</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ventilation</a:t>
            </a:r>
            <a:r>
              <a:rPr lang="it-IT" b="0" i="0" dirty="0">
                <a:solidFill>
                  <a:srgbClr val="000000"/>
                </a:solidFill>
                <a:effectLst/>
                <a:latin typeface="Avenir" panose="02000503020000020003" pitchFamily="2" charset="0"/>
              </a:rPr>
              <a:t> [</a:t>
            </a:r>
            <a:r>
              <a:rPr lang="it-IT" b="0" i="0" u="none" strike="noStrike" dirty="0">
                <a:solidFill>
                  <a:srgbClr val="0563C1"/>
                </a:solidFill>
                <a:effectLst/>
                <a:latin typeface="Avenir" panose="02000503020000020003" pitchFamily="2" charset="0"/>
                <a:hlinkClick r:id="rId3"/>
              </a:rPr>
              <a:t>2</a:t>
            </a:r>
            <a:r>
              <a:rPr lang="it-IT" b="0" i="0" dirty="0">
                <a:solidFill>
                  <a:srgbClr val="000000"/>
                </a:solidFill>
                <a:effectLst/>
                <a:latin typeface="Avenir" panose="02000503020000020003" pitchFamily="2" charset="0"/>
              </a:rPr>
              <a:t>]. Severe CAP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accepted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terminology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used</a:t>
            </a:r>
            <a:r>
              <a:rPr lang="it-IT" b="0" i="0" dirty="0">
                <a:solidFill>
                  <a:srgbClr val="000000"/>
                </a:solidFill>
                <a:effectLst/>
                <a:latin typeface="Avenir" panose="02000503020000020003" pitchFamily="2" charset="0"/>
              </a:rPr>
              <a:t> to </a:t>
            </a:r>
            <a:r>
              <a:rPr lang="it-IT" b="0" i="0" dirty="0" err="1">
                <a:solidFill>
                  <a:srgbClr val="000000"/>
                </a:solidFill>
                <a:effectLst/>
                <a:latin typeface="Avenir" panose="02000503020000020003" pitchFamily="2" charset="0"/>
              </a:rPr>
              <a:t>describe</a:t>
            </a:r>
            <a:r>
              <a:rPr lang="it-IT" b="0" i="0" dirty="0">
                <a:solidFill>
                  <a:srgbClr val="000000"/>
                </a:solidFill>
                <a:effectLst/>
                <a:latin typeface="Avenir" panose="02000503020000020003" pitchFamily="2" charset="0"/>
              </a:rPr>
              <a:t> ICU-</a:t>
            </a:r>
            <a:r>
              <a:rPr lang="it-IT" b="0" i="0" dirty="0" err="1">
                <a:solidFill>
                  <a:srgbClr val="000000"/>
                </a:solidFill>
                <a:effectLst/>
                <a:latin typeface="Avenir" panose="02000503020000020003" pitchFamily="2" charset="0"/>
              </a:rPr>
              <a:t>admitted</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with CAP </a:t>
            </a:r>
            <a:r>
              <a:rPr lang="it-IT" b="0" i="0" dirty="0" err="1">
                <a:solidFill>
                  <a:srgbClr val="000000"/>
                </a:solidFill>
                <a:effectLst/>
                <a:latin typeface="Avenir" panose="02000503020000020003" pitchFamily="2" charset="0"/>
              </a:rPr>
              <a:t>as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might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require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organ</a:t>
            </a:r>
            <a:r>
              <a:rPr lang="it-IT" b="0" i="0" dirty="0">
                <a:solidFill>
                  <a:srgbClr val="000000"/>
                </a:solidFill>
                <a:effectLst/>
                <a:latin typeface="Avenir" panose="02000503020000020003" pitchFamily="2" charset="0"/>
              </a:rPr>
              <a:t> support. Data from a large </a:t>
            </a:r>
            <a:r>
              <a:rPr lang="it-IT" b="0" i="0" dirty="0" err="1">
                <a:solidFill>
                  <a:srgbClr val="000000"/>
                </a:solidFill>
                <a:effectLst/>
                <a:latin typeface="Avenir" panose="02000503020000020003" pitchFamily="2" charset="0"/>
              </a:rPr>
              <a:t>cohort</a:t>
            </a:r>
            <a:r>
              <a:rPr lang="it-IT" b="0" i="0" dirty="0">
                <a:solidFill>
                  <a:srgbClr val="000000"/>
                </a:solidFill>
                <a:effectLst/>
                <a:latin typeface="Avenir" panose="02000503020000020003" pitchFamily="2" charset="0"/>
              </a:rPr>
              <a:t> (CAPNETZ) </a:t>
            </a:r>
            <a:r>
              <a:rPr lang="it-IT" b="0" i="0" dirty="0" err="1">
                <a:solidFill>
                  <a:srgbClr val="000000"/>
                </a:solidFill>
                <a:effectLst/>
                <a:latin typeface="Avenir" panose="02000503020000020003" pitchFamily="2" charset="0"/>
              </a:rPr>
              <a:t>have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shown</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that</a:t>
            </a:r>
            <a:r>
              <a:rPr lang="it-IT" b="0" i="0" dirty="0">
                <a:solidFill>
                  <a:srgbClr val="000000"/>
                </a:solidFill>
                <a:effectLst/>
                <a:latin typeface="Avenir" panose="02000503020000020003" pitchFamily="2" charset="0"/>
              </a:rPr>
              <a:t> the </a:t>
            </a:r>
            <a:r>
              <a:rPr lang="it-IT" b="0" i="0" dirty="0" err="1">
                <a:solidFill>
                  <a:srgbClr val="000000"/>
                </a:solidFill>
                <a:effectLst/>
                <a:latin typeface="Avenir" panose="02000503020000020003" pitchFamily="2" charset="0"/>
              </a:rPr>
              <a:t>highest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mortality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observed</a:t>
            </a:r>
            <a:r>
              <a:rPr lang="it-IT" b="0" i="0" dirty="0">
                <a:solidFill>
                  <a:srgbClr val="000000"/>
                </a:solidFill>
                <a:effectLst/>
                <a:latin typeface="Avenir" panose="02000503020000020003" pitchFamily="2" charset="0"/>
              </a:rPr>
              <a:t> in </a:t>
            </a:r>
            <a:r>
              <a:rPr lang="it-IT" b="0" i="0" dirty="0" err="1">
                <a:solidFill>
                  <a:srgbClr val="000000"/>
                </a:solidFill>
                <a:effectLst/>
                <a:latin typeface="Avenir" panose="02000503020000020003" pitchFamily="2" charset="0"/>
              </a:rPr>
              <a:t>patients</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who</a:t>
            </a:r>
            <a:r>
              <a:rPr lang="it-IT" b="0" i="0" dirty="0">
                <a:solidFill>
                  <a:srgbClr val="000000"/>
                </a:solidFill>
                <a:effectLst/>
                <a:latin typeface="Avenir" panose="02000503020000020003" pitchFamily="2" charset="0"/>
              </a:rPr>
              <a:t> do </a:t>
            </a:r>
            <a:r>
              <a:rPr lang="it-IT" b="0" i="0" dirty="0" err="1">
                <a:solidFill>
                  <a:srgbClr val="000000"/>
                </a:solidFill>
                <a:effectLst/>
                <a:latin typeface="Avenir" panose="02000503020000020003" pitchFamily="2" charset="0"/>
              </a:rPr>
              <a:t>not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meet</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these</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criteria</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initially</a:t>
            </a:r>
            <a:r>
              <a:rPr lang="it-IT" b="0" i="0" dirty="0">
                <a:solidFill>
                  <a:srgbClr val="000000"/>
                </a:solidFill>
                <a:effectLst/>
                <a:latin typeface="Avenir" panose="02000503020000020003" pitchFamily="2" charset="0"/>
              </a:rPr>
              <a:t> </a:t>
            </a:r>
            <a:r>
              <a:rPr lang="it-IT" b="0" i="0" dirty="0" err="1">
                <a:solidFill>
                  <a:srgbClr val="000000"/>
                </a:solidFill>
                <a:effectLst/>
                <a:latin typeface="Avenir" panose="02000503020000020003" pitchFamily="2" charset="0"/>
              </a:rPr>
              <a:t>but</a:t>
            </a:r>
            <a:r>
              <a:rPr lang="it-IT" b="0" i="0" dirty="0">
                <a:solidFill>
                  <a:srgbClr val="000000"/>
                </a:solidFill>
                <a:effectLst/>
                <a:latin typeface="Avenir" panose="02000503020000020003" pitchFamily="2" charset="0"/>
              </a:rPr>
              <a:t> deteriorate over the </a:t>
            </a:r>
            <a:r>
              <a:rPr lang="it-IT" b="0" i="0" dirty="0" err="1">
                <a:solidFill>
                  <a:srgbClr val="000000"/>
                </a:solidFill>
                <a:effectLst/>
                <a:latin typeface="Avenir" panose="02000503020000020003" pitchFamily="2" charset="0"/>
              </a:rPr>
              <a:t>course</a:t>
            </a:r>
            <a:r>
              <a:rPr lang="it-IT" b="0" i="0" dirty="0">
                <a:solidFill>
                  <a:srgbClr val="000000"/>
                </a:solidFill>
                <a:effectLst/>
                <a:latin typeface="Avenir" panose="02000503020000020003" pitchFamily="2" charset="0"/>
              </a:rPr>
              <a:t> of time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a:t>
            </a:r>
            <a:r>
              <a:rPr lang="it-IT" b="0" i="0" dirty="0" err="1">
                <a:solidFill>
                  <a:srgbClr val="000000"/>
                </a:solidFill>
                <a:effectLst/>
                <a:latin typeface="Avenir" panose="02000503020000020003" pitchFamily="2" charset="0"/>
              </a:rPr>
              <a:t>admission</a:t>
            </a:r>
            <a:r>
              <a:rPr lang="it-IT" b="0" i="0" dirty="0">
                <a:solidFill>
                  <a:srgbClr val="000000"/>
                </a:solidFill>
                <a:effectLst/>
                <a:latin typeface="Avenir" panose="02000503020000020003" pitchFamily="2" charset="0"/>
              </a:rPr>
              <a:t>: 17%; </a:t>
            </a:r>
            <a:r>
              <a:rPr lang="it-IT" b="0" i="0" dirty="0" err="1">
                <a:solidFill>
                  <a:srgbClr val="000000"/>
                </a:solidFill>
                <a:effectLst/>
                <a:latin typeface="Avenir" panose="02000503020000020003" pitchFamily="2" charset="0"/>
              </a:rPr>
              <a:t>sCAP</a:t>
            </a:r>
            <a:r>
              <a:rPr lang="it-IT" b="0" i="0" dirty="0">
                <a:solidFill>
                  <a:srgbClr val="000000"/>
                </a:solidFill>
                <a:effectLst/>
                <a:latin typeface="Avenir" panose="02000503020000020003" pitchFamily="2" charset="0"/>
              </a:rPr>
              <a:t> on day 4 to 7: 48%)</a:t>
            </a:r>
            <a:endParaRPr lang="it-IT" dirty="0"/>
          </a:p>
        </p:txBody>
      </p:sp>
      <p:sp>
        <p:nvSpPr>
          <p:cNvPr id="4" name="Segnaposto numero diapositiva 3">
            <a:extLst>
              <a:ext uri="{FF2B5EF4-FFF2-40B4-BE49-F238E27FC236}">
                <a16:creationId xmlns:a16="http://schemas.microsoft.com/office/drawing/2014/main" id="{B84B58F0-9671-42FE-2355-6E365DBF9F9D}"/>
              </a:ext>
            </a:extLst>
          </p:cNvPr>
          <p:cNvSpPr>
            <a:spLocks noGrp="1"/>
          </p:cNvSpPr>
          <p:nvPr>
            <p:ph type="sldNum" sz="quarter" idx="5"/>
          </p:nvPr>
        </p:nvSpPr>
        <p:spPr/>
        <p:txBody>
          <a:bodyPr/>
          <a:lstStyle/>
          <a:p>
            <a:fld id="{3D835D2D-DFA4-4147-9202-B5AEE6A8B8AE}" type="slidenum">
              <a:rPr lang="it-IT" smtClean="0"/>
              <a:t>7</a:t>
            </a:fld>
            <a:endParaRPr lang="it-IT"/>
          </a:p>
        </p:txBody>
      </p:sp>
    </p:spTree>
    <p:extLst>
      <p:ext uri="{BB962C8B-B14F-4D97-AF65-F5344CB8AC3E}">
        <p14:creationId xmlns:p14="http://schemas.microsoft.com/office/powerpoint/2010/main" val="227075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F9DE-3627-310A-070B-F05A2EF10A4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3CBE76A-A81F-3BE6-E0DB-C1123D52462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997E5F4-D9E0-7592-D5C5-744630D1EC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 AGENAS non sono patologie tempo-dipendenti né polmoniti gravi, né sepsi, né ARDS</a:t>
            </a:r>
          </a:p>
          <a:p>
            <a:endParaRPr lang="it-IT" dirty="0"/>
          </a:p>
        </p:txBody>
      </p:sp>
      <p:sp>
        <p:nvSpPr>
          <p:cNvPr id="4" name="Segnaposto numero diapositiva 3">
            <a:extLst>
              <a:ext uri="{FF2B5EF4-FFF2-40B4-BE49-F238E27FC236}">
                <a16:creationId xmlns:a16="http://schemas.microsoft.com/office/drawing/2014/main" id="{92461446-3A88-7DFF-C4F8-E11E413DAE43}"/>
              </a:ext>
            </a:extLst>
          </p:cNvPr>
          <p:cNvSpPr>
            <a:spLocks noGrp="1"/>
          </p:cNvSpPr>
          <p:nvPr>
            <p:ph type="sldNum" sz="quarter" idx="5"/>
          </p:nvPr>
        </p:nvSpPr>
        <p:spPr/>
        <p:txBody>
          <a:bodyPr/>
          <a:lstStyle/>
          <a:p>
            <a:fld id="{5C3947EF-25BD-D44C-B0B2-7A0329810737}" type="slidenum">
              <a:rPr lang="it-IT" smtClean="0"/>
              <a:t>8</a:t>
            </a:fld>
            <a:endParaRPr lang="it-IT"/>
          </a:p>
        </p:txBody>
      </p:sp>
    </p:spTree>
    <p:extLst>
      <p:ext uri="{BB962C8B-B14F-4D97-AF65-F5344CB8AC3E}">
        <p14:creationId xmlns:p14="http://schemas.microsoft.com/office/powerpoint/2010/main" val="2713089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AE6BD-F558-5DCB-AB9A-3D0651E235B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0826CC7-8BDC-85BD-82C2-3B2AB85F1A2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CCBBDC4-591A-2F72-0FBE-252985FB853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A687C8F-92C7-B3DF-0B17-918467B885E0}"/>
              </a:ext>
            </a:extLst>
          </p:cNvPr>
          <p:cNvSpPr>
            <a:spLocks noGrp="1"/>
          </p:cNvSpPr>
          <p:nvPr>
            <p:ph type="sldNum" sz="quarter" idx="5"/>
          </p:nvPr>
        </p:nvSpPr>
        <p:spPr/>
        <p:txBody>
          <a:bodyPr/>
          <a:lstStyle/>
          <a:p>
            <a:fld id="{5C3947EF-25BD-D44C-B0B2-7A0329810737}" type="slidenum">
              <a:rPr lang="it-IT" smtClean="0"/>
              <a:t>10</a:t>
            </a:fld>
            <a:endParaRPr lang="it-IT"/>
          </a:p>
        </p:txBody>
      </p:sp>
    </p:spTree>
    <p:extLst>
      <p:ext uri="{BB962C8B-B14F-4D97-AF65-F5344CB8AC3E}">
        <p14:creationId xmlns:p14="http://schemas.microsoft.com/office/powerpoint/2010/main" val="272617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96D4-19C5-DF6F-1C54-6D1C50E0A45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CDEA720-A91F-7C89-335F-E2283E0C89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68191C9-F92A-274E-0B3F-3E777169F00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3474C9C-35A2-A367-37AA-66755B9E75DF}"/>
              </a:ext>
            </a:extLst>
          </p:cNvPr>
          <p:cNvSpPr>
            <a:spLocks noGrp="1"/>
          </p:cNvSpPr>
          <p:nvPr>
            <p:ph type="sldNum" sz="quarter" idx="5"/>
          </p:nvPr>
        </p:nvSpPr>
        <p:spPr/>
        <p:txBody>
          <a:bodyPr/>
          <a:lstStyle/>
          <a:p>
            <a:fld id="{5C3947EF-25BD-D44C-B0B2-7A0329810737}" type="slidenum">
              <a:rPr lang="it-IT" smtClean="0"/>
              <a:t>11</a:t>
            </a:fld>
            <a:endParaRPr lang="it-IT"/>
          </a:p>
        </p:txBody>
      </p:sp>
    </p:spTree>
    <p:extLst>
      <p:ext uri="{BB962C8B-B14F-4D97-AF65-F5344CB8AC3E}">
        <p14:creationId xmlns:p14="http://schemas.microsoft.com/office/powerpoint/2010/main" val="1751654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8103F-228A-6B4B-8E83-6114CDAB728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AA74DA1-D112-F94B-808A-93AF285B0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BC347B6-2628-104F-8B0F-F8059ADED869}"/>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5" name="Segnaposto piè di pagina 4">
            <a:extLst>
              <a:ext uri="{FF2B5EF4-FFF2-40B4-BE49-F238E27FC236}">
                <a16:creationId xmlns:a16="http://schemas.microsoft.com/office/drawing/2014/main" id="{2329CC10-87BE-5E41-9365-5BD18F4C8D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B68E17-CAFB-614C-A5D9-8D4486D9E13B}"/>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158864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CA038-5AE3-2747-8923-E76589007E5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D4FF55C-959F-B546-9234-27E36527C82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C4E671-8784-5444-A762-3797283976D8}"/>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5" name="Segnaposto piè di pagina 4">
            <a:extLst>
              <a:ext uri="{FF2B5EF4-FFF2-40B4-BE49-F238E27FC236}">
                <a16:creationId xmlns:a16="http://schemas.microsoft.com/office/drawing/2014/main" id="{566C5FED-D344-AE4F-A916-8F96003D26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7D1417-691E-F546-A4BA-500E1CF3A845}"/>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261732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D441C4C-D2C4-D94C-B026-DA7277D02D4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6A9D0AE-7022-9646-95FF-28269AE4CFE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C5C056-9716-D24E-BE51-9D39B76B8982}"/>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5" name="Segnaposto piè di pagina 4">
            <a:extLst>
              <a:ext uri="{FF2B5EF4-FFF2-40B4-BE49-F238E27FC236}">
                <a16:creationId xmlns:a16="http://schemas.microsoft.com/office/drawing/2014/main" id="{5A372811-7AE2-9743-851C-188D2CC53F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AD0B5E-D37D-8E4A-911C-CF25CABD1418}"/>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566374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bIns="0"/>
          <a:lstStyle>
            <a:lvl1pPr>
              <a:defRPr>
                <a:solidFill>
                  <a:schemeClr val="accent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C7432E5-F8E0-41AE-9A6B-AD730338B005}" type="slidenum">
              <a:rPr lang="en-US" smtClean="0"/>
              <a:pPr/>
              <a:t>‹N›</a:t>
            </a:fld>
            <a:endParaRPr lang="en-US"/>
          </a:p>
        </p:txBody>
      </p:sp>
      <p:sp>
        <p:nvSpPr>
          <p:cNvPr id="8" name="Text Placeholder 7"/>
          <p:cNvSpPr>
            <a:spLocks noGrp="1"/>
          </p:cNvSpPr>
          <p:nvPr>
            <p:ph type="body" sz="quarter" idx="13" hasCustomPrompt="1"/>
          </p:nvPr>
        </p:nvSpPr>
        <p:spPr>
          <a:xfrm>
            <a:off x="457200" y="5851602"/>
            <a:ext cx="9855200" cy="1005840"/>
          </a:xfrm>
        </p:spPr>
        <p:txBody>
          <a:bodyPr lIns="0" anchor="b">
            <a:normAutofit/>
          </a:bodyPr>
          <a:lstStyle>
            <a:lvl1pPr marL="0" indent="0">
              <a:lnSpc>
                <a:spcPct val="100000"/>
              </a:lnSpc>
              <a:spcBef>
                <a:spcPts val="0"/>
              </a:spcBef>
              <a:spcAft>
                <a:spcPts val="0"/>
              </a:spcAft>
              <a:buNone/>
              <a:defRPr sz="525">
                <a:solidFill>
                  <a:schemeClr val="tx1"/>
                </a:solidFill>
              </a:defRPr>
            </a:lvl1pPr>
            <a:lvl2pPr marL="171446" indent="0">
              <a:buNone/>
              <a:defRPr/>
            </a:lvl2pPr>
            <a:lvl3pPr marL="342892" indent="0">
              <a:buNone/>
              <a:defRPr/>
            </a:lvl3pPr>
            <a:lvl4pPr marL="514337" indent="0">
              <a:buNone/>
              <a:defRPr/>
            </a:lvl4pPr>
            <a:lvl5pPr marL="685783"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36C2FB8E-CCDC-4C0E-BF74-4108203EC23E}"/>
              </a:ext>
            </a:extLst>
          </p:cNvPr>
          <p:cNvSpPr/>
          <p:nvPr userDrawn="1"/>
        </p:nvSpPr>
        <p:spPr>
          <a:xfrm>
            <a:off x="1" y="3"/>
            <a:ext cx="18692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0974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023A31-F96D-AA43-B8F5-22025C8988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8B47DA-34D1-FB4C-953A-1537B26D60A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AD1AF4-3354-9141-9372-0CC890549597}"/>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5" name="Segnaposto piè di pagina 4">
            <a:extLst>
              <a:ext uri="{FF2B5EF4-FFF2-40B4-BE49-F238E27FC236}">
                <a16:creationId xmlns:a16="http://schemas.microsoft.com/office/drawing/2014/main" id="{B83666C6-08CD-B54E-ACFF-2B5CC47D0C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428CF2-1765-9740-A430-6F005C3F5A11}"/>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86169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DFEF4-8DBF-EA49-B9B7-8E81B5CE325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16D87AD-A973-CF42-8440-9D7B0BE00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6A36FB6-DFFF-C945-B71B-A2600B1406DB}"/>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5" name="Segnaposto piè di pagina 4">
            <a:extLst>
              <a:ext uri="{FF2B5EF4-FFF2-40B4-BE49-F238E27FC236}">
                <a16:creationId xmlns:a16="http://schemas.microsoft.com/office/drawing/2014/main" id="{498F6843-E5E9-5F41-9C2F-AB5CD65A0DF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78F60E-900F-134D-BAF2-5AA144C9F0DA}"/>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03507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CE2E25-BFF9-5946-9A6F-FDC24ACEEA1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242875-0DAA-FB42-BC1F-298A16533B3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36C1414-E336-1B4A-95E5-9E414FEDAFB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0918DE7-A5AC-4843-8EA8-8032F8C5FA99}"/>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6" name="Segnaposto piè di pagina 5">
            <a:extLst>
              <a:ext uri="{FF2B5EF4-FFF2-40B4-BE49-F238E27FC236}">
                <a16:creationId xmlns:a16="http://schemas.microsoft.com/office/drawing/2014/main" id="{7ECA8A92-DC37-F74D-89C1-A366FD736B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79D4F07-8D4B-2142-9B21-C996455340F4}"/>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06859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492794-525A-FB4E-ABD7-90FA21F9322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F4F2B33-AA31-8F44-ABA6-C68776CF5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4C0D027-9E95-F649-8C85-5379A237F27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DB00439-1D65-A042-A2D1-ECC7F18B86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A2D1DCD-269F-1646-86A0-52D7C65BC10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890DF30-A3F8-D64B-BE3F-6B74BFE5AFC6}"/>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8" name="Segnaposto piè di pagina 7">
            <a:extLst>
              <a:ext uri="{FF2B5EF4-FFF2-40B4-BE49-F238E27FC236}">
                <a16:creationId xmlns:a16="http://schemas.microsoft.com/office/drawing/2014/main" id="{471FDD0D-7A01-4C41-BAB1-A75473ADBF9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7EB4AC4-2E5E-C343-A192-A7746EAFF6C5}"/>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364580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13CDCE-ECDF-9940-A3B3-11DC11C2A48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6C7FA0-FFAB-A04E-9DF3-0C3334847BD4}"/>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4" name="Segnaposto piè di pagina 3">
            <a:extLst>
              <a:ext uri="{FF2B5EF4-FFF2-40B4-BE49-F238E27FC236}">
                <a16:creationId xmlns:a16="http://schemas.microsoft.com/office/drawing/2014/main" id="{7456D98A-73DF-2645-97A8-7968A12EFF5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C6503B9-493C-7647-BCB0-C0C2C6BB5D0C}"/>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261537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66B9A79-60D4-2C48-9938-7E977CB5651E}"/>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3" name="Segnaposto piè di pagina 2">
            <a:extLst>
              <a:ext uri="{FF2B5EF4-FFF2-40B4-BE49-F238E27FC236}">
                <a16:creationId xmlns:a16="http://schemas.microsoft.com/office/drawing/2014/main" id="{05EFF473-5E74-BE4C-985B-7BE115CBEB8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23CA158-AFF0-4B4F-A8AB-40345277072D}"/>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71502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9B0775-6C21-324B-BC67-6D62EC21266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9F7602F-04E8-BE47-9900-92693E6AD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C30E4DC-40E1-1744-8C83-218CB42FE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111B38-DF28-314D-8465-DECB45B3CA10}"/>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6" name="Segnaposto piè di pagina 5">
            <a:extLst>
              <a:ext uri="{FF2B5EF4-FFF2-40B4-BE49-F238E27FC236}">
                <a16:creationId xmlns:a16="http://schemas.microsoft.com/office/drawing/2014/main" id="{FC8480F2-EBB5-9941-8C68-9E42F567C1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886D31-F164-D748-8BF3-E5B7893F3606}"/>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158762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2B967B-FFD6-CB4B-ADC5-8039F0C4CB5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B08AAF-A805-8442-8CEB-35A7B7EF0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3CD5964-F823-954C-A9BA-7881B0D03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28230DA-703B-0E43-885E-C75F17D1C20B}"/>
              </a:ext>
            </a:extLst>
          </p:cNvPr>
          <p:cNvSpPr>
            <a:spLocks noGrp="1"/>
          </p:cNvSpPr>
          <p:nvPr>
            <p:ph type="dt" sz="half" idx="10"/>
          </p:nvPr>
        </p:nvSpPr>
        <p:spPr/>
        <p:txBody>
          <a:bodyPr/>
          <a:lstStyle/>
          <a:p>
            <a:fld id="{E3DA7CC5-F02C-0E4C-8A1D-237CB0E27A45}" type="datetimeFigureOut">
              <a:rPr lang="it-IT" smtClean="0"/>
              <a:t>12/05/25</a:t>
            </a:fld>
            <a:endParaRPr lang="it-IT"/>
          </a:p>
        </p:txBody>
      </p:sp>
      <p:sp>
        <p:nvSpPr>
          <p:cNvPr id="6" name="Segnaposto piè di pagina 5">
            <a:extLst>
              <a:ext uri="{FF2B5EF4-FFF2-40B4-BE49-F238E27FC236}">
                <a16:creationId xmlns:a16="http://schemas.microsoft.com/office/drawing/2014/main" id="{35CB7474-1630-7948-97EE-57BEDB5701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5E94025-E5BA-3E40-BE04-51F55648BCCE}"/>
              </a:ext>
            </a:extLst>
          </p:cNvPr>
          <p:cNvSpPr>
            <a:spLocks noGrp="1"/>
          </p:cNvSpPr>
          <p:nvPr>
            <p:ph type="sldNum" sz="quarter" idx="12"/>
          </p:nvPr>
        </p:nvSpPr>
        <p:spPr/>
        <p:txBody>
          <a:bodyPr/>
          <a:lstStyle/>
          <a:p>
            <a:fld id="{169323C1-88EF-104B-BAAA-F3C3E95C1A55}" type="slidenum">
              <a:rPr lang="it-IT" smtClean="0"/>
              <a:t>‹N›</a:t>
            </a:fld>
            <a:endParaRPr lang="it-IT"/>
          </a:p>
        </p:txBody>
      </p:sp>
    </p:spTree>
    <p:extLst>
      <p:ext uri="{BB962C8B-B14F-4D97-AF65-F5344CB8AC3E}">
        <p14:creationId xmlns:p14="http://schemas.microsoft.com/office/powerpoint/2010/main" val="413571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5F89D27-637A-534D-8468-50E8E535C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B7BDBCF-1F56-9047-B27F-A8AC911CD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828831-840A-7A49-BD53-807FCC7B6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A7CC5-F02C-0E4C-8A1D-237CB0E27A45}" type="datetimeFigureOut">
              <a:rPr lang="it-IT" smtClean="0"/>
              <a:t>12/05/25</a:t>
            </a:fld>
            <a:endParaRPr lang="it-IT"/>
          </a:p>
        </p:txBody>
      </p:sp>
      <p:sp>
        <p:nvSpPr>
          <p:cNvPr id="5" name="Segnaposto piè di pagina 4">
            <a:extLst>
              <a:ext uri="{FF2B5EF4-FFF2-40B4-BE49-F238E27FC236}">
                <a16:creationId xmlns:a16="http://schemas.microsoft.com/office/drawing/2014/main" id="{FEE77D98-9D12-6644-8815-B039F7029B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CC9C8E6-261E-BA47-9985-4E7B8A9FD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323C1-88EF-104B-BAAA-F3C3E95C1A55}" type="slidenum">
              <a:rPr lang="it-IT" smtClean="0"/>
              <a:t>‹N›</a:t>
            </a:fld>
            <a:endParaRPr lang="it-IT"/>
          </a:p>
        </p:txBody>
      </p:sp>
    </p:spTree>
    <p:extLst>
      <p:ext uri="{BB962C8B-B14F-4D97-AF65-F5344CB8AC3E}">
        <p14:creationId xmlns:p14="http://schemas.microsoft.com/office/powerpoint/2010/main" val="2565109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5.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media" Target="../media/media2.m4v"/><Relationship Id="rId7" Type="http://schemas.openxmlformats.org/officeDocument/2006/relationships/image" Target="../media/image1.emf"/><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4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jp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79CF546-B429-E681-7BD2-4B242B33FE0D}"/>
              </a:ext>
            </a:extLst>
          </p:cNvPr>
          <p:cNvSpPr txBox="1"/>
          <p:nvPr/>
        </p:nvSpPr>
        <p:spPr>
          <a:xfrm>
            <a:off x="74223" y="5838257"/>
            <a:ext cx="4195951" cy="923330"/>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Francesco Salton</a:t>
            </a:r>
          </a:p>
          <a:p>
            <a:r>
              <a:rPr lang="it-IT" dirty="0">
                <a:latin typeface="Arial" panose="020B0604020202020204" pitchFamily="34" charset="0"/>
                <a:cs typeface="Arial" panose="020B0604020202020204" pitchFamily="34" charset="0"/>
              </a:rPr>
              <a:t>SC Pneumologia, Trieste</a:t>
            </a:r>
          </a:p>
          <a:p>
            <a:r>
              <a:rPr lang="it-IT" u="sng" dirty="0" err="1">
                <a:solidFill>
                  <a:schemeClr val="accent1"/>
                </a:solidFill>
                <a:latin typeface="Arial" panose="020B0604020202020204" pitchFamily="34" charset="0"/>
                <a:cs typeface="Arial" panose="020B0604020202020204" pitchFamily="34" charset="0"/>
              </a:rPr>
              <a:t>francesco.salton@asugi.sanita.fvg.it</a:t>
            </a:r>
            <a:endParaRPr lang="it-IT" u="sng" dirty="0">
              <a:solidFill>
                <a:schemeClr val="accent1"/>
              </a:solidFill>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8711AEC9-DC94-A8C9-8B33-EFA9226A62A3}"/>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870209" y="6327585"/>
            <a:ext cx="1247568" cy="472304"/>
          </a:xfrm>
          <a:prstGeom prst="rect">
            <a:avLst/>
          </a:prstGeom>
          <a:noFill/>
          <a:ln>
            <a:noFill/>
          </a:ln>
        </p:spPr>
      </p:pic>
      <p:pic>
        <p:nvPicPr>
          <p:cNvPr id="7" name="Immagine 6" descr="Immagine che contiene verde, cibo, parcheggiato&#10;&#10;Descrizione generata automaticamente">
            <a:extLst>
              <a:ext uri="{FF2B5EF4-FFF2-40B4-BE49-F238E27FC236}">
                <a16:creationId xmlns:a16="http://schemas.microsoft.com/office/drawing/2014/main" id="{F4FC6529-097D-E675-5C40-54A8F1CBA532}"/>
              </a:ext>
            </a:extLst>
          </p:cNvPr>
          <p:cNvPicPr>
            <a:picLocks noChangeAspect="1"/>
          </p:cNvPicPr>
          <p:nvPr/>
        </p:nvPicPr>
        <p:blipFill>
          <a:blip r:embed="rId4"/>
          <a:stretch>
            <a:fillRect/>
          </a:stretch>
        </p:blipFill>
        <p:spPr>
          <a:xfrm>
            <a:off x="7921827" y="6322567"/>
            <a:ext cx="1145573" cy="477322"/>
          </a:xfrm>
          <a:prstGeom prst="rect">
            <a:avLst/>
          </a:prstGeom>
        </p:spPr>
      </p:pic>
      <p:pic>
        <p:nvPicPr>
          <p:cNvPr id="8" name="Picture 2" descr="UNIVERSITÀ DEGLI STUDI DI TRIESTE - Campus Orienta Digital">
            <a:extLst>
              <a:ext uri="{FF2B5EF4-FFF2-40B4-BE49-F238E27FC236}">
                <a16:creationId xmlns:a16="http://schemas.microsoft.com/office/drawing/2014/main" id="{00639F31-F907-46C9-D603-B77C112A7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3053" y="6299922"/>
            <a:ext cx="1547361" cy="521026"/>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5615E38-CC75-CBBB-F0C0-D2A4E5339E10}"/>
              </a:ext>
            </a:extLst>
          </p:cNvPr>
          <p:cNvSpPr txBox="1"/>
          <p:nvPr/>
        </p:nvSpPr>
        <p:spPr>
          <a:xfrm>
            <a:off x="7441378" y="1819162"/>
            <a:ext cx="4567909" cy="2349810"/>
          </a:xfrm>
          <a:prstGeom prst="rect">
            <a:avLst/>
          </a:prstGeom>
          <a:noFill/>
        </p:spPr>
        <p:txBody>
          <a:bodyPr wrap="square">
            <a:spAutoFit/>
          </a:bodyPr>
          <a:lstStyle/>
          <a:p>
            <a:pPr>
              <a:lnSpc>
                <a:spcPts val="4540"/>
              </a:lnSpc>
            </a:pPr>
            <a:r>
              <a:rPr lang="it-IT" sz="3200" b="1" dirty="0">
                <a:latin typeface="Arial" panose="020B0604020202020204" pitchFamily="34" charset="0"/>
                <a:cs typeface="Arial" panose="020B0604020202020204" pitchFamily="34" charset="0"/>
              </a:rPr>
              <a:t>Polmonite fulminante acquisita in comunità:</a:t>
            </a:r>
          </a:p>
          <a:p>
            <a:pPr>
              <a:lnSpc>
                <a:spcPts val="4540"/>
              </a:lnSpc>
            </a:pPr>
            <a:r>
              <a:rPr lang="it-IT" sz="3200" b="1" dirty="0">
                <a:latin typeface="Arial" panose="020B0604020202020204" pitchFamily="34" charset="0"/>
                <a:cs typeface="Arial" panose="020B0604020202020204" pitchFamily="34" charset="0"/>
              </a:rPr>
              <a:t>una non comune, ma pericolosa malattia</a:t>
            </a:r>
          </a:p>
        </p:txBody>
      </p:sp>
      <p:pic>
        <p:nvPicPr>
          <p:cNvPr id="3" name="Immagine 2">
            <a:extLst>
              <a:ext uri="{FF2B5EF4-FFF2-40B4-BE49-F238E27FC236}">
                <a16:creationId xmlns:a16="http://schemas.microsoft.com/office/drawing/2014/main" id="{04FA0AFA-4CA3-B537-076D-5F62CAD353B5}"/>
              </a:ext>
            </a:extLst>
          </p:cNvPr>
          <p:cNvPicPr>
            <a:picLocks noChangeAspect="1"/>
          </p:cNvPicPr>
          <p:nvPr/>
        </p:nvPicPr>
        <p:blipFill>
          <a:blip r:embed="rId6"/>
          <a:stretch>
            <a:fillRect/>
          </a:stretch>
        </p:blipFill>
        <p:spPr>
          <a:xfrm>
            <a:off x="134183" y="126393"/>
            <a:ext cx="7064201" cy="5101923"/>
          </a:xfrm>
          <a:prstGeom prst="rect">
            <a:avLst/>
          </a:prstGeom>
        </p:spPr>
      </p:pic>
    </p:spTree>
    <p:extLst>
      <p:ext uri="{BB962C8B-B14F-4D97-AF65-F5344CB8AC3E}">
        <p14:creationId xmlns:p14="http://schemas.microsoft.com/office/powerpoint/2010/main" val="426084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E544-C5A0-B11C-9C18-9516F29540C6}"/>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3ED59861-8DBD-D2DC-28E0-1EFA3DB934EA}"/>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Polmonite</a:t>
            </a:r>
            <a:r>
              <a:rPr lang="en-US" sz="3200" b="1" dirty="0">
                <a:latin typeface="Arial" panose="020B0604020202020204" pitchFamily="34" charset="0"/>
                <a:ea typeface="Helvetica Neue" panose="02000503000000020004" pitchFamily="2" charset="0"/>
                <a:cs typeface="Arial" panose="020B0604020202020204" pitchFamily="34" charset="0"/>
              </a:rPr>
              <a:t>/ARDS/</a:t>
            </a:r>
            <a:r>
              <a:rPr lang="en-US" sz="3200" b="1" dirty="0" err="1">
                <a:latin typeface="Arial" panose="020B0604020202020204" pitchFamily="34" charset="0"/>
                <a:ea typeface="Helvetica Neue" panose="02000503000000020004" pitchFamily="2" charset="0"/>
                <a:cs typeface="Arial" panose="020B0604020202020204" pitchFamily="34" charset="0"/>
              </a:rPr>
              <a:t>sepsi</a:t>
            </a:r>
            <a:r>
              <a:rPr lang="en-US" sz="3200" b="1" dirty="0">
                <a:latin typeface="Arial" panose="020B0604020202020204" pitchFamily="34" charset="0"/>
                <a:ea typeface="Helvetica Neue" panose="02000503000000020004" pitchFamily="2" charset="0"/>
                <a:cs typeface="Arial" panose="020B0604020202020204" pitchFamily="34" charset="0"/>
              </a:rPr>
              <a:t> in </a:t>
            </a:r>
            <a:r>
              <a:rPr lang="en-US" sz="3200" b="1" dirty="0" err="1">
                <a:latin typeface="Arial" panose="020B0604020202020204" pitchFamily="34" charset="0"/>
                <a:ea typeface="Helvetica Neue" panose="02000503000000020004" pitchFamily="2" charset="0"/>
                <a:cs typeface="Arial" panose="020B0604020202020204" pitchFamily="34" charset="0"/>
              </a:rPr>
              <a:t>biologia</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pic>
        <p:nvPicPr>
          <p:cNvPr id="8" name="Picture 2" descr="È nato prima l'uovo o la gallina? - Il Post">
            <a:extLst>
              <a:ext uri="{FF2B5EF4-FFF2-40B4-BE49-F238E27FC236}">
                <a16:creationId xmlns:a16="http://schemas.microsoft.com/office/drawing/2014/main" id="{A80607C6-A6FD-89EE-AE98-A37993C12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339" y="1529244"/>
            <a:ext cx="7838862" cy="391943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C531BE9-03B8-A8E6-F761-9F67A17D77BB}"/>
              </a:ext>
            </a:extLst>
          </p:cNvPr>
          <p:cNvSpPr txBox="1"/>
          <p:nvPr/>
        </p:nvSpPr>
        <p:spPr>
          <a:xfrm>
            <a:off x="1337170" y="2893583"/>
            <a:ext cx="1670650" cy="461665"/>
          </a:xfrm>
          <a:prstGeom prst="rect">
            <a:avLst/>
          </a:prstGeom>
          <a:noFill/>
          <a:ln w="12700">
            <a:solidFill>
              <a:srgbClr val="C00000"/>
            </a:solidFill>
          </a:ln>
        </p:spPr>
        <p:txBody>
          <a:bodyPr wrap="none" rtlCol="0">
            <a:spAutoFit/>
          </a:bodyPr>
          <a:lstStyle/>
          <a:p>
            <a:pPr algn="ctr"/>
            <a:r>
              <a:rPr lang="it-IT" sz="2400" b="1" dirty="0">
                <a:latin typeface="Arial" panose="020B0604020202020204" pitchFamily="34" charset="0"/>
                <a:cs typeface="Arial" panose="020B0604020202020204" pitchFamily="34" charset="0"/>
              </a:rPr>
              <a:t>Polmonite</a:t>
            </a:r>
          </a:p>
        </p:txBody>
      </p:sp>
      <p:sp>
        <p:nvSpPr>
          <p:cNvPr id="5" name="CasellaDiTesto 4">
            <a:extLst>
              <a:ext uri="{FF2B5EF4-FFF2-40B4-BE49-F238E27FC236}">
                <a16:creationId xmlns:a16="http://schemas.microsoft.com/office/drawing/2014/main" id="{75D2D5CD-1852-DDC8-9D12-7A64B1767FB8}"/>
              </a:ext>
            </a:extLst>
          </p:cNvPr>
          <p:cNvSpPr txBox="1"/>
          <p:nvPr/>
        </p:nvSpPr>
        <p:spPr>
          <a:xfrm>
            <a:off x="8942312" y="3806792"/>
            <a:ext cx="1005403" cy="461665"/>
          </a:xfrm>
          <a:prstGeom prst="rect">
            <a:avLst/>
          </a:prstGeom>
          <a:noFill/>
          <a:ln w="12700">
            <a:solidFill>
              <a:srgbClr val="C00000"/>
            </a:solidFill>
          </a:ln>
        </p:spPr>
        <p:txBody>
          <a:bodyPr wrap="none" rtlCol="0">
            <a:spAutoFit/>
          </a:bodyPr>
          <a:lstStyle/>
          <a:p>
            <a:pPr algn="ctr"/>
            <a:r>
              <a:rPr lang="it-IT" sz="2400" b="1" dirty="0">
                <a:latin typeface="Arial" panose="020B0604020202020204" pitchFamily="34" charset="0"/>
                <a:cs typeface="Arial" panose="020B0604020202020204" pitchFamily="34" charset="0"/>
              </a:rPr>
              <a:t>Sepsi</a:t>
            </a:r>
          </a:p>
        </p:txBody>
      </p:sp>
      <p:sp>
        <p:nvSpPr>
          <p:cNvPr id="9" name="CasellaDiTesto 8">
            <a:extLst>
              <a:ext uri="{FF2B5EF4-FFF2-40B4-BE49-F238E27FC236}">
                <a16:creationId xmlns:a16="http://schemas.microsoft.com/office/drawing/2014/main" id="{D0B1016D-8B20-A33C-2FFD-9F4EDC3DB5AF}"/>
              </a:ext>
            </a:extLst>
          </p:cNvPr>
          <p:cNvSpPr txBox="1"/>
          <p:nvPr/>
        </p:nvSpPr>
        <p:spPr>
          <a:xfrm>
            <a:off x="8915863" y="2816093"/>
            <a:ext cx="1058303" cy="461665"/>
          </a:xfrm>
          <a:prstGeom prst="rect">
            <a:avLst/>
          </a:prstGeom>
          <a:noFill/>
          <a:ln w="12700">
            <a:solidFill>
              <a:srgbClr val="C00000"/>
            </a:solidFill>
          </a:ln>
        </p:spPr>
        <p:txBody>
          <a:bodyPr wrap="none" rtlCol="0">
            <a:spAutoFit/>
          </a:bodyPr>
          <a:lstStyle/>
          <a:p>
            <a:pPr algn="ctr"/>
            <a:r>
              <a:rPr lang="it-IT" sz="2400" b="1" dirty="0">
                <a:latin typeface="Arial" panose="020B0604020202020204" pitchFamily="34" charset="0"/>
                <a:cs typeface="Arial" panose="020B0604020202020204" pitchFamily="34" charset="0"/>
              </a:rPr>
              <a:t>ARDS</a:t>
            </a:r>
          </a:p>
        </p:txBody>
      </p:sp>
      <p:sp>
        <p:nvSpPr>
          <p:cNvPr id="10" name="CasellaDiTesto 9">
            <a:extLst>
              <a:ext uri="{FF2B5EF4-FFF2-40B4-BE49-F238E27FC236}">
                <a16:creationId xmlns:a16="http://schemas.microsoft.com/office/drawing/2014/main" id="{0A687D69-32C5-9409-20F0-11A99CCFE604}"/>
              </a:ext>
            </a:extLst>
          </p:cNvPr>
          <p:cNvSpPr txBox="1"/>
          <p:nvPr/>
        </p:nvSpPr>
        <p:spPr>
          <a:xfrm>
            <a:off x="1643343" y="3884282"/>
            <a:ext cx="1058303" cy="461665"/>
          </a:xfrm>
          <a:prstGeom prst="rect">
            <a:avLst/>
          </a:prstGeom>
          <a:noFill/>
          <a:ln w="12700">
            <a:solidFill>
              <a:srgbClr val="C00000"/>
            </a:solidFill>
          </a:ln>
        </p:spPr>
        <p:txBody>
          <a:bodyPr wrap="none" rtlCol="0">
            <a:spAutoFit/>
          </a:bodyPr>
          <a:lstStyle/>
          <a:p>
            <a:pPr algn="ctr"/>
            <a:r>
              <a:rPr lang="it-IT" sz="2400" b="1" dirty="0">
                <a:latin typeface="Arial" panose="020B0604020202020204" pitchFamily="34" charset="0"/>
                <a:cs typeface="Arial" panose="020B0604020202020204" pitchFamily="34" charset="0"/>
              </a:rPr>
              <a:t>ARDS</a:t>
            </a:r>
          </a:p>
        </p:txBody>
      </p:sp>
      <p:pic>
        <p:nvPicPr>
          <p:cNvPr id="13" name="Immagine 12">
            <a:extLst>
              <a:ext uri="{FF2B5EF4-FFF2-40B4-BE49-F238E27FC236}">
                <a16:creationId xmlns:a16="http://schemas.microsoft.com/office/drawing/2014/main" id="{B335E2DF-E554-1C41-0179-C5FC308AF689}"/>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4" name="Immagine 13" descr="Immagine che contiene verde, cibo, parcheggiato&#10;&#10;Descrizione generata automaticamente">
            <a:extLst>
              <a:ext uri="{FF2B5EF4-FFF2-40B4-BE49-F238E27FC236}">
                <a16:creationId xmlns:a16="http://schemas.microsoft.com/office/drawing/2014/main" id="{DA1EF7C8-BAAB-8BC1-4211-030EDA8DABDB}"/>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6" name="Immagine 15">
            <a:extLst>
              <a:ext uri="{FF2B5EF4-FFF2-40B4-BE49-F238E27FC236}">
                <a16:creationId xmlns:a16="http://schemas.microsoft.com/office/drawing/2014/main" id="{7395BC19-CCE0-77FC-C59A-DAE2FD7BB2AA}"/>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124559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404F-3033-5D9B-5452-E22008914878}"/>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C2939510-1847-5944-D24E-9A1B906DF4D6}"/>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1. </a:t>
            </a:r>
            <a:r>
              <a:rPr lang="en-US" sz="3200" b="1" dirty="0" err="1">
                <a:latin typeface="Arial" panose="020B0604020202020204" pitchFamily="34" charset="0"/>
                <a:ea typeface="Helvetica Neue" panose="02000503000000020004" pitchFamily="2" charset="0"/>
                <a:cs typeface="Arial" panose="020B0604020202020204" pitchFamily="34" charset="0"/>
              </a:rPr>
              <a:t>Polmonite</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è</a:t>
            </a:r>
            <a:r>
              <a:rPr lang="en-US" sz="3200" b="1" dirty="0">
                <a:latin typeface="Arial" panose="020B0604020202020204" pitchFamily="34" charset="0"/>
                <a:ea typeface="Helvetica Neue" panose="02000503000000020004" pitchFamily="2" charset="0"/>
                <a:cs typeface="Arial" panose="020B0604020202020204" pitchFamily="34" charset="0"/>
              </a:rPr>
              <a:t> la </a:t>
            </a:r>
            <a:r>
              <a:rPr lang="en-US" sz="3200" b="1" dirty="0" err="1">
                <a:latin typeface="Arial" panose="020B0604020202020204" pitchFamily="34" charset="0"/>
                <a:ea typeface="Helvetica Neue" panose="02000503000000020004" pitchFamily="2" charset="0"/>
                <a:cs typeface="Arial" panose="020B0604020202020204" pitchFamily="34" charset="0"/>
              </a:rPr>
              <a:t>più</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comune</a:t>
            </a:r>
            <a:r>
              <a:rPr lang="en-US" sz="3200" b="1" dirty="0">
                <a:latin typeface="Arial" panose="020B0604020202020204" pitchFamily="34" charset="0"/>
                <a:ea typeface="Helvetica Neue" panose="02000503000000020004" pitchFamily="2" charset="0"/>
                <a:cs typeface="Arial" panose="020B0604020202020204" pitchFamily="34" charset="0"/>
              </a:rPr>
              <a:t> causa di </a:t>
            </a:r>
            <a:r>
              <a:rPr lang="en-US" sz="3200" b="1" dirty="0" err="1">
                <a:latin typeface="Arial" panose="020B0604020202020204" pitchFamily="34" charset="0"/>
                <a:ea typeface="Helvetica Neue" panose="02000503000000020004" pitchFamily="2" charset="0"/>
                <a:cs typeface="Arial" panose="020B0604020202020204" pitchFamily="34" charset="0"/>
              </a:rPr>
              <a:t>sepsi</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5" name="CasellaDiTesto 4">
            <a:extLst>
              <a:ext uri="{FF2B5EF4-FFF2-40B4-BE49-F238E27FC236}">
                <a16:creationId xmlns:a16="http://schemas.microsoft.com/office/drawing/2014/main" id="{98219CA2-01A5-14D2-C120-F61BF97AFB9D}"/>
              </a:ext>
            </a:extLst>
          </p:cNvPr>
          <p:cNvSpPr txBox="1"/>
          <p:nvPr/>
        </p:nvSpPr>
        <p:spPr>
          <a:xfrm>
            <a:off x="148728" y="1756826"/>
            <a:ext cx="4144303" cy="2533963"/>
          </a:xfrm>
          <a:prstGeom prst="rect">
            <a:avLst/>
          </a:prstGeom>
          <a:noFill/>
        </p:spPr>
        <p:txBody>
          <a:bodyPr wrap="square">
            <a:spAutoFit/>
          </a:bodyPr>
          <a:lstStyle/>
          <a:p>
            <a:pPr>
              <a:lnSpc>
                <a:spcPct val="150000"/>
              </a:lnSpc>
            </a:pPr>
            <a:r>
              <a:rPr lang="it-IT" dirty="0">
                <a:latin typeface="Arial" panose="020B0604020202020204" pitchFamily="34" charset="0"/>
                <a:cs typeface="Arial" panose="020B0604020202020204" pitchFamily="34" charset="0"/>
              </a:rPr>
              <a:t>The </a:t>
            </a:r>
            <a:r>
              <a:rPr lang="it-IT" dirty="0" err="1">
                <a:latin typeface="Arial" panose="020B0604020202020204" pitchFamily="34" charset="0"/>
                <a:cs typeface="Arial" panose="020B0604020202020204" pitchFamily="34" charset="0"/>
              </a:rPr>
              <a:t>most</a:t>
            </a:r>
            <a:r>
              <a:rPr lang="it-IT" dirty="0">
                <a:latin typeface="Arial" panose="020B0604020202020204" pitchFamily="34" charset="0"/>
                <a:cs typeface="Arial" panose="020B0604020202020204" pitchFamily="34" charset="0"/>
              </a:rPr>
              <a:t> common </a:t>
            </a:r>
            <a:r>
              <a:rPr lang="it-IT" dirty="0" err="1">
                <a:latin typeface="Arial" panose="020B0604020202020204" pitchFamily="34" charset="0"/>
                <a:cs typeface="Arial" panose="020B0604020202020204" pitchFamily="34" charset="0"/>
              </a:rPr>
              <a:t>infectious</a:t>
            </a:r>
            <a:r>
              <a:rPr lang="it-IT" dirty="0">
                <a:latin typeface="Arial" panose="020B0604020202020204" pitchFamily="34" charset="0"/>
                <a:cs typeface="Arial" panose="020B0604020202020204" pitchFamily="34" charset="0"/>
              </a:rPr>
              <a:t> source of </a:t>
            </a:r>
            <a:r>
              <a:rPr lang="it-IT" dirty="0" err="1">
                <a:latin typeface="Arial" panose="020B0604020202020204" pitchFamily="34" charset="0"/>
                <a:cs typeface="Arial" panose="020B0604020202020204" pitchFamily="34" charset="0"/>
              </a:rPr>
              <a:t>sepsis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among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patients</a:t>
            </a:r>
            <a:r>
              <a:rPr lang="it-IT" dirty="0">
                <a:latin typeface="Arial" panose="020B0604020202020204" pitchFamily="34" charset="0"/>
                <a:cs typeface="Arial" panose="020B0604020202020204" pitchFamily="34" charset="0"/>
              </a:rPr>
              <a:t> in </a:t>
            </a:r>
            <a:r>
              <a:rPr lang="it-IT" dirty="0" err="1">
                <a:latin typeface="Arial" panose="020B0604020202020204" pitchFamily="34" charset="0"/>
                <a:cs typeface="Arial" panose="020B0604020202020204" pitchFamily="34" charset="0"/>
              </a:rPr>
              <a:t>whom</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sepsis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was</a:t>
            </a:r>
            <a:r>
              <a:rPr lang="it-IT" dirty="0">
                <a:latin typeface="Arial" panose="020B0604020202020204" pitchFamily="34" charset="0"/>
                <a:cs typeface="Arial" panose="020B0604020202020204" pitchFamily="34" charset="0"/>
              </a:rPr>
              <a:t> the immediate cause of </a:t>
            </a:r>
            <a:r>
              <a:rPr lang="it-IT" dirty="0" err="1">
                <a:latin typeface="Arial" panose="020B0604020202020204" pitchFamily="34" charset="0"/>
                <a:cs typeface="Arial" panose="020B0604020202020204" pitchFamily="34" charset="0"/>
              </a:rPr>
              <a:t>death</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was</a:t>
            </a:r>
            <a:r>
              <a:rPr lang="it-IT" dirty="0">
                <a:latin typeface="Arial" panose="020B0604020202020204" pitchFamily="34" charset="0"/>
                <a:cs typeface="Arial" panose="020B0604020202020204" pitchFamily="34" charset="0"/>
              </a:rPr>
              <a:t> </a:t>
            </a:r>
            <a:r>
              <a:rPr lang="it-IT" b="1" dirty="0">
                <a:latin typeface="Arial" panose="020B0604020202020204" pitchFamily="34" charset="0"/>
                <a:cs typeface="Arial" panose="020B0604020202020204" pitchFamily="34" charset="0"/>
              </a:rPr>
              <a:t>pneumonia</a:t>
            </a:r>
            <a:r>
              <a:rPr lang="it-IT" dirty="0">
                <a:latin typeface="Arial" panose="020B0604020202020204" pitchFamily="34" charset="0"/>
                <a:cs typeface="Arial" panose="020B0604020202020204" pitchFamily="34" charset="0"/>
              </a:rPr>
              <a:t> </a:t>
            </a:r>
            <a:r>
              <a:rPr lang="it-IT" b="1" dirty="0">
                <a:latin typeface="Arial" panose="020B0604020202020204" pitchFamily="34" charset="0"/>
                <a:cs typeface="Arial" panose="020B0604020202020204" pitchFamily="34" charset="0"/>
              </a:rPr>
              <a:t>(100 of 198, 50.5%)</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followed</a:t>
            </a:r>
            <a:r>
              <a:rPr lang="it-IT" dirty="0">
                <a:latin typeface="Arial" panose="020B0604020202020204" pitchFamily="34" charset="0"/>
                <a:cs typeface="Arial" panose="020B0604020202020204" pitchFamily="34" charset="0"/>
              </a:rPr>
              <a:t> by intra-</a:t>
            </a:r>
            <a:r>
              <a:rPr lang="it-IT" dirty="0" err="1">
                <a:latin typeface="Arial" panose="020B0604020202020204" pitchFamily="34" charset="0"/>
                <a:cs typeface="Arial" panose="020B0604020202020204" pitchFamily="34" charset="0"/>
              </a:rPr>
              <a:t>abdominal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infections</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endovascular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infections</a:t>
            </a:r>
            <a:r>
              <a:rPr lang="it-IT" dirty="0">
                <a:latin typeface="Arial" panose="020B0604020202020204" pitchFamily="34" charset="0"/>
                <a:cs typeface="Arial" panose="020B0604020202020204" pitchFamily="34" charset="0"/>
              </a:rPr>
              <a:t>.</a:t>
            </a:r>
          </a:p>
        </p:txBody>
      </p:sp>
      <p:pic>
        <p:nvPicPr>
          <p:cNvPr id="7" name="Immagine 6">
            <a:extLst>
              <a:ext uri="{FF2B5EF4-FFF2-40B4-BE49-F238E27FC236}">
                <a16:creationId xmlns:a16="http://schemas.microsoft.com/office/drawing/2014/main" id="{0F581D53-3F90-F874-3992-0135F87D5CF0}"/>
              </a:ext>
            </a:extLst>
          </p:cNvPr>
          <p:cNvPicPr>
            <a:picLocks noChangeAspect="1"/>
          </p:cNvPicPr>
          <p:nvPr/>
        </p:nvPicPr>
        <p:blipFill>
          <a:blip r:embed="rId3"/>
          <a:stretch>
            <a:fillRect/>
          </a:stretch>
        </p:blipFill>
        <p:spPr>
          <a:xfrm>
            <a:off x="74223" y="5197343"/>
            <a:ext cx="4830286" cy="1602545"/>
          </a:xfrm>
          <a:prstGeom prst="rect">
            <a:avLst/>
          </a:prstGeom>
        </p:spPr>
      </p:pic>
      <p:pic>
        <p:nvPicPr>
          <p:cNvPr id="10" name="Immagine 9" descr="Immagine che contiene testo, schermata, diagramma, linea&#10;&#10;Il contenuto generato dall'IA potrebbe non essere corretto.">
            <a:extLst>
              <a:ext uri="{FF2B5EF4-FFF2-40B4-BE49-F238E27FC236}">
                <a16:creationId xmlns:a16="http://schemas.microsoft.com/office/drawing/2014/main" id="{5CEEC474-ECE1-1267-FA2C-C0FC5336ED05}"/>
              </a:ext>
            </a:extLst>
          </p:cNvPr>
          <p:cNvPicPr>
            <a:picLocks noChangeAspect="1"/>
          </p:cNvPicPr>
          <p:nvPr/>
        </p:nvPicPr>
        <p:blipFill>
          <a:blip r:embed="rId4"/>
          <a:stretch>
            <a:fillRect/>
          </a:stretch>
        </p:blipFill>
        <p:spPr>
          <a:xfrm>
            <a:off x="4941313" y="1251235"/>
            <a:ext cx="7076619" cy="4385510"/>
          </a:xfrm>
          <a:prstGeom prst="rect">
            <a:avLst/>
          </a:prstGeom>
        </p:spPr>
      </p:pic>
      <p:pic>
        <p:nvPicPr>
          <p:cNvPr id="3" name="Immagine 2">
            <a:extLst>
              <a:ext uri="{FF2B5EF4-FFF2-40B4-BE49-F238E27FC236}">
                <a16:creationId xmlns:a16="http://schemas.microsoft.com/office/drawing/2014/main" id="{88B0673F-9054-5CAE-EB1D-A04455A77EB4}"/>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8" name="Immagine 7" descr="Immagine che contiene verde, cibo, parcheggiato&#10;&#10;Descrizione generata automaticamente">
            <a:extLst>
              <a:ext uri="{FF2B5EF4-FFF2-40B4-BE49-F238E27FC236}">
                <a16:creationId xmlns:a16="http://schemas.microsoft.com/office/drawing/2014/main" id="{3498496E-A5CD-AC93-2538-31F4B06FB17A}"/>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9" name="Immagine 8">
            <a:extLst>
              <a:ext uri="{FF2B5EF4-FFF2-40B4-BE49-F238E27FC236}">
                <a16:creationId xmlns:a16="http://schemas.microsoft.com/office/drawing/2014/main" id="{6678CE37-5F86-5D49-C811-2C9018E4325D}"/>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354513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5DB8B-6970-3C36-932C-716220302D84}"/>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D414EF1C-4105-C84F-7684-12C954E0ED71}"/>
              </a:ext>
            </a:extLst>
          </p:cNvPr>
          <p:cNvSpPr txBox="1"/>
          <p:nvPr/>
        </p:nvSpPr>
        <p:spPr>
          <a:xfrm>
            <a:off x="0" y="5792090"/>
            <a:ext cx="7046259" cy="1015663"/>
          </a:xfrm>
          <a:prstGeom prst="rect">
            <a:avLst/>
          </a:prstGeom>
          <a:noFill/>
        </p:spPr>
        <p:txBody>
          <a:bodyPr wrap="square" rtlCol="0">
            <a:spAutoFit/>
          </a:bodyPr>
          <a:lstStyle/>
          <a:p>
            <a:r>
              <a:rPr lang="it-IT" sz="1000" dirty="0">
                <a:latin typeface="Arial" panose="020B0604020202020204" pitchFamily="34" charset="0"/>
                <a:cs typeface="Arial" panose="020B0604020202020204" pitchFamily="34" charset="0"/>
              </a:rPr>
              <a:t>1. Bellani G, et al. </a:t>
            </a:r>
            <a:r>
              <a:rPr lang="it-IT" sz="1000" dirty="0" err="1">
                <a:latin typeface="Arial" panose="020B0604020202020204" pitchFamily="34" charset="0"/>
                <a:cs typeface="Arial" panose="020B0604020202020204" pitchFamily="34" charset="0"/>
              </a:rPr>
              <a:t>Epidemiology</a:t>
            </a:r>
            <a:r>
              <a:rPr lang="it-IT" sz="1000" dirty="0">
                <a:latin typeface="Arial" panose="020B0604020202020204" pitchFamily="34" charset="0"/>
                <a:cs typeface="Arial" panose="020B0604020202020204" pitchFamily="34" charset="0"/>
              </a:rPr>
              <a:t>, patterns of care, and </a:t>
            </a:r>
            <a:r>
              <a:rPr lang="it-IT" sz="1000" dirty="0" err="1">
                <a:latin typeface="Arial" panose="020B0604020202020204" pitchFamily="34" charset="0"/>
                <a:cs typeface="Arial" panose="020B0604020202020204" pitchFamily="34" charset="0"/>
              </a:rPr>
              <a:t>mortality</a:t>
            </a:r>
            <a:r>
              <a:rPr lang="it-IT" sz="1000" dirty="0">
                <a:latin typeface="Arial" panose="020B0604020202020204" pitchFamily="34" charset="0"/>
                <a:cs typeface="Arial" panose="020B0604020202020204" pitchFamily="34" charset="0"/>
              </a:rPr>
              <a:t> for </a:t>
            </a:r>
            <a:r>
              <a:rPr lang="it-IT" sz="1000" dirty="0" err="1">
                <a:latin typeface="Arial" panose="020B0604020202020204" pitchFamily="34" charset="0"/>
                <a:cs typeface="Arial" panose="020B0604020202020204" pitchFamily="34" charset="0"/>
              </a:rPr>
              <a:t>patients</a:t>
            </a:r>
            <a:r>
              <a:rPr lang="it-IT" sz="1000" dirty="0">
                <a:latin typeface="Arial" panose="020B0604020202020204" pitchFamily="34" charset="0"/>
                <a:cs typeface="Arial" panose="020B0604020202020204" pitchFamily="34" charset="0"/>
              </a:rPr>
              <a:t> with acute </a:t>
            </a:r>
            <a:r>
              <a:rPr lang="it-IT" sz="1000" dirty="0" err="1">
                <a:latin typeface="Arial" panose="020B0604020202020204" pitchFamily="34" charset="0"/>
                <a:cs typeface="Arial" panose="020B0604020202020204" pitchFamily="34" charset="0"/>
              </a:rPr>
              <a:t>respiratory</a:t>
            </a:r>
            <a:r>
              <a:rPr lang="it-IT" sz="1000" dirty="0">
                <a:latin typeface="Arial" panose="020B0604020202020204" pitchFamily="34" charset="0"/>
                <a:cs typeface="Arial" panose="020B0604020202020204" pitchFamily="34" charset="0"/>
              </a:rPr>
              <a:t> distress </a:t>
            </a:r>
            <a:r>
              <a:rPr lang="it-IT" sz="1000" dirty="0" err="1">
                <a:latin typeface="Arial" panose="020B0604020202020204" pitchFamily="34" charset="0"/>
                <a:cs typeface="Arial" panose="020B0604020202020204" pitchFamily="34" charset="0"/>
              </a:rPr>
              <a:t>syndrome</a:t>
            </a:r>
            <a:r>
              <a:rPr lang="it-IT" sz="1000" dirty="0">
                <a:latin typeface="Arial" panose="020B0604020202020204" pitchFamily="34" charset="0"/>
                <a:cs typeface="Arial" panose="020B0604020202020204" pitchFamily="34" charset="0"/>
              </a:rPr>
              <a:t> in intensive care </a:t>
            </a:r>
            <a:r>
              <a:rPr lang="it-IT" sz="1000" dirty="0" err="1">
                <a:latin typeface="Arial" panose="020B0604020202020204" pitchFamily="34" charset="0"/>
                <a:cs typeface="Arial" panose="020B0604020202020204" pitchFamily="34" charset="0"/>
              </a:rPr>
              <a:t>units</a:t>
            </a:r>
            <a:r>
              <a:rPr lang="it-IT" sz="1000" dirty="0">
                <a:latin typeface="Arial" panose="020B0604020202020204" pitchFamily="34" charset="0"/>
                <a:cs typeface="Arial" panose="020B0604020202020204" pitchFamily="34" charset="0"/>
              </a:rPr>
              <a:t> in 50 countries. JAMA. 2016</a:t>
            </a:r>
          </a:p>
          <a:p>
            <a:r>
              <a:rPr lang="it-IT" sz="1000" dirty="0">
                <a:latin typeface="Arial" panose="020B0604020202020204" pitchFamily="34" charset="0"/>
                <a:cs typeface="Arial" panose="020B0604020202020204" pitchFamily="34" charset="0"/>
              </a:rPr>
              <a:t>2. Stapleton RD, Wang BM, Hudson LD, </a:t>
            </a:r>
            <a:r>
              <a:rPr lang="it-IT" sz="1000" dirty="0" err="1">
                <a:latin typeface="Arial" panose="020B0604020202020204" pitchFamily="34" charset="0"/>
                <a:cs typeface="Arial" panose="020B0604020202020204" pitchFamily="34" charset="0"/>
              </a:rPr>
              <a:t>Rubenfeld</a:t>
            </a:r>
            <a:r>
              <a:rPr lang="it-IT" sz="1000" dirty="0">
                <a:latin typeface="Arial" panose="020B0604020202020204" pitchFamily="34" charset="0"/>
                <a:cs typeface="Arial" panose="020B0604020202020204" pitchFamily="34" charset="0"/>
              </a:rPr>
              <a:t> GD, Caldwell ES, Steinberg KP. </a:t>
            </a:r>
            <a:r>
              <a:rPr lang="it-IT" sz="1000" dirty="0" err="1">
                <a:latin typeface="Arial" panose="020B0604020202020204" pitchFamily="34" charset="0"/>
                <a:cs typeface="Arial" panose="020B0604020202020204" pitchFamily="34" charset="0"/>
              </a:rPr>
              <a:t>Causes</a:t>
            </a:r>
            <a:r>
              <a:rPr lang="it-IT" sz="1000" dirty="0">
                <a:latin typeface="Arial" panose="020B0604020202020204" pitchFamily="34" charset="0"/>
                <a:cs typeface="Arial" panose="020B0604020202020204" pitchFamily="34" charset="0"/>
              </a:rPr>
              <a:t> and timing of </a:t>
            </a:r>
            <a:r>
              <a:rPr lang="it-IT" sz="1000" dirty="0" err="1">
                <a:latin typeface="Arial" panose="020B0604020202020204" pitchFamily="34" charset="0"/>
                <a:cs typeface="Arial" panose="020B0604020202020204" pitchFamily="34" charset="0"/>
              </a:rPr>
              <a:t>death</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patients</a:t>
            </a:r>
            <a:r>
              <a:rPr lang="it-IT" sz="1000" dirty="0">
                <a:latin typeface="Arial" panose="020B0604020202020204" pitchFamily="34" charset="0"/>
                <a:cs typeface="Arial" panose="020B0604020202020204" pitchFamily="34" charset="0"/>
              </a:rPr>
              <a:t> with ARDS. </a:t>
            </a:r>
            <a:r>
              <a:rPr lang="it-IT" sz="1000" dirty="0" err="1">
                <a:latin typeface="Arial" panose="020B0604020202020204" pitchFamily="34" charset="0"/>
                <a:cs typeface="Arial" panose="020B0604020202020204" pitchFamily="34" charset="0"/>
              </a:rPr>
              <a:t>Chest</a:t>
            </a:r>
            <a:r>
              <a:rPr lang="it-IT" sz="1000" dirty="0">
                <a:latin typeface="Arial" panose="020B0604020202020204" pitchFamily="34" charset="0"/>
                <a:cs typeface="Arial" panose="020B0604020202020204" pitchFamily="34" charset="0"/>
              </a:rPr>
              <a:t>. 2005</a:t>
            </a:r>
          </a:p>
          <a:p>
            <a:r>
              <a:rPr lang="it-IT" sz="1000" dirty="0">
                <a:effectLst/>
                <a:latin typeface="Arial" panose="020B0604020202020204" pitchFamily="34" charset="0"/>
                <a:cs typeface="Arial" panose="020B0604020202020204" pitchFamily="34" charset="0"/>
              </a:rPr>
              <a:t>3. </a:t>
            </a:r>
            <a:r>
              <a:rPr lang="it-IT" sz="1000" dirty="0" err="1">
                <a:effectLst/>
                <a:latin typeface="Arial" panose="020B0604020202020204" pitchFamily="34" charset="0"/>
                <a:cs typeface="Arial" panose="020B0604020202020204" pitchFamily="34" charset="0"/>
              </a:rPr>
              <a:t>Matthay</a:t>
            </a:r>
            <a:r>
              <a:rPr lang="it-IT" sz="1000" dirty="0">
                <a:effectLst/>
                <a:latin typeface="Arial" panose="020B0604020202020204" pitchFamily="34" charset="0"/>
                <a:cs typeface="Arial" panose="020B0604020202020204" pitchFamily="34" charset="0"/>
              </a:rPr>
              <a:t>, M.A et al. Acute </a:t>
            </a:r>
            <a:r>
              <a:rPr lang="it-IT" sz="1000" dirty="0" err="1">
                <a:effectLst/>
                <a:latin typeface="Arial" panose="020B0604020202020204" pitchFamily="34" charset="0"/>
                <a:cs typeface="Arial" panose="020B0604020202020204" pitchFamily="34" charset="0"/>
              </a:rPr>
              <a:t>respiratory</a:t>
            </a:r>
            <a:r>
              <a:rPr lang="it-IT" sz="1000" dirty="0">
                <a:effectLst/>
                <a:latin typeface="Arial" panose="020B0604020202020204" pitchFamily="34" charset="0"/>
                <a:cs typeface="Arial" panose="020B0604020202020204" pitchFamily="34" charset="0"/>
              </a:rPr>
              <a:t> distress </a:t>
            </a:r>
            <a:r>
              <a:rPr lang="it-IT" sz="1000" dirty="0" err="1">
                <a:effectLst/>
                <a:latin typeface="Arial" panose="020B0604020202020204" pitchFamily="34" charset="0"/>
                <a:cs typeface="Arial" panose="020B0604020202020204" pitchFamily="34" charset="0"/>
              </a:rPr>
              <a:t>syndrome</a:t>
            </a:r>
            <a:r>
              <a:rPr lang="it-IT" sz="1000" dirty="0">
                <a:effectLst/>
                <a:latin typeface="Arial" panose="020B0604020202020204" pitchFamily="34" charset="0"/>
                <a:cs typeface="Arial" panose="020B0604020202020204" pitchFamily="34" charset="0"/>
              </a:rPr>
              <a:t>. </a:t>
            </a:r>
            <a:r>
              <a:rPr lang="it-IT" sz="1000" dirty="0" err="1">
                <a:effectLst/>
                <a:latin typeface="Arial" panose="020B0604020202020204" pitchFamily="34" charset="0"/>
                <a:cs typeface="Arial" panose="020B0604020202020204" pitchFamily="34" charset="0"/>
              </a:rPr>
              <a:t>Nat</a:t>
            </a:r>
            <a:r>
              <a:rPr lang="it-IT" sz="1000" dirty="0">
                <a:effectLst/>
                <a:latin typeface="Arial" panose="020B0604020202020204" pitchFamily="34" charset="0"/>
                <a:cs typeface="Arial" panose="020B0604020202020204" pitchFamily="34" charset="0"/>
              </a:rPr>
              <a:t> </a:t>
            </a:r>
            <a:r>
              <a:rPr lang="it-IT" sz="1000" dirty="0" err="1">
                <a:effectLst/>
                <a:latin typeface="Arial" panose="020B0604020202020204" pitchFamily="34" charset="0"/>
                <a:cs typeface="Arial" panose="020B0604020202020204" pitchFamily="34" charset="0"/>
              </a:rPr>
              <a:t>Rev</a:t>
            </a:r>
            <a:r>
              <a:rPr lang="it-IT" sz="1000" dirty="0">
                <a:effectLst/>
                <a:latin typeface="Arial" panose="020B0604020202020204" pitchFamily="34" charset="0"/>
                <a:cs typeface="Arial" panose="020B0604020202020204" pitchFamily="34" charset="0"/>
              </a:rPr>
              <a:t> </a:t>
            </a:r>
            <a:r>
              <a:rPr lang="it-IT" sz="1000" dirty="0" err="1">
                <a:effectLst/>
                <a:latin typeface="Arial" panose="020B0604020202020204" pitchFamily="34" charset="0"/>
                <a:cs typeface="Arial" panose="020B0604020202020204" pitchFamily="34" charset="0"/>
              </a:rPr>
              <a:t>Dis</a:t>
            </a:r>
            <a:r>
              <a:rPr lang="it-IT" sz="1000" dirty="0">
                <a:effectLst/>
                <a:latin typeface="Arial" panose="020B0604020202020204" pitchFamily="34" charset="0"/>
                <a:cs typeface="Arial" panose="020B0604020202020204" pitchFamily="34" charset="0"/>
              </a:rPr>
              <a:t> Primers 2019</a:t>
            </a:r>
            <a:endParaRPr lang="it-IT" sz="1000" dirty="0">
              <a:latin typeface="Arial" panose="020B0604020202020204" pitchFamily="34" charset="0"/>
              <a:cs typeface="Arial" panose="020B0604020202020204" pitchFamily="34" charset="0"/>
            </a:endParaRPr>
          </a:p>
          <a:p>
            <a:r>
              <a:rPr lang="it-IT" sz="1000" i="0" dirty="0">
                <a:effectLst/>
                <a:latin typeface="Arial" panose="020B0604020202020204" pitchFamily="34" charset="0"/>
                <a:cs typeface="Arial" panose="020B0604020202020204" pitchFamily="34" charset="0"/>
              </a:rPr>
              <a:t>4. </a:t>
            </a:r>
            <a:r>
              <a:rPr lang="it-IT" sz="1000" i="0" dirty="0" err="1">
                <a:effectLst/>
                <a:latin typeface="Arial" panose="020B0604020202020204" pitchFamily="34" charset="0"/>
                <a:cs typeface="Arial" panose="020B0604020202020204" pitchFamily="34" charset="0"/>
              </a:rPr>
              <a:t>Bos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Lieuwe</a:t>
            </a:r>
            <a:r>
              <a:rPr lang="it-IT" sz="1000" i="0" dirty="0">
                <a:effectLst/>
                <a:latin typeface="Arial" panose="020B0604020202020204" pitchFamily="34" charset="0"/>
                <a:cs typeface="Arial" panose="020B0604020202020204" pitchFamily="34" charset="0"/>
              </a:rPr>
              <a:t> D </a:t>
            </a:r>
            <a:r>
              <a:rPr lang="it-IT" sz="1000" i="0" dirty="0" err="1">
                <a:effectLst/>
                <a:latin typeface="Arial" panose="020B0604020202020204" pitchFamily="34" charset="0"/>
                <a:cs typeface="Arial" panose="020B0604020202020204" pitchFamily="34" charset="0"/>
              </a:rPr>
              <a:t>J</a:t>
            </a:r>
            <a:r>
              <a:rPr lang="it-IT" sz="1000" i="0" dirty="0">
                <a:effectLst/>
                <a:latin typeface="Arial" panose="020B0604020202020204" pitchFamily="34" charset="0"/>
                <a:cs typeface="Arial" panose="020B0604020202020204" pitchFamily="34" charset="0"/>
              </a:rPr>
              <a:t> et al. Acute </a:t>
            </a:r>
            <a:r>
              <a:rPr lang="it-IT" sz="1000" i="0" dirty="0" err="1">
                <a:effectLst/>
                <a:latin typeface="Arial" panose="020B0604020202020204" pitchFamily="34" charset="0"/>
                <a:cs typeface="Arial" panose="020B0604020202020204" pitchFamily="34" charset="0"/>
              </a:rPr>
              <a:t>respiratory</a:t>
            </a:r>
            <a:r>
              <a:rPr lang="it-IT" sz="1000" i="0" dirty="0">
                <a:effectLst/>
                <a:latin typeface="Arial" panose="020B0604020202020204" pitchFamily="34" charset="0"/>
                <a:cs typeface="Arial" panose="020B0604020202020204" pitchFamily="34" charset="0"/>
              </a:rPr>
              <a:t> distress </a:t>
            </a:r>
            <a:r>
              <a:rPr lang="it-IT" sz="1000" i="0" dirty="0" err="1">
                <a:effectLst/>
                <a:latin typeface="Arial" panose="020B0604020202020204" pitchFamily="34" charset="0"/>
                <a:cs typeface="Arial" panose="020B0604020202020204" pitchFamily="34" charset="0"/>
              </a:rPr>
              <a:t>syndrome</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causes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pathophysiology</a:t>
            </a:r>
            <a:r>
              <a:rPr lang="it-IT" sz="1000" i="0" dirty="0">
                <a:effectLst/>
                <a:latin typeface="Arial" panose="020B0604020202020204" pitchFamily="34" charset="0"/>
                <a:cs typeface="Arial" panose="020B0604020202020204" pitchFamily="34" charset="0"/>
              </a:rPr>
              <a:t>, and </a:t>
            </a:r>
            <a:r>
              <a:rPr lang="it-IT" sz="1000" i="0" dirty="0" err="1">
                <a:effectLst/>
                <a:latin typeface="Arial" panose="020B0604020202020204" pitchFamily="34" charset="0"/>
                <a:cs typeface="Arial" panose="020B0604020202020204" pitchFamily="34" charset="0"/>
              </a:rPr>
              <a:t>phenotypes</a:t>
            </a:r>
            <a:r>
              <a:rPr lang="it-IT" sz="1000" dirty="0">
                <a:latin typeface="Arial" panose="020B0604020202020204" pitchFamily="34" charset="0"/>
                <a:cs typeface="Arial" panose="020B0604020202020204" pitchFamily="34" charset="0"/>
              </a:rPr>
              <a:t>. </a:t>
            </a:r>
            <a:r>
              <a:rPr lang="it-IT" sz="1000" i="0" dirty="0">
                <a:effectLst/>
                <a:latin typeface="Arial" panose="020B0604020202020204" pitchFamily="34" charset="0"/>
                <a:cs typeface="Arial" panose="020B0604020202020204" pitchFamily="34" charset="0"/>
              </a:rPr>
              <a:t>The Lancet 2022</a:t>
            </a:r>
          </a:p>
        </p:txBody>
      </p:sp>
      <p:sp>
        <p:nvSpPr>
          <p:cNvPr id="15" name="Title 1">
            <a:extLst>
              <a:ext uri="{FF2B5EF4-FFF2-40B4-BE49-F238E27FC236}">
                <a16:creationId xmlns:a16="http://schemas.microsoft.com/office/drawing/2014/main" id="{4479A8F8-BEBD-EE4E-61E7-34704519C62B}"/>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2. Sepsi </a:t>
            </a:r>
            <a:r>
              <a:rPr lang="en-US" sz="3200" b="1" dirty="0" err="1">
                <a:latin typeface="Arial" panose="020B0604020202020204" pitchFamily="34" charset="0"/>
                <a:ea typeface="Helvetica Neue" panose="02000503000000020004" pitchFamily="2" charset="0"/>
                <a:cs typeface="Arial" panose="020B0604020202020204" pitchFamily="34" charset="0"/>
              </a:rPr>
              <a:t>è</a:t>
            </a:r>
            <a:r>
              <a:rPr lang="en-US" sz="3200" b="1" dirty="0">
                <a:latin typeface="Arial" panose="020B0604020202020204" pitchFamily="34" charset="0"/>
                <a:ea typeface="Helvetica Neue" panose="02000503000000020004" pitchFamily="2" charset="0"/>
                <a:cs typeface="Arial" panose="020B0604020202020204" pitchFamily="34" charset="0"/>
              </a:rPr>
              <a:t> la causa </a:t>
            </a:r>
            <a:r>
              <a:rPr lang="en-US" sz="3200" b="1" dirty="0" err="1">
                <a:latin typeface="Arial" panose="020B0604020202020204" pitchFamily="34" charset="0"/>
                <a:ea typeface="Helvetica Neue" panose="02000503000000020004" pitchFamily="2" charset="0"/>
                <a:cs typeface="Arial" panose="020B0604020202020204" pitchFamily="34" charset="0"/>
              </a:rPr>
              <a:t>più</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comune</a:t>
            </a:r>
            <a:r>
              <a:rPr lang="en-US" sz="3200" b="1" dirty="0">
                <a:latin typeface="Arial" panose="020B0604020202020204" pitchFamily="34" charset="0"/>
                <a:ea typeface="Helvetica Neue" panose="02000503000000020004" pitchFamily="2" charset="0"/>
                <a:cs typeface="Arial" panose="020B0604020202020204" pitchFamily="34" charset="0"/>
              </a:rPr>
              <a:t> di (</a:t>
            </a:r>
            <a:r>
              <a:rPr lang="en-US" sz="3200" b="1" dirty="0" err="1">
                <a:latin typeface="Arial" panose="020B0604020202020204" pitchFamily="34" charset="0"/>
                <a:ea typeface="Helvetica Neue" panose="02000503000000020004" pitchFamily="2" charset="0"/>
                <a:cs typeface="Arial" panose="020B0604020202020204" pitchFamily="34" charset="0"/>
              </a:rPr>
              <a:t>morte</a:t>
            </a:r>
            <a:r>
              <a:rPr lang="en-US" sz="3200" b="1" dirty="0">
                <a:latin typeface="Arial" panose="020B0604020202020204" pitchFamily="34" charset="0"/>
                <a:ea typeface="Helvetica Neue" panose="02000503000000020004" pitchFamily="2" charset="0"/>
                <a:cs typeface="Arial" panose="020B0604020202020204" pitchFamily="34" charset="0"/>
              </a:rPr>
              <a:t> in) ARDS</a:t>
            </a:r>
          </a:p>
        </p:txBody>
      </p:sp>
      <p:sp>
        <p:nvSpPr>
          <p:cNvPr id="10" name="CasellaDiTesto 9">
            <a:extLst>
              <a:ext uri="{FF2B5EF4-FFF2-40B4-BE49-F238E27FC236}">
                <a16:creationId xmlns:a16="http://schemas.microsoft.com/office/drawing/2014/main" id="{8A331A85-2039-F421-61EC-3DB5E71BCED0}"/>
              </a:ext>
            </a:extLst>
          </p:cNvPr>
          <p:cNvSpPr txBox="1"/>
          <p:nvPr/>
        </p:nvSpPr>
        <p:spPr>
          <a:xfrm>
            <a:off x="172740" y="1271121"/>
            <a:ext cx="6360054" cy="3867021"/>
          </a:xfrm>
          <a:prstGeom prst="rect">
            <a:avLst/>
          </a:prstGeom>
          <a:noFill/>
        </p:spPr>
        <p:txBody>
          <a:bodyPr wrap="square">
            <a:spAutoFit/>
          </a:bodyPr>
          <a:lstStyle/>
          <a:p>
            <a:pPr marL="285750" indent="-285750">
              <a:lnSpc>
                <a:spcPts val="2660"/>
              </a:lnSpc>
              <a:buFont typeface="Wingdings" pitchFamily="2" charset="2"/>
              <a:buChar char="Ø"/>
            </a:pPr>
            <a:r>
              <a:rPr lang="it-IT" b="1" i="0" dirty="0" err="1">
                <a:solidFill>
                  <a:srgbClr val="000000"/>
                </a:solidFill>
                <a:effectLst/>
                <a:latin typeface="Arial" panose="020B0604020202020204" pitchFamily="34" charset="0"/>
                <a:cs typeface="Arial" panose="020B0604020202020204" pitchFamily="34" charset="0"/>
              </a:rPr>
              <a:t>Sepsis</a:t>
            </a:r>
            <a:r>
              <a:rPr lang="it-IT" b="1" i="0" dirty="0">
                <a:solidFill>
                  <a:srgbClr val="000000"/>
                </a:solidFill>
                <a:effectLst/>
                <a:latin typeface="Arial" panose="020B0604020202020204" pitchFamily="34" charset="0"/>
                <a:cs typeface="Arial" panose="020B0604020202020204" pitchFamily="34" charset="0"/>
              </a:rPr>
              <a:t> </a:t>
            </a:r>
            <a:r>
              <a:rPr lang="it-IT" b="1" i="0" dirty="0" err="1">
                <a:solidFill>
                  <a:srgbClr val="000000"/>
                </a:solidFill>
                <a:effectLst/>
                <a:latin typeface="Arial" panose="020B0604020202020204" pitchFamily="34" charset="0"/>
                <a:cs typeface="Arial" panose="020B0604020202020204" pitchFamily="34" charset="0"/>
              </a:rPr>
              <a:t>is</a:t>
            </a:r>
            <a:r>
              <a:rPr lang="it-IT" b="1" i="0" dirty="0">
                <a:solidFill>
                  <a:srgbClr val="000000"/>
                </a:solidFill>
                <a:effectLst/>
                <a:latin typeface="Arial" panose="020B0604020202020204" pitchFamily="34" charset="0"/>
                <a:cs typeface="Arial" panose="020B0604020202020204" pitchFamily="34" charset="0"/>
              </a:rPr>
              <a:t> an </a:t>
            </a:r>
            <a:r>
              <a:rPr lang="it-IT" b="1" i="0" dirty="0" err="1">
                <a:solidFill>
                  <a:srgbClr val="000000"/>
                </a:solidFill>
                <a:effectLst/>
                <a:latin typeface="Arial" panose="020B0604020202020204" pitchFamily="34" charset="0"/>
                <a:cs typeface="Arial" panose="020B0604020202020204" pitchFamily="34" charset="0"/>
              </a:rPr>
              <a:t>underlying</a:t>
            </a:r>
            <a:r>
              <a:rPr lang="it-IT" b="1" i="0" dirty="0">
                <a:solidFill>
                  <a:srgbClr val="000000"/>
                </a:solidFill>
                <a:effectLst/>
                <a:latin typeface="Arial" panose="020B0604020202020204" pitchFamily="34" charset="0"/>
                <a:cs typeface="Arial" panose="020B0604020202020204" pitchFamily="34" charset="0"/>
              </a:rPr>
              <a:t> cause for </a:t>
            </a:r>
            <a:r>
              <a:rPr lang="it-IT" b="1" i="0" dirty="0" err="1">
                <a:solidFill>
                  <a:srgbClr val="000000"/>
                </a:solidFill>
                <a:effectLst/>
                <a:latin typeface="Arial" panose="020B0604020202020204" pitchFamily="34" charset="0"/>
                <a:cs typeface="Arial" panose="020B0604020202020204" pitchFamily="34" charset="0"/>
              </a:rPr>
              <a:t>approximately</a:t>
            </a:r>
            <a:r>
              <a:rPr lang="it-IT" b="1" i="0" dirty="0">
                <a:solidFill>
                  <a:srgbClr val="000000"/>
                </a:solidFill>
                <a:effectLst/>
                <a:latin typeface="Arial" panose="020B0604020202020204" pitchFamily="34" charset="0"/>
                <a:cs typeface="Arial" panose="020B0604020202020204" pitchFamily="34" charset="0"/>
              </a:rPr>
              <a:t> 75% of </a:t>
            </a:r>
            <a:r>
              <a:rPr lang="it-IT" b="1" i="0" dirty="0" err="1">
                <a:solidFill>
                  <a:srgbClr val="000000"/>
                </a:solidFill>
                <a:effectLst/>
                <a:latin typeface="Arial" panose="020B0604020202020204" pitchFamily="34" charset="0"/>
                <a:cs typeface="Arial" panose="020B0604020202020204" pitchFamily="34" charset="0"/>
              </a:rPr>
              <a:t>patients</a:t>
            </a:r>
            <a:r>
              <a:rPr lang="it-IT" b="1" i="0" dirty="0">
                <a:solidFill>
                  <a:srgbClr val="000000"/>
                </a:solidFill>
                <a:effectLst/>
                <a:latin typeface="Arial" panose="020B0604020202020204" pitchFamily="34" charset="0"/>
                <a:cs typeface="Arial" panose="020B0604020202020204" pitchFamily="34" charset="0"/>
              </a:rPr>
              <a:t> with ARDS </a:t>
            </a:r>
            <a:r>
              <a:rPr lang="it-IT" dirty="0">
                <a:solidFill>
                  <a:srgbClr val="000000"/>
                </a:solidFill>
                <a:latin typeface="Arial" panose="020B0604020202020204" pitchFamily="34" charset="0"/>
                <a:cs typeface="Arial" panose="020B0604020202020204" pitchFamily="34" charset="0"/>
              </a:rPr>
              <a:t>(</a:t>
            </a:r>
            <a:r>
              <a:rPr lang="it-IT" i="0" dirty="0">
                <a:solidFill>
                  <a:srgbClr val="000000"/>
                </a:solidFill>
                <a:effectLst/>
                <a:latin typeface="Arial" panose="020B0604020202020204" pitchFamily="34" charset="0"/>
                <a:cs typeface="Arial" panose="020B0604020202020204" pitchFamily="34" charset="0"/>
              </a:rPr>
              <a:t>59% pneumonia</a:t>
            </a:r>
            <a:r>
              <a:rPr lang="it-IT" dirty="0">
                <a:solidFill>
                  <a:srgbClr val="000000"/>
                </a:solidFill>
                <a:latin typeface="Arial" panose="020B0604020202020204" pitchFamily="34" charset="0"/>
                <a:cs typeface="Arial" panose="020B0604020202020204" pitchFamily="34" charset="0"/>
              </a:rPr>
              <a:t>, </a:t>
            </a:r>
            <a:r>
              <a:rPr lang="it-IT" i="0" dirty="0">
                <a:solidFill>
                  <a:srgbClr val="000000"/>
                </a:solidFill>
                <a:effectLst/>
                <a:latin typeface="Arial" panose="020B0604020202020204" pitchFamily="34" charset="0"/>
                <a:cs typeface="Arial" panose="020B0604020202020204" pitchFamily="34" charset="0"/>
              </a:rPr>
              <a:t>16% </a:t>
            </a:r>
            <a:r>
              <a:rPr lang="it-IT" i="0" dirty="0" err="1">
                <a:solidFill>
                  <a:srgbClr val="000000"/>
                </a:solidFill>
                <a:effectLst/>
                <a:latin typeface="Arial" panose="020B0604020202020204" pitchFamily="34" charset="0"/>
                <a:cs typeface="Arial" panose="020B0604020202020204" pitchFamily="34" charset="0"/>
              </a:rPr>
              <a:t>extrapulmonary</a:t>
            </a:r>
            <a:r>
              <a:rPr lang="it-IT" i="0" dirty="0">
                <a:solidFill>
                  <a:srgbClr val="000000"/>
                </a:solidFill>
                <a:effectLst/>
                <a:latin typeface="Arial" panose="020B0604020202020204" pitchFamily="34" charset="0"/>
                <a:cs typeface="Arial" panose="020B0604020202020204" pitchFamily="34" charset="0"/>
              </a:rPr>
              <a:t> </a:t>
            </a:r>
            <a:r>
              <a:rPr lang="it-IT" i="0" dirty="0" err="1">
                <a:solidFill>
                  <a:srgbClr val="000000"/>
                </a:solidFill>
                <a:effectLst/>
                <a:latin typeface="Arial" panose="020B0604020202020204" pitchFamily="34" charset="0"/>
                <a:cs typeface="Arial" panose="020B0604020202020204" pitchFamily="34" charset="0"/>
              </a:rPr>
              <a:t>sepsis</a:t>
            </a:r>
            <a:r>
              <a:rPr lang="it-IT" i="0" dirty="0">
                <a:solidFill>
                  <a:srgbClr val="000000"/>
                </a:solidFill>
                <a:effectLst/>
                <a:latin typeface="Arial" panose="020B0604020202020204" pitchFamily="34" charset="0"/>
                <a:cs typeface="Arial" panose="020B0604020202020204" pitchFamily="34" charset="0"/>
              </a:rPr>
              <a:t>)</a:t>
            </a:r>
          </a:p>
          <a:p>
            <a:pPr marL="285750" indent="-285750">
              <a:lnSpc>
                <a:spcPts val="2660"/>
              </a:lnSpc>
              <a:buFont typeface="Wingdings" pitchFamily="2" charset="2"/>
              <a:buChar char="Ø"/>
            </a:pPr>
            <a:endParaRPr lang="it-IT" dirty="0">
              <a:solidFill>
                <a:srgbClr val="000000"/>
              </a:solidFill>
              <a:latin typeface="Arial" panose="020B0604020202020204" pitchFamily="34" charset="0"/>
              <a:cs typeface="Arial" panose="020B0604020202020204" pitchFamily="34" charset="0"/>
            </a:endParaRPr>
          </a:p>
          <a:p>
            <a:pPr marL="285750" indent="-285750">
              <a:lnSpc>
                <a:spcPts val="2660"/>
              </a:lnSpc>
              <a:buFont typeface="Wingdings" pitchFamily="2" charset="2"/>
              <a:buChar char="Ø"/>
            </a:pPr>
            <a:r>
              <a:rPr lang="it-IT" b="1" i="0" dirty="0" err="1">
                <a:solidFill>
                  <a:srgbClr val="212121"/>
                </a:solidFill>
                <a:effectLst/>
                <a:latin typeface="Arial" panose="020B0604020202020204" pitchFamily="34" charset="0"/>
                <a:cs typeface="Arial" panose="020B0604020202020204" pitchFamily="34" charset="0"/>
              </a:rPr>
              <a:t>Sepsis</a:t>
            </a:r>
            <a:r>
              <a:rPr lang="it-IT" b="1" i="0" dirty="0">
                <a:solidFill>
                  <a:srgbClr val="212121"/>
                </a:solidFill>
                <a:effectLst/>
                <a:latin typeface="Arial" panose="020B0604020202020204" pitchFamily="34" charset="0"/>
                <a:cs typeface="Arial" panose="020B0604020202020204" pitchFamily="34" charset="0"/>
              </a:rPr>
              <a:t> </a:t>
            </a:r>
            <a:r>
              <a:rPr lang="it-IT" b="1" i="0" dirty="0" err="1">
                <a:solidFill>
                  <a:srgbClr val="212121"/>
                </a:solidFill>
                <a:effectLst/>
                <a:latin typeface="Arial" panose="020B0604020202020204" pitchFamily="34" charset="0"/>
                <a:cs typeface="Arial" panose="020B0604020202020204" pitchFamily="34" charset="0"/>
              </a:rPr>
              <a:t>syndrome</a:t>
            </a:r>
            <a:r>
              <a:rPr lang="it-IT" b="1" i="0" dirty="0">
                <a:solidFill>
                  <a:srgbClr val="212121"/>
                </a:solidFill>
                <a:effectLst/>
                <a:latin typeface="Arial" panose="020B0604020202020204" pitchFamily="34" charset="0"/>
                <a:cs typeface="Arial" panose="020B0604020202020204" pitchFamily="34" charset="0"/>
              </a:rPr>
              <a:t> with multiple </a:t>
            </a:r>
            <a:r>
              <a:rPr lang="it-IT" b="1" i="0" dirty="0" err="1">
                <a:solidFill>
                  <a:srgbClr val="212121"/>
                </a:solidFill>
                <a:effectLst/>
                <a:latin typeface="Arial" panose="020B0604020202020204" pitchFamily="34" charset="0"/>
                <a:cs typeface="Arial" panose="020B0604020202020204" pitchFamily="34" charset="0"/>
              </a:rPr>
              <a:t>organ</a:t>
            </a:r>
            <a:r>
              <a:rPr lang="it-IT" b="1" i="0" dirty="0">
                <a:solidFill>
                  <a:srgbClr val="212121"/>
                </a:solidFill>
                <a:effectLst/>
                <a:latin typeface="Arial" panose="020B0604020202020204" pitchFamily="34" charset="0"/>
                <a:cs typeface="Arial" panose="020B0604020202020204" pitchFamily="34" charset="0"/>
              </a:rPr>
              <a:t> </a:t>
            </a:r>
            <a:r>
              <a:rPr lang="it-IT" b="1" i="0" dirty="0" err="1">
                <a:solidFill>
                  <a:srgbClr val="212121"/>
                </a:solidFill>
                <a:effectLst/>
                <a:latin typeface="Arial" panose="020B0604020202020204" pitchFamily="34" charset="0"/>
                <a:cs typeface="Arial" panose="020B0604020202020204" pitchFamily="34" charset="0"/>
              </a:rPr>
              <a:t>failure</a:t>
            </a:r>
            <a:r>
              <a:rPr lang="it-IT" b="1" i="0" dirty="0">
                <a:solidFill>
                  <a:srgbClr val="212121"/>
                </a:solidFill>
                <a:effectLst/>
                <a:latin typeface="Arial" panose="020B0604020202020204" pitchFamily="34" charset="0"/>
                <a:cs typeface="Arial" panose="020B0604020202020204" pitchFamily="34" charset="0"/>
              </a:rPr>
              <a:t> </a:t>
            </a:r>
            <a:r>
              <a:rPr lang="it-IT" b="1" i="0" dirty="0" err="1">
                <a:solidFill>
                  <a:srgbClr val="212121"/>
                </a:solidFill>
                <a:effectLst/>
                <a:latin typeface="Arial" panose="020B0604020202020204" pitchFamily="34" charset="0"/>
                <a:cs typeface="Arial" panose="020B0604020202020204" pitchFamily="34" charset="0"/>
              </a:rPr>
              <a:t>remains</a:t>
            </a:r>
            <a:r>
              <a:rPr lang="it-IT" b="1" i="0" dirty="0">
                <a:solidFill>
                  <a:srgbClr val="212121"/>
                </a:solidFill>
                <a:effectLst/>
                <a:latin typeface="Arial" panose="020B0604020202020204" pitchFamily="34" charset="0"/>
                <a:cs typeface="Arial" panose="020B0604020202020204" pitchFamily="34" charset="0"/>
              </a:rPr>
              <a:t> the </a:t>
            </a:r>
            <a:r>
              <a:rPr lang="it-IT" b="1" i="0" dirty="0" err="1">
                <a:solidFill>
                  <a:srgbClr val="212121"/>
                </a:solidFill>
                <a:effectLst/>
                <a:latin typeface="Arial" panose="020B0604020202020204" pitchFamily="34" charset="0"/>
                <a:cs typeface="Arial" panose="020B0604020202020204" pitchFamily="34" charset="0"/>
              </a:rPr>
              <a:t>most</a:t>
            </a:r>
            <a:r>
              <a:rPr lang="it-IT" b="1" i="0" dirty="0">
                <a:solidFill>
                  <a:srgbClr val="212121"/>
                </a:solidFill>
                <a:effectLst/>
                <a:latin typeface="Arial" panose="020B0604020202020204" pitchFamily="34" charset="0"/>
                <a:cs typeface="Arial" panose="020B0604020202020204" pitchFamily="34" charset="0"/>
              </a:rPr>
              <a:t> common cause of </a:t>
            </a:r>
            <a:r>
              <a:rPr lang="it-IT" b="1" i="0" dirty="0" err="1">
                <a:solidFill>
                  <a:srgbClr val="212121"/>
                </a:solidFill>
                <a:effectLst/>
                <a:latin typeface="Arial" panose="020B0604020202020204" pitchFamily="34" charset="0"/>
                <a:cs typeface="Arial" panose="020B0604020202020204" pitchFamily="34" charset="0"/>
              </a:rPr>
              <a:t>death</a:t>
            </a:r>
            <a:r>
              <a:rPr lang="it-IT" b="1" i="0" dirty="0">
                <a:solidFill>
                  <a:srgbClr val="212121"/>
                </a:solidFill>
                <a:effectLst/>
                <a:latin typeface="Arial" panose="020B0604020202020204" pitchFamily="34" charset="0"/>
                <a:cs typeface="Arial" panose="020B0604020202020204" pitchFamily="34" charset="0"/>
              </a:rPr>
              <a:t> in ARDS </a:t>
            </a:r>
            <a:r>
              <a:rPr lang="it-IT" b="0" i="0" dirty="0">
                <a:solidFill>
                  <a:srgbClr val="212121"/>
                </a:solidFill>
                <a:effectLst/>
                <a:latin typeface="Arial" panose="020B0604020202020204" pitchFamily="34" charset="0"/>
                <a:cs typeface="Arial" panose="020B0604020202020204" pitchFamily="34" charset="0"/>
              </a:rPr>
              <a:t>(30 to 50%), </a:t>
            </a:r>
            <a:r>
              <a:rPr lang="it-IT" b="0" i="0" dirty="0" err="1">
                <a:solidFill>
                  <a:srgbClr val="212121"/>
                </a:solidFill>
                <a:effectLst/>
                <a:latin typeface="Arial" panose="020B0604020202020204" pitchFamily="34" charset="0"/>
                <a:cs typeface="Arial" panose="020B0604020202020204" pitchFamily="34" charset="0"/>
              </a:rPr>
              <a:t>while</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respiratory</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failure</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causes</a:t>
            </a:r>
            <a:r>
              <a:rPr lang="it-IT" b="0" i="0" dirty="0">
                <a:solidFill>
                  <a:srgbClr val="212121"/>
                </a:solidFill>
                <a:effectLst/>
                <a:latin typeface="Arial" panose="020B0604020202020204" pitchFamily="34" charset="0"/>
                <a:cs typeface="Arial" panose="020B0604020202020204" pitchFamily="34" charset="0"/>
              </a:rPr>
              <a:t> a small </a:t>
            </a:r>
            <a:r>
              <a:rPr lang="it-IT" b="0" i="0" dirty="0" err="1">
                <a:solidFill>
                  <a:srgbClr val="212121"/>
                </a:solidFill>
                <a:effectLst/>
                <a:latin typeface="Arial" panose="020B0604020202020204" pitchFamily="34" charset="0"/>
                <a:cs typeface="Arial" panose="020B0604020202020204" pitchFamily="34" charset="0"/>
              </a:rPr>
              <a:t>percentage</a:t>
            </a:r>
            <a:r>
              <a:rPr lang="it-IT" b="0" i="0" dirty="0">
                <a:solidFill>
                  <a:srgbClr val="212121"/>
                </a:solidFill>
                <a:effectLst/>
                <a:latin typeface="Arial" panose="020B0604020202020204" pitchFamily="34" charset="0"/>
                <a:cs typeface="Arial" panose="020B0604020202020204" pitchFamily="34" charset="0"/>
              </a:rPr>
              <a:t> (13 to 19%) of </a:t>
            </a:r>
            <a:r>
              <a:rPr lang="it-IT" b="0" i="0" dirty="0" err="1">
                <a:solidFill>
                  <a:srgbClr val="212121"/>
                </a:solidFill>
                <a:effectLst/>
                <a:latin typeface="Arial" panose="020B0604020202020204" pitchFamily="34" charset="0"/>
                <a:cs typeface="Arial" panose="020B0604020202020204" pitchFamily="34" charset="0"/>
              </a:rPr>
              <a:t>deaths</a:t>
            </a:r>
            <a:endParaRPr lang="it-IT" dirty="0">
              <a:latin typeface="Arial" panose="020B0604020202020204" pitchFamily="34" charset="0"/>
              <a:cs typeface="Arial" panose="020B0604020202020204" pitchFamily="34" charset="0"/>
            </a:endParaRPr>
          </a:p>
          <a:p>
            <a:pPr marL="285750" indent="-285750">
              <a:lnSpc>
                <a:spcPts val="2660"/>
              </a:lnSpc>
              <a:buFont typeface="Wingdings" pitchFamily="2" charset="2"/>
              <a:buChar char="Ø"/>
            </a:pPr>
            <a:endParaRPr lang="it-IT" b="0" i="0" dirty="0">
              <a:solidFill>
                <a:srgbClr val="212121"/>
              </a:solidFill>
              <a:effectLst/>
              <a:latin typeface="Arial" panose="020B0604020202020204" pitchFamily="34" charset="0"/>
              <a:cs typeface="Arial" panose="020B0604020202020204" pitchFamily="34" charset="0"/>
            </a:endParaRPr>
          </a:p>
          <a:p>
            <a:pPr marL="285750" indent="-285750">
              <a:lnSpc>
                <a:spcPts val="2660"/>
              </a:lnSpc>
              <a:buFont typeface="Wingdings" pitchFamily="2" charset="2"/>
              <a:buChar char="Ø"/>
            </a:pPr>
            <a:r>
              <a:rPr lang="it-IT" b="0" i="0" dirty="0">
                <a:solidFill>
                  <a:srgbClr val="212121"/>
                </a:solidFill>
                <a:effectLst/>
                <a:latin typeface="Arial" panose="020B0604020202020204" pitchFamily="34" charset="0"/>
                <a:cs typeface="Arial" panose="020B0604020202020204" pitchFamily="34" charset="0"/>
              </a:rPr>
              <a:t>26 to 44% of </a:t>
            </a:r>
            <a:r>
              <a:rPr lang="it-IT" b="0" i="0" dirty="0" err="1">
                <a:solidFill>
                  <a:srgbClr val="212121"/>
                </a:solidFill>
                <a:effectLst/>
                <a:latin typeface="Arial" panose="020B0604020202020204" pitchFamily="34" charset="0"/>
                <a:cs typeface="Arial" panose="020B0604020202020204" pitchFamily="34" charset="0"/>
              </a:rPr>
              <a:t>deaths</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occurred</a:t>
            </a:r>
            <a:r>
              <a:rPr lang="it-IT" b="0" i="0" dirty="0">
                <a:solidFill>
                  <a:srgbClr val="212121"/>
                </a:solidFill>
                <a:effectLst/>
                <a:latin typeface="Arial" panose="020B0604020202020204" pitchFamily="34" charset="0"/>
                <a:cs typeface="Arial" panose="020B0604020202020204" pitchFamily="34" charset="0"/>
              </a:rPr>
              <a:t> </a:t>
            </a:r>
            <a:r>
              <a:rPr lang="it-IT" b="0" i="0" dirty="0" err="1">
                <a:solidFill>
                  <a:srgbClr val="212121"/>
                </a:solidFill>
                <a:effectLst/>
                <a:latin typeface="Arial" panose="020B0604020202020204" pitchFamily="34" charset="0"/>
                <a:cs typeface="Arial" panose="020B0604020202020204" pitchFamily="34" charset="0"/>
              </a:rPr>
              <a:t>early</a:t>
            </a:r>
            <a:r>
              <a:rPr lang="it-IT" b="0" i="0" dirty="0">
                <a:solidFill>
                  <a:srgbClr val="212121"/>
                </a:solidFill>
                <a:effectLst/>
                <a:latin typeface="Arial" panose="020B0604020202020204" pitchFamily="34" charset="0"/>
                <a:cs typeface="Arial" panose="020B0604020202020204" pitchFamily="34" charset="0"/>
              </a:rPr>
              <a:t> (&lt; 72 h after ARDS </a:t>
            </a:r>
            <a:r>
              <a:rPr lang="it-IT" b="0" i="0" dirty="0" err="1">
                <a:solidFill>
                  <a:srgbClr val="212121"/>
                </a:solidFill>
                <a:effectLst/>
                <a:latin typeface="Arial" panose="020B0604020202020204" pitchFamily="34" charset="0"/>
                <a:cs typeface="Arial" panose="020B0604020202020204" pitchFamily="34" charset="0"/>
              </a:rPr>
              <a:t>onset</a:t>
            </a:r>
            <a:r>
              <a:rPr lang="it-IT" b="0" i="0" dirty="0">
                <a:solidFill>
                  <a:srgbClr val="212121"/>
                </a:solidFill>
                <a:effectLst/>
                <a:latin typeface="Arial" panose="020B0604020202020204" pitchFamily="34" charset="0"/>
                <a:cs typeface="Arial" panose="020B0604020202020204" pitchFamily="34" charset="0"/>
              </a:rPr>
              <a:t>), and 56 to 74% </a:t>
            </a:r>
            <a:r>
              <a:rPr lang="it-IT" b="0" i="0" dirty="0" err="1">
                <a:solidFill>
                  <a:srgbClr val="212121"/>
                </a:solidFill>
                <a:effectLst/>
                <a:latin typeface="Arial" panose="020B0604020202020204" pitchFamily="34" charset="0"/>
                <a:cs typeface="Arial" panose="020B0604020202020204" pitchFamily="34" charset="0"/>
              </a:rPr>
              <a:t>occurred</a:t>
            </a:r>
            <a:r>
              <a:rPr lang="it-IT" b="0" i="0" dirty="0">
                <a:solidFill>
                  <a:srgbClr val="212121"/>
                </a:solidFill>
                <a:effectLst/>
                <a:latin typeface="Arial" panose="020B0604020202020204" pitchFamily="34" charset="0"/>
                <a:cs typeface="Arial" panose="020B0604020202020204" pitchFamily="34" charset="0"/>
              </a:rPr>
              <a:t> late (&gt; 72 h)</a:t>
            </a:r>
            <a:endParaRPr lang="it-IT" dirty="0">
              <a:latin typeface="Arial" panose="020B0604020202020204" pitchFamily="34" charset="0"/>
              <a:cs typeface="Arial" panose="020B0604020202020204" pitchFamily="34" charset="0"/>
            </a:endParaRPr>
          </a:p>
        </p:txBody>
      </p:sp>
      <p:pic>
        <p:nvPicPr>
          <p:cNvPr id="11" name="Immagine 10">
            <a:extLst>
              <a:ext uri="{FF2B5EF4-FFF2-40B4-BE49-F238E27FC236}">
                <a16:creationId xmlns:a16="http://schemas.microsoft.com/office/drawing/2014/main" id="{60F7D426-0229-348C-B7DB-1B50C5282CC3}"/>
              </a:ext>
            </a:extLst>
          </p:cNvPr>
          <p:cNvPicPr>
            <a:picLocks noChangeAspect="1"/>
          </p:cNvPicPr>
          <p:nvPr/>
        </p:nvPicPr>
        <p:blipFill>
          <a:blip r:embed="rId3"/>
          <a:stretch>
            <a:fillRect/>
          </a:stretch>
        </p:blipFill>
        <p:spPr>
          <a:xfrm>
            <a:off x="7382371" y="1136650"/>
            <a:ext cx="4660900" cy="4584700"/>
          </a:xfrm>
          <a:prstGeom prst="rect">
            <a:avLst/>
          </a:prstGeom>
        </p:spPr>
      </p:pic>
      <p:cxnSp>
        <p:nvCxnSpPr>
          <p:cNvPr id="13" name="Connettore 2 12">
            <a:extLst>
              <a:ext uri="{FF2B5EF4-FFF2-40B4-BE49-F238E27FC236}">
                <a16:creationId xmlns:a16="http://schemas.microsoft.com/office/drawing/2014/main" id="{B8BF19CD-E6EE-2568-C530-FA3AF432979C}"/>
              </a:ext>
            </a:extLst>
          </p:cNvPr>
          <p:cNvCxnSpPr/>
          <p:nvPr/>
        </p:nvCxnSpPr>
        <p:spPr>
          <a:xfrm>
            <a:off x="7140388" y="2339788"/>
            <a:ext cx="24198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6FF34A0F-B932-1E6D-2BED-BBB23911FB99}"/>
              </a:ext>
            </a:extLst>
          </p:cNvPr>
          <p:cNvCxnSpPr/>
          <p:nvPr/>
        </p:nvCxnSpPr>
        <p:spPr>
          <a:xfrm>
            <a:off x="7140388" y="2577889"/>
            <a:ext cx="24198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JAMA Network (@JAMANetwork) / X">
            <a:extLst>
              <a:ext uri="{FF2B5EF4-FFF2-40B4-BE49-F238E27FC236}">
                <a16:creationId xmlns:a16="http://schemas.microsoft.com/office/drawing/2014/main" id="{468A5E2F-2F98-9A16-FD6B-0ADCCC47C6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56" t="13731" r="9877" b="22567"/>
          <a:stretch/>
        </p:blipFill>
        <p:spPr bwMode="auto">
          <a:xfrm>
            <a:off x="10686376" y="5731618"/>
            <a:ext cx="1356895" cy="29034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E807C2E2-D3DB-14EC-2597-C04F70A31289}"/>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7" name="Immagine 6" descr="Immagine che contiene verde, cibo, parcheggiato&#10;&#10;Descrizione generata automaticamente">
            <a:extLst>
              <a:ext uri="{FF2B5EF4-FFF2-40B4-BE49-F238E27FC236}">
                <a16:creationId xmlns:a16="http://schemas.microsoft.com/office/drawing/2014/main" id="{491F773F-5903-F2B2-5445-F63CB653B53B}"/>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8" name="Immagine 7">
            <a:extLst>
              <a:ext uri="{FF2B5EF4-FFF2-40B4-BE49-F238E27FC236}">
                <a16:creationId xmlns:a16="http://schemas.microsoft.com/office/drawing/2014/main" id="{504D50AE-D6AD-2914-B4B2-B49DF0025640}"/>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1093887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D888-4249-3ED0-0DA0-6FF9A4BFAFD1}"/>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449A9CB5-83A9-5D33-CBB3-844F767D0E22}"/>
              </a:ext>
            </a:extLst>
          </p:cNvPr>
          <p:cNvSpPr txBox="1"/>
          <p:nvPr/>
        </p:nvSpPr>
        <p:spPr>
          <a:xfrm>
            <a:off x="1" y="6299921"/>
            <a:ext cx="7086600" cy="707886"/>
          </a:xfrm>
          <a:prstGeom prst="rect">
            <a:avLst/>
          </a:prstGeom>
          <a:noFill/>
        </p:spPr>
        <p:txBody>
          <a:bodyPr wrap="square" rtlCol="0">
            <a:spAutoFit/>
          </a:bodyPr>
          <a:lstStyle/>
          <a:p>
            <a:r>
              <a:rPr lang="it-IT" sz="1000" i="0" dirty="0">
                <a:effectLst/>
                <a:latin typeface="Arial" panose="020B0604020202020204" pitchFamily="34" charset="0"/>
                <a:cs typeface="Arial" panose="020B0604020202020204" pitchFamily="34" charset="0"/>
              </a:rPr>
              <a:t>1. </a:t>
            </a:r>
            <a:r>
              <a:rPr lang="it-IT" sz="1000" i="0" dirty="0" err="1">
                <a:effectLst/>
                <a:latin typeface="Arial" panose="020B0604020202020204" pitchFamily="34" charset="0"/>
                <a:cs typeface="Arial" panose="020B0604020202020204" pitchFamily="34" charset="0"/>
              </a:rPr>
              <a:t>Bos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Lieuwe</a:t>
            </a:r>
            <a:r>
              <a:rPr lang="it-IT" sz="1000" i="0" dirty="0">
                <a:effectLst/>
                <a:latin typeface="Arial" panose="020B0604020202020204" pitchFamily="34" charset="0"/>
                <a:cs typeface="Arial" panose="020B0604020202020204" pitchFamily="34" charset="0"/>
              </a:rPr>
              <a:t> D </a:t>
            </a:r>
            <a:r>
              <a:rPr lang="it-IT" sz="1000" i="0" dirty="0" err="1">
                <a:effectLst/>
                <a:latin typeface="Arial" panose="020B0604020202020204" pitchFamily="34" charset="0"/>
                <a:cs typeface="Arial" panose="020B0604020202020204" pitchFamily="34" charset="0"/>
              </a:rPr>
              <a:t>J</a:t>
            </a:r>
            <a:r>
              <a:rPr lang="it-IT" sz="1000" i="0" dirty="0">
                <a:effectLst/>
                <a:latin typeface="Arial" panose="020B0604020202020204" pitchFamily="34" charset="0"/>
                <a:cs typeface="Arial" panose="020B0604020202020204" pitchFamily="34" charset="0"/>
              </a:rPr>
              <a:t> et al. Acute </a:t>
            </a:r>
            <a:r>
              <a:rPr lang="it-IT" sz="1000" i="0" dirty="0" err="1">
                <a:effectLst/>
                <a:latin typeface="Arial" panose="020B0604020202020204" pitchFamily="34" charset="0"/>
                <a:cs typeface="Arial" panose="020B0604020202020204" pitchFamily="34" charset="0"/>
              </a:rPr>
              <a:t>respiratory</a:t>
            </a:r>
            <a:r>
              <a:rPr lang="it-IT" sz="1000" i="0" dirty="0">
                <a:effectLst/>
                <a:latin typeface="Arial" panose="020B0604020202020204" pitchFamily="34" charset="0"/>
                <a:cs typeface="Arial" panose="020B0604020202020204" pitchFamily="34" charset="0"/>
              </a:rPr>
              <a:t> distress </a:t>
            </a:r>
            <a:r>
              <a:rPr lang="it-IT" sz="1000" i="0" dirty="0" err="1">
                <a:effectLst/>
                <a:latin typeface="Arial" panose="020B0604020202020204" pitchFamily="34" charset="0"/>
                <a:cs typeface="Arial" panose="020B0604020202020204" pitchFamily="34" charset="0"/>
              </a:rPr>
              <a:t>syndrome</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causes</a:t>
            </a:r>
            <a:r>
              <a:rPr lang="it-IT" sz="1000" i="0" dirty="0">
                <a:effectLst/>
                <a:latin typeface="Arial" panose="020B0604020202020204" pitchFamily="34" charset="0"/>
                <a:cs typeface="Arial" panose="020B0604020202020204" pitchFamily="34" charset="0"/>
              </a:rPr>
              <a:t>, </a:t>
            </a:r>
            <a:r>
              <a:rPr lang="it-IT" sz="1000" i="0" dirty="0" err="1">
                <a:effectLst/>
                <a:latin typeface="Arial" panose="020B0604020202020204" pitchFamily="34" charset="0"/>
                <a:cs typeface="Arial" panose="020B0604020202020204" pitchFamily="34" charset="0"/>
              </a:rPr>
              <a:t>pathophysiology</a:t>
            </a:r>
            <a:r>
              <a:rPr lang="it-IT" sz="1000" i="0" dirty="0">
                <a:effectLst/>
                <a:latin typeface="Arial" panose="020B0604020202020204" pitchFamily="34" charset="0"/>
                <a:cs typeface="Arial" panose="020B0604020202020204" pitchFamily="34" charset="0"/>
              </a:rPr>
              <a:t>, and </a:t>
            </a:r>
            <a:r>
              <a:rPr lang="it-IT" sz="1000" i="0" dirty="0" err="1">
                <a:effectLst/>
                <a:latin typeface="Arial" panose="020B0604020202020204" pitchFamily="34" charset="0"/>
                <a:cs typeface="Arial" panose="020B0604020202020204" pitchFamily="34" charset="0"/>
              </a:rPr>
              <a:t>phenotypes</a:t>
            </a:r>
            <a:r>
              <a:rPr lang="it-IT" sz="1000" dirty="0">
                <a:latin typeface="Arial" panose="020B0604020202020204" pitchFamily="34" charset="0"/>
                <a:cs typeface="Arial" panose="020B0604020202020204" pitchFamily="34" charset="0"/>
              </a:rPr>
              <a:t>. </a:t>
            </a:r>
            <a:r>
              <a:rPr lang="it-IT" sz="1000" i="0" dirty="0">
                <a:effectLst/>
                <a:latin typeface="Arial" panose="020B0604020202020204" pitchFamily="34" charset="0"/>
                <a:cs typeface="Arial" panose="020B0604020202020204" pitchFamily="34" charset="0"/>
              </a:rPr>
              <a:t>The Lancet 2022</a:t>
            </a:r>
          </a:p>
          <a:p>
            <a:r>
              <a:rPr lang="it-IT" sz="1000" dirty="0">
                <a:latin typeface="Arial" panose="020B0604020202020204" pitchFamily="34" charset="0"/>
                <a:cs typeface="Arial" panose="020B0604020202020204" pitchFamily="34" charset="0"/>
              </a:rPr>
              <a:t>2. Joshua A. </a:t>
            </a:r>
            <a:r>
              <a:rPr lang="it-IT" sz="1000" dirty="0" err="1">
                <a:latin typeface="Arial" panose="020B0604020202020204" pitchFamily="34" charset="0"/>
                <a:cs typeface="Arial" panose="020B0604020202020204" pitchFamily="34" charset="0"/>
              </a:rPr>
              <a:t>Englert</a:t>
            </a:r>
            <a:r>
              <a:rPr lang="it-IT" sz="1000" dirty="0">
                <a:latin typeface="Arial" panose="020B0604020202020204" pitchFamily="34" charset="0"/>
                <a:cs typeface="Arial" panose="020B0604020202020204" pitchFamily="34" charset="0"/>
              </a:rPr>
              <a:t> et al. </a:t>
            </a:r>
            <a:r>
              <a:rPr lang="it-IT" sz="1000" dirty="0" err="1">
                <a:latin typeface="Arial" panose="020B0604020202020204" pitchFamily="34" charset="0"/>
                <a:cs typeface="Arial" panose="020B0604020202020204" pitchFamily="34" charset="0"/>
              </a:rPr>
              <a:t>Integrating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molecular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pathogenesis</a:t>
            </a:r>
            <a:r>
              <a:rPr lang="it-IT" sz="1000" dirty="0">
                <a:latin typeface="Arial" panose="020B0604020202020204" pitchFamily="34" charset="0"/>
                <a:cs typeface="Arial" panose="020B0604020202020204" pitchFamily="34" charset="0"/>
              </a:rPr>
              <a:t> and clinical </a:t>
            </a:r>
            <a:r>
              <a:rPr lang="it-IT" sz="1000" dirty="0" err="1">
                <a:latin typeface="Arial" panose="020B0604020202020204" pitchFamily="34" charset="0"/>
                <a:cs typeface="Arial" panose="020B0604020202020204" pitchFamily="34" charset="0"/>
              </a:rPr>
              <a:t>translation</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sepsis-induced</a:t>
            </a:r>
            <a:r>
              <a:rPr lang="it-IT" sz="1000" dirty="0">
                <a:latin typeface="Arial" panose="020B0604020202020204" pitchFamily="34" charset="0"/>
                <a:cs typeface="Arial" panose="020B0604020202020204" pitchFamily="34" charset="0"/>
              </a:rPr>
              <a:t> acute </a:t>
            </a:r>
            <a:r>
              <a:rPr lang="it-IT" sz="1000" dirty="0" err="1">
                <a:latin typeface="Arial" panose="020B0604020202020204" pitchFamily="34" charset="0"/>
                <a:cs typeface="Arial" panose="020B0604020202020204" pitchFamily="34" charset="0"/>
              </a:rPr>
              <a:t>respiratory</a:t>
            </a:r>
            <a:r>
              <a:rPr lang="it-IT" sz="1000" dirty="0">
                <a:latin typeface="Arial" panose="020B0604020202020204" pitchFamily="34" charset="0"/>
                <a:cs typeface="Arial" panose="020B0604020202020204" pitchFamily="34" charset="0"/>
              </a:rPr>
              <a:t> distress </a:t>
            </a:r>
            <a:r>
              <a:rPr lang="it-IT" sz="1000" dirty="0" err="1">
                <a:latin typeface="Arial" panose="020B0604020202020204" pitchFamily="34" charset="0"/>
                <a:cs typeface="Arial" panose="020B0604020202020204" pitchFamily="34" charset="0"/>
              </a:rPr>
              <a:t>syndrome</a:t>
            </a:r>
            <a:r>
              <a:rPr lang="it-IT" sz="1000" dirty="0">
                <a:latin typeface="Arial" panose="020B0604020202020204" pitchFamily="34" charset="0"/>
                <a:cs typeface="Arial" panose="020B0604020202020204" pitchFamily="34" charset="0"/>
              </a:rPr>
              <a:t>. JCI Insight 2019</a:t>
            </a:r>
          </a:p>
          <a:p>
            <a:endParaRPr lang="it-IT" sz="1000" i="0" dirty="0">
              <a:effectLst/>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FD943835-EC08-E6E5-B092-F665FDA7F24E}"/>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Meccanismi</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fisiopatologici</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condivisi</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pic>
        <p:nvPicPr>
          <p:cNvPr id="5" name="Immagine 4">
            <a:extLst>
              <a:ext uri="{FF2B5EF4-FFF2-40B4-BE49-F238E27FC236}">
                <a16:creationId xmlns:a16="http://schemas.microsoft.com/office/drawing/2014/main" id="{843AFC7F-70B2-9CCC-8055-D22759CC5527}"/>
              </a:ext>
            </a:extLst>
          </p:cNvPr>
          <p:cNvPicPr>
            <a:picLocks noChangeAspect="1"/>
          </p:cNvPicPr>
          <p:nvPr/>
        </p:nvPicPr>
        <p:blipFill>
          <a:blip r:embed="rId3"/>
          <a:stretch>
            <a:fillRect/>
          </a:stretch>
        </p:blipFill>
        <p:spPr>
          <a:xfrm>
            <a:off x="4396466" y="927935"/>
            <a:ext cx="7646805" cy="5297629"/>
          </a:xfrm>
          <a:prstGeom prst="rect">
            <a:avLst/>
          </a:prstGeom>
        </p:spPr>
      </p:pic>
      <p:pic>
        <p:nvPicPr>
          <p:cNvPr id="7" name="Immagine 6">
            <a:extLst>
              <a:ext uri="{FF2B5EF4-FFF2-40B4-BE49-F238E27FC236}">
                <a16:creationId xmlns:a16="http://schemas.microsoft.com/office/drawing/2014/main" id="{E59AB080-F503-72B6-E1F8-ED356A0B4E78}"/>
              </a:ext>
            </a:extLst>
          </p:cNvPr>
          <p:cNvPicPr>
            <a:picLocks noChangeAspect="1"/>
          </p:cNvPicPr>
          <p:nvPr/>
        </p:nvPicPr>
        <p:blipFill>
          <a:blip r:embed="rId4"/>
          <a:stretch>
            <a:fillRect/>
          </a:stretch>
        </p:blipFill>
        <p:spPr>
          <a:xfrm>
            <a:off x="148728" y="927935"/>
            <a:ext cx="3659884" cy="5294321"/>
          </a:xfrm>
          <a:prstGeom prst="rect">
            <a:avLst/>
          </a:prstGeom>
        </p:spPr>
      </p:pic>
      <p:sp>
        <p:nvSpPr>
          <p:cNvPr id="9" name="Rettangolo 8">
            <a:extLst>
              <a:ext uri="{FF2B5EF4-FFF2-40B4-BE49-F238E27FC236}">
                <a16:creationId xmlns:a16="http://schemas.microsoft.com/office/drawing/2014/main" id="{D151A55F-B0DF-8EA7-61CA-8195CA060CC4}"/>
              </a:ext>
            </a:extLst>
          </p:cNvPr>
          <p:cNvSpPr/>
          <p:nvPr/>
        </p:nvSpPr>
        <p:spPr>
          <a:xfrm>
            <a:off x="2111189" y="927935"/>
            <a:ext cx="1697423" cy="2129590"/>
          </a:xfrm>
          <a:prstGeom prst="rect">
            <a:avLst/>
          </a:prstGeom>
          <a:no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947C55E3-FB11-05FD-F847-40227B596CDE}"/>
              </a:ext>
            </a:extLst>
          </p:cNvPr>
          <p:cNvSpPr/>
          <p:nvPr/>
        </p:nvSpPr>
        <p:spPr>
          <a:xfrm>
            <a:off x="4831976" y="3428999"/>
            <a:ext cx="3464859" cy="2418347"/>
          </a:xfrm>
          <a:prstGeom prst="rect">
            <a:avLst/>
          </a:prstGeom>
          <a:no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95F30FEB-8771-82F4-425E-EB6289F7C2C3}"/>
              </a:ext>
            </a:extLst>
          </p:cNvPr>
          <p:cNvSpPr/>
          <p:nvPr/>
        </p:nvSpPr>
        <p:spPr>
          <a:xfrm>
            <a:off x="273132" y="927935"/>
            <a:ext cx="1800135" cy="2129590"/>
          </a:xfrm>
          <a:prstGeom prst="rect">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50A6EEFB-3F73-35AC-76C6-AC131865C15B}"/>
              </a:ext>
            </a:extLst>
          </p:cNvPr>
          <p:cNvSpPr/>
          <p:nvPr/>
        </p:nvSpPr>
        <p:spPr>
          <a:xfrm>
            <a:off x="8348381" y="947275"/>
            <a:ext cx="3694890" cy="2418347"/>
          </a:xfrm>
          <a:prstGeom prst="rect">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610A97C-9EE4-040C-E202-7F74B0393E05}"/>
              </a:ext>
            </a:extLst>
          </p:cNvPr>
          <p:cNvSpPr/>
          <p:nvPr/>
        </p:nvSpPr>
        <p:spPr>
          <a:xfrm rot="5400000">
            <a:off x="1182695" y="2183590"/>
            <a:ext cx="1716354" cy="353548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90D0B45-B616-0395-7ECB-A607BD04FCDC}"/>
              </a:ext>
            </a:extLst>
          </p:cNvPr>
          <p:cNvSpPr/>
          <p:nvPr/>
        </p:nvSpPr>
        <p:spPr>
          <a:xfrm>
            <a:off x="8348381" y="3428998"/>
            <a:ext cx="3694890" cy="2418347"/>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EFBA1DE4-1814-2F32-1D21-5BCFA11F8F19}"/>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6" name="Immagine 15" descr="Immagine che contiene verde, cibo, parcheggiato&#10;&#10;Descrizione generata automaticamente">
            <a:extLst>
              <a:ext uri="{FF2B5EF4-FFF2-40B4-BE49-F238E27FC236}">
                <a16:creationId xmlns:a16="http://schemas.microsoft.com/office/drawing/2014/main" id="{8E9EDE2B-33C9-0129-199D-8B2114302E94}"/>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17" name="Immagine 16">
            <a:extLst>
              <a:ext uri="{FF2B5EF4-FFF2-40B4-BE49-F238E27FC236}">
                <a16:creationId xmlns:a16="http://schemas.microsoft.com/office/drawing/2014/main" id="{49DA8267-5931-12B5-1635-D781A16D3C5A}"/>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33272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magine 52">
            <a:extLst>
              <a:ext uri="{FF2B5EF4-FFF2-40B4-BE49-F238E27FC236}">
                <a16:creationId xmlns:a16="http://schemas.microsoft.com/office/drawing/2014/main" id="{6210F1A7-B24D-F830-4EC1-20EBCFC8347F}"/>
              </a:ext>
            </a:extLst>
          </p:cNvPr>
          <p:cNvPicPr>
            <a:picLocks noChangeAspect="1"/>
          </p:cNvPicPr>
          <p:nvPr/>
        </p:nvPicPr>
        <p:blipFill>
          <a:blip r:embed="rId2"/>
          <a:stretch>
            <a:fillRect/>
          </a:stretch>
        </p:blipFill>
        <p:spPr>
          <a:xfrm>
            <a:off x="1174738" y="1310954"/>
            <a:ext cx="9935512" cy="4244796"/>
          </a:xfrm>
          <a:prstGeom prst="rect">
            <a:avLst/>
          </a:prstGeom>
        </p:spPr>
      </p:pic>
      <p:sp>
        <p:nvSpPr>
          <p:cNvPr id="10" name="Title 1">
            <a:extLst>
              <a:ext uri="{FF2B5EF4-FFF2-40B4-BE49-F238E27FC236}">
                <a16:creationId xmlns:a16="http://schemas.microsoft.com/office/drawing/2014/main" id="{8F31CB2E-C847-DA3D-9850-EB8D62F743D9}"/>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L’infiammazione</a:t>
            </a:r>
            <a:r>
              <a:rPr lang="en-US" sz="3200" b="1" dirty="0">
                <a:latin typeface="Arial" panose="020B0604020202020204" pitchFamily="34" charset="0"/>
                <a:ea typeface="Helvetica Neue" panose="02000503000000020004" pitchFamily="2" charset="0"/>
                <a:cs typeface="Arial" panose="020B0604020202020204" pitchFamily="34" charset="0"/>
              </a:rPr>
              <a:t> come driver di </a:t>
            </a:r>
            <a:r>
              <a:rPr lang="en-US" sz="3200" b="1" dirty="0" err="1">
                <a:latin typeface="Arial" panose="020B0604020202020204" pitchFamily="34" charset="0"/>
                <a:ea typeface="Helvetica Neue" panose="02000503000000020004" pitchFamily="2" charset="0"/>
                <a:cs typeface="Arial" panose="020B0604020202020204" pitchFamily="34" charset="0"/>
              </a:rPr>
              <a:t>danno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59" name="CasellaDiTesto 58">
            <a:extLst>
              <a:ext uri="{FF2B5EF4-FFF2-40B4-BE49-F238E27FC236}">
                <a16:creationId xmlns:a16="http://schemas.microsoft.com/office/drawing/2014/main" id="{8AF84238-FC8F-D04C-79DE-6A642D0EB49E}"/>
              </a:ext>
            </a:extLst>
          </p:cNvPr>
          <p:cNvSpPr txBox="1"/>
          <p:nvPr/>
        </p:nvSpPr>
        <p:spPr>
          <a:xfrm>
            <a:off x="9098396" y="3256380"/>
            <a:ext cx="733189" cy="369332"/>
          </a:xfrm>
          <a:prstGeom prst="rect">
            <a:avLst/>
          </a:prstGeom>
          <a:noFill/>
          <a:ln w="28575">
            <a:solidFill>
              <a:srgbClr val="C00000"/>
            </a:solidFill>
          </a:ln>
        </p:spPr>
        <p:txBody>
          <a:bodyPr wrap="square" rtlCol="0">
            <a:spAutoFit/>
          </a:bodyPr>
          <a:lstStyle/>
          <a:p>
            <a:pPr algn="ctr"/>
            <a:r>
              <a:rPr lang="it-IT" b="1" dirty="0">
                <a:solidFill>
                  <a:srgbClr val="273893"/>
                </a:solidFill>
                <a:latin typeface="Arial" panose="020B0604020202020204" pitchFamily="34" charset="0"/>
                <a:cs typeface="Arial" panose="020B0604020202020204" pitchFamily="34" charset="0"/>
              </a:rPr>
              <a:t>MOF</a:t>
            </a:r>
          </a:p>
        </p:txBody>
      </p:sp>
      <p:sp>
        <p:nvSpPr>
          <p:cNvPr id="55" name="CasellaDiTesto 54">
            <a:extLst>
              <a:ext uri="{FF2B5EF4-FFF2-40B4-BE49-F238E27FC236}">
                <a16:creationId xmlns:a16="http://schemas.microsoft.com/office/drawing/2014/main" id="{98E5AAD2-F76A-5535-43CA-E07567CBCBFE}"/>
              </a:ext>
            </a:extLst>
          </p:cNvPr>
          <p:cNvSpPr txBox="1"/>
          <p:nvPr/>
        </p:nvSpPr>
        <p:spPr>
          <a:xfrm>
            <a:off x="31145" y="6574727"/>
            <a:ext cx="4081567" cy="246221"/>
          </a:xfrm>
          <a:prstGeom prst="rect">
            <a:avLst/>
          </a:prstGeom>
          <a:noFill/>
        </p:spPr>
        <p:txBody>
          <a:bodyPr wrap="none" rtlCol="0">
            <a:spAutoFit/>
          </a:bodyPr>
          <a:lstStyle/>
          <a:p>
            <a:r>
              <a:rPr lang="it-IT" sz="1000" dirty="0" err="1">
                <a:latin typeface="Arial" panose="020B0604020202020204" pitchFamily="34" charset="0"/>
                <a:cs typeface="Arial" panose="020B0604020202020204" pitchFamily="34" charset="0"/>
              </a:rPr>
              <a:t>Adapted</a:t>
            </a:r>
            <a:r>
              <a:rPr lang="it-IT" sz="1000" dirty="0">
                <a:latin typeface="Arial" panose="020B0604020202020204" pitchFamily="34" charset="0"/>
                <a:cs typeface="Arial" panose="020B0604020202020204" pitchFamily="34" charset="0"/>
              </a:rPr>
              <a:t> from Chatham WW et al. </a:t>
            </a:r>
            <a:r>
              <a:rPr lang="it-IT" sz="1000" b="0" i="0" dirty="0">
                <a:solidFill>
                  <a:srgbClr val="2E2B2B"/>
                </a:solidFill>
                <a:effectLst/>
                <a:latin typeface="Arial" panose="020B0604020202020204" pitchFamily="34" charset="0"/>
                <a:cs typeface="Arial" panose="020B0604020202020204" pitchFamily="34" charset="0"/>
              </a:rPr>
              <a:t>The Journal of </a:t>
            </a:r>
            <a:r>
              <a:rPr lang="it-IT" sz="1000" b="0" i="0" dirty="0" err="1">
                <a:solidFill>
                  <a:srgbClr val="2E2B2B"/>
                </a:solidFill>
                <a:effectLst/>
                <a:latin typeface="Arial" panose="020B0604020202020204" pitchFamily="34" charset="0"/>
                <a:cs typeface="Arial" panose="020B0604020202020204" pitchFamily="34" charset="0"/>
              </a:rPr>
              <a:t>Rheumatology</a:t>
            </a:r>
            <a:r>
              <a:rPr lang="it-IT" sz="1000" b="0" i="0" dirty="0">
                <a:solidFill>
                  <a:srgbClr val="2E2B2B"/>
                </a:solidFill>
                <a:effectLst/>
                <a:latin typeface="Arial" panose="020B0604020202020204" pitchFamily="34" charset="0"/>
                <a:cs typeface="Arial" panose="020B0604020202020204" pitchFamily="34" charset="0"/>
              </a:rPr>
              <a:t> 2020</a:t>
            </a:r>
            <a:endParaRPr lang="it-IT" sz="1000" dirty="0">
              <a:latin typeface="Arial" panose="020B0604020202020204" pitchFamily="34" charset="0"/>
              <a:cs typeface="Arial" panose="020B0604020202020204" pitchFamily="34" charset="0"/>
            </a:endParaRPr>
          </a:p>
        </p:txBody>
      </p:sp>
      <p:pic>
        <p:nvPicPr>
          <p:cNvPr id="60" name="Picture 2">
            <a:extLst>
              <a:ext uri="{FF2B5EF4-FFF2-40B4-BE49-F238E27FC236}">
                <a16:creationId xmlns:a16="http://schemas.microsoft.com/office/drawing/2014/main" id="{694FA88C-8C48-E35E-9B20-BF973FD191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72" t="224" r="5190" b="89261"/>
          <a:stretch/>
        </p:blipFill>
        <p:spPr bwMode="auto">
          <a:xfrm>
            <a:off x="1301856" y="5036952"/>
            <a:ext cx="5848553" cy="557940"/>
          </a:xfrm>
          <a:prstGeom prst="rect">
            <a:avLst/>
          </a:prstGeom>
          <a:noFill/>
          <a:extLst>
            <a:ext uri="{909E8E84-426E-40DD-AFC4-6F175D3DCCD1}">
              <a14:hiddenFill xmlns:a14="http://schemas.microsoft.com/office/drawing/2010/main">
                <a:solidFill>
                  <a:srgbClr val="FFFFFF"/>
                </a:solidFill>
              </a14:hiddenFill>
            </a:ext>
          </a:extLst>
        </p:spPr>
      </p:pic>
      <p:sp>
        <p:nvSpPr>
          <p:cNvPr id="61" name="Rettangolo 60">
            <a:extLst>
              <a:ext uri="{FF2B5EF4-FFF2-40B4-BE49-F238E27FC236}">
                <a16:creationId xmlns:a16="http://schemas.microsoft.com/office/drawing/2014/main" id="{CFAAEC3F-CAD9-B7E0-C86C-10B45C887CA8}"/>
              </a:ext>
            </a:extLst>
          </p:cNvPr>
          <p:cNvSpPr/>
          <p:nvPr/>
        </p:nvSpPr>
        <p:spPr>
          <a:xfrm>
            <a:off x="3332135" y="5052450"/>
            <a:ext cx="1611824" cy="309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CasellaDiTesto 61">
            <a:extLst>
              <a:ext uri="{FF2B5EF4-FFF2-40B4-BE49-F238E27FC236}">
                <a16:creationId xmlns:a16="http://schemas.microsoft.com/office/drawing/2014/main" id="{8B95E3FD-E501-31D1-8A27-30D0111C521D}"/>
              </a:ext>
            </a:extLst>
          </p:cNvPr>
          <p:cNvSpPr txBox="1"/>
          <p:nvPr/>
        </p:nvSpPr>
        <p:spPr>
          <a:xfrm>
            <a:off x="3267488" y="5052450"/>
            <a:ext cx="1741118" cy="307777"/>
          </a:xfrm>
          <a:prstGeom prst="rect">
            <a:avLst/>
          </a:prstGeom>
          <a:noFill/>
        </p:spPr>
        <p:txBody>
          <a:bodyPr wrap="none" rtlCol="0">
            <a:spAutoFit/>
          </a:bodyPr>
          <a:lstStyle/>
          <a:p>
            <a:r>
              <a:rPr lang="it-IT" sz="1400" dirty="0" err="1">
                <a:latin typeface="+mj-lt"/>
              </a:rPr>
              <a:t>Antimicrobial</a:t>
            </a:r>
            <a:r>
              <a:rPr lang="it-IT" sz="1400" dirty="0">
                <a:latin typeface="+mj-lt"/>
              </a:rPr>
              <a:t> therapy</a:t>
            </a:r>
          </a:p>
        </p:txBody>
      </p:sp>
      <p:sp>
        <p:nvSpPr>
          <p:cNvPr id="63" name="Rettangolo 62">
            <a:extLst>
              <a:ext uri="{FF2B5EF4-FFF2-40B4-BE49-F238E27FC236}">
                <a16:creationId xmlns:a16="http://schemas.microsoft.com/office/drawing/2014/main" id="{89839288-127B-7C76-6196-E27A7EB093C9}"/>
              </a:ext>
            </a:extLst>
          </p:cNvPr>
          <p:cNvSpPr/>
          <p:nvPr/>
        </p:nvSpPr>
        <p:spPr>
          <a:xfrm>
            <a:off x="3332134" y="5319229"/>
            <a:ext cx="2634711" cy="2898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CasellaDiTesto 63">
            <a:extLst>
              <a:ext uri="{FF2B5EF4-FFF2-40B4-BE49-F238E27FC236}">
                <a16:creationId xmlns:a16="http://schemas.microsoft.com/office/drawing/2014/main" id="{B21755ED-4254-5B1B-7A96-51876438904A}"/>
              </a:ext>
            </a:extLst>
          </p:cNvPr>
          <p:cNvSpPr txBox="1"/>
          <p:nvPr/>
        </p:nvSpPr>
        <p:spPr>
          <a:xfrm>
            <a:off x="3859269" y="5315733"/>
            <a:ext cx="2699358" cy="307777"/>
          </a:xfrm>
          <a:prstGeom prst="rect">
            <a:avLst/>
          </a:prstGeom>
          <a:noFill/>
        </p:spPr>
        <p:txBody>
          <a:bodyPr wrap="square" rtlCol="0">
            <a:spAutoFit/>
          </a:bodyPr>
          <a:lstStyle/>
          <a:p>
            <a:r>
              <a:rPr lang="it-IT" sz="1400" dirty="0">
                <a:latin typeface="+mj-lt"/>
              </a:rPr>
              <a:t>Anti-</a:t>
            </a:r>
            <a:r>
              <a:rPr lang="it-IT" sz="1400" dirty="0" err="1">
                <a:latin typeface="+mj-lt"/>
              </a:rPr>
              <a:t>cytokine</a:t>
            </a:r>
            <a:r>
              <a:rPr lang="it-IT" sz="1400" dirty="0">
                <a:latin typeface="+mj-lt"/>
              </a:rPr>
              <a:t> </a:t>
            </a:r>
            <a:r>
              <a:rPr lang="it-IT" sz="1400" dirty="0" err="1">
                <a:latin typeface="+mj-lt"/>
              </a:rPr>
              <a:t>storm</a:t>
            </a:r>
            <a:r>
              <a:rPr lang="it-IT" sz="1400" dirty="0">
                <a:latin typeface="+mj-lt"/>
              </a:rPr>
              <a:t> therapy</a:t>
            </a:r>
          </a:p>
        </p:txBody>
      </p:sp>
      <p:pic>
        <p:nvPicPr>
          <p:cNvPr id="66" name="Picture 2">
            <a:extLst>
              <a:ext uri="{FF2B5EF4-FFF2-40B4-BE49-F238E27FC236}">
                <a16:creationId xmlns:a16="http://schemas.microsoft.com/office/drawing/2014/main" id="{BD383517-330F-1748-5393-7F6BF0A5C2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78" t="6027" r="55180" b="89333"/>
          <a:stretch/>
        </p:blipFill>
        <p:spPr bwMode="auto">
          <a:xfrm>
            <a:off x="3267487" y="5361791"/>
            <a:ext cx="635431" cy="246221"/>
          </a:xfrm>
          <a:prstGeom prst="rect">
            <a:avLst/>
          </a:prstGeom>
          <a:noFill/>
          <a:extLst>
            <a:ext uri="{909E8E84-426E-40DD-AFC4-6F175D3DCCD1}">
              <a14:hiddenFill xmlns:a14="http://schemas.microsoft.com/office/drawing/2010/main">
                <a:solidFill>
                  <a:srgbClr val="FFFFFF"/>
                </a:solidFill>
              </a14:hiddenFill>
            </a:ext>
          </a:extLst>
        </p:spPr>
      </p:pic>
      <p:sp>
        <p:nvSpPr>
          <p:cNvPr id="67" name="Rettangolo 66">
            <a:extLst>
              <a:ext uri="{FF2B5EF4-FFF2-40B4-BE49-F238E27FC236}">
                <a16:creationId xmlns:a16="http://schemas.microsoft.com/office/drawing/2014/main" id="{D06E7446-3227-378B-4023-E3A3094938DA}"/>
              </a:ext>
            </a:extLst>
          </p:cNvPr>
          <p:cNvSpPr/>
          <p:nvPr/>
        </p:nvSpPr>
        <p:spPr>
          <a:xfrm>
            <a:off x="2164916" y="5315733"/>
            <a:ext cx="1133567"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3E7FCD74-ED05-4FA2-4A7C-858F59C814A8}"/>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5" name="Immagine 14" descr="Immagine che contiene verde, cibo, parcheggiato&#10;&#10;Descrizione generata automaticamente">
            <a:extLst>
              <a:ext uri="{FF2B5EF4-FFF2-40B4-BE49-F238E27FC236}">
                <a16:creationId xmlns:a16="http://schemas.microsoft.com/office/drawing/2014/main" id="{AEAB91BB-8E92-7645-C4E2-086AB41AB4A7}"/>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6" name="Immagine 15">
            <a:extLst>
              <a:ext uri="{FF2B5EF4-FFF2-40B4-BE49-F238E27FC236}">
                <a16:creationId xmlns:a16="http://schemas.microsoft.com/office/drawing/2014/main" id="{5D174DA6-5C99-9265-54F2-7BC723FC9F20}"/>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56367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9DA13A-DF66-1E00-5362-869AE170B220}"/>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D349236B-66BD-0D90-EB00-37C6BD58A8A3}"/>
              </a:ext>
            </a:extLst>
          </p:cNvPr>
          <p:cNvSpPr txBox="1"/>
          <p:nvPr/>
        </p:nvSpPr>
        <p:spPr>
          <a:xfrm>
            <a:off x="18849" y="6574727"/>
            <a:ext cx="7757325" cy="246221"/>
          </a:xfrm>
          <a:prstGeom prst="rect">
            <a:avLst/>
          </a:prstGeom>
          <a:noFill/>
        </p:spPr>
        <p:txBody>
          <a:bodyPr wrap="square" rtlCol="0">
            <a:spAutoFit/>
          </a:bodyPr>
          <a:lstStyle/>
          <a:p>
            <a:r>
              <a:rPr lang="it-IT" sz="1000" b="0" dirty="0">
                <a:solidFill>
                  <a:srgbClr val="000000"/>
                </a:solidFill>
                <a:effectLst/>
                <a:latin typeface="Arial" panose="020B0604020202020204" pitchFamily="34" charset="0"/>
                <a:cs typeface="Arial" panose="020B0604020202020204" pitchFamily="34" charset="0"/>
              </a:rPr>
              <a:t>Singer M, et al. The Third International Consensus </a:t>
            </a:r>
            <a:r>
              <a:rPr lang="it-IT" sz="1000" b="0" dirty="0" err="1">
                <a:solidFill>
                  <a:srgbClr val="000000"/>
                </a:solidFill>
                <a:effectLst/>
                <a:latin typeface="Arial" panose="020B0604020202020204" pitchFamily="34" charset="0"/>
                <a:cs typeface="Arial" panose="020B0604020202020204" pitchFamily="34" charset="0"/>
              </a:rPr>
              <a:t>Definitions</a:t>
            </a:r>
            <a:r>
              <a:rPr lang="it-IT" sz="1000" b="0" dirty="0">
                <a:solidFill>
                  <a:srgbClr val="000000"/>
                </a:solidFill>
                <a:effectLst/>
                <a:latin typeface="Arial" panose="020B0604020202020204" pitchFamily="34" charset="0"/>
                <a:cs typeface="Arial" panose="020B0604020202020204" pitchFamily="34" charset="0"/>
              </a:rPr>
              <a:t> for </a:t>
            </a:r>
            <a:r>
              <a:rPr lang="it-IT" sz="1000" b="0" dirty="0" err="1">
                <a:solidFill>
                  <a:srgbClr val="000000"/>
                </a:solidFill>
                <a:effectLst/>
                <a:latin typeface="Arial" panose="020B0604020202020204" pitchFamily="34" charset="0"/>
                <a:cs typeface="Arial" panose="020B0604020202020204" pitchFamily="34" charset="0"/>
              </a:rPr>
              <a:t>Sepsis</a:t>
            </a:r>
            <a:r>
              <a:rPr lang="it-IT" sz="1000" b="0" dirty="0">
                <a:solidFill>
                  <a:srgbClr val="000000"/>
                </a:solidFill>
                <a:effectLst/>
                <a:latin typeface="Arial" panose="020B0604020202020204" pitchFamily="34" charset="0"/>
                <a:cs typeface="Arial" panose="020B0604020202020204" pitchFamily="34" charset="0"/>
              </a:rPr>
              <a:t> and </a:t>
            </a:r>
            <a:r>
              <a:rPr lang="it-IT" sz="1000" b="0" dirty="0" err="1">
                <a:solidFill>
                  <a:srgbClr val="000000"/>
                </a:solidFill>
                <a:effectLst/>
                <a:latin typeface="Arial" panose="020B0604020202020204" pitchFamily="34" charset="0"/>
                <a:cs typeface="Arial" panose="020B0604020202020204" pitchFamily="34" charset="0"/>
              </a:rPr>
              <a:t>Septic</a:t>
            </a:r>
            <a:r>
              <a:rPr lang="it-IT" sz="1000" b="0" dirty="0">
                <a:solidFill>
                  <a:srgbClr val="000000"/>
                </a:solidFill>
                <a:effectLst/>
                <a:latin typeface="Arial" panose="020B0604020202020204" pitchFamily="34" charset="0"/>
                <a:cs typeface="Arial" panose="020B0604020202020204" pitchFamily="34" charset="0"/>
              </a:rPr>
              <a:t> Shock (Sepsis-3). JAMA. 2016</a:t>
            </a:r>
          </a:p>
        </p:txBody>
      </p:sp>
      <p:sp>
        <p:nvSpPr>
          <p:cNvPr id="15" name="Title 1">
            <a:extLst>
              <a:ext uri="{FF2B5EF4-FFF2-40B4-BE49-F238E27FC236}">
                <a16:creationId xmlns:a16="http://schemas.microsoft.com/office/drawing/2014/main" id="{08E8C7FF-D417-A1ED-2C12-4FDAAEDF5D9A}"/>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Sepsi e shock </a:t>
            </a:r>
            <a:r>
              <a:rPr lang="en-US" sz="3200" b="1" dirty="0" err="1">
                <a:latin typeface="Arial" panose="020B0604020202020204" pitchFamily="34" charset="0"/>
                <a:ea typeface="Helvetica Neue" panose="02000503000000020004" pitchFamily="2" charset="0"/>
                <a:cs typeface="Arial" panose="020B0604020202020204" pitchFamily="34" charset="0"/>
              </a:rPr>
              <a:t>settico</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definizioni</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2000" b="1" dirty="0">
                <a:latin typeface="Arial" panose="020B0604020202020204" pitchFamily="34" charset="0"/>
                <a:ea typeface="Helvetica Neue" panose="02000503000000020004" pitchFamily="2" charset="0"/>
                <a:cs typeface="Arial" panose="020B0604020202020204" pitchFamily="34" charset="0"/>
              </a:rPr>
              <a:t>(</a:t>
            </a:r>
            <a:r>
              <a:rPr lang="en-US" sz="2000" b="1" dirty="0" err="1">
                <a:latin typeface="Arial" panose="020B0604020202020204" pitchFamily="34" charset="0"/>
                <a:ea typeface="Helvetica Neue" panose="02000503000000020004" pitchFamily="2" charset="0"/>
                <a:cs typeface="Arial" panose="020B0604020202020204" pitchFamily="34" charset="0"/>
              </a:rPr>
              <a:t>basate</a:t>
            </a:r>
            <a:r>
              <a:rPr lang="en-US" sz="2000" b="1" dirty="0">
                <a:latin typeface="Arial" panose="020B0604020202020204" pitchFamily="34" charset="0"/>
                <a:ea typeface="Helvetica Neue" panose="02000503000000020004" pitchFamily="2" charset="0"/>
                <a:cs typeface="Arial" panose="020B0604020202020204" pitchFamily="34" charset="0"/>
              </a:rPr>
              <a:t> </a:t>
            </a:r>
            <a:r>
              <a:rPr lang="en-US" sz="2000" b="1" dirty="0" err="1">
                <a:latin typeface="Arial" panose="020B0604020202020204" pitchFamily="34" charset="0"/>
                <a:ea typeface="Helvetica Neue" panose="02000503000000020004" pitchFamily="2" charset="0"/>
                <a:cs typeface="Arial" panose="020B0604020202020204" pitchFamily="34" charset="0"/>
              </a:rPr>
              <a:t>sulla</a:t>
            </a:r>
            <a:r>
              <a:rPr lang="en-US" sz="2000" b="1" dirty="0">
                <a:latin typeface="Arial" panose="020B0604020202020204" pitchFamily="34" charset="0"/>
                <a:ea typeface="Helvetica Neue" panose="02000503000000020004" pitchFamily="2" charset="0"/>
                <a:cs typeface="Arial" panose="020B0604020202020204" pitchFamily="34" charset="0"/>
              </a:rPr>
              <a:t> </a:t>
            </a:r>
            <a:r>
              <a:rPr lang="en-US" sz="2000" b="1" dirty="0" err="1">
                <a:latin typeface="Arial" panose="020B0604020202020204" pitchFamily="34" charset="0"/>
                <a:ea typeface="Helvetica Neue" panose="02000503000000020004" pitchFamily="2" charset="0"/>
                <a:cs typeface="Arial" panose="020B0604020202020204" pitchFamily="34" charset="0"/>
              </a:rPr>
              <a:t>fisiopatologia</a:t>
            </a:r>
            <a:r>
              <a:rPr lang="en-US" sz="2000" b="1" dirty="0">
                <a:latin typeface="Arial" panose="020B0604020202020204" pitchFamily="34" charset="0"/>
                <a:ea typeface="Helvetica Neue" panose="02000503000000020004" pitchFamily="2" charset="0"/>
                <a:cs typeface="Arial" panose="020B0604020202020204" pitchFamily="34" charset="0"/>
              </a:rPr>
              <a:t>)</a:t>
            </a:r>
          </a:p>
        </p:txBody>
      </p:sp>
      <p:sp>
        <p:nvSpPr>
          <p:cNvPr id="8" name="CasellaDiTesto 7">
            <a:extLst>
              <a:ext uri="{FF2B5EF4-FFF2-40B4-BE49-F238E27FC236}">
                <a16:creationId xmlns:a16="http://schemas.microsoft.com/office/drawing/2014/main" id="{2B31980D-1CA4-C4B8-BD19-2A21D751459D}"/>
              </a:ext>
            </a:extLst>
          </p:cNvPr>
          <p:cNvSpPr txBox="1"/>
          <p:nvPr/>
        </p:nvSpPr>
        <p:spPr>
          <a:xfrm>
            <a:off x="609600" y="1392594"/>
            <a:ext cx="184731" cy="369332"/>
          </a:xfrm>
          <a:prstGeom prst="rect">
            <a:avLst/>
          </a:prstGeom>
          <a:noFill/>
        </p:spPr>
        <p:txBody>
          <a:bodyPr wrap="none" rtlCol="0">
            <a:spAutoFit/>
          </a:bodyPr>
          <a:lstStyle/>
          <a:p>
            <a:endParaRPr lang="it-IT" dirty="0"/>
          </a:p>
        </p:txBody>
      </p:sp>
      <p:sp>
        <p:nvSpPr>
          <p:cNvPr id="10" name="CasellaDiTesto 9">
            <a:extLst>
              <a:ext uri="{FF2B5EF4-FFF2-40B4-BE49-F238E27FC236}">
                <a16:creationId xmlns:a16="http://schemas.microsoft.com/office/drawing/2014/main" id="{7E2CB048-9A07-3484-685D-9637B9ECB43B}"/>
              </a:ext>
            </a:extLst>
          </p:cNvPr>
          <p:cNvSpPr txBox="1"/>
          <p:nvPr/>
        </p:nvSpPr>
        <p:spPr>
          <a:xfrm>
            <a:off x="216394" y="4796264"/>
            <a:ext cx="12230841" cy="1010598"/>
          </a:xfrm>
          <a:prstGeom prst="rect">
            <a:avLst/>
          </a:prstGeom>
          <a:noFill/>
        </p:spPr>
        <p:txBody>
          <a:bodyPr wrap="square">
            <a:spAutoFit/>
          </a:bodyPr>
          <a:lstStyle/>
          <a:p>
            <a:pPr algn="l">
              <a:lnSpc>
                <a:spcPct val="150000"/>
              </a:lnSpc>
            </a:pPr>
            <a:r>
              <a:rPr lang="it-IT" sz="2400" b="1" dirty="0" err="1">
                <a:solidFill>
                  <a:srgbClr val="C00000"/>
                </a:solidFill>
                <a:latin typeface="Arial" panose="020B0604020202020204" pitchFamily="34" charset="0"/>
                <a:cs typeface="Arial" panose="020B0604020202020204" pitchFamily="34" charset="0"/>
              </a:rPr>
              <a:t>Se</a:t>
            </a:r>
            <a:r>
              <a:rPr lang="it-IT" sz="2400" b="1" i="0" dirty="0" err="1">
                <a:solidFill>
                  <a:srgbClr val="C00000"/>
                </a:solidFill>
                <a:effectLst/>
                <a:latin typeface="Arial" panose="020B0604020202020204" pitchFamily="34" charset="0"/>
                <a:cs typeface="Arial" panose="020B0604020202020204" pitchFamily="34" charset="0"/>
              </a:rPr>
              <a:t>ptic</a:t>
            </a:r>
            <a:r>
              <a:rPr lang="it-IT" sz="2400" b="1" i="0" dirty="0">
                <a:solidFill>
                  <a:srgbClr val="C00000"/>
                </a:solidFill>
                <a:effectLst/>
                <a:latin typeface="Arial" panose="020B0604020202020204" pitchFamily="34" charset="0"/>
                <a:cs typeface="Arial" panose="020B0604020202020204" pitchFamily="34" charset="0"/>
              </a:rPr>
              <a:t> shock </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sepsis</a:t>
            </a:r>
            <a:r>
              <a:rPr lang="it-IT" b="0" i="0" dirty="0">
                <a:effectLst/>
                <a:latin typeface="Arial" panose="020B0604020202020204" pitchFamily="34" charset="0"/>
                <a:cs typeface="Arial" panose="020B0604020202020204" pitchFamily="34" charset="0"/>
              </a:rPr>
              <a:t> with </a:t>
            </a:r>
            <a:r>
              <a:rPr lang="it-IT" b="0" i="0" dirty="0" err="1">
                <a:effectLst/>
                <a:latin typeface="Arial" panose="020B0604020202020204" pitchFamily="34" charset="0"/>
                <a:cs typeface="Arial" panose="020B0604020202020204" pitchFamily="34" charset="0"/>
              </a:rPr>
              <a:t>persisting</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hypotension</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requiring</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vasopressors</a:t>
            </a:r>
            <a:r>
              <a:rPr lang="it-IT" b="0" i="0" dirty="0">
                <a:effectLst/>
                <a:latin typeface="Arial" panose="020B0604020202020204" pitchFamily="34" charset="0"/>
                <a:cs typeface="Arial" panose="020B0604020202020204" pitchFamily="34" charset="0"/>
              </a:rPr>
              <a:t> to </a:t>
            </a:r>
            <a:r>
              <a:rPr lang="it-IT" b="0" i="0" dirty="0" err="1">
                <a:effectLst/>
                <a:latin typeface="Arial" panose="020B0604020202020204" pitchFamily="34" charset="0"/>
                <a:cs typeface="Arial" panose="020B0604020202020204" pitchFamily="34" charset="0"/>
              </a:rPr>
              <a:t>maintain</a:t>
            </a:r>
            <a:r>
              <a:rPr lang="it-IT" b="0" i="0" dirty="0">
                <a:effectLst/>
                <a:latin typeface="Arial" panose="020B0604020202020204" pitchFamily="34" charset="0"/>
                <a:cs typeface="Arial" panose="020B0604020202020204" pitchFamily="34" charset="0"/>
              </a:rPr>
              <a:t> MAP ≥65 mm Hg and </a:t>
            </a:r>
            <a:r>
              <a:rPr lang="it-IT" b="0" i="0" dirty="0" err="1">
                <a:effectLst/>
                <a:latin typeface="Arial" panose="020B0604020202020204" pitchFamily="34" charset="0"/>
                <a:cs typeface="Arial" panose="020B0604020202020204" pitchFamily="34" charset="0"/>
              </a:rPr>
              <a:t>having</a:t>
            </a:r>
            <a:r>
              <a:rPr lang="it-IT" b="0" i="0" dirty="0">
                <a:effectLst/>
                <a:latin typeface="Arial" panose="020B0604020202020204" pitchFamily="34" charset="0"/>
                <a:cs typeface="Arial" panose="020B0604020202020204" pitchFamily="34" charset="0"/>
              </a:rPr>
              <a:t> a </a:t>
            </a:r>
            <a:r>
              <a:rPr lang="it-IT" b="0" i="0" dirty="0" err="1">
                <a:effectLst/>
                <a:latin typeface="Arial" panose="020B0604020202020204" pitchFamily="34" charset="0"/>
                <a:cs typeface="Arial" panose="020B0604020202020204" pitchFamily="34" charset="0"/>
              </a:rPr>
              <a:t>serum</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lactate</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level</a:t>
            </a:r>
            <a:r>
              <a:rPr lang="it-IT" b="0" i="0" dirty="0">
                <a:effectLst/>
                <a:latin typeface="Arial" panose="020B0604020202020204" pitchFamily="34" charset="0"/>
                <a:cs typeface="Arial" panose="020B0604020202020204" pitchFamily="34" charset="0"/>
              </a:rPr>
              <a:t> &gt;2 </a:t>
            </a:r>
            <a:r>
              <a:rPr lang="it-IT" b="0" i="0" dirty="0" err="1">
                <a:effectLst/>
                <a:latin typeface="Arial" panose="020B0604020202020204" pitchFamily="34" charset="0"/>
                <a:cs typeface="Arial" panose="020B0604020202020204" pitchFamily="34" charset="0"/>
              </a:rPr>
              <a:t>mmol</a:t>
            </a:r>
            <a:r>
              <a:rPr lang="it-IT" b="0" i="0" dirty="0">
                <a:effectLst/>
                <a:latin typeface="Arial" panose="020B0604020202020204" pitchFamily="34" charset="0"/>
                <a:cs typeface="Arial" panose="020B0604020202020204" pitchFamily="34" charset="0"/>
              </a:rPr>
              <a:t>/L (18 mg/</a:t>
            </a:r>
            <a:r>
              <a:rPr lang="it-IT" b="0" i="0" dirty="0" err="1">
                <a:effectLst/>
                <a:latin typeface="Arial" panose="020B0604020202020204" pitchFamily="34" charset="0"/>
                <a:cs typeface="Arial" panose="020B0604020202020204" pitchFamily="34" charset="0"/>
              </a:rPr>
              <a:t>dL</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despite</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adequate</a:t>
            </a:r>
            <a:r>
              <a:rPr lang="it-IT" b="0" i="0" dirty="0">
                <a:effectLst/>
                <a:latin typeface="Arial" panose="020B0604020202020204" pitchFamily="34" charset="0"/>
                <a:cs typeface="Arial" panose="020B0604020202020204" pitchFamily="34" charset="0"/>
              </a:rPr>
              <a:t> volume </a:t>
            </a:r>
            <a:r>
              <a:rPr lang="it-IT" b="0" i="0" dirty="0" err="1">
                <a:effectLst/>
                <a:latin typeface="Arial" panose="020B0604020202020204" pitchFamily="34" charset="0"/>
                <a:cs typeface="Arial" panose="020B0604020202020204" pitchFamily="34" charset="0"/>
              </a:rPr>
              <a:t>resuscitation</a:t>
            </a:r>
            <a:r>
              <a:rPr lang="it-IT" dirty="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sym typeface="Wingdings" pitchFamily="2" charset="2"/>
              </a:rPr>
              <a:t> </a:t>
            </a:r>
            <a:r>
              <a:rPr lang="it-IT" b="0" i="0" dirty="0" err="1">
                <a:effectLst/>
                <a:latin typeface="Arial" panose="020B0604020202020204" pitchFamily="34" charset="0"/>
                <a:cs typeface="Arial" panose="020B0604020202020204" pitchFamily="34" charset="0"/>
              </a:rPr>
              <a:t>mortality</a:t>
            </a:r>
            <a:r>
              <a:rPr lang="it-IT" b="0" i="0" dirty="0">
                <a:effectLst/>
                <a:latin typeface="Arial" panose="020B0604020202020204" pitchFamily="34" charset="0"/>
                <a:cs typeface="Arial" panose="020B0604020202020204" pitchFamily="34" charset="0"/>
              </a:rPr>
              <a:t> &gt;40%.</a:t>
            </a:r>
          </a:p>
        </p:txBody>
      </p:sp>
      <p:sp>
        <p:nvSpPr>
          <p:cNvPr id="19" name="CasellaDiTesto 18">
            <a:extLst>
              <a:ext uri="{FF2B5EF4-FFF2-40B4-BE49-F238E27FC236}">
                <a16:creationId xmlns:a16="http://schemas.microsoft.com/office/drawing/2014/main" id="{C6892AFA-4877-3C15-7E17-342BA95F028D}"/>
              </a:ext>
            </a:extLst>
          </p:cNvPr>
          <p:cNvSpPr txBox="1"/>
          <p:nvPr/>
        </p:nvSpPr>
        <p:spPr>
          <a:xfrm>
            <a:off x="6017229" y="1770685"/>
            <a:ext cx="6100548" cy="1287468"/>
          </a:xfrm>
          <a:prstGeom prst="rect">
            <a:avLst/>
          </a:prstGeom>
          <a:noFill/>
        </p:spPr>
        <p:txBody>
          <a:bodyPr wrap="square">
            <a:spAutoFit/>
          </a:bodyPr>
          <a:lstStyle/>
          <a:p>
            <a:pPr>
              <a:lnSpc>
                <a:spcPct val="150000"/>
              </a:lnSpc>
              <a:defRPr/>
            </a:pPr>
            <a:r>
              <a:rPr lang="it-IT" b="0" i="0" dirty="0" err="1">
                <a:effectLst/>
                <a:latin typeface="Arial" panose="020B0604020202020204" pitchFamily="34" charset="0"/>
                <a:cs typeface="Arial" panose="020B0604020202020204" pitchFamily="34" charset="0"/>
              </a:rPr>
              <a:t>Results</a:t>
            </a:r>
            <a:r>
              <a:rPr lang="it-IT" b="0" i="0" dirty="0">
                <a:effectLst/>
                <a:latin typeface="Arial" panose="020B0604020202020204" pitchFamily="34" charset="0"/>
                <a:cs typeface="Arial" panose="020B0604020202020204" pitchFamily="34" charset="0"/>
              </a:rPr>
              <a:t> from the </a:t>
            </a:r>
            <a:r>
              <a:rPr lang="it-IT" b="1" i="0" dirty="0" err="1">
                <a:effectLst/>
                <a:latin typeface="Arial" panose="020B0604020202020204" pitchFamily="34" charset="0"/>
                <a:cs typeface="Arial" panose="020B0604020202020204" pitchFamily="34" charset="0"/>
              </a:rPr>
              <a:t>local</a:t>
            </a:r>
            <a:r>
              <a:rPr lang="it-IT" b="1" i="0" dirty="0">
                <a:effectLst/>
                <a:latin typeface="Arial" panose="020B0604020202020204" pitchFamily="34" charset="0"/>
                <a:cs typeface="Arial" panose="020B0604020202020204" pitchFamily="34" charset="0"/>
              </a:rPr>
              <a:t> or </a:t>
            </a:r>
            <a:r>
              <a:rPr lang="it-IT" b="1" i="0" dirty="0" err="1">
                <a:effectLst/>
                <a:latin typeface="Arial" panose="020B0604020202020204" pitchFamily="34" charset="0"/>
                <a:cs typeface="Arial" panose="020B0604020202020204" pitchFamily="34" charset="0"/>
              </a:rPr>
              <a:t>systemic</a:t>
            </a:r>
            <a:r>
              <a:rPr lang="it-IT" b="1" i="0" dirty="0">
                <a:effectLst/>
                <a:latin typeface="Arial" panose="020B0604020202020204" pitchFamily="34" charset="0"/>
                <a:cs typeface="Arial" panose="020B0604020202020204" pitchFamily="34" charset="0"/>
              </a:rPr>
              <a:t> release of </a:t>
            </a:r>
            <a:r>
              <a:rPr lang="it-IT" b="1" i="0" dirty="0" err="1">
                <a:effectLst/>
                <a:latin typeface="Arial" panose="020B0604020202020204" pitchFamily="34" charset="0"/>
                <a:cs typeface="Arial" panose="020B0604020202020204" pitchFamily="34" charset="0"/>
              </a:rPr>
              <a:t>mediators</a:t>
            </a:r>
            <a:r>
              <a:rPr lang="it-IT" b="1"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that</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exert</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deleterious</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effects</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at</a:t>
            </a:r>
            <a:r>
              <a:rPr lang="it-IT" b="0" i="0" dirty="0">
                <a:effectLst/>
                <a:latin typeface="Arial" panose="020B0604020202020204" pitchFamily="34" charset="0"/>
                <a:cs typeface="Arial" panose="020B0604020202020204" pitchFamily="34" charset="0"/>
              </a:rPr>
              <a:t> the site of </a:t>
            </a:r>
            <a:r>
              <a:rPr lang="it-IT" b="0" i="0" dirty="0" err="1">
                <a:effectLst/>
                <a:latin typeface="Arial" panose="020B0604020202020204" pitchFamily="34" charset="0"/>
                <a:cs typeface="Arial" panose="020B0604020202020204" pitchFamily="34" charset="0"/>
              </a:rPr>
              <a:t>infection</a:t>
            </a:r>
            <a:r>
              <a:rPr lang="it-IT" b="0" i="0" dirty="0">
                <a:effectLst/>
                <a:latin typeface="Arial" panose="020B0604020202020204" pitchFamily="34" charset="0"/>
                <a:cs typeface="Arial" panose="020B0604020202020204" pitchFamily="34" charset="0"/>
              </a:rPr>
              <a:t> or in </a:t>
            </a:r>
            <a:r>
              <a:rPr lang="it-IT" b="0" i="0" dirty="0" err="1">
                <a:effectLst/>
                <a:latin typeface="Arial" panose="020B0604020202020204" pitchFamily="34" charset="0"/>
                <a:cs typeface="Arial" panose="020B0604020202020204" pitchFamily="34" charset="0"/>
              </a:rPr>
              <a:t>organs</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distant</a:t>
            </a:r>
            <a:r>
              <a:rPr lang="it-IT" b="0" i="0" dirty="0">
                <a:effectLst/>
                <a:latin typeface="Arial" panose="020B0604020202020204" pitchFamily="34" charset="0"/>
                <a:cs typeface="Arial" panose="020B0604020202020204" pitchFamily="34" charset="0"/>
              </a:rPr>
              <a:t> from the </a:t>
            </a:r>
            <a:r>
              <a:rPr lang="it-IT" b="0" i="0" dirty="0" err="1">
                <a:effectLst/>
                <a:latin typeface="Arial" panose="020B0604020202020204" pitchFamily="34" charset="0"/>
                <a:cs typeface="Arial" panose="020B0604020202020204" pitchFamily="34" charset="0"/>
              </a:rPr>
              <a:t>inciting</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infection</a:t>
            </a:r>
            <a:r>
              <a:rPr lang="it-IT" b="0" i="0" dirty="0">
                <a:effectLst/>
                <a:latin typeface="Arial" panose="020B0604020202020204" pitchFamily="34" charset="0"/>
                <a:cs typeface="Arial" panose="020B0604020202020204" pitchFamily="34" charset="0"/>
              </a:rPr>
              <a:t>. </a:t>
            </a:r>
          </a:p>
        </p:txBody>
      </p:sp>
      <p:sp>
        <p:nvSpPr>
          <p:cNvPr id="21" name="CasellaDiTesto 20">
            <a:extLst>
              <a:ext uri="{FF2B5EF4-FFF2-40B4-BE49-F238E27FC236}">
                <a16:creationId xmlns:a16="http://schemas.microsoft.com/office/drawing/2014/main" id="{6F80A500-06CA-7E05-AD0A-EBC64A93D882}"/>
              </a:ext>
            </a:extLst>
          </p:cNvPr>
          <p:cNvSpPr txBox="1"/>
          <p:nvPr/>
        </p:nvSpPr>
        <p:spPr>
          <a:xfrm>
            <a:off x="156434" y="1051138"/>
            <a:ext cx="11975606" cy="577850"/>
          </a:xfrm>
          <a:prstGeom prst="rect">
            <a:avLst/>
          </a:prstGeom>
          <a:noFill/>
        </p:spPr>
        <p:txBody>
          <a:bodyPr wrap="square">
            <a:spAutoFit/>
          </a:bodyPr>
          <a:lstStyle/>
          <a:p>
            <a:pPr>
              <a:lnSpc>
                <a:spcPct val="150000"/>
              </a:lnSpc>
              <a:defRPr/>
            </a:pPr>
            <a:r>
              <a:rPr lang="it-IT" sz="2400" b="1" dirty="0" err="1">
                <a:solidFill>
                  <a:schemeClr val="accent2"/>
                </a:solidFill>
                <a:effectLst/>
                <a:latin typeface="Arial" panose="020B0604020202020204" pitchFamily="34" charset="0"/>
                <a:cs typeface="Arial" panose="020B0604020202020204" pitchFamily="34" charset="0"/>
              </a:rPr>
              <a:t>Sepsis</a:t>
            </a:r>
            <a:r>
              <a:rPr lang="it-IT" b="0" dirty="0">
                <a:effectLst/>
                <a:latin typeface="Arial" panose="020B0604020202020204" pitchFamily="34" charset="0"/>
                <a:cs typeface="Arial" panose="020B0604020202020204" pitchFamily="34" charset="0"/>
              </a:rPr>
              <a:t> </a:t>
            </a:r>
            <a:r>
              <a:rPr lang="it-IT" b="0" dirty="0" err="1">
                <a:effectLst/>
                <a:latin typeface="Arial" panose="020B0604020202020204" pitchFamily="34" charset="0"/>
                <a:cs typeface="Arial" panose="020B0604020202020204" pitchFamily="34" charset="0"/>
              </a:rPr>
              <a:t>is</a:t>
            </a:r>
            <a:r>
              <a:rPr lang="it-IT" b="0" dirty="0">
                <a:effectLst/>
                <a:latin typeface="Arial" panose="020B0604020202020204" pitchFamily="34" charset="0"/>
                <a:cs typeface="Arial" panose="020B0604020202020204" pitchFamily="34" charset="0"/>
              </a:rPr>
              <a:t> a </a:t>
            </a:r>
            <a:r>
              <a:rPr lang="it-IT" b="0" dirty="0" err="1">
                <a:effectLst/>
                <a:latin typeface="Arial" panose="020B0604020202020204" pitchFamily="34" charset="0"/>
                <a:cs typeface="Arial" panose="020B0604020202020204" pitchFamily="34" charset="0"/>
              </a:rPr>
              <a:t>syndrome</a:t>
            </a:r>
            <a:r>
              <a:rPr lang="it-IT" b="0" dirty="0">
                <a:effectLst/>
                <a:latin typeface="Arial" panose="020B0604020202020204" pitchFamily="34" charset="0"/>
                <a:cs typeface="Arial" panose="020B0604020202020204" pitchFamily="34" charset="0"/>
              </a:rPr>
              <a:t> </a:t>
            </a:r>
            <a:r>
              <a:rPr lang="it-IT" b="0" dirty="0" err="1">
                <a:effectLst/>
                <a:latin typeface="Arial" panose="020B0604020202020204" pitchFamily="34" charset="0"/>
                <a:cs typeface="Arial" panose="020B0604020202020204" pitchFamily="34" charset="0"/>
              </a:rPr>
              <a:t>characterized</a:t>
            </a:r>
            <a:r>
              <a:rPr lang="it-IT" b="0" dirty="0">
                <a:effectLst/>
                <a:latin typeface="Arial" panose="020B0604020202020204" pitchFamily="34" charset="0"/>
                <a:cs typeface="Arial" panose="020B0604020202020204" pitchFamily="34" charset="0"/>
              </a:rPr>
              <a:t> by </a:t>
            </a:r>
            <a:r>
              <a:rPr lang="it-IT" b="1" u="sng" dirty="0" err="1">
                <a:effectLst/>
                <a:latin typeface="Arial" panose="020B0604020202020204" pitchFamily="34" charset="0"/>
                <a:cs typeface="Arial" panose="020B0604020202020204" pitchFamily="34" charset="0"/>
              </a:rPr>
              <a:t>organ</a:t>
            </a:r>
            <a:r>
              <a:rPr lang="it-IT" b="1" u="sng" dirty="0">
                <a:effectLst/>
                <a:latin typeface="Arial" panose="020B0604020202020204" pitchFamily="34" charset="0"/>
                <a:cs typeface="Arial" panose="020B0604020202020204" pitchFamily="34" charset="0"/>
              </a:rPr>
              <a:t> </a:t>
            </a:r>
            <a:r>
              <a:rPr lang="it-IT" b="1" u="sng" dirty="0" err="1">
                <a:effectLst/>
                <a:latin typeface="Arial" panose="020B0604020202020204" pitchFamily="34" charset="0"/>
                <a:cs typeface="Arial" panose="020B0604020202020204" pitchFamily="34" charset="0"/>
              </a:rPr>
              <a:t>dysfunction</a:t>
            </a:r>
            <a:r>
              <a:rPr lang="it-IT" b="1" dirty="0">
                <a:effectLst/>
                <a:latin typeface="Arial" panose="020B0604020202020204" pitchFamily="34" charset="0"/>
                <a:cs typeface="Arial" panose="020B0604020202020204" pitchFamily="34" charset="0"/>
              </a:rPr>
              <a:t> and an </a:t>
            </a:r>
            <a:r>
              <a:rPr lang="it-IT" b="1" dirty="0" err="1">
                <a:effectLst/>
                <a:latin typeface="Arial" panose="020B0604020202020204" pitchFamily="34" charset="0"/>
                <a:cs typeface="Arial" panose="020B0604020202020204" pitchFamily="34" charset="0"/>
              </a:rPr>
              <a:t>aberrant</a:t>
            </a:r>
            <a:r>
              <a:rPr lang="it-IT" b="1" dirty="0">
                <a:effectLst/>
                <a:latin typeface="Arial" panose="020B0604020202020204" pitchFamily="34" charset="0"/>
                <a:cs typeface="Arial" panose="020B0604020202020204" pitchFamily="34" charset="0"/>
              </a:rPr>
              <a:t> immune </a:t>
            </a:r>
            <a:r>
              <a:rPr lang="it-IT" b="1" dirty="0" err="1">
                <a:effectLst/>
                <a:latin typeface="Arial" panose="020B0604020202020204" pitchFamily="34" charset="0"/>
                <a:cs typeface="Arial" panose="020B0604020202020204" pitchFamily="34" charset="0"/>
              </a:rPr>
              <a:t>response</a:t>
            </a:r>
            <a:r>
              <a:rPr lang="it-IT" b="1" dirty="0">
                <a:effectLst/>
                <a:latin typeface="Arial" panose="020B0604020202020204" pitchFamily="34" charset="0"/>
                <a:cs typeface="Arial" panose="020B0604020202020204" pitchFamily="34" charset="0"/>
              </a:rPr>
              <a:t> to an </a:t>
            </a:r>
            <a:r>
              <a:rPr lang="it-IT" b="1" dirty="0" err="1">
                <a:effectLst/>
                <a:latin typeface="Arial" panose="020B0604020202020204" pitchFamily="34" charset="0"/>
                <a:cs typeface="Arial" panose="020B0604020202020204" pitchFamily="34" charset="0"/>
              </a:rPr>
              <a:t>infection</a:t>
            </a:r>
            <a:r>
              <a:rPr lang="it-IT" b="0" dirty="0">
                <a:effectLst/>
                <a:latin typeface="Arial" panose="020B0604020202020204" pitchFamily="34" charset="0"/>
                <a:cs typeface="Arial" panose="020B0604020202020204" pitchFamily="34" charset="0"/>
              </a:rPr>
              <a:t>. </a:t>
            </a:r>
          </a:p>
        </p:txBody>
      </p:sp>
      <p:sp>
        <p:nvSpPr>
          <p:cNvPr id="23" name="CasellaDiTesto 22">
            <a:extLst>
              <a:ext uri="{FF2B5EF4-FFF2-40B4-BE49-F238E27FC236}">
                <a16:creationId xmlns:a16="http://schemas.microsoft.com/office/drawing/2014/main" id="{BFA16B68-55C1-5FD6-25FD-031F9350818C}"/>
              </a:ext>
            </a:extLst>
          </p:cNvPr>
          <p:cNvSpPr txBox="1"/>
          <p:nvPr/>
        </p:nvSpPr>
        <p:spPr>
          <a:xfrm>
            <a:off x="6017126" y="3222032"/>
            <a:ext cx="6100548" cy="12874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it-IT" dirty="0">
                <a:latin typeface="Arial" panose="020B0604020202020204" pitchFamily="34" charset="0"/>
                <a:cs typeface="Arial" panose="020B0604020202020204" pitchFamily="34" charset="0"/>
              </a:rPr>
              <a:t>Can </a:t>
            </a:r>
            <a:r>
              <a:rPr lang="it-IT" b="0" i="0" dirty="0">
                <a:effectLst/>
                <a:latin typeface="Arial" panose="020B0604020202020204" pitchFamily="34" charset="0"/>
                <a:cs typeface="Arial" panose="020B0604020202020204" pitchFamily="34" charset="0"/>
              </a:rPr>
              <a:t>be </a:t>
            </a:r>
            <a:r>
              <a:rPr lang="it-IT" b="0" i="0" dirty="0" err="1">
                <a:effectLst/>
                <a:latin typeface="Arial" panose="020B0604020202020204" pitchFamily="34" charset="0"/>
                <a:cs typeface="Arial" panose="020B0604020202020204" pitchFamily="34" charset="0"/>
              </a:rPr>
              <a:t>identified</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as</a:t>
            </a:r>
            <a:r>
              <a:rPr lang="it-IT" b="0" i="0" dirty="0">
                <a:effectLst/>
                <a:latin typeface="Arial" panose="020B0604020202020204" pitchFamily="34" charset="0"/>
                <a:cs typeface="Arial" panose="020B0604020202020204" pitchFamily="34" charset="0"/>
              </a:rPr>
              <a:t> an acute </a:t>
            </a:r>
            <a:r>
              <a:rPr lang="it-IT" b="0" i="0" dirty="0" err="1">
                <a:effectLst/>
                <a:latin typeface="Arial" panose="020B0604020202020204" pitchFamily="34" charset="0"/>
                <a:cs typeface="Arial" panose="020B0604020202020204" pitchFamily="34" charset="0"/>
              </a:rPr>
              <a:t>change</a:t>
            </a:r>
            <a:r>
              <a:rPr lang="it-IT" b="0" i="0" dirty="0">
                <a:effectLst/>
                <a:latin typeface="Arial" panose="020B0604020202020204" pitchFamily="34" charset="0"/>
                <a:cs typeface="Arial" panose="020B0604020202020204" pitchFamily="34" charset="0"/>
              </a:rPr>
              <a:t> in </a:t>
            </a:r>
            <a:r>
              <a:rPr lang="it-IT" b="0" i="0" dirty="0" err="1">
                <a:effectLst/>
                <a:latin typeface="Arial" panose="020B0604020202020204" pitchFamily="34" charset="0"/>
                <a:cs typeface="Arial" panose="020B0604020202020204" pitchFamily="34" charset="0"/>
              </a:rPr>
              <a:t>total</a:t>
            </a:r>
            <a:r>
              <a:rPr lang="it-IT" b="0" i="0" dirty="0">
                <a:effectLst/>
                <a:latin typeface="Arial" panose="020B0604020202020204" pitchFamily="34" charset="0"/>
                <a:cs typeface="Arial" panose="020B0604020202020204" pitchFamily="34" charset="0"/>
              </a:rPr>
              <a:t> SOFA score ≥2 points </a:t>
            </a:r>
            <a:r>
              <a:rPr lang="it-IT" b="0" i="0" dirty="0" err="1">
                <a:effectLst/>
                <a:latin typeface="Arial" panose="020B0604020202020204" pitchFamily="34" charset="0"/>
                <a:cs typeface="Arial" panose="020B0604020202020204" pitchFamily="34" charset="0"/>
              </a:rPr>
              <a:t>consequent</a:t>
            </a:r>
            <a:r>
              <a:rPr lang="it-IT" b="0" i="0" dirty="0">
                <a:effectLst/>
                <a:latin typeface="Arial" panose="020B0604020202020204" pitchFamily="34" charset="0"/>
                <a:cs typeface="Arial" panose="020B0604020202020204" pitchFamily="34" charset="0"/>
              </a:rPr>
              <a:t> to the </a:t>
            </a:r>
            <a:r>
              <a:rPr lang="it-IT" b="0" i="0" dirty="0" err="1">
                <a:effectLst/>
                <a:latin typeface="Arial" panose="020B0604020202020204" pitchFamily="34" charset="0"/>
                <a:cs typeface="Arial" panose="020B0604020202020204" pitchFamily="34" charset="0"/>
              </a:rPr>
              <a:t>infection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which</a:t>
            </a:r>
            <a:r>
              <a:rPr lang="it-IT" dirty="0">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reflects</a:t>
            </a:r>
            <a:r>
              <a:rPr lang="it-IT" b="0" i="0" dirty="0">
                <a:effectLst/>
                <a:latin typeface="Arial" panose="020B0604020202020204" pitchFamily="34" charset="0"/>
                <a:cs typeface="Arial" panose="020B0604020202020204" pitchFamily="34" charset="0"/>
              </a:rPr>
              <a:t> an overall </a:t>
            </a:r>
            <a:r>
              <a:rPr lang="it-IT" b="0" i="0" dirty="0" err="1">
                <a:effectLst/>
                <a:latin typeface="Arial" panose="020B0604020202020204" pitchFamily="34" charset="0"/>
                <a:cs typeface="Arial" panose="020B0604020202020204" pitchFamily="34" charset="0"/>
              </a:rPr>
              <a:t>mortality</a:t>
            </a:r>
            <a:r>
              <a:rPr lang="it-IT" b="0" i="0" dirty="0">
                <a:effectLst/>
                <a:latin typeface="Arial" panose="020B0604020202020204" pitchFamily="34" charset="0"/>
                <a:cs typeface="Arial" panose="020B0604020202020204" pitchFamily="34" charset="0"/>
              </a:rPr>
              <a:t> risk of </a:t>
            </a:r>
            <a:r>
              <a:rPr lang="it-IT" b="0" i="0" dirty="0" err="1">
                <a:effectLst/>
                <a:latin typeface="Arial" panose="020B0604020202020204" pitchFamily="34" charset="0"/>
                <a:cs typeface="Arial" panose="020B0604020202020204" pitchFamily="34" charset="0"/>
              </a:rPr>
              <a:t>approximately</a:t>
            </a:r>
            <a:r>
              <a:rPr lang="it-IT" b="0" i="0" dirty="0">
                <a:effectLst/>
                <a:latin typeface="Arial" panose="020B0604020202020204" pitchFamily="34" charset="0"/>
                <a:cs typeface="Arial" panose="020B0604020202020204" pitchFamily="34" charset="0"/>
              </a:rPr>
              <a:t> 10%</a:t>
            </a:r>
          </a:p>
        </p:txBody>
      </p:sp>
      <p:sp>
        <p:nvSpPr>
          <p:cNvPr id="45" name="Figura a mano libera 44">
            <a:extLst>
              <a:ext uri="{FF2B5EF4-FFF2-40B4-BE49-F238E27FC236}">
                <a16:creationId xmlns:a16="http://schemas.microsoft.com/office/drawing/2014/main" id="{7C2E99C8-D6B1-900F-E106-B049ACF419CB}"/>
              </a:ext>
            </a:extLst>
          </p:cNvPr>
          <p:cNvSpPr/>
          <p:nvPr/>
        </p:nvSpPr>
        <p:spPr>
          <a:xfrm>
            <a:off x="5433120" y="1681743"/>
            <a:ext cx="584005" cy="368496"/>
          </a:xfrm>
          <a:custGeom>
            <a:avLst/>
            <a:gdLst>
              <a:gd name="connsiteX0" fmla="*/ 0 w 655092"/>
              <a:gd name="connsiteY0" fmla="*/ 0 h 368496"/>
              <a:gd name="connsiteX1" fmla="*/ 13648 w 655092"/>
              <a:gd name="connsiteY1" fmla="*/ 232012 h 368496"/>
              <a:gd name="connsiteX2" fmla="*/ 27295 w 655092"/>
              <a:gd name="connsiteY2" fmla="*/ 272955 h 368496"/>
              <a:gd name="connsiteX3" fmla="*/ 177421 w 655092"/>
              <a:gd name="connsiteY3" fmla="*/ 341194 h 368496"/>
              <a:gd name="connsiteX4" fmla="*/ 272955 w 655092"/>
              <a:gd name="connsiteY4" fmla="*/ 354842 h 368496"/>
              <a:gd name="connsiteX5" fmla="*/ 655092 w 655092"/>
              <a:gd name="connsiteY5" fmla="*/ 368490 h 3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92" h="368496">
                <a:moveTo>
                  <a:pt x="0" y="0"/>
                </a:moveTo>
                <a:cubicBezTo>
                  <a:pt x="4549" y="77337"/>
                  <a:pt x="5939" y="154925"/>
                  <a:pt x="13648" y="232012"/>
                </a:cubicBezTo>
                <a:cubicBezTo>
                  <a:pt x="15079" y="246326"/>
                  <a:pt x="17123" y="262783"/>
                  <a:pt x="27295" y="272955"/>
                </a:cubicBezTo>
                <a:cubicBezTo>
                  <a:pt x="82327" y="327987"/>
                  <a:pt x="109651" y="329899"/>
                  <a:pt x="177421" y="341194"/>
                </a:cubicBezTo>
                <a:cubicBezTo>
                  <a:pt x="209151" y="346482"/>
                  <a:pt x="240854" y="352771"/>
                  <a:pt x="272955" y="354842"/>
                </a:cubicBezTo>
                <a:cubicBezTo>
                  <a:pt x="496237" y="369248"/>
                  <a:pt x="511614" y="368490"/>
                  <a:pt x="655092" y="368490"/>
                </a:cubicBezTo>
              </a:path>
            </a:pathLst>
          </a:custGeom>
          <a:noFill/>
          <a:ln w="190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igura a mano libera 45">
            <a:extLst>
              <a:ext uri="{FF2B5EF4-FFF2-40B4-BE49-F238E27FC236}">
                <a16:creationId xmlns:a16="http://schemas.microsoft.com/office/drawing/2014/main" id="{7CC9876D-7164-1102-EC83-CD0307DEF442}"/>
              </a:ext>
            </a:extLst>
          </p:cNvPr>
          <p:cNvSpPr/>
          <p:nvPr/>
        </p:nvSpPr>
        <p:spPr>
          <a:xfrm>
            <a:off x="5362034" y="1681743"/>
            <a:ext cx="655092" cy="1820095"/>
          </a:xfrm>
          <a:custGeom>
            <a:avLst/>
            <a:gdLst>
              <a:gd name="connsiteX0" fmla="*/ 0 w 655092"/>
              <a:gd name="connsiteY0" fmla="*/ 0 h 368496"/>
              <a:gd name="connsiteX1" fmla="*/ 13648 w 655092"/>
              <a:gd name="connsiteY1" fmla="*/ 232012 h 368496"/>
              <a:gd name="connsiteX2" fmla="*/ 27295 w 655092"/>
              <a:gd name="connsiteY2" fmla="*/ 272955 h 368496"/>
              <a:gd name="connsiteX3" fmla="*/ 177421 w 655092"/>
              <a:gd name="connsiteY3" fmla="*/ 341194 h 368496"/>
              <a:gd name="connsiteX4" fmla="*/ 272955 w 655092"/>
              <a:gd name="connsiteY4" fmla="*/ 354842 h 368496"/>
              <a:gd name="connsiteX5" fmla="*/ 655092 w 655092"/>
              <a:gd name="connsiteY5" fmla="*/ 368490 h 3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92" h="368496">
                <a:moveTo>
                  <a:pt x="0" y="0"/>
                </a:moveTo>
                <a:cubicBezTo>
                  <a:pt x="4549" y="77337"/>
                  <a:pt x="5939" y="154925"/>
                  <a:pt x="13648" y="232012"/>
                </a:cubicBezTo>
                <a:cubicBezTo>
                  <a:pt x="15079" y="246326"/>
                  <a:pt x="17123" y="262783"/>
                  <a:pt x="27295" y="272955"/>
                </a:cubicBezTo>
                <a:cubicBezTo>
                  <a:pt x="82327" y="327987"/>
                  <a:pt x="109651" y="329899"/>
                  <a:pt x="177421" y="341194"/>
                </a:cubicBezTo>
                <a:cubicBezTo>
                  <a:pt x="209151" y="346482"/>
                  <a:pt x="240854" y="352771"/>
                  <a:pt x="272955" y="354842"/>
                </a:cubicBezTo>
                <a:cubicBezTo>
                  <a:pt x="496237" y="369248"/>
                  <a:pt x="511614" y="368490"/>
                  <a:pt x="655092" y="368490"/>
                </a:cubicBezTo>
              </a:path>
            </a:pathLst>
          </a:custGeom>
          <a:noFill/>
          <a:ln w="190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reccia giù 46">
            <a:extLst>
              <a:ext uri="{FF2B5EF4-FFF2-40B4-BE49-F238E27FC236}">
                <a16:creationId xmlns:a16="http://schemas.microsoft.com/office/drawing/2014/main" id="{BBC8B10D-6DE1-A7C6-FAD8-4A0C4F9DB74D}"/>
              </a:ext>
            </a:extLst>
          </p:cNvPr>
          <p:cNvSpPr/>
          <p:nvPr/>
        </p:nvSpPr>
        <p:spPr>
          <a:xfrm>
            <a:off x="660336" y="2044542"/>
            <a:ext cx="391011" cy="2529087"/>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JAMA Network (@JAMANetwork) / X">
            <a:extLst>
              <a:ext uri="{FF2B5EF4-FFF2-40B4-BE49-F238E27FC236}">
                <a16:creationId xmlns:a16="http://schemas.microsoft.com/office/drawing/2014/main" id="{5BD8EBBE-EB6C-E371-ACD3-04E12E979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6" t="13041" r="9631" b="21300"/>
          <a:stretch/>
        </p:blipFill>
        <p:spPr bwMode="auto">
          <a:xfrm>
            <a:off x="69224" y="6275389"/>
            <a:ext cx="1318366" cy="28909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9E9D7F6A-66D7-E7EB-45AD-4A898340B310}"/>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7" name="Immagine 6" descr="Immagine che contiene verde, cibo, parcheggiato&#10;&#10;Descrizione generata automaticamente">
            <a:extLst>
              <a:ext uri="{FF2B5EF4-FFF2-40B4-BE49-F238E27FC236}">
                <a16:creationId xmlns:a16="http://schemas.microsoft.com/office/drawing/2014/main" id="{A36FB32A-BA38-5F5A-395E-FC84FBAD2C16}"/>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9" name="Immagine 8">
            <a:extLst>
              <a:ext uri="{FF2B5EF4-FFF2-40B4-BE49-F238E27FC236}">
                <a16:creationId xmlns:a16="http://schemas.microsoft.com/office/drawing/2014/main" id="{75ABE755-7164-C2A0-0BB8-3E1F3EF9C3F8}"/>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7965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3" grpId="0"/>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2F10C7-E01B-D07C-27BB-58E4417DF3B4}"/>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086EC564-1390-922D-2408-EAE649D09D6D}"/>
              </a:ext>
            </a:extLst>
          </p:cNvPr>
          <p:cNvPicPr>
            <a:picLocks noChangeAspect="1"/>
          </p:cNvPicPr>
          <p:nvPr/>
        </p:nvPicPr>
        <p:blipFill>
          <a:blip r:embed="rId3"/>
          <a:stretch>
            <a:fillRect/>
          </a:stretch>
        </p:blipFill>
        <p:spPr>
          <a:xfrm>
            <a:off x="480008" y="1099700"/>
            <a:ext cx="5453192" cy="2830542"/>
          </a:xfrm>
          <a:prstGeom prst="rect">
            <a:avLst/>
          </a:prstGeom>
        </p:spPr>
      </p:pic>
      <p:pic>
        <p:nvPicPr>
          <p:cNvPr id="7" name="Immagine 6">
            <a:extLst>
              <a:ext uri="{FF2B5EF4-FFF2-40B4-BE49-F238E27FC236}">
                <a16:creationId xmlns:a16="http://schemas.microsoft.com/office/drawing/2014/main" id="{8C66D37E-BE3D-E14C-1163-356BF7D84BD7}"/>
              </a:ext>
            </a:extLst>
          </p:cNvPr>
          <p:cNvPicPr>
            <a:picLocks noChangeAspect="1"/>
          </p:cNvPicPr>
          <p:nvPr/>
        </p:nvPicPr>
        <p:blipFill>
          <a:blip r:embed="rId4"/>
          <a:stretch>
            <a:fillRect/>
          </a:stretch>
        </p:blipFill>
        <p:spPr>
          <a:xfrm>
            <a:off x="527983" y="3930242"/>
            <a:ext cx="5357241" cy="2142896"/>
          </a:xfrm>
          <a:prstGeom prst="rect">
            <a:avLst/>
          </a:prstGeom>
        </p:spPr>
      </p:pic>
      <p:sp>
        <p:nvSpPr>
          <p:cNvPr id="9" name="CasellaDiTesto 8">
            <a:extLst>
              <a:ext uri="{FF2B5EF4-FFF2-40B4-BE49-F238E27FC236}">
                <a16:creationId xmlns:a16="http://schemas.microsoft.com/office/drawing/2014/main" id="{B3B024DE-4053-AA1A-6253-093EF58582D1}"/>
              </a:ext>
            </a:extLst>
          </p:cNvPr>
          <p:cNvSpPr txBox="1"/>
          <p:nvPr/>
        </p:nvSpPr>
        <p:spPr>
          <a:xfrm>
            <a:off x="5933199" y="3916599"/>
            <a:ext cx="5566543" cy="909031"/>
          </a:xfrm>
          <a:prstGeom prst="rect">
            <a:avLst/>
          </a:prstGeom>
          <a:noFill/>
        </p:spPr>
        <p:txBody>
          <a:bodyPr wrap="square">
            <a:spAutoFit/>
          </a:bodyPr>
          <a:lstStyle/>
          <a:p>
            <a:pPr>
              <a:lnSpc>
                <a:spcPts val="2180"/>
              </a:lnSpc>
            </a:pPr>
            <a:r>
              <a:rPr lang="it-IT" sz="1400" i="1" dirty="0" err="1">
                <a:latin typeface="Arial" panose="020B0604020202020204" pitchFamily="34" charset="0"/>
                <a:cs typeface="Arial" panose="020B0604020202020204" pitchFamily="34" charset="0"/>
              </a:rPr>
              <a:t>Each</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additional</a:t>
            </a:r>
            <a:r>
              <a:rPr lang="it-IT" sz="1400" i="1" dirty="0">
                <a:latin typeface="Arial" panose="020B0604020202020204" pitchFamily="34" charset="0"/>
                <a:cs typeface="Arial" panose="020B0604020202020204" pitchFamily="34" charset="0"/>
              </a:rPr>
              <a:t> hour of time from ED </a:t>
            </a:r>
            <a:r>
              <a:rPr lang="it-IT" sz="1400" i="1" dirty="0" err="1">
                <a:latin typeface="Arial" panose="020B0604020202020204" pitchFamily="34" charset="0"/>
                <a:cs typeface="Arial" panose="020B0604020202020204" pitchFamily="34" charset="0"/>
              </a:rPr>
              <a:t>arrival</a:t>
            </a:r>
            <a:r>
              <a:rPr lang="it-IT" sz="1400" i="1" dirty="0">
                <a:latin typeface="Arial" panose="020B0604020202020204" pitchFamily="34" charset="0"/>
                <a:cs typeface="Arial" panose="020B0604020202020204" pitchFamily="34" charset="0"/>
              </a:rPr>
              <a:t> to </a:t>
            </a:r>
            <a:r>
              <a:rPr lang="it-IT" sz="1400" i="1" dirty="0" err="1">
                <a:latin typeface="Arial" panose="020B0604020202020204" pitchFamily="34" charset="0"/>
                <a:cs typeface="Arial" panose="020B0604020202020204" pitchFamily="34" charset="0"/>
              </a:rPr>
              <a:t>administration</a:t>
            </a:r>
            <a:r>
              <a:rPr lang="it-IT" sz="1400" i="1" dirty="0">
                <a:latin typeface="Arial" panose="020B0604020202020204" pitchFamily="34" charset="0"/>
                <a:cs typeface="Arial" panose="020B0604020202020204" pitchFamily="34" charset="0"/>
              </a:rPr>
              <a:t> of </a:t>
            </a:r>
            <a:r>
              <a:rPr lang="it-IT" sz="1400" i="1" dirty="0" err="1">
                <a:latin typeface="Arial" panose="020B0604020202020204" pitchFamily="34" charset="0"/>
                <a:cs typeface="Arial" panose="020B0604020202020204" pitchFamily="34" charset="0"/>
              </a:rPr>
              <a:t>antimicrobials</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is</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associated</a:t>
            </a:r>
            <a:r>
              <a:rPr lang="it-IT" sz="1400" i="1" dirty="0">
                <a:latin typeface="Arial" panose="020B0604020202020204" pitchFamily="34" charset="0"/>
                <a:cs typeface="Arial" panose="020B0604020202020204" pitchFamily="34" charset="0"/>
              </a:rPr>
              <a:t> with 1.04-1.19 </a:t>
            </a:r>
            <a:r>
              <a:rPr lang="it-IT" sz="1400" i="1" dirty="0" err="1">
                <a:latin typeface="Arial" panose="020B0604020202020204" pitchFamily="34" charset="0"/>
                <a:cs typeface="Arial" panose="020B0604020202020204" pitchFamily="34" charset="0"/>
              </a:rPr>
              <a:t>increased</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odds</a:t>
            </a:r>
            <a:r>
              <a:rPr lang="it-IT" sz="1400" i="1" dirty="0">
                <a:latin typeface="Arial" panose="020B0604020202020204" pitchFamily="34" charset="0"/>
                <a:cs typeface="Arial" panose="020B0604020202020204" pitchFamily="34" charset="0"/>
              </a:rPr>
              <a:t> of in-hospital </a:t>
            </a:r>
            <a:r>
              <a:rPr lang="it-IT" sz="1400" i="1" dirty="0" err="1">
                <a:latin typeface="Arial" panose="020B0604020202020204" pitchFamily="34" charset="0"/>
                <a:cs typeface="Arial" panose="020B0604020202020204" pitchFamily="34" charset="0"/>
              </a:rPr>
              <a:t>mortality</a:t>
            </a:r>
            <a:endParaRPr lang="it-IT" sz="1400" i="1"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EB5822E5-D64C-C985-00AE-EF52DBB2E788}"/>
              </a:ext>
            </a:extLst>
          </p:cNvPr>
          <p:cNvSpPr txBox="1"/>
          <p:nvPr/>
        </p:nvSpPr>
        <p:spPr>
          <a:xfrm>
            <a:off x="0" y="6457890"/>
            <a:ext cx="6858184" cy="400110"/>
          </a:xfrm>
          <a:prstGeom prst="rect">
            <a:avLst/>
          </a:prstGeom>
          <a:noFill/>
        </p:spPr>
        <p:txBody>
          <a:bodyPr wrap="square">
            <a:spAutoFit/>
          </a:bodyPr>
          <a:lstStyle/>
          <a:p>
            <a:r>
              <a:rPr lang="it-IT" sz="1000" dirty="0">
                <a:latin typeface="Arial" panose="020B0604020202020204" pitchFamily="34" charset="0"/>
                <a:cs typeface="Arial" panose="020B0604020202020204" pitchFamily="34" charset="0"/>
              </a:rPr>
              <a:t>Evans L. et al. </a:t>
            </a:r>
            <a:r>
              <a:rPr lang="it-IT" sz="1000" dirty="0" err="1">
                <a:latin typeface="Arial" panose="020B0604020202020204" pitchFamily="34" charset="0"/>
                <a:cs typeface="Arial" panose="020B0604020202020204" pitchFamily="34" charset="0"/>
              </a:rPr>
              <a:t>Surviving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Sepsis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Campaign</a:t>
            </a:r>
            <a:r>
              <a:rPr lang="it-IT" sz="1000" dirty="0">
                <a:latin typeface="Arial" panose="020B0604020202020204" pitchFamily="34" charset="0"/>
                <a:cs typeface="Arial" panose="020B0604020202020204" pitchFamily="34" charset="0"/>
              </a:rPr>
              <a:t>: International </a:t>
            </a:r>
            <a:r>
              <a:rPr lang="it-IT" sz="1000" dirty="0" err="1">
                <a:latin typeface="Arial" panose="020B0604020202020204" pitchFamily="34" charset="0"/>
                <a:cs typeface="Arial" panose="020B0604020202020204" pitchFamily="34" charset="0"/>
              </a:rPr>
              <a:t>Guidelines</a:t>
            </a:r>
            <a:r>
              <a:rPr lang="it-IT" sz="1000" dirty="0">
                <a:latin typeface="Arial" panose="020B0604020202020204" pitchFamily="34" charset="0"/>
                <a:cs typeface="Arial" panose="020B0604020202020204" pitchFamily="34" charset="0"/>
              </a:rPr>
              <a:t> for Management of </a:t>
            </a:r>
            <a:r>
              <a:rPr lang="it-IT" sz="1000" dirty="0" err="1">
                <a:latin typeface="Arial" panose="020B0604020202020204" pitchFamily="34" charset="0"/>
                <a:cs typeface="Arial" panose="020B0604020202020204" pitchFamily="34" charset="0"/>
              </a:rPr>
              <a:t>Sepsis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Septic</a:t>
            </a:r>
            <a:r>
              <a:rPr lang="it-IT" sz="1000" dirty="0">
                <a:latin typeface="Arial" panose="020B0604020202020204" pitchFamily="34" charset="0"/>
                <a:cs typeface="Arial" panose="020B0604020202020204" pitchFamily="34" charset="0"/>
              </a:rPr>
              <a:t> Shock 2021. Critical Care Medicine 2021</a:t>
            </a:r>
          </a:p>
        </p:txBody>
      </p:sp>
      <p:sp>
        <p:nvSpPr>
          <p:cNvPr id="16" name="Title 1">
            <a:extLst>
              <a:ext uri="{FF2B5EF4-FFF2-40B4-BE49-F238E27FC236}">
                <a16:creationId xmlns:a16="http://schemas.microsoft.com/office/drawing/2014/main" id="{5FB18571-6456-CD8B-A8DC-B087DEAA005B}"/>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Sepsi e shock </a:t>
            </a:r>
            <a:r>
              <a:rPr lang="en-US" sz="3200" b="1" dirty="0" err="1">
                <a:latin typeface="Arial" panose="020B0604020202020204" pitchFamily="34" charset="0"/>
                <a:ea typeface="Helvetica Neue" panose="02000503000000020004" pitchFamily="2" charset="0"/>
                <a:cs typeface="Arial" panose="020B0604020202020204" pitchFamily="34" charset="0"/>
              </a:rPr>
              <a:t>settico</a:t>
            </a:r>
            <a:r>
              <a:rPr lang="en-US" sz="3200" b="1" dirty="0">
                <a:latin typeface="Arial" panose="020B0604020202020204" pitchFamily="34" charset="0"/>
                <a:ea typeface="Helvetica Neue" panose="02000503000000020004" pitchFamily="2" charset="0"/>
                <a:cs typeface="Arial" panose="020B0604020202020204" pitchFamily="34" charset="0"/>
              </a:rPr>
              <a:t>: prima </a:t>
            </a:r>
            <a:r>
              <a:rPr lang="en-US" sz="3200" b="1" dirty="0" err="1">
                <a:latin typeface="Arial" panose="020B0604020202020204" pitchFamily="34" charset="0"/>
                <a:ea typeface="Helvetica Neue" panose="02000503000000020004" pitchFamily="2" charset="0"/>
                <a:cs typeface="Arial" panose="020B0604020202020204" pitchFamily="34" charset="0"/>
              </a:rPr>
              <a:t>è</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meglio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7" name="CasellaDiTesto 16">
            <a:extLst>
              <a:ext uri="{FF2B5EF4-FFF2-40B4-BE49-F238E27FC236}">
                <a16:creationId xmlns:a16="http://schemas.microsoft.com/office/drawing/2014/main" id="{79C33B58-3854-9318-9419-3A18AD2D9332}"/>
              </a:ext>
            </a:extLst>
          </p:cNvPr>
          <p:cNvSpPr txBox="1"/>
          <p:nvPr/>
        </p:nvSpPr>
        <p:spPr>
          <a:xfrm>
            <a:off x="7051647" y="1967937"/>
            <a:ext cx="4031505" cy="830997"/>
          </a:xfrm>
          <a:prstGeom prst="rect">
            <a:avLst/>
          </a:prstGeom>
          <a:noFill/>
          <a:ln w="28575">
            <a:solidFill>
              <a:srgbClr val="C00000"/>
            </a:solidFill>
          </a:ln>
        </p:spPr>
        <p:txBody>
          <a:bodyPr wrap="square" rtlCol="0">
            <a:spAutoFit/>
          </a:bodyPr>
          <a:lstStyle/>
          <a:p>
            <a:pPr algn="ctr"/>
            <a:r>
              <a:rPr lang="it-IT" sz="2400" dirty="0">
                <a:solidFill>
                  <a:srgbClr val="C00000"/>
                </a:solidFill>
                <a:latin typeface="Arial" panose="020B0604020202020204" pitchFamily="34" charset="0"/>
                <a:cs typeface="Arial" panose="020B0604020202020204" pitchFamily="34" charset="0"/>
              </a:rPr>
              <a:t>Sepsi e shock settico sono tempo-dipendenti!</a:t>
            </a:r>
          </a:p>
        </p:txBody>
      </p:sp>
      <p:sp>
        <p:nvSpPr>
          <p:cNvPr id="18" name="CasellaDiTesto 17">
            <a:extLst>
              <a:ext uri="{FF2B5EF4-FFF2-40B4-BE49-F238E27FC236}">
                <a16:creationId xmlns:a16="http://schemas.microsoft.com/office/drawing/2014/main" id="{63FCDBB6-5B1D-6984-D731-57A7776FA52C}"/>
              </a:ext>
            </a:extLst>
          </p:cNvPr>
          <p:cNvSpPr txBox="1"/>
          <p:nvPr/>
        </p:nvSpPr>
        <p:spPr>
          <a:xfrm>
            <a:off x="13296275" y="2383436"/>
            <a:ext cx="184731" cy="369332"/>
          </a:xfrm>
          <a:prstGeom prst="rect">
            <a:avLst/>
          </a:prstGeom>
          <a:noFill/>
        </p:spPr>
        <p:txBody>
          <a:bodyPr wrap="none" rtlCol="0">
            <a:spAutoFit/>
          </a:bodyPr>
          <a:lstStyle/>
          <a:p>
            <a:endParaRPr lang="it-IT" dirty="0"/>
          </a:p>
        </p:txBody>
      </p:sp>
      <p:cxnSp>
        <p:nvCxnSpPr>
          <p:cNvPr id="3" name="Connettore 1 2">
            <a:extLst>
              <a:ext uri="{FF2B5EF4-FFF2-40B4-BE49-F238E27FC236}">
                <a16:creationId xmlns:a16="http://schemas.microsoft.com/office/drawing/2014/main" id="{9F9232C6-7CDC-A699-CC76-8E42337BEBE1}"/>
              </a:ext>
            </a:extLst>
          </p:cNvPr>
          <p:cNvCxnSpPr/>
          <p:nvPr/>
        </p:nvCxnSpPr>
        <p:spPr>
          <a:xfrm>
            <a:off x="4092315" y="4736892"/>
            <a:ext cx="13191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Connettore 1 3">
            <a:extLst>
              <a:ext uri="{FF2B5EF4-FFF2-40B4-BE49-F238E27FC236}">
                <a16:creationId xmlns:a16="http://schemas.microsoft.com/office/drawing/2014/main" id="{5BBE3CC5-1127-A202-C21A-B425314386B0}"/>
              </a:ext>
            </a:extLst>
          </p:cNvPr>
          <p:cNvCxnSpPr>
            <a:cxnSpLocks/>
          </p:cNvCxnSpPr>
          <p:nvPr/>
        </p:nvCxnSpPr>
        <p:spPr>
          <a:xfrm>
            <a:off x="1546486" y="2358244"/>
            <a:ext cx="103182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42C3FC2A-1EF4-4E88-C536-F97E815DC6F1}"/>
              </a:ext>
            </a:extLst>
          </p:cNvPr>
          <p:cNvCxnSpPr>
            <a:cxnSpLocks/>
          </p:cNvCxnSpPr>
          <p:nvPr/>
        </p:nvCxnSpPr>
        <p:spPr>
          <a:xfrm>
            <a:off x="3780020" y="3429000"/>
            <a:ext cx="19012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664E9A8B-29A3-43A8-1053-8FDDF71BABAB}"/>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9" name="Immagine 18" descr="Immagine che contiene verde, cibo, parcheggiato&#10;&#10;Descrizione generata automaticamente">
            <a:extLst>
              <a:ext uri="{FF2B5EF4-FFF2-40B4-BE49-F238E27FC236}">
                <a16:creationId xmlns:a16="http://schemas.microsoft.com/office/drawing/2014/main" id="{05B36FF8-02C4-829C-AA0A-C4EE687C3A0D}"/>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20" name="Immagine 19">
            <a:extLst>
              <a:ext uri="{FF2B5EF4-FFF2-40B4-BE49-F238E27FC236}">
                <a16:creationId xmlns:a16="http://schemas.microsoft.com/office/drawing/2014/main" id="{582486F6-559C-49B6-6C68-F92FD8616BC7}"/>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255023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52192DA-52AB-78B2-35FB-0281D1928460}"/>
              </a:ext>
            </a:extLst>
          </p:cNvPr>
          <p:cNvPicPr>
            <a:picLocks noChangeAspect="1"/>
          </p:cNvPicPr>
          <p:nvPr/>
        </p:nvPicPr>
        <p:blipFill>
          <a:blip r:embed="rId3"/>
          <a:stretch>
            <a:fillRect/>
          </a:stretch>
        </p:blipFill>
        <p:spPr>
          <a:xfrm>
            <a:off x="2371466" y="965949"/>
            <a:ext cx="7449065" cy="5157808"/>
          </a:xfrm>
          <a:prstGeom prst="rect">
            <a:avLst/>
          </a:prstGeom>
        </p:spPr>
      </p:pic>
      <p:sp>
        <p:nvSpPr>
          <p:cNvPr id="7" name="Rettangolo 6">
            <a:extLst>
              <a:ext uri="{FF2B5EF4-FFF2-40B4-BE49-F238E27FC236}">
                <a16:creationId xmlns:a16="http://schemas.microsoft.com/office/drawing/2014/main" id="{485F78D0-02DB-630C-6D33-E56C0A862265}"/>
              </a:ext>
            </a:extLst>
          </p:cNvPr>
          <p:cNvSpPr/>
          <p:nvPr/>
        </p:nvSpPr>
        <p:spPr>
          <a:xfrm>
            <a:off x="6843148" y="941235"/>
            <a:ext cx="3100953" cy="455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3AFB3BF5-5C53-82ED-E189-87B5A0658269}"/>
              </a:ext>
            </a:extLst>
          </p:cNvPr>
          <p:cNvPicPr>
            <a:picLocks noChangeAspect="1"/>
          </p:cNvPicPr>
          <p:nvPr/>
        </p:nvPicPr>
        <p:blipFill>
          <a:blip r:embed="rId4"/>
          <a:srcRect t="24397"/>
          <a:stretch/>
        </p:blipFill>
        <p:spPr>
          <a:xfrm>
            <a:off x="0" y="6239435"/>
            <a:ext cx="4804475" cy="618564"/>
          </a:xfrm>
          <a:prstGeom prst="rect">
            <a:avLst/>
          </a:prstGeom>
        </p:spPr>
      </p:pic>
      <p:sp>
        <p:nvSpPr>
          <p:cNvPr id="12" name="Title 1">
            <a:extLst>
              <a:ext uri="{FF2B5EF4-FFF2-40B4-BE49-F238E27FC236}">
                <a16:creationId xmlns:a16="http://schemas.microsoft.com/office/drawing/2014/main" id="{4B49359B-3E38-23BA-9C01-3DC7C686F29C}"/>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Glucocorticoidi</a:t>
            </a:r>
            <a:r>
              <a:rPr lang="en-US" sz="3200" b="1" dirty="0">
                <a:latin typeface="Arial" panose="020B0604020202020204" pitchFamily="34" charset="0"/>
                <a:ea typeface="Helvetica Neue" panose="02000503000000020004" pitchFamily="2" charset="0"/>
                <a:cs typeface="Arial" panose="020B0604020202020204" pitchFamily="34" charset="0"/>
              </a:rPr>
              <a:t> in CAP/ARDS/shock </a:t>
            </a:r>
            <a:r>
              <a:rPr lang="en-US" sz="3200" b="1" dirty="0" err="1">
                <a:latin typeface="Arial" panose="020B0604020202020204" pitchFamily="34" charset="0"/>
                <a:ea typeface="Helvetica Neue" panose="02000503000000020004" pitchFamily="2" charset="0"/>
                <a:cs typeface="Arial" panose="020B0604020202020204" pitchFamily="34" charset="0"/>
              </a:rPr>
              <a:t>settico</a:t>
            </a:r>
            <a:endParaRPr lang="en-US" sz="2000" b="1" dirty="0">
              <a:latin typeface="Arial" panose="020B0604020202020204" pitchFamily="34" charset="0"/>
              <a:ea typeface="Helvetica Neue" panose="02000503000000020004" pitchFamily="2" charset="0"/>
              <a:cs typeface="Arial" panose="020B0604020202020204" pitchFamily="34" charset="0"/>
            </a:endParaRPr>
          </a:p>
        </p:txBody>
      </p:sp>
      <p:pic>
        <p:nvPicPr>
          <p:cNvPr id="2" name="Immagine 1">
            <a:extLst>
              <a:ext uri="{FF2B5EF4-FFF2-40B4-BE49-F238E27FC236}">
                <a16:creationId xmlns:a16="http://schemas.microsoft.com/office/drawing/2014/main" id="{16747B58-49AA-0E1E-7DE9-A760C9B10E51}"/>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E2B2E36B-203C-E341-A8B9-D7D832FD41B1}"/>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4" name="Immagine 3">
            <a:extLst>
              <a:ext uri="{FF2B5EF4-FFF2-40B4-BE49-F238E27FC236}">
                <a16:creationId xmlns:a16="http://schemas.microsoft.com/office/drawing/2014/main" id="{A6329E55-AB59-FCF2-03CB-D6922F6FD5DA}"/>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5" name="Ovale 4">
            <a:extLst>
              <a:ext uri="{FF2B5EF4-FFF2-40B4-BE49-F238E27FC236}">
                <a16:creationId xmlns:a16="http://schemas.microsoft.com/office/drawing/2014/main" id="{C38A6708-F3B4-7B71-52C4-166AF17FAA73}"/>
              </a:ext>
            </a:extLst>
          </p:cNvPr>
          <p:cNvSpPr/>
          <p:nvPr/>
        </p:nvSpPr>
        <p:spPr>
          <a:xfrm>
            <a:off x="8051470" y="4952010"/>
            <a:ext cx="368135" cy="17813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63601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66FD2D-A6A0-9542-CB8C-BE9BD51A5D89}"/>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1EB54E05-DC06-2FAA-A23D-2849645AC091}"/>
              </a:ext>
            </a:extLst>
          </p:cNvPr>
          <p:cNvPicPr>
            <a:picLocks noChangeAspect="1"/>
          </p:cNvPicPr>
          <p:nvPr/>
        </p:nvPicPr>
        <p:blipFill>
          <a:blip r:embed="rId3"/>
          <a:stretch>
            <a:fillRect/>
          </a:stretch>
        </p:blipFill>
        <p:spPr>
          <a:xfrm>
            <a:off x="6653579" y="1094831"/>
            <a:ext cx="5453192" cy="2830542"/>
          </a:xfrm>
          <a:prstGeom prst="rect">
            <a:avLst/>
          </a:prstGeom>
        </p:spPr>
      </p:pic>
      <p:pic>
        <p:nvPicPr>
          <p:cNvPr id="7" name="Immagine 6">
            <a:extLst>
              <a:ext uri="{FF2B5EF4-FFF2-40B4-BE49-F238E27FC236}">
                <a16:creationId xmlns:a16="http://schemas.microsoft.com/office/drawing/2014/main" id="{C06BCEE1-D282-EDBB-9EB4-EC5BDB35F7D7}"/>
              </a:ext>
            </a:extLst>
          </p:cNvPr>
          <p:cNvPicPr>
            <a:picLocks noChangeAspect="1"/>
          </p:cNvPicPr>
          <p:nvPr/>
        </p:nvPicPr>
        <p:blipFill>
          <a:blip r:embed="rId4"/>
          <a:stretch>
            <a:fillRect/>
          </a:stretch>
        </p:blipFill>
        <p:spPr>
          <a:xfrm>
            <a:off x="6701554" y="3925373"/>
            <a:ext cx="5357241" cy="2142896"/>
          </a:xfrm>
          <a:prstGeom prst="rect">
            <a:avLst/>
          </a:prstGeom>
        </p:spPr>
      </p:pic>
      <p:sp>
        <p:nvSpPr>
          <p:cNvPr id="9" name="CasellaDiTesto 8">
            <a:extLst>
              <a:ext uri="{FF2B5EF4-FFF2-40B4-BE49-F238E27FC236}">
                <a16:creationId xmlns:a16="http://schemas.microsoft.com/office/drawing/2014/main" id="{FB33D9BB-F184-1836-0C65-2A02F67127B1}"/>
              </a:ext>
            </a:extLst>
          </p:cNvPr>
          <p:cNvSpPr txBox="1"/>
          <p:nvPr/>
        </p:nvSpPr>
        <p:spPr>
          <a:xfrm>
            <a:off x="6825827" y="4996821"/>
            <a:ext cx="5092516" cy="950132"/>
          </a:xfrm>
          <a:prstGeom prst="rect">
            <a:avLst/>
          </a:prstGeom>
          <a:solidFill>
            <a:schemeClr val="bg1"/>
          </a:solidFill>
        </p:spPr>
        <p:txBody>
          <a:bodyPr wrap="square">
            <a:spAutoFit/>
          </a:bodyPr>
          <a:lstStyle/>
          <a:p>
            <a:pPr>
              <a:lnSpc>
                <a:spcPts val="2280"/>
              </a:lnSpc>
            </a:pPr>
            <a:r>
              <a:rPr lang="it-IT" sz="1600" i="1" dirty="0" err="1">
                <a:solidFill>
                  <a:srgbClr val="C00000"/>
                </a:solidFill>
                <a:latin typeface="Arial" panose="020B0604020202020204" pitchFamily="34" charset="0"/>
                <a:cs typeface="Arial" panose="020B0604020202020204" pitchFamily="34" charset="0"/>
              </a:rPr>
              <a:t>Each</a:t>
            </a:r>
            <a:r>
              <a:rPr lang="it-IT" sz="1600" i="1" dirty="0">
                <a:solidFill>
                  <a:srgbClr val="C00000"/>
                </a:solidFill>
                <a:latin typeface="Arial" panose="020B0604020202020204" pitchFamily="34" charset="0"/>
                <a:cs typeface="Arial" panose="020B0604020202020204" pitchFamily="34" charset="0"/>
              </a:rPr>
              <a:t> </a:t>
            </a:r>
            <a:r>
              <a:rPr lang="it-IT" sz="1600" i="1" dirty="0" err="1">
                <a:solidFill>
                  <a:srgbClr val="C00000"/>
                </a:solidFill>
                <a:latin typeface="Arial" panose="020B0604020202020204" pitchFamily="34" charset="0"/>
                <a:cs typeface="Arial" panose="020B0604020202020204" pitchFamily="34" charset="0"/>
              </a:rPr>
              <a:t>additional</a:t>
            </a:r>
            <a:r>
              <a:rPr lang="it-IT" sz="1600" i="1" dirty="0">
                <a:solidFill>
                  <a:srgbClr val="C00000"/>
                </a:solidFill>
                <a:latin typeface="Arial" panose="020B0604020202020204" pitchFamily="34" charset="0"/>
                <a:cs typeface="Arial" panose="020B0604020202020204" pitchFamily="34" charset="0"/>
              </a:rPr>
              <a:t> hour of time from ED </a:t>
            </a:r>
            <a:r>
              <a:rPr lang="it-IT" sz="1600" i="1" dirty="0" err="1">
                <a:solidFill>
                  <a:srgbClr val="C00000"/>
                </a:solidFill>
                <a:latin typeface="Arial" panose="020B0604020202020204" pitchFamily="34" charset="0"/>
                <a:cs typeface="Arial" panose="020B0604020202020204" pitchFamily="34" charset="0"/>
              </a:rPr>
              <a:t>arrival</a:t>
            </a:r>
            <a:r>
              <a:rPr lang="it-IT" sz="1600" i="1" dirty="0">
                <a:solidFill>
                  <a:srgbClr val="C00000"/>
                </a:solidFill>
                <a:latin typeface="Arial" panose="020B0604020202020204" pitchFamily="34" charset="0"/>
                <a:cs typeface="Arial" panose="020B0604020202020204" pitchFamily="34" charset="0"/>
              </a:rPr>
              <a:t> to </a:t>
            </a:r>
            <a:r>
              <a:rPr lang="it-IT" sz="1600" i="1" dirty="0" err="1">
                <a:solidFill>
                  <a:srgbClr val="C00000"/>
                </a:solidFill>
                <a:latin typeface="Arial" panose="020B0604020202020204" pitchFamily="34" charset="0"/>
                <a:cs typeface="Arial" panose="020B0604020202020204" pitchFamily="34" charset="0"/>
              </a:rPr>
              <a:t>administration</a:t>
            </a:r>
            <a:r>
              <a:rPr lang="it-IT" sz="1600" i="1" dirty="0">
                <a:solidFill>
                  <a:srgbClr val="C00000"/>
                </a:solidFill>
                <a:latin typeface="Arial" panose="020B0604020202020204" pitchFamily="34" charset="0"/>
                <a:cs typeface="Arial" panose="020B0604020202020204" pitchFamily="34" charset="0"/>
              </a:rPr>
              <a:t> of </a:t>
            </a:r>
            <a:r>
              <a:rPr lang="it-IT" sz="1600" i="1" dirty="0" err="1">
                <a:solidFill>
                  <a:srgbClr val="C00000"/>
                </a:solidFill>
                <a:latin typeface="Arial" panose="020B0604020202020204" pitchFamily="34" charset="0"/>
                <a:cs typeface="Arial" panose="020B0604020202020204" pitchFamily="34" charset="0"/>
              </a:rPr>
              <a:t>antimicrobials</a:t>
            </a:r>
            <a:r>
              <a:rPr lang="it-IT" sz="1600" i="1" dirty="0">
                <a:solidFill>
                  <a:srgbClr val="C00000"/>
                </a:solidFill>
                <a:latin typeface="Arial" panose="020B0604020202020204" pitchFamily="34" charset="0"/>
                <a:cs typeface="Arial" panose="020B0604020202020204" pitchFamily="34" charset="0"/>
              </a:rPr>
              <a:t> </a:t>
            </a:r>
            <a:r>
              <a:rPr lang="it-IT" sz="1600" i="1" dirty="0" err="1">
                <a:solidFill>
                  <a:srgbClr val="C00000"/>
                </a:solidFill>
                <a:latin typeface="Arial" panose="020B0604020202020204" pitchFamily="34" charset="0"/>
                <a:cs typeface="Arial" panose="020B0604020202020204" pitchFamily="34" charset="0"/>
              </a:rPr>
              <a:t>is</a:t>
            </a:r>
            <a:r>
              <a:rPr lang="it-IT" sz="1600" i="1" dirty="0">
                <a:solidFill>
                  <a:srgbClr val="C00000"/>
                </a:solidFill>
                <a:latin typeface="Arial" panose="020B0604020202020204" pitchFamily="34" charset="0"/>
                <a:cs typeface="Arial" panose="020B0604020202020204" pitchFamily="34" charset="0"/>
              </a:rPr>
              <a:t> </a:t>
            </a:r>
            <a:r>
              <a:rPr lang="it-IT" sz="1600" i="1" dirty="0" err="1">
                <a:solidFill>
                  <a:srgbClr val="C00000"/>
                </a:solidFill>
                <a:latin typeface="Arial" panose="020B0604020202020204" pitchFamily="34" charset="0"/>
                <a:cs typeface="Arial" panose="020B0604020202020204" pitchFamily="34" charset="0"/>
              </a:rPr>
              <a:t>associated</a:t>
            </a:r>
            <a:r>
              <a:rPr lang="it-IT" sz="1600" i="1" dirty="0">
                <a:solidFill>
                  <a:srgbClr val="C00000"/>
                </a:solidFill>
                <a:latin typeface="Arial" panose="020B0604020202020204" pitchFamily="34" charset="0"/>
                <a:cs typeface="Arial" panose="020B0604020202020204" pitchFamily="34" charset="0"/>
              </a:rPr>
              <a:t> with 1.04-1.19 </a:t>
            </a:r>
            <a:r>
              <a:rPr lang="it-IT" sz="1600" i="1" dirty="0" err="1">
                <a:solidFill>
                  <a:srgbClr val="C00000"/>
                </a:solidFill>
                <a:latin typeface="Arial" panose="020B0604020202020204" pitchFamily="34" charset="0"/>
                <a:cs typeface="Arial" panose="020B0604020202020204" pitchFamily="34" charset="0"/>
              </a:rPr>
              <a:t>increased</a:t>
            </a:r>
            <a:r>
              <a:rPr lang="it-IT" sz="1600" i="1" dirty="0">
                <a:solidFill>
                  <a:srgbClr val="C00000"/>
                </a:solidFill>
                <a:latin typeface="Arial" panose="020B0604020202020204" pitchFamily="34" charset="0"/>
                <a:cs typeface="Arial" panose="020B0604020202020204" pitchFamily="34" charset="0"/>
              </a:rPr>
              <a:t> </a:t>
            </a:r>
            <a:r>
              <a:rPr lang="it-IT" sz="1600" i="1" dirty="0" err="1">
                <a:solidFill>
                  <a:srgbClr val="C00000"/>
                </a:solidFill>
                <a:latin typeface="Arial" panose="020B0604020202020204" pitchFamily="34" charset="0"/>
                <a:cs typeface="Arial" panose="020B0604020202020204" pitchFamily="34" charset="0"/>
              </a:rPr>
              <a:t>odds</a:t>
            </a:r>
            <a:r>
              <a:rPr lang="it-IT" sz="1600" i="1" dirty="0">
                <a:solidFill>
                  <a:srgbClr val="C00000"/>
                </a:solidFill>
                <a:latin typeface="Arial" panose="020B0604020202020204" pitchFamily="34" charset="0"/>
                <a:cs typeface="Arial" panose="020B0604020202020204" pitchFamily="34" charset="0"/>
              </a:rPr>
              <a:t> of in-hospital </a:t>
            </a:r>
            <a:r>
              <a:rPr lang="it-IT" sz="1600" i="1" dirty="0" err="1">
                <a:solidFill>
                  <a:srgbClr val="C00000"/>
                </a:solidFill>
                <a:latin typeface="Arial" panose="020B0604020202020204" pitchFamily="34" charset="0"/>
                <a:cs typeface="Arial" panose="020B0604020202020204" pitchFamily="34" charset="0"/>
              </a:rPr>
              <a:t>mortality</a:t>
            </a:r>
            <a:endParaRPr lang="it-IT" sz="1600" i="1" dirty="0">
              <a:solidFill>
                <a:srgbClr val="C00000"/>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839EC2E3-2A1A-EA59-62CF-555D9419CCD7}"/>
              </a:ext>
            </a:extLst>
          </p:cNvPr>
          <p:cNvSpPr txBox="1"/>
          <p:nvPr/>
        </p:nvSpPr>
        <p:spPr>
          <a:xfrm>
            <a:off x="0" y="6457890"/>
            <a:ext cx="6858184" cy="400110"/>
          </a:xfrm>
          <a:prstGeom prst="rect">
            <a:avLst/>
          </a:prstGeom>
          <a:noFill/>
        </p:spPr>
        <p:txBody>
          <a:bodyPr wrap="square">
            <a:spAutoFit/>
          </a:bodyPr>
          <a:lstStyle/>
          <a:p>
            <a:r>
              <a:rPr lang="it-IT" sz="1000" dirty="0">
                <a:latin typeface="Arial" panose="020B0604020202020204" pitchFamily="34" charset="0"/>
                <a:cs typeface="Arial" panose="020B0604020202020204" pitchFamily="34" charset="0"/>
              </a:rPr>
              <a:t>Evans L. et al. </a:t>
            </a:r>
            <a:r>
              <a:rPr lang="it-IT" sz="1000" dirty="0" err="1">
                <a:latin typeface="Arial" panose="020B0604020202020204" pitchFamily="34" charset="0"/>
                <a:cs typeface="Arial" panose="020B0604020202020204" pitchFamily="34" charset="0"/>
              </a:rPr>
              <a:t>Surviving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Sepsis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Campaign</a:t>
            </a:r>
            <a:r>
              <a:rPr lang="it-IT" sz="1000" dirty="0">
                <a:latin typeface="Arial" panose="020B0604020202020204" pitchFamily="34" charset="0"/>
                <a:cs typeface="Arial" panose="020B0604020202020204" pitchFamily="34" charset="0"/>
              </a:rPr>
              <a:t>: International </a:t>
            </a:r>
            <a:r>
              <a:rPr lang="it-IT" sz="1000" dirty="0" err="1">
                <a:latin typeface="Arial" panose="020B0604020202020204" pitchFamily="34" charset="0"/>
                <a:cs typeface="Arial" panose="020B0604020202020204" pitchFamily="34" charset="0"/>
              </a:rPr>
              <a:t>Guidelines</a:t>
            </a:r>
            <a:r>
              <a:rPr lang="it-IT" sz="1000" dirty="0">
                <a:latin typeface="Arial" panose="020B0604020202020204" pitchFamily="34" charset="0"/>
                <a:cs typeface="Arial" panose="020B0604020202020204" pitchFamily="34" charset="0"/>
              </a:rPr>
              <a:t> for Management of </a:t>
            </a:r>
            <a:r>
              <a:rPr lang="it-IT" sz="1000" dirty="0" err="1">
                <a:latin typeface="Arial" panose="020B0604020202020204" pitchFamily="34" charset="0"/>
                <a:cs typeface="Arial" panose="020B0604020202020204" pitchFamily="34" charset="0"/>
              </a:rPr>
              <a:t>Sepsis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Septic</a:t>
            </a:r>
            <a:r>
              <a:rPr lang="it-IT" sz="1000" dirty="0">
                <a:latin typeface="Arial" panose="020B0604020202020204" pitchFamily="34" charset="0"/>
                <a:cs typeface="Arial" panose="020B0604020202020204" pitchFamily="34" charset="0"/>
              </a:rPr>
              <a:t> Shock 2021. Critical Care Medicine 2021</a:t>
            </a:r>
          </a:p>
        </p:txBody>
      </p:sp>
      <p:sp>
        <p:nvSpPr>
          <p:cNvPr id="16" name="Title 1">
            <a:extLst>
              <a:ext uri="{FF2B5EF4-FFF2-40B4-BE49-F238E27FC236}">
                <a16:creationId xmlns:a16="http://schemas.microsoft.com/office/drawing/2014/main" id="{980675DE-9F46-CB28-0434-E3BE6E598B2D}"/>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Sepsi e shock </a:t>
            </a:r>
            <a:r>
              <a:rPr lang="en-US" sz="3200" b="1" dirty="0" err="1">
                <a:latin typeface="Arial" panose="020B0604020202020204" pitchFamily="34" charset="0"/>
                <a:ea typeface="Helvetica Neue" panose="02000503000000020004" pitchFamily="2" charset="0"/>
                <a:cs typeface="Arial" panose="020B0604020202020204" pitchFamily="34" charset="0"/>
              </a:rPr>
              <a:t>settico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7" name="CasellaDiTesto 16">
            <a:extLst>
              <a:ext uri="{FF2B5EF4-FFF2-40B4-BE49-F238E27FC236}">
                <a16:creationId xmlns:a16="http://schemas.microsoft.com/office/drawing/2014/main" id="{89DD3671-1E42-428F-867F-51BC3666F51B}"/>
              </a:ext>
            </a:extLst>
          </p:cNvPr>
          <p:cNvSpPr txBox="1"/>
          <p:nvPr/>
        </p:nvSpPr>
        <p:spPr>
          <a:xfrm>
            <a:off x="572091" y="1192266"/>
            <a:ext cx="5453192" cy="1702967"/>
          </a:xfrm>
          <a:prstGeom prst="rect">
            <a:avLst/>
          </a:prstGeom>
          <a:noFill/>
          <a:ln w="28575">
            <a:solidFill>
              <a:schemeClr val="accent2"/>
            </a:solidFill>
          </a:ln>
        </p:spPr>
        <p:txBody>
          <a:bodyPr wrap="square" rtlCol="0">
            <a:spAutoFit/>
          </a:bodyPr>
          <a:lstStyle/>
          <a:p>
            <a:pPr algn="ctr">
              <a:lnSpc>
                <a:spcPct val="150000"/>
              </a:lnSpc>
              <a:defRPr/>
            </a:pPr>
            <a:r>
              <a:rPr lang="it-IT" b="1" dirty="0" err="1">
                <a:solidFill>
                  <a:schemeClr val="accent2"/>
                </a:solidFill>
                <a:effectLst/>
                <a:latin typeface="Arial" panose="020B0604020202020204" pitchFamily="34" charset="0"/>
                <a:cs typeface="Arial" panose="020B0604020202020204" pitchFamily="34" charset="0"/>
              </a:rPr>
              <a:t>Sepsis</a:t>
            </a:r>
            <a:r>
              <a:rPr lang="it-IT" b="0" dirty="0">
                <a:effectLst/>
                <a:latin typeface="Arial" panose="020B0604020202020204" pitchFamily="34" charset="0"/>
                <a:cs typeface="Arial" panose="020B0604020202020204" pitchFamily="34" charset="0"/>
              </a:rPr>
              <a:t> </a:t>
            </a:r>
            <a:r>
              <a:rPr lang="it-IT" b="0" dirty="0" err="1">
                <a:effectLst/>
                <a:latin typeface="Arial" panose="020B0604020202020204" pitchFamily="34" charset="0"/>
                <a:cs typeface="Arial" panose="020B0604020202020204" pitchFamily="34" charset="0"/>
              </a:rPr>
              <a:t>is</a:t>
            </a:r>
            <a:r>
              <a:rPr lang="it-IT" b="0" dirty="0">
                <a:effectLst/>
                <a:latin typeface="Arial" panose="020B0604020202020204" pitchFamily="34" charset="0"/>
                <a:cs typeface="Arial" panose="020B0604020202020204" pitchFamily="34" charset="0"/>
              </a:rPr>
              <a:t> a </a:t>
            </a:r>
            <a:r>
              <a:rPr lang="it-IT" b="0" dirty="0" err="1">
                <a:effectLst/>
                <a:latin typeface="Arial" panose="020B0604020202020204" pitchFamily="34" charset="0"/>
                <a:cs typeface="Arial" panose="020B0604020202020204" pitchFamily="34" charset="0"/>
              </a:rPr>
              <a:t>syndrome</a:t>
            </a:r>
            <a:r>
              <a:rPr lang="it-IT" b="0" dirty="0">
                <a:effectLst/>
                <a:latin typeface="Arial" panose="020B0604020202020204" pitchFamily="34" charset="0"/>
                <a:cs typeface="Arial" panose="020B0604020202020204" pitchFamily="34" charset="0"/>
              </a:rPr>
              <a:t> </a:t>
            </a:r>
            <a:r>
              <a:rPr lang="it-IT" b="0" dirty="0" err="1">
                <a:effectLst/>
                <a:latin typeface="Arial" panose="020B0604020202020204" pitchFamily="34" charset="0"/>
                <a:cs typeface="Arial" panose="020B0604020202020204" pitchFamily="34" charset="0"/>
              </a:rPr>
              <a:t>characterized</a:t>
            </a:r>
            <a:r>
              <a:rPr lang="it-IT" b="0" dirty="0">
                <a:effectLst/>
                <a:latin typeface="Arial" panose="020B0604020202020204" pitchFamily="34" charset="0"/>
                <a:cs typeface="Arial" panose="020B0604020202020204" pitchFamily="34" charset="0"/>
              </a:rPr>
              <a:t> by </a:t>
            </a:r>
            <a:r>
              <a:rPr lang="it-IT" b="1" u="sng" dirty="0" err="1">
                <a:effectLst/>
                <a:latin typeface="Arial" panose="020B0604020202020204" pitchFamily="34" charset="0"/>
                <a:cs typeface="Arial" panose="020B0604020202020204" pitchFamily="34" charset="0"/>
              </a:rPr>
              <a:t>organ</a:t>
            </a:r>
            <a:r>
              <a:rPr lang="it-IT" b="1" u="sng" dirty="0">
                <a:effectLst/>
                <a:latin typeface="Arial" panose="020B0604020202020204" pitchFamily="34" charset="0"/>
                <a:cs typeface="Arial" panose="020B0604020202020204" pitchFamily="34" charset="0"/>
              </a:rPr>
              <a:t> </a:t>
            </a:r>
            <a:r>
              <a:rPr lang="it-IT" b="1" u="sng" dirty="0" err="1">
                <a:effectLst/>
                <a:latin typeface="Arial" panose="020B0604020202020204" pitchFamily="34" charset="0"/>
                <a:cs typeface="Arial" panose="020B0604020202020204" pitchFamily="34" charset="0"/>
              </a:rPr>
              <a:t>dysfunction</a:t>
            </a:r>
            <a:r>
              <a:rPr lang="it-IT" b="1" dirty="0">
                <a:effectLst/>
                <a:latin typeface="Arial" panose="020B0604020202020204" pitchFamily="34" charset="0"/>
                <a:cs typeface="Arial" panose="020B0604020202020204" pitchFamily="34" charset="0"/>
              </a:rPr>
              <a:t> </a:t>
            </a:r>
            <a:r>
              <a:rPr lang="it-IT" dirty="0">
                <a:effectLst/>
                <a:latin typeface="Arial" panose="020B0604020202020204" pitchFamily="34" charset="0"/>
                <a:cs typeface="Arial" panose="020B0604020202020204" pitchFamily="34" charset="0"/>
              </a:rPr>
              <a:t>(</a:t>
            </a:r>
            <a:r>
              <a:rPr lang="it-IT" i="0" dirty="0">
                <a:effectLst/>
                <a:latin typeface="Arial" panose="020B0604020202020204" pitchFamily="34" charset="0"/>
                <a:cs typeface="Arial" panose="020B0604020202020204" pitchFamily="34" charset="0"/>
              </a:rPr>
              <a:t>SOFA score ≥2 points) </a:t>
            </a:r>
            <a:r>
              <a:rPr lang="it-IT" dirty="0">
                <a:effectLst/>
                <a:latin typeface="Arial" panose="020B0604020202020204" pitchFamily="34" charset="0"/>
                <a:cs typeface="Arial" panose="020B0604020202020204" pitchFamily="34" charset="0"/>
              </a:rPr>
              <a:t>due to an </a:t>
            </a:r>
            <a:r>
              <a:rPr lang="it-IT" dirty="0" err="1">
                <a:effectLst/>
                <a:latin typeface="Arial" panose="020B0604020202020204" pitchFamily="34" charset="0"/>
                <a:cs typeface="Arial" panose="020B0604020202020204" pitchFamily="34" charset="0"/>
              </a:rPr>
              <a:t>aberrant</a:t>
            </a:r>
            <a:r>
              <a:rPr lang="it-IT" dirty="0">
                <a:effectLst/>
                <a:latin typeface="Arial" panose="020B0604020202020204" pitchFamily="34" charset="0"/>
                <a:cs typeface="Arial" panose="020B0604020202020204" pitchFamily="34" charset="0"/>
              </a:rPr>
              <a:t> immune </a:t>
            </a:r>
            <a:r>
              <a:rPr lang="it-IT" dirty="0" err="1">
                <a:effectLst/>
                <a:latin typeface="Arial" panose="020B0604020202020204" pitchFamily="34" charset="0"/>
                <a:cs typeface="Arial" panose="020B0604020202020204" pitchFamily="34" charset="0"/>
              </a:rPr>
              <a:t>response</a:t>
            </a:r>
            <a:r>
              <a:rPr lang="it-IT" dirty="0">
                <a:effectLst/>
                <a:latin typeface="Arial" panose="020B0604020202020204" pitchFamily="34" charset="0"/>
                <a:cs typeface="Arial" panose="020B0604020202020204" pitchFamily="34" charset="0"/>
              </a:rPr>
              <a:t> to an </a:t>
            </a:r>
            <a:r>
              <a:rPr lang="it-IT" dirty="0" err="1">
                <a:effectLst/>
                <a:latin typeface="Arial" panose="020B0604020202020204" pitchFamily="34" charset="0"/>
                <a:cs typeface="Arial" panose="020B0604020202020204" pitchFamily="34" charset="0"/>
              </a:rPr>
              <a:t>infection</a:t>
            </a:r>
            <a:r>
              <a:rPr lang="it-IT" dirty="0">
                <a:effectLst/>
                <a:latin typeface="Arial" panose="020B0604020202020204" pitchFamily="34" charset="0"/>
                <a:cs typeface="Arial" panose="020B0604020202020204" pitchFamily="34" charset="0"/>
              </a:rPr>
              <a:t>. </a:t>
            </a:r>
          </a:p>
          <a:p>
            <a:pPr algn="ctr">
              <a:lnSpc>
                <a:spcPct val="150000"/>
              </a:lnSpc>
              <a:defRPr/>
            </a:pPr>
            <a:r>
              <a:rPr lang="it-IT" dirty="0" err="1">
                <a:latin typeface="Arial" panose="020B0604020202020204" pitchFamily="34" charset="0"/>
                <a:cs typeface="Arial" panose="020B0604020202020204" pitchFamily="34" charset="0"/>
              </a:rPr>
              <a:t>Mortality</a:t>
            </a:r>
            <a:r>
              <a:rPr lang="it-IT" dirty="0">
                <a:latin typeface="Arial" panose="020B0604020202020204" pitchFamily="34" charset="0"/>
                <a:cs typeface="Arial" panose="020B0604020202020204" pitchFamily="34" charset="0"/>
              </a:rPr>
              <a:t> 10%</a:t>
            </a:r>
            <a:endParaRPr lang="it-IT" dirty="0">
              <a:effectLst/>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D31C983C-F84C-9D02-5AA2-5EFCB997CB6D}"/>
              </a:ext>
            </a:extLst>
          </p:cNvPr>
          <p:cNvSpPr txBox="1"/>
          <p:nvPr/>
        </p:nvSpPr>
        <p:spPr>
          <a:xfrm>
            <a:off x="13296275" y="2383436"/>
            <a:ext cx="184731" cy="369332"/>
          </a:xfrm>
          <a:prstGeom prst="rect">
            <a:avLst/>
          </a:prstGeom>
          <a:noFill/>
        </p:spPr>
        <p:txBody>
          <a:bodyPr wrap="none" rtlCol="0">
            <a:spAutoFit/>
          </a:bodyPr>
          <a:lstStyle/>
          <a:p>
            <a:endParaRPr lang="it-IT" dirty="0"/>
          </a:p>
        </p:txBody>
      </p:sp>
      <p:cxnSp>
        <p:nvCxnSpPr>
          <p:cNvPr id="3" name="Connettore 1 2">
            <a:extLst>
              <a:ext uri="{FF2B5EF4-FFF2-40B4-BE49-F238E27FC236}">
                <a16:creationId xmlns:a16="http://schemas.microsoft.com/office/drawing/2014/main" id="{DA4A82DA-8882-5F44-7A3D-F15D5EC7771D}"/>
              </a:ext>
            </a:extLst>
          </p:cNvPr>
          <p:cNvCxnSpPr/>
          <p:nvPr/>
        </p:nvCxnSpPr>
        <p:spPr>
          <a:xfrm>
            <a:off x="10265886" y="4732023"/>
            <a:ext cx="13191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Connettore 1 3">
            <a:extLst>
              <a:ext uri="{FF2B5EF4-FFF2-40B4-BE49-F238E27FC236}">
                <a16:creationId xmlns:a16="http://schemas.microsoft.com/office/drawing/2014/main" id="{DBF29343-E785-8B93-0618-52C6F1B63DBC}"/>
              </a:ext>
            </a:extLst>
          </p:cNvPr>
          <p:cNvCxnSpPr>
            <a:cxnSpLocks/>
          </p:cNvCxnSpPr>
          <p:nvPr/>
        </p:nvCxnSpPr>
        <p:spPr>
          <a:xfrm>
            <a:off x="7720057" y="2353375"/>
            <a:ext cx="103182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ACDDBA2E-75E9-0072-1D78-89DA1D9F3B72}"/>
              </a:ext>
            </a:extLst>
          </p:cNvPr>
          <p:cNvCxnSpPr>
            <a:cxnSpLocks/>
          </p:cNvCxnSpPr>
          <p:nvPr/>
        </p:nvCxnSpPr>
        <p:spPr>
          <a:xfrm>
            <a:off x="9953591" y="3424131"/>
            <a:ext cx="19012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A99B7358-0C41-AC45-D22E-3E9A97B8215B}"/>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9" name="Immagine 18" descr="Immagine che contiene verde, cibo, parcheggiato&#10;&#10;Descrizione generata automaticamente">
            <a:extLst>
              <a:ext uri="{FF2B5EF4-FFF2-40B4-BE49-F238E27FC236}">
                <a16:creationId xmlns:a16="http://schemas.microsoft.com/office/drawing/2014/main" id="{EDBEFF54-97A1-F17D-D6DF-E937DF4F68DB}"/>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20" name="Immagine 19">
            <a:extLst>
              <a:ext uri="{FF2B5EF4-FFF2-40B4-BE49-F238E27FC236}">
                <a16:creationId xmlns:a16="http://schemas.microsoft.com/office/drawing/2014/main" id="{33285114-A36E-6628-7F2D-2D910F793817}"/>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10" name="CasellaDiTesto 9">
            <a:extLst>
              <a:ext uri="{FF2B5EF4-FFF2-40B4-BE49-F238E27FC236}">
                <a16:creationId xmlns:a16="http://schemas.microsoft.com/office/drawing/2014/main" id="{6C31D121-5F95-BA3F-6AB6-8879D77F63E3}"/>
              </a:ext>
            </a:extLst>
          </p:cNvPr>
          <p:cNvSpPr txBox="1"/>
          <p:nvPr/>
        </p:nvSpPr>
        <p:spPr>
          <a:xfrm>
            <a:off x="572091" y="3861083"/>
            <a:ext cx="5453192" cy="2118465"/>
          </a:xfrm>
          <a:prstGeom prst="rect">
            <a:avLst/>
          </a:prstGeom>
          <a:noFill/>
          <a:ln w="28575">
            <a:solidFill>
              <a:srgbClr val="C00000"/>
            </a:solidFill>
          </a:ln>
        </p:spPr>
        <p:txBody>
          <a:bodyPr wrap="square">
            <a:spAutoFit/>
          </a:bodyPr>
          <a:lstStyle/>
          <a:p>
            <a:pPr algn="ctr">
              <a:lnSpc>
                <a:spcPct val="150000"/>
              </a:lnSpc>
            </a:pPr>
            <a:r>
              <a:rPr lang="it-IT" b="1" dirty="0" err="1">
                <a:solidFill>
                  <a:srgbClr val="C00000"/>
                </a:solidFill>
                <a:latin typeface="Arial" panose="020B0604020202020204" pitchFamily="34" charset="0"/>
                <a:cs typeface="Arial" panose="020B0604020202020204" pitchFamily="34" charset="0"/>
              </a:rPr>
              <a:t>Se</a:t>
            </a:r>
            <a:r>
              <a:rPr lang="it-IT" b="1" i="0" dirty="0" err="1">
                <a:solidFill>
                  <a:srgbClr val="C00000"/>
                </a:solidFill>
                <a:effectLst/>
                <a:latin typeface="Arial" panose="020B0604020202020204" pitchFamily="34" charset="0"/>
                <a:cs typeface="Arial" panose="020B0604020202020204" pitchFamily="34" charset="0"/>
              </a:rPr>
              <a:t>ptic</a:t>
            </a:r>
            <a:r>
              <a:rPr lang="it-IT" b="1" i="0" dirty="0">
                <a:solidFill>
                  <a:srgbClr val="C00000"/>
                </a:solidFill>
                <a:effectLst/>
                <a:latin typeface="Arial" panose="020B0604020202020204" pitchFamily="34" charset="0"/>
                <a:cs typeface="Arial" panose="020B0604020202020204" pitchFamily="34" charset="0"/>
              </a:rPr>
              <a:t> shock </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sepsis</a:t>
            </a:r>
            <a:r>
              <a:rPr lang="it-IT" b="0" i="0" dirty="0">
                <a:effectLst/>
                <a:latin typeface="Arial" panose="020B0604020202020204" pitchFamily="34" charset="0"/>
                <a:cs typeface="Arial" panose="020B0604020202020204" pitchFamily="34" charset="0"/>
              </a:rPr>
              <a:t> with </a:t>
            </a:r>
            <a:r>
              <a:rPr lang="it-IT" b="0" i="0" dirty="0" err="1">
                <a:effectLst/>
                <a:latin typeface="Arial" panose="020B0604020202020204" pitchFamily="34" charset="0"/>
                <a:cs typeface="Arial" panose="020B0604020202020204" pitchFamily="34" charset="0"/>
              </a:rPr>
              <a:t>persisting</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hypotension</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requiring</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vasopressors</a:t>
            </a:r>
            <a:r>
              <a:rPr lang="it-IT" b="0" i="0" dirty="0">
                <a:effectLst/>
                <a:latin typeface="Arial" panose="020B0604020202020204" pitchFamily="34" charset="0"/>
                <a:cs typeface="Arial" panose="020B0604020202020204" pitchFamily="34" charset="0"/>
              </a:rPr>
              <a:t> to </a:t>
            </a:r>
            <a:r>
              <a:rPr lang="it-IT" b="0" i="0" dirty="0" err="1">
                <a:effectLst/>
                <a:latin typeface="Arial" panose="020B0604020202020204" pitchFamily="34" charset="0"/>
                <a:cs typeface="Arial" panose="020B0604020202020204" pitchFamily="34" charset="0"/>
              </a:rPr>
              <a:t>maintain</a:t>
            </a:r>
            <a:r>
              <a:rPr lang="it-IT" b="0" i="0" dirty="0">
                <a:effectLst/>
                <a:latin typeface="Arial" panose="020B0604020202020204" pitchFamily="34" charset="0"/>
                <a:cs typeface="Arial" panose="020B0604020202020204" pitchFamily="34" charset="0"/>
              </a:rPr>
              <a:t> MAP ≥65 mm Hg and </a:t>
            </a:r>
            <a:r>
              <a:rPr lang="it-IT" b="0" i="0" dirty="0" err="1">
                <a:effectLst/>
                <a:latin typeface="Arial" panose="020B0604020202020204" pitchFamily="34" charset="0"/>
                <a:cs typeface="Arial" panose="020B0604020202020204" pitchFamily="34" charset="0"/>
              </a:rPr>
              <a:t>having</a:t>
            </a:r>
            <a:r>
              <a:rPr lang="it-IT" b="0" i="0" dirty="0">
                <a:effectLst/>
                <a:latin typeface="Arial" panose="020B0604020202020204" pitchFamily="34" charset="0"/>
                <a:cs typeface="Arial" panose="020B0604020202020204" pitchFamily="34" charset="0"/>
              </a:rPr>
              <a:t> a </a:t>
            </a:r>
            <a:r>
              <a:rPr lang="it-IT" b="0" i="0" dirty="0" err="1">
                <a:effectLst/>
                <a:latin typeface="Arial" panose="020B0604020202020204" pitchFamily="34" charset="0"/>
                <a:cs typeface="Arial" panose="020B0604020202020204" pitchFamily="34" charset="0"/>
              </a:rPr>
              <a:t>serum</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lactate</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level</a:t>
            </a:r>
            <a:r>
              <a:rPr lang="it-IT" b="0" i="0" dirty="0">
                <a:effectLst/>
                <a:latin typeface="Arial" panose="020B0604020202020204" pitchFamily="34" charset="0"/>
                <a:cs typeface="Arial" panose="020B0604020202020204" pitchFamily="34" charset="0"/>
              </a:rPr>
              <a:t> &gt;2 </a:t>
            </a:r>
            <a:r>
              <a:rPr lang="it-IT" b="0" i="0" dirty="0" err="1">
                <a:effectLst/>
                <a:latin typeface="Arial" panose="020B0604020202020204" pitchFamily="34" charset="0"/>
                <a:cs typeface="Arial" panose="020B0604020202020204" pitchFamily="34" charset="0"/>
              </a:rPr>
              <a:t>mmol</a:t>
            </a:r>
            <a:r>
              <a:rPr lang="it-IT" b="0" i="0" dirty="0">
                <a:effectLst/>
                <a:latin typeface="Arial" panose="020B0604020202020204" pitchFamily="34" charset="0"/>
                <a:cs typeface="Arial" panose="020B0604020202020204" pitchFamily="34" charset="0"/>
              </a:rPr>
              <a:t>/L (18 mg/</a:t>
            </a:r>
            <a:r>
              <a:rPr lang="it-IT" b="0" i="0" dirty="0" err="1">
                <a:effectLst/>
                <a:latin typeface="Arial" panose="020B0604020202020204" pitchFamily="34" charset="0"/>
                <a:cs typeface="Arial" panose="020B0604020202020204" pitchFamily="34" charset="0"/>
              </a:rPr>
              <a:t>dL</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despite</a:t>
            </a:r>
            <a:r>
              <a:rPr lang="it-IT" b="0" i="0" dirty="0">
                <a:effectLst/>
                <a:latin typeface="Arial" panose="020B0604020202020204" pitchFamily="34" charset="0"/>
                <a:cs typeface="Arial" panose="020B0604020202020204" pitchFamily="34" charset="0"/>
              </a:rPr>
              <a:t> </a:t>
            </a:r>
            <a:r>
              <a:rPr lang="it-IT" b="0" i="0" dirty="0" err="1">
                <a:effectLst/>
                <a:latin typeface="Arial" panose="020B0604020202020204" pitchFamily="34" charset="0"/>
                <a:cs typeface="Arial" panose="020B0604020202020204" pitchFamily="34" charset="0"/>
              </a:rPr>
              <a:t>adequate</a:t>
            </a:r>
            <a:r>
              <a:rPr lang="it-IT" b="0" i="0" dirty="0">
                <a:effectLst/>
                <a:latin typeface="Arial" panose="020B0604020202020204" pitchFamily="34" charset="0"/>
                <a:cs typeface="Arial" panose="020B0604020202020204" pitchFamily="34" charset="0"/>
              </a:rPr>
              <a:t> volume </a:t>
            </a:r>
            <a:r>
              <a:rPr lang="it-IT" b="0" i="0" dirty="0" err="1">
                <a:effectLst/>
                <a:latin typeface="Arial" panose="020B0604020202020204" pitchFamily="34" charset="0"/>
                <a:cs typeface="Arial" panose="020B0604020202020204" pitchFamily="34" charset="0"/>
              </a:rPr>
              <a:t>resuscitation</a:t>
            </a:r>
            <a:r>
              <a:rPr lang="it-IT" b="0" i="0" dirty="0">
                <a:effectLst/>
                <a:latin typeface="Arial" panose="020B0604020202020204" pitchFamily="34" charset="0"/>
                <a:cs typeface="Arial" panose="020B0604020202020204" pitchFamily="34" charset="0"/>
              </a:rPr>
              <a:t>.</a:t>
            </a:r>
          </a:p>
          <a:p>
            <a:pPr algn="ctr">
              <a:lnSpc>
                <a:spcPct val="150000"/>
              </a:lnSpc>
            </a:pPr>
            <a:r>
              <a:rPr lang="it-IT" dirty="0" err="1">
                <a:latin typeface="Arial" panose="020B0604020202020204" pitchFamily="34" charset="0"/>
                <a:cs typeface="Arial" panose="020B0604020202020204" pitchFamily="34" charset="0"/>
              </a:rPr>
              <a:t>Mortality</a:t>
            </a:r>
            <a:r>
              <a:rPr lang="it-IT" dirty="0">
                <a:latin typeface="Arial" panose="020B0604020202020204" pitchFamily="34" charset="0"/>
                <a:cs typeface="Arial" panose="020B0604020202020204" pitchFamily="34" charset="0"/>
              </a:rPr>
              <a:t> 40%</a:t>
            </a:r>
            <a:endParaRPr lang="it-IT" b="0" i="0" dirty="0">
              <a:effectLst/>
              <a:latin typeface="Arial" panose="020B0604020202020204" pitchFamily="34" charset="0"/>
              <a:cs typeface="Arial" panose="020B0604020202020204" pitchFamily="34" charset="0"/>
            </a:endParaRPr>
          </a:p>
        </p:txBody>
      </p:sp>
      <p:sp>
        <p:nvSpPr>
          <p:cNvPr id="13" name="Freccia giù 12">
            <a:extLst>
              <a:ext uri="{FF2B5EF4-FFF2-40B4-BE49-F238E27FC236}">
                <a16:creationId xmlns:a16="http://schemas.microsoft.com/office/drawing/2014/main" id="{EB2DF511-F36C-CCDA-130F-54949998D2EF}"/>
              </a:ext>
            </a:extLst>
          </p:cNvPr>
          <p:cNvSpPr/>
          <p:nvPr/>
        </p:nvSpPr>
        <p:spPr>
          <a:xfrm>
            <a:off x="3103181" y="3098801"/>
            <a:ext cx="391011" cy="624484"/>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66269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D1A4A-2692-62DB-5D74-E37DFA08A9D5}"/>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4EED1E6C-865D-8C1D-F3AF-7992E511FD5F}"/>
              </a:ext>
            </a:extLst>
          </p:cNvPr>
          <p:cNvPicPr>
            <a:picLocks noChangeAspect="1"/>
          </p:cNvPicPr>
          <p:nvPr/>
        </p:nvPicPr>
        <p:blipFill>
          <a:blip r:embed="rId3"/>
          <a:stretch>
            <a:fillRect/>
          </a:stretch>
        </p:blipFill>
        <p:spPr>
          <a:xfrm>
            <a:off x="68240" y="5524288"/>
            <a:ext cx="3140734" cy="1280732"/>
          </a:xfrm>
          <a:prstGeom prst="rect">
            <a:avLst/>
          </a:prstGeom>
        </p:spPr>
      </p:pic>
      <p:sp>
        <p:nvSpPr>
          <p:cNvPr id="9" name="CasellaDiTesto 8">
            <a:extLst>
              <a:ext uri="{FF2B5EF4-FFF2-40B4-BE49-F238E27FC236}">
                <a16:creationId xmlns:a16="http://schemas.microsoft.com/office/drawing/2014/main" id="{42899396-A514-4AE2-27A1-9390E29692CA}"/>
              </a:ext>
            </a:extLst>
          </p:cNvPr>
          <p:cNvSpPr txBox="1"/>
          <p:nvPr/>
        </p:nvSpPr>
        <p:spPr>
          <a:xfrm>
            <a:off x="1536258" y="2089728"/>
            <a:ext cx="9119484" cy="2060885"/>
          </a:xfrm>
          <a:prstGeom prst="rect">
            <a:avLst/>
          </a:prstGeom>
          <a:noFill/>
        </p:spPr>
        <p:txBody>
          <a:bodyPr wrap="square">
            <a:spAutoFit/>
          </a:bodyPr>
          <a:lstStyle/>
          <a:p>
            <a:pPr algn="ctr">
              <a:lnSpc>
                <a:spcPct val="150000"/>
              </a:lnSpc>
            </a:pP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Although</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historically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site of care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outpatient</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inpatient</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general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ward</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or ICU)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has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served</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as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severity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surrogate,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decisions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about</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site of care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may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be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based</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on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considerations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other</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than</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severity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and can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vary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widely</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between</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hospitals and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practice</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r>
              <a:rPr lang="it-IT" sz="2200" b="0" i="1" dirty="0" err="1">
                <a:solidFill>
                  <a:srgbClr val="212121"/>
                </a:solidFill>
                <a:effectLst/>
                <a:highlight>
                  <a:srgbClr val="FFFFFF"/>
                </a:highlight>
                <a:latin typeface="Arial" panose="020B0604020202020204" pitchFamily="34" charset="0"/>
                <a:cs typeface="Arial" panose="020B0604020202020204" pitchFamily="34" charset="0"/>
              </a:rPr>
              <a:t>sites</a:t>
            </a:r>
            <a:r>
              <a:rPr lang="it-IT" sz="2200" b="0" i="1" dirty="0">
                <a:solidFill>
                  <a:srgbClr val="212121"/>
                </a:solidFill>
                <a:effectLst/>
                <a:highlight>
                  <a:srgbClr val="FFFFFF"/>
                </a:highlight>
                <a:latin typeface="Arial" panose="020B0604020202020204" pitchFamily="34" charset="0"/>
                <a:cs typeface="Arial" panose="020B0604020202020204" pitchFamily="34" charset="0"/>
              </a:rPr>
              <a:t>. </a:t>
            </a:r>
            <a:endParaRPr lang="it-IT" sz="2200" i="1" dirty="0">
              <a:latin typeface="Arial" panose="020B060402020202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C2C20BA5-455B-646F-7693-930C05CDBF8B}"/>
              </a:ext>
            </a:extLst>
          </p:cNvPr>
          <p:cNvPicPr>
            <a:picLocks noChangeAspect="1"/>
          </p:cNvPicPr>
          <p:nvPr/>
        </p:nvPicPr>
        <p:blipFill>
          <a:blip r:embed="rId4"/>
          <a:stretch>
            <a:fillRect/>
          </a:stretch>
        </p:blipFill>
        <p:spPr>
          <a:xfrm>
            <a:off x="3323609" y="5524288"/>
            <a:ext cx="3001843" cy="1280732"/>
          </a:xfrm>
          <a:prstGeom prst="rect">
            <a:avLst/>
          </a:prstGeom>
        </p:spPr>
      </p:pic>
      <p:pic>
        <p:nvPicPr>
          <p:cNvPr id="12" name="Immagine 11">
            <a:extLst>
              <a:ext uri="{FF2B5EF4-FFF2-40B4-BE49-F238E27FC236}">
                <a16:creationId xmlns:a16="http://schemas.microsoft.com/office/drawing/2014/main" id="{66B65A04-1346-FAD4-D146-205E6D5B3C81}"/>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3" name="Immagine 12" descr="Immagine che contiene verde, cibo, parcheggiato&#10;&#10;Descrizione generata automaticamente">
            <a:extLst>
              <a:ext uri="{FF2B5EF4-FFF2-40B4-BE49-F238E27FC236}">
                <a16:creationId xmlns:a16="http://schemas.microsoft.com/office/drawing/2014/main" id="{49DAD1C7-5F38-635A-4260-66A5441AE436}"/>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14" name="Immagine 13">
            <a:extLst>
              <a:ext uri="{FF2B5EF4-FFF2-40B4-BE49-F238E27FC236}">
                <a16:creationId xmlns:a16="http://schemas.microsoft.com/office/drawing/2014/main" id="{82E42506-0973-6480-69D5-AB74349B7D82}"/>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sp>
        <p:nvSpPr>
          <p:cNvPr id="2" name="Title 1">
            <a:extLst>
              <a:ext uri="{FF2B5EF4-FFF2-40B4-BE49-F238E27FC236}">
                <a16:creationId xmlns:a16="http://schemas.microsoft.com/office/drawing/2014/main" id="{9C12646E-DD90-8506-2E2B-6010D28E3C09}"/>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sCAP</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stratificazione</a:t>
            </a:r>
            <a:r>
              <a:rPr lang="en-US" sz="3200" b="1" dirty="0">
                <a:latin typeface="Arial" panose="020B0604020202020204" pitchFamily="34" charset="0"/>
                <a:ea typeface="Helvetica Neue" panose="02000503000000020004" pitchFamily="2" charset="0"/>
                <a:cs typeface="Arial" panose="020B0604020202020204" pitchFamily="34" charset="0"/>
              </a:rPr>
              <a:t> del </a:t>
            </a:r>
            <a:r>
              <a:rPr lang="en-US" sz="3200" b="1" dirty="0" err="1">
                <a:latin typeface="Arial" panose="020B0604020202020204" pitchFamily="34" charset="0"/>
                <a:ea typeface="Helvetica Neue" panose="02000503000000020004" pitchFamily="2" charset="0"/>
                <a:cs typeface="Arial" panose="020B0604020202020204" pitchFamily="34" charset="0"/>
              </a:rPr>
              <a:t>rischio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58253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47826-05B6-6857-BB60-0EC1FAC240B6}"/>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EBE2E24C-A079-9816-E8A2-EEAE3D463E51}"/>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3" name="Immagine 12" descr="Immagine che contiene verde, cibo, parcheggiato&#10;&#10;Descrizione generata automaticamente">
            <a:extLst>
              <a:ext uri="{FF2B5EF4-FFF2-40B4-BE49-F238E27FC236}">
                <a16:creationId xmlns:a16="http://schemas.microsoft.com/office/drawing/2014/main" id="{7773C196-50E9-4FA9-87D8-6646A0D47DFA}"/>
              </a:ext>
            </a:extLst>
          </p:cNvPr>
          <p:cNvPicPr>
            <a:picLocks noChangeAspect="1"/>
          </p:cNvPicPr>
          <p:nvPr/>
        </p:nvPicPr>
        <p:blipFill>
          <a:blip r:embed="rId4"/>
          <a:stretch>
            <a:fillRect/>
          </a:stretch>
        </p:blipFill>
        <p:spPr>
          <a:xfrm>
            <a:off x="9684224" y="6314049"/>
            <a:ext cx="1145573" cy="477322"/>
          </a:xfrm>
          <a:prstGeom prst="rect">
            <a:avLst/>
          </a:prstGeom>
        </p:spPr>
      </p:pic>
      <p:pic>
        <p:nvPicPr>
          <p:cNvPr id="14" name="Immagine 13">
            <a:extLst>
              <a:ext uri="{FF2B5EF4-FFF2-40B4-BE49-F238E27FC236}">
                <a16:creationId xmlns:a16="http://schemas.microsoft.com/office/drawing/2014/main" id="{DD769074-34A8-12AB-17AF-FCB81D210BCB}"/>
              </a:ext>
            </a:extLst>
          </p:cNvPr>
          <p:cNvPicPr>
            <a:picLocks noChangeAspect="1"/>
          </p:cNvPicPr>
          <p:nvPr/>
        </p:nvPicPr>
        <p:blipFill rotWithShape="1">
          <a:blip r:embed="rId5"/>
          <a:srcRect l="-1" t="30458" r="72824" b="24530"/>
          <a:stretch/>
        </p:blipFill>
        <p:spPr>
          <a:xfrm>
            <a:off x="6972819" y="6325307"/>
            <a:ext cx="2572706" cy="466064"/>
          </a:xfrm>
          <a:prstGeom prst="rect">
            <a:avLst/>
          </a:prstGeom>
        </p:spPr>
      </p:pic>
      <p:sp>
        <p:nvSpPr>
          <p:cNvPr id="2" name="Title 1">
            <a:extLst>
              <a:ext uri="{FF2B5EF4-FFF2-40B4-BE49-F238E27FC236}">
                <a16:creationId xmlns:a16="http://schemas.microsoft.com/office/drawing/2014/main" id="{F035DE52-9F79-5151-A81F-26DD9A50CFF3}"/>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Le </a:t>
            </a:r>
            <a:r>
              <a:rPr lang="en-US" sz="3200" b="1" dirty="0" err="1">
                <a:latin typeface="Arial" panose="020B0604020202020204" pitchFamily="34" charset="0"/>
                <a:ea typeface="Helvetica Neue" panose="02000503000000020004" pitchFamily="2" charset="0"/>
                <a:cs typeface="Arial" panose="020B0604020202020204" pitchFamily="34" charset="0"/>
              </a:rPr>
              <a:t>ultime</a:t>
            </a:r>
            <a:r>
              <a:rPr lang="en-US" sz="3200" b="1" dirty="0">
                <a:latin typeface="Arial" panose="020B0604020202020204" pitchFamily="34" charset="0"/>
                <a:ea typeface="Helvetica Neue" panose="02000503000000020004" pitchFamily="2" charset="0"/>
                <a:cs typeface="Arial" panose="020B0604020202020204" pitchFamily="34" charset="0"/>
              </a:rPr>
              <a:t> LLGG </a:t>
            </a:r>
            <a:r>
              <a:rPr lang="en-US" sz="3200" b="1" dirty="0" err="1">
                <a:latin typeface="Arial" panose="020B0604020202020204" pitchFamily="34" charset="0"/>
                <a:ea typeface="Helvetica Neue" panose="02000503000000020004" pitchFamily="2" charset="0"/>
                <a:cs typeface="Arial" panose="020B0604020202020204" pitchFamily="34" charset="0"/>
              </a:rPr>
              <a:t>sulla</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polmonite</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fulminante</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pic>
        <p:nvPicPr>
          <p:cNvPr id="11268" name="Picture 4" descr="Una GIF con John Travolta - THE STYLE PUSHER MAGAZINE by Lavinia Biancalani">
            <a:extLst>
              <a:ext uri="{FF2B5EF4-FFF2-40B4-BE49-F238E27FC236}">
                <a16:creationId xmlns:a16="http://schemas.microsoft.com/office/drawing/2014/main" id="{E77BA9F9-4100-B28D-279F-FBE4B94C84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3450" y="1205880"/>
            <a:ext cx="6797836" cy="467727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980D8E76-20EA-B89B-EEB3-87EA7EB9B1DB}"/>
              </a:ext>
            </a:extLst>
          </p:cNvPr>
          <p:cNvPicPr>
            <a:picLocks noChangeAspect="1"/>
          </p:cNvPicPr>
          <p:nvPr/>
        </p:nvPicPr>
        <p:blipFill rotWithShape="1">
          <a:blip r:embed="rId7"/>
          <a:srcRect t="-1212" b="1"/>
          <a:stretch/>
        </p:blipFill>
        <p:spPr>
          <a:xfrm>
            <a:off x="86352" y="3559756"/>
            <a:ext cx="4920529" cy="2124765"/>
          </a:xfrm>
          <a:prstGeom prst="rect">
            <a:avLst/>
          </a:prstGeom>
        </p:spPr>
      </p:pic>
      <p:pic>
        <p:nvPicPr>
          <p:cNvPr id="4" name="Immagine 3">
            <a:extLst>
              <a:ext uri="{FF2B5EF4-FFF2-40B4-BE49-F238E27FC236}">
                <a16:creationId xmlns:a16="http://schemas.microsoft.com/office/drawing/2014/main" id="{7A5DEBC2-F40C-C1C1-3FC0-ADC421F63A9E}"/>
              </a:ext>
            </a:extLst>
          </p:cNvPr>
          <p:cNvPicPr>
            <a:picLocks noChangeAspect="1"/>
          </p:cNvPicPr>
          <p:nvPr/>
        </p:nvPicPr>
        <p:blipFill>
          <a:blip r:embed="rId8"/>
          <a:stretch>
            <a:fillRect/>
          </a:stretch>
        </p:blipFill>
        <p:spPr>
          <a:xfrm>
            <a:off x="231674" y="1459882"/>
            <a:ext cx="4599406" cy="1875551"/>
          </a:xfrm>
          <a:prstGeom prst="rect">
            <a:avLst/>
          </a:prstGeom>
        </p:spPr>
      </p:pic>
    </p:spTree>
    <p:extLst>
      <p:ext uri="{BB962C8B-B14F-4D97-AF65-F5344CB8AC3E}">
        <p14:creationId xmlns:p14="http://schemas.microsoft.com/office/powerpoint/2010/main" val="209976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C1F48BE-6518-43FD-4B7D-75C377E6095F}"/>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Stratificazione</a:t>
            </a:r>
            <a:r>
              <a:rPr lang="en-US" sz="3200" b="1" dirty="0">
                <a:latin typeface="Arial" panose="020B0604020202020204" pitchFamily="34" charset="0"/>
                <a:ea typeface="Helvetica Neue" panose="02000503000000020004" pitchFamily="2" charset="0"/>
                <a:cs typeface="Arial" panose="020B0604020202020204" pitchFamily="34" charset="0"/>
              </a:rPr>
              <a:t> del </a:t>
            </a:r>
            <a:r>
              <a:rPr lang="en-US" sz="3200" b="1" dirty="0" err="1">
                <a:latin typeface="Arial" panose="020B0604020202020204" pitchFamily="34" charset="0"/>
                <a:ea typeface="Helvetica Neue" panose="02000503000000020004" pitchFamily="2" charset="0"/>
                <a:cs typeface="Arial" panose="020B0604020202020204" pitchFamily="34" charset="0"/>
              </a:rPr>
              <a:t>rischio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pic>
        <p:nvPicPr>
          <p:cNvPr id="3" name="Immagine 2">
            <a:extLst>
              <a:ext uri="{FF2B5EF4-FFF2-40B4-BE49-F238E27FC236}">
                <a16:creationId xmlns:a16="http://schemas.microsoft.com/office/drawing/2014/main" id="{6C356A76-942C-8813-325A-0457FBB49BC8}"/>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7" name="Immagine 6" descr="Immagine che contiene verde, cibo, parcheggiato&#10;&#10;Descrizione generata automaticamente">
            <a:extLst>
              <a:ext uri="{FF2B5EF4-FFF2-40B4-BE49-F238E27FC236}">
                <a16:creationId xmlns:a16="http://schemas.microsoft.com/office/drawing/2014/main" id="{287AC63F-050A-9A44-1054-60FDAAD47977}"/>
              </a:ext>
            </a:extLst>
          </p:cNvPr>
          <p:cNvPicPr>
            <a:picLocks noChangeAspect="1"/>
          </p:cNvPicPr>
          <p:nvPr/>
        </p:nvPicPr>
        <p:blipFill>
          <a:blip r:embed="rId4"/>
          <a:stretch>
            <a:fillRect/>
          </a:stretch>
        </p:blipFill>
        <p:spPr>
          <a:xfrm>
            <a:off x="9684224" y="6314049"/>
            <a:ext cx="1145573" cy="477322"/>
          </a:xfrm>
          <a:prstGeom prst="rect">
            <a:avLst/>
          </a:prstGeom>
        </p:spPr>
      </p:pic>
      <p:pic>
        <p:nvPicPr>
          <p:cNvPr id="8" name="Immagine 7">
            <a:extLst>
              <a:ext uri="{FF2B5EF4-FFF2-40B4-BE49-F238E27FC236}">
                <a16:creationId xmlns:a16="http://schemas.microsoft.com/office/drawing/2014/main" id="{E8E51F8D-DCDC-80AC-8A83-30117D612482}"/>
              </a:ext>
            </a:extLst>
          </p:cNvPr>
          <p:cNvPicPr>
            <a:picLocks noChangeAspect="1"/>
          </p:cNvPicPr>
          <p:nvPr/>
        </p:nvPicPr>
        <p:blipFill rotWithShape="1">
          <a:blip r:embed="rId5"/>
          <a:srcRect l="-1" t="30458" r="72824" b="24530"/>
          <a:stretch/>
        </p:blipFill>
        <p:spPr>
          <a:xfrm>
            <a:off x="6972819" y="6325307"/>
            <a:ext cx="2572706" cy="466064"/>
          </a:xfrm>
          <a:prstGeom prst="rect">
            <a:avLst/>
          </a:prstGeom>
        </p:spPr>
      </p:pic>
      <p:sp>
        <p:nvSpPr>
          <p:cNvPr id="2" name="CasellaDiTesto 1">
            <a:extLst>
              <a:ext uri="{FF2B5EF4-FFF2-40B4-BE49-F238E27FC236}">
                <a16:creationId xmlns:a16="http://schemas.microsoft.com/office/drawing/2014/main" id="{6CD7A93B-4E18-67DD-7AC7-0636182C6388}"/>
              </a:ext>
            </a:extLst>
          </p:cNvPr>
          <p:cNvSpPr txBox="1"/>
          <p:nvPr/>
        </p:nvSpPr>
        <p:spPr>
          <a:xfrm>
            <a:off x="136356" y="922070"/>
            <a:ext cx="11919283" cy="698717"/>
          </a:xfrm>
          <a:prstGeom prst="rect">
            <a:avLst/>
          </a:prstGeom>
          <a:noFill/>
        </p:spPr>
        <p:txBody>
          <a:bodyPr wrap="square">
            <a:spAutoFit/>
          </a:bodyPr>
          <a:lstStyle/>
          <a:p>
            <a:pPr marL="285750" indent="-285750">
              <a:lnSpc>
                <a:spcPct val="150000"/>
              </a:lnSpc>
              <a:buFont typeface="Wingdings" pitchFamily="2" charset="2"/>
              <a:buChar char="Ø"/>
            </a:pPr>
            <a:r>
              <a:rPr lang="it-IT" sz="1400" dirty="0" err="1">
                <a:latin typeface="Arial" panose="020B0604020202020204" pitchFamily="34" charset="0"/>
                <a:cs typeface="Arial" panose="020B0604020202020204" pitchFamily="34" charset="0"/>
              </a:rPr>
              <a:t>We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recommend</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that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clinicians</a:t>
            </a:r>
            <a:r>
              <a:rPr lang="it-IT" sz="1400" dirty="0">
                <a:latin typeface="Arial" panose="020B0604020202020204" pitchFamily="34" charset="0"/>
                <a:cs typeface="Arial" panose="020B0604020202020204" pitchFamily="34" charset="0"/>
              </a:rPr>
              <a:t> use a </a:t>
            </a:r>
            <a:r>
              <a:rPr lang="it-IT" sz="1400" dirty="0" err="1">
                <a:latin typeface="Arial" panose="020B0604020202020204" pitchFamily="34" charset="0"/>
                <a:cs typeface="Arial" panose="020B0604020202020204" pitchFamily="34" charset="0"/>
              </a:rPr>
              <a:t>validated</a:t>
            </a:r>
            <a:r>
              <a:rPr lang="it-IT" sz="1400" dirty="0">
                <a:latin typeface="Arial" panose="020B0604020202020204" pitchFamily="34" charset="0"/>
                <a:cs typeface="Arial" panose="020B0604020202020204" pitchFamily="34" charset="0"/>
              </a:rPr>
              <a:t> clinical </a:t>
            </a:r>
            <a:r>
              <a:rPr lang="it-IT" sz="1400" dirty="0" err="1">
                <a:latin typeface="Arial" panose="020B0604020202020204" pitchFamily="34" charset="0"/>
                <a:cs typeface="Arial" panose="020B0604020202020204" pitchFamily="34" charset="0"/>
              </a:rPr>
              <a:t>prediction</a:t>
            </a:r>
            <a:r>
              <a:rPr lang="it-IT" sz="1400" dirty="0">
                <a:latin typeface="Arial" panose="020B0604020202020204" pitchFamily="34" charset="0"/>
                <a:cs typeface="Arial" panose="020B0604020202020204" pitchFamily="34" charset="0"/>
              </a:rPr>
              <a:t> rule for </a:t>
            </a:r>
            <a:r>
              <a:rPr lang="it-IT" sz="1400" dirty="0" err="1">
                <a:latin typeface="Arial" panose="020B0604020202020204" pitchFamily="34" charset="0"/>
                <a:cs typeface="Arial" panose="020B0604020202020204" pitchFamily="34" charset="0"/>
              </a:rPr>
              <a:t>prognosis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preferentially</a:t>
            </a:r>
            <a:r>
              <a:rPr lang="it-IT" sz="1400" dirty="0">
                <a:latin typeface="Arial" panose="020B0604020202020204" pitchFamily="34" charset="0"/>
                <a:cs typeface="Arial" panose="020B0604020202020204" pitchFamily="34" charset="0"/>
              </a:rPr>
              <a:t> the </a:t>
            </a:r>
            <a:r>
              <a:rPr lang="it-IT" sz="1400" b="1" dirty="0">
                <a:latin typeface="Arial" panose="020B0604020202020204" pitchFamily="34" charset="0"/>
                <a:cs typeface="Arial" panose="020B0604020202020204" pitchFamily="34" charset="0"/>
              </a:rPr>
              <a:t>Pneumonia </a:t>
            </a:r>
            <a:r>
              <a:rPr lang="it-IT" sz="1400" b="1" dirty="0" err="1">
                <a:latin typeface="Arial" panose="020B0604020202020204" pitchFamily="34" charset="0"/>
                <a:cs typeface="Arial" panose="020B0604020202020204" pitchFamily="34" charset="0"/>
              </a:rPr>
              <a:t>Severity</a:t>
            </a:r>
            <a:r>
              <a:rPr lang="it-IT" sz="1400" b="1" dirty="0">
                <a:latin typeface="Arial" panose="020B0604020202020204" pitchFamily="34" charset="0"/>
                <a:cs typeface="Arial" panose="020B0604020202020204" pitchFamily="34" charset="0"/>
              </a:rPr>
              <a:t> Index (PSI)</a:t>
            </a:r>
            <a:r>
              <a:rPr lang="it-IT" sz="1400" dirty="0">
                <a:latin typeface="Arial" panose="020B0604020202020204" pitchFamily="34" charset="0"/>
                <a:cs typeface="Arial" panose="020B0604020202020204" pitchFamily="34" charset="0"/>
              </a:rPr>
              <a:t> over the </a:t>
            </a:r>
            <a:r>
              <a:rPr lang="it-IT" sz="1400" b="1" dirty="0">
                <a:latin typeface="Arial" panose="020B0604020202020204" pitchFamily="34" charset="0"/>
                <a:cs typeface="Arial" panose="020B0604020202020204" pitchFamily="34" charset="0"/>
              </a:rPr>
              <a:t>CURB-65</a:t>
            </a:r>
            <a:r>
              <a:rPr lang="it-IT" sz="1400" dirty="0">
                <a:latin typeface="Arial" panose="020B0604020202020204" pitchFamily="34" charset="0"/>
                <a:cs typeface="Arial" panose="020B0604020202020204" pitchFamily="34" charset="0"/>
              </a:rPr>
              <a:t>, to determine </a:t>
            </a:r>
            <a:r>
              <a:rPr lang="it-IT" sz="1400" b="1" dirty="0">
                <a:solidFill>
                  <a:schemeClr val="accent2"/>
                </a:solidFill>
                <a:latin typeface="Arial" panose="020B0604020202020204" pitchFamily="34" charset="0"/>
                <a:cs typeface="Arial" panose="020B0604020202020204" pitchFamily="34" charset="0"/>
              </a:rPr>
              <a:t>the </a:t>
            </a:r>
            <a:r>
              <a:rPr lang="it-IT" sz="1400" b="1" dirty="0" err="1">
                <a:solidFill>
                  <a:schemeClr val="accent2"/>
                </a:solidFill>
                <a:latin typeface="Arial" panose="020B0604020202020204" pitchFamily="34" charset="0"/>
                <a:cs typeface="Arial" panose="020B0604020202020204" pitchFamily="34" charset="0"/>
              </a:rPr>
              <a:t>need</a:t>
            </a:r>
            <a:r>
              <a:rPr lang="it-IT" sz="1400" b="1" dirty="0">
                <a:solidFill>
                  <a:schemeClr val="accent2"/>
                </a:solidFill>
                <a:latin typeface="Arial" panose="020B0604020202020204" pitchFamily="34" charset="0"/>
                <a:cs typeface="Arial" panose="020B0604020202020204" pitchFamily="34" charset="0"/>
              </a:rPr>
              <a:t> for </a:t>
            </a:r>
            <a:r>
              <a:rPr lang="it-IT" sz="1400" b="1" dirty="0" err="1">
                <a:solidFill>
                  <a:schemeClr val="accent2"/>
                </a:solidFill>
                <a:latin typeface="Arial" panose="020B0604020202020204" pitchFamily="34" charset="0"/>
                <a:cs typeface="Arial" panose="020B0604020202020204" pitchFamily="34" charset="0"/>
              </a:rPr>
              <a:t>hospitalization</a:t>
            </a:r>
            <a:r>
              <a:rPr lang="it-IT" sz="1400" b="1" dirty="0">
                <a:solidFill>
                  <a:srgbClr val="00B050"/>
                </a:solidFill>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in </a:t>
            </a:r>
            <a:r>
              <a:rPr lang="it-IT" sz="1400" dirty="0" err="1">
                <a:latin typeface="Arial" panose="020B0604020202020204" pitchFamily="34" charset="0"/>
                <a:cs typeface="Arial" panose="020B0604020202020204" pitchFamily="34" charset="0"/>
              </a:rPr>
              <a:t>adults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diagnosed</a:t>
            </a:r>
            <a:r>
              <a:rPr lang="it-IT" sz="1400" dirty="0">
                <a:latin typeface="Arial" panose="020B0604020202020204" pitchFamily="34" charset="0"/>
                <a:cs typeface="Arial" panose="020B0604020202020204" pitchFamily="34" charset="0"/>
              </a:rPr>
              <a:t> with CAP.</a:t>
            </a:r>
          </a:p>
        </p:txBody>
      </p:sp>
      <p:sp>
        <p:nvSpPr>
          <p:cNvPr id="45" name="CasellaDiTesto 44">
            <a:extLst>
              <a:ext uri="{FF2B5EF4-FFF2-40B4-BE49-F238E27FC236}">
                <a16:creationId xmlns:a16="http://schemas.microsoft.com/office/drawing/2014/main" id="{503BC84D-5DFE-EF63-33DD-9DA865680122}"/>
              </a:ext>
            </a:extLst>
          </p:cNvPr>
          <p:cNvSpPr txBox="1"/>
          <p:nvPr/>
        </p:nvSpPr>
        <p:spPr>
          <a:xfrm>
            <a:off x="136356" y="1684564"/>
            <a:ext cx="11919282" cy="698717"/>
          </a:xfrm>
          <a:prstGeom prst="rect">
            <a:avLst/>
          </a:prstGeom>
          <a:noFill/>
        </p:spPr>
        <p:txBody>
          <a:bodyPr wrap="square">
            <a:spAutoFit/>
          </a:bodyPr>
          <a:lstStyle/>
          <a:p>
            <a:pPr marL="285750" indent="-285750">
              <a:lnSpc>
                <a:spcPct val="150000"/>
              </a:lnSpc>
              <a:buFont typeface="Wingdings" pitchFamily="2" charset="2"/>
              <a:buChar char="Ø"/>
            </a:pPr>
            <a:r>
              <a:rPr lang="it-IT" sz="1400" dirty="0" err="1">
                <a:latin typeface="Arial" panose="020B0604020202020204" pitchFamily="34" charset="0"/>
                <a:cs typeface="Arial" panose="020B0604020202020204" pitchFamily="34" charset="0"/>
              </a:rPr>
              <a:t>Several</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prognostic</a:t>
            </a:r>
            <a:r>
              <a:rPr lang="it-IT" sz="1400" dirty="0">
                <a:latin typeface="Arial" panose="020B0604020202020204" pitchFamily="34" charset="0"/>
                <a:cs typeface="Arial" panose="020B0604020202020204" pitchFamily="34" charset="0"/>
              </a:rPr>
              <a:t> models </a:t>
            </a:r>
            <a:r>
              <a:rPr lang="it-IT" sz="1400" dirty="0" err="1">
                <a:latin typeface="Arial" panose="020B0604020202020204" pitchFamily="34" charset="0"/>
                <a:cs typeface="Arial" panose="020B0604020202020204" pitchFamily="34" charset="0"/>
              </a:rPr>
              <a:t>have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been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designed</a:t>
            </a:r>
            <a:r>
              <a:rPr lang="it-IT" sz="1400" dirty="0">
                <a:latin typeface="Arial" panose="020B0604020202020204" pitchFamily="34" charset="0"/>
                <a:cs typeface="Arial" panose="020B0604020202020204" pitchFamily="34" charset="0"/>
              </a:rPr>
              <a:t> to </a:t>
            </a:r>
            <a:r>
              <a:rPr lang="it-IT" sz="1400" dirty="0" err="1">
                <a:latin typeface="Arial" panose="020B0604020202020204" pitchFamily="34" charset="0"/>
                <a:cs typeface="Arial" panose="020B0604020202020204" pitchFamily="34" charset="0"/>
              </a:rPr>
              <a:t>predict</a:t>
            </a:r>
            <a:r>
              <a:rPr lang="it-IT" sz="1400" dirty="0">
                <a:latin typeface="Arial" panose="020B0604020202020204" pitchFamily="34" charset="0"/>
                <a:cs typeface="Arial" panose="020B0604020202020204" pitchFamily="34" charset="0"/>
              </a:rPr>
              <a:t> </a:t>
            </a:r>
            <a:r>
              <a:rPr lang="it-IT" sz="1400" b="1" dirty="0">
                <a:solidFill>
                  <a:srgbClr val="C00000"/>
                </a:solidFill>
                <a:latin typeface="Arial" panose="020B0604020202020204" pitchFamily="34" charset="0"/>
                <a:cs typeface="Arial" panose="020B0604020202020204" pitchFamily="34" charset="0"/>
              </a:rPr>
              <a:t>the </a:t>
            </a:r>
            <a:r>
              <a:rPr lang="it-IT" sz="1400" b="1" dirty="0" err="1">
                <a:solidFill>
                  <a:srgbClr val="C00000"/>
                </a:solidFill>
                <a:latin typeface="Arial" panose="020B0604020202020204" pitchFamily="34" charset="0"/>
                <a:cs typeface="Arial" panose="020B0604020202020204" pitchFamily="34" charset="0"/>
              </a:rPr>
              <a:t>need</a:t>
            </a:r>
            <a:r>
              <a:rPr lang="it-IT" sz="1400" b="1" dirty="0">
                <a:solidFill>
                  <a:srgbClr val="C00000"/>
                </a:solidFill>
                <a:latin typeface="Arial" panose="020B0604020202020204" pitchFamily="34" charset="0"/>
                <a:cs typeface="Arial" panose="020B0604020202020204" pitchFamily="34" charset="0"/>
              </a:rPr>
              <a:t> for </a:t>
            </a:r>
            <a:r>
              <a:rPr lang="it-IT" sz="1400" b="1" dirty="0" err="1">
                <a:solidFill>
                  <a:srgbClr val="C00000"/>
                </a:solidFill>
                <a:latin typeface="Arial" panose="020B0604020202020204" pitchFamily="34" charset="0"/>
                <a:cs typeface="Arial" panose="020B0604020202020204" pitchFamily="34" charset="0"/>
              </a:rPr>
              <a:t>higher</a:t>
            </a:r>
            <a:r>
              <a:rPr lang="it-IT" sz="1400" b="1" dirty="0">
                <a:solidFill>
                  <a:srgbClr val="C00000"/>
                </a:solidFill>
                <a:latin typeface="Arial" panose="020B0604020202020204" pitchFamily="34" charset="0"/>
                <a:cs typeface="Arial" panose="020B0604020202020204" pitchFamily="34" charset="0"/>
              </a:rPr>
              <a:t> </a:t>
            </a:r>
            <a:r>
              <a:rPr lang="it-IT" sz="1400" b="1" dirty="0" err="1">
                <a:solidFill>
                  <a:srgbClr val="C00000"/>
                </a:solidFill>
                <a:latin typeface="Arial" panose="020B0604020202020204" pitchFamily="34" charset="0"/>
                <a:cs typeface="Arial" panose="020B0604020202020204" pitchFamily="34" charset="0"/>
              </a:rPr>
              <a:t>levels</a:t>
            </a:r>
            <a:r>
              <a:rPr lang="it-IT" sz="1400" b="1" dirty="0">
                <a:solidFill>
                  <a:srgbClr val="C00000"/>
                </a:solidFill>
                <a:latin typeface="Arial" panose="020B0604020202020204" pitchFamily="34" charset="0"/>
                <a:cs typeface="Arial" panose="020B0604020202020204" pitchFamily="34" charset="0"/>
              </a:rPr>
              <a:t> of </a:t>
            </a:r>
            <a:r>
              <a:rPr lang="it-IT" sz="1400" b="1" dirty="0" err="1">
                <a:solidFill>
                  <a:srgbClr val="C00000"/>
                </a:solidFill>
                <a:latin typeface="Arial" panose="020B0604020202020204" pitchFamily="34" charset="0"/>
                <a:cs typeface="Arial" panose="020B0604020202020204" pitchFamily="34" charset="0"/>
              </a:rPr>
              <a:t>inpatient</a:t>
            </a:r>
            <a:r>
              <a:rPr lang="it-IT" sz="1400" b="1" dirty="0">
                <a:solidFill>
                  <a:srgbClr val="C00000"/>
                </a:solidFill>
                <a:latin typeface="Arial" panose="020B0604020202020204" pitchFamily="34" charset="0"/>
                <a:cs typeface="Arial" panose="020B0604020202020204" pitchFamily="34" charset="0"/>
              </a:rPr>
              <a:t> treatment </a:t>
            </a:r>
            <a:r>
              <a:rPr lang="it-IT" sz="1400" b="1" dirty="0" err="1">
                <a:solidFill>
                  <a:srgbClr val="C00000"/>
                </a:solidFill>
                <a:latin typeface="Arial" panose="020B0604020202020204" pitchFamily="34" charset="0"/>
                <a:cs typeface="Arial" panose="020B0604020202020204" pitchFamily="34" charset="0"/>
              </a:rPr>
              <a:t>intensity</a:t>
            </a:r>
            <a:r>
              <a:rPr lang="it-IT" sz="1400" dirty="0">
                <a:latin typeface="Arial" panose="020B0604020202020204" pitchFamily="34" charset="0"/>
                <a:cs typeface="Arial" panose="020B0604020202020204" pitchFamily="34" charset="0"/>
              </a:rPr>
              <a:t> (ICU/</a:t>
            </a:r>
            <a:r>
              <a:rPr lang="it-IT" sz="1400" dirty="0" err="1">
                <a:latin typeface="Arial" panose="020B0604020202020204" pitchFamily="34" charset="0"/>
                <a:cs typeface="Arial" panose="020B0604020202020204" pitchFamily="34" charset="0"/>
              </a:rPr>
              <a:t>mortality</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using</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severity</a:t>
            </a:r>
            <a:r>
              <a:rPr lang="it-IT" sz="1400" dirty="0">
                <a:latin typeface="Arial" panose="020B0604020202020204" pitchFamily="34" charset="0"/>
                <a:cs typeface="Arial" panose="020B0604020202020204" pitchFamily="34" charset="0"/>
              </a:rPr>
              <a:t>-of-</a:t>
            </a:r>
            <a:r>
              <a:rPr lang="it-IT" sz="1400" dirty="0" err="1">
                <a:latin typeface="Arial" panose="020B0604020202020204" pitchFamily="34" charset="0"/>
                <a:cs typeface="Arial" panose="020B0604020202020204" pitchFamily="34" charset="0"/>
              </a:rPr>
              <a:t>illness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parameters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based</a:t>
            </a:r>
            <a:r>
              <a:rPr lang="it-IT" sz="1400" dirty="0">
                <a:latin typeface="Arial" panose="020B0604020202020204" pitchFamily="34" charset="0"/>
                <a:cs typeface="Arial" panose="020B0604020202020204" pitchFamily="34" charset="0"/>
              </a:rPr>
              <a:t> on </a:t>
            </a:r>
            <a:r>
              <a:rPr lang="it-IT" sz="1400" dirty="0" err="1">
                <a:latin typeface="Arial" panose="020B0604020202020204" pitchFamily="34" charset="0"/>
                <a:cs typeface="Arial" panose="020B0604020202020204" pitchFamily="34" charset="0"/>
              </a:rPr>
              <a:t>patient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outcomes</a:t>
            </a:r>
            <a:r>
              <a:rPr lang="it-IT" sz="1400" dirty="0">
                <a:latin typeface="Arial" panose="020B0604020202020204" pitchFamily="34" charset="0"/>
                <a:cs typeface="Arial" panose="020B0604020202020204" pitchFamily="34" charset="0"/>
              </a:rPr>
              <a:t>.</a:t>
            </a:r>
          </a:p>
        </p:txBody>
      </p:sp>
      <p:pic>
        <p:nvPicPr>
          <p:cNvPr id="46" name="Immagine 45">
            <a:extLst>
              <a:ext uri="{FF2B5EF4-FFF2-40B4-BE49-F238E27FC236}">
                <a16:creationId xmlns:a16="http://schemas.microsoft.com/office/drawing/2014/main" id="{262D5A68-140D-C470-E823-5F5300741D84}"/>
              </a:ext>
            </a:extLst>
          </p:cNvPr>
          <p:cNvPicPr>
            <a:picLocks noChangeAspect="1"/>
          </p:cNvPicPr>
          <p:nvPr/>
        </p:nvPicPr>
        <p:blipFill>
          <a:blip r:embed="rId6"/>
          <a:stretch>
            <a:fillRect/>
          </a:stretch>
        </p:blipFill>
        <p:spPr>
          <a:xfrm>
            <a:off x="136356" y="2511352"/>
            <a:ext cx="8367300" cy="3844435"/>
          </a:xfrm>
          <a:prstGeom prst="rect">
            <a:avLst/>
          </a:prstGeom>
        </p:spPr>
      </p:pic>
      <p:pic>
        <p:nvPicPr>
          <p:cNvPr id="47" name="Immagine 46">
            <a:extLst>
              <a:ext uri="{FF2B5EF4-FFF2-40B4-BE49-F238E27FC236}">
                <a16:creationId xmlns:a16="http://schemas.microsoft.com/office/drawing/2014/main" id="{56F032D6-D71B-BF0A-11DE-6FC42491D471}"/>
              </a:ext>
            </a:extLst>
          </p:cNvPr>
          <p:cNvPicPr>
            <a:picLocks noChangeAspect="1"/>
          </p:cNvPicPr>
          <p:nvPr/>
        </p:nvPicPr>
        <p:blipFill rotWithShape="1">
          <a:blip r:embed="rId7"/>
          <a:srcRect t="-1212" b="1"/>
          <a:stretch/>
        </p:blipFill>
        <p:spPr>
          <a:xfrm>
            <a:off x="8863946" y="2511353"/>
            <a:ext cx="3191692" cy="1378225"/>
          </a:xfrm>
          <a:prstGeom prst="rect">
            <a:avLst/>
          </a:prstGeom>
        </p:spPr>
      </p:pic>
      <p:pic>
        <p:nvPicPr>
          <p:cNvPr id="48" name="Immagine 47">
            <a:extLst>
              <a:ext uri="{FF2B5EF4-FFF2-40B4-BE49-F238E27FC236}">
                <a16:creationId xmlns:a16="http://schemas.microsoft.com/office/drawing/2014/main" id="{0521D483-4D32-DCED-8EE0-9A14748CFDD5}"/>
              </a:ext>
            </a:extLst>
          </p:cNvPr>
          <p:cNvPicPr>
            <a:picLocks noChangeAspect="1"/>
          </p:cNvPicPr>
          <p:nvPr/>
        </p:nvPicPr>
        <p:blipFill>
          <a:blip r:embed="rId8"/>
          <a:stretch>
            <a:fillRect/>
          </a:stretch>
        </p:blipFill>
        <p:spPr>
          <a:xfrm>
            <a:off x="8942952" y="4124778"/>
            <a:ext cx="2992331" cy="1109618"/>
          </a:xfrm>
          <a:prstGeom prst="rect">
            <a:avLst/>
          </a:prstGeom>
        </p:spPr>
      </p:pic>
      <p:sp>
        <p:nvSpPr>
          <p:cNvPr id="4" name="Ovale 3">
            <a:extLst>
              <a:ext uri="{FF2B5EF4-FFF2-40B4-BE49-F238E27FC236}">
                <a16:creationId xmlns:a16="http://schemas.microsoft.com/office/drawing/2014/main" id="{D88F97DC-5752-0F57-2C8B-D84BE8516215}"/>
              </a:ext>
            </a:extLst>
          </p:cNvPr>
          <p:cNvSpPr/>
          <p:nvPr/>
        </p:nvSpPr>
        <p:spPr>
          <a:xfrm flipH="1" flipV="1">
            <a:off x="1134619" y="3033022"/>
            <a:ext cx="300236" cy="3049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C381489C-31AC-59E4-40C0-2DBDC9B0D093}"/>
              </a:ext>
            </a:extLst>
          </p:cNvPr>
          <p:cNvSpPr/>
          <p:nvPr/>
        </p:nvSpPr>
        <p:spPr>
          <a:xfrm flipH="1" flipV="1">
            <a:off x="1134619" y="3852453"/>
            <a:ext cx="300236" cy="3049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DDCB8451-AE2E-451B-2C23-CDB916A05F9E}"/>
              </a:ext>
            </a:extLst>
          </p:cNvPr>
          <p:cNvSpPr txBox="1"/>
          <p:nvPr/>
        </p:nvSpPr>
        <p:spPr>
          <a:xfrm>
            <a:off x="0" y="6590442"/>
            <a:ext cx="7022892" cy="246221"/>
          </a:xfrm>
          <a:prstGeom prst="rect">
            <a:avLst/>
          </a:prstGeom>
          <a:noFill/>
        </p:spPr>
        <p:txBody>
          <a:bodyPr wrap="square">
            <a:spAutoFit/>
          </a:bodyPr>
          <a:lstStyle/>
          <a:p>
            <a:r>
              <a:rPr lang="it-IT" sz="1000" dirty="0" err="1">
                <a:solidFill>
                  <a:srgbClr val="212121"/>
                </a:solidFill>
                <a:latin typeface="Arial" panose="020B0604020202020204" pitchFamily="34" charset="0"/>
                <a:cs typeface="Arial" panose="020B0604020202020204" pitchFamily="34" charset="0"/>
              </a:rPr>
              <a:t>Simchen</a:t>
            </a:r>
            <a:r>
              <a:rPr lang="it-IT" sz="1000" dirty="0">
                <a:solidFill>
                  <a:srgbClr val="212121"/>
                </a:solidFill>
                <a:latin typeface="Arial" panose="020B0604020202020204" pitchFamily="34" charset="0"/>
                <a:cs typeface="Arial" panose="020B0604020202020204" pitchFamily="34" charset="0"/>
              </a:rPr>
              <a:t> E. et al. Survival of </a:t>
            </a:r>
            <a:r>
              <a:rPr lang="it-IT" sz="1000" dirty="0" err="1">
                <a:solidFill>
                  <a:srgbClr val="212121"/>
                </a:solidFill>
                <a:latin typeface="Arial" panose="020B0604020202020204" pitchFamily="34" charset="0"/>
                <a:cs typeface="Arial" panose="020B0604020202020204" pitchFamily="34" charset="0"/>
              </a:rPr>
              <a:t>critically</a:t>
            </a:r>
            <a:r>
              <a:rPr lang="it-IT" sz="1000" dirty="0">
                <a:solidFill>
                  <a:srgbClr val="212121"/>
                </a:solidFill>
                <a:latin typeface="Arial" panose="020B0604020202020204" pitchFamily="34" charset="0"/>
                <a:cs typeface="Arial" panose="020B0604020202020204" pitchFamily="34" charset="0"/>
              </a:rPr>
              <a:t> </a:t>
            </a:r>
            <a:r>
              <a:rPr lang="it-IT" sz="1000" dirty="0" err="1">
                <a:solidFill>
                  <a:srgbClr val="212121"/>
                </a:solidFill>
                <a:latin typeface="Arial" panose="020B0604020202020204" pitchFamily="34" charset="0"/>
                <a:cs typeface="Arial" panose="020B0604020202020204" pitchFamily="34" charset="0"/>
              </a:rPr>
              <a:t>ill</a:t>
            </a:r>
            <a:r>
              <a:rPr lang="it-IT" sz="1000" dirty="0">
                <a:solidFill>
                  <a:srgbClr val="212121"/>
                </a:solidFill>
                <a:latin typeface="Arial" panose="020B0604020202020204" pitchFamily="34" charset="0"/>
                <a:cs typeface="Arial" panose="020B0604020202020204" pitchFamily="34" charset="0"/>
              </a:rPr>
              <a:t> </a:t>
            </a:r>
            <a:r>
              <a:rPr lang="it-IT" sz="1000" dirty="0" err="1">
                <a:solidFill>
                  <a:srgbClr val="212121"/>
                </a:solidFill>
                <a:latin typeface="Arial" panose="020B0604020202020204" pitchFamily="34" charset="0"/>
                <a:cs typeface="Arial" panose="020B0604020202020204" pitchFamily="34" charset="0"/>
              </a:rPr>
              <a:t>patients</a:t>
            </a:r>
            <a:r>
              <a:rPr lang="it-IT" sz="1000" dirty="0">
                <a:solidFill>
                  <a:srgbClr val="212121"/>
                </a:solidFill>
                <a:latin typeface="Arial" panose="020B0604020202020204" pitchFamily="34" charset="0"/>
                <a:cs typeface="Arial" panose="020B0604020202020204" pitchFamily="34" charset="0"/>
              </a:rPr>
              <a:t> </a:t>
            </a:r>
            <a:r>
              <a:rPr lang="it-IT" sz="1000" dirty="0" err="1">
                <a:solidFill>
                  <a:srgbClr val="212121"/>
                </a:solidFill>
                <a:latin typeface="Arial" panose="020B0604020202020204" pitchFamily="34" charset="0"/>
                <a:cs typeface="Arial" panose="020B0604020202020204" pitchFamily="34" charset="0"/>
              </a:rPr>
              <a:t>hospitalized</a:t>
            </a:r>
            <a:r>
              <a:rPr lang="it-IT" sz="1000" dirty="0">
                <a:solidFill>
                  <a:srgbClr val="212121"/>
                </a:solidFill>
                <a:latin typeface="Arial" panose="020B0604020202020204" pitchFamily="34" charset="0"/>
                <a:cs typeface="Arial" panose="020B0604020202020204" pitchFamily="34" charset="0"/>
              </a:rPr>
              <a:t> in and out of intensive care. </a:t>
            </a:r>
            <a:r>
              <a:rPr lang="it-IT" sz="1000" dirty="0" err="1">
                <a:solidFill>
                  <a:srgbClr val="212121"/>
                </a:solidFill>
                <a:latin typeface="Arial" panose="020B0604020202020204" pitchFamily="34" charset="0"/>
                <a:cs typeface="Arial" panose="020B0604020202020204" pitchFamily="34" charset="0"/>
              </a:rPr>
              <a:t>Crit</a:t>
            </a:r>
            <a:r>
              <a:rPr lang="it-IT" sz="1000" dirty="0">
                <a:solidFill>
                  <a:srgbClr val="212121"/>
                </a:solidFill>
                <a:latin typeface="Arial" panose="020B0604020202020204" pitchFamily="34" charset="0"/>
                <a:cs typeface="Arial" panose="020B0604020202020204" pitchFamily="34" charset="0"/>
              </a:rPr>
              <a:t> Care </a:t>
            </a:r>
            <a:r>
              <a:rPr lang="it-IT" sz="1000" dirty="0" err="1">
                <a:solidFill>
                  <a:srgbClr val="212121"/>
                </a:solidFill>
                <a:latin typeface="Arial" panose="020B0604020202020204" pitchFamily="34" charset="0"/>
                <a:cs typeface="Arial" panose="020B0604020202020204" pitchFamily="34" charset="0"/>
              </a:rPr>
              <a:t>Med</a:t>
            </a:r>
            <a:r>
              <a:rPr lang="it-IT" sz="1000" dirty="0">
                <a:solidFill>
                  <a:srgbClr val="212121"/>
                </a:solidFill>
                <a:latin typeface="Arial" panose="020B0604020202020204" pitchFamily="34" charset="0"/>
                <a:cs typeface="Arial" panose="020B0604020202020204" pitchFamily="34" charset="0"/>
              </a:rPr>
              <a:t> 2007</a:t>
            </a:r>
            <a:endParaRPr lang="it-IT"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2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C1F48BE-6518-43FD-4B7D-75C377E6095F}"/>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Stratificazione</a:t>
            </a:r>
            <a:r>
              <a:rPr lang="en-US" sz="3200" b="1" dirty="0">
                <a:latin typeface="Arial" panose="020B0604020202020204" pitchFamily="34" charset="0"/>
                <a:ea typeface="Helvetica Neue" panose="02000503000000020004" pitchFamily="2" charset="0"/>
                <a:cs typeface="Arial" panose="020B0604020202020204" pitchFamily="34" charset="0"/>
              </a:rPr>
              <a:t> del </a:t>
            </a:r>
            <a:r>
              <a:rPr lang="en-US" sz="3200" b="1" dirty="0" err="1">
                <a:latin typeface="Arial" panose="020B0604020202020204" pitchFamily="34" charset="0"/>
                <a:ea typeface="Helvetica Neue" panose="02000503000000020004" pitchFamily="2" charset="0"/>
                <a:cs typeface="Arial" panose="020B0604020202020204" pitchFamily="34" charset="0"/>
              </a:rPr>
              <a:t>rischio</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pic>
        <p:nvPicPr>
          <p:cNvPr id="3" name="Immagine 2">
            <a:extLst>
              <a:ext uri="{FF2B5EF4-FFF2-40B4-BE49-F238E27FC236}">
                <a16:creationId xmlns:a16="http://schemas.microsoft.com/office/drawing/2014/main" id="{6C356A76-942C-8813-325A-0457FBB49BC8}"/>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7" name="Immagine 6" descr="Immagine che contiene verde, cibo, parcheggiato&#10;&#10;Descrizione generata automaticamente">
            <a:extLst>
              <a:ext uri="{FF2B5EF4-FFF2-40B4-BE49-F238E27FC236}">
                <a16:creationId xmlns:a16="http://schemas.microsoft.com/office/drawing/2014/main" id="{287AC63F-050A-9A44-1054-60FDAAD47977}"/>
              </a:ext>
            </a:extLst>
          </p:cNvPr>
          <p:cNvPicPr>
            <a:picLocks noChangeAspect="1"/>
          </p:cNvPicPr>
          <p:nvPr/>
        </p:nvPicPr>
        <p:blipFill>
          <a:blip r:embed="rId4"/>
          <a:stretch>
            <a:fillRect/>
          </a:stretch>
        </p:blipFill>
        <p:spPr>
          <a:xfrm>
            <a:off x="9684224" y="6314049"/>
            <a:ext cx="1145573" cy="477322"/>
          </a:xfrm>
          <a:prstGeom prst="rect">
            <a:avLst/>
          </a:prstGeom>
        </p:spPr>
      </p:pic>
      <p:pic>
        <p:nvPicPr>
          <p:cNvPr id="8" name="Immagine 7">
            <a:extLst>
              <a:ext uri="{FF2B5EF4-FFF2-40B4-BE49-F238E27FC236}">
                <a16:creationId xmlns:a16="http://schemas.microsoft.com/office/drawing/2014/main" id="{E8E51F8D-DCDC-80AC-8A83-30117D612482}"/>
              </a:ext>
            </a:extLst>
          </p:cNvPr>
          <p:cNvPicPr>
            <a:picLocks noChangeAspect="1"/>
          </p:cNvPicPr>
          <p:nvPr/>
        </p:nvPicPr>
        <p:blipFill rotWithShape="1">
          <a:blip r:embed="rId5"/>
          <a:srcRect l="-1" t="30458" r="72824" b="24530"/>
          <a:stretch/>
        </p:blipFill>
        <p:spPr>
          <a:xfrm>
            <a:off x="6972819" y="6325307"/>
            <a:ext cx="2572706" cy="466064"/>
          </a:xfrm>
          <a:prstGeom prst="rect">
            <a:avLst/>
          </a:prstGeom>
        </p:spPr>
      </p:pic>
      <p:sp>
        <p:nvSpPr>
          <p:cNvPr id="2" name="CasellaDiTesto 1">
            <a:extLst>
              <a:ext uri="{FF2B5EF4-FFF2-40B4-BE49-F238E27FC236}">
                <a16:creationId xmlns:a16="http://schemas.microsoft.com/office/drawing/2014/main" id="{D1BF4B88-376D-48CC-EAC9-607B7F3D4B0B}"/>
              </a:ext>
            </a:extLst>
          </p:cNvPr>
          <p:cNvSpPr txBox="1"/>
          <p:nvPr/>
        </p:nvSpPr>
        <p:spPr>
          <a:xfrm>
            <a:off x="2183798" y="1342754"/>
            <a:ext cx="7674088" cy="958596"/>
          </a:xfrm>
          <a:prstGeom prst="rect">
            <a:avLst/>
          </a:prstGeom>
          <a:noFill/>
        </p:spPr>
        <p:txBody>
          <a:bodyPr wrap="none" rtlCol="0">
            <a:spAutoFit/>
          </a:bodyPr>
          <a:lstStyle/>
          <a:p>
            <a:pPr algn="ctr">
              <a:lnSpc>
                <a:spcPct val="150000"/>
              </a:lnSpc>
            </a:pPr>
            <a:r>
              <a:rPr lang="it-IT" sz="2000" b="1" dirty="0">
                <a:solidFill>
                  <a:schemeClr val="accent1">
                    <a:lumMod val="75000"/>
                  </a:schemeClr>
                </a:solidFill>
                <a:latin typeface="Arial" panose="020B0604020202020204" pitchFamily="34" charset="0"/>
                <a:cs typeface="Arial" panose="020B0604020202020204" pitchFamily="34" charset="0"/>
              </a:rPr>
              <a:t>La </a:t>
            </a:r>
            <a:r>
              <a:rPr lang="it-IT" sz="2000" b="1" dirty="0" err="1">
                <a:solidFill>
                  <a:schemeClr val="accent1">
                    <a:lumMod val="75000"/>
                  </a:schemeClr>
                </a:solidFill>
                <a:latin typeface="Arial" panose="020B0604020202020204" pitchFamily="34" charset="0"/>
                <a:cs typeface="Arial" panose="020B0604020202020204" pitchFamily="34" charset="0"/>
              </a:rPr>
              <a:t>sCAP</a:t>
            </a:r>
            <a:r>
              <a:rPr lang="it-IT" sz="2000" b="1" dirty="0">
                <a:solidFill>
                  <a:schemeClr val="accent1">
                    <a:lumMod val="75000"/>
                  </a:schemeClr>
                </a:solidFill>
                <a:latin typeface="Arial" panose="020B0604020202020204" pitchFamily="34" charset="0"/>
                <a:cs typeface="Arial" panose="020B0604020202020204" pitchFamily="34" charset="0"/>
              </a:rPr>
              <a:t> è un processo DINAMICO e rapidamente evolutivo…</a:t>
            </a:r>
          </a:p>
          <a:p>
            <a:pPr algn="ctr">
              <a:lnSpc>
                <a:spcPct val="150000"/>
              </a:lnSpc>
            </a:pPr>
            <a:r>
              <a:rPr lang="it-IT" sz="2000" b="1" dirty="0">
                <a:solidFill>
                  <a:schemeClr val="accent1">
                    <a:lumMod val="75000"/>
                  </a:schemeClr>
                </a:solidFill>
                <a:latin typeface="Arial" panose="020B0604020202020204" pitchFamily="34" charset="0"/>
                <a:cs typeface="Arial" panose="020B0604020202020204" pitchFamily="34" charset="0"/>
              </a:rPr>
              <a:t>…che cerchiamo di decifrare con strumenti STATICI </a:t>
            </a:r>
          </a:p>
        </p:txBody>
      </p:sp>
      <p:sp>
        <p:nvSpPr>
          <p:cNvPr id="6" name="CasellaDiTesto 5">
            <a:extLst>
              <a:ext uri="{FF2B5EF4-FFF2-40B4-BE49-F238E27FC236}">
                <a16:creationId xmlns:a16="http://schemas.microsoft.com/office/drawing/2014/main" id="{3B5569AF-803E-50F0-0351-7BD45E8F6AE5}"/>
              </a:ext>
            </a:extLst>
          </p:cNvPr>
          <p:cNvSpPr txBox="1"/>
          <p:nvPr/>
        </p:nvSpPr>
        <p:spPr>
          <a:xfrm>
            <a:off x="1468217" y="2908937"/>
            <a:ext cx="9673396" cy="2533963"/>
          </a:xfrm>
          <a:prstGeom prst="rect">
            <a:avLst/>
          </a:prstGeom>
          <a:noFill/>
        </p:spPr>
        <p:txBody>
          <a:bodyPr wrap="square" rtlCol="0">
            <a:spAutoFit/>
          </a:bodyPr>
          <a:lstStyle/>
          <a:p>
            <a:pPr>
              <a:lnSpc>
                <a:spcPct val="150000"/>
              </a:lnSpc>
            </a:pPr>
            <a:r>
              <a:rPr lang="it-IT" dirty="0">
                <a:latin typeface="Arial" panose="020B0604020202020204" pitchFamily="34" charset="0"/>
                <a:cs typeface="Arial" panose="020B0604020202020204" pitchFamily="34" charset="0"/>
              </a:rPr>
              <a:t>Gli score predittivi:</a:t>
            </a:r>
          </a:p>
          <a:p>
            <a:pPr>
              <a:lnSpc>
                <a:spcPct val="150000"/>
              </a:lnSpc>
            </a:pPr>
            <a:endParaRPr lang="it-IT" dirty="0">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it-IT" dirty="0">
                <a:latin typeface="Arial" panose="020B0604020202020204" pitchFamily="34" charset="0"/>
                <a:cs typeface="Arial" panose="020B0604020202020204" pitchFamily="34" charset="0"/>
              </a:rPr>
              <a:t>Forniscono una valutazione </a:t>
            </a:r>
            <a:r>
              <a:rPr lang="it-IT" b="1" dirty="0">
                <a:latin typeface="Arial" panose="020B0604020202020204" pitchFamily="34" charset="0"/>
                <a:cs typeface="Arial" panose="020B0604020202020204" pitchFamily="34" charset="0"/>
              </a:rPr>
              <a:t>puntiforme</a:t>
            </a:r>
            <a:r>
              <a:rPr lang="it-IT" dirty="0">
                <a:latin typeface="Arial" panose="020B0604020202020204" pitchFamily="34" charset="0"/>
                <a:cs typeface="Arial" panose="020B0604020202020204" pitchFamily="34" charset="0"/>
              </a:rPr>
              <a:t> che non tiene conto dell’evoluzione clinica</a:t>
            </a:r>
          </a:p>
          <a:p>
            <a:pPr marL="342900" indent="-342900">
              <a:lnSpc>
                <a:spcPct val="150000"/>
              </a:lnSpc>
              <a:buFont typeface="+mj-lt"/>
              <a:buAutoNum type="arabicPeriod"/>
            </a:pPr>
            <a:r>
              <a:rPr lang="it-IT" dirty="0">
                <a:latin typeface="Arial" panose="020B0604020202020204" pitchFamily="34" charset="0"/>
                <a:cs typeface="Arial" panose="020B0604020202020204" pitchFamily="34" charset="0"/>
              </a:rPr>
              <a:t>Sono stati disegnati e validati su </a:t>
            </a:r>
            <a:r>
              <a:rPr lang="it-IT" b="1" dirty="0">
                <a:latin typeface="Arial" panose="020B0604020202020204" pitchFamily="34" charset="0"/>
                <a:cs typeface="Arial" panose="020B0604020202020204" pitchFamily="34" charset="0"/>
              </a:rPr>
              <a:t>popolazioni di studio </a:t>
            </a:r>
            <a:r>
              <a:rPr lang="it-IT" dirty="0">
                <a:latin typeface="Arial" panose="020B0604020202020204" pitchFamily="34" charset="0"/>
                <a:cs typeface="Arial" panose="020B0604020202020204" pitchFamily="34" charset="0"/>
              </a:rPr>
              <a:t>diverse da quella di applicazione</a:t>
            </a:r>
          </a:p>
          <a:p>
            <a:pPr marL="342900" indent="-342900">
              <a:lnSpc>
                <a:spcPct val="150000"/>
              </a:lnSpc>
              <a:buFont typeface="+mj-lt"/>
              <a:buAutoNum type="arabicPeriod"/>
            </a:pPr>
            <a:r>
              <a:rPr lang="it-IT" dirty="0">
                <a:latin typeface="Arial" panose="020B0604020202020204" pitchFamily="34" charset="0"/>
                <a:cs typeface="Arial" panose="020B0604020202020204" pitchFamily="34" charset="0"/>
              </a:rPr>
              <a:t>Non danno informazioni su </a:t>
            </a:r>
            <a:r>
              <a:rPr lang="it-IT" b="1" dirty="0">
                <a:latin typeface="Arial" panose="020B0604020202020204" pitchFamily="34" charset="0"/>
                <a:cs typeface="Arial" panose="020B0604020202020204" pitchFamily="34" charset="0"/>
              </a:rPr>
              <a:t>come migliorare </a:t>
            </a:r>
            <a:r>
              <a:rPr lang="it-IT" dirty="0">
                <a:latin typeface="Arial" panose="020B0604020202020204" pitchFamily="34" charset="0"/>
                <a:cs typeface="Arial" panose="020B0604020202020204" pitchFamily="34" charset="0"/>
              </a:rPr>
              <a:t>l’</a:t>
            </a:r>
            <a:r>
              <a:rPr lang="it-IT" dirty="0" err="1">
                <a:latin typeface="Arial" panose="020B0604020202020204" pitchFamily="34" charset="0"/>
                <a:cs typeface="Arial" panose="020B0604020202020204" pitchFamily="34" charset="0"/>
              </a:rPr>
              <a:t>outcome</a:t>
            </a:r>
            <a:endParaRPr lang="it-IT" dirty="0">
              <a:latin typeface="Arial" panose="020B0604020202020204" pitchFamily="34" charset="0"/>
              <a:cs typeface="Arial" panose="020B0604020202020204" pitchFamily="34" charset="0"/>
            </a:endParaRPr>
          </a:p>
          <a:p>
            <a:pPr>
              <a:lnSpc>
                <a:spcPct val="150000"/>
              </a:lnSpc>
            </a:pP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538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DD2E149-6EDA-CCAE-029E-BDCAC0042ECA}"/>
              </a:ext>
            </a:extLst>
          </p:cNvPr>
          <p:cNvPicPr>
            <a:picLocks noChangeAspect="1"/>
          </p:cNvPicPr>
          <p:nvPr/>
        </p:nvPicPr>
        <p:blipFill>
          <a:blip r:embed="rId3"/>
          <a:stretch>
            <a:fillRect/>
          </a:stretch>
        </p:blipFill>
        <p:spPr>
          <a:xfrm>
            <a:off x="136358" y="1486887"/>
            <a:ext cx="11673712" cy="3490005"/>
          </a:xfrm>
          <a:prstGeom prst="rect">
            <a:avLst/>
          </a:prstGeom>
        </p:spPr>
      </p:pic>
      <p:pic>
        <p:nvPicPr>
          <p:cNvPr id="2" name="Immagine 1">
            <a:extLst>
              <a:ext uri="{FF2B5EF4-FFF2-40B4-BE49-F238E27FC236}">
                <a16:creationId xmlns:a16="http://schemas.microsoft.com/office/drawing/2014/main" id="{CB0708D9-5EF0-04B2-2CF6-1FD0CE5D458F}"/>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EFE0DEF4-C583-1F01-8815-AE408E76D680}"/>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4" name="Immagine 3">
            <a:extLst>
              <a:ext uri="{FF2B5EF4-FFF2-40B4-BE49-F238E27FC236}">
                <a16:creationId xmlns:a16="http://schemas.microsoft.com/office/drawing/2014/main" id="{9E9B9AC3-0607-5568-20B0-C9B3A914BE14}"/>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8" name="Title 1">
            <a:extLst>
              <a:ext uri="{FF2B5EF4-FFF2-40B4-BE49-F238E27FC236}">
                <a16:creationId xmlns:a16="http://schemas.microsoft.com/office/drawing/2014/main" id="{237306EB-D2A5-D38F-D3FD-D1727090C59E}"/>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ML per la </a:t>
            </a:r>
            <a:r>
              <a:rPr lang="en-US" sz="3200" b="1" dirty="0" err="1">
                <a:latin typeface="Arial" panose="020B0604020202020204" pitchFamily="34" charset="0"/>
                <a:ea typeface="Helvetica Neue" panose="02000503000000020004" pitchFamily="2" charset="0"/>
                <a:cs typeface="Arial" panose="020B0604020202020204" pitchFamily="34" charset="0"/>
              </a:rPr>
              <a:t>predizione</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dell’outcome</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0" name="CasellaDiTesto 9">
            <a:extLst>
              <a:ext uri="{FF2B5EF4-FFF2-40B4-BE49-F238E27FC236}">
                <a16:creationId xmlns:a16="http://schemas.microsoft.com/office/drawing/2014/main" id="{4981E70D-56AA-599C-89D2-F191C0C19E32}"/>
              </a:ext>
            </a:extLst>
          </p:cNvPr>
          <p:cNvSpPr txBox="1"/>
          <p:nvPr/>
        </p:nvSpPr>
        <p:spPr>
          <a:xfrm>
            <a:off x="1828215" y="5186447"/>
            <a:ext cx="2557110" cy="369332"/>
          </a:xfrm>
          <a:prstGeom prst="rect">
            <a:avLst/>
          </a:prstGeom>
          <a:noFill/>
        </p:spPr>
        <p:txBody>
          <a:bodyPr wrap="none" rtlCol="0">
            <a:spAutoFit/>
          </a:bodyPr>
          <a:lstStyle/>
          <a:p>
            <a:r>
              <a:rPr lang="it-IT" dirty="0">
                <a:solidFill>
                  <a:srgbClr val="0070C0"/>
                </a:solidFill>
                <a:latin typeface="Arial" panose="020B0604020202020204" pitchFamily="34" charset="0"/>
                <a:cs typeface="Arial" panose="020B0604020202020204" pitchFamily="34" charset="0"/>
              </a:rPr>
              <a:t>Paziente sopravvissuto</a:t>
            </a:r>
          </a:p>
        </p:txBody>
      </p:sp>
      <p:sp>
        <p:nvSpPr>
          <p:cNvPr id="11" name="CasellaDiTesto 10">
            <a:extLst>
              <a:ext uri="{FF2B5EF4-FFF2-40B4-BE49-F238E27FC236}">
                <a16:creationId xmlns:a16="http://schemas.microsoft.com/office/drawing/2014/main" id="{892DF794-00A5-270C-FDC6-F018B168A616}"/>
              </a:ext>
            </a:extLst>
          </p:cNvPr>
          <p:cNvSpPr txBox="1"/>
          <p:nvPr/>
        </p:nvSpPr>
        <p:spPr>
          <a:xfrm>
            <a:off x="7755878" y="5186447"/>
            <a:ext cx="2095445" cy="369332"/>
          </a:xfrm>
          <a:prstGeom prst="rect">
            <a:avLst/>
          </a:prstGeom>
          <a:noFill/>
        </p:spPr>
        <p:txBody>
          <a:bodyPr wrap="none" rtlCol="0">
            <a:spAutoFit/>
          </a:bodyPr>
          <a:lstStyle/>
          <a:p>
            <a:r>
              <a:rPr lang="it-IT" dirty="0">
                <a:solidFill>
                  <a:srgbClr val="FF0000"/>
                </a:solidFill>
                <a:latin typeface="Arial" panose="020B0604020202020204" pitchFamily="34" charset="0"/>
                <a:cs typeface="Arial" panose="020B0604020202020204" pitchFamily="34" charset="0"/>
              </a:rPr>
              <a:t>Paziente deceduto</a:t>
            </a:r>
          </a:p>
        </p:txBody>
      </p:sp>
      <p:sp>
        <p:nvSpPr>
          <p:cNvPr id="6" name="CasellaDiTesto 5">
            <a:extLst>
              <a:ext uri="{FF2B5EF4-FFF2-40B4-BE49-F238E27FC236}">
                <a16:creationId xmlns:a16="http://schemas.microsoft.com/office/drawing/2014/main" id="{B09755C0-2B54-77C3-CA8B-F658F4EACC1B}"/>
              </a:ext>
            </a:extLst>
          </p:cNvPr>
          <p:cNvSpPr txBox="1"/>
          <p:nvPr/>
        </p:nvSpPr>
        <p:spPr>
          <a:xfrm>
            <a:off x="0" y="6611779"/>
            <a:ext cx="2605200" cy="246221"/>
          </a:xfrm>
          <a:prstGeom prst="rect">
            <a:avLst/>
          </a:prstGeom>
          <a:noFill/>
        </p:spPr>
        <p:txBody>
          <a:bodyPr wrap="none" rtlCol="0">
            <a:spAutoFit/>
          </a:bodyPr>
          <a:lstStyle/>
          <a:p>
            <a:r>
              <a:rPr lang="it-IT" sz="1000" dirty="0">
                <a:latin typeface="Arial" panose="020B0604020202020204" pitchFamily="34" charset="0"/>
                <a:cs typeface="Arial" panose="020B0604020202020204" pitchFamily="34" charset="0"/>
              </a:rPr>
              <a:t>Salton </a:t>
            </a:r>
            <a:r>
              <a:rPr lang="it-IT" sz="1000" dirty="0" err="1">
                <a:latin typeface="Arial" panose="020B0604020202020204" pitchFamily="34" charset="0"/>
                <a:cs typeface="Arial" panose="020B0604020202020204" pitchFamily="34" charset="0"/>
              </a:rPr>
              <a:t>F</a:t>
            </a:r>
            <a:r>
              <a:rPr lang="it-IT" sz="1000" dirty="0">
                <a:latin typeface="Arial" panose="020B0604020202020204" pitchFamily="34" charset="0"/>
                <a:cs typeface="Arial" panose="020B0604020202020204" pitchFamily="34" charset="0"/>
              </a:rPr>
              <a:t> et al., Int </a:t>
            </a:r>
            <a:r>
              <a:rPr lang="it-IT" sz="1000" dirty="0" err="1">
                <a:latin typeface="Arial" panose="020B0604020202020204" pitchFamily="34" charset="0"/>
                <a:cs typeface="Arial" panose="020B0604020202020204" pitchFamily="34" charset="0"/>
              </a:rPr>
              <a:t>J</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Tuberc</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Lung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Dis</a:t>
            </a:r>
            <a:r>
              <a:rPr lang="it-IT" sz="1000" dirty="0">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161256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B0708D9-5EF0-04B2-2CF6-1FD0CE5D458F}"/>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3593563" y="4713740"/>
            <a:ext cx="1247568" cy="472304"/>
          </a:xfrm>
          <a:prstGeom prst="rect">
            <a:avLst/>
          </a:prstGeom>
          <a:noFill/>
          <a:ln>
            <a:noFill/>
          </a:ln>
        </p:spPr>
      </p:pic>
      <p:sp>
        <p:nvSpPr>
          <p:cNvPr id="8" name="Title 1">
            <a:extLst>
              <a:ext uri="{FF2B5EF4-FFF2-40B4-BE49-F238E27FC236}">
                <a16:creationId xmlns:a16="http://schemas.microsoft.com/office/drawing/2014/main" id="{237306EB-D2A5-D38F-D3FD-D1727090C59E}"/>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Actionable AI</a:t>
            </a:r>
          </a:p>
        </p:txBody>
      </p:sp>
      <p:sp>
        <p:nvSpPr>
          <p:cNvPr id="6" name="CasellaDiTesto 5">
            <a:extLst>
              <a:ext uri="{FF2B5EF4-FFF2-40B4-BE49-F238E27FC236}">
                <a16:creationId xmlns:a16="http://schemas.microsoft.com/office/drawing/2014/main" id="{DD5CE9E0-13A5-6520-E491-437F9F49448B}"/>
              </a:ext>
            </a:extLst>
          </p:cNvPr>
          <p:cNvSpPr txBox="1"/>
          <p:nvPr/>
        </p:nvSpPr>
        <p:spPr>
          <a:xfrm>
            <a:off x="682498" y="1076735"/>
            <a:ext cx="10827003" cy="400110"/>
          </a:xfrm>
          <a:prstGeom prst="rect">
            <a:avLst/>
          </a:prstGeom>
          <a:noFill/>
        </p:spPr>
        <p:txBody>
          <a:bodyPr wrap="none" rtlCol="0">
            <a:spAutoFit/>
          </a:bodyPr>
          <a:lstStyle/>
          <a:p>
            <a:pPr algn="ctr"/>
            <a:r>
              <a:rPr lang="it-IT" sz="2000" dirty="0">
                <a:latin typeface="Arial" panose="020B0604020202020204" pitchFamily="34" charset="0"/>
                <a:cs typeface="Arial" panose="020B0604020202020204" pitchFamily="34" charset="0"/>
              </a:rPr>
              <a:t>Gli algoritmi predittivi «predicono» cosa succederà ma non danno informazioni su «cosa fare»</a:t>
            </a:r>
          </a:p>
        </p:txBody>
      </p:sp>
      <p:pic>
        <p:nvPicPr>
          <p:cNvPr id="18" name="Immagine 17">
            <a:extLst>
              <a:ext uri="{FF2B5EF4-FFF2-40B4-BE49-F238E27FC236}">
                <a16:creationId xmlns:a16="http://schemas.microsoft.com/office/drawing/2014/main" id="{FBEB49C3-ECF2-DDE7-CC63-A3E01EC17B87}"/>
              </a:ext>
            </a:extLst>
          </p:cNvPr>
          <p:cNvPicPr>
            <a:picLocks noChangeAspect="1"/>
          </p:cNvPicPr>
          <p:nvPr/>
        </p:nvPicPr>
        <p:blipFill rotWithShape="1">
          <a:blip r:embed="rId4"/>
          <a:srcRect l="4110" t="6016" r="3113" b="4758"/>
          <a:stretch/>
        </p:blipFill>
        <p:spPr>
          <a:xfrm>
            <a:off x="2916104" y="1958874"/>
            <a:ext cx="6209891" cy="3597981"/>
          </a:xfrm>
          <a:prstGeom prst="rect">
            <a:avLst/>
          </a:prstGeom>
          <a:ln>
            <a:noFill/>
          </a:ln>
        </p:spPr>
      </p:pic>
      <p:sp>
        <p:nvSpPr>
          <p:cNvPr id="5" name="CasellaDiTesto 4">
            <a:extLst>
              <a:ext uri="{FF2B5EF4-FFF2-40B4-BE49-F238E27FC236}">
                <a16:creationId xmlns:a16="http://schemas.microsoft.com/office/drawing/2014/main" id="{5D135168-5FA4-BE83-8471-BE7A70F7505E}"/>
              </a:ext>
            </a:extLst>
          </p:cNvPr>
          <p:cNvSpPr txBox="1"/>
          <p:nvPr/>
        </p:nvSpPr>
        <p:spPr>
          <a:xfrm>
            <a:off x="0" y="6457890"/>
            <a:ext cx="6435524" cy="400110"/>
          </a:xfrm>
          <a:prstGeom prst="rect">
            <a:avLst/>
          </a:prstGeom>
          <a:noFill/>
        </p:spPr>
        <p:txBody>
          <a:bodyPr wrap="square">
            <a:spAutoFit/>
          </a:bodyPr>
          <a:lstStyle/>
          <a:p>
            <a:r>
              <a:rPr lang="it-IT" sz="1000" dirty="0">
                <a:latin typeface="Arial" panose="020B0604020202020204" pitchFamily="34" charset="0"/>
                <a:cs typeface="Arial" panose="020B0604020202020204" pitchFamily="34" charset="0"/>
              </a:rPr>
              <a:t>J.M. </a:t>
            </a:r>
            <a:r>
              <a:rPr lang="it-IT" sz="1000" dirty="0" err="1">
                <a:latin typeface="Arial" panose="020B0604020202020204" pitchFamily="34" charset="0"/>
                <a:cs typeface="Arial" panose="020B0604020202020204" pitchFamily="34" charset="0"/>
              </a:rPr>
              <a:t>Smit</a:t>
            </a:r>
            <a:r>
              <a:rPr lang="it-IT" sz="1000" dirty="0">
                <a:latin typeface="Arial" panose="020B0604020202020204" pitchFamily="34" charset="0"/>
                <a:cs typeface="Arial" panose="020B0604020202020204" pitchFamily="34" charset="0"/>
              </a:rPr>
              <a:t>, P.A. Van </a:t>
            </a:r>
            <a:r>
              <a:rPr lang="it-IT" sz="1000" dirty="0" err="1">
                <a:latin typeface="Arial" panose="020B0604020202020204" pitchFamily="34" charset="0"/>
                <a:cs typeface="Arial" panose="020B0604020202020204" pitchFamily="34" charset="0"/>
              </a:rPr>
              <a:t>Der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Zee</a:t>
            </a:r>
            <a:r>
              <a:rPr lang="it-IT" sz="1000" dirty="0">
                <a:latin typeface="Arial" panose="020B0604020202020204" pitchFamily="34" charset="0"/>
                <a:cs typeface="Arial" panose="020B0604020202020204" pitchFamily="34" charset="0"/>
              </a:rPr>
              <a:t>, S.C.M. </a:t>
            </a:r>
            <a:r>
              <a:rPr lang="it-IT" sz="1000" dirty="0" err="1">
                <a:latin typeface="Arial" panose="020B0604020202020204" pitchFamily="34" charset="0"/>
                <a:cs typeface="Arial" panose="020B0604020202020204" pitchFamily="34" charset="0"/>
              </a:rPr>
              <a:t>Stoof</a:t>
            </a:r>
            <a:r>
              <a:rPr lang="it-IT" sz="1000" dirty="0">
                <a:latin typeface="Arial" panose="020B0604020202020204" pitchFamily="34" charset="0"/>
                <a:cs typeface="Arial" panose="020B0604020202020204" pitchFamily="34" charset="0"/>
              </a:rPr>
              <a:t>, M.E. Van </a:t>
            </a:r>
            <a:r>
              <a:rPr lang="it-IT" sz="1000" dirty="0" err="1">
                <a:latin typeface="Arial" panose="020B0604020202020204" pitchFamily="34" charset="0"/>
                <a:cs typeface="Arial" panose="020B0604020202020204" pitchFamily="34" charset="0"/>
              </a:rPr>
              <a:t>Genderen</a:t>
            </a:r>
            <a:r>
              <a:rPr lang="it-IT" sz="1000" dirty="0">
                <a:latin typeface="Arial" panose="020B0604020202020204" pitchFamily="34" charset="0"/>
                <a:cs typeface="Arial" panose="020B0604020202020204" pitchFamily="34" charset="0"/>
              </a:rPr>
              <a:t>, D. </a:t>
            </a:r>
            <a:r>
              <a:rPr lang="it-IT" sz="1000" dirty="0" err="1">
                <a:latin typeface="Arial" panose="020B0604020202020204" pitchFamily="34" charset="0"/>
                <a:cs typeface="Arial" panose="020B0604020202020204" pitchFamily="34" charset="0"/>
              </a:rPr>
              <a:t>Snijders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a:t>
            </a:r>
            <a:r>
              <a:rPr lang="it-IT" sz="1000" dirty="0">
                <a:latin typeface="Arial" panose="020B0604020202020204" pitchFamily="34" charset="0"/>
                <a:cs typeface="Arial" panose="020B0604020202020204" pitchFamily="34" charset="0"/>
              </a:rPr>
              <a:t>. G. </a:t>
            </a:r>
            <a:r>
              <a:rPr lang="it-IT" sz="1000" dirty="0" err="1">
                <a:latin typeface="Arial" panose="020B0604020202020204" pitchFamily="34" charset="0"/>
                <a:cs typeface="Arial" panose="020B0604020202020204" pitchFamily="34" charset="0"/>
              </a:rPr>
              <a:t>Boersma</a:t>
            </a:r>
            <a:r>
              <a:rPr lang="it-IT" sz="1000" dirty="0">
                <a:latin typeface="Arial" panose="020B0604020202020204" pitchFamily="34" charset="0"/>
                <a:cs typeface="Arial" panose="020B0604020202020204" pitchFamily="34" charset="0"/>
              </a:rPr>
              <a:t>, P. Confalonieri, </a:t>
            </a:r>
            <a:r>
              <a:rPr lang="it-IT" sz="1000" dirty="0" err="1">
                <a:latin typeface="Arial" panose="020B0604020202020204" pitchFamily="34" charset="0"/>
                <a:cs typeface="Arial" panose="020B0604020202020204" pitchFamily="34" charset="0"/>
              </a:rPr>
              <a:t>F</a:t>
            </a:r>
            <a:r>
              <a:rPr lang="it-IT" sz="1000" dirty="0">
                <a:latin typeface="Arial" panose="020B0604020202020204" pitchFamily="34" charset="0"/>
                <a:cs typeface="Arial" panose="020B0604020202020204" pitchFamily="34" charset="0"/>
              </a:rPr>
              <a:t>. Salton, M. Confalonieri et al. Lancet </a:t>
            </a:r>
            <a:r>
              <a:rPr lang="it-IT" sz="1000" dirty="0" err="1">
                <a:latin typeface="Arial" panose="020B0604020202020204" pitchFamily="34" charset="0"/>
                <a:cs typeface="Arial" panose="020B0604020202020204" pitchFamily="34" charset="0"/>
              </a:rPr>
              <a:t>Respir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Med</a:t>
            </a:r>
            <a:r>
              <a:rPr lang="it-IT" sz="1000" dirty="0">
                <a:latin typeface="Arial" panose="020B0604020202020204" pitchFamily="34" charset="0"/>
                <a:cs typeface="Arial" panose="020B0604020202020204" pitchFamily="34" charset="0"/>
              </a:rPr>
              <a:t> 2025</a:t>
            </a:r>
            <a:endParaRPr lang="it-IT" sz="1000" dirty="0"/>
          </a:p>
        </p:txBody>
      </p:sp>
      <p:pic>
        <p:nvPicPr>
          <p:cNvPr id="9" name="Immagine 8">
            <a:extLst>
              <a:ext uri="{FF2B5EF4-FFF2-40B4-BE49-F238E27FC236}">
                <a16:creationId xmlns:a16="http://schemas.microsoft.com/office/drawing/2014/main" id="{8294BF11-B4D4-8CE9-12D5-62BA1D410F50}"/>
              </a:ext>
            </a:extLst>
          </p:cNvPr>
          <p:cNvPicPr>
            <a:picLocks noChangeAspect="1"/>
          </p:cNvPicPr>
          <p:nvPr/>
        </p:nvPicPr>
        <p:blipFill>
          <a:blip r:embed="rId5"/>
          <a:stretch>
            <a:fillRect/>
          </a:stretch>
        </p:blipFill>
        <p:spPr>
          <a:xfrm>
            <a:off x="33114" y="5896463"/>
            <a:ext cx="1985100" cy="498317"/>
          </a:xfrm>
          <a:prstGeom prst="rect">
            <a:avLst/>
          </a:prstGeom>
        </p:spPr>
      </p:pic>
      <p:sp>
        <p:nvSpPr>
          <p:cNvPr id="14" name="Rettangolo 13">
            <a:extLst>
              <a:ext uri="{FF2B5EF4-FFF2-40B4-BE49-F238E27FC236}">
                <a16:creationId xmlns:a16="http://schemas.microsoft.com/office/drawing/2014/main" id="{9AA5594B-99C8-A1FF-6949-DFA1F1D9F140}"/>
              </a:ext>
            </a:extLst>
          </p:cNvPr>
          <p:cNvSpPr/>
          <p:nvPr/>
        </p:nvSpPr>
        <p:spPr>
          <a:xfrm>
            <a:off x="1873770" y="1768840"/>
            <a:ext cx="8229600" cy="39205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8E697BA9-1DE6-EA28-B9BF-65F581BB16C8}"/>
              </a:ext>
            </a:extLst>
          </p:cNvPr>
          <p:cNvPicPr>
            <a:picLocks noChangeAspect="1"/>
          </p:cNvPicPr>
          <p:nvPr/>
        </p:nvPicPr>
        <p:blipFill rotWithShape="1">
          <a:blip r:embed="rId6"/>
          <a:srcRect l="3562" t="1914" r="34593" b="14234"/>
          <a:stretch/>
        </p:blipFill>
        <p:spPr>
          <a:xfrm>
            <a:off x="3378142" y="1693905"/>
            <a:ext cx="5285813" cy="4202558"/>
          </a:xfrm>
          <a:prstGeom prst="rect">
            <a:avLst/>
          </a:prstGeom>
        </p:spPr>
      </p:pic>
      <p:sp>
        <p:nvSpPr>
          <p:cNvPr id="13" name="Rettangolo 12">
            <a:extLst>
              <a:ext uri="{FF2B5EF4-FFF2-40B4-BE49-F238E27FC236}">
                <a16:creationId xmlns:a16="http://schemas.microsoft.com/office/drawing/2014/main" id="{BF70984D-3E96-842B-7D2C-157452774C48}"/>
              </a:ext>
            </a:extLst>
          </p:cNvPr>
          <p:cNvSpPr/>
          <p:nvPr/>
        </p:nvSpPr>
        <p:spPr>
          <a:xfrm>
            <a:off x="6420453" y="4639380"/>
            <a:ext cx="2243502" cy="1332018"/>
          </a:xfrm>
          <a:prstGeom prst="rect">
            <a:avLst/>
          </a:prstGeom>
          <a:noFill/>
          <a:ln w="28575">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DD1AE01B-D287-7577-7B82-F0A970FC0B8F}"/>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6" name="Immagine 15" descr="Immagine che contiene verde, cibo, parcheggiato&#10;&#10;Descrizione generata automaticamente">
            <a:extLst>
              <a:ext uri="{FF2B5EF4-FFF2-40B4-BE49-F238E27FC236}">
                <a16:creationId xmlns:a16="http://schemas.microsoft.com/office/drawing/2014/main" id="{BD00441B-5701-7245-564C-F655FF4EAD7B}"/>
              </a:ext>
            </a:extLst>
          </p:cNvPr>
          <p:cNvPicPr>
            <a:picLocks noChangeAspect="1"/>
          </p:cNvPicPr>
          <p:nvPr/>
        </p:nvPicPr>
        <p:blipFill>
          <a:blip r:embed="rId7"/>
          <a:stretch>
            <a:fillRect/>
          </a:stretch>
        </p:blipFill>
        <p:spPr>
          <a:xfrm>
            <a:off x="9684224" y="6314049"/>
            <a:ext cx="1145573" cy="477322"/>
          </a:xfrm>
          <a:prstGeom prst="rect">
            <a:avLst/>
          </a:prstGeom>
        </p:spPr>
      </p:pic>
      <p:pic>
        <p:nvPicPr>
          <p:cNvPr id="17" name="Immagine 16">
            <a:extLst>
              <a:ext uri="{FF2B5EF4-FFF2-40B4-BE49-F238E27FC236}">
                <a16:creationId xmlns:a16="http://schemas.microsoft.com/office/drawing/2014/main" id="{3264CDAA-398B-DCB6-F093-008FE707BF3F}"/>
              </a:ext>
            </a:extLst>
          </p:cNvPr>
          <p:cNvPicPr>
            <a:picLocks noChangeAspect="1"/>
          </p:cNvPicPr>
          <p:nvPr/>
        </p:nvPicPr>
        <p:blipFill rotWithShape="1">
          <a:blip r:embed="rId8"/>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21877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74B0-8DE8-3D69-D041-48E2AE004D62}"/>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B42A6090-7E5E-86EA-AB64-53ABDBD145AF}"/>
              </a:ext>
            </a:extLst>
          </p:cNvPr>
          <p:cNvSpPr txBox="1"/>
          <p:nvPr/>
        </p:nvSpPr>
        <p:spPr>
          <a:xfrm>
            <a:off x="2087" y="6578486"/>
            <a:ext cx="1375698" cy="276999"/>
          </a:xfrm>
          <a:prstGeom prst="rect">
            <a:avLst/>
          </a:prstGeom>
          <a:noFill/>
        </p:spPr>
        <p:txBody>
          <a:bodyPr wrap="none" rtlCol="0">
            <a:spAutoFit/>
          </a:bodyPr>
          <a:lstStyle/>
          <a:p>
            <a:r>
              <a:rPr lang="it-IT" sz="1200" dirty="0" err="1">
                <a:latin typeface="Arial" panose="020B0604020202020204" pitchFamily="34" charset="0"/>
                <a:cs typeface="Arial" panose="020B0604020202020204" pitchFamily="34" charset="0"/>
              </a:rPr>
              <a:t>Unpublished</a:t>
            </a:r>
            <a:r>
              <a:rPr lang="it-IT" sz="1200" dirty="0">
                <a:latin typeface="Arial" panose="020B0604020202020204" pitchFamily="34" charset="0"/>
                <a:cs typeface="Arial" panose="020B0604020202020204" pitchFamily="34" charset="0"/>
              </a:rPr>
              <a:t> data</a:t>
            </a:r>
          </a:p>
        </p:txBody>
      </p:sp>
      <p:sp>
        <p:nvSpPr>
          <p:cNvPr id="15" name="Title 1">
            <a:extLst>
              <a:ext uri="{FF2B5EF4-FFF2-40B4-BE49-F238E27FC236}">
                <a16:creationId xmlns:a16="http://schemas.microsoft.com/office/drawing/2014/main" id="{2548F337-2609-7B92-6FF4-9087BAAB62E4}"/>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Polmoniti</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fulminanti</a:t>
            </a:r>
            <a:r>
              <a:rPr lang="en-US" sz="3200" b="1" dirty="0">
                <a:latin typeface="Arial" panose="020B0604020202020204" pitchFamily="34" charset="0"/>
                <a:ea typeface="Helvetica Neue" panose="02000503000000020004" pitchFamily="2" charset="0"/>
                <a:cs typeface="Arial" panose="020B0604020202020204" pitchFamily="34" charset="0"/>
              </a:rPr>
              <a:t> in real life</a:t>
            </a:r>
          </a:p>
        </p:txBody>
      </p:sp>
      <p:sp>
        <p:nvSpPr>
          <p:cNvPr id="5" name="CasellaDiTesto 4">
            <a:extLst>
              <a:ext uri="{FF2B5EF4-FFF2-40B4-BE49-F238E27FC236}">
                <a16:creationId xmlns:a16="http://schemas.microsoft.com/office/drawing/2014/main" id="{5712AC8F-6D83-E2E8-0EAF-D5F9FAC46A76}"/>
              </a:ext>
            </a:extLst>
          </p:cNvPr>
          <p:cNvSpPr txBox="1"/>
          <p:nvPr/>
        </p:nvSpPr>
        <p:spPr>
          <a:xfrm>
            <a:off x="5071119" y="1081218"/>
            <a:ext cx="6972151" cy="5355312"/>
          </a:xfrm>
          <a:prstGeom prst="rect">
            <a:avLst/>
          </a:prstGeom>
          <a:noFill/>
        </p:spPr>
        <p:txBody>
          <a:bodyPr wrap="square" rtlCol="0">
            <a:spAutoFit/>
          </a:bodyPr>
          <a:lstStyle/>
          <a:p>
            <a:pPr marL="285750" indent="-285750">
              <a:buFont typeface="Wingdings" pitchFamily="2" charset="2"/>
              <a:buChar char="Ø"/>
            </a:pPr>
            <a:r>
              <a:rPr lang="it-IT" dirty="0">
                <a:latin typeface="Arial" panose="020B0604020202020204" pitchFamily="34" charset="0"/>
                <a:cs typeface="Arial" panose="020B0604020202020204" pitchFamily="34" charset="0"/>
              </a:rPr>
              <a:t>Definizione: </a:t>
            </a:r>
            <a:r>
              <a:rPr lang="it-IT" dirty="0" err="1">
                <a:latin typeface="Arial" panose="020B0604020202020204" pitchFamily="34" charset="0"/>
                <a:cs typeface="Arial" panose="020B0604020202020204" pitchFamily="34" charset="0"/>
              </a:rPr>
              <a:t>sCAP</a:t>
            </a:r>
            <a:r>
              <a:rPr lang="it-IT" dirty="0">
                <a:latin typeface="Arial" panose="020B0604020202020204" pitchFamily="34" charset="0"/>
                <a:cs typeface="Arial" panose="020B0604020202020204" pitchFamily="34" charset="0"/>
              </a:rPr>
              <a:t> (ATS/IDSA) con decesso </a:t>
            </a:r>
            <a:r>
              <a:rPr lang="it-IT" b="0" i="0" dirty="0">
                <a:solidFill>
                  <a:srgbClr val="001D35"/>
                </a:solidFill>
                <a:effectLst/>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7 giorni</a:t>
            </a:r>
          </a:p>
          <a:p>
            <a:pPr marL="285750" indent="-285750">
              <a:buFont typeface="Wingdings" pitchFamily="2" charset="2"/>
              <a:buChar char="Ø"/>
            </a:pPr>
            <a:endParaRPr lang="it-IT" dirty="0">
              <a:latin typeface="Arial" panose="020B0604020202020204" pitchFamily="34" charset="0"/>
              <a:cs typeface="Arial" panose="020B0604020202020204" pitchFamily="34" charset="0"/>
            </a:endParaRPr>
          </a:p>
          <a:p>
            <a:pPr marL="285750" indent="-285750">
              <a:buFont typeface="Wingdings" pitchFamily="2" charset="2"/>
              <a:buChar char="Ø"/>
            </a:pPr>
            <a:r>
              <a:rPr lang="it-IT" dirty="0">
                <a:latin typeface="Arial" panose="020B0604020202020204" pitchFamily="34" charset="0"/>
                <a:cs typeface="Arial" panose="020B0604020202020204" pitchFamily="34" charset="0"/>
              </a:rPr>
              <a:t>1517 pazienti</a:t>
            </a:r>
          </a:p>
          <a:p>
            <a:pPr marL="285750" indent="-285750">
              <a:buFont typeface="Wingdings" pitchFamily="2" charset="2"/>
              <a:buChar char="Ø"/>
            </a:pPr>
            <a:endParaRPr lang="it-IT" dirty="0">
              <a:latin typeface="Arial" panose="020B0604020202020204" pitchFamily="34" charset="0"/>
              <a:cs typeface="Arial" panose="020B0604020202020204" pitchFamily="34" charset="0"/>
            </a:endParaRPr>
          </a:p>
          <a:p>
            <a:pPr marL="285750" indent="-285750">
              <a:buFont typeface="Wingdings" pitchFamily="2" charset="2"/>
              <a:buChar char="Ø"/>
            </a:pPr>
            <a:r>
              <a:rPr lang="it-IT" dirty="0">
                <a:latin typeface="Arial" panose="020B0604020202020204" pitchFamily="34" charset="0"/>
                <a:cs typeface="Arial" panose="020B0604020202020204" pitchFamily="34" charset="0"/>
              </a:rPr>
              <a:t>Incidenza </a:t>
            </a:r>
            <a:r>
              <a:rPr lang="it-IT" b="1" dirty="0">
                <a:solidFill>
                  <a:srgbClr val="C00000"/>
                </a:solidFill>
                <a:latin typeface="Arial" panose="020B0604020202020204" pitchFamily="34" charset="0"/>
                <a:cs typeface="Arial" panose="020B0604020202020204" pitchFamily="34" charset="0"/>
              </a:rPr>
              <a:t>89/1517 (5.6% )</a:t>
            </a:r>
          </a:p>
          <a:p>
            <a:pPr marL="285750" indent="-285750">
              <a:buFont typeface="Wingdings" pitchFamily="2" charset="2"/>
              <a:buChar char="Ø"/>
            </a:pPr>
            <a:endParaRPr lang="it-IT" b="1" dirty="0">
              <a:solidFill>
                <a:srgbClr val="C00000"/>
              </a:solidFill>
              <a:latin typeface="Arial" panose="020B0604020202020204" pitchFamily="34" charset="0"/>
              <a:cs typeface="Arial" panose="020B0604020202020204" pitchFamily="34" charset="0"/>
            </a:endParaRPr>
          </a:p>
          <a:p>
            <a:pPr marL="285750" indent="-285750">
              <a:buFont typeface="Wingdings" pitchFamily="2" charset="2"/>
              <a:buChar char="Ø"/>
            </a:pPr>
            <a:r>
              <a:rPr lang="it-IT" dirty="0">
                <a:latin typeface="Arial" panose="020B0604020202020204" pitchFamily="34" charset="0"/>
                <a:cs typeface="Arial" panose="020B0604020202020204" pitchFamily="34" charset="0"/>
              </a:rPr>
              <a:t>COVID-19 </a:t>
            </a:r>
            <a:r>
              <a:rPr lang="it-IT"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164/1428 (11.5%)</a:t>
            </a:r>
            <a:r>
              <a:rPr lang="it-IT" dirty="0">
                <a:effectLst/>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deceduti &gt; 7 giorni Vs 12/89 </a:t>
            </a:r>
            <a:r>
              <a:rPr lang="it-IT"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(13.5%)</a:t>
            </a:r>
            <a:r>
              <a:rPr lang="it-IT" dirty="0">
                <a:effectLst/>
                <a:latin typeface="Arial" panose="020B0604020202020204" pitchFamily="34" charset="0"/>
                <a:cs typeface="Arial" panose="020B0604020202020204" pitchFamily="34" charset="0"/>
              </a:rPr>
              <a:t> </a:t>
            </a:r>
            <a:r>
              <a:rPr lang="it-IT" b="0" i="0" dirty="0">
                <a:solidFill>
                  <a:srgbClr val="001D35"/>
                </a:solidFill>
                <a:effectLst/>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7 giorni</a:t>
            </a:r>
          </a:p>
          <a:p>
            <a:pPr marL="285750" indent="-285750">
              <a:buFont typeface="Wingdings" pitchFamily="2" charset="2"/>
              <a:buChar char="Ø"/>
            </a:pPr>
            <a:endParaRPr lang="it-IT" dirty="0">
              <a:latin typeface="Arial" panose="020B0604020202020204" pitchFamily="34" charset="0"/>
              <a:cs typeface="Arial" panose="020B0604020202020204" pitchFamily="34" charset="0"/>
            </a:endParaRPr>
          </a:p>
          <a:p>
            <a:pPr marL="285750" indent="-285750">
              <a:buFont typeface="Wingdings" pitchFamily="2" charset="2"/>
              <a:buChar char="Ø"/>
            </a:pPr>
            <a:r>
              <a:rPr lang="en-US" b="1"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93.4% </a:t>
            </a:r>
            <a:r>
              <a:rPr lang="en-US" b="1"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deceduti</a:t>
            </a:r>
            <a:r>
              <a:rPr lang="en-US" b="1"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in ARDS, 70.2% </a:t>
            </a:r>
            <a:r>
              <a:rPr lang="en-US" b="1"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sepsi</a:t>
            </a:r>
            <a:r>
              <a:rPr lang="en-US" b="1"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and 72.7% MOF</a:t>
            </a:r>
          </a:p>
          <a:p>
            <a:pPr marL="285750" indent="-285750">
              <a:buFont typeface="Wingdings" pitchFamily="2" charset="2"/>
              <a:buChar char="Ø"/>
            </a:pPr>
            <a:endParaRPr lang="en-US" b="1"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Wingdings" pitchFamily="2" charset="2"/>
              <a:buChar char="Ø"/>
            </a:pPr>
            <a:r>
              <a:rPr lang="en-US"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Glucocorticoidi</a:t>
            </a:r>
            <a:r>
              <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&lt;48h </a:t>
            </a:r>
            <a:r>
              <a:rPr lang="en-US"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sono</a:t>
            </a:r>
            <a:r>
              <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il </a:t>
            </a:r>
            <a:r>
              <a:rPr lang="en-US"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fattore</a:t>
            </a:r>
            <a:r>
              <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protettivo</a:t>
            </a:r>
            <a:r>
              <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più</a:t>
            </a:r>
            <a:r>
              <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forte (OR 0.26, CI 95% 0.16-0.40, p&lt;0.001)</a:t>
            </a:r>
          </a:p>
          <a:p>
            <a:pPr marL="285750" indent="-285750">
              <a:buFont typeface="Wingdings" pitchFamily="2" charset="2"/>
              <a:buChar char="Ø"/>
            </a:pPr>
            <a:endPar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Wingdings" pitchFamily="2" charset="2"/>
              <a:buChar char="Ø"/>
            </a:pP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Fattori di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rischio</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età</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più</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avanzata</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obesità</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diabete</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comorbidità</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cardiovascolare</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insufficienza</a:t>
            </a:r>
            <a:r>
              <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rPr>
              <a:t>renale</a:t>
            </a:r>
            <a:endParaRPr lang="en-US" dirty="0">
              <a:solidFill>
                <a:srgbClr val="000000"/>
              </a:solidFill>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Wingdings" pitchFamily="2" charset="2"/>
              <a:buChar char="Ø"/>
            </a:pPr>
            <a:endParaRPr lang="en-US"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Wingdings" pitchFamily="2" charset="2"/>
              <a:buChar char="Ø"/>
            </a:pPr>
            <a:r>
              <a:rPr lang="it-IT"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Deceduti e</a:t>
            </a:r>
            <a:r>
              <a:rPr lang="it-IT" dirty="0">
                <a:latin typeface="Arial" panose="020B0604020202020204" pitchFamily="34" charset="0"/>
                <a:cs typeface="Arial" panose="020B0604020202020204" pitchFamily="34" charset="0"/>
              </a:rPr>
              <a:t>ntro 48h = 19/1517 (1.3%)</a:t>
            </a:r>
          </a:p>
          <a:p>
            <a:endParaRPr lang="it-IT" dirty="0">
              <a:latin typeface="Arial" panose="020B0604020202020204" pitchFamily="34" charset="0"/>
              <a:cs typeface="Arial" panose="020B0604020202020204" pitchFamily="34" charset="0"/>
            </a:endParaRPr>
          </a:p>
        </p:txBody>
      </p:sp>
      <p:pic>
        <p:nvPicPr>
          <p:cNvPr id="7" name="Immagine 6" descr="Immagine che contiene testo, diagramma, Parallelo, numero&#10;&#10;Il contenuto generato dall'IA potrebbe non essere corretto.">
            <a:extLst>
              <a:ext uri="{FF2B5EF4-FFF2-40B4-BE49-F238E27FC236}">
                <a16:creationId xmlns:a16="http://schemas.microsoft.com/office/drawing/2014/main" id="{8E84EDD2-FBB6-88F3-A85D-A8CE63972C24}"/>
              </a:ext>
            </a:extLst>
          </p:cNvPr>
          <p:cNvPicPr>
            <a:picLocks noChangeAspect="1"/>
          </p:cNvPicPr>
          <p:nvPr/>
        </p:nvPicPr>
        <p:blipFill>
          <a:blip r:embed="rId3"/>
          <a:stretch>
            <a:fillRect/>
          </a:stretch>
        </p:blipFill>
        <p:spPr>
          <a:xfrm>
            <a:off x="74823" y="927910"/>
            <a:ext cx="4705257" cy="5661929"/>
          </a:xfrm>
          <a:prstGeom prst="rect">
            <a:avLst/>
          </a:prstGeom>
        </p:spPr>
      </p:pic>
      <p:pic>
        <p:nvPicPr>
          <p:cNvPr id="8" name="Immagine 7">
            <a:extLst>
              <a:ext uri="{FF2B5EF4-FFF2-40B4-BE49-F238E27FC236}">
                <a16:creationId xmlns:a16="http://schemas.microsoft.com/office/drawing/2014/main" id="{ADC1A76D-F027-808A-3C2A-EA5B04FC625C}"/>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9" name="Immagine 8" descr="Immagine che contiene verde, cibo, parcheggiato&#10;&#10;Descrizione generata automaticamente">
            <a:extLst>
              <a:ext uri="{FF2B5EF4-FFF2-40B4-BE49-F238E27FC236}">
                <a16:creationId xmlns:a16="http://schemas.microsoft.com/office/drawing/2014/main" id="{69AE83D6-CA6F-B27D-5CC8-1BDBE20F5ACC}"/>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0" name="Immagine 9">
            <a:extLst>
              <a:ext uri="{FF2B5EF4-FFF2-40B4-BE49-F238E27FC236}">
                <a16:creationId xmlns:a16="http://schemas.microsoft.com/office/drawing/2014/main" id="{B6F5B80A-B30A-1CDD-430F-14A6B8DED3E1}"/>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2425176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EE7237-1982-0666-7407-306FE0C0347A}"/>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TAKE-HOME MESSAGES</a:t>
            </a:r>
          </a:p>
        </p:txBody>
      </p:sp>
      <p:sp>
        <p:nvSpPr>
          <p:cNvPr id="7" name="CasellaDiTesto 6">
            <a:extLst>
              <a:ext uri="{FF2B5EF4-FFF2-40B4-BE49-F238E27FC236}">
                <a16:creationId xmlns:a16="http://schemas.microsoft.com/office/drawing/2014/main" id="{BEDA8238-AB63-44B9-0A15-1011FE952386}"/>
              </a:ext>
            </a:extLst>
          </p:cNvPr>
          <p:cNvSpPr txBox="1"/>
          <p:nvPr/>
        </p:nvSpPr>
        <p:spPr>
          <a:xfrm>
            <a:off x="261748" y="1690062"/>
            <a:ext cx="11637145" cy="3477875"/>
          </a:xfrm>
          <a:prstGeom prst="rect">
            <a:avLst/>
          </a:prstGeom>
          <a:noFill/>
        </p:spPr>
        <p:txBody>
          <a:bodyPr wrap="square" rtlCol="0">
            <a:spAutoFit/>
          </a:bodyPr>
          <a:lstStyle/>
          <a:p>
            <a:pPr marL="285750" indent="-285750">
              <a:buFont typeface="Wingdings" pitchFamily="2" charset="2"/>
              <a:buChar char="Ø"/>
            </a:pPr>
            <a:r>
              <a:rPr lang="it-IT" sz="2000" dirty="0">
                <a:latin typeface="Arial" panose="020B0604020202020204" pitchFamily="34" charset="0"/>
                <a:cs typeface="Arial" panose="020B0604020202020204" pitchFamily="34" charset="0"/>
              </a:rPr>
              <a:t>Una piccola ma non trascurabile quota di </a:t>
            </a:r>
            <a:r>
              <a:rPr lang="it-IT" sz="2000" dirty="0" err="1">
                <a:latin typeface="Arial" panose="020B0604020202020204" pitchFamily="34" charset="0"/>
                <a:cs typeface="Arial" panose="020B0604020202020204" pitchFamily="34" charset="0"/>
              </a:rPr>
              <a:t>sCAP</a:t>
            </a:r>
            <a:r>
              <a:rPr lang="it-IT" sz="2000" dirty="0">
                <a:latin typeface="Arial" panose="020B0604020202020204" pitchFamily="34" charset="0"/>
                <a:cs typeface="Arial" panose="020B0604020202020204" pitchFamily="34" charset="0"/>
              </a:rPr>
              <a:t> ha decorso fulminante con decesso entro 7 giorni</a:t>
            </a:r>
          </a:p>
          <a:p>
            <a:pPr marL="285750" indent="-285750">
              <a:buFont typeface="Wingdings" pitchFamily="2" charset="2"/>
              <a:buChar char="Ø"/>
            </a:pPr>
            <a:endParaRPr lang="it-IT" sz="2000" dirty="0">
              <a:latin typeface="Arial" panose="020B0604020202020204" pitchFamily="34" charset="0"/>
              <a:cs typeface="Arial" panose="020B0604020202020204" pitchFamily="34" charset="0"/>
            </a:endParaRPr>
          </a:p>
          <a:p>
            <a:pPr marL="285750" indent="-285750">
              <a:buFont typeface="Wingdings" pitchFamily="2" charset="2"/>
              <a:buChar char="Ø"/>
            </a:pPr>
            <a:r>
              <a:rPr lang="it-IT" sz="2000" dirty="0">
                <a:latin typeface="Arial" panose="020B0604020202020204" pitchFamily="34" charset="0"/>
                <a:cs typeface="Arial" panose="020B0604020202020204" pitchFamily="34" charset="0"/>
              </a:rPr>
              <a:t>Polmonite, sepsi e ARDS sono strettamente interconnesse dal punto di vista clinico e patogenetico e spesso si sovrappongono </a:t>
            </a:r>
            <a:r>
              <a:rPr lang="it-IT" sz="2000" dirty="0">
                <a:latin typeface="Arial" panose="020B0604020202020204" pitchFamily="34" charset="0"/>
                <a:cs typeface="Arial" panose="020B0604020202020204" pitchFamily="34" charset="0"/>
                <a:sym typeface="Wingdings" pitchFamily="2" charset="2"/>
              </a:rPr>
              <a:t> </a:t>
            </a:r>
            <a:r>
              <a:rPr lang="it-IT" sz="2000" dirty="0">
                <a:latin typeface="Arial" panose="020B0604020202020204" pitchFamily="34" charset="0"/>
                <a:cs typeface="Arial" panose="020B0604020202020204" pitchFamily="34" charset="0"/>
              </a:rPr>
              <a:t>infiammazione sistemica </a:t>
            </a:r>
            <a:r>
              <a:rPr lang="it-IT" sz="2000" dirty="0" err="1">
                <a:latin typeface="Arial" panose="020B0604020202020204" pitchFamily="34" charset="0"/>
                <a:cs typeface="Arial" panose="020B0604020202020204" pitchFamily="34" charset="0"/>
              </a:rPr>
              <a:t>disregolata</a:t>
            </a:r>
            <a:r>
              <a:rPr lang="it-IT" sz="2000" dirty="0">
                <a:latin typeface="Arial" panose="020B0604020202020204" pitchFamily="34" charset="0"/>
                <a:cs typeface="Arial" panose="020B0604020202020204" pitchFamily="34" charset="0"/>
              </a:rPr>
              <a:t> con MOF</a:t>
            </a:r>
          </a:p>
          <a:p>
            <a:pPr marL="285750" indent="-285750">
              <a:buFont typeface="Wingdings" pitchFamily="2" charset="2"/>
              <a:buChar char="Ø"/>
            </a:pPr>
            <a:endParaRPr lang="it-IT" sz="2000" dirty="0">
              <a:latin typeface="Arial" panose="020B0604020202020204" pitchFamily="34" charset="0"/>
              <a:cs typeface="Arial" panose="020B0604020202020204" pitchFamily="34" charset="0"/>
            </a:endParaRPr>
          </a:p>
          <a:p>
            <a:pPr marL="285750" indent="-285750">
              <a:buFont typeface="Wingdings" pitchFamily="2" charset="2"/>
              <a:buChar char="Ø"/>
            </a:pPr>
            <a:r>
              <a:rPr lang="it-IT" sz="2000" dirty="0">
                <a:latin typeface="Arial" panose="020B0604020202020204" pitchFamily="34" charset="0"/>
                <a:cs typeface="Arial" panose="020B0604020202020204" pitchFamily="34" charset="0"/>
              </a:rPr>
              <a:t>Esistono linee-guida separate per polmonite grave, per ARDS, per sepsi</a:t>
            </a:r>
          </a:p>
          <a:p>
            <a:endParaRPr lang="it-IT" sz="2000" dirty="0">
              <a:latin typeface="Arial" panose="020B0604020202020204" pitchFamily="34" charset="0"/>
              <a:cs typeface="Arial" panose="020B0604020202020204" pitchFamily="34" charset="0"/>
            </a:endParaRPr>
          </a:p>
          <a:p>
            <a:pPr marL="285750" indent="-285750">
              <a:buFont typeface="Wingdings" pitchFamily="2" charset="2"/>
              <a:buChar char="Ø"/>
            </a:pPr>
            <a:r>
              <a:rPr lang="it-IT" sz="2000" dirty="0">
                <a:latin typeface="Arial" panose="020B0604020202020204" pitchFamily="34" charset="0"/>
                <a:cs typeface="Arial" panose="020B0604020202020204" pitchFamily="34" charset="0"/>
              </a:rPr>
              <a:t>La CAP con i caratteri di gravità (criteri ATS/IDSA) dovrebbe essere considerata patologia tempo-dipendente</a:t>
            </a:r>
          </a:p>
          <a:p>
            <a:endParaRPr lang="it-IT" sz="2000" dirty="0">
              <a:latin typeface="Arial" panose="020B0604020202020204" pitchFamily="34" charset="0"/>
              <a:cs typeface="Arial" panose="020B0604020202020204" pitchFamily="34" charset="0"/>
            </a:endParaRPr>
          </a:p>
          <a:p>
            <a:pPr marL="285750" indent="-285750">
              <a:buFont typeface="Wingdings" pitchFamily="2" charset="2"/>
              <a:buChar char="Ø"/>
            </a:pPr>
            <a:r>
              <a:rPr lang="it-IT" sz="2000" dirty="0">
                <a:latin typeface="Arial" panose="020B0604020202020204" pitchFamily="34" charset="0"/>
                <a:cs typeface="Arial" panose="020B0604020202020204" pitchFamily="34" charset="0"/>
              </a:rPr>
              <a:t>Nuovi metodi di scoring, che includono AI, possono migliorare le capacità predittive e la gestione</a:t>
            </a:r>
          </a:p>
        </p:txBody>
      </p:sp>
      <p:pic>
        <p:nvPicPr>
          <p:cNvPr id="2" name="Immagine 1">
            <a:extLst>
              <a:ext uri="{FF2B5EF4-FFF2-40B4-BE49-F238E27FC236}">
                <a16:creationId xmlns:a16="http://schemas.microsoft.com/office/drawing/2014/main" id="{DF1E5934-67BD-FABB-AA6C-4C8B10D9F2CD}"/>
              </a:ext>
            </a:extLst>
          </p:cNvPr>
          <p:cNvPicPr/>
          <p:nvPr/>
        </p:nvPicPr>
        <p:blipFill rotWithShape="1">
          <a:blip r:embed="rId3">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4675FA2C-3303-9D1D-5694-978084AFA7B5}"/>
              </a:ext>
            </a:extLst>
          </p:cNvPr>
          <p:cNvPicPr>
            <a:picLocks noChangeAspect="1"/>
          </p:cNvPicPr>
          <p:nvPr/>
        </p:nvPicPr>
        <p:blipFill>
          <a:blip r:embed="rId4"/>
          <a:stretch>
            <a:fillRect/>
          </a:stretch>
        </p:blipFill>
        <p:spPr>
          <a:xfrm>
            <a:off x="9684224" y="6314049"/>
            <a:ext cx="1145573" cy="477322"/>
          </a:xfrm>
          <a:prstGeom prst="rect">
            <a:avLst/>
          </a:prstGeom>
        </p:spPr>
      </p:pic>
      <p:pic>
        <p:nvPicPr>
          <p:cNvPr id="4" name="Immagine 3">
            <a:extLst>
              <a:ext uri="{FF2B5EF4-FFF2-40B4-BE49-F238E27FC236}">
                <a16:creationId xmlns:a16="http://schemas.microsoft.com/office/drawing/2014/main" id="{14040038-1BC5-D3B8-0179-19A1F3FD4BA9}"/>
              </a:ext>
            </a:extLst>
          </p:cNvPr>
          <p:cNvPicPr>
            <a:picLocks noChangeAspect="1"/>
          </p:cNvPicPr>
          <p:nvPr/>
        </p:nvPicPr>
        <p:blipFill rotWithShape="1">
          <a:blip r:embed="rId5"/>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50693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E74F1-0F1D-7064-984A-444048000DDD}"/>
            </a:ext>
          </a:extLst>
        </p:cNvPr>
        <p:cNvGrpSpPr/>
        <p:nvPr/>
      </p:nvGrpSpPr>
      <p:grpSpPr>
        <a:xfrm>
          <a:off x="0" y="0"/>
          <a:ext cx="0" cy="0"/>
          <a:chOff x="0" y="0"/>
          <a:chExt cx="0" cy="0"/>
        </a:xfrm>
      </p:grpSpPr>
      <p:pic>
        <p:nvPicPr>
          <p:cNvPr id="8" name="Immagine 7" descr="Immagine che contiene aria aperta, cielo, acqua, orizzonte&#10;&#10;Il contenuto generato dall'IA potrebbe non essere corretto.">
            <a:extLst>
              <a:ext uri="{FF2B5EF4-FFF2-40B4-BE49-F238E27FC236}">
                <a16:creationId xmlns:a16="http://schemas.microsoft.com/office/drawing/2014/main" id="{F04CF5E3-0199-75B3-ABF3-17B5E5995354}"/>
              </a:ext>
            </a:extLst>
          </p:cNvPr>
          <p:cNvPicPr>
            <a:picLocks noChangeAspect="1"/>
          </p:cNvPicPr>
          <p:nvPr/>
        </p:nvPicPr>
        <p:blipFill>
          <a:blip r:embed="rId2"/>
          <a:srcRect t="17940" b="7015"/>
          <a:stretch/>
        </p:blipFill>
        <p:spPr>
          <a:xfrm>
            <a:off x="0" y="-1"/>
            <a:ext cx="12192000" cy="6862053"/>
          </a:xfrm>
          <a:prstGeom prst="rect">
            <a:avLst/>
          </a:prstGeom>
        </p:spPr>
      </p:pic>
      <p:sp>
        <p:nvSpPr>
          <p:cNvPr id="10" name="CasellaDiTesto 9">
            <a:extLst>
              <a:ext uri="{FF2B5EF4-FFF2-40B4-BE49-F238E27FC236}">
                <a16:creationId xmlns:a16="http://schemas.microsoft.com/office/drawing/2014/main" id="{8F3FC528-7E42-8A5A-60C8-A53FAAE31C8B}"/>
              </a:ext>
            </a:extLst>
          </p:cNvPr>
          <p:cNvSpPr txBox="1"/>
          <p:nvPr/>
        </p:nvSpPr>
        <p:spPr>
          <a:xfrm>
            <a:off x="3630761" y="3516570"/>
            <a:ext cx="1572866" cy="400110"/>
          </a:xfrm>
          <a:prstGeom prst="rect">
            <a:avLst/>
          </a:prstGeom>
          <a:noFill/>
        </p:spPr>
        <p:txBody>
          <a:bodyPr wrap="none" rtlCol="0">
            <a:spAutoFit/>
          </a:bodyPr>
          <a:lstStyle/>
          <a:p>
            <a:r>
              <a:rPr lang="it-IT" sz="2000" b="1" dirty="0" err="1">
                <a:solidFill>
                  <a:srgbClr val="C00000"/>
                </a:solidFill>
                <a:latin typeface="Bradley Hand" pitchFamily="2" charset="77"/>
              </a:rPr>
              <a:t>You</a:t>
            </a:r>
            <a:r>
              <a:rPr lang="it-IT" sz="2000" b="1" dirty="0">
                <a:solidFill>
                  <a:srgbClr val="C00000"/>
                </a:solidFill>
                <a:latin typeface="Bradley Hand" pitchFamily="2" charset="77"/>
              </a:rPr>
              <a:t> are </a:t>
            </a:r>
            <a:r>
              <a:rPr lang="it-IT" sz="2000" b="1" dirty="0" err="1">
                <a:solidFill>
                  <a:srgbClr val="C00000"/>
                </a:solidFill>
                <a:latin typeface="Bradley Hand" pitchFamily="2" charset="77"/>
              </a:rPr>
              <a:t>here</a:t>
            </a:r>
            <a:endParaRPr lang="it-IT" sz="2000" b="1" dirty="0">
              <a:solidFill>
                <a:srgbClr val="C00000"/>
              </a:solidFill>
              <a:latin typeface="Bradley Hand" pitchFamily="2" charset="77"/>
            </a:endParaRPr>
          </a:p>
        </p:txBody>
      </p:sp>
      <p:pic>
        <p:nvPicPr>
          <p:cNvPr id="11" name="Immagine 10">
            <a:extLst>
              <a:ext uri="{FF2B5EF4-FFF2-40B4-BE49-F238E27FC236}">
                <a16:creationId xmlns:a16="http://schemas.microsoft.com/office/drawing/2014/main" id="{7F700357-B7F6-6623-7927-2B72FED5F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447" y="3895248"/>
            <a:ext cx="190070" cy="309206"/>
          </a:xfrm>
          <a:prstGeom prst="rect">
            <a:avLst/>
          </a:prstGeom>
        </p:spPr>
      </p:pic>
    </p:spTree>
    <p:extLst>
      <p:ext uri="{BB962C8B-B14F-4D97-AF65-F5344CB8AC3E}">
        <p14:creationId xmlns:p14="http://schemas.microsoft.com/office/powerpoint/2010/main" val="243327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0F289-0E60-495F-94E2-F65AF42491CF}"/>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2DFD295C-AEA7-42F8-6B74-3C71F9B68964}"/>
              </a:ext>
            </a:extLst>
          </p:cNvPr>
          <p:cNvPicPr/>
          <p:nvPr/>
        </p:nvPicPr>
        <p:blipFill rotWithShape="1">
          <a:blip r:embed="rId7">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3" name="Immagine 2" descr="Immagine che contiene verde, cibo, parcheggiato&#10;&#10;Descrizione generata automaticamente">
            <a:extLst>
              <a:ext uri="{FF2B5EF4-FFF2-40B4-BE49-F238E27FC236}">
                <a16:creationId xmlns:a16="http://schemas.microsoft.com/office/drawing/2014/main" id="{D0B64B57-DF06-0306-EC52-D33B747D29EB}"/>
              </a:ext>
            </a:extLst>
          </p:cNvPr>
          <p:cNvPicPr>
            <a:picLocks noChangeAspect="1"/>
          </p:cNvPicPr>
          <p:nvPr/>
        </p:nvPicPr>
        <p:blipFill>
          <a:blip r:embed="rId8"/>
          <a:stretch>
            <a:fillRect/>
          </a:stretch>
        </p:blipFill>
        <p:spPr>
          <a:xfrm>
            <a:off x="9684224" y="6314049"/>
            <a:ext cx="1145573" cy="477322"/>
          </a:xfrm>
          <a:prstGeom prst="rect">
            <a:avLst/>
          </a:prstGeom>
        </p:spPr>
      </p:pic>
      <p:pic>
        <p:nvPicPr>
          <p:cNvPr id="5" name="Immagine 4">
            <a:extLst>
              <a:ext uri="{FF2B5EF4-FFF2-40B4-BE49-F238E27FC236}">
                <a16:creationId xmlns:a16="http://schemas.microsoft.com/office/drawing/2014/main" id="{D13384D0-E49D-C1AA-C3BD-7912762E3B77}"/>
              </a:ext>
            </a:extLst>
          </p:cNvPr>
          <p:cNvPicPr>
            <a:picLocks noChangeAspect="1"/>
          </p:cNvPicPr>
          <p:nvPr/>
        </p:nvPicPr>
        <p:blipFill rotWithShape="1">
          <a:blip r:embed="rId9"/>
          <a:srcRect l="-1" t="30458" r="72824" b="24530"/>
          <a:stretch/>
        </p:blipFill>
        <p:spPr>
          <a:xfrm>
            <a:off x="6972819" y="6325307"/>
            <a:ext cx="2572706" cy="466064"/>
          </a:xfrm>
          <a:prstGeom prst="rect">
            <a:avLst/>
          </a:prstGeom>
        </p:spPr>
      </p:pic>
      <p:sp>
        <p:nvSpPr>
          <p:cNvPr id="6" name="Title 1">
            <a:extLst>
              <a:ext uri="{FF2B5EF4-FFF2-40B4-BE49-F238E27FC236}">
                <a16:creationId xmlns:a16="http://schemas.microsoft.com/office/drawing/2014/main" id="{1754429B-C507-E64D-F894-9BAEBF8F5035}"/>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Polmonite</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fulminante</a:t>
            </a:r>
            <a:r>
              <a:rPr lang="en-US" sz="3200" b="1" dirty="0">
                <a:latin typeface="Arial" panose="020B0604020202020204" pitchFamily="34" charset="0"/>
                <a:ea typeface="Helvetica Neue" panose="02000503000000020004" pitchFamily="2" charset="0"/>
                <a:cs typeface="Arial" panose="020B0604020202020204" pitchFamily="34" charset="0"/>
              </a:rPr>
              <a:t>?</a:t>
            </a:r>
          </a:p>
        </p:txBody>
      </p:sp>
      <p:pic>
        <p:nvPicPr>
          <p:cNvPr id="9" name="TC2.m4v">
            <a:hlinkClick r:id="" action="ppaction://media"/>
            <a:extLst>
              <a:ext uri="{FF2B5EF4-FFF2-40B4-BE49-F238E27FC236}">
                <a16:creationId xmlns:a16="http://schemas.microsoft.com/office/drawing/2014/main" id="{A9480222-0ABF-79F8-D93F-2BB403A22FB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190736" y="1012740"/>
            <a:ext cx="4777512" cy="4777512"/>
          </a:xfrm>
          <a:prstGeom prst="rect">
            <a:avLst/>
          </a:prstGeom>
        </p:spPr>
      </p:pic>
      <p:sp>
        <p:nvSpPr>
          <p:cNvPr id="10" name="CasellaDiTesto 9">
            <a:extLst>
              <a:ext uri="{FF2B5EF4-FFF2-40B4-BE49-F238E27FC236}">
                <a16:creationId xmlns:a16="http://schemas.microsoft.com/office/drawing/2014/main" id="{69021BC0-D6FD-77FC-37D6-FD2F66A679B3}"/>
              </a:ext>
            </a:extLst>
          </p:cNvPr>
          <p:cNvSpPr txBox="1"/>
          <p:nvPr/>
        </p:nvSpPr>
        <p:spPr>
          <a:xfrm>
            <a:off x="2943096" y="5833486"/>
            <a:ext cx="1338828" cy="369332"/>
          </a:xfrm>
          <a:prstGeom prst="rect">
            <a:avLst/>
          </a:prstGeom>
          <a:noFill/>
        </p:spPr>
        <p:txBody>
          <a:bodyPr wrap="none" rtlCol="0">
            <a:spAutoFit/>
          </a:bodyPr>
          <a:lstStyle/>
          <a:p>
            <a:pPr algn="ctr"/>
            <a:r>
              <a:rPr lang="it-IT" dirty="0">
                <a:solidFill>
                  <a:srgbClr val="C00000"/>
                </a:solidFill>
                <a:latin typeface="Arial" panose="020B0604020202020204" pitchFamily="34" charset="0"/>
                <a:cs typeface="Arial" panose="020B0604020202020204" pitchFamily="34" charset="0"/>
              </a:rPr>
              <a:t>12/08/2024</a:t>
            </a:r>
          </a:p>
        </p:txBody>
      </p:sp>
      <p:sp>
        <p:nvSpPr>
          <p:cNvPr id="11" name="CasellaDiTesto 10">
            <a:extLst>
              <a:ext uri="{FF2B5EF4-FFF2-40B4-BE49-F238E27FC236}">
                <a16:creationId xmlns:a16="http://schemas.microsoft.com/office/drawing/2014/main" id="{F1EFE259-6C76-0B65-A8EB-10BAFA44931E}"/>
              </a:ext>
            </a:extLst>
          </p:cNvPr>
          <p:cNvSpPr txBox="1"/>
          <p:nvPr/>
        </p:nvSpPr>
        <p:spPr>
          <a:xfrm>
            <a:off x="7910077" y="5833486"/>
            <a:ext cx="1338828" cy="369332"/>
          </a:xfrm>
          <a:prstGeom prst="rect">
            <a:avLst/>
          </a:prstGeom>
          <a:noFill/>
        </p:spPr>
        <p:txBody>
          <a:bodyPr wrap="none" rtlCol="0">
            <a:spAutoFit/>
          </a:bodyPr>
          <a:lstStyle/>
          <a:p>
            <a:pPr algn="ctr"/>
            <a:r>
              <a:rPr lang="it-IT" dirty="0">
                <a:solidFill>
                  <a:srgbClr val="C00000"/>
                </a:solidFill>
                <a:latin typeface="Arial" panose="020B0604020202020204" pitchFamily="34" charset="0"/>
                <a:cs typeface="Arial" panose="020B0604020202020204" pitchFamily="34" charset="0"/>
              </a:rPr>
              <a:t>13/08/2024</a:t>
            </a:r>
          </a:p>
        </p:txBody>
      </p:sp>
      <p:pic>
        <p:nvPicPr>
          <p:cNvPr id="7" name="TC1 velocizzata mp4.m4v">
            <a:hlinkClick r:id="" action="ppaction://media"/>
            <a:extLst>
              <a:ext uri="{FF2B5EF4-FFF2-40B4-BE49-F238E27FC236}">
                <a16:creationId xmlns:a16="http://schemas.microsoft.com/office/drawing/2014/main" id="{29AA80F4-5762-AC71-AFEC-ECEB2B56F330}"/>
              </a:ext>
            </a:extLst>
          </p:cNvPr>
          <p:cNvPicPr>
            <a:picLocks noChangeAspect="1"/>
          </p:cNvPicPr>
          <p:nvPr>
            <a:videoFile r:link="rId4"/>
            <p:extLst>
              <p:ext uri="{DAA4B4D4-6D71-4841-9C94-3DE7FCFB9230}">
                <p14:media xmlns:p14="http://schemas.microsoft.com/office/powerpoint/2010/main" r:embed="rId3"/>
              </p:ext>
            </p:extLst>
          </p:nvPr>
        </p:nvPicPr>
        <p:blipFill>
          <a:blip r:embed="rId11"/>
          <a:srcRect l="21706" r="21510"/>
          <a:stretch/>
        </p:blipFill>
        <p:spPr>
          <a:xfrm>
            <a:off x="1178392" y="1012740"/>
            <a:ext cx="4822873" cy="4777512"/>
          </a:xfrm>
          <a:prstGeom prst="rect">
            <a:avLst/>
          </a:prstGeom>
        </p:spPr>
      </p:pic>
    </p:spTree>
    <p:extLst>
      <p:ext uri="{BB962C8B-B14F-4D97-AF65-F5344CB8AC3E}">
        <p14:creationId xmlns:p14="http://schemas.microsoft.com/office/powerpoint/2010/main" val="19431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 fill="hold"/>
                                        <p:tgtEl>
                                          <p:spTgt spid="7"/>
                                        </p:tgtEl>
                                      </p:cBhvr>
                                    </p:cmd>
                                  </p:childTnLst>
                                </p:cTn>
                              </p:par>
                              <p:par>
                                <p:cTn id="7" presetID="1" presetClass="mediacall" presetSubtype="0" fill="hold" nodeType="withEffect">
                                  <p:stCondLst>
                                    <p:cond delay="0"/>
                                  </p:stCondLst>
                                  <p:childTnLst>
                                    <p:cmd type="call" cmd="playFrom(0.0)">
                                      <p:cBhvr>
                                        <p:cTn id="8" dur="13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0" fill="hold" display="0">
                  <p:stCondLst>
                    <p:cond delay="indefinite"/>
                  </p:stCondLst>
                </p:cTn>
                <p:tgtEl>
                  <p:spTgt spid="9"/>
                </p:tgtEl>
              </p:cMediaNode>
            </p:video>
            <p:video>
              <p:cMediaNode vol="80000">
                <p:cTn id="10" repeatCount="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F5F8DA0-EA5F-5E94-312B-06D29EA49167}"/>
              </a:ext>
            </a:extLst>
          </p:cNvPr>
          <p:cNvPicPr>
            <a:picLocks noChangeAspect="1"/>
          </p:cNvPicPr>
          <p:nvPr/>
        </p:nvPicPr>
        <p:blipFill>
          <a:blip r:embed="rId3"/>
          <a:stretch>
            <a:fillRect/>
          </a:stretch>
        </p:blipFill>
        <p:spPr>
          <a:xfrm>
            <a:off x="28386" y="1"/>
            <a:ext cx="4142033" cy="3060779"/>
          </a:xfrm>
          <a:prstGeom prst="rect">
            <a:avLst/>
          </a:prstGeom>
        </p:spPr>
      </p:pic>
      <p:pic>
        <p:nvPicPr>
          <p:cNvPr id="9" name="Immagine 8">
            <a:extLst>
              <a:ext uri="{FF2B5EF4-FFF2-40B4-BE49-F238E27FC236}">
                <a16:creationId xmlns:a16="http://schemas.microsoft.com/office/drawing/2014/main" id="{F4907A14-1EFE-804F-D34D-0E802FBE4333}"/>
              </a:ext>
            </a:extLst>
          </p:cNvPr>
          <p:cNvPicPr>
            <a:picLocks noChangeAspect="1"/>
          </p:cNvPicPr>
          <p:nvPr/>
        </p:nvPicPr>
        <p:blipFill>
          <a:blip r:embed="rId4"/>
          <a:stretch>
            <a:fillRect/>
          </a:stretch>
        </p:blipFill>
        <p:spPr>
          <a:xfrm>
            <a:off x="28386" y="3137904"/>
            <a:ext cx="4882999" cy="3679250"/>
          </a:xfrm>
          <a:prstGeom prst="rect">
            <a:avLst/>
          </a:prstGeom>
        </p:spPr>
      </p:pic>
      <p:pic>
        <p:nvPicPr>
          <p:cNvPr id="10" name="Immagine 9">
            <a:extLst>
              <a:ext uri="{FF2B5EF4-FFF2-40B4-BE49-F238E27FC236}">
                <a16:creationId xmlns:a16="http://schemas.microsoft.com/office/drawing/2014/main" id="{1BA9F522-3775-8B13-3EFB-C9A2B3E6F78B}"/>
              </a:ext>
            </a:extLst>
          </p:cNvPr>
          <p:cNvPicPr>
            <a:picLocks noChangeAspect="1"/>
          </p:cNvPicPr>
          <p:nvPr/>
        </p:nvPicPr>
        <p:blipFill>
          <a:blip r:embed="rId5"/>
          <a:stretch>
            <a:fillRect/>
          </a:stretch>
        </p:blipFill>
        <p:spPr>
          <a:xfrm>
            <a:off x="6582271" y="109102"/>
            <a:ext cx="5581343" cy="2308417"/>
          </a:xfrm>
          <a:prstGeom prst="rect">
            <a:avLst/>
          </a:prstGeom>
        </p:spPr>
      </p:pic>
      <p:pic>
        <p:nvPicPr>
          <p:cNvPr id="6" name="Immagine 5">
            <a:extLst>
              <a:ext uri="{FF2B5EF4-FFF2-40B4-BE49-F238E27FC236}">
                <a16:creationId xmlns:a16="http://schemas.microsoft.com/office/drawing/2014/main" id="{F55828C8-8E35-5519-3A36-4BFAC1F010D9}"/>
              </a:ext>
            </a:extLst>
          </p:cNvPr>
          <p:cNvPicPr>
            <a:picLocks noChangeAspect="1"/>
          </p:cNvPicPr>
          <p:nvPr/>
        </p:nvPicPr>
        <p:blipFill>
          <a:blip r:embed="rId6"/>
          <a:stretch>
            <a:fillRect/>
          </a:stretch>
        </p:blipFill>
        <p:spPr>
          <a:xfrm>
            <a:off x="9491728" y="2790775"/>
            <a:ext cx="2843969" cy="4026379"/>
          </a:xfrm>
          <a:prstGeom prst="rect">
            <a:avLst/>
          </a:prstGeom>
        </p:spPr>
      </p:pic>
      <p:pic>
        <p:nvPicPr>
          <p:cNvPr id="11" name="Immagine 10">
            <a:extLst>
              <a:ext uri="{FF2B5EF4-FFF2-40B4-BE49-F238E27FC236}">
                <a16:creationId xmlns:a16="http://schemas.microsoft.com/office/drawing/2014/main" id="{574F4B76-5098-C1D0-D2B2-21ABC416D1D4}"/>
              </a:ext>
            </a:extLst>
          </p:cNvPr>
          <p:cNvPicPr>
            <a:picLocks noChangeAspect="1"/>
          </p:cNvPicPr>
          <p:nvPr/>
        </p:nvPicPr>
        <p:blipFill>
          <a:blip r:embed="rId7"/>
          <a:stretch>
            <a:fillRect/>
          </a:stretch>
        </p:blipFill>
        <p:spPr>
          <a:xfrm>
            <a:off x="6497495" y="1475874"/>
            <a:ext cx="3086335" cy="2158113"/>
          </a:xfrm>
          <a:prstGeom prst="rect">
            <a:avLst/>
          </a:prstGeom>
        </p:spPr>
      </p:pic>
      <p:pic>
        <p:nvPicPr>
          <p:cNvPr id="7" name="Immagine 6">
            <a:extLst>
              <a:ext uri="{FF2B5EF4-FFF2-40B4-BE49-F238E27FC236}">
                <a16:creationId xmlns:a16="http://schemas.microsoft.com/office/drawing/2014/main" id="{308B8789-B3CE-7730-446A-2E2D0182645F}"/>
              </a:ext>
            </a:extLst>
          </p:cNvPr>
          <p:cNvPicPr>
            <a:picLocks noChangeAspect="1"/>
          </p:cNvPicPr>
          <p:nvPr/>
        </p:nvPicPr>
        <p:blipFill>
          <a:blip r:embed="rId8"/>
          <a:stretch>
            <a:fillRect/>
          </a:stretch>
        </p:blipFill>
        <p:spPr>
          <a:xfrm>
            <a:off x="4167901" y="40846"/>
            <a:ext cx="2279421" cy="2652417"/>
          </a:xfrm>
          <a:prstGeom prst="rect">
            <a:avLst/>
          </a:prstGeom>
        </p:spPr>
      </p:pic>
      <p:pic>
        <p:nvPicPr>
          <p:cNvPr id="8" name="Immagine 7">
            <a:extLst>
              <a:ext uri="{FF2B5EF4-FFF2-40B4-BE49-F238E27FC236}">
                <a16:creationId xmlns:a16="http://schemas.microsoft.com/office/drawing/2014/main" id="{4330A99E-28DC-7137-7260-89C4EFFC87F3}"/>
              </a:ext>
            </a:extLst>
          </p:cNvPr>
          <p:cNvPicPr>
            <a:picLocks noChangeAspect="1"/>
          </p:cNvPicPr>
          <p:nvPr/>
        </p:nvPicPr>
        <p:blipFill>
          <a:blip r:embed="rId9"/>
          <a:stretch>
            <a:fillRect/>
          </a:stretch>
        </p:blipFill>
        <p:spPr>
          <a:xfrm>
            <a:off x="4973253" y="3548445"/>
            <a:ext cx="4518475" cy="3325597"/>
          </a:xfrm>
          <a:prstGeom prst="rect">
            <a:avLst/>
          </a:prstGeom>
        </p:spPr>
      </p:pic>
      <p:pic>
        <p:nvPicPr>
          <p:cNvPr id="12" name="Immagine 11">
            <a:extLst>
              <a:ext uri="{FF2B5EF4-FFF2-40B4-BE49-F238E27FC236}">
                <a16:creationId xmlns:a16="http://schemas.microsoft.com/office/drawing/2014/main" id="{FEA8E3D9-B017-8300-8D3B-1EF6FDFAC6F2}"/>
              </a:ext>
            </a:extLst>
          </p:cNvPr>
          <p:cNvPicPr>
            <a:picLocks noChangeAspect="1"/>
          </p:cNvPicPr>
          <p:nvPr/>
        </p:nvPicPr>
        <p:blipFill>
          <a:blip r:embed="rId10"/>
          <a:stretch>
            <a:fillRect/>
          </a:stretch>
        </p:blipFill>
        <p:spPr>
          <a:xfrm>
            <a:off x="3332432" y="2443909"/>
            <a:ext cx="3500811" cy="1097532"/>
          </a:xfrm>
          <a:prstGeom prst="rect">
            <a:avLst/>
          </a:prstGeom>
        </p:spPr>
      </p:pic>
    </p:spTree>
    <p:extLst>
      <p:ext uri="{BB962C8B-B14F-4D97-AF65-F5344CB8AC3E}">
        <p14:creationId xmlns:p14="http://schemas.microsoft.com/office/powerpoint/2010/main" val="5873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68EAADA-2EDE-154A-20AD-9C379C24C62E}"/>
              </a:ext>
            </a:extLst>
          </p:cNvPr>
          <p:cNvPicPr>
            <a:picLocks noChangeAspect="1"/>
          </p:cNvPicPr>
          <p:nvPr/>
        </p:nvPicPr>
        <p:blipFill>
          <a:blip r:embed="rId2"/>
          <a:srcRect t="14184"/>
          <a:stretch/>
        </p:blipFill>
        <p:spPr>
          <a:xfrm>
            <a:off x="0" y="911812"/>
            <a:ext cx="5056799" cy="4391595"/>
          </a:xfrm>
          <a:prstGeom prst="rect">
            <a:avLst/>
          </a:prstGeom>
        </p:spPr>
      </p:pic>
      <p:pic>
        <p:nvPicPr>
          <p:cNvPr id="7" name="Immagine 6">
            <a:extLst>
              <a:ext uri="{FF2B5EF4-FFF2-40B4-BE49-F238E27FC236}">
                <a16:creationId xmlns:a16="http://schemas.microsoft.com/office/drawing/2014/main" id="{45E40F5F-3F44-ADBB-22D9-02498DBBCF95}"/>
              </a:ext>
            </a:extLst>
          </p:cNvPr>
          <p:cNvPicPr>
            <a:picLocks noChangeAspect="1"/>
          </p:cNvPicPr>
          <p:nvPr/>
        </p:nvPicPr>
        <p:blipFill>
          <a:blip r:embed="rId3"/>
          <a:stretch>
            <a:fillRect/>
          </a:stretch>
        </p:blipFill>
        <p:spPr>
          <a:xfrm>
            <a:off x="349916" y="5230282"/>
            <a:ext cx="4592053" cy="1540403"/>
          </a:xfrm>
          <a:prstGeom prst="rect">
            <a:avLst/>
          </a:prstGeom>
        </p:spPr>
      </p:pic>
      <p:pic>
        <p:nvPicPr>
          <p:cNvPr id="8" name="Immagine 7">
            <a:extLst>
              <a:ext uri="{FF2B5EF4-FFF2-40B4-BE49-F238E27FC236}">
                <a16:creationId xmlns:a16="http://schemas.microsoft.com/office/drawing/2014/main" id="{3833ADC2-C805-BBF4-C1F6-39C9B35B9C61}"/>
              </a:ext>
            </a:extLst>
          </p:cNvPr>
          <p:cNvPicPr>
            <a:picLocks noChangeAspect="1"/>
          </p:cNvPicPr>
          <p:nvPr/>
        </p:nvPicPr>
        <p:blipFill>
          <a:blip r:embed="rId4"/>
          <a:stretch>
            <a:fillRect/>
          </a:stretch>
        </p:blipFill>
        <p:spPr>
          <a:xfrm>
            <a:off x="5267570" y="930274"/>
            <a:ext cx="6877936" cy="3612153"/>
          </a:xfrm>
          <a:prstGeom prst="rect">
            <a:avLst/>
          </a:prstGeom>
        </p:spPr>
      </p:pic>
      <p:sp>
        <p:nvSpPr>
          <p:cNvPr id="9" name="CasellaDiTesto 8">
            <a:extLst>
              <a:ext uri="{FF2B5EF4-FFF2-40B4-BE49-F238E27FC236}">
                <a16:creationId xmlns:a16="http://schemas.microsoft.com/office/drawing/2014/main" id="{34ED73CC-F9D1-4A9F-6CB4-A401D9497A00}"/>
              </a:ext>
            </a:extLst>
          </p:cNvPr>
          <p:cNvSpPr txBox="1"/>
          <p:nvPr/>
        </p:nvSpPr>
        <p:spPr>
          <a:xfrm>
            <a:off x="5321950" y="4495933"/>
            <a:ext cx="6689237" cy="1600438"/>
          </a:xfrm>
          <a:prstGeom prst="rect">
            <a:avLst/>
          </a:prstGeom>
          <a:noFill/>
        </p:spPr>
        <p:txBody>
          <a:bodyPr wrap="square">
            <a:spAutoFit/>
          </a:bodyPr>
          <a:lstStyle/>
          <a:p>
            <a:pPr algn="just"/>
            <a:r>
              <a:rPr lang="it-IT" sz="1400" dirty="0">
                <a:latin typeface="Arial" panose="020B0604020202020204" pitchFamily="34" charset="0"/>
                <a:cs typeface="Arial" panose="020B0604020202020204" pitchFamily="34" charset="0"/>
              </a:rPr>
              <a:t>[…] By the </a:t>
            </a:r>
            <a:r>
              <a:rPr lang="it-IT" sz="1400" dirty="0" err="1">
                <a:latin typeface="Arial" panose="020B0604020202020204" pitchFamily="34" charset="0"/>
                <a:cs typeface="Arial" panose="020B0604020202020204" pitchFamily="34" charset="0"/>
              </a:rPr>
              <a:t>fourth</a:t>
            </a:r>
            <a:r>
              <a:rPr lang="it-IT" sz="1400" dirty="0">
                <a:latin typeface="Arial" panose="020B0604020202020204" pitchFamily="34" charset="0"/>
                <a:cs typeface="Arial" panose="020B0604020202020204" pitchFamily="34" charset="0"/>
              </a:rPr>
              <a:t> hour of </a:t>
            </a:r>
            <a:r>
              <a:rPr lang="it-IT" sz="1400" dirty="0" err="1">
                <a:latin typeface="Arial" panose="020B0604020202020204" pitchFamily="34" charset="0"/>
                <a:cs typeface="Arial" panose="020B0604020202020204" pitchFamily="34" charset="0"/>
              </a:rPr>
              <a:t>hospitalization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respiratory</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failure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had</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progressed</a:t>
            </a:r>
            <a:r>
              <a:rPr lang="it-IT" sz="1400" dirty="0">
                <a:latin typeface="Arial" panose="020B0604020202020204" pitchFamily="34" charset="0"/>
                <a:cs typeface="Arial" panose="020B0604020202020204" pitchFamily="34" charset="0"/>
              </a:rPr>
              <a:t>, with the PaO2/FiO2 </a:t>
            </a:r>
            <a:r>
              <a:rPr lang="it-IT" sz="1400" dirty="0" err="1">
                <a:latin typeface="Arial" panose="020B0604020202020204" pitchFamily="34" charset="0"/>
                <a:cs typeface="Arial" panose="020B0604020202020204" pitchFamily="34" charset="0"/>
              </a:rPr>
              <a:t>dropping</a:t>
            </a:r>
            <a:r>
              <a:rPr lang="it-IT" sz="1400" dirty="0">
                <a:latin typeface="Arial" panose="020B0604020202020204" pitchFamily="34" charset="0"/>
                <a:cs typeface="Arial" panose="020B0604020202020204" pitchFamily="34" charset="0"/>
              </a:rPr>
              <a:t> to 190 mmHg, and </a:t>
            </a:r>
            <a:r>
              <a:rPr lang="it-IT" sz="1400" dirty="0" err="1">
                <a:latin typeface="Arial" panose="020B0604020202020204" pitchFamily="34" charset="0"/>
                <a:cs typeface="Arial" panose="020B0604020202020204" pitchFamily="34" charset="0"/>
              </a:rPr>
              <a:t>lactate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levels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increasing</a:t>
            </a:r>
            <a:r>
              <a:rPr lang="it-IT" sz="1400" dirty="0">
                <a:latin typeface="Arial" panose="020B0604020202020204" pitchFamily="34" charset="0"/>
                <a:cs typeface="Arial" panose="020B0604020202020204" pitchFamily="34" charset="0"/>
              </a:rPr>
              <a:t> to 3.6 </a:t>
            </a:r>
            <a:r>
              <a:rPr lang="it-IT" sz="1400" dirty="0" err="1">
                <a:latin typeface="Arial" panose="020B0604020202020204" pitchFamily="34" charset="0"/>
                <a:cs typeface="Arial" panose="020B0604020202020204" pitchFamily="34" charset="0"/>
              </a:rPr>
              <a:t>mmol</a:t>
            </a:r>
            <a:r>
              <a:rPr lang="it-IT" sz="1400" dirty="0">
                <a:latin typeface="Arial" panose="020B0604020202020204" pitchFamily="34" charset="0"/>
                <a:cs typeface="Arial" panose="020B0604020202020204" pitchFamily="34" charset="0"/>
              </a:rPr>
              <a:t>/L. The </a:t>
            </a:r>
            <a:r>
              <a:rPr lang="it-IT" sz="1400" dirty="0" err="1">
                <a:latin typeface="Arial" panose="020B0604020202020204" pitchFamily="34" charset="0"/>
                <a:cs typeface="Arial" panose="020B0604020202020204" pitchFamily="34" charset="0"/>
              </a:rPr>
              <a:t>patient</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was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intubated</a:t>
            </a:r>
            <a:r>
              <a:rPr lang="it-IT" sz="1400" dirty="0">
                <a:latin typeface="Arial" panose="020B0604020202020204" pitchFamily="34" charset="0"/>
                <a:cs typeface="Arial" panose="020B0604020202020204" pitchFamily="34" charset="0"/>
              </a:rPr>
              <a:t>, and </a:t>
            </a:r>
            <a:r>
              <a:rPr lang="it-IT" sz="1400" dirty="0" err="1">
                <a:latin typeface="Arial" panose="020B0604020202020204" pitchFamily="34" charset="0"/>
                <a:cs typeface="Arial" panose="020B0604020202020204" pitchFamily="34" charset="0"/>
              </a:rPr>
              <a:t>required</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norepinephrine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administration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Hemodiafiltration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was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performed</a:t>
            </a:r>
            <a:r>
              <a:rPr lang="it-IT" sz="1400" dirty="0">
                <a:latin typeface="Arial" panose="020B0604020202020204" pitchFamily="34" charset="0"/>
                <a:cs typeface="Arial" panose="020B0604020202020204" pitchFamily="34" charset="0"/>
              </a:rPr>
              <a:t> for </a:t>
            </a:r>
            <a:r>
              <a:rPr lang="it-IT" sz="1400" dirty="0" err="1">
                <a:latin typeface="Arial" panose="020B0604020202020204" pitchFamily="34" charset="0"/>
                <a:cs typeface="Arial" panose="020B0604020202020204" pitchFamily="34" charset="0"/>
              </a:rPr>
              <a:t>detoxication</a:t>
            </a:r>
            <a:r>
              <a:rPr lang="it-IT" sz="1400" dirty="0">
                <a:latin typeface="Arial" panose="020B0604020202020204" pitchFamily="34" charset="0"/>
                <a:cs typeface="Arial" panose="020B0604020202020204" pitchFamily="34" charset="0"/>
              </a:rPr>
              <a:t>. Given the </a:t>
            </a:r>
            <a:r>
              <a:rPr lang="it-IT" sz="1400" dirty="0" err="1">
                <a:latin typeface="Arial" panose="020B0604020202020204" pitchFamily="34" charset="0"/>
                <a:cs typeface="Arial" panose="020B0604020202020204" pitchFamily="34" charset="0"/>
              </a:rPr>
              <a:t>signs</a:t>
            </a:r>
            <a:r>
              <a:rPr lang="it-IT" sz="1400" dirty="0">
                <a:latin typeface="Arial" panose="020B0604020202020204" pitchFamily="34" charset="0"/>
                <a:cs typeface="Arial" panose="020B0604020202020204" pitchFamily="34" charset="0"/>
              </a:rPr>
              <a:t> of </a:t>
            </a:r>
            <a:r>
              <a:rPr lang="it-IT" sz="1400" dirty="0" err="1">
                <a:latin typeface="Arial" panose="020B0604020202020204" pitchFamily="34" charset="0"/>
                <a:cs typeface="Arial" panose="020B0604020202020204" pitchFamily="34" charset="0"/>
              </a:rPr>
              <a:t>septic</a:t>
            </a:r>
            <a:r>
              <a:rPr lang="it-IT" sz="1400" dirty="0">
                <a:latin typeface="Arial" panose="020B0604020202020204" pitchFamily="34" charset="0"/>
                <a:cs typeface="Arial" panose="020B0604020202020204" pitchFamily="34" charset="0"/>
              </a:rPr>
              <a:t> shock and the positive S. </a:t>
            </a:r>
            <a:r>
              <a:rPr lang="it-IT" sz="1400" dirty="0" err="1">
                <a:latin typeface="Arial" panose="020B0604020202020204" pitchFamily="34" charset="0"/>
                <a:cs typeface="Arial" panose="020B0604020202020204" pitchFamily="34" charset="0"/>
              </a:rPr>
              <a:t>pyogenes</a:t>
            </a:r>
            <a:r>
              <a:rPr lang="it-IT" sz="1400" dirty="0">
                <a:latin typeface="Arial" panose="020B0604020202020204" pitchFamily="34" charset="0"/>
                <a:cs typeface="Arial" panose="020B0604020202020204" pitchFamily="34" charset="0"/>
              </a:rPr>
              <a:t> test, </a:t>
            </a:r>
            <a:r>
              <a:rPr lang="it-IT" sz="1400" dirty="0" err="1">
                <a:latin typeface="Arial" panose="020B0604020202020204" pitchFamily="34" charset="0"/>
                <a:cs typeface="Arial" panose="020B0604020202020204" pitchFamily="34" charset="0"/>
              </a:rPr>
              <a:t>antibiotic</a:t>
            </a:r>
            <a:r>
              <a:rPr lang="it-IT" sz="1400" dirty="0">
                <a:latin typeface="Arial" panose="020B0604020202020204" pitchFamily="34" charset="0"/>
                <a:cs typeface="Arial" panose="020B0604020202020204" pitchFamily="34" charset="0"/>
              </a:rPr>
              <a:t> therapy </a:t>
            </a:r>
            <a:r>
              <a:rPr lang="it-IT" sz="1400" dirty="0" err="1">
                <a:latin typeface="Arial" panose="020B0604020202020204" pitchFamily="34" charset="0"/>
                <a:cs typeface="Arial" panose="020B0604020202020204" pitchFamily="34" charset="0"/>
              </a:rPr>
              <a:t>was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switched</a:t>
            </a:r>
            <a:r>
              <a:rPr lang="it-IT" sz="1400" dirty="0">
                <a:latin typeface="Arial" panose="020B0604020202020204" pitchFamily="34" charset="0"/>
                <a:cs typeface="Arial" panose="020B0604020202020204" pitchFamily="34" charset="0"/>
              </a:rPr>
              <a:t> to a </a:t>
            </a:r>
            <a:r>
              <a:rPr lang="it-IT" sz="1400" dirty="0" err="1">
                <a:latin typeface="Arial" panose="020B0604020202020204" pitchFamily="34" charset="0"/>
                <a:cs typeface="Arial" panose="020B0604020202020204" pitchFamily="34" charset="0"/>
              </a:rPr>
              <a:t>combination</a:t>
            </a:r>
            <a:r>
              <a:rPr lang="it-IT" sz="1400" dirty="0">
                <a:latin typeface="Arial" panose="020B0604020202020204" pitchFamily="34" charset="0"/>
                <a:cs typeface="Arial" panose="020B0604020202020204" pitchFamily="34" charset="0"/>
              </a:rPr>
              <a:t> of </a:t>
            </a:r>
            <a:r>
              <a:rPr lang="it-IT" sz="1400" dirty="0" err="1">
                <a:latin typeface="Arial" panose="020B0604020202020204" pitchFamily="34" charset="0"/>
                <a:cs typeface="Arial" panose="020B0604020202020204" pitchFamily="34" charset="0"/>
              </a:rPr>
              <a:t>clindamycin</a:t>
            </a:r>
            <a:r>
              <a:rPr lang="it-IT" sz="1400" dirty="0">
                <a:latin typeface="Arial" panose="020B0604020202020204" pitchFamily="34" charset="0"/>
                <a:cs typeface="Arial" panose="020B0604020202020204" pitchFamily="34" charset="0"/>
              </a:rPr>
              <a:t> and </a:t>
            </a:r>
            <a:r>
              <a:rPr lang="it-IT" sz="1400" dirty="0" err="1">
                <a:latin typeface="Arial" panose="020B0604020202020204" pitchFamily="34" charset="0"/>
                <a:cs typeface="Arial" panose="020B0604020202020204" pitchFamily="34" charset="0"/>
              </a:rPr>
              <a:t>meropenem</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Despite</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ongoing</a:t>
            </a:r>
            <a:r>
              <a:rPr lang="it-IT" sz="1400" dirty="0">
                <a:latin typeface="Arial" panose="020B0604020202020204" pitchFamily="34" charset="0"/>
                <a:cs typeface="Arial" panose="020B0604020202020204" pitchFamily="34" charset="0"/>
              </a:rPr>
              <a:t> intensive therapy, the </a:t>
            </a:r>
            <a:r>
              <a:rPr lang="it-IT" sz="1400" dirty="0" err="1">
                <a:latin typeface="Arial" panose="020B0604020202020204" pitchFamily="34" charset="0"/>
                <a:cs typeface="Arial" panose="020B0604020202020204" pitchFamily="34" charset="0"/>
              </a:rPr>
              <a:t>patient’s</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condition</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deteriorated</a:t>
            </a:r>
            <a:r>
              <a:rPr lang="it-IT" sz="1400" dirty="0">
                <a:latin typeface="Arial" panose="020B0604020202020204" pitchFamily="34" charset="0"/>
                <a:cs typeface="Arial" panose="020B0604020202020204" pitchFamily="34" charset="0"/>
              </a:rPr>
              <a:t> […]</a:t>
            </a:r>
          </a:p>
        </p:txBody>
      </p:sp>
      <p:pic>
        <p:nvPicPr>
          <p:cNvPr id="10" name="Immagine 9">
            <a:extLst>
              <a:ext uri="{FF2B5EF4-FFF2-40B4-BE49-F238E27FC236}">
                <a16:creationId xmlns:a16="http://schemas.microsoft.com/office/drawing/2014/main" id="{48EA99D0-E44D-DFAA-BF01-056AC7426E64}"/>
              </a:ext>
            </a:extLst>
          </p:cNvPr>
          <p:cNvPicPr/>
          <p:nvPr/>
        </p:nvPicPr>
        <p:blipFill rotWithShape="1">
          <a:blip r:embed="rId5">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1" name="Immagine 10" descr="Immagine che contiene verde, cibo, parcheggiato&#10;&#10;Descrizione generata automaticamente">
            <a:extLst>
              <a:ext uri="{FF2B5EF4-FFF2-40B4-BE49-F238E27FC236}">
                <a16:creationId xmlns:a16="http://schemas.microsoft.com/office/drawing/2014/main" id="{8BA48D6D-2578-CCA8-F1D2-416AC63A279A}"/>
              </a:ext>
            </a:extLst>
          </p:cNvPr>
          <p:cNvPicPr>
            <a:picLocks noChangeAspect="1"/>
          </p:cNvPicPr>
          <p:nvPr/>
        </p:nvPicPr>
        <p:blipFill>
          <a:blip r:embed="rId6"/>
          <a:stretch>
            <a:fillRect/>
          </a:stretch>
        </p:blipFill>
        <p:spPr>
          <a:xfrm>
            <a:off x="9684224" y="6314049"/>
            <a:ext cx="1145573" cy="477322"/>
          </a:xfrm>
          <a:prstGeom prst="rect">
            <a:avLst/>
          </a:prstGeom>
        </p:spPr>
      </p:pic>
      <p:pic>
        <p:nvPicPr>
          <p:cNvPr id="12" name="Immagine 11">
            <a:extLst>
              <a:ext uri="{FF2B5EF4-FFF2-40B4-BE49-F238E27FC236}">
                <a16:creationId xmlns:a16="http://schemas.microsoft.com/office/drawing/2014/main" id="{E0F2A083-BFF4-B482-8C92-54495D0BD390}"/>
              </a:ext>
            </a:extLst>
          </p:cNvPr>
          <p:cNvPicPr>
            <a:picLocks noChangeAspect="1"/>
          </p:cNvPicPr>
          <p:nvPr/>
        </p:nvPicPr>
        <p:blipFill rotWithShape="1">
          <a:blip r:embed="rId7"/>
          <a:srcRect l="-1" t="30458" r="72824" b="24530"/>
          <a:stretch/>
        </p:blipFill>
        <p:spPr>
          <a:xfrm>
            <a:off x="6972819" y="6325307"/>
            <a:ext cx="2572706" cy="466064"/>
          </a:xfrm>
          <a:prstGeom prst="rect">
            <a:avLst/>
          </a:prstGeom>
        </p:spPr>
      </p:pic>
      <p:pic>
        <p:nvPicPr>
          <p:cNvPr id="13" name="Immagine 12">
            <a:extLst>
              <a:ext uri="{FF2B5EF4-FFF2-40B4-BE49-F238E27FC236}">
                <a16:creationId xmlns:a16="http://schemas.microsoft.com/office/drawing/2014/main" id="{04EF8F94-4D3E-FBEF-ABE7-54C33A0382D8}"/>
              </a:ext>
            </a:extLst>
          </p:cNvPr>
          <p:cNvPicPr>
            <a:picLocks noChangeAspect="1"/>
          </p:cNvPicPr>
          <p:nvPr/>
        </p:nvPicPr>
        <p:blipFill>
          <a:blip r:embed="rId2"/>
          <a:srcRect b="87835"/>
          <a:stretch/>
        </p:blipFill>
        <p:spPr>
          <a:xfrm>
            <a:off x="-1" y="911813"/>
            <a:ext cx="5056799" cy="622515"/>
          </a:xfrm>
          <a:prstGeom prst="rect">
            <a:avLst/>
          </a:prstGeom>
        </p:spPr>
      </p:pic>
      <p:sp>
        <p:nvSpPr>
          <p:cNvPr id="14" name="Title 1">
            <a:extLst>
              <a:ext uri="{FF2B5EF4-FFF2-40B4-BE49-F238E27FC236}">
                <a16:creationId xmlns:a16="http://schemas.microsoft.com/office/drawing/2014/main" id="{68918B35-18A5-3593-DC10-91A4AF31668B}"/>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ea typeface="Helvetica Neue" panose="02000503000000020004" pitchFamily="2" charset="0"/>
                <a:cs typeface="Arial" panose="020B0604020202020204" pitchFamily="34" charset="0"/>
              </a:rPr>
              <a:t>La </a:t>
            </a:r>
            <a:r>
              <a:rPr lang="en-US" sz="3200" b="1" dirty="0" err="1">
                <a:latin typeface="Arial" panose="020B0604020202020204" pitchFamily="34" charset="0"/>
                <a:ea typeface="Helvetica Neue" panose="02000503000000020004" pitchFamily="2" charset="0"/>
                <a:cs typeface="Arial" panose="020B0604020202020204" pitchFamily="34" charset="0"/>
              </a:rPr>
              <a:t>letteratura</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sulle</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polmoniti</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fulminanti</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5" name="Rettangolo 14">
            <a:extLst>
              <a:ext uri="{FF2B5EF4-FFF2-40B4-BE49-F238E27FC236}">
                <a16:creationId xmlns:a16="http://schemas.microsoft.com/office/drawing/2014/main" id="{20C86E07-5EAC-CF52-4A76-83EDAC08B5E8}"/>
              </a:ext>
            </a:extLst>
          </p:cNvPr>
          <p:cNvSpPr/>
          <p:nvPr/>
        </p:nvSpPr>
        <p:spPr>
          <a:xfrm>
            <a:off x="11639227" y="930274"/>
            <a:ext cx="416415" cy="356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015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540C-B5FF-2814-AFC7-A2245FEB8258}"/>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62A58D5-7CBF-AA61-EB1E-E0BD22FE7EC4}"/>
              </a:ext>
            </a:extLst>
          </p:cNvPr>
          <p:cNvPicPr>
            <a:picLocks noChangeAspect="1"/>
          </p:cNvPicPr>
          <p:nvPr/>
        </p:nvPicPr>
        <p:blipFill>
          <a:blip r:embed="rId3"/>
          <a:stretch>
            <a:fillRect/>
          </a:stretch>
        </p:blipFill>
        <p:spPr>
          <a:xfrm>
            <a:off x="136358" y="999759"/>
            <a:ext cx="4934406" cy="5449216"/>
          </a:xfrm>
          <a:prstGeom prst="rect">
            <a:avLst/>
          </a:prstGeom>
        </p:spPr>
      </p:pic>
      <p:sp>
        <p:nvSpPr>
          <p:cNvPr id="5" name="CasellaDiTesto 4">
            <a:extLst>
              <a:ext uri="{FF2B5EF4-FFF2-40B4-BE49-F238E27FC236}">
                <a16:creationId xmlns:a16="http://schemas.microsoft.com/office/drawing/2014/main" id="{43446AB7-0AF3-2BA7-044D-4832649D0017}"/>
              </a:ext>
            </a:extLst>
          </p:cNvPr>
          <p:cNvSpPr txBox="1"/>
          <p:nvPr/>
        </p:nvSpPr>
        <p:spPr>
          <a:xfrm>
            <a:off x="0" y="6590442"/>
            <a:ext cx="6829114" cy="246221"/>
          </a:xfrm>
          <a:prstGeom prst="rect">
            <a:avLst/>
          </a:prstGeom>
          <a:noFill/>
        </p:spPr>
        <p:txBody>
          <a:bodyPr wrap="none" rtlCol="0">
            <a:spAutoFit/>
          </a:bodyPr>
          <a:lstStyle/>
          <a:p>
            <a:r>
              <a:rPr lang="it-IT" sz="1000" dirty="0" err="1">
                <a:latin typeface="Arial" panose="020B0604020202020204" pitchFamily="34" charset="0"/>
                <a:cs typeface="Arial" panose="020B0604020202020204" pitchFamily="34" charset="0"/>
              </a:rPr>
              <a:t>Kolditz</a:t>
            </a:r>
            <a:r>
              <a:rPr lang="it-IT" sz="1000" dirty="0">
                <a:latin typeface="Arial" panose="020B0604020202020204" pitchFamily="34" charset="0"/>
                <a:cs typeface="Arial" panose="020B0604020202020204" pitchFamily="34" charset="0"/>
              </a:rPr>
              <a:t> M et al. Community-</a:t>
            </a:r>
            <a:r>
              <a:rPr lang="it-IT" sz="1000" dirty="0" err="1">
                <a:latin typeface="Arial" panose="020B0604020202020204" pitchFamily="34" charset="0"/>
                <a:cs typeface="Arial" panose="020B0604020202020204" pitchFamily="34" charset="0"/>
              </a:rPr>
              <a:t>acquired</a:t>
            </a:r>
            <a:r>
              <a:rPr lang="it-IT" sz="1000" dirty="0">
                <a:latin typeface="Arial" panose="020B0604020202020204" pitchFamily="34" charset="0"/>
                <a:cs typeface="Arial" panose="020B0604020202020204" pitchFamily="34" charset="0"/>
              </a:rPr>
              <a:t> pneumonia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medical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emergency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predictors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early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deterioration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Thorax</a:t>
            </a:r>
            <a:r>
              <a:rPr lang="it-IT" sz="1000" dirty="0">
                <a:latin typeface="Arial" panose="020B0604020202020204" pitchFamily="34" charset="0"/>
                <a:cs typeface="Arial" panose="020B0604020202020204" pitchFamily="34" charset="0"/>
              </a:rPr>
              <a:t> 2015</a:t>
            </a:r>
          </a:p>
        </p:txBody>
      </p:sp>
      <p:pic>
        <p:nvPicPr>
          <p:cNvPr id="9" name="Immagine 8">
            <a:extLst>
              <a:ext uri="{FF2B5EF4-FFF2-40B4-BE49-F238E27FC236}">
                <a16:creationId xmlns:a16="http://schemas.microsoft.com/office/drawing/2014/main" id="{F585BF67-2A36-CA68-CD67-9B27849AB162}"/>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0" name="Immagine 9" descr="Immagine che contiene verde, cibo, parcheggiato&#10;&#10;Descrizione generata automaticamente">
            <a:extLst>
              <a:ext uri="{FF2B5EF4-FFF2-40B4-BE49-F238E27FC236}">
                <a16:creationId xmlns:a16="http://schemas.microsoft.com/office/drawing/2014/main" id="{7E672EF6-72F1-9DEE-3CA7-35FBA92DE602}"/>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1" name="Immagine 10">
            <a:extLst>
              <a:ext uri="{FF2B5EF4-FFF2-40B4-BE49-F238E27FC236}">
                <a16:creationId xmlns:a16="http://schemas.microsoft.com/office/drawing/2014/main" id="{9D018E5E-B6A6-A227-D94A-B61F64F4A6AE}"/>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12" name="Title 1">
            <a:extLst>
              <a:ext uri="{FF2B5EF4-FFF2-40B4-BE49-F238E27FC236}">
                <a16:creationId xmlns:a16="http://schemas.microsoft.com/office/drawing/2014/main" id="{B8E09984-9C16-B7A5-9D35-58C2389EEA6B}"/>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Dimensioni</a:t>
            </a:r>
            <a:r>
              <a:rPr lang="en-US" sz="3200" b="1" dirty="0">
                <a:latin typeface="Arial" panose="020B0604020202020204" pitchFamily="34" charset="0"/>
                <a:ea typeface="Helvetica Neue" panose="02000503000000020004" pitchFamily="2" charset="0"/>
                <a:cs typeface="Arial" panose="020B0604020202020204" pitchFamily="34" charset="0"/>
              </a:rPr>
              <a:t> del </a:t>
            </a:r>
            <a:r>
              <a:rPr lang="en-US" sz="3200" b="1" dirty="0" err="1">
                <a:latin typeface="Arial" panose="020B0604020202020204" pitchFamily="34" charset="0"/>
                <a:ea typeface="Helvetica Neue" panose="02000503000000020004" pitchFamily="2" charset="0"/>
                <a:cs typeface="Arial" panose="020B0604020202020204" pitchFamily="34" charset="0"/>
              </a:rPr>
              <a:t>problema</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4" name="Rettangolo 13">
            <a:extLst>
              <a:ext uri="{FF2B5EF4-FFF2-40B4-BE49-F238E27FC236}">
                <a16:creationId xmlns:a16="http://schemas.microsoft.com/office/drawing/2014/main" id="{443C6A11-72D5-12EF-2FC3-ECAB74700DC1}"/>
              </a:ext>
            </a:extLst>
          </p:cNvPr>
          <p:cNvSpPr/>
          <p:nvPr/>
        </p:nvSpPr>
        <p:spPr>
          <a:xfrm>
            <a:off x="206892" y="2707531"/>
            <a:ext cx="1500996" cy="72146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CD1E26F6-CAB4-A3D7-F9E5-EBF0B022ECAB}"/>
              </a:ext>
            </a:extLst>
          </p:cNvPr>
          <p:cNvSpPr/>
          <p:nvPr/>
        </p:nvSpPr>
        <p:spPr>
          <a:xfrm>
            <a:off x="1825197" y="2716334"/>
            <a:ext cx="1500996" cy="70385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48D4FE45-2C6D-4502-A626-C2A5412140DA}"/>
              </a:ext>
            </a:extLst>
          </p:cNvPr>
          <p:cNvSpPr txBox="1"/>
          <p:nvPr/>
        </p:nvSpPr>
        <p:spPr>
          <a:xfrm>
            <a:off x="2260375" y="5471386"/>
            <a:ext cx="3081452" cy="584775"/>
          </a:xfrm>
          <a:prstGeom prst="rect">
            <a:avLst/>
          </a:prstGeom>
          <a:noFill/>
          <a:ln w="19050">
            <a:solidFill>
              <a:srgbClr val="C00000"/>
            </a:solidFill>
          </a:ln>
        </p:spPr>
        <p:txBody>
          <a:bodyPr wrap="square" rtlCol="0">
            <a:spAutoFit/>
          </a:bodyPr>
          <a:lstStyle/>
          <a:p>
            <a:r>
              <a:rPr lang="it-IT" sz="1600" dirty="0">
                <a:latin typeface="Arial" panose="020B0604020202020204" pitchFamily="34" charset="0"/>
                <a:cs typeface="Arial" panose="020B0604020202020204" pitchFamily="34" charset="0"/>
              </a:rPr>
              <a:t>*Emergency CAP = </a:t>
            </a:r>
          </a:p>
          <a:p>
            <a:r>
              <a:rPr lang="it-IT" sz="1600" dirty="0">
                <a:latin typeface="Arial" panose="020B0604020202020204" pitchFamily="34" charset="0"/>
                <a:cs typeface="Arial" panose="020B0604020202020204" pitchFamily="34" charset="0"/>
              </a:rPr>
              <a:t>IMV/NIV o vasopressori o morte</a:t>
            </a:r>
          </a:p>
        </p:txBody>
      </p:sp>
      <p:sp>
        <p:nvSpPr>
          <p:cNvPr id="6" name="CasellaDiTesto 5">
            <a:extLst>
              <a:ext uri="{FF2B5EF4-FFF2-40B4-BE49-F238E27FC236}">
                <a16:creationId xmlns:a16="http://schemas.microsoft.com/office/drawing/2014/main" id="{94F2E466-A9EF-1316-0E86-F22B7E367B15}"/>
              </a:ext>
            </a:extLst>
          </p:cNvPr>
          <p:cNvSpPr txBox="1"/>
          <p:nvPr/>
        </p:nvSpPr>
        <p:spPr>
          <a:xfrm>
            <a:off x="6174155" y="3428997"/>
            <a:ext cx="5742262" cy="1491370"/>
          </a:xfrm>
          <a:prstGeom prst="rect">
            <a:avLst/>
          </a:prstGeom>
          <a:noFill/>
        </p:spPr>
        <p:txBody>
          <a:bodyPr wrap="square" rtlCol="0">
            <a:spAutoFit/>
          </a:bodyPr>
          <a:lstStyle/>
          <a:p>
            <a:pPr>
              <a:lnSpc>
                <a:spcPts val="2760"/>
              </a:lnSpc>
            </a:pPr>
            <a:r>
              <a:rPr lang="it-IT" b="0" i="1" dirty="0" err="1">
                <a:solidFill>
                  <a:srgbClr val="000000"/>
                </a:solidFill>
                <a:effectLst/>
                <a:latin typeface="Arial" panose="020B0604020202020204" pitchFamily="34" charset="0"/>
                <a:cs typeface="Arial" panose="020B0604020202020204" pitchFamily="34" charset="0"/>
              </a:rPr>
              <a:t>Higher</a:t>
            </a:r>
            <a:r>
              <a:rPr lang="it-IT" b="0" i="1" dirty="0">
                <a:solidFill>
                  <a:srgbClr val="000000"/>
                </a:solidFill>
                <a:effectLst/>
                <a:latin typeface="Arial" panose="020B0604020202020204" pitchFamily="34" charset="0"/>
                <a:cs typeface="Arial" panose="020B0604020202020204" pitchFamily="34" charset="0"/>
              </a:rPr>
              <a:t> 30-day </a:t>
            </a:r>
            <a:r>
              <a:rPr lang="it-IT" b="0" i="1" dirty="0" err="1">
                <a:solidFill>
                  <a:srgbClr val="000000"/>
                </a:solidFill>
                <a:effectLst/>
                <a:latin typeface="Arial" panose="020B0604020202020204" pitchFamily="34" charset="0"/>
                <a:cs typeface="Arial" panose="020B0604020202020204" pitchFamily="34" charset="0"/>
              </a:rPr>
              <a:t>mortality</a:t>
            </a:r>
            <a:r>
              <a:rPr lang="it-IT" b="0" i="1" dirty="0">
                <a:solidFill>
                  <a:srgbClr val="000000"/>
                </a:solidFill>
                <a:effectLst/>
                <a:latin typeface="Arial" panose="020B0604020202020204" pitchFamily="34" charset="0"/>
                <a:cs typeface="Arial" panose="020B0604020202020204" pitchFamily="34" charset="0"/>
              </a:rPr>
              <a:t> </a:t>
            </a:r>
            <a:r>
              <a:rPr lang="it-IT" b="0" i="1" dirty="0" err="1">
                <a:solidFill>
                  <a:srgbClr val="000000"/>
                </a:solidFill>
                <a:effectLst/>
                <a:latin typeface="Arial" panose="020B0604020202020204" pitchFamily="34" charset="0"/>
                <a:cs typeface="Arial" panose="020B0604020202020204" pitchFamily="34" charset="0"/>
              </a:rPr>
              <a:t>is</a:t>
            </a:r>
            <a:r>
              <a:rPr lang="it-IT" b="0" i="1" dirty="0">
                <a:solidFill>
                  <a:srgbClr val="000000"/>
                </a:solidFill>
                <a:effectLst/>
                <a:latin typeface="Arial" panose="020B0604020202020204" pitchFamily="34" charset="0"/>
                <a:cs typeface="Arial" panose="020B0604020202020204" pitchFamily="34" charset="0"/>
              </a:rPr>
              <a:t> </a:t>
            </a:r>
            <a:r>
              <a:rPr lang="it-IT" b="0" i="1" dirty="0" err="1">
                <a:solidFill>
                  <a:srgbClr val="000000"/>
                </a:solidFill>
                <a:effectLst/>
                <a:latin typeface="Arial" panose="020B0604020202020204" pitchFamily="34" charset="0"/>
                <a:cs typeface="Arial" panose="020B0604020202020204" pitchFamily="34" charset="0"/>
              </a:rPr>
              <a:t>observed</a:t>
            </a:r>
            <a:r>
              <a:rPr lang="it-IT" b="0" i="1" dirty="0">
                <a:solidFill>
                  <a:srgbClr val="000000"/>
                </a:solidFill>
                <a:effectLst/>
                <a:latin typeface="Arial" panose="020B0604020202020204" pitchFamily="34" charset="0"/>
                <a:cs typeface="Arial" panose="020B0604020202020204" pitchFamily="34" charset="0"/>
              </a:rPr>
              <a:t> in </a:t>
            </a:r>
            <a:r>
              <a:rPr lang="it-IT" b="0" i="1" dirty="0" err="1">
                <a:solidFill>
                  <a:srgbClr val="000000"/>
                </a:solidFill>
                <a:effectLst/>
                <a:latin typeface="Arial" panose="020B0604020202020204" pitchFamily="34" charset="0"/>
                <a:cs typeface="Arial" panose="020B0604020202020204" pitchFamily="34" charset="0"/>
              </a:rPr>
              <a:t>patients</a:t>
            </a:r>
            <a:r>
              <a:rPr lang="it-IT" b="0" i="1" dirty="0">
                <a:solidFill>
                  <a:srgbClr val="000000"/>
                </a:solidFill>
                <a:effectLst/>
                <a:latin typeface="Arial" panose="020B0604020202020204" pitchFamily="34" charset="0"/>
                <a:cs typeface="Arial" panose="020B0604020202020204" pitchFamily="34" charset="0"/>
              </a:rPr>
              <a:t> </a:t>
            </a:r>
            <a:r>
              <a:rPr lang="it-IT" b="0" i="1" dirty="0" err="1">
                <a:solidFill>
                  <a:srgbClr val="000000"/>
                </a:solidFill>
                <a:effectLst/>
                <a:latin typeface="Arial" panose="020B0604020202020204" pitchFamily="34" charset="0"/>
                <a:cs typeface="Arial" panose="020B0604020202020204" pitchFamily="34" charset="0"/>
              </a:rPr>
              <a:t>who</a:t>
            </a:r>
            <a:r>
              <a:rPr lang="it-IT" b="0" i="1" dirty="0">
                <a:solidFill>
                  <a:srgbClr val="000000"/>
                </a:solidFill>
                <a:effectLst/>
                <a:latin typeface="Arial" panose="020B0604020202020204" pitchFamily="34" charset="0"/>
                <a:cs typeface="Arial" panose="020B0604020202020204" pitchFamily="34" charset="0"/>
              </a:rPr>
              <a:t> deteriorate over time:</a:t>
            </a:r>
          </a:p>
          <a:p>
            <a:pPr marL="285750" indent="-285750">
              <a:lnSpc>
                <a:spcPts val="2760"/>
              </a:lnSpc>
              <a:buFont typeface="Wingdings" pitchFamily="2" charset="2"/>
              <a:buChar char="q"/>
            </a:pPr>
            <a:r>
              <a:rPr lang="it-IT" dirty="0">
                <a:solidFill>
                  <a:srgbClr val="000000"/>
                </a:solidFill>
                <a:latin typeface="Arial" panose="020B0604020202020204" pitchFamily="34" charset="0"/>
                <a:cs typeface="Arial" panose="020B0604020202020204" pitchFamily="34" charset="0"/>
              </a:rPr>
              <a:t>Emergency </a:t>
            </a:r>
            <a:r>
              <a:rPr lang="it-IT" b="0" i="0" dirty="0">
                <a:solidFill>
                  <a:srgbClr val="000000"/>
                </a:solidFill>
                <a:effectLst/>
                <a:latin typeface="Arial" panose="020B0604020202020204" pitchFamily="34" charset="0"/>
                <a:cs typeface="Arial" panose="020B0604020202020204" pitchFamily="34" charset="0"/>
              </a:rPr>
              <a:t>CAP* on </a:t>
            </a:r>
            <a:r>
              <a:rPr lang="it-IT" b="0" i="0" dirty="0" err="1">
                <a:solidFill>
                  <a:srgbClr val="000000"/>
                </a:solidFill>
                <a:effectLst/>
                <a:latin typeface="Arial" panose="020B0604020202020204" pitchFamily="34" charset="0"/>
                <a:cs typeface="Arial" panose="020B0604020202020204" pitchFamily="34" charset="0"/>
              </a:rPr>
              <a:t>admission</a:t>
            </a:r>
            <a:r>
              <a:rPr lang="it-IT" dirty="0">
                <a:solidFill>
                  <a:srgbClr val="000000"/>
                </a:solidFill>
                <a:latin typeface="Arial" panose="020B0604020202020204" pitchFamily="34" charset="0"/>
                <a:cs typeface="Arial" panose="020B0604020202020204" pitchFamily="34" charset="0"/>
              </a:rPr>
              <a:t> = </a:t>
            </a:r>
            <a:r>
              <a:rPr lang="it-IT" b="0" i="0" dirty="0">
                <a:solidFill>
                  <a:srgbClr val="000000"/>
                </a:solidFill>
                <a:effectLst/>
                <a:latin typeface="Arial" panose="020B0604020202020204" pitchFamily="34" charset="0"/>
                <a:cs typeface="Arial" panose="020B0604020202020204" pitchFamily="34" charset="0"/>
              </a:rPr>
              <a:t>17%</a:t>
            </a:r>
          </a:p>
          <a:p>
            <a:pPr marL="285750" indent="-285750">
              <a:lnSpc>
                <a:spcPts val="2760"/>
              </a:lnSpc>
              <a:buFont typeface="Wingdings" pitchFamily="2" charset="2"/>
              <a:buChar char="q"/>
            </a:pPr>
            <a:r>
              <a:rPr lang="it-IT" dirty="0">
                <a:solidFill>
                  <a:srgbClr val="000000"/>
                </a:solidFill>
                <a:latin typeface="Arial" panose="020B0604020202020204" pitchFamily="34" charset="0"/>
                <a:cs typeface="Arial" panose="020B0604020202020204" pitchFamily="34" charset="0"/>
              </a:rPr>
              <a:t>Emergency </a:t>
            </a:r>
            <a:r>
              <a:rPr lang="it-IT" b="0" i="0" dirty="0">
                <a:solidFill>
                  <a:srgbClr val="000000"/>
                </a:solidFill>
                <a:effectLst/>
                <a:latin typeface="Arial" panose="020B0604020202020204" pitchFamily="34" charset="0"/>
                <a:cs typeface="Arial" panose="020B0604020202020204" pitchFamily="34" charset="0"/>
              </a:rPr>
              <a:t>CAP* on day 4 to 7 = 48%</a:t>
            </a:r>
            <a:endParaRPr lang="it-IT" dirty="0">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ABBEEEB6-0660-C202-5908-1E80AA3A20AA}"/>
              </a:ext>
            </a:extLst>
          </p:cNvPr>
          <p:cNvSpPr txBox="1"/>
          <p:nvPr/>
        </p:nvSpPr>
        <p:spPr>
          <a:xfrm>
            <a:off x="5158187" y="1086863"/>
            <a:ext cx="5873668" cy="2123658"/>
          </a:xfrm>
          <a:prstGeom prst="rect">
            <a:avLst/>
          </a:prstGeom>
          <a:noFill/>
        </p:spPr>
        <p:txBody>
          <a:bodyPr wrap="square">
            <a:spAutoFit/>
          </a:bodyPr>
          <a:lstStyle/>
          <a:p>
            <a:r>
              <a:rPr lang="it-IT" sz="1200" dirty="0">
                <a:solidFill>
                  <a:schemeClr val="bg1">
                    <a:lumMod val="50000"/>
                  </a:schemeClr>
                </a:solidFill>
                <a:effectLst/>
                <a:latin typeface="Arial" panose="020B0604020202020204" pitchFamily="34" charset="0"/>
                <a:cs typeface="Arial" panose="020B0604020202020204" pitchFamily="34" charset="0"/>
              </a:rPr>
              <a:t>3427 </a:t>
            </a:r>
            <a:r>
              <a:rPr lang="it-IT" sz="1200" dirty="0" err="1">
                <a:solidFill>
                  <a:schemeClr val="bg1">
                    <a:lumMod val="50000"/>
                  </a:schemeClr>
                </a:solidFill>
                <a:effectLst/>
                <a:latin typeface="Arial" panose="020B0604020202020204" pitchFamily="34" charset="0"/>
                <a:cs typeface="Arial" panose="020B0604020202020204" pitchFamily="34" charset="0"/>
              </a:rPr>
              <a:t>hospitalized</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patients</a:t>
            </a:r>
            <a:r>
              <a:rPr lang="it-IT" sz="1200" dirty="0">
                <a:solidFill>
                  <a:schemeClr val="bg1">
                    <a:lumMod val="50000"/>
                  </a:schemeClr>
                </a:solidFill>
                <a:effectLst/>
                <a:latin typeface="Arial" panose="020B0604020202020204" pitchFamily="34" charset="0"/>
                <a:cs typeface="Arial" panose="020B0604020202020204" pitchFamily="34" charset="0"/>
              </a:rPr>
              <a:t> </a:t>
            </a:r>
          </a:p>
          <a:p>
            <a:endParaRPr lang="it-IT" sz="1200" dirty="0">
              <a:solidFill>
                <a:schemeClr val="bg1">
                  <a:lumMod val="50000"/>
                </a:schemeClr>
              </a:solidFill>
              <a:latin typeface="Arial" panose="020B0604020202020204" pitchFamily="34" charset="0"/>
              <a:cs typeface="Arial" panose="020B0604020202020204" pitchFamily="34" charset="0"/>
            </a:endParaRPr>
          </a:p>
          <a:p>
            <a:r>
              <a:rPr lang="it-IT" sz="1200" dirty="0" err="1">
                <a:solidFill>
                  <a:schemeClr val="bg1">
                    <a:lumMod val="50000"/>
                  </a:schemeClr>
                </a:solidFill>
                <a:latin typeface="Arial" panose="020B0604020202020204" pitchFamily="34" charset="0"/>
                <a:cs typeface="Arial" panose="020B0604020202020204" pitchFamily="34" charset="0"/>
              </a:rPr>
              <a:t>Inclusion</a:t>
            </a:r>
            <a:r>
              <a:rPr lang="it-IT" sz="1200" dirty="0">
                <a:solidFill>
                  <a:schemeClr val="bg1">
                    <a:lumMod val="50000"/>
                  </a:schemeClr>
                </a:solidFill>
                <a:latin typeface="Arial" panose="020B0604020202020204" pitchFamily="34" charset="0"/>
                <a:cs typeface="Arial" panose="020B0604020202020204" pitchFamily="34" charset="0"/>
              </a:rPr>
              <a:t> </a:t>
            </a:r>
            <a:r>
              <a:rPr lang="it-IT" sz="1200" dirty="0" err="1">
                <a:solidFill>
                  <a:schemeClr val="bg1">
                    <a:lumMod val="50000"/>
                  </a:schemeClr>
                </a:solidFill>
                <a:latin typeface="Arial" panose="020B0604020202020204" pitchFamily="34" charset="0"/>
                <a:cs typeface="Arial" panose="020B0604020202020204" pitchFamily="34" charset="0"/>
              </a:rPr>
              <a:t>criteria</a:t>
            </a:r>
            <a:r>
              <a:rPr lang="it-IT" sz="1200" dirty="0">
                <a:solidFill>
                  <a:schemeClr val="bg1">
                    <a:lumMod val="50000"/>
                  </a:schemeClr>
                </a:solidFill>
                <a:latin typeface="Arial" panose="020B0604020202020204" pitchFamily="34" charset="0"/>
                <a:cs typeface="Arial" panose="020B0604020202020204" pitchFamily="34" charset="0"/>
              </a:rPr>
              <a:t>:</a:t>
            </a:r>
            <a:endParaRPr lang="it-IT" sz="1200" dirty="0">
              <a:solidFill>
                <a:schemeClr val="bg1">
                  <a:lumMod val="50000"/>
                </a:schemeClr>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a:solidFill>
                  <a:schemeClr val="bg1">
                    <a:lumMod val="50000"/>
                  </a:schemeClr>
                </a:solidFill>
                <a:latin typeface="Arial" panose="020B0604020202020204" pitchFamily="34" charset="0"/>
                <a:cs typeface="Arial" panose="020B0604020202020204" pitchFamily="34" charset="0"/>
              </a:rPr>
              <a:t>A</a:t>
            </a:r>
            <a:r>
              <a:rPr lang="it-IT" sz="1200" dirty="0">
                <a:solidFill>
                  <a:schemeClr val="bg1">
                    <a:lumMod val="50000"/>
                  </a:schemeClr>
                </a:solidFill>
                <a:effectLst/>
                <a:latin typeface="Arial" panose="020B0604020202020204" pitchFamily="34" charset="0"/>
                <a:cs typeface="Arial" panose="020B0604020202020204" pitchFamily="34" charset="0"/>
              </a:rPr>
              <a:t>ge ≥18 </a:t>
            </a:r>
            <a:r>
              <a:rPr lang="it-IT" sz="1200" dirty="0" err="1">
                <a:solidFill>
                  <a:schemeClr val="bg1">
                    <a:lumMod val="50000"/>
                  </a:schemeClr>
                </a:solidFill>
                <a:effectLst/>
                <a:latin typeface="Arial" panose="020B0604020202020204" pitchFamily="34" charset="0"/>
                <a:cs typeface="Arial" panose="020B0604020202020204" pitchFamily="34" charset="0"/>
              </a:rPr>
              <a:t>years</a:t>
            </a:r>
            <a:endParaRPr lang="it-IT" sz="12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err="1">
                <a:solidFill>
                  <a:schemeClr val="bg1">
                    <a:lumMod val="50000"/>
                  </a:schemeClr>
                </a:solidFill>
                <a:latin typeface="Arial" panose="020B0604020202020204" pitchFamily="34" charset="0"/>
                <a:cs typeface="Arial" panose="020B0604020202020204" pitchFamily="34" charset="0"/>
              </a:rPr>
              <a:t>P</a:t>
            </a:r>
            <a:r>
              <a:rPr lang="it-IT" sz="1200" dirty="0" err="1">
                <a:solidFill>
                  <a:schemeClr val="bg1">
                    <a:lumMod val="50000"/>
                  </a:schemeClr>
                </a:solidFill>
                <a:effectLst/>
                <a:latin typeface="Arial" panose="020B0604020202020204" pitchFamily="34" charset="0"/>
                <a:cs typeface="Arial" panose="020B0604020202020204" pitchFamily="34" charset="0"/>
              </a:rPr>
              <a:t>ulmonary</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infiltrates</a:t>
            </a:r>
            <a:endParaRPr lang="it-IT" sz="1200" dirty="0">
              <a:solidFill>
                <a:schemeClr val="bg1">
                  <a:lumMod val="50000"/>
                </a:schemeClr>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a:solidFill>
                  <a:schemeClr val="bg1">
                    <a:lumMod val="50000"/>
                  </a:schemeClr>
                </a:solidFill>
                <a:latin typeface="Arial" panose="020B0604020202020204" pitchFamily="34" charset="0"/>
                <a:cs typeface="Arial" panose="020B0604020202020204" pitchFamily="34" charset="0"/>
              </a:rPr>
              <a:t>A</a:t>
            </a:r>
            <a:r>
              <a:rPr lang="it-IT" sz="1200" dirty="0">
                <a:solidFill>
                  <a:schemeClr val="bg1">
                    <a:lumMod val="50000"/>
                  </a:schemeClr>
                </a:solidFill>
                <a:effectLst/>
                <a:latin typeface="Arial" panose="020B0604020202020204" pitchFamily="34" charset="0"/>
                <a:cs typeface="Arial" panose="020B0604020202020204" pitchFamily="34" charset="0"/>
              </a:rPr>
              <a:t>t </a:t>
            </a:r>
            <a:r>
              <a:rPr lang="it-IT" sz="1200" dirty="0" err="1">
                <a:solidFill>
                  <a:schemeClr val="bg1">
                    <a:lumMod val="50000"/>
                  </a:schemeClr>
                </a:solidFill>
                <a:effectLst/>
                <a:latin typeface="Arial" panose="020B0604020202020204" pitchFamily="34" charset="0"/>
                <a:cs typeface="Arial" panose="020B0604020202020204" pitchFamily="34" charset="0"/>
              </a:rPr>
              <a:t>least</a:t>
            </a:r>
            <a:r>
              <a:rPr lang="it-IT" sz="1200" dirty="0">
                <a:solidFill>
                  <a:schemeClr val="bg1">
                    <a:lumMod val="50000"/>
                  </a:schemeClr>
                </a:solidFill>
                <a:effectLst/>
                <a:latin typeface="Arial" panose="020B0604020202020204" pitchFamily="34" charset="0"/>
                <a:cs typeface="Arial" panose="020B0604020202020204" pitchFamily="34" charset="0"/>
              </a:rPr>
              <a:t> one of: </a:t>
            </a:r>
            <a:r>
              <a:rPr lang="it-IT" sz="1200" dirty="0" err="1">
                <a:solidFill>
                  <a:schemeClr val="bg1">
                    <a:lumMod val="50000"/>
                  </a:schemeClr>
                </a:solidFill>
                <a:effectLst/>
                <a:latin typeface="Arial" panose="020B0604020202020204" pitchFamily="34" charset="0"/>
                <a:cs typeface="Arial" panose="020B0604020202020204" pitchFamily="34" charset="0"/>
              </a:rPr>
              <a:t>fever</a:t>
            </a:r>
            <a:r>
              <a:rPr lang="it-IT" sz="1200" dirty="0">
                <a:solidFill>
                  <a:schemeClr val="bg1">
                    <a:lumMod val="50000"/>
                  </a:schemeClr>
                </a:solidFill>
                <a:latin typeface="Arial" panose="020B0604020202020204" pitchFamily="34" charset="0"/>
                <a:cs typeface="Arial" panose="020B0604020202020204" pitchFamily="34" charset="0"/>
              </a:rPr>
              <a:t>,</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cough</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sputum</a:t>
            </a:r>
            <a:r>
              <a:rPr lang="it-IT" sz="1200" dirty="0">
                <a:solidFill>
                  <a:schemeClr val="bg1">
                    <a:lumMod val="50000"/>
                  </a:schemeClr>
                </a:solidFill>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focal</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chest</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signs</a:t>
            </a:r>
            <a:r>
              <a:rPr lang="it-IT" sz="1200" dirty="0">
                <a:solidFill>
                  <a:schemeClr val="bg1">
                    <a:lumMod val="50000"/>
                  </a:schemeClr>
                </a:solidFill>
                <a:effectLst/>
                <a:latin typeface="Arial" panose="020B0604020202020204" pitchFamily="34" charset="0"/>
                <a:cs typeface="Arial" panose="020B0604020202020204" pitchFamily="34" charset="0"/>
              </a:rPr>
              <a:t> on </a:t>
            </a:r>
            <a:r>
              <a:rPr lang="it-IT" sz="1200" dirty="0" err="1">
                <a:solidFill>
                  <a:schemeClr val="bg1">
                    <a:lumMod val="50000"/>
                  </a:schemeClr>
                </a:solidFill>
                <a:effectLst/>
                <a:latin typeface="Arial" panose="020B0604020202020204" pitchFamily="34" charset="0"/>
                <a:cs typeface="Arial" panose="020B0604020202020204" pitchFamily="34" charset="0"/>
              </a:rPr>
              <a:t>auscultation</a:t>
            </a:r>
            <a:r>
              <a:rPr lang="it-IT" sz="1200" dirty="0">
                <a:solidFill>
                  <a:schemeClr val="bg1">
                    <a:lumMod val="50000"/>
                  </a:schemeClr>
                </a:solidFill>
                <a:effectLst/>
                <a:latin typeface="Arial" panose="020B0604020202020204" pitchFamily="34" charset="0"/>
                <a:cs typeface="Arial" panose="020B0604020202020204" pitchFamily="34" charset="0"/>
              </a:rPr>
              <a:t> </a:t>
            </a:r>
          </a:p>
          <a:p>
            <a:endParaRPr lang="it-IT" sz="1200" dirty="0">
              <a:solidFill>
                <a:schemeClr val="bg1">
                  <a:lumMod val="50000"/>
                </a:schemeClr>
              </a:solidFill>
              <a:effectLst/>
              <a:latin typeface="Arial" panose="020B0604020202020204" pitchFamily="34" charset="0"/>
              <a:cs typeface="Arial" panose="020B0604020202020204" pitchFamily="34" charset="0"/>
            </a:endParaRPr>
          </a:p>
          <a:p>
            <a:r>
              <a:rPr lang="it-IT" sz="1200" dirty="0" err="1">
                <a:solidFill>
                  <a:schemeClr val="bg1">
                    <a:lumMod val="50000"/>
                  </a:schemeClr>
                </a:solidFill>
                <a:effectLst/>
                <a:latin typeface="Arial" panose="020B0604020202020204" pitchFamily="34" charset="0"/>
                <a:cs typeface="Arial" panose="020B0604020202020204" pitchFamily="34" charset="0"/>
              </a:rPr>
              <a:t>Exclusion</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criteria</a:t>
            </a:r>
            <a:r>
              <a:rPr lang="it-IT" sz="1200" dirty="0">
                <a:solidFill>
                  <a:schemeClr val="bg1">
                    <a:lumMod val="50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it-IT" sz="1200" dirty="0">
                <a:solidFill>
                  <a:schemeClr val="bg1">
                    <a:lumMod val="50000"/>
                  </a:schemeClr>
                </a:solidFill>
                <a:latin typeface="Arial" panose="020B0604020202020204" pitchFamily="34" charset="0"/>
                <a:cs typeface="Arial" panose="020B0604020202020204" pitchFamily="34" charset="0"/>
              </a:rPr>
              <a:t>I</a:t>
            </a:r>
            <a:r>
              <a:rPr lang="it-IT" sz="1200" dirty="0">
                <a:solidFill>
                  <a:schemeClr val="bg1">
                    <a:lumMod val="50000"/>
                  </a:schemeClr>
                </a:solidFill>
                <a:effectLst/>
                <a:latin typeface="Arial" panose="020B0604020202020204" pitchFamily="34" charset="0"/>
                <a:cs typeface="Arial" panose="020B0604020202020204" pitchFamily="34" charset="0"/>
              </a:rPr>
              <a:t>mmune </a:t>
            </a:r>
            <a:r>
              <a:rPr lang="it-IT" sz="1200" dirty="0" err="1">
                <a:solidFill>
                  <a:schemeClr val="bg1">
                    <a:lumMod val="50000"/>
                  </a:schemeClr>
                </a:solidFill>
                <a:effectLst/>
                <a:latin typeface="Arial" panose="020B0604020202020204" pitchFamily="34" charset="0"/>
                <a:cs typeface="Arial" panose="020B0604020202020204" pitchFamily="34" charset="0"/>
              </a:rPr>
              <a:t>deficiency</a:t>
            </a:r>
            <a:endParaRPr lang="it-IT" sz="12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200" dirty="0">
                <a:solidFill>
                  <a:schemeClr val="bg1">
                    <a:lumMod val="50000"/>
                  </a:schemeClr>
                </a:solidFill>
                <a:effectLst/>
                <a:latin typeface="Arial" panose="020B0604020202020204" pitchFamily="34" charset="0"/>
                <a:cs typeface="Arial" panose="020B0604020202020204" pitchFamily="34" charset="0"/>
              </a:rPr>
              <a:t>Active TB</a:t>
            </a:r>
          </a:p>
          <a:p>
            <a:pPr marL="285750" indent="-285750">
              <a:buFont typeface="Arial" panose="020B0604020202020204" pitchFamily="34" charset="0"/>
              <a:buChar char="•"/>
            </a:pPr>
            <a:r>
              <a:rPr lang="it-IT" sz="1200" dirty="0" err="1">
                <a:solidFill>
                  <a:schemeClr val="bg1">
                    <a:lumMod val="50000"/>
                  </a:schemeClr>
                </a:solidFill>
                <a:latin typeface="Arial" panose="020B0604020202020204" pitchFamily="34" charset="0"/>
                <a:cs typeface="Arial" panose="020B0604020202020204" pitchFamily="34" charset="0"/>
              </a:rPr>
              <a:t>N</a:t>
            </a:r>
            <a:r>
              <a:rPr lang="it-IT" sz="1200" dirty="0" err="1">
                <a:solidFill>
                  <a:schemeClr val="bg1">
                    <a:lumMod val="50000"/>
                  </a:schemeClr>
                </a:solidFill>
                <a:effectLst/>
                <a:latin typeface="Arial" panose="020B0604020202020204" pitchFamily="34" charset="0"/>
                <a:cs typeface="Arial" panose="020B0604020202020204" pitchFamily="34" charset="0"/>
              </a:rPr>
              <a:t>osocomial</a:t>
            </a:r>
            <a:r>
              <a:rPr lang="it-IT" sz="1200" dirty="0">
                <a:solidFill>
                  <a:schemeClr val="bg1">
                    <a:lumMod val="50000"/>
                  </a:schemeClr>
                </a:solidFill>
                <a:effectLst/>
                <a:latin typeface="Arial" panose="020B0604020202020204" pitchFamily="34" charset="0"/>
                <a:cs typeface="Arial" panose="020B0604020202020204" pitchFamily="34" charset="0"/>
              </a:rPr>
              <a:t> </a:t>
            </a:r>
            <a:r>
              <a:rPr lang="it-IT" sz="1200" dirty="0" err="1">
                <a:solidFill>
                  <a:schemeClr val="bg1">
                    <a:lumMod val="50000"/>
                  </a:schemeClr>
                </a:solidFill>
                <a:effectLst/>
                <a:latin typeface="Arial" panose="020B0604020202020204" pitchFamily="34" charset="0"/>
                <a:cs typeface="Arial" panose="020B0604020202020204" pitchFamily="34" charset="0"/>
              </a:rPr>
              <a:t>infection</a:t>
            </a:r>
            <a:endParaRPr lang="it-IT" sz="1200" dirty="0">
              <a:solidFill>
                <a:schemeClr val="bg1">
                  <a:lumMod val="50000"/>
                </a:schemeClr>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1D8B2F53-19EF-BA2C-34F4-2FB7CC95F285}"/>
              </a:ext>
            </a:extLst>
          </p:cNvPr>
          <p:cNvPicPr>
            <a:picLocks noChangeAspect="1"/>
          </p:cNvPicPr>
          <p:nvPr/>
        </p:nvPicPr>
        <p:blipFill>
          <a:blip r:embed="rId3"/>
          <a:srcRect t="28411" r="34012" b="54208"/>
          <a:stretch/>
        </p:blipFill>
        <p:spPr>
          <a:xfrm>
            <a:off x="87500" y="1938935"/>
            <a:ext cx="5873667" cy="1708546"/>
          </a:xfrm>
          <a:prstGeom prst="rect">
            <a:avLst/>
          </a:prstGeom>
        </p:spPr>
      </p:pic>
      <p:sp>
        <p:nvSpPr>
          <p:cNvPr id="8" name="Rettangolo 7">
            <a:extLst>
              <a:ext uri="{FF2B5EF4-FFF2-40B4-BE49-F238E27FC236}">
                <a16:creationId xmlns:a16="http://schemas.microsoft.com/office/drawing/2014/main" id="{17942477-B25E-0700-473A-AD20C58599E8}"/>
              </a:ext>
            </a:extLst>
          </p:cNvPr>
          <p:cNvSpPr/>
          <p:nvPr/>
        </p:nvSpPr>
        <p:spPr>
          <a:xfrm>
            <a:off x="219418" y="2219764"/>
            <a:ext cx="2711672" cy="13047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ADF2FA2C-66F7-5EF4-AFE4-0012A0CA6547}"/>
              </a:ext>
            </a:extLst>
          </p:cNvPr>
          <p:cNvSpPr/>
          <p:nvPr/>
        </p:nvSpPr>
        <p:spPr>
          <a:xfrm>
            <a:off x="3144078" y="2245611"/>
            <a:ext cx="2711672" cy="128095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a:extLst>
              <a:ext uri="{FF2B5EF4-FFF2-40B4-BE49-F238E27FC236}">
                <a16:creationId xmlns:a16="http://schemas.microsoft.com/office/drawing/2014/main" id="{BDA4CF69-F3DC-87E3-4E67-1D2812EE037D}"/>
              </a:ext>
            </a:extLst>
          </p:cNvPr>
          <p:cNvCxnSpPr>
            <a:cxnSpLocks/>
          </p:cNvCxnSpPr>
          <p:nvPr/>
        </p:nvCxnSpPr>
        <p:spPr>
          <a:xfrm>
            <a:off x="357890" y="2707531"/>
            <a:ext cx="224364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519E5F93-5A43-5892-E530-A36EF2B2A088}"/>
              </a:ext>
            </a:extLst>
          </p:cNvPr>
          <p:cNvCxnSpPr>
            <a:cxnSpLocks/>
          </p:cNvCxnSpPr>
          <p:nvPr/>
        </p:nvCxnSpPr>
        <p:spPr>
          <a:xfrm>
            <a:off x="3287556" y="2561961"/>
            <a:ext cx="218596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18686689-6747-7DD5-3EA6-DA814D4A5069}"/>
              </a:ext>
            </a:extLst>
          </p:cNvPr>
          <p:cNvSpPr/>
          <p:nvPr/>
        </p:nvSpPr>
        <p:spPr>
          <a:xfrm>
            <a:off x="1381459" y="2715133"/>
            <a:ext cx="443711" cy="31398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4C36A10C-BE22-75D3-B394-00F4504E4346}"/>
              </a:ext>
            </a:extLst>
          </p:cNvPr>
          <p:cNvSpPr/>
          <p:nvPr/>
        </p:nvSpPr>
        <p:spPr>
          <a:xfrm>
            <a:off x="4310815" y="2577488"/>
            <a:ext cx="454516" cy="30082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BF5A49DB-74EF-574B-9C72-E2F771391859}"/>
              </a:ext>
            </a:extLst>
          </p:cNvPr>
          <p:cNvSpPr/>
          <p:nvPr/>
        </p:nvSpPr>
        <p:spPr>
          <a:xfrm>
            <a:off x="2000311" y="2988361"/>
            <a:ext cx="480331" cy="313996"/>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EE1822E5-1FF0-8BFE-33D6-6575E7849E5A}"/>
              </a:ext>
            </a:extLst>
          </p:cNvPr>
          <p:cNvSpPr/>
          <p:nvPr/>
        </p:nvSpPr>
        <p:spPr>
          <a:xfrm>
            <a:off x="4937093" y="3145359"/>
            <a:ext cx="480331" cy="313996"/>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CAPNETZ">
            <a:extLst>
              <a:ext uri="{FF2B5EF4-FFF2-40B4-BE49-F238E27FC236}">
                <a16:creationId xmlns:a16="http://schemas.microsoft.com/office/drawing/2014/main" id="{476F89B9-EE1D-B0A7-656A-EC7F9CFBA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7738" y="987609"/>
            <a:ext cx="1219272" cy="112600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5E083E3B-D58C-E631-5059-50031D7088C5}"/>
              </a:ext>
            </a:extLst>
          </p:cNvPr>
          <p:cNvSpPr txBox="1"/>
          <p:nvPr/>
        </p:nvSpPr>
        <p:spPr>
          <a:xfrm>
            <a:off x="6174155" y="5138843"/>
            <a:ext cx="5615726" cy="944297"/>
          </a:xfrm>
          <a:prstGeom prst="rect">
            <a:avLst/>
          </a:prstGeom>
          <a:noFill/>
        </p:spPr>
        <p:txBody>
          <a:bodyPr wrap="square">
            <a:spAutoFit/>
          </a:bodyPr>
          <a:lstStyle/>
          <a:p>
            <a:pPr>
              <a:lnSpc>
                <a:spcPts val="2280"/>
              </a:lnSpc>
            </a:pPr>
            <a:r>
              <a:rPr lang="it-IT" sz="1400" i="1" dirty="0" err="1">
                <a:latin typeface="Arial" panose="020B0604020202020204" pitchFamily="34" charset="0"/>
                <a:cs typeface="Arial" panose="020B0604020202020204" pitchFamily="34" charset="0"/>
              </a:rPr>
              <a:t>This</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may</a:t>
            </a:r>
            <a:r>
              <a:rPr lang="it-IT" sz="1400" i="1" dirty="0">
                <a:latin typeface="Arial" panose="020B0604020202020204" pitchFamily="34" charset="0"/>
                <a:cs typeface="Arial" panose="020B0604020202020204" pitchFamily="34" charset="0"/>
              </a:rPr>
              <a:t> in part be </a:t>
            </a:r>
            <a:r>
              <a:rPr lang="it-IT" sz="1400" i="1" dirty="0" err="1">
                <a:latin typeface="Arial" panose="020B0604020202020204" pitchFamily="34" charset="0"/>
                <a:cs typeface="Arial" panose="020B0604020202020204" pitchFamily="34" charset="0"/>
              </a:rPr>
              <a:t>attributable</a:t>
            </a:r>
            <a:r>
              <a:rPr lang="it-IT" sz="1400" i="1" dirty="0">
                <a:latin typeface="Arial" panose="020B0604020202020204" pitchFamily="34" charset="0"/>
                <a:cs typeface="Arial" panose="020B0604020202020204" pitchFamily="34" charset="0"/>
              </a:rPr>
              <a:t> to progressive pneumonia, </a:t>
            </a:r>
            <a:r>
              <a:rPr lang="it-IT" sz="1400" i="1" dirty="0" err="1">
                <a:latin typeface="Arial" panose="020B0604020202020204" pitchFamily="34" charset="0"/>
                <a:cs typeface="Arial" panose="020B0604020202020204" pitchFamily="34" charset="0"/>
              </a:rPr>
              <a:t>but</a:t>
            </a:r>
            <a:r>
              <a:rPr lang="it-IT" sz="1400" i="1" dirty="0">
                <a:latin typeface="Arial" panose="020B0604020202020204" pitchFamily="34" charset="0"/>
                <a:cs typeface="Arial" panose="020B0604020202020204" pitchFamily="34" charset="0"/>
              </a:rPr>
              <a:t> </a:t>
            </a:r>
            <a:r>
              <a:rPr lang="it-IT" sz="1400" b="1" i="1" dirty="0">
                <a:latin typeface="Arial" panose="020B0604020202020204" pitchFamily="34" charset="0"/>
                <a:cs typeface="Arial" panose="020B0604020202020204" pitchFamily="34" charset="0"/>
              </a:rPr>
              <a:t>“mis-triage” of </a:t>
            </a:r>
            <a:r>
              <a:rPr lang="it-IT" sz="1400" b="1" i="1" dirty="0" err="1">
                <a:latin typeface="Arial" panose="020B0604020202020204" pitchFamily="34" charset="0"/>
                <a:cs typeface="Arial" panose="020B0604020202020204" pitchFamily="34" charset="0"/>
              </a:rPr>
              <a:t>patients</a:t>
            </a:r>
            <a:r>
              <a:rPr lang="it-IT" sz="1400" b="1" i="1" dirty="0">
                <a:latin typeface="Arial" panose="020B0604020202020204" pitchFamily="34" charset="0"/>
                <a:cs typeface="Arial" panose="020B0604020202020204" pitchFamily="34" charset="0"/>
              </a:rPr>
              <a:t> with </a:t>
            </a:r>
            <a:r>
              <a:rPr lang="it-IT" sz="1400" b="1" i="1" dirty="0" err="1">
                <a:latin typeface="Arial" panose="020B0604020202020204" pitchFamily="34" charset="0"/>
                <a:cs typeface="Arial" panose="020B0604020202020204" pitchFamily="34" charset="0"/>
              </a:rPr>
              <a:t>unrecognized</a:t>
            </a:r>
            <a:r>
              <a:rPr lang="it-IT" sz="1400" b="1" i="1" dirty="0">
                <a:latin typeface="Arial" panose="020B0604020202020204" pitchFamily="34" charset="0"/>
                <a:cs typeface="Arial" panose="020B0604020202020204" pitchFamily="34" charset="0"/>
              </a:rPr>
              <a:t> severe pneumonia </a:t>
            </a:r>
            <a:r>
              <a:rPr lang="it-IT" sz="1400" b="1" i="1" dirty="0" err="1">
                <a:latin typeface="Arial" panose="020B0604020202020204" pitchFamily="34" charset="0"/>
                <a:cs typeface="Arial" panose="020B0604020202020204" pitchFamily="34" charset="0"/>
              </a:rPr>
              <a:t>may</a:t>
            </a:r>
            <a:r>
              <a:rPr lang="it-IT" sz="1400" b="1" i="1" dirty="0">
                <a:latin typeface="Arial" panose="020B0604020202020204" pitchFamily="34" charset="0"/>
                <a:cs typeface="Arial" panose="020B0604020202020204" pitchFamily="34" charset="0"/>
              </a:rPr>
              <a:t> be a </a:t>
            </a:r>
            <a:r>
              <a:rPr lang="it-IT" sz="1400" b="1" i="1" dirty="0" err="1">
                <a:latin typeface="Arial" panose="020B0604020202020204" pitchFamily="34" charset="0"/>
                <a:cs typeface="Arial" panose="020B0604020202020204" pitchFamily="34" charset="0"/>
              </a:rPr>
              <a:t>contributing</a:t>
            </a:r>
            <a:r>
              <a:rPr lang="it-IT" sz="1400" b="1" i="1" dirty="0">
                <a:latin typeface="Arial" panose="020B0604020202020204" pitchFamily="34" charset="0"/>
                <a:cs typeface="Arial" panose="020B0604020202020204" pitchFamily="34" charset="0"/>
              </a:rPr>
              <a:t> </a:t>
            </a:r>
            <a:r>
              <a:rPr lang="it-IT" sz="1400" b="1" i="1" dirty="0" err="1">
                <a:latin typeface="Arial" panose="020B0604020202020204" pitchFamily="34" charset="0"/>
                <a:cs typeface="Arial" panose="020B0604020202020204" pitchFamily="34" charset="0"/>
              </a:rPr>
              <a:t>factor</a:t>
            </a:r>
            <a:r>
              <a:rPr lang="it-IT" sz="14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946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9" grpId="0" animBg="1"/>
      <p:bldP spid="25" grpId="0" animBg="1"/>
      <p:bldP spid="26" grpId="0" animBg="1"/>
      <p:bldP spid="29" grpId="0" animBg="1"/>
      <p:bldP spid="30"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AD675-8CD8-D3EE-0A23-BDEE34BB6B23}"/>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8BD8A9BE-CD9A-81DF-26D2-592F3546419A}"/>
              </a:ext>
            </a:extLst>
          </p:cNvPr>
          <p:cNvPicPr>
            <a:picLocks noChangeAspect="1"/>
          </p:cNvPicPr>
          <p:nvPr/>
        </p:nvPicPr>
        <p:blipFill>
          <a:blip r:embed="rId3"/>
          <a:stretch>
            <a:fillRect/>
          </a:stretch>
        </p:blipFill>
        <p:spPr>
          <a:xfrm>
            <a:off x="68239" y="5189669"/>
            <a:ext cx="3961319" cy="1615351"/>
          </a:xfrm>
          <a:prstGeom prst="rect">
            <a:avLst/>
          </a:prstGeom>
        </p:spPr>
      </p:pic>
      <p:pic>
        <p:nvPicPr>
          <p:cNvPr id="12" name="Immagine 11">
            <a:extLst>
              <a:ext uri="{FF2B5EF4-FFF2-40B4-BE49-F238E27FC236}">
                <a16:creationId xmlns:a16="http://schemas.microsoft.com/office/drawing/2014/main" id="{1CEC7747-7B6D-0DC2-A4B0-6287EEF1C1DA}"/>
              </a:ext>
            </a:extLst>
          </p:cNvPr>
          <p:cNvPicPr/>
          <p:nvPr/>
        </p:nvPicPr>
        <p:blipFill rotWithShape="1">
          <a:blip r:embed="rId4">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13" name="Immagine 12" descr="Immagine che contiene verde, cibo, parcheggiato&#10;&#10;Descrizione generata automaticamente">
            <a:extLst>
              <a:ext uri="{FF2B5EF4-FFF2-40B4-BE49-F238E27FC236}">
                <a16:creationId xmlns:a16="http://schemas.microsoft.com/office/drawing/2014/main" id="{4C8525E8-875D-BAE0-E215-8253B2361DD3}"/>
              </a:ext>
            </a:extLst>
          </p:cNvPr>
          <p:cNvPicPr>
            <a:picLocks noChangeAspect="1"/>
          </p:cNvPicPr>
          <p:nvPr/>
        </p:nvPicPr>
        <p:blipFill>
          <a:blip r:embed="rId5"/>
          <a:stretch>
            <a:fillRect/>
          </a:stretch>
        </p:blipFill>
        <p:spPr>
          <a:xfrm>
            <a:off x="9684224" y="6314049"/>
            <a:ext cx="1145573" cy="477322"/>
          </a:xfrm>
          <a:prstGeom prst="rect">
            <a:avLst/>
          </a:prstGeom>
        </p:spPr>
      </p:pic>
      <p:pic>
        <p:nvPicPr>
          <p:cNvPr id="14" name="Immagine 13">
            <a:extLst>
              <a:ext uri="{FF2B5EF4-FFF2-40B4-BE49-F238E27FC236}">
                <a16:creationId xmlns:a16="http://schemas.microsoft.com/office/drawing/2014/main" id="{946413DD-2C07-DF02-33DA-3D97A8C77C25}"/>
              </a:ext>
            </a:extLst>
          </p:cNvPr>
          <p:cNvPicPr>
            <a:picLocks noChangeAspect="1"/>
          </p:cNvPicPr>
          <p:nvPr/>
        </p:nvPicPr>
        <p:blipFill rotWithShape="1">
          <a:blip r:embed="rId6"/>
          <a:srcRect l="-1" t="30458" r="72824" b="24530"/>
          <a:stretch/>
        </p:blipFill>
        <p:spPr>
          <a:xfrm>
            <a:off x="6972819" y="6325307"/>
            <a:ext cx="2572706" cy="466064"/>
          </a:xfrm>
          <a:prstGeom prst="rect">
            <a:avLst/>
          </a:prstGeom>
        </p:spPr>
      </p:pic>
      <p:sp>
        <p:nvSpPr>
          <p:cNvPr id="2" name="Title 1">
            <a:extLst>
              <a:ext uri="{FF2B5EF4-FFF2-40B4-BE49-F238E27FC236}">
                <a16:creationId xmlns:a16="http://schemas.microsoft.com/office/drawing/2014/main" id="{0A29FE09-1450-EB77-4404-7F7BD7765EAF}"/>
              </a:ext>
            </a:extLst>
          </p:cNvPr>
          <p:cNvSpPr txBox="1">
            <a:spLocks/>
          </p:cNvSpPr>
          <p:nvPr/>
        </p:nvSpPr>
        <p:spPr>
          <a:xfrm>
            <a:off x="136358" y="144447"/>
            <a:ext cx="11919284"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Dimensioni</a:t>
            </a:r>
            <a:r>
              <a:rPr lang="en-US" sz="3200" b="1" dirty="0">
                <a:latin typeface="Arial" panose="020B0604020202020204" pitchFamily="34" charset="0"/>
                <a:ea typeface="Helvetica Neue" panose="02000503000000020004" pitchFamily="2" charset="0"/>
                <a:cs typeface="Arial" panose="020B0604020202020204" pitchFamily="34" charset="0"/>
              </a:rPr>
              <a:t> del </a:t>
            </a:r>
            <a:r>
              <a:rPr lang="en-US" sz="3200" b="1" dirty="0" err="1">
                <a:latin typeface="Arial" panose="020B0604020202020204" pitchFamily="34" charset="0"/>
                <a:ea typeface="Helvetica Neue" panose="02000503000000020004" pitchFamily="2" charset="0"/>
                <a:cs typeface="Arial" panose="020B0604020202020204" pitchFamily="34" charset="0"/>
              </a:rPr>
              <a:t>problema</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sp>
        <p:nvSpPr>
          <p:cNvPr id="11" name="CasellaDiTesto 10">
            <a:extLst>
              <a:ext uri="{FF2B5EF4-FFF2-40B4-BE49-F238E27FC236}">
                <a16:creationId xmlns:a16="http://schemas.microsoft.com/office/drawing/2014/main" id="{010DFF22-DB8A-1A43-E3C9-D842354FA9F0}"/>
              </a:ext>
            </a:extLst>
          </p:cNvPr>
          <p:cNvSpPr txBox="1"/>
          <p:nvPr/>
        </p:nvSpPr>
        <p:spPr>
          <a:xfrm>
            <a:off x="482912" y="1559740"/>
            <a:ext cx="11346095" cy="2568717"/>
          </a:xfrm>
          <a:prstGeom prst="rect">
            <a:avLst/>
          </a:prstGeom>
          <a:noFill/>
        </p:spPr>
        <p:txBody>
          <a:bodyPr wrap="square" rtlCol="0">
            <a:spAutoFit/>
          </a:bodyPr>
          <a:lstStyle/>
          <a:p>
            <a:pPr marL="342900" indent="-342900">
              <a:lnSpc>
                <a:spcPct val="150000"/>
              </a:lnSpc>
              <a:buFont typeface="Wingdings" pitchFamily="2" charset="2"/>
              <a:buChar char="q"/>
            </a:pPr>
            <a:r>
              <a:rPr lang="it-IT" sz="2200" dirty="0">
                <a:latin typeface="Arial" panose="020B0604020202020204" pitchFamily="34" charset="0"/>
                <a:cs typeface="Arial" panose="020B0604020202020204" pitchFamily="34" charset="0"/>
              </a:rPr>
              <a:t>Circa il 5% dei pazienti con CAP necessitano di ricovero in ICU, spesso a causa di shock o necessità di ventilazione meccanica (polmoniti gravi, </a:t>
            </a:r>
            <a:r>
              <a:rPr lang="it-IT" sz="2200" dirty="0" err="1">
                <a:latin typeface="Arial" panose="020B0604020202020204" pitchFamily="34" charset="0"/>
                <a:cs typeface="Arial" panose="020B0604020202020204" pitchFamily="34" charset="0"/>
              </a:rPr>
              <a:t>sCAP</a:t>
            </a:r>
            <a:r>
              <a:rPr lang="it-IT" sz="2200" dirty="0">
                <a:latin typeface="Arial" panose="020B0604020202020204" pitchFamily="34" charset="0"/>
                <a:cs typeface="Arial" panose="020B0604020202020204" pitchFamily="34" charset="0"/>
              </a:rPr>
              <a:t>)</a:t>
            </a:r>
          </a:p>
          <a:p>
            <a:pPr>
              <a:lnSpc>
                <a:spcPct val="150000"/>
              </a:lnSpc>
            </a:pPr>
            <a:endParaRPr lang="it-IT" sz="2200" dirty="0">
              <a:solidFill>
                <a:srgbClr val="000000"/>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q"/>
            </a:pPr>
            <a:r>
              <a:rPr lang="it-IT" sz="2200" dirty="0">
                <a:latin typeface="Arial" panose="020B0604020202020204" pitchFamily="34" charset="0"/>
                <a:cs typeface="Arial" panose="020B0604020202020204" pitchFamily="34" charset="0"/>
              </a:rPr>
              <a:t>Mortalità +22% se </a:t>
            </a:r>
            <a:r>
              <a:rPr lang="it-IT" sz="2200" b="1" dirty="0">
                <a:latin typeface="Arial" panose="020B0604020202020204" pitchFamily="34" charset="0"/>
                <a:cs typeface="Arial" panose="020B0604020202020204" pitchFamily="34" charset="0"/>
              </a:rPr>
              <a:t>shock settico</a:t>
            </a:r>
            <a:r>
              <a:rPr lang="it-IT" sz="2200" dirty="0">
                <a:latin typeface="Arial" panose="020B0604020202020204" pitchFamily="34" charset="0"/>
                <a:cs typeface="Arial" panose="020B0604020202020204" pitchFamily="34" charset="0"/>
              </a:rPr>
              <a:t>, +25% se necessità di </a:t>
            </a:r>
            <a:r>
              <a:rPr lang="it-IT" sz="2200" b="1" dirty="0">
                <a:latin typeface="Arial" panose="020B0604020202020204" pitchFamily="34" charset="0"/>
                <a:cs typeface="Arial" panose="020B0604020202020204" pitchFamily="34" charset="0"/>
              </a:rPr>
              <a:t>ventilazione meccanica invasiva</a:t>
            </a:r>
            <a:r>
              <a:rPr lang="it-IT" sz="2200" dirty="0">
                <a:latin typeface="Arial" panose="020B0604020202020204" pitchFamily="34" charset="0"/>
                <a:cs typeface="Arial" panose="020B0604020202020204" pitchFamily="34" charset="0"/>
              </a:rPr>
              <a:t>, +30% se entrambe</a:t>
            </a:r>
          </a:p>
        </p:txBody>
      </p:sp>
    </p:spTree>
    <p:extLst>
      <p:ext uri="{BB962C8B-B14F-4D97-AF65-F5344CB8AC3E}">
        <p14:creationId xmlns:p14="http://schemas.microsoft.com/office/powerpoint/2010/main" val="124083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52FC-8A05-0E6E-1CEF-72F7FF0C0481}"/>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BB2FC38C-C138-33F4-A083-FA9DEDD37829}"/>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Patologie</a:t>
            </a:r>
            <a:r>
              <a:rPr lang="en-US" sz="3200" b="1" dirty="0">
                <a:latin typeface="Arial" panose="020B0604020202020204" pitchFamily="34" charset="0"/>
                <a:ea typeface="Helvetica Neue" panose="02000503000000020004" pitchFamily="2" charset="0"/>
                <a:cs typeface="Arial" panose="020B0604020202020204" pitchFamily="34" charset="0"/>
              </a:rPr>
              <a:t> tempo-</a:t>
            </a:r>
            <a:r>
              <a:rPr lang="en-US" sz="3200" b="1" dirty="0" err="1">
                <a:latin typeface="Arial" panose="020B0604020202020204" pitchFamily="34" charset="0"/>
                <a:ea typeface="Helvetica Neue" panose="02000503000000020004" pitchFamily="2" charset="0"/>
                <a:cs typeface="Arial" panose="020B0604020202020204" pitchFamily="34" charset="0"/>
              </a:rPr>
              <a:t>dipendenti</a:t>
            </a:r>
            <a:endParaRPr lang="en-US" sz="3200" b="1" dirty="0">
              <a:latin typeface="Arial" panose="020B0604020202020204" pitchFamily="34" charset="0"/>
              <a:ea typeface="Helvetica Neue" panose="02000503000000020004" pitchFamily="2" charset="0"/>
              <a:cs typeface="Arial" panose="020B0604020202020204" pitchFamily="34" charset="0"/>
            </a:endParaRPr>
          </a:p>
        </p:txBody>
      </p:sp>
      <p:pic>
        <p:nvPicPr>
          <p:cNvPr id="5" name="Immagine 4">
            <a:extLst>
              <a:ext uri="{FF2B5EF4-FFF2-40B4-BE49-F238E27FC236}">
                <a16:creationId xmlns:a16="http://schemas.microsoft.com/office/drawing/2014/main" id="{7CA18BA0-E1F2-0A5A-9508-D2AAD63F1122}"/>
              </a:ext>
            </a:extLst>
          </p:cNvPr>
          <p:cNvPicPr>
            <a:picLocks noChangeAspect="1"/>
          </p:cNvPicPr>
          <p:nvPr/>
        </p:nvPicPr>
        <p:blipFill>
          <a:blip r:embed="rId3"/>
          <a:srcRect l="6714" t="3518" r="7697" b="3694"/>
          <a:stretch/>
        </p:blipFill>
        <p:spPr>
          <a:xfrm>
            <a:off x="116583" y="862391"/>
            <a:ext cx="5334785" cy="5353659"/>
          </a:xfrm>
          <a:prstGeom prst="rect">
            <a:avLst/>
          </a:prstGeom>
        </p:spPr>
      </p:pic>
      <p:sp>
        <p:nvSpPr>
          <p:cNvPr id="9" name="CasellaDiTesto 8">
            <a:extLst>
              <a:ext uri="{FF2B5EF4-FFF2-40B4-BE49-F238E27FC236}">
                <a16:creationId xmlns:a16="http://schemas.microsoft.com/office/drawing/2014/main" id="{04CABB11-039E-698C-1665-CC4E54B0C15B}"/>
              </a:ext>
            </a:extLst>
          </p:cNvPr>
          <p:cNvSpPr txBox="1"/>
          <p:nvPr/>
        </p:nvSpPr>
        <p:spPr>
          <a:xfrm>
            <a:off x="5973171" y="1240674"/>
            <a:ext cx="5663960" cy="1828001"/>
          </a:xfrm>
          <a:prstGeom prst="rect">
            <a:avLst/>
          </a:prstGeom>
          <a:noFill/>
        </p:spPr>
        <p:txBody>
          <a:bodyPr wrap="square">
            <a:spAutoFit/>
          </a:bodyPr>
          <a:lstStyle/>
          <a:p>
            <a:pPr algn="just">
              <a:lnSpc>
                <a:spcPts val="3480"/>
              </a:lnSpc>
            </a:pPr>
            <a:r>
              <a:rPr lang="it-IT" i="1" dirty="0">
                <a:solidFill>
                  <a:srgbClr val="202124"/>
                </a:solidFill>
                <a:latin typeface="Arial" panose="020B0604020202020204" pitchFamily="34" charset="0"/>
                <a:cs typeface="Arial" panose="020B0604020202020204" pitchFamily="34" charset="0"/>
              </a:rPr>
              <a:t>P</a:t>
            </a:r>
            <a:r>
              <a:rPr lang="it-IT" sz="1800" i="1" dirty="0">
                <a:solidFill>
                  <a:srgbClr val="040C28"/>
                </a:solidFill>
                <a:latin typeface="Arial" panose="020B0604020202020204" pitchFamily="34" charset="0"/>
                <a:cs typeface="Arial" panose="020B0604020202020204" pitchFamily="34" charset="0"/>
              </a:rPr>
              <a:t>atologie</a:t>
            </a:r>
            <a:r>
              <a:rPr lang="it-IT" sz="1800" i="1" dirty="0">
                <a:solidFill>
                  <a:srgbClr val="202124"/>
                </a:solidFill>
                <a:latin typeface="Arial" panose="020B0604020202020204" pitchFamily="34" charset="0"/>
                <a:cs typeface="Arial" panose="020B0604020202020204" pitchFamily="34" charset="0"/>
              </a:rPr>
              <a:t> che se non curate immediatamente portano il quadro clinico del paziente in una situazione che potrebbe essere irrecuperabile e di conseguenza alla morte o all'inabilità permanente.</a:t>
            </a:r>
            <a:endParaRPr lang="it-IT" sz="1800" i="1" dirty="0">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4F04CA71-6E04-3C68-2DE9-7F2D623EE60D}"/>
              </a:ext>
            </a:extLst>
          </p:cNvPr>
          <p:cNvSpPr txBox="1"/>
          <p:nvPr/>
        </p:nvSpPr>
        <p:spPr>
          <a:xfrm>
            <a:off x="5973171" y="4027152"/>
            <a:ext cx="1943161" cy="1396664"/>
          </a:xfrm>
          <a:prstGeom prst="rect">
            <a:avLst/>
          </a:prstGeom>
          <a:noFill/>
        </p:spPr>
        <p:txBody>
          <a:bodyPr wrap="none" rtlCol="0">
            <a:spAutoFit/>
          </a:bodyPr>
          <a:lstStyle/>
          <a:p>
            <a:pPr>
              <a:lnSpc>
                <a:spcPts val="3480"/>
              </a:lnSpc>
            </a:pPr>
            <a:r>
              <a:rPr lang="it-IT" sz="2400" b="1" dirty="0">
                <a:solidFill>
                  <a:srgbClr val="C00000"/>
                </a:solidFill>
                <a:latin typeface="Arial" panose="020B0604020202020204" pitchFamily="34" charset="0"/>
                <a:cs typeface="Arial" panose="020B0604020202020204" pitchFamily="34" charset="0"/>
              </a:rPr>
              <a:t>Polmonite? </a:t>
            </a:r>
          </a:p>
          <a:p>
            <a:pPr>
              <a:lnSpc>
                <a:spcPts val="3480"/>
              </a:lnSpc>
            </a:pPr>
            <a:r>
              <a:rPr lang="it-IT" sz="2400" b="1" dirty="0">
                <a:solidFill>
                  <a:srgbClr val="C00000"/>
                </a:solidFill>
                <a:latin typeface="Arial" panose="020B0604020202020204" pitchFamily="34" charset="0"/>
                <a:cs typeface="Arial" panose="020B0604020202020204" pitchFamily="34" charset="0"/>
              </a:rPr>
              <a:t>ARDS?</a:t>
            </a:r>
          </a:p>
          <a:p>
            <a:pPr>
              <a:lnSpc>
                <a:spcPts val="3480"/>
              </a:lnSpc>
            </a:pPr>
            <a:r>
              <a:rPr lang="it-IT" sz="2400" b="1" dirty="0">
                <a:solidFill>
                  <a:srgbClr val="C00000"/>
                </a:solidFill>
                <a:latin typeface="Arial" panose="020B0604020202020204" pitchFamily="34" charset="0"/>
                <a:cs typeface="Arial" panose="020B0604020202020204" pitchFamily="34" charset="0"/>
              </a:rPr>
              <a:t>Sepsi?</a:t>
            </a:r>
          </a:p>
        </p:txBody>
      </p:sp>
      <p:pic>
        <p:nvPicPr>
          <p:cNvPr id="1026" name="Picture 2" descr="La lanterninosofia di Pirandello | Studenti.it">
            <a:extLst>
              <a:ext uri="{FF2B5EF4-FFF2-40B4-BE49-F238E27FC236}">
                <a16:creationId xmlns:a16="http://schemas.microsoft.com/office/drawing/2014/main" id="{7DE65042-E220-4D14-2B5A-845A34754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916" y="3555999"/>
            <a:ext cx="3501215" cy="2335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izi sanitari regionali: AGENAS istituisce Osservatorio Enti intermedi -  Aiop">
            <a:extLst>
              <a:ext uri="{FF2B5EF4-FFF2-40B4-BE49-F238E27FC236}">
                <a16:creationId xmlns:a16="http://schemas.microsoft.com/office/drawing/2014/main" id="{A97C947A-E651-CC98-5D0E-A3AD568BCB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43" b="30105"/>
          <a:stretch/>
        </p:blipFill>
        <p:spPr bwMode="auto">
          <a:xfrm>
            <a:off x="86924" y="6316340"/>
            <a:ext cx="2572706" cy="4919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779CEDBD-76C8-22DE-B20F-085307176BBD}"/>
              </a:ext>
            </a:extLst>
          </p:cNvPr>
          <p:cNvPicPr/>
          <p:nvPr/>
        </p:nvPicPr>
        <p:blipFill rotWithShape="1">
          <a:blip r:embed="rId6">
            <a:extLst>
              <a:ext uri="{28A0092B-C50C-407E-A947-70E740481C1C}">
                <a14:useLocalDpi xmlns:a14="http://schemas.microsoft.com/office/drawing/2010/main" val="0"/>
              </a:ext>
            </a:extLst>
          </a:blip>
          <a:srcRect t="16028" b="13509"/>
          <a:stretch/>
        </p:blipFill>
        <p:spPr bwMode="auto">
          <a:xfrm>
            <a:off x="10944432" y="6319067"/>
            <a:ext cx="1247568" cy="472304"/>
          </a:xfrm>
          <a:prstGeom prst="rect">
            <a:avLst/>
          </a:prstGeom>
          <a:noFill/>
          <a:ln>
            <a:noFill/>
          </a:ln>
        </p:spPr>
      </p:pic>
      <p:pic>
        <p:nvPicPr>
          <p:cNvPr id="8" name="Immagine 7" descr="Immagine che contiene verde, cibo, parcheggiato&#10;&#10;Descrizione generata automaticamente">
            <a:extLst>
              <a:ext uri="{FF2B5EF4-FFF2-40B4-BE49-F238E27FC236}">
                <a16:creationId xmlns:a16="http://schemas.microsoft.com/office/drawing/2014/main" id="{B34D55FA-74E8-B93B-9532-C1CD595AA4E0}"/>
              </a:ext>
            </a:extLst>
          </p:cNvPr>
          <p:cNvPicPr>
            <a:picLocks noChangeAspect="1"/>
          </p:cNvPicPr>
          <p:nvPr/>
        </p:nvPicPr>
        <p:blipFill>
          <a:blip r:embed="rId7"/>
          <a:stretch>
            <a:fillRect/>
          </a:stretch>
        </p:blipFill>
        <p:spPr>
          <a:xfrm>
            <a:off x="9684224" y="6314049"/>
            <a:ext cx="1145573" cy="477322"/>
          </a:xfrm>
          <a:prstGeom prst="rect">
            <a:avLst/>
          </a:prstGeom>
        </p:spPr>
      </p:pic>
      <p:pic>
        <p:nvPicPr>
          <p:cNvPr id="11" name="Immagine 10">
            <a:extLst>
              <a:ext uri="{FF2B5EF4-FFF2-40B4-BE49-F238E27FC236}">
                <a16:creationId xmlns:a16="http://schemas.microsoft.com/office/drawing/2014/main" id="{4434E148-CB4E-3E4D-8CD0-B73DF17A498A}"/>
              </a:ext>
            </a:extLst>
          </p:cNvPr>
          <p:cNvPicPr>
            <a:picLocks noChangeAspect="1"/>
          </p:cNvPicPr>
          <p:nvPr/>
        </p:nvPicPr>
        <p:blipFill rotWithShape="1">
          <a:blip r:embed="rId8"/>
          <a:srcRect l="-1" t="30458" r="72824" b="24530"/>
          <a:stretch/>
        </p:blipFill>
        <p:spPr>
          <a:xfrm>
            <a:off x="6972819" y="6325307"/>
            <a:ext cx="2572706" cy="466064"/>
          </a:xfrm>
          <a:prstGeom prst="rect">
            <a:avLst/>
          </a:prstGeom>
        </p:spPr>
      </p:pic>
    </p:spTree>
    <p:extLst>
      <p:ext uri="{BB962C8B-B14F-4D97-AF65-F5344CB8AC3E}">
        <p14:creationId xmlns:p14="http://schemas.microsoft.com/office/powerpoint/2010/main" val="4028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81E2-B238-7364-DBFC-B16871C950B5}"/>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757E06F0-D6FA-D7A6-B106-0F0CC730A05D}"/>
              </a:ext>
            </a:extLst>
          </p:cNvPr>
          <p:cNvPicPr/>
          <p:nvPr/>
        </p:nvPicPr>
        <p:blipFill rotWithShape="1">
          <a:blip r:embed="rId2">
            <a:extLst>
              <a:ext uri="{28A0092B-C50C-407E-A947-70E740481C1C}">
                <a14:useLocalDpi xmlns:a14="http://schemas.microsoft.com/office/drawing/2010/main" val="0"/>
              </a:ext>
            </a:extLst>
          </a:blip>
          <a:srcRect t="16028" b="13509"/>
          <a:stretch/>
        </p:blipFill>
        <p:spPr bwMode="auto">
          <a:xfrm>
            <a:off x="10870209" y="6327585"/>
            <a:ext cx="1247568" cy="472304"/>
          </a:xfrm>
          <a:prstGeom prst="rect">
            <a:avLst/>
          </a:prstGeom>
          <a:noFill/>
          <a:ln>
            <a:noFill/>
          </a:ln>
        </p:spPr>
      </p:pic>
      <p:pic>
        <p:nvPicPr>
          <p:cNvPr id="7" name="Picture 2" descr="UNIVERSITÀ DEGLI STUDI DI TRIESTE - Campus Orienta Digital">
            <a:extLst>
              <a:ext uri="{FF2B5EF4-FFF2-40B4-BE49-F238E27FC236}">
                <a16:creationId xmlns:a16="http://schemas.microsoft.com/office/drawing/2014/main" id="{04C1CB97-FCBF-7D9C-3BF5-EBC4B6B4F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053" y="6299922"/>
            <a:ext cx="1547361" cy="52102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C7A4619-EF0F-6C31-6A56-62E8D8F8F4BB}"/>
              </a:ext>
            </a:extLst>
          </p:cNvPr>
          <p:cNvSpPr txBox="1">
            <a:spLocks/>
          </p:cNvSpPr>
          <p:nvPr/>
        </p:nvSpPr>
        <p:spPr>
          <a:xfrm>
            <a:off x="148728" y="136426"/>
            <a:ext cx="11894543" cy="713846"/>
          </a:xfrm>
          <a:prstGeom prst="rect">
            <a:avLst/>
          </a:prstGeom>
          <a:solidFill>
            <a:schemeClr val="bg1">
              <a:lumMod val="85000"/>
            </a:schemeClr>
          </a:solidFill>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Arial" panose="020B0604020202020204" pitchFamily="34" charset="0"/>
                <a:ea typeface="Helvetica Neue" panose="02000503000000020004" pitchFamily="2" charset="0"/>
                <a:cs typeface="Arial" panose="020B0604020202020204" pitchFamily="34" charset="0"/>
              </a:rPr>
              <a:t>Polmonite</a:t>
            </a:r>
            <a:r>
              <a:rPr lang="en-US" sz="3200" b="1" dirty="0">
                <a:latin typeface="Arial" panose="020B0604020202020204" pitchFamily="34" charset="0"/>
                <a:ea typeface="Helvetica Neue" panose="02000503000000020004" pitchFamily="2" charset="0"/>
                <a:cs typeface="Arial" panose="020B0604020202020204" pitchFamily="34" charset="0"/>
              </a:rPr>
              <a:t>/ARDS/</a:t>
            </a:r>
            <a:r>
              <a:rPr lang="en-US" sz="3200" b="1" dirty="0" err="1">
                <a:latin typeface="Arial" panose="020B0604020202020204" pitchFamily="34" charset="0"/>
                <a:ea typeface="Helvetica Neue" panose="02000503000000020004" pitchFamily="2" charset="0"/>
                <a:cs typeface="Arial" panose="020B0604020202020204" pitchFamily="34" charset="0"/>
              </a:rPr>
              <a:t>sepsi</a:t>
            </a:r>
            <a:r>
              <a:rPr lang="en-US" sz="3200" b="1" dirty="0">
                <a:latin typeface="Arial" panose="020B0604020202020204" pitchFamily="34" charset="0"/>
                <a:ea typeface="Helvetica Neue" panose="02000503000000020004" pitchFamily="2" charset="0"/>
                <a:cs typeface="Arial" panose="020B0604020202020204" pitchFamily="34" charset="0"/>
              </a:rPr>
              <a:t> </a:t>
            </a:r>
            <a:r>
              <a:rPr lang="en-US" sz="3200" b="1" dirty="0" err="1">
                <a:latin typeface="Arial" panose="020B0604020202020204" pitchFamily="34" charset="0"/>
                <a:ea typeface="Helvetica Neue" panose="02000503000000020004" pitchFamily="2" charset="0"/>
                <a:cs typeface="Arial" panose="020B0604020202020204" pitchFamily="34" charset="0"/>
              </a:rPr>
              <a:t>nei</a:t>
            </a:r>
            <a:r>
              <a:rPr lang="en-US" sz="3200" b="1" dirty="0">
                <a:latin typeface="Arial" panose="020B0604020202020204" pitchFamily="34" charset="0"/>
                <a:ea typeface="Helvetica Neue" panose="02000503000000020004" pitchFamily="2" charset="0"/>
                <a:cs typeface="Arial" panose="020B0604020202020204" pitchFamily="34" charset="0"/>
              </a:rPr>
              <a:t> libri (e </a:t>
            </a:r>
            <a:r>
              <a:rPr lang="en-US" sz="3200" b="1" dirty="0" err="1">
                <a:latin typeface="Arial" panose="020B0604020202020204" pitchFamily="34" charset="0"/>
                <a:ea typeface="Helvetica Neue" panose="02000503000000020004" pitchFamily="2" charset="0"/>
                <a:cs typeface="Arial" panose="020B0604020202020204" pitchFamily="34" charset="0"/>
              </a:rPr>
              <a:t>nelle</a:t>
            </a:r>
            <a:r>
              <a:rPr lang="en-US" sz="3200" b="1" dirty="0">
                <a:latin typeface="Arial" panose="020B0604020202020204" pitchFamily="34" charset="0"/>
                <a:ea typeface="Helvetica Neue" panose="02000503000000020004" pitchFamily="2" charset="0"/>
                <a:cs typeface="Arial" panose="020B0604020202020204" pitchFamily="34" charset="0"/>
              </a:rPr>
              <a:t> LLGG)</a:t>
            </a:r>
          </a:p>
        </p:txBody>
      </p:sp>
      <p:pic>
        <p:nvPicPr>
          <p:cNvPr id="9" name="Immagine 8">
            <a:extLst>
              <a:ext uri="{FF2B5EF4-FFF2-40B4-BE49-F238E27FC236}">
                <a16:creationId xmlns:a16="http://schemas.microsoft.com/office/drawing/2014/main" id="{5C26046F-226B-BF5F-F035-3C3C028B710F}"/>
              </a:ext>
            </a:extLst>
          </p:cNvPr>
          <p:cNvPicPr>
            <a:picLocks noChangeAspect="1"/>
          </p:cNvPicPr>
          <p:nvPr/>
        </p:nvPicPr>
        <p:blipFill>
          <a:blip r:embed="rId4"/>
          <a:stretch>
            <a:fillRect/>
          </a:stretch>
        </p:blipFill>
        <p:spPr>
          <a:xfrm>
            <a:off x="377661" y="1377162"/>
            <a:ext cx="3724751" cy="5092880"/>
          </a:xfrm>
          <a:prstGeom prst="rect">
            <a:avLst/>
          </a:prstGeom>
        </p:spPr>
      </p:pic>
      <p:pic>
        <p:nvPicPr>
          <p:cNvPr id="10" name="Immagine 9">
            <a:extLst>
              <a:ext uri="{FF2B5EF4-FFF2-40B4-BE49-F238E27FC236}">
                <a16:creationId xmlns:a16="http://schemas.microsoft.com/office/drawing/2014/main" id="{2D41588D-B5A2-DEBE-3378-A361748D6FFC}"/>
              </a:ext>
            </a:extLst>
          </p:cNvPr>
          <p:cNvPicPr>
            <a:picLocks noChangeAspect="1"/>
          </p:cNvPicPr>
          <p:nvPr/>
        </p:nvPicPr>
        <p:blipFill>
          <a:blip r:embed="rId5"/>
          <a:stretch>
            <a:fillRect/>
          </a:stretch>
        </p:blipFill>
        <p:spPr>
          <a:xfrm>
            <a:off x="4227234" y="1529938"/>
            <a:ext cx="3744917" cy="4940104"/>
          </a:xfrm>
          <a:prstGeom prst="rect">
            <a:avLst/>
          </a:prstGeom>
        </p:spPr>
      </p:pic>
      <p:pic>
        <p:nvPicPr>
          <p:cNvPr id="11" name="Immagine 10">
            <a:extLst>
              <a:ext uri="{FF2B5EF4-FFF2-40B4-BE49-F238E27FC236}">
                <a16:creationId xmlns:a16="http://schemas.microsoft.com/office/drawing/2014/main" id="{FD7119A8-5B09-60CC-0AB1-06220FFF1E33}"/>
              </a:ext>
            </a:extLst>
          </p:cNvPr>
          <p:cNvPicPr>
            <a:picLocks noChangeAspect="1"/>
          </p:cNvPicPr>
          <p:nvPr/>
        </p:nvPicPr>
        <p:blipFill>
          <a:blip r:embed="rId6"/>
          <a:stretch>
            <a:fillRect/>
          </a:stretch>
        </p:blipFill>
        <p:spPr>
          <a:xfrm>
            <a:off x="4219601" y="1004210"/>
            <a:ext cx="3744917" cy="525729"/>
          </a:xfrm>
          <a:prstGeom prst="rect">
            <a:avLst/>
          </a:prstGeom>
        </p:spPr>
      </p:pic>
      <p:pic>
        <p:nvPicPr>
          <p:cNvPr id="12" name="Immagine 11">
            <a:extLst>
              <a:ext uri="{FF2B5EF4-FFF2-40B4-BE49-F238E27FC236}">
                <a16:creationId xmlns:a16="http://schemas.microsoft.com/office/drawing/2014/main" id="{1ED65C66-5587-C51F-ECEA-1CEB3AD92C25}"/>
              </a:ext>
            </a:extLst>
          </p:cNvPr>
          <p:cNvPicPr>
            <a:picLocks noChangeAspect="1"/>
          </p:cNvPicPr>
          <p:nvPr/>
        </p:nvPicPr>
        <p:blipFill>
          <a:blip r:embed="rId7"/>
          <a:stretch>
            <a:fillRect/>
          </a:stretch>
        </p:blipFill>
        <p:spPr>
          <a:xfrm>
            <a:off x="377662" y="1009823"/>
            <a:ext cx="3706470" cy="385644"/>
          </a:xfrm>
          <a:prstGeom prst="rect">
            <a:avLst/>
          </a:prstGeom>
        </p:spPr>
      </p:pic>
      <p:pic>
        <p:nvPicPr>
          <p:cNvPr id="13" name="Immagine 12">
            <a:extLst>
              <a:ext uri="{FF2B5EF4-FFF2-40B4-BE49-F238E27FC236}">
                <a16:creationId xmlns:a16="http://schemas.microsoft.com/office/drawing/2014/main" id="{F04B7F7C-64CC-A065-5327-109EAA8FC7AC}"/>
              </a:ext>
            </a:extLst>
          </p:cNvPr>
          <p:cNvPicPr>
            <a:picLocks noChangeAspect="1"/>
          </p:cNvPicPr>
          <p:nvPr/>
        </p:nvPicPr>
        <p:blipFill>
          <a:blip r:embed="rId8"/>
          <a:stretch>
            <a:fillRect/>
          </a:stretch>
        </p:blipFill>
        <p:spPr>
          <a:xfrm>
            <a:off x="8076807" y="1514440"/>
            <a:ext cx="3706470" cy="4422005"/>
          </a:xfrm>
          <a:prstGeom prst="rect">
            <a:avLst/>
          </a:prstGeom>
        </p:spPr>
      </p:pic>
      <p:pic>
        <p:nvPicPr>
          <p:cNvPr id="14" name="Immagine 13">
            <a:extLst>
              <a:ext uri="{FF2B5EF4-FFF2-40B4-BE49-F238E27FC236}">
                <a16:creationId xmlns:a16="http://schemas.microsoft.com/office/drawing/2014/main" id="{2A65F7A9-8921-9B08-F5F3-A0C89BCAA652}"/>
              </a:ext>
            </a:extLst>
          </p:cNvPr>
          <p:cNvPicPr>
            <a:picLocks noChangeAspect="1"/>
          </p:cNvPicPr>
          <p:nvPr/>
        </p:nvPicPr>
        <p:blipFill>
          <a:blip r:embed="rId9"/>
          <a:srcRect t="59017"/>
          <a:stretch/>
        </p:blipFill>
        <p:spPr>
          <a:xfrm>
            <a:off x="8076807" y="976020"/>
            <a:ext cx="3706470" cy="385644"/>
          </a:xfrm>
          <a:prstGeom prst="rect">
            <a:avLst/>
          </a:prstGeom>
        </p:spPr>
      </p:pic>
      <p:sp>
        <p:nvSpPr>
          <p:cNvPr id="2" name="Rettangolo 1">
            <a:extLst>
              <a:ext uri="{FF2B5EF4-FFF2-40B4-BE49-F238E27FC236}">
                <a16:creationId xmlns:a16="http://schemas.microsoft.com/office/drawing/2014/main" id="{FEB73346-3638-0C0E-53AA-DB5453A532AA}"/>
              </a:ext>
            </a:extLst>
          </p:cNvPr>
          <p:cNvSpPr/>
          <p:nvPr/>
        </p:nvSpPr>
        <p:spPr>
          <a:xfrm>
            <a:off x="377661" y="2262753"/>
            <a:ext cx="3724751" cy="4207289"/>
          </a:xfrm>
          <a:prstGeom prst="rect">
            <a:avLst/>
          </a:prstGeom>
          <a:solidFill>
            <a:srgbClr val="FFFFFF">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983E7AE-2A34-4596-9CE4-0542BBF6000C}"/>
              </a:ext>
            </a:extLst>
          </p:cNvPr>
          <p:cNvSpPr/>
          <p:nvPr/>
        </p:nvSpPr>
        <p:spPr>
          <a:xfrm>
            <a:off x="4204170" y="2353146"/>
            <a:ext cx="3724751" cy="4207289"/>
          </a:xfrm>
          <a:prstGeom prst="rect">
            <a:avLst/>
          </a:prstGeom>
          <a:solidFill>
            <a:srgbClr val="FFFFFF">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0473878-B4C5-2CEF-79DB-625769EFDD3B}"/>
              </a:ext>
            </a:extLst>
          </p:cNvPr>
          <p:cNvSpPr/>
          <p:nvPr/>
        </p:nvSpPr>
        <p:spPr>
          <a:xfrm>
            <a:off x="8027530" y="2185262"/>
            <a:ext cx="3724751" cy="3903959"/>
          </a:xfrm>
          <a:prstGeom prst="rect">
            <a:avLst/>
          </a:prstGeom>
          <a:solidFill>
            <a:srgbClr val="FFFFFF">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A92C7870-8799-796F-F96F-82A34F58B01D}"/>
              </a:ext>
            </a:extLst>
          </p:cNvPr>
          <p:cNvSpPr txBox="1"/>
          <p:nvPr/>
        </p:nvSpPr>
        <p:spPr>
          <a:xfrm>
            <a:off x="0" y="6591160"/>
            <a:ext cx="4995278" cy="246221"/>
          </a:xfrm>
          <a:prstGeom prst="rect">
            <a:avLst/>
          </a:prstGeom>
          <a:noFill/>
        </p:spPr>
        <p:txBody>
          <a:bodyPr wrap="none" rtlCol="0">
            <a:spAutoFit/>
          </a:bodyPr>
          <a:lstStyle/>
          <a:p>
            <a:r>
              <a:rPr lang="it-IT" sz="1000" dirty="0">
                <a:latin typeface="Arial" panose="020B0604020202020204" pitchFamily="34" charset="0"/>
                <a:cs typeface="Arial" panose="020B0604020202020204" pitchFamily="34" charset="0"/>
              </a:rPr>
              <a:t>Loscalzo </a:t>
            </a:r>
            <a:r>
              <a:rPr lang="it-IT" sz="1000" dirty="0" err="1">
                <a:latin typeface="Arial" panose="020B0604020202020204" pitchFamily="34" charset="0"/>
                <a:cs typeface="Arial" panose="020B0604020202020204" pitchFamily="34" charset="0"/>
              </a:rPr>
              <a:t>J</a:t>
            </a:r>
            <a:r>
              <a:rPr lang="it-IT" sz="1000" dirty="0">
                <a:latin typeface="Arial" panose="020B0604020202020204" pitchFamily="34" charset="0"/>
                <a:cs typeface="Arial" panose="020B0604020202020204" pitchFamily="34" charset="0"/>
              </a:rPr>
              <a:t>. et al. </a:t>
            </a:r>
            <a:r>
              <a:rPr lang="it-IT" sz="1000" dirty="0" err="1">
                <a:latin typeface="Arial" panose="020B0604020202020204" pitchFamily="34" charset="0"/>
                <a:cs typeface="Arial" panose="020B0604020202020204" pitchFamily="34" charset="0"/>
              </a:rPr>
              <a:t>Harrison’s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principles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internal</a:t>
            </a:r>
            <a:r>
              <a:rPr lang="it-IT" sz="1000" dirty="0">
                <a:latin typeface="Arial" panose="020B0604020202020204" pitchFamily="34" charset="0"/>
                <a:cs typeface="Arial" panose="020B0604020202020204" pitchFamily="34" charset="0"/>
              </a:rPr>
              <a:t> medicine, 21st ed. </a:t>
            </a:r>
            <a:r>
              <a:rPr lang="it-IT" sz="1000" dirty="0" err="1">
                <a:latin typeface="Arial" panose="020B0604020202020204" pitchFamily="34" charset="0"/>
                <a:cs typeface="Arial" panose="020B0604020202020204" pitchFamily="34" charset="0"/>
              </a:rPr>
              <a:t>McGrawHill</a:t>
            </a:r>
            <a:r>
              <a:rPr lang="it-IT" sz="1000" dirty="0">
                <a:latin typeface="Arial" panose="020B0604020202020204" pitchFamily="34" charset="0"/>
                <a:cs typeface="Arial" panose="020B0604020202020204" pitchFamily="34" charset="0"/>
              </a:rPr>
              <a:t> 2022</a:t>
            </a:r>
          </a:p>
        </p:txBody>
      </p:sp>
      <p:pic>
        <p:nvPicPr>
          <p:cNvPr id="6" name="Immagine 5" descr="Immagine che contiene verde, cibo, parcheggiato&#10;&#10;Descrizione generata automaticamente">
            <a:extLst>
              <a:ext uri="{FF2B5EF4-FFF2-40B4-BE49-F238E27FC236}">
                <a16:creationId xmlns:a16="http://schemas.microsoft.com/office/drawing/2014/main" id="{81C52E70-3883-5864-4544-927B8AA3B87F}"/>
              </a:ext>
            </a:extLst>
          </p:cNvPr>
          <p:cNvPicPr>
            <a:picLocks noChangeAspect="1"/>
          </p:cNvPicPr>
          <p:nvPr/>
        </p:nvPicPr>
        <p:blipFill>
          <a:blip r:embed="rId10"/>
          <a:stretch>
            <a:fillRect/>
          </a:stretch>
        </p:blipFill>
        <p:spPr>
          <a:xfrm>
            <a:off x="7921827" y="6322567"/>
            <a:ext cx="1145573" cy="477322"/>
          </a:xfrm>
          <a:prstGeom prst="rect">
            <a:avLst/>
          </a:prstGeom>
        </p:spPr>
      </p:pic>
    </p:spTree>
    <p:extLst>
      <p:ext uri="{BB962C8B-B14F-4D97-AF65-F5344CB8AC3E}">
        <p14:creationId xmlns:p14="http://schemas.microsoft.com/office/powerpoint/2010/main" val="29146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27241</TotalTime>
  <Words>3889</Words>
  <Application>Microsoft Macintosh PowerPoint</Application>
  <PresentationFormat>Widescreen</PresentationFormat>
  <Paragraphs>187</Paragraphs>
  <Slides>26</Slides>
  <Notes>22</Notes>
  <HiddenSlides>4</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26</vt:i4>
      </vt:variant>
    </vt:vector>
  </HeadingPairs>
  <TitlesOfParts>
    <vt:vector size="35" baseType="lpstr">
      <vt:lpstr>Arial</vt:lpstr>
      <vt:lpstr>Avenir</vt:lpstr>
      <vt:lpstr>Bradley Hand</vt:lpstr>
      <vt:lpstr>Calibri</vt:lpstr>
      <vt:lpstr>Calibri Light</vt:lpstr>
      <vt:lpstr>Guardian TextSans Web</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Salton</dc:creator>
  <cp:lastModifiedBy>Francesco Salton</cp:lastModifiedBy>
  <cp:revision>503</cp:revision>
  <dcterms:created xsi:type="dcterms:W3CDTF">2022-05-02T16:36:06Z</dcterms:created>
  <dcterms:modified xsi:type="dcterms:W3CDTF">2025-05-12T22:12:21Z</dcterms:modified>
</cp:coreProperties>
</file>