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62" r:id="rId4"/>
    <p:sldId id="263" r:id="rId5"/>
    <p:sldId id="258" r:id="rId6"/>
    <p:sldId id="259" r:id="rId7"/>
    <p:sldId id="260" r:id="rId8"/>
    <p:sldId id="264" r:id="rId9"/>
    <p:sldId id="2134805204" r:id="rId10"/>
    <p:sldId id="267" r:id="rId11"/>
    <p:sldId id="268" r:id="rId12"/>
    <p:sldId id="269" r:id="rId13"/>
    <p:sldId id="275" r:id="rId14"/>
    <p:sldId id="2134805203" r:id="rId15"/>
    <p:sldId id="270" r:id="rId16"/>
    <p:sldId id="276" r:id="rId17"/>
    <p:sldId id="277" r:id="rId18"/>
    <p:sldId id="295" r:id="rId19"/>
    <p:sldId id="311" r:id="rId20"/>
    <p:sldId id="274" r:id="rId21"/>
    <p:sldId id="2134805207" r:id="rId22"/>
    <p:sldId id="2134805518" r:id="rId23"/>
    <p:sldId id="2134805517" r:id="rId24"/>
    <p:sldId id="2134805206" r:id="rId25"/>
    <p:sldId id="273" r:id="rId26"/>
    <p:sldId id="2134805202" r:id="rId27"/>
    <p:sldId id="2134805201" r:id="rId28"/>
    <p:sldId id="2134805519" r:id="rId29"/>
    <p:sldId id="296" r:id="rId30"/>
    <p:sldId id="266" r:id="rId31"/>
    <p:sldId id="304" r:id="rId32"/>
    <p:sldId id="299" r:id="rId33"/>
    <p:sldId id="303" r:id="rId34"/>
    <p:sldId id="302" r:id="rId35"/>
    <p:sldId id="301" r:id="rId36"/>
    <p:sldId id="306" r:id="rId37"/>
    <p:sldId id="307" r:id="rId38"/>
    <p:sldId id="309" r:id="rId39"/>
    <p:sldId id="310" r:id="rId40"/>
    <p:sldId id="293" r:id="rId41"/>
    <p:sldId id="313" r:id="rId42"/>
    <p:sldId id="2134805198" r:id="rId43"/>
    <p:sldId id="312" r:id="rId44"/>
    <p:sldId id="2134805200" r:id="rId45"/>
    <p:sldId id="2134805199" r:id="rId46"/>
    <p:sldId id="2134805205" r:id="rId47"/>
    <p:sldId id="305" r:id="rId48"/>
    <p:sldId id="297" r:id="rId49"/>
    <p:sldId id="298" r:id="rId50"/>
    <p:sldId id="300" r:id="rId5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19"/>
    <p:restoredTop sz="94711"/>
  </p:normalViewPr>
  <p:slideViewPr>
    <p:cSldViewPr snapToGrid="0">
      <p:cViewPr varScale="1">
        <p:scale>
          <a:sx n="65" d="100"/>
          <a:sy n="65" d="100"/>
        </p:scale>
        <p:origin x="216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7F0FC1-1887-466F-8819-FF67D232799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BB3706-B576-4A1D-8816-4D01A99C7ED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Direct cell toxicity, apoptosis (direct drugs mechanisms of action)</a:t>
          </a:r>
        </a:p>
      </dgm:t>
    </dgm:pt>
    <dgm:pt modelId="{A9D4C581-F648-4AC3-B43D-F867EFEF6BA6}" type="parTrans" cxnId="{97973AA2-F644-40DA-B9E6-1AEA814945EB}">
      <dgm:prSet/>
      <dgm:spPr/>
      <dgm:t>
        <a:bodyPr/>
        <a:lstStyle/>
        <a:p>
          <a:endParaRPr lang="en-US"/>
        </a:p>
      </dgm:t>
    </dgm:pt>
    <dgm:pt modelId="{161EC34E-CC7B-4A9A-BE6E-CF20B1AF68FA}" type="sibTrans" cxnId="{97973AA2-F644-40DA-B9E6-1AEA814945EB}">
      <dgm:prSet/>
      <dgm:spPr/>
      <dgm:t>
        <a:bodyPr/>
        <a:lstStyle/>
        <a:p>
          <a:endParaRPr lang="en-US"/>
        </a:p>
      </dgm:t>
    </dgm:pt>
    <dgm:pt modelId="{4EBE2E07-1F8F-46B2-833E-C737DC6EB80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Cell toxicity through drugs metabolites (drugs biotransformation)</a:t>
          </a:r>
        </a:p>
      </dgm:t>
    </dgm:pt>
    <dgm:pt modelId="{D2B41B1B-BD35-40D3-8A0B-DE90925FBB39}" type="parTrans" cxnId="{38999B68-1561-457A-9330-8F449739B831}">
      <dgm:prSet/>
      <dgm:spPr/>
      <dgm:t>
        <a:bodyPr/>
        <a:lstStyle/>
        <a:p>
          <a:endParaRPr lang="en-US"/>
        </a:p>
      </dgm:t>
    </dgm:pt>
    <dgm:pt modelId="{0E00BD0C-DA1C-4B78-A367-B84F82A20F9F}" type="sibTrans" cxnId="{38999B68-1561-457A-9330-8F449739B831}">
      <dgm:prSet/>
      <dgm:spPr/>
      <dgm:t>
        <a:bodyPr/>
        <a:lstStyle/>
        <a:p>
          <a:endParaRPr lang="en-US"/>
        </a:p>
      </dgm:t>
    </dgm:pt>
    <dgm:pt modelId="{83D8F23A-6632-4036-B3C5-08B4CD2052F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Oxygen radicals (drugs biotransformation, enhanced by O2)</a:t>
          </a:r>
        </a:p>
      </dgm:t>
    </dgm:pt>
    <dgm:pt modelId="{4EDA87CE-6038-4224-8BDB-57D3325C4807}" type="parTrans" cxnId="{55BC3077-010C-4D1F-9650-B5B9A2DBECB1}">
      <dgm:prSet/>
      <dgm:spPr/>
      <dgm:t>
        <a:bodyPr/>
        <a:lstStyle/>
        <a:p>
          <a:endParaRPr lang="en-US"/>
        </a:p>
      </dgm:t>
    </dgm:pt>
    <dgm:pt modelId="{410C643C-4E78-41C4-8BED-E323AD2A35FD}" type="sibTrans" cxnId="{55BC3077-010C-4D1F-9650-B5B9A2DBECB1}">
      <dgm:prSet/>
      <dgm:spPr/>
      <dgm:t>
        <a:bodyPr/>
        <a:lstStyle/>
        <a:p>
          <a:endParaRPr lang="en-US"/>
        </a:p>
      </dgm:t>
    </dgm:pt>
    <dgm:pt modelId="{73E31BCB-A3AE-40D7-B28A-F00D3724B4D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Intracellular deposition of phospholipids (Macrophages - lipoid pneumonia; phospholipase dysregulation – Amiodarone and </a:t>
          </a:r>
          <a:r>
            <a:rPr lang="en-US" dirty="0" err="1"/>
            <a:t>Amitriptiline</a:t>
          </a:r>
          <a:r>
            <a:rPr lang="en-US" dirty="0"/>
            <a:t>)</a:t>
          </a:r>
        </a:p>
      </dgm:t>
    </dgm:pt>
    <dgm:pt modelId="{F0693688-7F41-4361-8F43-F0C27CF34266}" type="parTrans" cxnId="{D18BC0DF-0FC2-46C3-8777-440FB4C77842}">
      <dgm:prSet/>
      <dgm:spPr/>
      <dgm:t>
        <a:bodyPr/>
        <a:lstStyle/>
        <a:p>
          <a:endParaRPr lang="en-US"/>
        </a:p>
      </dgm:t>
    </dgm:pt>
    <dgm:pt modelId="{569DF401-694E-49EF-9981-BF81CC7569E4}" type="sibTrans" cxnId="{D18BC0DF-0FC2-46C3-8777-440FB4C77842}">
      <dgm:prSet/>
      <dgm:spPr/>
      <dgm:t>
        <a:bodyPr/>
        <a:lstStyle/>
        <a:p>
          <a:endParaRPr lang="en-US"/>
        </a:p>
      </dgm:t>
    </dgm:pt>
    <dgm:pt modelId="{235FAE90-E5E9-4E6C-B2E1-A96D808467D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Immune mediated lung toxicity  (ICI)</a:t>
          </a:r>
        </a:p>
      </dgm:t>
    </dgm:pt>
    <dgm:pt modelId="{1B33E3D0-0F8C-4690-9354-914358F278FC}" type="parTrans" cxnId="{B49A377E-3565-4AF3-A63E-9E1782F94B47}">
      <dgm:prSet/>
      <dgm:spPr/>
      <dgm:t>
        <a:bodyPr/>
        <a:lstStyle/>
        <a:p>
          <a:endParaRPr lang="en-US"/>
        </a:p>
      </dgm:t>
    </dgm:pt>
    <dgm:pt modelId="{231CC12F-C5A6-4E08-AAF9-0E15A5C56D39}" type="sibTrans" cxnId="{B49A377E-3565-4AF3-A63E-9E1782F94B47}">
      <dgm:prSet/>
      <dgm:spPr/>
      <dgm:t>
        <a:bodyPr/>
        <a:lstStyle/>
        <a:p>
          <a:endParaRPr lang="en-US"/>
        </a:p>
      </dgm:t>
    </dgm:pt>
    <dgm:pt modelId="{F0611D83-5D63-4635-8FD8-EBA8A389D4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drugs act as trigger</a:t>
          </a:r>
        </a:p>
      </dgm:t>
    </dgm:pt>
    <dgm:pt modelId="{E1447531-3BCF-4689-AC1C-52B0688D2A41}" type="parTrans" cxnId="{00F5F1F4-A5F7-4AD0-95E4-7B65B7323670}">
      <dgm:prSet/>
      <dgm:spPr/>
      <dgm:t>
        <a:bodyPr/>
        <a:lstStyle/>
        <a:p>
          <a:endParaRPr lang="en-US"/>
        </a:p>
      </dgm:t>
    </dgm:pt>
    <dgm:pt modelId="{89576903-998F-45E0-ADF6-319247C33F83}" type="sibTrans" cxnId="{00F5F1F4-A5F7-4AD0-95E4-7B65B7323670}">
      <dgm:prSet/>
      <dgm:spPr/>
      <dgm:t>
        <a:bodyPr/>
        <a:lstStyle/>
        <a:p>
          <a:endParaRPr lang="en-US"/>
        </a:p>
      </dgm:t>
    </dgm:pt>
    <dgm:pt modelId="{1B828576-26DF-48A4-B2A4-8ECA9336ACC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drugs dysregulate the immune system balance (acting as adjuvant of specific reactions or facilitator of certain immune mediated patterns of response)</a:t>
          </a:r>
        </a:p>
      </dgm:t>
    </dgm:pt>
    <dgm:pt modelId="{F4BDAF2D-A619-4A3A-873C-9853E5458BD0}" type="parTrans" cxnId="{EFEF90F0-890B-439B-BCE5-4DFBB3372DDD}">
      <dgm:prSet/>
      <dgm:spPr/>
      <dgm:t>
        <a:bodyPr/>
        <a:lstStyle/>
        <a:p>
          <a:endParaRPr lang="en-US"/>
        </a:p>
      </dgm:t>
    </dgm:pt>
    <dgm:pt modelId="{507843A4-97E4-4D5E-974B-356077211961}" type="sibTrans" cxnId="{EFEF90F0-890B-439B-BCE5-4DFBB3372DDD}">
      <dgm:prSet/>
      <dgm:spPr/>
      <dgm:t>
        <a:bodyPr/>
        <a:lstStyle/>
        <a:p>
          <a:endParaRPr lang="en-US"/>
        </a:p>
      </dgm:t>
    </dgm:pt>
    <dgm:pt modelId="{F311A91D-BFC9-49BD-B8B9-B40D7C8222A7}" type="pres">
      <dgm:prSet presAssocID="{677F0FC1-1887-466F-8819-FF67D2327999}" presName="root" presStyleCnt="0">
        <dgm:presLayoutVars>
          <dgm:dir/>
          <dgm:resizeHandles val="exact"/>
        </dgm:presLayoutVars>
      </dgm:prSet>
      <dgm:spPr/>
    </dgm:pt>
    <dgm:pt modelId="{62141C81-2ECA-49A6-AC60-2DACCD1FE07C}" type="pres">
      <dgm:prSet presAssocID="{D5BB3706-B576-4A1D-8816-4D01A99C7ED9}" presName="compNode" presStyleCnt="0"/>
      <dgm:spPr/>
    </dgm:pt>
    <dgm:pt modelId="{67CD4F47-2193-4FB1-BFDF-7B9DD2168975}" type="pres">
      <dgm:prSet presAssocID="{D5BB3706-B576-4A1D-8816-4D01A99C7ED9}" presName="bgRect" presStyleLbl="bgShp" presStyleIdx="0" presStyleCnt="5"/>
      <dgm:spPr/>
    </dgm:pt>
    <dgm:pt modelId="{663076DF-7B62-4911-9788-38945CECE047}" type="pres">
      <dgm:prSet presAssocID="{D5BB3706-B576-4A1D-8816-4D01A99C7ED9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EDECB27F-DEC1-4455-9230-E9078047831F}" type="pres">
      <dgm:prSet presAssocID="{D5BB3706-B576-4A1D-8816-4D01A99C7ED9}" presName="spaceRect" presStyleCnt="0"/>
      <dgm:spPr/>
    </dgm:pt>
    <dgm:pt modelId="{F3C7D160-240D-4178-9644-3C67A19A8E66}" type="pres">
      <dgm:prSet presAssocID="{D5BB3706-B576-4A1D-8816-4D01A99C7ED9}" presName="parTx" presStyleLbl="revTx" presStyleIdx="0" presStyleCnt="6">
        <dgm:presLayoutVars>
          <dgm:chMax val="0"/>
          <dgm:chPref val="0"/>
        </dgm:presLayoutVars>
      </dgm:prSet>
      <dgm:spPr/>
    </dgm:pt>
    <dgm:pt modelId="{A93E3D5A-923B-4985-A6AE-02B5105507BD}" type="pres">
      <dgm:prSet presAssocID="{161EC34E-CC7B-4A9A-BE6E-CF20B1AF68FA}" presName="sibTrans" presStyleCnt="0"/>
      <dgm:spPr/>
    </dgm:pt>
    <dgm:pt modelId="{9A91652A-8F30-49CE-B33B-8B5A368DFABD}" type="pres">
      <dgm:prSet presAssocID="{4EBE2E07-1F8F-46B2-833E-C737DC6EB804}" presName="compNode" presStyleCnt="0"/>
      <dgm:spPr/>
    </dgm:pt>
    <dgm:pt modelId="{3EDB9CE0-08BF-46F3-B9AD-00E8433668FA}" type="pres">
      <dgm:prSet presAssocID="{4EBE2E07-1F8F-46B2-833E-C737DC6EB804}" presName="bgRect" presStyleLbl="bgShp" presStyleIdx="1" presStyleCnt="5"/>
      <dgm:spPr/>
    </dgm:pt>
    <dgm:pt modelId="{BD16CC73-5556-4215-BB67-4C5BF920E009}" type="pres">
      <dgm:prSet presAssocID="{4EBE2E07-1F8F-46B2-833E-C737DC6EB804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traccio"/>
        </a:ext>
      </dgm:extLst>
    </dgm:pt>
    <dgm:pt modelId="{95340B00-22D8-4729-9AB2-577B4433C7A0}" type="pres">
      <dgm:prSet presAssocID="{4EBE2E07-1F8F-46B2-833E-C737DC6EB804}" presName="spaceRect" presStyleCnt="0"/>
      <dgm:spPr/>
    </dgm:pt>
    <dgm:pt modelId="{BCFFA2A5-560F-48CF-9D6A-045724C74DE6}" type="pres">
      <dgm:prSet presAssocID="{4EBE2E07-1F8F-46B2-833E-C737DC6EB804}" presName="parTx" presStyleLbl="revTx" presStyleIdx="1" presStyleCnt="6">
        <dgm:presLayoutVars>
          <dgm:chMax val="0"/>
          <dgm:chPref val="0"/>
        </dgm:presLayoutVars>
      </dgm:prSet>
      <dgm:spPr/>
    </dgm:pt>
    <dgm:pt modelId="{22239A05-5171-4664-AE27-3EA29464567B}" type="pres">
      <dgm:prSet presAssocID="{0E00BD0C-DA1C-4B78-A367-B84F82A20F9F}" presName="sibTrans" presStyleCnt="0"/>
      <dgm:spPr/>
    </dgm:pt>
    <dgm:pt modelId="{F52CEA68-6E06-4496-B758-6CDCB7063336}" type="pres">
      <dgm:prSet presAssocID="{83D8F23A-6632-4036-B3C5-08B4CD2052F6}" presName="compNode" presStyleCnt="0"/>
      <dgm:spPr/>
    </dgm:pt>
    <dgm:pt modelId="{D8F8609E-6C47-4546-A062-FE49904B5F22}" type="pres">
      <dgm:prSet presAssocID="{83D8F23A-6632-4036-B3C5-08B4CD2052F6}" presName="bgRect" presStyleLbl="bgShp" presStyleIdx="2" presStyleCnt="5"/>
      <dgm:spPr/>
    </dgm:pt>
    <dgm:pt modelId="{061FA810-54EB-4E51-9F6F-710DA9A8F2B1}" type="pres">
      <dgm:prSet presAssocID="{83D8F23A-6632-4036-B3C5-08B4CD2052F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cina"/>
        </a:ext>
      </dgm:extLst>
    </dgm:pt>
    <dgm:pt modelId="{B738356E-5A44-4AA3-B32C-A62C269E344C}" type="pres">
      <dgm:prSet presAssocID="{83D8F23A-6632-4036-B3C5-08B4CD2052F6}" presName="spaceRect" presStyleCnt="0"/>
      <dgm:spPr/>
    </dgm:pt>
    <dgm:pt modelId="{9AEE9C64-8783-4AD2-8CD4-8CC04D03FF0F}" type="pres">
      <dgm:prSet presAssocID="{83D8F23A-6632-4036-B3C5-08B4CD2052F6}" presName="parTx" presStyleLbl="revTx" presStyleIdx="2" presStyleCnt="6">
        <dgm:presLayoutVars>
          <dgm:chMax val="0"/>
          <dgm:chPref val="0"/>
        </dgm:presLayoutVars>
      </dgm:prSet>
      <dgm:spPr/>
    </dgm:pt>
    <dgm:pt modelId="{DB78C068-0EBF-4426-8E52-4BE2CCC716A9}" type="pres">
      <dgm:prSet presAssocID="{410C643C-4E78-41C4-8BED-E323AD2A35FD}" presName="sibTrans" presStyleCnt="0"/>
      <dgm:spPr/>
    </dgm:pt>
    <dgm:pt modelId="{3AD34D23-593A-4724-9FD1-86B1279C0D02}" type="pres">
      <dgm:prSet presAssocID="{73E31BCB-A3AE-40D7-B28A-F00D3724B4D1}" presName="compNode" presStyleCnt="0"/>
      <dgm:spPr/>
    </dgm:pt>
    <dgm:pt modelId="{4E3496DB-6BFA-445B-80A5-301CE70CAB84}" type="pres">
      <dgm:prSet presAssocID="{73E31BCB-A3AE-40D7-B28A-F00D3724B4D1}" presName="bgRect" presStyleLbl="bgShp" presStyleIdx="3" presStyleCnt="5"/>
      <dgm:spPr/>
    </dgm:pt>
    <dgm:pt modelId="{00B08059-CC64-4D2F-8768-8250587F3C04}" type="pres">
      <dgm:prSet presAssocID="{73E31BCB-A3AE-40D7-B28A-F00D3724B4D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po"/>
        </a:ext>
      </dgm:extLst>
    </dgm:pt>
    <dgm:pt modelId="{C75AA4FB-5712-44AB-80E3-DB84C0DC3AD9}" type="pres">
      <dgm:prSet presAssocID="{73E31BCB-A3AE-40D7-B28A-F00D3724B4D1}" presName="spaceRect" presStyleCnt="0"/>
      <dgm:spPr/>
    </dgm:pt>
    <dgm:pt modelId="{0EC86B0D-EB76-4500-8498-A34B4ED2687A}" type="pres">
      <dgm:prSet presAssocID="{73E31BCB-A3AE-40D7-B28A-F00D3724B4D1}" presName="parTx" presStyleLbl="revTx" presStyleIdx="3" presStyleCnt="6">
        <dgm:presLayoutVars>
          <dgm:chMax val="0"/>
          <dgm:chPref val="0"/>
        </dgm:presLayoutVars>
      </dgm:prSet>
      <dgm:spPr/>
    </dgm:pt>
    <dgm:pt modelId="{E4490D10-B7B0-4CD9-8211-88E17AF7F88C}" type="pres">
      <dgm:prSet presAssocID="{569DF401-694E-49EF-9981-BF81CC7569E4}" presName="sibTrans" presStyleCnt="0"/>
      <dgm:spPr/>
    </dgm:pt>
    <dgm:pt modelId="{E719A2BD-F39A-4F40-9A08-5D49186942E3}" type="pres">
      <dgm:prSet presAssocID="{235FAE90-E5E9-4E6C-B2E1-A96D808467D8}" presName="compNode" presStyleCnt="0"/>
      <dgm:spPr/>
    </dgm:pt>
    <dgm:pt modelId="{9969EDBA-3D2F-41C2-BBB8-D17F96430223}" type="pres">
      <dgm:prSet presAssocID="{235FAE90-E5E9-4E6C-B2E1-A96D808467D8}" presName="bgRect" presStyleLbl="bgShp" presStyleIdx="4" presStyleCnt="5"/>
      <dgm:spPr/>
    </dgm:pt>
    <dgm:pt modelId="{A407DF94-A547-4342-852E-6E02B3F19E86}" type="pres">
      <dgm:prSet presAssocID="{235FAE90-E5E9-4E6C-B2E1-A96D808467D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go"/>
        </a:ext>
      </dgm:extLst>
    </dgm:pt>
    <dgm:pt modelId="{F9DF5A67-F7BF-4A1D-9D09-549C104C6A72}" type="pres">
      <dgm:prSet presAssocID="{235FAE90-E5E9-4E6C-B2E1-A96D808467D8}" presName="spaceRect" presStyleCnt="0"/>
      <dgm:spPr/>
    </dgm:pt>
    <dgm:pt modelId="{1FBC761E-4AE9-4820-A811-75C072FF33F1}" type="pres">
      <dgm:prSet presAssocID="{235FAE90-E5E9-4E6C-B2E1-A96D808467D8}" presName="parTx" presStyleLbl="revTx" presStyleIdx="4" presStyleCnt="6">
        <dgm:presLayoutVars>
          <dgm:chMax val="0"/>
          <dgm:chPref val="0"/>
        </dgm:presLayoutVars>
      </dgm:prSet>
      <dgm:spPr/>
    </dgm:pt>
    <dgm:pt modelId="{9301DC5A-3DEB-465B-8294-1D6DF31561C6}" type="pres">
      <dgm:prSet presAssocID="{235FAE90-E5E9-4E6C-B2E1-A96D808467D8}" presName="desTx" presStyleLbl="revTx" presStyleIdx="5" presStyleCnt="6">
        <dgm:presLayoutVars/>
      </dgm:prSet>
      <dgm:spPr/>
    </dgm:pt>
  </dgm:ptLst>
  <dgm:cxnLst>
    <dgm:cxn modelId="{083FD522-0B0D-4C39-8A0D-31D07951AE78}" type="presOf" srcId="{83D8F23A-6632-4036-B3C5-08B4CD2052F6}" destId="{9AEE9C64-8783-4AD2-8CD4-8CC04D03FF0F}" srcOrd="0" destOrd="0" presId="urn:microsoft.com/office/officeart/2018/2/layout/IconVerticalSolidList"/>
    <dgm:cxn modelId="{F70DB324-D2BF-4807-B7DD-B7CB21324D10}" type="presOf" srcId="{235FAE90-E5E9-4E6C-B2E1-A96D808467D8}" destId="{1FBC761E-4AE9-4820-A811-75C072FF33F1}" srcOrd="0" destOrd="0" presId="urn:microsoft.com/office/officeart/2018/2/layout/IconVerticalSolidList"/>
    <dgm:cxn modelId="{75011D4A-438D-4E63-B3FD-08CE77A44988}" type="presOf" srcId="{F0611D83-5D63-4635-8FD8-EBA8A389D41F}" destId="{9301DC5A-3DEB-465B-8294-1D6DF31561C6}" srcOrd="0" destOrd="0" presId="urn:microsoft.com/office/officeart/2018/2/layout/IconVerticalSolidList"/>
    <dgm:cxn modelId="{C3BE2A5D-AB7A-46B1-8F4F-B28443FF5920}" type="presOf" srcId="{677F0FC1-1887-466F-8819-FF67D2327999}" destId="{F311A91D-BFC9-49BD-B8B9-B40D7C8222A7}" srcOrd="0" destOrd="0" presId="urn:microsoft.com/office/officeart/2018/2/layout/IconVerticalSolidList"/>
    <dgm:cxn modelId="{38999B68-1561-457A-9330-8F449739B831}" srcId="{677F0FC1-1887-466F-8819-FF67D2327999}" destId="{4EBE2E07-1F8F-46B2-833E-C737DC6EB804}" srcOrd="1" destOrd="0" parTransId="{D2B41B1B-BD35-40D3-8A0B-DE90925FBB39}" sibTransId="{0E00BD0C-DA1C-4B78-A367-B84F82A20F9F}"/>
    <dgm:cxn modelId="{55BC3077-010C-4D1F-9650-B5B9A2DBECB1}" srcId="{677F0FC1-1887-466F-8819-FF67D2327999}" destId="{83D8F23A-6632-4036-B3C5-08B4CD2052F6}" srcOrd="2" destOrd="0" parTransId="{4EDA87CE-6038-4224-8BDB-57D3325C4807}" sibTransId="{410C643C-4E78-41C4-8BED-E323AD2A35FD}"/>
    <dgm:cxn modelId="{3400DB79-EEE8-43C0-9FD7-9B64CE6C93F2}" type="presOf" srcId="{4EBE2E07-1F8F-46B2-833E-C737DC6EB804}" destId="{BCFFA2A5-560F-48CF-9D6A-045724C74DE6}" srcOrd="0" destOrd="0" presId="urn:microsoft.com/office/officeart/2018/2/layout/IconVerticalSolidList"/>
    <dgm:cxn modelId="{B49A377E-3565-4AF3-A63E-9E1782F94B47}" srcId="{677F0FC1-1887-466F-8819-FF67D2327999}" destId="{235FAE90-E5E9-4E6C-B2E1-A96D808467D8}" srcOrd="4" destOrd="0" parTransId="{1B33E3D0-0F8C-4690-9354-914358F278FC}" sibTransId="{231CC12F-C5A6-4E08-AAF9-0E15A5C56D39}"/>
    <dgm:cxn modelId="{C72EDB8D-6D13-40A8-B4C5-B9BB99A01722}" type="presOf" srcId="{D5BB3706-B576-4A1D-8816-4D01A99C7ED9}" destId="{F3C7D160-240D-4178-9644-3C67A19A8E66}" srcOrd="0" destOrd="0" presId="urn:microsoft.com/office/officeart/2018/2/layout/IconVerticalSolidList"/>
    <dgm:cxn modelId="{E2193697-EB09-4ABA-BA13-AAF3A46D5CF7}" type="presOf" srcId="{73E31BCB-A3AE-40D7-B28A-F00D3724B4D1}" destId="{0EC86B0D-EB76-4500-8498-A34B4ED2687A}" srcOrd="0" destOrd="0" presId="urn:microsoft.com/office/officeart/2018/2/layout/IconVerticalSolidList"/>
    <dgm:cxn modelId="{97973AA2-F644-40DA-B9E6-1AEA814945EB}" srcId="{677F0FC1-1887-466F-8819-FF67D2327999}" destId="{D5BB3706-B576-4A1D-8816-4D01A99C7ED9}" srcOrd="0" destOrd="0" parTransId="{A9D4C581-F648-4AC3-B43D-F867EFEF6BA6}" sibTransId="{161EC34E-CC7B-4A9A-BE6E-CF20B1AF68FA}"/>
    <dgm:cxn modelId="{F06665A7-7781-4DD0-85F7-18810633DD73}" type="presOf" srcId="{1B828576-26DF-48A4-B2A4-8ECA9336ACCF}" destId="{9301DC5A-3DEB-465B-8294-1D6DF31561C6}" srcOrd="0" destOrd="1" presId="urn:microsoft.com/office/officeart/2018/2/layout/IconVerticalSolidList"/>
    <dgm:cxn modelId="{D18BC0DF-0FC2-46C3-8777-440FB4C77842}" srcId="{677F0FC1-1887-466F-8819-FF67D2327999}" destId="{73E31BCB-A3AE-40D7-B28A-F00D3724B4D1}" srcOrd="3" destOrd="0" parTransId="{F0693688-7F41-4361-8F43-F0C27CF34266}" sibTransId="{569DF401-694E-49EF-9981-BF81CC7569E4}"/>
    <dgm:cxn modelId="{EFEF90F0-890B-439B-BCE5-4DFBB3372DDD}" srcId="{235FAE90-E5E9-4E6C-B2E1-A96D808467D8}" destId="{1B828576-26DF-48A4-B2A4-8ECA9336ACCF}" srcOrd="1" destOrd="0" parTransId="{F4BDAF2D-A619-4A3A-873C-9853E5458BD0}" sibTransId="{507843A4-97E4-4D5E-974B-356077211961}"/>
    <dgm:cxn modelId="{00F5F1F4-A5F7-4AD0-95E4-7B65B7323670}" srcId="{235FAE90-E5E9-4E6C-B2E1-A96D808467D8}" destId="{F0611D83-5D63-4635-8FD8-EBA8A389D41F}" srcOrd="0" destOrd="0" parTransId="{E1447531-3BCF-4689-AC1C-52B0688D2A41}" sibTransId="{89576903-998F-45E0-ADF6-319247C33F83}"/>
    <dgm:cxn modelId="{DF7B18AF-1CA4-4721-9A2A-460F915269BF}" type="presParOf" srcId="{F311A91D-BFC9-49BD-B8B9-B40D7C8222A7}" destId="{62141C81-2ECA-49A6-AC60-2DACCD1FE07C}" srcOrd="0" destOrd="0" presId="urn:microsoft.com/office/officeart/2018/2/layout/IconVerticalSolidList"/>
    <dgm:cxn modelId="{7E5BEA75-D577-4F4A-B3FF-5FBB0E5ED350}" type="presParOf" srcId="{62141C81-2ECA-49A6-AC60-2DACCD1FE07C}" destId="{67CD4F47-2193-4FB1-BFDF-7B9DD2168975}" srcOrd="0" destOrd="0" presId="urn:microsoft.com/office/officeart/2018/2/layout/IconVerticalSolidList"/>
    <dgm:cxn modelId="{DE2957C1-F70E-4445-A165-0D5503D41D50}" type="presParOf" srcId="{62141C81-2ECA-49A6-AC60-2DACCD1FE07C}" destId="{663076DF-7B62-4911-9788-38945CECE047}" srcOrd="1" destOrd="0" presId="urn:microsoft.com/office/officeart/2018/2/layout/IconVerticalSolidList"/>
    <dgm:cxn modelId="{235FF9A7-65E4-4DEC-A58D-1912FB3BAD84}" type="presParOf" srcId="{62141C81-2ECA-49A6-AC60-2DACCD1FE07C}" destId="{EDECB27F-DEC1-4455-9230-E9078047831F}" srcOrd="2" destOrd="0" presId="urn:microsoft.com/office/officeart/2018/2/layout/IconVerticalSolidList"/>
    <dgm:cxn modelId="{8BF385AF-E60B-4618-B225-A7D8ED5E5E18}" type="presParOf" srcId="{62141C81-2ECA-49A6-AC60-2DACCD1FE07C}" destId="{F3C7D160-240D-4178-9644-3C67A19A8E66}" srcOrd="3" destOrd="0" presId="urn:microsoft.com/office/officeart/2018/2/layout/IconVerticalSolidList"/>
    <dgm:cxn modelId="{1B7F6ECC-5A3D-4355-9C1C-12C4C4E5EF6B}" type="presParOf" srcId="{F311A91D-BFC9-49BD-B8B9-B40D7C8222A7}" destId="{A93E3D5A-923B-4985-A6AE-02B5105507BD}" srcOrd="1" destOrd="0" presId="urn:microsoft.com/office/officeart/2018/2/layout/IconVerticalSolidList"/>
    <dgm:cxn modelId="{6CA54C8D-6417-411C-B3E6-407796734391}" type="presParOf" srcId="{F311A91D-BFC9-49BD-B8B9-B40D7C8222A7}" destId="{9A91652A-8F30-49CE-B33B-8B5A368DFABD}" srcOrd="2" destOrd="0" presId="urn:microsoft.com/office/officeart/2018/2/layout/IconVerticalSolidList"/>
    <dgm:cxn modelId="{2FB6866C-E8EB-43BC-95A3-1C0A6FB5E484}" type="presParOf" srcId="{9A91652A-8F30-49CE-B33B-8B5A368DFABD}" destId="{3EDB9CE0-08BF-46F3-B9AD-00E8433668FA}" srcOrd="0" destOrd="0" presId="urn:microsoft.com/office/officeart/2018/2/layout/IconVerticalSolidList"/>
    <dgm:cxn modelId="{2001E9E9-047A-4655-8DCA-137623EC6D05}" type="presParOf" srcId="{9A91652A-8F30-49CE-B33B-8B5A368DFABD}" destId="{BD16CC73-5556-4215-BB67-4C5BF920E009}" srcOrd="1" destOrd="0" presId="urn:microsoft.com/office/officeart/2018/2/layout/IconVerticalSolidList"/>
    <dgm:cxn modelId="{E4F40A71-ADBD-40E6-A143-EC9174C067B8}" type="presParOf" srcId="{9A91652A-8F30-49CE-B33B-8B5A368DFABD}" destId="{95340B00-22D8-4729-9AB2-577B4433C7A0}" srcOrd="2" destOrd="0" presId="urn:microsoft.com/office/officeart/2018/2/layout/IconVerticalSolidList"/>
    <dgm:cxn modelId="{6B518781-12C9-412E-88C7-0DE892A682EB}" type="presParOf" srcId="{9A91652A-8F30-49CE-B33B-8B5A368DFABD}" destId="{BCFFA2A5-560F-48CF-9D6A-045724C74DE6}" srcOrd="3" destOrd="0" presId="urn:microsoft.com/office/officeart/2018/2/layout/IconVerticalSolidList"/>
    <dgm:cxn modelId="{79DBC67A-727C-4CC1-AD0C-450206D9D617}" type="presParOf" srcId="{F311A91D-BFC9-49BD-B8B9-B40D7C8222A7}" destId="{22239A05-5171-4664-AE27-3EA29464567B}" srcOrd="3" destOrd="0" presId="urn:microsoft.com/office/officeart/2018/2/layout/IconVerticalSolidList"/>
    <dgm:cxn modelId="{1BF71B11-8D6F-4074-86C8-7EEF04AD084F}" type="presParOf" srcId="{F311A91D-BFC9-49BD-B8B9-B40D7C8222A7}" destId="{F52CEA68-6E06-4496-B758-6CDCB7063336}" srcOrd="4" destOrd="0" presId="urn:microsoft.com/office/officeart/2018/2/layout/IconVerticalSolidList"/>
    <dgm:cxn modelId="{B1C5CACE-043E-4170-8023-8030AB83D8D2}" type="presParOf" srcId="{F52CEA68-6E06-4496-B758-6CDCB7063336}" destId="{D8F8609E-6C47-4546-A062-FE49904B5F22}" srcOrd="0" destOrd="0" presId="urn:microsoft.com/office/officeart/2018/2/layout/IconVerticalSolidList"/>
    <dgm:cxn modelId="{07594022-221A-4CEA-9B6C-6E5F9A4DF171}" type="presParOf" srcId="{F52CEA68-6E06-4496-B758-6CDCB7063336}" destId="{061FA810-54EB-4E51-9F6F-710DA9A8F2B1}" srcOrd="1" destOrd="0" presId="urn:microsoft.com/office/officeart/2018/2/layout/IconVerticalSolidList"/>
    <dgm:cxn modelId="{12D9DCB8-6369-4AEC-8FCD-740CAA143763}" type="presParOf" srcId="{F52CEA68-6E06-4496-B758-6CDCB7063336}" destId="{B738356E-5A44-4AA3-B32C-A62C269E344C}" srcOrd="2" destOrd="0" presId="urn:microsoft.com/office/officeart/2018/2/layout/IconVerticalSolidList"/>
    <dgm:cxn modelId="{5DC58156-C678-4A49-8938-2C74E918BB0F}" type="presParOf" srcId="{F52CEA68-6E06-4496-B758-6CDCB7063336}" destId="{9AEE9C64-8783-4AD2-8CD4-8CC04D03FF0F}" srcOrd="3" destOrd="0" presId="urn:microsoft.com/office/officeart/2018/2/layout/IconVerticalSolidList"/>
    <dgm:cxn modelId="{455A17C1-C058-4FCD-97FB-00003E0223EE}" type="presParOf" srcId="{F311A91D-BFC9-49BD-B8B9-B40D7C8222A7}" destId="{DB78C068-0EBF-4426-8E52-4BE2CCC716A9}" srcOrd="5" destOrd="0" presId="urn:microsoft.com/office/officeart/2018/2/layout/IconVerticalSolidList"/>
    <dgm:cxn modelId="{21129051-9600-4B46-A3F8-BEBABC233376}" type="presParOf" srcId="{F311A91D-BFC9-49BD-B8B9-B40D7C8222A7}" destId="{3AD34D23-593A-4724-9FD1-86B1279C0D02}" srcOrd="6" destOrd="0" presId="urn:microsoft.com/office/officeart/2018/2/layout/IconVerticalSolidList"/>
    <dgm:cxn modelId="{F562913D-283B-4B8B-9DB0-B842A283E1C6}" type="presParOf" srcId="{3AD34D23-593A-4724-9FD1-86B1279C0D02}" destId="{4E3496DB-6BFA-445B-80A5-301CE70CAB84}" srcOrd="0" destOrd="0" presId="urn:microsoft.com/office/officeart/2018/2/layout/IconVerticalSolidList"/>
    <dgm:cxn modelId="{A451F65D-0D7D-460B-916B-B3C5E3EEC199}" type="presParOf" srcId="{3AD34D23-593A-4724-9FD1-86B1279C0D02}" destId="{00B08059-CC64-4D2F-8768-8250587F3C04}" srcOrd="1" destOrd="0" presId="urn:microsoft.com/office/officeart/2018/2/layout/IconVerticalSolidList"/>
    <dgm:cxn modelId="{AABE2CB1-3213-4A03-9923-4438BF58FD1C}" type="presParOf" srcId="{3AD34D23-593A-4724-9FD1-86B1279C0D02}" destId="{C75AA4FB-5712-44AB-80E3-DB84C0DC3AD9}" srcOrd="2" destOrd="0" presId="urn:microsoft.com/office/officeart/2018/2/layout/IconVerticalSolidList"/>
    <dgm:cxn modelId="{F063C7EA-9281-4F54-9695-E8AF96FF9808}" type="presParOf" srcId="{3AD34D23-593A-4724-9FD1-86B1279C0D02}" destId="{0EC86B0D-EB76-4500-8498-A34B4ED2687A}" srcOrd="3" destOrd="0" presId="urn:microsoft.com/office/officeart/2018/2/layout/IconVerticalSolidList"/>
    <dgm:cxn modelId="{231DE6A7-81F8-4B4B-8D26-8CF5843D2FB3}" type="presParOf" srcId="{F311A91D-BFC9-49BD-B8B9-B40D7C8222A7}" destId="{E4490D10-B7B0-4CD9-8211-88E17AF7F88C}" srcOrd="7" destOrd="0" presId="urn:microsoft.com/office/officeart/2018/2/layout/IconVerticalSolidList"/>
    <dgm:cxn modelId="{6C6313CD-AEDD-4071-A569-48D54DAA7BDE}" type="presParOf" srcId="{F311A91D-BFC9-49BD-B8B9-B40D7C8222A7}" destId="{E719A2BD-F39A-4F40-9A08-5D49186942E3}" srcOrd="8" destOrd="0" presId="urn:microsoft.com/office/officeart/2018/2/layout/IconVerticalSolidList"/>
    <dgm:cxn modelId="{FD876E17-BB49-4F36-B3A1-3C63F425936F}" type="presParOf" srcId="{E719A2BD-F39A-4F40-9A08-5D49186942E3}" destId="{9969EDBA-3D2F-41C2-BBB8-D17F96430223}" srcOrd="0" destOrd="0" presId="urn:microsoft.com/office/officeart/2018/2/layout/IconVerticalSolidList"/>
    <dgm:cxn modelId="{67A11632-72B6-41A8-8686-49AEC8FD2107}" type="presParOf" srcId="{E719A2BD-F39A-4F40-9A08-5D49186942E3}" destId="{A407DF94-A547-4342-852E-6E02B3F19E86}" srcOrd="1" destOrd="0" presId="urn:microsoft.com/office/officeart/2018/2/layout/IconVerticalSolidList"/>
    <dgm:cxn modelId="{5F1845C3-76F1-4594-A8CE-5922035FE02C}" type="presParOf" srcId="{E719A2BD-F39A-4F40-9A08-5D49186942E3}" destId="{F9DF5A67-F7BF-4A1D-9D09-549C104C6A72}" srcOrd="2" destOrd="0" presId="urn:microsoft.com/office/officeart/2018/2/layout/IconVerticalSolidList"/>
    <dgm:cxn modelId="{7AF2C551-41C1-40D9-9AA0-4C3C84683B54}" type="presParOf" srcId="{E719A2BD-F39A-4F40-9A08-5D49186942E3}" destId="{1FBC761E-4AE9-4820-A811-75C072FF33F1}" srcOrd="3" destOrd="0" presId="urn:microsoft.com/office/officeart/2018/2/layout/IconVerticalSolidList"/>
    <dgm:cxn modelId="{8AC5983D-B41D-418F-8D31-184BD4DFAEC6}" type="presParOf" srcId="{E719A2BD-F39A-4F40-9A08-5D49186942E3}" destId="{9301DC5A-3DEB-465B-8294-1D6DF31561C6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11BF64-A74B-4CA3-B667-04F68EA70B71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6D19078-0F9F-4819-BCFC-FDD8A21AE69B}">
      <dgm:prSet/>
      <dgm:spPr/>
      <dgm:t>
        <a:bodyPr/>
        <a:lstStyle/>
        <a:p>
          <a:r>
            <a:rPr lang="en-US" dirty="0"/>
            <a:t>Pneumonitis</a:t>
          </a:r>
        </a:p>
        <a:p>
          <a:r>
            <a:rPr lang="en-US" dirty="0"/>
            <a:t> (Organizing Pneumonia, ALI)</a:t>
          </a:r>
        </a:p>
      </dgm:t>
    </dgm:pt>
    <dgm:pt modelId="{2CD0E0ED-7303-4A16-B3F8-EC95DE233EAA}" type="parTrans" cxnId="{2D96D835-ADDE-427D-A705-EA1A89E88B12}">
      <dgm:prSet/>
      <dgm:spPr/>
      <dgm:t>
        <a:bodyPr/>
        <a:lstStyle/>
        <a:p>
          <a:endParaRPr lang="en-US"/>
        </a:p>
      </dgm:t>
    </dgm:pt>
    <dgm:pt modelId="{01F2E09F-F560-4EBC-9274-E1EF2E9E2A25}" type="sibTrans" cxnId="{2D96D835-ADDE-427D-A705-EA1A89E88B12}">
      <dgm:prSet/>
      <dgm:spPr/>
      <dgm:t>
        <a:bodyPr/>
        <a:lstStyle/>
        <a:p>
          <a:endParaRPr lang="en-US"/>
        </a:p>
      </dgm:t>
    </dgm:pt>
    <dgm:pt modelId="{8664D68E-EF83-46E7-AFF6-50057BF157D8}">
      <dgm:prSet/>
      <dgm:spPr/>
      <dgm:t>
        <a:bodyPr/>
        <a:lstStyle/>
        <a:p>
          <a:r>
            <a:rPr lang="en-US" dirty="0"/>
            <a:t>Fibrosis </a:t>
          </a:r>
        </a:p>
        <a:p>
          <a:r>
            <a:rPr lang="en-US" dirty="0"/>
            <a:t>( NSIP, f-HP, rarely UIP)</a:t>
          </a:r>
        </a:p>
      </dgm:t>
    </dgm:pt>
    <dgm:pt modelId="{C69150EA-13A8-43DD-8B8B-54C0A670590E}" type="parTrans" cxnId="{76964779-8605-4283-9FF0-25CD995888E3}">
      <dgm:prSet/>
      <dgm:spPr/>
      <dgm:t>
        <a:bodyPr/>
        <a:lstStyle/>
        <a:p>
          <a:endParaRPr lang="en-US"/>
        </a:p>
      </dgm:t>
    </dgm:pt>
    <dgm:pt modelId="{70A67536-C835-47BD-B729-8F4AEFBE9228}" type="sibTrans" cxnId="{76964779-8605-4283-9FF0-25CD995888E3}">
      <dgm:prSet/>
      <dgm:spPr/>
      <dgm:t>
        <a:bodyPr/>
        <a:lstStyle/>
        <a:p>
          <a:endParaRPr lang="en-US"/>
        </a:p>
      </dgm:t>
    </dgm:pt>
    <dgm:pt modelId="{23FC29D2-D5A9-450B-8374-D97DA9E7F91F}">
      <dgm:prSet/>
      <dgm:spPr/>
      <dgm:t>
        <a:bodyPr/>
        <a:lstStyle/>
        <a:p>
          <a:r>
            <a:rPr lang="en-US"/>
            <a:t>Granulomatosis (HP, sarcoid)</a:t>
          </a:r>
        </a:p>
      </dgm:t>
    </dgm:pt>
    <dgm:pt modelId="{8A068A85-B2BB-493D-A17D-7FE54D1D83D3}" type="parTrans" cxnId="{628B41DE-D270-4E35-80CA-6B435E375AFF}">
      <dgm:prSet/>
      <dgm:spPr/>
      <dgm:t>
        <a:bodyPr/>
        <a:lstStyle/>
        <a:p>
          <a:endParaRPr lang="en-US"/>
        </a:p>
      </dgm:t>
    </dgm:pt>
    <dgm:pt modelId="{4D978559-E4D7-429B-B650-07F5167BD110}" type="sibTrans" cxnId="{628B41DE-D270-4E35-80CA-6B435E375AFF}">
      <dgm:prSet/>
      <dgm:spPr/>
      <dgm:t>
        <a:bodyPr/>
        <a:lstStyle/>
        <a:p>
          <a:endParaRPr lang="en-US"/>
        </a:p>
      </dgm:t>
    </dgm:pt>
    <dgm:pt modelId="{F887BDA7-1560-4ED6-BF93-8630CF3DC156}">
      <dgm:prSet/>
      <dgm:spPr/>
      <dgm:t>
        <a:bodyPr/>
        <a:lstStyle/>
        <a:p>
          <a:r>
            <a:rPr lang="en-US" dirty="0"/>
            <a:t>Bronchiolitis (obliterans)</a:t>
          </a:r>
        </a:p>
      </dgm:t>
    </dgm:pt>
    <dgm:pt modelId="{79E7C90D-F4FB-4BF5-B0E2-A77793EE6D84}" type="parTrans" cxnId="{468B31BF-8185-45ED-B29B-37408E7E1A1F}">
      <dgm:prSet/>
      <dgm:spPr/>
      <dgm:t>
        <a:bodyPr/>
        <a:lstStyle/>
        <a:p>
          <a:endParaRPr lang="en-US"/>
        </a:p>
      </dgm:t>
    </dgm:pt>
    <dgm:pt modelId="{18AFD2A0-3BF1-4654-B1CD-68CDA211E649}" type="sibTrans" cxnId="{468B31BF-8185-45ED-B29B-37408E7E1A1F}">
      <dgm:prSet/>
      <dgm:spPr/>
      <dgm:t>
        <a:bodyPr/>
        <a:lstStyle/>
        <a:p>
          <a:endParaRPr lang="en-US"/>
        </a:p>
      </dgm:t>
    </dgm:pt>
    <dgm:pt modelId="{7BD0E050-4633-4FA5-97E2-0EC77AA3E3C2}">
      <dgm:prSet/>
      <dgm:spPr/>
      <dgm:t>
        <a:bodyPr/>
        <a:lstStyle/>
        <a:p>
          <a:r>
            <a:rPr lang="en-US" dirty="0"/>
            <a:t>Vascular </a:t>
          </a:r>
        </a:p>
        <a:p>
          <a:r>
            <a:rPr lang="en-US" dirty="0"/>
            <a:t>(PVOD; Vasculitis; AH; PH)</a:t>
          </a:r>
        </a:p>
      </dgm:t>
    </dgm:pt>
    <dgm:pt modelId="{C8C3851C-CF8D-430B-A607-F36E48264B72}" type="parTrans" cxnId="{AF5685F7-0656-478A-A0DF-82F2E0135491}">
      <dgm:prSet/>
      <dgm:spPr/>
      <dgm:t>
        <a:bodyPr/>
        <a:lstStyle/>
        <a:p>
          <a:endParaRPr lang="en-US"/>
        </a:p>
      </dgm:t>
    </dgm:pt>
    <dgm:pt modelId="{682F7A3A-D9CE-4C2A-AFF1-3647B1EADBC2}" type="sibTrans" cxnId="{AF5685F7-0656-478A-A0DF-82F2E0135491}">
      <dgm:prSet/>
      <dgm:spPr/>
      <dgm:t>
        <a:bodyPr/>
        <a:lstStyle/>
        <a:p>
          <a:endParaRPr lang="en-US"/>
        </a:p>
      </dgm:t>
    </dgm:pt>
    <dgm:pt modelId="{FF338DD7-ED03-4F45-AA6F-3C54E81FD33A}">
      <dgm:prSet/>
      <dgm:spPr/>
      <dgm:t>
        <a:bodyPr/>
        <a:lstStyle/>
        <a:p>
          <a:r>
            <a:rPr lang="en-US" dirty="0"/>
            <a:t>Alveolar filling (lipoid pneumonia)</a:t>
          </a:r>
        </a:p>
      </dgm:t>
    </dgm:pt>
    <dgm:pt modelId="{97166FD6-CEEB-42CF-A329-53FFCF35B267}" type="parTrans" cxnId="{8B7A5EC4-94A5-4E20-9A3B-2CB8CA96D02D}">
      <dgm:prSet/>
      <dgm:spPr/>
      <dgm:t>
        <a:bodyPr/>
        <a:lstStyle/>
        <a:p>
          <a:endParaRPr lang="en-US"/>
        </a:p>
      </dgm:t>
    </dgm:pt>
    <dgm:pt modelId="{08FE466A-7F29-44FE-87B2-BEED4132E571}" type="sibTrans" cxnId="{8B7A5EC4-94A5-4E20-9A3B-2CB8CA96D02D}">
      <dgm:prSet/>
      <dgm:spPr/>
      <dgm:t>
        <a:bodyPr/>
        <a:lstStyle/>
        <a:p>
          <a:endParaRPr lang="en-US"/>
        </a:p>
      </dgm:t>
    </dgm:pt>
    <dgm:pt modelId="{2996BFDF-B724-0445-AE50-91006D7E4FC6}" type="pres">
      <dgm:prSet presAssocID="{7911BF64-A74B-4CA3-B667-04F68EA70B71}" presName="diagram" presStyleCnt="0">
        <dgm:presLayoutVars>
          <dgm:dir/>
          <dgm:resizeHandles val="exact"/>
        </dgm:presLayoutVars>
      </dgm:prSet>
      <dgm:spPr/>
    </dgm:pt>
    <dgm:pt modelId="{B23A013C-AE4E-1746-95A0-3BFA07F08F57}" type="pres">
      <dgm:prSet presAssocID="{86D19078-0F9F-4819-BCFC-FDD8A21AE69B}" presName="node" presStyleLbl="node1" presStyleIdx="0" presStyleCnt="6">
        <dgm:presLayoutVars>
          <dgm:bulletEnabled val="1"/>
        </dgm:presLayoutVars>
      </dgm:prSet>
      <dgm:spPr/>
    </dgm:pt>
    <dgm:pt modelId="{11C841F3-1305-ED4B-B8E6-7EFE651B756A}" type="pres">
      <dgm:prSet presAssocID="{01F2E09F-F560-4EBC-9274-E1EF2E9E2A25}" presName="sibTrans" presStyleCnt="0"/>
      <dgm:spPr/>
    </dgm:pt>
    <dgm:pt modelId="{0F561F54-4D52-0845-AF45-E9BF40B2CB8A}" type="pres">
      <dgm:prSet presAssocID="{8664D68E-EF83-46E7-AFF6-50057BF157D8}" presName="node" presStyleLbl="node1" presStyleIdx="1" presStyleCnt="6">
        <dgm:presLayoutVars>
          <dgm:bulletEnabled val="1"/>
        </dgm:presLayoutVars>
      </dgm:prSet>
      <dgm:spPr/>
    </dgm:pt>
    <dgm:pt modelId="{D49349B8-EFAA-9A42-86CD-523567B0730D}" type="pres">
      <dgm:prSet presAssocID="{70A67536-C835-47BD-B729-8F4AEFBE9228}" presName="sibTrans" presStyleCnt="0"/>
      <dgm:spPr/>
    </dgm:pt>
    <dgm:pt modelId="{0EBD3F74-BF2E-8240-AEB7-6AF0D7A2FB95}" type="pres">
      <dgm:prSet presAssocID="{23FC29D2-D5A9-450B-8374-D97DA9E7F91F}" presName="node" presStyleLbl="node1" presStyleIdx="2" presStyleCnt="6">
        <dgm:presLayoutVars>
          <dgm:bulletEnabled val="1"/>
        </dgm:presLayoutVars>
      </dgm:prSet>
      <dgm:spPr/>
    </dgm:pt>
    <dgm:pt modelId="{DC910276-7D57-CF4B-AB66-75C41A8635BF}" type="pres">
      <dgm:prSet presAssocID="{4D978559-E4D7-429B-B650-07F5167BD110}" presName="sibTrans" presStyleCnt="0"/>
      <dgm:spPr/>
    </dgm:pt>
    <dgm:pt modelId="{01156EFF-76A9-914B-A5DF-C0670183E524}" type="pres">
      <dgm:prSet presAssocID="{F887BDA7-1560-4ED6-BF93-8630CF3DC156}" presName="node" presStyleLbl="node1" presStyleIdx="3" presStyleCnt="6">
        <dgm:presLayoutVars>
          <dgm:bulletEnabled val="1"/>
        </dgm:presLayoutVars>
      </dgm:prSet>
      <dgm:spPr/>
    </dgm:pt>
    <dgm:pt modelId="{D310FECE-2FA6-B642-B807-4D514C0B9984}" type="pres">
      <dgm:prSet presAssocID="{18AFD2A0-3BF1-4654-B1CD-68CDA211E649}" presName="sibTrans" presStyleCnt="0"/>
      <dgm:spPr/>
    </dgm:pt>
    <dgm:pt modelId="{15AD5899-7F70-344F-90A6-5B13AA924C70}" type="pres">
      <dgm:prSet presAssocID="{FF338DD7-ED03-4F45-AA6F-3C54E81FD33A}" presName="node" presStyleLbl="node1" presStyleIdx="4" presStyleCnt="6" custLinFactNeighborX="4425" custLinFactNeighborY="-4227">
        <dgm:presLayoutVars>
          <dgm:bulletEnabled val="1"/>
        </dgm:presLayoutVars>
      </dgm:prSet>
      <dgm:spPr/>
    </dgm:pt>
    <dgm:pt modelId="{87EC008C-1DB5-E74C-A256-23FCD9ECBAEC}" type="pres">
      <dgm:prSet presAssocID="{08FE466A-7F29-44FE-87B2-BEED4132E571}" presName="sibTrans" presStyleCnt="0"/>
      <dgm:spPr/>
    </dgm:pt>
    <dgm:pt modelId="{3E7835E8-F102-2A45-9C77-2871D7108084}" type="pres">
      <dgm:prSet presAssocID="{7BD0E050-4633-4FA5-97E2-0EC77AA3E3C2}" presName="node" presStyleLbl="node1" presStyleIdx="5" presStyleCnt="6">
        <dgm:presLayoutVars>
          <dgm:bulletEnabled val="1"/>
        </dgm:presLayoutVars>
      </dgm:prSet>
      <dgm:spPr/>
    </dgm:pt>
  </dgm:ptLst>
  <dgm:cxnLst>
    <dgm:cxn modelId="{4466F602-A334-4B40-9BB9-BA961717F68B}" type="presOf" srcId="{7911BF64-A74B-4CA3-B667-04F68EA70B71}" destId="{2996BFDF-B724-0445-AE50-91006D7E4FC6}" srcOrd="0" destOrd="0" presId="urn:microsoft.com/office/officeart/2005/8/layout/default"/>
    <dgm:cxn modelId="{3557DC0B-BFEF-8B42-98BE-D66AEA9EED6D}" type="presOf" srcId="{23FC29D2-D5A9-450B-8374-D97DA9E7F91F}" destId="{0EBD3F74-BF2E-8240-AEB7-6AF0D7A2FB95}" srcOrd="0" destOrd="0" presId="urn:microsoft.com/office/officeart/2005/8/layout/default"/>
    <dgm:cxn modelId="{A2E1A135-1F92-B148-834A-7D21F949AD96}" type="presOf" srcId="{FF338DD7-ED03-4F45-AA6F-3C54E81FD33A}" destId="{15AD5899-7F70-344F-90A6-5B13AA924C70}" srcOrd="0" destOrd="0" presId="urn:microsoft.com/office/officeart/2005/8/layout/default"/>
    <dgm:cxn modelId="{2D96D835-ADDE-427D-A705-EA1A89E88B12}" srcId="{7911BF64-A74B-4CA3-B667-04F68EA70B71}" destId="{86D19078-0F9F-4819-BCFC-FDD8A21AE69B}" srcOrd="0" destOrd="0" parTransId="{2CD0E0ED-7303-4A16-B3F8-EC95DE233EAA}" sibTransId="{01F2E09F-F560-4EBC-9274-E1EF2E9E2A25}"/>
    <dgm:cxn modelId="{76964779-8605-4283-9FF0-25CD995888E3}" srcId="{7911BF64-A74B-4CA3-B667-04F68EA70B71}" destId="{8664D68E-EF83-46E7-AFF6-50057BF157D8}" srcOrd="1" destOrd="0" parTransId="{C69150EA-13A8-43DD-8B8B-54C0A670590E}" sibTransId="{70A67536-C835-47BD-B729-8F4AEFBE9228}"/>
    <dgm:cxn modelId="{AC7D3490-7DA7-C943-B823-A95529B9FE87}" type="presOf" srcId="{7BD0E050-4633-4FA5-97E2-0EC77AA3E3C2}" destId="{3E7835E8-F102-2A45-9C77-2871D7108084}" srcOrd="0" destOrd="0" presId="urn:microsoft.com/office/officeart/2005/8/layout/default"/>
    <dgm:cxn modelId="{468B31BF-8185-45ED-B29B-37408E7E1A1F}" srcId="{7911BF64-A74B-4CA3-B667-04F68EA70B71}" destId="{F887BDA7-1560-4ED6-BF93-8630CF3DC156}" srcOrd="3" destOrd="0" parTransId="{79E7C90D-F4FB-4BF5-B0E2-A77793EE6D84}" sibTransId="{18AFD2A0-3BF1-4654-B1CD-68CDA211E649}"/>
    <dgm:cxn modelId="{8B7A5EC4-94A5-4E20-9A3B-2CB8CA96D02D}" srcId="{7911BF64-A74B-4CA3-B667-04F68EA70B71}" destId="{FF338DD7-ED03-4F45-AA6F-3C54E81FD33A}" srcOrd="4" destOrd="0" parTransId="{97166FD6-CEEB-42CF-A329-53FFCF35B267}" sibTransId="{08FE466A-7F29-44FE-87B2-BEED4132E571}"/>
    <dgm:cxn modelId="{FF8BD2CE-9B2C-5144-A513-526F0BE20AAD}" type="presOf" srcId="{8664D68E-EF83-46E7-AFF6-50057BF157D8}" destId="{0F561F54-4D52-0845-AF45-E9BF40B2CB8A}" srcOrd="0" destOrd="0" presId="urn:microsoft.com/office/officeart/2005/8/layout/default"/>
    <dgm:cxn modelId="{7A91ADD5-2AA6-DD4D-A181-4E5D1B1329D2}" type="presOf" srcId="{F887BDA7-1560-4ED6-BF93-8630CF3DC156}" destId="{01156EFF-76A9-914B-A5DF-C0670183E524}" srcOrd="0" destOrd="0" presId="urn:microsoft.com/office/officeart/2005/8/layout/default"/>
    <dgm:cxn modelId="{628B41DE-D270-4E35-80CA-6B435E375AFF}" srcId="{7911BF64-A74B-4CA3-B667-04F68EA70B71}" destId="{23FC29D2-D5A9-450B-8374-D97DA9E7F91F}" srcOrd="2" destOrd="0" parTransId="{8A068A85-B2BB-493D-A17D-7FE54D1D83D3}" sibTransId="{4D978559-E4D7-429B-B650-07F5167BD110}"/>
    <dgm:cxn modelId="{518B40ED-670E-534E-8047-233F2AF2F5BE}" type="presOf" srcId="{86D19078-0F9F-4819-BCFC-FDD8A21AE69B}" destId="{B23A013C-AE4E-1746-95A0-3BFA07F08F57}" srcOrd="0" destOrd="0" presId="urn:microsoft.com/office/officeart/2005/8/layout/default"/>
    <dgm:cxn modelId="{AF5685F7-0656-478A-A0DF-82F2E0135491}" srcId="{7911BF64-A74B-4CA3-B667-04F68EA70B71}" destId="{7BD0E050-4633-4FA5-97E2-0EC77AA3E3C2}" srcOrd="5" destOrd="0" parTransId="{C8C3851C-CF8D-430B-A607-F36E48264B72}" sibTransId="{682F7A3A-D9CE-4C2A-AFF1-3647B1EADBC2}"/>
    <dgm:cxn modelId="{5DE696F3-0A81-5145-95F6-87EC9F3F214A}" type="presParOf" srcId="{2996BFDF-B724-0445-AE50-91006D7E4FC6}" destId="{B23A013C-AE4E-1746-95A0-3BFA07F08F57}" srcOrd="0" destOrd="0" presId="urn:microsoft.com/office/officeart/2005/8/layout/default"/>
    <dgm:cxn modelId="{24FDD632-40A1-7344-83DD-0D372CDE9C81}" type="presParOf" srcId="{2996BFDF-B724-0445-AE50-91006D7E4FC6}" destId="{11C841F3-1305-ED4B-B8E6-7EFE651B756A}" srcOrd="1" destOrd="0" presId="urn:microsoft.com/office/officeart/2005/8/layout/default"/>
    <dgm:cxn modelId="{3794D2AE-2BB5-2844-9F76-398E2FC05CB1}" type="presParOf" srcId="{2996BFDF-B724-0445-AE50-91006D7E4FC6}" destId="{0F561F54-4D52-0845-AF45-E9BF40B2CB8A}" srcOrd="2" destOrd="0" presId="urn:microsoft.com/office/officeart/2005/8/layout/default"/>
    <dgm:cxn modelId="{291146A2-E901-014E-90C5-F13EB4CD1ADD}" type="presParOf" srcId="{2996BFDF-B724-0445-AE50-91006D7E4FC6}" destId="{D49349B8-EFAA-9A42-86CD-523567B0730D}" srcOrd="3" destOrd="0" presId="urn:microsoft.com/office/officeart/2005/8/layout/default"/>
    <dgm:cxn modelId="{E16AD03A-2890-2B4D-A53E-343B44EF468E}" type="presParOf" srcId="{2996BFDF-B724-0445-AE50-91006D7E4FC6}" destId="{0EBD3F74-BF2E-8240-AEB7-6AF0D7A2FB95}" srcOrd="4" destOrd="0" presId="urn:microsoft.com/office/officeart/2005/8/layout/default"/>
    <dgm:cxn modelId="{5C23F242-F58F-B148-8F21-982FB3EEB9C2}" type="presParOf" srcId="{2996BFDF-B724-0445-AE50-91006D7E4FC6}" destId="{DC910276-7D57-CF4B-AB66-75C41A8635BF}" srcOrd="5" destOrd="0" presId="urn:microsoft.com/office/officeart/2005/8/layout/default"/>
    <dgm:cxn modelId="{58CFF254-26A9-EA4F-A0A6-3B99FFD3BC9D}" type="presParOf" srcId="{2996BFDF-B724-0445-AE50-91006D7E4FC6}" destId="{01156EFF-76A9-914B-A5DF-C0670183E524}" srcOrd="6" destOrd="0" presId="urn:microsoft.com/office/officeart/2005/8/layout/default"/>
    <dgm:cxn modelId="{98DDD355-83F7-4440-8334-01E740979DFA}" type="presParOf" srcId="{2996BFDF-B724-0445-AE50-91006D7E4FC6}" destId="{D310FECE-2FA6-B642-B807-4D514C0B9984}" srcOrd="7" destOrd="0" presId="urn:microsoft.com/office/officeart/2005/8/layout/default"/>
    <dgm:cxn modelId="{BDC810E1-DBB1-344B-8055-E0FD1815E817}" type="presParOf" srcId="{2996BFDF-B724-0445-AE50-91006D7E4FC6}" destId="{15AD5899-7F70-344F-90A6-5B13AA924C70}" srcOrd="8" destOrd="0" presId="urn:microsoft.com/office/officeart/2005/8/layout/default"/>
    <dgm:cxn modelId="{C7086800-0B32-B04B-9C0A-7CED67EDF50D}" type="presParOf" srcId="{2996BFDF-B724-0445-AE50-91006D7E4FC6}" destId="{87EC008C-1DB5-E74C-A256-23FCD9ECBAEC}" srcOrd="9" destOrd="0" presId="urn:microsoft.com/office/officeart/2005/8/layout/default"/>
    <dgm:cxn modelId="{4B668EF6-9CE0-3640-A39F-9384F3ADA696}" type="presParOf" srcId="{2996BFDF-B724-0445-AE50-91006D7E4FC6}" destId="{3E7835E8-F102-2A45-9C77-2871D7108084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8F5580-AF9F-492B-8172-D4C0E307CCA9}" type="doc">
      <dgm:prSet loTypeId="urn:microsoft.com/office/officeart/2016/7/layout/RepeatingBendingProcessNew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95F2A5E-66A4-4D47-A556-F4A12432BBD2}">
      <dgm:prSet/>
      <dgm:spPr/>
      <dgm:t>
        <a:bodyPr/>
        <a:lstStyle/>
        <a:p>
          <a:r>
            <a:rPr lang="en-US" b="1" dirty="0"/>
            <a:t>Clinical reasoning </a:t>
          </a:r>
          <a:r>
            <a:rPr lang="en-US" dirty="0"/>
            <a:t>– suspicion, medical history</a:t>
          </a:r>
        </a:p>
      </dgm:t>
    </dgm:pt>
    <dgm:pt modelId="{E22D3488-54BC-42DC-B55F-33EF1D0AF8F8}" type="parTrans" cxnId="{961FA432-4CEE-48F3-ADA2-D7421BDE8E21}">
      <dgm:prSet/>
      <dgm:spPr/>
      <dgm:t>
        <a:bodyPr/>
        <a:lstStyle/>
        <a:p>
          <a:endParaRPr lang="en-US"/>
        </a:p>
      </dgm:t>
    </dgm:pt>
    <dgm:pt modelId="{EE0AAEE7-C52D-4ACE-B604-23112A8E15F0}" type="sibTrans" cxnId="{961FA432-4CEE-48F3-ADA2-D7421BDE8E21}">
      <dgm:prSet/>
      <dgm:spPr/>
      <dgm:t>
        <a:bodyPr/>
        <a:lstStyle/>
        <a:p>
          <a:endParaRPr lang="en-US"/>
        </a:p>
      </dgm:t>
    </dgm:pt>
    <dgm:pt modelId="{AEDA7A53-C9E7-4344-A38D-7E68295B4847}">
      <dgm:prSet/>
      <dgm:spPr/>
      <dgm:t>
        <a:bodyPr/>
        <a:lstStyle/>
        <a:p>
          <a:r>
            <a:rPr lang="en-US" b="1"/>
            <a:t>Temporal relation </a:t>
          </a:r>
          <a:r>
            <a:rPr lang="en-US"/>
            <a:t>between symptoms, DILD onset and drug</a:t>
          </a:r>
        </a:p>
      </dgm:t>
    </dgm:pt>
    <dgm:pt modelId="{EB054307-C0F2-4066-8206-1441C4608DF3}" type="parTrans" cxnId="{A6CA87C1-CAF7-4A0E-8D3C-9A27159E8DB9}">
      <dgm:prSet/>
      <dgm:spPr/>
      <dgm:t>
        <a:bodyPr/>
        <a:lstStyle/>
        <a:p>
          <a:endParaRPr lang="en-US"/>
        </a:p>
      </dgm:t>
    </dgm:pt>
    <dgm:pt modelId="{04A81C06-7D40-4B5A-B4C1-14BCADE263AB}" type="sibTrans" cxnId="{A6CA87C1-CAF7-4A0E-8D3C-9A27159E8DB9}">
      <dgm:prSet/>
      <dgm:spPr/>
      <dgm:t>
        <a:bodyPr/>
        <a:lstStyle/>
        <a:p>
          <a:endParaRPr lang="en-US"/>
        </a:p>
      </dgm:t>
    </dgm:pt>
    <dgm:pt modelId="{90151F08-4F80-4232-8CBD-2C1276564635}">
      <dgm:prSet/>
      <dgm:spPr/>
      <dgm:t>
        <a:bodyPr/>
        <a:lstStyle/>
        <a:p>
          <a:r>
            <a:rPr lang="en-US" b="1"/>
            <a:t>Exclusion of other causes </a:t>
          </a:r>
          <a:r>
            <a:rPr lang="en-US"/>
            <a:t>(</a:t>
          </a:r>
          <a:r>
            <a:rPr lang="it-IT"/>
            <a:t>infection, congestive heart failure, radiation-induced lung injury, progression of the underlying disease, pulmonary embolism)</a:t>
          </a:r>
          <a:endParaRPr lang="en-US"/>
        </a:p>
      </dgm:t>
    </dgm:pt>
    <dgm:pt modelId="{C6020C48-24F0-4ED8-BC5C-B84F35978608}" type="parTrans" cxnId="{6CBC62AE-9119-4C62-B2D5-EA019D9A5ADA}">
      <dgm:prSet/>
      <dgm:spPr/>
      <dgm:t>
        <a:bodyPr/>
        <a:lstStyle/>
        <a:p>
          <a:endParaRPr lang="en-US"/>
        </a:p>
      </dgm:t>
    </dgm:pt>
    <dgm:pt modelId="{597C25BA-5954-44B8-9F30-6E6F064DDA48}" type="sibTrans" cxnId="{6CBC62AE-9119-4C62-B2D5-EA019D9A5ADA}">
      <dgm:prSet/>
      <dgm:spPr/>
      <dgm:t>
        <a:bodyPr/>
        <a:lstStyle/>
        <a:p>
          <a:endParaRPr lang="en-US"/>
        </a:p>
      </dgm:t>
    </dgm:pt>
    <dgm:pt modelId="{0B774D49-2176-405C-B761-2B1548155E12}">
      <dgm:prSet/>
      <dgm:spPr/>
      <dgm:t>
        <a:bodyPr/>
        <a:lstStyle/>
        <a:p>
          <a:r>
            <a:rPr lang="it-IT" b="1"/>
            <a:t>Improvement on drug withdrawal </a:t>
          </a:r>
          <a:r>
            <a:rPr lang="it-IT"/>
            <a:t>with or without corticosteroid therapy</a:t>
          </a:r>
          <a:endParaRPr lang="en-US"/>
        </a:p>
      </dgm:t>
    </dgm:pt>
    <dgm:pt modelId="{322F0ED1-C07E-4770-A978-953CFB6B33D6}" type="parTrans" cxnId="{259360AE-F100-4A52-A3BC-FA68789239CA}">
      <dgm:prSet/>
      <dgm:spPr/>
      <dgm:t>
        <a:bodyPr/>
        <a:lstStyle/>
        <a:p>
          <a:endParaRPr lang="en-US"/>
        </a:p>
      </dgm:t>
    </dgm:pt>
    <dgm:pt modelId="{79E468A6-E1DB-45C5-813C-F864927B66A3}" type="sibTrans" cxnId="{259360AE-F100-4A52-A3BC-FA68789239CA}">
      <dgm:prSet/>
      <dgm:spPr/>
      <dgm:t>
        <a:bodyPr/>
        <a:lstStyle/>
        <a:p>
          <a:endParaRPr lang="en-US"/>
        </a:p>
      </dgm:t>
    </dgm:pt>
    <dgm:pt modelId="{9BB6C900-8DD8-4CF5-ABB0-97D53000217D}">
      <dgm:prSet/>
      <dgm:spPr/>
      <dgm:t>
        <a:bodyPr/>
        <a:lstStyle/>
        <a:p>
          <a:r>
            <a:rPr lang="it-IT"/>
            <a:t>Rechallenge (?)</a:t>
          </a:r>
          <a:endParaRPr lang="en-US"/>
        </a:p>
      </dgm:t>
    </dgm:pt>
    <dgm:pt modelId="{64708456-CC2F-4D02-93E2-D9FBA53349B1}" type="parTrans" cxnId="{F7015768-F776-4ABF-BBBC-B0432F9EE94B}">
      <dgm:prSet/>
      <dgm:spPr/>
      <dgm:t>
        <a:bodyPr/>
        <a:lstStyle/>
        <a:p>
          <a:endParaRPr lang="en-US"/>
        </a:p>
      </dgm:t>
    </dgm:pt>
    <dgm:pt modelId="{82438883-AFAE-4048-9786-CEC07E163EE5}" type="sibTrans" cxnId="{F7015768-F776-4ABF-BBBC-B0432F9EE94B}">
      <dgm:prSet/>
      <dgm:spPr/>
      <dgm:t>
        <a:bodyPr/>
        <a:lstStyle/>
        <a:p>
          <a:endParaRPr lang="en-US"/>
        </a:p>
      </dgm:t>
    </dgm:pt>
    <dgm:pt modelId="{F9094A07-A711-3746-8C6A-35617FB7FA79}" type="pres">
      <dgm:prSet presAssocID="{3A8F5580-AF9F-492B-8172-D4C0E307CCA9}" presName="Name0" presStyleCnt="0">
        <dgm:presLayoutVars>
          <dgm:dir/>
          <dgm:resizeHandles val="exact"/>
        </dgm:presLayoutVars>
      </dgm:prSet>
      <dgm:spPr/>
    </dgm:pt>
    <dgm:pt modelId="{5AF7CE06-1F50-AA4B-9FD4-3B142F34CA18}" type="pres">
      <dgm:prSet presAssocID="{095F2A5E-66A4-4D47-A556-F4A12432BBD2}" presName="node" presStyleLbl="node1" presStyleIdx="0" presStyleCnt="5">
        <dgm:presLayoutVars>
          <dgm:bulletEnabled val="1"/>
        </dgm:presLayoutVars>
      </dgm:prSet>
      <dgm:spPr/>
    </dgm:pt>
    <dgm:pt modelId="{2F194E16-0729-C145-803E-F8E63332B9F4}" type="pres">
      <dgm:prSet presAssocID="{EE0AAEE7-C52D-4ACE-B604-23112A8E15F0}" presName="sibTrans" presStyleLbl="sibTrans1D1" presStyleIdx="0" presStyleCnt="4"/>
      <dgm:spPr/>
    </dgm:pt>
    <dgm:pt modelId="{B28FA799-3483-0A4B-87C2-CFBE93B87DD2}" type="pres">
      <dgm:prSet presAssocID="{EE0AAEE7-C52D-4ACE-B604-23112A8E15F0}" presName="connectorText" presStyleLbl="sibTrans1D1" presStyleIdx="0" presStyleCnt="4"/>
      <dgm:spPr/>
    </dgm:pt>
    <dgm:pt modelId="{758F9BCB-2AA9-B643-AA27-F59697B2FF98}" type="pres">
      <dgm:prSet presAssocID="{AEDA7A53-C9E7-4344-A38D-7E68295B4847}" presName="node" presStyleLbl="node1" presStyleIdx="1" presStyleCnt="5">
        <dgm:presLayoutVars>
          <dgm:bulletEnabled val="1"/>
        </dgm:presLayoutVars>
      </dgm:prSet>
      <dgm:spPr/>
    </dgm:pt>
    <dgm:pt modelId="{D344A716-AC36-5B4E-A9F8-92F2624F93A4}" type="pres">
      <dgm:prSet presAssocID="{04A81C06-7D40-4B5A-B4C1-14BCADE263AB}" presName="sibTrans" presStyleLbl="sibTrans1D1" presStyleIdx="1" presStyleCnt="4"/>
      <dgm:spPr/>
    </dgm:pt>
    <dgm:pt modelId="{BDF0AA4D-2576-334E-9838-7A8FE45A3C3E}" type="pres">
      <dgm:prSet presAssocID="{04A81C06-7D40-4B5A-B4C1-14BCADE263AB}" presName="connectorText" presStyleLbl="sibTrans1D1" presStyleIdx="1" presStyleCnt="4"/>
      <dgm:spPr/>
    </dgm:pt>
    <dgm:pt modelId="{7F91243D-3D9E-1F4F-9361-05225D84EDE7}" type="pres">
      <dgm:prSet presAssocID="{90151F08-4F80-4232-8CBD-2C1276564635}" presName="node" presStyleLbl="node1" presStyleIdx="2" presStyleCnt="5">
        <dgm:presLayoutVars>
          <dgm:bulletEnabled val="1"/>
        </dgm:presLayoutVars>
      </dgm:prSet>
      <dgm:spPr/>
    </dgm:pt>
    <dgm:pt modelId="{5F617292-8909-C245-B442-92C7ADE0B017}" type="pres">
      <dgm:prSet presAssocID="{597C25BA-5954-44B8-9F30-6E6F064DDA48}" presName="sibTrans" presStyleLbl="sibTrans1D1" presStyleIdx="2" presStyleCnt="4"/>
      <dgm:spPr/>
    </dgm:pt>
    <dgm:pt modelId="{E5922388-8277-914B-B615-48D3B0428741}" type="pres">
      <dgm:prSet presAssocID="{597C25BA-5954-44B8-9F30-6E6F064DDA48}" presName="connectorText" presStyleLbl="sibTrans1D1" presStyleIdx="2" presStyleCnt="4"/>
      <dgm:spPr/>
    </dgm:pt>
    <dgm:pt modelId="{47988380-5CC2-1944-A629-F64477A4E4AA}" type="pres">
      <dgm:prSet presAssocID="{0B774D49-2176-405C-B761-2B1548155E12}" presName="node" presStyleLbl="node1" presStyleIdx="3" presStyleCnt="5">
        <dgm:presLayoutVars>
          <dgm:bulletEnabled val="1"/>
        </dgm:presLayoutVars>
      </dgm:prSet>
      <dgm:spPr/>
    </dgm:pt>
    <dgm:pt modelId="{01C51093-501F-9B4C-8256-F5281DA6EEBF}" type="pres">
      <dgm:prSet presAssocID="{79E468A6-E1DB-45C5-813C-F864927B66A3}" presName="sibTrans" presStyleLbl="sibTrans1D1" presStyleIdx="3" presStyleCnt="4"/>
      <dgm:spPr/>
    </dgm:pt>
    <dgm:pt modelId="{0BE6A471-4473-C342-B182-894D6EEA9DEB}" type="pres">
      <dgm:prSet presAssocID="{79E468A6-E1DB-45C5-813C-F864927B66A3}" presName="connectorText" presStyleLbl="sibTrans1D1" presStyleIdx="3" presStyleCnt="4"/>
      <dgm:spPr/>
    </dgm:pt>
    <dgm:pt modelId="{F27160F9-B135-D14F-9916-CDEEC103B910}" type="pres">
      <dgm:prSet presAssocID="{9BB6C900-8DD8-4CF5-ABB0-97D53000217D}" presName="node" presStyleLbl="node1" presStyleIdx="4" presStyleCnt="5">
        <dgm:presLayoutVars>
          <dgm:bulletEnabled val="1"/>
        </dgm:presLayoutVars>
      </dgm:prSet>
      <dgm:spPr/>
    </dgm:pt>
  </dgm:ptLst>
  <dgm:cxnLst>
    <dgm:cxn modelId="{2EA8B602-4504-B844-AEDC-4E556A789247}" type="presOf" srcId="{3A8F5580-AF9F-492B-8172-D4C0E307CCA9}" destId="{F9094A07-A711-3746-8C6A-35617FB7FA79}" srcOrd="0" destOrd="0" presId="urn:microsoft.com/office/officeart/2016/7/layout/RepeatingBendingProcessNew"/>
    <dgm:cxn modelId="{6094C20E-442D-3C43-ADCC-18892EA1A849}" type="presOf" srcId="{04A81C06-7D40-4B5A-B4C1-14BCADE263AB}" destId="{D344A716-AC36-5B4E-A9F8-92F2624F93A4}" srcOrd="0" destOrd="0" presId="urn:microsoft.com/office/officeart/2016/7/layout/RepeatingBendingProcessNew"/>
    <dgm:cxn modelId="{9C326217-6F4A-C443-AA1C-181E4E6421B2}" type="presOf" srcId="{EE0AAEE7-C52D-4ACE-B604-23112A8E15F0}" destId="{B28FA799-3483-0A4B-87C2-CFBE93B87DD2}" srcOrd="1" destOrd="0" presId="urn:microsoft.com/office/officeart/2016/7/layout/RepeatingBendingProcessNew"/>
    <dgm:cxn modelId="{22215C2B-FD87-4547-B939-E61BBF7E3860}" type="presOf" srcId="{AEDA7A53-C9E7-4344-A38D-7E68295B4847}" destId="{758F9BCB-2AA9-B643-AA27-F59697B2FF98}" srcOrd="0" destOrd="0" presId="urn:microsoft.com/office/officeart/2016/7/layout/RepeatingBendingProcessNew"/>
    <dgm:cxn modelId="{961FA432-4CEE-48F3-ADA2-D7421BDE8E21}" srcId="{3A8F5580-AF9F-492B-8172-D4C0E307CCA9}" destId="{095F2A5E-66A4-4D47-A556-F4A12432BBD2}" srcOrd="0" destOrd="0" parTransId="{E22D3488-54BC-42DC-B55F-33EF1D0AF8F8}" sibTransId="{EE0AAEE7-C52D-4ACE-B604-23112A8E15F0}"/>
    <dgm:cxn modelId="{5B111D3A-41CD-1A44-9A70-E801974B2E6C}" type="presOf" srcId="{597C25BA-5954-44B8-9F30-6E6F064DDA48}" destId="{5F617292-8909-C245-B442-92C7ADE0B017}" srcOrd="0" destOrd="0" presId="urn:microsoft.com/office/officeart/2016/7/layout/RepeatingBendingProcessNew"/>
    <dgm:cxn modelId="{F009F942-D09B-3B4E-BFA9-A0CECD7C0FB9}" type="presOf" srcId="{79E468A6-E1DB-45C5-813C-F864927B66A3}" destId="{01C51093-501F-9B4C-8256-F5281DA6EEBF}" srcOrd="0" destOrd="0" presId="urn:microsoft.com/office/officeart/2016/7/layout/RepeatingBendingProcessNew"/>
    <dgm:cxn modelId="{F7015768-F776-4ABF-BBBC-B0432F9EE94B}" srcId="{3A8F5580-AF9F-492B-8172-D4C0E307CCA9}" destId="{9BB6C900-8DD8-4CF5-ABB0-97D53000217D}" srcOrd="4" destOrd="0" parTransId="{64708456-CC2F-4D02-93E2-D9FBA53349B1}" sibTransId="{82438883-AFAE-4048-9786-CEC07E163EE5}"/>
    <dgm:cxn modelId="{3521AF6B-0538-A241-9F03-9E2795DFF48E}" type="presOf" srcId="{095F2A5E-66A4-4D47-A556-F4A12432BBD2}" destId="{5AF7CE06-1F50-AA4B-9FD4-3B142F34CA18}" srcOrd="0" destOrd="0" presId="urn:microsoft.com/office/officeart/2016/7/layout/RepeatingBendingProcessNew"/>
    <dgm:cxn modelId="{3F2022A9-82E2-F945-9EE4-D7F182F1294C}" type="presOf" srcId="{9BB6C900-8DD8-4CF5-ABB0-97D53000217D}" destId="{F27160F9-B135-D14F-9916-CDEEC103B910}" srcOrd="0" destOrd="0" presId="urn:microsoft.com/office/officeart/2016/7/layout/RepeatingBendingProcessNew"/>
    <dgm:cxn modelId="{2C5A86AD-2AB0-2A4E-BB2D-7AF58E04F6A5}" type="presOf" srcId="{EE0AAEE7-C52D-4ACE-B604-23112A8E15F0}" destId="{2F194E16-0729-C145-803E-F8E63332B9F4}" srcOrd="0" destOrd="0" presId="urn:microsoft.com/office/officeart/2016/7/layout/RepeatingBendingProcessNew"/>
    <dgm:cxn modelId="{259360AE-F100-4A52-A3BC-FA68789239CA}" srcId="{3A8F5580-AF9F-492B-8172-D4C0E307CCA9}" destId="{0B774D49-2176-405C-B761-2B1548155E12}" srcOrd="3" destOrd="0" parTransId="{322F0ED1-C07E-4770-A978-953CFB6B33D6}" sibTransId="{79E468A6-E1DB-45C5-813C-F864927B66A3}"/>
    <dgm:cxn modelId="{6CBC62AE-9119-4C62-B2D5-EA019D9A5ADA}" srcId="{3A8F5580-AF9F-492B-8172-D4C0E307CCA9}" destId="{90151F08-4F80-4232-8CBD-2C1276564635}" srcOrd="2" destOrd="0" parTransId="{C6020C48-24F0-4ED8-BC5C-B84F35978608}" sibTransId="{597C25BA-5954-44B8-9F30-6E6F064DDA48}"/>
    <dgm:cxn modelId="{A6CA87C1-CAF7-4A0E-8D3C-9A27159E8DB9}" srcId="{3A8F5580-AF9F-492B-8172-D4C0E307CCA9}" destId="{AEDA7A53-C9E7-4344-A38D-7E68295B4847}" srcOrd="1" destOrd="0" parTransId="{EB054307-C0F2-4066-8206-1441C4608DF3}" sibTransId="{04A81C06-7D40-4B5A-B4C1-14BCADE263AB}"/>
    <dgm:cxn modelId="{3FC65ADA-5B97-B141-9DD3-A2BC658848DC}" type="presOf" srcId="{79E468A6-E1DB-45C5-813C-F864927B66A3}" destId="{0BE6A471-4473-C342-B182-894D6EEA9DEB}" srcOrd="1" destOrd="0" presId="urn:microsoft.com/office/officeart/2016/7/layout/RepeatingBendingProcessNew"/>
    <dgm:cxn modelId="{93C64DE8-0A0C-1F4D-BDDD-8C84A0A4C6DD}" type="presOf" srcId="{04A81C06-7D40-4B5A-B4C1-14BCADE263AB}" destId="{BDF0AA4D-2576-334E-9838-7A8FE45A3C3E}" srcOrd="1" destOrd="0" presId="urn:microsoft.com/office/officeart/2016/7/layout/RepeatingBendingProcessNew"/>
    <dgm:cxn modelId="{B67DBBEC-3828-FE4E-A89E-5B9860E8C5CA}" type="presOf" srcId="{0B774D49-2176-405C-B761-2B1548155E12}" destId="{47988380-5CC2-1944-A629-F64477A4E4AA}" srcOrd="0" destOrd="0" presId="urn:microsoft.com/office/officeart/2016/7/layout/RepeatingBendingProcessNew"/>
    <dgm:cxn modelId="{F4699AF3-ACFC-5B47-8FB8-24F7E1871B3F}" type="presOf" srcId="{90151F08-4F80-4232-8CBD-2C1276564635}" destId="{7F91243D-3D9E-1F4F-9361-05225D84EDE7}" srcOrd="0" destOrd="0" presId="urn:microsoft.com/office/officeart/2016/7/layout/RepeatingBendingProcessNew"/>
    <dgm:cxn modelId="{D09C1DF8-5BC4-4344-9DCD-041B9BEAC4F3}" type="presOf" srcId="{597C25BA-5954-44B8-9F30-6E6F064DDA48}" destId="{E5922388-8277-914B-B615-48D3B0428741}" srcOrd="1" destOrd="0" presId="urn:microsoft.com/office/officeart/2016/7/layout/RepeatingBendingProcessNew"/>
    <dgm:cxn modelId="{DBBFC6B8-BAD3-B94B-BC1D-733875453FAA}" type="presParOf" srcId="{F9094A07-A711-3746-8C6A-35617FB7FA79}" destId="{5AF7CE06-1F50-AA4B-9FD4-3B142F34CA18}" srcOrd="0" destOrd="0" presId="urn:microsoft.com/office/officeart/2016/7/layout/RepeatingBendingProcessNew"/>
    <dgm:cxn modelId="{2B96C0A0-5230-4A46-BB36-144CCD0E731E}" type="presParOf" srcId="{F9094A07-A711-3746-8C6A-35617FB7FA79}" destId="{2F194E16-0729-C145-803E-F8E63332B9F4}" srcOrd="1" destOrd="0" presId="urn:microsoft.com/office/officeart/2016/7/layout/RepeatingBendingProcessNew"/>
    <dgm:cxn modelId="{F361F9D5-57B3-9349-905F-59D7B3729B4B}" type="presParOf" srcId="{2F194E16-0729-C145-803E-F8E63332B9F4}" destId="{B28FA799-3483-0A4B-87C2-CFBE93B87DD2}" srcOrd="0" destOrd="0" presId="urn:microsoft.com/office/officeart/2016/7/layout/RepeatingBendingProcessNew"/>
    <dgm:cxn modelId="{79E31E1F-2374-E949-B7FB-E67B9715E76D}" type="presParOf" srcId="{F9094A07-A711-3746-8C6A-35617FB7FA79}" destId="{758F9BCB-2AA9-B643-AA27-F59697B2FF98}" srcOrd="2" destOrd="0" presId="urn:microsoft.com/office/officeart/2016/7/layout/RepeatingBendingProcessNew"/>
    <dgm:cxn modelId="{988D607F-2786-5F46-83B6-FDF6DFADB8F0}" type="presParOf" srcId="{F9094A07-A711-3746-8C6A-35617FB7FA79}" destId="{D344A716-AC36-5B4E-A9F8-92F2624F93A4}" srcOrd="3" destOrd="0" presId="urn:microsoft.com/office/officeart/2016/7/layout/RepeatingBendingProcessNew"/>
    <dgm:cxn modelId="{072BEFC6-582E-3E45-9CE5-54DFFCE43F21}" type="presParOf" srcId="{D344A716-AC36-5B4E-A9F8-92F2624F93A4}" destId="{BDF0AA4D-2576-334E-9838-7A8FE45A3C3E}" srcOrd="0" destOrd="0" presId="urn:microsoft.com/office/officeart/2016/7/layout/RepeatingBendingProcessNew"/>
    <dgm:cxn modelId="{0C9889A9-F3A7-1A4B-B667-D5C29E12C85C}" type="presParOf" srcId="{F9094A07-A711-3746-8C6A-35617FB7FA79}" destId="{7F91243D-3D9E-1F4F-9361-05225D84EDE7}" srcOrd="4" destOrd="0" presId="urn:microsoft.com/office/officeart/2016/7/layout/RepeatingBendingProcessNew"/>
    <dgm:cxn modelId="{2730A66A-F481-694C-9857-DE4BBCF78C64}" type="presParOf" srcId="{F9094A07-A711-3746-8C6A-35617FB7FA79}" destId="{5F617292-8909-C245-B442-92C7ADE0B017}" srcOrd="5" destOrd="0" presId="urn:microsoft.com/office/officeart/2016/7/layout/RepeatingBendingProcessNew"/>
    <dgm:cxn modelId="{934CD332-5EB8-4248-8563-3529D04C3389}" type="presParOf" srcId="{5F617292-8909-C245-B442-92C7ADE0B017}" destId="{E5922388-8277-914B-B615-48D3B0428741}" srcOrd="0" destOrd="0" presId="urn:microsoft.com/office/officeart/2016/7/layout/RepeatingBendingProcessNew"/>
    <dgm:cxn modelId="{DF70B349-9F60-C045-A47C-0234C78A0201}" type="presParOf" srcId="{F9094A07-A711-3746-8C6A-35617FB7FA79}" destId="{47988380-5CC2-1944-A629-F64477A4E4AA}" srcOrd="6" destOrd="0" presId="urn:microsoft.com/office/officeart/2016/7/layout/RepeatingBendingProcessNew"/>
    <dgm:cxn modelId="{49FB0993-BCE8-6941-B713-D168D27B9740}" type="presParOf" srcId="{F9094A07-A711-3746-8C6A-35617FB7FA79}" destId="{01C51093-501F-9B4C-8256-F5281DA6EEBF}" srcOrd="7" destOrd="0" presId="urn:microsoft.com/office/officeart/2016/7/layout/RepeatingBendingProcessNew"/>
    <dgm:cxn modelId="{B1C06856-ADFE-A84F-B86B-F7BF1F929C7D}" type="presParOf" srcId="{01C51093-501F-9B4C-8256-F5281DA6EEBF}" destId="{0BE6A471-4473-C342-B182-894D6EEA9DEB}" srcOrd="0" destOrd="0" presId="urn:microsoft.com/office/officeart/2016/7/layout/RepeatingBendingProcessNew"/>
    <dgm:cxn modelId="{98142123-0485-F247-A169-186143DDA49A}" type="presParOf" srcId="{F9094A07-A711-3746-8C6A-35617FB7FA79}" destId="{F27160F9-B135-D14F-9916-CDEEC103B910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8809E9-45FC-4D7E-897D-81D635BFDA6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C28AB5-BC2F-49D7-8C32-D9631D73FD42}">
      <dgm:prSet custT="1"/>
      <dgm:spPr/>
      <dgm:t>
        <a:bodyPr/>
        <a:lstStyle/>
        <a:p>
          <a:r>
            <a:rPr lang="en-US" sz="2000"/>
            <a:t>10-20% lung tox</a:t>
          </a:r>
        </a:p>
      </dgm:t>
    </dgm:pt>
    <dgm:pt modelId="{5CB3CDBE-B808-439C-BFD0-6D35BB2098B2}" type="parTrans" cxnId="{24B1269F-79BD-4427-A345-2B6B69D05FE0}">
      <dgm:prSet/>
      <dgm:spPr/>
      <dgm:t>
        <a:bodyPr/>
        <a:lstStyle/>
        <a:p>
          <a:endParaRPr lang="en-US" sz="2400"/>
        </a:p>
      </dgm:t>
    </dgm:pt>
    <dgm:pt modelId="{CA3DE74F-3B70-4113-9DD4-FE58034DFC16}" type="sibTrans" cxnId="{24B1269F-79BD-4427-A345-2B6B69D05FE0}">
      <dgm:prSet/>
      <dgm:spPr/>
      <dgm:t>
        <a:bodyPr/>
        <a:lstStyle/>
        <a:p>
          <a:endParaRPr lang="en-US" sz="2400"/>
        </a:p>
      </dgm:t>
    </dgm:pt>
    <dgm:pt modelId="{DF45F26F-08E8-4F4B-8E13-F5E0344F783B}">
      <dgm:prSet custT="1"/>
      <dgm:spPr/>
      <dgm:t>
        <a:bodyPr/>
        <a:lstStyle/>
        <a:p>
          <a:r>
            <a:rPr lang="en-US" sz="2000"/>
            <a:t>Pathogen: direct damage, ox stress, immune-mediated</a:t>
          </a:r>
        </a:p>
      </dgm:t>
    </dgm:pt>
    <dgm:pt modelId="{273F52F7-E53C-45AA-96B4-A7010A0E5E04}" type="parTrans" cxnId="{47B61ED8-B262-414A-B428-A222501DFF58}">
      <dgm:prSet/>
      <dgm:spPr/>
      <dgm:t>
        <a:bodyPr/>
        <a:lstStyle/>
        <a:p>
          <a:endParaRPr lang="en-US" sz="2400"/>
        </a:p>
      </dgm:t>
    </dgm:pt>
    <dgm:pt modelId="{80984334-65B1-4156-BAC2-0926C6639A4B}" type="sibTrans" cxnId="{47B61ED8-B262-414A-B428-A222501DFF58}">
      <dgm:prSet/>
      <dgm:spPr/>
      <dgm:t>
        <a:bodyPr/>
        <a:lstStyle/>
        <a:p>
          <a:endParaRPr lang="en-US" sz="2400"/>
        </a:p>
      </dgm:t>
    </dgm:pt>
    <dgm:pt modelId="{557719C2-E8F7-48AC-8D5F-6EAD85D74380}">
      <dgm:prSet custT="1"/>
      <dgm:spPr/>
      <dgm:t>
        <a:bodyPr/>
        <a:lstStyle/>
        <a:p>
          <a:r>
            <a:rPr lang="en-US" sz="2000"/>
            <a:t>Time: weeks to few months after treatment initiation</a:t>
          </a:r>
        </a:p>
      </dgm:t>
    </dgm:pt>
    <dgm:pt modelId="{49A0F3E6-7F84-4B5D-BBD5-739149242870}" type="parTrans" cxnId="{BB0B3A99-69A7-4AC7-8C54-DBAD10886105}">
      <dgm:prSet/>
      <dgm:spPr/>
      <dgm:t>
        <a:bodyPr/>
        <a:lstStyle/>
        <a:p>
          <a:endParaRPr lang="en-US" sz="2400"/>
        </a:p>
      </dgm:t>
    </dgm:pt>
    <dgm:pt modelId="{647B48C7-D75E-4170-B48A-72A24C6475E1}" type="sibTrans" cxnId="{BB0B3A99-69A7-4AC7-8C54-DBAD10886105}">
      <dgm:prSet/>
      <dgm:spPr/>
      <dgm:t>
        <a:bodyPr/>
        <a:lstStyle/>
        <a:p>
          <a:endParaRPr lang="en-US" sz="2400"/>
        </a:p>
      </dgm:t>
    </dgm:pt>
    <dgm:pt modelId="{F30D5F7F-A449-4209-869B-3E652F61B71D}">
      <dgm:prSet custT="1"/>
      <dgm:spPr/>
      <dgm:t>
        <a:bodyPr/>
        <a:lstStyle/>
        <a:p>
          <a:r>
            <a:rPr lang="en-US" sz="2000"/>
            <a:t>Among most common drugs: Bleomycin and Cyclophosphamide</a:t>
          </a:r>
        </a:p>
      </dgm:t>
    </dgm:pt>
    <dgm:pt modelId="{2D63CAF1-F291-46D6-A48A-FEEB36A6D503}" type="parTrans" cxnId="{862DCDE2-C019-439D-B062-83314F717FE2}">
      <dgm:prSet/>
      <dgm:spPr/>
      <dgm:t>
        <a:bodyPr/>
        <a:lstStyle/>
        <a:p>
          <a:endParaRPr lang="en-US" sz="2400"/>
        </a:p>
      </dgm:t>
    </dgm:pt>
    <dgm:pt modelId="{1E542C49-7678-4EC0-813C-41FADEDE58C3}" type="sibTrans" cxnId="{862DCDE2-C019-439D-B062-83314F717FE2}">
      <dgm:prSet/>
      <dgm:spPr/>
      <dgm:t>
        <a:bodyPr/>
        <a:lstStyle/>
        <a:p>
          <a:endParaRPr lang="en-US" sz="2400"/>
        </a:p>
      </dgm:t>
    </dgm:pt>
    <dgm:pt modelId="{AB68ED0F-3944-489D-B1F6-5DF306F8B0B9}">
      <dgm:prSet custT="1"/>
      <dgm:spPr/>
      <dgm:t>
        <a:bodyPr/>
        <a:lstStyle/>
        <a:p>
          <a:r>
            <a:rPr lang="en-US" sz="2000" dirty="0"/>
            <a:t>Patterns: PPFE, </a:t>
          </a:r>
          <a:r>
            <a:rPr lang="it-IT" sz="2000" dirty="0"/>
            <a:t>UIP, NSIP, OP, DAD, AH, </a:t>
          </a:r>
          <a:r>
            <a:rPr lang="it-IT" sz="2000" dirty="0" err="1"/>
            <a:t>EoP</a:t>
          </a:r>
          <a:r>
            <a:rPr lang="it-IT" sz="2000" dirty="0"/>
            <a:t> and DIP </a:t>
          </a:r>
          <a:endParaRPr lang="en-US" sz="2000" dirty="0"/>
        </a:p>
      </dgm:t>
    </dgm:pt>
    <dgm:pt modelId="{5EC5CA84-860E-450E-9BBB-18056DFCF505}" type="parTrans" cxnId="{02157D7E-B2F9-4758-ADB7-B62D512E85A0}">
      <dgm:prSet/>
      <dgm:spPr/>
      <dgm:t>
        <a:bodyPr/>
        <a:lstStyle/>
        <a:p>
          <a:endParaRPr lang="en-US" sz="2400"/>
        </a:p>
      </dgm:t>
    </dgm:pt>
    <dgm:pt modelId="{06658005-BD85-41A0-80A4-19C0E9780F4C}" type="sibTrans" cxnId="{02157D7E-B2F9-4758-ADB7-B62D512E85A0}">
      <dgm:prSet/>
      <dgm:spPr/>
      <dgm:t>
        <a:bodyPr/>
        <a:lstStyle/>
        <a:p>
          <a:endParaRPr lang="en-US" sz="2400"/>
        </a:p>
      </dgm:t>
    </dgm:pt>
    <dgm:pt modelId="{417766CA-0D6D-5C49-939D-E733D3C57ADB}" type="pres">
      <dgm:prSet presAssocID="{748809E9-45FC-4D7E-897D-81D635BFDA62}" presName="linear" presStyleCnt="0">
        <dgm:presLayoutVars>
          <dgm:animLvl val="lvl"/>
          <dgm:resizeHandles val="exact"/>
        </dgm:presLayoutVars>
      </dgm:prSet>
      <dgm:spPr/>
    </dgm:pt>
    <dgm:pt modelId="{F6A7C5F4-DE58-DE46-933F-751D49FDCD99}" type="pres">
      <dgm:prSet presAssocID="{1BC28AB5-BC2F-49D7-8C32-D9631D73FD4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C3416E5-A3F5-AA46-A1C3-131F6F2E6879}" type="pres">
      <dgm:prSet presAssocID="{CA3DE74F-3B70-4113-9DD4-FE58034DFC16}" presName="spacer" presStyleCnt="0"/>
      <dgm:spPr/>
    </dgm:pt>
    <dgm:pt modelId="{A0EDC967-93B5-9446-9941-D38670085896}" type="pres">
      <dgm:prSet presAssocID="{DF45F26F-08E8-4F4B-8E13-F5E0344F783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CFE8FD9-9F2C-C44B-8CF8-C6D0E2FC4525}" type="pres">
      <dgm:prSet presAssocID="{80984334-65B1-4156-BAC2-0926C6639A4B}" presName="spacer" presStyleCnt="0"/>
      <dgm:spPr/>
    </dgm:pt>
    <dgm:pt modelId="{5FFD1E4E-DEC0-2843-BBB9-5D8B0BC9BD68}" type="pres">
      <dgm:prSet presAssocID="{557719C2-E8F7-48AC-8D5F-6EAD85D7438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C8BC8D3-B411-A840-8307-0FB313335321}" type="pres">
      <dgm:prSet presAssocID="{647B48C7-D75E-4170-B48A-72A24C6475E1}" presName="spacer" presStyleCnt="0"/>
      <dgm:spPr/>
    </dgm:pt>
    <dgm:pt modelId="{FD83419E-2847-E641-BAA6-E8087B31137E}" type="pres">
      <dgm:prSet presAssocID="{F30D5F7F-A449-4209-869B-3E652F61B71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CEA51E6-6008-E940-BBC8-FE6F1D645129}" type="pres">
      <dgm:prSet presAssocID="{1E542C49-7678-4EC0-813C-41FADEDE58C3}" presName="spacer" presStyleCnt="0"/>
      <dgm:spPr/>
    </dgm:pt>
    <dgm:pt modelId="{AF023058-0528-734C-AA3C-A26E5B873DA2}" type="pres">
      <dgm:prSet presAssocID="{AB68ED0F-3944-489D-B1F6-5DF306F8B0B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96A8D5D-71E8-6647-AFEC-635953882B4C}" type="presOf" srcId="{F30D5F7F-A449-4209-869B-3E652F61B71D}" destId="{FD83419E-2847-E641-BAA6-E8087B31137E}" srcOrd="0" destOrd="0" presId="urn:microsoft.com/office/officeart/2005/8/layout/vList2"/>
    <dgm:cxn modelId="{1A95165F-D289-2641-91D0-D9FF88487D0D}" type="presOf" srcId="{AB68ED0F-3944-489D-B1F6-5DF306F8B0B9}" destId="{AF023058-0528-734C-AA3C-A26E5B873DA2}" srcOrd="0" destOrd="0" presId="urn:microsoft.com/office/officeart/2005/8/layout/vList2"/>
    <dgm:cxn modelId="{A653465F-EB33-7D4B-B66B-8D505D66D9DD}" type="presOf" srcId="{1BC28AB5-BC2F-49D7-8C32-D9631D73FD42}" destId="{F6A7C5F4-DE58-DE46-933F-751D49FDCD99}" srcOrd="0" destOrd="0" presId="urn:microsoft.com/office/officeart/2005/8/layout/vList2"/>
    <dgm:cxn modelId="{02157D7E-B2F9-4758-ADB7-B62D512E85A0}" srcId="{748809E9-45FC-4D7E-897D-81D635BFDA62}" destId="{AB68ED0F-3944-489D-B1F6-5DF306F8B0B9}" srcOrd="4" destOrd="0" parTransId="{5EC5CA84-860E-450E-9BBB-18056DFCF505}" sibTransId="{06658005-BD85-41A0-80A4-19C0E9780F4C}"/>
    <dgm:cxn modelId="{BB0B3A99-69A7-4AC7-8C54-DBAD10886105}" srcId="{748809E9-45FC-4D7E-897D-81D635BFDA62}" destId="{557719C2-E8F7-48AC-8D5F-6EAD85D74380}" srcOrd="2" destOrd="0" parTransId="{49A0F3E6-7F84-4B5D-BBD5-739149242870}" sibTransId="{647B48C7-D75E-4170-B48A-72A24C6475E1}"/>
    <dgm:cxn modelId="{24B1269F-79BD-4427-A345-2B6B69D05FE0}" srcId="{748809E9-45FC-4D7E-897D-81D635BFDA62}" destId="{1BC28AB5-BC2F-49D7-8C32-D9631D73FD42}" srcOrd="0" destOrd="0" parTransId="{5CB3CDBE-B808-439C-BFD0-6D35BB2098B2}" sibTransId="{CA3DE74F-3B70-4113-9DD4-FE58034DFC16}"/>
    <dgm:cxn modelId="{E6E89CA1-291B-AA48-89A2-C73777A02066}" type="presOf" srcId="{557719C2-E8F7-48AC-8D5F-6EAD85D74380}" destId="{5FFD1E4E-DEC0-2843-BBB9-5D8B0BC9BD68}" srcOrd="0" destOrd="0" presId="urn:microsoft.com/office/officeart/2005/8/layout/vList2"/>
    <dgm:cxn modelId="{C49569B1-CD13-0B4C-A3D4-70ACB4D2196E}" type="presOf" srcId="{DF45F26F-08E8-4F4B-8E13-F5E0344F783B}" destId="{A0EDC967-93B5-9446-9941-D38670085896}" srcOrd="0" destOrd="0" presId="urn:microsoft.com/office/officeart/2005/8/layout/vList2"/>
    <dgm:cxn modelId="{47B61ED8-B262-414A-B428-A222501DFF58}" srcId="{748809E9-45FC-4D7E-897D-81D635BFDA62}" destId="{DF45F26F-08E8-4F4B-8E13-F5E0344F783B}" srcOrd="1" destOrd="0" parTransId="{273F52F7-E53C-45AA-96B4-A7010A0E5E04}" sibTransId="{80984334-65B1-4156-BAC2-0926C6639A4B}"/>
    <dgm:cxn modelId="{862DCDE2-C019-439D-B062-83314F717FE2}" srcId="{748809E9-45FC-4D7E-897D-81D635BFDA62}" destId="{F30D5F7F-A449-4209-869B-3E652F61B71D}" srcOrd="3" destOrd="0" parTransId="{2D63CAF1-F291-46D6-A48A-FEEB36A6D503}" sibTransId="{1E542C49-7678-4EC0-813C-41FADEDE58C3}"/>
    <dgm:cxn modelId="{BE2C27FE-6CA2-C343-909A-36CC3CE83CB7}" type="presOf" srcId="{748809E9-45FC-4D7E-897D-81D635BFDA62}" destId="{417766CA-0D6D-5C49-939D-E733D3C57ADB}" srcOrd="0" destOrd="0" presId="urn:microsoft.com/office/officeart/2005/8/layout/vList2"/>
    <dgm:cxn modelId="{24627A21-A2F9-C444-909E-C96092053DEE}" type="presParOf" srcId="{417766CA-0D6D-5C49-939D-E733D3C57ADB}" destId="{F6A7C5F4-DE58-DE46-933F-751D49FDCD99}" srcOrd="0" destOrd="0" presId="urn:microsoft.com/office/officeart/2005/8/layout/vList2"/>
    <dgm:cxn modelId="{6ABC91D2-23A9-B64B-ABB2-5EDC13A9A33A}" type="presParOf" srcId="{417766CA-0D6D-5C49-939D-E733D3C57ADB}" destId="{EC3416E5-A3F5-AA46-A1C3-131F6F2E6879}" srcOrd="1" destOrd="0" presId="urn:microsoft.com/office/officeart/2005/8/layout/vList2"/>
    <dgm:cxn modelId="{5CD03D9B-8210-804E-BD06-F418844B0904}" type="presParOf" srcId="{417766CA-0D6D-5C49-939D-E733D3C57ADB}" destId="{A0EDC967-93B5-9446-9941-D38670085896}" srcOrd="2" destOrd="0" presId="urn:microsoft.com/office/officeart/2005/8/layout/vList2"/>
    <dgm:cxn modelId="{EA54F92C-BAA7-0542-84D3-7939B86BB137}" type="presParOf" srcId="{417766CA-0D6D-5C49-939D-E733D3C57ADB}" destId="{8CFE8FD9-9F2C-C44B-8CF8-C6D0E2FC4525}" srcOrd="3" destOrd="0" presId="urn:microsoft.com/office/officeart/2005/8/layout/vList2"/>
    <dgm:cxn modelId="{D03F89AC-DB9F-5743-BD33-AB71E0C6D746}" type="presParOf" srcId="{417766CA-0D6D-5C49-939D-E733D3C57ADB}" destId="{5FFD1E4E-DEC0-2843-BBB9-5D8B0BC9BD68}" srcOrd="4" destOrd="0" presId="urn:microsoft.com/office/officeart/2005/8/layout/vList2"/>
    <dgm:cxn modelId="{FCD3A165-186C-4444-8BBF-9EC9BC79DA0C}" type="presParOf" srcId="{417766CA-0D6D-5C49-939D-E733D3C57ADB}" destId="{CC8BC8D3-B411-A840-8307-0FB313335321}" srcOrd="5" destOrd="0" presId="urn:microsoft.com/office/officeart/2005/8/layout/vList2"/>
    <dgm:cxn modelId="{34EBE86C-FC42-5D4B-90C6-23790B74125B}" type="presParOf" srcId="{417766CA-0D6D-5C49-939D-E733D3C57ADB}" destId="{FD83419E-2847-E641-BAA6-E8087B31137E}" srcOrd="6" destOrd="0" presId="urn:microsoft.com/office/officeart/2005/8/layout/vList2"/>
    <dgm:cxn modelId="{2B5A2FC5-5924-AF49-88A4-15E9D2CF8069}" type="presParOf" srcId="{417766CA-0D6D-5C49-939D-E733D3C57ADB}" destId="{DCEA51E6-6008-E940-BBC8-FE6F1D645129}" srcOrd="7" destOrd="0" presId="urn:microsoft.com/office/officeart/2005/8/layout/vList2"/>
    <dgm:cxn modelId="{E493D85F-C165-CE47-AAFB-886B6B1F1784}" type="presParOf" srcId="{417766CA-0D6D-5C49-939D-E733D3C57ADB}" destId="{AF023058-0528-734C-AA3C-A26E5B873DA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D4F47-2193-4FB1-BFDF-7B9DD2168975}">
      <dsp:nvSpPr>
        <dsp:cNvPr id="0" name=""/>
        <dsp:cNvSpPr/>
      </dsp:nvSpPr>
      <dsp:spPr>
        <a:xfrm>
          <a:off x="0" y="5520"/>
          <a:ext cx="10515600" cy="7233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3076DF-7B62-4911-9788-38945CECE047}">
      <dsp:nvSpPr>
        <dsp:cNvPr id="0" name=""/>
        <dsp:cNvSpPr/>
      </dsp:nvSpPr>
      <dsp:spPr>
        <a:xfrm>
          <a:off x="218823" y="168281"/>
          <a:ext cx="397860" cy="3978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7D160-240D-4178-9644-3C67A19A8E66}">
      <dsp:nvSpPr>
        <dsp:cNvPr id="0" name=""/>
        <dsp:cNvSpPr/>
      </dsp:nvSpPr>
      <dsp:spPr>
        <a:xfrm>
          <a:off x="835507" y="5520"/>
          <a:ext cx="9679276" cy="723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58" tIns="76558" rIns="76558" bIns="76558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Direct cell toxicity, apoptosis (direct drugs mechanisms of action)</a:t>
          </a:r>
        </a:p>
      </dsp:txBody>
      <dsp:txXfrm>
        <a:off x="835507" y="5520"/>
        <a:ext cx="9679276" cy="723382"/>
      </dsp:txXfrm>
    </dsp:sp>
    <dsp:sp modelId="{3EDB9CE0-08BF-46F3-B9AD-00E8433668FA}">
      <dsp:nvSpPr>
        <dsp:cNvPr id="0" name=""/>
        <dsp:cNvSpPr/>
      </dsp:nvSpPr>
      <dsp:spPr>
        <a:xfrm>
          <a:off x="0" y="909749"/>
          <a:ext cx="10515600" cy="7233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16CC73-5556-4215-BB67-4C5BF920E009}">
      <dsp:nvSpPr>
        <dsp:cNvPr id="0" name=""/>
        <dsp:cNvSpPr/>
      </dsp:nvSpPr>
      <dsp:spPr>
        <a:xfrm>
          <a:off x="218823" y="1072510"/>
          <a:ext cx="397860" cy="3978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FFA2A5-560F-48CF-9D6A-045724C74DE6}">
      <dsp:nvSpPr>
        <dsp:cNvPr id="0" name=""/>
        <dsp:cNvSpPr/>
      </dsp:nvSpPr>
      <dsp:spPr>
        <a:xfrm>
          <a:off x="835507" y="909749"/>
          <a:ext cx="9679276" cy="723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58" tIns="76558" rIns="76558" bIns="76558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Cell toxicity through drugs metabolites (drugs biotransformation)</a:t>
          </a:r>
        </a:p>
      </dsp:txBody>
      <dsp:txXfrm>
        <a:off x="835507" y="909749"/>
        <a:ext cx="9679276" cy="723382"/>
      </dsp:txXfrm>
    </dsp:sp>
    <dsp:sp modelId="{D8F8609E-6C47-4546-A062-FE49904B5F22}">
      <dsp:nvSpPr>
        <dsp:cNvPr id="0" name=""/>
        <dsp:cNvSpPr/>
      </dsp:nvSpPr>
      <dsp:spPr>
        <a:xfrm>
          <a:off x="0" y="1813977"/>
          <a:ext cx="10515600" cy="7233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1FA810-54EB-4E51-9F6F-710DA9A8F2B1}">
      <dsp:nvSpPr>
        <dsp:cNvPr id="0" name=""/>
        <dsp:cNvSpPr/>
      </dsp:nvSpPr>
      <dsp:spPr>
        <a:xfrm>
          <a:off x="218823" y="1976738"/>
          <a:ext cx="397860" cy="3978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EE9C64-8783-4AD2-8CD4-8CC04D03FF0F}">
      <dsp:nvSpPr>
        <dsp:cNvPr id="0" name=""/>
        <dsp:cNvSpPr/>
      </dsp:nvSpPr>
      <dsp:spPr>
        <a:xfrm>
          <a:off x="835507" y="1813977"/>
          <a:ext cx="9679276" cy="723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58" tIns="76558" rIns="76558" bIns="76558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Oxygen radicals (drugs biotransformation, enhanced by O2)</a:t>
          </a:r>
        </a:p>
      </dsp:txBody>
      <dsp:txXfrm>
        <a:off x="835507" y="1813977"/>
        <a:ext cx="9679276" cy="723382"/>
      </dsp:txXfrm>
    </dsp:sp>
    <dsp:sp modelId="{4E3496DB-6BFA-445B-80A5-301CE70CAB84}">
      <dsp:nvSpPr>
        <dsp:cNvPr id="0" name=""/>
        <dsp:cNvSpPr/>
      </dsp:nvSpPr>
      <dsp:spPr>
        <a:xfrm>
          <a:off x="0" y="2718206"/>
          <a:ext cx="10515600" cy="7233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B08059-CC64-4D2F-8768-8250587F3C04}">
      <dsp:nvSpPr>
        <dsp:cNvPr id="0" name=""/>
        <dsp:cNvSpPr/>
      </dsp:nvSpPr>
      <dsp:spPr>
        <a:xfrm>
          <a:off x="218823" y="2880967"/>
          <a:ext cx="397860" cy="3978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C86B0D-EB76-4500-8498-A34B4ED2687A}">
      <dsp:nvSpPr>
        <dsp:cNvPr id="0" name=""/>
        <dsp:cNvSpPr/>
      </dsp:nvSpPr>
      <dsp:spPr>
        <a:xfrm>
          <a:off x="835507" y="2718206"/>
          <a:ext cx="9679276" cy="723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58" tIns="76558" rIns="76558" bIns="76558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Intracellular deposition of phospholipids (Macrophages - lipoid pneumonia; phospholipase dysregulation – Amiodarone and </a:t>
          </a:r>
          <a:r>
            <a:rPr lang="en-US" sz="1800" kern="1200" dirty="0" err="1"/>
            <a:t>Amitriptiline</a:t>
          </a:r>
          <a:r>
            <a:rPr lang="en-US" sz="1800" kern="1200" dirty="0"/>
            <a:t>)</a:t>
          </a:r>
        </a:p>
      </dsp:txBody>
      <dsp:txXfrm>
        <a:off x="835507" y="2718206"/>
        <a:ext cx="9679276" cy="723382"/>
      </dsp:txXfrm>
    </dsp:sp>
    <dsp:sp modelId="{9969EDBA-3D2F-41C2-BBB8-D17F96430223}">
      <dsp:nvSpPr>
        <dsp:cNvPr id="0" name=""/>
        <dsp:cNvSpPr/>
      </dsp:nvSpPr>
      <dsp:spPr>
        <a:xfrm>
          <a:off x="0" y="3622434"/>
          <a:ext cx="10515600" cy="7233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07DF94-A547-4342-852E-6E02B3F19E86}">
      <dsp:nvSpPr>
        <dsp:cNvPr id="0" name=""/>
        <dsp:cNvSpPr/>
      </dsp:nvSpPr>
      <dsp:spPr>
        <a:xfrm>
          <a:off x="218823" y="3785195"/>
          <a:ext cx="397860" cy="39786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BC761E-4AE9-4820-A811-75C072FF33F1}">
      <dsp:nvSpPr>
        <dsp:cNvPr id="0" name=""/>
        <dsp:cNvSpPr/>
      </dsp:nvSpPr>
      <dsp:spPr>
        <a:xfrm>
          <a:off x="835507" y="3622434"/>
          <a:ext cx="4732020" cy="723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58" tIns="76558" rIns="76558" bIns="76558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Immune mediated lung toxicity  (ICI)</a:t>
          </a:r>
        </a:p>
      </dsp:txBody>
      <dsp:txXfrm>
        <a:off x="835507" y="3622434"/>
        <a:ext cx="4732020" cy="723382"/>
      </dsp:txXfrm>
    </dsp:sp>
    <dsp:sp modelId="{9301DC5A-3DEB-465B-8294-1D6DF31561C6}">
      <dsp:nvSpPr>
        <dsp:cNvPr id="0" name=""/>
        <dsp:cNvSpPr/>
      </dsp:nvSpPr>
      <dsp:spPr>
        <a:xfrm>
          <a:off x="5567527" y="3622434"/>
          <a:ext cx="4947256" cy="723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58" tIns="76558" rIns="76558" bIns="76558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drugs act as trigger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drugs dysregulate the immune system balance (acting as adjuvant of specific reactions or facilitator of certain immune mediated patterns of response)</a:t>
          </a:r>
        </a:p>
      </dsp:txBody>
      <dsp:txXfrm>
        <a:off x="5567527" y="3622434"/>
        <a:ext cx="4947256" cy="7233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3A013C-AE4E-1746-95A0-3BFA07F08F57}">
      <dsp:nvSpPr>
        <dsp:cNvPr id="0" name=""/>
        <dsp:cNvSpPr/>
      </dsp:nvSpPr>
      <dsp:spPr>
        <a:xfrm>
          <a:off x="972772" y="1081"/>
          <a:ext cx="2835460" cy="17012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Pneumonitis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 (Organizing Pneumonia, ALI)</a:t>
          </a:r>
        </a:p>
      </dsp:txBody>
      <dsp:txXfrm>
        <a:off x="972772" y="1081"/>
        <a:ext cx="2835460" cy="1701276"/>
      </dsp:txXfrm>
    </dsp:sp>
    <dsp:sp modelId="{0F561F54-4D52-0845-AF45-E9BF40B2CB8A}">
      <dsp:nvSpPr>
        <dsp:cNvPr id="0" name=""/>
        <dsp:cNvSpPr/>
      </dsp:nvSpPr>
      <dsp:spPr>
        <a:xfrm>
          <a:off x="4091779" y="1081"/>
          <a:ext cx="2835460" cy="1701276"/>
        </a:xfrm>
        <a:prstGeom prst="rect">
          <a:avLst/>
        </a:prstGeom>
        <a:solidFill>
          <a:schemeClr val="accent5">
            <a:hueOff val="-2430430"/>
            <a:satOff val="-165"/>
            <a:lumOff val="39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Fibrosis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( NSIP, f-HP, rarely UIP)</a:t>
          </a:r>
        </a:p>
      </dsp:txBody>
      <dsp:txXfrm>
        <a:off x="4091779" y="1081"/>
        <a:ext cx="2835460" cy="1701276"/>
      </dsp:txXfrm>
    </dsp:sp>
    <dsp:sp modelId="{0EBD3F74-BF2E-8240-AEB7-6AF0D7A2FB95}">
      <dsp:nvSpPr>
        <dsp:cNvPr id="0" name=""/>
        <dsp:cNvSpPr/>
      </dsp:nvSpPr>
      <dsp:spPr>
        <a:xfrm>
          <a:off x="7210785" y="1081"/>
          <a:ext cx="2835460" cy="1701276"/>
        </a:xfrm>
        <a:prstGeom prst="rect">
          <a:avLst/>
        </a:prstGeom>
        <a:solidFill>
          <a:schemeClr val="accent5">
            <a:hueOff val="-4860860"/>
            <a:satOff val="-330"/>
            <a:lumOff val="7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Granulomatosis (HP, sarcoid)</a:t>
          </a:r>
        </a:p>
      </dsp:txBody>
      <dsp:txXfrm>
        <a:off x="7210785" y="1081"/>
        <a:ext cx="2835460" cy="1701276"/>
      </dsp:txXfrm>
    </dsp:sp>
    <dsp:sp modelId="{01156EFF-76A9-914B-A5DF-C0670183E524}">
      <dsp:nvSpPr>
        <dsp:cNvPr id="0" name=""/>
        <dsp:cNvSpPr/>
      </dsp:nvSpPr>
      <dsp:spPr>
        <a:xfrm>
          <a:off x="972772" y="1985904"/>
          <a:ext cx="2835460" cy="1701276"/>
        </a:xfrm>
        <a:prstGeom prst="rect">
          <a:avLst/>
        </a:prstGeom>
        <a:solidFill>
          <a:schemeClr val="accent5">
            <a:hueOff val="-7291290"/>
            <a:satOff val="-496"/>
            <a:lumOff val="11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Bronchiolitis (obliterans)</a:t>
          </a:r>
        </a:p>
      </dsp:txBody>
      <dsp:txXfrm>
        <a:off x="972772" y="1985904"/>
        <a:ext cx="2835460" cy="1701276"/>
      </dsp:txXfrm>
    </dsp:sp>
    <dsp:sp modelId="{15AD5899-7F70-344F-90A6-5B13AA924C70}">
      <dsp:nvSpPr>
        <dsp:cNvPr id="0" name=""/>
        <dsp:cNvSpPr/>
      </dsp:nvSpPr>
      <dsp:spPr>
        <a:xfrm>
          <a:off x="4217248" y="1913991"/>
          <a:ext cx="2835460" cy="1701276"/>
        </a:xfrm>
        <a:prstGeom prst="rect">
          <a:avLst/>
        </a:prstGeom>
        <a:solidFill>
          <a:schemeClr val="accent5">
            <a:hueOff val="-9721720"/>
            <a:satOff val="-661"/>
            <a:lumOff val="15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Alveolar filling (lipoid pneumonia)</a:t>
          </a:r>
        </a:p>
      </dsp:txBody>
      <dsp:txXfrm>
        <a:off x="4217248" y="1913991"/>
        <a:ext cx="2835460" cy="1701276"/>
      </dsp:txXfrm>
    </dsp:sp>
    <dsp:sp modelId="{3E7835E8-F102-2A45-9C77-2871D7108084}">
      <dsp:nvSpPr>
        <dsp:cNvPr id="0" name=""/>
        <dsp:cNvSpPr/>
      </dsp:nvSpPr>
      <dsp:spPr>
        <a:xfrm>
          <a:off x="7210785" y="1985904"/>
          <a:ext cx="2835460" cy="1701276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Vascular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(PVOD; Vasculitis; AH; PH)</a:t>
          </a:r>
        </a:p>
      </dsp:txBody>
      <dsp:txXfrm>
        <a:off x="7210785" y="1985904"/>
        <a:ext cx="2835460" cy="17012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194E16-0729-C145-803E-F8E63332B9F4}">
      <dsp:nvSpPr>
        <dsp:cNvPr id="0" name=""/>
        <dsp:cNvSpPr/>
      </dsp:nvSpPr>
      <dsp:spPr>
        <a:xfrm>
          <a:off x="3040792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7014" y="912848"/>
        <a:ext cx="34897" cy="6979"/>
      </dsp:txXfrm>
    </dsp:sp>
    <dsp:sp modelId="{5AF7CE06-1F50-AA4B-9FD4-3B142F34CA18}">
      <dsp:nvSpPr>
        <dsp:cNvPr id="0" name=""/>
        <dsp:cNvSpPr/>
      </dsp:nvSpPr>
      <dsp:spPr>
        <a:xfrm>
          <a:off x="8061" y="5979"/>
          <a:ext cx="3034531" cy="182071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Clinical reasoning </a:t>
          </a:r>
          <a:r>
            <a:rPr lang="en-US" sz="1800" kern="1200" dirty="0"/>
            <a:t>– suspicion, medical history</a:t>
          </a:r>
        </a:p>
      </dsp:txBody>
      <dsp:txXfrm>
        <a:off x="8061" y="5979"/>
        <a:ext cx="3034531" cy="1820718"/>
      </dsp:txXfrm>
    </dsp:sp>
    <dsp:sp modelId="{D344A716-AC36-5B4E-A9F8-92F2624F93A4}">
      <dsp:nvSpPr>
        <dsp:cNvPr id="0" name=""/>
        <dsp:cNvSpPr/>
      </dsp:nvSpPr>
      <dsp:spPr>
        <a:xfrm>
          <a:off x="6773265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12700" cap="flat" cmpd="sng" algn="ctr">
          <a:solidFill>
            <a:schemeClr val="accent2">
              <a:hueOff val="2147871"/>
              <a:satOff val="-6164"/>
              <a:lumOff val="-987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89488" y="912848"/>
        <a:ext cx="34897" cy="6979"/>
      </dsp:txXfrm>
    </dsp:sp>
    <dsp:sp modelId="{758F9BCB-2AA9-B643-AA27-F59697B2FF98}">
      <dsp:nvSpPr>
        <dsp:cNvPr id="0" name=""/>
        <dsp:cNvSpPr/>
      </dsp:nvSpPr>
      <dsp:spPr>
        <a:xfrm>
          <a:off x="3740534" y="5979"/>
          <a:ext cx="3034531" cy="1820718"/>
        </a:xfrm>
        <a:prstGeom prst="rect">
          <a:avLst/>
        </a:prstGeom>
        <a:gradFill rotWithShape="0">
          <a:gsLst>
            <a:gs pos="0">
              <a:schemeClr val="accent2">
                <a:hueOff val="1610903"/>
                <a:satOff val="-4623"/>
                <a:lumOff val="-74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610903"/>
                <a:satOff val="-4623"/>
                <a:lumOff val="-74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610903"/>
                <a:satOff val="-4623"/>
                <a:lumOff val="-74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Temporal relation </a:t>
          </a:r>
          <a:r>
            <a:rPr lang="en-US" sz="1800" kern="1200"/>
            <a:t>between symptoms, DILD onset and drug</a:t>
          </a:r>
        </a:p>
      </dsp:txBody>
      <dsp:txXfrm>
        <a:off x="3740534" y="5979"/>
        <a:ext cx="3034531" cy="1820718"/>
      </dsp:txXfrm>
    </dsp:sp>
    <dsp:sp modelId="{5F617292-8909-C245-B442-92C7ADE0B017}">
      <dsp:nvSpPr>
        <dsp:cNvPr id="0" name=""/>
        <dsp:cNvSpPr/>
      </dsp:nvSpPr>
      <dsp:spPr>
        <a:xfrm>
          <a:off x="1525326" y="1824897"/>
          <a:ext cx="7464946" cy="667342"/>
        </a:xfrm>
        <a:custGeom>
          <a:avLst/>
          <a:gdLst/>
          <a:ahLst/>
          <a:cxnLst/>
          <a:rect l="0" t="0" r="0" b="0"/>
          <a:pathLst>
            <a:path>
              <a:moveTo>
                <a:pt x="7464946" y="0"/>
              </a:moveTo>
              <a:lnTo>
                <a:pt x="7464946" y="350771"/>
              </a:lnTo>
              <a:lnTo>
                <a:pt x="0" y="350771"/>
              </a:lnTo>
              <a:lnTo>
                <a:pt x="0" y="667342"/>
              </a:lnTo>
            </a:path>
          </a:pathLst>
        </a:custGeom>
        <a:noFill/>
        <a:ln w="12700" cap="flat" cmpd="sng" algn="ctr">
          <a:solidFill>
            <a:schemeClr val="accent2">
              <a:hueOff val="4295742"/>
              <a:satOff val="-12329"/>
              <a:lumOff val="-1973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70362" y="2155079"/>
        <a:ext cx="374875" cy="6979"/>
      </dsp:txXfrm>
    </dsp:sp>
    <dsp:sp modelId="{7F91243D-3D9E-1F4F-9361-05225D84EDE7}">
      <dsp:nvSpPr>
        <dsp:cNvPr id="0" name=""/>
        <dsp:cNvSpPr/>
      </dsp:nvSpPr>
      <dsp:spPr>
        <a:xfrm>
          <a:off x="7473007" y="5979"/>
          <a:ext cx="3034531" cy="1820718"/>
        </a:xfrm>
        <a:prstGeom prst="rect">
          <a:avLst/>
        </a:prstGeom>
        <a:gradFill rotWithShape="0">
          <a:gsLst>
            <a:gs pos="0">
              <a:schemeClr val="accent2">
                <a:hueOff val="3221806"/>
                <a:satOff val="-9246"/>
                <a:lumOff val="-148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221806"/>
                <a:satOff val="-9246"/>
                <a:lumOff val="-148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221806"/>
                <a:satOff val="-9246"/>
                <a:lumOff val="-148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Exclusion of other causes </a:t>
          </a:r>
          <a:r>
            <a:rPr lang="en-US" sz="1800" kern="1200"/>
            <a:t>(</a:t>
          </a:r>
          <a:r>
            <a:rPr lang="it-IT" sz="1800" kern="1200"/>
            <a:t>infection, congestive heart failure, radiation-induced lung injury, progression of the underlying disease, pulmonary embolism)</a:t>
          </a:r>
          <a:endParaRPr lang="en-US" sz="1800" kern="1200"/>
        </a:p>
      </dsp:txBody>
      <dsp:txXfrm>
        <a:off x="7473007" y="5979"/>
        <a:ext cx="3034531" cy="1820718"/>
      </dsp:txXfrm>
    </dsp:sp>
    <dsp:sp modelId="{01C51093-501F-9B4C-8256-F5281DA6EEBF}">
      <dsp:nvSpPr>
        <dsp:cNvPr id="0" name=""/>
        <dsp:cNvSpPr/>
      </dsp:nvSpPr>
      <dsp:spPr>
        <a:xfrm>
          <a:off x="3040792" y="3389279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12700" cap="flat" cmpd="sng" algn="ctr">
          <a:solidFill>
            <a:schemeClr val="accent2">
              <a:hueOff val="6443612"/>
              <a:satOff val="-18493"/>
              <a:lumOff val="-2960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7014" y="3431509"/>
        <a:ext cx="34897" cy="6979"/>
      </dsp:txXfrm>
    </dsp:sp>
    <dsp:sp modelId="{47988380-5CC2-1944-A629-F64477A4E4AA}">
      <dsp:nvSpPr>
        <dsp:cNvPr id="0" name=""/>
        <dsp:cNvSpPr/>
      </dsp:nvSpPr>
      <dsp:spPr>
        <a:xfrm>
          <a:off x="8061" y="2524640"/>
          <a:ext cx="3034531" cy="1820718"/>
        </a:xfrm>
        <a:prstGeom prst="rect">
          <a:avLst/>
        </a:prstGeom>
        <a:gradFill rotWithShape="0">
          <a:gsLst>
            <a:gs pos="0">
              <a:schemeClr val="accent2">
                <a:hueOff val="4832709"/>
                <a:satOff val="-13870"/>
                <a:lumOff val="-222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832709"/>
                <a:satOff val="-13870"/>
                <a:lumOff val="-222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832709"/>
                <a:satOff val="-13870"/>
                <a:lumOff val="-222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/>
            <a:t>Improvement on drug withdrawal </a:t>
          </a:r>
          <a:r>
            <a:rPr lang="it-IT" sz="1800" kern="1200"/>
            <a:t>with or without corticosteroid therapy</a:t>
          </a:r>
          <a:endParaRPr lang="en-US" sz="1800" kern="1200"/>
        </a:p>
      </dsp:txBody>
      <dsp:txXfrm>
        <a:off x="8061" y="2524640"/>
        <a:ext cx="3034531" cy="1820718"/>
      </dsp:txXfrm>
    </dsp:sp>
    <dsp:sp modelId="{F27160F9-B135-D14F-9916-CDEEC103B910}">
      <dsp:nvSpPr>
        <dsp:cNvPr id="0" name=""/>
        <dsp:cNvSpPr/>
      </dsp:nvSpPr>
      <dsp:spPr>
        <a:xfrm>
          <a:off x="3740534" y="2524640"/>
          <a:ext cx="3034531" cy="1820718"/>
        </a:xfrm>
        <a:prstGeom prst="rect">
          <a:avLst/>
        </a:prstGeom>
        <a:gradFill rotWithShape="0">
          <a:gsLst>
            <a:gs pos="0">
              <a:schemeClr val="accent2">
                <a:hueOff val="6443612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2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2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Rechallenge (?)</a:t>
          </a:r>
          <a:endParaRPr lang="en-US" sz="1800" kern="1200"/>
        </a:p>
      </dsp:txBody>
      <dsp:txXfrm>
        <a:off x="3740534" y="2524640"/>
        <a:ext cx="3034531" cy="18207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A7C5F4-DE58-DE46-933F-751D49FDCD99}">
      <dsp:nvSpPr>
        <dsp:cNvPr id="0" name=""/>
        <dsp:cNvSpPr/>
      </dsp:nvSpPr>
      <dsp:spPr>
        <a:xfrm>
          <a:off x="0" y="6826"/>
          <a:ext cx="6013704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10-20% lung tox</a:t>
          </a:r>
        </a:p>
      </dsp:txBody>
      <dsp:txXfrm>
        <a:off x="38638" y="45464"/>
        <a:ext cx="5936428" cy="714229"/>
      </dsp:txXfrm>
    </dsp:sp>
    <dsp:sp modelId="{A0EDC967-93B5-9446-9941-D38670085896}">
      <dsp:nvSpPr>
        <dsp:cNvPr id="0" name=""/>
        <dsp:cNvSpPr/>
      </dsp:nvSpPr>
      <dsp:spPr>
        <a:xfrm>
          <a:off x="0" y="893371"/>
          <a:ext cx="6013704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Pathogen: direct damage, ox stress, immune-mediated</a:t>
          </a:r>
        </a:p>
      </dsp:txBody>
      <dsp:txXfrm>
        <a:off x="38638" y="932009"/>
        <a:ext cx="5936428" cy="714229"/>
      </dsp:txXfrm>
    </dsp:sp>
    <dsp:sp modelId="{5FFD1E4E-DEC0-2843-BBB9-5D8B0BC9BD68}">
      <dsp:nvSpPr>
        <dsp:cNvPr id="0" name=""/>
        <dsp:cNvSpPr/>
      </dsp:nvSpPr>
      <dsp:spPr>
        <a:xfrm>
          <a:off x="0" y="1779916"/>
          <a:ext cx="6013704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Time: weeks to few months after treatment initiation</a:t>
          </a:r>
        </a:p>
      </dsp:txBody>
      <dsp:txXfrm>
        <a:off x="38638" y="1818554"/>
        <a:ext cx="5936428" cy="714229"/>
      </dsp:txXfrm>
    </dsp:sp>
    <dsp:sp modelId="{FD83419E-2847-E641-BAA6-E8087B31137E}">
      <dsp:nvSpPr>
        <dsp:cNvPr id="0" name=""/>
        <dsp:cNvSpPr/>
      </dsp:nvSpPr>
      <dsp:spPr>
        <a:xfrm>
          <a:off x="0" y="2666461"/>
          <a:ext cx="6013704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Among most common drugs: Bleomycin and Cyclophosphamide</a:t>
          </a:r>
        </a:p>
      </dsp:txBody>
      <dsp:txXfrm>
        <a:off x="38638" y="2705099"/>
        <a:ext cx="5936428" cy="714229"/>
      </dsp:txXfrm>
    </dsp:sp>
    <dsp:sp modelId="{AF023058-0528-734C-AA3C-A26E5B873DA2}">
      <dsp:nvSpPr>
        <dsp:cNvPr id="0" name=""/>
        <dsp:cNvSpPr/>
      </dsp:nvSpPr>
      <dsp:spPr>
        <a:xfrm>
          <a:off x="0" y="3553006"/>
          <a:ext cx="6013704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Patterns: PPFE, </a:t>
          </a:r>
          <a:r>
            <a:rPr lang="it-IT" sz="2000" kern="1200" dirty="0"/>
            <a:t>UIP, NSIP, OP, DAD, AH, </a:t>
          </a:r>
          <a:r>
            <a:rPr lang="it-IT" sz="2000" kern="1200" dirty="0" err="1"/>
            <a:t>EoP</a:t>
          </a:r>
          <a:r>
            <a:rPr lang="it-IT" sz="2000" kern="1200" dirty="0"/>
            <a:t> and DIP </a:t>
          </a:r>
          <a:endParaRPr lang="en-US" sz="2000" kern="1200" dirty="0"/>
        </a:p>
      </dsp:txBody>
      <dsp:txXfrm>
        <a:off x="38638" y="3591644"/>
        <a:ext cx="5936428" cy="714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3T02:07:33.6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1,'39'0,"-1"0,-24 0,4 0,7 0,-5 0,10 0,-4 0,6 0,6 0,-4 0,5 0,-8 0,1 0,7 0,-6 0,0 0,-3 0,-4 0,6 0,0 0,-6 0,4 0,-10 0,11 0,-11 0,4 0,-5 0,5 0,-3 0,3 0,-5 0,-1 0,1 0,0 0,-1 0,1 0,0 0,-1 0,-4 0,4 0,-1 0,3 0,-3 0,1 0,-4 0,8 0,-7 0,6 0,-8 0,4 0,0 0,-1 0,0 0,0 0,-1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3T02:07:51.6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1 126,'119'0,"-48"0,2 0,-4 0,-20 0,13 0,7 0,39 0,-12 0,-16 0,2 0,27 0,-32 0,1 0,50 0,-58 0,-2 0,35 0,18 0,-8 0,1 0,11-8,-14-3,0-7,-40 12,-3 1,19-9,-22 13,2 1,41-16,-21 13,-21-6,-1 0,15 7,19-6,10 8,-22 0,10 0,-23-7,8 5,-18-5,-1 7,-4 0,-7 0,0 0,8 0,-17 0,7 0,0 0,-6 0,6 0,-9 0,0 0,1 0,-1 0,0 0,-7 0,-3 0,-6 0,-7 0,4 0,-5 0,5 0,0 0,-2 0,0 0,3 0,0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3T02:07:56.2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0 212,'99'0,"-45"0,-2 0,27 0,-8 0,21 0,-24 0,18-7,-26 7,-1-1,19-11,-20 8,-1 0,3-3,23-5,-15 4,15-6,-15 1,6-1,-9 7,10-6,-8 6,8-1,-10-4,0 11,10-11,-8 4,8 0,-18-3,6 10,-6-4,1-1,-10 5,-2-4,-13 5,6 0,-7-5,0 4,-1-4,1 5,-6 0,4 0,-9 0,3 0,-5 0,-5 0,3 0,1 0,-3 0,5 0,-8 0,4 0,3 0,-7 0,6 0,-3 0,-2 0,8 0,-8 0,2 0,3 0,-6 0,7 0,-4 0,1 0,0 0,1 0,-1 0,0 0,-1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3T02:08:08.7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0,'49'0,"-9"0,-3 0,-15 0,15 0,-11 0,13 0,1 0,0 0,6 0,-6 0,1 0,4 0,4 0,0 0,0 0,-11 0,1 0,1 0,1 0,4 0,-11 0,5 0,-8 0,-5 0,5 0,-11 0,4 0,1 0,-5 0,10 0,-10 0,11 0,-11 0,4 0,1 0,-5 0,4 0,-5 5,0-4,5 3,-4-4,5 0,-1 0,-4 0,5 0,-7 0,7 0,-5 0,5 0,-11 0,3 0,-3 0,5 0,-1 0,1 0,0 0,-1 0,1 0,0 0,-5 0,3 0,-4 0,4 0,1 0,-6 3,8-2,-2 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3T02:13:29.1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1 284,'133'0,"-61"0,-2 0,36 0,-11 0,29 0,-32 0,23-8,-34 7,-2 0,25-15,-25 10,-3 1,4-4,32-8,-21 7,21-9,-21 1,9 0,-12 8,12-6,-9 6,9-1,-13-5,1 14,12-14,-9 6,9-1,-23-4,7 14,-7-7,0 1,-12 6,-3-7,-17 8,7 0,-10-6,1 4,0-4,-1 6,-7 0,6 0,-14 0,6 0,-8 0,-6 0,4 0,1 0,-4 0,7 0,-10 0,4 0,4 0,-8 0,6 0,-2 0,-4 0,12 0,-12 0,4 0,2 0,-6 0,7 0,-3 0,1 0,0 0,-1 0,1 0,0 0,-1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3T02:17:57.4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1 284,'133'0,"-61"0,-2 0,36 0,-11 0,29 0,-32 0,23-8,-34 7,-2 0,25-15,-25 10,-3 1,4-4,32-8,-21 7,21-9,-21 1,9 0,-12 8,12-6,-9 6,9-1,-13-5,1 14,12-14,-9 6,9-1,-23-4,7 14,-7-7,0 1,-12 6,-3-7,-17 8,7 0,-10-6,1 4,0-4,-1 6,-7 0,6 0,-14 0,6 0,-8 0,-6 0,4 0,1 0,-4 0,7 0,-10 0,4 0,4 0,-8 0,6 0,-2 0,-4 0,12 0,-12 0,4 0,2 0,-6 0,7 0,-3 0,1 0,0 0,-1 0,1 0,0 0,-1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3T02:19:01.3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1,'119'0,"-48"0,2 0,-3 0,-22 0,15 0,6 0,39 0,-12 0,-16 0,1 0,28 0,-32 0,2 0,49 0,-59 0,-1 0,35 0,18 0,-8 0,2 0,9 8,-13 3,1 7,-42-12,-1-1,18 9,-23-13,3-1,41 16,-21-13,-21 6,-1 0,16-7,18 6,9-8,-20 0,8 0,-22 7,8-5,-18 5,-1-7,-4 0,-6 0,-1 0,7 0,-15 0,6 0,0 0,-7 0,7 0,-8 0,-1 0,0 0,0 0,0 0,-7 0,-2 0,-8 0,-6 0,5 0,-7 0,7 0,-2 0,-1 0,0 0,3 0,1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E7E33-776D-1A44-BFA9-C79011D00E71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D2B5D-5B47-6444-ADD6-52F209880E7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89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B4E14-2281-93D0-1EFF-160D677E9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6062F19-C099-B2C4-203A-7CF3786E12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B9380B0-BDB3-A218-8DC3-905A665656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Borgioli</a:t>
            </a:r>
            <a:r>
              <a:rPr lang="en-US" dirty="0"/>
              <a:t> Fiorella </a:t>
            </a:r>
            <a:r>
              <a:rPr lang="en-US" dirty="0" err="1"/>
              <a:t>Sofotivir</a:t>
            </a:r>
            <a:endParaRPr lang="en-US" dirty="0"/>
          </a:p>
          <a:p>
            <a:r>
              <a:rPr lang="en-US" dirty="0" err="1"/>
              <a:t>Sernissi</a:t>
            </a:r>
            <a:r>
              <a:rPr lang="en-US" dirty="0"/>
              <a:t> Marinella pembrolizumab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E8A187-86ED-FEF8-5857-C633F841EF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D2B5D-5B47-6444-ADD6-52F209880E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52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732a85eb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732a85eb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C17A8-EA14-7D22-E51C-0B759F4D1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C652DE9-E394-A0A4-56CC-8F838F4D0C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A31F783-7E9F-D436-7F1C-E4A49DBEC5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73% adults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AB16A86-0344-7FBC-8A51-36B67E6091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D2B5D-5B47-6444-ADD6-52F209880E7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20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567b66911b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567b66911b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7537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7C3DFD-A582-2341-85B8-D3FB62D21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3596232-8D03-6E17-F966-9695B8DAD8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A9E4B6-3144-1CE1-572F-71017AB4F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91A5-6B60-124B-9DAD-74E0AC7A291D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98CC68-B75A-D5CC-7EF1-0C3BEBB44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246E90-B92E-6DF3-03C2-58F464076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2DD0-5BFC-3947-9B3E-788B9FEE85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0B8E26-24D1-A804-481C-4B81BDB74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CFC2CC9-8C76-D237-9EEB-2439E3F1B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C9FE1B-58E9-2F71-B411-97B7E8E98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91A5-6B60-124B-9DAD-74E0AC7A291D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6AB49A2-0A22-D7FC-FED3-F8145165F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4D9D8E-D061-E210-BE96-FB28A07ED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2DD0-5BFC-3947-9B3E-788B9FEE85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56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B80ABC6-3EE1-9EB5-15F5-9ADDC83FAB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FCB733E-43B8-4AC2-3D4B-197B93FED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65C084-C148-BABF-6DF4-4C9104879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91A5-6B60-124B-9DAD-74E0AC7A291D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8437AED-BD0B-9862-9416-A45D51179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3DFF26-632C-CFDD-0523-B07DED2E7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2DD0-5BFC-3947-9B3E-788B9FEE85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84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4776800" y="2067600"/>
            <a:ext cx="74152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/>
          <p:nvPr/>
        </p:nvSpPr>
        <p:spPr>
          <a:xfrm>
            <a:off x="41" y="3766000"/>
            <a:ext cx="9827200" cy="3092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4"/>
          <p:cNvSpPr/>
          <p:nvPr/>
        </p:nvSpPr>
        <p:spPr>
          <a:xfrm>
            <a:off x="270967" y="275000"/>
            <a:ext cx="116500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10007600" cy="12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1092200" y="2654300"/>
            <a:ext cx="10007600" cy="3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5055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E0DA0B-BFF8-B1E9-07FC-D92B66399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E5F1EA-115A-01A4-8C69-372BB1889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D971D1-10DB-C2DA-B7C1-CF6915F3F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91A5-6B60-124B-9DAD-74E0AC7A291D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C9751E-46F9-C88A-3764-C9EFBFA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FB17DD-0446-71A8-A68E-13994E1B6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2DD0-5BFC-3947-9B3E-788B9FEE85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76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3399B1-2F8D-809D-C47D-61785667E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D6FA40-6D42-BAE6-164A-C997ECFDB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02A18C-FBE4-D53F-0F82-AD13ADABD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91A5-6B60-124B-9DAD-74E0AC7A291D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BDB76B-C7E5-0BA1-3679-B9765CE2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B7F77A-B436-5D75-8969-04864AB35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2DD0-5BFC-3947-9B3E-788B9FEE85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55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C48288-221C-8785-098A-B256BAC50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7209E1-71A8-0C12-A46D-96CCECDC61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848185D-78C5-0090-633C-EF4FC8E53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D85D8D2-9BE5-A68D-EFE0-C3EDD3139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91A5-6B60-124B-9DAD-74E0AC7A291D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CB90A82-8F53-41BB-D91F-55EF8892A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5856666-FA92-C005-6DDC-CA48C068B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2DD0-5BFC-3947-9B3E-788B9FEE85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42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EEE03D-DE2D-39D3-69BC-B001F2A40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7164364-DA6E-8AD0-5801-9C90397A9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2286A0-94F4-6534-DE43-9B8553A82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CE7CD56-0C07-851F-45B4-95AABBF7B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4CBE964-6506-47DB-D349-AD4A61D594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536D919-0EC8-9F7E-FC3F-196FDAE51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91A5-6B60-124B-9DAD-74E0AC7A291D}" type="datetimeFigureOut">
              <a:rPr lang="en-US" smtClean="0"/>
              <a:t>5/13/25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D24D382-70F5-CFAC-5093-E19D46D95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D13CAD2-4DEE-7A09-8B51-38743EC3F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2DD0-5BFC-3947-9B3E-788B9FEE85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62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B145F0-C52F-6C3E-E30C-3D5AA2059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448B7E7-28F2-625D-1B0C-B32DE8744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91A5-6B60-124B-9DAD-74E0AC7A291D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F7C003E-C3D7-5EAB-65DB-6A1988D2E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14F12B3-7318-3D3A-1720-7AA76FE1D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2DD0-5BFC-3947-9B3E-788B9FEE85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91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D9A27E6-5B2F-B10C-9A0E-FE2DC5860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91A5-6B60-124B-9DAD-74E0AC7A291D}" type="datetimeFigureOut">
              <a:rPr lang="en-US" smtClean="0"/>
              <a:t>5/13/25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38D87C7-9D68-8376-A7A4-D23FCD669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0424703-7E7C-8ECC-8279-23FAF3207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2DD0-5BFC-3947-9B3E-788B9FEE85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17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CCA188-5A3E-8870-0DCD-736D8F8EB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DB0668-B99C-FB35-62A0-0ABFCD65F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6392878-96DA-D19B-0431-25EF3E29E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6239321-102D-5986-5EF7-5E4A66EF8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91A5-6B60-124B-9DAD-74E0AC7A291D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C892736-EA71-7018-EC4F-90701F507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1BCB361-7C2E-F170-85AF-51FE6A603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2DD0-5BFC-3947-9B3E-788B9FEE85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30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82DF4D-F437-4F04-6F0D-77D473EAB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5F2041D-1363-CF2A-7B52-45A1BAADCD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951F0E5-483F-DB59-13AA-B85D1F1FD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22D869-0714-4ACA-3307-444EA766D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91A5-6B60-124B-9DAD-74E0AC7A291D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97F8960-607F-16E7-EC8F-459323E59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2BA16B6-C703-61D4-A474-0544890A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2DD0-5BFC-3947-9B3E-788B9FEE85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70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6B03C5F-5A75-5AA8-A50A-2FBC025EA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3C4C845-F920-316E-0EBF-7A6E01A8D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86D7D3-6804-358C-A33F-908DDE6CBC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7591A5-6B60-124B-9DAD-74E0AC7A291D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7EC174-24EA-B31D-1A00-2AFD2958C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4AD357-330C-D98D-8564-3AF7589C68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F52DD0-5BFC-3947-9B3E-788B9FEE85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23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18" Type="http://schemas.openxmlformats.org/officeDocument/2006/relationships/customXml" Target="../ink/ink6.xml"/><Relationship Id="rId3" Type="http://schemas.openxmlformats.org/officeDocument/2006/relationships/image" Target="../media/image29.png"/><Relationship Id="rId21" Type="http://schemas.openxmlformats.org/officeDocument/2006/relationships/image" Target="../media/image40.png"/><Relationship Id="rId7" Type="http://schemas.openxmlformats.org/officeDocument/2006/relationships/customXml" Target="../ink/ink2.xml"/><Relationship Id="rId12" Type="http://schemas.openxmlformats.org/officeDocument/2006/relationships/image" Target="../media/image34.png"/><Relationship Id="rId17" Type="http://schemas.openxmlformats.org/officeDocument/2006/relationships/image" Target="../media/image38.png"/><Relationship Id="rId2" Type="http://schemas.openxmlformats.org/officeDocument/2006/relationships/image" Target="../media/image28.pn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customXml" Target="../ink/ink7.xml"/><Relationship Id="rId4" Type="http://schemas.openxmlformats.org/officeDocument/2006/relationships/image" Target="../media/image30.png"/><Relationship Id="rId9" Type="http://schemas.openxmlformats.org/officeDocument/2006/relationships/customXml" Target="../ink/ink3.xml"/><Relationship Id="rId14" Type="http://schemas.openxmlformats.org/officeDocument/2006/relationships/customXml" Target="../ink/ink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5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, cielo, nuvola, poster&#10;&#10;Il contenuto generato dall'IA potrebbe non essere corretto.">
            <a:extLst>
              <a:ext uri="{FF2B5EF4-FFF2-40B4-BE49-F238E27FC236}">
                <a16:creationId xmlns:a16="http://schemas.microsoft.com/office/drawing/2014/main" id="{B4092BE3-0E83-1248-2557-686190DAE3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1" r="2534"/>
          <a:stretch/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9A6282B-A55E-8B23-06CB-79D59787C7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716" y="2787727"/>
            <a:ext cx="3161940" cy="2640247"/>
          </a:xfrm>
        </p:spPr>
        <p:txBody>
          <a:bodyPr>
            <a:normAutofit fontScale="90000"/>
          </a:bodyPr>
          <a:lstStyle/>
          <a:p>
            <a:pPr algn="l"/>
            <a:r>
              <a:rPr lang="it-IT" sz="3200" b="0" dirty="0"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La pneumopatia iatrogena a cui si pensa meno </a:t>
            </a:r>
            <a:r>
              <a:rPr lang="it-IT" sz="3200" b="0" dirty="0" err="1"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dellʼamiodarone</a:t>
            </a:r>
            <a:br>
              <a:rPr lang="it-IT" sz="3200" b="0" dirty="0">
                <a:effectLst/>
                <a:latin typeface="Futura" panose="020B0602020204020303" pitchFamily="34" charset="-79"/>
                <a:cs typeface="Futura" panose="020B0602020204020303" pitchFamily="34" charset="-79"/>
              </a:rPr>
            </a:br>
            <a:br>
              <a:rPr lang="it-IT" sz="1600" dirty="0">
                <a:effectLst/>
              </a:rPr>
            </a:br>
            <a:endParaRPr lang="en-US" sz="54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EE6E90D-970C-3726-316F-49B5A45D7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716" y="5224318"/>
            <a:ext cx="3306089" cy="66580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Sara Tomassetti, MD</a:t>
            </a:r>
          </a:p>
          <a:p>
            <a:pPr algn="l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Firenze, IT</a:t>
            </a:r>
          </a:p>
        </p:txBody>
      </p:sp>
    </p:spTree>
    <p:extLst>
      <p:ext uri="{BB962C8B-B14F-4D97-AF65-F5344CB8AC3E}">
        <p14:creationId xmlns:p14="http://schemas.microsoft.com/office/powerpoint/2010/main" val="1573555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311829-CCF8-51CF-AC88-F8DFB3E05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DILD – Pathogenetic Mechanisms</a:t>
            </a:r>
          </a:p>
        </p:txBody>
      </p:sp>
      <p:graphicFrame>
        <p:nvGraphicFramePr>
          <p:cNvPr id="8" name="Segnaposto contenuto 2">
            <a:extLst>
              <a:ext uri="{FF2B5EF4-FFF2-40B4-BE49-F238E27FC236}">
                <a16:creationId xmlns:a16="http://schemas.microsoft.com/office/drawing/2014/main" id="{45DCF4C0-F038-21C2-41F4-E910073DB4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995961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3255A86E-3734-C649-217A-9F44B9E963E1}"/>
              </a:ext>
            </a:extLst>
          </p:cNvPr>
          <p:cNvSpPr txBox="1"/>
          <p:nvPr/>
        </p:nvSpPr>
        <p:spPr>
          <a:xfrm>
            <a:off x="2833347" y="6311900"/>
            <a:ext cx="687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Spagnolo P et al, ERJ 2022; Harrison et al, Expert rev Resp Med 2023</a:t>
            </a:r>
          </a:p>
        </p:txBody>
      </p:sp>
    </p:spTree>
    <p:extLst>
      <p:ext uri="{BB962C8B-B14F-4D97-AF65-F5344CB8AC3E}">
        <p14:creationId xmlns:p14="http://schemas.microsoft.com/office/powerpoint/2010/main" val="479318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D8496-9366-E80B-1E9B-39832E73B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782614-C1CB-4B4C-B389-D3ECC676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895" y="93904"/>
            <a:ext cx="10515600" cy="1325563"/>
          </a:xfrm>
        </p:spPr>
        <p:txBody>
          <a:bodyPr/>
          <a:lstStyle/>
          <a:p>
            <a:r>
              <a:rPr lang="en-US" dirty="0"/>
              <a:t>DILD – Pathogenesis, a complex scenario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3748F4B-91AC-ADB2-77CA-359507643914}"/>
              </a:ext>
            </a:extLst>
          </p:cNvPr>
          <p:cNvSpPr txBox="1"/>
          <p:nvPr/>
        </p:nvSpPr>
        <p:spPr>
          <a:xfrm>
            <a:off x="115871" y="6394764"/>
            <a:ext cx="4173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 Spagnolo P et al, ERJ 2022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17C0871-FCD7-D625-C2E5-1FC0C3BE8D0A}"/>
              </a:ext>
            </a:extLst>
          </p:cNvPr>
          <p:cNvSpPr txBox="1"/>
          <p:nvPr/>
        </p:nvSpPr>
        <p:spPr>
          <a:xfrm>
            <a:off x="353649" y="1471952"/>
            <a:ext cx="261238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several drugs </a:t>
            </a:r>
          </a:p>
          <a:p>
            <a:pPr algn="ctr"/>
            <a:r>
              <a:rPr lang="en-US" sz="2800" b="1" dirty="0"/>
              <a:t>(more than 400</a:t>
            </a:r>
          </a:p>
          <a:p>
            <a:pPr algn="ctr"/>
            <a:r>
              <a:rPr lang="en-US" sz="2800" b="1" dirty="0"/>
              <a:t> to date)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4E26949-C464-B5AD-8205-F8FDAEE4618A}"/>
              </a:ext>
            </a:extLst>
          </p:cNvPr>
          <p:cNvSpPr txBox="1"/>
          <p:nvPr/>
        </p:nvSpPr>
        <p:spPr>
          <a:xfrm>
            <a:off x="9266313" y="1471952"/>
            <a:ext cx="2781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 mechanisms of actions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60E0C9C-C8AB-8B23-2FDB-8E5F47CB2790}"/>
              </a:ext>
            </a:extLst>
          </p:cNvPr>
          <p:cNvSpPr txBox="1"/>
          <p:nvPr/>
        </p:nvSpPr>
        <p:spPr>
          <a:xfrm>
            <a:off x="996895" y="4601218"/>
            <a:ext cx="16714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time </a:t>
            </a:r>
          </a:p>
          <a:p>
            <a:pPr algn="ctr"/>
            <a:r>
              <a:rPr lang="en-US" sz="2400" b="1" dirty="0"/>
              <a:t>and </a:t>
            </a:r>
          </a:p>
          <a:p>
            <a:pPr algn="ctr"/>
            <a:r>
              <a:rPr lang="en-US" sz="2400" b="1" dirty="0"/>
              <a:t>dose </a:t>
            </a:r>
          </a:p>
          <a:p>
            <a:pPr algn="ctr"/>
            <a:r>
              <a:rPr lang="en-US" sz="2400" b="1" dirty="0"/>
              <a:t>exposures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5F156CA-D9DC-91C8-9188-1CCF76976B1E}"/>
              </a:ext>
            </a:extLst>
          </p:cNvPr>
          <p:cNvSpPr txBox="1"/>
          <p:nvPr/>
        </p:nvSpPr>
        <p:spPr>
          <a:xfrm>
            <a:off x="10215481" y="4759637"/>
            <a:ext cx="186064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different targets</a:t>
            </a:r>
          </a:p>
          <a:p>
            <a:r>
              <a:rPr lang="en-US" sz="1600" dirty="0"/>
              <a:t>(airways,</a:t>
            </a:r>
          </a:p>
          <a:p>
            <a:r>
              <a:rPr lang="en-US" sz="1600" dirty="0"/>
              <a:t>alveoli, </a:t>
            </a:r>
            <a:r>
              <a:rPr lang="en-US" sz="1600" dirty="0" err="1"/>
              <a:t>intersitium</a:t>
            </a:r>
            <a:r>
              <a:rPr lang="en-US" sz="1600" dirty="0"/>
              <a:t>, capillary, pleura)</a:t>
            </a:r>
          </a:p>
        </p:txBody>
      </p:sp>
      <p:pic>
        <p:nvPicPr>
          <p:cNvPr id="12" name="Immagine 11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33923F69-8A78-5E0A-93D6-89C7E0C58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375" y="1798110"/>
            <a:ext cx="3142397" cy="1730284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3" name="Picture 4" descr="Immagine che contiene medicina, Prodotto farmaceutico, pillola, Farmaco di prescrizione&#10;&#10;Il contenuto generato dall'IA potrebbe non essere corretto.">
            <a:extLst>
              <a:ext uri="{FF2B5EF4-FFF2-40B4-BE49-F238E27FC236}">
                <a16:creationId xmlns:a16="http://schemas.microsoft.com/office/drawing/2014/main" id="{5759108B-4398-4CFF-1C00-C79874E3CA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6193536" y="1803325"/>
            <a:ext cx="3089624" cy="1737911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5" name="Immagine 14" descr="Immagine che contiene orologio, Strumento di misurazione, bussola&#10;&#10;Il contenuto generato dall'IA potrebbe non essere corretto.">
            <a:extLst>
              <a:ext uri="{FF2B5EF4-FFF2-40B4-BE49-F238E27FC236}">
                <a16:creationId xmlns:a16="http://schemas.microsoft.com/office/drawing/2014/main" id="{74D54B30-71D9-6399-43B5-4D8128F59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865" y="3544547"/>
            <a:ext cx="3202344" cy="1682391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7" name="Immagine 16" descr="Immagine che contiene testo, Arte bambini, disegno, illustrazione&#10;&#10;Il contenuto generato dall'IA potrebbe non essere corretto.">
            <a:extLst>
              <a:ext uri="{FF2B5EF4-FFF2-40B4-BE49-F238E27FC236}">
                <a16:creationId xmlns:a16="http://schemas.microsoft.com/office/drawing/2014/main" id="{2A26A30C-8A06-E094-94DA-3A6E03015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3266" y="3556664"/>
            <a:ext cx="3152353" cy="2109652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DCC6B0B-8DD8-9DEB-3324-30794219D3EE}"/>
              </a:ext>
            </a:extLst>
          </p:cNvPr>
          <p:cNvSpPr txBox="1"/>
          <p:nvPr/>
        </p:nvSpPr>
        <p:spPr>
          <a:xfrm>
            <a:off x="5056524" y="5755379"/>
            <a:ext cx="2212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Patient’s </a:t>
            </a:r>
          </a:p>
          <a:p>
            <a:pPr algn="ctr"/>
            <a:r>
              <a:rPr lang="en-US" sz="2400" b="1" dirty="0"/>
              <a:t>predisposition</a:t>
            </a:r>
          </a:p>
        </p:txBody>
      </p:sp>
      <p:pic>
        <p:nvPicPr>
          <p:cNvPr id="20" name="Immagine 19" descr="Immagine che contiene testo, rosa&#10;&#10;Il contenuto generato dall'IA potrebbe non essere corretto.">
            <a:extLst>
              <a:ext uri="{FF2B5EF4-FFF2-40B4-BE49-F238E27FC236}">
                <a16:creationId xmlns:a16="http://schemas.microsoft.com/office/drawing/2014/main" id="{1B605129-3E6E-A189-5940-AC87BC827A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6611" y="3018770"/>
            <a:ext cx="3074311" cy="1996575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7566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6A0034-CA0D-B776-5BD7-E8550BC86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45A976A-8DE3-4B67-B94B-2044FDD12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AAA1B9-2DDB-49C9-A037-A523D2F13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271C4AD-9AF2-448E-EFC7-EA183199E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43" y="153847"/>
            <a:ext cx="10579608" cy="118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DILD, different patterns of lung damage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41F8D5-EBCE-4FB9-91A9-3425971C1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262397" y="134260"/>
            <a:ext cx="3142400" cy="2716805"/>
            <a:chOff x="-305" y="-4155"/>
            <a:chExt cx="2514948" cy="217433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E80E2-35F9-41F3-A2B8-A2F17D956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88BDEEE-0C30-49F3-8D05-B062EF890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21E0C27-19E6-45DC-B154-493480207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3A55340-18E0-4A23-B406-BD1221643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701F99-7E4C-4B92-A4B5-307CDFB7A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5047906"/>
            <a:ext cx="2412221" cy="1810094"/>
            <a:chOff x="-305" y="-1"/>
            <a:chExt cx="3832880" cy="287613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41E616B-C319-43C1-9A9C-A2074B2E8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C86BD2B-CA73-48DF-9CC8-0152EA6B1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9C1AA9D-3FCF-4B84-94D1-51F0E1517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D7CE92F-1DE7-4252-A62C-77ACF8C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6" name="CasellaDiTesto 2">
            <a:extLst>
              <a:ext uri="{FF2B5EF4-FFF2-40B4-BE49-F238E27FC236}">
                <a16:creationId xmlns:a16="http://schemas.microsoft.com/office/drawing/2014/main" id="{A2F53F61-9169-9EC3-0567-2F546A9E8A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5204526"/>
              </p:ext>
            </p:extLst>
          </p:nvPr>
        </p:nvGraphicFramePr>
        <p:xfrm>
          <a:off x="366632" y="1446370"/>
          <a:ext cx="11019019" cy="3688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3174B0E-FF1B-5BE7-9298-AF0CF423ADD7}"/>
              </a:ext>
            </a:extLst>
          </p:cNvPr>
          <p:cNvSpPr txBox="1"/>
          <p:nvPr/>
        </p:nvSpPr>
        <p:spPr>
          <a:xfrm>
            <a:off x="166256" y="6015950"/>
            <a:ext cx="20135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Spagnolo P et al, ERJ 2022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220E41A-64E5-8C23-0CDF-6891AFE2063A}"/>
              </a:ext>
            </a:extLst>
          </p:cNvPr>
          <p:cNvSpPr txBox="1"/>
          <p:nvPr/>
        </p:nvSpPr>
        <p:spPr>
          <a:xfrm>
            <a:off x="2927457" y="5263674"/>
            <a:ext cx="8722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Non-DILD: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/>
              <a:t>bronchospasm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/>
              <a:t>Non </a:t>
            </a:r>
            <a:r>
              <a:rPr lang="en-US" sz="2400" dirty="0" err="1"/>
              <a:t>cardiogeneic</a:t>
            </a:r>
            <a:r>
              <a:rPr lang="en-US" sz="2400" dirty="0"/>
              <a:t> pulmonary edema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/>
              <a:t>Pleural effusions</a:t>
            </a:r>
          </a:p>
        </p:txBody>
      </p:sp>
    </p:spTree>
    <p:extLst>
      <p:ext uri="{BB962C8B-B14F-4D97-AF65-F5344CB8AC3E}">
        <p14:creationId xmlns:p14="http://schemas.microsoft.com/office/powerpoint/2010/main" val="3406518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7B6327-04C9-CCD6-27BB-FDA3215B1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79FE03E-6444-C322-30D6-6E9A19164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1F07F8-7080-E3C7-3726-7B3246EC2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D74ADFF-5100-5287-9C43-0A4D68B4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262397" y="134260"/>
            <a:ext cx="3142400" cy="2716805"/>
            <a:chOff x="-305" y="-4155"/>
            <a:chExt cx="2514948" cy="217433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0A512A8-5E50-65BE-F736-516FF2C30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87DC54E-DC10-0CEA-8B7E-791E3E3B2B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D04F620-F96A-71C1-702F-34D6A57716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F686F84-65BB-010B-32B9-4515822C96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ECE000-9C62-A00F-B709-26922CCED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5047906"/>
            <a:ext cx="2412221" cy="1810094"/>
            <a:chOff x="-305" y="-1"/>
            <a:chExt cx="3832880" cy="287613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DE9D1A5-495F-D05E-DDE6-786214813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2E64BC5-E69F-4E44-ACB7-4E5B0A17C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231EC2D-8FD6-3A06-96FB-EE2349CFF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961F772-055F-BE0D-FF50-D5E7C11F6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6D34EE-BF31-FA41-3114-95D9433CAEC4}"/>
              </a:ext>
            </a:extLst>
          </p:cNvPr>
          <p:cNvSpPr txBox="1"/>
          <p:nvPr/>
        </p:nvSpPr>
        <p:spPr>
          <a:xfrm>
            <a:off x="1703970" y="2405028"/>
            <a:ext cx="94120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To note: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3200" dirty="0"/>
              <a:t>one drug can cause different patterns of damage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3200" dirty="0"/>
              <a:t>one pattern can be related to different drugs.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0C59435-F652-8254-0F5C-D6990CE4D041}"/>
              </a:ext>
            </a:extLst>
          </p:cNvPr>
          <p:cNvSpPr txBox="1"/>
          <p:nvPr/>
        </p:nvSpPr>
        <p:spPr>
          <a:xfrm>
            <a:off x="1994053" y="6334822"/>
            <a:ext cx="10084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/>
              <a:t>Spagnolo et al, ERJ 2022</a:t>
            </a:r>
          </a:p>
        </p:txBody>
      </p:sp>
    </p:spTree>
    <p:extLst>
      <p:ext uri="{BB962C8B-B14F-4D97-AF65-F5344CB8AC3E}">
        <p14:creationId xmlns:p14="http://schemas.microsoft.com/office/powerpoint/2010/main" val="39911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B5830C-A566-3C7B-E888-5C620BAC8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2A8552-4844-A230-5B7F-2701F179D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19E5B8-E20D-F112-0A45-40D1AF309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22AFC6-D026-9EC6-9AD9-7AE7A74A5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262397" y="134260"/>
            <a:ext cx="3142400" cy="2716805"/>
            <a:chOff x="-305" y="-4155"/>
            <a:chExt cx="2514948" cy="217433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5017D4-F807-E10B-A626-B5CA613692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5E1122C-B889-8EDF-28F2-94CC03539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9FF86D5-869C-749E-2EAA-89B41AE5EA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4520818-D9C6-6556-5256-82DE0037E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3EAAC9-2282-7218-632A-DA424BD8B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5047906"/>
            <a:ext cx="2412221" cy="1810094"/>
            <a:chOff x="-305" y="-1"/>
            <a:chExt cx="3832880" cy="287613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4C7414D-348A-3AA8-6E54-CE9AB015C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4863B73-905F-504F-34C6-83D4E4FCC6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3730E95-B3C9-7185-1D59-5959EE843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D06D92-ED0B-0EAF-8072-3F395A9EAB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37C2B85-F732-B75E-9586-C716C3287A1F}"/>
              </a:ext>
            </a:extLst>
          </p:cNvPr>
          <p:cNvSpPr txBox="1"/>
          <p:nvPr/>
        </p:nvSpPr>
        <p:spPr>
          <a:xfrm>
            <a:off x="8615189" y="6334822"/>
            <a:ext cx="3463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/>
              <a:t>Adapted</a:t>
            </a:r>
            <a:r>
              <a:rPr lang="it-IT" sz="1400" dirty="0"/>
              <a:t> from Spagnolo et al, ERJ 2002 and Distefano G et al, </a:t>
            </a:r>
            <a:r>
              <a:rPr lang="it-IT" sz="1400" dirty="0" err="1"/>
              <a:t>Diagnostics</a:t>
            </a:r>
            <a:r>
              <a:rPr lang="it-IT" sz="1400" dirty="0"/>
              <a:t> 2020</a:t>
            </a:r>
          </a:p>
        </p:txBody>
      </p:sp>
      <p:pic>
        <p:nvPicPr>
          <p:cNvPr id="6" name="Immagine 5" descr="Immagine che contiene testo, Carattere, schermata, informazione&#10;&#10;Il contenuto generato dall'IA potrebbe non essere corretto.">
            <a:extLst>
              <a:ext uri="{FF2B5EF4-FFF2-40B4-BE49-F238E27FC236}">
                <a16:creationId xmlns:a16="http://schemas.microsoft.com/office/drawing/2014/main" id="{9F47FDB7-EB28-C1C4-2A32-486816E60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549" y="592033"/>
            <a:ext cx="4625258" cy="157829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6B65CCA-0F3D-CC79-8E0C-B288B4CCD1C4}"/>
              </a:ext>
            </a:extLst>
          </p:cNvPr>
          <p:cNvSpPr txBox="1"/>
          <p:nvPr/>
        </p:nvSpPr>
        <p:spPr>
          <a:xfrm>
            <a:off x="7561548" y="205384"/>
            <a:ext cx="4771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211E1E"/>
                </a:solidFill>
                <a:effectLst/>
                <a:latin typeface="AdvTT3e3c8cd7"/>
              </a:rPr>
              <a:t>Acute or subacute ILD (</a:t>
            </a:r>
            <a:r>
              <a:rPr lang="it-IT" sz="1800" b="1" dirty="0" err="1">
                <a:solidFill>
                  <a:srgbClr val="211E1E"/>
                </a:solidFill>
                <a:effectLst/>
                <a:latin typeface="AdvTT3e3c8cd7"/>
              </a:rPr>
              <a:t>including</a:t>
            </a:r>
            <a:r>
              <a:rPr lang="it-IT" sz="1800" b="1" dirty="0">
                <a:solidFill>
                  <a:srgbClr val="211E1E"/>
                </a:solidFill>
                <a:effectLst/>
                <a:latin typeface="AdvTT3e3c8cd7"/>
              </a:rPr>
              <a:t> ARDS) </a:t>
            </a:r>
            <a:endParaRPr lang="it-IT" b="1" dirty="0"/>
          </a:p>
        </p:txBody>
      </p:sp>
      <p:pic>
        <p:nvPicPr>
          <p:cNvPr id="12" name="Immagine 11" descr="Immagine che contiene testo, Carattere, bianco, algebra&#10;&#10;Il contenuto generato dall'IA potrebbe non essere corretto.">
            <a:extLst>
              <a:ext uri="{FF2B5EF4-FFF2-40B4-BE49-F238E27FC236}">
                <a16:creationId xmlns:a16="http://schemas.microsoft.com/office/drawing/2014/main" id="{E665AB63-9AD2-55C4-D52C-F03B98802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94" y="5103425"/>
            <a:ext cx="7505700" cy="1168400"/>
          </a:xfrm>
          <a:prstGeom prst="rect">
            <a:avLst/>
          </a:prstGeom>
        </p:spPr>
      </p:pic>
      <p:pic>
        <p:nvPicPr>
          <p:cNvPr id="24" name="Immagine 23" descr="Immagine che contiene cerchio, Imaging medicale, lastra dei raggi X&#10;&#10;Il contenuto generato dall'IA potrebbe non essere corretto.">
            <a:extLst>
              <a:ext uri="{FF2B5EF4-FFF2-40B4-BE49-F238E27FC236}">
                <a16:creationId xmlns:a16="http://schemas.microsoft.com/office/drawing/2014/main" id="{19CA76CB-2834-BCE1-F495-F6A585D51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8294" y="997362"/>
            <a:ext cx="3848100" cy="2997200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E6F2FCF-7A3D-B13C-05D4-C84AF18ABC17}"/>
              </a:ext>
            </a:extLst>
          </p:cNvPr>
          <p:cNvSpPr txBox="1"/>
          <p:nvPr/>
        </p:nvSpPr>
        <p:spPr>
          <a:xfrm>
            <a:off x="257696" y="4734052"/>
            <a:ext cx="4771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 err="1">
                <a:solidFill>
                  <a:srgbClr val="211E1E"/>
                </a:solidFill>
                <a:effectLst/>
                <a:latin typeface="AdvTT3e3c8cd7"/>
              </a:rPr>
              <a:t>Pulmonary</a:t>
            </a:r>
            <a:r>
              <a:rPr lang="it-IT" sz="1800" b="1" dirty="0">
                <a:solidFill>
                  <a:srgbClr val="211E1E"/>
                </a:solidFill>
                <a:effectLst/>
                <a:latin typeface="AdvTT3e3c8cd7"/>
              </a:rPr>
              <a:t> </a:t>
            </a:r>
            <a:r>
              <a:rPr lang="it-IT" sz="1800" b="1" dirty="0" err="1">
                <a:solidFill>
                  <a:srgbClr val="211E1E"/>
                </a:solidFill>
                <a:effectLst/>
                <a:latin typeface="AdvTT3e3c8cd7"/>
              </a:rPr>
              <a:t>Fibrosis</a:t>
            </a:r>
            <a:endParaRPr lang="it-IT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40C5DF5F-F402-9480-0465-E3B88CDA65D0}"/>
                  </a:ext>
                </a:extLst>
              </p14:cNvPr>
              <p14:cNvContentPartPr/>
              <p14:nvPr/>
            </p14:nvContentPartPr>
            <p14:xfrm>
              <a:off x="9746688" y="967073"/>
              <a:ext cx="479160" cy="36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40C5DF5F-F402-9480-0465-E3B88CDA65D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92688" y="859433"/>
                <a:ext cx="5868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id="{EB434C5E-97D1-242E-44E5-9CC8A49E0837}"/>
                  </a:ext>
                </a:extLst>
              </p14:cNvPr>
              <p14:cNvContentPartPr/>
              <p14:nvPr/>
            </p14:nvContentPartPr>
            <p14:xfrm>
              <a:off x="7399833" y="957714"/>
              <a:ext cx="1652415" cy="45719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EB434C5E-97D1-242E-44E5-9CC8A49E083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46181" y="848859"/>
                <a:ext cx="1760079" cy="2630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1" name="Input penna 30">
                <a:extLst>
                  <a:ext uri="{FF2B5EF4-FFF2-40B4-BE49-F238E27FC236}">
                    <a16:creationId xmlns:a16="http://schemas.microsoft.com/office/drawing/2014/main" id="{C03D84EF-6B35-16CA-76EF-4539D6FC2766}"/>
                  </a:ext>
                </a:extLst>
              </p14:cNvPr>
              <p14:cNvContentPartPr/>
              <p14:nvPr/>
            </p14:nvContentPartPr>
            <p14:xfrm>
              <a:off x="456528" y="5388593"/>
              <a:ext cx="1089000" cy="76320"/>
            </p14:xfrm>
          </p:contentPart>
        </mc:Choice>
        <mc:Fallback xmlns="">
          <p:pic>
            <p:nvPicPr>
              <p:cNvPr id="31" name="Input penna 30">
                <a:extLst>
                  <a:ext uri="{FF2B5EF4-FFF2-40B4-BE49-F238E27FC236}">
                    <a16:creationId xmlns:a16="http://schemas.microsoft.com/office/drawing/2014/main" id="{C03D84EF-6B35-16CA-76EF-4539D6FC276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2528" y="5280593"/>
                <a:ext cx="119664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id="{3FE94728-1B03-3EC0-3C9B-37A5026C76D9}"/>
                  </a:ext>
                </a:extLst>
              </p14:cNvPr>
              <p14:cNvContentPartPr/>
              <p14:nvPr/>
            </p14:nvContentPartPr>
            <p14:xfrm>
              <a:off x="2426088" y="6183473"/>
              <a:ext cx="671760" cy="648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3FE94728-1B03-3EC0-3C9B-37A5026C76D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72448" y="6075473"/>
                <a:ext cx="779400" cy="222120"/>
              </a:xfrm>
              <a:prstGeom prst="rect">
                <a:avLst/>
              </a:prstGeom>
            </p:spPr>
          </p:pic>
        </mc:Fallback>
      </mc:AlternateContent>
      <p:pic>
        <p:nvPicPr>
          <p:cNvPr id="36" name="Immagine 35" descr="Immagine che contiene testo, Carattere, bianco&#10;&#10;Il contenuto generato dall'IA potrebbe non essere corretto.">
            <a:extLst>
              <a:ext uri="{FF2B5EF4-FFF2-40B4-BE49-F238E27FC236}">
                <a16:creationId xmlns:a16="http://schemas.microsoft.com/office/drawing/2014/main" id="{6192BC99-3E27-15FC-E5DD-628DD7F96C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7696" y="411187"/>
            <a:ext cx="3865893" cy="929640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0605480A-A980-DD1F-EE10-0C1F9B932969}"/>
              </a:ext>
            </a:extLst>
          </p:cNvPr>
          <p:cNvSpPr txBox="1"/>
          <p:nvPr/>
        </p:nvSpPr>
        <p:spPr>
          <a:xfrm>
            <a:off x="192660" y="2586"/>
            <a:ext cx="4771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 err="1">
                <a:solidFill>
                  <a:srgbClr val="211E1E"/>
                </a:solidFill>
                <a:effectLst/>
                <a:latin typeface="AdvTT3e3c8cd7"/>
              </a:rPr>
              <a:t>Organizing</a:t>
            </a:r>
            <a:r>
              <a:rPr lang="it-IT" sz="1800" b="1" dirty="0">
                <a:solidFill>
                  <a:srgbClr val="211E1E"/>
                </a:solidFill>
                <a:effectLst/>
                <a:latin typeface="AdvTT3e3c8cd7"/>
              </a:rPr>
              <a:t> Pneumonia</a:t>
            </a:r>
            <a:endParaRPr lang="it-IT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8" name="Input penna 37">
                <a:extLst>
                  <a:ext uri="{FF2B5EF4-FFF2-40B4-BE49-F238E27FC236}">
                    <a16:creationId xmlns:a16="http://schemas.microsoft.com/office/drawing/2014/main" id="{0DB9E6D5-A5E8-EBA7-135A-BF7FC4F66EB4}"/>
                  </a:ext>
                </a:extLst>
              </p14:cNvPr>
              <p14:cNvContentPartPr/>
              <p14:nvPr/>
            </p14:nvContentPartPr>
            <p14:xfrm>
              <a:off x="1791123" y="853457"/>
              <a:ext cx="1463040" cy="102533"/>
            </p14:xfrm>
          </p:contentPart>
        </mc:Choice>
        <mc:Fallback xmlns="">
          <p:pic>
            <p:nvPicPr>
              <p:cNvPr id="38" name="Input penna 37">
                <a:extLst>
                  <a:ext uri="{FF2B5EF4-FFF2-40B4-BE49-F238E27FC236}">
                    <a16:creationId xmlns:a16="http://schemas.microsoft.com/office/drawing/2014/main" id="{0DB9E6D5-A5E8-EBA7-135A-BF7FC4F66EB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737123" y="745528"/>
                <a:ext cx="1570680" cy="318032"/>
              </a:xfrm>
              <a:prstGeom prst="rect">
                <a:avLst/>
              </a:prstGeom>
            </p:spPr>
          </p:pic>
        </mc:Fallback>
      </mc:AlternateContent>
      <p:pic>
        <p:nvPicPr>
          <p:cNvPr id="40" name="Immagine 39" descr="Immagine che contiene testo, Carattere, bianco&#10;&#10;Il contenuto generato dall'IA potrebbe non essere corretto.">
            <a:extLst>
              <a:ext uri="{FF2B5EF4-FFF2-40B4-BE49-F238E27FC236}">
                <a16:creationId xmlns:a16="http://schemas.microsoft.com/office/drawing/2014/main" id="{2C1F32ED-457E-34E3-7E80-2B36CE7DFA7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36801" y="3566161"/>
            <a:ext cx="5955199" cy="1404136"/>
          </a:xfrm>
          <a:prstGeom prst="rect">
            <a:avLst/>
          </a:prstGeom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2BD8BA8F-7D45-BD3D-7CE4-DE81DC20FAB2}"/>
              </a:ext>
            </a:extLst>
          </p:cNvPr>
          <p:cNvSpPr txBox="1"/>
          <p:nvPr/>
        </p:nvSpPr>
        <p:spPr>
          <a:xfrm>
            <a:off x="7840042" y="3130346"/>
            <a:ext cx="4771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rgbClr val="211E1E"/>
                </a:solidFill>
                <a:latin typeface="AdvTT3e3c8cd7"/>
              </a:rPr>
              <a:t>Alveolar</a:t>
            </a:r>
            <a:r>
              <a:rPr lang="it-IT" b="1" dirty="0">
                <a:solidFill>
                  <a:srgbClr val="211E1E"/>
                </a:solidFill>
                <a:latin typeface="AdvTT3e3c8cd7"/>
              </a:rPr>
              <a:t> </a:t>
            </a:r>
            <a:r>
              <a:rPr lang="it-IT" b="1" dirty="0" err="1">
                <a:solidFill>
                  <a:srgbClr val="211E1E"/>
                </a:solidFill>
                <a:latin typeface="AdvTT3e3c8cd7"/>
              </a:rPr>
              <a:t>Hemorrhage</a:t>
            </a:r>
            <a:r>
              <a:rPr lang="it-IT" sz="1800" b="1" dirty="0">
                <a:solidFill>
                  <a:srgbClr val="211E1E"/>
                </a:solidFill>
                <a:effectLst/>
                <a:latin typeface="AdvTT3e3c8cd7"/>
              </a:rPr>
              <a:t> </a:t>
            </a:r>
            <a:endParaRPr lang="it-IT" b="1" dirty="0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ED0E7F5A-C280-45D8-CA6F-68F513909C2D}"/>
              </a:ext>
            </a:extLst>
          </p:cNvPr>
          <p:cNvSpPr txBox="1"/>
          <p:nvPr/>
        </p:nvSpPr>
        <p:spPr>
          <a:xfrm>
            <a:off x="136838" y="6318147"/>
            <a:ext cx="4771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211E1E"/>
                </a:solidFill>
                <a:effectLst/>
                <a:latin typeface="AdvTT3e3c8cd7"/>
              </a:rPr>
              <a:t>To note: </a:t>
            </a:r>
            <a:r>
              <a:rPr lang="it-IT" sz="1800" b="1" dirty="0">
                <a:solidFill>
                  <a:srgbClr val="211E1E"/>
                </a:solidFill>
                <a:effectLst/>
                <a:latin typeface="AdvTT3e3c8cd7"/>
              </a:rPr>
              <a:t>PPFE, </a:t>
            </a:r>
            <a:r>
              <a:rPr lang="it-IT" sz="1800" dirty="0">
                <a:solidFill>
                  <a:srgbClr val="211E1E"/>
                </a:solidFill>
                <a:effectLst/>
                <a:latin typeface="AdvTT3e3c8cd7"/>
              </a:rPr>
              <a:t>10 </a:t>
            </a:r>
            <a:r>
              <a:rPr lang="it-IT" sz="1800" dirty="0" err="1">
                <a:solidFill>
                  <a:srgbClr val="211E1E"/>
                </a:solidFill>
                <a:effectLst/>
                <a:latin typeface="AdvTT3e3c8cd7"/>
              </a:rPr>
              <a:t>drugs</a:t>
            </a:r>
            <a:r>
              <a:rPr lang="it-IT" sz="1800" dirty="0">
                <a:solidFill>
                  <a:srgbClr val="211E1E"/>
                </a:solidFill>
                <a:effectLst/>
                <a:latin typeface="AdvTT3e3c8cd7"/>
              </a:rPr>
              <a:t> CHT, BMT</a:t>
            </a:r>
            <a:endParaRPr lang="it-IT" b="1" dirty="0"/>
          </a:p>
        </p:txBody>
      </p:sp>
      <p:pic>
        <p:nvPicPr>
          <p:cNvPr id="44" name="Immagine 43" descr="Immagine che contiene testo, Carattere, bianco&#10;&#10;Il contenuto generato dall'IA potrebbe non essere corretto.">
            <a:extLst>
              <a:ext uri="{FF2B5EF4-FFF2-40B4-BE49-F238E27FC236}">
                <a16:creationId xmlns:a16="http://schemas.microsoft.com/office/drawing/2014/main" id="{C956417F-801A-4106-8837-C554FA18610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8124" y="2034263"/>
            <a:ext cx="3733800" cy="660400"/>
          </a:xfrm>
          <a:prstGeom prst="rect">
            <a:avLst/>
          </a:prstGeom>
        </p:spPr>
      </p:pic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70846644-460D-93B6-2EFE-F9AB839E19B2}"/>
              </a:ext>
            </a:extLst>
          </p:cNvPr>
          <p:cNvSpPr txBox="1"/>
          <p:nvPr/>
        </p:nvSpPr>
        <p:spPr>
          <a:xfrm>
            <a:off x="192660" y="1469836"/>
            <a:ext cx="4771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 err="1">
                <a:solidFill>
                  <a:srgbClr val="211E1E"/>
                </a:solidFill>
                <a:effectLst/>
                <a:latin typeface="AdvTT3e3c8cd7"/>
              </a:rPr>
              <a:t>Granulomatosis</a:t>
            </a:r>
            <a:endParaRPr lang="it-IT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6" name="Input penna 45">
                <a:extLst>
                  <a:ext uri="{FF2B5EF4-FFF2-40B4-BE49-F238E27FC236}">
                    <a16:creationId xmlns:a16="http://schemas.microsoft.com/office/drawing/2014/main" id="{1539AD2D-8C62-0EA0-7234-CE5BEF9F5B7F}"/>
                  </a:ext>
                </a:extLst>
              </p14:cNvPr>
              <p14:cNvContentPartPr/>
              <p14:nvPr/>
            </p14:nvContentPartPr>
            <p14:xfrm>
              <a:off x="1236046" y="2240677"/>
              <a:ext cx="1463040" cy="102533"/>
            </p14:xfrm>
          </p:contentPart>
        </mc:Choice>
        <mc:Fallback xmlns="">
          <p:pic>
            <p:nvPicPr>
              <p:cNvPr id="46" name="Input penna 45">
                <a:extLst>
                  <a:ext uri="{FF2B5EF4-FFF2-40B4-BE49-F238E27FC236}">
                    <a16:creationId xmlns:a16="http://schemas.microsoft.com/office/drawing/2014/main" id="{1539AD2D-8C62-0EA0-7234-CE5BEF9F5B7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82046" y="2132748"/>
                <a:ext cx="1570680" cy="3180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7" name="Input penna 46">
                <a:extLst>
                  <a:ext uri="{FF2B5EF4-FFF2-40B4-BE49-F238E27FC236}">
                    <a16:creationId xmlns:a16="http://schemas.microsoft.com/office/drawing/2014/main" id="{0948A545-BCAA-450F-2513-AAF8201F3F6F}"/>
                  </a:ext>
                </a:extLst>
              </p14:cNvPr>
              <p14:cNvContentPartPr/>
              <p14:nvPr/>
            </p14:nvContentPartPr>
            <p14:xfrm flipV="1">
              <a:off x="8573432" y="4442384"/>
              <a:ext cx="1652415" cy="45719"/>
            </p14:xfrm>
          </p:contentPart>
        </mc:Choice>
        <mc:Fallback xmlns="">
          <p:pic>
            <p:nvPicPr>
              <p:cNvPr id="47" name="Input penna 46">
                <a:extLst>
                  <a:ext uri="{FF2B5EF4-FFF2-40B4-BE49-F238E27FC236}">
                    <a16:creationId xmlns:a16="http://schemas.microsoft.com/office/drawing/2014/main" id="{0948A545-BCAA-450F-2513-AAF8201F3F6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 flipV="1">
                <a:off x="8519420" y="4333529"/>
                <a:ext cx="1760079" cy="263066"/>
              </a:xfrm>
              <a:prstGeom prst="rect">
                <a:avLst/>
              </a:prstGeom>
            </p:spPr>
          </p:pic>
        </mc:Fallback>
      </mc:AlternateContent>
      <p:pic>
        <p:nvPicPr>
          <p:cNvPr id="49" name="Immagine 48" descr="Immagine che contiene testo, Carattere, bianco, algebra&#10;&#10;Il contenuto generato dall'IA potrebbe non essere corretto.">
            <a:extLst>
              <a:ext uri="{FF2B5EF4-FFF2-40B4-BE49-F238E27FC236}">
                <a16:creationId xmlns:a16="http://schemas.microsoft.com/office/drawing/2014/main" id="{80366B17-C22A-5886-359C-F62840CF77C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6838" y="3429000"/>
            <a:ext cx="5713559" cy="965512"/>
          </a:xfrm>
          <a:prstGeom prst="rect">
            <a:avLst/>
          </a:prstGeom>
        </p:spPr>
      </p:pic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2E87B549-520C-C96B-338B-194E45299471}"/>
              </a:ext>
            </a:extLst>
          </p:cNvPr>
          <p:cNvSpPr txBox="1"/>
          <p:nvPr/>
        </p:nvSpPr>
        <p:spPr>
          <a:xfrm>
            <a:off x="136838" y="3013346"/>
            <a:ext cx="4771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 err="1">
                <a:solidFill>
                  <a:srgbClr val="211E1E"/>
                </a:solidFill>
                <a:effectLst/>
                <a:latin typeface="AdvTT3e3c8cd7"/>
              </a:rPr>
              <a:t>Eosinophilic</a:t>
            </a:r>
            <a:r>
              <a:rPr lang="it-IT" sz="1800" b="1" dirty="0">
                <a:solidFill>
                  <a:srgbClr val="211E1E"/>
                </a:solidFill>
                <a:effectLst/>
                <a:latin typeface="AdvTT3e3c8cd7"/>
              </a:rPr>
              <a:t> Pneumonia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960850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1979D-361C-FCFC-D9A0-02822A5A1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3840EF-7D9D-2C74-ED3C-9D4A808B2C3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9786850-B42E-3AD0-6E5B-31D1E9349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DILD diagnosis and management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CEADA3CD-82B4-4D77-DFB7-F5F2BC7B0A0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62930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809A9A-256F-E462-C01E-B25CB7849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DILD, BAL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3CEE96-E8F4-BC52-C5EF-CDF8D80ED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Lymphocytosis </a:t>
            </a:r>
          </a:p>
          <a:p>
            <a:pPr lvl="1"/>
            <a:r>
              <a:rPr lang="en-US" dirty="0"/>
              <a:t>Usually CD4 in OP, cellular or mixed NSIP, sarcoid-like reactions</a:t>
            </a:r>
          </a:p>
          <a:p>
            <a:pPr lvl="1"/>
            <a:r>
              <a:rPr lang="en-US" dirty="0"/>
              <a:t>More often CD8+ in HP</a:t>
            </a:r>
          </a:p>
          <a:p>
            <a:r>
              <a:rPr lang="en-US" dirty="0"/>
              <a:t>Eosinophilia  – Eosin Pneumonia</a:t>
            </a:r>
          </a:p>
          <a:p>
            <a:r>
              <a:rPr lang="en-US" dirty="0"/>
              <a:t>Neutrophilia (or mixed alveolitis, </a:t>
            </a:r>
            <a:r>
              <a:rPr lang="en-US" dirty="0" err="1"/>
              <a:t>lymp</a:t>
            </a:r>
            <a:r>
              <a:rPr lang="en-US" dirty="0"/>
              <a:t> + </a:t>
            </a:r>
            <a:r>
              <a:rPr lang="en-US" dirty="0" err="1"/>
              <a:t>neutr</a:t>
            </a:r>
            <a:r>
              <a:rPr lang="en-US" dirty="0"/>
              <a:t>) in DAD, with or without activated Pneumocytes</a:t>
            </a:r>
          </a:p>
          <a:p>
            <a:r>
              <a:rPr lang="en-US" dirty="0"/>
              <a:t>Macrophages hemosiderin laden – AH</a:t>
            </a:r>
          </a:p>
          <a:p>
            <a:r>
              <a:rPr lang="en-US" dirty="0"/>
              <a:t>Vacuolate Macrophages – Red oil positivity in Lipoid </a:t>
            </a:r>
            <a:r>
              <a:rPr lang="en-US" dirty="0" err="1"/>
              <a:t>Pn</a:t>
            </a:r>
            <a:r>
              <a:rPr lang="en-US" dirty="0"/>
              <a:t> (large irregular);  Amiodarone, </a:t>
            </a:r>
            <a:r>
              <a:rPr lang="en-US" dirty="0" err="1"/>
              <a:t>Amitriptiline</a:t>
            </a:r>
            <a:r>
              <a:rPr lang="en-US" dirty="0"/>
              <a:t> (fine)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508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2DB1A1-C986-CF67-2002-F10F1CE87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76" y="169055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Lipoid </a:t>
            </a:r>
            <a:br>
              <a:rPr lang="en-US" sz="4000" dirty="0"/>
            </a:br>
            <a:r>
              <a:rPr lang="en-US" sz="4000" dirty="0"/>
              <a:t>Pneumonia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2DF3CD8-FA27-BA41-EE6C-346FA51A4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393" y="778143"/>
            <a:ext cx="2820318" cy="265085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137AA61A-F53B-B307-DE8A-06DBFD6A54DA}"/>
              </a:ext>
            </a:extLst>
          </p:cNvPr>
          <p:cNvSpPr txBox="1">
            <a:spLocks/>
          </p:cNvSpPr>
          <p:nvPr/>
        </p:nvSpPr>
        <p:spPr>
          <a:xfrm>
            <a:off x="351621" y="43414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Amiodarone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E7459C6-3DD7-1B8C-F69C-52F83B7C8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392" y="3552557"/>
            <a:ext cx="2820317" cy="25273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E7832C4-F955-0C54-61F8-1108F6F55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600" y="3429000"/>
            <a:ext cx="3860800" cy="2616200"/>
          </a:xfrm>
          <a:prstGeom prst="rect">
            <a:avLst/>
          </a:prstGeom>
        </p:spPr>
      </p:pic>
      <p:pic>
        <p:nvPicPr>
          <p:cNvPr id="16" name="Immagine 15" descr="Immagine che contiene testo, cerchio, schermata&#10;&#10;Il contenuto generato dall'IA potrebbe non essere corretto.">
            <a:extLst>
              <a:ext uri="{FF2B5EF4-FFF2-40B4-BE49-F238E27FC236}">
                <a16:creationId xmlns:a16="http://schemas.microsoft.com/office/drawing/2014/main" id="{AA8C0FAF-94F4-08EA-727A-D533A1D90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848" y="812800"/>
            <a:ext cx="3707329" cy="2247568"/>
          </a:xfrm>
          <a:prstGeom prst="rect">
            <a:avLst/>
          </a:prstGeom>
        </p:spPr>
      </p:pic>
      <p:pic>
        <p:nvPicPr>
          <p:cNvPr id="17" name="Picture 4" descr="BAL OIL RED PAVIRANI 1">
            <a:extLst>
              <a:ext uri="{FF2B5EF4-FFF2-40B4-BE49-F238E27FC236}">
                <a16:creationId xmlns:a16="http://schemas.microsoft.com/office/drawing/2014/main" id="{62BE9DCC-6C89-BA82-188F-AF1C28C3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177" y="1321920"/>
            <a:ext cx="2005069" cy="164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617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17653" y="0"/>
            <a:ext cx="8229600" cy="1143000"/>
          </a:xfrm>
        </p:spPr>
        <p:txBody>
          <a:bodyPr/>
          <a:lstStyle/>
          <a:p>
            <a:r>
              <a:rPr lang="en-GB" dirty="0"/>
              <a:t>BAL in AH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182949" y="4293184"/>
            <a:ext cx="8229600" cy="4525963"/>
          </a:xfrm>
        </p:spPr>
        <p:txBody>
          <a:bodyPr/>
          <a:lstStyle/>
          <a:p>
            <a:r>
              <a:rPr lang="en-GB" dirty="0"/>
              <a:t>1h, increased erythrocytes</a:t>
            </a:r>
          </a:p>
          <a:p>
            <a:r>
              <a:rPr lang="en-GB" dirty="0"/>
              <a:t>48h, mac with </a:t>
            </a:r>
            <a:r>
              <a:rPr lang="en-GB" dirty="0" err="1"/>
              <a:t>phagocytosed</a:t>
            </a:r>
            <a:r>
              <a:rPr lang="en-GB" dirty="0"/>
              <a:t> </a:t>
            </a:r>
            <a:r>
              <a:rPr lang="en-GB" dirty="0" err="1"/>
              <a:t>erytrocytes</a:t>
            </a:r>
            <a:r>
              <a:rPr lang="en-GB" dirty="0"/>
              <a:t> fragments</a:t>
            </a:r>
          </a:p>
          <a:p>
            <a:r>
              <a:rPr lang="en-GB" dirty="0"/>
              <a:t>72h, </a:t>
            </a:r>
            <a:r>
              <a:rPr lang="en-GB" dirty="0" err="1"/>
              <a:t>haemosiderin</a:t>
            </a:r>
            <a:r>
              <a:rPr lang="en-GB" dirty="0"/>
              <a:t> laden mac</a:t>
            </a:r>
          </a:p>
          <a:p>
            <a:r>
              <a:rPr lang="en-GB" dirty="0"/>
              <a:t>May be </a:t>
            </a:r>
            <a:r>
              <a:rPr lang="en-GB" dirty="0" err="1"/>
              <a:t>accompanyed</a:t>
            </a:r>
            <a:r>
              <a:rPr lang="en-GB" dirty="0"/>
              <a:t> by </a:t>
            </a:r>
            <a:r>
              <a:rPr lang="en-GB" dirty="0" err="1"/>
              <a:t>neutrophilic</a:t>
            </a:r>
            <a:r>
              <a:rPr lang="en-GB" dirty="0"/>
              <a:t>, </a:t>
            </a:r>
            <a:r>
              <a:rPr lang="en-GB" dirty="0" err="1"/>
              <a:t>eosinophilic</a:t>
            </a:r>
            <a:r>
              <a:rPr lang="en-GB" dirty="0"/>
              <a:t> </a:t>
            </a:r>
            <a:r>
              <a:rPr lang="en-GB" dirty="0" err="1"/>
              <a:t>granulocytosis</a:t>
            </a:r>
            <a:endParaRPr lang="en-GB" dirty="0"/>
          </a:p>
        </p:txBody>
      </p:sp>
      <p:pic>
        <p:nvPicPr>
          <p:cNvPr id="5" name="Immagine 4" descr="Schermata 2019-06-04 alle 01.01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302" y="4520914"/>
            <a:ext cx="2063399" cy="1536574"/>
          </a:xfrm>
          <a:prstGeom prst="rect">
            <a:avLst/>
          </a:prstGeom>
        </p:spPr>
      </p:pic>
      <p:pic>
        <p:nvPicPr>
          <p:cNvPr id="7" name="Immagine 6" descr="Schermata 2019-06-04 alle 01.06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381" y="1210018"/>
            <a:ext cx="3208760" cy="2163094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9086682" y="714833"/>
            <a:ext cx="2616422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GB" dirty="0"/>
              <a:t> (</a:t>
            </a:r>
            <a:r>
              <a:rPr lang="en-GB" dirty="0" err="1"/>
              <a:t>emosiderin</a:t>
            </a:r>
            <a:r>
              <a:rPr lang="en-GB" dirty="0"/>
              <a:t> laden Mac)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2DB1393-1499-C808-7620-1EA96E497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949" y="1077043"/>
            <a:ext cx="2091677" cy="2429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BA48ED95-ACD9-9525-BF13-72DA6BA2A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0308" y="286512"/>
            <a:ext cx="3131517" cy="314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BAL Weg capillarite PAP">
            <a:extLst>
              <a:ext uri="{FF2B5EF4-FFF2-40B4-BE49-F238E27FC236}">
                <a16:creationId xmlns:a16="http://schemas.microsoft.com/office/drawing/2014/main" id="{C2A431AF-5831-626A-63D2-C4FAC4EF9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122" y="1207424"/>
            <a:ext cx="3909630" cy="2791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0047A51-F2B1-FEC0-9E6C-C24C2A00DEBF}"/>
              </a:ext>
            </a:extLst>
          </p:cNvPr>
          <p:cNvSpPr txBox="1"/>
          <p:nvPr/>
        </p:nvSpPr>
        <p:spPr>
          <a:xfrm>
            <a:off x="2790234" y="237176"/>
            <a:ext cx="2902646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Fresh alveolar </a:t>
            </a:r>
            <a:r>
              <a:rPr lang="en-GB" dirty="0" err="1"/>
              <a:t>hemorrhage</a:t>
            </a:r>
            <a:r>
              <a:rPr lang="en-GB" dirty="0"/>
              <a:t>, many </a:t>
            </a:r>
            <a:r>
              <a:rPr lang="en-GB" dirty="0" err="1"/>
              <a:t>erythrocites</a:t>
            </a:r>
            <a:r>
              <a:rPr lang="en-GB" dirty="0"/>
              <a:t>, and hyperplastic type II Pneumocytes</a:t>
            </a:r>
          </a:p>
        </p:txBody>
      </p:sp>
    </p:spTree>
    <p:extLst>
      <p:ext uri="{BB962C8B-B14F-4D97-AF65-F5344CB8AC3E}">
        <p14:creationId xmlns:p14="http://schemas.microsoft.com/office/powerpoint/2010/main" val="770666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0E337-7A76-192A-1401-DFD39A00C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508B9A-6803-A73A-65D8-425CBD1B9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510"/>
            <a:ext cx="10515600" cy="1325563"/>
          </a:xfrm>
        </p:spPr>
        <p:txBody>
          <a:bodyPr/>
          <a:lstStyle/>
          <a:p>
            <a:r>
              <a:rPr lang="en-US" dirty="0"/>
              <a:t>Organizing Pneumonia</a:t>
            </a:r>
          </a:p>
        </p:txBody>
      </p:sp>
      <p:pic>
        <p:nvPicPr>
          <p:cNvPr id="5" name="Segnaposto contenuto 4" descr="Immagine che contiene bianco e nero, arte&#10;&#10;Il contenuto generato dall'IA potrebbe non essere corretto.">
            <a:extLst>
              <a:ext uri="{FF2B5EF4-FFF2-40B4-BE49-F238E27FC236}">
                <a16:creationId xmlns:a16="http://schemas.microsoft.com/office/drawing/2014/main" id="{FFEB7DFC-3285-811F-C1A2-A547F66A5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2406" y="1495615"/>
            <a:ext cx="4437043" cy="3628357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5048607-15AE-BBBB-66A5-C9105FE4BC0A}"/>
              </a:ext>
            </a:extLst>
          </p:cNvPr>
          <p:cNvSpPr txBox="1"/>
          <p:nvPr/>
        </p:nvSpPr>
        <p:spPr>
          <a:xfrm>
            <a:off x="1238247" y="5504670"/>
            <a:ext cx="3005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HCV, 3 months of Sofosbuvir</a:t>
            </a:r>
          </a:p>
        </p:txBody>
      </p:sp>
      <p:pic>
        <p:nvPicPr>
          <p:cNvPr id="7" name="Google Shape;202;p10">
            <a:extLst>
              <a:ext uri="{FF2B5EF4-FFF2-40B4-BE49-F238E27FC236}">
                <a16:creationId xmlns:a16="http://schemas.microsoft.com/office/drawing/2014/main" id="{31EF03B5-BF55-2B39-C16B-8DC85B3F810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2455" t="5314" r="29421" b="5673"/>
          <a:stretch/>
        </p:blipFill>
        <p:spPr>
          <a:xfrm>
            <a:off x="4881161" y="1456808"/>
            <a:ext cx="3273845" cy="35987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1F37E4D-1074-6E99-7DD5-169958443D99}"/>
              </a:ext>
            </a:extLst>
          </p:cNvPr>
          <p:cNvSpPr txBox="1"/>
          <p:nvPr/>
        </p:nvSpPr>
        <p:spPr>
          <a:xfrm>
            <a:off x="7181162" y="5441750"/>
            <a:ext cx="2819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Lung ADK, Pembrolizumab</a:t>
            </a:r>
          </a:p>
        </p:txBody>
      </p:sp>
      <p:pic>
        <p:nvPicPr>
          <p:cNvPr id="3" name="Google Shape;248;p14">
            <a:extLst>
              <a:ext uri="{FF2B5EF4-FFF2-40B4-BE49-F238E27FC236}">
                <a16:creationId xmlns:a16="http://schemas.microsoft.com/office/drawing/2014/main" id="{611A16CB-81BD-8F45-9711-E7F6D33261E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6131" t="19214" r="28327" b="18339"/>
          <a:stretch/>
        </p:blipFill>
        <p:spPr>
          <a:xfrm>
            <a:off x="8306718" y="1427161"/>
            <a:ext cx="3756295" cy="362835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0E7E5F1-A7EA-4DB6-83E9-8D2D35CB29B8}"/>
              </a:ext>
            </a:extLst>
          </p:cNvPr>
          <p:cNvSpPr txBox="1"/>
          <p:nvPr/>
        </p:nvSpPr>
        <p:spPr>
          <a:xfrm>
            <a:off x="5364479" y="5950253"/>
            <a:ext cx="66985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Antineoplastic drugs, among the most common causative agents</a:t>
            </a:r>
          </a:p>
        </p:txBody>
      </p:sp>
      <p:pic>
        <p:nvPicPr>
          <p:cNvPr id="10" name="Immagine 9" descr="IMG_8545.JPG">
            <a:extLst>
              <a:ext uri="{FF2B5EF4-FFF2-40B4-BE49-F238E27FC236}">
                <a16:creationId xmlns:a16="http://schemas.microsoft.com/office/drawing/2014/main" id="{F0FA4CBB-C4B0-AE24-C065-7E0BE9F861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0" y="105510"/>
            <a:ext cx="2553252" cy="191493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A4274EA-A078-7E61-E14A-82F54CE79CD1}"/>
              </a:ext>
            </a:extLst>
          </p:cNvPr>
          <p:cNvSpPr txBox="1"/>
          <p:nvPr/>
        </p:nvSpPr>
        <p:spPr>
          <a:xfrm>
            <a:off x="7272364" y="425796"/>
            <a:ext cx="2068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BAL lymphocytosis</a:t>
            </a:r>
          </a:p>
        </p:txBody>
      </p:sp>
    </p:spTree>
    <p:extLst>
      <p:ext uri="{BB962C8B-B14F-4D97-AF65-F5344CB8AC3E}">
        <p14:creationId xmlns:p14="http://schemas.microsoft.com/office/powerpoint/2010/main" val="1076326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F4A038-6EC7-925E-265B-BF66DC26E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D0D1E1-EA87-7C49-CAE9-FDD14F302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Nessun </a:t>
            </a:r>
            <a:r>
              <a:rPr lang="en-US" dirty="0" err="1"/>
              <a:t>conflitto</a:t>
            </a:r>
            <a:r>
              <a:rPr lang="en-US" dirty="0"/>
              <a:t> </a:t>
            </a:r>
            <a:r>
              <a:rPr lang="en-US" dirty="0" err="1"/>
              <a:t>sulla</a:t>
            </a:r>
            <a:r>
              <a:rPr lang="en-US" dirty="0"/>
              <a:t> </a:t>
            </a:r>
            <a:r>
              <a:rPr lang="en-US" dirty="0" err="1"/>
              <a:t>tematica</a:t>
            </a:r>
            <a:r>
              <a:rPr lang="en-US" dirty="0"/>
              <a:t> </a:t>
            </a:r>
            <a:r>
              <a:rPr lang="en-US" dirty="0" err="1"/>
              <a:t>trattata</a:t>
            </a:r>
            <a:endParaRPr lang="en-US" dirty="0"/>
          </a:p>
          <a:p>
            <a:endParaRPr lang="en-US" dirty="0"/>
          </a:p>
          <a:p>
            <a:r>
              <a:rPr lang="en-US" dirty="0"/>
              <a:t>Altro: speaker’s fees Boehringer – Ingelheim, ERBE; Research grant: Astra Zeneca; Consultancy: Boehringer –Ingelheim.</a:t>
            </a:r>
          </a:p>
        </p:txBody>
      </p:sp>
    </p:spTree>
    <p:extLst>
      <p:ext uri="{BB962C8B-B14F-4D97-AF65-F5344CB8AC3E}">
        <p14:creationId xmlns:p14="http://schemas.microsoft.com/office/powerpoint/2010/main" val="20402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DFB23-7812-D156-F5F2-668D49FA6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88D7CB-2D23-D7A6-9AD3-306761DAA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411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Immune Check Point Inhibitors (ICI)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71FFB02-6566-9790-0232-582FFBD99210}"/>
              </a:ext>
            </a:extLst>
          </p:cNvPr>
          <p:cNvSpPr txBox="1"/>
          <p:nvPr/>
        </p:nvSpPr>
        <p:spPr>
          <a:xfrm>
            <a:off x="487680" y="1191451"/>
            <a:ext cx="3718560" cy="52629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400" b="1" i="0" u="none" strike="noStrike" dirty="0">
                <a:solidFill>
                  <a:srgbClr val="000000"/>
                </a:solidFill>
                <a:effectLst/>
              </a:rPr>
              <a:t>🧬 Anti-PD-1 (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Programmed</a:t>
            </a:r>
            <a:r>
              <a:rPr lang="it-IT" sz="2400" b="1" i="0" u="none" strike="noStrike" dirty="0">
                <a:solidFill>
                  <a:srgbClr val="000000"/>
                </a:solidFill>
                <a:effectLst/>
              </a:rPr>
              <a:t> Death-1 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inhibitors</a:t>
            </a:r>
            <a:r>
              <a:rPr lang="it-IT" sz="2400" b="1" i="0" u="none" strike="noStrike" dirty="0">
                <a:solidFill>
                  <a:srgbClr val="000000"/>
                </a:solidFill>
                <a:effectLst/>
              </a:rPr>
              <a:t>)</a:t>
            </a:r>
          </a:p>
          <a:p>
            <a:pPr algn="l">
              <a:buNone/>
            </a:pPr>
            <a:endParaRPr lang="it-IT" sz="2400" b="1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These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drugs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block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 the PD-1 receptor on T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lymphocytes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reactivating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 the immune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response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against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cancer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cells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endParaRPr lang="it-IT" sz="2400" dirty="0">
              <a:solidFill>
                <a:srgbClr val="000000"/>
              </a:solidFill>
            </a:endParaRPr>
          </a:p>
          <a:p>
            <a:pPr algn="l">
              <a:buNone/>
            </a:pPr>
            <a:endParaRPr lang="it-IT" sz="24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Nivolumab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Pembrolizumab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Cemiplimab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 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3D04B6B-130F-FBA1-C0CF-FB67F153A0E5}"/>
              </a:ext>
            </a:extLst>
          </p:cNvPr>
          <p:cNvSpPr txBox="1"/>
          <p:nvPr/>
        </p:nvSpPr>
        <p:spPr>
          <a:xfrm>
            <a:off x="4561332" y="1191450"/>
            <a:ext cx="3619500" cy="52629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400" b="1" i="0" u="none" strike="noStrike" dirty="0">
                <a:solidFill>
                  <a:srgbClr val="000000"/>
                </a:solidFill>
                <a:effectLst/>
              </a:rPr>
              <a:t>🧪 Anti-PD-L1 (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Programmed</a:t>
            </a:r>
            <a:r>
              <a:rPr lang="it-IT" sz="2400" b="1" i="0" u="none" strike="noStrike" dirty="0">
                <a:solidFill>
                  <a:srgbClr val="000000"/>
                </a:solidFill>
                <a:effectLst/>
              </a:rPr>
              <a:t> Death Ligand-1 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inhibitors</a:t>
            </a:r>
            <a:r>
              <a:rPr lang="it-IT" sz="2400" b="1" i="0" u="none" strike="noStrike" dirty="0">
                <a:solidFill>
                  <a:srgbClr val="000000"/>
                </a:solidFill>
                <a:effectLst/>
              </a:rPr>
              <a:t>)</a:t>
            </a:r>
          </a:p>
          <a:p>
            <a:pPr algn="l">
              <a:buNone/>
            </a:pPr>
            <a:endParaRPr lang="it-IT" sz="2400" b="1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These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block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 PD-L1,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which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expressed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 by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tumor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cells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 or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other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cells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 in the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tumor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microenvironment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preventing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inhibition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 of T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cells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endParaRPr lang="it-IT" sz="24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Atezolizumab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Avelumab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Durvalumab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 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FB85580-3EDD-B455-AA96-3AE6C5CA505E}"/>
              </a:ext>
            </a:extLst>
          </p:cNvPr>
          <p:cNvSpPr txBox="1"/>
          <p:nvPr/>
        </p:nvSpPr>
        <p:spPr>
          <a:xfrm>
            <a:off x="8363712" y="1191451"/>
            <a:ext cx="3133344" cy="52629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400" b="1" i="0" u="none" strike="noStrike" dirty="0">
                <a:solidFill>
                  <a:srgbClr val="000000"/>
                </a:solidFill>
                <a:effectLst/>
              </a:rPr>
              <a:t>🧯 Anti-CTLA-4 (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Cytotoxic</a:t>
            </a:r>
            <a:r>
              <a:rPr lang="it-IT" sz="2400" b="1" i="0" u="none" strike="noStrike" dirty="0">
                <a:solidFill>
                  <a:srgbClr val="000000"/>
                </a:solidFill>
                <a:effectLst/>
              </a:rPr>
              <a:t> T-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Lymphocyte</a:t>
            </a:r>
            <a:r>
              <a:rPr lang="it-IT" sz="2400" b="1" i="0" u="none" strike="noStrike" dirty="0">
                <a:solidFill>
                  <a:srgbClr val="000000"/>
                </a:solidFill>
                <a:effectLst/>
              </a:rPr>
              <a:t>–Associated 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protein</a:t>
            </a:r>
            <a:r>
              <a:rPr lang="it-IT" sz="2400" b="1" i="0" u="none" strike="noStrike" dirty="0">
                <a:solidFill>
                  <a:srgbClr val="000000"/>
                </a:solidFill>
                <a:effectLst/>
              </a:rPr>
              <a:t> 4 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inhibitors</a:t>
            </a:r>
            <a:r>
              <a:rPr lang="it-IT" sz="2400" b="1" i="0" u="none" strike="noStrike" dirty="0">
                <a:solidFill>
                  <a:srgbClr val="000000"/>
                </a:solidFill>
                <a:effectLst/>
              </a:rPr>
              <a:t>)</a:t>
            </a:r>
          </a:p>
          <a:p>
            <a:pPr algn="l">
              <a:buNone/>
            </a:pPr>
            <a:endParaRPr lang="it-IT" sz="2400" b="1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These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inhibit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 CTLA-4 on T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cells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enhancing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early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 immune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activation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against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</a:rPr>
              <a:t>tumors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endParaRPr lang="it-IT" sz="24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Ipilimumab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Tremelimumab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89584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4FBBE-16BF-666F-A7CC-B6EBABED1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774539-D220-48F0-823E-D83E9C043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" y="0"/>
            <a:ext cx="10515600" cy="1325563"/>
          </a:xfrm>
        </p:spPr>
        <p:txBody>
          <a:bodyPr/>
          <a:lstStyle/>
          <a:p>
            <a:r>
              <a:rPr lang="en-US" dirty="0"/>
              <a:t>Antineoplastic drugs: ICI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68AE2D57-A8F2-441C-8D2F-9D89B8D682B2}"/>
              </a:ext>
            </a:extLst>
          </p:cNvPr>
          <p:cNvSpPr txBox="1">
            <a:spLocks/>
          </p:cNvSpPr>
          <p:nvPr/>
        </p:nvSpPr>
        <p:spPr>
          <a:xfrm>
            <a:off x="60960" y="1011936"/>
            <a:ext cx="7641336" cy="53157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lvl="1"/>
            <a:r>
              <a:rPr lang="en-US" dirty="0"/>
              <a:t>3-6% lung tox (grade &gt; 2, 1-2%) – real life up to 19%</a:t>
            </a:r>
          </a:p>
          <a:p>
            <a:pPr lvl="1"/>
            <a:r>
              <a:rPr lang="en-US" dirty="0"/>
              <a:t>Pathogen.: abnormal autoreactive T-cell activation</a:t>
            </a:r>
          </a:p>
          <a:p>
            <a:pPr lvl="1"/>
            <a:r>
              <a:rPr lang="en-US" dirty="0"/>
              <a:t>Time: days to &gt; 1 year after treatment initiation, median 3 months</a:t>
            </a:r>
          </a:p>
          <a:p>
            <a:pPr lvl="1"/>
            <a:r>
              <a:rPr lang="en-US" dirty="0"/>
              <a:t>Patterns: </a:t>
            </a:r>
            <a:r>
              <a:rPr lang="it-IT" dirty="0"/>
              <a:t>OP (the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frequent</a:t>
            </a:r>
            <a:r>
              <a:rPr lang="it-IT" dirty="0"/>
              <a:t>, 65%), NSIP, HP, </a:t>
            </a:r>
            <a:r>
              <a:rPr lang="it-IT" dirty="0" err="1"/>
              <a:t>EoP</a:t>
            </a:r>
            <a:r>
              <a:rPr lang="it-IT" dirty="0"/>
              <a:t>, DAD, AH, </a:t>
            </a:r>
            <a:r>
              <a:rPr lang="it-IT" dirty="0" err="1"/>
              <a:t>sarcoid</a:t>
            </a:r>
            <a:r>
              <a:rPr lang="it-IT" dirty="0"/>
              <a:t>-like (to note, </a:t>
            </a:r>
            <a:r>
              <a:rPr lang="it-IT" dirty="0" err="1"/>
              <a:t>not</a:t>
            </a:r>
            <a:r>
              <a:rPr lang="it-IT" dirty="0"/>
              <a:t>-DILD: </a:t>
            </a:r>
            <a:r>
              <a:rPr lang="it-IT" dirty="0" err="1"/>
              <a:t>pleural</a:t>
            </a:r>
            <a:r>
              <a:rPr lang="it-IT" dirty="0"/>
              <a:t>, </a:t>
            </a:r>
            <a:r>
              <a:rPr lang="it-IT" dirty="0" err="1"/>
              <a:t>airway</a:t>
            </a:r>
            <a:r>
              <a:rPr lang="it-IT" dirty="0"/>
              <a:t>)</a:t>
            </a:r>
          </a:p>
          <a:p>
            <a:pPr lvl="1"/>
            <a:r>
              <a:rPr lang="it-IT" dirty="0" err="1"/>
              <a:t>Predictors</a:t>
            </a:r>
            <a:r>
              <a:rPr lang="it-IT" dirty="0"/>
              <a:t> (from RCT):</a:t>
            </a:r>
          </a:p>
          <a:p>
            <a:pPr marL="1628775" lvl="3" indent="-257175">
              <a:spcAft>
                <a:spcPts val="450"/>
              </a:spcAft>
            </a:pPr>
            <a:r>
              <a:rPr lang="it-IT" dirty="0"/>
              <a:t>Class of </a:t>
            </a:r>
            <a:r>
              <a:rPr lang="it-IT" dirty="0" err="1"/>
              <a:t>drugs</a:t>
            </a:r>
            <a:r>
              <a:rPr lang="it-IT" dirty="0"/>
              <a:t>: anti-PD1 &gt; anti-PDL1 &gt; anti–CTLA-4 </a:t>
            </a:r>
            <a:r>
              <a:rPr lang="it-IT" baseline="30000" dirty="0"/>
              <a:t>2</a:t>
            </a:r>
          </a:p>
          <a:p>
            <a:pPr marL="1628775" lvl="3" indent="-257175">
              <a:spcAft>
                <a:spcPts val="450"/>
              </a:spcAft>
            </a:pPr>
            <a:r>
              <a:rPr lang="it-IT" dirty="0"/>
              <a:t>Treatment </a:t>
            </a:r>
            <a:r>
              <a:rPr lang="it-IT" dirty="0" err="1"/>
              <a:t>factors</a:t>
            </a:r>
            <a:r>
              <a:rPr lang="it-IT" dirty="0"/>
              <a:t>: ICI </a:t>
            </a:r>
            <a:r>
              <a:rPr lang="it-IT" dirty="0" err="1"/>
              <a:t>combination</a:t>
            </a:r>
            <a:r>
              <a:rPr lang="it-IT" dirty="0"/>
              <a:t> &gt; ICI </a:t>
            </a:r>
            <a:r>
              <a:rPr lang="it-IT" dirty="0" err="1"/>
              <a:t>monotherapy</a:t>
            </a:r>
            <a:endParaRPr lang="it-IT" dirty="0"/>
          </a:p>
          <a:p>
            <a:pPr marL="1628775" lvl="3" indent="-257175">
              <a:spcAft>
                <a:spcPts val="450"/>
              </a:spcAft>
            </a:pPr>
            <a:r>
              <a:rPr lang="it-IT" dirty="0" err="1"/>
              <a:t>Tumor</a:t>
            </a:r>
            <a:r>
              <a:rPr lang="it-IT" dirty="0"/>
              <a:t> </a:t>
            </a:r>
            <a:r>
              <a:rPr lang="it-IT" dirty="0" err="1"/>
              <a:t>type</a:t>
            </a:r>
            <a:r>
              <a:rPr lang="it-IT" dirty="0"/>
              <a:t>: NSCLC &gt; </a:t>
            </a:r>
            <a:r>
              <a:rPr lang="it-IT" dirty="0" err="1"/>
              <a:t>others</a:t>
            </a:r>
            <a:r>
              <a:rPr lang="it-IT" dirty="0"/>
              <a:t>; SQC &gt;ADK</a:t>
            </a:r>
          </a:p>
          <a:p>
            <a:pPr marL="1628775" lvl="3" indent="-257175">
              <a:spcAft>
                <a:spcPts val="450"/>
              </a:spcAft>
            </a:pPr>
            <a:r>
              <a:rPr lang="it-IT" dirty="0"/>
              <a:t>Smoking history</a:t>
            </a:r>
          </a:p>
          <a:p>
            <a:pPr marL="1628775" lvl="3" indent="-257175">
              <a:spcAft>
                <a:spcPts val="450"/>
              </a:spcAft>
            </a:pPr>
            <a:r>
              <a:rPr lang="it-IT" dirty="0" err="1"/>
              <a:t>Underlying</a:t>
            </a:r>
            <a:r>
              <a:rPr lang="it-IT" dirty="0"/>
              <a:t> </a:t>
            </a:r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diseases</a:t>
            </a:r>
            <a:r>
              <a:rPr lang="it-IT" dirty="0"/>
              <a:t> ; autoimmune </a:t>
            </a:r>
            <a:r>
              <a:rPr lang="it-IT" dirty="0" err="1"/>
              <a:t>disease</a:t>
            </a:r>
            <a:endParaRPr lang="it-IT" dirty="0"/>
          </a:p>
          <a:p>
            <a:pPr marL="1628775" lvl="3" indent="-257175">
              <a:spcAft>
                <a:spcPts val="450"/>
              </a:spcAft>
            </a:pPr>
            <a:r>
              <a:rPr lang="it-IT" dirty="0"/>
              <a:t>Asian &gt; non </a:t>
            </a:r>
            <a:r>
              <a:rPr lang="it-IT" dirty="0" err="1"/>
              <a:t>asian</a:t>
            </a:r>
            <a:r>
              <a:rPr lang="it-IT" dirty="0"/>
              <a:t> </a:t>
            </a:r>
          </a:p>
          <a:p>
            <a:pPr lvl="2"/>
            <a:endParaRPr lang="it-IT" dirty="0"/>
          </a:p>
          <a:p>
            <a:pPr lvl="2"/>
            <a:endParaRPr lang="it-IT" dirty="0"/>
          </a:p>
          <a:p>
            <a:pPr lvl="1"/>
            <a:endParaRPr lang="it-IT" dirty="0">
              <a:highlight>
                <a:srgbClr val="FFFF00"/>
              </a:highlight>
            </a:endParaRPr>
          </a:p>
          <a:p>
            <a:pPr lvl="1"/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AD8C861-F6D1-1834-F2AD-F42549BBD17E}"/>
              </a:ext>
            </a:extLst>
          </p:cNvPr>
          <p:cNvSpPr txBox="1"/>
          <p:nvPr/>
        </p:nvSpPr>
        <p:spPr>
          <a:xfrm>
            <a:off x="2731008" y="6327648"/>
            <a:ext cx="8135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Rashdan S, LRM 2018; Spagnolo P et al, ERJ 2022; Nishino JAMA 2016</a:t>
            </a:r>
          </a:p>
        </p:txBody>
      </p:sp>
      <p:pic>
        <p:nvPicPr>
          <p:cNvPr id="8" name="Immagine 7" descr="Immagine che contiene testo&#10;&#10;Il contenuto generato dall'IA potrebbe non essere corretto.">
            <a:extLst>
              <a:ext uri="{FF2B5EF4-FFF2-40B4-BE49-F238E27FC236}">
                <a16:creationId xmlns:a16="http://schemas.microsoft.com/office/drawing/2014/main" id="{DD9B0D99-0A7B-0063-B243-1DD6E1C86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300" y="1240650"/>
            <a:ext cx="40767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25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19BF0-8D90-6300-06CD-8FC45EFCA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9589A3-4BE9-C874-7833-785620641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" y="0"/>
            <a:ext cx="11317224" cy="1325563"/>
          </a:xfrm>
        </p:spPr>
        <p:txBody>
          <a:bodyPr/>
          <a:lstStyle/>
          <a:p>
            <a:r>
              <a:rPr lang="en-US" dirty="0"/>
              <a:t>ICI lung tox management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DAC48A40-77C6-DD8A-280C-049B7C39259D}"/>
              </a:ext>
            </a:extLst>
          </p:cNvPr>
          <p:cNvSpPr txBox="1">
            <a:spLocks/>
          </p:cNvSpPr>
          <p:nvPr/>
        </p:nvSpPr>
        <p:spPr>
          <a:xfrm>
            <a:off x="60960" y="1011936"/>
            <a:ext cx="7641336" cy="53157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2000" dirty="0">
              <a:solidFill>
                <a:srgbClr val="211E1E"/>
              </a:solidFill>
              <a:latin typeface="AdvTT1778526c"/>
            </a:endParaRPr>
          </a:p>
          <a:p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Grade 1 (</a:t>
            </a:r>
            <a:r>
              <a:rPr lang="it-IT" sz="2000" b="1" dirty="0">
                <a:solidFill>
                  <a:srgbClr val="211E1E"/>
                </a:solidFill>
                <a:effectLst/>
                <a:latin typeface="AdvTT1778526c"/>
              </a:rPr>
              <a:t>mild: </a:t>
            </a:r>
            <a:r>
              <a:rPr lang="it-IT" sz="2000" b="1" dirty="0" err="1">
                <a:solidFill>
                  <a:srgbClr val="211E1E"/>
                </a:solidFill>
                <a:effectLst/>
                <a:latin typeface="AdvTT1778526c"/>
              </a:rPr>
              <a:t>asymptomatic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,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radiographic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abnormalities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only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): ICI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withdrawal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should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 be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discussed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,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although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 the benefit/risk balance of </a:t>
            </a:r>
            <a:r>
              <a:rPr lang="it-IT" sz="2000" b="1" dirty="0" err="1">
                <a:solidFill>
                  <a:srgbClr val="211E1E"/>
                </a:solidFill>
                <a:effectLst/>
                <a:latin typeface="AdvTT1778526c"/>
              </a:rPr>
              <a:t>maintaining</a:t>
            </a:r>
            <a:r>
              <a:rPr lang="it-IT" sz="2000" b="1" dirty="0">
                <a:solidFill>
                  <a:srgbClr val="211E1E"/>
                </a:solidFill>
                <a:effectLst/>
                <a:latin typeface="AdvTT1778526c"/>
              </a:rPr>
              <a:t> </a:t>
            </a:r>
            <a:r>
              <a:rPr lang="it-IT" sz="2000" b="1" dirty="0" err="1">
                <a:solidFill>
                  <a:srgbClr val="211E1E"/>
                </a:solidFill>
                <a:effectLst/>
                <a:latin typeface="AdvTT1778526c"/>
              </a:rPr>
              <a:t>immunotherapy</a:t>
            </a:r>
            <a:r>
              <a:rPr lang="it-IT" sz="2000" b="1" dirty="0">
                <a:solidFill>
                  <a:srgbClr val="211E1E"/>
                </a:solidFill>
                <a:effectLst/>
                <a:latin typeface="AdvTT1778526c"/>
              </a:rPr>
              <a:t>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will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generally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encourage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continuing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 ICI. </a:t>
            </a:r>
          </a:p>
          <a:p>
            <a:endParaRPr lang="it-IT" sz="2000" dirty="0">
              <a:solidFill>
                <a:srgbClr val="211E1E"/>
              </a:solidFill>
              <a:latin typeface="AdvTT1778526c"/>
            </a:endParaRPr>
          </a:p>
          <a:p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Grade 2 (</a:t>
            </a:r>
            <a:r>
              <a:rPr lang="it-IT" sz="2000" b="1" dirty="0">
                <a:solidFill>
                  <a:srgbClr val="211E1E"/>
                </a:solidFill>
                <a:effectLst/>
                <a:latin typeface="AdvTT1778526c"/>
              </a:rPr>
              <a:t>moderate: </a:t>
            </a:r>
            <a:r>
              <a:rPr lang="it-IT" sz="2000" b="1" dirty="0" err="1">
                <a:solidFill>
                  <a:srgbClr val="211E1E"/>
                </a:solidFill>
                <a:effectLst/>
                <a:latin typeface="AdvTT1778526c"/>
              </a:rPr>
              <a:t>symptoms</a:t>
            </a:r>
            <a:r>
              <a:rPr lang="it-IT" sz="2000" b="1" dirty="0">
                <a:solidFill>
                  <a:srgbClr val="211E1E"/>
                </a:solidFill>
                <a:effectLst/>
                <a:latin typeface="AdvTT1778526c"/>
              </a:rPr>
              <a:t> </a:t>
            </a:r>
            <a:r>
              <a:rPr lang="it-IT" sz="2000" b="1" dirty="0" err="1">
                <a:solidFill>
                  <a:srgbClr val="211E1E"/>
                </a:solidFill>
                <a:effectLst/>
                <a:latin typeface="AdvTT1778526c"/>
              </a:rPr>
              <a:t>without</a:t>
            </a:r>
            <a:r>
              <a:rPr lang="it-IT" sz="2000" b="1" dirty="0">
                <a:solidFill>
                  <a:srgbClr val="211E1E"/>
                </a:solidFill>
                <a:effectLst/>
                <a:latin typeface="AdvTT1778526c"/>
              </a:rPr>
              <a:t> </a:t>
            </a:r>
            <a:r>
              <a:rPr lang="it-IT" sz="2000" b="1" dirty="0" err="1">
                <a:solidFill>
                  <a:srgbClr val="211E1E"/>
                </a:solidFill>
                <a:effectLst/>
                <a:latin typeface="AdvTT1778526c"/>
              </a:rPr>
              <a:t>limitation</a:t>
            </a:r>
            <a:r>
              <a:rPr lang="it-IT" sz="2000" b="1" dirty="0">
                <a:solidFill>
                  <a:srgbClr val="211E1E"/>
                </a:solidFill>
                <a:effectLst/>
                <a:latin typeface="AdvTT1778526c"/>
              </a:rPr>
              <a:t> 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of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daily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 activities):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requires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 ICI </a:t>
            </a:r>
            <a:r>
              <a:rPr lang="it-IT" sz="2000" b="1" dirty="0" err="1">
                <a:solidFill>
                  <a:srgbClr val="211E1E"/>
                </a:solidFill>
                <a:effectLst/>
                <a:latin typeface="AdvTT1778526c"/>
              </a:rPr>
              <a:t>discontinuation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;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glucocorticoid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 treatment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may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 be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considered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. </a:t>
            </a:r>
          </a:p>
          <a:p>
            <a:endParaRPr lang="it-IT" sz="2000" dirty="0">
              <a:solidFill>
                <a:srgbClr val="211E1E"/>
              </a:solidFill>
              <a:latin typeface="AdvTT1778526c"/>
            </a:endParaRPr>
          </a:p>
          <a:p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Grade 3 (</a:t>
            </a:r>
            <a:r>
              <a:rPr lang="it-IT" sz="2000" b="1" dirty="0">
                <a:solidFill>
                  <a:srgbClr val="211E1E"/>
                </a:solidFill>
                <a:effectLst/>
                <a:latin typeface="AdvTT1778526c"/>
              </a:rPr>
              <a:t>severe: </a:t>
            </a:r>
            <a:r>
              <a:rPr lang="it-IT" sz="2000" b="1" dirty="0" err="1">
                <a:solidFill>
                  <a:srgbClr val="211E1E"/>
                </a:solidFill>
                <a:effectLst/>
                <a:latin typeface="AdvTT1778526c"/>
              </a:rPr>
              <a:t>symptoms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 with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limitation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 of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daily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 activities, or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requirement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 of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oxygen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 therapy):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requires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 definitive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drug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discontinuation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 and </a:t>
            </a:r>
            <a:r>
              <a:rPr lang="it-IT" sz="2000" b="1" dirty="0" err="1">
                <a:solidFill>
                  <a:srgbClr val="211E1E"/>
                </a:solidFill>
                <a:effectLst/>
                <a:latin typeface="AdvTT1778526c"/>
              </a:rPr>
              <a:t>glucocorticoid</a:t>
            </a:r>
            <a:r>
              <a:rPr lang="it-IT" sz="2000" b="1" dirty="0">
                <a:solidFill>
                  <a:srgbClr val="211E1E"/>
                </a:solidFill>
                <a:effectLst/>
                <a:latin typeface="AdvTT1778526c"/>
              </a:rPr>
              <a:t> treatment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. </a:t>
            </a:r>
          </a:p>
          <a:p>
            <a:endParaRPr lang="it-IT" sz="2000" dirty="0">
              <a:solidFill>
                <a:srgbClr val="211E1E"/>
              </a:solidFill>
              <a:latin typeface="AdvTT1778526c"/>
            </a:endParaRPr>
          </a:p>
          <a:p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Grade 4 (</a:t>
            </a:r>
            <a:r>
              <a:rPr lang="it-IT" sz="2000" b="1" dirty="0">
                <a:solidFill>
                  <a:srgbClr val="211E1E"/>
                </a:solidFill>
                <a:effectLst/>
                <a:latin typeface="AdvTT1778526c"/>
              </a:rPr>
              <a:t>life-</a:t>
            </a:r>
            <a:r>
              <a:rPr lang="it-IT" sz="2000" b="1" dirty="0" err="1">
                <a:solidFill>
                  <a:srgbClr val="211E1E"/>
                </a:solidFill>
                <a:effectLst/>
                <a:latin typeface="AdvTT1778526c"/>
              </a:rPr>
              <a:t>threatening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 or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disabling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):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requires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 definitive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drug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discontinuation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 and </a:t>
            </a:r>
            <a:r>
              <a:rPr lang="it-IT" sz="2000" b="1" dirty="0" err="1">
                <a:solidFill>
                  <a:srgbClr val="211E1E"/>
                </a:solidFill>
                <a:effectLst/>
                <a:latin typeface="AdvTT1778526c"/>
              </a:rPr>
              <a:t>intravenous</a:t>
            </a:r>
            <a:r>
              <a:rPr lang="it-IT" sz="2000" b="1" dirty="0">
                <a:solidFill>
                  <a:srgbClr val="211E1E"/>
                </a:solidFill>
                <a:effectLst/>
                <a:latin typeface="AdvTT1778526c"/>
              </a:rPr>
              <a:t> </a:t>
            </a:r>
            <a:r>
              <a:rPr lang="it-IT" sz="2000" b="1" dirty="0" err="1">
                <a:solidFill>
                  <a:srgbClr val="211E1E"/>
                </a:solidFill>
                <a:effectLst/>
                <a:latin typeface="AdvTT1778526c"/>
              </a:rPr>
              <a:t>glucocorticoids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;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immunosuppressants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may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 be </a:t>
            </a:r>
            <a:r>
              <a:rPr lang="it-IT" sz="2000" dirty="0" err="1">
                <a:solidFill>
                  <a:srgbClr val="211E1E"/>
                </a:solidFill>
                <a:effectLst/>
                <a:latin typeface="AdvTT1778526c"/>
              </a:rPr>
              <a:t>needed</a:t>
            </a:r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.</a:t>
            </a:r>
          </a:p>
          <a:p>
            <a:endParaRPr lang="it-IT" sz="2000" dirty="0">
              <a:solidFill>
                <a:srgbClr val="211E1E"/>
              </a:solidFill>
              <a:effectLst/>
              <a:latin typeface="AdvTT1778526c"/>
            </a:endParaRPr>
          </a:p>
          <a:p>
            <a:r>
              <a:rPr lang="it-IT" sz="2000" dirty="0">
                <a:solidFill>
                  <a:srgbClr val="211E1E"/>
                </a:solidFill>
                <a:effectLst/>
                <a:latin typeface="AdvTT1778526c"/>
              </a:rPr>
              <a:t> Grade 5 (fatal). </a:t>
            </a:r>
          </a:p>
          <a:p>
            <a:endParaRPr lang="it-IT" sz="2000" dirty="0">
              <a:solidFill>
                <a:srgbClr val="211E1E"/>
              </a:solidFill>
              <a:latin typeface="AdvTT1778526c"/>
            </a:endParaRPr>
          </a:p>
          <a:p>
            <a:pPr marL="0" indent="0">
              <a:buNone/>
            </a:pPr>
            <a:r>
              <a:rPr lang="it-IT" sz="2000" dirty="0">
                <a:solidFill>
                  <a:srgbClr val="211E1E"/>
                </a:solidFill>
                <a:latin typeface="AdvTT1778526c"/>
              </a:rPr>
              <a:t>Note: </a:t>
            </a:r>
            <a:r>
              <a:rPr lang="it-IT" sz="2000" dirty="0" err="1">
                <a:solidFill>
                  <a:srgbClr val="211E1E"/>
                </a:solidFill>
                <a:latin typeface="AdvTT1778526c"/>
              </a:rPr>
              <a:t>rechalleng</a:t>
            </a:r>
            <a:r>
              <a:rPr lang="it-IT" sz="2000" dirty="0">
                <a:solidFill>
                  <a:srgbClr val="211E1E"/>
                </a:solidFill>
                <a:latin typeface="AdvTT1778526c"/>
              </a:rPr>
              <a:t> </a:t>
            </a:r>
            <a:r>
              <a:rPr lang="it-IT" sz="2000" dirty="0" err="1">
                <a:solidFill>
                  <a:srgbClr val="211E1E"/>
                </a:solidFill>
                <a:latin typeface="AdvTT1778526c"/>
              </a:rPr>
              <a:t>may</a:t>
            </a:r>
            <a:r>
              <a:rPr lang="it-IT" sz="2000" dirty="0">
                <a:solidFill>
                  <a:srgbClr val="211E1E"/>
                </a:solidFill>
                <a:latin typeface="AdvTT1778526c"/>
              </a:rPr>
              <a:t> be </a:t>
            </a:r>
            <a:r>
              <a:rPr lang="it-IT" sz="2000" dirty="0" err="1">
                <a:solidFill>
                  <a:srgbClr val="211E1E"/>
                </a:solidFill>
                <a:latin typeface="AdvTT1778526c"/>
              </a:rPr>
              <a:t>indicated</a:t>
            </a:r>
            <a:r>
              <a:rPr lang="it-IT" sz="2000" dirty="0">
                <a:solidFill>
                  <a:srgbClr val="211E1E"/>
                </a:solidFill>
                <a:latin typeface="AdvTT1778526c"/>
              </a:rPr>
              <a:t> </a:t>
            </a:r>
            <a:r>
              <a:rPr lang="it-IT" sz="2000" dirty="0" err="1">
                <a:solidFill>
                  <a:srgbClr val="211E1E"/>
                </a:solidFill>
                <a:latin typeface="AdvTT1778526c"/>
              </a:rPr>
              <a:t>only</a:t>
            </a:r>
            <a:r>
              <a:rPr lang="it-IT" sz="2000" dirty="0">
                <a:solidFill>
                  <a:srgbClr val="211E1E"/>
                </a:solidFill>
                <a:latin typeface="AdvTT1778526c"/>
              </a:rPr>
              <a:t> for grade 1 and 2</a:t>
            </a:r>
            <a:endParaRPr lang="it-IT" sz="3200" dirty="0"/>
          </a:p>
          <a:p>
            <a:pPr lvl="2"/>
            <a:endParaRPr lang="it-IT" sz="2400" dirty="0"/>
          </a:p>
          <a:p>
            <a:pPr lvl="2"/>
            <a:endParaRPr lang="it-IT" sz="2400" dirty="0"/>
          </a:p>
          <a:p>
            <a:pPr lvl="1"/>
            <a:endParaRPr lang="it-IT" sz="2800" dirty="0">
              <a:highlight>
                <a:srgbClr val="FFFF00"/>
              </a:highlight>
            </a:endParaRPr>
          </a:p>
          <a:p>
            <a:pPr lvl="1"/>
            <a:endParaRPr lang="en-US" sz="28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3EBC2B4-DC54-82D7-3D27-B96EF6CBCEF9}"/>
              </a:ext>
            </a:extLst>
          </p:cNvPr>
          <p:cNvSpPr txBox="1"/>
          <p:nvPr/>
        </p:nvSpPr>
        <p:spPr>
          <a:xfrm>
            <a:off x="2731008" y="6327648"/>
            <a:ext cx="8135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Spagnolo P et al, ERJ 2022</a:t>
            </a:r>
          </a:p>
        </p:txBody>
      </p:sp>
      <p:pic>
        <p:nvPicPr>
          <p:cNvPr id="8" name="Immagine 7" descr="Immagine che contiene testo&#10;&#10;Il contenuto generato dall'IA potrebbe non essere corretto.">
            <a:extLst>
              <a:ext uri="{FF2B5EF4-FFF2-40B4-BE49-F238E27FC236}">
                <a16:creationId xmlns:a16="http://schemas.microsoft.com/office/drawing/2014/main" id="{678A6D4D-8586-5932-FD06-081D2A0B2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300" y="1240650"/>
            <a:ext cx="40767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54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012E4-8389-AC61-B0E1-3BC08683D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B908ABC-778C-A758-1041-52741AD56A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18"/>
          <a:stretch/>
        </p:blipFill>
        <p:spPr>
          <a:xfrm>
            <a:off x="100348" y="1988260"/>
            <a:ext cx="11991305" cy="2881480"/>
          </a:xfrm>
          <a:prstGeom prst="rect">
            <a:avLst/>
          </a:prstGeom>
          <a:ln>
            <a:solidFill>
              <a:srgbClr val="007A71"/>
            </a:solidFill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6C37C0DE-BED6-8E72-E04E-B462FE30C053}"/>
              </a:ext>
            </a:extLst>
          </p:cNvPr>
          <p:cNvSpPr/>
          <p:nvPr/>
        </p:nvSpPr>
        <p:spPr>
          <a:xfrm>
            <a:off x="100348" y="91563"/>
            <a:ext cx="10774916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67" b="1" dirty="0"/>
              <a:t>Steroid-refractory</a:t>
            </a:r>
            <a:r>
              <a:rPr lang="it-IT" sz="4267" b="1" dirty="0"/>
              <a:t> ICI-</a:t>
            </a:r>
            <a:r>
              <a:rPr lang="it-IT" sz="4267" b="1" dirty="0" err="1"/>
              <a:t>pneumonitis</a:t>
            </a:r>
            <a:endParaRPr lang="it-IT" sz="4267" b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C2C07BF-A851-443A-ED18-AF76BD4B046B}"/>
              </a:ext>
            </a:extLst>
          </p:cNvPr>
          <p:cNvSpPr txBox="1"/>
          <p:nvPr/>
        </p:nvSpPr>
        <p:spPr>
          <a:xfrm>
            <a:off x="9193680" y="6397105"/>
            <a:ext cx="2897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Prof. M Bonifazi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C2BBDA-C4FB-EA18-2E0A-93E2B9BF5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7" y="1327432"/>
            <a:ext cx="11991305" cy="4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87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2BC6D-9267-EE72-7148-C96875055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AC08B6-E104-6210-2C7D-1FDDEA29B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292608"/>
            <a:ext cx="10515600" cy="1325563"/>
          </a:xfrm>
        </p:spPr>
        <p:txBody>
          <a:bodyPr/>
          <a:lstStyle/>
          <a:p>
            <a:r>
              <a:rPr lang="en-US" dirty="0"/>
              <a:t>Antineoplastic drugs: CHT</a:t>
            </a:r>
          </a:p>
        </p:txBody>
      </p:sp>
      <p:graphicFrame>
        <p:nvGraphicFramePr>
          <p:cNvPr id="8" name="Segnaposto contenuto 2">
            <a:extLst>
              <a:ext uri="{FF2B5EF4-FFF2-40B4-BE49-F238E27FC236}">
                <a16:creationId xmlns:a16="http://schemas.microsoft.com/office/drawing/2014/main" id="{3A02B4DA-C13C-046F-6E57-5C252B5F678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40792" y="1496441"/>
          <a:ext cx="601370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Segnaposto contenuto 4" descr="Immagine che contiene testo, numer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CBB1A85D-A314-2600-5703-4C48CCF486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095" y="1820095"/>
            <a:ext cx="5551113" cy="340005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0E5125A-9C3A-B65B-3564-D05FF666D0E0}"/>
              </a:ext>
            </a:extLst>
          </p:cNvPr>
          <p:cNvSpPr txBox="1"/>
          <p:nvPr/>
        </p:nvSpPr>
        <p:spPr>
          <a:xfrm>
            <a:off x="8855681" y="5237409"/>
            <a:ext cx="309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Kubo et al, Respir Invest 2013</a:t>
            </a:r>
          </a:p>
        </p:txBody>
      </p:sp>
    </p:spTree>
    <p:extLst>
      <p:ext uri="{BB962C8B-B14F-4D97-AF65-F5344CB8AC3E}">
        <p14:creationId xmlns:p14="http://schemas.microsoft.com/office/powerpoint/2010/main" val="246004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00752-3CC8-A9E7-D4EC-4B7766254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6DD99603-2DAC-1705-E5B2-395FB7F9E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02" y="7205"/>
            <a:ext cx="7772400" cy="262980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617FAF-937A-912B-B08C-DE7C9AEFF605}"/>
              </a:ext>
            </a:extLst>
          </p:cNvPr>
          <p:cNvSpPr txBox="1"/>
          <p:nvPr/>
        </p:nvSpPr>
        <p:spPr>
          <a:xfrm>
            <a:off x="4825388" y="7205"/>
            <a:ext cx="1419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March, 2025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679EB3C-7B51-2A9A-7CAC-1337C61561CB}"/>
              </a:ext>
            </a:extLst>
          </p:cNvPr>
          <p:cNvSpPr txBox="1"/>
          <p:nvPr/>
        </p:nvSpPr>
        <p:spPr>
          <a:xfrm>
            <a:off x="386444" y="2855989"/>
            <a:ext cx="419657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T-</a:t>
            </a:r>
            <a:r>
              <a:rPr lang="en-US" sz="2000" dirty="0" err="1"/>
              <a:t>DXd</a:t>
            </a:r>
            <a:r>
              <a:rPr lang="en-US" sz="2000" dirty="0"/>
              <a:t> indicated in HER2 solid tumors (breast, gastric, NSLC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Incidence of ILD 12.4%</a:t>
            </a:r>
          </a:p>
          <a:p>
            <a:endParaRPr lang="en-US" sz="2000" dirty="0"/>
          </a:p>
          <a:p>
            <a:r>
              <a:rPr lang="en-US" sz="2000" dirty="0"/>
              <a:t>Any grade ILD, usually mild (G1-2)</a:t>
            </a:r>
          </a:p>
          <a:p>
            <a:r>
              <a:rPr lang="en-US" sz="2000" dirty="0"/>
              <a:t>	breast cancer 9-16%</a:t>
            </a:r>
          </a:p>
          <a:p>
            <a:r>
              <a:rPr lang="en-US" sz="2000" dirty="0"/>
              <a:t>	gastric 9-10%</a:t>
            </a:r>
          </a:p>
          <a:p>
            <a:r>
              <a:rPr lang="en-US" sz="2000" dirty="0"/>
              <a:t>	NSCLC 6-26%</a:t>
            </a:r>
          </a:p>
          <a:p>
            <a:endParaRPr lang="en-US" sz="2000" dirty="0"/>
          </a:p>
          <a:p>
            <a:r>
              <a:rPr lang="en-US" sz="2000" dirty="0"/>
              <a:t>&gt;G3 in less than 1%, with the exception of NSCLC 4.4%</a:t>
            </a:r>
          </a:p>
          <a:p>
            <a:r>
              <a:rPr lang="en-US" sz="2000" dirty="0"/>
              <a:t>	</a:t>
            </a:r>
          </a:p>
          <a:p>
            <a:r>
              <a:rPr lang="en-US" sz="2000" dirty="0"/>
              <a:t>	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EE3E918-6830-BEE4-B07E-DFC78B097F08}"/>
              </a:ext>
            </a:extLst>
          </p:cNvPr>
          <p:cNvSpPr txBox="1"/>
          <p:nvPr/>
        </p:nvSpPr>
        <p:spPr>
          <a:xfrm>
            <a:off x="3048918" y="3059801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11" name="Immagine 10" descr="Immagine che contiene testo, schermata, diagramma, Carattere&#10;&#10;Il contenuto generato dall'IA potrebbe non essere corretto.">
            <a:extLst>
              <a:ext uri="{FF2B5EF4-FFF2-40B4-BE49-F238E27FC236}">
                <a16:creationId xmlns:a16="http://schemas.microsoft.com/office/drawing/2014/main" id="{44659C0F-0F86-E9A7-2015-626EA0EAB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677038"/>
            <a:ext cx="7772400" cy="308790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D0CC66A-9FF9-18B5-08DB-B17AE99EEB0D}"/>
              </a:ext>
            </a:extLst>
          </p:cNvPr>
          <p:cNvSpPr txBox="1"/>
          <p:nvPr/>
        </p:nvSpPr>
        <p:spPr>
          <a:xfrm>
            <a:off x="8930089" y="5281608"/>
            <a:ext cx="2875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 et al, Ther Adv RD, 2024</a:t>
            </a:r>
          </a:p>
        </p:txBody>
      </p:sp>
    </p:spTree>
    <p:extLst>
      <p:ext uri="{BB962C8B-B14F-4D97-AF65-F5344CB8AC3E}">
        <p14:creationId xmlns:p14="http://schemas.microsoft.com/office/powerpoint/2010/main" val="2829832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A0D5F-CFC5-EC54-38D7-DA5144F13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A1BAEAF-4313-8898-E259-9A5B1796C1E2}"/>
              </a:ext>
            </a:extLst>
          </p:cNvPr>
          <p:cNvSpPr txBox="1"/>
          <p:nvPr/>
        </p:nvSpPr>
        <p:spPr>
          <a:xfrm>
            <a:off x="515039" y="442506"/>
            <a:ext cx="113831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i="0" u="none" strike="noStrike" dirty="0" err="1">
                <a:solidFill>
                  <a:srgbClr val="212121"/>
                </a:solidFill>
                <a:effectLst/>
                <a:latin typeface="Merriweather" panose="020F0502020204030204" pitchFamily="34" charset="0"/>
              </a:rPr>
              <a:t>Pulmonary</a:t>
            </a:r>
            <a:r>
              <a:rPr lang="it-IT" sz="3200" b="1" i="0" u="none" strike="noStrike" dirty="0">
                <a:solidFill>
                  <a:srgbClr val="212121"/>
                </a:solidFill>
                <a:effectLst/>
                <a:latin typeface="Merriweather" panose="020F0502020204030204" pitchFamily="34" charset="0"/>
              </a:rPr>
              <a:t> </a:t>
            </a:r>
            <a:r>
              <a:rPr lang="it-IT" sz="3200" b="1" i="0" u="none" strike="noStrike" dirty="0" err="1">
                <a:solidFill>
                  <a:srgbClr val="212121"/>
                </a:solidFill>
                <a:effectLst/>
                <a:latin typeface="Merriweather" panose="020F0502020204030204" pitchFamily="34" charset="0"/>
              </a:rPr>
              <a:t>Complications</a:t>
            </a:r>
            <a:r>
              <a:rPr lang="it-IT" sz="3200" b="1" i="0" u="none" strike="noStrike" dirty="0">
                <a:solidFill>
                  <a:srgbClr val="212121"/>
                </a:solidFill>
                <a:effectLst/>
                <a:latin typeface="Merriweather" panose="020F0502020204030204" pitchFamily="34" charset="0"/>
              </a:rPr>
              <a:t> of </a:t>
            </a:r>
            <a:r>
              <a:rPr lang="it-IT" sz="3200" b="1" i="0" u="none" strike="noStrike" dirty="0" err="1">
                <a:solidFill>
                  <a:srgbClr val="212121"/>
                </a:solidFill>
                <a:effectLst/>
                <a:latin typeface="Merriweather" panose="020F0502020204030204" pitchFamily="34" charset="0"/>
              </a:rPr>
              <a:t>Biological</a:t>
            </a:r>
            <a:r>
              <a:rPr lang="it-IT" sz="3200" b="1" i="0" u="none" strike="noStrike" dirty="0">
                <a:solidFill>
                  <a:srgbClr val="212121"/>
                </a:solidFill>
                <a:effectLst/>
                <a:latin typeface="Merriweather" panose="020F0502020204030204" pitchFamily="34" charset="0"/>
              </a:rPr>
              <a:t> Therapies in </a:t>
            </a:r>
            <a:r>
              <a:rPr lang="it-IT" sz="3200" b="1" i="0" u="none" strike="noStrike" dirty="0" err="1">
                <a:solidFill>
                  <a:srgbClr val="212121"/>
                </a:solidFill>
                <a:effectLst/>
                <a:latin typeface="Merriweather" panose="020F0502020204030204" pitchFamily="34" charset="0"/>
              </a:rPr>
              <a:t>Inflammatory</a:t>
            </a:r>
            <a:r>
              <a:rPr lang="it-IT" sz="3200" b="1" i="0" u="none" strike="noStrike" dirty="0">
                <a:solidFill>
                  <a:srgbClr val="212121"/>
                </a:solidFill>
                <a:effectLst/>
                <a:latin typeface="Merriweather" panose="020F0502020204030204" pitchFamily="34" charset="0"/>
              </a:rPr>
              <a:t> and Autoimmune </a:t>
            </a:r>
            <a:r>
              <a:rPr lang="it-IT" sz="3200" b="1" i="0" u="none" strike="noStrike" dirty="0" err="1">
                <a:solidFill>
                  <a:srgbClr val="212121"/>
                </a:solidFill>
                <a:effectLst/>
                <a:latin typeface="Merriweather" panose="020F0502020204030204" pitchFamily="34" charset="0"/>
              </a:rPr>
              <a:t>Diseases</a:t>
            </a:r>
            <a:endParaRPr lang="it-IT" sz="3200" b="1" i="0" u="none" strike="noStrike" dirty="0">
              <a:solidFill>
                <a:srgbClr val="212121"/>
              </a:solidFill>
              <a:effectLst/>
              <a:latin typeface="Merriweather" panose="020F05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7FFA6FB-F916-E321-DCB2-1409DD648AA1}"/>
              </a:ext>
            </a:extLst>
          </p:cNvPr>
          <p:cNvSpPr txBox="1"/>
          <p:nvPr/>
        </p:nvSpPr>
        <p:spPr>
          <a:xfrm>
            <a:off x="4759287" y="6323682"/>
            <a:ext cx="3190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Yeo et al, Clin Chest Med 2025</a:t>
            </a:r>
          </a:p>
        </p:txBody>
      </p:sp>
      <p:pic>
        <p:nvPicPr>
          <p:cNvPr id="8" name="Immagine 7" descr="Immagine che contiene testo, Carattere, schermata, numero&#10;&#10;Il contenuto generato dall'IA potrebbe non essere corretto.">
            <a:extLst>
              <a:ext uri="{FF2B5EF4-FFF2-40B4-BE49-F238E27FC236}">
                <a16:creationId xmlns:a16="http://schemas.microsoft.com/office/drawing/2014/main" id="{64D70C45-B28C-1741-BBA4-29E5B607A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22" y="2667820"/>
            <a:ext cx="7772400" cy="2726318"/>
          </a:xfrm>
          <a:prstGeom prst="rect">
            <a:avLst/>
          </a:prstGeom>
        </p:spPr>
      </p:pic>
      <p:pic>
        <p:nvPicPr>
          <p:cNvPr id="10" name="Immagine 9" descr="Immagine che contiene testo, Carattere, bianco&#10;&#10;Il contenuto generato dall'IA potrebbe non essere corretto.">
            <a:extLst>
              <a:ext uri="{FF2B5EF4-FFF2-40B4-BE49-F238E27FC236}">
                <a16:creationId xmlns:a16="http://schemas.microsoft.com/office/drawing/2014/main" id="{A1DA2615-23D7-60BA-285F-CADCEB990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753" y="3429000"/>
            <a:ext cx="33782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93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9FD48-A6F6-4F94-0739-E37B81682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1AB88CB-2618-4B5D-EE01-B51CC0EEDDF3}"/>
              </a:ext>
            </a:extLst>
          </p:cNvPr>
          <p:cNvSpPr txBox="1"/>
          <p:nvPr/>
        </p:nvSpPr>
        <p:spPr>
          <a:xfrm>
            <a:off x="515039" y="442506"/>
            <a:ext cx="113831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i="0" u="none" strike="noStrike" dirty="0" err="1">
                <a:solidFill>
                  <a:srgbClr val="212121"/>
                </a:solidFill>
                <a:effectLst/>
                <a:latin typeface="Merriweather" panose="020F0502020204030204" pitchFamily="34" charset="0"/>
              </a:rPr>
              <a:t>Pulmonary</a:t>
            </a:r>
            <a:r>
              <a:rPr lang="it-IT" sz="3200" b="1" i="0" u="none" strike="noStrike" dirty="0">
                <a:solidFill>
                  <a:srgbClr val="212121"/>
                </a:solidFill>
                <a:effectLst/>
                <a:latin typeface="Merriweather" panose="020F0502020204030204" pitchFamily="34" charset="0"/>
              </a:rPr>
              <a:t> </a:t>
            </a:r>
            <a:r>
              <a:rPr lang="it-IT" sz="3200" b="1" i="0" u="none" strike="noStrike" dirty="0" err="1">
                <a:solidFill>
                  <a:srgbClr val="212121"/>
                </a:solidFill>
                <a:effectLst/>
                <a:latin typeface="Merriweather" panose="020F0502020204030204" pitchFamily="34" charset="0"/>
              </a:rPr>
              <a:t>Complications</a:t>
            </a:r>
            <a:r>
              <a:rPr lang="it-IT" sz="3200" b="1" i="0" u="none" strike="noStrike" dirty="0">
                <a:solidFill>
                  <a:srgbClr val="212121"/>
                </a:solidFill>
                <a:effectLst/>
                <a:latin typeface="Merriweather" panose="020F0502020204030204" pitchFamily="34" charset="0"/>
              </a:rPr>
              <a:t> of </a:t>
            </a:r>
            <a:r>
              <a:rPr lang="it-IT" sz="3200" b="1" i="0" u="none" strike="noStrike" dirty="0" err="1">
                <a:solidFill>
                  <a:srgbClr val="212121"/>
                </a:solidFill>
                <a:effectLst/>
                <a:latin typeface="Merriweather" panose="020F0502020204030204" pitchFamily="34" charset="0"/>
              </a:rPr>
              <a:t>Biological</a:t>
            </a:r>
            <a:r>
              <a:rPr lang="it-IT" sz="3200" b="1" i="0" u="none" strike="noStrike" dirty="0">
                <a:solidFill>
                  <a:srgbClr val="212121"/>
                </a:solidFill>
                <a:effectLst/>
                <a:latin typeface="Merriweather" panose="020F0502020204030204" pitchFamily="34" charset="0"/>
              </a:rPr>
              <a:t> Therapies in </a:t>
            </a:r>
            <a:r>
              <a:rPr lang="it-IT" sz="3200" b="1" i="0" u="none" strike="noStrike" dirty="0" err="1">
                <a:solidFill>
                  <a:srgbClr val="212121"/>
                </a:solidFill>
                <a:effectLst/>
                <a:latin typeface="Merriweather" panose="020F0502020204030204" pitchFamily="34" charset="0"/>
              </a:rPr>
              <a:t>Inflammatory</a:t>
            </a:r>
            <a:r>
              <a:rPr lang="it-IT" sz="3200" b="1" i="0" u="none" strike="noStrike" dirty="0">
                <a:solidFill>
                  <a:srgbClr val="212121"/>
                </a:solidFill>
                <a:effectLst/>
                <a:latin typeface="Merriweather" panose="020F0502020204030204" pitchFamily="34" charset="0"/>
              </a:rPr>
              <a:t> and Autoimmune </a:t>
            </a:r>
            <a:r>
              <a:rPr lang="it-IT" sz="3200" b="1" i="0" u="none" strike="noStrike" dirty="0" err="1">
                <a:solidFill>
                  <a:srgbClr val="212121"/>
                </a:solidFill>
                <a:effectLst/>
                <a:latin typeface="Merriweather" panose="020F0502020204030204" pitchFamily="34" charset="0"/>
              </a:rPr>
              <a:t>Diseases</a:t>
            </a:r>
            <a:endParaRPr lang="it-IT" sz="3200" b="1" i="0" u="none" strike="noStrike" dirty="0">
              <a:solidFill>
                <a:srgbClr val="212121"/>
              </a:solidFill>
              <a:effectLst/>
              <a:latin typeface="Merriweather" panose="020F05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B5596B6-2900-B078-9480-0A1D78E98506}"/>
              </a:ext>
            </a:extLst>
          </p:cNvPr>
          <p:cNvSpPr txBox="1"/>
          <p:nvPr/>
        </p:nvSpPr>
        <p:spPr>
          <a:xfrm>
            <a:off x="8849759" y="6230828"/>
            <a:ext cx="3190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Yeo et al, Clin Chest Med 2025</a:t>
            </a:r>
          </a:p>
        </p:txBody>
      </p:sp>
      <p:pic>
        <p:nvPicPr>
          <p:cNvPr id="12" name="Immagine 11" descr="Immagine che contiene Carattere, bianco, test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AFB39B97-740A-D5C4-DC04-A7BBFCC17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759" y="3896344"/>
            <a:ext cx="2667000" cy="558800"/>
          </a:xfrm>
          <a:prstGeom prst="rect">
            <a:avLst/>
          </a:prstGeom>
        </p:spPr>
      </p:pic>
      <p:pic>
        <p:nvPicPr>
          <p:cNvPr id="15" name="Immagine 14" descr="Immagine che contiene testo, Carattere, schermata, ricevuta&#10;&#10;Il contenuto generato dall'IA potrebbe non essere corretto.">
            <a:extLst>
              <a:ext uri="{FF2B5EF4-FFF2-40B4-BE49-F238E27FC236}">
                <a16:creationId xmlns:a16="http://schemas.microsoft.com/office/drawing/2014/main" id="{DB3AB954-16D3-2200-C7F8-3DD9FF63D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55" y="1691564"/>
            <a:ext cx="7910111" cy="1803340"/>
          </a:xfrm>
          <a:prstGeom prst="rect">
            <a:avLst/>
          </a:prstGeom>
        </p:spPr>
      </p:pic>
      <p:pic>
        <p:nvPicPr>
          <p:cNvPr id="17" name="Immagine 16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48D37EBB-27F2-1371-ED6B-088D46EE5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56" y="3638124"/>
            <a:ext cx="7772400" cy="196327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4F7AF776-7774-DDD2-586F-E82D3D541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56" y="5761736"/>
            <a:ext cx="7772400" cy="669493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35DBE2E-6F2A-5AD4-433D-1236E1F44E23}"/>
              </a:ext>
            </a:extLst>
          </p:cNvPr>
          <p:cNvSpPr txBox="1"/>
          <p:nvPr/>
        </p:nvSpPr>
        <p:spPr>
          <a:xfrm>
            <a:off x="3701668" y="6415494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886452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FD3B7-B622-F6DE-0DE1-3575B2BC1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888A6B-1341-00D1-1FFC-D0340ABDC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Methotrexate is safer than previously thought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B9566D-84EB-DACA-5250-DBF51D943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 err="1">
                <a:solidFill>
                  <a:srgbClr val="211E1E"/>
                </a:solidFill>
                <a:effectLst/>
                <a:latin typeface="AdvTT1778526c"/>
              </a:rPr>
              <a:t>only</a:t>
            </a:r>
            <a:r>
              <a:rPr lang="it-IT" b="1" dirty="0">
                <a:solidFill>
                  <a:srgbClr val="211E1E"/>
                </a:solidFill>
                <a:effectLst/>
                <a:latin typeface="AdvTT1778526c"/>
              </a:rPr>
              <a:t> 0.43% </a:t>
            </a:r>
            <a:r>
              <a:rPr lang="it-IT" b="1" dirty="0" err="1">
                <a:solidFill>
                  <a:srgbClr val="211E1E"/>
                </a:solidFill>
                <a:effectLst/>
                <a:latin typeface="AdvTT1778526c"/>
              </a:rPr>
              <a:t>cases</a:t>
            </a:r>
            <a:r>
              <a:rPr lang="it-IT" b="1" dirty="0">
                <a:solidFill>
                  <a:srgbClr val="211E1E"/>
                </a:solidFill>
                <a:effectLst/>
                <a:latin typeface="AdvTT1778526c"/>
              </a:rPr>
              <a:t> of MTX-</a:t>
            </a:r>
            <a:r>
              <a:rPr lang="it-IT" b="1" dirty="0" err="1">
                <a:solidFill>
                  <a:srgbClr val="211E1E"/>
                </a:solidFill>
                <a:effectLst/>
                <a:latin typeface="AdvTT1778526c"/>
              </a:rPr>
              <a:t>induced</a:t>
            </a:r>
            <a:r>
              <a:rPr lang="it-IT" b="1" dirty="0">
                <a:solidFill>
                  <a:srgbClr val="211E1E"/>
                </a:solidFill>
                <a:effectLst/>
                <a:latin typeface="AdvTT1778526c"/>
              </a:rPr>
              <a:t> </a:t>
            </a:r>
            <a:r>
              <a:rPr lang="it-IT" b="1" dirty="0" err="1">
                <a:solidFill>
                  <a:srgbClr val="211E1E"/>
                </a:solidFill>
                <a:effectLst/>
                <a:latin typeface="AdvTT1778526c"/>
              </a:rPr>
              <a:t>pneumonitis</a:t>
            </a:r>
            <a:r>
              <a:rPr lang="it-IT" b="1" dirty="0">
                <a:solidFill>
                  <a:srgbClr val="211E1E"/>
                </a:solidFill>
                <a:effectLst/>
                <a:latin typeface="AdvTT1778526c"/>
              </a:rPr>
              <a:t> </a:t>
            </a:r>
            <a:r>
              <a:rPr lang="it-IT" dirty="0" err="1">
                <a:solidFill>
                  <a:srgbClr val="211E1E"/>
                </a:solidFill>
                <a:effectLst/>
                <a:latin typeface="AdvTT1778526c"/>
              </a:rPr>
              <a:t>occurred</a:t>
            </a:r>
            <a:r>
              <a:rPr lang="it-IT" dirty="0">
                <a:solidFill>
                  <a:srgbClr val="211E1E"/>
                </a:solidFill>
                <a:effectLst/>
                <a:latin typeface="AdvTT1778526c"/>
              </a:rPr>
              <a:t> in a large SLR of MTX </a:t>
            </a:r>
            <a:r>
              <a:rPr lang="it-IT" dirty="0" err="1">
                <a:solidFill>
                  <a:srgbClr val="211E1E"/>
                </a:solidFill>
                <a:effectLst/>
                <a:latin typeface="AdvTT1778526c"/>
              </a:rPr>
              <a:t>monotherapy</a:t>
            </a:r>
            <a:r>
              <a:rPr lang="it-IT" dirty="0">
                <a:solidFill>
                  <a:srgbClr val="211E1E"/>
                </a:solidFill>
                <a:effectLst/>
                <a:latin typeface="AdvTT1778526c"/>
              </a:rPr>
              <a:t> in 3463 RA  </a:t>
            </a:r>
            <a:r>
              <a:rPr lang="it-IT" dirty="0" err="1">
                <a:solidFill>
                  <a:srgbClr val="211E1E"/>
                </a:solidFill>
                <a:effectLst/>
                <a:latin typeface="AdvTT1778526c"/>
              </a:rPr>
              <a:t>patients</a:t>
            </a:r>
            <a:r>
              <a:rPr lang="it-IT" dirty="0">
                <a:solidFill>
                  <a:srgbClr val="211E1E"/>
                </a:solidFill>
                <a:effectLst/>
                <a:latin typeface="AdvTT1778526c"/>
              </a:rPr>
              <a:t> </a:t>
            </a:r>
            <a:r>
              <a:rPr lang="it-IT" dirty="0" err="1">
                <a:solidFill>
                  <a:srgbClr val="211E1E"/>
                </a:solidFill>
                <a:effectLst/>
                <a:latin typeface="AdvTT1778526c"/>
              </a:rPr>
              <a:t>receiving</a:t>
            </a:r>
            <a:r>
              <a:rPr lang="it-IT" dirty="0">
                <a:solidFill>
                  <a:srgbClr val="211E1E"/>
                </a:solidFill>
                <a:effectLst/>
                <a:latin typeface="AdvTT1778526c"/>
              </a:rPr>
              <a:t> the </a:t>
            </a:r>
            <a:r>
              <a:rPr lang="it-IT" dirty="0" err="1">
                <a:solidFill>
                  <a:srgbClr val="211E1E"/>
                </a:solidFill>
                <a:effectLst/>
                <a:latin typeface="AdvTT1778526c"/>
              </a:rPr>
              <a:t>drug</a:t>
            </a:r>
            <a:r>
              <a:rPr lang="it-IT" dirty="0">
                <a:solidFill>
                  <a:srgbClr val="211E1E"/>
                </a:solidFill>
                <a:effectLst/>
                <a:latin typeface="AdvTT1778526c"/>
              </a:rPr>
              <a:t> up to 36.5 months</a:t>
            </a:r>
            <a:r>
              <a:rPr lang="it-IT" baseline="30000" dirty="0">
                <a:solidFill>
                  <a:srgbClr val="211E1E"/>
                </a:solidFill>
                <a:latin typeface="AdvTT1778526c"/>
              </a:rPr>
              <a:t>1</a:t>
            </a:r>
          </a:p>
          <a:p>
            <a:endParaRPr lang="it-IT" baseline="30000" dirty="0">
              <a:solidFill>
                <a:srgbClr val="211E1E"/>
              </a:solidFill>
              <a:latin typeface="AdvTT1778526c"/>
            </a:endParaRPr>
          </a:p>
          <a:p>
            <a:r>
              <a:rPr lang="it-IT" dirty="0">
                <a:solidFill>
                  <a:srgbClr val="211E1E"/>
                </a:solidFill>
                <a:latin typeface="AdvTT1778526c"/>
              </a:rPr>
              <a:t>in </a:t>
            </a:r>
            <a:r>
              <a:rPr lang="it-IT" b="1" dirty="0">
                <a:solidFill>
                  <a:srgbClr val="211E1E"/>
                </a:solidFill>
                <a:latin typeface="AdvTT1778526c"/>
              </a:rPr>
              <a:t>RA-ILD, MTX </a:t>
            </a:r>
            <a:r>
              <a:rPr lang="it-IT" b="1" dirty="0" err="1">
                <a:solidFill>
                  <a:srgbClr val="211E1E"/>
                </a:solidFill>
                <a:latin typeface="AdvTT1778526c"/>
              </a:rPr>
              <a:t>possibly</a:t>
            </a:r>
            <a:r>
              <a:rPr lang="it-IT" b="1" dirty="0">
                <a:solidFill>
                  <a:srgbClr val="211E1E"/>
                </a:solidFill>
                <a:latin typeface="AdvTT1778526c"/>
              </a:rPr>
              <a:t> </a:t>
            </a:r>
            <a:r>
              <a:rPr lang="it-IT" b="1" dirty="0" err="1">
                <a:solidFill>
                  <a:srgbClr val="211E1E"/>
                </a:solidFill>
                <a:latin typeface="AdvTT1778526c"/>
              </a:rPr>
              <a:t>is</a:t>
            </a:r>
            <a:r>
              <a:rPr lang="it-IT" b="1" dirty="0">
                <a:solidFill>
                  <a:srgbClr val="211E1E"/>
                </a:solidFill>
                <a:latin typeface="AdvTT1778526c"/>
              </a:rPr>
              <a:t> </a:t>
            </a:r>
            <a:r>
              <a:rPr lang="it-IT" b="1" dirty="0" err="1">
                <a:solidFill>
                  <a:srgbClr val="211E1E"/>
                </a:solidFill>
                <a:latin typeface="AdvTT1778526c"/>
              </a:rPr>
              <a:t>beneficial</a:t>
            </a:r>
            <a:r>
              <a:rPr lang="it-IT" b="1" dirty="0">
                <a:solidFill>
                  <a:srgbClr val="211E1E"/>
                </a:solidFill>
                <a:latin typeface="AdvTT1778526c"/>
              </a:rPr>
              <a:t> </a:t>
            </a:r>
            <a:r>
              <a:rPr lang="it-IT" dirty="0">
                <a:solidFill>
                  <a:srgbClr val="211E1E"/>
                </a:solidFill>
                <a:latin typeface="AdvTT1778526c"/>
              </a:rPr>
              <a:t>and </a:t>
            </a:r>
            <a:r>
              <a:rPr lang="it-IT" dirty="0" err="1">
                <a:solidFill>
                  <a:srgbClr val="211E1E"/>
                </a:solidFill>
                <a:latin typeface="AdvTT1778526c"/>
              </a:rPr>
              <a:t>not</a:t>
            </a:r>
            <a:r>
              <a:rPr lang="it-IT" dirty="0">
                <a:solidFill>
                  <a:srgbClr val="211E1E"/>
                </a:solidFill>
                <a:latin typeface="AdvTT1778526c"/>
              </a:rPr>
              <a:t> toxic</a:t>
            </a:r>
            <a:r>
              <a:rPr lang="it-IT" baseline="30000" dirty="0">
                <a:solidFill>
                  <a:srgbClr val="211E1E"/>
                </a:solidFill>
                <a:latin typeface="AdvTT1778526c"/>
              </a:rPr>
              <a:t>2</a:t>
            </a:r>
          </a:p>
          <a:p>
            <a:endParaRPr lang="it-IT" baseline="30000" dirty="0">
              <a:solidFill>
                <a:srgbClr val="211E1E"/>
              </a:solidFill>
              <a:latin typeface="AdvTT1778526c"/>
            </a:endParaRPr>
          </a:p>
          <a:p>
            <a:r>
              <a:rPr lang="it-IT" sz="2400" b="1" dirty="0">
                <a:solidFill>
                  <a:srgbClr val="211E1E"/>
                </a:solidFill>
                <a:effectLst/>
                <a:latin typeface="AdvTT1778526c"/>
              </a:rPr>
              <a:t>MTX </a:t>
            </a:r>
            <a:r>
              <a:rPr lang="it-IT" sz="2400" b="1" dirty="0" err="1">
                <a:solidFill>
                  <a:srgbClr val="211E1E"/>
                </a:solidFill>
                <a:effectLst/>
                <a:latin typeface="AdvTT1778526c"/>
              </a:rPr>
              <a:t>was</a:t>
            </a:r>
            <a:r>
              <a:rPr lang="it-IT" sz="2400" b="1" dirty="0">
                <a:solidFill>
                  <a:srgbClr val="211E1E"/>
                </a:solidFill>
                <a:effectLst/>
                <a:latin typeface="AdvTT1778526c"/>
              </a:rPr>
              <a:t> </a:t>
            </a:r>
            <a:r>
              <a:rPr lang="it-IT" sz="2400" b="1" dirty="0" err="1">
                <a:solidFill>
                  <a:srgbClr val="211E1E"/>
                </a:solidFill>
                <a:effectLst/>
                <a:latin typeface="AdvTT1778526c"/>
              </a:rPr>
              <a:t>associated</a:t>
            </a:r>
            <a:r>
              <a:rPr lang="it-IT" sz="2400" b="1" dirty="0">
                <a:solidFill>
                  <a:srgbClr val="211E1E"/>
                </a:solidFill>
                <a:effectLst/>
                <a:latin typeface="AdvTT1778526c"/>
              </a:rPr>
              <a:t> with a </a:t>
            </a:r>
            <a:r>
              <a:rPr lang="it-IT" sz="2400" b="1" dirty="0" err="1">
                <a:solidFill>
                  <a:srgbClr val="211E1E"/>
                </a:solidFill>
                <a:effectLst/>
                <a:latin typeface="AdvTT1778526c"/>
              </a:rPr>
              <a:t>decreased</a:t>
            </a:r>
            <a:r>
              <a:rPr lang="it-IT" sz="2400" b="1" dirty="0">
                <a:solidFill>
                  <a:srgbClr val="211E1E"/>
                </a:solidFill>
                <a:effectLst/>
                <a:latin typeface="AdvTT1778526c"/>
              </a:rPr>
              <a:t> risk of ILD </a:t>
            </a:r>
            <a:r>
              <a:rPr lang="it-IT" sz="2400" b="1" dirty="0">
                <a:solidFill>
                  <a:srgbClr val="211E1E"/>
                </a:solidFill>
                <a:latin typeface="AdvTT1778526c"/>
              </a:rPr>
              <a:t>i</a:t>
            </a:r>
            <a:r>
              <a:rPr lang="it-IT" sz="2400" dirty="0">
                <a:solidFill>
                  <a:srgbClr val="211E1E"/>
                </a:solidFill>
                <a:effectLst/>
                <a:latin typeface="AdvTT1778526c"/>
              </a:rPr>
              <a:t>n a </a:t>
            </a:r>
            <a:r>
              <a:rPr lang="it-IT" sz="2400" dirty="0" err="1">
                <a:solidFill>
                  <a:srgbClr val="211E1E"/>
                </a:solidFill>
                <a:effectLst/>
                <a:latin typeface="AdvTT1778526c"/>
              </a:rPr>
              <a:t>retrospective</a:t>
            </a:r>
            <a:r>
              <a:rPr lang="it-IT" sz="2400" dirty="0">
                <a:solidFill>
                  <a:srgbClr val="211E1E"/>
                </a:solidFill>
                <a:effectLst/>
                <a:latin typeface="AdvTT1778526c"/>
              </a:rPr>
              <a:t>, case</a:t>
            </a:r>
            <a:r>
              <a:rPr lang="it-IT" sz="2400" dirty="0">
                <a:solidFill>
                  <a:srgbClr val="211E1E"/>
                </a:solidFill>
                <a:effectLst/>
                <a:latin typeface="AdvTT1778526c+20"/>
              </a:rPr>
              <a:t>–</a:t>
            </a:r>
            <a:r>
              <a:rPr lang="it-IT" sz="2400" dirty="0">
                <a:solidFill>
                  <a:srgbClr val="211E1E"/>
                </a:solidFill>
                <a:effectLst/>
                <a:latin typeface="AdvTT1778526c"/>
              </a:rPr>
              <a:t>control study of RA </a:t>
            </a:r>
            <a:r>
              <a:rPr lang="it-IT" sz="2400" dirty="0" err="1">
                <a:solidFill>
                  <a:srgbClr val="211E1E"/>
                </a:solidFill>
                <a:effectLst/>
                <a:latin typeface="AdvTT1778526c"/>
              </a:rPr>
              <a:t>patients</a:t>
            </a:r>
            <a:r>
              <a:rPr lang="it-IT" sz="2400" dirty="0">
                <a:solidFill>
                  <a:srgbClr val="211E1E"/>
                </a:solidFill>
                <a:effectLst/>
                <a:latin typeface="AdvTT1778526c"/>
              </a:rPr>
              <a:t> with (</a:t>
            </a:r>
            <a:r>
              <a:rPr lang="it-IT" sz="2400" dirty="0" err="1">
                <a:solidFill>
                  <a:srgbClr val="211E1E"/>
                </a:solidFill>
                <a:effectLst/>
                <a:latin typeface="AdvTT1778526c"/>
              </a:rPr>
              <a:t>n</a:t>
            </a:r>
            <a:r>
              <a:rPr lang="it-IT" sz="2400" dirty="0">
                <a:solidFill>
                  <a:srgbClr val="211E1E"/>
                </a:solidFill>
                <a:effectLst/>
                <a:latin typeface="AdvTT1778526c"/>
              </a:rPr>
              <a:t>=410) or </a:t>
            </a:r>
            <a:r>
              <a:rPr lang="it-IT" sz="2400" dirty="0" err="1">
                <a:solidFill>
                  <a:srgbClr val="211E1E"/>
                </a:solidFill>
                <a:effectLst/>
                <a:latin typeface="AdvTT1778526c"/>
              </a:rPr>
              <a:t>without</a:t>
            </a:r>
            <a:r>
              <a:rPr lang="it-IT" sz="2400" dirty="0">
                <a:solidFill>
                  <a:srgbClr val="211E1E"/>
                </a:solidFill>
                <a:effectLst/>
                <a:latin typeface="AdvTT1778526c"/>
              </a:rPr>
              <a:t> (</a:t>
            </a:r>
            <a:r>
              <a:rPr lang="it-IT" sz="2400" dirty="0" err="1">
                <a:solidFill>
                  <a:srgbClr val="211E1E"/>
                </a:solidFill>
                <a:effectLst/>
                <a:latin typeface="AdvTT1778526c"/>
              </a:rPr>
              <a:t>n</a:t>
            </a:r>
            <a:r>
              <a:rPr lang="it-IT" sz="2400" dirty="0">
                <a:solidFill>
                  <a:srgbClr val="211E1E"/>
                </a:solidFill>
                <a:effectLst/>
                <a:latin typeface="AdvTT1778526c"/>
              </a:rPr>
              <a:t>=673) ILD</a:t>
            </a:r>
            <a:r>
              <a:rPr lang="it-IT" sz="2400" baseline="30000" dirty="0">
                <a:solidFill>
                  <a:srgbClr val="211E1E"/>
                </a:solidFill>
                <a:effectLst/>
                <a:latin typeface="AdvTT1778526c"/>
              </a:rPr>
              <a:t>3</a:t>
            </a:r>
          </a:p>
          <a:p>
            <a:endParaRPr lang="it-IT" sz="2400" baseline="30000" dirty="0">
              <a:solidFill>
                <a:srgbClr val="211E1E"/>
              </a:solidFill>
              <a:latin typeface="AdvTT1778526c"/>
            </a:endParaRPr>
          </a:p>
          <a:p>
            <a:r>
              <a:rPr lang="it-IT" b="1" dirty="0">
                <a:solidFill>
                  <a:srgbClr val="211E1E"/>
                </a:solidFill>
                <a:latin typeface="AdvTT1778526c"/>
              </a:rPr>
              <a:t>MTX and </a:t>
            </a:r>
            <a:r>
              <a:rPr lang="it-IT" b="1" dirty="0" err="1">
                <a:solidFill>
                  <a:srgbClr val="211E1E"/>
                </a:solidFill>
                <a:latin typeface="AdvTT1778526c"/>
              </a:rPr>
              <a:t>tofacitinib</a:t>
            </a:r>
            <a:r>
              <a:rPr lang="it-IT" b="1" dirty="0">
                <a:solidFill>
                  <a:srgbClr val="211E1E"/>
                </a:solidFill>
                <a:latin typeface="AdvTT1778526c"/>
              </a:rPr>
              <a:t> </a:t>
            </a:r>
            <a:r>
              <a:rPr lang="it-IT" b="1" dirty="0" err="1">
                <a:solidFill>
                  <a:srgbClr val="211E1E"/>
                </a:solidFill>
                <a:latin typeface="AdvTT1778526c"/>
              </a:rPr>
              <a:t>seems</a:t>
            </a:r>
            <a:r>
              <a:rPr lang="it-IT" b="1" dirty="0">
                <a:solidFill>
                  <a:srgbClr val="211E1E"/>
                </a:solidFill>
                <a:latin typeface="AdvTT1778526c"/>
              </a:rPr>
              <a:t> to </a:t>
            </a:r>
            <a:r>
              <a:rPr lang="it-IT" b="1" dirty="0" err="1">
                <a:solidFill>
                  <a:srgbClr val="211E1E"/>
                </a:solidFill>
                <a:latin typeface="AdvTT1778526c"/>
              </a:rPr>
              <a:t>decrease</a:t>
            </a:r>
            <a:r>
              <a:rPr lang="it-IT" b="1" dirty="0">
                <a:solidFill>
                  <a:srgbClr val="211E1E"/>
                </a:solidFill>
                <a:latin typeface="AdvTT1778526c"/>
              </a:rPr>
              <a:t> the risk of ILD in RA </a:t>
            </a:r>
            <a:r>
              <a:rPr lang="it-IT" b="1" dirty="0" err="1">
                <a:solidFill>
                  <a:srgbClr val="211E1E"/>
                </a:solidFill>
                <a:latin typeface="AdvTT1778526c"/>
              </a:rPr>
              <a:t>patients</a:t>
            </a:r>
            <a:r>
              <a:rPr lang="it-IT" b="1" dirty="0">
                <a:solidFill>
                  <a:srgbClr val="211E1E"/>
                </a:solidFill>
                <a:latin typeface="AdvTT1778526c"/>
              </a:rPr>
              <a:t>, </a:t>
            </a:r>
            <a:r>
              <a:rPr lang="it-IT" dirty="0">
                <a:solidFill>
                  <a:srgbClr val="211E1E"/>
                </a:solidFill>
                <a:latin typeface="AdvTT1778526c"/>
              </a:rPr>
              <a:t>in a </a:t>
            </a:r>
            <a:r>
              <a:rPr lang="it-IT" dirty="0" err="1">
                <a:solidFill>
                  <a:srgbClr val="211E1E"/>
                </a:solidFill>
                <a:latin typeface="AdvTT1778526c"/>
              </a:rPr>
              <a:t>recent</a:t>
            </a:r>
            <a:r>
              <a:rPr lang="it-IT" dirty="0">
                <a:solidFill>
                  <a:srgbClr val="211E1E"/>
                </a:solidFill>
                <a:latin typeface="AdvTT1778526c"/>
              </a:rPr>
              <a:t> SLR - </a:t>
            </a:r>
            <a:r>
              <a:rPr lang="it-IT" dirty="0" err="1">
                <a:solidFill>
                  <a:srgbClr val="211E1E"/>
                </a:solidFill>
                <a:latin typeface="AdvTT1778526c"/>
              </a:rPr>
              <a:t>respectively</a:t>
            </a:r>
            <a:r>
              <a:rPr lang="it-IT" dirty="0">
                <a:solidFill>
                  <a:srgbClr val="211E1E"/>
                </a:solidFill>
                <a:latin typeface="AdvTT1778526c"/>
              </a:rPr>
              <a:t> </a:t>
            </a:r>
            <a:r>
              <a:rPr lang="it-IT" b="1" dirty="0">
                <a:solidFill>
                  <a:srgbClr val="211E1E"/>
                </a:solidFill>
                <a:latin typeface="AdvTT1778526c"/>
              </a:rPr>
              <a:t>0.49</a:t>
            </a:r>
            <a:r>
              <a:rPr lang="it-IT" dirty="0">
                <a:solidFill>
                  <a:srgbClr val="211E1E"/>
                </a:solidFill>
                <a:latin typeface="AdvTT1778526c"/>
              </a:rPr>
              <a:t> (95 %C| 0.32 to 0.76, </a:t>
            </a:r>
            <a:r>
              <a:rPr lang="it-IT" dirty="0" err="1">
                <a:solidFill>
                  <a:srgbClr val="211E1E"/>
                </a:solidFill>
                <a:latin typeface="AdvTT1778526c"/>
              </a:rPr>
              <a:t>p</a:t>
            </a:r>
            <a:r>
              <a:rPr lang="it-IT" dirty="0">
                <a:solidFill>
                  <a:srgbClr val="211E1E"/>
                </a:solidFill>
                <a:latin typeface="AdvTT1778526c"/>
              </a:rPr>
              <a:t> &lt; 0.001) and </a:t>
            </a:r>
            <a:r>
              <a:rPr lang="it-IT" b="1" dirty="0">
                <a:solidFill>
                  <a:srgbClr val="211E1E"/>
                </a:solidFill>
                <a:latin typeface="AdvTT1778526c"/>
              </a:rPr>
              <a:t>0.36</a:t>
            </a:r>
            <a:r>
              <a:rPr lang="it-IT" dirty="0">
                <a:solidFill>
                  <a:srgbClr val="211E1E"/>
                </a:solidFill>
                <a:latin typeface="AdvTT1778526c"/>
              </a:rPr>
              <a:t> (95 %C| 0.15 to 0.87, </a:t>
            </a:r>
            <a:r>
              <a:rPr lang="it-IT" dirty="0" err="1">
                <a:solidFill>
                  <a:srgbClr val="211E1E"/>
                </a:solidFill>
                <a:latin typeface="AdvTT1778526c"/>
              </a:rPr>
              <a:t>p</a:t>
            </a:r>
            <a:r>
              <a:rPr lang="it-IT" dirty="0">
                <a:solidFill>
                  <a:srgbClr val="211E1E"/>
                </a:solidFill>
                <a:latin typeface="AdvTT1778526c"/>
              </a:rPr>
              <a:t> = 0.024).</a:t>
            </a:r>
            <a:r>
              <a:rPr lang="it-IT" baseline="30000" dirty="0">
                <a:solidFill>
                  <a:srgbClr val="211E1E"/>
                </a:solidFill>
                <a:latin typeface="AdvTT1778526c"/>
              </a:rPr>
              <a:t>4</a:t>
            </a:r>
          </a:p>
          <a:p>
            <a:pPr marL="0" indent="0">
              <a:buNone/>
            </a:pPr>
            <a:endParaRPr lang="it-IT" baseline="30000" dirty="0">
              <a:solidFill>
                <a:srgbClr val="211E1E"/>
              </a:solidFill>
              <a:latin typeface="AdvTT1778526c"/>
            </a:endParaRPr>
          </a:p>
          <a:p>
            <a:endParaRPr lang="it-IT" baseline="30000" dirty="0"/>
          </a:p>
          <a:p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6E95DB1-D567-07D4-C0F0-4F8F6B2C69B0}"/>
              </a:ext>
            </a:extLst>
          </p:cNvPr>
          <p:cNvSpPr txBox="1"/>
          <p:nvPr/>
        </p:nvSpPr>
        <p:spPr>
          <a:xfrm>
            <a:off x="134112" y="6488668"/>
            <a:ext cx="1174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1) </a:t>
            </a:r>
            <a:r>
              <a:rPr lang="en-US" dirty="0" err="1"/>
              <a:t>Salliot</a:t>
            </a:r>
            <a:r>
              <a:rPr lang="en-US" dirty="0"/>
              <a:t> et al, </a:t>
            </a:r>
            <a:r>
              <a:rPr lang="it-IT" sz="1800" dirty="0">
                <a:solidFill>
                  <a:srgbClr val="211E1E"/>
                </a:solidFill>
                <a:effectLst/>
                <a:latin typeface="AdvTTcabc3928.I"/>
              </a:rPr>
              <a:t>Ann </a:t>
            </a:r>
            <a:r>
              <a:rPr lang="it-IT" sz="1800" dirty="0" err="1">
                <a:solidFill>
                  <a:srgbClr val="211E1E"/>
                </a:solidFill>
                <a:effectLst/>
                <a:latin typeface="AdvTTcabc3928.I"/>
              </a:rPr>
              <a:t>Rheum</a:t>
            </a:r>
            <a:r>
              <a:rPr lang="it-IT" sz="1800" dirty="0">
                <a:solidFill>
                  <a:srgbClr val="211E1E"/>
                </a:solidFill>
                <a:effectLst/>
                <a:latin typeface="AdvTTcabc3928.I"/>
              </a:rPr>
              <a:t> </a:t>
            </a:r>
            <a:r>
              <a:rPr lang="it-IT" sz="1800" dirty="0" err="1">
                <a:solidFill>
                  <a:srgbClr val="211E1E"/>
                </a:solidFill>
                <a:effectLst/>
                <a:latin typeface="AdvTTcabc3928.I"/>
              </a:rPr>
              <a:t>Dis</a:t>
            </a:r>
            <a:r>
              <a:rPr lang="it-IT" sz="1800" dirty="0">
                <a:solidFill>
                  <a:srgbClr val="211E1E"/>
                </a:solidFill>
                <a:effectLst/>
                <a:latin typeface="AdvTTcabc3928.I"/>
              </a:rPr>
              <a:t> </a:t>
            </a:r>
            <a:r>
              <a:rPr lang="it-IT" sz="1800" dirty="0">
                <a:solidFill>
                  <a:srgbClr val="211E1E"/>
                </a:solidFill>
                <a:effectLst/>
                <a:latin typeface="AdvTT7e2c4963"/>
              </a:rPr>
              <a:t>2009; </a:t>
            </a:r>
            <a:r>
              <a:rPr lang="en-US" dirty="0"/>
              <a:t>2) Cottin ERJ 2021; 3) Juge et al, ERJ 2021; 4) Zhang et al, Semin </a:t>
            </a:r>
            <a:r>
              <a:rPr lang="en-US" dirty="0" err="1"/>
              <a:t>Arthr</a:t>
            </a:r>
            <a:r>
              <a:rPr lang="en-US" dirty="0"/>
              <a:t> Rheum 2024 </a:t>
            </a:r>
          </a:p>
        </p:txBody>
      </p:sp>
    </p:spTree>
    <p:extLst>
      <p:ext uri="{BB962C8B-B14F-4D97-AF65-F5344CB8AC3E}">
        <p14:creationId xmlns:p14="http://schemas.microsoft.com/office/powerpoint/2010/main" val="2023148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A7A0F4-F413-E9BC-79E3-ACE43C976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Drugs that can cause AH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C07FA-C3FE-6DE4-583A-0C9A951CB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RECREATIONAL: cocaine and crack lung</a:t>
            </a:r>
          </a:p>
          <a:p>
            <a:r>
              <a:rPr lang="en-US" dirty="0"/>
              <a:t>INDUCED LUPUS (rare – induced vasculitis): </a:t>
            </a:r>
            <a:r>
              <a:rPr lang="it-IT" dirty="0" err="1"/>
              <a:t>Hydralazine</a:t>
            </a:r>
            <a:r>
              <a:rPr lang="it-IT" dirty="0"/>
              <a:t>; </a:t>
            </a:r>
            <a:r>
              <a:rPr lang="it-IT" dirty="0" err="1"/>
              <a:t>Procainamide</a:t>
            </a:r>
            <a:r>
              <a:rPr lang="it-IT" dirty="0"/>
              <a:t>; </a:t>
            </a:r>
            <a:r>
              <a:rPr lang="it-IT" dirty="0" err="1"/>
              <a:t>Propylthiouracil</a:t>
            </a:r>
            <a:r>
              <a:rPr lang="it-IT" dirty="0"/>
              <a:t>; </a:t>
            </a:r>
            <a:r>
              <a:rPr lang="it-IT" dirty="0" err="1"/>
              <a:t>Minocycline</a:t>
            </a:r>
            <a:r>
              <a:rPr lang="it-IT" dirty="0"/>
              <a:t>; Penicillamine</a:t>
            </a:r>
          </a:p>
          <a:p>
            <a:r>
              <a:rPr lang="it-IT" dirty="0"/>
              <a:t>CHEMOTHERAPY (</a:t>
            </a:r>
            <a:r>
              <a:rPr lang="it-IT" dirty="0" err="1"/>
              <a:t>direct</a:t>
            </a:r>
            <a:r>
              <a:rPr lang="it-IT" dirty="0"/>
              <a:t> </a:t>
            </a:r>
            <a:r>
              <a:rPr lang="it-IT" dirty="0" err="1"/>
              <a:t>toxicity</a:t>
            </a:r>
            <a:r>
              <a:rPr lang="it-IT" dirty="0"/>
              <a:t>): </a:t>
            </a:r>
            <a:r>
              <a:rPr lang="it-IT" dirty="0" err="1"/>
              <a:t>Cyclophosphamide</a:t>
            </a:r>
            <a:r>
              <a:rPr lang="it-IT" dirty="0"/>
              <a:t>; </a:t>
            </a:r>
            <a:r>
              <a:rPr lang="it-IT" dirty="0" err="1"/>
              <a:t>Mitomycin</a:t>
            </a:r>
            <a:r>
              <a:rPr lang="it-IT" dirty="0"/>
              <a:t> C; </a:t>
            </a:r>
            <a:r>
              <a:rPr lang="it-IT" dirty="0" err="1"/>
              <a:t>Bleomycin</a:t>
            </a:r>
            <a:r>
              <a:rPr lang="it-IT" dirty="0"/>
              <a:t>; </a:t>
            </a:r>
            <a:r>
              <a:rPr lang="it-IT" dirty="0" err="1"/>
              <a:t>Cytarabine</a:t>
            </a:r>
            <a:r>
              <a:rPr lang="it-IT" dirty="0"/>
              <a:t>.</a:t>
            </a:r>
          </a:p>
          <a:p>
            <a:r>
              <a:rPr lang="it-IT" dirty="0"/>
              <a:t>BIOLOGICS (</a:t>
            </a:r>
            <a:r>
              <a:rPr lang="it-IT" dirty="0" err="1"/>
              <a:t>very</a:t>
            </a:r>
            <a:r>
              <a:rPr lang="it-IT" dirty="0"/>
              <a:t> rare – </a:t>
            </a:r>
            <a:r>
              <a:rPr lang="it-IT" dirty="0" err="1"/>
              <a:t>induced</a:t>
            </a:r>
            <a:r>
              <a:rPr lang="it-IT" dirty="0"/>
              <a:t> </a:t>
            </a:r>
            <a:r>
              <a:rPr lang="it-IT" dirty="0" err="1"/>
              <a:t>vasculitis</a:t>
            </a:r>
            <a:r>
              <a:rPr lang="it-IT" dirty="0"/>
              <a:t> or IC </a:t>
            </a:r>
            <a:r>
              <a:rPr lang="it-IT" dirty="0" err="1"/>
              <a:t>deposition</a:t>
            </a:r>
            <a:r>
              <a:rPr lang="it-IT" dirty="0"/>
              <a:t>): RTX, </a:t>
            </a:r>
            <a:r>
              <a:rPr lang="it-IT" dirty="0" err="1"/>
              <a:t>sirolimus</a:t>
            </a:r>
            <a:r>
              <a:rPr lang="it-IT" dirty="0"/>
              <a:t>, </a:t>
            </a:r>
            <a:r>
              <a:rPr lang="it-IT" dirty="0" err="1"/>
              <a:t>tacrolimus</a:t>
            </a:r>
            <a:r>
              <a:rPr lang="it-IT" dirty="0"/>
              <a:t>.</a:t>
            </a:r>
          </a:p>
          <a:p>
            <a:r>
              <a:rPr lang="it-IT" dirty="0" err="1"/>
              <a:t>Anticolagulants</a:t>
            </a:r>
            <a:r>
              <a:rPr lang="it-IT" dirty="0"/>
              <a:t>, </a:t>
            </a:r>
            <a:r>
              <a:rPr lang="it-IT" dirty="0" err="1"/>
              <a:t>trombolitics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1178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Carattere, testo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D2C36B26-9F9F-8F31-6E49-2BAC6A821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81" y="541366"/>
            <a:ext cx="4371808" cy="132953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C449FEA-496D-68CE-22FD-3CFF1FC58DB2}"/>
              </a:ext>
            </a:extLst>
          </p:cNvPr>
          <p:cNvSpPr txBox="1"/>
          <p:nvPr/>
        </p:nvSpPr>
        <p:spPr>
          <a:xfrm>
            <a:off x="1021942" y="2212488"/>
            <a:ext cx="105348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Fibrotic </a:t>
            </a:r>
            <a:r>
              <a:rPr lang="en-US" sz="5400" b="1" dirty="0" err="1"/>
              <a:t>Interstital</a:t>
            </a:r>
            <a:r>
              <a:rPr lang="en-US" sz="5400" b="1" dirty="0"/>
              <a:t> Lung Diseases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0215CD2-E7E3-DB45-621E-7B147AA3AEA6}"/>
              </a:ext>
            </a:extLst>
          </p:cNvPr>
          <p:cNvSpPr txBox="1"/>
          <p:nvPr/>
        </p:nvSpPr>
        <p:spPr>
          <a:xfrm>
            <a:off x="855688" y="3506432"/>
            <a:ext cx="11079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Editors: AU Wells, S Tomassetti, S Walsh 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B2F56A9-556C-5834-5941-3F3D51BF359E}"/>
              </a:ext>
            </a:extLst>
          </p:cNvPr>
          <p:cNvSpPr txBox="1"/>
          <p:nvPr/>
        </p:nvSpPr>
        <p:spPr>
          <a:xfrm>
            <a:off x="8367045" y="790632"/>
            <a:ext cx="1856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BOOK</a:t>
            </a:r>
          </a:p>
        </p:txBody>
      </p:sp>
      <p:pic>
        <p:nvPicPr>
          <p:cNvPr id="10" name="Immagine 9" descr="Immagine che contiene Viso umano, persona, Fronte, Mento&#10;&#10;Il contenuto generato dall'IA potrebbe non essere corretto.">
            <a:extLst>
              <a:ext uri="{FF2B5EF4-FFF2-40B4-BE49-F238E27FC236}">
                <a16:creationId xmlns:a16="http://schemas.microsoft.com/office/drawing/2014/main" id="{A656D106-6A09-2474-E30D-BD5316F04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093" y="4693921"/>
            <a:ext cx="1447800" cy="1955800"/>
          </a:xfrm>
          <a:prstGeom prst="rect">
            <a:avLst/>
          </a:prstGeom>
        </p:spPr>
      </p:pic>
      <p:pic>
        <p:nvPicPr>
          <p:cNvPr id="12" name="Immagine 11" descr="Immagine che contiene Viso umano, sorriso, persona, vestiti&#10;&#10;Il contenuto generato dall'IA potrebbe non essere corretto.">
            <a:extLst>
              <a:ext uri="{FF2B5EF4-FFF2-40B4-BE49-F238E27FC236}">
                <a16:creationId xmlns:a16="http://schemas.microsoft.com/office/drawing/2014/main" id="{5603C538-7CB6-47DD-699B-290E368C9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275" y="4693921"/>
            <a:ext cx="1640774" cy="1845871"/>
          </a:xfrm>
          <a:prstGeom prst="rect">
            <a:avLst/>
          </a:prstGeom>
        </p:spPr>
      </p:pic>
      <p:pic>
        <p:nvPicPr>
          <p:cNvPr id="14" name="Immagine 13" descr="Immagine che contiene Viso umano, persona, uomo, Fronte&#10;&#10;Il contenuto generato dall'IA potrebbe non essere corretto.">
            <a:extLst>
              <a:ext uri="{FF2B5EF4-FFF2-40B4-BE49-F238E27FC236}">
                <a16:creationId xmlns:a16="http://schemas.microsoft.com/office/drawing/2014/main" id="{BEAA393F-244F-B8B0-34B8-0AD137785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1430" y="4679020"/>
            <a:ext cx="1682213" cy="18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54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40993A4-09EE-22BE-7FB4-854E7EBAA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Some cases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persona, Viso umano, sorriso, vestiti&#10;&#10;Il contenuto generato dall'IA potrebbe non essere corretto.">
            <a:extLst>
              <a:ext uri="{FF2B5EF4-FFF2-40B4-BE49-F238E27FC236}">
                <a16:creationId xmlns:a16="http://schemas.microsoft.com/office/drawing/2014/main" id="{37312DBE-404A-94CB-7BE4-5F39A5AD9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5756" y="563122"/>
            <a:ext cx="2086263" cy="298798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1F5440A-FE0F-FC97-6450-EB080102A9A9}"/>
              </a:ext>
            </a:extLst>
          </p:cNvPr>
          <p:cNvSpPr txBox="1"/>
          <p:nvPr/>
        </p:nvSpPr>
        <p:spPr>
          <a:xfrm>
            <a:off x="5960125" y="1233889"/>
            <a:ext cx="4356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Thanks to Lucia Del Frate</a:t>
            </a:r>
          </a:p>
          <a:p>
            <a:r>
              <a:rPr lang="en-US" dirty="0"/>
              <a:t>Pavia and Florence Univ</a:t>
            </a:r>
          </a:p>
          <a:p>
            <a:r>
              <a:rPr lang="en-US" dirty="0"/>
              <a:t>Resident</a:t>
            </a:r>
          </a:p>
        </p:txBody>
      </p:sp>
      <p:pic>
        <p:nvPicPr>
          <p:cNvPr id="7" name="Immagine 6" descr="Immagine che contiene persona, Viso umano, sorriso, cielo&#10;&#10;Il contenuto generato dall'IA potrebbe non essere corretto.">
            <a:extLst>
              <a:ext uri="{FF2B5EF4-FFF2-40B4-BE49-F238E27FC236}">
                <a16:creationId xmlns:a16="http://schemas.microsoft.com/office/drawing/2014/main" id="{AAE25C3B-C9F5-7902-13BA-39FF0643C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842" y="563122"/>
            <a:ext cx="2216183" cy="286587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8AFD108-EC20-9D21-AF15-2890C617F69C}"/>
              </a:ext>
            </a:extLst>
          </p:cNvPr>
          <p:cNvSpPr txBox="1"/>
          <p:nvPr/>
        </p:nvSpPr>
        <p:spPr>
          <a:xfrm>
            <a:off x="330241" y="1303627"/>
            <a:ext cx="4356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Thanks to Elisabetta Rosi</a:t>
            </a:r>
          </a:p>
          <a:p>
            <a:r>
              <a:rPr lang="en-US" dirty="0"/>
              <a:t>Senior Pulmonologist, </a:t>
            </a:r>
          </a:p>
          <a:p>
            <a:r>
              <a:rPr lang="en-US" dirty="0" err="1"/>
              <a:t>Careggi</a:t>
            </a:r>
            <a:r>
              <a:rPr lang="en-US" dirty="0"/>
              <a:t> Univ Hospital, Fi</a:t>
            </a:r>
          </a:p>
          <a:p>
            <a:r>
              <a:rPr lang="en-US" dirty="0"/>
              <a:t>GIM coordinator</a:t>
            </a:r>
          </a:p>
        </p:txBody>
      </p:sp>
      <p:sp>
        <p:nvSpPr>
          <p:cNvPr id="12" name="Segnaposto contenuto 11">
            <a:extLst>
              <a:ext uri="{FF2B5EF4-FFF2-40B4-BE49-F238E27FC236}">
                <a16:creationId xmlns:a16="http://schemas.microsoft.com/office/drawing/2014/main" id="{C8D79F89-70BE-F330-4693-A4FF1E7C6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077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576E2-887B-2358-C047-83215CFC1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B3FC3CD-A975-B50B-9DA8-9EA2D9BBC027}"/>
              </a:ext>
            </a:extLst>
          </p:cNvPr>
          <p:cNvSpPr txBox="1"/>
          <p:nvPr/>
        </p:nvSpPr>
        <p:spPr>
          <a:xfrm>
            <a:off x="1057619" y="3150824"/>
            <a:ext cx="89207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DILD</a:t>
            </a:r>
          </a:p>
          <a:p>
            <a:r>
              <a:rPr lang="en-US" sz="4000" dirty="0"/>
              <a:t>When more than one drug is involved … </a:t>
            </a:r>
          </a:p>
        </p:txBody>
      </p:sp>
    </p:spTree>
    <p:extLst>
      <p:ext uri="{BB962C8B-B14F-4D97-AF65-F5344CB8AC3E}">
        <p14:creationId xmlns:p14="http://schemas.microsoft.com/office/powerpoint/2010/main" val="27641938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F90FC12-763E-CA23-CF6C-3E728CBD5444}"/>
              </a:ext>
            </a:extLst>
          </p:cNvPr>
          <p:cNvSpPr txBox="1"/>
          <p:nvPr/>
        </p:nvSpPr>
        <p:spPr>
          <a:xfrm>
            <a:off x="357483" y="4064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CASE #2</a:t>
            </a:r>
          </a:p>
        </p:txBody>
      </p:sp>
      <p:pic>
        <p:nvPicPr>
          <p:cNvPr id="5" name="Google Shape;216;p26">
            <a:extLst>
              <a:ext uri="{FF2B5EF4-FFF2-40B4-BE49-F238E27FC236}">
                <a16:creationId xmlns:a16="http://schemas.microsoft.com/office/drawing/2014/main" id="{CABD4D7B-80DC-27F2-7508-B2AC04D731C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37236" y="154758"/>
            <a:ext cx="3818985" cy="3096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22;p27">
            <a:extLst>
              <a:ext uri="{FF2B5EF4-FFF2-40B4-BE49-F238E27FC236}">
                <a16:creationId xmlns:a16="http://schemas.microsoft.com/office/drawing/2014/main" id="{4B90CE56-BB29-D640-214A-35F1980C5D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4194" y="492390"/>
            <a:ext cx="2352018" cy="1748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3;p27">
            <a:extLst>
              <a:ext uri="{FF2B5EF4-FFF2-40B4-BE49-F238E27FC236}">
                <a16:creationId xmlns:a16="http://schemas.microsoft.com/office/drawing/2014/main" id="{A27AF80C-0EC1-E5B9-3D75-82BD27EC650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0" y="2503055"/>
            <a:ext cx="3454400" cy="2552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30;p28">
            <a:extLst>
              <a:ext uri="{FF2B5EF4-FFF2-40B4-BE49-F238E27FC236}">
                <a16:creationId xmlns:a16="http://schemas.microsoft.com/office/drawing/2014/main" id="{03FBA3FE-0368-0B21-5194-8EDB4B78F2D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48575" y="4278732"/>
            <a:ext cx="3654170" cy="24245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86;p22">
            <a:extLst>
              <a:ext uri="{FF2B5EF4-FFF2-40B4-BE49-F238E27FC236}">
                <a16:creationId xmlns:a16="http://schemas.microsoft.com/office/drawing/2014/main" id="{FDB70D67-0E47-5871-C594-16B8B2BB9619}"/>
              </a:ext>
            </a:extLst>
          </p:cNvPr>
          <p:cNvSpPr txBox="1">
            <a:spLocks/>
          </p:cNvSpPr>
          <p:nvPr/>
        </p:nvSpPr>
        <p:spPr>
          <a:xfrm>
            <a:off x="357483" y="981000"/>
            <a:ext cx="5646710" cy="572224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spcBef>
                <a:spcPts val="0"/>
              </a:spcBef>
              <a:buSzPts val="852"/>
              <a:buFont typeface="Arial" panose="020B0604020202020204" pitchFamily="34" charset="0"/>
              <a:buNone/>
            </a:pPr>
            <a:r>
              <a:rPr lang="it-IT" sz="1800" dirty="0"/>
              <a:t>65 </a:t>
            </a:r>
            <a:r>
              <a:rPr lang="it-IT" sz="1800" dirty="0" err="1"/>
              <a:t>yo</a:t>
            </a:r>
            <a:r>
              <a:rPr lang="it-IT" sz="1800" dirty="0"/>
              <a:t>. </a:t>
            </a:r>
            <a:r>
              <a:rPr lang="it-IT" sz="1800" dirty="0" err="1"/>
              <a:t>F</a:t>
            </a:r>
            <a:r>
              <a:rPr lang="it-IT" sz="1800" dirty="0"/>
              <a:t>. Non-</a:t>
            </a:r>
            <a:r>
              <a:rPr lang="it-IT" sz="1800" dirty="0" err="1"/>
              <a:t>smoker</a:t>
            </a:r>
            <a:r>
              <a:rPr lang="it-IT" sz="1800" dirty="0"/>
              <a:t>. </a:t>
            </a:r>
            <a:r>
              <a:rPr lang="it-IT" sz="1800" dirty="0" err="1"/>
              <a:t>Exposed</a:t>
            </a:r>
            <a:r>
              <a:rPr lang="it-IT" sz="1800" dirty="0"/>
              <a:t> to </a:t>
            </a:r>
            <a:r>
              <a:rPr lang="it-IT" sz="1800" dirty="0" err="1"/>
              <a:t>flour</a:t>
            </a:r>
            <a:r>
              <a:rPr lang="it-IT" sz="1800" dirty="0"/>
              <a:t> </a:t>
            </a:r>
            <a:r>
              <a:rPr lang="it-IT" sz="1800" dirty="0" err="1"/>
              <a:t>at</a:t>
            </a:r>
            <a:r>
              <a:rPr lang="it-IT" sz="1800" dirty="0"/>
              <a:t> work. </a:t>
            </a:r>
            <a:br>
              <a:rPr lang="it-IT" sz="1800" dirty="0"/>
            </a:br>
            <a:br>
              <a:rPr lang="it-IT" sz="1800" dirty="0"/>
            </a:br>
            <a:r>
              <a:rPr lang="it-IT" sz="1800" b="1" dirty="0" err="1"/>
              <a:t>Medical</a:t>
            </a:r>
            <a:r>
              <a:rPr lang="it-IT" sz="1800" b="1" dirty="0"/>
              <a:t> history:</a:t>
            </a:r>
            <a:br>
              <a:rPr lang="it-IT" sz="1800" dirty="0"/>
            </a:br>
            <a:r>
              <a:rPr lang="it-IT" sz="1800" dirty="0"/>
              <a:t>-Invasive </a:t>
            </a:r>
            <a:r>
              <a:rPr lang="it-IT" sz="1800" b="1" dirty="0"/>
              <a:t>carcinoma of the </a:t>
            </a:r>
            <a:r>
              <a:rPr lang="it-IT" sz="1800" b="1" dirty="0" err="1"/>
              <a:t>left</a:t>
            </a:r>
            <a:r>
              <a:rPr lang="it-IT" sz="1800" b="1" dirty="0"/>
              <a:t> </a:t>
            </a:r>
            <a:r>
              <a:rPr lang="it-IT" sz="1800" b="1" dirty="0" err="1"/>
              <a:t>breast</a:t>
            </a:r>
            <a:r>
              <a:rPr lang="it-IT" sz="1800" b="1" dirty="0"/>
              <a:t> (12/2023).  </a:t>
            </a:r>
            <a:r>
              <a:rPr lang="it-IT" sz="1800" dirty="0"/>
              <a:t>(note: no </a:t>
            </a:r>
            <a:r>
              <a:rPr lang="it-IT" sz="1800" dirty="0" err="1"/>
              <a:t>lung</a:t>
            </a:r>
            <a:r>
              <a:rPr lang="it-IT" sz="1800" dirty="0"/>
              <a:t> </a:t>
            </a:r>
            <a:r>
              <a:rPr lang="it-IT" sz="1800" dirty="0" err="1"/>
              <a:t>nodules</a:t>
            </a:r>
            <a:r>
              <a:rPr lang="it-IT" sz="1800" dirty="0"/>
              <a:t> and no </a:t>
            </a:r>
            <a:r>
              <a:rPr lang="it-IT" sz="1800" dirty="0" err="1"/>
              <a:t>mediastinal</a:t>
            </a:r>
            <a:r>
              <a:rPr lang="it-IT" sz="1800" dirty="0"/>
              <a:t> </a:t>
            </a:r>
            <a:r>
              <a:rPr lang="it-IT" sz="1800" dirty="0" err="1"/>
              <a:t>involvement</a:t>
            </a:r>
            <a:r>
              <a:rPr lang="it-IT" sz="1800" dirty="0"/>
              <a:t> </a:t>
            </a:r>
            <a:r>
              <a:rPr lang="it-IT" sz="1800" dirty="0" err="1"/>
              <a:t>at</a:t>
            </a:r>
            <a:r>
              <a:rPr lang="it-IT" sz="1800" dirty="0"/>
              <a:t> </a:t>
            </a:r>
            <a:r>
              <a:rPr lang="it-IT" sz="1800" dirty="0" err="1"/>
              <a:t>diagnosis</a:t>
            </a:r>
            <a:r>
              <a:rPr lang="it-IT" sz="1800" dirty="0"/>
              <a:t>)</a:t>
            </a:r>
          </a:p>
          <a:p>
            <a:pPr marL="0" indent="0">
              <a:lnSpc>
                <a:spcPct val="95000"/>
              </a:lnSpc>
              <a:spcBef>
                <a:spcPts val="1200"/>
              </a:spcBef>
              <a:buSzPts val="852"/>
              <a:buFont typeface="Arial" panose="020B0604020202020204" pitchFamily="34" charset="0"/>
              <a:buNone/>
            </a:pPr>
            <a:r>
              <a:rPr lang="it-IT" sz="1800" dirty="0"/>
              <a:t>→ </a:t>
            </a:r>
            <a:r>
              <a:rPr lang="it-IT" sz="1800" dirty="0" err="1"/>
              <a:t>Neoadjuvant</a:t>
            </a:r>
            <a:r>
              <a:rPr lang="it-IT" sz="1800" dirty="0"/>
              <a:t> therapy: from 12/2023 to  06/2024 7 </a:t>
            </a:r>
            <a:r>
              <a:rPr lang="it-IT" sz="1800" dirty="0" err="1"/>
              <a:t>cycles</a:t>
            </a:r>
            <a:r>
              <a:rPr lang="it-IT" sz="1800" dirty="0"/>
              <a:t> of </a:t>
            </a:r>
            <a:r>
              <a:rPr lang="it-IT" sz="1800" dirty="0" err="1"/>
              <a:t>chemotherapy</a:t>
            </a:r>
            <a:r>
              <a:rPr lang="it-IT" sz="1800" dirty="0"/>
              <a:t> and </a:t>
            </a:r>
            <a:r>
              <a:rPr lang="it-IT" sz="1800" dirty="0" err="1"/>
              <a:t>immunotherapy</a:t>
            </a:r>
            <a:r>
              <a:rPr lang="it-IT" sz="1800" dirty="0"/>
              <a:t> </a:t>
            </a:r>
            <a:r>
              <a:rPr lang="it-IT" sz="1800" b="1" dirty="0"/>
              <a:t>(</a:t>
            </a:r>
            <a:r>
              <a:rPr lang="it-IT" sz="1800" b="1" dirty="0" err="1"/>
              <a:t>Abraxane</a:t>
            </a:r>
            <a:r>
              <a:rPr lang="it-IT" sz="1800" b="1" dirty="0"/>
              <a:t> [</a:t>
            </a:r>
            <a:r>
              <a:rPr lang="it-IT" sz="1800" b="1" dirty="0" err="1"/>
              <a:t>nab-paclitaxel</a:t>
            </a:r>
            <a:r>
              <a:rPr lang="it-IT" sz="1800" b="1" dirty="0"/>
              <a:t>]  + </a:t>
            </a:r>
            <a:r>
              <a:rPr lang="it-IT" sz="1800" b="1" dirty="0" err="1"/>
              <a:t>Atezolizumab</a:t>
            </a:r>
            <a:r>
              <a:rPr lang="it-IT" sz="1800" b="1" dirty="0"/>
              <a:t>). </a:t>
            </a:r>
            <a:br>
              <a:rPr lang="it-IT" sz="1800" dirty="0"/>
            </a:br>
            <a:r>
              <a:rPr lang="it-IT" sz="1800" dirty="0"/>
              <a:t>→ 08/2024 </a:t>
            </a:r>
            <a:r>
              <a:rPr lang="it-IT" sz="1800" dirty="0" err="1"/>
              <a:t>left</a:t>
            </a:r>
            <a:r>
              <a:rPr lang="it-IT" sz="1800" dirty="0"/>
              <a:t>  </a:t>
            </a:r>
            <a:r>
              <a:rPr lang="it-IT" sz="1800" dirty="0" err="1"/>
              <a:t>quadrantectomy</a:t>
            </a:r>
            <a:r>
              <a:rPr lang="it-IT" sz="1800" dirty="0"/>
              <a:t> </a:t>
            </a:r>
            <a:r>
              <a:rPr lang="it-IT" sz="1800" dirty="0" err="1"/>
              <a:t>was</a:t>
            </a:r>
            <a:r>
              <a:rPr lang="it-IT" sz="1800" dirty="0"/>
              <a:t> </a:t>
            </a:r>
            <a:r>
              <a:rPr lang="it-IT" sz="1800" dirty="0" err="1"/>
              <a:t>performed</a:t>
            </a:r>
            <a:r>
              <a:rPr lang="it-IT" sz="1800" dirty="0"/>
              <a:t> and </a:t>
            </a:r>
            <a:r>
              <a:rPr lang="it-IT" sz="1800" b="1" dirty="0" err="1"/>
              <a:t>immunotherapy</a:t>
            </a:r>
            <a:r>
              <a:rPr lang="it-IT" sz="1800" b="1" dirty="0"/>
              <a:t> </a:t>
            </a:r>
            <a:r>
              <a:rPr lang="it-IT" sz="1800" b="1" dirty="0" err="1"/>
              <a:t>was</a:t>
            </a:r>
            <a:r>
              <a:rPr lang="it-IT" sz="1800" b="1" dirty="0"/>
              <a:t> </a:t>
            </a:r>
            <a:r>
              <a:rPr lang="it-IT" sz="1800" b="1" dirty="0" err="1"/>
              <a:t>continued</a:t>
            </a:r>
            <a:r>
              <a:rPr lang="it-IT" sz="1800" b="1" dirty="0"/>
              <a:t> </a:t>
            </a:r>
            <a:r>
              <a:rPr lang="it-IT" sz="1800" b="1" dirty="0" err="1"/>
              <a:t>until</a:t>
            </a:r>
            <a:r>
              <a:rPr lang="it-IT" sz="1800" b="1" dirty="0"/>
              <a:t> </a:t>
            </a:r>
            <a:r>
              <a:rPr lang="it-IT" sz="1800" b="1" dirty="0" err="1"/>
              <a:t>September</a:t>
            </a:r>
            <a:r>
              <a:rPr lang="it-IT" sz="1800" b="1" dirty="0"/>
              <a:t> 2024.</a:t>
            </a:r>
          </a:p>
          <a:p>
            <a:pPr marL="0" indent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852"/>
              <a:buFont typeface="Arial" panose="020B0604020202020204" pitchFamily="34" charset="0"/>
              <a:buNone/>
            </a:pPr>
            <a:endParaRPr lang="it-IT" sz="1800" dirty="0"/>
          </a:p>
        </p:txBody>
      </p:sp>
      <p:pic>
        <p:nvPicPr>
          <p:cNvPr id="10" name="Immagine 9" descr="Schermata 2019-06-04 alle 01.01.36.png">
            <a:extLst>
              <a:ext uri="{FF2B5EF4-FFF2-40B4-BE49-F238E27FC236}">
                <a16:creationId xmlns:a16="http://schemas.microsoft.com/office/drawing/2014/main" id="{516AA71A-DBDB-6653-8C35-A5414D3BF3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5" y="5055197"/>
            <a:ext cx="2063399" cy="153657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46BC2F3-EEB8-67B3-4CE9-31BCCEB4C42C}"/>
              </a:ext>
            </a:extLst>
          </p:cNvPr>
          <p:cNvSpPr txBox="1"/>
          <p:nvPr/>
        </p:nvSpPr>
        <p:spPr>
          <a:xfrm>
            <a:off x="2420882" y="5224649"/>
            <a:ext cx="6097836" cy="1408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852"/>
              <a:buFont typeface="Arial" panose="020B0604020202020204" pitchFamily="34" charset="0"/>
              <a:buNone/>
            </a:pPr>
            <a:r>
              <a:rPr lang="it-IT" sz="1800" dirty="0"/>
              <a:t>On </a:t>
            </a:r>
            <a:r>
              <a:rPr lang="it-IT" sz="1800" b="1" dirty="0" err="1"/>
              <a:t>October</a:t>
            </a:r>
            <a:r>
              <a:rPr lang="it-IT" sz="1800" b="1" dirty="0"/>
              <a:t> 2024 the </a:t>
            </a:r>
            <a:r>
              <a:rPr lang="it-IT" sz="1800" b="1" dirty="0" err="1"/>
              <a:t>patient</a:t>
            </a:r>
            <a:r>
              <a:rPr lang="it-IT" sz="1800" b="1" dirty="0"/>
              <a:t> reports </a:t>
            </a:r>
            <a:r>
              <a:rPr lang="it-IT" sz="1800" b="1" dirty="0" err="1"/>
              <a:t>spontaneous</a:t>
            </a:r>
            <a:r>
              <a:rPr lang="it-IT" sz="1800" b="1" dirty="0"/>
              <a:t> </a:t>
            </a:r>
            <a:r>
              <a:rPr lang="it-IT" sz="1800" b="1" dirty="0" err="1"/>
              <a:t>onset</a:t>
            </a:r>
            <a:r>
              <a:rPr lang="it-IT" sz="1800" b="1" dirty="0"/>
              <a:t> of a dry </a:t>
            </a:r>
            <a:r>
              <a:rPr lang="it-IT" sz="1800" b="1" dirty="0" err="1"/>
              <a:t>cough</a:t>
            </a:r>
            <a:r>
              <a:rPr lang="it-IT" sz="1800" b="1" dirty="0"/>
              <a:t>  and mild fatigue.</a:t>
            </a:r>
            <a:br>
              <a:rPr lang="it-IT" sz="1800" b="1" dirty="0"/>
            </a:br>
            <a:r>
              <a:rPr lang="it-IT" sz="1800" dirty="0" err="1"/>
              <a:t>She</a:t>
            </a:r>
            <a:r>
              <a:rPr lang="it-IT" sz="1800" dirty="0"/>
              <a:t> </a:t>
            </a:r>
            <a:r>
              <a:rPr lang="it-IT" sz="1800" dirty="0" err="1"/>
              <a:t>also</a:t>
            </a:r>
            <a:r>
              <a:rPr lang="it-IT" sz="1800" dirty="0"/>
              <a:t> </a:t>
            </a:r>
            <a:r>
              <a:rPr lang="it-IT" sz="1800" dirty="0" err="1"/>
              <a:t>complains</a:t>
            </a:r>
            <a:r>
              <a:rPr lang="it-IT" sz="1800" dirty="0"/>
              <a:t> the  </a:t>
            </a:r>
            <a:r>
              <a:rPr lang="it-IT" sz="1800" dirty="0" err="1"/>
              <a:t>appearance</a:t>
            </a:r>
            <a:r>
              <a:rPr lang="it-IT" sz="1800" dirty="0"/>
              <a:t> of a </a:t>
            </a:r>
            <a:r>
              <a:rPr lang="it-IT" sz="1800" b="1" dirty="0"/>
              <a:t>non-</a:t>
            </a:r>
            <a:r>
              <a:rPr lang="it-IT" sz="1800" b="1" dirty="0" err="1"/>
              <a:t>itchy</a:t>
            </a:r>
            <a:r>
              <a:rPr lang="it-IT" sz="1800" b="1" dirty="0"/>
              <a:t> </a:t>
            </a:r>
            <a:r>
              <a:rPr lang="it-IT" sz="1800" b="1" dirty="0" err="1"/>
              <a:t>papular</a:t>
            </a:r>
            <a:r>
              <a:rPr lang="it-IT" sz="1800" b="1" dirty="0"/>
              <a:t> rash</a:t>
            </a:r>
            <a:r>
              <a:rPr lang="it-IT" sz="1800" dirty="0"/>
              <a:t>, </a:t>
            </a:r>
            <a:r>
              <a:rPr lang="it-IT" sz="1800" dirty="0" err="1"/>
              <a:t>mainly</a:t>
            </a:r>
            <a:r>
              <a:rPr lang="it-IT" sz="1800" dirty="0"/>
              <a:t> on the </a:t>
            </a:r>
            <a:r>
              <a:rPr lang="it-IT" sz="1800" dirty="0" err="1"/>
              <a:t>palms</a:t>
            </a:r>
            <a:r>
              <a:rPr lang="it-IT" sz="1800" dirty="0"/>
              <a:t> of the hands and upper </a:t>
            </a:r>
            <a:r>
              <a:rPr lang="it-IT" sz="1800" dirty="0" err="1"/>
              <a:t>limbs</a:t>
            </a:r>
            <a:r>
              <a:rPr lang="it-IT" sz="1800" dirty="0"/>
              <a:t> </a:t>
            </a:r>
            <a:r>
              <a:rPr lang="it-IT" sz="1800" dirty="0" err="1"/>
              <a:t>since</a:t>
            </a:r>
            <a:r>
              <a:rPr lang="it-IT" sz="1800" dirty="0"/>
              <a:t> </a:t>
            </a:r>
            <a:r>
              <a:rPr lang="it-IT" sz="1800" dirty="0" err="1"/>
              <a:t>September</a:t>
            </a:r>
            <a:r>
              <a:rPr lang="it-IT" sz="1800" dirty="0"/>
              <a:t> 2024.</a:t>
            </a:r>
          </a:p>
        </p:txBody>
      </p:sp>
    </p:spTree>
    <p:extLst>
      <p:ext uri="{BB962C8B-B14F-4D97-AF65-F5344CB8AC3E}">
        <p14:creationId xmlns:p14="http://schemas.microsoft.com/office/powerpoint/2010/main" val="146386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950B0E-81B6-7A78-EACB-4573F0B56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LN </a:t>
            </a:r>
            <a:r>
              <a:rPr lang="en-US" dirty="0" err="1"/>
              <a:t>cryoBx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07DA68-8186-1D4E-2D5A-3E409AE5B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0364"/>
            <a:ext cx="5396345" cy="3651539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BAL: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Lymphocytes49.3%, CD4/CD8 15.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Monocytes</a:t>
            </a:r>
            <a:r>
              <a:rPr lang="it-IT" sz="28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it-IT" sz="28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macrophages</a:t>
            </a:r>
            <a:r>
              <a:rPr lang="it-IT" sz="28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49.2%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Neutrophils</a:t>
            </a:r>
            <a:r>
              <a:rPr lang="it-IT" sz="28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1.4%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Eosinophils</a:t>
            </a:r>
            <a:r>
              <a:rPr lang="it-IT" sz="28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0.1%.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dirty="0">
              <a:solidFill>
                <a:schemeClr val="dk2"/>
              </a:solidFill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Negative </a:t>
            </a:r>
            <a:r>
              <a:rPr lang="it-IT" dirty="0" err="1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microbiology</a:t>
            </a:r>
            <a:r>
              <a:rPr lang="it-IT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. </a:t>
            </a:r>
            <a:endParaRPr lang="en-US" dirty="0"/>
          </a:p>
        </p:txBody>
      </p:sp>
      <p:pic>
        <p:nvPicPr>
          <p:cNvPr id="4" name="Google Shape;239;g21507b671b5_0_48">
            <a:extLst>
              <a:ext uri="{FF2B5EF4-FFF2-40B4-BE49-F238E27FC236}">
                <a16:creationId xmlns:a16="http://schemas.microsoft.com/office/drawing/2014/main" id="{5829FF9C-51AD-D852-DE2A-0E109030FCF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83856" y="365125"/>
            <a:ext cx="6212904" cy="59564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0981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1"/>
          <p:cNvSpPr txBox="1">
            <a:spLocks noGrp="1"/>
          </p:cNvSpPr>
          <p:nvPr>
            <p:ph type="title"/>
          </p:nvPr>
        </p:nvSpPr>
        <p:spPr>
          <a:xfrm>
            <a:off x="504400" y="559233"/>
            <a:ext cx="10007600" cy="127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it"/>
              <a:t>Conclusions</a:t>
            </a:r>
            <a:endParaRPr/>
          </a:p>
        </p:txBody>
      </p:sp>
      <p:pic>
        <p:nvPicPr>
          <p:cNvPr id="250" name="Google Shape;25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8182" y="138545"/>
            <a:ext cx="7004955" cy="6356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A6FC4F-8DAE-119E-252B-C39541EDBAE1}"/>
              </a:ext>
            </a:extLst>
          </p:cNvPr>
          <p:cNvSpPr txBox="1"/>
          <p:nvPr/>
        </p:nvSpPr>
        <p:spPr>
          <a:xfrm>
            <a:off x="568863" y="205999"/>
            <a:ext cx="30891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pneumotox.com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9C398F9-1E2F-F568-E698-9D07E2767B51}"/>
              </a:ext>
            </a:extLst>
          </p:cNvPr>
          <p:cNvSpPr txBox="1"/>
          <p:nvPr/>
        </p:nvSpPr>
        <p:spPr>
          <a:xfrm>
            <a:off x="313440" y="3345532"/>
            <a:ext cx="3353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Atezolizumab</a:t>
            </a:r>
          </a:p>
        </p:txBody>
      </p:sp>
      <p:pic>
        <p:nvPicPr>
          <p:cNvPr id="8" name="Immagine 7" descr="Immagine che contiene testo, schermat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C0E92293-BFA2-D041-C8B7-969785D46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09" y="4822150"/>
            <a:ext cx="4014147" cy="160927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1F0CFAA-683C-D240-2F4E-34745C14BD93}"/>
              </a:ext>
            </a:extLst>
          </p:cNvPr>
          <p:cNvSpPr txBox="1"/>
          <p:nvPr/>
        </p:nvSpPr>
        <p:spPr>
          <a:xfrm>
            <a:off x="403609" y="4053418"/>
            <a:ext cx="2375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Abraxane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DC39670D-6077-A244-D7F0-51C34BAD5EC2}"/>
              </a:ext>
            </a:extLst>
          </p:cNvPr>
          <p:cNvCxnSpPr>
            <a:cxnSpLocks/>
          </p:cNvCxnSpPr>
          <p:nvPr/>
        </p:nvCxnSpPr>
        <p:spPr>
          <a:xfrm>
            <a:off x="3815059" y="3699475"/>
            <a:ext cx="966261" cy="0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519535-FDCE-F464-363E-AD2EBF3CD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Resolution over time confirmed the diagnosis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1A1BAE-FAB4-2CC3-E445-71299CFA0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-IT" dirty="0"/>
              <a:t>On </a:t>
            </a:r>
            <a:r>
              <a:rPr lang="it-IT" dirty="0" err="1"/>
              <a:t>October</a:t>
            </a:r>
            <a:r>
              <a:rPr lang="it-IT" dirty="0"/>
              <a:t> 2024 </a:t>
            </a:r>
            <a:r>
              <a:rPr lang="it-IT" dirty="0" err="1"/>
              <a:t>Atezolizumab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discontinued</a:t>
            </a:r>
            <a:r>
              <a:rPr lang="it-IT" dirty="0"/>
              <a:t> and prednisone 25 mg in a slow-tapering dose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introduced</a:t>
            </a:r>
            <a:r>
              <a:rPr lang="it-IT" dirty="0"/>
              <a:t>. RT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initiated</a:t>
            </a:r>
            <a:r>
              <a:rPr lang="it-IT" dirty="0"/>
              <a:t> in November.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it-IT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-IT" b="1" dirty="0"/>
              <a:t>On </a:t>
            </a:r>
            <a:r>
              <a:rPr lang="it-IT" b="1" dirty="0" err="1"/>
              <a:t>February</a:t>
            </a:r>
            <a:r>
              <a:rPr lang="it-IT" b="1" dirty="0"/>
              <a:t> 2025 a CT </a:t>
            </a:r>
            <a:r>
              <a:rPr lang="it-IT" b="1" dirty="0" err="1"/>
              <a:t>scan</a:t>
            </a:r>
            <a:r>
              <a:rPr lang="it-IT" b="1" dirty="0"/>
              <a:t> </a:t>
            </a:r>
            <a:r>
              <a:rPr lang="it-IT" b="1" dirty="0" err="1"/>
              <a:t>showed</a:t>
            </a:r>
            <a:r>
              <a:rPr lang="it-IT" b="1" dirty="0"/>
              <a:t> clear </a:t>
            </a:r>
            <a:r>
              <a:rPr lang="it-IT" b="1" dirty="0" err="1"/>
              <a:t>reduction</a:t>
            </a:r>
            <a:r>
              <a:rPr lang="it-IT" b="1" dirty="0"/>
              <a:t> of </a:t>
            </a:r>
            <a:r>
              <a:rPr lang="it-IT" b="1" dirty="0" err="1"/>
              <a:t>both</a:t>
            </a:r>
            <a:r>
              <a:rPr lang="it-IT" b="1" dirty="0"/>
              <a:t> </a:t>
            </a:r>
            <a:r>
              <a:rPr lang="it-IT" b="1" dirty="0" err="1"/>
              <a:t>parenchimal</a:t>
            </a:r>
            <a:r>
              <a:rPr lang="it-IT" b="1" dirty="0"/>
              <a:t> </a:t>
            </a:r>
            <a:r>
              <a:rPr lang="it-IT" b="1" dirty="0" err="1"/>
              <a:t>nodules</a:t>
            </a:r>
            <a:r>
              <a:rPr lang="it-IT" b="1" dirty="0"/>
              <a:t> and </a:t>
            </a:r>
            <a:r>
              <a:rPr lang="it-IT" b="1" dirty="0" err="1"/>
              <a:t>mediastinal</a:t>
            </a:r>
            <a:r>
              <a:rPr lang="it-IT" b="1" dirty="0"/>
              <a:t> </a:t>
            </a:r>
            <a:r>
              <a:rPr lang="it-IT" b="1" dirty="0" err="1"/>
              <a:t>lymphoadenopathies</a:t>
            </a:r>
            <a:r>
              <a:rPr lang="it-IT" b="1" dirty="0"/>
              <a:t>. 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-IT" b="1" dirty="0" err="1"/>
              <a:t>Both</a:t>
            </a:r>
            <a:r>
              <a:rPr lang="it-IT" b="1" dirty="0"/>
              <a:t> dry </a:t>
            </a:r>
            <a:r>
              <a:rPr lang="it-IT" b="1" dirty="0" err="1"/>
              <a:t>cough</a:t>
            </a:r>
            <a:r>
              <a:rPr lang="it-IT" b="1" dirty="0"/>
              <a:t> and </a:t>
            </a:r>
            <a:r>
              <a:rPr lang="it-IT" b="1" dirty="0" err="1"/>
              <a:t>skin</a:t>
            </a:r>
            <a:r>
              <a:rPr lang="it-IT" b="1" dirty="0"/>
              <a:t> </a:t>
            </a:r>
            <a:r>
              <a:rPr lang="it-IT" b="1" dirty="0" err="1"/>
              <a:t>lesions</a:t>
            </a:r>
            <a:r>
              <a:rPr lang="it-IT" b="1" dirty="0"/>
              <a:t> </a:t>
            </a:r>
            <a:r>
              <a:rPr lang="it-IT" b="1" dirty="0" err="1"/>
              <a:t>has</a:t>
            </a:r>
            <a:r>
              <a:rPr lang="it-IT" b="1" dirty="0"/>
              <a:t> </a:t>
            </a:r>
            <a:r>
              <a:rPr lang="it-IT" b="1" dirty="0" err="1"/>
              <a:t>solved</a:t>
            </a:r>
            <a:r>
              <a:rPr lang="it-IT" b="1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467040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46B9F-FBE9-1B56-32A2-8F4FD3D3C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D4DE82D-CF32-FAD9-D921-07DB754060AF}"/>
              </a:ext>
            </a:extLst>
          </p:cNvPr>
          <p:cNvSpPr txBox="1"/>
          <p:nvPr/>
        </p:nvSpPr>
        <p:spPr>
          <a:xfrm>
            <a:off x="1057619" y="3150824"/>
            <a:ext cx="76254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Mild DILD from unknown drug tox:</a:t>
            </a:r>
          </a:p>
          <a:p>
            <a:r>
              <a:rPr lang="en-US" sz="4000" dirty="0"/>
              <a:t>when </a:t>
            </a:r>
            <a:r>
              <a:rPr lang="en-US" sz="4000" dirty="0" err="1"/>
              <a:t>pneumotox</a:t>
            </a:r>
            <a:r>
              <a:rPr lang="en-US" sz="4000" dirty="0"/>
              <a:t> doesn’t help</a:t>
            </a:r>
          </a:p>
        </p:txBody>
      </p:sp>
    </p:spTree>
    <p:extLst>
      <p:ext uri="{BB962C8B-B14F-4D97-AF65-F5344CB8AC3E}">
        <p14:creationId xmlns:p14="http://schemas.microsoft.com/office/powerpoint/2010/main" val="41627705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362BDDE-4214-9E38-A40B-50F7158120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2" y="187603"/>
            <a:ext cx="11985373" cy="651537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748BE75-6055-3250-613B-10B1A809D0DA}"/>
              </a:ext>
            </a:extLst>
          </p:cNvPr>
          <p:cNvSpPr txBox="1"/>
          <p:nvPr/>
        </p:nvSpPr>
        <p:spPr>
          <a:xfrm>
            <a:off x="228600" y="283550"/>
            <a:ext cx="6097836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41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never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smoker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Migraine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treated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 anti CGRP (</a:t>
            </a:r>
            <a:r>
              <a:rPr lang="it-IT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galcanezumab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TD: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galcanezumab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120mg s.c.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monthly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since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5-3-24).</a:t>
            </a:r>
          </a:p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2024 (after 2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months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-like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syndrome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no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fever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persistent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asthenia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908DD50-5C2B-DC79-941F-52FF972AB274}"/>
              </a:ext>
            </a:extLst>
          </p:cNvPr>
          <p:cNvSpPr txBox="1"/>
          <p:nvPr/>
        </p:nvSpPr>
        <p:spPr>
          <a:xfrm>
            <a:off x="5986689" y="5502644"/>
            <a:ext cx="609783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Pneumotox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0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BAL: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Lymphocytosis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73%,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prevalence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CD8+ 8, ratio 0.6.</a:t>
            </a:r>
          </a:p>
          <a:p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Galcanezumab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stoped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symptoms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and HRCT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resolution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4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5221EC-17F7-FC53-8EA5-FD12BF638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81" y="2965106"/>
            <a:ext cx="10515600" cy="1325563"/>
          </a:xfrm>
        </p:spPr>
        <p:txBody>
          <a:bodyPr/>
          <a:lstStyle/>
          <a:p>
            <a:r>
              <a:rPr lang="en-US" dirty="0"/>
              <a:t>DILD - dramatic but reversible</a:t>
            </a:r>
          </a:p>
        </p:txBody>
      </p:sp>
      <p:pic>
        <p:nvPicPr>
          <p:cNvPr id="7" name="Immagine 6" descr="Immagine che contiene Viso umano, persona, vestiti, cravatta&#10;&#10;Il contenuto generato dall'IA potrebbe non essere corretto.">
            <a:extLst>
              <a:ext uri="{FF2B5EF4-FFF2-40B4-BE49-F238E27FC236}">
                <a16:creationId xmlns:a16="http://schemas.microsoft.com/office/drawing/2014/main" id="{92DF6309-32A2-18DB-8A5E-2B80A9268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749" y="342210"/>
            <a:ext cx="1861203" cy="222471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73691F9-A1DF-7BA8-6ABF-467F49727C46}"/>
              </a:ext>
            </a:extLst>
          </p:cNvPr>
          <p:cNvSpPr txBox="1"/>
          <p:nvPr/>
        </p:nvSpPr>
        <p:spPr>
          <a:xfrm>
            <a:off x="6323682" y="854404"/>
            <a:ext cx="30393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Thanks to Luca Ciani</a:t>
            </a:r>
          </a:p>
          <a:p>
            <a:r>
              <a:rPr lang="en-US" dirty="0"/>
              <a:t>Interventional Pulmonologist</a:t>
            </a:r>
          </a:p>
          <a:p>
            <a:r>
              <a:rPr lang="en-US" dirty="0" err="1"/>
              <a:t>Careggi</a:t>
            </a:r>
            <a:r>
              <a:rPr lang="en-US" dirty="0"/>
              <a:t> </a:t>
            </a:r>
            <a:r>
              <a:rPr lang="en-US" dirty="0" err="1"/>
              <a:t>Univeristy</a:t>
            </a:r>
            <a:r>
              <a:rPr lang="en-US" dirty="0"/>
              <a:t> Hospital,</a:t>
            </a:r>
          </a:p>
          <a:p>
            <a:r>
              <a:rPr lang="en-US" dirty="0"/>
              <a:t>Florence</a:t>
            </a:r>
          </a:p>
        </p:txBody>
      </p:sp>
    </p:spTree>
    <p:extLst>
      <p:ext uri="{BB962C8B-B14F-4D97-AF65-F5344CB8AC3E}">
        <p14:creationId xmlns:p14="http://schemas.microsoft.com/office/powerpoint/2010/main" val="21698493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4196D9-D1E1-7C30-3219-58C003693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49" y="316315"/>
            <a:ext cx="11380534" cy="2173498"/>
          </a:xfrm>
        </p:spPr>
        <p:txBody>
          <a:bodyPr>
            <a:normAutofit/>
          </a:bodyPr>
          <a:lstStyle/>
          <a:p>
            <a:r>
              <a:rPr lang="it-IT" sz="1800" b="0" dirty="0"/>
              <a:t>Male, 72 y/o, </a:t>
            </a:r>
            <a:r>
              <a:rPr lang="it-IT" sz="1800" b="0" dirty="0" err="1"/>
              <a:t>former</a:t>
            </a:r>
            <a:r>
              <a:rPr lang="it-IT" sz="1800" b="0" dirty="0"/>
              <a:t> </a:t>
            </a:r>
            <a:r>
              <a:rPr lang="it-IT" sz="1800" b="0" dirty="0" err="1"/>
              <a:t>smoker</a:t>
            </a:r>
            <a:r>
              <a:rPr lang="it-IT" sz="1800" b="0" dirty="0"/>
              <a:t> (stop in 1981, 10 </a:t>
            </a:r>
            <a:r>
              <a:rPr lang="it-IT" sz="1800" b="0" dirty="0" err="1"/>
              <a:t>p</a:t>
            </a:r>
            <a:r>
              <a:rPr lang="it-IT" sz="1800" b="0" dirty="0"/>
              <a:t>/y).</a:t>
            </a:r>
          </a:p>
          <a:p>
            <a:r>
              <a:rPr lang="it-IT" sz="1800" b="0" dirty="0" err="1"/>
              <a:t>Arterial</a:t>
            </a:r>
            <a:r>
              <a:rPr lang="it-IT" sz="1800" b="0" dirty="0"/>
              <a:t> </a:t>
            </a:r>
            <a:r>
              <a:rPr lang="it-IT" sz="1800" b="0" dirty="0" err="1"/>
              <a:t>hypertension</a:t>
            </a:r>
            <a:r>
              <a:rPr lang="it-IT" sz="1800" b="0" dirty="0"/>
              <a:t>, </a:t>
            </a:r>
            <a:r>
              <a:rPr lang="it-IT" sz="1800" b="0" dirty="0" err="1"/>
              <a:t>dyslipidemia</a:t>
            </a:r>
            <a:r>
              <a:rPr lang="it-IT" sz="1800" b="0" dirty="0"/>
              <a:t>, MI PTCA and </a:t>
            </a:r>
            <a:r>
              <a:rPr lang="it-IT" sz="1800" b="0" dirty="0" err="1"/>
              <a:t>stenting</a:t>
            </a:r>
            <a:r>
              <a:rPr lang="it-IT" sz="1800" b="0" dirty="0"/>
              <a:t> in 2014. </a:t>
            </a:r>
            <a:r>
              <a:rPr lang="it-IT" sz="1800" b="1" dirty="0"/>
              <a:t>Home therapy: </a:t>
            </a:r>
            <a:r>
              <a:rPr lang="it-IT" sz="1800" b="1" dirty="0" err="1"/>
              <a:t>cardioaspirin</a:t>
            </a:r>
            <a:r>
              <a:rPr lang="it-IT" sz="1800" b="1" dirty="0"/>
              <a:t>, </a:t>
            </a:r>
            <a:r>
              <a:rPr lang="it-IT" sz="1800" b="1" dirty="0" err="1"/>
              <a:t>ramipril</a:t>
            </a:r>
            <a:r>
              <a:rPr lang="it-IT" sz="1800" b="1" dirty="0"/>
              <a:t>, </a:t>
            </a:r>
            <a:r>
              <a:rPr lang="it-IT" sz="1800" b="1" dirty="0" err="1"/>
              <a:t>bisoprolol</a:t>
            </a:r>
            <a:r>
              <a:rPr lang="it-IT" sz="1800" b="1" dirty="0"/>
              <a:t>, </a:t>
            </a:r>
            <a:r>
              <a:rPr lang="it-IT" sz="1800" b="1" dirty="0" err="1"/>
              <a:t>statin</a:t>
            </a:r>
            <a:endParaRPr lang="it-IT" sz="1800" b="1" dirty="0"/>
          </a:p>
          <a:p>
            <a:r>
              <a:rPr lang="it-IT" sz="1800" b="0" dirty="0" err="1"/>
              <a:t>Admitted</a:t>
            </a:r>
            <a:r>
              <a:rPr lang="it-IT" sz="1800" b="0" dirty="0"/>
              <a:t> for </a:t>
            </a:r>
            <a:r>
              <a:rPr lang="it-IT" sz="1800" b="1" dirty="0" err="1"/>
              <a:t>erysipela</a:t>
            </a:r>
            <a:r>
              <a:rPr lang="it-IT" sz="1800" b="0" dirty="0"/>
              <a:t> in Int </a:t>
            </a:r>
            <a:r>
              <a:rPr lang="it-IT" sz="1800" b="0" dirty="0" err="1"/>
              <a:t>Med</a:t>
            </a:r>
            <a:r>
              <a:rPr lang="it-IT" sz="1800" b="0" dirty="0"/>
              <a:t>. </a:t>
            </a:r>
            <a:r>
              <a:rPr lang="it-IT" sz="1800" dirty="0" err="1"/>
              <a:t>N</a:t>
            </a:r>
            <a:r>
              <a:rPr lang="it-IT" sz="1800" b="0" dirty="0" err="1"/>
              <a:t>ormal</a:t>
            </a:r>
            <a:r>
              <a:rPr lang="it-IT" sz="1800" b="0" dirty="0"/>
              <a:t> </a:t>
            </a:r>
            <a:r>
              <a:rPr lang="it-IT" sz="1800" b="0" dirty="0" err="1"/>
              <a:t>respiratory</a:t>
            </a:r>
            <a:r>
              <a:rPr lang="it-IT" sz="1800" b="0" dirty="0"/>
              <a:t> sound, </a:t>
            </a:r>
            <a:r>
              <a:rPr lang="it-IT" sz="1800" b="0" dirty="0" err="1"/>
              <a:t>eupnoic</a:t>
            </a:r>
            <a:r>
              <a:rPr lang="it-IT" sz="1800" b="0" dirty="0"/>
              <a:t> in room air, with SpO2 97%. </a:t>
            </a:r>
            <a:r>
              <a:rPr lang="it-IT" sz="1800" b="0" dirty="0" err="1"/>
              <a:t>Chest</a:t>
            </a:r>
            <a:r>
              <a:rPr lang="it-IT" sz="1800" b="0" dirty="0"/>
              <a:t> X-ray </a:t>
            </a:r>
            <a:r>
              <a:rPr lang="it-IT" sz="1800" b="0" dirty="0" err="1"/>
              <a:t>normal</a:t>
            </a:r>
            <a:r>
              <a:rPr lang="it-IT" sz="1800" b="0" dirty="0"/>
              <a:t>. Treatment with </a:t>
            </a:r>
            <a:r>
              <a:rPr lang="it-IT" sz="1800" b="1" dirty="0" err="1"/>
              <a:t>Tazocin</a:t>
            </a:r>
            <a:r>
              <a:rPr lang="it-IT" sz="1800" b="1" dirty="0"/>
              <a:t> and </a:t>
            </a:r>
            <a:r>
              <a:rPr lang="it-IT" sz="1800" b="1" dirty="0" err="1"/>
              <a:t>daptomycin</a:t>
            </a:r>
            <a:r>
              <a:rPr lang="it-IT" sz="1800" b="1" dirty="0"/>
              <a:t>, </a:t>
            </a:r>
            <a:r>
              <a:rPr lang="en-GB" sz="18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a</a:t>
            </a:r>
            <a:r>
              <a:rPr lang="en-GB" altLang="en-US" sz="18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fter one week</a:t>
            </a:r>
            <a:r>
              <a:rPr lang="en-GB" altLang="en-US" sz="18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he develops respiratory failure, low oxygen flow, bilateral inspiratory crackles , LAB: </a:t>
            </a:r>
            <a:r>
              <a:rPr lang="it-IT" sz="1800" b="0" dirty="0"/>
              <a:t>mild anemia (</a:t>
            </a:r>
            <a:r>
              <a:rPr lang="it-IT" sz="1800" b="0" dirty="0" err="1"/>
              <a:t>Hb</a:t>
            </a:r>
            <a:r>
              <a:rPr lang="it-IT" sz="1800" b="0" dirty="0"/>
              <a:t> 11 g/</a:t>
            </a:r>
            <a:r>
              <a:rPr lang="it-IT" sz="1800" b="0" dirty="0" err="1"/>
              <a:t>dL</a:t>
            </a:r>
            <a:r>
              <a:rPr lang="it-IT" sz="1800" b="0" dirty="0"/>
              <a:t>), no </a:t>
            </a:r>
            <a:r>
              <a:rPr lang="it-IT" sz="1800" b="0" dirty="0" err="1"/>
              <a:t>leukocytosis</a:t>
            </a:r>
            <a:r>
              <a:rPr lang="it-IT" sz="1800" b="0" dirty="0"/>
              <a:t> (WBC 8000/mm</a:t>
            </a:r>
            <a:r>
              <a:rPr lang="it-IT" sz="1800" b="0" baseline="30000" dirty="0"/>
              <a:t>3</a:t>
            </a:r>
            <a:r>
              <a:rPr lang="it-IT" sz="1800" b="0" dirty="0"/>
              <a:t>), CRP 130 mg/L, PCT 0.99 mg/L, ESR 69 mm/h. </a:t>
            </a:r>
            <a:endParaRPr lang="en-GB" altLang="en-US" sz="1800" b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it-IT" sz="1800" b="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60BD244-E69B-A06C-5BF7-70A2A33E14D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879950" y="2584169"/>
            <a:ext cx="2014764" cy="1689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493315-7029-F2FC-BF4C-23D6B70FA22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25547" y="2593828"/>
            <a:ext cx="2014764" cy="1689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17080CE-BB8C-FAF7-5243-32DCCC1268C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995821" y="2584169"/>
            <a:ext cx="2038371" cy="1689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0D78C9F-6C56-309C-F821-6585A96538F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050433" y="2593828"/>
            <a:ext cx="2014764" cy="168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Figure 3 from Acute Eosinophilic Pneumonia. Causes, Diagnosis, and  Management | Semantic Scholar">
            <a:extLst>
              <a:ext uri="{FF2B5EF4-FFF2-40B4-BE49-F238E27FC236}">
                <a16:creationId xmlns:a16="http://schemas.microsoft.com/office/drawing/2014/main" id="{79E7A32E-EDBF-E620-4424-EFE291460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19" b="26127"/>
          <a:stretch/>
        </p:blipFill>
        <p:spPr bwMode="auto">
          <a:xfrm>
            <a:off x="455254" y="4680577"/>
            <a:ext cx="4499248" cy="171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B99F3E7-DB82-B3A6-8308-6EAB18CFB176}"/>
              </a:ext>
            </a:extLst>
          </p:cNvPr>
          <p:cNvSpPr txBox="1"/>
          <p:nvPr/>
        </p:nvSpPr>
        <p:spPr>
          <a:xfrm>
            <a:off x="5375812" y="5351779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48% eosinophils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4813C50-33F0-6ED2-8A3F-FD7AB0526A51}"/>
              </a:ext>
            </a:extLst>
          </p:cNvPr>
          <p:cNvSpPr txBox="1"/>
          <p:nvPr/>
        </p:nvSpPr>
        <p:spPr>
          <a:xfrm>
            <a:off x="8050560" y="4797781"/>
            <a:ext cx="38256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Daptomycin, </a:t>
            </a:r>
            <a:r>
              <a:rPr lang="en-US" dirty="0" err="1"/>
              <a:t>Pneumotox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ARDS, AFOP, </a:t>
            </a:r>
            <a:r>
              <a:rPr lang="en-US" dirty="0" err="1"/>
              <a:t>cNSIP</a:t>
            </a:r>
            <a:r>
              <a:rPr lang="en-US" dirty="0"/>
              <a:t>, OP</a:t>
            </a:r>
          </a:p>
          <a:p>
            <a:pPr lvl="1"/>
            <a:r>
              <a:rPr lang="en-US" dirty="0"/>
              <a:t>Eosinophilic pneumonias (both acute and chronic)</a:t>
            </a:r>
          </a:p>
          <a:p>
            <a:pPr lvl="1"/>
            <a:r>
              <a:rPr lang="en-US" dirty="0"/>
              <a:t>PPFE</a:t>
            </a:r>
          </a:p>
        </p:txBody>
      </p:sp>
    </p:spTree>
    <p:extLst>
      <p:ext uri="{BB962C8B-B14F-4D97-AF65-F5344CB8AC3E}">
        <p14:creationId xmlns:p14="http://schemas.microsoft.com/office/powerpoint/2010/main" val="422554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testo, schermata, menu, numero&#10;&#10;Il contenuto generato dall'IA potrebbe non essere corretto.">
            <a:extLst>
              <a:ext uri="{FF2B5EF4-FFF2-40B4-BE49-F238E27FC236}">
                <a16:creationId xmlns:a16="http://schemas.microsoft.com/office/drawing/2014/main" id="{7F3D1619-FB82-B1E1-4F54-76E2801D6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16" y="317310"/>
            <a:ext cx="3705546" cy="6000884"/>
          </a:xfrm>
          <a:prstGeom prst="rect">
            <a:avLst/>
          </a:prstGeom>
        </p:spPr>
      </p:pic>
      <p:cxnSp>
        <p:nvCxnSpPr>
          <p:cNvPr id="40" name="Straight Connector 25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 descr="Immagine che contiene persona, Viso umano, cappotto, vestiti&#10;&#10;Il contenuto generato dall'IA potrebbe non essere corretto.">
            <a:extLst>
              <a:ext uri="{FF2B5EF4-FFF2-40B4-BE49-F238E27FC236}">
                <a16:creationId xmlns:a16="http://schemas.microsoft.com/office/drawing/2014/main" id="{F837DA7F-3218-B072-917F-26560C16F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295" y="322064"/>
            <a:ext cx="2411890" cy="2503646"/>
          </a:xfrm>
          <a:prstGeom prst="rect">
            <a:avLst/>
          </a:prstGeom>
        </p:spPr>
      </p:pic>
      <p:cxnSp>
        <p:nvCxnSpPr>
          <p:cNvPr id="41" name="Straight Connector 27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 descr="Immagine che contiene testo, lettera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54572D6A-3ABB-57A8-58AD-F7B1E64FC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8646" y="246457"/>
            <a:ext cx="4930838" cy="6731520"/>
          </a:xfrm>
          <a:prstGeom prst="rect">
            <a:avLst/>
          </a:prstGeom>
        </p:spPr>
      </p:pic>
      <p:pic>
        <p:nvPicPr>
          <p:cNvPr id="16" name="Immagine 15" descr="Immagine che contiene Viso umano, testo, persona, vestiti&#10;&#10;Il contenuto generato dall'IA potrebbe non essere corretto.">
            <a:extLst>
              <a:ext uri="{FF2B5EF4-FFF2-40B4-BE49-F238E27FC236}">
                <a16:creationId xmlns:a16="http://schemas.microsoft.com/office/drawing/2014/main" id="{753AE69A-76A0-EE16-2498-2F863744E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5078" y="2163371"/>
            <a:ext cx="1804737" cy="2308762"/>
          </a:xfrm>
          <a:prstGeom prst="rect">
            <a:avLst/>
          </a:prstGeom>
        </p:spPr>
      </p:pic>
      <p:pic>
        <p:nvPicPr>
          <p:cNvPr id="3" name="Immagine 2" descr="Immagine che contiene Viso umano, persona, vestiti, sorriso&#10;&#10;Il contenuto generato dall'IA potrebbe non essere corretto.">
            <a:extLst>
              <a:ext uri="{FF2B5EF4-FFF2-40B4-BE49-F238E27FC236}">
                <a16:creationId xmlns:a16="http://schemas.microsoft.com/office/drawing/2014/main" id="{2B4DF897-5D4E-481F-5A5C-14B9791D5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4592" y="4402318"/>
            <a:ext cx="2495293" cy="198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329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0C8A846B-DA59-4761-8FD5-D4A4B5DA2A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768351"/>
            <a:ext cx="10972800" cy="982133"/>
          </a:xfrm>
        </p:spPr>
        <p:txBody>
          <a:bodyPr/>
          <a:lstStyle/>
          <a:p>
            <a:r>
              <a:rPr lang="ca-ES" altLang="en-US" cap="non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CSS </a:t>
            </a:r>
            <a:r>
              <a:rPr lang="ca-ES" altLang="en-US" cap="none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treatment</a:t>
            </a:r>
            <a:r>
              <a:rPr lang="ca-ES" altLang="en-US" cap="non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ca-ES" altLang="en-US" cap="none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daptomycin</a:t>
            </a:r>
            <a:r>
              <a:rPr lang="ca-ES" altLang="en-US" cap="non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stop</a:t>
            </a:r>
            <a:endParaRPr lang="en-GB" altLang="en-US" cap="none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4D36EB5F-F2F7-4A15-B374-1105C9680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0485"/>
            <a:ext cx="11151029" cy="4413249"/>
          </a:xfrm>
        </p:spPr>
        <p:txBody>
          <a:bodyPr/>
          <a:lstStyle/>
          <a:p>
            <a:pPr marL="0" indent="0" algn="just">
              <a:buNone/>
            </a:pPr>
            <a:r>
              <a:rPr lang="it-IT" b="0" dirty="0"/>
              <a:t>The </a:t>
            </a:r>
            <a:r>
              <a:rPr lang="it-IT" b="0" dirty="0" err="1"/>
              <a:t>chest</a:t>
            </a:r>
            <a:r>
              <a:rPr lang="it-IT" b="0" dirty="0"/>
              <a:t> CT </a:t>
            </a:r>
            <a:r>
              <a:rPr lang="it-IT" b="0" dirty="0" err="1"/>
              <a:t>at</a:t>
            </a:r>
            <a:r>
              <a:rPr lang="it-IT" b="0" dirty="0"/>
              <a:t> one </a:t>
            </a:r>
            <a:r>
              <a:rPr lang="it-IT" b="0" dirty="0" err="1"/>
              <a:t>month</a:t>
            </a:r>
            <a:r>
              <a:rPr lang="it-IT" b="0" dirty="0"/>
              <a:t> shows a </a:t>
            </a:r>
            <a:r>
              <a:rPr lang="it-IT" b="0" dirty="0" err="1"/>
              <a:t>significant</a:t>
            </a:r>
            <a:r>
              <a:rPr lang="it-IT" b="0" dirty="0"/>
              <a:t> </a:t>
            </a:r>
            <a:r>
              <a:rPr lang="it-IT" b="0" dirty="0" err="1"/>
              <a:t>reduction</a:t>
            </a:r>
            <a:r>
              <a:rPr lang="it-IT" b="0" dirty="0"/>
              <a:t> in </a:t>
            </a:r>
            <a:r>
              <a:rPr lang="it-IT" b="0" dirty="0" err="1"/>
              <a:t>pulmonary</a:t>
            </a:r>
            <a:r>
              <a:rPr lang="it-IT" b="0" dirty="0"/>
              <a:t> </a:t>
            </a:r>
            <a:r>
              <a:rPr lang="it-IT" b="0" dirty="0" err="1"/>
              <a:t>consolidations</a:t>
            </a:r>
            <a:endParaRPr lang="en-GB" altLang="en-US" b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410F75A-A3AE-20C4-2D47-ED00795C64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l="6631" r="3849"/>
          <a:stretch/>
        </p:blipFill>
        <p:spPr>
          <a:xfrm>
            <a:off x="719403" y="2969943"/>
            <a:ext cx="3168352" cy="3145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3437B3A-A210-0EA9-63D5-8E4440341CB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67808" y="2969943"/>
            <a:ext cx="3168352" cy="3145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805AACE-21D8-3F95-095F-81B9A0C0220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016213" y="2939759"/>
            <a:ext cx="3168352" cy="314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92270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605C93-9ED9-C5AB-ED6B-6D70974D2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082" y="3097308"/>
            <a:ext cx="10515600" cy="1325563"/>
          </a:xfrm>
        </p:spPr>
        <p:txBody>
          <a:bodyPr/>
          <a:lstStyle/>
          <a:p>
            <a:r>
              <a:rPr lang="en-US" dirty="0"/>
              <a:t>The devil is in the details </a:t>
            </a:r>
          </a:p>
        </p:txBody>
      </p:sp>
    </p:spTree>
    <p:extLst>
      <p:ext uri="{BB962C8B-B14F-4D97-AF65-F5344CB8AC3E}">
        <p14:creationId xmlns:p14="http://schemas.microsoft.com/office/powerpoint/2010/main" val="15092263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9AD21C9-8DC8-57E6-6474-2B264DE6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BC17-1F2B-F64C-BAFB-F815378C51AE}" type="slidenum">
              <a:rPr lang="en-US" smtClean="0"/>
              <a:t>42</a:t>
            </a:fld>
            <a:endParaRPr lang="en-US"/>
          </a:p>
        </p:txBody>
      </p:sp>
      <p:pic>
        <p:nvPicPr>
          <p:cNvPr id="5" name="Immagine 4" descr="Immagine che contiene bianco e nero, cerchio, monocromatico, arte&#10;&#10;Descrizione generata automaticamente">
            <a:extLst>
              <a:ext uri="{FF2B5EF4-FFF2-40B4-BE49-F238E27FC236}">
                <a16:creationId xmlns:a16="http://schemas.microsoft.com/office/drawing/2014/main" id="{A1B0A8C8-00B0-D69A-10D7-9BF147B13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2276873"/>
            <a:ext cx="4603373" cy="298970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6330276-6FD9-18BC-122F-5D423B74B9AD}"/>
              </a:ext>
            </a:extLst>
          </p:cNvPr>
          <p:cNvSpPr txBox="1"/>
          <p:nvPr/>
        </p:nvSpPr>
        <p:spPr>
          <a:xfrm>
            <a:off x="431371" y="644691"/>
            <a:ext cx="31855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74yo</a:t>
            </a:r>
          </a:p>
          <a:p>
            <a:r>
              <a:rPr lang="en-US" sz="2400" dirty="0"/>
              <a:t>Breast cancer</a:t>
            </a:r>
          </a:p>
          <a:p>
            <a:r>
              <a:rPr lang="en-US" sz="2400" dirty="0"/>
              <a:t>Amiodarone treatment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6AF11A0-B734-06E6-E781-CFEBB8BBA81E}"/>
              </a:ext>
            </a:extLst>
          </p:cNvPr>
          <p:cNvSpPr txBox="1"/>
          <p:nvPr/>
        </p:nvSpPr>
        <p:spPr>
          <a:xfrm>
            <a:off x="5572606" y="3457880"/>
            <a:ext cx="3478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Spirometry lower limit with very severe reduction in </a:t>
            </a:r>
            <a:r>
              <a:rPr lang="en-US" sz="2400" dirty="0" err="1"/>
              <a:t>DLco</a:t>
            </a:r>
            <a:endParaRPr lang="en-US" sz="2400" dirty="0"/>
          </a:p>
        </p:txBody>
      </p:sp>
      <p:pic>
        <p:nvPicPr>
          <p:cNvPr id="8" name="Immagine 7" descr="Immagine che contiene testo, Elementi grafici, poster, grafica&#10;&#10;Descrizione generata automaticamente">
            <a:extLst>
              <a:ext uri="{FF2B5EF4-FFF2-40B4-BE49-F238E27FC236}">
                <a16:creationId xmlns:a16="http://schemas.microsoft.com/office/drawing/2014/main" id="{3727DBFD-FD43-91F7-5527-62AA8DB4D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957" y="445396"/>
            <a:ext cx="2710571" cy="2690241"/>
          </a:xfrm>
          <a:prstGeom prst="rect">
            <a:avLst/>
          </a:prstGeom>
        </p:spPr>
      </p:pic>
      <p:pic>
        <p:nvPicPr>
          <p:cNvPr id="10" name="Immagine 9" descr="Immagine che contiene mappa&#10;&#10;Descrizione generata automaticamente">
            <a:extLst>
              <a:ext uri="{FF2B5EF4-FFF2-40B4-BE49-F238E27FC236}">
                <a16:creationId xmlns:a16="http://schemas.microsoft.com/office/drawing/2014/main" id="{AA9C7537-265B-DE8A-76BC-29597E955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5701" y="932723"/>
            <a:ext cx="2894928" cy="2084851"/>
          </a:xfrm>
          <a:prstGeom prst="rect">
            <a:avLst/>
          </a:prstGeom>
        </p:spPr>
      </p:pic>
      <p:pic>
        <p:nvPicPr>
          <p:cNvPr id="12" name="Immagine 11" descr="Immagine che contiene mappa, Lilac, rosa&#10;&#10;Descrizione generata automaticamente">
            <a:extLst>
              <a:ext uri="{FF2B5EF4-FFF2-40B4-BE49-F238E27FC236}">
                <a16:creationId xmlns:a16="http://schemas.microsoft.com/office/drawing/2014/main" id="{88FA05A4-8225-AAEE-2E73-7156D1A5D8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0814" y="3347161"/>
            <a:ext cx="3344703" cy="2084851"/>
          </a:xfrm>
          <a:prstGeom prst="rect">
            <a:avLst/>
          </a:prstGeom>
        </p:spPr>
      </p:pic>
      <p:pic>
        <p:nvPicPr>
          <p:cNvPr id="14" name="Immagine 13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F9B85B30-D2DD-AF42-7796-0E545166B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4266" y="4732636"/>
            <a:ext cx="2357935" cy="198884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D220D0F-1A12-D0E8-6F47-30089C85BC88}"/>
              </a:ext>
            </a:extLst>
          </p:cNvPr>
          <p:cNvSpPr txBox="1"/>
          <p:nvPr/>
        </p:nvSpPr>
        <p:spPr>
          <a:xfrm>
            <a:off x="8907148" y="562744"/>
            <a:ext cx="300755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 err="1"/>
              <a:t>Trombotic</a:t>
            </a:r>
            <a:r>
              <a:rPr lang="en-US" sz="1867" dirty="0"/>
              <a:t> microangiopathy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B6A15ED-F43E-4281-EFCA-E55705D6557F}"/>
              </a:ext>
            </a:extLst>
          </p:cNvPr>
          <p:cNvSpPr txBox="1"/>
          <p:nvPr/>
        </p:nvSpPr>
        <p:spPr>
          <a:xfrm>
            <a:off x="10106536" y="5556415"/>
            <a:ext cx="49725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OP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6EA6E8-60BA-4933-DC63-07482197B4DE}"/>
              </a:ext>
            </a:extLst>
          </p:cNvPr>
          <p:cNvSpPr txBox="1"/>
          <p:nvPr/>
        </p:nvSpPr>
        <p:spPr>
          <a:xfrm>
            <a:off x="623392" y="5698431"/>
            <a:ext cx="2700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BAL lymphocytosis</a:t>
            </a:r>
          </a:p>
        </p:txBody>
      </p:sp>
    </p:spTree>
    <p:extLst>
      <p:ext uri="{BB962C8B-B14F-4D97-AF65-F5344CB8AC3E}">
        <p14:creationId xmlns:p14="http://schemas.microsoft.com/office/powerpoint/2010/main" val="329852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5" grpId="0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F95545-B8CC-B749-2EF5-DEF2811CB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689644-6465-5827-9BF8-C26BBB2D1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DILD diagnosis</a:t>
            </a:r>
            <a:r>
              <a:rPr lang="en-US" dirty="0"/>
              <a:t>: clinical reasoning (history, temporality), HRCT and </a:t>
            </a:r>
            <a:r>
              <a:rPr lang="en-US" b="1" dirty="0"/>
              <a:t>BAL</a:t>
            </a:r>
            <a:r>
              <a:rPr lang="en-US" dirty="0"/>
              <a:t> are the key elements</a:t>
            </a:r>
          </a:p>
          <a:p>
            <a:r>
              <a:rPr lang="en-US" b="1" dirty="0" err="1"/>
              <a:t>LBx</a:t>
            </a:r>
            <a:r>
              <a:rPr lang="en-US" b="1" dirty="0"/>
              <a:t> </a:t>
            </a:r>
            <a:r>
              <a:rPr lang="en-US" dirty="0"/>
              <a:t>can be useful in selected cases</a:t>
            </a:r>
          </a:p>
          <a:p>
            <a:r>
              <a:rPr lang="en-US" b="1" dirty="0" err="1"/>
              <a:t>Pneumotox</a:t>
            </a:r>
            <a:r>
              <a:rPr lang="en-US" dirty="0"/>
              <a:t> is currently a fundamental tool for DILD, emerging AI tool will change the scenario soon.</a:t>
            </a:r>
          </a:p>
          <a:p>
            <a:r>
              <a:rPr lang="en-US" dirty="0"/>
              <a:t>Treatment is </a:t>
            </a:r>
            <a:r>
              <a:rPr lang="en-US" b="1" dirty="0"/>
              <a:t>suspension of the drug </a:t>
            </a:r>
            <a:r>
              <a:rPr lang="en-US" dirty="0"/>
              <a:t>and</a:t>
            </a:r>
          </a:p>
          <a:p>
            <a:pPr lvl="1"/>
            <a:r>
              <a:rPr lang="en-US" dirty="0"/>
              <a:t>acute-subacute inflammatory DILD -&gt; CSS, </a:t>
            </a:r>
          </a:p>
          <a:p>
            <a:pPr lvl="1"/>
            <a:r>
              <a:rPr lang="en-US" dirty="0"/>
              <a:t>fibrotic progressive DILD -&gt; </a:t>
            </a:r>
            <a:r>
              <a:rPr lang="en-US" dirty="0" err="1"/>
              <a:t>Nintedanib</a:t>
            </a:r>
            <a:r>
              <a:rPr lang="en-US" dirty="0"/>
              <a:t> is a currently available option and </a:t>
            </a:r>
            <a:r>
              <a:rPr lang="en-US" dirty="0" err="1"/>
              <a:t>Nerandomilast</a:t>
            </a:r>
            <a:r>
              <a:rPr lang="en-US" dirty="0"/>
              <a:t> an interesting new drug (trial data not yet available).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8867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BAC7C1-1080-6EA8-D139-41D95C653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014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204119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E4CDC-1345-0D45-3E59-F76EF6BE4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Carattere, schermata, ricevuta&#10;&#10;Il contenuto generato dall'IA potrebbe non essere corretto.">
            <a:extLst>
              <a:ext uri="{FF2B5EF4-FFF2-40B4-BE49-F238E27FC236}">
                <a16:creationId xmlns:a16="http://schemas.microsoft.com/office/drawing/2014/main" id="{4B18C0EA-0858-4EAC-B848-C32EF1ADB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50029"/>
            <a:ext cx="7772400" cy="231161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EEDB08A-A5FE-D327-D62D-3D15E1ECEFD2}"/>
              </a:ext>
            </a:extLst>
          </p:cNvPr>
          <p:cNvSpPr txBox="1"/>
          <p:nvPr/>
        </p:nvSpPr>
        <p:spPr>
          <a:xfrm>
            <a:off x="500230" y="2935051"/>
            <a:ext cx="1125787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ACaslonPro"/>
              </a:rPr>
              <a:t>Review of 47 </a:t>
            </a:r>
            <a:r>
              <a:rPr lang="it-IT" sz="1800" dirty="0" err="1">
                <a:effectLst/>
                <a:latin typeface="ACaslonPro"/>
              </a:rPr>
              <a:t>relevant</a:t>
            </a:r>
            <a:r>
              <a:rPr lang="it-IT" sz="1800" dirty="0">
                <a:effectLst/>
                <a:latin typeface="ACaslonPro"/>
              </a:rPr>
              <a:t> </a:t>
            </a:r>
            <a:r>
              <a:rPr lang="it-IT" sz="1800" dirty="0" err="1">
                <a:effectLst/>
                <a:latin typeface="ACaslonPro"/>
              </a:rPr>
              <a:t>articles</a:t>
            </a:r>
            <a:r>
              <a:rPr lang="it-IT" sz="1800" dirty="0">
                <a:effectLst/>
                <a:latin typeface="ACaslonPro"/>
              </a:rPr>
              <a:t>, 33 </a:t>
            </a:r>
            <a:r>
              <a:rPr lang="it-IT" sz="1800" dirty="0" err="1">
                <a:effectLst/>
                <a:latin typeface="ACaslonPro"/>
              </a:rPr>
              <a:t>cases</a:t>
            </a:r>
            <a:r>
              <a:rPr lang="it-IT" sz="1800" dirty="0">
                <a:effectLst/>
                <a:latin typeface="ACaslonPro"/>
              </a:rPr>
              <a:t>.</a:t>
            </a:r>
          </a:p>
          <a:p>
            <a:endParaRPr lang="it-IT" dirty="0">
              <a:latin typeface="ACaslonPro"/>
            </a:endParaRPr>
          </a:p>
          <a:p>
            <a:r>
              <a:rPr lang="it-IT" sz="1800" i="1" dirty="0" err="1">
                <a:effectLst/>
                <a:latin typeface="ACaslonPro"/>
              </a:rPr>
              <a:t>EudraVigilance</a:t>
            </a:r>
            <a:r>
              <a:rPr lang="it-IT" sz="1800" i="1" dirty="0">
                <a:effectLst/>
                <a:latin typeface="ACaslonPro"/>
              </a:rPr>
              <a:t> database </a:t>
            </a:r>
            <a:r>
              <a:rPr lang="it-IT" i="1" dirty="0"/>
              <a:t>: 11.334 AE </a:t>
            </a:r>
            <a:r>
              <a:rPr lang="it-IT" i="1" dirty="0" err="1"/>
              <a:t>related</a:t>
            </a:r>
            <a:r>
              <a:rPr lang="it-IT" i="1" dirty="0"/>
              <a:t> to </a:t>
            </a:r>
            <a:r>
              <a:rPr lang="it-IT" i="1" dirty="0" err="1"/>
              <a:t>Montelukast</a:t>
            </a:r>
            <a:r>
              <a:rPr lang="it-IT" i="1" dirty="0"/>
              <a:t>, 746 (6%)  </a:t>
            </a:r>
            <a:r>
              <a:rPr lang="it-IT" i="1" dirty="0" err="1"/>
              <a:t>were</a:t>
            </a:r>
            <a:r>
              <a:rPr lang="it-IT" i="1" dirty="0"/>
              <a:t> EGPA, fatal EGPA in 7 (0.69%)</a:t>
            </a:r>
          </a:p>
          <a:p>
            <a:endParaRPr lang="it-IT" sz="1800" i="1" dirty="0">
              <a:effectLst/>
              <a:latin typeface="ACaslonPro"/>
            </a:endParaRPr>
          </a:p>
          <a:p>
            <a:r>
              <a:rPr lang="it-IT" i="1" dirty="0">
                <a:latin typeface="ACaslonPro"/>
              </a:rPr>
              <a:t>Treatment duration 12.7months (wide range from &lt;1 to 48 </a:t>
            </a:r>
            <a:r>
              <a:rPr lang="it-IT" i="1" dirty="0" err="1">
                <a:latin typeface="ACaslonPro"/>
              </a:rPr>
              <a:t>months</a:t>
            </a:r>
            <a:r>
              <a:rPr lang="it-IT" i="1" dirty="0">
                <a:latin typeface="ACaslonPro"/>
              </a:rPr>
              <a:t>)</a:t>
            </a:r>
            <a:r>
              <a:rPr lang="it-IT" sz="1800" dirty="0">
                <a:effectLst/>
                <a:latin typeface="ACaslonPro"/>
              </a:rPr>
              <a:t> </a:t>
            </a:r>
          </a:p>
          <a:p>
            <a:endParaRPr lang="it-IT" dirty="0">
              <a:latin typeface="ACaslonPro"/>
            </a:endParaRPr>
          </a:p>
          <a:p>
            <a:r>
              <a:rPr lang="it-IT" sz="1800" dirty="0">
                <a:effectLst/>
                <a:latin typeface="ACaslonPro"/>
              </a:rPr>
              <a:t>Clinical </a:t>
            </a:r>
            <a:r>
              <a:rPr lang="it-IT" sz="1800" dirty="0" err="1">
                <a:effectLst/>
                <a:latin typeface="ACaslonPro"/>
              </a:rPr>
              <a:t>characteristics</a:t>
            </a:r>
            <a:r>
              <a:rPr lang="it-IT" sz="1800" dirty="0">
                <a:effectLst/>
                <a:latin typeface="ACaslonPro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 err="1">
                <a:effectLst/>
                <a:latin typeface="ACaslonPro"/>
              </a:rPr>
              <a:t>Females</a:t>
            </a:r>
            <a:r>
              <a:rPr lang="it-IT" sz="1800" dirty="0">
                <a:effectLst/>
                <a:latin typeface="ACaslonPro"/>
              </a:rPr>
              <a:t> (63%),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 err="1">
                <a:effectLst/>
                <a:latin typeface="ACaslonPro"/>
              </a:rPr>
              <a:t>Lung</a:t>
            </a:r>
            <a:r>
              <a:rPr lang="it-IT" sz="1800" dirty="0">
                <a:effectLst/>
                <a:latin typeface="ACaslonPro"/>
              </a:rPr>
              <a:t> </a:t>
            </a:r>
            <a:r>
              <a:rPr lang="it-IT" sz="1800" dirty="0" err="1">
                <a:effectLst/>
                <a:latin typeface="ACaslonPro"/>
              </a:rPr>
              <a:t>is</a:t>
            </a:r>
            <a:r>
              <a:rPr lang="it-IT" sz="1800" dirty="0">
                <a:effectLst/>
                <a:latin typeface="ACaslonPro"/>
              </a:rPr>
              <a:t> the </a:t>
            </a:r>
            <a:r>
              <a:rPr lang="it-IT" sz="1800" dirty="0" err="1">
                <a:effectLst/>
                <a:latin typeface="ACaslonPro"/>
              </a:rPr>
              <a:t>most</a:t>
            </a:r>
            <a:r>
              <a:rPr lang="it-IT" sz="1800" dirty="0">
                <a:effectLst/>
                <a:latin typeface="ACaslonPro"/>
              </a:rPr>
              <a:t> </a:t>
            </a:r>
            <a:r>
              <a:rPr lang="it-IT" sz="1800" dirty="0" err="1">
                <a:effectLst/>
                <a:latin typeface="ACaslonPro"/>
              </a:rPr>
              <a:t>frequently</a:t>
            </a:r>
            <a:r>
              <a:rPr lang="it-IT" sz="1800" dirty="0">
                <a:effectLst/>
                <a:latin typeface="ACaslonPro"/>
              </a:rPr>
              <a:t> </a:t>
            </a:r>
            <a:r>
              <a:rPr lang="it-IT" sz="1800" dirty="0" err="1">
                <a:effectLst/>
                <a:latin typeface="ACaslonPro"/>
              </a:rPr>
              <a:t>involved</a:t>
            </a:r>
            <a:r>
              <a:rPr lang="it-IT" sz="1800" dirty="0">
                <a:effectLst/>
                <a:latin typeface="ACaslonPro"/>
              </a:rPr>
              <a:t> and </a:t>
            </a:r>
            <a:r>
              <a:rPr lang="it-IT" sz="1800" dirty="0" err="1">
                <a:effectLst/>
                <a:latin typeface="ACaslonPro"/>
              </a:rPr>
              <a:t>biopsied</a:t>
            </a:r>
            <a:r>
              <a:rPr lang="it-IT" sz="1800" dirty="0">
                <a:effectLst/>
                <a:latin typeface="ACaslonPro"/>
              </a:rPr>
              <a:t> site,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 err="1">
                <a:effectLst/>
                <a:latin typeface="ACaslonPro"/>
              </a:rPr>
              <a:t>neuropathy</a:t>
            </a:r>
            <a:r>
              <a:rPr lang="it-IT" sz="1800" dirty="0">
                <a:effectLst/>
                <a:latin typeface="ACaslonPro"/>
              </a:rPr>
              <a:t> (54% of </a:t>
            </a:r>
            <a:r>
              <a:rPr lang="it-IT" sz="1800" dirty="0" err="1">
                <a:effectLst/>
                <a:latin typeface="ACaslonPro"/>
              </a:rPr>
              <a:t>cases</a:t>
            </a:r>
            <a:r>
              <a:rPr lang="it-IT" sz="1800" dirty="0">
                <a:effectLst/>
                <a:latin typeface="ACaslonPro"/>
              </a:rPr>
              <a:t>), </a:t>
            </a:r>
            <a:r>
              <a:rPr lang="it-IT" sz="1800" dirty="0" err="1">
                <a:effectLst/>
                <a:latin typeface="ACaslonPro"/>
              </a:rPr>
              <a:t>fever</a:t>
            </a:r>
            <a:r>
              <a:rPr lang="it-IT" sz="1800" dirty="0">
                <a:effectLst/>
                <a:latin typeface="ACaslonPro"/>
              </a:rPr>
              <a:t> and </a:t>
            </a:r>
            <a:r>
              <a:rPr lang="it-IT" sz="1800" dirty="0" err="1">
                <a:effectLst/>
                <a:latin typeface="ACaslonPro"/>
              </a:rPr>
              <a:t>cutaneous</a:t>
            </a:r>
            <a:r>
              <a:rPr lang="it-IT" sz="1800" dirty="0">
                <a:effectLst/>
                <a:latin typeface="ACaslonPro"/>
              </a:rPr>
              <a:t> </a:t>
            </a:r>
            <a:r>
              <a:rPr lang="it-IT" sz="1800" dirty="0" err="1">
                <a:effectLst/>
                <a:latin typeface="ACaslonPro"/>
              </a:rPr>
              <a:t>manifestations</a:t>
            </a:r>
            <a:r>
              <a:rPr lang="it-IT" sz="1800" dirty="0">
                <a:effectLst/>
                <a:latin typeface="ACaslonPro"/>
              </a:rPr>
              <a:t> (48% of </a:t>
            </a:r>
            <a:r>
              <a:rPr lang="it-IT" sz="1800" dirty="0" err="1">
                <a:effectLst/>
                <a:latin typeface="ACaslonPro"/>
              </a:rPr>
              <a:t>patients</a:t>
            </a:r>
            <a:r>
              <a:rPr lang="it-IT" sz="1800" dirty="0">
                <a:effectLst/>
                <a:latin typeface="ACaslonPro"/>
              </a:rPr>
              <a:t>), </a:t>
            </a:r>
            <a:r>
              <a:rPr lang="it-IT" sz="1800" dirty="0" err="1">
                <a:effectLst/>
                <a:latin typeface="ACaslonPro"/>
              </a:rPr>
              <a:t>arthralgia</a:t>
            </a:r>
            <a:r>
              <a:rPr lang="it-IT" sz="1800" dirty="0">
                <a:effectLst/>
                <a:latin typeface="ACaslonPro"/>
              </a:rPr>
              <a:t> or </a:t>
            </a:r>
            <a:r>
              <a:rPr lang="it-IT" sz="1800" dirty="0" err="1">
                <a:effectLst/>
                <a:latin typeface="ACaslonPro"/>
              </a:rPr>
              <a:t>myalgia</a:t>
            </a:r>
            <a:r>
              <a:rPr lang="it-IT" sz="1800" dirty="0">
                <a:effectLst/>
                <a:latin typeface="ACaslonPro"/>
              </a:rPr>
              <a:t> (45%), </a:t>
            </a:r>
            <a:r>
              <a:rPr lang="it-IT" sz="1800" dirty="0" err="1">
                <a:effectLst/>
                <a:latin typeface="ACaslonPro"/>
              </a:rPr>
              <a:t>sinusitis</a:t>
            </a:r>
            <a:r>
              <a:rPr lang="it-IT" sz="1800" dirty="0">
                <a:effectLst/>
                <a:latin typeface="ACaslonPro"/>
              </a:rPr>
              <a:t> (33%) and </a:t>
            </a:r>
            <a:r>
              <a:rPr lang="it-IT" sz="1800" dirty="0" err="1">
                <a:effectLst/>
                <a:latin typeface="ACaslonPro"/>
              </a:rPr>
              <a:t>cardiac</a:t>
            </a:r>
            <a:r>
              <a:rPr lang="it-IT" sz="1800" dirty="0">
                <a:effectLst/>
                <a:latin typeface="ACaslonPro"/>
              </a:rPr>
              <a:t> </a:t>
            </a:r>
            <a:r>
              <a:rPr lang="it-IT" sz="1800" dirty="0" err="1">
                <a:effectLst/>
                <a:latin typeface="ACaslonPro"/>
              </a:rPr>
              <a:t>symptoms</a:t>
            </a:r>
            <a:r>
              <a:rPr lang="it-IT" sz="1800" dirty="0">
                <a:effectLst/>
                <a:latin typeface="ACaslonPro"/>
              </a:rPr>
              <a:t> (15%). </a:t>
            </a:r>
          </a:p>
          <a:p>
            <a:endParaRPr lang="it-IT" dirty="0">
              <a:latin typeface="ACaslonPro"/>
            </a:endParaRPr>
          </a:p>
          <a:p>
            <a:r>
              <a:rPr lang="it-IT" dirty="0">
                <a:latin typeface="ACaslonPro"/>
              </a:rPr>
              <a:t>Treatment: CSS in </a:t>
            </a:r>
            <a:r>
              <a:rPr lang="it-IT" dirty="0" err="1">
                <a:latin typeface="ACaslonPro"/>
              </a:rPr>
              <a:t>all</a:t>
            </a:r>
            <a:r>
              <a:rPr lang="it-IT" dirty="0">
                <a:latin typeface="ACaslonPro"/>
              </a:rPr>
              <a:t>, </a:t>
            </a:r>
            <a:r>
              <a:rPr lang="it-IT" sz="1800" dirty="0" err="1">
                <a:effectLst/>
                <a:latin typeface="ACaslonPro"/>
              </a:rPr>
              <a:t>cyclophosphamide</a:t>
            </a:r>
            <a:r>
              <a:rPr lang="it-IT" sz="1800" dirty="0">
                <a:effectLst/>
                <a:latin typeface="ACaslonPro"/>
              </a:rPr>
              <a:t> or </a:t>
            </a:r>
            <a:r>
              <a:rPr lang="it-IT" sz="1800" dirty="0" err="1">
                <a:effectLst/>
                <a:latin typeface="ACaslonPro"/>
              </a:rPr>
              <a:t>azathioprine</a:t>
            </a:r>
            <a:r>
              <a:rPr lang="it-IT" sz="1800" dirty="0">
                <a:effectLst/>
                <a:latin typeface="ACaslonPro"/>
              </a:rPr>
              <a:t> in 1/3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116319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714AB-9693-DD53-731C-762354DA5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32094F-CF10-0DB3-0746-D6691CD28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DILD, laboratory findings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038F6F5-F051-CD0B-4F3D-AA39F1D6B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800" dirty="0" err="1">
                <a:solidFill>
                  <a:srgbClr val="211E1E"/>
                </a:solidFill>
                <a:latin typeface="AdvTT1778526c"/>
              </a:rPr>
              <a:t>I</a:t>
            </a:r>
            <a:r>
              <a:rPr lang="it-IT" sz="1800" dirty="0" err="1">
                <a:solidFill>
                  <a:srgbClr val="211E1E"/>
                </a:solidFill>
                <a:effectLst/>
                <a:latin typeface="AdvTT1778526c"/>
              </a:rPr>
              <a:t>ncreased</a:t>
            </a:r>
            <a:r>
              <a:rPr lang="it-IT" sz="1800" dirty="0">
                <a:solidFill>
                  <a:srgbClr val="211E1E"/>
                </a:solidFill>
                <a:effectLst/>
                <a:latin typeface="AdvTT1778526c"/>
              </a:rPr>
              <a:t> </a:t>
            </a:r>
            <a:r>
              <a:rPr lang="it-IT" sz="1800" dirty="0" err="1">
                <a:solidFill>
                  <a:srgbClr val="211E1E"/>
                </a:solidFill>
                <a:effectLst/>
                <a:latin typeface="AdvTT1778526c"/>
              </a:rPr>
              <a:t>eosinophils</a:t>
            </a:r>
            <a:r>
              <a:rPr lang="it-IT" sz="1800" dirty="0">
                <a:solidFill>
                  <a:srgbClr val="211E1E"/>
                </a:solidFill>
                <a:effectLst/>
                <a:latin typeface="AdvTT1778526c"/>
              </a:rPr>
              <a:t>  </a:t>
            </a:r>
          </a:p>
          <a:p>
            <a:pPr lvl="1"/>
            <a:r>
              <a:rPr lang="it-IT" sz="1400" dirty="0" err="1">
                <a:solidFill>
                  <a:srgbClr val="211E1E"/>
                </a:solidFill>
                <a:effectLst/>
                <a:latin typeface="AdvTT1778526c"/>
              </a:rPr>
              <a:t>eosinophilic</a:t>
            </a:r>
            <a:r>
              <a:rPr lang="it-IT" sz="1400" dirty="0">
                <a:solidFill>
                  <a:srgbClr val="211E1E"/>
                </a:solidFill>
                <a:effectLst/>
                <a:latin typeface="AdvTT1778526c"/>
              </a:rPr>
              <a:t> pneumonia </a:t>
            </a:r>
          </a:p>
          <a:p>
            <a:pPr lvl="1"/>
            <a:r>
              <a:rPr lang="it-IT" sz="1400" dirty="0" err="1">
                <a:solidFill>
                  <a:srgbClr val="211E1E"/>
                </a:solidFill>
                <a:latin typeface="AdvTT1778526c"/>
              </a:rPr>
              <a:t>rarely</a:t>
            </a:r>
            <a:r>
              <a:rPr lang="it-IT" sz="1400" dirty="0">
                <a:solidFill>
                  <a:srgbClr val="211E1E"/>
                </a:solidFill>
                <a:effectLst/>
                <a:latin typeface="AdvTT1778526c"/>
              </a:rPr>
              <a:t>, </a:t>
            </a:r>
            <a:r>
              <a:rPr lang="it-IT" sz="1400" dirty="0" err="1">
                <a:solidFill>
                  <a:srgbClr val="211E1E"/>
                </a:solidFill>
                <a:effectLst/>
                <a:latin typeface="AdvTT1778526c"/>
              </a:rPr>
              <a:t>hypersensitivity</a:t>
            </a:r>
            <a:r>
              <a:rPr lang="it-IT" sz="1400" dirty="0">
                <a:solidFill>
                  <a:srgbClr val="211E1E"/>
                </a:solidFill>
                <a:effectLst/>
                <a:latin typeface="AdvTT1778526c"/>
              </a:rPr>
              <a:t> </a:t>
            </a:r>
            <a:r>
              <a:rPr lang="it-IT" sz="1400" dirty="0" err="1">
                <a:solidFill>
                  <a:srgbClr val="211E1E"/>
                </a:solidFill>
                <a:effectLst/>
                <a:latin typeface="AdvTT1778526c"/>
              </a:rPr>
              <a:t>pneumonitis</a:t>
            </a:r>
            <a:r>
              <a:rPr lang="it-IT" sz="1400" dirty="0">
                <a:solidFill>
                  <a:srgbClr val="211E1E"/>
                </a:solidFill>
                <a:effectLst/>
                <a:latin typeface="AdvTT1778526c"/>
              </a:rPr>
              <a:t> (HP) </a:t>
            </a:r>
          </a:p>
          <a:p>
            <a:pPr lvl="1"/>
            <a:r>
              <a:rPr lang="it-IT" sz="1400" dirty="0">
                <a:solidFill>
                  <a:srgbClr val="211E1E"/>
                </a:solidFill>
                <a:latin typeface="AdvTT1778526c"/>
              </a:rPr>
              <a:t>mild </a:t>
            </a:r>
            <a:r>
              <a:rPr lang="it-IT" sz="1400" dirty="0" err="1">
                <a:solidFill>
                  <a:srgbClr val="211E1E"/>
                </a:solidFill>
                <a:latin typeface="AdvTT1778526c"/>
              </a:rPr>
              <a:t>eosinophilia</a:t>
            </a:r>
            <a:r>
              <a:rPr lang="it-IT" sz="1400" dirty="0">
                <a:solidFill>
                  <a:srgbClr val="211E1E"/>
                </a:solidFill>
                <a:latin typeface="AdvTT1778526c"/>
              </a:rPr>
              <a:t>, in </a:t>
            </a:r>
            <a:r>
              <a:rPr lang="it-IT" sz="1400" dirty="0" err="1">
                <a:solidFill>
                  <a:srgbClr val="211E1E"/>
                </a:solidFill>
                <a:latin typeface="AdvTT1778526c"/>
              </a:rPr>
              <a:t>other</a:t>
            </a:r>
            <a:r>
              <a:rPr lang="it-IT" sz="1400" dirty="0">
                <a:solidFill>
                  <a:srgbClr val="211E1E"/>
                </a:solidFill>
                <a:latin typeface="AdvTT1778526c"/>
              </a:rPr>
              <a:t> </a:t>
            </a:r>
            <a:r>
              <a:rPr lang="it-IT" sz="1100" dirty="0">
                <a:solidFill>
                  <a:srgbClr val="211E1E"/>
                </a:solidFill>
                <a:effectLst/>
                <a:latin typeface="AdvTT1778526c"/>
              </a:rPr>
              <a:t>DILD </a:t>
            </a:r>
            <a:r>
              <a:rPr lang="it-IT" sz="1100" dirty="0" err="1">
                <a:solidFill>
                  <a:srgbClr val="211E1E"/>
                </a:solidFill>
                <a:effectLst/>
                <a:latin typeface="AdvTT1778526c"/>
              </a:rPr>
              <a:t>not</a:t>
            </a:r>
            <a:r>
              <a:rPr lang="it-IT" sz="1100" dirty="0">
                <a:solidFill>
                  <a:srgbClr val="211E1E"/>
                </a:solidFill>
                <a:effectLst/>
                <a:latin typeface="AdvTT1778526c"/>
              </a:rPr>
              <a:t> </a:t>
            </a:r>
            <a:r>
              <a:rPr lang="it-IT" sz="1100" dirty="0" err="1">
                <a:solidFill>
                  <a:srgbClr val="211E1E"/>
                </a:solidFill>
                <a:effectLst/>
                <a:latin typeface="AdvTT1778526c"/>
              </a:rPr>
              <a:t>presenting</a:t>
            </a:r>
            <a:r>
              <a:rPr lang="it-IT" sz="1100" dirty="0">
                <a:solidFill>
                  <a:srgbClr val="211E1E"/>
                </a:solidFill>
                <a:effectLst/>
                <a:latin typeface="AdvTT1778526c"/>
              </a:rPr>
              <a:t> </a:t>
            </a:r>
            <a:r>
              <a:rPr lang="it-IT" sz="1100" dirty="0" err="1">
                <a:solidFill>
                  <a:srgbClr val="211E1E"/>
                </a:solidFill>
                <a:effectLst/>
                <a:latin typeface="AdvTT1778526c"/>
              </a:rPr>
              <a:t>as</a:t>
            </a:r>
            <a:r>
              <a:rPr lang="it-IT" sz="1100" dirty="0">
                <a:solidFill>
                  <a:srgbClr val="211E1E"/>
                </a:solidFill>
                <a:effectLst/>
                <a:latin typeface="AdvTT1778526c"/>
              </a:rPr>
              <a:t> </a:t>
            </a:r>
            <a:r>
              <a:rPr lang="it-IT" sz="1100" dirty="0" err="1">
                <a:solidFill>
                  <a:srgbClr val="211E1E"/>
                </a:solidFill>
                <a:effectLst/>
                <a:latin typeface="AdvTT1778526c"/>
              </a:rPr>
              <a:t>eosinophilic</a:t>
            </a:r>
            <a:r>
              <a:rPr lang="it-IT" sz="1100" dirty="0">
                <a:solidFill>
                  <a:srgbClr val="211E1E"/>
                </a:solidFill>
                <a:effectLst/>
                <a:latin typeface="AdvTT1778526c"/>
              </a:rPr>
              <a:t> pneumonia (</a:t>
            </a:r>
            <a:r>
              <a:rPr lang="it-IT" sz="1100" dirty="0">
                <a:solidFill>
                  <a:srgbClr val="211E1E"/>
                </a:solidFill>
                <a:effectLst/>
                <a:latin typeface="AdvTT1420aa1a.I"/>
              </a:rPr>
              <a:t>i.e. </a:t>
            </a:r>
            <a:r>
              <a:rPr lang="it-IT" sz="1100" dirty="0" err="1">
                <a:solidFill>
                  <a:srgbClr val="211E1E"/>
                </a:solidFill>
                <a:effectLst/>
                <a:latin typeface="AdvTT1778526c"/>
              </a:rPr>
              <a:t>amiodarone-induced</a:t>
            </a:r>
            <a:r>
              <a:rPr lang="it-IT" sz="1100" dirty="0">
                <a:solidFill>
                  <a:srgbClr val="211E1E"/>
                </a:solidFill>
                <a:effectLst/>
                <a:latin typeface="AdvTT1778526c"/>
              </a:rPr>
              <a:t> </a:t>
            </a:r>
            <a:r>
              <a:rPr lang="it-IT" sz="1100" dirty="0" err="1">
                <a:solidFill>
                  <a:srgbClr val="211E1E"/>
                </a:solidFill>
                <a:effectLst/>
                <a:latin typeface="AdvTT1778526c"/>
              </a:rPr>
              <a:t>pulmonary</a:t>
            </a:r>
            <a:r>
              <a:rPr lang="it-IT" sz="1100" dirty="0">
                <a:solidFill>
                  <a:srgbClr val="211E1E"/>
                </a:solidFill>
                <a:effectLst/>
                <a:latin typeface="AdvTT1778526c"/>
              </a:rPr>
              <a:t> </a:t>
            </a:r>
            <a:r>
              <a:rPr lang="it-IT" sz="1100" dirty="0" err="1">
                <a:solidFill>
                  <a:srgbClr val="211E1E"/>
                </a:solidFill>
                <a:effectLst/>
                <a:latin typeface="AdvTT1778526c"/>
              </a:rPr>
              <a:t>disease</a:t>
            </a:r>
            <a:r>
              <a:rPr lang="it-IT" sz="1100" dirty="0">
                <a:solidFill>
                  <a:srgbClr val="211E1E"/>
                </a:solidFill>
                <a:effectLst/>
                <a:latin typeface="AdvTT1778526c"/>
              </a:rPr>
              <a:t>), </a:t>
            </a:r>
          </a:p>
          <a:p>
            <a:pPr lvl="1"/>
            <a:endParaRPr lang="it-IT" sz="1100" dirty="0">
              <a:solidFill>
                <a:srgbClr val="211E1E"/>
              </a:solidFill>
              <a:latin typeface="AdvTT1778526c"/>
            </a:endParaRPr>
          </a:p>
          <a:p>
            <a:endParaRPr lang="it-IT" dirty="0"/>
          </a:p>
          <a:p>
            <a:pPr lvl="1"/>
            <a:endParaRPr lang="it-IT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1889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117D9185-AA91-CD5B-27AE-9C9302615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065" y="3339679"/>
            <a:ext cx="10515600" cy="1325563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marL="0" indent="0">
              <a:buNone/>
            </a:pP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DILD</a:t>
            </a:r>
            <a:b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importance of the clinical scenario, </a:t>
            </a:r>
            <a:b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OP is not so obvious</a:t>
            </a:r>
          </a:p>
        </p:txBody>
      </p:sp>
    </p:spTree>
    <p:extLst>
      <p:ext uri="{BB962C8B-B14F-4D97-AF65-F5344CB8AC3E}">
        <p14:creationId xmlns:p14="http://schemas.microsoft.com/office/powerpoint/2010/main" val="32579044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A501635-3F50-3217-DF10-BF2E8901F6E6}"/>
              </a:ext>
            </a:extLst>
          </p:cNvPr>
          <p:cNvSpPr txBox="1"/>
          <p:nvPr/>
        </p:nvSpPr>
        <p:spPr>
          <a:xfrm>
            <a:off x="8501400" y="346530"/>
            <a:ext cx="3142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Hospital Admission, Oct 2023</a:t>
            </a:r>
          </a:p>
        </p:txBody>
      </p:sp>
      <p:pic>
        <p:nvPicPr>
          <p:cNvPr id="5" name="Google Shape;140;p15">
            <a:extLst>
              <a:ext uri="{FF2B5EF4-FFF2-40B4-BE49-F238E27FC236}">
                <a16:creationId xmlns:a16="http://schemas.microsoft.com/office/drawing/2014/main" id="{9B967D71-A953-9AA0-8490-16104114E75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2031" y="914950"/>
            <a:ext cx="5325488" cy="5513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8;p16">
            <a:extLst>
              <a:ext uri="{FF2B5EF4-FFF2-40B4-BE49-F238E27FC236}">
                <a16:creationId xmlns:a16="http://schemas.microsoft.com/office/drawing/2014/main" id="{A1F1A033-5E82-9015-E976-A1B10B7850A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2675" y="1388125"/>
            <a:ext cx="6631637" cy="445880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C221861-352D-925E-4D02-9534A0CD5DA5}"/>
              </a:ext>
            </a:extLst>
          </p:cNvPr>
          <p:cNvSpPr txBox="1"/>
          <p:nvPr/>
        </p:nvSpPr>
        <p:spPr>
          <a:xfrm>
            <a:off x="517236" y="4064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CASE #1</a:t>
            </a:r>
          </a:p>
        </p:txBody>
      </p:sp>
    </p:spTree>
    <p:extLst>
      <p:ext uri="{BB962C8B-B14F-4D97-AF65-F5344CB8AC3E}">
        <p14:creationId xmlns:p14="http://schemas.microsoft.com/office/powerpoint/2010/main" val="36565403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FFA74-1439-F599-43F9-175A7C2F1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68FA8C4-89D4-6622-8A75-0712DF09AC01}"/>
              </a:ext>
            </a:extLst>
          </p:cNvPr>
          <p:cNvSpPr txBox="1"/>
          <p:nvPr/>
        </p:nvSpPr>
        <p:spPr>
          <a:xfrm>
            <a:off x="8510271" y="345810"/>
            <a:ext cx="3142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Hospital Admission, </a:t>
            </a:r>
            <a:r>
              <a:rPr lang="en-US" b="1" dirty="0"/>
              <a:t>Oct 2023</a:t>
            </a:r>
          </a:p>
        </p:txBody>
      </p:sp>
      <p:pic>
        <p:nvPicPr>
          <p:cNvPr id="6" name="Google Shape;148;p16">
            <a:extLst>
              <a:ext uri="{FF2B5EF4-FFF2-40B4-BE49-F238E27FC236}">
                <a16:creationId xmlns:a16="http://schemas.microsoft.com/office/drawing/2014/main" id="{60D49731-D287-2013-71F2-61E1660CC2E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76231" y="1388126"/>
            <a:ext cx="6268081" cy="42635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D6299E8-8182-C2CE-2780-7C2DEA54F707}"/>
              </a:ext>
            </a:extLst>
          </p:cNvPr>
          <p:cNvSpPr txBox="1"/>
          <p:nvPr/>
        </p:nvSpPr>
        <p:spPr>
          <a:xfrm>
            <a:off x="363557" y="1220196"/>
            <a:ext cx="442855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 err="1"/>
              <a:t>Female</a:t>
            </a:r>
            <a:r>
              <a:rPr lang="it-IT" dirty="0"/>
              <a:t>, 23 </a:t>
            </a:r>
            <a:r>
              <a:rPr lang="it-IT" dirty="0" err="1"/>
              <a:t>years</a:t>
            </a:r>
            <a:r>
              <a:rPr lang="it-IT" dirty="0"/>
              <a:t> </a:t>
            </a:r>
            <a:r>
              <a:rPr lang="it-IT" dirty="0" err="1"/>
              <a:t>old</a:t>
            </a:r>
            <a:br>
              <a:rPr lang="it-IT" dirty="0"/>
            </a:br>
            <a:r>
              <a:rPr lang="it-IT" dirty="0"/>
              <a:t>Non-</a:t>
            </a:r>
            <a:r>
              <a:rPr lang="it-IT" dirty="0" err="1"/>
              <a:t>smoker</a:t>
            </a:r>
            <a:r>
              <a:rPr lang="it-IT" dirty="0"/>
              <a:t>. </a:t>
            </a:r>
            <a:r>
              <a:rPr lang="it-IT" dirty="0" err="1"/>
              <a:t>Student</a:t>
            </a:r>
            <a:r>
              <a:rPr lang="it-IT" dirty="0"/>
              <a:t>. No </a:t>
            </a:r>
            <a:r>
              <a:rPr lang="it-IT" dirty="0" err="1"/>
              <a:t>familial</a:t>
            </a:r>
            <a:r>
              <a:rPr lang="it-IT" dirty="0"/>
              <a:t> history of </a:t>
            </a:r>
            <a:r>
              <a:rPr lang="it-IT" dirty="0" err="1"/>
              <a:t>pneumopathies</a:t>
            </a:r>
            <a:r>
              <a:rPr lang="it-IT" dirty="0"/>
              <a:t>. </a:t>
            </a:r>
            <a:br>
              <a:rPr lang="it-IT" dirty="0"/>
            </a:br>
            <a:br>
              <a:rPr lang="it-IT" dirty="0"/>
            </a:br>
            <a:r>
              <a:rPr lang="it-IT" b="1" dirty="0" err="1"/>
              <a:t>Medical</a:t>
            </a:r>
            <a:r>
              <a:rPr lang="it-IT" b="1" dirty="0"/>
              <a:t> history:</a:t>
            </a:r>
            <a:br>
              <a:rPr lang="it-IT" dirty="0"/>
            </a:br>
            <a:r>
              <a:rPr lang="it-IT" dirty="0"/>
              <a:t>- Relapse of </a:t>
            </a:r>
            <a:r>
              <a:rPr lang="it-IT" b="1" dirty="0"/>
              <a:t>Ulcerative </a:t>
            </a:r>
            <a:r>
              <a:rPr lang="it-IT" b="1" dirty="0" err="1"/>
              <a:t>Colitis</a:t>
            </a:r>
            <a:r>
              <a:rPr lang="it-IT" b="1" dirty="0"/>
              <a:t> </a:t>
            </a:r>
            <a:r>
              <a:rPr lang="it-IT" b="1" dirty="0" err="1"/>
              <a:t>known</a:t>
            </a:r>
            <a:r>
              <a:rPr lang="it-IT" b="1" dirty="0"/>
              <a:t> </a:t>
            </a:r>
            <a:r>
              <a:rPr lang="it-IT" b="1" dirty="0" err="1"/>
              <a:t>since</a:t>
            </a:r>
            <a:r>
              <a:rPr lang="it-IT" b="1" dirty="0"/>
              <a:t> 12/2022 and </a:t>
            </a:r>
            <a:r>
              <a:rPr lang="it-IT" dirty="0"/>
              <a:t>under treatment with </a:t>
            </a:r>
            <a:r>
              <a:rPr lang="it-IT" b="1" dirty="0" err="1"/>
              <a:t>Mesalazine</a:t>
            </a:r>
            <a:r>
              <a:rPr lang="it-IT" dirty="0"/>
              <a:t> </a:t>
            </a:r>
            <a:r>
              <a:rPr lang="it-IT" dirty="0" err="1"/>
              <a:t>since</a:t>
            </a:r>
            <a:r>
              <a:rPr lang="it-IT" dirty="0"/>
              <a:t> </a:t>
            </a:r>
            <a:r>
              <a:rPr lang="it-IT" dirty="0" err="1"/>
              <a:t>then</a:t>
            </a:r>
            <a:r>
              <a:rPr lang="it-IT" dirty="0"/>
              <a:t> (</a:t>
            </a:r>
            <a:r>
              <a:rPr lang="it-IT" dirty="0" err="1"/>
              <a:t>Pentacol</a:t>
            </a:r>
            <a:r>
              <a:rPr lang="it-IT" dirty="0"/>
              <a:t> 1200 mg 3 times/day).  </a:t>
            </a:r>
            <a:br>
              <a:rPr lang="it-IT" dirty="0"/>
            </a:br>
            <a:endParaRPr lang="it-IT" dirty="0"/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it-IT" dirty="0"/>
              <a:t>Mild anemia </a:t>
            </a:r>
            <a:r>
              <a:rPr lang="it-IT" dirty="0" err="1"/>
              <a:t>Hb</a:t>
            </a:r>
            <a:r>
              <a:rPr lang="it-IT" dirty="0"/>
              <a:t> 10. mg/dl, </a:t>
            </a:r>
            <a:r>
              <a:rPr lang="it" dirty="0"/>
              <a:t>neutrophils 11’000/mmc, CRP 41 mg/l. 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it" dirty="0"/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it" b="1" dirty="0"/>
              <a:t>BAL Lymphocytes: 32.5%; CD4/CD8 = 3.3</a:t>
            </a:r>
            <a:br>
              <a:rPr lang="it" dirty="0"/>
            </a:br>
            <a:r>
              <a:rPr lang="it" dirty="0"/>
              <a:t>Monocytes/Macrophages: 62.9%</a:t>
            </a:r>
            <a:br>
              <a:rPr lang="it" dirty="0"/>
            </a:br>
            <a:r>
              <a:rPr lang="it" dirty="0"/>
              <a:t>Neutrophils: 4.0%</a:t>
            </a:r>
            <a:br>
              <a:rPr lang="it" dirty="0"/>
            </a:br>
            <a:r>
              <a:rPr lang="it" dirty="0"/>
              <a:t>Eosinophils: 0.6%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it" dirty="0"/>
              <a:t>Negative microbiology-virology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A9EAB7F-B469-9F56-1F84-80ADBEE93150}"/>
              </a:ext>
            </a:extLst>
          </p:cNvPr>
          <p:cNvSpPr txBox="1"/>
          <p:nvPr/>
        </p:nvSpPr>
        <p:spPr>
          <a:xfrm>
            <a:off x="5376231" y="5865859"/>
            <a:ext cx="665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 related to the disease or to the drug? </a:t>
            </a:r>
            <a:r>
              <a:rPr lang="en-US" dirty="0" err="1"/>
              <a:t>Mesalazine</a:t>
            </a:r>
            <a:r>
              <a:rPr lang="en-US" dirty="0"/>
              <a:t> was stopped, Infliximab was started, the lesion resolved.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CF27B0A-E04F-FD53-4F9A-F94B9E6DE91B}"/>
              </a:ext>
            </a:extLst>
          </p:cNvPr>
          <p:cNvSpPr txBox="1"/>
          <p:nvPr/>
        </p:nvSpPr>
        <p:spPr>
          <a:xfrm>
            <a:off x="517236" y="4064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CASE #1</a:t>
            </a:r>
          </a:p>
        </p:txBody>
      </p:sp>
    </p:spTree>
    <p:extLst>
      <p:ext uri="{BB962C8B-B14F-4D97-AF65-F5344CB8AC3E}">
        <p14:creationId xmlns:p14="http://schemas.microsoft.com/office/powerpoint/2010/main" val="138718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E69E31-84D6-178B-FA2C-E553363A1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400" b="0" dirty="0"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Drug </a:t>
            </a:r>
            <a:r>
              <a:rPr lang="it-IT" sz="4400" b="0" dirty="0" err="1"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Induced</a:t>
            </a:r>
            <a:r>
              <a:rPr lang="it-IT" sz="4400" b="0" dirty="0"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it-IT" sz="4400" b="0" dirty="0" err="1"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Lung</a:t>
            </a:r>
            <a:r>
              <a:rPr lang="it-IT" sz="4400" b="0" dirty="0"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it-IT" sz="4400" b="0" dirty="0" err="1"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Diseases</a:t>
            </a:r>
            <a:r>
              <a:rPr lang="it-IT" sz="4400" b="0" dirty="0"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(DILD)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D419CF-AD4B-5987-1347-6A529360A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Clinical relevance</a:t>
            </a:r>
          </a:p>
          <a:p>
            <a:r>
              <a:rPr lang="en-US" dirty="0"/>
              <a:t>Epidemiology</a:t>
            </a:r>
          </a:p>
          <a:p>
            <a:r>
              <a:rPr lang="en-US" dirty="0"/>
              <a:t>Pathogenesis</a:t>
            </a:r>
          </a:p>
          <a:p>
            <a:r>
              <a:rPr lang="en-US" dirty="0"/>
              <a:t>Diagnosis and management</a:t>
            </a:r>
          </a:p>
          <a:p>
            <a:r>
              <a:rPr lang="en-US" dirty="0"/>
              <a:t>Specific examples of DILD other than amiodarone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3645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419" y="257898"/>
            <a:ext cx="6950732" cy="147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A0570CB-183A-B4A7-27AD-24E5BCCCDB18}"/>
              </a:ext>
            </a:extLst>
          </p:cNvPr>
          <p:cNvSpPr txBox="1"/>
          <p:nvPr/>
        </p:nvSpPr>
        <p:spPr>
          <a:xfrm>
            <a:off x="462708" y="2577947"/>
            <a:ext cx="30891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pneumotox.com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Google Shape;173;p20">
            <a:extLst>
              <a:ext uri="{FF2B5EF4-FFF2-40B4-BE49-F238E27FC236}">
                <a16:creationId xmlns:a16="http://schemas.microsoft.com/office/drawing/2014/main" id="{CED84BC2-FD1E-9ED5-71B9-509D66B464E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7601" y="716097"/>
            <a:ext cx="8534400" cy="6141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027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895E7-43D3-1654-FC3A-62C5FFC62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410D34-BC5B-2DD7-AD8A-7AAF4FE1E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400" b="0" dirty="0"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DILD - Clinical </a:t>
            </a:r>
            <a:r>
              <a:rPr lang="it-IT" sz="4400" b="0" dirty="0" err="1"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Relevance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A9FDC2-B3A3-2E1A-8C81-5000DE357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3683"/>
            <a:ext cx="10515600" cy="3501881"/>
          </a:xfrm>
        </p:spPr>
        <p:txBody>
          <a:bodyPr/>
          <a:lstStyle/>
          <a:p>
            <a:r>
              <a:rPr lang="en-US" dirty="0"/>
              <a:t>ILD can be a severe and </a:t>
            </a:r>
            <a:r>
              <a:rPr lang="en-US" b="1" dirty="0"/>
              <a:t>potentially fatal </a:t>
            </a:r>
            <a:r>
              <a:rPr lang="en-US" dirty="0"/>
              <a:t>drug adverse reaction </a:t>
            </a:r>
          </a:p>
          <a:p>
            <a:endParaRPr lang="en-US" dirty="0"/>
          </a:p>
          <a:p>
            <a:r>
              <a:rPr lang="en-US" dirty="0"/>
              <a:t>If </a:t>
            </a:r>
            <a:r>
              <a:rPr lang="en-US" b="1" dirty="0"/>
              <a:t>timely</a:t>
            </a:r>
            <a:r>
              <a:rPr lang="en-US" dirty="0"/>
              <a:t> recognized and treated can be </a:t>
            </a:r>
            <a:r>
              <a:rPr lang="en-US" b="1" dirty="0"/>
              <a:t>reversible</a:t>
            </a:r>
          </a:p>
          <a:p>
            <a:endParaRPr lang="en-US" dirty="0"/>
          </a:p>
          <a:p>
            <a:r>
              <a:rPr lang="en-US" b="1" dirty="0"/>
              <a:t>Fibrotic ILDs </a:t>
            </a:r>
            <a:r>
              <a:rPr lang="en-US" dirty="0"/>
              <a:t>are </a:t>
            </a:r>
            <a:r>
              <a:rPr lang="en-US" b="1" dirty="0"/>
              <a:t>less frequent than acute </a:t>
            </a:r>
            <a:r>
              <a:rPr lang="en-US" dirty="0"/>
              <a:t>cases and may result from a persistent injury – not recognized and perpetuated  pulmonary toxicity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356207-05AA-D178-4F8F-142C9EFFA8E5}"/>
              </a:ext>
            </a:extLst>
          </p:cNvPr>
          <p:cNvSpPr txBox="1"/>
          <p:nvPr/>
        </p:nvSpPr>
        <p:spPr>
          <a:xfrm>
            <a:off x="725853" y="5538768"/>
            <a:ext cx="1074029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Key message: </a:t>
            </a:r>
            <a:r>
              <a:rPr lang="en-US" sz="2800" b="1" u="sng" dirty="0"/>
              <a:t>always</a:t>
            </a:r>
            <a:r>
              <a:rPr lang="en-US" sz="2800" dirty="0"/>
              <a:t> collect detailed </a:t>
            </a:r>
            <a:r>
              <a:rPr lang="en-US" sz="2800" b="1" u="sng" dirty="0"/>
              <a:t>drug history </a:t>
            </a:r>
            <a:r>
              <a:rPr lang="en-US" sz="2800" dirty="0"/>
              <a:t>when evaluating an ILD, especially if the onset is acute-subacute.</a:t>
            </a:r>
          </a:p>
        </p:txBody>
      </p:sp>
    </p:spTree>
    <p:extLst>
      <p:ext uri="{BB962C8B-B14F-4D97-AF65-F5344CB8AC3E}">
        <p14:creationId xmlns:p14="http://schemas.microsoft.com/office/powerpoint/2010/main" val="4221484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C4EBB2-52E0-D4EB-79F9-1F350D48B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C7D015-0DD8-420F-A568-AC4FEDC41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595556-C814-4F1F-B0E5-71812F38A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Immagine che contiene medicina, Prodotto farmaceutico, pillola, Farmaco di prescrizione&#10;&#10;Il contenuto generato dall'IA potrebbe non essere corretto.">
            <a:extLst>
              <a:ext uri="{FF2B5EF4-FFF2-40B4-BE49-F238E27FC236}">
                <a16:creationId xmlns:a16="http://schemas.microsoft.com/office/drawing/2014/main" id="{3A790CFE-1274-732D-510E-64385DD045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A7FFED2-0DAA-4ADE-7DBE-D58597C4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73" y="557189"/>
            <a:ext cx="4155825" cy="5571898"/>
          </a:xfrm>
        </p:spPr>
        <p:txBody>
          <a:bodyPr>
            <a:normAutofit/>
          </a:bodyPr>
          <a:lstStyle/>
          <a:p>
            <a:r>
              <a:rPr lang="it-IT" sz="4000" b="0" dirty="0">
                <a:solidFill>
                  <a:srgbClr val="FFFFFF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DILD - </a:t>
            </a:r>
            <a:r>
              <a:rPr lang="it-IT" sz="4000" b="0" dirty="0" err="1">
                <a:solidFill>
                  <a:srgbClr val="FFFFFF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Epidemiology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2AB7CB-AF88-E91E-30F1-2465B6DCA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998" y="939085"/>
            <a:ext cx="7779429" cy="5918915"/>
          </a:xfrm>
        </p:spPr>
        <p:txBody>
          <a:bodyPr anchor="ctr">
            <a:normAutofit lnSpcReduction="10000"/>
          </a:bodyPr>
          <a:lstStyle/>
          <a:p>
            <a:pPr eaLnBrk="1" hangingPunct="1">
              <a:defRPr/>
            </a:pPr>
            <a:r>
              <a:rPr lang="it-IT" altLang="it-IT" dirty="0" err="1">
                <a:solidFill>
                  <a:srgbClr val="FFFFFF"/>
                </a:solidFill>
              </a:rPr>
              <a:t>Drugs</a:t>
            </a:r>
            <a:r>
              <a:rPr lang="it-IT" altLang="it-IT" dirty="0">
                <a:solidFill>
                  <a:srgbClr val="FFFFFF"/>
                </a:solidFill>
              </a:rPr>
              <a:t> account for 3% of </a:t>
            </a:r>
            <a:r>
              <a:rPr lang="it-IT" altLang="it-IT" dirty="0" err="1">
                <a:solidFill>
                  <a:srgbClr val="FFFFFF"/>
                </a:solidFill>
              </a:rPr>
              <a:t>all</a:t>
            </a:r>
            <a:r>
              <a:rPr lang="it-IT" altLang="it-IT" dirty="0">
                <a:solidFill>
                  <a:srgbClr val="FFFFFF"/>
                </a:solidFill>
              </a:rPr>
              <a:t> ILD </a:t>
            </a:r>
            <a:r>
              <a:rPr lang="it-IT" altLang="it-IT" dirty="0" err="1">
                <a:solidFill>
                  <a:srgbClr val="FFFFFF"/>
                </a:solidFill>
              </a:rPr>
              <a:t>cases</a:t>
            </a:r>
            <a:r>
              <a:rPr lang="it-IT" altLang="it-IT" dirty="0">
                <a:solidFill>
                  <a:srgbClr val="FFFFFF"/>
                </a:solidFill>
              </a:rPr>
              <a:t> and </a:t>
            </a:r>
            <a:r>
              <a:rPr lang="it-IT" altLang="it-IT" dirty="0" err="1">
                <a:solidFill>
                  <a:srgbClr val="FFFFFF"/>
                </a:solidFill>
              </a:rPr>
              <a:t>about</a:t>
            </a:r>
            <a:r>
              <a:rPr lang="it-IT" altLang="it-IT" dirty="0">
                <a:solidFill>
                  <a:srgbClr val="FFFFFF"/>
                </a:solidFill>
              </a:rPr>
              <a:t> 8-10% of acute </a:t>
            </a:r>
            <a:r>
              <a:rPr lang="it-IT" altLang="it-IT" dirty="0" err="1">
                <a:solidFill>
                  <a:srgbClr val="FFFFFF"/>
                </a:solidFill>
              </a:rPr>
              <a:t>lung</a:t>
            </a:r>
            <a:r>
              <a:rPr lang="it-IT" altLang="it-IT" dirty="0">
                <a:solidFill>
                  <a:srgbClr val="FFFFFF"/>
                </a:solidFill>
              </a:rPr>
              <a:t> </a:t>
            </a:r>
            <a:r>
              <a:rPr lang="it-IT" altLang="it-IT" dirty="0" err="1">
                <a:solidFill>
                  <a:srgbClr val="FFFFFF"/>
                </a:solidFill>
              </a:rPr>
              <a:t>injury</a:t>
            </a:r>
            <a:r>
              <a:rPr lang="it-IT" altLang="it-IT" dirty="0">
                <a:solidFill>
                  <a:srgbClr val="FFFFFF"/>
                </a:solidFill>
              </a:rPr>
              <a:t> (ALI) </a:t>
            </a:r>
            <a:r>
              <a:rPr lang="it-IT" altLang="it-IT" dirty="0" err="1">
                <a:solidFill>
                  <a:srgbClr val="FFFFFF"/>
                </a:solidFill>
              </a:rPr>
              <a:t>cases</a:t>
            </a:r>
            <a:r>
              <a:rPr lang="it-IT" altLang="it-IT" dirty="0">
                <a:solidFill>
                  <a:srgbClr val="FFFFFF"/>
                </a:solidFill>
              </a:rPr>
              <a:t>.</a:t>
            </a:r>
          </a:p>
          <a:p>
            <a:pPr eaLnBrk="1" hangingPunct="1">
              <a:defRPr/>
            </a:pPr>
            <a:endParaRPr lang="it-IT" altLang="it-IT" dirty="0">
              <a:solidFill>
                <a:srgbClr val="FFFFFF"/>
              </a:solidFill>
            </a:endParaRPr>
          </a:p>
          <a:p>
            <a:pPr eaLnBrk="1" hangingPunct="1">
              <a:defRPr/>
            </a:pPr>
            <a:r>
              <a:rPr lang="it-IT" altLang="it-IT" dirty="0">
                <a:solidFill>
                  <a:srgbClr val="FFFFFF"/>
                </a:solidFill>
              </a:rPr>
              <a:t>Drug ILD :</a:t>
            </a:r>
          </a:p>
          <a:p>
            <a:pPr lvl="1">
              <a:defRPr/>
            </a:pPr>
            <a:r>
              <a:rPr lang="it-IT" altLang="it-IT" sz="2800" dirty="0" err="1">
                <a:solidFill>
                  <a:srgbClr val="FFFFFF"/>
                </a:solidFill>
              </a:rPr>
              <a:t>Prevalence</a:t>
            </a:r>
            <a:r>
              <a:rPr lang="it-IT" altLang="it-IT" sz="2800" dirty="0">
                <a:solidFill>
                  <a:srgbClr val="FFFFFF"/>
                </a:solidFill>
              </a:rPr>
              <a:t> in the general </a:t>
            </a:r>
            <a:r>
              <a:rPr lang="it-IT" altLang="it-IT" sz="2800" dirty="0" err="1">
                <a:solidFill>
                  <a:srgbClr val="FFFFFF"/>
                </a:solidFill>
              </a:rPr>
              <a:t>population</a:t>
            </a:r>
            <a:r>
              <a:rPr lang="it-IT" altLang="it-IT" sz="2800" dirty="0">
                <a:solidFill>
                  <a:srgbClr val="FFFFFF"/>
                </a:solidFill>
              </a:rPr>
              <a:t>, 2.6/100.000</a:t>
            </a:r>
          </a:p>
          <a:p>
            <a:pPr lvl="1">
              <a:defRPr/>
            </a:pPr>
            <a:r>
              <a:rPr lang="it-IT" altLang="it-IT" sz="2800" dirty="0" err="1">
                <a:solidFill>
                  <a:srgbClr val="FFFFFF"/>
                </a:solidFill>
              </a:rPr>
              <a:t>Incidence</a:t>
            </a:r>
            <a:r>
              <a:rPr lang="it-IT" altLang="it-IT" sz="2800" dirty="0">
                <a:solidFill>
                  <a:srgbClr val="FFFFFF"/>
                </a:solidFill>
              </a:rPr>
              <a:t> in the general </a:t>
            </a:r>
            <a:r>
              <a:rPr lang="it-IT" altLang="it-IT" sz="2800" dirty="0" err="1">
                <a:solidFill>
                  <a:srgbClr val="FFFFFF"/>
                </a:solidFill>
              </a:rPr>
              <a:t>population</a:t>
            </a:r>
            <a:r>
              <a:rPr lang="it-IT" altLang="it-IT" sz="2800" dirty="0">
                <a:solidFill>
                  <a:srgbClr val="FFFFFF"/>
                </a:solidFill>
              </a:rPr>
              <a:t>, 1.2/100.000 </a:t>
            </a:r>
            <a:r>
              <a:rPr lang="it-IT" altLang="it-IT" sz="2800" dirty="0" err="1">
                <a:solidFill>
                  <a:srgbClr val="FFFFFF"/>
                </a:solidFill>
              </a:rPr>
              <a:t>year</a:t>
            </a:r>
            <a:endParaRPr lang="it-IT" altLang="it-IT" sz="2800" dirty="0">
              <a:solidFill>
                <a:srgbClr val="FFFFFF"/>
              </a:solidFill>
            </a:endParaRPr>
          </a:p>
          <a:p>
            <a:pPr lvl="1">
              <a:defRPr/>
            </a:pPr>
            <a:endParaRPr lang="it-IT" altLang="it-IT" sz="2800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it-IT" altLang="it-IT" dirty="0" err="1">
                <a:solidFill>
                  <a:srgbClr val="FFFFFF"/>
                </a:solidFill>
              </a:rPr>
              <a:t>Radiation</a:t>
            </a:r>
            <a:r>
              <a:rPr lang="it-IT" altLang="it-IT" dirty="0">
                <a:solidFill>
                  <a:srgbClr val="FFFFFF"/>
                </a:solidFill>
              </a:rPr>
              <a:t> </a:t>
            </a:r>
            <a:r>
              <a:rPr lang="it-IT" altLang="it-IT" dirty="0" err="1">
                <a:solidFill>
                  <a:srgbClr val="FFFFFF"/>
                </a:solidFill>
              </a:rPr>
              <a:t>induced</a:t>
            </a:r>
            <a:r>
              <a:rPr lang="it-IT" altLang="it-IT" dirty="0">
                <a:solidFill>
                  <a:srgbClr val="FFFFFF"/>
                </a:solidFill>
              </a:rPr>
              <a:t> ILD:</a:t>
            </a:r>
          </a:p>
          <a:p>
            <a:pPr lvl="1">
              <a:defRPr/>
            </a:pPr>
            <a:r>
              <a:rPr lang="it-IT" altLang="it-IT" sz="2800" dirty="0" err="1">
                <a:solidFill>
                  <a:srgbClr val="FFFFFF"/>
                </a:solidFill>
              </a:rPr>
              <a:t>Prevalence</a:t>
            </a:r>
            <a:r>
              <a:rPr lang="it-IT" altLang="it-IT" sz="2800" dirty="0">
                <a:solidFill>
                  <a:srgbClr val="FFFFFF"/>
                </a:solidFill>
              </a:rPr>
              <a:t> in the general </a:t>
            </a:r>
            <a:r>
              <a:rPr lang="it-IT" altLang="it-IT" sz="2800" dirty="0" err="1">
                <a:solidFill>
                  <a:srgbClr val="FFFFFF"/>
                </a:solidFill>
              </a:rPr>
              <a:t>population</a:t>
            </a:r>
            <a:r>
              <a:rPr lang="it-IT" altLang="it-IT" sz="2800" dirty="0">
                <a:solidFill>
                  <a:srgbClr val="FFFFFF"/>
                </a:solidFill>
              </a:rPr>
              <a:t>, 0.6/100.000</a:t>
            </a:r>
          </a:p>
          <a:p>
            <a:pPr lvl="1">
              <a:defRPr/>
            </a:pPr>
            <a:r>
              <a:rPr lang="it-IT" altLang="it-IT" sz="2800" dirty="0" err="1">
                <a:solidFill>
                  <a:srgbClr val="FFFFFF"/>
                </a:solidFill>
              </a:rPr>
              <a:t>Incidence</a:t>
            </a:r>
            <a:r>
              <a:rPr lang="it-IT" altLang="it-IT" sz="2800" dirty="0">
                <a:solidFill>
                  <a:srgbClr val="FFFFFF"/>
                </a:solidFill>
              </a:rPr>
              <a:t> in the general </a:t>
            </a:r>
            <a:r>
              <a:rPr lang="it-IT" altLang="it-IT" sz="2800" dirty="0" err="1">
                <a:solidFill>
                  <a:srgbClr val="FFFFFF"/>
                </a:solidFill>
              </a:rPr>
              <a:t>population</a:t>
            </a:r>
            <a:r>
              <a:rPr lang="it-IT" altLang="it-IT" sz="2800" dirty="0">
                <a:solidFill>
                  <a:srgbClr val="FFFFFF"/>
                </a:solidFill>
              </a:rPr>
              <a:t>, 0.1/100.000 </a:t>
            </a:r>
            <a:r>
              <a:rPr lang="it-IT" altLang="it-IT" sz="2800" dirty="0" err="1">
                <a:solidFill>
                  <a:srgbClr val="FFFFFF"/>
                </a:solidFill>
              </a:rPr>
              <a:t>year</a:t>
            </a:r>
            <a:endParaRPr lang="it-IT" altLang="it-IT" sz="2800" dirty="0">
              <a:solidFill>
                <a:srgbClr val="FFFFFF"/>
              </a:solidFill>
            </a:endParaRPr>
          </a:p>
          <a:p>
            <a:pPr marL="457200" lvl="1" indent="0">
              <a:buNone/>
              <a:defRPr/>
            </a:pPr>
            <a:endParaRPr lang="it-IT" altLang="it-IT" sz="28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4A3B534-96F3-AF44-F3C9-E122EB9752D9}"/>
              </a:ext>
            </a:extLst>
          </p:cNvPr>
          <p:cNvSpPr txBox="1"/>
          <p:nvPr/>
        </p:nvSpPr>
        <p:spPr>
          <a:xfrm>
            <a:off x="341745" y="6299200"/>
            <a:ext cx="3208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Duchermann</a:t>
            </a:r>
            <a:r>
              <a:rPr lang="en-US" dirty="0">
                <a:solidFill>
                  <a:schemeClr val="bg1"/>
                </a:solidFill>
              </a:rPr>
              <a:t> B. et al, ERJ 2017</a:t>
            </a:r>
          </a:p>
        </p:txBody>
      </p:sp>
    </p:spTree>
    <p:extLst>
      <p:ext uri="{BB962C8B-B14F-4D97-AF65-F5344CB8AC3E}">
        <p14:creationId xmlns:p14="http://schemas.microsoft.com/office/powerpoint/2010/main" val="3972381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D35E4-14BC-26EF-BB04-243013261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Carattere, Sito Web&#10;&#10;Il contenuto generato dall'IA potrebbe non essere corretto.">
            <a:extLst>
              <a:ext uri="{FF2B5EF4-FFF2-40B4-BE49-F238E27FC236}">
                <a16:creationId xmlns:a16="http://schemas.microsoft.com/office/drawing/2014/main" id="{78B73CF0-FFC2-7F88-D3BC-41DFCC4DA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718" y="0"/>
            <a:ext cx="9196563" cy="688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26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C4B96E43-E89C-1D92-6AEE-3EAF401CA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416" y="211295"/>
            <a:ext cx="10557216" cy="611635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C324BF1-4554-A6D5-A8CE-BBC6ECBEF146}"/>
              </a:ext>
            </a:extLst>
          </p:cNvPr>
          <p:cNvSpPr txBox="1"/>
          <p:nvPr/>
        </p:nvSpPr>
        <p:spPr>
          <a:xfrm>
            <a:off x="4711775" y="6327648"/>
            <a:ext cx="2768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Spagnolo P et al, ERJ 2022</a:t>
            </a:r>
          </a:p>
        </p:txBody>
      </p:sp>
    </p:spTree>
    <p:extLst>
      <p:ext uri="{BB962C8B-B14F-4D97-AF65-F5344CB8AC3E}">
        <p14:creationId xmlns:p14="http://schemas.microsoft.com/office/powerpoint/2010/main" val="40570229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2540</TotalTime>
  <Words>2390</Words>
  <Application>Microsoft Macintosh PowerPoint</Application>
  <PresentationFormat>Widescreen</PresentationFormat>
  <Paragraphs>321</Paragraphs>
  <Slides>50</Slides>
  <Notes>4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65" baseType="lpstr">
      <vt:lpstr>ACaslonPro</vt:lpstr>
      <vt:lpstr>AdvTT1420aa1a.I</vt:lpstr>
      <vt:lpstr>AdvTT1778526c</vt:lpstr>
      <vt:lpstr>AdvTT1778526c+20</vt:lpstr>
      <vt:lpstr>AdvTT3e3c8cd7</vt:lpstr>
      <vt:lpstr>AdvTT7e2c4963</vt:lpstr>
      <vt:lpstr>AdvTTcabc3928.I</vt:lpstr>
      <vt:lpstr>Aptos</vt:lpstr>
      <vt:lpstr>Aptos Display</vt:lpstr>
      <vt:lpstr>Arial</vt:lpstr>
      <vt:lpstr>Calibri</vt:lpstr>
      <vt:lpstr>Futura</vt:lpstr>
      <vt:lpstr>Merriweather</vt:lpstr>
      <vt:lpstr>Wingdings</vt:lpstr>
      <vt:lpstr>Tema di Office</vt:lpstr>
      <vt:lpstr>La pneumopatia iatrogena a cui si pensa meno dellʼamiodarone  </vt:lpstr>
      <vt:lpstr>COIs</vt:lpstr>
      <vt:lpstr>Presentazione standard di PowerPoint</vt:lpstr>
      <vt:lpstr>Presentazione standard di PowerPoint</vt:lpstr>
      <vt:lpstr>Drug Induced Lung Diseases (DILD)</vt:lpstr>
      <vt:lpstr>DILD - Clinical Relevance</vt:lpstr>
      <vt:lpstr>DILD - Epidemiology</vt:lpstr>
      <vt:lpstr>Presentazione standard di PowerPoint</vt:lpstr>
      <vt:lpstr>Presentazione standard di PowerPoint</vt:lpstr>
      <vt:lpstr>DILD – Pathogenetic Mechanisms</vt:lpstr>
      <vt:lpstr>DILD – Pathogenesis, a complex scenario</vt:lpstr>
      <vt:lpstr>DILD, different patterns of lung damage</vt:lpstr>
      <vt:lpstr>Presentazione standard di PowerPoint</vt:lpstr>
      <vt:lpstr>Presentazione standard di PowerPoint</vt:lpstr>
      <vt:lpstr>DILD diagnosis and management</vt:lpstr>
      <vt:lpstr>DILD, BAL </vt:lpstr>
      <vt:lpstr>Lipoid  Pneumonia</vt:lpstr>
      <vt:lpstr>BAL in AH</vt:lpstr>
      <vt:lpstr>Organizing Pneumonia</vt:lpstr>
      <vt:lpstr>Immune Check Point Inhibitors (ICI)</vt:lpstr>
      <vt:lpstr>Antineoplastic drugs: ICI</vt:lpstr>
      <vt:lpstr>ICI lung tox management</vt:lpstr>
      <vt:lpstr>Presentazione standard di PowerPoint</vt:lpstr>
      <vt:lpstr>Antineoplastic drugs: CHT</vt:lpstr>
      <vt:lpstr>Presentazione standard di PowerPoint</vt:lpstr>
      <vt:lpstr>Presentazione standard di PowerPoint</vt:lpstr>
      <vt:lpstr>Presentazione standard di PowerPoint</vt:lpstr>
      <vt:lpstr>Methotrexate is safer than previously thought</vt:lpstr>
      <vt:lpstr>Drugs that can cause AH</vt:lpstr>
      <vt:lpstr>Some cases</vt:lpstr>
      <vt:lpstr>Presentazione standard di PowerPoint</vt:lpstr>
      <vt:lpstr>Presentazione standard di PowerPoint</vt:lpstr>
      <vt:lpstr>LN cryoBx</vt:lpstr>
      <vt:lpstr>Conclusions</vt:lpstr>
      <vt:lpstr>Resolution over time confirmed the diagnosis</vt:lpstr>
      <vt:lpstr>Presentazione standard di PowerPoint</vt:lpstr>
      <vt:lpstr>Presentazione standard di PowerPoint</vt:lpstr>
      <vt:lpstr>DILD - dramatic but reversible</vt:lpstr>
      <vt:lpstr>Presentazione standard di PowerPoint</vt:lpstr>
      <vt:lpstr>CSS treatment, daptomycin stop</vt:lpstr>
      <vt:lpstr>The devil is in the details </vt:lpstr>
      <vt:lpstr>Presentazione standard di PowerPoint</vt:lpstr>
      <vt:lpstr>Conclusions</vt:lpstr>
      <vt:lpstr>Thank you</vt:lpstr>
      <vt:lpstr>Presentazione standard di PowerPoint</vt:lpstr>
      <vt:lpstr>DILD, laboratory findings</vt:lpstr>
      <vt:lpstr>DILD The importance of the clinical scenario,  when OP is not so obvious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 tomassetti</dc:creator>
  <cp:lastModifiedBy>sara tomassetti</cp:lastModifiedBy>
  <cp:revision>38</cp:revision>
  <dcterms:created xsi:type="dcterms:W3CDTF">2025-05-08T11:36:59Z</dcterms:created>
  <dcterms:modified xsi:type="dcterms:W3CDTF">2025-05-13T05:47:41Z</dcterms:modified>
</cp:coreProperties>
</file>